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59"/>
  </p:notesMasterIdLst>
  <p:sldIdLst>
    <p:sldId id="260" r:id="rId5"/>
    <p:sldId id="263" r:id="rId6"/>
    <p:sldId id="267" r:id="rId7"/>
    <p:sldId id="268" r:id="rId8"/>
    <p:sldId id="3831" r:id="rId9"/>
    <p:sldId id="3822" r:id="rId10"/>
    <p:sldId id="3823" r:id="rId11"/>
    <p:sldId id="3824" r:id="rId12"/>
    <p:sldId id="3825" r:id="rId13"/>
    <p:sldId id="2447" r:id="rId14"/>
    <p:sldId id="2342" r:id="rId15"/>
    <p:sldId id="2016" r:id="rId16"/>
    <p:sldId id="2017" r:id="rId17"/>
    <p:sldId id="2020" r:id="rId18"/>
    <p:sldId id="271" r:id="rId19"/>
    <p:sldId id="1305" r:id="rId20"/>
    <p:sldId id="1306" r:id="rId21"/>
    <p:sldId id="2317" r:id="rId22"/>
    <p:sldId id="2186" r:id="rId23"/>
    <p:sldId id="2187" r:id="rId24"/>
    <p:sldId id="3832" r:id="rId25"/>
    <p:sldId id="2340" r:id="rId26"/>
    <p:sldId id="2331" r:id="rId27"/>
    <p:sldId id="269" r:id="rId28"/>
    <p:sldId id="2069" r:id="rId29"/>
    <p:sldId id="2010" r:id="rId30"/>
    <p:sldId id="2043" r:id="rId31"/>
    <p:sldId id="2044" r:id="rId32"/>
    <p:sldId id="2046" r:id="rId33"/>
    <p:sldId id="2048" r:id="rId34"/>
    <p:sldId id="2049" r:id="rId35"/>
    <p:sldId id="2150" r:id="rId36"/>
    <p:sldId id="270" r:id="rId37"/>
    <p:sldId id="2058" r:id="rId38"/>
    <p:sldId id="1969" r:id="rId39"/>
    <p:sldId id="2012" r:id="rId40"/>
    <p:sldId id="1970" r:id="rId41"/>
    <p:sldId id="2022" r:id="rId42"/>
    <p:sldId id="3829" r:id="rId43"/>
    <p:sldId id="3830" r:id="rId44"/>
    <p:sldId id="3833" r:id="rId45"/>
    <p:sldId id="4034" r:id="rId46"/>
    <p:sldId id="2299" r:id="rId47"/>
    <p:sldId id="4038" r:id="rId48"/>
    <p:sldId id="4035" r:id="rId49"/>
    <p:sldId id="4039" r:id="rId50"/>
    <p:sldId id="4043" r:id="rId51"/>
    <p:sldId id="4044" r:id="rId52"/>
    <p:sldId id="4045" r:id="rId53"/>
    <p:sldId id="4037" r:id="rId54"/>
    <p:sldId id="4042" r:id="rId55"/>
    <p:sldId id="4046" r:id="rId56"/>
    <p:sldId id="2312" r:id="rId57"/>
    <p:sldId id="264" r:id="rId58"/>
  </p:sldIdLst>
  <p:sldSz cx="12192000" cy="6858000"/>
  <p:notesSz cx="6858000" cy="9144000"/>
  <p:embeddedFontLst>
    <p:embeddedFont>
      <p:font typeface="Georgia" panose="02040502050405020303" pitchFamily="18" charset="0"/>
      <p:regular r:id="rId60"/>
      <p:bold r:id="rId61"/>
      <p:italic r:id="rId62"/>
      <p:boldItalic r:id="rId63"/>
    </p:embeddedFont>
    <p:embeddedFont>
      <p:font typeface="Helvetica Neue" panose="020B0604020202020204" charset="0"/>
      <p:regular r:id="rId64"/>
      <p:bold r:id="rId65"/>
      <p:italic r:id="rId66"/>
      <p:boldItalic r:id="rId67"/>
    </p:embeddedFont>
    <p:embeddedFont>
      <p:font typeface="Nunito" panose="00000500000000000000" pitchFamily="2" charset="0"/>
      <p:regular r:id="rId68"/>
      <p:bold r:id="rId69"/>
      <p:italic r:id="rId70"/>
      <p:boldItalic r:id="rId7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Title and Agenda" id="{B4780705-0AB4-4436-ABA3-506559829C50}">
          <p14:sldIdLst>
            <p14:sldId id="260"/>
            <p14:sldId id="263"/>
            <p14:sldId id="267"/>
          </p14:sldIdLst>
        </p14:section>
        <p14:section name="Situating Systematic Screening in Integrated Tiered Systems" id="{27580C76-BA02-411B-8746-C6EEEADB458F}">
          <p14:sldIdLst>
            <p14:sldId id="268"/>
            <p14:sldId id="3831"/>
            <p14:sldId id="3822"/>
            <p14:sldId id="3823"/>
            <p14:sldId id="3824"/>
            <p14:sldId id="3825"/>
            <p14:sldId id="2447"/>
            <p14:sldId id="2342"/>
            <p14:sldId id="2016"/>
            <p14:sldId id="2017"/>
            <p14:sldId id="2020"/>
          </p14:sldIdLst>
        </p14:section>
        <p14:section name="Inform Instruction at Tier 1" id="{F007C202-C2EE-43FC-A6D0-05F636C9FEF4}">
          <p14:sldIdLst>
            <p14:sldId id="271"/>
            <p14:sldId id="1305"/>
            <p14:sldId id="1306"/>
            <p14:sldId id="2317"/>
            <p14:sldId id="2186"/>
            <p14:sldId id="2187"/>
            <p14:sldId id="3832"/>
            <p14:sldId id="2340"/>
            <p14:sldId id="2331"/>
          </p14:sldIdLst>
        </p14:section>
        <p14:section name="Empower Teachers with LIS" id="{2820CD55-00F1-4044-9323-DA3CE4589A75}">
          <p14:sldIdLst>
            <p14:sldId id="269"/>
            <p14:sldId id="2069"/>
            <p14:sldId id="2010"/>
            <p14:sldId id="2043"/>
            <p14:sldId id="2044"/>
            <p14:sldId id="2046"/>
            <p14:sldId id="2048"/>
            <p14:sldId id="2049"/>
            <p14:sldId id="2150"/>
          </p14:sldIdLst>
        </p14:section>
        <p14:section name="Connect Students to Tier 2 and 3" id="{12054FBF-7C06-4C4E-9782-38E332A516C1}">
          <p14:sldIdLst>
            <p14:sldId id="270"/>
            <p14:sldId id="2058"/>
            <p14:sldId id="1969"/>
            <p14:sldId id="2012"/>
            <p14:sldId id="1970"/>
            <p14:sldId id="2022"/>
            <p14:sldId id="3829"/>
            <p14:sldId id="3830"/>
          </p14:sldIdLst>
        </p14:section>
        <p14:section name="Highlighting Systematic Screening in Sedro-Woolley" id="{84DF1CBD-3096-4936-915E-140FBAD8BE2C}">
          <p14:sldIdLst>
            <p14:sldId id="3833"/>
            <p14:sldId id="4034"/>
            <p14:sldId id="2299"/>
            <p14:sldId id="4038"/>
            <p14:sldId id="4035"/>
            <p14:sldId id="4039"/>
            <p14:sldId id="4043"/>
            <p14:sldId id="4044"/>
            <p14:sldId id="4045"/>
            <p14:sldId id="4037"/>
            <p14:sldId id="4042"/>
          </p14:sldIdLst>
        </p14:section>
        <p14:section name="Feedback" id="{8AF04DC8-94DC-4985-AE62-295A6C860615}">
          <p14:sldIdLst>
            <p14:sldId id="4046"/>
            <p14:sldId id="2312"/>
            <p14:sldId id="264"/>
          </p14:sldIdLst>
        </p14:section>
      </p14:sectionLst>
    </p:ex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6" roundtripDataSignature="AMtx7mjg0RCggo5e5rLJ/amFxkdPctnp8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autoAdjust="0"/>
  </p:normalViewPr>
  <p:slideViewPr>
    <p:cSldViewPr snapToGrid="0">
      <p:cViewPr varScale="1">
        <p:scale>
          <a:sx n="149" d="100"/>
          <a:sy n="149" d="100"/>
        </p:scale>
        <p:origin x="644" y="132"/>
      </p:cViewPr>
      <p:guideLst/>
    </p:cSldViewPr>
  </p:slideViewPr>
  <p:outlineViewPr>
    <p:cViewPr>
      <p:scale>
        <a:sx n="33" d="100"/>
        <a:sy n="33" d="100"/>
      </p:scale>
      <p:origin x="0" y="-7708"/>
    </p:cViewPr>
  </p:outlineViewPr>
  <p:notesTextViewPr>
    <p:cViewPr>
      <p:scale>
        <a:sx n="1" d="1"/>
        <a:sy n="1" d="1"/>
      </p:scale>
      <p:origin x="0" y="0"/>
    </p:cViewPr>
  </p:notesTextViewPr>
  <p:sorterViewPr>
    <p:cViewPr>
      <p:scale>
        <a:sx n="100" d="100"/>
        <a:sy n="100" d="100"/>
      </p:scale>
      <p:origin x="0" y="-9396"/>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1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7.fntdata"/><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font" Target="fonts/font2.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3.fntdata"/><Relationship Id="rId70"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1.fntdata"/><Relationship Id="rId65" Type="http://schemas.openxmlformats.org/officeDocument/2006/relationships/font" Target="fonts/font6.fntdata"/><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customschemas.google.com/relationships/presentationmetadata" Target="metadata"/><Relationship Id="rId7" Type="http://schemas.openxmlformats.org/officeDocument/2006/relationships/slide" Target="slides/slide3.xml"/><Relationship Id="rId71" Type="http://schemas.openxmlformats.org/officeDocument/2006/relationships/font" Target="fonts/font12.fntdata"/><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ckman, Mark" userId="143108ed-1948-4344-b71d-df851b3c54dd" providerId="ADAL" clId="{14620DA4-A871-4EC4-A5FE-17531DB005E9}"/>
    <pc:docChg chg="undo custSel modSld">
      <pc:chgData name="Buckman, Mark" userId="143108ed-1948-4344-b71d-df851b3c54dd" providerId="ADAL" clId="{14620DA4-A871-4EC4-A5FE-17531DB005E9}" dt="2026-10-07T16:03:23.897" v="9" actId="20577"/>
      <pc:docMkLst>
        <pc:docMk/>
      </pc:docMkLst>
      <pc:sldChg chg="modSp mod">
        <pc:chgData name="Buckman, Mark" userId="143108ed-1948-4344-b71d-df851b3c54dd" providerId="ADAL" clId="{14620DA4-A871-4EC4-A5FE-17531DB005E9}" dt="2026-10-07T16:03:23.897" v="9" actId="20577"/>
        <pc:sldMkLst>
          <pc:docMk/>
          <pc:sldMk cId="0" sldId="260"/>
        </pc:sldMkLst>
        <pc:spChg chg="mod">
          <ac:chgData name="Buckman, Mark" userId="143108ed-1948-4344-b71d-df851b3c54dd" providerId="ADAL" clId="{14620DA4-A871-4EC4-A5FE-17531DB005E9}" dt="2026-10-07T16:03:23.897" v="9" actId="20577"/>
          <ac:spMkLst>
            <pc:docMk/>
            <pc:sldMk cId="0" sldId="260"/>
            <ac:spMk id="129" creationId="{00000000-0000-0000-0000-000000000000}"/>
          </ac:spMkLst>
        </pc:spChg>
      </pc:sldChg>
    </pc:docChg>
  </pc:docChgLst>
  <pc:docChgLst>
    <pc:chgData name="Buffington, Amy Andreasen" userId="b608fb05-5811-43f5-a448-39c6c0976a85" providerId="ADAL" clId="{B3EDF138-9ABC-4CF4-9BA5-BCD2FA0BFC49}"/>
    <pc:docChg chg="custSel modSld">
      <pc:chgData name="Buffington, Amy Andreasen" userId="b608fb05-5811-43f5-a448-39c6c0976a85" providerId="ADAL" clId="{B3EDF138-9ABC-4CF4-9BA5-BCD2FA0BFC49}" dt="2026-10-14T13:39:46.032" v="62" actId="27636"/>
      <pc:docMkLst>
        <pc:docMk/>
      </pc:docMkLst>
      <pc:sldChg chg="modSp mod">
        <pc:chgData name="Buffington, Amy Andreasen" userId="b608fb05-5811-43f5-a448-39c6c0976a85" providerId="ADAL" clId="{B3EDF138-9ABC-4CF4-9BA5-BCD2FA0BFC49}" dt="2026-10-07T14:32:57.812" v="45" actId="20577"/>
        <pc:sldMkLst>
          <pc:docMk/>
          <pc:sldMk cId="0" sldId="260"/>
        </pc:sldMkLst>
        <pc:spChg chg="mod">
          <ac:chgData name="Buffington, Amy Andreasen" userId="b608fb05-5811-43f5-a448-39c6c0976a85" providerId="ADAL" clId="{B3EDF138-9ABC-4CF4-9BA5-BCD2FA0BFC49}" dt="2026-10-05T18:03:41.860" v="37" actId="1076"/>
          <ac:spMkLst>
            <pc:docMk/>
            <pc:sldMk cId="0" sldId="260"/>
            <ac:spMk id="129" creationId="{00000000-0000-0000-0000-000000000000}"/>
          </ac:spMkLst>
        </pc:spChg>
        <pc:spChg chg="mod">
          <ac:chgData name="Buffington, Amy Andreasen" userId="b608fb05-5811-43f5-a448-39c6c0976a85" providerId="ADAL" clId="{B3EDF138-9ABC-4CF4-9BA5-BCD2FA0BFC49}" dt="2026-10-07T14:32:57.812" v="45" actId="20577"/>
          <ac:spMkLst>
            <pc:docMk/>
            <pc:sldMk cId="0" sldId="260"/>
            <ac:spMk id="130" creationId="{00000000-0000-0000-0000-000000000000}"/>
          </ac:spMkLst>
        </pc:spChg>
      </pc:sldChg>
      <pc:sldChg chg="modSp mod">
        <pc:chgData name="Buffington, Amy Andreasen" userId="b608fb05-5811-43f5-a448-39c6c0976a85" providerId="ADAL" clId="{B3EDF138-9ABC-4CF4-9BA5-BCD2FA0BFC49}" dt="2026-10-05T13:18:44.504" v="0" actId="13244"/>
        <pc:sldMkLst>
          <pc:docMk/>
          <pc:sldMk cId="0" sldId="263"/>
        </pc:sldMkLst>
        <pc:spChg chg="ord">
          <ac:chgData name="Buffington, Amy Andreasen" userId="b608fb05-5811-43f5-a448-39c6c0976a85" providerId="ADAL" clId="{B3EDF138-9ABC-4CF4-9BA5-BCD2FA0BFC49}" dt="2026-10-05T13:18:44.504" v="0" actId="13244"/>
          <ac:spMkLst>
            <pc:docMk/>
            <pc:sldMk cId="0" sldId="263"/>
            <ac:spMk id="9" creationId="{CCE664AE-7A6D-82F7-A084-B8AC7C3417A3}"/>
          </ac:spMkLst>
        </pc:spChg>
      </pc:sldChg>
      <pc:sldChg chg="modSp mod">
        <pc:chgData name="Buffington, Amy Andreasen" userId="b608fb05-5811-43f5-a448-39c6c0976a85" providerId="ADAL" clId="{B3EDF138-9ABC-4CF4-9BA5-BCD2FA0BFC49}" dt="2026-10-07T14:59:26.124" v="51" actId="207"/>
        <pc:sldMkLst>
          <pc:docMk/>
          <pc:sldMk cId="1429151614" sldId="268"/>
        </pc:sldMkLst>
        <pc:spChg chg="mod">
          <ac:chgData name="Buffington, Amy Andreasen" userId="b608fb05-5811-43f5-a448-39c6c0976a85" providerId="ADAL" clId="{B3EDF138-9ABC-4CF4-9BA5-BCD2FA0BFC49}" dt="2026-10-07T14:59:26.124" v="51" actId="207"/>
          <ac:spMkLst>
            <pc:docMk/>
            <pc:sldMk cId="1429151614" sldId="268"/>
            <ac:spMk id="3" creationId="{456C11C3-4EEC-8DCA-737A-DA226E34CBE5}"/>
          </ac:spMkLst>
        </pc:spChg>
      </pc:sldChg>
      <pc:sldChg chg="modSp mod">
        <pc:chgData name="Buffington, Amy Andreasen" userId="b608fb05-5811-43f5-a448-39c6c0976a85" providerId="ADAL" clId="{B3EDF138-9ABC-4CF4-9BA5-BCD2FA0BFC49}" dt="2026-10-07T14:59:45.716" v="52" actId="207"/>
        <pc:sldMkLst>
          <pc:docMk/>
          <pc:sldMk cId="2046885999" sldId="269"/>
        </pc:sldMkLst>
        <pc:spChg chg="mod">
          <ac:chgData name="Buffington, Amy Andreasen" userId="b608fb05-5811-43f5-a448-39c6c0976a85" providerId="ADAL" clId="{B3EDF138-9ABC-4CF4-9BA5-BCD2FA0BFC49}" dt="2026-10-07T14:59:45.716" v="52" actId="207"/>
          <ac:spMkLst>
            <pc:docMk/>
            <pc:sldMk cId="2046885999" sldId="269"/>
            <ac:spMk id="3" creationId="{B1E2777B-F8B3-71DB-83FD-546879034AC9}"/>
          </ac:spMkLst>
        </pc:spChg>
      </pc:sldChg>
      <pc:sldChg chg="modSp mod">
        <pc:chgData name="Buffington, Amy Andreasen" userId="b608fb05-5811-43f5-a448-39c6c0976a85" providerId="ADAL" clId="{B3EDF138-9ABC-4CF4-9BA5-BCD2FA0BFC49}" dt="2026-10-07T14:59:57.056" v="53" actId="207"/>
        <pc:sldMkLst>
          <pc:docMk/>
          <pc:sldMk cId="91833842" sldId="270"/>
        </pc:sldMkLst>
        <pc:spChg chg="mod">
          <ac:chgData name="Buffington, Amy Andreasen" userId="b608fb05-5811-43f5-a448-39c6c0976a85" providerId="ADAL" clId="{B3EDF138-9ABC-4CF4-9BA5-BCD2FA0BFC49}" dt="2026-10-07T14:59:57.056" v="53" actId="207"/>
          <ac:spMkLst>
            <pc:docMk/>
            <pc:sldMk cId="91833842" sldId="270"/>
            <ac:spMk id="3" creationId="{37D5C262-DCF9-4924-71B5-1E4E99F16C6E}"/>
          </ac:spMkLst>
        </pc:spChg>
      </pc:sldChg>
      <pc:sldChg chg="modSp mod">
        <pc:chgData name="Buffington, Amy Andreasen" userId="b608fb05-5811-43f5-a448-39c6c0976a85" providerId="ADAL" clId="{B3EDF138-9ABC-4CF4-9BA5-BCD2FA0BFC49}" dt="2026-10-14T13:38:57.950" v="59" actId="207"/>
        <pc:sldMkLst>
          <pc:docMk/>
          <pc:sldMk cId="2326275267" sldId="271"/>
        </pc:sldMkLst>
        <pc:spChg chg="mod">
          <ac:chgData name="Buffington, Amy Andreasen" userId="b608fb05-5811-43f5-a448-39c6c0976a85" providerId="ADAL" clId="{B3EDF138-9ABC-4CF4-9BA5-BCD2FA0BFC49}" dt="2026-10-14T13:38:57.950" v="59" actId="207"/>
          <ac:spMkLst>
            <pc:docMk/>
            <pc:sldMk cId="2326275267" sldId="271"/>
            <ac:spMk id="3" creationId="{9D4B5029-0450-98AB-275F-ACDEAECF3056}"/>
          </ac:spMkLst>
        </pc:spChg>
      </pc:sldChg>
      <pc:sldChg chg="modSp mod">
        <pc:chgData name="Buffington, Amy Andreasen" userId="b608fb05-5811-43f5-a448-39c6c0976a85" providerId="ADAL" clId="{B3EDF138-9ABC-4CF4-9BA5-BCD2FA0BFC49}" dt="2026-10-14T13:39:36.489" v="60" actId="255"/>
        <pc:sldMkLst>
          <pc:docMk/>
          <pc:sldMk cId="704874430" sldId="1305"/>
        </pc:sldMkLst>
        <pc:spChg chg="mod">
          <ac:chgData name="Buffington, Amy Andreasen" userId="b608fb05-5811-43f5-a448-39c6c0976a85" providerId="ADAL" clId="{B3EDF138-9ABC-4CF4-9BA5-BCD2FA0BFC49}" dt="2026-10-14T13:39:36.489" v="60" actId="255"/>
          <ac:spMkLst>
            <pc:docMk/>
            <pc:sldMk cId="704874430" sldId="1305"/>
            <ac:spMk id="2" creationId="{B61631E6-AFAA-AB40-858E-4ED93D73DA47}"/>
          </ac:spMkLst>
        </pc:spChg>
      </pc:sldChg>
      <pc:sldChg chg="modSp mod">
        <pc:chgData name="Buffington, Amy Andreasen" userId="b608fb05-5811-43f5-a448-39c6c0976a85" providerId="ADAL" clId="{B3EDF138-9ABC-4CF4-9BA5-BCD2FA0BFC49}" dt="2026-10-14T13:39:46.032" v="62" actId="27636"/>
        <pc:sldMkLst>
          <pc:docMk/>
          <pc:sldMk cId="2150643316" sldId="1306"/>
        </pc:sldMkLst>
        <pc:spChg chg="mod">
          <ac:chgData name="Buffington, Amy Andreasen" userId="b608fb05-5811-43f5-a448-39c6c0976a85" providerId="ADAL" clId="{B3EDF138-9ABC-4CF4-9BA5-BCD2FA0BFC49}" dt="2026-10-14T13:39:46.032" v="62" actId="27636"/>
          <ac:spMkLst>
            <pc:docMk/>
            <pc:sldMk cId="2150643316" sldId="1306"/>
            <ac:spMk id="2" creationId="{57FCD8E9-D419-164C-A7F0-BF63F96CDADA}"/>
          </ac:spMkLst>
        </pc:spChg>
      </pc:sldChg>
      <pc:sldChg chg="modSp mod">
        <pc:chgData name="Buffington, Amy Andreasen" userId="b608fb05-5811-43f5-a448-39c6c0976a85" providerId="ADAL" clId="{B3EDF138-9ABC-4CF4-9BA5-BCD2FA0BFC49}" dt="2026-10-05T14:05:43.297" v="31" actId="20577"/>
        <pc:sldMkLst>
          <pc:docMk/>
          <pc:sldMk cId="3050131537" sldId="2016"/>
        </pc:sldMkLst>
        <pc:spChg chg="mod">
          <ac:chgData name="Buffington, Amy Andreasen" userId="b608fb05-5811-43f5-a448-39c6c0976a85" providerId="ADAL" clId="{B3EDF138-9ABC-4CF4-9BA5-BCD2FA0BFC49}" dt="2026-10-05T14:05:43.297" v="31" actId="20577"/>
          <ac:spMkLst>
            <pc:docMk/>
            <pc:sldMk cId="3050131537" sldId="2016"/>
            <ac:spMk id="2" creationId="{DDA6FCBF-9924-6D6C-3398-415A8D990007}"/>
          </ac:spMkLst>
        </pc:spChg>
      </pc:sldChg>
      <pc:sldChg chg="modSp mod">
        <pc:chgData name="Buffington, Amy Andreasen" userId="b608fb05-5811-43f5-a448-39c6c0976a85" providerId="ADAL" clId="{B3EDF138-9ABC-4CF4-9BA5-BCD2FA0BFC49}" dt="2026-10-05T18:31:50.266" v="40" actId="207"/>
        <pc:sldMkLst>
          <pc:docMk/>
          <pc:sldMk cId="1808673925" sldId="2020"/>
        </pc:sldMkLst>
        <pc:spChg chg="mod">
          <ac:chgData name="Buffington, Amy Andreasen" userId="b608fb05-5811-43f5-a448-39c6c0976a85" providerId="ADAL" clId="{B3EDF138-9ABC-4CF4-9BA5-BCD2FA0BFC49}" dt="2026-10-05T18:31:50.266" v="40" actId="207"/>
          <ac:spMkLst>
            <pc:docMk/>
            <pc:sldMk cId="1808673925" sldId="2020"/>
            <ac:spMk id="2" creationId="{C9962ED4-EF9E-13B7-18C6-89412F20C807}"/>
          </ac:spMkLst>
        </pc:spChg>
      </pc:sldChg>
      <pc:sldChg chg="modSp mod">
        <pc:chgData name="Buffington, Amy Andreasen" userId="b608fb05-5811-43f5-a448-39c6c0976a85" providerId="ADAL" clId="{B3EDF138-9ABC-4CF4-9BA5-BCD2FA0BFC49}" dt="2026-10-05T18:13:48.613" v="38" actId="255"/>
        <pc:sldMkLst>
          <pc:docMk/>
          <pc:sldMk cId="1391246996" sldId="2150"/>
        </pc:sldMkLst>
        <pc:spChg chg="mod">
          <ac:chgData name="Buffington, Amy Andreasen" userId="b608fb05-5811-43f5-a448-39c6c0976a85" providerId="ADAL" clId="{B3EDF138-9ABC-4CF4-9BA5-BCD2FA0BFC49}" dt="2026-10-05T18:13:48.613" v="38" actId="255"/>
          <ac:spMkLst>
            <pc:docMk/>
            <pc:sldMk cId="1391246996" sldId="2150"/>
            <ac:spMk id="2" creationId="{1D8F2CF8-64AC-8249-45A1-B4D38698C3A5}"/>
          </ac:spMkLst>
        </pc:spChg>
        <pc:picChg chg="ord">
          <ac:chgData name="Buffington, Amy Andreasen" userId="b608fb05-5811-43f5-a448-39c6c0976a85" providerId="ADAL" clId="{B3EDF138-9ABC-4CF4-9BA5-BCD2FA0BFC49}" dt="2026-10-05T13:22:52.917" v="6" actId="13244"/>
          <ac:picMkLst>
            <pc:docMk/>
            <pc:sldMk cId="1391246996" sldId="2150"/>
            <ac:picMk id="6" creationId="{7BCC563C-2818-BAA0-E085-CAA2AED8BCD5}"/>
          </ac:picMkLst>
        </pc:picChg>
      </pc:sldChg>
      <pc:sldChg chg="modSp mod">
        <pc:chgData name="Buffington, Amy Andreasen" userId="b608fb05-5811-43f5-a448-39c6c0976a85" providerId="ADAL" clId="{B3EDF138-9ABC-4CF4-9BA5-BCD2FA0BFC49}" dt="2026-10-12T14:19:54.990" v="58" actId="962"/>
        <pc:sldMkLst>
          <pc:docMk/>
          <pc:sldMk cId="3719488937" sldId="2186"/>
        </pc:sldMkLst>
        <pc:spChg chg="mod ord">
          <ac:chgData name="Buffington, Amy Andreasen" userId="b608fb05-5811-43f5-a448-39c6c0976a85" providerId="ADAL" clId="{B3EDF138-9ABC-4CF4-9BA5-BCD2FA0BFC49}" dt="2026-10-07T14:57:42.227" v="50" actId="207"/>
          <ac:spMkLst>
            <pc:docMk/>
            <pc:sldMk cId="3719488937" sldId="2186"/>
            <ac:spMk id="2" creationId="{37B65CB8-E3DC-6A52-77D8-4541688D41B6}"/>
          </ac:spMkLst>
        </pc:spChg>
        <pc:graphicFrameChg chg="mod">
          <ac:chgData name="Buffington, Amy Andreasen" userId="b608fb05-5811-43f5-a448-39c6c0976a85" providerId="ADAL" clId="{B3EDF138-9ABC-4CF4-9BA5-BCD2FA0BFC49}" dt="2026-10-12T14:19:54.990" v="58" actId="962"/>
          <ac:graphicFrameMkLst>
            <pc:docMk/>
            <pc:sldMk cId="3719488937" sldId="2186"/>
            <ac:graphicFrameMk id="5" creationId="{7BFAF689-FE23-5679-F302-5C236D2A7610}"/>
          </ac:graphicFrameMkLst>
        </pc:graphicFrameChg>
      </pc:sldChg>
      <pc:sldChg chg="modSp mod">
        <pc:chgData name="Buffington, Amy Andreasen" userId="b608fb05-5811-43f5-a448-39c6c0976a85" providerId="ADAL" clId="{B3EDF138-9ABC-4CF4-9BA5-BCD2FA0BFC49}" dt="2026-10-12T13:44:10.392" v="57" actId="962"/>
        <pc:sldMkLst>
          <pc:docMk/>
          <pc:sldMk cId="504698043" sldId="2187"/>
        </pc:sldMkLst>
        <pc:spChg chg="mod ord">
          <ac:chgData name="Buffington, Amy Andreasen" userId="b608fb05-5811-43f5-a448-39c6c0976a85" providerId="ADAL" clId="{B3EDF138-9ABC-4CF4-9BA5-BCD2FA0BFC49}" dt="2026-10-07T14:57:29.853" v="49" actId="207"/>
          <ac:spMkLst>
            <pc:docMk/>
            <pc:sldMk cId="504698043" sldId="2187"/>
            <ac:spMk id="2" creationId="{5F94C53F-2EA7-2C2F-B20F-52D896A26A37}"/>
          </ac:spMkLst>
        </pc:spChg>
        <pc:graphicFrameChg chg="mod">
          <ac:chgData name="Buffington, Amy Andreasen" userId="b608fb05-5811-43f5-a448-39c6c0976a85" providerId="ADAL" clId="{B3EDF138-9ABC-4CF4-9BA5-BCD2FA0BFC49}" dt="2026-10-12T13:44:10.392" v="57" actId="962"/>
          <ac:graphicFrameMkLst>
            <pc:docMk/>
            <pc:sldMk cId="504698043" sldId="2187"/>
            <ac:graphicFrameMk id="5" creationId="{11F22A53-10EA-9FD5-0919-00EB13F50D9D}"/>
          </ac:graphicFrameMkLst>
        </pc:graphicFrameChg>
      </pc:sldChg>
      <pc:sldChg chg="modSp mod">
        <pc:chgData name="Buffington, Amy Andreasen" userId="b608fb05-5811-43f5-a448-39c6c0976a85" providerId="ADAL" clId="{B3EDF138-9ABC-4CF4-9BA5-BCD2FA0BFC49}" dt="2026-10-05T13:20:41.463" v="2" actId="962"/>
        <pc:sldMkLst>
          <pc:docMk/>
          <pc:sldMk cId="4044479624" sldId="2317"/>
        </pc:sldMkLst>
        <pc:graphicFrameChg chg="mod">
          <ac:chgData name="Buffington, Amy Andreasen" userId="b608fb05-5811-43f5-a448-39c6c0976a85" providerId="ADAL" clId="{B3EDF138-9ABC-4CF4-9BA5-BCD2FA0BFC49}" dt="2026-10-05T13:20:41.463" v="2" actId="962"/>
          <ac:graphicFrameMkLst>
            <pc:docMk/>
            <pc:sldMk cId="4044479624" sldId="2317"/>
            <ac:graphicFrameMk id="3" creationId="{D9ADD88D-9209-547B-80E7-6DA454CD2FF2}"/>
          </ac:graphicFrameMkLst>
        </pc:graphicFrameChg>
        <pc:graphicFrameChg chg="ord">
          <ac:chgData name="Buffington, Amy Andreasen" userId="b608fb05-5811-43f5-a448-39c6c0976a85" providerId="ADAL" clId="{B3EDF138-9ABC-4CF4-9BA5-BCD2FA0BFC49}" dt="2026-10-05T13:20:28.500" v="1" actId="13244"/>
          <ac:graphicFrameMkLst>
            <pc:docMk/>
            <pc:sldMk cId="4044479624" sldId="2317"/>
            <ac:graphicFrameMk id="19" creationId="{E37C3801-1D2B-147C-5044-2433492BA3CB}"/>
          </ac:graphicFrameMkLst>
        </pc:graphicFrameChg>
      </pc:sldChg>
      <pc:sldChg chg="modSp mod">
        <pc:chgData name="Buffington, Amy Andreasen" userId="b608fb05-5811-43f5-a448-39c6c0976a85" providerId="ADAL" clId="{B3EDF138-9ABC-4CF4-9BA5-BCD2FA0BFC49}" dt="2026-10-05T13:21:34.870" v="5" actId="13244"/>
        <pc:sldMkLst>
          <pc:docMk/>
          <pc:sldMk cId="3166426275" sldId="2340"/>
        </pc:sldMkLst>
        <pc:spChg chg="ord">
          <ac:chgData name="Buffington, Amy Andreasen" userId="b608fb05-5811-43f5-a448-39c6c0976a85" providerId="ADAL" clId="{B3EDF138-9ABC-4CF4-9BA5-BCD2FA0BFC49}" dt="2026-10-05T13:21:34.870" v="5" actId="13244"/>
          <ac:spMkLst>
            <pc:docMk/>
            <pc:sldMk cId="3166426275" sldId="2340"/>
            <ac:spMk id="2" creationId="{1D11668C-697D-4C8F-D134-14F5C14AE58B}"/>
          </ac:spMkLst>
        </pc:spChg>
      </pc:sldChg>
      <pc:sldChg chg="modSp mod">
        <pc:chgData name="Buffington, Amy Andreasen" userId="b608fb05-5811-43f5-a448-39c6c0976a85" providerId="ADAL" clId="{B3EDF138-9ABC-4CF4-9BA5-BCD2FA0BFC49}" dt="2026-10-05T18:33:14.183" v="41" actId="207"/>
        <pc:sldMkLst>
          <pc:docMk/>
          <pc:sldMk cId="1950074878" sldId="3825"/>
        </pc:sldMkLst>
        <pc:spChg chg="mod">
          <ac:chgData name="Buffington, Amy Andreasen" userId="b608fb05-5811-43f5-a448-39c6c0976a85" providerId="ADAL" clId="{B3EDF138-9ABC-4CF4-9BA5-BCD2FA0BFC49}" dt="2026-10-05T18:33:14.183" v="41" actId="207"/>
          <ac:spMkLst>
            <pc:docMk/>
            <pc:sldMk cId="1950074878" sldId="3825"/>
            <ac:spMk id="2" creationId="{0D71DF4C-A026-E041-8D5B-8384E05DA34E}"/>
          </ac:spMkLst>
        </pc:spChg>
      </pc:sldChg>
      <pc:sldChg chg="modSp mod">
        <pc:chgData name="Buffington, Amy Andreasen" userId="b608fb05-5811-43f5-a448-39c6c0976a85" providerId="ADAL" clId="{B3EDF138-9ABC-4CF4-9BA5-BCD2FA0BFC49}" dt="2026-10-05T13:23:37.505" v="7" actId="13244"/>
        <pc:sldMkLst>
          <pc:docMk/>
          <pc:sldMk cId="842935535" sldId="3829"/>
        </pc:sldMkLst>
        <pc:picChg chg="ord">
          <ac:chgData name="Buffington, Amy Andreasen" userId="b608fb05-5811-43f5-a448-39c6c0976a85" providerId="ADAL" clId="{B3EDF138-9ABC-4CF4-9BA5-BCD2FA0BFC49}" dt="2026-10-05T13:23:37.505" v="7" actId="13244"/>
          <ac:picMkLst>
            <pc:docMk/>
            <pc:sldMk cId="842935535" sldId="3829"/>
            <ac:picMk id="13" creationId="{5B72C408-784A-1E90-1204-C7ABA03341CD}"/>
          </ac:picMkLst>
        </pc:picChg>
      </pc:sldChg>
      <pc:sldChg chg="modSp mod">
        <pc:chgData name="Buffington, Amy Andreasen" userId="b608fb05-5811-43f5-a448-39c6c0976a85" providerId="ADAL" clId="{B3EDF138-9ABC-4CF4-9BA5-BCD2FA0BFC49}" dt="2026-10-07T15:00:14.820" v="54" actId="207"/>
        <pc:sldMkLst>
          <pc:docMk/>
          <pc:sldMk cId="3722506654" sldId="3833"/>
        </pc:sldMkLst>
        <pc:spChg chg="mod">
          <ac:chgData name="Buffington, Amy Andreasen" userId="b608fb05-5811-43f5-a448-39c6c0976a85" providerId="ADAL" clId="{B3EDF138-9ABC-4CF4-9BA5-BCD2FA0BFC49}" dt="2026-10-07T15:00:14.820" v="54" actId="207"/>
          <ac:spMkLst>
            <pc:docMk/>
            <pc:sldMk cId="3722506654" sldId="3833"/>
            <ac:spMk id="3" creationId="{F162B509-7076-C735-DA6D-35CFD050F8C1}"/>
          </ac:spMkLst>
        </pc:spChg>
      </pc:sldChg>
      <pc:sldChg chg="modSp">
        <pc:chgData name="Buffington, Amy Andreasen" userId="b608fb05-5811-43f5-a448-39c6c0976a85" providerId="ADAL" clId="{B3EDF138-9ABC-4CF4-9BA5-BCD2FA0BFC49}" dt="2026-10-05T13:24:20.105" v="8" actId="962"/>
        <pc:sldMkLst>
          <pc:docMk/>
          <pc:sldMk cId="2092863597" sldId="4034"/>
        </pc:sldMkLst>
        <pc:picChg chg="mod">
          <ac:chgData name="Buffington, Amy Andreasen" userId="b608fb05-5811-43f5-a448-39c6c0976a85" providerId="ADAL" clId="{B3EDF138-9ABC-4CF4-9BA5-BCD2FA0BFC49}" dt="2026-10-05T13:24:20.105" v="8" actId="962"/>
          <ac:picMkLst>
            <pc:docMk/>
            <pc:sldMk cId="2092863597" sldId="4034"/>
            <ac:picMk id="1026" creationId="{912BA267-22FC-390A-D841-321CF45AA489}"/>
          </ac:picMkLst>
        </pc:picChg>
      </pc:sldChg>
      <pc:sldChg chg="modSp mod">
        <pc:chgData name="Buffington, Amy Andreasen" userId="b608fb05-5811-43f5-a448-39c6c0976a85" providerId="ADAL" clId="{B3EDF138-9ABC-4CF4-9BA5-BCD2FA0BFC49}" dt="2026-10-05T13:24:38.726" v="9" actId="13244"/>
        <pc:sldMkLst>
          <pc:docMk/>
          <pc:sldMk cId="1968803417" sldId="4035"/>
        </pc:sldMkLst>
        <pc:spChg chg="ord">
          <ac:chgData name="Buffington, Amy Andreasen" userId="b608fb05-5811-43f5-a448-39c6c0976a85" providerId="ADAL" clId="{B3EDF138-9ABC-4CF4-9BA5-BCD2FA0BFC49}" dt="2026-10-05T13:24:38.726" v="9" actId="13244"/>
          <ac:spMkLst>
            <pc:docMk/>
            <pc:sldMk cId="1968803417" sldId="4035"/>
            <ac:spMk id="11" creationId="{7E118318-3639-5358-2B0A-A1500475BE24}"/>
          </ac:spMkLst>
        </pc:spChg>
      </pc:sldChg>
      <pc:sldChg chg="modSp mod">
        <pc:chgData name="Buffington, Amy Andreasen" userId="b608fb05-5811-43f5-a448-39c6c0976a85" providerId="ADAL" clId="{B3EDF138-9ABC-4CF4-9BA5-BCD2FA0BFC49}" dt="2026-10-05T13:27:18.736" v="23" actId="13244"/>
        <pc:sldMkLst>
          <pc:docMk/>
          <pc:sldMk cId="2305652479" sldId="4037"/>
        </pc:sldMkLst>
        <pc:spChg chg="ord">
          <ac:chgData name="Buffington, Amy Andreasen" userId="b608fb05-5811-43f5-a448-39c6c0976a85" providerId="ADAL" clId="{B3EDF138-9ABC-4CF4-9BA5-BCD2FA0BFC49}" dt="2026-10-05T13:27:07.071" v="21" actId="13244"/>
          <ac:spMkLst>
            <pc:docMk/>
            <pc:sldMk cId="2305652479" sldId="4037"/>
            <ac:spMk id="6" creationId="{3A69A7FA-189D-7E72-C1AE-DD672B450101}"/>
          </ac:spMkLst>
        </pc:spChg>
        <pc:spChg chg="ord">
          <ac:chgData name="Buffington, Amy Andreasen" userId="b608fb05-5811-43f5-a448-39c6c0976a85" providerId="ADAL" clId="{B3EDF138-9ABC-4CF4-9BA5-BCD2FA0BFC49}" dt="2026-10-05T13:27:14.600" v="22" actId="13244"/>
          <ac:spMkLst>
            <pc:docMk/>
            <pc:sldMk cId="2305652479" sldId="4037"/>
            <ac:spMk id="16" creationId="{A69A02CC-ED47-61FC-5F45-B70EE2958EC9}"/>
          </ac:spMkLst>
        </pc:spChg>
        <pc:grpChg chg="ord">
          <ac:chgData name="Buffington, Amy Andreasen" userId="b608fb05-5811-43f5-a448-39c6c0976a85" providerId="ADAL" clId="{B3EDF138-9ABC-4CF4-9BA5-BCD2FA0BFC49}" dt="2026-10-05T13:27:18.736" v="23" actId="13244"/>
          <ac:grpSpMkLst>
            <pc:docMk/>
            <pc:sldMk cId="2305652479" sldId="4037"/>
            <ac:grpSpMk id="14" creationId="{E3CF7729-C866-C3FC-822F-F788A1B4390C}"/>
          </ac:grpSpMkLst>
        </pc:grpChg>
      </pc:sldChg>
      <pc:sldChg chg="modSp mod">
        <pc:chgData name="Buffington, Amy Andreasen" userId="b608fb05-5811-43f5-a448-39c6c0976a85" providerId="ADAL" clId="{B3EDF138-9ABC-4CF4-9BA5-BCD2FA0BFC49}" dt="2026-10-05T14:12:52.097" v="35" actId="962"/>
        <pc:sldMkLst>
          <pc:docMk/>
          <pc:sldMk cId="1633604021" sldId="4038"/>
        </pc:sldMkLst>
        <pc:spChg chg="ord">
          <ac:chgData name="Buffington, Amy Andreasen" userId="b608fb05-5811-43f5-a448-39c6c0976a85" providerId="ADAL" clId="{B3EDF138-9ABC-4CF4-9BA5-BCD2FA0BFC49}" dt="2026-10-05T14:12:44.812" v="32" actId="13244"/>
          <ac:spMkLst>
            <pc:docMk/>
            <pc:sldMk cId="1633604021" sldId="4038"/>
            <ac:spMk id="3" creationId="{5EF7429E-05E4-9AE3-25D0-D86C1FAA97D9}"/>
          </ac:spMkLst>
        </pc:spChg>
        <pc:spChg chg="mod">
          <ac:chgData name="Buffington, Amy Andreasen" userId="b608fb05-5811-43f5-a448-39c6c0976a85" providerId="ADAL" clId="{B3EDF138-9ABC-4CF4-9BA5-BCD2FA0BFC49}" dt="2026-10-05T14:12:52.097" v="35" actId="962"/>
          <ac:spMkLst>
            <pc:docMk/>
            <pc:sldMk cId="1633604021" sldId="4038"/>
            <ac:spMk id="5" creationId="{0B5B5E2A-D9AF-5841-CEB2-B3EBFA2DCA9C}"/>
          </ac:spMkLst>
        </pc:spChg>
      </pc:sldChg>
      <pc:sldChg chg="modSp mod">
        <pc:chgData name="Buffington, Amy Andreasen" userId="b608fb05-5811-43f5-a448-39c6c0976a85" providerId="ADAL" clId="{B3EDF138-9ABC-4CF4-9BA5-BCD2FA0BFC49}" dt="2026-10-05T13:24:52.239" v="10" actId="13244"/>
        <pc:sldMkLst>
          <pc:docMk/>
          <pc:sldMk cId="3912046425" sldId="4039"/>
        </pc:sldMkLst>
        <pc:spChg chg="ord">
          <ac:chgData name="Buffington, Amy Andreasen" userId="b608fb05-5811-43f5-a448-39c6c0976a85" providerId="ADAL" clId="{B3EDF138-9ABC-4CF4-9BA5-BCD2FA0BFC49}" dt="2026-10-05T13:24:52.239" v="10" actId="13244"/>
          <ac:spMkLst>
            <pc:docMk/>
            <pc:sldMk cId="3912046425" sldId="4039"/>
            <ac:spMk id="6" creationId="{C6359C24-095F-BC52-D5E2-97460C5DF417}"/>
          </ac:spMkLst>
        </pc:spChg>
      </pc:sldChg>
      <pc:sldChg chg="modSp mod">
        <pc:chgData name="Buffington, Amy Andreasen" userId="b608fb05-5811-43f5-a448-39c6c0976a85" providerId="ADAL" clId="{B3EDF138-9ABC-4CF4-9BA5-BCD2FA0BFC49}" dt="2026-10-05T13:27:40.408" v="24" actId="13244"/>
        <pc:sldMkLst>
          <pc:docMk/>
          <pc:sldMk cId="1841196065" sldId="4042"/>
        </pc:sldMkLst>
        <pc:spChg chg="ord">
          <ac:chgData name="Buffington, Amy Andreasen" userId="b608fb05-5811-43f5-a448-39c6c0976a85" providerId="ADAL" clId="{B3EDF138-9ABC-4CF4-9BA5-BCD2FA0BFC49}" dt="2026-10-05T13:27:40.408" v="24" actId="13244"/>
          <ac:spMkLst>
            <pc:docMk/>
            <pc:sldMk cId="1841196065" sldId="4042"/>
            <ac:spMk id="3" creationId="{1E7EF037-AC72-C552-1ED9-740F646D694E}"/>
          </ac:spMkLst>
        </pc:spChg>
      </pc:sldChg>
      <pc:sldChg chg="modSp mod">
        <pc:chgData name="Buffington, Amy Andreasen" userId="b608fb05-5811-43f5-a448-39c6c0976a85" providerId="ADAL" clId="{B3EDF138-9ABC-4CF4-9BA5-BCD2FA0BFC49}" dt="2026-10-05T13:26:44.299" v="18" actId="962"/>
        <pc:sldMkLst>
          <pc:docMk/>
          <pc:sldMk cId="2943095654" sldId="4044"/>
        </pc:sldMkLst>
        <pc:spChg chg="ord">
          <ac:chgData name="Buffington, Amy Andreasen" userId="b608fb05-5811-43f5-a448-39c6c0976a85" providerId="ADAL" clId="{B3EDF138-9ABC-4CF4-9BA5-BCD2FA0BFC49}" dt="2026-10-05T13:25:16.476" v="11" actId="13244"/>
          <ac:spMkLst>
            <pc:docMk/>
            <pc:sldMk cId="2943095654" sldId="4044"/>
            <ac:spMk id="6" creationId="{2A33800B-DBB1-51C6-6C5C-191BCA1003CF}"/>
          </ac:spMkLst>
        </pc:spChg>
        <pc:spChg chg="ord">
          <ac:chgData name="Buffington, Amy Andreasen" userId="b608fb05-5811-43f5-a448-39c6c0976a85" providerId="ADAL" clId="{B3EDF138-9ABC-4CF4-9BA5-BCD2FA0BFC49}" dt="2026-10-05T13:25:33.323" v="12" actId="13244"/>
          <ac:spMkLst>
            <pc:docMk/>
            <pc:sldMk cId="2943095654" sldId="4044"/>
            <ac:spMk id="23" creationId="{57F1E5BE-328F-134B-287C-4EE23C0C4158}"/>
          </ac:spMkLst>
        </pc:spChg>
        <pc:spChg chg="ord">
          <ac:chgData name="Buffington, Amy Andreasen" userId="b608fb05-5811-43f5-a448-39c6c0976a85" providerId="ADAL" clId="{B3EDF138-9ABC-4CF4-9BA5-BCD2FA0BFC49}" dt="2026-10-05T13:25:51.043" v="13" actId="13244"/>
          <ac:spMkLst>
            <pc:docMk/>
            <pc:sldMk cId="2943095654" sldId="4044"/>
            <ac:spMk id="25" creationId="{84FE5F16-4211-91B0-99F7-CCE11C7D19FE}"/>
          </ac:spMkLst>
        </pc:spChg>
        <pc:spChg chg="ord">
          <ac:chgData name="Buffington, Amy Andreasen" userId="b608fb05-5811-43f5-a448-39c6c0976a85" providerId="ADAL" clId="{B3EDF138-9ABC-4CF4-9BA5-BCD2FA0BFC49}" dt="2026-10-05T13:25:54.194" v="14" actId="13244"/>
          <ac:spMkLst>
            <pc:docMk/>
            <pc:sldMk cId="2943095654" sldId="4044"/>
            <ac:spMk id="26" creationId="{18E465CE-EAC7-D63F-1BBC-D5E34D84DF2B}"/>
          </ac:spMkLst>
        </pc:spChg>
        <pc:spChg chg="ord">
          <ac:chgData name="Buffington, Amy Andreasen" userId="b608fb05-5811-43f5-a448-39c6c0976a85" providerId="ADAL" clId="{B3EDF138-9ABC-4CF4-9BA5-BCD2FA0BFC49}" dt="2026-10-05T13:25:58.178" v="15" actId="13244"/>
          <ac:spMkLst>
            <pc:docMk/>
            <pc:sldMk cId="2943095654" sldId="4044"/>
            <ac:spMk id="27" creationId="{20A4176A-36BE-24D4-E95E-399ABE129F84}"/>
          </ac:spMkLst>
        </pc:spChg>
        <pc:picChg chg="mod">
          <ac:chgData name="Buffington, Amy Andreasen" userId="b608fb05-5811-43f5-a448-39c6c0976a85" providerId="ADAL" clId="{B3EDF138-9ABC-4CF4-9BA5-BCD2FA0BFC49}" dt="2026-10-05T13:26:33.030" v="16" actId="962"/>
          <ac:picMkLst>
            <pc:docMk/>
            <pc:sldMk cId="2943095654" sldId="4044"/>
            <ac:picMk id="16" creationId="{977D2A32-6BF2-5417-6E85-2CB47506D873}"/>
          </ac:picMkLst>
        </pc:picChg>
        <pc:picChg chg="mod">
          <ac:chgData name="Buffington, Amy Andreasen" userId="b608fb05-5811-43f5-a448-39c6c0976a85" providerId="ADAL" clId="{B3EDF138-9ABC-4CF4-9BA5-BCD2FA0BFC49}" dt="2026-10-05T13:26:38.609" v="17" actId="962"/>
          <ac:picMkLst>
            <pc:docMk/>
            <pc:sldMk cId="2943095654" sldId="4044"/>
            <ac:picMk id="18" creationId="{6D38283D-885B-6503-9C7E-85EC05D0BC97}"/>
          </ac:picMkLst>
        </pc:picChg>
        <pc:picChg chg="mod">
          <ac:chgData name="Buffington, Amy Andreasen" userId="b608fb05-5811-43f5-a448-39c6c0976a85" providerId="ADAL" clId="{B3EDF138-9ABC-4CF4-9BA5-BCD2FA0BFC49}" dt="2026-10-05T13:26:44.299" v="18" actId="962"/>
          <ac:picMkLst>
            <pc:docMk/>
            <pc:sldMk cId="2943095654" sldId="4044"/>
            <ac:picMk id="22" creationId="{55F09E6D-07B1-D777-0845-4091277FC512}"/>
          </ac:picMkLst>
        </pc:picChg>
      </pc:sldChg>
      <pc:sldChg chg="modSp mod">
        <pc:chgData name="Buffington, Amy Andreasen" userId="b608fb05-5811-43f5-a448-39c6c0976a85" providerId="ADAL" clId="{B3EDF138-9ABC-4CF4-9BA5-BCD2FA0BFC49}" dt="2026-10-07T15:00:25.728" v="55" actId="207"/>
        <pc:sldMkLst>
          <pc:docMk/>
          <pc:sldMk cId="2439781203" sldId="4046"/>
        </pc:sldMkLst>
        <pc:spChg chg="mod">
          <ac:chgData name="Buffington, Amy Andreasen" userId="b608fb05-5811-43f5-a448-39c6c0976a85" providerId="ADAL" clId="{B3EDF138-9ABC-4CF4-9BA5-BCD2FA0BFC49}" dt="2026-10-07T15:00:25.728" v="55" actId="207"/>
          <ac:spMkLst>
            <pc:docMk/>
            <pc:sldMk cId="2439781203" sldId="4046"/>
            <ac:spMk id="3" creationId="{DCBBE980-AF5D-1736-2DEE-A1DE9553FFE8}"/>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(0-3)</c:v>
                </c:pt>
              </c:strCache>
            </c:strRef>
          </c:tx>
          <c:spPr>
            <a:solidFill>
              <a:srgbClr val="33CC33"/>
            </a:solidFill>
          </c:spPr>
          <c:invertIfNegative val="0"/>
          <c:dLbls>
            <c:dLbl>
              <c:idx val="0"/>
              <c:layout>
                <c:manualLayout>
                  <c:x val="2.307288916447164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59D-49F1-8AA2-705D35750817}"/>
                </c:ext>
              </c:extLst>
            </c:dLbl>
            <c:dLbl>
              <c:idx val="1"/>
              <c:layout>
                <c:manualLayout>
                  <c:x val="4.6145778328943281E-3"/>
                  <c:y val="-2.6497245642611411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E59D-49F1-8AA2-705D35750817}"/>
                </c:ext>
              </c:extLst>
            </c:dLbl>
            <c:dLbl>
              <c:idx val="2"/>
              <c:layout>
                <c:manualLayout>
                  <c:x val="5.7682222911179092E-3"/>
                  <c:y val="-1.0598898257044661E-2"/>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E59D-49F1-8AA2-705D35750817}"/>
                </c:ext>
              </c:extLst>
            </c:dLbl>
            <c:dLbl>
              <c:idx val="3"/>
              <c:layout>
                <c:manualLayout>
                  <c:x val="8.0755112075650733E-3"/>
                  <c:y val="-7.949173692783423E-3"/>
                </c:manualLayout>
              </c:layout>
              <c:tx>
                <c:rich>
                  <a:bodyPr/>
                  <a:lstStyle/>
                  <a:p>
                    <a:fld id="{DC57F3C0-3202-4951-8851-19BAF2F845D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E59D-49F1-8AA2-705D35750817}"/>
                </c:ext>
              </c:extLst>
            </c:dLbl>
            <c:dLbl>
              <c:idx val="4"/>
              <c:layout>
                <c:manualLayout>
                  <c:x val="1.0382800124012237E-2"/>
                  <c:y val="-1.5898347385566846E-2"/>
                </c:manualLayout>
              </c:layout>
              <c:tx>
                <c:rich>
                  <a:bodyPr/>
                  <a:lstStyle/>
                  <a:p>
                    <a:fld id="{76C6389B-7375-4F34-A51A-A0F26DEE831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E6EC-454B-9CBE-5E57D321CB34}"/>
                </c:ext>
              </c:extLst>
            </c:dLbl>
            <c:dLbl>
              <c:idx val="5"/>
              <c:layout>
                <c:manualLayout>
                  <c:x val="9.2291556657885711E-3"/>
                  <c:y val="-1.5898347385566846E-2"/>
                </c:manualLayout>
              </c:layout>
              <c:tx>
                <c:rich>
                  <a:bodyPr/>
                  <a:lstStyle/>
                  <a:p>
                    <a:fld id="{F9E2BA50-14EF-45C5-AB40-AAE3540E9EC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0829-4CF5-B4D7-0FC79382E850}"/>
                </c:ext>
              </c:extLst>
            </c:dLbl>
            <c:dLbl>
              <c:idx val="6"/>
              <c:layout>
                <c:manualLayout>
                  <c:x val="9.2291556657885711E-3"/>
                  <c:y val="3.9745868463917117E-2"/>
                </c:manualLayout>
              </c:layout>
              <c:tx>
                <c:rich>
                  <a:bodyPr/>
                  <a:lstStyle/>
                  <a:p>
                    <a:fld id="{8E9C2EDB-B6B4-4159-971F-9F3835CE605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829-4CF5-B4D7-0FC79382E850}"/>
                </c:ext>
              </c:extLst>
            </c:dLbl>
            <c:dLbl>
              <c:idx val="7"/>
              <c:layout>
                <c:manualLayout>
                  <c:x val="9.2291556657886561E-3"/>
                  <c:y val="2.6497245642610437E-3"/>
                </c:manualLayout>
              </c:layout>
              <c:tx>
                <c:rich>
                  <a:bodyPr/>
                  <a:lstStyle/>
                  <a:p>
                    <a:fld id="{1E41CEAC-DF82-4F9A-9691-3EA16312B07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829-4CF5-B4D7-0FC79382E850}"/>
                </c:ext>
              </c:extLst>
            </c:dLbl>
            <c:dLbl>
              <c:idx val="8"/>
              <c:layout>
                <c:manualLayout>
                  <c:x val="9.2291556657886561E-3"/>
                  <c:y val="2.6497245642611409E-3"/>
                </c:manualLayout>
              </c:layout>
              <c:tx>
                <c:rich>
                  <a:bodyPr/>
                  <a:lstStyle/>
                  <a:p>
                    <a:fld id="{5A02F36B-D1C1-438A-A5B4-91BCB0AFFC0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829-4CF5-B4D7-0FC79382E850}"/>
                </c:ext>
              </c:extLst>
            </c:dLbl>
            <c:dLbl>
              <c:idx val="9"/>
              <c:layout>
                <c:manualLayout>
                  <c:x val="9.2291556657886561E-3"/>
                  <c:y val="-2.6497245642611314E-2"/>
                </c:manualLayout>
              </c:layout>
              <c:tx>
                <c:rich>
                  <a:bodyPr/>
                  <a:lstStyle/>
                  <a:p>
                    <a:fld id="{82B7DB42-D5F9-4DCD-84A1-52F5BEF48C7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829-4CF5-B4D7-0FC79382E850}"/>
                </c:ext>
              </c:extLst>
            </c:dLbl>
            <c:dLbl>
              <c:idx val="10"/>
              <c:layout>
                <c:manualLayout>
                  <c:x val="1.0382800124012067E-2"/>
                  <c:y val="-1.0598898257044661E-2"/>
                </c:manualLayout>
              </c:layout>
              <c:tx>
                <c:rich>
                  <a:bodyPr/>
                  <a:lstStyle/>
                  <a:p>
                    <a:fld id="{19D4CD62-51A3-43A3-82D9-92A89D3D513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0829-4CF5-B4D7-0FC79382E850}"/>
                </c:ext>
              </c:extLst>
            </c:dLbl>
            <c:dLbl>
              <c:idx val="11"/>
              <c:layout>
                <c:manualLayout>
                  <c:x val="2.9994755913813131E-2"/>
                  <c:y val="0.16163319841992951"/>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0-0829-4CF5-B4D7-0FC79382E850}"/>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0.000000</c:formatCode>
                <c:ptCount val="11"/>
                <c:pt idx="0">
                  <c:v>0.63595505617977532</c:v>
                </c:pt>
                <c:pt idx="1">
                  <c:v>0.6587112171837709</c:v>
                </c:pt>
                <c:pt idx="2">
                  <c:v>0.71734475374732332</c:v>
                </c:pt>
                <c:pt idx="3">
                  <c:v>0.73111111111111116</c:v>
                </c:pt>
                <c:pt idx="4">
                  <c:v>0.71495327102803741</c:v>
                </c:pt>
                <c:pt idx="5">
                  <c:v>0.72345679012345676</c:v>
                </c:pt>
                <c:pt idx="6">
                  <c:v>0.90239999999999998</c:v>
                </c:pt>
                <c:pt idx="7">
                  <c:v>0.80089999999999995</c:v>
                </c:pt>
                <c:pt idx="8">
                  <c:v>0.80920000000000003</c:v>
                </c:pt>
                <c:pt idx="9">
                  <c:v>0.7319</c:v>
                </c:pt>
                <c:pt idx="10">
                  <c:v>0.78210000000000002</c:v>
                </c:pt>
              </c:numCache>
            </c:numRef>
          </c:val>
          <c:extLst>
            <c:ext xmlns:c15="http://schemas.microsoft.com/office/drawing/2012/chart" uri="{02D57815-91ED-43cb-92C2-25804820EDAC}">
              <c15:datalabelsRange>
                <c15:f>Sheet1!$K$2:$K$1048570</c15:f>
                <c15:dlblRangeCache>
                  <c:ptCount val="1048569"/>
                  <c:pt idx="0">
                    <c:v>63.6% 
(n=283)</c:v>
                  </c:pt>
                  <c:pt idx="1">
                    <c:v>65.87% 
(n=276)</c:v>
                  </c:pt>
                  <c:pt idx="2">
                    <c:v>71.73% 
(n=335)</c:v>
                  </c:pt>
                  <c:pt idx="3">
                    <c:v>73.11% 
(n=329)</c:v>
                  </c:pt>
                  <c:pt idx="4">
                    <c:v>71.5% 
(n=306)</c:v>
                  </c:pt>
                  <c:pt idx="5">
                    <c:v>72.35% 
(n=293)</c:v>
                  </c:pt>
                  <c:pt idx="6">
                    <c:v>90.24% 
(n=333)</c:v>
                  </c:pt>
                  <c:pt idx="7">
                    <c:v>80.09% 
(n=346)</c:v>
                  </c:pt>
                  <c:pt idx="8">
                    <c:v>80.92% 
(n=352)</c:v>
                  </c:pt>
                  <c:pt idx="9">
                    <c:v>73.19% 
(n=314)</c:v>
                  </c:pt>
                  <c:pt idx="10">
                    <c:v>78.21% 
(n=341)</c:v>
                  </c:pt>
                </c15:dlblRangeCache>
              </c15:datalabelsRange>
            </c:ext>
            <c:ext xmlns:c16="http://schemas.microsoft.com/office/drawing/2014/chart" uri="{C3380CC4-5D6E-409C-BE32-E72D297353CC}">
              <c16:uniqueId val="{00000000-D479-42A4-AF28-F93899A48718}"/>
            </c:ext>
          </c:extLst>
        </c:ser>
        <c:ser>
          <c:idx val="1"/>
          <c:order val="1"/>
          <c:tx>
            <c:strRef>
              <c:f>Sheet1!$C$1</c:f>
              <c:strCache>
                <c:ptCount val="1"/>
                <c:pt idx="0">
                  <c:v>Moderate (4-8)</c:v>
                </c:pt>
              </c:strCache>
            </c:strRef>
          </c:tx>
          <c:spPr>
            <a:solidFill>
              <a:srgbClr val="FFFF00"/>
            </a:solidFill>
            <a:ln>
              <a:solidFill>
                <a:srgbClr val="FFFF00"/>
              </a:solidFill>
            </a:ln>
          </c:spPr>
          <c:invertIfNegative val="0"/>
          <c:dLbls>
            <c:dLbl>
              <c:idx val="0"/>
              <c:layout>
                <c:manualLayout>
                  <c:x val="3.9223911579601783E-2"/>
                  <c:y val="-4.2395593028178281E-2"/>
                </c:manualLayout>
              </c:layout>
              <c:tx>
                <c:rich>
                  <a:bodyPr/>
                  <a:lstStyle/>
                  <a:p>
                    <a:fld id="{305895BF-50CA-49BA-B3DE-180A89BDFFA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E59D-49F1-8AA2-705D35750817}"/>
                </c:ext>
              </c:extLst>
            </c:dLbl>
            <c:dLbl>
              <c:idx val="1"/>
              <c:layout>
                <c:manualLayout>
                  <c:x val="4.0377556037825328E-2"/>
                  <c:y val="-3.9745868463917138E-2"/>
                </c:manualLayout>
              </c:layout>
              <c:tx>
                <c:rich>
                  <a:bodyPr/>
                  <a:lstStyle/>
                  <a:p>
                    <a:fld id="{D94E67EB-C094-4EC6-A03A-2F569C8DBC5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112-4428-B610-C15DD32A7287}"/>
                </c:ext>
              </c:extLst>
            </c:dLbl>
            <c:dLbl>
              <c:idx val="2"/>
              <c:layout>
                <c:manualLayout>
                  <c:x val="4.1531200496048949E-2"/>
                  <c:y val="-2.1197796514089127E-2"/>
                </c:manualLayout>
              </c:layout>
              <c:tx>
                <c:rich>
                  <a:bodyPr/>
                  <a:lstStyle/>
                  <a:p>
                    <a:fld id="{A6AEC2DC-A839-477C-BD09-7492326BCBF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E59D-49F1-8AA2-705D35750817}"/>
                </c:ext>
              </c:extLst>
            </c:dLbl>
            <c:dLbl>
              <c:idx val="3"/>
              <c:layout>
                <c:manualLayout>
                  <c:x val="3.92239115796017E-2"/>
                  <c:y val="-1.0598898257044563E-2"/>
                </c:manualLayout>
              </c:layout>
              <c:tx>
                <c:rich>
                  <a:bodyPr/>
                  <a:lstStyle/>
                  <a:p>
                    <a:fld id="{E5E2BBF5-AAFB-4A5C-AE5E-3474B9A1AA6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E59D-49F1-8AA2-705D35750817}"/>
                </c:ext>
              </c:extLst>
            </c:dLbl>
            <c:dLbl>
              <c:idx val="4"/>
              <c:layout>
                <c:manualLayout>
                  <c:x val="4.1531200496048866E-2"/>
                  <c:y val="-2.3847521078350292E-2"/>
                </c:manualLayout>
              </c:layout>
              <c:tx>
                <c:rich>
                  <a:bodyPr/>
                  <a:lstStyle/>
                  <a:p>
                    <a:fld id="{6880DB44-0A77-46FF-A7B0-D9AAAFA4463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6EC-454B-9CBE-5E57D321CB34}"/>
                </c:ext>
              </c:extLst>
            </c:dLbl>
            <c:dLbl>
              <c:idx val="5"/>
              <c:layout>
                <c:manualLayout>
                  <c:x val="4.037755603782537E-2"/>
                  <c:y val="-1.8548071949828011E-2"/>
                </c:manualLayout>
              </c:layout>
              <c:tx>
                <c:rich>
                  <a:bodyPr/>
                  <a:lstStyle/>
                  <a:p>
                    <a:fld id="{A9F1D4D0-5A10-4371-B1A4-2A5FF053BD6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0829-4CF5-B4D7-0FC79382E850}"/>
                </c:ext>
              </c:extLst>
            </c:dLbl>
            <c:dLbl>
              <c:idx val="6"/>
              <c:layout>
                <c:manualLayout>
                  <c:x val="4.3838489412496032E-2"/>
                  <c:y val="6.3593389542267384E-2"/>
                </c:manualLayout>
              </c:layout>
              <c:tx>
                <c:rich>
                  <a:bodyPr/>
                  <a:lstStyle/>
                  <a:p>
                    <a:fld id="{06B73332-58EB-46F5-93A0-C4542B7EEEE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0829-4CF5-B4D7-0FC79382E850}"/>
                </c:ext>
              </c:extLst>
            </c:dLbl>
            <c:dLbl>
              <c:idx val="7"/>
              <c:layout>
                <c:manualLayout>
                  <c:x val="4.037755603782537E-2"/>
                  <c:y val="1.5898347385566822E-2"/>
                </c:manualLayout>
              </c:layout>
              <c:tx>
                <c:rich>
                  <a:bodyPr/>
                  <a:lstStyle/>
                  <a:p>
                    <a:fld id="{6F8F57FD-3866-432F-B575-695B07F0F5E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0829-4CF5-B4D7-0FC79382E850}"/>
                </c:ext>
              </c:extLst>
            </c:dLbl>
            <c:dLbl>
              <c:idx val="8"/>
              <c:layout>
                <c:manualLayout>
                  <c:x val="4.3838489412495941E-2"/>
                  <c:y val="1.3248622821305706E-2"/>
                </c:manualLayout>
              </c:layout>
              <c:tx>
                <c:rich>
                  <a:bodyPr/>
                  <a:lstStyle/>
                  <a:p>
                    <a:fld id="{692FEC1E-4205-46C9-BE0C-60F0C45C36A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0829-4CF5-B4D7-0FC79382E850}"/>
                </c:ext>
              </c:extLst>
            </c:dLbl>
            <c:dLbl>
              <c:idx val="9"/>
              <c:layout>
                <c:manualLayout>
                  <c:x val="4.2684844954272362E-2"/>
                  <c:y val="-2.3847521078350267E-2"/>
                </c:manualLayout>
              </c:layout>
              <c:tx>
                <c:rich>
                  <a:bodyPr/>
                  <a:lstStyle/>
                  <a:p>
                    <a:fld id="{14BC2586-2E02-4512-B99B-798F62CF394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0829-4CF5-B4D7-0FC79382E850}"/>
                </c:ext>
              </c:extLst>
            </c:dLbl>
            <c:dLbl>
              <c:idx val="10"/>
              <c:layout>
                <c:manualLayout>
                  <c:x val="4.037755603782537E-2"/>
                  <c:y val="-5.299449128522306E-3"/>
                </c:manualLayout>
              </c:layout>
              <c:tx>
                <c:rich>
                  <a:bodyPr/>
                  <a:lstStyle/>
                  <a:p>
                    <a:fld id="{12AEEC0F-0913-42BC-9D0E-5E0CE5A75CC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0829-4CF5-B4D7-0FC79382E850}"/>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0.000000</c:formatCode>
                <c:ptCount val="11"/>
                <c:pt idx="0">
                  <c:v>0.26516853932584272</c:v>
                </c:pt>
                <c:pt idx="1">
                  <c:v>0.2386634844868735</c:v>
                </c:pt>
                <c:pt idx="2">
                  <c:v>0.18201284796573874</c:v>
                </c:pt>
                <c:pt idx="3">
                  <c:v>0.2088888888888889</c:v>
                </c:pt>
                <c:pt idx="4">
                  <c:v>0.20093457943925233</c:v>
                </c:pt>
                <c:pt idx="5">
                  <c:v>0.20493827160493827</c:v>
                </c:pt>
                <c:pt idx="6">
                  <c:v>8.1299999999999997E-2</c:v>
                </c:pt>
                <c:pt idx="7">
                  <c:v>0.15970000000000001</c:v>
                </c:pt>
                <c:pt idx="8">
                  <c:v>0.14019999999999999</c:v>
                </c:pt>
                <c:pt idx="9">
                  <c:v>0.1981</c:v>
                </c:pt>
                <c:pt idx="10">
                  <c:v>0.156</c:v>
                </c:pt>
              </c:numCache>
            </c:numRef>
          </c:val>
          <c:extLst>
            <c:ext xmlns:c15="http://schemas.microsoft.com/office/drawing/2012/chart" uri="{02D57815-91ED-43cb-92C2-25804820EDAC}">
              <c15:datalabelsRange>
                <c15:f>Sheet1!$L$2:$L$1048570</c15:f>
                <c15:dlblRangeCache>
                  <c:ptCount val="1048569"/>
                  <c:pt idx="0">
                    <c:v>26.52% 
(n=118)</c:v>
                  </c:pt>
                  <c:pt idx="1">
                    <c:v>23.87% 
(n=100)</c:v>
                  </c:pt>
                  <c:pt idx="2">
                    <c:v>18.2% 
(n=85)</c:v>
                  </c:pt>
                  <c:pt idx="3">
                    <c:v>20.89% 
(n=94)</c:v>
                  </c:pt>
                  <c:pt idx="4">
                    <c:v>20.09% 
(n=86)</c:v>
                  </c:pt>
                  <c:pt idx="5">
                    <c:v>20.49% 
(n=83)</c:v>
                  </c:pt>
                  <c:pt idx="6">
                    <c:v>8.13% 
(n=30)</c:v>
                  </c:pt>
                  <c:pt idx="7">
                    <c:v>15.97% 
(n=69)</c:v>
                  </c:pt>
                  <c:pt idx="8">
                    <c:v>14.02% 
(n=61)</c:v>
                  </c:pt>
                  <c:pt idx="9">
                    <c:v>19.81% 
(n=85)</c:v>
                  </c:pt>
                  <c:pt idx="10">
                    <c:v>15.6% 
(n=68)</c:v>
                  </c:pt>
                </c15:dlblRangeCache>
              </c15:datalabelsRange>
            </c:ext>
            <c:ext xmlns:c16="http://schemas.microsoft.com/office/drawing/2014/chart" uri="{C3380CC4-5D6E-409C-BE32-E72D297353CC}">
              <c16:uniqueId val="{00000001-D479-42A4-AF28-F93899A48718}"/>
            </c:ext>
          </c:extLst>
        </c:ser>
        <c:ser>
          <c:idx val="2"/>
          <c:order val="2"/>
          <c:tx>
            <c:strRef>
              <c:f>Sheet1!$D$1</c:f>
              <c:strCache>
                <c:ptCount val="1"/>
                <c:pt idx="0">
                  <c:v>High (9-21)</c:v>
                </c:pt>
              </c:strCache>
            </c:strRef>
          </c:tx>
          <c:spPr>
            <a:solidFill>
              <a:srgbClr val="FF0000"/>
            </a:solidFill>
            <a:ln>
              <a:solidFill>
                <a:srgbClr val="FF0000"/>
              </a:solidFill>
            </a:ln>
          </c:spPr>
          <c:invertIfNegative val="0"/>
          <c:dLbls>
            <c:dLbl>
              <c:idx val="0"/>
              <c:layout>
                <c:manualLayout>
                  <c:x val="3.6916622663154625E-2"/>
                  <c:y val="-6.3080970366690581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112-4428-B610-C15DD32A7287}"/>
                </c:ext>
              </c:extLst>
            </c:dLbl>
            <c:dLbl>
              <c:idx val="1"/>
              <c:layout>
                <c:manualLayout>
                  <c:x val="4.1531200496048949E-2"/>
                  <c:y val="-6.4354507275371689E-2"/>
                </c:manualLayout>
              </c:layout>
              <c:tx>
                <c:rich>
                  <a:bodyPr/>
                  <a:lstStyle/>
                  <a:p>
                    <a:fld id="{BCB109BF-8487-4D1A-84FF-D5990CE449C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112-4428-B610-C15DD32A7287}"/>
                </c:ext>
              </c:extLst>
            </c:dLbl>
            <c:dLbl>
              <c:idx val="2"/>
              <c:layout>
                <c:manualLayout>
                  <c:x val="4.1531200496048949E-2"/>
                  <c:y val="-6.368080958891506E-2"/>
                </c:manualLayout>
              </c:layout>
              <c:tx>
                <c:rich>
                  <a:bodyPr/>
                  <a:lstStyle/>
                  <a:p>
                    <a:fld id="{350C46AF-787C-4A8B-B612-9CA4C02A64B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E59D-49F1-8AA2-705D35750817}"/>
                </c:ext>
              </c:extLst>
            </c:dLbl>
            <c:dLbl>
              <c:idx val="3"/>
              <c:layout>
                <c:manualLayout>
                  <c:x val="3.8647089350489994E-2"/>
                  <c:y val="-4.9873449572090348E-2"/>
                </c:manualLayout>
              </c:layout>
              <c:tx>
                <c:rich>
                  <a:bodyPr/>
                  <a:lstStyle/>
                  <a:p>
                    <a:fld id="{7891CFC4-0DE7-431B-92E0-73E5E6CEC4C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E59D-49F1-8AA2-705D35750817}"/>
                </c:ext>
              </c:extLst>
            </c:dLbl>
            <c:dLbl>
              <c:idx val="4"/>
              <c:layout>
                <c:manualLayout>
                  <c:x val="4.2684844954272529E-2"/>
                  <c:y val="-5.8065062630517188E-2"/>
                </c:manualLayout>
              </c:layout>
              <c:tx>
                <c:rich>
                  <a:bodyPr/>
                  <a:lstStyle/>
                  <a:p>
                    <a:fld id="{EE776749-F9E9-4D10-B0FD-4DB752C81AA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6EC-454B-9CBE-5E57D321CB34}"/>
                </c:ext>
              </c:extLst>
            </c:dLbl>
            <c:dLbl>
              <c:idx val="5"/>
              <c:layout>
                <c:manualLayout>
                  <c:x val="4.1531200496048949E-2"/>
                  <c:y val="-5.3816114539873242E-2"/>
                </c:manualLayout>
              </c:layout>
              <c:tx>
                <c:rich>
                  <a:bodyPr/>
                  <a:lstStyle/>
                  <a:p>
                    <a:fld id="{9C29B5A7-3AA5-4089-B1A4-850A03FF73C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336-4F2B-A05E-761B872B7CD0}"/>
                </c:ext>
              </c:extLst>
            </c:dLbl>
            <c:dLbl>
              <c:idx val="6"/>
              <c:layout>
                <c:manualLayout>
                  <c:x val="3.92239115796017E-2"/>
                  <c:y val="-3.4446419335394836E-2"/>
                </c:manualLayout>
              </c:layout>
              <c:tx>
                <c:rich>
                  <a:bodyPr/>
                  <a:lstStyle/>
                  <a:p>
                    <a:fld id="{430098B2-FF66-4C61-881F-1BC1B0B75FB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336-4F2B-A05E-761B872B7CD0}"/>
                </c:ext>
              </c:extLst>
            </c:dLbl>
            <c:dLbl>
              <c:idx val="7"/>
              <c:layout>
                <c:manualLayout>
                  <c:x val="4.037755603782528E-2"/>
                  <c:y val="-4.2875255766228366E-2"/>
                </c:manualLayout>
              </c:layout>
              <c:tx>
                <c:rich>
                  <a:bodyPr/>
                  <a:lstStyle/>
                  <a:p>
                    <a:fld id="{7A169BCA-8E8E-4B86-91A0-B5E6B2AA14C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8336-4F2B-A05E-761B872B7CD0}"/>
                </c:ext>
              </c:extLst>
            </c:dLbl>
            <c:dLbl>
              <c:idx val="8"/>
              <c:layout>
                <c:manualLayout>
                  <c:x val="3.8070267121378204E-2"/>
                  <c:y val="-4.6680218512561468E-2"/>
                </c:manualLayout>
              </c:layout>
              <c:tx>
                <c:rich>
                  <a:bodyPr/>
                  <a:lstStyle/>
                  <a:p>
                    <a:fld id="{7C2B58EE-4417-4B5A-8046-DB9DDF53294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336-4F2B-A05E-761B872B7CD0}"/>
                </c:ext>
              </c:extLst>
            </c:dLbl>
            <c:dLbl>
              <c:idx val="9"/>
              <c:layout>
                <c:manualLayout>
                  <c:x val="4.037755603782537E-2"/>
                  <c:y val="-5.3239225687890405E-2"/>
                </c:manualLayout>
              </c:layout>
              <c:tx>
                <c:rich>
                  <a:bodyPr/>
                  <a:lstStyle/>
                  <a:p>
                    <a:fld id="{5A65C1C8-CF80-43D3-B0DD-511D2599949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0829-4CF5-B4D7-0FC79382E850}"/>
                </c:ext>
              </c:extLst>
            </c:dLbl>
            <c:dLbl>
              <c:idx val="10"/>
              <c:layout>
                <c:manualLayout>
                  <c:x val="3.9223911579601783E-2"/>
                  <c:y val="-5.0518980895068615E-2"/>
                </c:manualLayout>
              </c:layout>
              <c:tx>
                <c:rich>
                  <a:bodyPr/>
                  <a:lstStyle/>
                  <a:p>
                    <a:fld id="{DA58B9D0-962D-4E64-9216-2AB431F2DBF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0829-4CF5-B4D7-0FC79382E850}"/>
                </c:ext>
              </c:extLst>
            </c:dLbl>
            <c:dLbl>
              <c:idx val="11"/>
              <c:layout>
                <c:manualLayout>
                  <c:x val="3.4609333746705765E-3"/>
                  <c:y val="-3.8613372012357317E-2"/>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D-0829-4CF5-B4D7-0FC79382E850}"/>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0.000000</c:formatCode>
                <c:ptCount val="11"/>
                <c:pt idx="0">
                  <c:v>9.8876404494382023E-2</c:v>
                </c:pt>
                <c:pt idx="1">
                  <c:v>0.1026252983293556</c:v>
                </c:pt>
                <c:pt idx="2">
                  <c:v>0.1006423982869379</c:v>
                </c:pt>
                <c:pt idx="3">
                  <c:v>0.06</c:v>
                </c:pt>
                <c:pt idx="4">
                  <c:v>8.4112149532710276E-2</c:v>
                </c:pt>
                <c:pt idx="5">
                  <c:v>7.160493827160494E-2</c:v>
                </c:pt>
                <c:pt idx="6">
                  <c:v>1.6299999999999999E-2</c:v>
                </c:pt>
                <c:pt idx="7">
                  <c:v>3.9399999999999998E-2</c:v>
                </c:pt>
                <c:pt idx="8">
                  <c:v>5.0599999999999999E-2</c:v>
                </c:pt>
                <c:pt idx="9">
                  <c:v>6.9900000000000004E-2</c:v>
                </c:pt>
                <c:pt idx="10">
                  <c:v>6.1899999999999997E-2</c:v>
                </c:pt>
              </c:numCache>
            </c:numRef>
          </c:val>
          <c:extLst>
            <c:ext xmlns:c15="http://schemas.microsoft.com/office/drawing/2012/chart" uri="{02D57815-91ED-43cb-92C2-25804820EDAC}">
              <c15:datalabelsRange>
                <c15:f>Sheet1!$M$2:$M$1048570</c15:f>
                <c15:dlblRangeCache>
                  <c:ptCount val="1048569"/>
                  <c:pt idx="0">
                    <c:v>9.89% 
(n=44)</c:v>
                  </c:pt>
                  <c:pt idx="1">
                    <c:v>10.26% 
(n=43)</c:v>
                  </c:pt>
                  <c:pt idx="2">
                    <c:v>10.06% 
(n=47)</c:v>
                  </c:pt>
                  <c:pt idx="3">
                    <c:v>6% 
(n=27)</c:v>
                  </c:pt>
                  <c:pt idx="4">
                    <c:v>8.41% 
(n=36)</c:v>
                  </c:pt>
                  <c:pt idx="5">
                    <c:v>7.16% 
(n=29)</c:v>
                  </c:pt>
                  <c:pt idx="6">
                    <c:v>1.63% 
(n=6)</c:v>
                  </c:pt>
                  <c:pt idx="7">
                    <c:v>3.94% 
(n=17)</c:v>
                  </c:pt>
                  <c:pt idx="8">
                    <c:v>5.06% 
(n=22)</c:v>
                  </c:pt>
                  <c:pt idx="9">
                    <c:v>6.99% 
(n=30)</c:v>
                  </c:pt>
                  <c:pt idx="10">
                    <c:v>6.19% 
(n=27)</c:v>
                  </c:pt>
                </c15:dlblRangeCache>
              </c15:datalabelsRange>
            </c:ext>
            <c:ext xmlns:c16="http://schemas.microsoft.com/office/drawing/2014/chart" uri="{C3380CC4-5D6E-409C-BE32-E72D297353CC}">
              <c16:uniqueId val="{00000002-D479-42A4-AF28-F93899A48718}"/>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(0-3)2</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0.63600000000000001</c:v>
                      </c:pt>
                      <c:pt idx="1">
                        <c:v>0.65869999999999995</c:v>
                      </c:pt>
                      <c:pt idx="2">
                        <c:v>0.71730000000000005</c:v>
                      </c:pt>
                      <c:pt idx="3">
                        <c:v>0.73109999999999997</c:v>
                      </c:pt>
                      <c:pt idx="4">
                        <c:v>0.71499999999999997</c:v>
                      </c:pt>
                      <c:pt idx="5">
                        <c:v>0.72350000000000003</c:v>
                      </c:pt>
                      <c:pt idx="6">
                        <c:v>0.90239999999999998</c:v>
                      </c:pt>
                      <c:pt idx="7">
                        <c:v>0.80089999999999995</c:v>
                      </c:pt>
                      <c:pt idx="8">
                        <c:v>0.80920000000000003</c:v>
                      </c:pt>
                      <c:pt idx="9">
                        <c:v>0.7319</c:v>
                      </c:pt>
                      <c:pt idx="10">
                        <c:v>0.78210000000000002</c:v>
                      </c:pt>
                    </c:numCache>
                  </c:numRef>
                </c:val>
                <c:extLst>
                  <c:ext xmlns:c16="http://schemas.microsoft.com/office/drawing/2014/chart" uri="{C3380CC4-5D6E-409C-BE32-E72D297353CC}">
                    <c16:uniqueId val="{0000000B-E59D-49F1-8AA2-705D35750817}"/>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0.26519999999999999</c:v>
                      </c:pt>
                      <c:pt idx="1">
                        <c:v>0.2387</c:v>
                      </c:pt>
                      <c:pt idx="2">
                        <c:v>0.182</c:v>
                      </c:pt>
                      <c:pt idx="3">
                        <c:v>0.2089</c:v>
                      </c:pt>
                      <c:pt idx="4">
                        <c:v>0.2009</c:v>
                      </c:pt>
                      <c:pt idx="5">
                        <c:v>0.2049</c:v>
                      </c:pt>
                      <c:pt idx="6">
                        <c:v>8.1299999999999997E-2</c:v>
                      </c:pt>
                      <c:pt idx="7">
                        <c:v>0.15970000000000001</c:v>
                      </c:pt>
                      <c:pt idx="8">
                        <c:v>0.14019999999999999</c:v>
                      </c:pt>
                      <c:pt idx="9">
                        <c:v>0.1981</c:v>
                      </c:pt>
                      <c:pt idx="10">
                        <c:v>0.156</c:v>
                      </c:pt>
                    </c:numCache>
                  </c:numRef>
                </c:val>
                <c:extLst xmlns:c15="http://schemas.microsoft.com/office/drawing/2012/chart">
                  <c:ext xmlns:c16="http://schemas.microsoft.com/office/drawing/2014/chart" uri="{C3380CC4-5D6E-409C-BE32-E72D297353CC}">
                    <c16:uniqueId val="{0000000C-E59D-49F1-8AA2-705D35750817}"/>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9.8900000000000002E-2</c:v>
                      </c:pt>
                      <c:pt idx="1">
                        <c:v>0.1026</c:v>
                      </c:pt>
                      <c:pt idx="2">
                        <c:v>0.10059999999999999</c:v>
                      </c:pt>
                      <c:pt idx="3">
                        <c:v>0.06</c:v>
                      </c:pt>
                      <c:pt idx="4">
                        <c:v>8.4099999999999994E-2</c:v>
                      </c:pt>
                      <c:pt idx="5">
                        <c:v>7.1599999999999997E-2</c:v>
                      </c:pt>
                      <c:pt idx="6">
                        <c:v>1.6299999999999999E-2</c:v>
                      </c:pt>
                      <c:pt idx="7">
                        <c:v>3.9399999999999998E-2</c:v>
                      </c:pt>
                      <c:pt idx="8">
                        <c:v>5.0599999999999999E-2</c:v>
                      </c:pt>
                      <c:pt idx="9">
                        <c:v>6.9900000000000004E-2</c:v>
                      </c:pt>
                      <c:pt idx="10">
                        <c:v>6.1899999999999997E-2</c:v>
                      </c:pt>
                    </c:numCache>
                  </c:numRef>
                </c:val>
                <c:extLst xmlns:c15="http://schemas.microsoft.com/office/drawing/2012/chart">
                  <c:ext xmlns:c16="http://schemas.microsoft.com/office/drawing/2014/chart" uri="{C3380CC4-5D6E-409C-BE32-E72D297353CC}">
                    <c16:uniqueId val="{0000000D-E59D-49F1-8AA2-705D3575081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283</c:v>
                      </c:pt>
                      <c:pt idx="1">
                        <c:v>276</c:v>
                      </c:pt>
                      <c:pt idx="2">
                        <c:v>335</c:v>
                      </c:pt>
                      <c:pt idx="3">
                        <c:v>329</c:v>
                      </c:pt>
                      <c:pt idx="4">
                        <c:v>306</c:v>
                      </c:pt>
                      <c:pt idx="5">
                        <c:v>293</c:v>
                      </c:pt>
                      <c:pt idx="6">
                        <c:v>333</c:v>
                      </c:pt>
                      <c:pt idx="7">
                        <c:v>346</c:v>
                      </c:pt>
                      <c:pt idx="8">
                        <c:v>352</c:v>
                      </c:pt>
                      <c:pt idx="9">
                        <c:v>314</c:v>
                      </c:pt>
                      <c:pt idx="10">
                        <c:v>341</c:v>
                      </c:pt>
                    </c:numCache>
                  </c:numRef>
                </c:val>
                <c:extLst xmlns:c15="http://schemas.microsoft.com/office/drawing/2012/chart">
                  <c:ext xmlns:c16="http://schemas.microsoft.com/office/drawing/2014/chart" uri="{C3380CC4-5D6E-409C-BE32-E72D297353CC}">
                    <c16:uniqueId val="{0000000E-E59D-49F1-8AA2-705D3575081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118</c:v>
                      </c:pt>
                      <c:pt idx="1">
                        <c:v>100</c:v>
                      </c:pt>
                      <c:pt idx="2">
                        <c:v>85</c:v>
                      </c:pt>
                      <c:pt idx="3">
                        <c:v>94</c:v>
                      </c:pt>
                      <c:pt idx="4">
                        <c:v>86</c:v>
                      </c:pt>
                      <c:pt idx="5">
                        <c:v>83</c:v>
                      </c:pt>
                      <c:pt idx="6">
                        <c:v>30</c:v>
                      </c:pt>
                      <c:pt idx="7">
                        <c:v>69</c:v>
                      </c:pt>
                      <c:pt idx="8">
                        <c:v>61</c:v>
                      </c:pt>
                      <c:pt idx="9">
                        <c:v>85</c:v>
                      </c:pt>
                      <c:pt idx="10">
                        <c:v>68</c:v>
                      </c:pt>
                    </c:numCache>
                  </c:numRef>
                </c:val>
                <c:extLst xmlns:c15="http://schemas.microsoft.com/office/drawing/2012/chart">
                  <c:ext xmlns:c16="http://schemas.microsoft.com/office/drawing/2014/chart" uri="{C3380CC4-5D6E-409C-BE32-E72D297353CC}">
                    <c16:uniqueId val="{0000000F-E59D-49F1-8AA2-705D35750817}"/>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44</c:v>
                      </c:pt>
                      <c:pt idx="1">
                        <c:v>43</c:v>
                      </c:pt>
                      <c:pt idx="2">
                        <c:v>47</c:v>
                      </c:pt>
                      <c:pt idx="3">
                        <c:v>27</c:v>
                      </c:pt>
                      <c:pt idx="4">
                        <c:v>36</c:v>
                      </c:pt>
                      <c:pt idx="5">
                        <c:v>29</c:v>
                      </c:pt>
                      <c:pt idx="6">
                        <c:v>6</c:v>
                      </c:pt>
                      <c:pt idx="7">
                        <c:v>17</c:v>
                      </c:pt>
                      <c:pt idx="8">
                        <c:v>22</c:v>
                      </c:pt>
                      <c:pt idx="9">
                        <c:v>30</c:v>
                      </c:pt>
                      <c:pt idx="10">
                        <c:v>27</c:v>
                      </c:pt>
                    </c:numCache>
                  </c:numRef>
                </c:val>
                <c:extLst xmlns:c15="http://schemas.microsoft.com/office/drawing/2012/chart">
                  <c:ext xmlns:c16="http://schemas.microsoft.com/office/drawing/2014/chart" uri="{C3380CC4-5D6E-409C-BE32-E72D297353CC}">
                    <c16:uniqueId val="{00000010-E59D-49F1-8AA2-705D35750817}"/>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1-E59D-49F1-8AA2-705D35750817}"/>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2-E59D-49F1-8AA2-705D35750817}"/>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3-E59D-49F1-8AA2-705D35750817}"/>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18874027787810926"/>
          <c:y val="0.92991111906466239"/>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(0-1)</c:v>
                </c:pt>
              </c:strCache>
            </c:strRef>
          </c:tx>
          <c:spPr>
            <a:solidFill>
              <a:srgbClr val="33CC33"/>
            </a:solidFill>
          </c:spPr>
          <c:invertIfNegative val="0"/>
          <c:dLbls>
            <c:dLbl>
              <c:idx val="0"/>
              <c:layout>
                <c:manualLayout>
                  <c:x val="4.6145778328943281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9BAA-45C5-8201-526D6CDF61ED}"/>
                </c:ext>
              </c:extLst>
            </c:dLbl>
            <c:dLbl>
              <c:idx val="1"/>
              <c:layout>
                <c:manualLayout>
                  <c:x val="1.1536444582235818E-2"/>
                  <c:y val="-3.1796694771133692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9BAA-45C5-8201-526D6CDF61ED}"/>
                </c:ext>
              </c:extLst>
            </c:dLbl>
            <c:dLbl>
              <c:idx val="2"/>
              <c:layout>
                <c:manualLayout>
                  <c:x val="1.0382800124012237E-2"/>
                  <c:y val="-7.949173692783423E-3"/>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9BAA-45C5-8201-526D6CDF61ED}"/>
                </c:ext>
              </c:extLst>
            </c:dLbl>
            <c:dLbl>
              <c:idx val="3"/>
              <c:layout>
                <c:manualLayout>
                  <c:x val="5.7682222911179092E-3"/>
                  <c:y val="-1.5898347385566943E-2"/>
                </c:manualLayout>
              </c:layout>
              <c:tx>
                <c:rich>
                  <a:bodyPr/>
                  <a:lstStyle/>
                  <a:p>
                    <a:fld id="{38C86174-6C69-4FE7-A9E0-81CD506588F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9BAA-45C5-8201-526D6CDF61ED}"/>
                </c:ext>
              </c:extLst>
            </c:dLbl>
            <c:dLbl>
              <c:idx val="4"/>
              <c:layout>
                <c:manualLayout>
                  <c:x val="8.0755112075650733E-3"/>
                  <c:y val="5.2994491285222817E-3"/>
                </c:manualLayout>
              </c:layout>
              <c:tx>
                <c:rich>
                  <a:bodyPr/>
                  <a:lstStyle/>
                  <a:p>
                    <a:fld id="{70E52D52-F0C2-4326-A05E-E684804EA23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9BAA-45C5-8201-526D6CDF61ED}"/>
                </c:ext>
              </c:extLst>
            </c:dLbl>
            <c:dLbl>
              <c:idx val="5"/>
              <c:layout>
                <c:manualLayout>
                  <c:x val="1.0382800124012237E-2"/>
                  <c:y val="5.2994491285223303E-3"/>
                </c:manualLayout>
              </c:layout>
              <c:tx>
                <c:rich>
                  <a:bodyPr/>
                  <a:lstStyle/>
                  <a:p>
                    <a:fld id="{F71621DB-E634-4283-9B06-E3A86AB5F4D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FB50-4089-8FFE-C5D871197C71}"/>
                </c:ext>
              </c:extLst>
            </c:dLbl>
            <c:dLbl>
              <c:idx val="6"/>
              <c:layout>
                <c:manualLayout>
                  <c:x val="5.7682222911179092E-3"/>
                  <c:y val="1.3248622821305754E-2"/>
                </c:manualLayout>
              </c:layout>
              <c:tx>
                <c:rich>
                  <a:bodyPr/>
                  <a:lstStyle/>
                  <a:p>
                    <a:fld id="{DD82FE20-CB3A-491F-B004-EE544BABB4D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FB50-4089-8FFE-C5D871197C71}"/>
                </c:ext>
              </c:extLst>
            </c:dLbl>
            <c:dLbl>
              <c:idx val="7"/>
              <c:layout>
                <c:manualLayout>
                  <c:x val="6.9218667493414071E-3"/>
                  <c:y val="-2.1197796514089127E-2"/>
                </c:manualLayout>
              </c:layout>
              <c:tx>
                <c:rich>
                  <a:bodyPr/>
                  <a:lstStyle/>
                  <a:p>
                    <a:fld id="{595F8823-EB0D-4BB3-997A-C4EC5E31697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FB50-4089-8FFE-C5D871197C71}"/>
                </c:ext>
              </c:extLst>
            </c:dLbl>
            <c:dLbl>
              <c:idx val="8"/>
              <c:layout>
                <c:manualLayout>
                  <c:x val="5.7682222911179092E-3"/>
                  <c:y val="-2.1197796514089127E-2"/>
                </c:manualLayout>
              </c:layout>
              <c:tx>
                <c:rich>
                  <a:bodyPr/>
                  <a:lstStyle/>
                  <a:p>
                    <a:fld id="{0352908B-9DF3-4485-9445-C7E433543F4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FB50-4089-8FFE-C5D871197C71}"/>
                </c:ext>
              </c:extLst>
            </c:dLbl>
            <c:dLbl>
              <c:idx val="9"/>
              <c:layout>
                <c:manualLayout>
                  <c:x val="5.7682222911179092E-3"/>
                  <c:y val="-2.9146970206872552E-2"/>
                </c:manualLayout>
              </c:layout>
              <c:tx>
                <c:rich>
                  <a:bodyPr/>
                  <a:lstStyle/>
                  <a:p>
                    <a:fld id="{4B297BE5-2CCE-41E5-BA61-118C3F945BB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FB50-4089-8FFE-C5D871197C71}"/>
                </c:ext>
              </c:extLst>
            </c:dLbl>
            <c:dLbl>
              <c:idx val="10"/>
              <c:layout>
                <c:manualLayout>
                  <c:x val="6.9218667493413221E-3"/>
                  <c:y val="-7.9491736927835201E-3"/>
                </c:manualLayout>
              </c:layout>
              <c:tx>
                <c:rich>
                  <a:bodyPr/>
                  <a:lstStyle/>
                  <a:p>
                    <a:fld id="{7FBC8985-01B8-48A5-84E0-7D9A7CC189A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FB50-4089-8FFE-C5D871197C71}"/>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c:formatCode>
                <c:ptCount val="11"/>
                <c:pt idx="0">
                  <c:v>0.68314606741573036</c:v>
                </c:pt>
                <c:pt idx="1">
                  <c:v>0.69689737470167068</c:v>
                </c:pt>
                <c:pt idx="2">
                  <c:v>0.77301927194860809</c:v>
                </c:pt>
                <c:pt idx="3">
                  <c:v>0.75111111111111106</c:v>
                </c:pt>
                <c:pt idx="4">
                  <c:v>0.82009345794392519</c:v>
                </c:pt>
                <c:pt idx="5">
                  <c:v>0.83950617283950613</c:v>
                </c:pt>
                <c:pt idx="6">
                  <c:v>0.86990000000000001</c:v>
                </c:pt>
                <c:pt idx="7">
                  <c:v>0.78239999999999998</c:v>
                </c:pt>
                <c:pt idx="8">
                  <c:v>0.78849999999999998</c:v>
                </c:pt>
                <c:pt idx="9">
                  <c:v>0.76919999999999999</c:v>
                </c:pt>
                <c:pt idx="10">
                  <c:v>0.83489999999999998</c:v>
                </c:pt>
              </c:numCache>
            </c:numRef>
          </c:val>
          <c:extLst>
            <c:ext xmlns:c15="http://schemas.microsoft.com/office/drawing/2012/chart" uri="{02D57815-91ED-43cb-92C2-25804820EDAC}">
              <c15:datalabelsRange>
                <c15:f>Sheet1!$K$2:$K$1048570</c15:f>
                <c15:dlblRangeCache>
                  <c:ptCount val="1048569"/>
                  <c:pt idx="0">
                    <c:v>68.31% 
(n=304)</c:v>
                  </c:pt>
                  <c:pt idx="1">
                    <c:v>69.69% 
(n=292)</c:v>
                  </c:pt>
                  <c:pt idx="2">
                    <c:v>77.3% 
(n=361)</c:v>
                  </c:pt>
                  <c:pt idx="3">
                    <c:v>75.11% 
(n=338)</c:v>
                  </c:pt>
                  <c:pt idx="4">
                    <c:v>82.01% 
(n=351)</c:v>
                  </c:pt>
                  <c:pt idx="5">
                    <c:v>83.95% 
(n=340)</c:v>
                  </c:pt>
                  <c:pt idx="6">
                    <c:v>86.99% 
(n=321)</c:v>
                  </c:pt>
                  <c:pt idx="7">
                    <c:v>78.24% 
(n=338)</c:v>
                  </c:pt>
                  <c:pt idx="8">
                    <c:v>78.85% 
(n=343)</c:v>
                  </c:pt>
                  <c:pt idx="9">
                    <c:v>76.92% 
(n=330)</c:v>
                  </c:pt>
                  <c:pt idx="10">
                    <c:v>83.49% 
(n=364)</c:v>
                  </c:pt>
                </c15:dlblRangeCache>
              </c15:datalabelsRange>
            </c:ext>
            <c:ext xmlns:c16="http://schemas.microsoft.com/office/drawing/2014/chart" uri="{C3380CC4-5D6E-409C-BE32-E72D297353CC}">
              <c16:uniqueId val="{00000005-9BAA-45C5-8201-526D6CDF61ED}"/>
            </c:ext>
          </c:extLst>
        </c:ser>
        <c:ser>
          <c:idx val="1"/>
          <c:order val="1"/>
          <c:tx>
            <c:strRef>
              <c:f>Sheet1!$C$1</c:f>
              <c:strCache>
                <c:ptCount val="1"/>
                <c:pt idx="0">
                  <c:v>Moderate (2-3)</c:v>
                </c:pt>
              </c:strCache>
            </c:strRef>
          </c:tx>
          <c:spPr>
            <a:solidFill>
              <a:srgbClr val="FFFF00"/>
            </a:solidFill>
            <a:ln>
              <a:solidFill>
                <a:srgbClr val="FFFF00"/>
              </a:solidFill>
            </a:ln>
          </c:spPr>
          <c:invertIfNegative val="0"/>
          <c:dLbls>
            <c:dLbl>
              <c:idx val="0"/>
              <c:layout>
                <c:manualLayout>
                  <c:x val="3.9223911579601742E-2"/>
                  <c:y val="-6.0943664978006268E-2"/>
                </c:manualLayout>
              </c:layout>
              <c:tx>
                <c:rich>
                  <a:bodyPr/>
                  <a:lstStyle/>
                  <a:p>
                    <a:fld id="{11AF16B5-9349-40B6-A6BB-1DB73B45F64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BAA-45C5-8201-526D6CDF61ED}"/>
                </c:ext>
              </c:extLst>
            </c:dLbl>
            <c:dLbl>
              <c:idx val="1"/>
              <c:layout>
                <c:manualLayout>
                  <c:x val="4.037755603782537E-2"/>
                  <c:y val="-6.6243114106528528E-2"/>
                </c:manualLayout>
              </c:layout>
              <c:tx>
                <c:rich>
                  <a:bodyPr/>
                  <a:lstStyle/>
                  <a:p>
                    <a:fld id="{69477ED0-B112-4AF6-BC85-B6154FB2D87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BAA-45C5-8201-526D6CDF61ED}"/>
                </c:ext>
              </c:extLst>
            </c:dLbl>
            <c:dLbl>
              <c:idx val="2"/>
              <c:layout>
                <c:manualLayout>
                  <c:x val="3.9223911579601742E-2"/>
                  <c:y val="-2.3847521078350267E-2"/>
                </c:manualLayout>
              </c:layout>
              <c:tx>
                <c:rich>
                  <a:bodyPr/>
                  <a:lstStyle/>
                  <a:p>
                    <a:fld id="{48061764-9B9D-43CB-968B-1A43232CB35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BAA-45C5-8201-526D6CDF61ED}"/>
                </c:ext>
              </c:extLst>
            </c:dLbl>
            <c:dLbl>
              <c:idx val="3"/>
              <c:layout>
                <c:manualLayout>
                  <c:x val="4.3838489412496115E-2"/>
                  <c:y val="-3.7096143899655973E-2"/>
                </c:manualLayout>
              </c:layout>
              <c:tx>
                <c:rich>
                  <a:bodyPr/>
                  <a:lstStyle/>
                  <a:p>
                    <a:fld id="{A44DFD5B-8CC0-4B02-85EE-B835DF99222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BAA-45C5-8201-526D6CDF61ED}"/>
                </c:ext>
              </c:extLst>
            </c:dLbl>
            <c:dLbl>
              <c:idx val="4"/>
              <c:layout>
                <c:manualLayout>
                  <c:x val="4.037755603782537E-2"/>
                  <c:y val="-1.3248622821305706E-2"/>
                </c:manualLayout>
              </c:layout>
              <c:tx>
                <c:rich>
                  <a:bodyPr/>
                  <a:lstStyle/>
                  <a:p>
                    <a:fld id="{906A608C-8F3A-4CF3-9B2E-39E2D9024735}"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9BAA-45C5-8201-526D6CDF61ED}"/>
                </c:ext>
              </c:extLst>
            </c:dLbl>
            <c:dLbl>
              <c:idx val="5"/>
              <c:layout>
                <c:manualLayout>
                  <c:x val="4.1531200496048949E-2"/>
                  <c:y val="5.2994491285222817E-3"/>
                </c:manualLayout>
              </c:layout>
              <c:tx>
                <c:rich>
                  <a:bodyPr/>
                  <a:lstStyle/>
                  <a:p>
                    <a:fld id="{9D5F1B07-BCF9-4B21-9FFE-02BC6B46EBF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FB50-4089-8FFE-C5D871197C71}"/>
                </c:ext>
              </c:extLst>
            </c:dLbl>
            <c:dLbl>
              <c:idx val="6"/>
              <c:layout>
                <c:manualLayout>
                  <c:x val="3.8070267121378204E-2"/>
                  <c:y val="2.1197796514089127E-2"/>
                </c:manualLayout>
              </c:layout>
              <c:tx>
                <c:rich>
                  <a:bodyPr/>
                  <a:lstStyle/>
                  <a:p>
                    <a:fld id="{448BB529-BF17-4E53-AEBE-15CCD00B854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FB50-4089-8FFE-C5D871197C71}"/>
                </c:ext>
              </c:extLst>
            </c:dLbl>
            <c:dLbl>
              <c:idx val="7"/>
              <c:layout>
                <c:manualLayout>
                  <c:x val="4.3838489412496115E-2"/>
                  <c:y val="-1.8548071949827986E-2"/>
                </c:manualLayout>
              </c:layout>
              <c:tx>
                <c:rich>
                  <a:bodyPr/>
                  <a:lstStyle/>
                  <a:p>
                    <a:fld id="{0B0D7236-EB66-483E-A50C-C499541AD31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FB50-4089-8FFE-C5D871197C71}"/>
                </c:ext>
              </c:extLst>
            </c:dLbl>
            <c:dLbl>
              <c:idx val="8"/>
              <c:layout>
                <c:manualLayout>
                  <c:x val="4.1531200496048949E-2"/>
                  <c:y val="-5.299449128522306E-3"/>
                </c:manualLayout>
              </c:layout>
              <c:tx>
                <c:rich>
                  <a:bodyPr/>
                  <a:lstStyle/>
                  <a:p>
                    <a:fld id="{922EDD9A-98C4-48A1-AF41-8E947A6EB20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FB50-4089-8FFE-C5D871197C71}"/>
                </c:ext>
              </c:extLst>
            </c:dLbl>
            <c:dLbl>
              <c:idx val="9"/>
              <c:layout>
                <c:manualLayout>
                  <c:x val="3.9223911579601617E-2"/>
                  <c:y val="-2.3847521078350267E-2"/>
                </c:manualLayout>
              </c:layout>
              <c:tx>
                <c:rich>
                  <a:bodyPr/>
                  <a:lstStyle/>
                  <a:p>
                    <a:fld id="{D5A230CA-76AE-4911-8C98-92471045327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FB50-4089-8FFE-C5D871197C71}"/>
                </c:ext>
              </c:extLst>
            </c:dLbl>
            <c:dLbl>
              <c:idx val="10"/>
              <c:layout>
                <c:manualLayout>
                  <c:x val="5.0760356161837605E-2"/>
                  <c:y val="1.0598898257044539E-2"/>
                </c:manualLayout>
              </c:layout>
              <c:tx>
                <c:rich>
                  <a:bodyPr/>
                  <a:lstStyle/>
                  <a:p>
                    <a:fld id="{185732C1-E9F8-499B-A63E-1E98C7BCA5F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FB50-4089-8FFE-C5D871197C71}"/>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c:formatCode>
                <c:ptCount val="11"/>
                <c:pt idx="0">
                  <c:v>0.1842696629213483</c:v>
                </c:pt>
                <c:pt idx="1">
                  <c:v>0.15513126491646778</c:v>
                </c:pt>
                <c:pt idx="2">
                  <c:v>0.14346895074946467</c:v>
                </c:pt>
                <c:pt idx="3">
                  <c:v>0.16222222222222221</c:v>
                </c:pt>
                <c:pt idx="4">
                  <c:v>0.10747663551401869</c:v>
                </c:pt>
                <c:pt idx="5">
                  <c:v>0.11604938271604938</c:v>
                </c:pt>
                <c:pt idx="6">
                  <c:v>9.4899999999999998E-2</c:v>
                </c:pt>
                <c:pt idx="7">
                  <c:v>0.14349999999999999</c:v>
                </c:pt>
                <c:pt idx="8">
                  <c:v>0.15859999999999999</c:v>
                </c:pt>
                <c:pt idx="9">
                  <c:v>0.1469</c:v>
                </c:pt>
                <c:pt idx="10">
                  <c:v>0.11700000000000001</c:v>
                </c:pt>
              </c:numCache>
            </c:numRef>
          </c:val>
          <c:extLst>
            <c:ext xmlns:c15="http://schemas.microsoft.com/office/drawing/2012/chart" uri="{02D57815-91ED-43cb-92C2-25804820EDAC}">
              <c15:datalabelsRange>
                <c15:f>Sheet1!$L$2:$L$1048570</c15:f>
                <c15:dlblRangeCache>
                  <c:ptCount val="1048569"/>
                  <c:pt idx="0">
                    <c:v>18.43% 
(n=82)</c:v>
                  </c:pt>
                  <c:pt idx="1">
                    <c:v>15.51% 
(n=65)</c:v>
                  </c:pt>
                  <c:pt idx="2">
                    <c:v>14.35% 
(n=67)</c:v>
                  </c:pt>
                  <c:pt idx="3">
                    <c:v>16.22% 
(n=73)</c:v>
                  </c:pt>
                  <c:pt idx="4">
                    <c:v>10.75% 
(n=46)</c:v>
                  </c:pt>
                  <c:pt idx="5">
                    <c:v>11.6% 
(n=47)</c:v>
                  </c:pt>
                  <c:pt idx="6">
                    <c:v>9.49% 
(n=35)</c:v>
                  </c:pt>
                  <c:pt idx="7">
                    <c:v>14.35% 
(n=62)</c:v>
                  </c:pt>
                  <c:pt idx="8">
                    <c:v>15.86% 
(n=69)</c:v>
                  </c:pt>
                  <c:pt idx="9">
                    <c:v>14.69% 
(n=63)</c:v>
                  </c:pt>
                  <c:pt idx="10">
                    <c:v>11.7% 
(n=51)</c:v>
                  </c:pt>
                </c15:dlblRangeCache>
              </c15:datalabelsRange>
            </c:ext>
            <c:ext xmlns:c16="http://schemas.microsoft.com/office/drawing/2014/chart" uri="{C3380CC4-5D6E-409C-BE32-E72D297353CC}">
              <c16:uniqueId val="{0000000B-9BAA-45C5-8201-526D6CDF61ED}"/>
            </c:ext>
          </c:extLst>
        </c:ser>
        <c:ser>
          <c:idx val="2"/>
          <c:order val="2"/>
          <c:tx>
            <c:strRef>
              <c:f>Sheet1!$D$1</c:f>
              <c:strCache>
                <c:ptCount val="1"/>
                <c:pt idx="0">
                  <c:v>High (4-15)</c:v>
                </c:pt>
              </c:strCache>
            </c:strRef>
          </c:tx>
          <c:spPr>
            <a:solidFill>
              <a:srgbClr val="FF0000"/>
            </a:solidFill>
            <a:ln>
              <a:solidFill>
                <a:srgbClr val="FF0000"/>
              </a:solidFill>
            </a:ln>
          </c:spPr>
          <c:invertIfNegative val="0"/>
          <c:dLbls>
            <c:dLbl>
              <c:idx val="0"/>
              <c:layout>
                <c:manualLayout>
                  <c:x val="4.0377556037825328E-2"/>
                  <c:y val="-6.7749075673838519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9BAA-45C5-8201-526D6CDF61ED}"/>
                </c:ext>
              </c:extLst>
            </c:dLbl>
            <c:dLbl>
              <c:idx val="1"/>
              <c:layout>
                <c:manualLayout>
                  <c:x val="4.1531200496048949E-2"/>
                  <c:y val="-7.5626268659955004E-2"/>
                </c:manualLayout>
              </c:layout>
              <c:tx>
                <c:rich>
                  <a:bodyPr/>
                  <a:lstStyle/>
                  <a:p>
                    <a:fld id="{3D1410A3-8F5E-48FB-A9E8-030659A2531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9BAA-45C5-8201-526D6CDF61ED}"/>
                </c:ext>
              </c:extLst>
            </c:dLbl>
            <c:dLbl>
              <c:idx val="2"/>
              <c:layout>
                <c:manualLayout>
                  <c:x val="4.3838489412496115E-2"/>
                  <c:y val="-5.3727442654848759E-2"/>
                </c:manualLayout>
              </c:layout>
              <c:tx>
                <c:rich>
                  <a:bodyPr/>
                  <a:lstStyle/>
                  <a:p>
                    <a:fld id="{1F2300F4-84BE-408D-9AED-EC9FE6DB695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9BAA-45C5-8201-526D6CDF61ED}"/>
                </c:ext>
              </c:extLst>
            </c:dLbl>
            <c:dLbl>
              <c:idx val="3"/>
              <c:layout>
                <c:manualLayout>
                  <c:x val="5.0183533932725816E-2"/>
                  <c:y val="-6.05459976536376E-2"/>
                </c:manualLayout>
              </c:layout>
              <c:tx>
                <c:rich>
                  <a:bodyPr/>
                  <a:lstStyle/>
                  <a:p>
                    <a:fld id="{75C40E0B-1352-4F93-9562-9AEFFF46CB5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9BAA-45C5-8201-526D6CDF61ED}"/>
                </c:ext>
              </c:extLst>
            </c:dLbl>
            <c:dLbl>
              <c:idx val="4"/>
              <c:layout>
                <c:manualLayout>
                  <c:x val="4.1531200496048949E-2"/>
                  <c:y val="-4.996274737630324E-2"/>
                </c:manualLayout>
              </c:layout>
              <c:tx>
                <c:rich>
                  <a:bodyPr/>
                  <a:lstStyle/>
                  <a:p>
                    <a:fld id="{4F9D002C-47C9-4F5F-81F7-F4F568C4F37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9BAA-45C5-8201-526D6CDF61ED}"/>
                </c:ext>
              </c:extLst>
            </c:dLbl>
            <c:dLbl>
              <c:idx val="5"/>
              <c:layout>
                <c:manualLayout>
                  <c:x val="4.1531200496048949E-2"/>
                  <c:y val="-3.7096143899655973E-2"/>
                </c:manualLayout>
              </c:layout>
              <c:tx>
                <c:rich>
                  <a:bodyPr/>
                  <a:lstStyle/>
                  <a:p>
                    <a:fld id="{E1416E52-1B32-4890-AFB9-CAB7CEC70B6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FB50-4089-8FFE-C5D871197C71}"/>
                </c:ext>
              </c:extLst>
            </c:dLbl>
            <c:dLbl>
              <c:idx val="6"/>
              <c:layout>
                <c:manualLayout>
                  <c:x val="4.1531200496048949E-2"/>
                  <c:y val="-3.7096143899655973E-2"/>
                </c:manualLayout>
              </c:layout>
              <c:tx>
                <c:rich>
                  <a:bodyPr/>
                  <a:lstStyle/>
                  <a:p>
                    <a:fld id="{29A202B5-8772-4EB7-A214-51FC6DBA350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FB50-4089-8FFE-C5D871197C71}"/>
                </c:ext>
              </c:extLst>
            </c:dLbl>
            <c:dLbl>
              <c:idx val="7"/>
              <c:layout>
                <c:manualLayout>
                  <c:x val="4.6145778328943274E-2"/>
                  <c:y val="-4.7695042156700534E-2"/>
                </c:manualLayout>
              </c:layout>
              <c:tx>
                <c:rich>
                  <a:bodyPr/>
                  <a:lstStyle/>
                  <a:p>
                    <a:fld id="{115EDF18-99D3-4983-9132-6A9EDC2759E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FB50-4089-8FFE-C5D871197C71}"/>
                </c:ext>
              </c:extLst>
            </c:dLbl>
            <c:dLbl>
              <c:idx val="8"/>
              <c:layout>
                <c:manualLayout>
                  <c:x val="4.3838489412495941E-2"/>
                  <c:y val="-3.8028554850654636E-2"/>
                </c:manualLayout>
              </c:layout>
              <c:tx>
                <c:rich>
                  <a:bodyPr/>
                  <a:lstStyle/>
                  <a:p>
                    <a:fld id="{6F0C63D6-2185-4812-99A1-50557A199E9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FB50-4089-8FFE-C5D871197C71}"/>
                </c:ext>
              </c:extLst>
            </c:dLbl>
            <c:dLbl>
              <c:idx val="9"/>
              <c:layout>
                <c:manualLayout>
                  <c:x val="4.3838489412496115E-2"/>
                  <c:y val="-5.1209787039341731E-2"/>
                </c:manualLayout>
              </c:layout>
              <c:tx>
                <c:rich>
                  <a:bodyPr/>
                  <a:lstStyle/>
                  <a:p>
                    <a:fld id="{97536153-2D64-4EED-B237-727A31C20CE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FB50-4089-8FFE-C5D871197C71}"/>
                </c:ext>
              </c:extLst>
            </c:dLbl>
            <c:dLbl>
              <c:idx val="10"/>
              <c:layout>
                <c:manualLayout>
                  <c:x val="4.729942278716686E-2"/>
                  <c:y val="-3.7096143899655973E-2"/>
                </c:manualLayout>
              </c:layout>
              <c:tx>
                <c:rich>
                  <a:bodyPr/>
                  <a:lstStyle/>
                  <a:p>
                    <a:fld id="{1F339273-6AC1-4A21-90FB-15A8BC90D07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FB50-4089-8FFE-C5D871197C71}"/>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c:formatCode>
                <c:ptCount val="11"/>
                <c:pt idx="0">
                  <c:v>0.13258426966292136</c:v>
                </c:pt>
                <c:pt idx="1">
                  <c:v>0.14797136038186157</c:v>
                </c:pt>
                <c:pt idx="2">
                  <c:v>8.3511777301927201E-2</c:v>
                </c:pt>
                <c:pt idx="3">
                  <c:v>8.666666666666667E-2</c:v>
                </c:pt>
                <c:pt idx="4">
                  <c:v>7.2429906542056069E-2</c:v>
                </c:pt>
                <c:pt idx="5">
                  <c:v>4.4444444444444446E-2</c:v>
                </c:pt>
                <c:pt idx="6">
                  <c:v>3.5200000000000002E-2</c:v>
                </c:pt>
                <c:pt idx="7">
                  <c:v>7.4099999999999999E-2</c:v>
                </c:pt>
                <c:pt idx="8">
                  <c:v>5.2900000000000003E-2</c:v>
                </c:pt>
                <c:pt idx="9">
                  <c:v>8.3900000000000002E-2</c:v>
                </c:pt>
                <c:pt idx="10">
                  <c:v>4.82E-2</c:v>
                </c:pt>
              </c:numCache>
            </c:numRef>
          </c:val>
          <c:extLst>
            <c:ext xmlns:c15="http://schemas.microsoft.com/office/drawing/2012/chart" uri="{02D57815-91ED-43cb-92C2-25804820EDAC}">
              <c15:datalabelsRange>
                <c15:f>Sheet1!$M$2:$M$1048570</c15:f>
                <c15:dlblRangeCache>
                  <c:ptCount val="1048569"/>
                  <c:pt idx="0">
                    <c:v>13.26% 
(n=59)</c:v>
                  </c:pt>
                  <c:pt idx="1">
                    <c:v>14.8% 
(n=62)</c:v>
                  </c:pt>
                  <c:pt idx="2">
                    <c:v>8.35% 
(n=39)</c:v>
                  </c:pt>
                  <c:pt idx="3">
                    <c:v>8.67% 
(n=39)</c:v>
                  </c:pt>
                  <c:pt idx="4">
                    <c:v>7.24% 
(n=31)</c:v>
                  </c:pt>
                  <c:pt idx="5">
                    <c:v>4.44% 
(n=18)</c:v>
                  </c:pt>
                  <c:pt idx="6">
                    <c:v>3.52% 
(n=13)</c:v>
                  </c:pt>
                  <c:pt idx="7">
                    <c:v>7.41% 
(n=32)</c:v>
                  </c:pt>
                  <c:pt idx="8">
                    <c:v>5.29% 
(n=23)</c:v>
                  </c:pt>
                  <c:pt idx="9">
                    <c:v>8.39% 
(n=36)</c:v>
                  </c:pt>
                  <c:pt idx="10">
                    <c:v>4.82% 
(n=21)</c:v>
                  </c:pt>
                </c15:dlblRangeCache>
              </c15:datalabelsRange>
            </c:ext>
            <c:ext xmlns:c16="http://schemas.microsoft.com/office/drawing/2014/chart" uri="{C3380CC4-5D6E-409C-BE32-E72D297353CC}">
              <c16:uniqueId val="{00000011-9BAA-45C5-8201-526D6CDF61ED}"/>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 formula</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0.68310000000000004</c:v>
                      </c:pt>
                      <c:pt idx="1">
                        <c:v>0.69689999999999996</c:v>
                      </c:pt>
                      <c:pt idx="2">
                        <c:v>0.77300000000000002</c:v>
                      </c:pt>
                      <c:pt idx="3">
                        <c:v>0.75109999999999999</c:v>
                      </c:pt>
                      <c:pt idx="4">
                        <c:v>0.82010000000000005</c:v>
                      </c:pt>
                      <c:pt idx="5">
                        <c:v>0.83950000000000002</c:v>
                      </c:pt>
                      <c:pt idx="6">
                        <c:v>0.86990000000000001</c:v>
                      </c:pt>
                      <c:pt idx="7">
                        <c:v>0.78239999999999998</c:v>
                      </c:pt>
                      <c:pt idx="8">
                        <c:v>0.78849999999999998</c:v>
                      </c:pt>
                      <c:pt idx="9">
                        <c:v>0.76919999999999999</c:v>
                      </c:pt>
                      <c:pt idx="10">
                        <c:v>0.83489999999999998</c:v>
                      </c:pt>
                    </c:numCache>
                  </c:numRef>
                </c:val>
                <c:extLst>
                  <c:ext xmlns:c16="http://schemas.microsoft.com/office/drawing/2014/chart" uri="{C3380CC4-5D6E-409C-BE32-E72D297353CC}">
                    <c16:uniqueId val="{00000012-9BAA-45C5-8201-526D6CDF61ED}"/>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0.18429999999999999</c:v>
                      </c:pt>
                      <c:pt idx="1">
                        <c:v>0.15509999999999999</c:v>
                      </c:pt>
                      <c:pt idx="2">
                        <c:v>0.14349999999999999</c:v>
                      </c:pt>
                      <c:pt idx="3">
                        <c:v>0.16220000000000001</c:v>
                      </c:pt>
                      <c:pt idx="4">
                        <c:v>0.1075</c:v>
                      </c:pt>
                      <c:pt idx="5">
                        <c:v>0.11600000000000001</c:v>
                      </c:pt>
                      <c:pt idx="6">
                        <c:v>9.4899999999999998E-2</c:v>
                      </c:pt>
                      <c:pt idx="7">
                        <c:v>0.14349999999999999</c:v>
                      </c:pt>
                      <c:pt idx="8">
                        <c:v>0.15859999999999999</c:v>
                      </c:pt>
                      <c:pt idx="9">
                        <c:v>0.1469</c:v>
                      </c:pt>
                      <c:pt idx="10">
                        <c:v>0.11700000000000001</c:v>
                      </c:pt>
                    </c:numCache>
                  </c:numRef>
                </c:val>
                <c:extLst xmlns:c15="http://schemas.microsoft.com/office/drawing/2012/chart">
                  <c:ext xmlns:c16="http://schemas.microsoft.com/office/drawing/2014/chart" uri="{C3380CC4-5D6E-409C-BE32-E72D297353CC}">
                    <c16:uniqueId val="{00000013-9BAA-45C5-8201-526D6CDF61ED}"/>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0.1326</c:v>
                      </c:pt>
                      <c:pt idx="1">
                        <c:v>0.14799999999999999</c:v>
                      </c:pt>
                      <c:pt idx="2">
                        <c:v>8.3500000000000005E-2</c:v>
                      </c:pt>
                      <c:pt idx="3">
                        <c:v>8.6699999999999999E-2</c:v>
                      </c:pt>
                      <c:pt idx="4">
                        <c:v>7.2400000000000006E-2</c:v>
                      </c:pt>
                      <c:pt idx="5">
                        <c:v>4.4400000000000002E-2</c:v>
                      </c:pt>
                      <c:pt idx="6">
                        <c:v>3.5200000000000002E-2</c:v>
                      </c:pt>
                      <c:pt idx="7">
                        <c:v>7.4099999999999999E-2</c:v>
                      </c:pt>
                      <c:pt idx="8">
                        <c:v>5.2900000000000003E-2</c:v>
                      </c:pt>
                      <c:pt idx="9">
                        <c:v>8.3900000000000002E-2</c:v>
                      </c:pt>
                      <c:pt idx="10">
                        <c:v>4.82E-2</c:v>
                      </c:pt>
                    </c:numCache>
                  </c:numRef>
                </c:val>
                <c:extLst xmlns:c15="http://schemas.microsoft.com/office/drawing/2012/chart">
                  <c:ext xmlns:c16="http://schemas.microsoft.com/office/drawing/2014/chart" uri="{C3380CC4-5D6E-409C-BE32-E72D297353CC}">
                    <c16:uniqueId val="{00000014-9BAA-45C5-8201-526D6CDF61ED}"/>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304</c:v>
                      </c:pt>
                      <c:pt idx="1">
                        <c:v>292</c:v>
                      </c:pt>
                      <c:pt idx="2">
                        <c:v>361</c:v>
                      </c:pt>
                      <c:pt idx="3">
                        <c:v>338</c:v>
                      </c:pt>
                      <c:pt idx="4">
                        <c:v>351</c:v>
                      </c:pt>
                      <c:pt idx="5">
                        <c:v>340</c:v>
                      </c:pt>
                      <c:pt idx="6">
                        <c:v>321</c:v>
                      </c:pt>
                      <c:pt idx="7">
                        <c:v>338</c:v>
                      </c:pt>
                      <c:pt idx="8">
                        <c:v>343</c:v>
                      </c:pt>
                      <c:pt idx="9">
                        <c:v>330</c:v>
                      </c:pt>
                      <c:pt idx="10">
                        <c:v>364</c:v>
                      </c:pt>
                    </c:numCache>
                  </c:numRef>
                </c:val>
                <c:extLst xmlns:c15="http://schemas.microsoft.com/office/drawing/2012/chart">
                  <c:ext xmlns:c16="http://schemas.microsoft.com/office/drawing/2014/chart" uri="{C3380CC4-5D6E-409C-BE32-E72D297353CC}">
                    <c16:uniqueId val="{00000015-9BAA-45C5-8201-526D6CDF61ED}"/>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82</c:v>
                      </c:pt>
                      <c:pt idx="1">
                        <c:v>65</c:v>
                      </c:pt>
                      <c:pt idx="2">
                        <c:v>67</c:v>
                      </c:pt>
                      <c:pt idx="3">
                        <c:v>73</c:v>
                      </c:pt>
                      <c:pt idx="4">
                        <c:v>46</c:v>
                      </c:pt>
                      <c:pt idx="5">
                        <c:v>47</c:v>
                      </c:pt>
                      <c:pt idx="6">
                        <c:v>35</c:v>
                      </c:pt>
                      <c:pt idx="7">
                        <c:v>62</c:v>
                      </c:pt>
                      <c:pt idx="8">
                        <c:v>69</c:v>
                      </c:pt>
                      <c:pt idx="9">
                        <c:v>63</c:v>
                      </c:pt>
                      <c:pt idx="10">
                        <c:v>51</c:v>
                      </c:pt>
                    </c:numCache>
                  </c:numRef>
                </c:val>
                <c:extLst xmlns:c15="http://schemas.microsoft.com/office/drawing/2012/chart">
                  <c:ext xmlns:c16="http://schemas.microsoft.com/office/drawing/2014/chart" uri="{C3380CC4-5D6E-409C-BE32-E72D297353CC}">
                    <c16:uniqueId val="{00000016-9BAA-45C5-8201-526D6CDF61ED}"/>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59</c:v>
                      </c:pt>
                      <c:pt idx="1">
                        <c:v>62</c:v>
                      </c:pt>
                      <c:pt idx="2">
                        <c:v>39</c:v>
                      </c:pt>
                      <c:pt idx="3">
                        <c:v>39</c:v>
                      </c:pt>
                      <c:pt idx="4">
                        <c:v>31</c:v>
                      </c:pt>
                      <c:pt idx="5">
                        <c:v>18</c:v>
                      </c:pt>
                      <c:pt idx="6">
                        <c:v>13</c:v>
                      </c:pt>
                      <c:pt idx="7">
                        <c:v>32</c:v>
                      </c:pt>
                      <c:pt idx="8">
                        <c:v>23</c:v>
                      </c:pt>
                      <c:pt idx="9">
                        <c:v>36</c:v>
                      </c:pt>
                      <c:pt idx="10">
                        <c:v>21</c:v>
                      </c:pt>
                    </c:numCache>
                  </c:numRef>
                </c:val>
                <c:extLst xmlns:c15="http://schemas.microsoft.com/office/drawing/2012/chart">
                  <c:ext xmlns:c16="http://schemas.microsoft.com/office/drawing/2014/chart" uri="{C3380CC4-5D6E-409C-BE32-E72D297353CC}">
                    <c16:uniqueId val="{00000017-9BAA-45C5-8201-526D6CDF61ED}"/>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8-9BAA-45C5-8201-526D6CDF61ED}"/>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9-9BAA-45C5-8201-526D6CDF61ED}"/>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A-9BAA-45C5-8201-526D6CDF61ED}"/>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18874027787810926"/>
          <c:y val="0.92991111906466239"/>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7" name="Google Shape;12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6</a:t>
            </a:fld>
            <a:endParaRPr lang="en-US"/>
          </a:p>
        </p:txBody>
      </p:sp>
    </p:spTree>
    <p:extLst>
      <p:ext uri="{BB962C8B-B14F-4D97-AF65-F5344CB8AC3E}">
        <p14:creationId xmlns:p14="http://schemas.microsoft.com/office/powerpoint/2010/main" val="3538053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p:cNvSpPr>
            <a:spLocks noGrp="1"/>
          </p:cNvSpPr>
          <p:nvPr>
            <p:ph type="sldNum" sz="quarter" idx="5"/>
          </p:nvPr>
        </p:nvSpPr>
        <p:spPr/>
        <p:txBody>
          <a:bodyPr/>
          <a:lstStyle/>
          <a:p>
            <a:fld id="{58D11C9F-81FA-4052-9B37-1EF4A4EF7E85}" type="slidenum">
              <a:rPr lang="en-US" smtClean="0"/>
              <a:t>7</a:t>
            </a:fld>
            <a:endParaRPr lang="en-US"/>
          </a:p>
        </p:txBody>
      </p:sp>
    </p:spTree>
    <p:extLst>
      <p:ext uri="{BB962C8B-B14F-4D97-AF65-F5344CB8AC3E}">
        <p14:creationId xmlns:p14="http://schemas.microsoft.com/office/powerpoint/2010/main" val="2923723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8</a:t>
            </a:fld>
            <a:endParaRPr lang="en-US"/>
          </a:p>
        </p:txBody>
      </p:sp>
    </p:spTree>
    <p:extLst>
      <p:ext uri="{BB962C8B-B14F-4D97-AF65-F5344CB8AC3E}">
        <p14:creationId xmlns:p14="http://schemas.microsoft.com/office/powerpoint/2010/main" val="38613962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31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10</a:t>
            </a:fld>
            <a:endParaRPr lang="en-US"/>
          </a:p>
        </p:txBody>
      </p:sp>
    </p:spTree>
    <p:extLst>
      <p:ext uri="{BB962C8B-B14F-4D97-AF65-F5344CB8AC3E}">
        <p14:creationId xmlns:p14="http://schemas.microsoft.com/office/powerpoint/2010/main" val="531411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179B3-F9DF-012C-FC16-197CB1951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73094-91FF-6B86-C55F-54D1CB3ACA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EB4C0-F1BF-34E5-5676-B2A120FDA0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DBD136-93F7-C8B1-C0A1-818CD541A063}"/>
              </a:ext>
            </a:extLst>
          </p:cNvPr>
          <p:cNvSpPr>
            <a:spLocks noGrp="1"/>
          </p:cNvSpPr>
          <p:nvPr>
            <p:ph type="sldNum" sz="quarter" idx="5"/>
          </p:nvPr>
        </p:nvSpPr>
        <p:spPr/>
        <p:txBody>
          <a:bodyPr/>
          <a:lstStyle/>
          <a:p>
            <a:fld id="{58D11C9F-81FA-4052-9B37-1EF4A4EF7E85}" type="slidenum">
              <a:rPr lang="en-US" smtClean="0"/>
              <a:t>11</a:t>
            </a:fld>
            <a:endParaRPr lang="en-US"/>
          </a:p>
        </p:txBody>
      </p:sp>
    </p:spTree>
    <p:extLst>
      <p:ext uri="{BB962C8B-B14F-4D97-AF65-F5344CB8AC3E}">
        <p14:creationId xmlns:p14="http://schemas.microsoft.com/office/powerpoint/2010/main" val="636086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https://www.pbis.org/resource/selecting-a-universal-behavior-screening-tool-questions-to-consider </a:t>
            </a:r>
          </a:p>
        </p:txBody>
      </p:sp>
      <p:sp>
        <p:nvSpPr>
          <p:cNvPr id="4" name="Slide Number Placeholder 3"/>
          <p:cNvSpPr>
            <a:spLocks noGrp="1"/>
          </p:cNvSpPr>
          <p:nvPr>
            <p:ph type="sldNum" sz="quarter" idx="5"/>
          </p:nvPr>
        </p:nvSpPr>
        <p:spPr/>
        <p:txBody>
          <a:bodyPr/>
          <a:lstStyle/>
          <a:p>
            <a:fld id="{FCBDACA8-45AF-461A-9F93-73E959B08D0A}" type="slidenum">
              <a:rPr lang="en-US" smtClean="0"/>
              <a:t>14</a:t>
            </a:fld>
            <a:endParaRPr lang="en-US"/>
          </a:p>
        </p:txBody>
      </p:sp>
    </p:spTree>
    <p:extLst>
      <p:ext uri="{BB962C8B-B14F-4D97-AF65-F5344CB8AC3E}">
        <p14:creationId xmlns:p14="http://schemas.microsoft.com/office/powerpoint/2010/main" val="6309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FCBDACA8-45AF-461A-9F93-73E959B08D0A}" type="slidenum">
              <a:rPr lang="en-US" smtClean="0"/>
              <a:t>16</a:t>
            </a:fld>
            <a:endParaRPr lang="en-US"/>
          </a:p>
        </p:txBody>
      </p:sp>
    </p:spTree>
    <p:extLst>
      <p:ext uri="{BB962C8B-B14F-4D97-AF65-F5344CB8AC3E}">
        <p14:creationId xmlns:p14="http://schemas.microsoft.com/office/powerpoint/2010/main" val="24647451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2F41D-515C-6101-F388-01491AFEB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1767C-91CB-45BA-97DE-95ECA67BB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E75DB1-08EA-4D16-3DCB-1AE05D77C83C}"/>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A0BE832-F36F-CD0D-C177-0FE84F82F9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662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4B014-2006-C58B-92F5-36F7A71FB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E5D1C-1AEC-03C6-35D7-F0E1515797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D5DFE-6023-A33E-EDA2-2D852A739D6E}"/>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C2C12DD-B038-7A08-38C7-C2842B5EA0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775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22</a:t>
            </a:fld>
            <a:endParaRPr lang="en-US"/>
          </a:p>
        </p:txBody>
      </p:sp>
    </p:spTree>
    <p:extLst>
      <p:ext uri="{BB962C8B-B14F-4D97-AF65-F5344CB8AC3E}">
        <p14:creationId xmlns:p14="http://schemas.microsoft.com/office/powerpoint/2010/main" val="819833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Works Clearing House Practice Guide – Teacher-Delivered Behavioral Interventions in Grades K-5 https://ies.ed.gov/ncee/wwc/PracticeGuide/31</a:t>
            </a:r>
          </a:p>
        </p:txBody>
      </p:sp>
      <p:sp>
        <p:nvSpPr>
          <p:cNvPr id="4" name="Slide Number Placeholder 3"/>
          <p:cNvSpPr>
            <a:spLocks noGrp="1"/>
          </p:cNvSpPr>
          <p:nvPr>
            <p:ph type="sldNum" sz="quarter" idx="5"/>
          </p:nvPr>
        </p:nvSpPr>
        <p:spPr/>
        <p:txBody>
          <a:bodyPr/>
          <a:lstStyle/>
          <a:p>
            <a:fld id="{58D11C9F-81FA-4052-9B37-1EF4A4EF7E85}" type="slidenum">
              <a:rPr lang="en-US" smtClean="0"/>
              <a:t>32</a:t>
            </a:fld>
            <a:endParaRPr lang="en-US"/>
          </a:p>
        </p:txBody>
      </p:sp>
    </p:spTree>
    <p:extLst>
      <p:ext uri="{BB962C8B-B14F-4D97-AF65-F5344CB8AC3E}">
        <p14:creationId xmlns:p14="http://schemas.microsoft.com/office/powerpoint/2010/main" val="3917391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Support is the name of the strategy, practice, or program. Notice this </a:t>
            </a:r>
            <a:r>
              <a:rPr lang="en-US" b="1"/>
              <a:t>is not </a:t>
            </a:r>
            <a:r>
              <a:rPr lang="en-US"/>
              <a:t>the name of a person or role.</a:t>
            </a:r>
          </a:p>
        </p:txBody>
      </p:sp>
      <p:sp>
        <p:nvSpPr>
          <p:cNvPr id="4" name="Slide Number Placeholder 3"/>
          <p:cNvSpPr>
            <a:spLocks noGrp="1"/>
          </p:cNvSpPr>
          <p:nvPr>
            <p:ph type="sldNum" sz="quarter" idx="5"/>
          </p:nvPr>
        </p:nvSpPr>
        <p:spPr/>
        <p:txBody>
          <a:bodyPr/>
          <a:lstStyle/>
          <a:p>
            <a:fld id="{FCBDACA8-45AF-461A-9F93-73E959B08D0A}" type="slidenum">
              <a:rPr lang="en-US" smtClean="0"/>
              <a:t>34</a:t>
            </a:fld>
            <a:endParaRPr lang="en-US"/>
          </a:p>
        </p:txBody>
      </p:sp>
    </p:spTree>
    <p:extLst>
      <p:ext uri="{BB962C8B-B14F-4D97-AF65-F5344CB8AC3E}">
        <p14:creationId xmlns:p14="http://schemas.microsoft.com/office/powerpoint/2010/main" val="2493633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7230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13962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58D11C9F-81FA-4052-9B37-1EF4A4EF7E85}" type="slidenum">
              <a:rPr lang="en-US" smtClean="0"/>
              <a:t>39</a:t>
            </a:fld>
            <a:endParaRPr lang="en-US"/>
          </a:p>
        </p:txBody>
      </p:sp>
    </p:spTree>
    <p:extLst>
      <p:ext uri="{BB962C8B-B14F-4D97-AF65-F5344CB8AC3E}">
        <p14:creationId xmlns:p14="http://schemas.microsoft.com/office/powerpoint/2010/main" val="13117931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9EB32-E94D-E8DF-0CC0-F8ADBFE04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A97211-6D67-C725-C9F5-F7DC6C5DE3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FCD7A1-77D5-5B9B-5FEA-E3AED418336E}"/>
              </a:ext>
            </a:extLst>
          </p:cNvPr>
          <p:cNvSpPr>
            <a:spLocks noGrp="1"/>
          </p:cNvSpPr>
          <p:nvPr>
            <p:ph type="body" idx="1"/>
          </p:nvPr>
        </p:nvSpPr>
        <p:spPr/>
        <p:txBody>
          <a:bodyPr/>
          <a:lstStyle/>
          <a:p>
            <a:r>
              <a:rPr lang="en-US"/>
              <a:t>Ci3T Trainers and Coaches Calls are a great opportunity to come and ask questions! These are not recorded the agenda focuses on “open mic” time where people can come to ask their honest questions and talk through implementation challenges. This is a great avenue to ask questions, listen, and learn from Ci3T implementers across the country and internationally.</a:t>
            </a:r>
          </a:p>
        </p:txBody>
      </p:sp>
      <p:sp>
        <p:nvSpPr>
          <p:cNvPr id="4" name="Slide Number Placeholder 3">
            <a:extLst>
              <a:ext uri="{FF2B5EF4-FFF2-40B4-BE49-F238E27FC236}">
                <a16:creationId xmlns:a16="http://schemas.microsoft.com/office/drawing/2014/main" id="{987CAAA1-E551-97DC-31A3-DF58FE3822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61612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https://www.pbis.org/resource/resources-to-support-systematic-screening-in-k-12-schools</a:t>
            </a:r>
          </a:p>
        </p:txBody>
      </p:sp>
      <p:sp>
        <p:nvSpPr>
          <p:cNvPr id="4" name="Slide Number Placeholder 3"/>
          <p:cNvSpPr>
            <a:spLocks noGrp="1"/>
          </p:cNvSpPr>
          <p:nvPr>
            <p:ph type="sldNum" sz="quarter" idx="5"/>
          </p:nvPr>
        </p:nvSpPr>
        <p:spPr/>
        <p:txBody>
          <a:bodyPr/>
          <a:lstStyle/>
          <a:p>
            <a:fld id="{58D11C9F-81FA-4052-9B37-1EF4A4EF7E85}" type="slidenum">
              <a:rPr lang="en-US" smtClean="0"/>
              <a:t>53</a:t>
            </a:fld>
            <a:endParaRPr lang="en-US"/>
          </a:p>
        </p:txBody>
      </p:sp>
    </p:spTree>
    <p:extLst>
      <p:ext uri="{BB962C8B-B14F-4D97-AF65-F5344CB8AC3E}">
        <p14:creationId xmlns:p14="http://schemas.microsoft.com/office/powerpoint/2010/main" val="1714880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3f9da69c7c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3f9da69c7ca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400"/>
              <a:buFont typeface="Arial"/>
              <a:buNone/>
            </a:pPr>
            <a:r>
              <a:rPr lang="en-US" sz="1100"/>
              <a:t>Data is one of the five Essential Elements of PBIS! So help us, and make sure to complete evaluations for EVERY session you are in, as well as for the keynotes, and for the overall event.</a:t>
            </a:r>
            <a:endParaRPr/>
          </a:p>
        </p:txBody>
      </p:sp>
      <p:sp>
        <p:nvSpPr>
          <p:cNvPr id="157" name="Google Shape;157;g3f9da69c7ca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3A65B6"/>
              </a:buClr>
              <a:buSzPts val="5400"/>
              <a:buFont typeface="Georgia"/>
              <a:buNone/>
              <a:defRPr sz="5400">
                <a:latin typeface="Georgia"/>
                <a:ea typeface="Georgia"/>
                <a:cs typeface="Georgia"/>
                <a:sym typeface="Georg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2"/>
              </a:buClr>
              <a:buSzPts val="2400"/>
              <a:buNone/>
              <a:defRPr sz="2400"/>
            </a:lvl1pPr>
            <a:lvl2pPr lvl="1" algn="ctr">
              <a:lnSpc>
                <a:spcPct val="90000"/>
              </a:lnSpc>
              <a:spcBef>
                <a:spcPts val="500"/>
              </a:spcBef>
              <a:spcAft>
                <a:spcPts val="0"/>
              </a:spcAft>
              <a:buClr>
                <a:schemeClr val="dk2"/>
              </a:buClr>
              <a:buSzPts val="2000"/>
              <a:buNone/>
              <a:defRPr sz="2000"/>
            </a:lvl2pPr>
            <a:lvl3pPr lvl="2" algn="ctr">
              <a:lnSpc>
                <a:spcPct val="90000"/>
              </a:lnSpc>
              <a:spcBef>
                <a:spcPts val="500"/>
              </a:spcBef>
              <a:spcAft>
                <a:spcPts val="0"/>
              </a:spcAft>
              <a:buClr>
                <a:schemeClr val="dk2"/>
              </a:buClr>
              <a:buSzPts val="1800"/>
              <a:buNone/>
              <a:defRPr sz="1800"/>
            </a:lvl3pPr>
            <a:lvl4pPr lvl="3" algn="ctr">
              <a:lnSpc>
                <a:spcPct val="90000"/>
              </a:lnSpc>
              <a:spcBef>
                <a:spcPts val="500"/>
              </a:spcBef>
              <a:spcAft>
                <a:spcPts val="0"/>
              </a:spcAft>
              <a:buClr>
                <a:schemeClr val="dk2"/>
              </a:buClr>
              <a:buSzPts val="1600"/>
              <a:buNone/>
              <a:defRPr sz="1600"/>
            </a:lvl4pPr>
            <a:lvl5pPr lvl="4" algn="ctr">
              <a:lnSpc>
                <a:spcPct val="90000"/>
              </a:lnSpc>
              <a:spcBef>
                <a:spcPts val="500"/>
              </a:spcBef>
              <a:spcAft>
                <a:spcPts val="0"/>
              </a:spcAft>
              <a:buClr>
                <a:schemeClr val="dk2"/>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1"/>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i="0" u="none" strike="noStrike" cap="none">
                <a:solidFill>
                  <a:srgbClr val="7B829B"/>
                </a:solidFill>
                <a:latin typeface="Arial"/>
                <a:ea typeface="Arial"/>
                <a:cs typeface="Arial"/>
                <a:sym typeface="Arial"/>
              </a:defRPr>
            </a:lvl1pPr>
            <a:lvl2pPr marL="0" lvl="1" indent="0" algn="r">
              <a:spcBef>
                <a:spcPts val="0"/>
              </a:spcBef>
              <a:buNone/>
              <a:defRPr sz="1200" b="1" i="0" u="none" strike="noStrike" cap="none">
                <a:solidFill>
                  <a:srgbClr val="7B829B"/>
                </a:solidFill>
                <a:latin typeface="Arial"/>
                <a:ea typeface="Arial"/>
                <a:cs typeface="Arial"/>
                <a:sym typeface="Arial"/>
              </a:defRPr>
            </a:lvl2pPr>
            <a:lvl3pPr marL="0" lvl="2" indent="0" algn="r">
              <a:spcBef>
                <a:spcPts val="0"/>
              </a:spcBef>
              <a:buNone/>
              <a:defRPr sz="1200" b="1" i="0" u="none" strike="noStrike" cap="none">
                <a:solidFill>
                  <a:srgbClr val="7B829B"/>
                </a:solidFill>
                <a:latin typeface="Arial"/>
                <a:ea typeface="Arial"/>
                <a:cs typeface="Arial"/>
                <a:sym typeface="Arial"/>
              </a:defRPr>
            </a:lvl3pPr>
            <a:lvl4pPr marL="0" lvl="3" indent="0" algn="r">
              <a:spcBef>
                <a:spcPts val="0"/>
              </a:spcBef>
              <a:buNone/>
              <a:defRPr sz="1200" b="1" i="0" u="none" strike="noStrike" cap="none">
                <a:solidFill>
                  <a:srgbClr val="7B829B"/>
                </a:solidFill>
                <a:latin typeface="Arial"/>
                <a:ea typeface="Arial"/>
                <a:cs typeface="Arial"/>
                <a:sym typeface="Arial"/>
              </a:defRPr>
            </a:lvl4pPr>
            <a:lvl5pPr marL="0" lvl="4" indent="0" algn="r">
              <a:spcBef>
                <a:spcPts val="0"/>
              </a:spcBef>
              <a:buNone/>
              <a:defRPr sz="1200" b="1" i="0" u="none" strike="noStrike" cap="none">
                <a:solidFill>
                  <a:srgbClr val="7B829B"/>
                </a:solidFill>
                <a:latin typeface="Arial"/>
                <a:ea typeface="Arial"/>
                <a:cs typeface="Arial"/>
                <a:sym typeface="Arial"/>
              </a:defRPr>
            </a:lvl5pPr>
            <a:lvl6pPr marL="0" lvl="5" indent="0" algn="r">
              <a:spcBef>
                <a:spcPts val="0"/>
              </a:spcBef>
              <a:buNone/>
              <a:defRPr sz="1200" b="1" i="0" u="none" strike="noStrike" cap="none">
                <a:solidFill>
                  <a:srgbClr val="7B829B"/>
                </a:solidFill>
                <a:latin typeface="Arial"/>
                <a:ea typeface="Arial"/>
                <a:cs typeface="Arial"/>
                <a:sym typeface="Arial"/>
              </a:defRPr>
            </a:lvl6pPr>
            <a:lvl7pPr marL="0" lvl="6" indent="0" algn="r">
              <a:spcBef>
                <a:spcPts val="0"/>
              </a:spcBef>
              <a:buNone/>
              <a:defRPr sz="1200" b="1" i="0" u="none" strike="noStrike" cap="none">
                <a:solidFill>
                  <a:srgbClr val="7B829B"/>
                </a:solidFill>
                <a:latin typeface="Arial"/>
                <a:ea typeface="Arial"/>
                <a:cs typeface="Arial"/>
                <a:sym typeface="Arial"/>
              </a:defRPr>
            </a:lvl7pPr>
            <a:lvl8pPr marL="0" lvl="7" indent="0" algn="r">
              <a:spcBef>
                <a:spcPts val="0"/>
              </a:spcBef>
              <a:buNone/>
              <a:defRPr sz="1200" b="1" i="0" u="none" strike="noStrike" cap="none">
                <a:solidFill>
                  <a:srgbClr val="7B829B"/>
                </a:solidFill>
                <a:latin typeface="Arial"/>
                <a:ea typeface="Arial"/>
                <a:cs typeface="Arial"/>
                <a:sym typeface="Arial"/>
              </a:defRPr>
            </a:lvl8pPr>
            <a:lvl9pPr marL="0" lvl="8" indent="0" algn="r">
              <a:spcBef>
                <a:spcPts val="0"/>
              </a:spcBef>
              <a:buNone/>
              <a:defRPr sz="1200" b="1" i="0" u="none" strike="noStrike" cap="none">
                <a:solidFill>
                  <a:srgbClr val="7B829B"/>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1" name="Google Shape;2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2" name="Google Shape;22;p12"/>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1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8" name="Google Shape;2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29" name="Google Shape;29;p13"/>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0"/>
        <p:cNvGrpSpPr/>
        <p:nvPr/>
      </p:nvGrpSpPr>
      <p:grpSpPr>
        <a:xfrm>
          <a:off x="0" y="0"/>
          <a:ext cx="0" cy="0"/>
          <a:chOff x="0" y="0"/>
          <a:chExt cx="0" cy="0"/>
        </a:xfrm>
      </p:grpSpPr>
      <p:sp>
        <p:nvSpPr>
          <p:cNvPr id="31" name="Google Shape;31;p14"/>
          <p:cNvSpPr txBox="1">
            <a:spLocks noGrp="1"/>
          </p:cNvSpPr>
          <p:nvPr>
            <p:ph type="title"/>
          </p:nvPr>
        </p:nvSpPr>
        <p:spPr>
          <a:xfrm>
            <a:off x="838200" y="448052"/>
            <a:ext cx="10515600" cy="919441"/>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4"/>
          <p:cNvSpPr txBox="1">
            <a:spLocks noGrp="1"/>
          </p:cNvSpPr>
          <p:nvPr>
            <p:ph type="body" idx="1"/>
          </p:nvPr>
        </p:nvSpPr>
        <p:spPr>
          <a:xfrm>
            <a:off x="838200" y="1572373"/>
            <a:ext cx="10515600" cy="338697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pic>
        <p:nvPicPr>
          <p:cNvPr id="34" name="Google Shape;34;p14"/>
          <p:cNvPicPr preferRelativeResize="0"/>
          <p:nvPr/>
        </p:nvPicPr>
        <p:blipFill rotWithShape="1">
          <a:blip r:embed="rId2">
            <a:alphaModFix/>
          </a:blip>
          <a:srcRect/>
          <a:stretch/>
        </p:blipFill>
        <p:spPr>
          <a:xfrm>
            <a:off x="74271" y="5046563"/>
            <a:ext cx="12052676" cy="1741988"/>
          </a:xfrm>
          <a:prstGeom prst="rect">
            <a:avLst/>
          </a:prstGeom>
          <a:noFill/>
          <a:ln>
            <a:noFill/>
          </a:ln>
        </p:spPr>
      </p:pic>
      <p:sp>
        <p:nvSpPr>
          <p:cNvPr id="35" name="Google Shape;35;p14"/>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b="1">
                <a:solidFill>
                  <a:srgbClr val="7B829B"/>
                </a:solidFill>
                <a:latin typeface="Arial"/>
                <a:ea typeface="Arial"/>
                <a:cs typeface="Arial"/>
                <a:sym typeface="Arial"/>
              </a:defRPr>
            </a:lvl1pPr>
            <a:lvl2pPr marL="0" lvl="1" indent="0" algn="r">
              <a:spcBef>
                <a:spcPts val="0"/>
              </a:spcBef>
              <a:buNone/>
              <a:defRPr sz="1200" b="1">
                <a:solidFill>
                  <a:srgbClr val="7B829B"/>
                </a:solidFill>
                <a:latin typeface="Arial"/>
                <a:ea typeface="Arial"/>
                <a:cs typeface="Arial"/>
                <a:sym typeface="Arial"/>
              </a:defRPr>
            </a:lvl2pPr>
            <a:lvl3pPr marL="0" lvl="2" indent="0" algn="r">
              <a:spcBef>
                <a:spcPts val="0"/>
              </a:spcBef>
              <a:buNone/>
              <a:defRPr sz="1200" b="1">
                <a:solidFill>
                  <a:srgbClr val="7B829B"/>
                </a:solidFill>
                <a:latin typeface="Arial"/>
                <a:ea typeface="Arial"/>
                <a:cs typeface="Arial"/>
                <a:sym typeface="Arial"/>
              </a:defRPr>
            </a:lvl3pPr>
            <a:lvl4pPr marL="0" lvl="3" indent="0" algn="r">
              <a:spcBef>
                <a:spcPts val="0"/>
              </a:spcBef>
              <a:buNone/>
              <a:defRPr sz="1200" b="1">
                <a:solidFill>
                  <a:srgbClr val="7B829B"/>
                </a:solidFill>
                <a:latin typeface="Arial"/>
                <a:ea typeface="Arial"/>
                <a:cs typeface="Arial"/>
                <a:sym typeface="Arial"/>
              </a:defRPr>
            </a:lvl4pPr>
            <a:lvl5pPr marL="0" lvl="4" indent="0" algn="r">
              <a:spcBef>
                <a:spcPts val="0"/>
              </a:spcBef>
              <a:buNone/>
              <a:defRPr sz="1200" b="1">
                <a:solidFill>
                  <a:srgbClr val="7B829B"/>
                </a:solidFill>
                <a:latin typeface="Arial"/>
                <a:ea typeface="Arial"/>
                <a:cs typeface="Arial"/>
                <a:sym typeface="Arial"/>
              </a:defRPr>
            </a:lvl5pPr>
            <a:lvl6pPr marL="0" lvl="5" indent="0" algn="r">
              <a:spcBef>
                <a:spcPts val="0"/>
              </a:spcBef>
              <a:buNone/>
              <a:defRPr sz="1200" b="1">
                <a:solidFill>
                  <a:srgbClr val="7B829B"/>
                </a:solidFill>
                <a:latin typeface="Arial"/>
                <a:ea typeface="Arial"/>
                <a:cs typeface="Arial"/>
                <a:sym typeface="Arial"/>
              </a:defRPr>
            </a:lvl6pPr>
            <a:lvl7pPr marL="0" lvl="6" indent="0" algn="r">
              <a:spcBef>
                <a:spcPts val="0"/>
              </a:spcBef>
              <a:buNone/>
              <a:defRPr sz="1200" b="1">
                <a:solidFill>
                  <a:srgbClr val="7B829B"/>
                </a:solidFill>
                <a:latin typeface="Arial"/>
                <a:ea typeface="Arial"/>
                <a:cs typeface="Arial"/>
                <a:sym typeface="Arial"/>
              </a:defRPr>
            </a:lvl7pPr>
            <a:lvl8pPr marL="0" lvl="7" indent="0" algn="r">
              <a:spcBef>
                <a:spcPts val="0"/>
              </a:spcBef>
              <a:buNone/>
              <a:defRPr sz="1200" b="1">
                <a:solidFill>
                  <a:srgbClr val="7B829B"/>
                </a:solidFill>
                <a:latin typeface="Arial"/>
                <a:ea typeface="Arial"/>
                <a:cs typeface="Arial"/>
                <a:sym typeface="Arial"/>
              </a:defRPr>
            </a:lvl8pPr>
            <a:lvl9pPr marL="0" lvl="8" indent="0" algn="r">
              <a:spcBef>
                <a:spcPts val="0"/>
              </a:spcBef>
              <a:buNone/>
              <a:defRPr sz="1200" b="1">
                <a:solidFill>
                  <a:srgbClr val="7B829B"/>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A65B6"/>
              </a:buClr>
              <a:buSzPts val="6000"/>
              <a:buFont typeface="Georgia"/>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B829B"/>
              </a:buClr>
              <a:buSzPts val="2400"/>
              <a:buNone/>
              <a:defRPr sz="2400">
                <a:solidFill>
                  <a:srgbClr val="7B829B"/>
                </a:solidFill>
              </a:defRPr>
            </a:lvl1pPr>
            <a:lvl2pPr marL="914400" lvl="1" indent="-228600" algn="l">
              <a:lnSpc>
                <a:spcPct val="90000"/>
              </a:lnSpc>
              <a:spcBef>
                <a:spcPts val="500"/>
              </a:spcBef>
              <a:spcAft>
                <a:spcPts val="0"/>
              </a:spcAft>
              <a:buClr>
                <a:srgbClr val="7B829B"/>
              </a:buClr>
              <a:buSzPts val="2000"/>
              <a:buNone/>
              <a:defRPr sz="2000">
                <a:solidFill>
                  <a:srgbClr val="7B829B"/>
                </a:solidFill>
              </a:defRPr>
            </a:lvl2pPr>
            <a:lvl3pPr marL="1371600" lvl="2" indent="-228600" algn="l">
              <a:lnSpc>
                <a:spcPct val="90000"/>
              </a:lnSpc>
              <a:spcBef>
                <a:spcPts val="500"/>
              </a:spcBef>
              <a:spcAft>
                <a:spcPts val="0"/>
              </a:spcAft>
              <a:buClr>
                <a:srgbClr val="7B829B"/>
              </a:buClr>
              <a:buSzPts val="1800"/>
              <a:buNone/>
              <a:defRPr sz="1800">
                <a:solidFill>
                  <a:srgbClr val="7B829B"/>
                </a:solidFill>
              </a:defRPr>
            </a:lvl3pPr>
            <a:lvl4pPr marL="1828800" lvl="3" indent="-228600" algn="l">
              <a:lnSpc>
                <a:spcPct val="90000"/>
              </a:lnSpc>
              <a:spcBef>
                <a:spcPts val="500"/>
              </a:spcBef>
              <a:spcAft>
                <a:spcPts val="0"/>
              </a:spcAft>
              <a:buClr>
                <a:srgbClr val="7B829B"/>
              </a:buClr>
              <a:buSzPts val="1600"/>
              <a:buNone/>
              <a:defRPr sz="1600">
                <a:solidFill>
                  <a:srgbClr val="7B829B"/>
                </a:solidFill>
              </a:defRPr>
            </a:lvl4pPr>
            <a:lvl5pPr marL="2286000" lvl="4" indent="-228600" algn="l">
              <a:lnSpc>
                <a:spcPct val="90000"/>
              </a:lnSpc>
              <a:spcBef>
                <a:spcPts val="500"/>
              </a:spcBef>
              <a:spcAft>
                <a:spcPts val="0"/>
              </a:spcAft>
              <a:buClr>
                <a:srgbClr val="7B829B"/>
              </a:buClr>
              <a:buSzPts val="1600"/>
              <a:buNone/>
              <a:defRPr sz="1600">
                <a:solidFill>
                  <a:srgbClr val="7B829B"/>
                </a:solidFill>
              </a:defRPr>
            </a:lvl5pPr>
            <a:lvl6pPr marL="2743200" lvl="5" indent="-228600" algn="l">
              <a:lnSpc>
                <a:spcPct val="90000"/>
              </a:lnSpc>
              <a:spcBef>
                <a:spcPts val="500"/>
              </a:spcBef>
              <a:spcAft>
                <a:spcPts val="0"/>
              </a:spcAft>
              <a:buClr>
                <a:srgbClr val="7B829B"/>
              </a:buClr>
              <a:buSzPts val="1600"/>
              <a:buNone/>
              <a:defRPr sz="1600">
                <a:solidFill>
                  <a:srgbClr val="7B829B"/>
                </a:solidFill>
              </a:defRPr>
            </a:lvl6pPr>
            <a:lvl7pPr marL="3200400" lvl="6" indent="-228600" algn="l">
              <a:lnSpc>
                <a:spcPct val="90000"/>
              </a:lnSpc>
              <a:spcBef>
                <a:spcPts val="500"/>
              </a:spcBef>
              <a:spcAft>
                <a:spcPts val="0"/>
              </a:spcAft>
              <a:buClr>
                <a:srgbClr val="7B829B"/>
              </a:buClr>
              <a:buSzPts val="1600"/>
              <a:buNone/>
              <a:defRPr sz="1600">
                <a:solidFill>
                  <a:srgbClr val="7B829B"/>
                </a:solidFill>
              </a:defRPr>
            </a:lvl7pPr>
            <a:lvl8pPr marL="3657600" lvl="7" indent="-228600" algn="l">
              <a:lnSpc>
                <a:spcPct val="90000"/>
              </a:lnSpc>
              <a:spcBef>
                <a:spcPts val="500"/>
              </a:spcBef>
              <a:spcAft>
                <a:spcPts val="0"/>
              </a:spcAft>
              <a:buClr>
                <a:srgbClr val="7B829B"/>
              </a:buClr>
              <a:buSzPts val="1600"/>
              <a:buNone/>
              <a:defRPr sz="1600">
                <a:solidFill>
                  <a:srgbClr val="7B829B"/>
                </a:solidFill>
              </a:defRPr>
            </a:lvl8pPr>
            <a:lvl9pPr marL="4114800" lvl="8" indent="-228600" algn="l">
              <a:lnSpc>
                <a:spcPct val="90000"/>
              </a:lnSpc>
              <a:spcBef>
                <a:spcPts val="500"/>
              </a:spcBef>
              <a:spcAft>
                <a:spcPts val="0"/>
              </a:spcAft>
              <a:buClr>
                <a:srgbClr val="7B829B"/>
              </a:buClr>
              <a:buSzPts val="1600"/>
              <a:buNone/>
              <a:defRPr sz="1600">
                <a:solidFill>
                  <a:srgbClr val="7B829B"/>
                </a:solidFill>
              </a:defRPr>
            </a:lvl9pPr>
          </a:lstStyle>
          <a:p>
            <a:endParaRPr/>
          </a:p>
        </p:txBody>
      </p:sp>
      <p:sp>
        <p:nvSpPr>
          <p:cNvPr id="39" name="Google Shape;39;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0" name="Google Shape;40;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1" name="Google Shape;41;p15"/>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2"/>
        <p:cNvGrpSpPr/>
        <p:nvPr/>
      </p:nvGrpSpPr>
      <p:grpSpPr>
        <a:xfrm>
          <a:off x="0" y="0"/>
          <a:ext cx="0" cy="0"/>
          <a:chOff x="0" y="0"/>
          <a:chExt cx="0" cy="0"/>
        </a:xfrm>
      </p:grpSpPr>
      <p:sp>
        <p:nvSpPr>
          <p:cNvPr id="43" name="Google Shape;43;p1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4" name="Google Shape;44;p1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400"/>
              <a:buNone/>
              <a:defRPr sz="2400" b="1"/>
            </a:lvl1pPr>
            <a:lvl2pPr marL="914400" lvl="1" indent="-228600" algn="l">
              <a:lnSpc>
                <a:spcPct val="90000"/>
              </a:lnSpc>
              <a:spcBef>
                <a:spcPts val="500"/>
              </a:spcBef>
              <a:spcAft>
                <a:spcPts val="0"/>
              </a:spcAft>
              <a:buClr>
                <a:schemeClr val="dk2"/>
              </a:buClr>
              <a:buSzPts val="2000"/>
              <a:buNone/>
              <a:defRPr sz="2000" b="1"/>
            </a:lvl2pPr>
            <a:lvl3pPr marL="1371600" lvl="2" indent="-228600" algn="l">
              <a:lnSpc>
                <a:spcPct val="90000"/>
              </a:lnSpc>
              <a:spcBef>
                <a:spcPts val="500"/>
              </a:spcBef>
              <a:spcAft>
                <a:spcPts val="0"/>
              </a:spcAft>
              <a:buClr>
                <a:schemeClr val="dk2"/>
              </a:buClr>
              <a:buSzPts val="1800"/>
              <a:buNone/>
              <a:defRPr sz="1800" b="1"/>
            </a:lvl3pPr>
            <a:lvl4pPr marL="1828800" lvl="3" indent="-228600" algn="l">
              <a:lnSpc>
                <a:spcPct val="90000"/>
              </a:lnSpc>
              <a:spcBef>
                <a:spcPts val="500"/>
              </a:spcBef>
              <a:spcAft>
                <a:spcPts val="0"/>
              </a:spcAft>
              <a:buClr>
                <a:schemeClr val="dk2"/>
              </a:buClr>
              <a:buSzPts val="1600"/>
              <a:buNone/>
              <a:defRPr sz="1600" b="1"/>
            </a:lvl4pPr>
            <a:lvl5pPr marL="2286000" lvl="4" indent="-228600" algn="l">
              <a:lnSpc>
                <a:spcPct val="90000"/>
              </a:lnSpc>
              <a:spcBef>
                <a:spcPts val="500"/>
              </a:spcBef>
              <a:spcAft>
                <a:spcPts val="0"/>
              </a:spcAft>
              <a:buClr>
                <a:schemeClr val="dk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2"/>
              </a:buClr>
              <a:buSzPts val="2400"/>
              <a:buNone/>
              <a:defRPr sz="2400" b="1"/>
            </a:lvl1pPr>
            <a:lvl2pPr marL="914400" lvl="1" indent="-228600" algn="l">
              <a:lnSpc>
                <a:spcPct val="90000"/>
              </a:lnSpc>
              <a:spcBef>
                <a:spcPts val="500"/>
              </a:spcBef>
              <a:spcAft>
                <a:spcPts val="0"/>
              </a:spcAft>
              <a:buClr>
                <a:schemeClr val="dk2"/>
              </a:buClr>
              <a:buSzPts val="2000"/>
              <a:buNone/>
              <a:defRPr sz="2000" b="1"/>
            </a:lvl2pPr>
            <a:lvl3pPr marL="1371600" lvl="2" indent="-228600" algn="l">
              <a:lnSpc>
                <a:spcPct val="90000"/>
              </a:lnSpc>
              <a:spcBef>
                <a:spcPts val="500"/>
              </a:spcBef>
              <a:spcAft>
                <a:spcPts val="0"/>
              </a:spcAft>
              <a:buClr>
                <a:schemeClr val="dk2"/>
              </a:buClr>
              <a:buSzPts val="1800"/>
              <a:buNone/>
              <a:defRPr sz="1800" b="1"/>
            </a:lvl3pPr>
            <a:lvl4pPr marL="1828800" lvl="3" indent="-228600" algn="l">
              <a:lnSpc>
                <a:spcPct val="90000"/>
              </a:lnSpc>
              <a:spcBef>
                <a:spcPts val="500"/>
              </a:spcBef>
              <a:spcAft>
                <a:spcPts val="0"/>
              </a:spcAft>
              <a:buClr>
                <a:schemeClr val="dk2"/>
              </a:buClr>
              <a:buSzPts val="1600"/>
              <a:buNone/>
              <a:defRPr sz="1600" b="1"/>
            </a:lvl4pPr>
            <a:lvl5pPr marL="2286000" lvl="4" indent="-228600" algn="l">
              <a:lnSpc>
                <a:spcPct val="90000"/>
              </a:lnSpc>
              <a:spcBef>
                <a:spcPts val="500"/>
              </a:spcBef>
              <a:spcAft>
                <a:spcPts val="0"/>
              </a:spcAft>
              <a:buClr>
                <a:schemeClr val="dk2"/>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1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 name="Google Shape;4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 name="Google Shape;50;p16"/>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1"/>
        <p:cNvGrpSpPr/>
        <p:nvPr/>
      </p:nvGrpSpPr>
      <p:grpSpPr>
        <a:xfrm>
          <a:off x="0" y="0"/>
          <a:ext cx="0" cy="0"/>
          <a:chOff x="0" y="0"/>
          <a:chExt cx="0" cy="0"/>
        </a:xfrm>
      </p:grpSpPr>
      <p:sp>
        <p:nvSpPr>
          <p:cNvPr id="52" name="Google Shape;52;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4" name="Google Shape;54;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5" name="Google Shape;55;p17"/>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6"/>
        <p:cNvGrpSpPr/>
        <p:nvPr/>
      </p:nvGrpSpPr>
      <p:grpSpPr>
        <a:xfrm>
          <a:off x="0" y="0"/>
          <a:ext cx="0" cy="0"/>
          <a:chOff x="0" y="0"/>
          <a:chExt cx="0" cy="0"/>
        </a:xfrm>
      </p:grpSpPr>
      <p:sp>
        <p:nvSpPr>
          <p:cNvPr id="57" name="Google Shape;57;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A65B6"/>
              </a:buClr>
              <a:buSzPts val="3200"/>
              <a:buFont typeface="Georgi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2"/>
              </a:buClr>
              <a:buSzPts val="3200"/>
              <a:buChar char="•"/>
              <a:defRPr sz="3200"/>
            </a:lvl1pPr>
            <a:lvl2pPr marL="914400" lvl="1" indent="-406400" algn="l">
              <a:lnSpc>
                <a:spcPct val="90000"/>
              </a:lnSpc>
              <a:spcBef>
                <a:spcPts val="500"/>
              </a:spcBef>
              <a:spcAft>
                <a:spcPts val="0"/>
              </a:spcAft>
              <a:buClr>
                <a:schemeClr val="dk2"/>
              </a:buClr>
              <a:buSzPts val="2800"/>
              <a:buChar char="•"/>
              <a:defRPr sz="2800"/>
            </a:lvl2pPr>
            <a:lvl3pPr marL="1371600" lvl="2" indent="-381000" algn="l">
              <a:lnSpc>
                <a:spcPct val="90000"/>
              </a:lnSpc>
              <a:spcBef>
                <a:spcPts val="500"/>
              </a:spcBef>
              <a:spcAft>
                <a:spcPts val="0"/>
              </a:spcAft>
              <a:buClr>
                <a:schemeClr val="dk2"/>
              </a:buClr>
              <a:buSzPts val="2400"/>
              <a:buChar char="•"/>
              <a:defRPr sz="2400"/>
            </a:lvl3pPr>
            <a:lvl4pPr marL="1828800" lvl="3" indent="-355600" algn="l">
              <a:lnSpc>
                <a:spcPct val="90000"/>
              </a:lnSpc>
              <a:spcBef>
                <a:spcPts val="500"/>
              </a:spcBef>
              <a:spcAft>
                <a:spcPts val="0"/>
              </a:spcAft>
              <a:buClr>
                <a:schemeClr val="dk2"/>
              </a:buClr>
              <a:buSzPts val="2000"/>
              <a:buChar char="•"/>
              <a:defRPr sz="2000"/>
            </a:lvl4pPr>
            <a:lvl5pPr marL="2286000" lvl="4" indent="-355600" algn="l">
              <a:lnSpc>
                <a:spcPct val="90000"/>
              </a:lnSpc>
              <a:spcBef>
                <a:spcPts val="500"/>
              </a:spcBef>
              <a:spcAft>
                <a:spcPts val="0"/>
              </a:spcAft>
              <a:buClr>
                <a:schemeClr val="dk2"/>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9" name="Google Shape;59;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1600"/>
              <a:buNone/>
              <a:defRPr sz="1600"/>
            </a:lvl1pPr>
            <a:lvl2pPr marL="914400" lvl="1" indent="-228600" algn="l">
              <a:lnSpc>
                <a:spcPct val="90000"/>
              </a:lnSpc>
              <a:spcBef>
                <a:spcPts val="500"/>
              </a:spcBef>
              <a:spcAft>
                <a:spcPts val="0"/>
              </a:spcAft>
              <a:buClr>
                <a:schemeClr val="dk2"/>
              </a:buClr>
              <a:buSzPts val="1400"/>
              <a:buNone/>
              <a:defRPr sz="1400"/>
            </a:lvl2pPr>
            <a:lvl3pPr marL="1371600" lvl="2" indent="-228600" algn="l">
              <a:lnSpc>
                <a:spcPct val="90000"/>
              </a:lnSpc>
              <a:spcBef>
                <a:spcPts val="500"/>
              </a:spcBef>
              <a:spcAft>
                <a:spcPts val="0"/>
              </a:spcAft>
              <a:buClr>
                <a:schemeClr val="dk2"/>
              </a:buClr>
              <a:buSzPts val="1200"/>
              <a:buNone/>
              <a:defRPr sz="1200"/>
            </a:lvl3pPr>
            <a:lvl4pPr marL="1828800" lvl="3" indent="-228600" algn="l">
              <a:lnSpc>
                <a:spcPct val="90000"/>
              </a:lnSpc>
              <a:spcBef>
                <a:spcPts val="500"/>
              </a:spcBef>
              <a:spcAft>
                <a:spcPts val="0"/>
              </a:spcAft>
              <a:buClr>
                <a:schemeClr val="dk2"/>
              </a:buClr>
              <a:buSzPts val="1000"/>
              <a:buNone/>
              <a:defRPr sz="1000"/>
            </a:lvl4pPr>
            <a:lvl5pPr marL="2286000" lvl="4" indent="-228600" algn="l">
              <a:lnSpc>
                <a:spcPct val="90000"/>
              </a:lnSpc>
              <a:spcBef>
                <a:spcPts val="500"/>
              </a:spcBef>
              <a:spcAft>
                <a:spcPts val="0"/>
              </a:spcAft>
              <a:buClr>
                <a:schemeClr val="dk2"/>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0" name="Google Shape;60;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1" name="Google Shape;61;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2" name="Google Shape;62;p18"/>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3"/>
        <p:cNvGrpSpPr/>
        <p:nvPr/>
      </p:nvGrpSpPr>
      <p:grpSpPr>
        <a:xfrm>
          <a:off x="0" y="0"/>
          <a:ext cx="0" cy="0"/>
          <a:chOff x="0" y="0"/>
          <a:chExt cx="0" cy="0"/>
        </a:xfrm>
      </p:grpSpPr>
      <p:sp>
        <p:nvSpPr>
          <p:cNvPr id="64" name="Google Shape;64;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3A65B6"/>
              </a:buClr>
              <a:buSzPts val="3200"/>
              <a:buFont typeface="Georgia"/>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9"/>
          <p:cNvSpPr>
            <a:spLocks noGrp="1"/>
          </p:cNvSpPr>
          <p:nvPr>
            <p:ph type="pic" idx="2"/>
          </p:nvPr>
        </p:nvSpPr>
        <p:spPr>
          <a:xfrm>
            <a:off x="5183188" y="987425"/>
            <a:ext cx="6172200" cy="4873625"/>
          </a:xfrm>
          <a:prstGeom prst="rect">
            <a:avLst/>
          </a:prstGeom>
          <a:noFill/>
          <a:ln>
            <a:noFill/>
          </a:ln>
        </p:spPr>
      </p:sp>
      <p:sp>
        <p:nvSpPr>
          <p:cNvPr id="66" name="Google Shape;66;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2"/>
              </a:buClr>
              <a:buSzPts val="1600"/>
              <a:buNone/>
              <a:defRPr sz="1600"/>
            </a:lvl1pPr>
            <a:lvl2pPr marL="914400" lvl="1" indent="-228600" algn="l">
              <a:lnSpc>
                <a:spcPct val="90000"/>
              </a:lnSpc>
              <a:spcBef>
                <a:spcPts val="500"/>
              </a:spcBef>
              <a:spcAft>
                <a:spcPts val="0"/>
              </a:spcAft>
              <a:buClr>
                <a:schemeClr val="dk2"/>
              </a:buClr>
              <a:buSzPts val="1400"/>
              <a:buNone/>
              <a:defRPr sz="1400"/>
            </a:lvl2pPr>
            <a:lvl3pPr marL="1371600" lvl="2" indent="-228600" algn="l">
              <a:lnSpc>
                <a:spcPct val="90000"/>
              </a:lnSpc>
              <a:spcBef>
                <a:spcPts val="500"/>
              </a:spcBef>
              <a:spcAft>
                <a:spcPts val="0"/>
              </a:spcAft>
              <a:buClr>
                <a:schemeClr val="dk2"/>
              </a:buClr>
              <a:buSzPts val="1200"/>
              <a:buNone/>
              <a:defRPr sz="1200"/>
            </a:lvl3pPr>
            <a:lvl4pPr marL="1828800" lvl="3" indent="-228600" algn="l">
              <a:lnSpc>
                <a:spcPct val="90000"/>
              </a:lnSpc>
              <a:spcBef>
                <a:spcPts val="500"/>
              </a:spcBef>
              <a:spcAft>
                <a:spcPts val="0"/>
              </a:spcAft>
              <a:buClr>
                <a:schemeClr val="dk2"/>
              </a:buClr>
              <a:buSzPts val="1000"/>
              <a:buNone/>
              <a:defRPr sz="1000"/>
            </a:lvl4pPr>
            <a:lvl5pPr marL="2286000" lvl="4" indent="-228600" algn="l">
              <a:lnSpc>
                <a:spcPct val="90000"/>
              </a:lnSpc>
              <a:spcBef>
                <a:spcPts val="500"/>
              </a:spcBef>
              <a:spcAft>
                <a:spcPts val="0"/>
              </a:spcAft>
              <a:buClr>
                <a:schemeClr val="dk2"/>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7" name="Google Shape;67;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8" name="Google Shape;68;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69" name="Google Shape;69;p19"/>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0"/>
        <p:cNvGrpSpPr/>
        <p:nvPr/>
      </p:nvGrpSpPr>
      <p:grpSpPr>
        <a:xfrm>
          <a:off x="0" y="0"/>
          <a:ext cx="0" cy="0"/>
          <a:chOff x="0" y="0"/>
          <a:chExt cx="0" cy="0"/>
        </a:xfrm>
      </p:grpSpPr>
      <p:sp>
        <p:nvSpPr>
          <p:cNvPr id="71" name="Google Shape;71;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4" name="Google Shape;74;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75" name="Google Shape;75;p20"/>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6"/>
        <p:cNvGrpSpPr/>
        <p:nvPr/>
      </p:nvGrpSpPr>
      <p:grpSpPr>
        <a:xfrm>
          <a:off x="0" y="0"/>
          <a:ext cx="0" cy="0"/>
          <a:chOff x="0" y="0"/>
          <a:chExt cx="0" cy="0"/>
        </a:xfrm>
      </p:grpSpPr>
      <p:sp>
        <p:nvSpPr>
          <p:cNvPr id="77" name="Google Shape;77;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A65B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2"/>
              </a:buClr>
              <a:buSzPts val="1800"/>
              <a:buChar char="•"/>
              <a:defRPr/>
            </a:lvl1pPr>
            <a:lvl2pPr marL="914400" lvl="1" indent="-342900" algn="l">
              <a:lnSpc>
                <a:spcPct val="90000"/>
              </a:lnSpc>
              <a:spcBef>
                <a:spcPts val="500"/>
              </a:spcBef>
              <a:spcAft>
                <a:spcPts val="0"/>
              </a:spcAft>
              <a:buClr>
                <a:schemeClr val="dk2"/>
              </a:buClr>
              <a:buSzPts val="1800"/>
              <a:buChar char="•"/>
              <a:defRPr/>
            </a:lvl2pPr>
            <a:lvl3pPr marL="1371600" lvl="2" indent="-342900" algn="l">
              <a:lnSpc>
                <a:spcPct val="90000"/>
              </a:lnSpc>
              <a:spcBef>
                <a:spcPts val="500"/>
              </a:spcBef>
              <a:spcAft>
                <a:spcPts val="0"/>
              </a:spcAft>
              <a:buClr>
                <a:schemeClr val="dk2"/>
              </a:buClr>
              <a:buSzPts val="1800"/>
              <a:buChar char="•"/>
              <a:defRPr/>
            </a:lvl3pPr>
            <a:lvl4pPr marL="1828800" lvl="3" indent="-342900" algn="l">
              <a:lnSpc>
                <a:spcPct val="90000"/>
              </a:lnSpc>
              <a:spcBef>
                <a:spcPts val="500"/>
              </a:spcBef>
              <a:spcAft>
                <a:spcPts val="0"/>
              </a:spcAft>
              <a:buClr>
                <a:schemeClr val="dk2"/>
              </a:buClr>
              <a:buSzPts val="1800"/>
              <a:buChar char="•"/>
              <a:defRPr/>
            </a:lvl4pPr>
            <a:lvl5pPr marL="2286000" lvl="4" indent="-342900" algn="l">
              <a:lnSpc>
                <a:spcPct val="90000"/>
              </a:lnSpc>
              <a:spcBef>
                <a:spcPts val="500"/>
              </a:spcBef>
              <a:spcAft>
                <a:spcPts val="0"/>
              </a:spcAft>
              <a:buClr>
                <a:schemeClr val="dk2"/>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0" name="Google Shape;80;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1" name="Google Shape;81;p21"/>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3A65B6"/>
              </a:buClr>
              <a:buSzPts val="4400"/>
              <a:buFont typeface="Georgia"/>
              <a:buNone/>
              <a:defRPr sz="4400" b="0" i="0" u="none" strike="noStrike" cap="none">
                <a:solidFill>
                  <a:srgbClr val="3A65B6"/>
                </a:solidFill>
                <a:latin typeface="Georgia"/>
                <a:ea typeface="Georgia"/>
                <a:cs typeface="Georgia"/>
                <a:sym typeface="Georgia"/>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2"/>
              </a:buClr>
              <a:buSzPts val="2800"/>
              <a:buFont typeface="Arial"/>
              <a:buChar char="•"/>
              <a:defRPr sz="2800" b="0" i="0" u="none" strike="noStrike" cap="none">
                <a:solidFill>
                  <a:schemeClr val="dk2"/>
                </a:solidFill>
                <a:latin typeface="Arial"/>
                <a:ea typeface="Arial"/>
                <a:cs typeface="Arial"/>
                <a:sym typeface="Arial"/>
              </a:defRPr>
            </a:lvl1pPr>
            <a:lvl2pPr marL="914400" marR="0" lvl="1" indent="-381000" algn="l" rtl="0">
              <a:lnSpc>
                <a:spcPct val="90000"/>
              </a:lnSpc>
              <a:spcBef>
                <a:spcPts val="500"/>
              </a:spcBef>
              <a:spcAft>
                <a:spcPts val="0"/>
              </a:spcAft>
              <a:buClr>
                <a:schemeClr val="dk2"/>
              </a:buClr>
              <a:buSzPts val="2400"/>
              <a:buFont typeface="Arial"/>
              <a:buChar char="•"/>
              <a:defRPr sz="2400" b="0" i="0" u="none" strike="noStrike" cap="none">
                <a:solidFill>
                  <a:schemeClr val="dk2"/>
                </a:solidFill>
                <a:latin typeface="Arial"/>
                <a:ea typeface="Arial"/>
                <a:cs typeface="Arial"/>
                <a:sym typeface="Arial"/>
              </a:defRPr>
            </a:lvl2pPr>
            <a:lvl3pPr marL="1371600" marR="0" lvl="2" indent="-355600" algn="l" rtl="0">
              <a:lnSpc>
                <a:spcPct val="90000"/>
              </a:lnSpc>
              <a:spcBef>
                <a:spcPts val="500"/>
              </a:spcBef>
              <a:spcAft>
                <a:spcPts val="0"/>
              </a:spcAft>
              <a:buClr>
                <a:schemeClr val="dk2"/>
              </a:buClr>
              <a:buSzPts val="2000"/>
              <a:buFont typeface="Arial"/>
              <a:buChar char="•"/>
              <a:defRPr sz="2000" b="0" i="0" u="none" strike="noStrike" cap="none">
                <a:solidFill>
                  <a:schemeClr val="dk2"/>
                </a:solidFill>
                <a:latin typeface="Arial"/>
                <a:ea typeface="Arial"/>
                <a:cs typeface="Arial"/>
                <a:sym typeface="Arial"/>
              </a:defRPr>
            </a:lvl3pPr>
            <a:lvl4pPr marL="1828800" marR="0" lvl="3"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4pPr>
            <a:lvl5pPr marL="2286000" marR="0" lvl="4" indent="-342900" algn="l" rtl="0">
              <a:lnSpc>
                <a:spcPct val="90000"/>
              </a:lnSpc>
              <a:spcBef>
                <a:spcPts val="50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0"/>
          <p:cNvSpPr txBox="1">
            <a:spLocks noGrp="1"/>
          </p:cNvSpPr>
          <p:nvPr>
            <p:ph type="sldNum" idx="12"/>
          </p:nvPr>
        </p:nvSpPr>
        <p:spPr>
          <a:xfrm>
            <a:off x="10839450" y="248996"/>
            <a:ext cx="10287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1" i="0" u="none" strike="noStrike" cap="none">
                <a:solidFill>
                  <a:srgbClr val="7B829B"/>
                </a:solidFill>
                <a:latin typeface="Arial"/>
                <a:ea typeface="Arial"/>
                <a:cs typeface="Arial"/>
                <a:sym typeface="Arial"/>
              </a:defRPr>
            </a:lvl1pPr>
            <a:lvl2pPr marL="0" marR="0" lvl="1" indent="0" algn="r" rtl="0">
              <a:spcBef>
                <a:spcPts val="0"/>
              </a:spcBef>
              <a:buNone/>
              <a:defRPr sz="1200" b="1" i="0" u="none" strike="noStrike" cap="none">
                <a:solidFill>
                  <a:srgbClr val="7B829B"/>
                </a:solidFill>
                <a:latin typeface="Arial"/>
                <a:ea typeface="Arial"/>
                <a:cs typeface="Arial"/>
                <a:sym typeface="Arial"/>
              </a:defRPr>
            </a:lvl2pPr>
            <a:lvl3pPr marL="0" marR="0" lvl="2" indent="0" algn="r" rtl="0">
              <a:spcBef>
                <a:spcPts val="0"/>
              </a:spcBef>
              <a:buNone/>
              <a:defRPr sz="1200" b="1" i="0" u="none" strike="noStrike" cap="none">
                <a:solidFill>
                  <a:srgbClr val="7B829B"/>
                </a:solidFill>
                <a:latin typeface="Arial"/>
                <a:ea typeface="Arial"/>
                <a:cs typeface="Arial"/>
                <a:sym typeface="Arial"/>
              </a:defRPr>
            </a:lvl3pPr>
            <a:lvl4pPr marL="0" marR="0" lvl="3" indent="0" algn="r" rtl="0">
              <a:spcBef>
                <a:spcPts val="0"/>
              </a:spcBef>
              <a:buNone/>
              <a:defRPr sz="1200" b="1" i="0" u="none" strike="noStrike" cap="none">
                <a:solidFill>
                  <a:srgbClr val="7B829B"/>
                </a:solidFill>
                <a:latin typeface="Arial"/>
                <a:ea typeface="Arial"/>
                <a:cs typeface="Arial"/>
                <a:sym typeface="Arial"/>
              </a:defRPr>
            </a:lvl4pPr>
            <a:lvl5pPr marL="0" marR="0" lvl="4" indent="0" algn="r" rtl="0">
              <a:spcBef>
                <a:spcPts val="0"/>
              </a:spcBef>
              <a:buNone/>
              <a:defRPr sz="1200" b="1" i="0" u="none" strike="noStrike" cap="none">
                <a:solidFill>
                  <a:srgbClr val="7B829B"/>
                </a:solidFill>
                <a:latin typeface="Arial"/>
                <a:ea typeface="Arial"/>
                <a:cs typeface="Arial"/>
                <a:sym typeface="Arial"/>
              </a:defRPr>
            </a:lvl5pPr>
            <a:lvl6pPr marL="0" marR="0" lvl="5" indent="0" algn="r" rtl="0">
              <a:spcBef>
                <a:spcPts val="0"/>
              </a:spcBef>
              <a:buNone/>
              <a:defRPr sz="1200" b="1" i="0" u="none" strike="noStrike" cap="none">
                <a:solidFill>
                  <a:srgbClr val="7B829B"/>
                </a:solidFill>
                <a:latin typeface="Arial"/>
                <a:ea typeface="Arial"/>
                <a:cs typeface="Arial"/>
                <a:sym typeface="Arial"/>
              </a:defRPr>
            </a:lvl6pPr>
            <a:lvl7pPr marL="0" marR="0" lvl="6" indent="0" algn="r" rtl="0">
              <a:spcBef>
                <a:spcPts val="0"/>
              </a:spcBef>
              <a:buNone/>
              <a:defRPr sz="1200" b="1" i="0" u="none" strike="noStrike" cap="none">
                <a:solidFill>
                  <a:srgbClr val="7B829B"/>
                </a:solidFill>
                <a:latin typeface="Arial"/>
                <a:ea typeface="Arial"/>
                <a:cs typeface="Arial"/>
                <a:sym typeface="Arial"/>
              </a:defRPr>
            </a:lvl7pPr>
            <a:lvl8pPr marL="0" marR="0" lvl="7" indent="0" algn="r" rtl="0">
              <a:spcBef>
                <a:spcPts val="0"/>
              </a:spcBef>
              <a:buNone/>
              <a:defRPr sz="1200" b="1" i="0" u="none" strike="noStrike" cap="none">
                <a:solidFill>
                  <a:srgbClr val="7B829B"/>
                </a:solidFill>
                <a:latin typeface="Arial"/>
                <a:ea typeface="Arial"/>
                <a:cs typeface="Arial"/>
                <a:sym typeface="Arial"/>
              </a:defRPr>
            </a:lvl8pPr>
            <a:lvl9pPr marL="0" marR="0" lvl="8" indent="0" algn="r" rtl="0">
              <a:spcBef>
                <a:spcPts val="0"/>
              </a:spcBef>
              <a:buNone/>
              <a:defRPr sz="1200" b="1" i="0" u="none" strike="noStrike" cap="none">
                <a:solidFill>
                  <a:srgbClr val="7B829B"/>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3" name="Google Shape;13;p10"/>
          <p:cNvPicPr preferRelativeResize="0"/>
          <p:nvPr/>
        </p:nvPicPr>
        <p:blipFill rotWithShape="1">
          <a:blip r:embed="rId13">
            <a:alphaModFix/>
          </a:blip>
          <a:srcRect t="24294" b="29103"/>
          <a:stretch/>
        </p:blipFill>
        <p:spPr>
          <a:xfrm>
            <a:off x="227624" y="6039339"/>
            <a:ext cx="2616200" cy="685801"/>
          </a:xfrm>
          <a:prstGeom prst="rect">
            <a:avLst/>
          </a:prstGeom>
          <a:noFill/>
          <a:ln>
            <a:noFill/>
          </a:ln>
        </p:spPr>
      </p:pic>
      <p:sp>
        <p:nvSpPr>
          <p:cNvPr id="14" name="Google Shape;14;p10"/>
          <p:cNvSpPr/>
          <p:nvPr/>
        </p:nvSpPr>
        <p:spPr>
          <a:xfrm>
            <a:off x="0" y="0"/>
            <a:ext cx="12192000" cy="6858000"/>
          </a:xfrm>
          <a:prstGeom prst="rect">
            <a:avLst/>
          </a:prstGeom>
          <a:noFill/>
          <a:ln w="127000" cap="flat" cmpd="sng">
            <a:solidFill>
              <a:schemeClr val="accent6"/>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hyperlink" Target="https://www.ci3t.org/measures" TargetMode="Externa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hyperlink" Target="https://www.pbis.org/resource/selecting-a-universal-behavior-screening-tool-questions-to-conside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1.xml"/><Relationship Id="rId4"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5.jpeg"/><Relationship Id="rId5" Type="http://schemas.openxmlformats.org/officeDocument/2006/relationships/hyperlink" Target="https://doi.org/10.17161/ci3t.42880" TargetMode="Externa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 Id="rId4" Type="http://schemas.openxmlformats.org/officeDocument/2006/relationships/image" Target="../media/image57.png"/></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3.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65.png"/><Relationship Id="rId4" Type="http://schemas.openxmlformats.org/officeDocument/2006/relationships/image" Target="../media/image64.png"/></Relationships>
</file>

<file path=ppt/slides/_rels/slide54.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5"/>
          <p:cNvSpPr txBox="1">
            <a:spLocks noGrp="1"/>
          </p:cNvSpPr>
          <p:nvPr>
            <p:ph type="title"/>
          </p:nvPr>
        </p:nvSpPr>
        <p:spPr>
          <a:xfrm>
            <a:off x="756011" y="572226"/>
            <a:ext cx="10663500" cy="17553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rgbClr val="3A65B6"/>
              </a:buClr>
              <a:buSzPts val="6000"/>
              <a:buFont typeface="Georgia"/>
              <a:buNone/>
            </a:pPr>
            <a:r>
              <a:rPr lang="en-US" sz="4000" b="1" dirty="0">
                <a:solidFill>
                  <a:srgbClr val="3A65B6"/>
                </a:solidFill>
                <a:latin typeface="Georgia"/>
                <a:ea typeface="Georgia"/>
                <a:cs typeface="Georgia"/>
                <a:sym typeface="Georgia"/>
              </a:rPr>
              <a:t>5i</a:t>
            </a:r>
            <a:br>
              <a:rPr lang="en-US" sz="4000" b="1" dirty="0">
                <a:solidFill>
                  <a:srgbClr val="3A65B6"/>
                </a:solidFill>
                <a:latin typeface="Georgia"/>
                <a:ea typeface="Georgia"/>
                <a:cs typeface="Georgia"/>
                <a:sym typeface="Georgia"/>
              </a:rPr>
            </a:br>
            <a:r>
              <a:rPr lang="en-US" sz="4000" b="1" dirty="0">
                <a:solidFill>
                  <a:srgbClr val="3A65B6"/>
                </a:solidFill>
                <a:latin typeface="Georgia"/>
                <a:ea typeface="Georgia"/>
                <a:cs typeface="Georgia"/>
                <a:sym typeface="Georgia"/>
              </a:rPr>
              <a:t>Systematic Screening in Tiered Systems:</a:t>
            </a:r>
            <a:br>
              <a:rPr lang="en-US" sz="4000" b="1" dirty="0">
                <a:solidFill>
                  <a:srgbClr val="3A65B6"/>
                </a:solidFill>
                <a:latin typeface="Georgia"/>
                <a:ea typeface="Georgia"/>
                <a:cs typeface="Georgia"/>
                <a:sym typeface="Georgia"/>
              </a:rPr>
            </a:br>
            <a:r>
              <a:rPr lang="en-US" sz="4000" b="1" dirty="0">
                <a:solidFill>
                  <a:srgbClr val="3A65B6"/>
                </a:solidFill>
                <a:latin typeface="Georgia"/>
                <a:ea typeface="Georgia"/>
                <a:cs typeface="Georgia"/>
                <a:sym typeface="Georgia"/>
              </a:rPr>
              <a:t>Using Data Effectively and Efficiently </a:t>
            </a:r>
            <a:endParaRPr sz="4000" dirty="0"/>
          </a:p>
        </p:txBody>
      </p:sp>
      <p:sp>
        <p:nvSpPr>
          <p:cNvPr id="130" name="Google Shape;130;p5"/>
          <p:cNvSpPr txBox="1">
            <a:spLocks noGrp="1"/>
          </p:cNvSpPr>
          <p:nvPr>
            <p:ph type="body" idx="1"/>
          </p:nvPr>
        </p:nvSpPr>
        <p:spPr>
          <a:xfrm>
            <a:off x="838200" y="2754594"/>
            <a:ext cx="10515600" cy="1451028"/>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2"/>
              </a:buClr>
              <a:buSzPts val="1800"/>
              <a:buNone/>
            </a:pPr>
            <a:r>
              <a:rPr lang="en-US" sz="1800" i="1" dirty="0">
                <a:latin typeface="Calibri"/>
                <a:ea typeface="Calibri"/>
                <a:cs typeface="Calibri"/>
                <a:sym typeface="Calibri"/>
              </a:rPr>
              <a:t>Presenters: </a:t>
            </a:r>
            <a:br>
              <a:rPr lang="en-US" sz="1800" i="1" dirty="0">
                <a:latin typeface="Calibri"/>
                <a:ea typeface="Calibri"/>
                <a:cs typeface="Calibri"/>
                <a:sym typeface="Calibri"/>
              </a:rPr>
            </a:br>
            <a:r>
              <a:rPr lang="en-US" sz="1800" i="1" dirty="0"/>
              <a:t>Kathleen Lynne Lane | University of Kansas</a:t>
            </a:r>
          </a:p>
          <a:p>
            <a:pPr marL="0" lvl="0" indent="0" algn="ctr" rtl="0">
              <a:lnSpc>
                <a:spcPct val="90000"/>
              </a:lnSpc>
              <a:spcBef>
                <a:spcPts val="0"/>
              </a:spcBef>
              <a:spcAft>
                <a:spcPts val="0"/>
              </a:spcAft>
              <a:buClr>
                <a:schemeClr val="dk2"/>
              </a:buClr>
              <a:buSzPts val="1800"/>
              <a:buNone/>
            </a:pPr>
            <a:r>
              <a:rPr lang="en-US" sz="1800" i="1" dirty="0"/>
              <a:t>Mark Buckman | University of Kansas</a:t>
            </a:r>
          </a:p>
          <a:p>
            <a:pPr marL="0" lvl="0" indent="0" algn="ctr" rtl="0">
              <a:lnSpc>
                <a:spcPct val="90000"/>
              </a:lnSpc>
              <a:spcBef>
                <a:spcPts val="0"/>
              </a:spcBef>
              <a:spcAft>
                <a:spcPts val="0"/>
              </a:spcAft>
              <a:buClr>
                <a:schemeClr val="dk2"/>
              </a:buClr>
              <a:buSzPts val="1800"/>
              <a:buNone/>
            </a:pPr>
            <a:r>
              <a:rPr lang="en-US" sz="1800" i="1" dirty="0"/>
              <a:t>Lacy Lahr | Sedro-Woolley Public Schools</a:t>
            </a:r>
          </a:p>
          <a:p>
            <a:pPr marL="0" lvl="0" indent="0" algn="ctr" rtl="0">
              <a:lnSpc>
                <a:spcPct val="90000"/>
              </a:lnSpc>
              <a:spcBef>
                <a:spcPts val="0"/>
              </a:spcBef>
              <a:spcAft>
                <a:spcPts val="0"/>
              </a:spcAft>
              <a:buClr>
                <a:schemeClr val="dk2"/>
              </a:buClr>
              <a:buSzPts val="1800"/>
              <a:buNone/>
            </a:pPr>
            <a:r>
              <a:rPr lang="en-US" sz="1800" i="1" dirty="0"/>
              <a:t>Stephanie “Heather” Swenson | Sedro-Woolley Public Schools</a:t>
            </a:r>
            <a:endParaRPr sz="1800" dirty="0"/>
          </a:p>
        </p:txBody>
      </p:sp>
      <p:sp>
        <p:nvSpPr>
          <p:cNvPr id="132" name="Google Shape;132;p5"/>
          <p:cNvSpPr/>
          <p:nvPr/>
        </p:nvSpPr>
        <p:spPr>
          <a:xfrm>
            <a:off x="2951143" y="4398765"/>
            <a:ext cx="6289713"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1" i="0" u="none" strike="noStrike" cap="none" dirty="0">
                <a:solidFill>
                  <a:schemeClr val="dk1"/>
                </a:solidFill>
                <a:latin typeface="Calibri"/>
                <a:ea typeface="Calibri"/>
                <a:cs typeface="Calibri"/>
                <a:sym typeface="Calibri"/>
              </a:rPr>
              <a:t>Topic: </a:t>
            </a:r>
            <a:r>
              <a:rPr lang="en-US" sz="1800" b="0" i="0" u="none" strike="noStrike" cap="none" dirty="0">
                <a:solidFill>
                  <a:schemeClr val="dk1"/>
                </a:solidFill>
                <a:latin typeface="Calibri"/>
                <a:ea typeface="Calibri"/>
                <a:cs typeface="Calibri"/>
                <a:sym typeface="Calibri"/>
              </a:rPr>
              <a:t>Data-based Decision Making</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800" b="1" i="0" u="none" strike="noStrike" cap="none" dirty="0">
                <a:solidFill>
                  <a:schemeClr val="dk1"/>
                </a:solidFill>
                <a:latin typeface="Calibri"/>
                <a:ea typeface="Calibri"/>
                <a:cs typeface="Calibri"/>
                <a:sym typeface="Calibri"/>
              </a:rPr>
              <a:t>Keywords: </a:t>
            </a:r>
            <a:r>
              <a:rPr lang="en-US" sz="1800" b="0" i="0" u="none" strike="noStrike" cap="none" dirty="0">
                <a:solidFill>
                  <a:schemeClr val="dk1"/>
                </a:solidFill>
                <a:latin typeface="Calibri"/>
                <a:ea typeface="Calibri"/>
                <a:cs typeface="Calibri"/>
                <a:sym typeface="Calibri"/>
              </a:rPr>
              <a:t>Assessment, Climate, Screening</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9" name="Title 8">
            <a:extLst>
              <a:ext uri="{FF2B5EF4-FFF2-40B4-BE49-F238E27FC236}">
                <a16:creationId xmlns:a16="http://schemas.microsoft.com/office/drawing/2014/main" id="{CCE664AE-7A6D-82F7-A084-B8AC7C3417A3}"/>
              </a:ext>
            </a:extLst>
          </p:cNvPr>
          <p:cNvSpPr>
            <a:spLocks noGrp="1"/>
          </p:cNvSpPr>
          <p:nvPr>
            <p:ph type="title"/>
          </p:nvPr>
        </p:nvSpPr>
        <p:spPr/>
        <p:txBody>
          <a:bodyPr>
            <a:normAutofit/>
          </a:bodyPr>
          <a:lstStyle/>
          <a:p>
            <a:r>
              <a:rPr lang="en-US" dirty="0"/>
              <a:t>Learning Objectives</a:t>
            </a:r>
          </a:p>
        </p:txBody>
      </p:sp>
      <p:sp>
        <p:nvSpPr>
          <p:cNvPr id="10" name="Text Placeholder 9">
            <a:extLst>
              <a:ext uri="{FF2B5EF4-FFF2-40B4-BE49-F238E27FC236}">
                <a16:creationId xmlns:a16="http://schemas.microsoft.com/office/drawing/2014/main" id="{C7BC2F63-447B-0825-5FC6-C218446E3727}"/>
              </a:ext>
            </a:extLst>
          </p:cNvPr>
          <p:cNvSpPr>
            <a:spLocks noGrp="1"/>
          </p:cNvSpPr>
          <p:nvPr>
            <p:ph type="body" idx="1"/>
          </p:nvPr>
        </p:nvSpPr>
        <p:spPr/>
        <p:txBody>
          <a:bodyPr/>
          <a:lstStyle/>
          <a:p>
            <a:pPr marL="514350" indent="-514350">
              <a:spcBef>
                <a:spcPts val="0"/>
              </a:spcBef>
              <a:buClr>
                <a:schemeClr val="dk1"/>
              </a:buClr>
              <a:buSzPts val="2400"/>
              <a:buFont typeface="Calibri"/>
              <a:buAutoNum type="arabicPeriod"/>
            </a:pPr>
            <a:r>
              <a:rPr lang="en-US" i="1" dirty="0">
                <a:solidFill>
                  <a:schemeClr val="dk1"/>
                </a:solidFill>
                <a:latin typeface="Helvetica Neue"/>
                <a:ea typeface="Helvetica Neue"/>
                <a:cs typeface="Helvetica Neue"/>
                <a:sym typeface="Helvetica Neue"/>
              </a:rPr>
              <a:t>Use screening data to inform Tier 1 practices</a:t>
            </a:r>
          </a:p>
          <a:p>
            <a:pPr marL="514350" indent="-514350">
              <a:spcBef>
                <a:spcPts val="0"/>
              </a:spcBef>
              <a:buClr>
                <a:schemeClr val="dk1"/>
              </a:buClr>
              <a:buSzPts val="2400"/>
              <a:buFont typeface="Calibri"/>
              <a:buAutoNum type="arabicPeriod"/>
            </a:pPr>
            <a:r>
              <a:rPr lang="en-US" i="1" dirty="0">
                <a:solidFill>
                  <a:schemeClr val="dk1"/>
                </a:solidFill>
                <a:latin typeface="Helvetica Neue"/>
                <a:ea typeface="Helvetica Neue"/>
                <a:cs typeface="Helvetica Neue"/>
                <a:sym typeface="Helvetica Neue"/>
              </a:rPr>
              <a:t>Empower teachers with strategies to maximize engagement</a:t>
            </a:r>
          </a:p>
          <a:p>
            <a:pPr marL="514350" indent="-514350">
              <a:spcBef>
                <a:spcPts val="0"/>
              </a:spcBef>
              <a:buClr>
                <a:schemeClr val="dk1"/>
              </a:buClr>
              <a:buSzPts val="2400"/>
              <a:buFont typeface="Calibri"/>
              <a:buAutoNum type="arabicPeriod"/>
            </a:pPr>
            <a:r>
              <a:rPr lang="en-US" i="1" dirty="0">
                <a:solidFill>
                  <a:schemeClr val="dk1"/>
                </a:solidFill>
                <a:latin typeface="Helvetica Neue"/>
                <a:ea typeface="Helvetica Neue"/>
                <a:cs typeface="Helvetica Neue"/>
                <a:sym typeface="Helvetica Neue"/>
              </a:rPr>
              <a:t>Collaborate with families and others to connect students to Tier 2 and Tiere 3 interventions</a:t>
            </a:r>
          </a:p>
          <a:p>
            <a:pPr marL="514350" indent="-514350">
              <a:spcBef>
                <a:spcPts val="0"/>
              </a:spcBef>
              <a:buClr>
                <a:schemeClr val="dk1"/>
              </a:buClr>
              <a:buSzPts val="2400"/>
              <a:buFont typeface="Calibri"/>
              <a:buAutoNum type="arabicPeriod"/>
            </a:pPr>
            <a:r>
              <a:rPr lang="en-US" i="1" dirty="0">
                <a:solidFill>
                  <a:schemeClr val="dk1"/>
                </a:solidFill>
                <a:latin typeface="Helvetica Neue"/>
                <a:ea typeface="Helvetica Neue"/>
                <a:cs typeface="Helvetica Neue"/>
                <a:sym typeface="Helvetica Neue"/>
              </a:rPr>
              <a:t>Access freely available practice guides and briefs to select, install, and interpret screening data</a:t>
            </a:r>
          </a:p>
        </p:txBody>
      </p:sp>
      <p:sp>
        <p:nvSpPr>
          <p:cNvPr id="3" name="TextBox 2">
            <a:extLst>
              <a:ext uri="{FF2B5EF4-FFF2-40B4-BE49-F238E27FC236}">
                <a16:creationId xmlns:a16="http://schemas.microsoft.com/office/drawing/2014/main" id="{3D9EA729-F0CB-B76F-9C2B-0A6DC00B4613}"/>
              </a:ext>
            </a:extLst>
          </p:cNvPr>
          <p:cNvSpPr txBox="1"/>
          <p:nvPr/>
        </p:nvSpPr>
        <p:spPr>
          <a:xfrm>
            <a:off x="5146534" y="5795146"/>
            <a:ext cx="6773708" cy="830997"/>
          </a:xfrm>
          <a:prstGeom prst="rect">
            <a:avLst/>
          </a:prstGeom>
          <a:noFill/>
        </p:spPr>
        <p:txBody>
          <a:bodyPr wrap="square">
            <a:spAutoFit/>
          </a:bodyPr>
          <a:lstStyle/>
          <a:p>
            <a:pPr algn="r"/>
            <a:r>
              <a:rPr lang="en-US" sz="1600" dirty="0">
                <a:solidFill>
                  <a:schemeClr val="dk1"/>
                </a:solidFill>
                <a:latin typeface="Helvetica Neue"/>
              </a:rPr>
              <a:t>Institute of Education Sciences, U.S. Department of Education </a:t>
            </a:r>
          </a:p>
          <a:p>
            <a:pPr algn="r"/>
            <a:r>
              <a:rPr lang="en-US" sz="1600" dirty="0">
                <a:solidFill>
                  <a:schemeClr val="dk1"/>
                </a:solidFill>
                <a:latin typeface="Helvetica Neue"/>
              </a:rPr>
              <a:t>R324N190002 University of Kansas</a:t>
            </a:r>
          </a:p>
          <a:p>
            <a:pPr algn="r"/>
            <a:r>
              <a:rPr lang="en-US" sz="1600" dirty="0">
                <a:solidFill>
                  <a:schemeClr val="dk1"/>
                </a:solidFill>
                <a:latin typeface="Helvetica Neue"/>
              </a:rPr>
              <a:t>R324X220067 University of Kansas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B045E-1001-B3A8-0419-964E957D59DC}"/>
              </a:ext>
            </a:extLst>
          </p:cNvPr>
          <p:cNvSpPr>
            <a:spLocks noGrp="1"/>
          </p:cNvSpPr>
          <p:nvPr>
            <p:ph type="title"/>
          </p:nvPr>
        </p:nvSpPr>
        <p:spPr/>
        <p:txBody>
          <a:bodyPr/>
          <a:lstStyle/>
          <a:p>
            <a:r>
              <a:rPr lang="en-US" dirty="0"/>
              <a:t>Agenda</a:t>
            </a:r>
          </a:p>
        </p:txBody>
      </p:sp>
      <p:sp>
        <p:nvSpPr>
          <p:cNvPr id="3" name="Text Placeholder 2">
            <a:extLst>
              <a:ext uri="{FF2B5EF4-FFF2-40B4-BE49-F238E27FC236}">
                <a16:creationId xmlns:a16="http://schemas.microsoft.com/office/drawing/2014/main" id="{F7645EF5-02B4-4B55-2F25-1F95A9423A0E}"/>
              </a:ext>
            </a:extLst>
          </p:cNvPr>
          <p:cNvSpPr>
            <a:spLocks noGrp="1"/>
          </p:cNvSpPr>
          <p:nvPr>
            <p:ph type="body" idx="1"/>
          </p:nvPr>
        </p:nvSpPr>
        <p:spPr/>
        <p:txBody>
          <a:bodyPr>
            <a:normAutofit fontScale="85000" lnSpcReduction="20000"/>
          </a:bodyPr>
          <a:lstStyle/>
          <a:p>
            <a:pPr marL="628650" indent="-514350">
              <a:buFont typeface="+mj-lt"/>
              <a:buAutoNum type="arabicPeriod"/>
            </a:pPr>
            <a:r>
              <a:rPr lang="en-US" dirty="0"/>
              <a:t>Welcome</a:t>
            </a:r>
          </a:p>
          <a:p>
            <a:pPr marL="628650" indent="-514350">
              <a:buFont typeface="+mj-lt"/>
              <a:buAutoNum type="arabicPeriod"/>
            </a:pPr>
            <a:r>
              <a:rPr lang="en-US" dirty="0"/>
              <a:t>Situating Systematic Screening in Integrated Tiered Systems</a:t>
            </a:r>
          </a:p>
          <a:p>
            <a:pPr marL="628650" indent="-514350">
              <a:buFont typeface="+mj-lt"/>
              <a:buAutoNum type="arabicPeriod"/>
            </a:pPr>
            <a:r>
              <a:rPr lang="en-US" dirty="0"/>
              <a:t>Using Screening Data to:</a:t>
            </a:r>
          </a:p>
          <a:p>
            <a:pPr lvl="1">
              <a:buFont typeface="Wingdings" panose="05000000000000000000" pitchFamily="2" charset="2"/>
              <a:buChar char="ü"/>
            </a:pPr>
            <a:r>
              <a:rPr lang="en-US" dirty="0"/>
              <a:t>Inform Instruction at Tier 1</a:t>
            </a:r>
          </a:p>
          <a:p>
            <a:pPr lvl="1">
              <a:buFont typeface="Wingdings" panose="05000000000000000000" pitchFamily="2" charset="2"/>
              <a:buChar char="ü"/>
            </a:pPr>
            <a:r>
              <a:rPr lang="en-US" dirty="0"/>
              <a:t>Empower Teachers with Low-Intensity Strategies</a:t>
            </a:r>
          </a:p>
          <a:p>
            <a:pPr lvl="1">
              <a:buFont typeface="Wingdings" panose="05000000000000000000" pitchFamily="2" charset="2"/>
              <a:buChar char="ü"/>
            </a:pPr>
            <a:r>
              <a:rPr lang="en-US" dirty="0"/>
              <a:t>Connect Students to Tier 2 and Tier 3 Interventions</a:t>
            </a:r>
          </a:p>
          <a:p>
            <a:pPr marL="628650" indent="-514350">
              <a:buFont typeface="+mj-lt"/>
              <a:buAutoNum type="arabicPeriod"/>
            </a:pPr>
            <a:r>
              <a:rPr lang="en-US" dirty="0"/>
              <a:t>Highlighting Systematic Screening in Sedro-Woolley</a:t>
            </a:r>
          </a:p>
          <a:p>
            <a:pPr marL="628650" indent="-514350">
              <a:buFont typeface="+mj-lt"/>
              <a:buAutoNum type="arabicPeriod"/>
            </a:pPr>
            <a:r>
              <a:rPr lang="en-US" dirty="0"/>
              <a:t>Accessing Resources</a:t>
            </a:r>
          </a:p>
          <a:p>
            <a:pPr marL="628650" indent="-514350">
              <a:buFont typeface="+mj-lt"/>
              <a:buAutoNum type="arabicPeriod"/>
            </a:pPr>
            <a:r>
              <a:rPr lang="en-US" dirty="0"/>
              <a:t>Evaluation + Q&amp;A</a:t>
            </a:r>
          </a:p>
        </p:txBody>
      </p:sp>
    </p:spTree>
    <p:extLst>
      <p:ext uri="{BB962C8B-B14F-4D97-AF65-F5344CB8AC3E}">
        <p14:creationId xmlns:p14="http://schemas.microsoft.com/office/powerpoint/2010/main" val="2321117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D831E-B021-CB5E-CD47-0099B986AC92}"/>
              </a:ext>
            </a:extLst>
          </p:cNvPr>
          <p:cNvSpPr>
            <a:spLocks noGrp="1"/>
          </p:cNvSpPr>
          <p:nvPr>
            <p:ph type="title"/>
          </p:nvPr>
        </p:nvSpPr>
        <p:spPr/>
        <p:txBody>
          <a:bodyPr/>
          <a:lstStyle/>
          <a:p>
            <a:r>
              <a:rPr lang="en-US" dirty="0"/>
              <a:t>Situating Systematic Screening in Integrated Tiered Systems</a:t>
            </a:r>
          </a:p>
        </p:txBody>
      </p:sp>
      <p:sp>
        <p:nvSpPr>
          <p:cNvPr id="3" name="Text Placeholder 2">
            <a:extLst>
              <a:ext uri="{FF2B5EF4-FFF2-40B4-BE49-F238E27FC236}">
                <a16:creationId xmlns:a16="http://schemas.microsoft.com/office/drawing/2014/main" id="{456C11C3-4EEC-8DCA-737A-DA226E34CBE5}"/>
              </a:ext>
            </a:extLst>
          </p:cNvPr>
          <p:cNvSpPr>
            <a:spLocks noGrp="1"/>
          </p:cNvSpPr>
          <p:nvPr>
            <p:ph type="body" idx="1"/>
          </p:nvPr>
        </p:nvSpPr>
        <p:spPr/>
        <p:txBody>
          <a:bodyPr/>
          <a:lstStyle/>
          <a:p>
            <a:r>
              <a:rPr lang="en-US" dirty="0">
                <a:solidFill>
                  <a:schemeClr val="bg2"/>
                </a:solidFill>
              </a:rPr>
              <a:t>A focus on integrated tiered systems</a:t>
            </a:r>
          </a:p>
        </p:txBody>
      </p:sp>
      <p:sp>
        <p:nvSpPr>
          <p:cNvPr id="5" name="TextBox 4">
            <a:extLst>
              <a:ext uri="{FF2B5EF4-FFF2-40B4-BE49-F238E27FC236}">
                <a16:creationId xmlns:a16="http://schemas.microsoft.com/office/drawing/2014/main" id="{7BBCBE94-26A6-C1CF-67D1-363775F0B271}"/>
              </a:ext>
            </a:extLst>
          </p:cNvPr>
          <p:cNvSpPr txBox="1"/>
          <p:nvPr/>
        </p:nvSpPr>
        <p:spPr>
          <a:xfrm>
            <a:off x="4798577" y="6116638"/>
            <a:ext cx="7040070" cy="600164"/>
          </a:xfrm>
          <a:prstGeom prst="rect">
            <a:avLst/>
          </a:prstGeom>
          <a:noFill/>
        </p:spPr>
        <p:txBody>
          <a:bodyPr wrap="square">
            <a:spAutoFit/>
          </a:bodyPr>
          <a:lstStyle/>
          <a:p>
            <a:r>
              <a:rPr lang="en-US" sz="1100" dirty="0"/>
              <a:t>The research reported here was supported by the Institute of Education Sciences, U.S. Department of Education, through Grants R324N190002 and R324X220067 to University of Kansas. The opinions expressed are those of the authors and do not represent views of the Institute or the U.S. Department of Education.</a:t>
            </a:r>
          </a:p>
        </p:txBody>
      </p:sp>
    </p:spTree>
    <p:extLst>
      <p:ext uri="{BB962C8B-B14F-4D97-AF65-F5344CB8AC3E}">
        <p14:creationId xmlns:p14="http://schemas.microsoft.com/office/powerpoint/2010/main" val="1429151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2A479-BE4F-CE64-7E87-71B0D31F7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B0499-1E17-1223-9138-C995F6EC93E9}"/>
              </a:ext>
            </a:extLst>
          </p:cNvPr>
          <p:cNvSpPr>
            <a:spLocks noGrp="1"/>
          </p:cNvSpPr>
          <p:nvPr>
            <p:ph type="title"/>
          </p:nvPr>
        </p:nvSpPr>
        <p:spPr/>
        <p:txBody>
          <a:bodyPr/>
          <a:lstStyle/>
          <a:p>
            <a:r>
              <a:rPr lang="en-US" dirty="0"/>
              <a:t>Comprehensive, Integrated, Three-Tiered (Ci3T) Models of Prevention</a:t>
            </a:r>
          </a:p>
        </p:txBody>
      </p:sp>
      <p:pic>
        <p:nvPicPr>
          <p:cNvPr id="16" name="Picture 15"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The goal of tier 1 is to prevent harm. Approximately 80% of students will have their needs met at this level. The yellow tier in the middle of the pyramid is tier 2 (secondary prevention) which includes specialized group systems for students at risk. The goal of tier 2 is to reverse harm. Approximately 15% of students will have their needs met at this level. The red tier at the top of the pyramid is tier 3 (tertiary prevention) which includes specialized individual systems for students with high risk. The goal of tier 3 is to reduce harm. Approximately 5% of students will have their needs met at this level.">
            <a:extLst>
              <a:ext uri="{FF2B5EF4-FFF2-40B4-BE49-F238E27FC236}">
                <a16:creationId xmlns:a16="http://schemas.microsoft.com/office/drawing/2014/main" id="{05DF5589-E336-2D76-076C-0A13DEE1611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591653" y="1758434"/>
            <a:ext cx="7008694" cy="4652282"/>
          </a:xfrm>
          <a:prstGeom prst="rect">
            <a:avLst/>
          </a:prstGeom>
        </p:spPr>
      </p:pic>
    </p:spTree>
    <p:extLst>
      <p:ext uri="{BB962C8B-B14F-4D97-AF65-F5344CB8AC3E}">
        <p14:creationId xmlns:p14="http://schemas.microsoft.com/office/powerpoint/2010/main" val="37704386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ACC0015-4871-E660-24C8-14CA5A1F0934}"/>
              </a:ext>
            </a:extLst>
          </p:cNvPr>
          <p:cNvSpPr txBox="1">
            <a:spLocks noGrp="1"/>
          </p:cNvSpPr>
          <p:nvPr>
            <p:ph type="title" idx="4294967295"/>
          </p:nvPr>
        </p:nvSpPr>
        <p:spPr>
          <a:xfrm>
            <a:off x="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Tier 1</a:t>
            </a:r>
          </a:p>
        </p:txBody>
      </p:sp>
      <p:pic>
        <p:nvPicPr>
          <p:cNvPr id="3" name="Picture 1" descr="Comprehensive, Integrated, Three-Tiered Model of Prevention pyramid.">
            <a:extLst>
              <a:ext uri="{FF2B5EF4-FFF2-40B4-BE49-F238E27FC236}">
                <a16:creationId xmlns:a16="http://schemas.microsoft.com/office/drawing/2014/main" id="{8E50B7D4-5C02-5230-4351-0AC23FCE9D67}"/>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11" name="Outline">
            <a:extLst>
              <a:ext uri="{FF2B5EF4-FFF2-40B4-BE49-F238E27FC236}">
                <a16:creationId xmlns:a16="http://schemas.microsoft.com/office/drawing/2014/main" id="{7799C258-68B7-4C46-A2F5-4D8B3BB56F63}"/>
              </a:ext>
              <a:ext uri="{C183D7F6-B498-43B3-948B-1728B52AA6E4}">
                <adec:decorative xmlns:adec="http://schemas.microsoft.com/office/drawing/2017/decorative" val="1"/>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1">
            <a:extLst>
              <a:ext uri="{FF2B5EF4-FFF2-40B4-BE49-F238E27FC236}">
                <a16:creationId xmlns:a16="http://schemas.microsoft.com/office/drawing/2014/main" id="{64EF3AAF-5CC1-1463-5FC5-63C762FA29B4}"/>
              </a:ext>
            </a:extLst>
          </p:cNvPr>
          <p:cNvSpPr>
            <a:spLocks noChangeArrowheads="1"/>
          </p:cNvSpPr>
          <p:nvPr/>
        </p:nvSpPr>
        <p:spPr bwMode="auto">
          <a:xfrm rot="2482386">
            <a:off x="-13254" y="3212233"/>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white"/>
                </a:solidFill>
                <a:effectLst/>
                <a:uLnTx/>
                <a:uFillTx/>
                <a:latin typeface="Calibri" panose="020F0502020204030204"/>
                <a:ea typeface="MS PGothic" charset="-128"/>
              </a:rPr>
              <a:t>District &amp; State</a:t>
            </a:r>
            <a:r>
              <a:rPr kumimoji="0" lang="en-US" sz="2400" b="0" i="0" u="none" strike="noStrike" kern="0" cap="none" spc="0" normalizeH="0" noProof="0" dirty="0">
                <a:ln>
                  <a:noFill/>
                </a:ln>
                <a:solidFill>
                  <a:prstClr val="white"/>
                </a:solidFill>
                <a:effectLst/>
                <a:uLnTx/>
                <a:uFillTx/>
                <a:latin typeface="Calibri" panose="020F0502020204030204"/>
                <a:ea typeface="MS PGothic" charset="-128"/>
              </a:rPr>
              <a:t> Standards Quality Instruction</a:t>
            </a:r>
            <a:endParaRPr kumimoji="0" lang="en-US" sz="2400" b="1" i="0" u="none" strike="noStrike" kern="0" cap="none" spc="0" normalizeH="0" baseline="0" noProof="0" dirty="0">
              <a:ln>
                <a:noFill/>
              </a:ln>
              <a:solidFill>
                <a:prstClr val="white"/>
              </a:solidFill>
              <a:effectLst/>
              <a:uLnTx/>
              <a:uFillTx/>
              <a:latin typeface="Calibri" panose="020F0502020204030204"/>
              <a:ea typeface="MS PGothic" charset="-128"/>
            </a:endParaRPr>
          </a:p>
        </p:txBody>
      </p:sp>
      <p:sp>
        <p:nvSpPr>
          <p:cNvPr id="4" name="Arrow 2">
            <a:extLst>
              <a:ext uri="{FF2B5EF4-FFF2-40B4-BE49-F238E27FC236}">
                <a16:creationId xmlns:a16="http://schemas.microsoft.com/office/drawing/2014/main" id="{8C9FF68F-5B03-2E09-9144-552724678D6B}"/>
              </a:ext>
            </a:extLst>
          </p:cNvPr>
          <p:cNvSpPr>
            <a:spLocks noChangeArrowheads="1"/>
          </p:cNvSpPr>
          <p:nvPr/>
        </p:nvSpPr>
        <p:spPr bwMode="auto">
          <a:xfrm rot="2482386">
            <a:off x="2436487" y="2327609"/>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a:ln>
                  <a:noFill/>
                </a:ln>
                <a:solidFill>
                  <a:prstClr val="white"/>
                </a:solidFill>
                <a:effectLst/>
                <a:uLnTx/>
                <a:uFillTx/>
                <a:latin typeface="Calibri" panose="020F0502020204030204"/>
                <a:ea typeface="MS PGothic" charset="-128"/>
              </a:rPr>
              <a:t>Positive Behavioral </a:t>
            </a:r>
            <a:r>
              <a:rPr lang="en-US" sz="2400" kern="0" noProof="0">
                <a:solidFill>
                  <a:prstClr val="white"/>
                </a:solidFill>
                <a:latin typeface="Calibri" panose="020F0502020204030204"/>
                <a:ea typeface="MS PGothic" charset="-128"/>
              </a:rPr>
              <a:t>Interventions</a:t>
            </a:r>
            <a:r>
              <a:rPr kumimoji="0" lang="en-US" sz="2400" i="0" u="none" strike="noStrike" kern="0" cap="none" spc="0" normalizeH="0" baseline="0" noProof="0">
                <a:ln>
                  <a:noFill/>
                </a:ln>
                <a:solidFill>
                  <a:prstClr val="white"/>
                </a:solidFill>
                <a:effectLst/>
                <a:uLnTx/>
                <a:uFillTx/>
                <a:latin typeface="Calibri" panose="020F0502020204030204"/>
                <a:ea typeface="MS PGothic" charset="-128"/>
              </a:rPr>
              <a:t> and Supports </a:t>
            </a:r>
          </a:p>
        </p:txBody>
      </p:sp>
      <p:pic>
        <p:nvPicPr>
          <p:cNvPr id="8" name="Picture 2" descr="Expectation Matrix example">
            <a:extLst>
              <a:ext uri="{FF2B5EF4-FFF2-40B4-BE49-F238E27FC236}">
                <a16:creationId xmlns:a16="http://schemas.microsoft.com/office/drawing/2014/main" id="{76774EB5-CA77-1142-0CBA-22184A8F78FE}"/>
              </a:ext>
            </a:extLst>
          </p:cNvPr>
          <p:cNvPicPr>
            <a:picLocks noChangeAspect="1"/>
          </p:cNvPicPr>
          <p:nvPr/>
        </p:nvPicPr>
        <p:blipFill>
          <a:blip r:embed="rId4"/>
          <a:stretch>
            <a:fillRect/>
          </a:stretch>
        </p:blipFill>
        <p:spPr>
          <a:xfrm>
            <a:off x="7875259" y="1763722"/>
            <a:ext cx="3966354" cy="3055927"/>
          </a:xfrm>
          <a:prstGeom prst="rect">
            <a:avLst/>
          </a:prstGeom>
        </p:spPr>
      </p:pic>
      <p:sp>
        <p:nvSpPr>
          <p:cNvPr id="6" name="Arrow 3">
            <a:extLst>
              <a:ext uri="{FF2B5EF4-FFF2-40B4-BE49-F238E27FC236}">
                <a16:creationId xmlns:a16="http://schemas.microsoft.com/office/drawing/2014/main" id="{36220C88-93A4-258D-31F0-614059EAC3B8}"/>
              </a:ext>
            </a:extLst>
          </p:cNvPr>
          <p:cNvSpPr>
            <a:spLocks noChangeArrowheads="1"/>
          </p:cNvSpPr>
          <p:nvPr/>
        </p:nvSpPr>
        <p:spPr bwMode="auto">
          <a:xfrm rot="19659500">
            <a:off x="7923615" y="3212232"/>
            <a:ext cx="4010025" cy="2943225"/>
          </a:xfrm>
          <a:prstGeom prst="leftArrow">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prstClr val="white"/>
                </a:solidFill>
                <a:effectLst/>
                <a:uLnTx/>
                <a:uFillTx/>
                <a:latin typeface="Calibri" panose="020F0502020204030204"/>
                <a:ea typeface="MS PGothic" charset="-128"/>
              </a:rPr>
              <a:t>Validated Curricula and Resources</a:t>
            </a:r>
            <a:endParaRPr kumimoji="0" lang="en-US" sz="2800" b="1" i="0" u="none" strike="noStrike" kern="0" cap="none" spc="0" normalizeH="0" baseline="0" noProof="0">
              <a:ln>
                <a:noFill/>
              </a:ln>
              <a:solidFill>
                <a:prstClr val="white"/>
              </a:solidFill>
              <a:effectLst/>
              <a:uLnTx/>
              <a:uFillTx/>
              <a:latin typeface="Calibri" panose="020F0502020204030204"/>
              <a:ea typeface="MS PGothic" charset="-128"/>
            </a:endParaRPr>
          </a:p>
        </p:txBody>
      </p:sp>
      <p:pic>
        <p:nvPicPr>
          <p:cNvPr id="9" name="Picture 3" descr="Screenshot of What Works Clearinghouse website">
            <a:extLst>
              <a:ext uri="{FF2B5EF4-FFF2-40B4-BE49-F238E27FC236}">
                <a16:creationId xmlns:a16="http://schemas.microsoft.com/office/drawing/2014/main" id="{F19C359F-D4A4-5B7B-3682-6D6C51F17123}"/>
              </a:ext>
            </a:extLst>
          </p:cNvPr>
          <p:cNvPicPr>
            <a:picLocks noChangeAspect="1"/>
          </p:cNvPicPr>
          <p:nvPr/>
        </p:nvPicPr>
        <p:blipFill>
          <a:blip r:embed="rId5"/>
          <a:stretch>
            <a:fillRect/>
          </a:stretch>
        </p:blipFill>
        <p:spPr>
          <a:xfrm>
            <a:off x="8213278" y="773666"/>
            <a:ext cx="3430698" cy="2237559"/>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68649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par>
                                <p:cTn id="24" presetID="2" presetClass="entr" presetSubtype="3"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6"/>
                                        </p:tgtEl>
                                      </p:cBhvr>
                                    </p:animEffect>
                                    <p:set>
                                      <p:cBhvr>
                                        <p:cTn id="48" dur="1" fill="hold">
                                          <p:stCondLst>
                                            <p:cond delay="499"/>
                                          </p:stCondLst>
                                        </p:cTn>
                                        <p:tgtEl>
                                          <p:spTgt spid="6"/>
                                        </p:tgtEl>
                                        <p:attrNameLst>
                                          <p:attrName>style.visibility</p:attrName>
                                        </p:attrNameLst>
                                      </p:cBhvr>
                                      <p:to>
                                        <p:strVal val="hidden"/>
                                      </p:to>
                                    </p:set>
                                  </p:childTnLst>
                                </p:cTn>
                              </p:par>
                              <p:par>
                                <p:cTn id="49" presetID="21" presetClass="entr" presetSubtype="1"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heel(1)">
                                      <p:cBhvr>
                                        <p:cTn id="51"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5" grpId="1" animBg="1"/>
      <p:bldP spid="4" grpId="0" animBg="1"/>
      <p:bldP spid="4" grpId="1" animBg="1"/>
      <p:bldP spid="6" grpId="0" animBg="1"/>
      <p:bldP spid="6"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
        <p:nvSpPr>
          <p:cNvPr id="7" name="Title">
            <a:extLst>
              <a:ext uri="{FF2B5EF4-FFF2-40B4-BE49-F238E27FC236}">
                <a16:creationId xmlns:a16="http://schemas.microsoft.com/office/drawing/2014/main" id="{80152DF5-9257-1F49-910B-D3739F5653E1}"/>
              </a:ext>
            </a:extLst>
          </p:cNvPr>
          <p:cNvSpPr txBox="1">
            <a:spLocks noGrp="1"/>
          </p:cNvSpPr>
          <p:nvPr>
            <p:ph type="title" idx="4294967295"/>
          </p:nvPr>
        </p:nvSpPr>
        <p:spPr bwMode="auto">
          <a:xfrm>
            <a:off x="2197100" y="4732338"/>
            <a:ext cx="9994900" cy="914400"/>
          </a:xfrm>
          <a:prstGeom prst="rect">
            <a:avLst/>
          </a:prstGeom>
          <a:solidFill>
            <a:srgbClr val="FFFF00"/>
          </a:solidFill>
          <a:ln>
            <a:noFill/>
            <a:prstDash/>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spcBef>
                <a:spcPct val="20000"/>
              </a:spcBef>
              <a:buFont typeface="Arial" charset="0"/>
              <a:buChar char="•"/>
              <a:defRPr sz="3200">
                <a:solidFill>
                  <a:srgbClr val="404040"/>
                </a:solidFill>
                <a:latin typeface="Arial" charset="0"/>
                <a:ea typeface="Arial" charset="0"/>
                <a:cs typeface="Arial" charset="0"/>
              </a:defRPr>
            </a:lvl1pPr>
            <a:lvl2pPr marL="742950" indent="-285750">
              <a:spcBef>
                <a:spcPct val="20000"/>
              </a:spcBef>
              <a:buFont typeface="Arial" charset="0"/>
              <a:buChar char="–"/>
              <a:defRPr sz="2800">
                <a:solidFill>
                  <a:srgbClr val="404040"/>
                </a:solidFill>
                <a:latin typeface="Arial" charset="0"/>
                <a:ea typeface="Arial" charset="0"/>
                <a:cs typeface="Arial" charset="0"/>
              </a:defRPr>
            </a:lvl2pPr>
            <a:lvl3pPr marL="1143000" indent="-228600">
              <a:spcBef>
                <a:spcPct val="20000"/>
              </a:spcBef>
              <a:buFont typeface="Arial" charset="0"/>
              <a:buChar char="•"/>
              <a:defRPr sz="2400">
                <a:solidFill>
                  <a:srgbClr val="404040"/>
                </a:solidFill>
                <a:latin typeface="Arial" charset="0"/>
                <a:ea typeface="Arial" charset="0"/>
                <a:cs typeface="Arial" charset="0"/>
              </a:defRPr>
            </a:lvl3pPr>
            <a:lvl4pPr marL="1600200" indent="-228600">
              <a:spcBef>
                <a:spcPct val="20000"/>
              </a:spcBef>
              <a:buFont typeface="Arial" charset="0"/>
              <a:buChar char="–"/>
              <a:defRPr sz="2000">
                <a:solidFill>
                  <a:srgbClr val="404040"/>
                </a:solidFill>
                <a:latin typeface="Arial" charset="0"/>
                <a:ea typeface="Arial" charset="0"/>
                <a:cs typeface="Arial" charset="0"/>
              </a:defRPr>
            </a:lvl4pPr>
            <a:lvl5pPr marL="2057400" indent="-228600">
              <a:spcBef>
                <a:spcPct val="20000"/>
              </a:spcBef>
              <a:buFont typeface="Arial" charset="0"/>
              <a:buChar char="»"/>
              <a:defRPr sz="2000">
                <a:solidFill>
                  <a:srgbClr val="404040"/>
                </a:solidFill>
                <a:latin typeface="Arial" charset="0"/>
                <a:ea typeface="Arial" charset="0"/>
                <a:cs typeface="Arial" charset="0"/>
              </a:defRPr>
            </a:lvl5pPr>
            <a:lvl6pPr marL="25146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6pPr>
            <a:lvl7pPr marL="29718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7pPr>
            <a:lvl8pPr marL="34290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8pPr>
            <a:lvl9pPr marL="38862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charset="0"/>
                <a:ea typeface="MS PGothic" charset="-128"/>
                <a:cs typeface="Times New Roman" charset="0"/>
              </a:rPr>
              <a:t>Tier 2 Intervention Grid</a:t>
            </a:r>
          </a:p>
        </p:txBody>
      </p:sp>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5"/>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03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4"/>
          <a:stretch>
            <a:fillRect/>
          </a:stretch>
        </p:blipFill>
        <p:spPr>
          <a:xfrm>
            <a:off x="9177435" y="908543"/>
            <a:ext cx="2072454" cy="3236976"/>
          </a:xfrm>
          <a:prstGeom prst="rect">
            <a:avLst/>
          </a:prstGeom>
        </p:spPr>
      </p:pic>
      <p:sp>
        <p:nvSpPr>
          <p:cNvPr id="7" name="Title">
            <a:extLst>
              <a:ext uri="{FF2B5EF4-FFF2-40B4-BE49-F238E27FC236}">
                <a16:creationId xmlns:a16="http://schemas.microsoft.com/office/drawing/2014/main" id="{6B14B590-B107-CE43-9D40-CF1F2FCFF361}"/>
              </a:ext>
            </a:extLst>
          </p:cNvPr>
          <p:cNvSpPr txBox="1">
            <a:spLocks noGrp="1"/>
          </p:cNvSpPr>
          <p:nvPr>
            <p:ph type="title" idx="4294967295"/>
          </p:nvPr>
        </p:nvSpPr>
        <p:spPr bwMode="auto">
          <a:xfrm>
            <a:off x="2239926" y="4744996"/>
            <a:ext cx="9952074" cy="914400"/>
          </a:xfrm>
          <a:prstGeom prst="rect">
            <a:avLst/>
          </a:prstGeom>
          <a:solidFill>
            <a:srgbClr val="FF0000"/>
          </a:solidFill>
          <a:ln>
            <a:noFill/>
            <a:prstDash/>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spcBef>
                <a:spcPct val="20000"/>
              </a:spcBef>
              <a:buFont typeface="Arial" charset="0"/>
              <a:buChar char="•"/>
              <a:defRPr sz="3200">
                <a:solidFill>
                  <a:srgbClr val="404040"/>
                </a:solidFill>
                <a:latin typeface="Arial" charset="0"/>
                <a:ea typeface="Arial" charset="0"/>
                <a:cs typeface="Arial" charset="0"/>
              </a:defRPr>
            </a:lvl1pPr>
            <a:lvl2pPr marL="742950" indent="-285750">
              <a:spcBef>
                <a:spcPct val="20000"/>
              </a:spcBef>
              <a:buFont typeface="Arial" charset="0"/>
              <a:buChar char="–"/>
              <a:defRPr sz="2800">
                <a:solidFill>
                  <a:srgbClr val="404040"/>
                </a:solidFill>
                <a:latin typeface="Arial" charset="0"/>
                <a:ea typeface="Arial" charset="0"/>
                <a:cs typeface="Arial" charset="0"/>
              </a:defRPr>
            </a:lvl2pPr>
            <a:lvl3pPr marL="1143000" indent="-228600">
              <a:spcBef>
                <a:spcPct val="20000"/>
              </a:spcBef>
              <a:buFont typeface="Arial" charset="0"/>
              <a:buChar char="•"/>
              <a:defRPr sz="2400">
                <a:solidFill>
                  <a:srgbClr val="404040"/>
                </a:solidFill>
                <a:latin typeface="Arial" charset="0"/>
                <a:ea typeface="Arial" charset="0"/>
                <a:cs typeface="Arial" charset="0"/>
              </a:defRPr>
            </a:lvl3pPr>
            <a:lvl4pPr marL="1600200" indent="-228600">
              <a:spcBef>
                <a:spcPct val="20000"/>
              </a:spcBef>
              <a:buFont typeface="Arial" charset="0"/>
              <a:buChar char="–"/>
              <a:defRPr sz="2000">
                <a:solidFill>
                  <a:srgbClr val="404040"/>
                </a:solidFill>
                <a:latin typeface="Arial" charset="0"/>
                <a:ea typeface="Arial" charset="0"/>
                <a:cs typeface="Arial" charset="0"/>
              </a:defRPr>
            </a:lvl4pPr>
            <a:lvl5pPr marL="2057400" indent="-228600">
              <a:spcBef>
                <a:spcPct val="20000"/>
              </a:spcBef>
              <a:buFont typeface="Arial" charset="0"/>
              <a:buChar char="»"/>
              <a:defRPr sz="2000">
                <a:solidFill>
                  <a:srgbClr val="404040"/>
                </a:solidFill>
                <a:latin typeface="Arial" charset="0"/>
                <a:ea typeface="Arial" charset="0"/>
                <a:cs typeface="Arial" charset="0"/>
              </a:defRPr>
            </a:lvl5pPr>
            <a:lvl6pPr marL="25146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6pPr>
            <a:lvl7pPr marL="29718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7pPr>
            <a:lvl8pPr marL="34290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8pPr>
            <a:lvl9pPr marL="38862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FFFFFF"/>
                </a:solidFill>
                <a:effectLst/>
                <a:uLnTx/>
                <a:uFillTx/>
                <a:latin typeface="Times New Roman" charset="0"/>
                <a:ea typeface="MS PGothic" charset="-128"/>
                <a:cs typeface="Times New Roman" charset="0"/>
              </a:rPr>
              <a:t>Tier 3 Intervention Grid</a:t>
            </a: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60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DF4C-A026-E041-8D5B-8384E05DA34E}"/>
              </a:ext>
              <a:ext uri="{C183D7F6-B498-43B3-948B-1728B52AA6E4}">
                <adec:decorative xmlns:adec="http://schemas.microsoft.com/office/drawing/2017/decorative" val="0"/>
              </a:ext>
            </a:extLst>
          </p:cNvPr>
          <p:cNvSpPr>
            <a:spLocks noGrp="1"/>
          </p:cNvSpPr>
          <p:nvPr>
            <p:ph type="title"/>
          </p:nvPr>
        </p:nvSpPr>
        <p:spPr/>
        <p:txBody>
          <a:bodyPr/>
          <a:lstStyle/>
          <a:p>
            <a:r>
              <a:rPr lang="en-US" dirty="0">
                <a:solidFill>
                  <a:schemeClr val="accent2"/>
                </a:solidFill>
              </a:rPr>
              <a:t>Essential</a:t>
            </a:r>
            <a:r>
              <a:rPr lang="en-US" dirty="0"/>
              <a:t> Components of Primary (Tier 1) Prevention Efforts</a:t>
            </a:r>
          </a:p>
        </p:txBody>
      </p:sp>
      <p:pic>
        <p:nvPicPr>
          <p:cNvPr id="4" name="Picture 1" descr="Flowchart of Tier 1 prevention efforts including social validity with an arrow to treatment integrity with an arrow to systematic universal screening for academic and behavior">
            <a:extLst>
              <a:ext uri="{FF2B5EF4-FFF2-40B4-BE49-F238E27FC236}">
                <a16:creationId xmlns:a16="http://schemas.microsoft.com/office/drawing/2014/main" id="{19EEF918-6CC1-1A27-EB9D-FFD3D4240B94}"/>
              </a:ext>
            </a:extLst>
          </p:cNvPr>
          <p:cNvPicPr>
            <a:picLocks noChangeAspect="1"/>
          </p:cNvPicPr>
          <p:nvPr/>
        </p:nvPicPr>
        <p:blipFill>
          <a:blip r:embed="rId3"/>
          <a:stretch>
            <a:fillRect/>
          </a:stretch>
        </p:blipFill>
        <p:spPr>
          <a:xfrm>
            <a:off x="1980843" y="1917095"/>
            <a:ext cx="8230313" cy="4773582"/>
          </a:xfrm>
          <a:prstGeom prst="rect">
            <a:avLst/>
          </a:prstGeom>
        </p:spPr>
      </p:pic>
      <p:pic>
        <p:nvPicPr>
          <p:cNvPr id="7" name="Picture 2">
            <a:extLst>
              <a:ext uri="{FF2B5EF4-FFF2-40B4-BE49-F238E27FC236}">
                <a16:creationId xmlns:a16="http://schemas.microsoft.com/office/drawing/2014/main" id="{35A09957-B873-4686-A463-F5135D02C7D1}"/>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726689" y="2143324"/>
            <a:ext cx="1946937" cy="2400129"/>
          </a:xfrm>
          <a:prstGeom prst="rect">
            <a:avLst/>
          </a:prstGeom>
          <a:ln w="6350">
            <a:solidFill>
              <a:schemeClr val="tx1">
                <a:lumMod val="50000"/>
                <a:lumOff val="50000"/>
              </a:schemeClr>
            </a:solidFill>
          </a:ln>
        </p:spPr>
      </p:pic>
      <p:pic>
        <p:nvPicPr>
          <p:cNvPr id="6" name="Picture 3">
            <a:hlinkClick r:id="rId5"/>
            <a:extLst>
              <a:ext uri="{FF2B5EF4-FFF2-40B4-BE49-F238E27FC236}">
                <a16:creationId xmlns:a16="http://schemas.microsoft.com/office/drawing/2014/main" id="{9C5782F8-C9F0-1D0E-2C03-D708AABB0D2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71383" y="1430439"/>
            <a:ext cx="2042680" cy="3091947"/>
          </a:xfrm>
          <a:prstGeom prst="rect">
            <a:avLst/>
          </a:prstGeom>
          <a:ln>
            <a:solidFill>
              <a:schemeClr val="tx1"/>
            </a:solidFill>
          </a:ln>
        </p:spPr>
      </p:pic>
      <p:pic>
        <p:nvPicPr>
          <p:cNvPr id="9" name="Picture 8">
            <a:extLst>
              <a:ext uri="{FF2B5EF4-FFF2-40B4-BE49-F238E27FC236}">
                <a16:creationId xmlns:a16="http://schemas.microsoft.com/office/drawing/2014/main" id="{C5E39D8D-2B94-A069-C98F-EB8BE31FC9F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345167" y="5034773"/>
            <a:ext cx="2705807" cy="1458102"/>
          </a:xfrm>
          <a:prstGeom prst="rect">
            <a:avLst/>
          </a:prstGeom>
          <a:ln>
            <a:solidFill>
              <a:schemeClr val="tx1"/>
            </a:solidFill>
          </a:ln>
        </p:spPr>
      </p:pic>
    </p:spTree>
    <p:extLst>
      <p:ext uri="{BB962C8B-B14F-4D97-AF65-F5344CB8AC3E}">
        <p14:creationId xmlns:p14="http://schemas.microsoft.com/office/powerpoint/2010/main" val="1950074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489D5-6617-424A-8403-3C055BB124F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Access Instructions: Ci3T Modules</a:t>
            </a:r>
          </a:p>
        </p:txBody>
      </p:sp>
      <p:pic>
        <p:nvPicPr>
          <p:cNvPr id="5" name="Content Placeholder 4" descr="Ci3t.org homepage with an orange box around professional learning tab and another orange box on the access modules drop down.">
            <a:extLst>
              <a:ext uri="{FF2B5EF4-FFF2-40B4-BE49-F238E27FC236}">
                <a16:creationId xmlns:a16="http://schemas.microsoft.com/office/drawing/2014/main" id="{C0106179-3675-4B88-4E23-9444EE9F0369}"/>
              </a:ext>
            </a:extLst>
          </p:cNvPr>
          <p:cNvPicPr>
            <a:picLocks noGrp="1" noChangeAspect="1"/>
          </p:cNvPicPr>
          <p:nvPr>
            <p:ph idx="4294967295"/>
          </p:nvPr>
        </p:nvPicPr>
        <p:blipFill>
          <a:blip r:embed="rId3"/>
          <a:srcRect t="996"/>
          <a:stretch>
            <a:fillRect/>
          </a:stretch>
        </p:blipFill>
        <p:spPr>
          <a:xfrm>
            <a:off x="1034980" y="91097"/>
            <a:ext cx="9978013" cy="7150119"/>
          </a:xfrm>
          <a:prstGeom prst="rect">
            <a:avLst/>
          </a:prstGeom>
        </p:spPr>
      </p:pic>
      <p:pic>
        <p:nvPicPr>
          <p:cNvPr id="4" name="Picture 3" descr="Modules page of ci3t.org.">
            <a:extLst>
              <a:ext uri="{FF2B5EF4-FFF2-40B4-BE49-F238E27FC236}">
                <a16:creationId xmlns:a16="http://schemas.microsoft.com/office/drawing/2014/main" id="{89DC1004-348D-4C5B-8FC4-0C5A80330FFC}"/>
              </a:ext>
            </a:extLst>
          </p:cNvPr>
          <p:cNvPicPr>
            <a:picLocks noChangeAspect="1"/>
          </p:cNvPicPr>
          <p:nvPr/>
        </p:nvPicPr>
        <p:blipFill>
          <a:blip r:embed="rId4"/>
          <a:stretch>
            <a:fillRect/>
          </a:stretch>
        </p:blipFill>
        <p:spPr>
          <a:xfrm>
            <a:off x="1868760" y="91097"/>
            <a:ext cx="8454480" cy="6858000"/>
          </a:xfrm>
          <a:prstGeom prst="rect">
            <a:avLst/>
          </a:prstGeom>
          <a:ln>
            <a:solidFill>
              <a:schemeClr val="tx1"/>
            </a:solidFill>
          </a:ln>
        </p:spPr>
      </p:pic>
      <p:sp>
        <p:nvSpPr>
          <p:cNvPr id="7" name="Yellow Box" descr="Yellow rectangle surrounding categories box on module page of ci3t.org. Categories box includes 9 options to filter modules, a blue button to apply filter, and a white button to reset filter.">
            <a:extLst>
              <a:ext uri="{FF2B5EF4-FFF2-40B4-BE49-F238E27FC236}">
                <a16:creationId xmlns:a16="http://schemas.microsoft.com/office/drawing/2014/main" id="{113D3938-F6DE-7C3A-D3C4-3D8663C74A1F}"/>
              </a:ext>
            </a:extLst>
          </p:cNvPr>
          <p:cNvSpPr/>
          <p:nvPr/>
        </p:nvSpPr>
        <p:spPr>
          <a:xfrm>
            <a:off x="1990725" y="2568878"/>
            <a:ext cx="1797504" cy="3581551"/>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074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1"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90591-E07B-B577-49D8-430F7227A3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71A90-CFE3-DA8F-19E1-258F8EB38AAC}"/>
              </a:ext>
            </a:extLst>
          </p:cNvPr>
          <p:cNvSpPr>
            <a:spLocks noGrp="1"/>
          </p:cNvSpPr>
          <p:nvPr>
            <p:ph type="title"/>
          </p:nvPr>
        </p:nvSpPr>
        <p:spPr/>
        <p:txBody>
          <a:bodyPr>
            <a:normAutofit/>
          </a:bodyPr>
          <a:lstStyle/>
          <a:p>
            <a:r>
              <a:rPr lang="en-US" dirty="0"/>
              <a:t>TFI Version 3 Connection</a:t>
            </a:r>
          </a:p>
        </p:txBody>
      </p:sp>
      <p:graphicFrame>
        <p:nvGraphicFramePr>
          <p:cNvPr id="8" name="Content Placeholder 7">
            <a:extLst>
              <a:ext uri="{FF2B5EF4-FFF2-40B4-BE49-F238E27FC236}">
                <a16:creationId xmlns:a16="http://schemas.microsoft.com/office/drawing/2014/main" id="{21DF0527-AA93-704F-58D9-F440A9D625A8}"/>
              </a:ext>
            </a:extLst>
          </p:cNvPr>
          <p:cNvGraphicFramePr>
            <a:graphicFrameLocks noGrp="1"/>
          </p:cNvGraphicFramePr>
          <p:nvPr>
            <p:ph idx="4294967295"/>
            <p:extLst>
              <p:ext uri="{D42A27DB-BD31-4B8C-83A1-F6EECF244321}">
                <p14:modId xmlns:p14="http://schemas.microsoft.com/office/powerpoint/2010/main" val="4170265728"/>
              </p:ext>
            </p:extLst>
          </p:nvPr>
        </p:nvGraphicFramePr>
        <p:xfrm>
          <a:off x="838201" y="1876425"/>
          <a:ext cx="10515599" cy="4226642"/>
        </p:xfrm>
        <a:graphic>
          <a:graphicData uri="http://schemas.openxmlformats.org/drawingml/2006/table">
            <a:tbl>
              <a:tblPr firstRow="1" bandRow="1">
                <a:tableStyleId>{7DF18680-E054-41AD-8BC1-D1AEF772440D}</a:tableStyleId>
              </a:tblPr>
              <a:tblGrid>
                <a:gridCol w="2344002">
                  <a:extLst>
                    <a:ext uri="{9D8B030D-6E8A-4147-A177-3AD203B41FA5}">
                      <a16:colId xmlns:a16="http://schemas.microsoft.com/office/drawing/2014/main" val="3555095780"/>
                    </a:ext>
                  </a:extLst>
                </a:gridCol>
                <a:gridCol w="8171597">
                  <a:extLst>
                    <a:ext uri="{9D8B030D-6E8A-4147-A177-3AD203B41FA5}">
                      <a16:colId xmlns:a16="http://schemas.microsoft.com/office/drawing/2014/main" val="503356880"/>
                    </a:ext>
                  </a:extLst>
                </a:gridCol>
              </a:tblGrid>
              <a:tr h="349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TFI Item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Description</a:t>
                      </a:r>
                    </a:p>
                  </a:txBody>
                  <a:tcPr/>
                </a:tc>
                <a:extLst>
                  <a:ext uri="{0D108BD9-81ED-4DB2-BD59-A6C34878D82A}">
                    <a16:rowId xmlns:a16="http://schemas.microsoft.com/office/drawing/2014/main" val="268342927"/>
                  </a:ext>
                </a:extLst>
              </a:tr>
              <a:tr h="19197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t>1.18 USING SCHOOL AND COMMUNITY DATA TO INFORM TIER </a:t>
                      </a:r>
                      <a:r>
                        <a:rPr lang="en-US" sz="1400" b="1"/>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Tier 1 leadership team has regular access to and uses a variety of additional schoolwide (e.g., school climate surveys, attendance, nurse or counselor visit logs, universal screening) and community data sources (e.g., community resource profiles, basic needs [e.g., food and housing], health care access, community events), to develop and regularly re-evaluate a profile of overall strengths and needs that informs the development and delivery of equitable Tier 1 foundational and classroom practices</a:t>
                      </a:r>
                    </a:p>
                  </a:txBody>
                  <a:tcPr/>
                </a:tc>
                <a:extLst>
                  <a:ext uri="{0D108BD9-81ED-4DB2-BD59-A6C34878D82A}">
                    <a16:rowId xmlns:a16="http://schemas.microsoft.com/office/drawing/2014/main" val="67906555"/>
                  </a:ext>
                </a:extLst>
              </a:tr>
              <a:tr h="18492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t>1.10</a:t>
                      </a:r>
                      <a:r>
                        <a:rPr lang="en-US" sz="1400" b="1"/>
                        <a:t> </a:t>
                      </a:r>
                      <a:r>
                        <a:rPr lang="en-US" sz="1800" b="1"/>
                        <a:t>CLASSROOM PRACTICE </a:t>
                      </a:r>
                      <a:endParaRPr lang="en-US" sz="1800" b="1">
                        <a:ea typeface="+mn-lt"/>
                        <a:cs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Educators consistently and equitably implement positive and proactive  classroom practices—including building relationships with students; developing a safe environment; prompting predictable routines and expected behavior; actively providing OTRs, active supervision, and specific feedback (i.e., specific praise and supportive corrections); and ensuring a high ratio (≥ 5:1) of positive to corrective feedback.</a:t>
                      </a:r>
                    </a:p>
                  </a:txBody>
                  <a:tcPr/>
                </a:tc>
                <a:extLst>
                  <a:ext uri="{0D108BD9-81ED-4DB2-BD59-A6C34878D82A}">
                    <a16:rowId xmlns:a16="http://schemas.microsoft.com/office/drawing/2014/main" val="2290774100"/>
                  </a:ext>
                </a:extLst>
              </a:tr>
            </a:tbl>
          </a:graphicData>
        </a:graphic>
      </p:graphicFrame>
      <p:pic>
        <p:nvPicPr>
          <p:cNvPr id="12" name="Content Placeholder 2" descr="Tiered Fidelity Inventory - Version 3 Cover">
            <a:extLst>
              <a:ext uri="{FF2B5EF4-FFF2-40B4-BE49-F238E27FC236}">
                <a16:creationId xmlns:a16="http://schemas.microsoft.com/office/drawing/2014/main" id="{988FAB97-93CB-D9CF-B642-B77A5B8CC434}"/>
              </a:ext>
            </a:extLst>
          </p:cNvPr>
          <p:cNvPicPr>
            <a:picLocks noChangeAspect="1"/>
          </p:cNvPicPr>
          <p:nvPr/>
        </p:nvPicPr>
        <p:blipFill>
          <a:blip r:embed="rId3"/>
          <a:stretch>
            <a:fillRect/>
          </a:stretch>
        </p:blipFill>
        <p:spPr>
          <a:xfrm>
            <a:off x="10955483" y="0"/>
            <a:ext cx="1236517" cy="1600200"/>
          </a:xfrm>
          <a:prstGeom prst="rect">
            <a:avLst/>
          </a:prstGeom>
        </p:spPr>
      </p:pic>
    </p:spTree>
    <p:extLst>
      <p:ext uri="{BB962C8B-B14F-4D97-AF65-F5344CB8AC3E}">
        <p14:creationId xmlns:p14="http://schemas.microsoft.com/office/powerpoint/2010/main" val="1157714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FCBF-9924-6D6C-3398-415A8D99000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What is Behavior Screening? (1 of 2)</a:t>
            </a:r>
          </a:p>
        </p:txBody>
      </p:sp>
      <p:pic>
        <p:nvPicPr>
          <p:cNvPr id="7" name="Picture" descr="What is Behavior Screening? Infographic that includes its features, which are being reliable and valid, completed for all students, and conducted in fall, winter, and spring.">
            <a:extLst>
              <a:ext uri="{FF2B5EF4-FFF2-40B4-BE49-F238E27FC236}">
                <a16:creationId xmlns:a16="http://schemas.microsoft.com/office/drawing/2014/main" id="{00DA776C-235D-C137-36DB-E73435AC2EA4}"/>
              </a:ext>
            </a:extLst>
          </p:cNvPr>
          <p:cNvPicPr>
            <a:picLocks noChangeAspect="1"/>
          </p:cNvPicPr>
          <p:nvPr/>
        </p:nvPicPr>
        <p:blipFill>
          <a:blip r:embed="rId2"/>
          <a:stretch>
            <a:fillRect/>
          </a:stretch>
        </p:blipFill>
        <p:spPr>
          <a:xfrm>
            <a:off x="1647459" y="0"/>
            <a:ext cx="8897082" cy="11517257"/>
          </a:xfrm>
          <a:prstGeom prst="rect">
            <a:avLst/>
          </a:prstGeom>
          <a:ln>
            <a:solidFill>
              <a:schemeClr val="tx2"/>
            </a:solidFill>
          </a:ln>
        </p:spPr>
      </p:pic>
    </p:spTree>
    <p:extLst>
      <p:ext uri="{BB962C8B-B14F-4D97-AF65-F5344CB8AC3E}">
        <p14:creationId xmlns:p14="http://schemas.microsoft.com/office/powerpoint/2010/main" val="3050131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9AAA9-B34E-F464-56BB-81FE069AB2C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What is Behavior Screening? 2</a:t>
            </a:r>
          </a:p>
        </p:txBody>
      </p:sp>
      <p:pic>
        <p:nvPicPr>
          <p:cNvPr id="7" name="Picture" descr="What is Behavior Screening? Infographic that includes its benefits, which is that data are used to shape instruction to meet students' multiple needs, as well as how that behavior screening data is used, which is to inform tier 1 instruction, identify opportunities for teacher-delivered low-intensity strategies, and connect students to tier 2 and tier 3 interventions.">
            <a:extLst>
              <a:ext uri="{FF2B5EF4-FFF2-40B4-BE49-F238E27FC236}">
                <a16:creationId xmlns:a16="http://schemas.microsoft.com/office/drawing/2014/main" id="{00DA776C-235D-C137-36DB-E73435AC2EA4}"/>
              </a:ext>
            </a:extLst>
          </p:cNvPr>
          <p:cNvPicPr>
            <a:picLocks noChangeAspect="1"/>
          </p:cNvPicPr>
          <p:nvPr/>
        </p:nvPicPr>
        <p:blipFill>
          <a:blip r:embed="rId2"/>
          <a:stretch>
            <a:fillRect/>
          </a:stretch>
        </p:blipFill>
        <p:spPr>
          <a:xfrm>
            <a:off x="1647459" y="-4659257"/>
            <a:ext cx="8897082" cy="11517257"/>
          </a:xfrm>
          <a:prstGeom prst="rect">
            <a:avLst/>
          </a:prstGeom>
          <a:ln>
            <a:solidFill>
              <a:schemeClr val="tx2"/>
            </a:solidFill>
          </a:ln>
        </p:spPr>
      </p:pic>
    </p:spTree>
    <p:extLst>
      <p:ext uri="{BB962C8B-B14F-4D97-AF65-F5344CB8AC3E}">
        <p14:creationId xmlns:p14="http://schemas.microsoft.com/office/powerpoint/2010/main" val="868289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9962ED4-EF9E-13B7-18C6-89412F20C807}"/>
              </a:ext>
            </a:extLst>
          </p:cNvPr>
          <p:cNvSpPr>
            <a:spLocks noGrp="1"/>
          </p:cNvSpPr>
          <p:nvPr>
            <p:ph type="title"/>
          </p:nvPr>
        </p:nvSpPr>
        <p:spPr/>
        <p:txBody>
          <a:bodyPr/>
          <a:lstStyle/>
          <a:p>
            <a:r>
              <a:rPr lang="en-US" dirty="0">
                <a:solidFill>
                  <a:schemeClr val="accent2"/>
                </a:solidFill>
              </a:rPr>
              <a:t>Selecting</a:t>
            </a:r>
            <a:r>
              <a:rPr lang="en-US" dirty="0"/>
              <a:t> a Systematic Screener</a:t>
            </a:r>
          </a:p>
        </p:txBody>
      </p:sp>
      <p:pic>
        <p:nvPicPr>
          <p:cNvPr id="6" name="Chart" descr="Diagram of Ci3T building sessions">
            <a:extLst>
              <a:ext uri="{FF2B5EF4-FFF2-40B4-BE49-F238E27FC236}">
                <a16:creationId xmlns:a16="http://schemas.microsoft.com/office/drawing/2014/main" id="{56E75C03-F1DA-83E6-370C-7F5DB3E6F6BA}"/>
              </a:ext>
            </a:extLst>
          </p:cNvPr>
          <p:cNvPicPr>
            <a:picLocks noGrp="1" noChangeAspect="1"/>
          </p:cNvPicPr>
          <p:nvPr>
            <p:ph idx="4294967295"/>
          </p:nvPr>
        </p:nvPicPr>
        <p:blipFill>
          <a:blip r:embed="rId3"/>
          <a:stretch>
            <a:fillRect/>
          </a:stretch>
        </p:blipFill>
        <p:spPr>
          <a:xfrm>
            <a:off x="838200" y="1826875"/>
            <a:ext cx="6092825" cy="3027362"/>
          </a:xfrm>
        </p:spPr>
      </p:pic>
      <p:pic>
        <p:nvPicPr>
          <p:cNvPr id="4" name="Picture" descr="Flyer for Selecting a Universal Behavior Screening Tool: Questions to Consider">
            <a:hlinkClick r:id="rId4"/>
            <a:extLst>
              <a:ext uri="{FF2B5EF4-FFF2-40B4-BE49-F238E27FC236}">
                <a16:creationId xmlns:a16="http://schemas.microsoft.com/office/drawing/2014/main" id="{A406F6E2-5F99-16B7-74C9-15D3FE789868}"/>
              </a:ext>
            </a:extLst>
          </p:cNvPr>
          <p:cNvPicPr>
            <a:picLocks noChangeAspect="1"/>
          </p:cNvPicPr>
          <p:nvPr/>
        </p:nvPicPr>
        <p:blipFill>
          <a:blip r:embed="rId5"/>
          <a:stretch>
            <a:fillRect/>
          </a:stretch>
        </p:blipFill>
        <p:spPr>
          <a:xfrm>
            <a:off x="7354126" y="1826875"/>
            <a:ext cx="3433473" cy="4443319"/>
          </a:xfrm>
          <a:prstGeom prst="rect">
            <a:avLst/>
          </a:prstGeom>
          <a:ln>
            <a:solidFill>
              <a:schemeClr val="tx1"/>
            </a:solidFill>
          </a:ln>
        </p:spPr>
      </p:pic>
    </p:spTree>
    <p:extLst>
      <p:ext uri="{BB962C8B-B14F-4D97-AF65-F5344CB8AC3E}">
        <p14:creationId xmlns:p14="http://schemas.microsoft.com/office/powerpoint/2010/main" val="1808673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79915-7F52-DF62-BB7A-766E9C573D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5F08C-EAB0-F998-28A5-0D09EC722958}"/>
              </a:ext>
            </a:extLst>
          </p:cNvPr>
          <p:cNvSpPr>
            <a:spLocks noGrp="1"/>
          </p:cNvSpPr>
          <p:nvPr>
            <p:ph type="title"/>
          </p:nvPr>
        </p:nvSpPr>
        <p:spPr/>
        <p:txBody>
          <a:bodyPr>
            <a:noAutofit/>
          </a:bodyPr>
          <a:lstStyle/>
          <a:p>
            <a:r>
              <a:rPr lang="en-US" sz="4000" b="1" dirty="0"/>
              <a:t>Using Systematic Screening Data to:</a:t>
            </a:r>
            <a:br>
              <a:rPr lang="en-US" sz="4000" b="1" dirty="0"/>
            </a:br>
            <a:r>
              <a:rPr lang="en-US" sz="4800" dirty="0"/>
              <a:t>Inform Instruction at Tier 1</a:t>
            </a:r>
          </a:p>
        </p:txBody>
      </p:sp>
      <p:sp>
        <p:nvSpPr>
          <p:cNvPr id="3" name="Text Placeholder 2">
            <a:extLst>
              <a:ext uri="{FF2B5EF4-FFF2-40B4-BE49-F238E27FC236}">
                <a16:creationId xmlns:a16="http://schemas.microsoft.com/office/drawing/2014/main" id="{9D4B5029-0450-98AB-275F-ACDEAECF3056}"/>
              </a:ext>
            </a:extLst>
          </p:cNvPr>
          <p:cNvSpPr>
            <a:spLocks noGrp="1"/>
          </p:cNvSpPr>
          <p:nvPr>
            <p:ph type="body" idx="1"/>
          </p:nvPr>
        </p:nvSpPr>
        <p:spPr/>
        <p:txBody>
          <a:bodyPr/>
          <a:lstStyle/>
          <a:p>
            <a:r>
              <a:rPr lang="en-US" dirty="0">
                <a:solidFill>
                  <a:schemeClr val="bg2"/>
                </a:solidFill>
              </a:rPr>
              <a:t>A focus on integrated tiered systems</a:t>
            </a:r>
          </a:p>
        </p:txBody>
      </p:sp>
      <p:sp>
        <p:nvSpPr>
          <p:cNvPr id="5" name="TextBox 4">
            <a:extLst>
              <a:ext uri="{FF2B5EF4-FFF2-40B4-BE49-F238E27FC236}">
                <a16:creationId xmlns:a16="http://schemas.microsoft.com/office/drawing/2014/main" id="{00C0B2FB-08DC-3A0B-462E-94C6B90CB11E}"/>
              </a:ext>
            </a:extLst>
          </p:cNvPr>
          <p:cNvSpPr txBox="1"/>
          <p:nvPr/>
        </p:nvSpPr>
        <p:spPr>
          <a:xfrm>
            <a:off x="4798577" y="6116638"/>
            <a:ext cx="7040070" cy="600164"/>
          </a:xfrm>
          <a:prstGeom prst="rect">
            <a:avLst/>
          </a:prstGeom>
          <a:noFill/>
        </p:spPr>
        <p:txBody>
          <a:bodyPr wrap="square">
            <a:spAutoFit/>
          </a:bodyPr>
          <a:lstStyle/>
          <a:p>
            <a:r>
              <a:rPr lang="en-US" sz="1100" dirty="0"/>
              <a:t>The research reported here was supported by the Institute of Education Sciences, U.S. Department of Education, through Grants R324N190002 and R324X220067 to University of Kansas. The opinions expressed are those of the authors and do not represent views of the Institute or the U.S. Department of Education.</a:t>
            </a:r>
          </a:p>
        </p:txBody>
      </p:sp>
    </p:spTree>
    <p:extLst>
      <p:ext uri="{BB962C8B-B14F-4D97-AF65-F5344CB8AC3E}">
        <p14:creationId xmlns:p14="http://schemas.microsoft.com/office/powerpoint/2010/main" val="2326275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631E6-AFAA-AB40-858E-4ED93D73DA47}"/>
              </a:ext>
            </a:extLst>
          </p:cNvPr>
          <p:cNvSpPr>
            <a:spLocks noGrp="1"/>
          </p:cNvSpPr>
          <p:nvPr>
            <p:ph type="title"/>
          </p:nvPr>
        </p:nvSpPr>
        <p:spPr>
          <a:xfrm>
            <a:off x="809625" y="133351"/>
            <a:ext cx="10544175" cy="1557338"/>
          </a:xfrm>
        </p:spPr>
        <p:txBody>
          <a:bodyPr>
            <a:noAutofit/>
          </a:bodyPr>
          <a:lstStyle/>
          <a:p>
            <a:r>
              <a:rPr lang="en-US" altLang="en-US" sz="2800" dirty="0"/>
              <a:t>Student Risk Screening Scale – Internalizing and Externalizing</a:t>
            </a:r>
            <a:br>
              <a:rPr lang="en-US" altLang="en-US" sz="2800" dirty="0"/>
            </a:br>
            <a:r>
              <a:rPr lang="en-US" altLang="en-US" sz="2800" dirty="0"/>
              <a:t>(SRSS-IE; Drummond, 1994; Lane &amp; Menzies, 2009)</a:t>
            </a:r>
            <a:br>
              <a:rPr lang="en-US" altLang="en-US" sz="2800" dirty="0"/>
            </a:br>
            <a:r>
              <a:rPr lang="en-US" altLang="en-US" sz="2800" b="0" dirty="0"/>
              <a:t>Elementary</a:t>
            </a:r>
            <a:endParaRPr lang="en-US" sz="2800" b="0" dirty="0"/>
          </a:p>
        </p:txBody>
      </p:sp>
      <p:pic>
        <p:nvPicPr>
          <p:cNvPr id="10" name="Picture" descr="Screenshot of elementary school version of Student Risk Screening Scale – Internalizing and Externalizing">
            <a:extLst>
              <a:ext uri="{FF2B5EF4-FFF2-40B4-BE49-F238E27FC236}">
                <a16:creationId xmlns:a16="http://schemas.microsoft.com/office/drawing/2014/main" id="{203C82A0-FF8C-F2AF-E45F-44E1965D3BF2}"/>
              </a:ext>
            </a:extLst>
          </p:cNvPr>
          <p:cNvPicPr>
            <a:picLocks noChangeAspect="1"/>
          </p:cNvPicPr>
          <p:nvPr/>
        </p:nvPicPr>
        <p:blipFill>
          <a:blip r:embed="rId3"/>
          <a:srcRect l="2073" t="8358" r="25499" b="46866"/>
          <a:stretch>
            <a:fillRect/>
          </a:stretch>
        </p:blipFill>
        <p:spPr>
          <a:xfrm>
            <a:off x="1405215" y="1542285"/>
            <a:ext cx="9352994" cy="4467990"/>
          </a:xfrm>
          <a:prstGeom prst="rect">
            <a:avLst/>
          </a:prstGeom>
        </p:spPr>
      </p:pic>
    </p:spTree>
    <p:extLst>
      <p:ext uri="{BB962C8B-B14F-4D97-AF65-F5344CB8AC3E}">
        <p14:creationId xmlns:p14="http://schemas.microsoft.com/office/powerpoint/2010/main" val="7048744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CD8E9-D419-164C-A7F0-BF63F96CDADA}"/>
              </a:ext>
            </a:extLst>
          </p:cNvPr>
          <p:cNvSpPr>
            <a:spLocks noGrp="1"/>
          </p:cNvSpPr>
          <p:nvPr>
            <p:ph type="title"/>
          </p:nvPr>
        </p:nvSpPr>
        <p:spPr>
          <a:xfrm>
            <a:off x="804332" y="322790"/>
            <a:ext cx="10515600" cy="1325563"/>
          </a:xfrm>
        </p:spPr>
        <p:txBody>
          <a:bodyPr>
            <a:normAutofit/>
          </a:bodyPr>
          <a:lstStyle/>
          <a:p>
            <a:r>
              <a:rPr lang="en-US" altLang="en-US" sz="2800" dirty="0"/>
              <a:t>Student Risk Screening Scale – Internalizing and Externalizing</a:t>
            </a:r>
            <a:br>
              <a:rPr lang="en-US" altLang="en-US" sz="2800" dirty="0"/>
            </a:br>
            <a:r>
              <a:rPr lang="en-US" altLang="en-US" sz="2800" dirty="0"/>
              <a:t>(SRSS-IE; Drummond, 1994; Lane &amp; Menzies, 2009)</a:t>
            </a:r>
            <a:br>
              <a:rPr lang="en-US" altLang="en-US" sz="2800" dirty="0"/>
            </a:br>
            <a:r>
              <a:rPr lang="en-US" altLang="en-US" sz="2800" dirty="0"/>
              <a:t>Secondary</a:t>
            </a:r>
            <a:endParaRPr lang="en-US" sz="2800" dirty="0"/>
          </a:p>
        </p:txBody>
      </p:sp>
      <p:pic>
        <p:nvPicPr>
          <p:cNvPr id="9" name="Picture" descr="Screenshot of secondary school version of Student Risk Screening Scale – Internalizing and Externalizing">
            <a:extLst>
              <a:ext uri="{FF2B5EF4-FFF2-40B4-BE49-F238E27FC236}">
                <a16:creationId xmlns:a16="http://schemas.microsoft.com/office/drawing/2014/main" id="{88EABF6C-2D39-041B-A7E6-7106BCD1A5DA}"/>
              </a:ext>
            </a:extLst>
          </p:cNvPr>
          <p:cNvPicPr>
            <a:picLocks noChangeAspect="1"/>
          </p:cNvPicPr>
          <p:nvPr/>
        </p:nvPicPr>
        <p:blipFill>
          <a:blip r:embed="rId2"/>
          <a:srcRect l="685" r="685"/>
          <a:stretch/>
        </p:blipFill>
        <p:spPr>
          <a:xfrm>
            <a:off x="1419503" y="1648353"/>
            <a:ext cx="9352994" cy="4467990"/>
          </a:xfrm>
          <a:prstGeom prst="rect">
            <a:avLst/>
          </a:prstGeom>
        </p:spPr>
      </p:pic>
    </p:spTree>
    <p:extLst>
      <p:ext uri="{BB962C8B-B14F-4D97-AF65-F5344CB8AC3E}">
        <p14:creationId xmlns:p14="http://schemas.microsoft.com/office/powerpoint/2010/main" val="2150643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527D6-A565-3FD6-2769-AC1834CF1967}"/>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1F7BDDC7-D5F3-76EA-7774-61742EFADD66}"/>
              </a:ext>
            </a:extLst>
          </p:cNvPr>
          <p:cNvSpPr>
            <a:spLocks noGrp="1"/>
          </p:cNvSpPr>
          <p:nvPr>
            <p:ph type="title"/>
          </p:nvPr>
        </p:nvSpPr>
        <p:spPr/>
        <p:txBody>
          <a:bodyPr/>
          <a:lstStyle/>
          <a:p>
            <a:r>
              <a:rPr lang="en-US" altLang="en-US" dirty="0"/>
              <a:t>SRSS-IE: Cut Scores</a:t>
            </a:r>
            <a:endParaRPr lang="en-US" dirty="0"/>
          </a:p>
        </p:txBody>
      </p:sp>
      <p:sp>
        <p:nvSpPr>
          <p:cNvPr id="4" name="Content 1">
            <a:extLst>
              <a:ext uri="{FF2B5EF4-FFF2-40B4-BE49-F238E27FC236}">
                <a16:creationId xmlns:a16="http://schemas.microsoft.com/office/drawing/2014/main" id="{EB3005AE-7907-D7E2-AAA4-E6F0D6B57A8F}"/>
              </a:ext>
            </a:extLst>
          </p:cNvPr>
          <p:cNvSpPr txBox="1">
            <a:spLocks/>
          </p:cNvSpPr>
          <p:nvPr/>
        </p:nvSpPr>
        <p:spPr>
          <a:xfrm>
            <a:off x="838200" y="1818310"/>
            <a:ext cx="5243771" cy="647394"/>
          </a:xfrm>
          <a:prstGeom prst="rect">
            <a:avLst/>
          </a:prstGeom>
          <a:solidFill>
            <a:srgbClr val="2E75B6"/>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en-US" sz="2200" b="1">
                <a:solidFill>
                  <a:schemeClr val="bg1"/>
                </a:solidFill>
              </a:rPr>
              <a:t>Elementary School</a:t>
            </a:r>
          </a:p>
        </p:txBody>
      </p:sp>
      <p:graphicFrame>
        <p:nvGraphicFramePr>
          <p:cNvPr id="19" name="Content 2">
            <a:extLst>
              <a:ext uri="{FF2B5EF4-FFF2-40B4-BE49-F238E27FC236}">
                <a16:creationId xmlns:a16="http://schemas.microsoft.com/office/drawing/2014/main" id="{E37C3801-1D2B-147C-5044-2433492BA3CB}"/>
              </a:ext>
            </a:extLst>
          </p:cNvPr>
          <p:cNvGraphicFramePr>
            <a:graphicFrameLocks noGrp="1"/>
          </p:cNvGraphicFramePr>
          <p:nvPr>
            <p:ph idx="4294967295"/>
            <p:extLst>
              <p:ext uri="{D42A27DB-BD31-4B8C-83A1-F6EECF244321}">
                <p14:modId xmlns:p14="http://schemas.microsoft.com/office/powerpoint/2010/main" val="3738770889"/>
              </p:ext>
            </p:extLst>
          </p:nvPr>
        </p:nvGraphicFramePr>
        <p:xfrm>
          <a:off x="859241" y="2453849"/>
          <a:ext cx="5243772" cy="2670176"/>
        </p:xfrm>
        <a:graphic>
          <a:graphicData uri="http://schemas.openxmlformats.org/drawingml/2006/table">
            <a:tbl>
              <a:tblPr firstRow="1" firstCol="1" bandRow="1"/>
              <a:tblGrid>
                <a:gridCol w="2621955">
                  <a:extLst>
                    <a:ext uri="{9D8B030D-6E8A-4147-A177-3AD203B41FA5}">
                      <a16:colId xmlns:a16="http://schemas.microsoft.com/office/drawing/2014/main" val="20000"/>
                    </a:ext>
                  </a:extLst>
                </a:gridCol>
                <a:gridCol w="2621817">
                  <a:extLst>
                    <a:ext uri="{9D8B030D-6E8A-4147-A177-3AD203B41FA5}">
                      <a16:colId xmlns:a16="http://schemas.microsoft.com/office/drawing/2014/main" val="20001"/>
                    </a:ext>
                  </a:extLst>
                </a:gridCol>
              </a:tblGrid>
              <a:tr h="485416">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lgn="ctr">
                        <a:spcBef>
                          <a:spcPts val="0"/>
                        </a:spcBef>
                        <a:spcAft>
                          <a:spcPts val="0"/>
                        </a:spcAft>
                      </a:pPr>
                      <a:r>
                        <a:rPr lang="en-US" sz="2200" b="0">
                          <a:effectLst/>
                          <a:latin typeface="+mn-lt"/>
                        </a:rPr>
                        <a:t>SRSS-E7</a:t>
                      </a:r>
                      <a:endParaRPr lang="en-US" sz="2000" b="0">
                        <a:effectLst/>
                        <a:latin typeface="+mn-lt"/>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SRSS-I5</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dirty="0">
                          <a:effectLst/>
                          <a:latin typeface="+mn-lt"/>
                          <a:ea typeface="+mn-ea"/>
                          <a:cs typeface="+mn-cs"/>
                        </a:rPr>
                        <a:t>Items</a:t>
                      </a:r>
                      <a:r>
                        <a:rPr lang="en-US" sz="2200" b="0" baseline="0" dirty="0">
                          <a:effectLst/>
                          <a:latin typeface="+mn-lt"/>
                          <a:ea typeface="+mn-ea"/>
                          <a:cs typeface="+mn-cs"/>
                        </a:rPr>
                        <a:t> 1-7</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Items</a:t>
                      </a:r>
                      <a:r>
                        <a:rPr lang="en-US" sz="2200" baseline="0">
                          <a:effectLst/>
                          <a:latin typeface="+mn-lt"/>
                        </a:rPr>
                        <a:t> 8-12</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a:effectLst/>
                          <a:latin typeface="+mn-lt"/>
                        </a:rPr>
                        <a:t>0-3 = low risk</a:t>
                      </a:r>
                      <a:endParaRPr lang="en-US" sz="2000" b="0">
                        <a:effectLst/>
                        <a:latin typeface="+mn-lt"/>
                      </a:endParaRPr>
                    </a:p>
                    <a:p>
                      <a:pPr marL="0" marR="0">
                        <a:spcBef>
                          <a:spcPts val="0"/>
                        </a:spcBef>
                        <a:spcAft>
                          <a:spcPts val="0"/>
                        </a:spcAft>
                      </a:pPr>
                      <a:r>
                        <a:rPr lang="en-US" sz="2200" b="0">
                          <a:effectLst/>
                          <a:latin typeface="+mn-lt"/>
                        </a:rPr>
                        <a:t>4-8 = moderate risk</a:t>
                      </a:r>
                      <a:endParaRPr lang="en-US" sz="2000" b="0">
                        <a:effectLst/>
                        <a:latin typeface="+mn-lt"/>
                      </a:endParaRPr>
                    </a:p>
                    <a:p>
                      <a:pPr marL="0" marR="0">
                        <a:spcBef>
                          <a:spcPts val="0"/>
                        </a:spcBef>
                        <a:spcAft>
                          <a:spcPts val="0"/>
                        </a:spcAft>
                      </a:pPr>
                      <a:r>
                        <a:rPr lang="en-US" sz="2200" b="0">
                          <a:effectLst/>
                          <a:latin typeface="+mn-lt"/>
                        </a:rPr>
                        <a:t>9-21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dirty="0">
                          <a:effectLst/>
                          <a:latin typeface="+mn-lt"/>
                        </a:rPr>
                        <a:t>0-1 = low risk</a:t>
                      </a:r>
                      <a:endParaRPr lang="en-US" sz="2000" dirty="0">
                        <a:effectLst/>
                        <a:latin typeface="+mn-lt"/>
                      </a:endParaRPr>
                    </a:p>
                    <a:p>
                      <a:pPr marL="0" marR="0">
                        <a:spcBef>
                          <a:spcPts val="0"/>
                        </a:spcBef>
                        <a:spcAft>
                          <a:spcPts val="0"/>
                        </a:spcAft>
                      </a:pPr>
                      <a:r>
                        <a:rPr lang="en-US" sz="2200" dirty="0">
                          <a:effectLst/>
                          <a:latin typeface="+mn-lt"/>
                        </a:rPr>
                        <a:t>2-3 = moderate risk</a:t>
                      </a:r>
                      <a:endParaRPr lang="en-US" sz="2000" dirty="0">
                        <a:effectLst/>
                        <a:latin typeface="+mn-lt"/>
                      </a:endParaRPr>
                    </a:p>
                    <a:p>
                      <a:pPr marL="0" marR="0">
                        <a:spcBef>
                          <a:spcPts val="0"/>
                        </a:spcBef>
                        <a:spcAft>
                          <a:spcPts val="0"/>
                        </a:spcAft>
                      </a:pPr>
                      <a:r>
                        <a:rPr lang="en-US" sz="2200" dirty="0">
                          <a:effectLst/>
                          <a:latin typeface="+mn-lt"/>
                        </a:rPr>
                        <a:t>4-15 = high risk</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3"/>
                  </a:ext>
                </a:extLst>
              </a:tr>
            </a:tbl>
          </a:graphicData>
        </a:graphic>
      </p:graphicFrame>
      <p:sp>
        <p:nvSpPr>
          <p:cNvPr id="5" name="Content 3">
            <a:extLst>
              <a:ext uri="{FF2B5EF4-FFF2-40B4-BE49-F238E27FC236}">
                <a16:creationId xmlns:a16="http://schemas.microsoft.com/office/drawing/2014/main" id="{171F4EBD-EF1A-1B93-D82E-3E1D607545DD}"/>
              </a:ext>
            </a:extLst>
          </p:cNvPr>
          <p:cNvSpPr txBox="1">
            <a:spLocks/>
          </p:cNvSpPr>
          <p:nvPr/>
        </p:nvSpPr>
        <p:spPr>
          <a:xfrm>
            <a:off x="6248399" y="1818311"/>
            <a:ext cx="5257799" cy="647392"/>
          </a:xfrm>
          <a:prstGeom prst="rect">
            <a:avLst/>
          </a:prstGeom>
          <a:solidFill>
            <a:srgbClr val="1F4E79"/>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en-US" sz="2200" b="1">
                <a:solidFill>
                  <a:schemeClr val="bg1"/>
                </a:solidFill>
              </a:rPr>
              <a:t>Middle and High School</a:t>
            </a:r>
          </a:p>
        </p:txBody>
      </p:sp>
      <p:graphicFrame>
        <p:nvGraphicFramePr>
          <p:cNvPr id="3" name="Content 4">
            <a:extLst>
              <a:ext uri="{FF2B5EF4-FFF2-40B4-BE49-F238E27FC236}">
                <a16:creationId xmlns:a16="http://schemas.microsoft.com/office/drawing/2014/main" id="{D9ADD88D-9209-547B-80E7-6DA454CD2FF2}"/>
              </a:ext>
            </a:extLst>
          </p:cNvPr>
          <p:cNvGraphicFramePr>
            <a:graphicFrameLocks/>
          </p:cNvGraphicFramePr>
          <p:nvPr>
            <p:extLst>
              <p:ext uri="{D42A27DB-BD31-4B8C-83A1-F6EECF244321}">
                <p14:modId xmlns:p14="http://schemas.microsoft.com/office/powerpoint/2010/main" val="770277288"/>
              </p:ext>
            </p:extLst>
          </p:nvPr>
        </p:nvGraphicFramePr>
        <p:xfrm>
          <a:off x="6248400" y="2465703"/>
          <a:ext cx="5271827" cy="2670176"/>
        </p:xfrm>
        <a:graphic>
          <a:graphicData uri="http://schemas.openxmlformats.org/drawingml/2006/table">
            <a:tbl>
              <a:tblPr firstRow="1" firstCol="1" bandRow="1"/>
              <a:tblGrid>
                <a:gridCol w="2650010">
                  <a:extLst>
                    <a:ext uri="{9D8B030D-6E8A-4147-A177-3AD203B41FA5}">
                      <a16:colId xmlns:a16="http://schemas.microsoft.com/office/drawing/2014/main" val="20002"/>
                    </a:ext>
                  </a:extLst>
                </a:gridCol>
                <a:gridCol w="2621817">
                  <a:extLst>
                    <a:ext uri="{9D8B030D-6E8A-4147-A177-3AD203B41FA5}">
                      <a16:colId xmlns:a16="http://schemas.microsoft.com/office/drawing/2014/main" val="20003"/>
                    </a:ext>
                  </a:extLst>
                </a:gridCol>
              </a:tblGrid>
              <a:tr h="48541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SRSS-E7</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SRSS-I6</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b="0" dirty="0">
                          <a:effectLst/>
                          <a:latin typeface="+mn-lt"/>
                          <a:ea typeface="+mn-ea"/>
                          <a:cs typeface="+mn-cs"/>
                        </a:rPr>
                        <a:t>Items</a:t>
                      </a:r>
                      <a:r>
                        <a:rPr lang="en-US" sz="2200" b="0" baseline="0" dirty="0">
                          <a:effectLst/>
                          <a:latin typeface="+mn-lt"/>
                          <a:ea typeface="+mn-ea"/>
                          <a:cs typeface="+mn-cs"/>
                        </a:rPr>
                        <a:t> 1-7</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Items</a:t>
                      </a:r>
                      <a:r>
                        <a:rPr lang="en-US" sz="2200" baseline="0">
                          <a:effectLst/>
                          <a:latin typeface="+mn-lt"/>
                        </a:rPr>
                        <a:t> 4, 8-12</a:t>
                      </a:r>
                      <a:endParaRPr lang="en-US" sz="2000">
                        <a:effectLst/>
                        <a:latin typeface="+mn-lt"/>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0-3 = low risk</a:t>
                      </a:r>
                      <a:endParaRPr lang="en-US" sz="2000">
                        <a:effectLst/>
                        <a:latin typeface="+mn-lt"/>
                      </a:endParaRPr>
                    </a:p>
                    <a:p>
                      <a:pPr marL="0" marR="0">
                        <a:spcBef>
                          <a:spcPts val="0"/>
                        </a:spcBef>
                        <a:spcAft>
                          <a:spcPts val="0"/>
                        </a:spcAft>
                      </a:pPr>
                      <a:r>
                        <a:rPr lang="en-US" sz="2200">
                          <a:effectLst/>
                          <a:latin typeface="+mn-lt"/>
                        </a:rPr>
                        <a:t>4-8 = moderate risk</a:t>
                      </a:r>
                      <a:endParaRPr lang="en-US" sz="2000">
                        <a:effectLst/>
                        <a:latin typeface="+mn-lt"/>
                      </a:endParaRPr>
                    </a:p>
                    <a:p>
                      <a:pPr marL="0" marR="0">
                        <a:spcBef>
                          <a:spcPts val="0"/>
                        </a:spcBef>
                        <a:spcAft>
                          <a:spcPts val="0"/>
                        </a:spcAft>
                      </a:pPr>
                      <a:r>
                        <a:rPr lang="en-US" sz="2200">
                          <a:effectLst/>
                          <a:latin typeface="+mn-lt"/>
                        </a:rPr>
                        <a:t>9-21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dirty="0">
                          <a:effectLst/>
                          <a:latin typeface="+mn-lt"/>
                        </a:rPr>
                        <a:t>0-3 = low risk</a:t>
                      </a:r>
                      <a:endParaRPr lang="en-US" sz="2000" dirty="0">
                        <a:effectLst/>
                        <a:latin typeface="+mn-lt"/>
                      </a:endParaRPr>
                    </a:p>
                    <a:p>
                      <a:pPr marL="0" marR="0">
                        <a:spcBef>
                          <a:spcPts val="0"/>
                        </a:spcBef>
                        <a:spcAft>
                          <a:spcPts val="0"/>
                        </a:spcAft>
                      </a:pPr>
                      <a:r>
                        <a:rPr lang="en-US" sz="2200" dirty="0">
                          <a:effectLst/>
                          <a:latin typeface="+mn-lt"/>
                        </a:rPr>
                        <a:t>4-5 = moderate risk</a:t>
                      </a:r>
                      <a:endParaRPr lang="en-US" sz="2000" dirty="0">
                        <a:effectLst/>
                        <a:latin typeface="+mn-lt"/>
                      </a:endParaRPr>
                    </a:p>
                    <a:p>
                      <a:pPr marL="0" marR="0">
                        <a:spcBef>
                          <a:spcPts val="0"/>
                        </a:spcBef>
                        <a:spcAft>
                          <a:spcPts val="0"/>
                        </a:spcAft>
                      </a:pPr>
                      <a:r>
                        <a:rPr lang="en-US" sz="2200" dirty="0">
                          <a:effectLst/>
                          <a:latin typeface="+mn-lt"/>
                        </a:rPr>
                        <a:t>6-18 = high risk</a:t>
                      </a:r>
                      <a:endParaRPr lang="en-US" sz="2000" b="0" dirty="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3EA3DCAA-5440-AA2D-71CE-856D2B6E83DF}"/>
              </a:ext>
              <a:ext uri="{C183D7F6-B498-43B3-948B-1728B52AA6E4}">
                <adec:decorative xmlns:adec="http://schemas.microsoft.com/office/drawing/2017/decorative" val="1"/>
              </a:ext>
            </a:extLst>
          </p:cNvPr>
          <p:cNvSpPr/>
          <p:nvPr/>
        </p:nvSpPr>
        <p:spPr>
          <a:xfrm>
            <a:off x="838200" y="1818310"/>
            <a:ext cx="5257799"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
        <p:nvSpPr>
          <p:cNvPr id="7" name="Rectangle 2">
            <a:extLst>
              <a:ext uri="{FF2B5EF4-FFF2-40B4-BE49-F238E27FC236}">
                <a16:creationId xmlns:a16="http://schemas.microsoft.com/office/drawing/2014/main" id="{EB47F2A6-7062-7897-AA57-5012C9C4D65E}"/>
              </a:ext>
              <a:ext uri="{C183D7F6-B498-43B3-948B-1728B52AA6E4}">
                <adec:decorative xmlns:adec="http://schemas.microsoft.com/office/drawing/2017/decorative" val="1"/>
              </a:ext>
            </a:extLst>
          </p:cNvPr>
          <p:cNvSpPr/>
          <p:nvPr/>
        </p:nvSpPr>
        <p:spPr>
          <a:xfrm>
            <a:off x="6248400" y="1818310"/>
            <a:ext cx="5257800"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
        <p:nvSpPr>
          <p:cNvPr id="8" name="References">
            <a:extLst>
              <a:ext uri="{FF2B5EF4-FFF2-40B4-BE49-F238E27FC236}">
                <a16:creationId xmlns:a16="http://schemas.microsoft.com/office/drawing/2014/main" id="{8BF0040E-AC05-0BC4-66F1-5E29399E298E}"/>
              </a:ext>
              <a:ext uri="{C183D7F6-B498-43B3-948B-1728B52AA6E4}">
                <adec:decorative xmlns:adec="http://schemas.microsoft.com/office/drawing/2017/decorative" val="1"/>
              </a:ext>
            </a:extLst>
          </p:cNvPr>
          <p:cNvSpPr txBox="1">
            <a:spLocks noChangeArrowheads="1"/>
          </p:cNvSpPr>
          <p:nvPr/>
        </p:nvSpPr>
        <p:spPr bwMode="auto">
          <a:xfrm>
            <a:off x="640926" y="5357437"/>
            <a:ext cx="11214945"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defRPr/>
            </a:pPr>
            <a:r>
              <a:rPr lang="en-US" altLang="en-US" sz="1000" b="1" dirty="0">
                <a:solidFill>
                  <a:srgbClr val="A6A6A6"/>
                </a:solidFill>
                <a:latin typeface="+mn-lt"/>
                <a:ea typeface="MS PGothic" panose="020B0600070205080204" pitchFamily="34" charset="-128"/>
                <a:cs typeface="Times New Roman" panose="02020603050405020304" pitchFamily="18" charset="0"/>
              </a:rPr>
              <a:t>Elementary School Level:</a:t>
            </a:r>
          </a:p>
          <a:p>
            <a:pPr>
              <a:lnSpc>
                <a:spcPct val="100000"/>
              </a:lnSpc>
              <a:spcBef>
                <a:spcPct val="0"/>
              </a:spcBef>
              <a:buFont typeface="Arial" panose="020B0604020202020204" pitchFamily="34" charset="0"/>
              <a:buNone/>
              <a:defRPr/>
            </a:pPr>
            <a:r>
              <a:rPr lang="en-US" altLang="en-US" sz="1000" dirty="0">
                <a:solidFill>
                  <a:srgbClr val="A6A6A6"/>
                </a:solidFill>
                <a:latin typeface="+mn-lt"/>
                <a:ea typeface="MS PGothic" panose="020B0600070205080204" pitchFamily="34" charset="-128"/>
                <a:cs typeface="Times New Roman" panose="02020603050405020304" pitchFamily="18" charset="0"/>
              </a:rPr>
              <a:t>Lane, K. L., Oakes, W. P., Swogger, E. D., Schatschneider, C., Menzies, H., M., &amp; Sanchez, J. (2015). Student risk screening scale for internalizing and externalizing behaviors: Preliminary cut scores to support data-informed decision making. </a:t>
            </a:r>
            <a:r>
              <a:rPr lang="en-US" altLang="en-US" sz="1000" i="1" dirty="0">
                <a:solidFill>
                  <a:srgbClr val="A6A6A6"/>
                </a:solidFill>
                <a:latin typeface="+mn-lt"/>
                <a:ea typeface="MS PGothic" panose="020B0600070205080204" pitchFamily="34" charset="-128"/>
                <a:cs typeface="Times New Roman" panose="02020603050405020304" pitchFamily="18" charset="0"/>
              </a:rPr>
              <a:t>Behavioral Disorders, 40,</a:t>
            </a:r>
            <a:r>
              <a:rPr lang="en-US" altLang="en-US" sz="1000" dirty="0">
                <a:solidFill>
                  <a:srgbClr val="A6A6A6"/>
                </a:solidFill>
                <a:latin typeface="+mn-lt"/>
                <a:ea typeface="MS PGothic" panose="020B0600070205080204" pitchFamily="34" charset="-128"/>
                <a:cs typeface="Times New Roman" panose="02020603050405020304" pitchFamily="18" charset="0"/>
              </a:rPr>
              <a:t> 159-170.</a:t>
            </a:r>
          </a:p>
        </p:txBody>
      </p:sp>
      <p:sp>
        <p:nvSpPr>
          <p:cNvPr id="10" name="References">
            <a:extLst>
              <a:ext uri="{FF2B5EF4-FFF2-40B4-BE49-F238E27FC236}">
                <a16:creationId xmlns:a16="http://schemas.microsoft.com/office/drawing/2014/main" id="{2FE451C2-7096-5563-E262-FC847144D6F3}"/>
              </a:ext>
              <a:ext uri="{C183D7F6-B498-43B3-948B-1728B52AA6E4}">
                <adec:decorative xmlns:adec="http://schemas.microsoft.com/office/drawing/2017/decorative" val="1"/>
              </a:ext>
            </a:extLst>
          </p:cNvPr>
          <p:cNvSpPr txBox="1">
            <a:spLocks noChangeArrowheads="1"/>
          </p:cNvSpPr>
          <p:nvPr/>
        </p:nvSpPr>
        <p:spPr bwMode="auto">
          <a:xfrm>
            <a:off x="3037528" y="6007016"/>
            <a:ext cx="881834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defRPr/>
            </a:pPr>
            <a:r>
              <a:rPr lang="en-US" altLang="en-US" sz="1000" b="1" dirty="0">
                <a:solidFill>
                  <a:srgbClr val="A6A6A6"/>
                </a:solidFill>
                <a:latin typeface="+mn-lt"/>
                <a:ea typeface="MS PGothic" panose="020B0600070205080204" pitchFamily="34" charset="-128"/>
                <a:cs typeface="Times New Roman" panose="02020603050405020304" pitchFamily="18" charset="0"/>
              </a:rPr>
              <a:t>Middle and High School Levels:</a:t>
            </a:r>
          </a:p>
          <a:p>
            <a:pPr>
              <a:lnSpc>
                <a:spcPct val="100000"/>
              </a:lnSpc>
              <a:spcBef>
                <a:spcPct val="0"/>
              </a:spcBef>
              <a:buFont typeface="Arial" panose="020B0604020202020204" pitchFamily="34" charset="0"/>
              <a:buNone/>
              <a:defRPr/>
            </a:pPr>
            <a:r>
              <a:rPr lang="en-US" altLang="en-US" sz="1000" dirty="0">
                <a:solidFill>
                  <a:srgbClr val="A6A6A6"/>
                </a:solidFill>
                <a:latin typeface="+mn-lt"/>
                <a:ea typeface="MS PGothic" panose="020B0600070205080204" pitchFamily="34" charset="-128"/>
                <a:cs typeface="Times New Roman" panose="02020603050405020304" pitchFamily="18" charset="0"/>
              </a:rPr>
              <a:t>Lane, K. L., Oakes, W. P., Cantwell, E. D., Schatschneider, C., Menzies, H., Crittenden, M., &amp;  Messenger, M. (2016). Student Risk Screening Scale for Internalizing and Externalizing Behaviors: Preliminary cut scores to support data-informed decision making in middle and high schools. </a:t>
            </a:r>
            <a:r>
              <a:rPr lang="en-US" altLang="en-US" sz="1000" i="1" dirty="0">
                <a:solidFill>
                  <a:srgbClr val="A6A6A6"/>
                </a:solidFill>
                <a:latin typeface="+mn-lt"/>
                <a:ea typeface="MS PGothic" panose="020B0600070205080204" pitchFamily="34" charset="-128"/>
                <a:cs typeface="Times New Roman" panose="02020603050405020304" pitchFamily="18" charset="0"/>
              </a:rPr>
              <a:t>Behavioral Disorders, 42</a:t>
            </a:r>
            <a:r>
              <a:rPr lang="en-US" altLang="en-US" sz="1000" dirty="0">
                <a:solidFill>
                  <a:srgbClr val="A6A6A6"/>
                </a:solidFill>
                <a:latin typeface="+mn-lt"/>
                <a:ea typeface="MS PGothic" panose="020B0600070205080204" pitchFamily="34" charset="-128"/>
                <a:cs typeface="Times New Roman" panose="02020603050405020304" pitchFamily="18" charset="0"/>
              </a:rPr>
              <a:t>(1), 271-284</a:t>
            </a:r>
          </a:p>
        </p:txBody>
      </p:sp>
    </p:spTree>
    <p:extLst>
      <p:ext uri="{BB962C8B-B14F-4D97-AF65-F5344CB8AC3E}">
        <p14:creationId xmlns:p14="http://schemas.microsoft.com/office/powerpoint/2010/main" val="404447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152F7-17F2-7CCE-0BFC-E256856CD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65CB8-E3DC-6A52-77D8-4541688D41B6}"/>
              </a:ext>
            </a:extLst>
          </p:cNvPr>
          <p:cNvSpPr>
            <a:spLocks noGrp="1"/>
          </p:cNvSpPr>
          <p:nvPr>
            <p:ph type="title"/>
          </p:nvPr>
        </p:nvSpPr>
        <p:spPr>
          <a:noFill/>
          <a:effectLst>
            <a:softEdge rad="127000"/>
          </a:effectLst>
        </p:spPr>
        <p:txBody>
          <a:bodyPr>
            <a:normAutofit/>
          </a:bodyPr>
          <a:lstStyle/>
          <a:p>
            <a:pPr algn="ctr"/>
            <a:r>
              <a:rPr lang="en-US" sz="4000" dirty="0"/>
              <a:t>Fall Over Time</a:t>
            </a:r>
            <a:br>
              <a:rPr lang="en-US" sz="4000" dirty="0"/>
            </a:br>
            <a:r>
              <a:rPr lang="en-US" sz="3200" dirty="0"/>
              <a:t>SRSS-</a:t>
            </a:r>
            <a:r>
              <a:rPr lang="en-US" sz="3200" u="sng" dirty="0"/>
              <a:t>Externalizing </a:t>
            </a:r>
            <a:r>
              <a:rPr lang="en-US" sz="3200" dirty="0"/>
              <a:t>Results – Elementary School Level</a:t>
            </a:r>
            <a:endParaRPr lang="en-US" sz="4000" dirty="0"/>
          </a:p>
        </p:txBody>
      </p:sp>
      <p:graphicFrame>
        <p:nvGraphicFramePr>
          <p:cNvPr id="5" name="Chart 4" descr="Graph of the Fall SRSS-Externalizing Results: number and percent of students screened over time at the elementary school level">
            <a:extLst>
              <a:ext uri="{FF2B5EF4-FFF2-40B4-BE49-F238E27FC236}">
                <a16:creationId xmlns:a16="http://schemas.microsoft.com/office/drawing/2014/main" id="{7BFAF689-FE23-5679-F302-5C236D2A7610}"/>
              </a:ext>
            </a:extLst>
          </p:cNvPr>
          <p:cNvGraphicFramePr/>
          <p:nvPr>
            <p:extLst>
              <p:ext uri="{D42A27DB-BD31-4B8C-83A1-F6EECF244321}">
                <p14:modId xmlns:p14="http://schemas.microsoft.com/office/powerpoint/2010/main" val="1375827693"/>
              </p:ext>
            </p:extLst>
          </p:nvPr>
        </p:nvGraphicFramePr>
        <p:xfrm>
          <a:off x="480937" y="1699924"/>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9488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a:extLst>
            <a:ext uri="{FF2B5EF4-FFF2-40B4-BE49-F238E27FC236}">
              <a16:creationId xmlns:a16="http://schemas.microsoft.com/office/drawing/2014/main" id="{6820C9CD-0BB7-D48F-B31F-69315E793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4C53F-2EA7-2C2F-B20F-52D896A26A37}"/>
              </a:ext>
            </a:extLst>
          </p:cNvPr>
          <p:cNvSpPr>
            <a:spLocks noGrp="1"/>
          </p:cNvSpPr>
          <p:nvPr>
            <p:ph type="title"/>
          </p:nvPr>
        </p:nvSpPr>
        <p:spPr>
          <a:solidFill>
            <a:schemeClr val="bg1"/>
          </a:solidFill>
          <a:effectLst>
            <a:softEdge rad="127000"/>
          </a:effectLst>
        </p:spPr>
        <p:txBody>
          <a:bodyPr>
            <a:normAutofit/>
          </a:bodyPr>
          <a:lstStyle/>
          <a:p>
            <a:pPr algn="ctr"/>
            <a:r>
              <a:rPr lang="en-US" sz="4000" dirty="0"/>
              <a:t>Fall Over Time</a:t>
            </a:r>
            <a:br>
              <a:rPr lang="en-US" sz="4000" dirty="0"/>
            </a:br>
            <a:r>
              <a:rPr lang="en-US" sz="3200" dirty="0"/>
              <a:t>SRSS-</a:t>
            </a:r>
            <a:r>
              <a:rPr lang="en-US" sz="3200" u="sng" dirty="0"/>
              <a:t>Internalizing </a:t>
            </a:r>
            <a:r>
              <a:rPr lang="en-US" sz="3200" dirty="0"/>
              <a:t>Results – Elementary School Level</a:t>
            </a:r>
            <a:endParaRPr lang="en-US" sz="4000" dirty="0"/>
          </a:p>
        </p:txBody>
      </p:sp>
      <p:graphicFrame>
        <p:nvGraphicFramePr>
          <p:cNvPr id="5" name="Chart 4" descr="Graph of the Fall SRSS-Internalizing Results: number and percent of students screened over time at the elementary school level">
            <a:extLst>
              <a:ext uri="{FF2B5EF4-FFF2-40B4-BE49-F238E27FC236}">
                <a16:creationId xmlns:a16="http://schemas.microsoft.com/office/drawing/2014/main" id="{11F22A53-10EA-9FD5-0919-00EB13F50D9D}"/>
              </a:ext>
            </a:extLst>
          </p:cNvPr>
          <p:cNvGraphicFramePr/>
          <p:nvPr>
            <p:extLst>
              <p:ext uri="{D42A27DB-BD31-4B8C-83A1-F6EECF244321}">
                <p14:modId xmlns:p14="http://schemas.microsoft.com/office/powerpoint/2010/main" val="1810445010"/>
              </p:ext>
            </p:extLst>
          </p:nvPr>
        </p:nvGraphicFramePr>
        <p:xfrm>
          <a:off x="591704" y="1690688"/>
          <a:ext cx="11008591" cy="479295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04698043"/>
      </p:ext>
    </p:extLst>
  </p:cSld>
  <p:clrMapOvr>
    <a:overrideClrMapping bg1="lt1" tx1="dk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E7A2D-C687-AB87-AAED-6EF8F5CCE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3F3940-E3CE-C27D-AC98-3CD4ACE2E9A1}"/>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US" b="1" dirty="0"/>
              <a:t>Behavioral and Academic Screening</a:t>
            </a:r>
            <a:br>
              <a:rPr lang="en-US" dirty="0"/>
            </a:br>
            <a:r>
              <a:rPr lang="en-US" b="0" dirty="0"/>
              <a:t>How are students responding?</a:t>
            </a:r>
            <a:endParaRPr lang="en-US" dirty="0"/>
          </a:p>
        </p:txBody>
      </p:sp>
      <p:pic>
        <p:nvPicPr>
          <p:cNvPr id="6" name="Picture 5" descr="Excerpt from an infographic that states screening can be used to inform tier 1 instruction, identify opportunities for teacher-delivered low-intensity strategies, and connect students to tier 2 and tier 3 interventions">
            <a:extLst>
              <a:ext uri="{FF2B5EF4-FFF2-40B4-BE49-F238E27FC236}">
                <a16:creationId xmlns:a16="http://schemas.microsoft.com/office/drawing/2014/main" id="{2D8B4487-8CC8-7A9B-5D0A-E558549E9D10}"/>
              </a:ext>
            </a:extLst>
          </p:cNvPr>
          <p:cNvPicPr>
            <a:picLocks noChangeAspect="1"/>
          </p:cNvPicPr>
          <p:nvPr/>
        </p:nvPicPr>
        <p:blipFill>
          <a:blip r:embed="rId2"/>
          <a:srcRect t="70873" b="10894"/>
          <a:stretch>
            <a:fillRect/>
          </a:stretch>
        </p:blipFill>
        <p:spPr>
          <a:xfrm>
            <a:off x="1448421" y="2087796"/>
            <a:ext cx="9295157" cy="2193925"/>
          </a:xfrm>
          <a:prstGeom prst="rect">
            <a:avLst/>
          </a:prstGeom>
          <a:ln>
            <a:noFill/>
          </a:ln>
        </p:spPr>
      </p:pic>
      <p:sp>
        <p:nvSpPr>
          <p:cNvPr id="9" name="TextBox 8">
            <a:extLst>
              <a:ext uri="{FF2B5EF4-FFF2-40B4-BE49-F238E27FC236}">
                <a16:creationId xmlns:a16="http://schemas.microsoft.com/office/drawing/2014/main" id="{66952B2D-44C7-B95D-8225-DD84843E7411}"/>
              </a:ext>
            </a:extLst>
          </p:cNvPr>
          <p:cNvSpPr txBox="1"/>
          <p:nvPr/>
        </p:nvSpPr>
        <p:spPr>
          <a:xfrm>
            <a:off x="1761689" y="4392844"/>
            <a:ext cx="1946711" cy="707886"/>
          </a:xfrm>
          <a:prstGeom prst="rect">
            <a:avLst/>
          </a:prstGeom>
          <a:noFill/>
        </p:spPr>
        <p:txBody>
          <a:bodyPr wrap="square" rtlCol="0">
            <a:spAutoFit/>
          </a:bodyPr>
          <a:lstStyle/>
          <a:p>
            <a:pPr algn="ctr"/>
            <a:r>
              <a:rPr lang="en-US" sz="2000" dirty="0"/>
              <a:t>Inform Tier 1 Instruction</a:t>
            </a:r>
          </a:p>
        </p:txBody>
      </p:sp>
      <p:sp>
        <p:nvSpPr>
          <p:cNvPr id="10" name="TextBox 9">
            <a:extLst>
              <a:ext uri="{FF2B5EF4-FFF2-40B4-BE49-F238E27FC236}">
                <a16:creationId xmlns:a16="http://schemas.microsoft.com/office/drawing/2014/main" id="{6E91F583-E037-89E5-16FB-503EACA8CAD4}"/>
              </a:ext>
            </a:extLst>
          </p:cNvPr>
          <p:cNvSpPr txBox="1"/>
          <p:nvPr/>
        </p:nvSpPr>
        <p:spPr>
          <a:xfrm>
            <a:off x="4894354" y="4395491"/>
            <a:ext cx="1946711" cy="1938992"/>
          </a:xfrm>
          <a:prstGeom prst="rect">
            <a:avLst/>
          </a:prstGeom>
          <a:noFill/>
        </p:spPr>
        <p:txBody>
          <a:bodyPr wrap="square" rtlCol="0">
            <a:spAutoFit/>
          </a:bodyPr>
          <a:lstStyle/>
          <a:p>
            <a:pPr algn="ctr"/>
            <a:r>
              <a:rPr lang="en-US" sz="2000" dirty="0"/>
              <a:t>Identify opportunities for teacher-delivered, low-intensity strategies</a:t>
            </a:r>
          </a:p>
        </p:txBody>
      </p:sp>
      <p:sp>
        <p:nvSpPr>
          <p:cNvPr id="11" name="TextBox 10">
            <a:extLst>
              <a:ext uri="{FF2B5EF4-FFF2-40B4-BE49-F238E27FC236}">
                <a16:creationId xmlns:a16="http://schemas.microsoft.com/office/drawing/2014/main" id="{8313171D-8C7D-CABA-E780-E52E15E7A93A}"/>
              </a:ext>
            </a:extLst>
          </p:cNvPr>
          <p:cNvSpPr txBox="1"/>
          <p:nvPr/>
        </p:nvSpPr>
        <p:spPr>
          <a:xfrm>
            <a:off x="8281021" y="4395491"/>
            <a:ext cx="1946711" cy="1323439"/>
          </a:xfrm>
          <a:prstGeom prst="rect">
            <a:avLst/>
          </a:prstGeom>
          <a:noFill/>
        </p:spPr>
        <p:txBody>
          <a:bodyPr wrap="square" rtlCol="0">
            <a:spAutoFit/>
          </a:bodyPr>
          <a:lstStyle/>
          <a:p>
            <a:pPr algn="ctr"/>
            <a:r>
              <a:rPr lang="en-US" sz="2000" dirty="0"/>
              <a:t>Connect students to Tier 2 and Tier 3 interventions</a:t>
            </a:r>
          </a:p>
        </p:txBody>
      </p:sp>
    </p:spTree>
    <p:extLst>
      <p:ext uri="{BB962C8B-B14F-4D97-AF65-F5344CB8AC3E}">
        <p14:creationId xmlns:p14="http://schemas.microsoft.com/office/powerpoint/2010/main" val="42534757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668C-697D-4C8F-D134-14F5C14AE58B}"/>
              </a:ext>
            </a:extLst>
          </p:cNvPr>
          <p:cNvSpPr>
            <a:spLocks noGrp="1"/>
          </p:cNvSpPr>
          <p:nvPr>
            <p:ph type="title"/>
          </p:nvPr>
        </p:nvSpPr>
        <p:spPr/>
        <p:txBody>
          <a:bodyPr/>
          <a:lstStyle/>
          <a:p>
            <a:r>
              <a:rPr lang="en-US" dirty="0"/>
              <a:t>Ci3T Integrated Lesson Planning</a:t>
            </a:r>
          </a:p>
        </p:txBody>
      </p:sp>
      <p:grpSp>
        <p:nvGrpSpPr>
          <p:cNvPr id="5" name="Group" descr="Comprehensive, Integrated, Three-Tiered Model of Prevention pyramid with an arrow pointing to the bottom green tier (Tier 1).">
            <a:extLst>
              <a:ext uri="{FF2B5EF4-FFF2-40B4-BE49-F238E27FC236}">
                <a16:creationId xmlns:a16="http://schemas.microsoft.com/office/drawing/2014/main" id="{12EF95F1-8F50-1E72-9EAF-D53E25F509AE}"/>
              </a:ext>
            </a:extLst>
          </p:cNvPr>
          <p:cNvGrpSpPr/>
          <p:nvPr/>
        </p:nvGrpSpPr>
        <p:grpSpPr>
          <a:xfrm>
            <a:off x="490152" y="1828800"/>
            <a:ext cx="5836071" cy="4043114"/>
            <a:chOff x="461276" y="2112963"/>
            <a:chExt cx="5836071" cy="4043114"/>
          </a:xfrm>
        </p:grpSpPr>
        <p:pic>
          <p:nvPicPr>
            <p:cNvPr id="9" name="Picture 1" descr="Diagram&#10;&#10;Description automatically generated">
              <a:extLst>
                <a:ext uri="{FF2B5EF4-FFF2-40B4-BE49-F238E27FC236}">
                  <a16:creationId xmlns:a16="http://schemas.microsoft.com/office/drawing/2014/main" id="{2CBD09DB-9E70-B078-791A-4C4FED6DE8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10" name="Arrow">
              <a:extLst>
                <a:ext uri="{FF2B5EF4-FFF2-40B4-BE49-F238E27FC236}">
                  <a16:creationId xmlns:a16="http://schemas.microsoft.com/office/drawing/2014/main" id="{0487792D-380F-E773-B511-AC244F6251A8}"/>
                </a:ext>
                <a:ext uri="{C183D7F6-B498-43B3-948B-1728B52AA6E4}">
                  <adec:decorative xmlns:adec="http://schemas.microsoft.com/office/drawing/2017/decorative" val="0"/>
                </a:ext>
              </a:extLst>
            </p:cNvPr>
            <p:cNvSpPr/>
            <p:nvPr/>
          </p:nvSpPr>
          <p:spPr>
            <a:xfrm rot="1671121">
              <a:off x="461276" y="4002406"/>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3" name="Picture 2"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A0560071-6F20-D39D-2422-49FDBE65F6F7}"/>
              </a:ext>
            </a:extLst>
          </p:cNvPr>
          <p:cNvPicPr>
            <a:picLocks noChangeAspect="1"/>
          </p:cNvPicPr>
          <p:nvPr/>
        </p:nvPicPr>
        <p:blipFill rotWithShape="1">
          <a:blip r:embed="rId4"/>
          <a:srcRect t="4290" b="13076"/>
          <a:stretch/>
        </p:blipFill>
        <p:spPr>
          <a:xfrm>
            <a:off x="6609242" y="2278215"/>
            <a:ext cx="4744558" cy="3029581"/>
          </a:xfrm>
          <a:prstGeom prst="rect">
            <a:avLst/>
          </a:prstGeom>
          <a:ln>
            <a:solidFill>
              <a:schemeClr val="tx1"/>
            </a:solidFill>
          </a:ln>
        </p:spPr>
      </p:pic>
      <p:sp>
        <p:nvSpPr>
          <p:cNvPr id="4" name="Citation">
            <a:extLst>
              <a:ext uri="{FF2B5EF4-FFF2-40B4-BE49-F238E27FC236}">
                <a16:creationId xmlns:a16="http://schemas.microsoft.com/office/drawing/2014/main" id="{00BB1C7F-3FEE-B691-C793-304B1990882B}"/>
              </a:ext>
              <a:ext uri="{C183D7F6-B498-43B3-948B-1728B52AA6E4}">
                <adec:decorative xmlns:adec="http://schemas.microsoft.com/office/drawing/2017/decorative" val="1"/>
              </a:ext>
            </a:extLst>
          </p:cNvPr>
          <p:cNvSpPr txBox="1"/>
          <p:nvPr/>
        </p:nvSpPr>
        <p:spPr>
          <a:xfrm>
            <a:off x="3051207" y="6010026"/>
            <a:ext cx="8435541" cy="661720"/>
          </a:xfrm>
          <a:prstGeom prst="rect">
            <a:avLst/>
          </a:prstGeom>
          <a:noFill/>
        </p:spPr>
        <p:txBody>
          <a:bodyPr wrap="square">
            <a:spAutoFit/>
          </a:bodyPr>
          <a:lstStyle/>
          <a:p>
            <a:pPr marL="0" marR="0">
              <a:buNone/>
              <a:tabLst>
                <a:tab pos="2971800" algn="ctr"/>
                <a:tab pos="5943600" algn="r"/>
              </a:tabLst>
            </a:pP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Citation. Oakes, W. P., Lane, K. L., Lane, K. S., &amp; Buckman, M. M. (2019). </a:t>
            </a:r>
            <a:r>
              <a:rPr lang="en-US" sz="1050" i="1"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Ci3T integrated lessons plan template</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www.ci3t.org.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buNone/>
              <a:tabLst>
                <a:tab pos="2971800" algn="ctr"/>
                <a:tab pos="5943600" algn="r"/>
              </a:tabLst>
            </a:pP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Completed examples available in:</a:t>
            </a: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Ci3T Project ENHANCE Research Team. (2022, July). </a:t>
            </a:r>
            <a:r>
              <a:rPr lang="en-US" sz="1050" i="1"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Embedding and integrating Ci3T domains into daily instruction</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Author. </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hlinkClick r:id="rId5"/>
              </a:rPr>
              <a:t>https://doi.org/10.17161/ci3t.42880</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3">
            <a:extLst>
              <a:ext uri="{FF2B5EF4-FFF2-40B4-BE49-F238E27FC236}">
                <a16:creationId xmlns:a16="http://schemas.microsoft.com/office/drawing/2014/main" id="{04FE7E35-DF58-3A68-0348-AE9AA5EDD1F4}"/>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11021483" y="0"/>
            <a:ext cx="1170517"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4262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6EF20-D550-4249-9C55-88E579BEE54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Integrated Lesson Plan</a:t>
            </a:r>
          </a:p>
        </p:txBody>
      </p:sp>
      <p:pic>
        <p:nvPicPr>
          <p:cNvPr id="9" name="Picture 1"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5A29E1D8-7908-D04C-68F3-09B4F6764EB7}"/>
              </a:ext>
            </a:extLst>
          </p:cNvPr>
          <p:cNvPicPr>
            <a:picLocks noChangeAspect="1"/>
          </p:cNvPicPr>
          <p:nvPr/>
        </p:nvPicPr>
        <p:blipFill rotWithShape="1">
          <a:blip r:embed="rId2"/>
          <a:srcRect t="4290" b="13076"/>
          <a:stretch/>
        </p:blipFill>
        <p:spPr>
          <a:xfrm>
            <a:off x="878297" y="75721"/>
            <a:ext cx="10502990" cy="6706558"/>
          </a:xfrm>
          <a:prstGeom prst="rect">
            <a:avLst/>
          </a:prstGeom>
          <a:ln>
            <a:solidFill>
              <a:schemeClr val="tx1"/>
            </a:solidFill>
          </a:ln>
        </p:spPr>
      </p:pic>
      <p:sp>
        <p:nvSpPr>
          <p:cNvPr id="15" name="Rectangle 1">
            <a:extLst>
              <a:ext uri="{FF2B5EF4-FFF2-40B4-BE49-F238E27FC236}">
                <a16:creationId xmlns:a16="http://schemas.microsoft.com/office/drawing/2014/main" id="{614F4E20-F682-20BC-CEDD-F9704CBCE9A0}"/>
              </a:ext>
              <a:ext uri="{C183D7F6-B498-43B3-948B-1728B52AA6E4}">
                <adec:decorative xmlns:adec="http://schemas.microsoft.com/office/drawing/2017/decorative" val="1"/>
              </a:ext>
            </a:extLst>
          </p:cNvPr>
          <p:cNvSpPr/>
          <p:nvPr/>
        </p:nvSpPr>
        <p:spPr>
          <a:xfrm>
            <a:off x="1094864" y="2574758"/>
            <a:ext cx="2033337" cy="1540042"/>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Rectangle 2">
            <a:extLst>
              <a:ext uri="{FF2B5EF4-FFF2-40B4-BE49-F238E27FC236}">
                <a16:creationId xmlns:a16="http://schemas.microsoft.com/office/drawing/2014/main" id="{4D10287F-4A8E-6334-0A27-66115EF16611}"/>
              </a:ext>
              <a:ext uri="{C183D7F6-B498-43B3-948B-1728B52AA6E4}">
                <adec:decorative xmlns:adec="http://schemas.microsoft.com/office/drawing/2017/decorative" val="1"/>
              </a:ext>
            </a:extLst>
          </p:cNvPr>
          <p:cNvSpPr/>
          <p:nvPr/>
        </p:nvSpPr>
        <p:spPr>
          <a:xfrm>
            <a:off x="8410259" y="502723"/>
            <a:ext cx="2694880" cy="1819371"/>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4" name="Picture 2" descr="Teacher Reflection form">
            <a:extLst>
              <a:ext uri="{FF2B5EF4-FFF2-40B4-BE49-F238E27FC236}">
                <a16:creationId xmlns:a16="http://schemas.microsoft.com/office/drawing/2014/main" id="{EEFCEB27-F8CB-6812-A317-974ED324FE77}"/>
              </a:ext>
            </a:extLst>
          </p:cNvPr>
          <p:cNvPicPr>
            <a:picLocks noChangeAspect="1"/>
          </p:cNvPicPr>
          <p:nvPr/>
        </p:nvPicPr>
        <p:blipFill>
          <a:blip r:embed="rId3"/>
          <a:stretch>
            <a:fillRect/>
          </a:stretch>
        </p:blipFill>
        <p:spPr>
          <a:xfrm>
            <a:off x="1155023" y="4335556"/>
            <a:ext cx="9926052" cy="2420731"/>
          </a:xfrm>
          <a:prstGeom prst="rect">
            <a:avLst/>
          </a:prstGeom>
          <a:ln>
            <a:noFill/>
          </a:ln>
          <a:effectLst/>
        </p:spPr>
      </p:pic>
      <p:sp>
        <p:nvSpPr>
          <p:cNvPr id="4" name="TextBox 3">
            <a:extLst>
              <a:ext uri="{FF2B5EF4-FFF2-40B4-BE49-F238E27FC236}">
                <a16:creationId xmlns:a16="http://schemas.microsoft.com/office/drawing/2014/main" id="{CE1B9D07-790B-3BB6-D566-CBC274150597}"/>
              </a:ext>
              <a:ext uri="{C183D7F6-B498-43B3-948B-1728B52AA6E4}">
                <adec:decorative xmlns:adec="http://schemas.microsoft.com/office/drawing/2017/decorative" val="1"/>
              </a:ext>
            </a:extLst>
          </p:cNvPr>
          <p:cNvSpPr txBox="1"/>
          <p:nvPr/>
        </p:nvSpPr>
        <p:spPr>
          <a:xfrm>
            <a:off x="878297" y="6593199"/>
            <a:ext cx="6706559" cy="233975"/>
          </a:xfrm>
          <a:prstGeom prst="rect">
            <a:avLst/>
          </a:prstGeom>
          <a:noFill/>
        </p:spPr>
        <p:txBody>
          <a:bodyPr wrap="square">
            <a:spAutoFit/>
          </a:bodyPr>
          <a:lstStyle/>
          <a:p>
            <a:pPr algn="l" rtl="0" fontAlgn="base">
              <a:lnSpc>
                <a:spcPts val="1150"/>
              </a:lnSpc>
              <a:buNone/>
            </a:pPr>
            <a:r>
              <a:rPr lang="en-US" sz="900" b="0" i="0" u="none" strike="noStrike">
                <a:solidFill>
                  <a:srgbClr val="808080"/>
                </a:solidFill>
                <a:effectLst/>
              </a:rPr>
              <a:t>Citation. Oakes, W. P., Lane, K. L., Lane, K. S., &amp; Buckman, M. M. (2019). </a:t>
            </a:r>
            <a:r>
              <a:rPr lang="en-US" sz="900" b="0" i="1" u="none" strike="noStrike">
                <a:solidFill>
                  <a:srgbClr val="808080"/>
                </a:solidFill>
                <a:effectLst/>
              </a:rPr>
              <a:t>Ci3T integrated lessons plan template</a:t>
            </a:r>
            <a:r>
              <a:rPr lang="en-US" sz="900" b="0" i="0" u="none" strike="noStrike">
                <a:solidFill>
                  <a:srgbClr val="808080"/>
                </a:solidFill>
                <a:effectLst/>
              </a:rPr>
              <a:t>. www.ci3t.org.</a:t>
            </a:r>
            <a:r>
              <a:rPr lang="en-US" sz="900" b="0" i="0">
                <a:effectLst/>
              </a:rPr>
              <a:t>​</a:t>
            </a:r>
          </a:p>
        </p:txBody>
      </p:sp>
    </p:spTree>
    <p:extLst>
      <p:ext uri="{BB962C8B-B14F-4D97-AF65-F5344CB8AC3E}">
        <p14:creationId xmlns:p14="http://schemas.microsoft.com/office/powerpoint/2010/main" val="2023484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D6A3A-09DA-7934-ED4D-BD0C4E69A3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DC74B4-2EE3-5ED3-C26C-8C10BF4BC399}"/>
              </a:ext>
            </a:extLst>
          </p:cNvPr>
          <p:cNvSpPr>
            <a:spLocks noGrp="1"/>
          </p:cNvSpPr>
          <p:nvPr>
            <p:ph type="title"/>
          </p:nvPr>
        </p:nvSpPr>
        <p:spPr/>
        <p:txBody>
          <a:bodyPr>
            <a:noAutofit/>
          </a:bodyPr>
          <a:lstStyle/>
          <a:p>
            <a:r>
              <a:rPr lang="en-US" sz="4000" b="1" dirty="0"/>
              <a:t>Using Systematic Screening Data to:</a:t>
            </a:r>
            <a:br>
              <a:rPr lang="en-US" sz="4000" b="1" dirty="0"/>
            </a:br>
            <a:r>
              <a:rPr lang="en-US" sz="4800" dirty="0"/>
              <a:t>Empower Teachers with Low-Intensity Strategies</a:t>
            </a:r>
          </a:p>
        </p:txBody>
      </p:sp>
      <p:sp>
        <p:nvSpPr>
          <p:cNvPr id="3" name="Text Placeholder 2">
            <a:extLst>
              <a:ext uri="{FF2B5EF4-FFF2-40B4-BE49-F238E27FC236}">
                <a16:creationId xmlns:a16="http://schemas.microsoft.com/office/drawing/2014/main" id="{B1E2777B-F8B3-71DB-83FD-546879034AC9}"/>
              </a:ext>
            </a:extLst>
          </p:cNvPr>
          <p:cNvSpPr>
            <a:spLocks noGrp="1"/>
          </p:cNvSpPr>
          <p:nvPr>
            <p:ph type="body" idx="1"/>
          </p:nvPr>
        </p:nvSpPr>
        <p:spPr/>
        <p:txBody>
          <a:bodyPr/>
          <a:lstStyle/>
          <a:p>
            <a:r>
              <a:rPr lang="en-US" dirty="0">
                <a:solidFill>
                  <a:schemeClr val="bg2"/>
                </a:solidFill>
              </a:rPr>
              <a:t>A focus on integrated tiered systems</a:t>
            </a:r>
          </a:p>
        </p:txBody>
      </p:sp>
      <p:sp>
        <p:nvSpPr>
          <p:cNvPr id="5" name="TextBox 4">
            <a:extLst>
              <a:ext uri="{FF2B5EF4-FFF2-40B4-BE49-F238E27FC236}">
                <a16:creationId xmlns:a16="http://schemas.microsoft.com/office/drawing/2014/main" id="{20F39B1A-CE57-AD62-B309-2F0C51C75165}"/>
              </a:ext>
            </a:extLst>
          </p:cNvPr>
          <p:cNvSpPr txBox="1"/>
          <p:nvPr/>
        </p:nvSpPr>
        <p:spPr>
          <a:xfrm>
            <a:off x="4798577" y="6116638"/>
            <a:ext cx="7040070" cy="600164"/>
          </a:xfrm>
          <a:prstGeom prst="rect">
            <a:avLst/>
          </a:prstGeom>
          <a:noFill/>
        </p:spPr>
        <p:txBody>
          <a:bodyPr wrap="square">
            <a:spAutoFit/>
          </a:bodyPr>
          <a:lstStyle/>
          <a:p>
            <a:r>
              <a:rPr lang="en-US" sz="1100" dirty="0"/>
              <a:t>The research reported here was supported by the Institute of Education Sciences, U.S. Department of Education, through Grants R324N190002 and R324X220067 to University of Kansas. The opinions expressed are those of the authors and do not represent views of the Institute or the U.S. Department of Education.</a:t>
            </a:r>
          </a:p>
        </p:txBody>
      </p:sp>
    </p:spTree>
    <p:extLst>
      <p:ext uri="{BB962C8B-B14F-4D97-AF65-F5344CB8AC3E}">
        <p14:creationId xmlns:p14="http://schemas.microsoft.com/office/powerpoint/2010/main" val="20468859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6A684D-C3F1-6E28-857D-A5F089671E09}"/>
              </a:ext>
            </a:extLst>
          </p:cNvPr>
          <p:cNvSpPr>
            <a:spLocks noGrp="1"/>
          </p:cNvSpPr>
          <p:nvPr>
            <p:ph type="title"/>
          </p:nvPr>
        </p:nvSpPr>
        <p:spPr/>
        <p:txBody>
          <a:bodyPr>
            <a:normAutofit/>
          </a:bodyPr>
          <a:lstStyle/>
          <a:p>
            <a:r>
              <a:rPr lang="en-US" dirty="0"/>
              <a:t>Data to Indicate a Focus on Low-Intensity Teacher-Delivered Strategies </a:t>
            </a:r>
          </a:p>
        </p:txBody>
      </p:sp>
      <p:pic>
        <p:nvPicPr>
          <p:cNvPr id="6" name="Content Placeholder 2" descr="Classroom-Level Summary Data including high risk, moderate risk, and low risk categories for SRSS-Externalizing and SRSS-Internalizing">
            <a:extLst>
              <a:ext uri="{FF2B5EF4-FFF2-40B4-BE49-F238E27FC236}">
                <a16:creationId xmlns:a16="http://schemas.microsoft.com/office/drawing/2014/main" id="{F907C8EC-3DA2-CA91-2ACE-AA3F481C340A}"/>
              </a:ext>
            </a:extLst>
          </p:cNvPr>
          <p:cNvPicPr>
            <a:picLocks noChangeAspect="1"/>
          </p:cNvPicPr>
          <p:nvPr/>
        </p:nvPicPr>
        <p:blipFill>
          <a:blip r:embed="rId2"/>
          <a:stretch>
            <a:fillRect/>
          </a:stretch>
        </p:blipFill>
        <p:spPr>
          <a:xfrm>
            <a:off x="2547584" y="1908856"/>
            <a:ext cx="7096831" cy="44030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28307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78C230-BA51-950C-B611-EC2E0DC3423F}"/>
              </a:ext>
            </a:extLst>
          </p:cNvPr>
          <p:cNvSpPr>
            <a:spLocks noGrp="1"/>
          </p:cNvSpPr>
          <p:nvPr>
            <p:ph type="title"/>
          </p:nvPr>
        </p:nvSpPr>
        <p:spPr/>
        <p:txBody>
          <a:bodyPr>
            <a:normAutofit/>
          </a:bodyPr>
          <a:lstStyle/>
          <a:p>
            <a:r>
              <a:rPr lang="en-US" dirty="0"/>
              <a:t>Low-Intensity Teacher-Delivered Strategies</a:t>
            </a:r>
          </a:p>
        </p:txBody>
      </p:sp>
      <p:pic>
        <p:nvPicPr>
          <p:cNvPr id="4" name="Picture 1" descr="Ci3T Blueprint A Primary Tier 1 Plan 1">
            <a:extLst>
              <a:ext uri="{FF2B5EF4-FFF2-40B4-BE49-F238E27FC236}">
                <a16:creationId xmlns:a16="http://schemas.microsoft.com/office/drawing/2014/main" id="{C07B45B7-50B5-3295-8520-83E81BC5CC7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72820" y="1690688"/>
            <a:ext cx="6489183" cy="5014369"/>
          </a:xfrm>
          <a:prstGeom prst="rect">
            <a:avLst/>
          </a:prstGeom>
          <a:ln w="9525">
            <a:solidFill>
              <a:schemeClr val="bg1">
                <a:lumMod val="75000"/>
              </a:schemeClr>
            </a:solidFill>
            <a:miter lim="800000"/>
            <a:headEnd/>
            <a:tailEnd/>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5" name="Yellow Box" descr="Yellow box outlining Area 1: Academics Responsibilities of faculty and staff">
            <a:extLst>
              <a:ext uri="{FF2B5EF4-FFF2-40B4-BE49-F238E27FC236}">
                <a16:creationId xmlns:a16="http://schemas.microsoft.com/office/drawing/2014/main" id="{A30E81A6-699E-3E20-2863-CEB7866EBF19}"/>
              </a:ext>
            </a:extLst>
          </p:cNvPr>
          <p:cNvSpPr/>
          <p:nvPr/>
        </p:nvSpPr>
        <p:spPr>
          <a:xfrm>
            <a:off x="1286658" y="3929309"/>
            <a:ext cx="2186609" cy="2476006"/>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i3T Low-Intensity Teacher-Delivered Strategies purple module covers">
            <a:extLst>
              <a:ext uri="{FF2B5EF4-FFF2-40B4-BE49-F238E27FC236}">
                <a16:creationId xmlns:a16="http://schemas.microsoft.com/office/drawing/2014/main" id="{6B19A2F5-F970-F2C1-15F7-642799FC4530}"/>
              </a:ext>
            </a:extLst>
          </p:cNvPr>
          <p:cNvPicPr>
            <a:picLocks noChangeAspect="1"/>
          </p:cNvPicPr>
          <p:nvPr/>
        </p:nvPicPr>
        <p:blipFill>
          <a:blip r:embed="rId3"/>
          <a:stretch>
            <a:fillRect/>
          </a:stretch>
        </p:blipFill>
        <p:spPr>
          <a:xfrm>
            <a:off x="7892103" y="2157973"/>
            <a:ext cx="4052094" cy="2897352"/>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6" name="Picture 3">
            <a:extLst>
              <a:ext uri="{FF2B5EF4-FFF2-40B4-BE49-F238E27FC236}">
                <a16:creationId xmlns:a16="http://schemas.microsoft.com/office/drawing/2014/main" id="{98F0C605-26AA-F410-981A-BA5CE08B564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756034" y="153065"/>
            <a:ext cx="1188163" cy="1537623"/>
          </a:xfrm>
          <a:prstGeom prst="rect">
            <a:avLst/>
          </a:prstGeom>
          <a:ln>
            <a:solidFill>
              <a:schemeClr val="tx1"/>
            </a:solidFill>
          </a:ln>
        </p:spPr>
      </p:pic>
    </p:spTree>
    <p:extLst>
      <p:ext uri="{BB962C8B-B14F-4D97-AF65-F5344CB8AC3E}">
        <p14:creationId xmlns:p14="http://schemas.microsoft.com/office/powerpoint/2010/main" val="4033876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hidden">
            <a:extLst>
              <a:ext uri="{FF2B5EF4-FFF2-40B4-BE49-F238E27FC236}">
                <a16:creationId xmlns:a16="http://schemas.microsoft.com/office/drawing/2014/main" id="{C14FE2DD-FAA8-1CFB-DCC0-438133DD5FED}"/>
              </a:ext>
            </a:extLst>
          </p:cNvPr>
          <p:cNvSpPr txBox="1">
            <a:spLocks noGrp="1"/>
          </p:cNvSpPr>
          <p:nvPr>
            <p:ph type="title" idx="4294967295"/>
          </p:nvPr>
        </p:nvSpPr>
        <p:spPr>
          <a:xfrm>
            <a:off x="0" y="-1539875"/>
            <a:ext cx="10515600" cy="1325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Academic Supervision</a:t>
            </a:r>
          </a:p>
        </p:txBody>
      </p:sp>
      <p:pic>
        <p:nvPicPr>
          <p:cNvPr id="7" name="Picture 1" descr="Active supervision is intentional, specific, and overt behaviors educators use such as: establishing expectations, frequently scanning the context, engaging in positive interactions (verbal and nonverbal precorrections and prompts, listening and offering feedback as appropriate), reinforcing desired behavior and correction or redirection (when needed). In the classroom, you would notice the teacher is scanning the classroom, moving between students or groups, praising on-task behavior and correct work, providing feedback to fine tune understanding, using precorrection and prompts to prevent anticipating issues and minimize any potential challenges.">
            <a:extLst>
              <a:ext uri="{FF2B5EF4-FFF2-40B4-BE49-F238E27FC236}">
                <a16:creationId xmlns:a16="http://schemas.microsoft.com/office/drawing/2014/main" id="{00BB083C-6526-1995-DBAC-65F7D4FF7C3B}"/>
              </a:ext>
            </a:extLst>
          </p:cNvPr>
          <p:cNvPicPr>
            <a:picLocks noChangeAspect="1"/>
          </p:cNvPicPr>
          <p:nvPr/>
        </p:nvPicPr>
        <p:blipFill>
          <a:blip r:embed="rId2"/>
          <a:stretch>
            <a:fillRect/>
          </a:stretch>
        </p:blipFill>
        <p:spPr>
          <a:xfrm>
            <a:off x="228369" y="457135"/>
            <a:ext cx="10638522" cy="5943729"/>
          </a:xfrm>
          <a:prstGeom prst="rect">
            <a:avLst/>
          </a:prstGeom>
        </p:spPr>
      </p:pic>
      <p:pic>
        <p:nvPicPr>
          <p:cNvPr id="9" name="Picture 2">
            <a:extLst>
              <a:ext uri="{FF2B5EF4-FFF2-40B4-BE49-F238E27FC236}">
                <a16:creationId xmlns:a16="http://schemas.microsoft.com/office/drawing/2014/main" id="{6630BA40-8D91-2355-EB87-C966261F4CE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314176" y="0"/>
            <a:ext cx="877824" cy="1371600"/>
          </a:xfrm>
          <a:prstGeom prst="rect">
            <a:avLst/>
          </a:prstGeom>
        </p:spPr>
      </p:pic>
    </p:spTree>
    <p:extLst>
      <p:ext uri="{BB962C8B-B14F-4D97-AF65-F5344CB8AC3E}">
        <p14:creationId xmlns:p14="http://schemas.microsoft.com/office/powerpoint/2010/main" val="1981721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hidden">
            <a:extLst>
              <a:ext uri="{FF2B5EF4-FFF2-40B4-BE49-F238E27FC236}">
                <a16:creationId xmlns:a16="http://schemas.microsoft.com/office/drawing/2014/main" id="{D47ADD47-358F-773A-4E44-443C03455037}"/>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Behavior-Specific Praise</a:t>
            </a:r>
          </a:p>
        </p:txBody>
      </p:sp>
      <p:pic>
        <p:nvPicPr>
          <p:cNvPr id="7" name="Picture 1" descr="Behavior-specific praise are statements that acknowledge and clearly state what desirable behavior has been performed. Examples are &quot;Jesse, I see you showing respect for your partner by listening to their ideas&quot; and &quot;thank you for showing responsibility by putting the science materials away.&quot; Behavior-specific praise can be used to acknowledge expected behavior of an individual student or multiple students engaging in academic and non-academic tasks.">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5" name="Picture 2">
            <a:extLst>
              <a:ext uri="{FF2B5EF4-FFF2-40B4-BE49-F238E27FC236}">
                <a16:creationId xmlns:a16="http://schemas.microsoft.com/office/drawing/2014/main" id="{E4C744B9-2354-2B51-B70A-D4225C2B7D3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314176" y="0"/>
            <a:ext cx="877824" cy="1371600"/>
          </a:xfrm>
          <a:prstGeom prst="rect">
            <a:avLst/>
          </a:prstGeom>
        </p:spPr>
      </p:pic>
    </p:spTree>
    <p:extLst>
      <p:ext uri="{BB962C8B-B14F-4D97-AF65-F5344CB8AC3E}">
        <p14:creationId xmlns:p14="http://schemas.microsoft.com/office/powerpoint/2010/main" val="6222253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hidden">
            <a:extLst>
              <a:ext uri="{FF2B5EF4-FFF2-40B4-BE49-F238E27FC236}">
                <a16:creationId xmlns:a16="http://schemas.microsoft.com/office/drawing/2014/main" id="{A559A51E-6B4D-AC44-9217-46FF41C1F7AF}"/>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Instructional Choice</a:t>
            </a:r>
          </a:p>
        </p:txBody>
      </p:sp>
      <p:pic>
        <p:nvPicPr>
          <p:cNvPr id="7" name="Picture 1" descr="Instructional choice is offering students opportunities to make choices throughout the instructional day. Teachers offer students two or more options, allow each student to independently make their choice, and the student is provided with the selected option.">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3C5E4AA0-F0E0-1C6C-8E79-487A00AE73D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314176" y="0"/>
            <a:ext cx="877824" cy="1371600"/>
          </a:xfrm>
          <a:prstGeom prst="rect">
            <a:avLst/>
          </a:prstGeom>
        </p:spPr>
      </p:pic>
    </p:spTree>
    <p:extLst>
      <p:ext uri="{BB962C8B-B14F-4D97-AF65-F5344CB8AC3E}">
        <p14:creationId xmlns:p14="http://schemas.microsoft.com/office/powerpoint/2010/main" val="2445730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042937-54B4-A603-F868-13C29603793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Strategies: Opportunities to Respond</a:t>
            </a:r>
          </a:p>
        </p:txBody>
      </p:sp>
      <p:pic>
        <p:nvPicPr>
          <p:cNvPr id="7" name="Picture 6" descr="Opportunities to Respond are frequent opportunities within a set time period of time for students to respond to teacher questions to practice skills or build fluency. Best done with material or concepts already taught and for which students have a basic understanding. Three or more opportunities to respond per minute is the goal. In the classroom, you would notice the teacher is providing high rates of opportunities to respond through combinations of choral responding, thumbs up/down, response cards, personal white boards, clickers, or other methods.">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09349D28-4091-3125-3E29-8BD081A649F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314176" y="0"/>
            <a:ext cx="877824" cy="1371600"/>
          </a:xfrm>
          <a:prstGeom prst="rect">
            <a:avLst/>
          </a:prstGeom>
        </p:spPr>
      </p:pic>
    </p:spTree>
    <p:extLst>
      <p:ext uri="{BB962C8B-B14F-4D97-AF65-F5344CB8AC3E}">
        <p14:creationId xmlns:p14="http://schemas.microsoft.com/office/powerpoint/2010/main" val="34701217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hidden">
            <a:extLst>
              <a:ext uri="{FF2B5EF4-FFF2-40B4-BE49-F238E27FC236}">
                <a16:creationId xmlns:a16="http://schemas.microsoft.com/office/drawing/2014/main" id="{380A6BFA-5BAF-3D54-4EDF-30A800145E09}"/>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Precorrection</a:t>
            </a:r>
          </a:p>
        </p:txBody>
      </p:sp>
      <p:pic>
        <p:nvPicPr>
          <p:cNvPr id="7" name="Picture 6" descr="Precorrection is a low-intensity strategy that proactively reminds students of expectations before entering an environment or beginning an activity. One examples is: a teacher reminds students of expectations for working in a collaborative group before beginning the activity. Then the teacher reinforces students meeting expectations with behavior-specific praise. Another example is: a cafeteria monitor greets students as they enter the cafeteria and reminds them of the expectations for staying safe in the cafeteria, such as keeping their mask on while inline and in the shared space, standing on the floor markers spaced six feet apart. Then those serving students lunch can provide behavior-specific praise when students demonstrate the expectations.">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9B3101D2-BEA4-CA79-8A36-A1C5F008FBE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314176" y="0"/>
            <a:ext cx="877824" cy="1371600"/>
          </a:xfrm>
          <a:prstGeom prst="rect">
            <a:avLst/>
          </a:prstGeom>
        </p:spPr>
      </p:pic>
    </p:spTree>
    <p:extLst>
      <p:ext uri="{BB962C8B-B14F-4D97-AF65-F5344CB8AC3E}">
        <p14:creationId xmlns:p14="http://schemas.microsoft.com/office/powerpoint/2010/main" val="20560436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2CF8-64AC-8249-45A1-B4D38698C3A5}"/>
              </a:ext>
            </a:extLst>
          </p:cNvPr>
          <p:cNvSpPr>
            <a:spLocks noGrp="1"/>
          </p:cNvSpPr>
          <p:nvPr>
            <p:ph type="title"/>
          </p:nvPr>
        </p:nvSpPr>
        <p:spPr/>
        <p:txBody>
          <a:bodyPr>
            <a:normAutofit/>
          </a:bodyPr>
          <a:lstStyle/>
          <a:p>
            <a:r>
              <a:rPr lang="en-US" sz="4000" dirty="0"/>
              <a:t>Resource Spotlight! See Presentation from 2L</a:t>
            </a:r>
          </a:p>
        </p:txBody>
      </p:sp>
      <p:pic>
        <p:nvPicPr>
          <p:cNvPr id="6" name="Picture 1" descr="Teacher-Delivered Behavioral Interventions in Grades K-5 What Works Clearinghouse practice guide cover">
            <a:extLst>
              <a:ext uri="{FF2B5EF4-FFF2-40B4-BE49-F238E27FC236}">
                <a16:creationId xmlns:a16="http://schemas.microsoft.com/office/drawing/2014/main" id="{7BCC563C-2818-BAA0-E085-CAA2AED8BCD5}"/>
              </a:ext>
            </a:extLst>
          </p:cNvPr>
          <p:cNvPicPr>
            <a:picLocks noChangeAspect="1"/>
          </p:cNvPicPr>
          <p:nvPr/>
        </p:nvPicPr>
        <p:blipFill>
          <a:blip r:embed="rId3"/>
          <a:stretch>
            <a:fillRect/>
          </a:stretch>
        </p:blipFill>
        <p:spPr>
          <a:xfrm>
            <a:off x="838200" y="1509712"/>
            <a:ext cx="3365810" cy="4347305"/>
          </a:xfrm>
          <a:prstGeom prst="rect">
            <a:avLst/>
          </a:prstGeom>
          <a:ln>
            <a:solidFill>
              <a:schemeClr val="tx1"/>
            </a:solidFill>
          </a:ln>
        </p:spPr>
      </p:pic>
      <p:pic>
        <p:nvPicPr>
          <p:cNvPr id="8" name="Picture 2" descr="Screenshot of What Works Clearinghouse website page titled Teacher-Delivered Behavioral Interventions in Grades K-5">
            <a:extLst>
              <a:ext uri="{FF2B5EF4-FFF2-40B4-BE49-F238E27FC236}">
                <a16:creationId xmlns:a16="http://schemas.microsoft.com/office/drawing/2014/main" id="{5A510B38-0B90-DC18-5C5F-4FC2A5FD941E}"/>
              </a:ext>
            </a:extLst>
          </p:cNvPr>
          <p:cNvPicPr>
            <a:picLocks noGrp="1" noChangeAspect="1"/>
          </p:cNvPicPr>
          <p:nvPr>
            <p:ph idx="4294967295"/>
          </p:nvPr>
        </p:nvPicPr>
        <p:blipFill>
          <a:blip r:embed="rId4"/>
          <a:stretch>
            <a:fillRect/>
          </a:stretch>
        </p:blipFill>
        <p:spPr>
          <a:xfrm>
            <a:off x="4575733" y="1509712"/>
            <a:ext cx="6240462" cy="4983162"/>
          </a:xfrm>
          <a:ln>
            <a:solidFill>
              <a:schemeClr val="tx1"/>
            </a:solidFill>
          </a:ln>
        </p:spPr>
      </p:pic>
      <p:sp>
        <p:nvSpPr>
          <p:cNvPr id="11" name="Yellow Box" descr="Yellow box outlining seven recommendations tabs on website">
            <a:extLst>
              <a:ext uri="{FF2B5EF4-FFF2-40B4-BE49-F238E27FC236}">
                <a16:creationId xmlns:a16="http://schemas.microsoft.com/office/drawing/2014/main" id="{973030BB-D6C9-F269-9069-73BB6AC029F7}"/>
              </a:ext>
            </a:extLst>
          </p:cNvPr>
          <p:cNvSpPr/>
          <p:nvPr/>
        </p:nvSpPr>
        <p:spPr>
          <a:xfrm>
            <a:off x="4575733" y="3795251"/>
            <a:ext cx="6240174" cy="2697623"/>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1246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4B91F-0C07-9D7E-C12F-2414CD5345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835B0-AA06-EF8E-DC1B-EC96F777EB61}"/>
              </a:ext>
            </a:extLst>
          </p:cNvPr>
          <p:cNvSpPr>
            <a:spLocks noGrp="1"/>
          </p:cNvSpPr>
          <p:nvPr>
            <p:ph type="title"/>
          </p:nvPr>
        </p:nvSpPr>
        <p:spPr/>
        <p:txBody>
          <a:bodyPr>
            <a:noAutofit/>
          </a:bodyPr>
          <a:lstStyle/>
          <a:p>
            <a:r>
              <a:rPr lang="en-US" sz="4000" b="1" dirty="0"/>
              <a:t>Using Systematic Screening Data to:</a:t>
            </a:r>
            <a:br>
              <a:rPr lang="en-US" sz="4000" b="1" dirty="0"/>
            </a:br>
            <a:r>
              <a:rPr lang="en-US" sz="4800" dirty="0"/>
              <a:t>Connect Students to Tier 2 and Tier 3 Interventions</a:t>
            </a:r>
          </a:p>
        </p:txBody>
      </p:sp>
      <p:sp>
        <p:nvSpPr>
          <p:cNvPr id="3" name="Text Placeholder 2">
            <a:extLst>
              <a:ext uri="{FF2B5EF4-FFF2-40B4-BE49-F238E27FC236}">
                <a16:creationId xmlns:a16="http://schemas.microsoft.com/office/drawing/2014/main" id="{37D5C262-DCF9-4924-71B5-1E4E99F16C6E}"/>
              </a:ext>
            </a:extLst>
          </p:cNvPr>
          <p:cNvSpPr>
            <a:spLocks noGrp="1"/>
          </p:cNvSpPr>
          <p:nvPr>
            <p:ph type="body" idx="1"/>
          </p:nvPr>
        </p:nvSpPr>
        <p:spPr/>
        <p:txBody>
          <a:bodyPr/>
          <a:lstStyle/>
          <a:p>
            <a:r>
              <a:rPr lang="en-US" dirty="0">
                <a:solidFill>
                  <a:schemeClr val="bg2"/>
                </a:solidFill>
              </a:rPr>
              <a:t>A focus on integrated tiered systems</a:t>
            </a:r>
          </a:p>
        </p:txBody>
      </p:sp>
      <p:sp>
        <p:nvSpPr>
          <p:cNvPr id="5" name="TextBox 4">
            <a:extLst>
              <a:ext uri="{FF2B5EF4-FFF2-40B4-BE49-F238E27FC236}">
                <a16:creationId xmlns:a16="http://schemas.microsoft.com/office/drawing/2014/main" id="{17C8369E-0854-0C3E-9E22-1D4B9CC555C0}"/>
              </a:ext>
            </a:extLst>
          </p:cNvPr>
          <p:cNvSpPr txBox="1"/>
          <p:nvPr/>
        </p:nvSpPr>
        <p:spPr>
          <a:xfrm>
            <a:off x="4798577" y="6116638"/>
            <a:ext cx="7040070" cy="600164"/>
          </a:xfrm>
          <a:prstGeom prst="rect">
            <a:avLst/>
          </a:prstGeom>
          <a:noFill/>
        </p:spPr>
        <p:txBody>
          <a:bodyPr wrap="square">
            <a:spAutoFit/>
          </a:bodyPr>
          <a:lstStyle/>
          <a:p>
            <a:r>
              <a:rPr lang="en-US" sz="1100" dirty="0"/>
              <a:t>The research reported here was supported by the Institute of Education Sciences, U.S. Department of Education, through Grants R324N190002 and R324X220067 to University of Kansas. The opinions expressed are those of the authors and do not represent views of the Institute or the U.S. Department of Education.</a:t>
            </a:r>
          </a:p>
        </p:txBody>
      </p:sp>
    </p:spTree>
    <p:extLst>
      <p:ext uri="{BB962C8B-B14F-4D97-AF65-F5344CB8AC3E}">
        <p14:creationId xmlns:p14="http://schemas.microsoft.com/office/powerpoint/2010/main" val="91833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AA811-1783-49DC-6704-949ED0E59311}"/>
              </a:ext>
            </a:extLst>
          </p:cNvPr>
          <p:cNvSpPr>
            <a:spLocks noGrp="1"/>
          </p:cNvSpPr>
          <p:nvPr>
            <p:ph type="title"/>
          </p:nvPr>
        </p:nvSpPr>
        <p:spPr/>
        <p:txBody>
          <a:bodyPr/>
          <a:lstStyle/>
          <a:p>
            <a:r>
              <a:rPr lang="en-US"/>
              <a:t>Tier 2 and Tier 3 Intervention Grids</a:t>
            </a:r>
          </a:p>
        </p:txBody>
      </p:sp>
      <p:pic>
        <p:nvPicPr>
          <p:cNvPr id="5" name="Picture 1" descr="Secondary (Tier 2) Intervention Grid: Self-Monitoring. Includes column sections for the name of the support, the description, school-wide data entry criteria, data to progress monitor (such as social validity and treatment integrity), and exit criteria.">
            <a:extLst>
              <a:ext uri="{FF2B5EF4-FFF2-40B4-BE49-F238E27FC236}">
                <a16:creationId xmlns:a16="http://schemas.microsoft.com/office/drawing/2014/main" id="{4A38E0EE-5C70-57CC-7EC0-2C7E4880C486}"/>
              </a:ext>
            </a:extLst>
          </p:cNvPr>
          <p:cNvPicPr>
            <a:picLocks noGrp="1" noRot="1" noChangeAspect="1" noMove="1" noResize="1" noEditPoints="1" noAdjustHandles="1" noChangeArrowheads="1" noChangeShapeType="1" noCrop="1"/>
          </p:cNvPicPr>
          <p:nvPr/>
        </p:nvPicPr>
        <p:blipFill>
          <a:blip r:embed="rId3"/>
          <a:srcRect l="5425" t="5324" r="4925" b="4166"/>
          <a:stretch/>
        </p:blipFill>
        <p:spPr>
          <a:xfrm>
            <a:off x="2730042" y="1690688"/>
            <a:ext cx="6261557" cy="4884815"/>
          </a:xfrm>
          <a:prstGeom prst="rect">
            <a:avLst/>
          </a:prstGeom>
          <a:ln>
            <a:solidFill>
              <a:schemeClr val="tx1"/>
            </a:solidFill>
          </a:ln>
        </p:spPr>
      </p:pic>
      <p:pic>
        <p:nvPicPr>
          <p:cNvPr id="3" name="Picture 2">
            <a:extLst>
              <a:ext uri="{FF2B5EF4-FFF2-40B4-BE49-F238E27FC236}">
                <a16:creationId xmlns:a16="http://schemas.microsoft.com/office/drawing/2014/main" id="{1E0FDB31-38F6-C227-6B42-6D715EE5D1C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003837" y="0"/>
            <a:ext cx="1188163" cy="1537623"/>
          </a:xfrm>
          <a:prstGeom prst="rect">
            <a:avLst/>
          </a:prstGeom>
          <a:ln>
            <a:solidFill>
              <a:schemeClr val="tx1"/>
            </a:solidFill>
          </a:ln>
        </p:spPr>
      </p:pic>
      <p:sp>
        <p:nvSpPr>
          <p:cNvPr id="7" name="Highlighting">
            <a:extLst>
              <a:ext uri="{FF2B5EF4-FFF2-40B4-BE49-F238E27FC236}">
                <a16:creationId xmlns:a16="http://schemas.microsoft.com/office/drawing/2014/main" id="{F8DA6E33-3101-D132-6521-6F783CBF1B35}"/>
              </a:ext>
              <a:ext uri="{C183D7F6-B498-43B3-948B-1728B52AA6E4}">
                <adec:decorative xmlns:adec="http://schemas.microsoft.com/office/drawing/2017/decorative" val="1"/>
              </a:ext>
            </a:extLst>
          </p:cNvPr>
          <p:cNvSpPr/>
          <p:nvPr/>
        </p:nvSpPr>
        <p:spPr>
          <a:xfrm>
            <a:off x="2998281" y="2905286"/>
            <a:ext cx="522159" cy="249394"/>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ighlighting">
            <a:extLst>
              <a:ext uri="{FF2B5EF4-FFF2-40B4-BE49-F238E27FC236}">
                <a16:creationId xmlns:a16="http://schemas.microsoft.com/office/drawing/2014/main" id="{D3C6297A-9470-ED8B-2656-7F569FB117AB}"/>
              </a:ext>
              <a:ext uri="{C183D7F6-B498-43B3-948B-1728B52AA6E4}">
                <adec:decorative xmlns:adec="http://schemas.microsoft.com/office/drawing/2017/decorative" val="1"/>
              </a:ext>
            </a:extLst>
          </p:cNvPr>
          <p:cNvSpPr/>
          <p:nvPr/>
        </p:nvSpPr>
        <p:spPr>
          <a:xfrm>
            <a:off x="3890997" y="2773680"/>
            <a:ext cx="687353"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Highlighting">
            <a:extLst>
              <a:ext uri="{FF2B5EF4-FFF2-40B4-BE49-F238E27FC236}">
                <a16:creationId xmlns:a16="http://schemas.microsoft.com/office/drawing/2014/main" id="{50028C9D-A9DB-139A-2B8D-AAC4B8D9F324}"/>
              </a:ext>
              <a:ext uri="{C183D7F6-B498-43B3-948B-1728B52AA6E4}">
                <adec:decorative xmlns:adec="http://schemas.microsoft.com/office/drawing/2017/decorative" val="1"/>
              </a:ext>
            </a:extLst>
          </p:cNvPr>
          <p:cNvSpPr/>
          <p:nvPr/>
        </p:nvSpPr>
        <p:spPr>
          <a:xfrm>
            <a:off x="4833431" y="2683357"/>
            <a:ext cx="1338769" cy="3330093"/>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Highlighting">
            <a:extLst>
              <a:ext uri="{FF2B5EF4-FFF2-40B4-BE49-F238E27FC236}">
                <a16:creationId xmlns:a16="http://schemas.microsoft.com/office/drawing/2014/main" id="{54AF8754-5970-42AE-0681-A46EF9ACC4D2}"/>
              </a:ext>
              <a:ext uri="{C183D7F6-B498-43B3-948B-1728B52AA6E4}">
                <adec:decorative xmlns:adec="http://schemas.microsoft.com/office/drawing/2017/decorative" val="1"/>
              </a:ext>
            </a:extLst>
          </p:cNvPr>
          <p:cNvSpPr/>
          <p:nvPr/>
        </p:nvSpPr>
        <p:spPr>
          <a:xfrm>
            <a:off x="6237018" y="4018100"/>
            <a:ext cx="73274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Highlighting">
            <a:extLst>
              <a:ext uri="{FF2B5EF4-FFF2-40B4-BE49-F238E27FC236}">
                <a16:creationId xmlns:a16="http://schemas.microsoft.com/office/drawing/2014/main" id="{EA341D1D-74C6-2849-8BF9-F94D0D1D84A0}"/>
              </a:ext>
              <a:ext uri="{C183D7F6-B498-43B3-948B-1728B52AA6E4}">
                <adec:decorative xmlns:adec="http://schemas.microsoft.com/office/drawing/2017/decorative" val="1"/>
              </a:ext>
            </a:extLst>
          </p:cNvPr>
          <p:cNvSpPr/>
          <p:nvPr/>
        </p:nvSpPr>
        <p:spPr>
          <a:xfrm>
            <a:off x="6237018" y="4876800"/>
            <a:ext cx="96642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Highlighting">
            <a:extLst>
              <a:ext uri="{FF2B5EF4-FFF2-40B4-BE49-F238E27FC236}">
                <a16:creationId xmlns:a16="http://schemas.microsoft.com/office/drawing/2014/main" id="{8E178A5D-3566-A220-6082-EC66EE519BCC}"/>
              </a:ext>
              <a:ext uri="{C183D7F6-B498-43B3-948B-1728B52AA6E4}">
                <adec:decorative xmlns:adec="http://schemas.microsoft.com/office/drawing/2017/decorative" val="1"/>
              </a:ext>
            </a:extLst>
          </p:cNvPr>
          <p:cNvSpPr/>
          <p:nvPr/>
        </p:nvSpPr>
        <p:spPr>
          <a:xfrm>
            <a:off x="6237018" y="2895600"/>
            <a:ext cx="1275032" cy="69850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Highlighting">
            <a:extLst>
              <a:ext uri="{FF2B5EF4-FFF2-40B4-BE49-F238E27FC236}">
                <a16:creationId xmlns:a16="http://schemas.microsoft.com/office/drawing/2014/main" id="{E5A53A7B-2881-24B2-1625-0873D542628B}"/>
              </a:ext>
              <a:ext uri="{C183D7F6-B498-43B3-948B-1728B52AA6E4}">
                <adec:decorative xmlns:adec="http://schemas.microsoft.com/office/drawing/2017/decorative" val="1"/>
              </a:ext>
            </a:extLst>
          </p:cNvPr>
          <p:cNvSpPr/>
          <p:nvPr/>
        </p:nvSpPr>
        <p:spPr>
          <a:xfrm>
            <a:off x="7748081" y="2773680"/>
            <a:ext cx="786319"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0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
        <p:nvSpPr>
          <p:cNvPr id="7" name="Title">
            <a:extLst>
              <a:ext uri="{FF2B5EF4-FFF2-40B4-BE49-F238E27FC236}">
                <a16:creationId xmlns:a16="http://schemas.microsoft.com/office/drawing/2014/main" id="{80152DF5-9257-1F49-910B-D3739F5653E1}"/>
              </a:ext>
            </a:extLst>
          </p:cNvPr>
          <p:cNvSpPr txBox="1">
            <a:spLocks noGrp="1"/>
          </p:cNvSpPr>
          <p:nvPr>
            <p:ph type="title" idx="4294967295"/>
          </p:nvPr>
        </p:nvSpPr>
        <p:spPr bwMode="auto">
          <a:xfrm>
            <a:off x="2197395" y="4731791"/>
            <a:ext cx="9994605" cy="914400"/>
          </a:xfrm>
          <a:prstGeom prst="rect">
            <a:avLst/>
          </a:prstGeom>
          <a:solidFill>
            <a:srgbClr val="FFFF00"/>
          </a:solidFill>
          <a:ln>
            <a:noFill/>
            <a:prstDash/>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spcBef>
                <a:spcPct val="20000"/>
              </a:spcBef>
              <a:buFont typeface="Arial" charset="0"/>
              <a:buChar char="•"/>
              <a:defRPr sz="3200">
                <a:solidFill>
                  <a:srgbClr val="404040"/>
                </a:solidFill>
                <a:latin typeface="Arial" charset="0"/>
                <a:ea typeface="Arial" charset="0"/>
                <a:cs typeface="Arial" charset="0"/>
              </a:defRPr>
            </a:lvl1pPr>
            <a:lvl2pPr marL="742950" indent="-285750">
              <a:spcBef>
                <a:spcPct val="20000"/>
              </a:spcBef>
              <a:buFont typeface="Arial" charset="0"/>
              <a:buChar char="–"/>
              <a:defRPr sz="2800">
                <a:solidFill>
                  <a:srgbClr val="404040"/>
                </a:solidFill>
                <a:latin typeface="Arial" charset="0"/>
                <a:ea typeface="Arial" charset="0"/>
                <a:cs typeface="Arial" charset="0"/>
              </a:defRPr>
            </a:lvl2pPr>
            <a:lvl3pPr marL="1143000" indent="-228600">
              <a:spcBef>
                <a:spcPct val="20000"/>
              </a:spcBef>
              <a:buFont typeface="Arial" charset="0"/>
              <a:buChar char="•"/>
              <a:defRPr sz="2400">
                <a:solidFill>
                  <a:srgbClr val="404040"/>
                </a:solidFill>
                <a:latin typeface="Arial" charset="0"/>
                <a:ea typeface="Arial" charset="0"/>
                <a:cs typeface="Arial" charset="0"/>
              </a:defRPr>
            </a:lvl3pPr>
            <a:lvl4pPr marL="1600200" indent="-228600">
              <a:spcBef>
                <a:spcPct val="20000"/>
              </a:spcBef>
              <a:buFont typeface="Arial" charset="0"/>
              <a:buChar char="–"/>
              <a:defRPr sz="2000">
                <a:solidFill>
                  <a:srgbClr val="404040"/>
                </a:solidFill>
                <a:latin typeface="Arial" charset="0"/>
                <a:ea typeface="Arial" charset="0"/>
                <a:cs typeface="Arial" charset="0"/>
              </a:defRPr>
            </a:lvl4pPr>
            <a:lvl5pPr marL="2057400" indent="-228600">
              <a:spcBef>
                <a:spcPct val="20000"/>
              </a:spcBef>
              <a:buFont typeface="Arial" charset="0"/>
              <a:buChar char="»"/>
              <a:defRPr sz="2000">
                <a:solidFill>
                  <a:srgbClr val="404040"/>
                </a:solidFill>
                <a:latin typeface="Arial" charset="0"/>
                <a:ea typeface="Arial" charset="0"/>
                <a:cs typeface="Arial" charset="0"/>
              </a:defRPr>
            </a:lvl5pPr>
            <a:lvl6pPr marL="25146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6pPr>
            <a:lvl7pPr marL="29718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7pPr>
            <a:lvl8pPr marL="34290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8pPr>
            <a:lvl9pPr marL="38862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charset="0"/>
                <a:ea typeface="MS PGothic" charset="-128"/>
                <a:cs typeface="Times New Roman" charset="0"/>
              </a:rPr>
              <a:t>Secondary (Tier 2) Intervention Grid</a:t>
            </a:r>
          </a:p>
        </p:txBody>
      </p:sp>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5"/>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5489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a:t>Tier 2: Recognize. Relax. Record.</a:t>
            </a:r>
          </a:p>
        </p:txBody>
      </p:sp>
      <p:pic>
        <p:nvPicPr>
          <p:cNvPr id="6" name="Picture 2">
            <a:extLst>
              <a:ext uri="{FF2B5EF4-FFF2-40B4-BE49-F238E27FC236}">
                <a16:creationId xmlns:a16="http://schemas.microsoft.com/office/drawing/2014/main" id="{9D9F37E3-ECE1-16DC-132F-B5FE6DC29237}"/>
              </a:ext>
              <a:ext uri="{C183D7F6-B498-43B3-948B-1728B52AA6E4}">
                <adec:decorative xmlns:adec="http://schemas.microsoft.com/office/drawing/2017/decorative" val="1"/>
              </a:ext>
            </a:extLst>
          </p:cNvPr>
          <p:cNvPicPr>
            <a:picLocks noGrp="1" noChangeAspect="1"/>
          </p:cNvPicPr>
          <p:nvPr>
            <p:ph idx="4294967295"/>
          </p:nvPr>
        </p:nvPicPr>
        <p:blipFill>
          <a:blip r:embed="rId2"/>
          <a:srcRect/>
          <a:stretch/>
        </p:blipFill>
        <p:spPr>
          <a:xfrm>
            <a:off x="11022013" y="0"/>
            <a:ext cx="1169987" cy="1828800"/>
          </a:xfrm>
        </p:spPr>
      </p:pic>
      <p:pic>
        <p:nvPicPr>
          <p:cNvPr id="4" name="Picture 1" descr="A Secondary (Tier 2) Intervention Grid for Recognize.Relax.Record">
            <a:extLst>
              <a:ext uri="{FF2B5EF4-FFF2-40B4-BE49-F238E27FC236}">
                <a16:creationId xmlns:a16="http://schemas.microsoft.com/office/drawing/2014/main" id="{8DCD617B-D5BC-3EA1-B0E5-56F78B721C65}"/>
              </a:ext>
            </a:extLst>
          </p:cNvPr>
          <p:cNvPicPr>
            <a:picLocks noChangeAspect="1"/>
          </p:cNvPicPr>
          <p:nvPr/>
        </p:nvPicPr>
        <p:blipFill>
          <a:blip r:embed="rId3"/>
          <a:srcRect l="1855" t="3073" r="1934" b="3523"/>
          <a:stretch>
            <a:fillRect/>
          </a:stretch>
        </p:blipFill>
        <p:spPr>
          <a:xfrm>
            <a:off x="2849880" y="1469307"/>
            <a:ext cx="6492240" cy="4872880"/>
          </a:xfrm>
          <a:prstGeom prst="rect">
            <a:avLst/>
          </a:prstGeom>
          <a:ln>
            <a:solidFill>
              <a:schemeClr val="tx1"/>
            </a:solidFill>
          </a:ln>
        </p:spPr>
      </p:pic>
    </p:spTree>
    <p:extLst>
      <p:ext uri="{BB962C8B-B14F-4D97-AF65-F5344CB8AC3E}">
        <p14:creationId xmlns:p14="http://schemas.microsoft.com/office/powerpoint/2010/main" val="8572420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4"/>
          <a:stretch>
            <a:fillRect/>
          </a:stretch>
        </p:blipFill>
        <p:spPr>
          <a:xfrm>
            <a:off x="9177435" y="908543"/>
            <a:ext cx="2072454" cy="3236976"/>
          </a:xfrm>
          <a:prstGeom prst="rect">
            <a:avLst/>
          </a:prstGeom>
        </p:spPr>
      </p:pic>
      <p:sp>
        <p:nvSpPr>
          <p:cNvPr id="7" name="Title">
            <a:extLst>
              <a:ext uri="{FF2B5EF4-FFF2-40B4-BE49-F238E27FC236}">
                <a16:creationId xmlns:a16="http://schemas.microsoft.com/office/drawing/2014/main" id="{6B14B590-B107-CE43-9D40-CF1F2FCFF361}"/>
              </a:ext>
            </a:extLst>
          </p:cNvPr>
          <p:cNvSpPr txBox="1">
            <a:spLocks noGrp="1"/>
          </p:cNvSpPr>
          <p:nvPr>
            <p:ph type="title" idx="4294967295"/>
          </p:nvPr>
        </p:nvSpPr>
        <p:spPr bwMode="auto">
          <a:xfrm>
            <a:off x="2239926" y="4744996"/>
            <a:ext cx="9952074" cy="914400"/>
          </a:xfrm>
          <a:prstGeom prst="rect">
            <a:avLst/>
          </a:prstGeom>
          <a:solidFill>
            <a:srgbClr val="FF0000"/>
          </a:solidFill>
          <a:ln>
            <a:noFill/>
            <a:prstDash/>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spcBef>
                <a:spcPct val="20000"/>
              </a:spcBef>
              <a:buFont typeface="Arial" charset="0"/>
              <a:buChar char="•"/>
              <a:defRPr sz="3200">
                <a:solidFill>
                  <a:srgbClr val="404040"/>
                </a:solidFill>
                <a:latin typeface="Arial" charset="0"/>
                <a:ea typeface="Arial" charset="0"/>
                <a:cs typeface="Arial" charset="0"/>
              </a:defRPr>
            </a:lvl1pPr>
            <a:lvl2pPr marL="742950" indent="-285750">
              <a:spcBef>
                <a:spcPct val="20000"/>
              </a:spcBef>
              <a:buFont typeface="Arial" charset="0"/>
              <a:buChar char="–"/>
              <a:defRPr sz="2800">
                <a:solidFill>
                  <a:srgbClr val="404040"/>
                </a:solidFill>
                <a:latin typeface="Arial" charset="0"/>
                <a:ea typeface="Arial" charset="0"/>
                <a:cs typeface="Arial" charset="0"/>
              </a:defRPr>
            </a:lvl2pPr>
            <a:lvl3pPr marL="1143000" indent="-228600">
              <a:spcBef>
                <a:spcPct val="20000"/>
              </a:spcBef>
              <a:buFont typeface="Arial" charset="0"/>
              <a:buChar char="•"/>
              <a:defRPr sz="2400">
                <a:solidFill>
                  <a:srgbClr val="404040"/>
                </a:solidFill>
                <a:latin typeface="Arial" charset="0"/>
                <a:ea typeface="Arial" charset="0"/>
                <a:cs typeface="Arial" charset="0"/>
              </a:defRPr>
            </a:lvl3pPr>
            <a:lvl4pPr marL="1600200" indent="-228600">
              <a:spcBef>
                <a:spcPct val="20000"/>
              </a:spcBef>
              <a:buFont typeface="Arial" charset="0"/>
              <a:buChar char="–"/>
              <a:defRPr sz="2000">
                <a:solidFill>
                  <a:srgbClr val="404040"/>
                </a:solidFill>
                <a:latin typeface="Arial" charset="0"/>
                <a:ea typeface="Arial" charset="0"/>
                <a:cs typeface="Arial" charset="0"/>
              </a:defRPr>
            </a:lvl4pPr>
            <a:lvl5pPr marL="2057400" indent="-228600">
              <a:spcBef>
                <a:spcPct val="20000"/>
              </a:spcBef>
              <a:buFont typeface="Arial" charset="0"/>
              <a:buChar char="»"/>
              <a:defRPr sz="2000">
                <a:solidFill>
                  <a:srgbClr val="404040"/>
                </a:solidFill>
                <a:latin typeface="Arial" charset="0"/>
                <a:ea typeface="Arial" charset="0"/>
                <a:cs typeface="Arial" charset="0"/>
              </a:defRPr>
            </a:lvl5pPr>
            <a:lvl6pPr marL="25146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6pPr>
            <a:lvl7pPr marL="29718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7pPr>
            <a:lvl8pPr marL="34290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8pPr>
            <a:lvl9pPr marL="38862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FFFFFF"/>
                </a:solidFill>
                <a:effectLst/>
                <a:uLnTx/>
                <a:uFillTx/>
                <a:latin typeface="Times New Roman" charset="0"/>
                <a:ea typeface="MS PGothic" charset="-128"/>
                <a:cs typeface="Times New Roman" charset="0"/>
              </a:rPr>
              <a:t>Tertiary (Tier 3) Intervention Grid</a:t>
            </a: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19802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noAutofit/>
          </a:bodyPr>
          <a:lstStyle/>
          <a:p>
            <a:r>
              <a:rPr lang="en-US"/>
              <a:t>Tier 3: Functional Assessment-Based Intervention</a:t>
            </a:r>
          </a:p>
        </p:txBody>
      </p:sp>
      <p:pic>
        <p:nvPicPr>
          <p:cNvPr id="4" name="Picture 1" descr="Functional Assessment-based Intervention Tertiary (Tier 3) Intervention Grid">
            <a:extLst>
              <a:ext uri="{FF2B5EF4-FFF2-40B4-BE49-F238E27FC236}">
                <a16:creationId xmlns:a16="http://schemas.microsoft.com/office/drawing/2014/main" id="{DE8DF3BD-B840-1BA9-889B-A8569E93637B}"/>
              </a:ext>
            </a:extLst>
          </p:cNvPr>
          <p:cNvPicPr>
            <a:picLocks noChangeAspect="1"/>
          </p:cNvPicPr>
          <p:nvPr/>
        </p:nvPicPr>
        <p:blipFill>
          <a:blip r:embed="rId2"/>
          <a:stretch>
            <a:fillRect/>
          </a:stretch>
        </p:blipFill>
        <p:spPr>
          <a:xfrm>
            <a:off x="2794000" y="1620838"/>
            <a:ext cx="6604000" cy="5103092"/>
          </a:xfrm>
          <a:prstGeom prst="rect">
            <a:avLst/>
          </a:prstGeom>
          <a:ln>
            <a:solidFill>
              <a:schemeClr val="tx1"/>
            </a:solidFill>
          </a:ln>
        </p:spPr>
      </p:pic>
      <p:pic>
        <p:nvPicPr>
          <p:cNvPr id="6" name="Picture 2">
            <a:extLst>
              <a:ext uri="{FF2B5EF4-FFF2-40B4-BE49-F238E27FC236}">
                <a16:creationId xmlns:a16="http://schemas.microsoft.com/office/drawing/2014/main" id="{5D6A3A0F-009A-CE3B-7244-4CF73C8D3F95}"/>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11021568" y="430"/>
            <a:ext cx="1170432" cy="1827939"/>
          </a:xfrm>
          <a:prstGeom prst="rect">
            <a:avLst/>
          </a:prstGeom>
        </p:spPr>
      </p:pic>
    </p:spTree>
    <p:extLst>
      <p:ext uri="{BB962C8B-B14F-4D97-AF65-F5344CB8AC3E}">
        <p14:creationId xmlns:p14="http://schemas.microsoft.com/office/powerpoint/2010/main" val="36485924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5702C-1EB5-3FB6-07D9-06EF3BEE4D65}"/>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B44307C-A55C-452A-3080-C96F547B7B25}"/>
              </a:ext>
            </a:extLst>
          </p:cNvPr>
          <p:cNvSpPr>
            <a:spLocks noGrp="1"/>
          </p:cNvSpPr>
          <p:nvPr>
            <p:ph type="title"/>
          </p:nvPr>
        </p:nvSpPr>
        <p:spPr/>
        <p:txBody>
          <a:bodyPr/>
          <a:lstStyle/>
          <a:p>
            <a:r>
              <a:rPr lang="en-US" dirty="0"/>
              <a:t>Project EMPOWER</a:t>
            </a:r>
          </a:p>
        </p:txBody>
      </p:sp>
      <p:pic>
        <p:nvPicPr>
          <p:cNvPr id="13" name="Picture" descr="Project EMPOWER Flyer">
            <a:extLst>
              <a:ext uri="{FF2B5EF4-FFF2-40B4-BE49-F238E27FC236}">
                <a16:creationId xmlns:a16="http://schemas.microsoft.com/office/drawing/2014/main" id="{5B72C408-784A-1E90-1204-C7ABA03341CD}"/>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592394" y="1691467"/>
            <a:ext cx="3285989" cy="4252456"/>
          </a:xfrm>
          <a:prstGeom prst="rect">
            <a:avLst/>
          </a:prstGeom>
          <a:ln w="6350">
            <a:solidFill>
              <a:srgbClr val="931351"/>
            </a:solidFill>
          </a:ln>
        </p:spPr>
      </p:pic>
      <p:graphicFrame>
        <p:nvGraphicFramePr>
          <p:cNvPr id="5" name="Content">
            <a:extLst>
              <a:ext uri="{FF2B5EF4-FFF2-40B4-BE49-F238E27FC236}">
                <a16:creationId xmlns:a16="http://schemas.microsoft.com/office/drawing/2014/main" id="{87D82CF0-5334-8870-3F34-D9956EA20A51}"/>
              </a:ext>
            </a:extLst>
          </p:cNvPr>
          <p:cNvGraphicFramePr>
            <a:graphicFrameLocks noGrp="1"/>
          </p:cNvGraphicFramePr>
          <p:nvPr>
            <p:ph idx="4294967295"/>
            <p:extLst>
              <p:ext uri="{D42A27DB-BD31-4B8C-83A1-F6EECF244321}">
                <p14:modId xmlns:p14="http://schemas.microsoft.com/office/powerpoint/2010/main" val="706328641"/>
              </p:ext>
            </p:extLst>
          </p:nvPr>
        </p:nvGraphicFramePr>
        <p:xfrm>
          <a:off x="4075247" y="1690687"/>
          <a:ext cx="7715699" cy="4802187"/>
        </p:xfrm>
        <a:graphic>
          <a:graphicData uri="http://schemas.openxmlformats.org/drawingml/2006/table">
            <a:tbl>
              <a:tblPr firstRow="1" bandRow="1">
                <a:tableStyleId>{5C22544A-7EE6-4342-B048-85BDC9FD1C3A}</a:tableStyleId>
              </a:tblPr>
              <a:tblGrid>
                <a:gridCol w="5910970">
                  <a:extLst>
                    <a:ext uri="{9D8B030D-6E8A-4147-A177-3AD203B41FA5}">
                      <a16:colId xmlns:a16="http://schemas.microsoft.com/office/drawing/2014/main" val="1684673339"/>
                    </a:ext>
                  </a:extLst>
                </a:gridCol>
                <a:gridCol w="1804729">
                  <a:extLst>
                    <a:ext uri="{9D8B030D-6E8A-4147-A177-3AD203B41FA5}">
                      <a16:colId xmlns:a16="http://schemas.microsoft.com/office/drawing/2014/main" val="2203440040"/>
                    </a:ext>
                  </a:extLst>
                </a:gridCol>
              </a:tblGrid>
              <a:tr h="581265">
                <a:tc>
                  <a:txBody>
                    <a:bodyPr/>
                    <a:lstStyle/>
                    <a:p>
                      <a:pPr marL="0" marR="0">
                        <a:lnSpc>
                          <a:spcPct val="107000"/>
                        </a:lnSpc>
                        <a:spcAft>
                          <a:spcPts val="800"/>
                        </a:spcAft>
                        <a:buNone/>
                      </a:pPr>
                      <a:r>
                        <a:rPr lang="en-US" sz="2400" b="1" kern="0" dirty="0">
                          <a:solidFill>
                            <a:sysClr val="windowText" lastClr="000000"/>
                          </a:solidFill>
                          <a:effectLst/>
                          <a:latin typeface="Aptos"/>
                          <a:ea typeface="Aptos" panose="020B0004020202020204" pitchFamily="34" charset="0"/>
                          <a:cs typeface="Arial"/>
                        </a:rPr>
                        <a:t>EMPOWER Session</a:t>
                      </a:r>
                      <a:endParaRPr lang="en-US" sz="2400" kern="100" dirty="0">
                        <a:solidFill>
                          <a:sysClr val="windowText" lastClr="000000"/>
                        </a:solidFill>
                        <a:effectLst/>
                        <a:latin typeface="Aptos"/>
                        <a:ea typeface="Aptos" panose="020B0004020202020204" pitchFamily="34" charset="0"/>
                        <a:cs typeface="Arial"/>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tc>
                  <a:txBody>
                    <a:bodyPr/>
                    <a:lstStyle/>
                    <a:p>
                      <a:pPr marL="0" marR="0" algn="ctr">
                        <a:lnSpc>
                          <a:spcPct val="107000"/>
                        </a:lnSpc>
                        <a:spcAft>
                          <a:spcPts val="800"/>
                        </a:spcAft>
                        <a:buNone/>
                      </a:pPr>
                      <a:r>
                        <a:rPr lang="en-US" sz="2400" b="1"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Date</a:t>
                      </a:r>
                      <a:endParaRPr lang="en-US" sz="24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endParaRP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6E7ED"/>
                    </a:solidFill>
                  </a:tcPr>
                </a:tc>
                <a:extLst>
                  <a:ext uri="{0D108BD9-81ED-4DB2-BD59-A6C34878D82A}">
                    <a16:rowId xmlns:a16="http://schemas.microsoft.com/office/drawing/2014/main" val="2477963650"/>
                  </a:ext>
                </a:extLst>
              </a:tr>
              <a:tr h="703487">
                <a:tc>
                  <a:txBody>
                    <a:bodyPr/>
                    <a:lstStyle/>
                    <a:p>
                      <a:pPr marL="0" marR="0" indent="0" algn="l" defTabSz="914400" rtl="0" eaLnBrk="1" fontAlgn="auto" latinLnBrk="0" hangingPunct="1">
                        <a:lnSpc>
                          <a:spcPct val="107000"/>
                        </a:lnSpc>
                        <a:spcBef>
                          <a:spcPts val="0"/>
                        </a:spcBef>
                        <a:spcAft>
                          <a:spcPts val="800"/>
                        </a:spcAft>
                        <a:buClrTx/>
                        <a:buSzTx/>
                        <a:buFontTx/>
                        <a:buNone/>
                        <a:tabLst/>
                        <a:defRPr/>
                      </a:pPr>
                      <a:r>
                        <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Effective Tier 1 Practices for Positive, Productive Classrooms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September 15,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47557844"/>
                  </a:ext>
                </a:extLst>
              </a:tr>
              <a:tr h="703487">
                <a:tc>
                  <a:txBody>
                    <a:bodyPr/>
                    <a:lstStyle/>
                    <a:p>
                      <a:pPr marL="0" marR="0">
                        <a:lnSpc>
                          <a:spcPct val="107000"/>
                        </a:lnSpc>
                        <a:spcAft>
                          <a:spcPts val="800"/>
                        </a:spcAft>
                        <a:buNone/>
                      </a:pPr>
                      <a:r>
                        <a:rPr lang="en-US" sz="1800" kern="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Let the Data Drive: Using Systematic Screening to Shape Instruction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October 27,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60048670"/>
                  </a:ext>
                </a:extLst>
              </a:tr>
              <a:tr h="703487">
                <a:tc>
                  <a:txBody>
                    <a:bodyPr/>
                    <a:lstStyle/>
                    <a:p>
                      <a:pPr marL="0" marR="0">
                        <a:lnSpc>
                          <a:spcPct val="107000"/>
                        </a:lnSpc>
                        <a:spcAft>
                          <a:spcPts val="800"/>
                        </a:spcAft>
                        <a:buNone/>
                      </a:pPr>
                      <a:r>
                        <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Ci3T in Action: Integrated Lesson Planning for Optimal Instruction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November 17, 2026</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36306396"/>
                  </a:ext>
                </a:extLst>
              </a:tr>
              <a:tr h="703487">
                <a:tc>
                  <a:txBody>
                    <a:bodyPr/>
                    <a:lstStyle/>
                    <a:p>
                      <a:pPr marL="0" marR="0">
                        <a:lnSpc>
                          <a:spcPct val="107000"/>
                        </a:lnSpc>
                        <a:spcAft>
                          <a:spcPts val="800"/>
                        </a:spcAft>
                        <a:buNone/>
                      </a:pPr>
                      <a:r>
                        <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6-Step Instructional Approach for Responding to Challenging Behavior in Schools</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January 20,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82934785"/>
                  </a:ext>
                </a:extLst>
              </a:tr>
              <a:tr h="703487">
                <a:tc>
                  <a:txBody>
                    <a:bodyPr/>
                    <a:lstStyle/>
                    <a:p>
                      <a:pPr marL="0" marR="0">
                        <a:spcAft>
                          <a:spcPts val="1200"/>
                        </a:spcAft>
                        <a:buNone/>
                      </a:pPr>
                      <a:r>
                        <a:rPr lang="en-US" sz="1800" b="0">
                          <a:solidFill>
                            <a:srgbClr val="000000"/>
                          </a:solidFill>
                          <a:effectLst/>
                          <a:latin typeface="Arial" panose="020B0604020202020204" pitchFamily="34" charset="0"/>
                          <a:ea typeface="Times New Roman" panose="02020603050405020304" pitchFamily="18" charset="0"/>
                        </a:rPr>
                        <a:t>A Tier 2 Intervention for Managing Anxious Feelings: </a:t>
                      </a:r>
                      <a:r>
                        <a:rPr lang="en-US" sz="1800" b="0">
                          <a:effectLst/>
                          <a:latin typeface="Arial" panose="020B0604020202020204" pitchFamily="34" charset="0"/>
                          <a:ea typeface="Times New Roman" panose="02020603050405020304" pitchFamily="18" charset="0"/>
                        </a:rPr>
                        <a:t>Recognize. Relax. Record. </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800" kern="10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March 23,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660607327"/>
                  </a:ext>
                </a:extLst>
              </a:tr>
              <a:tr h="703487">
                <a:tc>
                  <a:txBody>
                    <a:bodyPr/>
                    <a:lstStyle/>
                    <a:p>
                      <a:pPr marL="0" marR="0">
                        <a:lnSpc>
                          <a:spcPct val="107000"/>
                        </a:lnSpc>
                        <a:spcAft>
                          <a:spcPts val="800"/>
                        </a:spcAft>
                        <a:buNone/>
                      </a:pPr>
                      <a:r>
                        <a:rPr lang="en-US" sz="1800" kern="100" dirty="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 Tier 3 Intervention: Functional Assessment-Based Intervention</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07000"/>
                        </a:lnSpc>
                        <a:spcAft>
                          <a:spcPts val="800"/>
                        </a:spcAft>
                        <a:buNone/>
                      </a:pPr>
                      <a:r>
                        <a:rPr lang="en-US" sz="1800" kern="100" dirty="0">
                          <a:solidFill>
                            <a:sysClr val="windowText" lastClr="000000"/>
                          </a:solidFill>
                          <a:effectLst/>
                          <a:latin typeface="Aptos" panose="020B0004020202020204" pitchFamily="34" charset="0"/>
                          <a:ea typeface="Aptos" panose="020B0004020202020204" pitchFamily="34" charset="0"/>
                          <a:cs typeface="Arial" panose="020B0604020202020204" pitchFamily="34" charset="0"/>
                        </a:rPr>
                        <a:t>April 28, 2027</a:t>
                      </a:r>
                    </a:p>
                  </a:txBody>
                  <a:tcPr marL="49285" marR="4928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08570271"/>
                  </a:ext>
                </a:extLst>
              </a:tr>
            </a:tbl>
          </a:graphicData>
        </a:graphic>
      </p:graphicFrame>
    </p:spTree>
    <p:extLst>
      <p:ext uri="{BB962C8B-B14F-4D97-AF65-F5344CB8AC3E}">
        <p14:creationId xmlns:p14="http://schemas.microsoft.com/office/powerpoint/2010/main" val="8429355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19D9B-7F4F-179B-28A5-D40C8494DCA7}"/>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AB30496D-0C0C-19FA-16B9-1D7568E79B94}"/>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b="0" spc="0" dirty="0">
                <a:solidFill>
                  <a:srgbClr val="3A65B6"/>
                </a:solidFill>
                <a:latin typeface="Georgia"/>
              </a:rPr>
              <a:t>Ci3T Trainers and Coaches Calls </a:t>
            </a:r>
          </a:p>
        </p:txBody>
      </p:sp>
      <p:pic>
        <p:nvPicPr>
          <p:cNvPr id="4" name="Picture 3" descr="Trainer and Coache Calls Flyer">
            <a:extLst>
              <a:ext uri="{FF2B5EF4-FFF2-40B4-BE49-F238E27FC236}">
                <a16:creationId xmlns:a16="http://schemas.microsoft.com/office/drawing/2014/main" id="{113BDD7F-FA96-F282-D938-1E42D33261C0}"/>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838200" y="1916400"/>
            <a:ext cx="3013692" cy="3895148"/>
          </a:xfrm>
          <a:prstGeom prst="rect">
            <a:avLst/>
          </a:prstGeom>
          <a:ln>
            <a:solidFill>
              <a:schemeClr val="tx1"/>
            </a:solidFill>
          </a:ln>
        </p:spPr>
      </p:pic>
      <p:graphicFrame>
        <p:nvGraphicFramePr>
          <p:cNvPr id="6" name="Table">
            <a:extLst>
              <a:ext uri="{FF2B5EF4-FFF2-40B4-BE49-F238E27FC236}">
                <a16:creationId xmlns:a16="http://schemas.microsoft.com/office/drawing/2014/main" id="{1D4FC111-20DB-D61A-461E-A89D79170051}"/>
              </a:ext>
            </a:extLst>
          </p:cNvPr>
          <p:cNvGraphicFramePr>
            <a:graphicFrameLocks noGrp="1"/>
          </p:cNvGraphicFramePr>
          <p:nvPr/>
        </p:nvGraphicFramePr>
        <p:xfrm>
          <a:off x="4141655" y="1235073"/>
          <a:ext cx="6751634" cy="5257802"/>
        </p:xfrm>
        <a:graphic>
          <a:graphicData uri="http://schemas.openxmlformats.org/drawingml/2006/table">
            <a:tbl>
              <a:tblPr firstRow="1" firstCol="1" bandRow="1"/>
              <a:tblGrid>
                <a:gridCol w="4515328">
                  <a:extLst>
                    <a:ext uri="{9D8B030D-6E8A-4147-A177-3AD203B41FA5}">
                      <a16:colId xmlns:a16="http://schemas.microsoft.com/office/drawing/2014/main" val="1731182503"/>
                    </a:ext>
                  </a:extLst>
                </a:gridCol>
                <a:gridCol w="2236306">
                  <a:extLst>
                    <a:ext uri="{9D8B030D-6E8A-4147-A177-3AD203B41FA5}">
                      <a16:colId xmlns:a16="http://schemas.microsoft.com/office/drawing/2014/main" val="2473010526"/>
                    </a:ext>
                  </a:extLst>
                </a:gridCol>
              </a:tblGrid>
              <a:tr h="477982">
                <a:tc>
                  <a:txBody>
                    <a:bodyPr/>
                    <a:lstStyle/>
                    <a:p>
                      <a:pPr marL="0" marR="0">
                        <a:lnSpc>
                          <a:spcPct val="100000"/>
                        </a:lnSpc>
                        <a:spcAft>
                          <a:spcPts val="0"/>
                        </a:spcAft>
                        <a:buNone/>
                      </a:pPr>
                      <a:r>
                        <a:rPr lang="en-US" sz="1800" b="1" kern="0">
                          <a:solidFill>
                            <a:srgbClr val="000000"/>
                          </a:solidFill>
                          <a:effectLst/>
                          <a:latin typeface="Aptos" panose="020B0004020202020204" pitchFamily="34" charset="0"/>
                          <a:ea typeface="Aptos" panose="020B0004020202020204" pitchFamily="34" charset="0"/>
                          <a:cs typeface="Arial" panose="020B0604020202020204" pitchFamily="34" charset="0"/>
                        </a:rPr>
                        <a:t>Ci3T Trainers and Coaches Calls Session</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tc>
                  <a:txBody>
                    <a:bodyPr/>
                    <a:lstStyle/>
                    <a:p>
                      <a:pPr marL="0" marR="0" algn="ctr">
                        <a:lnSpc>
                          <a:spcPct val="100000"/>
                        </a:lnSpc>
                        <a:spcAft>
                          <a:spcPts val="0"/>
                        </a:spcAft>
                        <a:buNone/>
                      </a:pPr>
                      <a:r>
                        <a:rPr lang="en-US" sz="1800" b="1" kern="0">
                          <a:solidFill>
                            <a:srgbClr val="000000"/>
                          </a:solidFill>
                          <a:effectLst/>
                          <a:latin typeface="Aptos" panose="020B0004020202020204" pitchFamily="34" charset="0"/>
                          <a:ea typeface="Aptos" panose="020B0004020202020204" pitchFamily="34" charset="0"/>
                          <a:cs typeface="Arial" panose="020B0604020202020204" pitchFamily="34" charset="0"/>
                        </a:rPr>
                        <a:t>Date</a:t>
                      </a:r>
                      <a:endParaRPr lang="en-US" sz="18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1E4F5"/>
                    </a:solidFill>
                  </a:tcPr>
                </a:tc>
                <a:extLst>
                  <a:ext uri="{0D108BD9-81ED-4DB2-BD59-A6C34878D82A}">
                    <a16:rowId xmlns:a16="http://schemas.microsoft.com/office/drawing/2014/main" val="2663122654"/>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1</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August 19, 2026</a:t>
                      </a:r>
                    </a:p>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(Wednesday)</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65051497"/>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2</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September 2, 2026</a:t>
                      </a:r>
                    </a:p>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(Wednesday)</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7287935"/>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3</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October 7, 2026</a:t>
                      </a:r>
                    </a:p>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(Wednesday)</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90124570"/>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4</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November 10, 2026</a:t>
                      </a:r>
                    </a:p>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(Tuesday)</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9764606"/>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5</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December 2, 2026</a:t>
                      </a:r>
                    </a:p>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(Wednesday)</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32972932"/>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6</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January 21, 2027</a:t>
                      </a:r>
                    </a:p>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(Thursday)</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336836"/>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7</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February 17, 2027</a:t>
                      </a:r>
                    </a:p>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(Wednesday)</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3522422"/>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8</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March 9, 2027</a:t>
                      </a:r>
                    </a:p>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(Tuesday)</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2930947"/>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9</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April 14, 2027</a:t>
                      </a:r>
                    </a:p>
                    <a:p>
                      <a:pPr marL="0" marR="0" algn="ctr">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(Wednesday)</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5459014"/>
                  </a:ext>
                </a:extLst>
              </a:tr>
              <a:tr h="477982">
                <a:tc>
                  <a:txBody>
                    <a:bodyPr/>
                    <a:lstStyle/>
                    <a:p>
                      <a:pPr marL="0" marR="0">
                        <a:lnSpc>
                          <a:spcPct val="100000"/>
                        </a:lnSpc>
                        <a:spcAft>
                          <a:spcPts val="0"/>
                        </a:spcAft>
                        <a:buNone/>
                      </a:pPr>
                      <a:r>
                        <a:rPr lang="en-US" sz="1400" kern="0">
                          <a:effectLst/>
                          <a:latin typeface="Aptos" panose="020B0004020202020204" pitchFamily="34" charset="0"/>
                          <a:ea typeface="Aptos" panose="020B0004020202020204" pitchFamily="34" charset="0"/>
                          <a:cs typeface="Arial" panose="020B0604020202020204" pitchFamily="34" charset="0"/>
                        </a:rPr>
                        <a:t>Ci3T Trainers and Coaches Call 10</a:t>
                      </a:r>
                      <a:endParaRPr lang="en-US" sz="1400" kern="10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0000"/>
                        </a:lnSpc>
                        <a:spcAft>
                          <a:spcPts val="0"/>
                        </a:spcAft>
                        <a:buNone/>
                      </a:pPr>
                      <a:r>
                        <a:rPr lang="en-US" sz="1400" kern="0" dirty="0">
                          <a:effectLst/>
                          <a:latin typeface="Aptos" panose="020B0004020202020204" pitchFamily="34" charset="0"/>
                          <a:ea typeface="Aptos" panose="020B0004020202020204" pitchFamily="34" charset="0"/>
                          <a:cs typeface="Arial" panose="020B0604020202020204" pitchFamily="34" charset="0"/>
                        </a:rPr>
                        <a:t>May 12, 2027</a:t>
                      </a:r>
                    </a:p>
                    <a:p>
                      <a:pPr marL="0" marR="0" algn="ctr">
                        <a:lnSpc>
                          <a:spcPct val="100000"/>
                        </a:lnSpc>
                        <a:spcAft>
                          <a:spcPts val="0"/>
                        </a:spcAft>
                        <a:buNone/>
                      </a:pPr>
                      <a:r>
                        <a:rPr lang="en-US" sz="1400" kern="0" dirty="0">
                          <a:effectLst/>
                          <a:latin typeface="Aptos" panose="020B0004020202020204" pitchFamily="34" charset="0"/>
                          <a:ea typeface="Aptos" panose="020B0004020202020204" pitchFamily="34" charset="0"/>
                          <a:cs typeface="Arial" panose="020B0604020202020204" pitchFamily="34" charset="0"/>
                        </a:rPr>
                        <a:t>(Wednesday)</a:t>
                      </a:r>
                      <a:endParaRPr lang="en-US" sz="1400" kern="100" dirty="0">
                        <a:effectLst/>
                        <a:latin typeface="Aptos" panose="020B0004020202020204" pitchFamily="34" charset="0"/>
                        <a:ea typeface="Aptos" panose="020B000402020202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3367908"/>
                  </a:ext>
                </a:extLst>
              </a:tr>
            </a:tbl>
          </a:graphicData>
        </a:graphic>
      </p:graphicFrame>
    </p:spTree>
    <p:extLst>
      <p:ext uri="{BB962C8B-B14F-4D97-AF65-F5344CB8AC3E}">
        <p14:creationId xmlns:p14="http://schemas.microsoft.com/office/powerpoint/2010/main" val="1932370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93235-9427-E5C9-A456-16738B11F0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91E854-7251-6C4E-E0D6-5F558F14F0A6}"/>
              </a:ext>
            </a:extLst>
          </p:cNvPr>
          <p:cNvSpPr>
            <a:spLocks noGrp="1"/>
          </p:cNvSpPr>
          <p:nvPr>
            <p:ph type="title"/>
          </p:nvPr>
        </p:nvSpPr>
        <p:spPr/>
        <p:txBody>
          <a:bodyPr>
            <a:noAutofit/>
          </a:bodyPr>
          <a:lstStyle/>
          <a:p>
            <a:r>
              <a:rPr lang="en-US" sz="4000" b="1" dirty="0"/>
              <a:t>Highlighting Systematic Screening in Sedro-Woolley</a:t>
            </a:r>
            <a:endParaRPr lang="en-US" sz="4800" dirty="0"/>
          </a:p>
        </p:txBody>
      </p:sp>
      <p:sp>
        <p:nvSpPr>
          <p:cNvPr id="3" name="Text Placeholder 2">
            <a:extLst>
              <a:ext uri="{FF2B5EF4-FFF2-40B4-BE49-F238E27FC236}">
                <a16:creationId xmlns:a16="http://schemas.microsoft.com/office/drawing/2014/main" id="{F162B509-7076-C735-DA6D-35CFD050F8C1}"/>
              </a:ext>
            </a:extLst>
          </p:cNvPr>
          <p:cNvSpPr>
            <a:spLocks noGrp="1"/>
          </p:cNvSpPr>
          <p:nvPr>
            <p:ph type="body" idx="1"/>
          </p:nvPr>
        </p:nvSpPr>
        <p:spPr/>
        <p:txBody>
          <a:bodyPr/>
          <a:lstStyle/>
          <a:p>
            <a:r>
              <a:rPr lang="en-US" dirty="0">
                <a:solidFill>
                  <a:schemeClr val="bg2"/>
                </a:solidFill>
              </a:rPr>
              <a:t>A focus on integrated tiered systems</a:t>
            </a:r>
          </a:p>
        </p:txBody>
      </p:sp>
      <p:sp>
        <p:nvSpPr>
          <p:cNvPr id="5" name="TextBox 4">
            <a:extLst>
              <a:ext uri="{FF2B5EF4-FFF2-40B4-BE49-F238E27FC236}">
                <a16:creationId xmlns:a16="http://schemas.microsoft.com/office/drawing/2014/main" id="{2FB12163-1002-EB16-B515-9856BFBFB9A3}"/>
              </a:ext>
            </a:extLst>
          </p:cNvPr>
          <p:cNvSpPr txBox="1"/>
          <p:nvPr/>
        </p:nvSpPr>
        <p:spPr>
          <a:xfrm>
            <a:off x="4798577" y="6116638"/>
            <a:ext cx="7040070" cy="600164"/>
          </a:xfrm>
          <a:prstGeom prst="rect">
            <a:avLst/>
          </a:prstGeom>
          <a:noFill/>
        </p:spPr>
        <p:txBody>
          <a:bodyPr wrap="square">
            <a:spAutoFit/>
          </a:bodyPr>
          <a:lstStyle/>
          <a:p>
            <a:r>
              <a:rPr lang="en-US" sz="1100" dirty="0"/>
              <a:t>The research reported here was supported by the Institute of Education Sciences, U.S. Department of Education, through Grants R324N190002 and R324X220067 to University of Kansas. The opinions expressed are those of the authors and do not represent views of the Institute or the U.S. Department of Education.</a:t>
            </a:r>
          </a:p>
        </p:txBody>
      </p:sp>
    </p:spTree>
    <p:extLst>
      <p:ext uri="{BB962C8B-B14F-4D97-AF65-F5344CB8AC3E}">
        <p14:creationId xmlns:p14="http://schemas.microsoft.com/office/powerpoint/2010/main" val="37225066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5CC3F-47A1-3712-46B8-302BE5B29126}"/>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549A3469-00CF-04EF-E23F-A2225A9638BB}"/>
              </a:ext>
            </a:extLst>
          </p:cNvPr>
          <p:cNvSpPr>
            <a:spLocks noGrp="1"/>
          </p:cNvSpPr>
          <p:nvPr>
            <p:ph type="title"/>
          </p:nvPr>
        </p:nvSpPr>
        <p:spPr/>
        <p:txBody>
          <a:bodyPr>
            <a:normAutofit/>
          </a:bodyPr>
          <a:lstStyle/>
          <a:p>
            <a:r>
              <a:rPr lang="en-US" dirty="0"/>
              <a:t>Our Ci3T Journey</a:t>
            </a:r>
          </a:p>
        </p:txBody>
      </p:sp>
      <p:pic>
        <p:nvPicPr>
          <p:cNvPr id="1026" name="Picture 2" descr="A screenshot of a timeline showing the steps taken over 8 years by the Sedro-Woolley school district to implement MTSS through the Ci3t framework, from building manuals in year one to full district-wide implementation in year 4. And continued sustainability in year 8.">
            <a:extLst>
              <a:ext uri="{FF2B5EF4-FFF2-40B4-BE49-F238E27FC236}">
                <a16:creationId xmlns:a16="http://schemas.microsoft.com/office/drawing/2014/main" id="{912BA267-22FC-390A-D841-321CF45AA4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752" y="1338611"/>
            <a:ext cx="10856495" cy="5438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2863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17C4915-03E1-B6EB-92CA-06F071C73F2C}"/>
              </a:ext>
            </a:extLst>
          </p:cNvPr>
          <p:cNvSpPr>
            <a:spLocks noGrp="1"/>
          </p:cNvSpPr>
          <p:nvPr>
            <p:ph type="title"/>
          </p:nvPr>
        </p:nvSpPr>
        <p:spPr/>
        <p:txBody>
          <a:bodyPr vert="horz" lIns="91440" tIns="45720" rIns="91440" bIns="45720" rtlCol="0" anchor="t">
            <a:normAutofit/>
          </a:bodyPr>
          <a:lstStyle/>
          <a:p>
            <a:r>
              <a:rPr lang="en-US" dirty="0"/>
              <a:t>Assessment Schedule</a:t>
            </a:r>
          </a:p>
        </p:txBody>
      </p:sp>
      <p:sp>
        <p:nvSpPr>
          <p:cNvPr id="5" name="Title">
            <a:extLst>
              <a:ext uri="{FF2B5EF4-FFF2-40B4-BE49-F238E27FC236}">
                <a16:creationId xmlns:a16="http://schemas.microsoft.com/office/drawing/2014/main" id="{0B5B5E2A-D9AF-5841-CEB2-B3EBFA2DCA9C}"/>
              </a:ext>
              <a:ext uri="{C183D7F6-B498-43B3-948B-1728B52AA6E4}">
                <adec:decorative xmlns:adec="http://schemas.microsoft.com/office/drawing/2017/decorative" val="1"/>
              </a:ext>
            </a:extLst>
          </p:cNvPr>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endParaRPr lang="en-US" dirty="0"/>
          </a:p>
        </p:txBody>
      </p:sp>
      <p:pic>
        <p:nvPicPr>
          <p:cNvPr id="9" name="Picture 8" descr="An example school assessment schedule showing the dates for all school-wide assessments.&#10;&#10;">
            <a:extLst>
              <a:ext uri="{FF2B5EF4-FFF2-40B4-BE49-F238E27FC236}">
                <a16:creationId xmlns:a16="http://schemas.microsoft.com/office/drawing/2014/main" id="{59EC5585-CC3D-1EF5-5693-973984B8FE47}"/>
              </a:ext>
            </a:extLst>
          </p:cNvPr>
          <p:cNvPicPr>
            <a:picLocks noChangeAspect="1"/>
          </p:cNvPicPr>
          <p:nvPr/>
        </p:nvPicPr>
        <p:blipFill>
          <a:blip r:embed="rId2"/>
          <a:stretch>
            <a:fillRect/>
          </a:stretch>
        </p:blipFill>
        <p:spPr>
          <a:xfrm>
            <a:off x="2204185" y="1099552"/>
            <a:ext cx="7990073" cy="5529064"/>
          </a:xfrm>
          <a:prstGeom prst="rect">
            <a:avLst/>
          </a:prstGeom>
        </p:spPr>
      </p:pic>
    </p:spTree>
    <p:extLst>
      <p:ext uri="{BB962C8B-B14F-4D97-AF65-F5344CB8AC3E}">
        <p14:creationId xmlns:p14="http://schemas.microsoft.com/office/powerpoint/2010/main" val="33044287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0B5B5E2A-D9AF-5841-CEB2-B3EBFA2DCA9C}"/>
              </a:ext>
              <a:ext uri="{C183D7F6-B498-43B3-948B-1728B52AA6E4}">
                <adec:decorative xmlns:adec="http://schemas.microsoft.com/office/drawing/2017/decorative" val="1"/>
              </a:ext>
            </a:extLst>
          </p:cNvPr>
          <p:cNvSpPr txBox="1">
            <a:spLocks/>
          </p:cNvSpPr>
          <p:nvPr/>
        </p:nvSpPr>
        <p:spPr>
          <a:xfrm>
            <a:off x="484095" y="365125"/>
            <a:ext cx="11306286" cy="1325563"/>
          </a:xfrm>
          <a:prstGeom prst="rect">
            <a:avLst/>
          </a:prstGeom>
        </p:spPr>
        <p:txBody>
          <a:bodyPr>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endParaRPr lang="en-US" dirty="0"/>
          </a:p>
        </p:txBody>
      </p:sp>
      <p:sp>
        <p:nvSpPr>
          <p:cNvPr id="3" name="Title 2">
            <a:extLst>
              <a:ext uri="{FF2B5EF4-FFF2-40B4-BE49-F238E27FC236}">
                <a16:creationId xmlns:a16="http://schemas.microsoft.com/office/drawing/2014/main" id="{5EF7429E-05E4-9AE3-25D0-D86C1FAA97D9}"/>
              </a:ext>
            </a:extLst>
          </p:cNvPr>
          <p:cNvSpPr>
            <a:spLocks noGrp="1"/>
          </p:cNvSpPr>
          <p:nvPr>
            <p:ph type="title"/>
          </p:nvPr>
        </p:nvSpPr>
        <p:spPr/>
        <p:txBody>
          <a:bodyPr>
            <a:normAutofit/>
          </a:bodyPr>
          <a:lstStyle/>
          <a:p>
            <a:r>
              <a:rPr lang="en-US" sz="4000" dirty="0"/>
              <a:t>Assessment Schedule – Behavior Screening</a:t>
            </a:r>
          </a:p>
        </p:txBody>
      </p:sp>
      <p:pic>
        <p:nvPicPr>
          <p:cNvPr id="7" name="Picture 6" descr="A screenshot of our behavior screening schedule, which occurs three times a year: in the fall, winter and spring, and our Treatment Integrity and Social Validity windows which occur twice per year: in the fall and in the spring. &#10;&#10;">
            <a:extLst>
              <a:ext uri="{FF2B5EF4-FFF2-40B4-BE49-F238E27FC236}">
                <a16:creationId xmlns:a16="http://schemas.microsoft.com/office/drawing/2014/main" id="{C56BE9D8-5F08-D37B-04A5-E34761763AD0}"/>
              </a:ext>
            </a:extLst>
          </p:cNvPr>
          <p:cNvPicPr>
            <a:picLocks noChangeAspect="1"/>
          </p:cNvPicPr>
          <p:nvPr/>
        </p:nvPicPr>
        <p:blipFill>
          <a:blip r:embed="rId2"/>
          <a:stretch>
            <a:fillRect/>
          </a:stretch>
        </p:blipFill>
        <p:spPr>
          <a:xfrm>
            <a:off x="1588510" y="1497577"/>
            <a:ext cx="9014980" cy="4464424"/>
          </a:xfrm>
          <a:prstGeom prst="rect">
            <a:avLst/>
          </a:prstGeom>
        </p:spPr>
      </p:pic>
    </p:spTree>
    <p:extLst>
      <p:ext uri="{BB962C8B-B14F-4D97-AF65-F5344CB8AC3E}">
        <p14:creationId xmlns:p14="http://schemas.microsoft.com/office/powerpoint/2010/main" val="16336040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E118318-3639-5358-2B0A-A1500475BE24}"/>
              </a:ext>
            </a:extLst>
          </p:cNvPr>
          <p:cNvSpPr>
            <a:spLocks noGrp="1"/>
          </p:cNvSpPr>
          <p:nvPr>
            <p:ph type="title"/>
          </p:nvPr>
        </p:nvSpPr>
        <p:spPr/>
        <p:txBody>
          <a:bodyPr/>
          <a:lstStyle/>
          <a:p>
            <a:r>
              <a:rPr lang="en-US" dirty="0"/>
              <a:t>Behavior Screening Data Collection</a:t>
            </a:r>
          </a:p>
        </p:txBody>
      </p:sp>
      <p:grpSp>
        <p:nvGrpSpPr>
          <p:cNvPr id="17" name="Group 16" descr="This graphic shows our district-wide SRSS-IE  spring data showing both externalizing and internalizing summaries broken down by no indication of concern, slightly elevated, and elevated scores.">
            <a:extLst>
              <a:ext uri="{FF2B5EF4-FFF2-40B4-BE49-F238E27FC236}">
                <a16:creationId xmlns:a16="http://schemas.microsoft.com/office/drawing/2014/main" id="{716D204A-0CE8-D2F9-63D0-F47BFA8666E0}"/>
              </a:ext>
            </a:extLst>
          </p:cNvPr>
          <p:cNvGrpSpPr/>
          <p:nvPr/>
        </p:nvGrpSpPr>
        <p:grpSpPr>
          <a:xfrm>
            <a:off x="189596" y="2179328"/>
            <a:ext cx="11812808" cy="2428501"/>
            <a:chOff x="189596" y="2179328"/>
            <a:chExt cx="11812808" cy="2428501"/>
          </a:xfrm>
        </p:grpSpPr>
        <p:pic>
          <p:nvPicPr>
            <p:cNvPr id="15" name="Picture 14" descr="This graphic shows our district-wide SRSS-IE  spring data showing both externalizing and internalizing summaries broken down by no indication of concern, slightly elevated, and elevated scores.">
              <a:extLst>
                <a:ext uri="{FF2B5EF4-FFF2-40B4-BE49-F238E27FC236}">
                  <a16:creationId xmlns:a16="http://schemas.microsoft.com/office/drawing/2014/main" id="{58C1355D-A2EB-4759-E983-1BBADA499622}"/>
                </a:ext>
              </a:extLst>
            </p:cNvPr>
            <p:cNvPicPr>
              <a:picLocks noChangeAspect="1"/>
            </p:cNvPicPr>
            <p:nvPr/>
          </p:nvPicPr>
          <p:blipFill>
            <a:blip r:embed="rId2"/>
            <a:stretch>
              <a:fillRect/>
            </a:stretch>
          </p:blipFill>
          <p:spPr>
            <a:xfrm>
              <a:off x="189596" y="2179328"/>
              <a:ext cx="11812808" cy="2428501"/>
            </a:xfrm>
            <a:prstGeom prst="rect">
              <a:avLst/>
            </a:prstGeom>
          </p:spPr>
        </p:pic>
        <p:sp>
          <p:nvSpPr>
            <p:cNvPr id="5" name="TextBox 4">
              <a:extLst>
                <a:ext uri="{FF2B5EF4-FFF2-40B4-BE49-F238E27FC236}">
                  <a16:creationId xmlns:a16="http://schemas.microsoft.com/office/drawing/2014/main" id="{5E5B469B-CF54-11A2-7B26-6F8FF73156D0}"/>
                </a:ext>
              </a:extLst>
            </p:cNvPr>
            <p:cNvSpPr txBox="1"/>
            <p:nvPr/>
          </p:nvSpPr>
          <p:spPr>
            <a:xfrm>
              <a:off x="2861534" y="3162747"/>
              <a:ext cx="656217" cy="230832"/>
            </a:xfrm>
            <a:prstGeom prst="rect">
              <a:avLst/>
            </a:prstGeom>
            <a:noFill/>
          </p:spPr>
          <p:txBody>
            <a:bodyPr wrap="square" rtlCol="0">
              <a:spAutoFit/>
            </a:bodyPr>
            <a:lstStyle/>
            <a:p>
              <a:r>
                <a:rPr lang="en-US" sz="900" dirty="0"/>
                <a:t>21.21%</a:t>
              </a:r>
            </a:p>
          </p:txBody>
        </p:sp>
        <p:sp>
          <p:nvSpPr>
            <p:cNvPr id="6" name="TextBox 5">
              <a:extLst>
                <a:ext uri="{FF2B5EF4-FFF2-40B4-BE49-F238E27FC236}">
                  <a16:creationId xmlns:a16="http://schemas.microsoft.com/office/drawing/2014/main" id="{E33DF1DC-94B3-8FAA-C058-D08F8091CF56}"/>
                </a:ext>
              </a:extLst>
            </p:cNvPr>
            <p:cNvSpPr txBox="1"/>
            <p:nvPr/>
          </p:nvSpPr>
          <p:spPr>
            <a:xfrm>
              <a:off x="4346089" y="3162747"/>
              <a:ext cx="796066" cy="230832"/>
            </a:xfrm>
            <a:prstGeom prst="rect">
              <a:avLst/>
            </a:prstGeom>
            <a:noFill/>
          </p:spPr>
          <p:txBody>
            <a:bodyPr wrap="square" rtlCol="0">
              <a:spAutoFit/>
            </a:bodyPr>
            <a:lstStyle/>
            <a:p>
              <a:r>
                <a:rPr lang="en-US" sz="900" dirty="0"/>
                <a:t>69.6%</a:t>
              </a:r>
            </a:p>
          </p:txBody>
        </p:sp>
        <p:sp>
          <p:nvSpPr>
            <p:cNvPr id="7" name="TextBox 6">
              <a:extLst>
                <a:ext uri="{FF2B5EF4-FFF2-40B4-BE49-F238E27FC236}">
                  <a16:creationId xmlns:a16="http://schemas.microsoft.com/office/drawing/2014/main" id="{23BD93EE-9535-E68E-0367-078F60E7910B}"/>
                </a:ext>
              </a:extLst>
            </p:cNvPr>
            <p:cNvSpPr txBox="1"/>
            <p:nvPr/>
          </p:nvSpPr>
          <p:spPr>
            <a:xfrm>
              <a:off x="8788997" y="3278163"/>
              <a:ext cx="656217" cy="230832"/>
            </a:xfrm>
            <a:prstGeom prst="rect">
              <a:avLst/>
            </a:prstGeom>
            <a:noFill/>
          </p:spPr>
          <p:txBody>
            <a:bodyPr wrap="square" rtlCol="0">
              <a:spAutoFit/>
            </a:bodyPr>
            <a:lstStyle/>
            <a:p>
              <a:r>
                <a:rPr lang="en-US" sz="900" dirty="0"/>
                <a:t>16.38%</a:t>
              </a:r>
            </a:p>
          </p:txBody>
        </p:sp>
        <p:sp>
          <p:nvSpPr>
            <p:cNvPr id="8" name="TextBox 7">
              <a:extLst>
                <a:ext uri="{FF2B5EF4-FFF2-40B4-BE49-F238E27FC236}">
                  <a16:creationId xmlns:a16="http://schemas.microsoft.com/office/drawing/2014/main" id="{C148114D-AFAD-FC5F-4FC4-690968FFBBA0}"/>
                </a:ext>
              </a:extLst>
            </p:cNvPr>
            <p:cNvSpPr txBox="1"/>
            <p:nvPr/>
          </p:nvSpPr>
          <p:spPr>
            <a:xfrm>
              <a:off x="10381129" y="3504891"/>
              <a:ext cx="656217" cy="230832"/>
            </a:xfrm>
            <a:prstGeom prst="rect">
              <a:avLst/>
            </a:prstGeom>
            <a:noFill/>
          </p:spPr>
          <p:txBody>
            <a:bodyPr wrap="square" rtlCol="0">
              <a:spAutoFit/>
            </a:bodyPr>
            <a:lstStyle/>
            <a:p>
              <a:r>
                <a:rPr lang="en-US" sz="900" dirty="0"/>
                <a:t>68.98%</a:t>
              </a:r>
            </a:p>
          </p:txBody>
        </p:sp>
      </p:grpSp>
    </p:spTree>
    <p:extLst>
      <p:ext uri="{BB962C8B-B14F-4D97-AF65-F5344CB8AC3E}">
        <p14:creationId xmlns:p14="http://schemas.microsoft.com/office/powerpoint/2010/main" val="19688034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6359C24-095F-BC52-D5E2-97460C5DF417}"/>
              </a:ext>
            </a:extLst>
          </p:cNvPr>
          <p:cNvSpPr>
            <a:spLocks noGrp="1"/>
          </p:cNvSpPr>
          <p:nvPr>
            <p:ph type="title"/>
          </p:nvPr>
        </p:nvSpPr>
        <p:spPr/>
        <p:txBody>
          <a:bodyPr>
            <a:normAutofit/>
          </a:bodyPr>
          <a:lstStyle/>
          <a:p>
            <a:r>
              <a:rPr lang="en-US" dirty="0"/>
              <a:t>Behavior Screening Data Collection – by school</a:t>
            </a:r>
          </a:p>
        </p:txBody>
      </p:sp>
      <p:pic>
        <p:nvPicPr>
          <p:cNvPr id="7" name="Picture 6" descr="This graphic shows our district SRSS-IE  spring data, both externalizing and internalizing summaries by school. The scores are broken down by no indication of concern, slightly elevated, and elevated scores.">
            <a:extLst>
              <a:ext uri="{FF2B5EF4-FFF2-40B4-BE49-F238E27FC236}">
                <a16:creationId xmlns:a16="http://schemas.microsoft.com/office/drawing/2014/main" id="{6A5B104D-D284-0ACD-5FE8-2BDA720BA842}"/>
              </a:ext>
            </a:extLst>
          </p:cNvPr>
          <p:cNvPicPr>
            <a:picLocks noChangeAspect="1"/>
          </p:cNvPicPr>
          <p:nvPr/>
        </p:nvPicPr>
        <p:blipFill>
          <a:blip r:embed="rId2"/>
          <a:stretch>
            <a:fillRect/>
          </a:stretch>
        </p:blipFill>
        <p:spPr>
          <a:xfrm>
            <a:off x="189254" y="1992550"/>
            <a:ext cx="11813492" cy="2872900"/>
          </a:xfrm>
          <a:prstGeom prst="rect">
            <a:avLst/>
          </a:prstGeom>
        </p:spPr>
      </p:pic>
    </p:spTree>
    <p:extLst>
      <p:ext uri="{BB962C8B-B14F-4D97-AF65-F5344CB8AC3E}">
        <p14:creationId xmlns:p14="http://schemas.microsoft.com/office/powerpoint/2010/main" val="3912046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41124-D1F6-B033-83AD-6B40E0649F8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43F39E98-5A8B-01CC-D3CB-246DDD62446B}"/>
              </a:ext>
            </a:extLst>
          </p:cNvPr>
          <p:cNvSpPr>
            <a:spLocks noGrp="1"/>
          </p:cNvSpPr>
          <p:nvPr>
            <p:ph type="title"/>
          </p:nvPr>
        </p:nvSpPr>
        <p:spPr/>
        <p:txBody>
          <a:bodyPr>
            <a:normAutofit/>
          </a:bodyPr>
          <a:lstStyle/>
          <a:p>
            <a:r>
              <a:rPr lang="en-US" dirty="0"/>
              <a:t>Behavior Screening Data Collection – by grade</a:t>
            </a:r>
          </a:p>
        </p:txBody>
      </p:sp>
      <p:pic>
        <p:nvPicPr>
          <p:cNvPr id="3" name="Picture 2" descr="This graphic shows our district SRSS-IE  spring data, both externalizing and internalizing summaries, by grade level. The scores are broken down by no indication of concern, slightly elevated, and elevated scores.">
            <a:extLst>
              <a:ext uri="{FF2B5EF4-FFF2-40B4-BE49-F238E27FC236}">
                <a16:creationId xmlns:a16="http://schemas.microsoft.com/office/drawing/2014/main" id="{5D4B8DF8-24ED-CC3D-6A4E-AC160DD5FFC5}"/>
              </a:ext>
            </a:extLst>
          </p:cNvPr>
          <p:cNvPicPr>
            <a:picLocks noChangeAspect="1"/>
          </p:cNvPicPr>
          <p:nvPr/>
        </p:nvPicPr>
        <p:blipFill>
          <a:blip r:embed="rId2"/>
          <a:stretch>
            <a:fillRect/>
          </a:stretch>
        </p:blipFill>
        <p:spPr>
          <a:xfrm>
            <a:off x="179294" y="1904844"/>
            <a:ext cx="11833412" cy="2896008"/>
          </a:xfrm>
          <a:prstGeom prst="rect">
            <a:avLst/>
          </a:prstGeom>
        </p:spPr>
      </p:pic>
    </p:spTree>
    <p:extLst>
      <p:ext uri="{BB962C8B-B14F-4D97-AF65-F5344CB8AC3E}">
        <p14:creationId xmlns:p14="http://schemas.microsoft.com/office/powerpoint/2010/main" val="16890649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A0AC9-C69D-8E4B-E863-6C7CF63EEF6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A33800B-DBB1-51C6-6C5C-191BCA1003CF}"/>
              </a:ext>
            </a:extLst>
          </p:cNvPr>
          <p:cNvSpPr>
            <a:spLocks noGrp="1"/>
          </p:cNvSpPr>
          <p:nvPr>
            <p:ph type="title"/>
          </p:nvPr>
        </p:nvSpPr>
        <p:spPr/>
        <p:txBody>
          <a:bodyPr/>
          <a:lstStyle/>
          <a:p>
            <a:r>
              <a:rPr lang="en-US" dirty="0"/>
              <a:t>Utilizing a Student Dashboard</a:t>
            </a:r>
            <a:br>
              <a:rPr lang="en-US" dirty="0"/>
            </a:br>
            <a:r>
              <a:rPr lang="en-US" sz="3200" dirty="0"/>
              <a:t>Example 1</a:t>
            </a:r>
            <a:endParaRPr lang="en-US" dirty="0"/>
          </a:p>
        </p:txBody>
      </p:sp>
      <p:sp>
        <p:nvSpPr>
          <p:cNvPr id="23" name="TextBox 22">
            <a:extLst>
              <a:ext uri="{FF2B5EF4-FFF2-40B4-BE49-F238E27FC236}">
                <a16:creationId xmlns:a16="http://schemas.microsoft.com/office/drawing/2014/main" id="{57F1E5BE-328F-134B-287C-4EE23C0C4158}"/>
              </a:ext>
            </a:extLst>
          </p:cNvPr>
          <p:cNvSpPr txBox="1"/>
          <p:nvPr/>
        </p:nvSpPr>
        <p:spPr>
          <a:xfrm>
            <a:off x="125507" y="1596866"/>
            <a:ext cx="1807285" cy="369332"/>
          </a:xfrm>
          <a:prstGeom prst="rect">
            <a:avLst/>
          </a:prstGeom>
          <a:noFill/>
        </p:spPr>
        <p:txBody>
          <a:bodyPr wrap="square" rtlCol="0">
            <a:spAutoFit/>
          </a:bodyPr>
          <a:lstStyle/>
          <a:p>
            <a:r>
              <a:rPr lang="en-US" dirty="0"/>
              <a:t>Attendance</a:t>
            </a:r>
          </a:p>
        </p:txBody>
      </p:sp>
      <p:sp>
        <p:nvSpPr>
          <p:cNvPr id="25" name="TextBox 24">
            <a:extLst>
              <a:ext uri="{FF2B5EF4-FFF2-40B4-BE49-F238E27FC236}">
                <a16:creationId xmlns:a16="http://schemas.microsoft.com/office/drawing/2014/main" id="{84FE5F16-4211-91B0-99F7-CCE11C7D19FE}"/>
              </a:ext>
            </a:extLst>
          </p:cNvPr>
          <p:cNvSpPr txBox="1"/>
          <p:nvPr/>
        </p:nvSpPr>
        <p:spPr>
          <a:xfrm>
            <a:off x="2026957" y="1596866"/>
            <a:ext cx="3313355" cy="369332"/>
          </a:xfrm>
          <a:prstGeom prst="rect">
            <a:avLst/>
          </a:prstGeom>
          <a:noFill/>
        </p:spPr>
        <p:txBody>
          <a:bodyPr wrap="square" rtlCol="0">
            <a:spAutoFit/>
          </a:bodyPr>
          <a:lstStyle/>
          <a:p>
            <a:r>
              <a:rPr lang="en-US" dirty="0"/>
              <a:t>Office Discipline Referrals</a:t>
            </a:r>
          </a:p>
        </p:txBody>
      </p:sp>
      <p:sp>
        <p:nvSpPr>
          <p:cNvPr id="26" name="TextBox 25">
            <a:extLst>
              <a:ext uri="{FF2B5EF4-FFF2-40B4-BE49-F238E27FC236}">
                <a16:creationId xmlns:a16="http://schemas.microsoft.com/office/drawing/2014/main" id="{18E465CE-EAC7-D63F-1BBC-D5E34D84DF2B}"/>
              </a:ext>
            </a:extLst>
          </p:cNvPr>
          <p:cNvSpPr txBox="1"/>
          <p:nvPr/>
        </p:nvSpPr>
        <p:spPr>
          <a:xfrm>
            <a:off x="6096000" y="1579540"/>
            <a:ext cx="3044414" cy="369332"/>
          </a:xfrm>
          <a:prstGeom prst="rect">
            <a:avLst/>
          </a:prstGeom>
          <a:noFill/>
        </p:spPr>
        <p:txBody>
          <a:bodyPr wrap="square" rtlCol="0">
            <a:spAutoFit/>
          </a:bodyPr>
          <a:lstStyle/>
          <a:p>
            <a:r>
              <a:rPr lang="en-US" dirty="0"/>
              <a:t>Academic Screening Data</a:t>
            </a:r>
          </a:p>
        </p:txBody>
      </p:sp>
      <p:sp>
        <p:nvSpPr>
          <p:cNvPr id="27" name="TextBox 26">
            <a:extLst>
              <a:ext uri="{FF2B5EF4-FFF2-40B4-BE49-F238E27FC236}">
                <a16:creationId xmlns:a16="http://schemas.microsoft.com/office/drawing/2014/main" id="{20A4176A-36BE-24D4-E95E-399ABE129F84}"/>
              </a:ext>
            </a:extLst>
          </p:cNvPr>
          <p:cNvSpPr txBox="1"/>
          <p:nvPr/>
        </p:nvSpPr>
        <p:spPr>
          <a:xfrm>
            <a:off x="9842425" y="1579540"/>
            <a:ext cx="1807285" cy="369332"/>
          </a:xfrm>
          <a:prstGeom prst="rect">
            <a:avLst/>
          </a:prstGeom>
          <a:noFill/>
        </p:spPr>
        <p:txBody>
          <a:bodyPr wrap="square" rtlCol="0">
            <a:spAutoFit/>
          </a:bodyPr>
          <a:lstStyle/>
          <a:p>
            <a:r>
              <a:rPr lang="en-US" dirty="0"/>
              <a:t>SRSS-IE Data</a:t>
            </a:r>
          </a:p>
        </p:txBody>
      </p:sp>
      <p:pic>
        <p:nvPicPr>
          <p:cNvPr id="16" name="Picture 15" descr="This is part of a data dashboard that shows attendance and discipline information about students, along with behavior and academic screening data.">
            <a:extLst>
              <a:ext uri="{FF2B5EF4-FFF2-40B4-BE49-F238E27FC236}">
                <a16:creationId xmlns:a16="http://schemas.microsoft.com/office/drawing/2014/main" id="{977D2A32-6BF2-5417-6E85-2CB47506D873}"/>
              </a:ext>
            </a:extLst>
          </p:cNvPr>
          <p:cNvPicPr>
            <a:picLocks noChangeAspect="1"/>
          </p:cNvPicPr>
          <p:nvPr/>
        </p:nvPicPr>
        <p:blipFill>
          <a:blip r:embed="rId2"/>
          <a:stretch>
            <a:fillRect/>
          </a:stretch>
        </p:blipFill>
        <p:spPr>
          <a:xfrm>
            <a:off x="45848" y="1948873"/>
            <a:ext cx="6050152" cy="3479547"/>
          </a:xfrm>
          <a:prstGeom prst="rect">
            <a:avLst/>
          </a:prstGeom>
        </p:spPr>
      </p:pic>
      <p:pic>
        <p:nvPicPr>
          <p:cNvPr id="18" name="Picture 17" descr="This portion of the dashboard shows student Fastbridge assessment results.">
            <a:extLst>
              <a:ext uri="{FF2B5EF4-FFF2-40B4-BE49-F238E27FC236}">
                <a16:creationId xmlns:a16="http://schemas.microsoft.com/office/drawing/2014/main" id="{6D38283D-885B-6503-9C7E-85EC05D0BC97}"/>
              </a:ext>
            </a:extLst>
          </p:cNvPr>
          <p:cNvPicPr>
            <a:picLocks noChangeAspect="1"/>
          </p:cNvPicPr>
          <p:nvPr/>
        </p:nvPicPr>
        <p:blipFill>
          <a:blip r:embed="rId3"/>
          <a:stretch>
            <a:fillRect/>
          </a:stretch>
        </p:blipFill>
        <p:spPr>
          <a:xfrm>
            <a:off x="6096000" y="1948873"/>
            <a:ext cx="3811943" cy="3479547"/>
          </a:xfrm>
          <a:prstGeom prst="rect">
            <a:avLst/>
          </a:prstGeom>
        </p:spPr>
      </p:pic>
      <p:pic>
        <p:nvPicPr>
          <p:cNvPr id="22" name="Picture 21" descr="This portion f the dashboard shows the students SRSS-IE data. When looked at in totality it builds a picture of a how a student is progressing.">
            <a:extLst>
              <a:ext uri="{FF2B5EF4-FFF2-40B4-BE49-F238E27FC236}">
                <a16:creationId xmlns:a16="http://schemas.microsoft.com/office/drawing/2014/main" id="{55F09E6D-07B1-D777-0845-4091277FC512}"/>
              </a:ext>
            </a:extLst>
          </p:cNvPr>
          <p:cNvPicPr>
            <a:picLocks noChangeAspect="1"/>
          </p:cNvPicPr>
          <p:nvPr/>
        </p:nvPicPr>
        <p:blipFill>
          <a:blip r:embed="rId4"/>
          <a:stretch>
            <a:fillRect/>
          </a:stretch>
        </p:blipFill>
        <p:spPr>
          <a:xfrm>
            <a:off x="9907943" y="1948873"/>
            <a:ext cx="2038020" cy="3479546"/>
          </a:xfrm>
          <a:prstGeom prst="rect">
            <a:avLst/>
          </a:prstGeom>
        </p:spPr>
      </p:pic>
    </p:spTree>
    <p:extLst>
      <p:ext uri="{BB962C8B-B14F-4D97-AF65-F5344CB8AC3E}">
        <p14:creationId xmlns:p14="http://schemas.microsoft.com/office/powerpoint/2010/main" val="294309565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9D195-32F7-1A30-383F-2BAB6941CDA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B73171E-AACB-A0D2-B54F-F839D3BDBCBF}"/>
              </a:ext>
            </a:extLst>
          </p:cNvPr>
          <p:cNvSpPr>
            <a:spLocks noGrp="1"/>
          </p:cNvSpPr>
          <p:nvPr>
            <p:ph type="title"/>
          </p:nvPr>
        </p:nvSpPr>
        <p:spPr/>
        <p:txBody>
          <a:bodyPr/>
          <a:lstStyle/>
          <a:p>
            <a:r>
              <a:rPr lang="en-US" dirty="0"/>
              <a:t>Utilizing a Student Dashboard</a:t>
            </a:r>
            <a:br>
              <a:rPr lang="en-US" dirty="0"/>
            </a:br>
            <a:r>
              <a:rPr lang="en-US" sz="3200" dirty="0"/>
              <a:t>Example 2</a:t>
            </a:r>
            <a:endParaRPr lang="en-US" dirty="0"/>
          </a:p>
        </p:txBody>
      </p:sp>
      <p:grpSp>
        <p:nvGrpSpPr>
          <p:cNvPr id="9" name="Group 8" descr="This is an at-a-glance part of the data dashboard that shows a students most recent assessment scores ">
            <a:extLst>
              <a:ext uri="{FF2B5EF4-FFF2-40B4-BE49-F238E27FC236}">
                <a16:creationId xmlns:a16="http://schemas.microsoft.com/office/drawing/2014/main" id="{86B50709-2F5E-04A6-AC48-656F619C5DC4}"/>
              </a:ext>
            </a:extLst>
          </p:cNvPr>
          <p:cNvGrpSpPr/>
          <p:nvPr/>
        </p:nvGrpSpPr>
        <p:grpSpPr>
          <a:xfrm>
            <a:off x="3109331" y="1269316"/>
            <a:ext cx="7254813" cy="4061286"/>
            <a:chOff x="587512" y="1230815"/>
            <a:chExt cx="7254813" cy="4061286"/>
          </a:xfrm>
        </p:grpSpPr>
        <p:pic>
          <p:nvPicPr>
            <p:cNvPr id="3" name="Picture 2" descr="This is an at-a-glance part of the data dashboard that shows a students most recent assessment scores ">
              <a:extLst>
                <a:ext uri="{FF2B5EF4-FFF2-40B4-BE49-F238E27FC236}">
                  <a16:creationId xmlns:a16="http://schemas.microsoft.com/office/drawing/2014/main" id="{3FACEBF4-6C06-2C56-357E-8E324E776B86}"/>
                </a:ext>
              </a:extLst>
            </p:cNvPr>
            <p:cNvPicPr>
              <a:picLocks noChangeAspect="1"/>
            </p:cNvPicPr>
            <p:nvPr/>
          </p:nvPicPr>
          <p:blipFill>
            <a:blip r:embed="rId2"/>
            <a:stretch>
              <a:fillRect/>
            </a:stretch>
          </p:blipFill>
          <p:spPr>
            <a:xfrm>
              <a:off x="587512" y="1230815"/>
              <a:ext cx="7254813" cy="2789229"/>
            </a:xfrm>
            <a:prstGeom prst="rect">
              <a:avLst/>
            </a:prstGeom>
          </p:spPr>
        </p:pic>
        <p:pic>
          <p:nvPicPr>
            <p:cNvPr id="5" name="Picture 4">
              <a:extLst>
                <a:ext uri="{FF2B5EF4-FFF2-40B4-BE49-F238E27FC236}">
                  <a16:creationId xmlns:a16="http://schemas.microsoft.com/office/drawing/2014/main" id="{153E5F49-1D86-D650-898B-1FAB19A54802}"/>
                </a:ext>
              </a:extLst>
            </p:cNvPr>
            <p:cNvPicPr>
              <a:picLocks noChangeAspect="1"/>
            </p:cNvPicPr>
            <p:nvPr/>
          </p:nvPicPr>
          <p:blipFill>
            <a:blip r:embed="rId3"/>
            <a:stretch>
              <a:fillRect/>
            </a:stretch>
          </p:blipFill>
          <p:spPr>
            <a:xfrm>
              <a:off x="587512" y="3993618"/>
              <a:ext cx="7183095" cy="1298483"/>
            </a:xfrm>
            <a:prstGeom prst="rect">
              <a:avLst/>
            </a:prstGeom>
          </p:spPr>
        </p:pic>
      </p:grpSp>
      <p:pic>
        <p:nvPicPr>
          <p:cNvPr id="8" name="Picture 7" descr="This at-a glance portion of the data dashboard includes the SRSS-IE screening data">
            <a:extLst>
              <a:ext uri="{FF2B5EF4-FFF2-40B4-BE49-F238E27FC236}">
                <a16:creationId xmlns:a16="http://schemas.microsoft.com/office/drawing/2014/main" id="{E1956D7E-9F25-7584-76A2-7926A4613D3C}"/>
              </a:ext>
            </a:extLst>
          </p:cNvPr>
          <p:cNvPicPr>
            <a:picLocks noChangeAspect="1"/>
          </p:cNvPicPr>
          <p:nvPr/>
        </p:nvPicPr>
        <p:blipFill>
          <a:blip r:embed="rId4"/>
          <a:stretch>
            <a:fillRect/>
          </a:stretch>
        </p:blipFill>
        <p:spPr>
          <a:xfrm>
            <a:off x="3181049" y="5304175"/>
            <a:ext cx="7254813" cy="1115053"/>
          </a:xfrm>
          <a:prstGeom prst="rect">
            <a:avLst/>
          </a:prstGeom>
        </p:spPr>
      </p:pic>
    </p:spTree>
    <p:extLst>
      <p:ext uri="{BB962C8B-B14F-4D97-AF65-F5344CB8AC3E}">
        <p14:creationId xmlns:p14="http://schemas.microsoft.com/office/powerpoint/2010/main" val="10132296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A69A7FA-189D-7E72-C1AE-DD672B450101}"/>
              </a:ext>
            </a:extLst>
          </p:cNvPr>
          <p:cNvSpPr>
            <a:spLocks noGrp="1"/>
          </p:cNvSpPr>
          <p:nvPr>
            <p:ph type="title"/>
          </p:nvPr>
        </p:nvSpPr>
        <p:spPr/>
        <p:txBody>
          <a:bodyPr/>
          <a:lstStyle/>
          <a:p>
            <a:r>
              <a:rPr lang="en-US" dirty="0"/>
              <a:t>Connecting Students to Interventions</a:t>
            </a:r>
          </a:p>
        </p:txBody>
      </p:sp>
      <p:sp>
        <p:nvSpPr>
          <p:cNvPr id="16" name="TextBox 15">
            <a:extLst>
              <a:ext uri="{FF2B5EF4-FFF2-40B4-BE49-F238E27FC236}">
                <a16:creationId xmlns:a16="http://schemas.microsoft.com/office/drawing/2014/main" id="{A69A02CC-ED47-61FC-5F45-B70EE2958EC9}"/>
              </a:ext>
            </a:extLst>
          </p:cNvPr>
          <p:cNvSpPr txBox="1"/>
          <p:nvPr/>
        </p:nvSpPr>
        <p:spPr>
          <a:xfrm>
            <a:off x="620962" y="1486772"/>
            <a:ext cx="3818964" cy="369332"/>
          </a:xfrm>
          <a:prstGeom prst="rect">
            <a:avLst/>
          </a:prstGeom>
          <a:noFill/>
        </p:spPr>
        <p:txBody>
          <a:bodyPr wrap="square" rtlCol="0">
            <a:spAutoFit/>
          </a:bodyPr>
          <a:lstStyle/>
          <a:p>
            <a:r>
              <a:rPr lang="en-US" dirty="0"/>
              <a:t>Tier 2 Interventions</a:t>
            </a:r>
          </a:p>
        </p:txBody>
      </p:sp>
      <p:grpSp>
        <p:nvGrpSpPr>
          <p:cNvPr id="14" name="Group 13" descr="A summary of a Tier 2 Intervention, a Behavior Control, with a description of the intervention, entry and exit criteria, and data used to monitor progress. ">
            <a:extLst>
              <a:ext uri="{FF2B5EF4-FFF2-40B4-BE49-F238E27FC236}">
                <a16:creationId xmlns:a16="http://schemas.microsoft.com/office/drawing/2014/main" id="{E3CF7729-C866-C3FC-822F-F788A1B4390C}"/>
              </a:ext>
            </a:extLst>
          </p:cNvPr>
          <p:cNvGrpSpPr/>
          <p:nvPr/>
        </p:nvGrpSpPr>
        <p:grpSpPr>
          <a:xfrm>
            <a:off x="620962" y="1890656"/>
            <a:ext cx="5191712" cy="2494522"/>
            <a:chOff x="354137" y="1909907"/>
            <a:chExt cx="5191712" cy="2494522"/>
          </a:xfrm>
        </p:grpSpPr>
        <p:grpSp>
          <p:nvGrpSpPr>
            <p:cNvPr id="12" name="Group 11">
              <a:extLst>
                <a:ext uri="{FF2B5EF4-FFF2-40B4-BE49-F238E27FC236}">
                  <a16:creationId xmlns:a16="http://schemas.microsoft.com/office/drawing/2014/main" id="{FC30857E-11A0-2032-5E40-259B77BE922F}"/>
                </a:ext>
              </a:extLst>
            </p:cNvPr>
            <p:cNvGrpSpPr/>
            <p:nvPr/>
          </p:nvGrpSpPr>
          <p:grpSpPr>
            <a:xfrm>
              <a:off x="354138" y="2227986"/>
              <a:ext cx="5191711" cy="2176443"/>
              <a:chOff x="354138" y="2227986"/>
              <a:chExt cx="5191711" cy="2176443"/>
            </a:xfrm>
          </p:grpSpPr>
          <p:pic>
            <p:nvPicPr>
              <p:cNvPr id="11" name="Picture 10" descr="A summary of a Tier 2 Intervention, a Behavior Control, with a description of the intervention, entry and exit criteria, and data used to monitor progress. ">
                <a:extLst>
                  <a:ext uri="{FF2B5EF4-FFF2-40B4-BE49-F238E27FC236}">
                    <a16:creationId xmlns:a16="http://schemas.microsoft.com/office/drawing/2014/main" id="{9522F293-7E96-9CD0-1179-3B08B87CE186}"/>
                  </a:ext>
                </a:extLst>
              </p:cNvPr>
              <p:cNvPicPr>
                <a:picLocks noChangeAspect="1"/>
              </p:cNvPicPr>
              <p:nvPr/>
            </p:nvPicPr>
            <p:blipFill>
              <a:blip r:embed="rId2"/>
              <a:stretch>
                <a:fillRect/>
              </a:stretch>
            </p:blipFill>
            <p:spPr>
              <a:xfrm>
                <a:off x="354138" y="2227986"/>
                <a:ext cx="5191711" cy="887702"/>
              </a:xfrm>
              <a:prstGeom prst="rect">
                <a:avLst/>
              </a:prstGeom>
            </p:spPr>
          </p:pic>
          <p:pic>
            <p:nvPicPr>
              <p:cNvPr id="13" name="Picture 12">
                <a:extLst>
                  <a:ext uri="{FF2B5EF4-FFF2-40B4-BE49-F238E27FC236}">
                    <a16:creationId xmlns:a16="http://schemas.microsoft.com/office/drawing/2014/main" id="{B1315415-8194-0C77-0E95-7E7F0696899F}"/>
                  </a:ext>
                </a:extLst>
              </p:cNvPr>
              <p:cNvPicPr>
                <a:picLocks noChangeAspect="1"/>
              </p:cNvPicPr>
              <p:nvPr/>
            </p:nvPicPr>
            <p:blipFill>
              <a:blip r:embed="rId3"/>
              <a:stretch>
                <a:fillRect/>
              </a:stretch>
            </p:blipFill>
            <p:spPr>
              <a:xfrm>
                <a:off x="354138" y="3102449"/>
                <a:ext cx="5191711" cy="1301980"/>
              </a:xfrm>
              <a:prstGeom prst="rect">
                <a:avLst/>
              </a:prstGeom>
            </p:spPr>
          </p:pic>
        </p:grpSp>
        <p:pic>
          <p:nvPicPr>
            <p:cNvPr id="15" name="Picture 14">
              <a:extLst>
                <a:ext uri="{FF2B5EF4-FFF2-40B4-BE49-F238E27FC236}">
                  <a16:creationId xmlns:a16="http://schemas.microsoft.com/office/drawing/2014/main" id="{A91BD092-BF36-8B3D-672D-D66BB2C3C519}"/>
                </a:ext>
              </a:extLst>
            </p:cNvPr>
            <p:cNvPicPr>
              <a:picLocks noChangeAspect="1"/>
            </p:cNvPicPr>
            <p:nvPr/>
          </p:nvPicPr>
          <p:blipFill>
            <a:blip r:embed="rId4"/>
            <a:stretch>
              <a:fillRect/>
            </a:stretch>
          </p:blipFill>
          <p:spPr>
            <a:xfrm>
              <a:off x="354137" y="1909907"/>
              <a:ext cx="5191711" cy="318080"/>
            </a:xfrm>
            <a:prstGeom prst="rect">
              <a:avLst/>
            </a:prstGeom>
          </p:spPr>
        </p:pic>
      </p:grpSp>
      <p:sp>
        <p:nvSpPr>
          <p:cNvPr id="9" name="TextBox 8">
            <a:extLst>
              <a:ext uri="{FF2B5EF4-FFF2-40B4-BE49-F238E27FC236}">
                <a16:creationId xmlns:a16="http://schemas.microsoft.com/office/drawing/2014/main" id="{D298C2F2-E20C-E941-090D-9D5098C8F063}"/>
              </a:ext>
            </a:extLst>
          </p:cNvPr>
          <p:cNvSpPr txBox="1"/>
          <p:nvPr/>
        </p:nvSpPr>
        <p:spPr>
          <a:xfrm>
            <a:off x="6379326" y="2671837"/>
            <a:ext cx="3818964" cy="369332"/>
          </a:xfrm>
          <a:prstGeom prst="rect">
            <a:avLst/>
          </a:prstGeom>
          <a:noFill/>
        </p:spPr>
        <p:txBody>
          <a:bodyPr wrap="square" rtlCol="0">
            <a:spAutoFit/>
          </a:bodyPr>
          <a:lstStyle/>
          <a:p>
            <a:r>
              <a:rPr lang="en-US" dirty="0"/>
              <a:t>Tier 3 Interventions</a:t>
            </a:r>
          </a:p>
        </p:txBody>
      </p:sp>
      <p:grpSp>
        <p:nvGrpSpPr>
          <p:cNvPr id="17" name="Group 16" descr="Grid of a Tier 3 Intervention, an Individualized De-Escalation Plan with a description of the intervention, entry and exit criteria, and data used to progress monitor the intervention. ">
            <a:extLst>
              <a:ext uri="{FF2B5EF4-FFF2-40B4-BE49-F238E27FC236}">
                <a16:creationId xmlns:a16="http://schemas.microsoft.com/office/drawing/2014/main" id="{013412B5-0159-9ED0-175D-28E1ADF73F31}"/>
              </a:ext>
            </a:extLst>
          </p:cNvPr>
          <p:cNvGrpSpPr/>
          <p:nvPr/>
        </p:nvGrpSpPr>
        <p:grpSpPr>
          <a:xfrm>
            <a:off x="6379326" y="3068911"/>
            <a:ext cx="4974474" cy="3194634"/>
            <a:chOff x="5884432" y="3298241"/>
            <a:chExt cx="4974474" cy="3194634"/>
          </a:xfrm>
        </p:grpSpPr>
        <p:pic>
          <p:nvPicPr>
            <p:cNvPr id="8" name="Picture 7" descr="Grid of a Tier 3 Intervention, an Individualized De-Escalation Plan with a description of the intervention, entry and exit criteria, and data used to progress monitor the intervention. ">
              <a:extLst>
                <a:ext uri="{FF2B5EF4-FFF2-40B4-BE49-F238E27FC236}">
                  <a16:creationId xmlns:a16="http://schemas.microsoft.com/office/drawing/2014/main" id="{C6DCC948-D523-A5A2-34EB-88B8DCCA6235}"/>
                </a:ext>
              </a:extLst>
            </p:cNvPr>
            <p:cNvPicPr>
              <a:picLocks noChangeAspect="1"/>
            </p:cNvPicPr>
            <p:nvPr/>
          </p:nvPicPr>
          <p:blipFill>
            <a:blip r:embed="rId5"/>
            <a:stretch>
              <a:fillRect/>
            </a:stretch>
          </p:blipFill>
          <p:spPr>
            <a:xfrm>
              <a:off x="5884432" y="3612088"/>
              <a:ext cx="4974473" cy="2880787"/>
            </a:xfrm>
            <a:prstGeom prst="rect">
              <a:avLst/>
            </a:prstGeom>
          </p:spPr>
        </p:pic>
        <p:pic>
          <p:nvPicPr>
            <p:cNvPr id="18" name="Picture 17">
              <a:extLst>
                <a:ext uri="{FF2B5EF4-FFF2-40B4-BE49-F238E27FC236}">
                  <a16:creationId xmlns:a16="http://schemas.microsoft.com/office/drawing/2014/main" id="{834D32F6-C592-0CDD-08A2-B1436F07F016}"/>
                </a:ext>
              </a:extLst>
            </p:cNvPr>
            <p:cNvPicPr>
              <a:picLocks noChangeAspect="1"/>
            </p:cNvPicPr>
            <p:nvPr/>
          </p:nvPicPr>
          <p:blipFill>
            <a:blip r:embed="rId6"/>
            <a:stretch>
              <a:fillRect/>
            </a:stretch>
          </p:blipFill>
          <p:spPr>
            <a:xfrm>
              <a:off x="5884433" y="3298241"/>
              <a:ext cx="4974473" cy="313847"/>
            </a:xfrm>
            <a:prstGeom prst="rect">
              <a:avLst/>
            </a:prstGeom>
          </p:spPr>
        </p:pic>
      </p:grpSp>
    </p:spTree>
    <p:extLst>
      <p:ext uri="{BB962C8B-B14F-4D97-AF65-F5344CB8AC3E}">
        <p14:creationId xmlns:p14="http://schemas.microsoft.com/office/powerpoint/2010/main" val="23056524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7EF037-AC72-C552-1ED9-740F646D694E}"/>
              </a:ext>
            </a:extLst>
          </p:cNvPr>
          <p:cNvSpPr>
            <a:spLocks noGrp="1"/>
          </p:cNvSpPr>
          <p:nvPr>
            <p:ph type="title"/>
          </p:nvPr>
        </p:nvSpPr>
        <p:spPr/>
        <p:txBody>
          <a:bodyPr/>
          <a:lstStyle/>
          <a:p>
            <a:r>
              <a:rPr lang="en-US" dirty="0"/>
              <a:t>Connecting Students to Interventions</a:t>
            </a:r>
            <a:br>
              <a:rPr lang="en-US" dirty="0"/>
            </a:br>
            <a:endParaRPr lang="en-US" dirty="0"/>
          </a:p>
        </p:txBody>
      </p:sp>
      <p:sp>
        <p:nvSpPr>
          <p:cNvPr id="5" name="Text Placeholder 4">
            <a:extLst>
              <a:ext uri="{FF2B5EF4-FFF2-40B4-BE49-F238E27FC236}">
                <a16:creationId xmlns:a16="http://schemas.microsoft.com/office/drawing/2014/main" id="{50D12A8B-884A-6EC0-AE25-C6A35D44BCB8}"/>
              </a:ext>
            </a:extLst>
          </p:cNvPr>
          <p:cNvSpPr>
            <a:spLocks noGrp="1"/>
          </p:cNvSpPr>
          <p:nvPr>
            <p:ph type="body" idx="1"/>
          </p:nvPr>
        </p:nvSpPr>
        <p:spPr>
          <a:xfrm>
            <a:off x="838200" y="1690688"/>
            <a:ext cx="5181600" cy="4351338"/>
          </a:xfrm>
        </p:spPr>
        <p:txBody>
          <a:bodyPr>
            <a:noAutofit/>
          </a:bodyPr>
          <a:lstStyle/>
          <a:p>
            <a:pPr marL="114300" indent="0" algn="ctr">
              <a:lnSpc>
                <a:spcPct val="100000"/>
              </a:lnSpc>
              <a:spcBef>
                <a:spcPts val="0"/>
              </a:spcBef>
              <a:buNone/>
            </a:pPr>
            <a:r>
              <a:rPr lang="en-US" sz="2000" b="1" dirty="0">
                <a:solidFill>
                  <a:srgbClr val="333333"/>
                </a:solidFill>
                <a:latin typeface="Georgia" panose="02040502050405020303" pitchFamily="18" charset="0"/>
              </a:rPr>
              <a:t>Samish Elementary</a:t>
            </a:r>
            <a:endParaRPr lang="en-US" sz="2000" dirty="0">
              <a:latin typeface="Georgia" panose="02040502050405020303" pitchFamily="18" charset="0"/>
            </a:endParaRPr>
          </a:p>
          <a:p>
            <a:pPr fontAlgn="base">
              <a:lnSpc>
                <a:spcPct val="100000"/>
              </a:lnSpc>
              <a:spcBef>
                <a:spcPts val="0"/>
              </a:spcBef>
            </a:pPr>
            <a:r>
              <a:rPr lang="en-US" sz="2000" dirty="0">
                <a:solidFill>
                  <a:srgbClr val="333333"/>
                </a:solidFill>
                <a:latin typeface="Georgia" panose="02040502050405020303" pitchFamily="18" charset="0"/>
              </a:rPr>
              <a:t>LAP funding (braided funding model with </a:t>
            </a:r>
            <a:r>
              <a:rPr lang="en-US" sz="2000" dirty="0" err="1">
                <a:solidFill>
                  <a:srgbClr val="333333"/>
                </a:solidFill>
                <a:latin typeface="Georgia" panose="02040502050405020303" pitchFamily="18" charset="0"/>
              </a:rPr>
              <a:t>SpEd</a:t>
            </a:r>
            <a:r>
              <a:rPr lang="en-US" sz="2000" dirty="0">
                <a:solidFill>
                  <a:srgbClr val="333333"/>
                </a:solidFill>
                <a:latin typeface="Georgia" panose="02040502050405020303" pitchFamily="18" charset="0"/>
              </a:rPr>
              <a:t>)</a:t>
            </a:r>
          </a:p>
          <a:p>
            <a:pPr fontAlgn="base">
              <a:lnSpc>
                <a:spcPct val="100000"/>
              </a:lnSpc>
              <a:spcBef>
                <a:spcPts val="0"/>
              </a:spcBef>
            </a:pPr>
            <a:r>
              <a:rPr lang="en-US" sz="2000" dirty="0">
                <a:solidFill>
                  <a:srgbClr val="333333"/>
                </a:solidFill>
                <a:latin typeface="Georgia" panose="02040502050405020303" pitchFamily="18" charset="0"/>
              </a:rPr>
              <a:t>Master Schedule that protects core instruction for ALL learners</a:t>
            </a:r>
          </a:p>
          <a:p>
            <a:pPr fontAlgn="base">
              <a:lnSpc>
                <a:spcPct val="100000"/>
              </a:lnSpc>
              <a:spcBef>
                <a:spcPts val="0"/>
              </a:spcBef>
            </a:pPr>
            <a:r>
              <a:rPr lang="en-US" sz="2000" dirty="0">
                <a:solidFill>
                  <a:srgbClr val="333333"/>
                </a:solidFill>
                <a:latin typeface="Georgia" panose="02040502050405020303" pitchFamily="18" charset="0"/>
              </a:rPr>
              <a:t>Scheduled Intervention blocks = acceleration for all </a:t>
            </a:r>
          </a:p>
          <a:p>
            <a:pPr fontAlgn="base">
              <a:lnSpc>
                <a:spcPct val="100000"/>
              </a:lnSpc>
              <a:spcBef>
                <a:spcPts val="0"/>
              </a:spcBef>
            </a:pPr>
            <a:r>
              <a:rPr lang="en-US" sz="2000" b="1" dirty="0">
                <a:solidFill>
                  <a:srgbClr val="333333"/>
                </a:solidFill>
                <a:latin typeface="Georgia" panose="02040502050405020303" pitchFamily="18" charset="0"/>
              </a:rPr>
              <a:t>Inclusionary Plan</a:t>
            </a:r>
            <a:r>
              <a:rPr lang="en-US" sz="2000" dirty="0">
                <a:solidFill>
                  <a:srgbClr val="333333"/>
                </a:solidFill>
                <a:latin typeface="Georgia" panose="02040502050405020303" pitchFamily="18" charset="0"/>
              </a:rPr>
              <a:t> developed at the beginning of the year and </a:t>
            </a:r>
            <a:r>
              <a:rPr lang="en-US" sz="2000" b="1" dirty="0">
                <a:solidFill>
                  <a:srgbClr val="333333"/>
                </a:solidFill>
                <a:latin typeface="Georgia" panose="02040502050405020303" pitchFamily="18" charset="0"/>
              </a:rPr>
              <a:t>Belonging </a:t>
            </a:r>
            <a:r>
              <a:rPr lang="en-US" sz="2000" dirty="0">
                <a:solidFill>
                  <a:srgbClr val="333333"/>
                </a:solidFill>
                <a:latin typeface="Georgia" panose="02040502050405020303" pitchFamily="18" charset="0"/>
              </a:rPr>
              <a:t>rubric completed/reviewed 3x per year for students with the highest needs in general education</a:t>
            </a:r>
          </a:p>
        </p:txBody>
      </p:sp>
      <p:sp>
        <p:nvSpPr>
          <p:cNvPr id="7" name="Text Placeholder 6">
            <a:extLst>
              <a:ext uri="{FF2B5EF4-FFF2-40B4-BE49-F238E27FC236}">
                <a16:creationId xmlns:a16="http://schemas.microsoft.com/office/drawing/2014/main" id="{19A372F6-F9BC-8480-3A85-454EF547014B}"/>
              </a:ext>
            </a:extLst>
          </p:cNvPr>
          <p:cNvSpPr>
            <a:spLocks noGrp="1"/>
          </p:cNvSpPr>
          <p:nvPr>
            <p:ph type="body" idx="2"/>
          </p:nvPr>
        </p:nvSpPr>
        <p:spPr>
          <a:xfrm>
            <a:off x="6172200" y="1690688"/>
            <a:ext cx="5181600" cy="4351338"/>
          </a:xfrm>
        </p:spPr>
        <p:txBody>
          <a:bodyPr>
            <a:normAutofit/>
          </a:bodyPr>
          <a:lstStyle/>
          <a:p>
            <a:pPr marL="114300" indent="0" algn="ctr">
              <a:lnSpc>
                <a:spcPct val="110000"/>
              </a:lnSpc>
              <a:spcBef>
                <a:spcPts val="0"/>
              </a:spcBef>
              <a:buNone/>
            </a:pPr>
            <a:r>
              <a:rPr lang="en-US" sz="2000" b="1" dirty="0">
                <a:solidFill>
                  <a:srgbClr val="333333"/>
                </a:solidFill>
                <a:latin typeface="Georgia" panose="02040502050405020303" pitchFamily="18" charset="0"/>
              </a:rPr>
              <a:t>Cascade Middle School</a:t>
            </a:r>
            <a:endParaRPr lang="en-US" sz="2000" dirty="0">
              <a:latin typeface="Georgia" panose="02040502050405020303" pitchFamily="18" charset="0"/>
            </a:endParaRPr>
          </a:p>
          <a:p>
            <a:pPr fontAlgn="base">
              <a:lnSpc>
                <a:spcPct val="110000"/>
              </a:lnSpc>
              <a:spcBef>
                <a:spcPts val="0"/>
              </a:spcBef>
            </a:pPr>
            <a:r>
              <a:rPr lang="en-US" sz="2000" dirty="0">
                <a:solidFill>
                  <a:srgbClr val="333333"/>
                </a:solidFill>
                <a:latin typeface="Georgia" panose="02040502050405020303" pitchFamily="18" charset="0"/>
              </a:rPr>
              <a:t>School-wide interventions- 3 days/week</a:t>
            </a:r>
          </a:p>
          <a:p>
            <a:pPr fontAlgn="base">
              <a:lnSpc>
                <a:spcPct val="110000"/>
              </a:lnSpc>
              <a:spcBef>
                <a:spcPts val="0"/>
              </a:spcBef>
            </a:pPr>
            <a:r>
              <a:rPr lang="en-US" sz="2000" dirty="0">
                <a:solidFill>
                  <a:srgbClr val="333333"/>
                </a:solidFill>
                <a:latin typeface="Georgia" panose="02040502050405020303" pitchFamily="18" charset="0"/>
              </a:rPr>
              <a:t>No interruption to core instruction time</a:t>
            </a:r>
          </a:p>
          <a:p>
            <a:pPr fontAlgn="base">
              <a:lnSpc>
                <a:spcPct val="110000"/>
              </a:lnSpc>
              <a:spcBef>
                <a:spcPts val="0"/>
              </a:spcBef>
            </a:pPr>
            <a:r>
              <a:rPr lang="en-US" sz="2000" dirty="0">
                <a:solidFill>
                  <a:srgbClr val="333333"/>
                </a:solidFill>
                <a:latin typeface="Georgia" panose="02040502050405020303" pitchFamily="18" charset="0"/>
              </a:rPr>
              <a:t>Math and Reading Focused- need dependent, based on data</a:t>
            </a:r>
          </a:p>
          <a:p>
            <a:pPr fontAlgn="base">
              <a:lnSpc>
                <a:spcPct val="110000"/>
              </a:lnSpc>
              <a:spcBef>
                <a:spcPts val="0"/>
              </a:spcBef>
            </a:pPr>
            <a:r>
              <a:rPr lang="en-US" sz="2000" dirty="0">
                <a:solidFill>
                  <a:srgbClr val="333333"/>
                </a:solidFill>
                <a:latin typeface="Georgia" panose="02040502050405020303" pitchFamily="18" charset="0"/>
              </a:rPr>
              <a:t>Group size based on level of intervention need</a:t>
            </a:r>
          </a:p>
          <a:p>
            <a:pPr fontAlgn="base">
              <a:lnSpc>
                <a:spcPct val="110000"/>
              </a:lnSpc>
              <a:spcBef>
                <a:spcPts val="0"/>
              </a:spcBef>
            </a:pPr>
            <a:r>
              <a:rPr lang="en-US" sz="2000" dirty="0">
                <a:solidFill>
                  <a:srgbClr val="333333"/>
                </a:solidFill>
                <a:latin typeface="Georgia" panose="02040502050405020303" pitchFamily="18" charset="0"/>
              </a:rPr>
              <a:t>All hands on deck- groups taught by all staff</a:t>
            </a:r>
          </a:p>
        </p:txBody>
      </p:sp>
    </p:spTree>
    <p:extLst>
      <p:ext uri="{BB962C8B-B14F-4D97-AF65-F5344CB8AC3E}">
        <p14:creationId xmlns:p14="http://schemas.microsoft.com/office/powerpoint/2010/main" val="18411960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D0AA1-4794-292C-B39F-C9E8C309A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F6B3F5-0152-35D7-F179-1895EE9BFDA8}"/>
              </a:ext>
            </a:extLst>
          </p:cNvPr>
          <p:cNvSpPr>
            <a:spLocks noGrp="1"/>
          </p:cNvSpPr>
          <p:nvPr>
            <p:ph type="title"/>
          </p:nvPr>
        </p:nvSpPr>
        <p:spPr/>
        <p:txBody>
          <a:bodyPr>
            <a:noAutofit/>
          </a:bodyPr>
          <a:lstStyle/>
          <a:p>
            <a:r>
              <a:rPr lang="en-US" sz="4000" b="1" dirty="0"/>
              <a:t>Accessing Resources</a:t>
            </a:r>
            <a:endParaRPr lang="en-US" sz="4800" dirty="0"/>
          </a:p>
        </p:txBody>
      </p:sp>
      <p:sp>
        <p:nvSpPr>
          <p:cNvPr id="3" name="Text Placeholder 2">
            <a:extLst>
              <a:ext uri="{FF2B5EF4-FFF2-40B4-BE49-F238E27FC236}">
                <a16:creationId xmlns:a16="http://schemas.microsoft.com/office/drawing/2014/main" id="{DCBBE980-AF5D-1736-2DEE-A1DE9553FFE8}"/>
              </a:ext>
            </a:extLst>
          </p:cNvPr>
          <p:cNvSpPr>
            <a:spLocks noGrp="1"/>
          </p:cNvSpPr>
          <p:nvPr>
            <p:ph type="body" idx="1"/>
          </p:nvPr>
        </p:nvSpPr>
        <p:spPr/>
        <p:txBody>
          <a:bodyPr/>
          <a:lstStyle/>
          <a:p>
            <a:r>
              <a:rPr lang="en-US" dirty="0">
                <a:solidFill>
                  <a:schemeClr val="bg2"/>
                </a:solidFill>
              </a:rPr>
              <a:t>A focus on integrated tiered systems</a:t>
            </a:r>
          </a:p>
        </p:txBody>
      </p:sp>
      <p:sp>
        <p:nvSpPr>
          <p:cNvPr id="5" name="TextBox 4">
            <a:extLst>
              <a:ext uri="{FF2B5EF4-FFF2-40B4-BE49-F238E27FC236}">
                <a16:creationId xmlns:a16="http://schemas.microsoft.com/office/drawing/2014/main" id="{0CCE700D-6D1C-8E89-FA71-EC92EC6D4119}"/>
              </a:ext>
            </a:extLst>
          </p:cNvPr>
          <p:cNvSpPr txBox="1"/>
          <p:nvPr/>
        </p:nvSpPr>
        <p:spPr>
          <a:xfrm>
            <a:off x="4798577" y="6116638"/>
            <a:ext cx="7040070" cy="600164"/>
          </a:xfrm>
          <a:prstGeom prst="rect">
            <a:avLst/>
          </a:prstGeom>
          <a:noFill/>
        </p:spPr>
        <p:txBody>
          <a:bodyPr wrap="square">
            <a:spAutoFit/>
          </a:bodyPr>
          <a:lstStyle/>
          <a:p>
            <a:r>
              <a:rPr lang="en-US" sz="1100" dirty="0"/>
              <a:t>The research reported here was supported by the Institute of Education Sciences, U.S. Department of Education, through Grants R324N190002 and R324X220067 to University of Kansas. The opinions expressed are those of the authors and do not represent views of the Institute or the U.S. Department of Education.</a:t>
            </a:r>
          </a:p>
        </p:txBody>
      </p:sp>
    </p:spTree>
    <p:extLst>
      <p:ext uri="{BB962C8B-B14F-4D97-AF65-F5344CB8AC3E}">
        <p14:creationId xmlns:p14="http://schemas.microsoft.com/office/powerpoint/2010/main" val="24397812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EC0A1F3-F48E-328A-DA0E-D7DA3F1B14D9}"/>
              </a:ext>
            </a:extLst>
          </p:cNvPr>
          <p:cNvSpPr>
            <a:spLocks noGrp="1"/>
          </p:cNvSpPr>
          <p:nvPr>
            <p:ph type="title"/>
          </p:nvPr>
        </p:nvSpPr>
        <p:spPr/>
        <p:txBody>
          <a:bodyPr/>
          <a:lstStyle/>
          <a:p>
            <a:r>
              <a:rPr lang="en-US"/>
              <a:t>Systematic Screening Resources</a:t>
            </a:r>
          </a:p>
        </p:txBody>
      </p:sp>
      <p:pic>
        <p:nvPicPr>
          <p:cNvPr id="4" name="Picture 1" descr="Screenshot of the PBIS website page titled Resources to Support Systematic Screening in K-12 Schools">
            <a:extLst>
              <a:ext uri="{FF2B5EF4-FFF2-40B4-BE49-F238E27FC236}">
                <a16:creationId xmlns:a16="http://schemas.microsoft.com/office/drawing/2014/main" id="{046AB651-A64A-D175-2775-C1554CE662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09754" y="1536867"/>
            <a:ext cx="1741693" cy="4351338"/>
          </a:xfrm>
          <a:prstGeom prst="rect">
            <a:avLst/>
          </a:prstGeom>
          <a:ln>
            <a:solidFill>
              <a:schemeClr val="tx1"/>
            </a:solidFill>
          </a:ln>
        </p:spPr>
      </p:pic>
      <p:pic>
        <p:nvPicPr>
          <p:cNvPr id="5" name="Picture 2" descr="Supports and Structures for Behavior Screening module cover">
            <a:extLst>
              <a:ext uri="{FF2B5EF4-FFF2-40B4-BE49-F238E27FC236}">
                <a16:creationId xmlns:a16="http://schemas.microsoft.com/office/drawing/2014/main" id="{B26B445F-C227-4F4B-F904-55C8D73D4301}"/>
              </a:ext>
            </a:extLst>
          </p:cNvPr>
          <p:cNvPicPr>
            <a:picLocks noChangeAspect="1"/>
          </p:cNvPicPr>
          <p:nvPr/>
        </p:nvPicPr>
        <p:blipFill>
          <a:blip r:embed="rId4"/>
          <a:stretch>
            <a:fillRect/>
          </a:stretch>
        </p:blipFill>
        <p:spPr>
          <a:xfrm>
            <a:off x="4340005" y="1536867"/>
            <a:ext cx="2784855" cy="4351338"/>
          </a:xfrm>
          <a:prstGeom prst="rect">
            <a:avLst/>
          </a:prstGeom>
        </p:spPr>
      </p:pic>
      <p:pic>
        <p:nvPicPr>
          <p:cNvPr id="6" name="Picture 3" descr="Student Risk Screening Scale - Internalizing and Externalizing (SRSS-IE) module cover">
            <a:extLst>
              <a:ext uri="{FF2B5EF4-FFF2-40B4-BE49-F238E27FC236}">
                <a16:creationId xmlns:a16="http://schemas.microsoft.com/office/drawing/2014/main" id="{1E92ED19-269B-2AF0-BE24-70C2DF8ADC4E}"/>
              </a:ext>
            </a:extLst>
          </p:cNvPr>
          <p:cNvPicPr>
            <a:picLocks noChangeAspect="1"/>
          </p:cNvPicPr>
          <p:nvPr/>
        </p:nvPicPr>
        <p:blipFill>
          <a:blip r:embed="rId5"/>
          <a:stretch>
            <a:fillRect/>
          </a:stretch>
        </p:blipFill>
        <p:spPr>
          <a:xfrm>
            <a:off x="7974807" y="1536867"/>
            <a:ext cx="2784855" cy="4351338"/>
          </a:xfrm>
          <a:prstGeom prst="rect">
            <a:avLst/>
          </a:prstGeom>
        </p:spPr>
      </p:pic>
    </p:spTree>
    <p:extLst>
      <p:ext uri="{BB962C8B-B14F-4D97-AF65-F5344CB8AC3E}">
        <p14:creationId xmlns:p14="http://schemas.microsoft.com/office/powerpoint/2010/main" val="49812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3f9da69c7ca_0_0"/>
          <p:cNvSpPr txBox="1">
            <a:spLocks noGrp="1"/>
          </p:cNvSpPr>
          <p:nvPr>
            <p:ph type="ctrTitle"/>
          </p:nvPr>
        </p:nvSpPr>
        <p:spPr>
          <a:xfrm>
            <a:off x="1524000" y="424949"/>
            <a:ext cx="9144000" cy="966900"/>
          </a:xfrm>
          <a:prstGeom prst="rect">
            <a:avLst/>
          </a:prstGeom>
        </p:spPr>
        <p:txBody>
          <a:bodyPr spcFirstLastPara="1" wrap="square" lIns="91425" tIns="45700" rIns="91425" bIns="45700" anchor="b" anchorCtr="0">
            <a:normAutofit fontScale="90000"/>
          </a:bodyPr>
          <a:lstStyle/>
          <a:p>
            <a:pPr marL="457200" lvl="0" indent="0" algn="ctr" rtl="0">
              <a:lnSpc>
                <a:spcPct val="100000"/>
              </a:lnSpc>
              <a:spcBef>
                <a:spcPts val="0"/>
              </a:spcBef>
              <a:spcAft>
                <a:spcPts val="1000"/>
              </a:spcAft>
              <a:buClr>
                <a:schemeClr val="dk2"/>
              </a:buClr>
              <a:buSzPts val="1100"/>
              <a:buFont typeface="Arial"/>
              <a:buNone/>
            </a:pPr>
            <a:r>
              <a:rPr lang="en-US" dirty="0"/>
              <a:t>We Value Your Feedback</a:t>
            </a:r>
            <a:endParaRPr dirty="0"/>
          </a:p>
        </p:txBody>
      </p:sp>
      <p:sp>
        <p:nvSpPr>
          <p:cNvPr id="160" name="Google Shape;160;g3f9da69c7ca_0_0"/>
          <p:cNvSpPr txBox="1">
            <a:spLocks noGrp="1"/>
          </p:cNvSpPr>
          <p:nvPr>
            <p:ph type="subTitle" idx="1"/>
          </p:nvPr>
        </p:nvSpPr>
        <p:spPr>
          <a:xfrm>
            <a:off x="387450" y="2179625"/>
            <a:ext cx="6178500" cy="3052200"/>
          </a:xfrm>
          <a:prstGeom prst="rect">
            <a:avLst/>
          </a:prstGeom>
        </p:spPr>
        <p:txBody>
          <a:bodyPr spcFirstLastPara="1" wrap="square" lIns="91425" tIns="45700" rIns="91425" bIns="45700" anchor="t" anchorCtr="0">
            <a:normAutofit fontScale="92500" lnSpcReduction="10000"/>
          </a:bodyPr>
          <a:lstStyle/>
          <a:p>
            <a:pPr marL="457200" lvl="0" indent="0" algn="l" rtl="0">
              <a:lnSpc>
                <a:spcPct val="100000"/>
              </a:lnSpc>
              <a:spcBef>
                <a:spcPts val="0"/>
              </a:spcBef>
              <a:spcAft>
                <a:spcPts val="0"/>
              </a:spcAft>
              <a:buNone/>
            </a:pPr>
            <a:r>
              <a:rPr lang="en-US" sz="3000" dirty="0">
                <a:latin typeface="Nunito"/>
                <a:ea typeface="Nunito"/>
                <a:cs typeface="Nunito"/>
                <a:sym typeface="Nunito"/>
              </a:rPr>
              <a:t>✅ </a:t>
            </a:r>
            <a:r>
              <a:rPr lang="en-US" sz="3000" b="1" dirty="0">
                <a:latin typeface="Nunito"/>
                <a:ea typeface="Nunito"/>
                <a:cs typeface="Nunito"/>
                <a:sym typeface="Nunito"/>
              </a:rPr>
              <a:t>Complete all session evaluations and the overall evaluation in the event app</a:t>
            </a:r>
            <a:r>
              <a:rPr lang="en-US" sz="3000" dirty="0">
                <a:latin typeface="Nunito"/>
                <a:ea typeface="Nunito"/>
                <a:cs typeface="Nunito"/>
                <a:sym typeface="Nunito"/>
              </a:rPr>
              <a:t>. </a:t>
            </a:r>
            <a:endParaRPr sz="3000" dirty="0">
              <a:latin typeface="Nunito"/>
              <a:ea typeface="Nunito"/>
              <a:cs typeface="Nunito"/>
              <a:sym typeface="Nunito"/>
            </a:endParaRPr>
          </a:p>
          <a:p>
            <a:pPr marL="457200" lvl="0" indent="0" algn="l" rtl="0">
              <a:lnSpc>
                <a:spcPct val="100000"/>
              </a:lnSpc>
              <a:spcBef>
                <a:spcPts val="1000"/>
              </a:spcBef>
              <a:spcAft>
                <a:spcPts val="0"/>
              </a:spcAft>
              <a:buNone/>
            </a:pPr>
            <a:r>
              <a:rPr lang="en-US" sz="2500" dirty="0">
                <a:latin typeface="Nunito"/>
                <a:ea typeface="Nunito"/>
                <a:cs typeface="Nunito"/>
                <a:sym typeface="Nunito"/>
              </a:rPr>
              <a:t>Each </a:t>
            </a:r>
            <a:r>
              <a:rPr lang="en-US" sz="2500" b="1" dirty="0">
                <a:latin typeface="Nunito"/>
                <a:ea typeface="Nunito"/>
                <a:cs typeface="Nunito"/>
                <a:sym typeface="Nunito"/>
              </a:rPr>
              <a:t>session</a:t>
            </a:r>
            <a:r>
              <a:rPr lang="en-US" sz="2500" dirty="0">
                <a:latin typeface="Nunito"/>
                <a:ea typeface="Nunito"/>
                <a:cs typeface="Nunito"/>
                <a:sym typeface="Nunito"/>
              </a:rPr>
              <a:t> evaluation can be found in its listing in the agenda. </a:t>
            </a:r>
            <a:endParaRPr sz="2500" dirty="0">
              <a:latin typeface="Nunito"/>
              <a:ea typeface="Nunito"/>
              <a:cs typeface="Nunito"/>
              <a:sym typeface="Nunito"/>
            </a:endParaRPr>
          </a:p>
          <a:p>
            <a:pPr marL="457200" lvl="0" indent="0" algn="l" rtl="0">
              <a:lnSpc>
                <a:spcPct val="100000"/>
              </a:lnSpc>
              <a:spcBef>
                <a:spcPts val="1000"/>
              </a:spcBef>
              <a:spcAft>
                <a:spcPts val="1000"/>
              </a:spcAft>
              <a:buNone/>
            </a:pPr>
            <a:r>
              <a:rPr lang="en-US" sz="2500" dirty="0">
                <a:latin typeface="Nunito"/>
                <a:ea typeface="Nunito"/>
                <a:cs typeface="Nunito"/>
                <a:sym typeface="Nunito"/>
              </a:rPr>
              <a:t>The </a:t>
            </a:r>
            <a:r>
              <a:rPr lang="en-US" sz="2500" b="1" dirty="0">
                <a:latin typeface="Nunito"/>
                <a:ea typeface="Nunito"/>
                <a:cs typeface="Nunito"/>
                <a:sym typeface="Nunito"/>
              </a:rPr>
              <a:t>overall</a:t>
            </a:r>
            <a:r>
              <a:rPr lang="en-US" sz="2500" dirty="0">
                <a:latin typeface="Nunito"/>
                <a:ea typeface="Nunito"/>
                <a:cs typeface="Nunito"/>
                <a:sym typeface="Nunito"/>
              </a:rPr>
              <a:t> evaluation can be found in the general menu.</a:t>
            </a:r>
            <a:endParaRPr sz="1200" dirty="0">
              <a:latin typeface="Nunito"/>
              <a:ea typeface="Nunito"/>
              <a:cs typeface="Nunito"/>
              <a:sym typeface="Nunito"/>
            </a:endParaRPr>
          </a:p>
        </p:txBody>
      </p:sp>
      <p:pic>
        <p:nvPicPr>
          <p:cNvPr id="161" name="Google Shape;161;g3f9da69c7ca_0_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565950" y="2556881"/>
            <a:ext cx="3172065" cy="2298215"/>
          </a:xfrm>
          <a:prstGeom prst="rect">
            <a:avLst/>
          </a:prstGeom>
          <a:noFill/>
          <a:ln w="11900" cap="flat" cmpd="sng">
            <a:solidFill>
              <a:srgbClr val="29457C"/>
            </a:solidFill>
            <a:prstDash val="solid"/>
            <a:round/>
            <a:headEnd type="none" w="sm" len="sm"/>
            <a:tailEnd type="none" w="sm" len="sm"/>
          </a:ln>
        </p:spPr>
      </p:pic>
      <p:pic>
        <p:nvPicPr>
          <p:cNvPr id="162" name="Google Shape;162;g3f9da69c7ca_0_0">
            <a:extLst>
              <a:ext uri="{C183D7F6-B498-43B3-948B-1728B52AA6E4}">
                <adec:decorative xmlns:adec="http://schemas.microsoft.com/office/drawing/2017/decorative" val="1"/>
              </a:ext>
            </a:extLst>
          </p:cNvPr>
          <p:cNvPicPr preferRelativeResize="0"/>
          <p:nvPr/>
        </p:nvPicPr>
        <p:blipFill rotWithShape="1">
          <a:blip r:embed="rId4">
            <a:alphaModFix/>
          </a:blip>
          <a:srcRect l="1404" r="57317"/>
          <a:stretch/>
        </p:blipFill>
        <p:spPr>
          <a:xfrm>
            <a:off x="9976720" y="2556881"/>
            <a:ext cx="1919127" cy="3897271"/>
          </a:xfrm>
          <a:prstGeom prst="rect">
            <a:avLst/>
          </a:prstGeom>
          <a:noFill/>
          <a:ln w="8925" cap="flat" cmpd="sng">
            <a:solidFill>
              <a:srgbClr val="000000"/>
            </a:solidFill>
            <a:prstDash val="solid"/>
            <a:round/>
            <a:headEnd type="none" w="sm" len="sm"/>
            <a:tailEnd type="none" w="sm" len="sm"/>
          </a:ln>
        </p:spPr>
      </p:pic>
      <p:sp>
        <p:nvSpPr>
          <p:cNvPr id="163" name="Google Shape;163;g3f9da69c7ca_0_0">
            <a:extLst>
              <a:ext uri="{C183D7F6-B498-43B3-948B-1728B52AA6E4}">
                <adec:decorative xmlns:adec="http://schemas.microsoft.com/office/drawing/2017/decorative" val="1"/>
              </a:ext>
            </a:extLst>
          </p:cNvPr>
          <p:cNvSpPr/>
          <p:nvPr/>
        </p:nvSpPr>
        <p:spPr>
          <a:xfrm>
            <a:off x="9918942" y="3174617"/>
            <a:ext cx="624000" cy="603900"/>
          </a:xfrm>
          <a:prstGeom prst="ellipse">
            <a:avLst/>
          </a:prstGeom>
          <a:noFill/>
          <a:ln w="17850" cap="flat" cmpd="sng">
            <a:solidFill>
              <a:srgbClr val="C00000"/>
            </a:solidFill>
            <a:prstDash val="solid"/>
            <a:round/>
            <a:headEnd type="none" w="sm" len="sm"/>
            <a:tailEnd type="none" w="sm" len="sm"/>
          </a:ln>
        </p:spPr>
        <p:txBody>
          <a:bodyPr spcFirstLastPara="1" wrap="square" lIns="71675" tIns="71675" rIns="71675" bIns="71675" anchor="ctr" anchorCtr="0">
            <a:noAutofit/>
          </a:bodyPr>
          <a:lstStyle/>
          <a:p>
            <a:pPr marL="0" marR="0" lvl="0" indent="0" algn="ctr" rtl="0">
              <a:lnSpc>
                <a:spcPct val="100000"/>
              </a:lnSpc>
              <a:spcBef>
                <a:spcPts val="0"/>
              </a:spcBef>
              <a:spcAft>
                <a:spcPts val="0"/>
              </a:spcAft>
              <a:buClr>
                <a:srgbClr val="2F4578"/>
              </a:buClr>
              <a:buSzPts val="1373"/>
              <a:buFont typeface="Arial"/>
              <a:buNone/>
            </a:pPr>
            <a:endParaRPr sz="1373" b="0" i="0" u="none" strike="noStrike" cap="none">
              <a:solidFill>
                <a:srgbClr val="2F4578"/>
              </a:solidFill>
              <a:latin typeface="Calibri"/>
              <a:ea typeface="Calibri"/>
              <a:cs typeface="Calibri"/>
              <a:sym typeface="Calibri"/>
            </a:endParaRPr>
          </a:p>
        </p:txBody>
      </p:sp>
      <p:sp>
        <p:nvSpPr>
          <p:cNvPr id="164" name="Google Shape;164;g3f9da69c7ca_0_0">
            <a:extLst>
              <a:ext uri="{C183D7F6-B498-43B3-948B-1728B52AA6E4}">
                <adec:decorative xmlns:adec="http://schemas.microsoft.com/office/drawing/2017/decorative" val="1"/>
              </a:ext>
            </a:extLst>
          </p:cNvPr>
          <p:cNvSpPr/>
          <p:nvPr/>
        </p:nvSpPr>
        <p:spPr>
          <a:xfrm>
            <a:off x="8489464" y="4375852"/>
            <a:ext cx="624000" cy="603900"/>
          </a:xfrm>
          <a:prstGeom prst="ellipse">
            <a:avLst/>
          </a:prstGeom>
          <a:noFill/>
          <a:ln w="17850" cap="flat" cmpd="sng">
            <a:solidFill>
              <a:srgbClr val="C00000"/>
            </a:solidFill>
            <a:prstDash val="solid"/>
            <a:round/>
            <a:headEnd type="none" w="sm" len="sm"/>
            <a:tailEnd type="none" w="sm" len="sm"/>
          </a:ln>
        </p:spPr>
        <p:txBody>
          <a:bodyPr spcFirstLastPara="1" wrap="square" lIns="71675" tIns="71675" rIns="71675" bIns="71675" anchor="ctr" anchorCtr="0">
            <a:noAutofit/>
          </a:bodyPr>
          <a:lstStyle/>
          <a:p>
            <a:pPr marL="0" marR="0" lvl="0" indent="0" algn="ctr" rtl="0">
              <a:lnSpc>
                <a:spcPct val="100000"/>
              </a:lnSpc>
              <a:spcBef>
                <a:spcPts val="0"/>
              </a:spcBef>
              <a:spcAft>
                <a:spcPts val="0"/>
              </a:spcAft>
              <a:buClr>
                <a:srgbClr val="2F4578"/>
              </a:buClr>
              <a:buSzPts val="1373"/>
              <a:buFont typeface="Arial"/>
              <a:buNone/>
            </a:pPr>
            <a:endParaRPr sz="1373" b="0" i="0" u="none" strike="noStrike" cap="none">
              <a:solidFill>
                <a:srgbClr val="2F4578"/>
              </a:solidFill>
              <a:latin typeface="Calibri"/>
              <a:ea typeface="Calibri"/>
              <a:cs typeface="Calibri"/>
              <a:sym typeface="Calibri"/>
            </a:endParaRPr>
          </a:p>
        </p:txBody>
      </p:sp>
      <p:grpSp>
        <p:nvGrpSpPr>
          <p:cNvPr id="165" name="Google Shape;165;g3f9da69c7ca_0_0">
            <a:extLst>
              <a:ext uri="{C183D7F6-B498-43B3-948B-1728B52AA6E4}">
                <adec:decorative xmlns:adec="http://schemas.microsoft.com/office/drawing/2017/decorative" val="1"/>
              </a:ext>
            </a:extLst>
          </p:cNvPr>
          <p:cNvGrpSpPr/>
          <p:nvPr/>
        </p:nvGrpSpPr>
        <p:grpSpPr>
          <a:xfrm>
            <a:off x="8311509" y="4938255"/>
            <a:ext cx="1537183" cy="1516408"/>
            <a:chOff x="4992961" y="3584916"/>
            <a:chExt cx="3523225" cy="3475609"/>
          </a:xfrm>
        </p:grpSpPr>
        <p:grpSp>
          <p:nvGrpSpPr>
            <p:cNvPr id="166" name="Google Shape;166;g3f9da69c7ca_0_0"/>
            <p:cNvGrpSpPr/>
            <p:nvPr/>
          </p:nvGrpSpPr>
          <p:grpSpPr>
            <a:xfrm>
              <a:off x="4992961" y="3584916"/>
              <a:ext cx="3523225" cy="3475609"/>
              <a:chOff x="4814057" y="3724063"/>
              <a:chExt cx="3523225" cy="3475609"/>
            </a:xfrm>
          </p:grpSpPr>
          <p:sp>
            <p:nvSpPr>
              <p:cNvPr id="167" name="Google Shape;167;g3f9da69c7ca_0_0"/>
              <p:cNvSpPr/>
              <p:nvPr/>
            </p:nvSpPr>
            <p:spPr>
              <a:xfrm>
                <a:off x="5187428" y="5022472"/>
                <a:ext cx="1529400" cy="1076400"/>
              </a:xfrm>
              <a:prstGeom prst="rect">
                <a:avLst/>
              </a:prstGeom>
              <a:solidFill>
                <a:srgbClr val="FFFFFF"/>
              </a:solidFill>
              <a:ln w="14050" cap="flat" cmpd="sng">
                <a:solidFill>
                  <a:srgbClr val="40534B"/>
                </a:solidFill>
                <a:prstDash val="solid"/>
                <a:miter lim="800000"/>
                <a:headEnd type="none" w="sm" len="sm"/>
                <a:tailEnd type="none" w="sm" len="sm"/>
              </a:ln>
            </p:spPr>
            <p:txBody>
              <a:bodyPr spcFirstLastPara="1" wrap="square" lIns="67350" tIns="33625" rIns="67350" bIns="33625" anchor="ctr" anchorCtr="0">
                <a:noAutofit/>
              </a:bodyPr>
              <a:lstStyle/>
              <a:p>
                <a:pPr marL="0" marR="0" lvl="0" indent="0" algn="ctr" rtl="0">
                  <a:spcBef>
                    <a:spcPts val="0"/>
                  </a:spcBef>
                  <a:spcAft>
                    <a:spcPts val="0"/>
                  </a:spcAft>
                  <a:buNone/>
                </a:pPr>
                <a:endParaRPr sz="1375" b="0" i="0" u="none" strike="noStrike" cap="none">
                  <a:solidFill>
                    <a:srgbClr val="FFFFFF"/>
                  </a:solidFill>
                  <a:latin typeface="Arial"/>
                  <a:ea typeface="Arial"/>
                  <a:cs typeface="Arial"/>
                  <a:sym typeface="Arial"/>
                </a:endParaRPr>
              </a:p>
            </p:txBody>
          </p:sp>
          <p:pic>
            <p:nvPicPr>
              <p:cNvPr id="168" name="Google Shape;168;g3f9da69c7ca_0_0" descr="Computer with solid fill"/>
              <p:cNvPicPr preferRelativeResize="0"/>
              <p:nvPr/>
            </p:nvPicPr>
            <p:blipFill rotWithShape="1">
              <a:blip r:embed="rId5">
                <a:alphaModFix/>
              </a:blip>
              <a:srcRect/>
              <a:stretch/>
            </p:blipFill>
            <p:spPr>
              <a:xfrm>
                <a:off x="5004220" y="4334530"/>
                <a:ext cx="2865142" cy="2865142"/>
              </a:xfrm>
              <a:prstGeom prst="rect">
                <a:avLst/>
              </a:prstGeom>
              <a:noFill/>
              <a:ln>
                <a:noFill/>
              </a:ln>
            </p:spPr>
          </p:pic>
          <p:pic>
            <p:nvPicPr>
              <p:cNvPr id="169" name="Google Shape;169;g3f9da69c7ca_0_0" descr="Arrow: Counter-clockwise curve with solid fill"/>
              <p:cNvPicPr preferRelativeResize="0"/>
              <p:nvPr/>
            </p:nvPicPr>
            <p:blipFill rotWithShape="1">
              <a:blip r:embed="rId6">
                <a:alphaModFix/>
              </a:blip>
              <a:srcRect/>
              <a:stretch/>
            </p:blipFill>
            <p:spPr>
              <a:xfrm>
                <a:off x="4814057" y="4009164"/>
                <a:ext cx="914400" cy="914400"/>
              </a:xfrm>
              <a:prstGeom prst="rect">
                <a:avLst/>
              </a:prstGeom>
              <a:noFill/>
              <a:ln>
                <a:noFill/>
              </a:ln>
            </p:spPr>
          </p:pic>
          <p:pic>
            <p:nvPicPr>
              <p:cNvPr id="170" name="Google Shape;170;g3f9da69c7ca_0_0" descr="Arrow: Clockwise curve with solid fill"/>
              <p:cNvPicPr preferRelativeResize="0"/>
              <p:nvPr/>
            </p:nvPicPr>
            <p:blipFill rotWithShape="1">
              <a:blip r:embed="rId7">
                <a:alphaModFix/>
              </a:blip>
              <a:srcRect/>
              <a:stretch/>
            </p:blipFill>
            <p:spPr>
              <a:xfrm rot="3528822">
                <a:off x="7252204" y="3894741"/>
                <a:ext cx="914400" cy="914400"/>
              </a:xfrm>
              <a:prstGeom prst="rect">
                <a:avLst/>
              </a:prstGeom>
              <a:noFill/>
              <a:ln>
                <a:noFill/>
              </a:ln>
            </p:spPr>
          </p:pic>
        </p:grpSp>
        <p:sp>
          <p:nvSpPr>
            <p:cNvPr id="171" name="Google Shape;171;g3f9da69c7ca_0_0"/>
            <p:cNvSpPr/>
            <p:nvPr/>
          </p:nvSpPr>
          <p:spPr>
            <a:xfrm>
              <a:off x="7260430" y="4910120"/>
              <a:ext cx="633600" cy="1119000"/>
            </a:xfrm>
            <a:prstGeom prst="rect">
              <a:avLst/>
            </a:prstGeom>
            <a:solidFill>
              <a:srgbClr val="FFFFFF"/>
            </a:solidFill>
            <a:ln>
              <a:noFill/>
            </a:ln>
          </p:spPr>
          <p:txBody>
            <a:bodyPr spcFirstLastPara="1" wrap="square" lIns="67350" tIns="33625" rIns="67350" bIns="33625" anchor="ctr" anchorCtr="0">
              <a:noAutofit/>
            </a:bodyPr>
            <a:lstStyle/>
            <a:p>
              <a:pPr marL="0" marR="0" lvl="0" indent="0" algn="ctr" rtl="0">
                <a:spcBef>
                  <a:spcPts val="0"/>
                </a:spcBef>
                <a:spcAft>
                  <a:spcPts val="0"/>
                </a:spcAft>
                <a:buNone/>
              </a:pPr>
              <a:endParaRPr sz="1375" b="0" i="0" u="none" strike="noStrike" cap="none">
                <a:solidFill>
                  <a:srgbClr val="FFFFFF"/>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name="Office Theme">
  <a:themeElements>
    <a:clrScheme name="Leadership Forum">
      <a:dk1>
        <a:srgbClr val="2F4578"/>
      </a:dk1>
      <a:lt1>
        <a:srgbClr val="FFFFFF"/>
      </a:lt1>
      <a:dk2>
        <a:srgbClr val="000000"/>
      </a:dk2>
      <a:lt2>
        <a:srgbClr val="FFFFFF"/>
      </a:lt2>
      <a:accent1>
        <a:srgbClr val="99C5B3"/>
      </a:accent1>
      <a:accent2>
        <a:srgbClr val="3B60AD"/>
      </a:accent2>
      <a:accent3>
        <a:srgbClr val="2F4578"/>
      </a:accent3>
      <a:accent4>
        <a:srgbClr val="FEFFFF"/>
      </a:accent4>
      <a:accent5>
        <a:srgbClr val="3B60AD"/>
      </a:accent5>
      <a:accent6>
        <a:srgbClr val="99C4B3"/>
      </a:accent6>
      <a:hlink>
        <a:srgbClr val="3B61AE"/>
      </a:hlink>
      <a:folHlink>
        <a:srgbClr val="3B61A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eadership Forum">
    <a:dk1>
      <a:srgbClr val="2F4578"/>
    </a:dk1>
    <a:lt1>
      <a:srgbClr val="FFFFFF"/>
    </a:lt1>
    <a:dk2>
      <a:srgbClr val="000000"/>
    </a:dk2>
    <a:lt2>
      <a:srgbClr val="FFFFFF"/>
    </a:lt2>
    <a:accent1>
      <a:srgbClr val="99C5B3"/>
    </a:accent1>
    <a:accent2>
      <a:srgbClr val="3B60AD"/>
    </a:accent2>
    <a:accent3>
      <a:srgbClr val="2F4578"/>
    </a:accent3>
    <a:accent4>
      <a:srgbClr val="FEFFFF"/>
    </a:accent4>
    <a:accent5>
      <a:srgbClr val="3B60AD"/>
    </a:accent5>
    <a:accent6>
      <a:srgbClr val="99C4B3"/>
    </a:accent6>
    <a:hlink>
      <a:srgbClr val="3B61AE"/>
    </a:hlink>
    <a:folHlink>
      <a:srgbClr val="3B61AE"/>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318368a-e051-4120-b782-b8f83150f24c">
      <Terms xmlns="http://schemas.microsoft.com/office/infopath/2007/PartnerControls"/>
    </lcf76f155ced4ddcb4097134ff3c332f>
    <TaxCatchAll xmlns="f9e924d8-64f0-44e1-941a-d1c0bfcaccf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343E7070AE64E43BAE61DF1DE8B0501" ma:contentTypeVersion="18" ma:contentTypeDescription="Create a new document." ma:contentTypeScope="" ma:versionID="4a4d43b7b0f2aca41efc10e10a9f0cd6">
  <xsd:schema xmlns:xsd="http://www.w3.org/2001/XMLSchema" xmlns:xs="http://www.w3.org/2001/XMLSchema" xmlns:p="http://schemas.microsoft.com/office/2006/metadata/properties" xmlns:ns2="4318368a-e051-4120-b782-b8f83150f24c" xmlns:ns3="f9e924d8-64f0-44e1-941a-d1c0bfcaccf4" targetNamespace="http://schemas.microsoft.com/office/2006/metadata/properties" ma:root="true" ma:fieldsID="fafc01831b952f851163b2d7028236df" ns2:_="" ns3:_="">
    <xsd:import namespace="4318368a-e051-4120-b782-b8f83150f24c"/>
    <xsd:import namespace="f9e924d8-64f0-44e1-941a-d1c0bfcaccf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18368a-e051-4120-b782-b8f83150f2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9e924d8-64f0-44e1-941a-d1c0bfcaccf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cde3c441-0ace-4f90-ba1a-4990169dc477}" ma:internalName="TaxCatchAll" ma:showField="CatchAllData" ma:web="f9e924d8-64f0-44e1-941a-d1c0bfcaccf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3548318-3806-4D2F-8FFF-6531825E1628}">
  <ds:schemaRefs>
    <ds:schemaRef ds:uri="http://www.w3.org/XML/1998/namespace"/>
    <ds:schemaRef ds:uri="http://schemas.microsoft.com/office/2006/documentManagement/types"/>
    <ds:schemaRef ds:uri="http://schemas.microsoft.com/office/infopath/2007/PartnerControls"/>
    <ds:schemaRef ds:uri="4318368a-e051-4120-b782-b8f83150f24c"/>
    <ds:schemaRef ds:uri="http://purl.org/dc/dcmitype/"/>
    <ds:schemaRef ds:uri="http://schemas.openxmlformats.org/package/2006/metadata/core-properties"/>
    <ds:schemaRef ds:uri="f9e924d8-64f0-44e1-941a-d1c0bfcaccf4"/>
    <ds:schemaRef ds:uri="http://schemas.microsoft.com/office/2006/metadata/properties"/>
    <ds:schemaRef ds:uri="http://purl.org/dc/terms/"/>
    <ds:schemaRef ds:uri="http://purl.org/dc/elements/1.1/"/>
  </ds:schemaRefs>
</ds:datastoreItem>
</file>

<file path=customXml/itemProps2.xml><?xml version="1.0" encoding="utf-8"?>
<ds:datastoreItem xmlns:ds="http://schemas.openxmlformats.org/officeDocument/2006/customXml" ds:itemID="{720F314C-64B5-445E-8CF3-943E165721C9}">
  <ds:schemaRefs>
    <ds:schemaRef ds:uri="http://schemas.microsoft.com/sharepoint/v3/contenttype/forms"/>
  </ds:schemaRefs>
</ds:datastoreItem>
</file>

<file path=customXml/itemProps3.xml><?xml version="1.0" encoding="utf-8"?>
<ds:datastoreItem xmlns:ds="http://schemas.openxmlformats.org/officeDocument/2006/customXml" ds:itemID="{3E8B4E74-94F8-4F6C-8718-CBEACED04A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18368a-e051-4120-b782-b8f83150f24c"/>
    <ds:schemaRef ds:uri="f9e924d8-64f0-44e1-941a-d1c0bfcacc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862</TotalTime>
  <Words>2278</Words>
  <Application>Microsoft Office PowerPoint</Application>
  <PresentationFormat>Widescreen</PresentationFormat>
  <Paragraphs>299</Paragraphs>
  <Slides>54</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Georgia</vt:lpstr>
      <vt:lpstr>Calibri</vt:lpstr>
      <vt:lpstr>Times New Roman</vt:lpstr>
      <vt:lpstr>Wingdings</vt:lpstr>
      <vt:lpstr>Helvetica Neue</vt:lpstr>
      <vt:lpstr>Arial</vt:lpstr>
      <vt:lpstr>Nunito</vt:lpstr>
      <vt:lpstr>Aptos</vt:lpstr>
      <vt:lpstr>Office Theme</vt:lpstr>
      <vt:lpstr>5i Systematic Screening in Tiered Systems: Using Data Effectively and Efficiently </vt:lpstr>
      <vt:lpstr>Learning Objectives</vt:lpstr>
      <vt:lpstr>Agenda</vt:lpstr>
      <vt:lpstr>Situating Systematic Screening in Integrated Tiered Systems</vt:lpstr>
      <vt:lpstr>Comprehensive, Integrated, Three-Tiered (Ci3T) Models of Prevention</vt:lpstr>
      <vt:lpstr>Tier 1</vt:lpstr>
      <vt:lpstr>Tier 2 Intervention Grid</vt:lpstr>
      <vt:lpstr>Tier 3 Intervention Grid</vt:lpstr>
      <vt:lpstr>Essential Components of Primary (Tier 1) Prevention Efforts</vt:lpstr>
      <vt:lpstr>Access Instructions: Ci3T Modules</vt:lpstr>
      <vt:lpstr>TFI Version 3 Connection</vt:lpstr>
      <vt:lpstr>What is Behavior Screening? (1 of 2)</vt:lpstr>
      <vt:lpstr>What is Behavior Screening? 2</vt:lpstr>
      <vt:lpstr>Selecting a Systematic Screener</vt:lpstr>
      <vt:lpstr>Using Systematic Screening Data to: Inform Instruction at Tier 1</vt:lpstr>
      <vt:lpstr>Student Risk Screening Scale – Internalizing and Externalizing (SRSS-IE; Drummond, 1994; Lane &amp; Menzies, 2009) Elementary</vt:lpstr>
      <vt:lpstr>Student Risk Screening Scale – Internalizing and Externalizing (SRSS-IE; Drummond, 1994; Lane &amp; Menzies, 2009) Secondary</vt:lpstr>
      <vt:lpstr>SRSS-IE: Cut Scores</vt:lpstr>
      <vt:lpstr>Fall Over Time SRSS-Externalizing Results – Elementary School Level</vt:lpstr>
      <vt:lpstr>Fall Over Time SRSS-Internalizing Results – Elementary School Level</vt:lpstr>
      <vt:lpstr>Behavioral and Academic Screening How are students responding?</vt:lpstr>
      <vt:lpstr>Ci3T Integrated Lesson Planning</vt:lpstr>
      <vt:lpstr>Integrated Lesson Plan</vt:lpstr>
      <vt:lpstr>Using Systematic Screening Data to: Empower Teachers with Low-Intensity Strategies</vt:lpstr>
      <vt:lpstr>Data to Indicate a Focus on Low-Intensity Teacher-Delivered Strategies </vt:lpstr>
      <vt:lpstr>Low-Intensity Teacher-Delivered Strategies</vt:lpstr>
      <vt:lpstr>Low-Intensity Strategies: Academic Supervision</vt:lpstr>
      <vt:lpstr>Low-Intensity Strategies: Behavior-Specific Praise</vt:lpstr>
      <vt:lpstr>Low-Intensity Strategies: Instructional Choice</vt:lpstr>
      <vt:lpstr>Low-Intensity Strategies: Opportunities to Respond</vt:lpstr>
      <vt:lpstr>Low-Intensity Strategies: Precorrection</vt:lpstr>
      <vt:lpstr>Resource Spotlight! See Presentation from 2L</vt:lpstr>
      <vt:lpstr>Using Systematic Screening Data to: Connect Students to Tier 2 and Tier 3 Interventions</vt:lpstr>
      <vt:lpstr>Tier 2 and Tier 3 Intervention Grids</vt:lpstr>
      <vt:lpstr>Secondary (Tier 2) Intervention Grid</vt:lpstr>
      <vt:lpstr>Tier 2: Recognize. Relax. Record.</vt:lpstr>
      <vt:lpstr>Tertiary (Tier 3) Intervention Grid</vt:lpstr>
      <vt:lpstr>Tier 3: Functional Assessment-Based Intervention</vt:lpstr>
      <vt:lpstr>Project EMPOWER</vt:lpstr>
      <vt:lpstr>Ci3T Trainers and Coaches Calls </vt:lpstr>
      <vt:lpstr>Highlighting Systematic Screening in Sedro-Woolley</vt:lpstr>
      <vt:lpstr>Our Ci3T Journey</vt:lpstr>
      <vt:lpstr>Assessment Schedule</vt:lpstr>
      <vt:lpstr>Assessment Schedule – Behavior Screening</vt:lpstr>
      <vt:lpstr>Behavior Screening Data Collection</vt:lpstr>
      <vt:lpstr>Behavior Screening Data Collection – by school</vt:lpstr>
      <vt:lpstr>Behavior Screening Data Collection – by grade</vt:lpstr>
      <vt:lpstr>Utilizing a Student Dashboard Example 1</vt:lpstr>
      <vt:lpstr>Utilizing a Student Dashboard Example 2</vt:lpstr>
      <vt:lpstr>Connecting Students to Interventions</vt:lpstr>
      <vt:lpstr>Connecting Students to Interventions </vt:lpstr>
      <vt:lpstr>Accessing Resources</vt:lpstr>
      <vt:lpstr>Systematic Screening Resources</vt:lpstr>
      <vt:lpstr>We Value Your Feedback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Molly English</dc:creator>
  <cp:lastModifiedBy>Buckman, Mark</cp:lastModifiedBy>
  <cp:revision>4</cp:revision>
  <dcterms:created xsi:type="dcterms:W3CDTF">2026-07-15T19:17:25Z</dcterms:created>
  <dcterms:modified xsi:type="dcterms:W3CDTF">2026-10-14T19:47:38Z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0x010100A343E7070AE64E43BAE61DF1DE8B0501</vt:lpwstr>
  </property>
  <property fmtid="{D5CDD505-2E9C-101B-9397-08002B2CF9AE}" pid="3" name="MediaServiceImageTags">
    <vt:lpwstr/>
  </property>
</Properties>
</file>