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884" r:id="rId5"/>
  </p:sldMasterIdLst>
  <p:notesMasterIdLst>
    <p:notesMasterId r:id="rId132"/>
  </p:notesMasterIdLst>
  <p:handoutMasterIdLst>
    <p:handoutMasterId r:id="rId133"/>
  </p:handoutMasterIdLst>
  <p:sldIdLst>
    <p:sldId id="2413" r:id="rId6"/>
    <p:sldId id="3981" r:id="rId7"/>
    <p:sldId id="3635" r:id="rId8"/>
    <p:sldId id="2415" r:id="rId9"/>
    <p:sldId id="4011" r:id="rId10"/>
    <p:sldId id="3882" r:id="rId11"/>
    <p:sldId id="2384" r:id="rId12"/>
    <p:sldId id="3876" r:id="rId13"/>
    <p:sldId id="3820" r:id="rId14"/>
    <p:sldId id="1962" r:id="rId15"/>
    <p:sldId id="2307" r:id="rId16"/>
    <p:sldId id="1969" r:id="rId17"/>
    <p:sldId id="1970" r:id="rId18"/>
    <p:sldId id="2314" r:id="rId19"/>
    <p:sldId id="3710" r:id="rId20"/>
    <p:sldId id="4032" r:id="rId21"/>
    <p:sldId id="1479" r:id="rId22"/>
    <p:sldId id="4033" r:id="rId23"/>
    <p:sldId id="3974" r:id="rId24"/>
    <p:sldId id="1696" r:id="rId25"/>
    <p:sldId id="3975" r:id="rId26"/>
    <p:sldId id="1665" r:id="rId27"/>
    <p:sldId id="264" r:id="rId28"/>
    <p:sldId id="3977" r:id="rId29"/>
    <p:sldId id="3942" r:id="rId30"/>
    <p:sldId id="3943" r:id="rId31"/>
    <p:sldId id="3976" r:id="rId32"/>
    <p:sldId id="4016" r:id="rId33"/>
    <p:sldId id="3982" r:id="rId34"/>
    <p:sldId id="3880" r:id="rId35"/>
    <p:sldId id="2014" r:id="rId36"/>
    <p:sldId id="2357" r:id="rId37"/>
    <p:sldId id="2358" r:id="rId38"/>
    <p:sldId id="2380" r:id="rId39"/>
    <p:sldId id="2186" r:id="rId40"/>
    <p:sldId id="2187" r:id="rId41"/>
    <p:sldId id="3979" r:id="rId42"/>
    <p:sldId id="3944" r:id="rId43"/>
    <p:sldId id="3800" r:id="rId44"/>
    <p:sldId id="3827" r:id="rId45"/>
    <p:sldId id="3828" r:id="rId46"/>
    <p:sldId id="3789" r:id="rId47"/>
    <p:sldId id="4023" r:id="rId48"/>
    <p:sldId id="269" r:id="rId49"/>
    <p:sldId id="270" r:id="rId50"/>
    <p:sldId id="267" r:id="rId51"/>
    <p:sldId id="1866" r:id="rId52"/>
    <p:sldId id="2020" r:id="rId53"/>
    <p:sldId id="3978" r:id="rId54"/>
    <p:sldId id="3980" r:id="rId55"/>
    <p:sldId id="2013" r:id="rId56"/>
    <p:sldId id="2016" r:id="rId57"/>
    <p:sldId id="2017" r:id="rId58"/>
    <p:sldId id="2031" r:id="rId59"/>
    <p:sldId id="2019" r:id="rId60"/>
    <p:sldId id="2036" r:id="rId61"/>
    <p:sldId id="3689" r:id="rId62"/>
    <p:sldId id="1871" r:id="rId63"/>
    <p:sldId id="1861" r:id="rId64"/>
    <p:sldId id="2462" r:id="rId65"/>
    <p:sldId id="3983" r:id="rId66"/>
    <p:sldId id="2390" r:id="rId67"/>
    <p:sldId id="3812" r:id="rId68"/>
    <p:sldId id="2010" r:id="rId69"/>
    <p:sldId id="3831" r:id="rId70"/>
    <p:sldId id="3988" r:id="rId71"/>
    <p:sldId id="2048" r:id="rId72"/>
    <p:sldId id="2355" r:id="rId73"/>
    <p:sldId id="2040" r:id="rId74"/>
    <p:sldId id="1600" r:id="rId75"/>
    <p:sldId id="2034" r:id="rId76"/>
    <p:sldId id="4025" r:id="rId77"/>
    <p:sldId id="3984" r:id="rId78"/>
    <p:sldId id="1737" r:id="rId79"/>
    <p:sldId id="1598" r:id="rId80"/>
    <p:sldId id="2049" r:id="rId81"/>
    <p:sldId id="2044" r:id="rId82"/>
    <p:sldId id="3816" r:id="rId83"/>
    <p:sldId id="3721" r:id="rId84"/>
    <p:sldId id="3720" r:id="rId85"/>
    <p:sldId id="2150" r:id="rId86"/>
    <p:sldId id="3990" r:id="rId87"/>
    <p:sldId id="4028" r:id="rId88"/>
    <p:sldId id="3985" r:id="rId89"/>
    <p:sldId id="3967" r:id="rId90"/>
    <p:sldId id="3968" r:id="rId91"/>
    <p:sldId id="1933" r:id="rId92"/>
    <p:sldId id="1934" r:id="rId93"/>
    <p:sldId id="3832" r:id="rId94"/>
    <p:sldId id="3824" r:id="rId95"/>
    <p:sldId id="4018" r:id="rId96"/>
    <p:sldId id="2058" r:id="rId97"/>
    <p:sldId id="4000" r:id="rId98"/>
    <p:sldId id="4001" r:id="rId99"/>
    <p:sldId id="3681" r:id="rId100"/>
    <p:sldId id="4002" r:id="rId101"/>
    <p:sldId id="4003" r:id="rId102"/>
    <p:sldId id="2012" r:id="rId103"/>
    <p:sldId id="2021" r:id="rId104"/>
    <p:sldId id="4004" r:id="rId105"/>
    <p:sldId id="3970" r:id="rId106"/>
    <p:sldId id="2370" r:id="rId107"/>
    <p:sldId id="1828" r:id="rId108"/>
    <p:sldId id="2356" r:id="rId109"/>
    <p:sldId id="4005" r:id="rId110"/>
    <p:sldId id="2022" r:id="rId111"/>
    <p:sldId id="3731" r:id="rId112"/>
    <p:sldId id="4006" r:id="rId113"/>
    <p:sldId id="2056" r:id="rId114"/>
    <p:sldId id="2030" r:id="rId115"/>
    <p:sldId id="2310" r:id="rId116"/>
    <p:sldId id="1420" r:id="rId117"/>
    <p:sldId id="2405" r:id="rId118"/>
    <p:sldId id="4007" r:id="rId119"/>
    <p:sldId id="4017" r:id="rId120"/>
    <p:sldId id="3987" r:id="rId121"/>
    <p:sldId id="3838" r:id="rId122"/>
    <p:sldId id="4031" r:id="rId123"/>
    <p:sldId id="4012" r:id="rId124"/>
    <p:sldId id="4013" r:id="rId125"/>
    <p:sldId id="4008" r:id="rId126"/>
    <p:sldId id="2301" r:id="rId127"/>
    <p:sldId id="4015" r:id="rId128"/>
    <p:sldId id="3913" r:id="rId129"/>
    <p:sldId id="4027" r:id="rId130"/>
    <p:sldId id="339" r:id="rId1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B9B32985-50D7-4A98-A60B-490E3D785AC4}">
          <p14:sldIdLst>
            <p14:sldId id="2413"/>
            <p14:sldId id="3981"/>
            <p14:sldId id="3635"/>
            <p14:sldId id="2415"/>
            <p14:sldId id="4011"/>
            <p14:sldId id="3882"/>
            <p14:sldId id="2384"/>
            <p14:sldId id="3876"/>
            <p14:sldId id="3820"/>
            <p14:sldId id="1962"/>
            <p14:sldId id="2307"/>
            <p14:sldId id="1969"/>
            <p14:sldId id="1970"/>
            <p14:sldId id="2314"/>
          </p14:sldIdLst>
        </p14:section>
        <p14:section name="Ci3T Model of Prevention" id="{61F02802-180E-4DC2-B275-D42BB4E32904}">
          <p14:sldIdLst>
            <p14:sldId id="3710"/>
            <p14:sldId id="4032"/>
            <p14:sldId id="1479"/>
            <p14:sldId id="4033"/>
            <p14:sldId id="3974"/>
            <p14:sldId id="1696"/>
            <p14:sldId id="3975"/>
            <p14:sldId id="1665"/>
            <p14:sldId id="264"/>
            <p14:sldId id="3977"/>
            <p14:sldId id="3942"/>
            <p14:sldId id="3943"/>
            <p14:sldId id="3976"/>
            <p14:sldId id="4016"/>
          </p14:sldIdLst>
        </p14:section>
        <p14:section name="Systematic Screening" id="{865B4537-4C65-48FD-8FF5-BEBD28E4E1C2}">
          <p14:sldIdLst>
            <p14:sldId id="3982"/>
            <p14:sldId id="3880"/>
            <p14:sldId id="2014"/>
            <p14:sldId id="2357"/>
            <p14:sldId id="2358"/>
            <p14:sldId id="2380"/>
            <p14:sldId id="2186"/>
            <p14:sldId id="2187"/>
            <p14:sldId id="3979"/>
            <p14:sldId id="3944"/>
            <p14:sldId id="3800"/>
            <p14:sldId id="3827"/>
            <p14:sldId id="3828"/>
            <p14:sldId id="3789"/>
            <p14:sldId id="4023"/>
            <p14:sldId id="269"/>
            <p14:sldId id="270"/>
            <p14:sldId id="267"/>
            <p14:sldId id="1866"/>
            <p14:sldId id="2020"/>
            <p14:sldId id="3978"/>
            <p14:sldId id="3980"/>
            <p14:sldId id="2013"/>
            <p14:sldId id="2016"/>
            <p14:sldId id="2017"/>
            <p14:sldId id="2031"/>
            <p14:sldId id="2019"/>
            <p14:sldId id="2036"/>
            <p14:sldId id="3689"/>
            <p14:sldId id="1871"/>
            <p14:sldId id="1861"/>
            <p14:sldId id="2462"/>
          </p14:sldIdLst>
        </p14:section>
        <p14:section name="Tier 1 Instruction" id="{9C2BB8AF-CC24-48CB-B2CB-143BED4BF443}">
          <p14:sldIdLst>
            <p14:sldId id="3983"/>
            <p14:sldId id="2390"/>
            <p14:sldId id="3812"/>
            <p14:sldId id="2010"/>
            <p14:sldId id="3831"/>
            <p14:sldId id="3988"/>
            <p14:sldId id="2048"/>
            <p14:sldId id="2355"/>
            <p14:sldId id="2040"/>
            <p14:sldId id="1600"/>
            <p14:sldId id="2034"/>
            <p14:sldId id="4025"/>
          </p14:sldIdLst>
        </p14:section>
        <p14:section name="Low-Intensity Strategies" id="{28386AF4-52DD-4056-841C-985E0BCA6E02}">
          <p14:sldIdLst>
            <p14:sldId id="3984"/>
            <p14:sldId id="1737"/>
            <p14:sldId id="1598"/>
            <p14:sldId id="2049"/>
            <p14:sldId id="2044"/>
            <p14:sldId id="3816"/>
            <p14:sldId id="3721"/>
            <p14:sldId id="3720"/>
            <p14:sldId id="2150"/>
            <p14:sldId id="3990"/>
            <p14:sldId id="4028"/>
          </p14:sldIdLst>
        </p14:section>
        <p14:section name="Tier 2" id="{FA37F60B-F508-4897-9DC6-A75B88CF7712}">
          <p14:sldIdLst>
            <p14:sldId id="3985"/>
            <p14:sldId id="3967"/>
            <p14:sldId id="3968"/>
            <p14:sldId id="1933"/>
            <p14:sldId id="1934"/>
            <p14:sldId id="3832"/>
            <p14:sldId id="3824"/>
            <p14:sldId id="4018"/>
            <p14:sldId id="2058"/>
            <p14:sldId id="4000"/>
            <p14:sldId id="4001"/>
            <p14:sldId id="3681"/>
            <p14:sldId id="4002"/>
            <p14:sldId id="4003"/>
            <p14:sldId id="2012"/>
            <p14:sldId id="2021"/>
            <p14:sldId id="4004"/>
            <p14:sldId id="3970"/>
            <p14:sldId id="2370"/>
            <p14:sldId id="1828"/>
            <p14:sldId id="2356"/>
            <p14:sldId id="4005"/>
            <p14:sldId id="2022"/>
            <p14:sldId id="3731"/>
            <p14:sldId id="4006"/>
            <p14:sldId id="2056"/>
            <p14:sldId id="2030"/>
            <p14:sldId id="2310"/>
            <p14:sldId id="1420"/>
            <p14:sldId id="2405"/>
            <p14:sldId id="4007"/>
            <p14:sldId id="4017"/>
          </p14:sldIdLst>
        </p14:section>
        <p14:section name="Ci3T Professional Learning Journey" id="{769FAEE4-626F-44D7-9946-D723CF199CB1}">
          <p14:sldIdLst>
            <p14:sldId id="3987"/>
            <p14:sldId id="3838"/>
            <p14:sldId id="4031"/>
            <p14:sldId id="4012"/>
            <p14:sldId id="4013"/>
            <p14:sldId id="4008"/>
            <p14:sldId id="2301"/>
            <p14:sldId id="4015"/>
            <p14:sldId id="3913"/>
            <p14:sldId id="4027"/>
          </p14:sldIdLst>
        </p14:section>
        <p14:section name="Wrapping Up and Moving Forward" id="{6BB0EB4A-FB33-4378-9075-5AF8EF21A73C}">
          <p14:sldIdLst>
            <p14:sldId id="33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2C2C"/>
    <a:srgbClr val="0066CC"/>
    <a:srgbClr val="0099FF"/>
    <a:srgbClr val="CCCCFF"/>
    <a:srgbClr val="3B89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650C0E-F682-4A01-BB88-C88F9FB8890F}" v="1" dt="2026-08-24T20:20:51.3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2" autoAdjust="0"/>
    <p:restoredTop sz="94673" autoAdjust="0"/>
  </p:normalViewPr>
  <p:slideViewPr>
    <p:cSldViewPr snapToGrid="0">
      <p:cViewPr varScale="1">
        <p:scale>
          <a:sx n="149" d="100"/>
          <a:sy n="149" d="100"/>
        </p:scale>
        <p:origin x="640" y="96"/>
      </p:cViewPr>
      <p:guideLst/>
    </p:cSldViewPr>
  </p:slideViewPr>
  <p:outlineViewPr>
    <p:cViewPr>
      <p:scale>
        <a:sx n="33" d="100"/>
        <a:sy n="33" d="100"/>
      </p:scale>
      <p:origin x="0" y="-3516"/>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microsoft.com/office/2015/10/relationships/revisionInfo" Target="revisionInfo.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presProps" Target="presProp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viewProps" Target="view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coxml\Documents\FABIs\Copy%20of%20harry%20excel%20data-1.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(0-3)</c:v>
                </c:pt>
              </c:strCache>
            </c:strRef>
          </c:tx>
          <c:spPr>
            <a:solidFill>
              <a:srgbClr val="33CC33"/>
            </a:solidFill>
          </c:spPr>
          <c:invertIfNegative val="0"/>
          <c:dLbls>
            <c:dLbl>
              <c:idx val="0"/>
              <c:layout>
                <c:manualLayout>
                  <c:x val="2.307288916447164E-3"/>
                  <c:y val="-3.4446419335394836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59D-49F1-8AA2-705D35750817}"/>
                </c:ext>
              </c:extLst>
            </c:dLbl>
            <c:dLbl>
              <c:idx val="1"/>
              <c:layout>
                <c:manualLayout>
                  <c:x val="4.6145778328943281E-3"/>
                  <c:y val="-2.6497245642611411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E59D-49F1-8AA2-705D35750817}"/>
                </c:ext>
              </c:extLst>
            </c:dLbl>
            <c:dLbl>
              <c:idx val="2"/>
              <c:layout>
                <c:manualLayout>
                  <c:x val="5.7682222911179092E-3"/>
                  <c:y val="-1.0598898257044661E-2"/>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E59D-49F1-8AA2-705D35750817}"/>
                </c:ext>
              </c:extLst>
            </c:dLbl>
            <c:dLbl>
              <c:idx val="3"/>
              <c:layout>
                <c:manualLayout>
                  <c:x val="8.0755112075650733E-3"/>
                  <c:y val="-7.949173692783423E-3"/>
                </c:manualLayout>
              </c:layout>
              <c:tx>
                <c:rich>
                  <a:bodyPr/>
                  <a:lstStyle/>
                  <a:p>
                    <a:fld id="{1AE633EF-4B46-4820-8526-0D5EE58AE3C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E59D-49F1-8AA2-705D35750817}"/>
                </c:ext>
              </c:extLst>
            </c:dLbl>
            <c:dLbl>
              <c:idx val="4"/>
              <c:layout>
                <c:manualLayout>
                  <c:x val="1.0382800124012237E-2"/>
                  <c:y val="-1.5898347385566846E-2"/>
                </c:manualLayout>
              </c:layout>
              <c:tx>
                <c:rich>
                  <a:bodyPr/>
                  <a:lstStyle/>
                  <a:p>
                    <a:fld id="{2A463BC9-2C33-4603-807E-01D96F78FEA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E6EC-454B-9CBE-5E57D321CB34}"/>
                </c:ext>
              </c:extLst>
            </c:dLbl>
            <c:dLbl>
              <c:idx val="5"/>
              <c:layout>
                <c:manualLayout>
                  <c:x val="9.2291556657885711E-3"/>
                  <c:y val="-1.5898347385566846E-2"/>
                </c:manualLayout>
              </c:layout>
              <c:tx>
                <c:rich>
                  <a:bodyPr/>
                  <a:lstStyle/>
                  <a:p>
                    <a:fld id="{2DCC8D2B-CE79-4A6B-97C6-3AAA0822A91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0829-4CF5-B4D7-0FC79382E850}"/>
                </c:ext>
              </c:extLst>
            </c:dLbl>
            <c:dLbl>
              <c:idx val="6"/>
              <c:layout>
                <c:manualLayout>
                  <c:x val="9.2291556657885711E-3"/>
                  <c:y val="3.9745868463917117E-2"/>
                </c:manualLayout>
              </c:layout>
              <c:tx>
                <c:rich>
                  <a:bodyPr/>
                  <a:lstStyle/>
                  <a:p>
                    <a:fld id="{E5F82803-3900-45AE-9E10-1B5B050071A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0829-4CF5-B4D7-0FC79382E850}"/>
                </c:ext>
              </c:extLst>
            </c:dLbl>
            <c:dLbl>
              <c:idx val="7"/>
              <c:layout>
                <c:manualLayout>
                  <c:x val="9.2291556657886561E-3"/>
                  <c:y val="2.6497245642610437E-3"/>
                </c:manualLayout>
              </c:layout>
              <c:tx>
                <c:rich>
                  <a:bodyPr/>
                  <a:lstStyle/>
                  <a:p>
                    <a:fld id="{CE563125-DB3E-421A-8777-8C5FC9ABFA2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829-4CF5-B4D7-0FC79382E850}"/>
                </c:ext>
              </c:extLst>
            </c:dLbl>
            <c:dLbl>
              <c:idx val="8"/>
              <c:layout>
                <c:manualLayout>
                  <c:x val="9.2291556657886561E-3"/>
                  <c:y val="2.6497245642611409E-3"/>
                </c:manualLayout>
              </c:layout>
              <c:tx>
                <c:rich>
                  <a:bodyPr/>
                  <a:lstStyle/>
                  <a:p>
                    <a:fld id="{9EF3DAAA-F453-4103-A8C6-0243CD461B0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829-4CF5-B4D7-0FC79382E850}"/>
                </c:ext>
              </c:extLst>
            </c:dLbl>
            <c:dLbl>
              <c:idx val="9"/>
              <c:layout>
                <c:manualLayout>
                  <c:x val="9.2291556657886561E-3"/>
                  <c:y val="-2.6497245642611314E-2"/>
                </c:manualLayout>
              </c:layout>
              <c:tx>
                <c:rich>
                  <a:bodyPr/>
                  <a:lstStyle/>
                  <a:p>
                    <a:fld id="{E96AB9F0-D1E2-407B-82D5-C9C6F1DB244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829-4CF5-B4D7-0FC79382E850}"/>
                </c:ext>
              </c:extLst>
            </c:dLbl>
            <c:dLbl>
              <c:idx val="10"/>
              <c:layout>
                <c:manualLayout>
                  <c:x val="1.0382800124012067E-2"/>
                  <c:y val="-1.0598898257044661E-2"/>
                </c:manualLayout>
              </c:layout>
              <c:tx>
                <c:rich>
                  <a:bodyPr/>
                  <a:lstStyle/>
                  <a:p>
                    <a:fld id="{0BFEC5A0-1094-4818-AB97-2FC7AF83CF7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0829-4CF5-B4D7-0FC79382E850}"/>
                </c:ext>
              </c:extLst>
            </c:dLbl>
            <c:dLbl>
              <c:idx val="11"/>
              <c:layout>
                <c:manualLayout>
                  <c:x val="2.9994755913813131E-2"/>
                  <c:y val="0.16163319841992951"/>
                </c:manualLayout>
              </c:layou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0-0829-4CF5-B4D7-0FC79382E850}"/>
                </c:ext>
              </c:extLst>
            </c:dLbl>
            <c:spPr>
              <a:solidFill>
                <a:schemeClr val="accent6">
                  <a:lumMod val="20000"/>
                  <a:lumOff val="80000"/>
                </a:schemeClr>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Sheet1!$B$2:$B$12</c:f>
              <c:numCache>
                <c:formatCode>0.000000</c:formatCode>
                <c:ptCount val="11"/>
                <c:pt idx="0">
                  <c:v>0.63595505617977532</c:v>
                </c:pt>
                <c:pt idx="1">
                  <c:v>0.6587112171837709</c:v>
                </c:pt>
                <c:pt idx="2">
                  <c:v>0.71734475374732332</c:v>
                </c:pt>
                <c:pt idx="3">
                  <c:v>0.73111111111111116</c:v>
                </c:pt>
                <c:pt idx="4">
                  <c:v>0.71495327102803741</c:v>
                </c:pt>
                <c:pt idx="5">
                  <c:v>0.72345679012345676</c:v>
                </c:pt>
                <c:pt idx="6">
                  <c:v>0.90239999999999998</c:v>
                </c:pt>
                <c:pt idx="7">
                  <c:v>0.80089999999999995</c:v>
                </c:pt>
                <c:pt idx="8">
                  <c:v>0.80920000000000003</c:v>
                </c:pt>
                <c:pt idx="9">
                  <c:v>0.7319</c:v>
                </c:pt>
                <c:pt idx="10">
                  <c:v>0.78210000000000002</c:v>
                </c:pt>
              </c:numCache>
            </c:numRef>
          </c:val>
          <c:extLst>
            <c:ext xmlns:c15="http://schemas.microsoft.com/office/drawing/2012/chart" uri="{02D57815-91ED-43cb-92C2-25804820EDAC}">
              <c15:datalabelsRange>
                <c15:f>Sheet1!$K$2:$K$1048570</c15:f>
                <c15:dlblRangeCache>
                  <c:ptCount val="1048569"/>
                  <c:pt idx="0">
                    <c:v>63.6% 
(n=283)</c:v>
                  </c:pt>
                  <c:pt idx="1">
                    <c:v>65.87% 
(n=276)</c:v>
                  </c:pt>
                  <c:pt idx="2">
                    <c:v>71.73% 
(n=335)</c:v>
                  </c:pt>
                  <c:pt idx="3">
                    <c:v>73.11% 
(n=329)</c:v>
                  </c:pt>
                  <c:pt idx="4">
                    <c:v>71.5% 
(n=306)</c:v>
                  </c:pt>
                  <c:pt idx="5">
                    <c:v>72.35% 
(n=293)</c:v>
                  </c:pt>
                  <c:pt idx="6">
                    <c:v>90.24% 
(n=333)</c:v>
                  </c:pt>
                  <c:pt idx="7">
                    <c:v>80.09% 
(n=346)</c:v>
                  </c:pt>
                  <c:pt idx="8">
                    <c:v>80.92% 
(n=352)</c:v>
                  </c:pt>
                  <c:pt idx="9">
                    <c:v>73.19% 
(n=314)</c:v>
                  </c:pt>
                  <c:pt idx="10">
                    <c:v>78.21% 
(n=341)</c:v>
                  </c:pt>
                </c15:dlblRangeCache>
              </c15:datalabelsRange>
            </c:ext>
            <c:ext xmlns:c16="http://schemas.microsoft.com/office/drawing/2014/chart" uri="{C3380CC4-5D6E-409C-BE32-E72D297353CC}">
              <c16:uniqueId val="{00000000-D479-42A4-AF28-F93899A48718}"/>
            </c:ext>
          </c:extLst>
        </c:ser>
        <c:ser>
          <c:idx val="1"/>
          <c:order val="1"/>
          <c:tx>
            <c:strRef>
              <c:f>Sheet1!$C$1</c:f>
              <c:strCache>
                <c:ptCount val="1"/>
                <c:pt idx="0">
                  <c:v>Moderate (4-8)</c:v>
                </c:pt>
              </c:strCache>
            </c:strRef>
          </c:tx>
          <c:spPr>
            <a:solidFill>
              <a:srgbClr val="FFFF00"/>
            </a:solidFill>
            <a:ln>
              <a:solidFill>
                <a:srgbClr val="FFFF00"/>
              </a:solidFill>
            </a:ln>
          </c:spPr>
          <c:invertIfNegative val="0"/>
          <c:dLbls>
            <c:dLbl>
              <c:idx val="0"/>
              <c:layout>
                <c:manualLayout>
                  <c:x val="3.9223911579601783E-2"/>
                  <c:y val="-4.2395593028178281E-2"/>
                </c:manualLayout>
              </c:layout>
              <c:tx>
                <c:rich>
                  <a:bodyPr/>
                  <a:lstStyle/>
                  <a:p>
                    <a:fld id="{9324230C-28AF-4ECB-898A-D4B88D31F2E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E59D-49F1-8AA2-705D35750817}"/>
                </c:ext>
              </c:extLst>
            </c:dLbl>
            <c:dLbl>
              <c:idx val="1"/>
              <c:layout>
                <c:manualLayout>
                  <c:x val="4.0377556037825328E-2"/>
                  <c:y val="-3.9745868463917138E-2"/>
                </c:manualLayout>
              </c:layout>
              <c:tx>
                <c:rich>
                  <a:bodyPr/>
                  <a:lstStyle/>
                  <a:p>
                    <a:fld id="{1E43C32E-A6D7-4C03-A12A-596E33AA6C9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112-4428-B610-C15DD32A7287}"/>
                </c:ext>
              </c:extLst>
            </c:dLbl>
            <c:dLbl>
              <c:idx val="2"/>
              <c:layout>
                <c:manualLayout>
                  <c:x val="4.1531200496048949E-2"/>
                  <c:y val="-2.1197796514089127E-2"/>
                </c:manualLayout>
              </c:layout>
              <c:tx>
                <c:rich>
                  <a:bodyPr/>
                  <a:lstStyle/>
                  <a:p>
                    <a:fld id="{FC8B58A7-5B35-458C-9974-8A25BC1655A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E59D-49F1-8AA2-705D35750817}"/>
                </c:ext>
              </c:extLst>
            </c:dLbl>
            <c:dLbl>
              <c:idx val="3"/>
              <c:layout>
                <c:manualLayout>
                  <c:x val="3.92239115796017E-2"/>
                  <c:y val="-1.0598898257044563E-2"/>
                </c:manualLayout>
              </c:layout>
              <c:tx>
                <c:rich>
                  <a:bodyPr/>
                  <a:lstStyle/>
                  <a:p>
                    <a:fld id="{9FC4B3A3-916C-4DB2-8162-5D71EC69FED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E59D-49F1-8AA2-705D35750817}"/>
                </c:ext>
              </c:extLst>
            </c:dLbl>
            <c:dLbl>
              <c:idx val="4"/>
              <c:layout>
                <c:manualLayout>
                  <c:x val="4.1531200496048866E-2"/>
                  <c:y val="-2.3847521078350292E-2"/>
                </c:manualLayout>
              </c:layout>
              <c:tx>
                <c:rich>
                  <a:bodyPr/>
                  <a:lstStyle/>
                  <a:p>
                    <a:fld id="{B7177D50-A3F3-4CE7-9605-BA6E1B95ABA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E6EC-454B-9CBE-5E57D321CB34}"/>
                </c:ext>
              </c:extLst>
            </c:dLbl>
            <c:dLbl>
              <c:idx val="5"/>
              <c:layout>
                <c:manualLayout>
                  <c:x val="4.037755603782537E-2"/>
                  <c:y val="-1.8548071949828011E-2"/>
                </c:manualLayout>
              </c:layout>
              <c:tx>
                <c:rich>
                  <a:bodyPr/>
                  <a:lstStyle/>
                  <a:p>
                    <a:fld id="{B7F353DC-C1A5-4469-BC7B-CE3105E01E3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0829-4CF5-B4D7-0FC79382E850}"/>
                </c:ext>
              </c:extLst>
            </c:dLbl>
            <c:dLbl>
              <c:idx val="6"/>
              <c:layout>
                <c:manualLayout>
                  <c:x val="4.3838489412496032E-2"/>
                  <c:y val="6.3593389542267384E-2"/>
                </c:manualLayout>
              </c:layout>
              <c:tx>
                <c:rich>
                  <a:bodyPr/>
                  <a:lstStyle/>
                  <a:p>
                    <a:fld id="{4428759B-9CA8-4310-8083-8AEEB273A86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0829-4CF5-B4D7-0FC79382E850}"/>
                </c:ext>
              </c:extLst>
            </c:dLbl>
            <c:dLbl>
              <c:idx val="7"/>
              <c:layout>
                <c:manualLayout>
                  <c:x val="4.037755603782537E-2"/>
                  <c:y val="1.5898347385566822E-2"/>
                </c:manualLayout>
              </c:layout>
              <c:tx>
                <c:rich>
                  <a:bodyPr/>
                  <a:lstStyle/>
                  <a:p>
                    <a:fld id="{ED92417B-0B1F-4B4D-8742-E56E3A66139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0829-4CF5-B4D7-0FC79382E850}"/>
                </c:ext>
              </c:extLst>
            </c:dLbl>
            <c:dLbl>
              <c:idx val="8"/>
              <c:layout>
                <c:manualLayout>
                  <c:x val="4.3838489412495941E-2"/>
                  <c:y val="1.3248622821305706E-2"/>
                </c:manualLayout>
              </c:layout>
              <c:tx>
                <c:rich>
                  <a:bodyPr/>
                  <a:lstStyle/>
                  <a:p>
                    <a:fld id="{2768757F-8FD0-4F2E-97CC-C146993E329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0829-4CF5-B4D7-0FC79382E850}"/>
                </c:ext>
              </c:extLst>
            </c:dLbl>
            <c:dLbl>
              <c:idx val="9"/>
              <c:layout>
                <c:manualLayout>
                  <c:x val="4.2684844954272362E-2"/>
                  <c:y val="-2.3847521078350267E-2"/>
                </c:manualLayout>
              </c:layout>
              <c:tx>
                <c:rich>
                  <a:bodyPr/>
                  <a:lstStyle/>
                  <a:p>
                    <a:fld id="{AA747F5A-0C25-41F6-BC75-3BF23121EA5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0829-4CF5-B4D7-0FC79382E850}"/>
                </c:ext>
              </c:extLst>
            </c:dLbl>
            <c:dLbl>
              <c:idx val="10"/>
              <c:layout>
                <c:manualLayout>
                  <c:x val="4.037755603782537E-2"/>
                  <c:y val="-5.299449128522306E-3"/>
                </c:manualLayout>
              </c:layout>
              <c:tx>
                <c:rich>
                  <a:bodyPr/>
                  <a:lstStyle/>
                  <a:p>
                    <a:fld id="{B3C2D7AC-1117-4AF2-9091-94D7E38D34C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0829-4CF5-B4D7-0FC79382E850}"/>
                </c:ext>
              </c:extLst>
            </c:dLbl>
            <c:spPr>
              <a:solidFill>
                <a:srgbClr val="FFFFCC"/>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Sheet1!$C$2:$C$12</c:f>
              <c:numCache>
                <c:formatCode>0.000000</c:formatCode>
                <c:ptCount val="11"/>
                <c:pt idx="0">
                  <c:v>0.26516853932584272</c:v>
                </c:pt>
                <c:pt idx="1">
                  <c:v>0.2386634844868735</c:v>
                </c:pt>
                <c:pt idx="2">
                  <c:v>0.18201284796573874</c:v>
                </c:pt>
                <c:pt idx="3">
                  <c:v>0.2088888888888889</c:v>
                </c:pt>
                <c:pt idx="4">
                  <c:v>0.20093457943925233</c:v>
                </c:pt>
                <c:pt idx="5">
                  <c:v>0.20493827160493827</c:v>
                </c:pt>
                <c:pt idx="6">
                  <c:v>8.1299999999999997E-2</c:v>
                </c:pt>
                <c:pt idx="7">
                  <c:v>0.15970000000000001</c:v>
                </c:pt>
                <c:pt idx="8">
                  <c:v>0.14019999999999999</c:v>
                </c:pt>
                <c:pt idx="9">
                  <c:v>0.1981</c:v>
                </c:pt>
                <c:pt idx="10">
                  <c:v>0.156</c:v>
                </c:pt>
              </c:numCache>
            </c:numRef>
          </c:val>
          <c:extLst>
            <c:ext xmlns:c15="http://schemas.microsoft.com/office/drawing/2012/chart" uri="{02D57815-91ED-43cb-92C2-25804820EDAC}">
              <c15:datalabelsRange>
                <c15:f>Sheet1!$L$2:$L$1048570</c15:f>
                <c15:dlblRangeCache>
                  <c:ptCount val="1048569"/>
                  <c:pt idx="0">
                    <c:v>26.52% 
(n=118)</c:v>
                  </c:pt>
                  <c:pt idx="1">
                    <c:v>23.87% 
(n=100)</c:v>
                  </c:pt>
                  <c:pt idx="2">
                    <c:v>18.2% 
(n=85)</c:v>
                  </c:pt>
                  <c:pt idx="3">
                    <c:v>20.89% 
(n=94)</c:v>
                  </c:pt>
                  <c:pt idx="4">
                    <c:v>20.09% 
(n=86)</c:v>
                  </c:pt>
                  <c:pt idx="5">
                    <c:v>20.49% 
(n=83)</c:v>
                  </c:pt>
                  <c:pt idx="6">
                    <c:v>8.13% 
(n=30)</c:v>
                  </c:pt>
                  <c:pt idx="7">
                    <c:v>15.97% 
(n=69)</c:v>
                  </c:pt>
                  <c:pt idx="8">
                    <c:v>14.02% 
(n=61)</c:v>
                  </c:pt>
                  <c:pt idx="9">
                    <c:v>19.81% 
(n=85)</c:v>
                  </c:pt>
                  <c:pt idx="10">
                    <c:v>15.6% 
(n=68)</c:v>
                  </c:pt>
                </c15:dlblRangeCache>
              </c15:datalabelsRange>
            </c:ext>
            <c:ext xmlns:c16="http://schemas.microsoft.com/office/drawing/2014/chart" uri="{C3380CC4-5D6E-409C-BE32-E72D297353CC}">
              <c16:uniqueId val="{00000001-D479-42A4-AF28-F93899A48718}"/>
            </c:ext>
          </c:extLst>
        </c:ser>
        <c:ser>
          <c:idx val="2"/>
          <c:order val="2"/>
          <c:tx>
            <c:strRef>
              <c:f>Sheet1!$D$1</c:f>
              <c:strCache>
                <c:ptCount val="1"/>
                <c:pt idx="0">
                  <c:v>High (9-21)</c:v>
                </c:pt>
              </c:strCache>
            </c:strRef>
          </c:tx>
          <c:spPr>
            <a:solidFill>
              <a:srgbClr val="FF0000"/>
            </a:solidFill>
            <a:ln>
              <a:solidFill>
                <a:srgbClr val="FF0000"/>
              </a:solidFill>
            </a:ln>
          </c:spPr>
          <c:invertIfNegative val="0"/>
          <c:dLbls>
            <c:dLbl>
              <c:idx val="0"/>
              <c:layout>
                <c:manualLayout>
                  <c:x val="3.6916622663154625E-2"/>
                  <c:y val="-6.3080970366690581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112-4428-B610-C15DD32A7287}"/>
                </c:ext>
              </c:extLst>
            </c:dLbl>
            <c:dLbl>
              <c:idx val="1"/>
              <c:layout>
                <c:manualLayout>
                  <c:x val="4.1531200496048949E-2"/>
                  <c:y val="-6.4354507275371689E-2"/>
                </c:manualLayout>
              </c:layout>
              <c:tx>
                <c:rich>
                  <a:bodyPr/>
                  <a:lstStyle/>
                  <a:p>
                    <a:fld id="{E70B94BA-5DC7-4834-AEBE-05215B968F4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112-4428-B610-C15DD32A7287}"/>
                </c:ext>
              </c:extLst>
            </c:dLbl>
            <c:dLbl>
              <c:idx val="2"/>
              <c:layout>
                <c:manualLayout>
                  <c:x val="4.1531200496048949E-2"/>
                  <c:y val="-6.368080958891506E-2"/>
                </c:manualLayout>
              </c:layout>
              <c:tx>
                <c:rich>
                  <a:bodyPr/>
                  <a:lstStyle/>
                  <a:p>
                    <a:fld id="{7FBC98B3-C854-486F-8C0A-D0001BB3B5A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E59D-49F1-8AA2-705D35750817}"/>
                </c:ext>
              </c:extLst>
            </c:dLbl>
            <c:dLbl>
              <c:idx val="3"/>
              <c:layout>
                <c:manualLayout>
                  <c:x val="3.8647089350489994E-2"/>
                  <c:y val="-4.9873449572090348E-2"/>
                </c:manualLayout>
              </c:layout>
              <c:tx>
                <c:rich>
                  <a:bodyPr/>
                  <a:lstStyle/>
                  <a:p>
                    <a:fld id="{13559A5F-C34C-4E0C-9D98-D86612880A5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E59D-49F1-8AA2-705D35750817}"/>
                </c:ext>
              </c:extLst>
            </c:dLbl>
            <c:dLbl>
              <c:idx val="4"/>
              <c:layout>
                <c:manualLayout>
                  <c:x val="4.2684844954272529E-2"/>
                  <c:y val="-5.8065062630517188E-2"/>
                </c:manualLayout>
              </c:layout>
              <c:tx>
                <c:rich>
                  <a:bodyPr/>
                  <a:lstStyle/>
                  <a:p>
                    <a:fld id="{39E513D2-472B-40CC-9C48-F0C31BA309C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6EC-454B-9CBE-5E57D321CB34}"/>
                </c:ext>
              </c:extLst>
            </c:dLbl>
            <c:dLbl>
              <c:idx val="5"/>
              <c:layout>
                <c:manualLayout>
                  <c:x val="4.1531200496048949E-2"/>
                  <c:y val="-5.3816114539873242E-2"/>
                </c:manualLayout>
              </c:layout>
              <c:tx>
                <c:rich>
                  <a:bodyPr/>
                  <a:lstStyle/>
                  <a:p>
                    <a:fld id="{2A472CAD-33B7-4726-83DD-3832F0D6D86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336-4F2B-A05E-761B872B7CD0}"/>
                </c:ext>
              </c:extLst>
            </c:dLbl>
            <c:dLbl>
              <c:idx val="6"/>
              <c:layout>
                <c:manualLayout>
                  <c:x val="3.92239115796017E-2"/>
                  <c:y val="-3.4446419335394836E-2"/>
                </c:manualLayout>
              </c:layout>
              <c:tx>
                <c:rich>
                  <a:bodyPr/>
                  <a:lstStyle/>
                  <a:p>
                    <a:fld id="{CBA15901-50C8-4007-9E4E-2CC7188DA7A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336-4F2B-A05E-761B872B7CD0}"/>
                </c:ext>
              </c:extLst>
            </c:dLbl>
            <c:dLbl>
              <c:idx val="7"/>
              <c:layout>
                <c:manualLayout>
                  <c:x val="4.037755603782528E-2"/>
                  <c:y val="-4.2875255766228366E-2"/>
                </c:manualLayout>
              </c:layout>
              <c:tx>
                <c:rich>
                  <a:bodyPr/>
                  <a:lstStyle/>
                  <a:p>
                    <a:fld id="{4BEBC7FD-8960-4A43-863C-AAF83718927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8336-4F2B-A05E-761B872B7CD0}"/>
                </c:ext>
              </c:extLst>
            </c:dLbl>
            <c:dLbl>
              <c:idx val="8"/>
              <c:layout>
                <c:manualLayout>
                  <c:x val="3.8070267121378204E-2"/>
                  <c:y val="-4.6680218512561468E-2"/>
                </c:manualLayout>
              </c:layout>
              <c:tx>
                <c:rich>
                  <a:bodyPr/>
                  <a:lstStyle/>
                  <a:p>
                    <a:fld id="{14800085-EAEF-4E03-B649-A92B05A89CE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336-4F2B-A05E-761B872B7CD0}"/>
                </c:ext>
              </c:extLst>
            </c:dLbl>
            <c:dLbl>
              <c:idx val="9"/>
              <c:layout>
                <c:manualLayout>
                  <c:x val="4.037755603782537E-2"/>
                  <c:y val="-5.3239225687890405E-2"/>
                </c:manualLayout>
              </c:layout>
              <c:tx>
                <c:rich>
                  <a:bodyPr/>
                  <a:lstStyle/>
                  <a:p>
                    <a:fld id="{6C975AC2-DFDD-4C2A-AECA-62B22D317E8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0829-4CF5-B4D7-0FC79382E850}"/>
                </c:ext>
              </c:extLst>
            </c:dLbl>
            <c:dLbl>
              <c:idx val="10"/>
              <c:layout>
                <c:manualLayout>
                  <c:x val="3.9223911579601783E-2"/>
                  <c:y val="-5.0518980895068615E-2"/>
                </c:manualLayout>
              </c:layout>
              <c:tx>
                <c:rich>
                  <a:bodyPr/>
                  <a:lstStyle/>
                  <a:p>
                    <a:fld id="{B25473B4-C01B-4F89-962A-1CA1F48B67C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0829-4CF5-B4D7-0FC79382E850}"/>
                </c:ext>
              </c:extLst>
            </c:dLbl>
            <c:dLbl>
              <c:idx val="11"/>
              <c:layout>
                <c:manualLayout>
                  <c:x val="3.4609333746705765E-3"/>
                  <c:y val="-3.8613372012357317E-2"/>
                </c:manualLayout>
              </c:layou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D-0829-4CF5-B4D7-0FC79382E850}"/>
                </c:ext>
              </c:extLst>
            </c:dLbl>
            <c:spPr>
              <a:solidFill>
                <a:srgbClr val="FFCCCC"/>
              </a:solidFill>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Sheet1!$D$2:$D$12</c:f>
              <c:numCache>
                <c:formatCode>0.000000</c:formatCode>
                <c:ptCount val="11"/>
                <c:pt idx="0">
                  <c:v>9.8876404494382023E-2</c:v>
                </c:pt>
                <c:pt idx="1">
                  <c:v>0.1026252983293556</c:v>
                </c:pt>
                <c:pt idx="2">
                  <c:v>0.1006423982869379</c:v>
                </c:pt>
                <c:pt idx="3">
                  <c:v>0.06</c:v>
                </c:pt>
                <c:pt idx="4">
                  <c:v>8.4112149532710276E-2</c:v>
                </c:pt>
                <c:pt idx="5">
                  <c:v>7.160493827160494E-2</c:v>
                </c:pt>
                <c:pt idx="6">
                  <c:v>1.6299999999999999E-2</c:v>
                </c:pt>
                <c:pt idx="7">
                  <c:v>3.9399999999999998E-2</c:v>
                </c:pt>
                <c:pt idx="8">
                  <c:v>5.0599999999999999E-2</c:v>
                </c:pt>
                <c:pt idx="9">
                  <c:v>6.9900000000000004E-2</c:v>
                </c:pt>
                <c:pt idx="10">
                  <c:v>6.1899999999999997E-2</c:v>
                </c:pt>
              </c:numCache>
            </c:numRef>
          </c:val>
          <c:extLst>
            <c:ext xmlns:c15="http://schemas.microsoft.com/office/drawing/2012/chart" uri="{02D57815-91ED-43cb-92C2-25804820EDAC}">
              <c15:datalabelsRange>
                <c15:f>Sheet1!$M$2:$M$1048570</c15:f>
                <c15:dlblRangeCache>
                  <c:ptCount val="1048569"/>
                  <c:pt idx="0">
                    <c:v>9.89% 
(n=44)</c:v>
                  </c:pt>
                  <c:pt idx="1">
                    <c:v>10.26% 
(n=43)</c:v>
                  </c:pt>
                  <c:pt idx="2">
                    <c:v>10.06% 
(n=47)</c:v>
                  </c:pt>
                  <c:pt idx="3">
                    <c:v>6% 
(n=27)</c:v>
                  </c:pt>
                  <c:pt idx="4">
                    <c:v>8.41% 
(n=36)</c:v>
                  </c:pt>
                  <c:pt idx="5">
                    <c:v>7.16% 
(n=29)</c:v>
                  </c:pt>
                  <c:pt idx="6">
                    <c:v>1.63% 
(n=6)</c:v>
                  </c:pt>
                  <c:pt idx="7">
                    <c:v>3.94% 
(n=17)</c:v>
                  </c:pt>
                  <c:pt idx="8">
                    <c:v>5.06% 
(n=22)</c:v>
                  </c:pt>
                  <c:pt idx="9">
                    <c:v>6.99% 
(n=30)</c:v>
                  </c:pt>
                  <c:pt idx="10">
                    <c:v>6.19% 
(n=27)</c:v>
                  </c:pt>
                </c15:dlblRangeCache>
              </c15:datalabelsRange>
            </c:ext>
            <c:ext xmlns:c16="http://schemas.microsoft.com/office/drawing/2014/chart" uri="{C3380CC4-5D6E-409C-BE32-E72D297353CC}">
              <c16:uniqueId val="{00000002-D479-42A4-AF28-F93899A48718}"/>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(0-3)2</c:v>
                      </c:pt>
                    </c:strCache>
                  </c:strRef>
                </c:tx>
                <c:invertIfNegative val="0"/>
                <c:cat>
                  <c:strRef>
                    <c:extLst>
                      <c:ex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c:ext uri="{02D57815-91ED-43cb-92C2-25804820EDAC}">
                        <c15:formulaRef>
                          <c15:sqref>Sheet1!$E$2:$E$12</c15:sqref>
                        </c15:formulaRef>
                      </c:ext>
                    </c:extLst>
                    <c:numCache>
                      <c:formatCode>0.0000</c:formatCode>
                      <c:ptCount val="11"/>
                      <c:pt idx="0">
                        <c:v>0.63600000000000001</c:v>
                      </c:pt>
                      <c:pt idx="1">
                        <c:v>0.65869999999999995</c:v>
                      </c:pt>
                      <c:pt idx="2">
                        <c:v>0.71730000000000005</c:v>
                      </c:pt>
                      <c:pt idx="3">
                        <c:v>0.73109999999999997</c:v>
                      </c:pt>
                      <c:pt idx="4">
                        <c:v>0.71499999999999997</c:v>
                      </c:pt>
                      <c:pt idx="5">
                        <c:v>0.72350000000000003</c:v>
                      </c:pt>
                      <c:pt idx="6">
                        <c:v>0.90239999999999998</c:v>
                      </c:pt>
                      <c:pt idx="7">
                        <c:v>0.80089999999999995</c:v>
                      </c:pt>
                      <c:pt idx="8">
                        <c:v>0.80920000000000003</c:v>
                      </c:pt>
                      <c:pt idx="9">
                        <c:v>0.7319</c:v>
                      </c:pt>
                      <c:pt idx="10">
                        <c:v>0.78210000000000002</c:v>
                      </c:pt>
                    </c:numCache>
                  </c:numRef>
                </c:val>
                <c:extLst>
                  <c:ext xmlns:c16="http://schemas.microsoft.com/office/drawing/2014/chart" uri="{C3380CC4-5D6E-409C-BE32-E72D297353CC}">
                    <c16:uniqueId val="{0000000B-E59D-49F1-8AA2-705D35750817}"/>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(4-8)2</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0.0000</c:formatCode>
                      <c:ptCount val="11"/>
                      <c:pt idx="0">
                        <c:v>0.26519999999999999</c:v>
                      </c:pt>
                      <c:pt idx="1">
                        <c:v>0.2387</c:v>
                      </c:pt>
                      <c:pt idx="2">
                        <c:v>0.182</c:v>
                      </c:pt>
                      <c:pt idx="3">
                        <c:v>0.2089</c:v>
                      </c:pt>
                      <c:pt idx="4">
                        <c:v>0.2009</c:v>
                      </c:pt>
                      <c:pt idx="5">
                        <c:v>0.2049</c:v>
                      </c:pt>
                      <c:pt idx="6">
                        <c:v>8.1299999999999997E-2</c:v>
                      </c:pt>
                      <c:pt idx="7">
                        <c:v>0.15970000000000001</c:v>
                      </c:pt>
                      <c:pt idx="8">
                        <c:v>0.14019999999999999</c:v>
                      </c:pt>
                      <c:pt idx="9">
                        <c:v>0.1981</c:v>
                      </c:pt>
                      <c:pt idx="10">
                        <c:v>0.156</c:v>
                      </c:pt>
                    </c:numCache>
                  </c:numRef>
                </c:val>
                <c:extLst xmlns:c15="http://schemas.microsoft.com/office/drawing/2012/chart">
                  <c:ext xmlns:c16="http://schemas.microsoft.com/office/drawing/2014/chart" uri="{C3380CC4-5D6E-409C-BE32-E72D297353CC}">
                    <c16:uniqueId val="{0000000C-E59D-49F1-8AA2-705D35750817}"/>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(9-21)2</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0.0000</c:formatCode>
                      <c:ptCount val="11"/>
                      <c:pt idx="0">
                        <c:v>9.8900000000000002E-2</c:v>
                      </c:pt>
                      <c:pt idx="1">
                        <c:v>0.1026</c:v>
                      </c:pt>
                      <c:pt idx="2">
                        <c:v>0.10059999999999999</c:v>
                      </c:pt>
                      <c:pt idx="3">
                        <c:v>0.06</c:v>
                      </c:pt>
                      <c:pt idx="4">
                        <c:v>8.4099999999999994E-2</c:v>
                      </c:pt>
                      <c:pt idx="5">
                        <c:v>7.1599999999999997E-2</c:v>
                      </c:pt>
                      <c:pt idx="6">
                        <c:v>1.6299999999999999E-2</c:v>
                      </c:pt>
                      <c:pt idx="7">
                        <c:v>3.9399999999999998E-2</c:v>
                      </c:pt>
                      <c:pt idx="8">
                        <c:v>5.0599999999999999E-2</c:v>
                      </c:pt>
                      <c:pt idx="9">
                        <c:v>6.9900000000000004E-2</c:v>
                      </c:pt>
                      <c:pt idx="10">
                        <c:v>6.1899999999999997E-2</c:v>
                      </c:pt>
                    </c:numCache>
                  </c:numRef>
                </c:val>
                <c:extLst xmlns:c15="http://schemas.microsoft.com/office/drawing/2012/chart">
                  <c:ext xmlns:c16="http://schemas.microsoft.com/office/drawing/2014/chart" uri="{C3380CC4-5D6E-409C-BE32-E72D297353CC}">
                    <c16:uniqueId val="{0000000D-E59D-49F1-8AA2-705D3575081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0</c:formatCode>
                      <c:ptCount val="11"/>
                      <c:pt idx="0">
                        <c:v>283</c:v>
                      </c:pt>
                      <c:pt idx="1">
                        <c:v>276</c:v>
                      </c:pt>
                      <c:pt idx="2">
                        <c:v>335</c:v>
                      </c:pt>
                      <c:pt idx="3">
                        <c:v>329</c:v>
                      </c:pt>
                      <c:pt idx="4">
                        <c:v>306</c:v>
                      </c:pt>
                      <c:pt idx="5">
                        <c:v>293</c:v>
                      </c:pt>
                      <c:pt idx="6">
                        <c:v>333</c:v>
                      </c:pt>
                      <c:pt idx="7">
                        <c:v>346</c:v>
                      </c:pt>
                      <c:pt idx="8">
                        <c:v>352</c:v>
                      </c:pt>
                      <c:pt idx="9">
                        <c:v>314</c:v>
                      </c:pt>
                      <c:pt idx="10">
                        <c:v>341</c:v>
                      </c:pt>
                    </c:numCache>
                  </c:numRef>
                </c:val>
                <c:extLst xmlns:c15="http://schemas.microsoft.com/office/drawing/2012/chart">
                  <c:ext xmlns:c16="http://schemas.microsoft.com/office/drawing/2014/chart" uri="{C3380CC4-5D6E-409C-BE32-E72D297353CC}">
                    <c16:uniqueId val="{0000000E-E59D-49F1-8AA2-705D35750817}"/>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0</c:formatCode>
                      <c:ptCount val="11"/>
                      <c:pt idx="0">
                        <c:v>118</c:v>
                      </c:pt>
                      <c:pt idx="1">
                        <c:v>100</c:v>
                      </c:pt>
                      <c:pt idx="2">
                        <c:v>85</c:v>
                      </c:pt>
                      <c:pt idx="3">
                        <c:v>94</c:v>
                      </c:pt>
                      <c:pt idx="4">
                        <c:v>86</c:v>
                      </c:pt>
                      <c:pt idx="5">
                        <c:v>83</c:v>
                      </c:pt>
                      <c:pt idx="6">
                        <c:v>30</c:v>
                      </c:pt>
                      <c:pt idx="7">
                        <c:v>69</c:v>
                      </c:pt>
                      <c:pt idx="8">
                        <c:v>61</c:v>
                      </c:pt>
                      <c:pt idx="9">
                        <c:v>85</c:v>
                      </c:pt>
                      <c:pt idx="10">
                        <c:v>68</c:v>
                      </c:pt>
                    </c:numCache>
                  </c:numRef>
                </c:val>
                <c:extLst xmlns:c15="http://schemas.microsoft.com/office/drawing/2012/chart">
                  <c:ext xmlns:c16="http://schemas.microsoft.com/office/drawing/2014/chart" uri="{C3380CC4-5D6E-409C-BE32-E72D297353CC}">
                    <c16:uniqueId val="{0000000F-E59D-49F1-8AA2-705D35750817}"/>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0</c:formatCode>
                      <c:ptCount val="11"/>
                      <c:pt idx="0">
                        <c:v>44</c:v>
                      </c:pt>
                      <c:pt idx="1">
                        <c:v>43</c:v>
                      </c:pt>
                      <c:pt idx="2">
                        <c:v>47</c:v>
                      </c:pt>
                      <c:pt idx="3">
                        <c:v>27</c:v>
                      </c:pt>
                      <c:pt idx="4">
                        <c:v>36</c:v>
                      </c:pt>
                      <c:pt idx="5">
                        <c:v>29</c:v>
                      </c:pt>
                      <c:pt idx="6">
                        <c:v>6</c:v>
                      </c:pt>
                      <c:pt idx="7">
                        <c:v>17</c:v>
                      </c:pt>
                      <c:pt idx="8">
                        <c:v>22</c:v>
                      </c:pt>
                      <c:pt idx="9">
                        <c:v>30</c:v>
                      </c:pt>
                      <c:pt idx="10">
                        <c:v>27</c:v>
                      </c:pt>
                    </c:numCache>
                  </c:numRef>
                </c:val>
                <c:extLst xmlns:c15="http://schemas.microsoft.com/office/drawing/2012/chart">
                  <c:ext xmlns:c16="http://schemas.microsoft.com/office/drawing/2014/chart" uri="{C3380CC4-5D6E-409C-BE32-E72D297353CC}">
                    <c16:uniqueId val="{00000010-E59D-49F1-8AA2-705D35750817}"/>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1-E59D-49F1-8AA2-705D35750817}"/>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2-E59D-49F1-8AA2-705D35750817}"/>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Sheet1!$M$2:$M$12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3-E59D-49F1-8AA2-705D35750817}"/>
                  </c:ext>
                </c:extLst>
              </c15:ser>
            </c15:filteredBarSeries>
          </c:ext>
        </c:extLst>
      </c:bar3DChart>
      <c:catAx>
        <c:axId val="329537128"/>
        <c:scaling>
          <c:orientation val="minMax"/>
        </c:scaling>
        <c:delete val="0"/>
        <c:axPos val="b"/>
        <c:title>
          <c:tx>
            <c:rich>
              <a:bodyPr/>
              <a:lstStyle/>
              <a:p>
                <a:pPr>
                  <a:defRPr/>
                </a:pPr>
                <a:r>
                  <a:rPr lang="en-US"/>
                  <a:t>Fall</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27180272207406014"/>
          <c:y val="0.92991102976016238"/>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(0-1)</c:v>
                </c:pt>
              </c:strCache>
            </c:strRef>
          </c:tx>
          <c:spPr>
            <a:solidFill>
              <a:srgbClr val="33CC33"/>
            </a:solidFill>
          </c:spPr>
          <c:invertIfNegative val="0"/>
          <c:dLbls>
            <c:dLbl>
              <c:idx val="0"/>
              <c:layout>
                <c:manualLayout>
                  <c:x val="4.6145778328943281E-3"/>
                  <c:y val="-3.4446419335394836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9BAA-45C5-8201-526D6CDF61ED}"/>
                </c:ext>
              </c:extLst>
            </c:dLbl>
            <c:dLbl>
              <c:idx val="1"/>
              <c:layout>
                <c:manualLayout>
                  <c:x val="1.1536444582235818E-2"/>
                  <c:y val="-3.1796694771133692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9BAA-45C5-8201-526D6CDF61ED}"/>
                </c:ext>
              </c:extLst>
            </c:dLbl>
            <c:dLbl>
              <c:idx val="2"/>
              <c:layout>
                <c:manualLayout>
                  <c:x val="1.0382800124012237E-2"/>
                  <c:y val="-7.949173692783423E-3"/>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9BAA-45C5-8201-526D6CDF61ED}"/>
                </c:ext>
              </c:extLst>
            </c:dLbl>
            <c:dLbl>
              <c:idx val="3"/>
              <c:layout>
                <c:manualLayout>
                  <c:x val="5.7682222911179092E-3"/>
                  <c:y val="-1.5898347385566943E-2"/>
                </c:manualLayout>
              </c:layout>
              <c:tx>
                <c:rich>
                  <a:bodyPr/>
                  <a:lstStyle/>
                  <a:p>
                    <a:fld id="{8B606640-030C-4E27-A680-6087321D07C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9BAA-45C5-8201-526D6CDF61ED}"/>
                </c:ext>
              </c:extLst>
            </c:dLbl>
            <c:dLbl>
              <c:idx val="4"/>
              <c:layout>
                <c:manualLayout>
                  <c:x val="8.0755112075650733E-3"/>
                  <c:y val="5.2994491285222817E-3"/>
                </c:manualLayout>
              </c:layout>
              <c:tx>
                <c:rich>
                  <a:bodyPr/>
                  <a:lstStyle/>
                  <a:p>
                    <a:fld id="{F1DAE50C-D68F-48AE-9B84-9AC33C0DD5B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9BAA-45C5-8201-526D6CDF61ED}"/>
                </c:ext>
              </c:extLst>
            </c:dLbl>
            <c:dLbl>
              <c:idx val="5"/>
              <c:layout>
                <c:manualLayout>
                  <c:x val="1.0382800124012237E-2"/>
                  <c:y val="5.2994491285223303E-3"/>
                </c:manualLayout>
              </c:layout>
              <c:tx>
                <c:rich>
                  <a:bodyPr/>
                  <a:lstStyle/>
                  <a:p>
                    <a:fld id="{84A14EBA-C1BB-4D78-8470-6D8BA322CB4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FB50-4089-8FFE-C5D871197C71}"/>
                </c:ext>
              </c:extLst>
            </c:dLbl>
            <c:dLbl>
              <c:idx val="6"/>
              <c:layout>
                <c:manualLayout>
                  <c:x val="5.7682222911179092E-3"/>
                  <c:y val="1.3248622821305754E-2"/>
                </c:manualLayout>
              </c:layout>
              <c:tx>
                <c:rich>
                  <a:bodyPr/>
                  <a:lstStyle/>
                  <a:p>
                    <a:fld id="{B18FA680-5334-43D5-9D04-788266A27EA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FB50-4089-8FFE-C5D871197C71}"/>
                </c:ext>
              </c:extLst>
            </c:dLbl>
            <c:dLbl>
              <c:idx val="7"/>
              <c:layout>
                <c:manualLayout>
                  <c:x val="6.9218667493414071E-3"/>
                  <c:y val="-2.1197796514089127E-2"/>
                </c:manualLayout>
              </c:layout>
              <c:tx>
                <c:rich>
                  <a:bodyPr/>
                  <a:lstStyle/>
                  <a:p>
                    <a:fld id="{E6090974-0A4B-42EA-9D7A-A0726D77290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FB50-4089-8FFE-C5D871197C71}"/>
                </c:ext>
              </c:extLst>
            </c:dLbl>
            <c:dLbl>
              <c:idx val="8"/>
              <c:layout>
                <c:manualLayout>
                  <c:x val="5.7682222911179092E-3"/>
                  <c:y val="-2.1197796514089127E-2"/>
                </c:manualLayout>
              </c:layout>
              <c:tx>
                <c:rich>
                  <a:bodyPr/>
                  <a:lstStyle/>
                  <a:p>
                    <a:fld id="{8E9342EE-6290-48B1-BAD7-2BF1614B4D7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FB50-4089-8FFE-C5D871197C71}"/>
                </c:ext>
              </c:extLst>
            </c:dLbl>
            <c:dLbl>
              <c:idx val="9"/>
              <c:layout>
                <c:manualLayout>
                  <c:x val="5.7682222911179092E-3"/>
                  <c:y val="-2.9146970206872552E-2"/>
                </c:manualLayout>
              </c:layout>
              <c:tx>
                <c:rich>
                  <a:bodyPr/>
                  <a:lstStyle/>
                  <a:p>
                    <a:fld id="{4F4D7369-AF8E-47A4-8E9A-7BDC48EC053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FB50-4089-8FFE-C5D871197C71}"/>
                </c:ext>
              </c:extLst>
            </c:dLbl>
            <c:dLbl>
              <c:idx val="10"/>
              <c:layout>
                <c:manualLayout>
                  <c:x val="6.9218667493413221E-3"/>
                  <c:y val="-7.9491736927835201E-3"/>
                </c:manualLayout>
              </c:layout>
              <c:tx>
                <c:rich>
                  <a:bodyPr/>
                  <a:lstStyle/>
                  <a:p>
                    <a:fld id="{F13EDD23-7770-4775-B1CE-FED0A6DB897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FB50-4089-8FFE-C5D871197C71}"/>
                </c:ext>
              </c:extLst>
            </c:dLbl>
            <c:spPr>
              <a:solidFill>
                <a:schemeClr val="accent6">
                  <a:lumMod val="20000"/>
                  <a:lumOff val="80000"/>
                </a:schemeClr>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Sheet1!$B$2:$B$12</c:f>
              <c:numCache>
                <c:formatCode>0.00</c:formatCode>
                <c:ptCount val="11"/>
                <c:pt idx="0">
                  <c:v>0.68314606741573036</c:v>
                </c:pt>
                <c:pt idx="1">
                  <c:v>0.69689737470167068</c:v>
                </c:pt>
                <c:pt idx="2">
                  <c:v>0.77301927194860809</c:v>
                </c:pt>
                <c:pt idx="3">
                  <c:v>0.75111111111111106</c:v>
                </c:pt>
                <c:pt idx="4">
                  <c:v>0.82009345794392519</c:v>
                </c:pt>
                <c:pt idx="5">
                  <c:v>0.83950617283950613</c:v>
                </c:pt>
                <c:pt idx="6">
                  <c:v>0.86990000000000001</c:v>
                </c:pt>
                <c:pt idx="7">
                  <c:v>0.78239999999999998</c:v>
                </c:pt>
                <c:pt idx="8">
                  <c:v>0.78849999999999998</c:v>
                </c:pt>
                <c:pt idx="9">
                  <c:v>0.76919999999999999</c:v>
                </c:pt>
                <c:pt idx="10">
                  <c:v>0.83489999999999998</c:v>
                </c:pt>
              </c:numCache>
            </c:numRef>
          </c:val>
          <c:extLst>
            <c:ext xmlns:c15="http://schemas.microsoft.com/office/drawing/2012/chart" uri="{02D57815-91ED-43cb-92C2-25804820EDAC}">
              <c15:datalabelsRange>
                <c15:f>Sheet1!$K$2:$K$1048570</c15:f>
                <c15:dlblRangeCache>
                  <c:ptCount val="1048569"/>
                  <c:pt idx="0">
                    <c:v>68.31% 
(n=304)</c:v>
                  </c:pt>
                  <c:pt idx="1">
                    <c:v>69.69% 
(n=292)</c:v>
                  </c:pt>
                  <c:pt idx="2">
                    <c:v>77.3% 
(n=361)</c:v>
                  </c:pt>
                  <c:pt idx="3">
                    <c:v>75.11% 
(n=338)</c:v>
                  </c:pt>
                  <c:pt idx="4">
                    <c:v>82.01% 
(n=351)</c:v>
                  </c:pt>
                  <c:pt idx="5">
                    <c:v>83.95% 
(n=340)</c:v>
                  </c:pt>
                  <c:pt idx="6">
                    <c:v>86.99% 
(n=321)</c:v>
                  </c:pt>
                  <c:pt idx="7">
                    <c:v>78.24% 
(n=338)</c:v>
                  </c:pt>
                  <c:pt idx="8">
                    <c:v>78.85% 
(n=343)</c:v>
                  </c:pt>
                  <c:pt idx="9">
                    <c:v>76.92% 
(n=330)</c:v>
                  </c:pt>
                  <c:pt idx="10">
                    <c:v>83.49% 
(n=364)</c:v>
                  </c:pt>
                </c15:dlblRangeCache>
              </c15:datalabelsRange>
            </c:ext>
            <c:ext xmlns:c16="http://schemas.microsoft.com/office/drawing/2014/chart" uri="{C3380CC4-5D6E-409C-BE32-E72D297353CC}">
              <c16:uniqueId val="{00000005-9BAA-45C5-8201-526D6CDF61ED}"/>
            </c:ext>
          </c:extLst>
        </c:ser>
        <c:ser>
          <c:idx val="1"/>
          <c:order val="1"/>
          <c:tx>
            <c:strRef>
              <c:f>Sheet1!$C$1</c:f>
              <c:strCache>
                <c:ptCount val="1"/>
                <c:pt idx="0">
                  <c:v>Moderate (2-3)</c:v>
                </c:pt>
              </c:strCache>
            </c:strRef>
          </c:tx>
          <c:spPr>
            <a:solidFill>
              <a:srgbClr val="FFFF00"/>
            </a:solidFill>
            <a:ln>
              <a:solidFill>
                <a:srgbClr val="FFFF00"/>
              </a:solidFill>
            </a:ln>
          </c:spPr>
          <c:invertIfNegative val="0"/>
          <c:dLbls>
            <c:dLbl>
              <c:idx val="0"/>
              <c:layout>
                <c:manualLayout>
                  <c:x val="3.9223911579601742E-2"/>
                  <c:y val="-6.0943664978006268E-2"/>
                </c:manualLayout>
              </c:layout>
              <c:tx>
                <c:rich>
                  <a:bodyPr/>
                  <a:lstStyle/>
                  <a:p>
                    <a:fld id="{790CE791-6B2C-4702-AC2A-6C9B5A5557B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9BAA-45C5-8201-526D6CDF61ED}"/>
                </c:ext>
              </c:extLst>
            </c:dLbl>
            <c:dLbl>
              <c:idx val="1"/>
              <c:layout>
                <c:manualLayout>
                  <c:x val="4.037755603782537E-2"/>
                  <c:y val="-6.6243114106528528E-2"/>
                </c:manualLayout>
              </c:layout>
              <c:tx>
                <c:rich>
                  <a:bodyPr/>
                  <a:lstStyle/>
                  <a:p>
                    <a:fld id="{8807BCE8-757C-4B99-8757-1A3EF6CF1D1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BAA-45C5-8201-526D6CDF61ED}"/>
                </c:ext>
              </c:extLst>
            </c:dLbl>
            <c:dLbl>
              <c:idx val="2"/>
              <c:layout>
                <c:manualLayout>
                  <c:x val="3.9223911579601742E-2"/>
                  <c:y val="-2.3847521078350267E-2"/>
                </c:manualLayout>
              </c:layout>
              <c:tx>
                <c:rich>
                  <a:bodyPr/>
                  <a:lstStyle/>
                  <a:p>
                    <a:fld id="{A6216414-2F77-4AE1-89AA-50F00205E59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9BAA-45C5-8201-526D6CDF61ED}"/>
                </c:ext>
              </c:extLst>
            </c:dLbl>
            <c:dLbl>
              <c:idx val="3"/>
              <c:layout>
                <c:manualLayout>
                  <c:x val="4.3838489412496115E-2"/>
                  <c:y val="-3.7096143899655973E-2"/>
                </c:manualLayout>
              </c:layout>
              <c:tx>
                <c:rich>
                  <a:bodyPr/>
                  <a:lstStyle/>
                  <a:p>
                    <a:fld id="{03D7EAFB-4F10-43C1-8CAB-9DC7053373A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9BAA-45C5-8201-526D6CDF61ED}"/>
                </c:ext>
              </c:extLst>
            </c:dLbl>
            <c:dLbl>
              <c:idx val="4"/>
              <c:layout>
                <c:manualLayout>
                  <c:x val="4.037755603782537E-2"/>
                  <c:y val="-1.3248622821305706E-2"/>
                </c:manualLayout>
              </c:layout>
              <c:tx>
                <c:rich>
                  <a:bodyPr/>
                  <a:lstStyle/>
                  <a:p>
                    <a:fld id="{D8365E00-FAA9-4FC2-80CC-BBE402242F48}"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9BAA-45C5-8201-526D6CDF61ED}"/>
                </c:ext>
              </c:extLst>
            </c:dLbl>
            <c:dLbl>
              <c:idx val="5"/>
              <c:layout>
                <c:manualLayout>
                  <c:x val="4.1531200496048949E-2"/>
                  <c:y val="5.2994491285222817E-3"/>
                </c:manualLayout>
              </c:layout>
              <c:tx>
                <c:rich>
                  <a:bodyPr/>
                  <a:lstStyle/>
                  <a:p>
                    <a:fld id="{63D60F75-44D3-428A-9D7A-61B17B3600E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FB50-4089-8FFE-C5D871197C71}"/>
                </c:ext>
              </c:extLst>
            </c:dLbl>
            <c:dLbl>
              <c:idx val="6"/>
              <c:layout>
                <c:manualLayout>
                  <c:x val="3.8070267121378204E-2"/>
                  <c:y val="2.1197796514089127E-2"/>
                </c:manualLayout>
              </c:layout>
              <c:tx>
                <c:rich>
                  <a:bodyPr/>
                  <a:lstStyle/>
                  <a:p>
                    <a:fld id="{9FA5E588-552D-458F-8EF9-6659A1FDFEE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FB50-4089-8FFE-C5D871197C71}"/>
                </c:ext>
              </c:extLst>
            </c:dLbl>
            <c:dLbl>
              <c:idx val="7"/>
              <c:layout>
                <c:manualLayout>
                  <c:x val="4.3838489412496115E-2"/>
                  <c:y val="-1.8548071949827986E-2"/>
                </c:manualLayout>
              </c:layout>
              <c:tx>
                <c:rich>
                  <a:bodyPr/>
                  <a:lstStyle/>
                  <a:p>
                    <a:fld id="{9ABBFFE7-0987-4A91-8E7A-83D1D526509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FB50-4089-8FFE-C5D871197C71}"/>
                </c:ext>
              </c:extLst>
            </c:dLbl>
            <c:dLbl>
              <c:idx val="8"/>
              <c:layout>
                <c:manualLayout>
                  <c:x val="4.1531200496048949E-2"/>
                  <c:y val="-5.299449128522306E-3"/>
                </c:manualLayout>
              </c:layout>
              <c:tx>
                <c:rich>
                  <a:bodyPr/>
                  <a:lstStyle/>
                  <a:p>
                    <a:fld id="{7C44907D-4228-4A4D-A829-F67D28F0AB7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FB50-4089-8FFE-C5D871197C71}"/>
                </c:ext>
              </c:extLst>
            </c:dLbl>
            <c:dLbl>
              <c:idx val="9"/>
              <c:layout>
                <c:manualLayout>
                  <c:x val="3.9223911579601617E-2"/>
                  <c:y val="-2.3847521078350267E-2"/>
                </c:manualLayout>
              </c:layout>
              <c:tx>
                <c:rich>
                  <a:bodyPr/>
                  <a:lstStyle/>
                  <a:p>
                    <a:fld id="{8E2E9642-DE2C-4073-8A28-92FB426412F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FB50-4089-8FFE-C5D871197C71}"/>
                </c:ext>
              </c:extLst>
            </c:dLbl>
            <c:dLbl>
              <c:idx val="10"/>
              <c:layout>
                <c:manualLayout>
                  <c:x val="5.0760356161837605E-2"/>
                  <c:y val="1.0598898257044539E-2"/>
                </c:manualLayout>
              </c:layout>
              <c:tx>
                <c:rich>
                  <a:bodyPr/>
                  <a:lstStyle/>
                  <a:p>
                    <a:fld id="{40241556-69BD-42AA-A570-31FF4EEE4C9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FB50-4089-8FFE-C5D871197C71}"/>
                </c:ext>
              </c:extLst>
            </c:dLbl>
            <c:spPr>
              <a:solidFill>
                <a:srgbClr val="FFFFCC"/>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Sheet1!$C$2:$C$12</c:f>
              <c:numCache>
                <c:formatCode>0.00</c:formatCode>
                <c:ptCount val="11"/>
                <c:pt idx="0">
                  <c:v>0.1842696629213483</c:v>
                </c:pt>
                <c:pt idx="1">
                  <c:v>0.15513126491646778</c:v>
                </c:pt>
                <c:pt idx="2">
                  <c:v>0.14346895074946467</c:v>
                </c:pt>
                <c:pt idx="3">
                  <c:v>0.16222222222222221</c:v>
                </c:pt>
                <c:pt idx="4">
                  <c:v>0.10747663551401869</c:v>
                </c:pt>
                <c:pt idx="5">
                  <c:v>0.11604938271604938</c:v>
                </c:pt>
                <c:pt idx="6">
                  <c:v>9.4899999999999998E-2</c:v>
                </c:pt>
                <c:pt idx="7">
                  <c:v>0.14349999999999999</c:v>
                </c:pt>
                <c:pt idx="8">
                  <c:v>0.15859999999999999</c:v>
                </c:pt>
                <c:pt idx="9">
                  <c:v>0.1469</c:v>
                </c:pt>
                <c:pt idx="10">
                  <c:v>0.11700000000000001</c:v>
                </c:pt>
              </c:numCache>
            </c:numRef>
          </c:val>
          <c:extLst>
            <c:ext xmlns:c15="http://schemas.microsoft.com/office/drawing/2012/chart" uri="{02D57815-91ED-43cb-92C2-25804820EDAC}">
              <c15:datalabelsRange>
                <c15:f>Sheet1!$L$2:$L$1048570</c15:f>
                <c15:dlblRangeCache>
                  <c:ptCount val="1048569"/>
                  <c:pt idx="0">
                    <c:v>18.43% 
(n=82)</c:v>
                  </c:pt>
                  <c:pt idx="1">
                    <c:v>15.51% 
(n=65)</c:v>
                  </c:pt>
                  <c:pt idx="2">
                    <c:v>14.35% 
(n=67)</c:v>
                  </c:pt>
                  <c:pt idx="3">
                    <c:v>16.22% 
(n=73)</c:v>
                  </c:pt>
                  <c:pt idx="4">
                    <c:v>10.75% 
(n=46)</c:v>
                  </c:pt>
                  <c:pt idx="5">
                    <c:v>11.6% 
(n=47)</c:v>
                  </c:pt>
                  <c:pt idx="6">
                    <c:v>9.49% 
(n=35)</c:v>
                  </c:pt>
                  <c:pt idx="7">
                    <c:v>14.35% 
(n=62)</c:v>
                  </c:pt>
                  <c:pt idx="8">
                    <c:v>15.86% 
(n=69)</c:v>
                  </c:pt>
                  <c:pt idx="9">
                    <c:v>14.69% 
(n=63)</c:v>
                  </c:pt>
                  <c:pt idx="10">
                    <c:v>11.7% 
(n=51)</c:v>
                  </c:pt>
                </c15:dlblRangeCache>
              </c15:datalabelsRange>
            </c:ext>
            <c:ext xmlns:c16="http://schemas.microsoft.com/office/drawing/2014/chart" uri="{C3380CC4-5D6E-409C-BE32-E72D297353CC}">
              <c16:uniqueId val="{0000000B-9BAA-45C5-8201-526D6CDF61ED}"/>
            </c:ext>
          </c:extLst>
        </c:ser>
        <c:ser>
          <c:idx val="2"/>
          <c:order val="2"/>
          <c:tx>
            <c:strRef>
              <c:f>Sheet1!$D$1</c:f>
              <c:strCache>
                <c:ptCount val="1"/>
                <c:pt idx="0">
                  <c:v>High (4-15)</c:v>
                </c:pt>
              </c:strCache>
            </c:strRef>
          </c:tx>
          <c:spPr>
            <a:solidFill>
              <a:srgbClr val="FF0000"/>
            </a:solidFill>
            <a:ln>
              <a:solidFill>
                <a:srgbClr val="FF0000"/>
              </a:solidFill>
            </a:ln>
          </c:spPr>
          <c:invertIfNegative val="0"/>
          <c:dLbls>
            <c:dLbl>
              <c:idx val="0"/>
              <c:layout>
                <c:manualLayout>
                  <c:x val="4.0377556037825328E-2"/>
                  <c:y val="-6.7749075673838519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9BAA-45C5-8201-526D6CDF61ED}"/>
                </c:ext>
              </c:extLst>
            </c:dLbl>
            <c:dLbl>
              <c:idx val="1"/>
              <c:layout>
                <c:manualLayout>
                  <c:x val="4.1531200496048949E-2"/>
                  <c:y val="-7.5626268659955004E-2"/>
                </c:manualLayout>
              </c:layout>
              <c:tx>
                <c:rich>
                  <a:bodyPr/>
                  <a:lstStyle/>
                  <a:p>
                    <a:fld id="{80CD262C-C63A-42C3-A10E-DEA7712531F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9BAA-45C5-8201-526D6CDF61ED}"/>
                </c:ext>
              </c:extLst>
            </c:dLbl>
            <c:dLbl>
              <c:idx val="2"/>
              <c:layout>
                <c:manualLayout>
                  <c:x val="4.3838489412496115E-2"/>
                  <c:y val="-5.3727442654848759E-2"/>
                </c:manualLayout>
              </c:layout>
              <c:tx>
                <c:rich>
                  <a:bodyPr/>
                  <a:lstStyle/>
                  <a:p>
                    <a:fld id="{8A3A421B-D8F4-4406-8D8A-46163C59E0D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9BAA-45C5-8201-526D6CDF61ED}"/>
                </c:ext>
              </c:extLst>
            </c:dLbl>
            <c:dLbl>
              <c:idx val="3"/>
              <c:layout>
                <c:manualLayout>
                  <c:x val="5.0183533932725816E-2"/>
                  <c:y val="-6.05459976536376E-2"/>
                </c:manualLayout>
              </c:layout>
              <c:tx>
                <c:rich>
                  <a:bodyPr/>
                  <a:lstStyle/>
                  <a:p>
                    <a:fld id="{0CAFA4FA-7241-4253-A6B7-34368855B96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9BAA-45C5-8201-526D6CDF61ED}"/>
                </c:ext>
              </c:extLst>
            </c:dLbl>
            <c:dLbl>
              <c:idx val="4"/>
              <c:layout>
                <c:manualLayout>
                  <c:x val="4.1531200496048949E-2"/>
                  <c:y val="-4.996274737630324E-2"/>
                </c:manualLayout>
              </c:layout>
              <c:tx>
                <c:rich>
                  <a:bodyPr/>
                  <a:lstStyle/>
                  <a:p>
                    <a:fld id="{B8DCF9DE-99AE-49C1-847B-D36B9082E9E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9BAA-45C5-8201-526D6CDF61ED}"/>
                </c:ext>
              </c:extLst>
            </c:dLbl>
            <c:dLbl>
              <c:idx val="5"/>
              <c:layout>
                <c:manualLayout>
                  <c:x val="4.1531200496048949E-2"/>
                  <c:y val="-3.7096143899655973E-2"/>
                </c:manualLayout>
              </c:layout>
              <c:tx>
                <c:rich>
                  <a:bodyPr/>
                  <a:lstStyle/>
                  <a:p>
                    <a:fld id="{54129007-CE81-4DE3-A321-AA175CFC749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FB50-4089-8FFE-C5D871197C71}"/>
                </c:ext>
              </c:extLst>
            </c:dLbl>
            <c:dLbl>
              <c:idx val="6"/>
              <c:layout>
                <c:manualLayout>
                  <c:x val="4.1531200496048949E-2"/>
                  <c:y val="-3.7096143899655973E-2"/>
                </c:manualLayout>
              </c:layout>
              <c:tx>
                <c:rich>
                  <a:bodyPr/>
                  <a:lstStyle/>
                  <a:p>
                    <a:fld id="{748B429B-5618-4AF3-855A-5194D312AF2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FB50-4089-8FFE-C5D871197C71}"/>
                </c:ext>
              </c:extLst>
            </c:dLbl>
            <c:dLbl>
              <c:idx val="7"/>
              <c:layout>
                <c:manualLayout>
                  <c:x val="4.6145778328943274E-2"/>
                  <c:y val="-4.7695042156700534E-2"/>
                </c:manualLayout>
              </c:layout>
              <c:tx>
                <c:rich>
                  <a:bodyPr/>
                  <a:lstStyle/>
                  <a:p>
                    <a:fld id="{679E9751-4E9C-4BE1-9C79-9B972CB667D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FB50-4089-8FFE-C5D871197C71}"/>
                </c:ext>
              </c:extLst>
            </c:dLbl>
            <c:dLbl>
              <c:idx val="8"/>
              <c:layout>
                <c:manualLayout>
                  <c:x val="4.3838489412495941E-2"/>
                  <c:y val="-3.8028554850654636E-2"/>
                </c:manualLayout>
              </c:layout>
              <c:tx>
                <c:rich>
                  <a:bodyPr/>
                  <a:lstStyle/>
                  <a:p>
                    <a:fld id="{DE379BA4-0DE0-4985-BFC8-71383938744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FB50-4089-8FFE-C5D871197C71}"/>
                </c:ext>
              </c:extLst>
            </c:dLbl>
            <c:dLbl>
              <c:idx val="9"/>
              <c:layout>
                <c:manualLayout>
                  <c:x val="4.3838489412496115E-2"/>
                  <c:y val="-5.1209787039341731E-2"/>
                </c:manualLayout>
              </c:layout>
              <c:tx>
                <c:rich>
                  <a:bodyPr/>
                  <a:lstStyle/>
                  <a:p>
                    <a:fld id="{AA26CC68-C91D-47A5-A504-ACA447D4F50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FB50-4089-8FFE-C5D871197C71}"/>
                </c:ext>
              </c:extLst>
            </c:dLbl>
            <c:dLbl>
              <c:idx val="10"/>
              <c:layout>
                <c:manualLayout>
                  <c:x val="4.729942278716686E-2"/>
                  <c:y val="-3.7096143899655973E-2"/>
                </c:manualLayout>
              </c:layout>
              <c:tx>
                <c:rich>
                  <a:bodyPr/>
                  <a:lstStyle/>
                  <a:p>
                    <a:fld id="{7CEDB7AD-61EB-44ED-8D19-CC765759313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FB50-4089-8FFE-C5D871197C71}"/>
                </c:ext>
              </c:extLst>
            </c:dLbl>
            <c:spPr>
              <a:solidFill>
                <a:srgbClr val="FFCCCC"/>
              </a:solidFill>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Sheet1!$D$2:$D$12</c:f>
              <c:numCache>
                <c:formatCode>0.00</c:formatCode>
                <c:ptCount val="11"/>
                <c:pt idx="0">
                  <c:v>0.13258426966292136</c:v>
                </c:pt>
                <c:pt idx="1">
                  <c:v>0.14797136038186157</c:v>
                </c:pt>
                <c:pt idx="2">
                  <c:v>8.3511777301927201E-2</c:v>
                </c:pt>
                <c:pt idx="3">
                  <c:v>8.666666666666667E-2</c:v>
                </c:pt>
                <c:pt idx="4">
                  <c:v>7.2429906542056069E-2</c:v>
                </c:pt>
                <c:pt idx="5">
                  <c:v>4.4444444444444446E-2</c:v>
                </c:pt>
                <c:pt idx="6">
                  <c:v>3.5200000000000002E-2</c:v>
                </c:pt>
                <c:pt idx="7">
                  <c:v>7.4099999999999999E-2</c:v>
                </c:pt>
                <c:pt idx="8">
                  <c:v>5.2900000000000003E-2</c:v>
                </c:pt>
                <c:pt idx="9">
                  <c:v>8.3900000000000002E-2</c:v>
                </c:pt>
                <c:pt idx="10">
                  <c:v>4.82E-2</c:v>
                </c:pt>
              </c:numCache>
            </c:numRef>
          </c:val>
          <c:extLst>
            <c:ext xmlns:c15="http://schemas.microsoft.com/office/drawing/2012/chart" uri="{02D57815-91ED-43cb-92C2-25804820EDAC}">
              <c15:datalabelsRange>
                <c15:f>Sheet1!$M$2:$M$1048570</c15:f>
                <c15:dlblRangeCache>
                  <c:ptCount val="1048569"/>
                  <c:pt idx="0">
                    <c:v>13.26% 
(n=59)</c:v>
                  </c:pt>
                  <c:pt idx="1">
                    <c:v>14.8% 
(n=62)</c:v>
                  </c:pt>
                  <c:pt idx="2">
                    <c:v>8.35% 
(n=39)</c:v>
                  </c:pt>
                  <c:pt idx="3">
                    <c:v>8.67% 
(n=39)</c:v>
                  </c:pt>
                  <c:pt idx="4">
                    <c:v>7.24% 
(n=31)</c:v>
                  </c:pt>
                  <c:pt idx="5">
                    <c:v>4.44% 
(n=18)</c:v>
                  </c:pt>
                  <c:pt idx="6">
                    <c:v>3.52% 
(n=13)</c:v>
                  </c:pt>
                  <c:pt idx="7">
                    <c:v>7.41% 
(n=32)</c:v>
                  </c:pt>
                  <c:pt idx="8">
                    <c:v>5.29% 
(n=23)</c:v>
                  </c:pt>
                  <c:pt idx="9">
                    <c:v>8.39% 
(n=36)</c:v>
                  </c:pt>
                  <c:pt idx="10">
                    <c:v>4.82% 
(n=21)</c:v>
                  </c:pt>
                </c15:dlblRangeCache>
              </c15:datalabelsRange>
            </c:ext>
            <c:ext xmlns:c16="http://schemas.microsoft.com/office/drawing/2014/chart" uri="{C3380CC4-5D6E-409C-BE32-E72D297353CC}">
              <c16:uniqueId val="{00000011-9BAA-45C5-8201-526D6CDF61ED}"/>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 formula</c:v>
                      </c:pt>
                    </c:strCache>
                  </c:strRef>
                </c:tx>
                <c:invertIfNegative val="0"/>
                <c:cat>
                  <c:strRef>
                    <c:extLst>
                      <c:ex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c:ext uri="{02D57815-91ED-43cb-92C2-25804820EDAC}">
                        <c15:formulaRef>
                          <c15:sqref>Sheet1!$E$2:$E$12</c15:sqref>
                        </c15:formulaRef>
                      </c:ext>
                    </c:extLst>
                    <c:numCache>
                      <c:formatCode>0.0000</c:formatCode>
                      <c:ptCount val="11"/>
                      <c:pt idx="0">
                        <c:v>0.68310000000000004</c:v>
                      </c:pt>
                      <c:pt idx="1">
                        <c:v>0.69689999999999996</c:v>
                      </c:pt>
                      <c:pt idx="2">
                        <c:v>0.77300000000000002</c:v>
                      </c:pt>
                      <c:pt idx="3">
                        <c:v>0.75109999999999999</c:v>
                      </c:pt>
                      <c:pt idx="4">
                        <c:v>0.82010000000000005</c:v>
                      </c:pt>
                      <c:pt idx="5">
                        <c:v>0.83950000000000002</c:v>
                      </c:pt>
                      <c:pt idx="6">
                        <c:v>0.86990000000000001</c:v>
                      </c:pt>
                      <c:pt idx="7">
                        <c:v>0.78239999999999998</c:v>
                      </c:pt>
                      <c:pt idx="8">
                        <c:v>0.78849999999999998</c:v>
                      </c:pt>
                      <c:pt idx="9">
                        <c:v>0.76919999999999999</c:v>
                      </c:pt>
                      <c:pt idx="10">
                        <c:v>0.83489999999999998</c:v>
                      </c:pt>
                    </c:numCache>
                  </c:numRef>
                </c:val>
                <c:extLst>
                  <c:ext xmlns:c16="http://schemas.microsoft.com/office/drawing/2014/chart" uri="{C3380CC4-5D6E-409C-BE32-E72D297353CC}">
                    <c16:uniqueId val="{00000012-9BAA-45C5-8201-526D6CDF61ED}"/>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 formula</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0.0000</c:formatCode>
                      <c:ptCount val="11"/>
                      <c:pt idx="0">
                        <c:v>0.18429999999999999</c:v>
                      </c:pt>
                      <c:pt idx="1">
                        <c:v>0.15509999999999999</c:v>
                      </c:pt>
                      <c:pt idx="2">
                        <c:v>0.14349999999999999</c:v>
                      </c:pt>
                      <c:pt idx="3">
                        <c:v>0.16220000000000001</c:v>
                      </c:pt>
                      <c:pt idx="4">
                        <c:v>0.1075</c:v>
                      </c:pt>
                      <c:pt idx="5">
                        <c:v>0.11600000000000001</c:v>
                      </c:pt>
                      <c:pt idx="6">
                        <c:v>9.4899999999999998E-2</c:v>
                      </c:pt>
                      <c:pt idx="7">
                        <c:v>0.14349999999999999</c:v>
                      </c:pt>
                      <c:pt idx="8">
                        <c:v>0.15859999999999999</c:v>
                      </c:pt>
                      <c:pt idx="9">
                        <c:v>0.1469</c:v>
                      </c:pt>
                      <c:pt idx="10">
                        <c:v>0.11700000000000001</c:v>
                      </c:pt>
                    </c:numCache>
                  </c:numRef>
                </c:val>
                <c:extLst xmlns:c15="http://schemas.microsoft.com/office/drawing/2012/chart">
                  <c:ext xmlns:c16="http://schemas.microsoft.com/office/drawing/2014/chart" uri="{C3380CC4-5D6E-409C-BE32-E72D297353CC}">
                    <c16:uniqueId val="{00000013-9BAA-45C5-8201-526D6CDF61ED}"/>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 Formula</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0.0000</c:formatCode>
                      <c:ptCount val="11"/>
                      <c:pt idx="0">
                        <c:v>0.1326</c:v>
                      </c:pt>
                      <c:pt idx="1">
                        <c:v>0.14799999999999999</c:v>
                      </c:pt>
                      <c:pt idx="2">
                        <c:v>8.3500000000000005E-2</c:v>
                      </c:pt>
                      <c:pt idx="3">
                        <c:v>8.6699999999999999E-2</c:v>
                      </c:pt>
                      <c:pt idx="4">
                        <c:v>7.2400000000000006E-2</c:v>
                      </c:pt>
                      <c:pt idx="5">
                        <c:v>4.4400000000000002E-2</c:v>
                      </c:pt>
                      <c:pt idx="6">
                        <c:v>3.5200000000000002E-2</c:v>
                      </c:pt>
                      <c:pt idx="7">
                        <c:v>7.4099999999999999E-2</c:v>
                      </c:pt>
                      <c:pt idx="8">
                        <c:v>5.2900000000000003E-2</c:v>
                      </c:pt>
                      <c:pt idx="9">
                        <c:v>8.3900000000000002E-2</c:v>
                      </c:pt>
                      <c:pt idx="10">
                        <c:v>4.82E-2</c:v>
                      </c:pt>
                    </c:numCache>
                  </c:numRef>
                </c:val>
                <c:extLst xmlns:c15="http://schemas.microsoft.com/office/drawing/2012/chart">
                  <c:ext xmlns:c16="http://schemas.microsoft.com/office/drawing/2014/chart" uri="{C3380CC4-5D6E-409C-BE32-E72D297353CC}">
                    <c16:uniqueId val="{00000014-9BAA-45C5-8201-526D6CDF61ED}"/>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0</c:formatCode>
                      <c:ptCount val="11"/>
                      <c:pt idx="0">
                        <c:v>304</c:v>
                      </c:pt>
                      <c:pt idx="1">
                        <c:v>292</c:v>
                      </c:pt>
                      <c:pt idx="2">
                        <c:v>361</c:v>
                      </c:pt>
                      <c:pt idx="3">
                        <c:v>338</c:v>
                      </c:pt>
                      <c:pt idx="4">
                        <c:v>351</c:v>
                      </c:pt>
                      <c:pt idx="5">
                        <c:v>340</c:v>
                      </c:pt>
                      <c:pt idx="6">
                        <c:v>321</c:v>
                      </c:pt>
                      <c:pt idx="7">
                        <c:v>338</c:v>
                      </c:pt>
                      <c:pt idx="8">
                        <c:v>343</c:v>
                      </c:pt>
                      <c:pt idx="9">
                        <c:v>330</c:v>
                      </c:pt>
                      <c:pt idx="10">
                        <c:v>364</c:v>
                      </c:pt>
                    </c:numCache>
                  </c:numRef>
                </c:val>
                <c:extLst xmlns:c15="http://schemas.microsoft.com/office/drawing/2012/chart">
                  <c:ext xmlns:c16="http://schemas.microsoft.com/office/drawing/2014/chart" uri="{C3380CC4-5D6E-409C-BE32-E72D297353CC}">
                    <c16:uniqueId val="{00000015-9BAA-45C5-8201-526D6CDF61ED}"/>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0</c:formatCode>
                      <c:ptCount val="11"/>
                      <c:pt idx="0">
                        <c:v>82</c:v>
                      </c:pt>
                      <c:pt idx="1">
                        <c:v>65</c:v>
                      </c:pt>
                      <c:pt idx="2">
                        <c:v>67</c:v>
                      </c:pt>
                      <c:pt idx="3">
                        <c:v>73</c:v>
                      </c:pt>
                      <c:pt idx="4">
                        <c:v>46</c:v>
                      </c:pt>
                      <c:pt idx="5">
                        <c:v>47</c:v>
                      </c:pt>
                      <c:pt idx="6">
                        <c:v>35</c:v>
                      </c:pt>
                      <c:pt idx="7">
                        <c:v>62</c:v>
                      </c:pt>
                      <c:pt idx="8">
                        <c:v>69</c:v>
                      </c:pt>
                      <c:pt idx="9">
                        <c:v>63</c:v>
                      </c:pt>
                      <c:pt idx="10">
                        <c:v>51</c:v>
                      </c:pt>
                    </c:numCache>
                  </c:numRef>
                </c:val>
                <c:extLst xmlns:c15="http://schemas.microsoft.com/office/drawing/2012/chart">
                  <c:ext xmlns:c16="http://schemas.microsoft.com/office/drawing/2014/chart" uri="{C3380CC4-5D6E-409C-BE32-E72D297353CC}">
                    <c16:uniqueId val="{00000016-9BAA-45C5-8201-526D6CDF61ED}"/>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0</c:formatCode>
                      <c:ptCount val="11"/>
                      <c:pt idx="0">
                        <c:v>59</c:v>
                      </c:pt>
                      <c:pt idx="1">
                        <c:v>62</c:v>
                      </c:pt>
                      <c:pt idx="2">
                        <c:v>39</c:v>
                      </c:pt>
                      <c:pt idx="3">
                        <c:v>39</c:v>
                      </c:pt>
                      <c:pt idx="4">
                        <c:v>31</c:v>
                      </c:pt>
                      <c:pt idx="5">
                        <c:v>18</c:v>
                      </c:pt>
                      <c:pt idx="6">
                        <c:v>13</c:v>
                      </c:pt>
                      <c:pt idx="7">
                        <c:v>32</c:v>
                      </c:pt>
                      <c:pt idx="8">
                        <c:v>23</c:v>
                      </c:pt>
                      <c:pt idx="9">
                        <c:v>36</c:v>
                      </c:pt>
                      <c:pt idx="10">
                        <c:v>21</c:v>
                      </c:pt>
                    </c:numCache>
                  </c:numRef>
                </c:val>
                <c:extLst xmlns:c15="http://schemas.microsoft.com/office/drawing/2012/chart">
                  <c:ext xmlns:c16="http://schemas.microsoft.com/office/drawing/2014/chart" uri="{C3380CC4-5D6E-409C-BE32-E72D297353CC}">
                    <c16:uniqueId val="{00000017-9BAA-45C5-8201-526D6CDF61ED}"/>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8-9BAA-45C5-8201-526D6CDF61ED}"/>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9-9BAA-45C5-8201-526D6CDF61ED}"/>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Sheet1!$M$2:$M$12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A-9BAA-45C5-8201-526D6CDF61ED}"/>
                  </c:ext>
                </c:extLst>
              </c15:ser>
            </c15:filteredBarSeries>
          </c:ext>
        </c:extLst>
      </c:bar3DChart>
      <c:catAx>
        <c:axId val="329537128"/>
        <c:scaling>
          <c:orientation val="minMax"/>
        </c:scaling>
        <c:delete val="0"/>
        <c:axPos val="b"/>
        <c:title>
          <c:tx>
            <c:rich>
              <a:bodyPr/>
              <a:lstStyle/>
              <a:p>
                <a:pPr>
                  <a:defRPr/>
                </a:pPr>
                <a:r>
                  <a:rPr lang="en-US"/>
                  <a:t>Fall</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28218552219807241"/>
          <c:y val="0.92991102976016238"/>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605425229522701"/>
          <c:y val="9.0645669291338604E-2"/>
          <c:w val="0.70773948174808499"/>
          <c:h val="0.79923534558180198"/>
        </c:manualLayout>
      </c:layout>
      <c:barChart>
        <c:barDir val="col"/>
        <c:grouping val="percentStacked"/>
        <c:varyColors val="0"/>
        <c:ser>
          <c:idx val="0"/>
          <c:order val="0"/>
          <c:tx>
            <c:strRef>
              <c:f>Sheet1!$A$2</c:f>
              <c:strCache>
                <c:ptCount val="1"/>
                <c:pt idx="0">
                  <c:v>Low</c:v>
                </c:pt>
              </c:strCache>
            </c:strRef>
          </c:tx>
          <c:spPr>
            <a:solidFill>
              <a:srgbClr val="00B050"/>
            </a:solidFill>
            <a:ln w="10489">
              <a:solidFill>
                <a:schemeClr val="tx1"/>
              </a:solidFill>
              <a:prstDash val="solid"/>
            </a:ln>
          </c:spPr>
          <c:invertIfNegative val="0"/>
          <c:dLbls>
            <c:dLbl>
              <c:idx val="0"/>
              <c:layout>
                <c:manualLayout>
                  <c:x val="2.9866667670061299E-3"/>
                  <c:y val="-2.7742389847421199E-3"/>
                </c:manualLayout>
              </c:layout>
              <c:tx>
                <c:rich>
                  <a:bodyPr/>
                  <a:lstStyle/>
                  <a:p>
                    <a:r>
                      <a:rPr lang="en-US" b="1">
                        <a:solidFill>
                          <a:schemeClr val="bg1"/>
                        </a:solidFill>
                      </a:rPr>
                      <a:t>77.00</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944-C846-8E49-5791168CF717}"/>
                </c:ext>
              </c:extLst>
            </c:dLbl>
            <c:dLbl>
              <c:idx val="1"/>
              <c:layout>
                <c:manualLayout>
                  <c:x val="1.4933333835030599E-3"/>
                  <c:y val="3.0516628832163301E-2"/>
                </c:manualLayout>
              </c:layout>
              <c:tx>
                <c:rich>
                  <a:bodyPr/>
                  <a:lstStyle/>
                  <a:p>
                    <a:r>
                      <a:rPr lang="en-US" b="1">
                        <a:solidFill>
                          <a:schemeClr val="bg1"/>
                        </a:solidFill>
                      </a:rPr>
                      <a:t>86.00</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944-C846-8E49-5791168CF717}"/>
                </c:ext>
              </c:extLst>
            </c:dLbl>
            <c:dLbl>
              <c:idx val="2"/>
              <c:layout>
                <c:manualLayout>
                  <c:x val="0"/>
                  <c:y val="3.0516628832163301E-2"/>
                </c:manualLayout>
              </c:layout>
              <c:tx>
                <c:rich>
                  <a:bodyPr/>
                  <a:lstStyle/>
                  <a:p>
                    <a:r>
                      <a:rPr lang="en-US" b="1">
                        <a:solidFill>
                          <a:schemeClr val="bg1"/>
                        </a:solidFill>
                      </a:rPr>
                      <a:t>86.50</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944-C846-8E49-5791168CF717}"/>
                </c:ext>
              </c:extLst>
            </c:dLbl>
            <c:dLbl>
              <c:idx val="3"/>
              <c:layout>
                <c:manualLayout>
                  <c:x val="4.4800001505092496E-3"/>
                  <c:y val="5.2710540710100298E-2"/>
                </c:manualLayout>
              </c:layout>
              <c:tx>
                <c:rich>
                  <a:bodyPr/>
                  <a:lstStyle/>
                  <a:p>
                    <a:r>
                      <a:rPr lang="en-US" b="1">
                        <a:solidFill>
                          <a:schemeClr val="bg1"/>
                        </a:solidFill>
                      </a:rPr>
                      <a:t>89.79</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944-C846-8E49-5791168CF717}"/>
                </c:ext>
              </c:extLst>
            </c:dLbl>
            <c:dLbl>
              <c:idx val="4"/>
              <c:layout>
                <c:manualLayout>
                  <c:x val="4.4800001505091898E-3"/>
                  <c:y val="6.9355974618553098E-2"/>
                </c:manualLayout>
              </c:layout>
              <c:tx>
                <c:rich>
                  <a:bodyPr/>
                  <a:lstStyle/>
                  <a:p>
                    <a:r>
                      <a:rPr lang="en-US" b="1">
                        <a:solidFill>
                          <a:schemeClr val="bg1"/>
                        </a:solidFill>
                      </a:rPr>
                      <a:t>93.08</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944-C846-8E49-5791168CF717}"/>
                </c:ext>
              </c:extLst>
            </c:dLbl>
            <c:dLbl>
              <c:idx val="5"/>
              <c:layout>
                <c:manualLayout>
                  <c:x val="4.4800001505091898E-3"/>
                  <c:y val="6.3807496649068804E-2"/>
                </c:manualLayout>
              </c:layout>
              <c:tx>
                <c:rich>
                  <a:bodyPr/>
                  <a:lstStyle/>
                  <a:p>
                    <a:r>
                      <a:rPr lang="en-US" b="1">
                        <a:solidFill>
                          <a:schemeClr val="bg1"/>
                        </a:solidFill>
                      </a:rPr>
                      <a:t>90.55</a:t>
                    </a:r>
                    <a:endParaRPr lang="en-US"/>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944-C846-8E49-5791168CF717}"/>
                </c:ext>
              </c:extLst>
            </c:dLbl>
            <c:dLbl>
              <c:idx val="6"/>
              <c:layout>
                <c:manualLayout>
                  <c:x val="4.48003421335168E-3"/>
                  <c:y val="7.2130177398671794E-2"/>
                </c:manualLayout>
              </c:layout>
              <c:tx>
                <c:rich>
                  <a:bodyPr/>
                  <a:lstStyle/>
                  <a:p>
                    <a:r>
                      <a:rPr lang="en-US" b="1">
                        <a:solidFill>
                          <a:schemeClr val="bg1"/>
                        </a:solidFill>
                      </a:rPr>
                      <a:t>92.56</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0944-C846-8E49-5791168CF717}"/>
                </c:ext>
              </c:extLst>
            </c:dLbl>
            <c:dLbl>
              <c:idx val="7"/>
              <c:layout>
                <c:manualLayout>
                  <c:x val="1.5191241654959099E-3"/>
                  <c:y val="7.1978502687164103E-2"/>
                </c:manualLayout>
              </c:layout>
              <c:tx>
                <c:rich>
                  <a:bodyPr/>
                  <a:lstStyle/>
                  <a:p>
                    <a:r>
                      <a:rPr lang="en-US" b="1">
                        <a:solidFill>
                          <a:schemeClr val="bg1"/>
                        </a:solidFill>
                      </a:rPr>
                      <a:t>94.28</a:t>
                    </a:r>
                    <a:endParaRPr lang="en-US"/>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944-C846-8E49-5791168CF717}"/>
                </c:ext>
              </c:extLst>
            </c:dLbl>
            <c:dLbl>
              <c:idx val="8"/>
              <c:layout>
                <c:manualLayout>
                  <c:x val="-1.3383473938845954E-3"/>
                  <c:y val="5.1620060867929293E-2"/>
                </c:manualLayout>
              </c:layout>
              <c:tx>
                <c:rich>
                  <a:bodyPr/>
                  <a:lstStyle/>
                  <a:p>
                    <a:r>
                      <a:rPr lang="en-US" b="1">
                        <a:solidFill>
                          <a:schemeClr val="bg1"/>
                        </a:solidFill>
                      </a:rPr>
                      <a:t>91.25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0944-C846-8E49-5791168CF717}"/>
                </c:ext>
              </c:extLst>
            </c:dLbl>
            <c:spPr>
              <a:noFill/>
              <a:ln w="20978">
                <a:noFill/>
              </a:ln>
            </c:spPr>
            <c:txPr>
              <a:bodyPr/>
              <a:lstStyle/>
              <a:p>
                <a:pPr>
                  <a:defRPr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Fall 2004</c:v>
                </c:pt>
                <c:pt idx="1">
                  <c:v>Fall 2005</c:v>
                </c:pt>
                <c:pt idx="2">
                  <c:v>Fall 2006</c:v>
                </c:pt>
                <c:pt idx="3">
                  <c:v>Fall 2007</c:v>
                </c:pt>
                <c:pt idx="4">
                  <c:v>Fall 2008</c:v>
                </c:pt>
                <c:pt idx="5">
                  <c:v>Fall 2009</c:v>
                </c:pt>
                <c:pt idx="6">
                  <c:v>Fall 2010</c:v>
                </c:pt>
                <c:pt idx="7">
                  <c:v>Fall 2011</c:v>
                </c:pt>
                <c:pt idx="8">
                  <c:v>Fall 2012</c:v>
                </c:pt>
              </c:strCache>
            </c:strRef>
          </c:cat>
          <c:val>
            <c:numRef>
              <c:f>Sheet1!$B$2:$J$2</c:f>
              <c:numCache>
                <c:formatCode>0.00%</c:formatCode>
                <c:ptCount val="9"/>
                <c:pt idx="0">
                  <c:v>0.77</c:v>
                </c:pt>
                <c:pt idx="1">
                  <c:v>0.86</c:v>
                </c:pt>
                <c:pt idx="2">
                  <c:v>0.86</c:v>
                </c:pt>
                <c:pt idx="3">
                  <c:v>0.89790000000000003</c:v>
                </c:pt>
                <c:pt idx="4">
                  <c:v>0.93079999999999996</c:v>
                </c:pt>
                <c:pt idx="5">
                  <c:v>0.90549999999999997</c:v>
                </c:pt>
                <c:pt idx="6">
                  <c:v>0.92559999999999998</c:v>
                </c:pt>
                <c:pt idx="7">
                  <c:v>0.94279999999999997</c:v>
                </c:pt>
                <c:pt idx="8">
                  <c:v>0.91249999999999998</c:v>
                </c:pt>
              </c:numCache>
            </c:numRef>
          </c:val>
          <c:extLst>
            <c:ext xmlns:c16="http://schemas.microsoft.com/office/drawing/2014/chart" uri="{C3380CC4-5D6E-409C-BE32-E72D297353CC}">
              <c16:uniqueId val="{00000009-0944-C846-8E49-5791168CF717}"/>
            </c:ext>
          </c:extLst>
        </c:ser>
        <c:ser>
          <c:idx val="1"/>
          <c:order val="1"/>
          <c:tx>
            <c:strRef>
              <c:f>Sheet1!$A$3</c:f>
              <c:strCache>
                <c:ptCount val="1"/>
                <c:pt idx="0">
                  <c:v>Moderate</c:v>
                </c:pt>
              </c:strCache>
            </c:strRef>
          </c:tx>
          <c:spPr>
            <a:solidFill>
              <a:srgbClr val="FFFF00"/>
            </a:solidFill>
            <a:ln w="10489">
              <a:solidFill>
                <a:schemeClr val="bg1">
                  <a:lumMod val="65000"/>
                </a:schemeClr>
              </a:solidFill>
              <a:prstDash val="solid"/>
            </a:ln>
          </c:spPr>
          <c:invertIfNegative val="0"/>
          <c:dLbls>
            <c:dLbl>
              <c:idx val="0"/>
              <c:layout>
                <c:manualLayout>
                  <c:x val="-4.4001372235109599E-3"/>
                  <c:y val="-1.9047619047619001E-2"/>
                </c:manualLayout>
              </c:layout>
              <c:tx>
                <c:rich>
                  <a:bodyPr/>
                  <a:lstStyle/>
                  <a:p>
                    <a:r>
                      <a:rPr lang="en-US"/>
                      <a:t>17.00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0944-C846-8E49-5791168CF717}"/>
                </c:ext>
              </c:extLst>
            </c:dLbl>
            <c:dLbl>
              <c:idx val="1"/>
              <c:layout>
                <c:manualLayout>
                  <c:x val="1.0222334760022201E-3"/>
                  <c:y val="0"/>
                </c:manualLayout>
              </c:layout>
              <c:tx>
                <c:rich>
                  <a:bodyPr/>
                  <a:lstStyle/>
                  <a:p>
                    <a:r>
                      <a:rPr lang="en-US"/>
                      <a:t>11.00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0944-C846-8E49-5791168CF717}"/>
                </c:ext>
              </c:extLst>
            </c:dLbl>
            <c:dLbl>
              <c:idx val="2"/>
              <c:layout>
                <c:manualLayout>
                  <c:x val="3.7732381481360498E-3"/>
                  <c:y val="-3.1746031746031698E-3"/>
                </c:manualLayout>
              </c:layout>
              <c:tx>
                <c:rich>
                  <a:bodyPr/>
                  <a:lstStyle/>
                  <a:p>
                    <a:r>
                      <a:rPr lang="en-US"/>
                      <a:t>11.00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0944-C846-8E49-5791168CF717}"/>
                </c:ext>
              </c:extLst>
            </c:dLbl>
            <c:dLbl>
              <c:idx val="3"/>
              <c:layout>
                <c:manualLayout>
                  <c:x val="5.9733335340122597E-3"/>
                  <c:y val="-2.7742389847421199E-3"/>
                </c:manualLayout>
              </c:layout>
              <c:tx>
                <c:rich>
                  <a:bodyPr/>
                  <a:lstStyle/>
                  <a:p>
                    <a:r>
                      <a:rPr lang="en-US"/>
                      <a:t>7.87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0944-C846-8E49-5791168CF717}"/>
                </c:ext>
              </c:extLst>
            </c:dLbl>
            <c:dLbl>
              <c:idx val="4"/>
              <c:tx>
                <c:rich>
                  <a:bodyPr/>
                  <a:lstStyle/>
                  <a:p>
                    <a:r>
                      <a:rPr lang="en-US"/>
                      <a:t>6.29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0944-C846-8E49-5791168CF717}"/>
                </c:ext>
              </c:extLst>
            </c:dLbl>
            <c:dLbl>
              <c:idx val="5"/>
              <c:tx>
                <c:rich>
                  <a:bodyPr/>
                  <a:lstStyle/>
                  <a:p>
                    <a:r>
                      <a:rPr lang="en-US"/>
                      <a:t>7.77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0944-C846-8E49-5791168CF717}"/>
                </c:ext>
              </c:extLst>
            </c:dLbl>
            <c:dLbl>
              <c:idx val="6"/>
              <c:tx>
                <c:rich>
                  <a:bodyPr/>
                  <a:lstStyle/>
                  <a:p>
                    <a:r>
                      <a:rPr lang="en-US"/>
                      <a:t>6.11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0944-C846-8E49-5791168CF717}"/>
                </c:ext>
              </c:extLst>
            </c:dLbl>
            <c:dLbl>
              <c:idx val="7"/>
              <c:tx>
                <c:rich>
                  <a:bodyPr/>
                  <a:lstStyle/>
                  <a:p>
                    <a:r>
                      <a:rPr lang="en-US"/>
                      <a:t>3.58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0944-C846-8E49-5791168CF717}"/>
                </c:ext>
              </c:extLst>
            </c:dLbl>
            <c:dLbl>
              <c:idx val="8"/>
              <c:tx>
                <c:rich>
                  <a:bodyPr/>
                  <a:lstStyle/>
                  <a:p>
                    <a:r>
                      <a:rPr lang="en-US"/>
                      <a:t>6.35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0944-C846-8E49-5791168CF717}"/>
                </c:ext>
              </c:extLst>
            </c:dLbl>
            <c:spPr>
              <a:noFill/>
              <a:ln w="20978">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Fall 2004</c:v>
                </c:pt>
                <c:pt idx="1">
                  <c:v>Fall 2005</c:v>
                </c:pt>
                <c:pt idx="2">
                  <c:v>Fall 2006</c:v>
                </c:pt>
                <c:pt idx="3">
                  <c:v>Fall 2007</c:v>
                </c:pt>
                <c:pt idx="4">
                  <c:v>Fall 2008</c:v>
                </c:pt>
                <c:pt idx="5">
                  <c:v>Fall 2009</c:v>
                </c:pt>
                <c:pt idx="6">
                  <c:v>Fall 2010</c:v>
                </c:pt>
                <c:pt idx="7">
                  <c:v>Fall 2011</c:v>
                </c:pt>
                <c:pt idx="8">
                  <c:v>Fall 2012</c:v>
                </c:pt>
              </c:strCache>
            </c:strRef>
          </c:cat>
          <c:val>
            <c:numRef>
              <c:f>Sheet1!$B$3:$J$3</c:f>
              <c:numCache>
                <c:formatCode>0.00%</c:formatCode>
                <c:ptCount val="9"/>
                <c:pt idx="0">
                  <c:v>0.17</c:v>
                </c:pt>
                <c:pt idx="1">
                  <c:v>0.11</c:v>
                </c:pt>
                <c:pt idx="2">
                  <c:v>0.11</c:v>
                </c:pt>
                <c:pt idx="3">
                  <c:v>7.8700000000000006E-2</c:v>
                </c:pt>
                <c:pt idx="4">
                  <c:v>6.2899999999999998E-2</c:v>
                </c:pt>
                <c:pt idx="5">
                  <c:v>7.7700000000000005E-2</c:v>
                </c:pt>
                <c:pt idx="6">
                  <c:v>6.1100000000000002E-2</c:v>
                </c:pt>
                <c:pt idx="7">
                  <c:v>3.5799999999999998E-2</c:v>
                </c:pt>
                <c:pt idx="8">
                  <c:v>6.3500000000000001E-2</c:v>
                </c:pt>
              </c:numCache>
            </c:numRef>
          </c:val>
          <c:extLst>
            <c:ext xmlns:c16="http://schemas.microsoft.com/office/drawing/2014/chart" uri="{C3380CC4-5D6E-409C-BE32-E72D297353CC}">
              <c16:uniqueId val="{00000013-0944-C846-8E49-5791168CF717}"/>
            </c:ext>
          </c:extLst>
        </c:ser>
        <c:ser>
          <c:idx val="2"/>
          <c:order val="2"/>
          <c:tx>
            <c:strRef>
              <c:f>Sheet1!$A$4</c:f>
              <c:strCache>
                <c:ptCount val="1"/>
                <c:pt idx="0">
                  <c:v>High</c:v>
                </c:pt>
              </c:strCache>
            </c:strRef>
          </c:tx>
          <c:spPr>
            <a:solidFill>
              <a:srgbClr val="FF0000"/>
            </a:solidFill>
            <a:ln w="10489">
              <a:solidFill>
                <a:schemeClr val="tx1"/>
              </a:solidFill>
              <a:prstDash val="solid"/>
            </a:ln>
          </c:spPr>
          <c:invertIfNegative val="0"/>
          <c:dLbls>
            <c:dLbl>
              <c:idx val="0"/>
              <c:layout>
                <c:manualLayout>
                  <c:x val="0"/>
                  <c:y val="-4.1596638380224697E-2"/>
                </c:manualLayout>
              </c:layout>
              <c:tx>
                <c:rich>
                  <a:bodyPr/>
                  <a:lstStyle/>
                  <a:p>
                    <a:r>
                      <a:rPr lang="en-US"/>
                      <a:t>6.00</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0944-C846-8E49-5791168CF717}"/>
                </c:ext>
              </c:extLst>
            </c:dLbl>
            <c:dLbl>
              <c:idx val="1"/>
              <c:layout>
                <c:manualLayout>
                  <c:x val="2.73752478090774E-17"/>
                  <c:y val="-3.3277310704179802E-2"/>
                </c:manualLayout>
              </c:layout>
              <c:tx>
                <c:rich>
                  <a:bodyPr/>
                  <a:lstStyle/>
                  <a:p>
                    <a:r>
                      <a:rPr lang="en-US"/>
                      <a:t>3.00</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0944-C846-8E49-5791168CF717}"/>
                </c:ext>
              </c:extLst>
            </c:dLbl>
            <c:dLbl>
              <c:idx val="2"/>
              <c:layout>
                <c:manualLayout>
                  <c:x val="0"/>
                  <c:y val="-3.05042014788315E-2"/>
                </c:manualLayout>
              </c:layout>
              <c:tx>
                <c:rich>
                  <a:bodyPr/>
                  <a:lstStyle/>
                  <a:p>
                    <a:r>
                      <a:rPr lang="en-US"/>
                      <a:t>2.50</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0944-C846-8E49-5791168CF717}"/>
                </c:ext>
              </c:extLst>
            </c:dLbl>
            <c:dLbl>
              <c:idx val="3"/>
              <c:layout>
                <c:manualLayout>
                  <c:x val="2.3021340476930499E-4"/>
                  <c:y val="-2.6660934118567198E-2"/>
                </c:manualLayout>
              </c:layout>
              <c:tx>
                <c:rich>
                  <a:bodyPr/>
                  <a:lstStyle/>
                  <a:p>
                    <a:r>
                      <a:rPr lang="en-US"/>
                      <a:t>2.34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0944-C846-8E49-5791168CF717}"/>
                </c:ext>
              </c:extLst>
            </c:dLbl>
            <c:dLbl>
              <c:idx val="4"/>
              <c:layout>
                <c:manualLayout>
                  <c:x val="-5.6808086535891603E-4"/>
                  <c:y val="-2.4269912470988801E-2"/>
                </c:manualLayout>
              </c:layout>
              <c:tx>
                <c:rich>
                  <a:bodyPr/>
                  <a:lstStyle/>
                  <a:p>
                    <a:r>
                      <a:rPr lang="en-US"/>
                      <a:t>0.63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0944-C846-8E49-5791168CF717}"/>
                </c:ext>
              </c:extLst>
            </c:dLbl>
            <c:dLbl>
              <c:idx val="5"/>
              <c:layout>
                <c:manualLayout>
                  <c:x val="-1.68956416064052E-4"/>
                  <c:y val="-2.2361086333877501E-2"/>
                </c:manualLayout>
              </c:layout>
              <c:tx>
                <c:rich>
                  <a:bodyPr/>
                  <a:lstStyle/>
                  <a:p>
                    <a:r>
                      <a:rPr lang="en-US"/>
                      <a:t>1.68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0944-C846-8E49-5791168CF717}"/>
                </c:ext>
              </c:extLst>
            </c:dLbl>
            <c:dLbl>
              <c:idx val="6"/>
              <c:layout>
                <c:manualLayout>
                  <c:x val="-1.4933301603545701E-3"/>
                  <c:y val="-2.2212823250097099E-2"/>
                </c:manualLayout>
              </c:layout>
              <c:tx>
                <c:rich>
                  <a:bodyPr/>
                  <a:lstStyle/>
                  <a:p>
                    <a:r>
                      <a:rPr lang="en-US"/>
                      <a:t>1.34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0944-C846-8E49-5791168CF717}"/>
                </c:ext>
              </c:extLst>
            </c:dLbl>
            <c:dLbl>
              <c:idx val="7"/>
              <c:layout>
                <c:manualLayout>
                  <c:x val="4.19430195706864E-4"/>
                  <c:y val="-2.7173353330833701E-2"/>
                </c:manualLayout>
              </c:layout>
              <c:tx>
                <c:rich>
                  <a:bodyPr/>
                  <a:lstStyle/>
                  <a:p>
                    <a:r>
                      <a:rPr lang="en-US"/>
                      <a:t>2.15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0944-C846-8E49-5791168CF717}"/>
                </c:ext>
              </c:extLst>
            </c:dLbl>
            <c:dLbl>
              <c:idx val="8"/>
              <c:layout>
                <c:manualLayout>
                  <c:x val="0"/>
                  <c:y val="-2.8571428571428598E-2"/>
                </c:manualLayout>
              </c:layout>
              <c:tx>
                <c:rich>
                  <a:bodyPr/>
                  <a:lstStyle/>
                  <a:p>
                    <a:r>
                      <a:rPr lang="en-US"/>
                      <a:t>2.40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C-0944-C846-8E49-5791168CF717}"/>
                </c:ext>
              </c:extLst>
            </c:dLbl>
            <c:spPr>
              <a:noFill/>
              <a:ln w="20978">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Fall 2004</c:v>
                </c:pt>
                <c:pt idx="1">
                  <c:v>Fall 2005</c:v>
                </c:pt>
                <c:pt idx="2">
                  <c:v>Fall 2006</c:v>
                </c:pt>
                <c:pt idx="3">
                  <c:v>Fall 2007</c:v>
                </c:pt>
                <c:pt idx="4">
                  <c:v>Fall 2008</c:v>
                </c:pt>
                <c:pt idx="5">
                  <c:v>Fall 2009</c:v>
                </c:pt>
                <c:pt idx="6">
                  <c:v>Fall 2010</c:v>
                </c:pt>
                <c:pt idx="7">
                  <c:v>Fall 2011</c:v>
                </c:pt>
                <c:pt idx="8">
                  <c:v>Fall 2012</c:v>
                </c:pt>
              </c:strCache>
            </c:strRef>
          </c:cat>
          <c:val>
            <c:numRef>
              <c:f>Sheet1!$B$4:$J$4</c:f>
              <c:numCache>
                <c:formatCode>0.00%</c:formatCode>
                <c:ptCount val="9"/>
                <c:pt idx="0">
                  <c:v>0.06</c:v>
                </c:pt>
                <c:pt idx="1">
                  <c:v>0.03</c:v>
                </c:pt>
                <c:pt idx="2">
                  <c:v>0.03</c:v>
                </c:pt>
                <c:pt idx="3">
                  <c:v>2.3400000000000001E-2</c:v>
                </c:pt>
                <c:pt idx="4">
                  <c:v>6.3E-3</c:v>
                </c:pt>
                <c:pt idx="5">
                  <c:v>1.6799999999999999E-2</c:v>
                </c:pt>
                <c:pt idx="6">
                  <c:v>1.34E-2</c:v>
                </c:pt>
                <c:pt idx="7">
                  <c:v>2.1499999999999998E-2</c:v>
                </c:pt>
                <c:pt idx="8">
                  <c:v>2.4E-2</c:v>
                </c:pt>
              </c:numCache>
            </c:numRef>
          </c:val>
          <c:extLst>
            <c:ext xmlns:c16="http://schemas.microsoft.com/office/drawing/2014/chart" uri="{C3380CC4-5D6E-409C-BE32-E72D297353CC}">
              <c16:uniqueId val="{0000001D-0944-C846-8E49-5791168CF717}"/>
            </c:ext>
          </c:extLst>
        </c:ser>
        <c:dLbls>
          <c:showLegendKey val="0"/>
          <c:showVal val="0"/>
          <c:showCatName val="0"/>
          <c:showSerName val="0"/>
          <c:showPercent val="0"/>
          <c:showBubbleSize val="0"/>
        </c:dLbls>
        <c:gapWidth val="26"/>
        <c:overlap val="100"/>
        <c:axId val="281718024"/>
        <c:axId val="281717632"/>
      </c:barChart>
      <c:catAx>
        <c:axId val="281718024"/>
        <c:scaling>
          <c:orientation val="minMax"/>
        </c:scaling>
        <c:delete val="0"/>
        <c:axPos val="b"/>
        <c:title>
          <c:tx>
            <c:rich>
              <a:bodyPr/>
              <a:lstStyle/>
              <a:p>
                <a:pPr>
                  <a:defRPr/>
                </a:pPr>
                <a:r>
                  <a:rPr lang="en-US"/>
                  <a:t>Screening Time Point</a:t>
                </a:r>
              </a:p>
            </c:rich>
          </c:tx>
          <c:overlay val="0"/>
        </c:title>
        <c:numFmt formatCode="General" sourceLinked="1"/>
        <c:majorTickMark val="out"/>
        <c:minorTickMark val="none"/>
        <c:tickLblPos val="nextTo"/>
        <c:spPr>
          <a:ln w="2623">
            <a:solidFill>
              <a:schemeClr val="tx1"/>
            </a:solidFill>
            <a:prstDash val="solid"/>
          </a:ln>
        </c:spPr>
        <c:txPr>
          <a:bodyPr rot="0" vert="horz"/>
          <a:lstStyle/>
          <a:p>
            <a:pPr>
              <a:defRPr sz="1400"/>
            </a:pPr>
            <a:endParaRPr lang="en-US"/>
          </a:p>
        </c:txPr>
        <c:crossAx val="281717632"/>
        <c:crosses val="autoZero"/>
        <c:auto val="1"/>
        <c:lblAlgn val="ctr"/>
        <c:lblOffset val="100"/>
        <c:tickLblSkip val="1"/>
        <c:tickMarkSkip val="1"/>
        <c:noMultiLvlLbl val="0"/>
      </c:catAx>
      <c:valAx>
        <c:axId val="281717632"/>
        <c:scaling>
          <c:orientation val="minMax"/>
        </c:scaling>
        <c:delete val="0"/>
        <c:axPos val="l"/>
        <c:majorGridlines>
          <c:spPr>
            <a:ln w="2623">
              <a:noFill/>
              <a:prstDash val="solid"/>
            </a:ln>
          </c:spPr>
        </c:majorGridlines>
        <c:title>
          <c:tx>
            <c:rich>
              <a:bodyPr rot="-5400000" vert="horz"/>
              <a:lstStyle/>
              <a:p>
                <a:pPr>
                  <a:defRPr/>
                </a:pPr>
                <a:r>
                  <a:rPr lang="en-US"/>
                  <a:t>Percentage of Students</a:t>
                </a:r>
              </a:p>
            </c:rich>
          </c:tx>
          <c:layout>
            <c:manualLayout>
              <c:xMode val="edge"/>
              <c:yMode val="edge"/>
              <c:x val="9.372680362294987E-2"/>
              <c:y val="0.31931430287949747"/>
            </c:manualLayout>
          </c:layout>
          <c:overlay val="0"/>
        </c:title>
        <c:numFmt formatCode="0%" sourceLinked="1"/>
        <c:majorTickMark val="out"/>
        <c:minorTickMark val="none"/>
        <c:tickLblPos val="nextTo"/>
        <c:spPr>
          <a:ln w="2623">
            <a:solidFill>
              <a:schemeClr val="tx1"/>
            </a:solidFill>
            <a:prstDash val="solid"/>
          </a:ln>
        </c:spPr>
        <c:txPr>
          <a:bodyPr rot="0" vert="horz"/>
          <a:lstStyle/>
          <a:p>
            <a:pPr>
              <a:defRPr/>
            </a:pPr>
            <a:endParaRPr lang="en-US"/>
          </a:p>
        </c:txPr>
        <c:crossAx val="281718024"/>
        <c:crosses val="autoZero"/>
        <c:crossBetween val="between"/>
        <c:majorUnit val="0.2"/>
      </c:valAx>
      <c:spPr>
        <a:noFill/>
        <a:ln w="10489">
          <a:noFill/>
          <a:prstDash val="solid"/>
        </a:ln>
      </c:spPr>
    </c:plotArea>
    <c:legend>
      <c:legendPos val="r"/>
      <c:layout>
        <c:manualLayout>
          <c:xMode val="edge"/>
          <c:yMode val="edge"/>
          <c:x val="0.89256801048063583"/>
          <c:y val="0.41264674071671176"/>
          <c:w val="0.10743198951936399"/>
          <c:h val="0.17470632501554215"/>
        </c:manualLayout>
      </c:layout>
      <c:overlay val="0"/>
      <c:spPr>
        <a:solidFill>
          <a:schemeClr val="bg1"/>
        </a:solidFill>
        <a:ln w="2623">
          <a:noFill/>
          <a:prstDash val="solid"/>
        </a:ln>
      </c:spPr>
    </c:legend>
    <c:plotVisOnly val="1"/>
    <c:dispBlanksAs val="gap"/>
    <c:showDLblsOverMax val="0"/>
  </c:chart>
  <c:spPr>
    <a:noFill/>
    <a:ln>
      <a:noFill/>
    </a:ln>
  </c:spPr>
  <c:txPr>
    <a:bodyPr/>
    <a:lstStyle/>
    <a:p>
      <a:pPr>
        <a:defRPr sz="1600" b="0" i="0" u="none" strike="noStrike" baseline="0">
          <a:solidFill>
            <a:schemeClr val="tx1"/>
          </a:solidFill>
          <a:latin typeface="+mn-lt"/>
          <a:ea typeface="Times New Roman"/>
          <a:cs typeface="Times New Roman"/>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(0-3)</c:v>
                </c:pt>
              </c:strCache>
            </c:strRef>
          </c:tx>
          <c:spPr>
            <a:solidFill>
              <a:srgbClr val="33CC33"/>
            </a:solidFill>
          </c:spPr>
          <c:invertIfNegative val="0"/>
          <c:dLbls>
            <c:dLbl>
              <c:idx val="0"/>
              <c:layout>
                <c:manualLayout>
                  <c:x val="5.7682222911178884E-3"/>
                  <c:y val="9.5390084313400972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59D-49F1-8AA2-705D35750817}"/>
                </c:ext>
              </c:extLst>
            </c:dLbl>
            <c:dLbl>
              <c:idx val="1"/>
              <c:layout>
                <c:manualLayout>
                  <c:x val="5.7682222911178676E-3"/>
                  <c:y val="9.2740359749139939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E59D-49F1-8AA2-705D35750817}"/>
                </c:ext>
              </c:extLst>
            </c:dLbl>
            <c:dLbl>
              <c:idx val="2"/>
              <c:layout>
                <c:manualLayout>
                  <c:x val="5.7682222911179517E-3"/>
                  <c:y val="0.10068953344192336"/>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E59D-49F1-8AA2-705D35750817}"/>
                </c:ext>
              </c:extLst>
            </c:dLbl>
            <c:dLbl>
              <c:idx val="3"/>
              <c:layout>
                <c:manualLayout>
                  <c:x val="5.7682222911179092E-3"/>
                  <c:y val="9.0090635184878795E-2"/>
                </c:manualLayout>
              </c:layout>
              <c:tx>
                <c:rich>
                  <a:bodyPr/>
                  <a:lstStyle/>
                  <a:p>
                    <a:fld id="{85903BB6-88A1-4581-8670-7A27B787394B}"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E59D-49F1-8AA2-705D35750817}"/>
                </c:ext>
              </c:extLst>
            </c:dLbl>
            <c:dLbl>
              <c:idx val="4"/>
              <c:layout>
                <c:manualLayout>
                  <c:x val="5.7682222911179092E-3"/>
                  <c:y val="8.4791186056356507E-2"/>
                </c:manualLayout>
              </c:layout>
              <c:tx>
                <c:rich>
                  <a:bodyPr/>
                  <a:lstStyle/>
                  <a:p>
                    <a:fld id="{9A7508D5-F942-49E3-A7BE-7809F0C2429D}"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E6EC-454B-9CBE-5E57D321CB34}"/>
                </c:ext>
              </c:extLst>
            </c:dLbl>
            <c:dLbl>
              <c:idx val="5"/>
              <c:layout>
                <c:manualLayout>
                  <c:x val="2.3072889164470795E-3"/>
                  <c:y val="0.10598898257044564"/>
                </c:manualLayout>
              </c:layout>
              <c:tx>
                <c:rich>
                  <a:bodyPr/>
                  <a:lstStyle/>
                  <a:p>
                    <a:fld id="{1F746CDC-6B48-454F-A150-C7BD9551D79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14E8-4AD0-AC1D-A224039B7F98}"/>
                </c:ext>
              </c:extLst>
            </c:dLbl>
            <c:dLbl>
              <c:idx val="6"/>
              <c:layout>
                <c:manualLayout>
                  <c:x val="-3.4609333746707456E-3"/>
                  <c:y val="0.11393815626322906"/>
                </c:manualLayout>
              </c:layout>
              <c:tx>
                <c:rich>
                  <a:bodyPr/>
                  <a:lstStyle/>
                  <a:p>
                    <a:fld id="{D6D7D574-8AF1-4E45-A7E7-8A6BB7C61DE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4E8-4AD0-AC1D-A224039B7F98}"/>
                </c:ext>
              </c:extLst>
            </c:dLbl>
            <c:dLbl>
              <c:idx val="7"/>
              <c:layout>
                <c:manualLayout>
                  <c:x val="4.6145778328943281E-3"/>
                  <c:y val="0.1033392580061845"/>
                </c:manualLayout>
              </c:layout>
              <c:tx>
                <c:rich>
                  <a:bodyPr/>
                  <a:lstStyle/>
                  <a:p>
                    <a:fld id="{984AAB13-E868-4FC5-A672-1156456DDF7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14E8-4AD0-AC1D-A224039B7F98}"/>
                </c:ext>
              </c:extLst>
            </c:dLbl>
            <c:spPr>
              <a:solidFill>
                <a:schemeClr val="accent6">
                  <a:lumMod val="20000"/>
                  <a:lumOff val="80000"/>
                </a:schemeClr>
              </a:solidFill>
              <a:ln>
                <a:solidFill>
                  <a:prstClr val="black">
                    <a:lumMod val="65000"/>
                    <a:lumOff val="35000"/>
                  </a:prstClr>
                </a:solidFill>
              </a:ln>
              <a:effectLst/>
            </c:sp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Sheet1!$A$2:$A$9</c:f>
              <c:strCache>
                <c:ptCount val="8"/>
                <c:pt idx="0">
                  <c:v>W17</c:v>
                </c:pt>
                <c:pt idx="1">
                  <c:v>W18</c:v>
                </c:pt>
                <c:pt idx="2">
                  <c:v>W19</c:v>
                </c:pt>
                <c:pt idx="3">
                  <c:v>W20</c:v>
                </c:pt>
                <c:pt idx="4">
                  <c:v>W21</c:v>
                </c:pt>
                <c:pt idx="5">
                  <c:v>W22</c:v>
                </c:pt>
                <c:pt idx="6">
                  <c:v>W23</c:v>
                </c:pt>
                <c:pt idx="7">
                  <c:v>W24</c:v>
                </c:pt>
              </c:strCache>
            </c:strRef>
          </c:cat>
          <c:val>
            <c:numRef>
              <c:f>Sheet1!$B$2:$B$9</c:f>
              <c:numCache>
                <c:formatCode>0.000000</c:formatCode>
                <c:ptCount val="8"/>
                <c:pt idx="0">
                  <c:v>0.87250000000000005</c:v>
                </c:pt>
                <c:pt idx="1">
                  <c:v>0.86140000000000005</c:v>
                </c:pt>
                <c:pt idx="2">
                  <c:v>0.88790000000000002</c:v>
                </c:pt>
                <c:pt idx="3">
                  <c:v>0.86509999999999998</c:v>
                </c:pt>
                <c:pt idx="4">
                  <c:v>0.83709999999999996</c:v>
                </c:pt>
                <c:pt idx="5">
                  <c:v>0.87980000000000003</c:v>
                </c:pt>
                <c:pt idx="6">
                  <c:v>0.89129999999999998</c:v>
                </c:pt>
                <c:pt idx="7">
                  <c:v>0.85909999999999997</c:v>
                </c:pt>
              </c:numCache>
            </c:numRef>
          </c:val>
          <c:extLst>
            <c:ext xmlns:c15="http://schemas.microsoft.com/office/drawing/2012/chart" uri="{02D57815-91ED-43cb-92C2-25804820EDAC}">
              <c15:datalabelsRange>
                <c15:f>Sheet1!$K$2:$K$1048570</c15:f>
                <c15:dlblRangeCache>
                  <c:ptCount val="1048569"/>
                  <c:pt idx="0">
                    <c:v>87.25% 
(n=1259)</c:v>
                  </c:pt>
                  <c:pt idx="1">
                    <c:v>86.14% 
(n=1280)</c:v>
                  </c:pt>
                  <c:pt idx="2">
                    <c:v>88.79% 
(n=1188)</c:v>
                  </c:pt>
                  <c:pt idx="3">
                    <c:v>86.51% 
(n=994)</c:v>
                  </c:pt>
                  <c:pt idx="4">
                    <c:v>83.71% 
(n=447)</c:v>
                  </c:pt>
                  <c:pt idx="5">
                    <c:v>87.98% 
(n=717)</c:v>
                  </c:pt>
                  <c:pt idx="6">
                    <c:v>89.13% 
(n=750)</c:v>
                  </c:pt>
                  <c:pt idx="7">
                    <c:v>85.91% 
(n=920)</c:v>
                  </c:pt>
                  <c:pt idx="8">
                    <c:v>0% 
(n=)</c:v>
                  </c:pt>
                </c15:dlblRangeCache>
              </c15:datalabelsRange>
            </c:ext>
            <c:ext xmlns:c16="http://schemas.microsoft.com/office/drawing/2014/chart" uri="{C3380CC4-5D6E-409C-BE32-E72D297353CC}">
              <c16:uniqueId val="{00000000-D479-42A4-AF28-F93899A48718}"/>
            </c:ext>
          </c:extLst>
        </c:ser>
        <c:ser>
          <c:idx val="1"/>
          <c:order val="1"/>
          <c:tx>
            <c:strRef>
              <c:f>Sheet1!$C$1</c:f>
              <c:strCache>
                <c:ptCount val="1"/>
                <c:pt idx="0">
                  <c:v>Moderate (4-8)</c:v>
                </c:pt>
              </c:strCache>
            </c:strRef>
          </c:tx>
          <c:spPr>
            <a:solidFill>
              <a:srgbClr val="FFFF00"/>
            </a:solidFill>
            <a:ln>
              <a:solidFill>
                <a:srgbClr val="FFFF00"/>
              </a:solidFill>
            </a:ln>
          </c:spPr>
          <c:invertIfNegative val="0"/>
          <c:dLbls>
            <c:dLbl>
              <c:idx val="0"/>
              <c:layout>
                <c:manualLayout>
                  <c:x val="5.537493399473193E-2"/>
                  <c:y val="7.1542563235050802E-2"/>
                </c:manualLayout>
              </c:layout>
              <c:tx>
                <c:rich>
                  <a:bodyPr/>
                  <a:lstStyle/>
                  <a:p>
                    <a:fld id="{B77E832B-68A9-4A1D-9544-9E5A8837498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E59D-49F1-8AA2-705D35750817}"/>
                </c:ext>
              </c:extLst>
            </c:dLbl>
            <c:dLbl>
              <c:idx val="1"/>
              <c:layout>
                <c:manualLayout>
                  <c:x val="5.998951182762622E-2"/>
                  <c:y val="5.5644215849483959E-2"/>
                </c:manualLayout>
              </c:layout>
              <c:tx>
                <c:rich>
                  <a:bodyPr/>
                  <a:lstStyle/>
                  <a:p>
                    <a:fld id="{E2590D73-4AD3-47FD-BA49-DF3448DF1A9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112-4428-B610-C15DD32A7287}"/>
                </c:ext>
              </c:extLst>
            </c:dLbl>
            <c:dLbl>
              <c:idx val="2"/>
              <c:layout>
                <c:manualLayout>
                  <c:x val="5.4221289536508351E-2"/>
                  <c:y val="7.684201236357309E-2"/>
                </c:manualLayout>
              </c:layout>
              <c:tx>
                <c:rich>
                  <a:bodyPr/>
                  <a:lstStyle/>
                  <a:p>
                    <a:fld id="{8E9D4B5E-6AEE-4ECA-8B13-B1D1B3AF369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E59D-49F1-8AA2-705D35750817}"/>
                </c:ext>
              </c:extLst>
            </c:dLbl>
            <c:dLbl>
              <c:idx val="3"/>
              <c:layout>
                <c:manualLayout>
                  <c:x val="5.4221289536508267E-2"/>
                  <c:y val="7.1542563235050802E-2"/>
                </c:manualLayout>
              </c:layout>
              <c:tx>
                <c:rich>
                  <a:bodyPr/>
                  <a:lstStyle/>
                  <a:p>
                    <a:fld id="{EEC0818C-F575-4CA9-8DE5-598B6158804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E59D-49F1-8AA2-705D35750817}"/>
                </c:ext>
              </c:extLst>
            </c:dLbl>
            <c:dLbl>
              <c:idx val="4"/>
              <c:layout>
                <c:manualLayout>
                  <c:x val="5.5374933994731847E-2"/>
                  <c:y val="5.5644215849483938E-2"/>
                </c:manualLayout>
              </c:layout>
              <c:tx>
                <c:rich>
                  <a:bodyPr/>
                  <a:lstStyle/>
                  <a:p>
                    <a:fld id="{7D4B14D0-6432-44F5-9747-69C10BF1793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E6EC-454B-9CBE-5E57D321CB34}"/>
                </c:ext>
              </c:extLst>
            </c:dLbl>
            <c:dLbl>
              <c:idx val="5"/>
              <c:layout>
                <c:manualLayout>
                  <c:x val="5.6528578452955516E-2"/>
                  <c:y val="9.5390084313401055E-2"/>
                </c:manualLayout>
              </c:layout>
              <c:tx>
                <c:rich>
                  <a:bodyPr/>
                  <a:lstStyle/>
                  <a:p>
                    <a:fld id="{A50809DC-9DED-42B0-B31E-1E04E513ABF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4E8-4AD0-AC1D-A224039B7F98}"/>
                </c:ext>
              </c:extLst>
            </c:dLbl>
            <c:dLbl>
              <c:idx val="6"/>
              <c:layout>
                <c:manualLayout>
                  <c:x val="5.4221289536508351E-2"/>
                  <c:y val="0.10068953344192333"/>
                </c:manualLayout>
              </c:layout>
              <c:tx>
                <c:rich>
                  <a:bodyPr/>
                  <a:lstStyle/>
                  <a:p>
                    <a:fld id="{8DF5EC90-CB28-4783-BCDD-A9964F47955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4E8-4AD0-AC1D-A224039B7F98}"/>
                </c:ext>
              </c:extLst>
            </c:dLbl>
            <c:dLbl>
              <c:idx val="7"/>
              <c:layout>
                <c:manualLayout>
                  <c:x val="5.7682222911179096E-2"/>
                  <c:y val="0.10068953344192333"/>
                </c:manualLayout>
              </c:layout>
              <c:tx>
                <c:rich>
                  <a:bodyPr/>
                  <a:lstStyle/>
                  <a:p>
                    <a:fld id="{91D09B5D-C224-438D-B872-5A9EF879513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4E8-4AD0-AC1D-A224039B7F98}"/>
                </c:ext>
              </c:extLst>
            </c:dLbl>
            <c:spPr>
              <a:solidFill>
                <a:srgbClr val="FFFFCC"/>
              </a:solidFill>
              <a:ln>
                <a:solidFill>
                  <a:prstClr val="black">
                    <a:lumMod val="65000"/>
                    <a:lumOff val="35000"/>
                  </a:prstClr>
                </a:solidFill>
              </a:ln>
              <a:effectLst/>
            </c:sp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Sheet1!$A$2:$A$9</c:f>
              <c:strCache>
                <c:ptCount val="8"/>
                <c:pt idx="0">
                  <c:v>W17</c:v>
                </c:pt>
                <c:pt idx="1">
                  <c:v>W18</c:v>
                </c:pt>
                <c:pt idx="2">
                  <c:v>W19</c:v>
                </c:pt>
                <c:pt idx="3">
                  <c:v>W20</c:v>
                </c:pt>
                <c:pt idx="4">
                  <c:v>W21</c:v>
                </c:pt>
                <c:pt idx="5">
                  <c:v>W22</c:v>
                </c:pt>
                <c:pt idx="6">
                  <c:v>W23</c:v>
                </c:pt>
                <c:pt idx="7">
                  <c:v>W24</c:v>
                </c:pt>
              </c:strCache>
            </c:strRef>
          </c:cat>
          <c:val>
            <c:numRef>
              <c:f>Sheet1!$C$2:$C$9</c:f>
              <c:numCache>
                <c:formatCode>0.000000</c:formatCode>
                <c:ptCount val="8"/>
                <c:pt idx="0">
                  <c:v>9.4899999999999998E-2</c:v>
                </c:pt>
                <c:pt idx="1">
                  <c:v>9.0200000000000002E-2</c:v>
                </c:pt>
                <c:pt idx="2">
                  <c:v>8.5199999999999998E-2</c:v>
                </c:pt>
                <c:pt idx="3">
                  <c:v>0.1036</c:v>
                </c:pt>
                <c:pt idx="4">
                  <c:v>8.7999999999999995E-2</c:v>
                </c:pt>
                <c:pt idx="5">
                  <c:v>0.1104</c:v>
                </c:pt>
                <c:pt idx="6">
                  <c:v>8.1000000000000003E-2</c:v>
                </c:pt>
                <c:pt idx="7">
                  <c:v>0.10539999999999999</c:v>
                </c:pt>
              </c:numCache>
            </c:numRef>
          </c:val>
          <c:extLst>
            <c:ext xmlns:c15="http://schemas.microsoft.com/office/drawing/2012/chart" uri="{02D57815-91ED-43cb-92C2-25804820EDAC}">
              <c15:datalabelsRange>
                <c15:f>Sheet1!$L$2:$L$1048570</c15:f>
                <c15:dlblRangeCache>
                  <c:ptCount val="1048569"/>
                  <c:pt idx="0">
                    <c:v>9.49% 
(n=137)</c:v>
                  </c:pt>
                  <c:pt idx="1">
                    <c:v>9.02% 
(n=134)</c:v>
                  </c:pt>
                  <c:pt idx="2">
                    <c:v>8.52% 
(n=114)</c:v>
                  </c:pt>
                  <c:pt idx="3">
                    <c:v>10.36% 
(n=119)</c:v>
                  </c:pt>
                  <c:pt idx="4">
                    <c:v>8.8% 
(n=47)</c:v>
                  </c:pt>
                  <c:pt idx="5">
                    <c:v>11.04% 
(n=90)</c:v>
                  </c:pt>
                  <c:pt idx="6">
                    <c:v>8.1% 
(n=65)</c:v>
                  </c:pt>
                  <c:pt idx="7">
                    <c:v>10.54% 
(n=113)</c:v>
                  </c:pt>
                  <c:pt idx="8">
                    <c:v>0% 
(n=)</c:v>
                  </c:pt>
                </c15:dlblRangeCache>
              </c15:datalabelsRange>
            </c:ext>
            <c:ext xmlns:c16="http://schemas.microsoft.com/office/drawing/2014/chart" uri="{C3380CC4-5D6E-409C-BE32-E72D297353CC}">
              <c16:uniqueId val="{00000001-D479-42A4-AF28-F93899A48718}"/>
            </c:ext>
          </c:extLst>
        </c:ser>
        <c:ser>
          <c:idx val="2"/>
          <c:order val="2"/>
          <c:tx>
            <c:strRef>
              <c:f>Sheet1!$D$1</c:f>
              <c:strCache>
                <c:ptCount val="1"/>
                <c:pt idx="0">
                  <c:v>High (9-21)</c:v>
                </c:pt>
              </c:strCache>
            </c:strRef>
          </c:tx>
          <c:spPr>
            <a:solidFill>
              <a:srgbClr val="FF0000"/>
            </a:solidFill>
            <a:ln>
              <a:solidFill>
                <a:srgbClr val="FF0000"/>
              </a:solidFill>
            </a:ln>
          </c:spPr>
          <c:invertIfNegative val="0"/>
          <c:dLbls>
            <c:dLbl>
              <c:idx val="0"/>
              <c:layout>
                <c:manualLayout>
                  <c:x val="5.537493399473193E-2"/>
                  <c:y val="-1.9020223657617196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112-4428-B610-C15DD32A7287}"/>
                </c:ext>
              </c:extLst>
            </c:dLbl>
            <c:dLbl>
              <c:idx val="1"/>
              <c:layout>
                <c:manualLayout>
                  <c:x val="5.5374933994731888E-2"/>
                  <c:y val="-3.2254033058130578E-2"/>
                </c:manualLayout>
              </c:layout>
              <c:tx>
                <c:rich>
                  <a:bodyPr/>
                  <a:lstStyle/>
                  <a:p>
                    <a:fld id="{D5B21235-4A41-4DB5-A2D5-BD130DCFBCD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112-4428-B610-C15DD32A7287}"/>
                </c:ext>
              </c:extLst>
            </c:dLbl>
            <c:dLbl>
              <c:idx val="2"/>
              <c:layout>
                <c:manualLayout>
                  <c:x val="5.4221289536508351E-2"/>
                  <c:y val="-1.977466491937848E-2"/>
                </c:manualLayout>
              </c:layout>
              <c:tx>
                <c:rich>
                  <a:bodyPr/>
                  <a:lstStyle/>
                  <a:p>
                    <a:fld id="{D1644548-A6F8-459F-8B65-1D1682EA079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E59D-49F1-8AA2-705D35750817}"/>
                </c:ext>
              </c:extLst>
            </c:dLbl>
            <c:dLbl>
              <c:idx val="3"/>
              <c:layout>
                <c:manualLayout>
                  <c:x val="5.0183533932725732E-2"/>
                  <c:y val="-2.6537095830940063E-2"/>
                </c:manualLayout>
              </c:layout>
              <c:tx>
                <c:rich>
                  <a:bodyPr/>
                  <a:lstStyle/>
                  <a:p>
                    <a:fld id="{FA4F5AFF-4A95-4972-97D5-EF98024446F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E59D-49F1-8AA2-705D35750817}"/>
                </c:ext>
              </c:extLst>
            </c:dLbl>
            <c:dLbl>
              <c:idx val="4"/>
              <c:layout>
                <c:manualLayout>
                  <c:x val="5.5374933994731847E-2"/>
                  <c:y val="-4.1033175594743197E-2"/>
                </c:manualLayout>
              </c:layout>
              <c:tx>
                <c:rich>
                  <a:bodyPr/>
                  <a:lstStyle/>
                  <a:p>
                    <a:fld id="{2F46C0F0-69A8-40D5-AC99-E64C3552EC6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6EC-454B-9CBE-5E57D321CB34}"/>
                </c:ext>
              </c:extLst>
            </c:dLbl>
            <c:dLbl>
              <c:idx val="5"/>
              <c:layout>
                <c:manualLayout>
                  <c:x val="5.6528578452955433E-2"/>
                  <c:y val="-1.4089440931067312E-2"/>
                </c:manualLayout>
              </c:layout>
              <c:tx>
                <c:rich>
                  <a:bodyPr/>
                  <a:lstStyle/>
                  <a:p>
                    <a:fld id="{49B20D55-96D3-4144-80C0-A4B37AEEE3E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4E8-4AD0-AC1D-A224039B7F98}"/>
                </c:ext>
              </c:extLst>
            </c:dLbl>
            <c:dLbl>
              <c:idx val="6"/>
              <c:layout>
                <c:manualLayout>
                  <c:x val="5.8835867369402675E-2"/>
                  <c:y val="-1.5766487076542195E-2"/>
                </c:manualLayout>
              </c:layout>
              <c:tx>
                <c:rich>
                  <a:bodyPr/>
                  <a:lstStyle/>
                  <a:p>
                    <a:fld id="{5F1558AC-263B-43E6-AEED-8397050392F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14E8-4AD0-AC1D-A224039B7F98}"/>
                </c:ext>
              </c:extLst>
            </c:dLbl>
            <c:dLbl>
              <c:idx val="7"/>
              <c:layout>
                <c:manualLayout>
                  <c:x val="6.3450445202297007E-2"/>
                  <c:y val="-1.2003043636373499E-2"/>
                </c:manualLayout>
              </c:layout>
              <c:tx>
                <c:rich>
                  <a:bodyPr/>
                  <a:lstStyle/>
                  <a:p>
                    <a:fld id="{CBAE4502-ED5A-4128-8151-7D3A9ADA823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14E8-4AD0-AC1D-A224039B7F98}"/>
                </c:ext>
              </c:extLst>
            </c:dLbl>
            <c:spPr>
              <a:solidFill>
                <a:srgbClr val="FFCCCC"/>
              </a:solidFill>
            </c:sp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Sheet1!$A$2:$A$9</c:f>
              <c:strCache>
                <c:ptCount val="8"/>
                <c:pt idx="0">
                  <c:v>W17</c:v>
                </c:pt>
                <c:pt idx="1">
                  <c:v>W18</c:v>
                </c:pt>
                <c:pt idx="2">
                  <c:v>W19</c:v>
                </c:pt>
                <c:pt idx="3">
                  <c:v>W20</c:v>
                </c:pt>
                <c:pt idx="4">
                  <c:v>W21</c:v>
                </c:pt>
                <c:pt idx="5">
                  <c:v>W22</c:v>
                </c:pt>
                <c:pt idx="6">
                  <c:v>W23</c:v>
                </c:pt>
                <c:pt idx="7">
                  <c:v>W24</c:v>
                </c:pt>
              </c:strCache>
            </c:strRef>
          </c:cat>
          <c:val>
            <c:numRef>
              <c:f>Sheet1!$D$2:$D$9</c:f>
              <c:numCache>
                <c:formatCode>0.000000</c:formatCode>
                <c:ptCount val="8"/>
                <c:pt idx="0">
                  <c:v>3.2599999999999997E-2</c:v>
                </c:pt>
                <c:pt idx="1">
                  <c:v>4.8500000000000001E-2</c:v>
                </c:pt>
                <c:pt idx="2">
                  <c:v>2.69E-2</c:v>
                </c:pt>
                <c:pt idx="3">
                  <c:v>3.1300000000000001E-2</c:v>
                </c:pt>
                <c:pt idx="4">
                  <c:v>7.4899999999999994E-2</c:v>
                </c:pt>
                <c:pt idx="5">
                  <c:v>9.7999999999999997E-3</c:v>
                </c:pt>
                <c:pt idx="6">
                  <c:v>2.2700000000000001E-2</c:v>
                </c:pt>
                <c:pt idx="7">
                  <c:v>3.5400000000000001E-2</c:v>
                </c:pt>
              </c:numCache>
            </c:numRef>
          </c:val>
          <c:extLst>
            <c:ext xmlns:c15="http://schemas.microsoft.com/office/drawing/2012/chart" uri="{02D57815-91ED-43cb-92C2-25804820EDAC}">
              <c15:datalabelsRange>
                <c15:f>Sheet1!$M$2:$M$1048570</c15:f>
                <c15:dlblRangeCache>
                  <c:ptCount val="1048569"/>
                  <c:pt idx="0">
                    <c:v>3.26% 
(n=47)</c:v>
                  </c:pt>
                  <c:pt idx="1">
                    <c:v>4.85% 
(n=72)</c:v>
                  </c:pt>
                  <c:pt idx="2">
                    <c:v>2.69% 
(n=36)</c:v>
                  </c:pt>
                  <c:pt idx="3">
                    <c:v>3.13% 
(n=36)</c:v>
                  </c:pt>
                  <c:pt idx="4">
                    <c:v>7.49% 
(n=40)</c:v>
                  </c:pt>
                  <c:pt idx="5">
                    <c:v>0.98% 
(n=8)</c:v>
                  </c:pt>
                  <c:pt idx="6">
                    <c:v>2.27% 
(n=17)</c:v>
                  </c:pt>
                  <c:pt idx="7">
                    <c:v>3.54% 
(n=38)</c:v>
                  </c:pt>
                  <c:pt idx="8">
                    <c:v>0% 
(n=)</c:v>
                  </c:pt>
                </c15:dlblRangeCache>
              </c15:datalabelsRange>
            </c:ext>
            <c:ext xmlns:c16="http://schemas.microsoft.com/office/drawing/2014/chart" uri="{C3380CC4-5D6E-409C-BE32-E72D297353CC}">
              <c16:uniqueId val="{00000002-D479-42A4-AF28-F93899A48718}"/>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(0-3)2</c:v>
                      </c:pt>
                    </c:strCache>
                  </c:strRef>
                </c:tx>
                <c:invertIfNegative val="0"/>
                <c:cat>
                  <c:strRef>
                    <c:extLst>
                      <c:ex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c:ext uri="{02D57815-91ED-43cb-92C2-25804820EDAC}">
                        <c15:formulaRef>
                          <c15:sqref>Sheet1!$E$2:$E$9</c15:sqref>
                        </c15:formulaRef>
                      </c:ext>
                    </c:extLst>
                    <c:numCache>
                      <c:formatCode>0.0000</c:formatCode>
                      <c:ptCount val="8"/>
                      <c:pt idx="0">
                        <c:v>0.87250000000000005</c:v>
                      </c:pt>
                      <c:pt idx="1">
                        <c:v>0.86140000000000005</c:v>
                      </c:pt>
                      <c:pt idx="2">
                        <c:v>0.88790000000000002</c:v>
                      </c:pt>
                      <c:pt idx="3">
                        <c:v>0.86509999999999998</c:v>
                      </c:pt>
                      <c:pt idx="4">
                        <c:v>0.83709999999999996</c:v>
                      </c:pt>
                      <c:pt idx="5">
                        <c:v>0.87980000000000003</c:v>
                      </c:pt>
                      <c:pt idx="6">
                        <c:v>0.89129999999999998</c:v>
                      </c:pt>
                      <c:pt idx="7">
                        <c:v>0.85909999999999997</c:v>
                      </c:pt>
                    </c:numCache>
                  </c:numRef>
                </c:val>
                <c:extLst>
                  <c:ext xmlns:c16="http://schemas.microsoft.com/office/drawing/2014/chart" uri="{C3380CC4-5D6E-409C-BE32-E72D297353CC}">
                    <c16:uniqueId val="{0000000B-E59D-49F1-8AA2-705D35750817}"/>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(4-8)3</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Sheet1!$F$2:$F$9</c15:sqref>
                        </c15:formulaRef>
                      </c:ext>
                    </c:extLst>
                    <c:numCache>
                      <c:formatCode>0.0000</c:formatCode>
                      <c:ptCount val="8"/>
                      <c:pt idx="0">
                        <c:v>9.4899999999999998E-2</c:v>
                      </c:pt>
                      <c:pt idx="1">
                        <c:v>9.0200000000000002E-2</c:v>
                      </c:pt>
                      <c:pt idx="2">
                        <c:v>8.5199999999999998E-2</c:v>
                      </c:pt>
                      <c:pt idx="3">
                        <c:v>0.1036</c:v>
                      </c:pt>
                      <c:pt idx="4">
                        <c:v>8.7999999999999995E-2</c:v>
                      </c:pt>
                      <c:pt idx="5">
                        <c:v>0.1104</c:v>
                      </c:pt>
                      <c:pt idx="6">
                        <c:v>8.1000000000000003E-2</c:v>
                      </c:pt>
                      <c:pt idx="7">
                        <c:v>0.10539999999999999</c:v>
                      </c:pt>
                    </c:numCache>
                  </c:numRef>
                </c:val>
                <c:extLst xmlns:c15="http://schemas.microsoft.com/office/drawing/2012/chart">
                  <c:ext xmlns:c16="http://schemas.microsoft.com/office/drawing/2014/chart" uri="{C3380CC4-5D6E-409C-BE32-E72D297353CC}">
                    <c16:uniqueId val="{0000000C-E59D-49F1-8AA2-705D35750817}"/>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(9-21)4</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Sheet1!$G$2:$G$9</c15:sqref>
                        </c15:formulaRef>
                      </c:ext>
                    </c:extLst>
                    <c:numCache>
                      <c:formatCode>0.0000</c:formatCode>
                      <c:ptCount val="8"/>
                      <c:pt idx="0">
                        <c:v>3.2599999999999997E-2</c:v>
                      </c:pt>
                      <c:pt idx="1">
                        <c:v>4.8500000000000001E-2</c:v>
                      </c:pt>
                      <c:pt idx="2">
                        <c:v>2.69E-2</c:v>
                      </c:pt>
                      <c:pt idx="3">
                        <c:v>3.1300000000000001E-2</c:v>
                      </c:pt>
                      <c:pt idx="4">
                        <c:v>7.4899999999999994E-2</c:v>
                      </c:pt>
                      <c:pt idx="5">
                        <c:v>9.7999999999999997E-3</c:v>
                      </c:pt>
                      <c:pt idx="6">
                        <c:v>2.2700000000000001E-2</c:v>
                      </c:pt>
                      <c:pt idx="7">
                        <c:v>3.5400000000000001E-2</c:v>
                      </c:pt>
                    </c:numCache>
                  </c:numRef>
                </c:val>
                <c:extLst xmlns:c15="http://schemas.microsoft.com/office/drawing/2012/chart">
                  <c:ext xmlns:c16="http://schemas.microsoft.com/office/drawing/2014/chart" uri="{C3380CC4-5D6E-409C-BE32-E72D297353CC}">
                    <c16:uniqueId val="{0000000D-E59D-49F1-8AA2-705D3575081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Sheet1!$H$2:$H$9</c15:sqref>
                        </c15:formulaRef>
                      </c:ext>
                    </c:extLst>
                    <c:numCache>
                      <c:formatCode>0</c:formatCode>
                      <c:ptCount val="8"/>
                      <c:pt idx="0">
                        <c:v>1259</c:v>
                      </c:pt>
                      <c:pt idx="1">
                        <c:v>1280</c:v>
                      </c:pt>
                      <c:pt idx="2">
                        <c:v>1188</c:v>
                      </c:pt>
                      <c:pt idx="3">
                        <c:v>994</c:v>
                      </c:pt>
                      <c:pt idx="4">
                        <c:v>447</c:v>
                      </c:pt>
                      <c:pt idx="5">
                        <c:v>717</c:v>
                      </c:pt>
                      <c:pt idx="6">
                        <c:v>750</c:v>
                      </c:pt>
                      <c:pt idx="7">
                        <c:v>920</c:v>
                      </c:pt>
                    </c:numCache>
                  </c:numRef>
                </c:val>
                <c:extLst xmlns:c15="http://schemas.microsoft.com/office/drawing/2012/chart">
                  <c:ext xmlns:c16="http://schemas.microsoft.com/office/drawing/2014/chart" uri="{C3380CC4-5D6E-409C-BE32-E72D297353CC}">
                    <c16:uniqueId val="{0000000E-E59D-49F1-8AA2-705D35750817}"/>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Sheet1!$I$2:$I$9</c15:sqref>
                        </c15:formulaRef>
                      </c:ext>
                    </c:extLst>
                    <c:numCache>
                      <c:formatCode>0</c:formatCode>
                      <c:ptCount val="8"/>
                      <c:pt idx="0">
                        <c:v>137</c:v>
                      </c:pt>
                      <c:pt idx="1">
                        <c:v>134</c:v>
                      </c:pt>
                      <c:pt idx="2">
                        <c:v>114</c:v>
                      </c:pt>
                      <c:pt idx="3">
                        <c:v>119</c:v>
                      </c:pt>
                      <c:pt idx="4">
                        <c:v>47</c:v>
                      </c:pt>
                      <c:pt idx="5">
                        <c:v>90</c:v>
                      </c:pt>
                      <c:pt idx="6">
                        <c:v>65</c:v>
                      </c:pt>
                      <c:pt idx="7">
                        <c:v>113</c:v>
                      </c:pt>
                    </c:numCache>
                  </c:numRef>
                </c:val>
                <c:extLst xmlns:c15="http://schemas.microsoft.com/office/drawing/2012/chart">
                  <c:ext xmlns:c16="http://schemas.microsoft.com/office/drawing/2014/chart" uri="{C3380CC4-5D6E-409C-BE32-E72D297353CC}">
                    <c16:uniqueId val="{0000000F-E59D-49F1-8AA2-705D35750817}"/>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Sheet1!$J$2:$J$9</c15:sqref>
                        </c15:formulaRef>
                      </c:ext>
                    </c:extLst>
                    <c:numCache>
                      <c:formatCode>0</c:formatCode>
                      <c:ptCount val="8"/>
                      <c:pt idx="0">
                        <c:v>47</c:v>
                      </c:pt>
                      <c:pt idx="1">
                        <c:v>72</c:v>
                      </c:pt>
                      <c:pt idx="2">
                        <c:v>36</c:v>
                      </c:pt>
                      <c:pt idx="3">
                        <c:v>36</c:v>
                      </c:pt>
                      <c:pt idx="4">
                        <c:v>40</c:v>
                      </c:pt>
                      <c:pt idx="5">
                        <c:v>8</c:v>
                      </c:pt>
                      <c:pt idx="6">
                        <c:v>17</c:v>
                      </c:pt>
                      <c:pt idx="7">
                        <c:v>38</c:v>
                      </c:pt>
                    </c:numCache>
                  </c:numRef>
                </c:val>
                <c:extLst xmlns:c15="http://schemas.microsoft.com/office/drawing/2012/chart">
                  <c:ext xmlns:c16="http://schemas.microsoft.com/office/drawing/2014/chart" uri="{C3380CC4-5D6E-409C-BE32-E72D297353CC}">
                    <c16:uniqueId val="{00000010-E59D-49F1-8AA2-705D35750817}"/>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Sheet1!$K$2:$K$9</c15:sqref>
                        </c15:formulaRef>
                      </c:ext>
                    </c:extLst>
                    <c:numCache>
                      <c:formatCode>General</c:formatCode>
                      <c:ptCount val="8"/>
                      <c:pt idx="0">
                        <c:v>0</c:v>
                      </c:pt>
                      <c:pt idx="1">
                        <c:v>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11-E59D-49F1-8AA2-705D35750817}"/>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Sheet1!$L$2:$L$9</c15:sqref>
                        </c15:formulaRef>
                      </c:ext>
                    </c:extLst>
                    <c:numCache>
                      <c:formatCode>General</c:formatCode>
                      <c:ptCount val="8"/>
                      <c:pt idx="0">
                        <c:v>0</c:v>
                      </c:pt>
                      <c:pt idx="1">
                        <c:v>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12-E59D-49F1-8AA2-705D35750817}"/>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Sheet1!$M$2:$M$9</c15:sqref>
                        </c15:formulaRef>
                      </c:ext>
                    </c:extLst>
                    <c:numCache>
                      <c:formatCode>General</c:formatCode>
                      <c:ptCount val="8"/>
                      <c:pt idx="0">
                        <c:v>0</c:v>
                      </c:pt>
                      <c:pt idx="1">
                        <c:v>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13-E59D-49F1-8AA2-705D35750817}"/>
                  </c:ext>
                </c:extLst>
              </c15:ser>
            </c15:filteredBarSeries>
          </c:ext>
        </c:extLst>
      </c:bar3DChart>
      <c:catAx>
        <c:axId val="329537128"/>
        <c:scaling>
          <c:orientation val="minMax"/>
        </c:scaling>
        <c:delete val="0"/>
        <c:axPos val="b"/>
        <c:title>
          <c:tx>
            <c:rich>
              <a:bodyPr/>
              <a:lstStyle/>
              <a:p>
                <a:pPr>
                  <a:defRPr/>
                </a:pPr>
                <a:r>
                  <a:rPr lang="en-US"/>
                  <a:t>Winter</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27987823328162525"/>
          <c:y val="0.92991102976016238"/>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1976538646954834E-2"/>
          <c:y val="0.11783639545056869"/>
          <c:w val="0.87627605595557512"/>
          <c:h val="0.75438758049697718"/>
        </c:manualLayout>
      </c:layout>
      <c:lineChart>
        <c:grouping val="standard"/>
        <c:varyColors val="0"/>
        <c:ser>
          <c:idx val="0"/>
          <c:order val="0"/>
          <c:spPr>
            <a:ln w="12700">
              <a:solidFill>
                <a:srgbClr val="000000"/>
              </a:solidFill>
              <a:prstDash val="solid"/>
            </a:ln>
          </c:spPr>
          <c:marker>
            <c:symbol val="diamond"/>
            <c:size val="5"/>
            <c:spPr>
              <a:solidFill>
                <a:srgbClr val="000000"/>
              </a:solidFill>
              <a:ln>
                <a:solidFill>
                  <a:srgbClr val="000000"/>
                </a:solidFill>
                <a:prstDash val="solid"/>
              </a:ln>
            </c:spPr>
          </c:marker>
          <c:dPt>
            <c:idx val="14"/>
            <c:marker>
              <c:spPr>
                <a:solidFill>
                  <a:srgbClr val="FFFFFF"/>
                </a:solidFill>
                <a:ln>
                  <a:solidFill>
                    <a:srgbClr val="000000"/>
                  </a:solidFill>
                  <a:prstDash val="solid"/>
                </a:ln>
              </c:spPr>
            </c:marker>
            <c:bubble3D val="0"/>
            <c:extLst>
              <c:ext xmlns:c16="http://schemas.microsoft.com/office/drawing/2014/chart" uri="{C3380CC4-5D6E-409C-BE32-E72D297353CC}">
                <c16:uniqueId val="{00000000-1DF5-4580-8E2B-CE4E32FC8B87}"/>
              </c:ext>
            </c:extLst>
          </c:dPt>
          <c:cat>
            <c:strRef>
              <c:f>Sheet1!$A$3:$A$25</c:f>
              <c:strCache>
                <c:ptCount val="23"/>
                <c:pt idx="1">
                  <c:v>4/27</c:v>
                </c:pt>
                <c:pt idx="2">
                  <c:v>4/28</c:v>
                </c:pt>
                <c:pt idx="3">
                  <c:v>4/29</c:v>
                </c:pt>
                <c:pt idx="4">
                  <c:v>4/30</c:v>
                </c:pt>
                <c:pt idx="5">
                  <c:v>5/5</c:v>
                </c:pt>
                <c:pt idx="7">
                  <c:v>5/10</c:v>
                </c:pt>
                <c:pt idx="8">
                  <c:v>5/13</c:v>
                </c:pt>
                <c:pt idx="9">
                  <c:v>5/14</c:v>
                </c:pt>
                <c:pt idx="10">
                  <c:v>5/17</c:v>
                </c:pt>
                <c:pt idx="11">
                  <c:v>5/18</c:v>
                </c:pt>
                <c:pt idx="12">
                  <c:v>5/19</c:v>
                </c:pt>
                <c:pt idx="13">
                  <c:v>5/20</c:v>
                </c:pt>
                <c:pt idx="15">
                  <c:v>5/21</c:v>
                </c:pt>
                <c:pt idx="17">
                  <c:v>5/24</c:v>
                </c:pt>
                <c:pt idx="18">
                  <c:v>5/25</c:v>
                </c:pt>
                <c:pt idx="20">
                  <c:v>5/26</c:v>
                </c:pt>
                <c:pt idx="21">
                  <c:v>5/27</c:v>
                </c:pt>
                <c:pt idx="22">
                  <c:v>5/28</c:v>
                </c:pt>
              </c:strCache>
            </c:strRef>
          </c:cat>
          <c:val>
            <c:numRef>
              <c:f>Sheet1!$B$3:$B$25</c:f>
              <c:numCache>
                <c:formatCode>General</c:formatCode>
                <c:ptCount val="23"/>
                <c:pt idx="1">
                  <c:v>63.33</c:v>
                </c:pt>
                <c:pt idx="2">
                  <c:v>65</c:v>
                </c:pt>
                <c:pt idx="3">
                  <c:v>33.33</c:v>
                </c:pt>
                <c:pt idx="4">
                  <c:v>27</c:v>
                </c:pt>
                <c:pt idx="5">
                  <c:v>21.66</c:v>
                </c:pt>
                <c:pt idx="7">
                  <c:v>78.33</c:v>
                </c:pt>
                <c:pt idx="8">
                  <c:v>82</c:v>
                </c:pt>
                <c:pt idx="9">
                  <c:v>86.669999999999987</c:v>
                </c:pt>
                <c:pt idx="10">
                  <c:v>93.33</c:v>
                </c:pt>
                <c:pt idx="11">
                  <c:v>48.3</c:v>
                </c:pt>
                <c:pt idx="12">
                  <c:v>76.669999999999987</c:v>
                </c:pt>
                <c:pt idx="13">
                  <c:v>85</c:v>
                </c:pt>
                <c:pt idx="15">
                  <c:v>88.33</c:v>
                </c:pt>
                <c:pt idx="17">
                  <c:v>21.67</c:v>
                </c:pt>
                <c:pt idx="18">
                  <c:v>5</c:v>
                </c:pt>
                <c:pt idx="20">
                  <c:v>80</c:v>
                </c:pt>
                <c:pt idx="21">
                  <c:v>61.660000000000011</c:v>
                </c:pt>
                <c:pt idx="22">
                  <c:v>81.599999999999994</c:v>
                </c:pt>
              </c:numCache>
            </c:numRef>
          </c:val>
          <c:smooth val="0"/>
          <c:extLst>
            <c:ext xmlns:c16="http://schemas.microsoft.com/office/drawing/2014/chart" uri="{C3380CC4-5D6E-409C-BE32-E72D297353CC}">
              <c16:uniqueId val="{00000001-1DF5-4580-8E2B-CE4E32FC8B87}"/>
            </c:ext>
          </c:extLst>
        </c:ser>
        <c:dLbls>
          <c:showLegendKey val="0"/>
          <c:showVal val="0"/>
          <c:showCatName val="0"/>
          <c:showSerName val="0"/>
          <c:showPercent val="0"/>
          <c:showBubbleSize val="0"/>
        </c:dLbls>
        <c:marker val="1"/>
        <c:smooth val="0"/>
        <c:axId val="574717360"/>
        <c:axId val="574717752"/>
      </c:lineChart>
      <c:catAx>
        <c:axId val="574717360"/>
        <c:scaling>
          <c:orientation val="minMax"/>
        </c:scaling>
        <c:delete val="0"/>
        <c:axPos val="b"/>
        <c:title>
          <c:tx>
            <c:rich>
              <a:bodyPr/>
              <a:lstStyle/>
              <a:p>
                <a:pPr>
                  <a:defRPr sz="1200" b="1" i="0" u="none" strike="noStrike" baseline="0">
                    <a:solidFill>
                      <a:srgbClr val="000000"/>
                    </a:solidFill>
                    <a:latin typeface="Times New Roman"/>
                    <a:ea typeface="Times New Roman"/>
                    <a:cs typeface="Times New Roman"/>
                  </a:defRPr>
                </a:pPr>
                <a:r>
                  <a:rPr lang="en-US"/>
                  <a:t>Date of Session</a:t>
                </a:r>
              </a:p>
            </c:rich>
          </c:tx>
          <c:layout>
            <c:manualLayout>
              <c:xMode val="edge"/>
              <c:yMode val="edge"/>
              <c:x val="0.43877577802774864"/>
              <c:y val="0.9472239720035037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574717752"/>
        <c:crosses val="autoZero"/>
        <c:auto val="1"/>
        <c:lblAlgn val="ctr"/>
        <c:lblOffset val="100"/>
        <c:tickLblSkip val="1"/>
        <c:tickMarkSkip val="1"/>
        <c:noMultiLvlLbl val="0"/>
      </c:catAx>
      <c:valAx>
        <c:axId val="574717752"/>
        <c:scaling>
          <c:orientation val="minMax"/>
          <c:min val="0"/>
        </c:scaling>
        <c:delete val="0"/>
        <c:axPos val="l"/>
        <c:title>
          <c:tx>
            <c:rich>
              <a:bodyPr/>
              <a:lstStyle/>
              <a:p>
                <a:pPr>
                  <a:defRPr sz="1200" b="1" i="0" u="none" strike="noStrike" baseline="0">
                    <a:solidFill>
                      <a:srgbClr val="000000"/>
                    </a:solidFill>
                    <a:latin typeface="Times New Roman"/>
                    <a:ea typeface="Times New Roman"/>
                    <a:cs typeface="Times New Roman"/>
                  </a:defRPr>
                </a:pPr>
                <a:r>
                  <a:rPr lang="en-US"/>
                  <a:t>Percentage of AET</a:t>
                </a:r>
              </a:p>
            </c:rich>
          </c:tx>
          <c:layout>
            <c:manualLayout>
              <c:xMode val="edge"/>
              <c:yMode val="edge"/>
              <c:x val="2.040817597567586E-2"/>
              <c:y val="0.2982462527546188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574717360"/>
        <c:crosses val="autoZero"/>
        <c:crossBetween val="midCat"/>
      </c:valAx>
      <c:spPr>
        <a:solidFill>
          <a:srgbClr val="FFFFFF"/>
        </a:solidFill>
        <a:ln w="25400">
          <a:noFill/>
        </a:ln>
      </c:spPr>
    </c:plotArea>
    <c:plotVisOnly val="1"/>
    <c:dispBlanksAs val="gap"/>
    <c:showDLblsOverMax val="0"/>
  </c:chart>
  <c:spPr>
    <a:solidFill>
      <a:srgbClr val="FFFFFF"/>
    </a:solidFill>
    <a:ln w="9525">
      <a:noFill/>
    </a:ln>
  </c:spPr>
  <c:txPr>
    <a:bodyPr/>
    <a:lstStyle/>
    <a:p>
      <a:pPr>
        <a:defRPr sz="1200" b="0" i="0" u="none" strike="noStrike" baseline="0">
          <a:solidFill>
            <a:srgbClr val="000000"/>
          </a:solidFill>
          <a:latin typeface="Times New Roman"/>
          <a:ea typeface="Times New Roman"/>
          <a:cs typeface="Times New Roman"/>
        </a:defRPr>
      </a:pPr>
      <a:endParaRPr lang="en-US"/>
    </a:p>
  </c:txPr>
  <c:externalData r:id="rId2">
    <c:autoUpdate val="0"/>
  </c:externalData>
  <c:userShapes r:id="rId3"/>
</c:chartSpace>
</file>

<file path=ppt/diagrams/_rels/data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diagrams/_rels/data4.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7.jpeg"/><Relationship Id="rId7" Type="http://schemas.openxmlformats.org/officeDocument/2006/relationships/image" Target="../media/image12.jpeg"/><Relationship Id="rId2" Type="http://schemas.openxmlformats.org/officeDocument/2006/relationships/image" Target="../media/image46.jpeg"/><Relationship Id="rId1" Type="http://schemas.openxmlformats.org/officeDocument/2006/relationships/image" Target="../media/image45.jpeg"/><Relationship Id="rId6" Type="http://schemas.openxmlformats.org/officeDocument/2006/relationships/image" Target="../media/image11.jpeg"/><Relationship Id="rId5" Type="http://schemas.openxmlformats.org/officeDocument/2006/relationships/image" Target="../media/image49.jpeg"/><Relationship Id="rId10" Type="http://schemas.openxmlformats.org/officeDocument/2006/relationships/image" Target="../media/image15.jpeg"/><Relationship Id="rId4" Type="http://schemas.openxmlformats.org/officeDocument/2006/relationships/image" Target="../media/image48.jpeg"/><Relationship Id="rId9" Type="http://schemas.openxmlformats.org/officeDocument/2006/relationships/image" Target="../media/image14.jpeg"/></Relationships>
</file>

<file path=ppt/diagrams/_rels/drawing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diagrams/_rels/drawing4.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7.jpeg"/><Relationship Id="rId7" Type="http://schemas.openxmlformats.org/officeDocument/2006/relationships/image" Target="../media/image12.jpeg"/><Relationship Id="rId2" Type="http://schemas.openxmlformats.org/officeDocument/2006/relationships/image" Target="../media/image46.jpeg"/><Relationship Id="rId1" Type="http://schemas.openxmlformats.org/officeDocument/2006/relationships/image" Target="../media/image45.jpeg"/><Relationship Id="rId6" Type="http://schemas.openxmlformats.org/officeDocument/2006/relationships/image" Target="../media/image11.jpeg"/><Relationship Id="rId5" Type="http://schemas.openxmlformats.org/officeDocument/2006/relationships/image" Target="../media/image49.jpeg"/><Relationship Id="rId10" Type="http://schemas.openxmlformats.org/officeDocument/2006/relationships/image" Target="../media/image15.jpeg"/><Relationship Id="rId4" Type="http://schemas.openxmlformats.org/officeDocument/2006/relationships/image" Target="../media/image48.jpeg"/><Relationship Id="rId9" Type="http://schemas.openxmlformats.org/officeDocument/2006/relationships/image" Target="../media/image14.jpeg"/></Relationships>
</file>

<file path=ppt/diagrams/colors1.xml><?xml version="1.0" encoding="utf-8"?>
<dgm:colorsDef xmlns:dgm="http://schemas.openxmlformats.org/drawingml/2006/diagram" xmlns:a="http://schemas.openxmlformats.org/drawingml/2006/main" uniqueId="urn:microsoft.com/office/officeart/2005/8/colors/accent1_1#3">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4">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4" qsCatId="simple" csTypeId="urn:microsoft.com/office/officeart/2005/8/colors/accent1_1#3"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4EA8B45D-9931-4242-92BD-9F4BFFECCA71}" type="presOf" srcId="{2651876E-082C-F043-B305-E19C2F6575A5}" destId="{4E92D05A-7E69-B94B-938F-8CB8794072A0}" srcOrd="0" destOrd="0" presId="urn:microsoft.com/office/officeart/2005/8/layout/hProcess7"/>
    <dgm:cxn modelId="{5EF5CE41-F2DB-664F-B7AC-91A74015A950}" type="presOf" srcId="{FFA21F49-57C9-4E4B-968F-1154585DA40A}" destId="{971673C2-F47C-2B46-A180-42AE3DADCE7D}"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5" qsCatId="simple" csTypeId="urn:microsoft.com/office/officeart/2005/8/colors/accent1_2#6"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3A168159-F514-4D05-9D15-75431E275694}" type="presOf" srcId="{DA761F70-B11F-4EA6-915D-15ADF7DDBA23}" destId="{7DF9CCCA-3B9D-4598-9B0D-5726972F0780}" srcOrd="0" destOrd="0" presId="urn:microsoft.com/office/officeart/2005/8/layout/hList7"/>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5" qsCatId="simple" csTypeId="urn:microsoft.com/office/officeart/2005/8/colors/accent1_1#4"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4EA8B45D-9931-4242-92BD-9F4BFFECCA71}" type="presOf" srcId="{2651876E-082C-F043-B305-E19C2F6575A5}" destId="{4E92D05A-7E69-B94B-938F-8CB8794072A0}" srcOrd="0" destOrd="0" presId="urn:microsoft.com/office/officeart/2005/8/layout/hProcess7"/>
    <dgm:cxn modelId="{5EF5CE41-F2DB-664F-B7AC-91A74015A950}" type="presOf" srcId="{FFA21F49-57C9-4E4B-968F-1154585DA40A}" destId="{971673C2-F47C-2B46-A180-42AE3DADCE7D}"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6" qsCatId="simple" csTypeId="urn:microsoft.com/office/officeart/2005/8/colors/accent1_2#7"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3A168159-F514-4D05-9D15-75431E275694}" type="presOf" srcId="{DA761F70-B11F-4EA6-915D-15ADF7DDBA23}" destId="{7DF9CCCA-3B9D-4598-9B0D-5726972F0780}" srcOrd="0" destOrd="0" presId="urn:microsoft.com/office/officeart/2005/8/layout/hList7"/>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C245F8-D051-45A9-9866-B12B1BD22194}" type="doc">
      <dgm:prSet loTypeId="urn:microsoft.com/office/officeart/2005/8/layout/target1" loCatId="relationship" qsTypeId="urn:microsoft.com/office/officeart/2005/8/quickstyle/simple2#9" qsCatId="simple" csTypeId="urn:microsoft.com/office/officeart/2005/8/colors/accent1_2#13" csCatId="accent1" phldr="1"/>
      <dgm:spPr/>
      <dgm:t>
        <a:bodyPr/>
        <a:lstStyle/>
        <a:p>
          <a:endParaRPr lang="en-US"/>
        </a:p>
      </dgm:t>
    </dgm:pt>
    <dgm:pt modelId="{B93520E0-1D36-4737-B371-33F8E13EF870}">
      <dgm:prSet phldrT="[Text]" custT="1"/>
      <dgm:spPr/>
      <dgm:t>
        <a:bodyPr/>
        <a:lstStyle/>
        <a:p>
          <a:r>
            <a:rPr lang="en-US" sz="2400"/>
            <a:t>ED &lt;1%</a:t>
          </a:r>
        </a:p>
      </dgm:t>
    </dgm:pt>
    <dgm:pt modelId="{5EDEC8FE-88FF-4201-A13F-895780ABE10E}" type="parTrans" cxnId="{C739214C-072A-4BFB-836C-79EBF003958A}">
      <dgm:prSet/>
      <dgm:spPr/>
      <dgm:t>
        <a:bodyPr/>
        <a:lstStyle/>
        <a:p>
          <a:endParaRPr lang="en-US"/>
        </a:p>
      </dgm:t>
    </dgm:pt>
    <dgm:pt modelId="{C2EEA5EF-263E-478C-91AC-7494728BD4E6}" type="sibTrans" cxnId="{C739214C-072A-4BFB-836C-79EBF003958A}">
      <dgm:prSet/>
      <dgm:spPr/>
      <dgm:t>
        <a:bodyPr/>
        <a:lstStyle/>
        <a:p>
          <a:endParaRPr lang="en-US"/>
        </a:p>
      </dgm:t>
    </dgm:pt>
    <dgm:pt modelId="{EDE20376-FE05-4A1C-90FA-9C33B62012B4}">
      <dgm:prSet phldrT="[Text]" custT="1"/>
      <dgm:spPr/>
      <dgm:t>
        <a:bodyPr/>
        <a:lstStyle/>
        <a:p>
          <a:pPr algn="r"/>
          <a:r>
            <a:rPr lang="en-US" sz="2400"/>
            <a:t>EBD 12-20%</a:t>
          </a:r>
        </a:p>
      </dgm:t>
    </dgm:pt>
    <dgm:pt modelId="{AD7528A0-E56A-469B-84F7-870E41599666}" type="parTrans" cxnId="{30F91050-9333-45C1-AE50-979CFA1E0184}">
      <dgm:prSet/>
      <dgm:spPr/>
      <dgm:t>
        <a:bodyPr/>
        <a:lstStyle/>
        <a:p>
          <a:endParaRPr lang="en-US"/>
        </a:p>
      </dgm:t>
    </dgm:pt>
    <dgm:pt modelId="{0D3A6E3B-C00F-49CC-9C10-76184F774A43}" type="sibTrans" cxnId="{30F91050-9333-45C1-AE50-979CFA1E0184}">
      <dgm:prSet/>
      <dgm:spPr/>
      <dgm:t>
        <a:bodyPr/>
        <a:lstStyle/>
        <a:p>
          <a:endParaRPr lang="en-US"/>
        </a:p>
      </dgm:t>
    </dgm:pt>
    <dgm:pt modelId="{63D8F321-4D6F-4C87-BC4F-1D9AE918ED37}" type="pres">
      <dgm:prSet presAssocID="{7AC245F8-D051-45A9-9866-B12B1BD22194}" presName="composite" presStyleCnt="0">
        <dgm:presLayoutVars>
          <dgm:chMax val="5"/>
          <dgm:dir/>
          <dgm:resizeHandles val="exact"/>
        </dgm:presLayoutVars>
      </dgm:prSet>
      <dgm:spPr/>
    </dgm:pt>
    <dgm:pt modelId="{6625C065-9CCB-4478-B8B3-41238F5B4862}" type="pres">
      <dgm:prSet presAssocID="{B93520E0-1D36-4737-B371-33F8E13EF870}" presName="circle1" presStyleLbl="lnNode1" presStyleIdx="0" presStyleCnt="2" custLinFactNeighborX="7387" custLinFactNeighborY="-5060"/>
      <dgm:spPr>
        <a:solidFill>
          <a:srgbClr val="FFFF00"/>
        </a:solidFill>
      </dgm:spPr>
      <dgm:extLst>
        <a:ext uri="{E40237B7-FDA0-4F09-8148-C483321AD2D9}">
          <dgm14:cNvPr xmlns:dgm14="http://schemas.microsoft.com/office/drawing/2010/diagram" id="0" name="" descr="A bullseye diagram showing prevalence of emotional or behavioral disorders: Emotionally Disturbed= less than 1%. Emotional and Behavior Disorders= 12-20%."/>
        </a:ext>
      </dgm:extLst>
    </dgm:pt>
    <dgm:pt modelId="{98BEF41C-5B07-4278-A012-D820FB1EAE95}" type="pres">
      <dgm:prSet presAssocID="{B93520E0-1D36-4737-B371-33F8E13EF870}" presName="text1" presStyleLbl="revTx" presStyleIdx="0" presStyleCnt="2" custScaleX="211723" custScaleY="64934" custLinFactNeighborX="20328" custLinFactNeighborY="-2923">
        <dgm:presLayoutVars>
          <dgm:bulletEnabled val="1"/>
        </dgm:presLayoutVars>
      </dgm:prSet>
      <dgm:spPr/>
    </dgm:pt>
    <dgm:pt modelId="{F85020AF-8515-406B-B6E1-03CC05B4F8F1}" type="pres">
      <dgm:prSet presAssocID="{B93520E0-1D36-4737-B371-33F8E13EF870}" presName="line1" presStyleLbl="callout" presStyleIdx="0" presStyleCnt="4" custLinFactY="71955" custLinFactNeighborX="-71914" custLinFactNeighborY="100000"/>
      <dgm:spPr>
        <a:ln w="38100"/>
      </dgm:spPr>
    </dgm:pt>
    <dgm:pt modelId="{5D5127DC-F990-4D10-A3ED-83F4E4094D01}" type="pres">
      <dgm:prSet presAssocID="{B93520E0-1D36-4737-B371-33F8E13EF870}" presName="d1" presStyleLbl="callout" presStyleIdx="1" presStyleCnt="4" custScaleX="80232" custScaleY="93939" custLinFactNeighborX="-6384" custLinFactNeighborY="3644"/>
      <dgm:spPr>
        <a:ln w="38100"/>
      </dgm:spPr>
    </dgm:pt>
    <dgm:pt modelId="{E2AD58FC-D3A4-4404-B3F3-516FAB1C8940}" type="pres">
      <dgm:prSet presAssocID="{EDE20376-FE05-4A1C-90FA-9C33B62012B4}" presName="circle2" presStyleLbl="lnNode1" presStyleIdx="1" presStyleCnt="2" custLinFactNeighborX="1194" custLinFactNeighborY="-1880"/>
      <dgm:spPr>
        <a:solidFill>
          <a:srgbClr val="7030A0"/>
        </a:solidFill>
      </dgm:spPr>
    </dgm:pt>
    <dgm:pt modelId="{9CA21573-BB90-49A1-BE64-A9D7A2BF3678}" type="pres">
      <dgm:prSet presAssocID="{EDE20376-FE05-4A1C-90FA-9C33B62012B4}" presName="text2" presStyleLbl="revTx" presStyleIdx="1" presStyleCnt="2" custScaleX="318598" custLinFactNeighborX="85201" custLinFactNeighborY="-14023">
        <dgm:presLayoutVars>
          <dgm:bulletEnabled val="1"/>
        </dgm:presLayoutVars>
      </dgm:prSet>
      <dgm:spPr/>
    </dgm:pt>
    <dgm:pt modelId="{1E4DC311-4D49-4A44-8224-A248A07C0CCA}" type="pres">
      <dgm:prSet presAssocID="{EDE20376-FE05-4A1C-90FA-9C33B62012B4}" presName="line2" presStyleLbl="callout" presStyleIdx="2" presStyleCnt="4"/>
      <dgm:spPr>
        <a:ln w="38100"/>
      </dgm:spPr>
    </dgm:pt>
    <dgm:pt modelId="{37C521DE-E66D-4861-A4AE-F1EF4BACE376}" type="pres">
      <dgm:prSet presAssocID="{EDE20376-FE05-4A1C-90FA-9C33B62012B4}" presName="d2" presStyleLbl="callout" presStyleIdx="3" presStyleCnt="4"/>
      <dgm:spPr>
        <a:ln w="38100"/>
      </dgm:spPr>
    </dgm:pt>
  </dgm:ptLst>
  <dgm:cxnLst>
    <dgm:cxn modelId="{77A83348-65B3-4211-A742-FDCB82F1DAC1}" type="presOf" srcId="{7AC245F8-D051-45A9-9866-B12B1BD22194}" destId="{63D8F321-4D6F-4C87-BC4F-1D9AE918ED37}" srcOrd="0" destOrd="0" presId="urn:microsoft.com/office/officeart/2005/8/layout/target1"/>
    <dgm:cxn modelId="{DDA6504B-E367-4CE3-910A-7B694A4C551E}" type="presOf" srcId="{EDE20376-FE05-4A1C-90FA-9C33B62012B4}" destId="{9CA21573-BB90-49A1-BE64-A9D7A2BF3678}" srcOrd="0" destOrd="0" presId="urn:microsoft.com/office/officeart/2005/8/layout/target1"/>
    <dgm:cxn modelId="{C739214C-072A-4BFB-836C-79EBF003958A}" srcId="{7AC245F8-D051-45A9-9866-B12B1BD22194}" destId="{B93520E0-1D36-4737-B371-33F8E13EF870}" srcOrd="0" destOrd="0" parTransId="{5EDEC8FE-88FF-4201-A13F-895780ABE10E}" sibTransId="{C2EEA5EF-263E-478C-91AC-7494728BD4E6}"/>
    <dgm:cxn modelId="{30F91050-9333-45C1-AE50-979CFA1E0184}" srcId="{7AC245F8-D051-45A9-9866-B12B1BD22194}" destId="{EDE20376-FE05-4A1C-90FA-9C33B62012B4}" srcOrd="1" destOrd="0" parTransId="{AD7528A0-E56A-469B-84F7-870E41599666}" sibTransId="{0D3A6E3B-C00F-49CC-9C10-76184F774A43}"/>
    <dgm:cxn modelId="{2E2E5EA2-C257-4627-A38B-C65C1D25918C}" type="presOf" srcId="{B93520E0-1D36-4737-B371-33F8E13EF870}" destId="{98BEF41C-5B07-4278-A012-D820FB1EAE95}" srcOrd="0" destOrd="0" presId="urn:microsoft.com/office/officeart/2005/8/layout/target1"/>
    <dgm:cxn modelId="{6AF4005B-B993-4DF8-B527-529D25AA249B}" type="presParOf" srcId="{63D8F321-4D6F-4C87-BC4F-1D9AE918ED37}" destId="{6625C065-9CCB-4478-B8B3-41238F5B4862}" srcOrd="0" destOrd="0" presId="urn:microsoft.com/office/officeart/2005/8/layout/target1"/>
    <dgm:cxn modelId="{EBA5E856-E1D6-4455-ACAF-12E454B755B4}" type="presParOf" srcId="{63D8F321-4D6F-4C87-BC4F-1D9AE918ED37}" destId="{98BEF41C-5B07-4278-A012-D820FB1EAE95}" srcOrd="1" destOrd="0" presId="urn:microsoft.com/office/officeart/2005/8/layout/target1"/>
    <dgm:cxn modelId="{A3A309DE-5F92-4B29-ACAE-4B711C16DCAE}" type="presParOf" srcId="{63D8F321-4D6F-4C87-BC4F-1D9AE918ED37}" destId="{F85020AF-8515-406B-B6E1-03CC05B4F8F1}" srcOrd="2" destOrd="0" presId="urn:microsoft.com/office/officeart/2005/8/layout/target1"/>
    <dgm:cxn modelId="{BB5E13D5-10E2-4E29-B3F7-1182E7692B38}" type="presParOf" srcId="{63D8F321-4D6F-4C87-BC4F-1D9AE918ED37}" destId="{5D5127DC-F990-4D10-A3ED-83F4E4094D01}" srcOrd="3" destOrd="0" presId="urn:microsoft.com/office/officeart/2005/8/layout/target1"/>
    <dgm:cxn modelId="{88A36DFB-93EF-4920-ADF5-5CBF96B1CB04}" type="presParOf" srcId="{63D8F321-4D6F-4C87-BC4F-1D9AE918ED37}" destId="{E2AD58FC-D3A4-4404-B3F3-516FAB1C8940}" srcOrd="4" destOrd="0" presId="urn:microsoft.com/office/officeart/2005/8/layout/target1"/>
    <dgm:cxn modelId="{A10E7DAE-14D5-43CE-8FDE-383DDACC0F17}" type="presParOf" srcId="{63D8F321-4D6F-4C87-BC4F-1D9AE918ED37}" destId="{9CA21573-BB90-49A1-BE64-A9D7A2BF3678}" srcOrd="5" destOrd="0" presId="urn:microsoft.com/office/officeart/2005/8/layout/target1"/>
    <dgm:cxn modelId="{02DDD146-CF20-473A-94CD-7DCF7E347B07}" type="presParOf" srcId="{63D8F321-4D6F-4C87-BC4F-1D9AE918ED37}" destId="{1E4DC311-4D49-4A44-8224-A248A07C0CCA}" srcOrd="6" destOrd="0" presId="urn:microsoft.com/office/officeart/2005/8/layout/target1"/>
    <dgm:cxn modelId="{523F7470-25B5-4106-9B64-54CF2C79300B}" type="presParOf" srcId="{63D8F321-4D6F-4C87-BC4F-1D9AE918ED37}" destId="{37C521DE-E66D-4861-A4AE-F1EF4BACE376}" srcOrd="7"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65B9CEC-747A-43ED-9178-5FE60BBE0962}" type="doc">
      <dgm:prSet loTypeId="urn:microsoft.com/office/officeart/2011/layout/CircleProcess" loCatId="process" qsTypeId="urn:microsoft.com/office/officeart/2005/8/quickstyle/simple1#11" qsCatId="simple" csTypeId="urn:microsoft.com/office/officeart/2005/8/colors/accent1_2#14" csCatId="accent1" phldr="1"/>
      <dgm:spPr/>
      <dgm:t>
        <a:bodyPr/>
        <a:lstStyle/>
        <a:p>
          <a:endParaRPr lang="en-US"/>
        </a:p>
      </dgm:t>
    </dgm:pt>
    <dgm:pt modelId="{4A1F7287-B2A9-4018-93D7-07A76B2381C9}">
      <dgm:prSet phldrT="[Text]"/>
      <dgm:spPr/>
      <dgm:t>
        <a:bodyPr/>
        <a:lstStyle/>
        <a:p>
          <a:r>
            <a:rPr lang="en-US"/>
            <a:t>Fall</a:t>
          </a:r>
        </a:p>
      </dgm:t>
    </dgm:pt>
    <dgm:pt modelId="{20707723-CBC0-4BDB-B40F-3F37CABF92A4}" type="parTrans" cxnId="{648432A0-26E9-46C5-B9F8-0528FAAD6F36}">
      <dgm:prSet/>
      <dgm:spPr/>
      <dgm:t>
        <a:bodyPr/>
        <a:lstStyle/>
        <a:p>
          <a:endParaRPr lang="en-US"/>
        </a:p>
      </dgm:t>
    </dgm:pt>
    <dgm:pt modelId="{C5B4A24E-9908-460B-9DF1-5F26D39A679E}" type="sibTrans" cxnId="{648432A0-26E9-46C5-B9F8-0528FAAD6F36}">
      <dgm:prSet/>
      <dgm:spPr/>
      <dgm:t>
        <a:bodyPr/>
        <a:lstStyle/>
        <a:p>
          <a:endParaRPr lang="en-US"/>
        </a:p>
      </dgm:t>
    </dgm:pt>
    <dgm:pt modelId="{7D52F953-CA7D-4C10-87DE-961F4621885E}">
      <dgm:prSet phldrT="[Text]"/>
      <dgm:spPr/>
      <dgm:t>
        <a:bodyPr/>
        <a:lstStyle/>
        <a:p>
          <a:r>
            <a:rPr lang="en-US"/>
            <a:t>Winter</a:t>
          </a:r>
        </a:p>
      </dgm:t>
    </dgm:pt>
    <dgm:pt modelId="{CBAD469D-9A2D-4702-926B-6721B198A00C}" type="parTrans" cxnId="{2A8E0220-8B14-43FE-A69C-680E31566BDA}">
      <dgm:prSet/>
      <dgm:spPr/>
      <dgm:t>
        <a:bodyPr/>
        <a:lstStyle/>
        <a:p>
          <a:endParaRPr lang="en-US"/>
        </a:p>
      </dgm:t>
    </dgm:pt>
    <dgm:pt modelId="{90288430-9498-4B97-9A41-A9705C82F903}" type="sibTrans" cxnId="{2A8E0220-8B14-43FE-A69C-680E31566BDA}">
      <dgm:prSet/>
      <dgm:spPr/>
      <dgm:t>
        <a:bodyPr/>
        <a:lstStyle/>
        <a:p>
          <a:endParaRPr lang="en-US"/>
        </a:p>
      </dgm:t>
    </dgm:pt>
    <dgm:pt modelId="{75EF79E5-7FB4-457E-97E8-ADEEDBC08D8E}">
      <dgm:prSet phldrT="[Text]"/>
      <dgm:spPr/>
      <dgm:t>
        <a:bodyPr/>
        <a:lstStyle/>
        <a:p>
          <a:r>
            <a:rPr lang="en-US"/>
            <a:t>Spring</a:t>
          </a:r>
        </a:p>
      </dgm:t>
    </dgm:pt>
    <dgm:pt modelId="{8C91182E-F0F7-4DBA-96A5-8BBA026AE6C2}" type="parTrans" cxnId="{7386033F-8218-421B-80FA-9811349A39D9}">
      <dgm:prSet/>
      <dgm:spPr/>
      <dgm:t>
        <a:bodyPr/>
        <a:lstStyle/>
        <a:p>
          <a:endParaRPr lang="en-US"/>
        </a:p>
      </dgm:t>
    </dgm:pt>
    <dgm:pt modelId="{BC8CD318-0A66-4952-96E0-5D14A780B019}" type="sibTrans" cxnId="{7386033F-8218-421B-80FA-9811349A39D9}">
      <dgm:prSet/>
      <dgm:spPr/>
      <dgm:t>
        <a:bodyPr/>
        <a:lstStyle/>
        <a:p>
          <a:endParaRPr lang="en-US"/>
        </a:p>
      </dgm:t>
    </dgm:pt>
    <dgm:pt modelId="{A0575927-31F4-429F-84B3-D47319CFF55A}" type="pres">
      <dgm:prSet presAssocID="{365B9CEC-747A-43ED-9178-5FE60BBE0962}" presName="Name0" presStyleCnt="0">
        <dgm:presLayoutVars>
          <dgm:chMax val="11"/>
          <dgm:chPref val="11"/>
          <dgm:dir/>
          <dgm:resizeHandles/>
        </dgm:presLayoutVars>
      </dgm:prSet>
      <dgm:spPr/>
    </dgm:pt>
    <dgm:pt modelId="{359B8155-D9C8-4240-8236-F25252FA305F}" type="pres">
      <dgm:prSet presAssocID="{75EF79E5-7FB4-457E-97E8-ADEEDBC08D8E}" presName="Accent3" presStyleCnt="0"/>
      <dgm:spPr/>
    </dgm:pt>
    <dgm:pt modelId="{2B3E6CE9-C53C-4BE8-9404-0F71C2DA7C2B}" type="pres">
      <dgm:prSet presAssocID="{75EF79E5-7FB4-457E-97E8-ADEEDBC08D8E}" presName="Accent" presStyleLbl="node1" presStyleIdx="0" presStyleCnt="3"/>
      <dgm:spPr/>
    </dgm:pt>
    <dgm:pt modelId="{F9DB2E59-3038-43DC-9447-D0AC843CF248}" type="pres">
      <dgm:prSet presAssocID="{75EF79E5-7FB4-457E-97E8-ADEEDBC08D8E}" presName="ParentBackground3" presStyleCnt="0"/>
      <dgm:spPr/>
    </dgm:pt>
    <dgm:pt modelId="{E2A40099-3EA8-46DF-8737-5F5C4BE66025}" type="pres">
      <dgm:prSet presAssocID="{75EF79E5-7FB4-457E-97E8-ADEEDBC08D8E}" presName="ParentBackground" presStyleLbl="fgAcc1" presStyleIdx="0" presStyleCnt="3"/>
      <dgm:spPr/>
    </dgm:pt>
    <dgm:pt modelId="{F2FF9593-8579-4AE0-82D1-87C3B3C79863}" type="pres">
      <dgm:prSet presAssocID="{75EF79E5-7FB4-457E-97E8-ADEEDBC08D8E}" presName="Parent3" presStyleLbl="revTx" presStyleIdx="0" presStyleCnt="0">
        <dgm:presLayoutVars>
          <dgm:chMax val="1"/>
          <dgm:chPref val="1"/>
          <dgm:bulletEnabled val="1"/>
        </dgm:presLayoutVars>
      </dgm:prSet>
      <dgm:spPr/>
    </dgm:pt>
    <dgm:pt modelId="{4378B597-1CAE-4FC4-BAF5-4419F69F9E7C}" type="pres">
      <dgm:prSet presAssocID="{7D52F953-CA7D-4C10-87DE-961F4621885E}" presName="Accent2" presStyleCnt="0"/>
      <dgm:spPr/>
    </dgm:pt>
    <dgm:pt modelId="{D250D6A6-840F-4AE9-B4E6-2BFEAEAAD961}" type="pres">
      <dgm:prSet presAssocID="{7D52F953-CA7D-4C10-87DE-961F4621885E}" presName="Accent" presStyleLbl="node1" presStyleIdx="1" presStyleCnt="3"/>
      <dgm:spPr/>
    </dgm:pt>
    <dgm:pt modelId="{311FA360-5052-4F72-84BC-6CB58AD7F51D}" type="pres">
      <dgm:prSet presAssocID="{7D52F953-CA7D-4C10-87DE-961F4621885E}" presName="ParentBackground2" presStyleCnt="0"/>
      <dgm:spPr/>
    </dgm:pt>
    <dgm:pt modelId="{07979D52-96F6-4BAB-8408-622494D3F10C}" type="pres">
      <dgm:prSet presAssocID="{7D52F953-CA7D-4C10-87DE-961F4621885E}" presName="ParentBackground" presStyleLbl="fgAcc1" presStyleIdx="1" presStyleCnt="3"/>
      <dgm:spPr/>
    </dgm:pt>
    <dgm:pt modelId="{6F30FEAA-E26A-45E2-976C-A5EBF6F73DAA}" type="pres">
      <dgm:prSet presAssocID="{7D52F953-CA7D-4C10-87DE-961F4621885E}" presName="Parent2" presStyleLbl="revTx" presStyleIdx="0" presStyleCnt="0">
        <dgm:presLayoutVars>
          <dgm:chMax val="1"/>
          <dgm:chPref val="1"/>
          <dgm:bulletEnabled val="1"/>
        </dgm:presLayoutVars>
      </dgm:prSet>
      <dgm:spPr/>
    </dgm:pt>
    <dgm:pt modelId="{3A051859-D600-47F8-B018-9706C83E8F1E}" type="pres">
      <dgm:prSet presAssocID="{4A1F7287-B2A9-4018-93D7-07A76B2381C9}" presName="Accent1" presStyleCnt="0"/>
      <dgm:spPr/>
    </dgm:pt>
    <dgm:pt modelId="{B1761DD4-8450-42DE-B7D1-DC92695CFC6C}" type="pres">
      <dgm:prSet presAssocID="{4A1F7287-B2A9-4018-93D7-07A76B2381C9}" presName="Accent" presStyleLbl="node1" presStyleIdx="2" presStyleCnt="3"/>
      <dgm:spPr/>
    </dgm:pt>
    <dgm:pt modelId="{7B925DC5-1AE4-4A02-B05E-F4E2E6CDD49B}" type="pres">
      <dgm:prSet presAssocID="{4A1F7287-B2A9-4018-93D7-07A76B2381C9}" presName="ParentBackground1" presStyleCnt="0"/>
      <dgm:spPr/>
    </dgm:pt>
    <dgm:pt modelId="{F67C0699-19E7-4D29-B996-47BA69249930}" type="pres">
      <dgm:prSet presAssocID="{4A1F7287-B2A9-4018-93D7-07A76B2381C9}" presName="ParentBackground" presStyleLbl="fgAcc1" presStyleIdx="2" presStyleCnt="3"/>
      <dgm:spPr/>
    </dgm:pt>
    <dgm:pt modelId="{9A9013DA-D69F-4C86-B5FC-B41D113F07D7}" type="pres">
      <dgm:prSet presAssocID="{4A1F7287-B2A9-4018-93D7-07A76B2381C9}" presName="Parent1" presStyleLbl="revTx" presStyleIdx="0" presStyleCnt="0">
        <dgm:presLayoutVars>
          <dgm:chMax val="1"/>
          <dgm:chPref val="1"/>
          <dgm:bulletEnabled val="1"/>
        </dgm:presLayoutVars>
      </dgm:prSet>
      <dgm:spPr/>
    </dgm:pt>
  </dgm:ptLst>
  <dgm:cxnLst>
    <dgm:cxn modelId="{DB00870C-FF58-4782-B9B6-BD264F3B849D}" type="presOf" srcId="{75EF79E5-7FB4-457E-97E8-ADEEDBC08D8E}" destId="{E2A40099-3EA8-46DF-8737-5F5C4BE66025}" srcOrd="0" destOrd="0" presId="urn:microsoft.com/office/officeart/2011/layout/CircleProcess"/>
    <dgm:cxn modelId="{59EC5713-3651-4108-8348-B897D0B562A0}" type="presOf" srcId="{4A1F7287-B2A9-4018-93D7-07A76B2381C9}" destId="{9A9013DA-D69F-4C86-B5FC-B41D113F07D7}" srcOrd="1" destOrd="0" presId="urn:microsoft.com/office/officeart/2011/layout/CircleProcess"/>
    <dgm:cxn modelId="{E9037316-19FA-4C92-B924-EF3AD21FF8D2}" type="presOf" srcId="{4A1F7287-B2A9-4018-93D7-07A76B2381C9}" destId="{F67C0699-19E7-4D29-B996-47BA69249930}" srcOrd="0" destOrd="0" presId="urn:microsoft.com/office/officeart/2011/layout/CircleProcess"/>
    <dgm:cxn modelId="{2A8E0220-8B14-43FE-A69C-680E31566BDA}" srcId="{365B9CEC-747A-43ED-9178-5FE60BBE0962}" destId="{7D52F953-CA7D-4C10-87DE-961F4621885E}" srcOrd="1" destOrd="0" parTransId="{CBAD469D-9A2D-4702-926B-6721B198A00C}" sibTransId="{90288430-9498-4B97-9A41-A9705C82F903}"/>
    <dgm:cxn modelId="{7386033F-8218-421B-80FA-9811349A39D9}" srcId="{365B9CEC-747A-43ED-9178-5FE60BBE0962}" destId="{75EF79E5-7FB4-457E-97E8-ADEEDBC08D8E}" srcOrd="2" destOrd="0" parTransId="{8C91182E-F0F7-4DBA-96A5-8BBA026AE6C2}" sibTransId="{BC8CD318-0A66-4952-96E0-5D14A780B019}"/>
    <dgm:cxn modelId="{083E1089-2CA6-4C49-8F96-E128AB3EDDF1}" type="presOf" srcId="{75EF79E5-7FB4-457E-97E8-ADEEDBC08D8E}" destId="{F2FF9593-8579-4AE0-82D1-87C3B3C79863}" srcOrd="1" destOrd="0" presId="urn:microsoft.com/office/officeart/2011/layout/CircleProcess"/>
    <dgm:cxn modelId="{F8597C91-A5D0-47C7-89AD-77857EF86FE2}" type="presOf" srcId="{7D52F953-CA7D-4C10-87DE-961F4621885E}" destId="{6F30FEAA-E26A-45E2-976C-A5EBF6F73DAA}" srcOrd="1" destOrd="0" presId="urn:microsoft.com/office/officeart/2011/layout/CircleProcess"/>
    <dgm:cxn modelId="{648432A0-26E9-46C5-B9F8-0528FAAD6F36}" srcId="{365B9CEC-747A-43ED-9178-5FE60BBE0962}" destId="{4A1F7287-B2A9-4018-93D7-07A76B2381C9}" srcOrd="0" destOrd="0" parTransId="{20707723-CBC0-4BDB-B40F-3F37CABF92A4}" sibTransId="{C5B4A24E-9908-460B-9DF1-5F26D39A679E}"/>
    <dgm:cxn modelId="{60935BED-1B2E-46EF-AA6E-56283F1F0B10}" type="presOf" srcId="{7D52F953-CA7D-4C10-87DE-961F4621885E}" destId="{07979D52-96F6-4BAB-8408-622494D3F10C}" srcOrd="0" destOrd="0" presId="urn:microsoft.com/office/officeart/2011/layout/CircleProcess"/>
    <dgm:cxn modelId="{CEC0F7F7-221B-47E6-914F-C1BE1264F9D4}" type="presOf" srcId="{365B9CEC-747A-43ED-9178-5FE60BBE0962}" destId="{A0575927-31F4-429F-84B3-D47319CFF55A}" srcOrd="0" destOrd="0" presId="urn:microsoft.com/office/officeart/2011/layout/CircleProcess"/>
    <dgm:cxn modelId="{C752C356-D7A8-42CC-A1DF-F5049009A61E}" type="presParOf" srcId="{A0575927-31F4-429F-84B3-D47319CFF55A}" destId="{359B8155-D9C8-4240-8236-F25252FA305F}" srcOrd="0" destOrd="0" presId="urn:microsoft.com/office/officeart/2011/layout/CircleProcess"/>
    <dgm:cxn modelId="{7DF8A03D-BCD3-4353-B434-84C75777E6F1}" type="presParOf" srcId="{359B8155-D9C8-4240-8236-F25252FA305F}" destId="{2B3E6CE9-C53C-4BE8-9404-0F71C2DA7C2B}" srcOrd="0" destOrd="0" presId="urn:microsoft.com/office/officeart/2011/layout/CircleProcess"/>
    <dgm:cxn modelId="{52CE7C78-3630-4375-BCC0-083EFEB41CF5}" type="presParOf" srcId="{A0575927-31F4-429F-84B3-D47319CFF55A}" destId="{F9DB2E59-3038-43DC-9447-D0AC843CF248}" srcOrd="1" destOrd="0" presId="urn:microsoft.com/office/officeart/2011/layout/CircleProcess"/>
    <dgm:cxn modelId="{B7D16375-E8D7-4A01-B6B8-C4FD25F85720}" type="presParOf" srcId="{F9DB2E59-3038-43DC-9447-D0AC843CF248}" destId="{E2A40099-3EA8-46DF-8737-5F5C4BE66025}" srcOrd="0" destOrd="0" presId="urn:microsoft.com/office/officeart/2011/layout/CircleProcess"/>
    <dgm:cxn modelId="{B8B1E7EA-DC14-4CE1-8D94-6FC4A4CE97C7}" type="presParOf" srcId="{A0575927-31F4-429F-84B3-D47319CFF55A}" destId="{F2FF9593-8579-4AE0-82D1-87C3B3C79863}" srcOrd="2" destOrd="0" presId="urn:microsoft.com/office/officeart/2011/layout/CircleProcess"/>
    <dgm:cxn modelId="{B1885CC5-6DF7-44D8-B948-9BB3959C0776}" type="presParOf" srcId="{A0575927-31F4-429F-84B3-D47319CFF55A}" destId="{4378B597-1CAE-4FC4-BAF5-4419F69F9E7C}" srcOrd="3" destOrd="0" presId="urn:microsoft.com/office/officeart/2011/layout/CircleProcess"/>
    <dgm:cxn modelId="{80ABD5FA-FC99-4F47-9439-89F706623545}" type="presParOf" srcId="{4378B597-1CAE-4FC4-BAF5-4419F69F9E7C}" destId="{D250D6A6-840F-4AE9-B4E6-2BFEAEAAD961}" srcOrd="0" destOrd="0" presId="urn:microsoft.com/office/officeart/2011/layout/CircleProcess"/>
    <dgm:cxn modelId="{61E26957-7613-469F-9E92-C79987C7775B}" type="presParOf" srcId="{A0575927-31F4-429F-84B3-D47319CFF55A}" destId="{311FA360-5052-4F72-84BC-6CB58AD7F51D}" srcOrd="4" destOrd="0" presId="urn:microsoft.com/office/officeart/2011/layout/CircleProcess"/>
    <dgm:cxn modelId="{110A687F-8B84-4F2F-94FD-9B46201B2D6D}" type="presParOf" srcId="{311FA360-5052-4F72-84BC-6CB58AD7F51D}" destId="{07979D52-96F6-4BAB-8408-622494D3F10C}" srcOrd="0" destOrd="0" presId="urn:microsoft.com/office/officeart/2011/layout/CircleProcess"/>
    <dgm:cxn modelId="{27E1A7EB-A0FD-4455-ACD0-C1F14DCA8FF2}" type="presParOf" srcId="{A0575927-31F4-429F-84B3-D47319CFF55A}" destId="{6F30FEAA-E26A-45E2-976C-A5EBF6F73DAA}" srcOrd="5" destOrd="0" presId="urn:microsoft.com/office/officeart/2011/layout/CircleProcess"/>
    <dgm:cxn modelId="{FC79C4A6-99E4-4D5A-9751-B1834117B12F}" type="presParOf" srcId="{A0575927-31F4-429F-84B3-D47319CFF55A}" destId="{3A051859-D600-47F8-B018-9706C83E8F1E}" srcOrd="6" destOrd="0" presId="urn:microsoft.com/office/officeart/2011/layout/CircleProcess"/>
    <dgm:cxn modelId="{6FBD6617-076D-432D-B819-D8218E9CEECF}" type="presParOf" srcId="{3A051859-D600-47F8-B018-9706C83E8F1E}" destId="{B1761DD4-8450-42DE-B7D1-DC92695CFC6C}" srcOrd="0" destOrd="0" presId="urn:microsoft.com/office/officeart/2011/layout/CircleProcess"/>
    <dgm:cxn modelId="{DEDD6ED2-384C-484E-9D5F-D5691CFFF786}" type="presParOf" srcId="{A0575927-31F4-429F-84B3-D47319CFF55A}" destId="{7B925DC5-1AE4-4A02-B05E-F4E2E6CDD49B}" srcOrd="7" destOrd="0" presId="urn:microsoft.com/office/officeart/2011/layout/CircleProcess"/>
    <dgm:cxn modelId="{FEF3BBAD-375B-48F7-9FF4-29C1CA644D8D}" type="presParOf" srcId="{7B925DC5-1AE4-4A02-B05E-F4E2E6CDD49B}" destId="{F67C0699-19E7-4D29-B996-47BA69249930}" srcOrd="0" destOrd="0" presId="urn:microsoft.com/office/officeart/2011/layout/CircleProcess"/>
    <dgm:cxn modelId="{7054ED07-1AF5-4FED-89BB-7FEFF542225E}" type="presParOf" srcId="{A0575927-31F4-429F-84B3-D47319CFF55A}" destId="{9A9013DA-D69F-4C86-B5FC-B41D113F07D7}"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6B69D9-9F23-4F4D-AFF5-028EF9CAB6BF}" type="doc">
      <dgm:prSet loTypeId="urn:microsoft.com/office/officeart/2005/8/layout/hProcess9" loCatId="process" qsTypeId="urn:microsoft.com/office/officeart/2005/8/quickstyle/simple1#12" qsCatId="simple" csTypeId="urn:microsoft.com/office/officeart/2005/8/colors/accent1_2#15" csCatId="accent1" phldr="1"/>
      <dgm:spPr/>
    </dgm:pt>
    <dgm:pt modelId="{5E068FFF-E290-4441-AC94-C6DFD8189264}">
      <dgm:prSet phldrT="[Text]" custT="1"/>
      <dgm:spPr/>
      <dgm:t>
        <a:bodyPr/>
        <a:lstStyle/>
        <a:p>
          <a:r>
            <a:rPr lang="en-US" sz="2400">
              <a:solidFill>
                <a:schemeClr val="tx1">
                  <a:lumMod val="85000"/>
                  <a:lumOff val="15000"/>
                </a:schemeClr>
              </a:solidFill>
            </a:rPr>
            <a:t>Selecting</a:t>
          </a:r>
        </a:p>
      </dgm:t>
    </dgm:pt>
    <dgm:pt modelId="{A628B0E8-8F2F-4622-8FE0-37A46A8BF4F5}" type="parTrans" cxnId="{A1D6C21C-9F36-421E-895C-2D7557B70742}">
      <dgm:prSet/>
      <dgm:spPr/>
      <dgm:t>
        <a:bodyPr/>
        <a:lstStyle/>
        <a:p>
          <a:endParaRPr lang="en-US" sz="2400"/>
        </a:p>
      </dgm:t>
    </dgm:pt>
    <dgm:pt modelId="{F4D2B5BA-3ACB-4F5A-B78C-102FA59C8FD2}" type="sibTrans" cxnId="{A1D6C21C-9F36-421E-895C-2D7557B70742}">
      <dgm:prSet/>
      <dgm:spPr/>
      <dgm:t>
        <a:bodyPr/>
        <a:lstStyle/>
        <a:p>
          <a:endParaRPr lang="en-US" sz="2400"/>
        </a:p>
      </dgm:t>
    </dgm:pt>
    <dgm:pt modelId="{17DB0254-CE67-41F1-B0BE-B80F8F3376FA}">
      <dgm:prSet phldrT="[Text]" custT="1"/>
      <dgm:spPr/>
      <dgm:t>
        <a:bodyPr/>
        <a:lstStyle/>
        <a:p>
          <a:r>
            <a:rPr lang="en-US" sz="2400">
              <a:solidFill>
                <a:schemeClr val="tx1">
                  <a:lumMod val="75000"/>
                  <a:lumOff val="25000"/>
                </a:schemeClr>
              </a:solidFill>
            </a:rPr>
            <a:t>Installing</a:t>
          </a:r>
        </a:p>
      </dgm:t>
    </dgm:pt>
    <dgm:pt modelId="{3061DB9A-B818-456C-85DC-F6F45C8696E2}" type="parTrans" cxnId="{2CCC176F-D20C-4ADD-AB08-1C68C2132060}">
      <dgm:prSet/>
      <dgm:spPr/>
      <dgm:t>
        <a:bodyPr/>
        <a:lstStyle/>
        <a:p>
          <a:endParaRPr lang="en-US" sz="2400"/>
        </a:p>
      </dgm:t>
    </dgm:pt>
    <dgm:pt modelId="{619F8050-9D65-488F-9E1B-A5504317872E}" type="sibTrans" cxnId="{2CCC176F-D20C-4ADD-AB08-1C68C2132060}">
      <dgm:prSet/>
      <dgm:spPr/>
      <dgm:t>
        <a:bodyPr/>
        <a:lstStyle/>
        <a:p>
          <a:endParaRPr lang="en-US" sz="2400"/>
        </a:p>
      </dgm:t>
    </dgm:pt>
    <dgm:pt modelId="{A1BE2792-42B1-4359-8D3B-CEB00969C450}">
      <dgm:prSet phldrT="[Text]" custT="1"/>
      <dgm:spPr/>
      <dgm:t>
        <a:bodyPr/>
        <a:lstStyle/>
        <a:p>
          <a:r>
            <a:rPr lang="en-US" sz="2400">
              <a:solidFill>
                <a:schemeClr val="tx1"/>
              </a:solidFill>
            </a:rPr>
            <a:t>Analyzing</a:t>
          </a:r>
        </a:p>
      </dgm:t>
    </dgm:pt>
    <dgm:pt modelId="{DB419CE7-FEF9-4E8E-B906-DCF59E2516DC}" type="parTrans" cxnId="{08AB3198-2880-4CD4-8C91-7A06D0D0D40E}">
      <dgm:prSet/>
      <dgm:spPr/>
      <dgm:t>
        <a:bodyPr/>
        <a:lstStyle/>
        <a:p>
          <a:endParaRPr lang="en-US" sz="2400"/>
        </a:p>
      </dgm:t>
    </dgm:pt>
    <dgm:pt modelId="{76E22832-65FB-4A72-8014-EF4BAB3F02A3}" type="sibTrans" cxnId="{08AB3198-2880-4CD4-8C91-7A06D0D0D40E}">
      <dgm:prSet/>
      <dgm:spPr/>
      <dgm:t>
        <a:bodyPr/>
        <a:lstStyle/>
        <a:p>
          <a:endParaRPr lang="en-US" sz="2400"/>
        </a:p>
      </dgm:t>
    </dgm:pt>
    <dgm:pt modelId="{9AAEA3E6-0D44-45E9-86A5-296864DA38EF}" type="pres">
      <dgm:prSet presAssocID="{B56B69D9-9F23-4F4D-AFF5-028EF9CAB6BF}" presName="CompostProcess" presStyleCnt="0">
        <dgm:presLayoutVars>
          <dgm:dir/>
          <dgm:resizeHandles val="exact"/>
        </dgm:presLayoutVars>
      </dgm:prSet>
      <dgm:spPr/>
    </dgm:pt>
    <dgm:pt modelId="{E3DEB135-FE62-48DF-970C-D826F5A489EF}" type="pres">
      <dgm:prSet presAssocID="{B56B69D9-9F23-4F4D-AFF5-028EF9CAB6BF}" presName="arrow" presStyleLbl="bgShp" presStyleIdx="0" presStyleCnt="1"/>
      <dgm:spPr/>
    </dgm:pt>
    <dgm:pt modelId="{341E916B-783B-4724-8677-3E8448E477F2}" type="pres">
      <dgm:prSet presAssocID="{B56B69D9-9F23-4F4D-AFF5-028EF9CAB6BF}" presName="linearProcess" presStyleCnt="0"/>
      <dgm:spPr/>
    </dgm:pt>
    <dgm:pt modelId="{B67AA2B9-FD6C-43D4-8791-F42551B198CD}" type="pres">
      <dgm:prSet presAssocID="{5E068FFF-E290-4441-AC94-C6DFD8189264}" presName="textNode" presStyleLbl="node1" presStyleIdx="0" presStyleCnt="3">
        <dgm:presLayoutVars>
          <dgm:bulletEnabled val="1"/>
        </dgm:presLayoutVars>
      </dgm:prSet>
      <dgm:spPr/>
    </dgm:pt>
    <dgm:pt modelId="{2A3FAA4A-7E6E-4DC0-AE0D-D5E1C76EAD77}" type="pres">
      <dgm:prSet presAssocID="{F4D2B5BA-3ACB-4F5A-B78C-102FA59C8FD2}" presName="sibTrans" presStyleCnt="0"/>
      <dgm:spPr/>
    </dgm:pt>
    <dgm:pt modelId="{C8277305-BFA5-4CB7-AEE4-ABFC7D057AD9}" type="pres">
      <dgm:prSet presAssocID="{17DB0254-CE67-41F1-B0BE-B80F8F3376FA}" presName="textNode" presStyleLbl="node1" presStyleIdx="1" presStyleCnt="3">
        <dgm:presLayoutVars>
          <dgm:bulletEnabled val="1"/>
        </dgm:presLayoutVars>
      </dgm:prSet>
      <dgm:spPr/>
    </dgm:pt>
    <dgm:pt modelId="{1BA5A0C1-5A1A-412A-A7A5-2346D3D14A5A}" type="pres">
      <dgm:prSet presAssocID="{619F8050-9D65-488F-9E1B-A5504317872E}" presName="sibTrans" presStyleCnt="0"/>
      <dgm:spPr/>
    </dgm:pt>
    <dgm:pt modelId="{318AAECD-848F-414E-BECE-3515CC3B39FC}" type="pres">
      <dgm:prSet presAssocID="{A1BE2792-42B1-4359-8D3B-CEB00969C450}" presName="textNode" presStyleLbl="node1" presStyleIdx="2" presStyleCnt="3">
        <dgm:presLayoutVars>
          <dgm:bulletEnabled val="1"/>
        </dgm:presLayoutVars>
      </dgm:prSet>
      <dgm:spPr/>
    </dgm:pt>
  </dgm:ptLst>
  <dgm:cxnLst>
    <dgm:cxn modelId="{A1D6C21C-9F36-421E-895C-2D7557B70742}" srcId="{B56B69D9-9F23-4F4D-AFF5-028EF9CAB6BF}" destId="{5E068FFF-E290-4441-AC94-C6DFD8189264}" srcOrd="0" destOrd="0" parTransId="{A628B0E8-8F2F-4622-8FE0-37A46A8BF4F5}" sibTransId="{F4D2B5BA-3ACB-4F5A-B78C-102FA59C8FD2}"/>
    <dgm:cxn modelId="{8E136944-C603-43C7-987E-6CBCC5DFC724}" type="presOf" srcId="{A1BE2792-42B1-4359-8D3B-CEB00969C450}" destId="{318AAECD-848F-414E-BECE-3515CC3B39FC}" srcOrd="0" destOrd="0" presId="urn:microsoft.com/office/officeart/2005/8/layout/hProcess9"/>
    <dgm:cxn modelId="{2CCC176F-D20C-4ADD-AB08-1C68C2132060}" srcId="{B56B69D9-9F23-4F4D-AFF5-028EF9CAB6BF}" destId="{17DB0254-CE67-41F1-B0BE-B80F8F3376FA}" srcOrd="1" destOrd="0" parTransId="{3061DB9A-B818-456C-85DC-F6F45C8696E2}" sibTransId="{619F8050-9D65-488F-9E1B-A5504317872E}"/>
    <dgm:cxn modelId="{4A8CC98E-C0E3-4B97-9819-4413494C8164}" type="presOf" srcId="{5E068FFF-E290-4441-AC94-C6DFD8189264}" destId="{B67AA2B9-FD6C-43D4-8791-F42551B198CD}" srcOrd="0" destOrd="0" presId="urn:microsoft.com/office/officeart/2005/8/layout/hProcess9"/>
    <dgm:cxn modelId="{08AB3198-2880-4CD4-8C91-7A06D0D0D40E}" srcId="{B56B69D9-9F23-4F4D-AFF5-028EF9CAB6BF}" destId="{A1BE2792-42B1-4359-8D3B-CEB00969C450}" srcOrd="2" destOrd="0" parTransId="{DB419CE7-FEF9-4E8E-B906-DCF59E2516DC}" sibTransId="{76E22832-65FB-4A72-8014-EF4BAB3F02A3}"/>
    <dgm:cxn modelId="{470ED2B9-F0CA-40DE-B4B1-5B1A6C7222A0}" type="presOf" srcId="{B56B69D9-9F23-4F4D-AFF5-028EF9CAB6BF}" destId="{9AAEA3E6-0D44-45E9-86A5-296864DA38EF}" srcOrd="0" destOrd="0" presId="urn:microsoft.com/office/officeart/2005/8/layout/hProcess9"/>
    <dgm:cxn modelId="{CCF89FCC-8380-4FEE-B9E5-6EFFCCB309C2}" type="presOf" srcId="{17DB0254-CE67-41F1-B0BE-B80F8F3376FA}" destId="{C8277305-BFA5-4CB7-AEE4-ABFC7D057AD9}" srcOrd="0" destOrd="0" presId="urn:microsoft.com/office/officeart/2005/8/layout/hProcess9"/>
    <dgm:cxn modelId="{767FE536-861C-451B-BB74-95CEBB13584A}" type="presParOf" srcId="{9AAEA3E6-0D44-45E9-86A5-296864DA38EF}" destId="{E3DEB135-FE62-48DF-970C-D826F5A489EF}" srcOrd="0" destOrd="0" presId="urn:microsoft.com/office/officeart/2005/8/layout/hProcess9"/>
    <dgm:cxn modelId="{B05EB2DC-E0E1-4763-9358-F08372484A86}" type="presParOf" srcId="{9AAEA3E6-0D44-45E9-86A5-296864DA38EF}" destId="{341E916B-783B-4724-8677-3E8448E477F2}" srcOrd="1" destOrd="0" presId="urn:microsoft.com/office/officeart/2005/8/layout/hProcess9"/>
    <dgm:cxn modelId="{70EBA817-CBDF-4343-A222-6A7B204FDCB4}" type="presParOf" srcId="{341E916B-783B-4724-8677-3E8448E477F2}" destId="{B67AA2B9-FD6C-43D4-8791-F42551B198CD}" srcOrd="0" destOrd="0" presId="urn:microsoft.com/office/officeart/2005/8/layout/hProcess9"/>
    <dgm:cxn modelId="{3D79C55B-DAB2-4617-8F7A-8E68BB806B8B}" type="presParOf" srcId="{341E916B-783B-4724-8677-3E8448E477F2}" destId="{2A3FAA4A-7E6E-4DC0-AE0D-D5E1C76EAD77}" srcOrd="1" destOrd="0" presId="urn:microsoft.com/office/officeart/2005/8/layout/hProcess9"/>
    <dgm:cxn modelId="{F7FB66E4-EF55-4905-811F-88EAB70E0DC5}" type="presParOf" srcId="{341E916B-783B-4724-8677-3E8448E477F2}" destId="{C8277305-BFA5-4CB7-AEE4-ABFC7D057AD9}" srcOrd="2" destOrd="0" presId="urn:microsoft.com/office/officeart/2005/8/layout/hProcess9"/>
    <dgm:cxn modelId="{8575462A-A8F1-48E3-B9AE-4B11F592BE5A}" type="presParOf" srcId="{341E916B-783B-4724-8677-3E8448E477F2}" destId="{1BA5A0C1-5A1A-412A-A7A5-2346D3D14A5A}" srcOrd="3" destOrd="0" presId="urn:microsoft.com/office/officeart/2005/8/layout/hProcess9"/>
    <dgm:cxn modelId="{4C943F9A-65F9-4533-B9ED-CACF42852B15}" type="presParOf" srcId="{341E916B-783B-4724-8677-3E8448E477F2}" destId="{318AAECD-848F-414E-BECE-3515CC3B39FC}" srcOrd="4" destOrd="0" presId="urn:microsoft.com/office/officeart/2005/8/layout/hProcess9"/>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A85910C-841A-4770-8850-B1893A9DF604}" type="doc">
      <dgm:prSet loTypeId="urn:microsoft.com/office/officeart/2005/8/layout/list1" loCatId="list" qsTypeId="urn:microsoft.com/office/officeart/2005/8/quickstyle/3d3#3" qsCatId="3D" csTypeId="urn:microsoft.com/office/officeart/2005/8/colors/accent2_2#3" csCatId="accent2" phldr="1"/>
      <dgm:spPr/>
      <dgm:t>
        <a:bodyPr/>
        <a:lstStyle/>
        <a:p>
          <a:endParaRPr lang="en-US"/>
        </a:p>
      </dgm:t>
    </dgm:pt>
    <dgm:pt modelId="{A9B54138-0C0B-4B41-AE76-E45327B1386A}">
      <dgm:prSet phldrT="[Text]" custT="1">
        <dgm:style>
          <a:lnRef idx="1">
            <a:schemeClr val="accent3"/>
          </a:lnRef>
          <a:fillRef idx="3">
            <a:schemeClr val="accent3"/>
          </a:fillRef>
          <a:effectRef idx="2">
            <a:schemeClr val="accent3"/>
          </a:effectRef>
          <a:fontRef idx="minor">
            <a:schemeClr val="lt1"/>
          </a:fontRef>
        </dgm:style>
      </dgm:prSet>
      <dgm:spPr>
        <a:xfrm>
          <a:off x="412245" y="45123"/>
          <a:ext cx="4145337" cy="472320"/>
        </a:xfrm>
        <a:prstGeom prst="roundRect">
          <a:avLst/>
        </a:prstGeom>
        <a:gradFill rotWithShape="1">
          <a:gsLst>
            <a:gs pos="0">
              <a:srgbClr val="A5A5A5">
                <a:satMod val="103000"/>
                <a:lumMod val="102000"/>
                <a:tint val="94000"/>
              </a:srgbClr>
            </a:gs>
            <a:gs pos="50000">
              <a:srgbClr val="A5A5A5">
                <a:satMod val="110000"/>
                <a:lumMod val="100000"/>
                <a:shade val="100000"/>
              </a:srgbClr>
            </a:gs>
            <a:gs pos="100000">
              <a:srgbClr val="A5A5A5">
                <a:lumMod val="99000"/>
                <a:satMod val="120000"/>
                <a:shade val="78000"/>
              </a:srgbClr>
            </a:gs>
          </a:gsLst>
          <a:lin ang="5400000" scaled="0"/>
        </a:gradFill>
        <a:ln w="6350" cap="flat" cmpd="sng" algn="ctr">
          <a:solidFill>
            <a:srgbClr val="A5A5A5"/>
          </a:solidFill>
          <a:prstDash val="solid"/>
          <a:miter lim="800000"/>
        </a:ln>
        <a:effectLst/>
        <a:scene3d>
          <a:camera prst="orthographicFront">
            <a:rot lat="0" lon="0" rev="0"/>
          </a:camera>
          <a:lightRig rig="contrasting" dir="t">
            <a:rot lat="0" lon="0" rev="1200000"/>
          </a:lightRig>
        </a:scene3d>
        <a:sp3d/>
      </dgm:spPr>
      <dgm:t>
        <a:bodyPr/>
        <a:lstStyle/>
        <a:p>
          <a:pPr>
            <a:buNone/>
          </a:pPr>
          <a:r>
            <a:rPr lang="en-US" sz="2600" b="0">
              <a:solidFill>
                <a:sysClr val="window" lastClr="FFFFFF"/>
              </a:solidFill>
              <a:latin typeface="Calibri Light" panose="020F0302020204030204"/>
              <a:ea typeface="+mn-ea"/>
              <a:cs typeface="+mn-cs"/>
            </a:rPr>
            <a:t>Exploration &amp; Adoption</a:t>
          </a:r>
        </a:p>
      </dgm:t>
    </dgm:pt>
    <dgm:pt modelId="{C15114FA-858E-4CC7-970D-317A88EF07AA}" type="parTrans" cxnId="{F3E87748-4CBA-47AA-B4BD-2DCE1575A622}">
      <dgm:prSet/>
      <dgm:spPr/>
      <dgm:t>
        <a:bodyPr/>
        <a:lstStyle/>
        <a:p>
          <a:endParaRPr lang="en-US"/>
        </a:p>
      </dgm:t>
    </dgm:pt>
    <dgm:pt modelId="{3416F508-DFDB-4688-A8E9-F5C641F659AE}" type="sibTrans" cxnId="{F3E87748-4CBA-47AA-B4BD-2DCE1575A622}">
      <dgm:prSet/>
      <dgm:spPr/>
      <dgm:t>
        <a:bodyPr/>
        <a:lstStyle/>
        <a:p>
          <a:endParaRPr lang="en-US"/>
        </a:p>
      </dgm:t>
    </dgm:pt>
    <dgm:pt modelId="{954AAE81-35C4-4C12-B62B-8709AEF99FD6}">
      <dgm:prSet phldrT="[Text]" custT="1">
        <dgm:style>
          <a:lnRef idx="1">
            <a:schemeClr val="accent5"/>
          </a:lnRef>
          <a:fillRef idx="3">
            <a:schemeClr val="accent5"/>
          </a:fillRef>
          <a:effectRef idx="2">
            <a:schemeClr val="accent5"/>
          </a:effectRef>
          <a:fontRef idx="minor">
            <a:schemeClr val="lt1"/>
          </a:fontRef>
        </dgm:style>
      </dgm:prSet>
      <dgm:spPr>
        <a:xfrm>
          <a:off x="412245" y="1350483"/>
          <a:ext cx="4449896" cy="472320"/>
        </a:xfrm>
        <a:prstGeom prst="round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a:scene3d>
          <a:camera prst="orthographicFront">
            <a:rot lat="0" lon="0" rev="0"/>
          </a:camera>
          <a:lightRig rig="contrasting" dir="t">
            <a:rot lat="0" lon="0" rev="1200000"/>
          </a:lightRig>
        </a:scene3d>
        <a:sp3d/>
      </dgm:spPr>
      <dgm:t>
        <a:bodyPr/>
        <a:lstStyle/>
        <a:p>
          <a:pPr>
            <a:buNone/>
          </a:pPr>
          <a:r>
            <a:rPr lang="en-US" sz="2600" b="0" dirty="0">
              <a:solidFill>
                <a:sysClr val="window" lastClr="FFFFFF"/>
              </a:solidFill>
              <a:latin typeface="Calibri Light" panose="020F0302020204030204"/>
              <a:ea typeface="+mn-ea"/>
              <a:cs typeface="+mn-cs"/>
            </a:rPr>
            <a:t>Installation</a:t>
          </a:r>
        </a:p>
      </dgm:t>
    </dgm:pt>
    <dgm:pt modelId="{A8C4E290-19C4-45DD-8B7F-7FF42A3CD0C3}" type="parTrans" cxnId="{6B750B97-D182-4750-B489-5BD422762C08}">
      <dgm:prSet/>
      <dgm:spPr/>
      <dgm:t>
        <a:bodyPr/>
        <a:lstStyle/>
        <a:p>
          <a:endParaRPr lang="en-US"/>
        </a:p>
      </dgm:t>
    </dgm:pt>
    <dgm:pt modelId="{1060B8FA-63BC-4FD0-A65B-8BDE3C2CC7A4}" type="sibTrans" cxnId="{6B750B97-D182-4750-B489-5BD422762C08}">
      <dgm:prSet/>
      <dgm:spPr/>
      <dgm:t>
        <a:bodyPr/>
        <a:lstStyle/>
        <a:p>
          <a:endParaRPr lang="en-US"/>
        </a:p>
      </dgm:t>
    </dgm:pt>
    <dgm:pt modelId="{BCDC602B-6184-4667-A139-DDACE59DF40A}">
      <dgm:prSet phldrT="[Text]" custT="1">
        <dgm:style>
          <a:lnRef idx="1">
            <a:schemeClr val="accent6"/>
          </a:lnRef>
          <a:fillRef idx="3">
            <a:schemeClr val="accent6"/>
          </a:fillRef>
          <a:effectRef idx="2">
            <a:schemeClr val="accent6"/>
          </a:effectRef>
          <a:fontRef idx="minor">
            <a:schemeClr val="lt1"/>
          </a:fontRef>
        </dgm:style>
      </dgm:prSet>
      <dgm:spPr>
        <a:xfrm>
          <a:off x="412245" y="2391244"/>
          <a:ext cx="4907341" cy="472320"/>
        </a:xfrm>
        <a:prstGeom prst="round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a:scene3d>
          <a:camera prst="orthographicFront">
            <a:rot lat="0" lon="0" rev="0"/>
          </a:camera>
          <a:lightRig rig="contrasting" dir="t">
            <a:rot lat="0" lon="0" rev="1200000"/>
          </a:lightRig>
        </a:scene3d>
        <a:sp3d/>
      </dgm:spPr>
      <dgm:t>
        <a:bodyPr/>
        <a:lstStyle/>
        <a:p>
          <a:pPr>
            <a:buNone/>
          </a:pPr>
          <a:r>
            <a:rPr lang="en-US" sz="2600" b="0">
              <a:solidFill>
                <a:sysClr val="window" lastClr="FFFFFF"/>
              </a:solidFill>
              <a:latin typeface="Calibri Light" panose="020F0302020204030204"/>
              <a:ea typeface="+mn-ea"/>
              <a:cs typeface="+mn-cs"/>
            </a:rPr>
            <a:t>Initial Implementation</a:t>
          </a:r>
        </a:p>
      </dgm:t>
    </dgm:pt>
    <dgm:pt modelId="{B6838095-522D-4DE9-BE9E-3BB75D39E16B}" type="parTrans" cxnId="{92DCFC75-A0E9-4AE6-B3DB-6E19991DE262}">
      <dgm:prSet/>
      <dgm:spPr/>
      <dgm:t>
        <a:bodyPr/>
        <a:lstStyle/>
        <a:p>
          <a:endParaRPr lang="en-US"/>
        </a:p>
      </dgm:t>
    </dgm:pt>
    <dgm:pt modelId="{E265E1DE-19AC-405C-B6D0-FB68C5B11008}" type="sibTrans" cxnId="{92DCFC75-A0E9-4AE6-B3DB-6E19991DE262}">
      <dgm:prSet/>
      <dgm:spPr/>
      <dgm:t>
        <a:bodyPr/>
        <a:lstStyle/>
        <a:p>
          <a:endParaRPr lang="en-US"/>
        </a:p>
      </dgm:t>
    </dgm:pt>
    <dgm:pt modelId="{CDB3692C-A880-496B-A6DA-BD3FD9CA1840}">
      <dgm:prSet phldrT="[Text]" custT="1"/>
      <dgm:spPr>
        <a:xfrm>
          <a:off x="0" y="281283"/>
          <a:ext cx="8244916" cy="982799"/>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t>
        <a:bodyPr/>
        <a:lstStyle/>
        <a:p>
          <a:pPr>
            <a:spcAft>
              <a:spcPts val="0"/>
            </a:spcAft>
            <a:buChar char="•"/>
          </a:pPr>
          <a:r>
            <a:rPr lang="en-US" sz="1800" spc="-40" baseline="0" dirty="0">
              <a:solidFill>
                <a:sysClr val="windowText" lastClr="000000">
                  <a:hueOff val="0"/>
                  <a:satOff val="0"/>
                  <a:lumOff val="0"/>
                  <a:alphaOff val="0"/>
                </a:sysClr>
              </a:solidFill>
              <a:latin typeface="Calibri" panose="020F0502020204030204"/>
              <a:ea typeface="+mn-ea"/>
              <a:cs typeface="+mn-cs"/>
            </a:rPr>
            <a:t>We think we know what we need so we are planning to move forward (evidence-based)</a:t>
          </a:r>
        </a:p>
      </dgm:t>
    </dgm:pt>
    <dgm:pt modelId="{155E2A8C-3D98-4E2B-BB2F-6D706B74A491}" type="parTrans" cxnId="{0D35226E-FC2F-4DBE-B37B-BB569093E316}">
      <dgm:prSet/>
      <dgm:spPr/>
      <dgm:t>
        <a:bodyPr/>
        <a:lstStyle/>
        <a:p>
          <a:endParaRPr lang="en-US"/>
        </a:p>
      </dgm:t>
    </dgm:pt>
    <dgm:pt modelId="{F8C8E311-C50B-4F63-91A1-B5F91C05D3B6}" type="sibTrans" cxnId="{0D35226E-FC2F-4DBE-B37B-BB569093E316}">
      <dgm:prSet/>
      <dgm:spPr/>
      <dgm:t>
        <a:bodyPr/>
        <a:lstStyle/>
        <a:p>
          <a:endParaRPr lang="en-US"/>
        </a:p>
      </dgm:t>
    </dgm:pt>
    <dgm:pt modelId="{2482C623-A19B-44AA-A093-96807E3CE98F}">
      <dgm:prSet phldrT="[Text]" custT="1"/>
      <dgm:spPr>
        <a:xfrm>
          <a:off x="0" y="1586643"/>
          <a:ext cx="8244916" cy="718200"/>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t>
        <a:bodyPr/>
        <a:lstStyle/>
        <a:p>
          <a:pPr>
            <a:spcAft>
              <a:spcPts val="0"/>
            </a:spcAft>
            <a:buChar char="•"/>
          </a:pPr>
          <a:r>
            <a:rPr lang="en-US" sz="1800" spc="-40" baseline="0" dirty="0">
              <a:solidFill>
                <a:sysClr val="windowText" lastClr="000000">
                  <a:hueOff val="0"/>
                  <a:satOff val="0"/>
                  <a:lumOff val="0"/>
                  <a:alphaOff val="0"/>
                </a:sysClr>
              </a:solidFill>
              <a:latin typeface="Calibri" panose="020F0502020204030204"/>
              <a:ea typeface="+mn-ea"/>
              <a:cs typeface="+mn-cs"/>
            </a:rPr>
            <a:t>Let’s make sure we’re ready to implement (capacity infrastructure)</a:t>
          </a:r>
        </a:p>
      </dgm:t>
    </dgm:pt>
    <dgm:pt modelId="{34F7C83A-E5B5-4158-B744-A060F3FD4B62}" type="parTrans" cxnId="{4EBD8B83-A9BF-4167-B3C2-46DB14D47B31}">
      <dgm:prSet/>
      <dgm:spPr/>
      <dgm:t>
        <a:bodyPr/>
        <a:lstStyle/>
        <a:p>
          <a:endParaRPr lang="en-US"/>
        </a:p>
      </dgm:t>
    </dgm:pt>
    <dgm:pt modelId="{BB4AFB68-B06A-4815-B5D0-724654CA2CEF}" type="sibTrans" cxnId="{4EBD8B83-A9BF-4167-B3C2-46DB14D47B31}">
      <dgm:prSet/>
      <dgm:spPr/>
      <dgm:t>
        <a:bodyPr/>
        <a:lstStyle/>
        <a:p>
          <a:endParaRPr lang="en-US"/>
        </a:p>
      </dgm:t>
    </dgm:pt>
    <dgm:pt modelId="{F302D720-2B29-40DD-B835-FE6CC07497A7}">
      <dgm:prSet phldrT="[Text]" custT="1"/>
      <dgm:spPr>
        <a:xfrm>
          <a:off x="0" y="2627404"/>
          <a:ext cx="8244916" cy="718200"/>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t>
        <a:bodyPr/>
        <a:lstStyle/>
        <a:p>
          <a:pPr>
            <a:spcAft>
              <a:spcPts val="0"/>
            </a:spcAft>
            <a:buChar char="•"/>
          </a:pPr>
          <a:r>
            <a:rPr lang="en-US" sz="1800" spc="-40" baseline="0">
              <a:solidFill>
                <a:sysClr val="windowText" lastClr="000000">
                  <a:hueOff val="0"/>
                  <a:satOff val="0"/>
                  <a:lumOff val="0"/>
                  <a:alphaOff val="0"/>
                </a:sysClr>
              </a:solidFill>
              <a:latin typeface="Calibri" panose="020F0502020204030204"/>
              <a:ea typeface="+mn-ea"/>
              <a:cs typeface="+mn-cs"/>
            </a:rPr>
            <a:t>Let’s give it a try &amp; evaluate (demonstration)</a:t>
          </a:r>
        </a:p>
      </dgm:t>
    </dgm:pt>
    <dgm:pt modelId="{2002DB54-4EB0-4BD7-8CE4-0DD6D6325C5A}" type="parTrans" cxnId="{2654E34C-9B85-4E4A-A70A-F8D06B45CBF7}">
      <dgm:prSet/>
      <dgm:spPr/>
      <dgm:t>
        <a:bodyPr/>
        <a:lstStyle/>
        <a:p>
          <a:endParaRPr lang="en-US"/>
        </a:p>
      </dgm:t>
    </dgm:pt>
    <dgm:pt modelId="{D806E5EA-7F2B-47AA-9B85-8549408C67F9}" type="sibTrans" cxnId="{2654E34C-9B85-4E4A-A70A-F8D06B45CBF7}">
      <dgm:prSet/>
      <dgm:spPr/>
      <dgm:t>
        <a:bodyPr/>
        <a:lstStyle/>
        <a:p>
          <a:endParaRPr lang="en-US"/>
        </a:p>
      </dgm:t>
    </dgm:pt>
    <dgm:pt modelId="{C7BD12FB-6A55-495A-9BC4-3682C5DC453B}">
      <dgm:prSet phldrT="[Text]" custT="1">
        <dgm:style>
          <a:lnRef idx="0">
            <a:schemeClr val="accent2"/>
          </a:lnRef>
          <a:fillRef idx="3">
            <a:schemeClr val="accent2"/>
          </a:fillRef>
          <a:effectRef idx="3">
            <a:schemeClr val="accent2"/>
          </a:effectRef>
          <a:fontRef idx="minor">
            <a:schemeClr val="lt1"/>
          </a:fontRef>
        </dgm:style>
      </dgm:prSet>
      <dgm:spPr>
        <a:xfrm>
          <a:off x="412245" y="3432004"/>
          <a:ext cx="5516632" cy="472320"/>
        </a:xfrm>
        <a:prstGeom prst="roundRect">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contrasting" dir="t">
            <a:rot lat="0" lon="0" rev="1200000"/>
          </a:lightRig>
        </a:scene3d>
        <a:sp3d/>
      </dgm:spPr>
      <dgm:t>
        <a:bodyPr/>
        <a:lstStyle/>
        <a:p>
          <a:pPr>
            <a:buNone/>
          </a:pPr>
          <a:r>
            <a:rPr lang="en-US" sz="2600" b="0">
              <a:solidFill>
                <a:sysClr val="window" lastClr="FFFFFF"/>
              </a:solidFill>
              <a:latin typeface="Calibri Light" panose="020F0302020204030204"/>
              <a:ea typeface="+mn-ea"/>
              <a:cs typeface="+mn-cs"/>
            </a:rPr>
            <a:t>Full Implementation</a:t>
          </a:r>
        </a:p>
      </dgm:t>
    </dgm:pt>
    <dgm:pt modelId="{01268581-07DB-4501-B1F6-A5BF0D9F37DC}" type="sibTrans" cxnId="{D2510023-DBCC-48E2-B7C0-6A4D6DBDE468}">
      <dgm:prSet/>
      <dgm:spPr/>
      <dgm:t>
        <a:bodyPr/>
        <a:lstStyle/>
        <a:p>
          <a:endParaRPr lang="en-US"/>
        </a:p>
      </dgm:t>
    </dgm:pt>
    <dgm:pt modelId="{CD9E1F7A-78EF-4234-9A41-E6B52954B843}" type="parTrans" cxnId="{D2510023-DBCC-48E2-B7C0-6A4D6DBDE468}">
      <dgm:prSet/>
      <dgm:spPr/>
      <dgm:t>
        <a:bodyPr/>
        <a:lstStyle/>
        <a:p>
          <a:endParaRPr lang="en-US"/>
        </a:p>
      </dgm:t>
    </dgm:pt>
    <dgm:pt modelId="{DB2A0EBB-F738-419A-BEA4-66A5688F0EA7}">
      <dgm:prSet phldrT="[Text]" custT="1"/>
      <dgm:spPr>
        <a:xfrm>
          <a:off x="0" y="4708924"/>
          <a:ext cx="8244916" cy="718200"/>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t>
        <a:bodyPr/>
        <a:lstStyle/>
        <a:p>
          <a:pPr>
            <a:spcAft>
              <a:spcPts val="0"/>
            </a:spcAft>
            <a:buChar char="•"/>
          </a:pPr>
          <a:r>
            <a:rPr lang="en-US" sz="1800" spc="-40" baseline="0">
              <a:solidFill>
                <a:sysClr val="windowText" lastClr="000000">
                  <a:hueOff val="0"/>
                  <a:satOff val="0"/>
                  <a:lumOff val="0"/>
                  <a:alphaOff val="0"/>
                </a:sysClr>
              </a:solidFill>
              <a:latin typeface="Calibri" panose="020F0502020204030204"/>
              <a:ea typeface="+mn-ea"/>
              <a:cs typeface="+mn-cs"/>
            </a:rPr>
            <a:t>Let’s make it our way of doing business (institutionalized use)</a:t>
          </a:r>
        </a:p>
      </dgm:t>
    </dgm:pt>
    <dgm:pt modelId="{F4075F3A-4A49-40FA-A063-F65AE5661252}">
      <dgm:prSet phldrT="[Text]" custT="1">
        <dgm:style>
          <a:lnRef idx="0">
            <a:schemeClr val="accent2"/>
          </a:lnRef>
          <a:fillRef idx="3">
            <a:schemeClr val="accent2"/>
          </a:fillRef>
          <a:effectRef idx="3">
            <a:schemeClr val="accent2"/>
          </a:effectRef>
          <a:fontRef idx="minor">
            <a:schemeClr val="lt1"/>
          </a:fontRef>
        </dgm:style>
      </dgm:prSet>
      <dgm:spPr>
        <a:xfrm>
          <a:off x="412245" y="4472764"/>
          <a:ext cx="5974134" cy="472320"/>
        </a:xfrm>
        <a:prstGeom prst="roundRect">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contrasting" dir="t">
            <a:rot lat="0" lon="0" rev="1200000"/>
          </a:lightRig>
        </a:scene3d>
        <a:sp3d/>
      </dgm:spPr>
      <dgm:t>
        <a:bodyPr/>
        <a:lstStyle/>
        <a:p>
          <a:pPr>
            <a:buNone/>
          </a:pPr>
          <a:r>
            <a:rPr lang="en-US" sz="2600" b="0">
              <a:solidFill>
                <a:sysClr val="window" lastClr="FFFFFF"/>
              </a:solidFill>
              <a:latin typeface="Calibri Light" panose="020F0302020204030204"/>
              <a:ea typeface="+mn-ea"/>
              <a:cs typeface="+mn-cs"/>
            </a:rPr>
            <a:t>Sustainability &amp; Continuous Regeneration</a:t>
          </a:r>
        </a:p>
      </dgm:t>
    </dgm:pt>
    <dgm:pt modelId="{5C979709-EB2E-4D7A-9F78-1F454F4896DB}" type="sibTrans" cxnId="{D2C19891-9578-42E2-BD48-9CA0CEEA59B7}">
      <dgm:prSet/>
      <dgm:spPr/>
      <dgm:t>
        <a:bodyPr/>
        <a:lstStyle/>
        <a:p>
          <a:endParaRPr lang="en-US"/>
        </a:p>
      </dgm:t>
    </dgm:pt>
    <dgm:pt modelId="{A64319FE-8AEA-4E64-BAC4-812D53D3798D}" type="parTrans" cxnId="{D2C19891-9578-42E2-BD48-9CA0CEEA59B7}">
      <dgm:prSet/>
      <dgm:spPr/>
      <dgm:t>
        <a:bodyPr/>
        <a:lstStyle/>
        <a:p>
          <a:endParaRPr lang="en-US"/>
        </a:p>
      </dgm:t>
    </dgm:pt>
    <dgm:pt modelId="{FAB35F7C-FD26-47A2-A6CE-D2DB0626001F}" type="sibTrans" cxnId="{9DD1F54F-ECB0-4FA5-8E71-B7EF4E1C98CD}">
      <dgm:prSet/>
      <dgm:spPr/>
      <dgm:t>
        <a:bodyPr/>
        <a:lstStyle/>
        <a:p>
          <a:endParaRPr lang="en-US"/>
        </a:p>
      </dgm:t>
    </dgm:pt>
    <dgm:pt modelId="{ADB1883D-903C-4E54-8482-71DAEC0D2735}" type="parTrans" cxnId="{9DD1F54F-ECB0-4FA5-8E71-B7EF4E1C98CD}">
      <dgm:prSet/>
      <dgm:spPr/>
      <dgm:t>
        <a:bodyPr/>
        <a:lstStyle/>
        <a:p>
          <a:endParaRPr lang="en-US"/>
        </a:p>
      </dgm:t>
    </dgm:pt>
    <dgm:pt modelId="{E6CD695C-6935-4EB5-99FB-4EC53F4C3810}">
      <dgm:prSet phldrT="[Text]" custT="1"/>
      <dgm:spPr>
        <a:xfrm>
          <a:off x="0" y="3668164"/>
          <a:ext cx="8244916" cy="718200"/>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t>
        <a:bodyPr/>
        <a:lstStyle/>
        <a:p>
          <a:pPr>
            <a:spcAft>
              <a:spcPts val="0"/>
            </a:spcAft>
            <a:buChar char="•"/>
          </a:pPr>
          <a:r>
            <a:rPr lang="en-US" sz="1800" spc="-40" baseline="0" dirty="0">
              <a:solidFill>
                <a:sysClr val="windowText" lastClr="000000">
                  <a:hueOff val="0"/>
                  <a:satOff val="0"/>
                  <a:lumOff val="0"/>
                  <a:alphaOff val="0"/>
                </a:sysClr>
              </a:solidFill>
              <a:latin typeface="Calibri" panose="020F0502020204030204"/>
              <a:ea typeface="+mn-ea"/>
              <a:cs typeface="+mn-cs"/>
            </a:rPr>
            <a:t>That worked, let’s do it for real (investment)</a:t>
          </a:r>
        </a:p>
      </dgm:t>
    </dgm:pt>
    <dgm:pt modelId="{3815502A-F6F8-483E-9F3D-78B8E202480F}" type="sibTrans" cxnId="{3E7CF413-8F26-4959-B612-3403B92B6B82}">
      <dgm:prSet/>
      <dgm:spPr/>
      <dgm:t>
        <a:bodyPr/>
        <a:lstStyle/>
        <a:p>
          <a:endParaRPr lang="en-US"/>
        </a:p>
      </dgm:t>
    </dgm:pt>
    <dgm:pt modelId="{D2D6CA71-F6B8-4D88-95C9-CB59948B3F8F}" type="parTrans" cxnId="{3E7CF413-8F26-4959-B612-3403B92B6B82}">
      <dgm:prSet/>
      <dgm:spPr/>
      <dgm:t>
        <a:bodyPr/>
        <a:lstStyle/>
        <a:p>
          <a:endParaRPr lang="en-US"/>
        </a:p>
      </dgm:t>
    </dgm:pt>
    <dgm:pt modelId="{F4206DCA-C717-4411-832B-33E2421E76FD}" type="pres">
      <dgm:prSet presAssocID="{CA85910C-841A-4770-8850-B1893A9DF604}" presName="linear" presStyleCnt="0">
        <dgm:presLayoutVars>
          <dgm:dir/>
          <dgm:animLvl val="lvl"/>
          <dgm:resizeHandles val="exact"/>
        </dgm:presLayoutVars>
      </dgm:prSet>
      <dgm:spPr/>
    </dgm:pt>
    <dgm:pt modelId="{5BEF5673-4A6A-48A1-B05B-9E48441BF1B1}" type="pres">
      <dgm:prSet presAssocID="{A9B54138-0C0B-4B41-AE76-E45327B1386A}" presName="parentLin" presStyleCnt="0"/>
      <dgm:spPr/>
    </dgm:pt>
    <dgm:pt modelId="{B2370C2D-CF9E-4FD6-A020-10EAE92B6680}" type="pres">
      <dgm:prSet presAssocID="{A9B54138-0C0B-4B41-AE76-E45327B1386A}" presName="parentLeftMargin" presStyleLbl="node1" presStyleIdx="0" presStyleCnt="5"/>
      <dgm:spPr/>
    </dgm:pt>
    <dgm:pt modelId="{1C83B8A7-E55A-4A95-9C9B-A2BC7606356D}" type="pres">
      <dgm:prSet presAssocID="{A9B54138-0C0B-4B41-AE76-E45327B1386A}" presName="parentText" presStyleLbl="node1" presStyleIdx="0" presStyleCnt="5" custScaleX="71825">
        <dgm:presLayoutVars>
          <dgm:chMax val="0"/>
          <dgm:bulletEnabled val="1"/>
        </dgm:presLayoutVars>
      </dgm:prSet>
      <dgm:spPr/>
    </dgm:pt>
    <dgm:pt modelId="{011F2DE6-CB91-4614-8B49-62B6276AF64B}" type="pres">
      <dgm:prSet presAssocID="{A9B54138-0C0B-4B41-AE76-E45327B1386A}" presName="negativeSpace" presStyleCnt="0"/>
      <dgm:spPr/>
    </dgm:pt>
    <dgm:pt modelId="{BD2F2B25-CDA2-492F-BAE1-6A1579CE9F2F}" type="pres">
      <dgm:prSet presAssocID="{A9B54138-0C0B-4B41-AE76-E45327B1386A}" presName="childText" presStyleLbl="conFgAcc1" presStyleIdx="0" presStyleCnt="5">
        <dgm:presLayoutVars>
          <dgm:bulletEnabled val="1"/>
        </dgm:presLayoutVars>
      </dgm:prSet>
      <dgm:spPr/>
    </dgm:pt>
    <dgm:pt modelId="{9F4CB8D5-F35D-48DD-B4AB-05F655E72361}" type="pres">
      <dgm:prSet presAssocID="{3416F508-DFDB-4688-A8E9-F5C641F659AE}" presName="spaceBetweenRectangles" presStyleCnt="0"/>
      <dgm:spPr/>
    </dgm:pt>
    <dgm:pt modelId="{DB145B6F-E7BA-43FD-B507-9D51683B4B18}" type="pres">
      <dgm:prSet presAssocID="{954AAE81-35C4-4C12-B62B-8709AEF99FD6}" presName="parentLin" presStyleCnt="0"/>
      <dgm:spPr/>
    </dgm:pt>
    <dgm:pt modelId="{5DAF8B3C-7685-4E39-8586-80AAA06B771A}" type="pres">
      <dgm:prSet presAssocID="{954AAE81-35C4-4C12-B62B-8709AEF99FD6}" presName="parentLeftMargin" presStyleLbl="node1" presStyleIdx="0" presStyleCnt="5"/>
      <dgm:spPr/>
    </dgm:pt>
    <dgm:pt modelId="{63DF7D70-FA28-4CB5-87C3-68C2218D59D9}" type="pres">
      <dgm:prSet presAssocID="{954AAE81-35C4-4C12-B62B-8709AEF99FD6}" presName="parentText" presStyleLbl="node1" presStyleIdx="1" presStyleCnt="5" custScaleX="77102">
        <dgm:presLayoutVars>
          <dgm:chMax val="0"/>
          <dgm:bulletEnabled val="1"/>
        </dgm:presLayoutVars>
      </dgm:prSet>
      <dgm:spPr/>
    </dgm:pt>
    <dgm:pt modelId="{C45987DA-4E2A-4D59-B90D-2636DA7D787E}" type="pres">
      <dgm:prSet presAssocID="{954AAE81-35C4-4C12-B62B-8709AEF99FD6}" presName="negativeSpace" presStyleCnt="0"/>
      <dgm:spPr/>
    </dgm:pt>
    <dgm:pt modelId="{C3D4A2DB-AD52-4904-A56F-39717FFF0012}" type="pres">
      <dgm:prSet presAssocID="{954AAE81-35C4-4C12-B62B-8709AEF99FD6}" presName="childText" presStyleLbl="conFgAcc1" presStyleIdx="1" presStyleCnt="5">
        <dgm:presLayoutVars>
          <dgm:bulletEnabled val="1"/>
        </dgm:presLayoutVars>
      </dgm:prSet>
      <dgm:spPr>
        <a:prstGeom prst="rect">
          <a:avLst/>
        </a:prstGeom>
      </dgm:spPr>
    </dgm:pt>
    <dgm:pt modelId="{58E9F297-3D5E-4960-855C-FBC3D64A2B5C}" type="pres">
      <dgm:prSet presAssocID="{1060B8FA-63BC-4FD0-A65B-8BDE3C2CC7A4}" presName="spaceBetweenRectangles" presStyleCnt="0"/>
      <dgm:spPr/>
    </dgm:pt>
    <dgm:pt modelId="{9AC8DCEF-FFE7-4344-8840-88430EE3D49E}" type="pres">
      <dgm:prSet presAssocID="{BCDC602B-6184-4667-A139-DDACE59DF40A}" presName="parentLin" presStyleCnt="0"/>
      <dgm:spPr/>
    </dgm:pt>
    <dgm:pt modelId="{11E76175-F72D-4774-85B1-B5D11B736795}" type="pres">
      <dgm:prSet presAssocID="{BCDC602B-6184-4667-A139-DDACE59DF40A}" presName="parentLeftMargin" presStyleLbl="node1" presStyleIdx="1" presStyleCnt="5"/>
      <dgm:spPr/>
    </dgm:pt>
    <dgm:pt modelId="{223DD7FC-BB63-4487-83F2-E54C0643849F}" type="pres">
      <dgm:prSet presAssocID="{BCDC602B-6184-4667-A139-DDACE59DF40A}" presName="parentText" presStyleLbl="node1" presStyleIdx="2" presStyleCnt="5" custScaleX="85028">
        <dgm:presLayoutVars>
          <dgm:chMax val="0"/>
          <dgm:bulletEnabled val="1"/>
        </dgm:presLayoutVars>
      </dgm:prSet>
      <dgm:spPr/>
    </dgm:pt>
    <dgm:pt modelId="{A0039179-0BA9-4A41-8CBF-57747A1A0551}" type="pres">
      <dgm:prSet presAssocID="{BCDC602B-6184-4667-A139-DDACE59DF40A}" presName="negativeSpace" presStyleCnt="0"/>
      <dgm:spPr/>
    </dgm:pt>
    <dgm:pt modelId="{34868D5B-AE8B-4E00-8715-EF98D4DDE889}" type="pres">
      <dgm:prSet presAssocID="{BCDC602B-6184-4667-A139-DDACE59DF40A}" presName="childText" presStyleLbl="conFgAcc1" presStyleIdx="2" presStyleCnt="5">
        <dgm:presLayoutVars>
          <dgm:bulletEnabled val="1"/>
        </dgm:presLayoutVars>
      </dgm:prSet>
      <dgm:spPr/>
    </dgm:pt>
    <dgm:pt modelId="{1772B141-9D13-43D3-8680-33EC6A2AC0C6}" type="pres">
      <dgm:prSet presAssocID="{E265E1DE-19AC-405C-B6D0-FB68C5B11008}" presName="spaceBetweenRectangles" presStyleCnt="0"/>
      <dgm:spPr/>
    </dgm:pt>
    <dgm:pt modelId="{3010A21C-1F70-4535-8813-E113D843DD09}" type="pres">
      <dgm:prSet presAssocID="{C7BD12FB-6A55-495A-9BC4-3682C5DC453B}" presName="parentLin" presStyleCnt="0"/>
      <dgm:spPr/>
    </dgm:pt>
    <dgm:pt modelId="{E6A0C18A-5207-4A3F-AE2E-C8986783B039}" type="pres">
      <dgm:prSet presAssocID="{C7BD12FB-6A55-495A-9BC4-3682C5DC453B}" presName="parentLeftMargin" presStyleLbl="node1" presStyleIdx="2" presStyleCnt="5"/>
      <dgm:spPr/>
    </dgm:pt>
    <dgm:pt modelId="{6D914A54-B7F6-4A24-9F6E-4AB6A8A63DE4}" type="pres">
      <dgm:prSet presAssocID="{C7BD12FB-6A55-495A-9BC4-3682C5DC453B}" presName="parentText" presStyleLbl="node1" presStyleIdx="3" presStyleCnt="5" custScaleX="95585">
        <dgm:presLayoutVars>
          <dgm:chMax val="0"/>
          <dgm:bulletEnabled val="1"/>
        </dgm:presLayoutVars>
      </dgm:prSet>
      <dgm:spPr/>
    </dgm:pt>
    <dgm:pt modelId="{B2C41817-1C03-4D35-A88D-9CF0C1734B43}" type="pres">
      <dgm:prSet presAssocID="{C7BD12FB-6A55-495A-9BC4-3682C5DC453B}" presName="negativeSpace" presStyleCnt="0"/>
      <dgm:spPr/>
    </dgm:pt>
    <dgm:pt modelId="{DDF6E055-97DD-47A5-B52B-4D4E9E2EADD0}" type="pres">
      <dgm:prSet presAssocID="{C7BD12FB-6A55-495A-9BC4-3682C5DC453B}" presName="childText" presStyleLbl="conFgAcc1" presStyleIdx="3" presStyleCnt="5">
        <dgm:presLayoutVars>
          <dgm:bulletEnabled val="1"/>
        </dgm:presLayoutVars>
      </dgm:prSet>
      <dgm:spPr/>
    </dgm:pt>
    <dgm:pt modelId="{B1C2B7B9-F992-4FC4-B6DC-B92BF2DC9810}" type="pres">
      <dgm:prSet presAssocID="{01268581-07DB-4501-B1F6-A5BF0D9F37DC}" presName="spaceBetweenRectangles" presStyleCnt="0"/>
      <dgm:spPr/>
    </dgm:pt>
    <dgm:pt modelId="{CB31AA2E-A417-4EB3-9190-7DC6064AD991}" type="pres">
      <dgm:prSet presAssocID="{F4075F3A-4A49-40FA-A063-F65AE5661252}" presName="parentLin" presStyleCnt="0"/>
      <dgm:spPr/>
    </dgm:pt>
    <dgm:pt modelId="{6AA8D064-8399-420E-8410-AF360DCC13B0}" type="pres">
      <dgm:prSet presAssocID="{F4075F3A-4A49-40FA-A063-F65AE5661252}" presName="parentLeftMargin" presStyleLbl="node1" presStyleIdx="3" presStyleCnt="5"/>
      <dgm:spPr/>
    </dgm:pt>
    <dgm:pt modelId="{37644250-2239-41EF-88FE-BDEC6CDC8369}" type="pres">
      <dgm:prSet presAssocID="{F4075F3A-4A49-40FA-A063-F65AE5661252}" presName="parentText" presStyleLbl="node1" presStyleIdx="4" presStyleCnt="5" custScaleX="103512">
        <dgm:presLayoutVars>
          <dgm:chMax val="0"/>
          <dgm:bulletEnabled val="1"/>
        </dgm:presLayoutVars>
      </dgm:prSet>
      <dgm:spPr/>
    </dgm:pt>
    <dgm:pt modelId="{031BE962-BE0B-42DA-AE58-C230A6BDC320}" type="pres">
      <dgm:prSet presAssocID="{F4075F3A-4A49-40FA-A063-F65AE5661252}" presName="negativeSpace" presStyleCnt="0"/>
      <dgm:spPr/>
    </dgm:pt>
    <dgm:pt modelId="{200C7944-57E3-44A0-ACC4-32F750BA3DB6}" type="pres">
      <dgm:prSet presAssocID="{F4075F3A-4A49-40FA-A063-F65AE5661252}" presName="childText" presStyleLbl="conFgAcc1" presStyleIdx="4" presStyleCnt="5">
        <dgm:presLayoutVars>
          <dgm:bulletEnabled val="1"/>
        </dgm:presLayoutVars>
      </dgm:prSet>
      <dgm:spPr/>
    </dgm:pt>
  </dgm:ptLst>
  <dgm:cxnLst>
    <dgm:cxn modelId="{A2EB060E-4759-403C-A696-34F3A08D0075}" type="presOf" srcId="{954AAE81-35C4-4C12-B62B-8709AEF99FD6}" destId="{5DAF8B3C-7685-4E39-8586-80AAA06B771A}" srcOrd="0" destOrd="0" presId="urn:microsoft.com/office/officeart/2005/8/layout/list1"/>
    <dgm:cxn modelId="{3E7CF413-8F26-4959-B612-3403B92B6B82}" srcId="{C7BD12FB-6A55-495A-9BC4-3682C5DC453B}" destId="{E6CD695C-6935-4EB5-99FB-4EC53F4C3810}" srcOrd="0" destOrd="0" parTransId="{D2D6CA71-F6B8-4D88-95C9-CB59948B3F8F}" sibTransId="{3815502A-F6F8-483E-9F3D-78B8E202480F}"/>
    <dgm:cxn modelId="{BB585317-649A-46E2-ABD2-3B66AB2BC78A}" type="presOf" srcId="{CDB3692C-A880-496B-A6DA-BD3FD9CA1840}" destId="{BD2F2B25-CDA2-492F-BAE1-6A1579CE9F2F}" srcOrd="0" destOrd="0" presId="urn:microsoft.com/office/officeart/2005/8/layout/list1"/>
    <dgm:cxn modelId="{43B6C519-56C7-46C1-8352-012EED995A08}" type="presOf" srcId="{A9B54138-0C0B-4B41-AE76-E45327B1386A}" destId="{B2370C2D-CF9E-4FD6-A020-10EAE92B6680}" srcOrd="0" destOrd="0" presId="urn:microsoft.com/office/officeart/2005/8/layout/list1"/>
    <dgm:cxn modelId="{D2510023-DBCC-48E2-B7C0-6A4D6DBDE468}" srcId="{CA85910C-841A-4770-8850-B1893A9DF604}" destId="{C7BD12FB-6A55-495A-9BC4-3682C5DC453B}" srcOrd="3" destOrd="0" parTransId="{CD9E1F7A-78EF-4234-9A41-E6B52954B843}" sibTransId="{01268581-07DB-4501-B1F6-A5BF0D9F37DC}"/>
    <dgm:cxn modelId="{2DBB7D28-CCE8-4492-B279-2B3F8EA72628}" type="presOf" srcId="{F302D720-2B29-40DD-B835-FE6CC07497A7}" destId="{34868D5B-AE8B-4E00-8715-EF98D4DDE889}" srcOrd="0" destOrd="0" presId="urn:microsoft.com/office/officeart/2005/8/layout/list1"/>
    <dgm:cxn modelId="{7CB6E22F-EC2B-406C-BDA3-5E92CB8876F1}" type="presOf" srcId="{BCDC602B-6184-4667-A139-DDACE59DF40A}" destId="{223DD7FC-BB63-4487-83F2-E54C0643849F}" srcOrd="1" destOrd="0" presId="urn:microsoft.com/office/officeart/2005/8/layout/list1"/>
    <dgm:cxn modelId="{F3E87748-4CBA-47AA-B4BD-2DCE1575A622}" srcId="{CA85910C-841A-4770-8850-B1893A9DF604}" destId="{A9B54138-0C0B-4B41-AE76-E45327B1386A}" srcOrd="0" destOrd="0" parTransId="{C15114FA-858E-4CC7-970D-317A88EF07AA}" sibTransId="{3416F508-DFDB-4688-A8E9-F5C641F659AE}"/>
    <dgm:cxn modelId="{F7A9876C-CF09-491B-955F-051C3E94A0CA}" type="presOf" srcId="{C7BD12FB-6A55-495A-9BC4-3682C5DC453B}" destId="{6D914A54-B7F6-4A24-9F6E-4AB6A8A63DE4}" srcOrd="1" destOrd="0" presId="urn:microsoft.com/office/officeart/2005/8/layout/list1"/>
    <dgm:cxn modelId="{2654E34C-9B85-4E4A-A70A-F8D06B45CBF7}" srcId="{BCDC602B-6184-4667-A139-DDACE59DF40A}" destId="{F302D720-2B29-40DD-B835-FE6CC07497A7}" srcOrd="0" destOrd="0" parTransId="{2002DB54-4EB0-4BD7-8CE4-0DD6D6325C5A}" sibTransId="{D806E5EA-7F2B-47AA-9B85-8549408C67F9}"/>
    <dgm:cxn modelId="{0D35226E-FC2F-4DBE-B37B-BB569093E316}" srcId="{A9B54138-0C0B-4B41-AE76-E45327B1386A}" destId="{CDB3692C-A880-496B-A6DA-BD3FD9CA1840}" srcOrd="0" destOrd="0" parTransId="{155E2A8C-3D98-4E2B-BB2F-6D706B74A491}" sibTransId="{F8C8E311-C50B-4F63-91A1-B5F91C05D3B6}"/>
    <dgm:cxn modelId="{9DD1F54F-ECB0-4FA5-8E71-B7EF4E1C98CD}" srcId="{F4075F3A-4A49-40FA-A063-F65AE5661252}" destId="{DB2A0EBB-F738-419A-BEA4-66A5688F0EA7}" srcOrd="0" destOrd="0" parTransId="{ADB1883D-903C-4E54-8482-71DAEC0D2735}" sibTransId="{FAB35F7C-FD26-47A2-A6CE-D2DB0626001F}"/>
    <dgm:cxn modelId="{D77B3453-DB51-43A4-A8CC-8B24C1DF2F5F}" type="presOf" srcId="{954AAE81-35C4-4C12-B62B-8709AEF99FD6}" destId="{63DF7D70-FA28-4CB5-87C3-68C2218D59D9}" srcOrd="1" destOrd="0" presId="urn:microsoft.com/office/officeart/2005/8/layout/list1"/>
    <dgm:cxn modelId="{92DCFC75-A0E9-4AE6-B3DB-6E19991DE262}" srcId="{CA85910C-841A-4770-8850-B1893A9DF604}" destId="{BCDC602B-6184-4667-A139-DDACE59DF40A}" srcOrd="2" destOrd="0" parTransId="{B6838095-522D-4DE9-BE9E-3BB75D39E16B}" sibTransId="{E265E1DE-19AC-405C-B6D0-FB68C5B11008}"/>
    <dgm:cxn modelId="{4EBD8B83-A9BF-4167-B3C2-46DB14D47B31}" srcId="{954AAE81-35C4-4C12-B62B-8709AEF99FD6}" destId="{2482C623-A19B-44AA-A093-96807E3CE98F}" srcOrd="0" destOrd="0" parTransId="{34F7C83A-E5B5-4158-B744-A060F3FD4B62}" sibTransId="{BB4AFB68-B06A-4815-B5D0-724654CA2CEF}"/>
    <dgm:cxn modelId="{D2C19891-9578-42E2-BD48-9CA0CEEA59B7}" srcId="{CA85910C-841A-4770-8850-B1893A9DF604}" destId="{F4075F3A-4A49-40FA-A063-F65AE5661252}" srcOrd="4" destOrd="0" parTransId="{A64319FE-8AEA-4E64-BAC4-812D53D3798D}" sibTransId="{5C979709-EB2E-4D7A-9F78-1F454F4896DB}"/>
    <dgm:cxn modelId="{9BD84196-17BE-4495-A5AE-ADB928EFAA5F}" type="presOf" srcId="{2482C623-A19B-44AA-A093-96807E3CE98F}" destId="{C3D4A2DB-AD52-4904-A56F-39717FFF0012}" srcOrd="0" destOrd="0" presId="urn:microsoft.com/office/officeart/2005/8/layout/list1"/>
    <dgm:cxn modelId="{6B750B97-D182-4750-B489-5BD422762C08}" srcId="{CA85910C-841A-4770-8850-B1893A9DF604}" destId="{954AAE81-35C4-4C12-B62B-8709AEF99FD6}" srcOrd="1" destOrd="0" parTransId="{A8C4E290-19C4-45DD-8B7F-7FF42A3CD0C3}" sibTransId="{1060B8FA-63BC-4FD0-A65B-8BDE3C2CC7A4}"/>
    <dgm:cxn modelId="{FEAEE998-87F1-4FF2-B327-B30619AA44B2}" type="presOf" srcId="{DB2A0EBB-F738-419A-BEA4-66A5688F0EA7}" destId="{200C7944-57E3-44A0-ACC4-32F750BA3DB6}" srcOrd="0" destOrd="0" presId="urn:microsoft.com/office/officeart/2005/8/layout/list1"/>
    <dgm:cxn modelId="{3EF343B6-D12B-4C3B-A330-7EA2E935A740}" type="presOf" srcId="{BCDC602B-6184-4667-A139-DDACE59DF40A}" destId="{11E76175-F72D-4774-85B1-B5D11B736795}" srcOrd="0" destOrd="0" presId="urn:microsoft.com/office/officeart/2005/8/layout/list1"/>
    <dgm:cxn modelId="{4EED9FBC-8E1C-4155-9A0A-DE0E3F148B9C}" type="presOf" srcId="{A9B54138-0C0B-4B41-AE76-E45327B1386A}" destId="{1C83B8A7-E55A-4A95-9C9B-A2BC7606356D}" srcOrd="1" destOrd="0" presId="urn:microsoft.com/office/officeart/2005/8/layout/list1"/>
    <dgm:cxn modelId="{45ABC0D1-C4C3-454D-A7CB-CC4D360088B6}" type="presOf" srcId="{C7BD12FB-6A55-495A-9BC4-3682C5DC453B}" destId="{E6A0C18A-5207-4A3F-AE2E-C8986783B039}" srcOrd="0" destOrd="0" presId="urn:microsoft.com/office/officeart/2005/8/layout/list1"/>
    <dgm:cxn modelId="{05C3DBD3-4B6E-4341-9B3A-6929B562E690}" type="presOf" srcId="{F4075F3A-4A49-40FA-A063-F65AE5661252}" destId="{37644250-2239-41EF-88FE-BDEC6CDC8369}" srcOrd="1" destOrd="0" presId="urn:microsoft.com/office/officeart/2005/8/layout/list1"/>
    <dgm:cxn modelId="{542901F0-1B6A-49EA-9279-69FD5B722250}" type="presOf" srcId="{E6CD695C-6935-4EB5-99FB-4EC53F4C3810}" destId="{DDF6E055-97DD-47A5-B52B-4D4E9E2EADD0}" srcOrd="0" destOrd="0" presId="urn:microsoft.com/office/officeart/2005/8/layout/list1"/>
    <dgm:cxn modelId="{0CDD70F3-3F71-4EF0-A2E9-662C9FEBA503}" type="presOf" srcId="{CA85910C-841A-4770-8850-B1893A9DF604}" destId="{F4206DCA-C717-4411-832B-33E2421E76FD}" srcOrd="0" destOrd="0" presId="urn:microsoft.com/office/officeart/2005/8/layout/list1"/>
    <dgm:cxn modelId="{4B3949FF-B0EE-46CC-8230-3D4696A1345E}" type="presOf" srcId="{F4075F3A-4A49-40FA-A063-F65AE5661252}" destId="{6AA8D064-8399-420E-8410-AF360DCC13B0}" srcOrd="0" destOrd="0" presId="urn:microsoft.com/office/officeart/2005/8/layout/list1"/>
    <dgm:cxn modelId="{7BF3D06E-8953-4039-82D5-671AB1A7F31F}" type="presParOf" srcId="{F4206DCA-C717-4411-832B-33E2421E76FD}" destId="{5BEF5673-4A6A-48A1-B05B-9E48441BF1B1}" srcOrd="0" destOrd="0" presId="urn:microsoft.com/office/officeart/2005/8/layout/list1"/>
    <dgm:cxn modelId="{4A67B3E9-88AF-4EC5-8280-290E43A4ABBE}" type="presParOf" srcId="{5BEF5673-4A6A-48A1-B05B-9E48441BF1B1}" destId="{B2370C2D-CF9E-4FD6-A020-10EAE92B6680}" srcOrd="0" destOrd="0" presId="urn:microsoft.com/office/officeart/2005/8/layout/list1"/>
    <dgm:cxn modelId="{BCD070F4-CF7C-4365-A1B7-89966690DB0C}" type="presParOf" srcId="{5BEF5673-4A6A-48A1-B05B-9E48441BF1B1}" destId="{1C83B8A7-E55A-4A95-9C9B-A2BC7606356D}" srcOrd="1" destOrd="0" presId="urn:microsoft.com/office/officeart/2005/8/layout/list1"/>
    <dgm:cxn modelId="{D9C69C60-2480-4728-8513-7DECEE364F30}" type="presParOf" srcId="{F4206DCA-C717-4411-832B-33E2421E76FD}" destId="{011F2DE6-CB91-4614-8B49-62B6276AF64B}" srcOrd="1" destOrd="0" presId="urn:microsoft.com/office/officeart/2005/8/layout/list1"/>
    <dgm:cxn modelId="{E3803CAB-9042-4E14-A2EA-1CA3E1DAA745}" type="presParOf" srcId="{F4206DCA-C717-4411-832B-33E2421E76FD}" destId="{BD2F2B25-CDA2-492F-BAE1-6A1579CE9F2F}" srcOrd="2" destOrd="0" presId="urn:microsoft.com/office/officeart/2005/8/layout/list1"/>
    <dgm:cxn modelId="{4AB9A5D6-A9E3-4D37-AB86-26F127E42A37}" type="presParOf" srcId="{F4206DCA-C717-4411-832B-33E2421E76FD}" destId="{9F4CB8D5-F35D-48DD-B4AB-05F655E72361}" srcOrd="3" destOrd="0" presId="urn:microsoft.com/office/officeart/2005/8/layout/list1"/>
    <dgm:cxn modelId="{3DFFAF97-6416-4016-A7DF-1749E4672C9A}" type="presParOf" srcId="{F4206DCA-C717-4411-832B-33E2421E76FD}" destId="{DB145B6F-E7BA-43FD-B507-9D51683B4B18}" srcOrd="4" destOrd="0" presId="urn:microsoft.com/office/officeart/2005/8/layout/list1"/>
    <dgm:cxn modelId="{95DF97C0-CA09-4618-9776-52D705A30B92}" type="presParOf" srcId="{DB145B6F-E7BA-43FD-B507-9D51683B4B18}" destId="{5DAF8B3C-7685-4E39-8586-80AAA06B771A}" srcOrd="0" destOrd="0" presId="urn:microsoft.com/office/officeart/2005/8/layout/list1"/>
    <dgm:cxn modelId="{1CD474D6-1478-458B-9D77-C4DD9F1377AB}" type="presParOf" srcId="{DB145B6F-E7BA-43FD-B507-9D51683B4B18}" destId="{63DF7D70-FA28-4CB5-87C3-68C2218D59D9}" srcOrd="1" destOrd="0" presId="urn:microsoft.com/office/officeart/2005/8/layout/list1"/>
    <dgm:cxn modelId="{A64FDBEB-677B-48BE-9022-77B0E699379B}" type="presParOf" srcId="{F4206DCA-C717-4411-832B-33E2421E76FD}" destId="{C45987DA-4E2A-4D59-B90D-2636DA7D787E}" srcOrd="5" destOrd="0" presId="urn:microsoft.com/office/officeart/2005/8/layout/list1"/>
    <dgm:cxn modelId="{C711040A-50B7-4C8D-A03D-3D04830EAE7E}" type="presParOf" srcId="{F4206DCA-C717-4411-832B-33E2421E76FD}" destId="{C3D4A2DB-AD52-4904-A56F-39717FFF0012}" srcOrd="6" destOrd="0" presId="urn:microsoft.com/office/officeart/2005/8/layout/list1"/>
    <dgm:cxn modelId="{5DD7E88E-9AB1-4779-8D78-8C2392372FD0}" type="presParOf" srcId="{F4206DCA-C717-4411-832B-33E2421E76FD}" destId="{58E9F297-3D5E-4960-855C-FBC3D64A2B5C}" srcOrd="7" destOrd="0" presId="urn:microsoft.com/office/officeart/2005/8/layout/list1"/>
    <dgm:cxn modelId="{553D8A09-28EE-4A15-ACB3-B5C6DC075ED3}" type="presParOf" srcId="{F4206DCA-C717-4411-832B-33E2421E76FD}" destId="{9AC8DCEF-FFE7-4344-8840-88430EE3D49E}" srcOrd="8" destOrd="0" presId="urn:microsoft.com/office/officeart/2005/8/layout/list1"/>
    <dgm:cxn modelId="{4E19AF18-D083-4982-A434-31DCA410095E}" type="presParOf" srcId="{9AC8DCEF-FFE7-4344-8840-88430EE3D49E}" destId="{11E76175-F72D-4774-85B1-B5D11B736795}" srcOrd="0" destOrd="0" presId="urn:microsoft.com/office/officeart/2005/8/layout/list1"/>
    <dgm:cxn modelId="{4BD01524-AC10-4F3E-9E11-8B6A26154A1D}" type="presParOf" srcId="{9AC8DCEF-FFE7-4344-8840-88430EE3D49E}" destId="{223DD7FC-BB63-4487-83F2-E54C0643849F}" srcOrd="1" destOrd="0" presId="urn:microsoft.com/office/officeart/2005/8/layout/list1"/>
    <dgm:cxn modelId="{234C4852-F20A-4979-94C3-D790F1B0A724}" type="presParOf" srcId="{F4206DCA-C717-4411-832B-33E2421E76FD}" destId="{A0039179-0BA9-4A41-8CBF-57747A1A0551}" srcOrd="9" destOrd="0" presId="urn:microsoft.com/office/officeart/2005/8/layout/list1"/>
    <dgm:cxn modelId="{F41AF2BB-597A-44A1-BD07-10B65848CF95}" type="presParOf" srcId="{F4206DCA-C717-4411-832B-33E2421E76FD}" destId="{34868D5B-AE8B-4E00-8715-EF98D4DDE889}" srcOrd="10" destOrd="0" presId="urn:microsoft.com/office/officeart/2005/8/layout/list1"/>
    <dgm:cxn modelId="{BE6B413D-B2EA-41A5-8BCA-D5AAC2EECEA7}" type="presParOf" srcId="{F4206DCA-C717-4411-832B-33E2421E76FD}" destId="{1772B141-9D13-43D3-8680-33EC6A2AC0C6}" srcOrd="11" destOrd="0" presId="urn:microsoft.com/office/officeart/2005/8/layout/list1"/>
    <dgm:cxn modelId="{342B02C6-C627-4142-9780-75BDE97A2794}" type="presParOf" srcId="{F4206DCA-C717-4411-832B-33E2421E76FD}" destId="{3010A21C-1F70-4535-8813-E113D843DD09}" srcOrd="12" destOrd="0" presId="urn:microsoft.com/office/officeart/2005/8/layout/list1"/>
    <dgm:cxn modelId="{6B9D8816-F86A-4A57-B759-518FB24DF7D8}" type="presParOf" srcId="{3010A21C-1F70-4535-8813-E113D843DD09}" destId="{E6A0C18A-5207-4A3F-AE2E-C8986783B039}" srcOrd="0" destOrd="0" presId="urn:microsoft.com/office/officeart/2005/8/layout/list1"/>
    <dgm:cxn modelId="{ABDB3008-DC0E-4562-8A6A-57C839E2B36F}" type="presParOf" srcId="{3010A21C-1F70-4535-8813-E113D843DD09}" destId="{6D914A54-B7F6-4A24-9F6E-4AB6A8A63DE4}" srcOrd="1" destOrd="0" presId="urn:microsoft.com/office/officeart/2005/8/layout/list1"/>
    <dgm:cxn modelId="{5222115B-1C54-42C5-BDCE-FB4D790F0895}" type="presParOf" srcId="{F4206DCA-C717-4411-832B-33E2421E76FD}" destId="{B2C41817-1C03-4D35-A88D-9CF0C1734B43}" srcOrd="13" destOrd="0" presId="urn:microsoft.com/office/officeart/2005/8/layout/list1"/>
    <dgm:cxn modelId="{E30380BC-8CF9-4EF3-ACE9-C470798CFB9D}" type="presParOf" srcId="{F4206DCA-C717-4411-832B-33E2421E76FD}" destId="{DDF6E055-97DD-47A5-B52B-4D4E9E2EADD0}" srcOrd="14" destOrd="0" presId="urn:microsoft.com/office/officeart/2005/8/layout/list1"/>
    <dgm:cxn modelId="{AEFDDC04-73E9-4F53-AB84-16BF478C9BFE}" type="presParOf" srcId="{F4206DCA-C717-4411-832B-33E2421E76FD}" destId="{B1C2B7B9-F992-4FC4-B6DC-B92BF2DC9810}" srcOrd="15" destOrd="0" presId="urn:microsoft.com/office/officeart/2005/8/layout/list1"/>
    <dgm:cxn modelId="{5917E42F-EA7B-4399-B336-1BD8C6BC1AA7}" type="presParOf" srcId="{F4206DCA-C717-4411-832B-33E2421E76FD}" destId="{CB31AA2E-A417-4EB3-9190-7DC6064AD991}" srcOrd="16" destOrd="0" presId="urn:microsoft.com/office/officeart/2005/8/layout/list1"/>
    <dgm:cxn modelId="{D296EC5C-7A93-4294-973D-255F0E367B55}" type="presParOf" srcId="{CB31AA2E-A417-4EB3-9190-7DC6064AD991}" destId="{6AA8D064-8399-420E-8410-AF360DCC13B0}" srcOrd="0" destOrd="0" presId="urn:microsoft.com/office/officeart/2005/8/layout/list1"/>
    <dgm:cxn modelId="{D8B8864C-96D7-4DCC-B628-8D1DE33338A9}" type="presParOf" srcId="{CB31AA2E-A417-4EB3-9190-7DC6064AD991}" destId="{37644250-2239-41EF-88FE-BDEC6CDC8369}" srcOrd="1" destOrd="0" presId="urn:microsoft.com/office/officeart/2005/8/layout/list1"/>
    <dgm:cxn modelId="{4DADEE92-2F53-401B-BF53-2514D1482773}" type="presParOf" srcId="{F4206DCA-C717-4411-832B-33E2421E76FD}" destId="{031BE962-BE0B-42DA-AE58-C230A6BDC320}" srcOrd="17" destOrd="0" presId="urn:microsoft.com/office/officeart/2005/8/layout/list1"/>
    <dgm:cxn modelId="{ECDC9D33-7F21-4A10-AECE-1F6E356A1F1B}" type="presParOf" srcId="{F4206DCA-C717-4411-832B-33E2421E76FD}" destId="{200C7944-57E3-44A0-ACC4-32F750BA3DB6}"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D58FC-D3A4-4404-B3F3-516FAB1C8940}">
      <dsp:nvSpPr>
        <dsp:cNvPr id="0" name=""/>
        <dsp:cNvSpPr/>
      </dsp:nvSpPr>
      <dsp:spPr>
        <a:xfrm>
          <a:off x="326304" y="429970"/>
          <a:ext cx="1546622" cy="1546622"/>
        </a:xfrm>
        <a:prstGeom prst="ellipse">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625C065-9CCB-4478-B8B3-41238F5B4862}">
      <dsp:nvSpPr>
        <dsp:cNvPr id="0" name=""/>
        <dsp:cNvSpPr/>
      </dsp:nvSpPr>
      <dsp:spPr>
        <a:xfrm>
          <a:off x="861461" y="948501"/>
          <a:ext cx="515540" cy="515540"/>
        </a:xfrm>
        <a:prstGeom prst="ellipse">
          <a:avLst/>
        </a:prstGeom>
        <a:solidFill>
          <a:srgbClr val="FFFF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8BEF41C-5B07-4278-A012-D820FB1EAE95}">
      <dsp:nvSpPr>
        <dsp:cNvPr id="0" name=""/>
        <dsp:cNvSpPr/>
      </dsp:nvSpPr>
      <dsp:spPr>
        <a:xfrm>
          <a:off x="1837445" y="37657"/>
          <a:ext cx="1637277" cy="418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30480" rIns="30480" bIns="30480" numCol="1" spcCol="1270" anchor="ctr" anchorCtr="0">
          <a:noAutofit/>
        </a:bodyPr>
        <a:lstStyle/>
        <a:p>
          <a:pPr marL="0" lvl="0" indent="0" algn="l" defTabSz="1066800">
            <a:lnSpc>
              <a:spcPct val="90000"/>
            </a:lnSpc>
            <a:spcBef>
              <a:spcPct val="0"/>
            </a:spcBef>
            <a:spcAft>
              <a:spcPct val="35000"/>
            </a:spcAft>
            <a:buNone/>
          </a:pPr>
          <a:r>
            <a:rPr lang="en-US" sz="2400" kern="1200"/>
            <a:t>ED &lt;1%</a:t>
          </a:r>
        </a:p>
      </dsp:txBody>
      <dsp:txXfrm>
        <a:off x="1837445" y="37657"/>
        <a:ext cx="1637277" cy="418451"/>
      </dsp:txXfrm>
    </dsp:sp>
    <dsp:sp modelId="{F85020AF-8515-406B-B6E1-03CC05B4F8F1}">
      <dsp:nvSpPr>
        <dsp:cNvPr id="0" name=""/>
        <dsp:cNvSpPr/>
      </dsp:nvSpPr>
      <dsp:spPr>
        <a:xfrm>
          <a:off x="1779872" y="327623"/>
          <a:ext cx="193327" cy="0"/>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 modelId="{5D5127DC-F990-4D10-A3ED-83F4E4094D01}">
      <dsp:nvSpPr>
        <dsp:cNvPr id="0" name=""/>
        <dsp:cNvSpPr/>
      </dsp:nvSpPr>
      <dsp:spPr>
        <a:xfrm rot="5400000">
          <a:off x="991994" y="448209"/>
          <a:ext cx="908535" cy="671629"/>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 modelId="{9CA21573-BB90-49A1-BE64-A9D7A2BF3678}">
      <dsp:nvSpPr>
        <dsp:cNvPr id="0" name=""/>
        <dsp:cNvSpPr/>
      </dsp:nvSpPr>
      <dsp:spPr>
        <a:xfrm>
          <a:off x="1574846" y="497564"/>
          <a:ext cx="2463753" cy="644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30480" rIns="30480" bIns="30480" numCol="1" spcCol="1270" anchor="ctr" anchorCtr="0">
          <a:noAutofit/>
        </a:bodyPr>
        <a:lstStyle/>
        <a:p>
          <a:pPr marL="0" lvl="0" indent="0" algn="r" defTabSz="1066800">
            <a:lnSpc>
              <a:spcPct val="90000"/>
            </a:lnSpc>
            <a:spcBef>
              <a:spcPct val="0"/>
            </a:spcBef>
            <a:spcAft>
              <a:spcPct val="35000"/>
            </a:spcAft>
            <a:buNone/>
          </a:pPr>
          <a:r>
            <a:rPr lang="en-US" sz="2400" kern="1200"/>
            <a:t>EBD 12-20%</a:t>
          </a:r>
        </a:p>
      </dsp:txBody>
      <dsp:txXfrm>
        <a:off x="1574846" y="497564"/>
        <a:ext cx="2463753" cy="644425"/>
      </dsp:txXfrm>
    </dsp:sp>
    <dsp:sp modelId="{1E4DC311-4D49-4A44-8224-A248A07C0CCA}">
      <dsp:nvSpPr>
        <dsp:cNvPr id="0" name=""/>
        <dsp:cNvSpPr/>
      </dsp:nvSpPr>
      <dsp:spPr>
        <a:xfrm>
          <a:off x="1918902" y="910145"/>
          <a:ext cx="193327" cy="0"/>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 modelId="{37C521DE-E66D-4861-A4AE-F1EF4BACE376}">
      <dsp:nvSpPr>
        <dsp:cNvPr id="0" name=""/>
        <dsp:cNvSpPr/>
      </dsp:nvSpPr>
      <dsp:spPr>
        <a:xfrm rot="5400000">
          <a:off x="1345827" y="1015650"/>
          <a:ext cx="677008" cy="467853"/>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E6CE9-C53C-4BE8-9404-0F71C2DA7C2B}">
      <dsp:nvSpPr>
        <dsp:cNvPr id="0" name=""/>
        <dsp:cNvSpPr/>
      </dsp:nvSpPr>
      <dsp:spPr>
        <a:xfrm>
          <a:off x="6735583" y="876836"/>
          <a:ext cx="2322716" cy="232314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A40099-3EA8-46DF-8737-5F5C4BE66025}">
      <dsp:nvSpPr>
        <dsp:cNvPr id="0" name=""/>
        <dsp:cNvSpPr/>
      </dsp:nvSpPr>
      <dsp:spPr>
        <a:xfrm>
          <a:off x="6812704" y="954287"/>
          <a:ext cx="2168473" cy="216824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a:t>Spring</a:t>
          </a:r>
        </a:p>
      </dsp:txBody>
      <dsp:txXfrm>
        <a:off x="7122702" y="1264095"/>
        <a:ext cx="1548477" cy="1548628"/>
      </dsp:txXfrm>
    </dsp:sp>
    <dsp:sp modelId="{D250D6A6-840F-4AE9-B4E6-2BFEAEAAD961}">
      <dsp:nvSpPr>
        <dsp:cNvPr id="0" name=""/>
        <dsp:cNvSpPr/>
      </dsp:nvSpPr>
      <dsp:spPr>
        <a:xfrm rot="2700000">
          <a:off x="4337786" y="879644"/>
          <a:ext cx="2317122" cy="23171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979D52-96F6-4BAB-8408-622494D3F10C}">
      <dsp:nvSpPr>
        <dsp:cNvPr id="0" name=""/>
        <dsp:cNvSpPr/>
      </dsp:nvSpPr>
      <dsp:spPr>
        <a:xfrm>
          <a:off x="4412110" y="954287"/>
          <a:ext cx="2168473" cy="216824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a:t>Winter</a:t>
          </a:r>
        </a:p>
      </dsp:txBody>
      <dsp:txXfrm>
        <a:off x="4722108" y="1264095"/>
        <a:ext cx="1548477" cy="1548628"/>
      </dsp:txXfrm>
    </dsp:sp>
    <dsp:sp modelId="{B1761DD4-8450-42DE-B7D1-DC92695CFC6C}">
      <dsp:nvSpPr>
        <dsp:cNvPr id="0" name=""/>
        <dsp:cNvSpPr/>
      </dsp:nvSpPr>
      <dsp:spPr>
        <a:xfrm rot="2700000">
          <a:off x="1937191" y="879644"/>
          <a:ext cx="2317122" cy="23171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7C0699-19E7-4D29-B996-47BA69249930}">
      <dsp:nvSpPr>
        <dsp:cNvPr id="0" name=""/>
        <dsp:cNvSpPr/>
      </dsp:nvSpPr>
      <dsp:spPr>
        <a:xfrm>
          <a:off x="2011515" y="954287"/>
          <a:ext cx="2168473" cy="216824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a:t>Fall</a:t>
          </a:r>
        </a:p>
      </dsp:txBody>
      <dsp:txXfrm>
        <a:off x="2321513" y="1264095"/>
        <a:ext cx="1548477" cy="15486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DEB135-FE62-48DF-970C-D826F5A489EF}">
      <dsp:nvSpPr>
        <dsp:cNvPr id="0" name=""/>
        <dsp:cNvSpPr/>
      </dsp:nvSpPr>
      <dsp:spPr>
        <a:xfrm>
          <a:off x="408687" y="0"/>
          <a:ext cx="4631786" cy="340877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7AA2B9-FD6C-43D4-8791-F42551B198CD}">
      <dsp:nvSpPr>
        <dsp:cNvPr id="0" name=""/>
        <dsp:cNvSpPr/>
      </dsp:nvSpPr>
      <dsp:spPr>
        <a:xfrm>
          <a:off x="2660" y="1022633"/>
          <a:ext cx="1644326" cy="1363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lumMod val="85000"/>
                  <a:lumOff val="15000"/>
                </a:schemeClr>
              </a:solidFill>
            </a:rPr>
            <a:t>Selecting</a:t>
          </a:r>
        </a:p>
      </dsp:txBody>
      <dsp:txXfrm>
        <a:off x="69221" y="1089194"/>
        <a:ext cx="1511204" cy="1230389"/>
      </dsp:txXfrm>
    </dsp:sp>
    <dsp:sp modelId="{C8277305-BFA5-4CB7-AEE4-ABFC7D057AD9}">
      <dsp:nvSpPr>
        <dsp:cNvPr id="0" name=""/>
        <dsp:cNvSpPr/>
      </dsp:nvSpPr>
      <dsp:spPr>
        <a:xfrm>
          <a:off x="1902417" y="1022633"/>
          <a:ext cx="1644326" cy="1363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lumMod val="75000"/>
                  <a:lumOff val="25000"/>
                </a:schemeClr>
              </a:solidFill>
            </a:rPr>
            <a:t>Installing</a:t>
          </a:r>
        </a:p>
      </dsp:txBody>
      <dsp:txXfrm>
        <a:off x="1968978" y="1089194"/>
        <a:ext cx="1511204" cy="1230389"/>
      </dsp:txXfrm>
    </dsp:sp>
    <dsp:sp modelId="{318AAECD-848F-414E-BECE-3515CC3B39FC}">
      <dsp:nvSpPr>
        <dsp:cNvPr id="0" name=""/>
        <dsp:cNvSpPr/>
      </dsp:nvSpPr>
      <dsp:spPr>
        <a:xfrm>
          <a:off x="3802173" y="1022633"/>
          <a:ext cx="1644326" cy="1363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Analyzing</a:t>
          </a:r>
        </a:p>
      </dsp:txBody>
      <dsp:txXfrm>
        <a:off x="3868734" y="1089194"/>
        <a:ext cx="1511204" cy="123038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F2B25-CDA2-492F-BAE1-6A1579CE9F2F}">
      <dsp:nvSpPr>
        <dsp:cNvPr id="0" name=""/>
        <dsp:cNvSpPr/>
      </dsp:nvSpPr>
      <dsp:spPr>
        <a:xfrm>
          <a:off x="0" y="233909"/>
          <a:ext cx="9673388" cy="672525"/>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50762" tIns="291592" rIns="750762" bIns="128016" numCol="1" spcCol="1270" anchor="t" anchorCtr="0">
          <a:noAutofit/>
        </a:bodyPr>
        <a:lstStyle/>
        <a:p>
          <a:pPr marL="171450" lvl="1" indent="-171450" algn="l" defTabSz="800100">
            <a:lnSpc>
              <a:spcPct val="90000"/>
            </a:lnSpc>
            <a:spcBef>
              <a:spcPct val="0"/>
            </a:spcBef>
            <a:spcAft>
              <a:spcPts val="0"/>
            </a:spcAft>
            <a:buChar char="•"/>
          </a:pPr>
          <a:r>
            <a:rPr lang="en-US" sz="1800" kern="1200" spc="-40" baseline="0" dirty="0">
              <a:solidFill>
                <a:sysClr val="windowText" lastClr="000000">
                  <a:hueOff val="0"/>
                  <a:satOff val="0"/>
                  <a:lumOff val="0"/>
                  <a:alphaOff val="0"/>
                </a:sysClr>
              </a:solidFill>
              <a:latin typeface="Calibri" panose="020F0502020204030204"/>
              <a:ea typeface="+mn-ea"/>
              <a:cs typeface="+mn-cs"/>
            </a:rPr>
            <a:t>We think we know what we need so we are planning to move forward (evidence-based)</a:t>
          </a:r>
        </a:p>
      </dsp:txBody>
      <dsp:txXfrm>
        <a:off x="0" y="233909"/>
        <a:ext cx="9673388" cy="672525"/>
      </dsp:txXfrm>
    </dsp:sp>
    <dsp:sp modelId="{1C83B8A7-E55A-4A95-9C9B-A2BC7606356D}">
      <dsp:nvSpPr>
        <dsp:cNvPr id="0" name=""/>
        <dsp:cNvSpPr/>
      </dsp:nvSpPr>
      <dsp:spPr>
        <a:xfrm>
          <a:off x="483669" y="27269"/>
          <a:ext cx="4863538" cy="413280"/>
        </a:xfrm>
        <a:prstGeom prst="roundRect">
          <a:avLst/>
        </a:prstGeom>
        <a:gradFill rotWithShape="1">
          <a:gsLst>
            <a:gs pos="0">
              <a:srgbClr val="A5A5A5">
                <a:satMod val="103000"/>
                <a:lumMod val="102000"/>
                <a:tint val="94000"/>
              </a:srgbClr>
            </a:gs>
            <a:gs pos="50000">
              <a:srgbClr val="A5A5A5">
                <a:satMod val="110000"/>
                <a:lumMod val="100000"/>
                <a:shade val="100000"/>
              </a:srgbClr>
            </a:gs>
            <a:gs pos="100000">
              <a:srgbClr val="A5A5A5">
                <a:lumMod val="99000"/>
                <a:satMod val="120000"/>
                <a:shade val="78000"/>
              </a:srgbClr>
            </a:gs>
          </a:gsLst>
          <a:lin ang="5400000" scaled="0"/>
        </a:gradFill>
        <a:ln w="6350" cap="flat" cmpd="sng" algn="ctr">
          <a:solidFill>
            <a:srgbClr val="A5A5A5"/>
          </a:solidFill>
          <a:prstDash val="solid"/>
          <a:miter lim="800000"/>
        </a:ln>
        <a:effectLst/>
        <a:scene3d>
          <a:camera prst="orthographicFront">
            <a:rot lat="0" lon="0" rev="0"/>
          </a:camera>
          <a:lightRig rig="contrasting" dir="t">
            <a:rot lat="0" lon="0" rev="1200000"/>
          </a:lightRig>
        </a:scene3d>
        <a:sp3d/>
      </dsp:spPr>
      <dsp:style>
        <a:lnRef idx="1">
          <a:schemeClr val="accent3"/>
        </a:lnRef>
        <a:fillRef idx="3">
          <a:schemeClr val="accent3"/>
        </a:fillRef>
        <a:effectRef idx="2">
          <a:schemeClr val="accent3"/>
        </a:effectRef>
        <a:fontRef idx="minor">
          <a:schemeClr val="lt1"/>
        </a:fontRef>
      </dsp:style>
      <dsp:txBody>
        <a:bodyPr spcFirstLastPara="0" vert="horz" wrap="square" lIns="255942" tIns="0" rIns="255942" bIns="0" numCol="1" spcCol="1270" anchor="ctr" anchorCtr="0">
          <a:noAutofit/>
        </a:bodyPr>
        <a:lstStyle/>
        <a:p>
          <a:pPr marL="0" lvl="0" indent="0" algn="l" defTabSz="1155700">
            <a:lnSpc>
              <a:spcPct val="90000"/>
            </a:lnSpc>
            <a:spcBef>
              <a:spcPct val="0"/>
            </a:spcBef>
            <a:spcAft>
              <a:spcPct val="35000"/>
            </a:spcAft>
            <a:buNone/>
          </a:pPr>
          <a:r>
            <a:rPr lang="en-US" sz="2600" b="0" kern="1200">
              <a:solidFill>
                <a:sysClr val="window" lastClr="FFFFFF"/>
              </a:solidFill>
              <a:latin typeface="Calibri Light" panose="020F0302020204030204"/>
              <a:ea typeface="+mn-ea"/>
              <a:cs typeface="+mn-cs"/>
            </a:rPr>
            <a:t>Exploration &amp; Adoption</a:t>
          </a:r>
        </a:p>
      </dsp:txBody>
      <dsp:txXfrm>
        <a:off x="503844" y="47444"/>
        <a:ext cx="4823188" cy="372930"/>
      </dsp:txXfrm>
    </dsp:sp>
    <dsp:sp modelId="{C3D4A2DB-AD52-4904-A56F-39717FFF0012}">
      <dsp:nvSpPr>
        <dsp:cNvPr id="0" name=""/>
        <dsp:cNvSpPr/>
      </dsp:nvSpPr>
      <dsp:spPr>
        <a:xfrm>
          <a:off x="0" y="1188674"/>
          <a:ext cx="9673388" cy="672525"/>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50762" tIns="291592" rIns="750762" bIns="128016" numCol="1" spcCol="1270" anchor="t" anchorCtr="0">
          <a:noAutofit/>
        </a:bodyPr>
        <a:lstStyle/>
        <a:p>
          <a:pPr marL="171450" lvl="1" indent="-171450" algn="l" defTabSz="800100">
            <a:lnSpc>
              <a:spcPct val="90000"/>
            </a:lnSpc>
            <a:spcBef>
              <a:spcPct val="0"/>
            </a:spcBef>
            <a:spcAft>
              <a:spcPts val="0"/>
            </a:spcAft>
            <a:buChar char="•"/>
          </a:pPr>
          <a:r>
            <a:rPr lang="en-US" sz="1800" kern="1200" spc="-40" baseline="0" dirty="0">
              <a:solidFill>
                <a:sysClr val="windowText" lastClr="000000">
                  <a:hueOff val="0"/>
                  <a:satOff val="0"/>
                  <a:lumOff val="0"/>
                  <a:alphaOff val="0"/>
                </a:sysClr>
              </a:solidFill>
              <a:latin typeface="Calibri" panose="020F0502020204030204"/>
              <a:ea typeface="+mn-ea"/>
              <a:cs typeface="+mn-cs"/>
            </a:rPr>
            <a:t>Let’s make sure we’re ready to implement (capacity infrastructure)</a:t>
          </a:r>
        </a:p>
      </dsp:txBody>
      <dsp:txXfrm>
        <a:off x="0" y="1188674"/>
        <a:ext cx="9673388" cy="672525"/>
      </dsp:txXfrm>
    </dsp:sp>
    <dsp:sp modelId="{63DF7D70-FA28-4CB5-87C3-68C2218D59D9}">
      <dsp:nvSpPr>
        <dsp:cNvPr id="0" name=""/>
        <dsp:cNvSpPr/>
      </dsp:nvSpPr>
      <dsp:spPr>
        <a:xfrm>
          <a:off x="483669" y="982034"/>
          <a:ext cx="5220863" cy="413280"/>
        </a:xfrm>
        <a:prstGeom prst="round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a:scene3d>
          <a:camera prst="orthographicFront">
            <a:rot lat="0" lon="0" rev="0"/>
          </a:camera>
          <a:lightRig rig="contrasting" dir="t">
            <a:rot lat="0" lon="0" rev="1200000"/>
          </a:lightRig>
        </a:scene3d>
        <a:sp3d/>
      </dsp:spPr>
      <dsp:style>
        <a:lnRef idx="1">
          <a:schemeClr val="accent5"/>
        </a:lnRef>
        <a:fillRef idx="3">
          <a:schemeClr val="accent5"/>
        </a:fillRef>
        <a:effectRef idx="2">
          <a:schemeClr val="accent5"/>
        </a:effectRef>
        <a:fontRef idx="minor">
          <a:schemeClr val="lt1"/>
        </a:fontRef>
      </dsp:style>
      <dsp:txBody>
        <a:bodyPr spcFirstLastPara="0" vert="horz" wrap="square" lIns="255942" tIns="0" rIns="255942" bIns="0" numCol="1" spcCol="1270" anchor="ctr" anchorCtr="0">
          <a:noAutofit/>
        </a:bodyPr>
        <a:lstStyle/>
        <a:p>
          <a:pPr marL="0" lvl="0" indent="0" algn="l" defTabSz="1155700">
            <a:lnSpc>
              <a:spcPct val="90000"/>
            </a:lnSpc>
            <a:spcBef>
              <a:spcPct val="0"/>
            </a:spcBef>
            <a:spcAft>
              <a:spcPct val="35000"/>
            </a:spcAft>
            <a:buNone/>
          </a:pPr>
          <a:r>
            <a:rPr lang="en-US" sz="2600" b="0" kern="1200" dirty="0">
              <a:solidFill>
                <a:sysClr val="window" lastClr="FFFFFF"/>
              </a:solidFill>
              <a:latin typeface="Calibri Light" panose="020F0302020204030204"/>
              <a:ea typeface="+mn-ea"/>
              <a:cs typeface="+mn-cs"/>
            </a:rPr>
            <a:t>Installation</a:t>
          </a:r>
        </a:p>
      </dsp:txBody>
      <dsp:txXfrm>
        <a:off x="503844" y="1002209"/>
        <a:ext cx="5180513" cy="372930"/>
      </dsp:txXfrm>
    </dsp:sp>
    <dsp:sp modelId="{34868D5B-AE8B-4E00-8715-EF98D4DDE889}">
      <dsp:nvSpPr>
        <dsp:cNvPr id="0" name=""/>
        <dsp:cNvSpPr/>
      </dsp:nvSpPr>
      <dsp:spPr>
        <a:xfrm>
          <a:off x="0" y="2143440"/>
          <a:ext cx="9673388" cy="672525"/>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50762" tIns="291592" rIns="750762" bIns="128016" numCol="1" spcCol="1270" anchor="t" anchorCtr="0">
          <a:noAutofit/>
        </a:bodyPr>
        <a:lstStyle/>
        <a:p>
          <a:pPr marL="171450" lvl="1" indent="-171450" algn="l" defTabSz="800100">
            <a:lnSpc>
              <a:spcPct val="90000"/>
            </a:lnSpc>
            <a:spcBef>
              <a:spcPct val="0"/>
            </a:spcBef>
            <a:spcAft>
              <a:spcPts val="0"/>
            </a:spcAft>
            <a:buChar char="•"/>
          </a:pPr>
          <a:r>
            <a:rPr lang="en-US" sz="1800" kern="1200" spc="-40" baseline="0">
              <a:solidFill>
                <a:sysClr val="windowText" lastClr="000000">
                  <a:hueOff val="0"/>
                  <a:satOff val="0"/>
                  <a:lumOff val="0"/>
                  <a:alphaOff val="0"/>
                </a:sysClr>
              </a:solidFill>
              <a:latin typeface="Calibri" panose="020F0502020204030204"/>
              <a:ea typeface="+mn-ea"/>
              <a:cs typeface="+mn-cs"/>
            </a:rPr>
            <a:t>Let’s give it a try &amp; evaluate (demonstration)</a:t>
          </a:r>
        </a:p>
      </dsp:txBody>
      <dsp:txXfrm>
        <a:off x="0" y="2143440"/>
        <a:ext cx="9673388" cy="672525"/>
      </dsp:txXfrm>
    </dsp:sp>
    <dsp:sp modelId="{223DD7FC-BB63-4487-83F2-E54C0643849F}">
      <dsp:nvSpPr>
        <dsp:cNvPr id="0" name=""/>
        <dsp:cNvSpPr/>
      </dsp:nvSpPr>
      <dsp:spPr>
        <a:xfrm>
          <a:off x="483669" y="1936800"/>
          <a:ext cx="5757562" cy="413280"/>
        </a:xfrm>
        <a:prstGeom prst="round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a:scene3d>
          <a:camera prst="orthographicFront">
            <a:rot lat="0" lon="0" rev="0"/>
          </a:camera>
          <a:lightRig rig="contrasting" dir="t">
            <a:rot lat="0" lon="0" rev="1200000"/>
          </a:lightRig>
        </a:scene3d>
        <a:sp3d/>
      </dsp:spPr>
      <dsp:style>
        <a:lnRef idx="1">
          <a:schemeClr val="accent6"/>
        </a:lnRef>
        <a:fillRef idx="3">
          <a:schemeClr val="accent6"/>
        </a:fillRef>
        <a:effectRef idx="2">
          <a:schemeClr val="accent6"/>
        </a:effectRef>
        <a:fontRef idx="minor">
          <a:schemeClr val="lt1"/>
        </a:fontRef>
      </dsp:style>
      <dsp:txBody>
        <a:bodyPr spcFirstLastPara="0" vert="horz" wrap="square" lIns="255942" tIns="0" rIns="255942" bIns="0" numCol="1" spcCol="1270" anchor="ctr" anchorCtr="0">
          <a:noAutofit/>
        </a:bodyPr>
        <a:lstStyle/>
        <a:p>
          <a:pPr marL="0" lvl="0" indent="0" algn="l" defTabSz="1155700">
            <a:lnSpc>
              <a:spcPct val="90000"/>
            </a:lnSpc>
            <a:spcBef>
              <a:spcPct val="0"/>
            </a:spcBef>
            <a:spcAft>
              <a:spcPct val="35000"/>
            </a:spcAft>
            <a:buNone/>
          </a:pPr>
          <a:r>
            <a:rPr lang="en-US" sz="2600" b="0" kern="1200">
              <a:solidFill>
                <a:sysClr val="window" lastClr="FFFFFF"/>
              </a:solidFill>
              <a:latin typeface="Calibri Light" panose="020F0302020204030204"/>
              <a:ea typeface="+mn-ea"/>
              <a:cs typeface="+mn-cs"/>
            </a:rPr>
            <a:t>Initial Implementation</a:t>
          </a:r>
        </a:p>
      </dsp:txBody>
      <dsp:txXfrm>
        <a:off x="503844" y="1956975"/>
        <a:ext cx="5717212" cy="372930"/>
      </dsp:txXfrm>
    </dsp:sp>
    <dsp:sp modelId="{DDF6E055-97DD-47A5-B52B-4D4E9E2EADD0}">
      <dsp:nvSpPr>
        <dsp:cNvPr id="0" name=""/>
        <dsp:cNvSpPr/>
      </dsp:nvSpPr>
      <dsp:spPr>
        <a:xfrm>
          <a:off x="0" y="3098205"/>
          <a:ext cx="9673388" cy="672525"/>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50762" tIns="291592" rIns="750762" bIns="128016" numCol="1" spcCol="1270" anchor="t" anchorCtr="0">
          <a:noAutofit/>
        </a:bodyPr>
        <a:lstStyle/>
        <a:p>
          <a:pPr marL="171450" lvl="1" indent="-171450" algn="l" defTabSz="800100">
            <a:lnSpc>
              <a:spcPct val="90000"/>
            </a:lnSpc>
            <a:spcBef>
              <a:spcPct val="0"/>
            </a:spcBef>
            <a:spcAft>
              <a:spcPts val="0"/>
            </a:spcAft>
            <a:buChar char="•"/>
          </a:pPr>
          <a:r>
            <a:rPr lang="en-US" sz="1800" kern="1200" spc="-40" baseline="0" dirty="0">
              <a:solidFill>
                <a:sysClr val="windowText" lastClr="000000">
                  <a:hueOff val="0"/>
                  <a:satOff val="0"/>
                  <a:lumOff val="0"/>
                  <a:alphaOff val="0"/>
                </a:sysClr>
              </a:solidFill>
              <a:latin typeface="Calibri" panose="020F0502020204030204"/>
              <a:ea typeface="+mn-ea"/>
              <a:cs typeface="+mn-cs"/>
            </a:rPr>
            <a:t>That worked, let’s do it for real (investment)</a:t>
          </a:r>
        </a:p>
      </dsp:txBody>
      <dsp:txXfrm>
        <a:off x="0" y="3098205"/>
        <a:ext cx="9673388" cy="672525"/>
      </dsp:txXfrm>
    </dsp:sp>
    <dsp:sp modelId="{6D914A54-B7F6-4A24-9F6E-4AB6A8A63DE4}">
      <dsp:nvSpPr>
        <dsp:cNvPr id="0" name=""/>
        <dsp:cNvSpPr/>
      </dsp:nvSpPr>
      <dsp:spPr>
        <a:xfrm>
          <a:off x="483669" y="2891565"/>
          <a:ext cx="6472416" cy="413280"/>
        </a:xfrm>
        <a:prstGeom prst="roundRect">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contrasting" dir="t">
            <a:rot lat="0" lon="0" rev="1200000"/>
          </a:lightRig>
        </a:scene3d>
        <a:sp3d/>
      </dsp:spPr>
      <dsp:style>
        <a:lnRef idx="0">
          <a:schemeClr val="accent2"/>
        </a:lnRef>
        <a:fillRef idx="3">
          <a:schemeClr val="accent2"/>
        </a:fillRef>
        <a:effectRef idx="3">
          <a:schemeClr val="accent2"/>
        </a:effectRef>
        <a:fontRef idx="minor">
          <a:schemeClr val="lt1"/>
        </a:fontRef>
      </dsp:style>
      <dsp:txBody>
        <a:bodyPr spcFirstLastPara="0" vert="horz" wrap="square" lIns="255942" tIns="0" rIns="255942" bIns="0" numCol="1" spcCol="1270" anchor="ctr" anchorCtr="0">
          <a:noAutofit/>
        </a:bodyPr>
        <a:lstStyle/>
        <a:p>
          <a:pPr marL="0" lvl="0" indent="0" algn="l" defTabSz="1155700">
            <a:lnSpc>
              <a:spcPct val="90000"/>
            </a:lnSpc>
            <a:spcBef>
              <a:spcPct val="0"/>
            </a:spcBef>
            <a:spcAft>
              <a:spcPct val="35000"/>
            </a:spcAft>
            <a:buNone/>
          </a:pPr>
          <a:r>
            <a:rPr lang="en-US" sz="2600" b="0" kern="1200">
              <a:solidFill>
                <a:sysClr val="window" lastClr="FFFFFF"/>
              </a:solidFill>
              <a:latin typeface="Calibri Light" panose="020F0302020204030204"/>
              <a:ea typeface="+mn-ea"/>
              <a:cs typeface="+mn-cs"/>
            </a:rPr>
            <a:t>Full Implementation</a:t>
          </a:r>
        </a:p>
      </dsp:txBody>
      <dsp:txXfrm>
        <a:off x="503844" y="2911740"/>
        <a:ext cx="6432066" cy="372930"/>
      </dsp:txXfrm>
    </dsp:sp>
    <dsp:sp modelId="{200C7944-57E3-44A0-ACC4-32F750BA3DB6}">
      <dsp:nvSpPr>
        <dsp:cNvPr id="0" name=""/>
        <dsp:cNvSpPr/>
      </dsp:nvSpPr>
      <dsp:spPr>
        <a:xfrm>
          <a:off x="0" y="4052970"/>
          <a:ext cx="9673388" cy="672525"/>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50762" tIns="291592" rIns="750762" bIns="128016" numCol="1" spcCol="1270" anchor="t" anchorCtr="0">
          <a:noAutofit/>
        </a:bodyPr>
        <a:lstStyle/>
        <a:p>
          <a:pPr marL="171450" lvl="1" indent="-171450" algn="l" defTabSz="800100">
            <a:lnSpc>
              <a:spcPct val="90000"/>
            </a:lnSpc>
            <a:spcBef>
              <a:spcPct val="0"/>
            </a:spcBef>
            <a:spcAft>
              <a:spcPts val="0"/>
            </a:spcAft>
            <a:buChar char="•"/>
          </a:pPr>
          <a:r>
            <a:rPr lang="en-US" sz="1800" kern="1200" spc="-40" baseline="0">
              <a:solidFill>
                <a:sysClr val="windowText" lastClr="000000">
                  <a:hueOff val="0"/>
                  <a:satOff val="0"/>
                  <a:lumOff val="0"/>
                  <a:alphaOff val="0"/>
                </a:sysClr>
              </a:solidFill>
              <a:latin typeface="Calibri" panose="020F0502020204030204"/>
              <a:ea typeface="+mn-ea"/>
              <a:cs typeface="+mn-cs"/>
            </a:rPr>
            <a:t>Let’s make it our way of doing business (institutionalized use)</a:t>
          </a:r>
        </a:p>
      </dsp:txBody>
      <dsp:txXfrm>
        <a:off x="0" y="4052970"/>
        <a:ext cx="9673388" cy="672525"/>
      </dsp:txXfrm>
    </dsp:sp>
    <dsp:sp modelId="{37644250-2239-41EF-88FE-BDEC6CDC8369}">
      <dsp:nvSpPr>
        <dsp:cNvPr id="0" name=""/>
        <dsp:cNvSpPr/>
      </dsp:nvSpPr>
      <dsp:spPr>
        <a:xfrm>
          <a:off x="483669" y="3846330"/>
          <a:ext cx="7009182" cy="413280"/>
        </a:xfrm>
        <a:prstGeom prst="roundRect">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contrasting" dir="t">
            <a:rot lat="0" lon="0" rev="1200000"/>
          </a:lightRig>
        </a:scene3d>
        <a:sp3d/>
      </dsp:spPr>
      <dsp:style>
        <a:lnRef idx="0">
          <a:schemeClr val="accent2"/>
        </a:lnRef>
        <a:fillRef idx="3">
          <a:schemeClr val="accent2"/>
        </a:fillRef>
        <a:effectRef idx="3">
          <a:schemeClr val="accent2"/>
        </a:effectRef>
        <a:fontRef idx="minor">
          <a:schemeClr val="lt1"/>
        </a:fontRef>
      </dsp:style>
      <dsp:txBody>
        <a:bodyPr spcFirstLastPara="0" vert="horz" wrap="square" lIns="255942" tIns="0" rIns="255942" bIns="0" numCol="1" spcCol="1270" anchor="ctr" anchorCtr="0">
          <a:noAutofit/>
        </a:bodyPr>
        <a:lstStyle/>
        <a:p>
          <a:pPr marL="0" lvl="0" indent="0" algn="l" defTabSz="1155700">
            <a:lnSpc>
              <a:spcPct val="90000"/>
            </a:lnSpc>
            <a:spcBef>
              <a:spcPct val="0"/>
            </a:spcBef>
            <a:spcAft>
              <a:spcPct val="35000"/>
            </a:spcAft>
            <a:buNone/>
          </a:pPr>
          <a:r>
            <a:rPr lang="en-US" sz="2600" b="0" kern="1200">
              <a:solidFill>
                <a:sysClr val="window" lastClr="FFFFFF"/>
              </a:solidFill>
              <a:latin typeface="Calibri Light" panose="020F0302020204030204"/>
              <a:ea typeface="+mn-ea"/>
              <a:cs typeface="+mn-cs"/>
            </a:rPr>
            <a:t>Sustainability &amp; Continuous Regeneration</a:t>
          </a:r>
        </a:p>
      </dsp:txBody>
      <dsp:txXfrm>
        <a:off x="503844" y="3866505"/>
        <a:ext cx="6968832"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9">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0.32673</cdr:x>
      <cdr:y>0.06667</cdr:y>
    </cdr:from>
    <cdr:to>
      <cdr:x>0.32673</cdr:x>
      <cdr:y>0.86667</cdr:y>
    </cdr:to>
    <cdr:sp macro="" textlink="">
      <cdr:nvSpPr>
        <cdr:cNvPr id="3" name="Straight Connector 2"/>
        <cdr:cNvSpPr/>
      </cdr:nvSpPr>
      <cdr:spPr>
        <a:xfrm xmlns:a="http://schemas.openxmlformats.org/drawingml/2006/main" rot="5400000">
          <a:off x="685800" y="2133600"/>
          <a:ext cx="3657601" cy="1"/>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0.64356</cdr:x>
      <cdr:y>0.06667</cdr:y>
    </cdr:from>
    <cdr:to>
      <cdr:x>0.64356</cdr:x>
      <cdr:y>0.86667</cdr:y>
    </cdr:to>
    <cdr:sp macro="" textlink="">
      <cdr:nvSpPr>
        <cdr:cNvPr id="8" name="Straight Connector 7"/>
        <cdr:cNvSpPr/>
      </cdr:nvSpPr>
      <cdr:spPr>
        <a:xfrm xmlns:a="http://schemas.openxmlformats.org/drawingml/2006/main" rot="5400000">
          <a:off x="3124200" y="2133600"/>
          <a:ext cx="3657600"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0.84821</cdr:x>
      <cdr:y>0.06667</cdr:y>
    </cdr:from>
    <cdr:to>
      <cdr:x>0.84821</cdr:x>
      <cdr:y>0.86667</cdr:y>
    </cdr:to>
    <cdr:sp macro="" textlink="">
      <cdr:nvSpPr>
        <cdr:cNvPr id="10" name="Straight Connector 9"/>
        <cdr:cNvSpPr/>
      </cdr:nvSpPr>
      <cdr:spPr>
        <a:xfrm xmlns:a="http://schemas.openxmlformats.org/drawingml/2006/main" rot="5400000">
          <a:off x="5410200" y="2133600"/>
          <a:ext cx="3657602" cy="2"/>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0.13393</cdr:x>
      <cdr:y>0.03333</cdr:y>
    </cdr:from>
    <cdr:to>
      <cdr:x>0.30357</cdr:x>
      <cdr:y>0.08333</cdr:y>
    </cdr:to>
    <cdr:sp macro="" textlink="">
      <cdr:nvSpPr>
        <cdr:cNvPr id="9" name="TextBox 8"/>
        <cdr:cNvSpPr txBox="1"/>
      </cdr:nvSpPr>
      <cdr:spPr>
        <a:xfrm xmlns:a="http://schemas.openxmlformats.org/drawingml/2006/main">
          <a:off x="1143000" y="152400"/>
          <a:ext cx="14478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dirty="0"/>
            <a:t>Baseline 1</a:t>
          </a:r>
          <a:endParaRPr lang="en-US" sz="1100" dirty="0"/>
        </a:p>
      </cdr:txBody>
    </cdr:sp>
  </cdr:relSizeAnchor>
  <cdr:relSizeAnchor xmlns:cdr="http://schemas.openxmlformats.org/drawingml/2006/chartDrawing">
    <cdr:from>
      <cdr:x>0.65179</cdr:x>
      <cdr:y>0.03333</cdr:y>
    </cdr:from>
    <cdr:to>
      <cdr:x>0.82143</cdr:x>
      <cdr:y>0.08333</cdr:y>
    </cdr:to>
    <cdr:sp macro="" textlink="">
      <cdr:nvSpPr>
        <cdr:cNvPr id="12" name="TextBox 1"/>
        <cdr:cNvSpPr txBox="1"/>
      </cdr:nvSpPr>
      <cdr:spPr>
        <a:xfrm xmlns:a="http://schemas.openxmlformats.org/drawingml/2006/main">
          <a:off x="5562600" y="152400"/>
          <a:ext cx="1447800"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Georgia"/>
            </a:defRPr>
          </a:lvl1pPr>
          <a:lvl2pPr marL="457200" indent="0">
            <a:defRPr sz="1100">
              <a:latin typeface="Georgia"/>
            </a:defRPr>
          </a:lvl2pPr>
          <a:lvl3pPr marL="914400" indent="0">
            <a:defRPr sz="1100">
              <a:latin typeface="Georgia"/>
            </a:defRPr>
          </a:lvl3pPr>
          <a:lvl4pPr marL="1371600" indent="0">
            <a:defRPr sz="1100">
              <a:latin typeface="Georgia"/>
            </a:defRPr>
          </a:lvl4pPr>
          <a:lvl5pPr marL="1828800" indent="0">
            <a:defRPr sz="1100">
              <a:latin typeface="Georgia"/>
            </a:defRPr>
          </a:lvl5pPr>
          <a:lvl6pPr marL="2286000" indent="0">
            <a:defRPr sz="1100">
              <a:latin typeface="Georgia"/>
            </a:defRPr>
          </a:lvl6pPr>
          <a:lvl7pPr marL="2743200" indent="0">
            <a:defRPr sz="1100">
              <a:latin typeface="Georgia"/>
            </a:defRPr>
          </a:lvl7pPr>
          <a:lvl8pPr marL="3200400" indent="0">
            <a:defRPr sz="1100">
              <a:latin typeface="Georgia"/>
            </a:defRPr>
          </a:lvl8pPr>
          <a:lvl9pPr marL="3657600" indent="0">
            <a:defRPr sz="1100">
              <a:latin typeface="Georgia"/>
            </a:defRPr>
          </a:lvl9pPr>
        </a:lstStyle>
        <a:p xmlns:a="http://schemas.openxmlformats.org/drawingml/2006/main">
          <a:r>
            <a:rPr lang="en-US" dirty="0"/>
            <a:t>         Baseline 2</a:t>
          </a:r>
          <a:endParaRPr lang="en-US" sz="1100" dirty="0"/>
        </a:p>
      </cdr:txBody>
    </cdr:sp>
  </cdr:relSizeAnchor>
  <cdr:relSizeAnchor xmlns:cdr="http://schemas.openxmlformats.org/drawingml/2006/chartDrawing">
    <cdr:from>
      <cdr:x>0.84821</cdr:x>
      <cdr:y>0.03333</cdr:y>
    </cdr:from>
    <cdr:to>
      <cdr:x>1</cdr:x>
      <cdr:y>0.08333</cdr:y>
    </cdr:to>
    <cdr:sp macro="" textlink="">
      <cdr:nvSpPr>
        <cdr:cNvPr id="13" name="TextBox 1"/>
        <cdr:cNvSpPr txBox="1"/>
      </cdr:nvSpPr>
      <cdr:spPr>
        <a:xfrm xmlns:a="http://schemas.openxmlformats.org/drawingml/2006/main">
          <a:off x="7239000" y="152400"/>
          <a:ext cx="1295400"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Georgia"/>
            </a:defRPr>
          </a:lvl1pPr>
          <a:lvl2pPr marL="457200" indent="0">
            <a:defRPr sz="1100">
              <a:latin typeface="Georgia"/>
            </a:defRPr>
          </a:lvl2pPr>
          <a:lvl3pPr marL="914400" indent="0">
            <a:defRPr sz="1100">
              <a:latin typeface="Georgia"/>
            </a:defRPr>
          </a:lvl3pPr>
          <a:lvl4pPr marL="1371600" indent="0">
            <a:defRPr sz="1100">
              <a:latin typeface="Georgia"/>
            </a:defRPr>
          </a:lvl4pPr>
          <a:lvl5pPr marL="1828800" indent="0">
            <a:defRPr sz="1100">
              <a:latin typeface="Georgia"/>
            </a:defRPr>
          </a:lvl5pPr>
          <a:lvl6pPr marL="2286000" indent="0">
            <a:defRPr sz="1100">
              <a:latin typeface="Georgia"/>
            </a:defRPr>
          </a:lvl6pPr>
          <a:lvl7pPr marL="2743200" indent="0">
            <a:defRPr sz="1100">
              <a:latin typeface="Georgia"/>
            </a:defRPr>
          </a:lvl7pPr>
          <a:lvl8pPr marL="3200400" indent="0">
            <a:defRPr sz="1100">
              <a:latin typeface="Georgia"/>
            </a:defRPr>
          </a:lvl8pPr>
          <a:lvl9pPr marL="3657600" indent="0">
            <a:defRPr sz="1100">
              <a:latin typeface="Georgia"/>
            </a:defRPr>
          </a:lvl9pPr>
        </a:lstStyle>
        <a:p xmlns:a="http://schemas.openxmlformats.org/drawingml/2006/main">
          <a:r>
            <a:rPr lang="en-US" dirty="0"/>
            <a:t>Intervention 2</a:t>
          </a:r>
          <a:endParaRPr lang="en-US" sz="1100" dirty="0"/>
        </a:p>
      </cdr:txBody>
    </cdr:sp>
  </cdr:relSizeAnchor>
  <cdr:relSizeAnchor xmlns:cdr="http://schemas.openxmlformats.org/drawingml/2006/chartDrawing">
    <cdr:from>
      <cdr:x>0.39286</cdr:x>
      <cdr:y>0.03333</cdr:y>
    </cdr:from>
    <cdr:to>
      <cdr:x>0.5625</cdr:x>
      <cdr:y>0.08333</cdr:y>
    </cdr:to>
    <cdr:sp macro="" textlink="">
      <cdr:nvSpPr>
        <cdr:cNvPr id="14" name="TextBox 1"/>
        <cdr:cNvSpPr txBox="1"/>
      </cdr:nvSpPr>
      <cdr:spPr>
        <a:xfrm xmlns:a="http://schemas.openxmlformats.org/drawingml/2006/main">
          <a:off x="3352800" y="152400"/>
          <a:ext cx="1447800"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Georgia"/>
            </a:defRPr>
          </a:lvl1pPr>
          <a:lvl2pPr marL="457200" indent="0">
            <a:defRPr sz="1100">
              <a:latin typeface="Georgia"/>
            </a:defRPr>
          </a:lvl2pPr>
          <a:lvl3pPr marL="914400" indent="0">
            <a:defRPr sz="1100">
              <a:latin typeface="Georgia"/>
            </a:defRPr>
          </a:lvl3pPr>
          <a:lvl4pPr marL="1371600" indent="0">
            <a:defRPr sz="1100">
              <a:latin typeface="Georgia"/>
            </a:defRPr>
          </a:lvl4pPr>
          <a:lvl5pPr marL="1828800" indent="0">
            <a:defRPr sz="1100">
              <a:latin typeface="Georgia"/>
            </a:defRPr>
          </a:lvl5pPr>
          <a:lvl6pPr marL="2286000" indent="0">
            <a:defRPr sz="1100">
              <a:latin typeface="Georgia"/>
            </a:defRPr>
          </a:lvl6pPr>
          <a:lvl7pPr marL="2743200" indent="0">
            <a:defRPr sz="1100">
              <a:latin typeface="Georgia"/>
            </a:defRPr>
          </a:lvl7pPr>
          <a:lvl8pPr marL="3200400" indent="0">
            <a:defRPr sz="1100">
              <a:latin typeface="Georgia"/>
            </a:defRPr>
          </a:lvl8pPr>
          <a:lvl9pPr marL="3657600" indent="0">
            <a:defRPr sz="1100">
              <a:latin typeface="Georgia"/>
            </a:defRPr>
          </a:lvl9pPr>
        </a:lstStyle>
        <a:p xmlns:a="http://schemas.openxmlformats.org/drawingml/2006/main">
          <a:r>
            <a:rPr lang="en-US" dirty="0"/>
            <a:t>Intervention 1</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F6B44D-42BB-F849-A9E0-2553546435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C25D48-9968-694B-8B18-EF6CBB2688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987C75-5A4D-0F4C-98F9-12B3A7808E58}" type="datetimeFigureOut">
              <a:rPr lang="en-US" smtClean="0"/>
              <a:t>8/27/2026</a:t>
            </a:fld>
            <a:endParaRPr lang="en-US"/>
          </a:p>
        </p:txBody>
      </p:sp>
      <p:sp>
        <p:nvSpPr>
          <p:cNvPr id="4" name="Footer Placeholder 3">
            <a:extLst>
              <a:ext uri="{FF2B5EF4-FFF2-40B4-BE49-F238E27FC236}">
                <a16:creationId xmlns:a16="http://schemas.microsoft.com/office/drawing/2014/main" id="{C36B3588-481A-1946-93AC-0F7052634B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94096D-8EB7-D248-91EB-DD3604D059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330417-F1C9-8B48-B37E-051459DA4198}" type="slidenum">
              <a:rPr lang="en-US" smtClean="0"/>
              <a:t>‹#›</a:t>
            </a:fld>
            <a:endParaRPr lang="en-US"/>
          </a:p>
        </p:txBody>
      </p:sp>
    </p:spTree>
    <p:extLst>
      <p:ext uri="{BB962C8B-B14F-4D97-AF65-F5344CB8AC3E}">
        <p14:creationId xmlns:p14="http://schemas.microsoft.com/office/powerpoint/2010/main" val="2720356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069B63-EBD3-4D80-8BA6-0829B466321E}" type="datetimeFigureOut">
              <a:rPr lang="en-US" smtClean="0"/>
              <a:t>8/27/2026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36FB66-C3F5-4772-98BC-F6528CE7299B}" type="slidenum">
              <a:rPr lang="en-US" smtClean="0"/>
              <a:t>‹#›</a:t>
            </a:fld>
            <a:endParaRPr lang="en-US"/>
          </a:p>
        </p:txBody>
      </p:sp>
    </p:spTree>
    <p:extLst>
      <p:ext uri="{BB962C8B-B14F-4D97-AF65-F5344CB8AC3E}">
        <p14:creationId xmlns:p14="http://schemas.microsoft.com/office/powerpoint/2010/main" val="2029106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C5976-6F89-661B-D776-3B309C82D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0F03A-3778-E5EC-0190-C8E0EF92A5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6FFF0-1E6E-C78F-E6E6-06CE2E18C1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EB3CDF-B342-54F4-2728-00E6028D11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00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36FB66-C3F5-4772-98BC-F6528CE7299B}" type="slidenum">
              <a:rPr lang="en-US" smtClean="0"/>
              <a:t>5</a:t>
            </a:fld>
            <a:endParaRPr lang="en-US"/>
          </a:p>
        </p:txBody>
      </p:sp>
    </p:spTree>
    <p:extLst>
      <p:ext uri="{BB962C8B-B14F-4D97-AF65-F5344CB8AC3E}">
        <p14:creationId xmlns:p14="http://schemas.microsoft.com/office/powerpoint/2010/main" val="172557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latin typeface="Calibri" charset="0"/>
                <a:ea typeface="MS PGothic" charset="-128"/>
              </a:rPr>
              <a:t>CA &amp; AZ start</a:t>
            </a:r>
            <a:r>
              <a:rPr lang="en-US" altLang="en-US">
                <a:latin typeface="Calibri" charset="0"/>
                <a:ea typeface="MS PGothic" charset="-128"/>
                <a:sym typeface="Wingdings" charset="2"/>
              </a:rPr>
              <a:t> Tennessee  North Carolina Kansas </a:t>
            </a:r>
          </a:p>
          <a:p>
            <a:r>
              <a:rPr lang="en-US" altLang="en-US">
                <a:latin typeface="Calibri" charset="0"/>
                <a:ea typeface="MS PGothic" charset="-128"/>
                <a:sym typeface="Wingdings" charset="2"/>
              </a:rPr>
              <a:t>Trainings in MO, KS, VT, AZ</a:t>
            </a:r>
          </a:p>
          <a:p>
            <a:r>
              <a:rPr lang="en-US" altLang="en-US">
                <a:latin typeface="Calibri" charset="0"/>
                <a:ea typeface="MS PGothic" charset="-128"/>
              </a:rPr>
              <a:t>More trainings and grants: MO, KS, AL, SC, HI, KY</a:t>
            </a: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354B5707-476E-F540-B8FF-8E5DB928D056}"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9435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053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B2CC2-478E-E30C-0266-9E71B561B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127A2-B256-CB7E-4556-33E9C4F91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E2D92-9E79-74A8-A38E-7C76DF9D63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5EE41D-C341-A9AE-3FF4-727704C0AC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077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723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addition to the module featured here outlining how to use multiple sources of data to connect students with Tier 3 supports, we offer a full suite of modules highlighting validated Tier 3 interventions such as Functional Assessment-Based Intervention (FABI) that may appear in your Tertiary (Tier 3) Intervention Grid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396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B2CC2-478E-E30C-0266-9E71B561B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127A2-B256-CB7E-4556-33E9C4F91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E2D92-9E79-74A8-A38E-7C76DF9D63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5EE41D-C341-A9AE-3FF4-727704C0AC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077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723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396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3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D5B24-0795-344D-B2A7-7D1312F6BD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6A922D-D220-D6A5-AB6F-A1A5BF8D18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2EEF0-9A61-2977-6F92-92979F5DC52B}"/>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A6048721-DCD4-AD58-D563-B134A8CC84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6937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984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BDACA8-45AF-461A-9F93-73E959B08D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64745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2F41D-515C-6101-F388-01491AFEB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1767C-91CB-45BA-97DE-95ECA67BB6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E75DB1-08EA-4D16-3DCB-1AE05D77C83C}"/>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7A0BE832-F36F-CD0D-C177-0FE84F82F9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662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4B014-2006-C58B-92F5-36F7A71FB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E5D1C-1AEC-03C6-35D7-F0E1515797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D5DFE-6023-A33E-EDA2-2D852A739D6E}"/>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7C2C12DD-B038-7A08-38C7-C2842B5EA0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775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4BBF9-47E4-9E56-1538-15B59AC1EB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C183B-ABB2-06CB-04EF-4228E178A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B932F0-2D4E-6837-2F48-A81E8BE30D2E}"/>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25EAAF8F-CBD4-A1C2-7920-7C4C9075DD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011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9BA9-5089-EE99-5FCC-3CCF53D9D80F}"/>
            </a:ext>
          </a:extLst>
        </p:cNvPr>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id="{D2F6D5BA-5515-2ED6-43B3-6FD23160D6A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27" name="Notes Placeholder 2">
            <a:extLst>
              <a:ext uri="{FF2B5EF4-FFF2-40B4-BE49-F238E27FC236}">
                <a16:creationId xmlns:a16="http://schemas.microsoft.com/office/drawing/2014/main" id="{67B94855-80E1-7237-0789-5F6931D64F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112644" name="Slide Number Placeholder 3">
            <a:extLst>
              <a:ext uri="{FF2B5EF4-FFF2-40B4-BE49-F238E27FC236}">
                <a16:creationId xmlns:a16="http://schemas.microsoft.com/office/drawing/2014/main" id="{F3418725-2BB9-9E37-40B7-4F1222B0B046}"/>
              </a:ext>
            </a:extLst>
          </p:cNvPr>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5998">
              <a:defRPr>
                <a:solidFill>
                  <a:schemeClr val="tx1"/>
                </a:solidFill>
                <a:latin typeface="Calibri" pitchFamily="34" charset="0"/>
              </a:defRPr>
            </a:lvl1pPr>
            <a:lvl2pPr marL="761821" indent="-293008" defTabSz="935998">
              <a:defRPr>
                <a:solidFill>
                  <a:schemeClr val="tx1"/>
                </a:solidFill>
                <a:latin typeface="Calibri" pitchFamily="34" charset="0"/>
              </a:defRPr>
            </a:lvl2pPr>
            <a:lvl3pPr marL="1172032" indent="-234406" defTabSz="935998">
              <a:defRPr>
                <a:solidFill>
                  <a:schemeClr val="tx1"/>
                </a:solidFill>
                <a:latin typeface="Calibri" pitchFamily="34" charset="0"/>
              </a:defRPr>
            </a:lvl3pPr>
            <a:lvl4pPr marL="1640845" indent="-234406" defTabSz="935998">
              <a:defRPr>
                <a:solidFill>
                  <a:schemeClr val="tx1"/>
                </a:solidFill>
                <a:latin typeface="Calibri" pitchFamily="34" charset="0"/>
              </a:defRPr>
            </a:lvl4pPr>
            <a:lvl5pPr marL="2109658" indent="-234406" defTabSz="935998">
              <a:defRPr>
                <a:solidFill>
                  <a:schemeClr val="tx1"/>
                </a:solidFill>
                <a:latin typeface="Calibri" pitchFamily="34" charset="0"/>
              </a:defRPr>
            </a:lvl5pPr>
            <a:lvl6pPr marL="2578471" indent="-234406" defTabSz="935998" fontAlgn="base">
              <a:spcBef>
                <a:spcPct val="0"/>
              </a:spcBef>
              <a:spcAft>
                <a:spcPct val="0"/>
              </a:spcAft>
              <a:defRPr>
                <a:solidFill>
                  <a:schemeClr val="tx1"/>
                </a:solidFill>
                <a:latin typeface="Calibri" pitchFamily="34" charset="0"/>
              </a:defRPr>
            </a:lvl6pPr>
            <a:lvl7pPr marL="3047284" indent="-234406" defTabSz="935998" fontAlgn="base">
              <a:spcBef>
                <a:spcPct val="0"/>
              </a:spcBef>
              <a:spcAft>
                <a:spcPct val="0"/>
              </a:spcAft>
              <a:defRPr>
                <a:solidFill>
                  <a:schemeClr val="tx1"/>
                </a:solidFill>
                <a:latin typeface="Calibri" pitchFamily="34" charset="0"/>
              </a:defRPr>
            </a:lvl7pPr>
            <a:lvl8pPr marL="3516097" indent="-234406" defTabSz="935998" fontAlgn="base">
              <a:spcBef>
                <a:spcPct val="0"/>
              </a:spcBef>
              <a:spcAft>
                <a:spcPct val="0"/>
              </a:spcAft>
              <a:defRPr>
                <a:solidFill>
                  <a:schemeClr val="tx1"/>
                </a:solidFill>
                <a:latin typeface="Calibri" pitchFamily="34" charset="0"/>
              </a:defRPr>
            </a:lvl8pPr>
            <a:lvl9pPr marL="3984909" indent="-234406" defTabSz="935998" fontAlgn="base">
              <a:spcBef>
                <a:spcPct val="0"/>
              </a:spcBef>
              <a:spcAft>
                <a:spcPct val="0"/>
              </a:spcAft>
              <a:defRPr>
                <a:solidFill>
                  <a:schemeClr val="tx1"/>
                </a:solidFill>
                <a:latin typeface="Calibri" pitchFamily="34" charset="0"/>
              </a:defRPr>
            </a:lvl9pPr>
          </a:lstStyle>
          <a:p>
            <a:pPr marL="0" marR="0" lvl="0" indent="0" algn="r" defTabSz="935998" rtl="0" eaLnBrk="1" fontAlgn="auto" latinLnBrk="0" hangingPunct="1">
              <a:lnSpc>
                <a:spcPct val="100000"/>
              </a:lnSpc>
              <a:spcBef>
                <a:spcPts val="0"/>
              </a:spcBef>
              <a:spcAft>
                <a:spcPts val="0"/>
              </a:spcAft>
              <a:buClrTx/>
              <a:buSzTx/>
              <a:buFontTx/>
              <a:buNone/>
              <a:tabLst/>
              <a:defRPr/>
            </a:pPr>
            <a:fld id="{E9974735-75EA-4173-8D41-68936E24EC5A}"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35998"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
        <p:nvSpPr>
          <p:cNvPr id="2" name="Footer Placeholder 1">
            <a:extLst>
              <a:ext uri="{FF2B5EF4-FFF2-40B4-BE49-F238E27FC236}">
                <a16:creationId xmlns:a16="http://schemas.microsoft.com/office/drawing/2014/main" id="{FC78D8EC-5EF4-9238-4F0C-515718CE2231}"/>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Lane and Oakes 2013</a:t>
            </a:r>
          </a:p>
        </p:txBody>
      </p:sp>
    </p:spTree>
    <p:extLst>
      <p:ext uri="{BB962C8B-B14F-4D97-AF65-F5344CB8AC3E}">
        <p14:creationId xmlns:p14="http://schemas.microsoft.com/office/powerpoint/2010/main" val="2693537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75398-FC23-6E5C-70F3-68CBEE35B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1BA7A5-0B62-549B-6B1D-23E164132A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D50E8-8C48-A7A9-86BD-16655B427C25}"/>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47212772-9047-313B-8BF4-4138E8062A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0482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EFAF3-8672-8612-C820-6D8A64D18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F18FB3-09FE-EFE9-8B03-E64E50C76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608B0-6C9A-E0C1-5D09-E9166B824138}"/>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00EB2948-9BD2-ED4A-5F13-44036512A0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542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9B82C-1B52-3FED-2E6E-2FDA655B77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EC8974-B019-078D-A8EA-F47595C4F2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A96D57-36E1-0D27-3DAC-A99A728EDC79}"/>
              </a:ext>
            </a:extLst>
          </p:cNvPr>
          <p:cNvSpPr>
            <a:spLocks noGrp="1"/>
          </p:cNvSpPr>
          <p:nvPr>
            <p:ph type="body" idx="1"/>
          </p:nvPr>
        </p:nvSpPr>
        <p:spPr/>
        <p:txBody>
          <a:bodyPr/>
          <a:lstStyle/>
          <a:p>
            <a:pPr marL="0" indent="0">
              <a:buNone/>
            </a:pPr>
            <a:r>
              <a:rPr lang="en-US" sz="1200"/>
              <a:t>RQ 1. To what extent does the SRSS-IE consist of two correlated factors (externalizing and internalizing), measured with acceptable reliability? </a:t>
            </a:r>
          </a:p>
          <a:p>
            <a:pPr marL="0" indent="0">
              <a:buNone/>
            </a:pPr>
            <a:endParaRPr lang="en-US" sz="1200"/>
          </a:p>
          <a:p>
            <a:pPr marL="0" indent="0">
              <a:buNone/>
            </a:pPr>
            <a:r>
              <a:rPr lang="en-US" sz="1200"/>
              <a:t>RQ 2. To what extent are internalizing and externalizing factors invariant across various groups of students as defined by gender, race, ethnicity, and special education status?</a:t>
            </a:r>
          </a:p>
          <a:p>
            <a:pPr marL="0" indent="0">
              <a:buNone/>
            </a:pPr>
            <a:endParaRPr lang="en-US" sz="1200"/>
          </a:p>
          <a:p>
            <a:pPr marL="0" indent="0">
              <a:buNone/>
            </a:pPr>
            <a:r>
              <a:rPr lang="en-US" sz="1200"/>
              <a:t>RQ 3. To what extent do internalizing and externalizing factors exhibit invariance over time in fall, winter, and spring in one academic year?</a:t>
            </a:r>
          </a:p>
          <a:p>
            <a:endParaRPr lang="en-US"/>
          </a:p>
        </p:txBody>
      </p:sp>
      <p:sp>
        <p:nvSpPr>
          <p:cNvPr id="4" name="Slide Number Placeholder 3">
            <a:extLst>
              <a:ext uri="{FF2B5EF4-FFF2-40B4-BE49-F238E27FC236}">
                <a16:creationId xmlns:a16="http://schemas.microsoft.com/office/drawing/2014/main" id="{5C54D949-D647-FB4B-F3F4-B9E0A335E6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B547A0-2066-4CB6-B242-D34CE16870C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5117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a:solidFill>
                  <a:schemeClr val="tx1"/>
                </a:solidFill>
                <a:effectLst/>
                <a:latin typeface="+mn-lt"/>
                <a:ea typeface="+mn-ea"/>
                <a:cs typeface="+mn-cs"/>
              </a:rPr>
              <a:t>A p-value doesn’t tell us how strong the association is. It tells us how likely it would be to observe a coefficient this large (or larger) if the true population effect were actually zero.</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Standardized coefficients obtained using the latent models revealed large associations (</a:t>
            </a:r>
            <a:r>
              <a:rPr lang="el-GR" sz="1200" kern="1200">
                <a:solidFill>
                  <a:schemeClr val="tx1"/>
                </a:solidFill>
                <a:effectLst/>
                <a:latin typeface="+mn-lt"/>
                <a:ea typeface="+mn-ea"/>
                <a:cs typeface="+mn-cs"/>
              </a:rPr>
              <a:t>β &gt; .50) </a:t>
            </a:r>
            <a:r>
              <a:rPr lang="en-US" sz="1200" kern="1200">
                <a:solidFill>
                  <a:schemeClr val="tx1"/>
                </a:solidFill>
                <a:effectLst/>
                <a:latin typeface="+mn-lt"/>
                <a:ea typeface="+mn-ea"/>
                <a:cs typeface="+mn-cs"/>
              </a:rPr>
              <a:t>between both internalizing and externalizing behaviors and ODRs, suspensions, and nurse visits, and course failures.</a:t>
            </a:r>
          </a:p>
          <a:p>
            <a:pPr marL="171450" indent="-171450">
              <a:buFont typeface="Arial" panose="020B0604020202020204" pitchFamily="34" charset="0"/>
              <a:buChar char="•"/>
            </a:pPr>
            <a:r>
              <a:rPr lang="en-US" sz="1200" kern="1200">
                <a:solidFill>
                  <a:schemeClr val="tx1"/>
                </a:solidFill>
                <a:effectLst/>
                <a:latin typeface="+mn-lt"/>
                <a:ea typeface="+mn-ea"/>
                <a:cs typeface="+mn-cs"/>
              </a:rPr>
              <a:t>Small associations (</a:t>
            </a:r>
            <a:r>
              <a:rPr lang="el-GR" sz="1200" kern="1200">
                <a:solidFill>
                  <a:schemeClr val="tx1"/>
                </a:solidFill>
                <a:effectLst/>
                <a:latin typeface="+mn-lt"/>
                <a:ea typeface="+mn-ea"/>
                <a:cs typeface="+mn-cs"/>
              </a:rPr>
              <a:t>β &lt; .30) </a:t>
            </a:r>
            <a:r>
              <a:rPr lang="en-US" sz="1200" kern="1200">
                <a:solidFill>
                  <a:schemeClr val="tx1"/>
                </a:solidFill>
                <a:effectLst/>
                <a:latin typeface="+mn-lt"/>
                <a:ea typeface="+mn-ea"/>
                <a:cs typeface="+mn-cs"/>
              </a:rPr>
              <a:t>were observed between latent externalizing and internalizing in the fall and reading and math academic outcomes in the spring as well as referrals to special education.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A similar pattern of association was observed using the subscale models with mostly medium-to-large associations with ODRs, suspensions, nurse visits, and course failures as well as small associations with academic outcomes and referral to special education.</a:t>
            </a:r>
          </a:p>
          <a:p>
            <a:pPr marL="171450" indent="-171450">
              <a:buFont typeface="Arial" panose="020B0604020202020204" pitchFamily="34" charset="0"/>
              <a:buChar char="•"/>
            </a:pPr>
            <a:r>
              <a:rPr lang="en-US" sz="1200" kern="1200">
                <a:solidFill>
                  <a:schemeClr val="tx1"/>
                </a:solidFill>
                <a:effectLst/>
                <a:latin typeface="+mn-lt"/>
                <a:ea typeface="+mn-ea"/>
                <a:cs typeface="+mn-cs"/>
              </a:rPr>
              <a:t>Associations were typically smaller when using subscale (raw sums of items) than when using latent factors in the models.</a:t>
            </a: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AC60E6-90B1-46FB-858E-564E6D0F22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19538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Latent factor (9)</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Externalizing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Large associations for ODR, suspensions, nurse visits, course failures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Small association for sped referrals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Internalizing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large associates with nurse visits, medium associations with ODR, suspensions, course failures, referrals to special education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Subscale (9)</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Externalizing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Large associations for ODR, suspensions, course failures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Small association for nurse visits and sped referrals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Internalizing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Small association with ODR, suspensions, course failures, sped referrals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Subscale (12)</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Externalizing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Large associations with ODR, suspensions, course failures,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Medium for nurse visits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Small for sped referrals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C88DB9-C99E-460D-9D5D-C2829A2B60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2505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C88DB9-C99E-460D-9D5D-C2829A2B60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3718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https://www.pbis.org/resource/selecting-a-universal-behavior-screening-tool-questions-to-consider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BDACA8-45AF-461A-9F93-73E959B08D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3140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https://www.ci3t.org/measures/screening/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36FB66-C3F5-4772-98BC-F6528CE7299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50800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36FB66-C3F5-4772-98BC-F6528CE7299B}" type="slidenum">
              <a:rPr lang="en-US" smtClean="0"/>
              <a:t>51</a:t>
            </a:fld>
            <a:endParaRPr lang="en-US"/>
          </a:p>
        </p:txBody>
      </p:sp>
    </p:spTree>
    <p:extLst>
      <p:ext uri="{BB962C8B-B14F-4D97-AF65-F5344CB8AC3E}">
        <p14:creationId xmlns:p14="http://schemas.microsoft.com/office/powerpoint/2010/main" val="1765489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8B299-A486-2C4E-6B3A-9BAEC34EE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45842D-D079-AFD6-9164-C22FEE3E11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790948-DD95-35E8-9116-6A84BBDAD47C}"/>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BEE3FF05-E7BB-0DAA-51E1-D66EFA5D6E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0302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62</a:t>
            </a:fld>
            <a:endParaRPr lang="en-US"/>
          </a:p>
        </p:txBody>
      </p:sp>
    </p:spTree>
    <p:extLst>
      <p:ext uri="{BB962C8B-B14F-4D97-AF65-F5344CB8AC3E}">
        <p14:creationId xmlns:p14="http://schemas.microsoft.com/office/powerpoint/2010/main" val="3893554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If you have Ci3T in place, here’s where it is in your Ci3T Implementation manual</a:t>
            </a:r>
          </a:p>
        </p:txBody>
      </p:sp>
      <p:sp>
        <p:nvSpPr>
          <p:cNvPr id="4" name="Slide Number Placeholder 3"/>
          <p:cNvSpPr>
            <a:spLocks noGrp="1"/>
          </p:cNvSpPr>
          <p:nvPr>
            <p:ph type="sldNum" sz="quarter" idx="5"/>
          </p:nvPr>
        </p:nvSpPr>
        <p:spPr/>
        <p:txBody>
          <a:bodyPr/>
          <a:lstStyle/>
          <a:p>
            <a:fld id="{58D11C9F-81FA-4052-9B37-1EF4A4EF7E85}" type="slidenum">
              <a:rPr lang="en-US" smtClean="0"/>
              <a:t>64</a:t>
            </a:fld>
            <a:endParaRPr lang="en-US"/>
          </a:p>
        </p:txBody>
      </p:sp>
    </p:spTree>
    <p:extLst>
      <p:ext uri="{BB962C8B-B14F-4D97-AF65-F5344CB8AC3E}">
        <p14:creationId xmlns:p14="http://schemas.microsoft.com/office/powerpoint/2010/main" val="32859444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65</a:t>
            </a:fld>
            <a:endParaRPr lang="en-US"/>
          </a:p>
        </p:txBody>
      </p:sp>
    </p:spTree>
    <p:extLst>
      <p:ext uri="{BB962C8B-B14F-4D97-AF65-F5344CB8AC3E}">
        <p14:creationId xmlns:p14="http://schemas.microsoft.com/office/powerpoint/2010/main" val="819833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Watch video 01:40</a:t>
            </a:r>
          </a:p>
          <a:p>
            <a:endParaRPr lang="en-US"/>
          </a:p>
          <a:p>
            <a:r>
              <a:rPr lang="en-US"/>
              <a:t>https://youtu.be/w4u0wmDJC00 </a:t>
            </a:r>
          </a:p>
        </p:txBody>
      </p:sp>
      <p:sp>
        <p:nvSpPr>
          <p:cNvPr id="4" name="Slide Number Placeholder 3"/>
          <p:cNvSpPr>
            <a:spLocks noGrp="1"/>
          </p:cNvSpPr>
          <p:nvPr>
            <p:ph type="sldNum" sz="quarter" idx="5"/>
          </p:nvPr>
        </p:nvSpPr>
        <p:spPr/>
        <p:txBody>
          <a:bodyPr/>
          <a:lstStyle/>
          <a:p>
            <a:fld id="{FCBDACA8-45AF-461A-9F93-73E959B08D0A}" type="slidenum">
              <a:rPr lang="en-US" smtClean="0"/>
              <a:t>67</a:t>
            </a:fld>
            <a:endParaRPr lang="en-US"/>
          </a:p>
        </p:txBody>
      </p:sp>
    </p:spTree>
    <p:extLst>
      <p:ext uri="{BB962C8B-B14F-4D97-AF65-F5344CB8AC3E}">
        <p14:creationId xmlns:p14="http://schemas.microsoft.com/office/powerpoint/2010/main" val="9458119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68</a:t>
            </a:fld>
            <a:endParaRPr lang="en-US"/>
          </a:p>
        </p:txBody>
      </p:sp>
    </p:spTree>
    <p:extLst>
      <p:ext uri="{BB962C8B-B14F-4D97-AF65-F5344CB8AC3E}">
        <p14:creationId xmlns:p14="http://schemas.microsoft.com/office/powerpoint/2010/main" val="819833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70</a:t>
            </a:fld>
            <a:endParaRPr lang="en-US"/>
          </a:p>
        </p:txBody>
      </p:sp>
    </p:spTree>
    <p:extLst>
      <p:ext uri="{BB962C8B-B14F-4D97-AF65-F5344CB8AC3E}">
        <p14:creationId xmlns:p14="http://schemas.microsoft.com/office/powerpoint/2010/main" val="27186239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71</a:t>
            </a:fld>
            <a:endParaRPr lang="en-US"/>
          </a:p>
        </p:txBody>
      </p:sp>
    </p:spTree>
    <p:extLst>
      <p:ext uri="{BB962C8B-B14F-4D97-AF65-F5344CB8AC3E}">
        <p14:creationId xmlns:p14="http://schemas.microsoft.com/office/powerpoint/2010/main" val="2670995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68B25-B054-CF19-2878-C389413944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2FF79B-EF5D-5BCE-BD43-7639E9CED9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8A30C8-863E-225E-75A6-422AD12E21E2}"/>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7F1F0989-278C-2CE3-3782-41E85E15D1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59468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hangingPunct="0"/>
            <a:r>
              <a:rPr lang="en-US"/>
              <a:t>Lane, K. L., Oakes, W. P., Ennis, R. P., &amp; Hirsch, S. E. (2014). Identifying students for secondary and tertiary prevention efforts: How do we determine which students have Tier 2 and Tier 3 needs? </a:t>
            </a:r>
            <a:r>
              <a:rPr lang="en-US" i="1"/>
              <a:t>Preventing School Failure, 58, </a:t>
            </a:r>
            <a:r>
              <a:rPr lang="en-US"/>
              <a:t>171-182, DOI: 10.1080/1045988X.2014.895573</a:t>
            </a:r>
          </a:p>
          <a:p>
            <a:endParaRPr lang="en-US"/>
          </a:p>
        </p:txBody>
      </p:sp>
      <p:sp>
        <p:nvSpPr>
          <p:cNvPr id="4" name="Slide Number Placeholder 3"/>
          <p:cNvSpPr>
            <a:spLocks noGrp="1"/>
          </p:cNvSpPr>
          <p:nvPr>
            <p:ph type="sldNum" sz="quarter" idx="10"/>
          </p:nvPr>
        </p:nvSpPr>
        <p:spPr/>
        <p:txBody>
          <a:bodyPr/>
          <a:lstStyle/>
          <a:p>
            <a:pPr defTabSz="975847" eaLnBrk="0" fontAlgn="base" hangingPunct="0">
              <a:spcBef>
                <a:spcPct val="0"/>
              </a:spcBef>
              <a:spcAft>
                <a:spcPct val="0"/>
              </a:spcAft>
              <a:defRPr/>
            </a:pPr>
            <a:fld id="{DFDAB86F-69B3-40D1-ADA3-E7244A873187}" type="slidenum">
              <a:rPr lang="en-US" sz="1400">
                <a:solidFill>
                  <a:prstClr val="black"/>
                </a:solidFill>
                <a:latin typeface="Verdana" panose="020B0604030504040204" pitchFamily="34" charset="0"/>
                <a:ea typeface="MS PGothic" panose="020B0600070205080204" pitchFamily="34" charset="-128"/>
              </a:rPr>
              <a:pPr defTabSz="975847" eaLnBrk="0" fontAlgn="base" hangingPunct="0">
                <a:spcBef>
                  <a:spcPct val="0"/>
                </a:spcBef>
                <a:spcAft>
                  <a:spcPct val="0"/>
                </a:spcAft>
                <a:defRPr/>
              </a:pPr>
              <a:t>74</a:t>
            </a:fld>
            <a:endParaRPr lang="en-US" sz="1400">
              <a:solidFill>
                <a:prstClr val="black"/>
              </a:solidFill>
              <a:latin typeface="Verdana" panose="020B0604030504040204" pitchFamily="34" charset="0"/>
              <a:ea typeface="MS PGothic" panose="020B0600070205080204" pitchFamily="34" charset="-128"/>
            </a:endParaRPr>
          </a:p>
        </p:txBody>
      </p:sp>
    </p:spTree>
    <p:extLst>
      <p:ext uri="{BB962C8B-B14F-4D97-AF65-F5344CB8AC3E}">
        <p14:creationId xmlns:p14="http://schemas.microsoft.com/office/powerpoint/2010/main" val="17870371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36FB66-C3F5-4772-98BC-F6528CE7299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31862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D7BDF-B563-54FC-37EB-DEAAA83B3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AF994-9684-2026-251B-0915400509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8EF0D4-D241-44DD-AEAA-94206DC4A37B}"/>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88E3B263-EFC4-2E35-93B0-59D5506CE0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A97D0D-5178-4F57-BFD7-EC7A6577274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23695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280A1-D613-4A6F-DAF5-449BEBE10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0F2F9-593B-780E-0F32-F6B7922101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B15A7-2E51-A957-268A-B932051104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D3832F-CA1C-E9D5-5B13-8AE88841BF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557296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What Works Clearing House Practice Guide – Teacher-Delivered Behavioral Interventions in Grades K-5 https://ies.ed.gov/ncee/wwc/PracticeGuide/31</a:t>
            </a:r>
          </a:p>
        </p:txBody>
      </p:sp>
      <p:sp>
        <p:nvSpPr>
          <p:cNvPr id="4" name="Slide Number Placeholder 3"/>
          <p:cNvSpPr>
            <a:spLocks noGrp="1"/>
          </p:cNvSpPr>
          <p:nvPr>
            <p:ph type="sldNum" sz="quarter" idx="5"/>
          </p:nvPr>
        </p:nvSpPr>
        <p:spPr/>
        <p:txBody>
          <a:bodyPr/>
          <a:lstStyle/>
          <a:p>
            <a:fld id="{58D11C9F-81FA-4052-9B37-1EF4A4EF7E85}" type="slidenum">
              <a:rPr lang="en-US" smtClean="0"/>
              <a:t>81</a:t>
            </a:fld>
            <a:endParaRPr lang="en-US"/>
          </a:p>
        </p:txBody>
      </p:sp>
    </p:spTree>
    <p:extLst>
      <p:ext uri="{BB962C8B-B14F-4D97-AF65-F5344CB8AC3E}">
        <p14:creationId xmlns:p14="http://schemas.microsoft.com/office/powerpoint/2010/main" val="3917391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F0566-1EC4-0CBD-7FF4-9B979F811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F1602-0EE0-BE80-1C37-926B2FA760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E65927-3D8A-2962-2AE9-904C51A9C1AC}"/>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54E486DD-5E01-8A1A-CA4E-88361C4A67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37503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75265-97CE-86D0-9597-E075ADDF5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CA171-A9CE-2D46-B093-40F315599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5215E-0552-C257-5C7D-A5C4F7D23146}"/>
              </a:ext>
            </a:extLst>
          </p:cNvPr>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a:extLst>
              <a:ext uri="{FF2B5EF4-FFF2-40B4-BE49-F238E27FC236}">
                <a16:creationId xmlns:a16="http://schemas.microsoft.com/office/drawing/2014/main" id="{D226C61A-B8B6-C185-15BF-7C2387FA71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82488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Support is the name of the strategy, practice, or program. Notice this </a:t>
            </a:r>
            <a:r>
              <a:rPr lang="en-US" b="1"/>
              <a:t>is not </a:t>
            </a:r>
            <a:r>
              <a:rPr lang="en-US"/>
              <a:t>the name of a person or role.</a:t>
            </a:r>
          </a:p>
        </p:txBody>
      </p:sp>
      <p:sp>
        <p:nvSpPr>
          <p:cNvPr id="4" name="Slide Number Placeholder 3"/>
          <p:cNvSpPr>
            <a:spLocks noGrp="1"/>
          </p:cNvSpPr>
          <p:nvPr>
            <p:ph type="sldNum" sz="quarter" idx="5"/>
          </p:nvPr>
        </p:nvSpPr>
        <p:spPr/>
        <p:txBody>
          <a:bodyPr/>
          <a:lstStyle/>
          <a:p>
            <a:fld id="{FCBDACA8-45AF-461A-9F93-73E959B08D0A}" type="slidenum">
              <a:rPr lang="en-US" smtClean="0"/>
              <a:t>92</a:t>
            </a:fld>
            <a:endParaRPr lang="en-US"/>
          </a:p>
        </p:txBody>
      </p:sp>
    </p:spTree>
    <p:extLst>
      <p:ext uri="{BB962C8B-B14F-4D97-AF65-F5344CB8AC3E}">
        <p14:creationId xmlns:p14="http://schemas.microsoft.com/office/powerpoint/2010/main" val="24936335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4F4D1-1F0F-4AC8-CC91-5BE8EC186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1D000-C5C5-7C60-C18D-77558A5ED1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3F7D2-DDFD-CFD4-25A4-E2BE3833F286}"/>
              </a:ext>
            </a:extLst>
          </p:cNvPr>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a:extLst>
              <a:ext uri="{FF2B5EF4-FFF2-40B4-BE49-F238E27FC236}">
                <a16:creationId xmlns:a16="http://schemas.microsoft.com/office/drawing/2014/main" id="{7F8AE4CC-6B0A-01AF-C420-1D162062E2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6549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9D5D3-2E19-48D7-A2AA-A8BA04DCF754}" type="slidenum">
              <a:rPr lang="en-US" smtClean="0"/>
              <a:t>95</a:t>
            </a:fld>
            <a:endParaRPr lang="en-US"/>
          </a:p>
        </p:txBody>
      </p:sp>
    </p:spTree>
    <p:extLst>
      <p:ext uri="{BB962C8B-B14F-4D97-AF65-F5344CB8AC3E}">
        <p14:creationId xmlns:p14="http://schemas.microsoft.com/office/powerpoint/2010/main" val="24974646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395288" y="692150"/>
            <a:ext cx="6072187" cy="3416300"/>
          </a:xfrm>
          <a:ln/>
        </p:spPr>
      </p:sp>
      <p:sp>
        <p:nvSpPr>
          <p:cNvPr id="124931" name="Notes Placeholder 2"/>
          <p:cNvSpPr>
            <a:spLocks noGrp="1"/>
          </p:cNvSpPr>
          <p:nvPr>
            <p:ph type="body" idx="1"/>
          </p:nvPr>
        </p:nvSpPr>
        <p:spPr>
          <a:xfrm>
            <a:off x="912813" y="4344988"/>
            <a:ext cx="5032375"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95" tIns="45191" rIns="91995" bIns="45191"/>
          <a:lstStyle/>
          <a:p>
            <a:endParaRPr lang="en-US" altLang="en-US"/>
          </a:p>
        </p:txBody>
      </p:sp>
      <p:sp>
        <p:nvSpPr>
          <p:cNvPr id="2" name="Footer Placeholder 1"/>
          <p:cNvSpPr>
            <a:spLocks noGrp="1"/>
          </p:cNvSpPr>
          <p:nvPr>
            <p:ph type="ftr" sz="quarter" idx="4"/>
          </p:nvPr>
        </p:nvSpPr>
        <p:spPr/>
        <p:txBody>
          <a:bodyPr/>
          <a:lstStyle/>
          <a:p>
            <a:pPr>
              <a:defRPr/>
            </a:pPr>
            <a:r>
              <a:rPr lang="en-US"/>
              <a:t>Lane and Oakes 2013</a:t>
            </a:r>
          </a:p>
        </p:txBody>
      </p:sp>
    </p:spTree>
    <p:extLst>
      <p:ext uri="{BB962C8B-B14F-4D97-AF65-F5344CB8AC3E}">
        <p14:creationId xmlns:p14="http://schemas.microsoft.com/office/powerpoint/2010/main" val="6323529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395288" y="692150"/>
            <a:ext cx="6072187" cy="3416300"/>
          </a:xfrm>
          <a:ln/>
        </p:spPr>
      </p:sp>
      <p:sp>
        <p:nvSpPr>
          <p:cNvPr id="124931" name="Notes Placeholder 2"/>
          <p:cNvSpPr>
            <a:spLocks noGrp="1"/>
          </p:cNvSpPr>
          <p:nvPr>
            <p:ph type="body" idx="1"/>
          </p:nvPr>
        </p:nvSpPr>
        <p:spPr>
          <a:xfrm>
            <a:off x="912813" y="4344988"/>
            <a:ext cx="5032375"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95" tIns="45191" rIns="91995" bIns="45191"/>
          <a:lstStyle/>
          <a:p>
            <a:endParaRPr lang="en-US" altLang="en-US"/>
          </a:p>
        </p:txBody>
      </p:sp>
      <p:sp>
        <p:nvSpPr>
          <p:cNvPr id="2" name="Footer Placeholder 1"/>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Lane and Oakes 2013</a:t>
            </a:r>
          </a:p>
        </p:txBody>
      </p:sp>
    </p:spTree>
    <p:extLst>
      <p:ext uri="{BB962C8B-B14F-4D97-AF65-F5344CB8AC3E}">
        <p14:creationId xmlns:p14="http://schemas.microsoft.com/office/powerpoint/2010/main" val="34251493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880E20-7151-4072-8483-42E77E5008E7}" type="slidenum">
              <a:rPr lang="en-US" smtClean="0"/>
              <a:t>102</a:t>
            </a:fld>
            <a:endParaRPr lang="en-US"/>
          </a:p>
        </p:txBody>
      </p:sp>
    </p:spTree>
    <p:extLst>
      <p:ext uri="{BB962C8B-B14F-4D97-AF65-F5344CB8AC3E}">
        <p14:creationId xmlns:p14="http://schemas.microsoft.com/office/powerpoint/2010/main" val="17757341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8451FA-6A34-6746-9D58-EF03C99631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8193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71716-41EE-DCA1-3B55-0B63F4A54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62FAA-095E-DD07-36E1-CE8A92B837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48AD04-235B-5910-D4C2-FC612ECD170B}"/>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addition to the module featured here outlining how to use multiple sources of data to connect students with Tier 3 supports, we offer a full suite of modules highlighting validated Tier 3 interventions such as Functional Assessment-Based Intervention (FABI) that may appear in your Tertiary (Tier 3) Intervention Grid</a:t>
            </a:r>
          </a:p>
          <a:p>
            <a:endParaRPr lang="en-US"/>
          </a:p>
        </p:txBody>
      </p:sp>
      <p:sp>
        <p:nvSpPr>
          <p:cNvPr id="4" name="Slide Number Placeholder 3">
            <a:extLst>
              <a:ext uri="{FF2B5EF4-FFF2-40B4-BE49-F238E27FC236}">
                <a16:creationId xmlns:a16="http://schemas.microsoft.com/office/drawing/2014/main" id="{CE706368-A4E8-AD3B-4891-ECBED2BB85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4076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2EA13-75B0-72B8-9403-447E2758F461}"/>
            </a:ext>
          </a:extLst>
        </p:cNvPr>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CB5558AD-D107-3CD5-BE21-1FBE0D7428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8483" name="Notes Placeholder 2">
            <a:extLst>
              <a:ext uri="{FF2B5EF4-FFF2-40B4-BE49-F238E27FC236}">
                <a16:creationId xmlns:a16="http://schemas.microsoft.com/office/drawing/2014/main" id="{E21DB471-2FC2-029F-D127-5AC2D158D0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129028" name="Slide Number Placeholder 3">
            <a:extLst>
              <a:ext uri="{FF2B5EF4-FFF2-40B4-BE49-F238E27FC236}">
                <a16:creationId xmlns:a16="http://schemas.microsoft.com/office/drawing/2014/main" id="{6B911B5E-EC56-6AF6-62CE-CF82AFB168FA}"/>
              </a:ext>
            </a:extLst>
          </p:cNvPr>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805321" indent="-309739">
              <a:defRPr>
                <a:solidFill>
                  <a:schemeClr val="tx1"/>
                </a:solidFill>
                <a:latin typeface="Calibri" pitchFamily="34" charset="0"/>
              </a:defRPr>
            </a:lvl2pPr>
            <a:lvl3pPr marL="1238955" indent="-247791">
              <a:defRPr>
                <a:solidFill>
                  <a:schemeClr val="tx1"/>
                </a:solidFill>
                <a:latin typeface="Calibri" pitchFamily="34" charset="0"/>
              </a:defRPr>
            </a:lvl3pPr>
            <a:lvl4pPr marL="1734537" indent="-247791">
              <a:defRPr>
                <a:solidFill>
                  <a:schemeClr val="tx1"/>
                </a:solidFill>
                <a:latin typeface="Calibri" pitchFamily="34" charset="0"/>
              </a:defRPr>
            </a:lvl4pPr>
            <a:lvl5pPr marL="2230119" indent="-247791">
              <a:defRPr>
                <a:solidFill>
                  <a:schemeClr val="tx1"/>
                </a:solidFill>
                <a:latin typeface="Calibri" pitchFamily="34" charset="0"/>
              </a:defRPr>
            </a:lvl5pPr>
            <a:lvl6pPr marL="2725702" indent="-247791" fontAlgn="base">
              <a:spcBef>
                <a:spcPct val="0"/>
              </a:spcBef>
              <a:spcAft>
                <a:spcPct val="0"/>
              </a:spcAft>
              <a:defRPr>
                <a:solidFill>
                  <a:schemeClr val="tx1"/>
                </a:solidFill>
                <a:latin typeface="Calibri" pitchFamily="34" charset="0"/>
              </a:defRPr>
            </a:lvl6pPr>
            <a:lvl7pPr marL="3221284" indent="-247791" fontAlgn="base">
              <a:spcBef>
                <a:spcPct val="0"/>
              </a:spcBef>
              <a:spcAft>
                <a:spcPct val="0"/>
              </a:spcAft>
              <a:defRPr>
                <a:solidFill>
                  <a:schemeClr val="tx1"/>
                </a:solidFill>
                <a:latin typeface="Calibri" pitchFamily="34" charset="0"/>
              </a:defRPr>
            </a:lvl7pPr>
            <a:lvl8pPr marL="3716866" indent="-247791" fontAlgn="base">
              <a:spcBef>
                <a:spcPct val="0"/>
              </a:spcBef>
              <a:spcAft>
                <a:spcPct val="0"/>
              </a:spcAft>
              <a:defRPr>
                <a:solidFill>
                  <a:schemeClr val="tx1"/>
                </a:solidFill>
                <a:latin typeface="Calibri" pitchFamily="34" charset="0"/>
              </a:defRPr>
            </a:lvl8pPr>
            <a:lvl9pPr marL="4212447" indent="-247791"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629A501-26CA-478F-B831-AF3B2BBCA52E}" type="slidenum">
              <a:rPr kumimoji="0" lang="en-US" sz="1300" b="0" i="0" u="none" strike="noStrike" kern="1200" cap="none" spc="0" normalizeH="0" baseline="0" noProof="0" smtClean="0">
                <a:ln>
                  <a:noFill/>
                </a:ln>
                <a:solidFill>
                  <a:srgbClr val="000000"/>
                </a:solidFill>
                <a:effectLst/>
                <a:uLnTx/>
                <a:uFillTx/>
                <a:latin typeface="Calibr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3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2" name="Footer Placeholder 1">
            <a:extLst>
              <a:ext uri="{FF2B5EF4-FFF2-40B4-BE49-F238E27FC236}">
                <a16:creationId xmlns:a16="http://schemas.microsoft.com/office/drawing/2014/main" id="{60551F9A-F83C-BB04-8DF3-13125EA3E184}"/>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Lane and Oakes 2013</a:t>
            </a:r>
          </a:p>
        </p:txBody>
      </p:sp>
    </p:spTree>
    <p:extLst>
      <p:ext uri="{BB962C8B-B14F-4D97-AF65-F5344CB8AC3E}">
        <p14:creationId xmlns:p14="http://schemas.microsoft.com/office/powerpoint/2010/main" val="33866046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BDACA8-45AF-461A-9F93-73E959B08D0A}" type="slidenum">
              <a:rPr lang="en-US" smtClean="0"/>
              <a:t>109</a:t>
            </a:fld>
            <a:endParaRPr lang="en-US"/>
          </a:p>
        </p:txBody>
      </p:sp>
    </p:spTree>
    <p:extLst>
      <p:ext uri="{BB962C8B-B14F-4D97-AF65-F5344CB8AC3E}">
        <p14:creationId xmlns:p14="http://schemas.microsoft.com/office/powerpoint/2010/main" val="2897404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114</a:t>
            </a:fld>
            <a:endParaRPr lang="en-US"/>
          </a:p>
        </p:txBody>
      </p:sp>
    </p:spTree>
    <p:extLst>
      <p:ext uri="{BB962C8B-B14F-4D97-AF65-F5344CB8AC3E}">
        <p14:creationId xmlns:p14="http://schemas.microsoft.com/office/powerpoint/2010/main" val="13117931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5FDBC-6F60-0AF9-D551-A7DE3231B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0F2CB-6B34-E9F3-CAD0-4162EAE1B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368FF-E145-EAF4-CD2C-2D7DCC239FF3}"/>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E0A91B69-37EE-DD96-38A9-77FE4BD9A9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56062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E04F-72F6-8CAD-8D12-E924732E8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A5B2F-37EF-6F5F-8A26-4E642887D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F56FB-F724-8569-24E3-A2B4412513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054B8E-D251-DD39-31E1-CDD0AFCF6224}"/>
              </a:ext>
            </a:extLst>
          </p:cNvPr>
          <p:cNvSpPr>
            <a:spLocks noGrp="1"/>
          </p:cNvSpPr>
          <p:nvPr>
            <p:ph type="sldNum" sz="quarter" idx="5"/>
          </p:nvPr>
        </p:nvSpPr>
        <p:spPr/>
        <p:txBody>
          <a:bodyPr/>
          <a:lstStyle/>
          <a:p>
            <a:fld id="{0936FB66-C3F5-4772-98BC-F6528CE7299B}" type="slidenum">
              <a:rPr lang="en-US" smtClean="0"/>
              <a:t>118</a:t>
            </a:fld>
            <a:endParaRPr lang="en-US"/>
          </a:p>
        </p:txBody>
      </p:sp>
    </p:spTree>
    <p:extLst>
      <p:ext uri="{BB962C8B-B14F-4D97-AF65-F5344CB8AC3E}">
        <p14:creationId xmlns:p14="http://schemas.microsoft.com/office/powerpoint/2010/main" val="33129534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hope to see you at a future EMPOWER session! Just like tonight - each session is free, 2hrs, and hosted on Zoom. About 2 weeks following a session we post a video recording so if you are unable to make it (or if there’s a session that already passed that you are interested in), we invite you to access those recordings!</a:t>
            </a:r>
          </a:p>
        </p:txBody>
      </p:sp>
      <p:sp>
        <p:nvSpPr>
          <p:cNvPr id="4" name="Slide Number Placeholder 3"/>
          <p:cNvSpPr>
            <a:spLocks noGrp="1"/>
          </p:cNvSpPr>
          <p:nvPr>
            <p:ph type="sldNum" sz="quarter" idx="5"/>
          </p:nvPr>
        </p:nvSpPr>
        <p:spPr/>
        <p:txBody>
          <a:bodyPr/>
          <a:lstStyle/>
          <a:p>
            <a:fld id="{58D11C9F-81FA-4052-9B37-1EF4A4EF7E85}" type="slidenum">
              <a:rPr lang="en-US" smtClean="0"/>
              <a:t>122</a:t>
            </a:fld>
            <a:endParaRPr lang="en-US"/>
          </a:p>
        </p:txBody>
      </p:sp>
    </p:spTree>
    <p:extLst>
      <p:ext uri="{BB962C8B-B14F-4D97-AF65-F5344CB8AC3E}">
        <p14:creationId xmlns:p14="http://schemas.microsoft.com/office/powerpoint/2010/main" val="13117931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B547A0-2066-4CB6-B242-D34CE16870C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2891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0F3B1-F5AA-2806-064E-239C272AE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78A0FA-05A3-AA94-A36F-8A9EC19D6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ECC203-270B-FEE4-FEA9-FBE6BE5F5A98}"/>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5F36949B-2600-5FDD-2BEF-FF61FB3756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438670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svg"/><Relationship Id="rId1" Type="http://schemas.openxmlformats.org/officeDocument/2006/relationships/slideMaster" Target="../slideMasters/slideMaster1.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emf"/><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1.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Master" Target="../slideMasters/slideMaster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6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Master" Target="../slideMasters/slideMaster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2.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E43D232E-8082-3540-9359-00E264FDD8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39" y="6312245"/>
            <a:ext cx="4951211" cy="432496"/>
          </a:xfrm>
          <a:prstGeom prst="rect">
            <a:avLst/>
          </a:prstGeom>
        </p:spPr>
      </p:pic>
    </p:spTree>
    <p:extLst>
      <p:ext uri="{BB962C8B-B14F-4D97-AF65-F5344CB8AC3E}">
        <p14:creationId xmlns:p14="http://schemas.microsoft.com/office/powerpoint/2010/main" val="173274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63672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5279576" y="72582"/>
            <a:ext cx="1632848" cy="546543"/>
          </a:xfrm>
          <a:prstGeom prst="rect">
            <a:avLst/>
          </a:prstGeom>
        </p:spPr>
      </p:pic>
    </p:spTree>
    <p:extLst>
      <p:ext uri="{BB962C8B-B14F-4D97-AF65-F5344CB8AC3E}">
        <p14:creationId xmlns:p14="http://schemas.microsoft.com/office/powerpoint/2010/main" val="1366159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896878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713117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776070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10041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552282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58677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960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800903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Tree>
    <p:extLst>
      <p:ext uri="{BB962C8B-B14F-4D97-AF65-F5344CB8AC3E}">
        <p14:creationId xmlns:p14="http://schemas.microsoft.com/office/powerpoint/2010/main" val="3874337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
        <p:nvSpPr>
          <p:cNvPr id="17" name="Watermark Covering">
            <a:extLst>
              <a:ext uri="{FF2B5EF4-FFF2-40B4-BE49-F238E27FC236}">
                <a16:creationId xmlns:a16="http://schemas.microsoft.com/office/drawing/2014/main" id="{67D09180-788D-E344-8F4B-7E44FC1CF388}"/>
              </a:ext>
            </a:extLst>
          </p:cNvPr>
          <p:cNvSpPr/>
          <p:nvPr userDrawn="1"/>
        </p:nvSpPr>
        <p:spPr>
          <a:xfrm>
            <a:off x="1524" y="0"/>
            <a:ext cx="12188952" cy="68580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2873436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3231358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4201594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HANCE C2">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A0029E8-A6F5-944F-AC41-594C4B2AFEC7}"/>
              </a:ext>
            </a:extLst>
          </p:cNvPr>
          <p:cNvGraphicFramePr>
            <a:graphicFrameLocks noGrp="1"/>
          </p:cNvGraphicFramePr>
          <p:nvPr userDrawn="1"/>
        </p:nvGraphicFramePr>
        <p:xfrm>
          <a:off x="0" y="0"/>
          <a:ext cx="12192000" cy="6867144"/>
        </p:xfrm>
        <a:graphic>
          <a:graphicData uri="http://schemas.openxmlformats.org/drawingml/2006/table">
            <a:tbl>
              <a:tblPr>
                <a:tableStyleId>{2D5ABB26-0587-4C30-8999-92F81FD0307C}</a:tableStyleId>
              </a:tblPr>
              <a:tblGrid>
                <a:gridCol w="644062">
                  <a:extLst>
                    <a:ext uri="{9D8B030D-6E8A-4147-A177-3AD203B41FA5}">
                      <a16:colId xmlns:a16="http://schemas.microsoft.com/office/drawing/2014/main" val="2750378661"/>
                    </a:ext>
                  </a:extLst>
                </a:gridCol>
                <a:gridCol w="531464">
                  <a:extLst>
                    <a:ext uri="{9D8B030D-6E8A-4147-A177-3AD203B41FA5}">
                      <a16:colId xmlns:a16="http://schemas.microsoft.com/office/drawing/2014/main" val="1720634993"/>
                    </a:ext>
                  </a:extLst>
                </a:gridCol>
                <a:gridCol w="230164">
                  <a:extLst>
                    <a:ext uri="{9D8B030D-6E8A-4147-A177-3AD203B41FA5}">
                      <a16:colId xmlns:a16="http://schemas.microsoft.com/office/drawing/2014/main" val="1363387475"/>
                    </a:ext>
                  </a:extLst>
                </a:gridCol>
                <a:gridCol w="598048">
                  <a:extLst>
                    <a:ext uri="{9D8B030D-6E8A-4147-A177-3AD203B41FA5}">
                      <a16:colId xmlns:a16="http://schemas.microsoft.com/office/drawing/2014/main" val="1222386896"/>
                    </a:ext>
                  </a:extLst>
                </a:gridCol>
                <a:gridCol w="3076478">
                  <a:extLst>
                    <a:ext uri="{9D8B030D-6E8A-4147-A177-3AD203B41FA5}">
                      <a16:colId xmlns:a16="http://schemas.microsoft.com/office/drawing/2014/main" val="3006897056"/>
                    </a:ext>
                  </a:extLst>
                </a:gridCol>
                <a:gridCol w="4377424">
                  <a:extLst>
                    <a:ext uri="{9D8B030D-6E8A-4147-A177-3AD203B41FA5}">
                      <a16:colId xmlns:a16="http://schemas.microsoft.com/office/drawing/2014/main" val="1639233194"/>
                    </a:ext>
                  </a:extLst>
                </a:gridCol>
                <a:gridCol w="1375900">
                  <a:extLst>
                    <a:ext uri="{9D8B030D-6E8A-4147-A177-3AD203B41FA5}">
                      <a16:colId xmlns:a16="http://schemas.microsoft.com/office/drawing/2014/main" val="897606555"/>
                    </a:ext>
                  </a:extLst>
                </a:gridCol>
                <a:gridCol w="1358460">
                  <a:extLst>
                    <a:ext uri="{9D8B030D-6E8A-4147-A177-3AD203B41FA5}">
                      <a16:colId xmlns:a16="http://schemas.microsoft.com/office/drawing/2014/main" val="1714857302"/>
                    </a:ext>
                  </a:extLst>
                </a:gridCol>
              </a:tblGrid>
              <a:tr h="795528">
                <a:tc rowSpan="2">
                  <a:txBody>
                    <a:bodyPr/>
                    <a:lstStyle/>
                    <a:p>
                      <a:pPr algn="ctr"/>
                      <a:endParaRPr lang="en-US" sz="1400" spc="-100" baseline="0">
                        <a:solidFill>
                          <a:schemeClr val="tx2"/>
                        </a:solidFill>
                      </a:endParaRPr>
                    </a:p>
                  </a:txBody>
                  <a:tcPr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rowSpan="2" gridSpan="2">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rowSpan="2"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1098830"/>
                  </a:ext>
                </a:extLst>
              </a:tr>
              <a:tr h="795528">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algn="ctr"/>
                      <a:endParaRPr lang="en-US">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758986038"/>
                  </a:ext>
                </a:extLst>
              </a:tr>
              <a:tr h="1591056">
                <a:tc rowSpan="3">
                  <a:txBody>
                    <a:bodyPr/>
                    <a:lstStyle/>
                    <a:p>
                      <a:pPr algn="ctr"/>
                      <a:r>
                        <a:rPr lang="en-US"/>
                        <a:t>Design Component</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Leadership</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3EA"/>
                    </a:solidFill>
                  </a:tcPr>
                </a:tc>
                <a:tc rowSpan="3" h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3255310"/>
                  </a:ext>
                </a:extLst>
              </a:tr>
              <a:tr h="1591056">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80000"/>
                        </a:lnSpc>
                      </a:pPr>
                      <a:r>
                        <a:rPr lang="en-US"/>
                        <a:t>Building Capacity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v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5117458"/>
                  </a:ext>
                </a:extLst>
              </a:tr>
              <a:tr h="1591056">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Screening</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0275024"/>
                  </a:ext>
                </a:extLst>
              </a:tr>
              <a:tr h="502920">
                <a:tc>
                  <a:txBody>
                    <a:bodyPr/>
                    <a:lstStyle/>
                    <a:p>
                      <a:pPr algn="ctr"/>
                      <a:r>
                        <a:rPr lang="en-US"/>
                        <a:t>Year</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gridSpan="3">
                  <a:txBody>
                    <a:bodyPr/>
                    <a:lstStyle/>
                    <a:p>
                      <a:pPr algn="ctr"/>
                      <a:r>
                        <a:rPr lang="en-US"/>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a:t>2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hMerge="1">
                  <a:txBody>
                    <a:bodyPr/>
                    <a:lstStyle/>
                    <a:p>
                      <a:pPr algn="ct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a:txBody>
                    <a:bodyPr/>
                    <a:lstStyle/>
                    <a:p>
                      <a:pPr algn="ctr"/>
                      <a:r>
                        <a:rPr lang="en-US"/>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extLst>
                  <a:ext uri="{0D108BD9-81ED-4DB2-BD59-A6C34878D82A}">
                    <a16:rowId xmlns:a16="http://schemas.microsoft.com/office/drawing/2014/main" val="2930578132"/>
                  </a:ext>
                </a:extLst>
              </a:tr>
            </a:tbl>
          </a:graphicData>
        </a:graphic>
      </p:graphicFrame>
      <p:sp>
        <p:nvSpPr>
          <p:cNvPr id="6" name="Right Arrow 5">
            <a:extLst>
              <a:ext uri="{FF2B5EF4-FFF2-40B4-BE49-F238E27FC236}">
                <a16:creationId xmlns:a16="http://schemas.microsoft.com/office/drawing/2014/main" id="{E0DA4909-3E97-B045-98ED-7B45B348C773}"/>
              </a:ext>
            </a:extLst>
          </p:cNvPr>
          <p:cNvSpPr/>
          <p:nvPr userDrawn="1"/>
        </p:nvSpPr>
        <p:spPr>
          <a:xfrm>
            <a:off x="0" y="6181948"/>
            <a:ext cx="12161520" cy="358588"/>
          </a:xfrm>
          <a:prstGeom prst="rightArrow">
            <a:avLst>
              <a:gd name="adj1" fmla="val 40000"/>
              <a:gd name="adj2" fmla="val 50000"/>
            </a:avLst>
          </a:prstGeom>
          <a:solidFill>
            <a:srgbClr val="356D3C"/>
          </a:solidFill>
          <a:ln w="28575">
            <a:solidFill>
              <a:srgbClr val="80B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F4746BA5-7066-B44E-9780-A29906ADCF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97881" y="3668242"/>
            <a:ext cx="562478" cy="562478"/>
          </a:xfrm>
          <a:prstGeom prst="rect">
            <a:avLst/>
          </a:prstGeom>
        </p:spPr>
      </p:pic>
      <p:pic>
        <p:nvPicPr>
          <p:cNvPr id="7" name="Picture 6">
            <a:extLst>
              <a:ext uri="{FF2B5EF4-FFF2-40B4-BE49-F238E27FC236}">
                <a16:creationId xmlns:a16="http://schemas.microsoft.com/office/drawing/2014/main" id="{95C1CF6E-ED48-F047-BE2E-5A6E16931F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82393" y="2545372"/>
            <a:ext cx="593454" cy="487257"/>
          </a:xfrm>
          <a:prstGeom prst="rect">
            <a:avLst/>
          </a:prstGeom>
        </p:spPr>
      </p:pic>
      <p:pic>
        <p:nvPicPr>
          <p:cNvPr id="8" name="Picture 7">
            <a:extLst>
              <a:ext uri="{FF2B5EF4-FFF2-40B4-BE49-F238E27FC236}">
                <a16:creationId xmlns:a16="http://schemas.microsoft.com/office/drawing/2014/main" id="{9A45A2BA-FAC4-DF41-A406-16E52AC04E37}"/>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0807119" y="5197604"/>
            <a:ext cx="1374607" cy="849091"/>
          </a:xfrm>
          <a:prstGeom prst="rect">
            <a:avLst/>
          </a:prstGeom>
        </p:spPr>
      </p:pic>
      <p:pic>
        <p:nvPicPr>
          <p:cNvPr id="9" name="Picture 8">
            <a:extLst>
              <a:ext uri="{FF2B5EF4-FFF2-40B4-BE49-F238E27FC236}">
                <a16:creationId xmlns:a16="http://schemas.microsoft.com/office/drawing/2014/main" id="{F8D07F82-2361-5A45-8598-829FF0CE958D}"/>
              </a:ext>
            </a:extLst>
          </p:cNvPr>
          <p:cNvPicPr>
            <a:picLocks noChangeAspect="1"/>
          </p:cNvPicPr>
          <p:nvPr userDrawn="1"/>
        </p:nvPicPr>
        <p:blipFill>
          <a:blip r:embed="rId5">
            <a:alphaModFix amt="85000"/>
          </a:blip>
          <a:stretch>
            <a:fillRect/>
          </a:stretch>
        </p:blipFill>
        <p:spPr>
          <a:xfrm>
            <a:off x="11062526" y="1805769"/>
            <a:ext cx="884341" cy="1144598"/>
          </a:xfrm>
          <a:prstGeom prst="rect">
            <a:avLst/>
          </a:prstGeom>
        </p:spPr>
      </p:pic>
      <p:sp>
        <p:nvSpPr>
          <p:cNvPr id="10" name="TextBox 9">
            <a:extLst>
              <a:ext uri="{FF2B5EF4-FFF2-40B4-BE49-F238E27FC236}">
                <a16:creationId xmlns:a16="http://schemas.microsoft.com/office/drawing/2014/main" id="{EBF771A2-3CAB-7549-B6FD-1E3AB324CD27}"/>
              </a:ext>
            </a:extLst>
          </p:cNvPr>
          <p:cNvSpPr txBox="1"/>
          <p:nvPr userDrawn="1"/>
        </p:nvSpPr>
        <p:spPr>
          <a:xfrm>
            <a:off x="10927455" y="2793974"/>
            <a:ext cx="1154483"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Analyze</a:t>
            </a:r>
          </a:p>
        </p:txBody>
      </p:sp>
      <p:pic>
        <p:nvPicPr>
          <p:cNvPr id="11" name="Graphic 10">
            <a:extLst>
              <a:ext uri="{FF2B5EF4-FFF2-40B4-BE49-F238E27FC236}">
                <a16:creationId xmlns:a16="http://schemas.microsoft.com/office/drawing/2014/main" id="{5963DC16-C711-744A-864D-06FA7372F727}"/>
              </a:ext>
            </a:extLst>
          </p:cNvPr>
          <p:cNvPicPr>
            <a:picLocks noChangeAspect="1"/>
          </p:cNvPicPr>
          <p:nvPr userDrawn="1"/>
        </p:nvPicPr>
        <p:blipFill>
          <a:blip>
            <a:alphaModFix amt="20000"/>
            <a:extLst>
              <a:ext uri="{96DAC541-7B7A-43D3-8B79-37D633B846F1}">
                <asvg:svgBlip xmlns:asvg="http://schemas.microsoft.com/office/drawing/2016/SVG/main" r:embed="rId6"/>
              </a:ext>
            </a:extLst>
          </a:blip>
          <a:stretch>
            <a:fillRect/>
          </a:stretch>
        </p:blipFill>
        <p:spPr>
          <a:xfrm>
            <a:off x="10861020" y="3500236"/>
            <a:ext cx="1287353" cy="846622"/>
          </a:xfrm>
          <a:prstGeom prst="rect">
            <a:avLst/>
          </a:prstGeom>
        </p:spPr>
      </p:pic>
      <p:sp>
        <p:nvSpPr>
          <p:cNvPr id="12" name="TextBox 11">
            <a:extLst>
              <a:ext uri="{FF2B5EF4-FFF2-40B4-BE49-F238E27FC236}">
                <a16:creationId xmlns:a16="http://schemas.microsoft.com/office/drawing/2014/main" id="{FD4A1261-931D-F346-8364-3D30AAE1CA41}"/>
              </a:ext>
            </a:extLst>
          </p:cNvPr>
          <p:cNvSpPr txBox="1"/>
          <p:nvPr userDrawn="1"/>
        </p:nvSpPr>
        <p:spPr>
          <a:xfrm>
            <a:off x="10942683" y="4230720"/>
            <a:ext cx="1124026"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Finalize</a:t>
            </a:r>
          </a:p>
        </p:txBody>
      </p:sp>
      <p:sp>
        <p:nvSpPr>
          <p:cNvPr id="13" name="TextBox 12">
            <a:extLst>
              <a:ext uri="{FF2B5EF4-FFF2-40B4-BE49-F238E27FC236}">
                <a16:creationId xmlns:a16="http://schemas.microsoft.com/office/drawing/2014/main" id="{97D96D7B-6390-9D4F-9160-F9F3FBF4A8BF}"/>
              </a:ext>
            </a:extLst>
          </p:cNvPr>
          <p:cNvSpPr txBox="1"/>
          <p:nvPr userDrawn="1"/>
        </p:nvSpPr>
        <p:spPr>
          <a:xfrm rot="18953579">
            <a:off x="10593092" y="5407869"/>
            <a:ext cx="1694695"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Disseminate</a:t>
            </a:r>
          </a:p>
        </p:txBody>
      </p:sp>
      <p:pic>
        <p:nvPicPr>
          <p:cNvPr id="14" name="Picture 13">
            <a:extLst>
              <a:ext uri="{FF2B5EF4-FFF2-40B4-BE49-F238E27FC236}">
                <a16:creationId xmlns:a16="http://schemas.microsoft.com/office/drawing/2014/main" id="{65EB7AFA-6BC6-EA47-A3C1-58DFA4B6CA1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401149" y="1823944"/>
            <a:ext cx="355942" cy="517734"/>
          </a:xfrm>
          <a:prstGeom prst="rect">
            <a:avLst/>
          </a:prstGeom>
        </p:spPr>
      </p:pic>
      <p:sp>
        <p:nvSpPr>
          <p:cNvPr id="15" name="TextBox 14">
            <a:extLst>
              <a:ext uri="{FF2B5EF4-FFF2-40B4-BE49-F238E27FC236}">
                <a16:creationId xmlns:a16="http://schemas.microsoft.com/office/drawing/2014/main" id="{2E189B67-CE6A-8345-810C-5A04DB9CB97B}"/>
              </a:ext>
            </a:extLst>
          </p:cNvPr>
          <p:cNvSpPr txBox="1"/>
          <p:nvPr userDrawn="1"/>
        </p:nvSpPr>
        <p:spPr>
          <a:xfrm>
            <a:off x="9468836" y="1617852"/>
            <a:ext cx="1371600" cy="205890"/>
          </a:xfrm>
          <a:prstGeom prst="rect">
            <a:avLst/>
          </a:prstGeom>
          <a:noFill/>
        </p:spPr>
        <p:txBody>
          <a:bodyPr wrap="square" lIns="0" rIns="0" rtlCol="0">
            <a:spAutoFit/>
          </a:bodyPr>
          <a:lstStyle/>
          <a:p>
            <a:pPr algn="ctr">
              <a:lnSpc>
                <a:spcPct val="80000"/>
              </a:lnSpc>
            </a:pPr>
            <a:r>
              <a:rPr lang="en-US" sz="900">
                <a:solidFill>
                  <a:srgbClr val="041A3A"/>
                </a:solidFill>
              </a:rPr>
              <a:t>Quasi-experimental Study</a:t>
            </a:r>
          </a:p>
        </p:txBody>
      </p:sp>
      <p:pic>
        <p:nvPicPr>
          <p:cNvPr id="16" name="Graphic 15">
            <a:extLst>
              <a:ext uri="{FF2B5EF4-FFF2-40B4-BE49-F238E27FC236}">
                <a16:creationId xmlns:a16="http://schemas.microsoft.com/office/drawing/2014/main" id="{17072A44-16D1-DE44-91AE-4F3E08C4411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396892" y="4937827"/>
            <a:ext cx="364457" cy="364457"/>
          </a:xfrm>
          <a:prstGeom prst="rect">
            <a:avLst/>
          </a:prstGeom>
        </p:spPr>
      </p:pic>
      <p:pic>
        <p:nvPicPr>
          <p:cNvPr id="17" name="Picture 16">
            <a:extLst>
              <a:ext uri="{FF2B5EF4-FFF2-40B4-BE49-F238E27FC236}">
                <a16:creationId xmlns:a16="http://schemas.microsoft.com/office/drawing/2014/main" id="{E2EEB15E-169B-B547-BB3F-B637B8D7F5E7}"/>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661576" y="2831665"/>
            <a:ext cx="914400" cy="914400"/>
          </a:xfrm>
          <a:prstGeom prst="rect">
            <a:avLst/>
          </a:prstGeom>
        </p:spPr>
      </p:pic>
      <p:pic>
        <p:nvPicPr>
          <p:cNvPr id="18" name="Picture 17" descr="A close up of a sign&#10;&#10;Description automatically generated">
            <a:extLst>
              <a:ext uri="{FF2B5EF4-FFF2-40B4-BE49-F238E27FC236}">
                <a16:creationId xmlns:a16="http://schemas.microsoft.com/office/drawing/2014/main" id="{AC904ED4-1446-344C-8E21-08DA1C378606}"/>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547276" y="4510056"/>
            <a:ext cx="1143000" cy="1143000"/>
          </a:xfrm>
          <a:prstGeom prst="rect">
            <a:avLst/>
          </a:prstGeom>
        </p:spPr>
      </p:pic>
      <p:pic>
        <p:nvPicPr>
          <p:cNvPr id="19" name="Picture 18">
            <a:extLst>
              <a:ext uri="{FF2B5EF4-FFF2-40B4-BE49-F238E27FC236}">
                <a16:creationId xmlns:a16="http://schemas.microsoft.com/office/drawing/2014/main" id="{F49BB598-15D5-4D45-BF76-488DE45A79C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356382" y="5848197"/>
            <a:ext cx="445477" cy="365760"/>
          </a:xfrm>
          <a:prstGeom prst="rect">
            <a:avLst/>
          </a:prstGeom>
        </p:spPr>
      </p:pic>
      <p:pic>
        <p:nvPicPr>
          <p:cNvPr id="20" name="Picture 19">
            <a:extLst>
              <a:ext uri="{FF2B5EF4-FFF2-40B4-BE49-F238E27FC236}">
                <a16:creationId xmlns:a16="http://schemas.microsoft.com/office/drawing/2014/main" id="{A4282118-8608-1147-8897-FDAB3F72E147}"/>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453390" y="5392360"/>
            <a:ext cx="251460" cy="365760"/>
          </a:xfrm>
          <a:prstGeom prst="rect">
            <a:avLst/>
          </a:prstGeom>
        </p:spPr>
      </p:pic>
      <p:sp>
        <p:nvSpPr>
          <p:cNvPr id="21" name="Sun half left">
            <a:extLst>
              <a:ext uri="{FF2B5EF4-FFF2-40B4-BE49-F238E27FC236}">
                <a16:creationId xmlns:a16="http://schemas.microsoft.com/office/drawing/2014/main" id="{587FA922-9613-AB4F-BF33-8656569B5989}"/>
              </a:ext>
            </a:extLst>
          </p:cNvPr>
          <p:cNvSpPr>
            <a:spLocks noChangeAspect="1"/>
          </p:cNvSpPr>
          <p:nvPr userDrawn="1"/>
        </p:nvSpPr>
        <p:spPr>
          <a:xfrm rot="5400000">
            <a:off x="8612048" y="1682450"/>
            <a:ext cx="548640" cy="1084897"/>
          </a:xfrm>
          <a:custGeom>
            <a:avLst/>
            <a:gdLst>
              <a:gd name="connsiteX0" fmla="*/ 560483 w 661864"/>
              <a:gd name="connsiteY0" fmla="*/ 1044714 h 1308789"/>
              <a:gd name="connsiteX1" fmla="*/ 661864 w 661864"/>
              <a:gd name="connsiteY1" fmla="*/ 1044714 h 1308789"/>
              <a:gd name="connsiteX2" fmla="*/ 661864 w 661864"/>
              <a:gd name="connsiteY2" fmla="*/ 1287787 h 1308789"/>
              <a:gd name="connsiteX3" fmla="*/ 654395 w 661864"/>
              <a:gd name="connsiteY3" fmla="*/ 1308789 h 1308789"/>
              <a:gd name="connsiteX4" fmla="*/ 312003 w 661864"/>
              <a:gd name="connsiteY4" fmla="*/ 863977 h 1308789"/>
              <a:gd name="connsiteX5" fmla="*/ 444812 w 661864"/>
              <a:gd name="connsiteY5" fmla="*/ 996786 h 1308789"/>
              <a:gd name="connsiteX6" fmla="*/ 191653 w 661864"/>
              <a:gd name="connsiteY6" fmla="*/ 1117076 h 1308789"/>
              <a:gd name="connsiteX7" fmla="*/ 264075 w 661864"/>
              <a:gd name="connsiteY7" fmla="*/ 560483 h 1308789"/>
              <a:gd name="connsiteX8" fmla="*/ 264075 w 661864"/>
              <a:gd name="connsiteY8" fmla="*/ 748306 h 1308789"/>
              <a:gd name="connsiteX9" fmla="*/ 0 w 661864"/>
              <a:gd name="connsiteY9" fmla="*/ 654395 h 1308789"/>
              <a:gd name="connsiteX10" fmla="*/ 654394 w 661864"/>
              <a:gd name="connsiteY10" fmla="*/ 327198 h 1308789"/>
              <a:gd name="connsiteX11" fmla="*/ 661864 w 661864"/>
              <a:gd name="connsiteY11" fmla="*/ 327951 h 1308789"/>
              <a:gd name="connsiteX12" fmla="*/ 661864 w 661864"/>
              <a:gd name="connsiteY12" fmla="*/ 980839 h 1308789"/>
              <a:gd name="connsiteX13" fmla="*/ 654394 w 661864"/>
              <a:gd name="connsiteY13" fmla="*/ 981592 h 1308789"/>
              <a:gd name="connsiteX14" fmla="*/ 327197 w 661864"/>
              <a:gd name="connsiteY14" fmla="*/ 654395 h 1308789"/>
              <a:gd name="connsiteX15" fmla="*/ 654394 w 661864"/>
              <a:gd name="connsiteY15" fmla="*/ 327198 h 1308789"/>
              <a:gd name="connsiteX16" fmla="*/ 191653 w 661864"/>
              <a:gd name="connsiteY16" fmla="*/ 191653 h 1308789"/>
              <a:gd name="connsiteX17" fmla="*/ 444812 w 661864"/>
              <a:gd name="connsiteY17" fmla="*/ 312003 h 1308789"/>
              <a:gd name="connsiteX18" fmla="*/ 312003 w 661864"/>
              <a:gd name="connsiteY18" fmla="*/ 444812 h 1308789"/>
              <a:gd name="connsiteX19" fmla="*/ 654395 w 661864"/>
              <a:gd name="connsiteY19" fmla="*/ 0 h 1308789"/>
              <a:gd name="connsiteX20" fmla="*/ 661864 w 661864"/>
              <a:gd name="connsiteY20" fmla="*/ 21003 h 1308789"/>
              <a:gd name="connsiteX21" fmla="*/ 661864 w 661864"/>
              <a:gd name="connsiteY21" fmla="*/ 264075 h 1308789"/>
              <a:gd name="connsiteX22" fmla="*/ 560483 w 661864"/>
              <a:gd name="connsiteY22" fmla="*/ 264075 h 130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1864" h="1308789">
                <a:moveTo>
                  <a:pt x="560483" y="1044714"/>
                </a:moveTo>
                <a:lnTo>
                  <a:pt x="661864" y="1044714"/>
                </a:lnTo>
                <a:lnTo>
                  <a:pt x="661864" y="1287787"/>
                </a:lnTo>
                <a:lnTo>
                  <a:pt x="654395" y="1308789"/>
                </a:lnTo>
                <a:close/>
                <a:moveTo>
                  <a:pt x="312003" y="863977"/>
                </a:moveTo>
                <a:lnTo>
                  <a:pt x="444812" y="996786"/>
                </a:lnTo>
                <a:lnTo>
                  <a:pt x="191653" y="1117076"/>
                </a:lnTo>
                <a:close/>
                <a:moveTo>
                  <a:pt x="264075" y="560483"/>
                </a:moveTo>
                <a:lnTo>
                  <a:pt x="264075" y="748306"/>
                </a:lnTo>
                <a:lnTo>
                  <a:pt x="0" y="654395"/>
                </a:lnTo>
                <a:close/>
                <a:moveTo>
                  <a:pt x="654394" y="327198"/>
                </a:moveTo>
                <a:lnTo>
                  <a:pt x="661864" y="327951"/>
                </a:lnTo>
                <a:lnTo>
                  <a:pt x="661864" y="980839"/>
                </a:lnTo>
                <a:lnTo>
                  <a:pt x="654394" y="981592"/>
                </a:lnTo>
                <a:cubicBezTo>
                  <a:pt x="473688" y="981592"/>
                  <a:pt x="327197" y="835101"/>
                  <a:pt x="327197" y="654395"/>
                </a:cubicBezTo>
                <a:cubicBezTo>
                  <a:pt x="327197" y="473689"/>
                  <a:pt x="473688" y="327198"/>
                  <a:pt x="654394" y="327198"/>
                </a:cubicBezTo>
                <a:close/>
                <a:moveTo>
                  <a:pt x="191653" y="191653"/>
                </a:moveTo>
                <a:lnTo>
                  <a:pt x="444812" y="312003"/>
                </a:lnTo>
                <a:lnTo>
                  <a:pt x="312003" y="444812"/>
                </a:lnTo>
                <a:close/>
                <a:moveTo>
                  <a:pt x="654395" y="0"/>
                </a:moveTo>
                <a:lnTo>
                  <a:pt x="661864" y="21003"/>
                </a:lnTo>
                <a:lnTo>
                  <a:pt x="661864" y="264075"/>
                </a:lnTo>
                <a:lnTo>
                  <a:pt x="560483" y="264075"/>
                </a:lnTo>
                <a:close/>
              </a:path>
            </a:pathLst>
          </a:custGeom>
          <a:solidFill>
            <a:srgbClr val="FFC000">
              <a:alpha val="70000"/>
            </a:srgbClr>
          </a:solidFill>
          <a:ln w="3175">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p>
        </p:txBody>
      </p:sp>
      <p:sp>
        <p:nvSpPr>
          <p:cNvPr id="22" name="Rectangle: Rounded Corners 109">
            <a:extLst>
              <a:ext uri="{FF2B5EF4-FFF2-40B4-BE49-F238E27FC236}">
                <a16:creationId xmlns:a16="http://schemas.microsoft.com/office/drawing/2014/main" id="{D23630C4-6A95-B543-83CF-081423A0670E}"/>
              </a:ext>
            </a:extLst>
          </p:cNvPr>
          <p:cNvSpPr/>
          <p:nvPr userDrawn="1"/>
        </p:nvSpPr>
        <p:spPr>
          <a:xfrm>
            <a:off x="2081352" y="2138133"/>
            <a:ext cx="4628859" cy="301752"/>
          </a:xfrm>
          <a:prstGeom prst="roundRect">
            <a:avLst/>
          </a:prstGeom>
          <a:solidFill>
            <a:srgbClr val="D3E2D3"/>
          </a:solidFill>
          <a:ln>
            <a:solidFill>
              <a:schemeClr val="accent1">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ctr" anchorCtr="0">
            <a:noAutofit/>
          </a:bodyPr>
          <a:lstStyle/>
          <a:p>
            <a:pPr algn="ctr" defTabSz="528955">
              <a:lnSpc>
                <a:spcPct val="90000"/>
              </a:lnSpc>
              <a:spcBef>
                <a:spcPct val="0"/>
              </a:spcBef>
              <a:spcAft>
                <a:spcPct val="35000"/>
              </a:spcAft>
            </a:pPr>
            <a:r>
              <a:rPr lang="en-US" sz="1600">
                <a:solidFill>
                  <a:schemeClr val="tx1"/>
                </a:solidFill>
                <a:cs typeface="Calibri"/>
              </a:rPr>
              <a:t>Advisory Board &amp; Expert Panel Feedback</a:t>
            </a:r>
          </a:p>
        </p:txBody>
      </p:sp>
      <p:sp>
        <p:nvSpPr>
          <p:cNvPr id="23" name="Freeform: Shape 132">
            <a:extLst>
              <a:ext uri="{FF2B5EF4-FFF2-40B4-BE49-F238E27FC236}">
                <a16:creationId xmlns:a16="http://schemas.microsoft.com/office/drawing/2014/main" id="{005A7CC2-F47F-3C44-B440-0699BC207555}"/>
              </a:ext>
            </a:extLst>
          </p:cNvPr>
          <p:cNvSpPr/>
          <p:nvPr userDrawn="1"/>
        </p:nvSpPr>
        <p:spPr>
          <a:xfrm>
            <a:off x="7138780"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6308" tIns="66308" rIns="66308" bIns="66308" numCol="1" spcCol="1270" anchor="t" anchorCtr="0">
            <a:noAutofit/>
          </a:bodyPr>
          <a:lstStyle/>
          <a:p>
            <a:pPr defTabSz="453390">
              <a:lnSpc>
                <a:spcPct val="90000"/>
              </a:lnSpc>
              <a:spcBef>
                <a:spcPct val="0"/>
              </a:spcBef>
              <a:spcAft>
                <a:spcPct val="35000"/>
              </a:spcAft>
            </a:pPr>
            <a:r>
              <a:rPr lang="en-US" sz="1400" u="sng">
                <a:solidFill>
                  <a:schemeClr val="tx1"/>
                </a:solidFill>
              </a:rPr>
              <a:t>Session 5</a:t>
            </a:r>
            <a:endParaRPr lang="en-US" sz="1400" u="sng">
              <a:solidFill>
                <a:schemeClr val="tx1"/>
              </a:solidFill>
              <a:cs typeface="Calibri"/>
            </a:endParaRPr>
          </a:p>
        </p:txBody>
      </p:sp>
      <p:sp>
        <p:nvSpPr>
          <p:cNvPr id="24" name="Freeform: Shape 21">
            <a:extLst>
              <a:ext uri="{FF2B5EF4-FFF2-40B4-BE49-F238E27FC236}">
                <a16:creationId xmlns:a16="http://schemas.microsoft.com/office/drawing/2014/main" id="{B4454ACE-9C39-2C48-9531-9B5CC8910279}"/>
              </a:ext>
            </a:extLst>
          </p:cNvPr>
          <p:cNvSpPr/>
          <p:nvPr userDrawn="1"/>
        </p:nvSpPr>
        <p:spPr>
          <a:xfrm>
            <a:off x="2081352"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t" anchorCtr="0">
            <a:noAutofit/>
          </a:bodyPr>
          <a:lstStyle/>
          <a:p>
            <a:pPr defTabSz="528955">
              <a:lnSpc>
                <a:spcPct val="90000"/>
              </a:lnSpc>
              <a:spcBef>
                <a:spcPct val="0"/>
              </a:spcBef>
              <a:spcAft>
                <a:spcPct val="35000"/>
              </a:spcAft>
            </a:pPr>
            <a:r>
              <a:rPr lang="en-US" sz="1400" u="sng">
                <a:solidFill>
                  <a:schemeClr val="tx1"/>
                </a:solidFill>
              </a:rPr>
              <a:t>Session 1</a:t>
            </a:r>
            <a:endParaRPr lang="en-US" sz="1400" u="sng">
              <a:solidFill>
                <a:schemeClr val="tx1"/>
              </a:solidFill>
              <a:cs typeface="Calibri"/>
            </a:endParaRPr>
          </a:p>
          <a:p>
            <a:pPr marL="0" lvl="1" defTabSz="415608">
              <a:lnSpc>
                <a:spcPct val="90000"/>
              </a:lnSpc>
              <a:spcBef>
                <a:spcPct val="0"/>
              </a:spcBef>
              <a:spcAft>
                <a:spcPct val="15000"/>
              </a:spcAft>
            </a:pPr>
            <a:r>
              <a:rPr lang="en-US" sz="1400">
                <a:solidFill>
                  <a:schemeClr val="tx1"/>
                </a:solidFill>
              </a:rPr>
              <a:t>Welcome to Project ENHANCE!</a:t>
            </a:r>
            <a:endParaRPr lang="en-US" sz="1400">
              <a:solidFill>
                <a:schemeClr val="tx1"/>
              </a:solidFill>
              <a:cs typeface="Calibri"/>
            </a:endParaRPr>
          </a:p>
          <a:p>
            <a:pPr marL="48578" lvl="1" indent="-48578" defTabSz="415608">
              <a:lnSpc>
                <a:spcPct val="90000"/>
              </a:lnSpc>
              <a:spcBef>
                <a:spcPct val="0"/>
              </a:spcBef>
              <a:spcAft>
                <a:spcPct val="15000"/>
              </a:spcAft>
              <a:buChar char="•"/>
            </a:pPr>
            <a:endParaRPr lang="en-US" sz="1400">
              <a:solidFill>
                <a:schemeClr val="tx1"/>
              </a:solidFill>
            </a:endParaRPr>
          </a:p>
        </p:txBody>
      </p:sp>
      <p:sp>
        <p:nvSpPr>
          <p:cNvPr id="25" name="Freeform: Shape 22">
            <a:extLst>
              <a:ext uri="{FF2B5EF4-FFF2-40B4-BE49-F238E27FC236}">
                <a16:creationId xmlns:a16="http://schemas.microsoft.com/office/drawing/2014/main" id="{36C69CD0-B30C-B941-A16E-C9177D6B258E}"/>
              </a:ext>
            </a:extLst>
          </p:cNvPr>
          <p:cNvSpPr/>
          <p:nvPr userDrawn="1"/>
        </p:nvSpPr>
        <p:spPr>
          <a:xfrm>
            <a:off x="3345709"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2</a:t>
            </a:r>
            <a:endParaRPr lang="en-US" sz="1400" u="sng">
              <a:solidFill>
                <a:schemeClr val="tx1"/>
              </a:solidFill>
              <a:cs typeface="Calibri"/>
            </a:endParaRPr>
          </a:p>
        </p:txBody>
      </p:sp>
      <p:sp>
        <p:nvSpPr>
          <p:cNvPr id="26" name="Freeform: Shape 23">
            <a:extLst>
              <a:ext uri="{FF2B5EF4-FFF2-40B4-BE49-F238E27FC236}">
                <a16:creationId xmlns:a16="http://schemas.microsoft.com/office/drawing/2014/main" id="{316AA3EB-D64A-4242-B719-7A10F06E5F9B}"/>
              </a:ext>
            </a:extLst>
          </p:cNvPr>
          <p:cNvSpPr/>
          <p:nvPr userDrawn="1"/>
        </p:nvSpPr>
        <p:spPr>
          <a:xfrm>
            <a:off x="4610066"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3</a:t>
            </a:r>
            <a:endParaRPr lang="en-US" sz="1400" u="sng">
              <a:solidFill>
                <a:schemeClr val="tx1"/>
              </a:solidFill>
              <a:cs typeface="Calibri"/>
            </a:endParaRPr>
          </a:p>
        </p:txBody>
      </p:sp>
      <p:sp>
        <p:nvSpPr>
          <p:cNvPr id="27" name="Freeform: Shape 24">
            <a:extLst>
              <a:ext uri="{FF2B5EF4-FFF2-40B4-BE49-F238E27FC236}">
                <a16:creationId xmlns:a16="http://schemas.microsoft.com/office/drawing/2014/main" id="{F1B1904F-1993-6E4A-A3F3-9FB9A39B4BB2}"/>
              </a:ext>
            </a:extLst>
          </p:cNvPr>
          <p:cNvSpPr/>
          <p:nvPr userDrawn="1"/>
        </p:nvSpPr>
        <p:spPr>
          <a:xfrm>
            <a:off x="5874423"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4</a:t>
            </a:r>
            <a:endParaRPr lang="en-US" sz="1400" u="sng">
              <a:solidFill>
                <a:schemeClr val="tx1"/>
              </a:solidFill>
              <a:cs typeface="Calibri"/>
            </a:endParaRPr>
          </a:p>
        </p:txBody>
      </p:sp>
      <p:sp>
        <p:nvSpPr>
          <p:cNvPr id="28" name="Rectangle: Rounded Corners 121">
            <a:extLst>
              <a:ext uri="{FF2B5EF4-FFF2-40B4-BE49-F238E27FC236}">
                <a16:creationId xmlns:a16="http://schemas.microsoft.com/office/drawing/2014/main" id="{D1EA6C49-6B4B-144A-A641-36458845EE9C}"/>
              </a:ext>
            </a:extLst>
          </p:cNvPr>
          <p:cNvSpPr/>
          <p:nvPr userDrawn="1"/>
        </p:nvSpPr>
        <p:spPr>
          <a:xfrm>
            <a:off x="2081352" y="2499218"/>
            <a:ext cx="6291868" cy="301751"/>
          </a:xfrm>
          <a:prstGeom prst="roundRect">
            <a:avLst/>
          </a:pr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28955">
              <a:lnSpc>
                <a:spcPct val="90000"/>
              </a:lnSpc>
              <a:spcBef>
                <a:spcPct val="0"/>
              </a:spcBef>
              <a:spcAft>
                <a:spcPct val="35000"/>
              </a:spcAft>
            </a:pPr>
            <a:r>
              <a:rPr lang="en-US" sz="1600">
                <a:solidFill>
                  <a:schemeClr val="tx1"/>
                </a:solidFill>
              </a:rPr>
              <a:t>Phase 1: Ci3T Leadership Teams</a:t>
            </a:r>
          </a:p>
        </p:txBody>
      </p:sp>
      <p:sp>
        <p:nvSpPr>
          <p:cNvPr id="29" name="Freeform: Shape 134">
            <a:extLst>
              <a:ext uri="{FF2B5EF4-FFF2-40B4-BE49-F238E27FC236}">
                <a16:creationId xmlns:a16="http://schemas.microsoft.com/office/drawing/2014/main" id="{B2B366D0-D4BD-6B41-A53E-D2180910D487}"/>
              </a:ext>
            </a:extLst>
          </p:cNvPr>
          <p:cNvSpPr/>
          <p:nvPr userDrawn="1"/>
        </p:nvSpPr>
        <p:spPr>
          <a:xfrm>
            <a:off x="8411433" y="2853433"/>
            <a:ext cx="949871"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w="19050">
            <a:solidFill>
              <a:srgbClr val="FFC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t" anchorCtr="0">
            <a:noAutofit/>
          </a:bodyPr>
          <a:lstStyle/>
          <a:p>
            <a:pPr algn="ctr" defTabSz="528955">
              <a:lnSpc>
                <a:spcPct val="90000"/>
              </a:lnSpc>
              <a:spcBef>
                <a:spcPct val="0"/>
              </a:spcBef>
              <a:spcAft>
                <a:spcPct val="35000"/>
              </a:spcAft>
            </a:pPr>
            <a:r>
              <a:rPr lang="en-US" sz="1400">
                <a:solidFill>
                  <a:schemeClr val="tx1"/>
                </a:solidFill>
              </a:rPr>
              <a:t>Module v2 Review</a:t>
            </a:r>
          </a:p>
          <a:p>
            <a:pPr marL="48578" lvl="1" indent="-48578" defTabSz="415608">
              <a:lnSpc>
                <a:spcPct val="90000"/>
              </a:lnSpc>
              <a:spcBef>
                <a:spcPct val="0"/>
              </a:spcBef>
              <a:spcAft>
                <a:spcPct val="15000"/>
              </a:spcAft>
              <a:buChar char="•"/>
            </a:pPr>
            <a:endParaRPr lang="en-US" sz="1400">
              <a:solidFill>
                <a:schemeClr val="tx1"/>
              </a:solidFill>
            </a:endParaRPr>
          </a:p>
        </p:txBody>
      </p:sp>
      <p:pic>
        <p:nvPicPr>
          <p:cNvPr id="30" name="Focus Group">
            <a:extLst>
              <a:ext uri="{FF2B5EF4-FFF2-40B4-BE49-F238E27FC236}">
                <a16:creationId xmlns:a16="http://schemas.microsoft.com/office/drawing/2014/main" id="{6705AD34-0846-E644-8C40-5F5D2C8D70EE}"/>
              </a:ext>
            </a:extLst>
          </p:cNvPr>
          <p:cNvPicPr>
            <a:picLocks noChangeAspect="1" noChangeArrowheads="1"/>
          </p:cNvPicPr>
          <p:nvPr userDrawn="1"/>
        </p:nvPicPr>
        <p:blipFill>
          <a:blip r:embed="rId12" cstate="screen">
            <a:extLst>
              <a:ext uri="{28A0092B-C50C-407E-A947-70E740481C1C}">
                <a14:useLocalDpi xmlns:a14="http://schemas.microsoft.com/office/drawing/2010/main"/>
              </a:ext>
            </a:extLst>
          </a:blip>
          <a:srcRect/>
          <a:stretch/>
        </p:blipFill>
        <p:spPr bwMode="auto">
          <a:xfrm>
            <a:off x="8651992" y="3839135"/>
            <a:ext cx="468752" cy="391585"/>
          </a:xfrm>
          <a:prstGeom prst="rect">
            <a:avLst/>
          </a:prstGeom>
          <a:solidFill>
            <a:srgbClr val="80B284"/>
          </a:solidFill>
          <a:ln w="9525">
            <a:noFill/>
            <a:miter lim="800000"/>
            <a:headEnd/>
            <a:tailEnd/>
          </a:ln>
          <a:effectLst/>
        </p:spPr>
      </p:pic>
      <p:sp>
        <p:nvSpPr>
          <p:cNvPr id="31" name="Rectangle: Rounded Corners 122">
            <a:extLst>
              <a:ext uri="{FF2B5EF4-FFF2-40B4-BE49-F238E27FC236}">
                <a16:creationId xmlns:a16="http://schemas.microsoft.com/office/drawing/2014/main" id="{34EDA6D7-2D92-664E-A2A5-893DCAFEC1D2}"/>
              </a:ext>
            </a:extLst>
          </p:cNvPr>
          <p:cNvSpPr/>
          <p:nvPr userDrawn="1"/>
        </p:nvSpPr>
        <p:spPr>
          <a:xfrm>
            <a:off x="8410880" y="2499218"/>
            <a:ext cx="950976" cy="301751"/>
          </a:xfrm>
          <a:prstGeom prst="roundRect">
            <a:avLst/>
          </a:prstGeom>
          <a:solidFill>
            <a:srgbClr val="80B284"/>
          </a:solidFill>
          <a:ln w="19050">
            <a:solidFill>
              <a:srgbClr val="FFC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28955">
              <a:lnSpc>
                <a:spcPct val="90000"/>
              </a:lnSpc>
              <a:spcBef>
                <a:spcPct val="0"/>
              </a:spcBef>
              <a:spcAft>
                <a:spcPct val="35000"/>
              </a:spcAft>
            </a:pPr>
            <a:r>
              <a:rPr lang="en-US" sz="1600">
                <a:solidFill>
                  <a:schemeClr val="tx1"/>
                </a:solidFill>
              </a:rPr>
              <a:t>Phase 3</a:t>
            </a:r>
          </a:p>
        </p:txBody>
      </p:sp>
      <p:sp>
        <p:nvSpPr>
          <p:cNvPr id="32" name="TextBox 31">
            <a:extLst>
              <a:ext uri="{FF2B5EF4-FFF2-40B4-BE49-F238E27FC236}">
                <a16:creationId xmlns:a16="http://schemas.microsoft.com/office/drawing/2014/main" id="{AB1EA08D-FF5F-EE45-B59B-DFF66803F8C3}"/>
              </a:ext>
            </a:extLst>
          </p:cNvPr>
          <p:cNvSpPr txBox="1"/>
          <p:nvPr userDrawn="1"/>
        </p:nvSpPr>
        <p:spPr>
          <a:xfrm>
            <a:off x="2836406" y="5307553"/>
            <a:ext cx="4216074" cy="929485"/>
          </a:xfrm>
          <a:prstGeom prst="rect">
            <a:avLst/>
          </a:prstGeom>
          <a:noFill/>
        </p:spPr>
        <p:txBody>
          <a:bodyPr wrap="square" rtlCol="0">
            <a:spAutoFit/>
          </a:bodyPr>
          <a:lstStyle/>
          <a:p>
            <a:pPr>
              <a:lnSpc>
                <a:spcPct val="85000"/>
              </a:lnSpc>
            </a:pPr>
            <a:r>
              <a:rPr lang="en-US" sz="1600"/>
              <a:t>Stakeholder Field Testing</a:t>
            </a:r>
          </a:p>
          <a:p>
            <a:pPr marL="173038" indent="-112713">
              <a:lnSpc>
                <a:spcPct val="85000"/>
              </a:lnSpc>
              <a:buFont typeface="Arial" panose="020B0604020202020204" pitchFamily="34" charset="0"/>
              <a:buChar char="•"/>
              <a:tabLst>
                <a:tab pos="1597025" algn="l"/>
              </a:tabLst>
            </a:pPr>
            <a:r>
              <a:rPr lang="en-US" sz="1600"/>
              <a:t>Students	• Ci3T Leadership Teams</a:t>
            </a:r>
          </a:p>
          <a:p>
            <a:pPr marL="173038" indent="-112713">
              <a:lnSpc>
                <a:spcPct val="85000"/>
              </a:lnSpc>
              <a:buFont typeface="Arial" panose="020B0604020202020204" pitchFamily="34" charset="0"/>
              <a:buChar char="•"/>
              <a:tabLst>
                <a:tab pos="1597025" algn="l"/>
              </a:tabLst>
            </a:pPr>
            <a:r>
              <a:rPr lang="en-US" sz="1600"/>
              <a:t>Families	• Principal Leaders</a:t>
            </a:r>
          </a:p>
          <a:p>
            <a:pPr marL="173038" indent="-112713">
              <a:lnSpc>
                <a:spcPct val="85000"/>
              </a:lnSpc>
              <a:buFont typeface="Arial" panose="020B0604020202020204" pitchFamily="34" charset="0"/>
              <a:buChar char="•"/>
              <a:tabLst>
                <a:tab pos="1597025" algn="l"/>
              </a:tabLst>
            </a:pPr>
            <a:r>
              <a:rPr lang="en-US" sz="1600"/>
              <a:t>Faculty &amp; Staff	• District Administrators</a:t>
            </a:r>
          </a:p>
        </p:txBody>
      </p:sp>
      <p:sp>
        <p:nvSpPr>
          <p:cNvPr id="33" name="TextBox 32">
            <a:extLst>
              <a:ext uri="{FF2B5EF4-FFF2-40B4-BE49-F238E27FC236}">
                <a16:creationId xmlns:a16="http://schemas.microsoft.com/office/drawing/2014/main" id="{69135271-DEB4-EE4E-9E9C-320D82299298}"/>
              </a:ext>
            </a:extLst>
          </p:cNvPr>
          <p:cNvSpPr txBox="1"/>
          <p:nvPr userDrawn="1"/>
        </p:nvSpPr>
        <p:spPr>
          <a:xfrm>
            <a:off x="9432976" y="2882747"/>
            <a:ext cx="1371600" cy="1477328"/>
          </a:xfrm>
          <a:prstGeom prst="rect">
            <a:avLst/>
          </a:prstGeom>
          <a:noFill/>
          <a:effectLst/>
        </p:spPr>
        <p:txBody>
          <a:bodyPr wrap="square" lIns="0" rIns="0" rtlCol="0">
            <a:spAutoFit/>
          </a:bodyPr>
          <a:lstStyle/>
          <a:p>
            <a:pPr algn="ctr"/>
            <a:r>
              <a:rPr lang="en-US" sz="2000" b="1">
                <a:ln w="6350">
                  <a:solidFill>
                    <a:schemeClr val="bg1"/>
                  </a:solidFill>
                </a:ln>
                <a:latin typeface="Calibri" panose="020F0502020204030204" pitchFamily="34" charset="0"/>
                <a:cs typeface="Calibri" panose="020F0502020204030204" pitchFamily="34" charset="0"/>
              </a:rPr>
              <a:t>Traditional</a:t>
            </a:r>
          </a:p>
          <a:p>
            <a:pPr algn="ctr"/>
            <a:endParaRPr lang="en-US" b="1">
              <a:ln w="6350">
                <a:solidFill>
                  <a:schemeClr val="bg1"/>
                </a:solidFill>
              </a:ln>
            </a:endParaRPr>
          </a:p>
          <a:p>
            <a:pPr algn="ctr"/>
            <a:endParaRPr lang="en-US" sz="2000" b="1">
              <a:ln w="6350">
                <a:solidFill>
                  <a:schemeClr val="bg1"/>
                </a:solidFill>
              </a:ln>
            </a:endParaRPr>
          </a:p>
          <a:p>
            <a:pPr algn="ctr"/>
            <a:endParaRPr lang="en-US" sz="1400" b="1">
              <a:ln w="6350">
                <a:solidFill>
                  <a:schemeClr val="bg1"/>
                </a:solidFill>
              </a:ln>
            </a:endParaRPr>
          </a:p>
          <a:p>
            <a:pPr algn="ctr"/>
            <a:r>
              <a:rPr lang="en-US" b="1">
                <a:ln w="6350">
                  <a:solidFill>
                    <a:schemeClr val="bg1"/>
                  </a:solidFill>
                </a:ln>
              </a:rPr>
              <a:t>vs.</a:t>
            </a:r>
          </a:p>
        </p:txBody>
      </p:sp>
      <p:sp>
        <p:nvSpPr>
          <p:cNvPr id="34" name="Freeform: Shape 126">
            <a:extLst>
              <a:ext uri="{FF2B5EF4-FFF2-40B4-BE49-F238E27FC236}">
                <a16:creationId xmlns:a16="http://schemas.microsoft.com/office/drawing/2014/main" id="{BC8A2ECC-D591-8D4F-946D-AE9B0B3153F4}"/>
              </a:ext>
            </a:extLst>
          </p:cNvPr>
          <p:cNvSpPr/>
          <p:nvPr userDrawn="1"/>
        </p:nvSpPr>
        <p:spPr>
          <a:xfrm>
            <a:off x="2836406" y="4970507"/>
            <a:ext cx="6291868" cy="29923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chemeClr val="accent1">
              <a:lumMod val="50000"/>
            </a:schemeClr>
          </a:solidFill>
          <a:ln>
            <a:solidFill>
              <a:schemeClr val="tx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3152" rIns="72785" bIns="72785" numCol="1" spcCol="1270" anchor="ctr" anchorCtr="0">
            <a:noAutofit/>
          </a:bodyPr>
          <a:lstStyle/>
          <a:p>
            <a:pPr algn="ctr" defTabSz="528955">
              <a:lnSpc>
                <a:spcPct val="90000"/>
              </a:lnSpc>
              <a:spcBef>
                <a:spcPct val="0"/>
              </a:spcBef>
              <a:spcAft>
                <a:spcPct val="35000"/>
              </a:spcAft>
            </a:pPr>
            <a:r>
              <a:rPr lang="en-US" sz="1600">
                <a:solidFill>
                  <a:schemeClr val="bg1"/>
                </a:solidFill>
              </a:rPr>
              <a:t>Phase 2: Module Testing with Stakeholders</a:t>
            </a:r>
          </a:p>
        </p:txBody>
      </p:sp>
      <p:pic>
        <p:nvPicPr>
          <p:cNvPr id="35" name="Picture 34" descr="A close up of a sign&#10;&#10;Description automatically generated">
            <a:extLst>
              <a:ext uri="{FF2B5EF4-FFF2-40B4-BE49-F238E27FC236}">
                <a16:creationId xmlns:a16="http://schemas.microsoft.com/office/drawing/2014/main" id="{8D667F29-D52F-5F4D-8172-944ED27B157E}"/>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61007" y="108426"/>
            <a:ext cx="2190750" cy="1285240"/>
          </a:xfrm>
          <a:prstGeom prst="rect">
            <a:avLst/>
          </a:prstGeom>
        </p:spPr>
      </p:pic>
    </p:spTree>
    <p:extLst>
      <p:ext uri="{BB962C8B-B14F-4D97-AF65-F5344CB8AC3E}">
        <p14:creationId xmlns:p14="http://schemas.microsoft.com/office/powerpoint/2010/main" val="1145542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33950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50852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82781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16413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232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841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76459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1415296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4436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993354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2778139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1864703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a:extLst>
              <a:ext uri="{FF2B5EF4-FFF2-40B4-BE49-F238E27FC236}">
                <a16:creationId xmlns:a16="http://schemas.microsoft.com/office/drawing/2014/main" id="{B88CE013-B5B0-F898-B884-AC76929ED8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39" y="6312245"/>
            <a:ext cx="4503131" cy="393355"/>
          </a:xfrm>
          <a:prstGeom prst="rect">
            <a:avLst/>
          </a:prstGeom>
        </p:spPr>
      </p:pic>
    </p:spTree>
    <p:extLst>
      <p:ext uri="{BB962C8B-B14F-4D97-AF65-F5344CB8AC3E}">
        <p14:creationId xmlns:p14="http://schemas.microsoft.com/office/powerpoint/2010/main" val="1536246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2074268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7" name="Picture 6">
            <a:extLst>
              <a:ext uri="{FF2B5EF4-FFF2-40B4-BE49-F238E27FC236}">
                <a16:creationId xmlns:a16="http://schemas.microsoft.com/office/drawing/2014/main" id="{20427FFB-9A31-38E9-0B16-38D5F38125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5279576" y="72582"/>
            <a:ext cx="1632848" cy="556068"/>
          </a:xfrm>
          <a:prstGeom prst="rect">
            <a:avLst/>
          </a:prstGeom>
        </p:spPr>
      </p:pic>
    </p:spTree>
    <p:extLst>
      <p:ext uri="{BB962C8B-B14F-4D97-AF65-F5344CB8AC3E}">
        <p14:creationId xmlns:p14="http://schemas.microsoft.com/office/powerpoint/2010/main" val="7242562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1_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8995282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1_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11512515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pic>
        <p:nvPicPr>
          <p:cNvPr id="6" name="Picture 5" descr="A close up of a sign&#10;&#10;Description automatically generated">
            <a:extLst>
              <a:ext uri="{FF2B5EF4-FFF2-40B4-BE49-F238E27FC236}">
                <a16:creationId xmlns:a16="http://schemas.microsoft.com/office/drawing/2014/main" id="{FAE43020-455B-E8E6-751D-C2C285419323}"/>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23216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8DB80E25-8F7D-876A-6B26-4DFDB8903472}"/>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91506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7892124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9"/>
            <a:ext cx="1134809" cy="924592"/>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5654570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Ci3T Mode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D94371-D238-6B34-3873-1B9CB7BAD2ED}"/>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Tree>
    <p:extLst>
      <p:ext uri="{BB962C8B-B14F-4D97-AF65-F5344CB8AC3E}">
        <p14:creationId xmlns:p14="http://schemas.microsoft.com/office/powerpoint/2010/main" val="3527512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1_Ci3T Model Watermark">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F76ABEB-8EE2-1B35-B565-5703C357F45C}"/>
              </a:ext>
            </a:extLst>
          </p:cNvPr>
          <p:cNvGrpSpPr/>
          <p:nvPr userDrawn="1"/>
        </p:nvGrpSpPr>
        <p:grpSpPr>
          <a:xfrm>
            <a:off x="162148" y="0"/>
            <a:ext cx="11885675" cy="6836909"/>
            <a:chOff x="162148" y="0"/>
            <a:chExt cx="11885675" cy="6836909"/>
          </a:xfrm>
        </p:grpSpPr>
        <p:grpSp>
          <p:nvGrpSpPr>
            <p:cNvPr id="5" name="Group 4">
              <a:extLst>
                <a:ext uri="{FF2B5EF4-FFF2-40B4-BE49-F238E27FC236}">
                  <a16:creationId xmlns:a16="http://schemas.microsoft.com/office/drawing/2014/main" id="{D9D039B9-615C-EE10-1A51-8E569CBE9F7C}"/>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1"/>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
          <p:nvSpPr>
            <p:cNvPr id="17" name="Watermark Covering">
              <a:extLst>
                <a:ext uri="{FF2B5EF4-FFF2-40B4-BE49-F238E27FC236}">
                  <a16:creationId xmlns:a16="http://schemas.microsoft.com/office/drawing/2014/main" id="{67D09180-788D-E344-8F4B-7E44FC1CF388}"/>
                </a:ext>
              </a:extLst>
            </p:cNvPr>
            <p:cNvSpPr/>
            <p:nvPr userDrawn="1"/>
          </p:nvSpPr>
          <p:spPr>
            <a:xfrm>
              <a:off x="162148" y="96878"/>
              <a:ext cx="11885675" cy="674003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grpSp>
    </p:spTree>
    <p:extLst>
      <p:ext uri="{BB962C8B-B14F-4D97-AF65-F5344CB8AC3E}">
        <p14:creationId xmlns:p14="http://schemas.microsoft.com/office/powerpoint/2010/main" val="3411246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4_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10871236" y="5609558"/>
            <a:ext cx="1134809" cy="1134809"/>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589282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cSld name="4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79576" y="72582"/>
            <a:ext cx="1632848" cy="957938"/>
          </a:xfrm>
          <a:prstGeom prst="rect">
            <a:avLst/>
          </a:prstGeom>
        </p:spPr>
      </p:pic>
    </p:spTree>
    <p:extLst>
      <p:ext uri="{BB962C8B-B14F-4D97-AF65-F5344CB8AC3E}">
        <p14:creationId xmlns:p14="http://schemas.microsoft.com/office/powerpoint/2010/main" val="4567859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E43D232E-8082-3540-9359-00E264FDD8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41" y="6173954"/>
            <a:ext cx="3624056" cy="593149"/>
          </a:xfrm>
          <a:prstGeom prst="rect">
            <a:avLst/>
          </a:prstGeom>
        </p:spPr>
      </p:pic>
    </p:spTree>
    <p:extLst>
      <p:ext uri="{BB962C8B-B14F-4D97-AF65-F5344CB8AC3E}">
        <p14:creationId xmlns:p14="http://schemas.microsoft.com/office/powerpoint/2010/main" val="6491503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3_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9349453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a:srcRect/>
          <a:stretch/>
        </p:blipFill>
        <p:spPr>
          <a:xfrm>
            <a:off x="5532740" y="224074"/>
            <a:ext cx="1126519" cy="654953"/>
          </a:xfrm>
          <a:prstGeom prst="rect">
            <a:avLst/>
          </a:prstGeom>
        </p:spPr>
      </p:pic>
    </p:spTree>
    <p:extLst>
      <p:ext uri="{BB962C8B-B14F-4D97-AF65-F5344CB8AC3E}">
        <p14:creationId xmlns:p14="http://schemas.microsoft.com/office/powerpoint/2010/main" val="36708454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secHead">
  <p:cSld name="2_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8726162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cSld name="2_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7620444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cSld name="2_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9"/>
            <a:ext cx="1134809" cy="1111916"/>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3884145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cSld name="2_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t="-1" b="-10014"/>
          <a:stretch/>
        </p:blipFill>
        <p:spPr>
          <a:xfrm>
            <a:off x="10871236" y="5609558"/>
            <a:ext cx="1134809" cy="1248441"/>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4213412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pic>
        <p:nvPicPr>
          <p:cNvPr id="6" name="Picture 5" descr="A close up of a sign&#10;&#10;Description automatically generated">
            <a:extLst>
              <a:ext uri="{FF2B5EF4-FFF2-40B4-BE49-F238E27FC236}">
                <a16:creationId xmlns:a16="http://schemas.microsoft.com/office/drawing/2014/main" id="{5D1FFE2C-05DA-9637-3AAF-6FF409603B15}"/>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8184854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0489470C-E3B4-D277-3A0D-1D720352DE4D}"/>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8142147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890BC6AC-0E00-E049-AD53-FF2F2C9DEF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039" y="6173954"/>
            <a:ext cx="3624061" cy="593150"/>
          </a:xfrm>
          <a:prstGeom prst="rect">
            <a:avLst/>
          </a:prstGeom>
        </p:spPr>
      </p:pic>
    </p:spTree>
    <p:extLst>
      <p:ext uri="{BB962C8B-B14F-4D97-AF65-F5344CB8AC3E}">
        <p14:creationId xmlns:p14="http://schemas.microsoft.com/office/powerpoint/2010/main" val="19612939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2_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8" name="Picture 7" descr="A close up of a sign&#10;&#10;Description automatically generated">
            <a:extLst>
              <a:ext uri="{FF2B5EF4-FFF2-40B4-BE49-F238E27FC236}">
                <a16:creationId xmlns:a16="http://schemas.microsoft.com/office/drawing/2014/main" id="{EA4A31EE-B5D9-A641-88B9-DE234CBD9B2C}"/>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10871236" y="5609558"/>
            <a:ext cx="1134809" cy="1134809"/>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4436143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9" name="Picture 8">
            <a:extLst>
              <a:ext uri="{FF2B5EF4-FFF2-40B4-BE49-F238E27FC236}">
                <a16:creationId xmlns:a16="http://schemas.microsoft.com/office/drawing/2014/main" id="{595C48A4-5428-BB4D-B262-742061F9BC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79576" y="72582"/>
            <a:ext cx="1632848" cy="957938"/>
          </a:xfrm>
          <a:prstGeom prst="rect">
            <a:avLst/>
          </a:prstGeom>
        </p:spPr>
      </p:pic>
    </p:spTree>
    <p:extLst>
      <p:ext uri="{BB962C8B-B14F-4D97-AF65-F5344CB8AC3E}">
        <p14:creationId xmlns:p14="http://schemas.microsoft.com/office/powerpoint/2010/main" val="11465482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3_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40798968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44476"/>
            <a:ext cx="11184467"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9"/>
          <p:cNvSpPr>
            <a:spLocks noGrp="1"/>
          </p:cNvSpPr>
          <p:nvPr>
            <p:ph type="dt" sz="half" idx="10"/>
          </p:nvPr>
        </p:nvSpPr>
        <p:spPr>
          <a:xfrm>
            <a:off x="609600" y="6356351"/>
            <a:ext cx="2844800" cy="365125"/>
          </a:xfrm>
          <a:prstGeom prst="rect">
            <a:avLst/>
          </a:prstGeom>
        </p:spPr>
        <p:txBody>
          <a:bodyPr/>
          <a:lstStyle>
            <a:lvl1pPr>
              <a:defRPr>
                <a:solidFill>
                  <a:srgbClr val="46464A">
                    <a:shade val="90000"/>
                  </a:srgbClr>
                </a:solidFill>
              </a:defRPr>
            </a:lvl1pPr>
          </a:lstStyle>
          <a:p>
            <a:pPr>
              <a:defRPr/>
            </a:pPr>
            <a:endParaRPr lang="en-US"/>
          </a:p>
        </p:txBody>
      </p:sp>
      <p:sp>
        <p:nvSpPr>
          <p:cNvPr id="4" name="Footer Placeholder 21"/>
          <p:cNvSpPr>
            <a:spLocks noGrp="1"/>
          </p:cNvSpPr>
          <p:nvPr>
            <p:ph type="ftr" sz="quarter" idx="11"/>
          </p:nvPr>
        </p:nvSpPr>
        <p:spPr>
          <a:xfrm>
            <a:off x="4165600" y="6356351"/>
            <a:ext cx="3860800" cy="365125"/>
          </a:xfrm>
          <a:prstGeom prst="rect">
            <a:avLst/>
          </a:prstGeom>
        </p:spPr>
        <p:txBody>
          <a:bodyPr/>
          <a:lstStyle>
            <a:lvl1pPr>
              <a:defRPr>
                <a:solidFill>
                  <a:srgbClr val="46464A">
                    <a:shade val="90000"/>
                  </a:srgbClr>
                </a:solidFill>
              </a:defRPr>
            </a:lvl1pPr>
          </a:lstStyle>
          <a:p>
            <a:pPr>
              <a:defRPr/>
            </a:pPr>
            <a:r>
              <a:rPr lang="en-US"/>
              <a:t>IRB # 100863</a:t>
            </a:r>
          </a:p>
        </p:txBody>
      </p:sp>
      <p:sp>
        <p:nvSpPr>
          <p:cNvPr id="5" name="Slide Number Placeholder 17"/>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424246"/>
                </a:solidFill>
              </a:defRPr>
            </a:lvl1pPr>
          </a:lstStyle>
          <a:p>
            <a:fld id="{AD8C5752-3634-4A47-A36B-784E85709ABA}" type="slidenum">
              <a:rPr lang="en-US" altLang="en-US"/>
              <a:pPr/>
              <a:t>‹#›</a:t>
            </a:fld>
            <a:endParaRPr lang="en-US" altLang="en-US"/>
          </a:p>
        </p:txBody>
      </p:sp>
    </p:spTree>
    <p:extLst>
      <p:ext uri="{BB962C8B-B14F-4D97-AF65-F5344CB8AC3E}">
        <p14:creationId xmlns:p14="http://schemas.microsoft.com/office/powerpoint/2010/main" val="2257752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E43D232E-8082-3540-9359-00E264FDD8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41" y="6173954"/>
            <a:ext cx="3624056" cy="593149"/>
          </a:xfrm>
          <a:prstGeom prst="rect">
            <a:avLst/>
          </a:prstGeom>
        </p:spPr>
      </p:pic>
    </p:spTree>
    <p:extLst>
      <p:ext uri="{BB962C8B-B14F-4D97-AF65-F5344CB8AC3E}">
        <p14:creationId xmlns:p14="http://schemas.microsoft.com/office/powerpoint/2010/main" val="37370204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8006369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a:srcRect/>
          <a:stretch/>
        </p:blipFill>
        <p:spPr>
          <a:xfrm>
            <a:off x="5532740" y="224074"/>
            <a:ext cx="1126519" cy="654953"/>
          </a:xfrm>
          <a:prstGeom prst="rect">
            <a:avLst/>
          </a:prstGeom>
        </p:spPr>
      </p:pic>
    </p:spTree>
    <p:extLst>
      <p:ext uri="{BB962C8B-B14F-4D97-AF65-F5344CB8AC3E}">
        <p14:creationId xmlns:p14="http://schemas.microsoft.com/office/powerpoint/2010/main" val="20729903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3453608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9471661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9"/>
            <a:ext cx="1134809" cy="1111916"/>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7872036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t="-1" b="-10014"/>
          <a:stretch/>
        </p:blipFill>
        <p:spPr>
          <a:xfrm>
            <a:off x="10871236" y="5609558"/>
            <a:ext cx="1134809" cy="1248441"/>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0313738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pic>
        <p:nvPicPr>
          <p:cNvPr id="6" name="Picture 5" descr="A close up of a sign&#10;&#10;Description automatically generated">
            <a:extLst>
              <a:ext uri="{FF2B5EF4-FFF2-40B4-BE49-F238E27FC236}">
                <a16:creationId xmlns:a16="http://schemas.microsoft.com/office/drawing/2014/main" id="{5D1FFE2C-05DA-9637-3AAF-6FF409603B15}"/>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43191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0489470C-E3B4-D277-3A0D-1D720352DE4D}"/>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16007531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1449688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Tree>
    <p:extLst>
      <p:ext uri="{BB962C8B-B14F-4D97-AF65-F5344CB8AC3E}">
        <p14:creationId xmlns:p14="http://schemas.microsoft.com/office/powerpoint/2010/main" val="15936624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
        <p:nvSpPr>
          <p:cNvPr id="17" name="Watermark Covering">
            <a:extLst>
              <a:ext uri="{FF2B5EF4-FFF2-40B4-BE49-F238E27FC236}">
                <a16:creationId xmlns:a16="http://schemas.microsoft.com/office/drawing/2014/main" id="{67D09180-788D-E344-8F4B-7E44FC1CF388}"/>
              </a:ext>
            </a:extLst>
          </p:cNvPr>
          <p:cNvSpPr/>
          <p:nvPr userDrawn="1"/>
        </p:nvSpPr>
        <p:spPr>
          <a:xfrm>
            <a:off x="1524" y="0"/>
            <a:ext cx="12188952" cy="68580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6258347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39724674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3205336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85543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275783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238567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252496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835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46890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9955023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3679453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8660245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22053629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153721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13755181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8/27/2026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33001536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63" r:id="rId3"/>
    <p:sldLayoutId id="2147483681" r:id="rId4"/>
    <p:sldLayoutId id="2147483682" r:id="rId5"/>
    <p:sldLayoutId id="2147483678" r:id="rId6"/>
    <p:sldLayoutId id="2147483679" r:id="rId7"/>
    <p:sldLayoutId id="2147483666" r:id="rId8"/>
    <p:sldLayoutId id="2147483667" r:id="rId9"/>
    <p:sldLayoutId id="2147483680" r:id="rId10"/>
    <p:sldLayoutId id="2147483683" r:id="rId11"/>
    <p:sldLayoutId id="2147483684" r:id="rId12"/>
    <p:sldLayoutId id="2147483685" r:id="rId13"/>
    <p:sldLayoutId id="2147483686" r:id="rId14"/>
    <p:sldLayoutId id="2147483693" r:id="rId15"/>
    <p:sldLayoutId id="2147483687" r:id="rId16"/>
    <p:sldLayoutId id="2147483688" r:id="rId17"/>
    <p:sldLayoutId id="2147483689" r:id="rId18"/>
    <p:sldLayoutId id="2147483690" r:id="rId19"/>
    <p:sldLayoutId id="2147483691" r:id="rId20"/>
    <p:sldLayoutId id="2147483692" r:id="rId21"/>
    <p:sldLayoutId id="2147483668" r:id="rId22"/>
    <p:sldLayoutId id="2147483669" r:id="rId23"/>
    <p:sldLayoutId id="2147483670" r:id="rId24"/>
    <p:sldLayoutId id="2147483671" r:id="rId25"/>
    <p:sldLayoutId id="2147483672" r:id="rId26"/>
    <p:sldLayoutId id="2147483673" r:id="rId27"/>
    <p:sldLayoutId id="2147483695" r:id="rId28"/>
    <p:sldLayoutId id="2147483696" r:id="rId29"/>
    <p:sldLayoutId id="2147483697" r:id="rId30"/>
    <p:sldLayoutId id="2147483700" r:id="rId31"/>
    <p:sldLayoutId id="2147483701" r:id="rId32"/>
    <p:sldLayoutId id="2147483702" r:id="rId33"/>
    <p:sldLayoutId id="2147483703" r:id="rId34"/>
    <p:sldLayoutId id="2147483704" r:id="rId35"/>
    <p:sldLayoutId id="2147483705" r:id="rId36"/>
    <p:sldLayoutId id="2147483706" r:id="rId37"/>
    <p:sldLayoutId id="2147483722" r:id="rId38"/>
    <p:sldLayoutId id="2147483723" r:id="rId39"/>
    <p:sldLayoutId id="2147483724" r:id="rId40"/>
    <p:sldLayoutId id="2147483725" r:id="rId41"/>
    <p:sldLayoutId id="2147483726" r:id="rId42"/>
    <p:sldLayoutId id="2147483727" r:id="rId43"/>
    <p:sldLayoutId id="2147483728" r:id="rId44"/>
    <p:sldLayoutId id="2147483729" r:id="rId45"/>
    <p:sldLayoutId id="2147483730" r:id="rId46"/>
    <p:sldLayoutId id="2147483731" r:id="rId47"/>
    <p:sldLayoutId id="2147483732" r:id="rId48"/>
    <p:sldLayoutId id="2147483734" r:id="rId49"/>
    <p:sldLayoutId id="2147483735" r:id="rId50"/>
    <p:sldLayoutId id="2147483736" r:id="rId51"/>
    <p:sldLayoutId id="2147483816" r:id="rId52"/>
    <p:sldLayoutId id="2147483883" r:id="rId53"/>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8/27/2026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2067386191"/>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 id="2147483897" r:id="rId13"/>
    <p:sldLayoutId id="2147483898" r:id="rId14"/>
    <p:sldLayoutId id="2147483899" r:id="rId15"/>
    <p:sldLayoutId id="2147483900" r:id="rId16"/>
    <p:sldLayoutId id="2147483901" r:id="rId17"/>
    <p:sldLayoutId id="2147483902" r:id="rId18"/>
    <p:sldLayoutId id="2147483903" r:id="rId19"/>
    <p:sldLayoutId id="2147483904" r:id="rId20"/>
    <p:sldLayoutId id="2147483905" r:id="rId21"/>
    <p:sldLayoutId id="2147483906" r:id="rId22"/>
    <p:sldLayoutId id="2147483907" r:id="rId23"/>
    <p:sldLayoutId id="2147483908" r:id="rId24"/>
    <p:sldLayoutId id="2147483909" r:id="rId25"/>
    <p:sldLayoutId id="2147483910" r:id="rId26"/>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58.png"/><Relationship Id="rId1" Type="http://schemas.openxmlformats.org/officeDocument/2006/relationships/slideLayout" Target="../slideLayouts/slideLayout5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13" Type="http://schemas.openxmlformats.org/officeDocument/2006/relationships/image" Target="../media/image70.png"/><Relationship Id="rId18" Type="http://schemas.openxmlformats.org/officeDocument/2006/relationships/image" Target="../media/image75.png"/><Relationship Id="rId26" Type="http://schemas.openxmlformats.org/officeDocument/2006/relationships/image" Target="../media/image83.png"/><Relationship Id="rId39" Type="http://schemas.openxmlformats.org/officeDocument/2006/relationships/image" Target="../media/image96.png"/><Relationship Id="rId21" Type="http://schemas.openxmlformats.org/officeDocument/2006/relationships/image" Target="../media/image78.png"/><Relationship Id="rId34" Type="http://schemas.openxmlformats.org/officeDocument/2006/relationships/image" Target="../media/image91.png"/><Relationship Id="rId42" Type="http://schemas.openxmlformats.org/officeDocument/2006/relationships/image" Target="../media/image99.png"/><Relationship Id="rId47" Type="http://schemas.openxmlformats.org/officeDocument/2006/relationships/image" Target="../media/image104.png"/><Relationship Id="rId7" Type="http://schemas.openxmlformats.org/officeDocument/2006/relationships/image" Target="../media/image64.png"/><Relationship Id="rId2" Type="http://schemas.openxmlformats.org/officeDocument/2006/relationships/notesSlide" Target="../notesSlides/notesSlide3.xml"/><Relationship Id="rId16" Type="http://schemas.openxmlformats.org/officeDocument/2006/relationships/image" Target="../media/image73.png"/><Relationship Id="rId29" Type="http://schemas.openxmlformats.org/officeDocument/2006/relationships/image" Target="../media/image86.png"/><Relationship Id="rId1" Type="http://schemas.openxmlformats.org/officeDocument/2006/relationships/slideLayout" Target="../slideLayouts/slideLayout8.xml"/><Relationship Id="rId6" Type="http://schemas.openxmlformats.org/officeDocument/2006/relationships/image" Target="../media/image63.png"/><Relationship Id="rId11" Type="http://schemas.openxmlformats.org/officeDocument/2006/relationships/image" Target="../media/image68.png"/><Relationship Id="rId24" Type="http://schemas.openxmlformats.org/officeDocument/2006/relationships/image" Target="../media/image81.png"/><Relationship Id="rId32" Type="http://schemas.openxmlformats.org/officeDocument/2006/relationships/image" Target="../media/image89.png"/><Relationship Id="rId37" Type="http://schemas.openxmlformats.org/officeDocument/2006/relationships/image" Target="../media/image94.png"/><Relationship Id="rId40" Type="http://schemas.openxmlformats.org/officeDocument/2006/relationships/image" Target="../media/image97.png"/><Relationship Id="rId45" Type="http://schemas.openxmlformats.org/officeDocument/2006/relationships/image" Target="../media/image102.png"/><Relationship Id="rId5" Type="http://schemas.openxmlformats.org/officeDocument/2006/relationships/image" Target="../media/image62.png"/><Relationship Id="rId15" Type="http://schemas.openxmlformats.org/officeDocument/2006/relationships/image" Target="../media/image72.png"/><Relationship Id="rId23" Type="http://schemas.openxmlformats.org/officeDocument/2006/relationships/image" Target="../media/image80.png"/><Relationship Id="rId28" Type="http://schemas.openxmlformats.org/officeDocument/2006/relationships/image" Target="../media/image85.png"/><Relationship Id="rId36" Type="http://schemas.openxmlformats.org/officeDocument/2006/relationships/image" Target="../media/image93.png"/><Relationship Id="rId10" Type="http://schemas.openxmlformats.org/officeDocument/2006/relationships/image" Target="../media/image67.png"/><Relationship Id="rId19" Type="http://schemas.openxmlformats.org/officeDocument/2006/relationships/image" Target="../media/image76.png"/><Relationship Id="rId31" Type="http://schemas.openxmlformats.org/officeDocument/2006/relationships/image" Target="../media/image88.png"/><Relationship Id="rId44" Type="http://schemas.openxmlformats.org/officeDocument/2006/relationships/image" Target="../media/image101.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 Id="rId22" Type="http://schemas.openxmlformats.org/officeDocument/2006/relationships/image" Target="../media/image79.png"/><Relationship Id="rId27" Type="http://schemas.openxmlformats.org/officeDocument/2006/relationships/image" Target="../media/image84.png"/><Relationship Id="rId30" Type="http://schemas.openxmlformats.org/officeDocument/2006/relationships/image" Target="../media/image87.png"/><Relationship Id="rId35" Type="http://schemas.openxmlformats.org/officeDocument/2006/relationships/image" Target="../media/image92.png"/><Relationship Id="rId43" Type="http://schemas.openxmlformats.org/officeDocument/2006/relationships/image" Target="../media/image100.png"/><Relationship Id="rId8" Type="http://schemas.openxmlformats.org/officeDocument/2006/relationships/image" Target="../media/image65.png"/><Relationship Id="rId3" Type="http://schemas.openxmlformats.org/officeDocument/2006/relationships/image" Target="../media/image60.svg"/><Relationship Id="rId12" Type="http://schemas.openxmlformats.org/officeDocument/2006/relationships/image" Target="../media/image69.png"/><Relationship Id="rId17" Type="http://schemas.openxmlformats.org/officeDocument/2006/relationships/image" Target="../media/image74.png"/><Relationship Id="rId25" Type="http://schemas.openxmlformats.org/officeDocument/2006/relationships/image" Target="../media/image82.png"/><Relationship Id="rId33" Type="http://schemas.openxmlformats.org/officeDocument/2006/relationships/image" Target="../media/image90.png"/><Relationship Id="rId38" Type="http://schemas.openxmlformats.org/officeDocument/2006/relationships/image" Target="../media/image95.png"/><Relationship Id="rId46" Type="http://schemas.openxmlformats.org/officeDocument/2006/relationships/image" Target="../media/image103.png"/><Relationship Id="rId20" Type="http://schemas.openxmlformats.org/officeDocument/2006/relationships/image" Target="../media/image77.png"/><Relationship Id="rId41" Type="http://schemas.openxmlformats.org/officeDocument/2006/relationships/image" Target="../media/image98.png"/></Relationships>
</file>

<file path=ppt/slides/_rels/slide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svg"/></Relationships>
</file>

<file path=ppt/slides/_rels/slide1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xml"/><Relationship Id="rId1" Type="http://schemas.openxmlformats.org/officeDocument/2006/relationships/slideLayout" Target="../slideLayouts/slideLayout34.xml"/><Relationship Id="rId5" Type="http://schemas.openxmlformats.org/officeDocument/2006/relationships/image" Target="../media/image110.png"/><Relationship Id="rId4" Type="http://schemas.openxmlformats.org/officeDocument/2006/relationships/image" Target="../media/image109.png"/></Relationships>
</file>

<file path=ppt/slides/_rels/slide1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xml"/><Relationship Id="rId1" Type="http://schemas.openxmlformats.org/officeDocument/2006/relationships/slideLayout" Target="../slideLayouts/slideLayout34.xml"/><Relationship Id="rId5" Type="http://schemas.openxmlformats.org/officeDocument/2006/relationships/image" Target="../media/image112.png"/><Relationship Id="rId4" Type="http://schemas.openxmlformats.org/officeDocument/2006/relationships/image" Target="../media/image1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xml"/><Relationship Id="rId1" Type="http://schemas.openxmlformats.org/officeDocument/2006/relationships/slideLayout" Target="../slideLayouts/slideLayout34.xml"/><Relationship Id="rId5" Type="http://schemas.openxmlformats.org/officeDocument/2006/relationships/image" Target="../media/image114.png"/><Relationship Id="rId4" Type="http://schemas.openxmlformats.org/officeDocument/2006/relationships/image" Target="../media/image113.png"/></Relationships>
</file>

<file path=ppt/slides/_rels/slide1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xml"/><Relationship Id="rId1" Type="http://schemas.openxmlformats.org/officeDocument/2006/relationships/slideLayout" Target="../slideLayouts/slideLayout34.xml"/><Relationship Id="rId5" Type="http://schemas.openxmlformats.org/officeDocument/2006/relationships/image" Target="../media/image116.png"/><Relationship Id="rId4" Type="http://schemas.openxmlformats.org/officeDocument/2006/relationships/image" Target="../media/image1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jpeg"/><Relationship Id="rId7" Type="http://schemas.openxmlformats.org/officeDocument/2006/relationships/image" Target="../media/image122.png"/><Relationship Id="rId2" Type="http://schemas.openxmlformats.org/officeDocument/2006/relationships/image" Target="../media/image108.png"/><Relationship Id="rId1" Type="http://schemas.openxmlformats.org/officeDocument/2006/relationships/slideLayout" Target="../slideLayouts/slideLayout9.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19.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9.xml"/><Relationship Id="rId4" Type="http://schemas.openxmlformats.org/officeDocument/2006/relationships/image" Target="../media/image127.png"/></Relationships>
</file>

<file path=ppt/slides/_rels/slide2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34.xml"/><Relationship Id="rId4" Type="http://schemas.openxmlformats.org/officeDocument/2006/relationships/image" Target="../media/image133.png"/></Relationships>
</file>

<file path=ppt/slides/_rels/slide2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8.xml"/><Relationship Id="rId1" Type="http://schemas.openxmlformats.org/officeDocument/2006/relationships/slideLayout" Target="../slideLayouts/slideLayout34.xml"/><Relationship Id="rId5" Type="http://schemas.openxmlformats.org/officeDocument/2006/relationships/image" Target="../media/image112.png"/><Relationship Id="rId4" Type="http://schemas.openxmlformats.org/officeDocument/2006/relationships/image" Target="../media/image111.png"/></Relationships>
</file>

<file path=ppt/slides/_rels/slide2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xml"/><Relationship Id="rId1" Type="http://schemas.openxmlformats.org/officeDocument/2006/relationships/slideLayout" Target="../slideLayouts/slideLayout34.xml"/><Relationship Id="rId5" Type="http://schemas.openxmlformats.org/officeDocument/2006/relationships/image" Target="../media/image114.png"/><Relationship Id="rId4" Type="http://schemas.openxmlformats.org/officeDocument/2006/relationships/image" Target="../media/image113.png"/></Relationships>
</file>

<file path=ppt/slides/_rels/slide2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0.xml"/><Relationship Id="rId1" Type="http://schemas.openxmlformats.org/officeDocument/2006/relationships/slideLayout" Target="../slideLayouts/slideLayout34.xml"/><Relationship Id="rId5" Type="http://schemas.openxmlformats.org/officeDocument/2006/relationships/image" Target="../media/image116.png"/><Relationship Id="rId4" Type="http://schemas.openxmlformats.org/officeDocument/2006/relationships/image" Target="../media/image115.png"/></Relationships>
</file>

<file path=ppt/slides/_rels/slide27.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7.png"/><Relationship Id="rId2" Type="http://schemas.openxmlformats.org/officeDocument/2006/relationships/notesSlide" Target="../notesSlides/notesSlide11.xml"/><Relationship Id="rId1" Type="http://schemas.openxmlformats.org/officeDocument/2006/relationships/slideLayout" Target="../slideLayouts/slideLayout33.xml"/><Relationship Id="rId6" Type="http://schemas.openxmlformats.org/officeDocument/2006/relationships/image" Target="../media/image136.png"/><Relationship Id="rId5" Type="http://schemas.openxmlformats.org/officeDocument/2006/relationships/hyperlink" Target="https://www.ci3t.org/measures" TargetMode="External"/><Relationship Id="rId4" Type="http://schemas.openxmlformats.org/officeDocument/2006/relationships/image" Target="../media/image135.png"/></Relationships>
</file>

<file path=ppt/slides/_rels/slide28.xml.rels><?xml version="1.0" encoding="UTF-8" standalone="yes"?>
<Relationships xmlns="http://schemas.openxmlformats.org/package/2006/relationships"><Relationship Id="rId8" Type="http://schemas.openxmlformats.org/officeDocument/2006/relationships/image" Target="../media/image143.jpeg"/><Relationship Id="rId13" Type="http://schemas.openxmlformats.org/officeDocument/2006/relationships/image" Target="../media/image148.jpeg"/><Relationship Id="rId3" Type="http://schemas.openxmlformats.org/officeDocument/2006/relationships/image" Target="../media/image138.jpeg"/><Relationship Id="rId7" Type="http://schemas.openxmlformats.org/officeDocument/2006/relationships/image" Target="../media/image142.jpeg"/><Relationship Id="rId12" Type="http://schemas.openxmlformats.org/officeDocument/2006/relationships/image" Target="../media/image147.jpeg"/><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openxmlformats.org/officeDocument/2006/relationships/image" Target="../media/image141.jpeg"/><Relationship Id="rId11" Type="http://schemas.openxmlformats.org/officeDocument/2006/relationships/image" Target="../media/image146.jpeg"/><Relationship Id="rId5" Type="http://schemas.openxmlformats.org/officeDocument/2006/relationships/image" Target="../media/image140.jpeg"/><Relationship Id="rId15" Type="http://schemas.openxmlformats.org/officeDocument/2006/relationships/image" Target="../media/image150.svg"/><Relationship Id="rId10" Type="http://schemas.openxmlformats.org/officeDocument/2006/relationships/image" Target="../media/image145.jpeg"/><Relationship Id="rId4" Type="http://schemas.openxmlformats.org/officeDocument/2006/relationships/image" Target="../media/image139.jpeg"/><Relationship Id="rId9" Type="http://schemas.openxmlformats.org/officeDocument/2006/relationships/image" Target="../media/image144.jpeg"/><Relationship Id="rId14" Type="http://schemas.openxmlformats.org/officeDocument/2006/relationships/image" Target="../media/image14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8" Type="http://schemas.openxmlformats.org/officeDocument/2006/relationships/image" Target="../media/image151.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3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9.xml"/><Relationship Id="rId6" Type="http://schemas.openxmlformats.org/officeDocument/2006/relationships/image" Target="../media/image158.png"/><Relationship Id="rId5" Type="http://schemas.openxmlformats.org/officeDocument/2006/relationships/image" Target="../media/image157.emf"/><Relationship Id="rId4" Type="http://schemas.openxmlformats.org/officeDocument/2006/relationships/image" Target="../media/image156.jpeg"/></Relationships>
</file>

<file path=ppt/slides/_rels/slide43.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33.xml"/><Relationship Id="rId4" Type="http://schemas.openxmlformats.org/officeDocument/2006/relationships/image" Target="../media/image161.png"/></Relationships>
</file>

<file path=ppt/slides/_rels/slide44.xml.rels><?xml version="1.0" encoding="UTF-8" standalone="yes"?>
<Relationships xmlns="http://schemas.openxmlformats.org/package/2006/relationships"><Relationship Id="rId3" Type="http://schemas.openxmlformats.org/officeDocument/2006/relationships/image" Target="../media/image162.svg"/><Relationship Id="rId2" Type="http://schemas.openxmlformats.org/officeDocument/2006/relationships/notesSlide" Target="../notesSlides/notesSlide22.xml"/><Relationship Id="rId1" Type="http://schemas.openxmlformats.org/officeDocument/2006/relationships/slideLayout" Target="../slideLayouts/slideLayout29.xml"/><Relationship Id="rId6" Type="http://schemas.openxmlformats.org/officeDocument/2006/relationships/hyperlink" Target="https://doi.org/10.1177/01987429231222890" TargetMode="External"/><Relationship Id="rId5" Type="http://schemas.openxmlformats.org/officeDocument/2006/relationships/image" Target="../media/image164.svg"/><Relationship Id="rId4" Type="http://schemas.openxmlformats.org/officeDocument/2006/relationships/image" Target="../media/image163.svg"/></Relationships>
</file>

<file path=ppt/slides/_rels/slide45.xml.rels><?xml version="1.0" encoding="UTF-8" standalone="yes"?>
<Relationships xmlns="http://schemas.openxmlformats.org/package/2006/relationships"><Relationship Id="rId3" Type="http://schemas.openxmlformats.org/officeDocument/2006/relationships/image" Target="../media/image162.svg"/><Relationship Id="rId2" Type="http://schemas.openxmlformats.org/officeDocument/2006/relationships/notesSlide" Target="../notesSlides/notesSlide23.xml"/><Relationship Id="rId1" Type="http://schemas.openxmlformats.org/officeDocument/2006/relationships/slideLayout" Target="../slideLayouts/slideLayout29.xml"/><Relationship Id="rId5" Type="http://schemas.openxmlformats.org/officeDocument/2006/relationships/image" Target="../media/image165.svg"/><Relationship Id="rId4" Type="http://schemas.openxmlformats.org/officeDocument/2006/relationships/image" Target="../media/image163.svg"/></Relationships>
</file>

<file path=ppt/slides/_rels/slide46.xml.rels><?xml version="1.0" encoding="UTF-8" standalone="yes"?>
<Relationships xmlns="http://schemas.openxmlformats.org/package/2006/relationships"><Relationship Id="rId3" Type="http://schemas.openxmlformats.org/officeDocument/2006/relationships/image" Target="../media/image162.svg"/><Relationship Id="rId2" Type="http://schemas.openxmlformats.org/officeDocument/2006/relationships/notesSlide" Target="../notesSlides/notesSlide24.xml"/><Relationship Id="rId1" Type="http://schemas.openxmlformats.org/officeDocument/2006/relationships/slideLayout" Target="../slideLayouts/slideLayout29.xml"/><Relationship Id="rId5" Type="http://schemas.openxmlformats.org/officeDocument/2006/relationships/image" Target="../media/image166.svg"/><Relationship Id="rId4" Type="http://schemas.openxmlformats.org/officeDocument/2006/relationships/image" Target="../media/image163.svg"/></Relationships>
</file>

<file path=ppt/slides/_rels/slide47.xml.rels><?xml version="1.0" encoding="UTF-8" standalone="yes"?>
<Relationships xmlns="http://schemas.openxmlformats.org/package/2006/relationships"><Relationship Id="rId3" Type="http://schemas.openxmlformats.org/officeDocument/2006/relationships/hyperlink" Target="https://doi.org/10.1177/07419325231193147" TargetMode="External"/><Relationship Id="rId2" Type="http://schemas.openxmlformats.org/officeDocument/2006/relationships/image" Target="../media/image167.pn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5.xml"/><Relationship Id="rId1" Type="http://schemas.openxmlformats.org/officeDocument/2006/relationships/slideLayout" Target="../slideLayouts/slideLayout29.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hyperlink" Target="https://www.pbis.org/resource/selecting-a-universal-behavior-screening-tool-questions-to-consider"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26.xml"/><Relationship Id="rId1" Type="http://schemas.openxmlformats.org/officeDocument/2006/relationships/slideLayout" Target="../slideLayouts/slideLayout29.xml"/><Relationship Id="rId4" Type="http://schemas.openxmlformats.org/officeDocument/2006/relationships/image" Target="../media/image172.png"/></Relationships>
</file>

<file path=ppt/slides/_rels/slide5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29.xml"/><Relationship Id="rId4" Type="http://schemas.openxmlformats.org/officeDocument/2006/relationships/image" Target="../media/image154.png"/></Relationships>
</file>

<file path=ppt/slides/_rels/slide51.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175.png"/><Relationship Id="rId7" Type="http://schemas.openxmlformats.org/officeDocument/2006/relationships/image" Target="../media/image152.png"/><Relationship Id="rId2" Type="http://schemas.openxmlformats.org/officeDocument/2006/relationships/notesSlide" Target="../notesSlides/notesSlide27.xml"/><Relationship Id="rId1" Type="http://schemas.openxmlformats.org/officeDocument/2006/relationships/slideLayout" Target="../slideLayouts/slideLayout29.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s>
</file>

<file path=ppt/slides/_rels/slide52.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8.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hyperlink" Target="https://www.pbis.org/resource/tips-for-communicating-with-your-community-about-systematic-screening-what-does-your-district-and-school-leadership-team-need-to-know" TargetMode="External"/><Relationship Id="rId1" Type="http://schemas.openxmlformats.org/officeDocument/2006/relationships/slideLayout" Target="../slideLayouts/slideLayout2.xml"/><Relationship Id="rId4" Type="http://schemas.openxmlformats.org/officeDocument/2006/relationships/image" Target="../media/image184.png"/></Relationships>
</file>

<file path=ppt/slides/_rels/slide59.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143.jpeg"/><Relationship Id="rId13" Type="http://schemas.openxmlformats.org/officeDocument/2006/relationships/image" Target="../media/image148.jpeg"/><Relationship Id="rId3" Type="http://schemas.openxmlformats.org/officeDocument/2006/relationships/image" Target="../media/image138.jpeg"/><Relationship Id="rId7" Type="http://schemas.openxmlformats.org/officeDocument/2006/relationships/image" Target="../media/image142.jpeg"/><Relationship Id="rId12" Type="http://schemas.openxmlformats.org/officeDocument/2006/relationships/image" Target="../media/image147.jpeg"/><Relationship Id="rId2" Type="http://schemas.openxmlformats.org/officeDocument/2006/relationships/notesSlide" Target="../notesSlides/notesSlide28.xml"/><Relationship Id="rId1" Type="http://schemas.openxmlformats.org/officeDocument/2006/relationships/slideLayout" Target="../slideLayouts/slideLayout29.xml"/><Relationship Id="rId6" Type="http://schemas.openxmlformats.org/officeDocument/2006/relationships/image" Target="../media/image141.jpeg"/><Relationship Id="rId11" Type="http://schemas.openxmlformats.org/officeDocument/2006/relationships/image" Target="../media/image146.jpeg"/><Relationship Id="rId5" Type="http://schemas.openxmlformats.org/officeDocument/2006/relationships/image" Target="../media/image140.jpeg"/><Relationship Id="rId15" Type="http://schemas.openxmlformats.org/officeDocument/2006/relationships/image" Target="../media/image150.svg"/><Relationship Id="rId10" Type="http://schemas.openxmlformats.org/officeDocument/2006/relationships/image" Target="../media/image145.jpeg"/><Relationship Id="rId4" Type="http://schemas.openxmlformats.org/officeDocument/2006/relationships/image" Target="../media/image139.jpeg"/><Relationship Id="rId9" Type="http://schemas.openxmlformats.org/officeDocument/2006/relationships/image" Target="../media/image144.jpeg"/><Relationship Id="rId14" Type="http://schemas.openxmlformats.org/officeDocument/2006/relationships/image" Target="../media/image149.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2.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_rels/slide63.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33.xml"/></Relationships>
</file>

<file path=ppt/slides/_rels/slide6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0.xml"/><Relationship Id="rId1" Type="http://schemas.openxmlformats.org/officeDocument/2006/relationships/slideLayout" Target="../slideLayouts/slideLayout33.xml"/><Relationship Id="rId4" Type="http://schemas.openxmlformats.org/officeDocument/2006/relationships/image" Target="../media/image189.png"/></Relationships>
</file>

<file path=ppt/slides/_rels/slide6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31.xml"/><Relationship Id="rId1" Type="http://schemas.openxmlformats.org/officeDocument/2006/relationships/slideLayout" Target="../slideLayouts/slideLayout33.xml"/><Relationship Id="rId6" Type="http://schemas.openxmlformats.org/officeDocument/2006/relationships/hyperlink" Target="https://doi.org/10.17161/ci3t.42880" TargetMode="External"/><Relationship Id="rId5" Type="http://schemas.openxmlformats.org/officeDocument/2006/relationships/image" Target="../media/image192.jpeg"/><Relationship Id="rId4" Type="http://schemas.openxmlformats.org/officeDocument/2006/relationships/image" Target="../media/image191.png"/></Relationships>
</file>

<file path=ppt/slides/_rels/slide66.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3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hyperlink" Target="https://doi.org/10.17161/ci3t.42880" TargetMode="External"/><Relationship Id="rId3" Type="http://schemas.openxmlformats.org/officeDocument/2006/relationships/image" Target="../media/image194.jpeg"/><Relationship Id="rId7" Type="http://schemas.openxmlformats.org/officeDocument/2006/relationships/image" Target="../media/image198.png"/><Relationship Id="rId2" Type="http://schemas.openxmlformats.org/officeDocument/2006/relationships/notesSlide" Target="../notesSlides/notesSlide33.xml"/><Relationship Id="rId1" Type="http://schemas.openxmlformats.org/officeDocument/2006/relationships/slideLayout" Target="../slideLayouts/slideLayout33.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_rels/slide69.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33.xml"/></Relationships>
</file>

<file path=ppt/slides/_rels/slide70.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34.xml"/><Relationship Id="rId1" Type="http://schemas.openxmlformats.org/officeDocument/2006/relationships/slideLayout" Target="../slideLayouts/slideLayout33.xml"/></Relationships>
</file>

<file path=ppt/slides/_rels/slide71.xml.rels><?xml version="1.0" encoding="UTF-8" standalone="yes"?>
<Relationships xmlns="http://schemas.openxmlformats.org/package/2006/relationships"><Relationship Id="rId3" Type="http://schemas.openxmlformats.org/officeDocument/2006/relationships/image" Target="../media/image202.png"/><Relationship Id="rId7" Type="http://schemas.openxmlformats.org/officeDocument/2006/relationships/image" Target="../media/image206.png"/><Relationship Id="rId2" Type="http://schemas.openxmlformats.org/officeDocument/2006/relationships/notesSlide" Target="../notesSlides/notesSlide35.xml"/><Relationship Id="rId1" Type="http://schemas.openxmlformats.org/officeDocument/2006/relationships/slideLayout" Target="../slideLayouts/slideLayout33.xml"/><Relationship Id="rId6" Type="http://schemas.openxmlformats.org/officeDocument/2006/relationships/image" Target="../media/image205.png"/><Relationship Id="rId5" Type="http://schemas.openxmlformats.org/officeDocument/2006/relationships/image" Target="../media/image204.png"/><Relationship Id="rId4" Type="http://schemas.openxmlformats.org/officeDocument/2006/relationships/image" Target="../media/image203.png"/></Relationships>
</file>

<file path=ppt/slides/_rels/slide72.xml.rels><?xml version="1.0" encoding="UTF-8" standalone="yes"?>
<Relationships xmlns="http://schemas.openxmlformats.org/package/2006/relationships"><Relationship Id="rId8" Type="http://schemas.openxmlformats.org/officeDocument/2006/relationships/image" Target="../media/image212.jpeg"/><Relationship Id="rId13" Type="http://schemas.openxmlformats.org/officeDocument/2006/relationships/image" Target="../media/image217.jpeg"/><Relationship Id="rId18" Type="http://schemas.openxmlformats.org/officeDocument/2006/relationships/image" Target="../media/image222.jpeg"/><Relationship Id="rId3" Type="http://schemas.openxmlformats.org/officeDocument/2006/relationships/image" Target="../media/image207.jpeg"/><Relationship Id="rId21" Type="http://schemas.openxmlformats.org/officeDocument/2006/relationships/image" Target="../media/image225.jpeg"/><Relationship Id="rId7" Type="http://schemas.openxmlformats.org/officeDocument/2006/relationships/image" Target="../media/image211.jpeg"/><Relationship Id="rId12" Type="http://schemas.openxmlformats.org/officeDocument/2006/relationships/image" Target="../media/image216.jpeg"/><Relationship Id="rId17" Type="http://schemas.openxmlformats.org/officeDocument/2006/relationships/image" Target="../media/image221.jpeg"/><Relationship Id="rId2" Type="http://schemas.openxmlformats.org/officeDocument/2006/relationships/notesSlide" Target="../notesSlides/notesSlide36.xml"/><Relationship Id="rId16" Type="http://schemas.openxmlformats.org/officeDocument/2006/relationships/image" Target="../media/image220.jpeg"/><Relationship Id="rId20" Type="http://schemas.openxmlformats.org/officeDocument/2006/relationships/image" Target="../media/image224.jpeg"/><Relationship Id="rId1" Type="http://schemas.openxmlformats.org/officeDocument/2006/relationships/slideLayout" Target="../slideLayouts/slideLayout29.xml"/><Relationship Id="rId6" Type="http://schemas.openxmlformats.org/officeDocument/2006/relationships/image" Target="../media/image210.jpeg"/><Relationship Id="rId11" Type="http://schemas.openxmlformats.org/officeDocument/2006/relationships/image" Target="../media/image215.jpeg"/><Relationship Id="rId5" Type="http://schemas.openxmlformats.org/officeDocument/2006/relationships/image" Target="../media/image209.jpeg"/><Relationship Id="rId15" Type="http://schemas.openxmlformats.org/officeDocument/2006/relationships/image" Target="../media/image219.jpeg"/><Relationship Id="rId10" Type="http://schemas.openxmlformats.org/officeDocument/2006/relationships/image" Target="../media/image214.jpeg"/><Relationship Id="rId19" Type="http://schemas.openxmlformats.org/officeDocument/2006/relationships/image" Target="../media/image223.jpeg"/><Relationship Id="rId4" Type="http://schemas.openxmlformats.org/officeDocument/2006/relationships/image" Target="../media/image208.png"/><Relationship Id="rId9" Type="http://schemas.openxmlformats.org/officeDocument/2006/relationships/image" Target="../media/image213.jpeg"/><Relationship Id="rId14" Type="http://schemas.openxmlformats.org/officeDocument/2006/relationships/image" Target="../media/image218.jpeg"/><Relationship Id="rId22" Type="http://schemas.openxmlformats.org/officeDocument/2006/relationships/image" Target="../media/image22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228.png"/><Relationship Id="rId1" Type="http://schemas.openxmlformats.org/officeDocument/2006/relationships/slideLayout" Target="../slideLayouts/slideLayout38.xml"/></Relationships>
</file>

<file path=ppt/slides/_rels/slide76.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38.xml"/><Relationship Id="rId1" Type="http://schemas.openxmlformats.org/officeDocument/2006/relationships/slideLayout" Target="../slideLayouts/slideLayout34.xml"/><Relationship Id="rId4" Type="http://schemas.openxmlformats.org/officeDocument/2006/relationships/image" Target="../media/image230.png"/></Relationships>
</file>

<file path=ppt/slides/_rels/slide77.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31.png"/><Relationship Id="rId1" Type="http://schemas.openxmlformats.org/officeDocument/2006/relationships/slideLayout" Target="../slideLayouts/slideLayout52.xml"/></Relationships>
</file>

<file path=ppt/slides/_rels/slide78.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3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3.xml"/></Relationships>
</file>

<file path=ppt/slides/_rels/slide80.xml.rels><?xml version="1.0" encoding="UTF-8" standalone="yes"?>
<Relationships xmlns="http://schemas.openxmlformats.org/package/2006/relationships"><Relationship Id="rId8" Type="http://schemas.openxmlformats.org/officeDocument/2006/relationships/image" Target="../media/image237.png"/><Relationship Id="rId3" Type="http://schemas.openxmlformats.org/officeDocument/2006/relationships/image" Target="../media/image234.jpeg"/><Relationship Id="rId7" Type="http://schemas.openxmlformats.org/officeDocument/2006/relationships/image" Target="../media/image101.png"/><Relationship Id="rId2" Type="http://schemas.openxmlformats.org/officeDocument/2006/relationships/notesSlide" Target="../notesSlides/notesSlide40.xml"/><Relationship Id="rId1" Type="http://schemas.openxmlformats.org/officeDocument/2006/relationships/slideLayout" Target="../slideLayouts/slideLayout39.xml"/><Relationship Id="rId6" Type="http://schemas.openxmlformats.org/officeDocument/2006/relationships/image" Target="../media/image67.png"/><Relationship Id="rId5" Type="http://schemas.openxmlformats.org/officeDocument/2006/relationships/image" Target="../media/image236.png"/><Relationship Id="rId10" Type="http://schemas.openxmlformats.org/officeDocument/2006/relationships/image" Target="../media/image72.png"/><Relationship Id="rId4" Type="http://schemas.openxmlformats.org/officeDocument/2006/relationships/image" Target="../media/image235.png"/><Relationship Id="rId9" Type="http://schemas.openxmlformats.org/officeDocument/2006/relationships/image" Target="../media/image238.png"/></Relationships>
</file>

<file path=ppt/slides/_rels/slide81.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40.png"/></Relationships>
</file>

<file path=ppt/slides/_rels/slide82.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image" Target="../media/image242.png"/><Relationship Id="rId7" Type="http://schemas.openxmlformats.org/officeDocument/2006/relationships/image" Target="../media/image246.png"/><Relationship Id="rId2" Type="http://schemas.openxmlformats.org/officeDocument/2006/relationships/image" Target="../media/image241.png"/><Relationship Id="rId1" Type="http://schemas.openxmlformats.org/officeDocument/2006/relationships/slideLayout" Target="../slideLayouts/slideLayout33.xml"/><Relationship Id="rId6" Type="http://schemas.openxmlformats.org/officeDocument/2006/relationships/image" Target="../media/image245.png"/><Relationship Id="rId5" Type="http://schemas.openxmlformats.org/officeDocument/2006/relationships/image" Target="../media/image244.png"/><Relationship Id="rId4" Type="http://schemas.openxmlformats.org/officeDocument/2006/relationships/image" Target="../media/image243.png"/></Relationships>
</file>

<file path=ppt/slides/_rels/slide83.xml.rels><?xml version="1.0" encoding="UTF-8" standalone="yes"?>
<Relationships xmlns="http://schemas.openxmlformats.org/package/2006/relationships"><Relationship Id="rId8" Type="http://schemas.openxmlformats.org/officeDocument/2006/relationships/image" Target="../media/image214.jpeg"/><Relationship Id="rId13" Type="http://schemas.openxmlformats.org/officeDocument/2006/relationships/image" Target="../media/image219.jpeg"/><Relationship Id="rId18" Type="http://schemas.openxmlformats.org/officeDocument/2006/relationships/image" Target="../media/image224.jpeg"/><Relationship Id="rId3" Type="http://schemas.openxmlformats.org/officeDocument/2006/relationships/image" Target="../media/image209.jpeg"/><Relationship Id="rId21" Type="http://schemas.openxmlformats.org/officeDocument/2006/relationships/image" Target="../media/image249.png"/><Relationship Id="rId7" Type="http://schemas.openxmlformats.org/officeDocument/2006/relationships/image" Target="../media/image213.jpeg"/><Relationship Id="rId12" Type="http://schemas.openxmlformats.org/officeDocument/2006/relationships/image" Target="../media/image218.jpeg"/><Relationship Id="rId17" Type="http://schemas.openxmlformats.org/officeDocument/2006/relationships/image" Target="../media/image223.jpeg"/><Relationship Id="rId2" Type="http://schemas.openxmlformats.org/officeDocument/2006/relationships/notesSlide" Target="../notesSlides/notesSlide42.xml"/><Relationship Id="rId16" Type="http://schemas.openxmlformats.org/officeDocument/2006/relationships/image" Target="../media/image222.jpeg"/><Relationship Id="rId20" Type="http://schemas.openxmlformats.org/officeDocument/2006/relationships/image" Target="../media/image248.png"/><Relationship Id="rId1" Type="http://schemas.openxmlformats.org/officeDocument/2006/relationships/slideLayout" Target="../slideLayouts/slideLayout29.xml"/><Relationship Id="rId6" Type="http://schemas.openxmlformats.org/officeDocument/2006/relationships/image" Target="../media/image212.jpeg"/><Relationship Id="rId11" Type="http://schemas.openxmlformats.org/officeDocument/2006/relationships/image" Target="../media/image217.jpeg"/><Relationship Id="rId5" Type="http://schemas.openxmlformats.org/officeDocument/2006/relationships/image" Target="../media/image211.jpeg"/><Relationship Id="rId15" Type="http://schemas.openxmlformats.org/officeDocument/2006/relationships/image" Target="../media/image221.jpeg"/><Relationship Id="rId10" Type="http://schemas.openxmlformats.org/officeDocument/2006/relationships/image" Target="../media/image216.jpeg"/><Relationship Id="rId19" Type="http://schemas.openxmlformats.org/officeDocument/2006/relationships/image" Target="../media/image225.jpeg"/><Relationship Id="rId4" Type="http://schemas.openxmlformats.org/officeDocument/2006/relationships/image" Target="../media/image210.jpeg"/><Relationship Id="rId9" Type="http://schemas.openxmlformats.org/officeDocument/2006/relationships/image" Target="../media/image215.jpeg"/><Relationship Id="rId14" Type="http://schemas.openxmlformats.org/officeDocument/2006/relationships/image" Target="../media/image220.jpeg"/><Relationship Id="rId22" Type="http://schemas.openxmlformats.org/officeDocument/2006/relationships/image" Target="../media/image25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5.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png"/><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png"/><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image" Target="../media/image253.jpe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3" Type="http://schemas.openxmlformats.org/officeDocument/2006/relationships/image" Target="../media/image256.jpeg"/><Relationship Id="rId2" Type="http://schemas.openxmlformats.org/officeDocument/2006/relationships/image" Target="../media/image255.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257.jpeg"/><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3" Type="http://schemas.openxmlformats.org/officeDocument/2006/relationships/image" Target="../media/image260.jpeg"/><Relationship Id="rId2" Type="http://schemas.openxmlformats.org/officeDocument/2006/relationships/image" Target="../media/image259.jpeg"/><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3.xml"/><Relationship Id="rId1" Type="http://schemas.openxmlformats.org/officeDocument/2006/relationships/slideLayout" Target="../slideLayouts/slideLayout9.xml"/><Relationship Id="rId5" Type="http://schemas.openxmlformats.org/officeDocument/2006/relationships/image" Target="../media/image114.png"/><Relationship Id="rId4" Type="http://schemas.openxmlformats.org/officeDocument/2006/relationships/image" Target="../media/image113.png"/></Relationships>
</file>

<file path=ppt/slides/_rels/slide92.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44.xml"/><Relationship Id="rId1" Type="http://schemas.openxmlformats.org/officeDocument/2006/relationships/slideLayout" Target="../slideLayouts/slideLayout8.xml"/><Relationship Id="rId4" Type="http://schemas.openxmlformats.org/officeDocument/2006/relationships/image" Target="../media/image125.png"/></Relationships>
</file>

<file path=ppt/slides/_rels/slide93.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5.xml"/><Relationship Id="rId1" Type="http://schemas.openxmlformats.org/officeDocument/2006/relationships/slideLayout" Target="../slideLayouts/slideLayout9.xml"/><Relationship Id="rId5" Type="http://schemas.openxmlformats.org/officeDocument/2006/relationships/image" Target="../media/image114.png"/><Relationship Id="rId4" Type="http://schemas.openxmlformats.org/officeDocument/2006/relationships/image" Target="../media/image113.png"/></Relationships>
</file>

<file path=ppt/slides/_rels/slide95.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3" Type="http://schemas.openxmlformats.org/officeDocument/2006/relationships/image" Target="../media/image263.gif"/><Relationship Id="rId2" Type="http://schemas.openxmlformats.org/officeDocument/2006/relationships/notesSlide" Target="../notesSlides/notesSlide47.xml"/><Relationship Id="rId1" Type="http://schemas.openxmlformats.org/officeDocument/2006/relationships/slideLayout" Target="../slideLayouts/slideLayout9.xml"/><Relationship Id="rId4" Type="http://schemas.openxmlformats.org/officeDocument/2006/relationships/image" Target="../media/image264.png"/></Relationships>
</file>

<file path=ppt/slides/_rels/slide97.xml.rels><?xml version="1.0" encoding="UTF-8" standalone="yes"?>
<Relationships xmlns="http://schemas.openxmlformats.org/package/2006/relationships"><Relationship Id="rId8" Type="http://schemas.openxmlformats.org/officeDocument/2006/relationships/image" Target="../media/image269.png"/><Relationship Id="rId3" Type="http://schemas.openxmlformats.org/officeDocument/2006/relationships/image" Target="../media/image265.png"/><Relationship Id="rId7" Type="http://schemas.openxmlformats.org/officeDocument/2006/relationships/image" Target="../media/image268.png"/><Relationship Id="rId2" Type="http://schemas.openxmlformats.org/officeDocument/2006/relationships/notesSlide" Target="../notesSlides/notesSlide48.xml"/><Relationship Id="rId1" Type="http://schemas.openxmlformats.org/officeDocument/2006/relationships/slideLayout" Target="../slideLayouts/slideLayout9.xml"/><Relationship Id="rId6" Type="http://schemas.openxmlformats.org/officeDocument/2006/relationships/image" Target="../media/image267.png"/><Relationship Id="rId5" Type="http://schemas.openxmlformats.org/officeDocument/2006/relationships/image" Target="../media/image266.png"/><Relationship Id="rId4" Type="http://schemas.openxmlformats.org/officeDocument/2006/relationships/image" Target="../media/image264.png"/></Relationships>
</file>

<file path=ppt/slides/_rels/slide98.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272.pn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274.png"/><Relationship Id="rId1" Type="http://schemas.openxmlformats.org/officeDocument/2006/relationships/slideLayout" Target="../slideLayouts/slideLayout8.xml"/><Relationship Id="rId4" Type="http://schemas.openxmlformats.org/officeDocument/2006/relationships/image" Target="../media/image275.png"/></Relationships>
</file>

<file path=ppt/slides/_rels/slide101.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9.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278.png"/><Relationship Id="rId4" Type="http://schemas.openxmlformats.org/officeDocument/2006/relationships/image" Target="../media/image277.png"/></Relationships>
</file>

<file path=ppt/slides/_rels/slide103.xml.rels><?xml version="1.0" encoding="UTF-8" standalone="yes"?>
<Relationships xmlns="http://schemas.openxmlformats.org/package/2006/relationships"><Relationship Id="rId8" Type="http://schemas.openxmlformats.org/officeDocument/2006/relationships/image" Target="../media/image284.png"/><Relationship Id="rId13" Type="http://schemas.openxmlformats.org/officeDocument/2006/relationships/image" Target="../media/image289.png"/><Relationship Id="rId3" Type="http://schemas.openxmlformats.org/officeDocument/2006/relationships/image" Target="../media/image279.png"/><Relationship Id="rId7" Type="http://schemas.openxmlformats.org/officeDocument/2006/relationships/image" Target="../media/image283.png"/><Relationship Id="rId12" Type="http://schemas.openxmlformats.org/officeDocument/2006/relationships/image" Target="../media/image288.png"/><Relationship Id="rId2" Type="http://schemas.openxmlformats.org/officeDocument/2006/relationships/notesSlide" Target="../notesSlides/notesSlide50.xml"/><Relationship Id="rId16" Type="http://schemas.openxmlformats.org/officeDocument/2006/relationships/image" Target="../media/image292.png"/><Relationship Id="rId1" Type="http://schemas.openxmlformats.org/officeDocument/2006/relationships/slideLayout" Target="../slideLayouts/slideLayout2.xml"/><Relationship Id="rId6" Type="http://schemas.openxmlformats.org/officeDocument/2006/relationships/image" Target="../media/image282.png"/><Relationship Id="rId11" Type="http://schemas.openxmlformats.org/officeDocument/2006/relationships/image" Target="../media/image287.png"/><Relationship Id="rId5" Type="http://schemas.openxmlformats.org/officeDocument/2006/relationships/image" Target="../media/image281.png"/><Relationship Id="rId15" Type="http://schemas.openxmlformats.org/officeDocument/2006/relationships/image" Target="../media/image291.png"/><Relationship Id="rId10" Type="http://schemas.openxmlformats.org/officeDocument/2006/relationships/image" Target="../media/image286.png"/><Relationship Id="rId4" Type="http://schemas.openxmlformats.org/officeDocument/2006/relationships/image" Target="../media/image280.png"/><Relationship Id="rId9" Type="http://schemas.openxmlformats.org/officeDocument/2006/relationships/image" Target="../media/image285.png"/><Relationship Id="rId14" Type="http://schemas.openxmlformats.org/officeDocument/2006/relationships/image" Target="../media/image290.png"/></Relationships>
</file>

<file path=ppt/slides/_rels/slide104.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image" Target="../media/image293.png"/><Relationship Id="rId1" Type="http://schemas.openxmlformats.org/officeDocument/2006/relationships/slideLayout" Target="../slideLayouts/slideLayout2.xml"/><Relationship Id="rId6" Type="http://schemas.openxmlformats.org/officeDocument/2006/relationships/image" Target="../media/image297.jpeg"/><Relationship Id="rId5" Type="http://schemas.openxmlformats.org/officeDocument/2006/relationships/image" Target="../media/image296.png"/><Relationship Id="rId4" Type="http://schemas.openxmlformats.org/officeDocument/2006/relationships/image" Target="../media/image295.png"/></Relationships>
</file>

<file path=ppt/slides/_rels/slide10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1.xml"/><Relationship Id="rId1" Type="http://schemas.openxmlformats.org/officeDocument/2006/relationships/slideLayout" Target="../slideLayouts/slideLayout9.xml"/><Relationship Id="rId5" Type="http://schemas.openxmlformats.org/officeDocument/2006/relationships/image" Target="../media/image116.png"/><Relationship Id="rId4" Type="http://schemas.openxmlformats.org/officeDocument/2006/relationships/image" Target="../media/image115.png"/></Relationships>
</file>

<file path=ppt/slides/_rels/slide106.xml.rels><?xml version="1.0" encoding="UTF-8" standalone="yes"?>
<Relationships xmlns="http://schemas.openxmlformats.org/package/2006/relationships"><Relationship Id="rId3" Type="http://schemas.openxmlformats.org/officeDocument/2006/relationships/image" Target="../media/image299.jpeg"/><Relationship Id="rId2" Type="http://schemas.openxmlformats.org/officeDocument/2006/relationships/image" Target="../media/image298.png"/><Relationship Id="rId1" Type="http://schemas.openxmlformats.org/officeDocument/2006/relationships/slideLayout" Target="../slideLayouts/slideLayout33.xml"/></Relationships>
</file>

<file path=ppt/slides/_rels/slide107.xml.rels><?xml version="1.0" encoding="UTF-8" standalone="yes"?>
<Relationships xmlns="http://schemas.openxmlformats.org/package/2006/relationships"><Relationship Id="rId8" Type="http://schemas.openxmlformats.org/officeDocument/2006/relationships/image" Target="../media/image305.png"/><Relationship Id="rId3" Type="http://schemas.openxmlformats.org/officeDocument/2006/relationships/image" Target="../media/image300.jpeg"/><Relationship Id="rId7" Type="http://schemas.openxmlformats.org/officeDocument/2006/relationships/image" Target="../media/image304.jpeg"/><Relationship Id="rId2" Type="http://schemas.openxmlformats.org/officeDocument/2006/relationships/notesSlide" Target="../notesSlides/notesSlide52.xml"/><Relationship Id="rId1" Type="http://schemas.openxmlformats.org/officeDocument/2006/relationships/slideLayout" Target="../slideLayouts/slideLayout9.xml"/><Relationship Id="rId6" Type="http://schemas.openxmlformats.org/officeDocument/2006/relationships/image" Target="../media/image303.jpeg"/><Relationship Id="rId5" Type="http://schemas.openxmlformats.org/officeDocument/2006/relationships/image" Target="../media/image302.jpeg"/><Relationship Id="rId10" Type="http://schemas.openxmlformats.org/officeDocument/2006/relationships/image" Target="../media/image308.jpeg"/><Relationship Id="rId4" Type="http://schemas.openxmlformats.org/officeDocument/2006/relationships/image" Target="../media/image301.jpeg"/><Relationship Id="rId9" Type="http://schemas.openxmlformats.org/officeDocument/2006/relationships/chart" Target="../charts/chart5.xml"/></Relationships>
</file>

<file path=ppt/slides/_rels/slide108.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09.png"/><Relationship Id="rId1" Type="http://schemas.openxmlformats.org/officeDocument/2006/relationships/slideLayout" Target="../slideLayouts/slideLayout8.xml"/><Relationship Id="rId4" Type="http://schemas.openxmlformats.org/officeDocument/2006/relationships/image" Target="../media/image311.jpeg"/></Relationships>
</file>

<file path=ppt/slides/_rels/slide109.xml.rels><?xml version="1.0" encoding="UTF-8" standalone="yes"?>
<Relationships xmlns="http://schemas.openxmlformats.org/package/2006/relationships"><Relationship Id="rId3" Type="http://schemas.openxmlformats.org/officeDocument/2006/relationships/image" Target="../media/image312.jpeg"/><Relationship Id="rId2" Type="http://schemas.openxmlformats.org/officeDocument/2006/relationships/notesSlide" Target="../notesSlides/notesSlide53.xml"/><Relationship Id="rId1" Type="http://schemas.openxmlformats.org/officeDocument/2006/relationships/slideLayout" Target="../slideLayouts/slideLayout8.xml"/><Relationship Id="rId4" Type="http://schemas.openxmlformats.org/officeDocument/2006/relationships/image" Target="../media/image313.png"/></Relationships>
</file>

<file path=ppt/slides/_rels/slide110.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314.png"/><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8.xml"/><Relationship Id="rId6" Type="http://schemas.openxmlformats.org/officeDocument/2006/relationships/image" Target="../media/image320.png"/><Relationship Id="rId5" Type="http://schemas.openxmlformats.org/officeDocument/2006/relationships/image" Target="../media/image319.png"/><Relationship Id="rId4" Type="http://schemas.openxmlformats.org/officeDocument/2006/relationships/image" Target="../media/image318.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3.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image" Target="../media/image125.png"/><Relationship Id="rId1" Type="http://schemas.openxmlformats.org/officeDocument/2006/relationships/slideLayout" Target="../slideLayouts/slideLayout8.xml"/><Relationship Id="rId6" Type="http://schemas.openxmlformats.org/officeDocument/2006/relationships/image" Target="../media/image324.jpeg"/><Relationship Id="rId5" Type="http://schemas.openxmlformats.org/officeDocument/2006/relationships/image" Target="../media/image323.png"/><Relationship Id="rId4" Type="http://schemas.openxmlformats.org/officeDocument/2006/relationships/image" Target="../media/image322.pn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8" Type="http://schemas.openxmlformats.org/officeDocument/2006/relationships/image" Target="../media/image143.jpeg"/><Relationship Id="rId13" Type="http://schemas.openxmlformats.org/officeDocument/2006/relationships/image" Target="../media/image148.jpeg"/><Relationship Id="rId3" Type="http://schemas.openxmlformats.org/officeDocument/2006/relationships/image" Target="../media/image138.jpeg"/><Relationship Id="rId7" Type="http://schemas.openxmlformats.org/officeDocument/2006/relationships/image" Target="../media/image142.jpeg"/><Relationship Id="rId12" Type="http://schemas.openxmlformats.org/officeDocument/2006/relationships/image" Target="../media/image147.jpeg"/><Relationship Id="rId2" Type="http://schemas.openxmlformats.org/officeDocument/2006/relationships/notesSlide" Target="../notesSlides/notesSlide55.xml"/><Relationship Id="rId1" Type="http://schemas.openxmlformats.org/officeDocument/2006/relationships/slideLayout" Target="../slideLayouts/slideLayout29.xml"/><Relationship Id="rId6" Type="http://schemas.openxmlformats.org/officeDocument/2006/relationships/image" Target="../media/image141.jpeg"/><Relationship Id="rId11" Type="http://schemas.openxmlformats.org/officeDocument/2006/relationships/image" Target="../media/image146.jpeg"/><Relationship Id="rId5" Type="http://schemas.openxmlformats.org/officeDocument/2006/relationships/image" Target="../media/image140.jpeg"/><Relationship Id="rId15" Type="http://schemas.openxmlformats.org/officeDocument/2006/relationships/image" Target="../media/image150.svg"/><Relationship Id="rId10" Type="http://schemas.openxmlformats.org/officeDocument/2006/relationships/image" Target="../media/image145.jpeg"/><Relationship Id="rId4" Type="http://schemas.openxmlformats.org/officeDocument/2006/relationships/image" Target="../media/image139.jpeg"/><Relationship Id="rId9" Type="http://schemas.openxmlformats.org/officeDocument/2006/relationships/image" Target="../media/image144.jpeg"/><Relationship Id="rId14" Type="http://schemas.openxmlformats.org/officeDocument/2006/relationships/image" Target="../media/image149.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119.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image" Target="../media/image325.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327.png"/><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svg"/></Relationships>
</file>

<file path=ppt/slides/_rels/slide124.xml.rels><?xml version="1.0" encoding="UTF-8" standalone="yes"?>
<Relationships xmlns="http://schemas.openxmlformats.org/package/2006/relationships"><Relationship Id="rId8" Type="http://schemas.openxmlformats.org/officeDocument/2006/relationships/image" Target="../media/image335.jpeg"/><Relationship Id="rId3" Type="http://schemas.openxmlformats.org/officeDocument/2006/relationships/image" Target="../media/image330.png"/><Relationship Id="rId7" Type="http://schemas.openxmlformats.org/officeDocument/2006/relationships/image" Target="../media/image334.jpeg"/><Relationship Id="rId2" Type="http://schemas.openxmlformats.org/officeDocument/2006/relationships/notesSlide" Target="../notesSlides/notesSlide58.xml"/><Relationship Id="rId1" Type="http://schemas.openxmlformats.org/officeDocument/2006/relationships/slideLayout" Target="../slideLayouts/slideLayout8.xml"/><Relationship Id="rId6" Type="http://schemas.openxmlformats.org/officeDocument/2006/relationships/image" Target="../media/image333.jpeg"/><Relationship Id="rId5" Type="http://schemas.openxmlformats.org/officeDocument/2006/relationships/image" Target="../media/image332.jpeg"/><Relationship Id="rId10" Type="http://schemas.openxmlformats.org/officeDocument/2006/relationships/image" Target="../media/image337.jpeg"/><Relationship Id="rId4" Type="http://schemas.openxmlformats.org/officeDocument/2006/relationships/image" Target="../media/image331.png"/><Relationship Id="rId9" Type="http://schemas.openxmlformats.org/officeDocument/2006/relationships/image" Target="../media/image336.jpeg"/></Relationships>
</file>

<file path=ppt/slides/_rels/slide125.xml.rels><?xml version="1.0" encoding="UTF-8" standalone="yes"?>
<Relationships xmlns="http://schemas.openxmlformats.org/package/2006/relationships"><Relationship Id="rId8" Type="http://schemas.openxmlformats.org/officeDocument/2006/relationships/image" Target="../media/image143.jpeg"/><Relationship Id="rId13" Type="http://schemas.openxmlformats.org/officeDocument/2006/relationships/image" Target="../media/image148.jpeg"/><Relationship Id="rId3" Type="http://schemas.openxmlformats.org/officeDocument/2006/relationships/image" Target="../media/image138.jpeg"/><Relationship Id="rId7" Type="http://schemas.openxmlformats.org/officeDocument/2006/relationships/image" Target="../media/image142.jpeg"/><Relationship Id="rId12" Type="http://schemas.openxmlformats.org/officeDocument/2006/relationships/image" Target="../media/image147.jpeg"/><Relationship Id="rId17" Type="http://schemas.openxmlformats.org/officeDocument/2006/relationships/image" Target="../media/image339.png"/><Relationship Id="rId2" Type="http://schemas.openxmlformats.org/officeDocument/2006/relationships/notesSlide" Target="../notesSlides/notesSlide59.xml"/><Relationship Id="rId16" Type="http://schemas.openxmlformats.org/officeDocument/2006/relationships/image" Target="../media/image338.jpeg"/><Relationship Id="rId1" Type="http://schemas.openxmlformats.org/officeDocument/2006/relationships/slideLayout" Target="../slideLayouts/slideLayout29.xml"/><Relationship Id="rId6" Type="http://schemas.openxmlformats.org/officeDocument/2006/relationships/image" Target="../media/image141.jpeg"/><Relationship Id="rId11" Type="http://schemas.openxmlformats.org/officeDocument/2006/relationships/image" Target="../media/image146.jpeg"/><Relationship Id="rId5" Type="http://schemas.openxmlformats.org/officeDocument/2006/relationships/image" Target="../media/image140.jpeg"/><Relationship Id="rId15" Type="http://schemas.openxmlformats.org/officeDocument/2006/relationships/image" Target="../media/image150.svg"/><Relationship Id="rId10" Type="http://schemas.openxmlformats.org/officeDocument/2006/relationships/image" Target="../media/image145.jpeg"/><Relationship Id="rId4" Type="http://schemas.openxmlformats.org/officeDocument/2006/relationships/image" Target="../media/image139.jpeg"/><Relationship Id="rId9" Type="http://schemas.openxmlformats.org/officeDocument/2006/relationships/image" Target="../media/image144.jpeg"/><Relationship Id="rId14" Type="http://schemas.openxmlformats.org/officeDocument/2006/relationships/image" Target="../media/image149.jpeg"/></Relationships>
</file>

<file path=ppt/slides/_rels/slide126.xml.rels><?xml version="1.0" encoding="UTF-8" standalone="yes"?>
<Relationships xmlns="http://schemas.openxmlformats.org/package/2006/relationships"><Relationship Id="rId3" Type="http://schemas.openxmlformats.org/officeDocument/2006/relationships/hyperlink" Target="mailto:Kathleen.lane@ku.edu" TargetMode="External"/><Relationship Id="rId2" Type="http://schemas.openxmlformats.org/officeDocument/2006/relationships/image" Target="../media/image34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2FE3-CF99-E403-77CB-ABD8D3696A15}"/>
              </a:ext>
            </a:extLst>
          </p:cNvPr>
          <p:cNvSpPr>
            <a:spLocks noGrp="1"/>
          </p:cNvSpPr>
          <p:nvPr>
            <p:ph type="ctrTitle"/>
          </p:nvPr>
        </p:nvSpPr>
        <p:spPr>
          <a:xfrm>
            <a:off x="245660" y="1122363"/>
            <a:ext cx="11641540" cy="2387600"/>
          </a:xfrm>
        </p:spPr>
        <p:txBody>
          <a:bodyPr>
            <a:noAutofit/>
          </a:bodyPr>
          <a:lstStyle/>
          <a:p>
            <a:r>
              <a:rPr lang="en-US" sz="4400" dirty="0"/>
              <a:t>Leading in Ci3T Systems: </a:t>
            </a:r>
            <a:br>
              <a:rPr lang="en-US" sz="4400" dirty="0"/>
            </a:br>
            <a:r>
              <a:rPr lang="en-US" sz="3600" dirty="0"/>
              <a:t>Designing and Implementing Comprehensive, Integrated, Three-tiered (Ci3T) Models of Prevention to Meet Our Students’ Multiple Needs</a:t>
            </a:r>
            <a:endParaRPr lang="en-US" sz="4400" dirty="0">
              <a:solidFill>
                <a:srgbClr val="FF0000"/>
              </a:solidFill>
            </a:endParaRPr>
          </a:p>
        </p:txBody>
      </p:sp>
      <p:sp>
        <p:nvSpPr>
          <p:cNvPr id="3" name="Subtitle 2">
            <a:extLst>
              <a:ext uri="{FF2B5EF4-FFF2-40B4-BE49-F238E27FC236}">
                <a16:creationId xmlns:a16="http://schemas.microsoft.com/office/drawing/2014/main" id="{2CBA7699-144B-6920-4F0F-64EA5C53EAB9}"/>
              </a:ext>
            </a:extLst>
          </p:cNvPr>
          <p:cNvSpPr>
            <a:spLocks noGrp="1"/>
          </p:cNvSpPr>
          <p:nvPr>
            <p:ph type="subTitle" idx="1"/>
          </p:nvPr>
        </p:nvSpPr>
        <p:spPr/>
        <p:txBody>
          <a:bodyPr/>
          <a:lstStyle/>
          <a:p>
            <a:r>
              <a:rPr lang="en-US" dirty="0"/>
              <a:t>Kathleen Lynne Lane, Ph.D. BCBA-D, CF-L2</a:t>
            </a:r>
          </a:p>
          <a:p>
            <a:r>
              <a:rPr lang="en-US" dirty="0"/>
              <a:t>University of Kansas</a:t>
            </a:r>
          </a:p>
        </p:txBody>
      </p:sp>
      <p:sp>
        <p:nvSpPr>
          <p:cNvPr id="4" name="Rectangle: Rounded Corners 3">
            <a:extLst>
              <a:ext uri="{FF2B5EF4-FFF2-40B4-BE49-F238E27FC236}">
                <a16:creationId xmlns:a16="http://schemas.microsoft.com/office/drawing/2014/main" id="{F3F31C50-40B7-1458-9EBB-6DE80BEFBC29}"/>
              </a:ext>
            </a:extLst>
          </p:cNvPr>
          <p:cNvSpPr/>
          <p:nvPr/>
        </p:nvSpPr>
        <p:spPr>
          <a:xfrm>
            <a:off x="1400719" y="4786035"/>
            <a:ext cx="6814991" cy="112768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800"/>
              <a:t>We invite you to visit ci3t.org/registration to create an account!</a:t>
            </a:r>
          </a:p>
        </p:txBody>
      </p:sp>
      <p:grpSp>
        <p:nvGrpSpPr>
          <p:cNvPr id="5" name="Group 4" descr="Computer screen featuring Ci3T homepage.">
            <a:extLst>
              <a:ext uri="{FF2B5EF4-FFF2-40B4-BE49-F238E27FC236}">
                <a16:creationId xmlns:a16="http://schemas.microsoft.com/office/drawing/2014/main" id="{B9404F25-1574-FC35-81F5-D23600E378E8}"/>
              </a:ext>
            </a:extLst>
          </p:cNvPr>
          <p:cNvGrpSpPr/>
          <p:nvPr/>
        </p:nvGrpSpPr>
        <p:grpSpPr>
          <a:xfrm>
            <a:off x="8778229" y="3744234"/>
            <a:ext cx="3413771" cy="3413771"/>
            <a:chOff x="6239209" y="909219"/>
            <a:chExt cx="5539707" cy="5539707"/>
          </a:xfrm>
        </p:grpSpPr>
        <p:pic>
          <p:nvPicPr>
            <p:cNvPr id="6" name="Picture 5">
              <a:extLst>
                <a:ext uri="{FF2B5EF4-FFF2-40B4-BE49-F238E27FC236}">
                  <a16:creationId xmlns:a16="http://schemas.microsoft.com/office/drawing/2014/main" id="{59BA5A7C-256F-18B0-0A01-9BD7F5B805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72820" y="2151997"/>
              <a:ext cx="3090909" cy="2377386"/>
            </a:xfrm>
            <a:prstGeom prst="rect">
              <a:avLst/>
            </a:prstGeom>
          </p:spPr>
        </p:pic>
        <p:pic>
          <p:nvPicPr>
            <p:cNvPr id="7" name="Graphic 6" descr="Monitor outline">
              <a:extLst>
                <a:ext uri="{FF2B5EF4-FFF2-40B4-BE49-F238E27FC236}">
                  <a16:creationId xmlns:a16="http://schemas.microsoft.com/office/drawing/2014/main" id="{63CAF984-BB3D-EAF4-F96E-9FC3DFBBE7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39209" y="909219"/>
              <a:ext cx="5539707" cy="5539707"/>
            </a:xfrm>
            <a:prstGeom prst="rect">
              <a:avLst/>
            </a:prstGeom>
          </p:spPr>
        </p:pic>
      </p:grpSp>
    </p:spTree>
    <p:extLst>
      <p:ext uri="{BB962C8B-B14F-4D97-AF65-F5344CB8AC3E}">
        <p14:creationId xmlns:p14="http://schemas.microsoft.com/office/powerpoint/2010/main" val="2240930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DEA8A-0CF2-D2E9-C706-F5835A2AC2E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496D949B-29E1-F1BD-B9FF-6F662046F106}"/>
              </a:ext>
            </a:extLst>
          </p:cNvPr>
          <p:cNvSpPr>
            <a:spLocks noGrp="1"/>
          </p:cNvSpPr>
          <p:nvPr>
            <p:ph type="title"/>
          </p:nvPr>
        </p:nvSpPr>
        <p:spPr/>
        <p:txBody>
          <a:bodyPr/>
          <a:lstStyle/>
          <a:p>
            <a:r>
              <a:rPr lang="en-US"/>
              <a:t>Agenda</a:t>
            </a:r>
          </a:p>
        </p:txBody>
      </p:sp>
      <p:sp>
        <p:nvSpPr>
          <p:cNvPr id="3" name="Textbox">
            <a:extLst>
              <a:ext uri="{FF2B5EF4-FFF2-40B4-BE49-F238E27FC236}">
                <a16:creationId xmlns:a16="http://schemas.microsoft.com/office/drawing/2014/main" id="{1BEA3A39-6ED6-12D9-192B-4430AF682B13}"/>
              </a:ext>
            </a:extLst>
          </p:cNvPr>
          <p:cNvSpPr>
            <a:spLocks noGrp="1"/>
          </p:cNvSpPr>
          <p:nvPr>
            <p:ph idx="1"/>
          </p:nvPr>
        </p:nvSpPr>
        <p:spPr>
          <a:xfrm>
            <a:off x="838200" y="1416818"/>
            <a:ext cx="10515600" cy="4760145"/>
          </a:xfrm>
        </p:spPr>
        <p:txBody>
          <a:bodyPr>
            <a:noAutofit/>
          </a:bodyPr>
          <a:lstStyle/>
          <a:p>
            <a:pPr marL="514350" indent="-514350">
              <a:buFont typeface="+mj-lt"/>
              <a:buAutoNum type="arabicPeriod"/>
            </a:pPr>
            <a:r>
              <a:rPr lang="en-US" sz="3600" dirty="0"/>
              <a:t>Welcome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Arial" panose="020B0604020202020204"/>
                <a:ea typeface="MS PGothic" panose="020B0600070205080204" pitchFamily="34" charset="-128"/>
                <a:cs typeface="Arial" panose="020B0604020202020204" pitchFamily="34" charset="0"/>
              </a:rPr>
              <a:t>What is Ci3T?</a:t>
            </a:r>
          </a:p>
          <a:p>
            <a:pPr marL="514350" lvl="0" indent="-514350">
              <a:buFont typeface="+mj-lt"/>
              <a:buAutoNum type="arabicPeriod"/>
              <a:defRPr/>
            </a:pPr>
            <a:r>
              <a:rPr lang="en-US" sz="3600" dirty="0">
                <a:solidFill>
                  <a:prstClr val="black"/>
                </a:solidFill>
                <a:ea typeface="MS PGothic" panose="020B0600070205080204" pitchFamily="34" charset="-128"/>
                <a:cs typeface="Arial" panose="020B0604020202020204" pitchFamily="34" charset="0"/>
              </a:rPr>
              <a:t>Systematic Screening</a:t>
            </a:r>
          </a:p>
          <a:p>
            <a:pPr marL="514350" lvl="0" indent="-514350">
              <a:buFont typeface="+mj-lt"/>
              <a:buAutoNum type="arabicPeriod"/>
              <a:defRPr/>
            </a:pPr>
            <a:r>
              <a:rPr lang="en-US" sz="3600" dirty="0">
                <a:solidFill>
                  <a:prstClr val="black"/>
                </a:solidFill>
                <a:latin typeface="Arial" panose="020B0604020202020204"/>
                <a:ea typeface="MS PGothic" panose="020B0600070205080204" pitchFamily="34" charset="-128"/>
                <a:cs typeface="Arial" panose="020B0604020202020204" pitchFamily="34" charset="0"/>
              </a:rPr>
              <a:t>Data-Informed Decision Making</a:t>
            </a:r>
          </a:p>
          <a:p>
            <a:pPr marL="971550" lvl="1" indent="-514350">
              <a:buFont typeface="+mj-lt"/>
              <a:buAutoNum type="alphaLcPeriod"/>
              <a:defRPr/>
            </a:pPr>
            <a:r>
              <a:rPr kumimoji="0" lang="en-US" b="0" i="0" u="none" strike="noStrike" kern="1200" cap="none" spc="0" normalizeH="0" baseline="0" noProof="0" dirty="0">
                <a:ln>
                  <a:noFill/>
                </a:ln>
                <a:solidFill>
                  <a:schemeClr val="accent5"/>
                </a:solidFill>
                <a:effectLst/>
                <a:uLnTx/>
                <a:uFillTx/>
                <a:latin typeface="Arial" panose="020B0604020202020204"/>
                <a:ea typeface="MS PGothic" panose="020B0600070205080204" pitchFamily="34" charset="-128"/>
                <a:cs typeface="Arial" panose="020B0604020202020204" pitchFamily="34" charset="0"/>
              </a:rPr>
              <a:t>Tier 1</a:t>
            </a:r>
          </a:p>
          <a:p>
            <a:pPr marL="971550" lvl="1" indent="-514350">
              <a:buFont typeface="+mj-lt"/>
              <a:buAutoNum type="alphaLcPeriod"/>
              <a:defRPr/>
            </a:pPr>
            <a:r>
              <a:rPr lang="en-US" dirty="0">
                <a:solidFill>
                  <a:schemeClr val="accent5"/>
                </a:solidFill>
                <a:latin typeface="Arial" panose="020B0604020202020204"/>
                <a:ea typeface="MS PGothic" panose="020B0600070205080204" pitchFamily="34" charset="-128"/>
                <a:cs typeface="Arial" panose="020B0604020202020204" pitchFamily="34" charset="0"/>
              </a:rPr>
              <a:t>Low-Intensity Strategies</a:t>
            </a:r>
          </a:p>
          <a:p>
            <a:pPr marL="971550" lvl="1" indent="-514350">
              <a:buFont typeface="+mj-lt"/>
              <a:buAutoNum type="alphaLcPeriod"/>
              <a:defRPr/>
            </a:pPr>
            <a:r>
              <a:rPr kumimoji="0" lang="en-US" b="0" i="0" u="none" strike="noStrike" kern="1200" cap="none" spc="0" normalizeH="0" baseline="0" noProof="0" dirty="0">
                <a:ln>
                  <a:noFill/>
                </a:ln>
                <a:solidFill>
                  <a:schemeClr val="accent5"/>
                </a:solidFill>
                <a:effectLst/>
                <a:uLnTx/>
                <a:uFillTx/>
                <a:latin typeface="Arial" panose="020B0604020202020204"/>
                <a:ea typeface="MS PGothic" panose="020B0600070205080204" pitchFamily="34" charset="-128"/>
                <a:cs typeface="Arial" panose="020B0604020202020204" pitchFamily="34" charset="0"/>
              </a:rPr>
              <a:t>Tier</a:t>
            </a:r>
            <a:r>
              <a:rPr lang="en-US" dirty="0">
                <a:solidFill>
                  <a:schemeClr val="accent5"/>
                </a:solidFill>
                <a:latin typeface="Arial" panose="020B0604020202020204"/>
                <a:ea typeface="MS PGothic" panose="020B0600070205080204" pitchFamily="34" charset="-128"/>
                <a:cs typeface="Arial" panose="020B0604020202020204" pitchFamily="34" charset="0"/>
              </a:rPr>
              <a:t> 2 and Tier 3</a:t>
            </a:r>
            <a:endParaRPr kumimoji="0" lang="en-US" b="0" i="0" u="none" strike="noStrike" kern="1200" cap="none" spc="0" normalizeH="0" baseline="0" noProof="0" dirty="0">
              <a:ln>
                <a:noFill/>
              </a:ln>
              <a:solidFill>
                <a:schemeClr val="accent5"/>
              </a:solidFill>
              <a:effectLst/>
              <a:uLnTx/>
              <a:uFillTx/>
              <a:latin typeface="Arial" panose="020B060402020202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Arial" panose="020B0604020202020204"/>
                <a:ea typeface="+mn-ea"/>
                <a:cs typeface="+mn-cs"/>
              </a:rPr>
              <a:t>Ci3T Professional Learning Journey</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Arial" panose="020B0604020202020204"/>
                <a:ea typeface="+mn-ea"/>
                <a:cs typeface="+mn-cs"/>
              </a:rPr>
              <a:t>Wrapping Up and Moving Forward</a:t>
            </a:r>
          </a:p>
        </p:txBody>
      </p:sp>
    </p:spTree>
    <p:extLst>
      <p:ext uri="{BB962C8B-B14F-4D97-AF65-F5344CB8AC3E}">
        <p14:creationId xmlns:p14="http://schemas.microsoft.com/office/powerpoint/2010/main" val="1928269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9E89C-225B-DD67-6AA8-A23D8A91E7C0}"/>
            </a:ext>
          </a:extLst>
        </p:cNvPr>
        <p:cNvGrpSpPr/>
        <p:nvPr/>
      </p:nvGrpSpPr>
      <p:grpSpPr>
        <a:xfrm>
          <a:off x="0" y="0"/>
          <a:ext cx="0" cy="0"/>
          <a:chOff x="0" y="0"/>
          <a:chExt cx="0" cy="0"/>
        </a:xfrm>
      </p:grpSpPr>
      <p:sp>
        <p:nvSpPr>
          <p:cNvPr id="6" name="Title">
            <a:extLst>
              <a:ext uri="{FF2B5EF4-FFF2-40B4-BE49-F238E27FC236}">
                <a16:creationId xmlns:a16="http://schemas.microsoft.com/office/drawing/2014/main" id="{16C7F94C-7DBE-3137-8F6C-8C5DE68876D8}"/>
              </a:ext>
            </a:extLst>
          </p:cNvPr>
          <p:cNvSpPr>
            <a:spLocks noGrp="1"/>
          </p:cNvSpPr>
          <p:nvPr>
            <p:ph type="title"/>
          </p:nvPr>
        </p:nvSpPr>
        <p:spPr>
          <a:xfrm>
            <a:off x="638175" y="-1341663"/>
            <a:ext cx="10515600" cy="1325563"/>
          </a:xfrm>
        </p:spPr>
        <p:txBody>
          <a:bodyPr/>
          <a:lstStyle/>
          <a:p>
            <a:r>
              <a:rPr lang="en-US"/>
              <a:t>Gratitude</a:t>
            </a:r>
          </a:p>
        </p:txBody>
      </p:sp>
      <p:pic>
        <p:nvPicPr>
          <p:cNvPr id="1026" name="A4D988B8-A995-42BE-B3CF-2A5111242ACF">
            <a:extLst>
              <a:ext uri="{FF2B5EF4-FFF2-40B4-BE49-F238E27FC236}">
                <a16:creationId xmlns:a16="http://schemas.microsoft.com/office/drawing/2014/main" id="{82B71DD5-E14F-8F6D-953D-C3FA3B4E958F}"/>
              </a:ext>
              <a:ext uri="{C183D7F6-B498-43B3-948B-1728B52AA6E4}">
                <adec:decorative xmlns:adec="http://schemas.microsoft.com/office/drawing/2017/decorative" val="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959" y="-13024"/>
            <a:ext cx="8106310" cy="688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
            <a:extLst>
              <a:ext uri="{FF2B5EF4-FFF2-40B4-BE49-F238E27FC236}">
                <a16:creationId xmlns:a16="http://schemas.microsoft.com/office/drawing/2014/main" id="{8E50D143-9418-7226-6800-77A8E47753B7}"/>
              </a:ext>
            </a:extLst>
          </p:cNvPr>
          <p:cNvSpPr txBox="1">
            <a:spLocks/>
          </p:cNvSpPr>
          <p:nvPr/>
        </p:nvSpPr>
        <p:spPr>
          <a:xfrm>
            <a:off x="8106310" y="18255"/>
            <a:ext cx="4085690" cy="1707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algn="ctr"/>
            <a:r>
              <a:rPr lang="en-US"/>
              <a:t>With sincere gratitude</a:t>
            </a:r>
          </a:p>
        </p:txBody>
      </p:sp>
      <p:sp>
        <p:nvSpPr>
          <p:cNvPr id="5" name="T1extbox 2">
            <a:extLst>
              <a:ext uri="{FF2B5EF4-FFF2-40B4-BE49-F238E27FC236}">
                <a16:creationId xmlns:a16="http://schemas.microsoft.com/office/drawing/2014/main" id="{DFA6C5E7-A38C-FE77-B9DB-49FA2DC2C125}"/>
              </a:ext>
            </a:extLst>
          </p:cNvPr>
          <p:cNvSpPr txBox="1">
            <a:spLocks/>
          </p:cNvSpPr>
          <p:nvPr/>
        </p:nvSpPr>
        <p:spPr>
          <a:xfrm>
            <a:off x="8095434" y="3992293"/>
            <a:ext cx="4085690" cy="13286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algn="ctr"/>
            <a:r>
              <a:rPr lang="en-US"/>
              <a:t>The Ci3T Journey</a:t>
            </a:r>
          </a:p>
        </p:txBody>
      </p:sp>
      <p:pic>
        <p:nvPicPr>
          <p:cNvPr id="4" name="Picture 3">
            <a:extLst>
              <a:ext uri="{FF2B5EF4-FFF2-40B4-BE49-F238E27FC236}">
                <a16:creationId xmlns:a16="http://schemas.microsoft.com/office/drawing/2014/main" id="{75492058-DD9A-DAD0-C0EA-5BF133FA513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95434" y="1726058"/>
            <a:ext cx="4088607" cy="2044784"/>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37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6299-4E8D-E29D-409D-079985DCF5D0}"/>
              </a:ext>
            </a:extLst>
          </p:cNvPr>
          <p:cNvSpPr>
            <a:spLocks noGrp="1"/>
          </p:cNvSpPr>
          <p:nvPr>
            <p:ph type="title"/>
          </p:nvPr>
        </p:nvSpPr>
        <p:spPr/>
        <p:txBody>
          <a:bodyPr/>
          <a:lstStyle/>
          <a:p>
            <a:r>
              <a:rPr lang="en-US"/>
              <a:t>Ci3T Phased Roll Out</a:t>
            </a:r>
          </a:p>
        </p:txBody>
      </p:sp>
      <p:graphicFrame>
        <p:nvGraphicFramePr>
          <p:cNvPr id="5" name="Content Placeholder 4">
            <a:extLst>
              <a:ext uri="{FF2B5EF4-FFF2-40B4-BE49-F238E27FC236}">
                <a16:creationId xmlns:a16="http://schemas.microsoft.com/office/drawing/2014/main" id="{B950DFC0-5A03-34AE-2727-4EE117DFCD22}"/>
              </a:ext>
            </a:extLst>
          </p:cNvPr>
          <p:cNvGraphicFramePr>
            <a:graphicFrameLocks noGrp="1"/>
          </p:cNvGraphicFramePr>
          <p:nvPr>
            <p:ph idx="1"/>
            <p:extLst>
              <p:ext uri="{D42A27DB-BD31-4B8C-83A1-F6EECF244321}">
                <p14:modId xmlns:p14="http://schemas.microsoft.com/office/powerpoint/2010/main" val="699104506"/>
              </p:ext>
            </p:extLst>
          </p:nvPr>
        </p:nvGraphicFramePr>
        <p:xfrm>
          <a:off x="838200" y="1870365"/>
          <a:ext cx="10515600" cy="3571646"/>
        </p:xfrm>
        <a:graphic>
          <a:graphicData uri="http://schemas.openxmlformats.org/drawingml/2006/table">
            <a:tbl>
              <a:tblPr firstRow="1" firstCol="1" bandRow="1"/>
              <a:tblGrid>
                <a:gridCol w="4448043">
                  <a:extLst>
                    <a:ext uri="{9D8B030D-6E8A-4147-A177-3AD203B41FA5}">
                      <a16:colId xmlns:a16="http://schemas.microsoft.com/office/drawing/2014/main" val="2572990683"/>
                    </a:ext>
                  </a:extLst>
                </a:gridCol>
                <a:gridCol w="865991">
                  <a:extLst>
                    <a:ext uri="{9D8B030D-6E8A-4147-A177-3AD203B41FA5}">
                      <a16:colId xmlns:a16="http://schemas.microsoft.com/office/drawing/2014/main" val="1647952971"/>
                    </a:ext>
                  </a:extLst>
                </a:gridCol>
                <a:gridCol w="867115">
                  <a:extLst>
                    <a:ext uri="{9D8B030D-6E8A-4147-A177-3AD203B41FA5}">
                      <a16:colId xmlns:a16="http://schemas.microsoft.com/office/drawing/2014/main" val="1083489660"/>
                    </a:ext>
                  </a:extLst>
                </a:gridCol>
                <a:gridCol w="867115">
                  <a:extLst>
                    <a:ext uri="{9D8B030D-6E8A-4147-A177-3AD203B41FA5}">
                      <a16:colId xmlns:a16="http://schemas.microsoft.com/office/drawing/2014/main" val="1566000795"/>
                    </a:ext>
                  </a:extLst>
                </a:gridCol>
                <a:gridCol w="865991">
                  <a:extLst>
                    <a:ext uri="{9D8B030D-6E8A-4147-A177-3AD203B41FA5}">
                      <a16:colId xmlns:a16="http://schemas.microsoft.com/office/drawing/2014/main" val="4161825225"/>
                    </a:ext>
                  </a:extLst>
                </a:gridCol>
                <a:gridCol w="867115">
                  <a:extLst>
                    <a:ext uri="{9D8B030D-6E8A-4147-A177-3AD203B41FA5}">
                      <a16:colId xmlns:a16="http://schemas.microsoft.com/office/drawing/2014/main" val="1915743059"/>
                    </a:ext>
                  </a:extLst>
                </a:gridCol>
                <a:gridCol w="867115">
                  <a:extLst>
                    <a:ext uri="{9D8B030D-6E8A-4147-A177-3AD203B41FA5}">
                      <a16:colId xmlns:a16="http://schemas.microsoft.com/office/drawing/2014/main" val="2928112912"/>
                    </a:ext>
                  </a:extLst>
                </a:gridCol>
                <a:gridCol w="867115">
                  <a:extLst>
                    <a:ext uri="{9D8B030D-6E8A-4147-A177-3AD203B41FA5}">
                      <a16:colId xmlns:a16="http://schemas.microsoft.com/office/drawing/2014/main" val="2068309813"/>
                    </a:ext>
                  </a:extLst>
                </a:gridCol>
              </a:tblGrid>
              <a:tr h="1402771">
                <a:tc>
                  <a:txBody>
                    <a:bodyPr/>
                    <a:lstStyle/>
                    <a:p>
                      <a:pPr marL="0" marR="0">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2026-2027</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2027-2028</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2028-2029</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2029-2030</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2030-2031</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2031-2032</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2032-2033</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0569825"/>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Getting Started with Ci3T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solidFill>
                            <a:srgbClr val="2C2C2C"/>
                          </a:solidFill>
                          <a:effectLst/>
                          <a:latin typeface="Arial" panose="020B0604020202020204" pitchFamily="34" charset="0"/>
                          <a:ea typeface="Arial" panose="020B0604020202020204" pitchFamily="34" charset="0"/>
                          <a:cs typeface="Times New Roman" panose="02020603050405020304" pitchFamily="18" charset="0"/>
                        </a:rPr>
                        <a:t> </a:t>
                      </a:r>
                      <a:r>
                        <a:rPr lang="en-US" sz="1800" dirty="0">
                          <a:solidFill>
                            <a:srgbClr val="2C2C2C"/>
                          </a:solidFill>
                          <a:effectLst/>
                          <a:latin typeface="Arial" panose="020B0604020202020204" pitchFamily="34" charset="0"/>
                          <a:ea typeface="Arial" panose="020B0604020202020204" pitchFamily="34" charset="0"/>
                          <a:cs typeface="Times New Roman" panose="02020603050405020304" pitchFamily="18" charset="0"/>
                        </a:rPr>
                        <a:t>x</a:t>
                      </a:r>
                      <a:endParaRPr lang="en-US" sz="1200" dirty="0">
                        <a:solidFill>
                          <a:srgbClr val="2C2C2C"/>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0222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Design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solidFill>
                            <a:srgbClr val="2C2C2C"/>
                          </a:solidFill>
                          <a:effectLst/>
                          <a:latin typeface="Arial" panose="020B0604020202020204" pitchFamily="34" charset="0"/>
                          <a:ea typeface="Arial" panose="020B0604020202020204" pitchFamily="34" charset="0"/>
                          <a:cs typeface="Times New Roman" panose="02020603050405020304" pitchFamily="18" charset="0"/>
                        </a:rPr>
                        <a:t>x</a:t>
                      </a:r>
                      <a:r>
                        <a:rPr lang="en-US" sz="1200" dirty="0">
                          <a:solidFill>
                            <a:srgbClr val="0066CC"/>
                          </a:solidFill>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B89D6"/>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3233527"/>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Implementation Year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8911995"/>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Implementation Year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799011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Sustain and Develop Practices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561457424"/>
                  </a:ext>
                </a:extLst>
              </a:tr>
            </a:tbl>
          </a:graphicData>
        </a:graphic>
      </p:graphicFrame>
      <p:pic>
        <p:nvPicPr>
          <p:cNvPr id="7" name="Picture 6">
            <a:extLst>
              <a:ext uri="{FF2B5EF4-FFF2-40B4-BE49-F238E27FC236}">
                <a16:creationId xmlns:a16="http://schemas.microsoft.com/office/drawing/2014/main" id="{964B87BB-2429-43D3-98C7-62633EF7884A}"/>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4397" y="64680"/>
            <a:ext cx="1319225" cy="1319225"/>
          </a:xfrm>
          <a:prstGeom prst="rect">
            <a:avLst/>
          </a:prstGeom>
        </p:spPr>
      </p:pic>
    </p:spTree>
    <p:extLst>
      <p:ext uri="{BB962C8B-B14F-4D97-AF65-F5344CB8AC3E}">
        <p14:creationId xmlns:p14="http://schemas.microsoft.com/office/powerpoint/2010/main" val="3372738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F3FA7-B1CC-0042-9EB9-1FB6F3D0632D}"/>
              </a:ext>
            </a:extLst>
          </p:cNvPr>
          <p:cNvSpPr>
            <a:spLocks noGrp="1"/>
          </p:cNvSpPr>
          <p:nvPr>
            <p:ph type="title"/>
          </p:nvPr>
        </p:nvSpPr>
        <p:spPr>
          <a:xfrm>
            <a:off x="322825" y="488621"/>
            <a:ext cx="10515600" cy="403996"/>
          </a:xfrm>
        </p:spPr>
        <p:txBody>
          <a:bodyPr>
            <a:noAutofit/>
          </a:bodyPr>
          <a:lstStyle/>
          <a:p>
            <a:r>
              <a:rPr lang="en-US" sz="2600" dirty="0"/>
              <a:t>Getting Started with Ci3T (1 of 2)</a:t>
            </a:r>
          </a:p>
        </p:txBody>
      </p:sp>
      <p:sp>
        <p:nvSpPr>
          <p:cNvPr id="6" name="TextBox 5">
            <a:extLst>
              <a:ext uri="{FF2B5EF4-FFF2-40B4-BE49-F238E27FC236}">
                <a16:creationId xmlns:a16="http://schemas.microsoft.com/office/drawing/2014/main" id="{11720988-DA70-AD7C-54D6-388185537416}"/>
              </a:ext>
            </a:extLst>
          </p:cNvPr>
          <p:cNvSpPr txBox="1"/>
          <p:nvPr/>
        </p:nvSpPr>
        <p:spPr>
          <a:xfrm>
            <a:off x="322825" y="838108"/>
            <a:ext cx="6516168" cy="369332"/>
          </a:xfrm>
          <a:prstGeom prst="rect">
            <a:avLst/>
          </a:prstGeom>
          <a:noFill/>
        </p:spPr>
        <p:txBody>
          <a:bodyPr wrap="square" rtlCol="0">
            <a:spAutoFit/>
          </a:bodyPr>
          <a:lstStyle/>
          <a:p>
            <a:r>
              <a:rPr lang="en-US"/>
              <a:t>2026–2027 School Year</a:t>
            </a:r>
          </a:p>
        </p:txBody>
      </p:sp>
      <p:sp>
        <p:nvSpPr>
          <p:cNvPr id="96" name="Rectangle 95">
            <a:extLst>
              <a:ext uri="{FF2B5EF4-FFF2-40B4-BE49-F238E27FC236}">
                <a16:creationId xmlns:a16="http://schemas.microsoft.com/office/drawing/2014/main" id="{78A76E04-2AC1-EC21-B609-C168F2F46D18}"/>
              </a:ext>
              <a:ext uri="{C183D7F6-B498-43B3-948B-1728B52AA6E4}">
                <adec:decorative xmlns:adec="http://schemas.microsoft.com/office/drawing/2017/decorative" val="1"/>
              </a:ext>
            </a:extLst>
          </p:cNvPr>
          <p:cNvSpPr/>
          <p:nvPr/>
        </p:nvSpPr>
        <p:spPr>
          <a:xfrm>
            <a:off x="2635645" y="5123651"/>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F1C697B-08B2-3B7E-408B-87880F87C5C1}"/>
              </a:ext>
              <a:ext uri="{C183D7F6-B498-43B3-948B-1728B52AA6E4}">
                <adec:decorative xmlns:adec="http://schemas.microsoft.com/office/drawing/2017/decorative" val="1"/>
              </a:ext>
            </a:extLst>
          </p:cNvPr>
          <p:cNvSpPr/>
          <p:nvPr/>
        </p:nvSpPr>
        <p:spPr>
          <a:xfrm>
            <a:off x="2635645" y="3502525"/>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8D111F1B-419A-7C06-AC1C-2B7CEE77CAC1}"/>
              </a:ext>
              <a:ext uri="{C183D7F6-B498-43B3-948B-1728B52AA6E4}">
                <adec:decorative xmlns:adec="http://schemas.microsoft.com/office/drawing/2017/decorative" val="1"/>
              </a:ext>
            </a:extLst>
          </p:cNvPr>
          <p:cNvSpPr/>
          <p:nvPr/>
        </p:nvSpPr>
        <p:spPr>
          <a:xfrm>
            <a:off x="2635645" y="1878186"/>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Table showing 2026-2027 Ci3T activities during the school year:  Getting Started with Ci3T PL Series (4 sessions). Purpose: Explore Ci3T and build shared knowledge, language, and vision.  District Leadership Team Meetings plus Ci3T ResearchTeam (10 one-hour meetings). Purpose: Establish district &quot;certainties&quot; for Ci3T strategies, practices, programs, and assessments.  School-Site Team Meetings plus Ci3T Research Team (5 one-hour meetings with each school). Purpose: Reflect on each school's context, needs, and current practices, connecting them to the Ci3T learning and districtwide planning. Shared outcomes for all activies are shared vision, districtwide certainties and strong practices already in place. ">
            <a:extLst>
              <a:ext uri="{FF2B5EF4-FFF2-40B4-BE49-F238E27FC236}">
                <a16:creationId xmlns:a16="http://schemas.microsoft.com/office/drawing/2014/main" id="{E0721293-694D-E076-56F6-10872AFA7CB9}"/>
              </a:ext>
            </a:extLst>
          </p:cNvPr>
          <p:cNvGrpSpPr/>
          <p:nvPr/>
        </p:nvGrpSpPr>
        <p:grpSpPr>
          <a:xfrm>
            <a:off x="270302" y="1359754"/>
            <a:ext cx="11651396" cy="5322147"/>
            <a:chOff x="270302" y="1359754"/>
            <a:chExt cx="11651396" cy="5322147"/>
          </a:xfrm>
        </p:grpSpPr>
        <p:sp>
          <p:nvSpPr>
            <p:cNvPr id="16" name="Rectangle 15">
              <a:extLst>
                <a:ext uri="{FF2B5EF4-FFF2-40B4-BE49-F238E27FC236}">
                  <a16:creationId xmlns:a16="http://schemas.microsoft.com/office/drawing/2014/main" id="{C0DBD6FF-A13C-1E37-3115-3E0E51045054}"/>
                </a:ext>
              </a:extLst>
            </p:cNvPr>
            <p:cNvSpPr/>
            <p:nvPr/>
          </p:nvSpPr>
          <p:spPr>
            <a:xfrm>
              <a:off x="2625294"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Aug</a:t>
              </a:r>
            </a:p>
          </p:txBody>
        </p:sp>
        <p:sp>
          <p:nvSpPr>
            <p:cNvPr id="18" name="Rectangle 17">
              <a:extLst>
                <a:ext uri="{FF2B5EF4-FFF2-40B4-BE49-F238E27FC236}">
                  <a16:creationId xmlns:a16="http://schemas.microsoft.com/office/drawing/2014/main" id="{13868734-C830-AF5F-F5C0-8F55A7C96D87}"/>
                </a:ext>
              </a:extLst>
            </p:cNvPr>
            <p:cNvSpPr/>
            <p:nvPr/>
          </p:nvSpPr>
          <p:spPr>
            <a:xfrm>
              <a:off x="3396545"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Sept</a:t>
              </a:r>
            </a:p>
          </p:txBody>
        </p:sp>
        <p:sp>
          <p:nvSpPr>
            <p:cNvPr id="20" name="Rectangle 19">
              <a:extLst>
                <a:ext uri="{FF2B5EF4-FFF2-40B4-BE49-F238E27FC236}">
                  <a16:creationId xmlns:a16="http://schemas.microsoft.com/office/drawing/2014/main" id="{9C6EFEE4-5325-7797-2106-495A53BEA153}"/>
                </a:ext>
              </a:extLst>
            </p:cNvPr>
            <p:cNvSpPr/>
            <p:nvPr/>
          </p:nvSpPr>
          <p:spPr>
            <a:xfrm>
              <a:off x="4167796"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Oct</a:t>
              </a:r>
            </a:p>
          </p:txBody>
        </p:sp>
        <p:sp>
          <p:nvSpPr>
            <p:cNvPr id="22" name="Rectangle 21">
              <a:extLst>
                <a:ext uri="{FF2B5EF4-FFF2-40B4-BE49-F238E27FC236}">
                  <a16:creationId xmlns:a16="http://schemas.microsoft.com/office/drawing/2014/main" id="{03620451-0C82-140F-5464-9480C8B41B15}"/>
                </a:ext>
              </a:extLst>
            </p:cNvPr>
            <p:cNvSpPr/>
            <p:nvPr/>
          </p:nvSpPr>
          <p:spPr>
            <a:xfrm>
              <a:off x="4939047"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Nov</a:t>
              </a:r>
            </a:p>
          </p:txBody>
        </p:sp>
        <p:sp>
          <p:nvSpPr>
            <p:cNvPr id="24" name="Rectangle 23">
              <a:extLst>
                <a:ext uri="{FF2B5EF4-FFF2-40B4-BE49-F238E27FC236}">
                  <a16:creationId xmlns:a16="http://schemas.microsoft.com/office/drawing/2014/main" id="{998CF441-7983-22A6-ADDB-3A6D709ED39F}"/>
                </a:ext>
              </a:extLst>
            </p:cNvPr>
            <p:cNvSpPr/>
            <p:nvPr/>
          </p:nvSpPr>
          <p:spPr>
            <a:xfrm>
              <a:off x="5710298"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Dec</a:t>
              </a:r>
            </a:p>
          </p:txBody>
        </p:sp>
        <p:sp>
          <p:nvSpPr>
            <p:cNvPr id="26" name="Rectangle 25">
              <a:extLst>
                <a:ext uri="{FF2B5EF4-FFF2-40B4-BE49-F238E27FC236}">
                  <a16:creationId xmlns:a16="http://schemas.microsoft.com/office/drawing/2014/main" id="{DD741ED4-5829-A26E-D049-F8B69E97ACDA}"/>
                </a:ext>
              </a:extLst>
            </p:cNvPr>
            <p:cNvSpPr/>
            <p:nvPr/>
          </p:nvSpPr>
          <p:spPr>
            <a:xfrm>
              <a:off x="6481549"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Jan</a:t>
              </a:r>
            </a:p>
          </p:txBody>
        </p:sp>
        <p:sp>
          <p:nvSpPr>
            <p:cNvPr id="28" name="Rectangle 27">
              <a:extLst>
                <a:ext uri="{FF2B5EF4-FFF2-40B4-BE49-F238E27FC236}">
                  <a16:creationId xmlns:a16="http://schemas.microsoft.com/office/drawing/2014/main" id="{65757F42-EF96-07C7-DDF1-F4A35864530B}"/>
                </a:ext>
              </a:extLst>
            </p:cNvPr>
            <p:cNvSpPr/>
            <p:nvPr/>
          </p:nvSpPr>
          <p:spPr>
            <a:xfrm>
              <a:off x="7252800"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Feb</a:t>
              </a:r>
            </a:p>
          </p:txBody>
        </p:sp>
        <p:sp>
          <p:nvSpPr>
            <p:cNvPr id="30" name="Rectangle 29">
              <a:extLst>
                <a:ext uri="{FF2B5EF4-FFF2-40B4-BE49-F238E27FC236}">
                  <a16:creationId xmlns:a16="http://schemas.microsoft.com/office/drawing/2014/main" id="{070B3F11-BC63-451E-EC7E-30C8BFC36A4E}"/>
                </a:ext>
              </a:extLst>
            </p:cNvPr>
            <p:cNvSpPr/>
            <p:nvPr/>
          </p:nvSpPr>
          <p:spPr>
            <a:xfrm>
              <a:off x="8024051"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Mar</a:t>
              </a:r>
            </a:p>
          </p:txBody>
        </p:sp>
        <p:sp>
          <p:nvSpPr>
            <p:cNvPr id="32" name="Rectangle 31">
              <a:extLst>
                <a:ext uri="{FF2B5EF4-FFF2-40B4-BE49-F238E27FC236}">
                  <a16:creationId xmlns:a16="http://schemas.microsoft.com/office/drawing/2014/main" id="{9C97BF04-B4C8-521E-F752-471585C4924D}"/>
                </a:ext>
              </a:extLst>
            </p:cNvPr>
            <p:cNvSpPr/>
            <p:nvPr/>
          </p:nvSpPr>
          <p:spPr>
            <a:xfrm>
              <a:off x="8795302"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Apr</a:t>
              </a:r>
            </a:p>
          </p:txBody>
        </p:sp>
        <p:sp>
          <p:nvSpPr>
            <p:cNvPr id="34" name="Rectangle 33">
              <a:extLst>
                <a:ext uri="{FF2B5EF4-FFF2-40B4-BE49-F238E27FC236}">
                  <a16:creationId xmlns:a16="http://schemas.microsoft.com/office/drawing/2014/main" id="{FAC9AF3E-D5AB-F8C9-31D4-9CC3CE875789}"/>
                </a:ext>
              </a:extLst>
            </p:cNvPr>
            <p:cNvSpPr/>
            <p:nvPr/>
          </p:nvSpPr>
          <p:spPr>
            <a:xfrm>
              <a:off x="9566553"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May</a:t>
              </a:r>
            </a:p>
          </p:txBody>
        </p:sp>
        <p:sp>
          <p:nvSpPr>
            <p:cNvPr id="36" name="Rectangle 35">
              <a:extLst>
                <a:ext uri="{FF2B5EF4-FFF2-40B4-BE49-F238E27FC236}">
                  <a16:creationId xmlns:a16="http://schemas.microsoft.com/office/drawing/2014/main" id="{E3D31403-7FFD-C8DD-E98E-04601D21877D}"/>
                </a:ext>
              </a:extLst>
            </p:cNvPr>
            <p:cNvSpPr/>
            <p:nvPr/>
          </p:nvSpPr>
          <p:spPr>
            <a:xfrm>
              <a:off x="10337800" y="1359754"/>
              <a:ext cx="1583898"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400" dirty="0"/>
                <a:t>Shared Outcomes</a:t>
              </a:r>
            </a:p>
          </p:txBody>
        </p:sp>
        <p:sp>
          <p:nvSpPr>
            <p:cNvPr id="38" name="Rectangle 37">
              <a:extLst>
                <a:ext uri="{FF2B5EF4-FFF2-40B4-BE49-F238E27FC236}">
                  <a16:creationId xmlns:a16="http://schemas.microsoft.com/office/drawing/2014/main" id="{BD30D4CB-B25F-2449-2098-065B7C2FED52}"/>
                </a:ext>
              </a:extLst>
            </p:cNvPr>
            <p:cNvSpPr/>
            <p:nvPr/>
          </p:nvSpPr>
          <p:spPr>
            <a:xfrm>
              <a:off x="270302" y="1359754"/>
              <a:ext cx="2315261"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Activity</a:t>
              </a:r>
            </a:p>
          </p:txBody>
        </p:sp>
        <p:sp>
          <p:nvSpPr>
            <p:cNvPr id="40" name="Rectangle 39">
              <a:extLst>
                <a:ext uri="{FF2B5EF4-FFF2-40B4-BE49-F238E27FC236}">
                  <a16:creationId xmlns:a16="http://schemas.microsoft.com/office/drawing/2014/main" id="{B03B8CED-E81D-8276-B995-14FAD28625CC}"/>
                </a:ext>
              </a:extLst>
            </p:cNvPr>
            <p:cNvSpPr/>
            <p:nvPr/>
          </p:nvSpPr>
          <p:spPr>
            <a:xfrm>
              <a:off x="270302" y="1880454"/>
              <a:ext cx="2315260" cy="1554480"/>
            </a:xfrm>
            <a:prstGeom prst="rect">
              <a:avLst/>
            </a:prstGeom>
            <a:solidFill>
              <a:schemeClr val="accent5">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i="1">
                  <a:solidFill>
                    <a:schemeClr val="tx1"/>
                  </a:solidFill>
                </a:rPr>
                <a:t>Getting Started with Ci3T PL</a:t>
              </a:r>
              <a:r>
                <a:rPr lang="en-US" sz="1700">
                  <a:solidFill>
                    <a:schemeClr val="tx1"/>
                  </a:solidFill>
                </a:rPr>
                <a:t> Series</a:t>
              </a:r>
            </a:p>
            <a:p>
              <a:r>
                <a:rPr lang="en-US" sz="1200">
                  <a:solidFill>
                    <a:schemeClr val="tx1"/>
                  </a:solidFill>
                </a:rPr>
                <a:t>4 Sessions</a:t>
              </a:r>
            </a:p>
          </p:txBody>
        </p:sp>
        <p:sp>
          <p:nvSpPr>
            <p:cNvPr id="42" name="Rectangle 41">
              <a:extLst>
                <a:ext uri="{FF2B5EF4-FFF2-40B4-BE49-F238E27FC236}">
                  <a16:creationId xmlns:a16="http://schemas.microsoft.com/office/drawing/2014/main" id="{9A69C599-20DC-A94D-A729-1E62B1C9ACB0}"/>
                </a:ext>
              </a:extLst>
            </p:cNvPr>
            <p:cNvSpPr/>
            <p:nvPr/>
          </p:nvSpPr>
          <p:spPr>
            <a:xfrm>
              <a:off x="270302" y="3503938"/>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District Leadership Team Meetings + Ci3T Research Team</a:t>
              </a:r>
            </a:p>
            <a:p>
              <a:r>
                <a:rPr lang="en-US" sz="1200">
                  <a:solidFill>
                    <a:schemeClr val="accent5">
                      <a:lumMod val="50000"/>
                    </a:schemeClr>
                  </a:solidFill>
                </a:rPr>
                <a:t>10 one-hour meetings</a:t>
              </a:r>
            </a:p>
          </p:txBody>
        </p:sp>
        <p:sp>
          <p:nvSpPr>
            <p:cNvPr id="44" name="Rectangle 43">
              <a:extLst>
                <a:ext uri="{FF2B5EF4-FFF2-40B4-BE49-F238E27FC236}">
                  <a16:creationId xmlns:a16="http://schemas.microsoft.com/office/drawing/2014/main" id="{1497792D-BFD0-1589-4F0E-DFCAE2308CF1}"/>
                </a:ext>
              </a:extLst>
            </p:cNvPr>
            <p:cNvSpPr/>
            <p:nvPr/>
          </p:nvSpPr>
          <p:spPr>
            <a:xfrm>
              <a:off x="270302" y="5127421"/>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School-Site Team Meetings +</a:t>
              </a:r>
              <a:br>
                <a:rPr lang="en-US" sz="1700">
                  <a:solidFill>
                    <a:schemeClr val="accent5">
                      <a:lumMod val="50000"/>
                    </a:schemeClr>
                  </a:solidFill>
                </a:rPr>
              </a:br>
              <a:r>
                <a:rPr lang="en-US" sz="1700">
                  <a:solidFill>
                    <a:schemeClr val="accent5">
                      <a:lumMod val="50000"/>
                    </a:schemeClr>
                  </a:solidFill>
                </a:rPr>
                <a:t>Ci3T Research Team</a:t>
              </a:r>
            </a:p>
            <a:p>
              <a:r>
                <a:rPr lang="en-US" sz="1200">
                  <a:solidFill>
                    <a:schemeClr val="accent5">
                      <a:lumMod val="50000"/>
                    </a:schemeClr>
                  </a:solidFill>
                </a:rPr>
                <a:t>5 one-hour meetings with each school</a:t>
              </a:r>
            </a:p>
          </p:txBody>
        </p:sp>
        <p:sp>
          <p:nvSpPr>
            <p:cNvPr id="45" name="TextBox 44">
              <a:extLst>
                <a:ext uri="{FF2B5EF4-FFF2-40B4-BE49-F238E27FC236}">
                  <a16:creationId xmlns:a16="http://schemas.microsoft.com/office/drawing/2014/main" id="{00D5A294-F10E-E536-68FE-5CFF9AE142AF}"/>
                </a:ext>
              </a:extLst>
            </p:cNvPr>
            <p:cNvSpPr txBox="1"/>
            <p:nvPr/>
          </p:nvSpPr>
          <p:spPr>
            <a:xfrm>
              <a:off x="2662767" y="1975184"/>
              <a:ext cx="7635306" cy="274320"/>
            </a:xfrm>
            <a:prstGeom prst="rect">
              <a:avLst/>
            </a:prstGeom>
            <a:noFill/>
          </p:spPr>
          <p:txBody>
            <a:bodyPr wrap="square" rtlCol="0" anchor="ctr">
              <a:spAutoFit/>
            </a:bodyPr>
            <a:lstStyle/>
            <a:p>
              <a:r>
                <a:rPr lang="en-US" sz="1200" b="1"/>
                <a:t>Purpose: </a:t>
              </a:r>
              <a:r>
                <a:rPr lang="en-US" sz="1200"/>
                <a:t>Explore Ci3T and build shared knowledge, language, and vision.</a:t>
              </a:r>
              <a:endParaRPr lang="en-US"/>
            </a:p>
          </p:txBody>
        </p:sp>
        <p:sp>
          <p:nvSpPr>
            <p:cNvPr id="47" name="TextBox 46">
              <a:extLst>
                <a:ext uri="{FF2B5EF4-FFF2-40B4-BE49-F238E27FC236}">
                  <a16:creationId xmlns:a16="http://schemas.microsoft.com/office/drawing/2014/main" id="{8FC0575C-229F-C4AB-74D7-332985DD6D72}"/>
                </a:ext>
              </a:extLst>
            </p:cNvPr>
            <p:cNvSpPr txBox="1"/>
            <p:nvPr/>
          </p:nvSpPr>
          <p:spPr>
            <a:xfrm>
              <a:off x="2680143" y="3800252"/>
              <a:ext cx="7747000" cy="276999"/>
            </a:xfrm>
            <a:prstGeom prst="rect">
              <a:avLst/>
            </a:prstGeom>
            <a:noFill/>
          </p:spPr>
          <p:txBody>
            <a:bodyPr wrap="square" rtlCol="0" anchor="ctr">
              <a:spAutoFit/>
            </a:bodyPr>
            <a:lstStyle/>
            <a:p>
              <a:r>
                <a:rPr lang="en-US" sz="1200" b="1"/>
                <a:t>Purpose: </a:t>
              </a:r>
              <a:r>
                <a:rPr lang="en-US" sz="1200"/>
                <a:t>Establish district ‘certainties’ for Ci3T strategies, practices, programs, and assessments.</a:t>
              </a:r>
            </a:p>
          </p:txBody>
        </p:sp>
        <p:sp>
          <p:nvSpPr>
            <p:cNvPr id="49" name="TextBox 48">
              <a:extLst>
                <a:ext uri="{FF2B5EF4-FFF2-40B4-BE49-F238E27FC236}">
                  <a16:creationId xmlns:a16="http://schemas.microsoft.com/office/drawing/2014/main" id="{2578B2D4-987F-DA3C-FF72-0BE24E835341}"/>
                </a:ext>
              </a:extLst>
            </p:cNvPr>
            <p:cNvSpPr txBox="1"/>
            <p:nvPr/>
          </p:nvSpPr>
          <p:spPr>
            <a:xfrm>
              <a:off x="2662767" y="5331863"/>
              <a:ext cx="7747000" cy="461665"/>
            </a:xfrm>
            <a:prstGeom prst="rect">
              <a:avLst/>
            </a:prstGeom>
            <a:noFill/>
          </p:spPr>
          <p:txBody>
            <a:bodyPr wrap="square" rtlCol="0" anchor="ctr">
              <a:spAutoFit/>
            </a:bodyPr>
            <a:lstStyle/>
            <a:p>
              <a:r>
                <a:rPr lang="en-US" sz="1200" b="1"/>
                <a:t>Purpose: </a:t>
              </a:r>
              <a:r>
                <a:rPr lang="en-US" sz="1200"/>
                <a:t>Reflect on each school’s context, needs, and current practices, connecting them to Ci3T learning and districtwide planning.</a:t>
              </a:r>
            </a:p>
          </p:txBody>
        </p:sp>
        <p:sp>
          <p:nvSpPr>
            <p:cNvPr id="50" name="Rectangle: Rounded Corners 49">
              <a:extLst>
                <a:ext uri="{FF2B5EF4-FFF2-40B4-BE49-F238E27FC236}">
                  <a16:creationId xmlns:a16="http://schemas.microsoft.com/office/drawing/2014/main" id="{889C9BD7-95B7-9C60-382B-29647E0C14B3}"/>
                </a:ext>
              </a:extLst>
            </p:cNvPr>
            <p:cNvSpPr/>
            <p:nvPr/>
          </p:nvSpPr>
          <p:spPr>
            <a:xfrm>
              <a:off x="2680143" y="2356751"/>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800"/>
                <a:t>Aug. 27: Educational Leaders’ Session</a:t>
              </a:r>
              <a:br>
                <a:rPr lang="en-US" sz="800"/>
              </a:br>
              <a:r>
                <a:rPr lang="en-US" sz="800" b="1"/>
                <a:t>Leading in Ci3T Systems (in-person)</a:t>
              </a:r>
            </a:p>
          </p:txBody>
        </p:sp>
        <p:sp>
          <p:nvSpPr>
            <p:cNvPr id="52" name="Rectangle: Rounded Corners 51">
              <a:extLst>
                <a:ext uri="{FF2B5EF4-FFF2-40B4-BE49-F238E27FC236}">
                  <a16:creationId xmlns:a16="http://schemas.microsoft.com/office/drawing/2014/main" id="{EB137685-0136-0CE4-C3C8-7270A336D696}"/>
                </a:ext>
              </a:extLst>
            </p:cNvPr>
            <p:cNvSpPr/>
            <p:nvPr/>
          </p:nvSpPr>
          <p:spPr>
            <a:xfrm>
              <a:off x="2680143" y="2875183"/>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i="0" u="none" strike="noStrike" kern="1200" cap="none" spc="0" normalizeH="0" baseline="0" noProof="0">
                  <a:ln>
                    <a:noFill/>
                  </a:ln>
                  <a:solidFill>
                    <a:prstClr val="white"/>
                  </a:solidFill>
                  <a:effectLst/>
                  <a:uLnTx/>
                  <a:uFillTx/>
                  <a:latin typeface="Arial" panose="020B0604020202020204"/>
                  <a:ea typeface="+mn-ea"/>
                  <a:cs typeface="+mn-cs"/>
                </a:rPr>
                <a:t>Aug. 31: </a:t>
              </a: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Exploring Ci3T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6" name="Rectangle: Rounded Corners 55">
              <a:extLst>
                <a:ext uri="{FF2B5EF4-FFF2-40B4-BE49-F238E27FC236}">
                  <a16:creationId xmlns:a16="http://schemas.microsoft.com/office/drawing/2014/main" id="{4FA34FAB-4F01-9C80-365D-FCF5825F5B64}"/>
                </a:ext>
              </a:extLst>
            </p:cNvPr>
            <p:cNvSpPr/>
            <p:nvPr/>
          </p:nvSpPr>
          <p:spPr>
            <a:xfrm>
              <a:off x="4939592" y="2872178"/>
              <a:ext cx="1907717"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Nov. 3: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1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8" name="Rectangle: Rounded Corners 57">
              <a:extLst>
                <a:ext uri="{FF2B5EF4-FFF2-40B4-BE49-F238E27FC236}">
                  <a16:creationId xmlns:a16="http://schemas.microsoft.com/office/drawing/2014/main" id="{2AFAE740-7395-504F-C84D-25D1E89BBDF8}"/>
                </a:ext>
              </a:extLst>
            </p:cNvPr>
            <p:cNvSpPr/>
            <p:nvPr/>
          </p:nvSpPr>
          <p:spPr>
            <a:xfrm>
              <a:off x="8025658" y="2872178"/>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Mar. 2: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2 and 3 </a:t>
              </a:r>
              <a:r>
                <a:rPr lang="en-US" sz="800" b="1"/>
                <a:t>(virtual)</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0" name="Rectangle 59">
              <a:extLst>
                <a:ext uri="{FF2B5EF4-FFF2-40B4-BE49-F238E27FC236}">
                  <a16:creationId xmlns:a16="http://schemas.microsoft.com/office/drawing/2014/main" id="{1C14A96B-8743-9C36-334B-FA0FD95D7B77}"/>
                </a:ext>
              </a:extLst>
            </p:cNvPr>
            <p:cNvSpPr/>
            <p:nvPr/>
          </p:nvSpPr>
          <p:spPr>
            <a:xfrm>
              <a:off x="10335991" y="1878186"/>
              <a:ext cx="1585707" cy="4803715"/>
            </a:xfrm>
            <a:prstGeom prst="rect">
              <a:avLst/>
            </a:prstGeom>
            <a:gradFill flip="none" rotWithShape="1">
              <a:gsLst>
                <a:gs pos="0">
                  <a:schemeClr val="accent5">
                    <a:lumMod val="20000"/>
                    <a:lumOff val="80000"/>
                  </a:schemeClr>
                </a:gs>
                <a:gs pos="100000">
                  <a:schemeClr val="accent6">
                    <a:lumMod val="20000"/>
                    <a:lumOff val="80000"/>
                  </a:schemeClr>
                </a:gs>
              </a:gsLst>
              <a:lin ang="5400000" scaled="1"/>
              <a:tileRect/>
            </a:gradFill>
            <a:ln>
              <a:noFill/>
            </a:ln>
          </p:spPr>
          <p:style>
            <a:lnRef idx="2">
              <a:schemeClr val="accent5">
                <a:shade val="15000"/>
              </a:schemeClr>
            </a:lnRef>
            <a:fillRef idx="1">
              <a:schemeClr val="accent5"/>
            </a:fillRef>
            <a:effectRef idx="0">
              <a:schemeClr val="accent5"/>
            </a:effectRef>
            <a:fontRef idx="minor">
              <a:schemeClr val="lt1"/>
            </a:fontRef>
          </p:style>
          <p:txBody>
            <a:bodyPr lIns="91440" rIns="91440" rtlCol="0" anchor="ctr"/>
            <a:lstStyle/>
            <a:p>
              <a:r>
                <a:rPr lang="en-US" sz="1400">
                  <a:solidFill>
                    <a:schemeClr val="tx1"/>
                  </a:solidFill>
                </a:rPr>
                <a:t>Districtwide activities to begin Ci3T Design and Implementation efforts, building upon: </a:t>
              </a:r>
            </a:p>
            <a:p>
              <a:pPr marL="285750" indent="-285750">
                <a:buFont typeface="Arial" panose="020B0604020202020204" pitchFamily="34" charset="0"/>
                <a:buChar char="•"/>
              </a:pPr>
              <a:r>
                <a:rPr lang="en-US" sz="1400">
                  <a:solidFill>
                    <a:schemeClr val="tx1"/>
                  </a:solidFill>
                </a:rPr>
                <a:t>Shared vision</a:t>
              </a:r>
            </a:p>
            <a:p>
              <a:pPr marL="285750" indent="-285750">
                <a:buFont typeface="Arial" panose="020B0604020202020204" pitchFamily="34" charset="0"/>
                <a:buChar char="•"/>
              </a:pPr>
              <a:r>
                <a:rPr lang="en-US" sz="1400">
                  <a:solidFill>
                    <a:schemeClr val="tx1"/>
                  </a:solidFill>
                </a:rPr>
                <a:t>Districtwide certainties</a:t>
              </a:r>
            </a:p>
            <a:p>
              <a:pPr marL="285750" indent="-285750">
                <a:buFont typeface="Arial" panose="020B0604020202020204" pitchFamily="34" charset="0"/>
                <a:buChar char="•"/>
              </a:pPr>
              <a:r>
                <a:rPr lang="en-US" sz="1400">
                  <a:solidFill>
                    <a:schemeClr val="tx1"/>
                  </a:solidFill>
                </a:rPr>
                <a:t>Strong practices already in place</a:t>
              </a:r>
            </a:p>
          </p:txBody>
        </p:sp>
        <p:grpSp>
          <p:nvGrpSpPr>
            <p:cNvPr id="80" name="Group 79">
              <a:extLst>
                <a:ext uri="{FF2B5EF4-FFF2-40B4-BE49-F238E27FC236}">
                  <a16:creationId xmlns:a16="http://schemas.microsoft.com/office/drawing/2014/main" id="{FB3BC2EB-C1EA-AAC4-ECC0-8D5269D9C336}"/>
                </a:ext>
              </a:extLst>
            </p:cNvPr>
            <p:cNvGrpSpPr/>
            <p:nvPr/>
          </p:nvGrpSpPr>
          <p:grpSpPr>
            <a:xfrm>
              <a:off x="2769293" y="4329819"/>
              <a:ext cx="7422254" cy="482779"/>
              <a:chOff x="2751448" y="1371025"/>
              <a:chExt cx="7422254" cy="482779"/>
            </a:xfrm>
          </p:grpSpPr>
          <p:sp>
            <p:nvSpPr>
              <p:cNvPr id="61" name="Oval 60">
                <a:extLst>
                  <a:ext uri="{FF2B5EF4-FFF2-40B4-BE49-F238E27FC236}">
                    <a16:creationId xmlns:a16="http://schemas.microsoft.com/office/drawing/2014/main" id="{FA3136E7-FBBB-B12C-58A1-316A46C1B49A}"/>
                  </a:ext>
                </a:extLst>
              </p:cNvPr>
              <p:cNvSpPr/>
              <p:nvPr/>
            </p:nvSpPr>
            <p:spPr>
              <a:xfrm>
                <a:off x="275144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63" name="Oval 62">
                <a:extLst>
                  <a:ext uri="{FF2B5EF4-FFF2-40B4-BE49-F238E27FC236}">
                    <a16:creationId xmlns:a16="http://schemas.microsoft.com/office/drawing/2014/main" id="{2206F403-D497-A527-C11E-1DD901EDD4D3}"/>
                  </a:ext>
                </a:extLst>
              </p:cNvPr>
              <p:cNvSpPr/>
              <p:nvPr/>
            </p:nvSpPr>
            <p:spPr>
              <a:xfrm>
                <a:off x="352091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65" name="Oval 64">
                <a:extLst>
                  <a:ext uri="{FF2B5EF4-FFF2-40B4-BE49-F238E27FC236}">
                    <a16:creationId xmlns:a16="http://schemas.microsoft.com/office/drawing/2014/main" id="{09C025AD-8861-AD55-66BF-9C751CB641E1}"/>
                  </a:ext>
                </a:extLst>
              </p:cNvPr>
              <p:cNvSpPr/>
              <p:nvPr/>
            </p:nvSpPr>
            <p:spPr>
              <a:xfrm>
                <a:off x="429380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67" name="Oval 66">
                <a:extLst>
                  <a:ext uri="{FF2B5EF4-FFF2-40B4-BE49-F238E27FC236}">
                    <a16:creationId xmlns:a16="http://schemas.microsoft.com/office/drawing/2014/main" id="{3188992E-1A51-18F3-BE08-DE663D01AE5B}"/>
                  </a:ext>
                </a:extLst>
              </p:cNvPr>
              <p:cNvSpPr/>
              <p:nvPr/>
            </p:nvSpPr>
            <p:spPr>
              <a:xfrm>
                <a:off x="507091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69" name="Oval 68">
                <a:extLst>
                  <a:ext uri="{FF2B5EF4-FFF2-40B4-BE49-F238E27FC236}">
                    <a16:creationId xmlns:a16="http://schemas.microsoft.com/office/drawing/2014/main" id="{E6A2782F-B863-6AED-6123-62CA2D813C31}"/>
                  </a:ext>
                </a:extLst>
              </p:cNvPr>
              <p:cNvSpPr/>
              <p:nvPr/>
            </p:nvSpPr>
            <p:spPr>
              <a:xfrm>
                <a:off x="583466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sp>
            <p:nvSpPr>
              <p:cNvPr id="71" name="Oval 70">
                <a:extLst>
                  <a:ext uri="{FF2B5EF4-FFF2-40B4-BE49-F238E27FC236}">
                    <a16:creationId xmlns:a16="http://schemas.microsoft.com/office/drawing/2014/main" id="{8AEDE67C-1128-CC43-DD78-EB14596BB51E}"/>
                  </a:ext>
                </a:extLst>
              </p:cNvPr>
              <p:cNvSpPr/>
              <p:nvPr/>
            </p:nvSpPr>
            <p:spPr>
              <a:xfrm>
                <a:off x="660591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6</a:t>
                </a:r>
              </a:p>
            </p:txBody>
          </p:sp>
          <p:sp>
            <p:nvSpPr>
              <p:cNvPr id="73" name="Oval 72">
                <a:extLst>
                  <a:ext uri="{FF2B5EF4-FFF2-40B4-BE49-F238E27FC236}">
                    <a16:creationId xmlns:a16="http://schemas.microsoft.com/office/drawing/2014/main" id="{EDF62064-3779-E8E9-C415-0ED5BE7A7B35}"/>
                  </a:ext>
                </a:extLst>
              </p:cNvPr>
              <p:cNvSpPr/>
              <p:nvPr/>
            </p:nvSpPr>
            <p:spPr>
              <a:xfrm>
                <a:off x="737142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7</a:t>
                </a:r>
              </a:p>
            </p:txBody>
          </p:sp>
          <p:sp>
            <p:nvSpPr>
              <p:cNvPr id="75" name="Oval 74">
                <a:extLst>
                  <a:ext uri="{FF2B5EF4-FFF2-40B4-BE49-F238E27FC236}">
                    <a16:creationId xmlns:a16="http://schemas.microsoft.com/office/drawing/2014/main" id="{FA4D2948-0E1F-907C-89C7-DF0898FA0408}"/>
                  </a:ext>
                </a:extLst>
              </p:cNvPr>
              <p:cNvSpPr/>
              <p:nvPr/>
            </p:nvSpPr>
            <p:spPr>
              <a:xfrm>
                <a:off x="814842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8</a:t>
                </a:r>
              </a:p>
            </p:txBody>
          </p:sp>
          <p:sp>
            <p:nvSpPr>
              <p:cNvPr id="77" name="Oval 76">
                <a:extLst>
                  <a:ext uri="{FF2B5EF4-FFF2-40B4-BE49-F238E27FC236}">
                    <a16:creationId xmlns:a16="http://schemas.microsoft.com/office/drawing/2014/main" id="{B65C73BE-ADF6-AE39-E50D-E82A630976E8}"/>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9</a:t>
                </a:r>
              </a:p>
            </p:txBody>
          </p:sp>
          <p:sp>
            <p:nvSpPr>
              <p:cNvPr id="79" name="Oval 78">
                <a:extLst>
                  <a:ext uri="{FF2B5EF4-FFF2-40B4-BE49-F238E27FC236}">
                    <a16:creationId xmlns:a16="http://schemas.microsoft.com/office/drawing/2014/main" id="{4DB4C200-D479-6FD0-DBFF-DEE331C591C1}"/>
                  </a:ext>
                </a:extLst>
              </p:cNvPr>
              <p:cNvSpPr/>
              <p:nvPr/>
            </p:nvSpPr>
            <p:spPr>
              <a:xfrm>
                <a:off x="9690923"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10</a:t>
                </a:r>
              </a:p>
            </p:txBody>
          </p:sp>
        </p:grpSp>
        <p:grpSp>
          <p:nvGrpSpPr>
            <p:cNvPr id="81" name="Group 80">
              <a:extLst>
                <a:ext uri="{FF2B5EF4-FFF2-40B4-BE49-F238E27FC236}">
                  <a16:creationId xmlns:a16="http://schemas.microsoft.com/office/drawing/2014/main" id="{14A683D4-D880-490D-39F1-2ABD1975A8AB}"/>
                </a:ext>
              </a:extLst>
            </p:cNvPr>
            <p:cNvGrpSpPr/>
            <p:nvPr/>
          </p:nvGrpSpPr>
          <p:grpSpPr>
            <a:xfrm>
              <a:off x="3926406" y="5886600"/>
              <a:ext cx="5544574" cy="497070"/>
              <a:chOff x="3860344" y="1365406"/>
              <a:chExt cx="5544574" cy="497070"/>
            </a:xfrm>
          </p:grpSpPr>
          <p:sp>
            <p:nvSpPr>
              <p:cNvPr id="86" name="Oval 85">
                <a:extLst>
                  <a:ext uri="{FF2B5EF4-FFF2-40B4-BE49-F238E27FC236}">
                    <a16:creationId xmlns:a16="http://schemas.microsoft.com/office/drawing/2014/main" id="{E6E46BC7-3243-8E46-9893-F302A2E46A11}"/>
                  </a:ext>
                </a:extLst>
              </p:cNvPr>
              <p:cNvSpPr/>
              <p:nvPr/>
            </p:nvSpPr>
            <p:spPr>
              <a:xfrm>
                <a:off x="3860344" y="1365406"/>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87" name="Oval 86">
                <a:extLst>
                  <a:ext uri="{FF2B5EF4-FFF2-40B4-BE49-F238E27FC236}">
                    <a16:creationId xmlns:a16="http://schemas.microsoft.com/office/drawing/2014/main" id="{74B96B56-D419-E461-9EDD-6574D3822D3A}"/>
                  </a:ext>
                </a:extLst>
              </p:cNvPr>
              <p:cNvSpPr/>
              <p:nvPr/>
            </p:nvSpPr>
            <p:spPr>
              <a:xfrm>
                <a:off x="5125793" y="1379697"/>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88" name="Oval 87">
                <a:extLst>
                  <a:ext uri="{FF2B5EF4-FFF2-40B4-BE49-F238E27FC236}">
                    <a16:creationId xmlns:a16="http://schemas.microsoft.com/office/drawing/2014/main" id="{AEA0A7BC-EA3C-9ED9-C4B4-BA5777FC3064}"/>
                  </a:ext>
                </a:extLst>
              </p:cNvPr>
              <p:cNvSpPr/>
              <p:nvPr/>
            </p:nvSpPr>
            <p:spPr>
              <a:xfrm>
                <a:off x="6391242"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89" name="Oval 88">
                <a:extLst>
                  <a:ext uri="{FF2B5EF4-FFF2-40B4-BE49-F238E27FC236}">
                    <a16:creationId xmlns:a16="http://schemas.microsoft.com/office/drawing/2014/main" id="{776C4D5B-F2F6-A8AD-354E-436983B0F551}"/>
                  </a:ext>
                </a:extLst>
              </p:cNvPr>
              <p:cNvSpPr/>
              <p:nvPr/>
            </p:nvSpPr>
            <p:spPr>
              <a:xfrm>
                <a:off x="765669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90" name="Oval 89">
                <a:extLst>
                  <a:ext uri="{FF2B5EF4-FFF2-40B4-BE49-F238E27FC236}">
                    <a16:creationId xmlns:a16="http://schemas.microsoft.com/office/drawing/2014/main" id="{B0B8D4CD-74E6-33EA-D27B-179493D92933}"/>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grpSp>
      </p:grpSp>
      <p:pic>
        <p:nvPicPr>
          <p:cNvPr id="100" name="Graphic 99">
            <a:extLst>
              <a:ext uri="{FF2B5EF4-FFF2-40B4-BE49-F238E27FC236}">
                <a16:creationId xmlns:a16="http://schemas.microsoft.com/office/drawing/2014/main" id="{CB6ABBAE-235E-8241-9DAF-15CA1E4B64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3277482"/>
            <a:ext cx="387648" cy="387648"/>
          </a:xfrm>
          <a:prstGeom prst="rect">
            <a:avLst/>
          </a:prstGeom>
        </p:spPr>
      </p:pic>
      <p:pic>
        <p:nvPicPr>
          <p:cNvPr id="102" name="Graphic 101">
            <a:extLst>
              <a:ext uri="{FF2B5EF4-FFF2-40B4-BE49-F238E27FC236}">
                <a16:creationId xmlns:a16="http://schemas.microsoft.com/office/drawing/2014/main" id="{CBABB2A4-F474-C7CF-9A1C-FB4F927FB15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4929827"/>
            <a:ext cx="387648" cy="387648"/>
          </a:xfrm>
          <a:prstGeom prst="rect">
            <a:avLst/>
          </a:prstGeom>
        </p:spPr>
      </p:pic>
      <p:pic>
        <p:nvPicPr>
          <p:cNvPr id="4" name="Picture 3">
            <a:extLst>
              <a:ext uri="{FF2B5EF4-FFF2-40B4-BE49-F238E27FC236}">
                <a16:creationId xmlns:a16="http://schemas.microsoft.com/office/drawing/2014/main" id="{13CB96A0-5F8B-DA03-4B1B-9D7472C8F448}"/>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19406" y="386962"/>
            <a:ext cx="902292" cy="902292"/>
          </a:xfrm>
          <a:prstGeom prst="rect">
            <a:avLst/>
          </a:prstGeom>
        </p:spPr>
      </p:pic>
    </p:spTree>
    <p:extLst>
      <p:ext uri="{BB962C8B-B14F-4D97-AF65-F5344CB8AC3E}">
        <p14:creationId xmlns:p14="http://schemas.microsoft.com/office/powerpoint/2010/main" val="3638955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D043-1FDB-60F8-21E0-8A9C42F9F30E}"/>
              </a:ext>
            </a:extLst>
          </p:cNvPr>
          <p:cNvSpPr>
            <a:spLocks noGrp="1"/>
          </p:cNvSpPr>
          <p:nvPr>
            <p:ph type="title"/>
          </p:nvPr>
        </p:nvSpPr>
        <p:spPr>
          <a:xfrm>
            <a:off x="831850" y="-2852737"/>
            <a:ext cx="10515600" cy="2852737"/>
          </a:xfrm>
        </p:spPr>
        <p:txBody>
          <a:bodyPr vert="horz" lIns="91440" tIns="45720" rIns="91440" bIns="45720" rtlCol="0" anchor="b">
            <a:normAutofit/>
          </a:bodyPr>
          <a:lstStyle/>
          <a:p>
            <a:r>
              <a:rPr lang="en-US"/>
              <a:t>Internalizing and Externalizing</a:t>
            </a:r>
          </a:p>
        </p:txBody>
      </p:sp>
      <p:pic>
        <p:nvPicPr>
          <p:cNvPr id="6" name="Picture 3" descr="Image of the United States map with a Venn diagram showing Internalizing and Externalizing circles intersecting."/>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687824" y="1061872"/>
            <a:ext cx="8816352" cy="495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
            <a:extLst>
              <a:ext uri="{C183D7F6-B498-43B3-948B-1728B52AA6E4}">
                <adec:decorative xmlns:adec="http://schemas.microsoft.com/office/drawing/2017/decorative" val="1"/>
              </a:ext>
            </a:extLst>
          </p:cNvPr>
          <p:cNvGrpSpPr/>
          <p:nvPr/>
        </p:nvGrpSpPr>
        <p:grpSpPr>
          <a:xfrm>
            <a:off x="2137734" y="1817629"/>
            <a:ext cx="4362992" cy="3862120"/>
            <a:chOff x="183451" y="48831"/>
            <a:chExt cx="4525137" cy="4525136"/>
          </a:xfrm>
        </p:grpSpPr>
        <p:sp>
          <p:nvSpPr>
            <p:cNvPr id="8" name="Oval 7"/>
            <p:cNvSpPr/>
            <p:nvPr/>
          </p:nvSpPr>
          <p:spPr>
            <a:xfrm>
              <a:off x="183451" y="48831"/>
              <a:ext cx="4525137" cy="4525136"/>
            </a:xfrm>
            <a:prstGeom prst="ellipse">
              <a:avLst/>
            </a:prstGeom>
            <a:solidFill>
              <a:schemeClr val="accent5">
                <a:lumMod val="60000"/>
                <a:lumOff val="40000"/>
                <a:alpha val="50000"/>
              </a:schemeClr>
            </a:solidFill>
            <a:ln>
              <a:solidFill>
                <a:schemeClr val="tx2">
                  <a:lumMod val="40000"/>
                  <a:lumOff val="60000"/>
                </a:schemeClr>
              </a:solidFill>
            </a:ln>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 name="Oval 4"/>
            <p:cNvSpPr txBox="1"/>
            <p:nvPr/>
          </p:nvSpPr>
          <p:spPr>
            <a:xfrm>
              <a:off x="815340" y="582442"/>
              <a:ext cx="2609088" cy="3457915"/>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marR="0" lvl="0" indent="0" algn="ctr" defTabSz="1733550" rtl="0" eaLnBrk="1" fontAlgn="auto" latinLnBrk="0" hangingPunct="1">
                <a:lnSpc>
                  <a:spcPct val="90000"/>
                </a:lnSpc>
                <a:spcBef>
                  <a:spcPct val="0"/>
                </a:spcBef>
                <a:spcAft>
                  <a:spcPct val="35000"/>
                </a:spcAft>
                <a:buClrTx/>
                <a:buSzTx/>
                <a:buFontTx/>
                <a:buNone/>
                <a:tabLst/>
                <a:defRPr/>
              </a:pPr>
              <a:r>
                <a:rPr kumimoji="0" lang="en-US" sz="3900" b="0" i="0" u="none" strike="noStrike" kern="1200" cap="none" spc="0" normalizeH="0" baseline="0" noProof="0">
                  <a:ln>
                    <a:noFill/>
                  </a:ln>
                  <a:solidFill>
                    <a:prstClr val="black"/>
                  </a:solidFill>
                  <a:effectLst/>
                  <a:uLnTx/>
                  <a:uFillTx/>
                  <a:latin typeface="Calibri" panose="020F0502020204030204"/>
                  <a:ea typeface="+mn-ea"/>
                  <a:cs typeface="+mn-cs"/>
                </a:rPr>
                <a:t>Internalizing </a:t>
              </a:r>
            </a:p>
          </p:txBody>
        </p:sp>
      </p:grpSp>
      <p:grpSp>
        <p:nvGrpSpPr>
          <p:cNvPr id="10" name="Group 2">
            <a:extLst>
              <a:ext uri="{C183D7F6-B498-43B3-948B-1728B52AA6E4}">
                <adec:decorative xmlns:adec="http://schemas.microsoft.com/office/drawing/2017/decorative" val="1"/>
              </a:ext>
            </a:extLst>
          </p:cNvPr>
          <p:cNvGrpSpPr/>
          <p:nvPr/>
        </p:nvGrpSpPr>
        <p:grpSpPr>
          <a:xfrm>
            <a:off x="5591307" y="1848294"/>
            <a:ext cx="4362992" cy="3862120"/>
            <a:chOff x="3444811" y="48831"/>
            <a:chExt cx="4525137" cy="4525136"/>
          </a:xfrm>
        </p:grpSpPr>
        <p:sp>
          <p:nvSpPr>
            <p:cNvPr id="11" name="Oval 10"/>
            <p:cNvSpPr/>
            <p:nvPr/>
          </p:nvSpPr>
          <p:spPr>
            <a:xfrm>
              <a:off x="3444811" y="48831"/>
              <a:ext cx="4525137" cy="4525136"/>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 name="Oval 4"/>
            <p:cNvSpPr txBox="1"/>
            <p:nvPr/>
          </p:nvSpPr>
          <p:spPr>
            <a:xfrm>
              <a:off x="4215947" y="582442"/>
              <a:ext cx="3122113" cy="3457915"/>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marR="0" lvl="0" indent="0" algn="ctr" defTabSz="1733550" rtl="0" eaLnBrk="1" fontAlgn="auto" latinLnBrk="0" hangingPunct="1">
                <a:lnSpc>
                  <a:spcPct val="90000"/>
                </a:lnSpc>
                <a:spcBef>
                  <a:spcPct val="0"/>
                </a:spcBef>
                <a:spcAft>
                  <a:spcPct val="35000"/>
                </a:spcAft>
                <a:buClrTx/>
                <a:buSzTx/>
                <a:buFontTx/>
                <a:buNone/>
                <a:tabLst/>
                <a:defRPr/>
              </a:pPr>
              <a:r>
                <a:rPr kumimoji="0" lang="en-US" sz="3900" b="0" i="0" u="none" strike="noStrike" kern="1200" cap="none" spc="0" normalizeH="0" baseline="0" noProof="0">
                  <a:ln>
                    <a:noFill/>
                  </a:ln>
                  <a:solidFill>
                    <a:prstClr val="black"/>
                  </a:solidFill>
                  <a:effectLst/>
                  <a:uLnTx/>
                  <a:uFillTx/>
                  <a:latin typeface="Calibri" panose="020F0502020204030204"/>
                  <a:ea typeface="+mn-ea"/>
                  <a:cs typeface="+mn-cs"/>
                </a:rPr>
                <a:t>Externalizing</a:t>
              </a:r>
            </a:p>
          </p:txBody>
        </p:sp>
      </p:grpSp>
      <p:graphicFrame>
        <p:nvGraphicFramePr>
          <p:cNvPr id="17" name="Content Placeholder 1" descr="A bullseye diagram showing prevalence of emotional or behavioral disorders: Emotionally Disturbed= less than 1%. Emotional and Behavior Disorders= 12-20%."/>
          <p:cNvGraphicFramePr>
            <a:graphicFrameLocks/>
          </p:cNvGraphicFramePr>
          <p:nvPr/>
        </p:nvGraphicFramePr>
        <p:xfrm>
          <a:off x="-254561" y="4338957"/>
          <a:ext cx="4038600" cy="2062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Rectangle 15"/>
          <p:cNvSpPr/>
          <p:nvPr/>
        </p:nvSpPr>
        <p:spPr>
          <a:xfrm>
            <a:off x="1144334" y="6377869"/>
            <a:ext cx="9753052" cy="480131"/>
          </a:xfrm>
          <a:prstGeom prst="rect">
            <a:avLst/>
          </a:prstGeom>
        </p:spPr>
        <p:txBody>
          <a:bodyPr wrap="square" anchor="b" anchorCtr="0">
            <a:noAutofit/>
          </a:bodyPr>
          <a:lstStyle/>
          <a:p>
            <a:pPr marL="0" marR="0" lvl="0" indent="0" algn="l" defTabSz="914400" rtl="0" eaLnBrk="1" fontAlgn="auto" latinLnBrk="0" hangingPunct="1">
              <a:lnSpc>
                <a:spcPct val="90000"/>
              </a:lnSpc>
              <a:spcBef>
                <a:spcPts val="576"/>
              </a:spcBef>
              <a:spcAft>
                <a:spcPts val="0"/>
              </a:spcAft>
              <a:buClrTx/>
              <a:buSzTx/>
              <a:buFontTx/>
              <a:buNone/>
              <a:tabLst/>
              <a:defRPr/>
            </a:pPr>
            <a:r>
              <a:rPr kumimoji="0" lang="en-US" sz="1400" b="0" i="0" u="none" strike="noStrike" kern="1200" cap="none" spc="0" normalizeH="0" baseline="0" noProof="0">
                <a:ln>
                  <a:noFill/>
                </a:ln>
                <a:solidFill>
                  <a:prstClr val="white">
                    <a:lumMod val="50000"/>
                  </a:prstClr>
                </a:solidFill>
                <a:effectLst/>
                <a:uLnTx/>
                <a:uFillTx/>
                <a:latin typeface="Calibri" panose="020F0502020204030204"/>
                <a:ea typeface="ＭＳ Ｐゴシック" pitchFamily="34" charset="-128"/>
                <a:cs typeface="+mn-cs"/>
              </a:rPr>
              <a:t>Source: Forness, S.R., Freeman, S.F., Paparella, T., Kauffman, J.M., &amp; Walker, H.M. (2012). Special education implications of point and cumulative prevalence for children with emotional or behavioral disorders. </a:t>
            </a:r>
            <a:r>
              <a:rPr kumimoji="0" lang="en-US" sz="1400" b="0" i="1" u="none" strike="noStrike" kern="1200" cap="none" spc="0" normalizeH="0" baseline="0" noProof="0">
                <a:ln>
                  <a:noFill/>
                </a:ln>
                <a:solidFill>
                  <a:prstClr val="white">
                    <a:lumMod val="50000"/>
                  </a:prstClr>
                </a:solidFill>
                <a:effectLst/>
                <a:uLnTx/>
                <a:uFillTx/>
                <a:latin typeface="Calibri" panose="020F0502020204030204"/>
                <a:ea typeface="ＭＳ Ｐゴシック" pitchFamily="34" charset="-128"/>
                <a:cs typeface="+mn-cs"/>
              </a:rPr>
              <a:t>Journal of Emotional and Behavioral Disorders, 20</a:t>
            </a:r>
            <a:r>
              <a:rPr kumimoji="0" lang="en-US" sz="1400" b="0" i="0" u="none" strike="noStrike" kern="1200" cap="none" spc="0" normalizeH="0" baseline="0" noProof="0">
                <a:ln>
                  <a:noFill/>
                </a:ln>
                <a:solidFill>
                  <a:prstClr val="white">
                    <a:lumMod val="50000"/>
                  </a:prstClr>
                </a:solidFill>
                <a:effectLst/>
                <a:uLnTx/>
                <a:uFillTx/>
                <a:latin typeface="Calibri" panose="020F0502020204030204"/>
                <a:ea typeface="ＭＳ Ｐゴシック" pitchFamily="34" charset="-128"/>
                <a:cs typeface="+mn-cs"/>
              </a:rPr>
              <a:t>, 4-18.</a:t>
            </a:r>
          </a:p>
        </p:txBody>
      </p:sp>
    </p:spTree>
    <p:extLst>
      <p:ext uri="{BB962C8B-B14F-4D97-AF65-F5344CB8AC3E}">
        <p14:creationId xmlns:p14="http://schemas.microsoft.com/office/powerpoint/2010/main" val="235883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D57BB5E7-AA39-1AD7-58EE-6D8D94F038F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kumimoji="0" lang="en-US" sz="4400" b="1" i="0" u="none" strike="noStrike" kern="1200" cap="none" spc="-150" normalizeH="0" baseline="0" noProof="0">
                <a:ln>
                  <a:noFill/>
                </a:ln>
                <a:solidFill>
                  <a:prstClr val="black"/>
                </a:solidFill>
                <a:effectLst/>
                <a:uLnTx/>
                <a:uFillTx/>
                <a:latin typeface="Arial" panose="020B0604020202020204"/>
                <a:ea typeface="+mj-ea"/>
                <a:cs typeface="+mj-cs"/>
              </a:rPr>
              <a:t>Comprehensive, Integrated, Three-Tiered Model of Prevention 1</a:t>
            </a:r>
            <a:endParaRPr lang="en-US"/>
          </a:p>
        </p:txBody>
      </p:sp>
      <p:pic>
        <p:nvPicPr>
          <p:cNvPr id="3" name="Picture"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The goal of tier 1 is to prevent harm. Approximately 80% of students will have their needs met at this level. The yellow tier in the middle of the pyramid is tier 2 (secondary prevention) which includes specialized group systems for students at risk. The goal of tier 2 is to reverse harm. Approximately 15% of students will have their needs met at this level. The red tier at the top of the pyramid is tier 3 (tertiary prevention) which includes specialized individual systems for students with high risk. The goal of tier 3 is to reduce harm. Approximately 5% of students will have their needs met at this level.">
            <a:extLst>
              <a:ext uri="{FF2B5EF4-FFF2-40B4-BE49-F238E27FC236}">
                <a16:creationId xmlns:a16="http://schemas.microsoft.com/office/drawing/2014/main" id="{19E716E8-049E-E013-5D1F-FDFA1CD340FA}"/>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1542142" y="0"/>
            <a:ext cx="9107715" cy="6858000"/>
          </a:xfrm>
          <a:prstGeom prst="rect">
            <a:avLst/>
          </a:prstGeom>
        </p:spPr>
      </p:pic>
    </p:spTree>
    <p:extLst>
      <p:ext uri="{BB962C8B-B14F-4D97-AF65-F5344CB8AC3E}">
        <p14:creationId xmlns:p14="http://schemas.microsoft.com/office/powerpoint/2010/main" val="2265565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B4C7E7"/>
            </a:gs>
            <a:gs pos="46000">
              <a:srgbClr val="4D79C7"/>
            </a:gs>
            <a:gs pos="100000">
              <a:srgbClr val="264478"/>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he Journey of Ci3T">
            <a:extLst>
              <a:ext uri="{FF2B5EF4-FFF2-40B4-BE49-F238E27FC236}">
                <a16:creationId xmlns:a16="http://schemas.microsoft.com/office/drawing/2014/main" id="{C024B7DD-57C1-E846-BF1F-0297F13B2A7F}"/>
              </a:ext>
            </a:extLst>
          </p:cNvPr>
          <p:cNvSpPr>
            <a:spLocks noGrp="1"/>
          </p:cNvSpPr>
          <p:nvPr>
            <p:ph type="title"/>
          </p:nvPr>
        </p:nvSpPr>
        <p:spPr>
          <a:xfrm>
            <a:off x="0" y="0"/>
            <a:ext cx="12192000" cy="1039855"/>
          </a:xfrm>
        </p:spPr>
        <p:txBody>
          <a:bodyPr anchor="ctr" anchorCtr="0">
            <a:normAutofit/>
          </a:bodyPr>
          <a:lstStyle/>
          <a:p>
            <a:pPr algn="ctr"/>
            <a:r>
              <a:rPr lang="en-US" altLang="en-US" sz="5400" b="1">
                <a:ln w="3175">
                  <a:solidFill>
                    <a:schemeClr val="bg1">
                      <a:alpha val="75000"/>
                    </a:schemeClr>
                  </a:solidFill>
                </a:ln>
                <a:effectLst>
                  <a:outerShdw blurRad="127000" dist="38100" dir="2700000" algn="tl" rotWithShape="0">
                    <a:schemeClr val="tx1">
                      <a:alpha val="40000"/>
                    </a:schemeClr>
                  </a:outerShdw>
                </a:effectLst>
                <a:latin typeface="Arial" panose="020B0604020202020204" pitchFamily="34" charset="0"/>
                <a:cs typeface="Arial" panose="020B0604020202020204" pitchFamily="34" charset="0"/>
              </a:rPr>
              <a:t>The Journey of Ci3T</a:t>
            </a:r>
            <a:endParaRPr lang="en-US" sz="5400" b="1">
              <a:ln w="3175">
                <a:solidFill>
                  <a:schemeClr val="bg1">
                    <a:alpha val="75000"/>
                  </a:schemeClr>
                </a:solidFill>
              </a:ln>
              <a:effectLst>
                <a:outerShdw blurRad="127000" dist="38100" dir="2700000" algn="tl" rotWithShape="0">
                  <a:schemeClr val="tx1">
                    <a:alpha val="40000"/>
                  </a:schemeClr>
                </a:outerShdw>
              </a:effectLst>
              <a:latin typeface="Arial" panose="020B0604020202020204" pitchFamily="34" charset="0"/>
              <a:cs typeface="Arial" panose="020B0604020202020204" pitchFamily="34" charset="0"/>
            </a:endParaRPr>
          </a:p>
        </p:txBody>
      </p:sp>
      <p:pic>
        <p:nvPicPr>
          <p:cNvPr id="8" name="USA map" descr="USA map">
            <a:extLst>
              <a:ext uri="{FF2B5EF4-FFF2-40B4-BE49-F238E27FC236}">
                <a16:creationId xmlns:a16="http://schemas.microsoft.com/office/drawing/2014/main" id="{CA050F3D-11D3-B6AE-5516-809A13DBAD36}"/>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60166" y="637446"/>
            <a:ext cx="10730455" cy="6220554"/>
          </a:xfrm>
          <a:prstGeom prst="rect">
            <a:avLst/>
          </a:prstGeom>
        </p:spPr>
      </p:pic>
      <p:pic>
        <p:nvPicPr>
          <p:cNvPr id="5" name="Ci3T logo" descr="Ci3T Logo">
            <a:extLst>
              <a:ext uri="{FF2B5EF4-FFF2-40B4-BE49-F238E27FC236}">
                <a16:creationId xmlns:a16="http://schemas.microsoft.com/office/drawing/2014/main" id="{5698720C-BFEB-9A49-822B-253C4D95BB45}"/>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bwMode="auto">
          <a:xfrm>
            <a:off x="1432395" y="2560539"/>
            <a:ext cx="12573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1996">
            <a:extLst>
              <a:ext uri="{FF2B5EF4-FFF2-40B4-BE49-F238E27FC236}">
                <a16:creationId xmlns:a16="http://schemas.microsoft.com/office/drawing/2014/main" id="{6D5440BA-95F5-7235-4F26-D3D77E6BC600}"/>
              </a:ext>
            </a:extLst>
          </p:cNvPr>
          <p:cNvSpPr txBox="1"/>
          <p:nvPr/>
        </p:nvSpPr>
        <p:spPr>
          <a:xfrm>
            <a:off x="1294372" y="3675099"/>
            <a:ext cx="6976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1996</a:t>
            </a:r>
          </a:p>
        </p:txBody>
      </p:sp>
      <p:pic>
        <p:nvPicPr>
          <p:cNvPr id="6" name="Southern California" descr="Southern California">
            <a:extLst>
              <a:ext uri="{FF2B5EF4-FFF2-40B4-BE49-F238E27FC236}">
                <a16:creationId xmlns:a16="http://schemas.microsoft.com/office/drawing/2014/main" id="{B32F7FE8-95A9-8541-92D9-F76C17DABCA9}"/>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p:blipFill>
        <p:spPr bwMode="auto">
          <a:xfrm flipH="1">
            <a:off x="2423423" y="3494005"/>
            <a:ext cx="762496" cy="731520"/>
          </a:xfrm>
          <a:prstGeom prst="rect">
            <a:avLst/>
          </a:prstGeom>
        </p:spPr>
      </p:pic>
      <p:pic>
        <p:nvPicPr>
          <p:cNvPr id="34" name="Arizona" descr="Arizona">
            <a:extLst>
              <a:ext uri="{FF2B5EF4-FFF2-40B4-BE49-F238E27FC236}">
                <a16:creationId xmlns:a16="http://schemas.microsoft.com/office/drawing/2014/main" id="{D930A914-EE3F-B52C-C6BB-188993D2036F}"/>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3339251" y="3908391"/>
            <a:ext cx="762497" cy="731520"/>
          </a:xfrm>
          <a:prstGeom prst="rect">
            <a:avLst/>
          </a:prstGeom>
        </p:spPr>
      </p:pic>
      <p:pic>
        <p:nvPicPr>
          <p:cNvPr id="48" name="Tennessee" descr="Tennessee">
            <a:extLst>
              <a:ext uri="{FF2B5EF4-FFF2-40B4-BE49-F238E27FC236}">
                <a16:creationId xmlns:a16="http://schemas.microsoft.com/office/drawing/2014/main" id="{B7864170-B746-5BE0-CA10-83FF5A9ACDC3}"/>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7861501" y="3542631"/>
            <a:ext cx="762497" cy="731520"/>
          </a:xfrm>
          <a:prstGeom prst="rect">
            <a:avLst/>
          </a:prstGeom>
        </p:spPr>
      </p:pic>
      <p:pic>
        <p:nvPicPr>
          <p:cNvPr id="49" name="North Carolina" descr="North Carolina">
            <a:extLst>
              <a:ext uri="{FF2B5EF4-FFF2-40B4-BE49-F238E27FC236}">
                <a16:creationId xmlns:a16="http://schemas.microsoft.com/office/drawing/2014/main" id="{90019CB0-251F-F3CA-8EAF-98A62B73F931}"/>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9397689" y="3421612"/>
            <a:ext cx="762497" cy="731520"/>
          </a:xfrm>
          <a:prstGeom prst="rect">
            <a:avLst/>
          </a:prstGeom>
        </p:spPr>
      </p:pic>
      <p:pic>
        <p:nvPicPr>
          <p:cNvPr id="42" name="Kansas" descr="Kansas">
            <a:extLst>
              <a:ext uri="{FF2B5EF4-FFF2-40B4-BE49-F238E27FC236}">
                <a16:creationId xmlns:a16="http://schemas.microsoft.com/office/drawing/2014/main" id="{0AA44A8C-21C0-B3A9-183F-A295D9AB6815}"/>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5811213" y="3031681"/>
            <a:ext cx="762497" cy="731520"/>
          </a:xfrm>
          <a:prstGeom prst="rect">
            <a:avLst/>
          </a:prstGeom>
        </p:spPr>
      </p:pic>
      <p:pic>
        <p:nvPicPr>
          <p:cNvPr id="47" name="Alabama" descr="Alabama">
            <a:extLst>
              <a:ext uri="{FF2B5EF4-FFF2-40B4-BE49-F238E27FC236}">
                <a16:creationId xmlns:a16="http://schemas.microsoft.com/office/drawing/2014/main" id="{0618F8D2-59DB-F738-AF6A-E09D543F47A4}"/>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7933497" y="4405666"/>
            <a:ext cx="762497" cy="731520"/>
          </a:xfrm>
          <a:prstGeom prst="rect">
            <a:avLst/>
          </a:prstGeom>
        </p:spPr>
      </p:pic>
      <p:pic>
        <p:nvPicPr>
          <p:cNvPr id="44" name="Missouri" descr="Missouri">
            <a:extLst>
              <a:ext uri="{FF2B5EF4-FFF2-40B4-BE49-F238E27FC236}">
                <a16:creationId xmlns:a16="http://schemas.microsoft.com/office/drawing/2014/main" id="{642214EB-1143-F0E1-9A5A-4EEA1C7A9F4E}"/>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6830697" y="2999715"/>
            <a:ext cx="762497" cy="731520"/>
          </a:xfrm>
          <a:prstGeom prst="rect">
            <a:avLst/>
          </a:prstGeom>
        </p:spPr>
      </p:pic>
      <p:pic>
        <p:nvPicPr>
          <p:cNvPr id="45" name="Iowa" descr="Iowa">
            <a:extLst>
              <a:ext uri="{FF2B5EF4-FFF2-40B4-BE49-F238E27FC236}">
                <a16:creationId xmlns:a16="http://schemas.microsoft.com/office/drawing/2014/main" id="{815337C8-B880-BF30-8C97-46C4268179C6}"/>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6605664" y="2218341"/>
            <a:ext cx="762497" cy="731520"/>
          </a:xfrm>
          <a:prstGeom prst="rect">
            <a:avLst/>
          </a:prstGeom>
        </p:spPr>
      </p:pic>
      <p:pic>
        <p:nvPicPr>
          <p:cNvPr id="52" name="Hawaii" descr="Hawaii">
            <a:extLst>
              <a:ext uri="{FF2B5EF4-FFF2-40B4-BE49-F238E27FC236}">
                <a16:creationId xmlns:a16="http://schemas.microsoft.com/office/drawing/2014/main" id="{690E616F-98A8-4B18-9C6C-80E63F16F57A}"/>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676375" y="5854794"/>
            <a:ext cx="762497" cy="731520"/>
          </a:xfrm>
          <a:prstGeom prst="rect">
            <a:avLst/>
          </a:prstGeom>
        </p:spPr>
      </p:pic>
      <p:pic>
        <p:nvPicPr>
          <p:cNvPr id="46" name="Washington" descr="Washington">
            <a:extLst>
              <a:ext uri="{FF2B5EF4-FFF2-40B4-BE49-F238E27FC236}">
                <a16:creationId xmlns:a16="http://schemas.microsoft.com/office/drawing/2014/main" id="{647FCC20-240E-C64E-09D8-F8FB17BC845A}"/>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2576754" y="644042"/>
            <a:ext cx="762497" cy="731520"/>
          </a:xfrm>
          <a:prstGeom prst="rect">
            <a:avLst/>
          </a:prstGeom>
        </p:spPr>
      </p:pic>
      <p:pic>
        <p:nvPicPr>
          <p:cNvPr id="50" name="Vermont" descr="Vermont">
            <a:extLst>
              <a:ext uri="{FF2B5EF4-FFF2-40B4-BE49-F238E27FC236}">
                <a16:creationId xmlns:a16="http://schemas.microsoft.com/office/drawing/2014/main" id="{968DE0A4-C33C-AA16-5DD9-3C243FA68691}"/>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9918514" y="1277971"/>
            <a:ext cx="762497" cy="731520"/>
          </a:xfrm>
          <a:prstGeom prst="rect">
            <a:avLst/>
          </a:prstGeom>
        </p:spPr>
      </p:pic>
      <p:pic>
        <p:nvPicPr>
          <p:cNvPr id="53" name="South Carolina" descr="South Carolina">
            <a:extLst>
              <a:ext uri="{FF2B5EF4-FFF2-40B4-BE49-F238E27FC236}">
                <a16:creationId xmlns:a16="http://schemas.microsoft.com/office/drawing/2014/main" id="{6886EB22-B797-25BB-D3B0-2FA9B8047EB1}"/>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9016440" y="3908391"/>
            <a:ext cx="762497" cy="731520"/>
          </a:xfrm>
          <a:prstGeom prst="rect">
            <a:avLst/>
          </a:prstGeom>
        </p:spPr>
      </p:pic>
      <p:pic>
        <p:nvPicPr>
          <p:cNvPr id="65" name="Kentucky" descr="Kentucky">
            <a:extLst>
              <a:ext uri="{FF2B5EF4-FFF2-40B4-BE49-F238E27FC236}">
                <a16:creationId xmlns:a16="http://schemas.microsoft.com/office/drawing/2014/main" id="{4DC35D9D-EBFD-8D81-8464-5C4E7E19A329}"/>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8314745" y="3063240"/>
            <a:ext cx="762497" cy="731520"/>
          </a:xfrm>
          <a:prstGeom prst="rect">
            <a:avLst/>
          </a:prstGeom>
        </p:spPr>
      </p:pic>
      <p:pic>
        <p:nvPicPr>
          <p:cNvPr id="4" name="Picture 3">
            <a:extLst>
              <a:ext uri="{FF2B5EF4-FFF2-40B4-BE49-F238E27FC236}">
                <a16:creationId xmlns:a16="http://schemas.microsoft.com/office/drawing/2014/main" id="{53F28895-2029-0709-8678-420B6A5C5B09}"/>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667036" y="0"/>
            <a:ext cx="1554480" cy="1554480"/>
          </a:xfrm>
          <a:prstGeom prst="rect">
            <a:avLst/>
          </a:prstGeom>
        </p:spPr>
      </p:pic>
      <p:pic>
        <p:nvPicPr>
          <p:cNvPr id="7" name="Picture 6">
            <a:extLst>
              <a:ext uri="{FF2B5EF4-FFF2-40B4-BE49-F238E27FC236}">
                <a16:creationId xmlns:a16="http://schemas.microsoft.com/office/drawing/2014/main" id="{19852E82-29B7-99FD-3E4C-5C755C37AAFB}"/>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334845" y="0"/>
            <a:ext cx="1554480" cy="1554480"/>
          </a:xfrm>
          <a:prstGeom prst="rect">
            <a:avLst/>
          </a:prstGeom>
        </p:spPr>
      </p:pic>
      <p:pic>
        <p:nvPicPr>
          <p:cNvPr id="9" name="Picture 8">
            <a:extLst>
              <a:ext uri="{FF2B5EF4-FFF2-40B4-BE49-F238E27FC236}">
                <a16:creationId xmlns:a16="http://schemas.microsoft.com/office/drawing/2014/main" id="{20E3249E-8DD0-862E-5CFA-3F00FDF65FD0}"/>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02653" y="0"/>
            <a:ext cx="1554480" cy="1554480"/>
          </a:xfrm>
          <a:prstGeom prst="rect">
            <a:avLst/>
          </a:prstGeom>
        </p:spPr>
      </p:pic>
      <p:pic>
        <p:nvPicPr>
          <p:cNvPr id="10" name="Picture 9">
            <a:extLst>
              <a:ext uri="{FF2B5EF4-FFF2-40B4-BE49-F238E27FC236}">
                <a16:creationId xmlns:a16="http://schemas.microsoft.com/office/drawing/2014/main" id="{153DC144-4F8B-B0F9-17A2-8B1806F73099}"/>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670461" y="0"/>
            <a:ext cx="1554480" cy="1554480"/>
          </a:xfrm>
          <a:prstGeom prst="rect">
            <a:avLst/>
          </a:prstGeom>
        </p:spPr>
      </p:pic>
      <p:pic>
        <p:nvPicPr>
          <p:cNvPr id="11" name="Picture 10">
            <a:extLst>
              <a:ext uri="{FF2B5EF4-FFF2-40B4-BE49-F238E27FC236}">
                <a16:creationId xmlns:a16="http://schemas.microsoft.com/office/drawing/2014/main" id="{8B1EA7CC-9B03-BCEE-9A0C-FCE3FA6CD710}"/>
              </a:ext>
              <a:ext uri="{C183D7F6-B498-43B3-948B-1728B52AA6E4}">
                <adec:decorative xmlns:adec="http://schemas.microsoft.com/office/drawing/2017/decorative" val="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338269" y="0"/>
            <a:ext cx="1554480" cy="1554480"/>
          </a:xfrm>
          <a:prstGeom prst="rect">
            <a:avLst/>
          </a:prstGeom>
        </p:spPr>
      </p:pic>
      <p:pic>
        <p:nvPicPr>
          <p:cNvPr id="12" name="Picture 11">
            <a:extLst>
              <a:ext uri="{FF2B5EF4-FFF2-40B4-BE49-F238E27FC236}">
                <a16:creationId xmlns:a16="http://schemas.microsoft.com/office/drawing/2014/main" id="{FA646E6C-C61B-47BF-79C3-7A4E38565AF4}"/>
              </a:ext>
              <a:ext uri="{C183D7F6-B498-43B3-948B-1728B52AA6E4}">
                <adec:decorative xmlns:adec="http://schemas.microsoft.com/office/drawing/2017/decorative" val="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006077" y="0"/>
            <a:ext cx="1554480" cy="1554480"/>
          </a:xfrm>
          <a:prstGeom prst="rect">
            <a:avLst/>
          </a:prstGeom>
        </p:spPr>
      </p:pic>
      <p:pic>
        <p:nvPicPr>
          <p:cNvPr id="13" name="Picture 12">
            <a:extLst>
              <a:ext uri="{FF2B5EF4-FFF2-40B4-BE49-F238E27FC236}">
                <a16:creationId xmlns:a16="http://schemas.microsoft.com/office/drawing/2014/main" id="{BC028945-D41C-C0EB-F7AB-8FD9746A263C}"/>
              </a:ext>
              <a:ext uri="{C183D7F6-B498-43B3-948B-1728B52AA6E4}">
                <adec:decorative xmlns:adec="http://schemas.microsoft.com/office/drawing/2017/decorative" val="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673885" y="0"/>
            <a:ext cx="1554480" cy="1554480"/>
          </a:xfrm>
          <a:prstGeom prst="rect">
            <a:avLst/>
          </a:prstGeom>
        </p:spPr>
      </p:pic>
      <p:pic>
        <p:nvPicPr>
          <p:cNvPr id="58" name="Picture 57">
            <a:extLst>
              <a:ext uri="{FF2B5EF4-FFF2-40B4-BE49-F238E27FC236}">
                <a16:creationId xmlns:a16="http://schemas.microsoft.com/office/drawing/2014/main" id="{E163D536-60AA-0F7F-D839-AADB11200251}"/>
              </a:ext>
              <a:ext uri="{C183D7F6-B498-43B3-948B-1728B52AA6E4}">
                <adec:decorative xmlns:adec="http://schemas.microsoft.com/office/drawing/2017/decorative" val="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338781" y="0"/>
            <a:ext cx="1554480" cy="1554480"/>
          </a:xfrm>
          <a:prstGeom prst="rect">
            <a:avLst/>
          </a:prstGeom>
        </p:spPr>
      </p:pic>
      <p:pic>
        <p:nvPicPr>
          <p:cNvPr id="15" name="Picture 14">
            <a:extLst>
              <a:ext uri="{FF2B5EF4-FFF2-40B4-BE49-F238E27FC236}">
                <a16:creationId xmlns:a16="http://schemas.microsoft.com/office/drawing/2014/main" id="{8EA68762-80D8-E347-7BF4-363A35DC66BC}"/>
              </a:ext>
              <a:ext uri="{C183D7F6-B498-43B3-948B-1728B52AA6E4}">
                <adec:decorative xmlns:adec="http://schemas.microsoft.com/office/drawing/2017/decorative" val="1"/>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500" y="0"/>
            <a:ext cx="1554480" cy="1554480"/>
          </a:xfrm>
          <a:prstGeom prst="rect">
            <a:avLst/>
          </a:prstGeom>
        </p:spPr>
      </p:pic>
      <p:pic>
        <p:nvPicPr>
          <p:cNvPr id="16" name="Picture 15">
            <a:extLst>
              <a:ext uri="{FF2B5EF4-FFF2-40B4-BE49-F238E27FC236}">
                <a16:creationId xmlns:a16="http://schemas.microsoft.com/office/drawing/2014/main" id="{A7979E4E-449E-4FD6-4A42-B684991633E1}"/>
              </a:ext>
              <a:ext uri="{C183D7F6-B498-43B3-948B-1728B52AA6E4}">
                <adec:decorative xmlns:adec="http://schemas.microsoft.com/office/drawing/2017/decorative" val="1"/>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0667036" y="1328420"/>
            <a:ext cx="1554480" cy="1554480"/>
          </a:xfrm>
          <a:prstGeom prst="rect">
            <a:avLst/>
          </a:prstGeom>
        </p:spPr>
      </p:pic>
      <p:pic>
        <p:nvPicPr>
          <p:cNvPr id="17" name="Picture 16">
            <a:extLst>
              <a:ext uri="{FF2B5EF4-FFF2-40B4-BE49-F238E27FC236}">
                <a16:creationId xmlns:a16="http://schemas.microsoft.com/office/drawing/2014/main" id="{36671554-8BE6-EF3F-AB80-05C082301AA0}"/>
              </a:ext>
              <a:ext uri="{C183D7F6-B498-43B3-948B-1728B52AA6E4}">
                <adec:decorative xmlns:adec="http://schemas.microsoft.com/office/drawing/2017/decorative" val="1"/>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9334604" y="1328420"/>
            <a:ext cx="1554480" cy="1554480"/>
          </a:xfrm>
          <a:prstGeom prst="rect">
            <a:avLst/>
          </a:prstGeom>
        </p:spPr>
      </p:pic>
      <p:pic>
        <p:nvPicPr>
          <p:cNvPr id="18" name="Picture 17">
            <a:extLst>
              <a:ext uri="{FF2B5EF4-FFF2-40B4-BE49-F238E27FC236}">
                <a16:creationId xmlns:a16="http://schemas.microsoft.com/office/drawing/2014/main" id="{DC169E19-28B8-0A42-1649-7A2D46CE6302}"/>
              </a:ext>
              <a:ext uri="{C183D7F6-B498-43B3-948B-1728B52AA6E4}">
                <adec:decorative xmlns:adec="http://schemas.microsoft.com/office/drawing/2017/decorative" val="1"/>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8002169" y="1328420"/>
            <a:ext cx="1554480" cy="1554480"/>
          </a:xfrm>
          <a:prstGeom prst="rect">
            <a:avLst/>
          </a:prstGeom>
        </p:spPr>
      </p:pic>
      <p:pic>
        <p:nvPicPr>
          <p:cNvPr id="19" name="Picture 18">
            <a:extLst>
              <a:ext uri="{FF2B5EF4-FFF2-40B4-BE49-F238E27FC236}">
                <a16:creationId xmlns:a16="http://schemas.microsoft.com/office/drawing/2014/main" id="{147C6EA1-EA7E-575E-EBEF-7B879780CD6B}"/>
              </a:ext>
              <a:ext uri="{C183D7F6-B498-43B3-948B-1728B52AA6E4}">
                <adec:decorative xmlns:adec="http://schemas.microsoft.com/office/drawing/2017/decorative" val="1"/>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669734" y="1328420"/>
            <a:ext cx="1554480" cy="1554480"/>
          </a:xfrm>
          <a:prstGeom prst="rect">
            <a:avLst/>
          </a:prstGeom>
        </p:spPr>
      </p:pic>
      <p:pic>
        <p:nvPicPr>
          <p:cNvPr id="20" name="Picture 19">
            <a:extLst>
              <a:ext uri="{FF2B5EF4-FFF2-40B4-BE49-F238E27FC236}">
                <a16:creationId xmlns:a16="http://schemas.microsoft.com/office/drawing/2014/main" id="{540887B7-1011-202E-4D40-A20FF2E7D064}"/>
              </a:ext>
              <a:ext uri="{C183D7F6-B498-43B3-948B-1728B52AA6E4}">
                <adec:decorative xmlns:adec="http://schemas.microsoft.com/office/drawing/2017/decorative" val="1"/>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337299" y="1328420"/>
            <a:ext cx="1554480" cy="1554480"/>
          </a:xfrm>
          <a:prstGeom prst="rect">
            <a:avLst/>
          </a:prstGeom>
        </p:spPr>
      </p:pic>
      <p:pic>
        <p:nvPicPr>
          <p:cNvPr id="21" name="Picture 20">
            <a:extLst>
              <a:ext uri="{FF2B5EF4-FFF2-40B4-BE49-F238E27FC236}">
                <a16:creationId xmlns:a16="http://schemas.microsoft.com/office/drawing/2014/main" id="{28A2A131-5821-93E1-7EB4-A2CF024C4525}"/>
              </a:ext>
              <a:ext uri="{C183D7F6-B498-43B3-948B-1728B52AA6E4}">
                <adec:decorative xmlns:adec="http://schemas.microsoft.com/office/drawing/2017/decorative" val="1"/>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4004864" y="1328420"/>
            <a:ext cx="1554480" cy="1554480"/>
          </a:xfrm>
          <a:prstGeom prst="rect">
            <a:avLst/>
          </a:prstGeom>
        </p:spPr>
      </p:pic>
      <p:pic>
        <p:nvPicPr>
          <p:cNvPr id="22" name="Picture 21">
            <a:extLst>
              <a:ext uri="{FF2B5EF4-FFF2-40B4-BE49-F238E27FC236}">
                <a16:creationId xmlns:a16="http://schemas.microsoft.com/office/drawing/2014/main" id="{6184D53E-E1D6-7483-7A24-AD167DE0C836}"/>
              </a:ext>
              <a:ext uri="{C183D7F6-B498-43B3-948B-1728B52AA6E4}">
                <adec:decorative xmlns:adec="http://schemas.microsoft.com/office/drawing/2017/decorative" val="1"/>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2672429" y="1328420"/>
            <a:ext cx="1554480" cy="1554480"/>
          </a:xfrm>
          <a:prstGeom prst="rect">
            <a:avLst/>
          </a:prstGeom>
        </p:spPr>
      </p:pic>
      <p:pic>
        <p:nvPicPr>
          <p:cNvPr id="23" name="Picture 22">
            <a:extLst>
              <a:ext uri="{FF2B5EF4-FFF2-40B4-BE49-F238E27FC236}">
                <a16:creationId xmlns:a16="http://schemas.microsoft.com/office/drawing/2014/main" id="{5AE94329-FD65-940D-F31A-C59020BB2CD4}"/>
              </a:ext>
              <a:ext uri="{C183D7F6-B498-43B3-948B-1728B52AA6E4}">
                <adec:decorative xmlns:adec="http://schemas.microsoft.com/office/drawing/2017/decorative" val="1"/>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1339994" y="1328420"/>
            <a:ext cx="1554480" cy="1554480"/>
          </a:xfrm>
          <a:prstGeom prst="rect">
            <a:avLst/>
          </a:prstGeom>
        </p:spPr>
      </p:pic>
      <p:pic>
        <p:nvPicPr>
          <p:cNvPr id="24" name="Picture 23">
            <a:extLst>
              <a:ext uri="{FF2B5EF4-FFF2-40B4-BE49-F238E27FC236}">
                <a16:creationId xmlns:a16="http://schemas.microsoft.com/office/drawing/2014/main" id="{C48497EE-4150-82C1-72A8-759F6D472270}"/>
              </a:ext>
              <a:ext uri="{C183D7F6-B498-43B3-948B-1728B52AA6E4}">
                <adec:decorative xmlns:adec="http://schemas.microsoft.com/office/drawing/2017/decorative" val="1"/>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15500" y="1328420"/>
            <a:ext cx="1554480" cy="1554480"/>
          </a:xfrm>
          <a:prstGeom prst="rect">
            <a:avLst/>
          </a:prstGeom>
        </p:spPr>
      </p:pic>
      <p:pic>
        <p:nvPicPr>
          <p:cNvPr id="25" name="Picture 24">
            <a:extLst>
              <a:ext uri="{FF2B5EF4-FFF2-40B4-BE49-F238E27FC236}">
                <a16:creationId xmlns:a16="http://schemas.microsoft.com/office/drawing/2014/main" id="{16EBDCC8-C72A-2F0B-9589-27BFF13EE7E3}"/>
              </a:ext>
              <a:ext uri="{C183D7F6-B498-43B3-948B-1728B52AA6E4}">
                <adec:decorative xmlns:adec="http://schemas.microsoft.com/office/drawing/2017/decorative" val="1"/>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0667036" y="2656840"/>
            <a:ext cx="1554480" cy="1554480"/>
          </a:xfrm>
          <a:prstGeom prst="rect">
            <a:avLst/>
          </a:prstGeom>
        </p:spPr>
      </p:pic>
      <p:pic>
        <p:nvPicPr>
          <p:cNvPr id="26" name="Picture 25">
            <a:extLst>
              <a:ext uri="{FF2B5EF4-FFF2-40B4-BE49-F238E27FC236}">
                <a16:creationId xmlns:a16="http://schemas.microsoft.com/office/drawing/2014/main" id="{7F8FA95E-76CD-3F17-A73E-3B63A17E6DAA}"/>
              </a:ext>
              <a:ext uri="{C183D7F6-B498-43B3-948B-1728B52AA6E4}">
                <adec:decorative xmlns:adec="http://schemas.microsoft.com/office/drawing/2017/decorative" val="1"/>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9333876" y="2656840"/>
            <a:ext cx="1554480" cy="1554480"/>
          </a:xfrm>
          <a:prstGeom prst="rect">
            <a:avLst/>
          </a:prstGeom>
        </p:spPr>
      </p:pic>
      <p:pic>
        <p:nvPicPr>
          <p:cNvPr id="27" name="Picture 26">
            <a:extLst>
              <a:ext uri="{FF2B5EF4-FFF2-40B4-BE49-F238E27FC236}">
                <a16:creationId xmlns:a16="http://schemas.microsoft.com/office/drawing/2014/main" id="{83E655C2-2340-6187-A57B-28910B775934}"/>
              </a:ext>
              <a:ext uri="{C183D7F6-B498-43B3-948B-1728B52AA6E4}">
                <adec:decorative xmlns:adec="http://schemas.microsoft.com/office/drawing/2017/decorative" val="1"/>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8002823" y="2656840"/>
            <a:ext cx="1554480" cy="1554480"/>
          </a:xfrm>
          <a:prstGeom prst="rect">
            <a:avLst/>
          </a:prstGeom>
        </p:spPr>
      </p:pic>
      <p:pic>
        <p:nvPicPr>
          <p:cNvPr id="28" name="Picture 27">
            <a:extLst>
              <a:ext uri="{FF2B5EF4-FFF2-40B4-BE49-F238E27FC236}">
                <a16:creationId xmlns:a16="http://schemas.microsoft.com/office/drawing/2014/main" id="{B6DE559F-0740-6F3F-E946-BBCC1818F2EC}"/>
              </a:ext>
              <a:ext uri="{C183D7F6-B498-43B3-948B-1728B52AA6E4}">
                <adec:decorative xmlns:adec="http://schemas.microsoft.com/office/drawing/2017/decorative" val="1"/>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6671770" y="2656840"/>
            <a:ext cx="1554480" cy="1554480"/>
          </a:xfrm>
          <a:prstGeom prst="rect">
            <a:avLst/>
          </a:prstGeom>
        </p:spPr>
      </p:pic>
      <p:pic>
        <p:nvPicPr>
          <p:cNvPr id="29" name="Picture 28">
            <a:extLst>
              <a:ext uri="{FF2B5EF4-FFF2-40B4-BE49-F238E27FC236}">
                <a16:creationId xmlns:a16="http://schemas.microsoft.com/office/drawing/2014/main" id="{DA5CEFFF-3BBD-E00B-4F8C-81940D95B82B}"/>
              </a:ext>
              <a:ext uri="{C183D7F6-B498-43B3-948B-1728B52AA6E4}">
                <adec:decorative xmlns:adec="http://schemas.microsoft.com/office/drawing/2017/decorative" val="1"/>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5340717" y="2656840"/>
            <a:ext cx="1554480" cy="1554480"/>
          </a:xfrm>
          <a:prstGeom prst="rect">
            <a:avLst/>
          </a:prstGeom>
        </p:spPr>
      </p:pic>
      <p:pic>
        <p:nvPicPr>
          <p:cNvPr id="30" name="Picture 29">
            <a:extLst>
              <a:ext uri="{FF2B5EF4-FFF2-40B4-BE49-F238E27FC236}">
                <a16:creationId xmlns:a16="http://schemas.microsoft.com/office/drawing/2014/main" id="{F11835ED-87E3-CAF4-E190-40789F2823D1}"/>
              </a:ext>
              <a:ext uri="{C183D7F6-B498-43B3-948B-1728B52AA6E4}">
                <adec:decorative xmlns:adec="http://schemas.microsoft.com/office/drawing/2017/decorative" val="1"/>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4009664" y="2656840"/>
            <a:ext cx="1554480" cy="1554480"/>
          </a:xfrm>
          <a:prstGeom prst="rect">
            <a:avLst/>
          </a:prstGeom>
        </p:spPr>
      </p:pic>
      <p:pic>
        <p:nvPicPr>
          <p:cNvPr id="31" name="Picture 30">
            <a:extLst>
              <a:ext uri="{FF2B5EF4-FFF2-40B4-BE49-F238E27FC236}">
                <a16:creationId xmlns:a16="http://schemas.microsoft.com/office/drawing/2014/main" id="{2A1FAFED-BCAF-07E8-7631-F5CA166D1D54}"/>
              </a:ext>
              <a:ext uri="{C183D7F6-B498-43B3-948B-1728B52AA6E4}">
                <adec:decorative xmlns:adec="http://schemas.microsoft.com/office/drawing/2017/decorative" val="1"/>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2678611" y="2656840"/>
            <a:ext cx="1554480" cy="1554480"/>
          </a:xfrm>
          <a:prstGeom prst="rect">
            <a:avLst/>
          </a:prstGeom>
        </p:spPr>
      </p:pic>
      <p:pic>
        <p:nvPicPr>
          <p:cNvPr id="33" name="Picture 32">
            <a:extLst>
              <a:ext uri="{FF2B5EF4-FFF2-40B4-BE49-F238E27FC236}">
                <a16:creationId xmlns:a16="http://schemas.microsoft.com/office/drawing/2014/main" id="{D83C6E87-A623-62B3-6F44-E1ECE61E4772}"/>
              </a:ext>
              <a:ext uri="{C183D7F6-B498-43B3-948B-1728B52AA6E4}">
                <adec:decorative xmlns:adec="http://schemas.microsoft.com/office/drawing/2017/decorative" val="1"/>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1347558" y="2656840"/>
            <a:ext cx="1554480" cy="1554480"/>
          </a:xfrm>
          <a:prstGeom prst="rect">
            <a:avLst/>
          </a:prstGeom>
        </p:spPr>
      </p:pic>
      <p:pic>
        <p:nvPicPr>
          <p:cNvPr id="35" name="Picture 34">
            <a:extLst>
              <a:ext uri="{FF2B5EF4-FFF2-40B4-BE49-F238E27FC236}">
                <a16:creationId xmlns:a16="http://schemas.microsoft.com/office/drawing/2014/main" id="{3B27D4BD-E2FA-C8E6-1DF7-8B88E14517E0}"/>
              </a:ext>
              <a:ext uri="{C183D7F6-B498-43B3-948B-1728B52AA6E4}">
                <adec:decorative xmlns:adec="http://schemas.microsoft.com/office/drawing/2017/decorative" val="1"/>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15500" y="2656840"/>
            <a:ext cx="1554480" cy="1554480"/>
          </a:xfrm>
          <a:prstGeom prst="rect">
            <a:avLst/>
          </a:prstGeom>
        </p:spPr>
      </p:pic>
      <p:pic>
        <p:nvPicPr>
          <p:cNvPr id="36" name="Picture 35">
            <a:extLst>
              <a:ext uri="{FF2B5EF4-FFF2-40B4-BE49-F238E27FC236}">
                <a16:creationId xmlns:a16="http://schemas.microsoft.com/office/drawing/2014/main" id="{E8270F15-8B11-2779-2A9F-09D14E45BA6F}"/>
              </a:ext>
              <a:ext uri="{C183D7F6-B498-43B3-948B-1728B52AA6E4}">
                <adec:decorative xmlns:adec="http://schemas.microsoft.com/office/drawing/2017/decorative" val="1"/>
              </a:ext>
            </a:extLst>
          </p:cNvPr>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10667036" y="3985260"/>
            <a:ext cx="1554480" cy="1554480"/>
          </a:xfrm>
          <a:prstGeom prst="rect">
            <a:avLst/>
          </a:prstGeom>
        </p:spPr>
      </p:pic>
      <p:pic>
        <p:nvPicPr>
          <p:cNvPr id="37" name="Picture 36">
            <a:extLst>
              <a:ext uri="{FF2B5EF4-FFF2-40B4-BE49-F238E27FC236}">
                <a16:creationId xmlns:a16="http://schemas.microsoft.com/office/drawing/2014/main" id="{B43E5F6F-FC60-0CB0-1A3F-7BFF94FEF62E}"/>
              </a:ext>
              <a:ext uri="{C183D7F6-B498-43B3-948B-1728B52AA6E4}">
                <adec:decorative xmlns:adec="http://schemas.microsoft.com/office/drawing/2017/decorative" val="1"/>
              </a:ext>
            </a:extLst>
          </p:cNvPr>
          <p:cNvPicPr>
            <a:picLocks noChangeAspect="1"/>
          </p:cNvPicPr>
          <p:nvPr/>
        </p:nvPicPr>
        <p:blipFill>
          <a:blip r:embed="rId34" cstate="email">
            <a:extLst>
              <a:ext uri="{28A0092B-C50C-407E-A947-70E740481C1C}">
                <a14:useLocalDpi xmlns:a14="http://schemas.microsoft.com/office/drawing/2010/main"/>
              </a:ext>
            </a:extLst>
          </a:blip>
          <a:stretch>
            <a:fillRect/>
          </a:stretch>
        </p:blipFill>
        <p:spPr>
          <a:xfrm>
            <a:off x="9335594" y="3985260"/>
            <a:ext cx="1554480" cy="1554480"/>
          </a:xfrm>
          <a:prstGeom prst="rect">
            <a:avLst/>
          </a:prstGeom>
        </p:spPr>
      </p:pic>
      <p:pic>
        <p:nvPicPr>
          <p:cNvPr id="38" name="Picture 37">
            <a:extLst>
              <a:ext uri="{FF2B5EF4-FFF2-40B4-BE49-F238E27FC236}">
                <a16:creationId xmlns:a16="http://schemas.microsoft.com/office/drawing/2014/main" id="{1A0804D3-7ABA-A1E6-D1BE-E4F83B222EAE}"/>
              </a:ext>
              <a:ext uri="{C183D7F6-B498-43B3-948B-1728B52AA6E4}">
                <adec:decorative xmlns:adec="http://schemas.microsoft.com/office/drawing/2017/decorative" val="1"/>
              </a:ext>
            </a:extLst>
          </p:cNvPr>
          <p:cNvPicPr>
            <a:picLocks noChangeAspect="1"/>
          </p:cNvPicPr>
          <p:nvPr/>
        </p:nvPicPr>
        <p:blipFill>
          <a:blip r:embed="rId35" cstate="email">
            <a:extLst>
              <a:ext uri="{28A0092B-C50C-407E-A947-70E740481C1C}">
                <a14:useLocalDpi xmlns:a14="http://schemas.microsoft.com/office/drawing/2010/main"/>
              </a:ext>
            </a:extLst>
          </a:blip>
          <a:stretch>
            <a:fillRect/>
          </a:stretch>
        </p:blipFill>
        <p:spPr>
          <a:xfrm>
            <a:off x="8004152" y="3985260"/>
            <a:ext cx="1554480" cy="1554480"/>
          </a:xfrm>
          <a:prstGeom prst="rect">
            <a:avLst/>
          </a:prstGeom>
        </p:spPr>
      </p:pic>
      <p:pic>
        <p:nvPicPr>
          <p:cNvPr id="57" name="Picture 56">
            <a:extLst>
              <a:ext uri="{FF2B5EF4-FFF2-40B4-BE49-F238E27FC236}">
                <a16:creationId xmlns:a16="http://schemas.microsoft.com/office/drawing/2014/main" id="{C41BADE4-39EC-19EC-BEFA-1A51D3225BF1}"/>
              </a:ext>
              <a:ext uri="{C183D7F6-B498-43B3-948B-1728B52AA6E4}">
                <adec:decorative xmlns:adec="http://schemas.microsoft.com/office/drawing/2017/decorative" val="1"/>
              </a:ext>
            </a:extLst>
          </p:cNvPr>
          <p:cNvPicPr>
            <a:picLocks noChangeAspect="1"/>
          </p:cNvPicPr>
          <p:nvPr/>
        </p:nvPicPr>
        <p:blipFill>
          <a:blip r:embed="rId36" cstate="email">
            <a:extLst>
              <a:ext uri="{28A0092B-C50C-407E-A947-70E740481C1C}">
                <a14:useLocalDpi xmlns:a14="http://schemas.microsoft.com/office/drawing/2010/main"/>
              </a:ext>
            </a:extLst>
          </a:blip>
          <a:stretch>
            <a:fillRect/>
          </a:stretch>
        </p:blipFill>
        <p:spPr>
          <a:xfrm>
            <a:off x="6653673" y="4011595"/>
            <a:ext cx="1554480" cy="1554480"/>
          </a:xfrm>
          <a:prstGeom prst="rect">
            <a:avLst/>
          </a:prstGeom>
        </p:spPr>
      </p:pic>
      <p:pic>
        <p:nvPicPr>
          <p:cNvPr id="40" name="Picture 39">
            <a:extLst>
              <a:ext uri="{FF2B5EF4-FFF2-40B4-BE49-F238E27FC236}">
                <a16:creationId xmlns:a16="http://schemas.microsoft.com/office/drawing/2014/main" id="{45938737-5E05-95DB-D85C-6DBC412B2113}"/>
              </a:ext>
              <a:ext uri="{C183D7F6-B498-43B3-948B-1728B52AA6E4}">
                <adec:decorative xmlns:adec="http://schemas.microsoft.com/office/drawing/2017/decorative" val="1"/>
              </a:ext>
            </a:extLst>
          </p:cNvPr>
          <p:cNvPicPr>
            <a:picLocks noChangeAspect="1"/>
          </p:cNvPicPr>
          <p:nvPr/>
        </p:nvPicPr>
        <p:blipFill>
          <a:blip r:embed="rId37" cstate="email">
            <a:extLst>
              <a:ext uri="{28A0092B-C50C-407E-A947-70E740481C1C}">
                <a14:useLocalDpi xmlns:a14="http://schemas.microsoft.com/office/drawing/2010/main"/>
              </a:ext>
            </a:extLst>
          </a:blip>
          <a:stretch>
            <a:fillRect/>
          </a:stretch>
        </p:blipFill>
        <p:spPr>
          <a:xfrm>
            <a:off x="5341268" y="3985260"/>
            <a:ext cx="1554480" cy="1554480"/>
          </a:xfrm>
          <a:prstGeom prst="rect">
            <a:avLst/>
          </a:prstGeom>
        </p:spPr>
      </p:pic>
      <p:pic>
        <p:nvPicPr>
          <p:cNvPr id="41" name="Picture 40">
            <a:extLst>
              <a:ext uri="{FF2B5EF4-FFF2-40B4-BE49-F238E27FC236}">
                <a16:creationId xmlns:a16="http://schemas.microsoft.com/office/drawing/2014/main" id="{13EE5439-F102-7B63-7371-33B40CC1F80D}"/>
              </a:ext>
              <a:ext uri="{C183D7F6-B498-43B3-948B-1728B52AA6E4}">
                <adec:decorative xmlns:adec="http://schemas.microsoft.com/office/drawing/2017/decorative" val="1"/>
              </a:ext>
            </a:extLst>
          </p:cNvPr>
          <p:cNvPicPr>
            <a:picLocks noChangeAspect="1"/>
          </p:cNvPicPr>
          <p:nvPr/>
        </p:nvPicPr>
        <p:blipFill>
          <a:blip r:embed="rId38" cstate="email">
            <a:extLst>
              <a:ext uri="{28A0092B-C50C-407E-A947-70E740481C1C}">
                <a14:useLocalDpi xmlns:a14="http://schemas.microsoft.com/office/drawing/2010/main"/>
              </a:ext>
            </a:extLst>
          </a:blip>
          <a:stretch>
            <a:fillRect/>
          </a:stretch>
        </p:blipFill>
        <p:spPr>
          <a:xfrm>
            <a:off x="4009826" y="3985260"/>
            <a:ext cx="1554480" cy="1554480"/>
          </a:xfrm>
          <a:prstGeom prst="rect">
            <a:avLst/>
          </a:prstGeom>
        </p:spPr>
      </p:pic>
      <p:pic>
        <p:nvPicPr>
          <p:cNvPr id="43" name="Picture 42">
            <a:extLst>
              <a:ext uri="{FF2B5EF4-FFF2-40B4-BE49-F238E27FC236}">
                <a16:creationId xmlns:a16="http://schemas.microsoft.com/office/drawing/2014/main" id="{C18E7647-755B-4238-E2B0-68FE44D67DB7}"/>
              </a:ext>
              <a:ext uri="{C183D7F6-B498-43B3-948B-1728B52AA6E4}">
                <adec:decorative xmlns:adec="http://schemas.microsoft.com/office/drawing/2017/decorative" val="1"/>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2678384" y="3985260"/>
            <a:ext cx="1554480" cy="1554480"/>
          </a:xfrm>
          <a:prstGeom prst="rect">
            <a:avLst/>
          </a:prstGeom>
        </p:spPr>
      </p:pic>
      <p:pic>
        <p:nvPicPr>
          <p:cNvPr id="54" name="Picture 53">
            <a:extLst>
              <a:ext uri="{FF2B5EF4-FFF2-40B4-BE49-F238E27FC236}">
                <a16:creationId xmlns:a16="http://schemas.microsoft.com/office/drawing/2014/main" id="{B03417CA-F057-C19F-997D-00F86A7B9ABE}"/>
              </a:ext>
              <a:ext uri="{C183D7F6-B498-43B3-948B-1728B52AA6E4}">
                <adec:decorative xmlns:adec="http://schemas.microsoft.com/office/drawing/2017/decorative" val="1"/>
              </a:ext>
            </a:extLst>
          </p:cNvPr>
          <p:cNvPicPr>
            <a:picLocks noChangeAspect="1"/>
          </p:cNvPicPr>
          <p:nvPr/>
        </p:nvPicPr>
        <p:blipFill>
          <a:blip r:embed="rId40" cstate="email">
            <a:extLst>
              <a:ext uri="{28A0092B-C50C-407E-A947-70E740481C1C}">
                <a14:useLocalDpi xmlns:a14="http://schemas.microsoft.com/office/drawing/2010/main"/>
              </a:ext>
            </a:extLst>
          </a:blip>
          <a:stretch>
            <a:fillRect/>
          </a:stretch>
        </p:blipFill>
        <p:spPr>
          <a:xfrm>
            <a:off x="1346942" y="3985260"/>
            <a:ext cx="1554480" cy="1554480"/>
          </a:xfrm>
          <a:prstGeom prst="rect">
            <a:avLst/>
          </a:prstGeom>
        </p:spPr>
      </p:pic>
      <p:pic>
        <p:nvPicPr>
          <p:cNvPr id="55" name="Picture 54">
            <a:extLst>
              <a:ext uri="{FF2B5EF4-FFF2-40B4-BE49-F238E27FC236}">
                <a16:creationId xmlns:a16="http://schemas.microsoft.com/office/drawing/2014/main" id="{74D2F90B-4238-5472-16D1-DAFD3D753BF5}"/>
              </a:ext>
              <a:ext uri="{C183D7F6-B498-43B3-948B-1728B52AA6E4}">
                <adec:decorative xmlns:adec="http://schemas.microsoft.com/office/drawing/2017/decorative" val="1"/>
              </a:ext>
            </a:extLst>
          </p:cNvPr>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15500" y="3985260"/>
            <a:ext cx="1554480" cy="1554480"/>
          </a:xfrm>
          <a:prstGeom prst="rect">
            <a:avLst/>
          </a:prstGeom>
        </p:spPr>
      </p:pic>
      <p:pic>
        <p:nvPicPr>
          <p:cNvPr id="56" name="Picture 55">
            <a:extLst>
              <a:ext uri="{FF2B5EF4-FFF2-40B4-BE49-F238E27FC236}">
                <a16:creationId xmlns:a16="http://schemas.microsoft.com/office/drawing/2014/main" id="{3607A908-D9A3-2E51-44F1-16410D753A77}"/>
              </a:ext>
              <a:ext uri="{C183D7F6-B498-43B3-948B-1728B52AA6E4}">
                <adec:decorative xmlns:adec="http://schemas.microsoft.com/office/drawing/2017/decorative" val="1"/>
              </a:ext>
            </a:extLst>
          </p:cNvPr>
          <p:cNvPicPr>
            <a:picLocks noChangeAspect="1"/>
          </p:cNvPicPr>
          <p:nvPr/>
        </p:nvPicPr>
        <p:blipFill>
          <a:blip r:embed="rId42" cstate="email">
            <a:extLst>
              <a:ext uri="{28A0092B-C50C-407E-A947-70E740481C1C}">
                <a14:useLocalDpi xmlns:a14="http://schemas.microsoft.com/office/drawing/2010/main"/>
              </a:ext>
            </a:extLst>
          </a:blip>
          <a:stretch>
            <a:fillRect/>
          </a:stretch>
        </p:blipFill>
        <p:spPr>
          <a:xfrm>
            <a:off x="8605706" y="5277357"/>
            <a:ext cx="1554480" cy="1554480"/>
          </a:xfrm>
          <a:prstGeom prst="rect">
            <a:avLst/>
          </a:prstGeom>
        </p:spPr>
      </p:pic>
      <p:pic>
        <p:nvPicPr>
          <p:cNvPr id="60" name="Picture 59">
            <a:extLst>
              <a:ext uri="{FF2B5EF4-FFF2-40B4-BE49-F238E27FC236}">
                <a16:creationId xmlns:a16="http://schemas.microsoft.com/office/drawing/2014/main" id="{C34D79A1-4A9F-8658-C6CD-429FDE3A3648}"/>
              </a:ext>
              <a:ext uri="{C183D7F6-B498-43B3-948B-1728B52AA6E4}">
                <adec:decorative xmlns:adec="http://schemas.microsoft.com/office/drawing/2017/decorative" val="1"/>
              </a:ext>
            </a:extLst>
          </p:cNvPr>
          <p:cNvPicPr>
            <a:picLocks noChangeAspect="1"/>
          </p:cNvPicPr>
          <p:nvPr/>
        </p:nvPicPr>
        <p:blipFill>
          <a:blip r:embed="rId43" cstate="email">
            <a:extLst>
              <a:ext uri="{28A0092B-C50C-407E-A947-70E740481C1C}">
                <a14:useLocalDpi xmlns:a14="http://schemas.microsoft.com/office/drawing/2010/main"/>
              </a:ext>
            </a:extLst>
          </a:blip>
          <a:stretch>
            <a:fillRect/>
          </a:stretch>
        </p:blipFill>
        <p:spPr>
          <a:xfrm>
            <a:off x="7319278" y="5277357"/>
            <a:ext cx="1554480" cy="1554480"/>
          </a:xfrm>
          <a:prstGeom prst="rect">
            <a:avLst/>
          </a:prstGeom>
        </p:spPr>
      </p:pic>
      <p:pic>
        <p:nvPicPr>
          <p:cNvPr id="61" name="Picture 60">
            <a:extLst>
              <a:ext uri="{FF2B5EF4-FFF2-40B4-BE49-F238E27FC236}">
                <a16:creationId xmlns:a16="http://schemas.microsoft.com/office/drawing/2014/main" id="{79339596-1DEC-6A6C-A709-0453DE1F6F8A}"/>
              </a:ext>
              <a:ext uri="{C183D7F6-B498-43B3-948B-1728B52AA6E4}">
                <adec:decorative xmlns:adec="http://schemas.microsoft.com/office/drawing/2017/decorative" val="1"/>
              </a:ext>
            </a:extLst>
          </p:cNvPr>
          <p:cNvPicPr>
            <a:picLocks noChangeAspect="1"/>
          </p:cNvPicPr>
          <p:nvPr/>
        </p:nvPicPr>
        <p:blipFill>
          <a:blip r:embed="rId44" cstate="email">
            <a:extLst>
              <a:ext uri="{28A0092B-C50C-407E-A947-70E740481C1C}">
                <a14:useLocalDpi xmlns:a14="http://schemas.microsoft.com/office/drawing/2010/main"/>
              </a:ext>
            </a:extLst>
          </a:blip>
          <a:stretch>
            <a:fillRect/>
          </a:stretch>
        </p:blipFill>
        <p:spPr>
          <a:xfrm>
            <a:off x="5987836" y="5277357"/>
            <a:ext cx="1554480" cy="1554480"/>
          </a:xfrm>
          <a:prstGeom prst="rect">
            <a:avLst/>
          </a:prstGeom>
        </p:spPr>
      </p:pic>
      <p:pic>
        <p:nvPicPr>
          <p:cNvPr id="62" name="Picture 61">
            <a:extLst>
              <a:ext uri="{FF2B5EF4-FFF2-40B4-BE49-F238E27FC236}">
                <a16:creationId xmlns:a16="http://schemas.microsoft.com/office/drawing/2014/main" id="{5BDBA717-8A6D-BDC4-AC81-43AA65EAB61D}"/>
              </a:ext>
              <a:ext uri="{C183D7F6-B498-43B3-948B-1728B52AA6E4}">
                <adec:decorative xmlns:adec="http://schemas.microsoft.com/office/drawing/2017/decorative" val="1"/>
              </a:ext>
            </a:extLst>
          </p:cNvPr>
          <p:cNvPicPr>
            <a:picLocks noChangeAspect="1"/>
          </p:cNvPicPr>
          <p:nvPr/>
        </p:nvPicPr>
        <p:blipFill>
          <a:blip r:embed="rId45" cstate="email">
            <a:extLst>
              <a:ext uri="{28A0092B-C50C-407E-A947-70E740481C1C}">
                <a14:useLocalDpi xmlns:a14="http://schemas.microsoft.com/office/drawing/2010/main"/>
              </a:ext>
            </a:extLst>
          </a:blip>
          <a:stretch>
            <a:fillRect/>
          </a:stretch>
        </p:blipFill>
        <p:spPr>
          <a:xfrm>
            <a:off x="4656394" y="5277357"/>
            <a:ext cx="1554480" cy="1554480"/>
          </a:xfrm>
          <a:prstGeom prst="rect">
            <a:avLst/>
          </a:prstGeom>
        </p:spPr>
      </p:pic>
      <p:pic>
        <p:nvPicPr>
          <p:cNvPr id="63" name="Picture 62">
            <a:extLst>
              <a:ext uri="{FF2B5EF4-FFF2-40B4-BE49-F238E27FC236}">
                <a16:creationId xmlns:a16="http://schemas.microsoft.com/office/drawing/2014/main" id="{B9CA7783-BD1F-D80F-B6E1-7C67AA8D4D82}"/>
              </a:ext>
              <a:ext uri="{C183D7F6-B498-43B3-948B-1728B52AA6E4}">
                <adec:decorative xmlns:adec="http://schemas.microsoft.com/office/drawing/2017/decorative" val="1"/>
              </a:ext>
            </a:extLst>
          </p:cNvPr>
          <p:cNvPicPr>
            <a:picLocks noChangeAspect="1"/>
          </p:cNvPicPr>
          <p:nvPr/>
        </p:nvPicPr>
        <p:blipFill>
          <a:blip r:embed="rId46" cstate="email">
            <a:extLst>
              <a:ext uri="{28A0092B-C50C-407E-A947-70E740481C1C}">
                <a14:useLocalDpi xmlns:a14="http://schemas.microsoft.com/office/drawing/2010/main"/>
              </a:ext>
            </a:extLst>
          </a:blip>
          <a:stretch>
            <a:fillRect/>
          </a:stretch>
        </p:blipFill>
        <p:spPr>
          <a:xfrm>
            <a:off x="3324952" y="5277357"/>
            <a:ext cx="1554480" cy="1554480"/>
          </a:xfrm>
          <a:prstGeom prst="rect">
            <a:avLst/>
          </a:prstGeom>
        </p:spPr>
      </p:pic>
      <p:pic>
        <p:nvPicPr>
          <p:cNvPr id="64" name="Picture 63">
            <a:extLst>
              <a:ext uri="{FF2B5EF4-FFF2-40B4-BE49-F238E27FC236}">
                <a16:creationId xmlns:a16="http://schemas.microsoft.com/office/drawing/2014/main" id="{31F3CD97-3ED4-E572-262E-5DBCB2E0C1A3}"/>
              </a:ext>
              <a:ext uri="{C183D7F6-B498-43B3-948B-1728B52AA6E4}">
                <adec:decorative xmlns:adec="http://schemas.microsoft.com/office/drawing/2017/decorative" val="1"/>
              </a:ext>
            </a:extLst>
          </p:cNvPr>
          <p:cNvPicPr>
            <a:picLocks noChangeAspect="1"/>
          </p:cNvPicPr>
          <p:nvPr/>
        </p:nvPicPr>
        <p:blipFill>
          <a:blip r:embed="rId47" cstate="email">
            <a:extLst>
              <a:ext uri="{28A0092B-C50C-407E-A947-70E740481C1C}">
                <a14:useLocalDpi xmlns:a14="http://schemas.microsoft.com/office/drawing/2010/main"/>
              </a:ext>
            </a:extLst>
          </a:blip>
          <a:stretch>
            <a:fillRect/>
          </a:stretch>
        </p:blipFill>
        <p:spPr>
          <a:xfrm>
            <a:off x="1993510" y="5277357"/>
            <a:ext cx="1554480" cy="1554480"/>
          </a:xfrm>
          <a:prstGeom prst="rect">
            <a:avLst/>
          </a:prstGeom>
        </p:spPr>
      </p:pic>
    </p:spTree>
    <p:extLst>
      <p:ext uri="{BB962C8B-B14F-4D97-AF65-F5344CB8AC3E}">
        <p14:creationId xmlns:p14="http://schemas.microsoft.com/office/powerpoint/2010/main" val="3931255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anim calcmode="lin" valueType="num">
                                      <p:cBhvr>
                                        <p:cTn id="8" dur="500" fill="hold"/>
                                        <p:tgtEl>
                                          <p:spTgt spid="34"/>
                                        </p:tgtEl>
                                        <p:attrNameLst>
                                          <p:attrName>ppt_x</p:attrName>
                                        </p:attrNameLst>
                                      </p:cBhvr>
                                      <p:tavLst>
                                        <p:tav tm="0">
                                          <p:val>
                                            <p:strVal val="#ppt_x"/>
                                          </p:val>
                                        </p:tav>
                                        <p:tav tm="100000">
                                          <p:val>
                                            <p:strVal val="#ppt_x"/>
                                          </p:val>
                                        </p:tav>
                                      </p:tavLst>
                                    </p:anim>
                                    <p:anim calcmode="lin" valueType="num">
                                      <p:cBhvr>
                                        <p:cTn id="9" dur="5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anim calcmode="lin" valueType="num">
                                      <p:cBhvr>
                                        <p:cTn id="14" dur="500" fill="hold"/>
                                        <p:tgtEl>
                                          <p:spTgt spid="48"/>
                                        </p:tgtEl>
                                        <p:attrNameLst>
                                          <p:attrName>ppt_x</p:attrName>
                                        </p:attrNameLst>
                                      </p:cBhvr>
                                      <p:tavLst>
                                        <p:tav tm="0">
                                          <p:val>
                                            <p:strVal val="#ppt_x"/>
                                          </p:val>
                                        </p:tav>
                                        <p:tav tm="100000">
                                          <p:val>
                                            <p:strVal val="#ppt_x"/>
                                          </p:val>
                                        </p:tav>
                                      </p:tavLst>
                                    </p:anim>
                                    <p:anim calcmode="lin" valueType="num">
                                      <p:cBhvr>
                                        <p:cTn id="15" dur="500" fill="hold"/>
                                        <p:tgtEl>
                                          <p:spTgt spid="4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anim calcmode="lin" valueType="num">
                                      <p:cBhvr>
                                        <p:cTn id="20" dur="500" fill="hold"/>
                                        <p:tgtEl>
                                          <p:spTgt spid="49"/>
                                        </p:tgtEl>
                                        <p:attrNameLst>
                                          <p:attrName>ppt_x</p:attrName>
                                        </p:attrNameLst>
                                      </p:cBhvr>
                                      <p:tavLst>
                                        <p:tav tm="0">
                                          <p:val>
                                            <p:strVal val="#ppt_x"/>
                                          </p:val>
                                        </p:tav>
                                        <p:tav tm="100000">
                                          <p:val>
                                            <p:strVal val="#ppt_x"/>
                                          </p:val>
                                        </p:tav>
                                      </p:tavLst>
                                    </p:anim>
                                    <p:anim calcmode="lin" valueType="num">
                                      <p:cBhvr>
                                        <p:cTn id="21" dur="500" fill="hold"/>
                                        <p:tgtEl>
                                          <p:spTgt spid="4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strVal val="#ppt_x"/>
                                          </p:val>
                                        </p:tav>
                                        <p:tav tm="100000">
                                          <p:val>
                                            <p:strVal val="#ppt_x"/>
                                          </p:val>
                                        </p:tav>
                                      </p:tavLst>
                                    </p:anim>
                                    <p:anim calcmode="lin" valueType="num">
                                      <p:cBhvr>
                                        <p:cTn id="27" dur="500" fill="hold"/>
                                        <p:tgtEl>
                                          <p:spTgt spid="4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anim calcmode="lin" valueType="num">
                                      <p:cBhvr>
                                        <p:cTn id="32" dur="500" fill="hold"/>
                                        <p:tgtEl>
                                          <p:spTgt spid="47"/>
                                        </p:tgtEl>
                                        <p:attrNameLst>
                                          <p:attrName>ppt_x</p:attrName>
                                        </p:attrNameLst>
                                      </p:cBhvr>
                                      <p:tavLst>
                                        <p:tav tm="0">
                                          <p:val>
                                            <p:strVal val="#ppt_x"/>
                                          </p:val>
                                        </p:tav>
                                        <p:tav tm="100000">
                                          <p:val>
                                            <p:strVal val="#ppt_x"/>
                                          </p:val>
                                        </p:tav>
                                      </p:tavLst>
                                    </p:anim>
                                    <p:anim calcmode="lin" valueType="num">
                                      <p:cBhvr>
                                        <p:cTn id="33" dur="500" fill="hold"/>
                                        <p:tgtEl>
                                          <p:spTgt spid="47"/>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anim calcmode="lin" valueType="num">
                                      <p:cBhvr>
                                        <p:cTn id="38" dur="500" fill="hold"/>
                                        <p:tgtEl>
                                          <p:spTgt spid="44"/>
                                        </p:tgtEl>
                                        <p:attrNameLst>
                                          <p:attrName>ppt_x</p:attrName>
                                        </p:attrNameLst>
                                      </p:cBhvr>
                                      <p:tavLst>
                                        <p:tav tm="0">
                                          <p:val>
                                            <p:strVal val="#ppt_x"/>
                                          </p:val>
                                        </p:tav>
                                        <p:tav tm="100000">
                                          <p:val>
                                            <p:strVal val="#ppt_x"/>
                                          </p:val>
                                        </p:tav>
                                      </p:tavLst>
                                    </p:anim>
                                    <p:anim calcmode="lin" valueType="num">
                                      <p:cBhvr>
                                        <p:cTn id="39" dur="500" fill="hold"/>
                                        <p:tgtEl>
                                          <p:spTgt spid="44"/>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7" presetClass="entr" presetSubtype="0"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anim calcmode="lin" valueType="num">
                                      <p:cBhvr>
                                        <p:cTn id="44" dur="500" fill="hold"/>
                                        <p:tgtEl>
                                          <p:spTgt spid="45"/>
                                        </p:tgtEl>
                                        <p:attrNameLst>
                                          <p:attrName>ppt_x</p:attrName>
                                        </p:attrNameLst>
                                      </p:cBhvr>
                                      <p:tavLst>
                                        <p:tav tm="0">
                                          <p:val>
                                            <p:strVal val="#ppt_x"/>
                                          </p:val>
                                        </p:tav>
                                        <p:tav tm="100000">
                                          <p:val>
                                            <p:strVal val="#ppt_x"/>
                                          </p:val>
                                        </p:tav>
                                      </p:tavLst>
                                    </p:anim>
                                    <p:anim calcmode="lin" valueType="num">
                                      <p:cBhvr>
                                        <p:cTn id="45" dur="500" fill="hold"/>
                                        <p:tgtEl>
                                          <p:spTgt spid="45"/>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7" presetClass="entr" presetSubtype="0"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anim calcmode="lin" valueType="num">
                                      <p:cBhvr>
                                        <p:cTn id="50" dur="500" fill="hold"/>
                                        <p:tgtEl>
                                          <p:spTgt spid="52"/>
                                        </p:tgtEl>
                                        <p:attrNameLst>
                                          <p:attrName>ppt_x</p:attrName>
                                        </p:attrNameLst>
                                      </p:cBhvr>
                                      <p:tavLst>
                                        <p:tav tm="0">
                                          <p:val>
                                            <p:strVal val="#ppt_x"/>
                                          </p:val>
                                        </p:tav>
                                        <p:tav tm="100000">
                                          <p:val>
                                            <p:strVal val="#ppt_x"/>
                                          </p:val>
                                        </p:tav>
                                      </p:tavLst>
                                    </p:anim>
                                    <p:anim calcmode="lin" valueType="num">
                                      <p:cBhvr>
                                        <p:cTn id="51" dur="500" fill="hold"/>
                                        <p:tgtEl>
                                          <p:spTgt spid="52"/>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7" presetClass="entr" presetSubtype="0" fill="hold"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anim calcmode="lin" valueType="num">
                                      <p:cBhvr>
                                        <p:cTn id="56" dur="500" fill="hold"/>
                                        <p:tgtEl>
                                          <p:spTgt spid="46"/>
                                        </p:tgtEl>
                                        <p:attrNameLst>
                                          <p:attrName>ppt_x</p:attrName>
                                        </p:attrNameLst>
                                      </p:cBhvr>
                                      <p:tavLst>
                                        <p:tav tm="0">
                                          <p:val>
                                            <p:strVal val="#ppt_x"/>
                                          </p:val>
                                        </p:tav>
                                        <p:tav tm="100000">
                                          <p:val>
                                            <p:strVal val="#ppt_x"/>
                                          </p:val>
                                        </p:tav>
                                      </p:tavLst>
                                    </p:anim>
                                    <p:anim calcmode="lin" valueType="num">
                                      <p:cBhvr>
                                        <p:cTn id="57" dur="500" fill="hold"/>
                                        <p:tgtEl>
                                          <p:spTgt spid="46"/>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7" presetClass="entr" presetSubtype="0"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500"/>
                                        <p:tgtEl>
                                          <p:spTgt spid="50"/>
                                        </p:tgtEl>
                                      </p:cBhvr>
                                    </p:animEffect>
                                    <p:anim calcmode="lin" valueType="num">
                                      <p:cBhvr>
                                        <p:cTn id="62" dur="500" fill="hold"/>
                                        <p:tgtEl>
                                          <p:spTgt spid="50"/>
                                        </p:tgtEl>
                                        <p:attrNameLst>
                                          <p:attrName>ppt_x</p:attrName>
                                        </p:attrNameLst>
                                      </p:cBhvr>
                                      <p:tavLst>
                                        <p:tav tm="0">
                                          <p:val>
                                            <p:strVal val="#ppt_x"/>
                                          </p:val>
                                        </p:tav>
                                        <p:tav tm="100000">
                                          <p:val>
                                            <p:strVal val="#ppt_x"/>
                                          </p:val>
                                        </p:tav>
                                      </p:tavLst>
                                    </p:anim>
                                    <p:anim calcmode="lin" valueType="num">
                                      <p:cBhvr>
                                        <p:cTn id="63" dur="500" fill="hold"/>
                                        <p:tgtEl>
                                          <p:spTgt spid="50"/>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7" presetClass="entr" presetSubtype="0" fill="hold"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anim calcmode="lin" valueType="num">
                                      <p:cBhvr>
                                        <p:cTn id="68" dur="500" fill="hold"/>
                                        <p:tgtEl>
                                          <p:spTgt spid="53"/>
                                        </p:tgtEl>
                                        <p:attrNameLst>
                                          <p:attrName>ppt_x</p:attrName>
                                        </p:attrNameLst>
                                      </p:cBhvr>
                                      <p:tavLst>
                                        <p:tav tm="0">
                                          <p:val>
                                            <p:strVal val="#ppt_x"/>
                                          </p:val>
                                        </p:tav>
                                        <p:tav tm="100000">
                                          <p:val>
                                            <p:strVal val="#ppt_x"/>
                                          </p:val>
                                        </p:tav>
                                      </p:tavLst>
                                    </p:anim>
                                    <p:anim calcmode="lin" valueType="num">
                                      <p:cBhvr>
                                        <p:cTn id="69" dur="500" fill="hold"/>
                                        <p:tgtEl>
                                          <p:spTgt spid="53"/>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7" presetClass="entr" presetSubtype="0" fill="hold"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anim calcmode="lin" valueType="num">
                                      <p:cBhvr>
                                        <p:cTn id="74" dur="500" fill="hold"/>
                                        <p:tgtEl>
                                          <p:spTgt spid="65"/>
                                        </p:tgtEl>
                                        <p:attrNameLst>
                                          <p:attrName>ppt_x</p:attrName>
                                        </p:attrNameLst>
                                      </p:cBhvr>
                                      <p:tavLst>
                                        <p:tav tm="0">
                                          <p:val>
                                            <p:strVal val="#ppt_x"/>
                                          </p:val>
                                        </p:tav>
                                        <p:tav tm="100000">
                                          <p:val>
                                            <p:strVal val="#ppt_x"/>
                                          </p:val>
                                        </p:tav>
                                      </p:tavLst>
                                    </p:anim>
                                    <p:anim calcmode="lin" valueType="num">
                                      <p:cBhvr>
                                        <p:cTn id="75" dur="5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2" fill="hold" nodeType="clickEffect">
                                  <p:stCondLst>
                                    <p:cond delay="0"/>
                                  </p:stCondLst>
                                  <p:childTnLst>
                                    <p:set>
                                      <p:cBhvr>
                                        <p:cTn id="79" dur="1" fill="hold">
                                          <p:stCondLst>
                                            <p:cond delay="0"/>
                                          </p:stCondLst>
                                        </p:cTn>
                                        <p:tgtEl>
                                          <p:spTgt spid="4"/>
                                        </p:tgtEl>
                                        <p:attrNameLst>
                                          <p:attrName>style.visibility</p:attrName>
                                        </p:attrNameLst>
                                      </p:cBhvr>
                                      <p:to>
                                        <p:strVal val="visible"/>
                                      </p:to>
                                    </p:set>
                                    <p:anim calcmode="lin" valueType="num">
                                      <p:cBhvr additive="base">
                                        <p:cTn id="80" dur="2000" fill="hold"/>
                                        <p:tgtEl>
                                          <p:spTgt spid="4"/>
                                        </p:tgtEl>
                                        <p:attrNameLst>
                                          <p:attrName>ppt_x</p:attrName>
                                        </p:attrNameLst>
                                      </p:cBhvr>
                                      <p:tavLst>
                                        <p:tav tm="0">
                                          <p:val>
                                            <p:strVal val="1+#ppt_w/2"/>
                                          </p:val>
                                        </p:tav>
                                        <p:tav tm="100000">
                                          <p:val>
                                            <p:strVal val="#ppt_x"/>
                                          </p:val>
                                        </p:tav>
                                      </p:tavLst>
                                    </p:anim>
                                    <p:anim calcmode="lin" valueType="num">
                                      <p:cBhvr additive="base">
                                        <p:cTn id="81" dur="2000" fill="hold"/>
                                        <p:tgtEl>
                                          <p:spTgt spid="4"/>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2000" fill="hold"/>
                                        <p:tgtEl>
                                          <p:spTgt spid="7"/>
                                        </p:tgtEl>
                                        <p:attrNameLst>
                                          <p:attrName>ppt_x</p:attrName>
                                        </p:attrNameLst>
                                      </p:cBhvr>
                                      <p:tavLst>
                                        <p:tav tm="0">
                                          <p:val>
                                            <p:strVal val="1+#ppt_w/2"/>
                                          </p:val>
                                        </p:tav>
                                        <p:tav tm="100000">
                                          <p:val>
                                            <p:strVal val="#ppt_x"/>
                                          </p:val>
                                        </p:tav>
                                      </p:tavLst>
                                    </p:anim>
                                    <p:anim calcmode="lin" valueType="num">
                                      <p:cBhvr additive="base">
                                        <p:cTn id="85" dur="2000" fill="hold"/>
                                        <p:tgtEl>
                                          <p:spTgt spid="7"/>
                                        </p:tgtEl>
                                        <p:attrNameLst>
                                          <p:attrName>ppt_y</p:attrName>
                                        </p:attrNameLst>
                                      </p:cBhvr>
                                      <p:tavLst>
                                        <p:tav tm="0">
                                          <p:val>
                                            <p:strVal val="#ppt_y"/>
                                          </p:val>
                                        </p:tav>
                                        <p:tav tm="100000">
                                          <p:val>
                                            <p:strVal val="#ppt_y"/>
                                          </p:val>
                                        </p:tav>
                                      </p:tavLst>
                                    </p:anim>
                                  </p:childTnLst>
                                </p:cTn>
                              </p:par>
                              <p:par>
                                <p:cTn id="86" presetID="2" presetClass="entr" presetSubtype="2" fill="hold" nodeType="with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additive="base">
                                        <p:cTn id="88" dur="2000" fill="hold"/>
                                        <p:tgtEl>
                                          <p:spTgt spid="9"/>
                                        </p:tgtEl>
                                        <p:attrNameLst>
                                          <p:attrName>ppt_x</p:attrName>
                                        </p:attrNameLst>
                                      </p:cBhvr>
                                      <p:tavLst>
                                        <p:tav tm="0">
                                          <p:val>
                                            <p:strVal val="1+#ppt_w/2"/>
                                          </p:val>
                                        </p:tav>
                                        <p:tav tm="100000">
                                          <p:val>
                                            <p:strVal val="#ppt_x"/>
                                          </p:val>
                                        </p:tav>
                                      </p:tavLst>
                                    </p:anim>
                                    <p:anim calcmode="lin" valueType="num">
                                      <p:cBhvr additive="base">
                                        <p:cTn id="89" dur="2000" fill="hold"/>
                                        <p:tgtEl>
                                          <p:spTgt spid="9"/>
                                        </p:tgtEl>
                                        <p:attrNameLst>
                                          <p:attrName>ppt_y</p:attrName>
                                        </p:attrNameLst>
                                      </p:cBhvr>
                                      <p:tavLst>
                                        <p:tav tm="0">
                                          <p:val>
                                            <p:strVal val="#ppt_y"/>
                                          </p:val>
                                        </p:tav>
                                        <p:tav tm="100000">
                                          <p:val>
                                            <p:strVal val="#ppt_y"/>
                                          </p:val>
                                        </p:tav>
                                      </p:tavLst>
                                    </p:anim>
                                  </p:childTnLst>
                                </p:cTn>
                              </p:par>
                              <p:par>
                                <p:cTn id="90" presetID="2" presetClass="entr" presetSubtype="2" fill="hold" nodeType="with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additive="base">
                                        <p:cTn id="92" dur="2000" fill="hold"/>
                                        <p:tgtEl>
                                          <p:spTgt spid="10"/>
                                        </p:tgtEl>
                                        <p:attrNameLst>
                                          <p:attrName>ppt_x</p:attrName>
                                        </p:attrNameLst>
                                      </p:cBhvr>
                                      <p:tavLst>
                                        <p:tav tm="0">
                                          <p:val>
                                            <p:strVal val="1+#ppt_w/2"/>
                                          </p:val>
                                        </p:tav>
                                        <p:tav tm="100000">
                                          <p:val>
                                            <p:strVal val="#ppt_x"/>
                                          </p:val>
                                        </p:tav>
                                      </p:tavLst>
                                    </p:anim>
                                    <p:anim calcmode="lin" valueType="num">
                                      <p:cBhvr additive="base">
                                        <p:cTn id="93" dur="2000" fill="hold"/>
                                        <p:tgtEl>
                                          <p:spTgt spid="10"/>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additive="base">
                                        <p:cTn id="96" dur="2000" fill="hold"/>
                                        <p:tgtEl>
                                          <p:spTgt spid="11"/>
                                        </p:tgtEl>
                                        <p:attrNameLst>
                                          <p:attrName>ppt_x</p:attrName>
                                        </p:attrNameLst>
                                      </p:cBhvr>
                                      <p:tavLst>
                                        <p:tav tm="0">
                                          <p:val>
                                            <p:strVal val="1+#ppt_w/2"/>
                                          </p:val>
                                        </p:tav>
                                        <p:tav tm="100000">
                                          <p:val>
                                            <p:strVal val="#ppt_x"/>
                                          </p:val>
                                        </p:tav>
                                      </p:tavLst>
                                    </p:anim>
                                    <p:anim calcmode="lin" valueType="num">
                                      <p:cBhvr additive="base">
                                        <p:cTn id="97" dur="2000" fill="hold"/>
                                        <p:tgtEl>
                                          <p:spTgt spid="11"/>
                                        </p:tgtEl>
                                        <p:attrNameLst>
                                          <p:attrName>ppt_y</p:attrName>
                                        </p:attrNameLst>
                                      </p:cBhvr>
                                      <p:tavLst>
                                        <p:tav tm="0">
                                          <p:val>
                                            <p:strVal val="#ppt_y"/>
                                          </p:val>
                                        </p:tav>
                                        <p:tav tm="100000">
                                          <p:val>
                                            <p:strVal val="#ppt_y"/>
                                          </p:val>
                                        </p:tav>
                                      </p:tavLst>
                                    </p:anim>
                                  </p:childTnLst>
                                </p:cTn>
                              </p:par>
                              <p:par>
                                <p:cTn id="98" presetID="2" presetClass="entr" presetSubtype="2" fill="hold" nodeType="withEffect">
                                  <p:stCondLst>
                                    <p:cond delay="0"/>
                                  </p:stCondLst>
                                  <p:childTnLst>
                                    <p:set>
                                      <p:cBhvr>
                                        <p:cTn id="99" dur="1" fill="hold">
                                          <p:stCondLst>
                                            <p:cond delay="0"/>
                                          </p:stCondLst>
                                        </p:cTn>
                                        <p:tgtEl>
                                          <p:spTgt spid="12"/>
                                        </p:tgtEl>
                                        <p:attrNameLst>
                                          <p:attrName>style.visibility</p:attrName>
                                        </p:attrNameLst>
                                      </p:cBhvr>
                                      <p:to>
                                        <p:strVal val="visible"/>
                                      </p:to>
                                    </p:set>
                                    <p:anim calcmode="lin" valueType="num">
                                      <p:cBhvr additive="base">
                                        <p:cTn id="100" dur="2000" fill="hold"/>
                                        <p:tgtEl>
                                          <p:spTgt spid="12"/>
                                        </p:tgtEl>
                                        <p:attrNameLst>
                                          <p:attrName>ppt_x</p:attrName>
                                        </p:attrNameLst>
                                      </p:cBhvr>
                                      <p:tavLst>
                                        <p:tav tm="0">
                                          <p:val>
                                            <p:strVal val="1+#ppt_w/2"/>
                                          </p:val>
                                        </p:tav>
                                        <p:tav tm="100000">
                                          <p:val>
                                            <p:strVal val="#ppt_x"/>
                                          </p:val>
                                        </p:tav>
                                      </p:tavLst>
                                    </p:anim>
                                    <p:anim calcmode="lin" valueType="num">
                                      <p:cBhvr additive="base">
                                        <p:cTn id="101" dur="2000" fill="hold"/>
                                        <p:tgtEl>
                                          <p:spTgt spid="12"/>
                                        </p:tgtEl>
                                        <p:attrNameLst>
                                          <p:attrName>ppt_y</p:attrName>
                                        </p:attrNameLst>
                                      </p:cBhvr>
                                      <p:tavLst>
                                        <p:tav tm="0">
                                          <p:val>
                                            <p:strVal val="#ppt_y"/>
                                          </p:val>
                                        </p:tav>
                                        <p:tav tm="100000">
                                          <p:val>
                                            <p:strVal val="#ppt_y"/>
                                          </p:val>
                                        </p:tav>
                                      </p:tavLst>
                                    </p:anim>
                                  </p:childTnLst>
                                </p:cTn>
                              </p:par>
                              <p:par>
                                <p:cTn id="102" presetID="2" presetClass="entr" presetSubtype="2" fill="hold" nodeType="withEffect">
                                  <p:stCondLst>
                                    <p:cond delay="0"/>
                                  </p:stCondLst>
                                  <p:childTnLst>
                                    <p:set>
                                      <p:cBhvr>
                                        <p:cTn id="103" dur="1" fill="hold">
                                          <p:stCondLst>
                                            <p:cond delay="0"/>
                                          </p:stCondLst>
                                        </p:cTn>
                                        <p:tgtEl>
                                          <p:spTgt spid="13"/>
                                        </p:tgtEl>
                                        <p:attrNameLst>
                                          <p:attrName>style.visibility</p:attrName>
                                        </p:attrNameLst>
                                      </p:cBhvr>
                                      <p:to>
                                        <p:strVal val="visible"/>
                                      </p:to>
                                    </p:set>
                                    <p:anim calcmode="lin" valueType="num">
                                      <p:cBhvr additive="base">
                                        <p:cTn id="104" dur="2000" fill="hold"/>
                                        <p:tgtEl>
                                          <p:spTgt spid="13"/>
                                        </p:tgtEl>
                                        <p:attrNameLst>
                                          <p:attrName>ppt_x</p:attrName>
                                        </p:attrNameLst>
                                      </p:cBhvr>
                                      <p:tavLst>
                                        <p:tav tm="0">
                                          <p:val>
                                            <p:strVal val="1+#ppt_w/2"/>
                                          </p:val>
                                        </p:tav>
                                        <p:tav tm="100000">
                                          <p:val>
                                            <p:strVal val="#ppt_x"/>
                                          </p:val>
                                        </p:tav>
                                      </p:tavLst>
                                    </p:anim>
                                    <p:anim calcmode="lin" valueType="num">
                                      <p:cBhvr additive="base">
                                        <p:cTn id="105" dur="2000" fill="hold"/>
                                        <p:tgtEl>
                                          <p:spTgt spid="13"/>
                                        </p:tgtEl>
                                        <p:attrNameLst>
                                          <p:attrName>ppt_y</p:attrName>
                                        </p:attrNameLst>
                                      </p:cBhvr>
                                      <p:tavLst>
                                        <p:tav tm="0">
                                          <p:val>
                                            <p:strVal val="#ppt_y"/>
                                          </p:val>
                                        </p:tav>
                                        <p:tav tm="100000">
                                          <p:val>
                                            <p:strVal val="#ppt_y"/>
                                          </p:val>
                                        </p:tav>
                                      </p:tavLst>
                                    </p:anim>
                                  </p:childTnLst>
                                </p:cTn>
                              </p:par>
                              <p:par>
                                <p:cTn id="106" presetID="2" presetClass="entr" presetSubtype="2"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2000" fill="hold"/>
                                        <p:tgtEl>
                                          <p:spTgt spid="15"/>
                                        </p:tgtEl>
                                        <p:attrNameLst>
                                          <p:attrName>ppt_x</p:attrName>
                                        </p:attrNameLst>
                                      </p:cBhvr>
                                      <p:tavLst>
                                        <p:tav tm="0">
                                          <p:val>
                                            <p:strVal val="1+#ppt_w/2"/>
                                          </p:val>
                                        </p:tav>
                                        <p:tav tm="100000">
                                          <p:val>
                                            <p:strVal val="#ppt_x"/>
                                          </p:val>
                                        </p:tav>
                                      </p:tavLst>
                                    </p:anim>
                                    <p:anim calcmode="lin" valueType="num">
                                      <p:cBhvr additive="base">
                                        <p:cTn id="109" dur="2000" fill="hold"/>
                                        <p:tgtEl>
                                          <p:spTgt spid="15"/>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stCondLst>
                                    <p:cond delay="0"/>
                                  </p:stCondLst>
                                  <p:childTnLst>
                                    <p:set>
                                      <p:cBhvr>
                                        <p:cTn id="111" dur="1" fill="hold">
                                          <p:stCondLst>
                                            <p:cond delay="0"/>
                                          </p:stCondLst>
                                        </p:cTn>
                                        <p:tgtEl>
                                          <p:spTgt spid="16"/>
                                        </p:tgtEl>
                                        <p:attrNameLst>
                                          <p:attrName>style.visibility</p:attrName>
                                        </p:attrNameLst>
                                      </p:cBhvr>
                                      <p:to>
                                        <p:strVal val="visible"/>
                                      </p:to>
                                    </p:set>
                                    <p:anim calcmode="lin" valueType="num">
                                      <p:cBhvr additive="base">
                                        <p:cTn id="112" dur="2000" fill="hold"/>
                                        <p:tgtEl>
                                          <p:spTgt spid="16"/>
                                        </p:tgtEl>
                                        <p:attrNameLst>
                                          <p:attrName>ppt_x</p:attrName>
                                        </p:attrNameLst>
                                      </p:cBhvr>
                                      <p:tavLst>
                                        <p:tav tm="0">
                                          <p:val>
                                            <p:strVal val="1+#ppt_w/2"/>
                                          </p:val>
                                        </p:tav>
                                        <p:tav tm="100000">
                                          <p:val>
                                            <p:strVal val="#ppt_x"/>
                                          </p:val>
                                        </p:tav>
                                      </p:tavLst>
                                    </p:anim>
                                    <p:anim calcmode="lin" valueType="num">
                                      <p:cBhvr additive="base">
                                        <p:cTn id="113" dur="2000" fill="hold"/>
                                        <p:tgtEl>
                                          <p:spTgt spid="16"/>
                                        </p:tgtEl>
                                        <p:attrNameLst>
                                          <p:attrName>ppt_y</p:attrName>
                                        </p:attrNameLst>
                                      </p:cBhvr>
                                      <p:tavLst>
                                        <p:tav tm="0">
                                          <p:val>
                                            <p:strVal val="#ppt_y"/>
                                          </p:val>
                                        </p:tav>
                                        <p:tav tm="100000">
                                          <p:val>
                                            <p:strVal val="#ppt_y"/>
                                          </p:val>
                                        </p:tav>
                                      </p:tavLst>
                                    </p:anim>
                                  </p:childTnLst>
                                </p:cTn>
                              </p:par>
                              <p:par>
                                <p:cTn id="114" presetID="2" presetClass="entr" presetSubtype="2" fill="hold" nodeType="withEffect">
                                  <p:stCondLst>
                                    <p:cond delay="0"/>
                                  </p:stCondLst>
                                  <p:childTnLst>
                                    <p:set>
                                      <p:cBhvr>
                                        <p:cTn id="115" dur="1" fill="hold">
                                          <p:stCondLst>
                                            <p:cond delay="0"/>
                                          </p:stCondLst>
                                        </p:cTn>
                                        <p:tgtEl>
                                          <p:spTgt spid="17"/>
                                        </p:tgtEl>
                                        <p:attrNameLst>
                                          <p:attrName>style.visibility</p:attrName>
                                        </p:attrNameLst>
                                      </p:cBhvr>
                                      <p:to>
                                        <p:strVal val="visible"/>
                                      </p:to>
                                    </p:set>
                                    <p:anim calcmode="lin" valueType="num">
                                      <p:cBhvr additive="base">
                                        <p:cTn id="116" dur="2000" fill="hold"/>
                                        <p:tgtEl>
                                          <p:spTgt spid="17"/>
                                        </p:tgtEl>
                                        <p:attrNameLst>
                                          <p:attrName>ppt_x</p:attrName>
                                        </p:attrNameLst>
                                      </p:cBhvr>
                                      <p:tavLst>
                                        <p:tav tm="0">
                                          <p:val>
                                            <p:strVal val="1+#ppt_w/2"/>
                                          </p:val>
                                        </p:tav>
                                        <p:tav tm="100000">
                                          <p:val>
                                            <p:strVal val="#ppt_x"/>
                                          </p:val>
                                        </p:tav>
                                      </p:tavLst>
                                    </p:anim>
                                    <p:anim calcmode="lin" valueType="num">
                                      <p:cBhvr additive="base">
                                        <p:cTn id="117" dur="2000" fill="hold"/>
                                        <p:tgtEl>
                                          <p:spTgt spid="17"/>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0"/>
                                  </p:stCondLst>
                                  <p:childTnLst>
                                    <p:set>
                                      <p:cBhvr>
                                        <p:cTn id="119" dur="1" fill="hold">
                                          <p:stCondLst>
                                            <p:cond delay="0"/>
                                          </p:stCondLst>
                                        </p:cTn>
                                        <p:tgtEl>
                                          <p:spTgt spid="18"/>
                                        </p:tgtEl>
                                        <p:attrNameLst>
                                          <p:attrName>style.visibility</p:attrName>
                                        </p:attrNameLst>
                                      </p:cBhvr>
                                      <p:to>
                                        <p:strVal val="visible"/>
                                      </p:to>
                                    </p:set>
                                    <p:anim calcmode="lin" valueType="num">
                                      <p:cBhvr additive="base">
                                        <p:cTn id="120" dur="2000" fill="hold"/>
                                        <p:tgtEl>
                                          <p:spTgt spid="18"/>
                                        </p:tgtEl>
                                        <p:attrNameLst>
                                          <p:attrName>ppt_x</p:attrName>
                                        </p:attrNameLst>
                                      </p:cBhvr>
                                      <p:tavLst>
                                        <p:tav tm="0">
                                          <p:val>
                                            <p:strVal val="1+#ppt_w/2"/>
                                          </p:val>
                                        </p:tav>
                                        <p:tav tm="100000">
                                          <p:val>
                                            <p:strVal val="#ppt_x"/>
                                          </p:val>
                                        </p:tav>
                                      </p:tavLst>
                                    </p:anim>
                                    <p:anim calcmode="lin" valueType="num">
                                      <p:cBhvr additive="base">
                                        <p:cTn id="121" dur="2000" fill="hold"/>
                                        <p:tgtEl>
                                          <p:spTgt spid="18"/>
                                        </p:tgtEl>
                                        <p:attrNameLst>
                                          <p:attrName>ppt_y</p:attrName>
                                        </p:attrNameLst>
                                      </p:cBhvr>
                                      <p:tavLst>
                                        <p:tav tm="0">
                                          <p:val>
                                            <p:strVal val="#ppt_y"/>
                                          </p:val>
                                        </p:tav>
                                        <p:tav tm="100000">
                                          <p:val>
                                            <p:strVal val="#ppt_y"/>
                                          </p:val>
                                        </p:tav>
                                      </p:tavLst>
                                    </p:anim>
                                  </p:childTnLst>
                                </p:cTn>
                              </p:par>
                              <p:par>
                                <p:cTn id="122" presetID="2" presetClass="entr" presetSubtype="2" fill="hold" nodeType="withEffect">
                                  <p:stCondLst>
                                    <p:cond delay="0"/>
                                  </p:stCondLst>
                                  <p:childTnLst>
                                    <p:set>
                                      <p:cBhvr>
                                        <p:cTn id="123" dur="1" fill="hold">
                                          <p:stCondLst>
                                            <p:cond delay="0"/>
                                          </p:stCondLst>
                                        </p:cTn>
                                        <p:tgtEl>
                                          <p:spTgt spid="19"/>
                                        </p:tgtEl>
                                        <p:attrNameLst>
                                          <p:attrName>style.visibility</p:attrName>
                                        </p:attrNameLst>
                                      </p:cBhvr>
                                      <p:to>
                                        <p:strVal val="visible"/>
                                      </p:to>
                                    </p:set>
                                    <p:anim calcmode="lin" valueType="num">
                                      <p:cBhvr additive="base">
                                        <p:cTn id="124" dur="2000" fill="hold"/>
                                        <p:tgtEl>
                                          <p:spTgt spid="19"/>
                                        </p:tgtEl>
                                        <p:attrNameLst>
                                          <p:attrName>ppt_x</p:attrName>
                                        </p:attrNameLst>
                                      </p:cBhvr>
                                      <p:tavLst>
                                        <p:tav tm="0">
                                          <p:val>
                                            <p:strVal val="1+#ppt_w/2"/>
                                          </p:val>
                                        </p:tav>
                                        <p:tav tm="100000">
                                          <p:val>
                                            <p:strVal val="#ppt_x"/>
                                          </p:val>
                                        </p:tav>
                                      </p:tavLst>
                                    </p:anim>
                                    <p:anim calcmode="lin" valueType="num">
                                      <p:cBhvr additive="base">
                                        <p:cTn id="125" dur="2000" fill="hold"/>
                                        <p:tgtEl>
                                          <p:spTgt spid="19"/>
                                        </p:tgtEl>
                                        <p:attrNameLst>
                                          <p:attrName>ppt_y</p:attrName>
                                        </p:attrNameLst>
                                      </p:cBhvr>
                                      <p:tavLst>
                                        <p:tav tm="0">
                                          <p:val>
                                            <p:strVal val="#ppt_y"/>
                                          </p:val>
                                        </p:tav>
                                        <p:tav tm="100000">
                                          <p:val>
                                            <p:strVal val="#ppt_y"/>
                                          </p:val>
                                        </p:tav>
                                      </p:tavLst>
                                    </p:anim>
                                  </p:childTnLst>
                                </p:cTn>
                              </p:par>
                              <p:par>
                                <p:cTn id="126" presetID="2" presetClass="entr" presetSubtype="2" fill="hold" nodeType="withEffect">
                                  <p:stCondLst>
                                    <p:cond delay="0"/>
                                  </p:stCondLst>
                                  <p:childTnLst>
                                    <p:set>
                                      <p:cBhvr>
                                        <p:cTn id="127" dur="1" fill="hold">
                                          <p:stCondLst>
                                            <p:cond delay="0"/>
                                          </p:stCondLst>
                                        </p:cTn>
                                        <p:tgtEl>
                                          <p:spTgt spid="20"/>
                                        </p:tgtEl>
                                        <p:attrNameLst>
                                          <p:attrName>style.visibility</p:attrName>
                                        </p:attrNameLst>
                                      </p:cBhvr>
                                      <p:to>
                                        <p:strVal val="visible"/>
                                      </p:to>
                                    </p:set>
                                    <p:anim calcmode="lin" valueType="num">
                                      <p:cBhvr additive="base">
                                        <p:cTn id="128" dur="2000" fill="hold"/>
                                        <p:tgtEl>
                                          <p:spTgt spid="20"/>
                                        </p:tgtEl>
                                        <p:attrNameLst>
                                          <p:attrName>ppt_x</p:attrName>
                                        </p:attrNameLst>
                                      </p:cBhvr>
                                      <p:tavLst>
                                        <p:tav tm="0">
                                          <p:val>
                                            <p:strVal val="1+#ppt_w/2"/>
                                          </p:val>
                                        </p:tav>
                                        <p:tav tm="100000">
                                          <p:val>
                                            <p:strVal val="#ppt_x"/>
                                          </p:val>
                                        </p:tav>
                                      </p:tavLst>
                                    </p:anim>
                                    <p:anim calcmode="lin" valueType="num">
                                      <p:cBhvr additive="base">
                                        <p:cTn id="129" dur="2000" fill="hold"/>
                                        <p:tgtEl>
                                          <p:spTgt spid="20"/>
                                        </p:tgtEl>
                                        <p:attrNameLst>
                                          <p:attrName>ppt_y</p:attrName>
                                        </p:attrNameLst>
                                      </p:cBhvr>
                                      <p:tavLst>
                                        <p:tav tm="0">
                                          <p:val>
                                            <p:strVal val="#ppt_y"/>
                                          </p:val>
                                        </p:tav>
                                        <p:tav tm="100000">
                                          <p:val>
                                            <p:strVal val="#ppt_y"/>
                                          </p:val>
                                        </p:tav>
                                      </p:tavLst>
                                    </p:anim>
                                  </p:childTnLst>
                                </p:cTn>
                              </p:par>
                              <p:par>
                                <p:cTn id="130" presetID="2" presetClass="entr" presetSubtype="2" fill="hold" nodeType="withEffect">
                                  <p:stCondLst>
                                    <p:cond delay="0"/>
                                  </p:stCondLst>
                                  <p:childTnLst>
                                    <p:set>
                                      <p:cBhvr>
                                        <p:cTn id="131" dur="1" fill="hold">
                                          <p:stCondLst>
                                            <p:cond delay="0"/>
                                          </p:stCondLst>
                                        </p:cTn>
                                        <p:tgtEl>
                                          <p:spTgt spid="21"/>
                                        </p:tgtEl>
                                        <p:attrNameLst>
                                          <p:attrName>style.visibility</p:attrName>
                                        </p:attrNameLst>
                                      </p:cBhvr>
                                      <p:to>
                                        <p:strVal val="visible"/>
                                      </p:to>
                                    </p:set>
                                    <p:anim calcmode="lin" valueType="num">
                                      <p:cBhvr additive="base">
                                        <p:cTn id="132" dur="2000" fill="hold"/>
                                        <p:tgtEl>
                                          <p:spTgt spid="21"/>
                                        </p:tgtEl>
                                        <p:attrNameLst>
                                          <p:attrName>ppt_x</p:attrName>
                                        </p:attrNameLst>
                                      </p:cBhvr>
                                      <p:tavLst>
                                        <p:tav tm="0">
                                          <p:val>
                                            <p:strVal val="1+#ppt_w/2"/>
                                          </p:val>
                                        </p:tav>
                                        <p:tav tm="100000">
                                          <p:val>
                                            <p:strVal val="#ppt_x"/>
                                          </p:val>
                                        </p:tav>
                                      </p:tavLst>
                                    </p:anim>
                                    <p:anim calcmode="lin" valueType="num">
                                      <p:cBhvr additive="base">
                                        <p:cTn id="133" dur="2000" fill="hold"/>
                                        <p:tgtEl>
                                          <p:spTgt spid="21"/>
                                        </p:tgtEl>
                                        <p:attrNameLst>
                                          <p:attrName>ppt_y</p:attrName>
                                        </p:attrNameLst>
                                      </p:cBhvr>
                                      <p:tavLst>
                                        <p:tav tm="0">
                                          <p:val>
                                            <p:strVal val="#ppt_y"/>
                                          </p:val>
                                        </p:tav>
                                        <p:tav tm="100000">
                                          <p:val>
                                            <p:strVal val="#ppt_y"/>
                                          </p:val>
                                        </p:tav>
                                      </p:tavLst>
                                    </p:anim>
                                  </p:childTnLst>
                                </p:cTn>
                              </p:par>
                              <p:par>
                                <p:cTn id="134" presetID="2" presetClass="entr" presetSubtype="2" fill="hold" nodeType="withEffect">
                                  <p:stCondLst>
                                    <p:cond delay="0"/>
                                  </p:stCondLst>
                                  <p:childTnLst>
                                    <p:set>
                                      <p:cBhvr>
                                        <p:cTn id="135" dur="1" fill="hold">
                                          <p:stCondLst>
                                            <p:cond delay="0"/>
                                          </p:stCondLst>
                                        </p:cTn>
                                        <p:tgtEl>
                                          <p:spTgt spid="22"/>
                                        </p:tgtEl>
                                        <p:attrNameLst>
                                          <p:attrName>style.visibility</p:attrName>
                                        </p:attrNameLst>
                                      </p:cBhvr>
                                      <p:to>
                                        <p:strVal val="visible"/>
                                      </p:to>
                                    </p:set>
                                    <p:anim calcmode="lin" valueType="num">
                                      <p:cBhvr additive="base">
                                        <p:cTn id="136" dur="2000" fill="hold"/>
                                        <p:tgtEl>
                                          <p:spTgt spid="22"/>
                                        </p:tgtEl>
                                        <p:attrNameLst>
                                          <p:attrName>ppt_x</p:attrName>
                                        </p:attrNameLst>
                                      </p:cBhvr>
                                      <p:tavLst>
                                        <p:tav tm="0">
                                          <p:val>
                                            <p:strVal val="1+#ppt_w/2"/>
                                          </p:val>
                                        </p:tav>
                                        <p:tav tm="100000">
                                          <p:val>
                                            <p:strVal val="#ppt_x"/>
                                          </p:val>
                                        </p:tav>
                                      </p:tavLst>
                                    </p:anim>
                                    <p:anim calcmode="lin" valueType="num">
                                      <p:cBhvr additive="base">
                                        <p:cTn id="137" dur="2000" fill="hold"/>
                                        <p:tgtEl>
                                          <p:spTgt spid="22"/>
                                        </p:tgtEl>
                                        <p:attrNameLst>
                                          <p:attrName>ppt_y</p:attrName>
                                        </p:attrNameLst>
                                      </p:cBhvr>
                                      <p:tavLst>
                                        <p:tav tm="0">
                                          <p:val>
                                            <p:strVal val="#ppt_y"/>
                                          </p:val>
                                        </p:tav>
                                        <p:tav tm="100000">
                                          <p:val>
                                            <p:strVal val="#ppt_y"/>
                                          </p:val>
                                        </p:tav>
                                      </p:tavLst>
                                    </p:anim>
                                  </p:childTnLst>
                                </p:cTn>
                              </p:par>
                              <p:par>
                                <p:cTn id="138" presetID="2" presetClass="entr" presetSubtype="2" fill="hold" nodeType="withEffect">
                                  <p:stCondLst>
                                    <p:cond delay="0"/>
                                  </p:stCondLst>
                                  <p:childTnLst>
                                    <p:set>
                                      <p:cBhvr>
                                        <p:cTn id="139" dur="1" fill="hold">
                                          <p:stCondLst>
                                            <p:cond delay="0"/>
                                          </p:stCondLst>
                                        </p:cTn>
                                        <p:tgtEl>
                                          <p:spTgt spid="23"/>
                                        </p:tgtEl>
                                        <p:attrNameLst>
                                          <p:attrName>style.visibility</p:attrName>
                                        </p:attrNameLst>
                                      </p:cBhvr>
                                      <p:to>
                                        <p:strVal val="visible"/>
                                      </p:to>
                                    </p:set>
                                    <p:anim calcmode="lin" valueType="num">
                                      <p:cBhvr additive="base">
                                        <p:cTn id="140" dur="2000" fill="hold"/>
                                        <p:tgtEl>
                                          <p:spTgt spid="23"/>
                                        </p:tgtEl>
                                        <p:attrNameLst>
                                          <p:attrName>ppt_x</p:attrName>
                                        </p:attrNameLst>
                                      </p:cBhvr>
                                      <p:tavLst>
                                        <p:tav tm="0">
                                          <p:val>
                                            <p:strVal val="1+#ppt_w/2"/>
                                          </p:val>
                                        </p:tav>
                                        <p:tav tm="100000">
                                          <p:val>
                                            <p:strVal val="#ppt_x"/>
                                          </p:val>
                                        </p:tav>
                                      </p:tavLst>
                                    </p:anim>
                                    <p:anim calcmode="lin" valueType="num">
                                      <p:cBhvr additive="base">
                                        <p:cTn id="141" dur="2000" fill="hold"/>
                                        <p:tgtEl>
                                          <p:spTgt spid="23"/>
                                        </p:tgtEl>
                                        <p:attrNameLst>
                                          <p:attrName>ppt_y</p:attrName>
                                        </p:attrNameLst>
                                      </p:cBhvr>
                                      <p:tavLst>
                                        <p:tav tm="0">
                                          <p:val>
                                            <p:strVal val="#ppt_y"/>
                                          </p:val>
                                        </p:tav>
                                        <p:tav tm="100000">
                                          <p:val>
                                            <p:strVal val="#ppt_y"/>
                                          </p:val>
                                        </p:tav>
                                      </p:tavLst>
                                    </p:anim>
                                  </p:childTnLst>
                                </p:cTn>
                              </p:par>
                              <p:par>
                                <p:cTn id="142" presetID="2" presetClass="entr" presetSubtype="2" fill="hold" nodeType="withEffect">
                                  <p:stCondLst>
                                    <p:cond delay="0"/>
                                  </p:stCondLst>
                                  <p:childTnLst>
                                    <p:set>
                                      <p:cBhvr>
                                        <p:cTn id="143" dur="1" fill="hold">
                                          <p:stCondLst>
                                            <p:cond delay="0"/>
                                          </p:stCondLst>
                                        </p:cTn>
                                        <p:tgtEl>
                                          <p:spTgt spid="24"/>
                                        </p:tgtEl>
                                        <p:attrNameLst>
                                          <p:attrName>style.visibility</p:attrName>
                                        </p:attrNameLst>
                                      </p:cBhvr>
                                      <p:to>
                                        <p:strVal val="visible"/>
                                      </p:to>
                                    </p:set>
                                    <p:anim calcmode="lin" valueType="num">
                                      <p:cBhvr additive="base">
                                        <p:cTn id="144" dur="2000" fill="hold"/>
                                        <p:tgtEl>
                                          <p:spTgt spid="24"/>
                                        </p:tgtEl>
                                        <p:attrNameLst>
                                          <p:attrName>ppt_x</p:attrName>
                                        </p:attrNameLst>
                                      </p:cBhvr>
                                      <p:tavLst>
                                        <p:tav tm="0">
                                          <p:val>
                                            <p:strVal val="1+#ppt_w/2"/>
                                          </p:val>
                                        </p:tav>
                                        <p:tav tm="100000">
                                          <p:val>
                                            <p:strVal val="#ppt_x"/>
                                          </p:val>
                                        </p:tav>
                                      </p:tavLst>
                                    </p:anim>
                                    <p:anim calcmode="lin" valueType="num">
                                      <p:cBhvr additive="base">
                                        <p:cTn id="145" dur="2000" fill="hold"/>
                                        <p:tgtEl>
                                          <p:spTgt spid="24"/>
                                        </p:tgtEl>
                                        <p:attrNameLst>
                                          <p:attrName>ppt_y</p:attrName>
                                        </p:attrNameLst>
                                      </p:cBhvr>
                                      <p:tavLst>
                                        <p:tav tm="0">
                                          <p:val>
                                            <p:strVal val="#ppt_y"/>
                                          </p:val>
                                        </p:tav>
                                        <p:tav tm="100000">
                                          <p:val>
                                            <p:strVal val="#ppt_y"/>
                                          </p:val>
                                        </p:tav>
                                      </p:tavLst>
                                    </p:anim>
                                  </p:childTnLst>
                                </p:cTn>
                              </p:par>
                              <p:par>
                                <p:cTn id="146" presetID="2" presetClass="entr" presetSubtype="2" fill="hold" nodeType="withEffect">
                                  <p:stCondLst>
                                    <p:cond delay="0"/>
                                  </p:stCondLst>
                                  <p:childTnLst>
                                    <p:set>
                                      <p:cBhvr>
                                        <p:cTn id="147" dur="1" fill="hold">
                                          <p:stCondLst>
                                            <p:cond delay="0"/>
                                          </p:stCondLst>
                                        </p:cTn>
                                        <p:tgtEl>
                                          <p:spTgt spid="25"/>
                                        </p:tgtEl>
                                        <p:attrNameLst>
                                          <p:attrName>style.visibility</p:attrName>
                                        </p:attrNameLst>
                                      </p:cBhvr>
                                      <p:to>
                                        <p:strVal val="visible"/>
                                      </p:to>
                                    </p:set>
                                    <p:anim calcmode="lin" valueType="num">
                                      <p:cBhvr additive="base">
                                        <p:cTn id="148" dur="2000" fill="hold"/>
                                        <p:tgtEl>
                                          <p:spTgt spid="25"/>
                                        </p:tgtEl>
                                        <p:attrNameLst>
                                          <p:attrName>ppt_x</p:attrName>
                                        </p:attrNameLst>
                                      </p:cBhvr>
                                      <p:tavLst>
                                        <p:tav tm="0">
                                          <p:val>
                                            <p:strVal val="1+#ppt_w/2"/>
                                          </p:val>
                                        </p:tav>
                                        <p:tav tm="100000">
                                          <p:val>
                                            <p:strVal val="#ppt_x"/>
                                          </p:val>
                                        </p:tav>
                                      </p:tavLst>
                                    </p:anim>
                                    <p:anim calcmode="lin" valueType="num">
                                      <p:cBhvr additive="base">
                                        <p:cTn id="149" dur="2000" fill="hold"/>
                                        <p:tgtEl>
                                          <p:spTgt spid="25"/>
                                        </p:tgtEl>
                                        <p:attrNameLst>
                                          <p:attrName>ppt_y</p:attrName>
                                        </p:attrNameLst>
                                      </p:cBhvr>
                                      <p:tavLst>
                                        <p:tav tm="0">
                                          <p:val>
                                            <p:strVal val="#ppt_y"/>
                                          </p:val>
                                        </p:tav>
                                        <p:tav tm="100000">
                                          <p:val>
                                            <p:strVal val="#ppt_y"/>
                                          </p:val>
                                        </p:tav>
                                      </p:tavLst>
                                    </p:anim>
                                  </p:childTnLst>
                                </p:cTn>
                              </p:par>
                              <p:par>
                                <p:cTn id="150" presetID="2" presetClass="entr" presetSubtype="2" fill="hold" nodeType="withEffect">
                                  <p:stCondLst>
                                    <p:cond delay="0"/>
                                  </p:stCondLst>
                                  <p:childTnLst>
                                    <p:set>
                                      <p:cBhvr>
                                        <p:cTn id="151" dur="1" fill="hold">
                                          <p:stCondLst>
                                            <p:cond delay="0"/>
                                          </p:stCondLst>
                                        </p:cTn>
                                        <p:tgtEl>
                                          <p:spTgt spid="26"/>
                                        </p:tgtEl>
                                        <p:attrNameLst>
                                          <p:attrName>style.visibility</p:attrName>
                                        </p:attrNameLst>
                                      </p:cBhvr>
                                      <p:to>
                                        <p:strVal val="visible"/>
                                      </p:to>
                                    </p:set>
                                    <p:anim calcmode="lin" valueType="num">
                                      <p:cBhvr additive="base">
                                        <p:cTn id="152" dur="2000" fill="hold"/>
                                        <p:tgtEl>
                                          <p:spTgt spid="26"/>
                                        </p:tgtEl>
                                        <p:attrNameLst>
                                          <p:attrName>ppt_x</p:attrName>
                                        </p:attrNameLst>
                                      </p:cBhvr>
                                      <p:tavLst>
                                        <p:tav tm="0">
                                          <p:val>
                                            <p:strVal val="1+#ppt_w/2"/>
                                          </p:val>
                                        </p:tav>
                                        <p:tav tm="100000">
                                          <p:val>
                                            <p:strVal val="#ppt_x"/>
                                          </p:val>
                                        </p:tav>
                                      </p:tavLst>
                                    </p:anim>
                                    <p:anim calcmode="lin" valueType="num">
                                      <p:cBhvr additive="base">
                                        <p:cTn id="153" dur="2000" fill="hold"/>
                                        <p:tgtEl>
                                          <p:spTgt spid="26"/>
                                        </p:tgtEl>
                                        <p:attrNameLst>
                                          <p:attrName>ppt_y</p:attrName>
                                        </p:attrNameLst>
                                      </p:cBhvr>
                                      <p:tavLst>
                                        <p:tav tm="0">
                                          <p:val>
                                            <p:strVal val="#ppt_y"/>
                                          </p:val>
                                        </p:tav>
                                        <p:tav tm="100000">
                                          <p:val>
                                            <p:strVal val="#ppt_y"/>
                                          </p:val>
                                        </p:tav>
                                      </p:tavLst>
                                    </p:anim>
                                  </p:childTnLst>
                                </p:cTn>
                              </p:par>
                              <p:par>
                                <p:cTn id="154" presetID="2" presetClass="entr" presetSubtype="2" fill="hold" nodeType="withEffect">
                                  <p:stCondLst>
                                    <p:cond delay="0"/>
                                  </p:stCondLst>
                                  <p:childTnLst>
                                    <p:set>
                                      <p:cBhvr>
                                        <p:cTn id="155" dur="1" fill="hold">
                                          <p:stCondLst>
                                            <p:cond delay="0"/>
                                          </p:stCondLst>
                                        </p:cTn>
                                        <p:tgtEl>
                                          <p:spTgt spid="27"/>
                                        </p:tgtEl>
                                        <p:attrNameLst>
                                          <p:attrName>style.visibility</p:attrName>
                                        </p:attrNameLst>
                                      </p:cBhvr>
                                      <p:to>
                                        <p:strVal val="visible"/>
                                      </p:to>
                                    </p:set>
                                    <p:anim calcmode="lin" valueType="num">
                                      <p:cBhvr additive="base">
                                        <p:cTn id="156" dur="2000" fill="hold"/>
                                        <p:tgtEl>
                                          <p:spTgt spid="27"/>
                                        </p:tgtEl>
                                        <p:attrNameLst>
                                          <p:attrName>ppt_x</p:attrName>
                                        </p:attrNameLst>
                                      </p:cBhvr>
                                      <p:tavLst>
                                        <p:tav tm="0">
                                          <p:val>
                                            <p:strVal val="1+#ppt_w/2"/>
                                          </p:val>
                                        </p:tav>
                                        <p:tav tm="100000">
                                          <p:val>
                                            <p:strVal val="#ppt_x"/>
                                          </p:val>
                                        </p:tav>
                                      </p:tavLst>
                                    </p:anim>
                                    <p:anim calcmode="lin" valueType="num">
                                      <p:cBhvr additive="base">
                                        <p:cTn id="157" dur="2000" fill="hold"/>
                                        <p:tgtEl>
                                          <p:spTgt spid="27"/>
                                        </p:tgtEl>
                                        <p:attrNameLst>
                                          <p:attrName>ppt_y</p:attrName>
                                        </p:attrNameLst>
                                      </p:cBhvr>
                                      <p:tavLst>
                                        <p:tav tm="0">
                                          <p:val>
                                            <p:strVal val="#ppt_y"/>
                                          </p:val>
                                        </p:tav>
                                        <p:tav tm="100000">
                                          <p:val>
                                            <p:strVal val="#ppt_y"/>
                                          </p:val>
                                        </p:tav>
                                      </p:tavLst>
                                    </p:anim>
                                  </p:childTnLst>
                                </p:cTn>
                              </p:par>
                              <p:par>
                                <p:cTn id="158" presetID="2" presetClass="entr" presetSubtype="2" fill="hold" nodeType="withEffect">
                                  <p:stCondLst>
                                    <p:cond delay="0"/>
                                  </p:stCondLst>
                                  <p:childTnLst>
                                    <p:set>
                                      <p:cBhvr>
                                        <p:cTn id="159" dur="1" fill="hold">
                                          <p:stCondLst>
                                            <p:cond delay="0"/>
                                          </p:stCondLst>
                                        </p:cTn>
                                        <p:tgtEl>
                                          <p:spTgt spid="28"/>
                                        </p:tgtEl>
                                        <p:attrNameLst>
                                          <p:attrName>style.visibility</p:attrName>
                                        </p:attrNameLst>
                                      </p:cBhvr>
                                      <p:to>
                                        <p:strVal val="visible"/>
                                      </p:to>
                                    </p:set>
                                    <p:anim calcmode="lin" valueType="num">
                                      <p:cBhvr additive="base">
                                        <p:cTn id="160" dur="2000" fill="hold"/>
                                        <p:tgtEl>
                                          <p:spTgt spid="28"/>
                                        </p:tgtEl>
                                        <p:attrNameLst>
                                          <p:attrName>ppt_x</p:attrName>
                                        </p:attrNameLst>
                                      </p:cBhvr>
                                      <p:tavLst>
                                        <p:tav tm="0">
                                          <p:val>
                                            <p:strVal val="1+#ppt_w/2"/>
                                          </p:val>
                                        </p:tav>
                                        <p:tav tm="100000">
                                          <p:val>
                                            <p:strVal val="#ppt_x"/>
                                          </p:val>
                                        </p:tav>
                                      </p:tavLst>
                                    </p:anim>
                                    <p:anim calcmode="lin" valueType="num">
                                      <p:cBhvr additive="base">
                                        <p:cTn id="161" dur="2000" fill="hold"/>
                                        <p:tgtEl>
                                          <p:spTgt spid="28"/>
                                        </p:tgtEl>
                                        <p:attrNameLst>
                                          <p:attrName>ppt_y</p:attrName>
                                        </p:attrNameLst>
                                      </p:cBhvr>
                                      <p:tavLst>
                                        <p:tav tm="0">
                                          <p:val>
                                            <p:strVal val="#ppt_y"/>
                                          </p:val>
                                        </p:tav>
                                        <p:tav tm="100000">
                                          <p:val>
                                            <p:strVal val="#ppt_y"/>
                                          </p:val>
                                        </p:tav>
                                      </p:tavLst>
                                    </p:anim>
                                  </p:childTnLst>
                                </p:cTn>
                              </p:par>
                              <p:par>
                                <p:cTn id="162" presetID="2" presetClass="entr" presetSubtype="2" fill="hold" nodeType="withEffect">
                                  <p:stCondLst>
                                    <p:cond delay="0"/>
                                  </p:stCondLst>
                                  <p:childTnLst>
                                    <p:set>
                                      <p:cBhvr>
                                        <p:cTn id="163" dur="1" fill="hold">
                                          <p:stCondLst>
                                            <p:cond delay="0"/>
                                          </p:stCondLst>
                                        </p:cTn>
                                        <p:tgtEl>
                                          <p:spTgt spid="29"/>
                                        </p:tgtEl>
                                        <p:attrNameLst>
                                          <p:attrName>style.visibility</p:attrName>
                                        </p:attrNameLst>
                                      </p:cBhvr>
                                      <p:to>
                                        <p:strVal val="visible"/>
                                      </p:to>
                                    </p:set>
                                    <p:anim calcmode="lin" valueType="num">
                                      <p:cBhvr additive="base">
                                        <p:cTn id="164" dur="2000" fill="hold"/>
                                        <p:tgtEl>
                                          <p:spTgt spid="29"/>
                                        </p:tgtEl>
                                        <p:attrNameLst>
                                          <p:attrName>ppt_x</p:attrName>
                                        </p:attrNameLst>
                                      </p:cBhvr>
                                      <p:tavLst>
                                        <p:tav tm="0">
                                          <p:val>
                                            <p:strVal val="1+#ppt_w/2"/>
                                          </p:val>
                                        </p:tav>
                                        <p:tav tm="100000">
                                          <p:val>
                                            <p:strVal val="#ppt_x"/>
                                          </p:val>
                                        </p:tav>
                                      </p:tavLst>
                                    </p:anim>
                                    <p:anim calcmode="lin" valueType="num">
                                      <p:cBhvr additive="base">
                                        <p:cTn id="165" dur="2000" fill="hold"/>
                                        <p:tgtEl>
                                          <p:spTgt spid="29"/>
                                        </p:tgtEl>
                                        <p:attrNameLst>
                                          <p:attrName>ppt_y</p:attrName>
                                        </p:attrNameLst>
                                      </p:cBhvr>
                                      <p:tavLst>
                                        <p:tav tm="0">
                                          <p:val>
                                            <p:strVal val="#ppt_y"/>
                                          </p:val>
                                        </p:tav>
                                        <p:tav tm="100000">
                                          <p:val>
                                            <p:strVal val="#ppt_y"/>
                                          </p:val>
                                        </p:tav>
                                      </p:tavLst>
                                    </p:anim>
                                  </p:childTnLst>
                                </p:cTn>
                              </p:par>
                              <p:par>
                                <p:cTn id="166" presetID="2" presetClass="entr" presetSubtype="2" fill="hold" nodeType="withEffect">
                                  <p:stCondLst>
                                    <p:cond delay="0"/>
                                  </p:stCondLst>
                                  <p:childTnLst>
                                    <p:set>
                                      <p:cBhvr>
                                        <p:cTn id="167" dur="1" fill="hold">
                                          <p:stCondLst>
                                            <p:cond delay="0"/>
                                          </p:stCondLst>
                                        </p:cTn>
                                        <p:tgtEl>
                                          <p:spTgt spid="30"/>
                                        </p:tgtEl>
                                        <p:attrNameLst>
                                          <p:attrName>style.visibility</p:attrName>
                                        </p:attrNameLst>
                                      </p:cBhvr>
                                      <p:to>
                                        <p:strVal val="visible"/>
                                      </p:to>
                                    </p:set>
                                    <p:anim calcmode="lin" valueType="num">
                                      <p:cBhvr additive="base">
                                        <p:cTn id="168" dur="2000" fill="hold"/>
                                        <p:tgtEl>
                                          <p:spTgt spid="30"/>
                                        </p:tgtEl>
                                        <p:attrNameLst>
                                          <p:attrName>ppt_x</p:attrName>
                                        </p:attrNameLst>
                                      </p:cBhvr>
                                      <p:tavLst>
                                        <p:tav tm="0">
                                          <p:val>
                                            <p:strVal val="1+#ppt_w/2"/>
                                          </p:val>
                                        </p:tav>
                                        <p:tav tm="100000">
                                          <p:val>
                                            <p:strVal val="#ppt_x"/>
                                          </p:val>
                                        </p:tav>
                                      </p:tavLst>
                                    </p:anim>
                                    <p:anim calcmode="lin" valueType="num">
                                      <p:cBhvr additive="base">
                                        <p:cTn id="169" dur="2000" fill="hold"/>
                                        <p:tgtEl>
                                          <p:spTgt spid="30"/>
                                        </p:tgtEl>
                                        <p:attrNameLst>
                                          <p:attrName>ppt_y</p:attrName>
                                        </p:attrNameLst>
                                      </p:cBhvr>
                                      <p:tavLst>
                                        <p:tav tm="0">
                                          <p:val>
                                            <p:strVal val="#ppt_y"/>
                                          </p:val>
                                        </p:tav>
                                        <p:tav tm="100000">
                                          <p:val>
                                            <p:strVal val="#ppt_y"/>
                                          </p:val>
                                        </p:tav>
                                      </p:tavLst>
                                    </p:anim>
                                  </p:childTnLst>
                                </p:cTn>
                              </p:par>
                              <p:par>
                                <p:cTn id="170" presetID="2" presetClass="entr" presetSubtype="2" fill="hold" nodeType="withEffect">
                                  <p:stCondLst>
                                    <p:cond delay="0"/>
                                  </p:stCondLst>
                                  <p:childTnLst>
                                    <p:set>
                                      <p:cBhvr>
                                        <p:cTn id="171" dur="1" fill="hold">
                                          <p:stCondLst>
                                            <p:cond delay="0"/>
                                          </p:stCondLst>
                                        </p:cTn>
                                        <p:tgtEl>
                                          <p:spTgt spid="31"/>
                                        </p:tgtEl>
                                        <p:attrNameLst>
                                          <p:attrName>style.visibility</p:attrName>
                                        </p:attrNameLst>
                                      </p:cBhvr>
                                      <p:to>
                                        <p:strVal val="visible"/>
                                      </p:to>
                                    </p:set>
                                    <p:anim calcmode="lin" valueType="num">
                                      <p:cBhvr additive="base">
                                        <p:cTn id="172" dur="2000" fill="hold"/>
                                        <p:tgtEl>
                                          <p:spTgt spid="31"/>
                                        </p:tgtEl>
                                        <p:attrNameLst>
                                          <p:attrName>ppt_x</p:attrName>
                                        </p:attrNameLst>
                                      </p:cBhvr>
                                      <p:tavLst>
                                        <p:tav tm="0">
                                          <p:val>
                                            <p:strVal val="1+#ppt_w/2"/>
                                          </p:val>
                                        </p:tav>
                                        <p:tav tm="100000">
                                          <p:val>
                                            <p:strVal val="#ppt_x"/>
                                          </p:val>
                                        </p:tav>
                                      </p:tavLst>
                                    </p:anim>
                                    <p:anim calcmode="lin" valueType="num">
                                      <p:cBhvr additive="base">
                                        <p:cTn id="173" dur="2000" fill="hold"/>
                                        <p:tgtEl>
                                          <p:spTgt spid="31"/>
                                        </p:tgtEl>
                                        <p:attrNameLst>
                                          <p:attrName>ppt_y</p:attrName>
                                        </p:attrNameLst>
                                      </p:cBhvr>
                                      <p:tavLst>
                                        <p:tav tm="0">
                                          <p:val>
                                            <p:strVal val="#ppt_y"/>
                                          </p:val>
                                        </p:tav>
                                        <p:tav tm="100000">
                                          <p:val>
                                            <p:strVal val="#ppt_y"/>
                                          </p:val>
                                        </p:tav>
                                      </p:tavLst>
                                    </p:anim>
                                  </p:childTnLst>
                                </p:cTn>
                              </p:par>
                              <p:par>
                                <p:cTn id="174" presetID="2" presetClass="entr" presetSubtype="2" fill="hold" nodeType="withEffect">
                                  <p:stCondLst>
                                    <p:cond delay="0"/>
                                  </p:stCondLst>
                                  <p:childTnLst>
                                    <p:set>
                                      <p:cBhvr>
                                        <p:cTn id="175" dur="1" fill="hold">
                                          <p:stCondLst>
                                            <p:cond delay="0"/>
                                          </p:stCondLst>
                                        </p:cTn>
                                        <p:tgtEl>
                                          <p:spTgt spid="33"/>
                                        </p:tgtEl>
                                        <p:attrNameLst>
                                          <p:attrName>style.visibility</p:attrName>
                                        </p:attrNameLst>
                                      </p:cBhvr>
                                      <p:to>
                                        <p:strVal val="visible"/>
                                      </p:to>
                                    </p:set>
                                    <p:anim calcmode="lin" valueType="num">
                                      <p:cBhvr additive="base">
                                        <p:cTn id="176" dur="2000" fill="hold"/>
                                        <p:tgtEl>
                                          <p:spTgt spid="33"/>
                                        </p:tgtEl>
                                        <p:attrNameLst>
                                          <p:attrName>ppt_x</p:attrName>
                                        </p:attrNameLst>
                                      </p:cBhvr>
                                      <p:tavLst>
                                        <p:tav tm="0">
                                          <p:val>
                                            <p:strVal val="1+#ppt_w/2"/>
                                          </p:val>
                                        </p:tav>
                                        <p:tav tm="100000">
                                          <p:val>
                                            <p:strVal val="#ppt_x"/>
                                          </p:val>
                                        </p:tav>
                                      </p:tavLst>
                                    </p:anim>
                                    <p:anim calcmode="lin" valueType="num">
                                      <p:cBhvr additive="base">
                                        <p:cTn id="177" dur="2000" fill="hold"/>
                                        <p:tgtEl>
                                          <p:spTgt spid="33"/>
                                        </p:tgtEl>
                                        <p:attrNameLst>
                                          <p:attrName>ppt_y</p:attrName>
                                        </p:attrNameLst>
                                      </p:cBhvr>
                                      <p:tavLst>
                                        <p:tav tm="0">
                                          <p:val>
                                            <p:strVal val="#ppt_y"/>
                                          </p:val>
                                        </p:tav>
                                        <p:tav tm="100000">
                                          <p:val>
                                            <p:strVal val="#ppt_y"/>
                                          </p:val>
                                        </p:tav>
                                      </p:tavLst>
                                    </p:anim>
                                  </p:childTnLst>
                                </p:cTn>
                              </p:par>
                              <p:par>
                                <p:cTn id="178" presetID="2" presetClass="entr" presetSubtype="2" fill="hold" nodeType="withEffect">
                                  <p:stCondLst>
                                    <p:cond delay="0"/>
                                  </p:stCondLst>
                                  <p:childTnLst>
                                    <p:set>
                                      <p:cBhvr>
                                        <p:cTn id="179" dur="1" fill="hold">
                                          <p:stCondLst>
                                            <p:cond delay="0"/>
                                          </p:stCondLst>
                                        </p:cTn>
                                        <p:tgtEl>
                                          <p:spTgt spid="35"/>
                                        </p:tgtEl>
                                        <p:attrNameLst>
                                          <p:attrName>style.visibility</p:attrName>
                                        </p:attrNameLst>
                                      </p:cBhvr>
                                      <p:to>
                                        <p:strVal val="visible"/>
                                      </p:to>
                                    </p:set>
                                    <p:anim calcmode="lin" valueType="num">
                                      <p:cBhvr additive="base">
                                        <p:cTn id="180" dur="2000" fill="hold"/>
                                        <p:tgtEl>
                                          <p:spTgt spid="35"/>
                                        </p:tgtEl>
                                        <p:attrNameLst>
                                          <p:attrName>ppt_x</p:attrName>
                                        </p:attrNameLst>
                                      </p:cBhvr>
                                      <p:tavLst>
                                        <p:tav tm="0">
                                          <p:val>
                                            <p:strVal val="1+#ppt_w/2"/>
                                          </p:val>
                                        </p:tav>
                                        <p:tav tm="100000">
                                          <p:val>
                                            <p:strVal val="#ppt_x"/>
                                          </p:val>
                                        </p:tav>
                                      </p:tavLst>
                                    </p:anim>
                                    <p:anim calcmode="lin" valueType="num">
                                      <p:cBhvr additive="base">
                                        <p:cTn id="181" dur="2000" fill="hold"/>
                                        <p:tgtEl>
                                          <p:spTgt spid="35"/>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0"/>
                                  </p:stCondLst>
                                  <p:childTnLst>
                                    <p:set>
                                      <p:cBhvr>
                                        <p:cTn id="183" dur="1" fill="hold">
                                          <p:stCondLst>
                                            <p:cond delay="0"/>
                                          </p:stCondLst>
                                        </p:cTn>
                                        <p:tgtEl>
                                          <p:spTgt spid="36"/>
                                        </p:tgtEl>
                                        <p:attrNameLst>
                                          <p:attrName>style.visibility</p:attrName>
                                        </p:attrNameLst>
                                      </p:cBhvr>
                                      <p:to>
                                        <p:strVal val="visible"/>
                                      </p:to>
                                    </p:set>
                                    <p:anim calcmode="lin" valueType="num">
                                      <p:cBhvr additive="base">
                                        <p:cTn id="184" dur="2000" fill="hold"/>
                                        <p:tgtEl>
                                          <p:spTgt spid="36"/>
                                        </p:tgtEl>
                                        <p:attrNameLst>
                                          <p:attrName>ppt_x</p:attrName>
                                        </p:attrNameLst>
                                      </p:cBhvr>
                                      <p:tavLst>
                                        <p:tav tm="0">
                                          <p:val>
                                            <p:strVal val="1+#ppt_w/2"/>
                                          </p:val>
                                        </p:tav>
                                        <p:tav tm="100000">
                                          <p:val>
                                            <p:strVal val="#ppt_x"/>
                                          </p:val>
                                        </p:tav>
                                      </p:tavLst>
                                    </p:anim>
                                    <p:anim calcmode="lin" valueType="num">
                                      <p:cBhvr additive="base">
                                        <p:cTn id="185" dur="2000" fill="hold"/>
                                        <p:tgtEl>
                                          <p:spTgt spid="36"/>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0"/>
                                  </p:stCondLst>
                                  <p:childTnLst>
                                    <p:set>
                                      <p:cBhvr>
                                        <p:cTn id="187" dur="1" fill="hold">
                                          <p:stCondLst>
                                            <p:cond delay="0"/>
                                          </p:stCondLst>
                                        </p:cTn>
                                        <p:tgtEl>
                                          <p:spTgt spid="37"/>
                                        </p:tgtEl>
                                        <p:attrNameLst>
                                          <p:attrName>style.visibility</p:attrName>
                                        </p:attrNameLst>
                                      </p:cBhvr>
                                      <p:to>
                                        <p:strVal val="visible"/>
                                      </p:to>
                                    </p:set>
                                    <p:anim calcmode="lin" valueType="num">
                                      <p:cBhvr additive="base">
                                        <p:cTn id="188" dur="2000" fill="hold"/>
                                        <p:tgtEl>
                                          <p:spTgt spid="37"/>
                                        </p:tgtEl>
                                        <p:attrNameLst>
                                          <p:attrName>ppt_x</p:attrName>
                                        </p:attrNameLst>
                                      </p:cBhvr>
                                      <p:tavLst>
                                        <p:tav tm="0">
                                          <p:val>
                                            <p:strVal val="1+#ppt_w/2"/>
                                          </p:val>
                                        </p:tav>
                                        <p:tav tm="100000">
                                          <p:val>
                                            <p:strVal val="#ppt_x"/>
                                          </p:val>
                                        </p:tav>
                                      </p:tavLst>
                                    </p:anim>
                                    <p:anim calcmode="lin" valueType="num">
                                      <p:cBhvr additive="base">
                                        <p:cTn id="189" dur="2000" fill="hold"/>
                                        <p:tgtEl>
                                          <p:spTgt spid="37"/>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0"/>
                                  </p:stCondLst>
                                  <p:childTnLst>
                                    <p:set>
                                      <p:cBhvr>
                                        <p:cTn id="191" dur="1" fill="hold">
                                          <p:stCondLst>
                                            <p:cond delay="0"/>
                                          </p:stCondLst>
                                        </p:cTn>
                                        <p:tgtEl>
                                          <p:spTgt spid="38"/>
                                        </p:tgtEl>
                                        <p:attrNameLst>
                                          <p:attrName>style.visibility</p:attrName>
                                        </p:attrNameLst>
                                      </p:cBhvr>
                                      <p:to>
                                        <p:strVal val="visible"/>
                                      </p:to>
                                    </p:set>
                                    <p:anim calcmode="lin" valueType="num">
                                      <p:cBhvr additive="base">
                                        <p:cTn id="192" dur="2000" fill="hold"/>
                                        <p:tgtEl>
                                          <p:spTgt spid="38"/>
                                        </p:tgtEl>
                                        <p:attrNameLst>
                                          <p:attrName>ppt_x</p:attrName>
                                        </p:attrNameLst>
                                      </p:cBhvr>
                                      <p:tavLst>
                                        <p:tav tm="0">
                                          <p:val>
                                            <p:strVal val="1+#ppt_w/2"/>
                                          </p:val>
                                        </p:tav>
                                        <p:tav tm="100000">
                                          <p:val>
                                            <p:strVal val="#ppt_x"/>
                                          </p:val>
                                        </p:tav>
                                      </p:tavLst>
                                    </p:anim>
                                    <p:anim calcmode="lin" valueType="num">
                                      <p:cBhvr additive="base">
                                        <p:cTn id="193" dur="2000" fill="hold"/>
                                        <p:tgtEl>
                                          <p:spTgt spid="38"/>
                                        </p:tgtEl>
                                        <p:attrNameLst>
                                          <p:attrName>ppt_y</p:attrName>
                                        </p:attrNameLst>
                                      </p:cBhvr>
                                      <p:tavLst>
                                        <p:tav tm="0">
                                          <p:val>
                                            <p:strVal val="#ppt_y"/>
                                          </p:val>
                                        </p:tav>
                                        <p:tav tm="100000">
                                          <p:val>
                                            <p:strVal val="#ppt_y"/>
                                          </p:val>
                                        </p:tav>
                                      </p:tavLst>
                                    </p:anim>
                                  </p:childTnLst>
                                </p:cTn>
                              </p:par>
                              <p:par>
                                <p:cTn id="194" presetID="2" presetClass="entr" presetSubtype="2" fill="hold" nodeType="withEffect">
                                  <p:stCondLst>
                                    <p:cond delay="0"/>
                                  </p:stCondLst>
                                  <p:childTnLst>
                                    <p:set>
                                      <p:cBhvr>
                                        <p:cTn id="195" dur="1" fill="hold">
                                          <p:stCondLst>
                                            <p:cond delay="0"/>
                                          </p:stCondLst>
                                        </p:cTn>
                                        <p:tgtEl>
                                          <p:spTgt spid="40"/>
                                        </p:tgtEl>
                                        <p:attrNameLst>
                                          <p:attrName>style.visibility</p:attrName>
                                        </p:attrNameLst>
                                      </p:cBhvr>
                                      <p:to>
                                        <p:strVal val="visible"/>
                                      </p:to>
                                    </p:set>
                                    <p:anim calcmode="lin" valueType="num">
                                      <p:cBhvr additive="base">
                                        <p:cTn id="196" dur="2000" fill="hold"/>
                                        <p:tgtEl>
                                          <p:spTgt spid="40"/>
                                        </p:tgtEl>
                                        <p:attrNameLst>
                                          <p:attrName>ppt_x</p:attrName>
                                        </p:attrNameLst>
                                      </p:cBhvr>
                                      <p:tavLst>
                                        <p:tav tm="0">
                                          <p:val>
                                            <p:strVal val="1+#ppt_w/2"/>
                                          </p:val>
                                        </p:tav>
                                        <p:tav tm="100000">
                                          <p:val>
                                            <p:strVal val="#ppt_x"/>
                                          </p:val>
                                        </p:tav>
                                      </p:tavLst>
                                    </p:anim>
                                    <p:anim calcmode="lin" valueType="num">
                                      <p:cBhvr additive="base">
                                        <p:cTn id="197" dur="2000" fill="hold"/>
                                        <p:tgtEl>
                                          <p:spTgt spid="40"/>
                                        </p:tgtEl>
                                        <p:attrNameLst>
                                          <p:attrName>ppt_y</p:attrName>
                                        </p:attrNameLst>
                                      </p:cBhvr>
                                      <p:tavLst>
                                        <p:tav tm="0">
                                          <p:val>
                                            <p:strVal val="#ppt_y"/>
                                          </p:val>
                                        </p:tav>
                                        <p:tav tm="100000">
                                          <p:val>
                                            <p:strVal val="#ppt_y"/>
                                          </p:val>
                                        </p:tav>
                                      </p:tavLst>
                                    </p:anim>
                                  </p:childTnLst>
                                </p:cTn>
                              </p:par>
                              <p:par>
                                <p:cTn id="198" presetID="2" presetClass="entr" presetSubtype="2" fill="hold" nodeType="withEffect">
                                  <p:stCondLst>
                                    <p:cond delay="0"/>
                                  </p:stCondLst>
                                  <p:childTnLst>
                                    <p:set>
                                      <p:cBhvr>
                                        <p:cTn id="199" dur="1" fill="hold">
                                          <p:stCondLst>
                                            <p:cond delay="0"/>
                                          </p:stCondLst>
                                        </p:cTn>
                                        <p:tgtEl>
                                          <p:spTgt spid="41"/>
                                        </p:tgtEl>
                                        <p:attrNameLst>
                                          <p:attrName>style.visibility</p:attrName>
                                        </p:attrNameLst>
                                      </p:cBhvr>
                                      <p:to>
                                        <p:strVal val="visible"/>
                                      </p:to>
                                    </p:set>
                                    <p:anim calcmode="lin" valueType="num">
                                      <p:cBhvr additive="base">
                                        <p:cTn id="200" dur="2000" fill="hold"/>
                                        <p:tgtEl>
                                          <p:spTgt spid="41"/>
                                        </p:tgtEl>
                                        <p:attrNameLst>
                                          <p:attrName>ppt_x</p:attrName>
                                        </p:attrNameLst>
                                      </p:cBhvr>
                                      <p:tavLst>
                                        <p:tav tm="0">
                                          <p:val>
                                            <p:strVal val="1+#ppt_w/2"/>
                                          </p:val>
                                        </p:tav>
                                        <p:tav tm="100000">
                                          <p:val>
                                            <p:strVal val="#ppt_x"/>
                                          </p:val>
                                        </p:tav>
                                      </p:tavLst>
                                    </p:anim>
                                    <p:anim calcmode="lin" valueType="num">
                                      <p:cBhvr additive="base">
                                        <p:cTn id="201" dur="2000" fill="hold"/>
                                        <p:tgtEl>
                                          <p:spTgt spid="41"/>
                                        </p:tgtEl>
                                        <p:attrNameLst>
                                          <p:attrName>ppt_y</p:attrName>
                                        </p:attrNameLst>
                                      </p:cBhvr>
                                      <p:tavLst>
                                        <p:tav tm="0">
                                          <p:val>
                                            <p:strVal val="#ppt_y"/>
                                          </p:val>
                                        </p:tav>
                                        <p:tav tm="100000">
                                          <p:val>
                                            <p:strVal val="#ppt_y"/>
                                          </p:val>
                                        </p:tav>
                                      </p:tavLst>
                                    </p:anim>
                                  </p:childTnLst>
                                </p:cTn>
                              </p:par>
                              <p:par>
                                <p:cTn id="202" presetID="2" presetClass="entr" presetSubtype="2" fill="hold" nodeType="withEffect">
                                  <p:stCondLst>
                                    <p:cond delay="0"/>
                                  </p:stCondLst>
                                  <p:childTnLst>
                                    <p:set>
                                      <p:cBhvr>
                                        <p:cTn id="203" dur="1" fill="hold">
                                          <p:stCondLst>
                                            <p:cond delay="0"/>
                                          </p:stCondLst>
                                        </p:cTn>
                                        <p:tgtEl>
                                          <p:spTgt spid="43"/>
                                        </p:tgtEl>
                                        <p:attrNameLst>
                                          <p:attrName>style.visibility</p:attrName>
                                        </p:attrNameLst>
                                      </p:cBhvr>
                                      <p:to>
                                        <p:strVal val="visible"/>
                                      </p:to>
                                    </p:set>
                                    <p:anim calcmode="lin" valueType="num">
                                      <p:cBhvr additive="base">
                                        <p:cTn id="204" dur="2000" fill="hold"/>
                                        <p:tgtEl>
                                          <p:spTgt spid="43"/>
                                        </p:tgtEl>
                                        <p:attrNameLst>
                                          <p:attrName>ppt_x</p:attrName>
                                        </p:attrNameLst>
                                      </p:cBhvr>
                                      <p:tavLst>
                                        <p:tav tm="0">
                                          <p:val>
                                            <p:strVal val="1+#ppt_w/2"/>
                                          </p:val>
                                        </p:tav>
                                        <p:tav tm="100000">
                                          <p:val>
                                            <p:strVal val="#ppt_x"/>
                                          </p:val>
                                        </p:tav>
                                      </p:tavLst>
                                    </p:anim>
                                    <p:anim calcmode="lin" valueType="num">
                                      <p:cBhvr additive="base">
                                        <p:cTn id="205" dur="2000" fill="hold"/>
                                        <p:tgtEl>
                                          <p:spTgt spid="43"/>
                                        </p:tgtEl>
                                        <p:attrNameLst>
                                          <p:attrName>ppt_y</p:attrName>
                                        </p:attrNameLst>
                                      </p:cBhvr>
                                      <p:tavLst>
                                        <p:tav tm="0">
                                          <p:val>
                                            <p:strVal val="#ppt_y"/>
                                          </p:val>
                                        </p:tav>
                                        <p:tav tm="100000">
                                          <p:val>
                                            <p:strVal val="#ppt_y"/>
                                          </p:val>
                                        </p:tav>
                                      </p:tavLst>
                                    </p:anim>
                                  </p:childTnLst>
                                </p:cTn>
                              </p:par>
                              <p:par>
                                <p:cTn id="206" presetID="2" presetClass="entr" presetSubtype="2" fill="hold" nodeType="withEffect">
                                  <p:stCondLst>
                                    <p:cond delay="0"/>
                                  </p:stCondLst>
                                  <p:childTnLst>
                                    <p:set>
                                      <p:cBhvr>
                                        <p:cTn id="207" dur="1" fill="hold">
                                          <p:stCondLst>
                                            <p:cond delay="0"/>
                                          </p:stCondLst>
                                        </p:cTn>
                                        <p:tgtEl>
                                          <p:spTgt spid="54"/>
                                        </p:tgtEl>
                                        <p:attrNameLst>
                                          <p:attrName>style.visibility</p:attrName>
                                        </p:attrNameLst>
                                      </p:cBhvr>
                                      <p:to>
                                        <p:strVal val="visible"/>
                                      </p:to>
                                    </p:set>
                                    <p:anim calcmode="lin" valueType="num">
                                      <p:cBhvr additive="base">
                                        <p:cTn id="208" dur="2000" fill="hold"/>
                                        <p:tgtEl>
                                          <p:spTgt spid="54"/>
                                        </p:tgtEl>
                                        <p:attrNameLst>
                                          <p:attrName>ppt_x</p:attrName>
                                        </p:attrNameLst>
                                      </p:cBhvr>
                                      <p:tavLst>
                                        <p:tav tm="0">
                                          <p:val>
                                            <p:strVal val="1+#ppt_w/2"/>
                                          </p:val>
                                        </p:tav>
                                        <p:tav tm="100000">
                                          <p:val>
                                            <p:strVal val="#ppt_x"/>
                                          </p:val>
                                        </p:tav>
                                      </p:tavLst>
                                    </p:anim>
                                    <p:anim calcmode="lin" valueType="num">
                                      <p:cBhvr additive="base">
                                        <p:cTn id="209" dur="2000" fill="hold"/>
                                        <p:tgtEl>
                                          <p:spTgt spid="54"/>
                                        </p:tgtEl>
                                        <p:attrNameLst>
                                          <p:attrName>ppt_y</p:attrName>
                                        </p:attrNameLst>
                                      </p:cBhvr>
                                      <p:tavLst>
                                        <p:tav tm="0">
                                          <p:val>
                                            <p:strVal val="#ppt_y"/>
                                          </p:val>
                                        </p:tav>
                                        <p:tav tm="100000">
                                          <p:val>
                                            <p:strVal val="#ppt_y"/>
                                          </p:val>
                                        </p:tav>
                                      </p:tavLst>
                                    </p:anim>
                                  </p:childTnLst>
                                </p:cTn>
                              </p:par>
                              <p:par>
                                <p:cTn id="210" presetID="2" presetClass="entr" presetSubtype="2" fill="hold" nodeType="withEffect">
                                  <p:stCondLst>
                                    <p:cond delay="0"/>
                                  </p:stCondLst>
                                  <p:childTnLst>
                                    <p:set>
                                      <p:cBhvr>
                                        <p:cTn id="211" dur="1" fill="hold">
                                          <p:stCondLst>
                                            <p:cond delay="0"/>
                                          </p:stCondLst>
                                        </p:cTn>
                                        <p:tgtEl>
                                          <p:spTgt spid="55"/>
                                        </p:tgtEl>
                                        <p:attrNameLst>
                                          <p:attrName>style.visibility</p:attrName>
                                        </p:attrNameLst>
                                      </p:cBhvr>
                                      <p:to>
                                        <p:strVal val="visible"/>
                                      </p:to>
                                    </p:set>
                                    <p:anim calcmode="lin" valueType="num">
                                      <p:cBhvr additive="base">
                                        <p:cTn id="212" dur="2000" fill="hold"/>
                                        <p:tgtEl>
                                          <p:spTgt spid="55"/>
                                        </p:tgtEl>
                                        <p:attrNameLst>
                                          <p:attrName>ppt_x</p:attrName>
                                        </p:attrNameLst>
                                      </p:cBhvr>
                                      <p:tavLst>
                                        <p:tav tm="0">
                                          <p:val>
                                            <p:strVal val="1+#ppt_w/2"/>
                                          </p:val>
                                        </p:tav>
                                        <p:tav tm="100000">
                                          <p:val>
                                            <p:strVal val="#ppt_x"/>
                                          </p:val>
                                        </p:tav>
                                      </p:tavLst>
                                    </p:anim>
                                    <p:anim calcmode="lin" valueType="num">
                                      <p:cBhvr additive="base">
                                        <p:cTn id="213" dur="2000" fill="hold"/>
                                        <p:tgtEl>
                                          <p:spTgt spid="55"/>
                                        </p:tgtEl>
                                        <p:attrNameLst>
                                          <p:attrName>ppt_y</p:attrName>
                                        </p:attrNameLst>
                                      </p:cBhvr>
                                      <p:tavLst>
                                        <p:tav tm="0">
                                          <p:val>
                                            <p:strVal val="#ppt_y"/>
                                          </p:val>
                                        </p:tav>
                                        <p:tav tm="100000">
                                          <p:val>
                                            <p:strVal val="#ppt_y"/>
                                          </p:val>
                                        </p:tav>
                                      </p:tavLst>
                                    </p:anim>
                                  </p:childTnLst>
                                </p:cTn>
                              </p:par>
                              <p:par>
                                <p:cTn id="214" presetID="2" presetClass="entr" presetSubtype="2" fill="hold" nodeType="withEffect">
                                  <p:stCondLst>
                                    <p:cond delay="0"/>
                                  </p:stCondLst>
                                  <p:childTnLst>
                                    <p:set>
                                      <p:cBhvr>
                                        <p:cTn id="215" dur="1" fill="hold">
                                          <p:stCondLst>
                                            <p:cond delay="0"/>
                                          </p:stCondLst>
                                        </p:cTn>
                                        <p:tgtEl>
                                          <p:spTgt spid="56"/>
                                        </p:tgtEl>
                                        <p:attrNameLst>
                                          <p:attrName>style.visibility</p:attrName>
                                        </p:attrNameLst>
                                      </p:cBhvr>
                                      <p:to>
                                        <p:strVal val="visible"/>
                                      </p:to>
                                    </p:set>
                                    <p:anim calcmode="lin" valueType="num">
                                      <p:cBhvr additive="base">
                                        <p:cTn id="216" dur="2000" fill="hold"/>
                                        <p:tgtEl>
                                          <p:spTgt spid="56"/>
                                        </p:tgtEl>
                                        <p:attrNameLst>
                                          <p:attrName>ppt_x</p:attrName>
                                        </p:attrNameLst>
                                      </p:cBhvr>
                                      <p:tavLst>
                                        <p:tav tm="0">
                                          <p:val>
                                            <p:strVal val="1+#ppt_w/2"/>
                                          </p:val>
                                        </p:tav>
                                        <p:tav tm="100000">
                                          <p:val>
                                            <p:strVal val="#ppt_x"/>
                                          </p:val>
                                        </p:tav>
                                      </p:tavLst>
                                    </p:anim>
                                    <p:anim calcmode="lin" valueType="num">
                                      <p:cBhvr additive="base">
                                        <p:cTn id="217" dur="2000" fill="hold"/>
                                        <p:tgtEl>
                                          <p:spTgt spid="56"/>
                                        </p:tgtEl>
                                        <p:attrNameLst>
                                          <p:attrName>ppt_y</p:attrName>
                                        </p:attrNameLst>
                                      </p:cBhvr>
                                      <p:tavLst>
                                        <p:tav tm="0">
                                          <p:val>
                                            <p:strVal val="#ppt_y"/>
                                          </p:val>
                                        </p:tav>
                                        <p:tav tm="100000">
                                          <p:val>
                                            <p:strVal val="#ppt_y"/>
                                          </p:val>
                                        </p:tav>
                                      </p:tavLst>
                                    </p:anim>
                                  </p:childTnLst>
                                </p:cTn>
                              </p:par>
                              <p:par>
                                <p:cTn id="218" presetID="2" presetClass="entr" presetSubtype="2" fill="hold" nodeType="withEffect">
                                  <p:stCondLst>
                                    <p:cond delay="0"/>
                                  </p:stCondLst>
                                  <p:childTnLst>
                                    <p:set>
                                      <p:cBhvr>
                                        <p:cTn id="219" dur="1" fill="hold">
                                          <p:stCondLst>
                                            <p:cond delay="0"/>
                                          </p:stCondLst>
                                        </p:cTn>
                                        <p:tgtEl>
                                          <p:spTgt spid="57"/>
                                        </p:tgtEl>
                                        <p:attrNameLst>
                                          <p:attrName>style.visibility</p:attrName>
                                        </p:attrNameLst>
                                      </p:cBhvr>
                                      <p:to>
                                        <p:strVal val="visible"/>
                                      </p:to>
                                    </p:set>
                                    <p:anim calcmode="lin" valueType="num">
                                      <p:cBhvr additive="base">
                                        <p:cTn id="220" dur="2000" fill="hold"/>
                                        <p:tgtEl>
                                          <p:spTgt spid="57"/>
                                        </p:tgtEl>
                                        <p:attrNameLst>
                                          <p:attrName>ppt_x</p:attrName>
                                        </p:attrNameLst>
                                      </p:cBhvr>
                                      <p:tavLst>
                                        <p:tav tm="0">
                                          <p:val>
                                            <p:strVal val="1+#ppt_w/2"/>
                                          </p:val>
                                        </p:tav>
                                        <p:tav tm="100000">
                                          <p:val>
                                            <p:strVal val="#ppt_x"/>
                                          </p:val>
                                        </p:tav>
                                      </p:tavLst>
                                    </p:anim>
                                    <p:anim calcmode="lin" valueType="num">
                                      <p:cBhvr additive="base">
                                        <p:cTn id="221" dur="2000" fill="hold"/>
                                        <p:tgtEl>
                                          <p:spTgt spid="57"/>
                                        </p:tgtEl>
                                        <p:attrNameLst>
                                          <p:attrName>ppt_y</p:attrName>
                                        </p:attrNameLst>
                                      </p:cBhvr>
                                      <p:tavLst>
                                        <p:tav tm="0">
                                          <p:val>
                                            <p:strVal val="#ppt_y"/>
                                          </p:val>
                                        </p:tav>
                                        <p:tav tm="100000">
                                          <p:val>
                                            <p:strVal val="#ppt_y"/>
                                          </p:val>
                                        </p:tav>
                                      </p:tavLst>
                                    </p:anim>
                                  </p:childTnLst>
                                </p:cTn>
                              </p:par>
                              <p:par>
                                <p:cTn id="222" presetID="2" presetClass="entr" presetSubtype="2" fill="hold" nodeType="withEffect">
                                  <p:stCondLst>
                                    <p:cond delay="0"/>
                                  </p:stCondLst>
                                  <p:childTnLst>
                                    <p:set>
                                      <p:cBhvr>
                                        <p:cTn id="223" dur="1" fill="hold">
                                          <p:stCondLst>
                                            <p:cond delay="0"/>
                                          </p:stCondLst>
                                        </p:cTn>
                                        <p:tgtEl>
                                          <p:spTgt spid="58"/>
                                        </p:tgtEl>
                                        <p:attrNameLst>
                                          <p:attrName>style.visibility</p:attrName>
                                        </p:attrNameLst>
                                      </p:cBhvr>
                                      <p:to>
                                        <p:strVal val="visible"/>
                                      </p:to>
                                    </p:set>
                                    <p:anim calcmode="lin" valueType="num">
                                      <p:cBhvr additive="base">
                                        <p:cTn id="224" dur="2000" fill="hold"/>
                                        <p:tgtEl>
                                          <p:spTgt spid="58"/>
                                        </p:tgtEl>
                                        <p:attrNameLst>
                                          <p:attrName>ppt_x</p:attrName>
                                        </p:attrNameLst>
                                      </p:cBhvr>
                                      <p:tavLst>
                                        <p:tav tm="0">
                                          <p:val>
                                            <p:strVal val="1+#ppt_w/2"/>
                                          </p:val>
                                        </p:tav>
                                        <p:tav tm="100000">
                                          <p:val>
                                            <p:strVal val="#ppt_x"/>
                                          </p:val>
                                        </p:tav>
                                      </p:tavLst>
                                    </p:anim>
                                    <p:anim calcmode="lin" valueType="num">
                                      <p:cBhvr additive="base">
                                        <p:cTn id="225" dur="2000" fill="hold"/>
                                        <p:tgtEl>
                                          <p:spTgt spid="58"/>
                                        </p:tgtEl>
                                        <p:attrNameLst>
                                          <p:attrName>ppt_y</p:attrName>
                                        </p:attrNameLst>
                                      </p:cBhvr>
                                      <p:tavLst>
                                        <p:tav tm="0">
                                          <p:val>
                                            <p:strVal val="#ppt_y"/>
                                          </p:val>
                                        </p:tav>
                                        <p:tav tm="100000">
                                          <p:val>
                                            <p:strVal val="#ppt_y"/>
                                          </p:val>
                                        </p:tav>
                                      </p:tavLst>
                                    </p:anim>
                                  </p:childTnLst>
                                </p:cTn>
                              </p:par>
                              <p:par>
                                <p:cTn id="226" presetID="2" presetClass="entr" presetSubtype="2" fill="hold" nodeType="withEffect">
                                  <p:stCondLst>
                                    <p:cond delay="0"/>
                                  </p:stCondLst>
                                  <p:childTnLst>
                                    <p:set>
                                      <p:cBhvr>
                                        <p:cTn id="227" dur="1" fill="hold">
                                          <p:stCondLst>
                                            <p:cond delay="0"/>
                                          </p:stCondLst>
                                        </p:cTn>
                                        <p:tgtEl>
                                          <p:spTgt spid="60"/>
                                        </p:tgtEl>
                                        <p:attrNameLst>
                                          <p:attrName>style.visibility</p:attrName>
                                        </p:attrNameLst>
                                      </p:cBhvr>
                                      <p:to>
                                        <p:strVal val="visible"/>
                                      </p:to>
                                    </p:set>
                                    <p:anim calcmode="lin" valueType="num">
                                      <p:cBhvr additive="base">
                                        <p:cTn id="228" dur="2000" fill="hold"/>
                                        <p:tgtEl>
                                          <p:spTgt spid="60"/>
                                        </p:tgtEl>
                                        <p:attrNameLst>
                                          <p:attrName>ppt_x</p:attrName>
                                        </p:attrNameLst>
                                      </p:cBhvr>
                                      <p:tavLst>
                                        <p:tav tm="0">
                                          <p:val>
                                            <p:strVal val="1+#ppt_w/2"/>
                                          </p:val>
                                        </p:tav>
                                        <p:tav tm="100000">
                                          <p:val>
                                            <p:strVal val="#ppt_x"/>
                                          </p:val>
                                        </p:tav>
                                      </p:tavLst>
                                    </p:anim>
                                    <p:anim calcmode="lin" valueType="num">
                                      <p:cBhvr additive="base">
                                        <p:cTn id="229" dur="2000" fill="hold"/>
                                        <p:tgtEl>
                                          <p:spTgt spid="60"/>
                                        </p:tgtEl>
                                        <p:attrNameLst>
                                          <p:attrName>ppt_y</p:attrName>
                                        </p:attrNameLst>
                                      </p:cBhvr>
                                      <p:tavLst>
                                        <p:tav tm="0">
                                          <p:val>
                                            <p:strVal val="#ppt_y"/>
                                          </p:val>
                                        </p:tav>
                                        <p:tav tm="100000">
                                          <p:val>
                                            <p:strVal val="#ppt_y"/>
                                          </p:val>
                                        </p:tav>
                                      </p:tavLst>
                                    </p:anim>
                                  </p:childTnLst>
                                </p:cTn>
                              </p:par>
                              <p:par>
                                <p:cTn id="230" presetID="2" presetClass="entr" presetSubtype="2" fill="hold" nodeType="withEffect">
                                  <p:stCondLst>
                                    <p:cond delay="0"/>
                                  </p:stCondLst>
                                  <p:childTnLst>
                                    <p:set>
                                      <p:cBhvr>
                                        <p:cTn id="231" dur="1" fill="hold">
                                          <p:stCondLst>
                                            <p:cond delay="0"/>
                                          </p:stCondLst>
                                        </p:cTn>
                                        <p:tgtEl>
                                          <p:spTgt spid="61"/>
                                        </p:tgtEl>
                                        <p:attrNameLst>
                                          <p:attrName>style.visibility</p:attrName>
                                        </p:attrNameLst>
                                      </p:cBhvr>
                                      <p:to>
                                        <p:strVal val="visible"/>
                                      </p:to>
                                    </p:set>
                                    <p:anim calcmode="lin" valueType="num">
                                      <p:cBhvr additive="base">
                                        <p:cTn id="232" dur="2000" fill="hold"/>
                                        <p:tgtEl>
                                          <p:spTgt spid="61"/>
                                        </p:tgtEl>
                                        <p:attrNameLst>
                                          <p:attrName>ppt_x</p:attrName>
                                        </p:attrNameLst>
                                      </p:cBhvr>
                                      <p:tavLst>
                                        <p:tav tm="0">
                                          <p:val>
                                            <p:strVal val="1+#ppt_w/2"/>
                                          </p:val>
                                        </p:tav>
                                        <p:tav tm="100000">
                                          <p:val>
                                            <p:strVal val="#ppt_x"/>
                                          </p:val>
                                        </p:tav>
                                      </p:tavLst>
                                    </p:anim>
                                    <p:anim calcmode="lin" valueType="num">
                                      <p:cBhvr additive="base">
                                        <p:cTn id="233" dur="2000" fill="hold"/>
                                        <p:tgtEl>
                                          <p:spTgt spid="61"/>
                                        </p:tgtEl>
                                        <p:attrNameLst>
                                          <p:attrName>ppt_y</p:attrName>
                                        </p:attrNameLst>
                                      </p:cBhvr>
                                      <p:tavLst>
                                        <p:tav tm="0">
                                          <p:val>
                                            <p:strVal val="#ppt_y"/>
                                          </p:val>
                                        </p:tav>
                                        <p:tav tm="100000">
                                          <p:val>
                                            <p:strVal val="#ppt_y"/>
                                          </p:val>
                                        </p:tav>
                                      </p:tavLst>
                                    </p:anim>
                                  </p:childTnLst>
                                </p:cTn>
                              </p:par>
                              <p:par>
                                <p:cTn id="234" presetID="2" presetClass="entr" presetSubtype="2" fill="hold" nodeType="withEffect">
                                  <p:stCondLst>
                                    <p:cond delay="0"/>
                                  </p:stCondLst>
                                  <p:childTnLst>
                                    <p:set>
                                      <p:cBhvr>
                                        <p:cTn id="235" dur="1" fill="hold">
                                          <p:stCondLst>
                                            <p:cond delay="0"/>
                                          </p:stCondLst>
                                        </p:cTn>
                                        <p:tgtEl>
                                          <p:spTgt spid="62"/>
                                        </p:tgtEl>
                                        <p:attrNameLst>
                                          <p:attrName>style.visibility</p:attrName>
                                        </p:attrNameLst>
                                      </p:cBhvr>
                                      <p:to>
                                        <p:strVal val="visible"/>
                                      </p:to>
                                    </p:set>
                                    <p:anim calcmode="lin" valueType="num">
                                      <p:cBhvr additive="base">
                                        <p:cTn id="236" dur="2000" fill="hold"/>
                                        <p:tgtEl>
                                          <p:spTgt spid="62"/>
                                        </p:tgtEl>
                                        <p:attrNameLst>
                                          <p:attrName>ppt_x</p:attrName>
                                        </p:attrNameLst>
                                      </p:cBhvr>
                                      <p:tavLst>
                                        <p:tav tm="0">
                                          <p:val>
                                            <p:strVal val="1+#ppt_w/2"/>
                                          </p:val>
                                        </p:tav>
                                        <p:tav tm="100000">
                                          <p:val>
                                            <p:strVal val="#ppt_x"/>
                                          </p:val>
                                        </p:tav>
                                      </p:tavLst>
                                    </p:anim>
                                    <p:anim calcmode="lin" valueType="num">
                                      <p:cBhvr additive="base">
                                        <p:cTn id="237" dur="2000" fill="hold"/>
                                        <p:tgtEl>
                                          <p:spTgt spid="62"/>
                                        </p:tgtEl>
                                        <p:attrNameLst>
                                          <p:attrName>ppt_y</p:attrName>
                                        </p:attrNameLst>
                                      </p:cBhvr>
                                      <p:tavLst>
                                        <p:tav tm="0">
                                          <p:val>
                                            <p:strVal val="#ppt_y"/>
                                          </p:val>
                                        </p:tav>
                                        <p:tav tm="100000">
                                          <p:val>
                                            <p:strVal val="#ppt_y"/>
                                          </p:val>
                                        </p:tav>
                                      </p:tavLst>
                                    </p:anim>
                                  </p:childTnLst>
                                </p:cTn>
                              </p:par>
                              <p:par>
                                <p:cTn id="238" presetID="2" presetClass="entr" presetSubtype="2" fill="hold" nodeType="withEffect">
                                  <p:stCondLst>
                                    <p:cond delay="0"/>
                                  </p:stCondLst>
                                  <p:childTnLst>
                                    <p:set>
                                      <p:cBhvr>
                                        <p:cTn id="239" dur="1" fill="hold">
                                          <p:stCondLst>
                                            <p:cond delay="0"/>
                                          </p:stCondLst>
                                        </p:cTn>
                                        <p:tgtEl>
                                          <p:spTgt spid="63"/>
                                        </p:tgtEl>
                                        <p:attrNameLst>
                                          <p:attrName>style.visibility</p:attrName>
                                        </p:attrNameLst>
                                      </p:cBhvr>
                                      <p:to>
                                        <p:strVal val="visible"/>
                                      </p:to>
                                    </p:set>
                                    <p:anim calcmode="lin" valueType="num">
                                      <p:cBhvr additive="base">
                                        <p:cTn id="240" dur="2000" fill="hold"/>
                                        <p:tgtEl>
                                          <p:spTgt spid="63"/>
                                        </p:tgtEl>
                                        <p:attrNameLst>
                                          <p:attrName>ppt_x</p:attrName>
                                        </p:attrNameLst>
                                      </p:cBhvr>
                                      <p:tavLst>
                                        <p:tav tm="0">
                                          <p:val>
                                            <p:strVal val="1+#ppt_w/2"/>
                                          </p:val>
                                        </p:tav>
                                        <p:tav tm="100000">
                                          <p:val>
                                            <p:strVal val="#ppt_x"/>
                                          </p:val>
                                        </p:tav>
                                      </p:tavLst>
                                    </p:anim>
                                    <p:anim calcmode="lin" valueType="num">
                                      <p:cBhvr additive="base">
                                        <p:cTn id="241" dur="2000" fill="hold"/>
                                        <p:tgtEl>
                                          <p:spTgt spid="63"/>
                                        </p:tgtEl>
                                        <p:attrNameLst>
                                          <p:attrName>ppt_y</p:attrName>
                                        </p:attrNameLst>
                                      </p:cBhvr>
                                      <p:tavLst>
                                        <p:tav tm="0">
                                          <p:val>
                                            <p:strVal val="#ppt_y"/>
                                          </p:val>
                                        </p:tav>
                                        <p:tav tm="100000">
                                          <p:val>
                                            <p:strVal val="#ppt_y"/>
                                          </p:val>
                                        </p:tav>
                                      </p:tavLst>
                                    </p:anim>
                                  </p:childTnLst>
                                </p:cTn>
                              </p:par>
                              <p:par>
                                <p:cTn id="242" presetID="2" presetClass="entr" presetSubtype="2" fill="hold" nodeType="withEffect">
                                  <p:stCondLst>
                                    <p:cond delay="0"/>
                                  </p:stCondLst>
                                  <p:childTnLst>
                                    <p:set>
                                      <p:cBhvr>
                                        <p:cTn id="243" dur="1" fill="hold">
                                          <p:stCondLst>
                                            <p:cond delay="0"/>
                                          </p:stCondLst>
                                        </p:cTn>
                                        <p:tgtEl>
                                          <p:spTgt spid="64"/>
                                        </p:tgtEl>
                                        <p:attrNameLst>
                                          <p:attrName>style.visibility</p:attrName>
                                        </p:attrNameLst>
                                      </p:cBhvr>
                                      <p:to>
                                        <p:strVal val="visible"/>
                                      </p:to>
                                    </p:set>
                                    <p:anim calcmode="lin" valueType="num">
                                      <p:cBhvr additive="base">
                                        <p:cTn id="244" dur="2000" fill="hold"/>
                                        <p:tgtEl>
                                          <p:spTgt spid="64"/>
                                        </p:tgtEl>
                                        <p:attrNameLst>
                                          <p:attrName>ppt_x</p:attrName>
                                        </p:attrNameLst>
                                      </p:cBhvr>
                                      <p:tavLst>
                                        <p:tav tm="0">
                                          <p:val>
                                            <p:strVal val="1+#ppt_w/2"/>
                                          </p:val>
                                        </p:tav>
                                        <p:tav tm="100000">
                                          <p:val>
                                            <p:strVal val="#ppt_x"/>
                                          </p:val>
                                        </p:tav>
                                      </p:tavLst>
                                    </p:anim>
                                    <p:anim calcmode="lin" valueType="num">
                                      <p:cBhvr additive="base">
                                        <p:cTn id="245" dur="2000" fill="hold"/>
                                        <p:tgtEl>
                                          <p:spTgt spid="64"/>
                                        </p:tgtEl>
                                        <p:attrNameLst>
                                          <p:attrName>ppt_y</p:attrName>
                                        </p:attrNameLst>
                                      </p:cBhvr>
                                      <p:tavLst>
                                        <p:tav tm="0">
                                          <p:val>
                                            <p:strVal val="#ppt_y"/>
                                          </p:val>
                                        </p:tav>
                                        <p:tav tm="100000">
                                          <p:val>
                                            <p:strVal val="#ppt_y"/>
                                          </p:val>
                                        </p:tav>
                                      </p:tavLst>
                                    </p:anim>
                                  </p:childTnLst>
                                </p:cTn>
                              </p:par>
                              <p:par>
                                <p:cTn id="246" presetID="8" presetClass="emph" presetSubtype="0" fill="hold" nodeType="withEffect">
                                  <p:stCondLst>
                                    <p:cond delay="0"/>
                                  </p:stCondLst>
                                  <p:childTnLst>
                                    <p:animRot by="-21600000">
                                      <p:cBhvr>
                                        <p:cTn id="247" dur="2000" fill="hold"/>
                                        <p:tgtEl>
                                          <p:spTgt spid="4"/>
                                        </p:tgtEl>
                                        <p:attrNameLst>
                                          <p:attrName>r</p:attrName>
                                        </p:attrNameLst>
                                      </p:cBhvr>
                                    </p:animRot>
                                  </p:childTnLst>
                                </p:cTn>
                              </p:par>
                              <p:par>
                                <p:cTn id="248" presetID="8" presetClass="emph" presetSubtype="0" fill="hold" nodeType="withEffect">
                                  <p:stCondLst>
                                    <p:cond delay="0"/>
                                  </p:stCondLst>
                                  <p:childTnLst>
                                    <p:animRot by="-21600000">
                                      <p:cBhvr>
                                        <p:cTn id="249" dur="2000" fill="hold"/>
                                        <p:tgtEl>
                                          <p:spTgt spid="7"/>
                                        </p:tgtEl>
                                        <p:attrNameLst>
                                          <p:attrName>r</p:attrName>
                                        </p:attrNameLst>
                                      </p:cBhvr>
                                    </p:animRot>
                                  </p:childTnLst>
                                </p:cTn>
                              </p:par>
                              <p:par>
                                <p:cTn id="250" presetID="8" presetClass="emph" presetSubtype="0" fill="hold" nodeType="withEffect">
                                  <p:stCondLst>
                                    <p:cond delay="0"/>
                                  </p:stCondLst>
                                  <p:childTnLst>
                                    <p:animRot by="-21600000">
                                      <p:cBhvr>
                                        <p:cTn id="251" dur="2000" fill="hold"/>
                                        <p:tgtEl>
                                          <p:spTgt spid="9"/>
                                        </p:tgtEl>
                                        <p:attrNameLst>
                                          <p:attrName>r</p:attrName>
                                        </p:attrNameLst>
                                      </p:cBhvr>
                                    </p:animRot>
                                  </p:childTnLst>
                                </p:cTn>
                              </p:par>
                              <p:par>
                                <p:cTn id="252" presetID="8" presetClass="emph" presetSubtype="0" fill="hold" nodeType="withEffect">
                                  <p:stCondLst>
                                    <p:cond delay="0"/>
                                  </p:stCondLst>
                                  <p:childTnLst>
                                    <p:animRot by="-21600000">
                                      <p:cBhvr>
                                        <p:cTn id="253" dur="2000" fill="hold"/>
                                        <p:tgtEl>
                                          <p:spTgt spid="10"/>
                                        </p:tgtEl>
                                        <p:attrNameLst>
                                          <p:attrName>r</p:attrName>
                                        </p:attrNameLst>
                                      </p:cBhvr>
                                    </p:animRot>
                                  </p:childTnLst>
                                </p:cTn>
                              </p:par>
                              <p:par>
                                <p:cTn id="254" presetID="8" presetClass="emph" presetSubtype="0" fill="hold" nodeType="withEffect">
                                  <p:stCondLst>
                                    <p:cond delay="0"/>
                                  </p:stCondLst>
                                  <p:childTnLst>
                                    <p:animRot by="-21600000">
                                      <p:cBhvr>
                                        <p:cTn id="255" dur="2000" fill="hold"/>
                                        <p:tgtEl>
                                          <p:spTgt spid="11"/>
                                        </p:tgtEl>
                                        <p:attrNameLst>
                                          <p:attrName>r</p:attrName>
                                        </p:attrNameLst>
                                      </p:cBhvr>
                                    </p:animRot>
                                  </p:childTnLst>
                                </p:cTn>
                              </p:par>
                              <p:par>
                                <p:cTn id="256" presetID="8" presetClass="emph" presetSubtype="0" fill="hold" nodeType="withEffect">
                                  <p:stCondLst>
                                    <p:cond delay="0"/>
                                  </p:stCondLst>
                                  <p:childTnLst>
                                    <p:animRot by="-21600000">
                                      <p:cBhvr>
                                        <p:cTn id="257" dur="2000" fill="hold"/>
                                        <p:tgtEl>
                                          <p:spTgt spid="12"/>
                                        </p:tgtEl>
                                        <p:attrNameLst>
                                          <p:attrName>r</p:attrName>
                                        </p:attrNameLst>
                                      </p:cBhvr>
                                    </p:animRot>
                                  </p:childTnLst>
                                </p:cTn>
                              </p:par>
                              <p:par>
                                <p:cTn id="258" presetID="8" presetClass="emph" presetSubtype="0" fill="hold" nodeType="withEffect">
                                  <p:stCondLst>
                                    <p:cond delay="0"/>
                                  </p:stCondLst>
                                  <p:childTnLst>
                                    <p:animRot by="-21600000">
                                      <p:cBhvr>
                                        <p:cTn id="259" dur="2000" fill="hold"/>
                                        <p:tgtEl>
                                          <p:spTgt spid="13"/>
                                        </p:tgtEl>
                                        <p:attrNameLst>
                                          <p:attrName>r</p:attrName>
                                        </p:attrNameLst>
                                      </p:cBhvr>
                                    </p:animRot>
                                  </p:childTnLst>
                                </p:cTn>
                              </p:par>
                              <p:par>
                                <p:cTn id="260" presetID="8" presetClass="emph" presetSubtype="0" fill="hold" nodeType="withEffect">
                                  <p:stCondLst>
                                    <p:cond delay="0"/>
                                  </p:stCondLst>
                                  <p:childTnLst>
                                    <p:animRot by="-21600000">
                                      <p:cBhvr>
                                        <p:cTn id="261" dur="2000" fill="hold"/>
                                        <p:tgtEl>
                                          <p:spTgt spid="15"/>
                                        </p:tgtEl>
                                        <p:attrNameLst>
                                          <p:attrName>r</p:attrName>
                                        </p:attrNameLst>
                                      </p:cBhvr>
                                    </p:animRot>
                                  </p:childTnLst>
                                </p:cTn>
                              </p:par>
                              <p:par>
                                <p:cTn id="262" presetID="8" presetClass="emph" presetSubtype="0" fill="hold" nodeType="withEffect">
                                  <p:stCondLst>
                                    <p:cond delay="0"/>
                                  </p:stCondLst>
                                  <p:childTnLst>
                                    <p:animRot by="-21600000">
                                      <p:cBhvr>
                                        <p:cTn id="263" dur="2000" fill="hold"/>
                                        <p:tgtEl>
                                          <p:spTgt spid="16"/>
                                        </p:tgtEl>
                                        <p:attrNameLst>
                                          <p:attrName>r</p:attrName>
                                        </p:attrNameLst>
                                      </p:cBhvr>
                                    </p:animRot>
                                  </p:childTnLst>
                                </p:cTn>
                              </p:par>
                              <p:par>
                                <p:cTn id="264" presetID="8" presetClass="emph" presetSubtype="0" fill="hold" nodeType="withEffect">
                                  <p:stCondLst>
                                    <p:cond delay="0"/>
                                  </p:stCondLst>
                                  <p:childTnLst>
                                    <p:animRot by="-21600000">
                                      <p:cBhvr>
                                        <p:cTn id="265" dur="2000" fill="hold"/>
                                        <p:tgtEl>
                                          <p:spTgt spid="17"/>
                                        </p:tgtEl>
                                        <p:attrNameLst>
                                          <p:attrName>r</p:attrName>
                                        </p:attrNameLst>
                                      </p:cBhvr>
                                    </p:animRot>
                                  </p:childTnLst>
                                </p:cTn>
                              </p:par>
                              <p:par>
                                <p:cTn id="266" presetID="8" presetClass="emph" presetSubtype="0" fill="hold" nodeType="withEffect">
                                  <p:stCondLst>
                                    <p:cond delay="0"/>
                                  </p:stCondLst>
                                  <p:childTnLst>
                                    <p:animRot by="-21600000">
                                      <p:cBhvr>
                                        <p:cTn id="267" dur="2000" fill="hold"/>
                                        <p:tgtEl>
                                          <p:spTgt spid="18"/>
                                        </p:tgtEl>
                                        <p:attrNameLst>
                                          <p:attrName>r</p:attrName>
                                        </p:attrNameLst>
                                      </p:cBhvr>
                                    </p:animRot>
                                  </p:childTnLst>
                                </p:cTn>
                              </p:par>
                              <p:par>
                                <p:cTn id="268" presetID="8" presetClass="emph" presetSubtype="0" fill="hold" nodeType="withEffect">
                                  <p:stCondLst>
                                    <p:cond delay="0"/>
                                  </p:stCondLst>
                                  <p:childTnLst>
                                    <p:animRot by="-21600000">
                                      <p:cBhvr>
                                        <p:cTn id="269" dur="2000" fill="hold"/>
                                        <p:tgtEl>
                                          <p:spTgt spid="19"/>
                                        </p:tgtEl>
                                        <p:attrNameLst>
                                          <p:attrName>r</p:attrName>
                                        </p:attrNameLst>
                                      </p:cBhvr>
                                    </p:animRot>
                                  </p:childTnLst>
                                </p:cTn>
                              </p:par>
                              <p:par>
                                <p:cTn id="270" presetID="8" presetClass="emph" presetSubtype="0" fill="hold" nodeType="withEffect">
                                  <p:stCondLst>
                                    <p:cond delay="0"/>
                                  </p:stCondLst>
                                  <p:childTnLst>
                                    <p:animRot by="-21600000">
                                      <p:cBhvr>
                                        <p:cTn id="271" dur="2000" fill="hold"/>
                                        <p:tgtEl>
                                          <p:spTgt spid="20"/>
                                        </p:tgtEl>
                                        <p:attrNameLst>
                                          <p:attrName>r</p:attrName>
                                        </p:attrNameLst>
                                      </p:cBhvr>
                                    </p:animRot>
                                  </p:childTnLst>
                                </p:cTn>
                              </p:par>
                              <p:par>
                                <p:cTn id="272" presetID="8" presetClass="emph" presetSubtype="0" fill="hold" nodeType="withEffect">
                                  <p:stCondLst>
                                    <p:cond delay="0"/>
                                  </p:stCondLst>
                                  <p:childTnLst>
                                    <p:animRot by="-21600000">
                                      <p:cBhvr>
                                        <p:cTn id="273" dur="2000" fill="hold"/>
                                        <p:tgtEl>
                                          <p:spTgt spid="21"/>
                                        </p:tgtEl>
                                        <p:attrNameLst>
                                          <p:attrName>r</p:attrName>
                                        </p:attrNameLst>
                                      </p:cBhvr>
                                    </p:animRot>
                                  </p:childTnLst>
                                </p:cTn>
                              </p:par>
                              <p:par>
                                <p:cTn id="274" presetID="8" presetClass="emph" presetSubtype="0" fill="hold" nodeType="withEffect">
                                  <p:stCondLst>
                                    <p:cond delay="0"/>
                                  </p:stCondLst>
                                  <p:childTnLst>
                                    <p:animRot by="-21600000">
                                      <p:cBhvr>
                                        <p:cTn id="275" dur="2000" fill="hold"/>
                                        <p:tgtEl>
                                          <p:spTgt spid="22"/>
                                        </p:tgtEl>
                                        <p:attrNameLst>
                                          <p:attrName>r</p:attrName>
                                        </p:attrNameLst>
                                      </p:cBhvr>
                                    </p:animRot>
                                  </p:childTnLst>
                                </p:cTn>
                              </p:par>
                              <p:par>
                                <p:cTn id="276" presetID="8" presetClass="emph" presetSubtype="0" fill="hold" nodeType="withEffect">
                                  <p:stCondLst>
                                    <p:cond delay="0"/>
                                  </p:stCondLst>
                                  <p:childTnLst>
                                    <p:animRot by="-21600000">
                                      <p:cBhvr>
                                        <p:cTn id="277" dur="2000" fill="hold"/>
                                        <p:tgtEl>
                                          <p:spTgt spid="23"/>
                                        </p:tgtEl>
                                        <p:attrNameLst>
                                          <p:attrName>r</p:attrName>
                                        </p:attrNameLst>
                                      </p:cBhvr>
                                    </p:animRot>
                                  </p:childTnLst>
                                </p:cTn>
                              </p:par>
                              <p:par>
                                <p:cTn id="278" presetID="8" presetClass="emph" presetSubtype="0" fill="hold" nodeType="withEffect">
                                  <p:stCondLst>
                                    <p:cond delay="0"/>
                                  </p:stCondLst>
                                  <p:childTnLst>
                                    <p:animRot by="-21600000">
                                      <p:cBhvr>
                                        <p:cTn id="279" dur="2000" fill="hold"/>
                                        <p:tgtEl>
                                          <p:spTgt spid="24"/>
                                        </p:tgtEl>
                                        <p:attrNameLst>
                                          <p:attrName>r</p:attrName>
                                        </p:attrNameLst>
                                      </p:cBhvr>
                                    </p:animRot>
                                  </p:childTnLst>
                                </p:cTn>
                              </p:par>
                              <p:par>
                                <p:cTn id="280" presetID="8" presetClass="emph" presetSubtype="0" fill="hold" nodeType="withEffect">
                                  <p:stCondLst>
                                    <p:cond delay="0"/>
                                  </p:stCondLst>
                                  <p:childTnLst>
                                    <p:animRot by="-21600000">
                                      <p:cBhvr>
                                        <p:cTn id="281" dur="2000" fill="hold"/>
                                        <p:tgtEl>
                                          <p:spTgt spid="25"/>
                                        </p:tgtEl>
                                        <p:attrNameLst>
                                          <p:attrName>r</p:attrName>
                                        </p:attrNameLst>
                                      </p:cBhvr>
                                    </p:animRot>
                                  </p:childTnLst>
                                </p:cTn>
                              </p:par>
                              <p:par>
                                <p:cTn id="282" presetID="8" presetClass="emph" presetSubtype="0" fill="hold" nodeType="withEffect">
                                  <p:stCondLst>
                                    <p:cond delay="0"/>
                                  </p:stCondLst>
                                  <p:childTnLst>
                                    <p:animRot by="-21600000">
                                      <p:cBhvr>
                                        <p:cTn id="283" dur="2000" fill="hold"/>
                                        <p:tgtEl>
                                          <p:spTgt spid="26"/>
                                        </p:tgtEl>
                                        <p:attrNameLst>
                                          <p:attrName>r</p:attrName>
                                        </p:attrNameLst>
                                      </p:cBhvr>
                                    </p:animRot>
                                  </p:childTnLst>
                                </p:cTn>
                              </p:par>
                              <p:par>
                                <p:cTn id="284" presetID="8" presetClass="emph" presetSubtype="0" fill="hold" nodeType="withEffect">
                                  <p:stCondLst>
                                    <p:cond delay="0"/>
                                  </p:stCondLst>
                                  <p:childTnLst>
                                    <p:animRot by="-21600000">
                                      <p:cBhvr>
                                        <p:cTn id="285" dur="2000" fill="hold"/>
                                        <p:tgtEl>
                                          <p:spTgt spid="27"/>
                                        </p:tgtEl>
                                        <p:attrNameLst>
                                          <p:attrName>r</p:attrName>
                                        </p:attrNameLst>
                                      </p:cBhvr>
                                    </p:animRot>
                                  </p:childTnLst>
                                </p:cTn>
                              </p:par>
                              <p:par>
                                <p:cTn id="286" presetID="8" presetClass="emph" presetSubtype="0" fill="hold" nodeType="withEffect">
                                  <p:stCondLst>
                                    <p:cond delay="0"/>
                                  </p:stCondLst>
                                  <p:childTnLst>
                                    <p:animRot by="-21600000">
                                      <p:cBhvr>
                                        <p:cTn id="287" dur="2000" fill="hold"/>
                                        <p:tgtEl>
                                          <p:spTgt spid="28"/>
                                        </p:tgtEl>
                                        <p:attrNameLst>
                                          <p:attrName>r</p:attrName>
                                        </p:attrNameLst>
                                      </p:cBhvr>
                                    </p:animRot>
                                  </p:childTnLst>
                                </p:cTn>
                              </p:par>
                              <p:par>
                                <p:cTn id="288" presetID="8" presetClass="emph" presetSubtype="0" fill="hold" nodeType="withEffect">
                                  <p:stCondLst>
                                    <p:cond delay="0"/>
                                  </p:stCondLst>
                                  <p:childTnLst>
                                    <p:animRot by="-21600000">
                                      <p:cBhvr>
                                        <p:cTn id="289" dur="2000" fill="hold"/>
                                        <p:tgtEl>
                                          <p:spTgt spid="29"/>
                                        </p:tgtEl>
                                        <p:attrNameLst>
                                          <p:attrName>r</p:attrName>
                                        </p:attrNameLst>
                                      </p:cBhvr>
                                    </p:animRot>
                                  </p:childTnLst>
                                </p:cTn>
                              </p:par>
                              <p:par>
                                <p:cTn id="290" presetID="8" presetClass="emph" presetSubtype="0" fill="hold" nodeType="withEffect">
                                  <p:stCondLst>
                                    <p:cond delay="0"/>
                                  </p:stCondLst>
                                  <p:childTnLst>
                                    <p:animRot by="-21600000">
                                      <p:cBhvr>
                                        <p:cTn id="291" dur="2000" fill="hold"/>
                                        <p:tgtEl>
                                          <p:spTgt spid="30"/>
                                        </p:tgtEl>
                                        <p:attrNameLst>
                                          <p:attrName>r</p:attrName>
                                        </p:attrNameLst>
                                      </p:cBhvr>
                                    </p:animRot>
                                  </p:childTnLst>
                                </p:cTn>
                              </p:par>
                              <p:par>
                                <p:cTn id="292" presetID="8" presetClass="emph" presetSubtype="0" fill="hold" nodeType="withEffect">
                                  <p:stCondLst>
                                    <p:cond delay="0"/>
                                  </p:stCondLst>
                                  <p:childTnLst>
                                    <p:animRot by="-21600000">
                                      <p:cBhvr>
                                        <p:cTn id="293" dur="2000" fill="hold"/>
                                        <p:tgtEl>
                                          <p:spTgt spid="31"/>
                                        </p:tgtEl>
                                        <p:attrNameLst>
                                          <p:attrName>r</p:attrName>
                                        </p:attrNameLst>
                                      </p:cBhvr>
                                    </p:animRot>
                                  </p:childTnLst>
                                </p:cTn>
                              </p:par>
                              <p:par>
                                <p:cTn id="294" presetID="8" presetClass="emph" presetSubtype="0" fill="hold" nodeType="withEffect">
                                  <p:stCondLst>
                                    <p:cond delay="0"/>
                                  </p:stCondLst>
                                  <p:childTnLst>
                                    <p:animRot by="-21600000">
                                      <p:cBhvr>
                                        <p:cTn id="295" dur="2000" fill="hold"/>
                                        <p:tgtEl>
                                          <p:spTgt spid="33"/>
                                        </p:tgtEl>
                                        <p:attrNameLst>
                                          <p:attrName>r</p:attrName>
                                        </p:attrNameLst>
                                      </p:cBhvr>
                                    </p:animRot>
                                  </p:childTnLst>
                                </p:cTn>
                              </p:par>
                              <p:par>
                                <p:cTn id="296" presetID="8" presetClass="emph" presetSubtype="0" fill="hold" nodeType="withEffect">
                                  <p:stCondLst>
                                    <p:cond delay="0"/>
                                  </p:stCondLst>
                                  <p:childTnLst>
                                    <p:animRot by="-21600000">
                                      <p:cBhvr>
                                        <p:cTn id="297" dur="2000" fill="hold"/>
                                        <p:tgtEl>
                                          <p:spTgt spid="35"/>
                                        </p:tgtEl>
                                        <p:attrNameLst>
                                          <p:attrName>r</p:attrName>
                                        </p:attrNameLst>
                                      </p:cBhvr>
                                    </p:animRot>
                                  </p:childTnLst>
                                </p:cTn>
                              </p:par>
                              <p:par>
                                <p:cTn id="298" presetID="8" presetClass="emph" presetSubtype="0" fill="hold" nodeType="withEffect">
                                  <p:stCondLst>
                                    <p:cond delay="0"/>
                                  </p:stCondLst>
                                  <p:childTnLst>
                                    <p:animRot by="-21600000">
                                      <p:cBhvr>
                                        <p:cTn id="299" dur="2000" fill="hold"/>
                                        <p:tgtEl>
                                          <p:spTgt spid="36"/>
                                        </p:tgtEl>
                                        <p:attrNameLst>
                                          <p:attrName>r</p:attrName>
                                        </p:attrNameLst>
                                      </p:cBhvr>
                                    </p:animRot>
                                  </p:childTnLst>
                                </p:cTn>
                              </p:par>
                              <p:par>
                                <p:cTn id="300" presetID="8" presetClass="emph" presetSubtype="0" fill="hold" nodeType="withEffect">
                                  <p:stCondLst>
                                    <p:cond delay="0"/>
                                  </p:stCondLst>
                                  <p:childTnLst>
                                    <p:animRot by="-21600000">
                                      <p:cBhvr>
                                        <p:cTn id="301" dur="2000" fill="hold"/>
                                        <p:tgtEl>
                                          <p:spTgt spid="37"/>
                                        </p:tgtEl>
                                        <p:attrNameLst>
                                          <p:attrName>r</p:attrName>
                                        </p:attrNameLst>
                                      </p:cBhvr>
                                    </p:animRot>
                                  </p:childTnLst>
                                </p:cTn>
                              </p:par>
                              <p:par>
                                <p:cTn id="302" presetID="8" presetClass="emph" presetSubtype="0" fill="hold" nodeType="withEffect">
                                  <p:stCondLst>
                                    <p:cond delay="0"/>
                                  </p:stCondLst>
                                  <p:childTnLst>
                                    <p:animRot by="-21600000">
                                      <p:cBhvr>
                                        <p:cTn id="303" dur="2000" fill="hold"/>
                                        <p:tgtEl>
                                          <p:spTgt spid="38"/>
                                        </p:tgtEl>
                                        <p:attrNameLst>
                                          <p:attrName>r</p:attrName>
                                        </p:attrNameLst>
                                      </p:cBhvr>
                                    </p:animRot>
                                  </p:childTnLst>
                                </p:cTn>
                              </p:par>
                              <p:par>
                                <p:cTn id="304" presetID="8" presetClass="emph" presetSubtype="0" fill="hold" nodeType="withEffect">
                                  <p:stCondLst>
                                    <p:cond delay="0"/>
                                  </p:stCondLst>
                                  <p:childTnLst>
                                    <p:animRot by="-21600000">
                                      <p:cBhvr>
                                        <p:cTn id="305" dur="2000" fill="hold"/>
                                        <p:tgtEl>
                                          <p:spTgt spid="40"/>
                                        </p:tgtEl>
                                        <p:attrNameLst>
                                          <p:attrName>r</p:attrName>
                                        </p:attrNameLst>
                                      </p:cBhvr>
                                    </p:animRot>
                                  </p:childTnLst>
                                </p:cTn>
                              </p:par>
                              <p:par>
                                <p:cTn id="306" presetID="8" presetClass="emph" presetSubtype="0" fill="hold" nodeType="withEffect">
                                  <p:stCondLst>
                                    <p:cond delay="0"/>
                                  </p:stCondLst>
                                  <p:childTnLst>
                                    <p:animRot by="-21600000">
                                      <p:cBhvr>
                                        <p:cTn id="307" dur="2000" fill="hold"/>
                                        <p:tgtEl>
                                          <p:spTgt spid="41"/>
                                        </p:tgtEl>
                                        <p:attrNameLst>
                                          <p:attrName>r</p:attrName>
                                        </p:attrNameLst>
                                      </p:cBhvr>
                                    </p:animRot>
                                  </p:childTnLst>
                                </p:cTn>
                              </p:par>
                              <p:par>
                                <p:cTn id="308" presetID="8" presetClass="emph" presetSubtype="0" fill="hold" nodeType="withEffect">
                                  <p:stCondLst>
                                    <p:cond delay="0"/>
                                  </p:stCondLst>
                                  <p:childTnLst>
                                    <p:animRot by="-21600000">
                                      <p:cBhvr>
                                        <p:cTn id="309" dur="2000" fill="hold"/>
                                        <p:tgtEl>
                                          <p:spTgt spid="43"/>
                                        </p:tgtEl>
                                        <p:attrNameLst>
                                          <p:attrName>r</p:attrName>
                                        </p:attrNameLst>
                                      </p:cBhvr>
                                    </p:animRot>
                                  </p:childTnLst>
                                </p:cTn>
                              </p:par>
                              <p:par>
                                <p:cTn id="310" presetID="8" presetClass="emph" presetSubtype="0" fill="hold" nodeType="withEffect">
                                  <p:stCondLst>
                                    <p:cond delay="0"/>
                                  </p:stCondLst>
                                  <p:childTnLst>
                                    <p:animRot by="-21600000">
                                      <p:cBhvr>
                                        <p:cTn id="311" dur="2000" fill="hold"/>
                                        <p:tgtEl>
                                          <p:spTgt spid="54"/>
                                        </p:tgtEl>
                                        <p:attrNameLst>
                                          <p:attrName>r</p:attrName>
                                        </p:attrNameLst>
                                      </p:cBhvr>
                                    </p:animRot>
                                  </p:childTnLst>
                                </p:cTn>
                              </p:par>
                              <p:par>
                                <p:cTn id="312" presetID="8" presetClass="emph" presetSubtype="0" fill="hold" nodeType="withEffect">
                                  <p:stCondLst>
                                    <p:cond delay="0"/>
                                  </p:stCondLst>
                                  <p:childTnLst>
                                    <p:animRot by="-21600000">
                                      <p:cBhvr>
                                        <p:cTn id="313" dur="2000" fill="hold"/>
                                        <p:tgtEl>
                                          <p:spTgt spid="55"/>
                                        </p:tgtEl>
                                        <p:attrNameLst>
                                          <p:attrName>r</p:attrName>
                                        </p:attrNameLst>
                                      </p:cBhvr>
                                    </p:animRot>
                                  </p:childTnLst>
                                </p:cTn>
                              </p:par>
                              <p:par>
                                <p:cTn id="314" presetID="8" presetClass="emph" presetSubtype="0" fill="hold" nodeType="withEffect">
                                  <p:stCondLst>
                                    <p:cond delay="0"/>
                                  </p:stCondLst>
                                  <p:childTnLst>
                                    <p:animRot by="-21600000">
                                      <p:cBhvr>
                                        <p:cTn id="315" dur="2000" fill="hold"/>
                                        <p:tgtEl>
                                          <p:spTgt spid="56"/>
                                        </p:tgtEl>
                                        <p:attrNameLst>
                                          <p:attrName>r</p:attrName>
                                        </p:attrNameLst>
                                      </p:cBhvr>
                                    </p:animRot>
                                  </p:childTnLst>
                                </p:cTn>
                              </p:par>
                              <p:par>
                                <p:cTn id="316" presetID="8" presetClass="emph" presetSubtype="0" fill="hold" nodeType="withEffect">
                                  <p:stCondLst>
                                    <p:cond delay="0"/>
                                  </p:stCondLst>
                                  <p:childTnLst>
                                    <p:animRot by="-21600000">
                                      <p:cBhvr>
                                        <p:cTn id="317" dur="2000" fill="hold"/>
                                        <p:tgtEl>
                                          <p:spTgt spid="57"/>
                                        </p:tgtEl>
                                        <p:attrNameLst>
                                          <p:attrName>r</p:attrName>
                                        </p:attrNameLst>
                                      </p:cBhvr>
                                    </p:animRot>
                                  </p:childTnLst>
                                </p:cTn>
                              </p:par>
                              <p:par>
                                <p:cTn id="318" presetID="8" presetClass="emph" presetSubtype="0" fill="hold" nodeType="withEffect">
                                  <p:stCondLst>
                                    <p:cond delay="0"/>
                                  </p:stCondLst>
                                  <p:childTnLst>
                                    <p:animRot by="-21600000">
                                      <p:cBhvr>
                                        <p:cTn id="319" dur="2000" fill="hold"/>
                                        <p:tgtEl>
                                          <p:spTgt spid="58"/>
                                        </p:tgtEl>
                                        <p:attrNameLst>
                                          <p:attrName>r</p:attrName>
                                        </p:attrNameLst>
                                      </p:cBhvr>
                                    </p:animRot>
                                  </p:childTnLst>
                                </p:cTn>
                              </p:par>
                              <p:par>
                                <p:cTn id="320" presetID="8" presetClass="emph" presetSubtype="0" fill="hold" nodeType="withEffect">
                                  <p:stCondLst>
                                    <p:cond delay="0"/>
                                  </p:stCondLst>
                                  <p:childTnLst>
                                    <p:animRot by="-21600000">
                                      <p:cBhvr>
                                        <p:cTn id="321" dur="2000" fill="hold"/>
                                        <p:tgtEl>
                                          <p:spTgt spid="60"/>
                                        </p:tgtEl>
                                        <p:attrNameLst>
                                          <p:attrName>r</p:attrName>
                                        </p:attrNameLst>
                                      </p:cBhvr>
                                    </p:animRot>
                                  </p:childTnLst>
                                </p:cTn>
                              </p:par>
                              <p:par>
                                <p:cTn id="322" presetID="8" presetClass="emph" presetSubtype="0" fill="hold" nodeType="withEffect">
                                  <p:stCondLst>
                                    <p:cond delay="0"/>
                                  </p:stCondLst>
                                  <p:childTnLst>
                                    <p:animRot by="-21600000">
                                      <p:cBhvr>
                                        <p:cTn id="323" dur="2000" fill="hold"/>
                                        <p:tgtEl>
                                          <p:spTgt spid="61"/>
                                        </p:tgtEl>
                                        <p:attrNameLst>
                                          <p:attrName>r</p:attrName>
                                        </p:attrNameLst>
                                      </p:cBhvr>
                                    </p:animRot>
                                  </p:childTnLst>
                                </p:cTn>
                              </p:par>
                              <p:par>
                                <p:cTn id="324" presetID="8" presetClass="emph" presetSubtype="0" fill="hold" nodeType="withEffect">
                                  <p:stCondLst>
                                    <p:cond delay="0"/>
                                  </p:stCondLst>
                                  <p:childTnLst>
                                    <p:animRot by="-21600000">
                                      <p:cBhvr>
                                        <p:cTn id="325" dur="2000" fill="hold"/>
                                        <p:tgtEl>
                                          <p:spTgt spid="62"/>
                                        </p:tgtEl>
                                        <p:attrNameLst>
                                          <p:attrName>r</p:attrName>
                                        </p:attrNameLst>
                                      </p:cBhvr>
                                    </p:animRot>
                                  </p:childTnLst>
                                </p:cTn>
                              </p:par>
                              <p:par>
                                <p:cTn id="326" presetID="8" presetClass="emph" presetSubtype="0" fill="hold" nodeType="withEffect">
                                  <p:stCondLst>
                                    <p:cond delay="0"/>
                                  </p:stCondLst>
                                  <p:childTnLst>
                                    <p:animRot by="-21600000">
                                      <p:cBhvr>
                                        <p:cTn id="327" dur="2000" fill="hold"/>
                                        <p:tgtEl>
                                          <p:spTgt spid="63"/>
                                        </p:tgtEl>
                                        <p:attrNameLst>
                                          <p:attrName>r</p:attrName>
                                        </p:attrNameLst>
                                      </p:cBhvr>
                                    </p:animRot>
                                  </p:childTnLst>
                                </p:cTn>
                              </p:par>
                              <p:par>
                                <p:cTn id="328" presetID="8" presetClass="emph" presetSubtype="0" fill="hold" nodeType="withEffect">
                                  <p:stCondLst>
                                    <p:cond delay="0"/>
                                  </p:stCondLst>
                                  <p:childTnLst>
                                    <p:animRot by="-21600000">
                                      <p:cBhvr>
                                        <p:cTn id="329" dur="2000" fill="hold"/>
                                        <p:tgtEl>
                                          <p:spTgt spid="64"/>
                                        </p:tgtEl>
                                        <p:attrNameLst>
                                          <p:attrName>r</p:attrName>
                                        </p:attrNameLst>
                                      </p:cBhvr>
                                    </p:animRot>
                                  </p:childTnLst>
                                </p:cTn>
                              </p:par>
                            </p:childTnLst>
                          </p:cTn>
                        </p:par>
                      </p:childTnLst>
                    </p:cTn>
                  </p:par>
                  <p:par>
                    <p:cTn id="330" fill="hold">
                      <p:stCondLst>
                        <p:cond delay="indefinite"/>
                      </p:stCondLst>
                      <p:childTnLst>
                        <p:par>
                          <p:cTn id="331" fill="hold">
                            <p:stCondLst>
                              <p:cond delay="0"/>
                            </p:stCondLst>
                            <p:childTnLst>
                              <p:par>
                                <p:cTn id="332" presetID="2" presetClass="exit" presetSubtype="8" fill="hold" nodeType="clickEffect">
                                  <p:stCondLst>
                                    <p:cond delay="0"/>
                                  </p:stCondLst>
                                  <p:childTnLst>
                                    <p:anim calcmode="lin" valueType="num">
                                      <p:cBhvr additive="base">
                                        <p:cTn id="333" dur="2000"/>
                                        <p:tgtEl>
                                          <p:spTgt spid="64"/>
                                        </p:tgtEl>
                                        <p:attrNameLst>
                                          <p:attrName>ppt_x</p:attrName>
                                        </p:attrNameLst>
                                      </p:cBhvr>
                                      <p:tavLst>
                                        <p:tav tm="0">
                                          <p:val>
                                            <p:strVal val="ppt_x"/>
                                          </p:val>
                                        </p:tav>
                                        <p:tav tm="100000">
                                          <p:val>
                                            <p:strVal val="0-ppt_w/2"/>
                                          </p:val>
                                        </p:tav>
                                      </p:tavLst>
                                    </p:anim>
                                    <p:anim calcmode="lin" valueType="num">
                                      <p:cBhvr additive="base">
                                        <p:cTn id="334" dur="2000"/>
                                        <p:tgtEl>
                                          <p:spTgt spid="64"/>
                                        </p:tgtEl>
                                        <p:attrNameLst>
                                          <p:attrName>ppt_y</p:attrName>
                                        </p:attrNameLst>
                                      </p:cBhvr>
                                      <p:tavLst>
                                        <p:tav tm="0">
                                          <p:val>
                                            <p:strVal val="ppt_y"/>
                                          </p:val>
                                        </p:tav>
                                        <p:tav tm="100000">
                                          <p:val>
                                            <p:strVal val="ppt_y"/>
                                          </p:val>
                                        </p:tav>
                                      </p:tavLst>
                                    </p:anim>
                                    <p:set>
                                      <p:cBhvr>
                                        <p:cTn id="335" dur="1" fill="hold">
                                          <p:stCondLst>
                                            <p:cond delay="1999"/>
                                          </p:stCondLst>
                                        </p:cTn>
                                        <p:tgtEl>
                                          <p:spTgt spid="64"/>
                                        </p:tgtEl>
                                        <p:attrNameLst>
                                          <p:attrName>style.visibility</p:attrName>
                                        </p:attrNameLst>
                                      </p:cBhvr>
                                      <p:to>
                                        <p:strVal val="hidden"/>
                                      </p:to>
                                    </p:set>
                                  </p:childTnLst>
                                </p:cTn>
                              </p:par>
                              <p:par>
                                <p:cTn id="336" presetID="2" presetClass="exit" presetSubtype="8" fill="hold" nodeType="withEffect">
                                  <p:stCondLst>
                                    <p:cond delay="0"/>
                                  </p:stCondLst>
                                  <p:childTnLst>
                                    <p:anim calcmode="lin" valueType="num">
                                      <p:cBhvr additive="base">
                                        <p:cTn id="337" dur="2000"/>
                                        <p:tgtEl>
                                          <p:spTgt spid="63"/>
                                        </p:tgtEl>
                                        <p:attrNameLst>
                                          <p:attrName>ppt_x</p:attrName>
                                        </p:attrNameLst>
                                      </p:cBhvr>
                                      <p:tavLst>
                                        <p:tav tm="0">
                                          <p:val>
                                            <p:strVal val="ppt_x"/>
                                          </p:val>
                                        </p:tav>
                                        <p:tav tm="100000">
                                          <p:val>
                                            <p:strVal val="0-ppt_w/2"/>
                                          </p:val>
                                        </p:tav>
                                      </p:tavLst>
                                    </p:anim>
                                    <p:anim calcmode="lin" valueType="num">
                                      <p:cBhvr additive="base">
                                        <p:cTn id="338" dur="2000"/>
                                        <p:tgtEl>
                                          <p:spTgt spid="63"/>
                                        </p:tgtEl>
                                        <p:attrNameLst>
                                          <p:attrName>ppt_y</p:attrName>
                                        </p:attrNameLst>
                                      </p:cBhvr>
                                      <p:tavLst>
                                        <p:tav tm="0">
                                          <p:val>
                                            <p:strVal val="ppt_y"/>
                                          </p:val>
                                        </p:tav>
                                        <p:tav tm="100000">
                                          <p:val>
                                            <p:strVal val="ppt_y"/>
                                          </p:val>
                                        </p:tav>
                                      </p:tavLst>
                                    </p:anim>
                                    <p:set>
                                      <p:cBhvr>
                                        <p:cTn id="339" dur="1" fill="hold">
                                          <p:stCondLst>
                                            <p:cond delay="1999"/>
                                          </p:stCondLst>
                                        </p:cTn>
                                        <p:tgtEl>
                                          <p:spTgt spid="63"/>
                                        </p:tgtEl>
                                        <p:attrNameLst>
                                          <p:attrName>style.visibility</p:attrName>
                                        </p:attrNameLst>
                                      </p:cBhvr>
                                      <p:to>
                                        <p:strVal val="hidden"/>
                                      </p:to>
                                    </p:set>
                                  </p:childTnLst>
                                </p:cTn>
                              </p:par>
                              <p:par>
                                <p:cTn id="340" presetID="2" presetClass="exit" presetSubtype="8" fill="hold" nodeType="withEffect">
                                  <p:stCondLst>
                                    <p:cond delay="0"/>
                                  </p:stCondLst>
                                  <p:childTnLst>
                                    <p:anim calcmode="lin" valueType="num">
                                      <p:cBhvr additive="base">
                                        <p:cTn id="341" dur="2000"/>
                                        <p:tgtEl>
                                          <p:spTgt spid="62"/>
                                        </p:tgtEl>
                                        <p:attrNameLst>
                                          <p:attrName>ppt_x</p:attrName>
                                        </p:attrNameLst>
                                      </p:cBhvr>
                                      <p:tavLst>
                                        <p:tav tm="0">
                                          <p:val>
                                            <p:strVal val="ppt_x"/>
                                          </p:val>
                                        </p:tav>
                                        <p:tav tm="100000">
                                          <p:val>
                                            <p:strVal val="0-ppt_w/2"/>
                                          </p:val>
                                        </p:tav>
                                      </p:tavLst>
                                    </p:anim>
                                    <p:anim calcmode="lin" valueType="num">
                                      <p:cBhvr additive="base">
                                        <p:cTn id="342" dur="2000"/>
                                        <p:tgtEl>
                                          <p:spTgt spid="62"/>
                                        </p:tgtEl>
                                        <p:attrNameLst>
                                          <p:attrName>ppt_y</p:attrName>
                                        </p:attrNameLst>
                                      </p:cBhvr>
                                      <p:tavLst>
                                        <p:tav tm="0">
                                          <p:val>
                                            <p:strVal val="ppt_y"/>
                                          </p:val>
                                        </p:tav>
                                        <p:tav tm="100000">
                                          <p:val>
                                            <p:strVal val="ppt_y"/>
                                          </p:val>
                                        </p:tav>
                                      </p:tavLst>
                                    </p:anim>
                                    <p:set>
                                      <p:cBhvr>
                                        <p:cTn id="343" dur="1" fill="hold">
                                          <p:stCondLst>
                                            <p:cond delay="1999"/>
                                          </p:stCondLst>
                                        </p:cTn>
                                        <p:tgtEl>
                                          <p:spTgt spid="62"/>
                                        </p:tgtEl>
                                        <p:attrNameLst>
                                          <p:attrName>style.visibility</p:attrName>
                                        </p:attrNameLst>
                                      </p:cBhvr>
                                      <p:to>
                                        <p:strVal val="hidden"/>
                                      </p:to>
                                    </p:set>
                                  </p:childTnLst>
                                </p:cTn>
                              </p:par>
                              <p:par>
                                <p:cTn id="344" presetID="2" presetClass="exit" presetSubtype="8" fill="hold" nodeType="withEffect">
                                  <p:stCondLst>
                                    <p:cond delay="0"/>
                                  </p:stCondLst>
                                  <p:childTnLst>
                                    <p:anim calcmode="lin" valueType="num">
                                      <p:cBhvr additive="base">
                                        <p:cTn id="345" dur="2000"/>
                                        <p:tgtEl>
                                          <p:spTgt spid="61"/>
                                        </p:tgtEl>
                                        <p:attrNameLst>
                                          <p:attrName>ppt_x</p:attrName>
                                        </p:attrNameLst>
                                      </p:cBhvr>
                                      <p:tavLst>
                                        <p:tav tm="0">
                                          <p:val>
                                            <p:strVal val="ppt_x"/>
                                          </p:val>
                                        </p:tav>
                                        <p:tav tm="100000">
                                          <p:val>
                                            <p:strVal val="0-ppt_w/2"/>
                                          </p:val>
                                        </p:tav>
                                      </p:tavLst>
                                    </p:anim>
                                    <p:anim calcmode="lin" valueType="num">
                                      <p:cBhvr additive="base">
                                        <p:cTn id="346" dur="2000"/>
                                        <p:tgtEl>
                                          <p:spTgt spid="61"/>
                                        </p:tgtEl>
                                        <p:attrNameLst>
                                          <p:attrName>ppt_y</p:attrName>
                                        </p:attrNameLst>
                                      </p:cBhvr>
                                      <p:tavLst>
                                        <p:tav tm="0">
                                          <p:val>
                                            <p:strVal val="ppt_y"/>
                                          </p:val>
                                        </p:tav>
                                        <p:tav tm="100000">
                                          <p:val>
                                            <p:strVal val="ppt_y"/>
                                          </p:val>
                                        </p:tav>
                                      </p:tavLst>
                                    </p:anim>
                                    <p:set>
                                      <p:cBhvr>
                                        <p:cTn id="347" dur="1" fill="hold">
                                          <p:stCondLst>
                                            <p:cond delay="1999"/>
                                          </p:stCondLst>
                                        </p:cTn>
                                        <p:tgtEl>
                                          <p:spTgt spid="61"/>
                                        </p:tgtEl>
                                        <p:attrNameLst>
                                          <p:attrName>style.visibility</p:attrName>
                                        </p:attrNameLst>
                                      </p:cBhvr>
                                      <p:to>
                                        <p:strVal val="hidden"/>
                                      </p:to>
                                    </p:set>
                                  </p:childTnLst>
                                </p:cTn>
                              </p:par>
                              <p:par>
                                <p:cTn id="348" presetID="2" presetClass="exit" presetSubtype="8" fill="hold" nodeType="withEffect">
                                  <p:stCondLst>
                                    <p:cond delay="0"/>
                                  </p:stCondLst>
                                  <p:childTnLst>
                                    <p:anim calcmode="lin" valueType="num">
                                      <p:cBhvr additive="base">
                                        <p:cTn id="349" dur="2000"/>
                                        <p:tgtEl>
                                          <p:spTgt spid="60"/>
                                        </p:tgtEl>
                                        <p:attrNameLst>
                                          <p:attrName>ppt_x</p:attrName>
                                        </p:attrNameLst>
                                      </p:cBhvr>
                                      <p:tavLst>
                                        <p:tav tm="0">
                                          <p:val>
                                            <p:strVal val="ppt_x"/>
                                          </p:val>
                                        </p:tav>
                                        <p:tav tm="100000">
                                          <p:val>
                                            <p:strVal val="0-ppt_w/2"/>
                                          </p:val>
                                        </p:tav>
                                      </p:tavLst>
                                    </p:anim>
                                    <p:anim calcmode="lin" valueType="num">
                                      <p:cBhvr additive="base">
                                        <p:cTn id="350" dur="2000"/>
                                        <p:tgtEl>
                                          <p:spTgt spid="60"/>
                                        </p:tgtEl>
                                        <p:attrNameLst>
                                          <p:attrName>ppt_y</p:attrName>
                                        </p:attrNameLst>
                                      </p:cBhvr>
                                      <p:tavLst>
                                        <p:tav tm="0">
                                          <p:val>
                                            <p:strVal val="ppt_y"/>
                                          </p:val>
                                        </p:tav>
                                        <p:tav tm="100000">
                                          <p:val>
                                            <p:strVal val="ppt_y"/>
                                          </p:val>
                                        </p:tav>
                                      </p:tavLst>
                                    </p:anim>
                                    <p:set>
                                      <p:cBhvr>
                                        <p:cTn id="351" dur="1" fill="hold">
                                          <p:stCondLst>
                                            <p:cond delay="1999"/>
                                          </p:stCondLst>
                                        </p:cTn>
                                        <p:tgtEl>
                                          <p:spTgt spid="60"/>
                                        </p:tgtEl>
                                        <p:attrNameLst>
                                          <p:attrName>style.visibility</p:attrName>
                                        </p:attrNameLst>
                                      </p:cBhvr>
                                      <p:to>
                                        <p:strVal val="hidden"/>
                                      </p:to>
                                    </p:set>
                                  </p:childTnLst>
                                </p:cTn>
                              </p:par>
                              <p:par>
                                <p:cTn id="352" presetID="2" presetClass="exit" presetSubtype="8" fill="hold" nodeType="withEffect">
                                  <p:stCondLst>
                                    <p:cond delay="0"/>
                                  </p:stCondLst>
                                  <p:childTnLst>
                                    <p:anim calcmode="lin" valueType="num">
                                      <p:cBhvr additive="base">
                                        <p:cTn id="353" dur="2000"/>
                                        <p:tgtEl>
                                          <p:spTgt spid="58"/>
                                        </p:tgtEl>
                                        <p:attrNameLst>
                                          <p:attrName>ppt_x</p:attrName>
                                        </p:attrNameLst>
                                      </p:cBhvr>
                                      <p:tavLst>
                                        <p:tav tm="0">
                                          <p:val>
                                            <p:strVal val="ppt_x"/>
                                          </p:val>
                                        </p:tav>
                                        <p:tav tm="100000">
                                          <p:val>
                                            <p:strVal val="0-ppt_w/2"/>
                                          </p:val>
                                        </p:tav>
                                      </p:tavLst>
                                    </p:anim>
                                    <p:anim calcmode="lin" valueType="num">
                                      <p:cBhvr additive="base">
                                        <p:cTn id="354" dur="2000"/>
                                        <p:tgtEl>
                                          <p:spTgt spid="58"/>
                                        </p:tgtEl>
                                        <p:attrNameLst>
                                          <p:attrName>ppt_y</p:attrName>
                                        </p:attrNameLst>
                                      </p:cBhvr>
                                      <p:tavLst>
                                        <p:tav tm="0">
                                          <p:val>
                                            <p:strVal val="ppt_y"/>
                                          </p:val>
                                        </p:tav>
                                        <p:tav tm="100000">
                                          <p:val>
                                            <p:strVal val="ppt_y"/>
                                          </p:val>
                                        </p:tav>
                                      </p:tavLst>
                                    </p:anim>
                                    <p:set>
                                      <p:cBhvr>
                                        <p:cTn id="355" dur="1" fill="hold">
                                          <p:stCondLst>
                                            <p:cond delay="1999"/>
                                          </p:stCondLst>
                                        </p:cTn>
                                        <p:tgtEl>
                                          <p:spTgt spid="58"/>
                                        </p:tgtEl>
                                        <p:attrNameLst>
                                          <p:attrName>style.visibility</p:attrName>
                                        </p:attrNameLst>
                                      </p:cBhvr>
                                      <p:to>
                                        <p:strVal val="hidden"/>
                                      </p:to>
                                    </p:set>
                                  </p:childTnLst>
                                </p:cTn>
                              </p:par>
                              <p:par>
                                <p:cTn id="356" presetID="2" presetClass="exit" presetSubtype="8" fill="hold" nodeType="withEffect">
                                  <p:stCondLst>
                                    <p:cond delay="0"/>
                                  </p:stCondLst>
                                  <p:childTnLst>
                                    <p:anim calcmode="lin" valueType="num">
                                      <p:cBhvr additive="base">
                                        <p:cTn id="357" dur="2000"/>
                                        <p:tgtEl>
                                          <p:spTgt spid="57"/>
                                        </p:tgtEl>
                                        <p:attrNameLst>
                                          <p:attrName>ppt_x</p:attrName>
                                        </p:attrNameLst>
                                      </p:cBhvr>
                                      <p:tavLst>
                                        <p:tav tm="0">
                                          <p:val>
                                            <p:strVal val="ppt_x"/>
                                          </p:val>
                                        </p:tav>
                                        <p:tav tm="100000">
                                          <p:val>
                                            <p:strVal val="0-ppt_w/2"/>
                                          </p:val>
                                        </p:tav>
                                      </p:tavLst>
                                    </p:anim>
                                    <p:anim calcmode="lin" valueType="num">
                                      <p:cBhvr additive="base">
                                        <p:cTn id="358" dur="2000"/>
                                        <p:tgtEl>
                                          <p:spTgt spid="57"/>
                                        </p:tgtEl>
                                        <p:attrNameLst>
                                          <p:attrName>ppt_y</p:attrName>
                                        </p:attrNameLst>
                                      </p:cBhvr>
                                      <p:tavLst>
                                        <p:tav tm="0">
                                          <p:val>
                                            <p:strVal val="ppt_y"/>
                                          </p:val>
                                        </p:tav>
                                        <p:tav tm="100000">
                                          <p:val>
                                            <p:strVal val="ppt_y"/>
                                          </p:val>
                                        </p:tav>
                                      </p:tavLst>
                                    </p:anim>
                                    <p:set>
                                      <p:cBhvr>
                                        <p:cTn id="359" dur="1" fill="hold">
                                          <p:stCondLst>
                                            <p:cond delay="1999"/>
                                          </p:stCondLst>
                                        </p:cTn>
                                        <p:tgtEl>
                                          <p:spTgt spid="57"/>
                                        </p:tgtEl>
                                        <p:attrNameLst>
                                          <p:attrName>style.visibility</p:attrName>
                                        </p:attrNameLst>
                                      </p:cBhvr>
                                      <p:to>
                                        <p:strVal val="hidden"/>
                                      </p:to>
                                    </p:set>
                                  </p:childTnLst>
                                </p:cTn>
                              </p:par>
                              <p:par>
                                <p:cTn id="360" presetID="2" presetClass="exit" presetSubtype="8" fill="hold" nodeType="withEffect">
                                  <p:stCondLst>
                                    <p:cond delay="0"/>
                                  </p:stCondLst>
                                  <p:childTnLst>
                                    <p:anim calcmode="lin" valueType="num">
                                      <p:cBhvr additive="base">
                                        <p:cTn id="361" dur="2000"/>
                                        <p:tgtEl>
                                          <p:spTgt spid="56"/>
                                        </p:tgtEl>
                                        <p:attrNameLst>
                                          <p:attrName>ppt_x</p:attrName>
                                        </p:attrNameLst>
                                      </p:cBhvr>
                                      <p:tavLst>
                                        <p:tav tm="0">
                                          <p:val>
                                            <p:strVal val="ppt_x"/>
                                          </p:val>
                                        </p:tav>
                                        <p:tav tm="100000">
                                          <p:val>
                                            <p:strVal val="0-ppt_w/2"/>
                                          </p:val>
                                        </p:tav>
                                      </p:tavLst>
                                    </p:anim>
                                    <p:anim calcmode="lin" valueType="num">
                                      <p:cBhvr additive="base">
                                        <p:cTn id="362" dur="2000"/>
                                        <p:tgtEl>
                                          <p:spTgt spid="56"/>
                                        </p:tgtEl>
                                        <p:attrNameLst>
                                          <p:attrName>ppt_y</p:attrName>
                                        </p:attrNameLst>
                                      </p:cBhvr>
                                      <p:tavLst>
                                        <p:tav tm="0">
                                          <p:val>
                                            <p:strVal val="ppt_y"/>
                                          </p:val>
                                        </p:tav>
                                        <p:tav tm="100000">
                                          <p:val>
                                            <p:strVal val="ppt_y"/>
                                          </p:val>
                                        </p:tav>
                                      </p:tavLst>
                                    </p:anim>
                                    <p:set>
                                      <p:cBhvr>
                                        <p:cTn id="363" dur="1" fill="hold">
                                          <p:stCondLst>
                                            <p:cond delay="1999"/>
                                          </p:stCondLst>
                                        </p:cTn>
                                        <p:tgtEl>
                                          <p:spTgt spid="56"/>
                                        </p:tgtEl>
                                        <p:attrNameLst>
                                          <p:attrName>style.visibility</p:attrName>
                                        </p:attrNameLst>
                                      </p:cBhvr>
                                      <p:to>
                                        <p:strVal val="hidden"/>
                                      </p:to>
                                    </p:set>
                                  </p:childTnLst>
                                </p:cTn>
                              </p:par>
                              <p:par>
                                <p:cTn id="364" presetID="2" presetClass="exit" presetSubtype="8" fill="hold" nodeType="withEffect">
                                  <p:stCondLst>
                                    <p:cond delay="0"/>
                                  </p:stCondLst>
                                  <p:childTnLst>
                                    <p:anim calcmode="lin" valueType="num">
                                      <p:cBhvr additive="base">
                                        <p:cTn id="365" dur="2000"/>
                                        <p:tgtEl>
                                          <p:spTgt spid="55"/>
                                        </p:tgtEl>
                                        <p:attrNameLst>
                                          <p:attrName>ppt_x</p:attrName>
                                        </p:attrNameLst>
                                      </p:cBhvr>
                                      <p:tavLst>
                                        <p:tav tm="0">
                                          <p:val>
                                            <p:strVal val="ppt_x"/>
                                          </p:val>
                                        </p:tav>
                                        <p:tav tm="100000">
                                          <p:val>
                                            <p:strVal val="0-ppt_w/2"/>
                                          </p:val>
                                        </p:tav>
                                      </p:tavLst>
                                    </p:anim>
                                    <p:anim calcmode="lin" valueType="num">
                                      <p:cBhvr additive="base">
                                        <p:cTn id="366" dur="2000"/>
                                        <p:tgtEl>
                                          <p:spTgt spid="55"/>
                                        </p:tgtEl>
                                        <p:attrNameLst>
                                          <p:attrName>ppt_y</p:attrName>
                                        </p:attrNameLst>
                                      </p:cBhvr>
                                      <p:tavLst>
                                        <p:tav tm="0">
                                          <p:val>
                                            <p:strVal val="ppt_y"/>
                                          </p:val>
                                        </p:tav>
                                        <p:tav tm="100000">
                                          <p:val>
                                            <p:strVal val="ppt_y"/>
                                          </p:val>
                                        </p:tav>
                                      </p:tavLst>
                                    </p:anim>
                                    <p:set>
                                      <p:cBhvr>
                                        <p:cTn id="367" dur="1" fill="hold">
                                          <p:stCondLst>
                                            <p:cond delay="1999"/>
                                          </p:stCondLst>
                                        </p:cTn>
                                        <p:tgtEl>
                                          <p:spTgt spid="55"/>
                                        </p:tgtEl>
                                        <p:attrNameLst>
                                          <p:attrName>style.visibility</p:attrName>
                                        </p:attrNameLst>
                                      </p:cBhvr>
                                      <p:to>
                                        <p:strVal val="hidden"/>
                                      </p:to>
                                    </p:set>
                                  </p:childTnLst>
                                </p:cTn>
                              </p:par>
                              <p:par>
                                <p:cTn id="368" presetID="2" presetClass="exit" presetSubtype="8" fill="hold" nodeType="withEffect">
                                  <p:stCondLst>
                                    <p:cond delay="0"/>
                                  </p:stCondLst>
                                  <p:childTnLst>
                                    <p:anim calcmode="lin" valueType="num">
                                      <p:cBhvr additive="base">
                                        <p:cTn id="369" dur="2000"/>
                                        <p:tgtEl>
                                          <p:spTgt spid="54"/>
                                        </p:tgtEl>
                                        <p:attrNameLst>
                                          <p:attrName>ppt_x</p:attrName>
                                        </p:attrNameLst>
                                      </p:cBhvr>
                                      <p:tavLst>
                                        <p:tav tm="0">
                                          <p:val>
                                            <p:strVal val="ppt_x"/>
                                          </p:val>
                                        </p:tav>
                                        <p:tav tm="100000">
                                          <p:val>
                                            <p:strVal val="0-ppt_w/2"/>
                                          </p:val>
                                        </p:tav>
                                      </p:tavLst>
                                    </p:anim>
                                    <p:anim calcmode="lin" valueType="num">
                                      <p:cBhvr additive="base">
                                        <p:cTn id="370" dur="2000"/>
                                        <p:tgtEl>
                                          <p:spTgt spid="54"/>
                                        </p:tgtEl>
                                        <p:attrNameLst>
                                          <p:attrName>ppt_y</p:attrName>
                                        </p:attrNameLst>
                                      </p:cBhvr>
                                      <p:tavLst>
                                        <p:tav tm="0">
                                          <p:val>
                                            <p:strVal val="ppt_y"/>
                                          </p:val>
                                        </p:tav>
                                        <p:tav tm="100000">
                                          <p:val>
                                            <p:strVal val="ppt_y"/>
                                          </p:val>
                                        </p:tav>
                                      </p:tavLst>
                                    </p:anim>
                                    <p:set>
                                      <p:cBhvr>
                                        <p:cTn id="371" dur="1" fill="hold">
                                          <p:stCondLst>
                                            <p:cond delay="1999"/>
                                          </p:stCondLst>
                                        </p:cTn>
                                        <p:tgtEl>
                                          <p:spTgt spid="54"/>
                                        </p:tgtEl>
                                        <p:attrNameLst>
                                          <p:attrName>style.visibility</p:attrName>
                                        </p:attrNameLst>
                                      </p:cBhvr>
                                      <p:to>
                                        <p:strVal val="hidden"/>
                                      </p:to>
                                    </p:set>
                                  </p:childTnLst>
                                </p:cTn>
                              </p:par>
                              <p:par>
                                <p:cTn id="372" presetID="2" presetClass="exit" presetSubtype="8" fill="hold" nodeType="withEffect">
                                  <p:stCondLst>
                                    <p:cond delay="0"/>
                                  </p:stCondLst>
                                  <p:childTnLst>
                                    <p:anim calcmode="lin" valueType="num">
                                      <p:cBhvr additive="base">
                                        <p:cTn id="373" dur="2000"/>
                                        <p:tgtEl>
                                          <p:spTgt spid="43"/>
                                        </p:tgtEl>
                                        <p:attrNameLst>
                                          <p:attrName>ppt_x</p:attrName>
                                        </p:attrNameLst>
                                      </p:cBhvr>
                                      <p:tavLst>
                                        <p:tav tm="0">
                                          <p:val>
                                            <p:strVal val="ppt_x"/>
                                          </p:val>
                                        </p:tav>
                                        <p:tav tm="100000">
                                          <p:val>
                                            <p:strVal val="0-ppt_w/2"/>
                                          </p:val>
                                        </p:tav>
                                      </p:tavLst>
                                    </p:anim>
                                    <p:anim calcmode="lin" valueType="num">
                                      <p:cBhvr additive="base">
                                        <p:cTn id="374" dur="2000"/>
                                        <p:tgtEl>
                                          <p:spTgt spid="43"/>
                                        </p:tgtEl>
                                        <p:attrNameLst>
                                          <p:attrName>ppt_y</p:attrName>
                                        </p:attrNameLst>
                                      </p:cBhvr>
                                      <p:tavLst>
                                        <p:tav tm="0">
                                          <p:val>
                                            <p:strVal val="ppt_y"/>
                                          </p:val>
                                        </p:tav>
                                        <p:tav tm="100000">
                                          <p:val>
                                            <p:strVal val="ppt_y"/>
                                          </p:val>
                                        </p:tav>
                                      </p:tavLst>
                                    </p:anim>
                                    <p:set>
                                      <p:cBhvr>
                                        <p:cTn id="375" dur="1" fill="hold">
                                          <p:stCondLst>
                                            <p:cond delay="1999"/>
                                          </p:stCondLst>
                                        </p:cTn>
                                        <p:tgtEl>
                                          <p:spTgt spid="43"/>
                                        </p:tgtEl>
                                        <p:attrNameLst>
                                          <p:attrName>style.visibility</p:attrName>
                                        </p:attrNameLst>
                                      </p:cBhvr>
                                      <p:to>
                                        <p:strVal val="hidden"/>
                                      </p:to>
                                    </p:set>
                                  </p:childTnLst>
                                </p:cTn>
                              </p:par>
                              <p:par>
                                <p:cTn id="376" presetID="2" presetClass="exit" presetSubtype="8" fill="hold" nodeType="withEffect">
                                  <p:stCondLst>
                                    <p:cond delay="0"/>
                                  </p:stCondLst>
                                  <p:childTnLst>
                                    <p:anim calcmode="lin" valueType="num">
                                      <p:cBhvr additive="base">
                                        <p:cTn id="377" dur="2000"/>
                                        <p:tgtEl>
                                          <p:spTgt spid="41"/>
                                        </p:tgtEl>
                                        <p:attrNameLst>
                                          <p:attrName>ppt_x</p:attrName>
                                        </p:attrNameLst>
                                      </p:cBhvr>
                                      <p:tavLst>
                                        <p:tav tm="0">
                                          <p:val>
                                            <p:strVal val="ppt_x"/>
                                          </p:val>
                                        </p:tav>
                                        <p:tav tm="100000">
                                          <p:val>
                                            <p:strVal val="0-ppt_w/2"/>
                                          </p:val>
                                        </p:tav>
                                      </p:tavLst>
                                    </p:anim>
                                    <p:anim calcmode="lin" valueType="num">
                                      <p:cBhvr additive="base">
                                        <p:cTn id="378" dur="2000"/>
                                        <p:tgtEl>
                                          <p:spTgt spid="41"/>
                                        </p:tgtEl>
                                        <p:attrNameLst>
                                          <p:attrName>ppt_y</p:attrName>
                                        </p:attrNameLst>
                                      </p:cBhvr>
                                      <p:tavLst>
                                        <p:tav tm="0">
                                          <p:val>
                                            <p:strVal val="ppt_y"/>
                                          </p:val>
                                        </p:tav>
                                        <p:tav tm="100000">
                                          <p:val>
                                            <p:strVal val="ppt_y"/>
                                          </p:val>
                                        </p:tav>
                                      </p:tavLst>
                                    </p:anim>
                                    <p:set>
                                      <p:cBhvr>
                                        <p:cTn id="379" dur="1" fill="hold">
                                          <p:stCondLst>
                                            <p:cond delay="1999"/>
                                          </p:stCondLst>
                                        </p:cTn>
                                        <p:tgtEl>
                                          <p:spTgt spid="41"/>
                                        </p:tgtEl>
                                        <p:attrNameLst>
                                          <p:attrName>style.visibility</p:attrName>
                                        </p:attrNameLst>
                                      </p:cBhvr>
                                      <p:to>
                                        <p:strVal val="hidden"/>
                                      </p:to>
                                    </p:set>
                                  </p:childTnLst>
                                </p:cTn>
                              </p:par>
                              <p:par>
                                <p:cTn id="380" presetID="2" presetClass="exit" presetSubtype="8" fill="hold" nodeType="withEffect">
                                  <p:stCondLst>
                                    <p:cond delay="0"/>
                                  </p:stCondLst>
                                  <p:childTnLst>
                                    <p:anim calcmode="lin" valueType="num">
                                      <p:cBhvr additive="base">
                                        <p:cTn id="381" dur="2000"/>
                                        <p:tgtEl>
                                          <p:spTgt spid="40"/>
                                        </p:tgtEl>
                                        <p:attrNameLst>
                                          <p:attrName>ppt_x</p:attrName>
                                        </p:attrNameLst>
                                      </p:cBhvr>
                                      <p:tavLst>
                                        <p:tav tm="0">
                                          <p:val>
                                            <p:strVal val="ppt_x"/>
                                          </p:val>
                                        </p:tav>
                                        <p:tav tm="100000">
                                          <p:val>
                                            <p:strVal val="0-ppt_w/2"/>
                                          </p:val>
                                        </p:tav>
                                      </p:tavLst>
                                    </p:anim>
                                    <p:anim calcmode="lin" valueType="num">
                                      <p:cBhvr additive="base">
                                        <p:cTn id="382" dur="2000"/>
                                        <p:tgtEl>
                                          <p:spTgt spid="40"/>
                                        </p:tgtEl>
                                        <p:attrNameLst>
                                          <p:attrName>ppt_y</p:attrName>
                                        </p:attrNameLst>
                                      </p:cBhvr>
                                      <p:tavLst>
                                        <p:tav tm="0">
                                          <p:val>
                                            <p:strVal val="ppt_y"/>
                                          </p:val>
                                        </p:tav>
                                        <p:tav tm="100000">
                                          <p:val>
                                            <p:strVal val="ppt_y"/>
                                          </p:val>
                                        </p:tav>
                                      </p:tavLst>
                                    </p:anim>
                                    <p:set>
                                      <p:cBhvr>
                                        <p:cTn id="383" dur="1" fill="hold">
                                          <p:stCondLst>
                                            <p:cond delay="1999"/>
                                          </p:stCondLst>
                                        </p:cTn>
                                        <p:tgtEl>
                                          <p:spTgt spid="40"/>
                                        </p:tgtEl>
                                        <p:attrNameLst>
                                          <p:attrName>style.visibility</p:attrName>
                                        </p:attrNameLst>
                                      </p:cBhvr>
                                      <p:to>
                                        <p:strVal val="hidden"/>
                                      </p:to>
                                    </p:set>
                                  </p:childTnLst>
                                </p:cTn>
                              </p:par>
                              <p:par>
                                <p:cTn id="384" presetID="2" presetClass="exit" presetSubtype="8" fill="hold" nodeType="withEffect">
                                  <p:stCondLst>
                                    <p:cond delay="0"/>
                                  </p:stCondLst>
                                  <p:childTnLst>
                                    <p:anim calcmode="lin" valueType="num">
                                      <p:cBhvr additive="base">
                                        <p:cTn id="385" dur="2000"/>
                                        <p:tgtEl>
                                          <p:spTgt spid="38"/>
                                        </p:tgtEl>
                                        <p:attrNameLst>
                                          <p:attrName>ppt_x</p:attrName>
                                        </p:attrNameLst>
                                      </p:cBhvr>
                                      <p:tavLst>
                                        <p:tav tm="0">
                                          <p:val>
                                            <p:strVal val="ppt_x"/>
                                          </p:val>
                                        </p:tav>
                                        <p:tav tm="100000">
                                          <p:val>
                                            <p:strVal val="0-ppt_w/2"/>
                                          </p:val>
                                        </p:tav>
                                      </p:tavLst>
                                    </p:anim>
                                    <p:anim calcmode="lin" valueType="num">
                                      <p:cBhvr additive="base">
                                        <p:cTn id="386" dur="2000"/>
                                        <p:tgtEl>
                                          <p:spTgt spid="38"/>
                                        </p:tgtEl>
                                        <p:attrNameLst>
                                          <p:attrName>ppt_y</p:attrName>
                                        </p:attrNameLst>
                                      </p:cBhvr>
                                      <p:tavLst>
                                        <p:tav tm="0">
                                          <p:val>
                                            <p:strVal val="ppt_y"/>
                                          </p:val>
                                        </p:tav>
                                        <p:tav tm="100000">
                                          <p:val>
                                            <p:strVal val="ppt_y"/>
                                          </p:val>
                                        </p:tav>
                                      </p:tavLst>
                                    </p:anim>
                                    <p:set>
                                      <p:cBhvr>
                                        <p:cTn id="387" dur="1" fill="hold">
                                          <p:stCondLst>
                                            <p:cond delay="1999"/>
                                          </p:stCondLst>
                                        </p:cTn>
                                        <p:tgtEl>
                                          <p:spTgt spid="38"/>
                                        </p:tgtEl>
                                        <p:attrNameLst>
                                          <p:attrName>style.visibility</p:attrName>
                                        </p:attrNameLst>
                                      </p:cBhvr>
                                      <p:to>
                                        <p:strVal val="hidden"/>
                                      </p:to>
                                    </p:set>
                                  </p:childTnLst>
                                </p:cTn>
                              </p:par>
                              <p:par>
                                <p:cTn id="388" presetID="2" presetClass="exit" presetSubtype="8" fill="hold" nodeType="withEffect">
                                  <p:stCondLst>
                                    <p:cond delay="0"/>
                                  </p:stCondLst>
                                  <p:childTnLst>
                                    <p:anim calcmode="lin" valueType="num">
                                      <p:cBhvr additive="base">
                                        <p:cTn id="389" dur="2000"/>
                                        <p:tgtEl>
                                          <p:spTgt spid="37"/>
                                        </p:tgtEl>
                                        <p:attrNameLst>
                                          <p:attrName>ppt_x</p:attrName>
                                        </p:attrNameLst>
                                      </p:cBhvr>
                                      <p:tavLst>
                                        <p:tav tm="0">
                                          <p:val>
                                            <p:strVal val="ppt_x"/>
                                          </p:val>
                                        </p:tav>
                                        <p:tav tm="100000">
                                          <p:val>
                                            <p:strVal val="0-ppt_w/2"/>
                                          </p:val>
                                        </p:tav>
                                      </p:tavLst>
                                    </p:anim>
                                    <p:anim calcmode="lin" valueType="num">
                                      <p:cBhvr additive="base">
                                        <p:cTn id="390" dur="2000"/>
                                        <p:tgtEl>
                                          <p:spTgt spid="37"/>
                                        </p:tgtEl>
                                        <p:attrNameLst>
                                          <p:attrName>ppt_y</p:attrName>
                                        </p:attrNameLst>
                                      </p:cBhvr>
                                      <p:tavLst>
                                        <p:tav tm="0">
                                          <p:val>
                                            <p:strVal val="ppt_y"/>
                                          </p:val>
                                        </p:tav>
                                        <p:tav tm="100000">
                                          <p:val>
                                            <p:strVal val="ppt_y"/>
                                          </p:val>
                                        </p:tav>
                                      </p:tavLst>
                                    </p:anim>
                                    <p:set>
                                      <p:cBhvr>
                                        <p:cTn id="391" dur="1" fill="hold">
                                          <p:stCondLst>
                                            <p:cond delay="1999"/>
                                          </p:stCondLst>
                                        </p:cTn>
                                        <p:tgtEl>
                                          <p:spTgt spid="37"/>
                                        </p:tgtEl>
                                        <p:attrNameLst>
                                          <p:attrName>style.visibility</p:attrName>
                                        </p:attrNameLst>
                                      </p:cBhvr>
                                      <p:to>
                                        <p:strVal val="hidden"/>
                                      </p:to>
                                    </p:set>
                                  </p:childTnLst>
                                </p:cTn>
                              </p:par>
                              <p:par>
                                <p:cTn id="392" presetID="2" presetClass="exit" presetSubtype="8" fill="hold" nodeType="withEffect">
                                  <p:stCondLst>
                                    <p:cond delay="0"/>
                                  </p:stCondLst>
                                  <p:childTnLst>
                                    <p:anim calcmode="lin" valueType="num">
                                      <p:cBhvr additive="base">
                                        <p:cTn id="393" dur="2000"/>
                                        <p:tgtEl>
                                          <p:spTgt spid="36"/>
                                        </p:tgtEl>
                                        <p:attrNameLst>
                                          <p:attrName>ppt_x</p:attrName>
                                        </p:attrNameLst>
                                      </p:cBhvr>
                                      <p:tavLst>
                                        <p:tav tm="0">
                                          <p:val>
                                            <p:strVal val="ppt_x"/>
                                          </p:val>
                                        </p:tav>
                                        <p:tav tm="100000">
                                          <p:val>
                                            <p:strVal val="0-ppt_w/2"/>
                                          </p:val>
                                        </p:tav>
                                      </p:tavLst>
                                    </p:anim>
                                    <p:anim calcmode="lin" valueType="num">
                                      <p:cBhvr additive="base">
                                        <p:cTn id="394" dur="2000"/>
                                        <p:tgtEl>
                                          <p:spTgt spid="36"/>
                                        </p:tgtEl>
                                        <p:attrNameLst>
                                          <p:attrName>ppt_y</p:attrName>
                                        </p:attrNameLst>
                                      </p:cBhvr>
                                      <p:tavLst>
                                        <p:tav tm="0">
                                          <p:val>
                                            <p:strVal val="ppt_y"/>
                                          </p:val>
                                        </p:tav>
                                        <p:tav tm="100000">
                                          <p:val>
                                            <p:strVal val="ppt_y"/>
                                          </p:val>
                                        </p:tav>
                                      </p:tavLst>
                                    </p:anim>
                                    <p:set>
                                      <p:cBhvr>
                                        <p:cTn id="395" dur="1" fill="hold">
                                          <p:stCondLst>
                                            <p:cond delay="1999"/>
                                          </p:stCondLst>
                                        </p:cTn>
                                        <p:tgtEl>
                                          <p:spTgt spid="36"/>
                                        </p:tgtEl>
                                        <p:attrNameLst>
                                          <p:attrName>style.visibility</p:attrName>
                                        </p:attrNameLst>
                                      </p:cBhvr>
                                      <p:to>
                                        <p:strVal val="hidden"/>
                                      </p:to>
                                    </p:set>
                                  </p:childTnLst>
                                </p:cTn>
                              </p:par>
                              <p:par>
                                <p:cTn id="396" presetID="2" presetClass="exit" presetSubtype="8" fill="hold" nodeType="withEffect">
                                  <p:stCondLst>
                                    <p:cond delay="0"/>
                                  </p:stCondLst>
                                  <p:childTnLst>
                                    <p:anim calcmode="lin" valueType="num">
                                      <p:cBhvr additive="base">
                                        <p:cTn id="397" dur="2000"/>
                                        <p:tgtEl>
                                          <p:spTgt spid="35"/>
                                        </p:tgtEl>
                                        <p:attrNameLst>
                                          <p:attrName>ppt_x</p:attrName>
                                        </p:attrNameLst>
                                      </p:cBhvr>
                                      <p:tavLst>
                                        <p:tav tm="0">
                                          <p:val>
                                            <p:strVal val="ppt_x"/>
                                          </p:val>
                                        </p:tav>
                                        <p:tav tm="100000">
                                          <p:val>
                                            <p:strVal val="0-ppt_w/2"/>
                                          </p:val>
                                        </p:tav>
                                      </p:tavLst>
                                    </p:anim>
                                    <p:anim calcmode="lin" valueType="num">
                                      <p:cBhvr additive="base">
                                        <p:cTn id="398" dur="2000"/>
                                        <p:tgtEl>
                                          <p:spTgt spid="35"/>
                                        </p:tgtEl>
                                        <p:attrNameLst>
                                          <p:attrName>ppt_y</p:attrName>
                                        </p:attrNameLst>
                                      </p:cBhvr>
                                      <p:tavLst>
                                        <p:tav tm="0">
                                          <p:val>
                                            <p:strVal val="ppt_y"/>
                                          </p:val>
                                        </p:tav>
                                        <p:tav tm="100000">
                                          <p:val>
                                            <p:strVal val="ppt_y"/>
                                          </p:val>
                                        </p:tav>
                                      </p:tavLst>
                                    </p:anim>
                                    <p:set>
                                      <p:cBhvr>
                                        <p:cTn id="399" dur="1" fill="hold">
                                          <p:stCondLst>
                                            <p:cond delay="1999"/>
                                          </p:stCondLst>
                                        </p:cTn>
                                        <p:tgtEl>
                                          <p:spTgt spid="35"/>
                                        </p:tgtEl>
                                        <p:attrNameLst>
                                          <p:attrName>style.visibility</p:attrName>
                                        </p:attrNameLst>
                                      </p:cBhvr>
                                      <p:to>
                                        <p:strVal val="hidden"/>
                                      </p:to>
                                    </p:set>
                                  </p:childTnLst>
                                </p:cTn>
                              </p:par>
                              <p:par>
                                <p:cTn id="400" presetID="2" presetClass="exit" presetSubtype="8" fill="hold" nodeType="withEffect">
                                  <p:stCondLst>
                                    <p:cond delay="0"/>
                                  </p:stCondLst>
                                  <p:childTnLst>
                                    <p:anim calcmode="lin" valueType="num">
                                      <p:cBhvr additive="base">
                                        <p:cTn id="401" dur="2000"/>
                                        <p:tgtEl>
                                          <p:spTgt spid="33"/>
                                        </p:tgtEl>
                                        <p:attrNameLst>
                                          <p:attrName>ppt_x</p:attrName>
                                        </p:attrNameLst>
                                      </p:cBhvr>
                                      <p:tavLst>
                                        <p:tav tm="0">
                                          <p:val>
                                            <p:strVal val="ppt_x"/>
                                          </p:val>
                                        </p:tav>
                                        <p:tav tm="100000">
                                          <p:val>
                                            <p:strVal val="0-ppt_w/2"/>
                                          </p:val>
                                        </p:tav>
                                      </p:tavLst>
                                    </p:anim>
                                    <p:anim calcmode="lin" valueType="num">
                                      <p:cBhvr additive="base">
                                        <p:cTn id="402" dur="2000"/>
                                        <p:tgtEl>
                                          <p:spTgt spid="33"/>
                                        </p:tgtEl>
                                        <p:attrNameLst>
                                          <p:attrName>ppt_y</p:attrName>
                                        </p:attrNameLst>
                                      </p:cBhvr>
                                      <p:tavLst>
                                        <p:tav tm="0">
                                          <p:val>
                                            <p:strVal val="ppt_y"/>
                                          </p:val>
                                        </p:tav>
                                        <p:tav tm="100000">
                                          <p:val>
                                            <p:strVal val="ppt_y"/>
                                          </p:val>
                                        </p:tav>
                                      </p:tavLst>
                                    </p:anim>
                                    <p:set>
                                      <p:cBhvr>
                                        <p:cTn id="403" dur="1" fill="hold">
                                          <p:stCondLst>
                                            <p:cond delay="1999"/>
                                          </p:stCondLst>
                                        </p:cTn>
                                        <p:tgtEl>
                                          <p:spTgt spid="33"/>
                                        </p:tgtEl>
                                        <p:attrNameLst>
                                          <p:attrName>style.visibility</p:attrName>
                                        </p:attrNameLst>
                                      </p:cBhvr>
                                      <p:to>
                                        <p:strVal val="hidden"/>
                                      </p:to>
                                    </p:set>
                                  </p:childTnLst>
                                </p:cTn>
                              </p:par>
                              <p:par>
                                <p:cTn id="404" presetID="2" presetClass="exit" presetSubtype="8" fill="hold" nodeType="withEffect">
                                  <p:stCondLst>
                                    <p:cond delay="0"/>
                                  </p:stCondLst>
                                  <p:childTnLst>
                                    <p:anim calcmode="lin" valueType="num">
                                      <p:cBhvr additive="base">
                                        <p:cTn id="405" dur="2000"/>
                                        <p:tgtEl>
                                          <p:spTgt spid="31"/>
                                        </p:tgtEl>
                                        <p:attrNameLst>
                                          <p:attrName>ppt_x</p:attrName>
                                        </p:attrNameLst>
                                      </p:cBhvr>
                                      <p:tavLst>
                                        <p:tav tm="0">
                                          <p:val>
                                            <p:strVal val="ppt_x"/>
                                          </p:val>
                                        </p:tav>
                                        <p:tav tm="100000">
                                          <p:val>
                                            <p:strVal val="0-ppt_w/2"/>
                                          </p:val>
                                        </p:tav>
                                      </p:tavLst>
                                    </p:anim>
                                    <p:anim calcmode="lin" valueType="num">
                                      <p:cBhvr additive="base">
                                        <p:cTn id="406" dur="2000"/>
                                        <p:tgtEl>
                                          <p:spTgt spid="31"/>
                                        </p:tgtEl>
                                        <p:attrNameLst>
                                          <p:attrName>ppt_y</p:attrName>
                                        </p:attrNameLst>
                                      </p:cBhvr>
                                      <p:tavLst>
                                        <p:tav tm="0">
                                          <p:val>
                                            <p:strVal val="ppt_y"/>
                                          </p:val>
                                        </p:tav>
                                        <p:tav tm="100000">
                                          <p:val>
                                            <p:strVal val="ppt_y"/>
                                          </p:val>
                                        </p:tav>
                                      </p:tavLst>
                                    </p:anim>
                                    <p:set>
                                      <p:cBhvr>
                                        <p:cTn id="407" dur="1" fill="hold">
                                          <p:stCondLst>
                                            <p:cond delay="1999"/>
                                          </p:stCondLst>
                                        </p:cTn>
                                        <p:tgtEl>
                                          <p:spTgt spid="31"/>
                                        </p:tgtEl>
                                        <p:attrNameLst>
                                          <p:attrName>style.visibility</p:attrName>
                                        </p:attrNameLst>
                                      </p:cBhvr>
                                      <p:to>
                                        <p:strVal val="hidden"/>
                                      </p:to>
                                    </p:set>
                                  </p:childTnLst>
                                </p:cTn>
                              </p:par>
                              <p:par>
                                <p:cTn id="408" presetID="2" presetClass="exit" presetSubtype="8" fill="hold" nodeType="withEffect">
                                  <p:stCondLst>
                                    <p:cond delay="0"/>
                                  </p:stCondLst>
                                  <p:childTnLst>
                                    <p:anim calcmode="lin" valueType="num">
                                      <p:cBhvr additive="base">
                                        <p:cTn id="409" dur="2000"/>
                                        <p:tgtEl>
                                          <p:spTgt spid="30"/>
                                        </p:tgtEl>
                                        <p:attrNameLst>
                                          <p:attrName>ppt_x</p:attrName>
                                        </p:attrNameLst>
                                      </p:cBhvr>
                                      <p:tavLst>
                                        <p:tav tm="0">
                                          <p:val>
                                            <p:strVal val="ppt_x"/>
                                          </p:val>
                                        </p:tav>
                                        <p:tav tm="100000">
                                          <p:val>
                                            <p:strVal val="0-ppt_w/2"/>
                                          </p:val>
                                        </p:tav>
                                      </p:tavLst>
                                    </p:anim>
                                    <p:anim calcmode="lin" valueType="num">
                                      <p:cBhvr additive="base">
                                        <p:cTn id="410" dur="2000"/>
                                        <p:tgtEl>
                                          <p:spTgt spid="30"/>
                                        </p:tgtEl>
                                        <p:attrNameLst>
                                          <p:attrName>ppt_y</p:attrName>
                                        </p:attrNameLst>
                                      </p:cBhvr>
                                      <p:tavLst>
                                        <p:tav tm="0">
                                          <p:val>
                                            <p:strVal val="ppt_y"/>
                                          </p:val>
                                        </p:tav>
                                        <p:tav tm="100000">
                                          <p:val>
                                            <p:strVal val="ppt_y"/>
                                          </p:val>
                                        </p:tav>
                                      </p:tavLst>
                                    </p:anim>
                                    <p:set>
                                      <p:cBhvr>
                                        <p:cTn id="411" dur="1" fill="hold">
                                          <p:stCondLst>
                                            <p:cond delay="1999"/>
                                          </p:stCondLst>
                                        </p:cTn>
                                        <p:tgtEl>
                                          <p:spTgt spid="30"/>
                                        </p:tgtEl>
                                        <p:attrNameLst>
                                          <p:attrName>style.visibility</p:attrName>
                                        </p:attrNameLst>
                                      </p:cBhvr>
                                      <p:to>
                                        <p:strVal val="hidden"/>
                                      </p:to>
                                    </p:set>
                                  </p:childTnLst>
                                </p:cTn>
                              </p:par>
                              <p:par>
                                <p:cTn id="412" presetID="2" presetClass="exit" presetSubtype="8" fill="hold" nodeType="withEffect">
                                  <p:stCondLst>
                                    <p:cond delay="0"/>
                                  </p:stCondLst>
                                  <p:childTnLst>
                                    <p:anim calcmode="lin" valueType="num">
                                      <p:cBhvr additive="base">
                                        <p:cTn id="413" dur="2000"/>
                                        <p:tgtEl>
                                          <p:spTgt spid="29"/>
                                        </p:tgtEl>
                                        <p:attrNameLst>
                                          <p:attrName>ppt_x</p:attrName>
                                        </p:attrNameLst>
                                      </p:cBhvr>
                                      <p:tavLst>
                                        <p:tav tm="0">
                                          <p:val>
                                            <p:strVal val="ppt_x"/>
                                          </p:val>
                                        </p:tav>
                                        <p:tav tm="100000">
                                          <p:val>
                                            <p:strVal val="0-ppt_w/2"/>
                                          </p:val>
                                        </p:tav>
                                      </p:tavLst>
                                    </p:anim>
                                    <p:anim calcmode="lin" valueType="num">
                                      <p:cBhvr additive="base">
                                        <p:cTn id="414" dur="2000"/>
                                        <p:tgtEl>
                                          <p:spTgt spid="29"/>
                                        </p:tgtEl>
                                        <p:attrNameLst>
                                          <p:attrName>ppt_y</p:attrName>
                                        </p:attrNameLst>
                                      </p:cBhvr>
                                      <p:tavLst>
                                        <p:tav tm="0">
                                          <p:val>
                                            <p:strVal val="ppt_y"/>
                                          </p:val>
                                        </p:tav>
                                        <p:tav tm="100000">
                                          <p:val>
                                            <p:strVal val="ppt_y"/>
                                          </p:val>
                                        </p:tav>
                                      </p:tavLst>
                                    </p:anim>
                                    <p:set>
                                      <p:cBhvr>
                                        <p:cTn id="415" dur="1" fill="hold">
                                          <p:stCondLst>
                                            <p:cond delay="1999"/>
                                          </p:stCondLst>
                                        </p:cTn>
                                        <p:tgtEl>
                                          <p:spTgt spid="29"/>
                                        </p:tgtEl>
                                        <p:attrNameLst>
                                          <p:attrName>style.visibility</p:attrName>
                                        </p:attrNameLst>
                                      </p:cBhvr>
                                      <p:to>
                                        <p:strVal val="hidden"/>
                                      </p:to>
                                    </p:set>
                                  </p:childTnLst>
                                </p:cTn>
                              </p:par>
                              <p:par>
                                <p:cTn id="416" presetID="2" presetClass="exit" presetSubtype="8" fill="hold" nodeType="withEffect">
                                  <p:stCondLst>
                                    <p:cond delay="0"/>
                                  </p:stCondLst>
                                  <p:childTnLst>
                                    <p:anim calcmode="lin" valueType="num">
                                      <p:cBhvr additive="base">
                                        <p:cTn id="417" dur="2000"/>
                                        <p:tgtEl>
                                          <p:spTgt spid="28"/>
                                        </p:tgtEl>
                                        <p:attrNameLst>
                                          <p:attrName>ppt_x</p:attrName>
                                        </p:attrNameLst>
                                      </p:cBhvr>
                                      <p:tavLst>
                                        <p:tav tm="0">
                                          <p:val>
                                            <p:strVal val="ppt_x"/>
                                          </p:val>
                                        </p:tav>
                                        <p:tav tm="100000">
                                          <p:val>
                                            <p:strVal val="0-ppt_w/2"/>
                                          </p:val>
                                        </p:tav>
                                      </p:tavLst>
                                    </p:anim>
                                    <p:anim calcmode="lin" valueType="num">
                                      <p:cBhvr additive="base">
                                        <p:cTn id="418" dur="2000"/>
                                        <p:tgtEl>
                                          <p:spTgt spid="28"/>
                                        </p:tgtEl>
                                        <p:attrNameLst>
                                          <p:attrName>ppt_y</p:attrName>
                                        </p:attrNameLst>
                                      </p:cBhvr>
                                      <p:tavLst>
                                        <p:tav tm="0">
                                          <p:val>
                                            <p:strVal val="ppt_y"/>
                                          </p:val>
                                        </p:tav>
                                        <p:tav tm="100000">
                                          <p:val>
                                            <p:strVal val="ppt_y"/>
                                          </p:val>
                                        </p:tav>
                                      </p:tavLst>
                                    </p:anim>
                                    <p:set>
                                      <p:cBhvr>
                                        <p:cTn id="419" dur="1" fill="hold">
                                          <p:stCondLst>
                                            <p:cond delay="1999"/>
                                          </p:stCondLst>
                                        </p:cTn>
                                        <p:tgtEl>
                                          <p:spTgt spid="28"/>
                                        </p:tgtEl>
                                        <p:attrNameLst>
                                          <p:attrName>style.visibility</p:attrName>
                                        </p:attrNameLst>
                                      </p:cBhvr>
                                      <p:to>
                                        <p:strVal val="hidden"/>
                                      </p:to>
                                    </p:set>
                                  </p:childTnLst>
                                </p:cTn>
                              </p:par>
                              <p:par>
                                <p:cTn id="420" presetID="2" presetClass="exit" presetSubtype="8" fill="hold" nodeType="withEffect">
                                  <p:stCondLst>
                                    <p:cond delay="0"/>
                                  </p:stCondLst>
                                  <p:childTnLst>
                                    <p:anim calcmode="lin" valueType="num">
                                      <p:cBhvr additive="base">
                                        <p:cTn id="421" dur="2000"/>
                                        <p:tgtEl>
                                          <p:spTgt spid="27"/>
                                        </p:tgtEl>
                                        <p:attrNameLst>
                                          <p:attrName>ppt_x</p:attrName>
                                        </p:attrNameLst>
                                      </p:cBhvr>
                                      <p:tavLst>
                                        <p:tav tm="0">
                                          <p:val>
                                            <p:strVal val="ppt_x"/>
                                          </p:val>
                                        </p:tav>
                                        <p:tav tm="100000">
                                          <p:val>
                                            <p:strVal val="0-ppt_w/2"/>
                                          </p:val>
                                        </p:tav>
                                      </p:tavLst>
                                    </p:anim>
                                    <p:anim calcmode="lin" valueType="num">
                                      <p:cBhvr additive="base">
                                        <p:cTn id="422" dur="2000"/>
                                        <p:tgtEl>
                                          <p:spTgt spid="27"/>
                                        </p:tgtEl>
                                        <p:attrNameLst>
                                          <p:attrName>ppt_y</p:attrName>
                                        </p:attrNameLst>
                                      </p:cBhvr>
                                      <p:tavLst>
                                        <p:tav tm="0">
                                          <p:val>
                                            <p:strVal val="ppt_y"/>
                                          </p:val>
                                        </p:tav>
                                        <p:tav tm="100000">
                                          <p:val>
                                            <p:strVal val="ppt_y"/>
                                          </p:val>
                                        </p:tav>
                                      </p:tavLst>
                                    </p:anim>
                                    <p:set>
                                      <p:cBhvr>
                                        <p:cTn id="423" dur="1" fill="hold">
                                          <p:stCondLst>
                                            <p:cond delay="1999"/>
                                          </p:stCondLst>
                                        </p:cTn>
                                        <p:tgtEl>
                                          <p:spTgt spid="27"/>
                                        </p:tgtEl>
                                        <p:attrNameLst>
                                          <p:attrName>style.visibility</p:attrName>
                                        </p:attrNameLst>
                                      </p:cBhvr>
                                      <p:to>
                                        <p:strVal val="hidden"/>
                                      </p:to>
                                    </p:set>
                                  </p:childTnLst>
                                </p:cTn>
                              </p:par>
                              <p:par>
                                <p:cTn id="424" presetID="2" presetClass="exit" presetSubtype="8" fill="hold" nodeType="withEffect">
                                  <p:stCondLst>
                                    <p:cond delay="0"/>
                                  </p:stCondLst>
                                  <p:childTnLst>
                                    <p:anim calcmode="lin" valueType="num">
                                      <p:cBhvr additive="base">
                                        <p:cTn id="425" dur="2000"/>
                                        <p:tgtEl>
                                          <p:spTgt spid="26"/>
                                        </p:tgtEl>
                                        <p:attrNameLst>
                                          <p:attrName>ppt_x</p:attrName>
                                        </p:attrNameLst>
                                      </p:cBhvr>
                                      <p:tavLst>
                                        <p:tav tm="0">
                                          <p:val>
                                            <p:strVal val="ppt_x"/>
                                          </p:val>
                                        </p:tav>
                                        <p:tav tm="100000">
                                          <p:val>
                                            <p:strVal val="0-ppt_w/2"/>
                                          </p:val>
                                        </p:tav>
                                      </p:tavLst>
                                    </p:anim>
                                    <p:anim calcmode="lin" valueType="num">
                                      <p:cBhvr additive="base">
                                        <p:cTn id="426" dur="2000"/>
                                        <p:tgtEl>
                                          <p:spTgt spid="26"/>
                                        </p:tgtEl>
                                        <p:attrNameLst>
                                          <p:attrName>ppt_y</p:attrName>
                                        </p:attrNameLst>
                                      </p:cBhvr>
                                      <p:tavLst>
                                        <p:tav tm="0">
                                          <p:val>
                                            <p:strVal val="ppt_y"/>
                                          </p:val>
                                        </p:tav>
                                        <p:tav tm="100000">
                                          <p:val>
                                            <p:strVal val="ppt_y"/>
                                          </p:val>
                                        </p:tav>
                                      </p:tavLst>
                                    </p:anim>
                                    <p:set>
                                      <p:cBhvr>
                                        <p:cTn id="427" dur="1" fill="hold">
                                          <p:stCondLst>
                                            <p:cond delay="1999"/>
                                          </p:stCondLst>
                                        </p:cTn>
                                        <p:tgtEl>
                                          <p:spTgt spid="26"/>
                                        </p:tgtEl>
                                        <p:attrNameLst>
                                          <p:attrName>style.visibility</p:attrName>
                                        </p:attrNameLst>
                                      </p:cBhvr>
                                      <p:to>
                                        <p:strVal val="hidden"/>
                                      </p:to>
                                    </p:set>
                                  </p:childTnLst>
                                </p:cTn>
                              </p:par>
                              <p:par>
                                <p:cTn id="428" presetID="2" presetClass="exit" presetSubtype="8" fill="hold" nodeType="withEffect">
                                  <p:stCondLst>
                                    <p:cond delay="0"/>
                                  </p:stCondLst>
                                  <p:childTnLst>
                                    <p:anim calcmode="lin" valueType="num">
                                      <p:cBhvr additive="base">
                                        <p:cTn id="429" dur="2000"/>
                                        <p:tgtEl>
                                          <p:spTgt spid="25"/>
                                        </p:tgtEl>
                                        <p:attrNameLst>
                                          <p:attrName>ppt_x</p:attrName>
                                        </p:attrNameLst>
                                      </p:cBhvr>
                                      <p:tavLst>
                                        <p:tav tm="0">
                                          <p:val>
                                            <p:strVal val="ppt_x"/>
                                          </p:val>
                                        </p:tav>
                                        <p:tav tm="100000">
                                          <p:val>
                                            <p:strVal val="0-ppt_w/2"/>
                                          </p:val>
                                        </p:tav>
                                      </p:tavLst>
                                    </p:anim>
                                    <p:anim calcmode="lin" valueType="num">
                                      <p:cBhvr additive="base">
                                        <p:cTn id="430" dur="2000"/>
                                        <p:tgtEl>
                                          <p:spTgt spid="25"/>
                                        </p:tgtEl>
                                        <p:attrNameLst>
                                          <p:attrName>ppt_y</p:attrName>
                                        </p:attrNameLst>
                                      </p:cBhvr>
                                      <p:tavLst>
                                        <p:tav tm="0">
                                          <p:val>
                                            <p:strVal val="ppt_y"/>
                                          </p:val>
                                        </p:tav>
                                        <p:tav tm="100000">
                                          <p:val>
                                            <p:strVal val="ppt_y"/>
                                          </p:val>
                                        </p:tav>
                                      </p:tavLst>
                                    </p:anim>
                                    <p:set>
                                      <p:cBhvr>
                                        <p:cTn id="431" dur="1" fill="hold">
                                          <p:stCondLst>
                                            <p:cond delay="1999"/>
                                          </p:stCondLst>
                                        </p:cTn>
                                        <p:tgtEl>
                                          <p:spTgt spid="25"/>
                                        </p:tgtEl>
                                        <p:attrNameLst>
                                          <p:attrName>style.visibility</p:attrName>
                                        </p:attrNameLst>
                                      </p:cBhvr>
                                      <p:to>
                                        <p:strVal val="hidden"/>
                                      </p:to>
                                    </p:set>
                                  </p:childTnLst>
                                </p:cTn>
                              </p:par>
                              <p:par>
                                <p:cTn id="432" presetID="2" presetClass="exit" presetSubtype="8" fill="hold" nodeType="withEffect">
                                  <p:stCondLst>
                                    <p:cond delay="0"/>
                                  </p:stCondLst>
                                  <p:childTnLst>
                                    <p:anim calcmode="lin" valueType="num">
                                      <p:cBhvr additive="base">
                                        <p:cTn id="433" dur="2000"/>
                                        <p:tgtEl>
                                          <p:spTgt spid="24"/>
                                        </p:tgtEl>
                                        <p:attrNameLst>
                                          <p:attrName>ppt_x</p:attrName>
                                        </p:attrNameLst>
                                      </p:cBhvr>
                                      <p:tavLst>
                                        <p:tav tm="0">
                                          <p:val>
                                            <p:strVal val="ppt_x"/>
                                          </p:val>
                                        </p:tav>
                                        <p:tav tm="100000">
                                          <p:val>
                                            <p:strVal val="0-ppt_w/2"/>
                                          </p:val>
                                        </p:tav>
                                      </p:tavLst>
                                    </p:anim>
                                    <p:anim calcmode="lin" valueType="num">
                                      <p:cBhvr additive="base">
                                        <p:cTn id="434" dur="2000"/>
                                        <p:tgtEl>
                                          <p:spTgt spid="24"/>
                                        </p:tgtEl>
                                        <p:attrNameLst>
                                          <p:attrName>ppt_y</p:attrName>
                                        </p:attrNameLst>
                                      </p:cBhvr>
                                      <p:tavLst>
                                        <p:tav tm="0">
                                          <p:val>
                                            <p:strVal val="ppt_y"/>
                                          </p:val>
                                        </p:tav>
                                        <p:tav tm="100000">
                                          <p:val>
                                            <p:strVal val="ppt_y"/>
                                          </p:val>
                                        </p:tav>
                                      </p:tavLst>
                                    </p:anim>
                                    <p:set>
                                      <p:cBhvr>
                                        <p:cTn id="435" dur="1" fill="hold">
                                          <p:stCondLst>
                                            <p:cond delay="1999"/>
                                          </p:stCondLst>
                                        </p:cTn>
                                        <p:tgtEl>
                                          <p:spTgt spid="24"/>
                                        </p:tgtEl>
                                        <p:attrNameLst>
                                          <p:attrName>style.visibility</p:attrName>
                                        </p:attrNameLst>
                                      </p:cBhvr>
                                      <p:to>
                                        <p:strVal val="hidden"/>
                                      </p:to>
                                    </p:set>
                                  </p:childTnLst>
                                </p:cTn>
                              </p:par>
                              <p:par>
                                <p:cTn id="436" presetID="2" presetClass="exit" presetSubtype="8" fill="hold" nodeType="withEffect">
                                  <p:stCondLst>
                                    <p:cond delay="0"/>
                                  </p:stCondLst>
                                  <p:childTnLst>
                                    <p:anim calcmode="lin" valueType="num">
                                      <p:cBhvr additive="base">
                                        <p:cTn id="437" dur="2000"/>
                                        <p:tgtEl>
                                          <p:spTgt spid="23"/>
                                        </p:tgtEl>
                                        <p:attrNameLst>
                                          <p:attrName>ppt_x</p:attrName>
                                        </p:attrNameLst>
                                      </p:cBhvr>
                                      <p:tavLst>
                                        <p:tav tm="0">
                                          <p:val>
                                            <p:strVal val="ppt_x"/>
                                          </p:val>
                                        </p:tav>
                                        <p:tav tm="100000">
                                          <p:val>
                                            <p:strVal val="0-ppt_w/2"/>
                                          </p:val>
                                        </p:tav>
                                      </p:tavLst>
                                    </p:anim>
                                    <p:anim calcmode="lin" valueType="num">
                                      <p:cBhvr additive="base">
                                        <p:cTn id="438" dur="2000"/>
                                        <p:tgtEl>
                                          <p:spTgt spid="23"/>
                                        </p:tgtEl>
                                        <p:attrNameLst>
                                          <p:attrName>ppt_y</p:attrName>
                                        </p:attrNameLst>
                                      </p:cBhvr>
                                      <p:tavLst>
                                        <p:tav tm="0">
                                          <p:val>
                                            <p:strVal val="ppt_y"/>
                                          </p:val>
                                        </p:tav>
                                        <p:tav tm="100000">
                                          <p:val>
                                            <p:strVal val="ppt_y"/>
                                          </p:val>
                                        </p:tav>
                                      </p:tavLst>
                                    </p:anim>
                                    <p:set>
                                      <p:cBhvr>
                                        <p:cTn id="439" dur="1" fill="hold">
                                          <p:stCondLst>
                                            <p:cond delay="1999"/>
                                          </p:stCondLst>
                                        </p:cTn>
                                        <p:tgtEl>
                                          <p:spTgt spid="23"/>
                                        </p:tgtEl>
                                        <p:attrNameLst>
                                          <p:attrName>style.visibility</p:attrName>
                                        </p:attrNameLst>
                                      </p:cBhvr>
                                      <p:to>
                                        <p:strVal val="hidden"/>
                                      </p:to>
                                    </p:set>
                                  </p:childTnLst>
                                </p:cTn>
                              </p:par>
                              <p:par>
                                <p:cTn id="440" presetID="2" presetClass="exit" presetSubtype="8" fill="hold" nodeType="withEffect">
                                  <p:stCondLst>
                                    <p:cond delay="0"/>
                                  </p:stCondLst>
                                  <p:childTnLst>
                                    <p:anim calcmode="lin" valueType="num">
                                      <p:cBhvr additive="base">
                                        <p:cTn id="441" dur="2000"/>
                                        <p:tgtEl>
                                          <p:spTgt spid="22"/>
                                        </p:tgtEl>
                                        <p:attrNameLst>
                                          <p:attrName>ppt_x</p:attrName>
                                        </p:attrNameLst>
                                      </p:cBhvr>
                                      <p:tavLst>
                                        <p:tav tm="0">
                                          <p:val>
                                            <p:strVal val="ppt_x"/>
                                          </p:val>
                                        </p:tav>
                                        <p:tav tm="100000">
                                          <p:val>
                                            <p:strVal val="0-ppt_w/2"/>
                                          </p:val>
                                        </p:tav>
                                      </p:tavLst>
                                    </p:anim>
                                    <p:anim calcmode="lin" valueType="num">
                                      <p:cBhvr additive="base">
                                        <p:cTn id="442" dur="2000"/>
                                        <p:tgtEl>
                                          <p:spTgt spid="22"/>
                                        </p:tgtEl>
                                        <p:attrNameLst>
                                          <p:attrName>ppt_y</p:attrName>
                                        </p:attrNameLst>
                                      </p:cBhvr>
                                      <p:tavLst>
                                        <p:tav tm="0">
                                          <p:val>
                                            <p:strVal val="ppt_y"/>
                                          </p:val>
                                        </p:tav>
                                        <p:tav tm="100000">
                                          <p:val>
                                            <p:strVal val="ppt_y"/>
                                          </p:val>
                                        </p:tav>
                                      </p:tavLst>
                                    </p:anim>
                                    <p:set>
                                      <p:cBhvr>
                                        <p:cTn id="443" dur="1" fill="hold">
                                          <p:stCondLst>
                                            <p:cond delay="1999"/>
                                          </p:stCondLst>
                                        </p:cTn>
                                        <p:tgtEl>
                                          <p:spTgt spid="22"/>
                                        </p:tgtEl>
                                        <p:attrNameLst>
                                          <p:attrName>style.visibility</p:attrName>
                                        </p:attrNameLst>
                                      </p:cBhvr>
                                      <p:to>
                                        <p:strVal val="hidden"/>
                                      </p:to>
                                    </p:set>
                                  </p:childTnLst>
                                </p:cTn>
                              </p:par>
                              <p:par>
                                <p:cTn id="444" presetID="2" presetClass="exit" presetSubtype="8" fill="hold" nodeType="withEffect">
                                  <p:stCondLst>
                                    <p:cond delay="0"/>
                                  </p:stCondLst>
                                  <p:childTnLst>
                                    <p:anim calcmode="lin" valueType="num">
                                      <p:cBhvr additive="base">
                                        <p:cTn id="445" dur="2000"/>
                                        <p:tgtEl>
                                          <p:spTgt spid="21"/>
                                        </p:tgtEl>
                                        <p:attrNameLst>
                                          <p:attrName>ppt_x</p:attrName>
                                        </p:attrNameLst>
                                      </p:cBhvr>
                                      <p:tavLst>
                                        <p:tav tm="0">
                                          <p:val>
                                            <p:strVal val="ppt_x"/>
                                          </p:val>
                                        </p:tav>
                                        <p:tav tm="100000">
                                          <p:val>
                                            <p:strVal val="0-ppt_w/2"/>
                                          </p:val>
                                        </p:tav>
                                      </p:tavLst>
                                    </p:anim>
                                    <p:anim calcmode="lin" valueType="num">
                                      <p:cBhvr additive="base">
                                        <p:cTn id="446" dur="2000"/>
                                        <p:tgtEl>
                                          <p:spTgt spid="21"/>
                                        </p:tgtEl>
                                        <p:attrNameLst>
                                          <p:attrName>ppt_y</p:attrName>
                                        </p:attrNameLst>
                                      </p:cBhvr>
                                      <p:tavLst>
                                        <p:tav tm="0">
                                          <p:val>
                                            <p:strVal val="ppt_y"/>
                                          </p:val>
                                        </p:tav>
                                        <p:tav tm="100000">
                                          <p:val>
                                            <p:strVal val="ppt_y"/>
                                          </p:val>
                                        </p:tav>
                                      </p:tavLst>
                                    </p:anim>
                                    <p:set>
                                      <p:cBhvr>
                                        <p:cTn id="447" dur="1" fill="hold">
                                          <p:stCondLst>
                                            <p:cond delay="1999"/>
                                          </p:stCondLst>
                                        </p:cTn>
                                        <p:tgtEl>
                                          <p:spTgt spid="21"/>
                                        </p:tgtEl>
                                        <p:attrNameLst>
                                          <p:attrName>style.visibility</p:attrName>
                                        </p:attrNameLst>
                                      </p:cBhvr>
                                      <p:to>
                                        <p:strVal val="hidden"/>
                                      </p:to>
                                    </p:set>
                                  </p:childTnLst>
                                </p:cTn>
                              </p:par>
                              <p:par>
                                <p:cTn id="448" presetID="2" presetClass="exit" presetSubtype="8" fill="hold" nodeType="withEffect">
                                  <p:stCondLst>
                                    <p:cond delay="0"/>
                                  </p:stCondLst>
                                  <p:childTnLst>
                                    <p:anim calcmode="lin" valueType="num">
                                      <p:cBhvr additive="base">
                                        <p:cTn id="449" dur="2000"/>
                                        <p:tgtEl>
                                          <p:spTgt spid="20"/>
                                        </p:tgtEl>
                                        <p:attrNameLst>
                                          <p:attrName>ppt_x</p:attrName>
                                        </p:attrNameLst>
                                      </p:cBhvr>
                                      <p:tavLst>
                                        <p:tav tm="0">
                                          <p:val>
                                            <p:strVal val="ppt_x"/>
                                          </p:val>
                                        </p:tav>
                                        <p:tav tm="100000">
                                          <p:val>
                                            <p:strVal val="0-ppt_w/2"/>
                                          </p:val>
                                        </p:tav>
                                      </p:tavLst>
                                    </p:anim>
                                    <p:anim calcmode="lin" valueType="num">
                                      <p:cBhvr additive="base">
                                        <p:cTn id="450" dur="2000"/>
                                        <p:tgtEl>
                                          <p:spTgt spid="20"/>
                                        </p:tgtEl>
                                        <p:attrNameLst>
                                          <p:attrName>ppt_y</p:attrName>
                                        </p:attrNameLst>
                                      </p:cBhvr>
                                      <p:tavLst>
                                        <p:tav tm="0">
                                          <p:val>
                                            <p:strVal val="ppt_y"/>
                                          </p:val>
                                        </p:tav>
                                        <p:tav tm="100000">
                                          <p:val>
                                            <p:strVal val="ppt_y"/>
                                          </p:val>
                                        </p:tav>
                                      </p:tavLst>
                                    </p:anim>
                                    <p:set>
                                      <p:cBhvr>
                                        <p:cTn id="451" dur="1" fill="hold">
                                          <p:stCondLst>
                                            <p:cond delay="1999"/>
                                          </p:stCondLst>
                                        </p:cTn>
                                        <p:tgtEl>
                                          <p:spTgt spid="20"/>
                                        </p:tgtEl>
                                        <p:attrNameLst>
                                          <p:attrName>style.visibility</p:attrName>
                                        </p:attrNameLst>
                                      </p:cBhvr>
                                      <p:to>
                                        <p:strVal val="hidden"/>
                                      </p:to>
                                    </p:set>
                                  </p:childTnLst>
                                </p:cTn>
                              </p:par>
                              <p:par>
                                <p:cTn id="452" presetID="2" presetClass="exit" presetSubtype="8" fill="hold" nodeType="withEffect">
                                  <p:stCondLst>
                                    <p:cond delay="0"/>
                                  </p:stCondLst>
                                  <p:childTnLst>
                                    <p:anim calcmode="lin" valueType="num">
                                      <p:cBhvr additive="base">
                                        <p:cTn id="453" dur="2000"/>
                                        <p:tgtEl>
                                          <p:spTgt spid="19"/>
                                        </p:tgtEl>
                                        <p:attrNameLst>
                                          <p:attrName>ppt_x</p:attrName>
                                        </p:attrNameLst>
                                      </p:cBhvr>
                                      <p:tavLst>
                                        <p:tav tm="0">
                                          <p:val>
                                            <p:strVal val="ppt_x"/>
                                          </p:val>
                                        </p:tav>
                                        <p:tav tm="100000">
                                          <p:val>
                                            <p:strVal val="0-ppt_w/2"/>
                                          </p:val>
                                        </p:tav>
                                      </p:tavLst>
                                    </p:anim>
                                    <p:anim calcmode="lin" valueType="num">
                                      <p:cBhvr additive="base">
                                        <p:cTn id="454" dur="2000"/>
                                        <p:tgtEl>
                                          <p:spTgt spid="19"/>
                                        </p:tgtEl>
                                        <p:attrNameLst>
                                          <p:attrName>ppt_y</p:attrName>
                                        </p:attrNameLst>
                                      </p:cBhvr>
                                      <p:tavLst>
                                        <p:tav tm="0">
                                          <p:val>
                                            <p:strVal val="ppt_y"/>
                                          </p:val>
                                        </p:tav>
                                        <p:tav tm="100000">
                                          <p:val>
                                            <p:strVal val="ppt_y"/>
                                          </p:val>
                                        </p:tav>
                                      </p:tavLst>
                                    </p:anim>
                                    <p:set>
                                      <p:cBhvr>
                                        <p:cTn id="455" dur="1" fill="hold">
                                          <p:stCondLst>
                                            <p:cond delay="1999"/>
                                          </p:stCondLst>
                                        </p:cTn>
                                        <p:tgtEl>
                                          <p:spTgt spid="19"/>
                                        </p:tgtEl>
                                        <p:attrNameLst>
                                          <p:attrName>style.visibility</p:attrName>
                                        </p:attrNameLst>
                                      </p:cBhvr>
                                      <p:to>
                                        <p:strVal val="hidden"/>
                                      </p:to>
                                    </p:set>
                                  </p:childTnLst>
                                </p:cTn>
                              </p:par>
                              <p:par>
                                <p:cTn id="456" presetID="2" presetClass="exit" presetSubtype="8" fill="hold" nodeType="withEffect">
                                  <p:stCondLst>
                                    <p:cond delay="0"/>
                                  </p:stCondLst>
                                  <p:childTnLst>
                                    <p:anim calcmode="lin" valueType="num">
                                      <p:cBhvr additive="base">
                                        <p:cTn id="457" dur="2000"/>
                                        <p:tgtEl>
                                          <p:spTgt spid="18"/>
                                        </p:tgtEl>
                                        <p:attrNameLst>
                                          <p:attrName>ppt_x</p:attrName>
                                        </p:attrNameLst>
                                      </p:cBhvr>
                                      <p:tavLst>
                                        <p:tav tm="0">
                                          <p:val>
                                            <p:strVal val="ppt_x"/>
                                          </p:val>
                                        </p:tav>
                                        <p:tav tm="100000">
                                          <p:val>
                                            <p:strVal val="0-ppt_w/2"/>
                                          </p:val>
                                        </p:tav>
                                      </p:tavLst>
                                    </p:anim>
                                    <p:anim calcmode="lin" valueType="num">
                                      <p:cBhvr additive="base">
                                        <p:cTn id="458" dur="2000"/>
                                        <p:tgtEl>
                                          <p:spTgt spid="18"/>
                                        </p:tgtEl>
                                        <p:attrNameLst>
                                          <p:attrName>ppt_y</p:attrName>
                                        </p:attrNameLst>
                                      </p:cBhvr>
                                      <p:tavLst>
                                        <p:tav tm="0">
                                          <p:val>
                                            <p:strVal val="ppt_y"/>
                                          </p:val>
                                        </p:tav>
                                        <p:tav tm="100000">
                                          <p:val>
                                            <p:strVal val="ppt_y"/>
                                          </p:val>
                                        </p:tav>
                                      </p:tavLst>
                                    </p:anim>
                                    <p:set>
                                      <p:cBhvr>
                                        <p:cTn id="459" dur="1" fill="hold">
                                          <p:stCondLst>
                                            <p:cond delay="1999"/>
                                          </p:stCondLst>
                                        </p:cTn>
                                        <p:tgtEl>
                                          <p:spTgt spid="18"/>
                                        </p:tgtEl>
                                        <p:attrNameLst>
                                          <p:attrName>style.visibility</p:attrName>
                                        </p:attrNameLst>
                                      </p:cBhvr>
                                      <p:to>
                                        <p:strVal val="hidden"/>
                                      </p:to>
                                    </p:set>
                                  </p:childTnLst>
                                </p:cTn>
                              </p:par>
                              <p:par>
                                <p:cTn id="460" presetID="2" presetClass="exit" presetSubtype="8" fill="hold" nodeType="withEffect">
                                  <p:stCondLst>
                                    <p:cond delay="0"/>
                                  </p:stCondLst>
                                  <p:childTnLst>
                                    <p:anim calcmode="lin" valueType="num">
                                      <p:cBhvr additive="base">
                                        <p:cTn id="461" dur="2000"/>
                                        <p:tgtEl>
                                          <p:spTgt spid="17"/>
                                        </p:tgtEl>
                                        <p:attrNameLst>
                                          <p:attrName>ppt_x</p:attrName>
                                        </p:attrNameLst>
                                      </p:cBhvr>
                                      <p:tavLst>
                                        <p:tav tm="0">
                                          <p:val>
                                            <p:strVal val="ppt_x"/>
                                          </p:val>
                                        </p:tav>
                                        <p:tav tm="100000">
                                          <p:val>
                                            <p:strVal val="0-ppt_w/2"/>
                                          </p:val>
                                        </p:tav>
                                      </p:tavLst>
                                    </p:anim>
                                    <p:anim calcmode="lin" valueType="num">
                                      <p:cBhvr additive="base">
                                        <p:cTn id="462" dur="2000"/>
                                        <p:tgtEl>
                                          <p:spTgt spid="17"/>
                                        </p:tgtEl>
                                        <p:attrNameLst>
                                          <p:attrName>ppt_y</p:attrName>
                                        </p:attrNameLst>
                                      </p:cBhvr>
                                      <p:tavLst>
                                        <p:tav tm="0">
                                          <p:val>
                                            <p:strVal val="ppt_y"/>
                                          </p:val>
                                        </p:tav>
                                        <p:tav tm="100000">
                                          <p:val>
                                            <p:strVal val="ppt_y"/>
                                          </p:val>
                                        </p:tav>
                                      </p:tavLst>
                                    </p:anim>
                                    <p:set>
                                      <p:cBhvr>
                                        <p:cTn id="463" dur="1" fill="hold">
                                          <p:stCondLst>
                                            <p:cond delay="1999"/>
                                          </p:stCondLst>
                                        </p:cTn>
                                        <p:tgtEl>
                                          <p:spTgt spid="17"/>
                                        </p:tgtEl>
                                        <p:attrNameLst>
                                          <p:attrName>style.visibility</p:attrName>
                                        </p:attrNameLst>
                                      </p:cBhvr>
                                      <p:to>
                                        <p:strVal val="hidden"/>
                                      </p:to>
                                    </p:set>
                                  </p:childTnLst>
                                </p:cTn>
                              </p:par>
                              <p:par>
                                <p:cTn id="464" presetID="2" presetClass="exit" presetSubtype="8" fill="hold" nodeType="withEffect">
                                  <p:stCondLst>
                                    <p:cond delay="0"/>
                                  </p:stCondLst>
                                  <p:childTnLst>
                                    <p:anim calcmode="lin" valueType="num">
                                      <p:cBhvr additive="base">
                                        <p:cTn id="465" dur="2000"/>
                                        <p:tgtEl>
                                          <p:spTgt spid="16"/>
                                        </p:tgtEl>
                                        <p:attrNameLst>
                                          <p:attrName>ppt_x</p:attrName>
                                        </p:attrNameLst>
                                      </p:cBhvr>
                                      <p:tavLst>
                                        <p:tav tm="0">
                                          <p:val>
                                            <p:strVal val="ppt_x"/>
                                          </p:val>
                                        </p:tav>
                                        <p:tav tm="100000">
                                          <p:val>
                                            <p:strVal val="0-ppt_w/2"/>
                                          </p:val>
                                        </p:tav>
                                      </p:tavLst>
                                    </p:anim>
                                    <p:anim calcmode="lin" valueType="num">
                                      <p:cBhvr additive="base">
                                        <p:cTn id="466" dur="2000"/>
                                        <p:tgtEl>
                                          <p:spTgt spid="16"/>
                                        </p:tgtEl>
                                        <p:attrNameLst>
                                          <p:attrName>ppt_y</p:attrName>
                                        </p:attrNameLst>
                                      </p:cBhvr>
                                      <p:tavLst>
                                        <p:tav tm="0">
                                          <p:val>
                                            <p:strVal val="ppt_y"/>
                                          </p:val>
                                        </p:tav>
                                        <p:tav tm="100000">
                                          <p:val>
                                            <p:strVal val="ppt_y"/>
                                          </p:val>
                                        </p:tav>
                                      </p:tavLst>
                                    </p:anim>
                                    <p:set>
                                      <p:cBhvr>
                                        <p:cTn id="467" dur="1" fill="hold">
                                          <p:stCondLst>
                                            <p:cond delay="1999"/>
                                          </p:stCondLst>
                                        </p:cTn>
                                        <p:tgtEl>
                                          <p:spTgt spid="16"/>
                                        </p:tgtEl>
                                        <p:attrNameLst>
                                          <p:attrName>style.visibility</p:attrName>
                                        </p:attrNameLst>
                                      </p:cBhvr>
                                      <p:to>
                                        <p:strVal val="hidden"/>
                                      </p:to>
                                    </p:set>
                                  </p:childTnLst>
                                </p:cTn>
                              </p:par>
                              <p:par>
                                <p:cTn id="468" presetID="2" presetClass="exit" presetSubtype="8" fill="hold" nodeType="withEffect">
                                  <p:stCondLst>
                                    <p:cond delay="0"/>
                                  </p:stCondLst>
                                  <p:childTnLst>
                                    <p:anim calcmode="lin" valueType="num">
                                      <p:cBhvr additive="base">
                                        <p:cTn id="469" dur="2000"/>
                                        <p:tgtEl>
                                          <p:spTgt spid="15"/>
                                        </p:tgtEl>
                                        <p:attrNameLst>
                                          <p:attrName>ppt_x</p:attrName>
                                        </p:attrNameLst>
                                      </p:cBhvr>
                                      <p:tavLst>
                                        <p:tav tm="0">
                                          <p:val>
                                            <p:strVal val="ppt_x"/>
                                          </p:val>
                                        </p:tav>
                                        <p:tav tm="100000">
                                          <p:val>
                                            <p:strVal val="0-ppt_w/2"/>
                                          </p:val>
                                        </p:tav>
                                      </p:tavLst>
                                    </p:anim>
                                    <p:anim calcmode="lin" valueType="num">
                                      <p:cBhvr additive="base">
                                        <p:cTn id="470" dur="2000"/>
                                        <p:tgtEl>
                                          <p:spTgt spid="15"/>
                                        </p:tgtEl>
                                        <p:attrNameLst>
                                          <p:attrName>ppt_y</p:attrName>
                                        </p:attrNameLst>
                                      </p:cBhvr>
                                      <p:tavLst>
                                        <p:tav tm="0">
                                          <p:val>
                                            <p:strVal val="ppt_y"/>
                                          </p:val>
                                        </p:tav>
                                        <p:tav tm="100000">
                                          <p:val>
                                            <p:strVal val="ppt_y"/>
                                          </p:val>
                                        </p:tav>
                                      </p:tavLst>
                                    </p:anim>
                                    <p:set>
                                      <p:cBhvr>
                                        <p:cTn id="471" dur="1" fill="hold">
                                          <p:stCondLst>
                                            <p:cond delay="1999"/>
                                          </p:stCondLst>
                                        </p:cTn>
                                        <p:tgtEl>
                                          <p:spTgt spid="15"/>
                                        </p:tgtEl>
                                        <p:attrNameLst>
                                          <p:attrName>style.visibility</p:attrName>
                                        </p:attrNameLst>
                                      </p:cBhvr>
                                      <p:to>
                                        <p:strVal val="hidden"/>
                                      </p:to>
                                    </p:set>
                                  </p:childTnLst>
                                </p:cTn>
                              </p:par>
                              <p:par>
                                <p:cTn id="472" presetID="2" presetClass="exit" presetSubtype="8" fill="hold" nodeType="withEffect">
                                  <p:stCondLst>
                                    <p:cond delay="0"/>
                                  </p:stCondLst>
                                  <p:childTnLst>
                                    <p:anim calcmode="lin" valueType="num">
                                      <p:cBhvr additive="base">
                                        <p:cTn id="473" dur="2000"/>
                                        <p:tgtEl>
                                          <p:spTgt spid="13"/>
                                        </p:tgtEl>
                                        <p:attrNameLst>
                                          <p:attrName>ppt_x</p:attrName>
                                        </p:attrNameLst>
                                      </p:cBhvr>
                                      <p:tavLst>
                                        <p:tav tm="0">
                                          <p:val>
                                            <p:strVal val="ppt_x"/>
                                          </p:val>
                                        </p:tav>
                                        <p:tav tm="100000">
                                          <p:val>
                                            <p:strVal val="0-ppt_w/2"/>
                                          </p:val>
                                        </p:tav>
                                      </p:tavLst>
                                    </p:anim>
                                    <p:anim calcmode="lin" valueType="num">
                                      <p:cBhvr additive="base">
                                        <p:cTn id="474" dur="2000"/>
                                        <p:tgtEl>
                                          <p:spTgt spid="13"/>
                                        </p:tgtEl>
                                        <p:attrNameLst>
                                          <p:attrName>ppt_y</p:attrName>
                                        </p:attrNameLst>
                                      </p:cBhvr>
                                      <p:tavLst>
                                        <p:tav tm="0">
                                          <p:val>
                                            <p:strVal val="ppt_y"/>
                                          </p:val>
                                        </p:tav>
                                        <p:tav tm="100000">
                                          <p:val>
                                            <p:strVal val="ppt_y"/>
                                          </p:val>
                                        </p:tav>
                                      </p:tavLst>
                                    </p:anim>
                                    <p:set>
                                      <p:cBhvr>
                                        <p:cTn id="475" dur="1" fill="hold">
                                          <p:stCondLst>
                                            <p:cond delay="1999"/>
                                          </p:stCondLst>
                                        </p:cTn>
                                        <p:tgtEl>
                                          <p:spTgt spid="13"/>
                                        </p:tgtEl>
                                        <p:attrNameLst>
                                          <p:attrName>style.visibility</p:attrName>
                                        </p:attrNameLst>
                                      </p:cBhvr>
                                      <p:to>
                                        <p:strVal val="hidden"/>
                                      </p:to>
                                    </p:set>
                                  </p:childTnLst>
                                </p:cTn>
                              </p:par>
                              <p:par>
                                <p:cTn id="476" presetID="2" presetClass="exit" presetSubtype="8" fill="hold" nodeType="withEffect">
                                  <p:stCondLst>
                                    <p:cond delay="0"/>
                                  </p:stCondLst>
                                  <p:childTnLst>
                                    <p:anim calcmode="lin" valueType="num">
                                      <p:cBhvr additive="base">
                                        <p:cTn id="477" dur="2000"/>
                                        <p:tgtEl>
                                          <p:spTgt spid="12"/>
                                        </p:tgtEl>
                                        <p:attrNameLst>
                                          <p:attrName>ppt_x</p:attrName>
                                        </p:attrNameLst>
                                      </p:cBhvr>
                                      <p:tavLst>
                                        <p:tav tm="0">
                                          <p:val>
                                            <p:strVal val="ppt_x"/>
                                          </p:val>
                                        </p:tav>
                                        <p:tav tm="100000">
                                          <p:val>
                                            <p:strVal val="0-ppt_w/2"/>
                                          </p:val>
                                        </p:tav>
                                      </p:tavLst>
                                    </p:anim>
                                    <p:anim calcmode="lin" valueType="num">
                                      <p:cBhvr additive="base">
                                        <p:cTn id="478" dur="2000"/>
                                        <p:tgtEl>
                                          <p:spTgt spid="12"/>
                                        </p:tgtEl>
                                        <p:attrNameLst>
                                          <p:attrName>ppt_y</p:attrName>
                                        </p:attrNameLst>
                                      </p:cBhvr>
                                      <p:tavLst>
                                        <p:tav tm="0">
                                          <p:val>
                                            <p:strVal val="ppt_y"/>
                                          </p:val>
                                        </p:tav>
                                        <p:tav tm="100000">
                                          <p:val>
                                            <p:strVal val="ppt_y"/>
                                          </p:val>
                                        </p:tav>
                                      </p:tavLst>
                                    </p:anim>
                                    <p:set>
                                      <p:cBhvr>
                                        <p:cTn id="479" dur="1" fill="hold">
                                          <p:stCondLst>
                                            <p:cond delay="1999"/>
                                          </p:stCondLst>
                                        </p:cTn>
                                        <p:tgtEl>
                                          <p:spTgt spid="12"/>
                                        </p:tgtEl>
                                        <p:attrNameLst>
                                          <p:attrName>style.visibility</p:attrName>
                                        </p:attrNameLst>
                                      </p:cBhvr>
                                      <p:to>
                                        <p:strVal val="hidden"/>
                                      </p:to>
                                    </p:set>
                                  </p:childTnLst>
                                </p:cTn>
                              </p:par>
                              <p:par>
                                <p:cTn id="480" presetID="2" presetClass="exit" presetSubtype="8" fill="hold" nodeType="withEffect">
                                  <p:stCondLst>
                                    <p:cond delay="0"/>
                                  </p:stCondLst>
                                  <p:childTnLst>
                                    <p:anim calcmode="lin" valueType="num">
                                      <p:cBhvr additive="base">
                                        <p:cTn id="481" dur="2000"/>
                                        <p:tgtEl>
                                          <p:spTgt spid="11"/>
                                        </p:tgtEl>
                                        <p:attrNameLst>
                                          <p:attrName>ppt_x</p:attrName>
                                        </p:attrNameLst>
                                      </p:cBhvr>
                                      <p:tavLst>
                                        <p:tav tm="0">
                                          <p:val>
                                            <p:strVal val="ppt_x"/>
                                          </p:val>
                                        </p:tav>
                                        <p:tav tm="100000">
                                          <p:val>
                                            <p:strVal val="0-ppt_w/2"/>
                                          </p:val>
                                        </p:tav>
                                      </p:tavLst>
                                    </p:anim>
                                    <p:anim calcmode="lin" valueType="num">
                                      <p:cBhvr additive="base">
                                        <p:cTn id="482" dur="2000"/>
                                        <p:tgtEl>
                                          <p:spTgt spid="11"/>
                                        </p:tgtEl>
                                        <p:attrNameLst>
                                          <p:attrName>ppt_y</p:attrName>
                                        </p:attrNameLst>
                                      </p:cBhvr>
                                      <p:tavLst>
                                        <p:tav tm="0">
                                          <p:val>
                                            <p:strVal val="ppt_y"/>
                                          </p:val>
                                        </p:tav>
                                        <p:tav tm="100000">
                                          <p:val>
                                            <p:strVal val="ppt_y"/>
                                          </p:val>
                                        </p:tav>
                                      </p:tavLst>
                                    </p:anim>
                                    <p:set>
                                      <p:cBhvr>
                                        <p:cTn id="483" dur="1" fill="hold">
                                          <p:stCondLst>
                                            <p:cond delay="1999"/>
                                          </p:stCondLst>
                                        </p:cTn>
                                        <p:tgtEl>
                                          <p:spTgt spid="11"/>
                                        </p:tgtEl>
                                        <p:attrNameLst>
                                          <p:attrName>style.visibility</p:attrName>
                                        </p:attrNameLst>
                                      </p:cBhvr>
                                      <p:to>
                                        <p:strVal val="hidden"/>
                                      </p:to>
                                    </p:set>
                                  </p:childTnLst>
                                </p:cTn>
                              </p:par>
                              <p:par>
                                <p:cTn id="484" presetID="2" presetClass="exit" presetSubtype="8" fill="hold" nodeType="withEffect">
                                  <p:stCondLst>
                                    <p:cond delay="0"/>
                                  </p:stCondLst>
                                  <p:childTnLst>
                                    <p:anim calcmode="lin" valueType="num">
                                      <p:cBhvr additive="base">
                                        <p:cTn id="485" dur="2000"/>
                                        <p:tgtEl>
                                          <p:spTgt spid="10"/>
                                        </p:tgtEl>
                                        <p:attrNameLst>
                                          <p:attrName>ppt_x</p:attrName>
                                        </p:attrNameLst>
                                      </p:cBhvr>
                                      <p:tavLst>
                                        <p:tav tm="0">
                                          <p:val>
                                            <p:strVal val="ppt_x"/>
                                          </p:val>
                                        </p:tav>
                                        <p:tav tm="100000">
                                          <p:val>
                                            <p:strVal val="0-ppt_w/2"/>
                                          </p:val>
                                        </p:tav>
                                      </p:tavLst>
                                    </p:anim>
                                    <p:anim calcmode="lin" valueType="num">
                                      <p:cBhvr additive="base">
                                        <p:cTn id="486" dur="2000"/>
                                        <p:tgtEl>
                                          <p:spTgt spid="10"/>
                                        </p:tgtEl>
                                        <p:attrNameLst>
                                          <p:attrName>ppt_y</p:attrName>
                                        </p:attrNameLst>
                                      </p:cBhvr>
                                      <p:tavLst>
                                        <p:tav tm="0">
                                          <p:val>
                                            <p:strVal val="ppt_y"/>
                                          </p:val>
                                        </p:tav>
                                        <p:tav tm="100000">
                                          <p:val>
                                            <p:strVal val="ppt_y"/>
                                          </p:val>
                                        </p:tav>
                                      </p:tavLst>
                                    </p:anim>
                                    <p:set>
                                      <p:cBhvr>
                                        <p:cTn id="487" dur="1" fill="hold">
                                          <p:stCondLst>
                                            <p:cond delay="1999"/>
                                          </p:stCondLst>
                                        </p:cTn>
                                        <p:tgtEl>
                                          <p:spTgt spid="10"/>
                                        </p:tgtEl>
                                        <p:attrNameLst>
                                          <p:attrName>style.visibility</p:attrName>
                                        </p:attrNameLst>
                                      </p:cBhvr>
                                      <p:to>
                                        <p:strVal val="hidden"/>
                                      </p:to>
                                    </p:set>
                                  </p:childTnLst>
                                </p:cTn>
                              </p:par>
                              <p:par>
                                <p:cTn id="488" presetID="2" presetClass="exit" presetSubtype="8" fill="hold" nodeType="withEffect">
                                  <p:stCondLst>
                                    <p:cond delay="0"/>
                                  </p:stCondLst>
                                  <p:childTnLst>
                                    <p:anim calcmode="lin" valueType="num">
                                      <p:cBhvr additive="base">
                                        <p:cTn id="489" dur="2000"/>
                                        <p:tgtEl>
                                          <p:spTgt spid="9"/>
                                        </p:tgtEl>
                                        <p:attrNameLst>
                                          <p:attrName>ppt_x</p:attrName>
                                        </p:attrNameLst>
                                      </p:cBhvr>
                                      <p:tavLst>
                                        <p:tav tm="0">
                                          <p:val>
                                            <p:strVal val="ppt_x"/>
                                          </p:val>
                                        </p:tav>
                                        <p:tav tm="100000">
                                          <p:val>
                                            <p:strVal val="0-ppt_w/2"/>
                                          </p:val>
                                        </p:tav>
                                      </p:tavLst>
                                    </p:anim>
                                    <p:anim calcmode="lin" valueType="num">
                                      <p:cBhvr additive="base">
                                        <p:cTn id="490" dur="2000"/>
                                        <p:tgtEl>
                                          <p:spTgt spid="9"/>
                                        </p:tgtEl>
                                        <p:attrNameLst>
                                          <p:attrName>ppt_y</p:attrName>
                                        </p:attrNameLst>
                                      </p:cBhvr>
                                      <p:tavLst>
                                        <p:tav tm="0">
                                          <p:val>
                                            <p:strVal val="ppt_y"/>
                                          </p:val>
                                        </p:tav>
                                        <p:tav tm="100000">
                                          <p:val>
                                            <p:strVal val="ppt_y"/>
                                          </p:val>
                                        </p:tav>
                                      </p:tavLst>
                                    </p:anim>
                                    <p:set>
                                      <p:cBhvr>
                                        <p:cTn id="491" dur="1" fill="hold">
                                          <p:stCondLst>
                                            <p:cond delay="1999"/>
                                          </p:stCondLst>
                                        </p:cTn>
                                        <p:tgtEl>
                                          <p:spTgt spid="9"/>
                                        </p:tgtEl>
                                        <p:attrNameLst>
                                          <p:attrName>style.visibility</p:attrName>
                                        </p:attrNameLst>
                                      </p:cBhvr>
                                      <p:to>
                                        <p:strVal val="hidden"/>
                                      </p:to>
                                    </p:set>
                                  </p:childTnLst>
                                </p:cTn>
                              </p:par>
                              <p:par>
                                <p:cTn id="492" presetID="2" presetClass="exit" presetSubtype="8" fill="hold" nodeType="withEffect">
                                  <p:stCondLst>
                                    <p:cond delay="0"/>
                                  </p:stCondLst>
                                  <p:childTnLst>
                                    <p:anim calcmode="lin" valueType="num">
                                      <p:cBhvr additive="base">
                                        <p:cTn id="493" dur="2000"/>
                                        <p:tgtEl>
                                          <p:spTgt spid="7"/>
                                        </p:tgtEl>
                                        <p:attrNameLst>
                                          <p:attrName>ppt_x</p:attrName>
                                        </p:attrNameLst>
                                      </p:cBhvr>
                                      <p:tavLst>
                                        <p:tav tm="0">
                                          <p:val>
                                            <p:strVal val="ppt_x"/>
                                          </p:val>
                                        </p:tav>
                                        <p:tav tm="100000">
                                          <p:val>
                                            <p:strVal val="0-ppt_w/2"/>
                                          </p:val>
                                        </p:tav>
                                      </p:tavLst>
                                    </p:anim>
                                    <p:anim calcmode="lin" valueType="num">
                                      <p:cBhvr additive="base">
                                        <p:cTn id="494" dur="2000"/>
                                        <p:tgtEl>
                                          <p:spTgt spid="7"/>
                                        </p:tgtEl>
                                        <p:attrNameLst>
                                          <p:attrName>ppt_y</p:attrName>
                                        </p:attrNameLst>
                                      </p:cBhvr>
                                      <p:tavLst>
                                        <p:tav tm="0">
                                          <p:val>
                                            <p:strVal val="ppt_y"/>
                                          </p:val>
                                        </p:tav>
                                        <p:tav tm="100000">
                                          <p:val>
                                            <p:strVal val="ppt_y"/>
                                          </p:val>
                                        </p:tav>
                                      </p:tavLst>
                                    </p:anim>
                                    <p:set>
                                      <p:cBhvr>
                                        <p:cTn id="495" dur="1" fill="hold">
                                          <p:stCondLst>
                                            <p:cond delay="1999"/>
                                          </p:stCondLst>
                                        </p:cTn>
                                        <p:tgtEl>
                                          <p:spTgt spid="7"/>
                                        </p:tgtEl>
                                        <p:attrNameLst>
                                          <p:attrName>style.visibility</p:attrName>
                                        </p:attrNameLst>
                                      </p:cBhvr>
                                      <p:to>
                                        <p:strVal val="hidden"/>
                                      </p:to>
                                    </p:set>
                                  </p:childTnLst>
                                </p:cTn>
                              </p:par>
                              <p:par>
                                <p:cTn id="496" presetID="2" presetClass="exit" presetSubtype="8" fill="hold" nodeType="withEffect">
                                  <p:stCondLst>
                                    <p:cond delay="0"/>
                                  </p:stCondLst>
                                  <p:childTnLst>
                                    <p:anim calcmode="lin" valueType="num">
                                      <p:cBhvr additive="base">
                                        <p:cTn id="497" dur="2000"/>
                                        <p:tgtEl>
                                          <p:spTgt spid="4"/>
                                        </p:tgtEl>
                                        <p:attrNameLst>
                                          <p:attrName>ppt_x</p:attrName>
                                        </p:attrNameLst>
                                      </p:cBhvr>
                                      <p:tavLst>
                                        <p:tav tm="0">
                                          <p:val>
                                            <p:strVal val="ppt_x"/>
                                          </p:val>
                                        </p:tav>
                                        <p:tav tm="100000">
                                          <p:val>
                                            <p:strVal val="0-ppt_w/2"/>
                                          </p:val>
                                        </p:tav>
                                      </p:tavLst>
                                    </p:anim>
                                    <p:anim calcmode="lin" valueType="num">
                                      <p:cBhvr additive="base">
                                        <p:cTn id="498" dur="2000"/>
                                        <p:tgtEl>
                                          <p:spTgt spid="4"/>
                                        </p:tgtEl>
                                        <p:attrNameLst>
                                          <p:attrName>ppt_y</p:attrName>
                                        </p:attrNameLst>
                                      </p:cBhvr>
                                      <p:tavLst>
                                        <p:tav tm="0">
                                          <p:val>
                                            <p:strVal val="ppt_y"/>
                                          </p:val>
                                        </p:tav>
                                        <p:tav tm="100000">
                                          <p:val>
                                            <p:strVal val="ppt_y"/>
                                          </p:val>
                                        </p:tav>
                                      </p:tavLst>
                                    </p:anim>
                                    <p:set>
                                      <p:cBhvr>
                                        <p:cTn id="499" dur="1" fill="hold">
                                          <p:stCondLst>
                                            <p:cond delay="1999"/>
                                          </p:stCondLst>
                                        </p:cTn>
                                        <p:tgtEl>
                                          <p:spTgt spid="4"/>
                                        </p:tgtEl>
                                        <p:attrNameLst>
                                          <p:attrName>style.visibility</p:attrName>
                                        </p:attrNameLst>
                                      </p:cBhvr>
                                      <p:to>
                                        <p:strVal val="hidden"/>
                                      </p:to>
                                    </p:set>
                                  </p:childTnLst>
                                </p:cTn>
                              </p:par>
                              <p:par>
                                <p:cTn id="500" presetID="8" presetClass="emph" presetSubtype="0" fill="hold" nodeType="withEffect">
                                  <p:stCondLst>
                                    <p:cond delay="0"/>
                                  </p:stCondLst>
                                  <p:childTnLst>
                                    <p:animRot by="-21600000">
                                      <p:cBhvr>
                                        <p:cTn id="501" dur="2000" fill="hold"/>
                                        <p:tgtEl>
                                          <p:spTgt spid="64"/>
                                        </p:tgtEl>
                                        <p:attrNameLst>
                                          <p:attrName>r</p:attrName>
                                        </p:attrNameLst>
                                      </p:cBhvr>
                                    </p:animRot>
                                  </p:childTnLst>
                                </p:cTn>
                              </p:par>
                              <p:par>
                                <p:cTn id="502" presetID="8" presetClass="emph" presetSubtype="0" fill="hold" nodeType="withEffect">
                                  <p:stCondLst>
                                    <p:cond delay="0"/>
                                  </p:stCondLst>
                                  <p:childTnLst>
                                    <p:animRot by="-21600000">
                                      <p:cBhvr>
                                        <p:cTn id="503" dur="2000" fill="hold"/>
                                        <p:tgtEl>
                                          <p:spTgt spid="63"/>
                                        </p:tgtEl>
                                        <p:attrNameLst>
                                          <p:attrName>r</p:attrName>
                                        </p:attrNameLst>
                                      </p:cBhvr>
                                    </p:animRot>
                                  </p:childTnLst>
                                </p:cTn>
                              </p:par>
                              <p:par>
                                <p:cTn id="504" presetID="8" presetClass="emph" presetSubtype="0" fill="hold" nodeType="withEffect">
                                  <p:stCondLst>
                                    <p:cond delay="0"/>
                                  </p:stCondLst>
                                  <p:childTnLst>
                                    <p:animRot by="-21600000">
                                      <p:cBhvr>
                                        <p:cTn id="505" dur="2000" fill="hold"/>
                                        <p:tgtEl>
                                          <p:spTgt spid="62"/>
                                        </p:tgtEl>
                                        <p:attrNameLst>
                                          <p:attrName>r</p:attrName>
                                        </p:attrNameLst>
                                      </p:cBhvr>
                                    </p:animRot>
                                  </p:childTnLst>
                                </p:cTn>
                              </p:par>
                              <p:par>
                                <p:cTn id="506" presetID="8" presetClass="emph" presetSubtype="0" fill="hold" nodeType="withEffect">
                                  <p:stCondLst>
                                    <p:cond delay="0"/>
                                  </p:stCondLst>
                                  <p:childTnLst>
                                    <p:animRot by="-21600000">
                                      <p:cBhvr>
                                        <p:cTn id="507" dur="2000" fill="hold"/>
                                        <p:tgtEl>
                                          <p:spTgt spid="61"/>
                                        </p:tgtEl>
                                        <p:attrNameLst>
                                          <p:attrName>r</p:attrName>
                                        </p:attrNameLst>
                                      </p:cBhvr>
                                    </p:animRot>
                                  </p:childTnLst>
                                </p:cTn>
                              </p:par>
                              <p:par>
                                <p:cTn id="508" presetID="8" presetClass="emph" presetSubtype="0" fill="hold" nodeType="withEffect">
                                  <p:stCondLst>
                                    <p:cond delay="0"/>
                                  </p:stCondLst>
                                  <p:childTnLst>
                                    <p:animRot by="-21600000">
                                      <p:cBhvr>
                                        <p:cTn id="509" dur="2000" fill="hold"/>
                                        <p:tgtEl>
                                          <p:spTgt spid="60"/>
                                        </p:tgtEl>
                                        <p:attrNameLst>
                                          <p:attrName>r</p:attrName>
                                        </p:attrNameLst>
                                      </p:cBhvr>
                                    </p:animRot>
                                  </p:childTnLst>
                                </p:cTn>
                              </p:par>
                              <p:par>
                                <p:cTn id="510" presetID="8" presetClass="emph" presetSubtype="0" fill="hold" nodeType="withEffect">
                                  <p:stCondLst>
                                    <p:cond delay="0"/>
                                  </p:stCondLst>
                                  <p:childTnLst>
                                    <p:animRot by="-21600000">
                                      <p:cBhvr>
                                        <p:cTn id="511" dur="2000" fill="hold"/>
                                        <p:tgtEl>
                                          <p:spTgt spid="58"/>
                                        </p:tgtEl>
                                        <p:attrNameLst>
                                          <p:attrName>r</p:attrName>
                                        </p:attrNameLst>
                                      </p:cBhvr>
                                    </p:animRot>
                                  </p:childTnLst>
                                </p:cTn>
                              </p:par>
                              <p:par>
                                <p:cTn id="512" presetID="8" presetClass="emph" presetSubtype="0" fill="hold" nodeType="withEffect">
                                  <p:stCondLst>
                                    <p:cond delay="0"/>
                                  </p:stCondLst>
                                  <p:childTnLst>
                                    <p:animRot by="-21600000">
                                      <p:cBhvr>
                                        <p:cTn id="513" dur="2000" fill="hold"/>
                                        <p:tgtEl>
                                          <p:spTgt spid="57"/>
                                        </p:tgtEl>
                                        <p:attrNameLst>
                                          <p:attrName>r</p:attrName>
                                        </p:attrNameLst>
                                      </p:cBhvr>
                                    </p:animRot>
                                  </p:childTnLst>
                                </p:cTn>
                              </p:par>
                              <p:par>
                                <p:cTn id="514" presetID="8" presetClass="emph" presetSubtype="0" fill="hold" nodeType="withEffect">
                                  <p:stCondLst>
                                    <p:cond delay="0"/>
                                  </p:stCondLst>
                                  <p:childTnLst>
                                    <p:animRot by="-21600000">
                                      <p:cBhvr>
                                        <p:cTn id="515" dur="2000" fill="hold"/>
                                        <p:tgtEl>
                                          <p:spTgt spid="56"/>
                                        </p:tgtEl>
                                        <p:attrNameLst>
                                          <p:attrName>r</p:attrName>
                                        </p:attrNameLst>
                                      </p:cBhvr>
                                    </p:animRot>
                                  </p:childTnLst>
                                </p:cTn>
                              </p:par>
                              <p:par>
                                <p:cTn id="516" presetID="8" presetClass="emph" presetSubtype="0" fill="hold" nodeType="withEffect">
                                  <p:stCondLst>
                                    <p:cond delay="0"/>
                                  </p:stCondLst>
                                  <p:childTnLst>
                                    <p:animRot by="-21600000">
                                      <p:cBhvr>
                                        <p:cTn id="517" dur="2000" fill="hold"/>
                                        <p:tgtEl>
                                          <p:spTgt spid="55"/>
                                        </p:tgtEl>
                                        <p:attrNameLst>
                                          <p:attrName>r</p:attrName>
                                        </p:attrNameLst>
                                      </p:cBhvr>
                                    </p:animRot>
                                  </p:childTnLst>
                                </p:cTn>
                              </p:par>
                              <p:par>
                                <p:cTn id="518" presetID="8" presetClass="emph" presetSubtype="0" fill="hold" nodeType="withEffect">
                                  <p:stCondLst>
                                    <p:cond delay="0"/>
                                  </p:stCondLst>
                                  <p:childTnLst>
                                    <p:animRot by="-21600000">
                                      <p:cBhvr>
                                        <p:cTn id="519" dur="2000" fill="hold"/>
                                        <p:tgtEl>
                                          <p:spTgt spid="54"/>
                                        </p:tgtEl>
                                        <p:attrNameLst>
                                          <p:attrName>r</p:attrName>
                                        </p:attrNameLst>
                                      </p:cBhvr>
                                    </p:animRot>
                                  </p:childTnLst>
                                </p:cTn>
                              </p:par>
                              <p:par>
                                <p:cTn id="520" presetID="8" presetClass="emph" presetSubtype="0" fill="hold" nodeType="withEffect">
                                  <p:stCondLst>
                                    <p:cond delay="0"/>
                                  </p:stCondLst>
                                  <p:childTnLst>
                                    <p:animRot by="-21600000">
                                      <p:cBhvr>
                                        <p:cTn id="521" dur="2000" fill="hold"/>
                                        <p:tgtEl>
                                          <p:spTgt spid="43"/>
                                        </p:tgtEl>
                                        <p:attrNameLst>
                                          <p:attrName>r</p:attrName>
                                        </p:attrNameLst>
                                      </p:cBhvr>
                                    </p:animRot>
                                  </p:childTnLst>
                                </p:cTn>
                              </p:par>
                              <p:par>
                                <p:cTn id="522" presetID="8" presetClass="emph" presetSubtype="0" fill="hold" nodeType="withEffect">
                                  <p:stCondLst>
                                    <p:cond delay="0"/>
                                  </p:stCondLst>
                                  <p:childTnLst>
                                    <p:animRot by="-21600000">
                                      <p:cBhvr>
                                        <p:cTn id="523" dur="2000" fill="hold"/>
                                        <p:tgtEl>
                                          <p:spTgt spid="41"/>
                                        </p:tgtEl>
                                        <p:attrNameLst>
                                          <p:attrName>r</p:attrName>
                                        </p:attrNameLst>
                                      </p:cBhvr>
                                    </p:animRot>
                                  </p:childTnLst>
                                </p:cTn>
                              </p:par>
                              <p:par>
                                <p:cTn id="524" presetID="8" presetClass="emph" presetSubtype="0" fill="hold" nodeType="withEffect">
                                  <p:stCondLst>
                                    <p:cond delay="0"/>
                                  </p:stCondLst>
                                  <p:childTnLst>
                                    <p:animRot by="-21600000">
                                      <p:cBhvr>
                                        <p:cTn id="525" dur="2000" fill="hold"/>
                                        <p:tgtEl>
                                          <p:spTgt spid="40"/>
                                        </p:tgtEl>
                                        <p:attrNameLst>
                                          <p:attrName>r</p:attrName>
                                        </p:attrNameLst>
                                      </p:cBhvr>
                                    </p:animRot>
                                  </p:childTnLst>
                                </p:cTn>
                              </p:par>
                              <p:par>
                                <p:cTn id="526" presetID="8" presetClass="emph" presetSubtype="0" fill="hold" nodeType="withEffect">
                                  <p:stCondLst>
                                    <p:cond delay="0"/>
                                  </p:stCondLst>
                                  <p:childTnLst>
                                    <p:animRot by="-21600000">
                                      <p:cBhvr>
                                        <p:cTn id="527" dur="2000" fill="hold"/>
                                        <p:tgtEl>
                                          <p:spTgt spid="38"/>
                                        </p:tgtEl>
                                        <p:attrNameLst>
                                          <p:attrName>r</p:attrName>
                                        </p:attrNameLst>
                                      </p:cBhvr>
                                    </p:animRot>
                                  </p:childTnLst>
                                </p:cTn>
                              </p:par>
                              <p:par>
                                <p:cTn id="528" presetID="8" presetClass="emph" presetSubtype="0" fill="hold" nodeType="withEffect">
                                  <p:stCondLst>
                                    <p:cond delay="0"/>
                                  </p:stCondLst>
                                  <p:childTnLst>
                                    <p:animRot by="-21600000">
                                      <p:cBhvr>
                                        <p:cTn id="529" dur="2000" fill="hold"/>
                                        <p:tgtEl>
                                          <p:spTgt spid="37"/>
                                        </p:tgtEl>
                                        <p:attrNameLst>
                                          <p:attrName>r</p:attrName>
                                        </p:attrNameLst>
                                      </p:cBhvr>
                                    </p:animRot>
                                  </p:childTnLst>
                                </p:cTn>
                              </p:par>
                              <p:par>
                                <p:cTn id="530" presetID="8" presetClass="emph" presetSubtype="0" fill="hold" nodeType="withEffect">
                                  <p:stCondLst>
                                    <p:cond delay="0"/>
                                  </p:stCondLst>
                                  <p:childTnLst>
                                    <p:animRot by="-21600000">
                                      <p:cBhvr>
                                        <p:cTn id="531" dur="2000" fill="hold"/>
                                        <p:tgtEl>
                                          <p:spTgt spid="36"/>
                                        </p:tgtEl>
                                        <p:attrNameLst>
                                          <p:attrName>r</p:attrName>
                                        </p:attrNameLst>
                                      </p:cBhvr>
                                    </p:animRot>
                                  </p:childTnLst>
                                </p:cTn>
                              </p:par>
                              <p:par>
                                <p:cTn id="532" presetID="8" presetClass="emph" presetSubtype="0" fill="hold" nodeType="withEffect">
                                  <p:stCondLst>
                                    <p:cond delay="0"/>
                                  </p:stCondLst>
                                  <p:childTnLst>
                                    <p:animRot by="-21600000">
                                      <p:cBhvr>
                                        <p:cTn id="533" dur="2000" fill="hold"/>
                                        <p:tgtEl>
                                          <p:spTgt spid="35"/>
                                        </p:tgtEl>
                                        <p:attrNameLst>
                                          <p:attrName>r</p:attrName>
                                        </p:attrNameLst>
                                      </p:cBhvr>
                                    </p:animRot>
                                  </p:childTnLst>
                                </p:cTn>
                              </p:par>
                              <p:par>
                                <p:cTn id="534" presetID="8" presetClass="emph" presetSubtype="0" fill="hold" nodeType="withEffect">
                                  <p:stCondLst>
                                    <p:cond delay="0"/>
                                  </p:stCondLst>
                                  <p:childTnLst>
                                    <p:animRot by="-21600000">
                                      <p:cBhvr>
                                        <p:cTn id="535" dur="2000" fill="hold"/>
                                        <p:tgtEl>
                                          <p:spTgt spid="33"/>
                                        </p:tgtEl>
                                        <p:attrNameLst>
                                          <p:attrName>r</p:attrName>
                                        </p:attrNameLst>
                                      </p:cBhvr>
                                    </p:animRot>
                                  </p:childTnLst>
                                </p:cTn>
                              </p:par>
                              <p:par>
                                <p:cTn id="536" presetID="8" presetClass="emph" presetSubtype="0" fill="hold" nodeType="withEffect">
                                  <p:stCondLst>
                                    <p:cond delay="0"/>
                                  </p:stCondLst>
                                  <p:childTnLst>
                                    <p:animRot by="-21600000">
                                      <p:cBhvr>
                                        <p:cTn id="537" dur="2000" fill="hold"/>
                                        <p:tgtEl>
                                          <p:spTgt spid="31"/>
                                        </p:tgtEl>
                                        <p:attrNameLst>
                                          <p:attrName>r</p:attrName>
                                        </p:attrNameLst>
                                      </p:cBhvr>
                                    </p:animRot>
                                  </p:childTnLst>
                                </p:cTn>
                              </p:par>
                              <p:par>
                                <p:cTn id="538" presetID="8" presetClass="emph" presetSubtype="0" fill="hold" nodeType="withEffect">
                                  <p:stCondLst>
                                    <p:cond delay="0"/>
                                  </p:stCondLst>
                                  <p:childTnLst>
                                    <p:animRot by="-21600000">
                                      <p:cBhvr>
                                        <p:cTn id="539" dur="2000" fill="hold"/>
                                        <p:tgtEl>
                                          <p:spTgt spid="30"/>
                                        </p:tgtEl>
                                        <p:attrNameLst>
                                          <p:attrName>r</p:attrName>
                                        </p:attrNameLst>
                                      </p:cBhvr>
                                    </p:animRot>
                                  </p:childTnLst>
                                </p:cTn>
                              </p:par>
                              <p:par>
                                <p:cTn id="540" presetID="8" presetClass="emph" presetSubtype="0" fill="hold" nodeType="withEffect">
                                  <p:stCondLst>
                                    <p:cond delay="0"/>
                                  </p:stCondLst>
                                  <p:childTnLst>
                                    <p:animRot by="-21600000">
                                      <p:cBhvr>
                                        <p:cTn id="541" dur="2000" fill="hold"/>
                                        <p:tgtEl>
                                          <p:spTgt spid="29"/>
                                        </p:tgtEl>
                                        <p:attrNameLst>
                                          <p:attrName>r</p:attrName>
                                        </p:attrNameLst>
                                      </p:cBhvr>
                                    </p:animRot>
                                  </p:childTnLst>
                                </p:cTn>
                              </p:par>
                              <p:par>
                                <p:cTn id="542" presetID="8" presetClass="emph" presetSubtype="0" fill="hold" nodeType="withEffect">
                                  <p:stCondLst>
                                    <p:cond delay="0"/>
                                  </p:stCondLst>
                                  <p:childTnLst>
                                    <p:animRot by="-21600000">
                                      <p:cBhvr>
                                        <p:cTn id="543" dur="2000" fill="hold"/>
                                        <p:tgtEl>
                                          <p:spTgt spid="28"/>
                                        </p:tgtEl>
                                        <p:attrNameLst>
                                          <p:attrName>r</p:attrName>
                                        </p:attrNameLst>
                                      </p:cBhvr>
                                    </p:animRot>
                                  </p:childTnLst>
                                </p:cTn>
                              </p:par>
                              <p:par>
                                <p:cTn id="544" presetID="8" presetClass="emph" presetSubtype="0" fill="hold" nodeType="withEffect">
                                  <p:stCondLst>
                                    <p:cond delay="0"/>
                                  </p:stCondLst>
                                  <p:childTnLst>
                                    <p:animRot by="-21600000">
                                      <p:cBhvr>
                                        <p:cTn id="545" dur="2000" fill="hold"/>
                                        <p:tgtEl>
                                          <p:spTgt spid="27"/>
                                        </p:tgtEl>
                                        <p:attrNameLst>
                                          <p:attrName>r</p:attrName>
                                        </p:attrNameLst>
                                      </p:cBhvr>
                                    </p:animRot>
                                  </p:childTnLst>
                                </p:cTn>
                              </p:par>
                              <p:par>
                                <p:cTn id="546" presetID="8" presetClass="emph" presetSubtype="0" fill="hold" nodeType="withEffect">
                                  <p:stCondLst>
                                    <p:cond delay="0"/>
                                  </p:stCondLst>
                                  <p:childTnLst>
                                    <p:animRot by="-21600000">
                                      <p:cBhvr>
                                        <p:cTn id="547" dur="2000" fill="hold"/>
                                        <p:tgtEl>
                                          <p:spTgt spid="26"/>
                                        </p:tgtEl>
                                        <p:attrNameLst>
                                          <p:attrName>r</p:attrName>
                                        </p:attrNameLst>
                                      </p:cBhvr>
                                    </p:animRot>
                                  </p:childTnLst>
                                </p:cTn>
                              </p:par>
                              <p:par>
                                <p:cTn id="548" presetID="8" presetClass="emph" presetSubtype="0" fill="hold" nodeType="withEffect">
                                  <p:stCondLst>
                                    <p:cond delay="0"/>
                                  </p:stCondLst>
                                  <p:childTnLst>
                                    <p:animRot by="-21600000">
                                      <p:cBhvr>
                                        <p:cTn id="549" dur="2000" fill="hold"/>
                                        <p:tgtEl>
                                          <p:spTgt spid="25"/>
                                        </p:tgtEl>
                                        <p:attrNameLst>
                                          <p:attrName>r</p:attrName>
                                        </p:attrNameLst>
                                      </p:cBhvr>
                                    </p:animRot>
                                  </p:childTnLst>
                                </p:cTn>
                              </p:par>
                              <p:par>
                                <p:cTn id="550" presetID="8" presetClass="emph" presetSubtype="0" fill="hold" nodeType="withEffect">
                                  <p:stCondLst>
                                    <p:cond delay="0"/>
                                  </p:stCondLst>
                                  <p:childTnLst>
                                    <p:animRot by="-21600000">
                                      <p:cBhvr>
                                        <p:cTn id="551" dur="2000" fill="hold"/>
                                        <p:tgtEl>
                                          <p:spTgt spid="24"/>
                                        </p:tgtEl>
                                        <p:attrNameLst>
                                          <p:attrName>r</p:attrName>
                                        </p:attrNameLst>
                                      </p:cBhvr>
                                    </p:animRot>
                                  </p:childTnLst>
                                </p:cTn>
                              </p:par>
                              <p:par>
                                <p:cTn id="552" presetID="8" presetClass="emph" presetSubtype="0" fill="hold" nodeType="withEffect">
                                  <p:stCondLst>
                                    <p:cond delay="0"/>
                                  </p:stCondLst>
                                  <p:childTnLst>
                                    <p:animRot by="-21600000">
                                      <p:cBhvr>
                                        <p:cTn id="553" dur="2000" fill="hold"/>
                                        <p:tgtEl>
                                          <p:spTgt spid="23"/>
                                        </p:tgtEl>
                                        <p:attrNameLst>
                                          <p:attrName>r</p:attrName>
                                        </p:attrNameLst>
                                      </p:cBhvr>
                                    </p:animRot>
                                  </p:childTnLst>
                                </p:cTn>
                              </p:par>
                              <p:par>
                                <p:cTn id="554" presetID="8" presetClass="emph" presetSubtype="0" fill="hold" nodeType="withEffect">
                                  <p:stCondLst>
                                    <p:cond delay="0"/>
                                  </p:stCondLst>
                                  <p:childTnLst>
                                    <p:animRot by="-21600000">
                                      <p:cBhvr>
                                        <p:cTn id="555" dur="2000" fill="hold"/>
                                        <p:tgtEl>
                                          <p:spTgt spid="22"/>
                                        </p:tgtEl>
                                        <p:attrNameLst>
                                          <p:attrName>r</p:attrName>
                                        </p:attrNameLst>
                                      </p:cBhvr>
                                    </p:animRot>
                                  </p:childTnLst>
                                </p:cTn>
                              </p:par>
                              <p:par>
                                <p:cTn id="556" presetID="8" presetClass="emph" presetSubtype="0" fill="hold" nodeType="withEffect">
                                  <p:stCondLst>
                                    <p:cond delay="0"/>
                                  </p:stCondLst>
                                  <p:childTnLst>
                                    <p:animRot by="-21600000">
                                      <p:cBhvr>
                                        <p:cTn id="557" dur="2000" fill="hold"/>
                                        <p:tgtEl>
                                          <p:spTgt spid="21"/>
                                        </p:tgtEl>
                                        <p:attrNameLst>
                                          <p:attrName>r</p:attrName>
                                        </p:attrNameLst>
                                      </p:cBhvr>
                                    </p:animRot>
                                  </p:childTnLst>
                                </p:cTn>
                              </p:par>
                              <p:par>
                                <p:cTn id="558" presetID="8" presetClass="emph" presetSubtype="0" fill="hold" nodeType="withEffect">
                                  <p:stCondLst>
                                    <p:cond delay="0"/>
                                  </p:stCondLst>
                                  <p:childTnLst>
                                    <p:animRot by="-21600000">
                                      <p:cBhvr>
                                        <p:cTn id="559" dur="2000" fill="hold"/>
                                        <p:tgtEl>
                                          <p:spTgt spid="20"/>
                                        </p:tgtEl>
                                        <p:attrNameLst>
                                          <p:attrName>r</p:attrName>
                                        </p:attrNameLst>
                                      </p:cBhvr>
                                    </p:animRot>
                                  </p:childTnLst>
                                </p:cTn>
                              </p:par>
                              <p:par>
                                <p:cTn id="560" presetID="8" presetClass="emph" presetSubtype="0" fill="hold" nodeType="withEffect">
                                  <p:stCondLst>
                                    <p:cond delay="0"/>
                                  </p:stCondLst>
                                  <p:childTnLst>
                                    <p:animRot by="-21600000">
                                      <p:cBhvr>
                                        <p:cTn id="561" dur="2000" fill="hold"/>
                                        <p:tgtEl>
                                          <p:spTgt spid="19"/>
                                        </p:tgtEl>
                                        <p:attrNameLst>
                                          <p:attrName>r</p:attrName>
                                        </p:attrNameLst>
                                      </p:cBhvr>
                                    </p:animRot>
                                  </p:childTnLst>
                                </p:cTn>
                              </p:par>
                              <p:par>
                                <p:cTn id="562" presetID="8" presetClass="emph" presetSubtype="0" fill="hold" nodeType="withEffect">
                                  <p:stCondLst>
                                    <p:cond delay="0"/>
                                  </p:stCondLst>
                                  <p:childTnLst>
                                    <p:animRot by="-21600000">
                                      <p:cBhvr>
                                        <p:cTn id="563" dur="2000" fill="hold"/>
                                        <p:tgtEl>
                                          <p:spTgt spid="18"/>
                                        </p:tgtEl>
                                        <p:attrNameLst>
                                          <p:attrName>r</p:attrName>
                                        </p:attrNameLst>
                                      </p:cBhvr>
                                    </p:animRot>
                                  </p:childTnLst>
                                </p:cTn>
                              </p:par>
                              <p:par>
                                <p:cTn id="564" presetID="8" presetClass="emph" presetSubtype="0" fill="hold" nodeType="withEffect">
                                  <p:stCondLst>
                                    <p:cond delay="0"/>
                                  </p:stCondLst>
                                  <p:childTnLst>
                                    <p:animRot by="-21600000">
                                      <p:cBhvr>
                                        <p:cTn id="565" dur="2000" fill="hold"/>
                                        <p:tgtEl>
                                          <p:spTgt spid="17"/>
                                        </p:tgtEl>
                                        <p:attrNameLst>
                                          <p:attrName>r</p:attrName>
                                        </p:attrNameLst>
                                      </p:cBhvr>
                                    </p:animRot>
                                  </p:childTnLst>
                                </p:cTn>
                              </p:par>
                              <p:par>
                                <p:cTn id="566" presetID="8" presetClass="emph" presetSubtype="0" fill="hold" nodeType="withEffect">
                                  <p:stCondLst>
                                    <p:cond delay="0"/>
                                  </p:stCondLst>
                                  <p:childTnLst>
                                    <p:animRot by="-21600000">
                                      <p:cBhvr>
                                        <p:cTn id="567" dur="2000" fill="hold"/>
                                        <p:tgtEl>
                                          <p:spTgt spid="16"/>
                                        </p:tgtEl>
                                        <p:attrNameLst>
                                          <p:attrName>r</p:attrName>
                                        </p:attrNameLst>
                                      </p:cBhvr>
                                    </p:animRot>
                                  </p:childTnLst>
                                </p:cTn>
                              </p:par>
                              <p:par>
                                <p:cTn id="568" presetID="8" presetClass="emph" presetSubtype="0" fill="hold" nodeType="withEffect">
                                  <p:stCondLst>
                                    <p:cond delay="0"/>
                                  </p:stCondLst>
                                  <p:childTnLst>
                                    <p:animRot by="-21600000">
                                      <p:cBhvr>
                                        <p:cTn id="569" dur="2000" fill="hold"/>
                                        <p:tgtEl>
                                          <p:spTgt spid="15"/>
                                        </p:tgtEl>
                                        <p:attrNameLst>
                                          <p:attrName>r</p:attrName>
                                        </p:attrNameLst>
                                      </p:cBhvr>
                                    </p:animRot>
                                  </p:childTnLst>
                                </p:cTn>
                              </p:par>
                              <p:par>
                                <p:cTn id="570" presetID="8" presetClass="emph" presetSubtype="0" fill="hold" nodeType="withEffect">
                                  <p:stCondLst>
                                    <p:cond delay="0"/>
                                  </p:stCondLst>
                                  <p:childTnLst>
                                    <p:animRot by="-21600000">
                                      <p:cBhvr>
                                        <p:cTn id="571" dur="2000" fill="hold"/>
                                        <p:tgtEl>
                                          <p:spTgt spid="13"/>
                                        </p:tgtEl>
                                        <p:attrNameLst>
                                          <p:attrName>r</p:attrName>
                                        </p:attrNameLst>
                                      </p:cBhvr>
                                    </p:animRot>
                                  </p:childTnLst>
                                </p:cTn>
                              </p:par>
                              <p:par>
                                <p:cTn id="572" presetID="8" presetClass="emph" presetSubtype="0" fill="hold" nodeType="withEffect">
                                  <p:stCondLst>
                                    <p:cond delay="0"/>
                                  </p:stCondLst>
                                  <p:childTnLst>
                                    <p:animRot by="-21600000">
                                      <p:cBhvr>
                                        <p:cTn id="573" dur="2000" fill="hold"/>
                                        <p:tgtEl>
                                          <p:spTgt spid="12"/>
                                        </p:tgtEl>
                                        <p:attrNameLst>
                                          <p:attrName>r</p:attrName>
                                        </p:attrNameLst>
                                      </p:cBhvr>
                                    </p:animRot>
                                  </p:childTnLst>
                                </p:cTn>
                              </p:par>
                              <p:par>
                                <p:cTn id="574" presetID="8" presetClass="emph" presetSubtype="0" fill="hold" nodeType="withEffect">
                                  <p:stCondLst>
                                    <p:cond delay="0"/>
                                  </p:stCondLst>
                                  <p:childTnLst>
                                    <p:animRot by="-21600000">
                                      <p:cBhvr>
                                        <p:cTn id="575" dur="2000" fill="hold"/>
                                        <p:tgtEl>
                                          <p:spTgt spid="11"/>
                                        </p:tgtEl>
                                        <p:attrNameLst>
                                          <p:attrName>r</p:attrName>
                                        </p:attrNameLst>
                                      </p:cBhvr>
                                    </p:animRot>
                                  </p:childTnLst>
                                </p:cTn>
                              </p:par>
                              <p:par>
                                <p:cTn id="576" presetID="8" presetClass="emph" presetSubtype="0" fill="hold" nodeType="withEffect">
                                  <p:stCondLst>
                                    <p:cond delay="0"/>
                                  </p:stCondLst>
                                  <p:childTnLst>
                                    <p:animRot by="-21600000">
                                      <p:cBhvr>
                                        <p:cTn id="577" dur="2000" fill="hold"/>
                                        <p:tgtEl>
                                          <p:spTgt spid="10"/>
                                        </p:tgtEl>
                                        <p:attrNameLst>
                                          <p:attrName>r</p:attrName>
                                        </p:attrNameLst>
                                      </p:cBhvr>
                                    </p:animRot>
                                  </p:childTnLst>
                                </p:cTn>
                              </p:par>
                              <p:par>
                                <p:cTn id="578" presetID="8" presetClass="emph" presetSubtype="0" fill="hold" nodeType="withEffect">
                                  <p:stCondLst>
                                    <p:cond delay="0"/>
                                  </p:stCondLst>
                                  <p:childTnLst>
                                    <p:animRot by="-21600000">
                                      <p:cBhvr>
                                        <p:cTn id="579" dur="2000" fill="hold"/>
                                        <p:tgtEl>
                                          <p:spTgt spid="9"/>
                                        </p:tgtEl>
                                        <p:attrNameLst>
                                          <p:attrName>r</p:attrName>
                                        </p:attrNameLst>
                                      </p:cBhvr>
                                    </p:animRot>
                                  </p:childTnLst>
                                </p:cTn>
                              </p:par>
                              <p:par>
                                <p:cTn id="580" presetID="8" presetClass="emph" presetSubtype="0" fill="hold" nodeType="withEffect">
                                  <p:stCondLst>
                                    <p:cond delay="0"/>
                                  </p:stCondLst>
                                  <p:childTnLst>
                                    <p:animRot by="-21600000">
                                      <p:cBhvr>
                                        <p:cTn id="581" dur="2000" fill="hold"/>
                                        <p:tgtEl>
                                          <p:spTgt spid="7"/>
                                        </p:tgtEl>
                                        <p:attrNameLst>
                                          <p:attrName>r</p:attrName>
                                        </p:attrNameLst>
                                      </p:cBhvr>
                                    </p:animRot>
                                  </p:childTnLst>
                                </p:cTn>
                              </p:par>
                              <p:par>
                                <p:cTn id="582" presetID="8" presetClass="emph" presetSubtype="0" fill="hold" nodeType="withEffect">
                                  <p:stCondLst>
                                    <p:cond delay="0"/>
                                  </p:stCondLst>
                                  <p:childTnLst>
                                    <p:animRot by="-21600000">
                                      <p:cBhvr>
                                        <p:cTn id="583"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1B9AA39-7B21-C120-7EEC-5794C2E33C43}"/>
              </a:ext>
            </a:extLst>
          </p:cNvPr>
          <p:cNvSpPr>
            <a:spLocks noGrp="1"/>
          </p:cNvSpPr>
          <p:nvPr>
            <p:ph type="title"/>
          </p:nvPr>
        </p:nvSpPr>
        <p:spPr/>
        <p:txBody>
          <a:bodyPr/>
          <a:lstStyle/>
          <a:p>
            <a:r>
              <a:rPr lang="en-US"/>
              <a:t>Ci3T Modules</a:t>
            </a:r>
          </a:p>
        </p:txBody>
      </p:sp>
      <p:pic>
        <p:nvPicPr>
          <p:cNvPr id="5" name="Content Placeholder 4" descr="Ci3T: A system to support educators and students website page with Professional Learning and Access Modules highlighted.">
            <a:extLst>
              <a:ext uri="{FF2B5EF4-FFF2-40B4-BE49-F238E27FC236}">
                <a16:creationId xmlns:a16="http://schemas.microsoft.com/office/drawing/2014/main" id="{586AFCBE-4DB6-7815-8704-38D50F09D09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t="1028" b="1"/>
          <a:stretch>
            <a:fillRect/>
          </a:stretch>
        </p:blipFill>
        <p:spPr>
          <a:xfrm>
            <a:off x="1490285" y="1963881"/>
            <a:ext cx="8963061" cy="6421582"/>
          </a:xfrm>
          <a:prstGeom prst="rect">
            <a:avLst/>
          </a:prstGeom>
        </p:spPr>
      </p:pic>
      <p:pic>
        <p:nvPicPr>
          <p:cNvPr id="10" name="Picture 9" descr="modules page of ci3t.org">
            <a:extLst>
              <a:ext uri="{FF2B5EF4-FFF2-40B4-BE49-F238E27FC236}">
                <a16:creationId xmlns:a16="http://schemas.microsoft.com/office/drawing/2014/main" id="{8186EB20-10FF-307C-B10B-6B5E8E1928B3}"/>
              </a:ext>
            </a:extLst>
          </p:cNvPr>
          <p:cNvPicPr>
            <a:picLocks noChangeAspect="1"/>
          </p:cNvPicPr>
          <p:nvPr/>
        </p:nvPicPr>
        <p:blipFill>
          <a:blip r:embed="rId3" cstate="screen">
            <a:extLst>
              <a:ext uri="{28A0092B-C50C-407E-A947-70E740481C1C}">
                <a14:useLocalDpi xmlns:a14="http://schemas.microsoft.com/office/drawing/2010/main"/>
              </a:ext>
            </a:extLst>
          </a:blip>
          <a:srcRect r="8417"/>
          <a:stretch>
            <a:fillRect/>
          </a:stretch>
        </p:blipFill>
        <p:spPr>
          <a:xfrm>
            <a:off x="2027567" y="1524124"/>
            <a:ext cx="8136866" cy="6861339"/>
          </a:xfrm>
          <a:prstGeom prst="rect">
            <a:avLst/>
          </a:prstGeom>
          <a:ln>
            <a:solidFill>
              <a:schemeClr val="tx1"/>
            </a:solidFill>
          </a:ln>
        </p:spPr>
      </p:pic>
      <p:pic>
        <p:nvPicPr>
          <p:cNvPr id="14" name="Graphic 13" descr="Cursor with solid fill clicking &quot;apply filter&quot;">
            <a:extLst>
              <a:ext uri="{FF2B5EF4-FFF2-40B4-BE49-F238E27FC236}">
                <a16:creationId xmlns:a16="http://schemas.microsoft.com/office/drawing/2014/main" id="{3B00EB00-7966-E8B6-C827-F998CCC3FA4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6386125">
            <a:off x="2130494" y="5836650"/>
            <a:ext cx="914400" cy="914400"/>
          </a:xfrm>
          <a:prstGeom prst="rect">
            <a:avLst/>
          </a:prstGeom>
        </p:spPr>
      </p:pic>
      <p:sp>
        <p:nvSpPr>
          <p:cNvPr id="16" name="Rectangle 15">
            <a:extLst>
              <a:ext uri="{FF2B5EF4-FFF2-40B4-BE49-F238E27FC236}">
                <a16:creationId xmlns:a16="http://schemas.microsoft.com/office/drawing/2014/main" id="{19660A31-D036-9683-4162-010A4408A0AD}"/>
              </a:ext>
              <a:ext uri="{C183D7F6-B498-43B3-948B-1728B52AA6E4}">
                <adec:decorative xmlns:adec="http://schemas.microsoft.com/office/drawing/2017/decorative" val="1"/>
              </a:ext>
            </a:extLst>
          </p:cNvPr>
          <p:cNvSpPr/>
          <p:nvPr/>
        </p:nvSpPr>
        <p:spPr>
          <a:xfrm>
            <a:off x="2206868" y="3223227"/>
            <a:ext cx="1912905" cy="3463131"/>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567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750"/>
                                        <p:tgtEl>
                                          <p:spTgt spid="16"/>
                                        </p:tgtEl>
                                      </p:cBhvr>
                                    </p:animEffect>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96856-32EA-7D41-6FCA-54F416CCAC4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Ci3T Tier 1 Supports</a:t>
            </a:r>
          </a:p>
        </p:txBody>
      </p:sp>
      <p:pic>
        <p:nvPicPr>
          <p:cNvPr id="3" name="Picture 1" descr="Comprehensive, Integrated, Three-Tiered Model of Prevention pyramid.">
            <a:extLst>
              <a:ext uri="{FF2B5EF4-FFF2-40B4-BE49-F238E27FC236}">
                <a16:creationId xmlns:a16="http://schemas.microsoft.com/office/drawing/2014/main" id="{8E50B7D4-5C02-5230-4351-0AC23FCE9D67}"/>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11" name="Outline" descr="Green trapezoid outlining Tier 1 on the bottom of the Comprehensive, Integrated, Three-Tiered Model of Prevention pyramid.">
            <a:extLst>
              <a:ext uri="{FF2B5EF4-FFF2-40B4-BE49-F238E27FC236}">
                <a16:creationId xmlns:a16="http://schemas.microsoft.com/office/drawing/2014/main" id="{7799C258-68B7-4C46-A2F5-4D8B3BB56F63}"/>
              </a:ext>
              <a:ext uri="{C183D7F6-B498-43B3-948B-1728B52AA6E4}">
                <adec:decorative xmlns:adec="http://schemas.microsoft.com/office/drawing/2017/decorative" val="0"/>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1">
            <a:extLst>
              <a:ext uri="{FF2B5EF4-FFF2-40B4-BE49-F238E27FC236}">
                <a16:creationId xmlns:a16="http://schemas.microsoft.com/office/drawing/2014/main" id="{64EF3AAF-5CC1-1463-5FC5-63C762FA29B4}"/>
              </a:ext>
            </a:extLst>
          </p:cNvPr>
          <p:cNvSpPr>
            <a:spLocks noChangeArrowheads="1"/>
          </p:cNvSpPr>
          <p:nvPr/>
        </p:nvSpPr>
        <p:spPr bwMode="auto">
          <a:xfrm rot="2482386">
            <a:off x="-13254" y="3212233"/>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District &amp; State Standards Quality Instruction</a:t>
            </a:r>
            <a:endPar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endParaRPr>
          </a:p>
        </p:txBody>
      </p:sp>
      <p:sp>
        <p:nvSpPr>
          <p:cNvPr id="4" name="Arrow 2">
            <a:extLst>
              <a:ext uri="{FF2B5EF4-FFF2-40B4-BE49-F238E27FC236}">
                <a16:creationId xmlns:a16="http://schemas.microsoft.com/office/drawing/2014/main" id="{8C9FF68F-5B03-2E09-9144-552724678D6B}"/>
              </a:ext>
            </a:extLst>
          </p:cNvPr>
          <p:cNvSpPr>
            <a:spLocks noChangeArrowheads="1"/>
          </p:cNvSpPr>
          <p:nvPr/>
        </p:nvSpPr>
        <p:spPr bwMode="auto">
          <a:xfrm rot="2482386">
            <a:off x="2436487" y="2327609"/>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Positive Behavioral Interventions and Supports </a:t>
            </a:r>
          </a:p>
        </p:txBody>
      </p:sp>
      <p:pic>
        <p:nvPicPr>
          <p:cNvPr id="8" name="Picture 2" descr="Expectation Matrix example">
            <a:extLst>
              <a:ext uri="{FF2B5EF4-FFF2-40B4-BE49-F238E27FC236}">
                <a16:creationId xmlns:a16="http://schemas.microsoft.com/office/drawing/2014/main" id="{76774EB5-CA77-1142-0CBA-22184A8F78FE}"/>
              </a:ext>
            </a:extLst>
          </p:cNvPr>
          <p:cNvPicPr>
            <a:picLocks noChangeAspect="1"/>
          </p:cNvPicPr>
          <p:nvPr/>
        </p:nvPicPr>
        <p:blipFill>
          <a:blip r:embed="rId4"/>
          <a:stretch>
            <a:fillRect/>
          </a:stretch>
        </p:blipFill>
        <p:spPr>
          <a:xfrm>
            <a:off x="7875259" y="1763722"/>
            <a:ext cx="3966354" cy="3055927"/>
          </a:xfrm>
          <a:prstGeom prst="rect">
            <a:avLst/>
          </a:prstGeom>
        </p:spPr>
      </p:pic>
      <p:sp>
        <p:nvSpPr>
          <p:cNvPr id="6" name="Arrow 3">
            <a:extLst>
              <a:ext uri="{FF2B5EF4-FFF2-40B4-BE49-F238E27FC236}">
                <a16:creationId xmlns:a16="http://schemas.microsoft.com/office/drawing/2014/main" id="{36220C88-93A4-258D-31F0-614059EAC3B8}"/>
              </a:ext>
            </a:extLst>
          </p:cNvPr>
          <p:cNvSpPr>
            <a:spLocks noChangeArrowheads="1"/>
          </p:cNvSpPr>
          <p:nvPr/>
        </p:nvSpPr>
        <p:spPr bwMode="auto">
          <a:xfrm rot="19659500">
            <a:off x="7923615" y="3212232"/>
            <a:ext cx="4010025" cy="2943225"/>
          </a:xfrm>
          <a:prstGeom prst="leftArrow">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Validated Curricula and Resources</a:t>
            </a:r>
            <a:endPar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endParaRPr>
          </a:p>
        </p:txBody>
      </p:sp>
      <p:pic>
        <p:nvPicPr>
          <p:cNvPr id="9" name="Picture 3" descr="Screenshot of What Works Clearinghouse website">
            <a:extLst>
              <a:ext uri="{FF2B5EF4-FFF2-40B4-BE49-F238E27FC236}">
                <a16:creationId xmlns:a16="http://schemas.microsoft.com/office/drawing/2014/main" id="{F19C359F-D4A4-5B7B-3682-6D6C51F171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13278" y="773666"/>
            <a:ext cx="3430698" cy="2237559"/>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9078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par>
                                <p:cTn id="24" presetID="2" presetClass="entr" presetSubtype="3"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4"/>
                                        </p:tgtEl>
                                      </p:cBhvr>
                                    </p:animEffect>
                                    <p:set>
                                      <p:cBhvr>
                                        <p:cTn id="39" dur="1" fill="hold">
                                          <p:stCondLst>
                                            <p:cond delay="499"/>
                                          </p:stCondLst>
                                        </p:cTn>
                                        <p:tgtEl>
                                          <p:spTgt spid="4"/>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6"/>
                                        </p:tgtEl>
                                      </p:cBhvr>
                                    </p:animEffect>
                                    <p:set>
                                      <p:cBhvr>
                                        <p:cTn id="48" dur="1" fill="hold">
                                          <p:stCondLst>
                                            <p:cond delay="499"/>
                                          </p:stCondLst>
                                        </p:cTn>
                                        <p:tgtEl>
                                          <p:spTgt spid="6"/>
                                        </p:tgtEl>
                                        <p:attrNameLst>
                                          <p:attrName>style.visibility</p:attrName>
                                        </p:attrNameLst>
                                      </p:cBhvr>
                                      <p:to>
                                        <p:strVal val="hidden"/>
                                      </p:to>
                                    </p:set>
                                  </p:childTnLst>
                                </p:cTn>
                              </p:par>
                              <p:par>
                                <p:cTn id="49" presetID="21" presetClass="entr" presetSubtype="1"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heel(1)">
                                      <p:cBhvr>
                                        <p:cTn id="5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5" grpId="1" animBg="1"/>
      <p:bldP spid="4" grpId="0" animBg="1"/>
      <p:bldP spid="4" grpId="1" animBg="1"/>
      <p:bldP spid="6" grpId="0" animBg="1"/>
      <p:bldP spid="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9D7DF-DCC7-F19A-9FEC-316971906704}"/>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ABCB5BE4-9AE7-5D15-A01D-1248993683D0}"/>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Tier 1</a:t>
            </a:r>
          </a:p>
        </p:txBody>
      </p:sp>
      <p:pic>
        <p:nvPicPr>
          <p:cNvPr id="6" name="Picture 1" descr="Comprehensive, Integrated, Three-Tiered Model of Prevention pyramid.">
            <a:extLst>
              <a:ext uri="{FF2B5EF4-FFF2-40B4-BE49-F238E27FC236}">
                <a16:creationId xmlns:a16="http://schemas.microsoft.com/office/drawing/2014/main" id="{7E31DA83-40A9-CFD5-603E-640AC916CDF6}"/>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2" name="Outline" descr="Green trapezoid outlining Tier 1 on the bottom of the Comprehensive, Integrated, Three-Tiered Model of Prevention pyramid.">
            <a:extLst>
              <a:ext uri="{FF2B5EF4-FFF2-40B4-BE49-F238E27FC236}">
                <a16:creationId xmlns:a16="http://schemas.microsoft.com/office/drawing/2014/main" id="{820FE07B-795D-366D-7441-1EBFD004148B}"/>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 name="Image" descr="Ci3T: Primary (Tier 1) Prevention Efforts module covers">
            <a:extLst>
              <a:ext uri="{FF2B5EF4-FFF2-40B4-BE49-F238E27FC236}">
                <a16:creationId xmlns:a16="http://schemas.microsoft.com/office/drawing/2014/main" id="{20470B78-2281-C366-DA56-FC08C304189A}"/>
              </a:ext>
            </a:extLst>
          </p:cNvPr>
          <p:cNvGrpSpPr/>
          <p:nvPr/>
        </p:nvGrpSpPr>
        <p:grpSpPr>
          <a:xfrm>
            <a:off x="1872709" y="4055600"/>
            <a:ext cx="8446580" cy="1828800"/>
            <a:chOff x="2069020" y="4493319"/>
            <a:chExt cx="8446580" cy="1828800"/>
          </a:xfrm>
        </p:grpSpPr>
        <p:pic>
          <p:nvPicPr>
            <p:cNvPr id="8" name="Picture 3" descr="A collage of children with text&#10;&#10;AI-generated content may be incorrect.">
              <a:extLst>
                <a:ext uri="{FF2B5EF4-FFF2-40B4-BE49-F238E27FC236}">
                  <a16:creationId xmlns:a16="http://schemas.microsoft.com/office/drawing/2014/main" id="{A03B0D9A-6A6A-44FE-C852-DA182805F9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2819" y="4493319"/>
              <a:ext cx="3662781" cy="1828800"/>
            </a:xfrm>
            <a:prstGeom prst="rect">
              <a:avLst/>
            </a:prstGeom>
          </p:spPr>
        </p:pic>
        <p:pic>
          <p:nvPicPr>
            <p:cNvPr id="5" name="Picture 2" descr="A collage of children and adults&#10;&#10;AI-generated content may be incorrect.">
              <a:extLst>
                <a:ext uri="{FF2B5EF4-FFF2-40B4-BE49-F238E27FC236}">
                  <a16:creationId xmlns:a16="http://schemas.microsoft.com/office/drawing/2014/main" id="{5CD938C9-B19E-402C-C760-EA741EDC1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69020" y="4493319"/>
              <a:ext cx="4819487" cy="1828800"/>
            </a:xfrm>
            <a:prstGeom prst="rect">
              <a:avLst/>
            </a:prstGeom>
          </p:spPr>
        </p:pic>
      </p:grpSp>
    </p:spTree>
    <p:extLst>
      <p:ext uri="{BB962C8B-B14F-4D97-AF65-F5344CB8AC3E}">
        <p14:creationId xmlns:p14="http://schemas.microsoft.com/office/powerpoint/2010/main" val="339354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DA428F-C917-17A7-99B8-0957FEF81BD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Tier 2</a:t>
            </a:r>
          </a:p>
        </p:txBody>
      </p:sp>
      <p:pic>
        <p:nvPicPr>
          <p:cNvPr id="4" name="Picture 1" descr="Comprehensive, Integrated, Three-Tiered Model of Prevention pyramid.">
            <a:extLst>
              <a:ext uri="{FF2B5EF4-FFF2-40B4-BE49-F238E27FC236}">
                <a16:creationId xmlns:a16="http://schemas.microsoft.com/office/drawing/2014/main" id="{BA1B243D-CAE3-B313-A51F-5543903D7A8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4DD5A587-7E90-774B-8A2F-B21E2057207C}"/>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51403165-C407-5146-92D1-223B8A8D5C0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1BFAA75A-FFD4-19E1-4FD0-DB17403567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15083" y="956462"/>
            <a:ext cx="2071772" cy="3237144"/>
          </a:xfrm>
          <a:prstGeom prst="rect">
            <a:avLst/>
          </a:prstGeom>
        </p:spPr>
      </p:pic>
      <p:sp>
        <p:nvSpPr>
          <p:cNvPr id="3" name="Rectangle 2">
            <a:extLst>
              <a:ext uri="{FF2B5EF4-FFF2-40B4-BE49-F238E27FC236}">
                <a16:creationId xmlns:a16="http://schemas.microsoft.com/office/drawing/2014/main" id="{B8E65728-B925-1DE6-99E1-2F4C9F1BD7C2}"/>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Tier 2 Intervention Grid</a:t>
            </a:r>
          </a:p>
        </p:txBody>
      </p:sp>
    </p:spTree>
    <p:extLst>
      <p:ext uri="{BB962C8B-B14F-4D97-AF65-F5344CB8AC3E}">
        <p14:creationId xmlns:p14="http://schemas.microsoft.com/office/powerpoint/2010/main" val="365548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5ED5A4-8DBD-6457-2232-133F1F5AEDD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Tier 3</a:t>
            </a:r>
          </a:p>
        </p:txBody>
      </p:sp>
      <p:pic>
        <p:nvPicPr>
          <p:cNvPr id="11" name="Picture 1" descr="Comprehensive, Integrated, Three-Tiered Model of Prevention pyramid.">
            <a:extLst>
              <a:ext uri="{FF2B5EF4-FFF2-40B4-BE49-F238E27FC236}">
                <a16:creationId xmlns:a16="http://schemas.microsoft.com/office/drawing/2014/main" id="{C18350AB-5D16-EE21-8371-9C38EFF675C5}"/>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5326371C-58D6-024C-97BB-E72875F449D0}"/>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0311E041-CA33-444B-BC43-3AA4F5A8285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he Tier 3 Process module cover">
            <a:extLst>
              <a:ext uri="{FF2B5EF4-FFF2-40B4-BE49-F238E27FC236}">
                <a16:creationId xmlns:a16="http://schemas.microsoft.com/office/drawing/2014/main" id="{8F047738-C514-6D8B-B939-F95104A2DB08}"/>
              </a:ext>
            </a:extLst>
          </p:cNvPr>
          <p:cNvPicPr>
            <a:picLocks noChangeAspect="1"/>
          </p:cNvPicPr>
          <p:nvPr/>
        </p:nvPicPr>
        <p:blipFill>
          <a:blip r:embed="rId5"/>
          <a:stretch>
            <a:fillRect/>
          </a:stretch>
        </p:blipFill>
        <p:spPr>
          <a:xfrm>
            <a:off x="9177435" y="908543"/>
            <a:ext cx="2072454" cy="3236976"/>
          </a:xfrm>
          <a:prstGeom prst="rect">
            <a:avLst/>
          </a:prstGeom>
        </p:spPr>
      </p:pic>
      <p:sp>
        <p:nvSpPr>
          <p:cNvPr id="2" name="Rectangle 1">
            <a:extLst>
              <a:ext uri="{FF2B5EF4-FFF2-40B4-BE49-F238E27FC236}">
                <a16:creationId xmlns:a16="http://schemas.microsoft.com/office/drawing/2014/main" id="{78CCB307-FA90-99EA-2530-60C205E70545}"/>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solidFill>
                <a:latin typeface="Times New Roman" panose="02020603050405020304" pitchFamily="18" charset="0"/>
                <a:cs typeface="Times New Roman" panose="02020603050405020304" pitchFamily="18" charset="0"/>
              </a:rPr>
              <a:t>Tier 3 Intervention Grid</a:t>
            </a:r>
          </a:p>
        </p:txBody>
      </p:sp>
    </p:spTree>
    <p:extLst>
      <p:ext uri="{BB962C8B-B14F-4D97-AF65-F5344CB8AC3E}">
        <p14:creationId xmlns:p14="http://schemas.microsoft.com/office/powerpoint/2010/main" val="161980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DB85095-EE8A-E119-6BA1-70DADD4063F4}"/>
              </a:ext>
            </a:extLst>
          </p:cNvPr>
          <p:cNvSpPr>
            <a:spLocks noGrp="1"/>
          </p:cNvSpPr>
          <p:nvPr>
            <p:ph type="title"/>
          </p:nvPr>
        </p:nvSpPr>
        <p:spPr/>
        <p:txBody>
          <a:bodyPr/>
          <a:lstStyle/>
          <a:p>
            <a:r>
              <a:rPr lang="en-US"/>
              <a:t>Session Outcomes</a:t>
            </a:r>
          </a:p>
        </p:txBody>
      </p:sp>
      <p:sp>
        <p:nvSpPr>
          <p:cNvPr id="3" name="Textbox 1">
            <a:extLst>
              <a:ext uri="{FF2B5EF4-FFF2-40B4-BE49-F238E27FC236}">
                <a16:creationId xmlns:a16="http://schemas.microsoft.com/office/drawing/2014/main" id="{8FDAB62B-84C1-BAAD-8CB7-5029508AE914}"/>
              </a:ext>
            </a:extLst>
          </p:cNvPr>
          <p:cNvSpPr>
            <a:spLocks noGrp="1"/>
          </p:cNvSpPr>
          <p:nvPr>
            <p:ph idx="1"/>
          </p:nvPr>
        </p:nvSpPr>
        <p:spPr>
          <a:xfrm>
            <a:off x="838199" y="1690688"/>
            <a:ext cx="11068878" cy="3610276"/>
          </a:xfrm>
        </p:spPr>
        <p:txBody>
          <a:bodyPr>
            <a:normAutofit/>
          </a:bodyPr>
          <a:lstStyle/>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Explore Comprehensive, Integrated, Three-tiered (Ci3T), with an emphasis on using data to inform instruction</a:t>
            </a:r>
          </a:p>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Explore how to engage in systematic screening efforts to (e.g., academic and behavior).</a:t>
            </a:r>
          </a:p>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Explore how to use data within integrated tiered systems to:</a:t>
            </a:r>
          </a:p>
          <a:p>
            <a:pPr marL="914400" lvl="1" indent="-457200">
              <a:spcBef>
                <a:spcPts val="0"/>
              </a:spcBef>
              <a:buFont typeface="+mj-lt"/>
              <a:buAutoNum type="alphaLcPeriod"/>
            </a:pPr>
            <a:r>
              <a:rPr lang="en-US" dirty="0">
                <a:effectLst/>
                <a:ea typeface="MS PGothic" panose="020B0600070205080204" pitchFamily="34" charset="-128"/>
                <a:cs typeface="Arial" panose="020B0604020202020204" pitchFamily="34" charset="0"/>
              </a:rPr>
              <a:t>Inform effective Tier 1 instruction</a:t>
            </a:r>
          </a:p>
          <a:p>
            <a:pPr marL="914400" lvl="1" indent="-457200">
              <a:spcBef>
                <a:spcPts val="0"/>
              </a:spcBef>
              <a:buFont typeface="+mj-lt"/>
              <a:buAutoNum type="alphaLcPeriod"/>
            </a:pPr>
            <a:r>
              <a:rPr lang="en-US" dirty="0">
                <a:effectLst/>
                <a:ea typeface="MS PGothic" panose="020B0600070205080204" pitchFamily="34" charset="-128"/>
                <a:cs typeface="Arial" panose="020B0604020202020204" pitchFamily="34" charset="0"/>
              </a:rPr>
              <a:t>Empower teachers with low-intensity strategies to maximize engagement and limit disruption, and</a:t>
            </a:r>
          </a:p>
          <a:p>
            <a:pPr marL="914400" lvl="1" indent="-457200">
              <a:spcBef>
                <a:spcPts val="0"/>
              </a:spcBef>
              <a:buFont typeface="+mj-lt"/>
              <a:buAutoNum type="alphaLcPeriod"/>
            </a:pPr>
            <a:r>
              <a:rPr lang="en-US" dirty="0">
                <a:effectLst/>
                <a:ea typeface="MS PGothic" panose="020B0600070205080204" pitchFamily="34" charset="-128"/>
                <a:cs typeface="Arial" panose="020B0604020202020204" pitchFamily="34" charset="0"/>
              </a:rPr>
              <a:t>Connect students with Tier 2 and Tier 3 interventions</a:t>
            </a:r>
          </a:p>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Collaborate to build your own Ci3T Professional Learning Journey</a:t>
            </a:r>
          </a:p>
        </p:txBody>
      </p:sp>
    </p:spTree>
    <p:extLst>
      <p:ext uri="{BB962C8B-B14F-4D97-AF65-F5344CB8AC3E}">
        <p14:creationId xmlns:p14="http://schemas.microsoft.com/office/powerpoint/2010/main" val="2655582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DA9A3-738C-26A4-EEC1-73716CA313C0}"/>
              </a:ext>
            </a:extLst>
          </p:cNvPr>
          <p:cNvSpPr>
            <a:spLocks noGrp="1"/>
          </p:cNvSpPr>
          <p:nvPr>
            <p:ph type="title"/>
          </p:nvPr>
        </p:nvSpPr>
        <p:spPr/>
        <p:txBody>
          <a:bodyPr>
            <a:normAutofit/>
          </a:bodyPr>
          <a:lstStyle/>
          <a:p>
            <a:r>
              <a:rPr lang="en-US"/>
              <a:t>What is Ci3T?</a:t>
            </a:r>
          </a:p>
        </p:txBody>
      </p:sp>
    </p:spTree>
    <p:extLst>
      <p:ext uri="{BB962C8B-B14F-4D97-AF65-F5344CB8AC3E}">
        <p14:creationId xmlns:p14="http://schemas.microsoft.com/office/powerpoint/2010/main" val="1449066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F016A0-B280-9443-22FF-589DA73D4B5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Ci3T Model of Prevention Tier 1 Foundations: Academic and Behavioral</a:t>
            </a:r>
          </a:p>
        </p:txBody>
      </p:sp>
      <p:pic>
        <p:nvPicPr>
          <p:cNvPr id="3" name="Picture 1" descr="Comprehensive, Integrated, Three-Tiered Model of Prevention pyramid.">
            <a:extLst>
              <a:ext uri="{FF2B5EF4-FFF2-40B4-BE49-F238E27FC236}">
                <a16:creationId xmlns:a16="http://schemas.microsoft.com/office/drawing/2014/main" id="{34606E65-D474-1CB1-C006-32BD065F1831}"/>
              </a:ext>
            </a:extLst>
          </p:cNvPr>
          <p:cNvPicPr/>
          <p:nvPr/>
        </p:nvPicPr>
        <p:blipFill>
          <a:blip r:embed="rId2"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4" name="Standards Based HQ Arrow">
            <a:extLst>
              <a:ext uri="{FF2B5EF4-FFF2-40B4-BE49-F238E27FC236}">
                <a16:creationId xmlns:a16="http://schemas.microsoft.com/office/drawing/2014/main" id="{92E700AD-0695-486E-7D87-15390014B50E}"/>
              </a:ext>
            </a:extLst>
          </p:cNvPr>
          <p:cNvSpPr>
            <a:spLocks noChangeArrowheads="1"/>
          </p:cNvSpPr>
          <p:nvPr/>
        </p:nvSpPr>
        <p:spPr bwMode="auto">
          <a:xfrm rot="2522493">
            <a:off x="14287" y="3259156"/>
            <a:ext cx="4010025" cy="2943225"/>
          </a:xfrm>
          <a:prstGeom prst="rightArrow">
            <a:avLst>
              <a:gd name="adj1" fmla="val 50000"/>
              <a:gd name="adj2" fmla="val 50001"/>
            </a:avLst>
          </a:prstGeom>
          <a:solidFill>
            <a:srgbClr val="4F81BD"/>
          </a:solidFill>
          <a:ln>
            <a:noFill/>
          </a:ln>
          <a:effectLst>
            <a:outerShdw blurRad="57150" dist="19050" dir="5400000" algn="ctr" rotWithShape="0">
              <a:srgbClr val="000000">
                <a:alpha val="62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rPr>
              <a:t>District &amp; State Standard</a:t>
            </a: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rPr>
              <a:t>High-Quality Instruction</a:t>
            </a:r>
          </a:p>
        </p:txBody>
      </p:sp>
      <p:sp>
        <p:nvSpPr>
          <p:cNvPr id="5" name="PBIS Arrow">
            <a:extLst>
              <a:ext uri="{FF2B5EF4-FFF2-40B4-BE49-F238E27FC236}">
                <a16:creationId xmlns:a16="http://schemas.microsoft.com/office/drawing/2014/main" id="{AD655919-B107-F24C-1E4D-0BE1FA7AF217}"/>
              </a:ext>
            </a:extLst>
          </p:cNvPr>
          <p:cNvSpPr>
            <a:spLocks noChangeArrowheads="1"/>
          </p:cNvSpPr>
          <p:nvPr/>
        </p:nvSpPr>
        <p:spPr bwMode="auto">
          <a:xfrm rot="2482386">
            <a:off x="2111075" y="3265195"/>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P</a:t>
            </a:r>
            <a:r>
              <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rPr>
              <a:t>ositive behavioral interventions and supports </a:t>
            </a:r>
          </a:p>
        </p:txBody>
      </p:sp>
    </p:spTree>
    <p:extLst>
      <p:ext uri="{BB962C8B-B14F-4D97-AF65-F5344CB8AC3E}">
        <p14:creationId xmlns:p14="http://schemas.microsoft.com/office/powerpoint/2010/main" val="417474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9E1FC6-5B4D-BFD5-6187-AAF1D918406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Coolidge Middle School Expectation Matrix</a:t>
            </a:r>
          </a:p>
        </p:txBody>
      </p:sp>
      <p:pic>
        <p:nvPicPr>
          <p:cNvPr id="10" name="Picture 9" descr="Expectation Matrix for Coolidge Middle School. Rows represent the three expectations (be respectful, be responsible, give best effort) with columns represeting locations (e.g., classroom, hallway, cafeteria, restroom, technology, bus &amp; arrival and dismissal">
            <a:extLst>
              <a:ext uri="{FF2B5EF4-FFF2-40B4-BE49-F238E27FC236}">
                <a16:creationId xmlns:a16="http://schemas.microsoft.com/office/drawing/2014/main" id="{992279A1-1FC3-4F74-B8C7-BDD4F0CC8FAB}"/>
              </a:ext>
              <a:ext uri="{C183D7F6-B498-43B3-948B-1728B52AA6E4}">
                <adec:decorative xmlns:adec="http://schemas.microsoft.com/office/drawing/2017/decorative" val="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32125" y="0"/>
            <a:ext cx="8873265" cy="6857999"/>
          </a:xfrm>
          <a:prstGeom prst="rect">
            <a:avLst/>
          </a:prstGeom>
          <a:ln>
            <a:solidFill>
              <a:schemeClr val="accent5"/>
            </a:solidFill>
          </a:ln>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F63F26E5-6E0C-4757-9270-10F55D373A21}"/>
              </a:ext>
              <a:ext uri="{C183D7F6-B498-43B3-948B-1728B52AA6E4}">
                <adec:decorative xmlns:adec="http://schemas.microsoft.com/office/drawing/2017/decorative" val="1"/>
              </a:ext>
            </a:extLst>
          </p:cNvPr>
          <p:cNvSpPr/>
          <p:nvPr/>
        </p:nvSpPr>
        <p:spPr>
          <a:xfrm>
            <a:off x="2251801" y="51859"/>
            <a:ext cx="6892203" cy="707886"/>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13462">
                  <a:solidFill>
                    <a:prstClr val="white"/>
                  </a:solidFill>
                  <a:prstDash val="solid"/>
                </a:ln>
                <a:solidFill>
                  <a:prstClr val="black">
                    <a:lumMod val="85000"/>
                    <a:lumOff val="15000"/>
                  </a:prstClr>
                </a:solidFill>
                <a:effectLst>
                  <a:outerShdw dist="38100" dir="2700000" algn="bl" rotWithShape="0">
                    <a:srgbClr val="2F4E6D"/>
                  </a:outerShdw>
                </a:effectLst>
                <a:uLnTx/>
                <a:uFillTx/>
                <a:latin typeface="Arial" panose="020B0604020202020204"/>
                <a:ea typeface="+mn-ea"/>
                <a:cs typeface="+mn-cs"/>
              </a:rPr>
              <a:t>Coolidge Middle School</a:t>
            </a:r>
          </a:p>
        </p:txBody>
      </p:sp>
      <p:sp>
        <p:nvSpPr>
          <p:cNvPr id="13" name="Rectangle 12">
            <a:extLst>
              <a:ext uri="{FF2B5EF4-FFF2-40B4-BE49-F238E27FC236}">
                <a16:creationId xmlns:a16="http://schemas.microsoft.com/office/drawing/2014/main" id="{2F5E3A2B-1F3E-4AC8-BEEA-1C9CE48C9F64}"/>
              </a:ext>
              <a:ext uri="{C183D7F6-B498-43B3-948B-1728B52AA6E4}">
                <adec:decorative xmlns:adec="http://schemas.microsoft.com/office/drawing/2017/decorative" val="1"/>
              </a:ext>
            </a:extLst>
          </p:cNvPr>
          <p:cNvSpPr/>
          <p:nvPr/>
        </p:nvSpPr>
        <p:spPr>
          <a:xfrm>
            <a:off x="3468704" y="525622"/>
            <a:ext cx="4405373"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Arial" panose="020B0604020202020204"/>
                <a:ea typeface="+mn-ea"/>
                <a:cs typeface="+mn-cs"/>
              </a:rPr>
              <a:t>Expectation Matrix</a:t>
            </a:r>
            <a:endParaRPr kumimoji="0" lang="en-US" sz="400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Arial" panose="020B0604020202020204"/>
              <a:ea typeface="+mn-ea"/>
              <a:cs typeface="+mn-cs"/>
            </a:endParaRPr>
          </a:p>
        </p:txBody>
      </p:sp>
    </p:spTree>
    <p:extLst>
      <p:ext uri="{BB962C8B-B14F-4D97-AF65-F5344CB8AC3E}">
        <p14:creationId xmlns:p14="http://schemas.microsoft.com/office/powerpoint/2010/main" val="103988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6DF674A-2EDE-6462-7E33-02D871AB22C8}"/>
              </a:ext>
            </a:extLst>
          </p:cNvPr>
          <p:cNvSpPr>
            <a:spLocks noGrp="1"/>
          </p:cNvSpPr>
          <p:nvPr>
            <p:ph type="title" idx="4294967295"/>
          </p:nvPr>
        </p:nvSpPr>
        <p:spPr>
          <a:xfrm>
            <a:off x="838200" y="-1325563"/>
            <a:ext cx="10515600" cy="1325563"/>
          </a:xfrm>
        </p:spPr>
        <p:txBody>
          <a:bodyPr vert="horz" lIns="91440" tIns="45720" rIns="91440" bIns="45720" rtlCol="0" anchor="b">
            <a:normAutofit fontScale="90000"/>
          </a:bodyPr>
          <a:lstStyle/>
          <a:p>
            <a:r>
              <a:rPr lang="en-US" dirty="0"/>
              <a:t>Ci3T Model of Prevention Tier 1 Foundations: Social and Emotional Well Being</a:t>
            </a:r>
          </a:p>
        </p:txBody>
      </p:sp>
      <p:pic>
        <p:nvPicPr>
          <p:cNvPr id="3" name="Picture 1" descr="Comprehensive, Integrated, Three-Tiered Model of Prevention pyramid.">
            <a:extLst>
              <a:ext uri="{FF2B5EF4-FFF2-40B4-BE49-F238E27FC236}">
                <a16:creationId xmlns:a16="http://schemas.microsoft.com/office/drawing/2014/main" id="{22FE34CF-345C-E79A-F969-DCC31D71B0F6}"/>
              </a:ext>
            </a:extLst>
          </p:cNvPr>
          <p:cNvPicPr/>
          <p:nvPr/>
        </p:nvPicPr>
        <p:blipFill>
          <a:blip r:embed="rId2"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grpSp>
        <p:nvGrpSpPr>
          <p:cNvPr id="4" name="Positive Action" descr="Arrow pointing toward Tier 1 in the Ci3T Model of Prevention with the Positive Action logo">
            <a:extLst>
              <a:ext uri="{FF2B5EF4-FFF2-40B4-BE49-F238E27FC236}">
                <a16:creationId xmlns:a16="http://schemas.microsoft.com/office/drawing/2014/main" id="{B489A649-6337-57F6-8D86-2AFD1196894A}"/>
              </a:ext>
            </a:extLst>
          </p:cNvPr>
          <p:cNvGrpSpPr/>
          <p:nvPr/>
        </p:nvGrpSpPr>
        <p:grpSpPr>
          <a:xfrm>
            <a:off x="6114356" y="1425457"/>
            <a:ext cx="3508545" cy="2169520"/>
            <a:chOff x="4143676" y="2079951"/>
            <a:chExt cx="3508545" cy="2169520"/>
          </a:xfrm>
        </p:grpSpPr>
        <p:sp>
          <p:nvSpPr>
            <p:cNvPr id="5" name="Positive Action Arrow">
              <a:extLst>
                <a:ext uri="{FF2B5EF4-FFF2-40B4-BE49-F238E27FC236}">
                  <a16:creationId xmlns:a16="http://schemas.microsoft.com/office/drawing/2014/main" id="{BE8801D7-F8FE-A43C-B64A-0FED9655DA9E}"/>
                </a:ext>
              </a:extLst>
            </p:cNvPr>
            <p:cNvSpPr/>
            <p:nvPr/>
          </p:nvSpPr>
          <p:spPr>
            <a:xfrm rot="19657824">
              <a:off x="4143676" y="2138224"/>
              <a:ext cx="3508545" cy="2111247"/>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tIns="9144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70C0"/>
                  </a:solidFill>
                  <a:effectLst/>
                  <a:uLnTx/>
                  <a:uFillTx/>
                  <a:latin typeface="Calibri" panose="020F0502020204030204"/>
                  <a:ea typeface="+mn-ea"/>
                  <a:cs typeface="+mn-cs"/>
                </a:rPr>
                <a:t>Positive Action </a:t>
              </a:r>
            </a:p>
          </p:txBody>
        </p:sp>
        <p:pic>
          <p:nvPicPr>
            <p:cNvPr id="6" name="Positive Action Circle">
              <a:extLst>
                <a:ext uri="{FF2B5EF4-FFF2-40B4-BE49-F238E27FC236}">
                  <a16:creationId xmlns:a16="http://schemas.microsoft.com/office/drawing/2014/main" id="{E4BB7CFE-1373-463D-EB5F-9BCFFC5443EA}"/>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l="-4173" t="-5288" r="-2705"/>
            <a:stretch/>
          </p:blipFill>
          <p:spPr>
            <a:xfrm rot="21087965">
              <a:off x="6471363" y="2079951"/>
              <a:ext cx="851534" cy="883011"/>
            </a:xfrm>
            <a:prstGeom prst="ellipse">
              <a:avLst/>
            </a:prstGeom>
            <a:solidFill>
              <a:srgbClr val="4F81BD">
                <a:lumMod val="20000"/>
                <a:lumOff val="80000"/>
              </a:srgbClr>
            </a:solidFill>
          </p:spPr>
        </p:pic>
      </p:grpSp>
      <p:grpSp>
        <p:nvGrpSpPr>
          <p:cNvPr id="7" name="Harmony" descr="Arrow pointing toward Tier 1 in the Ci3T Model of Prevention with the Harmony Social and Emotional Learning logo">
            <a:extLst>
              <a:ext uri="{FF2B5EF4-FFF2-40B4-BE49-F238E27FC236}">
                <a16:creationId xmlns:a16="http://schemas.microsoft.com/office/drawing/2014/main" id="{1C3633C7-6A94-9BFA-7D41-B0FB327CB896}"/>
              </a:ext>
            </a:extLst>
          </p:cNvPr>
          <p:cNvGrpSpPr/>
          <p:nvPr/>
        </p:nvGrpSpPr>
        <p:grpSpPr>
          <a:xfrm>
            <a:off x="6672516" y="2168676"/>
            <a:ext cx="3508545" cy="2111247"/>
            <a:chOff x="6330445" y="1350068"/>
            <a:chExt cx="3508545" cy="2111247"/>
          </a:xfrm>
        </p:grpSpPr>
        <p:sp>
          <p:nvSpPr>
            <p:cNvPr id="8" name="Harmony Arrow">
              <a:extLst>
                <a:ext uri="{FF2B5EF4-FFF2-40B4-BE49-F238E27FC236}">
                  <a16:creationId xmlns:a16="http://schemas.microsoft.com/office/drawing/2014/main" id="{26435A68-BACA-7F87-8A75-B8323B4E6E89}"/>
                </a:ext>
              </a:extLst>
            </p:cNvPr>
            <p:cNvSpPr/>
            <p:nvPr/>
          </p:nvSpPr>
          <p:spPr>
            <a:xfrm rot="19657824">
              <a:off x="6330445" y="1350068"/>
              <a:ext cx="3508545" cy="2111247"/>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pic>
          <p:nvPicPr>
            <p:cNvPr id="9" name="Harmony Logo" descr="A blue and black logo&#10;&#10;Description automatically generated">
              <a:extLst>
                <a:ext uri="{FF2B5EF4-FFF2-40B4-BE49-F238E27FC236}">
                  <a16:creationId xmlns:a16="http://schemas.microsoft.com/office/drawing/2014/main" id="{49D127D9-C8DB-E15E-9C10-30B6761D6B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670538">
              <a:off x="7317027" y="1910384"/>
              <a:ext cx="2313351" cy="566707"/>
            </a:xfrm>
            <a:prstGeom prst="rect">
              <a:avLst/>
            </a:prstGeom>
          </p:spPr>
        </p:pic>
      </p:grpSp>
      <p:grpSp>
        <p:nvGrpSpPr>
          <p:cNvPr id="10" name="Character Strong" descr="Arrow pointing toward Tier 1 in the Ci3T Model of Prevention with the Character Strong logo">
            <a:extLst>
              <a:ext uri="{FF2B5EF4-FFF2-40B4-BE49-F238E27FC236}">
                <a16:creationId xmlns:a16="http://schemas.microsoft.com/office/drawing/2014/main" id="{928F85CF-53A6-F0FC-AE64-203CBA36B6C0}"/>
              </a:ext>
            </a:extLst>
          </p:cNvPr>
          <p:cNvGrpSpPr/>
          <p:nvPr/>
        </p:nvGrpSpPr>
        <p:grpSpPr>
          <a:xfrm>
            <a:off x="7223514" y="2837933"/>
            <a:ext cx="3508545" cy="2111247"/>
            <a:chOff x="6330445" y="1350068"/>
            <a:chExt cx="3508545" cy="2111247"/>
          </a:xfrm>
        </p:grpSpPr>
        <p:sp>
          <p:nvSpPr>
            <p:cNvPr id="11" name="Character Strong Arrow">
              <a:extLst>
                <a:ext uri="{FF2B5EF4-FFF2-40B4-BE49-F238E27FC236}">
                  <a16:creationId xmlns:a16="http://schemas.microsoft.com/office/drawing/2014/main" id="{4935D4F8-3397-42C9-26F0-27E35BCE0FD1}"/>
                </a:ext>
              </a:extLst>
            </p:cNvPr>
            <p:cNvSpPr/>
            <p:nvPr/>
          </p:nvSpPr>
          <p:spPr>
            <a:xfrm rot="19657824">
              <a:off x="6330445" y="1350068"/>
              <a:ext cx="3508545" cy="2111247"/>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pic>
          <p:nvPicPr>
            <p:cNvPr id="12" name="Character Strong Logo">
              <a:extLst>
                <a:ext uri="{FF2B5EF4-FFF2-40B4-BE49-F238E27FC236}">
                  <a16:creationId xmlns:a16="http://schemas.microsoft.com/office/drawing/2014/main" id="{8B4CDCD7-2DB3-518A-EA06-869BB93540A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9670538">
              <a:off x="7236800" y="1918502"/>
              <a:ext cx="2435339" cy="564790"/>
            </a:xfrm>
            <a:prstGeom prst="rect">
              <a:avLst/>
            </a:prstGeom>
          </p:spPr>
        </p:pic>
      </p:grpSp>
      <p:grpSp>
        <p:nvGrpSpPr>
          <p:cNvPr id="13" name="Connect with Kids" descr="Arrow pointing toward Tier 1 in the Ci3T Model of Prevention with the Connect with Kids logo">
            <a:extLst>
              <a:ext uri="{FF2B5EF4-FFF2-40B4-BE49-F238E27FC236}">
                <a16:creationId xmlns:a16="http://schemas.microsoft.com/office/drawing/2014/main" id="{3E8BBDE5-07DE-D75F-75FB-25E911FA6FA7}"/>
              </a:ext>
            </a:extLst>
          </p:cNvPr>
          <p:cNvGrpSpPr>
            <a:grpSpLocks/>
          </p:cNvGrpSpPr>
          <p:nvPr/>
        </p:nvGrpSpPr>
        <p:grpSpPr bwMode="auto">
          <a:xfrm>
            <a:off x="7825658" y="3439222"/>
            <a:ext cx="3416135" cy="2111375"/>
            <a:chOff x="5762729" y="3050778"/>
            <a:chExt cx="3416135" cy="2111375"/>
          </a:xfrm>
        </p:grpSpPr>
        <p:sp>
          <p:nvSpPr>
            <p:cNvPr id="14" name="Connect with Kids Arrow">
              <a:extLst>
                <a:ext uri="{FF2B5EF4-FFF2-40B4-BE49-F238E27FC236}">
                  <a16:creationId xmlns:a16="http://schemas.microsoft.com/office/drawing/2014/main" id="{EDC78CD9-7399-4272-B088-85461F2B7DEC}"/>
                </a:ext>
              </a:extLst>
            </p:cNvPr>
            <p:cNvSpPr/>
            <p:nvPr/>
          </p:nvSpPr>
          <p:spPr>
            <a:xfrm rot="19607267">
              <a:off x="5762729" y="3050778"/>
              <a:ext cx="3416135" cy="2111375"/>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pic>
          <p:nvPicPr>
            <p:cNvPr id="15" name="Connect with Kids Logo">
              <a:extLst>
                <a:ext uri="{FF2B5EF4-FFF2-40B4-BE49-F238E27FC236}">
                  <a16:creationId xmlns:a16="http://schemas.microsoft.com/office/drawing/2014/main" id="{ACA2F1A3-DED4-2B62-0D8C-5B93027758B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rot="19624506">
              <a:off x="6717113" y="3688536"/>
              <a:ext cx="222726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Second Step" descr="Arrow pointing toward Tier 1 in the Ci3T Model of Prevention with the Second Step logo">
            <a:extLst>
              <a:ext uri="{FF2B5EF4-FFF2-40B4-BE49-F238E27FC236}">
                <a16:creationId xmlns:a16="http://schemas.microsoft.com/office/drawing/2014/main" id="{04072AAF-E4D4-E8E2-BAEE-C631D9109379}"/>
              </a:ext>
            </a:extLst>
          </p:cNvPr>
          <p:cNvGrpSpPr/>
          <p:nvPr/>
        </p:nvGrpSpPr>
        <p:grpSpPr>
          <a:xfrm>
            <a:off x="8433480" y="3997380"/>
            <a:ext cx="3281362" cy="2111375"/>
            <a:chOff x="6172200" y="4572000"/>
            <a:chExt cx="3281362" cy="2111375"/>
          </a:xfrm>
        </p:grpSpPr>
        <p:sp>
          <p:nvSpPr>
            <p:cNvPr id="17" name="Second Step Arrow">
              <a:extLst>
                <a:ext uri="{FF2B5EF4-FFF2-40B4-BE49-F238E27FC236}">
                  <a16:creationId xmlns:a16="http://schemas.microsoft.com/office/drawing/2014/main" id="{E374291D-CE80-EDAF-ED4D-DECC6D392052}"/>
                </a:ext>
              </a:extLst>
            </p:cNvPr>
            <p:cNvSpPr/>
            <p:nvPr/>
          </p:nvSpPr>
          <p:spPr bwMode="auto">
            <a:xfrm rot="19607267">
              <a:off x="6172200" y="4572000"/>
              <a:ext cx="3281362" cy="2111375"/>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pic>
          <p:nvPicPr>
            <p:cNvPr id="18" name="Second Step logo" descr="Second Step">
              <a:extLst>
                <a:ext uri="{FF2B5EF4-FFF2-40B4-BE49-F238E27FC236}">
                  <a16:creationId xmlns:a16="http://schemas.microsoft.com/office/drawing/2014/main" id="{B0654024-3831-605C-DB57-3329468E7374}"/>
                </a:ext>
              </a:extLst>
            </p:cNvPr>
            <p:cNvPicPr>
              <a:picLocks noChangeAspect="1" noChangeArrowheads="1"/>
            </p:cNvPicPr>
            <p:nvPr/>
          </p:nvPicPr>
          <p:blipFill>
            <a:blip r:embed="rId7">
              <a:biLevel thresh="75000"/>
              <a:extLst>
                <a:ext uri="{28A0092B-C50C-407E-A947-70E740481C1C}">
                  <a14:useLocalDpi xmlns:a14="http://schemas.microsoft.com/office/drawing/2010/main"/>
                </a:ext>
              </a:extLst>
            </a:blip>
            <a:srcRect/>
            <a:stretch>
              <a:fillRect/>
            </a:stretch>
          </p:blipFill>
          <p:spPr bwMode="auto">
            <a:xfrm rot="19593795">
              <a:off x="7066084" y="5296501"/>
              <a:ext cx="2223203" cy="32936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Lions Quest" descr="Arrow pointing toward Tier 1 in the Ci3T Model of Prevention with the Lions Quest logo">
            <a:extLst>
              <a:ext uri="{FF2B5EF4-FFF2-40B4-BE49-F238E27FC236}">
                <a16:creationId xmlns:a16="http://schemas.microsoft.com/office/drawing/2014/main" id="{5ACE1D21-091C-91B7-1686-5CFC36DA6D54}"/>
              </a:ext>
            </a:extLst>
          </p:cNvPr>
          <p:cNvGrpSpPr/>
          <p:nvPr/>
        </p:nvGrpSpPr>
        <p:grpSpPr>
          <a:xfrm>
            <a:off x="8951329" y="4757770"/>
            <a:ext cx="3369007" cy="2111375"/>
            <a:chOff x="6322875" y="4283618"/>
            <a:chExt cx="3369007" cy="2111375"/>
          </a:xfrm>
        </p:grpSpPr>
        <p:sp>
          <p:nvSpPr>
            <p:cNvPr id="20" name="Lions Quest Arrow">
              <a:extLst>
                <a:ext uri="{FF2B5EF4-FFF2-40B4-BE49-F238E27FC236}">
                  <a16:creationId xmlns:a16="http://schemas.microsoft.com/office/drawing/2014/main" id="{FBB8E158-028A-A6FF-C28F-FFBB68345A36}"/>
                </a:ext>
              </a:extLst>
            </p:cNvPr>
            <p:cNvSpPr/>
            <p:nvPr/>
          </p:nvSpPr>
          <p:spPr bwMode="auto">
            <a:xfrm rot="19607267">
              <a:off x="6322875" y="4283618"/>
              <a:ext cx="3369007" cy="2111375"/>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pic>
          <p:nvPicPr>
            <p:cNvPr id="21" name="Lions Quest Logo" descr="Lions Quest">
              <a:extLst>
                <a:ext uri="{FF2B5EF4-FFF2-40B4-BE49-F238E27FC236}">
                  <a16:creationId xmlns:a16="http://schemas.microsoft.com/office/drawing/2014/main" id="{C36683BC-AE15-4A17-09CE-DE10210553D2}"/>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rot="19574630">
              <a:off x="7706964" y="4743974"/>
              <a:ext cx="1368425" cy="6621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4933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3"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3"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1+#ppt_w/2"/>
                                          </p:val>
                                        </p:tav>
                                        <p:tav tm="100000">
                                          <p:val>
                                            <p:strVal val="#ppt_x"/>
                                          </p:val>
                                        </p:tav>
                                      </p:tavLst>
                                    </p:anim>
                                    <p:anim calcmode="lin" valueType="num">
                                      <p:cBhvr additive="base">
                                        <p:cTn id="34"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29154-8C1F-7BE0-79AF-0A8B75F119E5}"/>
              </a:ext>
            </a:extLst>
          </p:cNvPr>
          <p:cNvSpPr>
            <a:spLocks noGrp="1"/>
          </p:cNvSpPr>
          <p:nvPr>
            <p:ph type="title"/>
          </p:nvPr>
        </p:nvSpPr>
        <p:spPr/>
        <p:txBody>
          <a:bodyPr/>
          <a:lstStyle/>
          <a:p>
            <a:r>
              <a:rPr lang="en-US"/>
              <a:t>Ci3T Design Professional Learning Series</a:t>
            </a:r>
          </a:p>
        </p:txBody>
      </p:sp>
      <p:pic>
        <p:nvPicPr>
          <p:cNvPr id="5" name="PL Series" descr="Ci3T Professional Learning Series graphic">
            <a:extLst>
              <a:ext uri="{FF2B5EF4-FFF2-40B4-BE49-F238E27FC236}">
                <a16:creationId xmlns:a16="http://schemas.microsoft.com/office/drawing/2014/main" id="{57A5FDEA-A3F8-83DB-034A-BBE2BD35579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1019539" y="1555844"/>
            <a:ext cx="10152922" cy="5100804"/>
          </a:xfrm>
          <a:prstGeom prst="rect">
            <a:avLst/>
          </a:prstGeom>
        </p:spPr>
      </p:pic>
    </p:spTree>
    <p:extLst>
      <p:ext uri="{BB962C8B-B14F-4D97-AF65-F5344CB8AC3E}">
        <p14:creationId xmlns:p14="http://schemas.microsoft.com/office/powerpoint/2010/main" val="3573079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9AE6B-92B9-E5E8-BF47-94DBF77D1967}"/>
              </a:ext>
            </a:extLst>
          </p:cNvPr>
          <p:cNvSpPr>
            <a:spLocks noGrp="1"/>
          </p:cNvSpPr>
          <p:nvPr>
            <p:ph type="title"/>
          </p:nvPr>
        </p:nvSpPr>
        <p:spPr/>
        <p:txBody>
          <a:bodyPr/>
          <a:lstStyle/>
          <a:p>
            <a:r>
              <a:rPr lang="en-US"/>
              <a:t>Ci3T Implementation Manual</a:t>
            </a:r>
          </a:p>
        </p:txBody>
      </p:sp>
      <p:pic>
        <p:nvPicPr>
          <p:cNvPr id="6" name="Content Placeholder 1" descr="Image of the Lincoln Elementary Implementation Manual cover">
            <a:extLst>
              <a:ext uri="{FF2B5EF4-FFF2-40B4-BE49-F238E27FC236}">
                <a16:creationId xmlns:a16="http://schemas.microsoft.com/office/drawing/2014/main" id="{DFB1ACCB-641C-32E7-2B1A-6828496C4F9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8200" y="1818641"/>
            <a:ext cx="3262546" cy="4222119"/>
          </a:xfrm>
          <a:ln>
            <a:solidFill>
              <a:schemeClr val="tx1"/>
            </a:solidFill>
          </a:ln>
        </p:spPr>
      </p:pic>
      <p:pic>
        <p:nvPicPr>
          <p:cNvPr id="14" name="Picture 2" descr="Image of the Coolidge Mddle School Implementation Manual cover">
            <a:extLst>
              <a:ext uri="{FF2B5EF4-FFF2-40B4-BE49-F238E27FC236}">
                <a16:creationId xmlns:a16="http://schemas.microsoft.com/office/drawing/2014/main" id="{9B069BBB-F8E1-20F3-D2BF-9E5E506C31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91269" y="1818641"/>
            <a:ext cx="3262546" cy="4223640"/>
          </a:xfrm>
          <a:prstGeom prst="rect">
            <a:avLst/>
          </a:prstGeom>
          <a:ln w="9525" cap="sq">
            <a:solidFill>
              <a:srgbClr val="000000"/>
            </a:solidFill>
            <a:prstDash val="solid"/>
            <a:miter lim="800000"/>
          </a:ln>
          <a:effectLst/>
        </p:spPr>
      </p:pic>
      <p:pic>
        <p:nvPicPr>
          <p:cNvPr id="13" name="Picture 3" descr="Image of the Franklin Pierce High School Implementation Manual cover">
            <a:extLst>
              <a:ext uri="{FF2B5EF4-FFF2-40B4-BE49-F238E27FC236}">
                <a16:creationId xmlns:a16="http://schemas.microsoft.com/office/drawing/2014/main" id="{19546B91-294E-3F7F-4484-16C86CFF97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4339" y="1818641"/>
            <a:ext cx="3262547" cy="4222119"/>
          </a:xfrm>
          <a:prstGeom prst="rect">
            <a:avLst/>
          </a:prstGeom>
          <a:ln w="9525" cap="sq">
            <a:solidFill>
              <a:srgbClr val="000000"/>
            </a:solidFill>
            <a:prstDash val="solid"/>
            <a:miter lim="800000"/>
          </a:ln>
          <a:effectLst/>
        </p:spPr>
      </p:pic>
    </p:spTree>
    <p:extLst>
      <p:ext uri="{BB962C8B-B14F-4D97-AF65-F5344CB8AC3E}">
        <p14:creationId xmlns:p14="http://schemas.microsoft.com/office/powerpoint/2010/main" val="3858363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DCFF6-AA77-9887-D389-C44234C241DC}"/>
              </a:ext>
            </a:extLst>
          </p:cNvPr>
          <p:cNvSpPr>
            <a:spLocks noGrp="1"/>
          </p:cNvSpPr>
          <p:nvPr>
            <p:ph type="title"/>
          </p:nvPr>
        </p:nvSpPr>
        <p:spPr/>
        <p:txBody>
          <a:bodyPr/>
          <a:lstStyle/>
          <a:p>
            <a:r>
              <a:rPr lang="en-US"/>
              <a:t>Exemplar Ci3T Implementation Manuals</a:t>
            </a:r>
          </a:p>
        </p:txBody>
      </p:sp>
      <p:pic>
        <p:nvPicPr>
          <p:cNvPr id="5" name="Content Placeholder 4" descr="Ci3T Exemplars website page">
            <a:extLst>
              <a:ext uri="{FF2B5EF4-FFF2-40B4-BE49-F238E27FC236}">
                <a16:creationId xmlns:a16="http://schemas.microsoft.com/office/drawing/2014/main" id="{EC4199A8-2A98-58D1-8932-1DA66AD6242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l="5907" r="3555"/>
          <a:stretch>
            <a:fillRect/>
          </a:stretch>
        </p:blipFill>
        <p:spPr>
          <a:xfrm>
            <a:off x="1443791" y="1534047"/>
            <a:ext cx="5630777" cy="4958828"/>
          </a:xfrm>
          <a:prstGeom prst="rect">
            <a:avLst/>
          </a:prstGeom>
          <a:ln>
            <a:solidFill>
              <a:schemeClr val="tx1"/>
            </a:solidFill>
          </a:ln>
        </p:spPr>
      </p:pic>
      <p:pic>
        <p:nvPicPr>
          <p:cNvPr id="7" name="Picture 6" descr="Lincoln Elementary Implementation Manual.">
            <a:extLst>
              <a:ext uri="{FF2B5EF4-FFF2-40B4-BE49-F238E27FC236}">
                <a16:creationId xmlns:a16="http://schemas.microsoft.com/office/drawing/2014/main" id="{9A3AADED-2978-2E1D-96F7-F8217638E4B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017040" y="2196692"/>
            <a:ext cx="2731169" cy="3633537"/>
          </a:xfrm>
          <a:prstGeom prst="rect">
            <a:avLst/>
          </a:prstGeom>
          <a:ln>
            <a:solidFill>
              <a:schemeClr val="tx1"/>
            </a:solidFill>
          </a:ln>
        </p:spPr>
      </p:pic>
    </p:spTree>
    <p:extLst>
      <p:ext uri="{BB962C8B-B14F-4D97-AF65-F5344CB8AC3E}">
        <p14:creationId xmlns:p14="http://schemas.microsoft.com/office/powerpoint/2010/main" val="994567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2DC62-3B95-A976-CFD3-FAA55F18A137}"/>
              </a:ext>
            </a:extLst>
          </p:cNvPr>
          <p:cNvSpPr>
            <a:spLocks noGrp="1"/>
          </p:cNvSpPr>
          <p:nvPr>
            <p:ph type="title"/>
          </p:nvPr>
        </p:nvSpPr>
        <p:spPr/>
        <p:txBody>
          <a:bodyPr/>
          <a:lstStyle/>
          <a:p>
            <a:r>
              <a:rPr lang="en-US" sz="4400"/>
              <a:t>Ci3T Tier 1 Plan</a:t>
            </a:r>
            <a:endParaRPr lang="en-US"/>
          </a:p>
        </p:txBody>
      </p:sp>
      <p:pic>
        <p:nvPicPr>
          <p:cNvPr id="4" name="Picture 2" descr="School Ci3T Tier 1 Plan template.">
            <a:extLst>
              <a:ext uri="{FF2B5EF4-FFF2-40B4-BE49-F238E27FC236}">
                <a16:creationId xmlns:a16="http://schemas.microsoft.com/office/drawing/2014/main" id="{817E5C7A-D38A-8649-F6B3-E222BB2ACAA2}"/>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p:blipFill>
        <p:spPr bwMode="auto">
          <a:xfrm>
            <a:off x="2508647" y="1403710"/>
            <a:ext cx="7174705" cy="5253738"/>
          </a:xfrm>
          <a:prstGeom prst="rect">
            <a:avLst/>
          </a:prstGeom>
          <a:ln>
            <a:solidFill>
              <a:schemeClr val="tx1"/>
            </a:solidFill>
          </a:ln>
          <a:extLst>
            <a:ext uri="{909E8E84-426E-40DD-AFC4-6F175D3DCCD1}">
              <a14:hiddenFill xmlns:a14="http://schemas.microsoft.com/office/drawing/2010/main">
                <a:solidFill>
                  <a:schemeClr val="accent1"/>
                </a:solidFill>
              </a14:hiddenFill>
            </a:ext>
          </a:extLst>
        </p:spPr>
      </p:pic>
      <p:sp>
        <p:nvSpPr>
          <p:cNvPr id="6" name="Rectangle 5" descr="Highlighted areas of the Ci3T Tier I Plan: Area 1: Academics Responsibilities, Area II: Behavior Responsiblities, and Area III: Social Skills Responsibilities. ">
            <a:extLst>
              <a:ext uri="{FF2B5EF4-FFF2-40B4-BE49-F238E27FC236}">
                <a16:creationId xmlns:a16="http://schemas.microsoft.com/office/drawing/2014/main" id="{129DADE8-1281-44A3-1D96-64014ACCD45A}"/>
              </a:ext>
            </a:extLst>
          </p:cNvPr>
          <p:cNvSpPr/>
          <p:nvPr/>
        </p:nvSpPr>
        <p:spPr>
          <a:xfrm>
            <a:off x="2685047" y="3805989"/>
            <a:ext cx="6715627" cy="2450432"/>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40767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838C7-B8EB-6105-AC2D-3A2F72AAA8E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Procedures for Monitoring Tier 1 Plan</a:t>
            </a:r>
          </a:p>
        </p:txBody>
      </p:sp>
      <p:pic>
        <p:nvPicPr>
          <p:cNvPr id="11" name="Picture 1" descr="Ci3T Exemplar (includes academic, behavior, and social skills responsibilities">
            <a:extLst>
              <a:ext uri="{FF2B5EF4-FFF2-40B4-BE49-F238E27FC236}">
                <a16:creationId xmlns:a16="http://schemas.microsoft.com/office/drawing/2014/main" id="{3C6E50BF-84C1-7E42-9663-942095B957C3}"/>
              </a:ext>
              <a:ext uri="{C183D7F6-B498-43B3-948B-1728B52AA6E4}">
                <adec:decorative xmlns:adec="http://schemas.microsoft.com/office/drawing/2017/decorative" val="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47293" y="152400"/>
            <a:ext cx="8449415" cy="6529093"/>
          </a:xfrm>
          <a:prstGeom prst="rect">
            <a:avLst/>
          </a:prstGeom>
          <a:ln>
            <a:noFill/>
          </a:ln>
          <a:effectLst>
            <a:outerShdw blurRad="292100" dist="139700" dir="2700000" algn="tl" rotWithShape="0">
              <a:srgbClr val="333333">
                <a:alpha val="65000"/>
              </a:srgbClr>
            </a:outerShdw>
          </a:effectLst>
        </p:spPr>
      </p:pic>
      <p:sp>
        <p:nvSpPr>
          <p:cNvPr id="7" name="Title 1">
            <a:extLst>
              <a:ext uri="{FF2B5EF4-FFF2-40B4-BE49-F238E27FC236}">
                <a16:creationId xmlns:a16="http://schemas.microsoft.com/office/drawing/2014/main" id="{7E41C484-EAF3-974A-A20B-B7E58713C8FC}"/>
              </a:ext>
            </a:extLst>
          </p:cNvPr>
          <p:cNvSpPr txBox="1">
            <a:spLocks/>
          </p:cNvSpPr>
          <p:nvPr/>
        </p:nvSpPr>
        <p:spPr bwMode="auto">
          <a:xfrm rot="-246943">
            <a:off x="552171" y="1118394"/>
            <a:ext cx="8382000" cy="736600"/>
          </a:xfrm>
          <a:prstGeom prst="rect">
            <a:avLst/>
          </a:prstGeom>
          <a:solidFill>
            <a:schemeClr val="accent1">
              <a:lumMod val="75000"/>
            </a:schemeClr>
          </a:solidFill>
          <a:ln>
            <a:noFill/>
          </a:ln>
        </p:spPr>
        <p:txBody>
          <a:bodyPr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prstClr val="white"/>
                </a:solidFill>
                <a:effectLst/>
                <a:uLnTx/>
                <a:uFillTx/>
                <a:latin typeface="Times New Roman" charset="0"/>
                <a:ea typeface="+mn-ea"/>
                <a:cs typeface="Times New Roman" charset="0"/>
              </a:rPr>
              <a:t>Ci3T Tier 1 Plan: Procedures for Teaching</a:t>
            </a:r>
          </a:p>
        </p:txBody>
      </p:sp>
      <p:sp>
        <p:nvSpPr>
          <p:cNvPr id="8" name="Title 2">
            <a:extLst>
              <a:ext uri="{FF2B5EF4-FFF2-40B4-BE49-F238E27FC236}">
                <a16:creationId xmlns:a16="http://schemas.microsoft.com/office/drawing/2014/main" id="{FFF86DAD-3777-AC4F-8CD6-515CD3E47450}"/>
              </a:ext>
            </a:extLst>
          </p:cNvPr>
          <p:cNvSpPr txBox="1">
            <a:spLocks/>
          </p:cNvSpPr>
          <p:nvPr/>
        </p:nvSpPr>
        <p:spPr bwMode="auto">
          <a:xfrm rot="414631">
            <a:off x="550413" y="3125168"/>
            <a:ext cx="8382000" cy="736600"/>
          </a:xfrm>
          <a:prstGeom prst="rect">
            <a:avLst/>
          </a:prstGeom>
          <a:solidFill>
            <a:schemeClr val="accent1">
              <a:lumMod val="75000"/>
            </a:schemeClr>
          </a:solidFill>
          <a:ln>
            <a:noFill/>
          </a:ln>
        </p:spPr>
        <p:txBody>
          <a:bodyPr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prstClr val="white"/>
                </a:solidFill>
                <a:effectLst/>
                <a:uLnTx/>
                <a:uFillTx/>
                <a:latin typeface="Times New Roman" charset="0"/>
                <a:ea typeface="+mn-ea"/>
                <a:cs typeface="Times New Roman" charset="0"/>
              </a:rPr>
              <a:t>Ci3T Tier 1 Plan: Procedures for Reinforcing</a:t>
            </a:r>
          </a:p>
        </p:txBody>
      </p:sp>
      <p:sp>
        <p:nvSpPr>
          <p:cNvPr id="9" name="Title 3">
            <a:extLst>
              <a:ext uri="{FF2B5EF4-FFF2-40B4-BE49-F238E27FC236}">
                <a16:creationId xmlns:a16="http://schemas.microsoft.com/office/drawing/2014/main" id="{ED864D72-2272-7245-9B53-9AD30E644BE1}"/>
              </a:ext>
            </a:extLst>
          </p:cNvPr>
          <p:cNvSpPr txBox="1">
            <a:spLocks/>
          </p:cNvSpPr>
          <p:nvPr/>
        </p:nvSpPr>
        <p:spPr bwMode="auto">
          <a:xfrm rot="-330507">
            <a:off x="560300" y="4719181"/>
            <a:ext cx="8382000" cy="736600"/>
          </a:xfrm>
          <a:prstGeom prst="rect">
            <a:avLst/>
          </a:prstGeom>
          <a:solidFill>
            <a:schemeClr val="accent1">
              <a:lumMod val="75000"/>
            </a:schemeClr>
          </a:solidFill>
          <a:ln>
            <a:noFill/>
          </a:ln>
        </p:spPr>
        <p:txBody>
          <a:bodyPr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prstClr val="white"/>
                </a:solidFill>
                <a:effectLst/>
                <a:uLnTx/>
                <a:uFillTx/>
                <a:latin typeface="Times New Roman" charset="0"/>
                <a:ea typeface="+mn-ea"/>
                <a:cs typeface="Times New Roman" charset="0"/>
              </a:rPr>
              <a:t>Ci3T Tier1 Plan: Procedures for Monitoring</a:t>
            </a:r>
          </a:p>
        </p:txBody>
      </p:sp>
      <p:pic>
        <p:nvPicPr>
          <p:cNvPr id="3" name="Picture 3" descr="Lincoln Elementary Ci3T Treatment Integrity:Direct Observation Report">
            <a:extLst>
              <a:ext uri="{FF2B5EF4-FFF2-40B4-BE49-F238E27FC236}">
                <a16:creationId xmlns:a16="http://schemas.microsoft.com/office/drawing/2014/main" id="{E23B62E6-10F7-48E4-7210-AFF4F597033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119891" y="182797"/>
            <a:ext cx="2020781" cy="2615129"/>
          </a:xfrm>
          <a:prstGeom prst="rect">
            <a:avLst/>
          </a:prstGeom>
          <a:ln w="6350">
            <a:solidFill>
              <a:schemeClr val="tx1">
                <a:lumMod val="50000"/>
                <a:lumOff val="50000"/>
              </a:schemeClr>
            </a:solidFill>
          </a:ln>
        </p:spPr>
      </p:pic>
      <p:pic>
        <p:nvPicPr>
          <p:cNvPr id="10" name="Picture 4" descr="Lincoln Elementary Ci3T Implementation Report">
            <a:extLst>
              <a:ext uri="{FF2B5EF4-FFF2-40B4-BE49-F238E27FC236}">
                <a16:creationId xmlns:a16="http://schemas.microsoft.com/office/drawing/2014/main" id="{FDF1FE2C-B44A-481D-B905-70B2359B12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020135" y="1938263"/>
            <a:ext cx="2026559" cy="2622605"/>
          </a:xfrm>
          <a:prstGeom prst="rect">
            <a:avLst/>
          </a:prstGeom>
          <a:ln w="6350">
            <a:solidFill>
              <a:schemeClr val="tx1">
                <a:lumMod val="50000"/>
                <a:lumOff val="50000"/>
              </a:schemeClr>
            </a:solidFill>
          </a:ln>
        </p:spPr>
      </p:pic>
      <p:sp>
        <p:nvSpPr>
          <p:cNvPr id="6" name="Arrow: Left 5" descr="Blue arrow pointing towards the Ci3T Exemplar (includes academic, behavior, and social skills responsibilities)">
            <a:extLst>
              <a:ext uri="{FF2B5EF4-FFF2-40B4-BE49-F238E27FC236}">
                <a16:creationId xmlns:a16="http://schemas.microsoft.com/office/drawing/2014/main" id="{FBF5976D-5876-AB79-AE18-939D6BFC283A}"/>
              </a:ext>
            </a:extLst>
          </p:cNvPr>
          <p:cNvSpPr/>
          <p:nvPr/>
        </p:nvSpPr>
        <p:spPr>
          <a:xfrm>
            <a:off x="9066972" y="4546321"/>
            <a:ext cx="2335284" cy="1310064"/>
          </a:xfrm>
          <a:prstGeom prst="lef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954902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9D7DF-DCC7-F19A-9FEC-316971906704}"/>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ABCB5BE4-9AE7-5D15-A01D-1248993683D0}"/>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dirty="0"/>
              <a:t>Tier 1- Modules</a:t>
            </a:r>
          </a:p>
        </p:txBody>
      </p:sp>
      <p:pic>
        <p:nvPicPr>
          <p:cNvPr id="6" name="Picture 1" descr="Comprehensive, Integrated, Three-Tiered Model of Prevention pyramid.">
            <a:extLst>
              <a:ext uri="{FF2B5EF4-FFF2-40B4-BE49-F238E27FC236}">
                <a16:creationId xmlns:a16="http://schemas.microsoft.com/office/drawing/2014/main" id="{7E31DA83-40A9-CFD5-603E-640AC916CDF6}"/>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2" name="Outline" descr="Green trapezoid outlining Tier 1 on the bottom of the Comprehensive, Integrated, Three-Tiered Model of Prevention pyramid. ">
            <a:extLst>
              <a:ext uri="{FF2B5EF4-FFF2-40B4-BE49-F238E27FC236}">
                <a16:creationId xmlns:a16="http://schemas.microsoft.com/office/drawing/2014/main" id="{820FE07B-795D-366D-7441-1EBFD004148B}"/>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 name="Image" descr="Ci3T: Primary (Tier 1) Prevention Efforts module covers">
            <a:extLst>
              <a:ext uri="{FF2B5EF4-FFF2-40B4-BE49-F238E27FC236}">
                <a16:creationId xmlns:a16="http://schemas.microsoft.com/office/drawing/2014/main" id="{20470B78-2281-C366-DA56-FC08C304189A}"/>
              </a:ext>
            </a:extLst>
          </p:cNvPr>
          <p:cNvGrpSpPr/>
          <p:nvPr/>
        </p:nvGrpSpPr>
        <p:grpSpPr>
          <a:xfrm>
            <a:off x="1872709" y="4055600"/>
            <a:ext cx="8446580" cy="1828800"/>
            <a:chOff x="2069020" y="4493319"/>
            <a:chExt cx="8446580" cy="1828800"/>
          </a:xfrm>
        </p:grpSpPr>
        <p:pic>
          <p:nvPicPr>
            <p:cNvPr id="8" name="Picture 3" descr="A collage of children with text&#10;&#10;AI-generated content may be incorrect.">
              <a:extLst>
                <a:ext uri="{FF2B5EF4-FFF2-40B4-BE49-F238E27FC236}">
                  <a16:creationId xmlns:a16="http://schemas.microsoft.com/office/drawing/2014/main" id="{A03B0D9A-6A6A-44FE-C852-DA182805F9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2819" y="4493319"/>
              <a:ext cx="3662781" cy="1828800"/>
            </a:xfrm>
            <a:prstGeom prst="rect">
              <a:avLst/>
            </a:prstGeom>
          </p:spPr>
        </p:pic>
        <p:pic>
          <p:nvPicPr>
            <p:cNvPr id="5" name="Picture 2" descr="A collage of children and adults&#10;&#10;AI-generated content may be incorrect.">
              <a:extLst>
                <a:ext uri="{FF2B5EF4-FFF2-40B4-BE49-F238E27FC236}">
                  <a16:creationId xmlns:a16="http://schemas.microsoft.com/office/drawing/2014/main" id="{5CD938C9-B19E-402C-C760-EA741EDC1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69020" y="4493319"/>
              <a:ext cx="4819487" cy="1828800"/>
            </a:xfrm>
            <a:prstGeom prst="rect">
              <a:avLst/>
            </a:prstGeom>
          </p:spPr>
        </p:pic>
      </p:grpSp>
    </p:spTree>
    <p:extLst>
      <p:ext uri="{BB962C8B-B14F-4D97-AF65-F5344CB8AC3E}">
        <p14:creationId xmlns:p14="http://schemas.microsoft.com/office/powerpoint/2010/main" val="152016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260C76-4601-4634-9884-A0A979BB613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Tier 2 Intervention Grid</a:t>
            </a:r>
          </a:p>
        </p:txBody>
      </p:sp>
      <p:pic>
        <p:nvPicPr>
          <p:cNvPr id="4" name="Picture 1" descr="Comprehensive, Integrated, Three-Tiered Model of Prevention pyramid.">
            <a:extLst>
              <a:ext uri="{FF2B5EF4-FFF2-40B4-BE49-F238E27FC236}">
                <a16:creationId xmlns:a16="http://schemas.microsoft.com/office/drawing/2014/main" id="{BA1B243D-CAE3-B313-A51F-5543903D7A8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4DD5A587-7E90-774B-8A2F-B21E2057207C}"/>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51403165-C407-5146-92D1-223B8A8D5C0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1BFAA75A-FFD4-19E1-4FD0-DB17403567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15083" y="956462"/>
            <a:ext cx="2071772" cy="3237144"/>
          </a:xfrm>
          <a:prstGeom prst="rect">
            <a:avLst/>
          </a:prstGeom>
        </p:spPr>
      </p:pic>
      <p:sp>
        <p:nvSpPr>
          <p:cNvPr id="3" name="Rectangle 2">
            <a:extLst>
              <a:ext uri="{FF2B5EF4-FFF2-40B4-BE49-F238E27FC236}">
                <a16:creationId xmlns:a16="http://schemas.microsoft.com/office/drawing/2014/main" id="{B8E65728-B925-1DE6-99E1-2F4C9F1BD7C2}"/>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Tier 2 Intervention Grid</a:t>
            </a:r>
          </a:p>
        </p:txBody>
      </p:sp>
    </p:spTree>
    <p:extLst>
      <p:ext uri="{BB962C8B-B14F-4D97-AF65-F5344CB8AC3E}">
        <p14:creationId xmlns:p14="http://schemas.microsoft.com/office/powerpoint/2010/main" val="405527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1AECC-97E5-A081-BC56-3B6BDA043BF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Tier 3 Intervention Grid</a:t>
            </a:r>
          </a:p>
        </p:txBody>
      </p:sp>
      <p:pic>
        <p:nvPicPr>
          <p:cNvPr id="11" name="Picture 1" descr="Comprehensive, Integrated, Three-Tiered Model of Prevention pyramid.">
            <a:extLst>
              <a:ext uri="{FF2B5EF4-FFF2-40B4-BE49-F238E27FC236}">
                <a16:creationId xmlns:a16="http://schemas.microsoft.com/office/drawing/2014/main" id="{C18350AB-5D16-EE21-8371-9C38EFF675C5}"/>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5326371C-58D6-024C-97BB-E72875F449D0}"/>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0311E041-CA33-444B-BC43-3AA4F5A8285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he Tier 3 Process module cover">
            <a:extLst>
              <a:ext uri="{FF2B5EF4-FFF2-40B4-BE49-F238E27FC236}">
                <a16:creationId xmlns:a16="http://schemas.microsoft.com/office/drawing/2014/main" id="{8F047738-C514-6D8B-B939-F95104A2DB08}"/>
              </a:ext>
            </a:extLst>
          </p:cNvPr>
          <p:cNvPicPr>
            <a:picLocks noChangeAspect="1"/>
          </p:cNvPicPr>
          <p:nvPr/>
        </p:nvPicPr>
        <p:blipFill>
          <a:blip r:embed="rId5"/>
          <a:stretch>
            <a:fillRect/>
          </a:stretch>
        </p:blipFill>
        <p:spPr>
          <a:xfrm>
            <a:off x="9177435" y="908543"/>
            <a:ext cx="2072454" cy="3236976"/>
          </a:xfrm>
          <a:prstGeom prst="rect">
            <a:avLst/>
          </a:prstGeom>
        </p:spPr>
      </p:pic>
      <p:sp>
        <p:nvSpPr>
          <p:cNvPr id="2" name="Rectangle 1">
            <a:extLst>
              <a:ext uri="{FF2B5EF4-FFF2-40B4-BE49-F238E27FC236}">
                <a16:creationId xmlns:a16="http://schemas.microsoft.com/office/drawing/2014/main" id="{78CCB307-FA90-99EA-2530-60C205E70545}"/>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Tier 3 Intervention Grid</a:t>
            </a:r>
          </a:p>
        </p:txBody>
      </p:sp>
    </p:spTree>
    <p:extLst>
      <p:ext uri="{BB962C8B-B14F-4D97-AF65-F5344CB8AC3E}">
        <p14:creationId xmlns:p14="http://schemas.microsoft.com/office/powerpoint/2010/main" val="101831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DF4C-A026-E041-8D5B-8384E05DA34E}"/>
              </a:ext>
              <a:ext uri="{C183D7F6-B498-43B3-948B-1728B52AA6E4}">
                <adec:decorative xmlns:adec="http://schemas.microsoft.com/office/drawing/2017/decorative" val="0"/>
              </a:ext>
            </a:extLst>
          </p:cNvPr>
          <p:cNvSpPr>
            <a:spLocks noGrp="1"/>
          </p:cNvSpPr>
          <p:nvPr>
            <p:ph type="title"/>
          </p:nvPr>
        </p:nvSpPr>
        <p:spPr/>
        <p:txBody>
          <a:bodyPr/>
          <a:lstStyle/>
          <a:p>
            <a:r>
              <a:rPr lang="en-US" dirty="0"/>
              <a:t>Essential Components Tier 1 Efforts</a:t>
            </a:r>
          </a:p>
        </p:txBody>
      </p:sp>
      <p:pic>
        <p:nvPicPr>
          <p:cNvPr id="4" name="Picture 1" descr="Flowchart of Tier 1 prevention efforts including social validity with an arrow to treatment integrity with an arrow to systematic universal screening for academic and behavior">
            <a:extLst>
              <a:ext uri="{FF2B5EF4-FFF2-40B4-BE49-F238E27FC236}">
                <a16:creationId xmlns:a16="http://schemas.microsoft.com/office/drawing/2014/main" id="{19EEF918-6CC1-1A27-EB9D-FFD3D4240B94}"/>
              </a:ext>
            </a:extLst>
          </p:cNvPr>
          <p:cNvPicPr>
            <a:picLocks noChangeAspect="1"/>
          </p:cNvPicPr>
          <p:nvPr/>
        </p:nvPicPr>
        <p:blipFill>
          <a:blip r:embed="rId3"/>
          <a:stretch>
            <a:fillRect/>
          </a:stretch>
        </p:blipFill>
        <p:spPr>
          <a:xfrm>
            <a:off x="1980843" y="1917095"/>
            <a:ext cx="8230313" cy="4773582"/>
          </a:xfrm>
          <a:prstGeom prst="rect">
            <a:avLst/>
          </a:prstGeom>
        </p:spPr>
      </p:pic>
      <p:pic>
        <p:nvPicPr>
          <p:cNvPr id="7" name="Picture 2">
            <a:extLst>
              <a:ext uri="{FF2B5EF4-FFF2-40B4-BE49-F238E27FC236}">
                <a16:creationId xmlns:a16="http://schemas.microsoft.com/office/drawing/2014/main" id="{35A09957-B873-4686-A463-F5135D02C7D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6689" y="2143324"/>
            <a:ext cx="1946937" cy="2400129"/>
          </a:xfrm>
          <a:prstGeom prst="rect">
            <a:avLst/>
          </a:prstGeom>
          <a:ln w="6350">
            <a:solidFill>
              <a:schemeClr val="tx1">
                <a:lumMod val="50000"/>
                <a:lumOff val="50000"/>
              </a:schemeClr>
            </a:solidFill>
          </a:ln>
        </p:spPr>
      </p:pic>
      <p:pic>
        <p:nvPicPr>
          <p:cNvPr id="6" name="Picture 3">
            <a:hlinkClick r:id="rId5"/>
            <a:extLst>
              <a:ext uri="{FF2B5EF4-FFF2-40B4-BE49-F238E27FC236}">
                <a16:creationId xmlns:a16="http://schemas.microsoft.com/office/drawing/2014/main" id="{9C5782F8-C9F0-1D0E-2C03-D708AABB0D2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71383" y="1430439"/>
            <a:ext cx="2042680" cy="3091947"/>
          </a:xfrm>
          <a:prstGeom prst="rect">
            <a:avLst/>
          </a:prstGeom>
          <a:ln>
            <a:solidFill>
              <a:schemeClr val="tx1"/>
            </a:solidFill>
          </a:ln>
        </p:spPr>
      </p:pic>
      <p:pic>
        <p:nvPicPr>
          <p:cNvPr id="9" name="Picture 8">
            <a:extLst>
              <a:ext uri="{FF2B5EF4-FFF2-40B4-BE49-F238E27FC236}">
                <a16:creationId xmlns:a16="http://schemas.microsoft.com/office/drawing/2014/main" id="{C5E39D8D-2B94-A069-C98F-EB8BE31FC9F6}"/>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45167" y="5034773"/>
            <a:ext cx="2705807" cy="1458102"/>
          </a:xfrm>
          <a:prstGeom prst="rect">
            <a:avLst/>
          </a:prstGeom>
          <a:ln>
            <a:solidFill>
              <a:schemeClr val="tx1"/>
            </a:solidFill>
          </a:ln>
        </p:spPr>
      </p:pic>
    </p:spTree>
    <p:extLst>
      <p:ext uri="{BB962C8B-B14F-4D97-AF65-F5344CB8AC3E}">
        <p14:creationId xmlns:p14="http://schemas.microsoft.com/office/powerpoint/2010/main" val="2289920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8224C-EB64-3ED7-ECC5-84E6D22686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F55DD2-5951-8201-97C0-83F92B4BFDA7}"/>
              </a:ext>
            </a:extLst>
          </p:cNvPr>
          <p:cNvSpPr>
            <a:spLocks noGrp="1"/>
          </p:cNvSpPr>
          <p:nvPr>
            <p:ph type="title"/>
          </p:nvPr>
        </p:nvSpPr>
        <p:spPr>
          <a:solidFill>
            <a:schemeClr val="accent5"/>
          </a:solidFill>
        </p:spPr>
        <p:txBody>
          <a:bodyPr>
            <a:normAutofit/>
          </a:bodyPr>
          <a:lstStyle/>
          <a:p>
            <a:r>
              <a:rPr lang="en-US">
                <a:solidFill>
                  <a:schemeClr val="bg1"/>
                </a:solidFill>
              </a:rPr>
              <a:t>Talk Time: Ci3T</a:t>
            </a:r>
          </a:p>
        </p:txBody>
      </p:sp>
      <p:sp>
        <p:nvSpPr>
          <p:cNvPr id="59" name="Content Placeholder 15">
            <a:extLst>
              <a:ext uri="{FF2B5EF4-FFF2-40B4-BE49-F238E27FC236}">
                <a16:creationId xmlns:a16="http://schemas.microsoft.com/office/drawing/2014/main" id="{C584FD65-955E-B3C9-E926-662DFF5B5DED}"/>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are some potential benefits of an integrated system like Ci3T?</a:t>
            </a:r>
          </a:p>
          <a:p>
            <a:pPr marL="285750" lvl="0" indent="-285750">
              <a:buClr>
                <a:srgbClr val="000000"/>
              </a:buClr>
              <a:buFont typeface="Arial,Sans-Serif" panose="020B0604020202020204" pitchFamily="34" charset="0"/>
              <a:buChar char="•"/>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are some potential challenges of</a:t>
            </a:r>
            <a:r>
              <a:rPr lang="en-US">
                <a:solidFill>
                  <a:srgbClr val="000000"/>
                </a:solidFill>
                <a:cs typeface="Arial"/>
              </a:rPr>
              <a:t> integrated system like</a:t>
            </a: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 Ci3T? </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lang="en-US">
                <a:solidFill>
                  <a:srgbClr val="000000"/>
                </a:solidFill>
                <a:latin typeface="Arial" panose="020B0604020202020204"/>
                <a:cs typeface="Arial"/>
              </a:rPr>
              <a:t>How could Ci3T build on existing strengths in academic, behavior, and social and emotional well-being domains?</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lang="en-US"/>
              <a:t>What components are currently in place in your district?</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lang="en-US"/>
              <a:t>Where are your district’s areas for refinement? </a:t>
            </a:r>
            <a:endParaRPr kumimoji="0" lang="en-US" sz="2800" b="0" i="0" u="none" strike="noStrike" kern="1200" cap="none" spc="0" normalizeH="0" baseline="0" noProof="0">
              <a:ln>
                <a:noFill/>
              </a:ln>
              <a:solidFill>
                <a:srgbClr val="000000"/>
              </a:solidFill>
              <a:effectLst/>
              <a:uLnTx/>
              <a:uFillTx/>
              <a:latin typeface="Arial" panose="020B0604020202020204"/>
              <a:ea typeface="+mn-ea"/>
              <a:cs typeface="Arial"/>
            </a:endParaRP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questions do you have about Ci3T?</a:t>
            </a:r>
          </a:p>
        </p:txBody>
      </p:sp>
      <p:pic>
        <p:nvPicPr>
          <p:cNvPr id="3" name="Picture 47">
            <a:extLst>
              <a:ext uri="{FF2B5EF4-FFF2-40B4-BE49-F238E27FC236}">
                <a16:creationId xmlns:a16="http://schemas.microsoft.com/office/drawing/2014/main" id="{F5FEDA52-08BA-892E-F2FE-51B1AEAD2AD0}"/>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4" name="Picture 46">
            <a:extLst>
              <a:ext uri="{FF2B5EF4-FFF2-40B4-BE49-F238E27FC236}">
                <a16:creationId xmlns:a16="http://schemas.microsoft.com/office/drawing/2014/main" id="{57D50D92-FA08-9105-53B5-FEE3A1EA3F1B}"/>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5" name="Picture 45">
            <a:extLst>
              <a:ext uri="{FF2B5EF4-FFF2-40B4-BE49-F238E27FC236}">
                <a16:creationId xmlns:a16="http://schemas.microsoft.com/office/drawing/2014/main" id="{A77713DE-9E3E-36C7-3155-75CFE800AFE1}"/>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6" name="Picture 44">
            <a:extLst>
              <a:ext uri="{FF2B5EF4-FFF2-40B4-BE49-F238E27FC236}">
                <a16:creationId xmlns:a16="http://schemas.microsoft.com/office/drawing/2014/main" id="{BE8443A4-47D8-F5C0-E01E-DB825E320633}"/>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7" name="Picture 43">
            <a:extLst>
              <a:ext uri="{FF2B5EF4-FFF2-40B4-BE49-F238E27FC236}">
                <a16:creationId xmlns:a16="http://schemas.microsoft.com/office/drawing/2014/main" id="{4572EBC5-B46C-D6B5-64D5-C114386181F3}"/>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8" name="Picture 41">
            <a:extLst>
              <a:ext uri="{FF2B5EF4-FFF2-40B4-BE49-F238E27FC236}">
                <a16:creationId xmlns:a16="http://schemas.microsoft.com/office/drawing/2014/main" id="{D0C5AA34-B007-43D1-38DA-A613D12CEB8B}"/>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9" name="Picture 40">
            <a:extLst>
              <a:ext uri="{FF2B5EF4-FFF2-40B4-BE49-F238E27FC236}">
                <a16:creationId xmlns:a16="http://schemas.microsoft.com/office/drawing/2014/main" id="{97200F45-BB03-567C-F67E-726AD05379C0}"/>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0" name="Picture 39">
            <a:extLst>
              <a:ext uri="{FF2B5EF4-FFF2-40B4-BE49-F238E27FC236}">
                <a16:creationId xmlns:a16="http://schemas.microsoft.com/office/drawing/2014/main" id="{3591348F-8FD8-90FA-B8DE-5A4D0E20140C}"/>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1" name="Picture 38">
            <a:extLst>
              <a:ext uri="{FF2B5EF4-FFF2-40B4-BE49-F238E27FC236}">
                <a16:creationId xmlns:a16="http://schemas.microsoft.com/office/drawing/2014/main" id="{88B5587A-5AD4-17F8-F5CE-D4B954B0B2C8}"/>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2" name="Picture 33">
            <a:extLst>
              <a:ext uri="{FF2B5EF4-FFF2-40B4-BE49-F238E27FC236}">
                <a16:creationId xmlns:a16="http://schemas.microsoft.com/office/drawing/2014/main" id="{D952DE46-D0CB-0594-0ECD-1B54AB7EA6A0}"/>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3" name="Picture 36">
            <a:extLst>
              <a:ext uri="{FF2B5EF4-FFF2-40B4-BE49-F238E27FC236}">
                <a16:creationId xmlns:a16="http://schemas.microsoft.com/office/drawing/2014/main" id="{7973E9DB-66B4-8C1A-C254-46359529925B}"/>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4" name="Picture 32">
            <a:extLst>
              <a:ext uri="{FF2B5EF4-FFF2-40B4-BE49-F238E27FC236}">
                <a16:creationId xmlns:a16="http://schemas.microsoft.com/office/drawing/2014/main" id="{F1A1C59F-5DBF-9CAB-9E1A-751A3DFE1C53}"/>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7" name="Picture">
            <a:extLst>
              <a:ext uri="{FF2B5EF4-FFF2-40B4-BE49-F238E27FC236}">
                <a16:creationId xmlns:a16="http://schemas.microsoft.com/office/drawing/2014/main" id="{485D445D-4B71-8AB8-6F2D-D45C5E069C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5"/>
              </a:ext>
            </a:extLst>
          </a:blip>
          <a:srcRect l="6300" t="18502" r="5720" b="17686"/>
          <a:stretch/>
        </p:blipFill>
        <p:spPr>
          <a:xfrm>
            <a:off x="9276347" y="495814"/>
            <a:ext cx="1647413" cy="1194874"/>
          </a:xfrm>
          <a:prstGeom prst="rect">
            <a:avLst/>
          </a:prstGeom>
        </p:spPr>
      </p:pic>
    </p:spTree>
    <p:extLst>
      <p:ext uri="{BB962C8B-B14F-4D97-AF65-F5344CB8AC3E}">
        <p14:creationId xmlns:p14="http://schemas.microsoft.com/office/powerpoint/2010/main" val="194987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13"/>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4ACC6-4DDB-BB39-E709-87177E158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42081-D30D-A04B-3D92-4671CF7EE96C}"/>
              </a:ext>
            </a:extLst>
          </p:cNvPr>
          <p:cNvSpPr>
            <a:spLocks noGrp="1"/>
          </p:cNvSpPr>
          <p:nvPr>
            <p:ph type="title"/>
          </p:nvPr>
        </p:nvSpPr>
        <p:spPr/>
        <p:txBody>
          <a:bodyPr>
            <a:normAutofit/>
          </a:bodyPr>
          <a:lstStyle/>
          <a:p>
            <a:r>
              <a:rPr lang="en-US" dirty="0"/>
              <a:t>Systematic Screening</a:t>
            </a:r>
          </a:p>
        </p:txBody>
      </p:sp>
    </p:spTree>
    <p:extLst>
      <p:ext uri="{BB962C8B-B14F-4D97-AF65-F5344CB8AC3E}">
        <p14:creationId xmlns:p14="http://schemas.microsoft.com/office/powerpoint/2010/main" val="2705295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D380-DA5E-EE83-B60C-BFA188177A25}"/>
              </a:ext>
              <a:ext uri="{C183D7F6-B498-43B3-948B-1728B52AA6E4}">
                <adec:decorative xmlns:adec="http://schemas.microsoft.com/office/drawing/2017/decorative" val="0"/>
              </a:ext>
            </a:extLst>
          </p:cNvPr>
          <p:cNvSpPr>
            <a:spLocks noGrp="1"/>
          </p:cNvSpPr>
          <p:nvPr>
            <p:ph type="title"/>
          </p:nvPr>
        </p:nvSpPr>
        <p:spPr>
          <a:xfrm>
            <a:off x="634732" y="151163"/>
            <a:ext cx="10922536" cy="1325563"/>
          </a:xfrm>
        </p:spPr>
        <p:txBody>
          <a:bodyPr/>
          <a:lstStyle/>
          <a:p>
            <a:r>
              <a:rPr lang="en-US"/>
              <a:t>Systematic Screening … Logistics</a:t>
            </a:r>
          </a:p>
        </p:txBody>
      </p:sp>
      <p:graphicFrame>
        <p:nvGraphicFramePr>
          <p:cNvPr id="4" name="Content Placeholder 3" descr="Infographic flowchart with three circles in this order from left to right: Fall, Winter, Spring">
            <a:extLst>
              <a:ext uri="{FF2B5EF4-FFF2-40B4-BE49-F238E27FC236}">
                <a16:creationId xmlns:a16="http://schemas.microsoft.com/office/drawing/2014/main" id="{CE8CC4A8-3BB8-7144-4537-A18BD33D4787}"/>
              </a:ext>
              <a:ext uri="{C183D7F6-B498-43B3-948B-1728B52AA6E4}">
                <adec:decorative xmlns:adec="http://schemas.microsoft.com/office/drawing/2017/decorative" val="0"/>
              </a:ext>
            </a:extLst>
          </p:cNvPr>
          <p:cNvGraphicFramePr>
            <a:graphicFrameLocks noGrp="1"/>
          </p:cNvGraphicFramePr>
          <p:nvPr>
            <p:ph idx="1"/>
          </p:nvPr>
        </p:nvGraphicFramePr>
        <p:xfrm>
          <a:off x="846310" y="667994"/>
          <a:ext cx="10515600" cy="4076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13">
            <a:extLst>
              <a:ext uri="{FF2B5EF4-FFF2-40B4-BE49-F238E27FC236}">
                <a16:creationId xmlns:a16="http://schemas.microsoft.com/office/drawing/2014/main" id="{E4599AD1-6DBA-B110-9C75-45347F62C157}"/>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4017137"/>
            <a:ext cx="4622800" cy="3048681"/>
          </a:xfrm>
          <a:prstGeom prst="rect">
            <a:avLst/>
          </a:prstGeom>
        </p:spPr>
      </p:pic>
      <p:graphicFrame>
        <p:nvGraphicFramePr>
          <p:cNvPr id="3" name="Diagram 2" descr="Infographic flowchart showing an arrow pointing right with three green boxes: selecting, installing, and analyzing">
            <a:extLst>
              <a:ext uri="{FF2B5EF4-FFF2-40B4-BE49-F238E27FC236}">
                <a16:creationId xmlns:a16="http://schemas.microsoft.com/office/drawing/2014/main" id="{8E09CF52-1CC7-E6CF-A16B-2AB035AA12A5}"/>
              </a:ext>
              <a:ext uri="{C183D7F6-B498-43B3-948B-1728B52AA6E4}">
                <adec:decorative xmlns:adec="http://schemas.microsoft.com/office/drawing/2017/decorative" val="0"/>
              </a:ext>
            </a:extLst>
          </p:cNvPr>
          <p:cNvGraphicFramePr/>
          <p:nvPr/>
        </p:nvGraphicFramePr>
        <p:xfrm>
          <a:off x="5680954" y="3415367"/>
          <a:ext cx="5449161" cy="340877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755434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1CC6C-2968-5366-8D3A-83E116A2BE01}"/>
              </a:ext>
            </a:extLst>
          </p:cNvPr>
          <p:cNvSpPr>
            <a:spLocks noGrp="1"/>
          </p:cNvSpPr>
          <p:nvPr>
            <p:ph type="title"/>
          </p:nvPr>
        </p:nvSpPr>
        <p:spPr/>
        <p:txBody>
          <a:bodyPr/>
          <a:lstStyle/>
          <a:p>
            <a:r>
              <a:rPr lang="en-US" dirty="0"/>
              <a:t>Systematic Behavior Screening Modules</a:t>
            </a:r>
          </a:p>
        </p:txBody>
      </p:sp>
      <p:pic>
        <p:nvPicPr>
          <p:cNvPr id="5" name="Picture 1" descr="Supports and Structures for Behavior Screening module cover.">
            <a:extLst>
              <a:ext uri="{FF2B5EF4-FFF2-40B4-BE49-F238E27FC236}">
                <a16:creationId xmlns:a16="http://schemas.microsoft.com/office/drawing/2014/main" id="{532F4539-2EF8-02B1-8F10-70A26201011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282571" y="1690687"/>
            <a:ext cx="3107943" cy="4856163"/>
          </a:xfrm>
        </p:spPr>
      </p:pic>
      <p:pic>
        <p:nvPicPr>
          <p:cNvPr id="7" name="Picture 2" descr="Student Risk Screening Scale - Internalizing and Externalizing (SRSS-IE) module cover.">
            <a:extLst>
              <a:ext uri="{FF2B5EF4-FFF2-40B4-BE49-F238E27FC236}">
                <a16:creationId xmlns:a16="http://schemas.microsoft.com/office/drawing/2014/main" id="{1DF6B255-BCBC-2120-9FAE-A26D1351F9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38139" y="1690687"/>
            <a:ext cx="3107943" cy="4856163"/>
          </a:xfrm>
          <a:prstGeom prst="rect">
            <a:avLst/>
          </a:prstGeom>
        </p:spPr>
      </p:pic>
    </p:spTree>
    <p:extLst>
      <p:ext uri="{BB962C8B-B14F-4D97-AF65-F5344CB8AC3E}">
        <p14:creationId xmlns:p14="http://schemas.microsoft.com/office/powerpoint/2010/main" val="2782426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1631E6-AFAA-AB40-858E-4ED93D73DA47}"/>
              </a:ext>
            </a:extLst>
          </p:cNvPr>
          <p:cNvSpPr>
            <a:spLocks noGrp="1"/>
          </p:cNvSpPr>
          <p:nvPr>
            <p:ph type="title"/>
          </p:nvPr>
        </p:nvSpPr>
        <p:spPr>
          <a:xfrm>
            <a:off x="500062" y="365125"/>
            <a:ext cx="11191875" cy="1325563"/>
          </a:xfrm>
        </p:spPr>
        <p:txBody>
          <a:bodyPr>
            <a:normAutofit fontScale="90000"/>
          </a:bodyPr>
          <a:lstStyle/>
          <a:p>
            <a:r>
              <a:rPr lang="en-US" altLang="en-US" sz="4900"/>
              <a:t>Student Risk Screening Scale – Internalizing and Externalizing </a:t>
            </a:r>
            <a:r>
              <a:rPr lang="en-US" altLang="en-US" sz="2400" b="0">
                <a:solidFill>
                  <a:schemeClr val="tx2"/>
                </a:solidFill>
              </a:rPr>
              <a:t>(SRSS-IE; Drummond, 1994; Lane &amp; Menzies, 2009)</a:t>
            </a:r>
            <a:br>
              <a:rPr lang="en-US" altLang="en-US" b="0"/>
            </a:br>
            <a:r>
              <a:rPr lang="en-US" altLang="en-US" b="0" spc="0"/>
              <a:t>Elementary</a:t>
            </a:r>
            <a:endParaRPr lang="en-US"/>
          </a:p>
        </p:txBody>
      </p:sp>
      <p:pic>
        <p:nvPicPr>
          <p:cNvPr id="10" name="Picture" descr="A screenshot of the elementary version of the Student Risk Screening Scale - Internalizing and Externalizing">
            <a:extLst>
              <a:ext uri="{FF2B5EF4-FFF2-40B4-BE49-F238E27FC236}">
                <a16:creationId xmlns:a16="http://schemas.microsoft.com/office/drawing/2014/main" id="{203C82A0-FF8C-F2AF-E45F-44E1965D3BF2}"/>
              </a:ext>
            </a:extLst>
          </p:cNvPr>
          <p:cNvPicPr>
            <a:picLocks noChangeAspect="1"/>
          </p:cNvPicPr>
          <p:nvPr/>
        </p:nvPicPr>
        <p:blipFill>
          <a:blip r:embed="rId3" cstate="screen">
            <a:extLst>
              <a:ext uri="{28A0092B-C50C-407E-A947-70E740481C1C}">
                <a14:useLocalDpi xmlns:a14="http://schemas.microsoft.com/office/drawing/2010/main"/>
              </a:ext>
            </a:extLst>
          </a:blip>
          <a:srcRect l="2073" t="8358" r="25499" b="46866"/>
          <a:stretch>
            <a:fillRect/>
          </a:stretch>
        </p:blipFill>
        <p:spPr>
          <a:xfrm>
            <a:off x="1323833" y="2024885"/>
            <a:ext cx="9352994" cy="4467990"/>
          </a:xfrm>
          <a:prstGeom prst="rect">
            <a:avLst/>
          </a:prstGeom>
        </p:spPr>
      </p:pic>
    </p:spTree>
    <p:extLst>
      <p:ext uri="{BB962C8B-B14F-4D97-AF65-F5344CB8AC3E}">
        <p14:creationId xmlns:p14="http://schemas.microsoft.com/office/powerpoint/2010/main" val="3480625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7FCD8E9-D419-164C-A7F0-BF63F96CDADA}"/>
              </a:ext>
            </a:extLst>
          </p:cNvPr>
          <p:cNvSpPr>
            <a:spLocks noGrp="1"/>
          </p:cNvSpPr>
          <p:nvPr>
            <p:ph type="title"/>
          </p:nvPr>
        </p:nvSpPr>
        <p:spPr>
          <a:xfrm>
            <a:off x="500062" y="365125"/>
            <a:ext cx="11191875" cy="1325563"/>
          </a:xfrm>
        </p:spPr>
        <p:txBody>
          <a:bodyPr>
            <a:normAutofit fontScale="90000"/>
          </a:bodyPr>
          <a:lstStyle/>
          <a:p>
            <a:r>
              <a:rPr lang="en-US" altLang="en-US" sz="4900"/>
              <a:t>Student Risk Screening Scale – Internalizing and Externalizing </a:t>
            </a:r>
            <a:r>
              <a:rPr lang="en-US" altLang="en-US" sz="2400" b="0">
                <a:solidFill>
                  <a:schemeClr val="tx2"/>
                </a:solidFill>
              </a:rPr>
              <a:t>(SRSS-IE; Drummond, 1994; Lane &amp; Menzies, 2009)</a:t>
            </a:r>
            <a:br>
              <a:rPr lang="en-US" altLang="en-US" b="0"/>
            </a:br>
            <a:r>
              <a:rPr lang="en-US" altLang="en-US" b="0" spc="0"/>
              <a:t>Secondary</a:t>
            </a:r>
            <a:endParaRPr lang="en-US"/>
          </a:p>
        </p:txBody>
      </p:sp>
      <p:pic>
        <p:nvPicPr>
          <p:cNvPr id="9" name="Picture" descr="A screenshot of the middle and high school version of the Student Risk Screening Scale - Internalizing and Externalizing ">
            <a:extLst>
              <a:ext uri="{FF2B5EF4-FFF2-40B4-BE49-F238E27FC236}">
                <a16:creationId xmlns:a16="http://schemas.microsoft.com/office/drawing/2014/main" id="{88EABF6C-2D39-041B-A7E6-7106BCD1A5D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323833" y="2024885"/>
            <a:ext cx="9352994" cy="4467990"/>
          </a:xfrm>
          <a:prstGeom prst="rect">
            <a:avLst/>
          </a:prstGeom>
        </p:spPr>
      </p:pic>
    </p:spTree>
    <p:extLst>
      <p:ext uri="{BB962C8B-B14F-4D97-AF65-F5344CB8AC3E}">
        <p14:creationId xmlns:p14="http://schemas.microsoft.com/office/powerpoint/2010/main" val="3606906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527D6-A565-3FD6-2769-AC1834CF1967}"/>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1F7BDDC7-D5F3-76EA-7774-61742EFADD66}"/>
              </a:ext>
            </a:extLst>
          </p:cNvPr>
          <p:cNvSpPr>
            <a:spLocks noGrp="1"/>
          </p:cNvSpPr>
          <p:nvPr>
            <p:ph type="title"/>
          </p:nvPr>
        </p:nvSpPr>
        <p:spPr/>
        <p:txBody>
          <a:bodyPr/>
          <a:lstStyle/>
          <a:p>
            <a:r>
              <a:rPr lang="en-US" altLang="en-US"/>
              <a:t>SRSS-IE: Cut Scores</a:t>
            </a:r>
            <a:endParaRPr lang="en-US"/>
          </a:p>
        </p:txBody>
      </p:sp>
      <p:sp>
        <p:nvSpPr>
          <p:cNvPr id="4" name="Content 1">
            <a:extLst>
              <a:ext uri="{FF2B5EF4-FFF2-40B4-BE49-F238E27FC236}">
                <a16:creationId xmlns:a16="http://schemas.microsoft.com/office/drawing/2014/main" id="{EB3005AE-7907-D7E2-AAA4-E6F0D6B57A8F}"/>
              </a:ext>
            </a:extLst>
          </p:cNvPr>
          <p:cNvSpPr txBox="1">
            <a:spLocks/>
          </p:cNvSpPr>
          <p:nvPr/>
        </p:nvSpPr>
        <p:spPr>
          <a:xfrm>
            <a:off x="838200" y="1818310"/>
            <a:ext cx="5243771" cy="647394"/>
          </a:xfrm>
          <a:prstGeom prst="rect">
            <a:avLst/>
          </a:prstGeom>
          <a:solidFill>
            <a:srgbClr val="2E75B6"/>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white"/>
                </a:solidFill>
                <a:effectLst/>
                <a:uLnTx/>
                <a:uFillTx/>
                <a:latin typeface="Arial" panose="020B0604020202020204"/>
                <a:ea typeface="+mn-ea"/>
                <a:cs typeface="+mn-cs"/>
              </a:rPr>
              <a:t>Elementary School</a:t>
            </a:r>
          </a:p>
        </p:txBody>
      </p:sp>
      <p:graphicFrame>
        <p:nvGraphicFramePr>
          <p:cNvPr id="19" name="Content 2">
            <a:extLst>
              <a:ext uri="{FF2B5EF4-FFF2-40B4-BE49-F238E27FC236}">
                <a16:creationId xmlns:a16="http://schemas.microsoft.com/office/drawing/2014/main" id="{E37C3801-1D2B-147C-5044-2433492BA3CB}"/>
              </a:ext>
            </a:extLst>
          </p:cNvPr>
          <p:cNvGraphicFramePr>
            <a:graphicFrameLocks noGrp="1"/>
          </p:cNvGraphicFramePr>
          <p:nvPr>
            <p:ph idx="1"/>
          </p:nvPr>
        </p:nvGraphicFramePr>
        <p:xfrm>
          <a:off x="838200" y="2465704"/>
          <a:ext cx="5243772" cy="2670176"/>
        </p:xfrm>
        <a:graphic>
          <a:graphicData uri="http://schemas.openxmlformats.org/drawingml/2006/table">
            <a:tbl>
              <a:tblPr firstRow="1" firstCol="1" bandRow="1"/>
              <a:tblGrid>
                <a:gridCol w="2621955">
                  <a:extLst>
                    <a:ext uri="{9D8B030D-6E8A-4147-A177-3AD203B41FA5}">
                      <a16:colId xmlns:a16="http://schemas.microsoft.com/office/drawing/2014/main" val="20000"/>
                    </a:ext>
                  </a:extLst>
                </a:gridCol>
                <a:gridCol w="2621817">
                  <a:extLst>
                    <a:ext uri="{9D8B030D-6E8A-4147-A177-3AD203B41FA5}">
                      <a16:colId xmlns:a16="http://schemas.microsoft.com/office/drawing/2014/main" val="20001"/>
                    </a:ext>
                  </a:extLst>
                </a:gridCol>
              </a:tblGrid>
              <a:tr h="485416">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lgn="ctr">
                        <a:spcBef>
                          <a:spcPts val="0"/>
                        </a:spcBef>
                        <a:spcAft>
                          <a:spcPts val="0"/>
                        </a:spcAft>
                      </a:pPr>
                      <a:r>
                        <a:rPr lang="en-US" sz="2200" b="0" dirty="0">
                          <a:effectLst/>
                          <a:latin typeface="+mn-lt"/>
                        </a:rPr>
                        <a:t>SRSS-E7</a:t>
                      </a:r>
                      <a:endParaRPr lang="en-US" sz="2000" b="0" dirty="0">
                        <a:effectLst/>
                        <a:latin typeface="+mn-lt"/>
                      </a:endParaRPr>
                    </a:p>
                  </a:txBody>
                  <a:tcPr marL="75512" marR="75512" marT="0" marB="0" anchor="ctr">
                    <a:lnL w="12700" cmpd="sng">
                      <a:solidFill>
                        <a:srgbClr val="A5A5A5"/>
                      </a:solidFill>
                    </a:lnL>
                    <a:lnR w="12700" cap="flat" cmpd="sng" algn="ctr">
                      <a:solidFill>
                        <a:srgbClr val="A5A5A5"/>
                      </a:solidFill>
                      <a:prstDash val="solid"/>
                      <a:round/>
                      <a:headEnd type="none" w="med" len="med"/>
                      <a:tailEnd type="none" w="med" len="med"/>
                    </a:lnR>
                    <a:lnT w="25400" cap="flat" cmpd="sng" algn="ctr">
                      <a:solidFill>
                        <a:srgbClr val="A5A5A5"/>
                      </a:solidFill>
                      <a:prstDash val="solid"/>
                      <a:round/>
                      <a:headEnd type="none" w="med" len="med"/>
                      <a:tailEnd type="none" w="med" len="med"/>
                    </a:lnT>
                    <a:lnB w="12700" cmpd="sng">
                      <a:solidFill>
                        <a:srgbClr val="A5A5A5"/>
                      </a:solid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dirty="0">
                          <a:effectLst/>
                          <a:latin typeface="+mn-lt"/>
                        </a:rPr>
                        <a:t>SRSS-I5</a:t>
                      </a:r>
                      <a:endParaRPr lang="en-US" sz="2000" dirty="0">
                        <a:effectLst/>
                        <a:latin typeface="+mn-lt"/>
                        <a:ea typeface="Calibri" panose="020F0502020204030204" pitchFamily="34" charset="0"/>
                        <a:cs typeface="Times New Roman" panose="02020603050405020304" pitchFamily="18" charset="0"/>
                      </a:endParaRPr>
                    </a:p>
                  </a:txBody>
                  <a:tcPr marL="75512" marR="75512" marT="0" marB="0" anchor="ctr">
                    <a:lnL w="12700" cap="flat" cmpd="sng" algn="ctr">
                      <a:solidFill>
                        <a:srgbClr val="A5A5A5"/>
                      </a:solidFill>
                      <a:prstDash val="solid"/>
                      <a:round/>
                      <a:headEnd type="none" w="med" len="med"/>
                      <a:tailEnd type="none" w="med" len="med"/>
                    </a:lnL>
                    <a:lnR w="12700" cmpd="sng">
                      <a:solidFill>
                        <a:srgbClr val="A5A5A5"/>
                      </a:solidFill>
                    </a:lnR>
                    <a:lnT w="254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1"/>
                  </a:ext>
                </a:extLst>
              </a:tr>
              <a:tr h="728510">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spcBef>
                          <a:spcPts val="0"/>
                        </a:spcBef>
                        <a:spcAft>
                          <a:spcPts val="0"/>
                        </a:spcAft>
                      </a:pPr>
                      <a:r>
                        <a:rPr lang="en-US" sz="2200" b="0" dirty="0">
                          <a:effectLst/>
                          <a:latin typeface="+mn-lt"/>
                          <a:ea typeface="+mn-ea"/>
                          <a:cs typeface="+mn-cs"/>
                        </a:rPr>
                        <a:t>Items</a:t>
                      </a:r>
                      <a:r>
                        <a:rPr lang="en-US" sz="2200" b="0" baseline="0" dirty="0">
                          <a:effectLst/>
                          <a:latin typeface="+mn-lt"/>
                          <a:ea typeface="+mn-ea"/>
                          <a:cs typeface="+mn-cs"/>
                        </a:rPr>
                        <a:t> 1-7</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dirty="0">
                          <a:effectLst/>
                          <a:latin typeface="+mn-lt"/>
                        </a:rPr>
                        <a:t>Items</a:t>
                      </a:r>
                      <a:r>
                        <a:rPr lang="en-US" sz="2200" baseline="0" dirty="0">
                          <a:effectLst/>
                          <a:latin typeface="+mn-lt"/>
                        </a:rPr>
                        <a:t> 8-12</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56250">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spcBef>
                          <a:spcPts val="0"/>
                        </a:spcBef>
                        <a:spcAft>
                          <a:spcPts val="0"/>
                        </a:spcAft>
                      </a:pPr>
                      <a:r>
                        <a:rPr lang="en-US" sz="2200" b="0" dirty="0">
                          <a:effectLst/>
                          <a:latin typeface="+mn-lt"/>
                        </a:rPr>
                        <a:t>0-3 = low risk</a:t>
                      </a:r>
                      <a:endParaRPr lang="en-US" sz="2000" b="0" dirty="0">
                        <a:effectLst/>
                        <a:latin typeface="+mn-lt"/>
                      </a:endParaRPr>
                    </a:p>
                    <a:p>
                      <a:pPr marL="0" marR="0">
                        <a:spcBef>
                          <a:spcPts val="0"/>
                        </a:spcBef>
                        <a:spcAft>
                          <a:spcPts val="0"/>
                        </a:spcAft>
                      </a:pPr>
                      <a:r>
                        <a:rPr lang="en-US" sz="2200" b="0" dirty="0">
                          <a:effectLst/>
                          <a:latin typeface="+mn-lt"/>
                        </a:rPr>
                        <a:t>4-8 = moderate risk</a:t>
                      </a:r>
                      <a:endParaRPr lang="en-US" sz="2000" b="0" dirty="0">
                        <a:effectLst/>
                        <a:latin typeface="+mn-lt"/>
                      </a:endParaRPr>
                    </a:p>
                    <a:p>
                      <a:pPr marL="0" marR="0">
                        <a:spcBef>
                          <a:spcPts val="0"/>
                        </a:spcBef>
                        <a:spcAft>
                          <a:spcPts val="0"/>
                        </a:spcAft>
                      </a:pPr>
                      <a:r>
                        <a:rPr lang="en-US" sz="2200" b="0" dirty="0">
                          <a:effectLst/>
                          <a:latin typeface="+mn-lt"/>
                        </a:rPr>
                        <a:t>9-21 = high risk</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dirty="0">
                          <a:effectLst/>
                          <a:latin typeface="+mn-lt"/>
                        </a:rPr>
                        <a:t>0-1 = low risk</a:t>
                      </a:r>
                      <a:endParaRPr lang="en-US" sz="2000" dirty="0">
                        <a:effectLst/>
                        <a:latin typeface="+mn-lt"/>
                      </a:endParaRPr>
                    </a:p>
                    <a:p>
                      <a:pPr marL="0" marR="0">
                        <a:spcBef>
                          <a:spcPts val="0"/>
                        </a:spcBef>
                        <a:spcAft>
                          <a:spcPts val="0"/>
                        </a:spcAft>
                      </a:pPr>
                      <a:r>
                        <a:rPr lang="en-US" sz="2200" dirty="0">
                          <a:effectLst/>
                          <a:latin typeface="+mn-lt"/>
                        </a:rPr>
                        <a:t>2-3 = moderate risk</a:t>
                      </a:r>
                      <a:endParaRPr lang="en-US" sz="2000" dirty="0">
                        <a:effectLst/>
                        <a:latin typeface="+mn-lt"/>
                      </a:endParaRPr>
                    </a:p>
                    <a:p>
                      <a:pPr marL="0" marR="0">
                        <a:spcBef>
                          <a:spcPts val="0"/>
                        </a:spcBef>
                        <a:spcAft>
                          <a:spcPts val="0"/>
                        </a:spcAft>
                      </a:pPr>
                      <a:r>
                        <a:rPr lang="en-US" sz="2200" dirty="0">
                          <a:effectLst/>
                          <a:latin typeface="+mn-lt"/>
                        </a:rPr>
                        <a:t>4-15 = high risk</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3"/>
                  </a:ext>
                </a:extLst>
              </a:tr>
            </a:tbl>
          </a:graphicData>
        </a:graphic>
      </p:graphicFrame>
      <p:sp>
        <p:nvSpPr>
          <p:cNvPr id="5" name="Content 3">
            <a:extLst>
              <a:ext uri="{FF2B5EF4-FFF2-40B4-BE49-F238E27FC236}">
                <a16:creationId xmlns:a16="http://schemas.microsoft.com/office/drawing/2014/main" id="{171F4EBD-EF1A-1B93-D82E-3E1D607545DD}"/>
              </a:ext>
            </a:extLst>
          </p:cNvPr>
          <p:cNvSpPr txBox="1">
            <a:spLocks/>
          </p:cNvSpPr>
          <p:nvPr/>
        </p:nvSpPr>
        <p:spPr>
          <a:xfrm>
            <a:off x="6248399" y="1818311"/>
            <a:ext cx="5257799" cy="647392"/>
          </a:xfrm>
          <a:prstGeom prst="rect">
            <a:avLst/>
          </a:prstGeom>
          <a:solidFill>
            <a:srgbClr val="1F4E79"/>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white"/>
                </a:solidFill>
                <a:effectLst/>
                <a:uLnTx/>
                <a:uFillTx/>
                <a:latin typeface="Arial" panose="020B0604020202020204"/>
                <a:ea typeface="+mn-ea"/>
                <a:cs typeface="+mn-cs"/>
              </a:rPr>
              <a:t>Middle and High School</a:t>
            </a:r>
          </a:p>
        </p:txBody>
      </p:sp>
      <p:graphicFrame>
        <p:nvGraphicFramePr>
          <p:cNvPr id="3" name="Content 4">
            <a:extLst>
              <a:ext uri="{FF2B5EF4-FFF2-40B4-BE49-F238E27FC236}">
                <a16:creationId xmlns:a16="http://schemas.microsoft.com/office/drawing/2014/main" id="{D9ADD88D-9209-547B-80E7-6DA454CD2FF2}"/>
              </a:ext>
            </a:extLst>
          </p:cNvPr>
          <p:cNvGraphicFramePr>
            <a:graphicFrameLocks/>
          </p:cNvGraphicFramePr>
          <p:nvPr>
            <p:extLst>
              <p:ext uri="{D42A27DB-BD31-4B8C-83A1-F6EECF244321}">
                <p14:modId xmlns:p14="http://schemas.microsoft.com/office/powerpoint/2010/main" val="325063821"/>
              </p:ext>
            </p:extLst>
          </p:nvPr>
        </p:nvGraphicFramePr>
        <p:xfrm>
          <a:off x="6248400" y="2465703"/>
          <a:ext cx="5271827" cy="2670176"/>
        </p:xfrm>
        <a:graphic>
          <a:graphicData uri="http://schemas.openxmlformats.org/drawingml/2006/table">
            <a:tbl>
              <a:tblPr firstRow="1" firstCol="1" bandRow="1"/>
              <a:tblGrid>
                <a:gridCol w="2650010">
                  <a:extLst>
                    <a:ext uri="{9D8B030D-6E8A-4147-A177-3AD203B41FA5}">
                      <a16:colId xmlns:a16="http://schemas.microsoft.com/office/drawing/2014/main" val="20002"/>
                    </a:ext>
                  </a:extLst>
                </a:gridCol>
                <a:gridCol w="2621817">
                  <a:extLst>
                    <a:ext uri="{9D8B030D-6E8A-4147-A177-3AD203B41FA5}">
                      <a16:colId xmlns:a16="http://schemas.microsoft.com/office/drawing/2014/main" val="20003"/>
                    </a:ext>
                  </a:extLst>
                </a:gridCol>
              </a:tblGrid>
              <a:tr h="48541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SRSS-E7</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ap="flat" cmpd="sng" algn="ctr">
                      <a:solidFill>
                        <a:srgbClr val="A5A5A5"/>
                      </a:solidFill>
                      <a:prstDash val="solid"/>
                      <a:round/>
                      <a:headEnd type="none" w="med" len="med"/>
                      <a:tailEnd type="none" w="med" len="med"/>
                    </a:lnR>
                    <a:lnT w="254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w="12700" cmpd="sng">
                      <a:noFill/>
                      <a:prstDash val="solid"/>
                    </a:lnTlToBr>
                    <a:lnBlToTr w="12700" cmpd="sng">
                      <a:noFill/>
                      <a:prstDash val="solid"/>
                    </a:lnBlToTr>
                    <a:solidFill>
                      <a:srgbClr val="A5A5A5">
                        <a:lumMod val="75000"/>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SRSS-I6</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ap="flat" cmpd="sng" algn="ctr">
                      <a:solidFill>
                        <a:srgbClr val="A5A5A5"/>
                      </a:solidFill>
                      <a:prstDash val="solid"/>
                      <a:round/>
                      <a:headEnd type="none" w="med" len="med"/>
                      <a:tailEnd type="none" w="med" len="med"/>
                    </a:lnL>
                    <a:lnR w="12700" cmpd="sng">
                      <a:solidFill>
                        <a:srgbClr val="A5A5A5"/>
                      </a:solidFill>
                    </a:lnR>
                    <a:lnT w="25400" cmpd="sng">
                      <a:solidFill>
                        <a:srgbClr val="A5A5A5"/>
                      </a:solidFill>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extLst>
                  <a:ext uri="{0D108BD9-81ED-4DB2-BD59-A6C34878D82A}">
                    <a16:rowId xmlns:a16="http://schemas.microsoft.com/office/drawing/2014/main" val="10001"/>
                  </a:ext>
                </a:extLst>
              </a:tr>
              <a:tr h="72851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b="0">
                          <a:effectLst/>
                          <a:latin typeface="+mn-lt"/>
                          <a:ea typeface="+mn-ea"/>
                          <a:cs typeface="+mn-cs"/>
                        </a:rPr>
                        <a:t>Items</a:t>
                      </a:r>
                      <a:r>
                        <a:rPr lang="en-US" sz="2200" b="0" baseline="0">
                          <a:effectLst/>
                          <a:latin typeface="+mn-lt"/>
                          <a:ea typeface="+mn-ea"/>
                          <a:cs typeface="+mn-cs"/>
                        </a:rPr>
                        <a:t> 1-7</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Items</a:t>
                      </a:r>
                      <a:r>
                        <a:rPr lang="en-US" sz="2200" baseline="0">
                          <a:effectLst/>
                          <a:latin typeface="+mn-lt"/>
                        </a:rPr>
                        <a:t> 4, 8-12</a:t>
                      </a:r>
                      <a:endParaRPr lang="en-US" sz="2000">
                        <a:effectLst/>
                        <a:latin typeface="+mn-lt"/>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562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0-3 = low risk</a:t>
                      </a:r>
                      <a:endParaRPr lang="en-US" sz="2000">
                        <a:effectLst/>
                        <a:latin typeface="+mn-lt"/>
                      </a:endParaRPr>
                    </a:p>
                    <a:p>
                      <a:pPr marL="0" marR="0">
                        <a:spcBef>
                          <a:spcPts val="0"/>
                        </a:spcBef>
                        <a:spcAft>
                          <a:spcPts val="0"/>
                        </a:spcAft>
                      </a:pPr>
                      <a:r>
                        <a:rPr lang="en-US" sz="2200">
                          <a:effectLst/>
                          <a:latin typeface="+mn-lt"/>
                        </a:rPr>
                        <a:t>4-8 = moderate risk</a:t>
                      </a:r>
                      <a:endParaRPr lang="en-US" sz="2000">
                        <a:effectLst/>
                        <a:latin typeface="+mn-lt"/>
                      </a:endParaRPr>
                    </a:p>
                    <a:p>
                      <a:pPr marL="0" marR="0">
                        <a:spcBef>
                          <a:spcPts val="0"/>
                        </a:spcBef>
                        <a:spcAft>
                          <a:spcPts val="0"/>
                        </a:spcAft>
                      </a:pPr>
                      <a:r>
                        <a:rPr lang="en-US" sz="2200">
                          <a:effectLst/>
                          <a:latin typeface="+mn-lt"/>
                        </a:rPr>
                        <a:t>9-21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ap="flat" cmpd="sng" algn="ctr">
                      <a:solidFill>
                        <a:srgbClr val="A5A5A5"/>
                      </a:solidFill>
                      <a:prstDash val="solid"/>
                      <a:round/>
                      <a:headEnd type="none" w="med" len="med"/>
                      <a:tailEnd type="none" w="med" len="med"/>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dirty="0">
                          <a:effectLst/>
                          <a:latin typeface="+mn-lt"/>
                        </a:rPr>
                        <a:t>0-3 = low risk</a:t>
                      </a:r>
                      <a:endParaRPr lang="en-US" sz="2000" dirty="0">
                        <a:effectLst/>
                        <a:latin typeface="+mn-lt"/>
                      </a:endParaRPr>
                    </a:p>
                    <a:p>
                      <a:pPr marL="0" marR="0">
                        <a:spcBef>
                          <a:spcPts val="0"/>
                        </a:spcBef>
                        <a:spcAft>
                          <a:spcPts val="0"/>
                        </a:spcAft>
                      </a:pPr>
                      <a:r>
                        <a:rPr lang="en-US" sz="2200" dirty="0">
                          <a:effectLst/>
                          <a:latin typeface="+mn-lt"/>
                        </a:rPr>
                        <a:t>4-5 = moderate risk</a:t>
                      </a:r>
                      <a:endParaRPr lang="en-US" sz="2000" dirty="0">
                        <a:effectLst/>
                        <a:latin typeface="+mn-lt"/>
                      </a:endParaRPr>
                    </a:p>
                    <a:p>
                      <a:pPr marL="0" marR="0">
                        <a:spcBef>
                          <a:spcPts val="0"/>
                        </a:spcBef>
                        <a:spcAft>
                          <a:spcPts val="0"/>
                        </a:spcAft>
                      </a:pPr>
                      <a:r>
                        <a:rPr lang="en-US" sz="2200" dirty="0">
                          <a:effectLst/>
                          <a:latin typeface="+mn-lt"/>
                        </a:rPr>
                        <a:t>6-18 = high risk</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extLst>
                  <a:ext uri="{0D108BD9-81ED-4DB2-BD59-A6C34878D82A}">
                    <a16:rowId xmlns:a16="http://schemas.microsoft.com/office/drawing/2014/main" val="10003"/>
                  </a:ext>
                </a:extLst>
              </a:tr>
            </a:tbl>
          </a:graphicData>
        </a:graphic>
      </p:graphicFrame>
      <p:sp>
        <p:nvSpPr>
          <p:cNvPr id="8" name="References">
            <a:extLst>
              <a:ext uri="{FF2B5EF4-FFF2-40B4-BE49-F238E27FC236}">
                <a16:creationId xmlns:a16="http://schemas.microsoft.com/office/drawing/2014/main" id="{8BF0040E-AC05-0BC4-66F1-5E29399E298E}"/>
              </a:ext>
              <a:ext uri="{C183D7F6-B498-43B3-948B-1728B52AA6E4}">
                <adec:decorative xmlns:adec="http://schemas.microsoft.com/office/drawing/2017/decorative" val="1"/>
              </a:ext>
            </a:extLst>
          </p:cNvPr>
          <p:cNvSpPr txBox="1">
            <a:spLocks noChangeArrowheads="1"/>
          </p:cNvSpPr>
          <p:nvPr/>
        </p:nvSpPr>
        <p:spPr bwMode="auto">
          <a:xfrm>
            <a:off x="0" y="5688449"/>
            <a:ext cx="110337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1"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Elementary School Level:</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Lane, K. L., Oakes, W. P., Swogger, E. D., Schatschneider, C., Menzies, H., M., &amp; Sanchez, J. (2015). Student risk screening scale for internalizing and externalizing behaviors: Preliminary cut scores to support data-informed decision making. </a:t>
            </a:r>
            <a:r>
              <a:rPr kumimoji="0" lang="en-US" altLang="en-US" sz="1000" b="0" i="1"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Behavioral Disorders, 40,</a:t>
            </a: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 159-170.</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 </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1"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Middle and High School Levels:</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Lane, K. L., Oakes, W. P., Cantwell, E. D., Schatschneider, C., Menzies, H., Crittenden, M., &amp;  Messenger, M. (2016). Student Risk Screening Scale for Internalizing and Externalizing Behaviors: Preliminary cut scores to support data-informed decision making in middle and high schools. </a:t>
            </a:r>
            <a:r>
              <a:rPr kumimoji="0" lang="en-US" altLang="en-US" sz="1000" b="0" i="1"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Behavioral Disorders, 42</a:t>
            </a: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(1), 271-284</a:t>
            </a:r>
          </a:p>
        </p:txBody>
      </p:sp>
      <p:sp>
        <p:nvSpPr>
          <p:cNvPr id="6" name="Rectangle 1">
            <a:extLst>
              <a:ext uri="{FF2B5EF4-FFF2-40B4-BE49-F238E27FC236}">
                <a16:creationId xmlns:a16="http://schemas.microsoft.com/office/drawing/2014/main" id="{3EA3DCAA-5440-AA2D-71CE-856D2B6E83DF}"/>
              </a:ext>
              <a:ext uri="{C183D7F6-B498-43B3-948B-1728B52AA6E4}">
                <adec:decorative xmlns:adec="http://schemas.microsoft.com/office/drawing/2017/decorative" val="1"/>
              </a:ext>
            </a:extLst>
          </p:cNvPr>
          <p:cNvSpPr/>
          <p:nvPr/>
        </p:nvSpPr>
        <p:spPr>
          <a:xfrm>
            <a:off x="838200" y="1818310"/>
            <a:ext cx="5257799" cy="3317569"/>
          </a:xfrm>
          <a:prstGeom prst="rect">
            <a:avLst/>
          </a:prstGeom>
          <a:noFill/>
          <a:ln w="76200" cap="flat" cmpd="sng" algn="ctr">
            <a:solidFill>
              <a:srgbClr val="FFFF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64B3C"/>
              </a:solidFill>
              <a:effectLst/>
              <a:uLnTx/>
              <a:uFillTx/>
              <a:latin typeface="Calibri" panose="020F0502020204030204"/>
              <a:ea typeface="+mn-ea"/>
              <a:cs typeface="+mn-cs"/>
            </a:endParaRPr>
          </a:p>
        </p:txBody>
      </p:sp>
      <p:sp>
        <p:nvSpPr>
          <p:cNvPr id="7" name="Rectangle 2">
            <a:extLst>
              <a:ext uri="{FF2B5EF4-FFF2-40B4-BE49-F238E27FC236}">
                <a16:creationId xmlns:a16="http://schemas.microsoft.com/office/drawing/2014/main" id="{EB47F2A6-7062-7897-AA57-5012C9C4D65E}"/>
              </a:ext>
              <a:ext uri="{C183D7F6-B498-43B3-948B-1728B52AA6E4}">
                <adec:decorative xmlns:adec="http://schemas.microsoft.com/office/drawing/2017/decorative" val="1"/>
              </a:ext>
            </a:extLst>
          </p:cNvPr>
          <p:cNvSpPr/>
          <p:nvPr/>
        </p:nvSpPr>
        <p:spPr>
          <a:xfrm>
            <a:off x="6248400" y="1818310"/>
            <a:ext cx="5257800" cy="3317569"/>
          </a:xfrm>
          <a:prstGeom prst="rect">
            <a:avLst/>
          </a:prstGeom>
          <a:noFill/>
          <a:ln w="76200" cap="flat" cmpd="sng" algn="ctr">
            <a:solidFill>
              <a:srgbClr val="FFFF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64B3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47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152F7-17F2-7CCE-0BFC-E256856CD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65CB8-E3DC-6A52-77D8-4541688D41B6}"/>
              </a:ext>
            </a:extLst>
          </p:cNvPr>
          <p:cNvSpPr>
            <a:spLocks noGrp="1"/>
          </p:cNvSpPr>
          <p:nvPr>
            <p:ph type="title"/>
          </p:nvPr>
        </p:nvSpPr>
        <p:spPr>
          <a:solidFill>
            <a:srgbClr val="CEDCEA"/>
          </a:solidFill>
          <a:effectLst>
            <a:softEdge rad="127000"/>
          </a:effectLst>
        </p:spPr>
        <p:txBody>
          <a:bodyPr>
            <a:normAutofit/>
          </a:bodyPr>
          <a:lstStyle/>
          <a:p>
            <a:pPr algn="ctr"/>
            <a:r>
              <a:rPr lang="en-US" sz="4000"/>
              <a:t>Fall Over Time</a:t>
            </a:r>
            <a:br>
              <a:rPr lang="en-US" sz="4000"/>
            </a:br>
            <a:r>
              <a:rPr lang="en-US" sz="3200"/>
              <a:t>SRSS-</a:t>
            </a:r>
            <a:r>
              <a:rPr lang="en-US" sz="3200" u="sng"/>
              <a:t>Externalizing </a:t>
            </a:r>
            <a:r>
              <a:rPr lang="en-US" sz="3200"/>
              <a:t>Results – Elementary School Level</a:t>
            </a:r>
            <a:endParaRPr lang="en-US" sz="4000"/>
          </a:p>
        </p:txBody>
      </p:sp>
      <p:graphicFrame>
        <p:nvGraphicFramePr>
          <p:cNvPr id="5" name="Chart 4" descr="Graph of the Fall SRSS-Externalizing Results: number and percent of students screened over time at the elementary school level">
            <a:extLst>
              <a:ext uri="{FF2B5EF4-FFF2-40B4-BE49-F238E27FC236}">
                <a16:creationId xmlns:a16="http://schemas.microsoft.com/office/drawing/2014/main" id="{7BFAF689-FE23-5679-F302-5C236D2A7610}"/>
              </a:ext>
            </a:extLst>
          </p:cNvPr>
          <p:cNvGraphicFramePr/>
          <p:nvPr>
            <p:extLst>
              <p:ext uri="{D42A27DB-BD31-4B8C-83A1-F6EECF244321}">
                <p14:modId xmlns:p14="http://schemas.microsoft.com/office/powerpoint/2010/main" val="2876270652"/>
              </p:ext>
            </p:extLst>
          </p:nvPr>
        </p:nvGraphicFramePr>
        <p:xfrm>
          <a:off x="480937" y="1699924"/>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9488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0C9CD-0BB7-D48F-B31F-69315E793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4C53F-2EA7-2C2F-B20F-52D896A26A37}"/>
              </a:ext>
            </a:extLst>
          </p:cNvPr>
          <p:cNvSpPr>
            <a:spLocks noGrp="1"/>
          </p:cNvSpPr>
          <p:nvPr>
            <p:ph type="title"/>
          </p:nvPr>
        </p:nvSpPr>
        <p:spPr>
          <a:solidFill>
            <a:srgbClr val="CEDCEA"/>
          </a:solidFill>
          <a:effectLst>
            <a:softEdge rad="127000"/>
          </a:effectLst>
        </p:spPr>
        <p:txBody>
          <a:bodyPr>
            <a:normAutofit/>
          </a:bodyPr>
          <a:lstStyle/>
          <a:p>
            <a:pPr algn="ctr"/>
            <a:r>
              <a:rPr lang="en-US" sz="4000"/>
              <a:t>Fall Over Time</a:t>
            </a:r>
            <a:br>
              <a:rPr lang="en-US" sz="4000"/>
            </a:br>
            <a:r>
              <a:rPr lang="en-US" sz="3200"/>
              <a:t>SRSS-</a:t>
            </a:r>
            <a:r>
              <a:rPr lang="en-US" sz="3200" u="sng"/>
              <a:t>Internalizing </a:t>
            </a:r>
            <a:r>
              <a:rPr lang="en-US" sz="3200"/>
              <a:t>Results – Elementary School Level</a:t>
            </a:r>
            <a:endParaRPr lang="en-US" sz="4000"/>
          </a:p>
        </p:txBody>
      </p:sp>
      <p:graphicFrame>
        <p:nvGraphicFramePr>
          <p:cNvPr id="5" name="Chart 4" descr="Graph of the Fall SRSS-Internalizing Results: number and percent of students screened over time at the elementary school level">
            <a:extLst>
              <a:ext uri="{FF2B5EF4-FFF2-40B4-BE49-F238E27FC236}">
                <a16:creationId xmlns:a16="http://schemas.microsoft.com/office/drawing/2014/main" id="{11F22A53-10EA-9FD5-0919-00EB13F50D9D}"/>
              </a:ext>
            </a:extLst>
          </p:cNvPr>
          <p:cNvGraphicFramePr/>
          <p:nvPr>
            <p:extLst>
              <p:ext uri="{D42A27DB-BD31-4B8C-83A1-F6EECF244321}">
                <p14:modId xmlns:p14="http://schemas.microsoft.com/office/powerpoint/2010/main" val="1717561418"/>
              </p:ext>
            </p:extLst>
          </p:nvPr>
        </p:nvGraphicFramePr>
        <p:xfrm>
          <a:off x="591704" y="1690688"/>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046980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BE89D-25E2-1920-A0CE-13EC420C6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567B2-C3A2-2DAB-50DA-023B98F7FE7C}"/>
              </a:ext>
            </a:extLst>
          </p:cNvPr>
          <p:cNvSpPr>
            <a:spLocks noGrp="1"/>
          </p:cNvSpPr>
          <p:nvPr>
            <p:ph type="title"/>
          </p:nvPr>
        </p:nvSpPr>
        <p:spPr>
          <a:solidFill>
            <a:srgbClr val="CEDCEA"/>
          </a:solidFill>
          <a:effectLst>
            <a:softEdge rad="127000"/>
          </a:effectLst>
        </p:spPr>
        <p:txBody>
          <a:bodyPr>
            <a:normAutofit fontScale="90000"/>
          </a:bodyPr>
          <a:lstStyle/>
          <a:p>
            <a:pPr algn="ctr"/>
            <a:r>
              <a:rPr lang="en-US" sz="3200"/>
              <a:t>Fall 2024</a:t>
            </a:r>
            <a:br>
              <a:rPr lang="en-US" sz="3200"/>
            </a:br>
            <a:r>
              <a:rPr lang="en-US" sz="3200"/>
              <a:t>SRSS-</a:t>
            </a:r>
            <a:r>
              <a:rPr lang="en-US" sz="3200" u="sng"/>
              <a:t>Internalizing</a:t>
            </a:r>
            <a:r>
              <a:rPr lang="en-US" sz="3200"/>
              <a:t> Results – Elementary School Grade Level</a:t>
            </a:r>
          </a:p>
        </p:txBody>
      </p:sp>
      <p:graphicFrame>
        <p:nvGraphicFramePr>
          <p:cNvPr id="3" name="Table">
            <a:extLst>
              <a:ext uri="{FF2B5EF4-FFF2-40B4-BE49-F238E27FC236}">
                <a16:creationId xmlns:a16="http://schemas.microsoft.com/office/drawing/2014/main" id="{03C8CD75-A595-A9B5-B286-F78B33E092B2}"/>
              </a:ext>
            </a:extLst>
          </p:cNvPr>
          <p:cNvGraphicFramePr>
            <a:graphicFrameLocks noGrp="1"/>
          </p:cNvGraphicFramePr>
          <p:nvPr/>
        </p:nvGraphicFramePr>
        <p:xfrm>
          <a:off x="609600" y="1801089"/>
          <a:ext cx="10972800" cy="4571809"/>
        </p:xfrm>
        <a:graphic>
          <a:graphicData uri="http://schemas.openxmlformats.org/drawingml/2006/table">
            <a:tbl>
              <a:tblPr firstRow="1" bandRow="1">
                <a:tableStyleId>{5C22544A-7EE6-4342-B048-85BDC9FD1C3A}</a:tableStyleId>
              </a:tblPr>
              <a:tblGrid>
                <a:gridCol w="1538243">
                  <a:extLst>
                    <a:ext uri="{9D8B030D-6E8A-4147-A177-3AD203B41FA5}">
                      <a16:colId xmlns:a16="http://schemas.microsoft.com/office/drawing/2014/main" val="20000"/>
                    </a:ext>
                  </a:extLst>
                </a:gridCol>
                <a:gridCol w="1743342">
                  <a:extLst>
                    <a:ext uri="{9D8B030D-6E8A-4147-A177-3AD203B41FA5}">
                      <a16:colId xmlns:a16="http://schemas.microsoft.com/office/drawing/2014/main" val="20001"/>
                    </a:ext>
                  </a:extLst>
                </a:gridCol>
                <a:gridCol w="2563738">
                  <a:extLst>
                    <a:ext uri="{9D8B030D-6E8A-4147-A177-3AD203B41FA5}">
                      <a16:colId xmlns:a16="http://schemas.microsoft.com/office/drawing/2014/main" val="20002"/>
                    </a:ext>
                  </a:extLst>
                </a:gridCol>
                <a:gridCol w="2666288">
                  <a:extLst>
                    <a:ext uri="{9D8B030D-6E8A-4147-A177-3AD203B41FA5}">
                      <a16:colId xmlns:a16="http://schemas.microsoft.com/office/drawing/2014/main" val="20003"/>
                    </a:ext>
                  </a:extLst>
                </a:gridCol>
                <a:gridCol w="2461189">
                  <a:extLst>
                    <a:ext uri="{9D8B030D-6E8A-4147-A177-3AD203B41FA5}">
                      <a16:colId xmlns:a16="http://schemas.microsoft.com/office/drawing/2014/main" val="20004"/>
                    </a:ext>
                  </a:extLst>
                </a:gridCol>
              </a:tblGrid>
              <a:tr h="762001">
                <a:tc>
                  <a:txBody>
                    <a:bodyPr/>
                    <a:lstStyle/>
                    <a:p>
                      <a:pPr algn="ctr"/>
                      <a:r>
                        <a:rPr lang="en-US" sz="2000">
                          <a:solidFill>
                            <a:schemeClr val="tx1"/>
                          </a:solidFill>
                        </a:rPr>
                        <a:t>Grade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i="1">
                          <a:solidFill>
                            <a:schemeClr val="tx1"/>
                          </a:solidFill>
                        </a:rPr>
                        <a:t>N</a:t>
                      </a:r>
                    </a:p>
                    <a:p>
                      <a:pPr algn="ctr"/>
                      <a:r>
                        <a:rPr lang="en-US" sz="2000">
                          <a:solidFill>
                            <a:schemeClr val="tx1"/>
                          </a:solidFill>
                        </a:rPr>
                        <a:t>Screened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a:solidFill>
                            <a:schemeClr val="tx1"/>
                          </a:solidFill>
                        </a:rPr>
                        <a:t>Low  </a:t>
                      </a:r>
                    </a:p>
                    <a:p>
                      <a:pPr algn="ctr"/>
                      <a:r>
                        <a:rPr lang="en-US" sz="2000" i="1">
                          <a:solidFill>
                            <a:schemeClr val="tx1"/>
                          </a:solidFill>
                        </a:rPr>
                        <a:t>n</a:t>
                      </a:r>
                      <a:r>
                        <a:rPr lang="en-US" sz="2000" i="1" baseline="0">
                          <a:solidFill>
                            <a:schemeClr val="tx1"/>
                          </a:solidFill>
                        </a:rPr>
                        <a:t> (%)</a:t>
                      </a:r>
                      <a:endParaRPr lang="en-US" sz="2000" i="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F2D0"/>
                    </a:solidFill>
                  </a:tcPr>
                </a:tc>
                <a:tc>
                  <a:txBody>
                    <a:bodyPr/>
                    <a:lstStyle/>
                    <a:p>
                      <a:pPr algn="ctr"/>
                      <a:r>
                        <a:rPr lang="en-US" sz="2000">
                          <a:solidFill>
                            <a:schemeClr val="tx1"/>
                          </a:solidFill>
                        </a:rPr>
                        <a:t>Moderate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a:solidFill>
                            <a:schemeClr val="tx1"/>
                          </a:solidFill>
                        </a:rPr>
                        <a:t>n</a:t>
                      </a:r>
                      <a:r>
                        <a:rPr lang="en-US" sz="2000" i="1" baseline="0">
                          <a:solidFill>
                            <a:schemeClr val="tx1"/>
                          </a:solidFill>
                        </a:rPr>
                        <a:t> (%)</a:t>
                      </a:r>
                      <a:r>
                        <a:rPr lang="en-US" sz="200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en-US" sz="2000">
                          <a:solidFill>
                            <a:schemeClr val="tx1"/>
                          </a:solidFill>
                        </a:rPr>
                        <a:t>High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a:solidFill>
                            <a:schemeClr val="tx1"/>
                          </a:solidFill>
                        </a:rPr>
                        <a:t>n</a:t>
                      </a:r>
                      <a:r>
                        <a:rPr lang="en-US" sz="2000" i="1" baseline="0">
                          <a:solidFill>
                            <a:schemeClr val="tx1"/>
                          </a:solidFill>
                        </a:rPr>
                        <a:t> (%)</a:t>
                      </a:r>
                      <a:endParaRPr lang="en-US" sz="2000" i="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0"/>
                  </a:ext>
                </a:extLst>
              </a:tr>
              <a:tr h="1269936">
                <a:tc>
                  <a:txBody>
                    <a:bodyPr/>
                    <a:lstStyle/>
                    <a:p>
                      <a:pPr algn="ctr"/>
                      <a:r>
                        <a:rPr lang="en-US" sz="2400"/>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26</a:t>
                      </a:r>
                    </a:p>
                    <a:p>
                      <a:pPr marL="0" algn="ctr" defTabSz="914400" rtl="0" eaLnBrk="1" fontAlgn="b" latinLnBrk="0" hangingPunct="1">
                        <a:buNone/>
                      </a:pPr>
                      <a:r>
                        <a:rPr lang="en-US" sz="2400" kern="1200">
                          <a:solidFill>
                            <a:schemeClr val="tx1"/>
                          </a:solidFill>
                          <a:latin typeface="+mn-lt"/>
                          <a:ea typeface="+mn-ea"/>
                          <a:cs typeface="+mn-cs"/>
                        </a:rPr>
                        <a:t>(56.52)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9</a:t>
                      </a:r>
                    </a:p>
                    <a:p>
                      <a:pPr marL="0" algn="ctr" defTabSz="914400" rtl="0" eaLnBrk="1" fontAlgn="b" latinLnBrk="0" hangingPunct="1">
                        <a:buNone/>
                      </a:pPr>
                      <a:r>
                        <a:rPr lang="en-US" sz="2400" kern="1200">
                          <a:solidFill>
                            <a:schemeClr val="tx1"/>
                          </a:solidFill>
                          <a:latin typeface="+mn-lt"/>
                          <a:ea typeface="+mn-ea"/>
                          <a:cs typeface="+mn-cs"/>
                        </a:rPr>
                        <a:t>(19.57)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11</a:t>
                      </a:r>
                    </a:p>
                    <a:p>
                      <a:pPr marL="0" algn="ctr" defTabSz="914400" rtl="0" eaLnBrk="1" fontAlgn="b" latinLnBrk="0" hangingPunct="1">
                        <a:buNone/>
                      </a:pPr>
                      <a:r>
                        <a:rPr lang="en-US" sz="2400" kern="1200">
                          <a:solidFill>
                            <a:schemeClr val="tx1"/>
                          </a:solidFill>
                          <a:latin typeface="+mn-lt"/>
                          <a:ea typeface="+mn-ea"/>
                          <a:cs typeface="+mn-cs"/>
                        </a:rPr>
                        <a:t>(23.91)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269936">
                <a:tc>
                  <a:txBody>
                    <a:bodyPr/>
                    <a:lstStyle/>
                    <a:p>
                      <a:pPr algn="ctr"/>
                      <a:r>
                        <a:rPr lang="en-US" sz="240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2400" kern="1200">
                          <a:solidFill>
                            <a:schemeClr val="tx1"/>
                          </a:solidFill>
                          <a:latin typeface="+mn-lt"/>
                          <a:ea typeface="+mn-ea"/>
                          <a:cs typeface="+mn-cs"/>
                        </a:rPr>
                        <a:t>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41</a:t>
                      </a:r>
                    </a:p>
                    <a:p>
                      <a:pPr marL="0" algn="ctr" defTabSz="914400" rtl="0" eaLnBrk="1" fontAlgn="b" latinLnBrk="0" hangingPunct="1">
                        <a:buNone/>
                      </a:pPr>
                      <a:r>
                        <a:rPr lang="en-US" sz="2400" kern="1200">
                          <a:solidFill>
                            <a:schemeClr val="tx1"/>
                          </a:solidFill>
                          <a:latin typeface="+mn-lt"/>
                          <a:ea typeface="+mn-ea"/>
                          <a:cs typeface="+mn-cs"/>
                        </a:rPr>
                        <a:t>(68.33)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9</a:t>
                      </a:r>
                    </a:p>
                    <a:p>
                      <a:pPr marL="0" algn="ctr" defTabSz="914400" rtl="0" eaLnBrk="1" fontAlgn="b" latinLnBrk="0" hangingPunct="1">
                        <a:buNone/>
                      </a:pPr>
                      <a:r>
                        <a:rPr lang="en-US" sz="2400" kern="1200">
                          <a:solidFill>
                            <a:schemeClr val="tx1"/>
                          </a:solidFill>
                          <a:latin typeface="+mn-lt"/>
                          <a:ea typeface="+mn-ea"/>
                          <a:cs typeface="+mn-cs"/>
                        </a:rPr>
                        <a:t>(15.00)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10</a:t>
                      </a:r>
                    </a:p>
                    <a:p>
                      <a:pPr marL="0" algn="ctr" defTabSz="914400" rtl="0" eaLnBrk="1" fontAlgn="b" latinLnBrk="0" hangingPunct="1">
                        <a:buNone/>
                      </a:pPr>
                      <a:r>
                        <a:rPr lang="en-US" sz="2400" kern="1200">
                          <a:solidFill>
                            <a:schemeClr val="tx1"/>
                          </a:solidFill>
                          <a:latin typeface="+mn-lt"/>
                          <a:ea typeface="+mn-ea"/>
                          <a:cs typeface="+mn-cs"/>
                        </a:rPr>
                        <a:t>(16.67)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269936">
                <a:tc>
                  <a:txBody>
                    <a:bodyPr/>
                    <a:lstStyle/>
                    <a:p>
                      <a:pPr algn="ctr"/>
                      <a:r>
                        <a:rPr lang="en-US" sz="240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2400" kern="1200">
                          <a:solidFill>
                            <a:schemeClr val="tx1"/>
                          </a:solidFill>
                          <a:latin typeface="+mn-lt"/>
                          <a:ea typeface="+mn-ea"/>
                          <a:cs typeface="+mn-cs"/>
                        </a:rPr>
                        <a:t>85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66</a:t>
                      </a:r>
                    </a:p>
                    <a:p>
                      <a:pPr marL="0" algn="ctr" defTabSz="914400" rtl="0" eaLnBrk="1" fontAlgn="b" latinLnBrk="0" hangingPunct="1">
                        <a:buNone/>
                      </a:pPr>
                      <a:r>
                        <a:rPr lang="en-US" sz="2400" kern="1200">
                          <a:solidFill>
                            <a:schemeClr val="tx1"/>
                          </a:solidFill>
                          <a:latin typeface="+mn-lt"/>
                          <a:ea typeface="+mn-ea"/>
                          <a:cs typeface="+mn-cs"/>
                        </a:rPr>
                        <a:t>(77.65)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15</a:t>
                      </a:r>
                    </a:p>
                    <a:p>
                      <a:pPr marL="0" algn="ctr" defTabSz="914400" rtl="0" eaLnBrk="1" fontAlgn="b" latinLnBrk="0" hangingPunct="1">
                        <a:buNone/>
                      </a:pPr>
                      <a:r>
                        <a:rPr lang="en-US" sz="2400" kern="1200">
                          <a:solidFill>
                            <a:schemeClr val="tx1"/>
                          </a:solidFill>
                          <a:latin typeface="+mn-lt"/>
                          <a:ea typeface="+mn-ea"/>
                          <a:cs typeface="+mn-cs"/>
                        </a:rPr>
                        <a:t>(17.65)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4</a:t>
                      </a:r>
                    </a:p>
                    <a:p>
                      <a:pPr marL="0" algn="ctr" defTabSz="914400" rtl="0" eaLnBrk="1" fontAlgn="b" latinLnBrk="0" hangingPunct="1">
                        <a:buNone/>
                      </a:pPr>
                      <a:r>
                        <a:rPr lang="en-US" sz="2400" kern="1200">
                          <a:solidFill>
                            <a:schemeClr val="tx1"/>
                          </a:solidFill>
                          <a:latin typeface="+mn-lt"/>
                          <a:ea typeface="+mn-ea"/>
                          <a:cs typeface="+mn-cs"/>
                        </a:rPr>
                        <a:t>(4.71)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633448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6999F-920D-314C-88DA-613729ED56BF}"/>
              </a:ext>
            </a:extLst>
          </p:cNvPr>
          <p:cNvSpPr>
            <a:spLocks noGrp="1"/>
          </p:cNvSpPr>
          <p:nvPr>
            <p:ph type="title"/>
          </p:nvPr>
        </p:nvSpPr>
        <p:spPr/>
        <p:txBody>
          <a:bodyPr anchor="t">
            <a:normAutofit/>
          </a:bodyPr>
          <a:lstStyle/>
          <a:p>
            <a:r>
              <a:rPr lang="en-US"/>
              <a:t>Student Risk Screening Scale </a:t>
            </a:r>
            <a:br>
              <a:rPr lang="en-US"/>
            </a:br>
            <a:r>
              <a:rPr lang="en-US" sz="2400" b="0" spc="0">
                <a:solidFill>
                  <a:schemeClr val="tx2"/>
                </a:solidFill>
              </a:rPr>
              <a:t>Fall 2004-2012 • Middle School</a:t>
            </a:r>
          </a:p>
        </p:txBody>
      </p:sp>
      <p:graphicFrame>
        <p:nvGraphicFramePr>
          <p:cNvPr id="3" name="Chart 2">
            <a:extLst>
              <a:ext uri="{FF2B5EF4-FFF2-40B4-BE49-F238E27FC236}">
                <a16:creationId xmlns:a16="http://schemas.microsoft.com/office/drawing/2014/main" id="{F32BB0D1-5553-1748-AA71-54FA13F2E84C}"/>
              </a:ext>
              <a:ext uri="{C183D7F6-B498-43B3-948B-1728B52AA6E4}">
                <adec:decorative xmlns:adec="http://schemas.microsoft.com/office/drawing/2017/decorative" val="1"/>
              </a:ext>
            </a:extLst>
          </p:cNvPr>
          <p:cNvGraphicFramePr>
            <a:graphicFrameLocks noChangeAspect="1"/>
          </p:cNvGraphicFramePr>
          <p:nvPr/>
        </p:nvGraphicFramePr>
        <p:xfrm>
          <a:off x="636608" y="1091240"/>
          <a:ext cx="10602410" cy="5166596"/>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id="{81E4FD88-08A4-424A-A03E-D0F4DB93E89C}"/>
              </a:ext>
            </a:extLst>
          </p:cNvPr>
          <p:cNvSpPr/>
          <p:nvPr/>
        </p:nvSpPr>
        <p:spPr>
          <a:xfrm>
            <a:off x="0" y="6280919"/>
            <a:ext cx="10972800" cy="577081"/>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Source: Lane, K. L., Oakes, W. P., &amp; Magill, L. M. (2014). Primary prevention efforts: How do we implement and monitor the Tier 1 component of our comprehensive, integrated, three-tiered model of prevention? </a:t>
            </a:r>
            <a:r>
              <a:rPr kumimoji="0" lang="en-US" sz="1050" b="0" i="1"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Preventing School Failure, 58, </a:t>
            </a: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143-158. </a:t>
            </a:r>
            <a:r>
              <a:rPr kumimoji="0" lang="en-US" sz="1050" b="0" i="0" u="none" strike="noStrike" kern="1200" cap="none" spc="0" normalizeH="0" baseline="0" noProof="0" err="1">
                <a:ln>
                  <a:noFill/>
                </a:ln>
                <a:solidFill>
                  <a:srgbClr val="B3B3B3"/>
                </a:solidFill>
                <a:effectLst/>
                <a:uLnTx/>
                <a:uFillTx/>
                <a:latin typeface="Times New Roman" panose="02020603050405020304" pitchFamily="18" charset="0"/>
                <a:ea typeface="Calibri" panose="020F0502020204030204" pitchFamily="34" charset="0"/>
                <a:cs typeface="+mn-cs"/>
              </a:rPr>
              <a:t>doi</a:t>
            </a: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 10.1080/1045988X.2014.893978 [</a:t>
            </a:r>
            <a:r>
              <a:rPr kumimoji="0" lang="en-US" sz="1050" b="0" i="1"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Figure 4.</a:t>
            </a: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 Middle school behavior screening data over time at the fall time point. Adapted from Figure 4.6 p. 127 Lane, K. L., Menzies, H. M, Oakes, W. P., &amp; </a:t>
            </a:r>
            <a:r>
              <a:rPr kumimoji="0" lang="en-US" sz="1050" b="0" i="0" u="none" strike="noStrike" kern="1200" cap="none" spc="0" normalizeH="0" baseline="0" noProof="0" err="1">
                <a:ln>
                  <a:noFill/>
                </a:ln>
                <a:solidFill>
                  <a:srgbClr val="B3B3B3"/>
                </a:solidFill>
                <a:effectLst/>
                <a:uLnTx/>
                <a:uFillTx/>
                <a:latin typeface="Times New Roman" panose="02020603050405020304" pitchFamily="18" charset="0"/>
                <a:ea typeface="Calibri" panose="020F0502020204030204" pitchFamily="34" charset="0"/>
                <a:cs typeface="+mn-cs"/>
              </a:rPr>
              <a:t>Kalberg</a:t>
            </a: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 J. R. (2012). </a:t>
            </a:r>
            <a:r>
              <a:rPr kumimoji="0" lang="en-US" sz="1050" b="0" i="1"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Systematic screenings of behavior to support instruction: From preschool to high school.</a:t>
            </a: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 New York, NY: Guilford Press.]</a:t>
            </a:r>
          </a:p>
        </p:txBody>
      </p:sp>
    </p:spTree>
    <p:extLst>
      <p:ext uri="{BB962C8B-B14F-4D97-AF65-F5344CB8AC3E}">
        <p14:creationId xmlns:p14="http://schemas.microsoft.com/office/powerpoint/2010/main" val="849190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23483-A043-212D-E9FC-7C4542CE8E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3D7D9E-B41B-620B-0B63-718F16689F66}"/>
              </a:ext>
            </a:extLst>
          </p:cNvPr>
          <p:cNvSpPr>
            <a:spLocks noGrp="1"/>
          </p:cNvSpPr>
          <p:nvPr>
            <p:ph type="title"/>
          </p:nvPr>
        </p:nvSpPr>
        <p:spPr>
          <a:xfrm>
            <a:off x="838199" y="139695"/>
            <a:ext cx="10515600" cy="1325563"/>
          </a:xfrm>
        </p:spPr>
        <p:txBody>
          <a:bodyPr>
            <a:noAutofit/>
          </a:bodyPr>
          <a:lstStyle/>
          <a:p>
            <a:r>
              <a:rPr lang="en-US" sz="4000"/>
              <a:t>Behavior &amp; Academic Characteristics of SRSS Risk Groups (Middle School)</a:t>
            </a:r>
          </a:p>
        </p:txBody>
      </p:sp>
      <p:graphicFrame>
        <p:nvGraphicFramePr>
          <p:cNvPr id="260144" name="Group 48" descr="SSRS data table showing predictive validity&#10;&#10;SSRS data table showing predictive validity" title="SSRS data table showing predictive validity">
            <a:extLst>
              <a:ext uri="{FF2B5EF4-FFF2-40B4-BE49-F238E27FC236}">
                <a16:creationId xmlns:a16="http://schemas.microsoft.com/office/drawing/2014/main" id="{44AE364E-C4DB-B96B-F542-320CC1BCA3F6}"/>
              </a:ext>
            </a:extLst>
          </p:cNvPr>
          <p:cNvGraphicFramePr>
            <a:graphicFrameLocks noGrp="1"/>
          </p:cNvGraphicFramePr>
          <p:nvPr>
            <p:ph idx="1"/>
          </p:nvPr>
        </p:nvGraphicFramePr>
        <p:xfrm>
          <a:off x="988187" y="1633737"/>
          <a:ext cx="10215623" cy="4937796"/>
        </p:xfrm>
        <a:graphic>
          <a:graphicData uri="http://schemas.openxmlformats.org/drawingml/2006/table">
            <a:tbl>
              <a:tblPr firstRow="1"/>
              <a:tblGrid>
                <a:gridCol w="2553906">
                  <a:extLst>
                    <a:ext uri="{9D8B030D-6E8A-4147-A177-3AD203B41FA5}">
                      <a16:colId xmlns:a16="http://schemas.microsoft.com/office/drawing/2014/main" val="20000"/>
                    </a:ext>
                  </a:extLst>
                </a:gridCol>
                <a:gridCol w="1668906">
                  <a:extLst>
                    <a:ext uri="{9D8B030D-6E8A-4147-A177-3AD203B41FA5}">
                      <a16:colId xmlns:a16="http://schemas.microsoft.com/office/drawing/2014/main" val="20001"/>
                    </a:ext>
                  </a:extLst>
                </a:gridCol>
                <a:gridCol w="1821431">
                  <a:extLst>
                    <a:ext uri="{9D8B030D-6E8A-4147-A177-3AD203B41FA5}">
                      <a16:colId xmlns:a16="http://schemas.microsoft.com/office/drawing/2014/main" val="20002"/>
                    </a:ext>
                  </a:extLst>
                </a:gridCol>
                <a:gridCol w="1933166">
                  <a:extLst>
                    <a:ext uri="{9D8B030D-6E8A-4147-A177-3AD203B41FA5}">
                      <a16:colId xmlns:a16="http://schemas.microsoft.com/office/drawing/2014/main" val="20003"/>
                    </a:ext>
                  </a:extLst>
                </a:gridCol>
                <a:gridCol w="2238214">
                  <a:extLst>
                    <a:ext uri="{9D8B030D-6E8A-4147-A177-3AD203B41FA5}">
                      <a16:colId xmlns:a16="http://schemas.microsoft.com/office/drawing/2014/main" val="20004"/>
                    </a:ext>
                  </a:extLst>
                </a:gridCol>
              </a:tblGrid>
              <a:tr h="191225">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Variable</a:t>
                      </a:r>
                    </a:p>
                  </a:txBody>
                  <a:tcPr marL="116840" marR="116840" marT="45723" marB="45723" anchor="b" horzOverflow="overflow">
                    <a:lnL cap="flat">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endParaRPr>
                    </a:p>
                  </a:txBody>
                  <a:tcPr marL="116840" marR="116840" marT="45723" marB="45723" anchor="b" horzOverflow="overflow">
                    <a:lnL cap="flat">
                      <a:noFill/>
                    </a:lnL>
                    <a:lnR cap="flat">
                      <a:noFill/>
                    </a:lnR>
                    <a:lnT w="12700" cap="flat" cmpd="sng" algn="ctr">
                      <a:solidFill>
                        <a:srgbClr val="0000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Risk</a:t>
                      </a:r>
                    </a:p>
                  </a:txBody>
                  <a:tcPr marL="116840" marR="116840" marT="45723" marB="45723" anchor="b" horzOverflow="overflow">
                    <a:lnL cap="flat">
                      <a:noFill/>
                    </a:lnL>
                    <a:lnR cap="flat">
                      <a:noFill/>
                    </a:lnR>
                    <a:lnT w="12700" cap="flat" cmpd="sng" algn="ctr">
                      <a:solidFill>
                        <a:srgbClr val="0000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endParaRPr>
                    </a:p>
                  </a:txBody>
                  <a:tcPr marL="116840" marR="116840" marT="45723" marB="45723" horzOverflow="overflow">
                    <a:lnL cap="flat">
                      <a:noFill/>
                    </a:lnL>
                    <a:lnR cap="flat">
                      <a:noFill/>
                    </a:lnR>
                    <a:lnT w="12700" cap="flat" cmpd="sng" algn="ctr">
                      <a:solidFill>
                        <a:srgbClr val="0000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endParaRPr>
                    </a:p>
                  </a:txBody>
                  <a:tcPr marL="116840" marR="116840" marT="45723" marB="45723"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solidFill>
                      <a:srgbClr val="7030A0"/>
                    </a:solidFill>
                  </a:tcPr>
                </a:tc>
                <a:extLst>
                  <a:ext uri="{0D108BD9-81ED-4DB2-BD59-A6C34878D82A}">
                    <a16:rowId xmlns:a16="http://schemas.microsoft.com/office/drawing/2014/main" val="10000"/>
                  </a:ext>
                </a:extLst>
              </a:tr>
              <a:tr h="1081033">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cs typeface="Times New Roman" pitchFamily="18" charset="0"/>
                      </a:endParaRPr>
                    </a:p>
                  </a:txBody>
                  <a:tcPr marL="116840" marR="116840" marT="45723" marB="45723" horzOverflow="overflow">
                    <a:lnL cap="flat">
                      <a:noFill/>
                    </a:lnL>
                    <a:lnR cap="flat">
                      <a:noFill/>
                    </a:lnR>
                    <a:lnT>
                      <a:noFill/>
                    </a:lnT>
                    <a:lnB cap="flat">
                      <a:noFill/>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Low</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a:t>
                      </a:r>
                      <a:r>
                        <a:rPr kumimoji="0" lang="en-US" sz="2400" b="0" i="1" u="none" strike="noStrike" cap="none" normalizeH="0" baseline="0">
                          <a:ln>
                            <a:noFill/>
                          </a:ln>
                          <a:solidFill>
                            <a:schemeClr val="bg1"/>
                          </a:solidFill>
                          <a:effectLst/>
                          <a:latin typeface="+mn-lt"/>
                        </a:rPr>
                        <a:t>n</a:t>
                      </a:r>
                      <a:r>
                        <a:rPr kumimoji="0" lang="en-US" sz="2400" b="0" i="0" u="none" strike="noStrike" cap="none" normalizeH="0" baseline="0">
                          <a:ln>
                            <a:noFill/>
                          </a:ln>
                          <a:solidFill>
                            <a:schemeClr val="bg1"/>
                          </a:solidFill>
                          <a:effectLst/>
                          <a:latin typeface="+mn-lt"/>
                        </a:rPr>
                        <a:t> = 422)</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a:ln>
                            <a:noFill/>
                          </a:ln>
                          <a:solidFill>
                            <a:schemeClr val="bg1"/>
                          </a:solidFill>
                          <a:effectLst/>
                          <a:latin typeface="+mn-lt"/>
                        </a:rPr>
                        <a:t>M (SD)</a:t>
                      </a:r>
                    </a:p>
                  </a:txBody>
                  <a:tcPr marL="116840" marR="116840" marT="45723" marB="45723" anchor="b" horzOverflow="overflow">
                    <a:lnL cap="flat">
                      <a:noFill/>
                    </a:lnL>
                    <a:lnR cap="flat">
                      <a:noFill/>
                    </a:lnR>
                    <a:lnT w="28575"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Moderate</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a:t>
                      </a:r>
                      <a:r>
                        <a:rPr kumimoji="0" lang="en-US" sz="2400" b="0" i="1" u="none" strike="noStrike" cap="none" normalizeH="0" baseline="0">
                          <a:ln>
                            <a:noFill/>
                          </a:ln>
                          <a:solidFill>
                            <a:schemeClr val="bg1"/>
                          </a:solidFill>
                          <a:effectLst/>
                          <a:latin typeface="+mn-lt"/>
                        </a:rPr>
                        <a:t>n</a:t>
                      </a:r>
                      <a:r>
                        <a:rPr kumimoji="0" lang="en-US" sz="2400" b="0" i="0" u="none" strike="noStrike" cap="none" normalizeH="0" baseline="0">
                          <a:ln>
                            <a:noFill/>
                          </a:ln>
                          <a:solidFill>
                            <a:schemeClr val="bg1"/>
                          </a:solidFill>
                          <a:effectLst/>
                          <a:latin typeface="+mn-lt"/>
                        </a:rPr>
                        <a:t> = 51)</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a:ln>
                            <a:noFill/>
                          </a:ln>
                          <a:solidFill>
                            <a:schemeClr val="bg1"/>
                          </a:solidFill>
                          <a:effectLst/>
                          <a:latin typeface="+mn-lt"/>
                        </a:rPr>
                        <a:t>M (SD)</a:t>
                      </a:r>
                      <a:endParaRPr kumimoji="0" lang="en-US" sz="2400" b="0" i="0" u="none" strike="noStrike" cap="none" normalizeH="0" baseline="0">
                        <a:ln>
                          <a:noFill/>
                        </a:ln>
                        <a:solidFill>
                          <a:schemeClr val="bg1"/>
                        </a:solidFill>
                        <a:effectLst/>
                        <a:latin typeface="+mn-lt"/>
                      </a:endParaRPr>
                    </a:p>
                  </a:txBody>
                  <a:tcPr marL="116840" marR="116840" marT="45723" marB="45723" anchor="b" horzOverflow="overflow">
                    <a:lnL cap="flat">
                      <a:noFill/>
                    </a:lnL>
                    <a:lnR cap="flat">
                      <a:noFill/>
                    </a:lnR>
                    <a:lnT w="28575"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High</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a:t>
                      </a:r>
                      <a:r>
                        <a:rPr kumimoji="0" lang="en-US" sz="2400" b="0" i="1" u="none" strike="noStrike" cap="none" normalizeH="0" baseline="0">
                          <a:ln>
                            <a:noFill/>
                          </a:ln>
                          <a:solidFill>
                            <a:schemeClr val="bg1"/>
                          </a:solidFill>
                          <a:effectLst/>
                          <a:latin typeface="+mn-lt"/>
                        </a:rPr>
                        <a:t>n</a:t>
                      </a:r>
                      <a:r>
                        <a:rPr kumimoji="0" lang="en-US" sz="2400" b="0" i="0" u="none" strike="noStrike" cap="none" normalizeH="0" baseline="0">
                          <a:ln>
                            <a:noFill/>
                          </a:ln>
                          <a:solidFill>
                            <a:schemeClr val="bg1"/>
                          </a:solidFill>
                          <a:effectLst/>
                          <a:latin typeface="+mn-lt"/>
                        </a:rPr>
                        <a:t> = 12)</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a:ln>
                            <a:noFill/>
                          </a:ln>
                          <a:solidFill>
                            <a:schemeClr val="bg1"/>
                          </a:solidFill>
                          <a:effectLst/>
                          <a:latin typeface="+mn-lt"/>
                        </a:rPr>
                        <a:t>M (SD)</a:t>
                      </a:r>
                      <a:endParaRPr kumimoji="0" lang="en-US" sz="2400" b="0" i="0" u="none" strike="noStrike" cap="none" normalizeH="0" baseline="0">
                        <a:ln>
                          <a:noFill/>
                        </a:ln>
                        <a:solidFill>
                          <a:schemeClr val="bg1"/>
                        </a:solidFill>
                        <a:effectLst/>
                        <a:latin typeface="+mn-lt"/>
                      </a:endParaRPr>
                    </a:p>
                  </a:txBody>
                  <a:tcPr marL="116840" marR="116840" marT="45723" marB="45723" anchor="b" horzOverflow="overflow">
                    <a:lnL cap="flat">
                      <a:noFill/>
                    </a:lnL>
                    <a:lnR cap="flat">
                      <a:noFill/>
                    </a:lnR>
                    <a:lnT w="28575"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Significance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Testing</a:t>
                      </a:r>
                    </a:p>
                  </a:txBody>
                  <a:tcPr marL="116840" marR="116840" marT="45723" marB="45723" anchor="b"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10001"/>
                  </a:ext>
                </a:extLst>
              </a:tr>
              <a:tr h="748409">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ODR</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1.50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(2.85)</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 5.02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(5.32)</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8.42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(7.01)    </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L&lt;M&lt;H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      </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2"/>
                  </a:ext>
                </a:extLst>
              </a:tr>
              <a:tr h="74840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In-School Suspensions</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0.08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(0.38)</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0.35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(1.04)</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1.71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(2.26)      </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L&lt;M&lt;H</a:t>
                      </a: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extLst>
                  <a:ext uri="{0D108BD9-81ED-4DB2-BD59-A6C34878D82A}">
                    <a16:rowId xmlns:a16="http://schemas.microsoft.com/office/drawing/2014/main" val="10003"/>
                  </a:ext>
                </a:extLst>
              </a:tr>
              <a:tr h="748409">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rPr>
                        <a:t>GPA</a:t>
                      </a: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3.35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(0.52)</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2.63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(0.65)</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2.32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(0.59)       </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L&gt;M, H</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M=H</a:t>
                      </a:r>
                    </a:p>
                  </a:txBody>
                  <a:tcPr marL="116840" marR="116840" marT="45723" marB="45723"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4"/>
                  </a:ext>
                </a:extLst>
              </a:tr>
              <a:tr h="74840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en-US" sz="2400" b="0" i="0" u="none" strike="noStrike" cap="none" normalizeH="0" baseline="0">
                          <a:ln>
                            <a:noFill/>
                          </a:ln>
                          <a:solidFill>
                            <a:schemeClr val="bg1"/>
                          </a:solidFill>
                          <a:effectLst/>
                          <a:latin typeface="+mn-lt"/>
                        </a:rPr>
                        <a:t>Course Failures</a:t>
                      </a: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0.68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(1.50)</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2.78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(3.46)</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4.17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(3.49)      </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L&lt;M, H</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M=H</a:t>
                      </a: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extLst>
                  <a:ext uri="{0D108BD9-81ED-4DB2-BD59-A6C34878D82A}">
                    <a16:rowId xmlns:a16="http://schemas.microsoft.com/office/drawing/2014/main" val="10005"/>
                  </a:ext>
                </a:extLst>
              </a:tr>
            </a:tbl>
          </a:graphicData>
        </a:graphic>
      </p:graphicFrame>
      <p:sp>
        <p:nvSpPr>
          <p:cNvPr id="82981" name="Footer Placeholder 4">
            <a:extLst>
              <a:ext uri="{FF2B5EF4-FFF2-40B4-BE49-F238E27FC236}">
                <a16:creationId xmlns:a16="http://schemas.microsoft.com/office/drawing/2014/main" id="{A3118ECA-61E5-AAE3-EA70-0A131A5F49C1}"/>
              </a:ext>
            </a:extLst>
          </p:cNvPr>
          <p:cNvSpPr txBox="1">
            <a:spLocks noGrp="1"/>
          </p:cNvSpPr>
          <p:nvPr/>
        </p:nvSpPr>
        <p:spPr bwMode="auto">
          <a:xfrm>
            <a:off x="0" y="6492875"/>
            <a:ext cx="556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B3B3B3"/>
                </a:solidFill>
                <a:effectLst/>
                <a:uLnTx/>
                <a:uFillTx/>
                <a:latin typeface="Arial" panose="020B0604020202020204"/>
                <a:ea typeface="+mn-ea"/>
                <a:cs typeface="Arial" charset="0"/>
              </a:rPr>
              <a:t>(Lane, Parks, Kalberg, &amp; Carter, 2007)</a:t>
            </a:r>
          </a:p>
        </p:txBody>
      </p:sp>
    </p:spTree>
    <p:extLst>
      <p:ext uri="{BB962C8B-B14F-4D97-AF65-F5344CB8AC3E}">
        <p14:creationId xmlns:p14="http://schemas.microsoft.com/office/powerpoint/2010/main" val="464827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144C6-50E1-D10D-F811-A0C56B0564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D66CD9-273F-D521-F567-58195228BF90}"/>
              </a:ext>
            </a:extLst>
          </p:cNvPr>
          <p:cNvSpPr>
            <a:spLocks noGrp="1"/>
          </p:cNvSpPr>
          <p:nvPr>
            <p:ph type="title"/>
          </p:nvPr>
        </p:nvSpPr>
        <p:spPr>
          <a:solidFill>
            <a:srgbClr val="FFFCCC"/>
          </a:solidFill>
          <a:effectLst>
            <a:softEdge rad="127000"/>
          </a:effectLst>
        </p:spPr>
        <p:txBody>
          <a:bodyPr>
            <a:normAutofit/>
          </a:bodyPr>
          <a:lstStyle/>
          <a:p>
            <a:pPr algn="ctr"/>
            <a:r>
              <a:rPr lang="en-US" sz="4000"/>
              <a:t>Winter Over Time</a:t>
            </a:r>
            <a:br>
              <a:rPr lang="en-US" sz="4000"/>
            </a:br>
            <a:r>
              <a:rPr lang="en-US" sz="3200"/>
              <a:t>SRSS-</a:t>
            </a:r>
            <a:r>
              <a:rPr lang="en-US" sz="3200" u="sng"/>
              <a:t>Externalizing </a:t>
            </a:r>
            <a:r>
              <a:rPr lang="en-US" sz="3200"/>
              <a:t>Results – High School Level</a:t>
            </a:r>
            <a:endParaRPr lang="en-US" sz="4000"/>
          </a:p>
        </p:txBody>
      </p:sp>
      <p:graphicFrame>
        <p:nvGraphicFramePr>
          <p:cNvPr id="5" name="Chart 4" descr="Graph of the Winter SRSS- Externalizing Results: number and percent of students screened over time at the high school level.">
            <a:extLst>
              <a:ext uri="{FF2B5EF4-FFF2-40B4-BE49-F238E27FC236}">
                <a16:creationId xmlns:a16="http://schemas.microsoft.com/office/drawing/2014/main" id="{8C956D65-EE47-B48C-8A34-77A64681DEFB}"/>
              </a:ext>
            </a:extLst>
          </p:cNvPr>
          <p:cNvGraphicFramePr/>
          <p:nvPr>
            <p:extLst>
              <p:ext uri="{D42A27DB-BD31-4B8C-83A1-F6EECF244321}">
                <p14:modId xmlns:p14="http://schemas.microsoft.com/office/powerpoint/2010/main" val="4131831451"/>
              </p:ext>
            </p:extLst>
          </p:nvPr>
        </p:nvGraphicFramePr>
        <p:xfrm>
          <a:off x="544945" y="1699924"/>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73420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E5375-174C-91A5-8066-6809D680C6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D05F33-6857-7283-F1A9-9D55CDFF8F8A}"/>
              </a:ext>
            </a:extLst>
          </p:cNvPr>
          <p:cNvSpPr>
            <a:spLocks noGrp="1"/>
          </p:cNvSpPr>
          <p:nvPr>
            <p:ph type="title"/>
          </p:nvPr>
        </p:nvSpPr>
        <p:spPr>
          <a:solidFill>
            <a:srgbClr val="FFFCCC"/>
          </a:solidFill>
          <a:effectLst>
            <a:softEdge rad="127000"/>
          </a:effectLst>
        </p:spPr>
        <p:txBody>
          <a:bodyPr>
            <a:normAutofit/>
          </a:bodyPr>
          <a:lstStyle/>
          <a:p>
            <a:pPr algn="ctr"/>
            <a:r>
              <a:rPr lang="en-US" sz="4000"/>
              <a:t>Winter 2024</a:t>
            </a:r>
            <a:br>
              <a:rPr lang="en-US" sz="4000"/>
            </a:br>
            <a:r>
              <a:rPr lang="en-US" sz="3200"/>
              <a:t>SRSS-</a:t>
            </a:r>
            <a:r>
              <a:rPr lang="en-US" sz="3200" u="sng"/>
              <a:t>Externalizing </a:t>
            </a:r>
            <a:r>
              <a:rPr lang="en-US" sz="3200"/>
              <a:t>Results – High School Grade Level</a:t>
            </a:r>
            <a:endParaRPr lang="en-US" sz="4000"/>
          </a:p>
        </p:txBody>
      </p:sp>
      <p:graphicFrame>
        <p:nvGraphicFramePr>
          <p:cNvPr id="6" name="Table">
            <a:extLst>
              <a:ext uri="{FF2B5EF4-FFF2-40B4-BE49-F238E27FC236}">
                <a16:creationId xmlns:a16="http://schemas.microsoft.com/office/drawing/2014/main" id="{F3F6B502-37AF-6089-E83A-E190A6E34113}"/>
              </a:ext>
            </a:extLst>
          </p:cNvPr>
          <p:cNvGraphicFramePr/>
          <p:nvPr/>
        </p:nvGraphicFramePr>
        <p:xfrm>
          <a:off x="1011382" y="1791853"/>
          <a:ext cx="10169236" cy="4604390"/>
        </p:xfrm>
        <a:graphic>
          <a:graphicData uri="http://schemas.openxmlformats.org/drawingml/2006/table">
            <a:tbl>
              <a:tblPr firstRow="1" bandRow="1">
                <a:noFill/>
              </a:tblPr>
              <a:tblGrid>
                <a:gridCol w="1425594">
                  <a:extLst>
                    <a:ext uri="{9D8B030D-6E8A-4147-A177-3AD203B41FA5}">
                      <a16:colId xmlns:a16="http://schemas.microsoft.com/office/drawing/2014/main" val="20000"/>
                    </a:ext>
                  </a:extLst>
                </a:gridCol>
                <a:gridCol w="1615673">
                  <a:extLst>
                    <a:ext uri="{9D8B030D-6E8A-4147-A177-3AD203B41FA5}">
                      <a16:colId xmlns:a16="http://schemas.microsoft.com/office/drawing/2014/main" val="20001"/>
                    </a:ext>
                  </a:extLst>
                </a:gridCol>
                <a:gridCol w="2375990">
                  <a:extLst>
                    <a:ext uri="{9D8B030D-6E8A-4147-A177-3AD203B41FA5}">
                      <a16:colId xmlns:a16="http://schemas.microsoft.com/office/drawing/2014/main" val="20002"/>
                    </a:ext>
                  </a:extLst>
                </a:gridCol>
                <a:gridCol w="2471029">
                  <a:extLst>
                    <a:ext uri="{9D8B030D-6E8A-4147-A177-3AD203B41FA5}">
                      <a16:colId xmlns:a16="http://schemas.microsoft.com/office/drawing/2014/main" val="20003"/>
                    </a:ext>
                  </a:extLst>
                </a:gridCol>
                <a:gridCol w="2280950">
                  <a:extLst>
                    <a:ext uri="{9D8B030D-6E8A-4147-A177-3AD203B41FA5}">
                      <a16:colId xmlns:a16="http://schemas.microsoft.com/office/drawing/2014/main" val="20004"/>
                    </a:ext>
                  </a:extLst>
                </a:gridCol>
              </a:tblGrid>
              <a:tr h="585536">
                <a:tc>
                  <a:txBody>
                    <a:bodyPr/>
                    <a:lstStyle/>
                    <a:p>
                      <a:pPr marL="0" marR="0" lvl="0" indent="0" algn="ctr" rtl="0">
                        <a:spcBef>
                          <a:spcPts val="0"/>
                        </a:spcBef>
                        <a:spcAft>
                          <a:spcPts val="0"/>
                        </a:spcAft>
                        <a:buNone/>
                      </a:pPr>
                      <a:r>
                        <a:rPr lang="en-US" sz="2000" u="none" strike="noStrike" cap="none">
                          <a:solidFill>
                            <a:schemeClr val="dk1"/>
                          </a:solidFill>
                        </a:rPr>
                        <a:t>Grade Level</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i="1" u="none" strike="noStrike" cap="none">
                          <a:solidFill>
                            <a:schemeClr val="dk1"/>
                          </a:solidFill>
                        </a:rPr>
                        <a:t>N</a:t>
                      </a:r>
                      <a:endParaRPr/>
                    </a:p>
                    <a:p>
                      <a:pPr marL="0" marR="0" lvl="0" indent="0" algn="ctr" rtl="0">
                        <a:spcBef>
                          <a:spcPts val="0"/>
                        </a:spcBef>
                        <a:spcAft>
                          <a:spcPts val="0"/>
                        </a:spcAft>
                        <a:buNone/>
                      </a:pPr>
                      <a:r>
                        <a:rPr lang="en-US" sz="2000" u="none" strike="noStrike" cap="none">
                          <a:solidFill>
                            <a:schemeClr val="dk1"/>
                          </a:solidFill>
                        </a:rPr>
                        <a:t>Screened</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t>Low  </a:t>
                      </a:r>
                      <a:endParaRPr/>
                    </a:p>
                    <a:p>
                      <a:pPr marL="0" marR="0" lvl="0" indent="0" algn="ctr" rtl="0">
                        <a:spcBef>
                          <a:spcPts val="0"/>
                        </a:spcBef>
                        <a:spcAft>
                          <a:spcPts val="0"/>
                        </a:spcAft>
                        <a:buNone/>
                      </a:pPr>
                      <a:r>
                        <a:rPr lang="en-US" sz="2000" i="1" u="none" strike="noStrike" cap="none"/>
                        <a:t>n (%)</a:t>
                      </a:r>
                      <a:endParaRPr sz="2000" i="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D9F2D0"/>
                    </a:solidFill>
                  </a:tcPr>
                </a:tc>
                <a:tc>
                  <a:txBody>
                    <a:bodyPr/>
                    <a:lstStyle/>
                    <a:p>
                      <a:pPr marL="0" marR="0" lvl="0" indent="0" algn="ctr" rtl="0">
                        <a:spcBef>
                          <a:spcPts val="0"/>
                        </a:spcBef>
                        <a:spcAft>
                          <a:spcPts val="0"/>
                        </a:spcAft>
                        <a:buNone/>
                      </a:pPr>
                      <a:r>
                        <a:rPr lang="en-US" sz="2000" u="none" strike="noStrike" cap="none">
                          <a:solidFill>
                            <a:schemeClr val="dk1"/>
                          </a:solidFill>
                        </a:rPr>
                        <a:t>Moderate</a:t>
                      </a:r>
                      <a:endParaRPr/>
                    </a:p>
                    <a:p>
                      <a:pPr marL="0" marR="0" lvl="0" indent="0" algn="ctr" rtl="0">
                        <a:lnSpc>
                          <a:spcPct val="100000"/>
                        </a:lnSpc>
                        <a:spcBef>
                          <a:spcPts val="0"/>
                        </a:spcBef>
                        <a:spcAft>
                          <a:spcPts val="0"/>
                        </a:spcAft>
                        <a:buClr>
                          <a:schemeClr val="dk1"/>
                        </a:buClr>
                        <a:buSzPts val="2000"/>
                        <a:buFont typeface="Arial"/>
                        <a:buNone/>
                      </a:pPr>
                      <a:r>
                        <a:rPr lang="en-US" sz="2000" i="1" u="none" strike="noStrike" cap="none">
                          <a:solidFill>
                            <a:schemeClr val="dk1"/>
                          </a:solidFill>
                        </a:rPr>
                        <a:t>n (%)</a:t>
                      </a:r>
                      <a:r>
                        <a:rPr lang="en-US" sz="2000" u="none" strike="noStrike" cap="none">
                          <a:solidFill>
                            <a:schemeClr val="dk1"/>
                          </a:solidFill>
                        </a:rPr>
                        <a:t>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FFCC"/>
                    </a:solidFill>
                  </a:tcPr>
                </a:tc>
                <a:tc>
                  <a:txBody>
                    <a:bodyPr/>
                    <a:lstStyle/>
                    <a:p>
                      <a:pPr marL="0" marR="0" lvl="0" indent="0" algn="ctr" rtl="0">
                        <a:spcBef>
                          <a:spcPts val="0"/>
                        </a:spcBef>
                        <a:spcAft>
                          <a:spcPts val="0"/>
                        </a:spcAft>
                        <a:buNone/>
                      </a:pPr>
                      <a:r>
                        <a:rPr lang="en-US" sz="2000" u="none" strike="noStrike" cap="none"/>
                        <a:t>High</a:t>
                      </a:r>
                      <a:endParaRPr/>
                    </a:p>
                    <a:p>
                      <a:pPr marL="0" marR="0" lvl="0" indent="0" algn="ctr" rtl="0">
                        <a:lnSpc>
                          <a:spcPct val="100000"/>
                        </a:lnSpc>
                        <a:spcBef>
                          <a:spcPts val="0"/>
                        </a:spcBef>
                        <a:spcAft>
                          <a:spcPts val="0"/>
                        </a:spcAft>
                        <a:buClr>
                          <a:schemeClr val="dk1"/>
                        </a:buClr>
                        <a:buSzPts val="2000"/>
                        <a:buFont typeface="Arial"/>
                        <a:buNone/>
                      </a:pPr>
                      <a:r>
                        <a:rPr lang="en-US" sz="2000" i="1" u="none" strike="noStrike" cap="none"/>
                        <a:t>n (%)</a:t>
                      </a:r>
                      <a:endParaRPr sz="2000" i="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CCCC"/>
                    </a:solidFill>
                  </a:tcPr>
                </a:tc>
                <a:extLst>
                  <a:ext uri="{0D108BD9-81ED-4DB2-BD59-A6C34878D82A}">
                    <a16:rowId xmlns:a16="http://schemas.microsoft.com/office/drawing/2014/main" val="10000"/>
                  </a:ext>
                </a:extLst>
              </a:tr>
              <a:tr h="975835">
                <a:tc>
                  <a:txBody>
                    <a:bodyPr/>
                    <a:lstStyle/>
                    <a:p>
                      <a:pPr marL="0" marR="0" lvl="0" indent="0" algn="ctr" rtl="0">
                        <a:spcBef>
                          <a:spcPts val="0"/>
                        </a:spcBef>
                        <a:spcAft>
                          <a:spcPts val="0"/>
                        </a:spcAft>
                        <a:buNone/>
                      </a:pPr>
                      <a:r>
                        <a:rPr lang="en-US" sz="2400" u="none" strike="noStrike" cap="none"/>
                        <a:t>9</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349</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276</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(79.08)</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46</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(13.18)</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27</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(7.74)</a:t>
                      </a: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975835">
                <a:tc>
                  <a:txBody>
                    <a:bodyPr/>
                    <a:lstStyle/>
                    <a:p>
                      <a:pPr marL="0" marR="0" lvl="0" indent="0" algn="ctr" rtl="0">
                        <a:spcBef>
                          <a:spcPts val="0"/>
                        </a:spcBef>
                        <a:spcAft>
                          <a:spcPts val="0"/>
                        </a:spcAft>
                        <a:buNone/>
                      </a:pPr>
                      <a:r>
                        <a:rPr lang="en-US" sz="2400" u="none" strike="noStrike" cap="none"/>
                        <a:t>10</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353</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298</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(84.42)</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40</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(11.33)</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15</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(4.25)</a:t>
                      </a: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975835">
                <a:tc>
                  <a:txBody>
                    <a:bodyPr/>
                    <a:lstStyle/>
                    <a:p>
                      <a:pPr marL="0" marR="0" lvl="0" indent="0" algn="ctr" rtl="0">
                        <a:spcBef>
                          <a:spcPts val="0"/>
                        </a:spcBef>
                        <a:spcAft>
                          <a:spcPts val="0"/>
                        </a:spcAft>
                        <a:buNone/>
                      </a:pPr>
                      <a:r>
                        <a:rPr lang="en-US" sz="2400" u="none" strike="noStrike" cap="none"/>
                        <a:t>11</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363</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335</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(92.29)</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21</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(5.79)</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7</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(1.93)</a:t>
                      </a: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975835">
                <a:tc>
                  <a:txBody>
                    <a:bodyPr/>
                    <a:lstStyle/>
                    <a:p>
                      <a:pPr marL="0" marR="0" lvl="0" indent="0" algn="ctr" rtl="0">
                        <a:spcBef>
                          <a:spcPts val="0"/>
                        </a:spcBef>
                        <a:spcAft>
                          <a:spcPts val="0"/>
                        </a:spcAft>
                        <a:buNone/>
                      </a:pPr>
                      <a:r>
                        <a:rPr lang="en-US" sz="2400" u="none" strike="noStrike" cap="none"/>
                        <a:t>12</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354</a:t>
                      </a:r>
                    </a:p>
                  </a:txBody>
                  <a:tcPr marL="6350" marR="6350" marT="6350" marB="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328</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(92.66)</a:t>
                      </a:r>
                    </a:p>
                  </a:txBody>
                  <a:tcPr marL="6350" marR="6350" marT="6350" marB="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24</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(6.78)</a:t>
                      </a:r>
                    </a:p>
                  </a:txBody>
                  <a:tcPr marL="6350" marR="6350" marT="6350" marB="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(0.56)</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3562966574"/>
                  </a:ext>
                </a:extLst>
              </a:tr>
            </a:tbl>
          </a:graphicData>
        </a:graphic>
      </p:graphicFrame>
    </p:spTree>
    <p:extLst>
      <p:ext uri="{BB962C8B-B14F-4D97-AF65-F5344CB8AC3E}">
        <p14:creationId xmlns:p14="http://schemas.microsoft.com/office/powerpoint/2010/main" val="23728794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29FBD-5853-9225-5F12-6CB1CE2FE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BA366-A78B-7701-E556-9DDC1FA1DA55}"/>
              </a:ext>
            </a:extLst>
          </p:cNvPr>
          <p:cNvSpPr txBox="1">
            <a:spLocks noGrp="1"/>
          </p:cNvSpPr>
          <p:nvPr>
            <p:ph type="title" idx="4294967295"/>
          </p:nvPr>
        </p:nvSpPr>
        <p:spPr>
          <a:xfrm>
            <a:off x="0" y="99884"/>
            <a:ext cx="12374105" cy="8458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prstClr val="black"/>
                </a:solidFill>
                <a:effectLst/>
                <a:uLnTx/>
                <a:uFillTx/>
                <a:latin typeface="Arial" panose="020B0604020202020204"/>
                <a:ea typeface="+mj-ea"/>
                <a:cs typeface="+mj-cs"/>
              </a:rPr>
              <a:t>Project SCREEN </a:t>
            </a:r>
          </a:p>
        </p:txBody>
      </p:sp>
      <p:pic>
        <p:nvPicPr>
          <p:cNvPr id="3" name="Picture 3" descr="Map of the United States with pushpins marking areas with participants in Project Screen.">
            <a:extLst>
              <a:ext uri="{FF2B5EF4-FFF2-40B4-BE49-F238E27FC236}">
                <a16:creationId xmlns:a16="http://schemas.microsoft.com/office/drawing/2014/main" id="{BBA67801-CE31-432B-7ADB-5756DFBDB5C1}"/>
              </a:ext>
              <a:ext uri="{C183D7F6-B498-43B3-948B-1728B52AA6E4}">
                <adec:decorative xmlns:adec="http://schemas.microsoft.com/office/drawing/2017/decorative" val="0"/>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4277" y="742501"/>
            <a:ext cx="10215288" cy="5742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D5742B0E-2070-C22D-1375-29829921024A}"/>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a:off x="9825717" y="1350653"/>
            <a:ext cx="333131" cy="475921"/>
          </a:xfrm>
          <a:prstGeom prst="rect">
            <a:avLst/>
          </a:prstGeom>
        </p:spPr>
      </p:pic>
      <p:pic>
        <p:nvPicPr>
          <p:cNvPr id="6" name="Picture 5">
            <a:extLst>
              <a:ext uri="{FF2B5EF4-FFF2-40B4-BE49-F238E27FC236}">
                <a16:creationId xmlns:a16="http://schemas.microsoft.com/office/drawing/2014/main" id="{2E78D5C7-38DB-5EF0-EC74-CA09966564CC}"/>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626543">
            <a:off x="1978998" y="749385"/>
            <a:ext cx="332829" cy="475488"/>
          </a:xfrm>
          <a:prstGeom prst="rect">
            <a:avLst/>
          </a:prstGeom>
        </p:spPr>
      </p:pic>
      <p:pic>
        <p:nvPicPr>
          <p:cNvPr id="7" name="Picture 2">
            <a:extLst>
              <a:ext uri="{FF2B5EF4-FFF2-40B4-BE49-F238E27FC236}">
                <a16:creationId xmlns:a16="http://schemas.microsoft.com/office/drawing/2014/main" id="{D0D937AA-8CBC-5A41-E757-99BC3A867ECB}"/>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487372" y="4179197"/>
            <a:ext cx="1016424" cy="4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0E024624-3084-99C2-4F71-CE8C95725F73}"/>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626543">
            <a:off x="2756827" y="3656906"/>
            <a:ext cx="332829" cy="475488"/>
          </a:xfrm>
          <a:prstGeom prst="rect">
            <a:avLst/>
          </a:prstGeom>
        </p:spPr>
      </p:pic>
      <p:pic>
        <p:nvPicPr>
          <p:cNvPr id="11" name="Picture 10">
            <a:extLst>
              <a:ext uri="{FF2B5EF4-FFF2-40B4-BE49-F238E27FC236}">
                <a16:creationId xmlns:a16="http://schemas.microsoft.com/office/drawing/2014/main" id="{80BA6B81-3152-A42B-19A3-669A4BDBC5BA}"/>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626543">
            <a:off x="1402613" y="2996308"/>
            <a:ext cx="332829" cy="475488"/>
          </a:xfrm>
          <a:prstGeom prst="rect">
            <a:avLst/>
          </a:prstGeom>
        </p:spPr>
      </p:pic>
      <p:pic>
        <p:nvPicPr>
          <p:cNvPr id="14" name="Picture 13">
            <a:extLst>
              <a:ext uri="{FF2B5EF4-FFF2-40B4-BE49-F238E27FC236}">
                <a16:creationId xmlns:a16="http://schemas.microsoft.com/office/drawing/2014/main" id="{C59BEFDD-A255-2E6F-763E-D1F352BC98D5}"/>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626543">
            <a:off x="6306766" y="2947461"/>
            <a:ext cx="332829" cy="475488"/>
          </a:xfrm>
          <a:prstGeom prst="rect">
            <a:avLst/>
          </a:prstGeom>
        </p:spPr>
      </p:pic>
      <p:pic>
        <p:nvPicPr>
          <p:cNvPr id="23" name="Picture 22">
            <a:extLst>
              <a:ext uri="{FF2B5EF4-FFF2-40B4-BE49-F238E27FC236}">
                <a16:creationId xmlns:a16="http://schemas.microsoft.com/office/drawing/2014/main" id="{70E95CD5-4439-BF77-1C6D-E1AEA8903993}"/>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551737">
            <a:off x="5187122" y="3236417"/>
            <a:ext cx="332829" cy="475488"/>
          </a:xfrm>
          <a:prstGeom prst="rect">
            <a:avLst/>
          </a:prstGeom>
        </p:spPr>
      </p:pic>
      <p:pic>
        <p:nvPicPr>
          <p:cNvPr id="37" name="Picture 36">
            <a:extLst>
              <a:ext uri="{FF2B5EF4-FFF2-40B4-BE49-F238E27FC236}">
                <a16:creationId xmlns:a16="http://schemas.microsoft.com/office/drawing/2014/main" id="{75577629-50DB-C1DE-DD1C-8A7B22D988FF}"/>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a:off x="8780409" y="2435036"/>
            <a:ext cx="333131" cy="475921"/>
          </a:xfrm>
          <a:prstGeom prst="rect">
            <a:avLst/>
          </a:prstGeom>
        </p:spPr>
      </p:pic>
      <p:pic>
        <p:nvPicPr>
          <p:cNvPr id="44" name="Picture 43">
            <a:extLst>
              <a:ext uri="{FF2B5EF4-FFF2-40B4-BE49-F238E27FC236}">
                <a16:creationId xmlns:a16="http://schemas.microsoft.com/office/drawing/2014/main" id="{DAF94A3E-9DCF-A95D-3625-6E962CA45EEA}"/>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a:off x="7852331" y="2024729"/>
            <a:ext cx="333131" cy="475921"/>
          </a:xfrm>
          <a:prstGeom prst="rect">
            <a:avLst/>
          </a:prstGeom>
        </p:spPr>
      </p:pic>
      <p:pic>
        <p:nvPicPr>
          <p:cNvPr id="52" name="Picture 51">
            <a:extLst>
              <a:ext uri="{FF2B5EF4-FFF2-40B4-BE49-F238E27FC236}">
                <a16:creationId xmlns:a16="http://schemas.microsoft.com/office/drawing/2014/main" id="{59AC23AE-22E1-F428-932A-684AA90D1306}"/>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a:off x="7471331" y="3617113"/>
            <a:ext cx="333131" cy="475921"/>
          </a:xfrm>
          <a:prstGeom prst="rect">
            <a:avLst/>
          </a:prstGeom>
        </p:spPr>
      </p:pic>
      <p:pic>
        <p:nvPicPr>
          <p:cNvPr id="8" name="Picture 4">
            <a:extLst>
              <a:ext uri="{FF2B5EF4-FFF2-40B4-BE49-F238E27FC236}">
                <a16:creationId xmlns:a16="http://schemas.microsoft.com/office/drawing/2014/main" id="{D430520E-0F96-D92E-34DD-48B7174D3D4A}"/>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79581" y="3432052"/>
            <a:ext cx="841091" cy="549027"/>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6B361E1C-4621-570B-208A-20E308A340B4}"/>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626543">
            <a:off x="6131352" y="2379519"/>
            <a:ext cx="332829" cy="475488"/>
          </a:xfrm>
          <a:prstGeom prst="rect">
            <a:avLst/>
          </a:prstGeom>
        </p:spPr>
      </p:pic>
      <p:sp>
        <p:nvSpPr>
          <p:cNvPr id="9" name="TextBox 8">
            <a:extLst>
              <a:ext uri="{FF2B5EF4-FFF2-40B4-BE49-F238E27FC236}">
                <a16:creationId xmlns:a16="http://schemas.microsoft.com/office/drawing/2014/main" id="{1A73D864-035C-6FBB-AFAA-CE14743DE255}"/>
              </a:ext>
            </a:extLst>
          </p:cNvPr>
          <p:cNvSpPr txBox="1"/>
          <p:nvPr/>
        </p:nvSpPr>
        <p:spPr>
          <a:xfrm>
            <a:off x="56232" y="4584740"/>
            <a:ext cx="2378068" cy="2239074"/>
          </a:xfrm>
          <a:prstGeom prst="rect">
            <a:avLst/>
          </a:prstGeom>
          <a:solidFill>
            <a:schemeClr val="accent2">
              <a:lumMod val="20000"/>
              <a:lumOff val="80000"/>
            </a:schemeClr>
          </a:solidFill>
          <a:ln>
            <a:solidFill>
              <a:schemeClr val="tx1"/>
            </a:solidFill>
          </a:ln>
        </p:spPr>
        <p:txBody>
          <a:bodyPr wrap="square" rtlCol="0">
            <a:spAutoFit/>
          </a:bodyPr>
          <a:lstStyle/>
          <a:p>
            <a:pPr marL="0" marR="0" lvl="0" indent="0" algn="ctr" defTabSz="1371531"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Participants</a:t>
            </a:r>
          </a:p>
          <a:p>
            <a:pPr marL="0" marR="0" lvl="0" indent="0" algn="ctr" defTabSz="1371531"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K-12 Students</a:t>
            </a:r>
          </a:p>
          <a:p>
            <a:pPr marL="0" marR="0" lvl="0" indent="0" algn="ctr" defTabSz="1371531"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 = 75,571</a:t>
            </a:r>
          </a:p>
          <a:p>
            <a:pPr marL="0" marR="0" lvl="0" indent="0" algn="ctr"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Schools</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78 elementary</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21 middle 12 high</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 K-8 &amp; 3 K-12</a:t>
            </a: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40AB2175-42D1-BEE5-35A9-BED6465E22FA}"/>
              </a:ext>
            </a:extLst>
          </p:cNvPr>
          <p:cNvSpPr txBox="1"/>
          <p:nvPr/>
        </p:nvSpPr>
        <p:spPr>
          <a:xfrm>
            <a:off x="8389088" y="3859727"/>
            <a:ext cx="3746680" cy="1631216"/>
          </a:xfrm>
          <a:prstGeom prst="rect">
            <a:avLst/>
          </a:prstGeom>
          <a:solidFill>
            <a:schemeClr val="accent2">
              <a:lumMod val="20000"/>
              <a:lumOff val="80000"/>
            </a:schemeClr>
          </a:solidFill>
          <a:ln>
            <a:solidFill>
              <a:schemeClr val="tx1"/>
            </a:solidFill>
          </a:ln>
        </p:spPr>
        <p:txBody>
          <a:bodyPr wrap="square" lIns="91440" tIns="45720" rIns="91440" bIns="45720" anchor="t">
            <a:spAutoFit/>
          </a:bodyPr>
          <a:lstStyle/>
          <a:p>
            <a:pPr marL="0" marR="0" lvl="0" indent="0" algn="ctr" defTabSz="438912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Regions &amp; States</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West: AZ = 12, CA = 2, WA = 5</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Midwest: KS = 49, MO = 23</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South: TN = 20</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Northeast: PA = 6, VT = 7</a:t>
            </a: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Arial"/>
            </a:endParaRPr>
          </a:p>
        </p:txBody>
      </p:sp>
      <p:sp>
        <p:nvSpPr>
          <p:cNvPr id="4" name="Rectangle 3">
            <a:extLst>
              <a:ext uri="{FF2B5EF4-FFF2-40B4-BE49-F238E27FC236}">
                <a16:creationId xmlns:a16="http://schemas.microsoft.com/office/drawing/2014/main" id="{2B04B34D-C02C-8578-75EA-05049BFCC5E7}"/>
              </a:ext>
              <a:ext uri="{C183D7F6-B498-43B3-948B-1728B52AA6E4}">
                <adec:decorative xmlns:adec="http://schemas.microsoft.com/office/drawing/2017/decorative" val="1"/>
              </a:ext>
            </a:extLst>
          </p:cNvPr>
          <p:cNvSpPr/>
          <p:nvPr/>
        </p:nvSpPr>
        <p:spPr>
          <a:xfrm>
            <a:off x="2434300" y="6385895"/>
            <a:ext cx="9240237" cy="68422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Arial"/>
              </a:rPr>
              <a:t>Institute of Education Sciences, U.S. Department of Education, R324A190013 University of Kansas</a:t>
            </a:r>
          </a:p>
        </p:txBody>
      </p:sp>
    </p:spTree>
    <p:extLst>
      <p:ext uri="{BB962C8B-B14F-4D97-AF65-F5344CB8AC3E}">
        <p14:creationId xmlns:p14="http://schemas.microsoft.com/office/powerpoint/2010/main" val="2800294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53F26-DD57-E5BF-6324-5FE0B941D531}"/>
              </a:ext>
            </a:extLst>
          </p:cNvPr>
          <p:cNvSpPr>
            <a:spLocks noGrp="1"/>
          </p:cNvSpPr>
          <p:nvPr>
            <p:ph type="title"/>
          </p:nvPr>
        </p:nvSpPr>
        <p:spPr/>
        <p:txBody>
          <a:bodyPr/>
          <a:lstStyle/>
          <a:p>
            <a:r>
              <a:rPr lang="en-US"/>
              <a:t>SRSS-IE Recent Studies</a:t>
            </a:r>
          </a:p>
        </p:txBody>
      </p:sp>
      <p:pic>
        <p:nvPicPr>
          <p:cNvPr id="3" name="Content Placeholder 5" descr="Image of first page of the article &quot;Examination of the Factor Structure and Measurement Invariance of the SRSS-IE&quot;">
            <a:extLst>
              <a:ext uri="{FF2B5EF4-FFF2-40B4-BE49-F238E27FC236}">
                <a16:creationId xmlns:a16="http://schemas.microsoft.com/office/drawing/2014/main" id="{B1D56391-E8B8-14C2-AB75-7C829E352D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3393" y="1789823"/>
            <a:ext cx="3321050" cy="4298950"/>
          </a:xfrm>
          <a:prstGeom prst="rect">
            <a:avLst/>
          </a:prstGeom>
          <a:ln>
            <a:solidFill>
              <a:schemeClr val="tx1"/>
            </a:solidFill>
          </a:ln>
        </p:spPr>
      </p:pic>
      <p:pic>
        <p:nvPicPr>
          <p:cNvPr id="4" name="Picture 3" descr="Image of first page of the article &quot;Additional Evidence of Predictive Validity of SRSS-EI Scores With Elementary Students&quot;">
            <a:extLst>
              <a:ext uri="{FF2B5EF4-FFF2-40B4-BE49-F238E27FC236}">
                <a16:creationId xmlns:a16="http://schemas.microsoft.com/office/drawing/2014/main" id="{6DC32CDD-8A98-0950-6430-F7F099C16D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08904" y="1789823"/>
            <a:ext cx="3320935" cy="4297680"/>
          </a:xfrm>
          <a:prstGeom prst="rect">
            <a:avLst/>
          </a:prstGeom>
          <a:ln>
            <a:solidFill>
              <a:schemeClr val="tx1"/>
            </a:solidFill>
          </a:ln>
        </p:spPr>
      </p:pic>
      <p:pic>
        <p:nvPicPr>
          <p:cNvPr id="5" name="Picture 4" descr="Image of first page of the article &quot;New evidence of predictive validity of SRSS-IE scores with middle and high school students&quot;">
            <a:extLst>
              <a:ext uri="{FF2B5EF4-FFF2-40B4-BE49-F238E27FC236}">
                <a16:creationId xmlns:a16="http://schemas.microsoft.com/office/drawing/2014/main" id="{9AA8ACD9-C3A1-09B7-2B12-B102F493D0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44300" y="1789823"/>
            <a:ext cx="3320935" cy="4297680"/>
          </a:xfrm>
          <a:prstGeom prst="rect">
            <a:avLst/>
          </a:prstGeom>
          <a:ln>
            <a:solidFill>
              <a:schemeClr val="tx1"/>
            </a:solidFill>
          </a:ln>
        </p:spPr>
      </p:pic>
    </p:spTree>
    <p:extLst>
      <p:ext uri="{BB962C8B-B14F-4D97-AF65-F5344CB8AC3E}">
        <p14:creationId xmlns:p14="http://schemas.microsoft.com/office/powerpoint/2010/main" val="1727596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C452-51F5-8A57-BF6D-7C51B444F0D7}"/>
              </a:ext>
            </a:extLst>
          </p:cNvPr>
          <p:cNvSpPr>
            <a:spLocks noGrp="1"/>
          </p:cNvSpPr>
          <p:nvPr>
            <p:ph type="title"/>
          </p:nvPr>
        </p:nvSpPr>
        <p:spPr>
          <a:xfrm>
            <a:off x="838200" y="148072"/>
            <a:ext cx="10515600" cy="1325563"/>
          </a:xfrm>
        </p:spPr>
        <p:txBody>
          <a:bodyPr/>
          <a:lstStyle/>
          <a:p>
            <a:r>
              <a:rPr lang="en-US"/>
              <a:t>SRSS-IE 9 Predictive Validity</a:t>
            </a:r>
            <a:br>
              <a:rPr lang="en-US"/>
            </a:br>
            <a:r>
              <a:rPr lang="en-US" sz="2800" b="0"/>
              <a:t>Elementary School</a:t>
            </a:r>
            <a:endParaRPr lang="en-US" b="0"/>
          </a:p>
        </p:txBody>
      </p:sp>
      <p:sp>
        <p:nvSpPr>
          <p:cNvPr id="8" name="TextBox 7">
            <a:extLst>
              <a:ext uri="{FF2B5EF4-FFF2-40B4-BE49-F238E27FC236}">
                <a16:creationId xmlns:a16="http://schemas.microsoft.com/office/drawing/2014/main" id="{AB2AE031-FBE9-DF13-01B5-5642FC8A1D2E}"/>
              </a:ext>
            </a:extLst>
          </p:cNvPr>
          <p:cNvSpPr txBox="1"/>
          <p:nvPr/>
        </p:nvSpPr>
        <p:spPr>
          <a:xfrm>
            <a:off x="421384" y="1398688"/>
            <a:ext cx="3846890" cy="646331"/>
          </a:xfrm>
          <a:prstGeom prst="rect">
            <a:avLst/>
          </a:prstGeom>
          <a:noFill/>
          <a:ln>
            <a:solidFill>
              <a:schemeClr val="tx1"/>
            </a:solidFill>
          </a:ln>
        </p:spPr>
        <p:txBody>
          <a:bodyPr wrap="square" rtlCol="0">
            <a:spAutoFit/>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24,535 </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students in grades K-6</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64</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schools in </a:t>
            </a: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4 </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geographic regions</a:t>
            </a:r>
          </a:p>
        </p:txBody>
      </p:sp>
      <p:pic>
        <p:nvPicPr>
          <p:cNvPr id="20" name="Graphic 19" descr="Chart that displays the Externalizing components (steal, lie/cheat/sneak, behavior problems, negative attitude, aggressive behavior)">
            <a:extLst>
              <a:ext uri="{FF2B5EF4-FFF2-40B4-BE49-F238E27FC236}">
                <a16:creationId xmlns:a16="http://schemas.microsoft.com/office/drawing/2014/main" id="{DC1F1A14-1F52-F6DD-EF72-40D0854E39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34789" y="2102835"/>
            <a:ext cx="3588122" cy="1808322"/>
          </a:xfrm>
          <a:prstGeom prst="rect">
            <a:avLst/>
          </a:prstGeom>
        </p:spPr>
      </p:pic>
      <p:pic>
        <p:nvPicPr>
          <p:cNvPr id="21" name="Graphic 20" descr="Chart that displays the internalizing components (emotionally flat, sad/depressed, anxious, lonely)">
            <a:extLst>
              <a:ext uri="{FF2B5EF4-FFF2-40B4-BE49-F238E27FC236}">
                <a16:creationId xmlns:a16="http://schemas.microsoft.com/office/drawing/2014/main" id="{E03EF0A0-5B32-C2F2-8416-98C0EF5A77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34754" y="4181187"/>
            <a:ext cx="3694908" cy="1438827"/>
          </a:xfrm>
          <a:prstGeom prst="rect">
            <a:avLst/>
          </a:prstGeom>
        </p:spPr>
      </p:pic>
      <p:pic>
        <p:nvPicPr>
          <p:cNvPr id="7" name="Graphic 6" descr="Graph that includes information about the predictor (externalizing, internalizing), outcome (ODRs, suspensions, nurse visits, reading, math, course failures, SPED referrals), SRSS-IE 9 latent and subscale, and SRSS-IE 12 subscale. This elementary school example shows all green shading with one yellow box shaded.">
            <a:extLst>
              <a:ext uri="{FF2B5EF4-FFF2-40B4-BE49-F238E27FC236}">
                <a16:creationId xmlns:a16="http://schemas.microsoft.com/office/drawing/2014/main" id="{DD7847D2-A91D-17C5-C9A1-772439AD414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1800" y="1348533"/>
            <a:ext cx="5475446" cy="4519747"/>
          </a:xfrm>
          <a:prstGeom prst="rect">
            <a:avLst/>
          </a:prstGeom>
        </p:spPr>
      </p:pic>
      <p:sp>
        <p:nvSpPr>
          <p:cNvPr id="6" name="Content Placeholder 2">
            <a:extLst>
              <a:ext uri="{FF2B5EF4-FFF2-40B4-BE49-F238E27FC236}">
                <a16:creationId xmlns:a16="http://schemas.microsoft.com/office/drawing/2014/main" id="{7986CD5E-929D-D3E3-612A-15FE8D7E9447}"/>
              </a:ext>
            </a:extLst>
          </p:cNvPr>
          <p:cNvSpPr>
            <a:spLocks noGrp="1"/>
          </p:cNvSpPr>
          <p:nvPr>
            <p:ph idx="1"/>
          </p:nvPr>
        </p:nvSpPr>
        <p:spPr>
          <a:xfrm>
            <a:off x="5281801" y="5794044"/>
            <a:ext cx="5475446" cy="455170"/>
          </a:xfrm>
        </p:spPr>
        <p:txBody>
          <a:bodyPr>
            <a:normAutofit lnSpcReduction="10000"/>
          </a:bodyPr>
          <a:lstStyle/>
          <a:p>
            <a:pPr marL="0" indent="0">
              <a:buNone/>
            </a:pPr>
            <a:r>
              <a:rPr lang="en-US" sz="1400">
                <a:latin typeface="Arial"/>
                <a:cs typeface="Arial"/>
              </a:rPr>
              <a:t>Green shading indicates the predictive relationship was statistically significant at </a:t>
            </a:r>
            <a:r>
              <a:rPr lang="en-US" sz="1400" i="1">
                <a:latin typeface="Arial"/>
                <a:cs typeface="Arial"/>
              </a:rPr>
              <a:t>p</a:t>
            </a:r>
            <a:r>
              <a:rPr lang="en-US" sz="1400">
                <a:latin typeface="Arial"/>
                <a:cs typeface="Arial"/>
              </a:rPr>
              <a:t> </a:t>
            </a:r>
            <a:r>
              <a:rPr lang="en-US" sz="1400" u="sng">
                <a:latin typeface="Arial"/>
                <a:cs typeface="Arial"/>
              </a:rPr>
              <a:t>&lt;</a:t>
            </a:r>
            <a:r>
              <a:rPr lang="en-US" sz="1400">
                <a:latin typeface="Arial"/>
                <a:cs typeface="Arial"/>
              </a:rPr>
              <a:t> .0001.</a:t>
            </a:r>
            <a:endParaRPr lang="en-US" sz="1400"/>
          </a:p>
        </p:txBody>
      </p:sp>
      <p:sp>
        <p:nvSpPr>
          <p:cNvPr id="4" name="Content Placeholder 2">
            <a:extLst>
              <a:ext uri="{FF2B5EF4-FFF2-40B4-BE49-F238E27FC236}">
                <a16:creationId xmlns:a16="http://schemas.microsoft.com/office/drawing/2014/main" id="{9B0BAB61-F5AF-C60E-4D46-40255E45E71E}"/>
              </a:ext>
              <a:ext uri="{C183D7F6-B498-43B3-948B-1728B52AA6E4}">
                <adec:decorative xmlns:adec="http://schemas.microsoft.com/office/drawing/2017/decorative" val="1"/>
              </a:ext>
            </a:extLst>
          </p:cNvPr>
          <p:cNvSpPr txBox="1">
            <a:spLocks/>
          </p:cNvSpPr>
          <p:nvPr/>
        </p:nvSpPr>
        <p:spPr>
          <a:xfrm>
            <a:off x="161695" y="6249214"/>
            <a:ext cx="10853635" cy="4551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0">
              <a:lnSpc>
                <a:spcPct val="90000"/>
              </a:lnSpc>
              <a:spcBef>
                <a:spcPts val="500"/>
              </a:spcBef>
              <a:spcAft>
                <a:spcPts val="50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Lane, K. L., Oakes, W. P., Buckman, M. M., Lane, N. A., Lane, K. S., Fleming, K., Swinburne Romine, R., Sherod, R. L., Chang, C., &amp; Cantwell, E. D. (2024) Additional evidence of predictive validity of SRSS-IE scores with elementary students. </a:t>
            </a:r>
            <a:r>
              <a:rPr kumimoji="0" lang="en-US" sz="1200" b="0" i="1"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Behavioral Disorders. 49</a:t>
            </a:r>
            <a:r>
              <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(3), 189-204</a:t>
            </a:r>
            <a:r>
              <a:rPr kumimoji="0" lang="en-US" sz="1200" b="0" i="1"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 </a:t>
            </a:r>
            <a:r>
              <a:rPr kumimoji="0" lang="en-US" sz="1200" b="0" i="0" u="none" strike="noStrike" kern="1200" cap="none" spc="0" normalizeH="0" baseline="0" noProof="0">
                <a:ln>
                  <a:noFill/>
                </a:ln>
                <a:solidFill>
                  <a:srgbClr val="333333"/>
                </a:solidFill>
                <a:effectLst/>
                <a:uLnTx/>
                <a:uFillTx/>
                <a:latin typeface="Arial" panose="020B0604020202020204"/>
                <a:ea typeface="Times New Roman" panose="02020603050405020304" pitchFamily="18" charset="0"/>
                <a:cs typeface="+mn-cs"/>
                <a:hlinkClick r:id="rId6"/>
              </a:rPr>
              <a:t>https://doi.org/10.1177/01987429231222890</a:t>
            </a:r>
            <a:endParaRPr kumimoji="0" lang="en-US" sz="1200" b="0" i="0" u="none" strike="noStrike" kern="1200" cap="none" spc="0" normalizeH="0" baseline="0" noProof="0">
              <a:ln>
                <a:noFill/>
              </a:ln>
              <a:solidFill>
                <a:srgbClr val="333333"/>
              </a:solidFill>
              <a:effectLst/>
              <a:uLnTx/>
              <a:uFillTx/>
              <a:latin typeface="Arial" panose="020B0604020202020204"/>
              <a:ea typeface="Times New Roman" panose="02020603050405020304" pitchFamily="18" charset="0"/>
              <a:cs typeface="+mn-cs"/>
            </a:endParaRPr>
          </a:p>
          <a:p>
            <a:pPr marL="0" marR="0" lvl="0" indent="0" algn="l" defTabSz="914400" rtl="0" eaLnBrk="1" fontAlgn="auto" latinLnBrk="0" hangingPunct="0">
              <a:lnSpc>
                <a:spcPct val="90000"/>
              </a:lnSpc>
              <a:spcBef>
                <a:spcPts val="500"/>
              </a:spcBef>
              <a:spcAft>
                <a:spcPts val="500"/>
              </a:spcAft>
              <a:buClrTx/>
              <a:buSzTx/>
              <a:buFont typeface="Arial" panose="020B0604020202020204" pitchFamily="34" charset="0"/>
              <a:buNone/>
              <a:tabLst/>
              <a:defRPr/>
            </a:pPr>
            <a:endParaRPr kumimoji="0" lang="en-US" sz="14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endParaRPr>
          </a:p>
        </p:txBody>
      </p:sp>
    </p:spTree>
    <p:extLst>
      <p:ext uri="{BB962C8B-B14F-4D97-AF65-F5344CB8AC3E}">
        <p14:creationId xmlns:p14="http://schemas.microsoft.com/office/powerpoint/2010/main" val="22576040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C452-51F5-8A57-BF6D-7C51B444F0D7}"/>
              </a:ext>
            </a:extLst>
          </p:cNvPr>
          <p:cNvSpPr>
            <a:spLocks noGrp="1"/>
          </p:cNvSpPr>
          <p:nvPr>
            <p:ph type="title"/>
          </p:nvPr>
        </p:nvSpPr>
        <p:spPr>
          <a:xfrm>
            <a:off x="838200" y="210545"/>
            <a:ext cx="10515600" cy="1325563"/>
          </a:xfrm>
        </p:spPr>
        <p:txBody>
          <a:bodyPr/>
          <a:lstStyle/>
          <a:p>
            <a:r>
              <a:rPr lang="en-US"/>
              <a:t>SRSS-IE 9 Predictive Validity</a:t>
            </a:r>
            <a:br>
              <a:rPr lang="en-US"/>
            </a:br>
            <a:r>
              <a:rPr lang="en-US" sz="2800" b="0"/>
              <a:t>Middle School</a:t>
            </a:r>
            <a:endParaRPr lang="en-US" b="0"/>
          </a:p>
        </p:txBody>
      </p:sp>
      <p:sp>
        <p:nvSpPr>
          <p:cNvPr id="8" name="TextBox 7">
            <a:extLst>
              <a:ext uri="{FF2B5EF4-FFF2-40B4-BE49-F238E27FC236}">
                <a16:creationId xmlns:a16="http://schemas.microsoft.com/office/drawing/2014/main" id="{BBB41678-63EA-609D-8257-26574803958C}"/>
              </a:ext>
            </a:extLst>
          </p:cNvPr>
          <p:cNvSpPr txBox="1"/>
          <p:nvPr/>
        </p:nvSpPr>
        <p:spPr>
          <a:xfrm>
            <a:off x="388116" y="1393122"/>
            <a:ext cx="3321788" cy="646331"/>
          </a:xfrm>
          <a:prstGeom prst="rect">
            <a:avLst/>
          </a:prstGeom>
          <a:noFill/>
          <a:ln>
            <a:solidFill>
              <a:schemeClr val="tx1"/>
            </a:solidFill>
          </a:ln>
        </p:spPr>
        <p:txBody>
          <a:bodyPr wrap="square">
            <a:spAutoFit/>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11,773 </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students in grades 6-8</a:t>
            </a:r>
          </a:p>
          <a:p>
            <a:pPr marL="889000" marR="0" lvl="0" indent="-857250" algn="ctr"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4 </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geographic regions</a:t>
            </a:r>
          </a:p>
        </p:txBody>
      </p:sp>
      <p:pic>
        <p:nvPicPr>
          <p:cNvPr id="10" name="Graphic 9" descr="Chart that displays the Externalizing components (steal, lie/cheat/sneak, behavior problems, negative attitude, aggressive behavior)">
            <a:extLst>
              <a:ext uri="{FF2B5EF4-FFF2-40B4-BE49-F238E27FC236}">
                <a16:creationId xmlns:a16="http://schemas.microsoft.com/office/drawing/2014/main" id="{9B8CDBD8-22FA-3989-8675-3C463CDFC3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7398" y="2102835"/>
            <a:ext cx="3588122" cy="1808322"/>
          </a:xfrm>
          <a:prstGeom prst="rect">
            <a:avLst/>
          </a:prstGeom>
        </p:spPr>
      </p:pic>
      <p:pic>
        <p:nvPicPr>
          <p:cNvPr id="11" name="Graphic 10" descr="Chart that displays the internalizing components (emotionally flat, sad/depressed, anxious, lonely)">
            <a:extLst>
              <a:ext uri="{FF2B5EF4-FFF2-40B4-BE49-F238E27FC236}">
                <a16:creationId xmlns:a16="http://schemas.microsoft.com/office/drawing/2014/main" id="{563195FA-69B0-B1DC-6542-8CEF3C13A4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363" y="4181187"/>
            <a:ext cx="3694908" cy="1438827"/>
          </a:xfrm>
          <a:prstGeom prst="rect">
            <a:avLst/>
          </a:prstGeom>
        </p:spPr>
      </p:pic>
      <p:pic>
        <p:nvPicPr>
          <p:cNvPr id="3" name="Graphic 2" descr="Graph that includes information about the predictor (externalizing, internalizing), outcome (ODRs, suspensions, nurse visits, reading, math, course failures, SPED referrals), SRSS-IE 9 latent and subscale, and SRSS-IE 12 subscale. This middle school example shows green shading, gray shading, yellow shading, and white shading. ">
            <a:extLst>
              <a:ext uri="{FF2B5EF4-FFF2-40B4-BE49-F238E27FC236}">
                <a16:creationId xmlns:a16="http://schemas.microsoft.com/office/drawing/2014/main" id="{B6FDA63D-706A-A989-D248-486D138917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91453" y="1462833"/>
            <a:ext cx="5520029" cy="4405447"/>
          </a:xfrm>
          <a:prstGeom prst="rect">
            <a:avLst/>
          </a:prstGeom>
        </p:spPr>
      </p:pic>
      <p:sp>
        <p:nvSpPr>
          <p:cNvPr id="6" name="Content Placeholder 2">
            <a:extLst>
              <a:ext uri="{FF2B5EF4-FFF2-40B4-BE49-F238E27FC236}">
                <a16:creationId xmlns:a16="http://schemas.microsoft.com/office/drawing/2014/main" id="{7986CD5E-929D-D3E3-612A-15FE8D7E9447}"/>
              </a:ext>
            </a:extLst>
          </p:cNvPr>
          <p:cNvSpPr>
            <a:spLocks noGrp="1"/>
          </p:cNvSpPr>
          <p:nvPr>
            <p:ph idx="1"/>
          </p:nvPr>
        </p:nvSpPr>
        <p:spPr>
          <a:xfrm>
            <a:off x="4891453" y="5797260"/>
            <a:ext cx="5520029" cy="604328"/>
          </a:xfrm>
        </p:spPr>
        <p:txBody>
          <a:bodyPr>
            <a:normAutofit/>
          </a:bodyPr>
          <a:lstStyle/>
          <a:p>
            <a:pPr marL="0" indent="0">
              <a:buNone/>
            </a:pPr>
            <a:r>
              <a:rPr lang="en-US" sz="1200">
                <a:latin typeface="Arial"/>
                <a:cs typeface="Arial"/>
              </a:rPr>
              <a:t>Green shading indicates the predictive relationship was statistically significant at </a:t>
            </a:r>
            <a:r>
              <a:rPr lang="en-US" sz="1200" i="1">
                <a:latin typeface="Arial"/>
                <a:cs typeface="Arial"/>
              </a:rPr>
              <a:t>p</a:t>
            </a:r>
            <a:r>
              <a:rPr lang="en-US" sz="1200">
                <a:latin typeface="Arial"/>
                <a:cs typeface="Arial"/>
              </a:rPr>
              <a:t> </a:t>
            </a:r>
            <a:r>
              <a:rPr lang="en-US" sz="1200" u="sng">
                <a:latin typeface="Arial"/>
                <a:cs typeface="Arial"/>
              </a:rPr>
              <a:t>&lt;</a:t>
            </a:r>
            <a:r>
              <a:rPr lang="en-US" sz="1200">
                <a:latin typeface="Arial"/>
                <a:cs typeface="Arial"/>
              </a:rPr>
              <a:t> .0001. Gray indicates a test was not conducted.</a:t>
            </a:r>
            <a:endParaRPr lang="en-US" sz="1200"/>
          </a:p>
        </p:txBody>
      </p:sp>
      <p:sp>
        <p:nvSpPr>
          <p:cNvPr id="7" name="Content Placeholder 2">
            <a:extLst>
              <a:ext uri="{FF2B5EF4-FFF2-40B4-BE49-F238E27FC236}">
                <a16:creationId xmlns:a16="http://schemas.microsoft.com/office/drawing/2014/main" id="{05FC9074-5E65-62F5-F739-D803142488C6}"/>
              </a:ext>
              <a:ext uri="{C183D7F6-B498-43B3-948B-1728B52AA6E4}">
                <adec:decorative xmlns:adec="http://schemas.microsoft.com/office/drawing/2017/decorative" val="1"/>
              </a:ext>
            </a:extLst>
          </p:cNvPr>
          <p:cNvSpPr txBox="1">
            <a:spLocks/>
          </p:cNvSpPr>
          <p:nvPr/>
        </p:nvSpPr>
        <p:spPr>
          <a:xfrm>
            <a:off x="161694" y="6265290"/>
            <a:ext cx="10853635" cy="4551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Lane, K. L., Oakes, W. P., Buckman, M. M., Lane, N. A., Lane, K. S., Fleming, K., Swinburne Romine, R., Sherod, R. L., Cantwell, E. D &amp; Chang, C. (2024). New evidence of predictive validity of SRSS-IE scores with middle and high school students. </a:t>
            </a:r>
            <a:r>
              <a:rPr kumimoji="0" lang="en-US" sz="12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Frontiers in Education</a:t>
            </a: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8:1251063. https://doi.org/10.3389/feduc.2023.1251063</a:t>
            </a: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184039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C452-51F5-8A57-BF6D-7C51B444F0D7}"/>
              </a:ext>
            </a:extLst>
          </p:cNvPr>
          <p:cNvSpPr>
            <a:spLocks noGrp="1"/>
          </p:cNvSpPr>
          <p:nvPr>
            <p:ph type="title"/>
          </p:nvPr>
        </p:nvSpPr>
        <p:spPr>
          <a:xfrm>
            <a:off x="838200" y="115340"/>
            <a:ext cx="10515600" cy="1325563"/>
          </a:xfrm>
        </p:spPr>
        <p:txBody>
          <a:bodyPr/>
          <a:lstStyle/>
          <a:p>
            <a:r>
              <a:rPr lang="en-US"/>
              <a:t>SRSS-IE 9 Predictive Validity</a:t>
            </a:r>
            <a:br>
              <a:rPr lang="en-US"/>
            </a:br>
            <a:r>
              <a:rPr lang="en-US" sz="2800" b="0"/>
              <a:t>High School</a:t>
            </a:r>
            <a:endParaRPr lang="en-US" b="0"/>
          </a:p>
        </p:txBody>
      </p:sp>
      <p:sp>
        <p:nvSpPr>
          <p:cNvPr id="8" name="TextBox 7">
            <a:extLst>
              <a:ext uri="{FF2B5EF4-FFF2-40B4-BE49-F238E27FC236}">
                <a16:creationId xmlns:a16="http://schemas.microsoft.com/office/drawing/2014/main" id="{84CEB574-3E37-2886-4B5B-774606D43D4C}"/>
              </a:ext>
            </a:extLst>
          </p:cNvPr>
          <p:cNvSpPr txBox="1"/>
          <p:nvPr/>
        </p:nvSpPr>
        <p:spPr>
          <a:xfrm>
            <a:off x="688982" y="1319410"/>
            <a:ext cx="3447589" cy="646331"/>
          </a:xfrm>
          <a:prstGeom prst="rect">
            <a:avLst/>
          </a:prstGeom>
          <a:noFill/>
          <a:ln>
            <a:solidFill>
              <a:schemeClr val="tx1"/>
            </a:solidFill>
          </a:ln>
        </p:spPr>
        <p:txBody>
          <a:bodyPr wrap="square">
            <a:spAutoFit/>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7,244</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students in grades 9-12</a:t>
            </a:r>
          </a:p>
          <a:p>
            <a:pPr marL="889000" marR="0" lvl="0" indent="-857250" algn="ctr"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3</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geographic regions</a:t>
            </a:r>
          </a:p>
        </p:txBody>
      </p:sp>
      <p:pic>
        <p:nvPicPr>
          <p:cNvPr id="7" name="Graphic 6" descr="Chart that displays the Externalizing components (steal, lie/cheat/sneak, behavior problems, negative attitude, aggressive behavior)">
            <a:extLst>
              <a:ext uri="{FF2B5EF4-FFF2-40B4-BE49-F238E27FC236}">
                <a16:creationId xmlns:a16="http://schemas.microsoft.com/office/drawing/2014/main" id="{8A72EF8B-D99C-E000-4FAA-A5B611C2EA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34789" y="2033163"/>
            <a:ext cx="3588122" cy="1808322"/>
          </a:xfrm>
          <a:prstGeom prst="rect">
            <a:avLst/>
          </a:prstGeom>
        </p:spPr>
      </p:pic>
      <p:pic>
        <p:nvPicPr>
          <p:cNvPr id="9" name="Graphic 8" descr="Chart that displays the internalizing components (emotionally flat, sad/depressed, anxious, lonely)">
            <a:extLst>
              <a:ext uri="{FF2B5EF4-FFF2-40B4-BE49-F238E27FC236}">
                <a16:creationId xmlns:a16="http://schemas.microsoft.com/office/drawing/2014/main" id="{645C11FA-C1F8-1324-DB15-86A2628B55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34754" y="4111515"/>
            <a:ext cx="3694908" cy="1438827"/>
          </a:xfrm>
          <a:prstGeom prst="rect">
            <a:avLst/>
          </a:prstGeom>
        </p:spPr>
      </p:pic>
      <p:pic>
        <p:nvPicPr>
          <p:cNvPr id="4" name="Graphic 3" descr="Graph that includes information about the predictor (externalizing, internalizing), outcome (ODRs, suspensions, nurse visits, reading, math, course failures, SPED referrals), SRSS-IE 9 latent and subscale, and SRSS-IE 12 subscale. This high school example shows green shading, gray shading, yellow shading, and white shading. ">
            <a:extLst>
              <a:ext uri="{FF2B5EF4-FFF2-40B4-BE49-F238E27FC236}">
                <a16:creationId xmlns:a16="http://schemas.microsoft.com/office/drawing/2014/main" id="{59B3D7F1-44F3-C891-F63A-622CF3ED745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98065" y="1474614"/>
            <a:ext cx="5356583" cy="4256184"/>
          </a:xfrm>
          <a:prstGeom prst="rect">
            <a:avLst/>
          </a:prstGeom>
        </p:spPr>
      </p:pic>
      <p:sp>
        <p:nvSpPr>
          <p:cNvPr id="10" name="Content Placeholder 2">
            <a:extLst>
              <a:ext uri="{FF2B5EF4-FFF2-40B4-BE49-F238E27FC236}">
                <a16:creationId xmlns:a16="http://schemas.microsoft.com/office/drawing/2014/main" id="{6ED5D0C1-9CC7-55E0-B366-00CF9BB1AA81}"/>
              </a:ext>
            </a:extLst>
          </p:cNvPr>
          <p:cNvSpPr txBox="1">
            <a:spLocks/>
          </p:cNvSpPr>
          <p:nvPr/>
        </p:nvSpPr>
        <p:spPr>
          <a:xfrm>
            <a:off x="5416341" y="5670396"/>
            <a:ext cx="5520029" cy="6043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Arial"/>
                <a:ea typeface="+mn-ea"/>
                <a:cs typeface="Arial"/>
              </a:rPr>
              <a:t>Green shading indicates the predictive relationship was statistically significant at </a:t>
            </a:r>
            <a:r>
              <a:rPr kumimoji="0" lang="en-US" sz="1200" b="0" i="1" u="none" strike="noStrike" kern="1200" cap="none" spc="0" normalizeH="0" baseline="0" noProof="0">
                <a:ln>
                  <a:noFill/>
                </a:ln>
                <a:solidFill>
                  <a:prstClr val="black"/>
                </a:solidFill>
                <a:effectLst/>
                <a:uLnTx/>
                <a:uFillTx/>
                <a:latin typeface="Arial"/>
                <a:ea typeface="+mn-ea"/>
                <a:cs typeface="Arial"/>
              </a:rPr>
              <a:t>p</a:t>
            </a:r>
            <a:r>
              <a:rPr kumimoji="0" lang="en-US" sz="1200" b="0" i="0" u="none" strike="noStrike" kern="1200" cap="none" spc="0" normalizeH="0" baseline="0" noProof="0">
                <a:ln>
                  <a:noFill/>
                </a:ln>
                <a:solidFill>
                  <a:prstClr val="black"/>
                </a:solidFill>
                <a:effectLst/>
                <a:uLnTx/>
                <a:uFillTx/>
                <a:latin typeface="Arial"/>
                <a:ea typeface="+mn-ea"/>
                <a:cs typeface="Arial"/>
              </a:rPr>
              <a:t> </a:t>
            </a:r>
            <a:r>
              <a:rPr kumimoji="0" lang="en-US" sz="1200" b="0" i="0" u="sng" strike="noStrike" kern="1200" cap="none" spc="0" normalizeH="0" baseline="0" noProof="0">
                <a:ln>
                  <a:noFill/>
                </a:ln>
                <a:solidFill>
                  <a:prstClr val="black"/>
                </a:solidFill>
                <a:effectLst/>
                <a:uLnTx/>
                <a:uFillTx/>
                <a:latin typeface="Arial"/>
                <a:ea typeface="+mn-ea"/>
                <a:cs typeface="Arial"/>
              </a:rPr>
              <a:t>&lt;</a:t>
            </a:r>
            <a:r>
              <a:rPr kumimoji="0" lang="en-US" sz="1200" b="0" i="0" u="none" strike="noStrike" kern="1200" cap="none" spc="0" normalizeH="0" baseline="0" noProof="0">
                <a:ln>
                  <a:noFill/>
                </a:ln>
                <a:solidFill>
                  <a:prstClr val="black"/>
                </a:solidFill>
                <a:effectLst/>
                <a:uLnTx/>
                <a:uFillTx/>
                <a:latin typeface="Arial"/>
                <a:ea typeface="+mn-ea"/>
                <a:cs typeface="Arial"/>
              </a:rPr>
              <a:t> .0001. Gray indicates a test was not conducted.</a:t>
            </a:r>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 name="Content Placeholder 2">
            <a:extLst>
              <a:ext uri="{FF2B5EF4-FFF2-40B4-BE49-F238E27FC236}">
                <a16:creationId xmlns:a16="http://schemas.microsoft.com/office/drawing/2014/main" id="{A87D0431-09A1-6288-0E42-27505FDF9F58}"/>
              </a:ext>
              <a:ext uri="{C183D7F6-B498-43B3-948B-1728B52AA6E4}">
                <adec:decorative xmlns:adec="http://schemas.microsoft.com/office/drawing/2017/decorative" val="1"/>
              </a:ext>
            </a:extLst>
          </p:cNvPr>
          <p:cNvSpPr txBox="1">
            <a:spLocks/>
          </p:cNvSpPr>
          <p:nvPr/>
        </p:nvSpPr>
        <p:spPr>
          <a:xfrm>
            <a:off x="161695" y="6409567"/>
            <a:ext cx="10515600" cy="54020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Lane, K. L., Oakes, W. P., Buckman, M. M., Lane, N. A., Lane, K. S., Fleming, K., Swinburne Romine, R., Sherod, R. L., Cantwell, E. D &amp; Chang, C. (2024). New evidence of predictive validity of SRSS-IE scores with middle and high school students. </a:t>
            </a:r>
            <a:r>
              <a:rPr kumimoji="0" lang="en-US" sz="16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Frontiers in Education</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8:1251063. https://doi.org/10.3389/feduc.2023.1251063</a:t>
            </a: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952443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463E5-9006-68FA-C4A9-F1B020157B49}"/>
              </a:ext>
            </a:extLst>
          </p:cNvPr>
          <p:cNvSpPr>
            <a:spLocks noGrp="1"/>
          </p:cNvSpPr>
          <p:nvPr>
            <p:ph type="title"/>
          </p:nvPr>
        </p:nvSpPr>
        <p:spPr/>
        <p:txBody>
          <a:bodyPr/>
          <a:lstStyle/>
          <a:p>
            <a:r>
              <a:rPr lang="en-US"/>
              <a:t>Measurement Invariance</a:t>
            </a:r>
          </a:p>
        </p:txBody>
      </p:sp>
      <p:sp>
        <p:nvSpPr>
          <p:cNvPr id="3" name="Content Placeholder 2">
            <a:extLst>
              <a:ext uri="{FF2B5EF4-FFF2-40B4-BE49-F238E27FC236}">
                <a16:creationId xmlns:a16="http://schemas.microsoft.com/office/drawing/2014/main" id="{39FC7752-73C1-B180-F0DE-1D71A68F08DE}"/>
              </a:ext>
            </a:extLst>
          </p:cNvPr>
          <p:cNvSpPr>
            <a:spLocks noGrp="1"/>
          </p:cNvSpPr>
          <p:nvPr>
            <p:ph idx="1"/>
          </p:nvPr>
        </p:nvSpPr>
        <p:spPr>
          <a:xfrm>
            <a:off x="838200" y="1577134"/>
            <a:ext cx="6495107" cy="4351338"/>
          </a:xfrm>
        </p:spPr>
        <p:txBody>
          <a:bodyPr>
            <a:normAutofit/>
          </a:bodyPr>
          <a:lstStyle/>
          <a:p>
            <a:pPr marL="0" indent="0">
              <a:buNone/>
            </a:pPr>
            <a:r>
              <a:rPr lang="en-US" sz="2800">
                <a:latin typeface="Arial" panose="020B0604020202020204" pitchFamily="34" charset="0"/>
                <a:cs typeface="Arial" panose="020B0604020202020204" pitchFamily="34" charset="0"/>
              </a:rPr>
              <a:t>Established strict invariance across groups &amp; time suggesting the SRSS-IE</a:t>
            </a:r>
            <a:r>
              <a:rPr lang="en-US"/>
              <a:t> functions in the same way for these groups of students:</a:t>
            </a:r>
            <a:endParaRPr lang="en-US" sz="2800">
              <a:latin typeface="Arial" panose="020B0604020202020204" pitchFamily="34" charset="0"/>
              <a:cs typeface="Arial" panose="020B0604020202020204" pitchFamily="34" charset="0"/>
            </a:endParaRPr>
          </a:p>
          <a:p>
            <a:pPr lvl="1"/>
            <a:r>
              <a:rPr lang="en-US" sz="2800">
                <a:latin typeface="Arial" panose="020B0604020202020204" pitchFamily="34" charset="0"/>
                <a:cs typeface="Arial" panose="020B0604020202020204" pitchFamily="34" charset="0"/>
              </a:rPr>
              <a:t>Male &amp; Female</a:t>
            </a:r>
          </a:p>
          <a:p>
            <a:pPr lvl="1"/>
            <a:r>
              <a:rPr lang="en-US" sz="2800">
                <a:latin typeface="Arial" panose="020B0604020202020204" pitchFamily="34" charset="0"/>
                <a:cs typeface="Arial" panose="020B0604020202020204" pitchFamily="34" charset="0"/>
              </a:rPr>
              <a:t>White &amp; Students of Color</a:t>
            </a:r>
          </a:p>
          <a:p>
            <a:pPr lvl="1"/>
            <a:r>
              <a:rPr lang="en-US" sz="2800">
                <a:latin typeface="Arial" panose="020B0604020202020204" pitchFamily="34" charset="0"/>
                <a:cs typeface="Arial" panose="020B0604020202020204" pitchFamily="34" charset="0"/>
              </a:rPr>
              <a:t>White &amp; Black</a:t>
            </a:r>
          </a:p>
          <a:p>
            <a:pPr lvl="1"/>
            <a:r>
              <a:rPr lang="en-US" sz="2800">
                <a:latin typeface="Arial" panose="020B0604020202020204" pitchFamily="34" charset="0"/>
                <a:cs typeface="Arial" panose="020B0604020202020204" pitchFamily="34" charset="0"/>
              </a:rPr>
              <a:t>Hispanic &amp; non-Hispanic</a:t>
            </a:r>
          </a:p>
          <a:p>
            <a:pPr lvl="1"/>
            <a:r>
              <a:rPr lang="en-US" sz="2800">
                <a:latin typeface="Arial" panose="020B0604020202020204" pitchFamily="34" charset="0"/>
                <a:cs typeface="Arial" panose="020B0604020202020204" pitchFamily="34" charset="0"/>
              </a:rPr>
              <a:t>Sped &amp; non-Sped</a:t>
            </a:r>
          </a:p>
          <a:p>
            <a:pPr lvl="1"/>
            <a:r>
              <a:rPr lang="en-US" sz="2800">
                <a:latin typeface="Arial" panose="020B0604020202020204" pitchFamily="34" charset="0"/>
                <a:cs typeface="Arial" panose="020B0604020202020204" pitchFamily="34" charset="0"/>
              </a:rPr>
              <a:t>Overtime: Fall – Winter – Spring </a:t>
            </a:r>
          </a:p>
          <a:p>
            <a:endParaRPr lang="en-US"/>
          </a:p>
        </p:txBody>
      </p:sp>
      <p:pic>
        <p:nvPicPr>
          <p:cNvPr id="4" name="Content Placeholder 3" descr="NEW -IE 9 Elementary, Middle, and High School model">
            <a:extLst>
              <a:ext uri="{FF2B5EF4-FFF2-40B4-BE49-F238E27FC236}">
                <a16:creationId xmlns:a16="http://schemas.microsoft.com/office/drawing/2014/main" id="{5640FDA2-AB1E-3708-F909-8BC7901CFCC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49415" y="394312"/>
            <a:ext cx="4602076" cy="55341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B6170372-A4D1-DFD3-A6D8-7FA307E5AE11}"/>
              </a:ext>
              <a:ext uri="{C183D7F6-B498-43B3-948B-1728B52AA6E4}">
                <adec:decorative xmlns:adec="http://schemas.microsoft.com/office/drawing/2017/decorative" val="1"/>
              </a:ext>
            </a:extLst>
          </p:cNvPr>
          <p:cNvSpPr txBox="1"/>
          <p:nvPr/>
        </p:nvSpPr>
        <p:spPr>
          <a:xfrm>
            <a:off x="838200" y="6140522"/>
            <a:ext cx="10515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Lane, K. L., Oakes, W. P., Buckman, M. M., Lane, N. A., Lane, K. S, Fleming, K., Swinburne Romine, R., Sherod, R., Chang, C., Jones, J.,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Cantwell, E., &amp; Crittenden, M. (2023). Examination of the factor structure and measurement invariance of the SRSS-IE. </a:t>
            </a:r>
            <a:r>
              <a:rPr kumimoji="0" lang="en-US" sz="1200" b="0" i="1"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Remedial and Special Education, 45</a:t>
            </a:r>
            <a:r>
              <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(3), 152-172.</a:t>
            </a:r>
            <a:r>
              <a:rPr kumimoji="0" lang="en-US" sz="1200" b="0" i="1"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 </a:t>
            </a:r>
            <a:r>
              <a:rPr kumimoji="0" lang="en-US" sz="1200" b="0" i="0" u="sng" strike="noStrike" kern="1200" cap="none" spc="0" normalizeH="0" baseline="0" noProof="0">
                <a:ln>
                  <a:noFill/>
                </a:ln>
                <a:solidFill>
                  <a:srgbClr val="0000FF"/>
                </a:solidFill>
                <a:effectLst/>
                <a:uLnTx/>
                <a:uFillTx/>
                <a:latin typeface="Arial" panose="020B0604020202020204"/>
                <a:ea typeface="Times New Roman" panose="02020603050405020304" pitchFamily="18" charset="0"/>
                <a:cs typeface="+mn-cs"/>
                <a:hlinkClick r:id="rId3"/>
              </a:rPr>
              <a:t>https://doi.org/10.1177/07419325231193147</a:t>
            </a:r>
            <a:endPar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endParaRPr>
          </a:p>
        </p:txBody>
      </p:sp>
    </p:spTree>
    <p:extLst>
      <p:ext uri="{BB962C8B-B14F-4D97-AF65-F5344CB8AC3E}">
        <p14:creationId xmlns:p14="http://schemas.microsoft.com/office/powerpoint/2010/main" val="31330259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62ED4-EF9E-13B7-18C6-89412F20C807}"/>
              </a:ext>
            </a:extLst>
          </p:cNvPr>
          <p:cNvSpPr>
            <a:spLocks noGrp="1"/>
          </p:cNvSpPr>
          <p:nvPr>
            <p:ph type="title"/>
          </p:nvPr>
        </p:nvSpPr>
        <p:spPr/>
        <p:txBody>
          <a:bodyPr/>
          <a:lstStyle/>
          <a:p>
            <a:r>
              <a:rPr lang="en-US"/>
              <a:t>Selecting a Systematic Screener</a:t>
            </a:r>
          </a:p>
        </p:txBody>
      </p:sp>
      <p:pic>
        <p:nvPicPr>
          <p:cNvPr id="6" name="Content Placeholder 5" descr="Ci3T Design Professional Learning Series image">
            <a:extLst>
              <a:ext uri="{FF2B5EF4-FFF2-40B4-BE49-F238E27FC236}">
                <a16:creationId xmlns:a16="http://schemas.microsoft.com/office/drawing/2014/main" id="{56E75C03-F1DA-83E6-370C-7F5DB3E6F6BA}"/>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75519" y="2545556"/>
            <a:ext cx="5602451" cy="2784452"/>
          </a:xfrm>
        </p:spPr>
      </p:pic>
      <p:pic>
        <p:nvPicPr>
          <p:cNvPr id="4" name="Picture 3" descr="PBIS Selecting a Universal Behavior Screening Tool: Questions to Consider document">
            <a:hlinkClick r:id="rId4"/>
            <a:extLst>
              <a:ext uri="{FF2B5EF4-FFF2-40B4-BE49-F238E27FC236}">
                <a16:creationId xmlns:a16="http://schemas.microsoft.com/office/drawing/2014/main" id="{A406F6E2-5F99-16B7-74C9-15D3FE7898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11723" y="1716122"/>
            <a:ext cx="3433473" cy="4443319"/>
          </a:xfrm>
          <a:prstGeom prst="rect">
            <a:avLst/>
          </a:prstGeom>
          <a:ln>
            <a:solidFill>
              <a:schemeClr val="tx1"/>
            </a:solidFill>
          </a:ln>
        </p:spPr>
      </p:pic>
      <p:pic>
        <p:nvPicPr>
          <p:cNvPr id="3" name="Picture 2" descr="PBIS Resources to Support Systematic Screening in K-12 Schools document">
            <a:extLst>
              <a:ext uri="{FF2B5EF4-FFF2-40B4-BE49-F238E27FC236}">
                <a16:creationId xmlns:a16="http://schemas.microsoft.com/office/drawing/2014/main" id="{046AB651-A64A-D175-2775-C1554CE6627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44127" y="2879774"/>
            <a:ext cx="2414958" cy="6033384"/>
          </a:xfrm>
          <a:prstGeom prst="rect">
            <a:avLst/>
          </a:prstGeom>
          <a:ln>
            <a:solidFill>
              <a:schemeClr val="tx1"/>
            </a:solidFill>
          </a:ln>
        </p:spPr>
      </p:pic>
    </p:spTree>
    <p:extLst>
      <p:ext uri="{BB962C8B-B14F-4D97-AF65-F5344CB8AC3E}">
        <p14:creationId xmlns:p14="http://schemas.microsoft.com/office/powerpoint/2010/main" val="1018536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BE172-C5D4-AD60-97E5-C1FF5094B342}"/>
              </a:ext>
            </a:extLst>
          </p:cNvPr>
          <p:cNvSpPr>
            <a:spLocks noGrp="1"/>
          </p:cNvSpPr>
          <p:nvPr>
            <p:ph type="title"/>
          </p:nvPr>
        </p:nvSpPr>
        <p:spPr/>
        <p:txBody>
          <a:bodyPr/>
          <a:lstStyle/>
          <a:p>
            <a:r>
              <a:rPr lang="en-US"/>
              <a:t>Learn More About Options</a:t>
            </a:r>
          </a:p>
        </p:txBody>
      </p:sp>
      <p:pic>
        <p:nvPicPr>
          <p:cNvPr id="5" name="Content Placeholder 4" descr="ci3t.org/measures/screening website">
            <a:extLst>
              <a:ext uri="{FF2B5EF4-FFF2-40B4-BE49-F238E27FC236}">
                <a16:creationId xmlns:a16="http://schemas.microsoft.com/office/drawing/2014/main" id="{94BA569E-E974-6828-BE3E-31B0C9F39E63}"/>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947382" y="1812589"/>
            <a:ext cx="5531725" cy="4351338"/>
          </a:xfrm>
          <a:prstGeom prst="rect">
            <a:avLst/>
          </a:prstGeom>
          <a:ln>
            <a:solidFill>
              <a:schemeClr val="tx1"/>
            </a:solidFill>
          </a:ln>
        </p:spPr>
      </p:pic>
      <p:pic>
        <p:nvPicPr>
          <p:cNvPr id="17" name="Picture 16" descr="Behavior Screening Tools at-a-Glance handout">
            <a:extLst>
              <a:ext uri="{FF2B5EF4-FFF2-40B4-BE49-F238E27FC236}">
                <a16:creationId xmlns:a16="http://schemas.microsoft.com/office/drawing/2014/main" id="{9C132609-B629-4348-FAAD-C98628BB28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41098" y="1690688"/>
            <a:ext cx="3549566" cy="4595140"/>
          </a:xfrm>
          <a:prstGeom prst="rect">
            <a:avLst/>
          </a:prstGeom>
          <a:ln>
            <a:solidFill>
              <a:schemeClr val="tx1"/>
            </a:solidFill>
          </a:ln>
        </p:spPr>
      </p:pic>
    </p:spTree>
    <p:extLst>
      <p:ext uri="{BB962C8B-B14F-4D97-AF65-F5344CB8AC3E}">
        <p14:creationId xmlns:p14="http://schemas.microsoft.com/office/powerpoint/2010/main" val="40084756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43AC2-3050-3D0E-7906-122F16399816}"/>
              </a:ext>
            </a:extLst>
          </p:cNvPr>
          <p:cNvSpPr>
            <a:spLocks noGrp="1"/>
          </p:cNvSpPr>
          <p:nvPr>
            <p:ph type="title"/>
          </p:nvPr>
        </p:nvSpPr>
        <p:spPr/>
        <p:txBody>
          <a:bodyPr/>
          <a:lstStyle/>
          <a:p>
            <a:r>
              <a:rPr lang="en-US"/>
              <a:t>SRSS-IE Resources</a:t>
            </a:r>
          </a:p>
        </p:txBody>
      </p:sp>
      <p:pic>
        <p:nvPicPr>
          <p:cNvPr id="5" name="Content Placeholder 4" descr="SRSS-IE page on ci3t website">
            <a:extLst>
              <a:ext uri="{FF2B5EF4-FFF2-40B4-BE49-F238E27FC236}">
                <a16:creationId xmlns:a16="http://schemas.microsoft.com/office/drawing/2014/main" id="{0190FB54-5EB8-1165-282C-83BE852FE6D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89070" y="1921877"/>
            <a:ext cx="6010828" cy="4351338"/>
          </a:xfrm>
          <a:prstGeom prst="rect">
            <a:avLst/>
          </a:prstGeom>
          <a:ln>
            <a:solidFill>
              <a:schemeClr val="tx1"/>
            </a:solidFill>
          </a:ln>
        </p:spPr>
      </p:pic>
      <p:pic>
        <p:nvPicPr>
          <p:cNvPr id="7" name="Picture 6" descr="Screening Coordinator Training Manual&#10;A guide for installing the Student Risk Screening Scale - Internalizing and Externalizing (SRSS-IE) in your school or district&#10;By Jennifer Rollenhagen, Mark Matthew Buckman, Wendy Peia Oakes, and Kathleen Lynne Lane&#10;manual cover">
            <a:extLst>
              <a:ext uri="{FF2B5EF4-FFF2-40B4-BE49-F238E27FC236}">
                <a16:creationId xmlns:a16="http://schemas.microsoft.com/office/drawing/2014/main" id="{05D30391-97CA-92DF-D906-256D9AEAF9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62818" y="1921877"/>
            <a:ext cx="2481690" cy="3211597"/>
          </a:xfrm>
          <a:prstGeom prst="rect">
            <a:avLst/>
          </a:prstGeom>
          <a:ln>
            <a:noFill/>
          </a:ln>
          <a:effectLst>
            <a:outerShdw blurRad="292100" dist="139700" dir="2700000" algn="tl" rotWithShape="0">
              <a:srgbClr val="333333">
                <a:alpha val="65000"/>
              </a:srgbClr>
            </a:outerShdw>
          </a:effectLst>
        </p:spPr>
      </p:pic>
      <p:pic>
        <p:nvPicPr>
          <p:cNvPr id="11" name="Picture" descr="A screenshot of the elementary version of the Student Risk Screening Scale - Internalizing and Externalizing">
            <a:extLst>
              <a:ext uri="{FF2B5EF4-FFF2-40B4-BE49-F238E27FC236}">
                <a16:creationId xmlns:a16="http://schemas.microsoft.com/office/drawing/2014/main" id="{A604D852-5927-2202-58FE-77C4CD5C068F}"/>
              </a:ext>
            </a:extLst>
          </p:cNvPr>
          <p:cNvPicPr>
            <a:picLocks noChangeAspect="1"/>
          </p:cNvPicPr>
          <p:nvPr/>
        </p:nvPicPr>
        <p:blipFill>
          <a:blip r:embed="rId4" cstate="screen">
            <a:extLst>
              <a:ext uri="{28A0092B-C50C-407E-A947-70E740481C1C}">
                <a14:useLocalDpi xmlns:a14="http://schemas.microsoft.com/office/drawing/2010/main"/>
              </a:ext>
            </a:extLst>
          </a:blip>
          <a:srcRect l="2073" t="8358" r="25499" b="46866"/>
          <a:stretch>
            <a:fillRect/>
          </a:stretch>
        </p:blipFill>
        <p:spPr>
          <a:xfrm>
            <a:off x="8063945" y="3978441"/>
            <a:ext cx="3761126" cy="1796716"/>
          </a:xfrm>
          <a:prstGeom prst="rect">
            <a:avLst/>
          </a:prstGeom>
        </p:spPr>
      </p:pic>
    </p:spTree>
    <p:extLst>
      <p:ext uri="{BB962C8B-B14F-4D97-AF65-F5344CB8AC3E}">
        <p14:creationId xmlns:p14="http://schemas.microsoft.com/office/powerpoint/2010/main" val="28831602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6E1EB-B920-1AC0-AB3B-37E0CA53F7F0}"/>
              </a:ext>
            </a:extLst>
          </p:cNvPr>
          <p:cNvSpPr>
            <a:spLocks noGrp="1"/>
          </p:cNvSpPr>
          <p:nvPr>
            <p:ph type="title"/>
          </p:nvPr>
        </p:nvSpPr>
        <p:spPr/>
        <p:txBody>
          <a:bodyPr/>
          <a:lstStyle/>
          <a:p>
            <a:r>
              <a:rPr lang="en-US"/>
              <a:t>Systematic Behavior Screening </a:t>
            </a:r>
            <a:br>
              <a:rPr lang="en-US"/>
            </a:br>
            <a:r>
              <a:rPr lang="en-US"/>
              <a:t>Module Resources</a:t>
            </a:r>
          </a:p>
        </p:txBody>
      </p:sp>
      <p:pic>
        <p:nvPicPr>
          <p:cNvPr id="4" name="Picture" descr="What is Behavior Screening infographic&#10;&#10;What is Behavior Screening?&#10;What are features of systematic behavior screening?&#10;Reliable and valid&#10;Completed for all students&#10;Conducted in Fall, Winter, and Spring&#10;&#10;What are the benefits?&#10;Data are used to shape instruction to meet students' multiple needs&#10;&#10;How do we use behavior screening data?&#10;Inform Tier 1 Instruction&#10;Identify opportunities for teacher-delivered, low-intensity strategies&#10;Connect students to Tier 2 and Tier 3 interventions&#10;">
            <a:extLst>
              <a:ext uri="{FF2B5EF4-FFF2-40B4-BE49-F238E27FC236}">
                <a16:creationId xmlns:a16="http://schemas.microsoft.com/office/drawing/2014/main" id="{9565D659-8C6C-86BA-48EA-14863B502B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7313" y="1690688"/>
            <a:ext cx="3153109" cy="4081694"/>
          </a:xfrm>
          <a:prstGeom prst="rect">
            <a:avLst/>
          </a:prstGeom>
          <a:ln>
            <a:solidFill>
              <a:schemeClr val="tx2"/>
            </a:solidFill>
          </a:ln>
        </p:spPr>
      </p:pic>
      <p:pic>
        <p:nvPicPr>
          <p:cNvPr id="15" name="Picture 14" descr="Working with Your Screening Data Reviewing, Reflecting, and Planning document">
            <a:extLst>
              <a:ext uri="{FF2B5EF4-FFF2-40B4-BE49-F238E27FC236}">
                <a16:creationId xmlns:a16="http://schemas.microsoft.com/office/drawing/2014/main" id="{13C5261B-3E39-AAAC-2CB2-163F3CB020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49538" y="1690688"/>
            <a:ext cx="3154036" cy="4081694"/>
          </a:xfrm>
          <a:prstGeom prst="rect">
            <a:avLst/>
          </a:prstGeom>
          <a:ln>
            <a:solidFill>
              <a:schemeClr val="tx1"/>
            </a:solidFill>
          </a:ln>
        </p:spPr>
      </p:pic>
      <p:pic>
        <p:nvPicPr>
          <p:cNvPr id="13" name="Picture 12" descr="Still image from video: What is Behavior Screening in Schools?">
            <a:extLst>
              <a:ext uri="{FF2B5EF4-FFF2-40B4-BE49-F238E27FC236}">
                <a16:creationId xmlns:a16="http://schemas.microsoft.com/office/drawing/2014/main" id="{B2A0E3AD-42C1-C44C-E2DC-80FBD4CE7E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61804" y="1690688"/>
            <a:ext cx="4292310" cy="2426088"/>
          </a:xfrm>
          <a:prstGeom prst="rect">
            <a:avLst/>
          </a:prstGeom>
          <a:ln>
            <a:noFill/>
          </a:ln>
        </p:spPr>
      </p:pic>
      <p:pic>
        <p:nvPicPr>
          <p:cNvPr id="17" name="Picture 16" descr="Example slides from template to share screening data">
            <a:extLst>
              <a:ext uri="{FF2B5EF4-FFF2-40B4-BE49-F238E27FC236}">
                <a16:creationId xmlns:a16="http://schemas.microsoft.com/office/drawing/2014/main" id="{C58967AD-4204-EDEF-5C52-B0F5C6030E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61804" y="4375539"/>
            <a:ext cx="4292311" cy="1187171"/>
          </a:xfrm>
          <a:prstGeom prst="rect">
            <a:avLst/>
          </a:prstGeom>
          <a:ln>
            <a:solidFill>
              <a:schemeClr val="tx1"/>
            </a:solidFill>
          </a:ln>
        </p:spPr>
      </p:pic>
      <p:pic>
        <p:nvPicPr>
          <p:cNvPr id="8" name="Content Placeholder 4">
            <a:extLst>
              <a:ext uri="{FF2B5EF4-FFF2-40B4-BE49-F238E27FC236}">
                <a16:creationId xmlns:a16="http://schemas.microsoft.com/office/drawing/2014/main" id="{F8824F50-7AFD-6243-92F9-34B23C9A3C43}"/>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273438" y="3175"/>
            <a:ext cx="914400" cy="1428750"/>
          </a:xfrm>
          <a:prstGeom prst="rect">
            <a:avLst/>
          </a:prstGeom>
        </p:spPr>
      </p:pic>
      <p:pic>
        <p:nvPicPr>
          <p:cNvPr id="9" name="Picture 8">
            <a:extLst>
              <a:ext uri="{FF2B5EF4-FFF2-40B4-BE49-F238E27FC236}">
                <a16:creationId xmlns:a16="http://schemas.microsoft.com/office/drawing/2014/main" id="{F7EB3490-B75A-7B89-37C0-B00A0E27475E}"/>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277600" y="3175"/>
            <a:ext cx="914400" cy="1428750"/>
          </a:xfrm>
          <a:prstGeom prst="rect">
            <a:avLst/>
          </a:prstGeom>
        </p:spPr>
      </p:pic>
    </p:spTree>
    <p:extLst>
      <p:ext uri="{BB962C8B-B14F-4D97-AF65-F5344CB8AC3E}">
        <p14:creationId xmlns:p14="http://schemas.microsoft.com/office/powerpoint/2010/main" val="2121505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FCBF-9924-6D6C-3398-415A8D99000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What is Behavior Screening? 1</a:t>
            </a:r>
          </a:p>
        </p:txBody>
      </p:sp>
      <p:pic>
        <p:nvPicPr>
          <p:cNvPr id="7" name="Picture" descr="What is Behavior Screening? Infographic that includes its features, which are being reliable and valid, completed for all students, and conducted in fall, winter, and spring.">
            <a:extLst>
              <a:ext uri="{FF2B5EF4-FFF2-40B4-BE49-F238E27FC236}">
                <a16:creationId xmlns:a16="http://schemas.microsoft.com/office/drawing/2014/main" id="{00DA776C-235D-C137-36DB-E73435AC2E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47459" y="0"/>
            <a:ext cx="8897082" cy="11517257"/>
          </a:xfrm>
          <a:prstGeom prst="rect">
            <a:avLst/>
          </a:prstGeom>
          <a:ln>
            <a:solidFill>
              <a:schemeClr val="tx2"/>
            </a:solidFill>
          </a:ln>
        </p:spPr>
      </p:pic>
    </p:spTree>
    <p:extLst>
      <p:ext uri="{BB962C8B-B14F-4D97-AF65-F5344CB8AC3E}">
        <p14:creationId xmlns:p14="http://schemas.microsoft.com/office/powerpoint/2010/main" val="3463158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9AAA9-B34E-F464-56BB-81FE069AB2C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What is Behavior Screening? 2</a:t>
            </a:r>
          </a:p>
        </p:txBody>
      </p:sp>
      <p:pic>
        <p:nvPicPr>
          <p:cNvPr id="7" name="Picture" descr="What is Behavior Screening? Infographic that includes its benefits, which is that data are used to shape instruction to meet students' multiple needs, as well as how that behavior screening data is used, which is to inform tier 1 instruction, identify opportunities for teacher-delivered low-intensity strategies, and connect students to tier 2 and tier 3 interventions.">
            <a:extLst>
              <a:ext uri="{FF2B5EF4-FFF2-40B4-BE49-F238E27FC236}">
                <a16:creationId xmlns:a16="http://schemas.microsoft.com/office/drawing/2014/main" id="{00DA776C-235D-C137-36DB-E73435AC2E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47459" y="-4659257"/>
            <a:ext cx="8897082" cy="11517257"/>
          </a:xfrm>
          <a:prstGeom prst="rect">
            <a:avLst/>
          </a:prstGeom>
          <a:ln>
            <a:solidFill>
              <a:schemeClr val="tx2"/>
            </a:solidFill>
          </a:ln>
        </p:spPr>
      </p:pic>
    </p:spTree>
    <p:extLst>
      <p:ext uri="{BB962C8B-B14F-4D97-AF65-F5344CB8AC3E}">
        <p14:creationId xmlns:p14="http://schemas.microsoft.com/office/powerpoint/2010/main" val="970400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FC31-6886-ED06-977D-27072AE9B6CE}"/>
              </a:ext>
            </a:extLst>
          </p:cNvPr>
          <p:cNvSpPr>
            <a:spLocks noGrp="1"/>
          </p:cNvSpPr>
          <p:nvPr>
            <p:ph type="title"/>
          </p:nvPr>
        </p:nvSpPr>
        <p:spPr/>
        <p:txBody>
          <a:bodyPr/>
          <a:lstStyle/>
          <a:p>
            <a:r>
              <a:rPr lang="en-US"/>
              <a:t>Academic Screening</a:t>
            </a:r>
          </a:p>
        </p:txBody>
      </p:sp>
      <p:pic>
        <p:nvPicPr>
          <p:cNvPr id="4" name="Picture 3" descr="Icons with corresponding text to represent the following key features: Reliable and valid, computed for all students, conducted in fall winter and spring">
            <a:extLst>
              <a:ext uri="{FF2B5EF4-FFF2-40B4-BE49-F238E27FC236}">
                <a16:creationId xmlns:a16="http://schemas.microsoft.com/office/drawing/2014/main" id="{62F45403-B985-7C49-BE15-FE1A53EA607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15016" y="2181859"/>
            <a:ext cx="10438784" cy="3202689"/>
          </a:xfrm>
          <a:prstGeom prst="rect">
            <a:avLst/>
          </a:prstGeom>
          <a:ln>
            <a:solidFill>
              <a:schemeClr val="tx1"/>
            </a:solidFill>
          </a:ln>
        </p:spPr>
      </p:pic>
    </p:spTree>
    <p:extLst>
      <p:ext uri="{BB962C8B-B14F-4D97-AF65-F5344CB8AC3E}">
        <p14:creationId xmlns:p14="http://schemas.microsoft.com/office/powerpoint/2010/main" val="26896452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37458-403D-3A69-0612-8EB3F48C3D2D}"/>
              </a:ext>
            </a:extLst>
          </p:cNvPr>
          <p:cNvSpPr>
            <a:spLocks noGrp="1"/>
          </p:cNvSpPr>
          <p:nvPr>
            <p:ph type="title"/>
          </p:nvPr>
        </p:nvSpPr>
        <p:spPr/>
        <p:txBody>
          <a:bodyPr/>
          <a:lstStyle/>
          <a:p>
            <a:r>
              <a:rPr lang="en-US"/>
              <a:t>Using Academic and Behavior </a:t>
            </a:r>
            <a:br>
              <a:rPr lang="en-US"/>
            </a:br>
            <a:r>
              <a:rPr lang="en-US"/>
              <a:t>Screening Data</a:t>
            </a:r>
          </a:p>
        </p:txBody>
      </p:sp>
      <p:sp>
        <p:nvSpPr>
          <p:cNvPr id="3" name="Content Placeholder 2">
            <a:extLst>
              <a:ext uri="{FF2B5EF4-FFF2-40B4-BE49-F238E27FC236}">
                <a16:creationId xmlns:a16="http://schemas.microsoft.com/office/drawing/2014/main" id="{8A618BF7-9411-B470-1F76-E1833216A7A7}"/>
              </a:ext>
            </a:extLst>
          </p:cNvPr>
          <p:cNvSpPr>
            <a:spLocks noGrp="1"/>
          </p:cNvSpPr>
          <p:nvPr>
            <p:ph idx="1"/>
          </p:nvPr>
        </p:nvSpPr>
        <p:spPr>
          <a:xfrm>
            <a:off x="838200" y="1825625"/>
            <a:ext cx="10515600" cy="1325563"/>
          </a:xfrm>
        </p:spPr>
        <p:txBody>
          <a:bodyPr/>
          <a:lstStyle/>
          <a:p>
            <a:pPr marL="0" indent="0">
              <a:buNone/>
            </a:pPr>
            <a:r>
              <a:rPr lang="en-US"/>
              <a:t>These academic and behavior screening data are then reviewed alongside other data collected as part of typical school practices (e.g., attendance, office discipline referrals, grades) to:</a:t>
            </a:r>
          </a:p>
        </p:txBody>
      </p:sp>
      <p:pic>
        <p:nvPicPr>
          <p:cNvPr id="4" name="Picture 3" descr="Infographic illustrating three ways to use screening data: inform Tier 1 instruction, identify opportunities for teacher-delivered, low-intensity strategies, and connect students to Tier 2 and Tier 3 interventions">
            <a:extLst>
              <a:ext uri="{FF2B5EF4-FFF2-40B4-BE49-F238E27FC236}">
                <a16:creationId xmlns:a16="http://schemas.microsoft.com/office/drawing/2014/main" id="{F0D8B7A4-51E9-8704-A517-CEFAE98E2E9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862667" y="3286125"/>
            <a:ext cx="8624711" cy="3094273"/>
          </a:xfrm>
          <a:prstGeom prst="rect">
            <a:avLst/>
          </a:prstGeom>
          <a:ln>
            <a:solidFill>
              <a:schemeClr val="tx2"/>
            </a:solidFill>
          </a:ln>
        </p:spPr>
      </p:pic>
    </p:spTree>
    <p:extLst>
      <p:ext uri="{BB962C8B-B14F-4D97-AF65-F5344CB8AC3E}">
        <p14:creationId xmlns:p14="http://schemas.microsoft.com/office/powerpoint/2010/main" val="36473293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67E0-E458-A20C-AB93-ADD3161A7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9642B-5898-DA3E-C6B5-F946E53EC997}"/>
              </a:ext>
            </a:extLst>
          </p:cNvPr>
          <p:cNvSpPr>
            <a:spLocks noGrp="1"/>
          </p:cNvSpPr>
          <p:nvPr>
            <p:ph type="title"/>
          </p:nvPr>
        </p:nvSpPr>
        <p:spPr/>
        <p:txBody>
          <a:bodyPr/>
          <a:lstStyle/>
          <a:p>
            <a:r>
              <a:rPr lang="en-US"/>
              <a:t>Reviewing Multiple Sources of Data in an Integrated Way</a:t>
            </a:r>
          </a:p>
        </p:txBody>
      </p:sp>
      <p:pic>
        <p:nvPicPr>
          <p:cNvPr id="9" name="Picture 0" descr="Ci3T Data Dashboard">
            <a:extLst>
              <a:ext uri="{FF2B5EF4-FFF2-40B4-BE49-F238E27FC236}">
                <a16:creationId xmlns:a16="http://schemas.microsoft.com/office/drawing/2014/main" id="{96BE2A57-F9C0-041A-4601-B38C185732B4}"/>
              </a:ext>
            </a:extLst>
          </p:cNvPr>
          <p:cNvPicPr>
            <a:picLocks noChangeAspect="1"/>
          </p:cNvPicPr>
          <p:nvPr/>
        </p:nvPicPr>
        <p:blipFill>
          <a:blip r:embed="rId2"/>
          <a:stretch>
            <a:fillRect/>
          </a:stretch>
        </p:blipFill>
        <p:spPr>
          <a:xfrm>
            <a:off x="903514" y="1864860"/>
            <a:ext cx="10384971" cy="3886116"/>
          </a:xfrm>
          <a:prstGeom prst="rect">
            <a:avLst/>
          </a:prstGeom>
          <a:ln>
            <a:solidFill>
              <a:schemeClr val="tx1"/>
            </a:solidFill>
          </a:ln>
        </p:spPr>
      </p:pic>
      <p:sp>
        <p:nvSpPr>
          <p:cNvPr id="12" name="Rectangle 1">
            <a:extLst>
              <a:ext uri="{FF2B5EF4-FFF2-40B4-BE49-F238E27FC236}">
                <a16:creationId xmlns:a16="http://schemas.microsoft.com/office/drawing/2014/main" id="{B78C8293-FBF2-C281-51A2-BA3EFF1DFE4C}"/>
              </a:ext>
              <a:ext uri="{C183D7F6-B498-43B3-948B-1728B52AA6E4}">
                <adec:decorative xmlns:adec="http://schemas.microsoft.com/office/drawing/2017/decorative" val="1"/>
              </a:ext>
            </a:extLst>
          </p:cNvPr>
          <p:cNvSpPr/>
          <p:nvPr/>
        </p:nvSpPr>
        <p:spPr>
          <a:xfrm>
            <a:off x="2924174" y="1777774"/>
            <a:ext cx="838201"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Rectangle 2">
            <a:extLst>
              <a:ext uri="{FF2B5EF4-FFF2-40B4-BE49-F238E27FC236}">
                <a16:creationId xmlns:a16="http://schemas.microsoft.com/office/drawing/2014/main" id="{407F6D5A-C046-885F-CAD5-8F250DEF1126}"/>
              </a:ext>
              <a:ext uri="{C183D7F6-B498-43B3-948B-1728B52AA6E4}">
                <adec:decorative xmlns:adec="http://schemas.microsoft.com/office/drawing/2017/decorative" val="1"/>
              </a:ext>
            </a:extLst>
          </p:cNvPr>
          <p:cNvSpPr/>
          <p:nvPr/>
        </p:nvSpPr>
        <p:spPr>
          <a:xfrm>
            <a:off x="4114800" y="1777774"/>
            <a:ext cx="1190626"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Rectangle 3">
            <a:extLst>
              <a:ext uri="{FF2B5EF4-FFF2-40B4-BE49-F238E27FC236}">
                <a16:creationId xmlns:a16="http://schemas.microsoft.com/office/drawing/2014/main" id="{9341DB75-502D-B602-5592-B5CE776E3A23}"/>
              </a:ext>
              <a:ext uri="{C183D7F6-B498-43B3-948B-1728B52AA6E4}">
                <adec:decorative xmlns:adec="http://schemas.microsoft.com/office/drawing/2017/decorative" val="1"/>
              </a:ext>
            </a:extLst>
          </p:cNvPr>
          <p:cNvSpPr/>
          <p:nvPr/>
        </p:nvSpPr>
        <p:spPr>
          <a:xfrm>
            <a:off x="5419724" y="1777774"/>
            <a:ext cx="4467225"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Textbox 1">
            <a:extLst>
              <a:ext uri="{FF2B5EF4-FFF2-40B4-BE49-F238E27FC236}">
                <a16:creationId xmlns:a16="http://schemas.microsoft.com/office/drawing/2014/main" id="{6E13E454-4DC6-33D9-00C5-231020399F27}"/>
              </a:ext>
            </a:extLst>
          </p:cNvPr>
          <p:cNvSpPr/>
          <p:nvPr/>
        </p:nvSpPr>
        <p:spPr>
          <a:xfrm>
            <a:off x="2238375" y="5906696"/>
            <a:ext cx="1524000" cy="36195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attendance</a:t>
            </a:r>
          </a:p>
        </p:txBody>
      </p:sp>
      <p:sp>
        <p:nvSpPr>
          <p:cNvPr id="14" name="Textbox 2">
            <a:extLst>
              <a:ext uri="{FF2B5EF4-FFF2-40B4-BE49-F238E27FC236}">
                <a16:creationId xmlns:a16="http://schemas.microsoft.com/office/drawing/2014/main" id="{FC8C99F0-FCBF-7D0A-EBDD-0D04BD5D26DC}"/>
              </a:ext>
            </a:extLst>
          </p:cNvPr>
          <p:cNvSpPr/>
          <p:nvPr/>
        </p:nvSpPr>
        <p:spPr>
          <a:xfrm>
            <a:off x="3948113" y="5925147"/>
            <a:ext cx="1524000"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behavior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screening</a:t>
            </a:r>
          </a:p>
        </p:txBody>
      </p:sp>
      <p:sp>
        <p:nvSpPr>
          <p:cNvPr id="15" name="Textbox 3">
            <a:extLst>
              <a:ext uri="{FF2B5EF4-FFF2-40B4-BE49-F238E27FC236}">
                <a16:creationId xmlns:a16="http://schemas.microsoft.com/office/drawing/2014/main" id="{DA07B747-3433-8B07-4FCE-F2A05481830F}"/>
              </a:ext>
            </a:extLst>
          </p:cNvPr>
          <p:cNvSpPr/>
          <p:nvPr/>
        </p:nvSpPr>
        <p:spPr>
          <a:xfrm>
            <a:off x="6215063" y="5925147"/>
            <a:ext cx="3052762"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academic screening</a:t>
            </a:r>
          </a:p>
        </p:txBody>
      </p:sp>
    </p:spTree>
    <p:extLst>
      <p:ext uri="{BB962C8B-B14F-4D97-AF65-F5344CB8AC3E}">
        <p14:creationId xmlns:p14="http://schemas.microsoft.com/office/powerpoint/2010/main" val="311665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125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25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3" grpId="0" animBg="1"/>
      <p:bldP spid="14" grpId="0" animBg="1"/>
      <p:bldP spid="1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A57AB-DD45-A341-898F-25D4D829E9DB}"/>
              </a:ext>
            </a:extLst>
          </p:cNvPr>
          <p:cNvSpPr>
            <a:spLocks noGrp="1"/>
          </p:cNvSpPr>
          <p:nvPr>
            <p:ph type="title"/>
          </p:nvPr>
        </p:nvSpPr>
        <p:spPr/>
        <p:txBody>
          <a:bodyPr/>
          <a:lstStyle/>
          <a:p>
            <a:pPr algn="ctr"/>
            <a:r>
              <a:rPr lang="en-US"/>
              <a:t>Implementation Science</a:t>
            </a:r>
            <a:br>
              <a:rPr lang="en-US"/>
            </a:br>
            <a:r>
              <a:rPr lang="en-US" sz="1800" b="0" spc="0">
                <a:solidFill>
                  <a:schemeClr val="tx2"/>
                </a:solidFill>
              </a:rPr>
              <a:t>Adapted from Fixsen &amp; Blasé, 2005</a:t>
            </a:r>
          </a:p>
        </p:txBody>
      </p:sp>
      <p:graphicFrame>
        <p:nvGraphicFramePr>
          <p:cNvPr id="7" name="Content Placeholder 3" descr="Implementation Science sequence infographic: Exploration and Adoption, Installation, Initial Implementation, Full Implementation and Sustainability and Continuous Regeneration. A red star appears beside the Sustainability and Continuous Regeneration.">
            <a:extLst>
              <a:ext uri="{FF2B5EF4-FFF2-40B4-BE49-F238E27FC236}">
                <a16:creationId xmlns:a16="http://schemas.microsoft.com/office/drawing/2014/main" id="{1FB4491D-E2F7-C346-A718-9D9EAF8118D8}"/>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608729957"/>
              </p:ext>
            </p:extLst>
          </p:nvPr>
        </p:nvGraphicFramePr>
        <p:xfrm>
          <a:off x="1046747" y="1690688"/>
          <a:ext cx="9673389" cy="47527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5-Point Star 8">
            <a:extLst>
              <a:ext uri="{FF2B5EF4-FFF2-40B4-BE49-F238E27FC236}">
                <a16:creationId xmlns:a16="http://schemas.microsoft.com/office/drawing/2014/main" id="{9AC6C80C-BEC0-AB46-8390-79881A669612}"/>
              </a:ext>
              <a:ext uri="{C183D7F6-B498-43B3-948B-1728B52AA6E4}">
                <adec:decorative xmlns:adec="http://schemas.microsoft.com/office/drawing/2017/decorative" val="1"/>
              </a:ext>
            </a:extLst>
          </p:cNvPr>
          <p:cNvSpPr/>
          <p:nvPr/>
        </p:nvSpPr>
        <p:spPr>
          <a:xfrm>
            <a:off x="838200" y="5368742"/>
            <a:ext cx="914400" cy="914400"/>
          </a:xfrm>
          <a:prstGeom prst="star5">
            <a:avLst/>
          </a:prstGeom>
          <a:solidFill>
            <a:srgbClr val="FF0000"/>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46100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4B1C2D-A0C4-C14D-B1E0-E54B1F530E35}"/>
              </a:ext>
            </a:extLst>
          </p:cNvPr>
          <p:cNvSpPr>
            <a:spLocks noGrp="1"/>
          </p:cNvSpPr>
          <p:nvPr>
            <p:ph type="title" idx="4294967295"/>
          </p:nvPr>
        </p:nvSpPr>
        <p:spPr>
          <a:xfrm>
            <a:off x="763072" y="513235"/>
            <a:ext cx="7230533"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Tips for Communicating with Your Community about Systematic Screening</a:t>
            </a:r>
          </a:p>
        </p:txBody>
      </p:sp>
      <p:pic>
        <p:nvPicPr>
          <p:cNvPr id="5" name="Picture 4" descr="Screenshot from the PBIS website of the download button for the resource: Tips for Communicating with Your Community about Systematic Screening: What does your district and school leadership team need to know?">
            <a:hlinkClick r:id="rId2"/>
            <a:extLst>
              <a:ext uri="{FF2B5EF4-FFF2-40B4-BE49-F238E27FC236}">
                <a16:creationId xmlns:a16="http://schemas.microsoft.com/office/drawing/2014/main" id="{19EB1182-BEE4-B844-9CD9-61DBFF2B04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7663" y="2558594"/>
            <a:ext cx="7230533" cy="1663021"/>
          </a:xfrm>
          <a:prstGeom prst="rect">
            <a:avLst/>
          </a:prstGeom>
          <a:effectLst>
            <a:glow>
              <a:schemeClr val="accent1">
                <a:alpha val="40000"/>
              </a:schemeClr>
            </a:glow>
          </a:effectLst>
        </p:spPr>
      </p:pic>
      <p:pic>
        <p:nvPicPr>
          <p:cNvPr id="6" name="Picture 5" descr="Handout: Tips for Communicating with Your Community about Systematic Screening: What does your district and school leadership team need to know?">
            <a:extLst>
              <a:ext uri="{FF2B5EF4-FFF2-40B4-BE49-F238E27FC236}">
                <a16:creationId xmlns:a16="http://schemas.microsoft.com/office/drawing/2014/main" id="{FABC64AC-C31F-E54C-80A1-4F1DBAD63A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8196" y="1233031"/>
            <a:ext cx="4086141" cy="5289505"/>
          </a:xfrm>
          <a:prstGeom prst="rect">
            <a:avLst/>
          </a:prstGeom>
          <a:effectLst>
            <a:glow rad="444500">
              <a:srgbClr val="92D050">
                <a:alpha val="40000"/>
              </a:srgbClr>
            </a:glow>
          </a:effectLst>
        </p:spPr>
      </p:pic>
      <p:sp>
        <p:nvSpPr>
          <p:cNvPr id="7" name="Left Arrow 11">
            <a:extLst>
              <a:ext uri="{FF2B5EF4-FFF2-40B4-BE49-F238E27FC236}">
                <a16:creationId xmlns:a16="http://schemas.microsoft.com/office/drawing/2014/main" id="{C191E7C2-49CC-6245-BCDC-780C5BFD26A9}"/>
              </a:ext>
              <a:ext uri="{C183D7F6-B498-43B3-948B-1728B52AA6E4}">
                <adec:decorative xmlns:adec="http://schemas.microsoft.com/office/drawing/2017/decorative" val="1"/>
              </a:ext>
            </a:extLst>
          </p:cNvPr>
          <p:cNvSpPr/>
          <p:nvPr/>
        </p:nvSpPr>
        <p:spPr>
          <a:xfrm rot="18757218">
            <a:off x="7172004" y="2643552"/>
            <a:ext cx="707366" cy="3795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0419234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4B1C2D-A0C4-C14D-B1E0-E54B1F530E35}"/>
              </a:ext>
            </a:extLst>
          </p:cNvPr>
          <p:cNvSpPr>
            <a:spLocks noGrp="1"/>
          </p:cNvSpPr>
          <p:nvPr>
            <p:ph type="title" idx="4294967295"/>
          </p:nvPr>
        </p:nvSpPr>
        <p:spPr>
          <a:xfrm>
            <a:off x="437663" y="729802"/>
            <a:ext cx="7230533"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150" normalizeH="0" baseline="0" noProof="0" dirty="0">
                <a:ln>
                  <a:noFill/>
                </a:ln>
                <a:solidFill>
                  <a:schemeClr val="tx1"/>
                </a:solidFill>
                <a:effectLst/>
                <a:uLnTx/>
                <a:uFillTx/>
                <a:latin typeface="+mj-lt"/>
                <a:ea typeface="+mj-ea"/>
                <a:cs typeface="+mj-cs"/>
              </a:rPr>
              <a:t>The Whys and </a:t>
            </a:r>
            <a:r>
              <a:rPr kumimoji="0" lang="en-US" b="1" i="0" u="none" strike="noStrike" kern="1200" cap="none" spc="-150" normalizeH="0" baseline="0" noProof="0" dirty="0" err="1">
                <a:ln>
                  <a:noFill/>
                </a:ln>
                <a:solidFill>
                  <a:schemeClr val="tx1"/>
                </a:solidFill>
                <a:effectLst/>
                <a:uLnTx/>
                <a:uFillTx/>
                <a:latin typeface="+mj-lt"/>
                <a:ea typeface="+mj-ea"/>
                <a:cs typeface="+mj-cs"/>
              </a:rPr>
              <a:t>Hows</a:t>
            </a:r>
            <a:r>
              <a:rPr kumimoji="0" lang="en-US" b="1" i="0" u="none" strike="noStrike" kern="1200" cap="none" spc="-150" normalizeH="0" baseline="0" noProof="0" dirty="0">
                <a:ln>
                  <a:noFill/>
                </a:ln>
                <a:solidFill>
                  <a:schemeClr val="tx1"/>
                </a:solidFill>
                <a:effectLst/>
                <a:uLnTx/>
                <a:uFillTx/>
                <a:latin typeface="+mj-lt"/>
                <a:ea typeface="+mj-ea"/>
                <a:cs typeface="+mj-cs"/>
              </a:rPr>
              <a:t> of Screening: Frequently Asked Questions for Families</a:t>
            </a:r>
          </a:p>
        </p:txBody>
      </p:sp>
      <p:pic>
        <p:nvPicPr>
          <p:cNvPr id="3" name="Picture 2" descr="Screenshot from the PBIS website of the download button for the resource: The Whys and Hows of Screening: Frequently Asked Questions for Families">
            <a:extLst>
              <a:ext uri="{FF2B5EF4-FFF2-40B4-BE49-F238E27FC236}">
                <a16:creationId xmlns:a16="http://schemas.microsoft.com/office/drawing/2014/main" id="{69C0F70E-5D91-2B0B-EA2A-896A044584E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5901" y="2737539"/>
            <a:ext cx="6550642" cy="2507271"/>
          </a:xfrm>
          <a:prstGeom prst="rect">
            <a:avLst/>
          </a:prstGeom>
          <a:ln>
            <a:noFill/>
          </a:ln>
          <a:effectLst>
            <a:outerShdw blurRad="292100" dist="139700" dir="2700000" algn="tl" rotWithShape="0">
              <a:srgbClr val="333333">
                <a:alpha val="65000"/>
              </a:srgbClr>
            </a:outerShdw>
          </a:effectLst>
        </p:spPr>
      </p:pic>
      <p:pic>
        <p:nvPicPr>
          <p:cNvPr id="9" name="Picture 8" descr="Handout: The Whys and Hows of Screening: Frequently Asked Questions for Families">
            <a:extLst>
              <a:ext uri="{FF2B5EF4-FFF2-40B4-BE49-F238E27FC236}">
                <a16:creationId xmlns:a16="http://schemas.microsoft.com/office/drawing/2014/main" id="{3993A594-138C-E036-A2CB-E289BAAC53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9958" y="1176016"/>
            <a:ext cx="4086141" cy="5285461"/>
          </a:xfrm>
          <a:prstGeom prst="rect">
            <a:avLst/>
          </a:prstGeom>
          <a:effectLst>
            <a:glow rad="444500">
              <a:srgbClr val="92D050">
                <a:alpha val="40000"/>
              </a:srgbClr>
            </a:glow>
          </a:effectLst>
        </p:spPr>
      </p:pic>
      <p:sp>
        <p:nvSpPr>
          <p:cNvPr id="7" name="Left Arrow 11">
            <a:extLst>
              <a:ext uri="{FF2B5EF4-FFF2-40B4-BE49-F238E27FC236}">
                <a16:creationId xmlns:a16="http://schemas.microsoft.com/office/drawing/2014/main" id="{C191E7C2-49CC-6245-BCDC-780C5BFD26A9}"/>
              </a:ext>
              <a:ext uri="{C183D7F6-B498-43B3-948B-1728B52AA6E4}">
                <adec:decorative xmlns:adec="http://schemas.microsoft.com/office/drawing/2017/decorative" val="1"/>
              </a:ext>
            </a:extLst>
          </p:cNvPr>
          <p:cNvSpPr/>
          <p:nvPr/>
        </p:nvSpPr>
        <p:spPr>
          <a:xfrm rot="18757218">
            <a:off x="6935369" y="2547758"/>
            <a:ext cx="707366" cy="3795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1456152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8C18F-483E-80BB-171D-51F3E3DAC5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338363-1C78-597A-E2E1-AEE291C4F589}"/>
              </a:ext>
            </a:extLst>
          </p:cNvPr>
          <p:cNvSpPr>
            <a:spLocks noGrp="1"/>
          </p:cNvSpPr>
          <p:nvPr>
            <p:ph type="title"/>
          </p:nvPr>
        </p:nvSpPr>
        <p:spPr>
          <a:solidFill>
            <a:schemeClr val="accent5"/>
          </a:solidFill>
        </p:spPr>
        <p:txBody>
          <a:bodyPr>
            <a:normAutofit/>
          </a:bodyPr>
          <a:lstStyle/>
          <a:p>
            <a:r>
              <a:rPr lang="en-US">
                <a:solidFill>
                  <a:schemeClr val="bg1"/>
                </a:solidFill>
              </a:rPr>
              <a:t>Talk Time: Systematic Screening</a:t>
            </a:r>
          </a:p>
        </p:txBody>
      </p:sp>
      <p:sp>
        <p:nvSpPr>
          <p:cNvPr id="59" name="Content Placeholder 15">
            <a:extLst>
              <a:ext uri="{FF2B5EF4-FFF2-40B4-BE49-F238E27FC236}">
                <a16:creationId xmlns:a16="http://schemas.microsoft.com/office/drawing/2014/main" id="{954925AB-CDA4-AAE6-1165-DBF377697D43}"/>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How do you currently screen for students’ academic and behavioral performance?</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are some potential benefits of systematic screening?</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are some potential challenges of systematic screening? </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questions do you have about systematic screening?</a:t>
            </a:r>
          </a:p>
        </p:txBody>
      </p:sp>
      <p:pic>
        <p:nvPicPr>
          <p:cNvPr id="3" name="Picture 47">
            <a:extLst>
              <a:ext uri="{FF2B5EF4-FFF2-40B4-BE49-F238E27FC236}">
                <a16:creationId xmlns:a16="http://schemas.microsoft.com/office/drawing/2014/main" id="{F52A6328-306B-604D-1B95-67C383FE344F}"/>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4" name="Picture 46">
            <a:extLst>
              <a:ext uri="{FF2B5EF4-FFF2-40B4-BE49-F238E27FC236}">
                <a16:creationId xmlns:a16="http://schemas.microsoft.com/office/drawing/2014/main" id="{A1672C8A-BDF0-A595-42BC-8C9A3AA97EC1}"/>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5" name="Picture 45">
            <a:extLst>
              <a:ext uri="{FF2B5EF4-FFF2-40B4-BE49-F238E27FC236}">
                <a16:creationId xmlns:a16="http://schemas.microsoft.com/office/drawing/2014/main" id="{F6964F21-0351-A4B6-9CED-501108505939}"/>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6" name="Picture 44">
            <a:extLst>
              <a:ext uri="{FF2B5EF4-FFF2-40B4-BE49-F238E27FC236}">
                <a16:creationId xmlns:a16="http://schemas.microsoft.com/office/drawing/2014/main" id="{0441AD7B-3898-0915-B3AD-64131FA6F241}"/>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7" name="Picture 43">
            <a:extLst>
              <a:ext uri="{FF2B5EF4-FFF2-40B4-BE49-F238E27FC236}">
                <a16:creationId xmlns:a16="http://schemas.microsoft.com/office/drawing/2014/main" id="{BEE78447-570D-80B1-C982-C83A77696EF5}"/>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8" name="Picture 41">
            <a:extLst>
              <a:ext uri="{FF2B5EF4-FFF2-40B4-BE49-F238E27FC236}">
                <a16:creationId xmlns:a16="http://schemas.microsoft.com/office/drawing/2014/main" id="{14E6339D-44D3-87AA-F0AC-84F983FEC216}"/>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9" name="Picture 40">
            <a:extLst>
              <a:ext uri="{FF2B5EF4-FFF2-40B4-BE49-F238E27FC236}">
                <a16:creationId xmlns:a16="http://schemas.microsoft.com/office/drawing/2014/main" id="{CCD0B031-F8F0-9E52-7A55-8F2077BB655D}"/>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0" name="Picture 39">
            <a:extLst>
              <a:ext uri="{FF2B5EF4-FFF2-40B4-BE49-F238E27FC236}">
                <a16:creationId xmlns:a16="http://schemas.microsoft.com/office/drawing/2014/main" id="{C24DB629-8A1A-0E19-AC43-449DD332A519}"/>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1" name="Picture 38">
            <a:extLst>
              <a:ext uri="{FF2B5EF4-FFF2-40B4-BE49-F238E27FC236}">
                <a16:creationId xmlns:a16="http://schemas.microsoft.com/office/drawing/2014/main" id="{EAC9BFE1-0B31-E708-C10B-A5B2641D0B2F}"/>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2" name="Picture 33">
            <a:extLst>
              <a:ext uri="{FF2B5EF4-FFF2-40B4-BE49-F238E27FC236}">
                <a16:creationId xmlns:a16="http://schemas.microsoft.com/office/drawing/2014/main" id="{BB5262F5-D1BA-4A40-CCE7-717520A0DABD}"/>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3" name="Picture 36">
            <a:extLst>
              <a:ext uri="{FF2B5EF4-FFF2-40B4-BE49-F238E27FC236}">
                <a16:creationId xmlns:a16="http://schemas.microsoft.com/office/drawing/2014/main" id="{F099715C-DEE3-65DB-D452-272C2F9E570A}"/>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4" name="Picture 32">
            <a:extLst>
              <a:ext uri="{FF2B5EF4-FFF2-40B4-BE49-F238E27FC236}">
                <a16:creationId xmlns:a16="http://schemas.microsoft.com/office/drawing/2014/main" id="{D637E555-D04E-2CFD-A1EF-8C8211A03B5B}"/>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8" name="Picture">
            <a:extLst>
              <a:ext uri="{FF2B5EF4-FFF2-40B4-BE49-F238E27FC236}">
                <a16:creationId xmlns:a16="http://schemas.microsoft.com/office/drawing/2014/main" id="{A3D90FBB-4D94-A2CE-3204-D941AAEB2FE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5"/>
              </a:ext>
            </a:extLst>
          </a:blip>
          <a:srcRect l="6300" t="18502" r="5720" b="17686"/>
          <a:stretch/>
        </p:blipFill>
        <p:spPr>
          <a:xfrm>
            <a:off x="9549061" y="495814"/>
            <a:ext cx="1647413" cy="1194874"/>
          </a:xfrm>
          <a:prstGeom prst="rect">
            <a:avLst/>
          </a:prstGeom>
        </p:spPr>
      </p:pic>
    </p:spTree>
    <p:extLst>
      <p:ext uri="{BB962C8B-B14F-4D97-AF65-F5344CB8AC3E}">
        <p14:creationId xmlns:p14="http://schemas.microsoft.com/office/powerpoint/2010/main" val="279630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13"/>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27A0D-70E1-DD79-748F-8ECDE4572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149DC-0684-7CE0-8A68-74208E044A00}"/>
              </a:ext>
            </a:extLst>
          </p:cNvPr>
          <p:cNvSpPr>
            <a:spLocks noGrp="1"/>
          </p:cNvSpPr>
          <p:nvPr>
            <p:ph type="title"/>
          </p:nvPr>
        </p:nvSpPr>
        <p:spPr/>
        <p:txBody>
          <a:bodyPr>
            <a:normAutofit fontScale="90000"/>
          </a:bodyPr>
          <a:lstStyle/>
          <a:p>
            <a:pPr lvl="0">
              <a:defRPr/>
            </a:pPr>
            <a:r>
              <a:rPr lang="en-US">
                <a:solidFill>
                  <a:prstClr val="black"/>
                </a:solidFill>
                <a:ea typeface="MS PGothic" panose="020B0600070205080204" pitchFamily="34" charset="-128"/>
                <a:cs typeface="Arial" panose="020B0604020202020204" pitchFamily="34" charset="0"/>
              </a:rPr>
              <a:t>Data-Informed Decision Making: </a:t>
            </a:r>
            <a:br>
              <a:rPr lang="en-US">
                <a:solidFill>
                  <a:prstClr val="black"/>
                </a:solidFill>
                <a:ea typeface="MS PGothic" panose="020B0600070205080204" pitchFamily="34" charset="-128"/>
                <a:cs typeface="Arial" panose="020B0604020202020204" pitchFamily="34" charset="0"/>
              </a:rPr>
            </a:br>
            <a:r>
              <a:rPr lang="en-US">
                <a:solidFill>
                  <a:schemeClr val="accent5"/>
                </a:solidFill>
                <a:ea typeface="MS PGothic" panose="020B0600070205080204" pitchFamily="34" charset="-128"/>
                <a:cs typeface="Arial" panose="020B0604020202020204" pitchFamily="34" charset="0"/>
              </a:rPr>
              <a:t>Using Systematic Screening Data to Inform Instruction at Tier 1</a:t>
            </a:r>
          </a:p>
        </p:txBody>
      </p:sp>
      <p:sp>
        <p:nvSpPr>
          <p:cNvPr id="5" name="Text Placeholder 4">
            <a:extLst>
              <a:ext uri="{FF2B5EF4-FFF2-40B4-BE49-F238E27FC236}">
                <a16:creationId xmlns:a16="http://schemas.microsoft.com/office/drawing/2014/main" id="{392937B5-DC59-E284-171E-2AFC131AFDA6}"/>
              </a:ext>
            </a:extLst>
          </p:cNvPr>
          <p:cNvSpPr>
            <a:spLocks noGrp="1"/>
          </p:cNvSpPr>
          <p:nvPr>
            <p:ph type="body" idx="1"/>
          </p:nvPr>
        </p:nvSpPr>
        <p:spPr/>
        <p:txBody>
          <a:bodyPr>
            <a:normAutofit/>
          </a:bodyPr>
          <a:lstStyle/>
          <a:p>
            <a:r>
              <a:rPr lang="en-US" dirty="0"/>
              <a:t>Tier 1</a:t>
            </a:r>
          </a:p>
          <a:p>
            <a:r>
              <a:rPr lang="en-US" dirty="0"/>
              <a:t>Low-Intensity Strategies</a:t>
            </a:r>
          </a:p>
          <a:p>
            <a:r>
              <a:rPr lang="en-US" dirty="0"/>
              <a:t>Tier 2  and Tier 3</a:t>
            </a:r>
          </a:p>
        </p:txBody>
      </p:sp>
    </p:spTree>
    <p:extLst>
      <p:ext uri="{BB962C8B-B14F-4D97-AF65-F5344CB8AC3E}">
        <p14:creationId xmlns:p14="http://schemas.microsoft.com/office/powerpoint/2010/main" val="36475854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94C2A7C1-3D2D-A258-5B6B-9A5453BDA68A}"/>
              </a:ext>
            </a:extLst>
          </p:cNvPr>
          <p:cNvSpPr>
            <a:spLocks noGrp="1"/>
          </p:cNvSpPr>
          <p:nvPr>
            <p:ph type="title"/>
          </p:nvPr>
        </p:nvSpPr>
        <p:spPr/>
        <p:txBody>
          <a:bodyPr/>
          <a:lstStyle/>
          <a:p>
            <a:r>
              <a:rPr lang="en-US"/>
              <a:t>Data to Indicate a Focus on Tier 1: Breakdown by Grade-Level</a:t>
            </a:r>
          </a:p>
        </p:txBody>
      </p:sp>
      <p:pic>
        <p:nvPicPr>
          <p:cNvPr id="4" name="Picture 3" descr="Externalizing and Internalizing Grade Summary dashboard showing the number of students who fall into low, moderate, and high risk categories by grade-level.">
            <a:extLst>
              <a:ext uri="{FF2B5EF4-FFF2-40B4-BE49-F238E27FC236}">
                <a16:creationId xmlns:a16="http://schemas.microsoft.com/office/drawing/2014/main" id="{856FDBD9-1CF9-64EB-71C6-775CFFE3FF23}"/>
              </a:ext>
            </a:extLst>
          </p:cNvPr>
          <p:cNvPicPr>
            <a:picLocks noChangeAspect="1"/>
          </p:cNvPicPr>
          <p:nvPr/>
        </p:nvPicPr>
        <p:blipFill>
          <a:blip r:embed="rId3"/>
          <a:stretch>
            <a:fillRect/>
          </a:stretch>
        </p:blipFill>
        <p:spPr>
          <a:xfrm>
            <a:off x="494061" y="2334783"/>
            <a:ext cx="11203877" cy="2822433"/>
          </a:xfrm>
          <a:prstGeom prst="rect">
            <a:avLst/>
          </a:prstGeom>
        </p:spPr>
      </p:pic>
    </p:spTree>
    <p:extLst>
      <p:ext uri="{BB962C8B-B14F-4D97-AF65-F5344CB8AC3E}">
        <p14:creationId xmlns:p14="http://schemas.microsoft.com/office/powerpoint/2010/main" val="36050957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DBC67-492D-036F-C883-6C73E504B0C6}"/>
            </a:ext>
          </a:extLst>
        </p:cNvPr>
        <p:cNvGrpSpPr/>
        <p:nvPr/>
      </p:nvGrpSpPr>
      <p:grpSpPr>
        <a:xfrm>
          <a:off x="0" y="0"/>
          <a:ext cx="0" cy="0"/>
          <a:chOff x="0" y="0"/>
          <a:chExt cx="0" cy="0"/>
        </a:xfrm>
      </p:grpSpPr>
      <p:sp>
        <p:nvSpPr>
          <p:cNvPr id="6" name="Title">
            <a:extLst>
              <a:ext uri="{FF2B5EF4-FFF2-40B4-BE49-F238E27FC236}">
                <a16:creationId xmlns:a16="http://schemas.microsoft.com/office/drawing/2014/main" id="{E160AADF-E567-ADF9-CFC3-DA181AE5CE4F}"/>
              </a:ext>
            </a:extLst>
          </p:cNvPr>
          <p:cNvSpPr>
            <a:spLocks noGrp="1"/>
          </p:cNvSpPr>
          <p:nvPr>
            <p:ph type="title"/>
          </p:nvPr>
        </p:nvSpPr>
        <p:spPr/>
        <p:txBody>
          <a:bodyPr/>
          <a:lstStyle/>
          <a:p>
            <a:r>
              <a:rPr lang="en-US" dirty="0"/>
              <a:t>Data to Indicate a Focus on Tier 1: School Level</a:t>
            </a:r>
          </a:p>
        </p:txBody>
      </p:sp>
      <p:sp>
        <p:nvSpPr>
          <p:cNvPr id="7" name="TextBox 6">
            <a:extLst>
              <a:ext uri="{FF2B5EF4-FFF2-40B4-BE49-F238E27FC236}">
                <a16:creationId xmlns:a16="http://schemas.microsoft.com/office/drawing/2014/main" id="{5FD5550E-3DD5-91A0-65B3-B47A92C0133C}"/>
              </a:ext>
            </a:extLst>
          </p:cNvPr>
          <p:cNvSpPr txBox="1"/>
          <p:nvPr/>
        </p:nvSpPr>
        <p:spPr>
          <a:xfrm>
            <a:off x="1005996" y="1616354"/>
            <a:ext cx="10694158" cy="830997"/>
          </a:xfrm>
          <a:prstGeom prst="rect">
            <a:avLst/>
          </a:prstGeom>
          <a:noFill/>
        </p:spPr>
        <p:txBody>
          <a:bodyPr wrap="square">
            <a:spAutoFit/>
          </a:bodyPr>
          <a:lstStyle/>
          <a:p>
            <a:pPr algn="ctr"/>
            <a:r>
              <a:rPr lang="en-US" sz="2400" b="1">
                <a:cs typeface="Times New Roman" pitchFamily="18" charset="0"/>
              </a:rPr>
              <a:t>Social Skills Improvement System – Performance Screening Guide Spring 2012 – Total School</a:t>
            </a:r>
            <a:endParaRPr lang="en-US" sz="2400" b="1"/>
          </a:p>
        </p:txBody>
      </p:sp>
      <p:pic>
        <p:nvPicPr>
          <p:cNvPr id="2" name="Content" descr="Chart that displays which percent of students are making adequate progress, have moderate difficulties, or have significant difficulties in reading skills, math skills, prosocial behavior, and motivation to learn.">
            <a:extLst>
              <a:ext uri="{FF2B5EF4-FFF2-40B4-BE49-F238E27FC236}">
                <a16:creationId xmlns:a16="http://schemas.microsoft.com/office/drawing/2014/main" id="{F0848193-71EF-6D61-1EF3-FB898DA0AD87}"/>
              </a:ext>
            </a:extLst>
          </p:cNvPr>
          <p:cNvPicPr>
            <a:picLocks noChangeAspect="1"/>
          </p:cNvPicPr>
          <p:nvPr/>
        </p:nvPicPr>
        <p:blipFill>
          <a:blip r:embed="rId2" cstate="screen">
            <a:extLst>
              <a:ext uri="{28A0092B-C50C-407E-A947-70E740481C1C}">
                <a14:useLocalDpi xmlns:a14="http://schemas.microsoft.com/office/drawing/2010/main"/>
              </a:ext>
            </a:extLst>
          </a:blip>
          <a:stretch/>
        </p:blipFill>
        <p:spPr>
          <a:xfrm>
            <a:off x="3049138" y="2373017"/>
            <a:ext cx="6093724" cy="3899425"/>
          </a:xfrm>
          <a:prstGeom prst="rect">
            <a:avLst/>
          </a:prstGeom>
        </p:spPr>
      </p:pic>
      <p:sp>
        <p:nvSpPr>
          <p:cNvPr id="3" name="TextBox">
            <a:extLst>
              <a:ext uri="{FF2B5EF4-FFF2-40B4-BE49-F238E27FC236}">
                <a16:creationId xmlns:a16="http://schemas.microsoft.com/office/drawing/2014/main" id="{EB46E8E9-B642-2B2A-29E2-77947F93142F}"/>
              </a:ext>
              <a:ext uri="{C183D7F6-B498-43B3-948B-1728B52AA6E4}">
                <adec:decorative xmlns:adec="http://schemas.microsoft.com/office/drawing/2017/decorative" val="0"/>
              </a:ext>
            </a:extLst>
          </p:cNvPr>
          <p:cNvSpPr txBox="1"/>
          <p:nvPr/>
        </p:nvSpPr>
        <p:spPr>
          <a:xfrm>
            <a:off x="0" y="6396335"/>
            <a:ext cx="10413242" cy="461665"/>
          </a:xfrm>
          <a:prstGeom prst="rect">
            <a:avLst/>
          </a:prstGeom>
          <a:noFill/>
        </p:spPr>
        <p:txBody>
          <a:bodyPr wrap="square" rtlCol="0">
            <a:spAutoFit/>
          </a:bodyPr>
          <a:lstStyle/>
          <a:p>
            <a:r>
              <a:rPr lang="en-US" sz="1200">
                <a:solidFill>
                  <a:prstClr val="black"/>
                </a:solidFill>
              </a:rPr>
              <a:t>Lane, K. L., Oakes, W. P., &amp; Magill, L. (2013). Primary prevention efforts: How do we implemented and monitor the Tier 1 component of our Comprehensive, Integrated, Three-Tiered (Ci3T) Model?, </a:t>
            </a:r>
            <a:r>
              <a:rPr lang="en-US" sz="1200" i="1">
                <a:solidFill>
                  <a:prstClr val="black"/>
                </a:solidFill>
              </a:rPr>
              <a:t>Preventing School Failure, 58</a:t>
            </a:r>
            <a:r>
              <a:rPr lang="en-US" sz="1200">
                <a:solidFill>
                  <a:prstClr val="black"/>
                </a:solidFill>
              </a:rPr>
              <a:t>(1), 143-158. </a:t>
            </a:r>
          </a:p>
        </p:txBody>
      </p:sp>
    </p:spTree>
    <p:extLst>
      <p:ext uri="{BB962C8B-B14F-4D97-AF65-F5344CB8AC3E}">
        <p14:creationId xmlns:p14="http://schemas.microsoft.com/office/powerpoint/2010/main" val="2837394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8C230-BA51-950C-B611-EC2E0DC3423F}"/>
              </a:ext>
            </a:extLst>
          </p:cNvPr>
          <p:cNvSpPr>
            <a:spLocks noGrp="1"/>
          </p:cNvSpPr>
          <p:nvPr>
            <p:ph type="title"/>
          </p:nvPr>
        </p:nvSpPr>
        <p:spPr/>
        <p:txBody>
          <a:bodyPr/>
          <a:lstStyle/>
          <a:p>
            <a:r>
              <a:rPr lang="en-US"/>
              <a:t>Low-Intensity, Teacher-Delivered Strategies at Tier 1</a:t>
            </a:r>
          </a:p>
        </p:txBody>
      </p:sp>
      <p:pic>
        <p:nvPicPr>
          <p:cNvPr id="6" name="Content Placeholder 5">
            <a:extLst>
              <a:ext uri="{FF2B5EF4-FFF2-40B4-BE49-F238E27FC236}">
                <a16:creationId xmlns:a16="http://schemas.microsoft.com/office/drawing/2014/main" id="{98F0C605-26AA-F410-981A-BA5CE08B564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pic>
        <p:nvPicPr>
          <p:cNvPr id="7" name="Picture 6" descr="Excerpt from the implementation manual with the following information highlighted: Area 1: Academic Responsibilities: Use proactive evidence-based strategies to support students' active engagement. Examples: Active supervision, Precorrection, Instructional feedback, Instructional choice, Increased opportunities to respond, Behavior specific praise, High-p requests.">
            <a:extLst>
              <a:ext uri="{FF2B5EF4-FFF2-40B4-BE49-F238E27FC236}">
                <a16:creationId xmlns:a16="http://schemas.microsoft.com/office/drawing/2014/main" id="{E4EC82E0-F1D4-4387-6124-9924347DB1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89560" y="1885950"/>
            <a:ext cx="7772151" cy="4495800"/>
          </a:xfrm>
          <a:prstGeom prst="rect">
            <a:avLst/>
          </a:prstGeom>
        </p:spPr>
      </p:pic>
    </p:spTree>
    <p:extLst>
      <p:ext uri="{BB962C8B-B14F-4D97-AF65-F5344CB8AC3E}">
        <p14:creationId xmlns:p14="http://schemas.microsoft.com/office/powerpoint/2010/main" val="40338761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668C-697D-4C8F-D134-14F5C14AE58B}"/>
              </a:ext>
            </a:extLst>
          </p:cNvPr>
          <p:cNvSpPr>
            <a:spLocks noGrp="1"/>
          </p:cNvSpPr>
          <p:nvPr>
            <p:ph type="title"/>
          </p:nvPr>
        </p:nvSpPr>
        <p:spPr/>
        <p:txBody>
          <a:bodyPr/>
          <a:lstStyle/>
          <a:p>
            <a:r>
              <a:rPr lang="en-US"/>
              <a:t>A Focus on: Integrated Lesson Planning</a:t>
            </a:r>
          </a:p>
        </p:txBody>
      </p:sp>
      <p:grpSp>
        <p:nvGrpSpPr>
          <p:cNvPr id="5" name="Group" descr="Comprehensive, Integrated, Three-Tiered Model of Prevention pyramid with an arrow pointing to the bottom green tier (Tier 1).">
            <a:extLst>
              <a:ext uri="{FF2B5EF4-FFF2-40B4-BE49-F238E27FC236}">
                <a16:creationId xmlns:a16="http://schemas.microsoft.com/office/drawing/2014/main" id="{12EF95F1-8F50-1E72-9EAF-D53E25F509AE}"/>
              </a:ext>
            </a:extLst>
          </p:cNvPr>
          <p:cNvGrpSpPr/>
          <p:nvPr/>
        </p:nvGrpSpPr>
        <p:grpSpPr>
          <a:xfrm>
            <a:off x="461276" y="2112963"/>
            <a:ext cx="5836071" cy="4043114"/>
            <a:chOff x="461276" y="2112963"/>
            <a:chExt cx="5836071" cy="4043114"/>
          </a:xfrm>
        </p:grpSpPr>
        <p:pic>
          <p:nvPicPr>
            <p:cNvPr id="9" name="Picture 1" descr="Diagram&#10;&#10;Description automatically generated">
              <a:extLst>
                <a:ext uri="{FF2B5EF4-FFF2-40B4-BE49-F238E27FC236}">
                  <a16:creationId xmlns:a16="http://schemas.microsoft.com/office/drawing/2014/main" id="{2CBD09DB-9E70-B078-791A-4C4FED6DE8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10" name="Arrow">
              <a:extLst>
                <a:ext uri="{FF2B5EF4-FFF2-40B4-BE49-F238E27FC236}">
                  <a16:creationId xmlns:a16="http://schemas.microsoft.com/office/drawing/2014/main" id="{0487792D-380F-E773-B511-AC244F6251A8}"/>
                </a:ext>
                <a:ext uri="{C183D7F6-B498-43B3-948B-1728B52AA6E4}">
                  <adec:decorative xmlns:adec="http://schemas.microsoft.com/office/drawing/2017/decorative" val="0"/>
                </a:ext>
              </a:extLst>
            </p:cNvPr>
            <p:cNvSpPr/>
            <p:nvPr/>
          </p:nvSpPr>
          <p:spPr>
            <a:xfrm rot="1671121">
              <a:off x="461276" y="4002406"/>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3" name="Picture 2" descr="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
            <a:extLst>
              <a:ext uri="{FF2B5EF4-FFF2-40B4-BE49-F238E27FC236}">
                <a16:creationId xmlns:a16="http://schemas.microsoft.com/office/drawing/2014/main" id="{A0560071-6F20-D39D-2422-49FDBE65F6F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09242" y="2278215"/>
            <a:ext cx="4744558" cy="3029581"/>
          </a:xfrm>
          <a:prstGeom prst="rect">
            <a:avLst/>
          </a:prstGeom>
          <a:ln>
            <a:solidFill>
              <a:schemeClr val="tx1"/>
            </a:solidFill>
          </a:ln>
        </p:spPr>
      </p:pic>
      <p:pic>
        <p:nvPicPr>
          <p:cNvPr id="1026" name="Picture 3" descr="Embedding and Integrating Ci3T Domains into Daily Instuction module cover">
            <a:extLst>
              <a:ext uri="{FF2B5EF4-FFF2-40B4-BE49-F238E27FC236}">
                <a16:creationId xmlns:a16="http://schemas.microsoft.com/office/drawing/2014/main" id="{04FE7E35-DF58-3A68-0348-AE9AA5EDD1F4}"/>
              </a:ext>
              <a:ext uri="{C183D7F6-B498-43B3-948B-1728B52AA6E4}">
                <adec:decorative xmlns:adec="http://schemas.microsoft.com/office/drawing/2017/decorative" val="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11021483" y="0"/>
            <a:ext cx="1170517" cy="1828800"/>
          </a:xfrm>
          <a:prstGeom prst="rect">
            <a:avLst/>
          </a:prstGeom>
          <a:noFill/>
          <a:extLst>
            <a:ext uri="{909E8E84-426E-40DD-AFC4-6F175D3DCCD1}">
              <a14:hiddenFill xmlns:a14="http://schemas.microsoft.com/office/drawing/2010/main">
                <a:solidFill>
                  <a:srgbClr val="FFFFFF"/>
                </a:solidFill>
              </a14:hiddenFill>
            </a:ext>
          </a:extLst>
        </p:spPr>
      </p:pic>
      <p:sp>
        <p:nvSpPr>
          <p:cNvPr id="4" name="Citation">
            <a:extLst>
              <a:ext uri="{FF2B5EF4-FFF2-40B4-BE49-F238E27FC236}">
                <a16:creationId xmlns:a16="http://schemas.microsoft.com/office/drawing/2014/main" id="{00BB1C7F-3FEE-B691-C793-304B1990882B}"/>
              </a:ext>
              <a:ext uri="{C183D7F6-B498-43B3-948B-1728B52AA6E4}">
                <adec:decorative xmlns:adec="http://schemas.microsoft.com/office/drawing/2017/decorative" val="0"/>
              </a:ext>
            </a:extLst>
          </p:cNvPr>
          <p:cNvSpPr txBox="1"/>
          <p:nvPr/>
        </p:nvSpPr>
        <p:spPr>
          <a:xfrm>
            <a:off x="69448" y="6331191"/>
            <a:ext cx="11455802" cy="500137"/>
          </a:xfrm>
          <a:prstGeom prst="rect">
            <a:avLst/>
          </a:prstGeom>
          <a:noFill/>
        </p:spPr>
        <p:txBody>
          <a:bodyPr wrap="square">
            <a:spAutoFit/>
          </a:bodyPr>
          <a:lstStyle/>
          <a:p>
            <a:pPr marL="0" marR="0">
              <a:buNone/>
              <a:tabLst>
                <a:tab pos="2971800" algn="ctr"/>
                <a:tab pos="5943600" algn="r"/>
              </a:tabLst>
            </a:pP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Citation. Oakes, W. P., Lane, K. L., Lane, K. S., &amp; Buckman, M. M. (2019). </a:t>
            </a:r>
            <a:r>
              <a:rPr lang="en-US" sz="1050" i="1">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Ci3T integrated lessons plan template</a:t>
            </a: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www.ci3t.org.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buNone/>
              <a:tabLst>
                <a:tab pos="2971800" algn="ctr"/>
                <a:tab pos="5943600" algn="r"/>
              </a:tabLst>
            </a:pP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Completed examples available in:</a:t>
            </a:r>
            <a:r>
              <a:rPr lang="en-US" sz="1600">
                <a:latin typeface="Calibri" panose="020F0502020204030204" pitchFamily="34" charset="0"/>
                <a:ea typeface="Calibri" panose="020F0502020204030204" pitchFamily="34" charset="0"/>
                <a:cs typeface="Times New Roman" panose="02020603050405020304" pitchFamily="18" charset="0"/>
              </a:rPr>
              <a:t> </a:t>
            </a: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Ci3T Project ENHANCE Research Team. (2022, July). </a:t>
            </a:r>
            <a:r>
              <a:rPr lang="en-US" sz="1050" i="1">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Embedding and integrating Ci3T domains into daily instruction</a:t>
            </a: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Author. </a:t>
            </a: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hlinkClick r:id="rId6"/>
              </a:rPr>
              <a:t>https://doi.org/10.17161/ci3t.42880</a:t>
            </a: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64262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42298-70E5-499E-DFF5-B73B71889E87}"/>
              </a:ext>
            </a:extLst>
          </p:cNvPr>
          <p:cNvSpPr>
            <a:spLocks noGrp="1"/>
          </p:cNvSpPr>
          <p:nvPr>
            <p:ph type="title"/>
          </p:nvPr>
        </p:nvSpPr>
        <p:spPr/>
        <p:txBody>
          <a:bodyPr/>
          <a:lstStyle/>
          <a:p>
            <a:r>
              <a:rPr lang="en-US"/>
              <a:t>Planning for Integrated Instruction</a:t>
            </a:r>
          </a:p>
        </p:txBody>
      </p:sp>
      <p:pic>
        <p:nvPicPr>
          <p:cNvPr id="7" name="Picture 1" descr="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
            <a:extLst>
              <a:ext uri="{FF2B5EF4-FFF2-40B4-BE49-F238E27FC236}">
                <a16:creationId xmlns:a16="http://schemas.microsoft.com/office/drawing/2014/main" id="{94398546-4B01-51E5-5B0C-BA4C21354B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4290" b="13076"/>
          <a:stretch/>
        </p:blipFill>
        <p:spPr>
          <a:xfrm>
            <a:off x="2219735" y="1717498"/>
            <a:ext cx="7753249" cy="4950744"/>
          </a:xfrm>
          <a:prstGeom prst="rect">
            <a:avLst/>
          </a:prstGeom>
          <a:ln>
            <a:solidFill>
              <a:schemeClr val="tx1"/>
            </a:solidFill>
          </a:ln>
        </p:spPr>
      </p:pic>
      <p:sp>
        <p:nvSpPr>
          <p:cNvPr id="8" name="Rectangle 1">
            <a:extLst>
              <a:ext uri="{FF2B5EF4-FFF2-40B4-BE49-F238E27FC236}">
                <a16:creationId xmlns:a16="http://schemas.microsoft.com/office/drawing/2014/main" id="{E4154A2D-8455-238A-F44E-618F2BF2FCE1}"/>
              </a:ext>
              <a:ext uri="{C183D7F6-B498-43B3-948B-1728B52AA6E4}">
                <adec:decorative xmlns:adec="http://schemas.microsoft.com/office/drawing/2017/decorative" val="1"/>
              </a:ext>
            </a:extLst>
          </p:cNvPr>
          <p:cNvSpPr/>
          <p:nvPr/>
        </p:nvSpPr>
        <p:spPr>
          <a:xfrm>
            <a:off x="2342146" y="3279224"/>
            <a:ext cx="1524001" cy="1661743"/>
          </a:xfrm>
          <a:prstGeom prst="rect">
            <a:avLst/>
          </a:prstGeom>
          <a:noFill/>
          <a:ln w="571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2">
            <a:extLst>
              <a:ext uri="{FF2B5EF4-FFF2-40B4-BE49-F238E27FC236}">
                <a16:creationId xmlns:a16="http://schemas.microsoft.com/office/drawing/2014/main" id="{E265ED08-443B-31BA-0CE5-010FF0B6362F}"/>
              </a:ext>
              <a:ext uri="{C183D7F6-B498-43B3-948B-1728B52AA6E4}">
                <adec:decorative xmlns:adec="http://schemas.microsoft.com/office/drawing/2017/decorative" val="1"/>
              </a:ext>
            </a:extLst>
          </p:cNvPr>
          <p:cNvSpPr/>
          <p:nvPr/>
        </p:nvSpPr>
        <p:spPr>
          <a:xfrm>
            <a:off x="7687436" y="2033625"/>
            <a:ext cx="2162417" cy="1395375"/>
          </a:xfrm>
          <a:prstGeom prst="rect">
            <a:avLst/>
          </a:prstGeom>
          <a:noFill/>
          <a:ln w="571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3857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C6146-0862-12E0-E1B5-5DAC28B792BA}"/>
              </a:ext>
            </a:extLst>
          </p:cNvPr>
          <p:cNvSpPr>
            <a:spLocks noGrp="1"/>
          </p:cNvSpPr>
          <p:nvPr>
            <p:ph type="title"/>
          </p:nvPr>
        </p:nvSpPr>
        <p:spPr/>
        <p:txBody>
          <a:bodyPr/>
          <a:lstStyle/>
          <a:p>
            <a:r>
              <a:rPr lang="en-US"/>
              <a:t>Integrated Lesson Plan: An Illustration</a:t>
            </a:r>
          </a:p>
        </p:txBody>
      </p:sp>
      <p:sp>
        <p:nvSpPr>
          <p:cNvPr id="4" name="Content Placeholder 3">
            <a:extLst>
              <a:ext uri="{FF2B5EF4-FFF2-40B4-BE49-F238E27FC236}">
                <a16:creationId xmlns:a16="http://schemas.microsoft.com/office/drawing/2014/main" id="{59BEADEC-FA5A-18C3-7A8D-095ADA4BBF1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990336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D11668C-697D-4C8F-D134-14F5C14AE58B}"/>
              </a:ext>
            </a:extLst>
          </p:cNvPr>
          <p:cNvSpPr>
            <a:spLocks noGrp="1"/>
          </p:cNvSpPr>
          <p:nvPr>
            <p:ph type="title"/>
          </p:nvPr>
        </p:nvSpPr>
        <p:spPr/>
        <p:txBody>
          <a:bodyPr>
            <a:normAutofit/>
          </a:bodyPr>
          <a:lstStyle/>
          <a:p>
            <a:r>
              <a:rPr lang="en-US" dirty="0"/>
              <a:t>Ci3T Integrated Lesson Planning Module Resources</a:t>
            </a:r>
          </a:p>
        </p:txBody>
      </p:sp>
      <p:pic>
        <p:nvPicPr>
          <p:cNvPr id="1026" name="Picture 1" descr="Embedding and Integrating Ci3T Domains Into Daily Instruction module cover">
            <a:extLst>
              <a:ext uri="{FF2B5EF4-FFF2-40B4-BE49-F238E27FC236}">
                <a16:creationId xmlns:a16="http://schemas.microsoft.com/office/drawing/2014/main" id="{04FE7E35-DF58-3A68-0348-AE9AA5EDD1F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838200" y="1861720"/>
            <a:ext cx="2680558" cy="41880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ntegrated lesson plan template">
            <a:extLst>
              <a:ext uri="{FF2B5EF4-FFF2-40B4-BE49-F238E27FC236}">
                <a16:creationId xmlns:a16="http://schemas.microsoft.com/office/drawing/2014/main" id="{843924C5-4B6D-110A-3A81-1B98017640D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706761" y="2569611"/>
            <a:ext cx="3982065" cy="2695214"/>
          </a:xfrm>
          <a:prstGeom prst="rect">
            <a:avLst/>
          </a:prstGeom>
          <a:ln>
            <a:solidFill>
              <a:schemeClr val="tx1"/>
            </a:solidFill>
          </a:ln>
        </p:spPr>
      </p:pic>
      <p:grpSp>
        <p:nvGrpSpPr>
          <p:cNvPr id="3" name="Image" descr="Screenshot of three Ci3T YouTube videos about an integrated approach&#10;">
            <a:extLst>
              <a:ext uri="{FF2B5EF4-FFF2-40B4-BE49-F238E27FC236}">
                <a16:creationId xmlns:a16="http://schemas.microsoft.com/office/drawing/2014/main" id="{3237D6BD-0811-D1EB-CDC4-2F3AF68AABD2}"/>
              </a:ext>
            </a:extLst>
          </p:cNvPr>
          <p:cNvGrpSpPr/>
          <p:nvPr/>
        </p:nvGrpSpPr>
        <p:grpSpPr>
          <a:xfrm>
            <a:off x="7856374" y="1879960"/>
            <a:ext cx="4169832" cy="3890512"/>
            <a:chOff x="7856374" y="1879960"/>
            <a:chExt cx="4169832" cy="3890512"/>
          </a:xfrm>
        </p:grpSpPr>
        <p:pic>
          <p:nvPicPr>
            <p:cNvPr id="6" name="Picture 3" descr="A screenshot of a video game&#10;&#10;Description automatically generated">
              <a:extLst>
                <a:ext uri="{FF2B5EF4-FFF2-40B4-BE49-F238E27FC236}">
                  <a16:creationId xmlns:a16="http://schemas.microsoft.com/office/drawing/2014/main" id="{7CD1A545-E85C-93C7-7500-1B7610A3820D}"/>
                </a:ext>
              </a:extLst>
            </p:cNvPr>
            <p:cNvPicPr>
              <a:picLocks noChangeAspect="1"/>
            </p:cNvPicPr>
            <p:nvPr/>
          </p:nvPicPr>
          <p:blipFill>
            <a:blip r:embed="rId5"/>
            <a:stretch>
              <a:fillRect/>
            </a:stretch>
          </p:blipFill>
          <p:spPr>
            <a:xfrm>
              <a:off x="7856374" y="1879960"/>
              <a:ext cx="3365079" cy="1904762"/>
            </a:xfrm>
            <a:prstGeom prst="rect">
              <a:avLst/>
            </a:prstGeom>
            <a:ln>
              <a:solidFill>
                <a:schemeClr val="tx1"/>
              </a:solidFill>
            </a:ln>
          </p:spPr>
        </p:pic>
        <p:pic>
          <p:nvPicPr>
            <p:cNvPr id="8" name="Picture 2" descr="A person in a tie&#10;&#10;Description automatically generated">
              <a:extLst>
                <a:ext uri="{FF2B5EF4-FFF2-40B4-BE49-F238E27FC236}">
                  <a16:creationId xmlns:a16="http://schemas.microsoft.com/office/drawing/2014/main" id="{E79705F1-8098-D929-BF2C-112C0F55130F}"/>
                </a:ext>
              </a:extLst>
            </p:cNvPr>
            <p:cNvPicPr>
              <a:picLocks noChangeAspect="1"/>
            </p:cNvPicPr>
            <p:nvPr/>
          </p:nvPicPr>
          <p:blipFill>
            <a:blip r:embed="rId6"/>
            <a:stretch>
              <a:fillRect/>
            </a:stretch>
          </p:blipFill>
          <p:spPr>
            <a:xfrm>
              <a:off x="8246052" y="2724057"/>
              <a:ext cx="3390476" cy="1904762"/>
            </a:xfrm>
            <a:prstGeom prst="rect">
              <a:avLst/>
            </a:prstGeom>
            <a:ln>
              <a:solidFill>
                <a:schemeClr val="tx1"/>
              </a:solidFill>
            </a:ln>
          </p:spPr>
        </p:pic>
        <p:pic>
          <p:nvPicPr>
            <p:cNvPr id="4" name="Picture 1" descr="A person standing next to a person&#10;&#10;Description automatically generated">
              <a:extLst>
                <a:ext uri="{FF2B5EF4-FFF2-40B4-BE49-F238E27FC236}">
                  <a16:creationId xmlns:a16="http://schemas.microsoft.com/office/drawing/2014/main" id="{C24A83A1-E8EA-5057-693D-77A2BBC03941}"/>
                </a:ext>
              </a:extLst>
            </p:cNvPr>
            <p:cNvPicPr>
              <a:picLocks noChangeAspect="1"/>
            </p:cNvPicPr>
            <p:nvPr/>
          </p:nvPicPr>
          <p:blipFill>
            <a:blip r:embed="rId7"/>
            <a:stretch>
              <a:fillRect/>
            </a:stretch>
          </p:blipFill>
          <p:spPr>
            <a:xfrm>
              <a:off x="8623032" y="3865710"/>
              <a:ext cx="3403174" cy="1904762"/>
            </a:xfrm>
            <a:prstGeom prst="rect">
              <a:avLst/>
            </a:prstGeom>
            <a:ln>
              <a:solidFill>
                <a:schemeClr val="tx1"/>
              </a:solidFill>
            </a:ln>
          </p:spPr>
        </p:pic>
      </p:grpSp>
      <p:sp>
        <p:nvSpPr>
          <p:cNvPr id="12" name="TextBox">
            <a:extLst>
              <a:ext uri="{FF2B5EF4-FFF2-40B4-BE49-F238E27FC236}">
                <a16:creationId xmlns:a16="http://schemas.microsoft.com/office/drawing/2014/main" id="{D6E8DBDE-9B0D-42AF-A265-204E9CE36545}"/>
              </a:ext>
              <a:ext uri="{C183D7F6-B498-43B3-948B-1728B52AA6E4}">
                <adec:decorative xmlns:adec="http://schemas.microsoft.com/office/drawing/2017/decorative" val="1"/>
              </a:ext>
            </a:extLst>
          </p:cNvPr>
          <p:cNvSpPr txBox="1"/>
          <p:nvPr/>
        </p:nvSpPr>
        <p:spPr>
          <a:xfrm>
            <a:off x="0" y="6449683"/>
            <a:ext cx="11902382" cy="408317"/>
          </a:xfrm>
          <a:prstGeom prst="rect">
            <a:avLst/>
          </a:prstGeom>
          <a:noFill/>
        </p:spPr>
        <p:txBody>
          <a:bodyPr wrap="square">
            <a:spAutoFit/>
          </a:bodyPr>
          <a:lstStyle/>
          <a:p>
            <a:pPr algn="l" rtl="0" fontAlgn="base">
              <a:lnSpc>
                <a:spcPts val="1150"/>
              </a:lnSpc>
              <a:buNone/>
            </a:pPr>
            <a:r>
              <a:rPr lang="en-US" sz="1050" b="0" i="0" u="none" strike="noStrike">
                <a:solidFill>
                  <a:srgbClr val="808080"/>
                </a:solidFill>
                <a:effectLst/>
              </a:rPr>
              <a:t>Citation. Oakes, W. P., Lane, K. L., Lane, K. S., &amp; Buckman, M. M. (2019). </a:t>
            </a:r>
            <a:r>
              <a:rPr lang="en-US" sz="1050" b="0" i="1" u="none" strike="noStrike">
                <a:solidFill>
                  <a:srgbClr val="808080"/>
                </a:solidFill>
                <a:effectLst/>
              </a:rPr>
              <a:t>Ci3T integrated lessons plan template</a:t>
            </a:r>
            <a:r>
              <a:rPr lang="en-US" sz="1050" b="0" i="0" u="none" strike="noStrike">
                <a:solidFill>
                  <a:srgbClr val="808080"/>
                </a:solidFill>
                <a:effectLst/>
              </a:rPr>
              <a:t>. www.ci3t.org.</a:t>
            </a:r>
            <a:r>
              <a:rPr lang="en-US" sz="1050" b="0" i="0">
                <a:effectLst/>
              </a:rPr>
              <a:t>​</a:t>
            </a:r>
          </a:p>
          <a:p>
            <a:pPr algn="l" rtl="0" fontAlgn="base">
              <a:lnSpc>
                <a:spcPts val="1150"/>
              </a:lnSpc>
            </a:pPr>
            <a:r>
              <a:rPr lang="en-US" sz="1050" b="0" i="0" u="none" strike="noStrike">
                <a:solidFill>
                  <a:srgbClr val="808080"/>
                </a:solidFill>
                <a:effectLst/>
              </a:rPr>
              <a:t>Completed examples available in:</a:t>
            </a:r>
            <a:r>
              <a:rPr lang="en-US" sz="1600" b="0" i="0" u="none" strike="noStrike">
                <a:solidFill>
                  <a:srgbClr val="000000"/>
                </a:solidFill>
                <a:effectLst/>
              </a:rPr>
              <a:t> </a:t>
            </a:r>
            <a:r>
              <a:rPr lang="en-US" sz="1050" b="0" i="0" u="none" strike="noStrike">
                <a:solidFill>
                  <a:srgbClr val="808080"/>
                </a:solidFill>
                <a:effectLst/>
              </a:rPr>
              <a:t>Ci3T Project ENHANCE Research Team. (2022, July). </a:t>
            </a:r>
            <a:r>
              <a:rPr lang="en-US" sz="1050" b="0" i="1" u="none" strike="noStrike">
                <a:solidFill>
                  <a:srgbClr val="808080"/>
                </a:solidFill>
                <a:effectLst/>
              </a:rPr>
              <a:t>Embedding and integrating Ci3T domains into daily instruction</a:t>
            </a:r>
            <a:r>
              <a:rPr lang="en-US" sz="1050" b="0" i="0" u="none" strike="noStrike">
                <a:solidFill>
                  <a:srgbClr val="808080"/>
                </a:solidFill>
                <a:effectLst/>
              </a:rPr>
              <a:t>. Author. </a:t>
            </a:r>
            <a:r>
              <a:rPr lang="en-US" sz="1050" b="0" i="0" u="sng" strike="noStrike">
                <a:solidFill>
                  <a:srgbClr val="283375"/>
                </a:solidFill>
                <a:effectLst/>
                <a:hlinkClick r:id="rId8"/>
              </a:rPr>
              <a:t>https://doi.org/10.17161/ci3t.42880</a:t>
            </a:r>
            <a:r>
              <a:rPr lang="en-US" sz="1050" b="0" i="0" u="none" strike="noStrike">
                <a:solidFill>
                  <a:srgbClr val="808080"/>
                </a:solidFill>
                <a:effectLst/>
              </a:rPr>
              <a:t> </a:t>
            </a:r>
            <a:endParaRPr lang="en-US" sz="1050" b="0" i="0">
              <a:effectLst/>
            </a:endParaRPr>
          </a:p>
        </p:txBody>
      </p:sp>
    </p:spTree>
    <p:extLst>
      <p:ext uri="{BB962C8B-B14F-4D97-AF65-F5344CB8AC3E}">
        <p14:creationId xmlns:p14="http://schemas.microsoft.com/office/powerpoint/2010/main" val="20562647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B6CC7FB-10F8-33A6-39F3-B3D0714E7581}"/>
              </a:ext>
            </a:extLst>
          </p:cNvPr>
          <p:cNvSpPr>
            <a:spLocks noGrp="1"/>
          </p:cNvSpPr>
          <p:nvPr>
            <p:ph type="title"/>
          </p:nvPr>
        </p:nvSpPr>
        <p:spPr/>
        <p:txBody>
          <a:bodyPr/>
          <a:lstStyle/>
          <a:p>
            <a:r>
              <a:rPr lang="en-US"/>
              <a:t>A Focus on: Responding to Challenging Behavior</a:t>
            </a:r>
          </a:p>
        </p:txBody>
      </p:sp>
      <p:grpSp>
        <p:nvGrpSpPr>
          <p:cNvPr id="3" name="Group" descr="Comprehensive, Integrated, Three-Tiered Model of Prevention pyramid with an arrow pointing to the bottom green tier (Tier 1).">
            <a:extLst>
              <a:ext uri="{FF2B5EF4-FFF2-40B4-BE49-F238E27FC236}">
                <a16:creationId xmlns:a16="http://schemas.microsoft.com/office/drawing/2014/main" id="{C6E4C3DA-40FC-EC28-CBF6-13253EB4A328}"/>
              </a:ext>
            </a:extLst>
          </p:cNvPr>
          <p:cNvGrpSpPr/>
          <p:nvPr/>
        </p:nvGrpSpPr>
        <p:grpSpPr>
          <a:xfrm>
            <a:off x="461276" y="2112963"/>
            <a:ext cx="5836071" cy="4043114"/>
            <a:chOff x="461276" y="2112963"/>
            <a:chExt cx="5836071" cy="4043114"/>
          </a:xfrm>
        </p:grpSpPr>
        <p:pic>
          <p:nvPicPr>
            <p:cNvPr id="8" name="Picture 1" descr="Diagram&#10;&#10;Description automatically generated">
              <a:extLst>
                <a:ext uri="{FF2B5EF4-FFF2-40B4-BE49-F238E27FC236}">
                  <a16:creationId xmlns:a16="http://schemas.microsoft.com/office/drawing/2014/main" id="{F3756766-7F2A-E223-54A6-87AE3DD98DB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9" name="Arrow">
              <a:extLst>
                <a:ext uri="{FF2B5EF4-FFF2-40B4-BE49-F238E27FC236}">
                  <a16:creationId xmlns:a16="http://schemas.microsoft.com/office/drawing/2014/main" id="{161C8871-3C7B-A3C7-99A6-15DDDF57B754}"/>
                </a:ext>
              </a:extLst>
            </p:cNvPr>
            <p:cNvSpPr/>
            <p:nvPr/>
          </p:nvSpPr>
          <p:spPr>
            <a:xfrm rot="1671121">
              <a:off x="461276" y="4002406"/>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4" name="Picture 2" descr="Reactive Plan Flow Chart for Responding to Challenging Behavior">
            <a:extLst>
              <a:ext uri="{FF2B5EF4-FFF2-40B4-BE49-F238E27FC236}">
                <a16:creationId xmlns:a16="http://schemas.microsoft.com/office/drawing/2014/main" id="{2AC542FE-7C5F-8CDA-2B61-CDCBF9D09C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3420" y="1726951"/>
            <a:ext cx="3362398" cy="4351338"/>
          </a:xfrm>
          <a:prstGeom prst="rect">
            <a:avLst/>
          </a:prstGeom>
          <a:ln>
            <a:solidFill>
              <a:schemeClr val="tx1"/>
            </a:solidFill>
          </a:ln>
        </p:spPr>
      </p:pic>
    </p:spTree>
    <p:extLst>
      <p:ext uri="{BB962C8B-B14F-4D97-AF65-F5344CB8AC3E}">
        <p14:creationId xmlns:p14="http://schemas.microsoft.com/office/powerpoint/2010/main" val="30132734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BCE0ED-E324-1C08-C703-30D9596103C4}"/>
              </a:ext>
            </a:extLst>
          </p:cNvPr>
          <p:cNvSpPr>
            <a:spLocks noGrp="1"/>
          </p:cNvSpPr>
          <p:nvPr>
            <p:ph type="title"/>
          </p:nvPr>
        </p:nvSpPr>
        <p:spPr/>
        <p:txBody>
          <a:bodyPr>
            <a:normAutofit/>
          </a:bodyPr>
          <a:lstStyle/>
          <a:p>
            <a:r>
              <a:rPr lang="en-US" sz="4400"/>
              <a:t>6-Step Instructional Approach for Responding to Challenging Behavior</a:t>
            </a:r>
            <a:endParaRPr lang="en-US"/>
          </a:p>
        </p:txBody>
      </p:sp>
      <p:grpSp>
        <p:nvGrpSpPr>
          <p:cNvPr id="2" name="Group 1" descr="Infographic of the 6-Step Instructional Approach for Responding to Challenging Behavior. Step 1-Show empathy, Step 2-Maintain the flow of instruction, Step 3-Acknowledge other students meeting expectations, Step 4- Redirect and reteach expected behavior, Step 5- Allow time and space and Step 6-Recognize and reinforce">
            <a:extLst>
              <a:ext uri="{FF2B5EF4-FFF2-40B4-BE49-F238E27FC236}">
                <a16:creationId xmlns:a16="http://schemas.microsoft.com/office/drawing/2014/main" id="{F4DB72CE-8A31-9EE6-57AE-39CE9072BA71}"/>
              </a:ext>
            </a:extLst>
          </p:cNvPr>
          <p:cNvGrpSpPr/>
          <p:nvPr/>
        </p:nvGrpSpPr>
        <p:grpSpPr>
          <a:xfrm>
            <a:off x="245807" y="1826820"/>
            <a:ext cx="9296530" cy="4348947"/>
            <a:chOff x="838849" y="1826820"/>
            <a:chExt cx="7301611" cy="4348947"/>
          </a:xfrm>
        </p:grpSpPr>
        <p:sp>
          <p:nvSpPr>
            <p:cNvPr id="3" name="Freeform: Shape 2">
              <a:extLst>
                <a:ext uri="{FF2B5EF4-FFF2-40B4-BE49-F238E27FC236}">
                  <a16:creationId xmlns:a16="http://schemas.microsoft.com/office/drawing/2014/main" id="{714A4384-619A-0102-D12B-43A7B1475B89}"/>
                </a:ext>
              </a:extLst>
            </p:cNvPr>
            <p:cNvSpPr/>
            <p:nvPr/>
          </p:nvSpPr>
          <p:spPr>
            <a:xfrm>
              <a:off x="2188833" y="1896404"/>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Show empathy</a:t>
              </a:r>
            </a:p>
          </p:txBody>
        </p:sp>
        <p:sp>
          <p:nvSpPr>
            <p:cNvPr id="5" name="Freeform: Shape 4" descr="Infographic of the 6-Step Instructional Approach for Responding to Challenging Behavhior: Step 1-Show empathy, Step 2- Mantain the flow of instruction, Step 3-Acknowledge other students meeting expectations, Step 4-Redirectand reteach expected behavior, Step 5-Allow time and space and Step 6-Recognize and reinforce">
              <a:extLst>
                <a:ext uri="{FF2B5EF4-FFF2-40B4-BE49-F238E27FC236}">
                  <a16:creationId xmlns:a16="http://schemas.microsoft.com/office/drawing/2014/main" id="{2245B68F-D1AD-4D51-52C9-2872CAFF5F0B}"/>
                </a:ext>
              </a:extLst>
            </p:cNvPr>
            <p:cNvSpPr/>
            <p:nvPr/>
          </p:nvSpPr>
          <p:spPr>
            <a:xfrm>
              <a:off x="838849" y="1826820"/>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1</a:t>
              </a:r>
            </a:p>
          </p:txBody>
        </p:sp>
        <p:sp>
          <p:nvSpPr>
            <p:cNvPr id="6" name="Freeform: Shape 5">
              <a:extLst>
                <a:ext uri="{FF2B5EF4-FFF2-40B4-BE49-F238E27FC236}">
                  <a16:creationId xmlns:a16="http://schemas.microsoft.com/office/drawing/2014/main" id="{73E73522-A3A6-74C0-AA58-88420FA19AF3}"/>
                </a:ext>
              </a:extLst>
            </p:cNvPr>
            <p:cNvSpPr/>
            <p:nvPr/>
          </p:nvSpPr>
          <p:spPr>
            <a:xfrm>
              <a:off x="2188833" y="2627027"/>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Maintain the flow of instruction</a:t>
              </a:r>
            </a:p>
          </p:txBody>
        </p:sp>
        <p:sp>
          <p:nvSpPr>
            <p:cNvPr id="7" name="Freeform: Shape 6">
              <a:extLst>
                <a:ext uri="{FF2B5EF4-FFF2-40B4-BE49-F238E27FC236}">
                  <a16:creationId xmlns:a16="http://schemas.microsoft.com/office/drawing/2014/main" id="{B0C57A61-448F-2943-2AE1-8AD29D75301D}"/>
                </a:ext>
              </a:extLst>
            </p:cNvPr>
            <p:cNvSpPr/>
            <p:nvPr/>
          </p:nvSpPr>
          <p:spPr>
            <a:xfrm>
              <a:off x="838849" y="2557443"/>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2</a:t>
              </a:r>
            </a:p>
          </p:txBody>
        </p:sp>
        <p:sp>
          <p:nvSpPr>
            <p:cNvPr id="8" name="Freeform: Shape 7">
              <a:extLst>
                <a:ext uri="{FF2B5EF4-FFF2-40B4-BE49-F238E27FC236}">
                  <a16:creationId xmlns:a16="http://schemas.microsoft.com/office/drawing/2014/main" id="{0224984E-8333-24C1-2C91-461A4C48EE7E}"/>
                </a:ext>
              </a:extLst>
            </p:cNvPr>
            <p:cNvSpPr/>
            <p:nvPr/>
          </p:nvSpPr>
          <p:spPr>
            <a:xfrm>
              <a:off x="2188833" y="3357650"/>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Acknowledge other students meeting expectations</a:t>
              </a:r>
            </a:p>
          </p:txBody>
        </p:sp>
        <p:sp>
          <p:nvSpPr>
            <p:cNvPr id="9" name="Freeform: Shape 8">
              <a:extLst>
                <a:ext uri="{FF2B5EF4-FFF2-40B4-BE49-F238E27FC236}">
                  <a16:creationId xmlns:a16="http://schemas.microsoft.com/office/drawing/2014/main" id="{FFC38D83-0176-2DB2-D8F5-5A89A163941E}"/>
                </a:ext>
              </a:extLst>
            </p:cNvPr>
            <p:cNvSpPr/>
            <p:nvPr/>
          </p:nvSpPr>
          <p:spPr>
            <a:xfrm>
              <a:off x="838849" y="3288066"/>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3</a:t>
              </a:r>
            </a:p>
          </p:txBody>
        </p:sp>
        <p:sp>
          <p:nvSpPr>
            <p:cNvPr id="10" name="Freeform: Shape 9">
              <a:extLst>
                <a:ext uri="{FF2B5EF4-FFF2-40B4-BE49-F238E27FC236}">
                  <a16:creationId xmlns:a16="http://schemas.microsoft.com/office/drawing/2014/main" id="{3E96BD2F-CF92-33C7-7518-96B4F8B18B78}"/>
                </a:ext>
              </a:extLst>
            </p:cNvPr>
            <p:cNvSpPr/>
            <p:nvPr/>
          </p:nvSpPr>
          <p:spPr>
            <a:xfrm>
              <a:off x="2188833" y="4088273"/>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Redirect and reteach expected behavior</a:t>
              </a:r>
            </a:p>
          </p:txBody>
        </p:sp>
        <p:sp>
          <p:nvSpPr>
            <p:cNvPr id="11" name="Freeform: Shape 10">
              <a:extLst>
                <a:ext uri="{FF2B5EF4-FFF2-40B4-BE49-F238E27FC236}">
                  <a16:creationId xmlns:a16="http://schemas.microsoft.com/office/drawing/2014/main" id="{D5D99841-82C7-E478-6681-F2A44F234C60}"/>
                </a:ext>
              </a:extLst>
            </p:cNvPr>
            <p:cNvSpPr/>
            <p:nvPr/>
          </p:nvSpPr>
          <p:spPr>
            <a:xfrm>
              <a:off x="838849" y="4018689"/>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4</a:t>
              </a:r>
            </a:p>
          </p:txBody>
        </p:sp>
        <p:sp>
          <p:nvSpPr>
            <p:cNvPr id="12" name="Freeform: Shape 11">
              <a:extLst>
                <a:ext uri="{FF2B5EF4-FFF2-40B4-BE49-F238E27FC236}">
                  <a16:creationId xmlns:a16="http://schemas.microsoft.com/office/drawing/2014/main" id="{8C3C77F4-C39D-FB8F-9C03-EBC9688CF80F}"/>
                </a:ext>
              </a:extLst>
            </p:cNvPr>
            <p:cNvSpPr/>
            <p:nvPr/>
          </p:nvSpPr>
          <p:spPr>
            <a:xfrm>
              <a:off x="2188833" y="4818896"/>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Allow time and space</a:t>
              </a:r>
            </a:p>
          </p:txBody>
        </p:sp>
        <p:sp>
          <p:nvSpPr>
            <p:cNvPr id="13" name="Freeform: Shape 12">
              <a:extLst>
                <a:ext uri="{FF2B5EF4-FFF2-40B4-BE49-F238E27FC236}">
                  <a16:creationId xmlns:a16="http://schemas.microsoft.com/office/drawing/2014/main" id="{B77DAE19-13A1-DC58-3313-7A106F15184E}"/>
                </a:ext>
              </a:extLst>
            </p:cNvPr>
            <p:cNvSpPr/>
            <p:nvPr/>
          </p:nvSpPr>
          <p:spPr>
            <a:xfrm>
              <a:off x="838849" y="4749313"/>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5</a:t>
              </a:r>
            </a:p>
          </p:txBody>
        </p:sp>
        <p:sp>
          <p:nvSpPr>
            <p:cNvPr id="14" name="Freeform: Shape 13">
              <a:extLst>
                <a:ext uri="{FF2B5EF4-FFF2-40B4-BE49-F238E27FC236}">
                  <a16:creationId xmlns:a16="http://schemas.microsoft.com/office/drawing/2014/main" id="{4C18BF93-348D-3308-0D13-0D0C5E8EBB7B}"/>
                </a:ext>
              </a:extLst>
            </p:cNvPr>
            <p:cNvSpPr/>
            <p:nvPr/>
          </p:nvSpPr>
          <p:spPr>
            <a:xfrm>
              <a:off x="2188833" y="5549519"/>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Recognize and reinforce</a:t>
              </a:r>
            </a:p>
          </p:txBody>
        </p:sp>
        <p:sp>
          <p:nvSpPr>
            <p:cNvPr id="16" name="Freeform: Shape 15">
              <a:extLst>
                <a:ext uri="{FF2B5EF4-FFF2-40B4-BE49-F238E27FC236}">
                  <a16:creationId xmlns:a16="http://schemas.microsoft.com/office/drawing/2014/main" id="{8B62049F-8A24-881E-0780-85BD3EF36891}"/>
                </a:ext>
              </a:extLst>
            </p:cNvPr>
            <p:cNvSpPr/>
            <p:nvPr/>
          </p:nvSpPr>
          <p:spPr>
            <a:xfrm>
              <a:off x="838849" y="5479936"/>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6</a:t>
              </a:r>
            </a:p>
          </p:txBody>
        </p:sp>
      </p:grpSp>
      <p:pic>
        <p:nvPicPr>
          <p:cNvPr id="1028" name="Picture 4" descr="A Six-Step Approach for Responding to Challenging Behavior module cover">
            <a:extLst>
              <a:ext uri="{FF2B5EF4-FFF2-40B4-BE49-F238E27FC236}">
                <a16:creationId xmlns:a16="http://schemas.microsoft.com/office/drawing/2014/main" id="{17C26591-6866-1533-9ECC-B2612B8F05F1}"/>
              </a:ext>
            </a:extLst>
          </p:cNvPr>
          <p:cNvPicPr>
            <a:picLocks noGrp="1" noChangeAspect="1" noChangeArrowheads="1"/>
          </p:cNvPicPr>
          <p:nvPr>
            <p:ph sz="half" idx="4294967295"/>
          </p:nvPr>
        </p:nvPicPr>
        <p:blipFill>
          <a:blip r:embed="rId3" cstate="email">
            <a:extLst>
              <a:ext uri="{28A0092B-C50C-407E-A947-70E740481C1C}">
                <a14:useLocalDpi xmlns:a14="http://schemas.microsoft.com/office/drawing/2010/main"/>
              </a:ext>
            </a:extLst>
          </a:blip>
          <a:srcRect/>
          <a:stretch/>
        </p:blipFill>
        <p:spPr bwMode="auto">
          <a:xfrm>
            <a:off x="9852081" y="2180013"/>
            <a:ext cx="2219603" cy="3468604"/>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6768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BCE0ED-E324-1C08-C703-30D9596103C4}"/>
              </a:ext>
            </a:extLst>
          </p:cNvPr>
          <p:cNvSpPr>
            <a:spLocks noGrp="1"/>
          </p:cNvSpPr>
          <p:nvPr>
            <p:ph type="title"/>
          </p:nvPr>
        </p:nvSpPr>
        <p:spPr/>
        <p:txBody>
          <a:bodyPr>
            <a:normAutofit/>
          </a:bodyPr>
          <a:lstStyle/>
          <a:p>
            <a:r>
              <a:rPr lang="en-US"/>
              <a:t>6-Step Instructional Approach Module Resources</a:t>
            </a:r>
          </a:p>
        </p:txBody>
      </p:sp>
      <p:pic>
        <p:nvPicPr>
          <p:cNvPr id="6" name="Picture 5" descr="6-Step Instructional Approach for Responding to Challenging Behavior infographic">
            <a:extLst>
              <a:ext uri="{FF2B5EF4-FFF2-40B4-BE49-F238E27FC236}">
                <a16:creationId xmlns:a16="http://schemas.microsoft.com/office/drawing/2014/main" id="{925EA7CA-29F9-0668-347B-75D1ED3586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3239" y="1960850"/>
            <a:ext cx="3627455" cy="2040444"/>
          </a:xfrm>
          <a:prstGeom prst="rect">
            <a:avLst/>
          </a:prstGeom>
        </p:spPr>
      </p:pic>
      <p:pic>
        <p:nvPicPr>
          <p:cNvPr id="8" name="Picture 7" descr="How to Use the Six Step Approach Effectively video screenshot">
            <a:extLst>
              <a:ext uri="{FF2B5EF4-FFF2-40B4-BE49-F238E27FC236}">
                <a16:creationId xmlns:a16="http://schemas.microsoft.com/office/drawing/2014/main" id="{5A46389B-EF8C-7626-5F10-9DAE443A174E}"/>
              </a:ext>
            </a:extLst>
          </p:cNvPr>
          <p:cNvPicPr>
            <a:picLocks noChangeAspect="1"/>
          </p:cNvPicPr>
          <p:nvPr/>
        </p:nvPicPr>
        <p:blipFill>
          <a:blip r:embed="rId4" cstate="screen">
            <a:extLst>
              <a:ext uri="{28A0092B-C50C-407E-A947-70E740481C1C}">
                <a14:useLocalDpi xmlns:a14="http://schemas.microsoft.com/office/drawing/2010/main"/>
              </a:ext>
            </a:extLst>
          </a:blip>
          <a:srcRect l="1355" r="1355"/>
          <a:stretch/>
        </p:blipFill>
        <p:spPr>
          <a:xfrm>
            <a:off x="4485439" y="1960851"/>
            <a:ext cx="3507199" cy="2040444"/>
          </a:xfrm>
          <a:prstGeom prst="rect">
            <a:avLst/>
          </a:prstGeom>
        </p:spPr>
      </p:pic>
      <p:pic>
        <p:nvPicPr>
          <p:cNvPr id="10" name="Picture 9">
            <a:extLst>
              <a:ext uri="{FF2B5EF4-FFF2-40B4-BE49-F238E27FC236}">
                <a16:creationId xmlns:a16="http://schemas.microsoft.com/office/drawing/2014/main" id="{0F747EF3-E764-C346-663E-65C93C5C321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62816" y="4149092"/>
            <a:ext cx="3658143" cy="2482817"/>
          </a:xfrm>
          <a:prstGeom prst="rect">
            <a:avLst/>
          </a:prstGeom>
        </p:spPr>
      </p:pic>
      <p:pic>
        <p:nvPicPr>
          <p:cNvPr id="16" name="Picture 15" descr="6-Step Instructional Approach infographic">
            <a:extLst>
              <a:ext uri="{FF2B5EF4-FFF2-40B4-BE49-F238E27FC236}">
                <a16:creationId xmlns:a16="http://schemas.microsoft.com/office/drawing/2014/main" id="{E4784DF2-6307-F556-5DA0-DCB45A7223D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47469" y="4211022"/>
            <a:ext cx="1747722" cy="2261757"/>
          </a:xfrm>
          <a:prstGeom prst="rect">
            <a:avLst/>
          </a:prstGeom>
          <a:ln>
            <a:solidFill>
              <a:schemeClr val="tx1"/>
            </a:solidFill>
          </a:ln>
        </p:spPr>
      </p:pic>
      <p:pic>
        <p:nvPicPr>
          <p:cNvPr id="1028" name="Picture 4" descr="Enhancing Ci3T Module 6.2.8 A 6-Step Instructional Approach for Responding to Challenging Behavior module cover">
            <a:extLst>
              <a:ext uri="{FF2B5EF4-FFF2-40B4-BE49-F238E27FC236}">
                <a16:creationId xmlns:a16="http://schemas.microsoft.com/office/drawing/2014/main" id="{17C26591-6866-1533-9ECC-B2612B8F05F1}"/>
              </a:ext>
            </a:extLst>
          </p:cNvPr>
          <p:cNvPicPr>
            <a:picLocks noGrp="1" noChangeAspect="1" noChangeArrowheads="1"/>
          </p:cNvPicPr>
          <p:nvPr>
            <p:ph sz="half" idx="4294967295"/>
          </p:nvPr>
        </p:nvPicPr>
        <p:blipFill>
          <a:blip r:embed="rId7" cstate="screen">
            <a:extLst>
              <a:ext uri="{28A0092B-C50C-407E-A947-70E740481C1C}">
                <a14:useLocalDpi xmlns:a14="http://schemas.microsoft.com/office/drawing/2010/main"/>
              </a:ext>
            </a:extLst>
          </a:blip>
          <a:srcRect/>
          <a:stretch/>
        </p:blipFill>
        <p:spPr bwMode="auto">
          <a:xfrm>
            <a:off x="8569325" y="1690688"/>
            <a:ext cx="2784475" cy="4351338"/>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713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873CE-7C98-3244-D5BD-C7AD84B144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EF2AA-4AB0-E1C1-CFFD-94C73D98E2E9}"/>
              </a:ext>
            </a:extLst>
          </p:cNvPr>
          <p:cNvSpPr>
            <a:spLocks noGrp="1"/>
          </p:cNvSpPr>
          <p:nvPr>
            <p:ph type="title"/>
          </p:nvPr>
        </p:nvSpPr>
        <p:spPr>
          <a:solidFill>
            <a:schemeClr val="accent5"/>
          </a:solidFill>
        </p:spPr>
        <p:txBody>
          <a:bodyPr>
            <a:normAutofit/>
          </a:bodyPr>
          <a:lstStyle/>
          <a:p>
            <a:r>
              <a:rPr lang="en-US">
                <a:solidFill>
                  <a:schemeClr val="bg1"/>
                </a:solidFill>
              </a:rPr>
              <a:t>Work Time: Tier 1 Module Exploration</a:t>
            </a:r>
          </a:p>
        </p:txBody>
      </p:sp>
      <p:sp>
        <p:nvSpPr>
          <p:cNvPr id="59" name="Content Placeholder 15">
            <a:extLst>
              <a:ext uri="{FF2B5EF4-FFF2-40B4-BE49-F238E27FC236}">
                <a16:creationId xmlns:a16="http://schemas.microsoft.com/office/drawing/2014/main" id="{4C0FF9B2-C330-B4F3-8DAE-DF1ED16C4B82}"/>
              </a:ext>
            </a:extLst>
          </p:cNvPr>
          <p:cNvSpPr txBox="1">
            <a:spLocks/>
          </p:cNvSpPr>
          <p:nvPr/>
        </p:nvSpPr>
        <p:spPr>
          <a:xfrm>
            <a:off x="838198" y="1825625"/>
            <a:ext cx="10515600" cy="3527425"/>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2400"/>
              <a:t>Visit ci3t.org/all-modules</a:t>
            </a:r>
          </a:p>
          <a:p>
            <a:pPr marL="514350" indent="-514350">
              <a:buFont typeface="+mj-lt"/>
              <a:buAutoNum type="arabicPeriod"/>
            </a:pPr>
            <a:r>
              <a:rPr lang="en-US" sz="2400"/>
              <a:t>Filter for </a:t>
            </a:r>
            <a:r>
              <a:rPr lang="en-US" sz="2400" i="1"/>
              <a:t>Implementing Tier 1 Efforts</a:t>
            </a:r>
          </a:p>
          <a:p>
            <a:pPr marL="514350" indent="-514350">
              <a:buFont typeface="+mj-lt"/>
              <a:buAutoNum type="arabicPeriod"/>
            </a:pPr>
            <a:r>
              <a:rPr lang="en-US" sz="2400"/>
              <a:t>Review resources from either:</a:t>
            </a:r>
          </a:p>
          <a:p>
            <a:pPr lvl="1"/>
            <a:r>
              <a:rPr lang="en-US" sz="1900"/>
              <a:t>Embedding and Integrating Ci3T Domains into Daily Instruction</a:t>
            </a:r>
          </a:p>
          <a:p>
            <a:pPr lvl="1"/>
            <a:r>
              <a:rPr lang="en-US" sz="1900"/>
              <a:t>A Six-Step Instructional Approach to Responding to Challenging Behavior</a:t>
            </a:r>
          </a:p>
          <a:p>
            <a:pPr marL="514350" indent="-514350">
              <a:buFont typeface="+mj-lt"/>
              <a:buAutoNum type="arabicPeriod"/>
            </a:pPr>
            <a:r>
              <a:rPr lang="en-US" sz="2400"/>
              <a:t>Discuss</a:t>
            </a:r>
          </a:p>
          <a:p>
            <a:pPr marL="857250" indent="-342900">
              <a:buFont typeface="Courier New" panose="02070309020205020404" pitchFamily="49" charset="0"/>
              <a:buChar char="o"/>
              <a:tabLst>
                <a:tab pos="800100" algn="l"/>
              </a:tabLst>
            </a:pPr>
            <a:r>
              <a:rPr lang="en-US" sz="1900">
                <a:solidFill>
                  <a:schemeClr val="tx2"/>
                </a:solidFill>
              </a:rPr>
              <a:t>How might you share these resources with colleagues?</a:t>
            </a:r>
          </a:p>
          <a:p>
            <a:pPr marL="857250" indent="-342900">
              <a:buFont typeface="Courier New" panose="02070309020205020404" pitchFamily="49" charset="0"/>
              <a:buChar char="o"/>
              <a:tabLst>
                <a:tab pos="800100" algn="l"/>
              </a:tabLst>
            </a:pPr>
            <a:r>
              <a:rPr lang="en-US" sz="1900">
                <a:solidFill>
                  <a:schemeClr val="tx2"/>
                </a:solidFill>
              </a:rPr>
              <a:t>What might be the benefits of empowering all educators with these Tier 1 strategies?</a:t>
            </a:r>
          </a:p>
        </p:txBody>
      </p:sp>
      <p:pic>
        <p:nvPicPr>
          <p:cNvPr id="16" name="Picture 2" descr="Enhancing Ci3T Module 7.2 Embedding and Integrating Ci3T Domains Into Daily Instruction module cover">
            <a:extLst>
              <a:ext uri="{FF2B5EF4-FFF2-40B4-BE49-F238E27FC236}">
                <a16:creationId xmlns:a16="http://schemas.microsoft.com/office/drawing/2014/main" id="{1844CEB5-05F3-5D41-832C-77D21C7284B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54379" y="5043293"/>
            <a:ext cx="1083871" cy="169342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Enhancing Ci3T Module 6.2.8 A Six-Step Instructional Approach for Responding to Challenging Behavior">
            <a:extLst>
              <a:ext uri="{FF2B5EF4-FFF2-40B4-BE49-F238E27FC236}">
                <a16:creationId xmlns:a16="http://schemas.microsoft.com/office/drawing/2014/main" id="{05F6B12C-FBC8-E10B-4873-62340D63A1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80133" y="5056367"/>
            <a:ext cx="1083871" cy="1693545"/>
          </a:xfrm>
          <a:prstGeom prst="rect">
            <a:avLst/>
          </a:prstGeom>
        </p:spPr>
      </p:pic>
      <p:pic>
        <p:nvPicPr>
          <p:cNvPr id="20" name="15:00">
            <a:extLst>
              <a:ext uri="{FF2B5EF4-FFF2-40B4-BE49-F238E27FC236}">
                <a16:creationId xmlns:a16="http://schemas.microsoft.com/office/drawing/2014/main" id="{18E52C1C-3B23-5ADA-4000-A778710B794A}"/>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4335599" y="5404551"/>
            <a:ext cx="3521417" cy="1248729"/>
          </a:xfrm>
          <a:prstGeom prst="rect">
            <a:avLst/>
          </a:prstGeom>
          <a:noFill/>
        </p:spPr>
      </p:pic>
      <p:pic>
        <p:nvPicPr>
          <p:cNvPr id="21" name="14:00">
            <a:extLst>
              <a:ext uri="{FF2B5EF4-FFF2-40B4-BE49-F238E27FC236}">
                <a16:creationId xmlns:a16="http://schemas.microsoft.com/office/drawing/2014/main" id="{655A9523-37C1-62C0-2F6B-DEE7C11E8E2E}"/>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4335291" y="5404551"/>
            <a:ext cx="3521417" cy="1248729"/>
          </a:xfrm>
          <a:prstGeom prst="rect">
            <a:avLst/>
          </a:prstGeom>
          <a:noFill/>
        </p:spPr>
      </p:pic>
      <p:pic>
        <p:nvPicPr>
          <p:cNvPr id="22" name="13:00">
            <a:extLst>
              <a:ext uri="{FF2B5EF4-FFF2-40B4-BE49-F238E27FC236}">
                <a16:creationId xmlns:a16="http://schemas.microsoft.com/office/drawing/2014/main" id="{EF220486-D7DA-B96D-3D39-BED3A487ECD2}"/>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4335615" y="5404551"/>
            <a:ext cx="3521417" cy="1248729"/>
          </a:xfrm>
          <a:prstGeom prst="rect">
            <a:avLst/>
          </a:prstGeom>
          <a:noFill/>
        </p:spPr>
      </p:pic>
      <p:pic>
        <p:nvPicPr>
          <p:cNvPr id="23" name="12:00">
            <a:extLst>
              <a:ext uri="{FF2B5EF4-FFF2-40B4-BE49-F238E27FC236}">
                <a16:creationId xmlns:a16="http://schemas.microsoft.com/office/drawing/2014/main" id="{635E75DE-E265-007A-4BEB-E3B99F427A5A}"/>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4335347" y="5404551"/>
            <a:ext cx="3521417" cy="1248729"/>
          </a:xfrm>
          <a:prstGeom prst="rect">
            <a:avLst/>
          </a:prstGeom>
          <a:noFill/>
        </p:spPr>
      </p:pic>
      <p:pic>
        <p:nvPicPr>
          <p:cNvPr id="24" name="11:00">
            <a:extLst>
              <a:ext uri="{FF2B5EF4-FFF2-40B4-BE49-F238E27FC236}">
                <a16:creationId xmlns:a16="http://schemas.microsoft.com/office/drawing/2014/main" id="{1B1E907E-E60D-A107-21F7-4FBEFF5720DD}"/>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4335347" y="5404551"/>
            <a:ext cx="3521417" cy="1248729"/>
          </a:xfrm>
          <a:prstGeom prst="rect">
            <a:avLst/>
          </a:prstGeom>
          <a:noFill/>
        </p:spPr>
      </p:pic>
      <p:pic>
        <p:nvPicPr>
          <p:cNvPr id="25" name="10:00">
            <a:extLst>
              <a:ext uri="{FF2B5EF4-FFF2-40B4-BE49-F238E27FC236}">
                <a16:creationId xmlns:a16="http://schemas.microsoft.com/office/drawing/2014/main" id="{FD8D31B1-CCCB-B6F0-F337-F08D6D4E50E0}"/>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4335403" y="5404551"/>
            <a:ext cx="3521417" cy="1248729"/>
          </a:xfrm>
          <a:prstGeom prst="rect">
            <a:avLst/>
          </a:prstGeom>
          <a:noFill/>
        </p:spPr>
      </p:pic>
      <p:pic>
        <p:nvPicPr>
          <p:cNvPr id="26" name="09:00">
            <a:extLst>
              <a:ext uri="{FF2B5EF4-FFF2-40B4-BE49-F238E27FC236}">
                <a16:creationId xmlns:a16="http://schemas.microsoft.com/office/drawing/2014/main" id="{37069EDC-79DF-6E42-8CAD-0C995171AD67}"/>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4335459" y="5404551"/>
            <a:ext cx="3521417" cy="1248729"/>
          </a:xfrm>
          <a:prstGeom prst="rect">
            <a:avLst/>
          </a:prstGeom>
          <a:noFill/>
        </p:spPr>
      </p:pic>
      <p:pic>
        <p:nvPicPr>
          <p:cNvPr id="27" name="08:00">
            <a:extLst>
              <a:ext uri="{FF2B5EF4-FFF2-40B4-BE49-F238E27FC236}">
                <a16:creationId xmlns:a16="http://schemas.microsoft.com/office/drawing/2014/main" id="{64DECBEA-548A-D55F-DCFC-8161610D9456}"/>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4335623" y="5404551"/>
            <a:ext cx="3521417" cy="1248729"/>
          </a:xfrm>
          <a:prstGeom prst="rect">
            <a:avLst/>
          </a:prstGeom>
          <a:noFill/>
        </p:spPr>
      </p:pic>
      <p:pic>
        <p:nvPicPr>
          <p:cNvPr id="28" name="07:00">
            <a:extLst>
              <a:ext uri="{FF2B5EF4-FFF2-40B4-BE49-F238E27FC236}">
                <a16:creationId xmlns:a16="http://schemas.microsoft.com/office/drawing/2014/main" id="{FFBB2223-35EA-AC93-90CB-2D1A6DEEA2CA}"/>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29" name="06:00">
            <a:extLst>
              <a:ext uri="{FF2B5EF4-FFF2-40B4-BE49-F238E27FC236}">
                <a16:creationId xmlns:a16="http://schemas.microsoft.com/office/drawing/2014/main" id="{647E9A9A-58F3-DD53-391C-6E17A0C90F0B}"/>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30" name="05:00">
            <a:extLst>
              <a:ext uri="{FF2B5EF4-FFF2-40B4-BE49-F238E27FC236}">
                <a16:creationId xmlns:a16="http://schemas.microsoft.com/office/drawing/2014/main" id="{861BF065-74C0-1358-346D-5E243D938DC0}"/>
              </a:ext>
              <a:ext uri="{C183D7F6-B498-43B3-948B-1728B52AA6E4}">
                <adec:decorative xmlns:adec="http://schemas.microsoft.com/office/drawing/2017/decorative" val="1"/>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31" name="04:00">
            <a:extLst>
              <a:ext uri="{FF2B5EF4-FFF2-40B4-BE49-F238E27FC236}">
                <a16:creationId xmlns:a16="http://schemas.microsoft.com/office/drawing/2014/main" id="{ECE99654-41F8-6401-AEAC-5955809F8194}"/>
              </a:ext>
              <a:ext uri="{C183D7F6-B498-43B3-948B-1728B52AA6E4}">
                <adec:decorative xmlns:adec="http://schemas.microsoft.com/office/drawing/2017/decorative" val="1"/>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tretch>
            <a:fillRect/>
          </a:stretch>
        </p:blipFill>
        <p:spPr bwMode="auto">
          <a:xfrm>
            <a:off x="4335459" y="5404551"/>
            <a:ext cx="3521417" cy="1248729"/>
          </a:xfrm>
          <a:prstGeom prst="rect">
            <a:avLst/>
          </a:prstGeom>
          <a:noFill/>
        </p:spPr>
      </p:pic>
      <p:pic>
        <p:nvPicPr>
          <p:cNvPr id="32" name="03:00">
            <a:extLst>
              <a:ext uri="{FF2B5EF4-FFF2-40B4-BE49-F238E27FC236}">
                <a16:creationId xmlns:a16="http://schemas.microsoft.com/office/drawing/2014/main" id="{458068CB-352A-BEC8-FCEE-16507C379F21}"/>
              </a:ext>
              <a:ext uri="{C183D7F6-B498-43B3-948B-1728B52AA6E4}">
                <adec:decorative xmlns:adec="http://schemas.microsoft.com/office/drawing/2017/decorative" val="1"/>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tretch>
            <a:fillRect/>
          </a:stretch>
        </p:blipFill>
        <p:spPr bwMode="auto">
          <a:xfrm>
            <a:off x="4335625" y="5404553"/>
            <a:ext cx="3521417" cy="1248729"/>
          </a:xfrm>
          <a:prstGeom prst="rect">
            <a:avLst/>
          </a:prstGeom>
          <a:noFill/>
        </p:spPr>
      </p:pic>
      <p:pic>
        <p:nvPicPr>
          <p:cNvPr id="33" name="02:00">
            <a:extLst>
              <a:ext uri="{FF2B5EF4-FFF2-40B4-BE49-F238E27FC236}">
                <a16:creationId xmlns:a16="http://schemas.microsoft.com/office/drawing/2014/main" id="{32195AD5-6527-ADDD-7466-1702026C7C6D}"/>
              </a:ext>
              <a:ext uri="{C183D7F6-B498-43B3-948B-1728B52AA6E4}">
                <adec:decorative xmlns:adec="http://schemas.microsoft.com/office/drawing/2017/decorative" val="1"/>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tretch>
            <a:fillRect/>
          </a:stretch>
        </p:blipFill>
        <p:spPr bwMode="auto">
          <a:xfrm>
            <a:off x="4335627" y="5404553"/>
            <a:ext cx="3521417" cy="1248729"/>
          </a:xfrm>
          <a:prstGeom prst="rect">
            <a:avLst/>
          </a:prstGeom>
          <a:noFill/>
        </p:spPr>
      </p:pic>
      <p:pic>
        <p:nvPicPr>
          <p:cNvPr id="34" name="01:00">
            <a:extLst>
              <a:ext uri="{FF2B5EF4-FFF2-40B4-BE49-F238E27FC236}">
                <a16:creationId xmlns:a16="http://schemas.microsoft.com/office/drawing/2014/main" id="{E65F344E-B415-00BA-F412-1948923EAEC2}"/>
              </a:ext>
              <a:ext uri="{C183D7F6-B498-43B3-948B-1728B52AA6E4}">
                <adec:decorative xmlns:adec="http://schemas.microsoft.com/office/drawing/2017/decorative" val="1"/>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tretch>
            <a:fillRect/>
          </a:stretch>
        </p:blipFill>
        <p:spPr bwMode="auto">
          <a:xfrm>
            <a:off x="4335627" y="5404555"/>
            <a:ext cx="3521417" cy="1248729"/>
          </a:xfrm>
          <a:prstGeom prst="rect">
            <a:avLst/>
          </a:prstGeom>
          <a:noFill/>
        </p:spPr>
      </p:pic>
      <p:pic>
        <p:nvPicPr>
          <p:cNvPr id="35" name="00:30">
            <a:extLst>
              <a:ext uri="{FF2B5EF4-FFF2-40B4-BE49-F238E27FC236}">
                <a16:creationId xmlns:a16="http://schemas.microsoft.com/office/drawing/2014/main" id="{75FAAA73-6F46-AE3D-4809-3722C4E884DB}"/>
              </a:ext>
              <a:ext uri="{C183D7F6-B498-43B3-948B-1728B52AA6E4}">
                <adec:decorative xmlns:adec="http://schemas.microsoft.com/office/drawing/2017/decorative" val="1"/>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tretch>
            <a:fillRect/>
          </a:stretch>
        </p:blipFill>
        <p:spPr bwMode="auto">
          <a:xfrm>
            <a:off x="4335515" y="5404551"/>
            <a:ext cx="3521417" cy="1248729"/>
          </a:xfrm>
          <a:prstGeom prst="rect">
            <a:avLst/>
          </a:prstGeom>
          <a:noFill/>
        </p:spPr>
      </p:pic>
      <p:pic>
        <p:nvPicPr>
          <p:cNvPr id="36" name="00:00" descr="Digital clock display showing time that gradually counts down from 15 minutes using the animation PowerPoint feature.">
            <a:extLst>
              <a:ext uri="{FF2B5EF4-FFF2-40B4-BE49-F238E27FC236}">
                <a16:creationId xmlns:a16="http://schemas.microsoft.com/office/drawing/2014/main" id="{75297C79-3158-1135-89B3-94A25E91F188}"/>
              </a:ext>
              <a:ext uri="{C183D7F6-B498-43B3-948B-1728B52AA6E4}">
                <adec:decorative xmlns:adec="http://schemas.microsoft.com/office/drawing/2017/decorative" val="0"/>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tretch>
            <a:fillRect/>
          </a:stretch>
        </p:blipFill>
        <p:spPr bwMode="auto">
          <a:xfrm>
            <a:off x="4335292" y="5487987"/>
            <a:ext cx="3521415" cy="1248730"/>
          </a:xfrm>
          <a:prstGeom prst="rect">
            <a:avLst/>
          </a:prstGeom>
          <a:noFill/>
        </p:spPr>
      </p:pic>
      <p:pic>
        <p:nvPicPr>
          <p:cNvPr id="70" name="Picture 69" descr="Screenshot of a filter menu displaying a list of categories with checkboxes, where &quot;Implementing Tier 1 Efforts&quot; is selected. The menu includes options like Ci3T Basics, Screening, Tier 2 and Tier 3 Interventions, Low-Intensity Strategies, PL Series, and leadership, with buttons for applying or resetting filters.&#10;&#10;">
            <a:extLst>
              <a:ext uri="{FF2B5EF4-FFF2-40B4-BE49-F238E27FC236}">
                <a16:creationId xmlns:a16="http://schemas.microsoft.com/office/drawing/2014/main" id="{8FE1A723-E2C9-E4B8-EE92-FE7B663D70A6}"/>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9723816" y="1844351"/>
            <a:ext cx="1420432" cy="2671764"/>
          </a:xfrm>
          <a:prstGeom prst="rect">
            <a:avLst/>
          </a:prstGeom>
          <a:ln>
            <a:solidFill>
              <a:schemeClr val="tx1"/>
            </a:solidFill>
          </a:ln>
        </p:spPr>
      </p:pic>
    </p:spTree>
    <p:extLst>
      <p:ext uri="{BB962C8B-B14F-4D97-AF65-F5344CB8AC3E}">
        <p14:creationId xmlns:p14="http://schemas.microsoft.com/office/powerpoint/2010/main" val="243680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25"/>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26"/>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8"/>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29"/>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31"/>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32"/>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33"/>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60000"/>
                                  </p:stCondLst>
                                  <p:childTnLst>
                                    <p:set>
                                      <p:cBhvr>
                                        <p:cTn id="33" dur="1" fill="hold">
                                          <p:stCondLst>
                                            <p:cond delay="0"/>
                                          </p:stCondLst>
                                        </p:cTn>
                                        <p:tgtEl>
                                          <p:spTgt spid="34"/>
                                        </p:tgtEl>
                                        <p:attrNameLst>
                                          <p:attrName>style.visibility</p:attrName>
                                        </p:attrNameLst>
                                      </p:cBhvr>
                                      <p:to>
                                        <p:strVal val="visible"/>
                                      </p:to>
                                    </p:set>
                                  </p:childTnLst>
                                </p:cTn>
                              </p:par>
                            </p:childTnLst>
                          </p:cTn>
                        </p:par>
                        <p:par>
                          <p:cTn id="34" fill="hold">
                            <p:stCondLst>
                              <p:cond delay="600000"/>
                            </p:stCondLst>
                            <p:childTnLst>
                              <p:par>
                                <p:cTn id="35" presetID="1" presetClass="entr" presetSubtype="0" fill="hold" nodeType="afterEffect">
                                  <p:stCondLst>
                                    <p:cond delay="30000"/>
                                  </p:stCondLst>
                                  <p:childTnLst>
                                    <p:set>
                                      <p:cBhvr>
                                        <p:cTn id="36" dur="1" fill="hold">
                                          <p:stCondLst>
                                            <p:cond delay="0"/>
                                          </p:stCondLst>
                                        </p:cTn>
                                        <p:tgtEl>
                                          <p:spTgt spid="35"/>
                                        </p:tgtEl>
                                        <p:attrNameLst>
                                          <p:attrName>style.visibility</p:attrName>
                                        </p:attrNameLst>
                                      </p:cBhvr>
                                      <p:to>
                                        <p:strVal val="visible"/>
                                      </p:to>
                                    </p:set>
                                  </p:childTnLst>
                                </p:cTn>
                              </p:par>
                            </p:childTnLst>
                          </p:cTn>
                        </p:par>
                        <p:par>
                          <p:cTn id="37" fill="hold">
                            <p:stCondLst>
                              <p:cond delay="630000"/>
                            </p:stCondLst>
                            <p:childTnLst>
                              <p:par>
                                <p:cTn id="38" presetID="1" presetClass="entr" presetSubtype="0" fill="hold" nodeType="afterEffect">
                                  <p:stCondLst>
                                    <p:cond delay="30000"/>
                                  </p:stCondLst>
                                  <p:childTnLst>
                                    <p:set>
                                      <p:cBhvr>
                                        <p:cTn id="39"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808BE-B726-025E-FB37-B4AA65538A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9E154A-30D6-FEFB-4398-E349694A5D4C}"/>
              </a:ext>
            </a:extLst>
          </p:cNvPr>
          <p:cNvSpPr>
            <a:spLocks noGrp="1"/>
          </p:cNvSpPr>
          <p:nvPr>
            <p:ph type="title"/>
          </p:nvPr>
        </p:nvSpPr>
        <p:spPr/>
        <p:txBody>
          <a:bodyPr>
            <a:normAutofit/>
          </a:bodyPr>
          <a:lstStyle/>
          <a:p>
            <a:pPr lvl="0">
              <a:defRPr/>
            </a:pPr>
            <a:r>
              <a:rPr lang="en-US">
                <a:solidFill>
                  <a:prstClr val="black"/>
                </a:solidFill>
                <a:ea typeface="MS PGothic" panose="020B0600070205080204" pitchFamily="34" charset="-128"/>
                <a:cs typeface="Arial" panose="020B0604020202020204" pitchFamily="34" charset="0"/>
              </a:rPr>
              <a:t>Data-Informed Decision Making: </a:t>
            </a:r>
            <a:br>
              <a:rPr lang="en-US">
                <a:solidFill>
                  <a:prstClr val="black"/>
                </a:solidFill>
                <a:ea typeface="MS PGothic" panose="020B0600070205080204" pitchFamily="34" charset="-128"/>
                <a:cs typeface="Arial" panose="020B0604020202020204" pitchFamily="34" charset="0"/>
              </a:rPr>
            </a:br>
            <a:r>
              <a:rPr lang="en-US">
                <a:solidFill>
                  <a:schemeClr val="accent5"/>
                </a:solidFill>
                <a:ea typeface="MS PGothic" panose="020B0600070205080204" pitchFamily="34" charset="-128"/>
                <a:cs typeface="Arial" panose="020B0604020202020204" pitchFamily="34" charset="0"/>
              </a:rPr>
              <a:t>Low-Intensity Strategies</a:t>
            </a:r>
          </a:p>
        </p:txBody>
      </p:sp>
      <p:sp>
        <p:nvSpPr>
          <p:cNvPr id="5" name="Text Placeholder 4">
            <a:extLst>
              <a:ext uri="{FF2B5EF4-FFF2-40B4-BE49-F238E27FC236}">
                <a16:creationId xmlns:a16="http://schemas.microsoft.com/office/drawing/2014/main" id="{258FFBBC-7FF1-04B7-7FFF-A31E43AC7F51}"/>
              </a:ext>
            </a:extLst>
          </p:cNvPr>
          <p:cNvSpPr>
            <a:spLocks noGrp="1"/>
          </p:cNvSpPr>
          <p:nvPr>
            <p:ph type="body" idx="1"/>
          </p:nvPr>
        </p:nvSpPr>
        <p:spPr/>
        <p:txBody>
          <a:bodyPr>
            <a:normAutofit/>
          </a:bodyPr>
          <a:lstStyle/>
          <a:p>
            <a:r>
              <a:rPr lang="en-US" dirty="0"/>
              <a:t>Tier 1</a:t>
            </a:r>
          </a:p>
          <a:p>
            <a:r>
              <a:rPr lang="en-US" dirty="0"/>
              <a:t>Low-Intensity Strategies</a:t>
            </a:r>
          </a:p>
          <a:p>
            <a:r>
              <a:rPr lang="en-US" dirty="0"/>
              <a:t>Tier 2 and Tier 3</a:t>
            </a:r>
          </a:p>
        </p:txBody>
      </p:sp>
    </p:spTree>
    <p:extLst>
      <p:ext uri="{BB962C8B-B14F-4D97-AF65-F5344CB8AC3E}">
        <p14:creationId xmlns:p14="http://schemas.microsoft.com/office/powerpoint/2010/main" val="42409148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idx="4294967295"/>
          </p:nvPr>
        </p:nvSpPr>
        <p:spPr>
          <a:xfrm>
            <a:off x="1703614" y="68185"/>
            <a:ext cx="8686800" cy="9906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panose="020F0302020204030204"/>
                <a:ea typeface="+mn-ea"/>
                <a:cs typeface="Times New Roman" panose="02020603050405020304" pitchFamily="18" charset="0"/>
              </a:rPr>
              <a:t>Examining Academic and Behavioral Data</a:t>
            </a:r>
          </a:p>
        </p:txBody>
      </p:sp>
      <p:pic>
        <p:nvPicPr>
          <p:cNvPr id="3" name="Picture 1" descr="Table showing student data: Aimsweb Reading, Aimsweb Math, SRSS-E7. SRSS-I5, ODR and Total Days Absent.">
            <a:extLst>
              <a:ext uri="{FF2B5EF4-FFF2-40B4-BE49-F238E27FC236}">
                <a16:creationId xmlns:a16="http://schemas.microsoft.com/office/drawing/2014/main" id="{90920DF2-C688-F2E9-54B9-AE3ECE3AC25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78819" y="1581997"/>
            <a:ext cx="7733881" cy="4439256"/>
          </a:xfrm>
          <a:prstGeom prst="rect">
            <a:avLst/>
          </a:prstGeom>
        </p:spPr>
      </p:pic>
      <p:sp>
        <p:nvSpPr>
          <p:cNvPr id="14" name="Down Arrow 1" descr="Arrow pointing to Aimsweb Reading scores column"/>
          <p:cNvSpPr/>
          <p:nvPr/>
        </p:nvSpPr>
        <p:spPr>
          <a:xfrm>
            <a:off x="4459793"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own Arrow 2" descr="Arrow pointing to Aimsweb Math column"/>
          <p:cNvSpPr/>
          <p:nvPr/>
        </p:nvSpPr>
        <p:spPr>
          <a:xfrm>
            <a:off x="5396273"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Down Arrow 3" descr="Arrow pointing to SRSS-E7 column"/>
          <p:cNvSpPr/>
          <p:nvPr/>
        </p:nvSpPr>
        <p:spPr>
          <a:xfrm>
            <a:off x="6433457"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Down Arrow 4" descr="Arrow pointing to SRSS-I5 column"/>
          <p:cNvSpPr/>
          <p:nvPr/>
        </p:nvSpPr>
        <p:spPr>
          <a:xfrm>
            <a:off x="7390429"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Down Arrow 5" descr="Arrow pointing to ODR column"/>
          <p:cNvSpPr/>
          <p:nvPr/>
        </p:nvSpPr>
        <p:spPr>
          <a:xfrm>
            <a:off x="8372521"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Down Arrow 6" descr="Arrow pointing to Total Days Absent column"/>
          <p:cNvSpPr/>
          <p:nvPr/>
        </p:nvSpPr>
        <p:spPr>
          <a:xfrm>
            <a:off x="9235825"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p:cNvSpPr/>
          <p:nvPr/>
        </p:nvSpPr>
        <p:spPr>
          <a:xfrm>
            <a:off x="774551" y="6248401"/>
            <a:ext cx="9131449" cy="261610"/>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pitchFamily="34" charset="0"/>
                <a:ea typeface="MS PGothic" charset="-128"/>
                <a:cs typeface="+mn-cs"/>
              </a:rPr>
              <a:t>Lane, K. L., Menzies, H. M., Ennis, R. P., &amp; Oakes, W. P. (2015)</a:t>
            </a:r>
            <a:r>
              <a:rPr kumimoji="0" lang="en-US" sz="1100" b="0" i="1" u="none" strike="noStrike" kern="1200" cap="none" spc="0" normalizeH="0" baseline="0" noProof="0">
                <a:ln>
                  <a:noFill/>
                </a:ln>
                <a:solidFill>
                  <a:prstClr val="black"/>
                </a:solidFill>
                <a:effectLst/>
                <a:uLnTx/>
                <a:uFillTx/>
                <a:latin typeface="Calibri" panose="020F0502020204030204" pitchFamily="34" charset="0"/>
                <a:ea typeface="MS PGothic" charset="-128"/>
                <a:cs typeface="+mn-cs"/>
              </a:rPr>
              <a:t>. Supporting Behavior for School Success: A Step-by-Step Guide to Key Strategies. </a:t>
            </a:r>
            <a:r>
              <a:rPr kumimoji="0" lang="en-US" sz="1100" b="0" i="0" u="none" strike="noStrike" kern="1200" cap="none" spc="0" normalizeH="0" baseline="0" noProof="0">
                <a:ln>
                  <a:noFill/>
                </a:ln>
                <a:solidFill>
                  <a:prstClr val="black"/>
                </a:solidFill>
                <a:effectLst/>
                <a:uLnTx/>
                <a:uFillTx/>
                <a:latin typeface="Calibri" panose="020F0502020204030204" pitchFamily="34" charset="0"/>
                <a:ea typeface="MS PGothic" charset="-128"/>
                <a:cs typeface="+mn-cs"/>
              </a:rPr>
              <a:t>Guilford Press. </a:t>
            </a:r>
            <a:r>
              <a:rPr kumimoji="0" lang="en-US" sz="1100" b="0" i="1" u="none" strike="noStrike" kern="1200" cap="none" spc="0" normalizeH="0" baseline="0" noProof="0">
                <a:ln>
                  <a:noFill/>
                </a:ln>
                <a:solidFill>
                  <a:prstClr val="black"/>
                </a:solidFill>
                <a:effectLst/>
                <a:uLnTx/>
                <a:uFillTx/>
                <a:latin typeface="Calibri" panose="020F0502020204030204" pitchFamily="34" charset="0"/>
                <a:ea typeface="MS PGothic" charset="-128"/>
                <a:cs typeface="+mn-cs"/>
              </a:rPr>
              <a:t>  </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MS PGothic" charset="-128"/>
              <a:cs typeface="+mn-cs"/>
            </a:endParaRPr>
          </a:p>
        </p:txBody>
      </p:sp>
    </p:spTree>
    <p:extLst>
      <p:ext uri="{BB962C8B-B14F-4D97-AF65-F5344CB8AC3E}">
        <p14:creationId xmlns:p14="http://schemas.microsoft.com/office/powerpoint/2010/main" val="138108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6" grpId="0" animBg="1"/>
      <p:bldP spid="7" grpId="0" animBg="1"/>
      <p:bldP spid="13" grpId="0" animBg="1"/>
      <p:bldP spid="1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A6CCFD2-BFBB-8EF6-605C-9A686324FD5D}"/>
              </a:ext>
            </a:extLst>
          </p:cNvPr>
          <p:cNvSpPr>
            <a:spLocks noGrp="1"/>
          </p:cNvSpPr>
          <p:nvPr>
            <p:ph type="title"/>
          </p:nvPr>
        </p:nvSpPr>
        <p:spPr/>
        <p:txBody>
          <a:bodyPr>
            <a:noAutofit/>
          </a:bodyPr>
          <a:lstStyle/>
          <a:p>
            <a:r>
              <a:rPr lang="en-US"/>
              <a:t>Ci3T Tier 1 Plan: Low-Intensity Teacher-Delivered Strategies</a:t>
            </a:r>
          </a:p>
        </p:txBody>
      </p:sp>
      <p:graphicFrame>
        <p:nvGraphicFramePr>
          <p:cNvPr id="17" name="Table 2">
            <a:extLst>
              <a:ext uri="{FF2B5EF4-FFF2-40B4-BE49-F238E27FC236}">
                <a16:creationId xmlns:a16="http://schemas.microsoft.com/office/drawing/2014/main" id="{424B4646-57B0-366B-0446-B1BBB81A8384}"/>
              </a:ext>
            </a:extLst>
          </p:cNvPr>
          <p:cNvGraphicFramePr>
            <a:graphicFrameLocks noGrp="1"/>
          </p:cNvGraphicFramePr>
          <p:nvPr/>
        </p:nvGraphicFramePr>
        <p:xfrm>
          <a:off x="458281" y="2241524"/>
          <a:ext cx="11275437" cy="3505200"/>
        </p:xfrm>
        <a:graphic>
          <a:graphicData uri="http://schemas.openxmlformats.org/drawingml/2006/table">
            <a:tbl>
              <a:tblPr firstRow="1" bandRow="1">
                <a:tableStyleId>{5C22544A-7EE6-4342-B048-85BDC9FD1C3A}</a:tableStyleId>
              </a:tblPr>
              <a:tblGrid>
                <a:gridCol w="3758479">
                  <a:extLst>
                    <a:ext uri="{9D8B030D-6E8A-4147-A177-3AD203B41FA5}">
                      <a16:colId xmlns:a16="http://schemas.microsoft.com/office/drawing/2014/main" val="4241179634"/>
                    </a:ext>
                  </a:extLst>
                </a:gridCol>
                <a:gridCol w="3758479">
                  <a:extLst>
                    <a:ext uri="{9D8B030D-6E8A-4147-A177-3AD203B41FA5}">
                      <a16:colId xmlns:a16="http://schemas.microsoft.com/office/drawing/2014/main" val="1235358528"/>
                    </a:ext>
                  </a:extLst>
                </a:gridCol>
                <a:gridCol w="3758479">
                  <a:extLst>
                    <a:ext uri="{9D8B030D-6E8A-4147-A177-3AD203B41FA5}">
                      <a16:colId xmlns:a16="http://schemas.microsoft.com/office/drawing/2014/main" val="2503614493"/>
                    </a:ext>
                  </a:extLst>
                </a:gridCol>
              </a:tblGrid>
              <a:tr h="2573435">
                <a:tc>
                  <a:txBody>
                    <a:bodyPr/>
                    <a:lstStyle/>
                    <a:p>
                      <a:pPr algn="ctr"/>
                      <a:r>
                        <a:rPr lang="en-US" sz="1600" b="0" dirty="0">
                          <a:solidFill>
                            <a:schemeClr val="tx1"/>
                          </a:solidFill>
                          <a:latin typeface="Arial" panose="020B0604020202020204" pitchFamily="34" charset="0"/>
                          <a:cs typeface="Arial" panose="020B0604020202020204" pitchFamily="34" charset="0"/>
                        </a:rPr>
                        <a:t>Area II: Academics</a:t>
                      </a:r>
                    </a:p>
                    <a:p>
                      <a:pPr algn="ctr"/>
                      <a:r>
                        <a:rPr lang="en-US" sz="1600" b="0" dirty="0">
                          <a:solidFill>
                            <a:schemeClr val="tx1"/>
                          </a:solidFill>
                          <a:latin typeface="Arial" panose="020B0604020202020204" pitchFamily="34" charset="0"/>
                          <a:cs typeface="Arial" panose="020B0604020202020204" pitchFamily="34" charset="0"/>
                        </a:rPr>
                        <a:t>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effectLst/>
                          <a:latin typeface="Arial" panose="020B0604020202020204" pitchFamily="34" charset="0"/>
                          <a:ea typeface="+mn-ea"/>
                          <a:cs typeface="Arial" panose="020B0604020202020204" pitchFamily="34" charset="0"/>
                        </a:rPr>
                        <a:t>Faculty and Staff: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dirty="0">
                          <a:solidFill>
                            <a:schemeClr val="tx1"/>
                          </a:solidFill>
                          <a:effectLst/>
                          <a:latin typeface="Arial" panose="020B0604020202020204" pitchFamily="34" charset="0"/>
                          <a:ea typeface="+mn-ea"/>
                          <a:cs typeface="Arial" panose="020B0604020202020204" pitchFamily="34" charset="0"/>
                        </a:rPr>
                        <a:t>Teach core programs according to district and state standards with integrity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dirty="0">
                          <a:solidFill>
                            <a:schemeClr val="tx1"/>
                          </a:solidFill>
                          <a:effectLst/>
                          <a:latin typeface="Arial" panose="020B0604020202020204" pitchFamily="34" charset="0"/>
                          <a:ea typeface="+mn-ea"/>
                          <a:cs typeface="Arial" panose="020B0604020202020204" pitchFamily="34" charset="0"/>
                        </a:rPr>
                        <a:t>Use teacher-delivered, low-intensity strategies to support students’ active engagement</a:t>
                      </a:r>
                      <a:endParaRPr lang="en-US" sz="1600" b="0" i="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a:solidFill>
                            <a:schemeClr val="tx1"/>
                          </a:solidFill>
                          <a:latin typeface="Arial" panose="020B0604020202020204" pitchFamily="34" charset="0"/>
                          <a:cs typeface="Arial" panose="020B0604020202020204" pitchFamily="34" charset="0"/>
                        </a:rPr>
                        <a:t>Area II: Behavior</a:t>
                      </a:r>
                    </a:p>
                    <a:p>
                      <a:pPr algn="ctr"/>
                      <a:r>
                        <a:rPr lang="en-US" sz="1600" b="0">
                          <a:solidFill>
                            <a:schemeClr val="tx1"/>
                          </a:solidFill>
                          <a:latin typeface="Arial" panose="020B0604020202020204" pitchFamily="34" charset="0"/>
                          <a:cs typeface="Arial" panose="020B0604020202020204" pitchFamily="34" charset="0"/>
                        </a:rPr>
                        <a:t>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effectLst/>
                          <a:latin typeface="Arial" panose="020B0604020202020204" pitchFamily="34" charset="0"/>
                          <a:ea typeface="+mn-ea"/>
                          <a:cs typeface="Arial" panose="020B0604020202020204" pitchFamily="34" charset="0"/>
                        </a:rPr>
                        <a:t>Faculty and Staff: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Arial" panose="020B0604020202020204" pitchFamily="34" charset="0"/>
                          <a:ea typeface="+mn-ea"/>
                          <a:cs typeface="Arial" panose="020B0604020202020204" pitchFamily="34" charset="0"/>
                        </a:rPr>
                        <a:t>Implement Positive Behavioral Interventions and Supports (PBIS) with integrity.</a:t>
                      </a:r>
                    </a:p>
                    <a:p>
                      <a:pPr marL="285750" lvl="0" indent="-285750">
                        <a:buFont typeface="Arial" panose="020B0604020202020204" pitchFamily="34" charset="0"/>
                        <a:buChar char="•"/>
                      </a:pPr>
                      <a:r>
                        <a:rPr lang="en-US" sz="1600" b="0" kern="1200">
                          <a:solidFill>
                            <a:schemeClr val="tx1"/>
                          </a:solidFill>
                          <a:effectLst/>
                          <a:latin typeface="Arial" panose="020B0604020202020204" pitchFamily="34" charset="0"/>
                          <a:ea typeface="+mn-ea"/>
                          <a:cs typeface="Arial" panose="020B0604020202020204" pitchFamily="34" charset="0"/>
                        </a:rPr>
                        <a:t>Teach all setting Expectations within the first week of school and reteach Expectations (monthly).</a:t>
                      </a:r>
                    </a:p>
                    <a:p>
                      <a:pPr marL="285750" lvl="0" indent="-285750">
                        <a:buFont typeface="Arial" panose="020B0604020202020204" pitchFamily="34" charset="0"/>
                        <a:buChar char="•"/>
                      </a:pPr>
                      <a:r>
                        <a:rPr lang="en-US" sz="1600" b="0" kern="1200">
                          <a:solidFill>
                            <a:schemeClr val="tx1"/>
                          </a:solidFill>
                          <a:effectLst/>
                          <a:latin typeface="Arial" panose="020B0604020202020204" pitchFamily="34" charset="0"/>
                          <a:ea typeface="+mn-ea"/>
                          <a:cs typeface="Arial" panose="020B0604020202020204" pitchFamily="34" charset="0"/>
                        </a:rPr>
                        <a:t>Display and model school-wide expectations in classrooms and other key settings.</a:t>
                      </a:r>
                    </a:p>
                    <a:p>
                      <a:pPr marL="285750" lvl="0" indent="-285750">
                        <a:buFont typeface="Arial" panose="020B0604020202020204" pitchFamily="34" charset="0"/>
                        <a:buChar char="•"/>
                      </a:pPr>
                      <a:r>
                        <a:rPr lang="en-US" sz="1600" b="0" kern="1200">
                          <a:solidFill>
                            <a:schemeClr val="tx1"/>
                          </a:solidFill>
                          <a:effectLst/>
                          <a:latin typeface="Arial" panose="020B0604020202020204" pitchFamily="34" charset="0"/>
                          <a:ea typeface="+mn-ea"/>
                          <a:cs typeface="Arial" panose="020B0604020202020204" pitchFamily="34" charset="0"/>
                        </a:rPr>
                        <a:t>Implement the reactive plan with integrity.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tx1"/>
                          </a:solidFill>
                          <a:latin typeface="Arial" panose="020B0604020202020204" pitchFamily="34" charset="0"/>
                          <a:cs typeface="Arial" panose="020B0604020202020204" pitchFamily="34" charset="0"/>
                        </a:rPr>
                        <a:t>Area II: Social</a:t>
                      </a:r>
                    </a:p>
                    <a:p>
                      <a:pPr algn="ctr"/>
                      <a:r>
                        <a:rPr lang="en-US" sz="1600" b="0" dirty="0">
                          <a:solidFill>
                            <a:schemeClr val="tx1"/>
                          </a:solidFill>
                          <a:latin typeface="Arial" panose="020B0604020202020204" pitchFamily="34" charset="0"/>
                          <a:cs typeface="Arial" panose="020B0604020202020204" pitchFamily="34" charset="0"/>
                        </a:rPr>
                        <a:t>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effectLst/>
                          <a:latin typeface="Arial" panose="020B0604020202020204" pitchFamily="34" charset="0"/>
                          <a:ea typeface="+mn-ea"/>
                          <a:cs typeface="Arial" panose="020B0604020202020204" pitchFamily="34" charset="0"/>
                        </a:rPr>
                        <a:t>Faculty and Staff: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Arial" panose="020B0604020202020204" pitchFamily="34" charset="0"/>
                          <a:ea typeface="+mn-ea"/>
                          <a:cs typeface="Arial" panose="020B0604020202020204" pitchFamily="34" charset="0"/>
                        </a:rPr>
                        <a:t>Teach schoolwide social skills/ character education curricula with integrity: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dirty="0">
                          <a:solidFill>
                            <a:schemeClr val="tx1"/>
                          </a:solidFill>
                          <a:effectLst/>
                          <a:latin typeface="Arial" panose="020B0604020202020204" pitchFamily="34" charset="0"/>
                          <a:ea typeface="+mn-ea"/>
                          <a:cs typeface="Arial" panose="020B0604020202020204" pitchFamily="34" charset="0"/>
                        </a:rPr>
                        <a:t>Teach daily Second Step ® lessons (link to grade level instructional schedules)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dirty="0">
                          <a:solidFill>
                            <a:schemeClr val="tx1"/>
                          </a:solidFill>
                          <a:effectLst/>
                          <a:latin typeface="Arial" panose="020B0604020202020204" pitchFamily="34" charset="0"/>
                          <a:ea typeface="+mn-ea"/>
                          <a:cs typeface="Arial" panose="020B0604020202020204" pitchFamily="34" charset="0"/>
                        </a:rPr>
                        <a:t>Seek ways to engage parents as partners in the school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27300800"/>
                  </a:ext>
                </a:extLst>
              </a:tr>
            </a:tbl>
          </a:graphicData>
        </a:graphic>
      </p:graphicFrame>
      <p:sp>
        <p:nvSpPr>
          <p:cNvPr id="13" name="Rectangle 12" descr="Yellow highlight around the bullet point: use teacher-delivered, low-intensity strategies to support students' active engagement">
            <a:extLst>
              <a:ext uri="{FF2B5EF4-FFF2-40B4-BE49-F238E27FC236}">
                <a16:creationId xmlns:a16="http://schemas.microsoft.com/office/drawing/2014/main" id="{FC8B168F-E468-0F12-E065-FFACE06E9648}"/>
              </a:ext>
            </a:extLst>
          </p:cNvPr>
          <p:cNvSpPr/>
          <p:nvPr/>
        </p:nvSpPr>
        <p:spPr>
          <a:xfrm>
            <a:off x="458281" y="3759521"/>
            <a:ext cx="3754159" cy="764558"/>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6" name="Picture 15" descr="Collection of module covers, labeled &quot;Ci3T: Low-Intensity Teacher-Delivered Strategies.&quot; The module covers are &quot;Behavior-Specific Praise,&quot; &quot;Instructional Choice,&quot; &quot;Active Supervision,&quot; &quot;High-Probability Request Sequences,&quot; &quot;Instructional Feedback,&quot; &quot;Opportunities to Respond,&quot; and &quot;Precorrection.&quot;">
            <a:extLst>
              <a:ext uri="{FF2B5EF4-FFF2-40B4-BE49-F238E27FC236}">
                <a16:creationId xmlns:a16="http://schemas.microsoft.com/office/drawing/2014/main" id="{6A39DD43-A545-7C30-4406-35BAE4A391BA}"/>
              </a:ext>
            </a:extLst>
          </p:cNvPr>
          <p:cNvPicPr>
            <a:picLocks noChangeAspect="1"/>
          </p:cNvPicPr>
          <p:nvPr/>
        </p:nvPicPr>
        <p:blipFill>
          <a:blip r:embed="rId2"/>
          <a:stretch>
            <a:fillRect/>
          </a:stretch>
        </p:blipFill>
        <p:spPr>
          <a:xfrm>
            <a:off x="6693754" y="2837242"/>
            <a:ext cx="5241817" cy="3748035"/>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2" name="Content Placeholder 5">
            <a:extLst>
              <a:ext uri="{FF2B5EF4-FFF2-40B4-BE49-F238E27FC236}">
                <a16:creationId xmlns:a16="http://schemas.microsoft.com/office/drawing/2014/main" id="{94A771AA-10F9-DBC2-20BA-EB6CBFE0D7C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spTree>
    <p:extLst>
      <p:ext uri="{BB962C8B-B14F-4D97-AF65-F5344CB8AC3E}">
        <p14:creationId xmlns:p14="http://schemas.microsoft.com/office/powerpoint/2010/main" val="216029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A881613-FFE0-4887-3B9B-222FD420837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Low-Intensity Strategies Interaction: Active Supervision</a:t>
            </a:r>
          </a:p>
        </p:txBody>
      </p:sp>
      <p:pic>
        <p:nvPicPr>
          <p:cNvPr id="7" name="Picture 6" descr="Active supervision is intentional, specific, and overt behaviors educators use such as: establishing expectations, frequently scanning the context, engaging in positive interactions (verbal and nonverbal precorrections and prompts, listening and offering feedback as appropriate), reinforcing desired behavior and correction or redirection (when needed). In the classroom, you would notice the teacher is scanning the classroom, moving between students or groups, praising on-task behavior and correct work, providing feedback to fine tune understanding, using precorrection and prompts to prevent anticipating issues and minimize any potential challenges.">
            <a:extLst>
              <a:ext uri="{FF2B5EF4-FFF2-40B4-BE49-F238E27FC236}">
                <a16:creationId xmlns:a16="http://schemas.microsoft.com/office/drawing/2014/main" id="{00BB083C-6526-1995-DBAC-65F7D4FF7C3B}"/>
              </a:ext>
            </a:extLst>
          </p:cNvPr>
          <p:cNvPicPr>
            <a:picLocks noChangeAspect="1"/>
          </p:cNvPicPr>
          <p:nvPr/>
        </p:nvPicPr>
        <p:blipFill>
          <a:blip r:embed="rId3"/>
          <a:srcRect/>
          <a:stretch/>
        </p:blipFill>
        <p:spPr>
          <a:xfrm>
            <a:off x="228369" y="458622"/>
            <a:ext cx="10638521" cy="5940754"/>
          </a:xfrm>
          <a:prstGeom prst="rect">
            <a:avLst/>
          </a:prstGeom>
        </p:spPr>
      </p:pic>
      <p:pic>
        <p:nvPicPr>
          <p:cNvPr id="2" name="Picture 1">
            <a:extLst>
              <a:ext uri="{FF2B5EF4-FFF2-40B4-BE49-F238E27FC236}">
                <a16:creationId xmlns:a16="http://schemas.microsoft.com/office/drawing/2014/main" id="{150D25AF-4C25-364D-6B33-DF121FA59C7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20560436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739C63-7CCB-6D39-4EB1-12232C40E4F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Low-Intensity Strategies Interaction Behavior-Specific Praise</a:t>
            </a:r>
          </a:p>
        </p:txBody>
      </p:sp>
      <p:pic>
        <p:nvPicPr>
          <p:cNvPr id="7" name="Picture 6" descr="Behavior-Specific Praise. Statements that acknowledge and clearly state what desireable behavior has been performed. &quot;Jesse, I see you showing respect for your partner by listening to their ideas&quot;, &quot;thank you for showing responsability by putting the science materials away&quot;. Behavior-specific praise can be used to acknowledge expected behavior of an individual student or multiple students engaging in academic and non-academic tasks.">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2" name="Picture 1">
            <a:extLst>
              <a:ext uri="{FF2B5EF4-FFF2-40B4-BE49-F238E27FC236}">
                <a16:creationId xmlns:a16="http://schemas.microsoft.com/office/drawing/2014/main" id="{3E51BC07-B00B-C730-62CC-17FAD3E3044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6222253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3FAF1-AE68-B23E-41E0-92DAA93B44D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Low-Intensity Strategies Interaction Instructional Choice</a:t>
            </a:r>
          </a:p>
        </p:txBody>
      </p:sp>
      <p:pic>
        <p:nvPicPr>
          <p:cNvPr id="7" name="Picture 1" descr="Instructional choice is offering students opportunities to make choices throughout the instructional day. Teachers offer students two or more options, allow each student to independently make their choice, and the student is provided with the selected option.">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3C5E4AA0-F0E0-1C6C-8E79-487A00AE73D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34173169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7DD2D-8811-3A5F-4F5C-DDB6C815E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FDE739-E3F7-1A3B-FEE8-92C90444D28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Low-Intensity Strategy Experts</a:t>
            </a:r>
          </a:p>
        </p:txBody>
      </p:sp>
      <p:graphicFrame>
        <p:nvGraphicFramePr>
          <p:cNvPr id="3" name="Content Placeholder 2">
            <a:extLst>
              <a:ext uri="{FF2B5EF4-FFF2-40B4-BE49-F238E27FC236}">
                <a16:creationId xmlns:a16="http://schemas.microsoft.com/office/drawing/2014/main" id="{9B66BB8A-8CA3-517F-1225-E228B4760B83}"/>
              </a:ext>
            </a:extLst>
          </p:cNvPr>
          <p:cNvGraphicFramePr>
            <a:graphicFrameLocks noGrp="1"/>
          </p:cNvGraphicFramePr>
          <p:nvPr>
            <p:ph/>
          </p:nvPr>
        </p:nvGraphicFramePr>
        <p:xfrm>
          <a:off x="353961" y="104510"/>
          <a:ext cx="11710220" cy="6405611"/>
        </p:xfrm>
        <a:graphic>
          <a:graphicData uri="http://schemas.openxmlformats.org/drawingml/2006/table">
            <a:tbl>
              <a:tblPr firstRow="1" bandRow="1">
                <a:tableStyleId>{5C22544A-7EE6-4342-B048-85BDC9FD1C3A}</a:tableStyleId>
              </a:tblPr>
              <a:tblGrid>
                <a:gridCol w="5855110">
                  <a:extLst>
                    <a:ext uri="{9D8B030D-6E8A-4147-A177-3AD203B41FA5}">
                      <a16:colId xmlns:a16="http://schemas.microsoft.com/office/drawing/2014/main" val="3475468031"/>
                    </a:ext>
                  </a:extLst>
                </a:gridCol>
                <a:gridCol w="5855110">
                  <a:extLst>
                    <a:ext uri="{9D8B030D-6E8A-4147-A177-3AD203B41FA5}">
                      <a16:colId xmlns:a16="http://schemas.microsoft.com/office/drawing/2014/main" val="3555776466"/>
                    </a:ext>
                  </a:extLst>
                </a:gridCol>
              </a:tblGrid>
              <a:tr h="356787">
                <a:tc>
                  <a:txBody>
                    <a:bodyPr/>
                    <a:lstStyle/>
                    <a:p>
                      <a:r>
                        <a:rPr lang="en-US" sz="2400">
                          <a:solidFill>
                            <a:schemeClr val="tx1"/>
                          </a:solidFill>
                        </a:rPr>
                        <a:t>Low-Intensity Strategy</a:t>
                      </a:r>
                    </a:p>
                  </a:txBody>
                  <a:tcPr/>
                </a:tc>
                <a:tc>
                  <a:txBody>
                    <a:bodyPr/>
                    <a:lstStyle/>
                    <a:p>
                      <a:r>
                        <a:rPr lang="en-US" sz="2400" dirty="0">
                          <a:solidFill>
                            <a:schemeClr val="tx1"/>
                          </a:solidFill>
                        </a:rPr>
                        <a:t>Franklin High School On-Site</a:t>
                      </a:r>
                      <a:r>
                        <a:rPr lang="en-US" sz="2400" baseline="0" dirty="0">
                          <a:solidFill>
                            <a:schemeClr val="tx1"/>
                          </a:solidFill>
                        </a:rPr>
                        <a:t> Expert</a:t>
                      </a:r>
                      <a:endParaRPr lang="en-US" sz="2400" dirty="0">
                        <a:solidFill>
                          <a:schemeClr val="tx1"/>
                        </a:solidFill>
                      </a:endParaRPr>
                    </a:p>
                  </a:txBody>
                  <a:tcPr/>
                </a:tc>
                <a:extLst>
                  <a:ext uri="{0D108BD9-81ED-4DB2-BD59-A6C34878D82A}">
                    <a16:rowId xmlns:a16="http://schemas.microsoft.com/office/drawing/2014/main" val="545248379"/>
                  </a:ext>
                </a:extLst>
              </a:tr>
              <a:tr h="1671522">
                <a:tc>
                  <a:txBody>
                    <a:bodyPr/>
                    <a:lstStyle/>
                    <a:p>
                      <a:pPr marL="0" indent="0">
                        <a:buFont typeface="Courier New" panose="02070309020205020404" pitchFamily="49" charset="0"/>
                        <a:buNone/>
                      </a:pPr>
                      <a:r>
                        <a:rPr lang="en-US" sz="1800" b="1" dirty="0">
                          <a:solidFill>
                            <a:schemeClr val="accent5">
                              <a:lumMod val="50000"/>
                            </a:schemeClr>
                          </a:solidFill>
                        </a:rPr>
                        <a:t>Behavior-Specific</a:t>
                      </a:r>
                      <a:r>
                        <a:rPr lang="en-US" sz="1800" b="1" baseline="0" dirty="0">
                          <a:solidFill>
                            <a:schemeClr val="accent5">
                              <a:lumMod val="50000"/>
                            </a:schemeClr>
                          </a:solidFill>
                        </a:rPr>
                        <a:t> Praise</a:t>
                      </a:r>
                      <a:r>
                        <a:rPr lang="en-US" sz="1800" baseline="0" dirty="0"/>
                        <a:t>: Identifying the specific expectation the student met.</a:t>
                      </a:r>
                    </a:p>
                    <a:p>
                      <a:pPr marL="285750" indent="-285750">
                        <a:buFont typeface="Courier New" panose="02070309020205020404" pitchFamily="49" charset="0"/>
                        <a:buChar char="o"/>
                      </a:pPr>
                      <a:r>
                        <a:rPr lang="en-US" sz="1800" baseline="0" dirty="0"/>
                        <a:t>“Niama, I noticed you outlined your paper and used the graphic organizer to draft your essay. Well done!”</a:t>
                      </a:r>
                    </a:p>
                    <a:p>
                      <a:pPr marL="285750" indent="-285750">
                        <a:buFont typeface="Courier New" panose="02070309020205020404" pitchFamily="49" charset="0"/>
                        <a:buChar char="o"/>
                      </a:pPr>
                      <a:r>
                        <a:rPr lang="en-US" sz="1800" baseline="0" dirty="0"/>
                        <a:t>“Justice, thank you for pushing in your chair to keep the walkway safe.”</a:t>
                      </a:r>
                      <a:endParaRPr lang="en-US" sz="1800" dirty="0"/>
                    </a:p>
                  </a:txBody>
                  <a:tcPr/>
                </a:tc>
                <a:tc>
                  <a:txBody>
                    <a:bodyPr/>
                    <a:lstStyle/>
                    <a:p>
                      <a:pPr marL="285750" indent="-285750">
                        <a:buFont typeface="Arial" panose="020B0604020202020204" pitchFamily="34" charset="0"/>
                        <a:buChar char="•"/>
                      </a:pPr>
                      <a:r>
                        <a:rPr lang="en-US" sz="1800" dirty="0"/>
                        <a:t>Eric Common, Behavior Specialist</a:t>
                      </a:r>
                    </a:p>
                    <a:p>
                      <a:pPr marL="285750" indent="-285750">
                        <a:buFont typeface="Arial" panose="020B0604020202020204" pitchFamily="34" charset="0"/>
                        <a:buChar char="•"/>
                      </a:pPr>
                      <a:r>
                        <a:rPr lang="en-US" sz="1800" dirty="0"/>
                        <a:t>Mark Buckman, Special Education</a:t>
                      </a:r>
                    </a:p>
                    <a:p>
                      <a:pPr marL="285750" indent="-285750">
                        <a:buFont typeface="Arial" panose="020B0604020202020204" pitchFamily="34" charset="0"/>
                        <a:buChar char="•"/>
                      </a:pPr>
                      <a:r>
                        <a:rPr lang="en-US" sz="1800" baseline="0" dirty="0"/>
                        <a:t>Grant Allen, Parent Volunteer</a:t>
                      </a:r>
                    </a:p>
                    <a:p>
                      <a:pPr marL="285750" indent="-285750">
                        <a:buFont typeface="Arial" panose="020B0604020202020204" pitchFamily="34" charset="0"/>
                        <a:buChar char="•"/>
                      </a:pPr>
                      <a:r>
                        <a:rPr lang="en-US" sz="1800" baseline="0" dirty="0"/>
                        <a:t>Paloma Pérez-Clark, School Psychologist</a:t>
                      </a:r>
                      <a:endParaRPr lang="en-US" sz="1800" dirty="0"/>
                    </a:p>
                  </a:txBody>
                  <a:tcPr/>
                </a:tc>
                <a:extLst>
                  <a:ext uri="{0D108BD9-81ED-4DB2-BD59-A6C34878D82A}">
                    <a16:rowId xmlns:a16="http://schemas.microsoft.com/office/drawing/2014/main" val="3297779822"/>
                  </a:ext>
                </a:extLst>
              </a:tr>
              <a:tr h="2199371">
                <a:tc>
                  <a:txBody>
                    <a:bodyPr/>
                    <a:lstStyle/>
                    <a:p>
                      <a:pPr marL="0" indent="0">
                        <a:buFont typeface="Courier New" panose="02070309020205020404" pitchFamily="49" charset="0"/>
                        <a:buNone/>
                      </a:pPr>
                      <a:r>
                        <a:rPr lang="en-US" sz="1800" b="1">
                          <a:solidFill>
                            <a:schemeClr val="accent5">
                              <a:lumMod val="50000"/>
                            </a:schemeClr>
                          </a:solidFill>
                        </a:rPr>
                        <a:t>Opportunities to Respond</a:t>
                      </a:r>
                      <a:r>
                        <a:rPr lang="en-US" sz="1800" baseline="0"/>
                        <a:t>: Providing 4-6 opportunities per minute for students to respond individually, choral, verbal, written, gesture, or symbol.</a:t>
                      </a:r>
                    </a:p>
                    <a:p>
                      <a:pPr marL="285750" indent="-285750">
                        <a:buFont typeface="Courier New" panose="02070309020205020404" pitchFamily="49" charset="0"/>
                        <a:buChar char="o"/>
                      </a:pPr>
                      <a:r>
                        <a:rPr lang="en-US" sz="1800" baseline="0"/>
                        <a:t>“Show me thumbs or thumbs down if...”</a:t>
                      </a:r>
                    </a:p>
                    <a:p>
                      <a:pPr marL="285750" indent="-285750">
                        <a:buFont typeface="Courier New" panose="02070309020205020404" pitchFamily="49" charset="0"/>
                        <a:buChar char="o"/>
                      </a:pPr>
                      <a:r>
                        <a:rPr lang="en-US" sz="1800" baseline="0"/>
                        <a:t>“Show me on your white board what…”</a:t>
                      </a:r>
                    </a:p>
                    <a:p>
                      <a:pPr marL="285750" indent="-285750">
                        <a:buFont typeface="Courier New" panose="02070309020205020404" pitchFamily="49" charset="0"/>
                        <a:buChar char="o"/>
                      </a:pPr>
                      <a:r>
                        <a:rPr lang="en-US" sz="1800" baseline="0"/>
                        <a:t>“Turn to your elbow partner and say…”</a:t>
                      </a:r>
                    </a:p>
                    <a:p>
                      <a:pPr marL="285750" indent="-285750">
                        <a:buFont typeface="Courier New" panose="02070309020205020404" pitchFamily="49" charset="0"/>
                        <a:buChar char="o"/>
                      </a:pPr>
                      <a:r>
                        <a:rPr lang="en-US" sz="1800" baseline="0"/>
                        <a:t>“All together now, what is…”</a:t>
                      </a:r>
                      <a:endParaRPr lang="en-US" sz="1800"/>
                    </a:p>
                  </a:txBody>
                  <a:tcPr/>
                </a:tc>
                <a:tc>
                  <a:txBody>
                    <a:bodyPr/>
                    <a:lstStyle/>
                    <a:p>
                      <a:pPr marL="285750" indent="-285750">
                        <a:buFont typeface="Arial" panose="020B0604020202020204" pitchFamily="34" charset="0"/>
                        <a:buChar char="•"/>
                      </a:pPr>
                      <a:r>
                        <a:rPr lang="en-US" sz="1800"/>
                        <a:t>David Royer, Administration</a:t>
                      </a:r>
                    </a:p>
                    <a:p>
                      <a:pPr marL="285750" indent="-285750">
                        <a:buFont typeface="Arial" panose="020B0604020202020204" pitchFamily="34" charset="0"/>
                        <a:buChar char="•"/>
                      </a:pPr>
                      <a:r>
                        <a:rPr lang="en-US" sz="1800"/>
                        <a:t>Emily Cantwell,</a:t>
                      </a:r>
                      <a:r>
                        <a:rPr lang="en-US" sz="1800" baseline="0"/>
                        <a:t> 12</a:t>
                      </a:r>
                      <a:r>
                        <a:rPr lang="en-US" sz="1800" baseline="30000"/>
                        <a:t>th</a:t>
                      </a:r>
                      <a:r>
                        <a:rPr lang="en-US" sz="1800" baseline="0"/>
                        <a:t> Grade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a:t>Scarlett Lane, 11</a:t>
                      </a:r>
                      <a:r>
                        <a:rPr lang="en-US" sz="1800" baseline="30000"/>
                        <a:t>rd</a:t>
                      </a:r>
                      <a:r>
                        <a:rPr lang="en-US" sz="1800" baseline="0"/>
                        <a:t> Grade</a:t>
                      </a:r>
                    </a:p>
                    <a:p>
                      <a:pPr marL="285750" indent="-285750">
                        <a:buFont typeface="Arial" panose="020B0604020202020204" pitchFamily="34" charset="0"/>
                        <a:buChar char="•"/>
                      </a:pPr>
                      <a:r>
                        <a:rPr lang="en-US" sz="1800" baseline="0"/>
                        <a:t>Mallory Messenger, Counselor</a:t>
                      </a:r>
                    </a:p>
                  </a:txBody>
                  <a:tcPr/>
                </a:tc>
                <a:extLst>
                  <a:ext uri="{0D108BD9-81ED-4DB2-BD59-A6C34878D82A}">
                    <a16:rowId xmlns:a16="http://schemas.microsoft.com/office/drawing/2014/main" val="2955642090"/>
                  </a:ext>
                </a:extLst>
              </a:tr>
              <a:tr h="1935446">
                <a:tc>
                  <a:txBody>
                    <a:bodyPr/>
                    <a:lstStyle/>
                    <a:p>
                      <a:pPr marL="0" indent="0">
                        <a:buFont typeface="Courier New" panose="02070309020205020404" pitchFamily="49" charset="0"/>
                        <a:buNone/>
                      </a:pPr>
                      <a:r>
                        <a:rPr lang="en-US" sz="1800" b="1">
                          <a:solidFill>
                            <a:schemeClr val="accent5">
                              <a:lumMod val="50000"/>
                            </a:schemeClr>
                          </a:solidFill>
                        </a:rPr>
                        <a:t>Instructional Choice</a:t>
                      </a:r>
                      <a:r>
                        <a:rPr lang="en-US" sz="1800" baseline="0"/>
                        <a:t>: Providing within-task or between task choices to increase academic engaged time and motivation.</a:t>
                      </a:r>
                    </a:p>
                    <a:p>
                      <a:pPr marL="285750" indent="-285750">
                        <a:buFont typeface="Courier New" panose="02070309020205020404" pitchFamily="49" charset="0"/>
                        <a:buChar char="o"/>
                      </a:pPr>
                      <a:r>
                        <a:rPr lang="en-US" sz="1800" baseline="0"/>
                        <a:t>“Ronaldo, our of our 3 learning objectives today, which would you like to work on first?”</a:t>
                      </a:r>
                    </a:p>
                    <a:p>
                      <a:pPr marL="285750" indent="-285750">
                        <a:buFont typeface="Courier New" panose="02070309020205020404" pitchFamily="49" charset="0"/>
                        <a:buChar char="o"/>
                      </a:pPr>
                      <a:r>
                        <a:rPr lang="en-US" sz="1800" baseline="0"/>
                        <a:t>“Suzy, do you want to work on the laptop, or handwrite your answers for this assignment?”</a:t>
                      </a:r>
                      <a:endParaRPr lang="en-US" sz="1800"/>
                    </a:p>
                  </a:txBody>
                  <a:tcPr/>
                </a:tc>
                <a:tc>
                  <a:txBody>
                    <a:bodyPr/>
                    <a:lstStyle/>
                    <a:p>
                      <a:pPr marL="285750" indent="-285750">
                        <a:buFont typeface="Arial" panose="020B0604020202020204" pitchFamily="34" charset="0"/>
                        <a:buChar char="•"/>
                      </a:pPr>
                      <a:r>
                        <a:rPr lang="en-US" sz="1800" dirty="0"/>
                        <a:t>Abbie Jenkins, 10</a:t>
                      </a:r>
                      <a:r>
                        <a:rPr lang="en-US" sz="1800" baseline="30000" dirty="0"/>
                        <a:t>th</a:t>
                      </a:r>
                      <a:r>
                        <a:rPr lang="en-US" sz="1800" dirty="0"/>
                        <a:t> Grade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dirty="0"/>
                        <a:t>Scarlett Lane, 11</a:t>
                      </a:r>
                      <a:r>
                        <a:rPr lang="en-US" sz="1800" baseline="30000" dirty="0"/>
                        <a:t>th</a:t>
                      </a:r>
                      <a:r>
                        <a:rPr lang="en-US" sz="1800" baseline="0" dirty="0"/>
                        <a:t> Grade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dirty="0"/>
                        <a:t>José Sousa, 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dirty="0"/>
                        <a:t>Liane Johl, 9</a:t>
                      </a:r>
                      <a:r>
                        <a:rPr lang="en-US" sz="1800" baseline="30000" dirty="0"/>
                        <a:t>th</a:t>
                      </a:r>
                      <a:r>
                        <a:rPr lang="en-US" sz="1800" baseline="0" dirty="0"/>
                        <a:t> Grade</a:t>
                      </a:r>
                    </a:p>
                  </a:txBody>
                  <a:tcPr/>
                </a:tc>
                <a:extLst>
                  <a:ext uri="{0D108BD9-81ED-4DB2-BD59-A6C34878D82A}">
                    <a16:rowId xmlns:a16="http://schemas.microsoft.com/office/drawing/2014/main" val="2994125512"/>
                  </a:ext>
                </a:extLst>
              </a:tr>
            </a:tbl>
          </a:graphicData>
        </a:graphic>
      </p:graphicFrame>
    </p:spTree>
    <p:extLst>
      <p:ext uri="{BB962C8B-B14F-4D97-AF65-F5344CB8AC3E}">
        <p14:creationId xmlns:p14="http://schemas.microsoft.com/office/powerpoint/2010/main" val="41952892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41E9F-1780-C445-DAEC-CB149C61249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493E76-712E-4321-2D5C-F4AB87648B90}"/>
              </a:ext>
            </a:extLst>
          </p:cNvPr>
          <p:cNvSpPr>
            <a:spLocks noGrp="1"/>
          </p:cNvSpPr>
          <p:nvPr>
            <p:ph type="title"/>
          </p:nvPr>
        </p:nvSpPr>
        <p:spPr>
          <a:xfrm>
            <a:off x="831850" y="-1155032"/>
            <a:ext cx="10515600" cy="967443"/>
          </a:xfrm>
        </p:spPr>
        <p:txBody>
          <a:bodyPr>
            <a:normAutofit fontScale="90000"/>
          </a:bodyPr>
          <a:lstStyle/>
          <a:p>
            <a:r>
              <a:rPr lang="en-US" dirty="0">
                <a:effectLst>
                  <a:outerShdw blurRad="38100" dist="50800" dir="2700000" algn="tl" rotWithShape="0">
                    <a:schemeClr val="bg1"/>
                  </a:outerShdw>
                </a:effectLst>
              </a:rPr>
              <a:t>Low-Intensity Strategies: </a:t>
            </a:r>
            <a:br>
              <a:rPr lang="en-US" dirty="0">
                <a:effectLst>
                  <a:outerShdw blurRad="38100" dist="50800" dir="2700000" algn="tl" rotWithShape="0">
                    <a:schemeClr val="bg1"/>
                  </a:outerShdw>
                </a:effectLst>
              </a:rPr>
            </a:br>
            <a:r>
              <a:rPr lang="en-US" sz="4400" dirty="0">
                <a:effectLst>
                  <a:outerShdw blurRad="38100" dist="50800" dir="2700000" algn="tl" rotWithShape="0">
                    <a:schemeClr val="bg1"/>
                  </a:outerShdw>
                </a:effectLst>
              </a:rPr>
              <a:t>Accessible Resources</a:t>
            </a:r>
            <a:endParaRPr lang="en-US" dirty="0"/>
          </a:p>
        </p:txBody>
      </p:sp>
      <p:pic>
        <p:nvPicPr>
          <p:cNvPr id="1026" name="Image 1" descr="Digital article titled How Educators and Families Can Maximize Engagement">
            <a:extLst>
              <a:ext uri="{FF2B5EF4-FFF2-40B4-BE49-F238E27FC236}">
                <a16:creationId xmlns:a16="http://schemas.microsoft.com/office/drawing/2014/main" id="{E8B6F3F4-676E-215C-295A-A97062851C89}"/>
              </a:ext>
              <a:ext uri="{C183D7F6-B498-43B3-948B-1728B52AA6E4}">
                <adec:decorative xmlns:adec="http://schemas.microsoft.com/office/drawing/2017/decorative" val="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76164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Using low-intensity strategies to support engagement: practical applications in remote learning environments for teachers and families article page">
            <a:extLst>
              <a:ext uri="{FF2B5EF4-FFF2-40B4-BE49-F238E27FC236}">
                <a16:creationId xmlns:a16="http://schemas.microsoft.com/office/drawing/2014/main" id="{BF73E299-340D-0118-7D7E-8D77449A07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40324" y="0"/>
            <a:ext cx="4638976" cy="6003381"/>
          </a:xfrm>
          <a:prstGeom prst="rect">
            <a:avLst/>
          </a:prstGeom>
        </p:spPr>
      </p:pic>
      <p:pic>
        <p:nvPicPr>
          <p:cNvPr id="5" name="Picture 4">
            <a:extLst>
              <a:ext uri="{FF2B5EF4-FFF2-40B4-BE49-F238E27FC236}">
                <a16:creationId xmlns:a16="http://schemas.microsoft.com/office/drawing/2014/main" id="{A774C61D-0FF2-D46C-871D-12EA4316309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72788" y="4544218"/>
            <a:ext cx="2107936" cy="2107936"/>
          </a:xfrm>
          <a:prstGeom prst="rect">
            <a:avLst/>
          </a:prstGeom>
        </p:spPr>
      </p:pic>
      <p:pic>
        <p:nvPicPr>
          <p:cNvPr id="7" name="Picture 6">
            <a:extLst>
              <a:ext uri="{FF2B5EF4-FFF2-40B4-BE49-F238E27FC236}">
                <a16:creationId xmlns:a16="http://schemas.microsoft.com/office/drawing/2014/main" id="{6345750F-745C-F435-FE3B-EACEAA2E9403}"/>
              </a:ext>
              <a:ext uri="{C183D7F6-B498-43B3-948B-1728B52AA6E4}">
                <adec:decorative xmlns:adec="http://schemas.microsoft.com/office/drawing/2017/decorative" val="1"/>
              </a:ext>
            </a:extLst>
          </p:cNvPr>
          <p:cNvPicPr>
            <a:picLocks noChangeAspect="1"/>
          </p:cNvPicPr>
          <p:nvPr/>
        </p:nvPicPr>
        <p:blipFill>
          <a:blip r:embed="rId6"/>
          <a:srcRect/>
          <a:stretch/>
        </p:blipFill>
        <p:spPr>
          <a:xfrm>
            <a:off x="2894067" y="4589463"/>
            <a:ext cx="2107936" cy="2107936"/>
          </a:xfrm>
          <a:prstGeom prst="rect">
            <a:avLst/>
          </a:prstGeom>
        </p:spPr>
      </p:pic>
      <p:pic>
        <p:nvPicPr>
          <p:cNvPr id="9" name="Picture 8">
            <a:extLst>
              <a:ext uri="{FF2B5EF4-FFF2-40B4-BE49-F238E27FC236}">
                <a16:creationId xmlns:a16="http://schemas.microsoft.com/office/drawing/2014/main" id="{4497B4E8-42BF-E005-2123-ED19293008A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015346" y="4589463"/>
            <a:ext cx="2107936" cy="2107936"/>
          </a:xfrm>
          <a:prstGeom prst="rect">
            <a:avLst/>
          </a:prstGeom>
        </p:spPr>
      </p:pic>
      <p:pic>
        <p:nvPicPr>
          <p:cNvPr id="15" name="Content Placeholder 5" descr="Image of book titled Supporting Behavior for School Success A step-by-Step Guide to key strategies by Kathleen Lynne Lane, Holly Mariah Menzies, Robin Parks Ennis, and Wendy Peia Oakes.">
            <a:extLst>
              <a:ext uri="{FF2B5EF4-FFF2-40B4-BE49-F238E27FC236}">
                <a16:creationId xmlns:a16="http://schemas.microsoft.com/office/drawing/2014/main" id="{3F40C2CD-AD3A-0C06-EDDE-0B49D46BA750}"/>
              </a:ext>
              <a:ext uri="{C183D7F6-B498-43B3-948B-1728B52AA6E4}">
                <adec:decorative xmlns:adec="http://schemas.microsoft.com/office/drawing/2017/decorative" val="0"/>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497" r="-2172"/>
          <a:stretch/>
        </p:blipFill>
        <p:spPr>
          <a:xfrm>
            <a:off x="9697935" y="3496260"/>
            <a:ext cx="2494065" cy="3361740"/>
          </a:xfrm>
          <a:prstGeom prst="rect">
            <a:avLst/>
          </a:prstGeom>
        </p:spPr>
      </p:pic>
      <p:pic>
        <p:nvPicPr>
          <p:cNvPr id="13" name="Picture 12">
            <a:extLst>
              <a:ext uri="{FF2B5EF4-FFF2-40B4-BE49-F238E27FC236}">
                <a16:creationId xmlns:a16="http://schemas.microsoft.com/office/drawing/2014/main" id="{A7AC4F7B-174A-61D5-1B0E-7BCD15BE05DE}"/>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9257903" y="4562475"/>
            <a:ext cx="2107936" cy="2107936"/>
          </a:xfrm>
          <a:prstGeom prst="rect">
            <a:avLst/>
          </a:prstGeom>
        </p:spPr>
      </p:pic>
      <p:pic>
        <p:nvPicPr>
          <p:cNvPr id="11" name="Picture 10">
            <a:extLst>
              <a:ext uri="{FF2B5EF4-FFF2-40B4-BE49-F238E27FC236}">
                <a16:creationId xmlns:a16="http://schemas.microsoft.com/office/drawing/2014/main" id="{45C51891-418A-C790-716A-DDFBBEFABCCC}"/>
              </a:ext>
              <a:ext uri="{C183D7F6-B498-43B3-948B-1728B52AA6E4}">
                <adec:decorative xmlns:adec="http://schemas.microsoft.com/office/drawing/2017/decorative" val="1"/>
              </a:ext>
            </a:extLst>
          </p:cNvPr>
          <p:cNvPicPr>
            <a:picLocks noChangeAspect="1"/>
          </p:cNvPicPr>
          <p:nvPr/>
        </p:nvPicPr>
        <p:blipFill>
          <a:blip r:embed="rId10"/>
          <a:srcRect/>
          <a:stretch/>
        </p:blipFill>
        <p:spPr>
          <a:xfrm>
            <a:off x="7136625" y="4562475"/>
            <a:ext cx="2107936" cy="2107936"/>
          </a:xfrm>
          <a:prstGeom prst="rect">
            <a:avLst/>
          </a:prstGeom>
        </p:spPr>
      </p:pic>
    </p:spTree>
    <p:extLst>
      <p:ext uri="{BB962C8B-B14F-4D97-AF65-F5344CB8AC3E}">
        <p14:creationId xmlns:p14="http://schemas.microsoft.com/office/powerpoint/2010/main" val="36646239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F2CF8-64AC-8249-45A1-B4D38698C3A5}"/>
              </a:ext>
            </a:extLst>
          </p:cNvPr>
          <p:cNvSpPr>
            <a:spLocks noGrp="1"/>
          </p:cNvSpPr>
          <p:nvPr>
            <p:ph type="title"/>
          </p:nvPr>
        </p:nvSpPr>
        <p:spPr/>
        <p:txBody>
          <a:bodyPr/>
          <a:lstStyle/>
          <a:p>
            <a:r>
              <a:rPr lang="en-US" dirty="0"/>
              <a:t>Resource Spotlight!</a:t>
            </a:r>
          </a:p>
        </p:txBody>
      </p:sp>
      <p:pic>
        <p:nvPicPr>
          <p:cNvPr id="6" name="Picture 1" descr="Teacher-Delivered Behavioral Interventions in Grades K-5 What Works Clearinghouse practice guide cover">
            <a:extLst>
              <a:ext uri="{FF2B5EF4-FFF2-40B4-BE49-F238E27FC236}">
                <a16:creationId xmlns:a16="http://schemas.microsoft.com/office/drawing/2014/main" id="{7BCC563C-2818-BAA0-E085-CAA2AED8BC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825625"/>
            <a:ext cx="3365810" cy="4347305"/>
          </a:xfrm>
          <a:prstGeom prst="rect">
            <a:avLst/>
          </a:prstGeom>
          <a:ln>
            <a:solidFill>
              <a:schemeClr val="tx1"/>
            </a:solidFill>
          </a:ln>
        </p:spPr>
      </p:pic>
      <p:pic>
        <p:nvPicPr>
          <p:cNvPr id="8" name="Picture 2" descr="Screenshot of What Works Clearinghouse website page titled Teacher-Delivered Behavioral Interventions in Grades K-5">
            <a:extLst>
              <a:ext uri="{FF2B5EF4-FFF2-40B4-BE49-F238E27FC236}">
                <a16:creationId xmlns:a16="http://schemas.microsoft.com/office/drawing/2014/main" id="{5A510B38-0B90-DC18-5C5F-4FC2A5FD941E}"/>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4575733" y="1509920"/>
            <a:ext cx="6240174" cy="4982955"/>
          </a:xfrm>
          <a:ln>
            <a:solidFill>
              <a:schemeClr val="tx1"/>
            </a:solidFill>
          </a:ln>
        </p:spPr>
      </p:pic>
      <p:sp>
        <p:nvSpPr>
          <p:cNvPr id="11" name="Yellow Box" descr="Yellow box outlining seven recommendations tabs on website">
            <a:extLst>
              <a:ext uri="{FF2B5EF4-FFF2-40B4-BE49-F238E27FC236}">
                <a16:creationId xmlns:a16="http://schemas.microsoft.com/office/drawing/2014/main" id="{973030BB-D6C9-F269-9069-73BB6AC029F7}"/>
              </a:ext>
            </a:extLst>
          </p:cNvPr>
          <p:cNvSpPr/>
          <p:nvPr/>
        </p:nvSpPr>
        <p:spPr>
          <a:xfrm>
            <a:off x="4575733" y="3795251"/>
            <a:ext cx="6240174" cy="2697623"/>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124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8C230-BA51-950C-B611-EC2E0DC3423F}"/>
              </a:ext>
            </a:extLst>
          </p:cNvPr>
          <p:cNvSpPr>
            <a:spLocks noGrp="1"/>
          </p:cNvSpPr>
          <p:nvPr>
            <p:ph type="title"/>
          </p:nvPr>
        </p:nvSpPr>
        <p:spPr/>
        <p:txBody>
          <a:bodyPr>
            <a:normAutofit/>
          </a:bodyPr>
          <a:lstStyle/>
          <a:p>
            <a:r>
              <a:rPr lang="en-US"/>
              <a:t>Module Connection!</a:t>
            </a:r>
            <a:br>
              <a:rPr lang="en-US"/>
            </a:br>
            <a:r>
              <a:rPr lang="en-US" sz="4400">
                <a:solidFill>
                  <a:schemeClr val="accent5"/>
                </a:solidFill>
              </a:rPr>
              <a:t>Instructional Feedback</a:t>
            </a:r>
            <a:endParaRPr lang="en-US"/>
          </a:p>
        </p:txBody>
      </p:sp>
      <p:pic>
        <p:nvPicPr>
          <p:cNvPr id="7" name="Picture 1" descr="Screenshot of the What is Instructional Feedback YouTube video">
            <a:extLst>
              <a:ext uri="{FF2B5EF4-FFF2-40B4-BE49-F238E27FC236}">
                <a16:creationId xmlns:a16="http://schemas.microsoft.com/office/drawing/2014/main" id="{5E668FD7-F74E-E2DA-2766-591A7900B42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18578" y="1936941"/>
            <a:ext cx="3186753" cy="1805609"/>
          </a:xfrm>
          <a:prstGeom prst="rect">
            <a:avLst/>
          </a:prstGeom>
        </p:spPr>
      </p:pic>
      <p:pic>
        <p:nvPicPr>
          <p:cNvPr id="13" name="Picture 2" descr="Screenshot of the Considerations for Instructional Feedback YouTube video">
            <a:extLst>
              <a:ext uri="{FF2B5EF4-FFF2-40B4-BE49-F238E27FC236}">
                <a16:creationId xmlns:a16="http://schemas.microsoft.com/office/drawing/2014/main" id="{AC5B0A3D-F0E7-6336-8B7A-92D91C73C4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1235" y="1936941"/>
            <a:ext cx="3197922" cy="1854009"/>
          </a:xfrm>
          <a:prstGeom prst="rect">
            <a:avLst/>
          </a:prstGeom>
        </p:spPr>
      </p:pic>
      <p:pic>
        <p:nvPicPr>
          <p:cNvPr id="9" name="Picture 3" descr="Low Intensity Strategies Instructional Feedback Infographic">
            <a:extLst>
              <a:ext uri="{FF2B5EF4-FFF2-40B4-BE49-F238E27FC236}">
                <a16:creationId xmlns:a16="http://schemas.microsoft.com/office/drawing/2014/main" id="{51FB83C7-E16A-E061-5E68-815DD89330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3234" y="3988802"/>
            <a:ext cx="1858458" cy="2405771"/>
          </a:xfrm>
          <a:prstGeom prst="rect">
            <a:avLst/>
          </a:prstGeom>
        </p:spPr>
      </p:pic>
      <p:pic>
        <p:nvPicPr>
          <p:cNvPr id="17" name="Picture 4" descr="Secondary Tier 2 Intervention Grid for Elementary Students">
            <a:extLst>
              <a:ext uri="{FF2B5EF4-FFF2-40B4-BE49-F238E27FC236}">
                <a16:creationId xmlns:a16="http://schemas.microsoft.com/office/drawing/2014/main" id="{B616550C-F855-6EFF-EDB0-D6FC449E6E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49050" y="4096752"/>
            <a:ext cx="2831312" cy="2187832"/>
          </a:xfrm>
          <a:prstGeom prst="rect">
            <a:avLst/>
          </a:prstGeom>
          <a:ln>
            <a:solidFill>
              <a:schemeClr val="tx1"/>
            </a:solidFill>
          </a:ln>
        </p:spPr>
      </p:pic>
      <p:pic>
        <p:nvPicPr>
          <p:cNvPr id="11" name="Picture 5" descr="Examples of Instructional Feedback Infographic">
            <a:extLst>
              <a:ext uri="{FF2B5EF4-FFF2-40B4-BE49-F238E27FC236}">
                <a16:creationId xmlns:a16="http://schemas.microsoft.com/office/drawing/2014/main" id="{36CD557E-05B5-EBB1-95D4-95E6BEAE4B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92649" y="3987783"/>
            <a:ext cx="1283078" cy="2405771"/>
          </a:xfrm>
          <a:prstGeom prst="rect">
            <a:avLst/>
          </a:prstGeom>
        </p:spPr>
      </p:pic>
      <p:pic>
        <p:nvPicPr>
          <p:cNvPr id="15" name="Picture 6" descr="Guiding Questions Incorporating Instructional Feedback into the Classroom Infographic">
            <a:extLst>
              <a:ext uri="{FF2B5EF4-FFF2-40B4-BE49-F238E27FC236}">
                <a16:creationId xmlns:a16="http://schemas.microsoft.com/office/drawing/2014/main" id="{439ADF71-8252-B0E7-F4DC-5E9F8C0B6BF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88014" y="3988802"/>
            <a:ext cx="1858457" cy="2405771"/>
          </a:xfrm>
          <a:prstGeom prst="rect">
            <a:avLst/>
          </a:prstGeom>
        </p:spPr>
      </p:pic>
      <p:pic>
        <p:nvPicPr>
          <p:cNvPr id="5" name="Picture 7" descr="Instructional Feedback module cover">
            <a:extLst>
              <a:ext uri="{FF2B5EF4-FFF2-40B4-BE49-F238E27FC236}">
                <a16:creationId xmlns:a16="http://schemas.microsoft.com/office/drawing/2014/main" id="{F6BA787A-ED71-4584-2F16-B264BBF9E074}"/>
              </a:ext>
            </a:extLst>
          </p:cNvPr>
          <p:cNvPicPr>
            <a:picLocks noGrp="1" noChangeAspect="1"/>
          </p:cNvPicPr>
          <p:nvPr>
            <p:ph idx="4294967295"/>
          </p:nvPr>
        </p:nvPicPr>
        <p:blipFill>
          <a:blip r:embed="rId8" cstate="screen">
            <a:extLst>
              <a:ext uri="{28A0092B-C50C-407E-A947-70E740481C1C}">
                <a14:useLocalDpi xmlns:a14="http://schemas.microsoft.com/office/drawing/2010/main"/>
              </a:ext>
            </a:extLst>
          </a:blip>
          <a:stretch>
            <a:fillRect/>
          </a:stretch>
        </p:blipFill>
        <p:spPr>
          <a:xfrm>
            <a:off x="9211653" y="1690688"/>
            <a:ext cx="2408237" cy="3762375"/>
          </a:xfrm>
        </p:spPr>
      </p:pic>
    </p:spTree>
    <p:extLst>
      <p:ext uri="{BB962C8B-B14F-4D97-AF65-F5344CB8AC3E}">
        <p14:creationId xmlns:p14="http://schemas.microsoft.com/office/powerpoint/2010/main" val="16369502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06721-04BE-0DD2-271C-5DECACED87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08DB7-D7F9-B0DF-8029-0452AB35B0DA}"/>
              </a:ext>
            </a:extLst>
          </p:cNvPr>
          <p:cNvSpPr>
            <a:spLocks noGrp="1"/>
          </p:cNvSpPr>
          <p:nvPr>
            <p:ph type="title"/>
          </p:nvPr>
        </p:nvSpPr>
        <p:spPr>
          <a:solidFill>
            <a:schemeClr val="accent5"/>
          </a:solidFill>
        </p:spPr>
        <p:txBody>
          <a:bodyPr>
            <a:normAutofit/>
          </a:bodyPr>
          <a:lstStyle/>
          <a:p>
            <a:r>
              <a:rPr lang="en-US">
                <a:solidFill>
                  <a:schemeClr val="bg1"/>
                </a:solidFill>
              </a:rPr>
              <a:t>Work Time: Low-Intensity Strategy Module Exploration</a:t>
            </a:r>
          </a:p>
        </p:txBody>
      </p:sp>
      <p:sp>
        <p:nvSpPr>
          <p:cNvPr id="59" name="Content Placeholder 15">
            <a:extLst>
              <a:ext uri="{FF2B5EF4-FFF2-40B4-BE49-F238E27FC236}">
                <a16:creationId xmlns:a16="http://schemas.microsoft.com/office/drawing/2014/main" id="{3E02D893-E963-6D4A-C6E4-EC1A069D87C3}"/>
              </a:ext>
            </a:extLst>
          </p:cNvPr>
          <p:cNvSpPr txBox="1">
            <a:spLocks/>
          </p:cNvSpPr>
          <p:nvPr/>
        </p:nvSpPr>
        <p:spPr>
          <a:xfrm>
            <a:off x="838198" y="1825625"/>
            <a:ext cx="10515600" cy="3527425"/>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2400" dirty="0"/>
              <a:t>Visit ci3t.org/all-modules</a:t>
            </a:r>
          </a:p>
          <a:p>
            <a:pPr marL="514350" indent="-514350">
              <a:buFont typeface="+mj-lt"/>
              <a:buAutoNum type="arabicPeriod"/>
            </a:pPr>
            <a:r>
              <a:rPr lang="en-US" sz="2400" dirty="0"/>
              <a:t>Filter for </a:t>
            </a:r>
            <a:r>
              <a:rPr lang="en-US" sz="2400" i="1" dirty="0"/>
              <a:t>Low-Intensity Strategies</a:t>
            </a:r>
          </a:p>
          <a:p>
            <a:pPr marL="514350" indent="-514350">
              <a:buFont typeface="+mj-lt"/>
              <a:buAutoNum type="arabicPeriod"/>
            </a:pPr>
            <a:r>
              <a:rPr lang="en-US" sz="2400" dirty="0"/>
              <a:t>Choose one low-intensity strategy module to explore</a:t>
            </a:r>
          </a:p>
          <a:p>
            <a:pPr marL="514350" indent="-514350">
              <a:buFont typeface="+mj-lt"/>
              <a:buAutoNum type="arabicPeriod"/>
            </a:pPr>
            <a:r>
              <a:rPr lang="en-US" sz="2400" dirty="0"/>
              <a:t>Discuss</a:t>
            </a:r>
          </a:p>
          <a:p>
            <a:pPr marL="857250" indent="-342900">
              <a:buFont typeface="Courier New" panose="02070309020205020404" pitchFamily="49" charset="0"/>
              <a:buChar char="o"/>
              <a:tabLst>
                <a:tab pos="800100" algn="l"/>
              </a:tabLst>
            </a:pPr>
            <a:r>
              <a:rPr lang="en-US" sz="2000" dirty="0">
                <a:solidFill>
                  <a:schemeClr val="tx2"/>
                </a:solidFill>
              </a:rPr>
              <a:t>How might you share these resources with colleagues?</a:t>
            </a:r>
          </a:p>
          <a:p>
            <a:pPr marL="857250" indent="-342900">
              <a:buFont typeface="Courier New" panose="02070309020205020404" pitchFamily="49" charset="0"/>
              <a:buChar char="o"/>
              <a:tabLst>
                <a:tab pos="800100" algn="l"/>
              </a:tabLst>
            </a:pPr>
            <a:r>
              <a:rPr lang="en-US" sz="2000" dirty="0">
                <a:solidFill>
                  <a:schemeClr val="tx2"/>
                </a:solidFill>
              </a:rPr>
              <a:t>What might be the benefits of empowering all educators with these                                             low-intensity strategies?</a:t>
            </a:r>
          </a:p>
        </p:txBody>
      </p:sp>
      <p:pic>
        <p:nvPicPr>
          <p:cNvPr id="20" name="15:00">
            <a:extLst>
              <a:ext uri="{FF2B5EF4-FFF2-40B4-BE49-F238E27FC236}">
                <a16:creationId xmlns:a16="http://schemas.microsoft.com/office/drawing/2014/main" id="{7674CCE4-CBAA-9B5E-6324-C24AB812CD41}"/>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335599" y="5404551"/>
            <a:ext cx="3521417" cy="1248729"/>
          </a:xfrm>
          <a:prstGeom prst="rect">
            <a:avLst/>
          </a:prstGeom>
          <a:noFill/>
        </p:spPr>
      </p:pic>
      <p:pic>
        <p:nvPicPr>
          <p:cNvPr id="21" name="14:00">
            <a:extLst>
              <a:ext uri="{FF2B5EF4-FFF2-40B4-BE49-F238E27FC236}">
                <a16:creationId xmlns:a16="http://schemas.microsoft.com/office/drawing/2014/main" id="{FEB2CC7C-3337-3A8B-04D3-0AC504CDB480}"/>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4335291" y="5404551"/>
            <a:ext cx="3521417" cy="1248729"/>
          </a:xfrm>
          <a:prstGeom prst="rect">
            <a:avLst/>
          </a:prstGeom>
          <a:noFill/>
        </p:spPr>
      </p:pic>
      <p:pic>
        <p:nvPicPr>
          <p:cNvPr id="22" name="13:00">
            <a:extLst>
              <a:ext uri="{FF2B5EF4-FFF2-40B4-BE49-F238E27FC236}">
                <a16:creationId xmlns:a16="http://schemas.microsoft.com/office/drawing/2014/main" id="{7333F829-EB37-AD6F-67A2-5AC8CB7494F3}"/>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4335615" y="5404551"/>
            <a:ext cx="3521417" cy="1248729"/>
          </a:xfrm>
          <a:prstGeom prst="rect">
            <a:avLst/>
          </a:prstGeom>
          <a:noFill/>
        </p:spPr>
      </p:pic>
      <p:pic>
        <p:nvPicPr>
          <p:cNvPr id="23" name="12:00">
            <a:extLst>
              <a:ext uri="{FF2B5EF4-FFF2-40B4-BE49-F238E27FC236}">
                <a16:creationId xmlns:a16="http://schemas.microsoft.com/office/drawing/2014/main" id="{DA1BACDE-1248-1450-CBD8-3C35AC651EF8}"/>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4335347" y="5404551"/>
            <a:ext cx="3521417" cy="1248729"/>
          </a:xfrm>
          <a:prstGeom prst="rect">
            <a:avLst/>
          </a:prstGeom>
          <a:noFill/>
        </p:spPr>
      </p:pic>
      <p:pic>
        <p:nvPicPr>
          <p:cNvPr id="24" name="11:00">
            <a:extLst>
              <a:ext uri="{FF2B5EF4-FFF2-40B4-BE49-F238E27FC236}">
                <a16:creationId xmlns:a16="http://schemas.microsoft.com/office/drawing/2014/main" id="{61F9BD64-91B7-8971-7728-B1252F27D754}"/>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4335347" y="5404551"/>
            <a:ext cx="3521417" cy="1248729"/>
          </a:xfrm>
          <a:prstGeom prst="rect">
            <a:avLst/>
          </a:prstGeom>
          <a:noFill/>
        </p:spPr>
      </p:pic>
      <p:pic>
        <p:nvPicPr>
          <p:cNvPr id="25" name="10:00">
            <a:extLst>
              <a:ext uri="{FF2B5EF4-FFF2-40B4-BE49-F238E27FC236}">
                <a16:creationId xmlns:a16="http://schemas.microsoft.com/office/drawing/2014/main" id="{AE4BC4B8-4820-6325-B75D-22316CE4640B}"/>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4335403" y="5404551"/>
            <a:ext cx="3521417" cy="1248729"/>
          </a:xfrm>
          <a:prstGeom prst="rect">
            <a:avLst/>
          </a:prstGeom>
          <a:noFill/>
        </p:spPr>
      </p:pic>
      <p:pic>
        <p:nvPicPr>
          <p:cNvPr id="26" name="09:00">
            <a:extLst>
              <a:ext uri="{FF2B5EF4-FFF2-40B4-BE49-F238E27FC236}">
                <a16:creationId xmlns:a16="http://schemas.microsoft.com/office/drawing/2014/main" id="{EE3D3025-E3A8-9ADD-E336-E5951CFA1DCE}"/>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4335459" y="5404551"/>
            <a:ext cx="3521417" cy="1248729"/>
          </a:xfrm>
          <a:prstGeom prst="rect">
            <a:avLst/>
          </a:prstGeom>
          <a:noFill/>
        </p:spPr>
      </p:pic>
      <p:pic>
        <p:nvPicPr>
          <p:cNvPr id="27" name="08:00">
            <a:extLst>
              <a:ext uri="{FF2B5EF4-FFF2-40B4-BE49-F238E27FC236}">
                <a16:creationId xmlns:a16="http://schemas.microsoft.com/office/drawing/2014/main" id="{B29421D0-394A-9D96-F677-5261F3281B17}"/>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4335623" y="5404551"/>
            <a:ext cx="3521417" cy="1248729"/>
          </a:xfrm>
          <a:prstGeom prst="rect">
            <a:avLst/>
          </a:prstGeom>
          <a:noFill/>
        </p:spPr>
      </p:pic>
      <p:pic>
        <p:nvPicPr>
          <p:cNvPr id="28" name="07:00">
            <a:extLst>
              <a:ext uri="{FF2B5EF4-FFF2-40B4-BE49-F238E27FC236}">
                <a16:creationId xmlns:a16="http://schemas.microsoft.com/office/drawing/2014/main" id="{CF7997E1-175F-017A-E13D-352E67C5D5D8}"/>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29" name="06:00">
            <a:extLst>
              <a:ext uri="{FF2B5EF4-FFF2-40B4-BE49-F238E27FC236}">
                <a16:creationId xmlns:a16="http://schemas.microsoft.com/office/drawing/2014/main" id="{039724B6-758D-FF80-9DE7-1193E2DC7D6D}"/>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30" name="05:00">
            <a:extLst>
              <a:ext uri="{FF2B5EF4-FFF2-40B4-BE49-F238E27FC236}">
                <a16:creationId xmlns:a16="http://schemas.microsoft.com/office/drawing/2014/main" id="{6EC3F1CF-7C51-706C-56FA-3411546B2844}"/>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31" name="04:00">
            <a:extLst>
              <a:ext uri="{FF2B5EF4-FFF2-40B4-BE49-F238E27FC236}">
                <a16:creationId xmlns:a16="http://schemas.microsoft.com/office/drawing/2014/main" id="{12671A2C-7230-A730-89A1-45858E7CB53A}"/>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4335459" y="5404551"/>
            <a:ext cx="3521417" cy="1248729"/>
          </a:xfrm>
          <a:prstGeom prst="rect">
            <a:avLst/>
          </a:prstGeom>
          <a:noFill/>
        </p:spPr>
      </p:pic>
      <p:pic>
        <p:nvPicPr>
          <p:cNvPr id="32" name="03:00">
            <a:extLst>
              <a:ext uri="{FF2B5EF4-FFF2-40B4-BE49-F238E27FC236}">
                <a16:creationId xmlns:a16="http://schemas.microsoft.com/office/drawing/2014/main" id="{A097F78C-8201-2B1B-DA21-A7F425B4AD57}"/>
              </a:ext>
              <a:ext uri="{C183D7F6-B498-43B3-948B-1728B52AA6E4}">
                <adec:decorative xmlns:adec="http://schemas.microsoft.com/office/drawing/2017/decorative" val="1"/>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tretch>
            <a:fillRect/>
          </a:stretch>
        </p:blipFill>
        <p:spPr bwMode="auto">
          <a:xfrm>
            <a:off x="4335625" y="5404553"/>
            <a:ext cx="3521417" cy="1248729"/>
          </a:xfrm>
          <a:prstGeom prst="rect">
            <a:avLst/>
          </a:prstGeom>
          <a:noFill/>
        </p:spPr>
      </p:pic>
      <p:pic>
        <p:nvPicPr>
          <p:cNvPr id="33" name="02:00">
            <a:extLst>
              <a:ext uri="{FF2B5EF4-FFF2-40B4-BE49-F238E27FC236}">
                <a16:creationId xmlns:a16="http://schemas.microsoft.com/office/drawing/2014/main" id="{FCBF5ABE-F812-760C-E159-8E475397CECE}"/>
              </a:ext>
              <a:ext uri="{C183D7F6-B498-43B3-948B-1728B52AA6E4}">
                <adec:decorative xmlns:adec="http://schemas.microsoft.com/office/drawing/2017/decorative" val="1"/>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tretch>
            <a:fillRect/>
          </a:stretch>
        </p:blipFill>
        <p:spPr bwMode="auto">
          <a:xfrm>
            <a:off x="4335627" y="5404553"/>
            <a:ext cx="3521417" cy="1248729"/>
          </a:xfrm>
          <a:prstGeom prst="rect">
            <a:avLst/>
          </a:prstGeom>
          <a:noFill/>
        </p:spPr>
      </p:pic>
      <p:pic>
        <p:nvPicPr>
          <p:cNvPr id="34" name="01:00">
            <a:extLst>
              <a:ext uri="{FF2B5EF4-FFF2-40B4-BE49-F238E27FC236}">
                <a16:creationId xmlns:a16="http://schemas.microsoft.com/office/drawing/2014/main" id="{E4478F13-3894-4DE7-1B6E-53A760D8E574}"/>
              </a:ext>
              <a:ext uri="{C183D7F6-B498-43B3-948B-1728B52AA6E4}">
                <adec:decorative xmlns:adec="http://schemas.microsoft.com/office/drawing/2017/decorative" val="1"/>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tretch>
            <a:fillRect/>
          </a:stretch>
        </p:blipFill>
        <p:spPr bwMode="auto">
          <a:xfrm>
            <a:off x="4335627" y="5404555"/>
            <a:ext cx="3521417" cy="1248729"/>
          </a:xfrm>
          <a:prstGeom prst="rect">
            <a:avLst/>
          </a:prstGeom>
          <a:noFill/>
        </p:spPr>
      </p:pic>
      <p:pic>
        <p:nvPicPr>
          <p:cNvPr id="35" name="00:30">
            <a:extLst>
              <a:ext uri="{FF2B5EF4-FFF2-40B4-BE49-F238E27FC236}">
                <a16:creationId xmlns:a16="http://schemas.microsoft.com/office/drawing/2014/main" id="{159DF5E4-815C-F02B-DF65-99FE48116928}"/>
              </a:ext>
              <a:ext uri="{C183D7F6-B498-43B3-948B-1728B52AA6E4}">
                <adec:decorative xmlns:adec="http://schemas.microsoft.com/office/drawing/2017/decorative" val="1"/>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tretch>
            <a:fillRect/>
          </a:stretch>
        </p:blipFill>
        <p:spPr bwMode="auto">
          <a:xfrm>
            <a:off x="4335515" y="5404551"/>
            <a:ext cx="3521417" cy="1248729"/>
          </a:xfrm>
          <a:prstGeom prst="rect">
            <a:avLst/>
          </a:prstGeom>
          <a:noFill/>
        </p:spPr>
      </p:pic>
      <p:pic>
        <p:nvPicPr>
          <p:cNvPr id="36" name="00:00" descr="Digital clock display showing time that gradually counts down from 15 minutes using the animation PowerPoint feature.">
            <a:extLst>
              <a:ext uri="{FF2B5EF4-FFF2-40B4-BE49-F238E27FC236}">
                <a16:creationId xmlns:a16="http://schemas.microsoft.com/office/drawing/2014/main" id="{ED7420AB-2589-5686-246B-935D26C1D6C6}"/>
              </a:ext>
              <a:ext uri="{C183D7F6-B498-43B3-948B-1728B52AA6E4}">
                <adec:decorative xmlns:adec="http://schemas.microsoft.com/office/drawing/2017/decorative" val="0"/>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tretch>
            <a:fillRect/>
          </a:stretch>
        </p:blipFill>
        <p:spPr bwMode="auto">
          <a:xfrm>
            <a:off x="4335292" y="5487987"/>
            <a:ext cx="3521415" cy="1248730"/>
          </a:xfrm>
          <a:prstGeom prst="rect">
            <a:avLst/>
          </a:prstGeom>
          <a:noFill/>
        </p:spPr>
      </p:pic>
      <p:pic>
        <p:nvPicPr>
          <p:cNvPr id="70" name="Picture 69" descr="Screenshot of Ci3T website module categories section with low-intensity strategies box checked to apply filter.">
            <a:extLst>
              <a:ext uri="{FF2B5EF4-FFF2-40B4-BE49-F238E27FC236}">
                <a16:creationId xmlns:a16="http://schemas.microsoft.com/office/drawing/2014/main" id="{00B938D6-47AA-59E7-9C10-F10D8F652139}"/>
              </a:ext>
            </a:extLst>
          </p:cNvPr>
          <p:cNvPicPr>
            <a:picLocks noChangeAspect="1"/>
          </p:cNvPicPr>
          <p:nvPr/>
        </p:nvPicPr>
        <p:blipFill>
          <a:blip r:embed="rId20" cstate="screen">
            <a:extLst>
              <a:ext uri="{28A0092B-C50C-407E-A947-70E740481C1C}">
                <a14:useLocalDpi xmlns:a14="http://schemas.microsoft.com/office/drawing/2010/main"/>
              </a:ext>
            </a:extLst>
          </a:blip>
          <a:srcRect/>
          <a:stretch/>
        </p:blipFill>
        <p:spPr>
          <a:xfrm>
            <a:off x="9828317" y="1920551"/>
            <a:ext cx="1401930" cy="2671764"/>
          </a:xfrm>
          <a:prstGeom prst="rect">
            <a:avLst/>
          </a:prstGeom>
          <a:ln>
            <a:solidFill>
              <a:schemeClr val="tx1"/>
            </a:solidFill>
          </a:ln>
        </p:spPr>
      </p:pic>
      <p:grpSp>
        <p:nvGrpSpPr>
          <p:cNvPr id="3" name="Group 2" descr="Images of the Low-Intensity Strategies module covers form the Ci3T website">
            <a:extLst>
              <a:ext uri="{FF2B5EF4-FFF2-40B4-BE49-F238E27FC236}">
                <a16:creationId xmlns:a16="http://schemas.microsoft.com/office/drawing/2014/main" id="{D88B694C-F7BC-C451-1793-CC53AB65D8AE}"/>
              </a:ext>
            </a:extLst>
          </p:cNvPr>
          <p:cNvGrpSpPr/>
          <p:nvPr/>
        </p:nvGrpSpPr>
        <p:grpSpPr>
          <a:xfrm>
            <a:off x="7856707" y="4637647"/>
            <a:ext cx="4199105" cy="942769"/>
            <a:chOff x="399485" y="2503508"/>
            <a:chExt cx="8297345" cy="1862891"/>
          </a:xfrm>
        </p:grpSpPr>
        <p:pic>
          <p:nvPicPr>
            <p:cNvPr id="4" name="Picture 3" descr="A collage of different images of children&#10;&#10;AI-generated content may be incorrect.">
              <a:extLst>
                <a:ext uri="{FF2B5EF4-FFF2-40B4-BE49-F238E27FC236}">
                  <a16:creationId xmlns:a16="http://schemas.microsoft.com/office/drawing/2014/main" id="{A0AAD194-5D84-A644-9DC2-FCBDCC87CF8B}"/>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399485" y="2503508"/>
              <a:ext cx="5930552" cy="1862891"/>
            </a:xfrm>
            <a:prstGeom prst="rect">
              <a:avLst/>
            </a:prstGeom>
          </p:spPr>
        </p:pic>
        <p:pic>
          <p:nvPicPr>
            <p:cNvPr id="5" name="Picture 4" descr="Two people looking at a child&#10;&#10;AI-generated content may be incorrect.">
              <a:extLst>
                <a:ext uri="{FF2B5EF4-FFF2-40B4-BE49-F238E27FC236}">
                  <a16:creationId xmlns:a16="http://schemas.microsoft.com/office/drawing/2014/main" id="{0AC8A75A-4836-EA8D-D266-346A17A88BC7}"/>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6296701" y="2510485"/>
              <a:ext cx="2400129" cy="1855914"/>
            </a:xfrm>
            <a:prstGeom prst="rect">
              <a:avLst/>
            </a:prstGeom>
          </p:spPr>
        </p:pic>
      </p:grpSp>
    </p:spTree>
    <p:extLst>
      <p:ext uri="{BB962C8B-B14F-4D97-AF65-F5344CB8AC3E}">
        <p14:creationId xmlns:p14="http://schemas.microsoft.com/office/powerpoint/2010/main" val="76702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25"/>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26"/>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8"/>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29"/>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31"/>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32"/>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33"/>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60000"/>
                                  </p:stCondLst>
                                  <p:childTnLst>
                                    <p:set>
                                      <p:cBhvr>
                                        <p:cTn id="33" dur="1" fill="hold">
                                          <p:stCondLst>
                                            <p:cond delay="0"/>
                                          </p:stCondLst>
                                        </p:cTn>
                                        <p:tgtEl>
                                          <p:spTgt spid="34"/>
                                        </p:tgtEl>
                                        <p:attrNameLst>
                                          <p:attrName>style.visibility</p:attrName>
                                        </p:attrNameLst>
                                      </p:cBhvr>
                                      <p:to>
                                        <p:strVal val="visible"/>
                                      </p:to>
                                    </p:set>
                                  </p:childTnLst>
                                </p:cTn>
                              </p:par>
                            </p:childTnLst>
                          </p:cTn>
                        </p:par>
                        <p:par>
                          <p:cTn id="34" fill="hold">
                            <p:stCondLst>
                              <p:cond delay="600000"/>
                            </p:stCondLst>
                            <p:childTnLst>
                              <p:par>
                                <p:cTn id="35" presetID="1" presetClass="entr" presetSubtype="0" fill="hold" nodeType="afterEffect">
                                  <p:stCondLst>
                                    <p:cond delay="30000"/>
                                  </p:stCondLst>
                                  <p:childTnLst>
                                    <p:set>
                                      <p:cBhvr>
                                        <p:cTn id="36" dur="1" fill="hold">
                                          <p:stCondLst>
                                            <p:cond delay="0"/>
                                          </p:stCondLst>
                                        </p:cTn>
                                        <p:tgtEl>
                                          <p:spTgt spid="35"/>
                                        </p:tgtEl>
                                        <p:attrNameLst>
                                          <p:attrName>style.visibility</p:attrName>
                                        </p:attrNameLst>
                                      </p:cBhvr>
                                      <p:to>
                                        <p:strVal val="visible"/>
                                      </p:to>
                                    </p:set>
                                  </p:childTnLst>
                                </p:cTn>
                              </p:par>
                            </p:childTnLst>
                          </p:cTn>
                        </p:par>
                        <p:par>
                          <p:cTn id="37" fill="hold">
                            <p:stCondLst>
                              <p:cond delay="630000"/>
                            </p:stCondLst>
                            <p:childTnLst>
                              <p:par>
                                <p:cTn id="38" presetID="1" presetClass="entr" presetSubtype="0" fill="hold" nodeType="afterEffect">
                                  <p:stCondLst>
                                    <p:cond delay="30000"/>
                                  </p:stCondLst>
                                  <p:childTnLst>
                                    <p:set>
                                      <p:cBhvr>
                                        <p:cTn id="39"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2DC03-02CB-BC95-14D1-95AC802E8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4A3DD7-46DA-0899-6C76-94055A268663}"/>
              </a:ext>
            </a:extLst>
          </p:cNvPr>
          <p:cNvSpPr>
            <a:spLocks noGrp="1"/>
          </p:cNvSpPr>
          <p:nvPr>
            <p:ph type="title"/>
          </p:nvPr>
        </p:nvSpPr>
        <p:spPr/>
        <p:txBody>
          <a:bodyPr>
            <a:normAutofit/>
          </a:bodyPr>
          <a:lstStyle/>
          <a:p>
            <a:pPr lvl="0">
              <a:defRPr/>
            </a:pPr>
            <a:r>
              <a:rPr lang="en-US">
                <a:solidFill>
                  <a:prstClr val="black"/>
                </a:solidFill>
                <a:ea typeface="MS PGothic" panose="020B0600070205080204" pitchFamily="34" charset="-128"/>
                <a:cs typeface="Arial" panose="020B0604020202020204" pitchFamily="34" charset="0"/>
              </a:rPr>
              <a:t>Data-Informed Decision Making: </a:t>
            </a:r>
            <a:br>
              <a:rPr lang="en-US">
                <a:solidFill>
                  <a:prstClr val="black"/>
                </a:solidFill>
                <a:ea typeface="MS PGothic" panose="020B0600070205080204" pitchFamily="34" charset="-128"/>
                <a:cs typeface="Arial" panose="020B0604020202020204" pitchFamily="34" charset="0"/>
              </a:rPr>
            </a:br>
            <a:r>
              <a:rPr lang="en-US">
                <a:solidFill>
                  <a:schemeClr val="accent5"/>
                </a:solidFill>
                <a:ea typeface="MS PGothic" panose="020B0600070205080204" pitchFamily="34" charset="-128"/>
                <a:cs typeface="Arial" panose="020B0604020202020204" pitchFamily="34" charset="0"/>
              </a:rPr>
              <a:t>Tier 2 and Tier 3</a:t>
            </a:r>
          </a:p>
        </p:txBody>
      </p:sp>
      <p:sp>
        <p:nvSpPr>
          <p:cNvPr id="5" name="Text Placeholder 4">
            <a:extLst>
              <a:ext uri="{FF2B5EF4-FFF2-40B4-BE49-F238E27FC236}">
                <a16:creationId xmlns:a16="http://schemas.microsoft.com/office/drawing/2014/main" id="{E7C8C2FD-D583-8102-59F9-C1E2C3A08FF5}"/>
              </a:ext>
            </a:extLst>
          </p:cNvPr>
          <p:cNvSpPr>
            <a:spLocks noGrp="1"/>
          </p:cNvSpPr>
          <p:nvPr>
            <p:ph type="body" idx="1"/>
          </p:nvPr>
        </p:nvSpPr>
        <p:spPr/>
        <p:txBody>
          <a:bodyPr>
            <a:normAutofit/>
          </a:bodyPr>
          <a:lstStyle/>
          <a:p>
            <a:r>
              <a:rPr lang="en-US" dirty="0"/>
              <a:t>Tier 1</a:t>
            </a:r>
          </a:p>
          <a:p>
            <a:r>
              <a:rPr lang="en-US" dirty="0"/>
              <a:t>Low-Intensity Strategies</a:t>
            </a:r>
          </a:p>
          <a:p>
            <a:r>
              <a:rPr lang="en-US" dirty="0"/>
              <a:t>Tier 2 and Tier 3</a:t>
            </a:r>
          </a:p>
        </p:txBody>
      </p:sp>
    </p:spTree>
    <p:extLst>
      <p:ext uri="{BB962C8B-B14F-4D97-AF65-F5344CB8AC3E}">
        <p14:creationId xmlns:p14="http://schemas.microsoft.com/office/powerpoint/2010/main" val="20543374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B9369-FA80-992A-EE04-4F2CFC3D09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A2F1F6-A64F-9BC9-798C-47978CC8365E}"/>
              </a:ext>
            </a:extLst>
          </p:cNvPr>
          <p:cNvSpPr>
            <a:spLocks noGrp="1"/>
          </p:cNvSpPr>
          <p:nvPr>
            <p:ph type="title" idx="4294967295"/>
          </p:nvPr>
        </p:nvSpPr>
        <p:spPr>
          <a:xfrm>
            <a:off x="0" y="-2001838"/>
            <a:ext cx="10515600" cy="2001838"/>
          </a:xfrm>
        </p:spPr>
        <p:txBody>
          <a:bodyPr vert="horz" lIns="91440" tIns="45720" rIns="91440" bIns="45720" rtlCol="0" anchor="b">
            <a:normAutofit/>
          </a:bodyPr>
          <a:lstStyle/>
          <a:p>
            <a:r>
              <a:rPr lang="en-US"/>
              <a:t>Comprehensive, Integrated, Three-Tiered Model of Prevention Clarifying Tier 2 Supports</a:t>
            </a:r>
          </a:p>
        </p:txBody>
      </p:sp>
      <p:pic>
        <p:nvPicPr>
          <p:cNvPr id="5" name="Picture" descr="Close-up image of the Clarifying Tier 2 Supports infographic with this information: Language matters. How do we talk about students in need of Tier 2 supports? There are no &quot;Tier 2 kids&quot; or &quot;yellow zone students.&quot; Based on the data, there may be a student who needs Tier 2 supports. Various locations. Where do we provide Tier 2 supports to students? Tier 2 supports can be provided in various locations. Students do not have to be sent out of the classroom to receive a Tier 2 support.">
            <a:extLst>
              <a:ext uri="{FF2B5EF4-FFF2-40B4-BE49-F238E27FC236}">
                <a16:creationId xmlns:a16="http://schemas.microsoft.com/office/drawing/2014/main" id="{95208B99-CD41-DE19-D81F-45D908ABCD8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67746" y="0"/>
            <a:ext cx="7658757" cy="11044057"/>
          </a:xfrm>
          <a:prstGeom prst="rect">
            <a:avLst/>
          </a:prstGeom>
          <a:ln>
            <a:solidFill>
              <a:schemeClr val="tx1"/>
            </a:solidFill>
          </a:ln>
        </p:spPr>
      </p:pic>
      <p:pic>
        <p:nvPicPr>
          <p:cNvPr id="4" name="Picture 3">
            <a:extLst>
              <a:ext uri="{FF2B5EF4-FFF2-40B4-BE49-F238E27FC236}">
                <a16:creationId xmlns:a16="http://schemas.microsoft.com/office/drawing/2014/main" id="{E7CE9D92-5743-D2A4-A670-5B83371215D0}"/>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11020774" y="-3717"/>
            <a:ext cx="1171575" cy="1828800"/>
          </a:xfrm>
          <a:prstGeom prst="rect">
            <a:avLst/>
          </a:prstGeom>
        </p:spPr>
      </p:pic>
    </p:spTree>
    <p:extLst>
      <p:ext uri="{BB962C8B-B14F-4D97-AF65-F5344CB8AC3E}">
        <p14:creationId xmlns:p14="http://schemas.microsoft.com/office/powerpoint/2010/main" val="36089857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226F9-4B66-0E0A-DF74-6CA6A2CE0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489656-4398-7DD9-DAED-C34A929C8846}"/>
              </a:ext>
              <a:ext uri="{C183D7F6-B498-43B3-948B-1728B52AA6E4}">
                <adec:decorative xmlns:adec="http://schemas.microsoft.com/office/drawing/2017/decorative" val="0"/>
              </a:ext>
            </a:extLst>
          </p:cNvPr>
          <p:cNvSpPr>
            <a:spLocks noGrp="1"/>
          </p:cNvSpPr>
          <p:nvPr>
            <p:ph type="title" idx="4294967295"/>
          </p:nvPr>
        </p:nvSpPr>
        <p:spPr>
          <a:xfrm>
            <a:off x="0" y="-2174875"/>
            <a:ext cx="10515600" cy="2174875"/>
          </a:xfrm>
        </p:spPr>
        <p:txBody>
          <a:bodyPr vert="horz" lIns="91440" tIns="45720" rIns="91440" bIns="45720" rtlCol="0" anchor="b">
            <a:normAutofit/>
          </a:bodyPr>
          <a:lstStyle/>
          <a:p>
            <a:r>
              <a:rPr lang="en-US"/>
              <a:t>Comprehensive, Integrated, Three-Tiered Model of Prevention Clarifying Tier 2 Supports Infographic</a:t>
            </a:r>
          </a:p>
        </p:txBody>
      </p:sp>
      <p:pic>
        <p:nvPicPr>
          <p:cNvPr id="5" name="Picture" descr="Close-up image of the Clarifying Tier 2 Supports infographic with this information: Supports vs. people. Is Tier 2 the support? Or the person who provides it? Tier 2 intervention grids list the strategy, practice, or program provided. Tier 2 supports may be provided by teacher, interventionists, counselors, staff, or others. Supports are integrated. What is available to students in need of Tier 2 supports? Your Ci3T Implementation Manual has one comprehensive list of Tier 2 interventions to support the needs of students in academic, behavioral, and social domains (not separate lists). Tier 2 supports are often integrated.">
            <a:extLst>
              <a:ext uri="{FF2B5EF4-FFF2-40B4-BE49-F238E27FC236}">
                <a16:creationId xmlns:a16="http://schemas.microsoft.com/office/drawing/2014/main" id="{6375F17C-F4AA-B689-DFDF-6C0732BF079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74071" y="-4896294"/>
            <a:ext cx="7658757" cy="11044057"/>
          </a:xfrm>
          <a:prstGeom prst="rect">
            <a:avLst/>
          </a:prstGeom>
          <a:ln>
            <a:solidFill>
              <a:schemeClr val="tx1"/>
            </a:solidFill>
          </a:ln>
        </p:spPr>
      </p:pic>
      <p:pic>
        <p:nvPicPr>
          <p:cNvPr id="4" name="Picture 3" descr="Enhancing Ci3T Module 6.3.1 The Tier 2 Process Using Data to Connect Students to Validated Supports module cover">
            <a:extLst>
              <a:ext uri="{FF2B5EF4-FFF2-40B4-BE49-F238E27FC236}">
                <a16:creationId xmlns:a16="http://schemas.microsoft.com/office/drawing/2014/main" id="{B1F9BA58-D238-C3AD-4F68-BA034B9EAFF9}"/>
              </a:ext>
            </a:extLst>
          </p:cNvPr>
          <p:cNvPicPr>
            <a:picLocks noChangeAspect="1"/>
          </p:cNvPicPr>
          <p:nvPr/>
        </p:nvPicPr>
        <p:blipFill>
          <a:blip r:embed="rId3"/>
          <a:srcRect/>
          <a:stretch>
            <a:fillRect/>
          </a:stretch>
        </p:blipFill>
        <p:spPr>
          <a:xfrm>
            <a:off x="11020774" y="-3717"/>
            <a:ext cx="1171575" cy="1828800"/>
          </a:xfrm>
          <a:prstGeom prst="rect">
            <a:avLst/>
          </a:prstGeom>
        </p:spPr>
      </p:pic>
    </p:spTree>
    <p:extLst>
      <p:ext uri="{BB962C8B-B14F-4D97-AF65-F5344CB8AC3E}">
        <p14:creationId xmlns:p14="http://schemas.microsoft.com/office/powerpoint/2010/main" val="3407516838"/>
      </p:ext>
    </p:extLst>
  </p:cSld>
  <p:clrMapOvr>
    <a:masterClrMapping/>
  </p:clrMapOvr>
  <p:transition spd="slow">
    <p:push dir="u"/>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7566-9BB5-C778-01B4-E0D4DA056A7E}"/>
              </a:ext>
            </a:extLst>
          </p:cNvPr>
          <p:cNvSpPr>
            <a:spLocks noGrp="1"/>
          </p:cNvSpPr>
          <p:nvPr>
            <p:ph type="title"/>
          </p:nvPr>
        </p:nvSpPr>
        <p:spPr/>
        <p:txBody>
          <a:bodyPr vert="horz" lIns="91440" tIns="45720" rIns="91440" bIns="45720" rtlCol="0" anchor="b">
            <a:normAutofit/>
          </a:bodyPr>
          <a:lstStyle/>
          <a:p>
            <a:r>
              <a:rPr lang="en-US" err="1"/>
              <a:t>Crossfit</a:t>
            </a:r>
            <a:r>
              <a:rPr lang="en-US"/>
              <a:t> Gym</a:t>
            </a:r>
          </a:p>
        </p:txBody>
      </p:sp>
      <p:pic>
        <p:nvPicPr>
          <p:cNvPr id="4" name="Content Placeholder 3" descr="Photo of a CrossFit gy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8519" y="-316553"/>
            <a:ext cx="11302155" cy="7534771"/>
          </a:xfrm>
          <a:prstGeom prst="rect">
            <a:avLst/>
          </a:prstGeom>
          <a:ln>
            <a:noFill/>
          </a:ln>
          <a:effectLst>
            <a:outerShdw blurRad="292100" dist="139700" dir="2700000" algn="tl" rotWithShape="0">
              <a:srgbClr val="333333">
                <a:alpha val="65000"/>
              </a:srgbClr>
            </a:outerShdw>
          </a:effectLst>
        </p:spPr>
      </p:pic>
      <p:pic>
        <p:nvPicPr>
          <p:cNvPr id="5" name="Content Placeholder 3" descr="Image of a sign that says Kaw Valley Crossfit, Larwrence, K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954704" y="0"/>
            <a:ext cx="2237295" cy="15467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371860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1864B-900F-C789-73EC-A189BB27DDB2}"/>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Jumping Rope</a:t>
            </a:r>
          </a:p>
        </p:txBody>
      </p:sp>
      <p:pic>
        <p:nvPicPr>
          <p:cNvPr id="4" name="Content Placeholder 3" descr="Photo of a woman jumping rope in a CrossFit gy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7634" y="-1261947"/>
            <a:ext cx="5757195" cy="8635793"/>
          </a:xfrm>
          <a:prstGeom prst="rect">
            <a:avLst/>
          </a:prstGeom>
          <a:ln>
            <a:noFill/>
          </a:ln>
          <a:effectLst>
            <a:outerShdw blurRad="292100" dist="139700" dir="2700000" algn="tl" rotWithShape="0">
              <a:srgbClr val="333333">
                <a:alpha val="65000"/>
              </a:srgbClr>
            </a:outerShdw>
          </a:effectLst>
        </p:spPr>
      </p:pic>
      <p:pic>
        <p:nvPicPr>
          <p:cNvPr id="5" name="Content Placeholder 3" descr="Image of a sign that says &quot;Women&quot; next to a hand holding a jumprope"/>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5529561" y="-2"/>
            <a:ext cx="6681708" cy="78190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6306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7522E-091F-C378-1EF0-5C0B7098A499}"/>
              </a:ext>
            </a:extLst>
          </p:cNvPr>
          <p:cNvSpPr>
            <a:spLocks noGrp="1"/>
          </p:cNvSpPr>
          <p:nvPr>
            <p:ph type="title"/>
          </p:nvPr>
        </p:nvSpPr>
        <p:spPr/>
        <p:txBody>
          <a:bodyPr vert="horz" lIns="91440" tIns="45720" rIns="91440" bIns="45720" rtlCol="0" anchor="b">
            <a:normAutofit/>
          </a:bodyPr>
          <a:lstStyle/>
          <a:p>
            <a:r>
              <a:rPr lang="en-US"/>
              <a:t>Pull-up Bar</a:t>
            </a:r>
          </a:p>
        </p:txBody>
      </p:sp>
      <p:pic>
        <p:nvPicPr>
          <p:cNvPr id="4" name="Content Placeholder 3" descr="Image of a woman doing a pull-up in a CrossFit gy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4572001" cy="6858001"/>
          </a:xfrm>
          <a:prstGeom prst="rect">
            <a:avLst/>
          </a:prstGeom>
          <a:ln>
            <a:noFill/>
          </a:ln>
          <a:effectLst>
            <a:outerShdw blurRad="292100" dist="139700" dir="2700000" algn="tl" rotWithShape="0">
              <a:srgbClr val="333333">
                <a:alpha val="65000"/>
              </a:srgbClr>
            </a:outerShdw>
          </a:effectLst>
        </p:spPr>
      </p:pic>
      <p:pic>
        <p:nvPicPr>
          <p:cNvPr id="9" name="Content Placeholder 3" descr="Image of exercise bands on gym equipmen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59969" y="0"/>
            <a:ext cx="5091677" cy="76375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231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074BD-B550-ACA5-5209-3A38FF837954}"/>
              </a:ext>
            </a:extLst>
          </p:cNvPr>
          <p:cNvSpPr>
            <a:spLocks noGrp="1"/>
          </p:cNvSpPr>
          <p:nvPr>
            <p:ph type="title"/>
          </p:nvPr>
        </p:nvSpPr>
        <p:spPr/>
        <p:txBody>
          <a:bodyPr vert="horz" lIns="91440" tIns="45720" rIns="91440" bIns="45720" rtlCol="0" anchor="b">
            <a:normAutofit/>
          </a:bodyPr>
          <a:lstStyle/>
          <a:p>
            <a:r>
              <a:rPr lang="en-US" err="1"/>
              <a:t>Crossfit</a:t>
            </a:r>
            <a:r>
              <a:rPr lang="en-US"/>
              <a:t> Activities</a:t>
            </a:r>
          </a:p>
        </p:txBody>
      </p:sp>
      <p:pic>
        <p:nvPicPr>
          <p:cNvPr id="5" name="Content Placeholder 3" descr="Image of a box in a CrossFit gym"/>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5153890" y="-1143000"/>
            <a:ext cx="5334000" cy="8001000"/>
          </a:xfrm>
          <a:prstGeom prst="rect">
            <a:avLst/>
          </a:prstGeom>
          <a:ln>
            <a:noFill/>
          </a:ln>
          <a:effectLst>
            <a:outerShdw blurRad="292100" dist="139700" dir="2700000" algn="tl" rotWithShape="0">
              <a:srgbClr val="333333">
                <a:alpha val="65000"/>
              </a:srgbClr>
            </a:outerShdw>
          </a:effectLst>
        </p:spPr>
      </p:pic>
      <p:pic>
        <p:nvPicPr>
          <p:cNvPr id="4" name="Content Placeholder 3" descr="Image of a woman standing on her hands against a wall in a CrossFit gy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872837"/>
            <a:ext cx="5153891" cy="77308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802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753D3-D728-7F6A-4B02-70747CB7AF9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D53A3D7-3CB9-C5F3-0574-C9F978ED5A2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Secondary (Tier 2) Intervention Grid</a:t>
            </a:r>
          </a:p>
        </p:txBody>
      </p:sp>
      <p:pic>
        <p:nvPicPr>
          <p:cNvPr id="4" name="Picture 1" descr="Comprehensive, Integrated, Three-Tiered Model of Prevention pyramid.">
            <a:extLst>
              <a:ext uri="{FF2B5EF4-FFF2-40B4-BE49-F238E27FC236}">
                <a16:creationId xmlns:a16="http://schemas.microsoft.com/office/drawing/2014/main" id="{0E1D4FEB-6632-D0DB-E1D7-188A9B5657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C0A866C0-B14D-E999-A4DE-CFCF11E05270}"/>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a:extLst>
              <a:ext uri="{FF2B5EF4-FFF2-40B4-BE49-F238E27FC236}">
                <a16:creationId xmlns:a16="http://schemas.microsoft.com/office/drawing/2014/main" id="{2B75551E-8E18-54EE-5F8A-E42CE5D1F7C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ED0523C5-3AE7-D9DE-555F-EBECE7D11F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79714" y="1063412"/>
            <a:ext cx="2071772" cy="3237144"/>
          </a:xfrm>
          <a:prstGeom prst="rect">
            <a:avLst/>
          </a:prstGeom>
        </p:spPr>
      </p:pic>
      <p:sp>
        <p:nvSpPr>
          <p:cNvPr id="3" name="Rectangle 2">
            <a:extLst>
              <a:ext uri="{FF2B5EF4-FFF2-40B4-BE49-F238E27FC236}">
                <a16:creationId xmlns:a16="http://schemas.microsoft.com/office/drawing/2014/main" id="{6C1E56CB-482C-BB2F-B9DB-75BB47AC7A4C}"/>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Tier 2 Intervention Grid</a:t>
            </a:r>
          </a:p>
        </p:txBody>
      </p:sp>
    </p:spTree>
    <p:extLst>
      <p:ext uri="{BB962C8B-B14F-4D97-AF65-F5344CB8AC3E}">
        <p14:creationId xmlns:p14="http://schemas.microsoft.com/office/powerpoint/2010/main" val="171753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AA811-1783-49DC-6704-949ED0E59311}"/>
              </a:ext>
            </a:extLst>
          </p:cNvPr>
          <p:cNvSpPr>
            <a:spLocks noGrp="1"/>
          </p:cNvSpPr>
          <p:nvPr>
            <p:ph type="title"/>
          </p:nvPr>
        </p:nvSpPr>
        <p:spPr/>
        <p:txBody>
          <a:bodyPr/>
          <a:lstStyle/>
          <a:p>
            <a:r>
              <a:rPr lang="en-US"/>
              <a:t>Tier 2 and Tier 3 Intervention Grids</a:t>
            </a:r>
          </a:p>
        </p:txBody>
      </p:sp>
      <p:pic>
        <p:nvPicPr>
          <p:cNvPr id="5" name="Picture 1" descr="Tier 2 Intervention Grid: Self-Monitoring. Includes column sections for the name of the support, the description, school-wide data entry criteria, data to progress monitor (such as social validity and treatment integrity), and exit criteria.">
            <a:extLst>
              <a:ext uri="{FF2B5EF4-FFF2-40B4-BE49-F238E27FC236}">
                <a16:creationId xmlns:a16="http://schemas.microsoft.com/office/drawing/2014/main" id="{4A38E0EE-5C70-57CC-7EC0-2C7E4880C486}"/>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2730042" y="1690688"/>
            <a:ext cx="6261557" cy="4884815"/>
          </a:xfrm>
          <a:prstGeom prst="rect">
            <a:avLst/>
          </a:prstGeom>
          <a:ln>
            <a:solidFill>
              <a:schemeClr val="tx1"/>
            </a:solidFill>
          </a:ln>
        </p:spPr>
      </p:pic>
      <p:pic>
        <p:nvPicPr>
          <p:cNvPr id="3" name="Picture 2">
            <a:extLst>
              <a:ext uri="{FF2B5EF4-FFF2-40B4-BE49-F238E27FC236}">
                <a16:creationId xmlns:a16="http://schemas.microsoft.com/office/drawing/2014/main" id="{1E0FDB31-38F6-C227-6B42-6D715EE5D1C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sp>
        <p:nvSpPr>
          <p:cNvPr id="7" name="Highlighting">
            <a:extLst>
              <a:ext uri="{FF2B5EF4-FFF2-40B4-BE49-F238E27FC236}">
                <a16:creationId xmlns:a16="http://schemas.microsoft.com/office/drawing/2014/main" id="{F8DA6E33-3101-D132-6521-6F783CBF1B35}"/>
              </a:ext>
              <a:ext uri="{C183D7F6-B498-43B3-948B-1728B52AA6E4}">
                <adec:decorative xmlns:adec="http://schemas.microsoft.com/office/drawing/2017/decorative" val="1"/>
              </a:ext>
            </a:extLst>
          </p:cNvPr>
          <p:cNvSpPr/>
          <p:nvPr/>
        </p:nvSpPr>
        <p:spPr>
          <a:xfrm>
            <a:off x="3241297" y="2909653"/>
            <a:ext cx="522159" cy="249394"/>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ighlighting">
            <a:extLst>
              <a:ext uri="{FF2B5EF4-FFF2-40B4-BE49-F238E27FC236}">
                <a16:creationId xmlns:a16="http://schemas.microsoft.com/office/drawing/2014/main" id="{D3C6297A-9470-ED8B-2656-7F569FB117AB}"/>
              </a:ext>
              <a:ext uri="{C183D7F6-B498-43B3-948B-1728B52AA6E4}">
                <adec:decorative xmlns:adec="http://schemas.microsoft.com/office/drawing/2017/decorative" val="1"/>
              </a:ext>
            </a:extLst>
          </p:cNvPr>
          <p:cNvSpPr/>
          <p:nvPr/>
        </p:nvSpPr>
        <p:spPr>
          <a:xfrm>
            <a:off x="3954767" y="2633254"/>
            <a:ext cx="687353"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Highlighting">
            <a:extLst>
              <a:ext uri="{FF2B5EF4-FFF2-40B4-BE49-F238E27FC236}">
                <a16:creationId xmlns:a16="http://schemas.microsoft.com/office/drawing/2014/main" id="{50028C9D-A9DB-139A-2B8D-AAC4B8D9F324}"/>
              </a:ext>
              <a:ext uri="{C183D7F6-B498-43B3-948B-1728B52AA6E4}">
                <adec:decorative xmlns:adec="http://schemas.microsoft.com/office/drawing/2017/decorative" val="1"/>
              </a:ext>
            </a:extLst>
          </p:cNvPr>
          <p:cNvSpPr/>
          <p:nvPr/>
        </p:nvSpPr>
        <p:spPr>
          <a:xfrm>
            <a:off x="4780233" y="2481263"/>
            <a:ext cx="1552011" cy="3330093"/>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Highlighting">
            <a:extLst>
              <a:ext uri="{FF2B5EF4-FFF2-40B4-BE49-F238E27FC236}">
                <a16:creationId xmlns:a16="http://schemas.microsoft.com/office/drawing/2014/main" id="{54AF8754-5970-42AE-0681-A46EF9ACC4D2}"/>
              </a:ext>
              <a:ext uri="{C183D7F6-B498-43B3-948B-1728B52AA6E4}">
                <adec:decorative xmlns:adec="http://schemas.microsoft.com/office/drawing/2017/decorative" val="1"/>
              </a:ext>
            </a:extLst>
          </p:cNvPr>
          <p:cNvSpPr/>
          <p:nvPr/>
        </p:nvSpPr>
        <p:spPr>
          <a:xfrm>
            <a:off x="6403037" y="4190890"/>
            <a:ext cx="73274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Highlighting">
            <a:extLst>
              <a:ext uri="{FF2B5EF4-FFF2-40B4-BE49-F238E27FC236}">
                <a16:creationId xmlns:a16="http://schemas.microsoft.com/office/drawing/2014/main" id="{EA341D1D-74C6-2849-8BF9-F94D0D1D84A0}"/>
              </a:ext>
              <a:ext uri="{C183D7F6-B498-43B3-948B-1728B52AA6E4}">
                <adec:decorative xmlns:adec="http://schemas.microsoft.com/office/drawing/2017/decorative" val="1"/>
              </a:ext>
            </a:extLst>
          </p:cNvPr>
          <p:cNvSpPr/>
          <p:nvPr/>
        </p:nvSpPr>
        <p:spPr>
          <a:xfrm>
            <a:off x="6333680" y="4818384"/>
            <a:ext cx="96642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Highlighting">
            <a:extLst>
              <a:ext uri="{FF2B5EF4-FFF2-40B4-BE49-F238E27FC236}">
                <a16:creationId xmlns:a16="http://schemas.microsoft.com/office/drawing/2014/main" id="{8E178A5D-3566-A220-6082-EC66EE519BCC}"/>
              </a:ext>
              <a:ext uri="{C183D7F6-B498-43B3-948B-1728B52AA6E4}">
                <adec:decorative xmlns:adec="http://schemas.microsoft.com/office/drawing/2017/decorative" val="1"/>
              </a:ext>
            </a:extLst>
          </p:cNvPr>
          <p:cNvSpPr/>
          <p:nvPr/>
        </p:nvSpPr>
        <p:spPr>
          <a:xfrm>
            <a:off x="6403036" y="2905286"/>
            <a:ext cx="1204239" cy="69850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Highlighting">
            <a:extLst>
              <a:ext uri="{FF2B5EF4-FFF2-40B4-BE49-F238E27FC236}">
                <a16:creationId xmlns:a16="http://schemas.microsoft.com/office/drawing/2014/main" id="{E5A53A7B-2881-24B2-1625-0873D542628B}"/>
              </a:ext>
              <a:ext uri="{C183D7F6-B498-43B3-948B-1728B52AA6E4}">
                <adec:decorative xmlns:adec="http://schemas.microsoft.com/office/drawing/2017/decorative" val="1"/>
              </a:ext>
            </a:extLst>
          </p:cNvPr>
          <p:cNvSpPr/>
          <p:nvPr/>
        </p:nvSpPr>
        <p:spPr>
          <a:xfrm>
            <a:off x="7617684" y="2633254"/>
            <a:ext cx="786319"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60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67E0-E458-A20C-AB93-ADD3161A7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9642B-5898-DA3E-C6B5-F946E53EC997}"/>
              </a:ext>
            </a:extLst>
          </p:cNvPr>
          <p:cNvSpPr>
            <a:spLocks noGrp="1"/>
          </p:cNvSpPr>
          <p:nvPr>
            <p:ph type="title"/>
          </p:nvPr>
        </p:nvSpPr>
        <p:spPr/>
        <p:txBody>
          <a:bodyPr/>
          <a:lstStyle/>
          <a:p>
            <a:r>
              <a:rPr lang="en-US"/>
              <a:t>Illustration: Reviewing Multiple Sources of Data in an Integrated Way</a:t>
            </a:r>
          </a:p>
        </p:txBody>
      </p:sp>
      <p:pic>
        <p:nvPicPr>
          <p:cNvPr id="9" name="Picture 0" descr="Ci3T Data Dashboard">
            <a:extLst>
              <a:ext uri="{FF2B5EF4-FFF2-40B4-BE49-F238E27FC236}">
                <a16:creationId xmlns:a16="http://schemas.microsoft.com/office/drawing/2014/main" id="{96BE2A57-F9C0-041A-4601-B38C185732B4}"/>
              </a:ext>
            </a:extLst>
          </p:cNvPr>
          <p:cNvPicPr>
            <a:picLocks noChangeAspect="1"/>
          </p:cNvPicPr>
          <p:nvPr/>
        </p:nvPicPr>
        <p:blipFill>
          <a:blip r:embed="rId2"/>
          <a:stretch>
            <a:fillRect/>
          </a:stretch>
        </p:blipFill>
        <p:spPr>
          <a:xfrm>
            <a:off x="903514" y="1864860"/>
            <a:ext cx="10384971" cy="3886116"/>
          </a:xfrm>
          <a:prstGeom prst="rect">
            <a:avLst/>
          </a:prstGeom>
          <a:ln>
            <a:solidFill>
              <a:schemeClr val="tx1"/>
            </a:solidFill>
          </a:ln>
        </p:spPr>
      </p:pic>
      <p:sp>
        <p:nvSpPr>
          <p:cNvPr id="12" name="Rectangle 1">
            <a:extLst>
              <a:ext uri="{FF2B5EF4-FFF2-40B4-BE49-F238E27FC236}">
                <a16:creationId xmlns:a16="http://schemas.microsoft.com/office/drawing/2014/main" id="{B78C8293-FBF2-C281-51A2-BA3EFF1DFE4C}"/>
              </a:ext>
              <a:ext uri="{C183D7F6-B498-43B3-948B-1728B52AA6E4}">
                <adec:decorative xmlns:adec="http://schemas.microsoft.com/office/drawing/2017/decorative" val="1"/>
              </a:ext>
            </a:extLst>
          </p:cNvPr>
          <p:cNvSpPr/>
          <p:nvPr/>
        </p:nvSpPr>
        <p:spPr>
          <a:xfrm>
            <a:off x="2924174" y="1777774"/>
            <a:ext cx="838201"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a:extLst>
              <a:ext uri="{FF2B5EF4-FFF2-40B4-BE49-F238E27FC236}">
                <a16:creationId xmlns:a16="http://schemas.microsoft.com/office/drawing/2014/main" id="{407F6D5A-C046-885F-CAD5-8F250DEF1126}"/>
              </a:ext>
              <a:ext uri="{C183D7F6-B498-43B3-948B-1728B52AA6E4}">
                <adec:decorative xmlns:adec="http://schemas.microsoft.com/office/drawing/2017/decorative" val="1"/>
              </a:ext>
            </a:extLst>
          </p:cNvPr>
          <p:cNvSpPr/>
          <p:nvPr/>
        </p:nvSpPr>
        <p:spPr>
          <a:xfrm>
            <a:off x="4114800" y="1777774"/>
            <a:ext cx="1190626"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
            <a:extLst>
              <a:ext uri="{FF2B5EF4-FFF2-40B4-BE49-F238E27FC236}">
                <a16:creationId xmlns:a16="http://schemas.microsoft.com/office/drawing/2014/main" id="{9341DB75-502D-B602-5592-B5CE776E3A23}"/>
              </a:ext>
              <a:ext uri="{C183D7F6-B498-43B3-948B-1728B52AA6E4}">
                <adec:decorative xmlns:adec="http://schemas.microsoft.com/office/drawing/2017/decorative" val="1"/>
              </a:ext>
            </a:extLst>
          </p:cNvPr>
          <p:cNvSpPr/>
          <p:nvPr/>
        </p:nvSpPr>
        <p:spPr>
          <a:xfrm>
            <a:off x="5419724" y="1777774"/>
            <a:ext cx="4467225"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
            <a:extLst>
              <a:ext uri="{FF2B5EF4-FFF2-40B4-BE49-F238E27FC236}">
                <a16:creationId xmlns:a16="http://schemas.microsoft.com/office/drawing/2014/main" id="{6E13E454-4DC6-33D9-00C5-231020399F27}"/>
              </a:ext>
            </a:extLst>
          </p:cNvPr>
          <p:cNvSpPr/>
          <p:nvPr/>
        </p:nvSpPr>
        <p:spPr>
          <a:xfrm>
            <a:off x="2238375" y="5906696"/>
            <a:ext cx="1524000" cy="36195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attendance</a:t>
            </a:r>
          </a:p>
        </p:txBody>
      </p:sp>
      <p:sp>
        <p:nvSpPr>
          <p:cNvPr id="14" name="Textbox 2">
            <a:extLst>
              <a:ext uri="{FF2B5EF4-FFF2-40B4-BE49-F238E27FC236}">
                <a16:creationId xmlns:a16="http://schemas.microsoft.com/office/drawing/2014/main" id="{FC8C99F0-FCBF-7D0A-EBDD-0D04BD5D26DC}"/>
              </a:ext>
            </a:extLst>
          </p:cNvPr>
          <p:cNvSpPr/>
          <p:nvPr/>
        </p:nvSpPr>
        <p:spPr>
          <a:xfrm>
            <a:off x="3948113" y="5925147"/>
            <a:ext cx="1524000"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behavior</a:t>
            </a:r>
          </a:p>
          <a:p>
            <a:pPr algn="ctr"/>
            <a:r>
              <a:rPr lang="en-US" sz="2000" dirty="0"/>
              <a:t>screening</a:t>
            </a:r>
          </a:p>
        </p:txBody>
      </p:sp>
      <p:sp>
        <p:nvSpPr>
          <p:cNvPr id="15" name="Textbox 3">
            <a:extLst>
              <a:ext uri="{FF2B5EF4-FFF2-40B4-BE49-F238E27FC236}">
                <a16:creationId xmlns:a16="http://schemas.microsoft.com/office/drawing/2014/main" id="{DA07B747-3433-8B07-4FCE-F2A05481830F}"/>
              </a:ext>
            </a:extLst>
          </p:cNvPr>
          <p:cNvSpPr/>
          <p:nvPr/>
        </p:nvSpPr>
        <p:spPr>
          <a:xfrm>
            <a:off x="6215063" y="5925147"/>
            <a:ext cx="3052762"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academic screening</a:t>
            </a:r>
          </a:p>
        </p:txBody>
      </p:sp>
    </p:spTree>
    <p:extLst>
      <p:ext uri="{BB962C8B-B14F-4D97-AF65-F5344CB8AC3E}">
        <p14:creationId xmlns:p14="http://schemas.microsoft.com/office/powerpoint/2010/main" val="1455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125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25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3" grpId="0" animBg="1"/>
      <p:bldP spid="14" grpId="0" animBg="1"/>
      <p:bldP spid="1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B37DC-EE64-E9ED-4474-72674CA467E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2A784A2-A376-FB30-738F-C90EF1F349A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Secondary Intervention Grid</a:t>
            </a:r>
          </a:p>
        </p:txBody>
      </p:sp>
      <p:pic>
        <p:nvPicPr>
          <p:cNvPr id="4" name="Picture 1" descr="Comprehensive, Integrated, Three-Tiered Model of Prevention pyramid.">
            <a:extLst>
              <a:ext uri="{FF2B5EF4-FFF2-40B4-BE49-F238E27FC236}">
                <a16:creationId xmlns:a16="http://schemas.microsoft.com/office/drawing/2014/main" id="{E768F5E3-110D-053D-AB4C-890AEC99FE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60BB916A-A41C-296D-9985-6FC12F931B0A}"/>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492F2772-BD7A-5045-408B-6EFA8BB8AD69}"/>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82B8CE48-B8FB-67AD-4D66-BF8800C09E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79714" y="1063412"/>
            <a:ext cx="2071772" cy="3237144"/>
          </a:xfrm>
          <a:prstGeom prst="rect">
            <a:avLst/>
          </a:prstGeom>
        </p:spPr>
      </p:pic>
      <p:sp>
        <p:nvSpPr>
          <p:cNvPr id="3" name="Rectangle 2">
            <a:extLst>
              <a:ext uri="{FF2B5EF4-FFF2-40B4-BE49-F238E27FC236}">
                <a16:creationId xmlns:a16="http://schemas.microsoft.com/office/drawing/2014/main" id="{A896DAC5-73B0-1918-A064-AC2105434453}"/>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Tier 2 Intervention Grid</a:t>
            </a:r>
          </a:p>
        </p:txBody>
      </p:sp>
    </p:spTree>
    <p:extLst>
      <p:ext uri="{BB962C8B-B14F-4D97-AF65-F5344CB8AC3E}">
        <p14:creationId xmlns:p14="http://schemas.microsoft.com/office/powerpoint/2010/main" val="92119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3B44C-2E24-136B-D1EA-ADAB85D344A4}"/>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Using a Tier 2 Intervention Grid to Connect Students with Supports</a:t>
            </a:r>
          </a:p>
        </p:txBody>
      </p:sp>
      <p:pic>
        <p:nvPicPr>
          <p:cNvPr id="11" name="Picture 10" descr="Self-Monitoring Tier 2 Intervention Grid">
            <a:extLst>
              <a:ext uri="{FF2B5EF4-FFF2-40B4-BE49-F238E27FC236}">
                <a16:creationId xmlns:a16="http://schemas.microsoft.com/office/drawing/2014/main" id="{6276E919-C64F-0D45-AF0A-F4BCA4FB0B71}"/>
              </a:ext>
            </a:extLst>
          </p:cNvPr>
          <p:cNvPicPr>
            <a:picLocks noChangeAspect="1"/>
          </p:cNvPicPr>
          <p:nvPr/>
        </p:nvPicPr>
        <p:blipFill>
          <a:blip r:embed="rId3" cstate="screen">
            <a:extLst>
              <a:ext uri="{28A0092B-C50C-407E-A947-70E740481C1C}">
                <a14:useLocalDpi xmlns:a14="http://schemas.microsoft.com/office/drawing/2010/main"/>
              </a:ext>
            </a:extLst>
          </a:blip>
          <a:srcRect b="14238"/>
          <a:stretch>
            <a:fillRect/>
          </a:stretch>
        </p:blipFill>
        <p:spPr>
          <a:xfrm>
            <a:off x="1314912" y="383863"/>
            <a:ext cx="9187881" cy="6090273"/>
          </a:xfrm>
          <a:prstGeom prst="rect">
            <a:avLst/>
          </a:prstGeom>
          <a:ln>
            <a:solidFill>
              <a:sysClr val="windowText" lastClr="000000">
                <a:lumMod val="50000"/>
                <a:lumOff val="50000"/>
              </a:sysClr>
            </a:solidFill>
          </a:ln>
          <a:effectLst>
            <a:outerShdw blurRad="292100" dist="139700" dir="2700000" algn="tl" rotWithShape="0">
              <a:srgbClr val="333333">
                <a:alpha val="65000"/>
              </a:srgbClr>
            </a:outerShdw>
          </a:effectLst>
        </p:spPr>
      </p:pic>
      <p:sp>
        <p:nvSpPr>
          <p:cNvPr id="12" name="Curved Up Arrow 11">
            <a:extLst>
              <a:ext uri="{FF2B5EF4-FFF2-40B4-BE49-F238E27FC236}">
                <a16:creationId xmlns:a16="http://schemas.microsoft.com/office/drawing/2014/main" id="{FEF112C9-1016-E249-86C0-B1EC2EC4BC0C}"/>
              </a:ext>
              <a:ext uri="{C183D7F6-B498-43B3-948B-1728B52AA6E4}">
                <adec:decorative xmlns:adec="http://schemas.microsoft.com/office/drawing/2017/decorative" val="1"/>
              </a:ext>
            </a:extLst>
          </p:cNvPr>
          <p:cNvSpPr/>
          <p:nvPr/>
        </p:nvSpPr>
        <p:spPr>
          <a:xfrm flipV="1">
            <a:off x="1878506" y="1016811"/>
            <a:ext cx="1604098" cy="645146"/>
          </a:xfrm>
          <a:prstGeom prst="curvedUpArrow">
            <a:avLst/>
          </a:prstGeom>
          <a:solidFill>
            <a:srgbClr val="2E75B6"/>
          </a:solidFill>
          <a:ln>
            <a:noFill/>
          </a:ln>
          <a:effectLst>
            <a:outerShdw blurRad="57150" dist="19050" dir="5400000" algn="ctr" rotWithShape="0">
              <a:srgbClr val="000000">
                <a:alpha val="63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Curved Up Arrow 12">
            <a:extLst>
              <a:ext uri="{FF2B5EF4-FFF2-40B4-BE49-F238E27FC236}">
                <a16:creationId xmlns:a16="http://schemas.microsoft.com/office/drawing/2014/main" id="{EF0685B2-2160-0848-91F2-F1F63AB2979E}"/>
              </a:ext>
              <a:ext uri="{C183D7F6-B498-43B3-948B-1728B52AA6E4}">
                <adec:decorative xmlns:adec="http://schemas.microsoft.com/office/drawing/2017/decorative" val="1"/>
              </a:ext>
            </a:extLst>
          </p:cNvPr>
          <p:cNvSpPr/>
          <p:nvPr/>
        </p:nvSpPr>
        <p:spPr>
          <a:xfrm flipV="1">
            <a:off x="3642758" y="1016811"/>
            <a:ext cx="1604098" cy="645146"/>
          </a:xfrm>
          <a:prstGeom prst="curvedUpArrow">
            <a:avLst/>
          </a:prstGeom>
          <a:solidFill>
            <a:srgbClr val="2E75B6"/>
          </a:solidFill>
          <a:ln>
            <a:noFill/>
          </a:ln>
          <a:effectLst>
            <a:outerShdw blurRad="57150" dist="19050" dir="5400000" algn="ctr" rotWithShape="0">
              <a:srgbClr val="000000">
                <a:alpha val="63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Curved Up Arrow 13">
            <a:extLst>
              <a:ext uri="{FF2B5EF4-FFF2-40B4-BE49-F238E27FC236}">
                <a16:creationId xmlns:a16="http://schemas.microsoft.com/office/drawing/2014/main" id="{8BCC70AB-F0CF-724E-B3BE-E41D292DE8D9}"/>
              </a:ext>
              <a:ext uri="{C183D7F6-B498-43B3-948B-1728B52AA6E4}">
                <adec:decorative xmlns:adec="http://schemas.microsoft.com/office/drawing/2017/decorative" val="1"/>
              </a:ext>
            </a:extLst>
          </p:cNvPr>
          <p:cNvSpPr/>
          <p:nvPr/>
        </p:nvSpPr>
        <p:spPr>
          <a:xfrm flipV="1">
            <a:off x="5621555" y="1016811"/>
            <a:ext cx="1704471" cy="645146"/>
          </a:xfrm>
          <a:prstGeom prst="curvedUpArrow">
            <a:avLst/>
          </a:prstGeom>
          <a:solidFill>
            <a:srgbClr val="2E75B6"/>
          </a:solidFill>
          <a:ln>
            <a:noFill/>
          </a:ln>
          <a:effectLst>
            <a:outerShdw blurRad="57150" dist="19050" dir="5400000" algn="ctr" rotWithShape="0">
              <a:srgbClr val="000000">
                <a:alpha val="63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Curved Up Arrow 14">
            <a:extLst>
              <a:ext uri="{FF2B5EF4-FFF2-40B4-BE49-F238E27FC236}">
                <a16:creationId xmlns:a16="http://schemas.microsoft.com/office/drawing/2014/main" id="{BE548904-3C04-3A46-AB1E-4F9ABA9801B2}"/>
              </a:ext>
              <a:ext uri="{C183D7F6-B498-43B3-948B-1728B52AA6E4}">
                <adec:decorative xmlns:adec="http://schemas.microsoft.com/office/drawing/2017/decorative" val="1"/>
              </a:ext>
            </a:extLst>
          </p:cNvPr>
          <p:cNvSpPr/>
          <p:nvPr/>
        </p:nvSpPr>
        <p:spPr>
          <a:xfrm flipV="1">
            <a:off x="7524234" y="1016811"/>
            <a:ext cx="1604098" cy="645146"/>
          </a:xfrm>
          <a:prstGeom prst="curvedUpArrow">
            <a:avLst/>
          </a:prstGeom>
          <a:solidFill>
            <a:srgbClr val="2E75B6"/>
          </a:solidFill>
          <a:ln>
            <a:noFill/>
          </a:ln>
          <a:effectLst>
            <a:outerShdw blurRad="57150" dist="19050" dir="5400000" algn="ctr" rotWithShape="0">
              <a:srgbClr val="000000">
                <a:alpha val="63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A67B86F-A33A-EF4C-BD66-BC2CD0DA7857}"/>
              </a:ext>
              <a:ext uri="{C183D7F6-B498-43B3-948B-1728B52AA6E4}">
                <adec:decorative xmlns:adec="http://schemas.microsoft.com/office/drawing/2017/decorative" val="1"/>
              </a:ext>
            </a:extLst>
          </p:cNvPr>
          <p:cNvSpPr/>
          <p:nvPr/>
        </p:nvSpPr>
        <p:spPr>
          <a:xfrm>
            <a:off x="4236907" y="1582894"/>
            <a:ext cx="2569239" cy="4613768"/>
          </a:xfrm>
          <a:prstGeom prst="rect">
            <a:avLst/>
          </a:prstGeom>
          <a:noFill/>
          <a:ln w="57150" cap="flat" cmpd="sng" algn="ctr">
            <a:solidFill>
              <a:srgbClr val="FFC000">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064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500"/>
                            </p:stCondLst>
                            <p:childTnLst>
                              <p:par>
                                <p:cTn id="24" presetID="9" presetClass="entr" presetSubtype="0" fill="hold" grpId="0" nodeType="afterEffect">
                                  <p:stCondLst>
                                    <p:cond delay="500"/>
                                  </p:stCondLst>
                                  <p:childTnLst>
                                    <p:set>
                                      <p:cBhvr>
                                        <p:cTn id="25" dur="1" fill="hold">
                                          <p:stCondLst>
                                            <p:cond delay="0"/>
                                          </p:stCondLst>
                                        </p:cTn>
                                        <p:tgtEl>
                                          <p:spTgt spid="16"/>
                                        </p:tgtEl>
                                        <p:attrNameLst>
                                          <p:attrName>style.visibility</p:attrName>
                                        </p:attrNameLst>
                                      </p:cBhvr>
                                      <p:to>
                                        <p:strVal val="visible"/>
                                      </p:to>
                                    </p:set>
                                    <p:animEffect transition="in" filter="dissolve">
                                      <p:cBhvr>
                                        <p:cTn id="2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18B033E-A88E-DEE1-F5C7-07FBBE8937EA}"/>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Data in Action: Filtering Data</a:t>
            </a:r>
          </a:p>
        </p:txBody>
      </p:sp>
      <p:grpSp>
        <p:nvGrpSpPr>
          <p:cNvPr id="8" name="Group 2" descr="Screenshare demonstration">
            <a:extLst>
              <a:ext uri="{FF2B5EF4-FFF2-40B4-BE49-F238E27FC236}">
                <a16:creationId xmlns:a16="http://schemas.microsoft.com/office/drawing/2014/main" id="{5DF7A5A0-169B-2646-AFEA-DCE914F97395}"/>
              </a:ext>
            </a:extLst>
          </p:cNvPr>
          <p:cNvGrpSpPr/>
          <p:nvPr/>
        </p:nvGrpSpPr>
        <p:grpSpPr>
          <a:xfrm>
            <a:off x="2548162" y="2342221"/>
            <a:ext cx="7887197" cy="4515779"/>
            <a:chOff x="1024162" y="2269004"/>
            <a:chExt cx="7887197" cy="4515779"/>
          </a:xfrm>
        </p:grpSpPr>
        <p:pic>
          <p:nvPicPr>
            <p:cNvPr id="5" name="Picture 3" descr="A close up of text on a white background&#10;&#10;Description automatically generated">
              <a:extLst>
                <a:ext uri="{FF2B5EF4-FFF2-40B4-BE49-F238E27FC236}">
                  <a16:creationId xmlns:a16="http://schemas.microsoft.com/office/drawing/2014/main" id="{93BD9455-0399-5A4A-9177-8E8F8B17B367}"/>
                </a:ext>
              </a:extLst>
            </p:cNvPr>
            <p:cNvPicPr>
              <a:picLocks noChangeAspect="1"/>
            </p:cNvPicPr>
            <p:nvPr/>
          </p:nvPicPr>
          <p:blipFill>
            <a:blip r:embed="rId3"/>
            <a:stretch>
              <a:fillRect/>
            </a:stretch>
          </p:blipFill>
          <p:spPr>
            <a:xfrm>
              <a:off x="1024164" y="2332301"/>
              <a:ext cx="7887195" cy="4443119"/>
            </a:xfrm>
            <a:prstGeom prst="rect">
              <a:avLst/>
            </a:prstGeom>
          </p:spPr>
        </p:pic>
        <p:sp>
          <p:nvSpPr>
            <p:cNvPr id="4" name="Rectangle 2">
              <a:extLst>
                <a:ext uri="{FF2B5EF4-FFF2-40B4-BE49-F238E27FC236}">
                  <a16:creationId xmlns:a16="http://schemas.microsoft.com/office/drawing/2014/main" id="{03693083-C0B4-8B48-9C12-CF431A614126}"/>
                </a:ext>
              </a:extLst>
            </p:cNvPr>
            <p:cNvSpPr/>
            <p:nvPr/>
          </p:nvSpPr>
          <p:spPr>
            <a:xfrm>
              <a:off x="1024163" y="2269004"/>
              <a:ext cx="7887195" cy="1928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
              <a:extLst>
                <a:ext uri="{FF2B5EF4-FFF2-40B4-BE49-F238E27FC236}">
                  <a16:creationId xmlns:a16="http://schemas.microsoft.com/office/drawing/2014/main" id="{E92CB804-C34B-8C43-AEE0-173857501637}"/>
                </a:ext>
              </a:extLst>
            </p:cNvPr>
            <p:cNvSpPr/>
            <p:nvPr/>
          </p:nvSpPr>
          <p:spPr>
            <a:xfrm>
              <a:off x="1024162" y="6591941"/>
              <a:ext cx="7887195" cy="1928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 descr="Screenshot of behavior and academic sections of the schoolwide data entry criteria column on the intervention grid">
            <a:extLst>
              <a:ext uri="{FF2B5EF4-FFF2-40B4-BE49-F238E27FC236}">
                <a16:creationId xmlns:a16="http://schemas.microsoft.com/office/drawing/2014/main" id="{1ECBE804-C59B-D971-21A5-6D35074781F9}"/>
              </a:ext>
            </a:extLst>
          </p:cNvPr>
          <p:cNvGrpSpPr/>
          <p:nvPr/>
        </p:nvGrpSpPr>
        <p:grpSpPr>
          <a:xfrm>
            <a:off x="1756641" y="257907"/>
            <a:ext cx="1840523" cy="3257005"/>
            <a:chOff x="1957754" y="171995"/>
            <a:chExt cx="1840523" cy="3257005"/>
          </a:xfrm>
        </p:grpSpPr>
        <p:pic>
          <p:nvPicPr>
            <p:cNvPr id="15" name="Picture">
              <a:extLst>
                <a:ext uri="{FF2B5EF4-FFF2-40B4-BE49-F238E27FC236}">
                  <a16:creationId xmlns:a16="http://schemas.microsoft.com/office/drawing/2014/main" id="{49A75728-2F03-410C-A9F8-6A2FEB1288B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57754" y="171995"/>
              <a:ext cx="1840523" cy="3257005"/>
            </a:xfrm>
            <a:prstGeom prst="rect">
              <a:avLst/>
            </a:prstGeom>
            <a:ln>
              <a:solidFill>
                <a:srgbClr val="4272C5"/>
              </a:solidFill>
            </a:ln>
            <a:effectLst>
              <a:outerShdw blurRad="292100" dist="139700" dir="2700000" algn="tl" rotWithShape="0">
                <a:srgbClr val="333333">
                  <a:alpha val="65000"/>
                </a:srgbClr>
              </a:outerShdw>
            </a:effectLst>
          </p:spPr>
        </p:pic>
        <p:sp>
          <p:nvSpPr>
            <p:cNvPr id="16" name="Rectangle 1">
              <a:extLst>
                <a:ext uri="{FF2B5EF4-FFF2-40B4-BE49-F238E27FC236}">
                  <a16:creationId xmlns:a16="http://schemas.microsoft.com/office/drawing/2014/main" id="{E7C5F8CF-5812-6FA3-22A0-EF6629EE1062}"/>
                </a:ext>
              </a:extLst>
            </p:cNvPr>
            <p:cNvSpPr/>
            <p:nvPr/>
          </p:nvSpPr>
          <p:spPr>
            <a:xfrm>
              <a:off x="1957754" y="468679"/>
              <a:ext cx="1840523" cy="141773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89DD9625-E54A-6C34-CF35-FB45206A86D6}"/>
                </a:ext>
              </a:extLst>
            </p:cNvPr>
            <p:cNvSpPr/>
            <p:nvPr/>
          </p:nvSpPr>
          <p:spPr>
            <a:xfrm>
              <a:off x="1957754" y="2246390"/>
              <a:ext cx="1840523" cy="118261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 name="Curved Connector 1">
            <a:extLst>
              <a:ext uri="{FF2B5EF4-FFF2-40B4-BE49-F238E27FC236}">
                <a16:creationId xmlns:a16="http://schemas.microsoft.com/office/drawing/2014/main" id="{91CFD7DA-68D4-5F05-E384-89DAABD5A4D9}"/>
              </a:ext>
              <a:ext uri="{C183D7F6-B498-43B3-948B-1728B52AA6E4}">
                <adec:decorative xmlns:adec="http://schemas.microsoft.com/office/drawing/2017/decorative" val="1"/>
              </a:ext>
            </a:extLst>
          </p:cNvPr>
          <p:cNvCxnSpPr>
            <a:cxnSpLocks/>
          </p:cNvCxnSpPr>
          <p:nvPr/>
        </p:nvCxnSpPr>
        <p:spPr>
          <a:xfrm>
            <a:off x="3597163" y="1148863"/>
            <a:ext cx="3296006" cy="1957753"/>
          </a:xfrm>
          <a:prstGeom prst="curvedConnector3">
            <a:avLst>
              <a:gd name="adj1" fmla="val 106908"/>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Curved Connector 2">
            <a:extLst>
              <a:ext uri="{FF2B5EF4-FFF2-40B4-BE49-F238E27FC236}">
                <a16:creationId xmlns:a16="http://schemas.microsoft.com/office/drawing/2014/main" id="{5E29AA2B-3B7F-50FA-4009-43E2CEAAF477}"/>
              </a:ext>
              <a:ext uri="{C183D7F6-B498-43B3-948B-1728B52AA6E4}">
                <adec:decorative xmlns:adec="http://schemas.microsoft.com/office/drawing/2017/decorative" val="1"/>
              </a:ext>
            </a:extLst>
          </p:cNvPr>
          <p:cNvCxnSpPr>
            <a:cxnSpLocks/>
          </p:cNvCxnSpPr>
          <p:nvPr/>
        </p:nvCxnSpPr>
        <p:spPr>
          <a:xfrm>
            <a:off x="3610708" y="2791827"/>
            <a:ext cx="1641231" cy="313121"/>
          </a:xfrm>
          <a:prstGeom prst="curvedConnector3">
            <a:avLst>
              <a:gd name="adj1" fmla="val 92857"/>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8189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0F48F8-055D-040F-2F14-FF98814CA35A}"/>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Data in Action: Matching Data to Entry Criteria</a:t>
            </a:r>
          </a:p>
        </p:txBody>
      </p:sp>
      <p:pic>
        <p:nvPicPr>
          <p:cNvPr id="2" name="Picture 1" descr="Screenshot of data dashboard with arrows pointing to the columns for AIMSWeb Reading, SRSS-E7, and Absences columns">
            <a:extLst>
              <a:ext uri="{FF2B5EF4-FFF2-40B4-BE49-F238E27FC236}">
                <a16:creationId xmlns:a16="http://schemas.microsoft.com/office/drawing/2014/main" id="{4F2D3E93-AE6E-224D-B672-1F245BCB527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02984" y="2691452"/>
            <a:ext cx="8065017" cy="1417731"/>
          </a:xfrm>
          <a:prstGeom prst="rect">
            <a:avLst/>
          </a:prstGeom>
        </p:spPr>
      </p:pic>
      <p:grpSp>
        <p:nvGrpSpPr>
          <p:cNvPr id="3" name="Group" descr="Screenshot of behavior and academic sections of the schoolwide data entry criteria column on the intervention grid">
            <a:extLst>
              <a:ext uri="{FF2B5EF4-FFF2-40B4-BE49-F238E27FC236}">
                <a16:creationId xmlns:a16="http://schemas.microsoft.com/office/drawing/2014/main" id="{96D817EB-E049-160C-B949-8DA3D2333E91}"/>
              </a:ext>
            </a:extLst>
          </p:cNvPr>
          <p:cNvGrpSpPr/>
          <p:nvPr/>
        </p:nvGrpSpPr>
        <p:grpSpPr>
          <a:xfrm>
            <a:off x="1756641" y="257907"/>
            <a:ext cx="1840523" cy="3257005"/>
            <a:chOff x="1957754" y="171995"/>
            <a:chExt cx="1840523" cy="3257005"/>
          </a:xfrm>
        </p:grpSpPr>
        <p:pic>
          <p:nvPicPr>
            <p:cNvPr id="11" name="Picture">
              <a:extLst>
                <a:ext uri="{FF2B5EF4-FFF2-40B4-BE49-F238E27FC236}">
                  <a16:creationId xmlns:a16="http://schemas.microsoft.com/office/drawing/2014/main" id="{AF31F1A2-2CDD-92DC-4117-758DC1107D0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57754" y="171995"/>
              <a:ext cx="1840523" cy="3257005"/>
            </a:xfrm>
            <a:prstGeom prst="rect">
              <a:avLst/>
            </a:prstGeom>
            <a:ln>
              <a:solidFill>
                <a:srgbClr val="4272C5"/>
              </a:solidFill>
            </a:ln>
            <a:effectLst>
              <a:outerShdw blurRad="292100" dist="139700" dir="2700000" algn="tl" rotWithShape="0">
                <a:srgbClr val="333333">
                  <a:alpha val="65000"/>
                </a:srgbClr>
              </a:outerShdw>
            </a:effectLst>
          </p:spPr>
        </p:pic>
        <p:sp>
          <p:nvSpPr>
            <p:cNvPr id="12" name="Rectangle 1">
              <a:extLst>
                <a:ext uri="{FF2B5EF4-FFF2-40B4-BE49-F238E27FC236}">
                  <a16:creationId xmlns:a16="http://schemas.microsoft.com/office/drawing/2014/main" id="{A0D75B7B-7F48-A85A-5D4C-94C293BD6DEE}"/>
                </a:ext>
              </a:extLst>
            </p:cNvPr>
            <p:cNvSpPr/>
            <p:nvPr/>
          </p:nvSpPr>
          <p:spPr>
            <a:xfrm>
              <a:off x="1957754" y="468679"/>
              <a:ext cx="1840523" cy="141773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2">
              <a:extLst>
                <a:ext uri="{FF2B5EF4-FFF2-40B4-BE49-F238E27FC236}">
                  <a16:creationId xmlns:a16="http://schemas.microsoft.com/office/drawing/2014/main" id="{14460669-66BA-C06C-654B-221665BE4D64}"/>
                </a:ext>
              </a:extLst>
            </p:cNvPr>
            <p:cNvSpPr/>
            <p:nvPr/>
          </p:nvSpPr>
          <p:spPr>
            <a:xfrm>
              <a:off x="1957754" y="2246390"/>
              <a:ext cx="1840523" cy="118261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a:extLst>
              <a:ext uri="{FF2B5EF4-FFF2-40B4-BE49-F238E27FC236}">
                <a16:creationId xmlns:a16="http://schemas.microsoft.com/office/drawing/2014/main" id="{A9CAA53C-49A8-C9BC-9283-18037AB58AB2}"/>
              </a:ext>
            </a:extLst>
          </p:cNvPr>
          <p:cNvSpPr txBox="1"/>
          <p:nvPr/>
        </p:nvSpPr>
        <p:spPr>
          <a:xfrm>
            <a:off x="838201" y="4246880"/>
            <a:ext cx="3906519" cy="584775"/>
          </a:xfrm>
          <a:prstGeom prst="rect">
            <a:avLst/>
          </a:prstGeom>
          <a:noFill/>
        </p:spPr>
        <p:txBody>
          <a:bodyPr wrap="square" rtlCol="0">
            <a:spAutoFit/>
          </a:bodyPr>
          <a:lstStyle/>
          <a:p>
            <a:r>
              <a:rPr lang="en-US" sz="3200"/>
              <a:t>Other Tier 2 Options</a:t>
            </a:r>
          </a:p>
        </p:txBody>
      </p:sp>
      <p:pic>
        <p:nvPicPr>
          <p:cNvPr id="25" name="textbox 1" descr="Behavior Contract">
            <a:extLst>
              <a:ext uri="{FF2B5EF4-FFF2-40B4-BE49-F238E27FC236}">
                <a16:creationId xmlns:a16="http://schemas.microsoft.com/office/drawing/2014/main" id="{322C3FAC-1382-1748-02A9-2C658E8DB6F5}"/>
              </a:ext>
            </a:extLst>
          </p:cNvPr>
          <p:cNvPicPr>
            <a:picLocks noChangeAspect="1"/>
          </p:cNvPicPr>
          <p:nvPr/>
        </p:nvPicPr>
        <p:blipFill>
          <a:blip r:embed="rId5"/>
          <a:stretch>
            <a:fillRect/>
          </a:stretch>
        </p:blipFill>
        <p:spPr>
          <a:xfrm>
            <a:off x="1529673" y="5056844"/>
            <a:ext cx="2067490" cy="928780"/>
          </a:xfrm>
          <a:prstGeom prst="rect">
            <a:avLst/>
          </a:prstGeom>
        </p:spPr>
      </p:pic>
      <p:pic>
        <p:nvPicPr>
          <p:cNvPr id="26" name="Picture 2" descr="Behavior-Specific Praise">
            <a:extLst>
              <a:ext uri="{FF2B5EF4-FFF2-40B4-BE49-F238E27FC236}">
                <a16:creationId xmlns:a16="http://schemas.microsoft.com/office/drawing/2014/main" id="{823BBBAA-80A4-2107-D8A0-C2DDFFF0DEBA}"/>
              </a:ext>
            </a:extLst>
          </p:cNvPr>
          <p:cNvPicPr>
            <a:picLocks noChangeAspect="1"/>
          </p:cNvPicPr>
          <p:nvPr/>
        </p:nvPicPr>
        <p:blipFill>
          <a:blip r:embed="rId6"/>
          <a:stretch>
            <a:fillRect/>
          </a:stretch>
        </p:blipFill>
        <p:spPr>
          <a:xfrm>
            <a:off x="3953224" y="5752787"/>
            <a:ext cx="1981372" cy="908383"/>
          </a:xfrm>
          <a:prstGeom prst="rect">
            <a:avLst/>
          </a:prstGeom>
        </p:spPr>
      </p:pic>
      <p:pic>
        <p:nvPicPr>
          <p:cNvPr id="27" name="Picture 3" descr="Precorrection">
            <a:extLst>
              <a:ext uri="{FF2B5EF4-FFF2-40B4-BE49-F238E27FC236}">
                <a16:creationId xmlns:a16="http://schemas.microsoft.com/office/drawing/2014/main" id="{0336B359-41B8-C4BF-A288-0D208C80AB81}"/>
              </a:ext>
            </a:extLst>
          </p:cNvPr>
          <p:cNvPicPr>
            <a:picLocks noChangeAspect="1"/>
          </p:cNvPicPr>
          <p:nvPr/>
        </p:nvPicPr>
        <p:blipFill>
          <a:blip r:embed="rId7"/>
          <a:stretch>
            <a:fillRect/>
          </a:stretch>
        </p:blipFill>
        <p:spPr>
          <a:xfrm>
            <a:off x="6105674" y="5052787"/>
            <a:ext cx="1975275" cy="847417"/>
          </a:xfrm>
          <a:prstGeom prst="rect">
            <a:avLst/>
          </a:prstGeom>
        </p:spPr>
      </p:pic>
      <p:pic>
        <p:nvPicPr>
          <p:cNvPr id="28" name="Picture 4" descr="Instructional Choice">
            <a:extLst>
              <a:ext uri="{FF2B5EF4-FFF2-40B4-BE49-F238E27FC236}">
                <a16:creationId xmlns:a16="http://schemas.microsoft.com/office/drawing/2014/main" id="{E1CF752A-0113-9F76-FFA9-77A16E693B47}"/>
              </a:ext>
            </a:extLst>
          </p:cNvPr>
          <p:cNvPicPr>
            <a:picLocks noChangeAspect="1"/>
          </p:cNvPicPr>
          <p:nvPr/>
        </p:nvPicPr>
        <p:blipFill>
          <a:blip r:embed="rId8"/>
          <a:stretch>
            <a:fillRect/>
          </a:stretch>
        </p:blipFill>
        <p:spPr>
          <a:xfrm>
            <a:off x="8252027" y="5771076"/>
            <a:ext cx="1975275" cy="871804"/>
          </a:xfrm>
          <a:prstGeom prst="rect">
            <a:avLst/>
          </a:prstGeom>
        </p:spPr>
      </p:pic>
      <p:cxnSp>
        <p:nvCxnSpPr>
          <p:cNvPr id="23" name="Curved Connector 1">
            <a:extLst>
              <a:ext uri="{FF2B5EF4-FFF2-40B4-BE49-F238E27FC236}">
                <a16:creationId xmlns:a16="http://schemas.microsoft.com/office/drawing/2014/main" id="{678A46ED-C97B-273C-496A-E1326CCA5BFE}"/>
              </a:ext>
              <a:ext uri="{C183D7F6-B498-43B3-948B-1728B52AA6E4}">
                <adec:decorative xmlns:adec="http://schemas.microsoft.com/office/drawing/2017/decorative" val="1"/>
              </a:ext>
            </a:extLst>
          </p:cNvPr>
          <p:cNvCxnSpPr>
            <a:cxnSpLocks/>
          </p:cNvCxnSpPr>
          <p:nvPr/>
        </p:nvCxnSpPr>
        <p:spPr>
          <a:xfrm>
            <a:off x="3597163" y="1148863"/>
            <a:ext cx="3296006" cy="1957753"/>
          </a:xfrm>
          <a:prstGeom prst="curvedConnector3">
            <a:avLst>
              <a:gd name="adj1" fmla="val 106908"/>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Curved Connector 2">
            <a:extLst>
              <a:ext uri="{FF2B5EF4-FFF2-40B4-BE49-F238E27FC236}">
                <a16:creationId xmlns:a16="http://schemas.microsoft.com/office/drawing/2014/main" id="{D8901866-BBB8-7B92-BF64-DEFE6447A454}"/>
              </a:ext>
              <a:ext uri="{C183D7F6-B498-43B3-948B-1728B52AA6E4}">
                <adec:decorative xmlns:adec="http://schemas.microsoft.com/office/drawing/2017/decorative" val="1"/>
              </a:ext>
            </a:extLst>
          </p:cNvPr>
          <p:cNvCxnSpPr>
            <a:cxnSpLocks/>
          </p:cNvCxnSpPr>
          <p:nvPr/>
        </p:nvCxnSpPr>
        <p:spPr>
          <a:xfrm>
            <a:off x="3610708" y="2791827"/>
            <a:ext cx="1641231" cy="313121"/>
          </a:xfrm>
          <a:prstGeom prst="curvedConnector3">
            <a:avLst>
              <a:gd name="adj1" fmla="val 92857"/>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3">
            <a:extLst>
              <a:ext uri="{FF2B5EF4-FFF2-40B4-BE49-F238E27FC236}">
                <a16:creationId xmlns:a16="http://schemas.microsoft.com/office/drawing/2014/main" id="{4B3FD5D0-6E90-8449-A302-0CAEE047C7D0}"/>
              </a:ext>
              <a:ext uri="{C183D7F6-B498-43B3-948B-1728B52AA6E4}">
                <adec:decorative xmlns:adec="http://schemas.microsoft.com/office/drawing/2017/decorative" val="1"/>
              </a:ext>
            </a:extLst>
          </p:cNvPr>
          <p:cNvCxnSpPr>
            <a:cxnSpLocks/>
          </p:cNvCxnSpPr>
          <p:nvPr/>
        </p:nvCxnSpPr>
        <p:spPr>
          <a:xfrm flipH="1">
            <a:off x="8944708" y="2461847"/>
            <a:ext cx="762000" cy="763005"/>
          </a:xfrm>
          <a:prstGeom prst="straightConnector1">
            <a:avLst/>
          </a:prstGeom>
          <a:ln w="762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65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xit" presetSubtype="1" fill="hold" nodeType="clickEffect">
                                  <p:stCondLst>
                                    <p:cond delay="0"/>
                                  </p:stCondLst>
                                  <p:childTnLst>
                                    <p:animEffect transition="out" filter="wipe(up)">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a:t>Tier 2: Behavior Contract</a:t>
            </a:r>
          </a:p>
        </p:txBody>
      </p:sp>
      <p:pic>
        <p:nvPicPr>
          <p:cNvPr id="6" name="Content Placeholder 5" descr="Enhancing Ci3T Module 6.3.2.3 Behavior Contracts to Support Classroom Behavior and Engagement module cover">
            <a:extLst>
              <a:ext uri="{FF2B5EF4-FFF2-40B4-BE49-F238E27FC236}">
                <a16:creationId xmlns:a16="http://schemas.microsoft.com/office/drawing/2014/main" id="{9D9F37E3-ECE1-16DC-132F-B5FE6DC29237}"/>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7" name="Picture 6" descr="Tier 2 Intervention Grid - Behavior Contract">
            <a:extLst>
              <a:ext uri="{FF2B5EF4-FFF2-40B4-BE49-F238E27FC236}">
                <a16:creationId xmlns:a16="http://schemas.microsoft.com/office/drawing/2014/main" id="{3B37B754-E9F2-F70C-F725-DE1C2073413C}"/>
              </a:ext>
            </a:extLst>
          </p:cNvPr>
          <p:cNvPicPr>
            <a:picLocks noChangeAspect="1"/>
          </p:cNvPicPr>
          <p:nvPr/>
        </p:nvPicPr>
        <p:blipFill>
          <a:blip r:embed="rId3" cstate="screen">
            <a:extLst>
              <a:ext uri="{28A0092B-C50C-407E-A947-70E740481C1C}">
                <a14:useLocalDpi xmlns:a14="http://schemas.microsoft.com/office/drawing/2010/main"/>
              </a:ext>
            </a:extLst>
          </a:blip>
          <a:srcRect l="7162" t="9488" r="7880" b="19126"/>
          <a:stretch>
            <a:fillRect/>
          </a:stretch>
        </p:blipFill>
        <p:spPr>
          <a:xfrm>
            <a:off x="1928361" y="1460389"/>
            <a:ext cx="8003048" cy="5197380"/>
          </a:xfrm>
          <a:prstGeom prst="rect">
            <a:avLst/>
          </a:prstGeom>
          <a:ln>
            <a:solidFill>
              <a:schemeClr val="tx1"/>
            </a:solidFill>
          </a:ln>
        </p:spPr>
      </p:pic>
    </p:spTree>
    <p:extLst>
      <p:ext uri="{BB962C8B-B14F-4D97-AF65-F5344CB8AC3E}">
        <p14:creationId xmlns:p14="http://schemas.microsoft.com/office/powerpoint/2010/main" val="8572420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a:t>Tier 2: Direct Behavior Rating</a:t>
            </a:r>
          </a:p>
        </p:txBody>
      </p:sp>
      <p:pic>
        <p:nvPicPr>
          <p:cNvPr id="6" name="Content Placeholder 5" descr="Enhancing Ci3T Modules 6.3.2.2 Direct Behavior Rating to Support Classroom Behavior and Engagement module cover">
            <a:extLst>
              <a:ext uri="{FF2B5EF4-FFF2-40B4-BE49-F238E27FC236}">
                <a16:creationId xmlns:a16="http://schemas.microsoft.com/office/drawing/2014/main" id="{053B4A02-BF7D-96B5-783E-DC535BE1C7D1}"/>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7" name="Picture 6" descr="Tier 2 Intervention Grid: Direct Behavior Rating">
            <a:extLst>
              <a:ext uri="{FF2B5EF4-FFF2-40B4-BE49-F238E27FC236}">
                <a16:creationId xmlns:a16="http://schemas.microsoft.com/office/drawing/2014/main" id="{B93EF627-ADA0-3042-5A7A-DA04B478F24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45489" y="1507549"/>
            <a:ext cx="6879265" cy="5001275"/>
          </a:xfrm>
          <a:prstGeom prst="rect">
            <a:avLst/>
          </a:prstGeom>
          <a:ln>
            <a:solidFill>
              <a:schemeClr val="tx1"/>
            </a:solidFill>
          </a:ln>
        </p:spPr>
      </p:pic>
    </p:spTree>
    <p:extLst>
      <p:ext uri="{BB962C8B-B14F-4D97-AF65-F5344CB8AC3E}">
        <p14:creationId xmlns:p14="http://schemas.microsoft.com/office/powerpoint/2010/main" val="20739635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84F5A-1F75-C987-C3C5-A9AE39B08844}"/>
              </a:ext>
            </a:extLst>
          </p:cNvPr>
          <p:cNvSpPr>
            <a:spLocks noGrp="1"/>
          </p:cNvSpPr>
          <p:nvPr>
            <p:ph type="title"/>
          </p:nvPr>
        </p:nvSpPr>
        <p:spPr/>
        <p:txBody>
          <a:bodyPr/>
          <a:lstStyle/>
          <a:p>
            <a:r>
              <a:rPr lang="en-US"/>
              <a:t>Tier 2: Recognize.Relax.Record.</a:t>
            </a:r>
          </a:p>
        </p:txBody>
      </p:sp>
      <p:pic>
        <p:nvPicPr>
          <p:cNvPr id="5" name="Content Placeholder 5" descr="Circle comprised of three arrows pointing to each other. The arrows are labeled &quot;Recognize,&quot; &quot;Relax,&quot; and &quot;Record.&quot;">
            <a:extLst>
              <a:ext uri="{FF2B5EF4-FFF2-40B4-BE49-F238E27FC236}">
                <a16:creationId xmlns:a16="http://schemas.microsoft.com/office/drawing/2014/main" id="{1864E13F-8FBC-20B5-1DFA-BC071ED2113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42188" y="1880929"/>
            <a:ext cx="2057537" cy="2057537"/>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grpSp>
        <p:nvGrpSpPr>
          <p:cNvPr id="7" name="Group" descr="Comprehensive, Integrated, Three-Tiered Model of Prevention pyramid with an arrow pointing to the middle yellow tier (tier 2)">
            <a:extLst>
              <a:ext uri="{FF2B5EF4-FFF2-40B4-BE49-F238E27FC236}">
                <a16:creationId xmlns:a16="http://schemas.microsoft.com/office/drawing/2014/main" id="{0ED6C8B0-C5EB-968A-15A3-FFEBAA3786F9}"/>
              </a:ext>
            </a:extLst>
          </p:cNvPr>
          <p:cNvGrpSpPr/>
          <p:nvPr/>
        </p:nvGrpSpPr>
        <p:grpSpPr>
          <a:xfrm>
            <a:off x="2251169" y="1519859"/>
            <a:ext cx="7350251" cy="5229726"/>
            <a:chOff x="469498" y="2112963"/>
            <a:chExt cx="5827849" cy="4043114"/>
          </a:xfrm>
        </p:grpSpPr>
        <p:pic>
          <p:nvPicPr>
            <p:cNvPr id="8" name="Picture 1" descr="Diagram&#10;&#10;Description automatically generated">
              <a:extLst>
                <a:ext uri="{FF2B5EF4-FFF2-40B4-BE49-F238E27FC236}">
                  <a16:creationId xmlns:a16="http://schemas.microsoft.com/office/drawing/2014/main" id="{B8426006-2E6A-2AAF-10B7-02C988AFFF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9" name="Arrow">
              <a:extLst>
                <a:ext uri="{FF2B5EF4-FFF2-40B4-BE49-F238E27FC236}">
                  <a16:creationId xmlns:a16="http://schemas.microsoft.com/office/drawing/2014/main" id="{08D9EE08-5B24-0DAE-842C-0A358DA74961}"/>
                </a:ext>
                <a:ext uri="{C183D7F6-B498-43B3-948B-1728B52AA6E4}">
                  <adec:decorative xmlns:adec="http://schemas.microsoft.com/office/drawing/2017/decorative" val="0"/>
                </a:ext>
              </a:extLst>
            </p:cNvPr>
            <p:cNvSpPr/>
            <p:nvPr/>
          </p:nvSpPr>
          <p:spPr>
            <a:xfrm rot="1671121">
              <a:off x="1216284" y="2694754"/>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6" name="Picture 5" descr="Enhancing Ci3T Module 6.3.2.6 Recognize. Relax. Record. An intervention package for students struggling with anxious feelings module cover">
            <a:extLst>
              <a:ext uri="{FF2B5EF4-FFF2-40B4-BE49-F238E27FC236}">
                <a16:creationId xmlns:a16="http://schemas.microsoft.com/office/drawing/2014/main" id="{F098A6FC-1B5B-EF28-BC6F-00F1C280EBF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665270" y="1690688"/>
            <a:ext cx="1796705" cy="2807351"/>
          </a:xfrm>
          <a:prstGeom prst="rect">
            <a:avLst/>
          </a:prstGeom>
        </p:spPr>
      </p:pic>
    </p:spTree>
    <p:extLst>
      <p:ext uri="{BB962C8B-B14F-4D97-AF65-F5344CB8AC3E}">
        <p14:creationId xmlns:p14="http://schemas.microsoft.com/office/powerpoint/2010/main" val="16240791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967E-873C-F828-F022-0302612431CE}"/>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RRR Tier 2 Intervention Grid</a:t>
            </a:r>
          </a:p>
        </p:txBody>
      </p:sp>
      <p:pic>
        <p:nvPicPr>
          <p:cNvPr id="4" name="Picture 1" descr="A Secondary (Tier 2) Intervention Grid for Recognize.Relax.Record">
            <a:extLst>
              <a:ext uri="{FF2B5EF4-FFF2-40B4-BE49-F238E27FC236}">
                <a16:creationId xmlns:a16="http://schemas.microsoft.com/office/drawing/2014/main" id="{8DCD617B-D5BC-3EA1-B0E5-56F78B721C65}"/>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632995" y="104690"/>
            <a:ext cx="8926993" cy="6653043"/>
          </a:xfrm>
          <a:prstGeom prst="rect">
            <a:avLst/>
          </a:prstGeom>
          <a:ln>
            <a:solidFill>
              <a:schemeClr val="tx1"/>
            </a:solidFill>
          </a:ln>
        </p:spPr>
      </p:pic>
      <p:sp>
        <p:nvSpPr>
          <p:cNvPr id="5" name="Rectangle 1" descr="Red rectangle outlining the School-wide Data Entry Criteria Column">
            <a:extLst>
              <a:ext uri="{FF2B5EF4-FFF2-40B4-BE49-F238E27FC236}">
                <a16:creationId xmlns:a16="http://schemas.microsoft.com/office/drawing/2014/main" id="{CA1DF67F-8EA3-B15B-19E3-64DC2EC16188}"/>
              </a:ext>
            </a:extLst>
          </p:cNvPr>
          <p:cNvSpPr/>
          <p:nvPr/>
        </p:nvSpPr>
        <p:spPr>
          <a:xfrm>
            <a:off x="6115077" y="1172267"/>
            <a:ext cx="1519509" cy="479895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8991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17FA8-C5F9-3E47-8BD9-04AFA3A30674}"/>
              </a:ext>
            </a:extLst>
          </p:cNvPr>
          <p:cNvSpPr>
            <a:spLocks noGrp="1"/>
          </p:cNvSpPr>
          <p:nvPr>
            <p:ph type="title"/>
          </p:nvPr>
        </p:nvSpPr>
        <p:spPr/>
        <p:txBody>
          <a:bodyPr/>
          <a:lstStyle/>
          <a:p>
            <a:r>
              <a:rPr lang="en-US"/>
              <a:t>What is Recognize. Relax. Record.?</a:t>
            </a:r>
          </a:p>
        </p:txBody>
      </p:sp>
      <p:pic>
        <p:nvPicPr>
          <p:cNvPr id="8" name="RRR Logo">
            <a:extLst>
              <a:ext uri="{FF2B5EF4-FFF2-40B4-BE49-F238E27FC236}">
                <a16:creationId xmlns:a16="http://schemas.microsoft.com/office/drawing/2014/main" id="{0A48C8EA-21F9-7B47-BE23-B9D949B86CCC}"/>
              </a:ext>
              <a:ext uri="{C183D7F6-B498-43B3-948B-1728B52AA6E4}">
                <adec:decorative xmlns:adec="http://schemas.microsoft.com/office/drawing/2017/decorative" val="1"/>
              </a:ext>
            </a:extLst>
          </p:cNvPr>
          <p:cNvPicPr>
            <a:picLocks noGrp="1" noChangeAspect="1"/>
          </p:cNvPicPr>
          <p:nvPr>
            <p:ph sz="half" idx="1"/>
          </p:nvPr>
        </p:nvPicPr>
        <p:blipFill>
          <a:blip r:embed="rId4"/>
          <a:stretch>
            <a:fillRect/>
          </a:stretch>
        </p:blipFill>
        <p:spPr>
          <a:xfrm>
            <a:off x="1253331" y="1825625"/>
            <a:ext cx="4351338" cy="4351338"/>
          </a:xfrm>
          <a:prstGeom prst="rect">
            <a:avLst/>
          </a:prstGeom>
        </p:spPr>
      </p:pic>
      <p:sp>
        <p:nvSpPr>
          <p:cNvPr id="5" name="Content">
            <a:extLst>
              <a:ext uri="{FF2B5EF4-FFF2-40B4-BE49-F238E27FC236}">
                <a16:creationId xmlns:a16="http://schemas.microsoft.com/office/drawing/2014/main" id="{DB4FD34D-40C7-1948-9CE9-9AAD2C74ED59}"/>
              </a:ext>
            </a:extLst>
          </p:cNvPr>
          <p:cNvSpPr>
            <a:spLocks noGrp="1"/>
          </p:cNvSpPr>
          <p:nvPr>
            <p:ph sz="half" idx="2"/>
          </p:nvPr>
        </p:nvSpPr>
        <p:spPr/>
        <p:txBody>
          <a:bodyPr>
            <a:normAutofit fontScale="92500" lnSpcReduction="10000"/>
          </a:bodyPr>
          <a:lstStyle/>
          <a:p>
            <a:pPr marL="0" indent="0">
              <a:buNone/>
            </a:pPr>
            <a:r>
              <a:rPr lang="en-US"/>
              <a:t>An intervention package containing three components:</a:t>
            </a:r>
          </a:p>
          <a:p>
            <a:r>
              <a:rPr lang="en-US" b="1"/>
              <a:t>Recognize</a:t>
            </a:r>
          </a:p>
          <a:p>
            <a:pPr lvl="1"/>
            <a:r>
              <a:rPr lang="en-US"/>
              <a:t>identify thoughts and feelings related to being anxious</a:t>
            </a:r>
          </a:p>
          <a:p>
            <a:r>
              <a:rPr lang="en-US" b="1"/>
              <a:t>Relax</a:t>
            </a:r>
          </a:p>
          <a:p>
            <a:pPr lvl="1"/>
            <a:r>
              <a:rPr lang="en-US"/>
              <a:t>manage anxious thoughts and feelings using relaxation strategies</a:t>
            </a:r>
          </a:p>
          <a:p>
            <a:r>
              <a:rPr lang="en-US" b="1"/>
              <a:t>Record</a:t>
            </a:r>
          </a:p>
          <a:p>
            <a:pPr lvl="1"/>
            <a:r>
              <a:rPr lang="en-US"/>
              <a:t>self-monitor thoughts and feelings, use of relaxation strategies, and engagement (social or academic)</a:t>
            </a:r>
          </a:p>
        </p:txBody>
      </p:sp>
      <p:pic>
        <p:nvPicPr>
          <p:cNvPr id="10" name="Module" descr="Module 6.3.2.6 Recognize. Relax. Record.">
            <a:extLst>
              <a:ext uri="{FF2B5EF4-FFF2-40B4-BE49-F238E27FC236}">
                <a16:creationId xmlns:a16="http://schemas.microsoft.com/office/drawing/2014/main" id="{45CEE0F0-C3E6-28AB-E503-254079712E0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222134" y="64518"/>
            <a:ext cx="848422" cy="13255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354075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B6779E5-E362-A64F-2EDD-60659CFAEA4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RRR Materials</a:t>
            </a:r>
          </a:p>
        </p:txBody>
      </p:sp>
      <p:pic>
        <p:nvPicPr>
          <p:cNvPr id="12" name="Picture 11" descr="RRR Module Cover">
            <a:extLst>
              <a:ext uri="{FF2B5EF4-FFF2-40B4-BE49-F238E27FC236}">
                <a16:creationId xmlns:a16="http://schemas.microsoft.com/office/drawing/2014/main" id="{46F28C7C-D4D3-AE68-2D3D-BEE8816479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1115567" cy="1743075"/>
          </a:xfrm>
          <a:prstGeom prst="rect">
            <a:avLst/>
          </a:prstGeom>
        </p:spPr>
      </p:pic>
      <p:pic>
        <p:nvPicPr>
          <p:cNvPr id="18" name="Picture 17" descr="Lesson Plan Example (Recognize Lesson 1)">
            <a:extLst>
              <a:ext uri="{FF2B5EF4-FFF2-40B4-BE49-F238E27FC236}">
                <a16:creationId xmlns:a16="http://schemas.microsoft.com/office/drawing/2014/main" id="{0D675158-B6A6-E251-8C1A-5DFC5EAA9D9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1286466" y="772885"/>
            <a:ext cx="4638633" cy="5832241"/>
          </a:xfrm>
          <a:prstGeom prst="rect">
            <a:avLst/>
          </a:prstGeom>
          <a:ln>
            <a:solidFill>
              <a:schemeClr val="tx1">
                <a:lumMod val="65000"/>
                <a:lumOff val="35000"/>
              </a:schemeClr>
            </a:solidFill>
          </a:ln>
          <a:effectLst/>
        </p:spPr>
      </p:pic>
      <p:grpSp>
        <p:nvGrpSpPr>
          <p:cNvPr id="23" name="Group 22" descr="Visual Cue Cards and Story Cards">
            <a:extLst>
              <a:ext uri="{FF2B5EF4-FFF2-40B4-BE49-F238E27FC236}">
                <a16:creationId xmlns:a16="http://schemas.microsoft.com/office/drawing/2014/main" id="{A6910B10-ECF2-62F3-CBB2-99152D4B6DAD}"/>
              </a:ext>
            </a:extLst>
          </p:cNvPr>
          <p:cNvGrpSpPr/>
          <p:nvPr/>
        </p:nvGrpSpPr>
        <p:grpSpPr>
          <a:xfrm>
            <a:off x="6096000" y="353882"/>
            <a:ext cx="5662779" cy="2572019"/>
            <a:chOff x="1003294" y="1817684"/>
            <a:chExt cx="8889979" cy="4037804"/>
          </a:xfrm>
        </p:grpSpPr>
        <p:pic>
          <p:nvPicPr>
            <p:cNvPr id="4" name="Picture 3" descr="A cartoon of a child in a football uniform&#10;&#10;Description automatically generated">
              <a:extLst>
                <a:ext uri="{FF2B5EF4-FFF2-40B4-BE49-F238E27FC236}">
                  <a16:creationId xmlns:a16="http://schemas.microsoft.com/office/drawing/2014/main" id="{0EB26C25-B478-ADA2-8784-996690F410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57020" y="4026688"/>
              <a:ext cx="1828800" cy="1828800"/>
            </a:xfrm>
            <a:prstGeom prst="rect">
              <a:avLst/>
            </a:prstGeom>
          </p:spPr>
        </p:pic>
        <p:pic>
          <p:nvPicPr>
            <p:cNvPr id="8" name="Picture 7" descr="A cartoon of a child sitting at a table with books&#10;&#10;Description automatically generated">
              <a:extLst>
                <a:ext uri="{FF2B5EF4-FFF2-40B4-BE49-F238E27FC236}">
                  <a16:creationId xmlns:a16="http://schemas.microsoft.com/office/drawing/2014/main" id="{9D123248-7080-01A6-E7D4-7082711EC2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57020" y="1817684"/>
              <a:ext cx="1828800" cy="1828800"/>
            </a:xfrm>
            <a:prstGeom prst="rect">
              <a:avLst/>
            </a:prstGeom>
          </p:spPr>
        </p:pic>
        <p:pic>
          <p:nvPicPr>
            <p:cNvPr id="11" name="Picture 10" descr="A cartoon of a child in a classroom&#10;&#10;Description automatically generated">
              <a:extLst>
                <a:ext uri="{FF2B5EF4-FFF2-40B4-BE49-F238E27FC236}">
                  <a16:creationId xmlns:a16="http://schemas.microsoft.com/office/drawing/2014/main" id="{A4A98E05-0E30-3F18-826D-1C589C12AD9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10746" y="1817684"/>
              <a:ext cx="1828800" cy="1828800"/>
            </a:xfrm>
            <a:prstGeom prst="rect">
              <a:avLst/>
            </a:prstGeom>
          </p:spPr>
        </p:pic>
        <p:pic>
          <p:nvPicPr>
            <p:cNvPr id="13" name="Picture 12" descr="A cartoon of a child in a classroom&#10;&#10;Description automatically generated">
              <a:extLst>
                <a:ext uri="{FF2B5EF4-FFF2-40B4-BE49-F238E27FC236}">
                  <a16:creationId xmlns:a16="http://schemas.microsoft.com/office/drawing/2014/main" id="{DF01521C-BEC1-4D27-AB14-DCA51559C7A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64473" y="4026688"/>
              <a:ext cx="1828800" cy="1828800"/>
            </a:xfrm>
            <a:prstGeom prst="rect">
              <a:avLst/>
            </a:prstGeom>
          </p:spPr>
        </p:pic>
        <p:pic>
          <p:nvPicPr>
            <p:cNvPr id="15" name="Picture 14" descr="A cartoon of a child in a classroom&#10;&#10;Description automatically generated">
              <a:extLst>
                <a:ext uri="{FF2B5EF4-FFF2-40B4-BE49-F238E27FC236}">
                  <a16:creationId xmlns:a16="http://schemas.microsoft.com/office/drawing/2014/main" id="{0402E283-368E-5D25-219F-CA39617957E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10746" y="4026688"/>
              <a:ext cx="1828800" cy="1828800"/>
            </a:xfrm>
            <a:prstGeom prst="rect">
              <a:avLst/>
            </a:prstGeom>
          </p:spPr>
        </p:pic>
        <p:pic>
          <p:nvPicPr>
            <p:cNvPr id="17" name="Picture 16" descr="A cartoon character in a classroom&#10;&#10;Description automatically generated">
              <a:extLst>
                <a:ext uri="{FF2B5EF4-FFF2-40B4-BE49-F238E27FC236}">
                  <a16:creationId xmlns:a16="http://schemas.microsoft.com/office/drawing/2014/main" id="{E9572AC5-DEA4-FEA1-5A69-9684E743B72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064473" y="1817684"/>
              <a:ext cx="1828800" cy="1828800"/>
            </a:xfrm>
            <a:prstGeom prst="rect">
              <a:avLst/>
            </a:prstGeom>
          </p:spPr>
        </p:pic>
        <p:pic>
          <p:nvPicPr>
            <p:cNvPr id="20" name="Picture 19" descr="A cartoon of a child reading a book in a classroom&#10;&#10;Description automatically generated">
              <a:extLst>
                <a:ext uri="{FF2B5EF4-FFF2-40B4-BE49-F238E27FC236}">
                  <a16:creationId xmlns:a16="http://schemas.microsoft.com/office/drawing/2014/main" id="{AEA9E3B4-6C1E-0B89-291E-73DFC2B5142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03294" y="4026688"/>
              <a:ext cx="1828800" cy="1828800"/>
            </a:xfrm>
            <a:prstGeom prst="rect">
              <a:avLst/>
            </a:prstGeom>
          </p:spPr>
        </p:pic>
        <p:pic>
          <p:nvPicPr>
            <p:cNvPr id="22" name="Picture 21" descr="A cartoon character on a tree branch&#10;&#10;Description automatically generated">
              <a:extLst>
                <a:ext uri="{FF2B5EF4-FFF2-40B4-BE49-F238E27FC236}">
                  <a16:creationId xmlns:a16="http://schemas.microsoft.com/office/drawing/2014/main" id="{122E6AB2-ACAD-D022-6534-D88AF36735A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03294" y="1817684"/>
              <a:ext cx="1828800" cy="1828800"/>
            </a:xfrm>
            <a:prstGeom prst="rect">
              <a:avLst/>
            </a:prstGeom>
          </p:spPr>
        </p:pic>
      </p:grpSp>
      <p:grpSp>
        <p:nvGrpSpPr>
          <p:cNvPr id="3" name="Group 2" descr="Strategy Cards (Breathing Strategies, Self-Talk, Progressive Muscle Relaxation, Guided Imagery)">
            <a:extLst>
              <a:ext uri="{FF2B5EF4-FFF2-40B4-BE49-F238E27FC236}">
                <a16:creationId xmlns:a16="http://schemas.microsoft.com/office/drawing/2014/main" id="{F4CDA2AE-FCF6-E05C-D228-FB1953C57BFE}"/>
              </a:ext>
            </a:extLst>
          </p:cNvPr>
          <p:cNvGrpSpPr/>
          <p:nvPr/>
        </p:nvGrpSpPr>
        <p:grpSpPr>
          <a:xfrm>
            <a:off x="6422314" y="3072836"/>
            <a:ext cx="5010150" cy="3617639"/>
            <a:chOff x="838200" y="1639505"/>
            <a:chExt cx="6721542" cy="4853370"/>
          </a:xfrm>
        </p:grpSpPr>
        <p:pic>
          <p:nvPicPr>
            <p:cNvPr id="5" name="Picture 4" descr="A screenshot of a guided imagery steps&#10;&#10;Description automatically generated">
              <a:extLst>
                <a:ext uri="{FF2B5EF4-FFF2-40B4-BE49-F238E27FC236}">
                  <a16:creationId xmlns:a16="http://schemas.microsoft.com/office/drawing/2014/main" id="{1F75A00D-EAF6-9487-113E-B482B0496A0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358062" y="4206875"/>
              <a:ext cx="3201680" cy="2286000"/>
            </a:xfrm>
            <a:prstGeom prst="rect">
              <a:avLst/>
            </a:prstGeom>
            <a:ln>
              <a:solidFill>
                <a:schemeClr val="tx1">
                  <a:lumMod val="75000"/>
                  <a:lumOff val="25000"/>
                </a:schemeClr>
              </a:solidFill>
            </a:ln>
          </p:spPr>
        </p:pic>
        <p:pic>
          <p:nvPicPr>
            <p:cNvPr id="7" name="Picture 6" descr="A diagram of a muscle relaxation steps&#10;&#10;Description automatically generated">
              <a:extLst>
                <a:ext uri="{FF2B5EF4-FFF2-40B4-BE49-F238E27FC236}">
                  <a16:creationId xmlns:a16="http://schemas.microsoft.com/office/drawing/2014/main" id="{35DBA8B1-452D-0E6B-3BB4-9045FCC98E2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38200" y="4206875"/>
              <a:ext cx="3201680" cy="2286000"/>
            </a:xfrm>
            <a:prstGeom prst="rect">
              <a:avLst/>
            </a:prstGeom>
            <a:ln>
              <a:solidFill>
                <a:schemeClr val="tx1">
                  <a:lumMod val="75000"/>
                  <a:lumOff val="25000"/>
                </a:schemeClr>
              </a:solidFill>
            </a:ln>
          </p:spPr>
        </p:pic>
        <p:pic>
          <p:nvPicPr>
            <p:cNvPr id="9" name="Picture 8" descr="A screenshot of a self talk steps&#10;&#10;Description automatically generated">
              <a:extLst>
                <a:ext uri="{FF2B5EF4-FFF2-40B4-BE49-F238E27FC236}">
                  <a16:creationId xmlns:a16="http://schemas.microsoft.com/office/drawing/2014/main" id="{40319868-FAC0-3199-857B-2151AA8A52F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358062" y="1639505"/>
              <a:ext cx="3201680" cy="2286000"/>
            </a:xfrm>
            <a:prstGeom prst="rect">
              <a:avLst/>
            </a:prstGeom>
            <a:ln>
              <a:solidFill>
                <a:schemeClr val="tx1">
                  <a:lumMod val="75000"/>
                  <a:lumOff val="25000"/>
                </a:schemeClr>
              </a:solidFill>
            </a:ln>
          </p:spPr>
        </p:pic>
        <p:pic>
          <p:nvPicPr>
            <p:cNvPr id="10" name="Picture 9" descr="A diagram of breathing steps&#10;&#10;Description automatically generated">
              <a:extLst>
                <a:ext uri="{FF2B5EF4-FFF2-40B4-BE49-F238E27FC236}">
                  <a16:creationId xmlns:a16="http://schemas.microsoft.com/office/drawing/2014/main" id="{F98E9302-5BCB-ED4E-5277-5DDA823B4F3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38200" y="1639505"/>
              <a:ext cx="3201680" cy="2286000"/>
            </a:xfrm>
            <a:prstGeom prst="rect">
              <a:avLst/>
            </a:prstGeom>
            <a:ln>
              <a:solidFill>
                <a:schemeClr val="tx1">
                  <a:lumMod val="75000"/>
                  <a:lumOff val="25000"/>
                </a:schemeClr>
              </a:solidFill>
            </a:ln>
          </p:spPr>
        </p:pic>
      </p:grpSp>
    </p:spTree>
    <p:extLst>
      <p:ext uri="{BB962C8B-B14F-4D97-AF65-F5344CB8AC3E}">
        <p14:creationId xmlns:p14="http://schemas.microsoft.com/office/powerpoint/2010/main" val="22457597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78C230-BA51-950C-B611-EC2E0DC3423F}"/>
              </a:ext>
            </a:extLst>
          </p:cNvPr>
          <p:cNvSpPr>
            <a:spLocks noGrp="1"/>
          </p:cNvSpPr>
          <p:nvPr>
            <p:ph type="title"/>
          </p:nvPr>
        </p:nvSpPr>
        <p:spPr/>
        <p:txBody>
          <a:bodyPr>
            <a:normAutofit fontScale="90000"/>
          </a:bodyPr>
          <a:lstStyle/>
          <a:p>
            <a:r>
              <a:rPr lang="en-US"/>
              <a:t>Module Connection!</a:t>
            </a:r>
            <a:br>
              <a:rPr lang="en-US"/>
            </a:br>
            <a:r>
              <a:rPr lang="en-US">
                <a:solidFill>
                  <a:schemeClr val="accent5"/>
                </a:solidFill>
              </a:rPr>
              <a:t>The Tier 2 Process: Using Data to Connect Students to Validated Supports</a:t>
            </a:r>
            <a:endParaRPr lang="en-US"/>
          </a:p>
        </p:txBody>
      </p:sp>
      <p:pic>
        <p:nvPicPr>
          <p:cNvPr id="12" name="Picture 1" descr="Screenshot of Examining multiple data sources for Tier 2 decision making video">
            <a:extLst>
              <a:ext uri="{FF2B5EF4-FFF2-40B4-BE49-F238E27FC236}">
                <a16:creationId xmlns:a16="http://schemas.microsoft.com/office/drawing/2014/main" id="{7A9A655F-A61F-7DE7-9D11-B1CA18B63D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2171475"/>
            <a:ext cx="3414550" cy="2235425"/>
          </a:xfrm>
          <a:prstGeom prst="rect">
            <a:avLst/>
          </a:prstGeom>
        </p:spPr>
      </p:pic>
      <p:pic>
        <p:nvPicPr>
          <p:cNvPr id="24" name="Picture 2" descr="Screenshot of Ci3T class-at-a-glance intervention planner YouTube video">
            <a:extLst>
              <a:ext uri="{FF2B5EF4-FFF2-40B4-BE49-F238E27FC236}">
                <a16:creationId xmlns:a16="http://schemas.microsoft.com/office/drawing/2014/main" id="{AE20763E-2080-6940-DC9E-556F8C3E9D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9833" y="4436777"/>
            <a:ext cx="3462917" cy="2103872"/>
          </a:xfrm>
          <a:prstGeom prst="rect">
            <a:avLst/>
          </a:prstGeom>
        </p:spPr>
      </p:pic>
      <p:pic>
        <p:nvPicPr>
          <p:cNvPr id="16" name="Picture 3" descr="Screenshot of simulation of an interactive data dashboard">
            <a:extLst>
              <a:ext uri="{FF2B5EF4-FFF2-40B4-BE49-F238E27FC236}">
                <a16:creationId xmlns:a16="http://schemas.microsoft.com/office/drawing/2014/main" id="{F203AA59-F4DC-D376-7F01-EAD7A9AE53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52750" y="2205135"/>
            <a:ext cx="3603224" cy="2201766"/>
          </a:xfrm>
          <a:prstGeom prst="rect">
            <a:avLst/>
          </a:prstGeom>
        </p:spPr>
      </p:pic>
      <p:pic>
        <p:nvPicPr>
          <p:cNvPr id="22" name="Picture 4" descr="Screenshot of Ci3T Tier 2 and Tier 3 Intervention Tracker YouTube video">
            <a:extLst>
              <a:ext uri="{FF2B5EF4-FFF2-40B4-BE49-F238E27FC236}">
                <a16:creationId xmlns:a16="http://schemas.microsoft.com/office/drawing/2014/main" id="{88A0905F-BC73-D0B7-2ED3-3DD6924A6A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52750" y="4436777"/>
            <a:ext cx="3462918" cy="2075643"/>
          </a:xfrm>
          <a:prstGeom prst="rect">
            <a:avLst/>
          </a:prstGeom>
        </p:spPr>
      </p:pic>
      <p:pic>
        <p:nvPicPr>
          <p:cNvPr id="5" name="Picture 5" descr="The Tier 2 Process module cover">
            <a:extLst>
              <a:ext uri="{FF2B5EF4-FFF2-40B4-BE49-F238E27FC236}">
                <a16:creationId xmlns:a16="http://schemas.microsoft.com/office/drawing/2014/main" id="{F6BA787A-ED71-4584-2F16-B264BBF9E074}"/>
              </a:ext>
            </a:extLst>
          </p:cNvPr>
          <p:cNvPicPr>
            <a:picLocks noGrp="1" noChangeAspect="1"/>
          </p:cNvPicPr>
          <p:nvPr>
            <p:ph idx="1"/>
          </p:nvPr>
        </p:nvPicPr>
        <p:blipFill>
          <a:blip r:embed="rId6" cstate="screen">
            <a:extLst>
              <a:ext uri="{28A0092B-C50C-407E-A947-70E740481C1C}">
                <a14:useLocalDpi xmlns:a14="http://schemas.microsoft.com/office/drawing/2010/main"/>
              </a:ext>
            </a:extLst>
          </a:blip>
          <a:srcRect/>
          <a:stretch/>
        </p:blipFill>
        <p:spPr>
          <a:xfrm>
            <a:off x="7939252" y="2205135"/>
            <a:ext cx="2407919" cy="3762375"/>
          </a:xfrm>
        </p:spPr>
      </p:pic>
    </p:spTree>
    <p:extLst>
      <p:ext uri="{BB962C8B-B14F-4D97-AF65-F5344CB8AC3E}">
        <p14:creationId xmlns:p14="http://schemas.microsoft.com/office/powerpoint/2010/main" val="30227986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99C2F-6213-4480-19CA-201A9D9C45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A61515-814A-C9BD-4897-287D225E0CC9}"/>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Tier 3 in a Ci3T Model of Prevention</a:t>
            </a:r>
          </a:p>
        </p:txBody>
      </p:sp>
      <p:pic>
        <p:nvPicPr>
          <p:cNvPr id="11" name="Picture 1" descr="Comprehensive, Integrated, Three-Tiered Model of Prevention pyramid.">
            <a:extLst>
              <a:ext uri="{FF2B5EF4-FFF2-40B4-BE49-F238E27FC236}">
                <a16:creationId xmlns:a16="http://schemas.microsoft.com/office/drawing/2014/main" id="{03A377FC-FA43-CE20-E900-B55A834E4DAC}"/>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A1FE9BD5-9EFA-814D-09AF-EA67A4D5D82D}"/>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CE8E95D7-25B4-FAA4-EE1C-B261B24989F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he Tier 3 Process module cover">
            <a:extLst>
              <a:ext uri="{FF2B5EF4-FFF2-40B4-BE49-F238E27FC236}">
                <a16:creationId xmlns:a16="http://schemas.microsoft.com/office/drawing/2014/main" id="{9383D921-23FD-BC23-7FFB-D4BEAFB8BAA1}"/>
              </a:ext>
            </a:extLst>
          </p:cNvPr>
          <p:cNvPicPr>
            <a:picLocks noChangeAspect="1"/>
          </p:cNvPicPr>
          <p:nvPr/>
        </p:nvPicPr>
        <p:blipFill>
          <a:blip r:embed="rId5"/>
          <a:stretch>
            <a:fillRect/>
          </a:stretch>
        </p:blipFill>
        <p:spPr>
          <a:xfrm>
            <a:off x="9177435" y="908543"/>
            <a:ext cx="2072454" cy="3236976"/>
          </a:xfrm>
          <a:prstGeom prst="rect">
            <a:avLst/>
          </a:prstGeom>
        </p:spPr>
      </p:pic>
      <p:sp>
        <p:nvSpPr>
          <p:cNvPr id="2" name="Rectangle 1">
            <a:extLst>
              <a:ext uri="{FF2B5EF4-FFF2-40B4-BE49-F238E27FC236}">
                <a16:creationId xmlns:a16="http://schemas.microsoft.com/office/drawing/2014/main" id="{4003A898-2C03-8E82-762D-4C07613285EB}"/>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solidFill>
                <a:latin typeface="Times New Roman" panose="02020603050405020304" pitchFamily="18" charset="0"/>
                <a:cs typeface="Times New Roman" panose="02020603050405020304" pitchFamily="18" charset="0"/>
              </a:rPr>
              <a:t>Tier 3 Intervention Grid</a:t>
            </a:r>
          </a:p>
        </p:txBody>
      </p:sp>
    </p:spTree>
    <p:extLst>
      <p:ext uri="{BB962C8B-B14F-4D97-AF65-F5344CB8AC3E}">
        <p14:creationId xmlns:p14="http://schemas.microsoft.com/office/powerpoint/2010/main" val="191554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normAutofit/>
          </a:bodyPr>
          <a:lstStyle/>
          <a:p>
            <a:r>
              <a:rPr lang="en-US"/>
              <a:t>Tier 3: Functional Assessment-Based Intervention</a:t>
            </a:r>
          </a:p>
        </p:txBody>
      </p:sp>
      <p:pic>
        <p:nvPicPr>
          <p:cNvPr id="4" name="Picture 3" descr="Tier 3 Intervention Grid: Functional Assessment-Based Intervention">
            <a:extLst>
              <a:ext uri="{FF2B5EF4-FFF2-40B4-BE49-F238E27FC236}">
                <a16:creationId xmlns:a16="http://schemas.microsoft.com/office/drawing/2014/main" id="{DE8DF3BD-B840-1BA9-889B-A8569E9363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13634" y="1831397"/>
            <a:ext cx="6032500" cy="4661478"/>
          </a:xfrm>
          <a:prstGeom prst="rect">
            <a:avLst/>
          </a:prstGeom>
          <a:ln>
            <a:solidFill>
              <a:schemeClr val="tx1"/>
            </a:solidFill>
          </a:ln>
        </p:spPr>
      </p:pic>
      <p:pic>
        <p:nvPicPr>
          <p:cNvPr id="6" name="Picture 5" descr="Functional Assessment-Based Intervention (FABI) Introduction module cover">
            <a:extLst>
              <a:ext uri="{FF2B5EF4-FFF2-40B4-BE49-F238E27FC236}">
                <a16:creationId xmlns:a16="http://schemas.microsoft.com/office/drawing/2014/main" id="{5D6A3A0F-009A-CE3B-7244-4CF73C8D3F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21568" y="0"/>
            <a:ext cx="1170432" cy="1828800"/>
          </a:xfrm>
          <a:prstGeom prst="rect">
            <a:avLst/>
          </a:prstGeom>
        </p:spPr>
      </p:pic>
    </p:spTree>
    <p:extLst>
      <p:ext uri="{BB962C8B-B14F-4D97-AF65-F5344CB8AC3E}">
        <p14:creationId xmlns:p14="http://schemas.microsoft.com/office/powerpoint/2010/main" val="36485924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7F8E6-D653-C319-9370-852CA074C9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77C1F5-B1FA-AE58-B6F8-632C7A194300}"/>
              </a:ext>
            </a:extLst>
          </p:cNvPr>
          <p:cNvSpPr>
            <a:spLocks noGrp="1"/>
          </p:cNvSpPr>
          <p:nvPr>
            <p:ph type="title" idx="4294967295"/>
          </p:nvPr>
        </p:nvSpPr>
        <p:spPr>
          <a:xfrm>
            <a:off x="2362200" y="274638"/>
            <a:ext cx="7467600" cy="715962"/>
          </a:xfrm>
          <a:prstGeom prst="roundRect">
            <a:avLst/>
          </a:prstGeom>
        </p:spPr>
        <p:style>
          <a:lnRef idx="2">
            <a:schemeClr val="accent4"/>
          </a:lnRef>
          <a:fillRef idx="1">
            <a:schemeClr val="lt1"/>
          </a:fillRef>
          <a:effectRef idx="0">
            <a:schemeClr val="accent4"/>
          </a:effectRef>
          <a:fontRef idx="minor">
            <a:schemeClr val="dk1"/>
          </a:fontRef>
        </p:style>
        <p:txBody>
          <a:bodyPr>
            <a:noAutofit/>
          </a:bodyPr>
          <a:lstStyle/>
          <a:p>
            <a:pPr>
              <a:defRPr/>
            </a:pPr>
            <a:r>
              <a:rPr lang="en-US">
                <a:solidFill>
                  <a:schemeClr val="accent4">
                    <a:lumMod val="50000"/>
                  </a:schemeClr>
                </a:solidFill>
              </a:rPr>
              <a:t>Changes in Harry’s Behavior</a:t>
            </a:r>
          </a:p>
        </p:txBody>
      </p:sp>
      <p:grpSp>
        <p:nvGrpSpPr>
          <p:cNvPr id="9" name="Group 8" descr="Portraits of Contributors">
            <a:extLst>
              <a:ext uri="{FF2B5EF4-FFF2-40B4-BE49-F238E27FC236}">
                <a16:creationId xmlns:a16="http://schemas.microsoft.com/office/drawing/2014/main" id="{03BE7BFF-CEB1-89FE-75D2-A8F25C4DD128}"/>
              </a:ext>
            </a:extLst>
          </p:cNvPr>
          <p:cNvGrpSpPr/>
          <p:nvPr/>
        </p:nvGrpSpPr>
        <p:grpSpPr>
          <a:xfrm>
            <a:off x="66829" y="82455"/>
            <a:ext cx="1108459" cy="6728803"/>
            <a:chOff x="66829" y="82455"/>
            <a:chExt cx="1108459" cy="6728803"/>
          </a:xfrm>
        </p:grpSpPr>
        <p:pic>
          <p:nvPicPr>
            <p:cNvPr id="3" name="Wendy">
              <a:extLst>
                <a:ext uri="{FF2B5EF4-FFF2-40B4-BE49-F238E27FC236}">
                  <a16:creationId xmlns:a16="http://schemas.microsoft.com/office/drawing/2014/main" id="{BF7EB0AF-4D6D-8AA4-1DF0-B1CC51D25BC1}"/>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829" y="82455"/>
              <a:ext cx="1108459" cy="1100328"/>
            </a:xfrm>
            <a:prstGeom prst="ellipse">
              <a:avLst/>
            </a:prstGeom>
            <a:ln w="28575">
              <a:noFill/>
            </a:ln>
            <a:effectLst>
              <a:outerShdw blurRad="50800" dist="38100" dir="2700000" algn="tl" rotWithShape="0">
                <a:prstClr val="black">
                  <a:alpha val="40000"/>
                </a:prstClr>
              </a:outerShdw>
            </a:effectLst>
          </p:spPr>
        </p:pic>
        <p:pic>
          <p:nvPicPr>
            <p:cNvPr id="6" name="Robin">
              <a:extLst>
                <a:ext uri="{FF2B5EF4-FFF2-40B4-BE49-F238E27FC236}">
                  <a16:creationId xmlns:a16="http://schemas.microsoft.com/office/drawing/2014/main" id="{BBA4900C-D4AE-B766-8410-88220A943098}"/>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70"/>
            <a:stretch/>
          </p:blipFill>
          <p:spPr>
            <a:xfrm>
              <a:off x="74626" y="1265452"/>
              <a:ext cx="1092865" cy="1100328"/>
            </a:xfrm>
            <a:prstGeom prst="ellipse">
              <a:avLst/>
            </a:prstGeom>
            <a:ln w="28575">
              <a:no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F80C9A8C-3FCF-7A03-6BAD-9D957E26003A}"/>
                </a:ext>
                <a:ext uri="{C183D7F6-B498-43B3-948B-1728B52AA6E4}">
                  <adec:decorative xmlns:adec="http://schemas.microsoft.com/office/drawing/2017/decorative" val="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3656" y="2448449"/>
              <a:ext cx="1034805" cy="1028700"/>
            </a:xfrm>
            <a:prstGeom prst="ellipse">
              <a:avLst/>
            </a:prstGeom>
          </p:spPr>
        </p:pic>
        <p:pic>
          <p:nvPicPr>
            <p:cNvPr id="8" name="Picture 7">
              <a:extLst>
                <a:ext uri="{FF2B5EF4-FFF2-40B4-BE49-F238E27FC236}">
                  <a16:creationId xmlns:a16="http://schemas.microsoft.com/office/drawing/2014/main" id="{DC68211F-8A9D-65F8-EE27-1A6DE1AB7DF4}"/>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6708" y="3559818"/>
              <a:ext cx="1028700" cy="1028700"/>
            </a:xfrm>
            <a:prstGeom prst="ellipse">
              <a:avLst/>
            </a:prstGeom>
          </p:spPr>
        </p:pic>
        <p:pic>
          <p:nvPicPr>
            <p:cNvPr id="10" name="Meredith">
              <a:extLst>
                <a:ext uri="{FF2B5EF4-FFF2-40B4-BE49-F238E27FC236}">
                  <a16:creationId xmlns:a16="http://schemas.microsoft.com/office/drawing/2014/main" id="{05A2A3B6-D925-EE59-00F3-CD487A31E11B}"/>
                </a:ext>
                <a:ext uri="{C183D7F6-B498-43B3-948B-1728B52AA6E4}">
                  <adec:decorative xmlns:adec="http://schemas.microsoft.com/office/drawing/2017/decorative" val="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8585" y="4671187"/>
              <a:ext cx="1024946" cy="1028700"/>
            </a:xfrm>
            <a:prstGeom prst="ellipse">
              <a:avLst/>
            </a:prstGeom>
          </p:spPr>
        </p:pic>
        <p:pic>
          <p:nvPicPr>
            <p:cNvPr id="11" name="Picture 10">
              <a:extLst>
                <a:ext uri="{FF2B5EF4-FFF2-40B4-BE49-F238E27FC236}">
                  <a16:creationId xmlns:a16="http://schemas.microsoft.com/office/drawing/2014/main" id="{EF038F52-0EE6-A918-2372-EE64CE57F221}"/>
                </a:ext>
                <a:ext uri="{C183D7F6-B498-43B3-948B-1728B52AA6E4}">
                  <adec:decorative xmlns:adec="http://schemas.microsoft.com/office/drawing/2017/decorative" val="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05701" y="5782558"/>
              <a:ext cx="1030714" cy="1028700"/>
            </a:xfrm>
            <a:prstGeom prst="ellipse">
              <a:avLst/>
            </a:prstGeom>
          </p:spPr>
        </p:pic>
      </p:grpSp>
      <p:graphicFrame>
        <p:nvGraphicFramePr>
          <p:cNvPr id="4" name="Content Placeholder 3" descr="Multiple baseline graph that shows percentage of AET across sessions">
            <a:extLst>
              <a:ext uri="{FF2B5EF4-FFF2-40B4-BE49-F238E27FC236}">
                <a16:creationId xmlns:a16="http://schemas.microsoft.com/office/drawing/2014/main" id="{96367A70-C872-A6FF-6888-819F91D3D597}"/>
              </a:ext>
            </a:extLst>
          </p:cNvPr>
          <p:cNvGraphicFramePr>
            <a:graphicFrameLocks noGrp="1"/>
          </p:cNvGraphicFramePr>
          <p:nvPr>
            <p:ph sz="quarter" idx="4294967295"/>
          </p:nvPr>
        </p:nvGraphicFramePr>
        <p:xfrm>
          <a:off x="1572745" y="1228726"/>
          <a:ext cx="7848600" cy="5029200"/>
        </p:xfrm>
        <a:graphic>
          <a:graphicData uri="http://schemas.openxmlformats.org/drawingml/2006/chart">
            <c:chart xmlns:c="http://schemas.openxmlformats.org/drawingml/2006/chart" xmlns:r="http://schemas.openxmlformats.org/officeDocument/2006/relationships" r:id="rId9"/>
          </a:graphicData>
        </a:graphic>
      </p:graphicFrame>
      <p:pic>
        <p:nvPicPr>
          <p:cNvPr id="5" name="Picture 2" descr="Beyond Behavior book cover">
            <a:extLst>
              <a:ext uri="{FF2B5EF4-FFF2-40B4-BE49-F238E27FC236}">
                <a16:creationId xmlns:a16="http://schemas.microsoft.com/office/drawing/2014/main" id="{66E1A7A3-C41F-8B9B-8405-70D7C99E5806}"/>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b="-3453"/>
          <a:stretch/>
        </p:blipFill>
        <p:spPr bwMode="auto">
          <a:xfrm>
            <a:off x="9668054" y="1886778"/>
            <a:ext cx="2301340" cy="3180742"/>
          </a:xfrm>
          <a:prstGeom prst="rect">
            <a:avLst/>
          </a:prstGeom>
          <a:noFill/>
          <a:extLst>
            <a:ext uri="{909E8E84-426E-40DD-AFC4-6F175D3DCCD1}">
              <a14:hiddenFill xmlns:a14="http://schemas.microsoft.com/office/drawing/2010/main">
                <a:solidFill>
                  <a:srgbClr val="FFFFFF"/>
                </a:solidFill>
              </a14:hiddenFill>
            </a:ext>
          </a:extLst>
        </p:spPr>
      </p:pic>
      <p:sp>
        <p:nvSpPr>
          <p:cNvPr id="119812" name="Rectangle 2">
            <a:extLst>
              <a:ext uri="{FF2B5EF4-FFF2-40B4-BE49-F238E27FC236}">
                <a16:creationId xmlns:a16="http://schemas.microsoft.com/office/drawing/2014/main" id="{A1268DD0-093F-F528-0731-7E54C4273324}"/>
              </a:ext>
            </a:extLst>
          </p:cNvPr>
          <p:cNvSpPr>
            <a:spLocks noChangeArrowheads="1"/>
          </p:cNvSpPr>
          <p:nvPr/>
        </p:nvSpPr>
        <p:spPr bwMode="auto">
          <a:xfrm>
            <a:off x="1981200" y="6257926"/>
            <a:ext cx="830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entury Schoolbook" pitchFamily="18" charset="0"/>
                <a:ea typeface="+mn-ea"/>
                <a:cs typeface="+mn-cs"/>
              </a:rPr>
              <a:t>Cox, M., Griffin, M. M., Hall, R., Oakes, W. P., &amp; Lane, K. L. (2012). Using a functional assessment-based intervention to increase academic engaged time in an inclusive middle school setting.  Beyond Behavior, 2, 44 – 54.</a:t>
            </a:r>
          </a:p>
        </p:txBody>
      </p:sp>
    </p:spTree>
    <p:extLst>
      <p:ext uri="{BB962C8B-B14F-4D97-AF65-F5344CB8AC3E}">
        <p14:creationId xmlns:p14="http://schemas.microsoft.com/office/powerpoint/2010/main" val="16556456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7F5B25-1B91-A7D4-714A-36036EDC14DB}"/>
              </a:ext>
            </a:extLst>
          </p:cNvPr>
          <p:cNvSpPr>
            <a:spLocks noGrp="1"/>
          </p:cNvSpPr>
          <p:nvPr>
            <p:ph type="title"/>
          </p:nvPr>
        </p:nvSpPr>
        <p:spPr/>
        <p:txBody>
          <a:bodyPr/>
          <a:lstStyle/>
          <a:p>
            <a:r>
              <a:rPr lang="en-US"/>
              <a:t>To learn more please visit ci3t.org!</a:t>
            </a:r>
          </a:p>
        </p:txBody>
      </p:sp>
      <p:pic>
        <p:nvPicPr>
          <p:cNvPr id="9" name="Picture 8" descr="FABI page of ci3t website">
            <a:extLst>
              <a:ext uri="{FF2B5EF4-FFF2-40B4-BE49-F238E27FC236}">
                <a16:creationId xmlns:a16="http://schemas.microsoft.com/office/drawing/2014/main" id="{90100AF7-D08A-666C-F1B1-6DDAC36554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1836766"/>
            <a:ext cx="5741082" cy="4098813"/>
          </a:xfrm>
          <a:prstGeom prst="rect">
            <a:avLst/>
          </a:prstGeom>
          <a:ln>
            <a:solidFill>
              <a:schemeClr val="tx1"/>
            </a:solidFill>
          </a:ln>
        </p:spPr>
      </p:pic>
      <p:pic>
        <p:nvPicPr>
          <p:cNvPr id="15" name="Picture 3" descr="Image of FABI Step 1, FABI Step 2, FABI Step 3, FABI Step 4, and FABI Step 5 module covers">
            <a:extLst>
              <a:ext uri="{FF2B5EF4-FFF2-40B4-BE49-F238E27FC236}">
                <a16:creationId xmlns:a16="http://schemas.microsoft.com/office/drawing/2014/main" id="{75DA81DF-F5AE-3C6F-94EF-B1A4C752EC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90594" y="4973993"/>
            <a:ext cx="4319965" cy="1373760"/>
          </a:xfrm>
          <a:prstGeom prst="rect">
            <a:avLst/>
          </a:prstGeom>
        </p:spPr>
      </p:pic>
      <p:pic>
        <p:nvPicPr>
          <p:cNvPr id="16" name="Picture 15" descr="Functional Assessment-Based Intervention: Effective Individualized Support  for Students">
            <a:extLst>
              <a:ext uri="{FF2B5EF4-FFF2-40B4-BE49-F238E27FC236}">
                <a16:creationId xmlns:a16="http://schemas.microsoft.com/office/drawing/2014/main" id="{AE49E2AC-3801-8EB2-0BEC-3C56A25794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50330" y="1981146"/>
            <a:ext cx="2598986" cy="3409002"/>
          </a:xfrm>
          <a:prstGeom prst="rect">
            <a:avLst/>
          </a:prstGeom>
        </p:spPr>
      </p:pic>
    </p:spTree>
    <p:extLst>
      <p:ext uri="{BB962C8B-B14F-4D97-AF65-F5344CB8AC3E}">
        <p14:creationId xmlns:p14="http://schemas.microsoft.com/office/powerpoint/2010/main" val="39419604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normAutofit/>
          </a:bodyPr>
          <a:lstStyle/>
          <a:p>
            <a:r>
              <a:rPr lang="en-US"/>
              <a:t>Tier 3: Individualized De-Escalation Plan</a:t>
            </a:r>
          </a:p>
        </p:txBody>
      </p:sp>
      <p:pic>
        <p:nvPicPr>
          <p:cNvPr id="6" name="Picture 5" descr="Enhancing Ci3T Module 6.4 Managing Acting-out Behavior at Tier 3 Building an Individualized De-escalation Plan module cover">
            <a:extLst>
              <a:ext uri="{FF2B5EF4-FFF2-40B4-BE49-F238E27FC236}">
                <a16:creationId xmlns:a16="http://schemas.microsoft.com/office/drawing/2014/main" id="{5D6A3A0F-009A-CE3B-7244-4CF73C8D3F9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021568" y="0"/>
            <a:ext cx="1170432" cy="1828800"/>
          </a:xfrm>
          <a:prstGeom prst="rect">
            <a:avLst/>
          </a:prstGeom>
        </p:spPr>
      </p:pic>
      <p:pic>
        <p:nvPicPr>
          <p:cNvPr id="4" name="Picture 3" descr="Tier 3 Intervention Grid: Individualized De-Escalation Plan">
            <a:extLst>
              <a:ext uri="{FF2B5EF4-FFF2-40B4-BE49-F238E27FC236}">
                <a16:creationId xmlns:a16="http://schemas.microsoft.com/office/drawing/2014/main" id="{DE8DF3BD-B840-1BA9-889B-A8569E93637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00843" y="1570289"/>
            <a:ext cx="6368959" cy="4922586"/>
          </a:xfrm>
          <a:prstGeom prst="rect">
            <a:avLst/>
          </a:prstGeom>
          <a:ln>
            <a:solidFill>
              <a:schemeClr val="tx1"/>
            </a:solidFill>
          </a:ln>
        </p:spPr>
      </p:pic>
    </p:spTree>
    <p:extLst>
      <p:ext uri="{BB962C8B-B14F-4D97-AF65-F5344CB8AC3E}">
        <p14:creationId xmlns:p14="http://schemas.microsoft.com/office/powerpoint/2010/main" val="1744354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dirty="0"/>
              <a:t>Tier 3: Reading Intervention</a:t>
            </a:r>
          </a:p>
        </p:txBody>
      </p:sp>
      <p:pic>
        <p:nvPicPr>
          <p:cNvPr id="5" name="Content Placeholder 4" descr="Enhancing Ci3T Module 6.7 Strengthening Reading Skills with Tier 3 Interventions module cover">
            <a:extLst>
              <a:ext uri="{FF2B5EF4-FFF2-40B4-BE49-F238E27FC236}">
                <a16:creationId xmlns:a16="http://schemas.microsoft.com/office/drawing/2014/main" id="{81573A34-2A88-6B6C-D527-F77D0B6FB853}"/>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7" name="Picture 6" descr="Tier 3 Intervention Grid: Read 180">
            <a:extLst>
              <a:ext uri="{FF2B5EF4-FFF2-40B4-BE49-F238E27FC236}">
                <a16:creationId xmlns:a16="http://schemas.microsoft.com/office/drawing/2014/main" id="{D4FB15F7-FC48-0187-5B1F-193987759BA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934450" y="1449389"/>
            <a:ext cx="6602500" cy="5103090"/>
          </a:xfrm>
          <a:prstGeom prst="rect">
            <a:avLst/>
          </a:prstGeom>
          <a:ln>
            <a:solidFill>
              <a:schemeClr val="tx1"/>
            </a:solidFill>
          </a:ln>
        </p:spPr>
      </p:pic>
    </p:spTree>
    <p:extLst>
      <p:ext uri="{BB962C8B-B14F-4D97-AF65-F5344CB8AC3E}">
        <p14:creationId xmlns:p14="http://schemas.microsoft.com/office/powerpoint/2010/main" val="1311349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BE516-912B-46F6-AF5A-ACE14C0675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3500D-FFF1-002F-B3C4-9F04B3608E4B}"/>
              </a:ext>
            </a:extLst>
          </p:cNvPr>
          <p:cNvSpPr>
            <a:spLocks noGrp="1"/>
          </p:cNvSpPr>
          <p:nvPr>
            <p:ph type="title"/>
          </p:nvPr>
        </p:nvSpPr>
        <p:spPr/>
        <p:txBody>
          <a:bodyPr>
            <a:noAutofit/>
          </a:bodyPr>
          <a:lstStyle/>
          <a:p>
            <a:r>
              <a:rPr lang="en-US"/>
              <a:t>Module Connection!</a:t>
            </a:r>
            <a:br>
              <a:rPr lang="en-US"/>
            </a:br>
            <a:r>
              <a:rPr lang="en-US">
                <a:solidFill>
                  <a:schemeClr val="accent5"/>
                </a:solidFill>
              </a:rPr>
              <a:t>The Tier 3 Process: Using Data to Connect Students to Validated Supports</a:t>
            </a:r>
            <a:endParaRPr lang="en-US"/>
          </a:p>
        </p:txBody>
      </p:sp>
      <p:pic>
        <p:nvPicPr>
          <p:cNvPr id="4" name="Picture 1" descr="Clarifying Tier 3 Supports infographic">
            <a:extLst>
              <a:ext uri="{FF2B5EF4-FFF2-40B4-BE49-F238E27FC236}">
                <a16:creationId xmlns:a16="http://schemas.microsoft.com/office/drawing/2014/main" id="{7083FF73-B880-1CCB-D331-5FF69E4D98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3128" y="2290869"/>
            <a:ext cx="2563586" cy="3662266"/>
          </a:xfrm>
          <a:prstGeom prst="rect">
            <a:avLst/>
          </a:prstGeom>
        </p:spPr>
      </p:pic>
      <p:pic>
        <p:nvPicPr>
          <p:cNvPr id="9" name="Picture 2" descr="Screenshot of Examining Multiple Data Sources for Tier 3 Decision Making video">
            <a:extLst>
              <a:ext uri="{FF2B5EF4-FFF2-40B4-BE49-F238E27FC236}">
                <a16:creationId xmlns:a16="http://schemas.microsoft.com/office/drawing/2014/main" id="{4B0E7A3D-4215-EAE0-0DAB-181E2859C2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63357" y="2218091"/>
            <a:ext cx="3717736" cy="2421818"/>
          </a:xfrm>
          <a:prstGeom prst="rect">
            <a:avLst/>
          </a:prstGeom>
        </p:spPr>
      </p:pic>
      <p:pic>
        <p:nvPicPr>
          <p:cNvPr id="24" name="Picture 3" descr="Screenshot of Ci3T class-at-a-glance intervention planner YouTube video">
            <a:extLst>
              <a:ext uri="{FF2B5EF4-FFF2-40B4-BE49-F238E27FC236}">
                <a16:creationId xmlns:a16="http://schemas.microsoft.com/office/drawing/2014/main" id="{63FFBF70-1E7A-617F-CA6C-FAA34A2235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235" y="4831308"/>
            <a:ext cx="1943765" cy="1180921"/>
          </a:xfrm>
          <a:prstGeom prst="rect">
            <a:avLst/>
          </a:prstGeom>
        </p:spPr>
      </p:pic>
      <p:pic>
        <p:nvPicPr>
          <p:cNvPr id="22" name="Picture 4" descr="Screenshot of Ci3T Tier 2 and Tier 3 Intervention Tracker YouTube video">
            <a:extLst>
              <a:ext uri="{FF2B5EF4-FFF2-40B4-BE49-F238E27FC236}">
                <a16:creationId xmlns:a16="http://schemas.microsoft.com/office/drawing/2014/main" id="{593C24E1-C831-3EF8-3693-733D6719C3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11098" y="4831308"/>
            <a:ext cx="1803184" cy="1080813"/>
          </a:xfrm>
          <a:prstGeom prst="rect">
            <a:avLst/>
          </a:prstGeom>
        </p:spPr>
      </p:pic>
      <p:pic>
        <p:nvPicPr>
          <p:cNvPr id="14" name="Picture 5" descr="The Tier 3 Process module cover">
            <a:extLst>
              <a:ext uri="{FF2B5EF4-FFF2-40B4-BE49-F238E27FC236}">
                <a16:creationId xmlns:a16="http://schemas.microsoft.com/office/drawing/2014/main" id="{02FA91F9-7FF0-544C-13E6-85CF143E31D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397737" y="2294822"/>
            <a:ext cx="2402860" cy="3754468"/>
          </a:xfrm>
          <a:prstGeom prst="rect">
            <a:avLst/>
          </a:prstGeom>
        </p:spPr>
      </p:pic>
    </p:spTree>
    <p:extLst>
      <p:ext uri="{BB962C8B-B14F-4D97-AF65-F5344CB8AC3E}">
        <p14:creationId xmlns:p14="http://schemas.microsoft.com/office/powerpoint/2010/main" val="9363168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5F8E21-4F72-8BC3-907A-61216BB100C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kern="0" spc="0">
                <a:solidFill>
                  <a:prstClr val="black"/>
                </a:solidFill>
                <a:cs typeface="Arial" charset="0"/>
              </a:rPr>
              <a:t>Ci3T Model of Prevention: Tier Informs Tier 2 and Tier 3 </a:t>
            </a:r>
            <a:endParaRPr lang="en-US"/>
          </a:p>
        </p:txBody>
      </p:sp>
      <p:sp>
        <p:nvSpPr>
          <p:cNvPr id="21" name="Content placeholder">
            <a:extLst>
              <a:ext uri="{FF2B5EF4-FFF2-40B4-BE49-F238E27FC236}">
                <a16:creationId xmlns:a16="http://schemas.microsoft.com/office/drawing/2014/main" id="{95DADD45-810C-4629-A65A-D59C0B76A534}"/>
              </a:ext>
              <a:ext uri="{C183D7F6-B498-43B3-948B-1728B52AA6E4}">
                <adec:decorative xmlns:adec="http://schemas.microsoft.com/office/drawing/2017/decorative" val="0"/>
              </a:ext>
            </a:extLst>
          </p:cNvPr>
          <p:cNvSpPr txBox="1">
            <a:spLocks noChangeArrowheads="1"/>
          </p:cNvSpPr>
          <p:nvPr/>
        </p:nvSpPr>
        <p:spPr bwMode="auto">
          <a:xfrm>
            <a:off x="1285077" y="28555"/>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ea typeface="+mn-ea"/>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ea typeface="+mn-ea"/>
              <a:cs typeface="Arial" charset="0"/>
            </a:endParaRPr>
          </a:p>
        </p:txBody>
      </p:sp>
      <p:sp>
        <p:nvSpPr>
          <p:cNvPr id="22" name="Reference">
            <a:extLst>
              <a:ext uri="{FF2B5EF4-FFF2-40B4-BE49-F238E27FC236}">
                <a16:creationId xmlns:a16="http://schemas.microsoft.com/office/drawing/2014/main" id="{11F93475-135E-422D-BFE1-5E4B96F9D062}"/>
              </a:ext>
            </a:extLst>
          </p:cNvPr>
          <p:cNvSpPr txBox="1"/>
          <p:nvPr/>
        </p:nvSpPr>
        <p:spPr>
          <a:xfrm>
            <a:off x="4156549" y="403420"/>
            <a:ext cx="374609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(Lane, Kalberg, &amp; Menzies, 2009)</a:t>
            </a:r>
          </a:p>
        </p:txBody>
      </p:sp>
      <p:grpSp>
        <p:nvGrpSpPr>
          <p:cNvPr id="19" name="Group 18" descr="Ci3T Model of Prevention">
            <a:extLst>
              <a:ext uri="{FF2B5EF4-FFF2-40B4-BE49-F238E27FC236}">
                <a16:creationId xmlns:a16="http://schemas.microsoft.com/office/drawing/2014/main" id="{88F2FCE7-B501-4ED1-B304-FD36917272D6}"/>
              </a:ext>
            </a:extLst>
          </p:cNvPr>
          <p:cNvGrpSpPr/>
          <p:nvPr/>
        </p:nvGrpSpPr>
        <p:grpSpPr>
          <a:xfrm>
            <a:off x="1848972" y="884031"/>
            <a:ext cx="8297334" cy="5880594"/>
            <a:chOff x="423333" y="892740"/>
            <a:chExt cx="8297334" cy="5880594"/>
          </a:xfrm>
        </p:grpSpPr>
        <p:sp>
          <p:nvSpPr>
            <p:cNvPr id="4" name="Green Triangle">
              <a:extLst>
                <a:ext uri="{FF2B5EF4-FFF2-40B4-BE49-F238E27FC236}">
                  <a16:creationId xmlns:a16="http://schemas.microsoft.com/office/drawing/2014/main" id="{66F34BAD-A917-46E5-B05C-05DEFF446332}"/>
                </a:ext>
              </a:extLst>
            </p:cNvPr>
            <p:cNvSpPr/>
            <p:nvPr/>
          </p:nvSpPr>
          <p:spPr>
            <a:xfrm>
              <a:off x="423333" y="3132668"/>
              <a:ext cx="8297334" cy="3640666"/>
            </a:xfrm>
            <a:prstGeom prst="trapezoid">
              <a:avLst>
                <a:gd name="adj" fmla="val 72862"/>
              </a:avLst>
            </a:prstGeom>
            <a:solidFill>
              <a:srgbClr val="0099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Yellow Triangle">
              <a:extLst>
                <a:ext uri="{FF2B5EF4-FFF2-40B4-BE49-F238E27FC236}">
                  <a16:creationId xmlns:a16="http://schemas.microsoft.com/office/drawing/2014/main" id="{385C0873-5E3B-43D7-BA67-46BFE46B3654}"/>
                </a:ext>
              </a:extLst>
            </p:cNvPr>
            <p:cNvSpPr/>
            <p:nvPr/>
          </p:nvSpPr>
          <p:spPr>
            <a:xfrm>
              <a:off x="3066106" y="1846280"/>
              <a:ext cx="3008769" cy="1286934"/>
            </a:xfrm>
            <a:prstGeom prst="trapezoid">
              <a:avLst>
                <a:gd name="adj" fmla="val 72862"/>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d Triangle">
              <a:extLst>
                <a:ext uri="{FF2B5EF4-FFF2-40B4-BE49-F238E27FC236}">
                  <a16:creationId xmlns:a16="http://schemas.microsoft.com/office/drawing/2014/main" id="{BCD21FB9-8EC3-4F37-82D2-8707F5608CA6}"/>
                </a:ext>
              </a:extLst>
            </p:cNvPr>
            <p:cNvSpPr/>
            <p:nvPr/>
          </p:nvSpPr>
          <p:spPr>
            <a:xfrm>
              <a:off x="3995596" y="1059255"/>
              <a:ext cx="1134701" cy="787564"/>
            </a:xfrm>
            <a:prstGeom prst="triangle">
              <a:avLst/>
            </a:prstGeom>
            <a:solidFill>
              <a:srgbClr val="FE000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er 2">
              <a:extLst>
                <a:ext uri="{FF2B5EF4-FFF2-40B4-BE49-F238E27FC236}">
                  <a16:creationId xmlns:a16="http://schemas.microsoft.com/office/drawing/2014/main" id="{FD2DA736-9813-4DB7-ACE6-08F113D365B6}"/>
                </a:ext>
              </a:extLst>
            </p:cNvPr>
            <p:cNvSpPr txBox="1">
              <a:spLocks noChangeArrowheads="1"/>
            </p:cNvSpPr>
            <p:nvPr/>
          </p:nvSpPr>
          <p:spPr bwMode="auto">
            <a:xfrm>
              <a:off x="2476500" y="2136502"/>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Tier 2</a:t>
              </a:r>
            </a:p>
            <a:p>
              <a:pPr marL="0" marR="0" lvl="0" indent="0" algn="ctr" defTabSz="457200" rtl="0" eaLnBrk="1" fontAlgn="base" latinLnBrk="0" hangingPunct="1">
                <a:lnSpc>
                  <a:spcPct val="85000"/>
                </a:lnSpc>
                <a:spcBef>
                  <a:spcPct val="0"/>
                </a:spcBef>
                <a:spcAft>
                  <a:spcPct val="0"/>
                </a:spcAft>
                <a:buClrTx/>
                <a:buSzTx/>
                <a:buFontTx/>
                <a:buNone/>
                <a:tabLst/>
                <a:defRPr/>
              </a:pP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Secondary Prevention (</a:t>
              </a: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panose="020B0604020202020204" pitchFamily="34" charset="0"/>
                </a:rPr>
                <a:t>≈15%</a:t>
              </a: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 </a:t>
              </a:r>
            </a:p>
          </p:txBody>
        </p:sp>
        <p:sp>
          <p:nvSpPr>
            <p:cNvPr id="11" name="Tier 1">
              <a:extLst>
                <a:ext uri="{FF2B5EF4-FFF2-40B4-BE49-F238E27FC236}">
                  <a16:creationId xmlns:a16="http://schemas.microsoft.com/office/drawing/2014/main" id="{A5CDD7E8-B9E8-40B7-A37C-95BD4D39A806}"/>
                </a:ext>
              </a:extLst>
            </p:cNvPr>
            <p:cNvSpPr txBox="1">
              <a:spLocks noChangeArrowheads="1"/>
            </p:cNvSpPr>
            <p:nvPr/>
          </p:nvSpPr>
          <p:spPr bwMode="auto">
            <a:xfrm>
              <a:off x="2476500" y="4435459"/>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Tier 1</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Primary Prevention (</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panose="020B0604020202020204" pitchFamily="34" charset="0"/>
                </a:rPr>
                <a:t>≈80%</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 </a:t>
              </a:r>
            </a:p>
          </p:txBody>
        </p:sp>
        <p:sp>
          <p:nvSpPr>
            <p:cNvPr id="12" name="Domains">
              <a:extLst>
                <a:ext uri="{FF2B5EF4-FFF2-40B4-BE49-F238E27FC236}">
                  <a16:creationId xmlns:a16="http://schemas.microsoft.com/office/drawing/2014/main" id="{22839B6B-724B-4788-86F7-0E1E9C3C61B4}"/>
                </a:ext>
              </a:extLst>
            </p:cNvPr>
            <p:cNvSpPr txBox="1"/>
            <p:nvPr/>
          </p:nvSpPr>
          <p:spPr>
            <a:xfrm>
              <a:off x="423333" y="6096000"/>
              <a:ext cx="8297334" cy="66941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tab pos="1541463" algn="ctr"/>
                  <a:tab pos="2851150" algn="ctr"/>
                  <a:tab pos="4056063" algn="ctr"/>
                  <a:tab pos="5253038" algn="ctr"/>
                  <a:tab pos="6570663" algn="ctr"/>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Academic	</a:t>
              </a:r>
              <a:r>
                <a:rPr kumimoji="0" lang="en-US" sz="1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a:t>
              </a: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Behavioral	</a:t>
              </a:r>
              <a:r>
                <a:rPr kumimoji="0" lang="en-US" sz="1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a:t>
              </a: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Social</a:t>
              </a:r>
            </a:p>
            <a:p>
              <a:pPr marL="0" marR="0" lvl="0" indent="0" algn="l" defTabSz="457200" rtl="0" eaLnBrk="1" fontAlgn="auto" latinLnBrk="0" hangingPunct="1">
                <a:lnSpc>
                  <a:spcPct val="75000"/>
                </a:lnSpc>
                <a:spcBef>
                  <a:spcPts val="0"/>
                </a:spcBef>
                <a:spcAft>
                  <a:spcPts val="0"/>
                </a:spcAft>
                <a:buClrTx/>
                <a:buSzTx/>
                <a:buFontTx/>
                <a:buNone/>
                <a:tabLst>
                  <a:tab pos="1541463" algn="ctr"/>
                  <a:tab pos="4056063" algn="ctr"/>
                  <a:tab pos="6570663" algn="ctr"/>
                </a:tabLst>
                <a:defRPr/>
              </a:pPr>
              <a:r>
                <a:rPr kumimoji="0" 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mn-ea"/>
                  <a:cs typeface="Arial" charset="0"/>
                </a:rPr>
                <a:t>	Validated Curricula	PBIS Framework	Validated Curricula</a:t>
              </a:r>
            </a:p>
          </p:txBody>
        </p:sp>
        <p:cxnSp>
          <p:nvCxnSpPr>
            <p:cNvPr id="13" name="Straight Connector 12">
              <a:extLst>
                <a:ext uri="{FF2B5EF4-FFF2-40B4-BE49-F238E27FC236}">
                  <a16:creationId xmlns:a16="http://schemas.microsoft.com/office/drawing/2014/main" id="{1865B98E-582B-4C39-B4CA-CA2B1E426496}"/>
                </a:ext>
              </a:extLst>
            </p:cNvPr>
            <p:cNvCxnSpPr/>
            <p:nvPr/>
          </p:nvCxnSpPr>
          <p:spPr>
            <a:xfrm>
              <a:off x="1083406" y="5947646"/>
              <a:ext cx="6995160" cy="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CA69F93-A6D1-4659-9B2D-9CE629F1BD77}"/>
                </a:ext>
              </a:extLst>
            </p:cNvPr>
            <p:cNvCxnSpPr/>
            <p:nvPr/>
          </p:nvCxnSpPr>
          <p:spPr>
            <a:xfrm flipH="1">
              <a:off x="3365942" y="6008511"/>
              <a:ext cx="2444" cy="73152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0D37107-CB34-4A10-96A2-CC136AD18AA3}"/>
                </a:ext>
              </a:extLst>
            </p:cNvPr>
            <p:cNvCxnSpPr/>
            <p:nvPr/>
          </p:nvCxnSpPr>
          <p:spPr>
            <a:xfrm flipH="1">
              <a:off x="5762778" y="6008511"/>
              <a:ext cx="2444" cy="73152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sp>
          <p:nvSpPr>
            <p:cNvPr id="9" name="Tier 3">
              <a:extLst>
                <a:ext uri="{FF2B5EF4-FFF2-40B4-BE49-F238E27FC236}">
                  <a16:creationId xmlns:a16="http://schemas.microsoft.com/office/drawing/2014/main" id="{F69CCEEE-9DC5-44FB-9BCB-E3C203DE181B}"/>
                </a:ext>
              </a:extLst>
            </p:cNvPr>
            <p:cNvSpPr txBox="1">
              <a:spLocks noChangeArrowheads="1"/>
            </p:cNvSpPr>
            <p:nvPr/>
          </p:nvSpPr>
          <p:spPr bwMode="auto">
            <a:xfrm>
              <a:off x="2698955" y="892740"/>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Tier 3</a:t>
              </a:r>
            </a:p>
            <a:p>
              <a:pPr marL="0" marR="0" lvl="0" indent="0" algn="ctr" defTabSz="457200" rtl="0" eaLnBrk="1" fontAlgn="base" latinLnBrk="0" hangingPunct="1">
                <a:lnSpc>
                  <a:spcPct val="75000"/>
                </a:lnSpc>
                <a:spcBef>
                  <a:spcPct val="0"/>
                </a:spcBef>
                <a:spcAft>
                  <a:spcPct val="0"/>
                </a:spcAft>
                <a:buClrTx/>
                <a:buSzTx/>
                <a:buFontTx/>
                <a:buNone/>
                <a:tabLst/>
                <a:defRPr/>
              </a:pP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Tertiary Prevention  (</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panose="020B0604020202020204" pitchFamily="34" charset="0"/>
                </a:rPr>
                <a:t>≈5%</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a:t>
              </a:r>
            </a:p>
          </p:txBody>
        </p:sp>
      </p:grpSp>
      <p:sp>
        <p:nvSpPr>
          <p:cNvPr id="2" name="Up Arrow 1" descr="Arrow pointing from Tier 1 to Tier 2 in the Ci3T pyramid"/>
          <p:cNvSpPr/>
          <p:nvPr/>
        </p:nvSpPr>
        <p:spPr>
          <a:xfrm>
            <a:off x="5549173" y="2743890"/>
            <a:ext cx="1006763" cy="1201311"/>
          </a:xfrm>
          <a:prstGeom prst="up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Up Arrow 23" descr="Arrow pointing from Tier 2 to Tier 3 in the Ci3T pyramid"/>
          <p:cNvSpPr/>
          <p:nvPr/>
        </p:nvSpPr>
        <p:spPr>
          <a:xfrm>
            <a:off x="5518081" y="1374973"/>
            <a:ext cx="1006763" cy="1201311"/>
          </a:xfrm>
          <a:prstGeom prst="up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11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2CD6-8119-3ED4-54BC-11BC78CA239A}"/>
              </a:ext>
              <a:ext uri="{C183D7F6-B498-43B3-948B-1728B52AA6E4}">
                <adec:decorative xmlns:adec="http://schemas.microsoft.com/office/drawing/2017/decorative" val="0"/>
              </a:ext>
            </a:extLst>
          </p:cNvPr>
          <p:cNvSpPr>
            <a:spLocks noGrp="1"/>
          </p:cNvSpPr>
          <p:nvPr>
            <p:ph type="title"/>
          </p:nvPr>
        </p:nvSpPr>
        <p:spPr/>
        <p:txBody>
          <a:bodyPr/>
          <a:lstStyle/>
          <a:p>
            <a:r>
              <a:rPr lang="en-US"/>
              <a:t>Getting Started with Data-Informed Decision Making </a:t>
            </a:r>
          </a:p>
        </p:txBody>
      </p:sp>
      <p:pic>
        <p:nvPicPr>
          <p:cNvPr id="5" name="Picture 1">
            <a:extLst>
              <a:ext uri="{FF2B5EF4-FFF2-40B4-BE49-F238E27FC236}">
                <a16:creationId xmlns:a16="http://schemas.microsoft.com/office/drawing/2014/main" id="{96A82CA5-6883-654B-8A69-62FBF3CCF612}"/>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83819" y="2215705"/>
            <a:ext cx="1842926" cy="2384963"/>
          </a:xfrm>
          <a:prstGeom prst="rect">
            <a:avLst/>
          </a:prstGeom>
          <a:ln>
            <a:solidFill>
              <a:schemeClr val="tx1"/>
            </a:solidFill>
          </a:ln>
        </p:spPr>
      </p:pic>
      <p:pic>
        <p:nvPicPr>
          <p:cNvPr id="6" name="Picture 2">
            <a:extLst>
              <a:ext uri="{FF2B5EF4-FFF2-40B4-BE49-F238E27FC236}">
                <a16:creationId xmlns:a16="http://schemas.microsoft.com/office/drawing/2014/main" id="{5F707FBD-1F2B-294E-D5E2-74B9994066E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88387" y="2420321"/>
            <a:ext cx="3097844" cy="1799700"/>
          </a:xfrm>
          <a:prstGeom prst="rect">
            <a:avLst/>
          </a:prstGeom>
        </p:spPr>
      </p:pic>
      <p:pic>
        <p:nvPicPr>
          <p:cNvPr id="7" name="Picture 3">
            <a:extLst>
              <a:ext uri="{FF2B5EF4-FFF2-40B4-BE49-F238E27FC236}">
                <a16:creationId xmlns:a16="http://schemas.microsoft.com/office/drawing/2014/main" id="{342A19F1-741F-DA2D-301B-CE0D93AF7D0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21296" y="2787021"/>
            <a:ext cx="3097845" cy="857526"/>
          </a:xfrm>
          <a:prstGeom prst="rect">
            <a:avLst/>
          </a:prstGeom>
        </p:spPr>
      </p:pic>
      <p:pic>
        <p:nvPicPr>
          <p:cNvPr id="4" name="Picture 4" descr="Flow Chart with 3 steps: Step 1 Review your school's Ci3T Implementation Manual, Step 2 Locate school-wide data, Step 3 Document decisions and plan for next steps">
            <a:extLst>
              <a:ext uri="{FF2B5EF4-FFF2-40B4-BE49-F238E27FC236}">
                <a16:creationId xmlns:a16="http://schemas.microsoft.com/office/drawing/2014/main" id="{B00F3EAC-AE98-B438-76F5-32DD05144F14}"/>
              </a:ext>
            </a:extLst>
          </p:cNvPr>
          <p:cNvPicPr>
            <a:picLocks noChangeAspect="1"/>
          </p:cNvPicPr>
          <p:nvPr/>
        </p:nvPicPr>
        <p:blipFill>
          <a:blip r:embed="rId5"/>
          <a:stretch>
            <a:fillRect/>
          </a:stretch>
        </p:blipFill>
        <p:spPr>
          <a:xfrm>
            <a:off x="838200" y="4763600"/>
            <a:ext cx="10065482" cy="970308"/>
          </a:xfrm>
          <a:prstGeom prst="rect">
            <a:avLst/>
          </a:prstGeom>
        </p:spPr>
      </p:pic>
      <p:pic>
        <p:nvPicPr>
          <p:cNvPr id="8" name="Module">
            <a:extLst>
              <a:ext uri="{FF2B5EF4-FFF2-40B4-BE49-F238E27FC236}">
                <a16:creationId xmlns:a16="http://schemas.microsoft.com/office/drawing/2014/main" id="{AD00E4BD-5352-10DB-3528-B63A0BA31846}"/>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20851" y="0"/>
            <a:ext cx="1170432" cy="1828800"/>
          </a:xfrm>
          <a:prstGeom prst="rect">
            <a:avLst/>
          </a:prstGeom>
        </p:spPr>
      </p:pic>
    </p:spTree>
    <p:extLst>
      <p:ext uri="{BB962C8B-B14F-4D97-AF65-F5344CB8AC3E}">
        <p14:creationId xmlns:p14="http://schemas.microsoft.com/office/powerpoint/2010/main" val="22995427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5702C-1EB5-3FB6-07D9-06EF3BEE4D65}"/>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B44307C-A55C-452A-3080-C96F547B7B25}"/>
              </a:ext>
            </a:extLst>
          </p:cNvPr>
          <p:cNvSpPr>
            <a:spLocks noGrp="1"/>
          </p:cNvSpPr>
          <p:nvPr>
            <p:ph type="title"/>
          </p:nvPr>
        </p:nvSpPr>
        <p:spPr/>
        <p:txBody>
          <a:bodyPr/>
          <a:lstStyle/>
          <a:p>
            <a:r>
              <a:rPr lang="en-US"/>
              <a:t>Learn More At Ci3T EMPOWER Sessions!</a:t>
            </a:r>
          </a:p>
        </p:txBody>
      </p:sp>
      <p:graphicFrame>
        <p:nvGraphicFramePr>
          <p:cNvPr id="5" name="Content" descr="2026-2027 EMPOWER Sessions">
            <a:extLst>
              <a:ext uri="{FF2B5EF4-FFF2-40B4-BE49-F238E27FC236}">
                <a16:creationId xmlns:a16="http://schemas.microsoft.com/office/drawing/2014/main" id="{87D82CF0-5334-8870-3F34-D9956EA20A51}"/>
              </a:ext>
            </a:extLst>
          </p:cNvPr>
          <p:cNvGraphicFramePr>
            <a:graphicFrameLocks noGrp="1"/>
          </p:cNvGraphicFramePr>
          <p:nvPr>
            <p:ph idx="1"/>
          </p:nvPr>
        </p:nvGraphicFramePr>
        <p:xfrm>
          <a:off x="838200" y="1825625"/>
          <a:ext cx="10515599" cy="3946561"/>
        </p:xfrm>
        <a:graphic>
          <a:graphicData uri="http://schemas.openxmlformats.org/drawingml/2006/table">
            <a:tbl>
              <a:tblPr firstRow="1" bandRow="1">
                <a:tableStyleId>{5C22544A-7EE6-4342-B048-85BDC9FD1C3A}</a:tableStyleId>
              </a:tblPr>
              <a:tblGrid>
                <a:gridCol w="7728284">
                  <a:extLst>
                    <a:ext uri="{9D8B030D-6E8A-4147-A177-3AD203B41FA5}">
                      <a16:colId xmlns:a16="http://schemas.microsoft.com/office/drawing/2014/main" val="1684673339"/>
                    </a:ext>
                  </a:extLst>
                </a:gridCol>
                <a:gridCol w="2787315">
                  <a:extLst>
                    <a:ext uri="{9D8B030D-6E8A-4147-A177-3AD203B41FA5}">
                      <a16:colId xmlns:a16="http://schemas.microsoft.com/office/drawing/2014/main" val="2203440040"/>
                    </a:ext>
                  </a:extLst>
                </a:gridCol>
              </a:tblGrid>
              <a:tr h="449119">
                <a:tc>
                  <a:txBody>
                    <a:bodyPr/>
                    <a:lstStyle/>
                    <a:p>
                      <a:pPr marL="0" marR="0">
                        <a:lnSpc>
                          <a:spcPct val="107000"/>
                        </a:lnSpc>
                        <a:spcAft>
                          <a:spcPts val="800"/>
                        </a:spcAft>
                        <a:buNone/>
                      </a:pPr>
                      <a:r>
                        <a:rPr lang="en-US" sz="1800" b="1" kern="0">
                          <a:solidFill>
                            <a:sysClr val="windowText" lastClr="000000"/>
                          </a:solidFill>
                          <a:effectLst/>
                          <a:latin typeface="+mn-lt"/>
                          <a:ea typeface="Aptos" panose="020B0004020202020204" pitchFamily="34" charset="0"/>
                          <a:cs typeface="Arial"/>
                        </a:rPr>
                        <a:t>EMPOWER Session</a:t>
                      </a:r>
                      <a:endParaRPr lang="en-US" sz="1800" kern="100">
                        <a:solidFill>
                          <a:sysClr val="windowText" lastClr="000000"/>
                        </a:solidFill>
                        <a:effectLst/>
                        <a:latin typeface="+mn-lt"/>
                        <a:ea typeface="Aptos" panose="020B0004020202020204" pitchFamily="34" charset="0"/>
                        <a:cs typeface="Arial"/>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tc>
                  <a:txBody>
                    <a:bodyPr/>
                    <a:lstStyle/>
                    <a:p>
                      <a:pPr marL="0" marR="0" algn="ctr">
                        <a:lnSpc>
                          <a:spcPct val="107000"/>
                        </a:lnSpc>
                        <a:spcAft>
                          <a:spcPts val="800"/>
                        </a:spcAft>
                        <a:buNone/>
                      </a:pPr>
                      <a:r>
                        <a:rPr lang="en-US" sz="1800" b="1" kern="0">
                          <a:solidFill>
                            <a:sysClr val="windowText" lastClr="000000"/>
                          </a:solidFill>
                          <a:effectLst/>
                          <a:latin typeface="+mn-lt"/>
                          <a:ea typeface="Aptos" panose="020B0004020202020204" pitchFamily="34" charset="0"/>
                          <a:cs typeface="Arial" panose="020B0604020202020204" pitchFamily="34" charset="0"/>
                        </a:rPr>
                        <a:t>Date</a:t>
                      </a:r>
                      <a:endParaRPr lang="en-US" sz="1800" kern="100">
                        <a:solidFill>
                          <a:sysClr val="windowText" lastClr="000000"/>
                        </a:solidFill>
                        <a:effectLst/>
                        <a:latin typeface="+mn-lt"/>
                        <a:ea typeface="Aptos" panose="020B0004020202020204" pitchFamily="34" charset="0"/>
                        <a:cs typeface="Arial" panose="020B0604020202020204" pitchFamily="34" charset="0"/>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extLst>
                  <a:ext uri="{0D108BD9-81ED-4DB2-BD59-A6C34878D82A}">
                    <a16:rowId xmlns:a16="http://schemas.microsoft.com/office/drawing/2014/main" val="2477963650"/>
                  </a:ext>
                </a:extLst>
              </a:tr>
              <a:tr h="543556">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en-US" sz="2000" kern="100">
                          <a:solidFill>
                            <a:sysClr val="windowText" lastClr="000000"/>
                          </a:solidFill>
                          <a:effectLst/>
                          <a:latin typeface="+mn-lt"/>
                          <a:ea typeface="Aptos" panose="020B0004020202020204" pitchFamily="34" charset="0"/>
                          <a:cs typeface="Arial" panose="020B0604020202020204" pitchFamily="34" charset="0"/>
                        </a:rPr>
                        <a:t>Effective Tier 1 Practices for Positive, Productive Classrooms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September 15,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7557844"/>
                  </a:ext>
                </a:extLst>
              </a:tr>
              <a:tr h="543556">
                <a:tc>
                  <a:txBody>
                    <a:bodyPr/>
                    <a:lstStyle/>
                    <a:p>
                      <a:pPr marL="0" marR="0">
                        <a:lnSpc>
                          <a:spcPct val="107000"/>
                        </a:lnSpc>
                        <a:spcAft>
                          <a:spcPts val="800"/>
                        </a:spcAft>
                        <a:buNone/>
                      </a:pPr>
                      <a:r>
                        <a:rPr lang="en-US" sz="2000" kern="0">
                          <a:solidFill>
                            <a:sysClr val="windowText" lastClr="000000"/>
                          </a:solidFill>
                          <a:effectLst/>
                          <a:latin typeface="+mn-lt"/>
                          <a:ea typeface="Aptos" panose="020B0004020202020204" pitchFamily="34" charset="0"/>
                          <a:cs typeface="Arial" panose="020B0604020202020204" pitchFamily="34" charset="0"/>
                        </a:rPr>
                        <a:t>Let the Data Drive: Using Systematic Screening to Shape Instruction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October 27,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0048670"/>
                  </a:ext>
                </a:extLst>
              </a:tr>
              <a:tr h="543556">
                <a:tc>
                  <a:txBody>
                    <a:bodyPr/>
                    <a:lstStyle/>
                    <a:p>
                      <a:pPr marL="0" marR="0">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Ci3T in Action: Integrated Lesson Planning for Optimal Instruction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November 17,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6306396"/>
                  </a:ext>
                </a:extLst>
              </a:tr>
              <a:tr h="543556">
                <a:tc>
                  <a:txBody>
                    <a:bodyPr/>
                    <a:lstStyle/>
                    <a:p>
                      <a:pPr marL="0" marR="0">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A 6-Step Instructional Approach for Responding to Challenging Behavior in Schools</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January 20,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934785"/>
                  </a:ext>
                </a:extLst>
              </a:tr>
              <a:tr h="543556">
                <a:tc>
                  <a:txBody>
                    <a:bodyPr/>
                    <a:lstStyle/>
                    <a:p>
                      <a:pPr marL="0" marR="0">
                        <a:spcAft>
                          <a:spcPts val="1200"/>
                        </a:spcAft>
                        <a:buNone/>
                      </a:pPr>
                      <a:r>
                        <a:rPr lang="en-US" sz="2000" b="0">
                          <a:solidFill>
                            <a:srgbClr val="000000"/>
                          </a:solidFill>
                          <a:effectLst/>
                          <a:latin typeface="+mn-lt"/>
                          <a:ea typeface="Times New Roman" panose="02020603050405020304" pitchFamily="18" charset="0"/>
                        </a:rPr>
                        <a:t>A Tier 2 Intervention for Managing Anxious Feelings: </a:t>
                      </a:r>
                      <a:r>
                        <a:rPr lang="en-US" sz="2000" b="0">
                          <a:effectLst/>
                          <a:latin typeface="+mn-lt"/>
                          <a:ea typeface="Times New Roman" panose="02020603050405020304" pitchFamily="18" charset="0"/>
                        </a:rPr>
                        <a:t>Recognize. Relax. Record.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March 23,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0607327"/>
                  </a:ext>
                </a:extLst>
              </a:tr>
              <a:tr h="543556">
                <a:tc>
                  <a:txBody>
                    <a:bodyPr/>
                    <a:lstStyle/>
                    <a:p>
                      <a:pPr marL="0" marR="0">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A Tier 3 Intervention: Functional Assessment-Based Intervention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April 28,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8570271"/>
                  </a:ext>
                </a:extLst>
              </a:tr>
            </a:tbl>
          </a:graphicData>
        </a:graphic>
      </p:graphicFrame>
      <p:sp>
        <p:nvSpPr>
          <p:cNvPr id="3" name="TextBox 2">
            <a:extLst>
              <a:ext uri="{FF2B5EF4-FFF2-40B4-BE49-F238E27FC236}">
                <a16:creationId xmlns:a16="http://schemas.microsoft.com/office/drawing/2014/main" id="{357F3796-F986-6779-D31B-F7E2399CB12B}"/>
              </a:ext>
            </a:extLst>
          </p:cNvPr>
          <p:cNvSpPr txBox="1"/>
          <p:nvPr/>
        </p:nvSpPr>
        <p:spPr>
          <a:xfrm>
            <a:off x="838199" y="5895474"/>
            <a:ext cx="7583905" cy="369332"/>
          </a:xfrm>
          <a:prstGeom prst="rect">
            <a:avLst/>
          </a:prstGeom>
          <a:noFill/>
        </p:spPr>
        <p:txBody>
          <a:bodyPr wrap="square" rtlCol="0">
            <a:spAutoFit/>
          </a:bodyPr>
          <a:lstStyle/>
          <a:p>
            <a:r>
              <a:rPr lang="en-US"/>
              <a:t>All Ci3T EMPOWER sessions are hosted 4:30-6:30 CST on Zoom!</a:t>
            </a:r>
          </a:p>
        </p:txBody>
      </p:sp>
    </p:spTree>
    <p:extLst>
      <p:ext uri="{BB962C8B-B14F-4D97-AF65-F5344CB8AC3E}">
        <p14:creationId xmlns:p14="http://schemas.microsoft.com/office/powerpoint/2010/main" val="38818102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E856-BB75-24DF-68CA-05975BC16C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2F88C-1847-D6C9-B965-FA51CC39F461}"/>
              </a:ext>
            </a:extLst>
          </p:cNvPr>
          <p:cNvSpPr>
            <a:spLocks noGrp="1"/>
          </p:cNvSpPr>
          <p:nvPr>
            <p:ph type="title"/>
          </p:nvPr>
        </p:nvSpPr>
        <p:spPr>
          <a:solidFill>
            <a:schemeClr val="accent5"/>
          </a:solidFill>
        </p:spPr>
        <p:txBody>
          <a:bodyPr>
            <a:normAutofit/>
          </a:bodyPr>
          <a:lstStyle/>
          <a:p>
            <a:r>
              <a:rPr lang="en-US">
                <a:solidFill>
                  <a:schemeClr val="bg1"/>
                </a:solidFill>
              </a:rPr>
              <a:t>Talk Time: Tier 2 and Tier 3</a:t>
            </a:r>
          </a:p>
        </p:txBody>
      </p:sp>
      <p:sp>
        <p:nvSpPr>
          <p:cNvPr id="59" name="Content Placeholder 15">
            <a:extLst>
              <a:ext uri="{FF2B5EF4-FFF2-40B4-BE49-F238E27FC236}">
                <a16:creationId xmlns:a16="http://schemas.microsoft.com/office/drawing/2014/main" id="{7ECA955E-DDA0-75A6-68E4-117E3CE51DA6}"/>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Tier 2 and Tier 3 interventions are currently offered?</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lang="en-US">
                <a:solidFill>
                  <a:srgbClr val="000000"/>
                </a:solidFill>
                <a:latin typeface="Arial" panose="020B0604020202020204"/>
                <a:cs typeface="Arial"/>
              </a:rPr>
              <a:t>How do you currently look for students who might benefit from Tier 2 and Tier 3 interventions?</a:t>
            </a:r>
            <a:endParaRPr kumimoji="0" lang="en-US" sz="2800" b="0" i="0" u="none" strike="noStrike" kern="1200" cap="none" spc="0" normalizeH="0" baseline="0" noProof="0">
              <a:ln>
                <a:noFill/>
              </a:ln>
              <a:solidFill>
                <a:srgbClr val="000000"/>
              </a:solidFill>
              <a:effectLst/>
              <a:uLnTx/>
              <a:uFillTx/>
              <a:latin typeface="Arial" panose="020B0604020202020204"/>
              <a:ea typeface="+mn-ea"/>
              <a:cs typeface="Arial"/>
            </a:endParaRPr>
          </a:p>
        </p:txBody>
      </p:sp>
      <p:pic>
        <p:nvPicPr>
          <p:cNvPr id="3" name="Picture 47">
            <a:extLst>
              <a:ext uri="{FF2B5EF4-FFF2-40B4-BE49-F238E27FC236}">
                <a16:creationId xmlns:a16="http://schemas.microsoft.com/office/drawing/2014/main" id="{180E1C0A-9EE0-4A9E-6A82-DD918AEB8F83}"/>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4" name="Picture 46">
            <a:extLst>
              <a:ext uri="{FF2B5EF4-FFF2-40B4-BE49-F238E27FC236}">
                <a16:creationId xmlns:a16="http://schemas.microsoft.com/office/drawing/2014/main" id="{3E66519D-EE0F-77E9-F609-DF28238F311D}"/>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5" name="Picture 45">
            <a:extLst>
              <a:ext uri="{FF2B5EF4-FFF2-40B4-BE49-F238E27FC236}">
                <a16:creationId xmlns:a16="http://schemas.microsoft.com/office/drawing/2014/main" id="{34EBB98C-EF77-32FB-8424-BCC812D57EF2}"/>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6" name="Picture 44">
            <a:extLst>
              <a:ext uri="{FF2B5EF4-FFF2-40B4-BE49-F238E27FC236}">
                <a16:creationId xmlns:a16="http://schemas.microsoft.com/office/drawing/2014/main" id="{4F223C97-B82F-CE5B-FEA2-9DBEF069D3B6}"/>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7" name="Picture 43">
            <a:extLst>
              <a:ext uri="{FF2B5EF4-FFF2-40B4-BE49-F238E27FC236}">
                <a16:creationId xmlns:a16="http://schemas.microsoft.com/office/drawing/2014/main" id="{BF2AD4EC-A1D1-7843-45E7-A665F0EBBB49}"/>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8" name="Picture 41">
            <a:extLst>
              <a:ext uri="{FF2B5EF4-FFF2-40B4-BE49-F238E27FC236}">
                <a16:creationId xmlns:a16="http://schemas.microsoft.com/office/drawing/2014/main" id="{341B1E2A-410E-6A13-7900-2E5791E0E161}"/>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9" name="Picture 40">
            <a:extLst>
              <a:ext uri="{FF2B5EF4-FFF2-40B4-BE49-F238E27FC236}">
                <a16:creationId xmlns:a16="http://schemas.microsoft.com/office/drawing/2014/main" id="{FA7B8A34-83D2-D066-D3A9-623D7CE04148}"/>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0" name="Picture 39">
            <a:extLst>
              <a:ext uri="{FF2B5EF4-FFF2-40B4-BE49-F238E27FC236}">
                <a16:creationId xmlns:a16="http://schemas.microsoft.com/office/drawing/2014/main" id="{1CAD4664-619D-18B0-9505-0754196E41DC}"/>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1" name="Picture 38">
            <a:extLst>
              <a:ext uri="{FF2B5EF4-FFF2-40B4-BE49-F238E27FC236}">
                <a16:creationId xmlns:a16="http://schemas.microsoft.com/office/drawing/2014/main" id="{9C9B0736-F5EC-1E50-61BF-6F28D085634E}"/>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2" name="Picture 33">
            <a:extLst>
              <a:ext uri="{FF2B5EF4-FFF2-40B4-BE49-F238E27FC236}">
                <a16:creationId xmlns:a16="http://schemas.microsoft.com/office/drawing/2014/main" id="{771F8198-7926-3FA7-0973-EF86FF231A3B}"/>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3" name="Picture 36">
            <a:extLst>
              <a:ext uri="{FF2B5EF4-FFF2-40B4-BE49-F238E27FC236}">
                <a16:creationId xmlns:a16="http://schemas.microsoft.com/office/drawing/2014/main" id="{FFBB8FA2-8D28-603E-344D-6ACCFA4ACFAF}"/>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4" name="Picture 32">
            <a:extLst>
              <a:ext uri="{FF2B5EF4-FFF2-40B4-BE49-F238E27FC236}">
                <a16:creationId xmlns:a16="http://schemas.microsoft.com/office/drawing/2014/main" id="{5B3A38DC-22F0-9EF5-22E0-B8238F5375ED}"/>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6" name="Picture">
            <a:extLst>
              <a:ext uri="{FF2B5EF4-FFF2-40B4-BE49-F238E27FC236}">
                <a16:creationId xmlns:a16="http://schemas.microsoft.com/office/drawing/2014/main" id="{CAC0DC4F-6726-7D3D-02F0-5E1C63B04EC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5"/>
              </a:ext>
            </a:extLst>
          </a:blip>
          <a:srcRect l="6300" t="18502" r="5720" b="17686"/>
          <a:stretch/>
        </p:blipFill>
        <p:spPr>
          <a:xfrm>
            <a:off x="9439775" y="548174"/>
            <a:ext cx="1575223" cy="1142514"/>
          </a:xfrm>
          <a:prstGeom prst="rect">
            <a:avLst/>
          </a:prstGeom>
        </p:spPr>
      </p:pic>
    </p:spTree>
    <p:extLst>
      <p:ext uri="{BB962C8B-B14F-4D97-AF65-F5344CB8AC3E}">
        <p14:creationId xmlns:p14="http://schemas.microsoft.com/office/powerpoint/2010/main" val="145743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13"/>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86897-BA29-AC96-1F72-799B143C0C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DDA14-527A-CFAD-261E-43AB59E7F9B3}"/>
              </a:ext>
            </a:extLst>
          </p:cNvPr>
          <p:cNvSpPr>
            <a:spLocks noGrp="1"/>
          </p:cNvSpPr>
          <p:nvPr>
            <p:ph type="title"/>
          </p:nvPr>
        </p:nvSpPr>
        <p:spPr/>
        <p:txBody>
          <a:bodyPr>
            <a:normAutofit/>
          </a:bodyPr>
          <a:lstStyle/>
          <a:p>
            <a:r>
              <a:rPr lang="en-US"/>
              <a:t>Ci3T Professional Learning Journey</a:t>
            </a:r>
          </a:p>
        </p:txBody>
      </p:sp>
      <p:sp>
        <p:nvSpPr>
          <p:cNvPr id="5" name="Text Placeholder 4">
            <a:extLst>
              <a:ext uri="{FF2B5EF4-FFF2-40B4-BE49-F238E27FC236}">
                <a16:creationId xmlns:a16="http://schemas.microsoft.com/office/drawing/2014/main" id="{46F814AF-80F1-4053-FB52-0BD9B08A844B}"/>
              </a:ext>
            </a:extLst>
          </p:cNvPr>
          <p:cNvSpPr>
            <a:spLocks noGrp="1"/>
          </p:cNvSpPr>
          <p:nvPr>
            <p:ph type="body" idx="1"/>
          </p:nvPr>
        </p:nvSpPr>
        <p:spPr/>
        <p:txBody>
          <a:bodyPr/>
          <a:lstStyle/>
          <a:p>
            <a:r>
              <a:rPr lang="en-US"/>
              <a:t>Getting Started with Ci3T</a:t>
            </a:r>
          </a:p>
          <a:p>
            <a:r>
              <a:rPr lang="en-US"/>
              <a:t>Ci3T Design</a:t>
            </a:r>
          </a:p>
          <a:p>
            <a:r>
              <a:rPr lang="en-US"/>
              <a:t>Ci3T Implementation</a:t>
            </a:r>
          </a:p>
        </p:txBody>
      </p:sp>
    </p:spTree>
    <p:extLst>
      <p:ext uri="{BB962C8B-B14F-4D97-AF65-F5344CB8AC3E}">
        <p14:creationId xmlns:p14="http://schemas.microsoft.com/office/powerpoint/2010/main" val="39049362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0B304-7607-9BC4-1C84-33640B00B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46CB10-6DCB-D4E9-06FA-0B90C8A96A4E}"/>
              </a:ext>
            </a:extLst>
          </p:cNvPr>
          <p:cNvSpPr>
            <a:spLocks noGrp="1"/>
          </p:cNvSpPr>
          <p:nvPr>
            <p:ph type="title"/>
          </p:nvPr>
        </p:nvSpPr>
        <p:spPr/>
        <p:txBody>
          <a:bodyPr/>
          <a:lstStyle/>
          <a:p>
            <a:r>
              <a:rPr lang="en-US"/>
              <a:t>Preview: Ci3T Phased Roll Out</a:t>
            </a:r>
          </a:p>
        </p:txBody>
      </p:sp>
      <p:graphicFrame>
        <p:nvGraphicFramePr>
          <p:cNvPr id="5" name="Content Placeholder 4">
            <a:extLst>
              <a:ext uri="{FF2B5EF4-FFF2-40B4-BE49-F238E27FC236}">
                <a16:creationId xmlns:a16="http://schemas.microsoft.com/office/drawing/2014/main" id="{F2F3D5F6-6E46-098F-A62D-2BF48FE18D9B}"/>
              </a:ext>
            </a:extLst>
          </p:cNvPr>
          <p:cNvGraphicFramePr>
            <a:graphicFrameLocks noGrp="1"/>
          </p:cNvGraphicFramePr>
          <p:nvPr>
            <p:ph idx="1"/>
            <p:extLst>
              <p:ext uri="{D42A27DB-BD31-4B8C-83A1-F6EECF244321}">
                <p14:modId xmlns:p14="http://schemas.microsoft.com/office/powerpoint/2010/main" val="1336777673"/>
              </p:ext>
            </p:extLst>
          </p:nvPr>
        </p:nvGraphicFramePr>
        <p:xfrm>
          <a:off x="838200" y="1870365"/>
          <a:ext cx="10515600" cy="3571646"/>
        </p:xfrm>
        <a:graphic>
          <a:graphicData uri="http://schemas.openxmlformats.org/drawingml/2006/table">
            <a:tbl>
              <a:tblPr firstRow="1" firstCol="1" bandRow="1"/>
              <a:tblGrid>
                <a:gridCol w="4448043">
                  <a:extLst>
                    <a:ext uri="{9D8B030D-6E8A-4147-A177-3AD203B41FA5}">
                      <a16:colId xmlns:a16="http://schemas.microsoft.com/office/drawing/2014/main" val="2572990683"/>
                    </a:ext>
                  </a:extLst>
                </a:gridCol>
                <a:gridCol w="865991">
                  <a:extLst>
                    <a:ext uri="{9D8B030D-6E8A-4147-A177-3AD203B41FA5}">
                      <a16:colId xmlns:a16="http://schemas.microsoft.com/office/drawing/2014/main" val="1647952971"/>
                    </a:ext>
                  </a:extLst>
                </a:gridCol>
                <a:gridCol w="867115">
                  <a:extLst>
                    <a:ext uri="{9D8B030D-6E8A-4147-A177-3AD203B41FA5}">
                      <a16:colId xmlns:a16="http://schemas.microsoft.com/office/drawing/2014/main" val="1083489660"/>
                    </a:ext>
                  </a:extLst>
                </a:gridCol>
                <a:gridCol w="867115">
                  <a:extLst>
                    <a:ext uri="{9D8B030D-6E8A-4147-A177-3AD203B41FA5}">
                      <a16:colId xmlns:a16="http://schemas.microsoft.com/office/drawing/2014/main" val="1566000795"/>
                    </a:ext>
                  </a:extLst>
                </a:gridCol>
                <a:gridCol w="865991">
                  <a:extLst>
                    <a:ext uri="{9D8B030D-6E8A-4147-A177-3AD203B41FA5}">
                      <a16:colId xmlns:a16="http://schemas.microsoft.com/office/drawing/2014/main" val="4161825225"/>
                    </a:ext>
                  </a:extLst>
                </a:gridCol>
                <a:gridCol w="867115">
                  <a:extLst>
                    <a:ext uri="{9D8B030D-6E8A-4147-A177-3AD203B41FA5}">
                      <a16:colId xmlns:a16="http://schemas.microsoft.com/office/drawing/2014/main" val="1915743059"/>
                    </a:ext>
                  </a:extLst>
                </a:gridCol>
                <a:gridCol w="867115">
                  <a:extLst>
                    <a:ext uri="{9D8B030D-6E8A-4147-A177-3AD203B41FA5}">
                      <a16:colId xmlns:a16="http://schemas.microsoft.com/office/drawing/2014/main" val="2928112912"/>
                    </a:ext>
                  </a:extLst>
                </a:gridCol>
                <a:gridCol w="867115">
                  <a:extLst>
                    <a:ext uri="{9D8B030D-6E8A-4147-A177-3AD203B41FA5}">
                      <a16:colId xmlns:a16="http://schemas.microsoft.com/office/drawing/2014/main" val="2068309813"/>
                    </a:ext>
                  </a:extLst>
                </a:gridCol>
              </a:tblGrid>
              <a:tr h="1402771">
                <a:tc>
                  <a:txBody>
                    <a:bodyPr/>
                    <a:lstStyle/>
                    <a:p>
                      <a:pPr marL="0" marR="0">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dirty="0">
                          <a:effectLst/>
                          <a:latin typeface="Arial" panose="020B0604020202020204" pitchFamily="34" charset="0"/>
                          <a:ea typeface="Arial" panose="020B0604020202020204" pitchFamily="34" charset="0"/>
                          <a:cs typeface="Times New Roman" panose="02020603050405020304" pitchFamily="18" charset="0"/>
                        </a:rPr>
                        <a:t>2026-2027</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2027-2028</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2028-2029</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2029-2030</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2030-2031</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2031-2032</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2032-2033</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0569825"/>
                  </a:ext>
                </a:extLst>
              </a:tr>
              <a:tr h="433775">
                <a:tc>
                  <a:txBody>
                    <a:bodyPr/>
                    <a:lstStyle/>
                    <a:p>
                      <a:pPr marL="0" marR="0">
                        <a:lnSpc>
                          <a:spcPct val="115000"/>
                        </a:lnSpc>
                        <a:spcAft>
                          <a:spcPts val="800"/>
                        </a:spcAft>
                        <a:buNone/>
                      </a:pPr>
                      <a:r>
                        <a:rPr lang="en-US" sz="2400" dirty="0">
                          <a:effectLst/>
                          <a:latin typeface="Arial" panose="020B0604020202020204" pitchFamily="34" charset="0"/>
                          <a:ea typeface="Arial" panose="020B0604020202020204" pitchFamily="34" charset="0"/>
                          <a:cs typeface="Times New Roman" panose="02020603050405020304" pitchFamily="18" charset="0"/>
                        </a:rPr>
                        <a:t>Getting Started with Ci3T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0222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Design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B89D6"/>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3233527"/>
                  </a:ext>
                </a:extLst>
              </a:tr>
              <a:tr h="433775">
                <a:tc>
                  <a:txBody>
                    <a:bodyPr/>
                    <a:lstStyle/>
                    <a:p>
                      <a:pPr marL="0" marR="0">
                        <a:lnSpc>
                          <a:spcPct val="115000"/>
                        </a:lnSpc>
                        <a:spcAft>
                          <a:spcPts val="800"/>
                        </a:spcAft>
                        <a:buNone/>
                      </a:pPr>
                      <a:r>
                        <a:rPr lang="en-US" sz="2400" dirty="0">
                          <a:effectLst/>
                          <a:latin typeface="Arial" panose="020B0604020202020204" pitchFamily="34" charset="0"/>
                          <a:ea typeface="Arial" panose="020B0604020202020204" pitchFamily="34" charset="0"/>
                          <a:cs typeface="Times New Roman" panose="02020603050405020304" pitchFamily="18" charset="0"/>
                        </a:rPr>
                        <a:t>Ci3T Implementation Year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8911995"/>
                  </a:ext>
                </a:extLst>
              </a:tr>
              <a:tr h="433775">
                <a:tc>
                  <a:txBody>
                    <a:bodyPr/>
                    <a:lstStyle/>
                    <a:p>
                      <a:pPr marL="0" marR="0">
                        <a:lnSpc>
                          <a:spcPct val="115000"/>
                        </a:lnSpc>
                        <a:spcAft>
                          <a:spcPts val="800"/>
                        </a:spcAft>
                        <a:buNone/>
                      </a:pPr>
                      <a:r>
                        <a:rPr lang="en-US" sz="2400" dirty="0">
                          <a:effectLst/>
                          <a:latin typeface="Arial" panose="020B0604020202020204" pitchFamily="34" charset="0"/>
                          <a:ea typeface="Arial" panose="020B0604020202020204" pitchFamily="34" charset="0"/>
                          <a:cs typeface="Times New Roman" panose="02020603050405020304" pitchFamily="18" charset="0"/>
                        </a:rPr>
                        <a:t>Ci3T Implementation Year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799011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Sustain and Develop Practices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561457424"/>
                  </a:ext>
                </a:extLst>
              </a:tr>
            </a:tbl>
          </a:graphicData>
        </a:graphic>
      </p:graphicFrame>
      <p:pic>
        <p:nvPicPr>
          <p:cNvPr id="4" name="Picture 3">
            <a:extLst>
              <a:ext uri="{FF2B5EF4-FFF2-40B4-BE49-F238E27FC236}">
                <a16:creationId xmlns:a16="http://schemas.microsoft.com/office/drawing/2014/main" id="{0F053A49-56D7-6015-BBCA-CA3881828BFB}"/>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4397" y="64680"/>
            <a:ext cx="1319225" cy="1319225"/>
          </a:xfrm>
          <a:prstGeom prst="rect">
            <a:avLst/>
          </a:prstGeom>
        </p:spPr>
      </p:pic>
    </p:spTree>
    <p:extLst>
      <p:ext uri="{BB962C8B-B14F-4D97-AF65-F5344CB8AC3E}">
        <p14:creationId xmlns:p14="http://schemas.microsoft.com/office/powerpoint/2010/main" val="20944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9BEA5-6F1C-85BD-43E1-8A6097595E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77EC94-8AAF-8BA5-7A36-AEA4DDB34C00}"/>
              </a:ext>
            </a:extLst>
          </p:cNvPr>
          <p:cNvSpPr>
            <a:spLocks noGrp="1"/>
          </p:cNvSpPr>
          <p:nvPr>
            <p:ph type="title"/>
          </p:nvPr>
        </p:nvSpPr>
        <p:spPr>
          <a:xfrm>
            <a:off x="322825" y="488621"/>
            <a:ext cx="10515600" cy="403996"/>
          </a:xfrm>
        </p:spPr>
        <p:txBody>
          <a:bodyPr>
            <a:noAutofit/>
          </a:bodyPr>
          <a:lstStyle/>
          <a:p>
            <a:r>
              <a:rPr lang="en-US" sz="2600" dirty="0"/>
              <a:t>Getting Started with Ci3T (2 of 2)</a:t>
            </a:r>
          </a:p>
        </p:txBody>
      </p:sp>
      <p:sp>
        <p:nvSpPr>
          <p:cNvPr id="6" name="TextBox 5">
            <a:extLst>
              <a:ext uri="{FF2B5EF4-FFF2-40B4-BE49-F238E27FC236}">
                <a16:creationId xmlns:a16="http://schemas.microsoft.com/office/drawing/2014/main" id="{5861208B-7EF0-20C6-95E3-ADEBDF5274C7}"/>
              </a:ext>
            </a:extLst>
          </p:cNvPr>
          <p:cNvSpPr txBox="1"/>
          <p:nvPr/>
        </p:nvSpPr>
        <p:spPr>
          <a:xfrm>
            <a:off x="322825" y="838108"/>
            <a:ext cx="6516168" cy="369332"/>
          </a:xfrm>
          <a:prstGeom prst="rect">
            <a:avLst/>
          </a:prstGeom>
          <a:noFill/>
        </p:spPr>
        <p:txBody>
          <a:bodyPr wrap="square" rtlCol="0">
            <a:spAutoFit/>
          </a:bodyPr>
          <a:lstStyle/>
          <a:p>
            <a:r>
              <a:rPr lang="en-US"/>
              <a:t>2026–2027 School Year</a:t>
            </a:r>
          </a:p>
        </p:txBody>
      </p:sp>
      <p:sp>
        <p:nvSpPr>
          <p:cNvPr id="96" name="Rectangle 95">
            <a:extLst>
              <a:ext uri="{FF2B5EF4-FFF2-40B4-BE49-F238E27FC236}">
                <a16:creationId xmlns:a16="http://schemas.microsoft.com/office/drawing/2014/main" id="{E0CDD1E4-F56F-AAE2-990B-EBF2838F2E82}"/>
              </a:ext>
              <a:ext uri="{C183D7F6-B498-43B3-948B-1728B52AA6E4}">
                <adec:decorative xmlns:adec="http://schemas.microsoft.com/office/drawing/2017/decorative" val="1"/>
              </a:ext>
            </a:extLst>
          </p:cNvPr>
          <p:cNvSpPr/>
          <p:nvPr/>
        </p:nvSpPr>
        <p:spPr>
          <a:xfrm>
            <a:off x="2635645" y="5123651"/>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3EEC7690-6821-1010-8927-9226202E9D03}"/>
              </a:ext>
              <a:ext uri="{C183D7F6-B498-43B3-948B-1728B52AA6E4}">
                <adec:decorative xmlns:adec="http://schemas.microsoft.com/office/drawing/2017/decorative" val="1"/>
              </a:ext>
            </a:extLst>
          </p:cNvPr>
          <p:cNvSpPr/>
          <p:nvPr/>
        </p:nvSpPr>
        <p:spPr>
          <a:xfrm>
            <a:off x="2635645" y="3502525"/>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39449EE9-F9C8-A832-27E0-AAD22CF366CA}"/>
              </a:ext>
              <a:ext uri="{C183D7F6-B498-43B3-948B-1728B52AA6E4}">
                <adec:decorative xmlns:adec="http://schemas.microsoft.com/office/drawing/2017/decorative" val="1"/>
              </a:ext>
            </a:extLst>
          </p:cNvPr>
          <p:cNvSpPr/>
          <p:nvPr/>
        </p:nvSpPr>
        <p:spPr>
          <a:xfrm>
            <a:off x="2635645" y="1878186"/>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Table showing 2026-2027 Ci3T activities during the school year:  Getting Started with Ci3T PL Series (4 sessions). Purpose: Explore Ci3T and build shared knowledge, language, and vision.  District Leadership Team Meetings plus Ci3T ResearchTeam (10 one-hour meetings). Purpose: Establish district &quot;certainties&quot; for Ci3T strategies, practices, programs, and assessments.  School-Site Team Meetings plus Ci3T Research Team (5 one-hour meetings with each school). Purpose: Reflect on each school's context, needs, and current practices, connecting them to the Ci3T learning and districtwide planning. Shared outcomes for all activies are shared vision, districtwide certainties and strong practices already in place.">
            <a:extLst>
              <a:ext uri="{FF2B5EF4-FFF2-40B4-BE49-F238E27FC236}">
                <a16:creationId xmlns:a16="http://schemas.microsoft.com/office/drawing/2014/main" id="{435D45DE-E8F1-59DD-79A0-A1DB2B1AEF70}"/>
              </a:ext>
            </a:extLst>
          </p:cNvPr>
          <p:cNvGrpSpPr/>
          <p:nvPr/>
        </p:nvGrpSpPr>
        <p:grpSpPr>
          <a:xfrm>
            <a:off x="270302" y="1359754"/>
            <a:ext cx="11651396" cy="5322147"/>
            <a:chOff x="270302" y="1359754"/>
            <a:chExt cx="11651396" cy="5322147"/>
          </a:xfrm>
        </p:grpSpPr>
        <p:sp>
          <p:nvSpPr>
            <p:cNvPr id="16" name="Rectangle 15">
              <a:extLst>
                <a:ext uri="{FF2B5EF4-FFF2-40B4-BE49-F238E27FC236}">
                  <a16:creationId xmlns:a16="http://schemas.microsoft.com/office/drawing/2014/main" id="{D443D942-7EA7-8D85-45CA-74EB164AA948}"/>
                </a:ext>
              </a:extLst>
            </p:cNvPr>
            <p:cNvSpPr/>
            <p:nvPr/>
          </p:nvSpPr>
          <p:spPr>
            <a:xfrm>
              <a:off x="2625294"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Aug</a:t>
              </a:r>
            </a:p>
          </p:txBody>
        </p:sp>
        <p:sp>
          <p:nvSpPr>
            <p:cNvPr id="18" name="Rectangle 17">
              <a:extLst>
                <a:ext uri="{FF2B5EF4-FFF2-40B4-BE49-F238E27FC236}">
                  <a16:creationId xmlns:a16="http://schemas.microsoft.com/office/drawing/2014/main" id="{9AE04651-7278-FB14-B0C6-2EC00BB07FFA}"/>
                </a:ext>
              </a:extLst>
            </p:cNvPr>
            <p:cNvSpPr/>
            <p:nvPr/>
          </p:nvSpPr>
          <p:spPr>
            <a:xfrm>
              <a:off x="3396545"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Sept</a:t>
              </a:r>
            </a:p>
          </p:txBody>
        </p:sp>
        <p:sp>
          <p:nvSpPr>
            <p:cNvPr id="20" name="Rectangle 19">
              <a:extLst>
                <a:ext uri="{FF2B5EF4-FFF2-40B4-BE49-F238E27FC236}">
                  <a16:creationId xmlns:a16="http://schemas.microsoft.com/office/drawing/2014/main" id="{41B0F39A-76B7-CF66-A565-FD866E8A162B}"/>
                </a:ext>
              </a:extLst>
            </p:cNvPr>
            <p:cNvSpPr/>
            <p:nvPr/>
          </p:nvSpPr>
          <p:spPr>
            <a:xfrm>
              <a:off x="4167796"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Oct</a:t>
              </a:r>
            </a:p>
          </p:txBody>
        </p:sp>
        <p:sp>
          <p:nvSpPr>
            <p:cNvPr id="22" name="Rectangle 21">
              <a:extLst>
                <a:ext uri="{FF2B5EF4-FFF2-40B4-BE49-F238E27FC236}">
                  <a16:creationId xmlns:a16="http://schemas.microsoft.com/office/drawing/2014/main" id="{015D0B93-6468-FB09-65CF-AA75A18F75D1}"/>
                </a:ext>
              </a:extLst>
            </p:cNvPr>
            <p:cNvSpPr/>
            <p:nvPr/>
          </p:nvSpPr>
          <p:spPr>
            <a:xfrm>
              <a:off x="4939047"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Nov</a:t>
              </a:r>
            </a:p>
          </p:txBody>
        </p:sp>
        <p:sp>
          <p:nvSpPr>
            <p:cNvPr id="24" name="Rectangle 23">
              <a:extLst>
                <a:ext uri="{FF2B5EF4-FFF2-40B4-BE49-F238E27FC236}">
                  <a16:creationId xmlns:a16="http://schemas.microsoft.com/office/drawing/2014/main" id="{3E91B31E-7F96-D26A-E960-4679840FA0D6}"/>
                </a:ext>
              </a:extLst>
            </p:cNvPr>
            <p:cNvSpPr/>
            <p:nvPr/>
          </p:nvSpPr>
          <p:spPr>
            <a:xfrm>
              <a:off x="5710298"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Dec</a:t>
              </a:r>
            </a:p>
          </p:txBody>
        </p:sp>
        <p:sp>
          <p:nvSpPr>
            <p:cNvPr id="26" name="Rectangle 25">
              <a:extLst>
                <a:ext uri="{FF2B5EF4-FFF2-40B4-BE49-F238E27FC236}">
                  <a16:creationId xmlns:a16="http://schemas.microsoft.com/office/drawing/2014/main" id="{9547EB9B-6658-751C-BF9C-7380FBFF0D45}"/>
                </a:ext>
              </a:extLst>
            </p:cNvPr>
            <p:cNvSpPr/>
            <p:nvPr/>
          </p:nvSpPr>
          <p:spPr>
            <a:xfrm>
              <a:off x="6481549"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Jan</a:t>
              </a:r>
            </a:p>
          </p:txBody>
        </p:sp>
        <p:sp>
          <p:nvSpPr>
            <p:cNvPr id="28" name="Rectangle 27">
              <a:extLst>
                <a:ext uri="{FF2B5EF4-FFF2-40B4-BE49-F238E27FC236}">
                  <a16:creationId xmlns:a16="http://schemas.microsoft.com/office/drawing/2014/main" id="{6DE9CD13-E632-5640-F753-6D5ACE30A5ED}"/>
                </a:ext>
              </a:extLst>
            </p:cNvPr>
            <p:cNvSpPr/>
            <p:nvPr/>
          </p:nvSpPr>
          <p:spPr>
            <a:xfrm>
              <a:off x="7252800"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Feb</a:t>
              </a:r>
            </a:p>
          </p:txBody>
        </p:sp>
        <p:sp>
          <p:nvSpPr>
            <p:cNvPr id="30" name="Rectangle 29">
              <a:extLst>
                <a:ext uri="{FF2B5EF4-FFF2-40B4-BE49-F238E27FC236}">
                  <a16:creationId xmlns:a16="http://schemas.microsoft.com/office/drawing/2014/main" id="{F3EDC633-4A52-44E8-2891-35F35FC4E147}"/>
                </a:ext>
              </a:extLst>
            </p:cNvPr>
            <p:cNvSpPr/>
            <p:nvPr/>
          </p:nvSpPr>
          <p:spPr>
            <a:xfrm>
              <a:off x="8024051"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Mar</a:t>
              </a:r>
            </a:p>
          </p:txBody>
        </p:sp>
        <p:sp>
          <p:nvSpPr>
            <p:cNvPr id="32" name="Rectangle 31">
              <a:extLst>
                <a:ext uri="{FF2B5EF4-FFF2-40B4-BE49-F238E27FC236}">
                  <a16:creationId xmlns:a16="http://schemas.microsoft.com/office/drawing/2014/main" id="{230BF22D-5E39-693A-1905-96B3D64ABBD4}"/>
                </a:ext>
              </a:extLst>
            </p:cNvPr>
            <p:cNvSpPr/>
            <p:nvPr/>
          </p:nvSpPr>
          <p:spPr>
            <a:xfrm>
              <a:off x="8795302"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Apr</a:t>
              </a:r>
            </a:p>
          </p:txBody>
        </p:sp>
        <p:sp>
          <p:nvSpPr>
            <p:cNvPr id="34" name="Rectangle 33">
              <a:extLst>
                <a:ext uri="{FF2B5EF4-FFF2-40B4-BE49-F238E27FC236}">
                  <a16:creationId xmlns:a16="http://schemas.microsoft.com/office/drawing/2014/main" id="{C69103FB-E27B-AABC-B7EB-98D451EC370C}"/>
                </a:ext>
              </a:extLst>
            </p:cNvPr>
            <p:cNvSpPr/>
            <p:nvPr/>
          </p:nvSpPr>
          <p:spPr>
            <a:xfrm>
              <a:off x="9566553"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May</a:t>
              </a:r>
            </a:p>
          </p:txBody>
        </p:sp>
        <p:sp>
          <p:nvSpPr>
            <p:cNvPr id="36" name="Rectangle 35">
              <a:extLst>
                <a:ext uri="{FF2B5EF4-FFF2-40B4-BE49-F238E27FC236}">
                  <a16:creationId xmlns:a16="http://schemas.microsoft.com/office/drawing/2014/main" id="{03FB50A7-6595-C248-16C5-032D0FCFDB32}"/>
                </a:ext>
              </a:extLst>
            </p:cNvPr>
            <p:cNvSpPr/>
            <p:nvPr/>
          </p:nvSpPr>
          <p:spPr>
            <a:xfrm>
              <a:off x="10337800" y="1359754"/>
              <a:ext cx="1583898"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400" dirty="0"/>
                <a:t>Shared Outcomes</a:t>
              </a:r>
            </a:p>
          </p:txBody>
        </p:sp>
        <p:sp>
          <p:nvSpPr>
            <p:cNvPr id="38" name="Rectangle 37">
              <a:extLst>
                <a:ext uri="{FF2B5EF4-FFF2-40B4-BE49-F238E27FC236}">
                  <a16:creationId xmlns:a16="http://schemas.microsoft.com/office/drawing/2014/main" id="{9197CF66-E706-178F-95DD-DCD3D0F57C1B}"/>
                </a:ext>
              </a:extLst>
            </p:cNvPr>
            <p:cNvSpPr/>
            <p:nvPr/>
          </p:nvSpPr>
          <p:spPr>
            <a:xfrm>
              <a:off x="270302" y="1359754"/>
              <a:ext cx="2315261"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Activity</a:t>
              </a:r>
            </a:p>
          </p:txBody>
        </p:sp>
        <p:sp>
          <p:nvSpPr>
            <p:cNvPr id="40" name="Rectangle 39">
              <a:extLst>
                <a:ext uri="{FF2B5EF4-FFF2-40B4-BE49-F238E27FC236}">
                  <a16:creationId xmlns:a16="http://schemas.microsoft.com/office/drawing/2014/main" id="{D28EFAB2-C702-5354-9D4D-C4BEC08CCB17}"/>
                </a:ext>
              </a:extLst>
            </p:cNvPr>
            <p:cNvSpPr/>
            <p:nvPr/>
          </p:nvSpPr>
          <p:spPr>
            <a:xfrm>
              <a:off x="270302" y="1880454"/>
              <a:ext cx="2315260" cy="1554480"/>
            </a:xfrm>
            <a:prstGeom prst="rect">
              <a:avLst/>
            </a:prstGeom>
            <a:solidFill>
              <a:schemeClr val="accent5">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i="1">
                  <a:solidFill>
                    <a:schemeClr val="tx1"/>
                  </a:solidFill>
                </a:rPr>
                <a:t>Getting Started with Ci3T PL</a:t>
              </a:r>
              <a:r>
                <a:rPr lang="en-US" sz="1700">
                  <a:solidFill>
                    <a:schemeClr val="tx1"/>
                  </a:solidFill>
                </a:rPr>
                <a:t> Series</a:t>
              </a:r>
            </a:p>
            <a:p>
              <a:r>
                <a:rPr lang="en-US" sz="1200">
                  <a:solidFill>
                    <a:schemeClr val="tx1"/>
                  </a:solidFill>
                </a:rPr>
                <a:t>4 Sessions</a:t>
              </a:r>
            </a:p>
          </p:txBody>
        </p:sp>
        <p:sp>
          <p:nvSpPr>
            <p:cNvPr id="42" name="Rectangle 41">
              <a:extLst>
                <a:ext uri="{FF2B5EF4-FFF2-40B4-BE49-F238E27FC236}">
                  <a16:creationId xmlns:a16="http://schemas.microsoft.com/office/drawing/2014/main" id="{BF476DB5-AA67-28CA-9D82-A5CD0A0864E6}"/>
                </a:ext>
              </a:extLst>
            </p:cNvPr>
            <p:cNvSpPr/>
            <p:nvPr/>
          </p:nvSpPr>
          <p:spPr>
            <a:xfrm>
              <a:off x="270302" y="3503938"/>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District Leadership Team Meetings + Ci3T Research Team</a:t>
              </a:r>
            </a:p>
            <a:p>
              <a:r>
                <a:rPr lang="en-US" sz="1200">
                  <a:solidFill>
                    <a:schemeClr val="accent5">
                      <a:lumMod val="50000"/>
                    </a:schemeClr>
                  </a:solidFill>
                </a:rPr>
                <a:t>10 one-hour meetings</a:t>
              </a:r>
            </a:p>
          </p:txBody>
        </p:sp>
        <p:sp>
          <p:nvSpPr>
            <p:cNvPr id="44" name="Rectangle 43">
              <a:extLst>
                <a:ext uri="{FF2B5EF4-FFF2-40B4-BE49-F238E27FC236}">
                  <a16:creationId xmlns:a16="http://schemas.microsoft.com/office/drawing/2014/main" id="{2C8A8619-A5AD-1F0C-9D68-852C6F522B0D}"/>
                </a:ext>
              </a:extLst>
            </p:cNvPr>
            <p:cNvSpPr/>
            <p:nvPr/>
          </p:nvSpPr>
          <p:spPr>
            <a:xfrm>
              <a:off x="270302" y="5127421"/>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School-Site Team Meetings +</a:t>
              </a:r>
              <a:br>
                <a:rPr lang="en-US" sz="1700">
                  <a:solidFill>
                    <a:schemeClr val="accent5">
                      <a:lumMod val="50000"/>
                    </a:schemeClr>
                  </a:solidFill>
                </a:rPr>
              </a:br>
              <a:r>
                <a:rPr lang="en-US" sz="1700">
                  <a:solidFill>
                    <a:schemeClr val="accent5">
                      <a:lumMod val="50000"/>
                    </a:schemeClr>
                  </a:solidFill>
                </a:rPr>
                <a:t>Ci3T Research Team</a:t>
              </a:r>
            </a:p>
            <a:p>
              <a:r>
                <a:rPr lang="en-US" sz="1200">
                  <a:solidFill>
                    <a:schemeClr val="accent5">
                      <a:lumMod val="50000"/>
                    </a:schemeClr>
                  </a:solidFill>
                </a:rPr>
                <a:t>5 one-hour meetings with each school</a:t>
              </a:r>
            </a:p>
          </p:txBody>
        </p:sp>
        <p:sp>
          <p:nvSpPr>
            <p:cNvPr id="45" name="TextBox 44">
              <a:extLst>
                <a:ext uri="{FF2B5EF4-FFF2-40B4-BE49-F238E27FC236}">
                  <a16:creationId xmlns:a16="http://schemas.microsoft.com/office/drawing/2014/main" id="{CAADC01F-4E8B-AE91-D5FA-EC2772B1E60A}"/>
                </a:ext>
              </a:extLst>
            </p:cNvPr>
            <p:cNvSpPr txBox="1"/>
            <p:nvPr/>
          </p:nvSpPr>
          <p:spPr>
            <a:xfrm>
              <a:off x="2662767" y="1975184"/>
              <a:ext cx="7635306" cy="274320"/>
            </a:xfrm>
            <a:prstGeom prst="rect">
              <a:avLst/>
            </a:prstGeom>
            <a:noFill/>
          </p:spPr>
          <p:txBody>
            <a:bodyPr wrap="square" rtlCol="0" anchor="ctr">
              <a:spAutoFit/>
            </a:bodyPr>
            <a:lstStyle/>
            <a:p>
              <a:r>
                <a:rPr lang="en-US" sz="1200" b="1"/>
                <a:t>Purpose: </a:t>
              </a:r>
              <a:r>
                <a:rPr lang="en-US" sz="1200"/>
                <a:t>Explore Ci3T and build shared knowledge, language, and vision.</a:t>
              </a:r>
              <a:endParaRPr lang="en-US"/>
            </a:p>
          </p:txBody>
        </p:sp>
        <p:sp>
          <p:nvSpPr>
            <p:cNvPr id="47" name="TextBox 46">
              <a:extLst>
                <a:ext uri="{FF2B5EF4-FFF2-40B4-BE49-F238E27FC236}">
                  <a16:creationId xmlns:a16="http://schemas.microsoft.com/office/drawing/2014/main" id="{CA8FCB84-C14E-F050-33C3-C0BF4D4B089F}"/>
                </a:ext>
              </a:extLst>
            </p:cNvPr>
            <p:cNvSpPr txBox="1"/>
            <p:nvPr/>
          </p:nvSpPr>
          <p:spPr>
            <a:xfrm>
              <a:off x="2680143" y="3800252"/>
              <a:ext cx="7747000" cy="276999"/>
            </a:xfrm>
            <a:prstGeom prst="rect">
              <a:avLst/>
            </a:prstGeom>
            <a:noFill/>
          </p:spPr>
          <p:txBody>
            <a:bodyPr wrap="square" rtlCol="0" anchor="ctr">
              <a:spAutoFit/>
            </a:bodyPr>
            <a:lstStyle/>
            <a:p>
              <a:r>
                <a:rPr lang="en-US" sz="1200" b="1"/>
                <a:t>Purpose: </a:t>
              </a:r>
              <a:r>
                <a:rPr lang="en-US" sz="1200"/>
                <a:t>Establish district ‘certainties’ for Ci3T strategies, practices, programs, and assessments.</a:t>
              </a:r>
            </a:p>
          </p:txBody>
        </p:sp>
        <p:sp>
          <p:nvSpPr>
            <p:cNvPr id="49" name="TextBox 48">
              <a:extLst>
                <a:ext uri="{FF2B5EF4-FFF2-40B4-BE49-F238E27FC236}">
                  <a16:creationId xmlns:a16="http://schemas.microsoft.com/office/drawing/2014/main" id="{54CBEC34-9449-5EC5-81A9-8E39826888DB}"/>
                </a:ext>
              </a:extLst>
            </p:cNvPr>
            <p:cNvSpPr txBox="1"/>
            <p:nvPr/>
          </p:nvSpPr>
          <p:spPr>
            <a:xfrm>
              <a:off x="2662767" y="5331863"/>
              <a:ext cx="7747000" cy="461665"/>
            </a:xfrm>
            <a:prstGeom prst="rect">
              <a:avLst/>
            </a:prstGeom>
            <a:noFill/>
          </p:spPr>
          <p:txBody>
            <a:bodyPr wrap="square" rtlCol="0" anchor="ctr">
              <a:spAutoFit/>
            </a:bodyPr>
            <a:lstStyle/>
            <a:p>
              <a:r>
                <a:rPr lang="en-US" sz="1200" b="1"/>
                <a:t>Purpose: </a:t>
              </a:r>
              <a:r>
                <a:rPr lang="en-US" sz="1200"/>
                <a:t>Reflect on each school’s context, needs, and current practices, connecting them to Ci3T learning and districtwide planning.</a:t>
              </a:r>
            </a:p>
          </p:txBody>
        </p:sp>
        <p:sp>
          <p:nvSpPr>
            <p:cNvPr id="50" name="Rectangle: Rounded Corners 49">
              <a:extLst>
                <a:ext uri="{FF2B5EF4-FFF2-40B4-BE49-F238E27FC236}">
                  <a16:creationId xmlns:a16="http://schemas.microsoft.com/office/drawing/2014/main" id="{A688244C-38D8-0372-5CCD-12C967E27C50}"/>
                </a:ext>
              </a:extLst>
            </p:cNvPr>
            <p:cNvSpPr/>
            <p:nvPr/>
          </p:nvSpPr>
          <p:spPr>
            <a:xfrm>
              <a:off x="2680143" y="2356751"/>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800"/>
                <a:t>Aug. 27: Educational Leaders’ Session</a:t>
              </a:r>
              <a:br>
                <a:rPr lang="en-US" sz="800"/>
              </a:br>
              <a:r>
                <a:rPr lang="en-US" sz="800" b="1"/>
                <a:t>Leading in Ci3T Systems (in-person)</a:t>
              </a:r>
            </a:p>
          </p:txBody>
        </p:sp>
        <p:sp>
          <p:nvSpPr>
            <p:cNvPr id="52" name="Rectangle: Rounded Corners 51">
              <a:extLst>
                <a:ext uri="{FF2B5EF4-FFF2-40B4-BE49-F238E27FC236}">
                  <a16:creationId xmlns:a16="http://schemas.microsoft.com/office/drawing/2014/main" id="{797AC91D-6250-33C8-5D66-4593D45C4244}"/>
                </a:ext>
              </a:extLst>
            </p:cNvPr>
            <p:cNvSpPr/>
            <p:nvPr/>
          </p:nvSpPr>
          <p:spPr>
            <a:xfrm>
              <a:off x="2680143" y="2875183"/>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i="0" u="none" strike="noStrike" kern="1200" cap="none" spc="0" normalizeH="0" baseline="0" noProof="0">
                  <a:ln>
                    <a:noFill/>
                  </a:ln>
                  <a:solidFill>
                    <a:prstClr val="white"/>
                  </a:solidFill>
                  <a:effectLst/>
                  <a:uLnTx/>
                  <a:uFillTx/>
                  <a:latin typeface="Arial" panose="020B0604020202020204"/>
                  <a:ea typeface="+mn-ea"/>
                  <a:cs typeface="+mn-cs"/>
                </a:rPr>
                <a:t>Aug. 31: </a:t>
              </a: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Exploring Ci3T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6" name="Rectangle: Rounded Corners 55">
              <a:extLst>
                <a:ext uri="{FF2B5EF4-FFF2-40B4-BE49-F238E27FC236}">
                  <a16:creationId xmlns:a16="http://schemas.microsoft.com/office/drawing/2014/main" id="{7433BBC3-CA0B-554B-B48F-8D74CCA46892}"/>
                </a:ext>
              </a:extLst>
            </p:cNvPr>
            <p:cNvSpPr/>
            <p:nvPr/>
          </p:nvSpPr>
          <p:spPr>
            <a:xfrm>
              <a:off x="4939592" y="2872178"/>
              <a:ext cx="1907717"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Nov. 3: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1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8" name="Rectangle: Rounded Corners 57">
              <a:extLst>
                <a:ext uri="{FF2B5EF4-FFF2-40B4-BE49-F238E27FC236}">
                  <a16:creationId xmlns:a16="http://schemas.microsoft.com/office/drawing/2014/main" id="{D58D231E-2903-4311-4F38-D702F437E689}"/>
                </a:ext>
              </a:extLst>
            </p:cNvPr>
            <p:cNvSpPr/>
            <p:nvPr/>
          </p:nvSpPr>
          <p:spPr>
            <a:xfrm>
              <a:off x="8025658" y="2872178"/>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Mar. 2: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2 and 3 </a:t>
              </a:r>
              <a:r>
                <a:rPr lang="en-US" sz="800" b="1"/>
                <a:t>(virtual)</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0" name="Rectangle 59">
              <a:extLst>
                <a:ext uri="{FF2B5EF4-FFF2-40B4-BE49-F238E27FC236}">
                  <a16:creationId xmlns:a16="http://schemas.microsoft.com/office/drawing/2014/main" id="{33E2BAC1-C363-0CAD-67FA-DAE4945D0F7E}"/>
                </a:ext>
              </a:extLst>
            </p:cNvPr>
            <p:cNvSpPr/>
            <p:nvPr/>
          </p:nvSpPr>
          <p:spPr>
            <a:xfrm>
              <a:off x="10335991" y="1878186"/>
              <a:ext cx="1585707" cy="4803715"/>
            </a:xfrm>
            <a:prstGeom prst="rect">
              <a:avLst/>
            </a:prstGeom>
            <a:gradFill flip="none" rotWithShape="1">
              <a:gsLst>
                <a:gs pos="0">
                  <a:schemeClr val="accent5">
                    <a:lumMod val="20000"/>
                    <a:lumOff val="80000"/>
                  </a:schemeClr>
                </a:gs>
                <a:gs pos="100000">
                  <a:schemeClr val="accent6">
                    <a:lumMod val="20000"/>
                    <a:lumOff val="80000"/>
                  </a:schemeClr>
                </a:gs>
              </a:gsLst>
              <a:lin ang="5400000" scaled="1"/>
              <a:tileRect/>
            </a:gradFill>
            <a:ln>
              <a:noFill/>
            </a:ln>
          </p:spPr>
          <p:style>
            <a:lnRef idx="2">
              <a:schemeClr val="accent5">
                <a:shade val="15000"/>
              </a:schemeClr>
            </a:lnRef>
            <a:fillRef idx="1">
              <a:schemeClr val="accent5"/>
            </a:fillRef>
            <a:effectRef idx="0">
              <a:schemeClr val="accent5"/>
            </a:effectRef>
            <a:fontRef idx="minor">
              <a:schemeClr val="lt1"/>
            </a:fontRef>
          </p:style>
          <p:txBody>
            <a:bodyPr lIns="91440" rIns="91440" rtlCol="0" anchor="ctr"/>
            <a:lstStyle/>
            <a:p>
              <a:r>
                <a:rPr lang="en-US" sz="1400">
                  <a:solidFill>
                    <a:schemeClr val="tx1"/>
                  </a:solidFill>
                </a:rPr>
                <a:t>Districtwide activities to begin Ci3T Design and Implementation efforts, building upon: </a:t>
              </a:r>
            </a:p>
            <a:p>
              <a:pPr marL="285750" indent="-285750">
                <a:buFont typeface="Arial" panose="020B0604020202020204" pitchFamily="34" charset="0"/>
                <a:buChar char="•"/>
              </a:pPr>
              <a:r>
                <a:rPr lang="en-US" sz="1400">
                  <a:solidFill>
                    <a:schemeClr val="tx1"/>
                  </a:solidFill>
                </a:rPr>
                <a:t>Shared vision</a:t>
              </a:r>
            </a:p>
            <a:p>
              <a:pPr marL="285750" indent="-285750">
                <a:buFont typeface="Arial" panose="020B0604020202020204" pitchFamily="34" charset="0"/>
                <a:buChar char="•"/>
              </a:pPr>
              <a:r>
                <a:rPr lang="en-US" sz="1400">
                  <a:solidFill>
                    <a:schemeClr val="tx1"/>
                  </a:solidFill>
                </a:rPr>
                <a:t>Districtwide certainties</a:t>
              </a:r>
            </a:p>
            <a:p>
              <a:pPr marL="285750" indent="-285750">
                <a:buFont typeface="Arial" panose="020B0604020202020204" pitchFamily="34" charset="0"/>
                <a:buChar char="•"/>
              </a:pPr>
              <a:r>
                <a:rPr lang="en-US" sz="1400">
                  <a:solidFill>
                    <a:schemeClr val="tx1"/>
                  </a:solidFill>
                </a:rPr>
                <a:t>Strong practices already in place</a:t>
              </a:r>
            </a:p>
          </p:txBody>
        </p:sp>
        <p:grpSp>
          <p:nvGrpSpPr>
            <p:cNvPr id="80" name="Group 79">
              <a:extLst>
                <a:ext uri="{FF2B5EF4-FFF2-40B4-BE49-F238E27FC236}">
                  <a16:creationId xmlns:a16="http://schemas.microsoft.com/office/drawing/2014/main" id="{1B451F1D-E39B-0A67-3116-67725E4024A2}"/>
                </a:ext>
              </a:extLst>
            </p:cNvPr>
            <p:cNvGrpSpPr/>
            <p:nvPr/>
          </p:nvGrpSpPr>
          <p:grpSpPr>
            <a:xfrm>
              <a:off x="2769293" y="4329819"/>
              <a:ext cx="7422254" cy="482779"/>
              <a:chOff x="2751448" y="1371025"/>
              <a:chExt cx="7422254" cy="482779"/>
            </a:xfrm>
          </p:grpSpPr>
          <p:sp>
            <p:nvSpPr>
              <p:cNvPr id="61" name="Oval 60">
                <a:extLst>
                  <a:ext uri="{FF2B5EF4-FFF2-40B4-BE49-F238E27FC236}">
                    <a16:creationId xmlns:a16="http://schemas.microsoft.com/office/drawing/2014/main" id="{10C18278-5694-2E39-31C8-E4CEC6456CBD}"/>
                  </a:ext>
                </a:extLst>
              </p:cNvPr>
              <p:cNvSpPr/>
              <p:nvPr/>
            </p:nvSpPr>
            <p:spPr>
              <a:xfrm>
                <a:off x="275144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63" name="Oval 62">
                <a:extLst>
                  <a:ext uri="{FF2B5EF4-FFF2-40B4-BE49-F238E27FC236}">
                    <a16:creationId xmlns:a16="http://schemas.microsoft.com/office/drawing/2014/main" id="{E131F7E8-FA6D-5972-649E-C6446C4934C4}"/>
                  </a:ext>
                </a:extLst>
              </p:cNvPr>
              <p:cNvSpPr/>
              <p:nvPr/>
            </p:nvSpPr>
            <p:spPr>
              <a:xfrm>
                <a:off x="352091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65" name="Oval 64">
                <a:extLst>
                  <a:ext uri="{FF2B5EF4-FFF2-40B4-BE49-F238E27FC236}">
                    <a16:creationId xmlns:a16="http://schemas.microsoft.com/office/drawing/2014/main" id="{57AC6889-67EA-9020-D02D-D13B12EEF35F}"/>
                  </a:ext>
                </a:extLst>
              </p:cNvPr>
              <p:cNvSpPr/>
              <p:nvPr/>
            </p:nvSpPr>
            <p:spPr>
              <a:xfrm>
                <a:off x="429380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67" name="Oval 66">
                <a:extLst>
                  <a:ext uri="{FF2B5EF4-FFF2-40B4-BE49-F238E27FC236}">
                    <a16:creationId xmlns:a16="http://schemas.microsoft.com/office/drawing/2014/main" id="{BFEB96C5-B36F-E219-D0CB-5DB47A92750F}"/>
                  </a:ext>
                </a:extLst>
              </p:cNvPr>
              <p:cNvSpPr/>
              <p:nvPr/>
            </p:nvSpPr>
            <p:spPr>
              <a:xfrm>
                <a:off x="507091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69" name="Oval 68">
                <a:extLst>
                  <a:ext uri="{FF2B5EF4-FFF2-40B4-BE49-F238E27FC236}">
                    <a16:creationId xmlns:a16="http://schemas.microsoft.com/office/drawing/2014/main" id="{A3FBF5E0-9858-C10A-F82B-E0CC38A3CA2B}"/>
                  </a:ext>
                </a:extLst>
              </p:cNvPr>
              <p:cNvSpPr/>
              <p:nvPr/>
            </p:nvSpPr>
            <p:spPr>
              <a:xfrm>
                <a:off x="583466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sp>
            <p:nvSpPr>
              <p:cNvPr id="71" name="Oval 70">
                <a:extLst>
                  <a:ext uri="{FF2B5EF4-FFF2-40B4-BE49-F238E27FC236}">
                    <a16:creationId xmlns:a16="http://schemas.microsoft.com/office/drawing/2014/main" id="{892474E1-7AF4-8303-2832-165E6695FA6E}"/>
                  </a:ext>
                </a:extLst>
              </p:cNvPr>
              <p:cNvSpPr/>
              <p:nvPr/>
            </p:nvSpPr>
            <p:spPr>
              <a:xfrm>
                <a:off x="660591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6</a:t>
                </a:r>
              </a:p>
            </p:txBody>
          </p:sp>
          <p:sp>
            <p:nvSpPr>
              <p:cNvPr id="73" name="Oval 72">
                <a:extLst>
                  <a:ext uri="{FF2B5EF4-FFF2-40B4-BE49-F238E27FC236}">
                    <a16:creationId xmlns:a16="http://schemas.microsoft.com/office/drawing/2014/main" id="{CF94788F-8B32-E1B2-0E16-AD3A14ED8C9E}"/>
                  </a:ext>
                </a:extLst>
              </p:cNvPr>
              <p:cNvSpPr/>
              <p:nvPr/>
            </p:nvSpPr>
            <p:spPr>
              <a:xfrm>
                <a:off x="737142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7</a:t>
                </a:r>
              </a:p>
            </p:txBody>
          </p:sp>
          <p:sp>
            <p:nvSpPr>
              <p:cNvPr id="75" name="Oval 74">
                <a:extLst>
                  <a:ext uri="{FF2B5EF4-FFF2-40B4-BE49-F238E27FC236}">
                    <a16:creationId xmlns:a16="http://schemas.microsoft.com/office/drawing/2014/main" id="{91F87223-9441-FE89-90E4-3BB9D6C01948}"/>
                  </a:ext>
                </a:extLst>
              </p:cNvPr>
              <p:cNvSpPr/>
              <p:nvPr/>
            </p:nvSpPr>
            <p:spPr>
              <a:xfrm>
                <a:off x="814842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8</a:t>
                </a:r>
              </a:p>
            </p:txBody>
          </p:sp>
          <p:sp>
            <p:nvSpPr>
              <p:cNvPr id="77" name="Oval 76">
                <a:extLst>
                  <a:ext uri="{FF2B5EF4-FFF2-40B4-BE49-F238E27FC236}">
                    <a16:creationId xmlns:a16="http://schemas.microsoft.com/office/drawing/2014/main" id="{7587BCE9-2EF9-62D7-6F60-7935FFD30460}"/>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9</a:t>
                </a:r>
              </a:p>
            </p:txBody>
          </p:sp>
          <p:sp>
            <p:nvSpPr>
              <p:cNvPr id="79" name="Oval 78">
                <a:extLst>
                  <a:ext uri="{FF2B5EF4-FFF2-40B4-BE49-F238E27FC236}">
                    <a16:creationId xmlns:a16="http://schemas.microsoft.com/office/drawing/2014/main" id="{9A8A14BE-B969-F868-1FEB-1DD1D2DA4F19}"/>
                  </a:ext>
                </a:extLst>
              </p:cNvPr>
              <p:cNvSpPr/>
              <p:nvPr/>
            </p:nvSpPr>
            <p:spPr>
              <a:xfrm>
                <a:off x="9690923"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10</a:t>
                </a:r>
              </a:p>
            </p:txBody>
          </p:sp>
        </p:grpSp>
        <p:grpSp>
          <p:nvGrpSpPr>
            <p:cNvPr id="81" name="Group 80">
              <a:extLst>
                <a:ext uri="{FF2B5EF4-FFF2-40B4-BE49-F238E27FC236}">
                  <a16:creationId xmlns:a16="http://schemas.microsoft.com/office/drawing/2014/main" id="{BCE120CE-0B74-F1E6-45B6-24C939B84ED1}"/>
                </a:ext>
              </a:extLst>
            </p:cNvPr>
            <p:cNvGrpSpPr/>
            <p:nvPr/>
          </p:nvGrpSpPr>
          <p:grpSpPr>
            <a:xfrm>
              <a:off x="3926406" y="5886600"/>
              <a:ext cx="5544574" cy="497070"/>
              <a:chOff x="3860344" y="1365406"/>
              <a:chExt cx="5544574" cy="497070"/>
            </a:xfrm>
          </p:grpSpPr>
          <p:sp>
            <p:nvSpPr>
              <p:cNvPr id="86" name="Oval 85">
                <a:extLst>
                  <a:ext uri="{FF2B5EF4-FFF2-40B4-BE49-F238E27FC236}">
                    <a16:creationId xmlns:a16="http://schemas.microsoft.com/office/drawing/2014/main" id="{F078C95F-8C71-1112-72BE-7C2427707E38}"/>
                  </a:ext>
                </a:extLst>
              </p:cNvPr>
              <p:cNvSpPr/>
              <p:nvPr/>
            </p:nvSpPr>
            <p:spPr>
              <a:xfrm>
                <a:off x="3860344" y="1365406"/>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87" name="Oval 86">
                <a:extLst>
                  <a:ext uri="{FF2B5EF4-FFF2-40B4-BE49-F238E27FC236}">
                    <a16:creationId xmlns:a16="http://schemas.microsoft.com/office/drawing/2014/main" id="{BF0D12D0-7B3E-D54C-BE77-5CA40310B96F}"/>
                  </a:ext>
                </a:extLst>
              </p:cNvPr>
              <p:cNvSpPr/>
              <p:nvPr/>
            </p:nvSpPr>
            <p:spPr>
              <a:xfrm>
                <a:off x="5125793" y="1379697"/>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88" name="Oval 87">
                <a:extLst>
                  <a:ext uri="{FF2B5EF4-FFF2-40B4-BE49-F238E27FC236}">
                    <a16:creationId xmlns:a16="http://schemas.microsoft.com/office/drawing/2014/main" id="{D02837AD-2853-7D4D-7AF6-205A11451B0D}"/>
                  </a:ext>
                </a:extLst>
              </p:cNvPr>
              <p:cNvSpPr/>
              <p:nvPr/>
            </p:nvSpPr>
            <p:spPr>
              <a:xfrm>
                <a:off x="6391242"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89" name="Oval 88">
                <a:extLst>
                  <a:ext uri="{FF2B5EF4-FFF2-40B4-BE49-F238E27FC236}">
                    <a16:creationId xmlns:a16="http://schemas.microsoft.com/office/drawing/2014/main" id="{A38ED468-7D4D-EEB6-091C-40050B6B20F1}"/>
                  </a:ext>
                </a:extLst>
              </p:cNvPr>
              <p:cNvSpPr/>
              <p:nvPr/>
            </p:nvSpPr>
            <p:spPr>
              <a:xfrm>
                <a:off x="765669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90" name="Oval 89">
                <a:extLst>
                  <a:ext uri="{FF2B5EF4-FFF2-40B4-BE49-F238E27FC236}">
                    <a16:creationId xmlns:a16="http://schemas.microsoft.com/office/drawing/2014/main" id="{0AE5803E-2013-F050-2F5D-21DB8167B387}"/>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grpSp>
      </p:grpSp>
      <p:pic>
        <p:nvPicPr>
          <p:cNvPr id="100" name="Graphic 99">
            <a:extLst>
              <a:ext uri="{FF2B5EF4-FFF2-40B4-BE49-F238E27FC236}">
                <a16:creationId xmlns:a16="http://schemas.microsoft.com/office/drawing/2014/main" id="{DAEB7AE7-69F3-CFF6-F7BA-404CF0126A2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3277482"/>
            <a:ext cx="387648" cy="387648"/>
          </a:xfrm>
          <a:prstGeom prst="rect">
            <a:avLst/>
          </a:prstGeom>
        </p:spPr>
      </p:pic>
      <p:pic>
        <p:nvPicPr>
          <p:cNvPr id="102" name="Graphic 101">
            <a:extLst>
              <a:ext uri="{FF2B5EF4-FFF2-40B4-BE49-F238E27FC236}">
                <a16:creationId xmlns:a16="http://schemas.microsoft.com/office/drawing/2014/main" id="{9E69893B-26FB-45F6-7DCE-F127FB4C990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4929827"/>
            <a:ext cx="387648" cy="387648"/>
          </a:xfrm>
          <a:prstGeom prst="rect">
            <a:avLst/>
          </a:prstGeom>
        </p:spPr>
      </p:pic>
      <p:pic>
        <p:nvPicPr>
          <p:cNvPr id="4" name="Picture 3">
            <a:extLst>
              <a:ext uri="{FF2B5EF4-FFF2-40B4-BE49-F238E27FC236}">
                <a16:creationId xmlns:a16="http://schemas.microsoft.com/office/drawing/2014/main" id="{AA2E7729-52A0-9D64-9833-4AD315632C8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19406" y="386962"/>
            <a:ext cx="902292" cy="902292"/>
          </a:xfrm>
          <a:prstGeom prst="rect">
            <a:avLst/>
          </a:prstGeom>
        </p:spPr>
      </p:pic>
    </p:spTree>
    <p:extLst>
      <p:ext uri="{BB962C8B-B14F-4D97-AF65-F5344CB8AC3E}">
        <p14:creationId xmlns:p14="http://schemas.microsoft.com/office/powerpoint/2010/main" val="10976579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43514-CB02-C6DD-1546-D712E8746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7612A9-6E09-A025-7E81-E5CEFA63BFFA}"/>
              </a:ext>
            </a:extLst>
          </p:cNvPr>
          <p:cNvSpPr>
            <a:spLocks noGrp="1"/>
          </p:cNvSpPr>
          <p:nvPr>
            <p:ph type="title"/>
          </p:nvPr>
        </p:nvSpPr>
        <p:spPr/>
        <p:txBody>
          <a:bodyPr/>
          <a:lstStyle/>
          <a:p>
            <a:r>
              <a:rPr lang="en-US"/>
              <a:t>2027-2026: Ci3T Design</a:t>
            </a:r>
          </a:p>
        </p:txBody>
      </p:sp>
      <p:pic>
        <p:nvPicPr>
          <p:cNvPr id="5" name="PL Series" descr="Ci3T Professional Learning Series graphic">
            <a:extLst>
              <a:ext uri="{FF2B5EF4-FFF2-40B4-BE49-F238E27FC236}">
                <a16:creationId xmlns:a16="http://schemas.microsoft.com/office/drawing/2014/main" id="{4AE74406-7361-4064-B334-A94559FD20F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1125848" y="1498891"/>
            <a:ext cx="9940303" cy="4993984"/>
          </a:xfrm>
          <a:prstGeom prst="rect">
            <a:avLst/>
          </a:prstGeom>
        </p:spPr>
      </p:pic>
    </p:spTree>
    <p:extLst>
      <p:ext uri="{BB962C8B-B14F-4D97-AF65-F5344CB8AC3E}">
        <p14:creationId xmlns:p14="http://schemas.microsoft.com/office/powerpoint/2010/main" val="24819058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E98E-6F17-3FB1-7FAF-DB26B43B04C6}"/>
              </a:ext>
            </a:extLst>
          </p:cNvPr>
          <p:cNvSpPr>
            <a:spLocks noGrp="1"/>
          </p:cNvSpPr>
          <p:nvPr>
            <p:ph type="title"/>
          </p:nvPr>
        </p:nvSpPr>
        <p:spPr/>
        <p:txBody>
          <a:bodyPr/>
          <a:lstStyle/>
          <a:p>
            <a:r>
              <a:rPr lang="en-US"/>
              <a:t>2028-2029: Ci3T Implementation Begins!</a:t>
            </a:r>
          </a:p>
        </p:txBody>
      </p:sp>
      <p:pic>
        <p:nvPicPr>
          <p:cNvPr id="7" name="Content Placeholder 6" descr="Table of yearlong Ci3T Implementation Series and Delivery activities.">
            <a:extLst>
              <a:ext uri="{FF2B5EF4-FFF2-40B4-BE49-F238E27FC236}">
                <a16:creationId xmlns:a16="http://schemas.microsoft.com/office/drawing/2014/main" id="{B7A02809-4FE8-984C-4739-F69A859C3AC3}"/>
              </a:ext>
            </a:extLst>
          </p:cNvPr>
          <p:cNvPicPr>
            <a:picLocks noGrp="1" noChangeAspect="1"/>
          </p:cNvPicPr>
          <p:nvPr>
            <p:ph sz="half" idx="1"/>
          </p:nvPr>
        </p:nvPicPr>
        <p:blipFill rotWithShape="1">
          <a:blip r:embed="rId2" cstate="screen">
            <a:extLst>
              <a:ext uri="{28A0092B-C50C-407E-A947-70E740481C1C}">
                <a14:useLocalDpi xmlns:a14="http://schemas.microsoft.com/office/drawing/2010/main"/>
              </a:ext>
            </a:extLst>
          </a:blip>
          <a:srcRect t="6324" b="21723"/>
          <a:stretch/>
        </p:blipFill>
        <p:spPr>
          <a:xfrm>
            <a:off x="1295400" y="1495222"/>
            <a:ext cx="9056914" cy="4879185"/>
          </a:xfrm>
          <a:prstGeom prst="rect">
            <a:avLst/>
          </a:prstGeom>
        </p:spPr>
      </p:pic>
      <p:sp>
        <p:nvSpPr>
          <p:cNvPr id="10" name="Rectangle: Rounded Corners 9">
            <a:extLst>
              <a:ext uri="{FF2B5EF4-FFF2-40B4-BE49-F238E27FC236}">
                <a16:creationId xmlns:a16="http://schemas.microsoft.com/office/drawing/2014/main" id="{E4D43100-9D8F-CC15-DC96-E7CE7B2E4B89}"/>
              </a:ext>
              <a:ext uri="{C183D7F6-B498-43B3-948B-1728B52AA6E4}">
                <adec:decorative xmlns:adec="http://schemas.microsoft.com/office/drawing/2017/decorative" val="1"/>
              </a:ext>
            </a:extLst>
          </p:cNvPr>
          <p:cNvSpPr/>
          <p:nvPr/>
        </p:nvSpPr>
        <p:spPr>
          <a:xfrm>
            <a:off x="5666014" y="3429000"/>
            <a:ext cx="6302829" cy="328204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P Series" descr="Ci3T Implementation Learning Series graphic">
            <a:extLst>
              <a:ext uri="{FF2B5EF4-FFF2-40B4-BE49-F238E27FC236}">
                <a16:creationId xmlns:a16="http://schemas.microsoft.com/office/drawing/2014/main" id="{1664A03A-45B2-A4FE-1345-A98A3EA3A60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t="-1560" b="-1"/>
          <a:stretch>
            <a:fillRect/>
          </a:stretch>
        </p:blipFill>
        <p:spPr>
          <a:xfrm>
            <a:off x="6144983" y="3650845"/>
            <a:ext cx="5480958" cy="2952729"/>
          </a:xfrm>
          <a:prstGeom prst="rect">
            <a:avLst/>
          </a:prstGeom>
        </p:spPr>
      </p:pic>
    </p:spTree>
    <p:extLst>
      <p:ext uri="{BB962C8B-B14F-4D97-AF65-F5344CB8AC3E}">
        <p14:creationId xmlns:p14="http://schemas.microsoft.com/office/powerpoint/2010/main" val="1380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C09B82-D986-35B2-21F4-DB16F4C41516}"/>
              </a:ext>
            </a:extLst>
          </p:cNvPr>
          <p:cNvSpPr>
            <a:spLocks noGrp="1"/>
          </p:cNvSpPr>
          <p:nvPr>
            <p:ph type="title"/>
          </p:nvPr>
        </p:nvSpPr>
        <p:spPr>
          <a:xfrm>
            <a:off x="838200" y="-1597025"/>
            <a:ext cx="10515600" cy="1325563"/>
          </a:xfrm>
        </p:spPr>
        <p:txBody>
          <a:bodyPr/>
          <a:lstStyle/>
          <a:p>
            <a:r>
              <a:rPr lang="en-US"/>
              <a:t>Ci3t.org/events</a:t>
            </a:r>
          </a:p>
        </p:txBody>
      </p:sp>
      <p:pic>
        <p:nvPicPr>
          <p:cNvPr id="8" name="Picture 7" descr="Events page of ci3t website">
            <a:extLst>
              <a:ext uri="{FF2B5EF4-FFF2-40B4-BE49-F238E27FC236}">
                <a16:creationId xmlns:a16="http://schemas.microsoft.com/office/drawing/2014/main" id="{DE688E5E-0425-5C33-7F7D-27C9B4CD7478}"/>
              </a:ext>
            </a:extLst>
          </p:cNvPr>
          <p:cNvPicPr>
            <a:picLocks noChangeAspect="1"/>
          </p:cNvPicPr>
          <p:nvPr/>
        </p:nvPicPr>
        <p:blipFill>
          <a:blip r:embed="rId2"/>
          <a:stretch>
            <a:fillRect/>
          </a:stretch>
        </p:blipFill>
        <p:spPr>
          <a:xfrm>
            <a:off x="1287561" y="0"/>
            <a:ext cx="9616877" cy="6858000"/>
          </a:xfrm>
          <a:prstGeom prst="rect">
            <a:avLst/>
          </a:prstGeom>
        </p:spPr>
      </p:pic>
      <p:sp>
        <p:nvSpPr>
          <p:cNvPr id="9" name="Rectangle 1">
            <a:extLst>
              <a:ext uri="{FF2B5EF4-FFF2-40B4-BE49-F238E27FC236}">
                <a16:creationId xmlns:a16="http://schemas.microsoft.com/office/drawing/2014/main" id="{7B7DF1A4-DB72-DB01-E55E-A05B4F3DE43B}"/>
              </a:ext>
              <a:ext uri="{C183D7F6-B498-43B3-948B-1728B52AA6E4}">
                <adec:decorative xmlns:adec="http://schemas.microsoft.com/office/drawing/2017/decorative" val="1"/>
              </a:ext>
            </a:extLst>
          </p:cNvPr>
          <p:cNvSpPr/>
          <p:nvPr/>
        </p:nvSpPr>
        <p:spPr>
          <a:xfrm>
            <a:off x="8172450" y="190500"/>
            <a:ext cx="857250" cy="419100"/>
          </a:xfrm>
          <a:prstGeom prst="rect">
            <a:avLst/>
          </a:prstGeom>
          <a:noFill/>
          <a:ln w="7620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190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5702C-1EB5-3FB6-07D9-06EF3BEE4D65}"/>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B44307C-A55C-452A-3080-C96F547B7B25}"/>
              </a:ext>
            </a:extLst>
          </p:cNvPr>
          <p:cNvSpPr>
            <a:spLocks noGrp="1"/>
          </p:cNvSpPr>
          <p:nvPr>
            <p:ph type="title"/>
          </p:nvPr>
        </p:nvSpPr>
        <p:spPr/>
        <p:txBody>
          <a:bodyPr/>
          <a:lstStyle/>
          <a:p>
            <a:r>
              <a:rPr lang="en-US"/>
              <a:t>Project EMPOWER</a:t>
            </a:r>
          </a:p>
        </p:txBody>
      </p:sp>
      <p:pic>
        <p:nvPicPr>
          <p:cNvPr id="13" name="Picture" descr="Project EMPOWER  Flyer">
            <a:extLst>
              <a:ext uri="{FF2B5EF4-FFF2-40B4-BE49-F238E27FC236}">
                <a16:creationId xmlns:a16="http://schemas.microsoft.com/office/drawing/2014/main" id="{5B72C408-784A-1E90-1204-C7ABA03341CD}"/>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92394" y="1691467"/>
            <a:ext cx="3285989" cy="4252456"/>
          </a:xfrm>
          <a:prstGeom prst="rect">
            <a:avLst/>
          </a:prstGeom>
          <a:ln w="6350">
            <a:solidFill>
              <a:srgbClr val="931351"/>
            </a:solidFill>
          </a:ln>
        </p:spPr>
      </p:pic>
      <p:graphicFrame>
        <p:nvGraphicFramePr>
          <p:cNvPr id="5" name="Content">
            <a:extLst>
              <a:ext uri="{FF2B5EF4-FFF2-40B4-BE49-F238E27FC236}">
                <a16:creationId xmlns:a16="http://schemas.microsoft.com/office/drawing/2014/main" id="{87D82CF0-5334-8870-3F34-D9956EA20A51}"/>
              </a:ext>
            </a:extLst>
          </p:cNvPr>
          <p:cNvGraphicFramePr>
            <a:graphicFrameLocks noGrp="1"/>
          </p:cNvGraphicFramePr>
          <p:nvPr>
            <p:ph idx="1"/>
          </p:nvPr>
        </p:nvGraphicFramePr>
        <p:xfrm>
          <a:off x="4077707" y="1690688"/>
          <a:ext cx="7524358" cy="3710455"/>
        </p:xfrm>
        <a:graphic>
          <a:graphicData uri="http://schemas.openxmlformats.org/drawingml/2006/table">
            <a:tbl>
              <a:tblPr firstRow="1" bandRow="1">
                <a:tableStyleId>{5C22544A-7EE6-4342-B048-85BDC9FD1C3A}</a:tableStyleId>
              </a:tblPr>
              <a:tblGrid>
                <a:gridCol w="5764384">
                  <a:extLst>
                    <a:ext uri="{9D8B030D-6E8A-4147-A177-3AD203B41FA5}">
                      <a16:colId xmlns:a16="http://schemas.microsoft.com/office/drawing/2014/main" val="1684673339"/>
                    </a:ext>
                  </a:extLst>
                </a:gridCol>
                <a:gridCol w="1759974">
                  <a:extLst>
                    <a:ext uri="{9D8B030D-6E8A-4147-A177-3AD203B41FA5}">
                      <a16:colId xmlns:a16="http://schemas.microsoft.com/office/drawing/2014/main" val="2203440040"/>
                    </a:ext>
                  </a:extLst>
                </a:gridCol>
              </a:tblGrid>
              <a:tr h="449119">
                <a:tc>
                  <a:txBody>
                    <a:bodyPr/>
                    <a:lstStyle/>
                    <a:p>
                      <a:pPr marL="0" marR="0">
                        <a:lnSpc>
                          <a:spcPct val="107000"/>
                        </a:lnSpc>
                        <a:spcAft>
                          <a:spcPts val="800"/>
                        </a:spcAft>
                        <a:buNone/>
                      </a:pPr>
                      <a:r>
                        <a:rPr lang="en-US" sz="1800" b="1" kern="0">
                          <a:solidFill>
                            <a:sysClr val="windowText" lastClr="000000"/>
                          </a:solidFill>
                          <a:effectLst/>
                          <a:latin typeface="Aptos"/>
                          <a:ea typeface="Aptos" panose="020B0004020202020204" pitchFamily="34" charset="0"/>
                          <a:cs typeface="Arial"/>
                        </a:rPr>
                        <a:t>EMPOWER Session</a:t>
                      </a:r>
                      <a:endParaRPr lang="en-US" sz="1800" kern="100">
                        <a:solidFill>
                          <a:sysClr val="windowText" lastClr="000000"/>
                        </a:solidFill>
                        <a:effectLst/>
                        <a:latin typeface="Aptos"/>
                        <a:ea typeface="Aptos" panose="020B0004020202020204" pitchFamily="34" charset="0"/>
                        <a:cs typeface="Arial"/>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tc>
                  <a:txBody>
                    <a:bodyPr/>
                    <a:lstStyle/>
                    <a:p>
                      <a:pPr marL="0" marR="0" algn="ctr">
                        <a:lnSpc>
                          <a:spcPct val="107000"/>
                        </a:lnSpc>
                        <a:spcAft>
                          <a:spcPts val="800"/>
                        </a:spcAft>
                        <a:buNone/>
                      </a:pPr>
                      <a:r>
                        <a:rPr lang="en-US" sz="1800" b="1" kern="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Date</a:t>
                      </a:r>
                      <a:endPar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extLst>
                  <a:ext uri="{0D108BD9-81ED-4DB2-BD59-A6C34878D82A}">
                    <a16:rowId xmlns:a16="http://schemas.microsoft.com/office/drawing/2014/main" val="2477963650"/>
                  </a:ext>
                </a:extLst>
              </a:tr>
              <a:tr h="543556">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en-US" sz="1400" kern="100" dirty="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Effective Tier 1 Practices for Positive, Productive Classrooms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September 15,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7557844"/>
                  </a:ext>
                </a:extLst>
              </a:tr>
              <a:tr h="543556">
                <a:tc>
                  <a:txBody>
                    <a:bodyPr/>
                    <a:lstStyle/>
                    <a:p>
                      <a:pPr marL="0" marR="0">
                        <a:lnSpc>
                          <a:spcPct val="107000"/>
                        </a:lnSpc>
                        <a:spcAft>
                          <a:spcPts val="800"/>
                        </a:spcAft>
                        <a:buNone/>
                      </a:pPr>
                      <a:r>
                        <a:rPr lang="en-US" sz="1400" kern="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Let the Data Drive: Using Systematic Screening to Shape Instruction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October 27,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0048670"/>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Ci3T in Action: Integrated Lesson Planning for Optimal Instruction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November 17,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6306396"/>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 6-Step Instructional Approach for Responding to Challenging Behavior in Schools</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January 20,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934785"/>
                  </a:ext>
                </a:extLst>
              </a:tr>
              <a:tr h="543556">
                <a:tc>
                  <a:txBody>
                    <a:bodyPr/>
                    <a:lstStyle/>
                    <a:p>
                      <a:pPr marL="0" marR="0">
                        <a:spcAft>
                          <a:spcPts val="1200"/>
                        </a:spcAft>
                        <a:buNone/>
                      </a:pPr>
                      <a:r>
                        <a:rPr lang="en-US" sz="1400" b="0">
                          <a:solidFill>
                            <a:srgbClr val="000000"/>
                          </a:solidFill>
                          <a:effectLst/>
                          <a:latin typeface="Arial" panose="020B0604020202020204" pitchFamily="34" charset="0"/>
                          <a:ea typeface="Times New Roman" panose="02020603050405020304" pitchFamily="18" charset="0"/>
                        </a:rPr>
                        <a:t>A Tier 2 Intervention for Managing Anxious Feelings: </a:t>
                      </a:r>
                      <a:r>
                        <a:rPr lang="en-US" sz="1400" b="0">
                          <a:effectLst/>
                          <a:latin typeface="Arial" panose="020B0604020202020204" pitchFamily="34" charset="0"/>
                          <a:ea typeface="Times New Roman" panose="02020603050405020304" pitchFamily="18" charset="0"/>
                        </a:rPr>
                        <a:t>Recognize. Relax. Record.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March 23,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0607327"/>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 Tier 3 Intervention: Functional Assessment-Based Intervention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dirty="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April 28,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8570271"/>
                  </a:ext>
                </a:extLst>
              </a:tr>
            </a:tbl>
          </a:graphicData>
        </a:graphic>
      </p:graphicFrame>
    </p:spTree>
    <p:extLst>
      <p:ext uri="{BB962C8B-B14F-4D97-AF65-F5344CB8AC3E}">
        <p14:creationId xmlns:p14="http://schemas.microsoft.com/office/powerpoint/2010/main" val="121361076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CE71E-44D4-1756-77DF-00D9837A5B4E}"/>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BF0C06F2-A596-408A-6B5E-82F908FC9A04}"/>
              </a:ext>
            </a:extLst>
          </p:cNvPr>
          <p:cNvSpPr>
            <a:spLocks noGrp="1"/>
          </p:cNvSpPr>
          <p:nvPr>
            <p:ph type="title"/>
          </p:nvPr>
        </p:nvSpPr>
        <p:spPr/>
        <p:txBody>
          <a:bodyPr/>
          <a:lstStyle/>
          <a:p>
            <a:r>
              <a:rPr lang="en-US" dirty="0"/>
              <a:t>Serving as a Ci3T Leader Modules</a:t>
            </a:r>
          </a:p>
        </p:txBody>
      </p:sp>
      <p:pic>
        <p:nvPicPr>
          <p:cNvPr id="5" name="Content Placeholder 4" descr="Ci3T: A system to support educators and students website page with Professional Learning and Access Modules highlighted.">
            <a:extLst>
              <a:ext uri="{FF2B5EF4-FFF2-40B4-BE49-F238E27FC236}">
                <a16:creationId xmlns:a16="http://schemas.microsoft.com/office/drawing/2014/main" id="{F6E72476-A8B7-9521-DED0-8EDA76A33C3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t="1028" b="1"/>
          <a:stretch>
            <a:fillRect/>
          </a:stretch>
        </p:blipFill>
        <p:spPr>
          <a:xfrm>
            <a:off x="1490285" y="1963881"/>
            <a:ext cx="8963061" cy="6421582"/>
          </a:xfrm>
          <a:prstGeom prst="rect">
            <a:avLst/>
          </a:prstGeom>
        </p:spPr>
      </p:pic>
      <p:pic>
        <p:nvPicPr>
          <p:cNvPr id="3" name="Content Placeholder 4" descr="Ci3T: A system to support educators and students website page showing courses filtered for &quot;Serving as a Ci3T Leader&quot;.">
            <a:extLst>
              <a:ext uri="{FF2B5EF4-FFF2-40B4-BE49-F238E27FC236}">
                <a16:creationId xmlns:a16="http://schemas.microsoft.com/office/drawing/2014/main" id="{BA84F17D-DF3F-F4BB-E8D8-E5BFB5B2419C}"/>
              </a:ext>
            </a:extLst>
          </p:cNvPr>
          <p:cNvPicPr>
            <a:picLocks noChangeAspect="1"/>
          </p:cNvPicPr>
          <p:nvPr/>
        </p:nvPicPr>
        <p:blipFill>
          <a:blip r:embed="rId3"/>
          <a:stretch>
            <a:fillRect/>
          </a:stretch>
        </p:blipFill>
        <p:spPr>
          <a:xfrm>
            <a:off x="2088547" y="1690688"/>
            <a:ext cx="8014905" cy="7274456"/>
          </a:xfrm>
          <a:prstGeom prst="rect">
            <a:avLst/>
          </a:prstGeom>
          <a:ln>
            <a:solidFill>
              <a:schemeClr val="tx1"/>
            </a:solidFill>
          </a:ln>
        </p:spPr>
      </p:pic>
      <p:sp>
        <p:nvSpPr>
          <p:cNvPr id="4" name="Rectangle 3">
            <a:extLst>
              <a:ext uri="{FF2B5EF4-FFF2-40B4-BE49-F238E27FC236}">
                <a16:creationId xmlns:a16="http://schemas.microsoft.com/office/drawing/2014/main" id="{79ABB4CC-26AA-5348-6104-6A9AA236B74E}"/>
              </a:ext>
              <a:ext uri="{C183D7F6-B498-43B3-948B-1728B52AA6E4}">
                <adec:decorative xmlns:adec="http://schemas.microsoft.com/office/drawing/2017/decorative" val="1"/>
              </a:ext>
            </a:extLst>
          </p:cNvPr>
          <p:cNvSpPr/>
          <p:nvPr/>
        </p:nvSpPr>
        <p:spPr>
          <a:xfrm>
            <a:off x="2024750" y="2550828"/>
            <a:ext cx="1912905" cy="3463131"/>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Cursor with solid fill clicking &quot;apply filter&quot;">
            <a:extLst>
              <a:ext uri="{FF2B5EF4-FFF2-40B4-BE49-F238E27FC236}">
                <a16:creationId xmlns:a16="http://schemas.microsoft.com/office/drawing/2014/main" id="{ABBDA949-3330-F5CC-7C54-085B778C74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6386125">
            <a:off x="1785531" y="5087035"/>
            <a:ext cx="914400" cy="914400"/>
          </a:xfrm>
          <a:prstGeom prst="rect">
            <a:avLst/>
          </a:prstGeom>
        </p:spPr>
      </p:pic>
    </p:spTree>
    <p:extLst>
      <p:ext uri="{BB962C8B-B14F-4D97-AF65-F5344CB8AC3E}">
        <p14:creationId xmlns:p14="http://schemas.microsoft.com/office/powerpoint/2010/main" val="148429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750"/>
                                        <p:tgtEl>
                                          <p:spTgt spid="4"/>
                                        </p:tgtEl>
                                      </p:cBhvr>
                                    </p:animEffect>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362C13B-B34E-CD4C-AC54-7D7D4F3E8C81}"/>
              </a:ext>
            </a:extLst>
          </p:cNvPr>
          <p:cNvSpPr>
            <a:spLocks noGrp="1"/>
          </p:cNvSpPr>
          <p:nvPr>
            <p:ph type="title"/>
          </p:nvPr>
        </p:nvSpPr>
        <p:spPr/>
        <p:txBody>
          <a:bodyPr anchor="t">
            <a:normAutofit/>
          </a:bodyPr>
          <a:lstStyle/>
          <a:p>
            <a:pPr algn="ctr"/>
            <a:r>
              <a:rPr lang="en-US"/>
              <a:t>Communication and Continuous Improvement</a:t>
            </a:r>
          </a:p>
        </p:txBody>
      </p:sp>
      <p:grpSp>
        <p:nvGrpSpPr>
          <p:cNvPr id="11" name="Group 1" descr="Effective Teams">
            <a:extLst>
              <a:ext uri="{FF2B5EF4-FFF2-40B4-BE49-F238E27FC236}">
                <a16:creationId xmlns:a16="http://schemas.microsoft.com/office/drawing/2014/main" id="{E680975B-5812-E643-B64D-EF4DDEBC9360}"/>
              </a:ext>
            </a:extLst>
          </p:cNvPr>
          <p:cNvGrpSpPr/>
          <p:nvPr/>
        </p:nvGrpSpPr>
        <p:grpSpPr>
          <a:xfrm>
            <a:off x="108544" y="847627"/>
            <a:ext cx="2027738" cy="2219131"/>
            <a:chOff x="861065" y="375717"/>
            <a:chExt cx="2027738" cy="2219131"/>
          </a:xfrm>
        </p:grpSpPr>
        <p:pic>
          <p:nvPicPr>
            <p:cNvPr id="84" name="Picture 2" descr="people near a blackboard by jetxee">
              <a:extLst>
                <a:ext uri="{FF2B5EF4-FFF2-40B4-BE49-F238E27FC236}">
                  <a16:creationId xmlns:a16="http://schemas.microsoft.com/office/drawing/2014/main" id="{3FCB69C4-D552-6C42-9E81-329CEC41A0A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1065" y="375717"/>
              <a:ext cx="2027738" cy="2219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Rectangle 84">
              <a:extLst>
                <a:ext uri="{FF2B5EF4-FFF2-40B4-BE49-F238E27FC236}">
                  <a16:creationId xmlns:a16="http://schemas.microsoft.com/office/drawing/2014/main" id="{D391EE1B-4649-254C-987F-EF5575561B0F}"/>
                </a:ext>
              </a:extLst>
            </p:cNvPr>
            <p:cNvSpPr/>
            <p:nvPr/>
          </p:nvSpPr>
          <p:spPr>
            <a:xfrm>
              <a:off x="1175515" y="506889"/>
              <a:ext cx="1365619" cy="413824"/>
            </a:xfrm>
            <a:prstGeom prst="rect">
              <a:avLst/>
            </a:prstGeom>
            <a:solidFill>
              <a:srgbClr val="008000"/>
            </a:solid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Effective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Teams</a:t>
              </a:r>
            </a:p>
          </p:txBody>
        </p:sp>
        <p:pic>
          <p:nvPicPr>
            <p:cNvPr id="113" name="Picture 112">
              <a:extLst>
                <a:ext uri="{FF2B5EF4-FFF2-40B4-BE49-F238E27FC236}">
                  <a16:creationId xmlns:a16="http://schemas.microsoft.com/office/drawing/2014/main" id="{AC9F91D0-9696-3C4E-8D81-115842BA81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1925" y="960580"/>
              <a:ext cx="862411" cy="945176"/>
            </a:xfrm>
            <a:prstGeom prst="rect">
              <a:avLst/>
            </a:prstGeom>
          </p:spPr>
        </p:pic>
      </p:grpSp>
      <p:sp>
        <p:nvSpPr>
          <p:cNvPr id="60" name="Oval 59">
            <a:extLst>
              <a:ext uri="{FF2B5EF4-FFF2-40B4-BE49-F238E27FC236}">
                <a16:creationId xmlns:a16="http://schemas.microsoft.com/office/drawing/2014/main" id="{96B7DECE-27EB-A542-BD2F-E3116FF6F119}"/>
              </a:ext>
            </a:extLst>
          </p:cNvPr>
          <p:cNvSpPr/>
          <p:nvPr/>
        </p:nvSpPr>
        <p:spPr>
          <a:xfrm>
            <a:off x="4429507" y="1591499"/>
            <a:ext cx="3724415" cy="1010420"/>
          </a:xfrm>
          <a:prstGeom prst="ellipse">
            <a:avLst/>
          </a:prstGeom>
          <a:solidFill>
            <a:srgbClr val="FFC000"/>
          </a:solidFill>
          <a:ln w="28575"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3D3D3D"/>
                </a:solidFill>
                <a:effectLst/>
                <a:uLnTx/>
                <a:uFillTx/>
                <a:latin typeface="Arial" panose="020B0604020202020204"/>
                <a:ea typeface="+mn-ea"/>
                <a:cs typeface="+mn-cs"/>
              </a:rPr>
              <a:t>Ci3T District Leadership Team</a:t>
            </a:r>
          </a:p>
        </p:txBody>
      </p:sp>
      <p:grpSp>
        <p:nvGrpSpPr>
          <p:cNvPr id="14" name="Group 2" descr="Elementary Ci3T School Leadership Team">
            <a:extLst>
              <a:ext uri="{FF2B5EF4-FFF2-40B4-BE49-F238E27FC236}">
                <a16:creationId xmlns:a16="http://schemas.microsoft.com/office/drawing/2014/main" id="{A0E75919-AB63-52DD-41EE-C8963DBD6C37}"/>
              </a:ext>
            </a:extLst>
          </p:cNvPr>
          <p:cNvGrpSpPr/>
          <p:nvPr/>
        </p:nvGrpSpPr>
        <p:grpSpPr>
          <a:xfrm>
            <a:off x="361903" y="2453946"/>
            <a:ext cx="4892556" cy="4150243"/>
            <a:chOff x="361903" y="2453946"/>
            <a:chExt cx="4892556" cy="4150243"/>
          </a:xfrm>
        </p:grpSpPr>
        <p:cxnSp>
          <p:nvCxnSpPr>
            <p:cNvPr id="114" name="Straight Connector 113">
              <a:extLst>
                <a:ext uri="{FF2B5EF4-FFF2-40B4-BE49-F238E27FC236}">
                  <a16:creationId xmlns:a16="http://schemas.microsoft.com/office/drawing/2014/main" id="{C486EBAB-8486-DE45-8963-E17114406675}"/>
                </a:ext>
              </a:extLst>
            </p:cNvPr>
            <p:cNvCxnSpPr>
              <a:cxnSpLocks/>
              <a:stCxn id="60" idx="3"/>
            </p:cNvCxnSpPr>
            <p:nvPr/>
          </p:nvCxnSpPr>
          <p:spPr>
            <a:xfrm flipH="1">
              <a:off x="2981293" y="2453946"/>
              <a:ext cx="1993642" cy="1753204"/>
            </a:xfrm>
            <a:prstGeom prst="line">
              <a:avLst/>
            </a:prstGeom>
            <a:noFill/>
            <a:ln w="19050" cap="flat" cmpd="sng" algn="ctr">
              <a:solidFill>
                <a:srgbClr val="FFC000"/>
              </a:solidFill>
              <a:prstDash val="solid"/>
              <a:miter lim="800000"/>
            </a:ln>
            <a:effectLst/>
          </p:spPr>
        </p:cxnSp>
        <p:grpSp>
          <p:nvGrpSpPr>
            <p:cNvPr id="8" name="Group 7">
              <a:extLst>
                <a:ext uri="{FF2B5EF4-FFF2-40B4-BE49-F238E27FC236}">
                  <a16:creationId xmlns:a16="http://schemas.microsoft.com/office/drawing/2014/main" id="{EC2735AC-1F95-EE0F-661C-B999427402E6}"/>
                </a:ext>
              </a:extLst>
            </p:cNvPr>
            <p:cNvGrpSpPr/>
            <p:nvPr/>
          </p:nvGrpSpPr>
          <p:grpSpPr>
            <a:xfrm>
              <a:off x="361903" y="2453946"/>
              <a:ext cx="4892556" cy="4150243"/>
              <a:chOff x="361903" y="2453946"/>
              <a:chExt cx="4892556" cy="4150243"/>
            </a:xfrm>
          </p:grpSpPr>
          <p:cxnSp>
            <p:nvCxnSpPr>
              <p:cNvPr id="86" name="Straight Connector 85">
                <a:extLst>
                  <a:ext uri="{FF2B5EF4-FFF2-40B4-BE49-F238E27FC236}">
                    <a16:creationId xmlns:a16="http://schemas.microsoft.com/office/drawing/2014/main" id="{F03302F9-E4E4-FF46-A255-C45F499F8F6F}"/>
                  </a:ext>
                </a:extLst>
              </p:cNvPr>
              <p:cNvCxnSpPr>
                <a:cxnSpLocks/>
                <a:stCxn id="60" idx="3"/>
              </p:cNvCxnSpPr>
              <p:nvPr/>
            </p:nvCxnSpPr>
            <p:spPr>
              <a:xfrm flipH="1">
                <a:off x="2219293" y="2453946"/>
                <a:ext cx="2755642" cy="991204"/>
              </a:xfrm>
              <a:prstGeom prst="line">
                <a:avLst/>
              </a:prstGeom>
              <a:noFill/>
              <a:ln w="19050" cap="flat" cmpd="sng" algn="ctr">
                <a:solidFill>
                  <a:srgbClr val="FFC000"/>
                </a:solidFill>
                <a:prstDash val="solid"/>
                <a:miter lim="800000"/>
              </a:ln>
              <a:effectLst/>
            </p:spPr>
          </p:cxnSp>
          <p:grpSp>
            <p:nvGrpSpPr>
              <p:cNvPr id="7" name="Group 6">
                <a:extLst>
                  <a:ext uri="{FF2B5EF4-FFF2-40B4-BE49-F238E27FC236}">
                    <a16:creationId xmlns:a16="http://schemas.microsoft.com/office/drawing/2014/main" id="{69547AE8-ABE7-E37D-96DD-4B2CC2592793}"/>
                  </a:ext>
                </a:extLst>
              </p:cNvPr>
              <p:cNvGrpSpPr/>
              <p:nvPr/>
            </p:nvGrpSpPr>
            <p:grpSpPr>
              <a:xfrm>
                <a:off x="361903" y="2453946"/>
                <a:ext cx="4892556" cy="4150243"/>
                <a:chOff x="361903" y="2453946"/>
                <a:chExt cx="4892556" cy="4150243"/>
              </a:xfrm>
            </p:grpSpPr>
            <p:sp>
              <p:nvSpPr>
                <p:cNvPr id="81" name="Rectangle 80">
                  <a:extLst>
                    <a:ext uri="{FF2B5EF4-FFF2-40B4-BE49-F238E27FC236}">
                      <a16:creationId xmlns:a16="http://schemas.microsoft.com/office/drawing/2014/main" id="{29D34A4D-E066-454C-9028-40BDED74EA69}"/>
                    </a:ext>
                  </a:extLst>
                </p:cNvPr>
                <p:cNvSpPr/>
                <p:nvPr/>
              </p:nvSpPr>
              <p:spPr>
                <a:xfrm>
                  <a:off x="2854278" y="6021387"/>
                  <a:ext cx="2400179" cy="582802"/>
                </a:xfrm>
                <a:prstGeom prst="rect">
                  <a:avLst/>
                </a:prstGeom>
                <a:no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3462">
                        <a:solidFill>
                          <a:prstClr val="white"/>
                        </a:solidFill>
                        <a:prstDash val="solid"/>
                      </a:ln>
                      <a:solidFill>
                        <a:prstClr val="black">
                          <a:lumMod val="85000"/>
                          <a:lumOff val="15000"/>
                        </a:prstClr>
                      </a:solidFill>
                      <a:effectLst>
                        <a:outerShdw dist="38100" dir="2700000" algn="bl" rotWithShape="0">
                          <a:srgbClr val="4472C4"/>
                        </a:outerShdw>
                      </a:effectLst>
                      <a:uLnTx/>
                      <a:uFillTx/>
                      <a:latin typeface="Arial" panose="020B0604020202020204"/>
                      <a:ea typeface="+mn-ea"/>
                      <a:cs typeface="+mn-cs"/>
                    </a:rPr>
                    <a:t>Elementary</a:t>
                  </a:r>
                </a:p>
              </p:txBody>
            </p:sp>
            <p:grpSp>
              <p:nvGrpSpPr>
                <p:cNvPr id="2" name="Group 1">
                  <a:extLst>
                    <a:ext uri="{FF2B5EF4-FFF2-40B4-BE49-F238E27FC236}">
                      <a16:creationId xmlns:a16="http://schemas.microsoft.com/office/drawing/2014/main" id="{20566461-FEC3-06F9-A535-B4F2F4A82FC2}"/>
                    </a:ext>
                  </a:extLst>
                </p:cNvPr>
                <p:cNvGrpSpPr/>
                <p:nvPr/>
              </p:nvGrpSpPr>
              <p:grpSpPr>
                <a:xfrm>
                  <a:off x="361903" y="2453946"/>
                  <a:ext cx="4892556" cy="4123436"/>
                  <a:chOff x="361903" y="2453946"/>
                  <a:chExt cx="4892556" cy="4123436"/>
                </a:xfrm>
              </p:grpSpPr>
              <p:sp>
                <p:nvSpPr>
                  <p:cNvPr id="61" name="Rectangle 60">
                    <a:extLst>
                      <a:ext uri="{FF2B5EF4-FFF2-40B4-BE49-F238E27FC236}">
                        <a16:creationId xmlns:a16="http://schemas.microsoft.com/office/drawing/2014/main" id="{3A849A7E-26EA-7844-9758-740557418EFB}"/>
                      </a:ext>
                    </a:extLst>
                  </p:cNvPr>
                  <p:cNvSpPr/>
                  <p:nvPr/>
                </p:nvSpPr>
                <p:spPr>
                  <a:xfrm>
                    <a:off x="873079" y="31730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2" name="Rectangle 61">
                    <a:extLst>
                      <a:ext uri="{FF2B5EF4-FFF2-40B4-BE49-F238E27FC236}">
                        <a16:creationId xmlns:a16="http://schemas.microsoft.com/office/drawing/2014/main" id="{8160E8DB-3C24-8549-B40A-F2CB6CAAA9F0}"/>
                      </a:ext>
                    </a:extLst>
                  </p:cNvPr>
                  <p:cNvSpPr/>
                  <p:nvPr/>
                </p:nvSpPr>
                <p:spPr>
                  <a:xfrm>
                    <a:off x="1025479" y="3325406"/>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sp>
                <p:nvSpPr>
                  <p:cNvPr id="63" name="Rectangle 62">
                    <a:extLst>
                      <a:ext uri="{FF2B5EF4-FFF2-40B4-BE49-F238E27FC236}">
                        <a16:creationId xmlns:a16="http://schemas.microsoft.com/office/drawing/2014/main" id="{5CEB4597-3915-6145-8428-638B8FFC3785}"/>
                      </a:ext>
                    </a:extLst>
                  </p:cNvPr>
                  <p:cNvSpPr/>
                  <p:nvPr/>
                </p:nvSpPr>
                <p:spPr>
                  <a:xfrm>
                    <a:off x="1177879" y="34778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4" name="Rectangle 63">
                    <a:extLst>
                      <a:ext uri="{FF2B5EF4-FFF2-40B4-BE49-F238E27FC236}">
                        <a16:creationId xmlns:a16="http://schemas.microsoft.com/office/drawing/2014/main" id="{F354965C-6AE8-544C-898D-DA32210850FA}"/>
                      </a:ext>
                    </a:extLst>
                  </p:cNvPr>
                  <p:cNvSpPr/>
                  <p:nvPr/>
                </p:nvSpPr>
                <p:spPr>
                  <a:xfrm>
                    <a:off x="1330279" y="36302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5" name="Rectangle 64">
                    <a:extLst>
                      <a:ext uri="{FF2B5EF4-FFF2-40B4-BE49-F238E27FC236}">
                        <a16:creationId xmlns:a16="http://schemas.microsoft.com/office/drawing/2014/main" id="{F98BCD20-0EB7-5A47-B977-C65EB6352556}"/>
                      </a:ext>
                    </a:extLst>
                  </p:cNvPr>
                  <p:cNvSpPr/>
                  <p:nvPr/>
                </p:nvSpPr>
                <p:spPr>
                  <a:xfrm>
                    <a:off x="1482679" y="37826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6" name="Rectangle 65">
                    <a:extLst>
                      <a:ext uri="{FF2B5EF4-FFF2-40B4-BE49-F238E27FC236}">
                        <a16:creationId xmlns:a16="http://schemas.microsoft.com/office/drawing/2014/main" id="{8A00C2A9-27D7-F14F-922C-7C17FC4CE34B}"/>
                      </a:ext>
                    </a:extLst>
                  </p:cNvPr>
                  <p:cNvSpPr/>
                  <p:nvPr/>
                </p:nvSpPr>
                <p:spPr>
                  <a:xfrm>
                    <a:off x="1635079" y="39350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7" name="Rectangle 66">
                    <a:extLst>
                      <a:ext uri="{FF2B5EF4-FFF2-40B4-BE49-F238E27FC236}">
                        <a16:creationId xmlns:a16="http://schemas.microsoft.com/office/drawing/2014/main" id="{A2259F3C-26CB-D540-99B5-3A12DE28DB07}"/>
                      </a:ext>
                    </a:extLst>
                  </p:cNvPr>
                  <p:cNvSpPr/>
                  <p:nvPr/>
                </p:nvSpPr>
                <p:spPr>
                  <a:xfrm>
                    <a:off x="1787479" y="4087406"/>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sp>
                <p:nvSpPr>
                  <p:cNvPr id="68" name="Rectangle 67">
                    <a:extLst>
                      <a:ext uri="{FF2B5EF4-FFF2-40B4-BE49-F238E27FC236}">
                        <a16:creationId xmlns:a16="http://schemas.microsoft.com/office/drawing/2014/main" id="{5B38FDEE-3A8B-3F4B-BD94-9DCEEF9111C6}"/>
                      </a:ext>
                    </a:extLst>
                  </p:cNvPr>
                  <p:cNvSpPr/>
                  <p:nvPr/>
                </p:nvSpPr>
                <p:spPr>
                  <a:xfrm>
                    <a:off x="1939879" y="42398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9" name="Rectangle 68">
                    <a:extLst>
                      <a:ext uri="{FF2B5EF4-FFF2-40B4-BE49-F238E27FC236}">
                        <a16:creationId xmlns:a16="http://schemas.microsoft.com/office/drawing/2014/main" id="{721CE133-3D17-1C4A-BB48-5ACC0E45C1A4}"/>
                      </a:ext>
                    </a:extLst>
                  </p:cNvPr>
                  <p:cNvSpPr/>
                  <p:nvPr/>
                </p:nvSpPr>
                <p:spPr>
                  <a:xfrm>
                    <a:off x="2092279" y="4392206"/>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sp>
                <p:nvSpPr>
                  <p:cNvPr id="70" name="Rectangle 69">
                    <a:extLst>
                      <a:ext uri="{FF2B5EF4-FFF2-40B4-BE49-F238E27FC236}">
                        <a16:creationId xmlns:a16="http://schemas.microsoft.com/office/drawing/2014/main" id="{F91A7E3E-4FF1-2041-A849-F9906CB8C749}"/>
                      </a:ext>
                    </a:extLst>
                  </p:cNvPr>
                  <p:cNvSpPr/>
                  <p:nvPr/>
                </p:nvSpPr>
                <p:spPr>
                  <a:xfrm>
                    <a:off x="2244679" y="45446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71" name="Rectangle 70">
                    <a:extLst>
                      <a:ext uri="{FF2B5EF4-FFF2-40B4-BE49-F238E27FC236}">
                        <a16:creationId xmlns:a16="http://schemas.microsoft.com/office/drawing/2014/main" id="{1F6F01F8-1587-B747-9BBD-925D2E3D88B7}"/>
                      </a:ext>
                    </a:extLst>
                  </p:cNvPr>
                  <p:cNvSpPr/>
                  <p:nvPr/>
                </p:nvSpPr>
                <p:spPr>
                  <a:xfrm>
                    <a:off x="2397079" y="46970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72" name="Rectangle 71">
                    <a:extLst>
                      <a:ext uri="{FF2B5EF4-FFF2-40B4-BE49-F238E27FC236}">
                        <a16:creationId xmlns:a16="http://schemas.microsoft.com/office/drawing/2014/main" id="{B1040F81-1F72-0842-8F52-67884EE0F981}"/>
                      </a:ext>
                    </a:extLst>
                  </p:cNvPr>
                  <p:cNvSpPr/>
                  <p:nvPr/>
                </p:nvSpPr>
                <p:spPr>
                  <a:xfrm>
                    <a:off x="2549479" y="48494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73" name="Rectangle 72">
                    <a:extLst>
                      <a:ext uri="{FF2B5EF4-FFF2-40B4-BE49-F238E27FC236}">
                        <a16:creationId xmlns:a16="http://schemas.microsoft.com/office/drawing/2014/main" id="{08793D68-1A74-504D-AEA4-C103B8285A02}"/>
                      </a:ext>
                    </a:extLst>
                  </p:cNvPr>
                  <p:cNvSpPr/>
                  <p:nvPr/>
                </p:nvSpPr>
                <p:spPr>
                  <a:xfrm>
                    <a:off x="2701879" y="50018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74" name="Rectangle 73">
                    <a:extLst>
                      <a:ext uri="{FF2B5EF4-FFF2-40B4-BE49-F238E27FC236}">
                        <a16:creationId xmlns:a16="http://schemas.microsoft.com/office/drawing/2014/main" id="{538DF297-4001-4F4E-8016-5905B99E37DE}"/>
                      </a:ext>
                    </a:extLst>
                  </p:cNvPr>
                  <p:cNvSpPr/>
                  <p:nvPr/>
                </p:nvSpPr>
                <p:spPr>
                  <a:xfrm>
                    <a:off x="2854279" y="51542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pic>
                <p:nvPicPr>
                  <p:cNvPr id="89" name="Picture 48">
                    <a:extLst>
                      <a:ext uri="{FF2B5EF4-FFF2-40B4-BE49-F238E27FC236}">
                        <a16:creationId xmlns:a16="http://schemas.microsoft.com/office/drawing/2014/main" id="{17171145-C84E-3144-8120-8493C823C482}"/>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4603" y="3968924"/>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95">
                    <a:extLst>
                      <a:ext uri="{FF2B5EF4-FFF2-40B4-BE49-F238E27FC236}">
                        <a16:creationId xmlns:a16="http://schemas.microsoft.com/office/drawing/2014/main" id="{D58C4E70-5406-254E-9330-5F128D1D70F0}"/>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1903" y="4502324"/>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96">
                    <a:extLst>
                      <a:ext uri="{FF2B5EF4-FFF2-40B4-BE49-F238E27FC236}">
                        <a16:creationId xmlns:a16="http://schemas.microsoft.com/office/drawing/2014/main" id="{7CED51EC-D9A1-7542-BE69-0CD660B7C774}"/>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1903" y="55421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97">
                    <a:extLst>
                      <a:ext uri="{FF2B5EF4-FFF2-40B4-BE49-F238E27FC236}">
                        <a16:creationId xmlns:a16="http://schemas.microsoft.com/office/drawing/2014/main" id="{84CA784B-686F-2E4D-98CE-824A54E49F8F}"/>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016" y="502778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98">
                    <a:extLst>
                      <a:ext uri="{FF2B5EF4-FFF2-40B4-BE49-F238E27FC236}">
                        <a16:creationId xmlns:a16="http://schemas.microsoft.com/office/drawing/2014/main" id="{F0F446A4-A74E-6A4E-BD3C-1C964A11AF51}"/>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373016" y="60882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99">
                    <a:extLst>
                      <a:ext uri="{FF2B5EF4-FFF2-40B4-BE49-F238E27FC236}">
                        <a16:creationId xmlns:a16="http://schemas.microsoft.com/office/drawing/2014/main" id="{15AE2082-CE1E-5145-8BB0-B1E63FA80493}"/>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881016" y="4502324"/>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100">
                    <a:extLst>
                      <a:ext uri="{FF2B5EF4-FFF2-40B4-BE49-F238E27FC236}">
                        <a16:creationId xmlns:a16="http://schemas.microsoft.com/office/drawing/2014/main" id="{CCF4A64C-B3AB-2E40-9206-07EF8D8056E2}"/>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906416" y="502778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Picture 101">
                    <a:extLst>
                      <a:ext uri="{FF2B5EF4-FFF2-40B4-BE49-F238E27FC236}">
                        <a16:creationId xmlns:a16="http://schemas.microsoft.com/office/drawing/2014/main" id="{2A400625-D16C-BD40-B339-199286CDE18C}"/>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900066" y="55421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Picture 102">
                    <a:extLst>
                      <a:ext uri="{FF2B5EF4-FFF2-40B4-BE49-F238E27FC236}">
                        <a16:creationId xmlns:a16="http://schemas.microsoft.com/office/drawing/2014/main" id="{67B96043-B6DA-C240-84E3-9CA62E9B25DF}"/>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931816" y="60882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103">
                    <a:extLst>
                      <a:ext uri="{FF2B5EF4-FFF2-40B4-BE49-F238E27FC236}">
                        <a16:creationId xmlns:a16="http://schemas.microsoft.com/office/drawing/2014/main" id="{308A9CAD-3363-254F-84FE-C5C9117F748D}"/>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1435053" y="5026199"/>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 name="Picture 104">
                    <a:extLst>
                      <a:ext uri="{FF2B5EF4-FFF2-40B4-BE49-F238E27FC236}">
                        <a16:creationId xmlns:a16="http://schemas.microsoft.com/office/drawing/2014/main" id="{1174F45B-C5B0-B64E-8884-39AD4DC78454}"/>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435053" y="55421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105">
                    <a:extLst>
                      <a:ext uri="{FF2B5EF4-FFF2-40B4-BE49-F238E27FC236}">
                        <a16:creationId xmlns:a16="http://schemas.microsoft.com/office/drawing/2014/main" id="{A115B51B-E0FD-E946-8D22-D44CA9DB2BAE}"/>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1447753" y="609458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 name="Picture 106">
                    <a:extLst>
                      <a:ext uri="{FF2B5EF4-FFF2-40B4-BE49-F238E27FC236}">
                        <a16:creationId xmlns:a16="http://schemas.microsoft.com/office/drawing/2014/main" id="{DBDE8388-04D8-F44C-9D63-B91507F7F63B}"/>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54166" y="55421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 name="Picture 107">
                    <a:extLst>
                      <a:ext uri="{FF2B5EF4-FFF2-40B4-BE49-F238E27FC236}">
                        <a16:creationId xmlns:a16="http://schemas.microsoft.com/office/drawing/2014/main" id="{D1183A21-7E19-D845-975F-F58050A64B64}"/>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1985916" y="60882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5" name="Straight Connector 114">
                    <a:extLst>
                      <a:ext uri="{FF2B5EF4-FFF2-40B4-BE49-F238E27FC236}">
                        <a16:creationId xmlns:a16="http://schemas.microsoft.com/office/drawing/2014/main" id="{9FFE6733-E345-9941-8AAA-F287DF54B7A9}"/>
                      </a:ext>
                    </a:extLst>
                  </p:cNvPr>
                  <p:cNvCxnSpPr>
                    <a:cxnSpLocks/>
                    <a:stCxn id="60" idx="3"/>
                    <a:endCxn id="69" idx="0"/>
                  </p:cNvCxnSpPr>
                  <p:nvPr/>
                </p:nvCxnSpPr>
                <p:spPr>
                  <a:xfrm flipH="1">
                    <a:off x="3292369" y="2453946"/>
                    <a:ext cx="1682566" cy="1938260"/>
                  </a:xfrm>
                  <a:prstGeom prst="line">
                    <a:avLst/>
                  </a:prstGeom>
                  <a:noFill/>
                  <a:ln w="19050" cap="flat" cmpd="sng" algn="ctr">
                    <a:solidFill>
                      <a:srgbClr val="FFC000"/>
                    </a:solidFill>
                    <a:prstDash val="solid"/>
                    <a:miter lim="800000"/>
                  </a:ln>
                  <a:effectLst/>
                </p:spPr>
              </p:cxnSp>
            </p:grpSp>
          </p:grpSp>
        </p:grpSp>
      </p:grpSp>
      <p:grpSp>
        <p:nvGrpSpPr>
          <p:cNvPr id="9" name="Group 3" descr="Middle Ci3T School Leadership team">
            <a:extLst>
              <a:ext uri="{FF2B5EF4-FFF2-40B4-BE49-F238E27FC236}">
                <a16:creationId xmlns:a16="http://schemas.microsoft.com/office/drawing/2014/main" id="{EB6D44CC-39C5-73AB-EC72-5BCA9D69478E}"/>
              </a:ext>
            </a:extLst>
          </p:cNvPr>
          <p:cNvGrpSpPr/>
          <p:nvPr/>
        </p:nvGrpSpPr>
        <p:grpSpPr>
          <a:xfrm>
            <a:off x="5459803" y="2601919"/>
            <a:ext cx="2893590" cy="4025623"/>
            <a:chOff x="5459803" y="2601919"/>
            <a:chExt cx="2893590" cy="4025623"/>
          </a:xfrm>
        </p:grpSpPr>
        <p:cxnSp>
          <p:nvCxnSpPr>
            <p:cNvPr id="87" name="Straight Connector 86">
              <a:extLst>
                <a:ext uri="{FF2B5EF4-FFF2-40B4-BE49-F238E27FC236}">
                  <a16:creationId xmlns:a16="http://schemas.microsoft.com/office/drawing/2014/main" id="{2C419CFC-09D2-C846-99C0-A3EBA498F8E5}"/>
                </a:ext>
              </a:extLst>
            </p:cNvPr>
            <p:cNvCxnSpPr>
              <a:cxnSpLocks/>
              <a:stCxn id="60" idx="4"/>
              <a:endCxn id="76" idx="0"/>
            </p:cNvCxnSpPr>
            <p:nvPr/>
          </p:nvCxnSpPr>
          <p:spPr>
            <a:xfrm>
              <a:off x="6291715" y="2601919"/>
              <a:ext cx="520578" cy="1243434"/>
            </a:xfrm>
            <a:prstGeom prst="line">
              <a:avLst/>
            </a:prstGeom>
            <a:noFill/>
            <a:ln w="19050" cap="flat" cmpd="sng" algn="ctr">
              <a:solidFill>
                <a:srgbClr val="FFC000"/>
              </a:solidFill>
              <a:prstDash val="solid"/>
              <a:miter lim="800000"/>
            </a:ln>
            <a:effectLst/>
          </p:spPr>
        </p:cxnSp>
        <p:grpSp>
          <p:nvGrpSpPr>
            <p:cNvPr id="3" name="Group 2">
              <a:extLst>
                <a:ext uri="{FF2B5EF4-FFF2-40B4-BE49-F238E27FC236}">
                  <a16:creationId xmlns:a16="http://schemas.microsoft.com/office/drawing/2014/main" id="{18D8FED6-C4CE-4F29-11B9-166CC13E92A8}"/>
                </a:ext>
              </a:extLst>
            </p:cNvPr>
            <p:cNvGrpSpPr/>
            <p:nvPr/>
          </p:nvGrpSpPr>
          <p:grpSpPr>
            <a:xfrm>
              <a:off x="5459803" y="3692953"/>
              <a:ext cx="2893590" cy="2934589"/>
              <a:chOff x="5459803" y="3692953"/>
              <a:chExt cx="2893590" cy="2934589"/>
            </a:xfrm>
          </p:grpSpPr>
          <p:sp>
            <p:nvSpPr>
              <p:cNvPr id="75" name="Rectangle 74">
                <a:extLst>
                  <a:ext uri="{FF2B5EF4-FFF2-40B4-BE49-F238E27FC236}">
                    <a16:creationId xmlns:a16="http://schemas.microsoft.com/office/drawing/2014/main" id="{213D5246-9903-AC4E-91D5-430709BD3F63}"/>
                  </a:ext>
                </a:extLst>
              </p:cNvPr>
              <p:cNvSpPr/>
              <p:nvPr/>
            </p:nvSpPr>
            <p:spPr>
              <a:xfrm>
                <a:off x="5459803" y="3692953"/>
                <a:ext cx="2400180" cy="910413"/>
              </a:xfrm>
              <a:prstGeom prst="rect">
                <a:avLst/>
              </a:prstGeom>
              <a:solidFill>
                <a:srgbClr val="44546A"/>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Ci3T School Leadership Team</a:t>
                </a:r>
              </a:p>
            </p:txBody>
          </p:sp>
          <p:sp>
            <p:nvSpPr>
              <p:cNvPr id="76" name="Rectangle 75">
                <a:extLst>
                  <a:ext uri="{FF2B5EF4-FFF2-40B4-BE49-F238E27FC236}">
                    <a16:creationId xmlns:a16="http://schemas.microsoft.com/office/drawing/2014/main" id="{0722831B-291D-8A44-BBD6-8597F56D58F1}"/>
                  </a:ext>
                </a:extLst>
              </p:cNvPr>
              <p:cNvSpPr/>
              <p:nvPr/>
            </p:nvSpPr>
            <p:spPr>
              <a:xfrm>
                <a:off x="5612203" y="3845353"/>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sp>
            <p:nvSpPr>
              <p:cNvPr id="77" name="Rectangle 76">
                <a:extLst>
                  <a:ext uri="{FF2B5EF4-FFF2-40B4-BE49-F238E27FC236}">
                    <a16:creationId xmlns:a16="http://schemas.microsoft.com/office/drawing/2014/main" id="{23DB924A-6C42-A345-8B2F-98FC0CA2D7D7}"/>
                  </a:ext>
                </a:extLst>
              </p:cNvPr>
              <p:cNvSpPr/>
              <p:nvPr/>
            </p:nvSpPr>
            <p:spPr>
              <a:xfrm>
                <a:off x="5797941" y="3997753"/>
                <a:ext cx="2400180" cy="910413"/>
              </a:xfrm>
              <a:prstGeom prst="rect">
                <a:avLst/>
              </a:prstGeom>
              <a:solidFill>
                <a:srgbClr val="44546A"/>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Ci3T School Leadership Team</a:t>
                </a:r>
              </a:p>
            </p:txBody>
          </p:sp>
          <p:sp>
            <p:nvSpPr>
              <p:cNvPr id="78" name="Rectangle 77">
                <a:extLst>
                  <a:ext uri="{FF2B5EF4-FFF2-40B4-BE49-F238E27FC236}">
                    <a16:creationId xmlns:a16="http://schemas.microsoft.com/office/drawing/2014/main" id="{EFE67FA5-3EF0-D847-8E3A-FE134FC7E8F8}"/>
                  </a:ext>
                </a:extLst>
              </p:cNvPr>
              <p:cNvSpPr/>
              <p:nvPr/>
            </p:nvSpPr>
            <p:spPr>
              <a:xfrm>
                <a:off x="5917003" y="4150153"/>
                <a:ext cx="2400180" cy="910413"/>
              </a:xfrm>
              <a:prstGeom prst="rect">
                <a:avLst/>
              </a:prstGeom>
              <a:solidFill>
                <a:srgbClr val="44546A"/>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Ci3T School Leadership Team</a:t>
                </a:r>
              </a:p>
            </p:txBody>
          </p:sp>
          <p:sp>
            <p:nvSpPr>
              <p:cNvPr id="82" name="Rectangle 81">
                <a:extLst>
                  <a:ext uri="{FF2B5EF4-FFF2-40B4-BE49-F238E27FC236}">
                    <a16:creationId xmlns:a16="http://schemas.microsoft.com/office/drawing/2014/main" id="{E7AF15BF-F160-9E45-BAA5-B3BB8985CD38}"/>
                  </a:ext>
                </a:extLst>
              </p:cNvPr>
              <p:cNvSpPr/>
              <p:nvPr/>
            </p:nvSpPr>
            <p:spPr>
              <a:xfrm>
                <a:off x="5917003" y="5043402"/>
                <a:ext cx="2436390" cy="496589"/>
              </a:xfrm>
              <a:prstGeom prst="rect">
                <a:avLst/>
              </a:prstGeom>
              <a:no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3462">
                      <a:solidFill>
                        <a:prstClr val="white"/>
                      </a:solidFill>
                      <a:prstDash val="solid"/>
                    </a:ln>
                    <a:solidFill>
                      <a:prstClr val="black">
                        <a:lumMod val="85000"/>
                        <a:lumOff val="15000"/>
                      </a:prstClr>
                    </a:solidFill>
                    <a:effectLst>
                      <a:outerShdw dist="38100" dir="2700000" algn="bl" rotWithShape="0">
                        <a:srgbClr val="4472C4"/>
                      </a:outerShdw>
                    </a:effectLst>
                    <a:uLnTx/>
                    <a:uFillTx/>
                    <a:latin typeface="Arial" panose="020B0604020202020204"/>
                    <a:ea typeface="+mn-ea"/>
                    <a:cs typeface="+mn-cs"/>
                  </a:rPr>
                  <a:t>Middle </a:t>
                </a:r>
              </a:p>
            </p:txBody>
          </p:sp>
          <p:pic>
            <p:nvPicPr>
              <p:cNvPr id="90" name="Picture 50">
                <a:extLst>
                  <a:ext uri="{FF2B5EF4-FFF2-40B4-BE49-F238E27FC236}">
                    <a16:creationId xmlns:a16="http://schemas.microsoft.com/office/drawing/2014/main" id="{97814F70-CA05-B048-9600-95B6AD83534A}"/>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028620" y="5486815"/>
                <a:ext cx="551765" cy="55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90">
                <a:extLst>
                  <a:ext uri="{FF2B5EF4-FFF2-40B4-BE49-F238E27FC236}">
                    <a16:creationId xmlns:a16="http://schemas.microsoft.com/office/drawing/2014/main" id="{545D3245-1140-4642-A088-542592040E1B}"/>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633458" y="6075777"/>
                <a:ext cx="551765" cy="55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91">
                <a:extLst>
                  <a:ext uri="{FF2B5EF4-FFF2-40B4-BE49-F238E27FC236}">
                    <a16:creationId xmlns:a16="http://schemas.microsoft.com/office/drawing/2014/main" id="{F4648244-B00C-584A-B2B4-A9368CDE11A9}"/>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633458" y="5486815"/>
                <a:ext cx="551765" cy="55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92">
                <a:extLst>
                  <a:ext uri="{FF2B5EF4-FFF2-40B4-BE49-F238E27FC236}">
                    <a16:creationId xmlns:a16="http://schemas.microsoft.com/office/drawing/2014/main" id="{6B9A3CA1-3C47-914C-A664-1A0ACC9DC6D5}"/>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028620" y="6075777"/>
                <a:ext cx="551765" cy="55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 name="Group 4" descr="High Ci3T School Leadership Team">
            <a:extLst>
              <a:ext uri="{FF2B5EF4-FFF2-40B4-BE49-F238E27FC236}">
                <a16:creationId xmlns:a16="http://schemas.microsoft.com/office/drawing/2014/main" id="{5E55501A-908F-9534-F105-398AE7E80032}"/>
              </a:ext>
            </a:extLst>
          </p:cNvPr>
          <p:cNvGrpSpPr/>
          <p:nvPr/>
        </p:nvGrpSpPr>
        <p:grpSpPr>
          <a:xfrm>
            <a:off x="7608494" y="2453946"/>
            <a:ext cx="4220886" cy="4191244"/>
            <a:chOff x="7608494" y="2453946"/>
            <a:chExt cx="4220886" cy="4191244"/>
          </a:xfrm>
        </p:grpSpPr>
        <p:grpSp>
          <p:nvGrpSpPr>
            <p:cNvPr id="6" name="Group 5">
              <a:extLst>
                <a:ext uri="{FF2B5EF4-FFF2-40B4-BE49-F238E27FC236}">
                  <a16:creationId xmlns:a16="http://schemas.microsoft.com/office/drawing/2014/main" id="{12D08A6E-1D78-7757-37B4-064552AFA329}"/>
                </a:ext>
              </a:extLst>
            </p:cNvPr>
            <p:cNvGrpSpPr/>
            <p:nvPr/>
          </p:nvGrpSpPr>
          <p:grpSpPr>
            <a:xfrm>
              <a:off x="9276800" y="4260791"/>
              <a:ext cx="2552580" cy="2384399"/>
              <a:chOff x="9276800" y="4260791"/>
              <a:chExt cx="2552580" cy="2384399"/>
            </a:xfrm>
          </p:grpSpPr>
          <p:sp>
            <p:nvSpPr>
              <p:cNvPr id="79" name="Rectangle 78">
                <a:extLst>
                  <a:ext uri="{FF2B5EF4-FFF2-40B4-BE49-F238E27FC236}">
                    <a16:creationId xmlns:a16="http://schemas.microsoft.com/office/drawing/2014/main" id="{E168E604-DE4C-2741-A816-66A293A28088}"/>
                  </a:ext>
                </a:extLst>
              </p:cNvPr>
              <p:cNvSpPr/>
              <p:nvPr/>
            </p:nvSpPr>
            <p:spPr>
              <a:xfrm>
                <a:off x="9276800" y="4260791"/>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sp>
            <p:nvSpPr>
              <p:cNvPr id="80" name="Rectangle 79">
                <a:extLst>
                  <a:ext uri="{FF2B5EF4-FFF2-40B4-BE49-F238E27FC236}">
                    <a16:creationId xmlns:a16="http://schemas.microsoft.com/office/drawing/2014/main" id="{4B14EAD2-2F4E-7F4F-912E-AAB5426E68E8}"/>
                  </a:ext>
                </a:extLst>
              </p:cNvPr>
              <p:cNvSpPr/>
              <p:nvPr/>
            </p:nvSpPr>
            <p:spPr>
              <a:xfrm>
                <a:off x="9429200" y="4413191"/>
                <a:ext cx="2400180" cy="910413"/>
              </a:xfrm>
              <a:prstGeom prst="rect">
                <a:avLst/>
              </a:prstGeom>
              <a:solidFill>
                <a:srgbClr val="70AD47">
                  <a:lumMod val="75000"/>
                </a:srgbClr>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Ci3T School Leadership Team</a:t>
                </a:r>
              </a:p>
            </p:txBody>
          </p:sp>
          <p:sp>
            <p:nvSpPr>
              <p:cNvPr id="83" name="Rectangle 82">
                <a:extLst>
                  <a:ext uri="{FF2B5EF4-FFF2-40B4-BE49-F238E27FC236}">
                    <a16:creationId xmlns:a16="http://schemas.microsoft.com/office/drawing/2014/main" id="{F3F25C5E-2C3A-2948-9F0C-2ED8D9B47C40}"/>
                  </a:ext>
                </a:extLst>
              </p:cNvPr>
              <p:cNvSpPr/>
              <p:nvPr/>
            </p:nvSpPr>
            <p:spPr>
              <a:xfrm>
                <a:off x="9429200" y="5306440"/>
                <a:ext cx="2400180" cy="496589"/>
              </a:xfrm>
              <a:prstGeom prst="rect">
                <a:avLst/>
              </a:prstGeom>
              <a:no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3462">
                      <a:solidFill>
                        <a:prstClr val="white"/>
                      </a:solidFill>
                      <a:prstDash val="solid"/>
                    </a:ln>
                    <a:solidFill>
                      <a:prstClr val="black">
                        <a:lumMod val="85000"/>
                        <a:lumOff val="15000"/>
                      </a:prstClr>
                    </a:solidFill>
                    <a:effectLst>
                      <a:outerShdw dist="38100" dir="2700000" algn="bl" rotWithShape="0">
                        <a:srgbClr val="4472C4"/>
                      </a:outerShdw>
                    </a:effectLst>
                    <a:uLnTx/>
                    <a:uFillTx/>
                    <a:latin typeface="Arial" panose="020B0604020202020204"/>
                    <a:ea typeface="+mn-ea"/>
                    <a:cs typeface="+mn-cs"/>
                  </a:rPr>
                  <a:t>High</a:t>
                </a:r>
              </a:p>
            </p:txBody>
          </p:sp>
          <p:pic>
            <p:nvPicPr>
              <p:cNvPr id="94" name="Picture 61">
                <a:extLst>
                  <a:ext uri="{FF2B5EF4-FFF2-40B4-BE49-F238E27FC236}">
                    <a16:creationId xmlns:a16="http://schemas.microsoft.com/office/drawing/2014/main" id="{E4B64B57-A754-8140-A97A-B6FC67D95975}"/>
                  </a:ext>
                </a:extLst>
              </p:cNvPr>
              <p:cNvPicPr>
                <a:picLocks/>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733999" y="5734777"/>
                <a:ext cx="910413" cy="91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94">
                <a:extLst>
                  <a:ext uri="{FF2B5EF4-FFF2-40B4-BE49-F238E27FC236}">
                    <a16:creationId xmlns:a16="http://schemas.microsoft.com/office/drawing/2014/main" id="{EAA68C94-C1F8-9146-8E25-CB0BB0A66892}"/>
                  </a:ext>
                </a:extLst>
              </p:cNvPr>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578549" y="5731602"/>
                <a:ext cx="910413" cy="91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09" name="Straight Connector 108">
              <a:extLst>
                <a:ext uri="{FF2B5EF4-FFF2-40B4-BE49-F238E27FC236}">
                  <a16:creationId xmlns:a16="http://schemas.microsoft.com/office/drawing/2014/main" id="{E6FD301A-6B20-064B-9B4E-B9FF6F6304CA}"/>
                </a:ext>
              </a:extLst>
            </p:cNvPr>
            <p:cNvCxnSpPr>
              <a:cxnSpLocks/>
              <a:stCxn id="60" idx="5"/>
              <a:endCxn id="79" idx="0"/>
            </p:cNvCxnSpPr>
            <p:nvPr/>
          </p:nvCxnSpPr>
          <p:spPr>
            <a:xfrm>
              <a:off x="7608494" y="2453946"/>
              <a:ext cx="2868396" cy="1806845"/>
            </a:xfrm>
            <a:prstGeom prst="line">
              <a:avLst/>
            </a:prstGeom>
            <a:noFill/>
            <a:ln w="19050" cap="flat" cmpd="sng" algn="ctr">
              <a:solidFill>
                <a:srgbClr val="FFC000"/>
              </a:solidFill>
              <a:prstDash val="solid"/>
              <a:miter lim="800000"/>
            </a:ln>
            <a:effectLst/>
          </p:spPr>
        </p:cxnSp>
      </p:grpSp>
      <p:grpSp>
        <p:nvGrpSpPr>
          <p:cNvPr id="13" name="Group 5" descr="College &amp; Career Ci3T School Leadership Team">
            <a:extLst>
              <a:ext uri="{FF2B5EF4-FFF2-40B4-BE49-F238E27FC236}">
                <a16:creationId xmlns:a16="http://schemas.microsoft.com/office/drawing/2014/main" id="{162AC692-E6AE-C7FC-FFD7-35DEBE8854E4}"/>
              </a:ext>
            </a:extLst>
          </p:cNvPr>
          <p:cNvGrpSpPr/>
          <p:nvPr/>
        </p:nvGrpSpPr>
        <p:grpSpPr>
          <a:xfrm>
            <a:off x="8153922" y="1604520"/>
            <a:ext cx="3856717" cy="1888444"/>
            <a:chOff x="8153922" y="1604520"/>
            <a:chExt cx="3856717" cy="1888444"/>
          </a:xfrm>
        </p:grpSpPr>
        <p:cxnSp>
          <p:nvCxnSpPr>
            <p:cNvPr id="88" name="Straight Connector 87">
              <a:extLst>
                <a:ext uri="{FF2B5EF4-FFF2-40B4-BE49-F238E27FC236}">
                  <a16:creationId xmlns:a16="http://schemas.microsoft.com/office/drawing/2014/main" id="{4F2AE84A-41FC-A844-A21E-FEC304FE50B8}"/>
                </a:ext>
              </a:extLst>
            </p:cNvPr>
            <p:cNvCxnSpPr>
              <a:cxnSpLocks/>
              <a:stCxn id="60" idx="6"/>
            </p:cNvCxnSpPr>
            <p:nvPr/>
          </p:nvCxnSpPr>
          <p:spPr>
            <a:xfrm>
              <a:off x="8153922" y="2096709"/>
              <a:ext cx="1394500" cy="82762"/>
            </a:xfrm>
            <a:prstGeom prst="line">
              <a:avLst/>
            </a:prstGeom>
            <a:noFill/>
            <a:ln w="19050" cap="flat" cmpd="sng" algn="ctr">
              <a:solidFill>
                <a:srgbClr val="FFC000"/>
              </a:solidFill>
              <a:prstDash val="solid"/>
              <a:miter lim="800000"/>
            </a:ln>
            <a:effectLst/>
          </p:spPr>
        </p:cxnSp>
        <p:grpSp>
          <p:nvGrpSpPr>
            <p:cNvPr id="5" name="Group 4">
              <a:extLst>
                <a:ext uri="{FF2B5EF4-FFF2-40B4-BE49-F238E27FC236}">
                  <a16:creationId xmlns:a16="http://schemas.microsoft.com/office/drawing/2014/main" id="{BA61308B-6E82-1964-B1FE-268B0D9C63DD}"/>
                </a:ext>
              </a:extLst>
            </p:cNvPr>
            <p:cNvGrpSpPr/>
            <p:nvPr/>
          </p:nvGrpSpPr>
          <p:grpSpPr>
            <a:xfrm>
              <a:off x="9027843" y="1604520"/>
              <a:ext cx="2982796" cy="1888444"/>
              <a:chOff x="9027843" y="1604520"/>
              <a:chExt cx="2982796" cy="1888444"/>
            </a:xfrm>
          </p:grpSpPr>
          <p:sp>
            <p:nvSpPr>
              <p:cNvPr id="110" name="Rectangle 109">
                <a:extLst>
                  <a:ext uri="{FF2B5EF4-FFF2-40B4-BE49-F238E27FC236}">
                    <a16:creationId xmlns:a16="http://schemas.microsoft.com/office/drawing/2014/main" id="{64585ABF-2B15-6940-9C63-6B067973F06E}"/>
                  </a:ext>
                </a:extLst>
              </p:cNvPr>
              <p:cNvSpPr/>
              <p:nvPr/>
            </p:nvSpPr>
            <p:spPr>
              <a:xfrm>
                <a:off x="9554698" y="1604520"/>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pic>
            <p:nvPicPr>
              <p:cNvPr id="111" name="Picture 79">
                <a:extLst>
                  <a:ext uri="{FF2B5EF4-FFF2-40B4-BE49-F238E27FC236}">
                    <a16:creationId xmlns:a16="http://schemas.microsoft.com/office/drawing/2014/main" id="{DDA298F0-D43A-7442-AAA7-8D11D75CAD57}"/>
                  </a:ext>
                </a:extLst>
              </p:cNvPr>
              <p:cNvPicPr>
                <a:picLocks/>
              </p:cNvPicPr>
              <p:nvPr/>
            </p:nvPicPr>
            <p:blipFill>
              <a:blip r:embed="rId10"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1098502" y="2582551"/>
                <a:ext cx="912137" cy="91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 name="Rectangle 111">
                <a:extLst>
                  <a:ext uri="{FF2B5EF4-FFF2-40B4-BE49-F238E27FC236}">
                    <a16:creationId xmlns:a16="http://schemas.microsoft.com/office/drawing/2014/main" id="{4522E820-E643-AA40-929F-9AB8BF718CB1}"/>
                  </a:ext>
                </a:extLst>
              </p:cNvPr>
              <p:cNvSpPr/>
              <p:nvPr/>
            </p:nvSpPr>
            <p:spPr>
              <a:xfrm>
                <a:off x="9027843" y="2715939"/>
                <a:ext cx="2108875" cy="494865"/>
              </a:xfrm>
              <a:prstGeom prst="rect">
                <a:avLst/>
              </a:prstGeom>
              <a:noFill/>
              <a:ln w="12700" cap="flat" cmpd="sng" algn="ctr">
                <a:noFill/>
                <a:prstDash val="solid"/>
                <a:miter lim="800000"/>
              </a:ln>
              <a:effectLst/>
            </p:spPr>
            <p:txBody>
              <a:bodyPr anchor="ct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3200" b="1" i="0" u="none" strike="noStrike" kern="0" cap="none" spc="0" normalizeH="0" baseline="0" noProof="0">
                    <a:ln w="13462">
                      <a:solidFill>
                        <a:prstClr val="white"/>
                      </a:solidFill>
                      <a:prstDash val="solid"/>
                    </a:ln>
                    <a:solidFill>
                      <a:prstClr val="black">
                        <a:lumMod val="85000"/>
                        <a:lumOff val="15000"/>
                      </a:prstClr>
                    </a:solidFill>
                    <a:effectLst>
                      <a:outerShdw dist="38100" dir="2700000" algn="bl" rotWithShape="0">
                        <a:srgbClr val="4472C4"/>
                      </a:outerShdw>
                    </a:effectLst>
                    <a:uLnTx/>
                    <a:uFillTx/>
                    <a:latin typeface="Arial" panose="020B0604020202020204"/>
                    <a:ea typeface="+mn-ea"/>
                    <a:cs typeface="+mn-cs"/>
                  </a:rPr>
                  <a:t>College &amp; Career</a:t>
                </a:r>
              </a:p>
            </p:txBody>
          </p:sp>
        </p:grpSp>
      </p:grpSp>
    </p:spTree>
    <p:extLst>
      <p:ext uri="{BB962C8B-B14F-4D97-AF65-F5344CB8AC3E}">
        <p14:creationId xmlns:p14="http://schemas.microsoft.com/office/powerpoint/2010/main" val="25316489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65788-4284-FB15-2544-E2301DC07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05F0C0-4CDC-2F0E-358A-34BBB5B85291}"/>
              </a:ext>
            </a:extLst>
          </p:cNvPr>
          <p:cNvSpPr>
            <a:spLocks noGrp="1"/>
          </p:cNvSpPr>
          <p:nvPr>
            <p:ph type="title"/>
          </p:nvPr>
        </p:nvSpPr>
        <p:spPr>
          <a:solidFill>
            <a:schemeClr val="accent5"/>
          </a:solidFill>
        </p:spPr>
        <p:txBody>
          <a:bodyPr>
            <a:normAutofit/>
          </a:bodyPr>
          <a:lstStyle/>
          <a:p>
            <a:r>
              <a:rPr lang="en-US">
                <a:solidFill>
                  <a:schemeClr val="bg1"/>
                </a:solidFill>
              </a:rPr>
              <a:t>Talk Time: Data-Informed </a:t>
            </a:r>
            <a:br>
              <a:rPr lang="en-US">
                <a:solidFill>
                  <a:schemeClr val="bg1"/>
                </a:solidFill>
              </a:rPr>
            </a:br>
            <a:r>
              <a:rPr lang="en-US">
                <a:solidFill>
                  <a:schemeClr val="bg1"/>
                </a:solidFill>
              </a:rPr>
              <a:t>Professional Learning</a:t>
            </a:r>
          </a:p>
        </p:txBody>
      </p:sp>
      <p:sp>
        <p:nvSpPr>
          <p:cNvPr id="59" name="Content Placeholder 15">
            <a:extLst>
              <a:ext uri="{FF2B5EF4-FFF2-40B4-BE49-F238E27FC236}">
                <a16:creationId xmlns:a16="http://schemas.microsoft.com/office/drawing/2014/main" id="{AA9BCF0E-4C08-053C-3C07-5AA36B18175B}"/>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a:t>How do you currently engage in data-informed professional learning for adults in your district?</a:t>
            </a:r>
          </a:p>
          <a:p>
            <a:pPr marL="285750" indent="-285750"/>
            <a:r>
              <a:rPr lang="en-US"/>
              <a:t>What is one new approach you would like to consider as you move forward with Ci3T?</a:t>
            </a:r>
          </a:p>
        </p:txBody>
      </p:sp>
      <p:pic>
        <p:nvPicPr>
          <p:cNvPr id="3" name="Picture 47">
            <a:extLst>
              <a:ext uri="{FF2B5EF4-FFF2-40B4-BE49-F238E27FC236}">
                <a16:creationId xmlns:a16="http://schemas.microsoft.com/office/drawing/2014/main" id="{41054EEA-7CDE-4C52-9D37-FB64E5023082}"/>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4" name="Picture 46">
            <a:extLst>
              <a:ext uri="{FF2B5EF4-FFF2-40B4-BE49-F238E27FC236}">
                <a16:creationId xmlns:a16="http://schemas.microsoft.com/office/drawing/2014/main" id="{14EE0C52-4F8E-85BC-1C7F-39DDA0533BFC}"/>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5" name="Picture 45">
            <a:extLst>
              <a:ext uri="{FF2B5EF4-FFF2-40B4-BE49-F238E27FC236}">
                <a16:creationId xmlns:a16="http://schemas.microsoft.com/office/drawing/2014/main" id="{B86EB2BE-DA7B-185C-16AC-BA0F5EDD46FB}"/>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6" name="Picture 44">
            <a:extLst>
              <a:ext uri="{FF2B5EF4-FFF2-40B4-BE49-F238E27FC236}">
                <a16:creationId xmlns:a16="http://schemas.microsoft.com/office/drawing/2014/main" id="{F72B7CBB-4229-8374-FF99-9560741E2F47}"/>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7" name="Picture 43">
            <a:extLst>
              <a:ext uri="{FF2B5EF4-FFF2-40B4-BE49-F238E27FC236}">
                <a16:creationId xmlns:a16="http://schemas.microsoft.com/office/drawing/2014/main" id="{B3F1C954-1C49-E605-4F4C-F713547E1BFD}"/>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8" name="Picture 41">
            <a:extLst>
              <a:ext uri="{FF2B5EF4-FFF2-40B4-BE49-F238E27FC236}">
                <a16:creationId xmlns:a16="http://schemas.microsoft.com/office/drawing/2014/main" id="{9EF9EB7E-66B5-554E-2792-46B7D50B0BF4}"/>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9" name="Picture 40">
            <a:extLst>
              <a:ext uri="{FF2B5EF4-FFF2-40B4-BE49-F238E27FC236}">
                <a16:creationId xmlns:a16="http://schemas.microsoft.com/office/drawing/2014/main" id="{76CC372B-3589-6512-4132-1D1CE699AE29}"/>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0" name="Picture 39">
            <a:extLst>
              <a:ext uri="{FF2B5EF4-FFF2-40B4-BE49-F238E27FC236}">
                <a16:creationId xmlns:a16="http://schemas.microsoft.com/office/drawing/2014/main" id="{099F3B76-73DE-B742-7BEE-C202F74D31E3}"/>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1" name="Picture 38">
            <a:extLst>
              <a:ext uri="{FF2B5EF4-FFF2-40B4-BE49-F238E27FC236}">
                <a16:creationId xmlns:a16="http://schemas.microsoft.com/office/drawing/2014/main" id="{080F8C7D-EE6F-7674-CBB4-A79FDCA07271}"/>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2" name="Picture 33">
            <a:extLst>
              <a:ext uri="{FF2B5EF4-FFF2-40B4-BE49-F238E27FC236}">
                <a16:creationId xmlns:a16="http://schemas.microsoft.com/office/drawing/2014/main" id="{70059397-08F8-46CB-B499-EF7BA6BB6CD9}"/>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3" name="Picture 36">
            <a:extLst>
              <a:ext uri="{FF2B5EF4-FFF2-40B4-BE49-F238E27FC236}">
                <a16:creationId xmlns:a16="http://schemas.microsoft.com/office/drawing/2014/main" id="{8A8B1ED6-C7E0-CB75-7F0D-028F978BD570}"/>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4" name="Picture 32">
            <a:extLst>
              <a:ext uri="{FF2B5EF4-FFF2-40B4-BE49-F238E27FC236}">
                <a16:creationId xmlns:a16="http://schemas.microsoft.com/office/drawing/2014/main" id="{79491DEA-C0D4-E9D6-4DF9-92F2D9BEAA45}"/>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6" name="Picture">
            <a:extLst>
              <a:ext uri="{FF2B5EF4-FFF2-40B4-BE49-F238E27FC236}">
                <a16:creationId xmlns:a16="http://schemas.microsoft.com/office/drawing/2014/main" id="{E50E933B-F3E1-E53D-336F-FF8894D46FA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5"/>
              </a:ext>
            </a:extLst>
          </a:blip>
          <a:srcRect l="6300" t="18502" r="5720" b="17686"/>
          <a:stretch/>
        </p:blipFill>
        <p:spPr>
          <a:xfrm>
            <a:off x="9439775" y="548174"/>
            <a:ext cx="1575223" cy="1142514"/>
          </a:xfrm>
          <a:prstGeom prst="rect">
            <a:avLst/>
          </a:prstGeom>
        </p:spPr>
      </p:pic>
      <p:pic>
        <p:nvPicPr>
          <p:cNvPr id="17" name="Content Placeholder 5" descr="Image of Intervention Journal: Integrated Multi-Tiered Systems of Support article cover">
            <a:extLst>
              <a:ext uri="{FF2B5EF4-FFF2-40B4-BE49-F238E27FC236}">
                <a16:creationId xmlns:a16="http://schemas.microsoft.com/office/drawing/2014/main" id="{A5C69C73-D01A-4045-13B2-5C664CE13CCF}"/>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92133" y="3911458"/>
            <a:ext cx="1385874" cy="1800293"/>
          </a:xfrm>
          <a:prstGeom prst="rect">
            <a:avLst/>
          </a:prstGeom>
        </p:spPr>
      </p:pic>
      <p:pic>
        <p:nvPicPr>
          <p:cNvPr id="19" name="Picture 18" descr="Image of a Journal article: Date-Informed Professional Learning and Instruction in Integrated Tiered Systems">
            <a:extLst>
              <a:ext uri="{FF2B5EF4-FFF2-40B4-BE49-F238E27FC236}">
                <a16:creationId xmlns:a16="http://schemas.microsoft.com/office/drawing/2014/main" id="{8EB2B311-FAC8-9EE5-4282-7940E32FEF88}"/>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24072" y="3911459"/>
            <a:ext cx="1386431" cy="1800292"/>
          </a:xfrm>
          <a:prstGeom prst="rect">
            <a:avLst/>
          </a:prstGeom>
          <a:ln>
            <a:solidFill>
              <a:schemeClr val="tx1"/>
            </a:solidFill>
          </a:ln>
        </p:spPr>
      </p:pic>
    </p:spTree>
    <p:extLst>
      <p:ext uri="{BB962C8B-B14F-4D97-AF65-F5344CB8AC3E}">
        <p14:creationId xmlns:p14="http://schemas.microsoft.com/office/powerpoint/2010/main" val="324221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13"/>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573E-7600-6E2F-B66D-F18D9386C32C}"/>
              </a:ext>
            </a:extLst>
          </p:cNvPr>
          <p:cNvSpPr>
            <a:spLocks noGrp="1"/>
          </p:cNvSpPr>
          <p:nvPr>
            <p:ph type="title"/>
          </p:nvPr>
        </p:nvSpPr>
        <p:spPr>
          <a:xfrm>
            <a:off x="831850" y="1709739"/>
            <a:ext cx="7602466" cy="1957006"/>
          </a:xfrm>
        </p:spPr>
        <p:txBody>
          <a:bodyPr/>
          <a:lstStyle/>
          <a:p>
            <a:r>
              <a:rPr lang="en-US" dirty="0"/>
              <a:t>Wrapping Up and Moving Forward</a:t>
            </a:r>
          </a:p>
        </p:txBody>
      </p:sp>
      <p:pic>
        <p:nvPicPr>
          <p:cNvPr id="9" name="Content Placeholder 6"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Approximately 80% of students will have their needs met at this level. The yellow tier in the middle of the pyramid is tier 2 (secondary prevention) which includes specialized group systems for students at risk. Approximately 15% of students will have their needs met at this level. The red tier at the top of the pyramid is tier 3 (tertiary prevention) which includes specialized individual systems for students with high risk. Approximately 5% of students will have their needs met at this level.">
            <a:extLst>
              <a:ext uri="{FF2B5EF4-FFF2-40B4-BE49-F238E27FC236}">
                <a16:creationId xmlns:a16="http://schemas.microsoft.com/office/drawing/2014/main" id="{D7336875-9FF3-C72D-B017-9EE78AF84565}"/>
              </a:ext>
            </a:extLst>
          </p:cNvPr>
          <p:cNvPicPr>
            <a:picLocks noChangeAspect="1"/>
          </p:cNvPicPr>
          <p:nvPr/>
        </p:nvPicPr>
        <p:blipFill>
          <a:blip r:embed="rId2"/>
          <a:stretch>
            <a:fillRect/>
          </a:stretch>
        </p:blipFill>
        <p:spPr>
          <a:xfrm>
            <a:off x="6096000" y="1535226"/>
            <a:ext cx="6045910" cy="4224129"/>
          </a:xfrm>
          <a:prstGeom prst="rect">
            <a:avLst/>
          </a:prstGeom>
        </p:spPr>
      </p:pic>
      <p:sp>
        <p:nvSpPr>
          <p:cNvPr id="3" name="Text Placeholder 4">
            <a:extLst>
              <a:ext uri="{FF2B5EF4-FFF2-40B4-BE49-F238E27FC236}">
                <a16:creationId xmlns:a16="http://schemas.microsoft.com/office/drawing/2014/main" id="{6D82D3DE-9333-B5E9-4DE7-904620EB33A4}"/>
              </a:ext>
            </a:extLst>
          </p:cNvPr>
          <p:cNvSpPr>
            <a:spLocks noGrp="1"/>
          </p:cNvSpPr>
          <p:nvPr>
            <p:ph type="body" idx="1"/>
          </p:nvPr>
        </p:nvSpPr>
        <p:spPr>
          <a:xfrm>
            <a:off x="658114" y="3962956"/>
            <a:ext cx="10515600" cy="1500187"/>
          </a:xfrm>
        </p:spPr>
        <p:txBody>
          <a:bodyPr>
            <a:normAutofit fontScale="92500" lnSpcReduction="20000"/>
          </a:bodyPr>
          <a:lstStyle/>
          <a:p>
            <a:r>
              <a:rPr lang="en-US"/>
              <a:t>Kathleen Lynne Lane, Ph.D., BCBA-D, CF-L2</a:t>
            </a:r>
          </a:p>
          <a:p>
            <a:r>
              <a:rPr lang="en-US">
                <a:hlinkClick r:id="rId3"/>
              </a:rPr>
              <a:t>kathleen.lane@ku.edu</a:t>
            </a:r>
            <a:endParaRPr lang="en-US"/>
          </a:p>
          <a:p>
            <a:endParaRPr lang="en-US"/>
          </a:p>
          <a:p>
            <a:r>
              <a:rPr lang="en-US"/>
              <a:t> </a:t>
            </a:r>
          </a:p>
        </p:txBody>
      </p:sp>
    </p:spTree>
    <p:extLst>
      <p:ext uri="{BB962C8B-B14F-4D97-AF65-F5344CB8AC3E}">
        <p14:creationId xmlns:p14="http://schemas.microsoft.com/office/powerpoint/2010/main" val="28178882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GENSWF_SLIDE_UID" val="{470DE479-E013-4824-A100-D39462A33078}:260"/>
</p:tagLst>
</file>

<file path=ppt/theme/_rels/themeOverride1.xml.rels><?xml version="1.0" encoding="UTF-8" standalone="yes"?>
<Relationships xmlns="http://schemas.openxmlformats.org/package/2006/relationships"><Relationship Id="rId2" Type="http://schemas.openxmlformats.org/officeDocument/2006/relationships/image" Target="../media/image307.jpeg"/><Relationship Id="rId1" Type="http://schemas.openxmlformats.org/officeDocument/2006/relationships/image" Target="../media/image306.jpeg"/></Relationships>
</file>

<file path=ppt/theme/theme1.xml><?xml version="1.0" encoding="utf-8"?>
<a:theme xmlns:a="http://schemas.openxmlformats.org/drawingml/2006/main" name="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bf7570c-6c37-441f-917e-903e84070e0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6115EBC45D3944DB78A1E8DED502243" ma:contentTypeVersion="12" ma:contentTypeDescription="Create a new document." ma:contentTypeScope="" ma:versionID="0f96d9bc90db26161d2ce191c3f560d7">
  <xsd:schema xmlns:xsd="http://www.w3.org/2001/XMLSchema" xmlns:xs="http://www.w3.org/2001/XMLSchema" xmlns:p="http://schemas.microsoft.com/office/2006/metadata/properties" xmlns:ns2="5bf7570c-6c37-441f-917e-903e84070e08" targetNamespace="http://schemas.microsoft.com/office/2006/metadata/properties" ma:root="true" ma:fieldsID="73dc4ce2f8ad55851ce8a1327046f3dc" ns2:_="">
    <xsd:import namespace="5bf7570c-6c37-441f-917e-903e84070e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f7570c-6c37-441f-917e-903e84070e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c2c5899-478d-4689-af14-80570c5f1cc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26BB86-3058-4B62-9359-AB4569624D22}">
  <ds:schemaRefs>
    <ds:schemaRef ds:uri="http://schemas.microsoft.com/office/2006/metadata/properties"/>
    <ds:schemaRef ds:uri="http://schemas.microsoft.com/office/infopath/2007/PartnerControls"/>
    <ds:schemaRef ds:uri="http://schemas.openxmlformats.org/package/2006/metadata/core-properties"/>
    <ds:schemaRef ds:uri="5bf7570c-6c37-441f-917e-903e84070e08"/>
    <ds:schemaRef ds:uri="http://www.w3.org/XML/1998/namespace"/>
    <ds:schemaRef ds:uri="http://purl.org/dc/dcmitype/"/>
    <ds:schemaRef ds:uri="http://schemas.microsoft.com/office/2006/documentManagement/types"/>
    <ds:schemaRef ds:uri="http://purl.org/dc/terms/"/>
    <ds:schemaRef ds:uri="http://purl.org/dc/elements/1.1/"/>
  </ds:schemaRefs>
</ds:datastoreItem>
</file>

<file path=customXml/itemProps2.xml><?xml version="1.0" encoding="utf-8"?>
<ds:datastoreItem xmlns:ds="http://schemas.openxmlformats.org/officeDocument/2006/customXml" ds:itemID="{7474D2C8-E307-4709-A85A-8308F1CF43A8}">
  <ds:schemaRefs>
    <ds:schemaRef ds:uri="http://schemas.microsoft.com/sharepoint/v3/contenttype/forms"/>
  </ds:schemaRefs>
</ds:datastoreItem>
</file>

<file path=customXml/itemProps3.xml><?xml version="1.0" encoding="utf-8"?>
<ds:datastoreItem xmlns:ds="http://schemas.openxmlformats.org/officeDocument/2006/customXml" ds:itemID="{77AC6B7A-174A-4E74-BF64-BAA5E5B8A4FB}">
  <ds:schemaRefs>
    <ds:schemaRef ds:uri="5bf7570c-6c37-441f-917e-903e84070e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c176536-afe6-43f5-b966-36feabbe3c1a}" enabled="0" method="" siteId="{3c176536-afe6-43f5-b966-36feabbe3c1a}" removed="1"/>
</clbl:labelList>
</file>

<file path=docProps/app.xml><?xml version="1.0" encoding="utf-8"?>
<Properties xmlns="http://schemas.openxmlformats.org/officeDocument/2006/extended-properties" xmlns:vt="http://schemas.openxmlformats.org/officeDocument/2006/docPropsVTypes">
  <Template>Ci3T</Template>
  <TotalTime>35</TotalTime>
  <Words>5722</Words>
  <Application>Microsoft Office PowerPoint</Application>
  <PresentationFormat>Widescreen</PresentationFormat>
  <Paragraphs>994</Paragraphs>
  <Slides>126</Slides>
  <Notes>59</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126</vt:i4>
      </vt:variant>
    </vt:vector>
  </HeadingPairs>
  <TitlesOfParts>
    <vt:vector size="141" baseType="lpstr">
      <vt:lpstr>MS PGothic</vt:lpstr>
      <vt:lpstr>Aptos</vt:lpstr>
      <vt:lpstr>Arial</vt:lpstr>
      <vt:lpstr>Arial,Sans-Serif</vt:lpstr>
      <vt:lpstr>Calibri</vt:lpstr>
      <vt:lpstr>Calibri Light</vt:lpstr>
      <vt:lpstr>Century Gothic</vt:lpstr>
      <vt:lpstr>Century Schoolbook</vt:lpstr>
      <vt:lpstr>Courier New</vt:lpstr>
      <vt:lpstr>System Font Regular</vt:lpstr>
      <vt:lpstr>Times New Roman</vt:lpstr>
      <vt:lpstr>Verdana</vt:lpstr>
      <vt:lpstr>Wingdings</vt:lpstr>
      <vt:lpstr>Ci3T</vt:lpstr>
      <vt:lpstr>1_Ci3T</vt:lpstr>
      <vt:lpstr>Leading in Ci3T Systems:  Designing and Implementing Comprehensive, Integrated, Three-tiered (Ci3T) Models of Prevention to Meet Our Students’ Multiple Needs</vt:lpstr>
      <vt:lpstr>Agenda</vt:lpstr>
      <vt:lpstr>Gratitude</vt:lpstr>
      <vt:lpstr>Ci3T Phased Roll Out</vt:lpstr>
      <vt:lpstr>Getting Started with Ci3T (1 of 2)</vt:lpstr>
      <vt:lpstr>Internalizing and Externalizing</vt:lpstr>
      <vt:lpstr>Comprehensive, Integrated, Three-Tiered Model of Prevention 1</vt:lpstr>
      <vt:lpstr>The Journey of Ci3T</vt:lpstr>
      <vt:lpstr>Ci3T Modules</vt:lpstr>
      <vt:lpstr>Ci3T Tier 1 Supports</vt:lpstr>
      <vt:lpstr>Tier 1</vt:lpstr>
      <vt:lpstr>Tier 2</vt:lpstr>
      <vt:lpstr>Tier 3</vt:lpstr>
      <vt:lpstr>Session Outcomes</vt:lpstr>
      <vt:lpstr>What is Ci3T?</vt:lpstr>
      <vt:lpstr>Ci3T Model of Prevention Tier 1 Foundations: Academic and Behavioral</vt:lpstr>
      <vt:lpstr>Coolidge Middle School Expectation Matrix</vt:lpstr>
      <vt:lpstr>Ci3T Model of Prevention Tier 1 Foundations: Social and Emotional Well Being</vt:lpstr>
      <vt:lpstr>Ci3T Design Professional Learning Series</vt:lpstr>
      <vt:lpstr>Ci3T Implementation Manual</vt:lpstr>
      <vt:lpstr>Exemplar Ci3T Implementation Manuals</vt:lpstr>
      <vt:lpstr>Ci3T Tier 1 Plan</vt:lpstr>
      <vt:lpstr>Procedures for Monitoring Tier 1 Plan</vt:lpstr>
      <vt:lpstr>Tier 1- Modules</vt:lpstr>
      <vt:lpstr>Tier 2 Intervention Grid</vt:lpstr>
      <vt:lpstr>Tier 3 Intervention Grid</vt:lpstr>
      <vt:lpstr>Essential Components Tier 1 Efforts</vt:lpstr>
      <vt:lpstr>Talk Time: Ci3T</vt:lpstr>
      <vt:lpstr>Systematic Screening</vt:lpstr>
      <vt:lpstr>Systematic Screening … Logistics</vt:lpstr>
      <vt:lpstr>Systematic Behavior Screening Modules</vt:lpstr>
      <vt:lpstr>Student Risk Screening Scale – Internalizing and Externalizing (SRSS-IE; Drummond, 1994; Lane &amp; Menzies, 2009) Elementary</vt:lpstr>
      <vt:lpstr>Student Risk Screening Scale – Internalizing and Externalizing (SRSS-IE; Drummond, 1994; Lane &amp; Menzies, 2009) Secondary</vt:lpstr>
      <vt:lpstr>SRSS-IE: Cut Scores</vt:lpstr>
      <vt:lpstr>Fall Over Time SRSS-Externalizing Results – Elementary School Level</vt:lpstr>
      <vt:lpstr>Fall Over Time SRSS-Internalizing Results – Elementary School Level</vt:lpstr>
      <vt:lpstr>Fall 2024 SRSS-Internalizing Results – Elementary School Grade Level</vt:lpstr>
      <vt:lpstr>Student Risk Screening Scale  Fall 2004-2012 • Middle School</vt:lpstr>
      <vt:lpstr>Behavior &amp; Academic Characteristics of SRSS Risk Groups (Middle School)</vt:lpstr>
      <vt:lpstr>Winter Over Time SRSS-Externalizing Results – High School Level</vt:lpstr>
      <vt:lpstr>Winter 2024 SRSS-Externalizing Results – High School Grade Level</vt:lpstr>
      <vt:lpstr>Project SCREEN </vt:lpstr>
      <vt:lpstr>SRSS-IE Recent Studies</vt:lpstr>
      <vt:lpstr>SRSS-IE 9 Predictive Validity Elementary School</vt:lpstr>
      <vt:lpstr>SRSS-IE 9 Predictive Validity Middle School</vt:lpstr>
      <vt:lpstr>SRSS-IE 9 Predictive Validity High School</vt:lpstr>
      <vt:lpstr>Measurement Invariance</vt:lpstr>
      <vt:lpstr>Selecting a Systematic Screener</vt:lpstr>
      <vt:lpstr>Learn More About Options</vt:lpstr>
      <vt:lpstr>SRSS-IE Resources</vt:lpstr>
      <vt:lpstr>Systematic Behavior Screening  Module Resources</vt:lpstr>
      <vt:lpstr>What is Behavior Screening? 1</vt:lpstr>
      <vt:lpstr>What is Behavior Screening? 2</vt:lpstr>
      <vt:lpstr>Academic Screening</vt:lpstr>
      <vt:lpstr>Using Academic and Behavior  Screening Data</vt:lpstr>
      <vt:lpstr>Reviewing Multiple Sources of Data in an Integrated Way</vt:lpstr>
      <vt:lpstr>Implementation Science Adapted from Fixsen &amp; Blasé, 2005</vt:lpstr>
      <vt:lpstr>Tips for Communicating with Your Community about Systematic Screening</vt:lpstr>
      <vt:lpstr>The Whys and Hows of Screening: Frequently Asked Questions for Families</vt:lpstr>
      <vt:lpstr>Talk Time: Systematic Screening</vt:lpstr>
      <vt:lpstr>Data-Informed Decision Making:  Using Systematic Screening Data to Inform Instruction at Tier 1</vt:lpstr>
      <vt:lpstr>Data to Indicate a Focus on Tier 1: Breakdown by Grade-Level</vt:lpstr>
      <vt:lpstr>Data to Indicate a Focus on Tier 1: School Level</vt:lpstr>
      <vt:lpstr>Low-Intensity, Teacher-Delivered Strategies at Tier 1</vt:lpstr>
      <vt:lpstr>A Focus on: Integrated Lesson Planning</vt:lpstr>
      <vt:lpstr>Planning for Integrated Instruction</vt:lpstr>
      <vt:lpstr>Integrated Lesson Plan: An Illustration</vt:lpstr>
      <vt:lpstr>Ci3T Integrated Lesson Planning Module Resources</vt:lpstr>
      <vt:lpstr>A Focus on: Responding to Challenging Behavior</vt:lpstr>
      <vt:lpstr>6-Step Instructional Approach for Responding to Challenging Behavior</vt:lpstr>
      <vt:lpstr>6-Step Instructional Approach Module Resources</vt:lpstr>
      <vt:lpstr>Work Time: Tier 1 Module Exploration</vt:lpstr>
      <vt:lpstr>Data-Informed Decision Making:  Low-Intensity Strategies</vt:lpstr>
      <vt:lpstr>Examining Academic and Behavioral Data</vt:lpstr>
      <vt:lpstr>Ci3T Tier 1 Plan: Low-Intensity Teacher-Delivered Strategies</vt:lpstr>
      <vt:lpstr>Low-Intensity Strategies Interaction: Active Supervision</vt:lpstr>
      <vt:lpstr>Low-Intensity Strategies Interaction Behavior-Specific Praise</vt:lpstr>
      <vt:lpstr>Low-Intensity Strategies Interaction Instructional Choice</vt:lpstr>
      <vt:lpstr>Low-Intensity Strategy Experts</vt:lpstr>
      <vt:lpstr>Low-Intensity Strategies:  Accessible Resources</vt:lpstr>
      <vt:lpstr>Resource Spotlight!</vt:lpstr>
      <vt:lpstr>Module Connection! Instructional Feedback</vt:lpstr>
      <vt:lpstr>Work Time: Low-Intensity Strategy Module Exploration</vt:lpstr>
      <vt:lpstr>Data-Informed Decision Making:  Tier 2 and Tier 3</vt:lpstr>
      <vt:lpstr>Comprehensive, Integrated, Three-Tiered Model of Prevention Clarifying Tier 2 Supports</vt:lpstr>
      <vt:lpstr>Comprehensive, Integrated, Three-Tiered Model of Prevention Clarifying Tier 2 Supports Infographic</vt:lpstr>
      <vt:lpstr>Crossfit Gym</vt:lpstr>
      <vt:lpstr>Jumping Rope</vt:lpstr>
      <vt:lpstr>Pull-up Bar</vt:lpstr>
      <vt:lpstr>Crossfit Activities</vt:lpstr>
      <vt:lpstr>Secondary (Tier 2) Intervention Grid</vt:lpstr>
      <vt:lpstr>Tier 2 and Tier 3 Intervention Grids</vt:lpstr>
      <vt:lpstr>Illustration: Reviewing Multiple Sources of Data in an Integrated Way</vt:lpstr>
      <vt:lpstr>Secondary Intervention Grid</vt:lpstr>
      <vt:lpstr>Using a Tier 2 Intervention Grid to Connect Students with Supports</vt:lpstr>
      <vt:lpstr>Data in Action: Filtering Data</vt:lpstr>
      <vt:lpstr>Data in Action: Matching Data to Entry Criteria</vt:lpstr>
      <vt:lpstr>Tier 2: Behavior Contract</vt:lpstr>
      <vt:lpstr>Tier 2: Direct Behavior Rating</vt:lpstr>
      <vt:lpstr>Tier 2: Recognize.Relax.Record.</vt:lpstr>
      <vt:lpstr>RRR Tier 2 Intervention Grid</vt:lpstr>
      <vt:lpstr>What is Recognize. Relax. Record.?</vt:lpstr>
      <vt:lpstr>RRR Materials</vt:lpstr>
      <vt:lpstr>Module Connection! The Tier 2 Process: Using Data to Connect Students to Validated Supports</vt:lpstr>
      <vt:lpstr>Tier 3 in a Ci3T Model of Prevention</vt:lpstr>
      <vt:lpstr>Tier 3: Functional Assessment-Based Intervention</vt:lpstr>
      <vt:lpstr>Changes in Harry’s Behavior</vt:lpstr>
      <vt:lpstr>To learn more please visit ci3t.org!</vt:lpstr>
      <vt:lpstr>Tier 3: Individualized De-Escalation Plan</vt:lpstr>
      <vt:lpstr>Tier 3: Reading Intervention</vt:lpstr>
      <vt:lpstr>Module Connection! The Tier 3 Process: Using Data to Connect Students to Validated Supports</vt:lpstr>
      <vt:lpstr>Ci3T Model of Prevention: Tier Informs Tier 2 and Tier 3 </vt:lpstr>
      <vt:lpstr>Getting Started with Data-Informed Decision Making </vt:lpstr>
      <vt:lpstr>Learn More At Ci3T EMPOWER Sessions!</vt:lpstr>
      <vt:lpstr>Talk Time: Tier 2 and Tier 3</vt:lpstr>
      <vt:lpstr>Ci3T Professional Learning Journey</vt:lpstr>
      <vt:lpstr>Preview: Ci3T Phased Roll Out</vt:lpstr>
      <vt:lpstr>Getting Started with Ci3T (2 of 2)</vt:lpstr>
      <vt:lpstr>2027-2026: Ci3T Design</vt:lpstr>
      <vt:lpstr>2028-2029: Ci3T Implementation Begins!</vt:lpstr>
      <vt:lpstr>Ci3t.org/events</vt:lpstr>
      <vt:lpstr>Project EMPOWER</vt:lpstr>
      <vt:lpstr>Serving as a Ci3T Leader Modules</vt:lpstr>
      <vt:lpstr>Communication and Continuous Improvement</vt:lpstr>
      <vt:lpstr>Talk Time: Data-Informed  Professional Learning</vt:lpstr>
      <vt:lpstr>Wrapping Up and Moving Forward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Royer, David J</dc:creator>
  <cp:lastModifiedBy>Buckman, Mark</cp:lastModifiedBy>
  <cp:revision>2</cp:revision>
  <dcterms:created xsi:type="dcterms:W3CDTF">2020-08-09T02:04:37Z</dcterms:created>
  <dcterms:modified xsi:type="dcterms:W3CDTF">2026-08-27T12:48:00Z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0x01010046115EBC45D3944DB78A1E8DED502243</vt:lpwstr>
  </property>
  <property fmtid="{D5CDD505-2E9C-101B-9397-08002B2CF9AE}" pid="3" name="MediaServiceImageTags">
    <vt:lpwstr/>
  </property>
</Properties>
</file>