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Quicksan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532F4C-8857-4F5E-B41F-66410C004A5B}">
  <a:tblStyle styleId="{6B532F4C-8857-4F5E-B41F-66410C004A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Quicksand-bold.fntdata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font" Target="fonts/Quicksand-regular.fntdata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0" Type="http://schemas.openxmlformats.org/officeDocument/2006/relationships/customXml" Target="../customXml/item2.xml"/><Relationship Id="rId11" Type="http://schemas.openxmlformats.org/officeDocument/2006/relationships/slide" Target="slides/slide5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customXml" Target="../customXml/item1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12178ee2a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12178ee2a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12178ee2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12178ee2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12178ee2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12178ee2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12178ee2a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12178ee2a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12178ee2a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12178ee2a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3d85bbc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3d85bbc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Teaching (academic instruction, teaching school-wide expectations, Second Step)</a:t>
            </a:r>
            <a:endParaRPr sz="1500">
              <a:solidFill>
                <a:srgbClr val="59595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Reinforcing (acknowledging students for meeting expectations, responding when challenging behavior occurs)</a:t>
            </a:r>
            <a:endParaRPr sz="1500">
              <a:solidFill>
                <a:srgbClr val="59595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Monitoring (using data to make decisions)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2178ee2a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12178ee2a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667abd4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667abd4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Teaching (academic instruction, teaching school-wide expectations, Second Step)</a:t>
            </a:r>
            <a:endParaRPr sz="1500">
              <a:solidFill>
                <a:srgbClr val="59595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Reinforcing (acknowledging students for meeting expectations, responding when challenging behavior occurs)</a:t>
            </a:r>
            <a:endParaRPr sz="1500">
              <a:solidFill>
                <a:srgbClr val="59595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Monitoring (using data to make decisions)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12178ee2a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12178ee2a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744575"/>
            <a:ext cx="8408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445025"/>
            <a:ext cx="724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●"/>
              <a:defRPr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 amt="35000"/>
          </a:blip>
          <a:srcRect b="3934" l="0" r="0" t="3925"/>
          <a:stretch/>
        </p:blipFill>
        <p:spPr>
          <a:xfrm>
            <a:off x="8400400" y="4568875"/>
            <a:ext cx="62154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8486077" y="318550"/>
            <a:ext cx="450183" cy="572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://ci3t.org/pl" TargetMode="External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Pg4sNm59bhw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ctrTitle"/>
          </p:nvPr>
        </p:nvSpPr>
        <p:spPr>
          <a:xfrm>
            <a:off x="311700" y="744575"/>
            <a:ext cx="8408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&lt;SCHOOL NAME&gt;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8" name="Google Shape;4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Ci3T Data Update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</a:t>
            </a:r>
            <a:r>
              <a:rPr lang="en">
                <a:solidFill>
                  <a:srgbClr val="FF0000"/>
                </a:solidFill>
              </a:rPr>
              <a:t>XX</a:t>
            </a:r>
            <a:r>
              <a:rPr lang="en"/>
              <a:t>-20</a:t>
            </a:r>
            <a:r>
              <a:rPr lang="en">
                <a:solidFill>
                  <a:srgbClr val="FF0000"/>
                </a:solidFill>
              </a:rPr>
              <a:t>XX</a:t>
            </a:r>
            <a:r>
              <a:rPr lang="en"/>
              <a:t> School Year</a:t>
            </a:r>
            <a:endParaRPr/>
          </a:p>
        </p:txBody>
      </p:sp>
      <p:sp>
        <p:nvSpPr>
          <p:cNvPr id="49" name="Google Shape;49;p13"/>
          <p:cNvSpPr/>
          <p:nvPr/>
        </p:nvSpPr>
        <p:spPr>
          <a:xfrm>
            <a:off x="5301950" y="158450"/>
            <a:ext cx="3034800" cy="15357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DELETE THIS BOX ONCE LOGO UPDATED</a:t>
            </a:r>
            <a:endParaRPr b="1"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change logo, go to View then Theme Builder.  Click on first slide of template, click on Lion Logo to </a:t>
            </a:r>
            <a:r>
              <a:rPr lang="en"/>
              <a:t>delete</a:t>
            </a:r>
            <a:r>
              <a:rPr lang="en"/>
              <a:t> and add your school’s logo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724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Focus Areas</a:t>
            </a:r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25" y="142713"/>
            <a:ext cx="1177325" cy="11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4537025"/>
            <a:ext cx="85206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Visit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ci3t.org/pl</a:t>
            </a:r>
            <a:r>
              <a:rPr lang="en" sz="1600">
                <a:solidFill>
                  <a:schemeClr val="dk1"/>
                </a:solidFill>
              </a:rPr>
              <a:t> to support your goal area(s)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10" name="Google Shape;110;p2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739" y="2571748"/>
            <a:ext cx="6334525" cy="18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719100" y="1218850"/>
            <a:ext cx="7544700" cy="1046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Record Focus Areas discussed by the Ci3T leadership team 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and/or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Pull in areas of focus from Social Validity and/or Treatment Integrity Reports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Example below.  </a:t>
            </a: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DELETE TEXT BOX &amp; EXAMPLES BEFORE ADDING CONTENT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625" y="1127200"/>
            <a:ext cx="5758150" cy="38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55200" y="1036125"/>
            <a:ext cx="3405075" cy="34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750" y="527925"/>
            <a:ext cx="1724705" cy="2231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688" y="704625"/>
            <a:ext cx="6794675" cy="39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brief video will explain why treatment integrity and social validity data are collected and used in the Ci3T model of prevention" id="66" name="Google Shape;66;p16" title="The Why of Treatment Integrity and Social Valid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1650" y="148988"/>
            <a:ext cx="6460700" cy="48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13" y="286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Validity</a:t>
            </a:r>
            <a:r>
              <a:rPr lang="en"/>
              <a:t>...</a:t>
            </a:r>
            <a:r>
              <a:rPr lang="en"/>
              <a:t>.how do we feel about our plan?</a:t>
            </a:r>
            <a:endParaRPr/>
          </a:p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859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Social validity refers to the level of social…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significance of </a:t>
            </a:r>
            <a:r>
              <a:rPr b="1" lang="en" sz="1600">
                <a:solidFill>
                  <a:srgbClr val="2F4E6D"/>
                </a:solidFill>
              </a:rPr>
              <a:t>goals </a:t>
            </a:r>
            <a:r>
              <a:rPr b="1" lang="en" sz="1600">
                <a:solidFill>
                  <a:srgbClr val="1C4587"/>
                </a:solidFill>
              </a:rPr>
              <a:t>/</a:t>
            </a:r>
            <a:r>
              <a:rPr b="1" lang="en" sz="1600">
                <a:solidFill>
                  <a:srgbClr val="7D4199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acceptability of </a:t>
            </a:r>
            <a:r>
              <a:rPr b="1" lang="en" sz="1600">
                <a:solidFill>
                  <a:srgbClr val="2F4E6D"/>
                </a:solidFill>
              </a:rPr>
              <a:t>procedures </a:t>
            </a:r>
            <a:r>
              <a:rPr b="1" lang="en" sz="1600">
                <a:solidFill>
                  <a:srgbClr val="1C4587"/>
                </a:solidFill>
              </a:rPr>
              <a:t>/</a:t>
            </a:r>
            <a:r>
              <a:rPr b="1" lang="en" sz="1600">
                <a:solidFill>
                  <a:srgbClr val="7D4199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importance of </a:t>
            </a:r>
            <a:r>
              <a:rPr b="1" lang="en" sz="1600">
                <a:solidFill>
                  <a:srgbClr val="2F4E6D"/>
                </a:solidFill>
              </a:rPr>
              <a:t>outcomes </a:t>
            </a:r>
            <a:r>
              <a:rPr lang="en" sz="1200">
                <a:solidFill>
                  <a:schemeClr val="dk1"/>
                </a:solidFill>
              </a:rPr>
              <a:t>(Wolf, 1978)</a:t>
            </a:r>
            <a:endParaRPr sz="1200"/>
          </a:p>
        </p:txBody>
      </p:sp>
      <p:graphicFrame>
        <p:nvGraphicFramePr>
          <p:cNvPr id="73" name="Google Shape;73;p17"/>
          <p:cNvGraphicFramePr/>
          <p:nvPr/>
        </p:nvGraphicFramePr>
        <p:xfrm>
          <a:off x="311713" y="18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{6B532F4C-8857-4F5E-B41F-66410C004A5B}</a:tableStyleId>
              </a:tblPr>
              <a:tblGrid>
                <a:gridCol w="1789425"/>
                <a:gridCol w="1507925"/>
                <a:gridCol w="1900325"/>
                <a:gridCol w="1549975"/>
                <a:gridCol w="1858275"/>
              </a:tblGrid>
              <a:tr h="5687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Year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4E6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Fall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2F4E6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Spring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4E6D"/>
                    </a:solidFill>
                  </a:tcPr>
                </a:tc>
                <a:tc hMerge="1"/>
              </a:tr>
              <a:tr h="4175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Responses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Mean % (SD)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Responses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Mean % (SD)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2022-2023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2023-2024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2024-2025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" name="Google Shape;74;p17"/>
          <p:cNvSpPr txBox="1"/>
          <p:nvPr/>
        </p:nvSpPr>
        <p:spPr>
          <a:xfrm>
            <a:off x="311700" y="4550200"/>
            <a:ext cx="8520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Goal: mean percent at or above 80%</a:t>
            </a:r>
            <a:endParaRPr>
              <a:solidFill>
                <a:srgbClr val="59595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07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Treatment Integrity</a:t>
            </a:r>
            <a:r>
              <a:rPr lang="en" sz="2300"/>
              <a:t>...how well are we using our plan?</a:t>
            </a:r>
            <a:endParaRPr sz="2300"/>
          </a:p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11700" y="1017725"/>
            <a:ext cx="8520600" cy="11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Treatment integrity is the degree to which the plan is being put in place as designed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3 data sources:</a:t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81" name="Google Shape;81;p18"/>
          <p:cNvGraphicFramePr/>
          <p:nvPr/>
        </p:nvGraphicFramePr>
        <p:xfrm>
          <a:off x="311700" y="219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{6B532F4C-8857-4F5E-B41F-66410C004A5B}</a:tableStyleId>
              </a:tblPr>
              <a:tblGrid>
                <a:gridCol w="1297225"/>
                <a:gridCol w="3898775"/>
                <a:gridCol w="851950"/>
                <a:gridCol w="1209175"/>
                <a:gridCol w="1178150"/>
              </a:tblGrid>
              <a:tr h="3962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Method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b">
                    <a:solidFill>
                      <a:srgbClr val="2F4E6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Measure Name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b">
                    <a:solidFill>
                      <a:srgbClr val="2F4E6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Completed by who?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2F4E6D"/>
                    </a:solidFill>
                  </a:tcPr>
                </a:tc>
                <a:tc hMerge="1"/>
                <a:tc hMerge="1"/>
              </a:tr>
              <a:tr h="8229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All Staff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b">
                    <a:solidFill>
                      <a:srgbClr val="2F4E6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Randomly Selected Classrooms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b">
                    <a:solidFill>
                      <a:srgbClr val="2F4E6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Ci3T Leadership Team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b">
                    <a:solidFill>
                      <a:srgbClr val="2F4E6D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Survey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Ci3T Treatment Integrity:</a:t>
                      </a:r>
                      <a:r>
                        <a:rPr lang="en"/>
                        <a:t> </a:t>
                      </a:r>
                      <a:r>
                        <a:rPr lang="en"/>
                        <a:t>Teacher Self-Report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8A62D">
                        <a:alpha val="525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Observation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Ci3T Treatment Integrity:</a:t>
                      </a:r>
                      <a:r>
                        <a:rPr lang="en"/>
                        <a:t> </a:t>
                      </a:r>
                      <a:r>
                        <a:rPr lang="en"/>
                        <a:t>Direct Observation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8A62D">
                        <a:alpha val="525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Rubric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Tiered Fidelity Inventory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8A62D">
                        <a:alpha val="5251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46900" y="113300"/>
            <a:ext cx="792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Teacher Self-Report (Survey) and</a:t>
            </a:r>
            <a:br>
              <a:rPr lang="en" sz="2600"/>
            </a:br>
            <a:r>
              <a:rPr lang="en" sz="2600"/>
              <a:t>Direct Observation</a:t>
            </a:r>
            <a:endParaRPr sz="2600"/>
          </a:p>
        </p:txBody>
      </p:sp>
      <p:graphicFrame>
        <p:nvGraphicFramePr>
          <p:cNvPr id="87" name="Google Shape;87;p19"/>
          <p:cNvGraphicFramePr/>
          <p:nvPr/>
        </p:nvGraphicFramePr>
        <p:xfrm>
          <a:off x="311650" y="102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{6B532F4C-8857-4F5E-B41F-66410C004A5B}</a:tableStyleId>
              </a:tblPr>
              <a:tblGrid>
                <a:gridCol w="1440000"/>
                <a:gridCol w="1063225"/>
                <a:gridCol w="1148425"/>
                <a:gridCol w="1217225"/>
                <a:gridCol w="1217225"/>
                <a:gridCol w="1217225"/>
                <a:gridCol w="1217225"/>
              </a:tblGrid>
              <a:tr h="30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Ci3T Procedures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2F4E6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Teacher Self-Report*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2F4E6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Direct Observation*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Fall 20</a:t>
                      </a:r>
                      <a:r>
                        <a:rPr lang="en">
                          <a:solidFill>
                            <a:srgbClr val="FF0000"/>
                          </a:solidFill>
                        </a:rPr>
                        <a:t>XX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4E6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Direct Observation*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Spring 20</a:t>
                      </a:r>
                      <a:r>
                        <a:rPr lang="en">
                          <a:solidFill>
                            <a:srgbClr val="FF0000"/>
                          </a:solidFill>
                        </a:rPr>
                        <a:t>XX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2F4E6D"/>
                    </a:solidFill>
                  </a:tcPr>
                </a:tc>
                <a:tc hMerge="1"/>
              </a:tr>
              <a:tr h="60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Fall 20</a:t>
                      </a:r>
                      <a:r>
                        <a:rPr lang="en">
                          <a:solidFill>
                            <a:srgbClr val="FF0000"/>
                          </a:solidFill>
                        </a:rPr>
                        <a:t>XX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/>
                        <a:t>n</a:t>
                      </a:r>
                      <a:r>
                        <a:rPr lang="en"/>
                        <a:t> =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 (SD)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Spr.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en">
                          <a:solidFill>
                            <a:srgbClr val="FF0000"/>
                          </a:solidFill>
                        </a:rPr>
                        <a:t>XX</a:t>
                      </a:r>
                      <a:br>
                        <a:rPr lang="en">
                          <a:solidFill>
                            <a:schemeClr val="dk1"/>
                          </a:solidFill>
                        </a:rPr>
                      </a:br>
                      <a:r>
                        <a:rPr i="1" lang="en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= TBD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% (SD)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Educator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= TBD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% (SD)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Observer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= TBD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% (SD)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Educator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</a:rPr>
                        <a:t>n =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TBD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% (SD)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Observer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</a:rPr>
                        <a:t>n =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TBD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% (SD)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8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Teaching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00.00%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00.00%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00.00%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Reinforcing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00.00%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00.00%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00.00%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Monitoring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00.00%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</a:t>
                      </a:r>
                      <a:endParaRPr b="1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00.00%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00.00%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00.00%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(SD)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TBD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311700" y="445025"/>
            <a:ext cx="724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Tiered Fidelity Inventory (Rubric)</a:t>
            </a:r>
            <a:endParaRPr sz="2300"/>
          </a:p>
        </p:txBody>
      </p:sp>
      <p:sp>
        <p:nvSpPr>
          <p:cNvPr id="93" name="Google Shape;93;p20"/>
          <p:cNvSpPr txBox="1"/>
          <p:nvPr/>
        </p:nvSpPr>
        <p:spPr>
          <a:xfrm>
            <a:off x="950700" y="1584500"/>
            <a:ext cx="6923100" cy="738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Pull TFI Over Time Graph to this slide</a:t>
            </a:r>
            <a:endParaRPr b="1"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DELETE THIS BOX BEFORE SHARING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311700" y="445025"/>
            <a:ext cx="724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Successes</a:t>
            </a:r>
            <a:endParaRPr/>
          </a:p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865375" y="2011075"/>
            <a:ext cx="7967100" cy="25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Great increases in social validity - we feel the plan is working and are willing to use it!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9463"/>
            <a:ext cx="818275" cy="8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053" y="2571750"/>
            <a:ext cx="6195400" cy="22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958363" y="1017725"/>
            <a:ext cx="7057200" cy="831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Record successes highlighted by the Ci3T leadership team 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and/or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Pull in successes from Social Validity and/or Treatment Integrity Reports. Examples below.  </a:t>
            </a: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DELETE TEXT BOX &amp; EXAMPLES BEFORE ADDING CONTENT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3677B5B0B0743AE3E22A6626261DC" ma:contentTypeVersion="20" ma:contentTypeDescription="Create a new document." ma:contentTypeScope="" ma:versionID="29442306dd28b4f4618d6a7864ea70b0">
  <xsd:schema xmlns:xsd="http://www.w3.org/2001/XMLSchema" xmlns:xs="http://www.w3.org/2001/XMLSchema" xmlns:p="http://schemas.microsoft.com/office/2006/metadata/properties" xmlns:ns2="f117d89c-0b9e-4b5f-a216-a1782ae2e190" xmlns:ns3="b2af0b1c-cec5-42ee-8e19-5b6536638d6b" targetNamespace="http://schemas.microsoft.com/office/2006/metadata/properties" ma:root="true" ma:fieldsID="a3a0bbe145a4a1222339ba483705fd6f" ns2:_="" ns3:_="">
    <xsd:import namespace="f117d89c-0b9e-4b5f-a216-a1782ae2e190"/>
    <xsd:import namespace="b2af0b1c-cec5-42ee-8e19-5b6536638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7d89c-0b9e-4b5f-a216-a1782ae2e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c2c5899-478d-4689-af14-80570c5f1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f0b1c-cec5-42ee-8e19-5b6536638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3351a59-a0b1-4782-9b21-00e9abcd0980}" ma:internalName="TaxCatchAll" ma:showField="CatchAllData" ma:web="b2af0b1c-cec5-42ee-8e19-5b6536638d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af0b1c-cec5-42ee-8e19-5b6536638d6b" xsi:nil="true"/>
    <lcf76f155ced4ddcb4097134ff3c332f xmlns="f117d89c-0b9e-4b5f-a216-a1782ae2e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5A06A7-CD8B-40FF-9538-00B2123A9C30}"/>
</file>

<file path=customXml/itemProps2.xml><?xml version="1.0" encoding="utf-8"?>
<ds:datastoreItem xmlns:ds="http://schemas.openxmlformats.org/officeDocument/2006/customXml" ds:itemID="{25C944FD-F8F0-4251-AB06-EB7D0491C992}"/>
</file>

<file path=customXml/itemProps3.xml><?xml version="1.0" encoding="utf-8"?>
<ds:datastoreItem xmlns:ds="http://schemas.openxmlformats.org/officeDocument/2006/customXml" ds:itemID="{7F164D7A-70C7-4642-BB4E-5E47983FA72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0x010100AA83677B5B0B0743AE3E22A6626261DC</vt:lpwstr>
  </property>
</Properties>
</file>