
<file path=[Content_Types].xml><?xml version="1.0" encoding="utf-8"?>
<Types xmlns="http://schemas.openxmlformats.org/package/2006/content-types">
  <Default Extension="xml" ContentType="application/xml"/>
  <Default Extension="xlsx" ContentType="application/vnd.openxmlformats-officedocument.spreadsheetml.sheet"/>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99" r:id="rId1"/>
  </p:sldMasterIdLst>
  <p:notesMasterIdLst>
    <p:notesMasterId r:id="rId18"/>
  </p:notesMasterIdLst>
  <p:handoutMasterIdLst>
    <p:handoutMasterId r:id="rId19"/>
  </p:handoutMasterIdLst>
  <p:sldIdLst>
    <p:sldId id="347" r:id="rId2"/>
    <p:sldId id="368" r:id="rId3"/>
    <p:sldId id="351" r:id="rId4"/>
    <p:sldId id="369" r:id="rId5"/>
    <p:sldId id="370" r:id="rId6"/>
    <p:sldId id="354" r:id="rId7"/>
    <p:sldId id="355" r:id="rId8"/>
    <p:sldId id="356" r:id="rId9"/>
    <p:sldId id="371" r:id="rId10"/>
    <p:sldId id="372" r:id="rId11"/>
    <p:sldId id="373" r:id="rId12"/>
    <p:sldId id="378" r:id="rId13"/>
    <p:sldId id="374" r:id="rId14"/>
    <p:sldId id="377" r:id="rId15"/>
    <p:sldId id="360" r:id="rId16"/>
    <p:sldId id="364" r:id="rId17"/>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Century Gothic" pitchFamily="34" charset="0"/>
        <a:ea typeface="+mn-ea"/>
        <a:cs typeface="+mn-cs"/>
      </a:defRPr>
    </a:lvl1pPr>
    <a:lvl2pPr marL="457200" algn="l" rtl="0" fontAlgn="base">
      <a:spcBef>
        <a:spcPct val="0"/>
      </a:spcBef>
      <a:spcAft>
        <a:spcPct val="0"/>
      </a:spcAft>
      <a:defRPr kern="1200">
        <a:solidFill>
          <a:schemeClr val="tx1"/>
        </a:solidFill>
        <a:latin typeface="Century Gothic" pitchFamily="34" charset="0"/>
        <a:ea typeface="+mn-ea"/>
        <a:cs typeface="+mn-cs"/>
      </a:defRPr>
    </a:lvl2pPr>
    <a:lvl3pPr marL="914400" algn="l" rtl="0" fontAlgn="base">
      <a:spcBef>
        <a:spcPct val="0"/>
      </a:spcBef>
      <a:spcAft>
        <a:spcPct val="0"/>
      </a:spcAft>
      <a:defRPr kern="1200">
        <a:solidFill>
          <a:schemeClr val="tx1"/>
        </a:solidFill>
        <a:latin typeface="Century Gothic" pitchFamily="34" charset="0"/>
        <a:ea typeface="+mn-ea"/>
        <a:cs typeface="+mn-cs"/>
      </a:defRPr>
    </a:lvl3pPr>
    <a:lvl4pPr marL="1371600" algn="l" rtl="0" fontAlgn="base">
      <a:spcBef>
        <a:spcPct val="0"/>
      </a:spcBef>
      <a:spcAft>
        <a:spcPct val="0"/>
      </a:spcAft>
      <a:defRPr kern="1200">
        <a:solidFill>
          <a:schemeClr val="tx1"/>
        </a:solidFill>
        <a:latin typeface="Century Gothic" pitchFamily="34" charset="0"/>
        <a:ea typeface="+mn-ea"/>
        <a:cs typeface="+mn-cs"/>
      </a:defRPr>
    </a:lvl4pPr>
    <a:lvl5pPr marL="1828800" algn="l" rtl="0" fontAlgn="base">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87CB3D"/>
    <a:srgbClr val="3333FF"/>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94" autoAdjust="0"/>
    <p:restoredTop sz="89231" autoAdjust="0"/>
  </p:normalViewPr>
  <p:slideViewPr>
    <p:cSldViewPr>
      <p:cViewPr varScale="1">
        <p:scale>
          <a:sx n="84" d="100"/>
          <a:sy n="84" d="100"/>
        </p:scale>
        <p:origin x="2024" y="19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81" d="100"/>
          <a:sy n="81" d="100"/>
        </p:scale>
        <p:origin x="3780" y="90"/>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31002048625638"/>
          <c:y val="0.084657261592301"/>
          <c:w val="0.405766630708124"/>
          <c:h val="0.879231627296588"/>
        </c:manualLayout>
      </c:layout>
      <c:barChart>
        <c:barDir val="bar"/>
        <c:grouping val="clustered"/>
        <c:varyColors val="0"/>
        <c:ser>
          <c:idx val="0"/>
          <c:order val="0"/>
          <c:tx>
            <c:strRef>
              <c:f>Sheet1!$B$1</c:f>
              <c:strCache>
                <c:ptCount val="1"/>
                <c:pt idx="0">
                  <c:v>Fall 20XX</c:v>
                </c:pt>
              </c:strCache>
            </c:strRef>
          </c:tx>
          <c:invertIfNegative val="0"/>
          <c:cat>
            <c:strRef>
              <c:f>Sheet1!$A$2:$A$9</c:f>
              <c:strCache>
                <c:ptCount val="8"/>
                <c:pt idx="0">
                  <c:v>Expectations Defined</c:v>
                </c:pt>
                <c:pt idx="1">
                  <c:v>Behavioral Expectations Taught</c:v>
                </c:pt>
                <c:pt idx="2">
                  <c:v>On-going System for Rewarding Behavioral Expectations</c:v>
                </c:pt>
                <c:pt idx="3">
                  <c:v>System for Responding to Behavioral Violations</c:v>
                </c:pt>
                <c:pt idx="4">
                  <c:v>Monitoring &amp; Decision-Making</c:v>
                </c:pt>
                <c:pt idx="5">
                  <c:v>Management</c:v>
                </c:pt>
                <c:pt idx="6">
                  <c:v>District-Level Support</c:v>
                </c:pt>
                <c:pt idx="7">
                  <c:v>Total Score</c:v>
                </c:pt>
              </c:strCache>
            </c:strRef>
          </c:cat>
          <c:val>
            <c:numRef>
              <c:f>Sheet1!$B$2:$B$9</c:f>
              <c:numCache>
                <c:formatCode>General</c:formatCode>
                <c:ptCount val="8"/>
              </c:numCache>
            </c:numRef>
          </c:val>
          <c:extLst xmlns:c16r2="http://schemas.microsoft.com/office/drawing/2015/06/chart">
            <c:ext xmlns:c16="http://schemas.microsoft.com/office/drawing/2014/chart" uri="{C3380CC4-5D6E-409C-BE32-E72D297353CC}">
              <c16:uniqueId val="{00000000-755E-49C0-A02F-117333F8ED1F}"/>
            </c:ext>
          </c:extLst>
        </c:ser>
        <c:ser>
          <c:idx val="1"/>
          <c:order val="1"/>
          <c:tx>
            <c:strRef>
              <c:f>Sheet1!$C$1</c:f>
              <c:strCache>
                <c:ptCount val="1"/>
                <c:pt idx="0">
                  <c:v>Spring 20XX</c:v>
                </c:pt>
              </c:strCache>
            </c:strRef>
          </c:tx>
          <c:invertIfNegative val="0"/>
          <c:cat>
            <c:strRef>
              <c:f>Sheet1!$A$2:$A$9</c:f>
              <c:strCache>
                <c:ptCount val="8"/>
                <c:pt idx="0">
                  <c:v>Expectations Defined</c:v>
                </c:pt>
                <c:pt idx="1">
                  <c:v>Behavioral Expectations Taught</c:v>
                </c:pt>
                <c:pt idx="2">
                  <c:v>On-going System for Rewarding Behavioral Expectations</c:v>
                </c:pt>
                <c:pt idx="3">
                  <c:v>System for Responding to Behavioral Violations</c:v>
                </c:pt>
                <c:pt idx="4">
                  <c:v>Monitoring &amp; Decision-Making</c:v>
                </c:pt>
                <c:pt idx="5">
                  <c:v>Management</c:v>
                </c:pt>
                <c:pt idx="6">
                  <c:v>District-Level Support</c:v>
                </c:pt>
                <c:pt idx="7">
                  <c:v>Total Score</c:v>
                </c:pt>
              </c:strCache>
            </c:strRef>
          </c:cat>
          <c:val>
            <c:numRef>
              <c:f>Sheet1!$C$2:$C$9</c:f>
              <c:numCache>
                <c:formatCode>General</c:formatCode>
                <c:ptCount val="8"/>
              </c:numCache>
            </c:numRef>
          </c:val>
          <c:extLst xmlns:c16r2="http://schemas.microsoft.com/office/drawing/2015/06/chart">
            <c:ext xmlns:c16="http://schemas.microsoft.com/office/drawing/2014/chart" uri="{C3380CC4-5D6E-409C-BE32-E72D297353CC}">
              <c16:uniqueId val="{00000001-755E-49C0-A02F-117333F8ED1F}"/>
            </c:ext>
          </c:extLst>
        </c:ser>
        <c:dLbls>
          <c:showLegendKey val="0"/>
          <c:showVal val="0"/>
          <c:showCatName val="0"/>
          <c:showSerName val="0"/>
          <c:showPercent val="0"/>
          <c:showBubbleSize val="0"/>
        </c:dLbls>
        <c:gapWidth val="150"/>
        <c:axId val="-1079180992"/>
        <c:axId val="-1079178944"/>
      </c:barChart>
      <c:catAx>
        <c:axId val="-1079180992"/>
        <c:scaling>
          <c:orientation val="maxMin"/>
        </c:scaling>
        <c:delete val="0"/>
        <c:axPos val="l"/>
        <c:numFmt formatCode="General" sourceLinked="0"/>
        <c:majorTickMark val="out"/>
        <c:minorTickMark val="none"/>
        <c:tickLblPos val="low"/>
        <c:txPr>
          <a:bodyPr/>
          <a:lstStyle/>
          <a:p>
            <a:pPr>
              <a:defRPr sz="1400"/>
            </a:pPr>
            <a:endParaRPr lang="en-US"/>
          </a:p>
        </c:txPr>
        <c:crossAx val="-1079178944"/>
        <c:crosses val="autoZero"/>
        <c:auto val="0"/>
        <c:lblAlgn val="ctr"/>
        <c:lblOffset val="100"/>
        <c:noMultiLvlLbl val="0"/>
      </c:catAx>
      <c:valAx>
        <c:axId val="-1079178944"/>
        <c:scaling>
          <c:orientation val="minMax"/>
          <c:max val="100.0"/>
          <c:min val="0.0"/>
        </c:scaling>
        <c:delete val="0"/>
        <c:axPos val="t"/>
        <c:majorGridlines/>
        <c:numFmt formatCode="General" sourceLinked="1"/>
        <c:majorTickMark val="out"/>
        <c:minorTickMark val="none"/>
        <c:tickLblPos val="nextTo"/>
        <c:txPr>
          <a:bodyPr/>
          <a:lstStyle/>
          <a:p>
            <a:pPr>
              <a:defRPr sz="1400"/>
            </a:pPr>
            <a:endParaRPr lang="en-US"/>
          </a:p>
        </c:txPr>
        <c:crossAx val="-1079180992"/>
        <c:crosses val="autoZero"/>
        <c:crossBetween val="between"/>
      </c:valAx>
    </c:plotArea>
    <c:legend>
      <c:legendPos val="r"/>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D31F10-EFBB-4C37-81A1-19883132FCC5}" type="doc">
      <dgm:prSet loTypeId="urn:microsoft.com/office/officeart/2005/8/layout/process4" loCatId="list" qsTypeId="urn:microsoft.com/office/officeart/2005/8/quickstyle/simple1#2" qsCatId="simple" csTypeId="urn:microsoft.com/office/officeart/2005/8/colors/accent5_2" csCatId="accent5" phldr="1"/>
      <dgm:spPr/>
      <dgm:t>
        <a:bodyPr/>
        <a:lstStyle/>
        <a:p>
          <a:endParaRPr lang="en-US"/>
        </a:p>
      </dgm:t>
    </dgm:pt>
    <dgm:pt modelId="{AAA14169-7EAA-4C1B-BC81-0AC0644B6B22}">
      <dgm:prSet phldrT="[Text]" custT="1"/>
      <dgm:spPr/>
      <dgm:t>
        <a:bodyPr/>
        <a:lstStyle/>
        <a:p>
          <a:r>
            <a:rPr lang="en-US" sz="3600" b="1" dirty="0" smtClean="0"/>
            <a:t>Social Validity</a:t>
          </a:r>
          <a:endParaRPr lang="en-US" sz="3600" b="1" dirty="0"/>
        </a:p>
      </dgm:t>
    </dgm:pt>
    <dgm:pt modelId="{F39E48C4-2151-40C6-9A17-63539B6645C8}" type="parTrans" cxnId="{493E3501-29F6-43A4-94D9-C651444002CD}">
      <dgm:prSet/>
      <dgm:spPr/>
      <dgm:t>
        <a:bodyPr/>
        <a:lstStyle/>
        <a:p>
          <a:endParaRPr lang="en-US"/>
        </a:p>
      </dgm:t>
    </dgm:pt>
    <dgm:pt modelId="{40C80F87-338D-40AA-B8B9-AED7A42B207F}" type="sibTrans" cxnId="{493E3501-29F6-43A4-94D9-C651444002CD}">
      <dgm:prSet/>
      <dgm:spPr/>
      <dgm:t>
        <a:bodyPr/>
        <a:lstStyle/>
        <a:p>
          <a:endParaRPr lang="en-US"/>
        </a:p>
      </dgm:t>
    </dgm:pt>
    <dgm:pt modelId="{F75A0922-6348-4F40-839F-3C6AB76740E4}">
      <dgm:prSet phldrT="[Text]"/>
      <dgm:spPr/>
      <dgm:t>
        <a:bodyPr/>
        <a:lstStyle/>
        <a:p>
          <a:endParaRPr lang="en-US" dirty="0"/>
        </a:p>
      </dgm:t>
    </dgm:pt>
    <dgm:pt modelId="{AEAF2BFD-C853-4532-BB72-C07008563050}" type="parTrans" cxnId="{BE8B365C-B1BF-4FC4-8CEA-793F773271B0}">
      <dgm:prSet/>
      <dgm:spPr/>
      <dgm:t>
        <a:bodyPr/>
        <a:lstStyle/>
        <a:p>
          <a:endParaRPr lang="en-US"/>
        </a:p>
      </dgm:t>
    </dgm:pt>
    <dgm:pt modelId="{76B545E1-A39B-4C58-A6A9-93A9FBE5A165}" type="sibTrans" cxnId="{BE8B365C-B1BF-4FC4-8CEA-793F773271B0}">
      <dgm:prSet/>
      <dgm:spPr/>
      <dgm:t>
        <a:bodyPr/>
        <a:lstStyle/>
        <a:p>
          <a:endParaRPr lang="en-US"/>
        </a:p>
      </dgm:t>
    </dgm:pt>
    <dgm:pt modelId="{B2B012CD-BAA3-4366-A4E2-4DB490FFA9EE}">
      <dgm:prSet phldrT="[Text]"/>
      <dgm:spPr/>
      <dgm:t>
        <a:bodyPr/>
        <a:lstStyle/>
        <a:p>
          <a:endParaRPr lang="en-US" dirty="0"/>
        </a:p>
      </dgm:t>
    </dgm:pt>
    <dgm:pt modelId="{76064162-581C-4DB4-82B8-390B097AA775}" type="parTrans" cxnId="{E7A5A181-CD45-462D-9C2F-A9781C4AAB40}">
      <dgm:prSet/>
      <dgm:spPr/>
      <dgm:t>
        <a:bodyPr/>
        <a:lstStyle/>
        <a:p>
          <a:endParaRPr lang="en-US"/>
        </a:p>
      </dgm:t>
    </dgm:pt>
    <dgm:pt modelId="{33522F8C-0CB9-4D51-B91B-E48D4C640C7B}" type="sibTrans" cxnId="{E7A5A181-CD45-462D-9C2F-A9781C4AAB40}">
      <dgm:prSet/>
      <dgm:spPr/>
      <dgm:t>
        <a:bodyPr/>
        <a:lstStyle/>
        <a:p>
          <a:endParaRPr lang="en-US"/>
        </a:p>
      </dgm:t>
    </dgm:pt>
    <dgm:pt modelId="{A021ED4B-6B6D-46DD-8323-A0DD78E2644A}">
      <dgm:prSet phldrT="[Text]" custT="1"/>
      <dgm:spPr/>
      <dgm:t>
        <a:bodyPr/>
        <a:lstStyle/>
        <a:p>
          <a:r>
            <a:rPr lang="en-US" sz="3600" b="1" dirty="0" smtClean="0"/>
            <a:t>Treatment Integrity</a:t>
          </a:r>
          <a:endParaRPr lang="en-US" sz="3600" b="1" dirty="0"/>
        </a:p>
      </dgm:t>
    </dgm:pt>
    <dgm:pt modelId="{0B2C85FB-D659-46BA-8DAD-2D976D20AF4F}" type="parTrans" cxnId="{AFBB0F8A-8549-42FF-8D71-8C88C88A79C3}">
      <dgm:prSet/>
      <dgm:spPr/>
      <dgm:t>
        <a:bodyPr/>
        <a:lstStyle/>
        <a:p>
          <a:endParaRPr lang="en-US"/>
        </a:p>
      </dgm:t>
    </dgm:pt>
    <dgm:pt modelId="{3178EEC7-62C9-43E4-B186-64522EEA98AB}" type="sibTrans" cxnId="{AFBB0F8A-8549-42FF-8D71-8C88C88A79C3}">
      <dgm:prSet/>
      <dgm:spPr/>
      <dgm:t>
        <a:bodyPr/>
        <a:lstStyle/>
        <a:p>
          <a:endParaRPr lang="en-US"/>
        </a:p>
      </dgm:t>
    </dgm:pt>
    <dgm:pt modelId="{9509D009-D455-4B96-A125-8D28310F5179}">
      <dgm:prSet phldrT="[Text]" custT="1"/>
      <dgm:spPr/>
      <dgm:t>
        <a:bodyPr/>
        <a:lstStyle/>
        <a:p>
          <a:r>
            <a:rPr lang="en-US" sz="3600" b="1" dirty="0" smtClean="0"/>
            <a:t>Systematic Screening</a:t>
          </a:r>
          <a:endParaRPr lang="en-US" sz="3600" b="1" dirty="0"/>
        </a:p>
      </dgm:t>
    </dgm:pt>
    <dgm:pt modelId="{F55888F4-69FB-44E3-AF2F-6D377C4F16B3}" type="parTrans" cxnId="{C8B6340B-2A15-45CA-A120-3D475437C0C3}">
      <dgm:prSet/>
      <dgm:spPr/>
      <dgm:t>
        <a:bodyPr/>
        <a:lstStyle/>
        <a:p>
          <a:endParaRPr lang="en-US"/>
        </a:p>
      </dgm:t>
    </dgm:pt>
    <dgm:pt modelId="{A023F6FF-1E2B-44F5-9E31-278AF39CF3FA}" type="sibTrans" cxnId="{C8B6340B-2A15-45CA-A120-3D475437C0C3}">
      <dgm:prSet/>
      <dgm:spPr/>
      <dgm:t>
        <a:bodyPr/>
        <a:lstStyle/>
        <a:p>
          <a:endParaRPr lang="en-US"/>
        </a:p>
      </dgm:t>
    </dgm:pt>
    <dgm:pt modelId="{380616C1-0908-407E-9867-C2794633A264}">
      <dgm:prSet phldrT="[Text]"/>
      <dgm:spPr/>
      <dgm:t>
        <a:bodyPr/>
        <a:lstStyle/>
        <a:p>
          <a:r>
            <a:rPr lang="en-US" smtClean="0"/>
            <a:t>Academic</a:t>
          </a:r>
          <a:endParaRPr lang="en-US" dirty="0"/>
        </a:p>
      </dgm:t>
    </dgm:pt>
    <dgm:pt modelId="{956F3F8C-9115-4B06-8C1D-5851B1D64045}" type="parTrans" cxnId="{A81F9FE4-A546-4656-817F-561A715DB8B7}">
      <dgm:prSet/>
      <dgm:spPr/>
      <dgm:t>
        <a:bodyPr/>
        <a:lstStyle/>
        <a:p>
          <a:endParaRPr lang="en-US"/>
        </a:p>
      </dgm:t>
    </dgm:pt>
    <dgm:pt modelId="{CFA2C853-689D-4649-9C63-EFE34D20CE86}" type="sibTrans" cxnId="{A81F9FE4-A546-4656-817F-561A715DB8B7}">
      <dgm:prSet/>
      <dgm:spPr/>
      <dgm:t>
        <a:bodyPr/>
        <a:lstStyle/>
        <a:p>
          <a:endParaRPr lang="en-US"/>
        </a:p>
      </dgm:t>
    </dgm:pt>
    <dgm:pt modelId="{BCA538D6-4E32-4184-A5A1-776963BB7365}">
      <dgm:prSet phldrT="[Text]"/>
      <dgm:spPr/>
      <dgm:t>
        <a:bodyPr/>
        <a:lstStyle/>
        <a:p>
          <a:r>
            <a:rPr lang="en-US" smtClean="0"/>
            <a:t>Behavior</a:t>
          </a:r>
          <a:endParaRPr lang="en-US" dirty="0"/>
        </a:p>
      </dgm:t>
    </dgm:pt>
    <dgm:pt modelId="{4C13A34B-6674-4204-8FB1-BA19085DB6B4}" type="parTrans" cxnId="{3365657F-AC24-41C6-A335-D3E057EF0FCF}">
      <dgm:prSet/>
      <dgm:spPr/>
      <dgm:t>
        <a:bodyPr/>
        <a:lstStyle/>
        <a:p>
          <a:endParaRPr lang="en-US"/>
        </a:p>
      </dgm:t>
    </dgm:pt>
    <dgm:pt modelId="{E4667663-1073-4A87-BB8F-DBF14282E81B}" type="sibTrans" cxnId="{3365657F-AC24-41C6-A335-D3E057EF0FCF}">
      <dgm:prSet/>
      <dgm:spPr/>
      <dgm:t>
        <a:bodyPr/>
        <a:lstStyle/>
        <a:p>
          <a:endParaRPr lang="en-US"/>
        </a:p>
      </dgm:t>
    </dgm:pt>
    <dgm:pt modelId="{4217E463-2544-4D35-A573-9DC645D7E320}">
      <dgm:prSet phldrT="[Text]"/>
      <dgm:spPr/>
      <dgm:t>
        <a:bodyPr/>
        <a:lstStyle/>
        <a:p>
          <a:r>
            <a:rPr lang="en-US" dirty="0" smtClean="0"/>
            <a:t> </a:t>
          </a:r>
          <a:endParaRPr lang="en-US" dirty="0"/>
        </a:p>
      </dgm:t>
    </dgm:pt>
    <dgm:pt modelId="{51D72B79-65B1-4506-BD38-481EFE63F419}" type="sibTrans" cxnId="{3DFAED9B-235F-4ACE-9245-DF40F84661B7}">
      <dgm:prSet/>
      <dgm:spPr/>
      <dgm:t>
        <a:bodyPr/>
        <a:lstStyle/>
        <a:p>
          <a:endParaRPr lang="en-US"/>
        </a:p>
      </dgm:t>
    </dgm:pt>
    <dgm:pt modelId="{B8881C06-AABD-498E-AD5F-E20915D496B9}" type="parTrans" cxnId="{3DFAED9B-235F-4ACE-9245-DF40F84661B7}">
      <dgm:prSet/>
      <dgm:spPr/>
      <dgm:t>
        <a:bodyPr/>
        <a:lstStyle/>
        <a:p>
          <a:endParaRPr lang="en-US"/>
        </a:p>
      </dgm:t>
    </dgm:pt>
    <dgm:pt modelId="{65B90257-2337-4E6F-90B2-352DDE354E96}">
      <dgm:prSet phldrT="[Text]"/>
      <dgm:spPr/>
      <dgm:t>
        <a:bodyPr/>
        <a:lstStyle/>
        <a:p>
          <a:r>
            <a:rPr lang="en-US" dirty="0" smtClean="0"/>
            <a:t> </a:t>
          </a:r>
          <a:endParaRPr lang="en-US" dirty="0"/>
        </a:p>
      </dgm:t>
    </dgm:pt>
    <dgm:pt modelId="{A26F83D6-7280-46BA-8DF2-DB5164DDF4B8}" type="sibTrans" cxnId="{5767122F-3BE0-48B3-8113-AF5A99B5630D}">
      <dgm:prSet/>
      <dgm:spPr/>
      <dgm:t>
        <a:bodyPr/>
        <a:lstStyle/>
        <a:p>
          <a:endParaRPr lang="en-US"/>
        </a:p>
      </dgm:t>
    </dgm:pt>
    <dgm:pt modelId="{42063DFF-AAAC-439D-B3A8-3237C3FDB9EB}" type="parTrans" cxnId="{5767122F-3BE0-48B3-8113-AF5A99B5630D}">
      <dgm:prSet/>
      <dgm:spPr/>
      <dgm:t>
        <a:bodyPr/>
        <a:lstStyle/>
        <a:p>
          <a:endParaRPr lang="en-US"/>
        </a:p>
      </dgm:t>
    </dgm:pt>
    <dgm:pt modelId="{4F391DC1-0719-41AE-B676-A4611A391BAA}" type="pres">
      <dgm:prSet presAssocID="{01D31F10-EFBB-4C37-81A1-19883132FCC5}" presName="Name0" presStyleCnt="0">
        <dgm:presLayoutVars>
          <dgm:dir/>
          <dgm:animLvl val="lvl"/>
          <dgm:resizeHandles val="exact"/>
        </dgm:presLayoutVars>
      </dgm:prSet>
      <dgm:spPr/>
      <dgm:t>
        <a:bodyPr/>
        <a:lstStyle/>
        <a:p>
          <a:endParaRPr lang="en-US"/>
        </a:p>
      </dgm:t>
    </dgm:pt>
    <dgm:pt modelId="{D4C3231F-C41E-43C0-9740-8B74B5C58238}" type="pres">
      <dgm:prSet presAssocID="{9509D009-D455-4B96-A125-8D28310F5179}" presName="boxAndChildren" presStyleCnt="0"/>
      <dgm:spPr/>
      <dgm:t>
        <a:bodyPr/>
        <a:lstStyle/>
        <a:p>
          <a:endParaRPr lang="en-US"/>
        </a:p>
      </dgm:t>
    </dgm:pt>
    <dgm:pt modelId="{BE4611CB-CA4A-481C-AC6E-3F4AB82ACCE5}" type="pres">
      <dgm:prSet presAssocID="{9509D009-D455-4B96-A125-8D28310F5179}" presName="parentTextBox" presStyleLbl="node1" presStyleIdx="0" presStyleCnt="3"/>
      <dgm:spPr/>
      <dgm:t>
        <a:bodyPr/>
        <a:lstStyle/>
        <a:p>
          <a:endParaRPr lang="en-US"/>
        </a:p>
      </dgm:t>
    </dgm:pt>
    <dgm:pt modelId="{BBD327FD-E0BA-4777-8832-E4427CBDB707}" type="pres">
      <dgm:prSet presAssocID="{9509D009-D455-4B96-A125-8D28310F5179}" presName="entireBox" presStyleLbl="node1" presStyleIdx="0" presStyleCnt="3"/>
      <dgm:spPr/>
      <dgm:t>
        <a:bodyPr/>
        <a:lstStyle/>
        <a:p>
          <a:endParaRPr lang="en-US"/>
        </a:p>
      </dgm:t>
    </dgm:pt>
    <dgm:pt modelId="{9E7A8D2E-2D82-4663-9543-29F239BA6050}" type="pres">
      <dgm:prSet presAssocID="{9509D009-D455-4B96-A125-8D28310F5179}" presName="descendantBox" presStyleCnt="0"/>
      <dgm:spPr/>
      <dgm:t>
        <a:bodyPr/>
        <a:lstStyle/>
        <a:p>
          <a:endParaRPr lang="en-US"/>
        </a:p>
      </dgm:t>
    </dgm:pt>
    <dgm:pt modelId="{7951155A-7E89-44A9-9BF7-5C790023F098}" type="pres">
      <dgm:prSet presAssocID="{380616C1-0908-407E-9867-C2794633A264}" presName="childTextBox" presStyleLbl="fgAccFollowNode1" presStyleIdx="0" presStyleCnt="6">
        <dgm:presLayoutVars>
          <dgm:bulletEnabled val="1"/>
        </dgm:presLayoutVars>
      </dgm:prSet>
      <dgm:spPr/>
      <dgm:t>
        <a:bodyPr/>
        <a:lstStyle/>
        <a:p>
          <a:endParaRPr lang="en-US"/>
        </a:p>
      </dgm:t>
    </dgm:pt>
    <dgm:pt modelId="{CD5EA9AD-1FF3-4544-A506-1F718852DBF6}" type="pres">
      <dgm:prSet presAssocID="{BCA538D6-4E32-4184-A5A1-776963BB7365}" presName="childTextBox" presStyleLbl="fgAccFollowNode1" presStyleIdx="1" presStyleCnt="6">
        <dgm:presLayoutVars>
          <dgm:bulletEnabled val="1"/>
        </dgm:presLayoutVars>
      </dgm:prSet>
      <dgm:spPr/>
      <dgm:t>
        <a:bodyPr/>
        <a:lstStyle/>
        <a:p>
          <a:endParaRPr lang="en-US"/>
        </a:p>
      </dgm:t>
    </dgm:pt>
    <dgm:pt modelId="{65907931-0DB8-4C04-B908-D02C4050FD67}" type="pres">
      <dgm:prSet presAssocID="{3178EEC7-62C9-43E4-B186-64522EEA98AB}" presName="sp" presStyleCnt="0"/>
      <dgm:spPr/>
      <dgm:t>
        <a:bodyPr/>
        <a:lstStyle/>
        <a:p>
          <a:endParaRPr lang="en-US"/>
        </a:p>
      </dgm:t>
    </dgm:pt>
    <dgm:pt modelId="{4D6B09BE-5F40-4BEF-8F53-3AF7298788E6}" type="pres">
      <dgm:prSet presAssocID="{A021ED4B-6B6D-46DD-8323-A0DD78E2644A}" presName="arrowAndChildren" presStyleCnt="0"/>
      <dgm:spPr/>
      <dgm:t>
        <a:bodyPr/>
        <a:lstStyle/>
        <a:p>
          <a:endParaRPr lang="en-US"/>
        </a:p>
      </dgm:t>
    </dgm:pt>
    <dgm:pt modelId="{5EC9AC2B-D8D1-4BFE-B188-FF570D586A84}" type="pres">
      <dgm:prSet presAssocID="{A021ED4B-6B6D-46DD-8323-A0DD78E2644A}" presName="parentTextArrow" presStyleLbl="node1" presStyleIdx="0" presStyleCnt="3"/>
      <dgm:spPr/>
      <dgm:t>
        <a:bodyPr/>
        <a:lstStyle/>
        <a:p>
          <a:endParaRPr lang="en-US"/>
        </a:p>
      </dgm:t>
    </dgm:pt>
    <dgm:pt modelId="{92EA4F5A-0FF3-4211-A131-F9B49768E899}" type="pres">
      <dgm:prSet presAssocID="{A021ED4B-6B6D-46DD-8323-A0DD78E2644A}" presName="arrow" presStyleLbl="node1" presStyleIdx="1" presStyleCnt="3"/>
      <dgm:spPr/>
      <dgm:t>
        <a:bodyPr/>
        <a:lstStyle/>
        <a:p>
          <a:endParaRPr lang="en-US"/>
        </a:p>
      </dgm:t>
    </dgm:pt>
    <dgm:pt modelId="{2EB3B3E1-EC25-4048-A066-51C31D2D677D}" type="pres">
      <dgm:prSet presAssocID="{A021ED4B-6B6D-46DD-8323-A0DD78E2644A}" presName="descendantArrow" presStyleCnt="0"/>
      <dgm:spPr/>
      <dgm:t>
        <a:bodyPr/>
        <a:lstStyle/>
        <a:p>
          <a:endParaRPr lang="en-US"/>
        </a:p>
      </dgm:t>
    </dgm:pt>
    <dgm:pt modelId="{A61109AB-58A7-4C13-A5D2-CA6A251B88F0}" type="pres">
      <dgm:prSet presAssocID="{65B90257-2337-4E6F-90B2-352DDE354E96}" presName="childTextArrow" presStyleLbl="fgAccFollowNode1" presStyleIdx="2" presStyleCnt="6">
        <dgm:presLayoutVars>
          <dgm:bulletEnabled val="1"/>
        </dgm:presLayoutVars>
      </dgm:prSet>
      <dgm:spPr/>
      <dgm:t>
        <a:bodyPr/>
        <a:lstStyle/>
        <a:p>
          <a:endParaRPr lang="en-US"/>
        </a:p>
      </dgm:t>
    </dgm:pt>
    <dgm:pt modelId="{9C19B259-35BE-4E6C-AFCF-446C3F9B1DCD}" type="pres">
      <dgm:prSet presAssocID="{4217E463-2544-4D35-A573-9DC645D7E320}" presName="childTextArrow" presStyleLbl="fgAccFollowNode1" presStyleIdx="3" presStyleCnt="6">
        <dgm:presLayoutVars>
          <dgm:bulletEnabled val="1"/>
        </dgm:presLayoutVars>
      </dgm:prSet>
      <dgm:spPr/>
      <dgm:t>
        <a:bodyPr/>
        <a:lstStyle/>
        <a:p>
          <a:endParaRPr lang="en-US"/>
        </a:p>
      </dgm:t>
    </dgm:pt>
    <dgm:pt modelId="{82FA41B7-2C30-4CB4-806C-A0308B1D3E66}" type="pres">
      <dgm:prSet presAssocID="{40C80F87-338D-40AA-B8B9-AED7A42B207F}" presName="sp" presStyleCnt="0"/>
      <dgm:spPr/>
      <dgm:t>
        <a:bodyPr/>
        <a:lstStyle/>
        <a:p>
          <a:endParaRPr lang="en-US"/>
        </a:p>
      </dgm:t>
    </dgm:pt>
    <dgm:pt modelId="{1B7EA2E0-3DA4-477D-BC15-0B305AF2F721}" type="pres">
      <dgm:prSet presAssocID="{AAA14169-7EAA-4C1B-BC81-0AC0644B6B22}" presName="arrowAndChildren" presStyleCnt="0"/>
      <dgm:spPr/>
      <dgm:t>
        <a:bodyPr/>
        <a:lstStyle/>
        <a:p>
          <a:endParaRPr lang="en-US"/>
        </a:p>
      </dgm:t>
    </dgm:pt>
    <dgm:pt modelId="{40AEB583-4814-404E-B1E7-0A4918E9B654}" type="pres">
      <dgm:prSet presAssocID="{AAA14169-7EAA-4C1B-BC81-0AC0644B6B22}" presName="parentTextArrow" presStyleLbl="node1" presStyleIdx="1" presStyleCnt="3"/>
      <dgm:spPr/>
      <dgm:t>
        <a:bodyPr/>
        <a:lstStyle/>
        <a:p>
          <a:endParaRPr lang="en-US"/>
        </a:p>
      </dgm:t>
    </dgm:pt>
    <dgm:pt modelId="{1E4F588E-03BB-45C8-87EE-6965E618E9BF}" type="pres">
      <dgm:prSet presAssocID="{AAA14169-7EAA-4C1B-BC81-0AC0644B6B22}" presName="arrow" presStyleLbl="node1" presStyleIdx="2" presStyleCnt="3"/>
      <dgm:spPr/>
      <dgm:t>
        <a:bodyPr/>
        <a:lstStyle/>
        <a:p>
          <a:endParaRPr lang="en-US"/>
        </a:p>
      </dgm:t>
    </dgm:pt>
    <dgm:pt modelId="{96CE1577-6B47-4FB8-BD3E-89F0A8753922}" type="pres">
      <dgm:prSet presAssocID="{AAA14169-7EAA-4C1B-BC81-0AC0644B6B22}" presName="descendantArrow" presStyleCnt="0"/>
      <dgm:spPr/>
      <dgm:t>
        <a:bodyPr/>
        <a:lstStyle/>
        <a:p>
          <a:endParaRPr lang="en-US"/>
        </a:p>
      </dgm:t>
    </dgm:pt>
    <dgm:pt modelId="{1089999C-8267-48BC-A665-5A0CF5DB29FD}" type="pres">
      <dgm:prSet presAssocID="{F75A0922-6348-4F40-839F-3C6AB76740E4}" presName="childTextArrow" presStyleLbl="fgAccFollowNode1" presStyleIdx="4" presStyleCnt="6">
        <dgm:presLayoutVars>
          <dgm:bulletEnabled val="1"/>
        </dgm:presLayoutVars>
      </dgm:prSet>
      <dgm:spPr/>
      <dgm:t>
        <a:bodyPr/>
        <a:lstStyle/>
        <a:p>
          <a:endParaRPr lang="en-US"/>
        </a:p>
      </dgm:t>
    </dgm:pt>
    <dgm:pt modelId="{ECFD427D-5D07-4820-81E5-F9AAF6F7B224}" type="pres">
      <dgm:prSet presAssocID="{B2B012CD-BAA3-4366-A4E2-4DB490FFA9EE}" presName="childTextArrow" presStyleLbl="fgAccFollowNode1" presStyleIdx="5" presStyleCnt="6">
        <dgm:presLayoutVars>
          <dgm:bulletEnabled val="1"/>
        </dgm:presLayoutVars>
      </dgm:prSet>
      <dgm:spPr/>
      <dgm:t>
        <a:bodyPr/>
        <a:lstStyle/>
        <a:p>
          <a:endParaRPr lang="en-US"/>
        </a:p>
      </dgm:t>
    </dgm:pt>
  </dgm:ptLst>
  <dgm:cxnLst>
    <dgm:cxn modelId="{E7A5A181-CD45-462D-9C2F-A9781C4AAB40}" srcId="{AAA14169-7EAA-4C1B-BC81-0AC0644B6B22}" destId="{B2B012CD-BAA3-4366-A4E2-4DB490FFA9EE}" srcOrd="1" destOrd="0" parTransId="{76064162-581C-4DB4-82B8-390B097AA775}" sibTransId="{33522F8C-0CB9-4D51-B91B-E48D4C640C7B}"/>
    <dgm:cxn modelId="{A81F9FE4-A546-4656-817F-561A715DB8B7}" srcId="{9509D009-D455-4B96-A125-8D28310F5179}" destId="{380616C1-0908-407E-9867-C2794633A264}" srcOrd="0" destOrd="0" parTransId="{956F3F8C-9115-4B06-8C1D-5851B1D64045}" sibTransId="{CFA2C853-689D-4649-9C63-EFE34D20CE86}"/>
    <dgm:cxn modelId="{BE8B365C-B1BF-4FC4-8CEA-793F773271B0}" srcId="{AAA14169-7EAA-4C1B-BC81-0AC0644B6B22}" destId="{F75A0922-6348-4F40-839F-3C6AB76740E4}" srcOrd="0" destOrd="0" parTransId="{AEAF2BFD-C853-4532-BB72-C07008563050}" sibTransId="{76B545E1-A39B-4C58-A6A9-93A9FBE5A165}"/>
    <dgm:cxn modelId="{3DFAED9B-235F-4ACE-9245-DF40F84661B7}" srcId="{A021ED4B-6B6D-46DD-8323-A0DD78E2644A}" destId="{4217E463-2544-4D35-A573-9DC645D7E320}" srcOrd="1" destOrd="0" parTransId="{B8881C06-AABD-498E-AD5F-E20915D496B9}" sibTransId="{51D72B79-65B1-4506-BD38-481EFE63F419}"/>
    <dgm:cxn modelId="{3AE36121-607C-4A1F-859B-6DB503721D30}" type="presOf" srcId="{A021ED4B-6B6D-46DD-8323-A0DD78E2644A}" destId="{5EC9AC2B-D8D1-4BFE-B188-FF570D586A84}" srcOrd="0" destOrd="0" presId="urn:microsoft.com/office/officeart/2005/8/layout/process4"/>
    <dgm:cxn modelId="{2391A87D-7774-48E0-964F-C739B90F0500}" type="presOf" srcId="{65B90257-2337-4E6F-90B2-352DDE354E96}" destId="{A61109AB-58A7-4C13-A5D2-CA6A251B88F0}" srcOrd="0" destOrd="0" presId="urn:microsoft.com/office/officeart/2005/8/layout/process4"/>
    <dgm:cxn modelId="{8183B60A-2D84-4BC7-B06E-6FAF4131E007}" type="presOf" srcId="{4217E463-2544-4D35-A573-9DC645D7E320}" destId="{9C19B259-35BE-4E6C-AFCF-446C3F9B1DCD}" srcOrd="0" destOrd="0" presId="urn:microsoft.com/office/officeart/2005/8/layout/process4"/>
    <dgm:cxn modelId="{88FA47BC-F66F-450C-89EA-031E77C19C77}" type="presOf" srcId="{9509D009-D455-4B96-A125-8D28310F5179}" destId="{BE4611CB-CA4A-481C-AC6E-3F4AB82ACCE5}" srcOrd="0" destOrd="0" presId="urn:microsoft.com/office/officeart/2005/8/layout/process4"/>
    <dgm:cxn modelId="{493E3501-29F6-43A4-94D9-C651444002CD}" srcId="{01D31F10-EFBB-4C37-81A1-19883132FCC5}" destId="{AAA14169-7EAA-4C1B-BC81-0AC0644B6B22}" srcOrd="0" destOrd="0" parTransId="{F39E48C4-2151-40C6-9A17-63539B6645C8}" sibTransId="{40C80F87-338D-40AA-B8B9-AED7A42B207F}"/>
    <dgm:cxn modelId="{D9C01D1E-5591-44E4-B862-1D8A91E7517F}" type="presOf" srcId="{F75A0922-6348-4F40-839F-3C6AB76740E4}" destId="{1089999C-8267-48BC-A665-5A0CF5DB29FD}" srcOrd="0" destOrd="0" presId="urn:microsoft.com/office/officeart/2005/8/layout/process4"/>
    <dgm:cxn modelId="{ECE8DA81-1B3E-4428-99EF-2A5906B179E0}" type="presOf" srcId="{B2B012CD-BAA3-4366-A4E2-4DB490FFA9EE}" destId="{ECFD427D-5D07-4820-81E5-F9AAF6F7B224}" srcOrd="0" destOrd="0" presId="urn:microsoft.com/office/officeart/2005/8/layout/process4"/>
    <dgm:cxn modelId="{3C901E5A-A61C-418A-819D-B8D4BF3BE97D}" type="presOf" srcId="{A021ED4B-6B6D-46DD-8323-A0DD78E2644A}" destId="{92EA4F5A-0FF3-4211-A131-F9B49768E899}" srcOrd="1" destOrd="0" presId="urn:microsoft.com/office/officeart/2005/8/layout/process4"/>
    <dgm:cxn modelId="{F7959D1E-AEB6-4CB6-AF58-46D6A44AF06F}" type="presOf" srcId="{380616C1-0908-407E-9867-C2794633A264}" destId="{7951155A-7E89-44A9-9BF7-5C790023F098}" srcOrd="0" destOrd="0" presId="urn:microsoft.com/office/officeart/2005/8/layout/process4"/>
    <dgm:cxn modelId="{C8B6340B-2A15-45CA-A120-3D475437C0C3}" srcId="{01D31F10-EFBB-4C37-81A1-19883132FCC5}" destId="{9509D009-D455-4B96-A125-8D28310F5179}" srcOrd="2" destOrd="0" parTransId="{F55888F4-69FB-44E3-AF2F-6D377C4F16B3}" sibTransId="{A023F6FF-1E2B-44F5-9E31-278AF39CF3FA}"/>
    <dgm:cxn modelId="{20C62B0D-AD56-4C86-A37B-6983E76977DD}" type="presOf" srcId="{9509D009-D455-4B96-A125-8D28310F5179}" destId="{BBD327FD-E0BA-4777-8832-E4427CBDB707}" srcOrd="1" destOrd="0" presId="urn:microsoft.com/office/officeart/2005/8/layout/process4"/>
    <dgm:cxn modelId="{A5E75C6E-6874-4A7E-9D65-8CD4F3AA61C5}" type="presOf" srcId="{AAA14169-7EAA-4C1B-BC81-0AC0644B6B22}" destId="{40AEB583-4814-404E-B1E7-0A4918E9B654}" srcOrd="0" destOrd="0" presId="urn:microsoft.com/office/officeart/2005/8/layout/process4"/>
    <dgm:cxn modelId="{3365657F-AC24-41C6-A335-D3E057EF0FCF}" srcId="{9509D009-D455-4B96-A125-8D28310F5179}" destId="{BCA538D6-4E32-4184-A5A1-776963BB7365}" srcOrd="1" destOrd="0" parTransId="{4C13A34B-6674-4204-8FB1-BA19085DB6B4}" sibTransId="{E4667663-1073-4A87-BB8F-DBF14282E81B}"/>
    <dgm:cxn modelId="{AFBB0F8A-8549-42FF-8D71-8C88C88A79C3}" srcId="{01D31F10-EFBB-4C37-81A1-19883132FCC5}" destId="{A021ED4B-6B6D-46DD-8323-A0DD78E2644A}" srcOrd="1" destOrd="0" parTransId="{0B2C85FB-D659-46BA-8DAD-2D976D20AF4F}" sibTransId="{3178EEC7-62C9-43E4-B186-64522EEA98AB}"/>
    <dgm:cxn modelId="{98A3244B-9C9C-4EE2-AFCF-356174725E75}" type="presOf" srcId="{01D31F10-EFBB-4C37-81A1-19883132FCC5}" destId="{4F391DC1-0719-41AE-B676-A4611A391BAA}" srcOrd="0" destOrd="0" presId="urn:microsoft.com/office/officeart/2005/8/layout/process4"/>
    <dgm:cxn modelId="{E47ADB43-A646-4248-8CA9-68A66CC6A1B0}" type="presOf" srcId="{BCA538D6-4E32-4184-A5A1-776963BB7365}" destId="{CD5EA9AD-1FF3-4544-A506-1F718852DBF6}" srcOrd="0" destOrd="0" presId="urn:microsoft.com/office/officeart/2005/8/layout/process4"/>
    <dgm:cxn modelId="{8E5D3660-B125-4998-8384-6967084D9CB5}" type="presOf" srcId="{AAA14169-7EAA-4C1B-BC81-0AC0644B6B22}" destId="{1E4F588E-03BB-45C8-87EE-6965E618E9BF}" srcOrd="1" destOrd="0" presId="urn:microsoft.com/office/officeart/2005/8/layout/process4"/>
    <dgm:cxn modelId="{5767122F-3BE0-48B3-8113-AF5A99B5630D}" srcId="{A021ED4B-6B6D-46DD-8323-A0DD78E2644A}" destId="{65B90257-2337-4E6F-90B2-352DDE354E96}" srcOrd="0" destOrd="0" parTransId="{42063DFF-AAAC-439D-B3A8-3237C3FDB9EB}" sibTransId="{A26F83D6-7280-46BA-8DF2-DB5164DDF4B8}"/>
    <dgm:cxn modelId="{CA40E449-8B8B-4E30-BBDF-E73E504EFA29}" type="presParOf" srcId="{4F391DC1-0719-41AE-B676-A4611A391BAA}" destId="{D4C3231F-C41E-43C0-9740-8B74B5C58238}" srcOrd="0" destOrd="0" presId="urn:microsoft.com/office/officeart/2005/8/layout/process4"/>
    <dgm:cxn modelId="{42985540-FC8B-4B4F-8DBC-3A0619EAEFA2}" type="presParOf" srcId="{D4C3231F-C41E-43C0-9740-8B74B5C58238}" destId="{BE4611CB-CA4A-481C-AC6E-3F4AB82ACCE5}" srcOrd="0" destOrd="0" presId="urn:microsoft.com/office/officeart/2005/8/layout/process4"/>
    <dgm:cxn modelId="{5C483022-CAA9-4296-859D-C97CF80A405E}" type="presParOf" srcId="{D4C3231F-C41E-43C0-9740-8B74B5C58238}" destId="{BBD327FD-E0BA-4777-8832-E4427CBDB707}" srcOrd="1" destOrd="0" presId="urn:microsoft.com/office/officeart/2005/8/layout/process4"/>
    <dgm:cxn modelId="{CDBD983D-214A-4B36-8796-D4A02C329774}" type="presParOf" srcId="{D4C3231F-C41E-43C0-9740-8B74B5C58238}" destId="{9E7A8D2E-2D82-4663-9543-29F239BA6050}" srcOrd="2" destOrd="0" presId="urn:microsoft.com/office/officeart/2005/8/layout/process4"/>
    <dgm:cxn modelId="{6162AEC0-91ED-4681-A255-F1F07F018C75}" type="presParOf" srcId="{9E7A8D2E-2D82-4663-9543-29F239BA6050}" destId="{7951155A-7E89-44A9-9BF7-5C790023F098}" srcOrd="0" destOrd="0" presId="urn:microsoft.com/office/officeart/2005/8/layout/process4"/>
    <dgm:cxn modelId="{8D9DE94D-3879-42D5-A4C0-DEB3D6494436}" type="presParOf" srcId="{9E7A8D2E-2D82-4663-9543-29F239BA6050}" destId="{CD5EA9AD-1FF3-4544-A506-1F718852DBF6}" srcOrd="1" destOrd="0" presId="urn:microsoft.com/office/officeart/2005/8/layout/process4"/>
    <dgm:cxn modelId="{C86EEBBF-B5CC-4252-B255-F4E5C07AE4EA}" type="presParOf" srcId="{4F391DC1-0719-41AE-B676-A4611A391BAA}" destId="{65907931-0DB8-4C04-B908-D02C4050FD67}" srcOrd="1" destOrd="0" presId="urn:microsoft.com/office/officeart/2005/8/layout/process4"/>
    <dgm:cxn modelId="{B38BCA49-D59C-4000-86A7-366710E97E2A}" type="presParOf" srcId="{4F391DC1-0719-41AE-B676-A4611A391BAA}" destId="{4D6B09BE-5F40-4BEF-8F53-3AF7298788E6}" srcOrd="2" destOrd="0" presId="urn:microsoft.com/office/officeart/2005/8/layout/process4"/>
    <dgm:cxn modelId="{6CF4AAE5-67B2-45F6-8289-F872DECDA02F}" type="presParOf" srcId="{4D6B09BE-5F40-4BEF-8F53-3AF7298788E6}" destId="{5EC9AC2B-D8D1-4BFE-B188-FF570D586A84}" srcOrd="0" destOrd="0" presId="urn:microsoft.com/office/officeart/2005/8/layout/process4"/>
    <dgm:cxn modelId="{18887A7D-C942-48AD-B915-99C04F106860}" type="presParOf" srcId="{4D6B09BE-5F40-4BEF-8F53-3AF7298788E6}" destId="{92EA4F5A-0FF3-4211-A131-F9B49768E899}" srcOrd="1" destOrd="0" presId="urn:microsoft.com/office/officeart/2005/8/layout/process4"/>
    <dgm:cxn modelId="{70DC3104-3486-4287-99C2-CEAC84DAD0F8}" type="presParOf" srcId="{4D6B09BE-5F40-4BEF-8F53-3AF7298788E6}" destId="{2EB3B3E1-EC25-4048-A066-51C31D2D677D}" srcOrd="2" destOrd="0" presId="urn:microsoft.com/office/officeart/2005/8/layout/process4"/>
    <dgm:cxn modelId="{91A73888-4CAD-4FF6-B04F-A106B3F21013}" type="presParOf" srcId="{2EB3B3E1-EC25-4048-A066-51C31D2D677D}" destId="{A61109AB-58A7-4C13-A5D2-CA6A251B88F0}" srcOrd="0" destOrd="0" presId="urn:microsoft.com/office/officeart/2005/8/layout/process4"/>
    <dgm:cxn modelId="{3E0AD91B-959F-4067-BA79-0510F978D424}" type="presParOf" srcId="{2EB3B3E1-EC25-4048-A066-51C31D2D677D}" destId="{9C19B259-35BE-4E6C-AFCF-446C3F9B1DCD}" srcOrd="1" destOrd="0" presId="urn:microsoft.com/office/officeart/2005/8/layout/process4"/>
    <dgm:cxn modelId="{7DB06BE9-795C-4877-BB07-6EC9E4C13CD4}" type="presParOf" srcId="{4F391DC1-0719-41AE-B676-A4611A391BAA}" destId="{82FA41B7-2C30-4CB4-806C-A0308B1D3E66}" srcOrd="3" destOrd="0" presId="urn:microsoft.com/office/officeart/2005/8/layout/process4"/>
    <dgm:cxn modelId="{3BAF290F-F04A-467D-B6A8-123EEEC016A3}" type="presParOf" srcId="{4F391DC1-0719-41AE-B676-A4611A391BAA}" destId="{1B7EA2E0-3DA4-477D-BC15-0B305AF2F721}" srcOrd="4" destOrd="0" presId="urn:microsoft.com/office/officeart/2005/8/layout/process4"/>
    <dgm:cxn modelId="{1AAD37BE-8DF7-408F-B3D4-80F64CBA90CE}" type="presParOf" srcId="{1B7EA2E0-3DA4-477D-BC15-0B305AF2F721}" destId="{40AEB583-4814-404E-B1E7-0A4918E9B654}" srcOrd="0" destOrd="0" presId="urn:microsoft.com/office/officeart/2005/8/layout/process4"/>
    <dgm:cxn modelId="{63DE0376-D932-46C4-9BF4-95D36A4AEDF3}" type="presParOf" srcId="{1B7EA2E0-3DA4-477D-BC15-0B305AF2F721}" destId="{1E4F588E-03BB-45C8-87EE-6965E618E9BF}" srcOrd="1" destOrd="0" presId="urn:microsoft.com/office/officeart/2005/8/layout/process4"/>
    <dgm:cxn modelId="{AE6F2210-876E-4B22-ADE4-CAED630A46EE}" type="presParOf" srcId="{1B7EA2E0-3DA4-477D-BC15-0B305AF2F721}" destId="{96CE1577-6B47-4FB8-BD3E-89F0A8753922}" srcOrd="2" destOrd="0" presId="urn:microsoft.com/office/officeart/2005/8/layout/process4"/>
    <dgm:cxn modelId="{B2F4E9D0-1630-4E73-BAF6-959483B1AF93}" type="presParOf" srcId="{96CE1577-6B47-4FB8-BD3E-89F0A8753922}" destId="{1089999C-8267-48BC-A665-5A0CF5DB29FD}" srcOrd="0" destOrd="0" presId="urn:microsoft.com/office/officeart/2005/8/layout/process4"/>
    <dgm:cxn modelId="{327FD2E1-3223-409A-89B3-3D7E45714DFE}" type="presParOf" srcId="{96CE1577-6B47-4FB8-BD3E-89F0A8753922}" destId="{ECFD427D-5D07-4820-81E5-F9AAF6F7B224}"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D327FD-E0BA-4777-8832-E4427CBDB707}">
      <dsp:nvSpPr>
        <dsp:cNvPr id="0" name=""/>
        <dsp:cNvSpPr/>
      </dsp:nvSpPr>
      <dsp:spPr>
        <a:xfrm>
          <a:off x="0" y="3410516"/>
          <a:ext cx="6477000" cy="1119407"/>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en-US" sz="3600" b="1" kern="1200" dirty="0" smtClean="0"/>
            <a:t>Systematic Screening</a:t>
          </a:r>
          <a:endParaRPr lang="en-US" sz="3600" b="1" kern="1200" dirty="0"/>
        </a:p>
      </dsp:txBody>
      <dsp:txXfrm>
        <a:off x="0" y="3410516"/>
        <a:ext cx="6477000" cy="604480"/>
      </dsp:txXfrm>
    </dsp:sp>
    <dsp:sp modelId="{7951155A-7E89-44A9-9BF7-5C790023F098}">
      <dsp:nvSpPr>
        <dsp:cNvPr id="0" name=""/>
        <dsp:cNvSpPr/>
      </dsp:nvSpPr>
      <dsp:spPr>
        <a:xfrm>
          <a:off x="0" y="3992608"/>
          <a:ext cx="3238500" cy="514927"/>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39370" rIns="220472" bIns="39370" numCol="1" spcCol="1270" anchor="ctr" anchorCtr="0">
          <a:noAutofit/>
        </a:bodyPr>
        <a:lstStyle/>
        <a:p>
          <a:pPr lvl="0" algn="ctr" defTabSz="1377950">
            <a:lnSpc>
              <a:spcPct val="90000"/>
            </a:lnSpc>
            <a:spcBef>
              <a:spcPct val="0"/>
            </a:spcBef>
            <a:spcAft>
              <a:spcPct val="35000"/>
            </a:spcAft>
          </a:pPr>
          <a:r>
            <a:rPr lang="en-US" sz="3100" kern="1200" smtClean="0"/>
            <a:t>Academic</a:t>
          </a:r>
          <a:endParaRPr lang="en-US" sz="3100" kern="1200" dirty="0"/>
        </a:p>
      </dsp:txBody>
      <dsp:txXfrm>
        <a:off x="0" y="3992608"/>
        <a:ext cx="3238500" cy="514927"/>
      </dsp:txXfrm>
    </dsp:sp>
    <dsp:sp modelId="{CD5EA9AD-1FF3-4544-A506-1F718852DBF6}">
      <dsp:nvSpPr>
        <dsp:cNvPr id="0" name=""/>
        <dsp:cNvSpPr/>
      </dsp:nvSpPr>
      <dsp:spPr>
        <a:xfrm>
          <a:off x="3238500" y="3992608"/>
          <a:ext cx="3238500" cy="514927"/>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39370" rIns="220472" bIns="39370" numCol="1" spcCol="1270" anchor="ctr" anchorCtr="0">
          <a:noAutofit/>
        </a:bodyPr>
        <a:lstStyle/>
        <a:p>
          <a:pPr lvl="0" algn="ctr" defTabSz="1377950">
            <a:lnSpc>
              <a:spcPct val="90000"/>
            </a:lnSpc>
            <a:spcBef>
              <a:spcPct val="0"/>
            </a:spcBef>
            <a:spcAft>
              <a:spcPct val="35000"/>
            </a:spcAft>
          </a:pPr>
          <a:r>
            <a:rPr lang="en-US" sz="3100" kern="1200" smtClean="0"/>
            <a:t>Behavior</a:t>
          </a:r>
          <a:endParaRPr lang="en-US" sz="3100" kern="1200" dirty="0"/>
        </a:p>
      </dsp:txBody>
      <dsp:txXfrm>
        <a:off x="3238500" y="3992608"/>
        <a:ext cx="3238500" cy="514927"/>
      </dsp:txXfrm>
    </dsp:sp>
    <dsp:sp modelId="{92EA4F5A-0FF3-4211-A131-F9B49768E899}">
      <dsp:nvSpPr>
        <dsp:cNvPr id="0" name=""/>
        <dsp:cNvSpPr/>
      </dsp:nvSpPr>
      <dsp:spPr>
        <a:xfrm rot="10800000">
          <a:off x="0" y="1705658"/>
          <a:ext cx="6477000" cy="1721648"/>
        </a:xfrm>
        <a:prstGeom prst="upArrowCallou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en-US" sz="3600" b="1" kern="1200" dirty="0" smtClean="0"/>
            <a:t>Treatment Integrity</a:t>
          </a:r>
          <a:endParaRPr lang="en-US" sz="3600" b="1" kern="1200" dirty="0"/>
        </a:p>
      </dsp:txBody>
      <dsp:txXfrm rot="-10800000">
        <a:off x="0" y="1705658"/>
        <a:ext cx="6477000" cy="604298"/>
      </dsp:txXfrm>
    </dsp:sp>
    <dsp:sp modelId="{A61109AB-58A7-4C13-A5D2-CA6A251B88F0}">
      <dsp:nvSpPr>
        <dsp:cNvPr id="0" name=""/>
        <dsp:cNvSpPr/>
      </dsp:nvSpPr>
      <dsp:spPr>
        <a:xfrm>
          <a:off x="0" y="2309957"/>
          <a:ext cx="3238500" cy="514773"/>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39370" rIns="220472" bIns="39370" numCol="1" spcCol="1270" anchor="ctr" anchorCtr="0">
          <a:noAutofit/>
        </a:bodyPr>
        <a:lstStyle/>
        <a:p>
          <a:pPr lvl="0" algn="ctr" defTabSz="1377950">
            <a:lnSpc>
              <a:spcPct val="90000"/>
            </a:lnSpc>
            <a:spcBef>
              <a:spcPct val="0"/>
            </a:spcBef>
            <a:spcAft>
              <a:spcPct val="35000"/>
            </a:spcAft>
          </a:pPr>
          <a:r>
            <a:rPr lang="en-US" sz="3100" kern="1200" dirty="0" smtClean="0"/>
            <a:t> </a:t>
          </a:r>
          <a:endParaRPr lang="en-US" sz="3100" kern="1200" dirty="0"/>
        </a:p>
      </dsp:txBody>
      <dsp:txXfrm>
        <a:off x="0" y="2309957"/>
        <a:ext cx="3238500" cy="514773"/>
      </dsp:txXfrm>
    </dsp:sp>
    <dsp:sp modelId="{9C19B259-35BE-4E6C-AFCF-446C3F9B1DCD}">
      <dsp:nvSpPr>
        <dsp:cNvPr id="0" name=""/>
        <dsp:cNvSpPr/>
      </dsp:nvSpPr>
      <dsp:spPr>
        <a:xfrm>
          <a:off x="3238500" y="2309957"/>
          <a:ext cx="3238500" cy="514773"/>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39370" rIns="220472" bIns="39370" numCol="1" spcCol="1270" anchor="ctr" anchorCtr="0">
          <a:noAutofit/>
        </a:bodyPr>
        <a:lstStyle/>
        <a:p>
          <a:pPr lvl="0" algn="ctr" defTabSz="1377950">
            <a:lnSpc>
              <a:spcPct val="90000"/>
            </a:lnSpc>
            <a:spcBef>
              <a:spcPct val="0"/>
            </a:spcBef>
            <a:spcAft>
              <a:spcPct val="35000"/>
            </a:spcAft>
          </a:pPr>
          <a:r>
            <a:rPr lang="en-US" sz="3100" kern="1200" dirty="0" smtClean="0"/>
            <a:t> </a:t>
          </a:r>
          <a:endParaRPr lang="en-US" sz="3100" kern="1200" dirty="0"/>
        </a:p>
      </dsp:txBody>
      <dsp:txXfrm>
        <a:off x="3238500" y="2309957"/>
        <a:ext cx="3238500" cy="514773"/>
      </dsp:txXfrm>
    </dsp:sp>
    <dsp:sp modelId="{1E4F588E-03BB-45C8-87EE-6965E618E9BF}">
      <dsp:nvSpPr>
        <dsp:cNvPr id="0" name=""/>
        <dsp:cNvSpPr/>
      </dsp:nvSpPr>
      <dsp:spPr>
        <a:xfrm rot="10800000">
          <a:off x="0" y="800"/>
          <a:ext cx="6477000" cy="1721648"/>
        </a:xfrm>
        <a:prstGeom prst="upArrowCallou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en-US" sz="3600" b="1" kern="1200" dirty="0" smtClean="0"/>
            <a:t>Social Validity</a:t>
          </a:r>
          <a:endParaRPr lang="en-US" sz="3600" b="1" kern="1200" dirty="0"/>
        </a:p>
      </dsp:txBody>
      <dsp:txXfrm rot="-10800000">
        <a:off x="0" y="800"/>
        <a:ext cx="6477000" cy="604298"/>
      </dsp:txXfrm>
    </dsp:sp>
    <dsp:sp modelId="{1089999C-8267-48BC-A665-5A0CF5DB29FD}">
      <dsp:nvSpPr>
        <dsp:cNvPr id="0" name=""/>
        <dsp:cNvSpPr/>
      </dsp:nvSpPr>
      <dsp:spPr>
        <a:xfrm>
          <a:off x="0" y="605099"/>
          <a:ext cx="3238500" cy="514773"/>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39370" rIns="220472" bIns="39370" numCol="1" spcCol="1270" anchor="ctr" anchorCtr="0">
          <a:noAutofit/>
        </a:bodyPr>
        <a:lstStyle/>
        <a:p>
          <a:pPr lvl="0" algn="ctr" defTabSz="1377950">
            <a:lnSpc>
              <a:spcPct val="90000"/>
            </a:lnSpc>
            <a:spcBef>
              <a:spcPct val="0"/>
            </a:spcBef>
            <a:spcAft>
              <a:spcPct val="35000"/>
            </a:spcAft>
          </a:pPr>
          <a:endParaRPr lang="en-US" sz="3100" kern="1200" dirty="0"/>
        </a:p>
      </dsp:txBody>
      <dsp:txXfrm>
        <a:off x="0" y="605099"/>
        <a:ext cx="3238500" cy="514773"/>
      </dsp:txXfrm>
    </dsp:sp>
    <dsp:sp modelId="{ECFD427D-5D07-4820-81E5-F9AAF6F7B224}">
      <dsp:nvSpPr>
        <dsp:cNvPr id="0" name=""/>
        <dsp:cNvSpPr/>
      </dsp:nvSpPr>
      <dsp:spPr>
        <a:xfrm>
          <a:off x="3238500" y="605099"/>
          <a:ext cx="3238500" cy="514773"/>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39370" rIns="220472" bIns="39370" numCol="1" spcCol="1270" anchor="ctr" anchorCtr="0">
          <a:noAutofit/>
        </a:bodyPr>
        <a:lstStyle/>
        <a:p>
          <a:pPr lvl="0" algn="ctr" defTabSz="1377950">
            <a:lnSpc>
              <a:spcPct val="90000"/>
            </a:lnSpc>
            <a:spcBef>
              <a:spcPct val="0"/>
            </a:spcBef>
            <a:spcAft>
              <a:spcPct val="35000"/>
            </a:spcAft>
          </a:pPr>
          <a:endParaRPr lang="en-US" sz="3100" kern="1200" dirty="0"/>
        </a:p>
      </dsp:txBody>
      <dsp:txXfrm>
        <a:off x="3238500" y="605099"/>
        <a:ext cx="3238500" cy="51477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3168927" cy="478748"/>
          </a:xfrm>
          <a:prstGeom prst="rect">
            <a:avLst/>
          </a:prstGeom>
          <a:noFill/>
          <a:ln w="9525">
            <a:noFill/>
            <a:miter lim="800000"/>
            <a:headEnd/>
            <a:tailEnd/>
          </a:ln>
          <a:effectLst/>
        </p:spPr>
        <p:txBody>
          <a:bodyPr vert="horz" wrap="square" lIns="96640" tIns="48320" rIns="96640" bIns="48320" numCol="1" anchor="t" anchorCtr="0" compatLnSpc="1">
            <a:prstTxWarp prst="textNoShape">
              <a:avLst/>
            </a:prstTxWarp>
          </a:bodyPr>
          <a:lstStyle>
            <a:lvl1pPr defTabSz="966105">
              <a:defRPr sz="1200">
                <a:latin typeface="Arial" charset="0"/>
              </a:defRPr>
            </a:lvl1pPr>
          </a:lstStyle>
          <a:p>
            <a:pPr>
              <a:defRPr/>
            </a:pPr>
            <a:endParaRPr lang="en-US"/>
          </a:p>
        </p:txBody>
      </p:sp>
      <p:sp>
        <p:nvSpPr>
          <p:cNvPr id="37891" name="Rectangle 3"/>
          <p:cNvSpPr>
            <a:spLocks noGrp="1" noChangeArrowheads="1"/>
          </p:cNvSpPr>
          <p:nvPr>
            <p:ph type="dt" sz="quarter" idx="1"/>
          </p:nvPr>
        </p:nvSpPr>
        <p:spPr bwMode="auto">
          <a:xfrm>
            <a:off x="4144617" y="0"/>
            <a:ext cx="3168927" cy="478748"/>
          </a:xfrm>
          <a:prstGeom prst="rect">
            <a:avLst/>
          </a:prstGeom>
          <a:noFill/>
          <a:ln w="9525">
            <a:noFill/>
            <a:miter lim="800000"/>
            <a:headEnd/>
            <a:tailEnd/>
          </a:ln>
          <a:effectLst/>
        </p:spPr>
        <p:txBody>
          <a:bodyPr vert="horz" wrap="square" lIns="96640" tIns="48320" rIns="96640" bIns="48320" numCol="1" anchor="t" anchorCtr="0" compatLnSpc="1">
            <a:prstTxWarp prst="textNoShape">
              <a:avLst/>
            </a:prstTxWarp>
          </a:bodyPr>
          <a:lstStyle>
            <a:lvl1pPr algn="r" defTabSz="966105">
              <a:defRPr sz="1200">
                <a:latin typeface="Arial" charset="0"/>
              </a:defRPr>
            </a:lvl1pPr>
          </a:lstStyle>
          <a:p>
            <a:pPr>
              <a:defRPr/>
            </a:pPr>
            <a:endParaRPr lang="en-US"/>
          </a:p>
        </p:txBody>
      </p:sp>
      <p:sp>
        <p:nvSpPr>
          <p:cNvPr id="37892" name="Rectangle 4"/>
          <p:cNvSpPr>
            <a:spLocks noGrp="1" noChangeArrowheads="1"/>
          </p:cNvSpPr>
          <p:nvPr>
            <p:ph type="ftr" sz="quarter" idx="2"/>
          </p:nvPr>
        </p:nvSpPr>
        <p:spPr bwMode="auto">
          <a:xfrm>
            <a:off x="0" y="9120813"/>
            <a:ext cx="3168927" cy="478748"/>
          </a:xfrm>
          <a:prstGeom prst="rect">
            <a:avLst/>
          </a:prstGeom>
          <a:noFill/>
          <a:ln w="9525">
            <a:noFill/>
            <a:miter lim="800000"/>
            <a:headEnd/>
            <a:tailEnd/>
          </a:ln>
          <a:effectLst/>
        </p:spPr>
        <p:txBody>
          <a:bodyPr vert="horz" wrap="square" lIns="96640" tIns="48320" rIns="96640" bIns="48320" numCol="1" anchor="b" anchorCtr="0" compatLnSpc="1">
            <a:prstTxWarp prst="textNoShape">
              <a:avLst/>
            </a:prstTxWarp>
          </a:bodyPr>
          <a:lstStyle>
            <a:lvl1pPr defTabSz="966105">
              <a:defRPr sz="1200">
                <a:latin typeface="Arial" charset="0"/>
              </a:defRPr>
            </a:lvl1pPr>
          </a:lstStyle>
          <a:p>
            <a:pPr>
              <a:defRPr/>
            </a:pPr>
            <a:endParaRPr lang="en-US"/>
          </a:p>
        </p:txBody>
      </p:sp>
      <p:sp>
        <p:nvSpPr>
          <p:cNvPr id="37893" name="Rectangle 5"/>
          <p:cNvSpPr>
            <a:spLocks noGrp="1" noChangeArrowheads="1"/>
          </p:cNvSpPr>
          <p:nvPr>
            <p:ph type="sldNum" sz="quarter" idx="3"/>
          </p:nvPr>
        </p:nvSpPr>
        <p:spPr bwMode="auto">
          <a:xfrm>
            <a:off x="4144617" y="9120813"/>
            <a:ext cx="3168927" cy="478748"/>
          </a:xfrm>
          <a:prstGeom prst="rect">
            <a:avLst/>
          </a:prstGeom>
          <a:noFill/>
          <a:ln w="9525">
            <a:noFill/>
            <a:miter lim="800000"/>
            <a:headEnd/>
            <a:tailEnd/>
          </a:ln>
          <a:effectLst/>
        </p:spPr>
        <p:txBody>
          <a:bodyPr vert="horz" wrap="square" lIns="96640" tIns="48320" rIns="96640" bIns="48320" numCol="1" anchor="b" anchorCtr="0" compatLnSpc="1">
            <a:prstTxWarp prst="textNoShape">
              <a:avLst/>
            </a:prstTxWarp>
          </a:bodyPr>
          <a:lstStyle>
            <a:lvl1pPr algn="r" defTabSz="966105">
              <a:defRPr sz="1200">
                <a:latin typeface="Arial" charset="0"/>
              </a:defRPr>
            </a:lvl1pPr>
          </a:lstStyle>
          <a:p>
            <a:pPr>
              <a:defRPr/>
            </a:pPr>
            <a:fld id="{A2479107-B894-4280-A4DD-289747352D10}" type="slidenum">
              <a:rPr lang="en-US"/>
              <a:pPr>
                <a:defRPr/>
              </a:pPr>
              <a:t>‹#›</a:t>
            </a:fld>
            <a:endParaRPr lang="en-US"/>
          </a:p>
        </p:txBody>
      </p:sp>
    </p:spTree>
    <p:extLst>
      <p:ext uri="{BB962C8B-B14F-4D97-AF65-F5344CB8AC3E}">
        <p14:creationId xmlns:p14="http://schemas.microsoft.com/office/powerpoint/2010/main" val="42112739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8927" cy="478748"/>
          </a:xfrm>
          <a:prstGeom prst="rect">
            <a:avLst/>
          </a:prstGeom>
        </p:spPr>
        <p:txBody>
          <a:bodyPr vert="horz" lIns="95287" tIns="47643" rIns="95287" bIns="47643" rtlCol="0"/>
          <a:lstStyle>
            <a:lvl1pPr algn="l">
              <a:defRPr sz="1200"/>
            </a:lvl1pPr>
          </a:lstStyle>
          <a:p>
            <a:pPr>
              <a:defRPr/>
            </a:pPr>
            <a:endParaRPr lang="en-US"/>
          </a:p>
        </p:txBody>
      </p:sp>
      <p:sp>
        <p:nvSpPr>
          <p:cNvPr id="3" name="Date Placeholder 2"/>
          <p:cNvSpPr>
            <a:spLocks noGrp="1"/>
          </p:cNvSpPr>
          <p:nvPr>
            <p:ph type="dt" idx="1"/>
          </p:nvPr>
        </p:nvSpPr>
        <p:spPr>
          <a:xfrm>
            <a:off x="4144617" y="0"/>
            <a:ext cx="3168927" cy="478748"/>
          </a:xfrm>
          <a:prstGeom prst="rect">
            <a:avLst/>
          </a:prstGeom>
        </p:spPr>
        <p:txBody>
          <a:bodyPr vert="horz" lIns="95287" tIns="47643" rIns="95287" bIns="47643" rtlCol="0"/>
          <a:lstStyle>
            <a:lvl1pPr algn="r">
              <a:defRPr sz="1200"/>
            </a:lvl1pPr>
          </a:lstStyle>
          <a:p>
            <a:pPr>
              <a:defRPr/>
            </a:pPr>
            <a:fld id="{19F74C50-CC31-40FA-AAE9-7AE5BCD4578D}" type="datetimeFigureOut">
              <a:rPr lang="en-US"/>
              <a:pPr>
                <a:defRPr/>
              </a:pPr>
              <a:t>11/18/17</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5287" tIns="47643" rIns="95287" bIns="47643" rtlCol="0" anchor="ctr"/>
          <a:lstStyle/>
          <a:p>
            <a:pPr lvl="0"/>
            <a:endParaRPr lang="en-US" noProof="0" smtClean="0"/>
          </a:p>
        </p:txBody>
      </p:sp>
      <p:sp>
        <p:nvSpPr>
          <p:cNvPr id="5" name="Notes Placeholder 4"/>
          <p:cNvSpPr>
            <a:spLocks noGrp="1"/>
          </p:cNvSpPr>
          <p:nvPr>
            <p:ph type="body" sz="quarter" idx="3"/>
          </p:nvPr>
        </p:nvSpPr>
        <p:spPr>
          <a:xfrm>
            <a:off x="732183" y="4561226"/>
            <a:ext cx="5850835" cy="4318573"/>
          </a:xfrm>
          <a:prstGeom prst="rect">
            <a:avLst/>
          </a:prstGeom>
        </p:spPr>
        <p:txBody>
          <a:bodyPr vert="horz" lIns="95287" tIns="47643" rIns="95287" bIns="4764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20813"/>
            <a:ext cx="3168927" cy="478748"/>
          </a:xfrm>
          <a:prstGeom prst="rect">
            <a:avLst/>
          </a:prstGeom>
        </p:spPr>
        <p:txBody>
          <a:bodyPr vert="horz" lIns="95287" tIns="47643" rIns="95287" bIns="47643"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4144617" y="9120813"/>
            <a:ext cx="3168927" cy="478748"/>
          </a:xfrm>
          <a:prstGeom prst="rect">
            <a:avLst/>
          </a:prstGeom>
        </p:spPr>
        <p:txBody>
          <a:bodyPr vert="horz" lIns="95287" tIns="47643" rIns="95287" bIns="47643" rtlCol="0" anchor="b"/>
          <a:lstStyle>
            <a:lvl1pPr algn="r">
              <a:defRPr sz="1200"/>
            </a:lvl1pPr>
          </a:lstStyle>
          <a:p>
            <a:pPr>
              <a:defRPr/>
            </a:pPr>
            <a:fld id="{092F2744-CEA2-455B-9A50-F5CA87AB9502}" type="slidenum">
              <a:rPr lang="en-US"/>
              <a:pPr>
                <a:defRPr/>
              </a:pPr>
              <a:t>‹#›</a:t>
            </a:fld>
            <a:endParaRPr lang="en-US"/>
          </a:p>
        </p:txBody>
      </p:sp>
    </p:spTree>
    <p:extLst>
      <p:ext uri="{BB962C8B-B14F-4D97-AF65-F5344CB8AC3E}">
        <p14:creationId xmlns:p14="http://schemas.microsoft.com/office/powerpoint/2010/main" val="1951041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598E34-06C9-4575-BF79-5E5F5BE16779}" type="slidenum">
              <a:rPr lang="en-US" smtClean="0">
                <a:solidFill>
                  <a:prstClr val="black"/>
                </a:solidFill>
              </a:rPr>
              <a:pPr/>
              <a:t>1</a:t>
            </a:fld>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solidFill>
              </a:rPr>
              <a:t>Lane and Oakes 2013</a:t>
            </a:r>
            <a:endParaRPr lang="en-US">
              <a:solidFill>
                <a:prstClr val="black"/>
              </a:solidFill>
            </a:endParaRPr>
          </a:p>
        </p:txBody>
      </p:sp>
    </p:spTree>
    <p:extLst>
      <p:ext uri="{BB962C8B-B14F-4D97-AF65-F5344CB8AC3E}">
        <p14:creationId xmlns:p14="http://schemas.microsoft.com/office/powerpoint/2010/main" val="3426377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Right-click on graph area and select edit data to input/update SET results.</a:t>
            </a:r>
            <a:endParaRPr lang="en-US" dirty="0"/>
          </a:p>
        </p:txBody>
      </p:sp>
      <p:sp>
        <p:nvSpPr>
          <p:cNvPr id="4" name="Slide Number Placeholder 3"/>
          <p:cNvSpPr>
            <a:spLocks noGrp="1"/>
          </p:cNvSpPr>
          <p:nvPr>
            <p:ph type="sldNum" sz="quarter" idx="10"/>
          </p:nvPr>
        </p:nvSpPr>
        <p:spPr/>
        <p:txBody>
          <a:bodyPr/>
          <a:lstStyle/>
          <a:p>
            <a:pPr>
              <a:defRPr/>
            </a:pPr>
            <a:fld id="{092F2744-CEA2-455B-9A50-F5CA87AB9502}" type="slidenum">
              <a:rPr lang="en-US" smtClean="0"/>
              <a:pPr>
                <a:defRPr/>
              </a:pPr>
              <a:t>15</a:t>
            </a:fld>
            <a:endParaRPr lang="en-US"/>
          </a:p>
        </p:txBody>
      </p:sp>
    </p:spTree>
    <p:extLst>
      <p:ext uri="{BB962C8B-B14F-4D97-AF65-F5344CB8AC3E}">
        <p14:creationId xmlns:p14="http://schemas.microsoft.com/office/powerpoint/2010/main" val="3817392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Add slides to the end of the presentation to report Year End Summaries of screening measures.  These should be screening measures you collect and use for determining which students need Secondary and Tertiary levels of support. For example, you might list Office Discipline Referrals (ODRs), the Student Risk Screening Scale (SRSS), AIMSweb, DIBELS, and/or Benchmarks.</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entury Gothic" pitchFamily="34" charset="0"/>
              </a:defRPr>
            </a:lvl1pPr>
            <a:lvl2pPr marL="770662" indent="-296408" eaLnBrk="0" hangingPunct="0">
              <a:defRPr>
                <a:solidFill>
                  <a:schemeClr val="tx1"/>
                </a:solidFill>
                <a:latin typeface="Century Gothic" pitchFamily="34" charset="0"/>
              </a:defRPr>
            </a:lvl2pPr>
            <a:lvl3pPr marL="1185634" indent="-237127" eaLnBrk="0" hangingPunct="0">
              <a:defRPr>
                <a:solidFill>
                  <a:schemeClr val="tx1"/>
                </a:solidFill>
                <a:latin typeface="Century Gothic" pitchFamily="34" charset="0"/>
              </a:defRPr>
            </a:lvl3pPr>
            <a:lvl4pPr marL="1659887" indent="-237127" eaLnBrk="0" hangingPunct="0">
              <a:defRPr>
                <a:solidFill>
                  <a:schemeClr val="tx1"/>
                </a:solidFill>
                <a:latin typeface="Century Gothic" pitchFamily="34" charset="0"/>
              </a:defRPr>
            </a:lvl4pPr>
            <a:lvl5pPr marL="2134141" indent="-237127" eaLnBrk="0" hangingPunct="0">
              <a:defRPr>
                <a:solidFill>
                  <a:schemeClr val="tx1"/>
                </a:solidFill>
                <a:latin typeface="Century Gothic" pitchFamily="34" charset="0"/>
              </a:defRPr>
            </a:lvl5pPr>
            <a:lvl6pPr marL="2608395" indent="-237127" eaLnBrk="0" fontAlgn="base" hangingPunct="0">
              <a:spcBef>
                <a:spcPct val="0"/>
              </a:spcBef>
              <a:spcAft>
                <a:spcPct val="0"/>
              </a:spcAft>
              <a:defRPr>
                <a:solidFill>
                  <a:schemeClr val="tx1"/>
                </a:solidFill>
                <a:latin typeface="Century Gothic" pitchFamily="34" charset="0"/>
              </a:defRPr>
            </a:lvl6pPr>
            <a:lvl7pPr marL="3082648" indent="-237127" eaLnBrk="0" fontAlgn="base" hangingPunct="0">
              <a:spcBef>
                <a:spcPct val="0"/>
              </a:spcBef>
              <a:spcAft>
                <a:spcPct val="0"/>
              </a:spcAft>
              <a:defRPr>
                <a:solidFill>
                  <a:schemeClr val="tx1"/>
                </a:solidFill>
                <a:latin typeface="Century Gothic" pitchFamily="34" charset="0"/>
              </a:defRPr>
            </a:lvl7pPr>
            <a:lvl8pPr marL="3556902" indent="-237127" eaLnBrk="0" fontAlgn="base" hangingPunct="0">
              <a:spcBef>
                <a:spcPct val="0"/>
              </a:spcBef>
              <a:spcAft>
                <a:spcPct val="0"/>
              </a:spcAft>
              <a:defRPr>
                <a:solidFill>
                  <a:schemeClr val="tx1"/>
                </a:solidFill>
                <a:latin typeface="Century Gothic" pitchFamily="34" charset="0"/>
              </a:defRPr>
            </a:lvl8pPr>
            <a:lvl9pPr marL="4031155" indent="-237127" eaLnBrk="0" fontAlgn="base" hangingPunct="0">
              <a:spcBef>
                <a:spcPct val="0"/>
              </a:spcBef>
              <a:spcAft>
                <a:spcPct val="0"/>
              </a:spcAft>
              <a:defRPr>
                <a:solidFill>
                  <a:schemeClr val="tx1"/>
                </a:solidFill>
                <a:latin typeface="Century Gothic" pitchFamily="34" charset="0"/>
              </a:defRPr>
            </a:lvl9pPr>
          </a:lstStyle>
          <a:p>
            <a:pPr eaLnBrk="1" hangingPunct="1"/>
            <a:fld id="{6A213EC8-22EC-4AD8-B4A5-E0850BC4A270}" type="slidenum">
              <a:rPr lang="en-US" smtClean="0"/>
              <a:pPr eaLnBrk="1" hangingPunct="1"/>
              <a:t>2</a:t>
            </a:fld>
            <a:endParaRPr lang="en-US" smtClean="0"/>
          </a:p>
        </p:txBody>
      </p:sp>
    </p:spTree>
    <p:extLst>
      <p:ext uri="{BB962C8B-B14F-4D97-AF65-F5344CB8AC3E}">
        <p14:creationId xmlns:p14="http://schemas.microsoft.com/office/powerpoint/2010/main" val="441637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entury Gothic" pitchFamily="34" charset="0"/>
              </a:defRPr>
            </a:lvl1pPr>
            <a:lvl2pPr marL="770662" indent="-296408" eaLnBrk="0" hangingPunct="0">
              <a:defRPr>
                <a:solidFill>
                  <a:schemeClr val="tx1"/>
                </a:solidFill>
                <a:latin typeface="Century Gothic" pitchFamily="34" charset="0"/>
              </a:defRPr>
            </a:lvl2pPr>
            <a:lvl3pPr marL="1185634" indent="-237127" eaLnBrk="0" hangingPunct="0">
              <a:defRPr>
                <a:solidFill>
                  <a:schemeClr val="tx1"/>
                </a:solidFill>
                <a:latin typeface="Century Gothic" pitchFamily="34" charset="0"/>
              </a:defRPr>
            </a:lvl3pPr>
            <a:lvl4pPr marL="1659887" indent="-237127" eaLnBrk="0" hangingPunct="0">
              <a:defRPr>
                <a:solidFill>
                  <a:schemeClr val="tx1"/>
                </a:solidFill>
                <a:latin typeface="Century Gothic" pitchFamily="34" charset="0"/>
              </a:defRPr>
            </a:lvl4pPr>
            <a:lvl5pPr marL="2134141" indent="-237127" eaLnBrk="0" hangingPunct="0">
              <a:defRPr>
                <a:solidFill>
                  <a:schemeClr val="tx1"/>
                </a:solidFill>
                <a:latin typeface="Century Gothic" pitchFamily="34" charset="0"/>
              </a:defRPr>
            </a:lvl5pPr>
            <a:lvl6pPr marL="2608395" indent="-237127" eaLnBrk="0" fontAlgn="base" hangingPunct="0">
              <a:spcBef>
                <a:spcPct val="0"/>
              </a:spcBef>
              <a:spcAft>
                <a:spcPct val="0"/>
              </a:spcAft>
              <a:defRPr>
                <a:solidFill>
                  <a:schemeClr val="tx1"/>
                </a:solidFill>
                <a:latin typeface="Century Gothic" pitchFamily="34" charset="0"/>
              </a:defRPr>
            </a:lvl6pPr>
            <a:lvl7pPr marL="3082648" indent="-237127" eaLnBrk="0" fontAlgn="base" hangingPunct="0">
              <a:spcBef>
                <a:spcPct val="0"/>
              </a:spcBef>
              <a:spcAft>
                <a:spcPct val="0"/>
              </a:spcAft>
              <a:defRPr>
                <a:solidFill>
                  <a:schemeClr val="tx1"/>
                </a:solidFill>
                <a:latin typeface="Century Gothic" pitchFamily="34" charset="0"/>
              </a:defRPr>
            </a:lvl7pPr>
            <a:lvl8pPr marL="3556902" indent="-237127" eaLnBrk="0" fontAlgn="base" hangingPunct="0">
              <a:spcBef>
                <a:spcPct val="0"/>
              </a:spcBef>
              <a:spcAft>
                <a:spcPct val="0"/>
              </a:spcAft>
              <a:defRPr>
                <a:solidFill>
                  <a:schemeClr val="tx1"/>
                </a:solidFill>
                <a:latin typeface="Century Gothic" pitchFamily="34" charset="0"/>
              </a:defRPr>
            </a:lvl8pPr>
            <a:lvl9pPr marL="4031155" indent="-237127" eaLnBrk="0" fontAlgn="base" hangingPunct="0">
              <a:spcBef>
                <a:spcPct val="0"/>
              </a:spcBef>
              <a:spcAft>
                <a:spcPct val="0"/>
              </a:spcAft>
              <a:defRPr>
                <a:solidFill>
                  <a:schemeClr val="tx1"/>
                </a:solidFill>
                <a:latin typeface="Century Gothic" pitchFamily="34" charset="0"/>
              </a:defRPr>
            </a:lvl9pPr>
          </a:lstStyle>
          <a:p>
            <a:pPr eaLnBrk="1" hangingPunct="1"/>
            <a:fld id="{A8D00577-33D3-4BA5-BFF7-BE9B3EF62AE4}" type="slidenum">
              <a:rPr lang="en-US" smtClean="0"/>
              <a:pPr eaLnBrk="1" hangingPunct="1"/>
              <a:t>4</a:t>
            </a:fld>
            <a:endParaRPr lang="en-US" smtClean="0"/>
          </a:p>
        </p:txBody>
      </p:sp>
    </p:spTree>
    <p:extLst>
      <p:ext uri="{BB962C8B-B14F-4D97-AF65-F5344CB8AC3E}">
        <p14:creationId xmlns:p14="http://schemas.microsoft.com/office/powerpoint/2010/main" val="1505735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92F2744-CEA2-455B-9A50-F5CA87AB9502}" type="slidenum">
              <a:rPr lang="en-US" smtClean="0"/>
              <a:pPr>
                <a:defRPr/>
              </a:pPr>
              <a:t>5</a:t>
            </a:fld>
            <a:endParaRPr lang="en-US"/>
          </a:p>
        </p:txBody>
      </p:sp>
    </p:spTree>
    <p:extLst>
      <p:ext uri="{BB962C8B-B14F-4D97-AF65-F5344CB8AC3E}">
        <p14:creationId xmlns:p14="http://schemas.microsoft.com/office/powerpoint/2010/main" val="934895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92F2744-CEA2-455B-9A50-F5CA87AB9502}" type="slidenum">
              <a:rPr lang="en-US" smtClean="0"/>
              <a:pPr>
                <a:defRPr/>
              </a:pPr>
              <a:t>9</a:t>
            </a:fld>
            <a:endParaRPr lang="en-US"/>
          </a:p>
        </p:txBody>
      </p:sp>
    </p:spTree>
    <p:extLst>
      <p:ext uri="{BB962C8B-B14F-4D97-AF65-F5344CB8AC3E}">
        <p14:creationId xmlns:p14="http://schemas.microsoft.com/office/powerpoint/2010/main" val="1632341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92F2744-CEA2-455B-9A50-F5CA87AB9502}" type="slidenum">
              <a:rPr lang="en-US" smtClean="0"/>
              <a:pPr>
                <a:defRPr/>
              </a:pPr>
              <a:t>10</a:t>
            </a:fld>
            <a:endParaRPr lang="en-US"/>
          </a:p>
        </p:txBody>
      </p:sp>
    </p:spTree>
    <p:extLst>
      <p:ext uri="{BB962C8B-B14F-4D97-AF65-F5344CB8AC3E}">
        <p14:creationId xmlns:p14="http://schemas.microsoft.com/office/powerpoint/2010/main" val="2926286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92F2744-CEA2-455B-9A50-F5CA87AB9502}" type="slidenum">
              <a:rPr lang="en-US" smtClean="0"/>
              <a:pPr>
                <a:defRPr/>
              </a:pPr>
              <a:t>11</a:t>
            </a:fld>
            <a:endParaRPr lang="en-US"/>
          </a:p>
        </p:txBody>
      </p:sp>
    </p:spTree>
    <p:extLst>
      <p:ext uri="{BB962C8B-B14F-4D97-AF65-F5344CB8AC3E}">
        <p14:creationId xmlns:p14="http://schemas.microsoft.com/office/powerpoint/2010/main" val="380014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entury Gothic" pitchFamily="34" charset="0"/>
              </a:defRPr>
            </a:lvl1pPr>
            <a:lvl2pPr marL="770620" indent="-296392" eaLnBrk="0" hangingPunct="0">
              <a:defRPr>
                <a:solidFill>
                  <a:schemeClr val="tx1"/>
                </a:solidFill>
                <a:latin typeface="Century Gothic" pitchFamily="34" charset="0"/>
              </a:defRPr>
            </a:lvl2pPr>
            <a:lvl3pPr marL="1185569" indent="-237113" eaLnBrk="0" hangingPunct="0">
              <a:defRPr>
                <a:solidFill>
                  <a:schemeClr val="tx1"/>
                </a:solidFill>
                <a:latin typeface="Century Gothic" pitchFamily="34" charset="0"/>
              </a:defRPr>
            </a:lvl3pPr>
            <a:lvl4pPr marL="1659795" indent="-237113" eaLnBrk="0" hangingPunct="0">
              <a:defRPr>
                <a:solidFill>
                  <a:schemeClr val="tx1"/>
                </a:solidFill>
                <a:latin typeface="Century Gothic" pitchFamily="34" charset="0"/>
              </a:defRPr>
            </a:lvl4pPr>
            <a:lvl5pPr marL="2134024" indent="-237113" eaLnBrk="0" hangingPunct="0">
              <a:defRPr>
                <a:solidFill>
                  <a:schemeClr val="tx1"/>
                </a:solidFill>
                <a:latin typeface="Century Gothic" pitchFamily="34" charset="0"/>
              </a:defRPr>
            </a:lvl5pPr>
            <a:lvl6pPr marL="2608250" indent="-237113" eaLnBrk="0" fontAlgn="base" hangingPunct="0">
              <a:spcBef>
                <a:spcPct val="0"/>
              </a:spcBef>
              <a:spcAft>
                <a:spcPct val="0"/>
              </a:spcAft>
              <a:defRPr>
                <a:solidFill>
                  <a:schemeClr val="tx1"/>
                </a:solidFill>
                <a:latin typeface="Century Gothic" pitchFamily="34" charset="0"/>
              </a:defRPr>
            </a:lvl6pPr>
            <a:lvl7pPr marL="3082477" indent="-237113" eaLnBrk="0" fontAlgn="base" hangingPunct="0">
              <a:spcBef>
                <a:spcPct val="0"/>
              </a:spcBef>
              <a:spcAft>
                <a:spcPct val="0"/>
              </a:spcAft>
              <a:defRPr>
                <a:solidFill>
                  <a:schemeClr val="tx1"/>
                </a:solidFill>
                <a:latin typeface="Century Gothic" pitchFamily="34" charset="0"/>
              </a:defRPr>
            </a:lvl7pPr>
            <a:lvl8pPr marL="3556706" indent="-237113" eaLnBrk="0" fontAlgn="base" hangingPunct="0">
              <a:spcBef>
                <a:spcPct val="0"/>
              </a:spcBef>
              <a:spcAft>
                <a:spcPct val="0"/>
              </a:spcAft>
              <a:defRPr>
                <a:solidFill>
                  <a:schemeClr val="tx1"/>
                </a:solidFill>
                <a:latin typeface="Century Gothic" pitchFamily="34" charset="0"/>
              </a:defRPr>
            </a:lvl8pPr>
            <a:lvl9pPr marL="4030932" indent="-237113" eaLnBrk="0" fontAlgn="base" hangingPunct="0">
              <a:spcBef>
                <a:spcPct val="0"/>
              </a:spcBef>
              <a:spcAft>
                <a:spcPct val="0"/>
              </a:spcAft>
              <a:defRPr>
                <a:solidFill>
                  <a:schemeClr val="tx1"/>
                </a:solidFill>
                <a:latin typeface="Century Gothic" pitchFamily="34" charset="0"/>
              </a:defRPr>
            </a:lvl9pPr>
          </a:lstStyle>
          <a:p>
            <a:pPr eaLnBrk="1" hangingPunct="1"/>
            <a:fld id="{E2EA47FA-ED02-48C6-A596-910D2CDCE482}" type="slidenum">
              <a:rPr lang="en-US" smtClean="0">
                <a:solidFill>
                  <a:prstClr val="black"/>
                </a:solidFill>
              </a:rPr>
              <a:pPr eaLnBrk="1" hangingPunct="1"/>
              <a:t>13</a:t>
            </a:fld>
            <a:endParaRPr lang="en-US" smtClean="0">
              <a:solidFill>
                <a:prstClr val="black"/>
              </a:solidFill>
            </a:endParaRPr>
          </a:p>
        </p:txBody>
      </p:sp>
    </p:spTree>
    <p:extLst>
      <p:ext uri="{BB962C8B-B14F-4D97-AF65-F5344CB8AC3E}">
        <p14:creationId xmlns:p14="http://schemas.microsoft.com/office/powerpoint/2010/main" val="1324612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ctr" rtl="0" eaLnBrk="1" fontAlgn="base" latinLnBrk="0" hangingPunct="1">
              <a:spcBef>
                <a:spcPts val="0"/>
              </a:spcBef>
              <a:spcAft>
                <a:spcPts val="0"/>
              </a:spcAft>
            </a:pPr>
            <a:r>
              <a:rPr lang="en-US" sz="1200" b="1" i="0" u="none" strike="noStrike" kern="1200" baseline="0" dirty="0" smtClean="0">
                <a:ln>
                  <a:noFill/>
                </a:ln>
                <a:solidFill>
                  <a:srgbClr val="000000"/>
                </a:solidFill>
                <a:effectLst/>
                <a:latin typeface="Palatino Linotype" panose="02040502050505030304" pitchFamily="18" charset="0"/>
              </a:rPr>
              <a:t>Category</a:t>
            </a:r>
            <a:endParaRPr lang="en-US" sz="1200" b="0" i="0" u="none" strike="noStrike" dirty="0" smtClean="0">
              <a:effectLst/>
              <a:latin typeface="Arial" panose="020B0604020202020204" pitchFamily="34" charset="0"/>
            </a:endParaRPr>
          </a:p>
          <a:p>
            <a:pPr marL="0" marR="0" indent="0" algn="ctr" rtl="0" eaLnBrk="1" fontAlgn="base" latinLnBrk="0" hangingPunct="1">
              <a:spcBef>
                <a:spcPts val="0"/>
              </a:spcBef>
              <a:spcAft>
                <a:spcPts val="0"/>
              </a:spcAft>
            </a:pPr>
            <a:r>
              <a:rPr lang="en-US" sz="1200" b="1" i="0" u="none" strike="noStrike" kern="1200" baseline="0" dirty="0" smtClean="0">
                <a:ln>
                  <a:noFill/>
                </a:ln>
                <a:solidFill>
                  <a:srgbClr val="000000"/>
                </a:solidFill>
                <a:effectLst/>
                <a:latin typeface="Palatino Linotype" panose="02040502050505030304" pitchFamily="18" charset="0"/>
              </a:rPr>
              <a:t>Total Points Earned</a:t>
            </a:r>
            <a:endParaRPr lang="en-US" sz="1200" b="0" i="0" u="none" strike="noStrike" dirty="0" smtClean="0">
              <a:effectLst/>
              <a:latin typeface="Arial" panose="020B0604020202020204" pitchFamily="34" charset="0"/>
            </a:endParaRPr>
          </a:p>
          <a:p>
            <a:pPr marL="0" marR="0" indent="0" algn="ctr" rtl="0" eaLnBrk="1" fontAlgn="base" latinLnBrk="0" hangingPunct="1">
              <a:spcBef>
                <a:spcPts val="0"/>
              </a:spcBef>
              <a:spcAft>
                <a:spcPts val="0"/>
              </a:spcAft>
            </a:pPr>
            <a:r>
              <a:rPr lang="en-US" sz="1200" b="1" i="0" u="none" strike="noStrike" kern="1200" baseline="0" dirty="0" smtClean="0">
                <a:ln>
                  <a:noFill/>
                </a:ln>
                <a:solidFill>
                  <a:srgbClr val="000000"/>
                </a:solidFill>
                <a:effectLst/>
                <a:latin typeface="Palatino Linotype" panose="02040502050505030304" pitchFamily="18" charset="0"/>
              </a:rPr>
              <a:t>Total Points Possible</a:t>
            </a:r>
            <a:endParaRPr lang="en-US" sz="1200" b="0" i="0" u="none" strike="noStrike" dirty="0" smtClean="0">
              <a:effectLst/>
              <a:latin typeface="Arial" panose="020B0604020202020204" pitchFamily="34" charset="0"/>
            </a:endParaRPr>
          </a:p>
          <a:p>
            <a:pPr marL="0" marR="0" indent="0" algn="ctr" rtl="0" eaLnBrk="1" fontAlgn="base" latinLnBrk="0" hangingPunct="1">
              <a:spcBef>
                <a:spcPts val="0"/>
              </a:spcBef>
              <a:spcAft>
                <a:spcPts val="0"/>
              </a:spcAft>
            </a:pPr>
            <a:r>
              <a:rPr lang="en-US" sz="1200" b="1" i="0" u="none" strike="noStrike" kern="1200" baseline="0" dirty="0" smtClean="0">
                <a:ln>
                  <a:noFill/>
                </a:ln>
                <a:solidFill>
                  <a:srgbClr val="000000"/>
                </a:solidFill>
                <a:effectLst/>
                <a:latin typeface="Palatino Linotype" panose="02040502050505030304" pitchFamily="18" charset="0"/>
              </a:rPr>
              <a:t>% Earned</a:t>
            </a:r>
            <a:endParaRPr lang="en-US" sz="1200" b="0" i="0" u="none" strike="noStrike" dirty="0" smtClean="0">
              <a:effectLst/>
              <a:latin typeface="Arial" panose="020B0604020202020204" pitchFamily="34" charset="0"/>
            </a:endParaRPr>
          </a:p>
          <a:p>
            <a:pPr marL="0" marR="0" indent="0" algn="ctr" rtl="0" eaLnBrk="1" fontAlgn="base" latinLnBrk="0" hangingPunct="1">
              <a:spcBef>
                <a:spcPts val="0"/>
              </a:spcBef>
              <a:spcAft>
                <a:spcPts val="0"/>
              </a:spcAft>
            </a:pPr>
            <a:r>
              <a:rPr lang="en-US" sz="1200" b="1" i="0" u="none" strike="noStrike" kern="1200" baseline="0" dirty="0" smtClean="0">
                <a:ln>
                  <a:noFill/>
                </a:ln>
                <a:solidFill>
                  <a:srgbClr val="000000"/>
                </a:solidFill>
                <a:effectLst/>
                <a:latin typeface="Palatino Linotype" panose="02040502050505030304" pitchFamily="18" charset="0"/>
              </a:rPr>
              <a:t>Total Points Earned</a:t>
            </a:r>
            <a:endParaRPr lang="en-US" sz="1200" b="0" i="0" u="none" strike="noStrike" dirty="0" smtClean="0">
              <a:effectLst/>
              <a:latin typeface="Arial" panose="020B0604020202020204" pitchFamily="34" charset="0"/>
            </a:endParaRPr>
          </a:p>
          <a:p>
            <a:pPr marL="0" marR="0" indent="0" algn="ctr" rtl="0" eaLnBrk="1" fontAlgn="base" latinLnBrk="0" hangingPunct="1">
              <a:spcBef>
                <a:spcPts val="0"/>
              </a:spcBef>
              <a:spcAft>
                <a:spcPts val="0"/>
              </a:spcAft>
            </a:pPr>
            <a:r>
              <a:rPr lang="en-US" sz="1200" b="1" i="0" u="none" strike="noStrike" kern="1200" baseline="0" dirty="0" smtClean="0">
                <a:ln>
                  <a:noFill/>
                </a:ln>
                <a:solidFill>
                  <a:srgbClr val="000000"/>
                </a:solidFill>
                <a:effectLst/>
                <a:latin typeface="Palatino Linotype" panose="02040502050505030304" pitchFamily="18" charset="0"/>
              </a:rPr>
              <a:t>Total Points Possible</a:t>
            </a:r>
            <a:endParaRPr lang="en-US" sz="1200" b="0" i="0" u="none" strike="noStrike" dirty="0" smtClean="0">
              <a:effectLst/>
              <a:latin typeface="Arial" panose="020B0604020202020204" pitchFamily="34" charset="0"/>
            </a:endParaRPr>
          </a:p>
          <a:p>
            <a:pPr marL="0" marR="0" indent="0" algn="ctr" rtl="0" eaLnBrk="1" fontAlgn="base" latinLnBrk="0" hangingPunct="1">
              <a:spcBef>
                <a:spcPts val="0"/>
              </a:spcBef>
              <a:spcAft>
                <a:spcPts val="0"/>
              </a:spcAft>
            </a:pPr>
            <a:r>
              <a:rPr lang="en-US" sz="1200" b="1" i="0" u="none" strike="noStrike" kern="1200" baseline="0" dirty="0" smtClean="0">
                <a:ln>
                  <a:noFill/>
                </a:ln>
                <a:solidFill>
                  <a:srgbClr val="000000"/>
                </a:solidFill>
                <a:effectLst/>
                <a:latin typeface="Palatino Linotype" panose="02040502050505030304" pitchFamily="18" charset="0"/>
              </a:rPr>
              <a:t>% Earned</a:t>
            </a:r>
            <a:endParaRPr lang="en-US" sz="1200" b="0" i="0" u="none" strike="noStrike" dirty="0" smtClean="0">
              <a:effectLst/>
              <a:latin typeface="Arial" panose="020B0604020202020204" pitchFamily="34" charset="0"/>
            </a:endParaRPr>
          </a:p>
          <a:p>
            <a:pPr eaLnBrk="1" hangingPunct="1">
              <a:spcBef>
                <a:spcPct val="0"/>
              </a:spcBef>
            </a:pPr>
            <a:endParaRPr lang="en-US" dirty="0"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entury Gothic" pitchFamily="34" charset="0"/>
              </a:defRPr>
            </a:lvl1pPr>
            <a:lvl2pPr marL="770662" indent="-296408" eaLnBrk="0" hangingPunct="0">
              <a:defRPr>
                <a:solidFill>
                  <a:schemeClr val="tx1"/>
                </a:solidFill>
                <a:latin typeface="Century Gothic" pitchFamily="34" charset="0"/>
              </a:defRPr>
            </a:lvl2pPr>
            <a:lvl3pPr marL="1185634" indent="-237127" eaLnBrk="0" hangingPunct="0">
              <a:defRPr>
                <a:solidFill>
                  <a:schemeClr val="tx1"/>
                </a:solidFill>
                <a:latin typeface="Century Gothic" pitchFamily="34" charset="0"/>
              </a:defRPr>
            </a:lvl3pPr>
            <a:lvl4pPr marL="1659887" indent="-237127" eaLnBrk="0" hangingPunct="0">
              <a:defRPr>
                <a:solidFill>
                  <a:schemeClr val="tx1"/>
                </a:solidFill>
                <a:latin typeface="Century Gothic" pitchFamily="34" charset="0"/>
              </a:defRPr>
            </a:lvl4pPr>
            <a:lvl5pPr marL="2134141" indent="-237127" eaLnBrk="0" hangingPunct="0">
              <a:defRPr>
                <a:solidFill>
                  <a:schemeClr val="tx1"/>
                </a:solidFill>
                <a:latin typeface="Century Gothic" pitchFamily="34" charset="0"/>
              </a:defRPr>
            </a:lvl5pPr>
            <a:lvl6pPr marL="2608395" indent="-237127" eaLnBrk="0" fontAlgn="base" hangingPunct="0">
              <a:spcBef>
                <a:spcPct val="0"/>
              </a:spcBef>
              <a:spcAft>
                <a:spcPct val="0"/>
              </a:spcAft>
              <a:defRPr>
                <a:solidFill>
                  <a:schemeClr val="tx1"/>
                </a:solidFill>
                <a:latin typeface="Century Gothic" pitchFamily="34" charset="0"/>
              </a:defRPr>
            </a:lvl6pPr>
            <a:lvl7pPr marL="3082648" indent="-237127" eaLnBrk="0" fontAlgn="base" hangingPunct="0">
              <a:spcBef>
                <a:spcPct val="0"/>
              </a:spcBef>
              <a:spcAft>
                <a:spcPct val="0"/>
              </a:spcAft>
              <a:defRPr>
                <a:solidFill>
                  <a:schemeClr val="tx1"/>
                </a:solidFill>
                <a:latin typeface="Century Gothic" pitchFamily="34" charset="0"/>
              </a:defRPr>
            </a:lvl7pPr>
            <a:lvl8pPr marL="3556902" indent="-237127" eaLnBrk="0" fontAlgn="base" hangingPunct="0">
              <a:spcBef>
                <a:spcPct val="0"/>
              </a:spcBef>
              <a:spcAft>
                <a:spcPct val="0"/>
              </a:spcAft>
              <a:defRPr>
                <a:solidFill>
                  <a:schemeClr val="tx1"/>
                </a:solidFill>
                <a:latin typeface="Century Gothic" pitchFamily="34" charset="0"/>
              </a:defRPr>
            </a:lvl8pPr>
            <a:lvl9pPr marL="4031155" indent="-237127" eaLnBrk="0" fontAlgn="base" hangingPunct="0">
              <a:spcBef>
                <a:spcPct val="0"/>
              </a:spcBef>
              <a:spcAft>
                <a:spcPct val="0"/>
              </a:spcAft>
              <a:defRPr>
                <a:solidFill>
                  <a:schemeClr val="tx1"/>
                </a:solidFill>
                <a:latin typeface="Century Gothic" pitchFamily="34" charset="0"/>
              </a:defRPr>
            </a:lvl9pPr>
          </a:lstStyle>
          <a:p>
            <a:pPr eaLnBrk="1" hangingPunct="1"/>
            <a:fld id="{FF6FA6B3-9A1F-4972-B577-070A44B508D9}" type="slidenum">
              <a:rPr lang="en-US" smtClean="0">
                <a:solidFill>
                  <a:prstClr val="black"/>
                </a:solidFill>
              </a:rPr>
              <a:pPr eaLnBrk="1" hangingPunct="1"/>
              <a:t>14</a:t>
            </a:fld>
            <a:endParaRPr lang="en-US" smtClean="0">
              <a:solidFill>
                <a:prstClr val="black"/>
              </a:solidFill>
            </a:endParaRPr>
          </a:p>
        </p:txBody>
      </p:sp>
    </p:spTree>
    <p:extLst>
      <p:ext uri="{BB962C8B-B14F-4D97-AF65-F5344CB8AC3E}">
        <p14:creationId xmlns:p14="http://schemas.microsoft.com/office/powerpoint/2010/main" val="1127832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676399"/>
            <a:ext cx="6400800" cy="1600200"/>
          </a:xfrm>
        </p:spPr>
        <p:txBody>
          <a:bodyPr>
            <a:normAutofit/>
          </a:bodyPr>
          <a:lstStyle>
            <a:lvl1pPr marL="0" indent="0" algn="ctr">
              <a:buNone/>
              <a:defRPr sz="2800">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Rectangle 6"/>
          <p:cNvSpPr/>
          <p:nvPr userDrawn="1"/>
        </p:nvSpPr>
        <p:spPr>
          <a:xfrm>
            <a:off x="152401" y="152400"/>
            <a:ext cx="8839200" cy="6553200"/>
          </a:xfrm>
          <a:prstGeom prst="rect">
            <a:avLst/>
          </a:prstGeom>
          <a:noFill/>
          <a:ln w="9525" cmpd="sng">
            <a:gradFill flip="none" rotWithShape="1">
              <a:gsLst>
                <a:gs pos="23000">
                  <a:srgbClr val="5BAC35"/>
                </a:gs>
                <a:gs pos="100000">
                  <a:srgbClr val="FF0000"/>
                </a:gs>
                <a:gs pos="59000">
                  <a:srgbClr val="FFFF00"/>
                </a:gs>
              </a:gsLst>
              <a:lin ang="16200000" scaled="0"/>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94496" y="3810000"/>
            <a:ext cx="4412107" cy="1739986"/>
          </a:xfrm>
          <a:prstGeom prst="rect">
            <a:avLst/>
          </a:prstGeom>
        </p:spPr>
      </p:pic>
    </p:spTree>
    <p:extLst>
      <p:ext uri="{BB962C8B-B14F-4D97-AF65-F5344CB8AC3E}">
        <p14:creationId xmlns:p14="http://schemas.microsoft.com/office/powerpoint/2010/main" val="1603251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14" name="Straight Connector 13"/>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6"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5179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noFill/>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10" name="Straight Connector 9"/>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6"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1684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8_Blank">
    <p:spTree>
      <p:nvGrpSpPr>
        <p:cNvPr id="1" name=""/>
        <p:cNvGrpSpPr/>
        <p:nvPr/>
      </p:nvGrpSpPr>
      <p:grpSpPr>
        <a:xfrm>
          <a:off x="0" y="0"/>
          <a:ext cx="0" cy="0"/>
          <a:chOff x="0" y="0"/>
          <a:chExt cx="0" cy="0"/>
        </a:xfrm>
      </p:grpSpPr>
      <p:sp>
        <p:nvSpPr>
          <p:cNvPr id="18" name="Rectangle 2"/>
          <p:cNvSpPr>
            <a:spLocks noGrp="1"/>
          </p:cNvSpPr>
          <p:nvPr>
            <p:ph type="title"/>
          </p:nvPr>
        </p:nvSpPr>
        <p:spPr>
          <a:noFill/>
        </p:spPr>
        <p:txBody>
          <a:bodyPr/>
          <a:lstStyle/>
          <a:p>
            <a:r>
              <a:rPr lang="en-US" smtClean="0"/>
              <a:t>Click to edit Master title style</a:t>
            </a:r>
            <a:endParaRPr/>
          </a:p>
        </p:txBody>
      </p:sp>
      <p:cxnSp>
        <p:nvCxnSpPr>
          <p:cNvPr id="10" name="Straight Connector 9"/>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6"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7760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noFill/>
        </p:spPr>
        <p:txBody>
          <a:bodyPr/>
          <a:lstStyle>
            <a:lvl1pPr>
              <a:defRPr>
                <a:solidFill>
                  <a:schemeClr val="tx1"/>
                </a:solidFill>
              </a:defRPr>
            </a:lvl1pPr>
          </a:lstStyle>
          <a:p>
            <a:r>
              <a:rPr lang="en-US" smtClean="0"/>
              <a:t>Click to edit Master title style</a:t>
            </a:r>
            <a:endParaRPr lang="en-US"/>
          </a:p>
        </p:txBody>
      </p:sp>
      <p:sp>
        <p:nvSpPr>
          <p:cNvPr id="7" name="Rectangle 6"/>
          <p:cNvSpPr/>
          <p:nvPr userDrawn="1"/>
        </p:nvSpPr>
        <p:spPr>
          <a:xfrm>
            <a:off x="152401" y="152400"/>
            <a:ext cx="8839200" cy="6553200"/>
          </a:xfrm>
          <a:prstGeom prst="rect">
            <a:avLst/>
          </a:prstGeom>
          <a:noFill/>
          <a:ln w="9525" cmpd="sng">
            <a:gradFill flip="none" rotWithShape="1">
              <a:gsLst>
                <a:gs pos="23000">
                  <a:srgbClr val="5BAC35"/>
                </a:gs>
                <a:gs pos="100000">
                  <a:srgbClr val="FF0000"/>
                </a:gs>
                <a:gs pos="59000">
                  <a:srgbClr val="FFFF00"/>
                </a:gs>
              </a:gsLst>
              <a:lin ang="16200000" scaled="0"/>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94496" y="3810000"/>
            <a:ext cx="4412107" cy="1739986"/>
          </a:xfrm>
          <a:prstGeom prst="rect">
            <a:avLst/>
          </a:prstGeom>
        </p:spPr>
      </p:pic>
    </p:spTree>
    <p:extLst>
      <p:ext uri="{BB962C8B-B14F-4D97-AF65-F5344CB8AC3E}">
        <p14:creationId xmlns:p14="http://schemas.microsoft.com/office/powerpoint/2010/main" val="3257613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143000"/>
          </a:xfrm>
        </p:spPr>
        <p:txBody>
          <a:bodyPr/>
          <a:lstStyle>
            <a:lvl1pPr>
              <a:defRPr>
                <a:solidFill>
                  <a:srgbClr val="505153"/>
                </a:solidFill>
                <a:latin typeface="Times New Roman"/>
                <a:cs typeface="Times New Roman"/>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1676399"/>
            <a:ext cx="6400800" cy="1600200"/>
          </a:xfrm>
        </p:spPr>
        <p:txBody>
          <a:bodyPr>
            <a:normAutofit/>
          </a:bodyPr>
          <a:lstStyle>
            <a:lvl1pPr marL="0" indent="0" algn="ctr">
              <a:buNone/>
              <a:defRPr sz="2800">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F96D8484-BC40-4D68-9C59-73C520390100}" type="slidenum">
              <a:rPr lang="en-US" smtClean="0">
                <a:solidFill>
                  <a:prstClr val="black">
                    <a:tint val="75000"/>
                  </a:prstClr>
                </a:solidFill>
              </a:rPr>
              <a:pPr/>
              <a:t>‹#›</a:t>
            </a:fld>
            <a:endParaRPr lang="en-US" dirty="0">
              <a:solidFill>
                <a:prstClr val="black">
                  <a:tint val="75000"/>
                </a:prstClr>
              </a:solidFill>
            </a:endParaRPr>
          </a:p>
        </p:txBody>
      </p:sp>
      <p:sp>
        <p:nvSpPr>
          <p:cNvPr id="7" name="Rectangle 6"/>
          <p:cNvSpPr/>
          <p:nvPr userDrawn="1"/>
        </p:nvSpPr>
        <p:spPr>
          <a:xfrm>
            <a:off x="152401" y="152400"/>
            <a:ext cx="8839200" cy="6553200"/>
          </a:xfrm>
          <a:prstGeom prst="rect">
            <a:avLst/>
          </a:prstGeom>
          <a:noFill/>
          <a:ln w="9525" cmpd="sng">
            <a:gradFill flip="none" rotWithShape="1">
              <a:gsLst>
                <a:gs pos="23000">
                  <a:srgbClr val="5BAC35"/>
                </a:gs>
                <a:gs pos="100000">
                  <a:srgbClr val="FF0000"/>
                </a:gs>
                <a:gs pos="59000">
                  <a:srgbClr val="FFFF00"/>
                </a:gs>
              </a:gsLst>
              <a:lin ang="16200000" scaled="0"/>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94496" y="3810000"/>
            <a:ext cx="4412107" cy="1739986"/>
          </a:xfrm>
          <a:prstGeom prst="rect">
            <a:avLst/>
          </a:prstGeom>
        </p:spPr>
      </p:pic>
    </p:spTree>
    <p:extLst>
      <p:ext uri="{BB962C8B-B14F-4D97-AF65-F5344CB8AC3E}">
        <p14:creationId xmlns:p14="http://schemas.microsoft.com/office/powerpoint/2010/main" val="2834715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and Chart">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30725"/>
          </a:xfrm>
        </p:spPr>
        <p:txBody>
          <a:bodyPr>
            <a:normAutofit/>
          </a:bodyPr>
          <a:lstStyle/>
          <a:p>
            <a:pPr lvl="0"/>
            <a:endParaRPr lang="en-US" noProof="0" smtClean="0"/>
          </a:p>
        </p:txBody>
      </p:sp>
      <p:sp>
        <p:nvSpPr>
          <p:cNvPr id="5" name="Rectangle 10"/>
          <p:cNvSpPr>
            <a:spLocks noGrp="1" noChangeArrowheads="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Rectangle 11"/>
          <p:cNvSpPr>
            <a:spLocks noGrp="1" noChangeArrowheads="1"/>
          </p:cNvSpPr>
          <p:nvPr>
            <p:ph type="sldNum" sz="quarter" idx="12"/>
          </p:nvPr>
        </p:nvSpPr>
        <p:spPr/>
        <p:txBody>
          <a:bodyPr/>
          <a:lstStyle>
            <a:lvl1pPr>
              <a:defRPr>
                <a:solidFill>
                  <a:srgbClr val="B32C16">
                    <a:shade val="75000"/>
                  </a:srgbClr>
                </a:solidFill>
              </a:defRPr>
            </a:lvl1pPr>
          </a:lstStyle>
          <a:p>
            <a:pPr>
              <a:defRPr/>
            </a:pP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60621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noFill/>
        </p:spPr>
        <p:txBody>
          <a:bodyPr/>
          <a:lstStyle>
            <a:lvl1pPr>
              <a:defRPr>
                <a:solidFill>
                  <a:srgbClr val="505153"/>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rgbClr val="505153"/>
                </a:solidFill>
              </a:defRPr>
            </a:lvl1pPr>
            <a:lvl2pPr>
              <a:defRPr>
                <a:solidFill>
                  <a:srgbClr val="505153"/>
                </a:solidFill>
              </a:defRPr>
            </a:lvl2pPr>
            <a:lvl3pPr>
              <a:defRPr>
                <a:solidFill>
                  <a:srgbClr val="505153"/>
                </a:solidFill>
              </a:defRPr>
            </a:lvl3pPr>
            <a:lvl4pPr>
              <a:defRPr>
                <a:solidFill>
                  <a:srgbClr val="505153"/>
                </a:solidFill>
              </a:defRPr>
            </a:lvl4pPr>
            <a:lvl5pPr>
              <a:defRPr>
                <a:solidFill>
                  <a:srgbClr val="50515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9" name="Straight Connector 18"/>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20"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3053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50515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9" name="Rectangle 8"/>
          <p:cNvSpPr/>
          <p:nvPr userDrawn="1"/>
        </p:nvSpPr>
        <p:spPr>
          <a:xfrm>
            <a:off x="152401" y="152400"/>
            <a:ext cx="8839200" cy="6553200"/>
          </a:xfrm>
          <a:prstGeom prst="rect">
            <a:avLst/>
          </a:prstGeom>
          <a:noFill/>
          <a:ln w="9525" cmpd="sng">
            <a:gradFill flip="none" rotWithShape="1">
              <a:gsLst>
                <a:gs pos="23000">
                  <a:srgbClr val="5BAC35"/>
                </a:gs>
                <a:gs pos="100000">
                  <a:srgbClr val="FF0000"/>
                </a:gs>
                <a:gs pos="59000">
                  <a:srgbClr val="FFFF00"/>
                </a:gs>
              </a:gsLst>
              <a:lin ang="16200000" scaled="0"/>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65947" y="762000"/>
            <a:ext cx="4412107" cy="1739986"/>
          </a:xfrm>
          <a:prstGeom prst="rect">
            <a:avLst/>
          </a:prstGeom>
        </p:spPr>
      </p:pic>
    </p:spTree>
    <p:extLst>
      <p:ext uri="{BB962C8B-B14F-4D97-AF65-F5344CB8AC3E}">
        <p14:creationId xmlns:p14="http://schemas.microsoft.com/office/powerpoint/2010/main" val="155080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19" name="Straight Connector 18"/>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7"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980807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21" name="Straight Connector 20"/>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9"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9920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smtClean="0"/>
              <a:t>Click to edit Master title style</a:t>
            </a:r>
            <a:endParaRPr lang="en-US"/>
          </a:p>
        </p:txBody>
      </p:sp>
      <p:cxnSp>
        <p:nvCxnSpPr>
          <p:cNvPr id="17" name="Straight Connector 16"/>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5"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132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12" name="Straight Connector 11"/>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4"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7816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noFill/>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5" name="Straight Connector 14"/>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7"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1403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noFill/>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5" name="Straight Connector 14"/>
          <p:cNvCxnSpPr/>
          <p:nvPr userDrawn="1"/>
        </p:nvCxnSpPr>
        <p:spPr>
          <a:xfrm>
            <a:off x="457200" y="6400800"/>
            <a:ext cx="8229600" cy="0"/>
          </a:xfrm>
          <a:prstGeom prst="line">
            <a:avLst/>
          </a:prstGeom>
          <a:ln w="9525" cmpd="sng">
            <a:gradFill flip="none" rotWithShape="1">
              <a:gsLst>
                <a:gs pos="0">
                  <a:srgbClr val="5BAC35"/>
                </a:gs>
                <a:gs pos="100000">
                  <a:srgbClr val="FF0000"/>
                </a:gs>
                <a:gs pos="50000">
                  <a:srgbClr val="FFFF00"/>
                </a:gs>
              </a:gsLst>
              <a:lin ang="0" scaled="1"/>
              <a:tileRect/>
            </a:gradFill>
          </a:ln>
          <a:effectLst/>
        </p:spPr>
        <p:style>
          <a:lnRef idx="2">
            <a:schemeClr val="accent1"/>
          </a:lnRef>
          <a:fillRef idx="0">
            <a:schemeClr val="accent1"/>
          </a:fillRef>
          <a:effectRef idx="1">
            <a:schemeClr val="accent1"/>
          </a:effectRef>
          <a:fontRef idx="minor">
            <a:schemeClr val="tx1"/>
          </a:fontRef>
        </p:style>
      </p:cxnSp>
      <p:pic>
        <p:nvPicPr>
          <p:cNvPr id="7" name="Picture 39"/>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368403" y="6134817"/>
            <a:ext cx="407194" cy="6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40109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a:noFill/>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702407418"/>
      </p:ext>
    </p:extLst>
  </p:cSld>
  <p:clrMap bg1="lt1" tx1="dk1" bg2="lt2" tx2="dk2" accent1="accent1" accent2="accent2" accent3="accent3" accent4="accent4" accent5="accent5" accent6="accent6" hlink="hlink" folHlink="folHlink"/>
  <p:sldLayoutIdLst>
    <p:sldLayoutId id="2147484800" r:id="rId1"/>
    <p:sldLayoutId id="2147484801" r:id="rId2"/>
    <p:sldLayoutId id="2147484802" r:id="rId3"/>
    <p:sldLayoutId id="2147484803" r:id="rId4"/>
    <p:sldLayoutId id="2147484804" r:id="rId5"/>
    <p:sldLayoutId id="2147484805" r:id="rId6"/>
    <p:sldLayoutId id="2147484806" r:id="rId7"/>
    <p:sldLayoutId id="2147484807" r:id="rId8"/>
    <p:sldLayoutId id="2147484808" r:id="rId9"/>
    <p:sldLayoutId id="2147484809" r:id="rId10"/>
    <p:sldLayoutId id="2147484810" r:id="rId11"/>
    <p:sldLayoutId id="2147484811" r:id="rId12"/>
    <p:sldLayoutId id="2147484812" r:id="rId13"/>
    <p:sldLayoutId id="2147484813" r:id="rId14"/>
    <p:sldLayoutId id="2147484814" r:id="rId15"/>
  </p:sldLayoutIdLst>
  <p:hf sldNum="0" hdr="0" ftr="0" dt="0"/>
  <p:txStyles>
    <p:titleStyle>
      <a:lvl1pPr algn="ctr" defTabSz="914400" rtl="0" eaLnBrk="1" latinLnBrk="0" hangingPunct="1">
        <a:spcBef>
          <a:spcPct val="0"/>
        </a:spcBef>
        <a:buNone/>
        <a:defRPr sz="4400" kern="1200">
          <a:solidFill>
            <a:schemeClr val="tx1">
              <a:lumMod val="75000"/>
              <a:lumOff val="25000"/>
            </a:schemeClr>
          </a:solidFill>
          <a:latin typeface="Times New Roman"/>
          <a:ea typeface="+mj-ea"/>
          <a:cs typeface="Times New Roman"/>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75000"/>
              <a:lumOff val="25000"/>
            </a:schemeClr>
          </a:solidFill>
          <a:latin typeface="Arial"/>
          <a:ea typeface="+mn-ea"/>
          <a:cs typeface="Arial"/>
        </a:defRPr>
      </a:lvl1pPr>
      <a:lvl2pPr marL="742950" indent="-285750" algn="l" defTabSz="914400" rtl="0" eaLnBrk="1" latinLnBrk="0" hangingPunct="1">
        <a:spcBef>
          <a:spcPct val="20000"/>
        </a:spcBef>
        <a:buFont typeface="Arial" pitchFamily="34" charset="0"/>
        <a:buChar char="–"/>
        <a:defRPr sz="2800" kern="1200">
          <a:solidFill>
            <a:schemeClr val="tx1">
              <a:lumMod val="75000"/>
              <a:lumOff val="25000"/>
            </a:schemeClr>
          </a:solidFill>
          <a:latin typeface="Arial"/>
          <a:ea typeface="+mn-ea"/>
          <a:cs typeface="Arial"/>
        </a:defRPr>
      </a:lvl2pPr>
      <a:lvl3pPr marL="1143000" indent="-228600" algn="l" defTabSz="914400" rtl="0" eaLnBrk="1" latinLnBrk="0" hangingPunct="1">
        <a:spcBef>
          <a:spcPct val="20000"/>
        </a:spcBef>
        <a:buFont typeface="Arial" pitchFamily="34" charset="0"/>
        <a:buChar char="•"/>
        <a:defRPr sz="2400" kern="1200">
          <a:solidFill>
            <a:schemeClr val="tx1">
              <a:lumMod val="75000"/>
              <a:lumOff val="25000"/>
            </a:schemeClr>
          </a:solidFill>
          <a:latin typeface="Arial"/>
          <a:ea typeface="+mn-ea"/>
          <a:cs typeface="Arial"/>
        </a:defRPr>
      </a:lvl3pPr>
      <a:lvl4pPr marL="1600200" indent="-228600" algn="l" defTabSz="914400" rtl="0" eaLnBrk="1" latinLnBrk="0" hangingPunct="1">
        <a:spcBef>
          <a:spcPct val="20000"/>
        </a:spcBef>
        <a:buFont typeface="Arial" pitchFamily="34" charset="0"/>
        <a:buChar char="–"/>
        <a:defRPr sz="2000" kern="1200">
          <a:solidFill>
            <a:schemeClr val="tx1">
              <a:lumMod val="75000"/>
              <a:lumOff val="25000"/>
            </a:schemeClr>
          </a:solidFill>
          <a:latin typeface="Arial"/>
          <a:ea typeface="+mn-ea"/>
          <a:cs typeface="Arial"/>
        </a:defRPr>
      </a:lvl4pPr>
      <a:lvl5pPr marL="2057400" indent="-228600" algn="l" defTabSz="914400" rtl="0" eaLnBrk="1" latinLnBrk="0" hangingPunct="1">
        <a:spcBef>
          <a:spcPct val="20000"/>
        </a:spcBef>
        <a:buFont typeface="Arial" pitchFamily="34" charset="0"/>
        <a:buChar char="»"/>
        <a:defRPr sz="2000" kern="1200">
          <a:solidFill>
            <a:schemeClr val="tx1">
              <a:lumMod val="75000"/>
              <a:lumOff val="25000"/>
            </a:schemeClr>
          </a:solidFill>
          <a:latin typeface="Arial"/>
          <a:ea typeface="+mn-ea"/>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chart" Target="../charts/char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hyperlink" Target="http://www.ci3t.org/"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1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457200"/>
            <a:ext cx="9144000" cy="3048000"/>
          </a:xfrm>
        </p:spPr>
        <p:txBody>
          <a:bodyPr>
            <a:noAutofit/>
          </a:bodyPr>
          <a:lstStyle/>
          <a:p>
            <a:r>
              <a:rPr lang="en-US" b="1" dirty="0" smtClean="0">
                <a:solidFill>
                  <a:srgbClr val="FF0000"/>
                </a:solidFill>
              </a:rPr>
              <a:t>XXXXX</a:t>
            </a:r>
            <a:r>
              <a:rPr lang="en-US" b="1" dirty="0" smtClean="0">
                <a:solidFill>
                  <a:schemeClr val="tx1"/>
                </a:solidFill>
              </a:rPr>
              <a:t> School</a:t>
            </a:r>
            <a:r>
              <a:rPr lang="en-US" sz="3600" dirty="0" smtClean="0">
                <a:solidFill>
                  <a:schemeClr val="tx1"/>
                </a:solidFill>
              </a:rPr>
              <a:t/>
            </a:r>
            <a:br>
              <a:rPr lang="en-US" sz="3600" dirty="0" smtClean="0">
                <a:solidFill>
                  <a:schemeClr val="tx1"/>
                </a:solidFill>
              </a:rPr>
            </a:br>
            <a:r>
              <a:rPr lang="en-US" sz="3600" dirty="0" smtClean="0">
                <a:solidFill>
                  <a:schemeClr val="tx1"/>
                </a:solidFill>
              </a:rPr>
              <a:t>Ci3T Implementation Report</a:t>
            </a:r>
            <a:br>
              <a:rPr lang="en-US" sz="3600" dirty="0" smtClean="0">
                <a:solidFill>
                  <a:schemeClr val="tx1"/>
                </a:solidFill>
              </a:rPr>
            </a:br>
            <a:r>
              <a:rPr lang="en-US" sz="3600" dirty="0" smtClean="0">
                <a:solidFill>
                  <a:schemeClr val="tx1"/>
                </a:solidFill>
              </a:rPr>
              <a:t>Social Validity and Treatment Integrity</a:t>
            </a:r>
            <a:br>
              <a:rPr lang="en-US" sz="3600" dirty="0" smtClean="0">
                <a:solidFill>
                  <a:schemeClr val="tx1"/>
                </a:solidFill>
              </a:rPr>
            </a:br>
            <a:r>
              <a:rPr lang="en-US" sz="3600" dirty="0" smtClean="0">
                <a:solidFill>
                  <a:schemeClr val="tx1"/>
                </a:solidFill>
              </a:rPr>
              <a:t>20</a:t>
            </a:r>
            <a:r>
              <a:rPr lang="en-US" sz="3600" dirty="0" smtClean="0">
                <a:solidFill>
                  <a:srgbClr val="FF0000"/>
                </a:solidFill>
              </a:rPr>
              <a:t>XX</a:t>
            </a:r>
            <a:r>
              <a:rPr lang="en-US" sz="3600" dirty="0" smtClean="0">
                <a:solidFill>
                  <a:schemeClr val="tx1"/>
                </a:solidFill>
              </a:rPr>
              <a:t> – 20</a:t>
            </a:r>
            <a:r>
              <a:rPr lang="en-US" sz="3600" dirty="0" smtClean="0">
                <a:solidFill>
                  <a:srgbClr val="FF0000"/>
                </a:solidFill>
              </a:rPr>
              <a:t>XX</a:t>
            </a:r>
            <a:r>
              <a:rPr lang="en-US" sz="3600" dirty="0" smtClean="0">
                <a:solidFill>
                  <a:schemeClr val="tx1"/>
                </a:solidFill>
              </a:rPr>
              <a:t/>
            </a:r>
            <a:br>
              <a:rPr lang="en-US" sz="3600" dirty="0" smtClean="0">
                <a:solidFill>
                  <a:schemeClr val="tx1"/>
                </a:solidFill>
              </a:rPr>
            </a:br>
            <a:r>
              <a:rPr lang="en-US" sz="2000" dirty="0" smtClean="0">
                <a:solidFill>
                  <a:schemeClr val="tx1"/>
                </a:solidFill>
              </a:rPr>
              <a:t>____________________________________</a:t>
            </a:r>
            <a:r>
              <a:rPr lang="en-US" sz="3600" dirty="0" smtClean="0">
                <a:solidFill>
                  <a:schemeClr val="tx1"/>
                </a:solidFill>
              </a:rPr>
              <a:t/>
            </a:r>
            <a:br>
              <a:rPr lang="en-US" sz="3600" dirty="0" smtClean="0">
                <a:solidFill>
                  <a:schemeClr val="tx1"/>
                </a:solidFill>
              </a:rPr>
            </a:br>
            <a:r>
              <a:rPr lang="en-US" sz="3600" dirty="0" smtClean="0">
                <a:solidFill>
                  <a:schemeClr val="accent1"/>
                </a:solidFill>
              </a:rPr>
              <a:t>Fall 20</a:t>
            </a:r>
            <a:r>
              <a:rPr lang="en-US" sz="3600" dirty="0" smtClean="0">
                <a:solidFill>
                  <a:srgbClr val="FF0000"/>
                </a:solidFill>
              </a:rPr>
              <a:t>XX</a:t>
            </a:r>
            <a:endParaRPr lang="en-US" sz="2800" dirty="0">
              <a:solidFill>
                <a:srgbClr val="FF0000"/>
              </a:solidFill>
            </a:endParaRPr>
          </a:p>
        </p:txBody>
      </p:sp>
    </p:spTree>
    <p:extLst>
      <p:ext uri="{BB962C8B-B14F-4D97-AF65-F5344CB8AC3E}">
        <p14:creationId xmlns:p14="http://schemas.microsoft.com/office/powerpoint/2010/main" val="376867939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304800" y="228600"/>
            <a:ext cx="8229600" cy="914400"/>
          </a:xfrm>
        </p:spPr>
        <p:txBody>
          <a:bodyPr>
            <a:noAutofit/>
          </a:bodyPr>
          <a:lstStyle/>
          <a:p>
            <a:r>
              <a:rPr lang="en-US" sz="3200" dirty="0" smtClean="0"/>
              <a:t>Treatment Integrity: Teacher Self-Report</a:t>
            </a:r>
          </a:p>
        </p:txBody>
      </p:sp>
      <p:pic>
        <p:nvPicPr>
          <p:cNvPr id="7" name="Picture 1" descr="image001"/>
          <p:cNvPicPr>
            <a:picLocks noChangeAspect="1" noChangeArrowheads="1"/>
          </p:cNvPicPr>
          <p:nvPr/>
        </p:nvPicPr>
        <p:blipFill rotWithShape="1">
          <a:blip r:embed="rId3">
            <a:extLst>
              <a:ext uri="{28A0092B-C50C-407E-A947-70E740481C1C}">
                <a14:useLocalDpi xmlns:a14="http://schemas.microsoft.com/office/drawing/2010/main" val="0"/>
              </a:ext>
            </a:extLst>
          </a:blip>
          <a:srcRect l="413" t="169" r="-413" b="8699"/>
          <a:stretch/>
        </p:blipFill>
        <p:spPr bwMode="auto">
          <a:xfrm>
            <a:off x="2139427" y="1150026"/>
            <a:ext cx="4865147" cy="542124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rotWithShape="1">
          <a:blip r:embed="rId4">
            <a:extLst>
              <a:ext uri="{28A0092B-C50C-407E-A947-70E740481C1C}">
                <a14:useLocalDpi xmlns:a14="http://schemas.microsoft.com/office/drawing/2010/main" val="0"/>
              </a:ext>
            </a:extLst>
          </a:blip>
          <a:srcRect l="2185" t="11288" r="1820" b="85755"/>
          <a:stretch/>
        </p:blipFill>
        <p:spPr>
          <a:xfrm>
            <a:off x="738343" y="934317"/>
            <a:ext cx="7667315" cy="171439"/>
          </a:xfrm>
          <a:prstGeom prst="rect">
            <a:avLst/>
          </a:prstGeom>
          <a:ln>
            <a:noFill/>
          </a:ln>
          <a:effectLst/>
        </p:spPr>
      </p:pic>
      <p:sp>
        <p:nvSpPr>
          <p:cNvPr id="2" name="Rectangular Callout 1"/>
          <p:cNvSpPr/>
          <p:nvPr/>
        </p:nvSpPr>
        <p:spPr>
          <a:xfrm>
            <a:off x="6400800" y="2260447"/>
            <a:ext cx="2590800" cy="1600200"/>
          </a:xfrm>
          <a:prstGeom prst="wedgeRectCallout">
            <a:avLst>
              <a:gd name="adj1" fmla="val -38743"/>
              <a:gd name="adj2" fmla="val 65912"/>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smtClean="0"/>
              <a:t>All </a:t>
            </a:r>
            <a:r>
              <a:rPr lang="en-US" dirty="0"/>
              <a:t>faculty and staff received an </a:t>
            </a:r>
            <a:r>
              <a:rPr lang="en-US" dirty="0" smtClean="0"/>
              <a:t>emailed </a:t>
            </a:r>
            <a:r>
              <a:rPr lang="en-US" dirty="0"/>
              <a:t>link to Qualtrics for the TSR and PIRS surveys</a:t>
            </a:r>
          </a:p>
        </p:txBody>
      </p:sp>
    </p:spTree>
    <p:extLst>
      <p:ext uri="{BB962C8B-B14F-4D97-AF65-F5344CB8AC3E}">
        <p14:creationId xmlns:p14="http://schemas.microsoft.com/office/powerpoint/2010/main" val="20053053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Treatment Integrity: Direct Observation from </a:t>
            </a:r>
            <a:br>
              <a:rPr lang="en-US" sz="3200" dirty="0" smtClean="0"/>
            </a:br>
            <a:r>
              <a:rPr lang="en-US" sz="3200" dirty="0" smtClean="0"/>
              <a:t>Two Perspectives</a:t>
            </a:r>
            <a:endParaRPr lang="en-US" sz="3200" dirty="0"/>
          </a:p>
        </p:txBody>
      </p:sp>
      <p:sp>
        <p:nvSpPr>
          <p:cNvPr id="3" name="Content Placeholder 2"/>
          <p:cNvSpPr>
            <a:spLocks noGrp="1"/>
          </p:cNvSpPr>
          <p:nvPr>
            <p:ph idx="1"/>
          </p:nvPr>
        </p:nvSpPr>
        <p:spPr/>
        <p:txBody>
          <a:bodyPr>
            <a:normAutofit lnSpcReduction="10000"/>
          </a:bodyPr>
          <a:lstStyle/>
          <a:p>
            <a:r>
              <a:rPr lang="en-US" sz="2400" dirty="0" smtClean="0"/>
              <a:t>Conducted during the fall and spring treatment integrity window</a:t>
            </a:r>
          </a:p>
          <a:p>
            <a:r>
              <a:rPr lang="en-US" sz="2400" dirty="0" smtClean="0"/>
              <a:t>Educators observed were randomly selected from a stratified sample</a:t>
            </a:r>
          </a:p>
          <a:p>
            <a:pPr lvl="1"/>
            <a:r>
              <a:rPr lang="en-US" sz="2000" dirty="0" smtClean="0"/>
              <a:t>stratified across grade levels or instructional content (e.g., first grade, special education, English courses)</a:t>
            </a:r>
          </a:p>
          <a:p>
            <a:r>
              <a:rPr lang="en-US" sz="2400" dirty="0" smtClean="0"/>
              <a:t>Educators are defined as school personnel who directly instruct students</a:t>
            </a:r>
          </a:p>
          <a:p>
            <a:r>
              <a:rPr lang="en-US" sz="2400" dirty="0" smtClean="0"/>
              <a:t>Observers were trained to criterion on SET and direct observation protocols</a:t>
            </a:r>
          </a:p>
          <a:p>
            <a:r>
              <a:rPr lang="en-US" sz="2400" dirty="0" smtClean="0"/>
              <a:t>Educators were asked to rate the use of components based on the same 30-minute snapshot</a:t>
            </a:r>
          </a:p>
          <a:p>
            <a:endParaRPr lang="en-US" sz="2400" dirty="0" smtClean="0"/>
          </a:p>
          <a:p>
            <a:endParaRPr lang="en-US" sz="2400" dirty="0"/>
          </a:p>
        </p:txBody>
      </p:sp>
    </p:spTree>
    <p:extLst>
      <p:ext uri="{BB962C8B-B14F-4D97-AF65-F5344CB8AC3E}">
        <p14:creationId xmlns:p14="http://schemas.microsoft.com/office/powerpoint/2010/main" val="6147988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p:txBody>
          <a:bodyPr>
            <a:noAutofit/>
          </a:bodyPr>
          <a:lstStyle/>
          <a:p>
            <a:r>
              <a:rPr lang="en-US" sz="3000" dirty="0" smtClean="0"/>
              <a:t>Treatment Integrity: Teacher Self-Report and</a:t>
            </a:r>
            <a:br>
              <a:rPr lang="en-US" sz="3000" dirty="0" smtClean="0"/>
            </a:br>
            <a:r>
              <a:rPr lang="en-US" sz="3000" dirty="0" smtClean="0"/>
              <a:t>Direct Observation Results</a:t>
            </a:r>
            <a:endParaRPr lang="en-US" sz="3000" b="1" dirty="0" smtClean="0"/>
          </a:p>
        </p:txBody>
      </p:sp>
      <p:graphicFrame>
        <p:nvGraphicFramePr>
          <p:cNvPr id="6" name="Table 5"/>
          <p:cNvGraphicFramePr>
            <a:graphicFrameLocks noGrp="1"/>
          </p:cNvGraphicFramePr>
          <p:nvPr>
            <p:extLst>
              <p:ext uri="{D42A27DB-BD31-4B8C-83A1-F6EECF244321}">
                <p14:modId xmlns:p14="http://schemas.microsoft.com/office/powerpoint/2010/main" val="4222455731"/>
              </p:ext>
            </p:extLst>
          </p:nvPr>
        </p:nvGraphicFramePr>
        <p:xfrm>
          <a:off x="304800" y="1371600"/>
          <a:ext cx="8534406" cy="4531320"/>
        </p:xfrm>
        <a:graphic>
          <a:graphicData uri="http://schemas.openxmlformats.org/drawingml/2006/table">
            <a:tbl>
              <a:tblPr firstRow="1" bandRow="1">
                <a:tableStyleId>{7DF18680-E054-41AD-8BC1-D1AEF772440D}</a:tableStyleId>
              </a:tblPr>
              <a:tblGrid>
                <a:gridCol w="1600200">
                  <a:extLst>
                    <a:ext uri="{9D8B030D-6E8A-4147-A177-3AD203B41FA5}">
                      <a16:colId xmlns:a16="http://schemas.microsoft.com/office/drawing/2014/main" xmlns="" val="20000"/>
                    </a:ext>
                  </a:extLst>
                </a:gridCol>
                <a:gridCol w="1155701">
                  <a:extLst>
                    <a:ext uri="{9D8B030D-6E8A-4147-A177-3AD203B41FA5}">
                      <a16:colId xmlns:a16="http://schemas.microsoft.com/office/drawing/2014/main" xmlns="" val="20001"/>
                    </a:ext>
                  </a:extLst>
                </a:gridCol>
                <a:gridCol w="1155701">
                  <a:extLst>
                    <a:ext uri="{9D8B030D-6E8A-4147-A177-3AD203B41FA5}">
                      <a16:colId xmlns:a16="http://schemas.microsoft.com/office/drawing/2014/main" xmlns="" val="20002"/>
                    </a:ext>
                  </a:extLst>
                </a:gridCol>
                <a:gridCol w="1155701">
                  <a:extLst>
                    <a:ext uri="{9D8B030D-6E8A-4147-A177-3AD203B41FA5}">
                      <a16:colId xmlns:a16="http://schemas.microsoft.com/office/drawing/2014/main" xmlns="" val="20003"/>
                    </a:ext>
                  </a:extLst>
                </a:gridCol>
                <a:gridCol w="1155701">
                  <a:extLst>
                    <a:ext uri="{9D8B030D-6E8A-4147-A177-3AD203B41FA5}">
                      <a16:colId xmlns:a16="http://schemas.microsoft.com/office/drawing/2014/main" xmlns="" val="20004"/>
                    </a:ext>
                  </a:extLst>
                </a:gridCol>
                <a:gridCol w="1155701">
                  <a:extLst>
                    <a:ext uri="{9D8B030D-6E8A-4147-A177-3AD203B41FA5}">
                      <a16:colId xmlns:a16="http://schemas.microsoft.com/office/drawing/2014/main" xmlns="" val="20005"/>
                    </a:ext>
                  </a:extLst>
                </a:gridCol>
                <a:gridCol w="1155701">
                  <a:extLst>
                    <a:ext uri="{9D8B030D-6E8A-4147-A177-3AD203B41FA5}">
                      <a16:colId xmlns:a16="http://schemas.microsoft.com/office/drawing/2014/main" xmlns="" val="20006"/>
                    </a:ext>
                  </a:extLst>
                </a:gridCol>
              </a:tblGrid>
              <a:tr h="92895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Treatment Integrity Procedures</a:t>
                      </a:r>
                      <a:endParaRPr lang="en-US" sz="1800" dirty="0"/>
                    </a:p>
                  </a:txBody>
                  <a:tcPr marT="45715" marB="45715"/>
                </a:tc>
                <a:tc gridSpan="2">
                  <a:txBody>
                    <a:bodyPr/>
                    <a:lstStyle/>
                    <a:p>
                      <a:pPr algn="ctr"/>
                      <a:r>
                        <a:rPr lang="en-US" sz="1800" dirty="0" smtClean="0"/>
                        <a:t>Teacher</a:t>
                      </a:r>
                      <a:r>
                        <a:rPr lang="en-US" sz="1800" baseline="0" dirty="0" smtClean="0"/>
                        <a:t> Self-Report</a:t>
                      </a:r>
                    </a:p>
                    <a:p>
                      <a:pPr algn="ctr"/>
                      <a:r>
                        <a:rPr lang="en-US" sz="1800" dirty="0" smtClean="0"/>
                        <a:t>Mean</a:t>
                      </a:r>
                      <a:r>
                        <a:rPr lang="en-US" sz="1800" baseline="0" dirty="0" smtClean="0"/>
                        <a:t> (</a:t>
                      </a:r>
                      <a:r>
                        <a:rPr lang="en-US" sz="1800" i="1" baseline="0" dirty="0" smtClean="0"/>
                        <a:t>SD</a:t>
                      </a:r>
                      <a:r>
                        <a:rPr lang="en-US" sz="1800" baseline="0" dirty="0" smtClean="0"/>
                        <a:t>)</a:t>
                      </a:r>
                      <a:endParaRPr lang="en-US" sz="1800" dirty="0"/>
                    </a:p>
                  </a:txBody>
                  <a:tcPr marT="45715" marB="45715"/>
                </a:tc>
                <a:tc hMerge="1">
                  <a:txBody>
                    <a:bodyPr/>
                    <a:lstStyle/>
                    <a:p>
                      <a:pPr algn="ctr"/>
                      <a:endParaRPr lang="en-US" sz="1800" dirty="0"/>
                    </a:p>
                  </a:txBody>
                  <a:tcPr marT="45724" marB="45724"/>
                </a:tc>
                <a:tc gridSpan="2">
                  <a:txBody>
                    <a:bodyPr/>
                    <a:lstStyle/>
                    <a:p>
                      <a:pPr algn="ctr"/>
                      <a:r>
                        <a:rPr lang="en-US" sz="1800" dirty="0" smtClean="0"/>
                        <a:t>Direct Observation</a:t>
                      </a:r>
                    </a:p>
                    <a:p>
                      <a:pPr algn="ctr"/>
                      <a:r>
                        <a:rPr lang="en-US" sz="1800" dirty="0" smtClean="0"/>
                        <a:t>Fall 20</a:t>
                      </a:r>
                      <a:r>
                        <a:rPr lang="en-US" sz="1800" dirty="0" smtClean="0">
                          <a:solidFill>
                            <a:srgbClr val="FF0000"/>
                          </a:solidFill>
                        </a:rPr>
                        <a:t>XX</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Mean</a:t>
                      </a:r>
                      <a:r>
                        <a:rPr lang="en-US" sz="1800" baseline="0" dirty="0" smtClean="0"/>
                        <a:t> (</a:t>
                      </a:r>
                      <a:r>
                        <a:rPr lang="en-US" sz="1800" i="1" baseline="0" dirty="0" smtClean="0"/>
                        <a:t>SD</a:t>
                      </a:r>
                      <a:r>
                        <a:rPr lang="en-US" sz="1800" baseline="0" dirty="0" smtClean="0"/>
                        <a:t>)</a:t>
                      </a:r>
                      <a:endParaRPr lang="en-US" sz="1800" dirty="0" smtClean="0"/>
                    </a:p>
                  </a:txBody>
                  <a:tcPr marT="45715" marB="45715"/>
                </a:tc>
                <a:tc hMerge="1">
                  <a:txBody>
                    <a:bodyPr/>
                    <a:lstStyle/>
                    <a:p>
                      <a:endParaRPr lang="en-US"/>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Direct Observation</a:t>
                      </a:r>
                    </a:p>
                    <a:p>
                      <a:pPr algn="ctr"/>
                      <a:r>
                        <a:rPr lang="en-US" sz="1800" dirty="0" smtClean="0"/>
                        <a:t>Spring 20</a:t>
                      </a:r>
                      <a:r>
                        <a:rPr lang="en-US" sz="1800" dirty="0" smtClean="0">
                          <a:solidFill>
                            <a:srgbClr val="FF0000"/>
                          </a:solidFill>
                        </a:rPr>
                        <a:t>XX</a:t>
                      </a:r>
                      <a:endParaRPr lang="en-US" sz="18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Mean</a:t>
                      </a:r>
                      <a:r>
                        <a:rPr lang="en-US" sz="1800" baseline="0" dirty="0" smtClean="0"/>
                        <a:t> (</a:t>
                      </a:r>
                      <a:r>
                        <a:rPr lang="en-US" sz="1800" i="1" baseline="0" dirty="0" smtClean="0"/>
                        <a:t>SD</a:t>
                      </a:r>
                      <a:r>
                        <a:rPr lang="en-US" sz="1800" baseline="0" dirty="0" smtClean="0"/>
                        <a:t>)</a:t>
                      </a:r>
                      <a:endParaRPr lang="en-US" sz="1800" dirty="0" smtClean="0"/>
                    </a:p>
                  </a:txBody>
                  <a:tcPr marT="45715" marB="45715"/>
                </a:tc>
                <a:tc hMerge="1">
                  <a:txBody>
                    <a:bodyPr/>
                    <a:lstStyle/>
                    <a:p>
                      <a:endParaRPr lang="en-US"/>
                    </a:p>
                  </a:txBody>
                  <a:tcPr/>
                </a:tc>
                <a:extLst>
                  <a:ext uri="{0D108BD9-81ED-4DB2-BD59-A6C34878D82A}">
                    <a16:rowId xmlns:a16="http://schemas.microsoft.com/office/drawing/2014/main" xmlns="" val="10000"/>
                  </a:ext>
                </a:extLst>
              </a:tr>
              <a:tr h="650268">
                <a:tc>
                  <a:txBody>
                    <a:bodyPr/>
                    <a:lstStyle/>
                    <a:p>
                      <a:pPr algn="ctr"/>
                      <a:endParaRPr lang="en-US" sz="1800" dirty="0"/>
                    </a:p>
                  </a:txBody>
                  <a:tcPr marT="45715" marB="45715"/>
                </a:tc>
                <a:tc>
                  <a:txBody>
                    <a:bodyPr/>
                    <a:lstStyle/>
                    <a:p>
                      <a:pPr algn="ctr"/>
                      <a:r>
                        <a:rPr lang="en-US" sz="1800" dirty="0" smtClean="0"/>
                        <a:t>Fall </a:t>
                      </a:r>
                    </a:p>
                    <a:p>
                      <a:pPr algn="ctr"/>
                      <a:r>
                        <a:rPr lang="en-US" sz="1800" dirty="0" smtClean="0"/>
                        <a:t>20</a:t>
                      </a:r>
                      <a:r>
                        <a:rPr lang="en-US" sz="1800" dirty="0" smtClean="0">
                          <a:solidFill>
                            <a:srgbClr val="FF0000"/>
                          </a:solidFill>
                        </a:rPr>
                        <a:t>XX</a:t>
                      </a:r>
                    </a:p>
                    <a:p>
                      <a:pPr algn="ctr"/>
                      <a:r>
                        <a:rPr lang="en-US" sz="1800" i="1" dirty="0" smtClean="0"/>
                        <a:t>n</a:t>
                      </a:r>
                      <a:r>
                        <a:rPr lang="en-US" sz="1800" dirty="0" smtClean="0"/>
                        <a:t> = </a:t>
                      </a:r>
                    </a:p>
                  </a:txBody>
                  <a:tcPr marT="45715" marB="45715" anchor="ctr"/>
                </a:tc>
                <a:tc>
                  <a:txBody>
                    <a:bodyPr/>
                    <a:lstStyle/>
                    <a:p>
                      <a:pPr algn="ctr"/>
                      <a:r>
                        <a:rPr lang="en-US" sz="1800" dirty="0" smtClean="0"/>
                        <a:t>Spring 20</a:t>
                      </a:r>
                      <a:r>
                        <a:rPr lang="en-US" sz="1800" dirty="0" smtClean="0">
                          <a:solidFill>
                            <a:srgbClr val="FF0000"/>
                          </a:solidFill>
                        </a:rPr>
                        <a:t>XX</a:t>
                      </a:r>
                      <a:endParaRPr lang="en-US" sz="1800" dirty="0" smtClean="0"/>
                    </a:p>
                    <a:p>
                      <a:pPr algn="ctr"/>
                      <a:r>
                        <a:rPr lang="en-US" sz="1800" i="1" dirty="0" smtClean="0"/>
                        <a:t>n</a:t>
                      </a:r>
                      <a:r>
                        <a:rPr lang="en-US" sz="1800" dirty="0" smtClean="0"/>
                        <a:t> = </a:t>
                      </a:r>
                    </a:p>
                  </a:txBody>
                  <a:tcPr marT="45715" marB="45715" anchor="ctr"/>
                </a:tc>
                <a:tc>
                  <a:txBody>
                    <a:bodyPr/>
                    <a:lstStyle/>
                    <a:p>
                      <a:pPr algn="ctr"/>
                      <a:r>
                        <a:rPr lang="en-US" sz="1800" dirty="0" smtClean="0"/>
                        <a:t>Educator</a:t>
                      </a:r>
                    </a:p>
                    <a:p>
                      <a:pPr algn="ctr"/>
                      <a:r>
                        <a:rPr lang="en-US" sz="1800" i="1" dirty="0" smtClean="0"/>
                        <a:t>n</a:t>
                      </a:r>
                      <a:r>
                        <a:rPr lang="en-US" sz="1800" dirty="0" smtClean="0"/>
                        <a:t> = </a:t>
                      </a:r>
                    </a:p>
                  </a:txBody>
                  <a:tcPr marT="45715" marB="45715" anchor="ctr"/>
                </a:tc>
                <a:tc>
                  <a:txBody>
                    <a:bodyPr/>
                    <a:lstStyle/>
                    <a:p>
                      <a:pPr algn="ctr"/>
                      <a:r>
                        <a:rPr lang="en-US" sz="1800" dirty="0" smtClean="0"/>
                        <a:t>Observer</a:t>
                      </a:r>
                    </a:p>
                    <a:p>
                      <a:pPr algn="ctr"/>
                      <a:r>
                        <a:rPr lang="en-US" sz="1800" i="1" dirty="0" smtClean="0"/>
                        <a:t>n</a:t>
                      </a:r>
                      <a:r>
                        <a:rPr lang="en-US" sz="1800" dirty="0" smtClean="0"/>
                        <a:t> = </a:t>
                      </a:r>
                    </a:p>
                  </a:txBody>
                  <a:tcPr marT="45715" marB="45715" anchor="ctr"/>
                </a:tc>
                <a:tc>
                  <a:txBody>
                    <a:bodyPr/>
                    <a:lstStyle/>
                    <a:p>
                      <a:pPr algn="ctr"/>
                      <a:r>
                        <a:rPr lang="en-US" sz="1800" dirty="0" smtClean="0"/>
                        <a:t>Educator</a:t>
                      </a:r>
                    </a:p>
                    <a:p>
                      <a:pPr algn="ctr"/>
                      <a:r>
                        <a:rPr lang="en-US" sz="1800" i="1" dirty="0" smtClean="0"/>
                        <a:t>n</a:t>
                      </a:r>
                      <a:r>
                        <a:rPr lang="en-US" sz="1800" dirty="0" smtClean="0"/>
                        <a:t> = </a:t>
                      </a:r>
                    </a:p>
                  </a:txBody>
                  <a:tcPr marT="45715" marB="45715" anchor="ctr"/>
                </a:tc>
                <a:tc>
                  <a:txBody>
                    <a:bodyPr/>
                    <a:lstStyle/>
                    <a:p>
                      <a:pPr algn="ctr"/>
                      <a:r>
                        <a:rPr lang="en-US" sz="1800" dirty="0" smtClean="0"/>
                        <a:t>Observer</a:t>
                      </a:r>
                    </a:p>
                    <a:p>
                      <a:pPr algn="ctr"/>
                      <a:r>
                        <a:rPr lang="en-US" sz="1800" i="1" dirty="0" smtClean="0"/>
                        <a:t>n</a:t>
                      </a:r>
                      <a:r>
                        <a:rPr lang="en-US" sz="1800" dirty="0" smtClean="0"/>
                        <a:t> = </a:t>
                      </a:r>
                    </a:p>
                  </a:txBody>
                  <a:tcPr marT="45715" marB="45715" anchor="ctr"/>
                </a:tc>
                <a:extLst>
                  <a:ext uri="{0D108BD9-81ED-4DB2-BD59-A6C34878D82A}">
                    <a16:rowId xmlns:a16="http://schemas.microsoft.com/office/drawing/2014/main" xmlns="" val="10001"/>
                  </a:ext>
                </a:extLst>
              </a:tr>
              <a:tr h="6719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Teaching</a:t>
                      </a:r>
                    </a:p>
                  </a:txBody>
                  <a:tcPr marT="45715" marB="45715" anchor="ctr"/>
                </a:tc>
                <a:tc>
                  <a:txBody>
                    <a:bodyPr/>
                    <a:lstStyle/>
                    <a:p>
                      <a:pPr marL="0" marR="0" algn="ctr">
                        <a:spcBef>
                          <a:spcPts val="0"/>
                        </a:spcBef>
                        <a:spcAft>
                          <a:spcPts val="0"/>
                        </a:spcAft>
                      </a:pPr>
                      <a:endParaRPr lang="en-US" sz="1800" b="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endParaRPr lang="en-US" sz="1800" b="0" dirty="0">
                        <a:latin typeface="+mn-lt"/>
                        <a:cs typeface="Times New Roman" panose="02020603050405020304" pitchFamily="18" charset="0"/>
                      </a:endParaRPr>
                    </a:p>
                  </a:txBody>
                  <a:tcPr marL="68580" marR="68580" marT="0" marB="0" anchor="ctr"/>
                </a:tc>
                <a:tc>
                  <a:txBody>
                    <a:bodyPr/>
                    <a:lstStyle/>
                    <a:p>
                      <a:pPr marL="0" marR="0" algn="ctr">
                        <a:spcBef>
                          <a:spcPts val="0"/>
                        </a:spcBef>
                        <a:spcAft>
                          <a:spcPts val="0"/>
                        </a:spcAft>
                      </a:pPr>
                      <a:endParaRPr lang="en-US" sz="1800" b="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endParaRPr lang="en-US" sz="1800" b="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endParaRPr lang="en-US"/>
                    </a:p>
                  </a:txBody>
                  <a:tcPr marL="68580" marR="68580" marT="0" marB="0" anchor="ctr"/>
                </a:tc>
                <a:tc>
                  <a:txBody>
                    <a:bodyPr/>
                    <a:lstStyle/>
                    <a:p>
                      <a:endParaRPr lang="en-US"/>
                    </a:p>
                  </a:txBody>
                  <a:tcPr marL="68580" marR="68580" marT="0" marB="0" anchor="ctr"/>
                </a:tc>
                <a:extLst>
                  <a:ext uri="{0D108BD9-81ED-4DB2-BD59-A6C34878D82A}">
                    <a16:rowId xmlns:a16="http://schemas.microsoft.com/office/drawing/2014/main" xmlns="" val="10002"/>
                  </a:ext>
                </a:extLst>
              </a:tr>
              <a:tr h="671993">
                <a:tc>
                  <a:txBody>
                    <a:bodyPr/>
                    <a:lstStyle/>
                    <a:p>
                      <a:r>
                        <a:rPr lang="en-US" sz="1800" dirty="0" smtClean="0"/>
                        <a:t>Reinforcing</a:t>
                      </a:r>
                      <a:endParaRPr lang="en-US" sz="1800" dirty="0"/>
                    </a:p>
                  </a:txBody>
                  <a:tcPr marT="45715" marB="45715" anchor="ctr"/>
                </a:tc>
                <a:tc>
                  <a:txBody>
                    <a:bodyPr/>
                    <a:lstStyle/>
                    <a:p>
                      <a:pPr marL="0" marR="0" algn="ctr">
                        <a:spcBef>
                          <a:spcPts val="0"/>
                        </a:spcBef>
                        <a:spcAft>
                          <a:spcPts val="0"/>
                        </a:spcAft>
                        <a:tabLst>
                          <a:tab pos="711200" algn="l"/>
                        </a:tabLst>
                      </a:pPr>
                      <a:endParaRPr lang="en-US" sz="1800" b="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endParaRPr lang="en-US" sz="1800" b="0" dirty="0">
                        <a:latin typeface="+mn-lt"/>
                        <a:cs typeface="Times New Roman" panose="02020603050405020304" pitchFamily="18" charset="0"/>
                      </a:endParaRPr>
                    </a:p>
                  </a:txBody>
                  <a:tcPr marL="68580" marR="68580" marT="0" marB="0" anchor="ctr"/>
                </a:tc>
                <a:tc>
                  <a:txBody>
                    <a:bodyPr/>
                    <a:lstStyle/>
                    <a:p>
                      <a:pPr marL="0" marR="0" algn="ctr">
                        <a:spcBef>
                          <a:spcPts val="0"/>
                        </a:spcBef>
                        <a:spcAft>
                          <a:spcPts val="600"/>
                        </a:spcAft>
                      </a:pPr>
                      <a:endParaRPr lang="en-US" sz="1800" b="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600"/>
                        </a:spcAft>
                      </a:pPr>
                      <a:endParaRPr lang="en-US" sz="1800" b="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endParaRPr lang="en-US"/>
                    </a:p>
                  </a:txBody>
                  <a:tcPr marL="68580" marR="68580" marT="0" marB="0" anchor="ctr"/>
                </a:tc>
                <a:tc>
                  <a:txBody>
                    <a:bodyPr/>
                    <a:lstStyle/>
                    <a:p>
                      <a:endParaRPr lang="en-US" dirty="0"/>
                    </a:p>
                  </a:txBody>
                  <a:tcPr marL="68580" marR="68580" marT="0" marB="0" anchor="ctr"/>
                </a:tc>
                <a:extLst>
                  <a:ext uri="{0D108BD9-81ED-4DB2-BD59-A6C34878D82A}">
                    <a16:rowId xmlns:a16="http://schemas.microsoft.com/office/drawing/2014/main" xmlns="" val="10003"/>
                  </a:ext>
                </a:extLst>
              </a:tr>
              <a:tr h="671993">
                <a:tc>
                  <a:txBody>
                    <a:bodyPr/>
                    <a:lstStyle/>
                    <a:p>
                      <a:r>
                        <a:rPr lang="en-US" sz="1800" dirty="0" smtClean="0"/>
                        <a:t>Monitoring</a:t>
                      </a:r>
                      <a:endParaRPr lang="en-US" sz="1800" dirty="0"/>
                    </a:p>
                  </a:txBody>
                  <a:tcPr marT="45715" marB="45715" anchor="ctr"/>
                </a:tc>
                <a:tc>
                  <a:txBody>
                    <a:bodyPr/>
                    <a:lstStyle/>
                    <a:p>
                      <a:pPr marL="0" marR="0" algn="ctr">
                        <a:spcBef>
                          <a:spcPts val="0"/>
                        </a:spcBef>
                        <a:spcAft>
                          <a:spcPts val="0"/>
                        </a:spcAft>
                      </a:pPr>
                      <a:endParaRPr lang="en-US" sz="1800" b="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endParaRPr lang="en-US" sz="1800" b="0" dirty="0">
                        <a:latin typeface="+mn-lt"/>
                        <a:cs typeface="Times New Roman" panose="02020603050405020304" pitchFamily="18" charset="0"/>
                      </a:endParaRPr>
                    </a:p>
                  </a:txBody>
                  <a:tcPr marL="68580" marR="68580" marT="0" marB="0" anchor="ctr"/>
                </a:tc>
                <a:tc>
                  <a:txBody>
                    <a:bodyPr/>
                    <a:lstStyle/>
                    <a:p>
                      <a:pPr marL="0" marR="0" algn="ctr">
                        <a:spcBef>
                          <a:spcPts val="0"/>
                        </a:spcBef>
                        <a:spcAft>
                          <a:spcPts val="600"/>
                        </a:spcAft>
                      </a:pPr>
                      <a:r>
                        <a:rPr lang="en-US" sz="1800" dirty="0">
                          <a:solidFill>
                            <a:schemeClr val="bg1"/>
                          </a:solidFill>
                          <a:effectLst/>
                        </a:rPr>
                        <a:t>-</a:t>
                      </a:r>
                      <a:endParaRPr lang="en-US" sz="1800" b="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chemeClr val="tx2">
                        <a:lumMod val="75000"/>
                      </a:schemeClr>
                    </a:solidFill>
                  </a:tcPr>
                </a:tc>
                <a:tc>
                  <a:txBody>
                    <a:bodyPr/>
                    <a:lstStyle/>
                    <a:p>
                      <a:pPr marL="0" marR="0" algn="ctr">
                        <a:spcBef>
                          <a:spcPts val="0"/>
                        </a:spcBef>
                        <a:spcAft>
                          <a:spcPts val="600"/>
                        </a:spcAft>
                      </a:pPr>
                      <a:r>
                        <a:rPr lang="en-US" sz="1800" dirty="0">
                          <a:solidFill>
                            <a:schemeClr val="bg1"/>
                          </a:solidFill>
                          <a:effectLst/>
                        </a:rPr>
                        <a:t>-</a:t>
                      </a:r>
                      <a:endParaRPr lang="en-US" sz="1800" b="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chemeClr val="tx2">
                        <a:lumMod val="75000"/>
                      </a:schemeClr>
                    </a:solidFill>
                  </a:tcPr>
                </a:tc>
                <a:tc>
                  <a:txBody>
                    <a:bodyPr/>
                    <a:lstStyle/>
                    <a:p>
                      <a:pPr marL="0" marR="0" algn="ctr">
                        <a:lnSpc>
                          <a:spcPct val="115000"/>
                        </a:lnSpc>
                        <a:spcBef>
                          <a:spcPts val="0"/>
                        </a:spcBef>
                        <a:spcAft>
                          <a:spcPts val="600"/>
                        </a:spcAft>
                      </a:pPr>
                      <a:r>
                        <a:rPr lang="en-US" sz="1800" dirty="0">
                          <a:solidFill>
                            <a:schemeClr val="bg1"/>
                          </a:solidFill>
                          <a:effectLst/>
                        </a:rPr>
                        <a:t>-</a:t>
                      </a:r>
                      <a:endParaRPr lang="en-US" sz="1800" b="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chemeClr val="tx2">
                        <a:lumMod val="75000"/>
                      </a:schemeClr>
                    </a:solidFill>
                  </a:tcPr>
                </a:tc>
                <a:tc>
                  <a:txBody>
                    <a:bodyPr/>
                    <a:lstStyle/>
                    <a:p>
                      <a:pPr marL="0" marR="0" algn="ctr">
                        <a:lnSpc>
                          <a:spcPct val="115000"/>
                        </a:lnSpc>
                        <a:spcBef>
                          <a:spcPts val="0"/>
                        </a:spcBef>
                        <a:spcAft>
                          <a:spcPts val="600"/>
                        </a:spcAft>
                      </a:pPr>
                      <a:r>
                        <a:rPr lang="en-US" sz="1800" dirty="0">
                          <a:solidFill>
                            <a:schemeClr val="bg1"/>
                          </a:solidFill>
                          <a:effectLst/>
                        </a:rPr>
                        <a:t>-</a:t>
                      </a:r>
                      <a:endParaRPr lang="en-US" sz="1800" b="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solidFill>
                      <a:schemeClr val="tx2">
                        <a:lumMod val="75000"/>
                      </a:schemeClr>
                    </a:solidFill>
                  </a:tcPr>
                </a:tc>
                <a:extLst>
                  <a:ext uri="{0D108BD9-81ED-4DB2-BD59-A6C34878D82A}">
                    <a16:rowId xmlns:a16="http://schemas.microsoft.com/office/drawing/2014/main" xmlns="" val="10004"/>
                  </a:ext>
                </a:extLst>
              </a:tr>
              <a:tr h="671993">
                <a:tc>
                  <a:txBody>
                    <a:bodyPr/>
                    <a:lstStyle/>
                    <a:p>
                      <a:r>
                        <a:rPr lang="en-US" sz="1800" b="1" dirty="0" smtClean="0"/>
                        <a:t>Total</a:t>
                      </a:r>
                      <a:endParaRPr lang="en-US" sz="1800" b="1" dirty="0"/>
                    </a:p>
                  </a:txBody>
                  <a:tcPr marT="45715" marB="45715" anchor="ctr"/>
                </a:tc>
                <a:tc>
                  <a:txBody>
                    <a:bodyPr/>
                    <a:lstStyle/>
                    <a:p>
                      <a:pPr marL="0" marR="0" algn="ctr">
                        <a:spcBef>
                          <a:spcPts val="0"/>
                        </a:spcBef>
                        <a:spcAft>
                          <a:spcPts val="0"/>
                        </a:spcAft>
                      </a:pPr>
                      <a:endParaRPr lang="en-US" sz="1800" b="1"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endParaRPr lang="en-US" sz="1800" b="1" dirty="0">
                        <a:latin typeface="+mn-lt"/>
                        <a:cs typeface="Times New Roman" panose="02020603050405020304" pitchFamily="18" charset="0"/>
                      </a:endParaRPr>
                    </a:p>
                  </a:txBody>
                  <a:tcPr marL="68580" marR="68580" marT="0" marB="0" anchor="ctr"/>
                </a:tc>
                <a:tc>
                  <a:txBody>
                    <a:bodyPr/>
                    <a:lstStyle/>
                    <a:p>
                      <a:pPr marL="0" marR="0" algn="ctr">
                        <a:spcBef>
                          <a:spcPts val="0"/>
                        </a:spcBef>
                        <a:spcAft>
                          <a:spcPts val="600"/>
                        </a:spcAft>
                      </a:pPr>
                      <a:endParaRPr lang="en-US" sz="1800" b="1"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600"/>
                        </a:spcAft>
                      </a:pPr>
                      <a:endParaRPr lang="en-US" sz="1800" b="1"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endParaRPr lang="en-US" b="1" dirty="0"/>
                    </a:p>
                  </a:txBody>
                  <a:tcPr marL="68580" marR="68580" marT="0" marB="0" anchor="ctr"/>
                </a:tc>
                <a:tc>
                  <a:txBody>
                    <a:bodyPr/>
                    <a:lstStyle/>
                    <a:p>
                      <a:endParaRPr lang="en-US" b="1" dirty="0"/>
                    </a:p>
                  </a:txBody>
                  <a:tcPr marL="68580" marR="68580" marT="0" marB="0" anchor="ctr"/>
                </a:tc>
                <a:extLst>
                  <a:ext uri="{0D108BD9-81ED-4DB2-BD59-A6C34878D82A}">
                    <a16:rowId xmlns:a16="http://schemas.microsoft.com/office/drawing/2014/main" xmlns="" val="10005"/>
                  </a:ext>
                </a:extLst>
              </a:tr>
            </a:tbl>
          </a:graphicData>
        </a:graphic>
      </p:graphicFrame>
      <p:sp>
        <p:nvSpPr>
          <p:cNvPr id="7" name="Rounded Rectangle 6"/>
          <p:cNvSpPr/>
          <p:nvPr/>
        </p:nvSpPr>
        <p:spPr>
          <a:xfrm>
            <a:off x="6934200" y="815974"/>
            <a:ext cx="1905000" cy="527051"/>
          </a:xfrm>
          <a:prstGeom prst="roundRect">
            <a:avLst/>
          </a:prstGeom>
          <a:solidFill>
            <a:srgbClr val="99003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800" b="1" dirty="0" smtClean="0"/>
              <a:t>20</a:t>
            </a:r>
            <a:r>
              <a:rPr lang="en-US" sz="2800" b="1" dirty="0" smtClean="0">
                <a:solidFill>
                  <a:srgbClr val="FF0000"/>
                </a:solidFill>
              </a:rPr>
              <a:t>XX</a:t>
            </a:r>
            <a:r>
              <a:rPr lang="en-US" sz="2800" b="1" dirty="0" smtClean="0"/>
              <a:t>-20</a:t>
            </a:r>
            <a:r>
              <a:rPr lang="en-US" sz="2800" b="1" dirty="0" smtClean="0">
                <a:solidFill>
                  <a:srgbClr val="FF0000"/>
                </a:solidFill>
              </a:rPr>
              <a:t>XX</a:t>
            </a:r>
          </a:p>
        </p:txBody>
      </p:sp>
      <p:sp>
        <p:nvSpPr>
          <p:cNvPr id="9" name="Rectangle 8"/>
          <p:cNvSpPr/>
          <p:nvPr/>
        </p:nvSpPr>
        <p:spPr>
          <a:xfrm>
            <a:off x="304800" y="5943600"/>
            <a:ext cx="8534400" cy="83820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en-US" sz="1600" i="1" dirty="0" smtClean="0"/>
              <a:t>Note. </a:t>
            </a:r>
            <a:r>
              <a:rPr lang="en-US" sz="1600" dirty="0" smtClean="0"/>
              <a:t>Monitoring procedures are not observed. A subset of observable teaching and reinforcement procedures are identified for observation. (-) = not applicable.</a:t>
            </a:r>
            <a:endParaRPr lang="en-US" sz="1600" dirty="0"/>
          </a:p>
        </p:txBody>
      </p:sp>
    </p:spTree>
    <p:extLst>
      <p:ext uri="{BB962C8B-B14F-4D97-AF65-F5344CB8AC3E}">
        <p14:creationId xmlns:p14="http://schemas.microsoft.com/office/powerpoint/2010/main" val="3927923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990600" y="381000"/>
            <a:ext cx="6934200" cy="685800"/>
          </a:xfrm>
        </p:spPr>
        <p:txBody>
          <a:bodyPr>
            <a:normAutofit fontScale="90000"/>
          </a:bodyPr>
          <a:lstStyle/>
          <a:p>
            <a:pPr eaLnBrk="1" fontAlgn="auto" hangingPunct="1">
              <a:spcAft>
                <a:spcPts val="0"/>
              </a:spcAft>
              <a:defRPr/>
            </a:pP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p:txBody>
      </p:sp>
      <p:sp>
        <p:nvSpPr>
          <p:cNvPr id="23555" name="Rectangle 3"/>
          <p:cNvSpPr>
            <a:spLocks noGrp="1" noChangeArrowheads="1"/>
          </p:cNvSpPr>
          <p:nvPr>
            <p:ph idx="1"/>
          </p:nvPr>
        </p:nvSpPr>
        <p:spPr>
          <a:xfrm>
            <a:off x="685800" y="1828800"/>
            <a:ext cx="7772400" cy="4302125"/>
          </a:xfrm>
        </p:spPr>
        <p:txBody>
          <a:bodyPr>
            <a:normAutofit/>
          </a:bodyPr>
          <a:lstStyle/>
          <a:p>
            <a:pPr marL="53975" lvl="1" indent="0" algn="ctr" eaLnBrk="1" hangingPunct="1">
              <a:buNone/>
            </a:pPr>
            <a:r>
              <a:rPr lang="en-US" sz="2600" dirty="0" smtClean="0"/>
              <a:t>The School-wide Evaluation Tool (SET) consists of 7 subscales, each addressing a different component of school-wide positive behavioral interventions and supports as well as an overall summary score</a:t>
            </a:r>
          </a:p>
        </p:txBody>
      </p:sp>
      <p:sp>
        <p:nvSpPr>
          <p:cNvPr id="2" name="Rectangle 1"/>
          <p:cNvSpPr/>
          <p:nvPr/>
        </p:nvSpPr>
        <p:spPr>
          <a:xfrm>
            <a:off x="533400" y="304800"/>
            <a:ext cx="7924800" cy="954107"/>
          </a:xfrm>
          <a:prstGeom prst="rect">
            <a:avLst/>
          </a:prstGeom>
        </p:spPr>
        <p:txBody>
          <a:bodyPr wrap="square">
            <a:spAutoFit/>
          </a:bodyPr>
          <a:lstStyle/>
          <a:p>
            <a:pPr algn="ctr"/>
            <a:r>
              <a:rPr lang="en-US" sz="2800" dirty="0" smtClean="0">
                <a:solidFill>
                  <a:schemeClr val="accent1">
                    <a:lumMod val="75000"/>
                  </a:schemeClr>
                </a:solidFill>
                <a:latin typeface="Times New Roman" panose="02020603050405020304" pitchFamily="18" charset="0"/>
                <a:cs typeface="Times New Roman" panose="02020603050405020304" pitchFamily="18" charset="0"/>
              </a:rPr>
              <a:t>Treatment Integrity: School-wide </a:t>
            </a:r>
            <a:r>
              <a:rPr lang="en-US" sz="2800" dirty="0">
                <a:solidFill>
                  <a:schemeClr val="accent1">
                    <a:lumMod val="75000"/>
                  </a:schemeClr>
                </a:solidFill>
                <a:latin typeface="Times New Roman" panose="02020603050405020304" pitchFamily="18" charset="0"/>
                <a:cs typeface="Times New Roman" panose="02020603050405020304" pitchFamily="18" charset="0"/>
              </a:rPr>
              <a:t>Evaluation Tool </a:t>
            </a:r>
            <a:br>
              <a:rPr lang="en-US" sz="2800" dirty="0">
                <a:solidFill>
                  <a:schemeClr val="accent1">
                    <a:lumMod val="75000"/>
                  </a:schemeClr>
                </a:solidFill>
                <a:latin typeface="Times New Roman" panose="02020603050405020304" pitchFamily="18" charset="0"/>
                <a:cs typeface="Times New Roman" panose="02020603050405020304" pitchFamily="18" charset="0"/>
              </a:rPr>
            </a:br>
            <a:r>
              <a:rPr lang="en-US" sz="2800" dirty="0">
                <a:solidFill>
                  <a:schemeClr val="accent1">
                    <a:lumMod val="75000"/>
                  </a:schemeClr>
                </a:solidFill>
                <a:latin typeface="Times New Roman" panose="02020603050405020304" pitchFamily="18" charset="0"/>
                <a:cs typeface="Times New Roman" panose="02020603050405020304" pitchFamily="18" charset="0"/>
              </a:rPr>
              <a:t>(SET; </a:t>
            </a:r>
            <a:r>
              <a:rPr lang="en-US" sz="2800" dirty="0" err="1">
                <a:solidFill>
                  <a:schemeClr val="accent1">
                    <a:lumMod val="75000"/>
                  </a:schemeClr>
                </a:solidFill>
                <a:latin typeface="Times New Roman" panose="02020603050405020304" pitchFamily="18" charset="0"/>
                <a:cs typeface="Times New Roman" panose="02020603050405020304" pitchFamily="18" charset="0"/>
              </a:rPr>
              <a:t>Sugai</a:t>
            </a:r>
            <a:r>
              <a:rPr lang="en-US" sz="2800" dirty="0">
                <a:solidFill>
                  <a:schemeClr val="accent1">
                    <a:lumMod val="75000"/>
                  </a:schemeClr>
                </a:solidFill>
                <a:latin typeface="Times New Roman" panose="02020603050405020304" pitchFamily="18" charset="0"/>
                <a:cs typeface="Times New Roman" panose="02020603050405020304" pitchFamily="18" charset="0"/>
              </a:rPr>
              <a:t>, </a:t>
            </a:r>
            <a:r>
              <a:rPr lang="en-US" sz="2800" dirty="0" smtClean="0">
                <a:solidFill>
                  <a:schemeClr val="accent1">
                    <a:lumMod val="75000"/>
                  </a:schemeClr>
                </a:solidFill>
                <a:latin typeface="Times New Roman" panose="02020603050405020304" pitchFamily="18" charset="0"/>
                <a:cs typeface="Times New Roman" panose="02020603050405020304" pitchFamily="18" charset="0"/>
              </a:rPr>
              <a:t>Lewis-Palmer, Todd </a:t>
            </a:r>
            <a:r>
              <a:rPr lang="en-US" sz="2800" dirty="0">
                <a:solidFill>
                  <a:schemeClr val="accent1">
                    <a:lumMod val="75000"/>
                  </a:schemeClr>
                </a:solidFill>
                <a:latin typeface="Times New Roman" panose="02020603050405020304" pitchFamily="18" charset="0"/>
                <a:cs typeface="Times New Roman" panose="02020603050405020304" pitchFamily="18" charset="0"/>
              </a:rPr>
              <a:t>&amp; Horner, </a:t>
            </a:r>
            <a:r>
              <a:rPr lang="en-US" sz="2800" dirty="0" smtClean="0">
                <a:solidFill>
                  <a:schemeClr val="accent1">
                    <a:lumMod val="75000"/>
                  </a:schemeClr>
                </a:solidFill>
                <a:latin typeface="Times New Roman" panose="02020603050405020304" pitchFamily="18" charset="0"/>
                <a:cs typeface="Times New Roman" panose="02020603050405020304" pitchFamily="18" charset="0"/>
              </a:rPr>
              <a:t>2012)</a:t>
            </a:r>
            <a:endParaRPr lang="en-US" sz="2800"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92271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48478" y="62483"/>
            <a:ext cx="8590722" cy="470917"/>
          </a:xfrm>
        </p:spPr>
        <p:txBody>
          <a:bodyPr>
            <a:noAutofit/>
          </a:bodyPr>
          <a:lstStyle/>
          <a:p>
            <a:r>
              <a:rPr lang="en-US" sz="2400" dirty="0">
                <a:solidFill>
                  <a:schemeClr val="accent5"/>
                </a:solidFill>
              </a:rPr>
              <a:t>Treatment Integrity: SET Results </a:t>
            </a:r>
            <a:r>
              <a:rPr lang="en-US" sz="2400" dirty="0" smtClean="0">
                <a:solidFill>
                  <a:schemeClr val="accent5"/>
                </a:solidFill>
              </a:rPr>
              <a:t>– </a:t>
            </a:r>
            <a:r>
              <a:rPr lang="en-US" sz="2400" dirty="0" smtClean="0">
                <a:solidFill>
                  <a:srgbClr val="FF0000"/>
                </a:solidFill>
              </a:rPr>
              <a:t>XXXXX</a:t>
            </a:r>
            <a:r>
              <a:rPr lang="en-US" sz="2400" dirty="0" smtClean="0">
                <a:solidFill>
                  <a:schemeClr val="accent5"/>
                </a:solidFill>
              </a:rPr>
              <a:t> School</a:t>
            </a:r>
          </a:p>
        </p:txBody>
      </p:sp>
      <p:graphicFrame>
        <p:nvGraphicFramePr>
          <p:cNvPr id="7" name="Group 54"/>
          <p:cNvGraphicFramePr>
            <a:graphicFrameLocks/>
          </p:cNvGraphicFramePr>
          <p:nvPr>
            <p:extLst>
              <p:ext uri="{D42A27DB-BD31-4B8C-83A1-F6EECF244321}">
                <p14:modId xmlns:p14="http://schemas.microsoft.com/office/powerpoint/2010/main" val="151074438"/>
              </p:ext>
            </p:extLst>
          </p:nvPr>
        </p:nvGraphicFramePr>
        <p:xfrm>
          <a:off x="162339" y="533400"/>
          <a:ext cx="8763000" cy="6205714"/>
        </p:xfrm>
        <a:graphic>
          <a:graphicData uri="http://schemas.openxmlformats.org/drawingml/2006/table">
            <a:tbl>
              <a:tblPr/>
              <a:tblGrid>
                <a:gridCol w="2241058">
                  <a:extLst>
                    <a:ext uri="{9D8B030D-6E8A-4147-A177-3AD203B41FA5}">
                      <a16:colId xmlns:a16="http://schemas.microsoft.com/office/drawing/2014/main" xmlns="" val="20000"/>
                    </a:ext>
                  </a:extLst>
                </a:gridCol>
                <a:gridCol w="1340342">
                  <a:extLst>
                    <a:ext uri="{9D8B030D-6E8A-4147-A177-3AD203B41FA5}">
                      <a16:colId xmlns:a16="http://schemas.microsoft.com/office/drawing/2014/main" xmlns="" val="20001"/>
                    </a:ext>
                  </a:extLst>
                </a:gridCol>
                <a:gridCol w="1441662">
                  <a:extLst>
                    <a:ext uri="{9D8B030D-6E8A-4147-A177-3AD203B41FA5}">
                      <a16:colId xmlns:a16="http://schemas.microsoft.com/office/drawing/2014/main" xmlns="" val="20002"/>
                    </a:ext>
                  </a:extLst>
                </a:gridCol>
                <a:gridCol w="1081890">
                  <a:extLst>
                    <a:ext uri="{9D8B030D-6E8A-4147-A177-3AD203B41FA5}">
                      <a16:colId xmlns:a16="http://schemas.microsoft.com/office/drawing/2014/main" xmlns="" val="20003"/>
                    </a:ext>
                  </a:extLst>
                </a:gridCol>
                <a:gridCol w="1210248">
                  <a:extLst>
                    <a:ext uri="{9D8B030D-6E8A-4147-A177-3AD203B41FA5}">
                      <a16:colId xmlns:a16="http://schemas.microsoft.com/office/drawing/2014/main" xmlns="" val="20004"/>
                    </a:ext>
                  </a:extLst>
                </a:gridCol>
                <a:gridCol w="1447800">
                  <a:extLst>
                    <a:ext uri="{9D8B030D-6E8A-4147-A177-3AD203B41FA5}">
                      <a16:colId xmlns:a16="http://schemas.microsoft.com/office/drawing/2014/main" xmlns="" val="20005"/>
                    </a:ext>
                  </a:extLst>
                </a:gridCol>
              </a:tblGrid>
              <a:tr h="773498">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800" b="1" i="0" u="none" strike="noStrike" cap="none" normalizeH="0" baseline="0" dirty="0" smtClean="0">
                          <a:ln>
                            <a:noFill/>
                          </a:ln>
                          <a:solidFill>
                            <a:schemeClr val="tx1"/>
                          </a:solidFill>
                          <a:effectLst/>
                          <a:latin typeface="Palatino Linotype" pitchFamily="18" charset="0"/>
                        </a:rPr>
                        <a:t>Category</a:t>
                      </a: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gridSpan="2">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800" b="1" i="0" u="none" strike="noStrike" cap="none" normalizeH="0" baseline="0" dirty="0" smtClean="0">
                          <a:ln>
                            <a:noFill/>
                          </a:ln>
                          <a:solidFill>
                            <a:schemeClr val="tx1"/>
                          </a:solidFill>
                          <a:effectLst/>
                          <a:latin typeface="Palatino Linotype" pitchFamily="18" charset="0"/>
                        </a:rPr>
                        <a:t>Total Points Earned</a:t>
                      </a: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defRPr/>
                      </a:pPr>
                      <a:endParaRPr kumimoji="0" lang="en-US" sz="1800" b="1" i="0" u="none" strike="noStrike" cap="none" normalizeH="0" baseline="0" dirty="0" smtClean="0">
                        <a:ln>
                          <a:noFill/>
                        </a:ln>
                        <a:solidFill>
                          <a:schemeClr val="tx1"/>
                        </a:solidFill>
                        <a:effectLst/>
                        <a:latin typeface="Palatino Linotype" pitchFamily="18" charset="0"/>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800" b="1" i="0" u="none" strike="noStrike" cap="none" normalizeH="0" baseline="0" dirty="0" smtClean="0">
                          <a:ln>
                            <a:noFill/>
                          </a:ln>
                          <a:solidFill>
                            <a:schemeClr val="tx1"/>
                          </a:solidFill>
                          <a:effectLst/>
                          <a:latin typeface="Palatino Linotype" pitchFamily="18" charset="0"/>
                        </a:rPr>
                        <a:t>Total Points Possible</a:t>
                      </a: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gridSpan="2">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800" b="1" i="0" u="none" strike="noStrike" cap="none" normalizeH="0" baseline="0" dirty="0" smtClean="0">
                          <a:ln>
                            <a:noFill/>
                          </a:ln>
                          <a:solidFill>
                            <a:schemeClr val="tx1"/>
                          </a:solidFill>
                          <a:effectLst/>
                          <a:latin typeface="Palatino Linotype" pitchFamily="18" charset="0"/>
                        </a:rPr>
                        <a:t>% Earned</a:t>
                      </a:r>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defRPr/>
                      </a:pPr>
                      <a:endParaRPr kumimoji="0" lang="en-US" sz="1800" b="1" i="0" u="none" strike="noStrike" cap="none" normalizeH="0" baseline="0" dirty="0" smtClean="0">
                        <a:ln>
                          <a:noFill/>
                        </a:ln>
                        <a:solidFill>
                          <a:schemeClr val="tx1"/>
                        </a:solidFill>
                        <a:effectLst/>
                        <a:latin typeface="Palatino Linotype" pitchFamily="18" charset="0"/>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r h="439008">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endParaRPr kumimoji="0" lang="en-US" sz="1800" b="0" i="0" u="none" strike="noStrike" cap="none" normalizeH="0" baseline="0" dirty="0" smtClean="0">
                        <a:ln>
                          <a:noFill/>
                        </a:ln>
                        <a:solidFill>
                          <a:schemeClr val="tx1"/>
                        </a:solidFill>
                        <a:effectLst/>
                        <a:latin typeface="Palatino Linotype" pitchFamily="18" charset="0"/>
                      </a:endParaRP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r>
                        <a:rPr lang="en-US" sz="1800" dirty="0" smtClean="0"/>
                        <a:t>Fall 20</a:t>
                      </a:r>
                      <a:r>
                        <a:rPr lang="en-US" sz="1800" dirty="0" smtClean="0">
                          <a:solidFill>
                            <a:srgbClr val="FF0000"/>
                          </a:solidFill>
                        </a:rPr>
                        <a:t>XX</a:t>
                      </a:r>
                      <a:endParaRPr lang="en-US" sz="1800" dirty="0">
                        <a:solidFill>
                          <a:srgbClr val="FF0000"/>
                        </a:solidFill>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en-US" sz="1800" dirty="0" smtClean="0"/>
                        <a:t>Spring 20</a:t>
                      </a:r>
                      <a:r>
                        <a:rPr lang="en-US" sz="1800" dirty="0" smtClean="0">
                          <a:solidFill>
                            <a:srgbClr val="FF0000"/>
                          </a:solidFill>
                        </a:rPr>
                        <a:t>XX</a:t>
                      </a:r>
                      <a:endParaRPr lang="en-US" sz="1800" dirty="0"/>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endParaRPr lang="en-US" sz="1800" dirty="0"/>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r>
                        <a:rPr lang="en-US" sz="1800" dirty="0" smtClean="0"/>
                        <a:t>Fall 20</a:t>
                      </a:r>
                      <a:r>
                        <a:rPr lang="en-US" sz="1800" dirty="0" smtClean="0">
                          <a:solidFill>
                            <a:srgbClr val="FF0000"/>
                          </a:solidFill>
                        </a:rPr>
                        <a:t>XX</a:t>
                      </a:r>
                      <a:endParaRPr lang="en-US" sz="1800" dirty="0"/>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en-US" sz="1800" dirty="0" smtClean="0"/>
                        <a:t>Spring 20</a:t>
                      </a:r>
                      <a:r>
                        <a:rPr lang="en-US" sz="1800" dirty="0" smtClean="0">
                          <a:solidFill>
                            <a:srgbClr val="FF0000"/>
                          </a:solidFill>
                        </a:rPr>
                        <a:t>XX</a:t>
                      </a:r>
                      <a:endParaRPr lang="en-US" sz="1800" dirty="0"/>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386747">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500" b="0" i="0" u="none" strike="noStrike" cap="none" normalizeH="0" baseline="0" dirty="0" smtClean="0">
                          <a:ln>
                            <a:noFill/>
                          </a:ln>
                          <a:solidFill>
                            <a:schemeClr val="tx1"/>
                          </a:solidFill>
                          <a:effectLst/>
                          <a:latin typeface="Palatino Linotype" pitchFamily="18" charset="0"/>
                        </a:rPr>
                        <a:t>Expectations Defined</a:t>
                      </a: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4</a:t>
                      </a: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r h="386747">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500" b="0" i="0" u="none" strike="noStrike" cap="none" normalizeH="0" baseline="0" dirty="0" smtClean="0">
                          <a:ln>
                            <a:noFill/>
                          </a:ln>
                          <a:solidFill>
                            <a:schemeClr val="tx1"/>
                          </a:solidFill>
                          <a:effectLst/>
                          <a:latin typeface="Palatino Linotype" pitchFamily="18" charset="0"/>
                        </a:rPr>
                        <a:t>Behavioral Expectations Taught</a:t>
                      </a: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10</a:t>
                      </a: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3"/>
                  </a:ext>
                </a:extLst>
              </a:tr>
              <a:tr h="580126">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500" b="0" i="0" u="none" strike="noStrike" cap="none" normalizeH="0" baseline="0" dirty="0" smtClean="0">
                          <a:ln>
                            <a:noFill/>
                          </a:ln>
                          <a:solidFill>
                            <a:schemeClr val="tx1"/>
                          </a:solidFill>
                          <a:effectLst/>
                          <a:latin typeface="Palatino Linotype" pitchFamily="18" charset="0"/>
                        </a:rPr>
                        <a:t>On-going System for Rewarding Behavioral Expectations</a:t>
                      </a: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6</a:t>
                      </a: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4"/>
                  </a:ext>
                </a:extLst>
              </a:tr>
              <a:tr h="580126">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500" b="0" i="0" u="none" strike="noStrike" cap="none" normalizeH="0" baseline="0" dirty="0" smtClean="0">
                          <a:ln>
                            <a:noFill/>
                          </a:ln>
                          <a:solidFill>
                            <a:schemeClr val="tx1"/>
                          </a:solidFill>
                          <a:effectLst/>
                          <a:latin typeface="Palatino Linotype" pitchFamily="18" charset="0"/>
                        </a:rPr>
                        <a:t>System for Responding to Behavioral Violations</a:t>
                      </a: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8</a:t>
                      </a: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5"/>
                  </a:ext>
                </a:extLst>
              </a:tr>
              <a:tr h="564021">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500" b="0" i="0" u="none" strike="noStrike" cap="none" normalizeH="0" baseline="0" dirty="0" smtClean="0">
                          <a:ln>
                            <a:noFill/>
                          </a:ln>
                          <a:solidFill>
                            <a:schemeClr val="tx1"/>
                          </a:solidFill>
                          <a:effectLst/>
                          <a:latin typeface="Palatino Linotype" pitchFamily="18" charset="0"/>
                        </a:rPr>
                        <a:t>Monitoring &amp; Decision-Making</a:t>
                      </a: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8</a:t>
                      </a: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6"/>
                  </a:ext>
                </a:extLst>
              </a:tr>
              <a:tr h="386747">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500" b="0" i="0" u="none" strike="noStrike" cap="none" normalizeH="0" baseline="0" dirty="0" smtClean="0">
                          <a:ln>
                            <a:noFill/>
                          </a:ln>
                          <a:solidFill>
                            <a:schemeClr val="tx1"/>
                          </a:solidFill>
                          <a:effectLst/>
                          <a:latin typeface="Palatino Linotype" pitchFamily="18" charset="0"/>
                        </a:rPr>
                        <a:t>Management</a:t>
                      </a: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16</a:t>
                      </a: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7"/>
                  </a:ext>
                </a:extLst>
              </a:tr>
              <a:tr h="386747">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500" b="0" i="0" u="none" strike="noStrike" cap="none" normalizeH="0" baseline="0" dirty="0" smtClean="0">
                          <a:ln>
                            <a:noFill/>
                          </a:ln>
                          <a:solidFill>
                            <a:schemeClr val="tx1"/>
                          </a:solidFill>
                          <a:effectLst/>
                          <a:latin typeface="Palatino Linotype" pitchFamily="18" charset="0"/>
                        </a:rPr>
                        <a:t>District-Level Support</a:t>
                      </a: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4</a:t>
                      </a: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8"/>
                  </a:ext>
                </a:extLst>
              </a:tr>
              <a:tr h="1222068">
                <a:tc>
                  <a:txBody>
                    <a:bodyPr/>
                    <a:lstStyle/>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endParaRPr kumimoji="0" lang="en-US" sz="1400" b="1" i="0" u="none" strike="noStrike" cap="none" normalizeH="0" baseline="0" dirty="0" smtClean="0">
                        <a:ln>
                          <a:noFill/>
                        </a:ln>
                        <a:solidFill>
                          <a:schemeClr val="tx1"/>
                        </a:solidFill>
                        <a:effectLst/>
                        <a:latin typeface="Palatino Linotype" pitchFamily="18" charset="0"/>
                      </a:endParaRPr>
                    </a:p>
                    <a:p>
                      <a:pPr marL="0" marR="0" lvl="0" indent="0" algn="ctr" defTabSz="914400" rtl="0" eaLnBrk="1" fontAlgn="base" latinLnBrk="0" hangingPunct="1">
                        <a:lnSpc>
                          <a:spcPct val="100000"/>
                        </a:lnSpc>
                        <a:spcBef>
                          <a:spcPct val="20000"/>
                        </a:spcBef>
                        <a:spcAft>
                          <a:spcPct val="0"/>
                        </a:spcAft>
                        <a:buClr>
                          <a:schemeClr val="tx1"/>
                        </a:buClr>
                        <a:buSzPct val="80000"/>
                        <a:buFontTx/>
                        <a:buNone/>
                        <a:tabLst/>
                      </a:pPr>
                      <a:r>
                        <a:rPr kumimoji="0" lang="en-US" sz="1400" b="1" i="0" u="none" strike="noStrike" cap="none" normalizeH="0" baseline="0" dirty="0" smtClean="0">
                          <a:ln>
                            <a:noFill/>
                          </a:ln>
                          <a:solidFill>
                            <a:schemeClr val="tx1"/>
                          </a:solidFill>
                          <a:effectLst/>
                          <a:latin typeface="Palatino Linotype" pitchFamily="18" charset="0"/>
                        </a:rPr>
                        <a:t>TOTAL SCORE</a:t>
                      </a:r>
                    </a:p>
                  </a:txBody>
                  <a:tcPr marL="91447" marR="91447" marT="45715" marB="45715"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smtClean="0">
                          <a:solidFill>
                            <a:schemeClr val="accent1">
                              <a:lumMod val="75000"/>
                            </a:schemeClr>
                          </a:solidFill>
                        </a:rPr>
                        <a:t>Goal:</a:t>
                      </a:r>
                      <a:r>
                        <a:rPr lang="en-US" sz="1800" b="1" baseline="0" dirty="0" smtClean="0">
                          <a:solidFill>
                            <a:schemeClr val="accent1">
                              <a:lumMod val="75000"/>
                            </a:schemeClr>
                          </a:solidFill>
                        </a:rPr>
                        <a:t> 80% on Behavioral Expectations Taught and Overall Scores</a:t>
                      </a:r>
                      <a:endParaRPr lang="en-US" sz="1800" dirty="0"/>
                    </a:p>
                  </a:txBody>
                  <a:tcPr marL="91447" marR="91447" marT="45715" marB="45715" anchor="ctr" anchorCtr="1"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algn="ctr"/>
                      <a:endParaRPr lang="en-US" dirty="0"/>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endParaRPr lang="en-US" sz="1800" dirty="0">
                        <a:latin typeface="+mn-lt"/>
                      </a:endParaRPr>
                    </a:p>
                  </a:txBody>
                  <a:tcPr marL="91447" marR="91447" marT="45715" marB="45715" anchor="ctr" anchorCtr="1" horzOverflow="overflow">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9"/>
                  </a:ext>
                </a:extLst>
              </a:tr>
            </a:tbl>
          </a:graphicData>
        </a:graphic>
      </p:graphicFrame>
      <p:grpSp>
        <p:nvGrpSpPr>
          <p:cNvPr id="15" name="Group 14"/>
          <p:cNvGrpSpPr/>
          <p:nvPr/>
        </p:nvGrpSpPr>
        <p:grpSpPr>
          <a:xfrm>
            <a:off x="5715000" y="2209800"/>
            <a:ext cx="1821581" cy="4393266"/>
            <a:chOff x="5715000" y="2209800"/>
            <a:chExt cx="1821581" cy="4393266"/>
          </a:xfrm>
        </p:grpSpPr>
        <p:cxnSp>
          <p:nvCxnSpPr>
            <p:cNvPr id="11" name="Straight Arrow Connector 10"/>
            <p:cNvCxnSpPr/>
            <p:nvPr/>
          </p:nvCxnSpPr>
          <p:spPr>
            <a:xfrm flipV="1">
              <a:off x="5715000" y="2895599"/>
              <a:ext cx="986991" cy="2863300"/>
            </a:xfrm>
            <a:prstGeom prst="straightConnector1">
              <a:avLst/>
            </a:prstGeom>
            <a:ln>
              <a:tailEnd type="arrow"/>
            </a:ln>
          </p:spPr>
          <p:style>
            <a:lnRef idx="2">
              <a:schemeClr val="accent5"/>
            </a:lnRef>
            <a:fillRef idx="1">
              <a:schemeClr val="lt1"/>
            </a:fillRef>
            <a:effectRef idx="0">
              <a:schemeClr val="accent5"/>
            </a:effectRef>
            <a:fontRef idx="minor">
              <a:schemeClr val="dk1"/>
            </a:fontRef>
          </p:style>
        </p:cxnSp>
        <p:sp>
          <p:nvSpPr>
            <p:cNvPr id="12" name="Oval 11"/>
            <p:cNvSpPr/>
            <p:nvPr/>
          </p:nvSpPr>
          <p:spPr>
            <a:xfrm>
              <a:off x="6278479" y="5749274"/>
              <a:ext cx="1258102" cy="853792"/>
            </a:xfrm>
            <a:prstGeom prst="ellipse">
              <a:avLst/>
            </a:prstGeom>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prstClr val="white"/>
                </a:solidFill>
              </a:endParaRPr>
            </a:p>
          </p:txBody>
        </p:sp>
        <p:sp>
          <p:nvSpPr>
            <p:cNvPr id="13" name="Oval 12"/>
            <p:cNvSpPr/>
            <p:nvPr/>
          </p:nvSpPr>
          <p:spPr>
            <a:xfrm>
              <a:off x="6286500" y="2209800"/>
              <a:ext cx="1181100" cy="685799"/>
            </a:xfrm>
            <a:prstGeom prst="ellipse">
              <a:avLst/>
            </a:prstGeom>
            <a:noFill/>
            <a:ln/>
          </p:spPr>
          <p:style>
            <a:lnRef idx="2">
              <a:schemeClr val="accent5"/>
            </a:lnRef>
            <a:fillRef idx="1">
              <a:schemeClr val="lt1"/>
            </a:fillRef>
            <a:effectRef idx="0">
              <a:schemeClr val="accent5"/>
            </a:effectRef>
            <a:fontRef idx="minor">
              <a:schemeClr val="dk1"/>
            </a:fontRef>
          </p:style>
          <p:txBody>
            <a:bodyPr anchor="ctr"/>
            <a:lstStyle/>
            <a:p>
              <a:pPr algn="ctr">
                <a:defRPr/>
              </a:pPr>
              <a:endParaRPr lang="en-US">
                <a:solidFill>
                  <a:prstClr val="white"/>
                </a:solidFill>
              </a:endParaRPr>
            </a:p>
          </p:txBody>
        </p:sp>
        <p:cxnSp>
          <p:nvCxnSpPr>
            <p:cNvPr id="14" name="Straight Arrow Connector 13"/>
            <p:cNvCxnSpPr>
              <a:endCxn id="12" idx="1"/>
            </p:cNvCxnSpPr>
            <p:nvPr/>
          </p:nvCxnSpPr>
          <p:spPr>
            <a:xfrm>
              <a:off x="5715000" y="5758899"/>
              <a:ext cx="747724" cy="115410"/>
            </a:xfrm>
            <a:prstGeom prst="straightConnector1">
              <a:avLst/>
            </a:prstGeom>
            <a:ln>
              <a:tailEnd type="arrow"/>
            </a:ln>
          </p:spPr>
          <p:style>
            <a:lnRef idx="2">
              <a:schemeClr val="accent5"/>
            </a:lnRef>
            <a:fillRef idx="1">
              <a:schemeClr val="lt1"/>
            </a:fillRef>
            <a:effectRef idx="0">
              <a:schemeClr val="accent5"/>
            </a:effectRef>
            <a:fontRef idx="minor">
              <a:schemeClr val="dk1"/>
            </a:fontRef>
          </p:style>
        </p:cxnSp>
      </p:grpSp>
    </p:spTree>
    <p:extLst>
      <p:ext uri="{BB962C8B-B14F-4D97-AF65-F5344CB8AC3E}">
        <p14:creationId xmlns:p14="http://schemas.microsoft.com/office/powerpoint/2010/main" val="17543754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a:t>Treatment Integrity: SET Results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36166484"/>
              </p:ext>
            </p:extLst>
          </p:nvPr>
        </p:nvGraphicFramePr>
        <p:xfrm>
          <a:off x="228600" y="1447800"/>
          <a:ext cx="8504238"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p:nvPr/>
        </p:nvSpPr>
        <p:spPr>
          <a:xfrm>
            <a:off x="4038600" y="1143000"/>
            <a:ext cx="3276600" cy="30480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smtClean="0"/>
              <a:t>Percentage of Points Earned</a:t>
            </a:r>
            <a:endParaRPr lang="en-US" sz="1600" dirty="0"/>
          </a:p>
        </p:txBody>
      </p:sp>
    </p:spTree>
    <p:extLst>
      <p:ext uri="{BB962C8B-B14F-4D97-AF65-F5344CB8AC3E}">
        <p14:creationId xmlns:p14="http://schemas.microsoft.com/office/powerpoint/2010/main" val="35936299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p:cNvSpPr>
            <a:spLocks noGrp="1"/>
          </p:cNvSpPr>
          <p:nvPr>
            <p:ph type="body" idx="1"/>
          </p:nvPr>
        </p:nvSpPr>
        <p:spPr>
          <a:xfrm>
            <a:off x="685800" y="2514600"/>
            <a:ext cx="7772400" cy="4191000"/>
          </a:xfrm>
        </p:spPr>
        <p:txBody>
          <a:bodyPr>
            <a:noAutofit/>
          </a:bodyPr>
          <a:lstStyle/>
          <a:p>
            <a:pPr marL="274638" lvl="1" algn="ctr">
              <a:defRPr/>
            </a:pPr>
            <a:r>
              <a:rPr lang="en-US" sz="2800" b="1" dirty="0"/>
              <a:t>Implementing Ci3T </a:t>
            </a:r>
            <a:r>
              <a:rPr lang="en-US" sz="2800" b="1" dirty="0" smtClean="0"/>
              <a:t>Models of Prevention</a:t>
            </a:r>
            <a:endParaRPr lang="en-US" sz="2000" b="1" dirty="0" smtClean="0"/>
          </a:p>
          <a:p>
            <a:pPr marL="274638" lvl="1" algn="ctr">
              <a:defRPr/>
            </a:pPr>
            <a:r>
              <a:rPr lang="en-US" sz="2000" dirty="0" smtClean="0">
                <a:solidFill>
                  <a:srgbClr val="7030A0"/>
                </a:solidFill>
              </a:rPr>
              <a:t>Your </a:t>
            </a:r>
            <a:r>
              <a:rPr lang="en-US" sz="2000" dirty="0">
                <a:solidFill>
                  <a:srgbClr val="7030A0"/>
                </a:solidFill>
              </a:rPr>
              <a:t>school’s </a:t>
            </a:r>
            <a:r>
              <a:rPr lang="en-US" sz="2000" dirty="0" smtClean="0">
                <a:solidFill>
                  <a:srgbClr val="7030A0"/>
                </a:solidFill>
              </a:rPr>
              <a:t>Ci3T liaison or coach </a:t>
            </a:r>
            <a:r>
              <a:rPr lang="en-US" sz="2000" dirty="0">
                <a:solidFill>
                  <a:srgbClr val="7030A0"/>
                </a:solidFill>
              </a:rPr>
              <a:t>is:</a:t>
            </a:r>
          </a:p>
          <a:p>
            <a:pPr marL="274638" lvl="1" algn="ctr">
              <a:defRPr/>
            </a:pPr>
            <a:r>
              <a:rPr lang="en-US" sz="2000" dirty="0" smtClean="0">
                <a:solidFill>
                  <a:srgbClr val="7030A0"/>
                </a:solidFill>
              </a:rPr>
              <a:t>NAME</a:t>
            </a:r>
            <a:endParaRPr lang="en-US" sz="2000" dirty="0">
              <a:solidFill>
                <a:srgbClr val="7030A0"/>
              </a:solidFill>
            </a:endParaRPr>
          </a:p>
          <a:p>
            <a:pPr marL="274638" lvl="1" algn="ctr">
              <a:defRPr/>
            </a:pPr>
            <a:r>
              <a:rPr lang="en-US" sz="2000" dirty="0" smtClean="0">
                <a:solidFill>
                  <a:srgbClr val="7030A0"/>
                </a:solidFill>
              </a:rPr>
              <a:t>EMAIL</a:t>
            </a:r>
            <a:endParaRPr lang="en-US" sz="2000" dirty="0">
              <a:solidFill>
                <a:srgbClr val="7030A0"/>
              </a:solidFill>
            </a:endParaRPr>
          </a:p>
          <a:p>
            <a:pPr marL="274638" lvl="1" algn="ctr">
              <a:defRPr/>
            </a:pPr>
            <a:endParaRPr lang="en-US" sz="2000" dirty="0"/>
          </a:p>
          <a:p>
            <a:pPr marL="274638" lvl="1" algn="ctr">
              <a:defRPr/>
            </a:pPr>
            <a:r>
              <a:rPr lang="en-US" sz="2000" dirty="0"/>
              <a:t>For more information:</a:t>
            </a:r>
          </a:p>
          <a:p>
            <a:pPr marL="274638" lvl="1" algn="ctr">
              <a:defRPr/>
            </a:pPr>
            <a:r>
              <a:rPr lang="en-US" sz="2400" dirty="0" smtClean="0">
                <a:solidFill>
                  <a:schemeClr val="accent1"/>
                </a:solidFill>
                <a:hlinkClick r:id="rId2"/>
              </a:rPr>
              <a:t>www.ci3t.org</a:t>
            </a:r>
            <a:r>
              <a:rPr lang="en-US" sz="2400" dirty="0" smtClean="0">
                <a:solidFill>
                  <a:schemeClr val="accent1"/>
                </a:solidFill>
              </a:rPr>
              <a:t> </a:t>
            </a:r>
            <a:endParaRPr lang="en-US" sz="2400" dirty="0">
              <a:solidFill>
                <a:schemeClr val="accent1"/>
              </a:solidFill>
            </a:endParaRPr>
          </a:p>
        </p:txBody>
      </p:sp>
    </p:spTree>
    <p:extLst>
      <p:ext uri="{BB962C8B-B14F-4D97-AF65-F5344CB8AC3E}">
        <p14:creationId xmlns:p14="http://schemas.microsoft.com/office/powerpoint/2010/main" val="3042597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55675"/>
          </a:xfrm>
        </p:spPr>
        <p:txBody>
          <a:bodyPr>
            <a:normAutofit fontScale="90000"/>
          </a:bodyPr>
          <a:lstStyle/>
          <a:p>
            <a:pPr>
              <a:defRPr/>
            </a:pPr>
            <a:r>
              <a:rPr lang="en-US" dirty="0">
                <a:solidFill>
                  <a:srgbClr val="87CB3D"/>
                </a:solidFill>
              </a:rPr>
              <a:t>Essential Components of </a:t>
            </a:r>
            <a:br>
              <a:rPr lang="en-US" dirty="0">
                <a:solidFill>
                  <a:srgbClr val="87CB3D"/>
                </a:solidFill>
              </a:rPr>
            </a:br>
            <a:r>
              <a:rPr lang="en-US" dirty="0">
                <a:solidFill>
                  <a:srgbClr val="87CB3D"/>
                </a:solidFill>
              </a:rPr>
              <a:t>Primary Prevention Efforts</a:t>
            </a:r>
          </a:p>
        </p:txBody>
      </p:sp>
      <p:graphicFrame>
        <p:nvGraphicFramePr>
          <p:cNvPr id="5" name="Content Placeholder 4"/>
          <p:cNvGraphicFramePr>
            <a:graphicFrameLocks noGrp="1"/>
          </p:cNvGraphicFramePr>
          <p:nvPr>
            <p:ph type="chart" idx="1"/>
            <p:extLst>
              <p:ext uri="{D42A27DB-BD31-4B8C-83A1-F6EECF244321}">
                <p14:modId xmlns:p14="http://schemas.microsoft.com/office/powerpoint/2010/main" val="2244230260"/>
              </p:ext>
            </p:extLst>
          </p:nvPr>
        </p:nvGraphicFramePr>
        <p:xfrm>
          <a:off x="1143000" y="1870075"/>
          <a:ext cx="6477000" cy="4530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Left Arrow 2"/>
          <p:cNvSpPr/>
          <p:nvPr/>
        </p:nvSpPr>
        <p:spPr>
          <a:xfrm>
            <a:off x="6934200" y="1717675"/>
            <a:ext cx="1600200" cy="762000"/>
          </a:xfrm>
          <a:prstGeom prst="lef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eft Arrow 5"/>
          <p:cNvSpPr/>
          <p:nvPr/>
        </p:nvSpPr>
        <p:spPr>
          <a:xfrm>
            <a:off x="6934200" y="3470275"/>
            <a:ext cx="1600200" cy="762000"/>
          </a:xfrm>
          <a:prstGeom prst="lef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54182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6"/>
          <p:cNvSpPr>
            <a:spLocks noGrp="1" noChangeArrowheads="1"/>
          </p:cNvSpPr>
          <p:nvPr>
            <p:ph type="ctrTitle"/>
          </p:nvPr>
        </p:nvSpPr>
        <p:spPr>
          <a:xfrm>
            <a:off x="762000" y="2057400"/>
            <a:ext cx="7772400" cy="1143000"/>
          </a:xfrm>
        </p:spPr>
        <p:txBody>
          <a:bodyPr anchor="ctr"/>
          <a:lstStyle/>
          <a:p>
            <a:pPr eaLnBrk="1" hangingPunct="1"/>
            <a:r>
              <a:rPr lang="en-US" dirty="0" smtClean="0"/>
              <a:t>Social Validity</a:t>
            </a:r>
          </a:p>
        </p:txBody>
      </p:sp>
    </p:spTree>
    <p:extLst>
      <p:ext uri="{BB962C8B-B14F-4D97-AF65-F5344CB8AC3E}">
        <p14:creationId xmlns:p14="http://schemas.microsoft.com/office/powerpoint/2010/main" val="3335006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ChangeArrowheads="1"/>
          </p:cNvSpPr>
          <p:nvPr/>
        </p:nvSpPr>
        <p:spPr bwMode="auto">
          <a:xfrm>
            <a:off x="1143000" y="19050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80000"/>
              </a:lnSpc>
              <a:spcBef>
                <a:spcPct val="20000"/>
              </a:spcBef>
            </a:pPr>
            <a:r>
              <a:rPr lang="en-US" sz="2800"/>
              <a:t> </a:t>
            </a:r>
          </a:p>
        </p:txBody>
      </p:sp>
      <p:sp>
        <p:nvSpPr>
          <p:cNvPr id="3" name="Title 2"/>
          <p:cNvSpPr>
            <a:spLocks noGrp="1"/>
          </p:cNvSpPr>
          <p:nvPr>
            <p:ph type="title"/>
          </p:nvPr>
        </p:nvSpPr>
        <p:spPr>
          <a:xfrm>
            <a:off x="-152400" y="304800"/>
            <a:ext cx="9144000" cy="758825"/>
          </a:xfrm>
        </p:spPr>
        <p:txBody>
          <a:bodyPr>
            <a:normAutofit fontScale="90000"/>
          </a:bodyPr>
          <a:lstStyle/>
          <a:p>
            <a:pPr marL="342900" indent="-342900">
              <a:lnSpc>
                <a:spcPct val="80000"/>
              </a:lnSpc>
              <a:spcBef>
                <a:spcPct val="20000"/>
              </a:spcBef>
              <a:defRPr/>
            </a:pP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100" dirty="0" smtClean="0"/>
              <a:t>Social Validity: Primary Intervention Rating Scale (PIRS)  </a:t>
            </a:r>
            <a:br>
              <a:rPr lang="en-US" sz="3100" dirty="0" smtClean="0"/>
            </a:br>
            <a:r>
              <a:rPr lang="en-US" sz="3100" dirty="0" smtClean="0"/>
              <a:t>Educator Survey</a:t>
            </a:r>
            <a:br>
              <a:rPr lang="en-US" sz="3100" dirty="0" smtClean="0"/>
            </a:br>
            <a:r>
              <a:rPr lang="en-US" sz="2200" dirty="0" smtClean="0"/>
              <a:t>(Lane</a:t>
            </a:r>
            <a:r>
              <a:rPr lang="en-US" sz="2200" dirty="0"/>
              <a:t>, Robertson, &amp; Wehby </a:t>
            </a:r>
            <a:r>
              <a:rPr lang="en-US" sz="2200" dirty="0" smtClean="0"/>
              <a:t>2002)</a:t>
            </a:r>
            <a:r>
              <a:rPr lang="en-US" sz="2700" dirty="0" smtClean="0"/>
              <a:t/>
            </a:r>
            <a:br>
              <a:rPr lang="en-US" sz="2700" dirty="0" smtClean="0"/>
            </a:br>
            <a:r>
              <a:rPr lang="en-US" sz="3100" dirty="0" smtClean="0"/>
              <a:t/>
            </a:r>
            <a:br>
              <a:rPr lang="en-US" sz="3100" dirty="0" smtClean="0"/>
            </a:br>
            <a:endParaRPr lang="en-US" dirty="0"/>
          </a:p>
        </p:txBody>
      </p:sp>
      <p:sp>
        <p:nvSpPr>
          <p:cNvPr id="17412" name="Content Placeholder 4"/>
          <p:cNvSpPr>
            <a:spLocks noGrp="1"/>
          </p:cNvSpPr>
          <p:nvPr>
            <p:ph idx="1"/>
          </p:nvPr>
        </p:nvSpPr>
        <p:spPr>
          <a:xfrm>
            <a:off x="243681" y="1676400"/>
            <a:ext cx="8656638" cy="4648200"/>
          </a:xfrm>
        </p:spPr>
        <p:txBody>
          <a:bodyPr/>
          <a:lstStyle/>
          <a:p>
            <a:pPr eaLnBrk="1" hangingPunct="1"/>
            <a:r>
              <a:rPr lang="en-US" sz="2400" dirty="0" smtClean="0"/>
              <a:t>The purpose of this survey was to obtain information that will aid in determining the effectiveness and usefulness of the Ci3T plan.</a:t>
            </a:r>
          </a:p>
          <a:p>
            <a:pPr eaLnBrk="1" hangingPunct="1"/>
            <a:r>
              <a:rPr lang="en-US" sz="2000" dirty="0" smtClean="0"/>
              <a:t>Educators read each statement regarding the primary plan and select  the number that best describes their agreement with each statement.	</a:t>
            </a:r>
          </a:p>
          <a:p>
            <a:pPr lvl="1" eaLnBrk="1" hangingPunct="1"/>
            <a:r>
              <a:rPr lang="en-US" sz="2000" dirty="0" smtClean="0"/>
              <a:t>Fall data indicate teachers’ expectations and initial perceptions of the primary plan.</a:t>
            </a:r>
          </a:p>
          <a:p>
            <a:pPr lvl="1" eaLnBrk="1" hangingPunct="1"/>
            <a:r>
              <a:rPr lang="en-US" sz="2000" dirty="0" smtClean="0"/>
              <a:t>Spring data indicate the degree to which expectations were met and perceptions at the end of a year of implementation.</a:t>
            </a:r>
          </a:p>
          <a:p>
            <a:pPr lvl="1" eaLnBrk="1" hangingPunct="1"/>
            <a:r>
              <a:rPr lang="en-US" sz="2000" dirty="0" smtClean="0"/>
              <a:t>Comments are used by the Ci3T leadership team to revise specific elements of the plan over the summer for the next school year.</a:t>
            </a:r>
          </a:p>
        </p:txBody>
      </p:sp>
    </p:spTree>
    <p:extLst>
      <p:ext uri="{BB962C8B-B14F-4D97-AF65-F5344CB8AC3E}">
        <p14:creationId xmlns:p14="http://schemas.microsoft.com/office/powerpoint/2010/main" val="88800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image002"/>
          <p:cNvPicPr>
            <a:picLocks noChangeAspect="1" noChangeArrowheads="1"/>
          </p:cNvPicPr>
          <p:nvPr/>
        </p:nvPicPr>
        <p:blipFill rotWithShape="1">
          <a:blip r:embed="rId3">
            <a:extLst>
              <a:ext uri="{28A0092B-C50C-407E-A947-70E740481C1C}">
                <a14:useLocalDpi xmlns:a14="http://schemas.microsoft.com/office/drawing/2010/main" val="0"/>
              </a:ext>
            </a:extLst>
          </a:blip>
          <a:srcRect t="22839"/>
          <a:stretch/>
        </p:blipFill>
        <p:spPr bwMode="auto">
          <a:xfrm>
            <a:off x="2006853" y="979799"/>
            <a:ext cx="5130295" cy="528375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l="2185" t="11288" r="1820" b="85755"/>
          <a:stretch/>
        </p:blipFill>
        <p:spPr>
          <a:xfrm>
            <a:off x="1014884" y="789012"/>
            <a:ext cx="7104184" cy="158847"/>
          </a:xfrm>
          <a:prstGeom prst="rect">
            <a:avLst/>
          </a:prstGeom>
          <a:ln>
            <a:noFill/>
          </a:ln>
          <a:effectLst/>
        </p:spPr>
      </p:pic>
      <p:sp>
        <p:nvSpPr>
          <p:cNvPr id="4" name="Title 2"/>
          <p:cNvSpPr>
            <a:spLocks noGrp="1"/>
          </p:cNvSpPr>
          <p:nvPr>
            <p:ph type="title"/>
          </p:nvPr>
        </p:nvSpPr>
        <p:spPr>
          <a:xfrm>
            <a:off x="457200" y="0"/>
            <a:ext cx="8229600" cy="1143000"/>
          </a:xfrm>
        </p:spPr>
        <p:txBody>
          <a:bodyPr>
            <a:noAutofit/>
          </a:bodyPr>
          <a:lstStyle/>
          <a:p>
            <a:r>
              <a:rPr lang="en-US" sz="2800" dirty="0" smtClean="0"/>
              <a:t>Social Validity: Primary Intervention Rating Scale</a:t>
            </a:r>
          </a:p>
        </p:txBody>
      </p:sp>
      <p:sp>
        <p:nvSpPr>
          <p:cNvPr id="5" name="Rectangular Callout 4"/>
          <p:cNvSpPr/>
          <p:nvPr/>
        </p:nvSpPr>
        <p:spPr>
          <a:xfrm>
            <a:off x="6248400" y="4876800"/>
            <a:ext cx="2590800" cy="1600200"/>
          </a:xfrm>
          <a:prstGeom prst="wedgeRectCallo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smtClean="0"/>
              <a:t>All faculty and staff received an emailed link to Qualtrics for the TSR and PIRS surveys</a:t>
            </a:r>
            <a:endParaRPr lang="en-US" dirty="0"/>
          </a:p>
        </p:txBody>
      </p:sp>
    </p:spTree>
    <p:extLst>
      <p:ext uri="{BB962C8B-B14F-4D97-AF65-F5344CB8AC3E}">
        <p14:creationId xmlns:p14="http://schemas.microsoft.com/office/powerpoint/2010/main" val="806217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98273894"/>
              </p:ext>
            </p:extLst>
          </p:nvPr>
        </p:nvGraphicFramePr>
        <p:xfrm>
          <a:off x="457200" y="2057400"/>
          <a:ext cx="8381999" cy="1952490"/>
        </p:xfrm>
        <a:graphic>
          <a:graphicData uri="http://schemas.openxmlformats.org/drawingml/2006/table">
            <a:tbl>
              <a:tblPr firstRow="1" bandRow="1">
                <a:tableStyleId>{7DF18680-E054-41AD-8BC1-D1AEF772440D}</a:tableStyleId>
              </a:tblPr>
              <a:tblGrid>
                <a:gridCol w="2170339">
                  <a:extLst>
                    <a:ext uri="{9D8B030D-6E8A-4147-A177-3AD203B41FA5}">
                      <a16:colId xmlns:a16="http://schemas.microsoft.com/office/drawing/2014/main" xmlns="" val="20000"/>
                    </a:ext>
                  </a:extLst>
                </a:gridCol>
                <a:gridCol w="1552915">
                  <a:extLst>
                    <a:ext uri="{9D8B030D-6E8A-4147-A177-3AD203B41FA5}">
                      <a16:colId xmlns:a16="http://schemas.microsoft.com/office/drawing/2014/main" xmlns="" val="20001"/>
                    </a:ext>
                  </a:extLst>
                </a:gridCol>
                <a:gridCol w="1552915">
                  <a:extLst>
                    <a:ext uri="{9D8B030D-6E8A-4147-A177-3AD203B41FA5}">
                      <a16:colId xmlns:a16="http://schemas.microsoft.com/office/drawing/2014/main" xmlns="" val="20002"/>
                    </a:ext>
                  </a:extLst>
                </a:gridCol>
                <a:gridCol w="1552915">
                  <a:extLst>
                    <a:ext uri="{9D8B030D-6E8A-4147-A177-3AD203B41FA5}">
                      <a16:colId xmlns:a16="http://schemas.microsoft.com/office/drawing/2014/main" xmlns="" val="20003"/>
                    </a:ext>
                  </a:extLst>
                </a:gridCol>
                <a:gridCol w="1552915">
                  <a:extLst>
                    <a:ext uri="{9D8B030D-6E8A-4147-A177-3AD203B41FA5}">
                      <a16:colId xmlns:a16="http://schemas.microsoft.com/office/drawing/2014/main" xmlns="" val="20004"/>
                    </a:ext>
                  </a:extLst>
                </a:gridCol>
              </a:tblGrid>
              <a:tr h="685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Year of Implementation</a:t>
                      </a:r>
                    </a:p>
                  </a:txBody>
                  <a:tcPr marT="45715" marB="45715"/>
                </a:tc>
                <a:tc gridSpan="2">
                  <a:txBody>
                    <a:bodyPr/>
                    <a:lstStyle/>
                    <a:p>
                      <a:pPr algn="ctr"/>
                      <a:r>
                        <a:rPr lang="en-US" sz="2000" dirty="0" smtClean="0"/>
                        <a:t>Fall</a:t>
                      </a:r>
                      <a:endParaRPr lang="en-US" sz="2000" dirty="0"/>
                    </a:p>
                  </a:txBody>
                  <a:tcPr marT="45715" marB="45715"/>
                </a:tc>
                <a:tc hMerge="1">
                  <a:txBody>
                    <a:bodyPr/>
                    <a:lstStyle/>
                    <a:p>
                      <a:pPr algn="ctr"/>
                      <a:endParaRPr lang="en-US" sz="1800" dirty="0"/>
                    </a:p>
                  </a:txBody>
                  <a:tcPr marT="45724" marB="45724"/>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Spring</a:t>
                      </a:r>
                    </a:p>
                    <a:p>
                      <a:pPr algn="ctr"/>
                      <a:endParaRPr lang="en-US" sz="2000" dirty="0"/>
                    </a:p>
                  </a:txBody>
                  <a:tcPr marT="45715" marB="45715"/>
                </a:tc>
                <a:tc hMerge="1">
                  <a:txBody>
                    <a:bodyPr/>
                    <a:lstStyle/>
                    <a:p>
                      <a:endParaRPr lang="en-US"/>
                    </a:p>
                  </a:txBody>
                  <a:tcPr/>
                </a:tc>
                <a:extLst>
                  <a:ext uri="{0D108BD9-81ED-4DB2-BD59-A6C34878D82A}">
                    <a16:rowId xmlns:a16="http://schemas.microsoft.com/office/drawing/2014/main" xmlns="" val="10000"/>
                  </a:ext>
                </a:extLst>
              </a:tr>
              <a:tr h="451913">
                <a:tc>
                  <a:txBody>
                    <a:bodyPr/>
                    <a:lstStyle/>
                    <a:p>
                      <a:pPr algn="ctr"/>
                      <a:endParaRPr lang="en-US" sz="2000" dirty="0"/>
                    </a:p>
                  </a:txBody>
                  <a:tcPr marT="45715" marB="45715"/>
                </a:tc>
                <a:tc>
                  <a:txBody>
                    <a:bodyPr/>
                    <a:lstStyle/>
                    <a:p>
                      <a:pPr algn="ctr"/>
                      <a:r>
                        <a:rPr lang="en-US" sz="2000" i="1" dirty="0" smtClean="0"/>
                        <a:t>n</a:t>
                      </a:r>
                      <a:endParaRPr lang="en-US" sz="2000" i="1" dirty="0"/>
                    </a:p>
                  </a:txBody>
                  <a:tcPr marT="45715" marB="45715"/>
                </a:tc>
                <a:tc>
                  <a:txBody>
                    <a:bodyPr/>
                    <a:lstStyle/>
                    <a:p>
                      <a:pPr algn="ctr"/>
                      <a:r>
                        <a:rPr lang="en-US" sz="2000" dirty="0" smtClean="0"/>
                        <a:t>%</a:t>
                      </a:r>
                      <a:r>
                        <a:rPr lang="en-US" sz="2000" baseline="0" dirty="0" smtClean="0"/>
                        <a:t> (</a:t>
                      </a:r>
                      <a:r>
                        <a:rPr lang="en-US" sz="2000" i="1" baseline="0" dirty="0" smtClean="0"/>
                        <a:t>SD</a:t>
                      </a:r>
                      <a:r>
                        <a:rPr lang="en-US" sz="2000" baseline="0" dirty="0" smtClean="0"/>
                        <a:t>)</a:t>
                      </a:r>
                      <a:endParaRPr lang="en-US" sz="2000" dirty="0" smtClean="0"/>
                    </a:p>
                  </a:txBody>
                  <a:tcPr marT="45715" marB="45715"/>
                </a:tc>
                <a:tc>
                  <a:txBody>
                    <a:bodyPr/>
                    <a:lstStyle/>
                    <a:p>
                      <a:pPr algn="ctr"/>
                      <a:r>
                        <a:rPr lang="en-US" sz="2000" i="1" dirty="0" smtClean="0"/>
                        <a:t>n</a:t>
                      </a:r>
                      <a:endParaRPr lang="en-US" sz="2000" i="1" dirty="0"/>
                    </a:p>
                  </a:txBody>
                  <a:tcPr marT="45715" marB="45715"/>
                </a:tc>
                <a:tc>
                  <a:txBody>
                    <a:bodyPr/>
                    <a:lstStyle/>
                    <a:p>
                      <a:pPr algn="ctr"/>
                      <a:r>
                        <a:rPr lang="en-US" sz="2000" dirty="0" smtClean="0"/>
                        <a:t>%</a:t>
                      </a:r>
                      <a:r>
                        <a:rPr lang="en-US" sz="2000" baseline="0" dirty="0" smtClean="0"/>
                        <a:t> (</a:t>
                      </a:r>
                      <a:r>
                        <a:rPr lang="en-US" sz="2000" i="1" baseline="0" dirty="0" smtClean="0"/>
                        <a:t>SD</a:t>
                      </a:r>
                      <a:r>
                        <a:rPr lang="en-US" sz="2000" baseline="0" dirty="0" smtClean="0"/>
                        <a:t>)</a:t>
                      </a:r>
                      <a:endParaRPr lang="en-US" sz="2000" dirty="0" smtClean="0"/>
                    </a:p>
                  </a:txBody>
                  <a:tcPr marT="45715" marB="45715"/>
                </a:tc>
                <a:extLst>
                  <a:ext uri="{0D108BD9-81ED-4DB2-BD59-A6C34878D82A}">
                    <a16:rowId xmlns:a16="http://schemas.microsoft.com/office/drawing/2014/main" xmlns="" val="10001"/>
                  </a:ext>
                </a:extLst>
              </a:tr>
              <a:tr h="799547">
                <a:tc>
                  <a:txBody>
                    <a:bodyPr/>
                    <a:lstStyle/>
                    <a:p>
                      <a:r>
                        <a:rPr lang="en-US" sz="2000" dirty="0" smtClean="0"/>
                        <a:t>20</a:t>
                      </a:r>
                      <a:r>
                        <a:rPr lang="en-US" sz="2000" dirty="0" smtClean="0">
                          <a:solidFill>
                            <a:srgbClr val="FF0000"/>
                          </a:solidFill>
                        </a:rPr>
                        <a:t>XX</a:t>
                      </a:r>
                      <a:r>
                        <a:rPr lang="en-US" sz="2000" dirty="0" smtClean="0"/>
                        <a:t>-20</a:t>
                      </a:r>
                      <a:r>
                        <a:rPr lang="en-US" sz="2000" dirty="0" smtClean="0">
                          <a:solidFill>
                            <a:srgbClr val="FF0000"/>
                          </a:solidFill>
                        </a:rPr>
                        <a:t>XX</a:t>
                      </a:r>
                      <a:endParaRPr lang="en-US" sz="2000" dirty="0"/>
                    </a:p>
                  </a:txBody>
                  <a:tcPr marT="45715" marB="45715"/>
                </a:tc>
                <a:tc>
                  <a:txBody>
                    <a:bodyPr/>
                    <a:lstStyle/>
                    <a:p>
                      <a:pPr algn="ctr"/>
                      <a:endParaRPr lang="en-US" sz="2000" dirty="0"/>
                    </a:p>
                  </a:txBody>
                  <a:tcPr marT="45715" marB="45715"/>
                </a:tc>
                <a:tc>
                  <a:txBody>
                    <a:bodyPr/>
                    <a:lstStyle/>
                    <a:p>
                      <a:pPr algn="ctr"/>
                      <a:endParaRPr lang="en-US" sz="2000" b="0" dirty="0"/>
                    </a:p>
                  </a:txBody>
                  <a:tcPr marT="45715" marB="45715"/>
                </a:tc>
                <a:tc>
                  <a:txBody>
                    <a:bodyPr/>
                    <a:lstStyle/>
                    <a:p>
                      <a:pPr algn="ctr"/>
                      <a:endParaRPr lang="en-US" sz="2000" dirty="0"/>
                    </a:p>
                  </a:txBody>
                  <a:tcPr marT="45715" marB="45715"/>
                </a:tc>
                <a:tc>
                  <a:txBody>
                    <a:bodyPr/>
                    <a:lstStyle/>
                    <a:p>
                      <a:pPr algn="ctr"/>
                      <a:endParaRPr lang="en-US" sz="2000" b="0" dirty="0"/>
                    </a:p>
                  </a:txBody>
                  <a:tcPr marT="45715" marB="45715"/>
                </a:tc>
                <a:extLst>
                  <a:ext uri="{0D108BD9-81ED-4DB2-BD59-A6C34878D82A}">
                    <a16:rowId xmlns:a16="http://schemas.microsoft.com/office/drawing/2014/main" xmlns="" val="2829139887"/>
                  </a:ext>
                </a:extLst>
              </a:tr>
            </a:tbl>
          </a:graphicData>
        </a:graphic>
      </p:graphicFrame>
      <p:sp>
        <p:nvSpPr>
          <p:cNvPr id="19482" name="Title 2"/>
          <p:cNvSpPr>
            <a:spLocks noGrp="1"/>
          </p:cNvSpPr>
          <p:nvPr>
            <p:ph type="title"/>
          </p:nvPr>
        </p:nvSpPr>
        <p:spPr/>
        <p:txBody>
          <a:bodyPr>
            <a:normAutofit/>
          </a:bodyPr>
          <a:lstStyle/>
          <a:p>
            <a:r>
              <a:rPr lang="en-US" dirty="0" smtClean="0"/>
              <a:t>Social Validity:</a:t>
            </a:r>
            <a:r>
              <a:rPr lang="en-US" dirty="0"/>
              <a:t> </a:t>
            </a:r>
            <a:r>
              <a:rPr lang="en-US" dirty="0" smtClean="0"/>
              <a:t>PIRS Results</a:t>
            </a:r>
          </a:p>
        </p:txBody>
      </p:sp>
      <p:sp>
        <p:nvSpPr>
          <p:cNvPr id="3" name="TextBox 2"/>
          <p:cNvSpPr txBox="1"/>
          <p:nvPr/>
        </p:nvSpPr>
        <p:spPr>
          <a:xfrm>
            <a:off x="1524000" y="5105400"/>
            <a:ext cx="6858000" cy="1354217"/>
          </a:xfrm>
          <a:prstGeom prst="rect">
            <a:avLst/>
          </a:prstGeom>
          <a:noFill/>
        </p:spPr>
        <p:txBody>
          <a:bodyPr wrap="square">
            <a:spAutoFit/>
          </a:bodyPr>
          <a:lstStyle/>
          <a:p>
            <a:pPr>
              <a:defRPr/>
            </a:pPr>
            <a:r>
              <a:rPr lang="en-US" smtClean="0"/>
              <a:t>Social validity refers to the level of:</a:t>
            </a:r>
          </a:p>
          <a:p>
            <a:pPr marL="285750" indent="-285750">
              <a:buFont typeface="Arial" pitchFamily="34" charset="0"/>
              <a:buChar char="•"/>
              <a:defRPr/>
            </a:pPr>
            <a:r>
              <a:rPr lang="en-US" u="sng" smtClean="0"/>
              <a:t>Social significance </a:t>
            </a:r>
            <a:r>
              <a:rPr lang="en-US" smtClean="0"/>
              <a:t>of intervention </a:t>
            </a:r>
            <a:r>
              <a:rPr lang="en-US" u="sng" smtClean="0"/>
              <a:t>goals</a:t>
            </a:r>
          </a:p>
          <a:p>
            <a:pPr marL="285750" indent="-285750">
              <a:buFont typeface="Arial" pitchFamily="34" charset="0"/>
              <a:buChar char="•"/>
              <a:defRPr/>
            </a:pPr>
            <a:r>
              <a:rPr lang="en-US" u="sng" smtClean="0"/>
              <a:t>Social acceptability </a:t>
            </a:r>
            <a:r>
              <a:rPr lang="en-US" smtClean="0"/>
              <a:t>of intervention </a:t>
            </a:r>
            <a:r>
              <a:rPr lang="en-US" u="sng" smtClean="0"/>
              <a:t>procedures</a:t>
            </a:r>
          </a:p>
          <a:p>
            <a:pPr marL="285750" indent="-285750">
              <a:buFont typeface="Arial" pitchFamily="34" charset="0"/>
              <a:buChar char="•"/>
              <a:defRPr/>
            </a:pPr>
            <a:r>
              <a:rPr lang="en-US" u="sng" smtClean="0"/>
              <a:t>Social importance </a:t>
            </a:r>
            <a:r>
              <a:rPr lang="en-US" smtClean="0"/>
              <a:t>of intervention </a:t>
            </a:r>
            <a:r>
              <a:rPr lang="en-US" u="sng" smtClean="0"/>
              <a:t>outcomes</a:t>
            </a:r>
          </a:p>
          <a:p>
            <a:pPr>
              <a:defRPr/>
            </a:pPr>
            <a:r>
              <a:rPr lang="en-US" sz="1000" smtClean="0"/>
              <a:t>					(Wolf, 1978)</a:t>
            </a:r>
            <a:endParaRPr lang="en-US" sz="1000" dirty="0"/>
          </a:p>
        </p:txBody>
      </p:sp>
    </p:spTree>
    <p:extLst>
      <p:ext uri="{BB962C8B-B14F-4D97-AF65-F5344CB8AC3E}">
        <p14:creationId xmlns:p14="http://schemas.microsoft.com/office/powerpoint/2010/main" val="42882457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6"/>
          <p:cNvSpPr>
            <a:spLocks noGrp="1" noChangeArrowheads="1"/>
          </p:cNvSpPr>
          <p:nvPr>
            <p:ph type="ctrTitle"/>
          </p:nvPr>
        </p:nvSpPr>
        <p:spPr>
          <a:xfrm>
            <a:off x="685800" y="2057400"/>
            <a:ext cx="7772400" cy="1143000"/>
          </a:xfrm>
        </p:spPr>
        <p:txBody>
          <a:bodyPr anchor="ctr"/>
          <a:lstStyle/>
          <a:p>
            <a:pPr eaLnBrk="1" hangingPunct="1"/>
            <a:r>
              <a:rPr lang="en-US" dirty="0" smtClean="0"/>
              <a:t>Treatment Integrity</a:t>
            </a:r>
          </a:p>
        </p:txBody>
      </p:sp>
    </p:spTree>
    <p:extLst>
      <p:ext uri="{BB962C8B-B14F-4D97-AF65-F5344CB8AC3E}">
        <p14:creationId xmlns:p14="http://schemas.microsoft.com/office/powerpoint/2010/main" val="2580713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pPr eaLnBrk="1" hangingPunct="1"/>
            <a:r>
              <a:rPr lang="en-US" dirty="0" smtClean="0">
                <a:solidFill>
                  <a:srgbClr val="7B9899"/>
                </a:solidFill>
              </a:rPr>
              <a:t>Treatment Integrity (TI)</a:t>
            </a:r>
          </a:p>
        </p:txBody>
      </p:sp>
      <p:sp>
        <p:nvSpPr>
          <p:cNvPr id="21507" name="Rectangle 3"/>
          <p:cNvSpPr>
            <a:spLocks noGrp="1" noRot="1" noChangeArrowheads="1"/>
          </p:cNvSpPr>
          <p:nvPr>
            <p:ph idx="1"/>
          </p:nvPr>
        </p:nvSpPr>
        <p:spPr>
          <a:xfrm>
            <a:off x="301625" y="1527175"/>
            <a:ext cx="8504238" cy="4572000"/>
          </a:xfrm>
        </p:spPr>
        <p:txBody>
          <a:bodyPr>
            <a:normAutofit/>
          </a:bodyPr>
          <a:lstStyle/>
          <a:p>
            <a:pPr eaLnBrk="1" hangingPunct="1"/>
            <a:r>
              <a:rPr lang="en-US" sz="2800" dirty="0" smtClean="0"/>
              <a:t>The degree to which the plan is implemented as designed</a:t>
            </a:r>
          </a:p>
          <a:p>
            <a:r>
              <a:rPr lang="en-US" sz="2800" dirty="0"/>
              <a:t>Treatment integrity </a:t>
            </a:r>
            <a:r>
              <a:rPr lang="en-US" sz="2800" dirty="0" smtClean="0"/>
              <a:t>provides information on the elements of the plan that are being implemented</a:t>
            </a:r>
          </a:p>
          <a:p>
            <a:r>
              <a:rPr lang="en-US" sz="2800" dirty="0"/>
              <a:t>Treatment integrity </a:t>
            </a:r>
            <a:r>
              <a:rPr lang="en-US" sz="2800" dirty="0" smtClean="0"/>
              <a:t>is needed to accurately interpret the effectiveness of the school’s Ci3T plan</a:t>
            </a:r>
          </a:p>
        </p:txBody>
      </p:sp>
    </p:spTree>
    <p:extLst>
      <p:ext uri="{BB962C8B-B14F-4D97-AF65-F5344CB8AC3E}">
        <p14:creationId xmlns:p14="http://schemas.microsoft.com/office/powerpoint/2010/main" val="34891018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762000" y="304800"/>
            <a:ext cx="7391400" cy="762000"/>
          </a:xfrm>
        </p:spPr>
        <p:txBody>
          <a:bodyPr/>
          <a:lstStyle/>
          <a:p>
            <a:pPr eaLnBrk="1" hangingPunct="1"/>
            <a:r>
              <a:rPr lang="en-US" dirty="0" smtClean="0">
                <a:solidFill>
                  <a:srgbClr val="7B9899"/>
                </a:solidFill>
              </a:rPr>
              <a:t>Measuring Treatment Integrity</a:t>
            </a:r>
          </a:p>
        </p:txBody>
      </p:sp>
      <p:sp>
        <p:nvSpPr>
          <p:cNvPr id="22531" name="Rectangle 3"/>
          <p:cNvSpPr>
            <a:spLocks noGrp="1" noRot="1" noChangeArrowheads="1"/>
          </p:cNvSpPr>
          <p:nvPr>
            <p:ph idx="1"/>
          </p:nvPr>
        </p:nvSpPr>
        <p:spPr>
          <a:xfrm>
            <a:off x="304800" y="1676400"/>
            <a:ext cx="8534400" cy="4419600"/>
          </a:xfrm>
        </p:spPr>
        <p:txBody>
          <a:bodyPr>
            <a:normAutofit/>
          </a:bodyPr>
          <a:lstStyle/>
          <a:p>
            <a:pPr marL="609600" indent="-609600" eaLnBrk="1" hangingPunct="1">
              <a:spcBef>
                <a:spcPts val="0"/>
              </a:spcBef>
              <a:spcAft>
                <a:spcPts val="1200"/>
              </a:spcAft>
              <a:buFont typeface="Wingdings" pitchFamily="2" charset="2"/>
              <a:buNone/>
            </a:pPr>
            <a:r>
              <a:rPr lang="en-US" sz="2800" dirty="0" smtClean="0"/>
              <a:t>We used three measures of treatment integrity:</a:t>
            </a:r>
            <a:endParaRPr lang="en-US" sz="2400" dirty="0" smtClean="0"/>
          </a:p>
          <a:p>
            <a:pPr marL="457200" indent="-457200">
              <a:spcBef>
                <a:spcPts val="0"/>
              </a:spcBef>
              <a:buFont typeface="+mj-lt"/>
              <a:buAutoNum type="arabicParenR"/>
            </a:pPr>
            <a:r>
              <a:rPr lang="en-US" sz="2400" dirty="0" smtClean="0"/>
              <a:t>Ci3T </a:t>
            </a:r>
            <a:r>
              <a:rPr lang="en-US" sz="2400" dirty="0"/>
              <a:t>Treatment Integrity: Teacher </a:t>
            </a:r>
            <a:r>
              <a:rPr lang="en-US" sz="2400" dirty="0" smtClean="0"/>
              <a:t>Self-Report </a:t>
            </a:r>
            <a:r>
              <a:rPr lang="en-US" sz="2000" dirty="0"/>
              <a:t>(Ci3T TI: </a:t>
            </a:r>
            <a:r>
              <a:rPr lang="en-US" sz="2000" dirty="0" smtClean="0"/>
              <a:t>TSR)</a:t>
            </a:r>
          </a:p>
          <a:p>
            <a:pPr lvl="1" indent="-342900">
              <a:spcBef>
                <a:spcPts val="0"/>
              </a:spcBef>
              <a:spcAft>
                <a:spcPts val="1200"/>
              </a:spcAft>
            </a:pPr>
            <a:r>
              <a:rPr lang="en-US" sz="2000" dirty="0"/>
              <a:t>For</a:t>
            </a:r>
            <a:r>
              <a:rPr lang="en-US" sz="2000" dirty="0" smtClean="0"/>
              <a:t> </a:t>
            </a:r>
            <a:r>
              <a:rPr lang="en-US" sz="2000" dirty="0"/>
              <a:t>all components of the Ci3T plan (Lane et al., </a:t>
            </a:r>
            <a:r>
              <a:rPr lang="en-US" sz="2000" dirty="0" smtClean="0"/>
              <a:t>2009)</a:t>
            </a:r>
          </a:p>
          <a:p>
            <a:pPr marL="457200" indent="-457200">
              <a:spcBef>
                <a:spcPts val="0"/>
              </a:spcBef>
              <a:buFont typeface="+mj-lt"/>
              <a:buAutoNum type="arabicParenR"/>
            </a:pPr>
            <a:r>
              <a:rPr lang="en-US" sz="2400" dirty="0" smtClean="0"/>
              <a:t>Ci3T </a:t>
            </a:r>
            <a:r>
              <a:rPr lang="en-US" sz="2400" dirty="0"/>
              <a:t>Treatment Integrity: Direct Observation </a:t>
            </a:r>
            <a:r>
              <a:rPr lang="en-US" sz="2000" dirty="0"/>
              <a:t>(Ci3T TI: </a:t>
            </a:r>
            <a:r>
              <a:rPr lang="en-US" sz="2000" dirty="0" smtClean="0"/>
              <a:t>DO) </a:t>
            </a:r>
            <a:endParaRPr lang="en-US" sz="2400" dirty="0" smtClean="0"/>
          </a:p>
          <a:p>
            <a:pPr lvl="1" indent="-342900">
              <a:spcBef>
                <a:spcPts val="0"/>
              </a:spcBef>
              <a:spcAft>
                <a:spcPts val="1200"/>
              </a:spcAft>
            </a:pPr>
            <a:r>
              <a:rPr lang="en-US" sz="2000" dirty="0"/>
              <a:t>For</a:t>
            </a:r>
            <a:r>
              <a:rPr lang="en-US" sz="2000" dirty="0" smtClean="0"/>
              <a:t> </a:t>
            </a:r>
            <a:r>
              <a:rPr lang="en-US" sz="2000" dirty="0"/>
              <a:t>two perspectives: observer and educator (30-minute snapshot; Lane et al., </a:t>
            </a:r>
            <a:r>
              <a:rPr lang="en-US" sz="2000" dirty="0" smtClean="0"/>
              <a:t>2009)</a:t>
            </a:r>
          </a:p>
          <a:p>
            <a:pPr marL="457200" indent="-457200">
              <a:spcBef>
                <a:spcPts val="0"/>
              </a:spcBef>
              <a:buFont typeface="+mj-lt"/>
              <a:buAutoNum type="arabicParenR"/>
            </a:pPr>
            <a:r>
              <a:rPr lang="en-US" sz="2400" dirty="0" smtClean="0"/>
              <a:t>School-wide </a:t>
            </a:r>
            <a:r>
              <a:rPr lang="en-US" sz="2400" dirty="0"/>
              <a:t>Evaluation Tool </a:t>
            </a:r>
            <a:r>
              <a:rPr lang="en-US" sz="2400" dirty="0" smtClean="0"/>
              <a:t>(SET) version 2.0</a:t>
            </a:r>
            <a:endParaRPr lang="en-US" sz="2000" dirty="0" smtClean="0"/>
          </a:p>
          <a:p>
            <a:pPr lvl="1" indent="-342900">
              <a:spcBef>
                <a:spcPts val="0"/>
              </a:spcBef>
            </a:pPr>
            <a:r>
              <a:rPr lang="en-US" sz="2000" dirty="0" smtClean="0"/>
              <a:t>For </a:t>
            </a:r>
            <a:r>
              <a:rPr lang="en-US" sz="2000" dirty="0"/>
              <a:t>the PBIS component of the Ci3T plan (Todd et al., 2012</a:t>
            </a:r>
            <a:r>
              <a:rPr lang="en-US" sz="2000" dirty="0" smtClean="0"/>
              <a:t>)</a:t>
            </a:r>
            <a:endParaRPr lang="en-US" sz="2400" dirty="0" smtClean="0"/>
          </a:p>
          <a:p>
            <a:pPr marL="990600" lvl="1" indent="-533400" eaLnBrk="1" hangingPunct="1">
              <a:spcBef>
                <a:spcPts val="0"/>
              </a:spcBef>
              <a:buFont typeface="Wingdings" pitchFamily="2" charset="2"/>
              <a:buNone/>
            </a:pPr>
            <a:endParaRPr lang="en-US" sz="2400" dirty="0" smtClean="0"/>
          </a:p>
          <a:p>
            <a:pPr marL="990600" lvl="1" indent="-533400" eaLnBrk="1" hangingPunct="1">
              <a:spcBef>
                <a:spcPts val="0"/>
              </a:spcBef>
            </a:pPr>
            <a:endParaRPr lang="en-US" sz="2400" dirty="0" smtClean="0"/>
          </a:p>
        </p:txBody>
      </p:sp>
    </p:spTree>
    <p:extLst>
      <p:ext uri="{BB962C8B-B14F-4D97-AF65-F5344CB8AC3E}">
        <p14:creationId xmlns:p14="http://schemas.microsoft.com/office/powerpoint/2010/main" val="1675560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2345</TotalTime>
  <Words>692</Words>
  <Application>Microsoft Macintosh PowerPoint</Application>
  <PresentationFormat>On-screen Show (4:3)</PresentationFormat>
  <Paragraphs>146</Paragraphs>
  <Slides>16</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Century Gothic</vt:lpstr>
      <vt:lpstr>Palatino Linotype</vt:lpstr>
      <vt:lpstr>Times New Roman</vt:lpstr>
      <vt:lpstr>Wingdings</vt:lpstr>
      <vt:lpstr>1_Office Theme</vt:lpstr>
      <vt:lpstr>XXXXX School Ci3T Implementation Report Social Validity and Treatment Integrity 20XX – 20XX ____________________________________ Fall 20XX</vt:lpstr>
      <vt:lpstr>Essential Components of  Primary Prevention Efforts</vt:lpstr>
      <vt:lpstr>Social Validity</vt:lpstr>
      <vt:lpstr>   Social Validity: Primary Intervention Rating Scale (PIRS)   Educator Survey (Lane, Robertson, &amp; Wehby 2002)  </vt:lpstr>
      <vt:lpstr>Social Validity: Primary Intervention Rating Scale</vt:lpstr>
      <vt:lpstr>Social Validity: PIRS Results</vt:lpstr>
      <vt:lpstr>Treatment Integrity</vt:lpstr>
      <vt:lpstr>Treatment Integrity (TI)</vt:lpstr>
      <vt:lpstr>Measuring Treatment Integrity</vt:lpstr>
      <vt:lpstr>Treatment Integrity: Teacher Self-Report</vt:lpstr>
      <vt:lpstr>Treatment Integrity: Direct Observation from  Two Perspectives</vt:lpstr>
      <vt:lpstr>Treatment Integrity: Teacher Self-Report and Direct Observation Results</vt:lpstr>
      <vt:lpstr>   </vt:lpstr>
      <vt:lpstr>Treatment Integrity: SET Results – XXXXX School</vt:lpstr>
      <vt:lpstr>Treatment Integrity: SET Results</vt:lpstr>
      <vt:lpstr>PowerPoint Presentation</vt:lpstr>
    </vt:vector>
  </TitlesOfParts>
  <Company>My Laptop</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Results and FY 2006 Financial Outlook</dc:title>
  <dc:creator>Robin Parks</dc:creator>
  <cp:lastModifiedBy>David Royer</cp:lastModifiedBy>
  <cp:revision>282</cp:revision>
  <cp:lastPrinted>2014-12-11T19:21:19Z</cp:lastPrinted>
  <dcterms:created xsi:type="dcterms:W3CDTF">2006-10-26T03:25:00Z</dcterms:created>
  <dcterms:modified xsi:type="dcterms:W3CDTF">2017-11-18T23:26:33Z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TC010197761033</vt:lpwstr>
  </property>
</Properties>
</file>