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3" r:id="rId5"/>
  </p:sldMasterIdLst>
  <p:notesMasterIdLst>
    <p:notesMasterId r:id="rId106"/>
  </p:notesMasterIdLst>
  <p:handoutMasterIdLst>
    <p:handoutMasterId r:id="rId107"/>
  </p:handoutMasterIdLst>
  <p:sldIdLst>
    <p:sldId id="257" r:id="rId6"/>
    <p:sldId id="1953" r:id="rId7"/>
    <p:sldId id="2299" r:id="rId8"/>
    <p:sldId id="1962" r:id="rId9"/>
    <p:sldId id="2307" r:id="rId10"/>
    <p:sldId id="1969" r:id="rId11"/>
    <p:sldId id="1970" r:id="rId12"/>
    <p:sldId id="2358" r:id="rId13"/>
    <p:sldId id="1929" r:id="rId14"/>
    <p:sldId id="2341" r:id="rId15"/>
    <p:sldId id="1951" r:id="rId16"/>
    <p:sldId id="2312" r:id="rId17"/>
    <p:sldId id="1829" r:id="rId18"/>
    <p:sldId id="2186" r:id="rId19"/>
    <p:sldId id="2133" r:id="rId20"/>
    <p:sldId id="2238" r:id="rId21"/>
    <p:sldId id="2239" r:id="rId22"/>
    <p:sldId id="2135" r:id="rId23"/>
    <p:sldId id="2030" r:id="rId24"/>
    <p:sldId id="2056" r:id="rId25"/>
    <p:sldId id="2189" r:id="rId26"/>
    <p:sldId id="2036" r:id="rId27"/>
    <p:sldId id="2356" r:id="rId28"/>
    <p:sldId id="342" r:id="rId29"/>
    <p:sldId id="2022" r:id="rId30"/>
    <p:sldId id="2192" r:id="rId31"/>
    <p:sldId id="2193" r:id="rId32"/>
    <p:sldId id="2194" r:id="rId33"/>
    <p:sldId id="2122" r:id="rId34"/>
    <p:sldId id="2195" r:id="rId35"/>
    <p:sldId id="2196" r:id="rId36"/>
    <p:sldId id="3735" r:id="rId37"/>
    <p:sldId id="3737" r:id="rId38"/>
    <p:sldId id="3738" r:id="rId39"/>
    <p:sldId id="3736" r:id="rId40"/>
    <p:sldId id="2260" r:id="rId41"/>
    <p:sldId id="2191" r:id="rId42"/>
    <p:sldId id="2179" r:id="rId43"/>
    <p:sldId id="2240" r:id="rId44"/>
    <p:sldId id="2244" r:id="rId45"/>
    <p:sldId id="2197" r:id="rId46"/>
    <p:sldId id="2204" r:id="rId47"/>
    <p:sldId id="2245" r:id="rId48"/>
    <p:sldId id="2246" r:id="rId49"/>
    <p:sldId id="2198" r:id="rId50"/>
    <p:sldId id="2249" r:id="rId51"/>
    <p:sldId id="2261" r:id="rId52"/>
    <p:sldId id="3732" r:id="rId53"/>
    <p:sldId id="2254" r:id="rId54"/>
    <p:sldId id="2256" r:id="rId55"/>
    <p:sldId id="2259" r:id="rId56"/>
    <p:sldId id="2257" r:id="rId57"/>
    <p:sldId id="2262" r:id="rId58"/>
    <p:sldId id="2255" r:id="rId59"/>
    <p:sldId id="2263" r:id="rId60"/>
    <p:sldId id="2315" r:id="rId61"/>
    <p:sldId id="2183" r:id="rId62"/>
    <p:sldId id="2264" r:id="rId63"/>
    <p:sldId id="2265" r:id="rId64"/>
    <p:sldId id="2266" r:id="rId65"/>
    <p:sldId id="2267" r:id="rId66"/>
    <p:sldId id="2228" r:id="rId67"/>
    <p:sldId id="2270" r:id="rId68"/>
    <p:sldId id="2230" r:id="rId69"/>
    <p:sldId id="2283" r:id="rId70"/>
    <p:sldId id="2281" r:id="rId71"/>
    <p:sldId id="2273" r:id="rId72"/>
    <p:sldId id="2274" r:id="rId73"/>
    <p:sldId id="2275" r:id="rId74"/>
    <p:sldId id="2276" r:id="rId75"/>
    <p:sldId id="2277" r:id="rId76"/>
    <p:sldId id="2233" r:id="rId77"/>
    <p:sldId id="2278" r:id="rId78"/>
    <p:sldId id="2279" r:id="rId79"/>
    <p:sldId id="2297" r:id="rId80"/>
    <p:sldId id="2287" r:id="rId81"/>
    <p:sldId id="2288" r:id="rId82"/>
    <p:sldId id="2289" r:id="rId83"/>
    <p:sldId id="2290" r:id="rId84"/>
    <p:sldId id="2291" r:id="rId85"/>
    <p:sldId id="2292" r:id="rId86"/>
    <p:sldId id="2293" r:id="rId87"/>
    <p:sldId id="413" r:id="rId88"/>
    <p:sldId id="2298" r:id="rId89"/>
    <p:sldId id="2294" r:id="rId90"/>
    <p:sldId id="2295" r:id="rId91"/>
    <p:sldId id="2236" r:id="rId92"/>
    <p:sldId id="2237" r:id="rId93"/>
    <p:sldId id="2185" r:id="rId94"/>
    <p:sldId id="2280" r:id="rId95"/>
    <p:sldId id="2202" r:id="rId96"/>
    <p:sldId id="2284" r:id="rId97"/>
    <p:sldId id="2282" r:id="rId98"/>
    <p:sldId id="339" r:id="rId99"/>
    <p:sldId id="2241" r:id="rId100"/>
    <p:sldId id="2305" r:id="rId101"/>
    <p:sldId id="2301" r:id="rId102"/>
    <p:sldId id="3733" r:id="rId103"/>
    <p:sldId id="2329" r:id="rId104"/>
    <p:sldId id="1995"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70B03142-97FA-4636-8423-B4D9C383E6F8}">
          <p14:sldIdLst>
            <p14:sldId id="257"/>
            <p14:sldId id="1953"/>
            <p14:sldId id="2299"/>
            <p14:sldId id="1962"/>
            <p14:sldId id="2307"/>
            <p14:sldId id="1969"/>
            <p14:sldId id="1970"/>
            <p14:sldId id="2358"/>
            <p14:sldId id="1929"/>
            <p14:sldId id="2341"/>
            <p14:sldId id="1951"/>
          </p14:sldIdLst>
        </p14:section>
        <p14:section name="Situating Tertiary (Tier 3) Interventions in Ci3T Models" id="{75086F08-2AE5-4E45-99BE-978631DC664B}">
          <p14:sldIdLst>
            <p14:sldId id="2312"/>
            <p14:sldId id="1829"/>
            <p14:sldId id="2186"/>
            <p14:sldId id="2133"/>
            <p14:sldId id="2238"/>
            <p14:sldId id="2239"/>
            <p14:sldId id="2135"/>
            <p14:sldId id="2030"/>
            <p14:sldId id="2056"/>
            <p14:sldId id="2189"/>
            <p14:sldId id="2036"/>
            <p14:sldId id="2356"/>
          </p14:sldIdLst>
        </p14:section>
        <p14:section name="Functional Assessment-Based Intervention (FABI)" id="{409EC56E-FE7F-4FD9-A5FF-7FB46D39DC46}">
          <p14:sldIdLst>
            <p14:sldId id="342"/>
            <p14:sldId id="2022"/>
            <p14:sldId id="2192"/>
            <p14:sldId id="2193"/>
            <p14:sldId id="2194"/>
            <p14:sldId id="2122"/>
            <p14:sldId id="2195"/>
            <p14:sldId id="2196"/>
            <p14:sldId id="3735"/>
            <p14:sldId id="3737"/>
            <p14:sldId id="3738"/>
            <p14:sldId id="3736"/>
            <p14:sldId id="2260"/>
          </p14:sldIdLst>
        </p14:section>
        <p14:section name="A 5-Step Process to Implement FABI" id="{55BD1977-3141-40B3-9CF3-48D37D6E88A5}">
          <p14:sldIdLst>
            <p14:sldId id="2191"/>
            <p14:sldId id="2179"/>
            <p14:sldId id="2240"/>
          </p14:sldIdLst>
        </p14:section>
        <p14:section name="Step 1" id="{80854B76-A24F-4DBA-9842-448C4E301DAB}">
          <p14:sldIdLst>
            <p14:sldId id="2244"/>
            <p14:sldId id="2197"/>
            <p14:sldId id="2204"/>
            <p14:sldId id="2245"/>
          </p14:sldIdLst>
        </p14:section>
        <p14:section name="Step 2" id="{32403B6C-E66B-4C7B-AD1B-1D051F5A75E6}">
          <p14:sldIdLst>
            <p14:sldId id="2246"/>
            <p14:sldId id="2198"/>
            <p14:sldId id="2249"/>
            <p14:sldId id="2261"/>
            <p14:sldId id="3732"/>
            <p14:sldId id="2254"/>
            <p14:sldId id="2256"/>
            <p14:sldId id="2259"/>
            <p14:sldId id="2257"/>
            <p14:sldId id="2262"/>
            <p14:sldId id="2255"/>
            <p14:sldId id="2263"/>
            <p14:sldId id="2315"/>
            <p14:sldId id="2183"/>
          </p14:sldIdLst>
        </p14:section>
        <p14:section name="Step 3" id="{FCF3C53B-8A95-4BD5-AFB1-6C38AEA66BEB}">
          <p14:sldIdLst>
            <p14:sldId id="2264"/>
            <p14:sldId id="2265"/>
            <p14:sldId id="2266"/>
            <p14:sldId id="2267"/>
            <p14:sldId id="2228"/>
            <p14:sldId id="2270"/>
            <p14:sldId id="2230"/>
            <p14:sldId id="2283"/>
            <p14:sldId id="2281"/>
          </p14:sldIdLst>
        </p14:section>
        <p14:section name="Step 4" id="{6D5187B0-5DBC-4708-B507-16EBFF15199A}">
          <p14:sldIdLst>
            <p14:sldId id="2273"/>
            <p14:sldId id="2274"/>
            <p14:sldId id="2275"/>
            <p14:sldId id="2276"/>
            <p14:sldId id="2277"/>
            <p14:sldId id="2233"/>
            <p14:sldId id="2278"/>
            <p14:sldId id="2279"/>
            <p14:sldId id="2297"/>
            <p14:sldId id="2287"/>
            <p14:sldId id="2288"/>
            <p14:sldId id="2289"/>
            <p14:sldId id="2290"/>
            <p14:sldId id="2291"/>
            <p14:sldId id="2292"/>
            <p14:sldId id="2293"/>
            <p14:sldId id="413"/>
            <p14:sldId id="2298"/>
            <p14:sldId id="2294"/>
            <p14:sldId id="2295"/>
            <p14:sldId id="2236"/>
            <p14:sldId id="2237"/>
            <p14:sldId id="2185"/>
          </p14:sldIdLst>
        </p14:section>
        <p14:section name="Step 5" id="{4A6E7A06-96FD-4001-9477-CF3A566E9EAD}">
          <p14:sldIdLst>
            <p14:sldId id="2280"/>
            <p14:sldId id="2202"/>
            <p14:sldId id="2284"/>
            <p14:sldId id="2282"/>
          </p14:sldIdLst>
        </p14:section>
        <p14:section name="Wrapping Up and Moving Forward" id="{7130FBA7-46AD-43F7-B9DF-4BEB30D31A85}">
          <p14:sldIdLst>
            <p14:sldId id="339"/>
            <p14:sldId id="2241"/>
            <p14:sldId id="2305"/>
            <p14:sldId id="2301"/>
            <p14:sldId id="3733"/>
            <p14:sldId id="2329"/>
            <p14:sldId id="199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F2D0"/>
    <a:srgbClr val="2F4E6D"/>
    <a:srgbClr val="FFF766"/>
    <a:srgbClr val="6A15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154925-3080-4E67-8A7E-D6867B4574AC}" v="458" dt="2026-04-17T16:41:14.8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36" autoAdjust="0"/>
  </p:normalViewPr>
  <p:slideViewPr>
    <p:cSldViewPr snapToGrid="0">
      <p:cViewPr varScale="1">
        <p:scale>
          <a:sx n="101" d="100"/>
          <a:sy n="101" d="100"/>
        </p:scale>
        <p:origin x="876" y="114"/>
      </p:cViewPr>
      <p:guideLst/>
    </p:cSldViewPr>
  </p:slideViewPr>
  <p:notesTextViewPr>
    <p:cViewPr>
      <p:scale>
        <a:sx n="1" d="1"/>
        <a:sy n="1" d="1"/>
      </p:scale>
      <p:origin x="0" y="0"/>
    </p:cViewPr>
  </p:notesTextViewPr>
  <p:sorterViewPr>
    <p:cViewPr>
      <p:scale>
        <a:sx n="100" d="100"/>
        <a:sy n="100" d="100"/>
      </p:scale>
      <p:origin x="0" y="-978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microsoft.com/office/2015/10/relationships/revisionInfo" Target="revisionInfo.xml"/><Relationship Id="rId16" Type="http://schemas.openxmlformats.org/officeDocument/2006/relationships/slide" Target="slides/slide11.xml"/><Relationship Id="rId107" Type="http://schemas.openxmlformats.org/officeDocument/2006/relationships/handoutMaster" Target="handoutMasters/handoutMaster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presProps" Target="presProp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viewProps" Target="viewProp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coxml\Documents\FABIs\Copy%20of%20harry%20excel%20data-1.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pPr>
        <a:ln>
          <a:solidFill>
            <a:schemeClr val="bg2">
              <a:lumMod val="90000"/>
            </a:schemeClr>
          </a:solidFill>
        </a:ln>
      </c:spPr>
    </c:sideWall>
    <c:backWall>
      <c:thickness val="0"/>
      <c:spPr>
        <a:ln>
          <a:solidFill>
            <a:schemeClr val="bg2">
              <a:lumMod val="90000"/>
            </a:schemeClr>
          </a:solidFill>
        </a:ln>
      </c:spPr>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dLbl>
              <c:idx val="0"/>
              <c:layout>
                <c:manualLayout>
                  <c:x val="2.307288916447164E-3"/>
                  <c:y val="-3.4446419335394836E-2"/>
                </c:manualLayout>
              </c:layout>
              <c:tx>
                <c:rich>
                  <a:bodyPr/>
                  <a:lstStyle/>
                  <a:p>
                    <a:fld id="{F7B7933C-28B6-4A4A-AE45-6AD36F912BC4}"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E59D-49F1-8AA2-705D35750817}"/>
                </c:ext>
              </c:extLst>
            </c:dLbl>
            <c:dLbl>
              <c:idx val="1"/>
              <c:layout>
                <c:manualLayout>
                  <c:x val="4.6145778328943281E-3"/>
                  <c:y val="-2.6497245642611411E-2"/>
                </c:manualLayout>
              </c:layout>
              <c:tx>
                <c:rich>
                  <a:bodyPr/>
                  <a:lstStyle/>
                  <a:p>
                    <a:fld id="{7D9AEE12-5B3A-46FB-85FE-FD056AE93EC1}"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E59D-49F1-8AA2-705D35750817}"/>
                </c:ext>
              </c:extLst>
            </c:dLbl>
            <c:dLbl>
              <c:idx val="2"/>
              <c:layout>
                <c:manualLayout>
                  <c:x val="5.7682222911179092E-3"/>
                  <c:y val="-1.0598898257044661E-2"/>
                </c:manualLayout>
              </c:layout>
              <c:tx>
                <c:rich>
                  <a:bodyPr/>
                  <a:lstStyle/>
                  <a:p>
                    <a:fld id="{DA61A695-5740-4B6D-A9C0-C333464BC98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E59D-49F1-8AA2-705D35750817}"/>
                </c:ext>
              </c:extLst>
            </c:dLbl>
            <c:dLbl>
              <c:idx val="3"/>
              <c:layout>
                <c:manualLayout>
                  <c:x val="8.0755112075650733E-3"/>
                  <c:y val="-7.949173692783423E-3"/>
                </c:manualLayout>
              </c:layout>
              <c:tx>
                <c:rich>
                  <a:bodyPr/>
                  <a:lstStyle/>
                  <a:p>
                    <a:fld id="{53CA7D02-5063-4455-A765-3CD37186662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E59D-49F1-8AA2-705D35750817}"/>
                </c:ext>
              </c:extLst>
            </c:dLbl>
            <c:dLbl>
              <c:idx val="4"/>
              <c:layout>
                <c:manualLayout>
                  <c:x val="1.0382800124012237E-2"/>
                  <c:y val="-1.5898347385566846E-2"/>
                </c:manualLayout>
              </c:layout>
              <c:tx>
                <c:rich>
                  <a:bodyPr/>
                  <a:lstStyle/>
                  <a:p>
                    <a:fld id="{8520A685-A685-4684-95A6-B2939C0B03B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E6EC-454B-9CBE-5E57D321CB34}"/>
                </c:ext>
              </c:extLst>
            </c:dLbl>
            <c:dLbl>
              <c:idx val="5"/>
              <c:layout>
                <c:manualLayout>
                  <c:x val="9.2291556657885711E-3"/>
                  <c:y val="-1.5898347385566846E-2"/>
                </c:manualLayout>
              </c:layout>
              <c:tx>
                <c:rich>
                  <a:bodyPr/>
                  <a:lstStyle/>
                  <a:p>
                    <a:fld id="{2D82E375-A5C2-4935-8D81-04F1F966E0D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0829-4CF5-B4D7-0FC79382E850}"/>
                </c:ext>
              </c:extLst>
            </c:dLbl>
            <c:dLbl>
              <c:idx val="6"/>
              <c:layout>
                <c:manualLayout>
                  <c:x val="9.2291556657885711E-3"/>
                  <c:y val="3.9745868463917117E-2"/>
                </c:manualLayout>
              </c:layout>
              <c:tx>
                <c:rich>
                  <a:bodyPr/>
                  <a:lstStyle/>
                  <a:p>
                    <a:fld id="{E863FBE3-B2F0-46E8-A140-B62585CE465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0829-4CF5-B4D7-0FC79382E850}"/>
                </c:ext>
              </c:extLst>
            </c:dLbl>
            <c:dLbl>
              <c:idx val="7"/>
              <c:layout>
                <c:manualLayout>
                  <c:x val="9.2291556657886561E-3"/>
                  <c:y val="2.6497245642610437E-3"/>
                </c:manualLayout>
              </c:layout>
              <c:tx>
                <c:rich>
                  <a:bodyPr/>
                  <a:lstStyle/>
                  <a:p>
                    <a:fld id="{86E2A1FA-0458-4D60-B36B-820801D7204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0829-4CF5-B4D7-0FC79382E850}"/>
                </c:ext>
              </c:extLst>
            </c:dLbl>
            <c:dLbl>
              <c:idx val="8"/>
              <c:layout>
                <c:manualLayout>
                  <c:x val="9.2291556657886561E-3"/>
                  <c:y val="2.6497245642611409E-3"/>
                </c:manualLayout>
              </c:layout>
              <c:tx>
                <c:rich>
                  <a:bodyPr/>
                  <a:lstStyle/>
                  <a:p>
                    <a:fld id="{76AA6D69-58D7-4075-AF42-77714BAE9D2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0829-4CF5-B4D7-0FC79382E850}"/>
                </c:ext>
              </c:extLst>
            </c:dLbl>
            <c:dLbl>
              <c:idx val="9"/>
              <c:layout>
                <c:manualLayout>
                  <c:x val="9.2291556657886561E-3"/>
                  <c:y val="-2.6497245642611314E-2"/>
                </c:manualLayout>
              </c:layout>
              <c:tx>
                <c:rich>
                  <a:bodyPr/>
                  <a:lstStyle/>
                  <a:p>
                    <a:fld id="{74B8CD9A-0F78-4505-82AE-AE32E46EF4B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0829-4CF5-B4D7-0FC79382E850}"/>
                </c:ext>
              </c:extLst>
            </c:dLbl>
            <c:dLbl>
              <c:idx val="10"/>
              <c:layout>
                <c:manualLayout>
                  <c:x val="1.0382800124012067E-2"/>
                  <c:y val="-1.0598898257044661E-2"/>
                </c:manualLayout>
              </c:layout>
              <c:tx>
                <c:rich>
                  <a:bodyPr/>
                  <a:lstStyle/>
                  <a:p>
                    <a:fld id="{68BA0551-94FA-41C6-A6D6-9C0C8251B0B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0829-4CF5-B4D7-0FC79382E850}"/>
                </c:ext>
              </c:extLst>
            </c:dLbl>
            <c:dLbl>
              <c:idx val="11"/>
              <c:layout>
                <c:manualLayout>
                  <c:x val="2.9994755913813131E-2"/>
                  <c:y val="0.16163319841992951"/>
                </c:manualLayout>
              </c:layout>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0-0829-4CF5-B4D7-0FC79382E850}"/>
                </c:ext>
              </c:extLst>
            </c:dLbl>
            <c:spPr>
              <a:solidFill>
                <a:schemeClr val="accent6">
                  <a:lumMod val="20000"/>
                  <a:lumOff val="80000"/>
                </a:schemeClr>
              </a:solidFill>
              <a:ln>
                <a:solidFill>
                  <a:prstClr val="black">
                    <a:lumMod val="65000"/>
                    <a:lumOff val="35000"/>
                  </a:prstClr>
                </a:solid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Sheet1!$B$2:$B$12</c:f>
              <c:numCache>
                <c:formatCode>0.000000</c:formatCode>
                <c:ptCount val="11"/>
                <c:pt idx="0">
                  <c:v>0.63595505617977532</c:v>
                </c:pt>
                <c:pt idx="1">
                  <c:v>0.6587112171837709</c:v>
                </c:pt>
                <c:pt idx="2">
                  <c:v>0.71734475374732332</c:v>
                </c:pt>
                <c:pt idx="3">
                  <c:v>0.73111111111111116</c:v>
                </c:pt>
                <c:pt idx="4">
                  <c:v>0.71495327102803741</c:v>
                </c:pt>
                <c:pt idx="5">
                  <c:v>0.72345679012345676</c:v>
                </c:pt>
                <c:pt idx="6">
                  <c:v>0.90239999999999998</c:v>
                </c:pt>
                <c:pt idx="7">
                  <c:v>0.80089999999999995</c:v>
                </c:pt>
                <c:pt idx="8">
                  <c:v>0.80920000000000003</c:v>
                </c:pt>
                <c:pt idx="9">
                  <c:v>0.7319</c:v>
                </c:pt>
                <c:pt idx="10">
                  <c:v>0.78210000000000002</c:v>
                </c:pt>
              </c:numCache>
            </c:numRef>
          </c:val>
          <c:extLst>
            <c:ext xmlns:c15="http://schemas.microsoft.com/office/drawing/2012/chart" uri="{02D57815-91ED-43cb-92C2-25804820EDAC}">
              <c15:datalabelsRange>
                <c15:f>Sheet1!$K$2:$K$1048570</c15:f>
                <c15:dlblRangeCache>
                  <c:ptCount val="1048569"/>
                  <c:pt idx="0">
                    <c:v>63.6% 
(n=283)</c:v>
                  </c:pt>
                  <c:pt idx="1">
                    <c:v>65.87% 
(n=276)</c:v>
                  </c:pt>
                  <c:pt idx="2">
                    <c:v>71.73% 
(n=335)</c:v>
                  </c:pt>
                  <c:pt idx="3">
                    <c:v>73.11% 
(n=329)</c:v>
                  </c:pt>
                  <c:pt idx="4">
                    <c:v>71.5% 
(n=306)</c:v>
                  </c:pt>
                  <c:pt idx="5">
                    <c:v>72.35% 
(n=293)</c:v>
                  </c:pt>
                  <c:pt idx="6">
                    <c:v>90.24% 
(n=333)</c:v>
                  </c:pt>
                  <c:pt idx="7">
                    <c:v>80.09% 
(n=346)</c:v>
                  </c:pt>
                  <c:pt idx="8">
                    <c:v>80.92% 
(n=352)</c:v>
                  </c:pt>
                  <c:pt idx="9">
                    <c:v>73.19% 
(n=314)</c:v>
                  </c:pt>
                  <c:pt idx="10">
                    <c:v>78.21% 
(n=341)</c:v>
                  </c:pt>
                </c15:dlblRangeCache>
              </c15:datalabelsRange>
            </c:ex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0"/>
              <c:layout>
                <c:manualLayout>
                  <c:x val="3.9223911579601783E-2"/>
                  <c:y val="-4.2395593028178281E-2"/>
                </c:manualLayout>
              </c:layout>
              <c:tx>
                <c:rich>
                  <a:bodyPr/>
                  <a:lstStyle/>
                  <a:p>
                    <a:fld id="{65D0D728-C367-46F3-957A-2773FA1A0DC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E59D-49F1-8AA2-705D35750817}"/>
                </c:ext>
              </c:extLst>
            </c:dLbl>
            <c:dLbl>
              <c:idx val="1"/>
              <c:layout>
                <c:manualLayout>
                  <c:x val="4.0377556037825328E-2"/>
                  <c:y val="-3.9745868463917138E-2"/>
                </c:manualLayout>
              </c:layout>
              <c:tx>
                <c:rich>
                  <a:bodyPr/>
                  <a:lstStyle/>
                  <a:p>
                    <a:fld id="{101BD529-BAB2-4629-8386-2149BD70813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0112-4428-B610-C15DD32A7287}"/>
                </c:ext>
              </c:extLst>
            </c:dLbl>
            <c:dLbl>
              <c:idx val="2"/>
              <c:layout>
                <c:manualLayout>
                  <c:x val="4.1531200496048949E-2"/>
                  <c:y val="-2.1197796514089127E-2"/>
                </c:manualLayout>
              </c:layout>
              <c:tx>
                <c:rich>
                  <a:bodyPr/>
                  <a:lstStyle/>
                  <a:p>
                    <a:fld id="{B704C426-9D2E-4683-B33C-81C7F1B6E98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E59D-49F1-8AA2-705D35750817}"/>
                </c:ext>
              </c:extLst>
            </c:dLbl>
            <c:dLbl>
              <c:idx val="3"/>
              <c:layout>
                <c:manualLayout>
                  <c:x val="3.92239115796017E-2"/>
                  <c:y val="-1.0598898257044563E-2"/>
                </c:manualLayout>
              </c:layout>
              <c:tx>
                <c:rich>
                  <a:bodyPr/>
                  <a:lstStyle/>
                  <a:p>
                    <a:fld id="{421EE906-B13F-44E1-A886-567CBB1253E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E59D-49F1-8AA2-705D35750817}"/>
                </c:ext>
              </c:extLst>
            </c:dLbl>
            <c:dLbl>
              <c:idx val="4"/>
              <c:layout>
                <c:manualLayout>
                  <c:x val="4.1531200496048866E-2"/>
                  <c:y val="-2.3847521078350292E-2"/>
                </c:manualLayout>
              </c:layout>
              <c:tx>
                <c:rich>
                  <a:bodyPr/>
                  <a:lstStyle/>
                  <a:p>
                    <a:fld id="{F9399C69-FC8C-4DEE-BC32-1485188EF88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E6EC-454B-9CBE-5E57D321CB34}"/>
                </c:ext>
              </c:extLst>
            </c:dLbl>
            <c:dLbl>
              <c:idx val="5"/>
              <c:layout>
                <c:manualLayout>
                  <c:x val="4.037755603782537E-2"/>
                  <c:y val="-1.8548071949828011E-2"/>
                </c:manualLayout>
              </c:layout>
              <c:tx>
                <c:rich>
                  <a:bodyPr/>
                  <a:lstStyle/>
                  <a:p>
                    <a:fld id="{A580C382-9846-4A8A-8656-D3BB4940780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0829-4CF5-B4D7-0FC79382E850}"/>
                </c:ext>
              </c:extLst>
            </c:dLbl>
            <c:dLbl>
              <c:idx val="6"/>
              <c:layout>
                <c:manualLayout>
                  <c:x val="4.3838489412496032E-2"/>
                  <c:y val="6.3593389542267384E-2"/>
                </c:manualLayout>
              </c:layout>
              <c:tx>
                <c:rich>
                  <a:bodyPr/>
                  <a:lstStyle/>
                  <a:p>
                    <a:fld id="{50FBD725-FEDF-4E5B-BB06-875B468D7AB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0829-4CF5-B4D7-0FC79382E850}"/>
                </c:ext>
              </c:extLst>
            </c:dLbl>
            <c:dLbl>
              <c:idx val="7"/>
              <c:layout>
                <c:manualLayout>
                  <c:x val="4.037755603782537E-2"/>
                  <c:y val="1.5898347385566822E-2"/>
                </c:manualLayout>
              </c:layout>
              <c:tx>
                <c:rich>
                  <a:bodyPr/>
                  <a:lstStyle/>
                  <a:p>
                    <a:fld id="{B45893B0-D9DF-4BC8-9FCA-2BD328405D8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0829-4CF5-B4D7-0FC79382E850}"/>
                </c:ext>
              </c:extLst>
            </c:dLbl>
            <c:dLbl>
              <c:idx val="8"/>
              <c:layout>
                <c:manualLayout>
                  <c:x val="4.3838489412495941E-2"/>
                  <c:y val="1.3248622821305706E-2"/>
                </c:manualLayout>
              </c:layout>
              <c:tx>
                <c:rich>
                  <a:bodyPr/>
                  <a:lstStyle/>
                  <a:p>
                    <a:fld id="{7D57605D-0F02-498F-9650-0DAD1474337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0829-4CF5-B4D7-0FC79382E850}"/>
                </c:ext>
              </c:extLst>
            </c:dLbl>
            <c:dLbl>
              <c:idx val="9"/>
              <c:layout>
                <c:manualLayout>
                  <c:x val="4.2684844954272362E-2"/>
                  <c:y val="-2.3847521078350267E-2"/>
                </c:manualLayout>
              </c:layout>
              <c:tx>
                <c:rich>
                  <a:bodyPr/>
                  <a:lstStyle/>
                  <a:p>
                    <a:fld id="{57C3EEF6-01F5-4F96-BD9C-3BB4ADCC1C1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0829-4CF5-B4D7-0FC79382E850}"/>
                </c:ext>
              </c:extLst>
            </c:dLbl>
            <c:dLbl>
              <c:idx val="10"/>
              <c:layout>
                <c:manualLayout>
                  <c:x val="4.037755603782537E-2"/>
                  <c:y val="-5.299449128522306E-3"/>
                </c:manualLayout>
              </c:layout>
              <c:tx>
                <c:rich>
                  <a:bodyPr/>
                  <a:lstStyle/>
                  <a:p>
                    <a:fld id="{7699EF9F-1542-4AA7-8ECD-97DBDF36597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0829-4CF5-B4D7-0FC79382E850}"/>
                </c:ext>
              </c:extLst>
            </c:dLbl>
            <c:spPr>
              <a:solidFill>
                <a:srgbClr val="FFFFCC"/>
              </a:solidFill>
              <a:ln>
                <a:solidFill>
                  <a:prstClr val="black">
                    <a:lumMod val="65000"/>
                    <a:lumOff val="35000"/>
                  </a:prstClr>
                </a:solid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Sheet1!$C$2:$C$12</c:f>
              <c:numCache>
                <c:formatCode>0.000000</c:formatCode>
                <c:ptCount val="11"/>
                <c:pt idx="0">
                  <c:v>0.26516853932584272</c:v>
                </c:pt>
                <c:pt idx="1">
                  <c:v>0.2386634844868735</c:v>
                </c:pt>
                <c:pt idx="2">
                  <c:v>0.18201284796573874</c:v>
                </c:pt>
                <c:pt idx="3">
                  <c:v>0.2088888888888889</c:v>
                </c:pt>
                <c:pt idx="4">
                  <c:v>0.20093457943925233</c:v>
                </c:pt>
                <c:pt idx="5">
                  <c:v>0.20493827160493827</c:v>
                </c:pt>
                <c:pt idx="6">
                  <c:v>8.1299999999999997E-2</c:v>
                </c:pt>
                <c:pt idx="7">
                  <c:v>0.15970000000000001</c:v>
                </c:pt>
                <c:pt idx="8">
                  <c:v>0.14019999999999999</c:v>
                </c:pt>
                <c:pt idx="9">
                  <c:v>0.1981</c:v>
                </c:pt>
                <c:pt idx="10">
                  <c:v>0.156</c:v>
                </c:pt>
              </c:numCache>
            </c:numRef>
          </c:val>
          <c:extLst>
            <c:ext xmlns:c15="http://schemas.microsoft.com/office/drawing/2012/chart" uri="{02D57815-91ED-43cb-92C2-25804820EDAC}">
              <c15:datalabelsRange>
                <c15:f>Sheet1!$L$2:$L$1048570</c15:f>
                <c15:dlblRangeCache>
                  <c:ptCount val="1048569"/>
                  <c:pt idx="0">
                    <c:v>26.52% 
(n=118)</c:v>
                  </c:pt>
                  <c:pt idx="1">
                    <c:v>23.87% 
(n=100)</c:v>
                  </c:pt>
                  <c:pt idx="2">
                    <c:v>18.2% 
(n=85)</c:v>
                  </c:pt>
                  <c:pt idx="3">
                    <c:v>20.89% 
(n=94)</c:v>
                  </c:pt>
                  <c:pt idx="4">
                    <c:v>20.09% 
(n=86)</c:v>
                  </c:pt>
                  <c:pt idx="5">
                    <c:v>20.49% 
(n=83)</c:v>
                  </c:pt>
                  <c:pt idx="6">
                    <c:v>8.13% 
(n=30)</c:v>
                  </c:pt>
                  <c:pt idx="7">
                    <c:v>15.97% 
(n=69)</c:v>
                  </c:pt>
                  <c:pt idx="8">
                    <c:v>14.02% 
(n=61)</c:v>
                  </c:pt>
                  <c:pt idx="9">
                    <c:v>19.81% 
(n=85)</c:v>
                  </c:pt>
                  <c:pt idx="10">
                    <c:v>15.6% 
(n=68)</c:v>
                  </c:pt>
                </c15:dlblRangeCache>
              </c15:datalabelsRange>
            </c:ex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dLbl>
              <c:idx val="0"/>
              <c:layout>
                <c:manualLayout>
                  <c:x val="3.6916622663154625E-2"/>
                  <c:y val="-6.3080970366690581E-2"/>
                </c:manualLayout>
              </c:layout>
              <c:tx>
                <c:rich>
                  <a:bodyPr/>
                  <a:lstStyle/>
                  <a:p>
                    <a:fld id="{FA450182-2917-4AC4-9215-BAAAF994D9B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0112-4428-B610-C15DD32A7287}"/>
                </c:ext>
              </c:extLst>
            </c:dLbl>
            <c:dLbl>
              <c:idx val="1"/>
              <c:layout>
                <c:manualLayout>
                  <c:x val="4.1531200496048949E-2"/>
                  <c:y val="-6.4354507275371689E-2"/>
                </c:manualLayout>
              </c:layout>
              <c:tx>
                <c:rich>
                  <a:bodyPr/>
                  <a:lstStyle/>
                  <a:p>
                    <a:fld id="{F760ACF8-B246-409A-8B54-772A029F56E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0112-4428-B610-C15DD32A7287}"/>
                </c:ext>
              </c:extLst>
            </c:dLbl>
            <c:dLbl>
              <c:idx val="2"/>
              <c:layout>
                <c:manualLayout>
                  <c:x val="4.1531200496048949E-2"/>
                  <c:y val="-6.368080958891506E-2"/>
                </c:manualLayout>
              </c:layout>
              <c:tx>
                <c:rich>
                  <a:bodyPr/>
                  <a:lstStyle/>
                  <a:p>
                    <a:fld id="{CC33A4FB-A591-4BFF-9DCE-CC3FE3772EE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E59D-49F1-8AA2-705D35750817}"/>
                </c:ext>
              </c:extLst>
            </c:dLbl>
            <c:dLbl>
              <c:idx val="3"/>
              <c:layout>
                <c:manualLayout>
                  <c:x val="3.8647089350489994E-2"/>
                  <c:y val="-4.9873449572090348E-2"/>
                </c:manualLayout>
              </c:layout>
              <c:tx>
                <c:rich>
                  <a:bodyPr/>
                  <a:lstStyle/>
                  <a:p>
                    <a:fld id="{C1F4711F-0431-4090-8DCE-979DFA1B27B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E-E59D-49F1-8AA2-705D35750817}"/>
                </c:ext>
              </c:extLst>
            </c:dLbl>
            <c:dLbl>
              <c:idx val="4"/>
              <c:layout>
                <c:manualLayout>
                  <c:x val="4.2684844954272529E-2"/>
                  <c:y val="-5.8065062630517188E-2"/>
                </c:manualLayout>
              </c:layout>
              <c:tx>
                <c:rich>
                  <a:bodyPr/>
                  <a:lstStyle/>
                  <a:p>
                    <a:fld id="{780CB476-8054-4E36-9A95-D150A0D8CE8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E6EC-454B-9CBE-5E57D321CB34}"/>
                </c:ext>
              </c:extLst>
            </c:dLbl>
            <c:dLbl>
              <c:idx val="5"/>
              <c:layout>
                <c:manualLayout>
                  <c:x val="4.1531200496048949E-2"/>
                  <c:y val="-5.3816114539873242E-2"/>
                </c:manualLayout>
              </c:layout>
              <c:tx>
                <c:rich>
                  <a:bodyPr/>
                  <a:lstStyle/>
                  <a:p>
                    <a:fld id="{37FF6DC3-BE15-41B4-A362-3D51B7D4E57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8336-4F2B-A05E-761B872B7CD0}"/>
                </c:ext>
              </c:extLst>
            </c:dLbl>
            <c:dLbl>
              <c:idx val="6"/>
              <c:layout>
                <c:manualLayout>
                  <c:x val="3.92239115796017E-2"/>
                  <c:y val="-3.4446419335394836E-2"/>
                </c:manualLayout>
              </c:layout>
              <c:tx>
                <c:rich>
                  <a:bodyPr/>
                  <a:lstStyle/>
                  <a:p>
                    <a:fld id="{571FFA90-90F0-4784-A342-385991455C0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8336-4F2B-A05E-761B872B7CD0}"/>
                </c:ext>
              </c:extLst>
            </c:dLbl>
            <c:dLbl>
              <c:idx val="7"/>
              <c:layout>
                <c:manualLayout>
                  <c:x val="4.037755603782528E-2"/>
                  <c:y val="-4.2875255766228366E-2"/>
                </c:manualLayout>
              </c:layout>
              <c:tx>
                <c:rich>
                  <a:bodyPr/>
                  <a:lstStyle/>
                  <a:p>
                    <a:fld id="{0F750908-3EF0-4357-8702-FCCB2D884C5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8336-4F2B-A05E-761B872B7CD0}"/>
                </c:ext>
              </c:extLst>
            </c:dLbl>
            <c:dLbl>
              <c:idx val="8"/>
              <c:layout>
                <c:manualLayout>
                  <c:x val="3.8070267121378204E-2"/>
                  <c:y val="-4.6680218512561468E-2"/>
                </c:manualLayout>
              </c:layout>
              <c:tx>
                <c:rich>
                  <a:bodyPr/>
                  <a:lstStyle/>
                  <a:p>
                    <a:fld id="{C0C749A7-E801-4E9F-8FA7-E6F17F205C3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8336-4F2B-A05E-761B872B7CD0}"/>
                </c:ext>
              </c:extLst>
            </c:dLbl>
            <c:dLbl>
              <c:idx val="9"/>
              <c:layout>
                <c:manualLayout>
                  <c:x val="4.037755603782537E-2"/>
                  <c:y val="-5.3239225687890405E-2"/>
                </c:manualLayout>
              </c:layout>
              <c:tx>
                <c:rich>
                  <a:bodyPr/>
                  <a:lstStyle/>
                  <a:p>
                    <a:fld id="{37727841-774B-419D-9A3D-2B560948A1E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829-4CF5-B4D7-0FC79382E850}"/>
                </c:ext>
              </c:extLst>
            </c:dLbl>
            <c:dLbl>
              <c:idx val="10"/>
              <c:layout>
                <c:manualLayout>
                  <c:x val="3.9223911579601783E-2"/>
                  <c:y val="-5.0518980895068615E-2"/>
                </c:manualLayout>
              </c:layout>
              <c:tx>
                <c:rich>
                  <a:bodyPr/>
                  <a:lstStyle/>
                  <a:p>
                    <a:fld id="{523A220C-0F1F-4484-A457-AC73EDCA3F9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0829-4CF5-B4D7-0FC79382E850}"/>
                </c:ext>
              </c:extLst>
            </c:dLbl>
            <c:dLbl>
              <c:idx val="11"/>
              <c:layout>
                <c:manualLayout>
                  <c:x val="3.4609333746705765E-3"/>
                  <c:y val="-3.8613372012357317E-2"/>
                </c:manualLayout>
              </c:layout>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D-0829-4CF5-B4D7-0FC79382E850}"/>
                </c:ext>
              </c:extLst>
            </c:dLbl>
            <c:spPr>
              <a:solidFill>
                <a:srgbClr val="FFCCCC"/>
              </a:solidFill>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Sheet1!$D$2:$D$12</c:f>
              <c:numCache>
                <c:formatCode>0.000000</c:formatCode>
                <c:ptCount val="11"/>
                <c:pt idx="0">
                  <c:v>9.8876404494382023E-2</c:v>
                </c:pt>
                <c:pt idx="1">
                  <c:v>0.1026252983293556</c:v>
                </c:pt>
                <c:pt idx="2">
                  <c:v>0.1006423982869379</c:v>
                </c:pt>
                <c:pt idx="3">
                  <c:v>0.06</c:v>
                </c:pt>
                <c:pt idx="4">
                  <c:v>8.4112149532710276E-2</c:v>
                </c:pt>
                <c:pt idx="5">
                  <c:v>7.160493827160494E-2</c:v>
                </c:pt>
                <c:pt idx="6">
                  <c:v>1.6299999999999999E-2</c:v>
                </c:pt>
                <c:pt idx="7">
                  <c:v>3.9399999999999998E-2</c:v>
                </c:pt>
                <c:pt idx="8">
                  <c:v>5.0599999999999999E-2</c:v>
                </c:pt>
                <c:pt idx="9">
                  <c:v>6.9900000000000004E-2</c:v>
                </c:pt>
                <c:pt idx="10">
                  <c:v>6.1899999999999997E-2</c:v>
                </c:pt>
              </c:numCache>
            </c:numRef>
          </c:val>
          <c:extLst>
            <c:ext xmlns:c15="http://schemas.microsoft.com/office/drawing/2012/chart" uri="{02D57815-91ED-43cb-92C2-25804820EDAC}">
              <c15:datalabelsRange>
                <c15:f>Sheet1!$M$2:$M$1048570</c15:f>
                <c15:dlblRangeCache>
                  <c:ptCount val="1048569"/>
                  <c:pt idx="0">
                    <c:v>9.89% 
(n=44)</c:v>
                  </c:pt>
                  <c:pt idx="1">
                    <c:v>10.26% 
(n=43)</c:v>
                  </c:pt>
                  <c:pt idx="2">
                    <c:v>10.06% 
(n=47)</c:v>
                  </c:pt>
                  <c:pt idx="3">
                    <c:v>6% 
(n=27)</c:v>
                  </c:pt>
                  <c:pt idx="4">
                    <c:v>8.41% 
(n=36)</c:v>
                  </c:pt>
                  <c:pt idx="5">
                    <c:v>7.16% 
(n=29)</c:v>
                  </c:pt>
                  <c:pt idx="6">
                    <c:v>1.63% 
(n=6)</c:v>
                  </c:pt>
                  <c:pt idx="7">
                    <c:v>3.94% 
(n=17)</c:v>
                  </c:pt>
                  <c:pt idx="8">
                    <c:v>5.06% 
(n=22)</c:v>
                  </c:pt>
                  <c:pt idx="9">
                    <c:v>6.99% 
(n=30)</c:v>
                  </c:pt>
                  <c:pt idx="10">
                    <c:v>6.19% 
(n=27)</c:v>
                  </c:pt>
                </c15:dlblRangeCache>
              </c15:datalabelsRange>
            </c:ex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extLst>
          <c:ext xmlns:c15="http://schemas.microsoft.com/office/drawing/2012/chart" uri="{02D57815-91ED-43cb-92C2-25804820EDAC}">
            <c15:filteredBarSeries>
              <c15:ser>
                <c:idx val="3"/>
                <c:order val="3"/>
                <c:tx>
                  <c:strRef>
                    <c:extLst>
                      <c:ext uri="{02D57815-91ED-43cb-92C2-25804820EDAC}">
                        <c15:formulaRef>
                          <c15:sqref>Sheet1!$E$1</c15:sqref>
                        </c15:formulaRef>
                      </c:ext>
                    </c:extLst>
                    <c:strCache>
                      <c:ptCount val="1"/>
                      <c:pt idx="0">
                        <c:v>Low Risk (0-3)2</c:v>
                      </c:pt>
                    </c:strCache>
                  </c:strRef>
                </c:tx>
                <c:invertIfNegative val="0"/>
                <c:cat>
                  <c:strRef>
                    <c:extLst>
                      <c:ex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c:ext uri="{02D57815-91ED-43cb-92C2-25804820EDAC}">
                        <c15:formulaRef>
                          <c15:sqref>Sheet1!$E$2:$E$12</c15:sqref>
                        </c15:formulaRef>
                      </c:ext>
                    </c:extLst>
                    <c:numCache>
                      <c:formatCode>0.0000</c:formatCode>
                      <c:ptCount val="11"/>
                      <c:pt idx="0">
                        <c:v>0.63600000000000001</c:v>
                      </c:pt>
                      <c:pt idx="1">
                        <c:v>0.65869999999999995</c:v>
                      </c:pt>
                      <c:pt idx="2">
                        <c:v>0.71730000000000005</c:v>
                      </c:pt>
                      <c:pt idx="3">
                        <c:v>0.73109999999999997</c:v>
                      </c:pt>
                      <c:pt idx="4">
                        <c:v>0.71499999999999997</c:v>
                      </c:pt>
                      <c:pt idx="5">
                        <c:v>0.72350000000000003</c:v>
                      </c:pt>
                      <c:pt idx="6">
                        <c:v>0.90239999999999998</c:v>
                      </c:pt>
                      <c:pt idx="7">
                        <c:v>0.80089999999999995</c:v>
                      </c:pt>
                      <c:pt idx="8">
                        <c:v>0.80920000000000003</c:v>
                      </c:pt>
                      <c:pt idx="9">
                        <c:v>0.7319</c:v>
                      </c:pt>
                      <c:pt idx="10">
                        <c:v>0.78210000000000002</c:v>
                      </c:pt>
                    </c:numCache>
                  </c:numRef>
                </c:val>
                <c:extLst>
                  <c:ext xmlns:c16="http://schemas.microsoft.com/office/drawing/2014/chart" uri="{C3380CC4-5D6E-409C-BE32-E72D297353CC}">
                    <c16:uniqueId val="{0000000B-E59D-49F1-8AA2-705D35750817}"/>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Moderate (4-8)2</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Sheet1!$F$2:$F$12</c15:sqref>
                        </c15:formulaRef>
                      </c:ext>
                    </c:extLst>
                    <c:numCache>
                      <c:formatCode>0.0000</c:formatCode>
                      <c:ptCount val="11"/>
                      <c:pt idx="0">
                        <c:v>0.26519999999999999</c:v>
                      </c:pt>
                      <c:pt idx="1">
                        <c:v>0.2387</c:v>
                      </c:pt>
                      <c:pt idx="2">
                        <c:v>0.182</c:v>
                      </c:pt>
                      <c:pt idx="3">
                        <c:v>0.2089</c:v>
                      </c:pt>
                      <c:pt idx="4">
                        <c:v>0.2009</c:v>
                      </c:pt>
                      <c:pt idx="5">
                        <c:v>0.2049</c:v>
                      </c:pt>
                      <c:pt idx="6">
                        <c:v>8.1299999999999997E-2</c:v>
                      </c:pt>
                      <c:pt idx="7">
                        <c:v>0.15970000000000001</c:v>
                      </c:pt>
                      <c:pt idx="8">
                        <c:v>0.14019999999999999</c:v>
                      </c:pt>
                      <c:pt idx="9">
                        <c:v>0.1981</c:v>
                      </c:pt>
                      <c:pt idx="10">
                        <c:v>0.156</c:v>
                      </c:pt>
                    </c:numCache>
                  </c:numRef>
                </c:val>
                <c:extLst xmlns:c15="http://schemas.microsoft.com/office/drawing/2012/chart">
                  <c:ext xmlns:c16="http://schemas.microsoft.com/office/drawing/2014/chart" uri="{C3380CC4-5D6E-409C-BE32-E72D297353CC}">
                    <c16:uniqueId val="{0000000C-E59D-49F1-8AA2-705D35750817}"/>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High (9-21)2</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Sheet1!$G$2:$G$12</c15:sqref>
                        </c15:formulaRef>
                      </c:ext>
                    </c:extLst>
                    <c:numCache>
                      <c:formatCode>0.0000</c:formatCode>
                      <c:ptCount val="11"/>
                      <c:pt idx="0">
                        <c:v>9.8900000000000002E-2</c:v>
                      </c:pt>
                      <c:pt idx="1">
                        <c:v>0.1026</c:v>
                      </c:pt>
                      <c:pt idx="2">
                        <c:v>0.10059999999999999</c:v>
                      </c:pt>
                      <c:pt idx="3">
                        <c:v>0.06</c:v>
                      </c:pt>
                      <c:pt idx="4">
                        <c:v>8.4099999999999994E-2</c:v>
                      </c:pt>
                      <c:pt idx="5">
                        <c:v>7.1599999999999997E-2</c:v>
                      </c:pt>
                      <c:pt idx="6">
                        <c:v>1.6299999999999999E-2</c:v>
                      </c:pt>
                      <c:pt idx="7">
                        <c:v>3.9399999999999998E-2</c:v>
                      </c:pt>
                      <c:pt idx="8">
                        <c:v>5.0599999999999999E-2</c:v>
                      </c:pt>
                      <c:pt idx="9">
                        <c:v>6.9900000000000004E-2</c:v>
                      </c:pt>
                      <c:pt idx="10">
                        <c:v>6.1899999999999997E-2</c:v>
                      </c:pt>
                    </c:numCache>
                  </c:numRef>
                </c:val>
                <c:extLst xmlns:c15="http://schemas.microsoft.com/office/drawing/2012/chart">
                  <c:ext xmlns:c16="http://schemas.microsoft.com/office/drawing/2014/chart" uri="{C3380CC4-5D6E-409C-BE32-E72D297353CC}">
                    <c16:uniqueId val="{0000000D-E59D-49F1-8AA2-705D35750817}"/>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Low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Sheet1!$H$2:$H$12</c15:sqref>
                        </c15:formulaRef>
                      </c:ext>
                    </c:extLst>
                    <c:numCache>
                      <c:formatCode>0</c:formatCode>
                      <c:ptCount val="11"/>
                      <c:pt idx="0">
                        <c:v>283</c:v>
                      </c:pt>
                      <c:pt idx="1">
                        <c:v>276</c:v>
                      </c:pt>
                      <c:pt idx="2">
                        <c:v>335</c:v>
                      </c:pt>
                      <c:pt idx="3">
                        <c:v>329</c:v>
                      </c:pt>
                      <c:pt idx="4">
                        <c:v>306</c:v>
                      </c:pt>
                      <c:pt idx="5">
                        <c:v>293</c:v>
                      </c:pt>
                      <c:pt idx="6">
                        <c:v>333</c:v>
                      </c:pt>
                      <c:pt idx="7">
                        <c:v>346</c:v>
                      </c:pt>
                      <c:pt idx="8">
                        <c:v>352</c:v>
                      </c:pt>
                      <c:pt idx="9">
                        <c:v>314</c:v>
                      </c:pt>
                      <c:pt idx="10">
                        <c:v>341</c:v>
                      </c:pt>
                    </c:numCache>
                  </c:numRef>
                </c:val>
                <c:extLst xmlns:c15="http://schemas.microsoft.com/office/drawing/2012/chart">
                  <c:ext xmlns:c16="http://schemas.microsoft.com/office/drawing/2014/chart" uri="{C3380CC4-5D6E-409C-BE32-E72D297353CC}">
                    <c16:uniqueId val="{0000000E-E59D-49F1-8AA2-705D35750817}"/>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Mod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Sheet1!$I$2:$I$12</c15:sqref>
                        </c15:formulaRef>
                      </c:ext>
                    </c:extLst>
                    <c:numCache>
                      <c:formatCode>0</c:formatCode>
                      <c:ptCount val="11"/>
                      <c:pt idx="0">
                        <c:v>118</c:v>
                      </c:pt>
                      <c:pt idx="1">
                        <c:v>100</c:v>
                      </c:pt>
                      <c:pt idx="2">
                        <c:v>85</c:v>
                      </c:pt>
                      <c:pt idx="3">
                        <c:v>94</c:v>
                      </c:pt>
                      <c:pt idx="4">
                        <c:v>86</c:v>
                      </c:pt>
                      <c:pt idx="5">
                        <c:v>83</c:v>
                      </c:pt>
                      <c:pt idx="6">
                        <c:v>30</c:v>
                      </c:pt>
                      <c:pt idx="7">
                        <c:v>69</c:v>
                      </c:pt>
                      <c:pt idx="8">
                        <c:v>61</c:v>
                      </c:pt>
                      <c:pt idx="9">
                        <c:v>85</c:v>
                      </c:pt>
                      <c:pt idx="10">
                        <c:v>68</c:v>
                      </c:pt>
                    </c:numCache>
                  </c:numRef>
                </c:val>
                <c:extLst xmlns:c15="http://schemas.microsoft.com/office/drawing/2012/chart">
                  <c:ext xmlns:c16="http://schemas.microsoft.com/office/drawing/2014/chart" uri="{C3380CC4-5D6E-409C-BE32-E72D297353CC}">
                    <c16:uniqueId val="{0000000F-E59D-49F1-8AA2-705D35750817}"/>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High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Sheet1!$J$2:$J$12</c15:sqref>
                        </c15:formulaRef>
                      </c:ext>
                    </c:extLst>
                    <c:numCache>
                      <c:formatCode>0</c:formatCode>
                      <c:ptCount val="11"/>
                      <c:pt idx="0">
                        <c:v>44</c:v>
                      </c:pt>
                      <c:pt idx="1">
                        <c:v>43</c:v>
                      </c:pt>
                      <c:pt idx="2">
                        <c:v>47</c:v>
                      </c:pt>
                      <c:pt idx="3">
                        <c:v>27</c:v>
                      </c:pt>
                      <c:pt idx="4">
                        <c:v>36</c:v>
                      </c:pt>
                      <c:pt idx="5">
                        <c:v>29</c:v>
                      </c:pt>
                      <c:pt idx="6">
                        <c:v>6</c:v>
                      </c:pt>
                      <c:pt idx="7">
                        <c:v>17</c:v>
                      </c:pt>
                      <c:pt idx="8">
                        <c:v>22</c:v>
                      </c:pt>
                      <c:pt idx="9">
                        <c:v>30</c:v>
                      </c:pt>
                      <c:pt idx="10">
                        <c:v>27</c:v>
                      </c:pt>
                    </c:numCache>
                  </c:numRef>
                </c:val>
                <c:extLst xmlns:c15="http://schemas.microsoft.com/office/drawing/2012/chart">
                  <c:ext xmlns:c16="http://schemas.microsoft.com/office/drawing/2014/chart" uri="{C3380CC4-5D6E-409C-BE32-E72D297353CC}">
                    <c16:uniqueId val="{00000010-E59D-49F1-8AA2-705D35750817}"/>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Column H (for B &amp; E)</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Sheet1!$K$2:$K$12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1-E59D-49F1-8AA2-705D35750817}"/>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Sheet1!$L$1</c15:sqref>
                        </c15:formulaRef>
                      </c:ext>
                    </c:extLst>
                    <c:strCache>
                      <c:ptCount val="1"/>
                      <c:pt idx="0">
                        <c:v>Column I (for C &amp; F</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Sheet1!$L$2:$L$12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2-E59D-49F1-8AA2-705D35750817}"/>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Sheet1!$M$1</c15:sqref>
                        </c15:formulaRef>
                      </c:ext>
                    </c:extLst>
                    <c:strCache>
                      <c:ptCount val="1"/>
                      <c:pt idx="0">
                        <c:v>Column J (for D &amp; G):</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Sheet1!$M$2:$M$12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3-E59D-49F1-8AA2-705D35750817}"/>
                  </c:ext>
                </c:extLst>
              </c15:ser>
            </c15:filteredBarSeries>
          </c:ext>
        </c:extLst>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50690919482793029"/>
          <c:h val="7.0088970239837622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1976538646954834E-2"/>
          <c:y val="0.11783639545056869"/>
          <c:w val="0.87627605595557512"/>
          <c:h val="0.75438758049697718"/>
        </c:manualLayout>
      </c:layout>
      <c:lineChart>
        <c:grouping val="standard"/>
        <c:varyColors val="0"/>
        <c:ser>
          <c:idx val="0"/>
          <c:order val="0"/>
          <c:spPr>
            <a:ln w="12700">
              <a:solidFill>
                <a:srgbClr val="000000"/>
              </a:solidFill>
              <a:prstDash val="solid"/>
            </a:ln>
          </c:spPr>
          <c:marker>
            <c:symbol val="diamond"/>
            <c:size val="5"/>
            <c:spPr>
              <a:solidFill>
                <a:srgbClr val="000000"/>
              </a:solidFill>
              <a:ln>
                <a:solidFill>
                  <a:srgbClr val="000000"/>
                </a:solidFill>
                <a:prstDash val="solid"/>
              </a:ln>
            </c:spPr>
          </c:marker>
          <c:dPt>
            <c:idx val="14"/>
            <c:marker>
              <c:spPr>
                <a:solidFill>
                  <a:srgbClr val="FFFFFF"/>
                </a:solidFill>
                <a:ln>
                  <a:solidFill>
                    <a:srgbClr val="000000"/>
                  </a:solidFill>
                  <a:prstDash val="solid"/>
                </a:ln>
              </c:spPr>
            </c:marker>
            <c:bubble3D val="0"/>
            <c:extLst>
              <c:ext xmlns:c16="http://schemas.microsoft.com/office/drawing/2014/chart" uri="{C3380CC4-5D6E-409C-BE32-E72D297353CC}">
                <c16:uniqueId val="{00000000-293D-48EB-BB0F-B6B3EEB7EF39}"/>
              </c:ext>
            </c:extLst>
          </c:dPt>
          <c:cat>
            <c:strRef>
              <c:f>Sheet1!$A$3:$A$25</c:f>
              <c:strCache>
                <c:ptCount val="23"/>
                <c:pt idx="1">
                  <c:v>4/27</c:v>
                </c:pt>
                <c:pt idx="2">
                  <c:v>4/28</c:v>
                </c:pt>
                <c:pt idx="3">
                  <c:v>4/29</c:v>
                </c:pt>
                <c:pt idx="4">
                  <c:v>4/30</c:v>
                </c:pt>
                <c:pt idx="5">
                  <c:v>5/5</c:v>
                </c:pt>
                <c:pt idx="7">
                  <c:v>5/10</c:v>
                </c:pt>
                <c:pt idx="8">
                  <c:v>5/13</c:v>
                </c:pt>
                <c:pt idx="9">
                  <c:v>5/14</c:v>
                </c:pt>
                <c:pt idx="10">
                  <c:v>5/17</c:v>
                </c:pt>
                <c:pt idx="11">
                  <c:v>5/18</c:v>
                </c:pt>
                <c:pt idx="12">
                  <c:v>5/19</c:v>
                </c:pt>
                <c:pt idx="13">
                  <c:v>5/20</c:v>
                </c:pt>
                <c:pt idx="15">
                  <c:v>5/21</c:v>
                </c:pt>
                <c:pt idx="17">
                  <c:v>5/24</c:v>
                </c:pt>
                <c:pt idx="18">
                  <c:v>5/25</c:v>
                </c:pt>
                <c:pt idx="20">
                  <c:v>5/26</c:v>
                </c:pt>
                <c:pt idx="21">
                  <c:v>5/27</c:v>
                </c:pt>
                <c:pt idx="22">
                  <c:v>5/28</c:v>
                </c:pt>
              </c:strCache>
            </c:strRef>
          </c:cat>
          <c:val>
            <c:numRef>
              <c:f>Sheet1!$B$3:$B$25</c:f>
              <c:numCache>
                <c:formatCode>General</c:formatCode>
                <c:ptCount val="23"/>
                <c:pt idx="1">
                  <c:v>63.33</c:v>
                </c:pt>
                <c:pt idx="2">
                  <c:v>65</c:v>
                </c:pt>
                <c:pt idx="3">
                  <c:v>33.33</c:v>
                </c:pt>
                <c:pt idx="4">
                  <c:v>27</c:v>
                </c:pt>
                <c:pt idx="5">
                  <c:v>21.66</c:v>
                </c:pt>
                <c:pt idx="7">
                  <c:v>78.33</c:v>
                </c:pt>
                <c:pt idx="8">
                  <c:v>82</c:v>
                </c:pt>
                <c:pt idx="9">
                  <c:v>86.669999999999987</c:v>
                </c:pt>
                <c:pt idx="10">
                  <c:v>93.33</c:v>
                </c:pt>
                <c:pt idx="11">
                  <c:v>48.3</c:v>
                </c:pt>
                <c:pt idx="12">
                  <c:v>76.669999999999987</c:v>
                </c:pt>
                <c:pt idx="13">
                  <c:v>85</c:v>
                </c:pt>
                <c:pt idx="15">
                  <c:v>88.33</c:v>
                </c:pt>
                <c:pt idx="17">
                  <c:v>21.67</c:v>
                </c:pt>
                <c:pt idx="18">
                  <c:v>5</c:v>
                </c:pt>
                <c:pt idx="20">
                  <c:v>80</c:v>
                </c:pt>
                <c:pt idx="21">
                  <c:v>61.660000000000011</c:v>
                </c:pt>
                <c:pt idx="22">
                  <c:v>81.599999999999994</c:v>
                </c:pt>
              </c:numCache>
            </c:numRef>
          </c:val>
          <c:smooth val="0"/>
          <c:extLst>
            <c:ext xmlns:c16="http://schemas.microsoft.com/office/drawing/2014/chart" uri="{C3380CC4-5D6E-409C-BE32-E72D297353CC}">
              <c16:uniqueId val="{00000001-293D-48EB-BB0F-B6B3EEB7EF39}"/>
            </c:ext>
          </c:extLst>
        </c:ser>
        <c:dLbls>
          <c:showLegendKey val="0"/>
          <c:showVal val="0"/>
          <c:showCatName val="0"/>
          <c:showSerName val="0"/>
          <c:showPercent val="0"/>
          <c:showBubbleSize val="0"/>
        </c:dLbls>
        <c:marker val="1"/>
        <c:smooth val="0"/>
        <c:axId val="574717360"/>
        <c:axId val="574717752"/>
      </c:lineChart>
      <c:catAx>
        <c:axId val="574717360"/>
        <c:scaling>
          <c:orientation val="minMax"/>
        </c:scaling>
        <c:delete val="0"/>
        <c:axPos val="b"/>
        <c:title>
          <c:tx>
            <c:rich>
              <a:bodyPr/>
              <a:lstStyle/>
              <a:p>
                <a:pPr>
                  <a:defRPr sz="1200" b="1" i="0" u="none" strike="noStrike" baseline="0">
                    <a:solidFill>
                      <a:srgbClr val="000000"/>
                    </a:solidFill>
                    <a:latin typeface="Times New Roman"/>
                    <a:ea typeface="Times New Roman"/>
                    <a:cs typeface="Times New Roman"/>
                  </a:defRPr>
                </a:pPr>
                <a:r>
                  <a:rPr lang="en-US"/>
                  <a:t>Date of Session</a:t>
                </a:r>
              </a:p>
            </c:rich>
          </c:tx>
          <c:layout>
            <c:manualLayout>
              <c:xMode val="edge"/>
              <c:yMode val="edge"/>
              <c:x val="0.43877577802774864"/>
              <c:y val="0.9472239720035037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574717752"/>
        <c:crosses val="autoZero"/>
        <c:auto val="1"/>
        <c:lblAlgn val="ctr"/>
        <c:lblOffset val="100"/>
        <c:tickLblSkip val="1"/>
        <c:tickMarkSkip val="1"/>
        <c:noMultiLvlLbl val="0"/>
      </c:catAx>
      <c:valAx>
        <c:axId val="574717752"/>
        <c:scaling>
          <c:orientation val="minMax"/>
          <c:min val="0"/>
        </c:scaling>
        <c:delete val="0"/>
        <c:axPos val="l"/>
        <c:title>
          <c:tx>
            <c:rich>
              <a:bodyPr/>
              <a:lstStyle/>
              <a:p>
                <a:pPr>
                  <a:defRPr sz="1200" b="1" i="0" u="none" strike="noStrike" baseline="0">
                    <a:solidFill>
                      <a:srgbClr val="000000"/>
                    </a:solidFill>
                    <a:latin typeface="Times New Roman"/>
                    <a:ea typeface="Times New Roman"/>
                    <a:cs typeface="Times New Roman"/>
                  </a:defRPr>
                </a:pPr>
                <a:r>
                  <a:rPr lang="en-US"/>
                  <a:t>Percentage of AET</a:t>
                </a:r>
              </a:p>
            </c:rich>
          </c:tx>
          <c:layout>
            <c:manualLayout>
              <c:xMode val="edge"/>
              <c:yMode val="edge"/>
              <c:x val="2.040817597567586E-2"/>
              <c:y val="0.2982462527546188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574717360"/>
        <c:crosses val="autoZero"/>
        <c:crossBetween val="midCat"/>
      </c:valAx>
      <c:spPr>
        <a:solidFill>
          <a:srgbClr val="FFFFFF"/>
        </a:solidFill>
        <a:ln w="25400">
          <a:noFill/>
        </a:ln>
      </c:spPr>
    </c:plotArea>
    <c:plotVisOnly val="1"/>
    <c:dispBlanksAs val="gap"/>
    <c:showDLblsOverMax val="0"/>
  </c:chart>
  <c:spPr>
    <a:solidFill>
      <a:srgbClr val="FFFFFF"/>
    </a:solidFill>
    <a:ln w="9525">
      <a:noFill/>
    </a:ln>
  </c:spPr>
  <c:txPr>
    <a:bodyPr/>
    <a:lstStyle/>
    <a:p>
      <a:pPr>
        <a:defRPr sz="1200" b="0" i="0" u="none" strike="noStrike" baseline="0">
          <a:solidFill>
            <a:srgbClr val="000000"/>
          </a:solidFill>
          <a:latin typeface="Times New Roman"/>
          <a:ea typeface="Times New Roman"/>
          <a:cs typeface="Times New Roman"/>
        </a:defRPr>
      </a:pPr>
      <a:endParaRPr lang="en-US"/>
    </a:p>
  </c:txPr>
  <c:externalData r:id="rId2">
    <c:autoUpdate val="0"/>
  </c:externalData>
  <c:userShapes r:id="rId3"/>
</c:chartSpace>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ata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65B9CEC-747A-43ED-9178-5FE60BBE0962}"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4A1F7287-B2A9-4018-93D7-07A76B2381C9}">
      <dgm:prSet phldrT="[Text]"/>
      <dgm:spPr/>
      <dgm:t>
        <a:bodyPr/>
        <a:lstStyle/>
        <a:p>
          <a:r>
            <a:rPr lang="en-US"/>
            <a:t>Fall</a:t>
          </a:r>
        </a:p>
      </dgm:t>
    </dgm:pt>
    <dgm:pt modelId="{20707723-CBC0-4BDB-B40F-3F37CABF92A4}" type="parTrans" cxnId="{648432A0-26E9-46C5-B9F8-0528FAAD6F36}">
      <dgm:prSet/>
      <dgm:spPr/>
      <dgm:t>
        <a:bodyPr/>
        <a:lstStyle/>
        <a:p>
          <a:endParaRPr lang="en-US"/>
        </a:p>
      </dgm:t>
    </dgm:pt>
    <dgm:pt modelId="{C5B4A24E-9908-460B-9DF1-5F26D39A679E}" type="sibTrans" cxnId="{648432A0-26E9-46C5-B9F8-0528FAAD6F36}">
      <dgm:prSet/>
      <dgm:spPr/>
      <dgm:t>
        <a:bodyPr/>
        <a:lstStyle/>
        <a:p>
          <a:endParaRPr lang="en-US"/>
        </a:p>
      </dgm:t>
    </dgm:pt>
    <dgm:pt modelId="{7D52F953-CA7D-4C10-87DE-961F4621885E}">
      <dgm:prSet phldrT="[Text]"/>
      <dgm:spPr/>
      <dgm:t>
        <a:bodyPr/>
        <a:lstStyle/>
        <a:p>
          <a:r>
            <a:rPr lang="en-US"/>
            <a:t>Winter</a:t>
          </a:r>
        </a:p>
      </dgm:t>
    </dgm:pt>
    <dgm:pt modelId="{CBAD469D-9A2D-4702-926B-6721B198A00C}" type="parTrans" cxnId="{2A8E0220-8B14-43FE-A69C-680E31566BDA}">
      <dgm:prSet/>
      <dgm:spPr/>
      <dgm:t>
        <a:bodyPr/>
        <a:lstStyle/>
        <a:p>
          <a:endParaRPr lang="en-US"/>
        </a:p>
      </dgm:t>
    </dgm:pt>
    <dgm:pt modelId="{90288430-9498-4B97-9A41-A9705C82F903}" type="sibTrans" cxnId="{2A8E0220-8B14-43FE-A69C-680E31566BDA}">
      <dgm:prSet/>
      <dgm:spPr/>
      <dgm:t>
        <a:bodyPr/>
        <a:lstStyle/>
        <a:p>
          <a:endParaRPr lang="en-US"/>
        </a:p>
      </dgm:t>
    </dgm:pt>
    <dgm:pt modelId="{75EF79E5-7FB4-457E-97E8-ADEEDBC08D8E}">
      <dgm:prSet phldrT="[Text]"/>
      <dgm:spPr/>
      <dgm:t>
        <a:bodyPr/>
        <a:lstStyle/>
        <a:p>
          <a:r>
            <a:rPr lang="en-US"/>
            <a:t>Spring</a:t>
          </a:r>
        </a:p>
      </dgm:t>
    </dgm:pt>
    <dgm:pt modelId="{8C91182E-F0F7-4DBA-96A5-8BBA026AE6C2}" type="parTrans" cxnId="{7386033F-8218-421B-80FA-9811349A39D9}">
      <dgm:prSet/>
      <dgm:spPr/>
      <dgm:t>
        <a:bodyPr/>
        <a:lstStyle/>
        <a:p>
          <a:endParaRPr lang="en-US"/>
        </a:p>
      </dgm:t>
    </dgm:pt>
    <dgm:pt modelId="{BC8CD318-0A66-4952-96E0-5D14A780B019}" type="sibTrans" cxnId="{7386033F-8218-421B-80FA-9811349A39D9}">
      <dgm:prSet/>
      <dgm:spPr/>
      <dgm:t>
        <a:bodyPr/>
        <a:lstStyle/>
        <a:p>
          <a:endParaRPr lang="en-US"/>
        </a:p>
      </dgm:t>
    </dgm:pt>
    <dgm:pt modelId="{A0575927-31F4-429F-84B3-D47319CFF55A}" type="pres">
      <dgm:prSet presAssocID="{365B9CEC-747A-43ED-9178-5FE60BBE0962}" presName="Name0" presStyleCnt="0">
        <dgm:presLayoutVars>
          <dgm:chMax val="11"/>
          <dgm:chPref val="11"/>
          <dgm:dir/>
          <dgm:resizeHandles/>
        </dgm:presLayoutVars>
      </dgm:prSet>
      <dgm:spPr/>
    </dgm:pt>
    <dgm:pt modelId="{359B8155-D9C8-4240-8236-F25252FA305F}" type="pres">
      <dgm:prSet presAssocID="{75EF79E5-7FB4-457E-97E8-ADEEDBC08D8E}" presName="Accent3" presStyleCnt="0"/>
      <dgm:spPr/>
    </dgm:pt>
    <dgm:pt modelId="{2B3E6CE9-C53C-4BE8-9404-0F71C2DA7C2B}" type="pres">
      <dgm:prSet presAssocID="{75EF79E5-7FB4-457E-97E8-ADEEDBC08D8E}" presName="Accent" presStyleLbl="node1" presStyleIdx="0" presStyleCnt="3"/>
      <dgm:spPr/>
    </dgm:pt>
    <dgm:pt modelId="{F9DB2E59-3038-43DC-9447-D0AC843CF248}" type="pres">
      <dgm:prSet presAssocID="{75EF79E5-7FB4-457E-97E8-ADEEDBC08D8E}" presName="ParentBackground3" presStyleCnt="0"/>
      <dgm:spPr/>
    </dgm:pt>
    <dgm:pt modelId="{E2A40099-3EA8-46DF-8737-5F5C4BE66025}" type="pres">
      <dgm:prSet presAssocID="{75EF79E5-7FB4-457E-97E8-ADEEDBC08D8E}" presName="ParentBackground" presStyleLbl="fgAcc1" presStyleIdx="0" presStyleCnt="3"/>
      <dgm:spPr/>
    </dgm:pt>
    <dgm:pt modelId="{F2FF9593-8579-4AE0-82D1-87C3B3C79863}" type="pres">
      <dgm:prSet presAssocID="{75EF79E5-7FB4-457E-97E8-ADEEDBC08D8E}" presName="Parent3" presStyleLbl="revTx" presStyleIdx="0" presStyleCnt="0">
        <dgm:presLayoutVars>
          <dgm:chMax val="1"/>
          <dgm:chPref val="1"/>
          <dgm:bulletEnabled val="1"/>
        </dgm:presLayoutVars>
      </dgm:prSet>
      <dgm:spPr/>
    </dgm:pt>
    <dgm:pt modelId="{4378B597-1CAE-4FC4-BAF5-4419F69F9E7C}" type="pres">
      <dgm:prSet presAssocID="{7D52F953-CA7D-4C10-87DE-961F4621885E}" presName="Accent2" presStyleCnt="0"/>
      <dgm:spPr/>
    </dgm:pt>
    <dgm:pt modelId="{D250D6A6-840F-4AE9-B4E6-2BFEAEAAD961}" type="pres">
      <dgm:prSet presAssocID="{7D52F953-CA7D-4C10-87DE-961F4621885E}" presName="Accent" presStyleLbl="node1" presStyleIdx="1" presStyleCnt="3"/>
      <dgm:spPr/>
    </dgm:pt>
    <dgm:pt modelId="{311FA360-5052-4F72-84BC-6CB58AD7F51D}" type="pres">
      <dgm:prSet presAssocID="{7D52F953-CA7D-4C10-87DE-961F4621885E}" presName="ParentBackground2" presStyleCnt="0"/>
      <dgm:spPr/>
    </dgm:pt>
    <dgm:pt modelId="{07979D52-96F6-4BAB-8408-622494D3F10C}" type="pres">
      <dgm:prSet presAssocID="{7D52F953-CA7D-4C10-87DE-961F4621885E}" presName="ParentBackground" presStyleLbl="fgAcc1" presStyleIdx="1" presStyleCnt="3"/>
      <dgm:spPr/>
    </dgm:pt>
    <dgm:pt modelId="{6F30FEAA-E26A-45E2-976C-A5EBF6F73DAA}" type="pres">
      <dgm:prSet presAssocID="{7D52F953-CA7D-4C10-87DE-961F4621885E}" presName="Parent2" presStyleLbl="revTx" presStyleIdx="0" presStyleCnt="0">
        <dgm:presLayoutVars>
          <dgm:chMax val="1"/>
          <dgm:chPref val="1"/>
          <dgm:bulletEnabled val="1"/>
        </dgm:presLayoutVars>
      </dgm:prSet>
      <dgm:spPr/>
    </dgm:pt>
    <dgm:pt modelId="{3A051859-D600-47F8-B018-9706C83E8F1E}" type="pres">
      <dgm:prSet presAssocID="{4A1F7287-B2A9-4018-93D7-07A76B2381C9}" presName="Accent1" presStyleCnt="0"/>
      <dgm:spPr/>
    </dgm:pt>
    <dgm:pt modelId="{B1761DD4-8450-42DE-B7D1-DC92695CFC6C}" type="pres">
      <dgm:prSet presAssocID="{4A1F7287-B2A9-4018-93D7-07A76B2381C9}" presName="Accent" presStyleLbl="node1" presStyleIdx="2" presStyleCnt="3"/>
      <dgm:spPr/>
    </dgm:pt>
    <dgm:pt modelId="{7B925DC5-1AE4-4A02-B05E-F4E2E6CDD49B}" type="pres">
      <dgm:prSet presAssocID="{4A1F7287-B2A9-4018-93D7-07A76B2381C9}" presName="ParentBackground1" presStyleCnt="0"/>
      <dgm:spPr/>
    </dgm:pt>
    <dgm:pt modelId="{F67C0699-19E7-4D29-B996-47BA69249930}" type="pres">
      <dgm:prSet presAssocID="{4A1F7287-B2A9-4018-93D7-07A76B2381C9}" presName="ParentBackground" presStyleLbl="fgAcc1" presStyleIdx="2" presStyleCnt="3"/>
      <dgm:spPr/>
    </dgm:pt>
    <dgm:pt modelId="{9A9013DA-D69F-4C86-B5FC-B41D113F07D7}" type="pres">
      <dgm:prSet presAssocID="{4A1F7287-B2A9-4018-93D7-07A76B2381C9}" presName="Parent1" presStyleLbl="revTx" presStyleIdx="0" presStyleCnt="0">
        <dgm:presLayoutVars>
          <dgm:chMax val="1"/>
          <dgm:chPref val="1"/>
          <dgm:bulletEnabled val="1"/>
        </dgm:presLayoutVars>
      </dgm:prSet>
      <dgm:spPr/>
    </dgm:pt>
  </dgm:ptLst>
  <dgm:cxnLst>
    <dgm:cxn modelId="{DB00870C-FF58-4782-B9B6-BD264F3B849D}" type="presOf" srcId="{75EF79E5-7FB4-457E-97E8-ADEEDBC08D8E}" destId="{E2A40099-3EA8-46DF-8737-5F5C4BE66025}" srcOrd="0" destOrd="0" presId="urn:microsoft.com/office/officeart/2011/layout/CircleProcess"/>
    <dgm:cxn modelId="{59EC5713-3651-4108-8348-B897D0B562A0}" type="presOf" srcId="{4A1F7287-B2A9-4018-93D7-07A76B2381C9}" destId="{9A9013DA-D69F-4C86-B5FC-B41D113F07D7}" srcOrd="1" destOrd="0" presId="urn:microsoft.com/office/officeart/2011/layout/CircleProcess"/>
    <dgm:cxn modelId="{E9037316-19FA-4C92-B924-EF3AD21FF8D2}" type="presOf" srcId="{4A1F7287-B2A9-4018-93D7-07A76B2381C9}" destId="{F67C0699-19E7-4D29-B996-47BA69249930}" srcOrd="0" destOrd="0" presId="urn:microsoft.com/office/officeart/2011/layout/CircleProcess"/>
    <dgm:cxn modelId="{2A8E0220-8B14-43FE-A69C-680E31566BDA}" srcId="{365B9CEC-747A-43ED-9178-5FE60BBE0962}" destId="{7D52F953-CA7D-4C10-87DE-961F4621885E}" srcOrd="1" destOrd="0" parTransId="{CBAD469D-9A2D-4702-926B-6721B198A00C}" sibTransId="{90288430-9498-4B97-9A41-A9705C82F903}"/>
    <dgm:cxn modelId="{7386033F-8218-421B-80FA-9811349A39D9}" srcId="{365B9CEC-747A-43ED-9178-5FE60BBE0962}" destId="{75EF79E5-7FB4-457E-97E8-ADEEDBC08D8E}" srcOrd="2" destOrd="0" parTransId="{8C91182E-F0F7-4DBA-96A5-8BBA026AE6C2}" sibTransId="{BC8CD318-0A66-4952-96E0-5D14A780B019}"/>
    <dgm:cxn modelId="{083E1089-2CA6-4C49-8F96-E128AB3EDDF1}" type="presOf" srcId="{75EF79E5-7FB4-457E-97E8-ADEEDBC08D8E}" destId="{F2FF9593-8579-4AE0-82D1-87C3B3C79863}" srcOrd="1" destOrd="0" presId="urn:microsoft.com/office/officeart/2011/layout/CircleProcess"/>
    <dgm:cxn modelId="{F8597C91-A5D0-47C7-89AD-77857EF86FE2}" type="presOf" srcId="{7D52F953-CA7D-4C10-87DE-961F4621885E}" destId="{6F30FEAA-E26A-45E2-976C-A5EBF6F73DAA}" srcOrd="1" destOrd="0" presId="urn:microsoft.com/office/officeart/2011/layout/CircleProcess"/>
    <dgm:cxn modelId="{648432A0-26E9-46C5-B9F8-0528FAAD6F36}" srcId="{365B9CEC-747A-43ED-9178-5FE60BBE0962}" destId="{4A1F7287-B2A9-4018-93D7-07A76B2381C9}" srcOrd="0" destOrd="0" parTransId="{20707723-CBC0-4BDB-B40F-3F37CABF92A4}" sibTransId="{C5B4A24E-9908-460B-9DF1-5F26D39A679E}"/>
    <dgm:cxn modelId="{60935BED-1B2E-46EF-AA6E-56283F1F0B10}" type="presOf" srcId="{7D52F953-CA7D-4C10-87DE-961F4621885E}" destId="{07979D52-96F6-4BAB-8408-622494D3F10C}" srcOrd="0" destOrd="0" presId="urn:microsoft.com/office/officeart/2011/layout/CircleProcess"/>
    <dgm:cxn modelId="{CEC0F7F7-221B-47E6-914F-C1BE1264F9D4}" type="presOf" srcId="{365B9CEC-747A-43ED-9178-5FE60BBE0962}" destId="{A0575927-31F4-429F-84B3-D47319CFF55A}" srcOrd="0" destOrd="0" presId="urn:microsoft.com/office/officeart/2011/layout/CircleProcess"/>
    <dgm:cxn modelId="{C752C356-D7A8-42CC-A1DF-F5049009A61E}" type="presParOf" srcId="{A0575927-31F4-429F-84B3-D47319CFF55A}" destId="{359B8155-D9C8-4240-8236-F25252FA305F}" srcOrd="0" destOrd="0" presId="urn:microsoft.com/office/officeart/2011/layout/CircleProcess"/>
    <dgm:cxn modelId="{7DF8A03D-BCD3-4353-B434-84C75777E6F1}" type="presParOf" srcId="{359B8155-D9C8-4240-8236-F25252FA305F}" destId="{2B3E6CE9-C53C-4BE8-9404-0F71C2DA7C2B}" srcOrd="0" destOrd="0" presId="urn:microsoft.com/office/officeart/2011/layout/CircleProcess"/>
    <dgm:cxn modelId="{52CE7C78-3630-4375-BCC0-083EFEB41CF5}" type="presParOf" srcId="{A0575927-31F4-429F-84B3-D47319CFF55A}" destId="{F9DB2E59-3038-43DC-9447-D0AC843CF248}" srcOrd="1" destOrd="0" presId="urn:microsoft.com/office/officeart/2011/layout/CircleProcess"/>
    <dgm:cxn modelId="{B7D16375-E8D7-4A01-B6B8-C4FD25F85720}" type="presParOf" srcId="{F9DB2E59-3038-43DC-9447-D0AC843CF248}" destId="{E2A40099-3EA8-46DF-8737-5F5C4BE66025}" srcOrd="0" destOrd="0" presId="urn:microsoft.com/office/officeart/2011/layout/CircleProcess"/>
    <dgm:cxn modelId="{B8B1E7EA-DC14-4CE1-8D94-6FC4A4CE97C7}" type="presParOf" srcId="{A0575927-31F4-429F-84B3-D47319CFF55A}" destId="{F2FF9593-8579-4AE0-82D1-87C3B3C79863}" srcOrd="2" destOrd="0" presId="urn:microsoft.com/office/officeart/2011/layout/CircleProcess"/>
    <dgm:cxn modelId="{B1885CC5-6DF7-44D8-B948-9BB3959C0776}" type="presParOf" srcId="{A0575927-31F4-429F-84B3-D47319CFF55A}" destId="{4378B597-1CAE-4FC4-BAF5-4419F69F9E7C}" srcOrd="3" destOrd="0" presId="urn:microsoft.com/office/officeart/2011/layout/CircleProcess"/>
    <dgm:cxn modelId="{80ABD5FA-FC99-4F47-9439-89F706623545}" type="presParOf" srcId="{4378B597-1CAE-4FC4-BAF5-4419F69F9E7C}" destId="{D250D6A6-840F-4AE9-B4E6-2BFEAEAAD961}" srcOrd="0" destOrd="0" presId="urn:microsoft.com/office/officeart/2011/layout/CircleProcess"/>
    <dgm:cxn modelId="{61E26957-7613-469F-9E92-C79987C7775B}" type="presParOf" srcId="{A0575927-31F4-429F-84B3-D47319CFF55A}" destId="{311FA360-5052-4F72-84BC-6CB58AD7F51D}" srcOrd="4" destOrd="0" presId="urn:microsoft.com/office/officeart/2011/layout/CircleProcess"/>
    <dgm:cxn modelId="{110A687F-8B84-4F2F-94FD-9B46201B2D6D}" type="presParOf" srcId="{311FA360-5052-4F72-84BC-6CB58AD7F51D}" destId="{07979D52-96F6-4BAB-8408-622494D3F10C}" srcOrd="0" destOrd="0" presId="urn:microsoft.com/office/officeart/2011/layout/CircleProcess"/>
    <dgm:cxn modelId="{27E1A7EB-A0FD-4455-ACD0-C1F14DCA8FF2}" type="presParOf" srcId="{A0575927-31F4-429F-84B3-D47319CFF55A}" destId="{6F30FEAA-E26A-45E2-976C-A5EBF6F73DAA}" srcOrd="5" destOrd="0" presId="urn:microsoft.com/office/officeart/2011/layout/CircleProcess"/>
    <dgm:cxn modelId="{FC79C4A6-99E4-4D5A-9751-B1834117B12F}" type="presParOf" srcId="{A0575927-31F4-429F-84B3-D47319CFF55A}" destId="{3A051859-D600-47F8-B018-9706C83E8F1E}" srcOrd="6" destOrd="0" presId="urn:microsoft.com/office/officeart/2011/layout/CircleProcess"/>
    <dgm:cxn modelId="{6FBD6617-076D-432D-B819-D8218E9CEECF}" type="presParOf" srcId="{3A051859-D600-47F8-B018-9706C83E8F1E}" destId="{B1761DD4-8450-42DE-B7D1-DC92695CFC6C}" srcOrd="0" destOrd="0" presId="urn:microsoft.com/office/officeart/2011/layout/CircleProcess"/>
    <dgm:cxn modelId="{DEDD6ED2-384C-484E-9D5F-D5691CFFF786}" type="presParOf" srcId="{A0575927-31F4-429F-84B3-D47319CFF55A}" destId="{7B925DC5-1AE4-4A02-B05E-F4E2E6CDD49B}" srcOrd="7" destOrd="0" presId="urn:microsoft.com/office/officeart/2011/layout/CircleProcess"/>
    <dgm:cxn modelId="{FEF3BBAD-375B-48F7-9FF4-29C1CA644D8D}" type="presParOf" srcId="{7B925DC5-1AE4-4A02-B05E-F4E2E6CDD49B}" destId="{F67C0699-19E7-4D29-B996-47BA69249930}" srcOrd="0" destOrd="0" presId="urn:microsoft.com/office/officeart/2011/layout/CircleProcess"/>
    <dgm:cxn modelId="{7054ED07-1AF5-4FED-89BB-7FEFF542225E}" type="presParOf" srcId="{A0575927-31F4-429F-84B3-D47319CFF55A}" destId="{9A9013DA-D69F-4C86-B5FC-B41D113F07D7}"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56B69D9-9F23-4F4D-AFF5-028EF9CAB6BF}"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5E068FFF-E290-4441-AC94-C6DFD8189264}">
      <dgm:prSet phldrT="[Text]" custT="1"/>
      <dgm:spPr/>
      <dgm:t>
        <a:bodyPr/>
        <a:lstStyle/>
        <a:p>
          <a:r>
            <a:rPr lang="en-US" sz="2400">
              <a:solidFill>
                <a:schemeClr val="tx1">
                  <a:lumMod val="85000"/>
                  <a:lumOff val="15000"/>
                </a:schemeClr>
              </a:solidFill>
            </a:rPr>
            <a:t>Selecting</a:t>
          </a:r>
        </a:p>
      </dgm:t>
    </dgm:pt>
    <dgm:pt modelId="{A628B0E8-8F2F-4622-8FE0-37A46A8BF4F5}" type="parTrans" cxnId="{A1D6C21C-9F36-421E-895C-2D7557B70742}">
      <dgm:prSet/>
      <dgm:spPr/>
      <dgm:t>
        <a:bodyPr/>
        <a:lstStyle/>
        <a:p>
          <a:endParaRPr lang="en-US"/>
        </a:p>
      </dgm:t>
    </dgm:pt>
    <dgm:pt modelId="{F4D2B5BA-3ACB-4F5A-B78C-102FA59C8FD2}" type="sibTrans" cxnId="{A1D6C21C-9F36-421E-895C-2D7557B70742}">
      <dgm:prSet/>
      <dgm:spPr/>
      <dgm:t>
        <a:bodyPr/>
        <a:lstStyle/>
        <a:p>
          <a:endParaRPr lang="en-US"/>
        </a:p>
      </dgm:t>
    </dgm:pt>
    <dgm:pt modelId="{17DB0254-CE67-41F1-B0BE-B80F8F3376FA}">
      <dgm:prSet phldrT="[Text]" custT="1"/>
      <dgm:spPr/>
      <dgm:t>
        <a:bodyPr/>
        <a:lstStyle/>
        <a:p>
          <a:r>
            <a:rPr lang="en-US" sz="2400">
              <a:solidFill>
                <a:schemeClr val="tx1">
                  <a:lumMod val="75000"/>
                  <a:lumOff val="25000"/>
                </a:schemeClr>
              </a:solidFill>
            </a:rPr>
            <a:t>Installing</a:t>
          </a:r>
        </a:p>
      </dgm:t>
    </dgm:pt>
    <dgm:pt modelId="{3061DB9A-B818-456C-85DC-F6F45C8696E2}" type="parTrans" cxnId="{2CCC176F-D20C-4ADD-AB08-1C68C2132060}">
      <dgm:prSet/>
      <dgm:spPr/>
      <dgm:t>
        <a:bodyPr/>
        <a:lstStyle/>
        <a:p>
          <a:endParaRPr lang="en-US"/>
        </a:p>
      </dgm:t>
    </dgm:pt>
    <dgm:pt modelId="{619F8050-9D65-488F-9E1B-A5504317872E}" type="sibTrans" cxnId="{2CCC176F-D20C-4ADD-AB08-1C68C2132060}">
      <dgm:prSet/>
      <dgm:spPr/>
      <dgm:t>
        <a:bodyPr/>
        <a:lstStyle/>
        <a:p>
          <a:endParaRPr lang="en-US"/>
        </a:p>
      </dgm:t>
    </dgm:pt>
    <dgm:pt modelId="{A1BE2792-42B1-4359-8D3B-CEB00969C450}">
      <dgm:prSet phldrT="[Text]" custT="1"/>
      <dgm:spPr/>
      <dgm:t>
        <a:bodyPr/>
        <a:lstStyle/>
        <a:p>
          <a:r>
            <a:rPr lang="en-US" sz="2400">
              <a:solidFill>
                <a:schemeClr val="tx1"/>
              </a:solidFill>
            </a:rPr>
            <a:t>Analyzing</a:t>
          </a:r>
        </a:p>
      </dgm:t>
    </dgm:pt>
    <dgm:pt modelId="{DB419CE7-FEF9-4E8E-B906-DCF59E2516DC}" type="parTrans" cxnId="{08AB3198-2880-4CD4-8C91-7A06D0D0D40E}">
      <dgm:prSet/>
      <dgm:spPr/>
      <dgm:t>
        <a:bodyPr/>
        <a:lstStyle/>
        <a:p>
          <a:endParaRPr lang="en-US"/>
        </a:p>
      </dgm:t>
    </dgm:pt>
    <dgm:pt modelId="{76E22832-65FB-4A72-8014-EF4BAB3F02A3}" type="sibTrans" cxnId="{08AB3198-2880-4CD4-8C91-7A06D0D0D40E}">
      <dgm:prSet/>
      <dgm:spPr/>
      <dgm:t>
        <a:bodyPr/>
        <a:lstStyle/>
        <a:p>
          <a:endParaRPr lang="en-US"/>
        </a:p>
      </dgm:t>
    </dgm:pt>
    <dgm:pt modelId="{9AAEA3E6-0D44-45E9-86A5-296864DA38EF}" type="pres">
      <dgm:prSet presAssocID="{B56B69D9-9F23-4F4D-AFF5-028EF9CAB6BF}" presName="CompostProcess" presStyleCnt="0">
        <dgm:presLayoutVars>
          <dgm:dir/>
          <dgm:resizeHandles val="exact"/>
        </dgm:presLayoutVars>
      </dgm:prSet>
      <dgm:spPr/>
    </dgm:pt>
    <dgm:pt modelId="{E3DEB135-FE62-48DF-970C-D826F5A489EF}" type="pres">
      <dgm:prSet presAssocID="{B56B69D9-9F23-4F4D-AFF5-028EF9CAB6BF}" presName="arrow" presStyleLbl="bgShp" presStyleIdx="0" presStyleCnt="1"/>
      <dgm:spPr/>
    </dgm:pt>
    <dgm:pt modelId="{341E916B-783B-4724-8677-3E8448E477F2}" type="pres">
      <dgm:prSet presAssocID="{B56B69D9-9F23-4F4D-AFF5-028EF9CAB6BF}" presName="linearProcess" presStyleCnt="0"/>
      <dgm:spPr/>
    </dgm:pt>
    <dgm:pt modelId="{B67AA2B9-FD6C-43D4-8791-F42551B198CD}" type="pres">
      <dgm:prSet presAssocID="{5E068FFF-E290-4441-AC94-C6DFD8189264}" presName="textNode" presStyleLbl="node1" presStyleIdx="0" presStyleCnt="3">
        <dgm:presLayoutVars>
          <dgm:bulletEnabled val="1"/>
        </dgm:presLayoutVars>
      </dgm:prSet>
      <dgm:spPr/>
    </dgm:pt>
    <dgm:pt modelId="{2A3FAA4A-7E6E-4DC0-AE0D-D5E1C76EAD77}" type="pres">
      <dgm:prSet presAssocID="{F4D2B5BA-3ACB-4F5A-B78C-102FA59C8FD2}" presName="sibTrans" presStyleCnt="0"/>
      <dgm:spPr/>
    </dgm:pt>
    <dgm:pt modelId="{C8277305-BFA5-4CB7-AEE4-ABFC7D057AD9}" type="pres">
      <dgm:prSet presAssocID="{17DB0254-CE67-41F1-B0BE-B80F8F3376FA}" presName="textNode" presStyleLbl="node1" presStyleIdx="1" presStyleCnt="3">
        <dgm:presLayoutVars>
          <dgm:bulletEnabled val="1"/>
        </dgm:presLayoutVars>
      </dgm:prSet>
      <dgm:spPr/>
    </dgm:pt>
    <dgm:pt modelId="{1BA5A0C1-5A1A-412A-A7A5-2346D3D14A5A}" type="pres">
      <dgm:prSet presAssocID="{619F8050-9D65-488F-9E1B-A5504317872E}" presName="sibTrans" presStyleCnt="0"/>
      <dgm:spPr/>
    </dgm:pt>
    <dgm:pt modelId="{318AAECD-848F-414E-BECE-3515CC3B39FC}" type="pres">
      <dgm:prSet presAssocID="{A1BE2792-42B1-4359-8D3B-CEB00969C450}" presName="textNode" presStyleLbl="node1" presStyleIdx="2" presStyleCnt="3" custScaleX="96772" custScaleY="101522">
        <dgm:presLayoutVars>
          <dgm:bulletEnabled val="1"/>
        </dgm:presLayoutVars>
      </dgm:prSet>
      <dgm:spPr/>
    </dgm:pt>
  </dgm:ptLst>
  <dgm:cxnLst>
    <dgm:cxn modelId="{A1D6C21C-9F36-421E-895C-2D7557B70742}" srcId="{B56B69D9-9F23-4F4D-AFF5-028EF9CAB6BF}" destId="{5E068FFF-E290-4441-AC94-C6DFD8189264}" srcOrd="0" destOrd="0" parTransId="{A628B0E8-8F2F-4622-8FE0-37A46A8BF4F5}" sibTransId="{F4D2B5BA-3ACB-4F5A-B78C-102FA59C8FD2}"/>
    <dgm:cxn modelId="{8E136944-C603-43C7-987E-6CBCC5DFC724}" type="presOf" srcId="{A1BE2792-42B1-4359-8D3B-CEB00969C450}" destId="{318AAECD-848F-414E-BECE-3515CC3B39FC}" srcOrd="0" destOrd="0" presId="urn:microsoft.com/office/officeart/2005/8/layout/hProcess9"/>
    <dgm:cxn modelId="{2CCC176F-D20C-4ADD-AB08-1C68C2132060}" srcId="{B56B69D9-9F23-4F4D-AFF5-028EF9CAB6BF}" destId="{17DB0254-CE67-41F1-B0BE-B80F8F3376FA}" srcOrd="1" destOrd="0" parTransId="{3061DB9A-B818-456C-85DC-F6F45C8696E2}" sibTransId="{619F8050-9D65-488F-9E1B-A5504317872E}"/>
    <dgm:cxn modelId="{4A8CC98E-C0E3-4B97-9819-4413494C8164}" type="presOf" srcId="{5E068FFF-E290-4441-AC94-C6DFD8189264}" destId="{B67AA2B9-FD6C-43D4-8791-F42551B198CD}" srcOrd="0" destOrd="0" presId="urn:microsoft.com/office/officeart/2005/8/layout/hProcess9"/>
    <dgm:cxn modelId="{08AB3198-2880-4CD4-8C91-7A06D0D0D40E}" srcId="{B56B69D9-9F23-4F4D-AFF5-028EF9CAB6BF}" destId="{A1BE2792-42B1-4359-8D3B-CEB00969C450}" srcOrd="2" destOrd="0" parTransId="{DB419CE7-FEF9-4E8E-B906-DCF59E2516DC}" sibTransId="{76E22832-65FB-4A72-8014-EF4BAB3F02A3}"/>
    <dgm:cxn modelId="{470ED2B9-F0CA-40DE-B4B1-5B1A6C7222A0}" type="presOf" srcId="{B56B69D9-9F23-4F4D-AFF5-028EF9CAB6BF}" destId="{9AAEA3E6-0D44-45E9-86A5-296864DA38EF}" srcOrd="0" destOrd="0" presId="urn:microsoft.com/office/officeart/2005/8/layout/hProcess9"/>
    <dgm:cxn modelId="{CCF89FCC-8380-4FEE-B9E5-6EFFCCB309C2}" type="presOf" srcId="{17DB0254-CE67-41F1-B0BE-B80F8F3376FA}" destId="{C8277305-BFA5-4CB7-AEE4-ABFC7D057AD9}" srcOrd="0" destOrd="0" presId="urn:microsoft.com/office/officeart/2005/8/layout/hProcess9"/>
    <dgm:cxn modelId="{767FE536-861C-451B-BB74-95CEBB13584A}" type="presParOf" srcId="{9AAEA3E6-0D44-45E9-86A5-296864DA38EF}" destId="{E3DEB135-FE62-48DF-970C-D826F5A489EF}" srcOrd="0" destOrd="0" presId="urn:microsoft.com/office/officeart/2005/8/layout/hProcess9"/>
    <dgm:cxn modelId="{B05EB2DC-E0E1-4763-9358-F08372484A86}" type="presParOf" srcId="{9AAEA3E6-0D44-45E9-86A5-296864DA38EF}" destId="{341E916B-783B-4724-8677-3E8448E477F2}" srcOrd="1" destOrd="0" presId="urn:microsoft.com/office/officeart/2005/8/layout/hProcess9"/>
    <dgm:cxn modelId="{70EBA817-CBDF-4343-A222-6A7B204FDCB4}" type="presParOf" srcId="{341E916B-783B-4724-8677-3E8448E477F2}" destId="{B67AA2B9-FD6C-43D4-8791-F42551B198CD}" srcOrd="0" destOrd="0" presId="urn:microsoft.com/office/officeart/2005/8/layout/hProcess9"/>
    <dgm:cxn modelId="{3D79C55B-DAB2-4617-8F7A-8E68BB806B8B}" type="presParOf" srcId="{341E916B-783B-4724-8677-3E8448E477F2}" destId="{2A3FAA4A-7E6E-4DC0-AE0D-D5E1C76EAD77}" srcOrd="1" destOrd="0" presId="urn:microsoft.com/office/officeart/2005/8/layout/hProcess9"/>
    <dgm:cxn modelId="{F7FB66E4-EF55-4905-811F-88EAB70E0DC5}" type="presParOf" srcId="{341E916B-783B-4724-8677-3E8448E477F2}" destId="{C8277305-BFA5-4CB7-AEE4-ABFC7D057AD9}" srcOrd="2" destOrd="0" presId="urn:microsoft.com/office/officeart/2005/8/layout/hProcess9"/>
    <dgm:cxn modelId="{8575462A-A8F1-48E3-B9AE-4B11F592BE5A}" type="presParOf" srcId="{341E916B-783B-4724-8677-3E8448E477F2}" destId="{1BA5A0C1-5A1A-412A-A7A5-2346D3D14A5A}" srcOrd="3" destOrd="0" presId="urn:microsoft.com/office/officeart/2005/8/layout/hProcess9"/>
    <dgm:cxn modelId="{4C943F9A-65F9-4533-B9ED-CACF42852B15}" type="presParOf" srcId="{341E916B-783B-4724-8677-3E8448E477F2}" destId="{318AAECD-848F-414E-BECE-3515CC3B39FC}" srcOrd="4" destOrd="0" presId="urn:microsoft.com/office/officeart/2005/8/layout/hProcess9"/>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E6CE9-C53C-4BE8-9404-0F71C2DA7C2B}">
      <dsp:nvSpPr>
        <dsp:cNvPr id="0" name=""/>
        <dsp:cNvSpPr/>
      </dsp:nvSpPr>
      <dsp:spPr>
        <a:xfrm>
          <a:off x="6735583" y="876836"/>
          <a:ext cx="2322716" cy="23231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A40099-3EA8-46DF-8737-5F5C4BE66025}">
      <dsp:nvSpPr>
        <dsp:cNvPr id="0" name=""/>
        <dsp:cNvSpPr/>
      </dsp:nvSpPr>
      <dsp:spPr>
        <a:xfrm>
          <a:off x="6812704"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Spring</a:t>
          </a:r>
        </a:p>
      </dsp:txBody>
      <dsp:txXfrm>
        <a:off x="7122702" y="1264095"/>
        <a:ext cx="1548477" cy="1548628"/>
      </dsp:txXfrm>
    </dsp:sp>
    <dsp:sp modelId="{D250D6A6-840F-4AE9-B4E6-2BFEAEAAD961}">
      <dsp:nvSpPr>
        <dsp:cNvPr id="0" name=""/>
        <dsp:cNvSpPr/>
      </dsp:nvSpPr>
      <dsp:spPr>
        <a:xfrm rot="2700000">
          <a:off x="4337786" y="879644"/>
          <a:ext cx="2317122" cy="2317122"/>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979D52-96F6-4BAB-8408-622494D3F10C}">
      <dsp:nvSpPr>
        <dsp:cNvPr id="0" name=""/>
        <dsp:cNvSpPr/>
      </dsp:nvSpPr>
      <dsp:spPr>
        <a:xfrm>
          <a:off x="4412110"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Winter</a:t>
          </a:r>
        </a:p>
      </dsp:txBody>
      <dsp:txXfrm>
        <a:off x="4722108" y="1264095"/>
        <a:ext cx="1548477" cy="1548628"/>
      </dsp:txXfrm>
    </dsp:sp>
    <dsp:sp modelId="{B1761DD4-8450-42DE-B7D1-DC92695CFC6C}">
      <dsp:nvSpPr>
        <dsp:cNvPr id="0" name=""/>
        <dsp:cNvSpPr/>
      </dsp:nvSpPr>
      <dsp:spPr>
        <a:xfrm rot="2700000">
          <a:off x="1937191" y="879644"/>
          <a:ext cx="2317122" cy="2317122"/>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7C0699-19E7-4D29-B996-47BA69249930}">
      <dsp:nvSpPr>
        <dsp:cNvPr id="0" name=""/>
        <dsp:cNvSpPr/>
      </dsp:nvSpPr>
      <dsp:spPr>
        <a:xfrm>
          <a:off x="2011515"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Fall</a:t>
          </a:r>
        </a:p>
      </dsp:txBody>
      <dsp:txXfrm>
        <a:off x="2321513" y="1264095"/>
        <a:ext cx="1548477" cy="15486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DEB135-FE62-48DF-970C-D826F5A489EF}">
      <dsp:nvSpPr>
        <dsp:cNvPr id="0" name=""/>
        <dsp:cNvSpPr/>
      </dsp:nvSpPr>
      <dsp:spPr>
        <a:xfrm>
          <a:off x="426071" y="0"/>
          <a:ext cx="4828811" cy="339514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7AA2B9-FD6C-43D4-8791-F42551B198CD}">
      <dsp:nvSpPr>
        <dsp:cNvPr id="0" name=""/>
        <dsp:cNvSpPr/>
      </dsp:nvSpPr>
      <dsp:spPr>
        <a:xfrm>
          <a:off x="27507" y="1018543"/>
          <a:ext cx="1704286" cy="13580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lumMod val="85000"/>
                  <a:lumOff val="15000"/>
                </a:schemeClr>
              </a:solidFill>
            </a:rPr>
            <a:t>Selecting</a:t>
          </a:r>
        </a:p>
      </dsp:txBody>
      <dsp:txXfrm>
        <a:off x="93802" y="1084838"/>
        <a:ext cx="1571696" cy="1225468"/>
      </dsp:txXfrm>
    </dsp:sp>
    <dsp:sp modelId="{C8277305-BFA5-4CB7-AEE4-ABFC7D057AD9}">
      <dsp:nvSpPr>
        <dsp:cNvPr id="0" name=""/>
        <dsp:cNvSpPr/>
      </dsp:nvSpPr>
      <dsp:spPr>
        <a:xfrm>
          <a:off x="2015841" y="1018543"/>
          <a:ext cx="1704286" cy="13580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lumMod val="75000"/>
                  <a:lumOff val="25000"/>
                </a:schemeClr>
              </a:solidFill>
            </a:rPr>
            <a:t>Installing</a:t>
          </a:r>
        </a:p>
      </dsp:txBody>
      <dsp:txXfrm>
        <a:off x="2082136" y="1084838"/>
        <a:ext cx="1571696" cy="1225468"/>
      </dsp:txXfrm>
    </dsp:sp>
    <dsp:sp modelId="{318AAECD-848F-414E-BECE-3515CC3B39FC}">
      <dsp:nvSpPr>
        <dsp:cNvPr id="0" name=""/>
        <dsp:cNvSpPr/>
      </dsp:nvSpPr>
      <dsp:spPr>
        <a:xfrm>
          <a:off x="4004175" y="1008208"/>
          <a:ext cx="1649272" cy="13787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solidFill>
            </a:rPr>
            <a:t>Analyzing</a:t>
          </a:r>
        </a:p>
      </dsp:txBody>
      <dsp:txXfrm>
        <a:off x="4071479" y="1075512"/>
        <a:ext cx="1514664" cy="124412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0.32673</cdr:x>
      <cdr:y>0.06667</cdr:y>
    </cdr:from>
    <cdr:to>
      <cdr:x>0.32673</cdr:x>
      <cdr:y>0.86667</cdr:y>
    </cdr:to>
    <cdr:sp macro="" textlink="">
      <cdr:nvSpPr>
        <cdr:cNvPr id="3" name="Straight Connector 2"/>
        <cdr:cNvSpPr/>
      </cdr:nvSpPr>
      <cdr:spPr>
        <a:xfrm xmlns:a="http://schemas.openxmlformats.org/drawingml/2006/main" rot="5400000">
          <a:off x="685800" y="2133600"/>
          <a:ext cx="3657601" cy="1"/>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0.64356</cdr:x>
      <cdr:y>0.06667</cdr:y>
    </cdr:from>
    <cdr:to>
      <cdr:x>0.64356</cdr:x>
      <cdr:y>0.86667</cdr:y>
    </cdr:to>
    <cdr:sp macro="" textlink="">
      <cdr:nvSpPr>
        <cdr:cNvPr id="8" name="Straight Connector 7"/>
        <cdr:cNvSpPr/>
      </cdr:nvSpPr>
      <cdr:spPr>
        <a:xfrm xmlns:a="http://schemas.openxmlformats.org/drawingml/2006/main" rot="5400000">
          <a:off x="3124200" y="2133600"/>
          <a:ext cx="3657600"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0.84821</cdr:x>
      <cdr:y>0.06667</cdr:y>
    </cdr:from>
    <cdr:to>
      <cdr:x>0.84821</cdr:x>
      <cdr:y>0.86667</cdr:y>
    </cdr:to>
    <cdr:sp macro="" textlink="">
      <cdr:nvSpPr>
        <cdr:cNvPr id="10" name="Straight Connector 9"/>
        <cdr:cNvSpPr/>
      </cdr:nvSpPr>
      <cdr:spPr>
        <a:xfrm xmlns:a="http://schemas.openxmlformats.org/drawingml/2006/main" rot="5400000">
          <a:off x="5410200" y="2133600"/>
          <a:ext cx="3657602" cy="2"/>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0.13393</cdr:x>
      <cdr:y>0.03333</cdr:y>
    </cdr:from>
    <cdr:to>
      <cdr:x>0.30357</cdr:x>
      <cdr:y>0.08333</cdr:y>
    </cdr:to>
    <cdr:sp macro="" textlink="">
      <cdr:nvSpPr>
        <cdr:cNvPr id="9" name="TextBox 8"/>
        <cdr:cNvSpPr txBox="1"/>
      </cdr:nvSpPr>
      <cdr:spPr>
        <a:xfrm xmlns:a="http://schemas.openxmlformats.org/drawingml/2006/main">
          <a:off x="1143000" y="152400"/>
          <a:ext cx="14478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t>Baseline 1</a:t>
          </a:r>
          <a:endParaRPr lang="en-US" sz="1100" dirty="0"/>
        </a:p>
      </cdr:txBody>
    </cdr:sp>
  </cdr:relSizeAnchor>
  <cdr:relSizeAnchor xmlns:cdr="http://schemas.openxmlformats.org/drawingml/2006/chartDrawing">
    <cdr:from>
      <cdr:x>0.65179</cdr:x>
      <cdr:y>0.03333</cdr:y>
    </cdr:from>
    <cdr:to>
      <cdr:x>0.82143</cdr:x>
      <cdr:y>0.08333</cdr:y>
    </cdr:to>
    <cdr:sp macro="" textlink="">
      <cdr:nvSpPr>
        <cdr:cNvPr id="12" name="TextBox 1"/>
        <cdr:cNvSpPr txBox="1"/>
      </cdr:nvSpPr>
      <cdr:spPr>
        <a:xfrm xmlns:a="http://schemas.openxmlformats.org/drawingml/2006/main">
          <a:off x="5562600" y="152400"/>
          <a:ext cx="14478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         Baseline 2</a:t>
          </a:r>
          <a:endParaRPr lang="en-US" sz="1100" dirty="0"/>
        </a:p>
      </cdr:txBody>
    </cdr:sp>
  </cdr:relSizeAnchor>
  <cdr:relSizeAnchor xmlns:cdr="http://schemas.openxmlformats.org/drawingml/2006/chartDrawing">
    <cdr:from>
      <cdr:x>0.84821</cdr:x>
      <cdr:y>0.03333</cdr:y>
    </cdr:from>
    <cdr:to>
      <cdr:x>1</cdr:x>
      <cdr:y>0.08333</cdr:y>
    </cdr:to>
    <cdr:sp macro="" textlink="">
      <cdr:nvSpPr>
        <cdr:cNvPr id="13" name="TextBox 1"/>
        <cdr:cNvSpPr txBox="1"/>
      </cdr:nvSpPr>
      <cdr:spPr>
        <a:xfrm xmlns:a="http://schemas.openxmlformats.org/drawingml/2006/main">
          <a:off x="7239000" y="152400"/>
          <a:ext cx="12954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Intervention 2</a:t>
          </a:r>
          <a:endParaRPr lang="en-US" sz="1100" dirty="0"/>
        </a:p>
      </cdr:txBody>
    </cdr:sp>
  </cdr:relSizeAnchor>
  <cdr:relSizeAnchor xmlns:cdr="http://schemas.openxmlformats.org/drawingml/2006/chartDrawing">
    <cdr:from>
      <cdr:x>0.39286</cdr:x>
      <cdr:y>0.03333</cdr:y>
    </cdr:from>
    <cdr:to>
      <cdr:x>0.5625</cdr:x>
      <cdr:y>0.08333</cdr:y>
    </cdr:to>
    <cdr:sp macro="" textlink="">
      <cdr:nvSpPr>
        <cdr:cNvPr id="14" name="TextBox 1"/>
        <cdr:cNvSpPr txBox="1"/>
      </cdr:nvSpPr>
      <cdr:spPr>
        <a:xfrm xmlns:a="http://schemas.openxmlformats.org/drawingml/2006/main">
          <a:off x="3352800" y="152400"/>
          <a:ext cx="14478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Intervention 1</a:t>
          </a:r>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4/17/2026</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4/17/2026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1</a:t>
            </a:fld>
            <a:endParaRPr lang="en-US"/>
          </a:p>
        </p:txBody>
      </p:sp>
    </p:spTree>
    <p:extLst>
      <p:ext uri="{BB962C8B-B14F-4D97-AF65-F5344CB8AC3E}">
        <p14:creationId xmlns:p14="http://schemas.microsoft.com/office/powerpoint/2010/main" val="3861761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15</a:t>
            </a:fld>
            <a:endParaRPr lang="en-US"/>
          </a:p>
        </p:txBody>
      </p:sp>
    </p:spTree>
    <p:extLst>
      <p:ext uri="{BB962C8B-B14F-4D97-AF65-F5344CB8AC3E}">
        <p14:creationId xmlns:p14="http://schemas.microsoft.com/office/powerpoint/2010/main" val="437098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Support- name of strategy, practice, or program. Notice this </a:t>
            </a:r>
            <a:r>
              <a:rPr lang="en-US" b="1"/>
              <a:t>is not </a:t>
            </a:r>
            <a:r>
              <a:rPr lang="en-US"/>
              <a:t>the name of a person or role</a:t>
            </a:r>
          </a:p>
        </p:txBody>
      </p:sp>
      <p:sp>
        <p:nvSpPr>
          <p:cNvPr id="4" name="Slide Number Placeholder 3"/>
          <p:cNvSpPr>
            <a:spLocks noGrp="1"/>
          </p:cNvSpPr>
          <p:nvPr>
            <p:ph type="sldNum" sz="quarter" idx="5"/>
          </p:nvPr>
        </p:nvSpPr>
        <p:spPr/>
        <p:txBody>
          <a:bodyPr/>
          <a:lstStyle/>
          <a:p>
            <a:fld id="{58D11C9F-81FA-4052-9B37-1EF4A4EF7E85}" type="slidenum">
              <a:rPr lang="en-US" smtClean="0"/>
              <a:t>19</a:t>
            </a:fld>
            <a:endParaRPr lang="en-US"/>
          </a:p>
        </p:txBody>
      </p:sp>
    </p:spTree>
    <p:extLst>
      <p:ext uri="{BB962C8B-B14F-4D97-AF65-F5344CB8AC3E}">
        <p14:creationId xmlns:p14="http://schemas.microsoft.com/office/powerpoint/2010/main" val="3277352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20</a:t>
            </a:fld>
            <a:endParaRPr lang="en-US"/>
          </a:p>
        </p:txBody>
      </p:sp>
    </p:spTree>
    <p:extLst>
      <p:ext uri="{BB962C8B-B14F-4D97-AF65-F5344CB8AC3E}">
        <p14:creationId xmlns:p14="http://schemas.microsoft.com/office/powerpoint/2010/main" val="2897404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277EB-998C-ABAB-BE17-69258AEE73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3914A0-9916-C46F-5E0A-E8F29DBB5C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9AB7D0-AEFE-C5F0-FD98-978801D8A42D}"/>
              </a:ext>
            </a:extLst>
          </p:cNvPr>
          <p:cNvSpPr>
            <a:spLocks noGrp="1"/>
          </p:cNvSpPr>
          <p:nvPr>
            <p:ph type="body" idx="1"/>
          </p:nvPr>
        </p:nvSpPr>
        <p:spPr/>
        <p:txBody>
          <a:bodyPr/>
          <a:lstStyle/>
          <a:p>
            <a:r>
              <a:rPr lang="en-US"/>
              <a:t>Sometimes – Tier 3 is an</a:t>
            </a:r>
            <a:r>
              <a:rPr lang="en-US" i="1"/>
              <a:t> intensification </a:t>
            </a:r>
            <a:r>
              <a:rPr lang="en-US"/>
              <a:t>of a Tier 2 support such as coupling a Tier 2 support (i.e., counselor-led social skills group) with an individual follow up.</a:t>
            </a:r>
          </a:p>
        </p:txBody>
      </p:sp>
      <p:sp>
        <p:nvSpPr>
          <p:cNvPr id="4" name="Slide Number Placeholder 3">
            <a:extLst>
              <a:ext uri="{FF2B5EF4-FFF2-40B4-BE49-F238E27FC236}">
                <a16:creationId xmlns:a16="http://schemas.microsoft.com/office/drawing/2014/main" id="{52CAF1EC-171C-81C3-24B9-5D60A4DA7682}"/>
              </a:ext>
            </a:extLst>
          </p:cNvPr>
          <p:cNvSpPr>
            <a:spLocks noGrp="1"/>
          </p:cNvSpPr>
          <p:nvPr>
            <p:ph type="sldNum" sz="quarter" idx="5"/>
          </p:nvPr>
        </p:nvSpPr>
        <p:spPr/>
        <p:txBody>
          <a:bodyPr/>
          <a:lstStyle/>
          <a:p>
            <a:fld id="{FCBDACA8-45AF-461A-9F93-73E959B08D0A}" type="slidenum">
              <a:rPr lang="en-US" smtClean="0"/>
              <a:t>21</a:t>
            </a:fld>
            <a:endParaRPr lang="en-US"/>
          </a:p>
        </p:txBody>
      </p:sp>
    </p:spTree>
    <p:extLst>
      <p:ext uri="{BB962C8B-B14F-4D97-AF65-F5344CB8AC3E}">
        <p14:creationId xmlns:p14="http://schemas.microsoft.com/office/powerpoint/2010/main" val="783588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NOTE:</a:t>
            </a:r>
          </a:p>
          <a:p>
            <a:pPr marL="171450" indent="-171450">
              <a:buFont typeface="Arial" panose="020B0604020202020204" pitchFamily="34" charset="0"/>
              <a:buChar char="•"/>
            </a:pPr>
            <a:r>
              <a:rPr lang="en-US"/>
              <a:t>FABI is one type of FBA (functional behavioral assessment)</a:t>
            </a:r>
          </a:p>
          <a:p>
            <a:pPr marL="171450" indent="-171450">
              <a:buFont typeface="Arial" panose="020B0604020202020204" pitchFamily="34" charset="0"/>
              <a:buChar char="•"/>
            </a:pPr>
            <a:r>
              <a:rPr lang="en-US"/>
              <a:t>Can be used as a Tier 3 intervention, as we are discussing in this presentation </a:t>
            </a:r>
          </a:p>
          <a:p>
            <a:pPr marL="171450" indent="-171450">
              <a:buFont typeface="Arial" panose="020B0604020202020204" pitchFamily="34" charset="0"/>
              <a:buChar char="•"/>
            </a:pPr>
            <a:r>
              <a:rPr lang="en-US"/>
              <a:t>Can also be used as a process to conduct a functional behavioral assessment (FBA) and develop a behavior intervention plan (BIP) for student’s with IEPs as required under certain conditions of IDEA</a:t>
            </a:r>
          </a:p>
          <a:p>
            <a:pPr marL="171450" indent="-171450">
              <a:buFont typeface="Arial" panose="020B0604020202020204" pitchFamily="34" charset="0"/>
              <a:buChar char="•"/>
            </a:pPr>
            <a:r>
              <a:rPr lang="en-US"/>
              <a:t>See state regulations for more information regarding FBAs as part of a student’s IEP</a:t>
            </a:r>
          </a:p>
        </p:txBody>
      </p:sp>
      <p:sp>
        <p:nvSpPr>
          <p:cNvPr id="4" name="Slide Number Placeholder 3"/>
          <p:cNvSpPr>
            <a:spLocks noGrp="1"/>
          </p:cNvSpPr>
          <p:nvPr>
            <p:ph type="sldNum" sz="quarter" idx="5"/>
          </p:nvPr>
        </p:nvSpPr>
        <p:spPr/>
        <p:txBody>
          <a:bodyPr/>
          <a:lstStyle/>
          <a:p>
            <a:fld id="{58D11C9F-81FA-4052-9B37-1EF4A4EF7E85}" type="slidenum">
              <a:rPr lang="en-US" smtClean="0"/>
              <a:t>26</a:t>
            </a:fld>
            <a:endParaRPr lang="en-US"/>
          </a:p>
        </p:txBody>
      </p:sp>
    </p:spTree>
    <p:extLst>
      <p:ext uri="{BB962C8B-B14F-4D97-AF65-F5344CB8AC3E}">
        <p14:creationId xmlns:p14="http://schemas.microsoft.com/office/powerpoint/2010/main" val="3436054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29</a:t>
            </a:fld>
            <a:endParaRPr lang="en-US"/>
          </a:p>
        </p:txBody>
      </p:sp>
    </p:spTree>
    <p:extLst>
      <p:ext uri="{BB962C8B-B14F-4D97-AF65-F5344CB8AC3E}">
        <p14:creationId xmlns:p14="http://schemas.microsoft.com/office/powerpoint/2010/main" val="1094129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Over the past 20+ years FABI has been studied across a range of students (pre-K – 12), behaviors, and settings and found to be highly effective in reducing challenging behavior and increasing contextually appropriate behaviors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the FABI Introduction module, we offer a handout listing all FABI studies published to date. For those interested in diving into the research, we invite you to download this handout!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Today, we’re going to focus on a few examples from Project FUNCTION (</a:t>
            </a:r>
            <a:r>
              <a:rPr lang="en-US" i="1" dirty="0"/>
              <a:t>describe Project FUNCTION</a:t>
            </a:r>
            <a:r>
              <a:rPr lang="en-US"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58D11C9F-81FA-4052-9B37-1EF4A4EF7E85}" type="slidenum">
              <a:rPr lang="en-US" smtClean="0"/>
              <a:t>32</a:t>
            </a:fld>
            <a:endParaRPr lang="en-US"/>
          </a:p>
        </p:txBody>
      </p:sp>
    </p:spTree>
    <p:extLst>
      <p:ext uri="{BB962C8B-B14F-4D97-AF65-F5344CB8AC3E}">
        <p14:creationId xmlns:p14="http://schemas.microsoft.com/office/powerpoint/2010/main" val="411595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up, we have David a 2</a:t>
            </a:r>
            <a:r>
              <a:rPr lang="en-US" baseline="30000" dirty="0"/>
              <a:t>nd</a:t>
            </a:r>
            <a:r>
              <a:rPr lang="en-US" dirty="0"/>
              <a:t> grade student. We will do a deep dive into David’s FABI later in the presentation but, as you can see here, the intervention was effective in increasing the percentage of time on-task.</a:t>
            </a:r>
          </a:p>
        </p:txBody>
      </p:sp>
      <p:sp>
        <p:nvSpPr>
          <p:cNvPr id="4" name="Slide Number Placeholder 3"/>
          <p:cNvSpPr>
            <a:spLocks noGrp="1"/>
          </p:cNvSpPr>
          <p:nvPr>
            <p:ph type="sldNum" sz="quarter" idx="5"/>
          </p:nvPr>
        </p:nvSpPr>
        <p:spPr/>
        <p:txBody>
          <a:bodyPr/>
          <a:lstStyle/>
          <a:p>
            <a:fld id="{58D11C9F-81FA-4052-9B37-1EF4A4EF7E85}" type="slidenum">
              <a:rPr lang="en-US" smtClean="0"/>
              <a:t>33</a:t>
            </a:fld>
            <a:endParaRPr lang="en-US"/>
          </a:p>
        </p:txBody>
      </p:sp>
    </p:spTree>
    <p:extLst>
      <p:ext uri="{BB962C8B-B14F-4D97-AF65-F5344CB8AC3E}">
        <p14:creationId xmlns:p14="http://schemas.microsoft.com/office/powerpoint/2010/main" val="116396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up, we have Harry a middle school student, with the intervention occurring within a co-taught general education math class. The intervention was comprised of antecedent adjustments including access to sensory items, daily bell-work activities, and CICO. Reinforcement shifts including a break card contingent on work completion and increased delivery of PBIS tickets paired with BSP, and extinction procedures of using gestural prompts only.</a:t>
            </a:r>
          </a:p>
          <a:p>
            <a:endParaRPr lang="en-US" dirty="0"/>
          </a:p>
          <a:p>
            <a:r>
              <a:rPr lang="en-US" dirty="0"/>
              <a:t>This case is one that really speaks to feasibility and social validity – if you look at the x-axis, you’ll note this intervention occurred from late April to May. This teacher, who was preparing to go on maternity leave, was so interested in developing a FABI and believed FABI could help Harry have a more productive and successful school experience that they that they were willing to take this on even as the school year came to a close (and we all know how hectic the end of the school year can be! As you can see here, the intervention was extremely effective in increasing Harry’s academic engagement.</a:t>
            </a:r>
          </a:p>
        </p:txBody>
      </p:sp>
      <p:sp>
        <p:nvSpPr>
          <p:cNvPr id="4" name="Slide Number Placeholder 3"/>
          <p:cNvSpPr>
            <a:spLocks noGrp="1"/>
          </p:cNvSpPr>
          <p:nvPr>
            <p:ph type="sldNum" sz="quarter" idx="5"/>
          </p:nvPr>
        </p:nvSpPr>
        <p:spPr/>
        <p:txBody>
          <a:bodyPr/>
          <a:lstStyle/>
          <a:p>
            <a:fld id="{58D11C9F-81FA-4052-9B37-1EF4A4EF7E85}" type="slidenum">
              <a:rPr lang="en-US" smtClean="0"/>
              <a:t>34</a:t>
            </a:fld>
            <a:endParaRPr lang="en-US"/>
          </a:p>
        </p:txBody>
      </p:sp>
    </p:spTree>
    <p:extLst>
      <p:ext uri="{BB962C8B-B14F-4D97-AF65-F5344CB8AC3E}">
        <p14:creationId xmlns:p14="http://schemas.microsoft.com/office/powerpoint/2010/main" val="5438647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wanted to highlight a high school example. Here we have Andrew, this intervention took place in a general education English class and included a behavior contract, change of seating to be closer to the teacher, self-monitoring, increased teacher use of pre-correction and active supervision, increased use of behavior-specific praise and tickets associated with school-wide PBIS system, and opportunities to exchange tickets for preferred reinforcers such as time with preferred adult, 3-minute break, HW pass, or a positive note home. For extinction procedures, the team chose to use brief if/then redirects followed by withholding attention, praising peers who are on-task, and maintaining the task demand.</a:t>
            </a:r>
          </a:p>
          <a:p>
            <a:endParaRPr lang="en-US" dirty="0"/>
          </a:p>
          <a:p>
            <a:r>
              <a:rPr lang="en-US" dirty="0"/>
              <a:t>As the graph depicts, the FABI was effective in increasing Andrew’s on-task behavior. Those outlier data points (the ones with the diamond/rhombus) represent days where class took place in a computer lab with a substitute teacher and the FABI was not being implemented.</a:t>
            </a:r>
          </a:p>
          <a:p>
            <a:endParaRPr lang="en-US" dirty="0"/>
          </a:p>
          <a:p>
            <a:r>
              <a:rPr lang="en-US" dirty="0"/>
              <a:t>Before we transition into the next section of the presentation and a deeper dive into each of the steps, we wanted to highlight these representative studies to showcase how FABI has been successfully used to support students with intensive behavioral needs from PK-12 in learning and demonstrating more contextually appropriate behavior and increasing the extent to which they are able to successfully engage in general </a:t>
            </a:r>
            <a:r>
              <a:rPr lang="en-US"/>
              <a:t>education environments.</a:t>
            </a:r>
            <a:endParaRPr lang="en-US" dirty="0"/>
          </a:p>
        </p:txBody>
      </p:sp>
      <p:sp>
        <p:nvSpPr>
          <p:cNvPr id="4" name="Slide Number Placeholder 3"/>
          <p:cNvSpPr>
            <a:spLocks noGrp="1"/>
          </p:cNvSpPr>
          <p:nvPr>
            <p:ph type="sldNum" sz="quarter" idx="5"/>
          </p:nvPr>
        </p:nvSpPr>
        <p:spPr/>
        <p:txBody>
          <a:bodyPr/>
          <a:lstStyle/>
          <a:p>
            <a:fld id="{58D11C9F-81FA-4052-9B37-1EF4A4EF7E85}" type="slidenum">
              <a:rPr lang="en-US" smtClean="0"/>
              <a:t>35</a:t>
            </a:fld>
            <a:endParaRPr lang="en-US"/>
          </a:p>
        </p:txBody>
      </p:sp>
    </p:spTree>
    <p:extLst>
      <p:ext uri="{BB962C8B-B14F-4D97-AF65-F5344CB8AC3E}">
        <p14:creationId xmlns:p14="http://schemas.microsoft.com/office/powerpoint/2010/main" val="797198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a:t>
            </a:fld>
            <a:endParaRPr lang="en-US"/>
          </a:p>
        </p:txBody>
      </p:sp>
    </p:spTree>
    <p:extLst>
      <p:ext uri="{BB962C8B-B14F-4D97-AF65-F5344CB8AC3E}">
        <p14:creationId xmlns:p14="http://schemas.microsoft.com/office/powerpoint/2010/main" val="23450857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this next section we will break down and provide a high-level overview for each of the five steps to implement FABI </a:t>
            </a:r>
          </a:p>
          <a:p>
            <a:pPr marL="171450" indent="-171450">
              <a:buFont typeface="Arial" panose="020B0604020202020204" pitchFamily="34" charset="0"/>
              <a:buChar char="•"/>
            </a:pPr>
            <a:r>
              <a:rPr lang="en-US"/>
              <a:t>Throughout the presentation, we will pause and invite participation in the chat or move into breakout rooms to give you the change to apply what you are learning!</a:t>
            </a:r>
          </a:p>
        </p:txBody>
      </p:sp>
      <p:sp>
        <p:nvSpPr>
          <p:cNvPr id="4" name="Slide Number Placeholder 3"/>
          <p:cNvSpPr>
            <a:spLocks noGrp="1"/>
          </p:cNvSpPr>
          <p:nvPr>
            <p:ph type="sldNum" sz="quarter" idx="5"/>
          </p:nvPr>
        </p:nvSpPr>
        <p:spPr/>
        <p:txBody>
          <a:bodyPr/>
          <a:lstStyle/>
          <a:p>
            <a:fld id="{58D11C9F-81FA-4052-9B37-1EF4A4EF7E85}" type="slidenum">
              <a:rPr lang="en-US" smtClean="0"/>
              <a:t>38</a:t>
            </a:fld>
            <a:endParaRPr lang="en-US"/>
          </a:p>
        </p:txBody>
      </p:sp>
    </p:spTree>
    <p:extLst>
      <p:ext uri="{BB962C8B-B14F-4D97-AF65-F5344CB8AC3E}">
        <p14:creationId xmlns:p14="http://schemas.microsoft.com/office/powerpoint/2010/main" val="35087985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intention in this professional learning is to provide high-level overview of FABI and opportunities to practice the key components. If you are interested in learning more or implementing FABI in your setting, we encourage you to access these additional resources to more comprehensively learn about each of the five steps.</a:t>
            </a:r>
          </a:p>
        </p:txBody>
      </p:sp>
      <p:sp>
        <p:nvSpPr>
          <p:cNvPr id="4" name="Slide Number Placeholder 3"/>
          <p:cNvSpPr>
            <a:spLocks noGrp="1"/>
          </p:cNvSpPr>
          <p:nvPr>
            <p:ph type="sldNum" sz="quarter" idx="5"/>
          </p:nvPr>
        </p:nvSpPr>
        <p:spPr/>
        <p:txBody>
          <a:bodyPr/>
          <a:lstStyle/>
          <a:p>
            <a:fld id="{58D11C9F-81FA-4052-9B37-1EF4A4EF7E85}" type="slidenum">
              <a:rPr lang="en-US" smtClean="0"/>
              <a:t>39</a:t>
            </a:fld>
            <a:endParaRPr lang="en-US"/>
          </a:p>
        </p:txBody>
      </p:sp>
    </p:spTree>
    <p:extLst>
      <p:ext uri="{BB962C8B-B14F-4D97-AF65-F5344CB8AC3E}">
        <p14:creationId xmlns:p14="http://schemas.microsoft.com/office/powerpoint/2010/main" val="303680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41</a:t>
            </a:fld>
            <a:endParaRPr lang="en-US"/>
          </a:p>
        </p:txBody>
      </p:sp>
    </p:spTree>
    <p:extLst>
      <p:ext uri="{BB962C8B-B14F-4D97-AF65-F5344CB8AC3E}">
        <p14:creationId xmlns:p14="http://schemas.microsoft.com/office/powerpoint/2010/main" val="424902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8A55B-4FEA-EABE-2D68-73137C3AAE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FAE8D7-D78B-B856-9712-A4222EA89A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58152B-EDC9-50CC-3B05-4BB68AD71A90}"/>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CF02FD2A-EB78-3105-3AFC-FC50434EB15E}"/>
              </a:ext>
            </a:extLst>
          </p:cNvPr>
          <p:cNvSpPr>
            <a:spLocks noGrp="1"/>
          </p:cNvSpPr>
          <p:nvPr>
            <p:ph type="sldNum" sz="quarter" idx="5"/>
          </p:nvPr>
        </p:nvSpPr>
        <p:spPr/>
        <p:txBody>
          <a:bodyPr/>
          <a:lstStyle/>
          <a:p>
            <a:fld id="{58D11C9F-81FA-4052-9B37-1EF4A4EF7E85}" type="slidenum">
              <a:rPr lang="en-US" smtClean="0"/>
              <a:t>42</a:t>
            </a:fld>
            <a:endParaRPr lang="en-US"/>
          </a:p>
        </p:txBody>
      </p:sp>
    </p:spTree>
    <p:extLst>
      <p:ext uri="{BB962C8B-B14F-4D97-AF65-F5344CB8AC3E}">
        <p14:creationId xmlns:p14="http://schemas.microsoft.com/office/powerpoint/2010/main" val="1174741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9A677-F92D-A068-2BD8-F8708E6697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E4ECE6-871C-8740-AB8B-98F1956AE7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AF3692-EC99-3C5C-3627-AC691C14DEA1}"/>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1CF478EB-D34E-1300-699A-31B1A0AE20BD}"/>
              </a:ext>
            </a:extLst>
          </p:cNvPr>
          <p:cNvSpPr>
            <a:spLocks noGrp="1"/>
          </p:cNvSpPr>
          <p:nvPr>
            <p:ph type="sldNum" sz="quarter" idx="5"/>
          </p:nvPr>
        </p:nvSpPr>
        <p:spPr/>
        <p:txBody>
          <a:bodyPr/>
          <a:lstStyle/>
          <a:p>
            <a:fld id="{58D11C9F-81FA-4052-9B37-1EF4A4EF7E85}" type="slidenum">
              <a:rPr lang="en-US" smtClean="0"/>
              <a:t>43</a:t>
            </a:fld>
            <a:endParaRPr lang="en-US"/>
          </a:p>
        </p:txBody>
      </p:sp>
    </p:spTree>
    <p:extLst>
      <p:ext uri="{BB962C8B-B14F-4D97-AF65-F5344CB8AC3E}">
        <p14:creationId xmlns:p14="http://schemas.microsoft.com/office/powerpoint/2010/main" val="12393498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50243-5968-735F-092D-08F800198E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B6ABC6-261C-C524-93E5-5FE5271944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DBE6D3-9C96-CFCD-12BA-BC4F6147203E}"/>
              </a:ext>
            </a:extLst>
          </p:cNvPr>
          <p:cNvSpPr>
            <a:spLocks noGrp="1"/>
          </p:cNvSpPr>
          <p:nvPr>
            <p:ph type="body" idx="1"/>
          </p:nvPr>
        </p:nvSpPr>
        <p:spPr/>
        <p:txBody>
          <a:bodyPr/>
          <a:lstStyle/>
          <a:p>
            <a:pPr marL="0" indent="0">
              <a:buFont typeface="Arial" panose="020B0604020202020204" pitchFamily="34" charset="0"/>
              <a:buNone/>
            </a:pPr>
            <a:r>
              <a:rPr lang="en-US"/>
              <a:t>Today, we are going to focus on these three components of Step 2</a:t>
            </a:r>
          </a:p>
        </p:txBody>
      </p:sp>
      <p:sp>
        <p:nvSpPr>
          <p:cNvPr id="4" name="Slide Number Placeholder 3">
            <a:extLst>
              <a:ext uri="{FF2B5EF4-FFF2-40B4-BE49-F238E27FC236}">
                <a16:creationId xmlns:a16="http://schemas.microsoft.com/office/drawing/2014/main" id="{13D822CF-AE81-DD9F-40A9-EBC153DCD782}"/>
              </a:ext>
            </a:extLst>
          </p:cNvPr>
          <p:cNvSpPr>
            <a:spLocks noGrp="1"/>
          </p:cNvSpPr>
          <p:nvPr>
            <p:ph type="sldNum" sz="quarter" idx="5"/>
          </p:nvPr>
        </p:nvSpPr>
        <p:spPr/>
        <p:txBody>
          <a:bodyPr/>
          <a:lstStyle/>
          <a:p>
            <a:fld id="{58D11C9F-81FA-4052-9B37-1EF4A4EF7E85}" type="slidenum">
              <a:rPr lang="en-US" smtClean="0"/>
              <a:t>45</a:t>
            </a:fld>
            <a:endParaRPr lang="en-US"/>
          </a:p>
        </p:txBody>
      </p:sp>
    </p:spTree>
    <p:extLst>
      <p:ext uri="{BB962C8B-B14F-4D97-AF65-F5344CB8AC3E}">
        <p14:creationId xmlns:p14="http://schemas.microsoft.com/office/powerpoint/2010/main" val="25295119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During the teacher interview, you will work with the teacher to identify all behaviors of interest and then create a prioritized list to determine the one keystone behavior. In other words, what is the one behavior, that if modified, could allow students to enjoy school more fully?</a:t>
            </a:r>
          </a:p>
          <a:p>
            <a:endParaRPr lang="en-US"/>
          </a:p>
          <a:p>
            <a:r>
              <a:rPr lang="en-US"/>
              <a:t>This becomes the target behavior (or the behavior you are seeking to reduce) which you will then operationally define</a:t>
            </a:r>
          </a:p>
        </p:txBody>
      </p:sp>
      <p:sp>
        <p:nvSpPr>
          <p:cNvPr id="4" name="Slide Number Placeholder 3"/>
          <p:cNvSpPr>
            <a:spLocks noGrp="1"/>
          </p:cNvSpPr>
          <p:nvPr>
            <p:ph type="sldNum" sz="quarter" idx="5"/>
          </p:nvPr>
        </p:nvSpPr>
        <p:spPr/>
        <p:txBody>
          <a:bodyPr/>
          <a:lstStyle/>
          <a:p>
            <a:fld id="{58D11C9F-81FA-4052-9B37-1EF4A4EF7E85}" type="slidenum">
              <a:rPr lang="en-US" smtClean="0"/>
              <a:t>46</a:t>
            </a:fld>
            <a:endParaRPr lang="en-US"/>
          </a:p>
        </p:txBody>
      </p:sp>
    </p:spTree>
    <p:extLst>
      <p:ext uri="{BB962C8B-B14F-4D97-AF65-F5344CB8AC3E}">
        <p14:creationId xmlns:p14="http://schemas.microsoft.com/office/powerpoint/2010/main" val="2526418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B39E1-8ECA-D8AE-0618-AFA4624E16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7D7EDF-B9BC-46E8-60D1-A1D548ACB8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5C18F6-C730-6321-BC35-92C3FF44BA4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6313F61-8812-82EF-5CF2-D3827FB7C04D}"/>
              </a:ext>
            </a:extLst>
          </p:cNvPr>
          <p:cNvSpPr>
            <a:spLocks noGrp="1"/>
          </p:cNvSpPr>
          <p:nvPr>
            <p:ph type="sldNum" sz="quarter" idx="5"/>
          </p:nvPr>
        </p:nvSpPr>
        <p:spPr/>
        <p:txBody>
          <a:bodyPr/>
          <a:lstStyle/>
          <a:p>
            <a:fld id="{58D11C9F-81FA-4052-9B37-1EF4A4EF7E85}" type="slidenum">
              <a:rPr lang="en-US" smtClean="0"/>
              <a:t>49</a:t>
            </a:fld>
            <a:endParaRPr lang="en-US"/>
          </a:p>
        </p:txBody>
      </p:sp>
    </p:spTree>
    <p:extLst>
      <p:ext uri="{BB962C8B-B14F-4D97-AF65-F5344CB8AC3E}">
        <p14:creationId xmlns:p14="http://schemas.microsoft.com/office/powerpoint/2010/main" val="17206070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Each time the target behavior occurs you will record details in a new row. Each instance of the target behavior will be numbered and later placed in the function matrix.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You should will note the context in which the behavior occurred, such as reading instruction, morning circle time, or math instruction, and the antecedent, or what happened immediately before the behavior.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Additionally, record the target behavior itself, the consequence, or what happened immediately after the target behavior.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function of the behavior, such as access to or avoidance of attention, tasks or tangibles, or sensory experiences will be completed later.</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51</a:t>
            </a:fld>
            <a:endParaRPr lang="en-US"/>
          </a:p>
        </p:txBody>
      </p:sp>
    </p:spTree>
    <p:extLst>
      <p:ext uri="{BB962C8B-B14F-4D97-AF65-F5344CB8AC3E}">
        <p14:creationId xmlns:p14="http://schemas.microsoft.com/office/powerpoint/2010/main" val="4068123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Function Matrix, developed by Umbreit and colleagues is a practical, effective, and novel tool for visually organizing multiple sources of information from informal observations, interviews, rating scales, and A-B-C observation data to identify the function of the target behavior. </a:t>
            </a:r>
          </a:p>
          <a:p>
            <a:endParaRPr lang="en-US"/>
          </a:p>
          <a:p>
            <a:r>
              <a:rPr lang="en-US"/>
              <a:t>The Function Matrix is organized based on the principles of applied behavior analysis, with columns reflecting the two ways behaviors are reinforced: positive reinforcement (meaning to get or access something) and negative reinforcement (meaning to escape or avoid something). </a:t>
            </a:r>
          </a:p>
          <a:p>
            <a:endParaRPr lang="en-US"/>
          </a:p>
          <a:p>
            <a:r>
              <a:rPr lang="en-US"/>
              <a:t>Then, the three rows reflect three behavioral categories (the “something or somethings”) the person is trying get or avoid: attention, tangibles or activities, and sensory experiences.</a:t>
            </a:r>
          </a:p>
        </p:txBody>
      </p:sp>
      <p:sp>
        <p:nvSpPr>
          <p:cNvPr id="4" name="Slide Number Placeholder 3"/>
          <p:cNvSpPr>
            <a:spLocks noGrp="1"/>
          </p:cNvSpPr>
          <p:nvPr>
            <p:ph type="sldNum" sz="quarter" idx="5"/>
          </p:nvPr>
        </p:nvSpPr>
        <p:spPr/>
        <p:txBody>
          <a:bodyPr/>
          <a:lstStyle/>
          <a:p>
            <a:fld id="{58D11C9F-81FA-4052-9B37-1EF4A4EF7E85}" type="slidenum">
              <a:rPr lang="en-US" smtClean="0"/>
              <a:t>52</a:t>
            </a:fld>
            <a:endParaRPr lang="en-US"/>
          </a:p>
        </p:txBody>
      </p:sp>
    </p:spTree>
    <p:extLst>
      <p:ext uri="{BB962C8B-B14F-4D97-AF65-F5344CB8AC3E}">
        <p14:creationId xmlns:p14="http://schemas.microsoft.com/office/powerpoint/2010/main" val="1449701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a:t>
            </a:fld>
            <a:endParaRPr lang="en-US"/>
          </a:p>
        </p:txBody>
      </p:sp>
    </p:spTree>
    <p:extLst>
      <p:ext uri="{BB962C8B-B14F-4D97-AF65-F5344CB8AC3E}">
        <p14:creationId xmlns:p14="http://schemas.microsoft.com/office/powerpoint/2010/main" val="35380531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2E19D-289C-F0FF-8B1B-DF3728AACF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96BE7A-02A5-28DB-3558-680C134577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E436EB-BAD4-5949-55E5-BA3AC4052AA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Information from all parts of the functional assessment are added to Function Matrix. This includes: informal observations, interviews, rating scales, and A-B-C observation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ABC Data are using the following notation: Number of the observation session (e.g., observation session 1, 2, 3) dot number of the occurrence of target behavior in that observation session (e.g., the second instance of behavior) – this is the number of the row.</a:t>
            </a:r>
          </a:p>
        </p:txBody>
      </p:sp>
      <p:sp>
        <p:nvSpPr>
          <p:cNvPr id="4" name="Slide Number Placeholder 3">
            <a:extLst>
              <a:ext uri="{FF2B5EF4-FFF2-40B4-BE49-F238E27FC236}">
                <a16:creationId xmlns:a16="http://schemas.microsoft.com/office/drawing/2014/main" id="{1E661B83-12BC-A871-84EA-66AE7BBA5676}"/>
              </a:ext>
            </a:extLst>
          </p:cNvPr>
          <p:cNvSpPr>
            <a:spLocks noGrp="1"/>
          </p:cNvSpPr>
          <p:nvPr>
            <p:ph type="sldNum" sz="quarter" idx="5"/>
          </p:nvPr>
        </p:nvSpPr>
        <p:spPr/>
        <p:txBody>
          <a:bodyPr/>
          <a:lstStyle/>
          <a:p>
            <a:fld id="{58D11C9F-81FA-4052-9B37-1EF4A4EF7E85}" type="slidenum">
              <a:rPr lang="en-US" smtClean="0"/>
              <a:t>53</a:t>
            </a:fld>
            <a:endParaRPr lang="en-US"/>
          </a:p>
        </p:txBody>
      </p:sp>
    </p:spTree>
    <p:extLst>
      <p:ext uri="{BB962C8B-B14F-4D97-AF65-F5344CB8AC3E}">
        <p14:creationId xmlns:p14="http://schemas.microsoft.com/office/powerpoint/2010/main" val="18215392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343A1-30AA-3F84-DCA6-5C2211DE2C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6B844F-8EC5-AEED-A0A3-31A4B82A27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15A67D-4275-951D-2F81-6B713936048B}"/>
              </a:ext>
            </a:extLst>
          </p:cNvPr>
          <p:cNvSpPr>
            <a:spLocks noGrp="1"/>
          </p:cNvSpPr>
          <p:nvPr>
            <p:ph type="body" idx="1"/>
          </p:nvPr>
        </p:nvSpPr>
        <p:spPr/>
        <p:txBody>
          <a:bodyPr/>
          <a:lstStyle/>
          <a:p>
            <a:r>
              <a:rPr lang="en-US"/>
              <a:t>10-min</a:t>
            </a:r>
          </a:p>
        </p:txBody>
      </p:sp>
      <p:sp>
        <p:nvSpPr>
          <p:cNvPr id="4" name="Slide Number Placeholder 3">
            <a:extLst>
              <a:ext uri="{FF2B5EF4-FFF2-40B4-BE49-F238E27FC236}">
                <a16:creationId xmlns:a16="http://schemas.microsoft.com/office/drawing/2014/main" id="{40934CD8-E2DE-301A-9DE8-2E4FC8E736E5}"/>
              </a:ext>
            </a:extLst>
          </p:cNvPr>
          <p:cNvSpPr>
            <a:spLocks noGrp="1"/>
          </p:cNvSpPr>
          <p:nvPr>
            <p:ph type="sldNum" sz="quarter" idx="5"/>
          </p:nvPr>
        </p:nvSpPr>
        <p:spPr/>
        <p:txBody>
          <a:bodyPr/>
          <a:lstStyle/>
          <a:p>
            <a:fld id="{58D11C9F-81FA-4052-9B37-1EF4A4EF7E85}" type="slidenum">
              <a:rPr lang="en-US" smtClean="0"/>
              <a:t>57</a:t>
            </a:fld>
            <a:endParaRPr lang="en-US"/>
          </a:p>
        </p:txBody>
      </p:sp>
    </p:spTree>
    <p:extLst>
      <p:ext uri="{BB962C8B-B14F-4D97-AF65-F5344CB8AC3E}">
        <p14:creationId xmlns:p14="http://schemas.microsoft.com/office/powerpoint/2010/main" val="2505250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CB882-EA6C-3DCE-33AB-E7DEA38C36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737E34-D911-BA80-A8C3-0624A5BCCD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460B7F-BF28-7FB2-3577-6D39C39C7422}"/>
              </a:ext>
            </a:extLst>
          </p:cNvPr>
          <p:cNvSpPr>
            <a:spLocks noGrp="1"/>
          </p:cNvSpPr>
          <p:nvPr>
            <p:ph type="body" idx="1"/>
          </p:nvPr>
        </p:nvSpPr>
        <p:spPr/>
        <p:txBody>
          <a:bodyPr/>
          <a:lstStyle/>
          <a:p>
            <a:pPr marL="0" indent="0">
              <a:buFont typeface="Arial" panose="020B0604020202020204" pitchFamily="34" charset="0"/>
              <a:buNone/>
            </a:pPr>
            <a:r>
              <a:rPr lang="en-US"/>
              <a:t>Today, we are going to focus on these three components of Step 3</a:t>
            </a:r>
          </a:p>
        </p:txBody>
      </p:sp>
      <p:sp>
        <p:nvSpPr>
          <p:cNvPr id="4" name="Slide Number Placeholder 3">
            <a:extLst>
              <a:ext uri="{FF2B5EF4-FFF2-40B4-BE49-F238E27FC236}">
                <a16:creationId xmlns:a16="http://schemas.microsoft.com/office/drawing/2014/main" id="{CF10543C-8246-3FBA-324B-CBEEB096384C}"/>
              </a:ext>
            </a:extLst>
          </p:cNvPr>
          <p:cNvSpPr>
            <a:spLocks noGrp="1"/>
          </p:cNvSpPr>
          <p:nvPr>
            <p:ph type="sldNum" sz="quarter" idx="5"/>
          </p:nvPr>
        </p:nvSpPr>
        <p:spPr/>
        <p:txBody>
          <a:bodyPr/>
          <a:lstStyle/>
          <a:p>
            <a:fld id="{58D11C9F-81FA-4052-9B37-1EF4A4EF7E85}" type="slidenum">
              <a:rPr lang="en-US" smtClean="0"/>
              <a:t>59</a:t>
            </a:fld>
            <a:endParaRPr lang="en-US"/>
          </a:p>
        </p:txBody>
      </p:sp>
    </p:spTree>
    <p:extLst>
      <p:ext uri="{BB962C8B-B14F-4D97-AF65-F5344CB8AC3E}">
        <p14:creationId xmlns:p14="http://schemas.microsoft.com/office/powerpoint/2010/main" val="38390864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9AE90-F6E9-0749-D356-6CC9B9E8AE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FC30CA-22D9-2292-ABF6-619CE48F31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145347-8C37-1985-30D8-5193B1C6688C}"/>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D21FC3BE-F41B-5686-132C-C492D35707DA}"/>
              </a:ext>
            </a:extLst>
          </p:cNvPr>
          <p:cNvSpPr>
            <a:spLocks noGrp="1"/>
          </p:cNvSpPr>
          <p:nvPr>
            <p:ph type="sldNum" sz="quarter" idx="5"/>
          </p:nvPr>
        </p:nvSpPr>
        <p:spPr/>
        <p:txBody>
          <a:bodyPr/>
          <a:lstStyle/>
          <a:p>
            <a:fld id="{58D11C9F-81FA-4052-9B37-1EF4A4EF7E85}" type="slidenum">
              <a:rPr lang="en-US" smtClean="0"/>
              <a:t>60</a:t>
            </a:fld>
            <a:endParaRPr lang="en-US"/>
          </a:p>
        </p:txBody>
      </p:sp>
    </p:spTree>
    <p:extLst>
      <p:ext uri="{BB962C8B-B14F-4D97-AF65-F5344CB8AC3E}">
        <p14:creationId xmlns:p14="http://schemas.microsoft.com/office/powerpoint/2010/main" val="17760741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26CD2-9E79-41EC-E27F-EE7298F745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1B3C7A-4079-8C6D-015B-E211EC081E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0339FB-BF2A-36AE-818D-9B143CB49090}"/>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50491C01-1F01-7163-91AE-038FE1A47C84}"/>
              </a:ext>
            </a:extLst>
          </p:cNvPr>
          <p:cNvSpPr>
            <a:spLocks noGrp="1"/>
          </p:cNvSpPr>
          <p:nvPr>
            <p:ph type="sldNum" sz="quarter" idx="5"/>
          </p:nvPr>
        </p:nvSpPr>
        <p:spPr/>
        <p:txBody>
          <a:bodyPr/>
          <a:lstStyle/>
          <a:p>
            <a:fld id="{58D11C9F-81FA-4052-9B37-1EF4A4EF7E85}" type="slidenum">
              <a:rPr lang="en-US" smtClean="0"/>
              <a:t>61</a:t>
            </a:fld>
            <a:endParaRPr lang="en-US"/>
          </a:p>
        </p:txBody>
      </p:sp>
    </p:spTree>
    <p:extLst>
      <p:ext uri="{BB962C8B-B14F-4D97-AF65-F5344CB8AC3E}">
        <p14:creationId xmlns:p14="http://schemas.microsoft.com/office/powerpoint/2010/main" val="1312465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https://youtu.be/ofRn9zCjy8s?si=1W6vo_yTak1yDSQ7&amp;t=88</a:t>
            </a:r>
          </a:p>
        </p:txBody>
      </p:sp>
      <p:sp>
        <p:nvSpPr>
          <p:cNvPr id="4" name="Slide Number Placeholder 3"/>
          <p:cNvSpPr>
            <a:spLocks noGrp="1"/>
          </p:cNvSpPr>
          <p:nvPr>
            <p:ph type="sldNum" sz="quarter" idx="5"/>
          </p:nvPr>
        </p:nvSpPr>
        <p:spPr/>
        <p:txBody>
          <a:bodyPr/>
          <a:lstStyle/>
          <a:p>
            <a:fld id="{58D11C9F-81FA-4052-9B37-1EF4A4EF7E85}" type="slidenum">
              <a:rPr lang="en-US" smtClean="0"/>
              <a:t>64</a:t>
            </a:fld>
            <a:endParaRPr lang="en-US"/>
          </a:p>
        </p:txBody>
      </p:sp>
    </p:spTree>
    <p:extLst>
      <p:ext uri="{BB962C8B-B14F-4D97-AF65-F5344CB8AC3E}">
        <p14:creationId xmlns:p14="http://schemas.microsoft.com/office/powerpoint/2010/main" val="35026527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NOTES:</a:t>
            </a:r>
          </a:p>
          <a:p>
            <a:pPr marL="171450" indent="-171450">
              <a:buFont typeface="Arial" panose="020B0604020202020204" pitchFamily="34" charset="0"/>
              <a:buChar char="•"/>
            </a:pPr>
            <a:r>
              <a:rPr lang="en-US"/>
              <a:t>Jim says cake 18 times</a:t>
            </a:r>
          </a:p>
          <a:p>
            <a:pPr marL="171450" indent="-171450">
              <a:buFont typeface="Arial" panose="020B0604020202020204" pitchFamily="34" charset="0"/>
              <a:buChar char="•"/>
            </a:pPr>
            <a:r>
              <a:rPr lang="en-US"/>
              <a:t>Challenges</a:t>
            </a:r>
          </a:p>
          <a:p>
            <a:pPr marL="628650" lvl="1" indent="-171450">
              <a:buFont typeface="Arial" panose="020B0604020202020204" pitchFamily="34" charset="0"/>
              <a:buChar char="•"/>
            </a:pPr>
            <a:r>
              <a:rPr lang="en-US"/>
              <a:t>Pancake? Cupcake?</a:t>
            </a:r>
          </a:p>
          <a:p>
            <a:pPr marL="628650" lvl="1" indent="-171450">
              <a:buFont typeface="Arial" panose="020B0604020202020204" pitchFamily="34" charset="0"/>
              <a:buChar char="•"/>
            </a:pPr>
            <a:r>
              <a:rPr lang="en-US"/>
              <a:t>Hearing / audio quality</a:t>
            </a:r>
          </a:p>
          <a:p>
            <a:pPr marL="628650" lvl="1" indent="-171450">
              <a:buFont typeface="Arial" panose="020B0604020202020204" pitchFamily="34" charset="0"/>
              <a:buChar char="•"/>
            </a:pPr>
            <a:r>
              <a:rPr lang="en-US"/>
              <a:t>Frequency (happened a lot, hard to keep up) - </a:t>
            </a:r>
          </a:p>
          <a:p>
            <a:pPr marL="171450" indent="-171450">
              <a:buFont typeface="Arial" panose="020B0604020202020204" pitchFamily="34" charset="0"/>
              <a:buChar char="•"/>
            </a:pPr>
            <a:r>
              <a:rPr lang="en-US"/>
              <a:t>Procedures could be improved by:</a:t>
            </a:r>
          </a:p>
          <a:p>
            <a:pPr marL="628650" lvl="1" indent="-171450">
              <a:buFont typeface="Arial" panose="020B0604020202020204" pitchFamily="34" charset="0"/>
              <a:buChar char="•"/>
            </a:pPr>
            <a:r>
              <a:rPr lang="en-US"/>
              <a:t>Revising operational definition – whether or not to “count” compound words</a:t>
            </a:r>
          </a:p>
          <a:p>
            <a:pPr marL="628650" lvl="1" indent="-171450">
              <a:buFont typeface="Arial" panose="020B0604020202020204" pitchFamily="34" charset="0"/>
              <a:buChar char="•"/>
            </a:pPr>
            <a:r>
              <a:rPr lang="en-US"/>
              <a:t>Set up with good vantage point / audio to conduct observation</a:t>
            </a:r>
          </a:p>
          <a:p>
            <a:pPr marL="628650" lvl="1" indent="-171450">
              <a:buFont typeface="Arial" panose="020B0604020202020204" pitchFamily="34" charset="0"/>
              <a:buChar char="•"/>
            </a:pPr>
            <a:r>
              <a:rPr lang="en-US"/>
              <a:t>Consider whether frequency is appropriate / feasible (e.g., if happening too much to keep up maybe partial interval would be more appropriate)</a:t>
            </a:r>
          </a:p>
          <a:p>
            <a:pPr marL="628650" lvl="1"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65</a:t>
            </a:fld>
            <a:endParaRPr lang="en-US"/>
          </a:p>
        </p:txBody>
      </p:sp>
    </p:spTree>
    <p:extLst>
      <p:ext uri="{BB962C8B-B14F-4D97-AF65-F5344CB8AC3E}">
        <p14:creationId xmlns:p14="http://schemas.microsoft.com/office/powerpoint/2010/main" val="8659598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3EC46-8871-B026-EA71-759E6A8055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2E19B3-E310-9CBB-EE96-2DFC987F0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323CA7-03DC-1227-76C5-6DE5E36F5AAB}"/>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C3C20F6F-1EB8-BCFD-842C-1CB6E7D124A1}"/>
              </a:ext>
            </a:extLst>
          </p:cNvPr>
          <p:cNvSpPr>
            <a:spLocks noGrp="1"/>
          </p:cNvSpPr>
          <p:nvPr>
            <p:ph type="sldNum" sz="quarter" idx="5"/>
          </p:nvPr>
        </p:nvSpPr>
        <p:spPr/>
        <p:txBody>
          <a:bodyPr/>
          <a:lstStyle/>
          <a:p>
            <a:fld id="{58D11C9F-81FA-4052-9B37-1EF4A4EF7E85}" type="slidenum">
              <a:rPr lang="en-US" smtClean="0"/>
              <a:t>66</a:t>
            </a:fld>
            <a:endParaRPr lang="en-US"/>
          </a:p>
        </p:txBody>
      </p:sp>
    </p:spTree>
    <p:extLst>
      <p:ext uri="{BB962C8B-B14F-4D97-AF65-F5344CB8AC3E}">
        <p14:creationId xmlns:p14="http://schemas.microsoft.com/office/powerpoint/2010/main" val="26702189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69BF3-BE39-D6FD-56E3-614923F348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041A3D-22AD-CAC0-4855-3A968FD9BE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CE2B96-3141-17EA-38B3-08B190DAF280}"/>
              </a:ext>
            </a:extLst>
          </p:cNvPr>
          <p:cNvSpPr>
            <a:spLocks noGrp="1"/>
          </p:cNvSpPr>
          <p:nvPr>
            <p:ph type="body" idx="1"/>
          </p:nvPr>
        </p:nvSpPr>
        <p:spPr/>
        <p:txBody>
          <a:bodyPr/>
          <a:lstStyle/>
          <a:p>
            <a:pPr marL="0" indent="0">
              <a:buFont typeface="Arial" panose="020B0604020202020204" pitchFamily="34" charset="0"/>
              <a:buNone/>
            </a:pPr>
            <a:r>
              <a:rPr lang="en-US"/>
              <a:t>Today, we are going to focus on these components of Step 4</a:t>
            </a:r>
          </a:p>
        </p:txBody>
      </p:sp>
      <p:sp>
        <p:nvSpPr>
          <p:cNvPr id="4" name="Slide Number Placeholder 3">
            <a:extLst>
              <a:ext uri="{FF2B5EF4-FFF2-40B4-BE49-F238E27FC236}">
                <a16:creationId xmlns:a16="http://schemas.microsoft.com/office/drawing/2014/main" id="{06E9324F-42BA-1B63-6084-E8775EAA6C4D}"/>
              </a:ext>
            </a:extLst>
          </p:cNvPr>
          <p:cNvSpPr>
            <a:spLocks noGrp="1"/>
          </p:cNvSpPr>
          <p:nvPr>
            <p:ph type="sldNum" sz="quarter" idx="5"/>
          </p:nvPr>
        </p:nvSpPr>
        <p:spPr/>
        <p:txBody>
          <a:bodyPr/>
          <a:lstStyle/>
          <a:p>
            <a:fld id="{58D11C9F-81FA-4052-9B37-1EF4A4EF7E85}" type="slidenum">
              <a:rPr lang="en-US" smtClean="0"/>
              <a:t>68</a:t>
            </a:fld>
            <a:endParaRPr lang="en-US"/>
          </a:p>
        </p:txBody>
      </p:sp>
    </p:spTree>
    <p:extLst>
      <p:ext uri="{BB962C8B-B14F-4D97-AF65-F5344CB8AC3E}">
        <p14:creationId xmlns:p14="http://schemas.microsoft.com/office/powerpoint/2010/main" val="34355635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6E1CC-4560-A180-55CF-86F9714AC473}"/>
            </a:ext>
          </a:extLst>
        </p:cNvPr>
        <p:cNvGrpSpPr/>
        <p:nvPr/>
      </p:nvGrpSpPr>
      <p:grpSpPr>
        <a:xfrm>
          <a:off x="0" y="0"/>
          <a:ext cx="0" cy="0"/>
          <a:chOff x="0" y="0"/>
          <a:chExt cx="0" cy="0"/>
        </a:xfrm>
      </p:grpSpPr>
      <p:sp>
        <p:nvSpPr>
          <p:cNvPr id="43010" name="Rectangle 7">
            <a:extLst>
              <a:ext uri="{FF2B5EF4-FFF2-40B4-BE49-F238E27FC236}">
                <a16:creationId xmlns:a16="http://schemas.microsoft.com/office/drawing/2014/main" id="{58CDA6B5-A093-0DCE-2EC0-6C8DD3EA4816}"/>
              </a:ext>
            </a:extLst>
          </p:cNvPr>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294F80E-3402-4939-BF7A-8D3B22C69A73}" type="slidenum">
              <a:rPr lang="en-US" smtClean="0">
                <a:solidFill>
                  <a:prstClr val="black"/>
                </a:solidFill>
                <a:ea typeface="ＭＳ Ｐゴシック" pitchFamily="34" charset="-128"/>
              </a:rPr>
              <a:pPr>
                <a:defRPr/>
              </a:pPr>
              <a:t>76</a:t>
            </a:fld>
            <a:endParaRPr lang="en-US">
              <a:solidFill>
                <a:prstClr val="black"/>
              </a:solidFill>
              <a:ea typeface="ＭＳ Ｐゴシック" pitchFamily="34" charset="-128"/>
            </a:endParaRPr>
          </a:p>
        </p:txBody>
      </p:sp>
      <p:sp>
        <p:nvSpPr>
          <p:cNvPr id="44035" name="Rectangle 2">
            <a:extLst>
              <a:ext uri="{FF2B5EF4-FFF2-40B4-BE49-F238E27FC236}">
                <a16:creationId xmlns:a16="http://schemas.microsoft.com/office/drawing/2014/main" id="{C04C185B-5C13-8AE1-B04B-0BDC7DA82031}"/>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44036" name="Rectangle 3">
            <a:extLst>
              <a:ext uri="{FF2B5EF4-FFF2-40B4-BE49-F238E27FC236}">
                <a16:creationId xmlns:a16="http://schemas.microsoft.com/office/drawing/2014/main" id="{7A789659-0E6A-B525-0B71-F26DFCE9B613}"/>
              </a:ext>
            </a:extLst>
          </p:cNvPr>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extLst>
      <p:ext uri="{BB962C8B-B14F-4D97-AF65-F5344CB8AC3E}">
        <p14:creationId xmlns:p14="http://schemas.microsoft.com/office/powerpoint/2010/main" val="1240686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B2CC2-478E-E30C-0266-9E71B561B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127A2-B256-CB7E-4556-33E9C4F910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E2D92-9E79-74A8-A38E-7C76DF9D63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5EE41D-C341-A9AE-3FF4-727704C0ACD0}"/>
              </a:ext>
            </a:extLst>
          </p:cNvPr>
          <p:cNvSpPr>
            <a:spLocks noGrp="1"/>
          </p:cNvSpPr>
          <p:nvPr>
            <p:ph type="sldNum" sz="quarter" idx="5"/>
          </p:nvPr>
        </p:nvSpPr>
        <p:spPr/>
        <p:txBody>
          <a:bodyPr/>
          <a:lstStyle/>
          <a:p>
            <a:fld id="{6CE9D5D3-2E19-48D7-A2AA-A8BA04DCF754}" type="slidenum">
              <a:rPr lang="en-US" smtClean="0"/>
              <a:t>5</a:t>
            </a:fld>
            <a:endParaRPr lang="en-US"/>
          </a:p>
        </p:txBody>
      </p:sp>
    </p:spTree>
    <p:extLst>
      <p:ext uri="{BB962C8B-B14F-4D97-AF65-F5344CB8AC3E}">
        <p14:creationId xmlns:p14="http://schemas.microsoft.com/office/powerpoint/2010/main" val="18100777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B06EA-F2CC-B1FE-6EEF-C57AC1DF81D9}"/>
            </a:ext>
          </a:extLst>
        </p:cNvPr>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EF786093-033E-3AD1-6B0B-8698C78855D9}"/>
              </a:ext>
            </a:extLst>
          </p:cNvPr>
          <p:cNvSpPr>
            <a:spLocks noGrp="1" noRot="1" noChangeAspect="1" noTextEdit="1"/>
          </p:cNvSpPr>
          <p:nvPr>
            <p:ph type="sldImg"/>
          </p:nvPr>
        </p:nvSpPr>
        <p:spPr bwMode="auto">
          <a:noFill/>
          <a:ln>
            <a:solidFill>
              <a:srgbClr val="000000"/>
            </a:solidFill>
            <a:miter lim="800000"/>
            <a:headEnd/>
            <a:tailEnd/>
          </a:ln>
        </p:spPr>
      </p:sp>
      <p:sp>
        <p:nvSpPr>
          <p:cNvPr id="45059" name="Notes Placeholder 2">
            <a:extLst>
              <a:ext uri="{FF2B5EF4-FFF2-40B4-BE49-F238E27FC236}">
                <a16:creationId xmlns:a16="http://schemas.microsoft.com/office/drawing/2014/main" id="{30C9EB76-E546-0806-851D-5494D2C654A8}"/>
              </a:ext>
            </a:extLst>
          </p:cNvPr>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
        <p:nvSpPr>
          <p:cNvPr id="44036" name="Slide Number Placeholder 3">
            <a:extLst>
              <a:ext uri="{FF2B5EF4-FFF2-40B4-BE49-F238E27FC236}">
                <a16:creationId xmlns:a16="http://schemas.microsoft.com/office/drawing/2014/main" id="{E9552C69-7D65-8619-64DB-ACE38B47D134}"/>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3F93BCB-861F-4013-A79A-00D640429515}" type="slidenum">
              <a:rPr lang="en-US" smtClean="0">
                <a:solidFill>
                  <a:prstClr val="black"/>
                </a:solidFill>
                <a:ea typeface="ＭＳ Ｐゴシック" pitchFamily="34" charset="-128"/>
              </a:rPr>
              <a:pPr>
                <a:defRPr/>
              </a:pPr>
              <a:t>77</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38030375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566B7-85A0-5001-6855-527B05E552EF}"/>
            </a:ext>
          </a:extLst>
        </p:cNvPr>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92C9D94F-DF45-04D0-3C93-6A8F8F4AA431}"/>
              </a:ext>
            </a:extLst>
          </p:cNvPr>
          <p:cNvSpPr>
            <a:spLocks noGrp="1" noRot="1" noChangeAspect="1" noTextEdit="1"/>
          </p:cNvSpPr>
          <p:nvPr>
            <p:ph type="sldImg"/>
          </p:nvPr>
        </p:nvSpPr>
        <p:spPr bwMode="auto">
          <a:noFill/>
          <a:ln>
            <a:solidFill>
              <a:srgbClr val="000000"/>
            </a:solidFill>
            <a:miter lim="800000"/>
            <a:headEnd/>
            <a:tailEnd/>
          </a:ln>
        </p:spPr>
      </p:sp>
      <p:sp>
        <p:nvSpPr>
          <p:cNvPr id="48131" name="Notes Placeholder 2">
            <a:extLst>
              <a:ext uri="{FF2B5EF4-FFF2-40B4-BE49-F238E27FC236}">
                <a16:creationId xmlns:a16="http://schemas.microsoft.com/office/drawing/2014/main" id="{5FE88DC3-EEC6-1DA7-FDC1-89A4EF223178}"/>
              </a:ext>
            </a:extLst>
          </p:cNvPr>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
        <p:nvSpPr>
          <p:cNvPr id="47108" name="Slide Number Placeholder 3">
            <a:extLst>
              <a:ext uri="{FF2B5EF4-FFF2-40B4-BE49-F238E27FC236}">
                <a16:creationId xmlns:a16="http://schemas.microsoft.com/office/drawing/2014/main" id="{B03216AA-C948-A481-64B3-4EAC4F09EFAF}"/>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1DA47E5-BACC-4479-9E25-37FD76B6D855}" type="slidenum">
              <a:rPr lang="en-US" smtClean="0">
                <a:solidFill>
                  <a:prstClr val="black"/>
                </a:solidFill>
                <a:ea typeface="ＭＳ Ｐゴシック" pitchFamily="34" charset="-128"/>
              </a:rPr>
              <a:pPr>
                <a:defRPr/>
              </a:pPr>
              <a:t>78</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10791727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CCA06-56FB-C9D9-09E3-DCDA2C981A50}"/>
            </a:ext>
          </a:extLst>
        </p:cNvPr>
        <p:cNvGrpSpPr/>
        <p:nvPr/>
      </p:nvGrpSpPr>
      <p:grpSpPr>
        <a:xfrm>
          <a:off x="0" y="0"/>
          <a:ext cx="0" cy="0"/>
          <a:chOff x="0" y="0"/>
          <a:chExt cx="0" cy="0"/>
        </a:xfrm>
      </p:grpSpPr>
      <p:sp>
        <p:nvSpPr>
          <p:cNvPr id="49154" name="Rectangle 7">
            <a:extLst>
              <a:ext uri="{FF2B5EF4-FFF2-40B4-BE49-F238E27FC236}">
                <a16:creationId xmlns:a16="http://schemas.microsoft.com/office/drawing/2014/main" id="{E3C3459F-0597-138B-47AC-DCBBB4A44BB1}"/>
              </a:ext>
            </a:extLst>
          </p:cNvPr>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707A22D-9424-42C3-A389-AF0B2FE0DDD6}" type="slidenum">
              <a:rPr lang="en-US" smtClean="0">
                <a:solidFill>
                  <a:prstClr val="black"/>
                </a:solidFill>
                <a:ea typeface="ＭＳ Ｐゴシック" pitchFamily="34" charset="-128"/>
              </a:rPr>
              <a:pPr>
                <a:defRPr/>
              </a:pPr>
              <a:t>79</a:t>
            </a:fld>
            <a:endParaRPr lang="en-US">
              <a:solidFill>
                <a:prstClr val="black"/>
              </a:solidFill>
              <a:ea typeface="ＭＳ Ｐゴシック" pitchFamily="34" charset="-128"/>
            </a:endParaRPr>
          </a:p>
        </p:txBody>
      </p:sp>
      <p:sp>
        <p:nvSpPr>
          <p:cNvPr id="50179" name="Rectangle 2">
            <a:extLst>
              <a:ext uri="{FF2B5EF4-FFF2-40B4-BE49-F238E27FC236}">
                <a16:creationId xmlns:a16="http://schemas.microsoft.com/office/drawing/2014/main" id="{27298ADC-37DF-27A5-0FC1-736A86C784D7}"/>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50180" name="Rectangle 3">
            <a:extLst>
              <a:ext uri="{FF2B5EF4-FFF2-40B4-BE49-F238E27FC236}">
                <a16:creationId xmlns:a16="http://schemas.microsoft.com/office/drawing/2014/main" id="{F30F7531-EB07-1581-E2F5-7E3A434362AD}"/>
              </a:ext>
            </a:extLst>
          </p:cNvPr>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extLst>
      <p:ext uri="{BB962C8B-B14F-4D97-AF65-F5344CB8AC3E}">
        <p14:creationId xmlns:p14="http://schemas.microsoft.com/office/powerpoint/2010/main" val="33417638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427B5-1A87-C553-9DEF-193665754441}"/>
            </a:ext>
          </a:extLst>
        </p:cNvPr>
        <p:cNvGrpSpPr/>
        <p:nvPr/>
      </p:nvGrpSpPr>
      <p:grpSpPr>
        <a:xfrm>
          <a:off x="0" y="0"/>
          <a:ext cx="0" cy="0"/>
          <a:chOff x="0" y="0"/>
          <a:chExt cx="0" cy="0"/>
        </a:xfrm>
      </p:grpSpPr>
      <p:sp>
        <p:nvSpPr>
          <p:cNvPr id="48130" name="Rectangle 7">
            <a:extLst>
              <a:ext uri="{FF2B5EF4-FFF2-40B4-BE49-F238E27FC236}">
                <a16:creationId xmlns:a16="http://schemas.microsoft.com/office/drawing/2014/main" id="{34E27CF7-8D24-A25E-B968-BC770BB2D3F3}"/>
              </a:ext>
            </a:extLst>
          </p:cNvPr>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6001BD0-4086-4842-9A99-D66AEE898BE8}" type="slidenum">
              <a:rPr lang="en-US" smtClean="0">
                <a:solidFill>
                  <a:prstClr val="black"/>
                </a:solidFill>
                <a:ea typeface="ＭＳ Ｐゴシック" pitchFamily="34" charset="-128"/>
              </a:rPr>
              <a:pPr>
                <a:defRPr/>
              </a:pPr>
              <a:t>80</a:t>
            </a:fld>
            <a:endParaRPr lang="en-US">
              <a:solidFill>
                <a:prstClr val="black"/>
              </a:solidFill>
              <a:ea typeface="ＭＳ Ｐゴシック" pitchFamily="34" charset="-128"/>
            </a:endParaRPr>
          </a:p>
        </p:txBody>
      </p:sp>
      <p:sp>
        <p:nvSpPr>
          <p:cNvPr id="49155" name="Rectangle 2">
            <a:extLst>
              <a:ext uri="{FF2B5EF4-FFF2-40B4-BE49-F238E27FC236}">
                <a16:creationId xmlns:a16="http://schemas.microsoft.com/office/drawing/2014/main" id="{12D46656-41FC-CE1B-E223-B9970833A462}"/>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a:extLst>
              <a:ext uri="{FF2B5EF4-FFF2-40B4-BE49-F238E27FC236}">
                <a16:creationId xmlns:a16="http://schemas.microsoft.com/office/drawing/2014/main" id="{3A6049F4-37CD-C0B0-E398-EA538F87EC25}"/>
              </a:ext>
            </a:extLst>
          </p:cNvPr>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extLst>
      <p:ext uri="{BB962C8B-B14F-4D97-AF65-F5344CB8AC3E}">
        <p14:creationId xmlns:p14="http://schemas.microsoft.com/office/powerpoint/2010/main" val="5382410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A09A2-FCE4-7AC7-EBF5-EFEB102B5EC8}"/>
            </a:ext>
          </a:extLst>
        </p:cNvPr>
        <p:cNvGrpSpPr/>
        <p:nvPr/>
      </p:nvGrpSpPr>
      <p:grpSpPr>
        <a:xfrm>
          <a:off x="0" y="0"/>
          <a:ext cx="0" cy="0"/>
          <a:chOff x="0" y="0"/>
          <a:chExt cx="0" cy="0"/>
        </a:xfrm>
      </p:grpSpPr>
      <p:sp>
        <p:nvSpPr>
          <p:cNvPr id="45058" name="Rectangle 7">
            <a:extLst>
              <a:ext uri="{FF2B5EF4-FFF2-40B4-BE49-F238E27FC236}">
                <a16:creationId xmlns:a16="http://schemas.microsoft.com/office/drawing/2014/main" id="{D657068D-E632-B429-AAC3-8A91C2F72947}"/>
              </a:ext>
            </a:extLst>
          </p:cNvPr>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498C0C1-6CCF-4E02-B23E-427288DD7543}" type="slidenum">
              <a:rPr lang="en-US" smtClean="0">
                <a:solidFill>
                  <a:prstClr val="black"/>
                </a:solidFill>
                <a:ea typeface="ＭＳ Ｐゴシック" pitchFamily="34" charset="-128"/>
              </a:rPr>
              <a:pPr>
                <a:defRPr/>
              </a:pPr>
              <a:t>81</a:t>
            </a:fld>
            <a:endParaRPr lang="en-US">
              <a:solidFill>
                <a:prstClr val="black"/>
              </a:solidFill>
              <a:ea typeface="ＭＳ Ｐゴシック" pitchFamily="34" charset="-128"/>
            </a:endParaRPr>
          </a:p>
        </p:txBody>
      </p:sp>
      <p:sp>
        <p:nvSpPr>
          <p:cNvPr id="46083" name="Rectangle 2">
            <a:extLst>
              <a:ext uri="{FF2B5EF4-FFF2-40B4-BE49-F238E27FC236}">
                <a16:creationId xmlns:a16="http://schemas.microsoft.com/office/drawing/2014/main" id="{48B39713-F65B-07CE-37A2-6CC3B77599B9}"/>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46084" name="Rectangle 3">
            <a:extLst>
              <a:ext uri="{FF2B5EF4-FFF2-40B4-BE49-F238E27FC236}">
                <a16:creationId xmlns:a16="http://schemas.microsoft.com/office/drawing/2014/main" id="{FEA6B7E4-246D-128C-DE22-83F27F3F0725}"/>
              </a:ext>
            </a:extLst>
          </p:cNvPr>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extLst>
      <p:ext uri="{BB962C8B-B14F-4D97-AF65-F5344CB8AC3E}">
        <p14:creationId xmlns:p14="http://schemas.microsoft.com/office/powerpoint/2010/main" val="9468321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CF170-12F3-BBD7-3F1D-62ECA3DC5260}"/>
            </a:ext>
          </a:extLst>
        </p:cNvPr>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55566781-86D2-24E6-3302-0BFDC520DC0B}"/>
              </a:ext>
            </a:extLst>
          </p:cNvPr>
          <p:cNvSpPr>
            <a:spLocks noGrp="1" noRot="1" noChangeAspect="1" noTextEdit="1"/>
          </p:cNvSpPr>
          <p:nvPr>
            <p:ph type="sldImg"/>
          </p:nvPr>
        </p:nvSpPr>
        <p:spPr bwMode="auto">
          <a:noFill/>
          <a:ln>
            <a:solidFill>
              <a:srgbClr val="000000"/>
            </a:solidFill>
            <a:miter lim="800000"/>
            <a:headEnd/>
            <a:tailEnd/>
          </a:ln>
        </p:spPr>
      </p:sp>
      <p:sp>
        <p:nvSpPr>
          <p:cNvPr id="52227" name="Notes Placeholder 2">
            <a:extLst>
              <a:ext uri="{FF2B5EF4-FFF2-40B4-BE49-F238E27FC236}">
                <a16:creationId xmlns:a16="http://schemas.microsoft.com/office/drawing/2014/main" id="{F3A597F2-BEE6-2D03-0C66-F1A20BBF5593}"/>
              </a:ext>
            </a:extLst>
          </p:cNvPr>
          <p:cNvSpPr>
            <a:spLocks noGrp="1"/>
          </p:cNvSpPr>
          <p:nvPr>
            <p:ph type="body" idx="1"/>
          </p:nvPr>
        </p:nvSpPr>
        <p:spPr bwMode="auto">
          <a:noFill/>
        </p:spPr>
        <p:txBody>
          <a:bodyPr wrap="square" numCol="1" anchor="t" anchorCtr="0" compatLnSpc="1">
            <a:prstTxWarp prst="textNoShape">
              <a:avLst/>
            </a:prstTxWarp>
          </a:bodyPr>
          <a:lstStyle/>
          <a:p>
            <a:pPr marL="623888" indent="-514350"/>
            <a:endParaRPr lang="en-US">
              <a:ea typeface="ＭＳ Ｐゴシック" pitchFamily="34" charset="-128"/>
            </a:endParaRPr>
          </a:p>
        </p:txBody>
      </p:sp>
      <p:sp>
        <p:nvSpPr>
          <p:cNvPr id="51204" name="Slide Number Placeholder 3">
            <a:extLst>
              <a:ext uri="{FF2B5EF4-FFF2-40B4-BE49-F238E27FC236}">
                <a16:creationId xmlns:a16="http://schemas.microsoft.com/office/drawing/2014/main" id="{B1500F81-7378-3C06-0438-C233C1555154}"/>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D7D888-0A3B-4891-BA59-76E50B9BD780}" type="slidenum">
              <a:rPr lang="en-US" smtClean="0">
                <a:solidFill>
                  <a:prstClr val="black"/>
                </a:solidFill>
                <a:ea typeface="ＭＳ Ｐゴシック" pitchFamily="34" charset="-128"/>
              </a:rPr>
              <a:pPr>
                <a:defRPr/>
              </a:pPr>
              <a:t>82</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13599006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676E2-9D1B-B2C0-798A-ECE0B74DDCDA}"/>
            </a:ext>
          </a:extLst>
        </p:cNvPr>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F3702125-39DC-377B-82F2-917FD59AF683}"/>
              </a:ext>
            </a:extLst>
          </p:cNvPr>
          <p:cNvSpPr>
            <a:spLocks noGrp="1" noRot="1" noChangeAspect="1" noTextEdit="1"/>
          </p:cNvSpPr>
          <p:nvPr>
            <p:ph type="sldImg"/>
          </p:nvPr>
        </p:nvSpPr>
        <p:spPr bwMode="auto">
          <a:noFill/>
          <a:ln>
            <a:solidFill>
              <a:srgbClr val="000000"/>
            </a:solidFill>
            <a:miter lim="800000"/>
            <a:headEnd/>
            <a:tailEnd/>
          </a:ln>
        </p:spPr>
      </p:sp>
      <p:sp>
        <p:nvSpPr>
          <p:cNvPr id="52227" name="Notes Placeholder 2">
            <a:extLst>
              <a:ext uri="{FF2B5EF4-FFF2-40B4-BE49-F238E27FC236}">
                <a16:creationId xmlns:a16="http://schemas.microsoft.com/office/drawing/2014/main" id="{7ADA4A4E-7D21-6A61-72F4-2EC27A38268F}"/>
              </a:ext>
            </a:extLst>
          </p:cNvPr>
          <p:cNvSpPr>
            <a:spLocks noGrp="1"/>
          </p:cNvSpPr>
          <p:nvPr>
            <p:ph type="body" idx="1"/>
          </p:nvPr>
        </p:nvSpPr>
        <p:spPr bwMode="auto">
          <a:noFill/>
        </p:spPr>
        <p:txBody>
          <a:bodyPr wrap="square" numCol="1" anchor="t" anchorCtr="0" compatLnSpc="1">
            <a:prstTxWarp prst="textNoShape">
              <a:avLst/>
            </a:prstTxWarp>
          </a:bodyPr>
          <a:lstStyle/>
          <a:p>
            <a:pPr marL="623888" indent="-514350"/>
            <a:endParaRPr lang="en-US">
              <a:ea typeface="ＭＳ Ｐゴシック" pitchFamily="34" charset="-128"/>
            </a:endParaRPr>
          </a:p>
        </p:txBody>
      </p:sp>
      <p:sp>
        <p:nvSpPr>
          <p:cNvPr id="51204" name="Slide Number Placeholder 3">
            <a:extLst>
              <a:ext uri="{FF2B5EF4-FFF2-40B4-BE49-F238E27FC236}">
                <a16:creationId xmlns:a16="http://schemas.microsoft.com/office/drawing/2014/main" id="{7B9B0F81-6DA2-81E2-120E-3FD3F0D21717}"/>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D7D888-0A3B-4891-BA59-76E50B9BD780}" type="slidenum">
              <a:rPr lang="en-US" smtClean="0">
                <a:solidFill>
                  <a:prstClr val="black"/>
                </a:solidFill>
                <a:ea typeface="ＭＳ Ｐゴシック" pitchFamily="34" charset="-128"/>
              </a:rPr>
              <a:pPr>
                <a:defRPr/>
              </a:pPr>
              <a:t>84</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32244570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28A08-5D65-CE64-C800-CCEBA725B3E4}"/>
            </a:ext>
          </a:extLst>
        </p:cNvPr>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87307C9E-6CCA-5EF6-5EC0-1D6B134C1297}"/>
              </a:ext>
            </a:extLst>
          </p:cNvPr>
          <p:cNvSpPr>
            <a:spLocks noGrp="1" noRot="1" noChangeAspect="1" noTextEdit="1"/>
          </p:cNvSpPr>
          <p:nvPr>
            <p:ph type="sldImg"/>
          </p:nvPr>
        </p:nvSpPr>
        <p:spPr bwMode="auto">
          <a:noFill/>
          <a:ln>
            <a:solidFill>
              <a:srgbClr val="000000"/>
            </a:solidFill>
            <a:miter lim="800000"/>
            <a:headEnd/>
            <a:tailEnd/>
          </a:ln>
        </p:spPr>
      </p:sp>
      <p:sp>
        <p:nvSpPr>
          <p:cNvPr id="52227" name="Notes Placeholder 2">
            <a:extLst>
              <a:ext uri="{FF2B5EF4-FFF2-40B4-BE49-F238E27FC236}">
                <a16:creationId xmlns:a16="http://schemas.microsoft.com/office/drawing/2014/main" id="{766477E6-A034-AEE3-B93C-E1AF7D89808B}"/>
              </a:ext>
            </a:extLst>
          </p:cNvPr>
          <p:cNvSpPr>
            <a:spLocks noGrp="1"/>
          </p:cNvSpPr>
          <p:nvPr>
            <p:ph type="body" idx="1"/>
          </p:nvPr>
        </p:nvSpPr>
        <p:spPr bwMode="auto">
          <a:noFill/>
        </p:spPr>
        <p:txBody>
          <a:bodyPr wrap="square" numCol="1" anchor="t" anchorCtr="0" compatLnSpc="1">
            <a:prstTxWarp prst="textNoShape">
              <a:avLst/>
            </a:prstTxWarp>
          </a:bodyPr>
          <a:lstStyle/>
          <a:p>
            <a:pPr marL="623888" indent="-514350"/>
            <a:endParaRPr lang="en-US">
              <a:ea typeface="ＭＳ Ｐゴシック" pitchFamily="34" charset="-128"/>
            </a:endParaRPr>
          </a:p>
        </p:txBody>
      </p:sp>
      <p:sp>
        <p:nvSpPr>
          <p:cNvPr id="51204" name="Slide Number Placeholder 3">
            <a:extLst>
              <a:ext uri="{FF2B5EF4-FFF2-40B4-BE49-F238E27FC236}">
                <a16:creationId xmlns:a16="http://schemas.microsoft.com/office/drawing/2014/main" id="{CEB744E8-D476-AD8A-4082-BBD9D9911CE5}"/>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D7D888-0A3B-4891-BA59-76E50B9BD780}" type="slidenum">
              <a:rPr lang="en-US" smtClean="0">
                <a:solidFill>
                  <a:prstClr val="black"/>
                </a:solidFill>
                <a:ea typeface="ＭＳ Ｐゴシック" pitchFamily="34" charset="-128"/>
              </a:rPr>
              <a:pPr>
                <a:defRPr/>
              </a:pPr>
              <a:t>85</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21369144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18759-5A18-77DB-C560-C07483E91378}"/>
            </a:ext>
          </a:extLst>
        </p:cNvPr>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20876C26-E8AB-101A-571C-B8057C86D1B5}"/>
              </a:ext>
            </a:extLst>
          </p:cNvPr>
          <p:cNvSpPr>
            <a:spLocks noGrp="1" noRot="1" noChangeAspect="1" noTextEdit="1"/>
          </p:cNvSpPr>
          <p:nvPr>
            <p:ph type="sldImg"/>
          </p:nvPr>
        </p:nvSpPr>
        <p:spPr bwMode="auto">
          <a:noFill/>
          <a:ln>
            <a:solidFill>
              <a:srgbClr val="000000"/>
            </a:solidFill>
            <a:miter lim="800000"/>
            <a:headEnd/>
            <a:tailEnd/>
          </a:ln>
        </p:spPr>
      </p:sp>
      <p:sp>
        <p:nvSpPr>
          <p:cNvPr id="52227" name="Notes Placeholder 2">
            <a:extLst>
              <a:ext uri="{FF2B5EF4-FFF2-40B4-BE49-F238E27FC236}">
                <a16:creationId xmlns:a16="http://schemas.microsoft.com/office/drawing/2014/main" id="{B19B6B8E-3D97-DC7D-116B-DB2B9191F97C}"/>
              </a:ext>
            </a:extLst>
          </p:cNvPr>
          <p:cNvSpPr>
            <a:spLocks noGrp="1"/>
          </p:cNvSpPr>
          <p:nvPr>
            <p:ph type="body" idx="1"/>
          </p:nvPr>
        </p:nvSpPr>
        <p:spPr bwMode="auto">
          <a:noFill/>
        </p:spPr>
        <p:txBody>
          <a:bodyPr wrap="square" numCol="1" anchor="t" anchorCtr="0" compatLnSpc="1">
            <a:prstTxWarp prst="textNoShape">
              <a:avLst/>
            </a:prstTxWarp>
          </a:bodyPr>
          <a:lstStyle/>
          <a:p>
            <a:pPr marL="623888" indent="-514350"/>
            <a:endParaRPr lang="en-US">
              <a:ea typeface="ＭＳ Ｐゴシック" pitchFamily="34" charset="-128"/>
            </a:endParaRPr>
          </a:p>
        </p:txBody>
      </p:sp>
      <p:sp>
        <p:nvSpPr>
          <p:cNvPr id="51204" name="Slide Number Placeholder 3">
            <a:extLst>
              <a:ext uri="{FF2B5EF4-FFF2-40B4-BE49-F238E27FC236}">
                <a16:creationId xmlns:a16="http://schemas.microsoft.com/office/drawing/2014/main" id="{8B18DDEE-845D-CBBB-64D6-391EA17FAACA}"/>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D7D888-0A3B-4891-BA59-76E50B9BD780}" type="slidenum">
              <a:rPr lang="en-US" smtClean="0">
                <a:solidFill>
                  <a:prstClr val="black"/>
                </a:solidFill>
                <a:ea typeface="ＭＳ Ｐゴシック" pitchFamily="34" charset="-128"/>
              </a:rPr>
              <a:pPr>
                <a:defRPr/>
              </a:pPr>
              <a:t>86</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41193706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9CEC5-0581-2DA3-222F-201F4BCE96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B3938B-AC99-229A-68E4-00B57067F7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8485D0-3958-C69D-E829-9D0DD7591885}"/>
              </a:ext>
            </a:extLst>
          </p:cNvPr>
          <p:cNvSpPr>
            <a:spLocks noGrp="1"/>
          </p:cNvSpPr>
          <p:nvPr>
            <p:ph type="body" idx="1"/>
          </p:nvPr>
        </p:nvSpPr>
        <p:spPr/>
        <p:txBody>
          <a:bodyPr/>
          <a:lstStyle/>
          <a:p>
            <a:r>
              <a:rPr lang="en-US"/>
              <a:t>10-min</a:t>
            </a:r>
          </a:p>
        </p:txBody>
      </p:sp>
      <p:sp>
        <p:nvSpPr>
          <p:cNvPr id="4" name="Slide Number Placeholder 3">
            <a:extLst>
              <a:ext uri="{FF2B5EF4-FFF2-40B4-BE49-F238E27FC236}">
                <a16:creationId xmlns:a16="http://schemas.microsoft.com/office/drawing/2014/main" id="{3151C409-2A73-AE60-01FE-8EE73CA0AC47}"/>
              </a:ext>
            </a:extLst>
          </p:cNvPr>
          <p:cNvSpPr>
            <a:spLocks noGrp="1"/>
          </p:cNvSpPr>
          <p:nvPr>
            <p:ph type="sldNum" sz="quarter" idx="5"/>
          </p:nvPr>
        </p:nvSpPr>
        <p:spPr/>
        <p:txBody>
          <a:bodyPr/>
          <a:lstStyle/>
          <a:p>
            <a:fld id="{58D11C9F-81FA-4052-9B37-1EF4A4EF7E85}" type="slidenum">
              <a:rPr lang="en-US" smtClean="0"/>
              <a:t>89</a:t>
            </a:fld>
            <a:endParaRPr lang="en-US"/>
          </a:p>
        </p:txBody>
      </p:sp>
    </p:spTree>
    <p:extLst>
      <p:ext uri="{BB962C8B-B14F-4D97-AF65-F5344CB8AC3E}">
        <p14:creationId xmlns:p14="http://schemas.microsoft.com/office/powerpoint/2010/main" val="1291669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addition to the module featured here outlining how to use multiple sources of data to connect students with Tier 2 supports, we offer a full suite of modules highlighting validated Tier 2 interventions such as Self-Regulated Strategy Development (SRSD) for Writing and Check-In/Check Out that may appear in your Secondary (Tier 2) Intervention Grid</a:t>
            </a:r>
          </a:p>
        </p:txBody>
      </p:sp>
      <p:sp>
        <p:nvSpPr>
          <p:cNvPr id="4" name="Slide Number Placeholder 3"/>
          <p:cNvSpPr>
            <a:spLocks noGrp="1"/>
          </p:cNvSpPr>
          <p:nvPr>
            <p:ph type="sldNum" sz="quarter" idx="5"/>
          </p:nvPr>
        </p:nvSpPr>
        <p:spPr/>
        <p:txBody>
          <a:bodyPr/>
          <a:lstStyle/>
          <a:p>
            <a:fld id="{58D11C9F-81FA-4052-9B37-1EF4A4EF7E85}" type="slidenum">
              <a:rPr lang="en-US" smtClean="0"/>
              <a:t>6</a:t>
            </a:fld>
            <a:endParaRPr lang="en-US"/>
          </a:p>
        </p:txBody>
      </p:sp>
    </p:spTree>
    <p:extLst>
      <p:ext uri="{BB962C8B-B14F-4D97-AF65-F5344CB8AC3E}">
        <p14:creationId xmlns:p14="http://schemas.microsoft.com/office/powerpoint/2010/main" val="29237230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92</a:t>
            </a:fld>
            <a:endParaRPr lang="en-US"/>
          </a:p>
        </p:txBody>
      </p:sp>
    </p:spTree>
    <p:extLst>
      <p:ext uri="{BB962C8B-B14F-4D97-AF65-F5344CB8AC3E}">
        <p14:creationId xmlns:p14="http://schemas.microsoft.com/office/powerpoint/2010/main" val="5892883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9EB32-E94D-E8DF-0CC0-F8ADBFE04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97211-6D67-C725-C9F5-F7DC6C5DE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CD7A1-77D5-5B9B-5FEA-E3AED41833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7CAAA1-E551-97DC-31A3-DF58FE3822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1612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 would love to see Ci3T in action! Follow us on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p:txBody>
      </p:sp>
      <p:sp>
        <p:nvSpPr>
          <p:cNvPr id="4" name="Slide Number Placeholder 3"/>
          <p:cNvSpPr>
            <a:spLocks noGrp="1"/>
          </p:cNvSpPr>
          <p:nvPr>
            <p:ph type="sldNum" sz="quarter" idx="5"/>
          </p:nvPr>
        </p:nvSpPr>
        <p:spPr/>
        <p:txBody>
          <a:bodyPr/>
          <a:lstStyle/>
          <a:p>
            <a:fld id="{354B5707-476E-F540-B8FF-8E5DB928D056}" type="slidenum">
              <a:rPr lang="en-US" smtClean="0"/>
              <a:t>100</a:t>
            </a:fld>
            <a:endParaRPr lang="en-US"/>
          </a:p>
        </p:txBody>
      </p:sp>
    </p:spTree>
    <p:extLst>
      <p:ext uri="{BB962C8B-B14F-4D97-AF65-F5344CB8AC3E}">
        <p14:creationId xmlns:p14="http://schemas.microsoft.com/office/powerpoint/2010/main" val="2545434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addition to the module featured here outlining how to use multiple sources of data to connect students with Tier 3 supports, we offer a full suite of modules highlighting validated Tier 3 interventions such as Functional Assessment-Based Intervention (FABI) that may appear in your Tertiary (Tier 3) Intervention Grid</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a:t>
            </a:fld>
            <a:endParaRPr lang="en-US"/>
          </a:p>
        </p:txBody>
      </p:sp>
    </p:spTree>
    <p:extLst>
      <p:ext uri="{BB962C8B-B14F-4D97-AF65-F5344CB8AC3E}">
        <p14:creationId xmlns:p14="http://schemas.microsoft.com/office/powerpoint/2010/main" val="3861396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E9D5D3-2E19-48D7-A2AA-A8BA04DCF7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1984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2F41D-515C-6101-F388-01491AFEB2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D1767C-91CB-45BA-97DE-95ECA67BB6C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8E75DB1-08EA-4D16-3DCB-1AE05D77C83C}"/>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7A0BE832-F36F-CD0D-C177-0FE84F82F9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5056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4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B88CE013-B5B0-F898-B884-AC76929ED827}"/>
              </a:ext>
            </a:extLst>
          </p:cNvPr>
          <p:cNvPicPr>
            <a:picLocks noChangeAspect="1"/>
          </p:cNvPicPr>
          <p:nvPr userDrawn="1"/>
        </p:nvPicPr>
        <p:blipFill>
          <a:blip r:embed="rId2"/>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D94371-D238-6B34-3873-1B9CB7BAD2ED}"/>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F76ABEB-8EE2-1B35-B565-5703C357F45C}"/>
              </a:ext>
            </a:extLst>
          </p:cNvPr>
          <p:cNvGrpSpPr/>
          <p:nvPr userDrawn="1"/>
        </p:nvGrpSpPr>
        <p:grpSpPr>
          <a:xfrm>
            <a:off x="162148" y="0"/>
            <a:ext cx="11885675" cy="6836909"/>
            <a:chOff x="162148" y="0"/>
            <a:chExt cx="11885675" cy="6836909"/>
          </a:xfrm>
        </p:grpSpPr>
        <p:grpSp>
          <p:nvGrpSpPr>
            <p:cNvPr id="5" name="Group 4">
              <a:extLst>
                <a:ext uri="{FF2B5EF4-FFF2-40B4-BE49-F238E27FC236}">
                  <a16:creationId xmlns:a16="http://schemas.microsoft.com/office/drawing/2014/main" id="{D9D039B9-615C-EE10-1A51-8E569CBE9F7C}"/>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1"/>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
          <p:nvSpPr>
            <p:cNvPr id="17" name="Watermark Covering">
              <a:extLst>
                <a:ext uri="{FF2B5EF4-FFF2-40B4-BE49-F238E27FC236}">
                  <a16:creationId xmlns:a16="http://schemas.microsoft.com/office/drawing/2014/main" id="{67D09180-788D-E344-8F4B-7E44FC1CF388}"/>
                </a:ext>
              </a:extLst>
            </p:cNvPr>
            <p:cNvSpPr/>
            <p:nvPr userDrawn="1"/>
          </p:nvSpPr>
          <p:spPr>
            <a:xfrm>
              <a:off x="162148" y="96878"/>
              <a:ext cx="11885675" cy="674003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gr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E3CE7C24-7F47-53A9-C0B8-78101FE1D939}"/>
              </a:ext>
            </a:extLst>
          </p:cNvPr>
          <p:cNvPicPr>
            <a:picLocks noChangeAspect="1"/>
          </p:cNvPicPr>
          <p:nvPr userDrawn="1"/>
        </p:nvPicPr>
        <p:blipFill>
          <a:blip r:embed="rId2"/>
          <a:stretch>
            <a:fillRect/>
          </a:stretch>
        </p:blipFill>
        <p:spPr>
          <a:xfrm>
            <a:off x="113306" y="6173954"/>
            <a:ext cx="3624061" cy="593150"/>
          </a:xfrm>
          <a:prstGeom prst="rect">
            <a:avLst/>
          </a:prstGeom>
        </p:spPr>
      </p:pic>
    </p:spTree>
    <p:extLst>
      <p:ext uri="{BB962C8B-B14F-4D97-AF65-F5344CB8AC3E}">
        <p14:creationId xmlns:p14="http://schemas.microsoft.com/office/powerpoint/2010/main" val="27341436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483C3DBA-B703-0F51-3AF1-12B51186CC8A}"/>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841945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C8BF5FCD-3C93-C97F-040D-8F759148A131}"/>
              </a:ext>
            </a:extLst>
          </p:cNvPr>
          <p:cNvPicPr>
            <a:picLocks noChangeAspect="1"/>
          </p:cNvPicPr>
          <p:nvPr userDrawn="1"/>
        </p:nvPicPr>
        <p:blipFill>
          <a:blip r:embed="rId2"/>
          <a:stretch>
            <a:fillRect/>
          </a:stretch>
        </p:blipFill>
        <p:spPr>
          <a:xfrm>
            <a:off x="5004757" y="136525"/>
            <a:ext cx="1632848" cy="957938"/>
          </a:xfrm>
          <a:prstGeom prst="rect">
            <a:avLst/>
          </a:prstGeom>
        </p:spPr>
      </p:pic>
    </p:spTree>
    <p:extLst>
      <p:ext uri="{BB962C8B-B14F-4D97-AF65-F5344CB8AC3E}">
        <p14:creationId xmlns:p14="http://schemas.microsoft.com/office/powerpoint/2010/main" val="3106272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0427FFB-9A31-38E9-0B16-38D5F38125E1}"/>
              </a:ext>
            </a:extLst>
          </p:cNvPr>
          <p:cNvPicPr>
            <a:picLocks noChangeAspect="1"/>
          </p:cNvPicPr>
          <p:nvPr userDrawn="1"/>
        </p:nvPicPr>
        <p:blipFill>
          <a:blip r:embed="rId2"/>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C4C0A587-D902-8BAD-C8E8-AC13A5D182DB}"/>
              </a:ext>
            </a:extLst>
          </p:cNvPr>
          <p:cNvPicPr>
            <a:picLocks noChangeAspect="1"/>
          </p:cNvPicPr>
          <p:nvPr userDrawn="1"/>
        </p:nvPicPr>
        <p:blipFill>
          <a:blip r:embed="rId2"/>
          <a:srcRect/>
          <a:stretch/>
        </p:blipFill>
        <p:spPr>
          <a:xfrm>
            <a:off x="97041" y="6173954"/>
            <a:ext cx="3624056" cy="593149"/>
          </a:xfrm>
          <a:prstGeom prst="rect">
            <a:avLst/>
          </a:prstGeom>
        </p:spPr>
      </p:pic>
    </p:spTree>
    <p:extLst>
      <p:ext uri="{BB962C8B-B14F-4D97-AF65-F5344CB8AC3E}">
        <p14:creationId xmlns:p14="http://schemas.microsoft.com/office/powerpoint/2010/main" val="33108949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3571002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62763E0-77B2-F927-26F4-369B0CB5C2A1}"/>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40448122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8369677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7446886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8" name="Picture 7" descr="A close up of a sign&#10;&#10;Description automatically generated">
            <a:extLst>
              <a:ext uri="{FF2B5EF4-FFF2-40B4-BE49-F238E27FC236}">
                <a16:creationId xmlns:a16="http://schemas.microsoft.com/office/drawing/2014/main" id="{DD4A3470-4C4A-2508-F3DD-C35B1F37681B}"/>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1644568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4/17/2026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10" name="Picture 9" descr="A close up of a sign&#10;&#10;Description automatically generated">
            <a:extLst>
              <a:ext uri="{FF2B5EF4-FFF2-40B4-BE49-F238E27FC236}">
                <a16:creationId xmlns:a16="http://schemas.microsoft.com/office/drawing/2014/main" id="{17266783-1691-6C39-C9DE-C9474C6235F8}"/>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5591609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1_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9543514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1_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4/17/2026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1248096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4/17/2026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321621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2687953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6" name="Picture 5" descr="A close up of a sign&#10;&#10;Description automatically generated">
            <a:extLst>
              <a:ext uri="{FF2B5EF4-FFF2-40B4-BE49-F238E27FC236}">
                <a16:creationId xmlns:a16="http://schemas.microsoft.com/office/drawing/2014/main" id="{FB36CB91-EABB-658C-5493-72CAF78955E0}"/>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57985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4982071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8440999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7987352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30989046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1478297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776230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163404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76582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443864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20572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6325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393062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2716034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6772579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883230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17495663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26830533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a:normAutofit/>
          </a:bodyPr>
          <a:lstStyle/>
          <a:p>
            <a:pPr lvl="0"/>
            <a:endParaRPr lang="en-US" noProof="0"/>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p>
            <a:r>
              <a:rPr lang="en-US">
                <a:solidFill>
                  <a:prstClr val="black">
                    <a:tint val="75000"/>
                  </a:prstClr>
                </a:solidFill>
              </a:rPr>
              <a:t>Ci3T II 2014-2015 </a:t>
            </a:r>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4937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9347200" y="76200"/>
            <a:ext cx="1828800" cy="228600"/>
          </a:xfrm>
          <a:prstGeom prst="rect">
            <a:avLst/>
          </a:prstGeom>
        </p:spPr>
        <p:txBody>
          <a:bodyPr/>
          <a:lstStyle>
            <a:lvl1pPr algn="r" fontAlgn="auto">
              <a:spcBef>
                <a:spcPts val="0"/>
              </a:spcBef>
              <a:spcAft>
                <a:spcPts val="0"/>
              </a:spcAft>
              <a:defRPr>
                <a:latin typeface="+mn-lt"/>
              </a:defRPr>
            </a:lvl1pPr>
            <a:extLst/>
          </a:lstStyle>
          <a:p>
            <a:pPr>
              <a:defRPr/>
            </a:pPr>
            <a:fld id="{6CB434A9-49E9-4035-A2AE-9E5381939AF5}" type="datetime1">
              <a:rPr lang="en-US" smtClean="0"/>
              <a:t>4/17/2026</a:t>
            </a:fld>
            <a:endParaRPr lang="en-US"/>
          </a:p>
        </p:txBody>
      </p:sp>
      <p:sp>
        <p:nvSpPr>
          <p:cNvPr id="4" name="Slide Number Placeholder 3"/>
          <p:cNvSpPr>
            <a:spLocks noGrp="1"/>
          </p:cNvSpPr>
          <p:nvPr>
            <p:ph type="sldNum" sz="quarter" idx="11"/>
          </p:nvPr>
        </p:nvSpPr>
        <p:spPr>
          <a:xfrm>
            <a:off x="8387644" y="6356351"/>
            <a:ext cx="3454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en-US"/>
              <a:t>2015 2016 IES Ci3T MS HS Implementation </a:t>
            </a:r>
            <a:fld id="{71C2AA8B-4905-4721-907D-B3BDB774E885}" type="slidenum">
              <a:rPr lang="en-US" altLang="en-US" smtClean="0"/>
              <a:pPr>
                <a:defRPr/>
              </a:pPr>
              <a:t>‹#›</a:t>
            </a:fld>
            <a:endParaRPr lang="en-US" altLang="en-US"/>
          </a:p>
        </p:txBody>
      </p:sp>
    </p:spTree>
    <p:extLst>
      <p:ext uri="{BB962C8B-B14F-4D97-AF65-F5344CB8AC3E}">
        <p14:creationId xmlns:p14="http://schemas.microsoft.com/office/powerpoint/2010/main" val="615195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4/17/2026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4/17/2026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FAE43020-455B-E8E6-751D-C2C285419323}"/>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8DB80E25-8F7D-876A-6B26-4DFDB8903472}"/>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theme" Target="../theme/theme2.xml"/><Relationship Id="rId8"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4/17/2026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4/17/2026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120018040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726" r:id="rId33"/>
    <p:sldLayoutId id="2147483727" r:id="rId34"/>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i3t.org/enhanc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52.xml"/><Relationship Id="rId1" Type="http://schemas.openxmlformats.org/officeDocument/2006/relationships/slideLayout" Target="../slideLayouts/slideLayout10.xml"/><Relationship Id="rId5" Type="http://schemas.openxmlformats.org/officeDocument/2006/relationships/image" Target="../media/image150.svg"/><Relationship Id="rId4" Type="http://schemas.openxmlformats.org/officeDocument/2006/relationships/image" Target="../media/image149.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43.jpeg"/><Relationship Id="rId13" Type="http://schemas.microsoft.com/office/2007/relationships/diagramDrawing" Target="../diagrams/drawing6.xml"/><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diagramColors" Target="../diagrams/colors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QuickStyle" Target="../diagrams/quickStyle6.xml"/><Relationship Id="rId5" Type="http://schemas.openxmlformats.org/officeDocument/2006/relationships/diagramQuickStyle" Target="../diagrams/quickStyle5.xml"/><Relationship Id="rId10" Type="http://schemas.openxmlformats.org/officeDocument/2006/relationships/diagramLayout" Target="../diagrams/layout6.xml"/><Relationship Id="rId4" Type="http://schemas.openxmlformats.org/officeDocument/2006/relationships/diagramLayout" Target="../diagrams/layout5.xml"/><Relationship Id="rId9" Type="http://schemas.openxmlformats.org/officeDocument/2006/relationships/diagramData" Target="../diagrams/data6.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7.png"/><Relationship Id="rId1" Type="http://schemas.openxmlformats.org/officeDocument/2006/relationships/slideLayout" Target="../slideLayouts/slideLayout2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66.sv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70.jpeg"/><Relationship Id="rId11" Type="http://schemas.openxmlformats.org/officeDocument/2006/relationships/image" Target="../media/image75.pn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png"/><Relationship Id="rId9" Type="http://schemas.openxmlformats.org/officeDocument/2006/relationships/image" Target="../media/image73.jpeg"/></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69.jpeg"/></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6.xml"/><Relationship Id="rId4" Type="http://schemas.openxmlformats.org/officeDocument/2006/relationships/image" Target="../media/image82.svg"/></Relationships>
</file>

<file path=ppt/slides/_rels/slide3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0.png"/><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8.jpe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89.png"/></Relationships>
</file>

<file path=ppt/slides/_rels/slide4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89.png"/><Relationship Id="rId4" Type="http://schemas.openxmlformats.org/officeDocument/2006/relationships/image" Target="../media/image92.png"/></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28.png"/></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hyperlink" Target="https://www.ci3t.org/rbook/M682/docx/FABI_HO8_Step2-4_ABC.docx"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108.jpeg"/><Relationship Id="rId13" Type="http://schemas.openxmlformats.org/officeDocument/2006/relationships/image" Target="../media/image113.jpeg"/><Relationship Id="rId3" Type="http://schemas.openxmlformats.org/officeDocument/2006/relationships/image" Target="../media/image102.png"/><Relationship Id="rId7" Type="http://schemas.openxmlformats.org/officeDocument/2006/relationships/image" Target="../media/image107.jpeg"/><Relationship Id="rId12" Type="http://schemas.openxmlformats.org/officeDocument/2006/relationships/image" Target="../media/image112.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06.jpeg"/><Relationship Id="rId11" Type="http://schemas.openxmlformats.org/officeDocument/2006/relationships/image" Target="../media/image111.jpeg"/><Relationship Id="rId5" Type="http://schemas.openxmlformats.org/officeDocument/2006/relationships/image" Target="../media/image105.jpeg"/><Relationship Id="rId15" Type="http://schemas.openxmlformats.org/officeDocument/2006/relationships/image" Target="../media/image115.jpeg"/><Relationship Id="rId10" Type="http://schemas.openxmlformats.org/officeDocument/2006/relationships/image" Target="../media/image110.jpeg"/><Relationship Id="rId4" Type="http://schemas.openxmlformats.org/officeDocument/2006/relationships/image" Target="../media/image104.jpeg"/><Relationship Id="rId9" Type="http://schemas.openxmlformats.org/officeDocument/2006/relationships/image" Target="../media/image109.jpeg"/><Relationship Id="rId14" Type="http://schemas.openxmlformats.org/officeDocument/2006/relationships/image" Target="../media/image114.jpeg"/></Relationships>
</file>

<file path=ppt/slides/_rels/slide5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30.png"/></Relationships>
</file>

<file path=ppt/slides/_rels/slide6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notesSlide" Target="../notesSlides/notesSlide35.xml"/></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6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6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image" Target="../media/image32.png"/></Relationships>
</file>

<file path=ppt/slides/_rels/slide7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hyperlink" Target="https://www.ci3t.org/measures" TargetMode="External"/><Relationship Id="rId4" Type="http://schemas.openxmlformats.org/officeDocument/2006/relationships/image" Target="../media/image35.png"/></Relationships>
</file>

<file path=ppt/slides/_rels/slide8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34.sv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39.png"/></Relationships>
</file>

<file path=ppt/slides/_rels/slide89.xml.rels><?xml version="1.0" encoding="UTF-8" standalone="yes"?>
<Relationships xmlns="http://schemas.openxmlformats.org/package/2006/relationships"><Relationship Id="rId8" Type="http://schemas.openxmlformats.org/officeDocument/2006/relationships/image" Target="../media/image109.jpeg"/><Relationship Id="rId13" Type="http://schemas.openxmlformats.org/officeDocument/2006/relationships/image" Target="../media/image114.jpeg"/><Relationship Id="rId3" Type="http://schemas.openxmlformats.org/officeDocument/2006/relationships/image" Target="../media/image104.jpeg"/><Relationship Id="rId7" Type="http://schemas.openxmlformats.org/officeDocument/2006/relationships/image" Target="../media/image108.jpeg"/><Relationship Id="rId12" Type="http://schemas.openxmlformats.org/officeDocument/2006/relationships/image" Target="../media/image113.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07.jpeg"/><Relationship Id="rId11" Type="http://schemas.openxmlformats.org/officeDocument/2006/relationships/image" Target="../media/image112.jpeg"/><Relationship Id="rId5" Type="http://schemas.openxmlformats.org/officeDocument/2006/relationships/image" Target="../media/image106.jpeg"/><Relationship Id="rId10" Type="http://schemas.openxmlformats.org/officeDocument/2006/relationships/image" Target="../media/image111.jpeg"/><Relationship Id="rId4" Type="http://schemas.openxmlformats.org/officeDocument/2006/relationships/image" Target="../media/image105.jpeg"/><Relationship Id="rId9" Type="http://schemas.openxmlformats.org/officeDocument/2006/relationships/image" Target="../media/image110.jpeg"/><Relationship Id="rId14" Type="http://schemas.openxmlformats.org/officeDocument/2006/relationships/image" Target="../media/image115.jpe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3A74C436-694B-AD4B-AFE2-7598E61AD5C6}"/>
              </a:ext>
            </a:extLst>
          </p:cNvPr>
          <p:cNvSpPr>
            <a:spLocks noGrp="1"/>
          </p:cNvSpPr>
          <p:nvPr>
            <p:ph type="ctrTitle"/>
          </p:nvPr>
        </p:nvSpPr>
        <p:spPr>
          <a:xfrm>
            <a:off x="38100" y="34245"/>
            <a:ext cx="12115800" cy="1655762"/>
          </a:xfrm>
        </p:spPr>
        <p:txBody>
          <a:bodyPr>
            <a:noAutofit/>
          </a:bodyPr>
          <a:lstStyle/>
          <a:p>
            <a:r>
              <a:rPr lang="en-US" sz="3200"/>
              <a:t>Supporting Students Receiving Special Education Services in General Education Classroom through Tier 3 Intervention:</a:t>
            </a:r>
            <a:br>
              <a:rPr lang="en-US" sz="4400"/>
            </a:br>
            <a:r>
              <a:rPr lang="en-US" sz="4400"/>
              <a:t>Functional Assessment-Based Intervention</a:t>
            </a:r>
          </a:p>
        </p:txBody>
      </p:sp>
      <p:sp>
        <p:nvSpPr>
          <p:cNvPr id="2" name="Subtitle">
            <a:extLst>
              <a:ext uri="{FF2B5EF4-FFF2-40B4-BE49-F238E27FC236}">
                <a16:creationId xmlns:a16="http://schemas.microsoft.com/office/drawing/2014/main" id="{058A730A-A5F9-E499-9601-94606EEA7B39}"/>
              </a:ext>
            </a:extLst>
          </p:cNvPr>
          <p:cNvSpPr>
            <a:spLocks noGrp="1"/>
          </p:cNvSpPr>
          <p:nvPr>
            <p:ph type="subTitle" idx="1"/>
          </p:nvPr>
        </p:nvSpPr>
        <p:spPr>
          <a:xfrm>
            <a:off x="838200" y="1773238"/>
            <a:ext cx="10515600" cy="1655762"/>
          </a:xfrm>
        </p:spPr>
        <p:txBody>
          <a:bodyPr vert="horz" lIns="91440" tIns="45720" rIns="91440" bIns="45720" rtlCol="0" anchor="t">
            <a:normAutofit/>
          </a:bodyPr>
          <a:lstStyle/>
          <a:p>
            <a:r>
              <a:rPr lang="en-US" sz="2800"/>
              <a:t>Kathleen Lynne Lane, Ph.D., BCBA-D, CF-L2</a:t>
            </a:r>
          </a:p>
          <a:p>
            <a:r>
              <a:rPr lang="en-US" sz="2800"/>
              <a:t>Mark Matthew Buckman, Ph.D.</a:t>
            </a:r>
          </a:p>
          <a:p>
            <a:r>
              <a:rPr lang="en-US" sz="2800"/>
              <a:t>Elise Sarasin, MSE</a:t>
            </a:r>
          </a:p>
          <a:p>
            <a:endParaRPr lang="en-US"/>
          </a:p>
        </p:txBody>
      </p:sp>
      <p:sp>
        <p:nvSpPr>
          <p:cNvPr id="3" name="Textbox">
            <a:extLst>
              <a:ext uri="{FF2B5EF4-FFF2-40B4-BE49-F238E27FC236}">
                <a16:creationId xmlns:a16="http://schemas.microsoft.com/office/drawing/2014/main" id="{C40598F7-0D95-F884-AF3F-713BFCB41936}"/>
              </a:ext>
            </a:extLst>
          </p:cNvPr>
          <p:cNvSpPr/>
          <p:nvPr/>
        </p:nvSpPr>
        <p:spPr>
          <a:xfrm>
            <a:off x="96520" y="3837724"/>
            <a:ext cx="6699408" cy="225488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800"/>
              <a:t>If you have not done so already, we invite you to visit </a:t>
            </a:r>
            <a:r>
              <a:rPr lang="en-US" sz="2800">
                <a:solidFill>
                  <a:schemeClr val="bg1"/>
                </a:solidFill>
                <a:hlinkClick r:id="rId3">
                  <a:extLst>
                    <a:ext uri="{A12FA001-AC4F-418D-AE19-62706E023703}">
                      <ahyp:hlinkClr xmlns:ahyp="http://schemas.microsoft.com/office/drawing/2018/hyperlinkcolor" val="tx"/>
                    </a:ext>
                  </a:extLst>
                </a:hlinkClick>
              </a:rPr>
              <a:t>ci3t.org/enhance</a:t>
            </a:r>
            <a:r>
              <a:rPr lang="en-US" sz="2800">
                <a:solidFill>
                  <a:schemeClr val="bg1"/>
                </a:solidFill>
              </a:rPr>
              <a:t> </a:t>
            </a:r>
            <a:r>
              <a:rPr lang="en-US" sz="2800"/>
              <a:t>to access modules after a one-time registration process!</a:t>
            </a:r>
          </a:p>
        </p:txBody>
      </p:sp>
      <p:grpSp>
        <p:nvGrpSpPr>
          <p:cNvPr id="7" name="Image" descr="A screenshot of the Ci3T website on the Enhancing Ci3T Modules tab with a yellow box outlining the one-time module registration process.">
            <a:extLst>
              <a:ext uri="{FF2B5EF4-FFF2-40B4-BE49-F238E27FC236}">
                <a16:creationId xmlns:a16="http://schemas.microsoft.com/office/drawing/2014/main" id="{89902216-73AA-AD37-B0A7-3252ABDBE91E}"/>
              </a:ext>
            </a:extLst>
          </p:cNvPr>
          <p:cNvGrpSpPr/>
          <p:nvPr/>
        </p:nvGrpSpPr>
        <p:grpSpPr>
          <a:xfrm>
            <a:off x="7603958" y="2896724"/>
            <a:ext cx="4588042" cy="3801392"/>
            <a:chOff x="7491663" y="2887580"/>
            <a:chExt cx="4588042" cy="3801392"/>
          </a:xfrm>
        </p:grpSpPr>
        <p:pic>
          <p:nvPicPr>
            <p:cNvPr id="5" name="Picture">
              <a:extLst>
                <a:ext uri="{FF2B5EF4-FFF2-40B4-BE49-F238E27FC236}">
                  <a16:creationId xmlns:a16="http://schemas.microsoft.com/office/drawing/2014/main" id="{F6A649AC-3540-3B9A-56FB-7048D3DC2055}"/>
                </a:ext>
              </a:extLst>
            </p:cNvPr>
            <p:cNvPicPr>
              <a:picLocks noChangeAspect="1"/>
            </p:cNvPicPr>
            <p:nvPr/>
          </p:nvPicPr>
          <p:blipFill>
            <a:blip r:embed="rId4"/>
            <a:stretch>
              <a:fillRect/>
            </a:stretch>
          </p:blipFill>
          <p:spPr>
            <a:xfrm>
              <a:off x="7622930" y="2887580"/>
              <a:ext cx="4337999" cy="3801392"/>
            </a:xfrm>
            <a:prstGeom prst="rect">
              <a:avLst/>
            </a:prstGeom>
            <a:ln>
              <a:solidFill>
                <a:schemeClr val="tx1"/>
              </a:solidFill>
            </a:ln>
          </p:spPr>
        </p:pic>
        <p:sp>
          <p:nvSpPr>
            <p:cNvPr id="6" name="Yellow Box">
              <a:extLst>
                <a:ext uri="{FF2B5EF4-FFF2-40B4-BE49-F238E27FC236}">
                  <a16:creationId xmlns:a16="http://schemas.microsoft.com/office/drawing/2014/main" id="{A81BE172-8B3B-18F9-0A50-01C3AA9BABEE}"/>
                </a:ext>
              </a:extLst>
            </p:cNvPr>
            <p:cNvSpPr/>
            <p:nvPr/>
          </p:nvSpPr>
          <p:spPr>
            <a:xfrm>
              <a:off x="7491663" y="5605316"/>
              <a:ext cx="4588042" cy="67635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972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0A07A-7AC9-CC47-F537-E1F2EBCE5A02}"/>
              </a:ext>
            </a:extLst>
          </p:cNvPr>
          <p:cNvSpPr>
            <a:spLocks noGrp="1"/>
          </p:cNvSpPr>
          <p:nvPr>
            <p:ph type="title"/>
          </p:nvPr>
        </p:nvSpPr>
        <p:spPr/>
        <p:txBody>
          <a:bodyPr/>
          <a:lstStyle/>
          <a:p>
            <a:r>
              <a:rPr lang="en-US"/>
              <a:t>TFI Version 3 Connection</a:t>
            </a:r>
          </a:p>
        </p:txBody>
      </p:sp>
      <p:pic>
        <p:nvPicPr>
          <p:cNvPr id="12" name="Content Placeholder 4" descr="Tiered Fidelity Inventory - Version 3 Cover">
            <a:extLst>
              <a:ext uri="{FF2B5EF4-FFF2-40B4-BE49-F238E27FC236}">
                <a16:creationId xmlns:a16="http://schemas.microsoft.com/office/drawing/2014/main" id="{B314C75F-97E3-6755-2FBC-780FC26274B9}"/>
              </a:ext>
            </a:extLst>
          </p:cNvPr>
          <p:cNvPicPr>
            <a:picLocks noChangeAspect="1"/>
          </p:cNvPicPr>
          <p:nvPr/>
        </p:nvPicPr>
        <p:blipFill>
          <a:blip r:embed="rId2"/>
          <a:stretch>
            <a:fillRect/>
          </a:stretch>
        </p:blipFill>
        <p:spPr>
          <a:xfrm>
            <a:off x="11132127" y="0"/>
            <a:ext cx="1059873" cy="1371600"/>
          </a:xfrm>
          <a:prstGeom prst="rect">
            <a:avLst/>
          </a:prstGeom>
        </p:spPr>
      </p:pic>
      <p:graphicFrame>
        <p:nvGraphicFramePr>
          <p:cNvPr id="4" name="Content Placeholder 7">
            <a:extLst>
              <a:ext uri="{FF2B5EF4-FFF2-40B4-BE49-F238E27FC236}">
                <a16:creationId xmlns:a16="http://schemas.microsoft.com/office/drawing/2014/main" id="{9451E8CF-A1E0-9BE5-B317-2F686840CE42}"/>
              </a:ext>
            </a:extLst>
          </p:cNvPr>
          <p:cNvGraphicFramePr>
            <a:graphicFrameLocks/>
          </p:cNvGraphicFramePr>
          <p:nvPr>
            <p:extLst>
              <p:ext uri="{D42A27DB-BD31-4B8C-83A1-F6EECF244321}">
                <p14:modId xmlns:p14="http://schemas.microsoft.com/office/powerpoint/2010/main" val="2271702050"/>
              </p:ext>
            </p:extLst>
          </p:nvPr>
        </p:nvGraphicFramePr>
        <p:xfrm>
          <a:off x="838200" y="1825625"/>
          <a:ext cx="10515600" cy="4114800"/>
        </p:xfrm>
        <a:graphic>
          <a:graphicData uri="http://schemas.openxmlformats.org/drawingml/2006/table">
            <a:tbl>
              <a:tblPr firstRow="1" bandRow="1">
                <a:tableStyleId>{7DF18680-E054-41AD-8BC1-D1AEF772440D}</a:tableStyleId>
              </a:tblPr>
              <a:tblGrid>
                <a:gridCol w="2298290">
                  <a:extLst>
                    <a:ext uri="{9D8B030D-6E8A-4147-A177-3AD203B41FA5}">
                      <a16:colId xmlns:a16="http://schemas.microsoft.com/office/drawing/2014/main" val="3555095780"/>
                    </a:ext>
                  </a:extLst>
                </a:gridCol>
                <a:gridCol w="8217310">
                  <a:extLst>
                    <a:ext uri="{9D8B030D-6E8A-4147-A177-3AD203B41FA5}">
                      <a16:colId xmlns:a16="http://schemas.microsoft.com/office/drawing/2014/main" val="503356880"/>
                    </a:ext>
                  </a:extLst>
                </a:gridCol>
              </a:tblGrid>
              <a:tr h="1568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TFI Item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Description</a:t>
                      </a:r>
                    </a:p>
                  </a:txBody>
                  <a:tcPr/>
                </a:tc>
                <a:extLst>
                  <a:ext uri="{0D108BD9-81ED-4DB2-BD59-A6C34878D82A}">
                    <a16:rowId xmlns:a16="http://schemas.microsoft.com/office/drawing/2014/main" val="268342927"/>
                  </a:ext>
                </a:extLst>
              </a:tr>
              <a:tr h="7607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cs typeface="Arial"/>
                        </a:rPr>
                        <a:t>3.5 </a:t>
                      </a:r>
                      <a:r>
                        <a:rPr lang="en-US" sz="1800" b="1">
                          <a:ea typeface="+mn-lt"/>
                          <a:cs typeface="+mn-lt"/>
                        </a:rPr>
                        <a:t>INDIVIDUAL SUPPORT PLAN PROTOCOL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cs typeface="Arial"/>
                        </a:rPr>
                        <a:t>Tier 3 leadership team develops, implements and monitors the use of an individual support plan protocol to guide the development of individualized support plans based on individualized assessment data (item 3.16), including decision rules for matching plan to student level of need (e.g., brief, comprehensive, wraparound) and all of the following plan elements: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cs typeface="Arial"/>
                        </a:rPr>
                        <a:t>Prevention strategies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cs typeface="Arial"/>
                        </a:rPr>
                        <a:t>Teaching strategies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cs typeface="Arial"/>
                        </a:rPr>
                        <a:t>Consequence strategies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cs typeface="Arial"/>
                        </a:rPr>
                        <a:t>To encourage or reinforce contextually appropriate behaviors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cs typeface="Arial"/>
                        </a:rPr>
                        <a:t>To prevent reinforcement of and respond to contextually inappropriate behaviors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cs typeface="Arial"/>
                        </a:rPr>
                        <a:t>Safety elements that prioritize alternatives to restrain where needed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cs typeface="Arial"/>
                        </a:rPr>
                        <a:t>Systematic process for assessing fidelity and impact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cs typeface="Arial"/>
                        </a:rPr>
                        <a:t>Action plan for putting the comprehensive support plan in place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cs typeface="Arial"/>
                        </a:rPr>
                        <a:t>Adaptations or modifications to Tier 1 and 2 supports are priorities before adding new interventions</a:t>
                      </a:r>
                    </a:p>
                  </a:txBody>
                  <a:tcPr/>
                </a:tc>
                <a:extLst>
                  <a:ext uri="{0D108BD9-81ED-4DB2-BD59-A6C34878D82A}">
                    <a16:rowId xmlns:a16="http://schemas.microsoft.com/office/drawing/2014/main" val="2290774100"/>
                  </a:ext>
                </a:extLst>
              </a:tr>
            </a:tbl>
          </a:graphicData>
        </a:graphic>
      </p:graphicFrame>
    </p:spTree>
    <p:extLst>
      <p:ext uri="{BB962C8B-B14F-4D97-AF65-F5344CB8AC3E}">
        <p14:creationId xmlns:p14="http://schemas.microsoft.com/office/powerpoint/2010/main" val="338647684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1364827-4E84-9A46-0A75-908EEA34608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Thank you!</a:t>
            </a:r>
          </a:p>
        </p:txBody>
      </p:sp>
      <p:grpSp>
        <p:nvGrpSpPr>
          <p:cNvPr id="6" name="Group 4" descr="Tag us #Ci3T">
            <a:extLst>
              <a:ext uri="{FF2B5EF4-FFF2-40B4-BE49-F238E27FC236}">
                <a16:creationId xmlns:a16="http://schemas.microsoft.com/office/drawing/2014/main" id="{4DF3047A-EBA0-A437-7E5B-ABCCC856EDF3}"/>
              </a:ext>
            </a:extLst>
          </p:cNvPr>
          <p:cNvGrpSpPr/>
          <p:nvPr/>
        </p:nvGrpSpPr>
        <p:grpSpPr>
          <a:xfrm>
            <a:off x="502380" y="628280"/>
            <a:ext cx="2396895" cy="1049082"/>
            <a:chOff x="503024" y="3631292"/>
            <a:chExt cx="2396895" cy="1049082"/>
          </a:xfrm>
        </p:grpSpPr>
        <p:sp>
          <p:nvSpPr>
            <p:cNvPr id="41" name="Rectangle">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4" name="Textbox">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lvl="0" algn="ctr"/>
              <a:r>
                <a:rPr lang="en-US" sz="4800" b="1">
                  <a:solidFill>
                    <a:schemeClr val="bg1"/>
                  </a:solidFill>
                  <a:latin typeface="+mj-lt"/>
                </a:rPr>
                <a:t>#Ci3T</a:t>
              </a:r>
              <a:endParaRPr lang="en-US" sz="5400" b="1">
                <a:solidFill>
                  <a:schemeClr val="bg1"/>
                </a:solidFill>
                <a:latin typeface="+mj-lt"/>
              </a:endParaRPr>
            </a:p>
          </p:txBody>
        </p:sp>
      </p:grpSp>
      <p:grpSp>
        <p:nvGrpSpPr>
          <p:cNvPr id="19" name="Group 1" descr="Thank you! Find us on ci3t.org">
            <a:extLst>
              <a:ext uri="{FF2B5EF4-FFF2-40B4-BE49-F238E27FC236}">
                <a16:creationId xmlns:a16="http://schemas.microsoft.com/office/drawing/2014/main" id="{4F8EE055-D412-F317-53EB-93FE726D78F6}"/>
              </a:ext>
            </a:extLst>
          </p:cNvPr>
          <p:cNvGrpSpPr/>
          <p:nvPr/>
        </p:nvGrpSpPr>
        <p:grpSpPr>
          <a:xfrm>
            <a:off x="2899918" y="380045"/>
            <a:ext cx="6392161" cy="6453540"/>
            <a:chOff x="2899918" y="380045"/>
            <a:chExt cx="6392161" cy="6453540"/>
          </a:xfrm>
        </p:grpSpPr>
        <p:pic>
          <p:nvPicPr>
            <p:cNvPr id="65" name="Picture 3">
              <a:extLst>
                <a:ext uri="{FF2B5EF4-FFF2-40B4-BE49-F238E27FC236}">
                  <a16:creationId xmlns:a16="http://schemas.microsoft.com/office/drawing/2014/main" id="{315BD4C5-4BFE-50F1-2A69-C83A1FF23F28}"/>
                </a:ext>
                <a:ext uri="{C183D7F6-B498-43B3-948B-1728B52AA6E4}">
                  <adec:decorative xmlns:adec="http://schemas.microsoft.com/office/drawing/2017/decorative" val="1"/>
                </a:ext>
              </a:extLst>
            </p:cNvPr>
            <p:cNvPicPr>
              <a:picLocks noChangeAspect="1"/>
            </p:cNvPicPr>
            <p:nvPr/>
          </p:nvPicPr>
          <p:blipFill rotWithShape="1">
            <a:blip r:embed="rId3"/>
            <a:srcRect l="22361" t="14014" r="14608"/>
            <a:stretch/>
          </p:blipFill>
          <p:spPr>
            <a:xfrm>
              <a:off x="3003626" y="506390"/>
              <a:ext cx="6184102" cy="6327195"/>
            </a:xfrm>
            <a:prstGeom prst="rect">
              <a:avLst/>
            </a:prstGeom>
          </p:spPr>
        </p:pic>
        <p:sp>
          <p:nvSpPr>
            <p:cNvPr id="12" name="Shading">
              <a:extLst>
                <a:ext uri="{FF2B5EF4-FFF2-40B4-BE49-F238E27FC236}">
                  <a16:creationId xmlns:a16="http://schemas.microsoft.com/office/drawing/2014/main" id="{F7CEAEE8-1E43-F873-6731-9E005C4345FF}"/>
                </a:ext>
                <a:ext uri="{C183D7F6-B498-43B3-948B-1728B52AA6E4}">
                  <adec:decorative xmlns:adec="http://schemas.microsoft.com/office/drawing/2017/decorative" val="1"/>
                </a:ext>
              </a:extLst>
            </p:cNvPr>
            <p:cNvSpPr/>
            <p:nvPr/>
          </p:nvSpPr>
          <p:spPr>
            <a:xfrm>
              <a:off x="3003947" y="481197"/>
              <a:ext cx="6184102" cy="6337300"/>
            </a:xfrm>
            <a:prstGeom prst="rect">
              <a:avLst/>
            </a:prstGeom>
            <a:gradFill flip="none" rotWithShape="1">
              <a:gsLst>
                <a:gs pos="0">
                  <a:schemeClr val="accent5">
                    <a:lumMod val="0"/>
                    <a:lumOff val="100000"/>
                    <a:alpha val="88000"/>
                  </a:schemeClr>
                </a:gs>
                <a:gs pos="34000">
                  <a:schemeClr val="accent5">
                    <a:lumMod val="0"/>
                    <a:lumOff val="100000"/>
                    <a:alpha val="8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utline">
              <a:extLst>
                <a:ext uri="{FF2B5EF4-FFF2-40B4-BE49-F238E27FC236}">
                  <a16:creationId xmlns:a16="http://schemas.microsoft.com/office/drawing/2014/main" id="{6503E3C3-C801-4B6D-55E1-5236EC863F39}"/>
                </a:ext>
                <a:ext uri="{C183D7F6-B498-43B3-948B-1728B52AA6E4}">
                  <adec:decorative xmlns:adec="http://schemas.microsoft.com/office/drawing/2017/decorative" val="1"/>
                </a:ext>
              </a:extLst>
            </p:cNvPr>
            <p:cNvSpPr/>
            <p:nvPr/>
          </p:nvSpPr>
          <p:spPr>
            <a:xfrm>
              <a:off x="2899918" y="380045"/>
              <a:ext cx="6392161" cy="6453540"/>
            </a:xfrm>
            <a:custGeom>
              <a:avLst/>
              <a:gdLst>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535424"/>
                <a:gd name="connsiteY0" fmla="*/ 0 h 6629400"/>
                <a:gd name="connsiteX1" fmla="*/ 4535424 w 4535424"/>
                <a:gd name="connsiteY1" fmla="*/ 0 h 6629400"/>
                <a:gd name="connsiteX2" fmla="*/ 4535424 w 4535424"/>
                <a:gd name="connsiteY2" fmla="*/ 6629400 h 6629400"/>
                <a:gd name="connsiteX3" fmla="*/ 2216748 w 4535424"/>
                <a:gd name="connsiteY3" fmla="*/ 6625069 h 6629400"/>
                <a:gd name="connsiteX4" fmla="*/ 0 w 4535424"/>
                <a:gd name="connsiteY4" fmla="*/ 6629400 h 6629400"/>
                <a:gd name="connsiteX5" fmla="*/ 0 w 4535424"/>
                <a:gd name="connsiteY5" fmla="*/ 0 h 6629400"/>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626864"/>
                <a:gd name="connsiteY0" fmla="*/ 6629400 h 6720840"/>
                <a:gd name="connsiteX1" fmla="*/ 0 w 4626864"/>
                <a:gd name="connsiteY1" fmla="*/ 0 h 6720840"/>
                <a:gd name="connsiteX2" fmla="*/ 4535424 w 4626864"/>
                <a:gd name="connsiteY2" fmla="*/ 0 h 6720840"/>
                <a:gd name="connsiteX3" fmla="*/ 4626864 w 4626864"/>
                <a:gd name="connsiteY3" fmla="*/ 6720840 h 6720840"/>
                <a:gd name="connsiteX0" fmla="*/ 0 w 4535424"/>
                <a:gd name="connsiteY0" fmla="*/ 6629400 h 6656294"/>
                <a:gd name="connsiteX1" fmla="*/ 0 w 4535424"/>
                <a:gd name="connsiteY1" fmla="*/ 0 h 6656294"/>
                <a:gd name="connsiteX2" fmla="*/ 4535424 w 4535424"/>
                <a:gd name="connsiteY2" fmla="*/ 0 h 6656294"/>
                <a:gd name="connsiteX3" fmla="*/ 4508530 w 4535424"/>
                <a:gd name="connsiteY3" fmla="*/ 6656294 h 6656294"/>
                <a:gd name="connsiteX0" fmla="*/ 0 w 4535424"/>
                <a:gd name="connsiteY0" fmla="*/ 6629400 h 6629400"/>
                <a:gd name="connsiteX1" fmla="*/ 0 w 4535424"/>
                <a:gd name="connsiteY1" fmla="*/ 0 h 6629400"/>
                <a:gd name="connsiteX2" fmla="*/ 4535424 w 4535424"/>
                <a:gd name="connsiteY2" fmla="*/ 0 h 6629400"/>
                <a:gd name="connsiteX3" fmla="*/ 4497772 w 4535424"/>
                <a:gd name="connsiteY3" fmla="*/ 6580991 h 6629400"/>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Lst>
              <a:ahLst/>
              <a:cxnLst>
                <a:cxn ang="0">
                  <a:pos x="connsiteX0" y="connsiteY0"/>
                </a:cxn>
                <a:cxn ang="0">
                  <a:pos x="connsiteX1" y="connsiteY1"/>
                </a:cxn>
                <a:cxn ang="0">
                  <a:pos x="connsiteX2" y="connsiteY2"/>
                </a:cxn>
                <a:cxn ang="0">
                  <a:pos x="connsiteX3" y="connsiteY3"/>
                </a:cxn>
              </a:cxnLst>
              <a:rect l="l" t="t" r="r" b="b"/>
              <a:pathLst>
                <a:path w="4546181" h="6580991">
                  <a:moveTo>
                    <a:pt x="0" y="6575612"/>
                  </a:moveTo>
                  <a:cubicBezTo>
                    <a:pt x="5378" y="3287806"/>
                    <a:pt x="7171" y="2191871"/>
                    <a:pt x="10757" y="0"/>
                  </a:cubicBezTo>
                  <a:lnTo>
                    <a:pt x="4546181" y="0"/>
                  </a:lnTo>
                  <a:cubicBezTo>
                    <a:pt x="4546181" y="2209800"/>
                    <a:pt x="4527355" y="3290495"/>
                    <a:pt x="4508529" y="6580991"/>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2">
              <a:extLst>
                <a:ext uri="{FF2B5EF4-FFF2-40B4-BE49-F238E27FC236}">
                  <a16:creationId xmlns:a16="http://schemas.microsoft.com/office/drawing/2014/main" id="{BF787E7C-A9B4-92E9-B052-2FFCDF7B082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65063" y="2270009"/>
              <a:ext cx="861869" cy="747588"/>
            </a:xfrm>
            <a:prstGeom prst="rect">
              <a:avLst/>
            </a:prstGeom>
          </p:spPr>
        </p:pic>
      </p:grpSp>
      <p:grpSp>
        <p:nvGrpSpPr>
          <p:cNvPr id="5" name="Group 3" descr="Find us on Instagram @Ci3Tmodel">
            <a:extLst>
              <a:ext uri="{FF2B5EF4-FFF2-40B4-BE49-F238E27FC236}">
                <a16:creationId xmlns:a16="http://schemas.microsoft.com/office/drawing/2014/main" id="{E2224B93-FE6D-FCDF-80D2-C2D9B978A415}"/>
              </a:ext>
            </a:extLst>
          </p:cNvPr>
          <p:cNvGrpSpPr/>
          <p:nvPr/>
        </p:nvGrpSpPr>
        <p:grpSpPr>
          <a:xfrm>
            <a:off x="9292079" y="236842"/>
            <a:ext cx="2856101" cy="1440520"/>
            <a:chOff x="9292079" y="236842"/>
            <a:chExt cx="2856101" cy="1440520"/>
          </a:xfrm>
        </p:grpSpPr>
        <p:sp>
          <p:nvSpPr>
            <p:cNvPr id="20" name="Rectangle">
              <a:extLst>
                <a:ext uri="{FF2B5EF4-FFF2-40B4-BE49-F238E27FC236}">
                  <a16:creationId xmlns:a16="http://schemas.microsoft.com/office/drawing/2014/main" id="{103543FE-D9DC-616D-C2AC-5026487A44E5}"/>
                </a:ext>
                <a:ext uri="{C183D7F6-B498-43B3-948B-1728B52AA6E4}">
                  <adec:decorative xmlns:adec="http://schemas.microsoft.com/office/drawing/2017/decorative" val="1"/>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nstagram Tag">
              <a:extLst>
                <a:ext uri="{FF2B5EF4-FFF2-40B4-BE49-F238E27FC236}">
                  <a16:creationId xmlns:a16="http://schemas.microsoft.com/office/drawing/2014/main" id="{C8E94276-245E-6D26-500E-058D266F0192}"/>
                </a:ext>
                <a:ext uri="{C183D7F6-B498-43B3-948B-1728B52AA6E4}">
                  <adec:decorative xmlns:adec="http://schemas.microsoft.com/office/drawing/2017/decorative" val="1"/>
                </a:ext>
              </a:extLst>
            </p:cNvPr>
            <p:cNvSpPr/>
            <p:nvPr/>
          </p:nvSpPr>
          <p:spPr>
            <a:xfrm flipH="1">
              <a:off x="9641558" y="937376"/>
              <a:ext cx="2071080" cy="430887"/>
            </a:xfrm>
            <a:prstGeom prst="rect">
              <a:avLst/>
            </a:prstGeom>
          </p:spPr>
          <p:txBody>
            <a:bodyPr wrap="none" lIns="0" tIns="0" rIns="0" bIns="0">
              <a:spAutoFit/>
            </a:bodyPr>
            <a:lstStyle/>
            <a:p>
              <a:pPr lvl="0" algn="r"/>
              <a:r>
                <a:rPr lang="en-US" sz="2800" b="1" baseline="30000">
                  <a:solidFill>
                    <a:schemeClr val="bg1"/>
                  </a:solidFill>
                  <a:latin typeface="+mj-lt"/>
                </a:rPr>
                <a:t>@</a:t>
              </a:r>
              <a:r>
                <a:rPr lang="en-US" sz="2800" b="1">
                  <a:solidFill>
                    <a:schemeClr val="bg1"/>
                  </a:solidFill>
                  <a:latin typeface="+mj-lt"/>
                </a:rPr>
                <a:t>Ci3Tmodel</a:t>
              </a:r>
              <a:endParaRPr lang="en-US" sz="3200" b="1">
                <a:solidFill>
                  <a:schemeClr val="bg1"/>
                </a:solidFill>
                <a:latin typeface="+mj-lt"/>
              </a:endParaRPr>
            </a:p>
          </p:txBody>
        </p:sp>
        <p:pic>
          <p:nvPicPr>
            <p:cNvPr id="59" name="Instagram Graphic">
              <a:extLst>
                <a:ext uri="{FF2B5EF4-FFF2-40B4-BE49-F238E27FC236}">
                  <a16:creationId xmlns:a16="http://schemas.microsoft.com/office/drawing/2014/main" id="{E9A21982-9AF9-778D-9FF2-AB218E9958B2}"/>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334198" y="236842"/>
              <a:ext cx="685800" cy="685800"/>
            </a:xfrm>
            <a:prstGeom prst="rect">
              <a:avLst/>
            </a:prstGeom>
          </p:spPr>
        </p:pic>
      </p:grpSp>
      <p:sp>
        <p:nvSpPr>
          <p:cNvPr id="32" name="Textbox">
            <a:extLst>
              <a:ext uri="{FF2B5EF4-FFF2-40B4-BE49-F238E27FC236}">
                <a16:creationId xmlns:a16="http://schemas.microsoft.com/office/drawing/2014/main" id="{A1BFA1ED-E29C-A058-6D78-DD52B15BDA08}"/>
              </a:ext>
              <a:ext uri="{C183D7F6-B498-43B3-948B-1728B52AA6E4}">
                <adec:decorative xmlns:adec="http://schemas.microsoft.com/office/drawing/2017/decorative" val="0"/>
              </a:ext>
            </a:extLst>
          </p:cNvPr>
          <p:cNvSpPr/>
          <p:nvPr/>
        </p:nvSpPr>
        <p:spPr>
          <a:xfrm>
            <a:off x="9548907" y="1861338"/>
            <a:ext cx="2456627" cy="4108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1200"/>
              </a:spcAft>
              <a:buClr>
                <a:srgbClr val="0BC58A"/>
              </a:buClr>
            </a:pPr>
            <a:r>
              <a:rPr lang="en-US" sz="2800" spc="-100">
                <a:solidFill>
                  <a:schemeClr val="accent4"/>
                </a:solidFill>
                <a:ea typeface="Roboto" pitchFamily="2" charset="0"/>
              </a:rPr>
              <a:t>Tag us in your Ci3T highlights, we love to see Ci3T in action! </a:t>
            </a:r>
          </a:p>
          <a:p>
            <a:pPr>
              <a:spcAft>
                <a:spcPts val="600"/>
              </a:spcAft>
              <a:buClr>
                <a:srgbClr val="0BC58A"/>
              </a:buClr>
            </a:pPr>
            <a:r>
              <a:rPr lang="en-US" sz="2800" spc="-100">
                <a:solidFill>
                  <a:schemeClr val="accent4"/>
                </a:solidFill>
                <a:ea typeface="Roboto" pitchFamily="2" charset="0"/>
              </a:rPr>
              <a:t>Follow us on </a:t>
            </a:r>
            <a:r>
              <a:rPr lang="en-US" sz="2800" b="1" spc="-100">
                <a:solidFill>
                  <a:schemeClr val="accent5"/>
                </a:solidFill>
                <a:ea typeface="Roboto" pitchFamily="2" charset="0"/>
              </a:rPr>
              <a:t>Instagram</a:t>
            </a:r>
            <a:r>
              <a:rPr lang="en-US" sz="2800" spc="-100">
                <a:solidFill>
                  <a:schemeClr val="accent4"/>
                </a:solidFill>
                <a:ea typeface="Roboto" pitchFamily="2" charset="0"/>
              </a:rPr>
              <a:t> for updates and new resources!</a:t>
            </a:r>
          </a:p>
          <a:p>
            <a:pPr>
              <a:spcAft>
                <a:spcPts val="600"/>
              </a:spcAft>
              <a:buClr>
                <a:srgbClr val="0BC58A"/>
              </a:buClr>
            </a:pPr>
            <a:endParaRPr lang="en-US" sz="2800" spc="-100">
              <a:solidFill>
                <a:schemeClr val="accent4"/>
              </a:solidFill>
              <a:ea typeface="Roboto" pitchFamily="2" charset="0"/>
            </a:endParaRPr>
          </a:p>
        </p:txBody>
      </p:sp>
      <p:sp>
        <p:nvSpPr>
          <p:cNvPr id="49" name="Title 2">
            <a:extLst>
              <a:ext uri="{FF2B5EF4-FFF2-40B4-BE49-F238E27FC236}">
                <a16:creationId xmlns:a16="http://schemas.microsoft.com/office/drawing/2014/main" id="{F6F6539B-FD73-9FFB-1424-D269EA3AE516}"/>
              </a:ext>
              <a:ext uri="{C183D7F6-B498-43B3-948B-1728B52AA6E4}">
                <adec:decorative xmlns:adec="http://schemas.microsoft.com/office/drawing/2017/decorative" val="1"/>
              </a:ext>
            </a:extLst>
          </p:cNvPr>
          <p:cNvSpPr txBox="1">
            <a:spLocks/>
          </p:cNvSpPr>
          <p:nvPr/>
        </p:nvSpPr>
        <p:spPr>
          <a:xfrm>
            <a:off x="3448899" y="461942"/>
            <a:ext cx="5064474" cy="1837426"/>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7200" spc="-500">
                <a:ln w="3175">
                  <a:solidFill>
                    <a:schemeClr val="bg1">
                      <a:lumMod val="95000"/>
                    </a:schemeClr>
                  </a:solidFill>
                </a:ln>
                <a:solidFill>
                  <a:schemeClr val="accent4"/>
                </a:solidFill>
              </a:rPr>
              <a:t>Thank you!</a:t>
            </a:r>
            <a:endParaRPr lang="en-US" sz="5400" spc="-500">
              <a:solidFill>
                <a:schemeClr val="accent4"/>
              </a:solidFill>
            </a:endParaRPr>
          </a:p>
          <a:p>
            <a:pPr algn="ctr"/>
            <a:r>
              <a:rPr lang="en-US" sz="5400" spc="0"/>
              <a:t>ci3t.org</a:t>
            </a:r>
          </a:p>
        </p:txBody>
      </p:sp>
    </p:spTree>
    <p:extLst>
      <p:ext uri="{BB962C8B-B14F-4D97-AF65-F5344CB8AC3E}">
        <p14:creationId xmlns:p14="http://schemas.microsoft.com/office/powerpoint/2010/main" val="1179565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sz="4000"/>
              <a:t>Accessing Professional Learning Materials</a:t>
            </a:r>
          </a:p>
        </p:txBody>
      </p:sp>
      <p:sp>
        <p:nvSpPr>
          <p:cNvPr id="8" name="Title">
            <a:extLst>
              <a:ext uri="{FF2B5EF4-FFF2-40B4-BE49-F238E27FC236}">
                <a16:creationId xmlns:a16="http://schemas.microsoft.com/office/drawing/2014/main" id="{11D85AF3-5386-8795-9C2B-223B4392CB2C}"/>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Accessing Professional Learning Materials 1</a:t>
            </a:r>
          </a:p>
        </p:txBody>
      </p:sp>
      <p:sp>
        <p:nvSpPr>
          <p:cNvPr id="7" name="Textbox">
            <a:extLst>
              <a:ext uri="{FF2B5EF4-FFF2-40B4-BE49-F238E27FC236}">
                <a16:creationId xmlns:a16="http://schemas.microsoft.com/office/drawing/2014/main" id="{11924B91-7965-4A44-9D61-7C7524088403}"/>
              </a:ext>
            </a:extLst>
          </p:cNvPr>
          <p:cNvSpPr/>
          <p:nvPr/>
        </p:nvSpPr>
        <p:spPr>
          <a:xfrm>
            <a:off x="838200" y="1238621"/>
            <a:ext cx="5028579" cy="519822"/>
          </a:xfrm>
          <a:prstGeom prst="rect">
            <a:avLst/>
          </a:prstGeom>
        </p:spPr>
        <p:txBody>
          <a:bodyPr wrap="square">
            <a:spAutoFit/>
          </a:bodyPr>
          <a:lstStyle/>
          <a:p>
            <a:pPr>
              <a:lnSpc>
                <a:spcPct val="107000"/>
              </a:lnSpc>
            </a:pPr>
            <a:r>
              <a:rPr lang="en-US" sz="2800">
                <a:solidFill>
                  <a:schemeClr val="accent5"/>
                </a:solidFill>
                <a:ea typeface="Calibri" panose="020F0502020204030204" pitchFamily="34" charset="0"/>
                <a:cs typeface="Times New Roman" panose="02020603050405020304" pitchFamily="18" charset="0"/>
              </a:rPr>
              <a:t>ci3t.org/pl</a:t>
            </a:r>
          </a:p>
        </p:txBody>
      </p:sp>
      <p:pic>
        <p:nvPicPr>
          <p:cNvPr id="4" name="Picture 1" descr="Screenshot of ci3t.org Professional Learning tab.">
            <a:extLst>
              <a:ext uri="{FF2B5EF4-FFF2-40B4-BE49-F238E27FC236}">
                <a16:creationId xmlns:a16="http://schemas.microsoft.com/office/drawing/2014/main" id="{511BE24F-4000-6202-2DBF-09322D6C13DF}"/>
              </a:ext>
            </a:extLst>
          </p:cNvPr>
          <p:cNvPicPr>
            <a:picLocks noChangeAspect="1"/>
          </p:cNvPicPr>
          <p:nvPr/>
        </p:nvPicPr>
        <p:blipFill rotWithShape="1">
          <a:blip r:embed="rId2"/>
          <a:srcRect t="648" b="648"/>
          <a:stretch>
            <a:fillRect/>
          </a:stretch>
        </p:blipFill>
        <p:spPr>
          <a:xfrm>
            <a:off x="930205" y="2055332"/>
            <a:ext cx="5165795" cy="3751552"/>
          </a:xfrm>
          <a:prstGeom prst="rect">
            <a:avLst/>
          </a:prstGeom>
          <a:solidFill>
            <a:schemeClr val="tx1"/>
          </a:solidFill>
          <a:ln>
            <a:noFill/>
          </a:ln>
        </p:spPr>
      </p:pic>
      <p:grpSp>
        <p:nvGrpSpPr>
          <p:cNvPr id="3" name="Picture 2" descr="Screenshot of ci3t.org professional learning tab materials with a yellow box outlining the session A Tier 3 Support for Students with Intensive Intervention Needs: Functional Assessment-Based Intervention">
            <a:extLst>
              <a:ext uri="{FF2B5EF4-FFF2-40B4-BE49-F238E27FC236}">
                <a16:creationId xmlns:a16="http://schemas.microsoft.com/office/drawing/2014/main" id="{B2AB8B3D-2855-921F-9668-FDA4C9E74D31}"/>
              </a:ext>
            </a:extLst>
          </p:cNvPr>
          <p:cNvGrpSpPr/>
          <p:nvPr/>
        </p:nvGrpSpPr>
        <p:grpSpPr>
          <a:xfrm>
            <a:off x="6490663" y="1498532"/>
            <a:ext cx="4476307" cy="4741324"/>
            <a:chOff x="6648270" y="1498532"/>
            <a:chExt cx="4476307" cy="4741324"/>
          </a:xfrm>
        </p:grpSpPr>
        <p:pic>
          <p:nvPicPr>
            <p:cNvPr id="13" name="Picture 2">
              <a:extLst>
                <a:ext uri="{FF2B5EF4-FFF2-40B4-BE49-F238E27FC236}">
                  <a16:creationId xmlns:a16="http://schemas.microsoft.com/office/drawing/2014/main" id="{04F7DAD9-3066-562B-F8D9-EDE6DE42224F}"/>
                </a:ext>
              </a:extLst>
            </p:cNvPr>
            <p:cNvPicPr>
              <a:picLocks noChangeAspect="1"/>
            </p:cNvPicPr>
            <p:nvPr/>
          </p:nvPicPr>
          <p:blipFill rotWithShape="1">
            <a:blip r:embed="rId3"/>
            <a:srcRect/>
            <a:stretch/>
          </p:blipFill>
          <p:spPr>
            <a:xfrm>
              <a:off x="6746885" y="1498532"/>
              <a:ext cx="4279078" cy="4741324"/>
            </a:xfrm>
            <a:prstGeom prst="rect">
              <a:avLst/>
            </a:prstGeom>
            <a:solidFill>
              <a:schemeClr val="tx1"/>
            </a:solidFill>
            <a:ln>
              <a:solidFill>
                <a:schemeClr val="tx1"/>
              </a:solidFill>
            </a:ln>
          </p:spPr>
        </p:pic>
        <p:sp>
          <p:nvSpPr>
            <p:cNvPr id="5" name="Yellow Box">
              <a:extLst>
                <a:ext uri="{FF2B5EF4-FFF2-40B4-BE49-F238E27FC236}">
                  <a16:creationId xmlns:a16="http://schemas.microsoft.com/office/drawing/2014/main" id="{73A55D14-9AB7-E2BC-EE89-568BADB58741}"/>
                </a:ext>
              </a:extLst>
            </p:cNvPr>
            <p:cNvSpPr/>
            <p:nvPr/>
          </p:nvSpPr>
          <p:spPr>
            <a:xfrm>
              <a:off x="6648270" y="5734513"/>
              <a:ext cx="4476307" cy="42093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19460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C89157F6-0C16-8A58-AEC4-7C050E57D807}"/>
              </a:ext>
            </a:extLst>
          </p:cNvPr>
          <p:cNvSpPr>
            <a:spLocks noGrp="1"/>
          </p:cNvSpPr>
          <p:nvPr>
            <p:ph type="title"/>
          </p:nvPr>
        </p:nvSpPr>
        <p:spPr/>
        <p:txBody>
          <a:bodyPr/>
          <a:lstStyle/>
          <a:p>
            <a:r>
              <a:rPr lang="en-US"/>
              <a:t>Using Screening Data to Inform Instruction</a:t>
            </a:r>
          </a:p>
        </p:txBody>
      </p:sp>
    </p:spTree>
    <p:extLst>
      <p:ext uri="{BB962C8B-B14F-4D97-AF65-F5344CB8AC3E}">
        <p14:creationId xmlns:p14="http://schemas.microsoft.com/office/powerpoint/2010/main" val="820138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2D380-DA5E-EE83-B60C-BFA188177A25}"/>
              </a:ext>
              <a:ext uri="{C183D7F6-B498-43B3-948B-1728B52AA6E4}">
                <adec:decorative xmlns:adec="http://schemas.microsoft.com/office/drawing/2017/decorative" val="0"/>
              </a:ext>
            </a:extLst>
          </p:cNvPr>
          <p:cNvSpPr>
            <a:spLocks noGrp="1"/>
          </p:cNvSpPr>
          <p:nvPr>
            <p:ph type="title"/>
          </p:nvPr>
        </p:nvSpPr>
        <p:spPr>
          <a:xfrm>
            <a:off x="685800" y="33854"/>
            <a:ext cx="10785251" cy="1325563"/>
          </a:xfrm>
        </p:spPr>
        <p:txBody>
          <a:bodyPr/>
          <a:lstStyle/>
          <a:p>
            <a:r>
              <a:rPr lang="en-US"/>
              <a:t>Systematic Screening … Logistics</a:t>
            </a:r>
          </a:p>
        </p:txBody>
      </p:sp>
      <p:graphicFrame>
        <p:nvGraphicFramePr>
          <p:cNvPr id="4" name="Content Placeholder 3" descr="Infographic flowchart with three circles in this order from left to right: Fall, Winter, Spring">
            <a:extLst>
              <a:ext uri="{FF2B5EF4-FFF2-40B4-BE49-F238E27FC236}">
                <a16:creationId xmlns:a16="http://schemas.microsoft.com/office/drawing/2014/main" id="{CE8CC4A8-3BB8-7144-4537-A18BD33D4787}"/>
              </a:ext>
              <a:ext uri="{C183D7F6-B498-43B3-948B-1728B52AA6E4}">
                <adec:decorative xmlns:adec="http://schemas.microsoft.com/office/drawing/2017/decorative" val="0"/>
              </a:ext>
            </a:extLst>
          </p:cNvPr>
          <p:cNvGraphicFramePr>
            <a:graphicFrameLocks noGrp="1"/>
          </p:cNvGraphicFramePr>
          <p:nvPr>
            <p:ph idx="1"/>
          </p:nvPr>
        </p:nvGraphicFramePr>
        <p:xfrm>
          <a:off x="846310" y="667994"/>
          <a:ext cx="10515600" cy="40764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a:extLst>
              <a:ext uri="{FF2B5EF4-FFF2-40B4-BE49-F238E27FC236}">
                <a16:creationId xmlns:a16="http://schemas.microsoft.com/office/drawing/2014/main" id="{E4599AD1-6DBA-B110-9C75-45347F62C157}"/>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4267199"/>
            <a:ext cx="4243624" cy="2798619"/>
          </a:xfrm>
          <a:prstGeom prst="rect">
            <a:avLst/>
          </a:prstGeom>
        </p:spPr>
      </p:pic>
      <p:graphicFrame>
        <p:nvGraphicFramePr>
          <p:cNvPr id="3" name="Diagram 2" descr="Infographic flowchart showing an arrow pointing right with three green boxes: selecting, installing, and analyzing">
            <a:extLst>
              <a:ext uri="{FF2B5EF4-FFF2-40B4-BE49-F238E27FC236}">
                <a16:creationId xmlns:a16="http://schemas.microsoft.com/office/drawing/2014/main" id="{8E09CF52-1CC7-E6CF-A16B-2AB035AA12A5}"/>
              </a:ext>
              <a:ext uri="{C183D7F6-B498-43B3-948B-1728B52AA6E4}">
                <adec:decorative xmlns:adec="http://schemas.microsoft.com/office/drawing/2017/decorative" val="0"/>
              </a:ext>
            </a:extLst>
          </p:cNvPr>
          <p:cNvGraphicFramePr/>
          <p:nvPr/>
        </p:nvGraphicFramePr>
        <p:xfrm>
          <a:off x="5680954" y="3429000"/>
          <a:ext cx="5680955" cy="339514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699219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152F7-17F2-7CCE-0BFC-E256856CDE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B65CB8-E3DC-6A52-77D8-4541688D41B6}"/>
              </a:ext>
              <a:ext uri="{C183D7F6-B498-43B3-948B-1728B52AA6E4}">
                <adec:decorative xmlns:adec="http://schemas.microsoft.com/office/drawing/2017/decorative" val="0"/>
              </a:ext>
            </a:extLst>
          </p:cNvPr>
          <p:cNvSpPr>
            <a:spLocks noGrp="1"/>
          </p:cNvSpPr>
          <p:nvPr>
            <p:ph type="title"/>
          </p:nvPr>
        </p:nvSpPr>
        <p:spPr>
          <a:xfrm>
            <a:off x="838200" y="1"/>
            <a:ext cx="10515600" cy="1690688"/>
          </a:xfrm>
          <a:solidFill>
            <a:srgbClr val="CEDCEA"/>
          </a:solidFill>
          <a:effectLst>
            <a:softEdge rad="127000"/>
          </a:effectLst>
        </p:spPr>
        <p:txBody>
          <a:bodyPr>
            <a:noAutofit/>
          </a:bodyPr>
          <a:lstStyle/>
          <a:p>
            <a:pPr algn="ctr"/>
            <a:r>
              <a:rPr lang="en-US" sz="4000"/>
              <a:t>Fall Over Time</a:t>
            </a:r>
            <a:br>
              <a:rPr lang="en-US" sz="4000"/>
            </a:br>
            <a:r>
              <a:rPr lang="en-US" sz="4000"/>
              <a:t>SRSS-</a:t>
            </a:r>
            <a:r>
              <a:rPr lang="en-US" sz="4000" u="sng"/>
              <a:t>Externalizing </a:t>
            </a:r>
            <a:r>
              <a:rPr lang="en-US" sz="4000"/>
              <a:t>Results – Elementary School Level</a:t>
            </a:r>
          </a:p>
        </p:txBody>
      </p:sp>
      <p:graphicFrame>
        <p:nvGraphicFramePr>
          <p:cNvPr id="5" name="Chart 4" descr="Graph of the Fall SRSS-Externalizing Results: number and percent of students screened over time at the elementary school level">
            <a:extLst>
              <a:ext uri="{FF2B5EF4-FFF2-40B4-BE49-F238E27FC236}">
                <a16:creationId xmlns:a16="http://schemas.microsoft.com/office/drawing/2014/main" id="{7BFAF689-FE23-5679-F302-5C236D2A7610}"/>
              </a:ext>
            </a:extLst>
          </p:cNvPr>
          <p:cNvGraphicFramePr/>
          <p:nvPr/>
        </p:nvGraphicFramePr>
        <p:xfrm>
          <a:off x="480937"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30103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44A8F-F539-F90E-8CF6-CB0DEDE577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C01DB5-B7E0-D50F-C4D0-B586E3076827}"/>
              </a:ext>
            </a:extLst>
          </p:cNvPr>
          <p:cNvSpPr>
            <a:spLocks noGrp="1"/>
          </p:cNvSpPr>
          <p:nvPr>
            <p:ph type="title"/>
          </p:nvPr>
        </p:nvSpPr>
        <p:spPr/>
        <p:txBody>
          <a:bodyPr/>
          <a:lstStyle/>
          <a:p>
            <a:r>
              <a:rPr lang="en-US"/>
              <a:t>What are Tier 3 Interventions?</a:t>
            </a:r>
          </a:p>
        </p:txBody>
      </p:sp>
      <p:pic>
        <p:nvPicPr>
          <p:cNvPr id="4" name="Picture 2" descr="Comprehensive, Integrated, Three-Tiered Model of Prevention pyramid with an arrow pointing to the top red tier (Tier 3).&#10;">
            <a:extLst>
              <a:ext uri="{FF2B5EF4-FFF2-40B4-BE49-F238E27FC236}">
                <a16:creationId xmlns:a16="http://schemas.microsoft.com/office/drawing/2014/main" id="{67B0318C-E325-A03E-4436-48611977E52C}"/>
              </a:ext>
            </a:extLst>
          </p:cNvPr>
          <p:cNvPicPr>
            <a:picLocks noChangeAspect="1"/>
          </p:cNvPicPr>
          <p:nvPr/>
        </p:nvPicPr>
        <p:blipFill>
          <a:blip r:embed="rId3"/>
          <a:stretch>
            <a:fillRect/>
          </a:stretch>
        </p:blipFill>
        <p:spPr>
          <a:xfrm>
            <a:off x="838200" y="1690688"/>
            <a:ext cx="6767147" cy="4694327"/>
          </a:xfrm>
          <a:prstGeom prst="rect">
            <a:avLst/>
          </a:prstGeom>
        </p:spPr>
      </p:pic>
      <p:pic>
        <p:nvPicPr>
          <p:cNvPr id="3" name="Picture 3" descr="Clarifying Tier 3 Supports infographic.">
            <a:extLst>
              <a:ext uri="{FF2B5EF4-FFF2-40B4-BE49-F238E27FC236}">
                <a16:creationId xmlns:a16="http://schemas.microsoft.com/office/drawing/2014/main" id="{329D1162-5CA2-5FA8-D11A-B3DF450ED3EF}"/>
              </a:ext>
            </a:extLst>
          </p:cNvPr>
          <p:cNvPicPr>
            <a:picLocks noChangeAspect="1"/>
          </p:cNvPicPr>
          <p:nvPr/>
        </p:nvPicPr>
        <p:blipFill>
          <a:blip r:embed="rId4"/>
          <a:stretch>
            <a:fillRect/>
          </a:stretch>
        </p:blipFill>
        <p:spPr>
          <a:xfrm>
            <a:off x="7930249" y="1690688"/>
            <a:ext cx="3007091" cy="4295844"/>
          </a:xfrm>
          <a:prstGeom prst="rect">
            <a:avLst/>
          </a:prstGeom>
          <a:ln>
            <a:solidFill>
              <a:schemeClr val="tx1"/>
            </a:solidFill>
          </a:ln>
        </p:spPr>
      </p:pic>
    </p:spTree>
    <p:extLst>
      <p:ext uri="{BB962C8B-B14F-4D97-AF65-F5344CB8AC3E}">
        <p14:creationId xmlns:p14="http://schemas.microsoft.com/office/powerpoint/2010/main" val="1966374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9CFD9F5-7235-7DCB-7ACB-AC7F6BCD4E41}"/>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Clarifying Tier 3 Supports 1</a:t>
            </a:r>
          </a:p>
        </p:txBody>
      </p:sp>
      <p:pic>
        <p:nvPicPr>
          <p:cNvPr id="3" name="Picture 1" descr="Infographic: Clarifying Tier 3 Supports. Language Matters: How do we talk about students in need of Tier 3 supports? There are no &quot;Tier 3 kids&quot; or &quot;red zone students.&quot; Based on the data, there may be a student who needs Tier 3 supports. Various Locations: Where do we provide Tier 3 supports to students? Tier 3 supports can be provided in various locations. Students do not have to be sent out of the classroom to receive a Tier 3 support. Different Sizes: Do we always provide tier 3 supports 1:1? Tier 3 support is not necessarily 1:1 support. For example, a Tier 3 reading intervention can be intensified by dosage (e.g., 100 min day) while still delivered in small group format.">
            <a:extLst>
              <a:ext uri="{FF2B5EF4-FFF2-40B4-BE49-F238E27FC236}">
                <a16:creationId xmlns:a16="http://schemas.microsoft.com/office/drawing/2014/main" id="{C9B72816-850A-5C2C-A085-700CA0CD9F44}"/>
              </a:ext>
            </a:extLst>
          </p:cNvPr>
          <p:cNvPicPr>
            <a:picLocks noChangeAspect="1"/>
          </p:cNvPicPr>
          <p:nvPr/>
        </p:nvPicPr>
        <p:blipFill>
          <a:blip r:embed="rId2"/>
          <a:stretch>
            <a:fillRect/>
          </a:stretch>
        </p:blipFill>
        <p:spPr>
          <a:xfrm>
            <a:off x="1588769" y="161925"/>
            <a:ext cx="9374505" cy="13392150"/>
          </a:xfrm>
          <a:prstGeom prst="rect">
            <a:avLst/>
          </a:prstGeom>
        </p:spPr>
      </p:pic>
    </p:spTree>
    <p:extLst>
      <p:ext uri="{BB962C8B-B14F-4D97-AF65-F5344CB8AC3E}">
        <p14:creationId xmlns:p14="http://schemas.microsoft.com/office/powerpoint/2010/main" val="4106586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ED3D4-7380-3DD5-6F7C-4E4ADC0EB7B5}"/>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EF269BB2-7080-1540-9494-25666D64BF49}"/>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Clarifying Tier 3 Supports 2</a:t>
            </a:r>
          </a:p>
        </p:txBody>
      </p:sp>
      <p:pic>
        <p:nvPicPr>
          <p:cNvPr id="3" name="Picture 2" descr="Infographic: Clarifying Tier 3 Supports. For all Students: Is Tier 3 special education? Tier 3 is not special education. Any student who meets entry criteria may receive Tier 3 supports. Students receiving special education services may also receive Tier 3 supports. Supports vs. People: Is Tier 3 the support? Or the person who provides it? Tier 3 intervention grids list each strategy, practice, or program. Tier 3 supports may be provided by teachers, interventionists, counselors, staff, community agencies, or others. It is not who, but what they do. Supports are Integrated: What is available to students in need of Tier 3 supports? Your Ci3T Implementation Manual has one comprehensive list of Tier 3 interventions to support the needs of students in academic, behavior, and social domains (not separate lists.) Tier 3 supports are often integrated.">
            <a:extLst>
              <a:ext uri="{FF2B5EF4-FFF2-40B4-BE49-F238E27FC236}">
                <a16:creationId xmlns:a16="http://schemas.microsoft.com/office/drawing/2014/main" id="{32BD73B2-1105-C418-D378-31C0AB711255}"/>
              </a:ext>
            </a:extLst>
          </p:cNvPr>
          <p:cNvPicPr>
            <a:picLocks noChangeAspect="1"/>
          </p:cNvPicPr>
          <p:nvPr/>
        </p:nvPicPr>
        <p:blipFill>
          <a:blip r:embed="rId2"/>
          <a:stretch>
            <a:fillRect/>
          </a:stretch>
        </p:blipFill>
        <p:spPr>
          <a:xfrm>
            <a:off x="1588769" y="-6315075"/>
            <a:ext cx="9374505" cy="13392150"/>
          </a:xfrm>
          <a:prstGeom prst="rect">
            <a:avLst/>
          </a:prstGeom>
        </p:spPr>
      </p:pic>
    </p:spTree>
    <p:extLst>
      <p:ext uri="{BB962C8B-B14F-4D97-AF65-F5344CB8AC3E}">
        <p14:creationId xmlns:p14="http://schemas.microsoft.com/office/powerpoint/2010/main" val="1234656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EBBAF-0AB2-1529-9204-2B8151C9BC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2D2622-A071-6261-E92A-F3B061EFE0B9}"/>
              </a:ext>
              <a:ext uri="{C183D7F6-B498-43B3-948B-1728B52AA6E4}">
                <adec:decorative xmlns:adec="http://schemas.microsoft.com/office/drawing/2017/decorative" val="1"/>
              </a:ext>
            </a:extLst>
          </p:cNvPr>
          <p:cNvSpPr>
            <a:spLocks noGrp="1"/>
          </p:cNvSpPr>
          <p:nvPr>
            <p:ph type="title"/>
          </p:nvPr>
        </p:nvSpPr>
        <p:spPr/>
        <p:txBody>
          <a:bodyPr/>
          <a:lstStyle/>
          <a:p>
            <a:r>
              <a:rPr lang="en-US" dirty="0"/>
              <a:t>Tertiary (Tier 3) Intervention Grids</a:t>
            </a:r>
          </a:p>
        </p:txBody>
      </p:sp>
      <p:pic>
        <p:nvPicPr>
          <p:cNvPr id="5" name="Picture 1" descr="Comprehensive, Integrated, Three-Tiered Model of Prevention pyramid with an arrow pointing to the top red tier (Tier 3).">
            <a:extLst>
              <a:ext uri="{FF2B5EF4-FFF2-40B4-BE49-F238E27FC236}">
                <a16:creationId xmlns:a16="http://schemas.microsoft.com/office/drawing/2014/main" id="{DAFB78A7-A6DF-EC9E-237F-B3795EAD2FE2}"/>
              </a:ext>
            </a:extLst>
          </p:cNvPr>
          <p:cNvPicPr>
            <a:picLocks noChangeAspect="1"/>
          </p:cNvPicPr>
          <p:nvPr/>
        </p:nvPicPr>
        <p:blipFill>
          <a:blip r:embed="rId2"/>
          <a:stretch>
            <a:fillRect/>
          </a:stretch>
        </p:blipFill>
        <p:spPr>
          <a:xfrm>
            <a:off x="169839" y="2497394"/>
            <a:ext cx="5038363" cy="3495080"/>
          </a:xfrm>
          <a:prstGeom prst="rect">
            <a:avLst/>
          </a:prstGeom>
        </p:spPr>
      </p:pic>
      <p:pic>
        <p:nvPicPr>
          <p:cNvPr id="4" name="Picture 2" descr="Image of the Lincoln Elementary Implementation Manual.">
            <a:extLst>
              <a:ext uri="{FF2B5EF4-FFF2-40B4-BE49-F238E27FC236}">
                <a16:creationId xmlns:a16="http://schemas.microsoft.com/office/drawing/2014/main" id="{4E930239-3EE8-6B8F-8C84-0808F88375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3639" y="1690688"/>
            <a:ext cx="2138898" cy="2767986"/>
          </a:xfrm>
          <a:prstGeom prst="rect">
            <a:avLst/>
          </a:prstGeom>
          <a:ln>
            <a:solidFill>
              <a:schemeClr val="tx1"/>
            </a:solidFill>
          </a:ln>
        </p:spPr>
      </p:pic>
      <p:pic>
        <p:nvPicPr>
          <p:cNvPr id="12" name="Picture 3" descr="Image of a Read 180 Tertiary (Tier 3) Intervention Grid for middle school.">
            <a:extLst>
              <a:ext uri="{FF2B5EF4-FFF2-40B4-BE49-F238E27FC236}">
                <a16:creationId xmlns:a16="http://schemas.microsoft.com/office/drawing/2014/main" id="{DE0649D2-2200-53C4-E381-7427DEDE7A18}"/>
              </a:ext>
            </a:extLst>
          </p:cNvPr>
          <p:cNvPicPr>
            <a:picLocks noChangeAspect="1"/>
          </p:cNvPicPr>
          <p:nvPr/>
        </p:nvPicPr>
        <p:blipFill>
          <a:blip r:embed="rId4"/>
          <a:srcRect/>
          <a:stretch/>
        </p:blipFill>
        <p:spPr>
          <a:xfrm>
            <a:off x="7295485" y="1729586"/>
            <a:ext cx="3481423" cy="2690190"/>
          </a:xfrm>
          <a:prstGeom prst="rect">
            <a:avLst/>
          </a:prstGeom>
          <a:ln>
            <a:solidFill>
              <a:schemeClr val="tx1"/>
            </a:solidFill>
          </a:ln>
        </p:spPr>
      </p:pic>
      <p:pic>
        <p:nvPicPr>
          <p:cNvPr id="13" name="Picture 4" descr="Image of an Individualized De-escalation Plan Tertiary (Tier 3) Intervention Grid.">
            <a:extLst>
              <a:ext uri="{FF2B5EF4-FFF2-40B4-BE49-F238E27FC236}">
                <a16:creationId xmlns:a16="http://schemas.microsoft.com/office/drawing/2014/main" id="{0802CBCA-38CC-4679-4717-21DFD581F994}"/>
              </a:ext>
            </a:extLst>
          </p:cNvPr>
          <p:cNvPicPr>
            <a:picLocks noChangeAspect="1"/>
          </p:cNvPicPr>
          <p:nvPr/>
        </p:nvPicPr>
        <p:blipFill>
          <a:blip r:embed="rId5"/>
          <a:srcRect/>
          <a:stretch/>
        </p:blipFill>
        <p:spPr>
          <a:xfrm>
            <a:off x="7767371" y="2711833"/>
            <a:ext cx="3609083" cy="2690191"/>
          </a:xfrm>
          <a:prstGeom prst="rect">
            <a:avLst/>
          </a:prstGeom>
          <a:ln>
            <a:solidFill>
              <a:schemeClr val="tx1"/>
            </a:solidFill>
          </a:ln>
        </p:spPr>
      </p:pic>
      <p:pic>
        <p:nvPicPr>
          <p:cNvPr id="3" name="Picture 5" descr="Image of a Functional Assessment-based Intervention Tertiary (Tier 3) Intervention grid.">
            <a:extLst>
              <a:ext uri="{FF2B5EF4-FFF2-40B4-BE49-F238E27FC236}">
                <a16:creationId xmlns:a16="http://schemas.microsoft.com/office/drawing/2014/main" id="{924C8D1C-3723-1C09-D947-C0FB19CE3EAD}"/>
              </a:ext>
            </a:extLst>
          </p:cNvPr>
          <p:cNvPicPr>
            <a:picLocks noChangeAspect="1"/>
          </p:cNvPicPr>
          <p:nvPr/>
        </p:nvPicPr>
        <p:blipFill>
          <a:blip r:embed="rId6"/>
          <a:stretch>
            <a:fillRect/>
          </a:stretch>
        </p:blipFill>
        <p:spPr>
          <a:xfrm>
            <a:off x="8429448" y="3604841"/>
            <a:ext cx="3481424" cy="2690192"/>
          </a:xfrm>
          <a:prstGeom prst="rect">
            <a:avLst/>
          </a:prstGeom>
          <a:ln>
            <a:solidFill>
              <a:schemeClr val="tx1"/>
            </a:solidFill>
          </a:ln>
        </p:spPr>
      </p:pic>
      <p:pic>
        <p:nvPicPr>
          <p:cNvPr id="6" name="Picture 6">
            <a:extLst>
              <a:ext uri="{FF2B5EF4-FFF2-40B4-BE49-F238E27FC236}">
                <a16:creationId xmlns:a16="http://schemas.microsoft.com/office/drawing/2014/main" id="{FDBB64B1-62E9-A245-F15F-2C8EBD46CC43}"/>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11039856" y="9975"/>
            <a:ext cx="1170432" cy="1808849"/>
          </a:xfrm>
          <a:prstGeom prst="rect">
            <a:avLst/>
          </a:prstGeom>
        </p:spPr>
      </p:pic>
    </p:spTree>
    <p:extLst>
      <p:ext uri="{BB962C8B-B14F-4D97-AF65-F5344CB8AC3E}">
        <p14:creationId xmlns:p14="http://schemas.microsoft.com/office/powerpoint/2010/main" val="137419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37921-F02D-205A-5642-24DA0D5A2FA4}"/>
              </a:ext>
            </a:extLst>
          </p:cNvPr>
          <p:cNvSpPr>
            <a:spLocks noGrp="1"/>
          </p:cNvSpPr>
          <p:nvPr>
            <p:ph type="title"/>
          </p:nvPr>
        </p:nvSpPr>
        <p:spPr/>
        <p:txBody>
          <a:bodyPr/>
          <a:lstStyle/>
          <a:p>
            <a:r>
              <a:rPr lang="en-US"/>
              <a:t>Components of Tier 3 Intervention Grid</a:t>
            </a:r>
          </a:p>
        </p:txBody>
      </p:sp>
      <p:pic>
        <p:nvPicPr>
          <p:cNvPr id="7" name="Picture" descr="Read 180 Tertiary (Tier 3) Intervention Grid Middle School Example">
            <a:extLst>
              <a:ext uri="{FF2B5EF4-FFF2-40B4-BE49-F238E27FC236}">
                <a16:creationId xmlns:a16="http://schemas.microsoft.com/office/drawing/2014/main" id="{D4FB15F7-FC48-0187-5B1F-193987759BA4}"/>
              </a:ext>
            </a:extLst>
          </p:cNvPr>
          <p:cNvPicPr>
            <a:picLocks noChangeAspect="1"/>
          </p:cNvPicPr>
          <p:nvPr/>
        </p:nvPicPr>
        <p:blipFill>
          <a:blip r:embed="rId3"/>
          <a:srcRect/>
          <a:stretch/>
        </p:blipFill>
        <p:spPr>
          <a:xfrm>
            <a:off x="2933700" y="1449389"/>
            <a:ext cx="6604000" cy="5103090"/>
          </a:xfrm>
          <a:prstGeom prst="rect">
            <a:avLst/>
          </a:prstGeom>
          <a:ln>
            <a:solidFill>
              <a:schemeClr val="tx1"/>
            </a:solidFill>
          </a:ln>
        </p:spPr>
      </p:pic>
      <p:sp>
        <p:nvSpPr>
          <p:cNvPr id="3" name="Highlight 1">
            <a:extLst>
              <a:ext uri="{FF2B5EF4-FFF2-40B4-BE49-F238E27FC236}">
                <a16:creationId xmlns:a16="http://schemas.microsoft.com/office/drawing/2014/main" id="{2F5E36F1-A44F-D31E-374B-EA9A7732372D}"/>
              </a:ext>
              <a:ext uri="{C183D7F6-B498-43B3-948B-1728B52AA6E4}">
                <adec:decorative xmlns:adec="http://schemas.microsoft.com/office/drawing/2017/decorative" val="1"/>
              </a:ext>
            </a:extLst>
          </p:cNvPr>
          <p:cNvSpPr/>
          <p:nvPr/>
        </p:nvSpPr>
        <p:spPr>
          <a:xfrm>
            <a:off x="3527877" y="2878619"/>
            <a:ext cx="551364" cy="13382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Highlight 2">
            <a:extLst>
              <a:ext uri="{FF2B5EF4-FFF2-40B4-BE49-F238E27FC236}">
                <a16:creationId xmlns:a16="http://schemas.microsoft.com/office/drawing/2014/main" id="{99D3F0EA-1ADF-B295-6653-28E6D4243A2F}"/>
              </a:ext>
              <a:ext uri="{C183D7F6-B498-43B3-948B-1728B52AA6E4}">
                <adec:decorative xmlns:adec="http://schemas.microsoft.com/office/drawing/2017/decorative" val="1"/>
              </a:ext>
            </a:extLst>
          </p:cNvPr>
          <p:cNvSpPr/>
          <p:nvPr/>
        </p:nvSpPr>
        <p:spPr>
          <a:xfrm>
            <a:off x="4627880" y="2672245"/>
            <a:ext cx="560075" cy="177479"/>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Highlight 3">
            <a:extLst>
              <a:ext uri="{FF2B5EF4-FFF2-40B4-BE49-F238E27FC236}">
                <a16:creationId xmlns:a16="http://schemas.microsoft.com/office/drawing/2014/main" id="{F8A166D6-0A02-05E7-D1B1-E919285BB400}"/>
              </a:ext>
              <a:ext uri="{C183D7F6-B498-43B3-948B-1728B52AA6E4}">
                <adec:decorative xmlns:adec="http://schemas.microsoft.com/office/drawing/2017/decorative" val="1"/>
              </a:ext>
            </a:extLst>
          </p:cNvPr>
          <p:cNvSpPr/>
          <p:nvPr/>
        </p:nvSpPr>
        <p:spPr>
          <a:xfrm>
            <a:off x="5512222" y="2636520"/>
            <a:ext cx="1167556" cy="3070226"/>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Highlgiht 4">
            <a:extLst>
              <a:ext uri="{FF2B5EF4-FFF2-40B4-BE49-F238E27FC236}">
                <a16:creationId xmlns:a16="http://schemas.microsoft.com/office/drawing/2014/main" id="{5DFC2206-547D-1953-F9F7-B93AC693DE95}"/>
              </a:ext>
              <a:ext uri="{C183D7F6-B498-43B3-948B-1728B52AA6E4}">
                <adec:decorative xmlns:adec="http://schemas.microsoft.com/office/drawing/2017/decorative" val="1"/>
              </a:ext>
            </a:extLst>
          </p:cNvPr>
          <p:cNvSpPr/>
          <p:nvPr/>
        </p:nvSpPr>
        <p:spPr>
          <a:xfrm>
            <a:off x="6703563" y="2878619"/>
            <a:ext cx="957077" cy="13382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Highlight 5">
            <a:extLst>
              <a:ext uri="{FF2B5EF4-FFF2-40B4-BE49-F238E27FC236}">
                <a16:creationId xmlns:a16="http://schemas.microsoft.com/office/drawing/2014/main" id="{03913843-ACB0-6925-3C7A-EED8655B64FC}"/>
              </a:ext>
              <a:ext uri="{C183D7F6-B498-43B3-948B-1728B52AA6E4}">
                <adec:decorative xmlns:adec="http://schemas.microsoft.com/office/drawing/2017/decorative" val="1"/>
              </a:ext>
            </a:extLst>
          </p:cNvPr>
          <p:cNvSpPr/>
          <p:nvPr/>
        </p:nvSpPr>
        <p:spPr>
          <a:xfrm>
            <a:off x="6703563" y="3295887"/>
            <a:ext cx="687837" cy="13382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Highlight 6">
            <a:extLst>
              <a:ext uri="{FF2B5EF4-FFF2-40B4-BE49-F238E27FC236}">
                <a16:creationId xmlns:a16="http://schemas.microsoft.com/office/drawing/2014/main" id="{B719BE94-F4C2-24B3-07EC-3670C04AAD5A}"/>
              </a:ext>
              <a:ext uri="{C183D7F6-B498-43B3-948B-1728B52AA6E4}">
                <adec:decorative xmlns:adec="http://schemas.microsoft.com/office/drawing/2017/decorative" val="1"/>
              </a:ext>
            </a:extLst>
          </p:cNvPr>
          <p:cNvSpPr/>
          <p:nvPr/>
        </p:nvSpPr>
        <p:spPr>
          <a:xfrm>
            <a:off x="6703563" y="4037812"/>
            <a:ext cx="869869" cy="13382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Highlight 7">
            <a:extLst>
              <a:ext uri="{FF2B5EF4-FFF2-40B4-BE49-F238E27FC236}">
                <a16:creationId xmlns:a16="http://schemas.microsoft.com/office/drawing/2014/main" id="{96CF4548-834B-4622-CEE0-8133E87F8166}"/>
              </a:ext>
              <a:ext uri="{C183D7F6-B498-43B3-948B-1728B52AA6E4}">
                <adec:decorative xmlns:adec="http://schemas.microsoft.com/office/drawing/2017/decorative" val="1"/>
              </a:ext>
            </a:extLst>
          </p:cNvPr>
          <p:cNvSpPr/>
          <p:nvPr/>
        </p:nvSpPr>
        <p:spPr>
          <a:xfrm>
            <a:off x="8158481" y="2672245"/>
            <a:ext cx="616798" cy="177479"/>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Module">
            <a:extLst>
              <a:ext uri="{FF2B5EF4-FFF2-40B4-BE49-F238E27FC236}">
                <a16:creationId xmlns:a16="http://schemas.microsoft.com/office/drawing/2014/main" id="{81573A34-2A88-6B6C-D527-F77D0B6FB853}"/>
              </a:ext>
              <a:ext uri="{C183D7F6-B498-43B3-948B-1728B52AA6E4}">
                <adec:decorative xmlns:adec="http://schemas.microsoft.com/office/drawing/2017/decorative" val="1"/>
              </a:ext>
            </a:extLst>
          </p:cNvPr>
          <p:cNvPicPr>
            <a:picLocks noGrp="1" noChangeAspect="1"/>
          </p:cNvPicPr>
          <p:nvPr>
            <p:ph idx="1"/>
          </p:nvPr>
        </p:nvPicPr>
        <p:blipFill>
          <a:blip r:embed="rId4"/>
          <a:stretch>
            <a:fillRect/>
          </a:stretch>
        </p:blipFill>
        <p:spPr>
          <a:xfrm>
            <a:off x="11021569" y="0"/>
            <a:ext cx="1170431" cy="1828800"/>
          </a:xfrm>
        </p:spPr>
      </p:pic>
    </p:spTree>
    <p:extLst>
      <p:ext uri="{BB962C8B-B14F-4D97-AF65-F5344CB8AC3E}">
        <p14:creationId xmlns:p14="http://schemas.microsoft.com/office/powerpoint/2010/main" val="131134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0" grpId="0" animBg="1"/>
      <p:bldP spid="8" grpId="0" animBg="1"/>
      <p:bldP spid="9"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Agenda</a:t>
            </a:r>
          </a:p>
        </p:txBody>
      </p:sp>
      <p:sp>
        <p:nvSpPr>
          <p:cNvPr id="3" name="Textbox">
            <a:extLst>
              <a:ext uri="{FF2B5EF4-FFF2-40B4-BE49-F238E27FC236}">
                <a16:creationId xmlns:a16="http://schemas.microsoft.com/office/drawing/2014/main" id="{8FDAB62B-84C1-BAAD-8CB7-5029508AE914}"/>
              </a:ext>
            </a:extLst>
          </p:cNvPr>
          <p:cNvSpPr>
            <a:spLocks noGrp="1"/>
          </p:cNvSpPr>
          <p:nvPr>
            <p:ph idx="1"/>
          </p:nvPr>
        </p:nvSpPr>
        <p:spPr/>
        <p:txBody>
          <a:bodyPr>
            <a:noAutofit/>
          </a:bodyPr>
          <a:lstStyle/>
          <a:p>
            <a:pPr marL="514350" indent="-514350">
              <a:buFont typeface="+mj-lt"/>
              <a:buAutoNum type="arabicPeriod"/>
            </a:pPr>
            <a:r>
              <a:rPr lang="en-US" sz="3600"/>
              <a:t>Welcome</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0" i="0" u="none" strike="noStrike" kern="1200" cap="none" spc="0" normalizeH="0" baseline="0" noProof="0">
                <a:ln>
                  <a:noFill/>
                </a:ln>
                <a:solidFill>
                  <a:prstClr val="black"/>
                </a:solidFill>
                <a:effectLst/>
                <a:uLnTx/>
                <a:uFillTx/>
                <a:latin typeface="Arial" panose="020B0604020202020204"/>
                <a:ea typeface="MS PGothic" panose="020B0600070205080204" pitchFamily="34" charset="-128"/>
                <a:cs typeface="Arial" panose="020B0604020202020204" pitchFamily="34" charset="0"/>
              </a:rPr>
              <a:t>Creating Positive, Productive Learning Environments Using Ci3T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en-US" sz="3600"/>
              <a:t>Using Screening Data to Inform Instruction</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en-US" sz="3600"/>
              <a:t>Functional Assessment-Based Intervention (FABI)</a:t>
            </a:r>
          </a:p>
          <a:p>
            <a:pPr marL="514350" indent="-514350">
              <a:buFont typeface="+mj-lt"/>
              <a:buAutoNum type="arabicPeriod"/>
            </a:pPr>
            <a:r>
              <a:rPr lang="en-US" sz="3600"/>
              <a:t>Wrapping Up and Moving Forward</a:t>
            </a:r>
          </a:p>
        </p:txBody>
      </p:sp>
      <p:grpSp>
        <p:nvGrpSpPr>
          <p:cNvPr id="4" name="Group 3" descr="Table of yearlong Ci3T Implementation Series and Delivery activities with a yellow box outlining the Ci3T EMPOWER Sessions.">
            <a:extLst>
              <a:ext uri="{FF2B5EF4-FFF2-40B4-BE49-F238E27FC236}">
                <a16:creationId xmlns:a16="http://schemas.microsoft.com/office/drawing/2014/main" id="{C96BD730-2F83-16B3-ED5B-1060FC11B9AC}"/>
              </a:ext>
            </a:extLst>
          </p:cNvPr>
          <p:cNvGrpSpPr/>
          <p:nvPr/>
        </p:nvGrpSpPr>
        <p:grpSpPr>
          <a:xfrm>
            <a:off x="9492205" y="4882543"/>
            <a:ext cx="2487955" cy="1743986"/>
            <a:chOff x="2683040" y="1505412"/>
            <a:chExt cx="7358991" cy="5158444"/>
          </a:xfrm>
        </p:grpSpPr>
        <p:pic>
          <p:nvPicPr>
            <p:cNvPr id="6" name="Picture" descr="A screenshot of a computer&#10;&#10;Description automatically generated">
              <a:extLst>
                <a:ext uri="{FF2B5EF4-FFF2-40B4-BE49-F238E27FC236}">
                  <a16:creationId xmlns:a16="http://schemas.microsoft.com/office/drawing/2014/main" id="{62DE014B-6874-5D1E-80F5-B4134F0C7E53}"/>
                </a:ext>
              </a:extLst>
            </p:cNvPr>
            <p:cNvPicPr>
              <a:picLocks noChangeAspect="1"/>
            </p:cNvPicPr>
            <p:nvPr/>
          </p:nvPicPr>
          <p:blipFill rotWithShape="1">
            <a:blip r:embed="rId3"/>
            <a:srcRect t="6377"/>
            <a:stretch/>
          </p:blipFill>
          <p:spPr>
            <a:xfrm>
              <a:off x="2683040" y="1505412"/>
              <a:ext cx="7358991" cy="5158444"/>
            </a:xfrm>
            <a:prstGeom prst="rect">
              <a:avLst/>
            </a:prstGeom>
          </p:spPr>
        </p:pic>
        <p:sp>
          <p:nvSpPr>
            <p:cNvPr id="7" name="Yellow Box">
              <a:extLst>
                <a:ext uri="{FF2B5EF4-FFF2-40B4-BE49-F238E27FC236}">
                  <a16:creationId xmlns:a16="http://schemas.microsoft.com/office/drawing/2014/main" id="{8245269F-699B-39ED-EDB1-368A9091711F}"/>
                </a:ext>
              </a:extLst>
            </p:cNvPr>
            <p:cNvSpPr/>
            <p:nvPr/>
          </p:nvSpPr>
          <p:spPr>
            <a:xfrm>
              <a:off x="2683040" y="344805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14318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37921-F02D-205A-5642-24DA0D5A2FA4}"/>
              </a:ext>
            </a:extLst>
          </p:cNvPr>
          <p:cNvSpPr>
            <a:spLocks noGrp="1"/>
          </p:cNvSpPr>
          <p:nvPr>
            <p:ph type="title"/>
          </p:nvPr>
        </p:nvSpPr>
        <p:spPr/>
        <p:txBody>
          <a:bodyPr>
            <a:normAutofit/>
          </a:bodyPr>
          <a:lstStyle/>
          <a:p>
            <a:r>
              <a:rPr lang="en-US" sz="3600"/>
              <a:t>Tier 3: Stand-Alone Intervention</a:t>
            </a:r>
          </a:p>
        </p:txBody>
      </p:sp>
      <p:pic>
        <p:nvPicPr>
          <p:cNvPr id="4" name="Picture 1" descr="Individualized De-escalation Plan Tertiary (Tier 3) Intervention Grid">
            <a:extLst>
              <a:ext uri="{FF2B5EF4-FFF2-40B4-BE49-F238E27FC236}">
                <a16:creationId xmlns:a16="http://schemas.microsoft.com/office/drawing/2014/main" id="{DE8DF3BD-B840-1BA9-889B-A8569E93637B}"/>
              </a:ext>
            </a:extLst>
          </p:cNvPr>
          <p:cNvPicPr>
            <a:picLocks noChangeAspect="1"/>
          </p:cNvPicPr>
          <p:nvPr/>
        </p:nvPicPr>
        <p:blipFill>
          <a:blip r:embed="rId3"/>
          <a:srcRect/>
          <a:stretch/>
        </p:blipFill>
        <p:spPr>
          <a:xfrm>
            <a:off x="1004888" y="1570289"/>
            <a:ext cx="6604000" cy="4922586"/>
          </a:xfrm>
          <a:prstGeom prst="rect">
            <a:avLst/>
          </a:prstGeom>
          <a:ln>
            <a:solidFill>
              <a:schemeClr val="tx1"/>
            </a:solidFill>
          </a:ln>
        </p:spPr>
      </p:pic>
      <p:pic>
        <p:nvPicPr>
          <p:cNvPr id="3" name="Picture 2">
            <a:extLst>
              <a:ext uri="{FF2B5EF4-FFF2-40B4-BE49-F238E27FC236}">
                <a16:creationId xmlns:a16="http://schemas.microsoft.com/office/drawing/2014/main" id="{766E5076-40CA-53A2-A29A-2369E83EA3DF}"/>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0603" y="2282127"/>
            <a:ext cx="3903770" cy="27470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5D6A3A0F-009A-CE3B-7244-4CF73C8D3F95}"/>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11021568" y="0"/>
            <a:ext cx="1170432" cy="1828800"/>
          </a:xfrm>
          <a:prstGeom prst="rect">
            <a:avLst/>
          </a:prstGeom>
        </p:spPr>
      </p:pic>
    </p:spTree>
    <p:extLst>
      <p:ext uri="{BB962C8B-B14F-4D97-AF65-F5344CB8AC3E}">
        <p14:creationId xmlns:p14="http://schemas.microsoft.com/office/powerpoint/2010/main" val="174435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0E026-B3CA-295B-136C-A6DEBF18B6E9}"/>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6AD41419-6C0A-01CD-5851-9347196D21AF}"/>
              </a:ext>
            </a:extLst>
          </p:cNvPr>
          <p:cNvSpPr>
            <a:spLocks noGrp="1"/>
          </p:cNvSpPr>
          <p:nvPr>
            <p:ph type="title"/>
          </p:nvPr>
        </p:nvSpPr>
        <p:spPr/>
        <p:txBody>
          <a:bodyPr>
            <a:normAutofit/>
          </a:bodyPr>
          <a:lstStyle/>
          <a:p>
            <a:r>
              <a:rPr lang="en-US" sz="3600"/>
              <a:t>Tier 3: Intensification of Tier 2 Support</a:t>
            </a:r>
          </a:p>
        </p:txBody>
      </p:sp>
      <p:pic>
        <p:nvPicPr>
          <p:cNvPr id="1026" name="Picture 1" descr="Counselor-led Social Skills Instruction- Exemplar Tertiary (Tier 3) Intervention Grid">
            <a:extLst>
              <a:ext uri="{FF2B5EF4-FFF2-40B4-BE49-F238E27FC236}">
                <a16:creationId xmlns:a16="http://schemas.microsoft.com/office/drawing/2014/main" id="{6251FD78-73A9-1C1A-F5B9-8C8A2B4508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61" t="7708" r="7118" b="12708"/>
          <a:stretch/>
        </p:blipFill>
        <p:spPr bwMode="auto">
          <a:xfrm>
            <a:off x="992650" y="1577974"/>
            <a:ext cx="6863424" cy="49006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2">
            <a:extLst>
              <a:ext uri="{FF2B5EF4-FFF2-40B4-BE49-F238E27FC236}">
                <a16:creationId xmlns:a16="http://schemas.microsoft.com/office/drawing/2014/main" id="{0BBAAD28-425D-E45E-13B9-4ACA52BD2963}"/>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3888" y="3393658"/>
            <a:ext cx="3393612" cy="15412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0057B90A-6685-F0E6-4030-E291FBA57568}"/>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11021568" y="0"/>
            <a:ext cx="1170432" cy="1828800"/>
          </a:xfrm>
          <a:prstGeom prst="rect">
            <a:avLst/>
          </a:prstGeom>
        </p:spPr>
      </p:pic>
    </p:spTree>
    <p:extLst>
      <p:ext uri="{BB962C8B-B14F-4D97-AF65-F5344CB8AC3E}">
        <p14:creationId xmlns:p14="http://schemas.microsoft.com/office/powerpoint/2010/main" val="816448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D67E0-E458-A20C-AB93-ADD3161A74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29642B-5898-DA3E-C6B5-F946E53EC997}"/>
              </a:ext>
            </a:extLst>
          </p:cNvPr>
          <p:cNvSpPr>
            <a:spLocks noGrp="1"/>
          </p:cNvSpPr>
          <p:nvPr>
            <p:ph type="title"/>
          </p:nvPr>
        </p:nvSpPr>
        <p:spPr/>
        <p:txBody>
          <a:body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Using Multiple Sources of Data to Connect Students with Tier 3 Supports</a:t>
            </a:r>
            <a:endParaRPr lang="en-US"/>
          </a:p>
        </p:txBody>
      </p:sp>
      <p:pic>
        <p:nvPicPr>
          <p:cNvPr id="9" name="Picture 0" descr="Ci3T Data Dashboard">
            <a:extLst>
              <a:ext uri="{FF2B5EF4-FFF2-40B4-BE49-F238E27FC236}">
                <a16:creationId xmlns:a16="http://schemas.microsoft.com/office/drawing/2014/main" id="{96BE2A57-F9C0-041A-4601-B38C185732B4}"/>
              </a:ext>
            </a:extLst>
          </p:cNvPr>
          <p:cNvPicPr>
            <a:picLocks noChangeAspect="1"/>
          </p:cNvPicPr>
          <p:nvPr/>
        </p:nvPicPr>
        <p:blipFill>
          <a:blip r:embed="rId2"/>
          <a:stretch>
            <a:fillRect/>
          </a:stretch>
        </p:blipFill>
        <p:spPr>
          <a:xfrm>
            <a:off x="903514" y="1864860"/>
            <a:ext cx="10384971" cy="3886116"/>
          </a:xfrm>
          <a:prstGeom prst="rect">
            <a:avLst/>
          </a:prstGeom>
          <a:ln>
            <a:solidFill>
              <a:schemeClr val="tx1"/>
            </a:solidFill>
          </a:ln>
        </p:spPr>
      </p:pic>
      <p:sp>
        <p:nvSpPr>
          <p:cNvPr id="12" name="Rectangle 1">
            <a:extLst>
              <a:ext uri="{FF2B5EF4-FFF2-40B4-BE49-F238E27FC236}">
                <a16:creationId xmlns:a16="http://schemas.microsoft.com/office/drawing/2014/main" id="{B78C8293-FBF2-C281-51A2-BA3EFF1DFE4C}"/>
              </a:ext>
              <a:ext uri="{C183D7F6-B498-43B3-948B-1728B52AA6E4}">
                <adec:decorative xmlns:adec="http://schemas.microsoft.com/office/drawing/2017/decorative" val="1"/>
              </a:ext>
            </a:extLst>
          </p:cNvPr>
          <p:cNvSpPr/>
          <p:nvPr/>
        </p:nvSpPr>
        <p:spPr>
          <a:xfrm>
            <a:off x="2924174" y="1777774"/>
            <a:ext cx="838201"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Rectangle 2">
            <a:extLst>
              <a:ext uri="{FF2B5EF4-FFF2-40B4-BE49-F238E27FC236}">
                <a16:creationId xmlns:a16="http://schemas.microsoft.com/office/drawing/2014/main" id="{A044E6DB-D1BD-0B7C-BFB6-BF6F8AD0E03E}"/>
              </a:ext>
              <a:ext uri="{C183D7F6-B498-43B3-948B-1728B52AA6E4}">
                <adec:decorative xmlns:adec="http://schemas.microsoft.com/office/drawing/2017/decorative" val="1"/>
              </a:ext>
            </a:extLst>
          </p:cNvPr>
          <p:cNvSpPr/>
          <p:nvPr/>
        </p:nvSpPr>
        <p:spPr>
          <a:xfrm>
            <a:off x="4299180" y="1777773"/>
            <a:ext cx="185738"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3">
            <a:extLst>
              <a:ext uri="{FF2B5EF4-FFF2-40B4-BE49-F238E27FC236}">
                <a16:creationId xmlns:a16="http://schemas.microsoft.com/office/drawing/2014/main" id="{407F6D5A-C046-885F-CAD5-8F250DEF1126}"/>
              </a:ext>
              <a:ext uri="{C183D7F6-B498-43B3-948B-1728B52AA6E4}">
                <adec:decorative xmlns:adec="http://schemas.microsoft.com/office/drawing/2017/decorative" val="1"/>
              </a:ext>
            </a:extLst>
          </p:cNvPr>
          <p:cNvSpPr/>
          <p:nvPr/>
        </p:nvSpPr>
        <p:spPr>
          <a:xfrm>
            <a:off x="4704080" y="1777774"/>
            <a:ext cx="601346"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Rectangle 4">
            <a:extLst>
              <a:ext uri="{FF2B5EF4-FFF2-40B4-BE49-F238E27FC236}">
                <a16:creationId xmlns:a16="http://schemas.microsoft.com/office/drawing/2014/main" id="{7B8A0C8E-2B44-58DC-F0F8-093281F941BB}"/>
              </a:ext>
              <a:ext uri="{C183D7F6-B498-43B3-948B-1728B52AA6E4}">
                <adec:decorative xmlns:adec="http://schemas.microsoft.com/office/drawing/2017/decorative" val="1"/>
              </a:ext>
            </a:extLst>
          </p:cNvPr>
          <p:cNvSpPr/>
          <p:nvPr/>
        </p:nvSpPr>
        <p:spPr>
          <a:xfrm>
            <a:off x="7008655" y="1777773"/>
            <a:ext cx="732789"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5">
            <a:extLst>
              <a:ext uri="{FF2B5EF4-FFF2-40B4-BE49-F238E27FC236}">
                <a16:creationId xmlns:a16="http://schemas.microsoft.com/office/drawing/2014/main" id="{9341DB75-502D-B602-5592-B5CE776E3A23}"/>
              </a:ext>
              <a:ext uri="{C183D7F6-B498-43B3-948B-1728B52AA6E4}">
                <adec:decorative xmlns:adec="http://schemas.microsoft.com/office/drawing/2017/decorative" val="1"/>
              </a:ext>
            </a:extLst>
          </p:cNvPr>
          <p:cNvSpPr/>
          <p:nvPr/>
        </p:nvSpPr>
        <p:spPr>
          <a:xfrm>
            <a:off x="9154160" y="1777774"/>
            <a:ext cx="732789"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extbox 1">
            <a:extLst>
              <a:ext uri="{FF2B5EF4-FFF2-40B4-BE49-F238E27FC236}">
                <a16:creationId xmlns:a16="http://schemas.microsoft.com/office/drawing/2014/main" id="{6E13E454-4DC6-33D9-00C5-231020399F27}"/>
              </a:ext>
            </a:extLst>
          </p:cNvPr>
          <p:cNvSpPr/>
          <p:nvPr/>
        </p:nvSpPr>
        <p:spPr>
          <a:xfrm>
            <a:off x="1819274" y="5932002"/>
            <a:ext cx="1524000" cy="361950"/>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attendance</a:t>
            </a:r>
          </a:p>
        </p:txBody>
      </p:sp>
      <p:sp>
        <p:nvSpPr>
          <p:cNvPr id="5" name="Textbox 2">
            <a:extLst>
              <a:ext uri="{FF2B5EF4-FFF2-40B4-BE49-F238E27FC236}">
                <a16:creationId xmlns:a16="http://schemas.microsoft.com/office/drawing/2014/main" id="{38A7BB30-6E23-2620-9D0C-F79A3C42DC18}"/>
              </a:ext>
            </a:extLst>
          </p:cNvPr>
          <p:cNvSpPr/>
          <p:nvPr/>
        </p:nvSpPr>
        <p:spPr>
          <a:xfrm>
            <a:off x="3514725" y="5925147"/>
            <a:ext cx="1228725" cy="654813"/>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400"/>
              <a:t>office discipline referrals</a:t>
            </a:r>
          </a:p>
        </p:txBody>
      </p:sp>
      <p:sp>
        <p:nvSpPr>
          <p:cNvPr id="14" name="Textbox 3">
            <a:extLst>
              <a:ext uri="{FF2B5EF4-FFF2-40B4-BE49-F238E27FC236}">
                <a16:creationId xmlns:a16="http://schemas.microsoft.com/office/drawing/2014/main" id="{FC8C99F0-FCBF-7D0A-EBDD-0D04BD5D26DC}"/>
              </a:ext>
            </a:extLst>
          </p:cNvPr>
          <p:cNvSpPr/>
          <p:nvPr/>
        </p:nvSpPr>
        <p:spPr>
          <a:xfrm>
            <a:off x="4836160" y="5968689"/>
            <a:ext cx="1524000" cy="56772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behavior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screening</a:t>
            </a:r>
          </a:p>
        </p:txBody>
      </p:sp>
      <p:sp>
        <p:nvSpPr>
          <p:cNvPr id="15" name="Textbox 4">
            <a:extLst>
              <a:ext uri="{FF2B5EF4-FFF2-40B4-BE49-F238E27FC236}">
                <a16:creationId xmlns:a16="http://schemas.microsoft.com/office/drawing/2014/main" id="{DA07B747-3433-8B07-4FCE-F2A05481830F}"/>
              </a:ext>
            </a:extLst>
          </p:cNvPr>
          <p:cNvSpPr/>
          <p:nvPr/>
        </p:nvSpPr>
        <p:spPr>
          <a:xfrm>
            <a:off x="6900863" y="5984782"/>
            <a:ext cx="3052762" cy="56772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academic screening</a:t>
            </a:r>
          </a:p>
        </p:txBody>
      </p:sp>
    </p:spTree>
    <p:extLst>
      <p:ext uri="{BB962C8B-B14F-4D97-AF65-F5344CB8AC3E}">
        <p14:creationId xmlns:p14="http://schemas.microsoft.com/office/powerpoint/2010/main" val="311665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25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125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125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heel(1)">
                                      <p:cBhvr>
                                        <p:cTn id="31" dur="125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heel(1)">
                                      <p:cBhvr>
                                        <p:cTn id="36" dur="1250"/>
                                        <p:tgtEl>
                                          <p:spTgt spid="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P spid="10" grpId="0" animBg="1"/>
      <p:bldP spid="3" grpId="0" animBg="1"/>
      <p:bldP spid="11" grpId="0" animBg="1"/>
      <p:bldP spid="13" grpId="0" animBg="1"/>
      <p:bldP spid="5"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B4FA6E6-E28F-5FFC-9EC7-11FB0F7C76E4}"/>
              </a:ext>
            </a:extLst>
          </p:cNvPr>
          <p:cNvSpPr>
            <a:spLocks noGrp="1"/>
          </p:cNvSpPr>
          <p:nvPr>
            <p:ph type="title"/>
          </p:nvPr>
        </p:nvSpPr>
        <p:spPr/>
        <p:txBody>
          <a:bodyPr/>
          <a:lstStyle/>
          <a:p>
            <a:r>
              <a:rPr lang="en-US"/>
              <a:t>Getting Started with Data-Informed Decision Making</a:t>
            </a:r>
          </a:p>
        </p:txBody>
      </p:sp>
      <p:pic>
        <p:nvPicPr>
          <p:cNvPr id="6" name="Picture 1">
            <a:extLst>
              <a:ext uri="{FF2B5EF4-FFF2-40B4-BE49-F238E27FC236}">
                <a16:creationId xmlns:a16="http://schemas.microsoft.com/office/drawing/2014/main" id="{96E80BCF-2FA6-018E-01D6-A1654B8385D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646905" y="2006600"/>
            <a:ext cx="1947195" cy="2519900"/>
          </a:xfrm>
          <a:prstGeom prst="rect">
            <a:avLst/>
          </a:prstGeom>
          <a:ln>
            <a:solidFill>
              <a:schemeClr val="tx1"/>
            </a:solidFill>
          </a:ln>
        </p:spPr>
      </p:pic>
      <p:pic>
        <p:nvPicPr>
          <p:cNvPr id="8" name="Picture 2">
            <a:extLst>
              <a:ext uri="{FF2B5EF4-FFF2-40B4-BE49-F238E27FC236}">
                <a16:creationId xmlns:a16="http://schemas.microsoft.com/office/drawing/2014/main" id="{A04E1978-2CBE-E16F-7731-716DC15B260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179237" y="2218769"/>
            <a:ext cx="3389963" cy="1969407"/>
          </a:xfrm>
          <a:prstGeom prst="rect">
            <a:avLst/>
          </a:prstGeom>
        </p:spPr>
      </p:pic>
      <p:pic>
        <p:nvPicPr>
          <p:cNvPr id="10" name="Picture 3">
            <a:extLst>
              <a:ext uri="{FF2B5EF4-FFF2-40B4-BE49-F238E27FC236}">
                <a16:creationId xmlns:a16="http://schemas.microsoft.com/office/drawing/2014/main" id="{613C8D0E-4F56-72E4-786C-F6F3FA83C06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888651" y="2712851"/>
            <a:ext cx="3515949" cy="973263"/>
          </a:xfrm>
          <a:prstGeom prst="rect">
            <a:avLst/>
          </a:prstGeom>
        </p:spPr>
      </p:pic>
      <p:pic>
        <p:nvPicPr>
          <p:cNvPr id="5" name="Picture 4" descr="Flow Chart with 3 steps: Step 1 Review your school's Ci3T Implementation Manual, Step 2 Locate school-wide data, Step 3 Document decisions and plan for next steps">
            <a:extLst>
              <a:ext uri="{FF2B5EF4-FFF2-40B4-BE49-F238E27FC236}">
                <a16:creationId xmlns:a16="http://schemas.microsoft.com/office/drawing/2014/main" id="{3FB3FE7F-93FC-87CE-5B3A-A2A4984F6582}"/>
              </a:ext>
            </a:extLst>
          </p:cNvPr>
          <p:cNvPicPr>
            <a:picLocks noChangeAspect="1"/>
          </p:cNvPicPr>
          <p:nvPr/>
        </p:nvPicPr>
        <p:blipFill>
          <a:blip r:embed="rId5"/>
          <a:stretch>
            <a:fillRect/>
          </a:stretch>
        </p:blipFill>
        <p:spPr>
          <a:xfrm>
            <a:off x="190500" y="4570165"/>
            <a:ext cx="11811000" cy="1138575"/>
          </a:xfrm>
          <a:prstGeom prst="rect">
            <a:avLst/>
          </a:prstGeom>
        </p:spPr>
      </p:pic>
      <p:pic>
        <p:nvPicPr>
          <p:cNvPr id="14" name="Picture 5">
            <a:extLst>
              <a:ext uri="{FF2B5EF4-FFF2-40B4-BE49-F238E27FC236}">
                <a16:creationId xmlns:a16="http://schemas.microsoft.com/office/drawing/2014/main" id="{78800BC6-8AD4-B2D0-BA5E-E7D4352D615D}"/>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11021568" y="18288"/>
            <a:ext cx="1170432" cy="1792224"/>
          </a:xfrm>
          <a:prstGeom prst="rect">
            <a:avLst/>
          </a:prstGeom>
        </p:spPr>
      </p:pic>
    </p:spTree>
    <p:extLst>
      <p:ext uri="{BB962C8B-B14F-4D97-AF65-F5344CB8AC3E}">
        <p14:creationId xmlns:p14="http://schemas.microsoft.com/office/powerpoint/2010/main" val="1261645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 uri="{C183D7F6-B498-43B3-948B-1728B52AA6E4}">
                <adec:decorative xmlns:adec="http://schemas.microsoft.com/office/drawing/2017/decorative" val="0"/>
              </a:ext>
            </a:extLst>
          </p:cNvPr>
          <p:cNvSpPr>
            <a:spLocks noGrp="1"/>
          </p:cNvSpPr>
          <p:nvPr>
            <p:ph type="title"/>
          </p:nvPr>
        </p:nvSpPr>
        <p:spPr>
          <a:xfrm>
            <a:off x="831850" y="1709738"/>
            <a:ext cx="7741337" cy="2852737"/>
          </a:xfrm>
        </p:spPr>
        <p:txBody>
          <a:bodyPr>
            <a:normAutofit/>
          </a:bodyPr>
          <a:lstStyle/>
          <a:p>
            <a:r>
              <a:rPr lang="en-US"/>
              <a:t>Functional Assessment-Based Intervention (FABI)</a:t>
            </a:r>
          </a:p>
        </p:txBody>
      </p:sp>
      <p:sp>
        <p:nvSpPr>
          <p:cNvPr id="3" name="Text Placeholder 2">
            <a:extLst>
              <a:ext uri="{FF2B5EF4-FFF2-40B4-BE49-F238E27FC236}">
                <a16:creationId xmlns:a16="http://schemas.microsoft.com/office/drawing/2014/main" id="{870111B2-FB37-6757-2551-492873BB2EB9}"/>
              </a:ext>
            </a:extLst>
          </p:cNvPr>
          <p:cNvSpPr>
            <a:spLocks noGrp="1"/>
          </p:cNvSpPr>
          <p:nvPr>
            <p:ph type="body" idx="1"/>
          </p:nvPr>
        </p:nvSpPr>
        <p:spPr/>
        <p:txBody>
          <a:bodyPr/>
          <a:lstStyle/>
          <a:p>
            <a:r>
              <a:rPr lang="en-US" b="1"/>
              <a:t>An Overview of FABI</a:t>
            </a:r>
          </a:p>
          <a:p>
            <a:r>
              <a:rPr lang="en-US"/>
              <a:t>A 5-Step Process to Implement FABI</a:t>
            </a:r>
          </a:p>
        </p:txBody>
      </p:sp>
      <p:pic>
        <p:nvPicPr>
          <p:cNvPr id="4" name="Picture 3" descr="Functional Assessment-Based Intervention (FABI) Introduction module cover">
            <a:extLst>
              <a:ext uri="{FF2B5EF4-FFF2-40B4-BE49-F238E27FC236}">
                <a16:creationId xmlns:a16="http://schemas.microsoft.com/office/drawing/2014/main" id="{7A7A880B-2944-F3F4-3022-F4086A3827E2}"/>
              </a:ext>
            </a:extLst>
          </p:cNvPr>
          <p:cNvPicPr>
            <a:picLocks noChangeAspect="1"/>
          </p:cNvPicPr>
          <p:nvPr/>
        </p:nvPicPr>
        <p:blipFill>
          <a:blip r:embed="rId2"/>
          <a:srcRect/>
          <a:stretch/>
        </p:blipFill>
        <p:spPr>
          <a:xfrm>
            <a:off x="8967470" y="1808110"/>
            <a:ext cx="2260125" cy="3531446"/>
          </a:xfrm>
          <a:prstGeom prst="rect">
            <a:avLst/>
          </a:prstGeom>
        </p:spPr>
      </p:pic>
    </p:spTree>
    <p:extLst>
      <p:ext uri="{BB962C8B-B14F-4D97-AF65-F5344CB8AC3E}">
        <p14:creationId xmlns:p14="http://schemas.microsoft.com/office/powerpoint/2010/main" val="3973010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F8C76CF-AB63-EBF9-F466-2990211FBA8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Functional Assessment-based Intervention Grid</a:t>
            </a:r>
          </a:p>
        </p:txBody>
      </p:sp>
      <p:pic>
        <p:nvPicPr>
          <p:cNvPr id="4" name="Picture 2" descr="Functional Assessment-based Intervention grid">
            <a:extLst>
              <a:ext uri="{FF2B5EF4-FFF2-40B4-BE49-F238E27FC236}">
                <a16:creationId xmlns:a16="http://schemas.microsoft.com/office/drawing/2014/main" id="{DE8DF3BD-B840-1BA9-889B-A8569E93637B}"/>
              </a:ext>
            </a:extLst>
          </p:cNvPr>
          <p:cNvPicPr>
            <a:picLocks noChangeAspect="1"/>
          </p:cNvPicPr>
          <p:nvPr/>
        </p:nvPicPr>
        <p:blipFill>
          <a:blip r:embed="rId2"/>
          <a:stretch>
            <a:fillRect/>
          </a:stretch>
        </p:blipFill>
        <p:spPr>
          <a:xfrm>
            <a:off x="1603818" y="168418"/>
            <a:ext cx="8439151" cy="6521164"/>
          </a:xfrm>
          <a:prstGeom prst="rect">
            <a:avLst/>
          </a:prstGeom>
          <a:ln>
            <a:solidFill>
              <a:schemeClr val="tx1"/>
            </a:solidFill>
          </a:ln>
        </p:spPr>
      </p:pic>
      <p:pic>
        <p:nvPicPr>
          <p:cNvPr id="6" name="Picture 3">
            <a:extLst>
              <a:ext uri="{FF2B5EF4-FFF2-40B4-BE49-F238E27FC236}">
                <a16:creationId xmlns:a16="http://schemas.microsoft.com/office/drawing/2014/main" id="{5D6A3A0F-009A-CE3B-7244-4CF73C8D3F9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21568" y="0"/>
            <a:ext cx="1170432" cy="1828800"/>
          </a:xfrm>
          <a:prstGeom prst="rect">
            <a:avLst/>
          </a:prstGeom>
        </p:spPr>
      </p:pic>
    </p:spTree>
    <p:extLst>
      <p:ext uri="{BB962C8B-B14F-4D97-AF65-F5344CB8AC3E}">
        <p14:creationId xmlns:p14="http://schemas.microsoft.com/office/powerpoint/2010/main" val="3648592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B508C06-71DE-9051-3BC9-C58895032E19}"/>
              </a:ext>
            </a:extLst>
          </p:cNvPr>
          <p:cNvSpPr>
            <a:spLocks noGrp="1"/>
          </p:cNvSpPr>
          <p:nvPr>
            <p:ph type="title"/>
          </p:nvPr>
        </p:nvSpPr>
        <p:spPr/>
        <p:txBody>
          <a:bodyPr/>
          <a:lstStyle/>
          <a:p>
            <a:r>
              <a:rPr lang="en-US"/>
              <a:t>What is Functional Assessment-Based Intervention (FABI)?</a:t>
            </a:r>
          </a:p>
        </p:txBody>
      </p:sp>
      <p:sp>
        <p:nvSpPr>
          <p:cNvPr id="6" name="Content Placeholder 1">
            <a:extLst>
              <a:ext uri="{FF2B5EF4-FFF2-40B4-BE49-F238E27FC236}">
                <a16:creationId xmlns:a16="http://schemas.microsoft.com/office/drawing/2014/main" id="{720AF2FD-B585-1276-2B81-5D8CFB741388}"/>
              </a:ext>
            </a:extLst>
          </p:cNvPr>
          <p:cNvSpPr>
            <a:spLocks noGrp="1"/>
          </p:cNvSpPr>
          <p:nvPr>
            <p:ph idx="1"/>
          </p:nvPr>
        </p:nvSpPr>
        <p:spPr>
          <a:xfrm>
            <a:off x="838200" y="1825625"/>
            <a:ext cx="6412832" cy="4351338"/>
          </a:xfrm>
        </p:spPr>
        <p:txBody>
          <a:bodyPr>
            <a:normAutofit/>
          </a:bodyPr>
          <a:lstStyle/>
          <a:p>
            <a:r>
              <a:rPr lang="en-US" b="0" i="0" u="none" strike="noStrike">
                <a:solidFill>
                  <a:srgbClr val="333333"/>
                </a:solidFill>
                <a:effectLst/>
              </a:rPr>
              <a:t>Customized intervention designed for each student based on the reasons </a:t>
            </a:r>
            <a:r>
              <a:rPr lang="en-US" b="0" i="1" u="none" strike="noStrike">
                <a:solidFill>
                  <a:srgbClr val="333333"/>
                </a:solidFill>
                <a:effectLst/>
              </a:rPr>
              <a:t>why</a:t>
            </a:r>
            <a:r>
              <a:rPr lang="en-US" b="0" i="0" u="none" strike="noStrike">
                <a:solidFill>
                  <a:srgbClr val="333333"/>
                </a:solidFill>
                <a:effectLst/>
              </a:rPr>
              <a:t> a particular concerning behavior is occurring</a:t>
            </a:r>
          </a:p>
          <a:p>
            <a:r>
              <a:rPr lang="en-US" b="0" i="0" u="none" strike="noStrike">
                <a:solidFill>
                  <a:srgbClr val="333333"/>
                </a:solidFill>
                <a:effectLst/>
              </a:rPr>
              <a:t>Developed through a five-step, team-based, manualized process</a:t>
            </a:r>
          </a:p>
          <a:p>
            <a:r>
              <a:rPr lang="en-US" b="0" i="0" u="none" strike="noStrike">
                <a:solidFill>
                  <a:srgbClr val="333333"/>
                </a:solidFill>
                <a:effectLst/>
              </a:rPr>
              <a:t>Grounded in applied behavior analytic (ABA) principles (e.g., reinforcement, antecedent, consequenc</a:t>
            </a:r>
            <a:r>
              <a:rPr lang="en-US">
                <a:solidFill>
                  <a:srgbClr val="333333"/>
                </a:solidFill>
              </a:rPr>
              <a:t>e)</a:t>
            </a:r>
            <a:endParaRPr lang="en-US" b="0" i="0" u="none" strike="noStrike">
              <a:solidFill>
                <a:srgbClr val="333333"/>
              </a:solidFill>
              <a:effectLst/>
            </a:endParaRPr>
          </a:p>
        </p:txBody>
      </p:sp>
      <p:pic>
        <p:nvPicPr>
          <p:cNvPr id="3074" name="Picture 2" descr="Infographic: 5 Steps to Design, Implement, and Evaluate FABI">
            <a:extLst>
              <a:ext uri="{FF2B5EF4-FFF2-40B4-BE49-F238E27FC236}">
                <a16:creationId xmlns:a16="http://schemas.microsoft.com/office/drawing/2014/main" id="{236B5301-F6C4-81F9-08AF-8CA9526304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8328" y="1825625"/>
            <a:ext cx="3349109" cy="43343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6CE45302-A92A-4571-9091-E0C98864E17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21568" y="0"/>
            <a:ext cx="1170432" cy="1828800"/>
          </a:xfrm>
          <a:prstGeom prst="rect">
            <a:avLst/>
          </a:prstGeom>
        </p:spPr>
      </p:pic>
    </p:spTree>
    <p:extLst>
      <p:ext uri="{BB962C8B-B14F-4D97-AF65-F5344CB8AC3E}">
        <p14:creationId xmlns:p14="http://schemas.microsoft.com/office/powerpoint/2010/main" val="1235318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8B8C3-95F8-992B-C63D-CED156A0F33D}"/>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79C0A115-8AF2-8406-0CF8-2805C015E09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5 Steps to Design, Implement, and Evaluate FABI 1</a:t>
            </a:r>
          </a:p>
        </p:txBody>
      </p:sp>
      <p:pic>
        <p:nvPicPr>
          <p:cNvPr id="3074" name="Picture 1" descr="Infographic: 5 Steps to Design, Implement, and Evaluate FABI. Step 1. Identify students who may need a functional assessment-based intervention. Teams use schoolwide data (e.g., behavior and academic screening, office discipline referrals, academic data) to determine which students may benefit from this intensive Tier 3 intervention. Step 2. Conduction the Functional Assessment. Data are collected through informal classroom observations, teacher interviews, rating scales, and direct observation (A-B-C data collection). Target and replacement behaviors are operationally defined. Data from the functional assessment are organized using the Function Matrix and a hypothesis statement is written to clarify the function of the student's behavior (e.g., access or avoid attention, tangibles, activities, or sensory)">
            <a:extLst>
              <a:ext uri="{FF2B5EF4-FFF2-40B4-BE49-F238E27FC236}">
                <a16:creationId xmlns:a16="http://schemas.microsoft.com/office/drawing/2014/main" id="{C4C67164-7551-1A18-4AB6-3E6799760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383" y="454023"/>
            <a:ext cx="9559635" cy="123719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5F14E175-09F4-71CB-A665-4B79104F926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21568" y="0"/>
            <a:ext cx="1170432" cy="1828800"/>
          </a:xfrm>
          <a:prstGeom prst="rect">
            <a:avLst/>
          </a:prstGeom>
        </p:spPr>
      </p:pic>
    </p:spTree>
    <p:extLst>
      <p:ext uri="{BB962C8B-B14F-4D97-AF65-F5344CB8AC3E}">
        <p14:creationId xmlns:p14="http://schemas.microsoft.com/office/powerpoint/2010/main" val="3319912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07065-AC4F-0CDB-AD1C-25F50BF6825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D12EEA48-E559-32E8-3B2F-AE1192AA5DF1}"/>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5 Steps to Design, Implement, and Evaluate FABI 2</a:t>
            </a:r>
          </a:p>
        </p:txBody>
      </p:sp>
      <p:pic>
        <p:nvPicPr>
          <p:cNvPr id="3074" name="Picture 1" descr="Infographic: FABI steps. Step 3. Collecting Baseline Data. Teams select a behavior measurement system (e.g., momentary time sampling). Baseline data (about 5 observations) are graphed and monitored to inform phase change decisions. Step 4. Designing the Functional Assessment-Based Intervention. Use the Function-Based Intervention Decision Model to select an intervention method: Method 1: Teach the replacement behavior. Method 2: Adjust the Environment. Method 3: Shift the contingencies. Method 1 and 2: Teach the  replacement behavior and adjust the environment. Step 5. Testing the intervention. Implement and evaluate the intervention with an emphasis on: Student outcome, treatment integrity and social validity.">
            <a:extLst>
              <a:ext uri="{FF2B5EF4-FFF2-40B4-BE49-F238E27FC236}">
                <a16:creationId xmlns:a16="http://schemas.microsoft.com/office/drawing/2014/main" id="{3888A37B-441E-25E8-1FF1-08DE07B13E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383" y="-5725102"/>
            <a:ext cx="9559635" cy="123719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38A3534A-AD0A-4FE0-3208-C65B68E11D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21568" y="0"/>
            <a:ext cx="1170432" cy="1828800"/>
          </a:xfrm>
          <a:prstGeom prst="rect">
            <a:avLst/>
          </a:prstGeom>
        </p:spPr>
      </p:pic>
    </p:spTree>
    <p:extLst>
      <p:ext uri="{BB962C8B-B14F-4D97-AF65-F5344CB8AC3E}">
        <p14:creationId xmlns:p14="http://schemas.microsoft.com/office/powerpoint/2010/main" val="3433740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DF982-72C4-73E5-848B-9B60AF4310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55A5CA-1342-2BD4-9153-E4225A7B7928}"/>
              </a:ext>
            </a:extLst>
          </p:cNvPr>
          <p:cNvSpPr>
            <a:spLocks noGrp="1"/>
          </p:cNvSpPr>
          <p:nvPr>
            <p:ph type="title"/>
          </p:nvPr>
        </p:nvSpPr>
        <p:spPr/>
        <p:txBody>
          <a:bodyPr/>
          <a:lstStyle/>
          <a:p>
            <a:r>
              <a:rPr lang="en-US"/>
              <a:t>Why is FABI effective?</a:t>
            </a:r>
          </a:p>
        </p:txBody>
      </p:sp>
      <p:sp>
        <p:nvSpPr>
          <p:cNvPr id="3" name="Content Placeholder 1">
            <a:extLst>
              <a:ext uri="{FF2B5EF4-FFF2-40B4-BE49-F238E27FC236}">
                <a16:creationId xmlns:a16="http://schemas.microsoft.com/office/drawing/2014/main" id="{841B1545-8E8E-B280-4B31-6CDC3443F4C6}"/>
              </a:ext>
            </a:extLst>
          </p:cNvPr>
          <p:cNvSpPr>
            <a:spLocks noGrp="1"/>
          </p:cNvSpPr>
          <p:nvPr>
            <p:ph idx="1"/>
          </p:nvPr>
        </p:nvSpPr>
        <p:spPr>
          <a:xfrm>
            <a:off x="838199" y="1825625"/>
            <a:ext cx="10515599" cy="4351338"/>
          </a:xfrm>
        </p:spPr>
        <p:txBody>
          <a:bodyPr>
            <a:normAutofit/>
          </a:bodyPr>
          <a:lstStyle/>
          <a:p>
            <a:r>
              <a:rPr lang="en-US"/>
              <a:t>Individualized based on the function of behavior (i.e., why the behavior occurs) and needs of the student and environment</a:t>
            </a:r>
          </a:p>
          <a:p>
            <a:r>
              <a:rPr lang="en-US"/>
              <a:t>Focuses on skill-building and supporting pro-social behavior (i.e., replacement behavior)</a:t>
            </a:r>
          </a:p>
          <a:p>
            <a:r>
              <a:rPr lang="en-US"/>
              <a:t>Step-by-step manualized process</a:t>
            </a:r>
          </a:p>
          <a:p>
            <a:r>
              <a:rPr lang="en-US"/>
              <a:t>Team-based process fosters collaboration between educators, families, and the student</a:t>
            </a:r>
          </a:p>
        </p:txBody>
      </p:sp>
    </p:spTree>
    <p:extLst>
      <p:ext uri="{BB962C8B-B14F-4D97-AF65-F5344CB8AC3E}">
        <p14:creationId xmlns:p14="http://schemas.microsoft.com/office/powerpoint/2010/main" val="3723063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17C4915-03E1-B6EB-92CA-06F071C73F2C}"/>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 1</a:t>
            </a:r>
          </a:p>
        </p:txBody>
      </p:sp>
      <p:pic>
        <p:nvPicPr>
          <p:cNvPr id="3" name="Picture 2"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a:stretch>
            <a:fillRect/>
          </a:stretch>
        </p:blipFill>
        <p:spPr>
          <a:xfrm>
            <a:off x="1542142" y="0"/>
            <a:ext cx="9107715" cy="6858000"/>
          </a:xfrm>
          <a:prstGeom prst="rect">
            <a:avLst/>
          </a:prstGeom>
        </p:spPr>
      </p:pic>
    </p:spTree>
    <p:extLst>
      <p:ext uri="{BB962C8B-B14F-4D97-AF65-F5344CB8AC3E}">
        <p14:creationId xmlns:p14="http://schemas.microsoft.com/office/powerpoint/2010/main" val="3304428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BBC15-8EEC-E955-65ED-2DDAA08DB787}"/>
              </a:ext>
            </a:extLst>
          </p:cNvPr>
          <p:cNvSpPr>
            <a:spLocks noGrp="1"/>
          </p:cNvSpPr>
          <p:nvPr>
            <p:ph type="title"/>
          </p:nvPr>
        </p:nvSpPr>
        <p:spPr/>
        <p:txBody>
          <a:bodyPr/>
          <a:lstStyle/>
          <a:p>
            <a:r>
              <a:rPr lang="en-US"/>
              <a:t>Building Your FABI Team</a:t>
            </a:r>
          </a:p>
        </p:txBody>
      </p:sp>
      <p:sp>
        <p:nvSpPr>
          <p:cNvPr id="3" name="Content Placeholder 1">
            <a:extLst>
              <a:ext uri="{FF2B5EF4-FFF2-40B4-BE49-F238E27FC236}">
                <a16:creationId xmlns:a16="http://schemas.microsoft.com/office/drawing/2014/main" id="{67C54E2F-F297-3A72-CF71-1F5A1092DA61}"/>
              </a:ext>
            </a:extLst>
          </p:cNvPr>
          <p:cNvSpPr>
            <a:spLocks noGrp="1"/>
          </p:cNvSpPr>
          <p:nvPr>
            <p:ph idx="1"/>
          </p:nvPr>
        </p:nvSpPr>
        <p:spPr/>
        <p:txBody>
          <a:bodyPr>
            <a:normAutofit lnSpcReduction="10000"/>
          </a:bodyPr>
          <a:lstStyle/>
          <a:p>
            <a:r>
              <a:rPr lang="en-US"/>
              <a:t>Two people who serve on this “standing” team</a:t>
            </a:r>
          </a:p>
          <a:p>
            <a:pPr lvl="1"/>
            <a:r>
              <a:rPr lang="en-US"/>
              <a:t>Member of Ci3T Leadership Team </a:t>
            </a:r>
          </a:p>
          <a:p>
            <a:pPr lvl="1"/>
            <a:r>
              <a:rPr lang="en-US"/>
              <a:t>Staff with behavioral expertise (e.g., behavior specialist, instructional coach, counselor, school psychologist)</a:t>
            </a:r>
            <a:br>
              <a:rPr lang="en-US"/>
            </a:br>
            <a:endParaRPr lang="en-US"/>
          </a:p>
          <a:p>
            <a:r>
              <a:rPr lang="en-US"/>
              <a:t>Classroom teacher(s) of the student who might benefit from this support </a:t>
            </a:r>
            <a:br>
              <a:rPr lang="en-US"/>
            </a:br>
            <a:endParaRPr lang="en-US"/>
          </a:p>
          <a:p>
            <a:r>
              <a:rPr lang="en-US"/>
              <a:t>Family member of the student</a:t>
            </a:r>
            <a:br>
              <a:rPr lang="en-US"/>
            </a:br>
            <a:endParaRPr lang="en-US"/>
          </a:p>
          <a:p>
            <a:r>
              <a:rPr lang="en-US"/>
              <a:t>Student</a:t>
            </a:r>
          </a:p>
          <a:p>
            <a:endParaRPr lang="en-US"/>
          </a:p>
        </p:txBody>
      </p:sp>
      <p:pic>
        <p:nvPicPr>
          <p:cNvPr id="5" name="Graphic 1">
            <a:extLst>
              <a:ext uri="{FF2B5EF4-FFF2-40B4-BE49-F238E27FC236}">
                <a16:creationId xmlns:a16="http://schemas.microsoft.com/office/drawing/2014/main" id="{43DEAB87-F86B-576C-CBAB-5235E76AA965}"/>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910707" y="4193021"/>
            <a:ext cx="2535999" cy="2535999"/>
          </a:xfrm>
          <a:prstGeom prst="rect">
            <a:avLst/>
          </a:prstGeom>
        </p:spPr>
      </p:pic>
    </p:spTree>
    <p:extLst>
      <p:ext uri="{BB962C8B-B14F-4D97-AF65-F5344CB8AC3E}">
        <p14:creationId xmlns:p14="http://schemas.microsoft.com/office/powerpoint/2010/main" val="29011456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FF500-DFF9-E859-5FCB-B57A157EAA57}"/>
              </a:ext>
            </a:extLst>
          </p:cNvPr>
          <p:cNvSpPr>
            <a:spLocks noGrp="1"/>
          </p:cNvSpPr>
          <p:nvPr>
            <p:ph type="title"/>
          </p:nvPr>
        </p:nvSpPr>
        <p:spPr/>
        <p:txBody>
          <a:bodyPr>
            <a:normAutofit/>
          </a:bodyPr>
          <a:lstStyle/>
          <a:p>
            <a:r>
              <a:rPr lang="en-US"/>
              <a:t>What are the Benefits and Challenges of Implementing FABI?</a:t>
            </a:r>
          </a:p>
        </p:txBody>
      </p:sp>
      <p:sp>
        <p:nvSpPr>
          <p:cNvPr id="3" name="Text Placeholder 2">
            <a:extLst>
              <a:ext uri="{FF2B5EF4-FFF2-40B4-BE49-F238E27FC236}">
                <a16:creationId xmlns:a16="http://schemas.microsoft.com/office/drawing/2014/main" id="{B9EC8EAF-7220-004D-D3AA-6514F9842E18}"/>
              </a:ext>
            </a:extLst>
          </p:cNvPr>
          <p:cNvSpPr>
            <a:spLocks noGrp="1"/>
          </p:cNvSpPr>
          <p:nvPr>
            <p:ph type="body" idx="1"/>
          </p:nvPr>
        </p:nvSpPr>
        <p:spPr/>
        <p:txBody>
          <a:bodyPr/>
          <a:lstStyle/>
          <a:p>
            <a:r>
              <a:rPr lang="en-US"/>
              <a:t>Benefits</a:t>
            </a:r>
          </a:p>
        </p:txBody>
      </p:sp>
      <p:sp>
        <p:nvSpPr>
          <p:cNvPr id="4" name="Content Placeholder 3">
            <a:extLst>
              <a:ext uri="{FF2B5EF4-FFF2-40B4-BE49-F238E27FC236}">
                <a16:creationId xmlns:a16="http://schemas.microsoft.com/office/drawing/2014/main" id="{1AE82528-B80D-1D29-8290-1C4BA481E3C6}"/>
              </a:ext>
            </a:extLst>
          </p:cNvPr>
          <p:cNvSpPr>
            <a:spLocks noGrp="1"/>
          </p:cNvSpPr>
          <p:nvPr>
            <p:ph sz="half" idx="2"/>
          </p:nvPr>
        </p:nvSpPr>
        <p:spPr/>
        <p:txBody>
          <a:bodyPr>
            <a:normAutofit fontScale="92500" lnSpcReduction="20000"/>
          </a:bodyPr>
          <a:lstStyle/>
          <a:p>
            <a:r>
              <a:rPr lang="en-US" dirty="0"/>
              <a:t>Collaborative, team-based process integrating student, educator, and caregiver voice and perspective</a:t>
            </a:r>
          </a:p>
          <a:p>
            <a:r>
              <a:rPr lang="en-US" dirty="0"/>
              <a:t>Strong evidence-base demonstrating effectiveness for wide range of students (pre-K – 12), behaviors, and settings</a:t>
            </a:r>
          </a:p>
          <a:p>
            <a:r>
              <a:rPr lang="en-US" dirty="0"/>
              <a:t>Fully manualized process with templates and checklists to support design and implementation</a:t>
            </a:r>
          </a:p>
        </p:txBody>
      </p:sp>
      <p:sp>
        <p:nvSpPr>
          <p:cNvPr id="5" name="Text Placeholder 4">
            <a:extLst>
              <a:ext uri="{FF2B5EF4-FFF2-40B4-BE49-F238E27FC236}">
                <a16:creationId xmlns:a16="http://schemas.microsoft.com/office/drawing/2014/main" id="{63ECA3D9-8C61-D529-DAEE-F5290BAA415B}"/>
              </a:ext>
            </a:extLst>
          </p:cNvPr>
          <p:cNvSpPr>
            <a:spLocks noGrp="1"/>
          </p:cNvSpPr>
          <p:nvPr>
            <p:ph type="body" sz="quarter" idx="3"/>
          </p:nvPr>
        </p:nvSpPr>
        <p:spPr/>
        <p:txBody>
          <a:bodyPr/>
          <a:lstStyle/>
          <a:p>
            <a:r>
              <a:rPr lang="en-US"/>
              <a:t>Challenges</a:t>
            </a:r>
          </a:p>
        </p:txBody>
      </p:sp>
      <p:sp>
        <p:nvSpPr>
          <p:cNvPr id="6" name="Content Placeholder 5">
            <a:extLst>
              <a:ext uri="{FF2B5EF4-FFF2-40B4-BE49-F238E27FC236}">
                <a16:creationId xmlns:a16="http://schemas.microsoft.com/office/drawing/2014/main" id="{0C6FC0D6-8E3E-B83E-824B-F05C98DBAC1F}"/>
              </a:ext>
            </a:extLst>
          </p:cNvPr>
          <p:cNvSpPr>
            <a:spLocks noGrp="1"/>
          </p:cNvSpPr>
          <p:nvPr>
            <p:ph sz="quarter" idx="4"/>
          </p:nvPr>
        </p:nvSpPr>
        <p:spPr/>
        <p:txBody>
          <a:bodyPr>
            <a:normAutofit fontScale="92500" lnSpcReduction="20000"/>
          </a:bodyPr>
          <a:lstStyle/>
          <a:p>
            <a:r>
              <a:rPr lang="en-US"/>
              <a:t>Time and resource intensive</a:t>
            </a:r>
          </a:p>
          <a:p>
            <a:r>
              <a:rPr lang="en-US"/>
              <a:t>May require additional training (e.g., measuring behavior, ABC data collection)</a:t>
            </a:r>
          </a:p>
          <a:p>
            <a:r>
              <a:rPr lang="en-US"/>
              <a:t>Adjustment from more ”traditional” FBA/BIP practices</a:t>
            </a:r>
          </a:p>
        </p:txBody>
      </p:sp>
    </p:spTree>
    <p:extLst>
      <p:ext uri="{BB962C8B-B14F-4D97-AF65-F5344CB8AC3E}">
        <p14:creationId xmlns:p14="http://schemas.microsoft.com/office/powerpoint/2010/main" val="35738932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AFE18-0B13-EBC0-F28D-CABFF57A59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E6EAEE-3349-8554-7419-372F94193CED}"/>
              </a:ext>
            </a:extLst>
          </p:cNvPr>
          <p:cNvSpPr>
            <a:spLocks noGrp="1"/>
          </p:cNvSpPr>
          <p:nvPr>
            <p:ph type="title"/>
          </p:nvPr>
        </p:nvSpPr>
        <p:spPr/>
        <p:txBody>
          <a:bodyPr/>
          <a:lstStyle/>
          <a:p>
            <a:r>
              <a:rPr lang="en-US" dirty="0"/>
              <a:t>Examining the Evidence-Base</a:t>
            </a:r>
          </a:p>
        </p:txBody>
      </p:sp>
      <p:sp>
        <p:nvSpPr>
          <p:cNvPr id="5" name="Content Placeholder 4">
            <a:extLst>
              <a:ext uri="{FF2B5EF4-FFF2-40B4-BE49-F238E27FC236}">
                <a16:creationId xmlns:a16="http://schemas.microsoft.com/office/drawing/2014/main" id="{07B8AE43-09E4-1B15-D202-448C5E998AC7}"/>
              </a:ext>
            </a:extLst>
          </p:cNvPr>
          <p:cNvSpPr>
            <a:spLocks noGrp="1"/>
          </p:cNvSpPr>
          <p:nvPr>
            <p:ph sz="half" idx="1"/>
          </p:nvPr>
        </p:nvSpPr>
        <p:spPr/>
        <p:txBody>
          <a:bodyPr/>
          <a:lstStyle/>
          <a:p>
            <a:pPr marL="0" indent="0">
              <a:buNone/>
            </a:pPr>
            <a:r>
              <a:rPr lang="en-US" dirty="0"/>
              <a:t>28 studies published to date</a:t>
            </a:r>
          </a:p>
        </p:txBody>
      </p:sp>
      <p:pic>
        <p:nvPicPr>
          <p:cNvPr id="1028" name="Picture 4" descr="Cover of Enhancing Ci3T Module titled Functional Asessment-Based Intervention: Introduction">
            <a:extLst>
              <a:ext uri="{FF2B5EF4-FFF2-40B4-BE49-F238E27FC236}">
                <a16:creationId xmlns:a16="http://schemas.microsoft.com/office/drawing/2014/main" id="{3DDD654A-DAF1-03C3-DD02-2C39FEE2F8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447" y="2844090"/>
            <a:ext cx="1526294" cy="23846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creenshot of handout with all 28 FABI studies listed in chronological order.">
            <a:extLst>
              <a:ext uri="{FF2B5EF4-FFF2-40B4-BE49-F238E27FC236}">
                <a16:creationId xmlns:a16="http://schemas.microsoft.com/office/drawing/2014/main" id="{B1B278D5-F993-F70C-CAA4-EB4443CAFC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4243" y="2776129"/>
            <a:ext cx="2232663" cy="28894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61CE7CED-646D-0C1D-6867-D00E83F4C740}"/>
              </a:ext>
            </a:extLst>
          </p:cNvPr>
          <p:cNvSpPr>
            <a:spLocks noGrp="1"/>
          </p:cNvSpPr>
          <p:nvPr>
            <p:ph sz="half" idx="2"/>
          </p:nvPr>
        </p:nvSpPr>
        <p:spPr/>
        <p:txBody>
          <a:bodyPr/>
          <a:lstStyle/>
          <a:p>
            <a:pPr marL="0" indent="0">
              <a:buNone/>
            </a:pPr>
            <a:r>
              <a:rPr lang="en-US" dirty="0"/>
              <a:t>Project FUNCTION</a:t>
            </a:r>
          </a:p>
        </p:txBody>
      </p:sp>
      <p:pic>
        <p:nvPicPr>
          <p:cNvPr id="4" name="Picture 2" descr="Beyond Behavior book cover">
            <a:extLst>
              <a:ext uri="{FF2B5EF4-FFF2-40B4-BE49-F238E27FC236}">
                <a16:creationId xmlns:a16="http://schemas.microsoft.com/office/drawing/2014/main" id="{A456423C-BC01-0208-6FB5-143CC2233B96}"/>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3453"/>
          <a:stretch/>
        </p:blipFill>
        <p:spPr bwMode="auto">
          <a:xfrm>
            <a:off x="6571661" y="2785654"/>
            <a:ext cx="1602583" cy="2214971"/>
          </a:xfrm>
          <a:prstGeom prst="rect">
            <a:avLst/>
          </a:prstGeom>
          <a:noFill/>
          <a:extLst>
            <a:ext uri="{909E8E84-426E-40DD-AFC4-6F175D3DCCD1}">
              <a14:hiddenFill xmlns:a14="http://schemas.microsoft.com/office/drawing/2010/main">
                <a:solidFill>
                  <a:srgbClr val="FFFFFF"/>
                </a:solidFill>
              </a14:hiddenFill>
            </a:ext>
          </a:extLst>
        </p:spPr>
      </p:pic>
      <p:pic>
        <p:nvPicPr>
          <p:cNvPr id="7" name="Wendy">
            <a:extLst>
              <a:ext uri="{FF2B5EF4-FFF2-40B4-BE49-F238E27FC236}">
                <a16:creationId xmlns:a16="http://schemas.microsoft.com/office/drawing/2014/main" id="{88F9E096-B985-4D47-4D78-F92630D53E21}"/>
              </a:ext>
              <a:ext uri="{C183D7F6-B498-43B3-948B-1728B52AA6E4}">
                <adec:decorative xmlns:adec="http://schemas.microsoft.com/office/drawing/2017/decorative" val="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560780" y="2785654"/>
            <a:ext cx="841608" cy="835434"/>
          </a:xfrm>
          <a:prstGeom prst="ellipse">
            <a:avLst/>
          </a:prstGeom>
          <a:ln w="28575">
            <a:noFill/>
          </a:ln>
          <a:effectLst>
            <a:outerShdw blurRad="50800" dist="38100" dir="2700000" algn="tl" rotWithShape="0">
              <a:prstClr val="black">
                <a:alpha val="40000"/>
              </a:prstClr>
            </a:outerShdw>
          </a:effectLst>
        </p:spPr>
      </p:pic>
      <p:pic>
        <p:nvPicPr>
          <p:cNvPr id="8" name="Robin">
            <a:extLst>
              <a:ext uri="{FF2B5EF4-FFF2-40B4-BE49-F238E27FC236}">
                <a16:creationId xmlns:a16="http://schemas.microsoft.com/office/drawing/2014/main" id="{EB232C9F-A6BF-F7F4-22E0-EC4A0499BF67}"/>
              </a:ext>
              <a:ext uri="{C183D7F6-B498-43B3-948B-1728B52AA6E4}">
                <adec:decorative xmlns:adec="http://schemas.microsoft.com/office/drawing/2017/decorative" val="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470"/>
          <a:stretch/>
        </p:blipFill>
        <p:spPr>
          <a:xfrm>
            <a:off x="9554788" y="2785654"/>
            <a:ext cx="829768" cy="835434"/>
          </a:xfrm>
          <a:prstGeom prst="ellipse">
            <a:avLst/>
          </a:prstGeom>
          <a:ln w="28575">
            <a:no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42993FD3-DF00-1F82-FAB2-FA2EEE3D99BD}"/>
              </a:ext>
              <a:ext uri="{C183D7F6-B498-43B3-948B-1728B52AA6E4}">
                <adec:decorative xmlns:adec="http://schemas.microsoft.com/office/drawing/2017/decorative" val="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0568115" y="2785654"/>
            <a:ext cx="785685" cy="781050"/>
          </a:xfrm>
          <a:prstGeom prst="ellipse">
            <a:avLst/>
          </a:prstGeom>
        </p:spPr>
      </p:pic>
      <p:pic>
        <p:nvPicPr>
          <p:cNvPr id="10" name="Picture 9">
            <a:extLst>
              <a:ext uri="{FF2B5EF4-FFF2-40B4-BE49-F238E27FC236}">
                <a16:creationId xmlns:a16="http://schemas.microsoft.com/office/drawing/2014/main" id="{A2CCC1D0-AB9E-EDFD-7197-7DA683BA50ED}"/>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634263" y="3916061"/>
            <a:ext cx="781050" cy="781050"/>
          </a:xfrm>
          <a:prstGeom prst="ellipse">
            <a:avLst/>
          </a:prstGeom>
        </p:spPr>
      </p:pic>
      <p:pic>
        <p:nvPicPr>
          <p:cNvPr id="11" name="Meredith">
            <a:extLst>
              <a:ext uri="{FF2B5EF4-FFF2-40B4-BE49-F238E27FC236}">
                <a16:creationId xmlns:a16="http://schemas.microsoft.com/office/drawing/2014/main" id="{88AD1536-FDF5-198E-2A5F-3DFC009645BC}"/>
              </a:ext>
              <a:ext uri="{C183D7F6-B498-43B3-948B-1728B52AA6E4}">
                <adec:decorative xmlns:adec="http://schemas.microsoft.com/office/drawing/2017/decorative" val="1"/>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9606356" y="3916061"/>
            <a:ext cx="778200" cy="781050"/>
          </a:xfrm>
          <a:prstGeom prst="ellipse">
            <a:avLst/>
          </a:prstGeom>
        </p:spPr>
      </p:pic>
      <p:pic>
        <p:nvPicPr>
          <p:cNvPr id="12" name="Picture 11">
            <a:extLst>
              <a:ext uri="{FF2B5EF4-FFF2-40B4-BE49-F238E27FC236}">
                <a16:creationId xmlns:a16="http://schemas.microsoft.com/office/drawing/2014/main" id="{BBC050A8-5E21-ED03-78E2-36C6E2CF3D97}"/>
              </a:ext>
              <a:ext uri="{C183D7F6-B498-43B3-948B-1728B52AA6E4}">
                <adec:decorative xmlns:adec="http://schemas.microsoft.com/office/drawing/2017/decorative" val="1"/>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0595330" y="3916061"/>
            <a:ext cx="782579" cy="781050"/>
          </a:xfrm>
          <a:prstGeom prst="ellipse">
            <a:avLst/>
          </a:prstGeom>
        </p:spPr>
      </p:pic>
    </p:spTree>
    <p:extLst>
      <p:ext uri="{BB962C8B-B14F-4D97-AF65-F5344CB8AC3E}">
        <p14:creationId xmlns:p14="http://schemas.microsoft.com/office/powerpoint/2010/main" val="41347383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F9FED-5E5D-BB19-801C-742BE79DC43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FE2EA48-09E2-D174-C9F9-31FE8DDCF495}"/>
              </a:ext>
            </a:extLst>
          </p:cNvPr>
          <p:cNvSpPr>
            <a:spLocks noGrp="1"/>
          </p:cNvSpPr>
          <p:nvPr>
            <p:ph type="title"/>
          </p:nvPr>
        </p:nvSpPr>
        <p:spPr/>
        <p:txBody>
          <a:bodyPr/>
          <a:lstStyle/>
          <a:p>
            <a:r>
              <a:rPr lang="en-US" dirty="0"/>
              <a:t>Project FUNCTION: </a:t>
            </a:r>
            <a:br>
              <a:rPr lang="en-US" dirty="0"/>
            </a:br>
            <a:r>
              <a:rPr lang="en-US" dirty="0">
                <a:solidFill>
                  <a:schemeClr val="accent5"/>
                </a:solidFill>
              </a:rPr>
              <a:t>Elementary Example</a:t>
            </a:r>
          </a:p>
        </p:txBody>
      </p:sp>
      <p:pic>
        <p:nvPicPr>
          <p:cNvPr id="2" name="Picture 2">
            <a:extLst>
              <a:ext uri="{FF2B5EF4-FFF2-40B4-BE49-F238E27FC236}">
                <a16:creationId xmlns:a16="http://schemas.microsoft.com/office/drawing/2014/main" id="{808958BC-0198-38C9-9673-15F3E61C2A4C}"/>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3453"/>
          <a:stretch/>
        </p:blipFill>
        <p:spPr bwMode="auto">
          <a:xfrm>
            <a:off x="10875179" y="0"/>
            <a:ext cx="1316821" cy="1820013"/>
          </a:xfrm>
          <a:prstGeom prst="rect">
            <a:avLst/>
          </a:prstGeom>
          <a:extLst>
            <a:ext uri="{909E8E84-426E-40DD-AFC4-6F175D3DCCD1}">
              <a14:hiddenFill xmlns:a14="http://schemas.microsoft.com/office/drawing/2010/main">
                <a:solidFill>
                  <a:srgbClr val="FFFFFF"/>
                </a:solidFill>
              </a14:hiddenFill>
            </a:ext>
          </a:extLst>
        </p:spPr>
      </p:pic>
      <p:pic>
        <p:nvPicPr>
          <p:cNvPr id="4" name="Picture 3" descr="An ABAB graph with dates on the x-axis (October 5-Jan 7) and percentage of time on task on the y-axis. Data indicates a functional relation between introduction of FABI and increases in engagement.">
            <a:extLst>
              <a:ext uri="{FF2B5EF4-FFF2-40B4-BE49-F238E27FC236}">
                <a16:creationId xmlns:a16="http://schemas.microsoft.com/office/drawing/2014/main" id="{BF72276B-08C7-B2E1-46CE-B8F7B6197D7A}"/>
              </a:ext>
            </a:extLst>
          </p:cNvPr>
          <p:cNvPicPr>
            <a:picLocks noChangeAspect="1"/>
          </p:cNvPicPr>
          <p:nvPr/>
        </p:nvPicPr>
        <p:blipFill>
          <a:blip r:embed="rId4"/>
          <a:stretch>
            <a:fillRect/>
          </a:stretch>
        </p:blipFill>
        <p:spPr>
          <a:xfrm>
            <a:off x="3071339" y="1820013"/>
            <a:ext cx="6049322" cy="4156645"/>
          </a:xfrm>
          <a:prstGeom prst="rect">
            <a:avLst/>
          </a:prstGeom>
        </p:spPr>
      </p:pic>
      <p:sp>
        <p:nvSpPr>
          <p:cNvPr id="6" name="TextBox 5" descr="Germer, K. A., Kaplan, L. M., Giroux, L. N., Markham, E. H., Ferris, G. J., Oakes, W. P., &amp; Lane, K. L. (2011). A function-based intervention to increase a second-grade student's on-task behavior in a general education classroom. Beyond Behavior, 20(3), 19-30.">
            <a:extLst>
              <a:ext uri="{FF2B5EF4-FFF2-40B4-BE49-F238E27FC236}">
                <a16:creationId xmlns:a16="http://schemas.microsoft.com/office/drawing/2014/main" id="{0EB8AA9D-F5D5-1666-8892-DE6A34EE6320}"/>
              </a:ext>
            </a:extLst>
          </p:cNvPr>
          <p:cNvSpPr txBox="1"/>
          <p:nvPr/>
        </p:nvSpPr>
        <p:spPr>
          <a:xfrm>
            <a:off x="110290" y="6231265"/>
            <a:ext cx="11079078" cy="523220"/>
          </a:xfrm>
          <a:prstGeom prst="rect">
            <a:avLst/>
          </a:prstGeom>
          <a:noFill/>
        </p:spPr>
        <p:txBody>
          <a:bodyPr wrap="square">
            <a:spAutoFit/>
          </a:bodyPr>
          <a:lstStyle/>
          <a:p>
            <a:r>
              <a:rPr lang="en-US" sz="1400" dirty="0"/>
              <a:t>Germer, K. A., Kaplan, L. M., Giroux, L. N., Markham, E. H., Ferris, G. J., Oakes, W. P., &amp; Lane, K. L. (2011). A function-based intervention to increase a second-grade student's on-task behavior in a general education classroom. </a:t>
            </a:r>
            <a:r>
              <a:rPr lang="en-US" sz="1400" i="1" dirty="0"/>
              <a:t>Beyond Behavior</a:t>
            </a:r>
            <a:r>
              <a:rPr lang="en-US" sz="1400" dirty="0"/>
              <a:t>, </a:t>
            </a:r>
            <a:r>
              <a:rPr lang="en-US" sz="1400" i="1" dirty="0"/>
              <a:t>20</a:t>
            </a:r>
            <a:r>
              <a:rPr lang="en-US" sz="1400" dirty="0"/>
              <a:t>(3), 19-30.</a:t>
            </a:r>
          </a:p>
        </p:txBody>
      </p:sp>
    </p:spTree>
    <p:extLst>
      <p:ext uri="{BB962C8B-B14F-4D97-AF65-F5344CB8AC3E}">
        <p14:creationId xmlns:p14="http://schemas.microsoft.com/office/powerpoint/2010/main" val="961684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35EDB-686D-0B75-4B40-2247828B217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CDDC76D-93D2-430E-FA6B-001C98967574}"/>
              </a:ext>
            </a:extLst>
          </p:cNvPr>
          <p:cNvSpPr>
            <a:spLocks noGrp="1"/>
          </p:cNvSpPr>
          <p:nvPr>
            <p:ph type="title"/>
          </p:nvPr>
        </p:nvSpPr>
        <p:spPr>
          <a:xfrm>
            <a:off x="838200" y="365125"/>
            <a:ext cx="10934700" cy="1325563"/>
          </a:xfrm>
        </p:spPr>
        <p:txBody>
          <a:bodyPr/>
          <a:lstStyle/>
          <a:p>
            <a:r>
              <a:rPr lang="en-US" dirty="0"/>
              <a:t>Project FUNCTION: </a:t>
            </a:r>
            <a:br>
              <a:rPr lang="en-US" dirty="0"/>
            </a:br>
            <a:r>
              <a:rPr lang="en-US" dirty="0">
                <a:solidFill>
                  <a:schemeClr val="accent5"/>
                </a:solidFill>
              </a:rPr>
              <a:t>Middle School Example</a:t>
            </a:r>
          </a:p>
        </p:txBody>
      </p:sp>
      <p:graphicFrame>
        <p:nvGraphicFramePr>
          <p:cNvPr id="2" name="Content Placeholder 3" descr="ABAB graph that shows percentage of AET across sessions. There is a functional relation between introduction of intervention and increases in percentage of AET across settings">
            <a:extLst>
              <a:ext uri="{FF2B5EF4-FFF2-40B4-BE49-F238E27FC236}">
                <a16:creationId xmlns:a16="http://schemas.microsoft.com/office/drawing/2014/main" id="{0392F71F-9C90-1EE3-2249-423A946314B8}"/>
              </a:ext>
            </a:extLst>
          </p:cNvPr>
          <p:cNvGraphicFramePr>
            <a:graphicFrameLocks/>
          </p:cNvGraphicFramePr>
          <p:nvPr>
            <p:extLst>
              <p:ext uri="{D42A27DB-BD31-4B8C-83A1-F6EECF244321}">
                <p14:modId xmlns:p14="http://schemas.microsoft.com/office/powerpoint/2010/main" val="3243536520"/>
              </p:ext>
            </p:extLst>
          </p:nvPr>
        </p:nvGraphicFramePr>
        <p:xfrm>
          <a:off x="2138614" y="1811734"/>
          <a:ext cx="7258050" cy="4329112"/>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A6245FB0-2D27-B2C1-8FA5-5C2584904136}"/>
              </a:ext>
            </a:extLst>
          </p:cNvPr>
          <p:cNvSpPr>
            <a:spLocks noChangeArrowheads="1"/>
          </p:cNvSpPr>
          <p:nvPr/>
        </p:nvSpPr>
        <p:spPr bwMode="auto">
          <a:xfrm>
            <a:off x="103817" y="6231265"/>
            <a:ext cx="105954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j-lt"/>
                <a:ea typeface="+mn-ea"/>
                <a:cs typeface="+mn-cs"/>
              </a:rPr>
              <a:t>Cox, M., Griffin, M. M., Hall, R., Oakes, W. P., &amp; Lane, K. L. (2011). Using a functional assessment-based intervention to increase academic engaged time in an inclusive middle school setting.  </a:t>
            </a:r>
            <a:r>
              <a:rPr kumimoji="0" lang="en-US" sz="1400" b="0" i="1" u="none" strike="noStrike" kern="1200" cap="none" spc="0" normalizeH="0" baseline="0" noProof="0" dirty="0">
                <a:ln>
                  <a:noFill/>
                </a:ln>
                <a:solidFill>
                  <a:prstClr val="black"/>
                </a:solidFill>
                <a:effectLst/>
                <a:uLnTx/>
                <a:uFillTx/>
                <a:latin typeface="+mj-lt"/>
                <a:ea typeface="+mn-ea"/>
                <a:cs typeface="+mn-cs"/>
              </a:rPr>
              <a:t>Beyond Behavior, 20</a:t>
            </a:r>
            <a:r>
              <a:rPr kumimoji="0" lang="en-US" sz="1400" b="0" i="0" u="none" strike="noStrike" kern="1200" cap="none" spc="0" normalizeH="0" baseline="0" noProof="0" dirty="0">
                <a:ln>
                  <a:noFill/>
                </a:ln>
                <a:solidFill>
                  <a:prstClr val="black"/>
                </a:solidFill>
                <a:effectLst/>
                <a:uLnTx/>
                <a:uFillTx/>
                <a:latin typeface="+mj-lt"/>
                <a:ea typeface="+mn-ea"/>
                <a:cs typeface="+mn-cs"/>
              </a:rPr>
              <a:t>(3), 44 – 54.</a:t>
            </a:r>
          </a:p>
        </p:txBody>
      </p:sp>
      <p:pic>
        <p:nvPicPr>
          <p:cNvPr id="4" name="Picture 2">
            <a:extLst>
              <a:ext uri="{FF2B5EF4-FFF2-40B4-BE49-F238E27FC236}">
                <a16:creationId xmlns:a16="http://schemas.microsoft.com/office/drawing/2014/main" id="{9008053C-9DC6-8C52-1BB8-D4574A40015B}"/>
              </a:ext>
              <a:ext uri="{C183D7F6-B498-43B3-948B-1728B52AA6E4}">
                <adec:decorative xmlns:adec="http://schemas.microsoft.com/office/drawing/2017/decorative" val="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3453"/>
          <a:stretch/>
        </p:blipFill>
        <p:spPr bwMode="auto">
          <a:xfrm>
            <a:off x="10875179" y="0"/>
            <a:ext cx="1316821" cy="1820013"/>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7040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4DCFA2-1A2D-5C3A-0857-E533A50F95DB}"/>
              </a:ext>
            </a:extLst>
          </p:cNvPr>
          <p:cNvSpPr>
            <a:spLocks noGrp="1"/>
          </p:cNvSpPr>
          <p:nvPr>
            <p:ph type="title"/>
          </p:nvPr>
        </p:nvSpPr>
        <p:spPr/>
        <p:txBody>
          <a:bodyPr/>
          <a:lstStyle/>
          <a:p>
            <a:r>
              <a:rPr lang="en-US" dirty="0"/>
              <a:t>Project FUNCTION: </a:t>
            </a:r>
            <a:br>
              <a:rPr lang="en-US" dirty="0"/>
            </a:br>
            <a:r>
              <a:rPr lang="en-US" dirty="0">
                <a:solidFill>
                  <a:schemeClr val="accent5"/>
                </a:solidFill>
              </a:rPr>
              <a:t>High School Example</a:t>
            </a:r>
          </a:p>
        </p:txBody>
      </p:sp>
      <p:pic>
        <p:nvPicPr>
          <p:cNvPr id="8" name="Picture 2">
            <a:extLst>
              <a:ext uri="{FF2B5EF4-FFF2-40B4-BE49-F238E27FC236}">
                <a16:creationId xmlns:a16="http://schemas.microsoft.com/office/drawing/2014/main" id="{CB80C6A9-FC6A-CDE5-6A42-FC6858150188}"/>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3453"/>
          <a:stretch/>
        </p:blipFill>
        <p:spPr bwMode="auto">
          <a:xfrm>
            <a:off x="10875179" y="0"/>
            <a:ext cx="1316821" cy="1820013"/>
          </a:xfrm>
          <a:prstGeom prst="rect">
            <a:avLst/>
          </a:prstGeom>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F109C2A-59EC-4562-F788-54EE203BC98E}"/>
              </a:ext>
            </a:extLst>
          </p:cNvPr>
          <p:cNvSpPr txBox="1"/>
          <p:nvPr/>
        </p:nvSpPr>
        <p:spPr>
          <a:xfrm>
            <a:off x="144380" y="6231265"/>
            <a:ext cx="10884568" cy="523220"/>
          </a:xfrm>
          <a:prstGeom prst="rect">
            <a:avLst/>
          </a:prstGeom>
          <a:noFill/>
        </p:spPr>
        <p:txBody>
          <a:bodyPr wrap="square">
            <a:spAutoFit/>
          </a:bodyPr>
          <a:lstStyle/>
          <a:p>
            <a:pPr indent="-457200"/>
            <a:r>
              <a:rPr lang="en-US" sz="1400" dirty="0" err="1"/>
              <a:t>Majeika</a:t>
            </a:r>
            <a:r>
              <a:rPr lang="en-US" sz="1400" dirty="0"/>
              <a:t>, C. E., Walder, J. P., Hubbard, J. P., Steeb, K. M., Ferris, G. J., Oakes, W. P., &amp; Lane, K. L. (2011). Improving on-task behavior using a functional assessment-based intervention in an inclusive high school setting. </a:t>
            </a:r>
            <a:r>
              <a:rPr lang="en-US" sz="1400" i="1" dirty="0"/>
              <a:t>Beyond Behavior, 20</a:t>
            </a:r>
            <a:r>
              <a:rPr lang="en-US" sz="1400" dirty="0"/>
              <a:t>(3), 55–66.</a:t>
            </a:r>
          </a:p>
        </p:txBody>
      </p:sp>
      <p:pic>
        <p:nvPicPr>
          <p:cNvPr id="14" name="Picture 13" descr="ABAB graph with session numbers on the x-axis (1-21) and percentage of intervals on task on the y-axis. Graph indicates functional relation between FABI and percentage of time on-task.">
            <a:extLst>
              <a:ext uri="{FF2B5EF4-FFF2-40B4-BE49-F238E27FC236}">
                <a16:creationId xmlns:a16="http://schemas.microsoft.com/office/drawing/2014/main" id="{18A8D0AF-9472-77F4-643D-897652596352}"/>
              </a:ext>
            </a:extLst>
          </p:cNvPr>
          <p:cNvPicPr>
            <a:picLocks noChangeAspect="1"/>
          </p:cNvPicPr>
          <p:nvPr/>
        </p:nvPicPr>
        <p:blipFill>
          <a:blip r:embed="rId4"/>
          <a:stretch>
            <a:fillRect/>
          </a:stretch>
        </p:blipFill>
        <p:spPr>
          <a:xfrm>
            <a:off x="2708093" y="1820013"/>
            <a:ext cx="6775814" cy="4123440"/>
          </a:xfrm>
          <a:prstGeom prst="rect">
            <a:avLst/>
          </a:prstGeom>
        </p:spPr>
      </p:pic>
    </p:spTree>
    <p:extLst>
      <p:ext uri="{BB962C8B-B14F-4D97-AF65-F5344CB8AC3E}">
        <p14:creationId xmlns:p14="http://schemas.microsoft.com/office/powerpoint/2010/main" val="16653582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C5D88-385D-C04D-FCDC-E36CA2450C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ECFC79-0AFB-7C53-624B-56572F970AE7}"/>
              </a:ext>
              <a:ext uri="{C183D7F6-B498-43B3-948B-1728B52AA6E4}">
                <adec:decorative xmlns:adec="http://schemas.microsoft.com/office/drawing/2017/decorative" val="1"/>
              </a:ext>
            </a:extLst>
          </p:cNvPr>
          <p:cNvSpPr>
            <a:spLocks noGrp="1"/>
          </p:cNvSpPr>
          <p:nvPr>
            <p:ph type="title"/>
          </p:nvPr>
        </p:nvSpPr>
        <p:spPr>
          <a:solidFill>
            <a:schemeClr val="accent5"/>
          </a:solidFill>
        </p:spPr>
        <p:txBody>
          <a:bodyPr/>
          <a:lstStyle/>
          <a:p>
            <a:r>
              <a:rPr lang="en-US">
                <a:solidFill>
                  <a:schemeClr val="bg1"/>
                </a:solidFill>
              </a:rPr>
              <a:t>Let’s Chat: Initial Thoughts</a:t>
            </a:r>
          </a:p>
        </p:txBody>
      </p:sp>
      <p:sp>
        <p:nvSpPr>
          <p:cNvPr id="3" name="Content Placeholder 1">
            <a:extLst>
              <a:ext uri="{FF2B5EF4-FFF2-40B4-BE49-F238E27FC236}">
                <a16:creationId xmlns:a16="http://schemas.microsoft.com/office/drawing/2014/main" id="{323FC1F5-DAA9-A29D-9ED4-4D42FAB57A30}"/>
              </a:ext>
            </a:extLst>
          </p:cNvPr>
          <p:cNvSpPr>
            <a:spLocks noGrp="1"/>
          </p:cNvSpPr>
          <p:nvPr>
            <p:ph sz="half" idx="1"/>
          </p:nvPr>
        </p:nvSpPr>
        <p:spPr>
          <a:xfrm>
            <a:off x="838200" y="1825625"/>
            <a:ext cx="5498584" cy="4351338"/>
          </a:xfrm>
        </p:spPr>
        <p:txBody>
          <a:bodyPr>
            <a:normAutofit/>
          </a:bodyPr>
          <a:lstStyle/>
          <a:p>
            <a:r>
              <a:rPr lang="en-US" sz="3600"/>
              <a:t>What are your initial thoughts and reactions?</a:t>
            </a:r>
          </a:p>
          <a:p>
            <a:pPr lvl="1"/>
            <a:r>
              <a:rPr lang="en-US" sz="3200"/>
              <a:t>What components of FABI seem most feasible?</a:t>
            </a:r>
          </a:p>
          <a:p>
            <a:pPr lvl="1"/>
            <a:r>
              <a:rPr lang="en-US" sz="3200"/>
              <a:t>What might be challenging about implementing FABI?</a:t>
            </a:r>
          </a:p>
        </p:txBody>
      </p:sp>
      <p:pic>
        <p:nvPicPr>
          <p:cNvPr id="11" name="Picture 1" descr="A screenshot of a Zoom chat">
            <a:extLst>
              <a:ext uri="{FF2B5EF4-FFF2-40B4-BE49-F238E27FC236}">
                <a16:creationId xmlns:a16="http://schemas.microsoft.com/office/drawing/2014/main" id="{54B14CB5-AD1A-6536-1CFB-AEC5DEBA1E78}"/>
              </a:ext>
            </a:extLst>
          </p:cNvPr>
          <p:cNvPicPr>
            <a:picLocks noGrp="1" noChangeAspect="1"/>
          </p:cNvPicPr>
          <p:nvPr>
            <p:ph sz="half" idx="2"/>
          </p:nvPr>
        </p:nvPicPr>
        <p:blipFill>
          <a:blip r:embed="rId2"/>
          <a:stretch>
            <a:fillRect/>
          </a:stretch>
        </p:blipFill>
        <p:spPr>
          <a:xfrm>
            <a:off x="6695691" y="2039832"/>
            <a:ext cx="3318732" cy="3575997"/>
          </a:xfrm>
          <a:ln>
            <a:solidFill>
              <a:schemeClr val="tx1"/>
            </a:solidFill>
          </a:ln>
        </p:spPr>
      </p:pic>
      <p:grpSp>
        <p:nvGrpSpPr>
          <p:cNvPr id="17" name="Picture 2">
            <a:extLst>
              <a:ext uri="{FF2B5EF4-FFF2-40B4-BE49-F238E27FC236}">
                <a16:creationId xmlns:a16="http://schemas.microsoft.com/office/drawing/2014/main" id="{AE110109-4A1F-1149-4AC8-2751464684C7}"/>
              </a:ext>
              <a:ext uri="{C183D7F6-B498-43B3-948B-1728B52AA6E4}">
                <adec:decorative xmlns:adec="http://schemas.microsoft.com/office/drawing/2017/decorative" val="1"/>
              </a:ext>
            </a:extLst>
          </p:cNvPr>
          <p:cNvGrpSpPr/>
          <p:nvPr/>
        </p:nvGrpSpPr>
        <p:grpSpPr>
          <a:xfrm>
            <a:off x="10178255" y="2781745"/>
            <a:ext cx="1614816" cy="2192176"/>
            <a:chOff x="10326029" y="3813717"/>
            <a:chExt cx="1561171" cy="2129883"/>
          </a:xfrm>
        </p:grpSpPr>
        <p:pic>
          <p:nvPicPr>
            <p:cNvPr id="7" name="Graphic 6" descr="Keyboard outline">
              <a:extLst>
                <a:ext uri="{FF2B5EF4-FFF2-40B4-BE49-F238E27FC236}">
                  <a16:creationId xmlns:a16="http://schemas.microsoft.com/office/drawing/2014/main" id="{329F9D97-E6D6-D70B-957C-BD91A46EE83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595666" y="4830077"/>
              <a:ext cx="1060895" cy="1060895"/>
            </a:xfrm>
            <a:prstGeom prst="rect">
              <a:avLst/>
            </a:prstGeom>
          </p:spPr>
        </p:pic>
        <p:pic>
          <p:nvPicPr>
            <p:cNvPr id="14" name="Graphic 13" descr="Computer outline">
              <a:extLst>
                <a:ext uri="{FF2B5EF4-FFF2-40B4-BE49-F238E27FC236}">
                  <a16:creationId xmlns:a16="http://schemas.microsoft.com/office/drawing/2014/main" id="{23790E9D-8190-E536-2274-B8CF0FBE5FC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389583" y="3887462"/>
              <a:ext cx="1473063" cy="1473063"/>
            </a:xfrm>
            <a:prstGeom prst="rect">
              <a:avLst/>
            </a:prstGeom>
          </p:spPr>
        </p:pic>
        <p:sp>
          <p:nvSpPr>
            <p:cNvPr id="16" name="Rectangle 15">
              <a:extLst>
                <a:ext uri="{FF2B5EF4-FFF2-40B4-BE49-F238E27FC236}">
                  <a16:creationId xmlns:a16="http://schemas.microsoft.com/office/drawing/2014/main" id="{D7C561FF-CB0D-DD0B-29BB-1D97E0B17A83}"/>
                </a:ext>
              </a:extLst>
            </p:cNvPr>
            <p:cNvSpPr/>
            <p:nvPr/>
          </p:nvSpPr>
          <p:spPr>
            <a:xfrm>
              <a:off x="10326029" y="3813717"/>
              <a:ext cx="1561171" cy="21298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133265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F09E0-73D7-D561-0767-BE93272D9F4B}"/>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25B401D9-C370-2DFF-4FE2-C04BC90B8F86}"/>
              </a:ext>
            </a:extLst>
          </p:cNvPr>
          <p:cNvSpPr>
            <a:spLocks noGrp="1"/>
          </p:cNvSpPr>
          <p:nvPr>
            <p:ph type="title"/>
          </p:nvPr>
        </p:nvSpPr>
        <p:spPr>
          <a:xfrm>
            <a:off x="831850" y="1709738"/>
            <a:ext cx="11169650" cy="2852737"/>
          </a:xfrm>
        </p:spPr>
        <p:txBody>
          <a:bodyPr>
            <a:normAutofit/>
          </a:bodyPr>
          <a:lstStyle/>
          <a:p>
            <a:r>
              <a:rPr lang="en-US"/>
              <a:t>Functional Assessment-Based Intervention (FABI) as a Tier 3 Intervention</a:t>
            </a:r>
          </a:p>
        </p:txBody>
      </p:sp>
      <p:sp>
        <p:nvSpPr>
          <p:cNvPr id="3" name="Text Placeholder 1">
            <a:extLst>
              <a:ext uri="{FF2B5EF4-FFF2-40B4-BE49-F238E27FC236}">
                <a16:creationId xmlns:a16="http://schemas.microsoft.com/office/drawing/2014/main" id="{1BE45435-F071-4D2B-FF79-330E690656D6}"/>
              </a:ext>
            </a:extLst>
          </p:cNvPr>
          <p:cNvSpPr>
            <a:spLocks noGrp="1"/>
          </p:cNvSpPr>
          <p:nvPr>
            <p:ph type="body" idx="1"/>
          </p:nvPr>
        </p:nvSpPr>
        <p:spPr/>
        <p:txBody>
          <a:bodyPr/>
          <a:lstStyle/>
          <a:p>
            <a:r>
              <a:rPr lang="en-US"/>
              <a:t>An Overview of FABI</a:t>
            </a:r>
          </a:p>
          <a:p>
            <a:r>
              <a:rPr lang="en-US" b="1"/>
              <a:t>A 5-Step Process to Implement FABI</a:t>
            </a:r>
          </a:p>
        </p:txBody>
      </p:sp>
      <p:pic>
        <p:nvPicPr>
          <p:cNvPr id="6" name="Picture 1" descr="Images of FABI STEP 1, FABI Step 2, FABI Step 3, FABI Step 4, and FABI Step 5 module covers.">
            <a:extLst>
              <a:ext uri="{FF2B5EF4-FFF2-40B4-BE49-F238E27FC236}">
                <a16:creationId xmlns:a16="http://schemas.microsoft.com/office/drawing/2014/main" id="{09BED73C-C245-369C-AC4E-C08BBC88F8E1}"/>
              </a:ext>
            </a:extLst>
          </p:cNvPr>
          <p:cNvPicPr>
            <a:picLocks noChangeAspect="1"/>
          </p:cNvPicPr>
          <p:nvPr/>
        </p:nvPicPr>
        <p:blipFill>
          <a:blip r:embed="rId2"/>
          <a:stretch>
            <a:fillRect/>
          </a:stretch>
        </p:blipFill>
        <p:spPr>
          <a:xfrm>
            <a:off x="6357431" y="5002592"/>
            <a:ext cx="5834569" cy="1855408"/>
          </a:xfrm>
          <a:prstGeom prst="rect">
            <a:avLst/>
          </a:prstGeom>
        </p:spPr>
      </p:pic>
    </p:spTree>
    <p:extLst>
      <p:ext uri="{BB962C8B-B14F-4D97-AF65-F5344CB8AC3E}">
        <p14:creationId xmlns:p14="http://schemas.microsoft.com/office/powerpoint/2010/main" val="38353755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CD695-29A5-8FEE-17F0-D284FFFD0779}"/>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4A94450A-FCEC-1FE7-F51D-D5706CA7EC97}"/>
              </a:ext>
            </a:extLst>
          </p:cNvPr>
          <p:cNvSpPr>
            <a:spLocks noGrp="1"/>
          </p:cNvSpPr>
          <p:nvPr>
            <p:ph type="title"/>
          </p:nvPr>
        </p:nvSpPr>
        <p:spPr/>
        <p:txBody>
          <a:bodyPr/>
          <a:lstStyle/>
          <a:p>
            <a:r>
              <a:rPr lang="en-US"/>
              <a:t>Session Preview</a:t>
            </a:r>
          </a:p>
        </p:txBody>
      </p:sp>
      <p:grpSp>
        <p:nvGrpSpPr>
          <p:cNvPr id="3" name="Group 1" descr="Image of a computer with Step 1: Identifying Students Who May Need a FABI slide on the screen.">
            <a:extLst>
              <a:ext uri="{FF2B5EF4-FFF2-40B4-BE49-F238E27FC236}">
                <a16:creationId xmlns:a16="http://schemas.microsoft.com/office/drawing/2014/main" id="{0BE7AE10-8352-2D57-0E8C-72AEC1CFACED}"/>
              </a:ext>
            </a:extLst>
          </p:cNvPr>
          <p:cNvGrpSpPr/>
          <p:nvPr/>
        </p:nvGrpSpPr>
        <p:grpSpPr>
          <a:xfrm>
            <a:off x="527505" y="1690688"/>
            <a:ext cx="4350039" cy="4350039"/>
            <a:chOff x="527505" y="1690688"/>
            <a:chExt cx="4350039" cy="4350039"/>
          </a:xfrm>
        </p:grpSpPr>
        <p:pic>
          <p:nvPicPr>
            <p:cNvPr id="10" name="Graphic 1" descr="Monitor outline">
              <a:extLst>
                <a:ext uri="{FF2B5EF4-FFF2-40B4-BE49-F238E27FC236}">
                  <a16:creationId xmlns:a16="http://schemas.microsoft.com/office/drawing/2014/main" id="{63EEAE51-CDB0-9210-8EEA-243BFA168A1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27505" y="1690688"/>
              <a:ext cx="4350039" cy="4350039"/>
            </a:xfrm>
            <a:prstGeom prst="rect">
              <a:avLst/>
            </a:prstGeom>
          </p:spPr>
        </p:pic>
        <p:pic>
          <p:nvPicPr>
            <p:cNvPr id="6" name="Picture 1">
              <a:extLst>
                <a:ext uri="{FF2B5EF4-FFF2-40B4-BE49-F238E27FC236}">
                  <a16:creationId xmlns:a16="http://schemas.microsoft.com/office/drawing/2014/main" id="{1F5761E7-BCC7-FECD-6071-679180D7F817}"/>
                </a:ext>
              </a:extLst>
            </p:cNvPr>
            <p:cNvPicPr>
              <a:picLocks noChangeAspect="1"/>
            </p:cNvPicPr>
            <p:nvPr/>
          </p:nvPicPr>
          <p:blipFill>
            <a:blip r:embed="rId4"/>
            <a:srcRect/>
            <a:stretch/>
          </p:blipFill>
          <p:spPr>
            <a:xfrm>
              <a:off x="1251275" y="2771571"/>
              <a:ext cx="2873665" cy="1630068"/>
            </a:xfrm>
            <a:prstGeom prst="rect">
              <a:avLst/>
            </a:prstGeom>
          </p:spPr>
        </p:pic>
      </p:grpSp>
      <p:pic>
        <p:nvPicPr>
          <p:cNvPr id="5" name="Picture 1" descr="A screenshot of a Zoom chat&#10;&#10;">
            <a:extLst>
              <a:ext uri="{FF2B5EF4-FFF2-40B4-BE49-F238E27FC236}">
                <a16:creationId xmlns:a16="http://schemas.microsoft.com/office/drawing/2014/main" id="{1137923F-5EFF-9373-43BD-2C8F9A8CCFE2}"/>
              </a:ext>
            </a:extLst>
          </p:cNvPr>
          <p:cNvPicPr>
            <a:picLocks noChangeAspect="1"/>
          </p:cNvPicPr>
          <p:nvPr/>
        </p:nvPicPr>
        <p:blipFill>
          <a:blip r:embed="rId5"/>
          <a:stretch>
            <a:fillRect/>
          </a:stretch>
        </p:blipFill>
        <p:spPr>
          <a:xfrm>
            <a:off x="7225676" y="2251451"/>
            <a:ext cx="1862566" cy="2006950"/>
          </a:xfrm>
          <a:prstGeom prst="rect">
            <a:avLst/>
          </a:prstGeom>
          <a:ln>
            <a:solidFill>
              <a:schemeClr val="tx1"/>
            </a:solidFill>
          </a:ln>
        </p:spPr>
      </p:pic>
      <p:pic>
        <p:nvPicPr>
          <p:cNvPr id="13" name="Picture 2" descr="Image of a Zoom breakout room symbol">
            <a:extLst>
              <a:ext uri="{FF2B5EF4-FFF2-40B4-BE49-F238E27FC236}">
                <a16:creationId xmlns:a16="http://schemas.microsoft.com/office/drawing/2014/main" id="{9448253D-13C9-B5BD-535B-56A693A8432A}"/>
              </a:ext>
            </a:extLst>
          </p:cNvPr>
          <p:cNvPicPr>
            <a:picLocks noChangeAspect="1"/>
          </p:cNvPicPr>
          <p:nvPr/>
        </p:nvPicPr>
        <p:blipFill>
          <a:blip r:embed="rId6"/>
          <a:stretch>
            <a:fillRect/>
          </a:stretch>
        </p:blipFill>
        <p:spPr>
          <a:xfrm>
            <a:off x="7772721" y="4431971"/>
            <a:ext cx="2631041" cy="1325563"/>
          </a:xfrm>
          <a:prstGeom prst="rect">
            <a:avLst/>
          </a:prstGeom>
        </p:spPr>
      </p:pic>
      <p:sp>
        <p:nvSpPr>
          <p:cNvPr id="19" name="Arrow: 2">
            <a:extLst>
              <a:ext uri="{FF2B5EF4-FFF2-40B4-BE49-F238E27FC236}">
                <a16:creationId xmlns:a16="http://schemas.microsoft.com/office/drawing/2014/main" id="{4B54F6E0-D220-ACA4-73DB-A4C04D596D64}"/>
              </a:ext>
              <a:ext uri="{C183D7F6-B498-43B3-948B-1728B52AA6E4}">
                <adec:decorative xmlns:adec="http://schemas.microsoft.com/office/drawing/2017/decorative" val="1"/>
              </a:ext>
            </a:extLst>
          </p:cNvPr>
          <p:cNvSpPr/>
          <p:nvPr/>
        </p:nvSpPr>
        <p:spPr>
          <a:xfrm rot="10800000">
            <a:off x="4663089" y="3984441"/>
            <a:ext cx="2357028" cy="1709280"/>
          </a:xfrm>
          <a:prstGeom prst="circularArrow">
            <a:avLst>
              <a:gd name="adj1" fmla="val 12500"/>
              <a:gd name="adj2" fmla="val 927477"/>
              <a:gd name="adj3" fmla="val 20457681"/>
              <a:gd name="adj4" fmla="val 10800000"/>
              <a:gd name="adj5" fmla="val 17988"/>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18" name="Arrow: 1">
            <a:extLst>
              <a:ext uri="{FF2B5EF4-FFF2-40B4-BE49-F238E27FC236}">
                <a16:creationId xmlns:a16="http://schemas.microsoft.com/office/drawing/2014/main" id="{3CC358F7-1A70-AED1-E865-D9EEA45CE68C}"/>
              </a:ext>
              <a:ext uri="{C183D7F6-B498-43B3-948B-1728B52AA6E4}">
                <adec:decorative xmlns:adec="http://schemas.microsoft.com/office/drawing/2017/decorative" val="1"/>
              </a:ext>
            </a:extLst>
          </p:cNvPr>
          <p:cNvSpPr/>
          <p:nvPr/>
        </p:nvSpPr>
        <p:spPr>
          <a:xfrm>
            <a:off x="4605330" y="1527295"/>
            <a:ext cx="2357028" cy="1709280"/>
          </a:xfrm>
          <a:prstGeom prst="circularArrow">
            <a:avLst>
              <a:gd name="adj1" fmla="val 12500"/>
              <a:gd name="adj2" fmla="val 927477"/>
              <a:gd name="adj3" fmla="val 20457681"/>
              <a:gd name="adj4" fmla="val 10800000"/>
              <a:gd name="adj5" fmla="val 17988"/>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79250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9B704-9A30-373E-3FB8-9387C6AC3B06}"/>
              </a:ext>
              <a:ext uri="{C183D7F6-B498-43B3-948B-1728B52AA6E4}">
                <adec:decorative xmlns:adec="http://schemas.microsoft.com/office/drawing/2017/decorative" val="1"/>
              </a:ext>
            </a:extLst>
          </p:cNvPr>
          <p:cNvSpPr>
            <a:spLocks noGrp="1"/>
          </p:cNvSpPr>
          <p:nvPr>
            <p:ph type="title"/>
          </p:nvPr>
        </p:nvSpPr>
        <p:spPr/>
        <p:txBody>
          <a:bodyPr/>
          <a:lstStyle/>
          <a:p>
            <a:r>
              <a:rPr lang="en-US"/>
              <a:t>Opportunities to Learn More</a:t>
            </a:r>
          </a:p>
        </p:txBody>
      </p:sp>
      <p:sp>
        <p:nvSpPr>
          <p:cNvPr id="6" name="Title">
            <a:extLst>
              <a:ext uri="{FF2B5EF4-FFF2-40B4-BE49-F238E27FC236}">
                <a16:creationId xmlns:a16="http://schemas.microsoft.com/office/drawing/2014/main" id="{BE32C394-6BF8-66D3-3465-09980576E154}"/>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Opportunities to Learn More 1</a:t>
            </a:r>
          </a:p>
        </p:txBody>
      </p:sp>
      <p:pic>
        <p:nvPicPr>
          <p:cNvPr id="7" name="Picture 1" descr="Screenshot of the Ci3T website on the Functional Assessment-Based Interventions tab">
            <a:extLst>
              <a:ext uri="{FF2B5EF4-FFF2-40B4-BE49-F238E27FC236}">
                <a16:creationId xmlns:a16="http://schemas.microsoft.com/office/drawing/2014/main" id="{E61BF64F-FE1C-A258-990C-7B17AF8CABD9}"/>
              </a:ext>
            </a:extLst>
          </p:cNvPr>
          <p:cNvPicPr>
            <a:picLocks noChangeAspect="1"/>
          </p:cNvPicPr>
          <p:nvPr/>
        </p:nvPicPr>
        <p:blipFill>
          <a:blip r:embed="rId3"/>
          <a:stretch>
            <a:fillRect/>
          </a:stretch>
        </p:blipFill>
        <p:spPr>
          <a:xfrm>
            <a:off x="1773565" y="1690688"/>
            <a:ext cx="4615414" cy="2805994"/>
          </a:xfrm>
          <a:prstGeom prst="rect">
            <a:avLst/>
          </a:prstGeom>
          <a:ln>
            <a:solidFill>
              <a:schemeClr val="tx1"/>
            </a:solidFill>
          </a:ln>
        </p:spPr>
      </p:pic>
      <p:pic>
        <p:nvPicPr>
          <p:cNvPr id="9" name="Picture 2" descr="Functional Assessment-Based Intervention: Effective Individualized Support for Students textbook cover">
            <a:extLst>
              <a:ext uri="{FF2B5EF4-FFF2-40B4-BE49-F238E27FC236}">
                <a16:creationId xmlns:a16="http://schemas.microsoft.com/office/drawing/2014/main" id="{2C43F98C-A6CD-06F3-BF68-E9FA27805901}"/>
              </a:ext>
            </a:extLst>
          </p:cNvPr>
          <p:cNvPicPr>
            <a:picLocks noGrp="1" noChangeAspect="1"/>
          </p:cNvPicPr>
          <p:nvPr>
            <p:ph idx="1"/>
          </p:nvPr>
        </p:nvPicPr>
        <p:blipFill>
          <a:blip r:embed="rId4"/>
          <a:stretch>
            <a:fillRect/>
          </a:stretch>
        </p:blipFill>
        <p:spPr>
          <a:xfrm>
            <a:off x="7324344" y="1690688"/>
            <a:ext cx="2181606" cy="2863358"/>
          </a:xfrm>
          <a:ln>
            <a:solidFill>
              <a:schemeClr val="tx1"/>
            </a:solidFill>
          </a:ln>
        </p:spPr>
      </p:pic>
      <p:pic>
        <p:nvPicPr>
          <p:cNvPr id="5" name="Picture 3" descr="Images of FABI STEP 1, FABI Step 2, FABI Step 3, FABI Step 4, and FABI Step 5 module covers.">
            <a:extLst>
              <a:ext uri="{FF2B5EF4-FFF2-40B4-BE49-F238E27FC236}">
                <a16:creationId xmlns:a16="http://schemas.microsoft.com/office/drawing/2014/main" id="{80E847D3-1D4A-41C6-017A-26D83CDC8C08}"/>
              </a:ext>
            </a:extLst>
          </p:cNvPr>
          <p:cNvPicPr>
            <a:picLocks noChangeAspect="1"/>
          </p:cNvPicPr>
          <p:nvPr/>
        </p:nvPicPr>
        <p:blipFill>
          <a:blip r:embed="rId5"/>
          <a:stretch>
            <a:fillRect/>
          </a:stretch>
        </p:blipFill>
        <p:spPr>
          <a:xfrm>
            <a:off x="2931065" y="4894541"/>
            <a:ext cx="5834569" cy="1855408"/>
          </a:xfrm>
          <a:prstGeom prst="rect">
            <a:avLst/>
          </a:prstGeom>
        </p:spPr>
      </p:pic>
    </p:spTree>
    <p:extLst>
      <p:ext uri="{BB962C8B-B14F-4D97-AF65-F5344CB8AC3E}">
        <p14:creationId xmlns:p14="http://schemas.microsoft.com/office/powerpoint/2010/main" val="3227992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07CEC89-B1C5-E2E0-DD06-B1AD1B90CB7C}"/>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Comprehensive, Integrated, Three-Tiered Model of Prevention 2</a:t>
            </a:r>
          </a:p>
        </p:txBody>
      </p:sp>
      <p:pic>
        <p:nvPicPr>
          <p:cNvPr id="3" name="Picture 1" descr="Comprehensive, Integrated, Three-Tiered Model of Prevention pyramid.">
            <a:extLst>
              <a:ext uri="{FF2B5EF4-FFF2-40B4-BE49-F238E27FC236}">
                <a16:creationId xmlns:a16="http://schemas.microsoft.com/office/drawing/2014/main" id="{8E50B7D4-5C02-5230-4351-0AC23FCE9D67}"/>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11" name="Outline">
            <a:extLst>
              <a:ext uri="{FF2B5EF4-FFF2-40B4-BE49-F238E27FC236}">
                <a16:creationId xmlns:a16="http://schemas.microsoft.com/office/drawing/2014/main" id="{7799C258-68B7-4C46-A2F5-4D8B3BB56F63}"/>
              </a:ext>
              <a:ext uri="{C183D7F6-B498-43B3-948B-1728B52AA6E4}">
                <adec:decorative xmlns:adec="http://schemas.microsoft.com/office/drawing/2017/decorative" val="1"/>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1">
            <a:extLst>
              <a:ext uri="{FF2B5EF4-FFF2-40B4-BE49-F238E27FC236}">
                <a16:creationId xmlns:a16="http://schemas.microsoft.com/office/drawing/2014/main" id="{64EF3AAF-5CC1-1463-5FC5-63C762FA29B4}"/>
              </a:ext>
            </a:extLst>
          </p:cNvPr>
          <p:cNvSpPr>
            <a:spLocks noChangeArrowheads="1"/>
          </p:cNvSpPr>
          <p:nvPr/>
        </p:nvSpPr>
        <p:spPr bwMode="auto">
          <a:xfrm rot="2482386">
            <a:off x="-13254" y="3212233"/>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District &amp; State</a:t>
            </a:r>
            <a:r>
              <a:rPr kumimoji="0" lang="en-US" sz="2000" b="0" i="0" u="none" strike="noStrike" kern="0" cap="none" spc="0" normalizeH="0" noProof="0">
                <a:ln>
                  <a:noFill/>
                </a:ln>
                <a:solidFill>
                  <a:prstClr val="white"/>
                </a:solidFill>
                <a:effectLst/>
                <a:uLnTx/>
                <a:uFillTx/>
                <a:latin typeface="Calibri" panose="020F0502020204030204"/>
                <a:ea typeface="MS PGothic" charset="-128"/>
              </a:rPr>
              <a:t> Standards Quality Instruction</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sp>
        <p:nvSpPr>
          <p:cNvPr id="4" name="Arrow 2">
            <a:extLst>
              <a:ext uri="{FF2B5EF4-FFF2-40B4-BE49-F238E27FC236}">
                <a16:creationId xmlns:a16="http://schemas.microsoft.com/office/drawing/2014/main" id="{8C9FF68F-5B03-2E09-9144-552724678D6B}"/>
              </a:ext>
            </a:extLst>
          </p:cNvPr>
          <p:cNvSpPr>
            <a:spLocks noChangeArrowheads="1"/>
          </p:cNvSpPr>
          <p:nvPr/>
        </p:nvSpPr>
        <p:spPr bwMode="auto">
          <a:xfrm rot="2482386">
            <a:off x="2436487" y="2327609"/>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Positive Behavioral </a:t>
            </a:r>
            <a:r>
              <a:rPr lang="en-US" sz="2000" kern="0" noProof="0">
                <a:solidFill>
                  <a:prstClr val="white"/>
                </a:solidFill>
                <a:latin typeface="Calibri" panose="020F0502020204030204"/>
                <a:ea typeface="MS PGothic" charset="-128"/>
              </a:rPr>
              <a:t>Interventions</a:t>
            </a: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 and Supports </a:t>
            </a:r>
          </a:p>
        </p:txBody>
      </p:sp>
      <p:pic>
        <p:nvPicPr>
          <p:cNvPr id="8" name="Picture 2" descr="Expectation Matrix example">
            <a:extLst>
              <a:ext uri="{FF2B5EF4-FFF2-40B4-BE49-F238E27FC236}">
                <a16:creationId xmlns:a16="http://schemas.microsoft.com/office/drawing/2014/main" id="{76774EB5-CA77-1142-0CBA-22184A8F78FE}"/>
              </a:ext>
            </a:extLst>
          </p:cNvPr>
          <p:cNvPicPr>
            <a:picLocks noChangeAspect="1"/>
          </p:cNvPicPr>
          <p:nvPr/>
        </p:nvPicPr>
        <p:blipFill>
          <a:blip r:embed="rId4"/>
          <a:stretch>
            <a:fillRect/>
          </a:stretch>
        </p:blipFill>
        <p:spPr>
          <a:xfrm>
            <a:off x="7875259" y="1763722"/>
            <a:ext cx="3966354" cy="3055927"/>
          </a:xfrm>
          <a:prstGeom prst="rect">
            <a:avLst/>
          </a:prstGeom>
        </p:spPr>
      </p:pic>
      <p:sp>
        <p:nvSpPr>
          <p:cNvPr id="6" name="Arrow 3">
            <a:extLst>
              <a:ext uri="{FF2B5EF4-FFF2-40B4-BE49-F238E27FC236}">
                <a16:creationId xmlns:a16="http://schemas.microsoft.com/office/drawing/2014/main" id="{36220C88-93A4-258D-31F0-614059EAC3B8}"/>
              </a:ext>
            </a:extLst>
          </p:cNvPr>
          <p:cNvSpPr>
            <a:spLocks noChangeArrowheads="1"/>
          </p:cNvSpPr>
          <p:nvPr/>
        </p:nvSpPr>
        <p:spPr bwMode="auto">
          <a:xfrm rot="19659500">
            <a:off x="7923615" y="3212232"/>
            <a:ext cx="4010025" cy="2943225"/>
          </a:xfrm>
          <a:prstGeom prst="leftArrow">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Validated Curricula and Resources</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pic>
        <p:nvPicPr>
          <p:cNvPr id="9" name="Picture 3" descr="Screenshot of What Works Clearinghouse website">
            <a:extLst>
              <a:ext uri="{FF2B5EF4-FFF2-40B4-BE49-F238E27FC236}">
                <a16:creationId xmlns:a16="http://schemas.microsoft.com/office/drawing/2014/main" id="{F19C359F-D4A4-5B7B-3682-6D6C51F17123}"/>
              </a:ext>
            </a:extLst>
          </p:cNvPr>
          <p:cNvPicPr>
            <a:picLocks noChangeAspect="1"/>
          </p:cNvPicPr>
          <p:nvPr/>
        </p:nvPicPr>
        <p:blipFill>
          <a:blip r:embed="rId5"/>
          <a:stretch>
            <a:fillRect/>
          </a:stretch>
        </p:blipFill>
        <p:spPr>
          <a:xfrm>
            <a:off x="8213278" y="773666"/>
            <a:ext cx="3430698" cy="2237559"/>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078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 presetClass="entr" presetSubtype="3"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21" presetClass="entr" presetSubtype="1"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heel(1)">
                                      <p:cBhvr>
                                        <p:cTn id="5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4" grpId="0" animBg="1"/>
      <p:bldP spid="4" grpId="1" animBg="1"/>
      <p:bldP spid="6" grpId="0" animBg="1"/>
      <p:bldP spid="6"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DD761074-D206-36ED-5009-43B548C96A33}"/>
              </a:ext>
              <a:ext uri="{C183D7F6-B498-43B3-948B-1728B52AA6E4}">
                <adec:decorative xmlns:adec="http://schemas.microsoft.com/office/drawing/2017/decorative" val="1"/>
              </a:ext>
            </a:extLst>
          </p:cNvPr>
          <p:cNvSpPr>
            <a:spLocks noGrp="1"/>
          </p:cNvSpPr>
          <p:nvPr>
            <p:ph type="title"/>
          </p:nvPr>
        </p:nvSpPr>
        <p:spPr>
          <a:xfrm>
            <a:off x="831851" y="1709738"/>
            <a:ext cx="8083550" cy="2852737"/>
          </a:xfrm>
        </p:spPr>
        <p:txBody>
          <a:bodyPr/>
          <a:lstStyle/>
          <a:p>
            <a:r>
              <a:rPr lang="en-US" dirty="0"/>
              <a:t>FABI Step 1: Identifying Students Who May Need a FABI</a:t>
            </a:r>
          </a:p>
        </p:txBody>
      </p:sp>
      <p:pic>
        <p:nvPicPr>
          <p:cNvPr id="7" name="Picture 1">
            <a:extLst>
              <a:ext uri="{FF2B5EF4-FFF2-40B4-BE49-F238E27FC236}">
                <a16:creationId xmlns:a16="http://schemas.microsoft.com/office/drawing/2014/main" id="{3DFFEDDB-B44C-B5F1-E6BC-AA628C53F938}"/>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8740" y="1405084"/>
            <a:ext cx="2590800" cy="4047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4715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1E41038-6EFB-7DC2-94C8-DC6A19DD5323}"/>
              </a:ext>
              <a:ext uri="{C183D7F6-B498-43B3-948B-1728B52AA6E4}">
                <adec:decorative xmlns:adec="http://schemas.microsoft.com/office/drawing/2017/decorative" val="1"/>
              </a:ext>
            </a:extLst>
          </p:cNvPr>
          <p:cNvSpPr>
            <a:spLocks noGrp="1"/>
          </p:cNvSpPr>
          <p:nvPr>
            <p:ph type="title"/>
          </p:nvPr>
        </p:nvSpPr>
        <p:spPr/>
        <p:txBody>
          <a:bodyPr/>
          <a:lstStyle/>
          <a:p>
            <a:r>
              <a:rPr lang="en-US"/>
              <a:t>Step 1: Identifying Students Who May Need a FABI</a:t>
            </a:r>
          </a:p>
        </p:txBody>
      </p:sp>
      <p:sp>
        <p:nvSpPr>
          <p:cNvPr id="3" name="Title">
            <a:extLst>
              <a:ext uri="{FF2B5EF4-FFF2-40B4-BE49-F238E27FC236}">
                <a16:creationId xmlns:a16="http://schemas.microsoft.com/office/drawing/2014/main" id="{7CFFAC2F-ABAB-F142-25FA-9F3A097B0CAD}"/>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1: Identifying Students Who May Need a FABI 2</a:t>
            </a:r>
          </a:p>
        </p:txBody>
      </p:sp>
      <p:pic>
        <p:nvPicPr>
          <p:cNvPr id="6" name="Picture 1" descr="Image of a Step 1: Identifying Students Who May Need a Functional Assessment-Based intervention (FABI) completion checklist.">
            <a:extLst>
              <a:ext uri="{FF2B5EF4-FFF2-40B4-BE49-F238E27FC236}">
                <a16:creationId xmlns:a16="http://schemas.microsoft.com/office/drawing/2014/main" id="{A425F91A-8C59-0626-2102-567F8CB54ACF}"/>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841828" y="1730148"/>
            <a:ext cx="3414489" cy="4459062"/>
          </a:xfrm>
          <a:prstGeom prst="rect">
            <a:avLst/>
          </a:prstGeom>
          <a:ln>
            <a:solidFill>
              <a:schemeClr val="tx1"/>
            </a:solidFill>
          </a:ln>
        </p:spPr>
      </p:pic>
      <p:sp>
        <p:nvSpPr>
          <p:cNvPr id="5" name="Content Placeholder 1">
            <a:extLst>
              <a:ext uri="{FF2B5EF4-FFF2-40B4-BE49-F238E27FC236}">
                <a16:creationId xmlns:a16="http://schemas.microsoft.com/office/drawing/2014/main" id="{95EDD4DD-C379-CDE0-FFDF-56EF1A3A067D}"/>
              </a:ext>
            </a:extLst>
          </p:cNvPr>
          <p:cNvSpPr>
            <a:spLocks noGrp="1"/>
          </p:cNvSpPr>
          <p:nvPr>
            <p:ph sz="half" idx="2"/>
          </p:nvPr>
        </p:nvSpPr>
        <p:spPr>
          <a:xfrm>
            <a:off x="4379494" y="1825625"/>
            <a:ext cx="6365069" cy="4372504"/>
          </a:xfrm>
        </p:spPr>
        <p:txBody>
          <a:bodyPr vert="horz" lIns="91440" tIns="45720" rIns="91440" bIns="45720" rtlCol="0" anchor="t">
            <a:normAutofit/>
          </a:bodyPr>
          <a:lstStyle/>
          <a:p>
            <a:r>
              <a:rPr lang="en-US" sz="3200"/>
              <a:t>Review multiple sources of data</a:t>
            </a:r>
            <a:endParaRPr lang="en-US" sz="3200">
              <a:cs typeface="Arial"/>
            </a:endParaRPr>
          </a:p>
          <a:p>
            <a:r>
              <a:rPr lang="en-US" sz="3200"/>
              <a:t>Connect with family member(s)</a:t>
            </a:r>
            <a:endParaRPr lang="en-US" sz="3200">
              <a:cs typeface="Arial"/>
            </a:endParaRPr>
          </a:p>
          <a:p>
            <a:r>
              <a:rPr lang="en-US" sz="3200"/>
              <a:t>Meet</a:t>
            </a:r>
            <a:r>
              <a:rPr lang="en-US" sz="3200">
                <a:solidFill>
                  <a:srgbClr val="000000"/>
                </a:solidFill>
              </a:rPr>
              <a:t> </a:t>
            </a:r>
            <a:r>
              <a:rPr lang="en-US" sz="3200"/>
              <a:t>with student</a:t>
            </a:r>
            <a:endParaRPr lang="en-US" sz="3200">
              <a:cs typeface="Arial"/>
            </a:endParaRPr>
          </a:p>
          <a:p>
            <a:pPr lvl="1"/>
            <a:endParaRPr lang="en-US"/>
          </a:p>
        </p:txBody>
      </p:sp>
      <p:pic>
        <p:nvPicPr>
          <p:cNvPr id="6146" name="Picture 2">
            <a:extLst>
              <a:ext uri="{FF2B5EF4-FFF2-40B4-BE49-F238E27FC236}">
                <a16:creationId xmlns:a16="http://schemas.microsoft.com/office/drawing/2014/main" id="{E42CB36E-F2E4-450D-E987-0A92E0288AF8}"/>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1483" y="0"/>
            <a:ext cx="117051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785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3165D-3317-72F8-1BF2-03465EB47D03}"/>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B2B23A78-B2C3-B3A2-E3FC-87BA39E869F2}"/>
              </a:ext>
            </a:extLst>
          </p:cNvPr>
          <p:cNvSpPr>
            <a:spLocks noGrp="1"/>
          </p:cNvSpPr>
          <p:nvPr>
            <p:ph type="title"/>
          </p:nvPr>
        </p:nvSpPr>
        <p:spPr/>
        <p:txBody>
          <a:bodyPr/>
          <a:lstStyle/>
          <a:p>
            <a:pPr marL="0" indent="0">
              <a:buNone/>
            </a:pPr>
            <a:r>
              <a:rPr lang="en-US"/>
              <a:t>Review multiple sources of data</a:t>
            </a:r>
          </a:p>
        </p:txBody>
      </p:sp>
      <p:sp>
        <p:nvSpPr>
          <p:cNvPr id="5" name="Content Placeholder 1">
            <a:extLst>
              <a:ext uri="{FF2B5EF4-FFF2-40B4-BE49-F238E27FC236}">
                <a16:creationId xmlns:a16="http://schemas.microsoft.com/office/drawing/2014/main" id="{FFF5ED24-1AD2-1323-463D-D43CCBBB5BD9}"/>
              </a:ext>
            </a:extLst>
          </p:cNvPr>
          <p:cNvSpPr>
            <a:spLocks noGrp="1"/>
          </p:cNvSpPr>
          <p:nvPr>
            <p:ph sz="half" idx="2"/>
          </p:nvPr>
        </p:nvSpPr>
        <p:spPr>
          <a:xfrm>
            <a:off x="959567" y="1834696"/>
            <a:ext cx="9928566" cy="2291573"/>
          </a:xfrm>
        </p:spPr>
        <p:txBody>
          <a:bodyPr vert="horz" lIns="91440" tIns="45720" rIns="91440" bIns="45720" rtlCol="0" anchor="t">
            <a:normAutofit/>
          </a:bodyPr>
          <a:lstStyle/>
          <a:p>
            <a:pPr marL="0" indent="0">
              <a:buNone/>
            </a:pPr>
            <a:r>
              <a:rPr lang="en-US" sz="2400"/>
              <a:t>Use the Tertiary (Tier 3) Intervention Grid and referral checklist to review multiple sources of data such as:</a:t>
            </a:r>
          </a:p>
          <a:p>
            <a:pPr lvl="1"/>
            <a:r>
              <a:rPr lang="en-US" sz="2000"/>
              <a:t>Academic assessment data (e.g., screening, curriculum-based measures)</a:t>
            </a:r>
          </a:p>
          <a:p>
            <a:pPr lvl="1"/>
            <a:r>
              <a:rPr lang="en-US" sz="2000"/>
              <a:t>Behavior screening tools</a:t>
            </a:r>
          </a:p>
          <a:p>
            <a:pPr lvl="1"/>
            <a:r>
              <a:rPr lang="en-US" sz="2000"/>
              <a:t>Office discipline referrals (ODRs)</a:t>
            </a:r>
          </a:p>
          <a:p>
            <a:pPr lvl="1"/>
            <a:r>
              <a:rPr lang="en-US" sz="2000"/>
              <a:t>Attendance records</a:t>
            </a:r>
          </a:p>
        </p:txBody>
      </p:sp>
      <p:pic>
        <p:nvPicPr>
          <p:cNvPr id="3" name="Picture 1" descr="Image of a Functional Assessment-Based Intervenion Tier 3 Intervention Grid.">
            <a:extLst>
              <a:ext uri="{FF2B5EF4-FFF2-40B4-BE49-F238E27FC236}">
                <a16:creationId xmlns:a16="http://schemas.microsoft.com/office/drawing/2014/main" id="{E5C52D95-8257-120A-4732-D34743C193A4}"/>
              </a:ext>
            </a:extLst>
          </p:cNvPr>
          <p:cNvPicPr>
            <a:picLocks noChangeAspect="1"/>
          </p:cNvPicPr>
          <p:nvPr/>
        </p:nvPicPr>
        <p:blipFill>
          <a:blip r:embed="rId3"/>
          <a:stretch>
            <a:fillRect/>
          </a:stretch>
        </p:blipFill>
        <p:spPr>
          <a:xfrm>
            <a:off x="2980267" y="4124064"/>
            <a:ext cx="3115733" cy="2371016"/>
          </a:xfrm>
          <a:prstGeom prst="rect">
            <a:avLst/>
          </a:prstGeom>
        </p:spPr>
      </p:pic>
      <p:pic>
        <p:nvPicPr>
          <p:cNvPr id="4" name="Picture 2" descr="FABI referral checklist">
            <a:extLst>
              <a:ext uri="{FF2B5EF4-FFF2-40B4-BE49-F238E27FC236}">
                <a16:creationId xmlns:a16="http://schemas.microsoft.com/office/drawing/2014/main" id="{C2AAD08F-8608-82BB-1A6D-DEC2043678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4613" y="4091180"/>
            <a:ext cx="1855573" cy="24016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46" name="Picture 3">
            <a:extLst>
              <a:ext uri="{FF2B5EF4-FFF2-40B4-BE49-F238E27FC236}">
                <a16:creationId xmlns:a16="http://schemas.microsoft.com/office/drawing/2014/main" id="{2E8686DD-E822-6E96-5B69-C672429A57FF}"/>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21483" y="0"/>
            <a:ext cx="117051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1939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94841-3C30-C31C-9570-F6BDFD4981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943117-979F-894B-6B83-0147D3209D18}"/>
              </a:ext>
            </a:extLst>
          </p:cNvPr>
          <p:cNvSpPr>
            <a:spLocks noGrp="1"/>
          </p:cNvSpPr>
          <p:nvPr>
            <p:ph type="title"/>
          </p:nvPr>
        </p:nvSpPr>
        <p:spPr/>
        <p:txBody>
          <a:bodyPr/>
          <a:lstStyle/>
          <a:p>
            <a:pPr marL="0" indent="0">
              <a:buNone/>
            </a:pPr>
            <a:r>
              <a:rPr lang="en-US"/>
              <a:t>Connect with Family Member(s) and Student</a:t>
            </a:r>
          </a:p>
        </p:txBody>
      </p:sp>
      <p:sp>
        <p:nvSpPr>
          <p:cNvPr id="6" name="Text Placeholder 1">
            <a:extLst>
              <a:ext uri="{FF2B5EF4-FFF2-40B4-BE49-F238E27FC236}">
                <a16:creationId xmlns:a16="http://schemas.microsoft.com/office/drawing/2014/main" id="{427F2C60-5AE1-1EF0-529B-03D7BE41E8A9}"/>
              </a:ext>
            </a:extLst>
          </p:cNvPr>
          <p:cNvSpPr>
            <a:spLocks noGrp="1"/>
          </p:cNvSpPr>
          <p:nvPr>
            <p:ph type="body" idx="1"/>
          </p:nvPr>
        </p:nvSpPr>
        <p:spPr/>
        <p:txBody>
          <a:bodyPr/>
          <a:lstStyle/>
          <a:p>
            <a:r>
              <a:rPr lang="en-US"/>
              <a:t>Family Member(s)</a:t>
            </a:r>
          </a:p>
        </p:txBody>
      </p:sp>
      <p:sp>
        <p:nvSpPr>
          <p:cNvPr id="5" name="Content Placeholder 2">
            <a:extLst>
              <a:ext uri="{FF2B5EF4-FFF2-40B4-BE49-F238E27FC236}">
                <a16:creationId xmlns:a16="http://schemas.microsoft.com/office/drawing/2014/main" id="{391074F0-A1A8-D058-F044-18311D9B2A21}"/>
              </a:ext>
            </a:extLst>
          </p:cNvPr>
          <p:cNvSpPr>
            <a:spLocks noGrp="1"/>
          </p:cNvSpPr>
          <p:nvPr>
            <p:ph sz="half" idx="2"/>
          </p:nvPr>
        </p:nvSpPr>
        <p:spPr/>
        <p:txBody>
          <a:bodyPr vert="horz" lIns="91440" tIns="45720" rIns="91440" bIns="45720" rtlCol="0" anchor="t">
            <a:normAutofit/>
          </a:bodyPr>
          <a:lstStyle/>
          <a:p>
            <a:r>
              <a:rPr lang="en-US"/>
              <a:t>Describe FABI and role family member will play throughout FABI process</a:t>
            </a:r>
          </a:p>
          <a:p>
            <a:r>
              <a:rPr lang="en-US"/>
              <a:t>Explore other Tier 3 interventions</a:t>
            </a:r>
          </a:p>
          <a:p>
            <a:r>
              <a:rPr lang="en-US"/>
              <a:t>Secure permission following district procedures</a:t>
            </a:r>
          </a:p>
        </p:txBody>
      </p:sp>
      <p:sp>
        <p:nvSpPr>
          <p:cNvPr id="7" name="Text Placeholder 3">
            <a:extLst>
              <a:ext uri="{FF2B5EF4-FFF2-40B4-BE49-F238E27FC236}">
                <a16:creationId xmlns:a16="http://schemas.microsoft.com/office/drawing/2014/main" id="{E96AF58E-ABCB-CBC0-3F31-CF7BD21B103E}"/>
              </a:ext>
            </a:extLst>
          </p:cNvPr>
          <p:cNvSpPr>
            <a:spLocks noGrp="1"/>
          </p:cNvSpPr>
          <p:nvPr>
            <p:ph type="body" sz="quarter" idx="3"/>
          </p:nvPr>
        </p:nvSpPr>
        <p:spPr/>
        <p:txBody>
          <a:bodyPr/>
          <a:lstStyle/>
          <a:p>
            <a:r>
              <a:rPr lang="en-US"/>
              <a:t>Student</a:t>
            </a:r>
          </a:p>
        </p:txBody>
      </p:sp>
      <p:sp>
        <p:nvSpPr>
          <p:cNvPr id="8" name="Content Placeholder 4">
            <a:extLst>
              <a:ext uri="{FF2B5EF4-FFF2-40B4-BE49-F238E27FC236}">
                <a16:creationId xmlns:a16="http://schemas.microsoft.com/office/drawing/2014/main" id="{65266CEA-4A0F-50A4-F3DD-8933F12C5788}"/>
              </a:ext>
            </a:extLst>
          </p:cNvPr>
          <p:cNvSpPr>
            <a:spLocks noGrp="1"/>
          </p:cNvSpPr>
          <p:nvPr>
            <p:ph sz="quarter" idx="4"/>
          </p:nvPr>
        </p:nvSpPr>
        <p:spPr/>
        <p:txBody>
          <a:bodyPr/>
          <a:lstStyle/>
          <a:p>
            <a:r>
              <a:rPr lang="en-US"/>
              <a:t>Explain goals of FABI and how the student will be involved throughout the FABI process</a:t>
            </a:r>
          </a:p>
          <a:p>
            <a:r>
              <a:rPr lang="en-US"/>
              <a:t>Provide opportunity for student to ask questions</a:t>
            </a:r>
          </a:p>
          <a:p>
            <a:endParaRPr lang="en-US"/>
          </a:p>
        </p:txBody>
      </p:sp>
      <p:pic>
        <p:nvPicPr>
          <p:cNvPr id="6146" name="Picture 1">
            <a:extLst>
              <a:ext uri="{FF2B5EF4-FFF2-40B4-BE49-F238E27FC236}">
                <a16:creationId xmlns:a16="http://schemas.microsoft.com/office/drawing/2014/main" id="{56DD8306-59A7-3BAE-E340-72D2144EF13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1483" y="0"/>
            <a:ext cx="117051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9321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F701C-D31B-286A-39DF-01FA71231C69}"/>
            </a:ext>
          </a:extLst>
        </p:cNvPr>
        <p:cNvGrpSpPr/>
        <p:nvPr/>
      </p:nvGrpSpPr>
      <p:grpSpPr>
        <a:xfrm>
          <a:off x="0" y="0"/>
          <a:ext cx="0" cy="0"/>
          <a:chOff x="0" y="0"/>
          <a:chExt cx="0" cy="0"/>
        </a:xfrm>
      </p:grpSpPr>
      <p:sp>
        <p:nvSpPr>
          <p:cNvPr id="5" name="Title">
            <a:extLst>
              <a:ext uri="{FF2B5EF4-FFF2-40B4-BE49-F238E27FC236}">
                <a16:creationId xmlns:a16="http://schemas.microsoft.com/office/drawing/2014/main" id="{9BBCF83A-9F16-562A-688E-33BD537914B6}"/>
              </a:ext>
              <a:ext uri="{C183D7F6-B498-43B3-948B-1728B52AA6E4}">
                <adec:decorative xmlns:adec="http://schemas.microsoft.com/office/drawing/2017/decorative" val="1"/>
              </a:ext>
            </a:extLst>
          </p:cNvPr>
          <p:cNvSpPr>
            <a:spLocks noGrp="1"/>
          </p:cNvSpPr>
          <p:nvPr>
            <p:ph type="title"/>
          </p:nvPr>
        </p:nvSpPr>
        <p:spPr>
          <a:xfrm>
            <a:off x="831850" y="1709738"/>
            <a:ext cx="7177617" cy="2852737"/>
          </a:xfrm>
        </p:spPr>
        <p:txBody>
          <a:bodyPr>
            <a:normAutofit fontScale="90000"/>
          </a:bodyPr>
          <a:lstStyle/>
          <a:p>
            <a:r>
              <a:rPr lang="en-US" dirty="0"/>
              <a:t>FABI Step 2: Conducting the Functional Assessment</a:t>
            </a:r>
          </a:p>
        </p:txBody>
      </p:sp>
      <p:pic>
        <p:nvPicPr>
          <p:cNvPr id="7" name="Picture 1">
            <a:extLst>
              <a:ext uri="{FF2B5EF4-FFF2-40B4-BE49-F238E27FC236}">
                <a16:creationId xmlns:a16="http://schemas.microsoft.com/office/drawing/2014/main" id="{2A4B5101-D572-7E32-57E6-E1EB32334689}"/>
              </a:ext>
              <a:ext uri="{C183D7F6-B498-43B3-948B-1728B52AA6E4}">
                <adec:decorative xmlns:adec="http://schemas.microsoft.com/office/drawing/2017/decorative" val="1"/>
              </a:ext>
            </a:extLst>
          </p:cNvPr>
          <p:cNvPicPr>
            <a:picLocks noChangeAspect="1" noChangeArrowheads="1"/>
          </p:cNvPicPr>
          <p:nvPr/>
        </p:nvPicPr>
        <p:blipFill>
          <a:blip r:embed="rId2"/>
          <a:srcRect/>
          <a:stretch/>
        </p:blipFill>
        <p:spPr bwMode="auto">
          <a:xfrm>
            <a:off x="8769350" y="1418430"/>
            <a:ext cx="2590800" cy="4021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8163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5EF78-4993-6036-43CA-77F07DEED842}"/>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BFD2CCA8-DC01-9D39-B649-7E20D62D661B}"/>
              </a:ext>
              <a:ext uri="{C183D7F6-B498-43B3-948B-1728B52AA6E4}">
                <adec:decorative xmlns:adec="http://schemas.microsoft.com/office/drawing/2017/decorative" val="1"/>
              </a:ext>
            </a:extLst>
          </p:cNvPr>
          <p:cNvSpPr>
            <a:spLocks noGrp="1"/>
          </p:cNvSpPr>
          <p:nvPr>
            <p:ph type="title"/>
          </p:nvPr>
        </p:nvSpPr>
        <p:spPr/>
        <p:txBody>
          <a:bodyPr/>
          <a:lstStyle/>
          <a:p>
            <a:r>
              <a:rPr lang="en-US"/>
              <a:t>Step 2: Conducting the Functional Assessment</a:t>
            </a:r>
          </a:p>
        </p:txBody>
      </p:sp>
      <p:sp>
        <p:nvSpPr>
          <p:cNvPr id="8" name="Title 1">
            <a:extLst>
              <a:ext uri="{FF2B5EF4-FFF2-40B4-BE49-F238E27FC236}">
                <a16:creationId xmlns:a16="http://schemas.microsoft.com/office/drawing/2014/main" id="{07DBF6F3-6F38-42FD-0D42-EF2DBE8E86C5}"/>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2: Conducting the Functional Assessment 2</a:t>
            </a:r>
          </a:p>
        </p:txBody>
      </p:sp>
      <p:pic>
        <p:nvPicPr>
          <p:cNvPr id="3" name="Picture 1" descr="Image of Step 2: Conducting the Functional Assessment completion checklist.">
            <a:extLst>
              <a:ext uri="{FF2B5EF4-FFF2-40B4-BE49-F238E27FC236}">
                <a16:creationId xmlns:a16="http://schemas.microsoft.com/office/drawing/2014/main" id="{80105BE2-DF5E-1B5F-8FD6-52ECEA21B011}"/>
              </a:ext>
            </a:extLst>
          </p:cNvPr>
          <p:cNvPicPr>
            <a:picLocks noGrp="1" noChangeAspect="1"/>
          </p:cNvPicPr>
          <p:nvPr>
            <p:ph idx="1"/>
          </p:nvPr>
        </p:nvPicPr>
        <p:blipFill>
          <a:blip r:embed="rId3"/>
          <a:stretch>
            <a:fillRect/>
          </a:stretch>
        </p:blipFill>
        <p:spPr>
          <a:xfrm>
            <a:off x="836065" y="1815729"/>
            <a:ext cx="3374883" cy="4351338"/>
          </a:xfrm>
          <a:ln>
            <a:solidFill>
              <a:schemeClr val="tx1"/>
            </a:solidFill>
          </a:ln>
        </p:spPr>
      </p:pic>
      <p:sp>
        <p:nvSpPr>
          <p:cNvPr id="4" name="TextBox 1">
            <a:extLst>
              <a:ext uri="{FF2B5EF4-FFF2-40B4-BE49-F238E27FC236}">
                <a16:creationId xmlns:a16="http://schemas.microsoft.com/office/drawing/2014/main" id="{64F9B7C3-9CC4-5319-005D-1EDC7396A409}"/>
              </a:ext>
            </a:extLst>
          </p:cNvPr>
          <p:cNvSpPr txBox="1"/>
          <p:nvPr/>
        </p:nvSpPr>
        <p:spPr>
          <a:xfrm>
            <a:off x="4476997" y="1715984"/>
            <a:ext cx="7117277"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800">
                <a:cs typeface="Arial" panose="020B0604020202020204"/>
              </a:rPr>
              <a:t>Understanding the learning environment and context</a:t>
            </a:r>
          </a:p>
          <a:p>
            <a:pPr marL="228600" indent="-228600">
              <a:buFont typeface=""/>
              <a:buChar char="•"/>
            </a:pPr>
            <a:r>
              <a:rPr lang="en-US" sz="2800">
                <a:cs typeface="Arial" panose="020B0604020202020204"/>
              </a:rPr>
              <a:t>Records review</a:t>
            </a:r>
          </a:p>
          <a:p>
            <a:pPr marL="228600" indent="-228600">
              <a:buFont typeface=""/>
              <a:buChar char="•"/>
            </a:pPr>
            <a:r>
              <a:rPr lang="en-US" sz="2800">
                <a:cs typeface="Arial" panose="020B0604020202020204"/>
              </a:rPr>
              <a:t>Interviews</a:t>
            </a:r>
          </a:p>
          <a:p>
            <a:pPr marL="228600" indent="-228600">
              <a:buFont typeface=""/>
              <a:buChar char="•"/>
            </a:pPr>
            <a:r>
              <a:rPr lang="en-US" sz="2800">
                <a:cs typeface="Arial" panose="020B0604020202020204"/>
              </a:rPr>
              <a:t>Operationally define target behavior</a:t>
            </a:r>
          </a:p>
          <a:p>
            <a:pPr marL="228600" indent="-228600">
              <a:buFont typeface=""/>
              <a:buChar char="•"/>
            </a:pPr>
            <a:r>
              <a:rPr lang="en-US" sz="2800">
                <a:cs typeface="Arial" panose="020B0604020202020204"/>
              </a:rPr>
              <a:t>Rating scales</a:t>
            </a:r>
          </a:p>
          <a:p>
            <a:pPr marL="228600" indent="-228600">
              <a:buFont typeface=""/>
              <a:buChar char="•"/>
            </a:pPr>
            <a:r>
              <a:rPr lang="en-US" sz="2800">
                <a:cs typeface="Arial" panose="020B0604020202020204"/>
              </a:rPr>
              <a:t>A-B-C data collection</a:t>
            </a:r>
          </a:p>
          <a:p>
            <a:pPr marL="228600" indent="-228600">
              <a:buFont typeface=""/>
              <a:buChar char="•"/>
            </a:pPr>
            <a:r>
              <a:rPr lang="en-US" sz="2800">
                <a:cs typeface="Arial" panose="020B0604020202020204"/>
              </a:rPr>
              <a:t>Use Function Matrix to identify the hypothesized function(s)</a:t>
            </a:r>
          </a:p>
          <a:p>
            <a:pPr marL="228600" indent="-228600">
              <a:buFont typeface=""/>
              <a:buChar char="•"/>
            </a:pPr>
            <a:r>
              <a:rPr lang="en-US" sz="2800">
                <a:cs typeface="Arial" panose="020B0604020202020204"/>
              </a:rPr>
              <a:t>Identify replacement behavior</a:t>
            </a:r>
          </a:p>
          <a:p>
            <a:pPr marL="685800" lvl="2" indent="-228600">
              <a:buFont typeface="Courier New"/>
              <a:buChar char="o"/>
            </a:pPr>
            <a:endParaRPr lang="en-US" sz="2400">
              <a:solidFill>
                <a:srgbClr val="283375"/>
              </a:solidFill>
              <a:cs typeface="Arial"/>
            </a:endParaRPr>
          </a:p>
        </p:txBody>
      </p:sp>
      <p:sp>
        <p:nvSpPr>
          <p:cNvPr id="5" name="Highlight 1">
            <a:extLst>
              <a:ext uri="{FF2B5EF4-FFF2-40B4-BE49-F238E27FC236}">
                <a16:creationId xmlns:a16="http://schemas.microsoft.com/office/drawing/2014/main" id="{FF16768C-A793-FE1A-83E2-CB6DD4CE36C8}"/>
              </a:ext>
              <a:ext uri="{C183D7F6-B498-43B3-948B-1728B52AA6E4}">
                <adec:decorative xmlns:adec="http://schemas.microsoft.com/office/drawing/2017/decorative" val="1"/>
              </a:ext>
            </a:extLst>
          </p:cNvPr>
          <p:cNvSpPr/>
          <p:nvPr/>
        </p:nvSpPr>
        <p:spPr>
          <a:xfrm>
            <a:off x="4731294" y="3429000"/>
            <a:ext cx="5860506" cy="49530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Highlight 2">
            <a:extLst>
              <a:ext uri="{FF2B5EF4-FFF2-40B4-BE49-F238E27FC236}">
                <a16:creationId xmlns:a16="http://schemas.microsoft.com/office/drawing/2014/main" id="{3EE758B2-E373-22A4-3626-C41300FE3057}"/>
              </a:ext>
              <a:ext uri="{C183D7F6-B498-43B3-948B-1728B52AA6E4}">
                <adec:decorative xmlns:adec="http://schemas.microsoft.com/office/drawing/2017/decorative" val="1"/>
              </a:ext>
            </a:extLst>
          </p:cNvPr>
          <p:cNvSpPr/>
          <p:nvPr/>
        </p:nvSpPr>
        <p:spPr>
          <a:xfrm>
            <a:off x="4693194" y="4305297"/>
            <a:ext cx="5860506" cy="49530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Highlight 3">
            <a:extLst>
              <a:ext uri="{FF2B5EF4-FFF2-40B4-BE49-F238E27FC236}">
                <a16:creationId xmlns:a16="http://schemas.microsoft.com/office/drawing/2014/main" id="{C4DBF481-5936-D74A-0E80-B0327D010A3A}"/>
              </a:ext>
              <a:ext uri="{C183D7F6-B498-43B3-948B-1728B52AA6E4}">
                <adec:decorative xmlns:adec="http://schemas.microsoft.com/office/drawing/2017/decorative" val="1"/>
              </a:ext>
            </a:extLst>
          </p:cNvPr>
          <p:cNvSpPr/>
          <p:nvPr/>
        </p:nvSpPr>
        <p:spPr>
          <a:xfrm>
            <a:off x="4693194" y="4800598"/>
            <a:ext cx="5860506" cy="832173"/>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6777FD30-0175-F04A-F467-5ECAC455D99C}"/>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021483" y="7513"/>
            <a:ext cx="1170517"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327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E564439-B3F1-40BA-DED4-A8818870D839}"/>
              </a:ext>
            </a:extLst>
          </p:cNvPr>
          <p:cNvSpPr>
            <a:spLocks noGrp="1"/>
          </p:cNvSpPr>
          <p:nvPr>
            <p:ph type="title"/>
          </p:nvPr>
        </p:nvSpPr>
        <p:spPr/>
        <p:txBody>
          <a:bodyPr/>
          <a:lstStyle/>
          <a:p>
            <a:r>
              <a:rPr lang="en-US"/>
              <a:t>Operationally Defining the Target Behavior</a:t>
            </a:r>
          </a:p>
        </p:txBody>
      </p:sp>
      <p:pic>
        <p:nvPicPr>
          <p:cNvPr id="8" name="Picture 1" descr="Image of a Preliminary Functional Assessment Survey.">
            <a:extLst>
              <a:ext uri="{FF2B5EF4-FFF2-40B4-BE49-F238E27FC236}">
                <a16:creationId xmlns:a16="http://schemas.microsoft.com/office/drawing/2014/main" id="{59BBA8A6-7183-8EDC-8270-5791BC772B03}"/>
              </a:ext>
            </a:extLst>
          </p:cNvPr>
          <p:cNvPicPr>
            <a:picLocks noGrp="1" noChangeAspect="1"/>
          </p:cNvPicPr>
          <p:nvPr>
            <p:ph idx="1"/>
          </p:nvPr>
        </p:nvPicPr>
        <p:blipFill>
          <a:blip r:embed="rId3"/>
          <a:stretch>
            <a:fillRect/>
          </a:stretch>
        </p:blipFill>
        <p:spPr>
          <a:xfrm>
            <a:off x="2268052" y="1706987"/>
            <a:ext cx="3661789" cy="4738787"/>
          </a:xfrm>
          <a:ln>
            <a:solidFill>
              <a:schemeClr val="tx1"/>
            </a:solidFill>
          </a:ln>
        </p:spPr>
      </p:pic>
      <p:pic>
        <p:nvPicPr>
          <p:cNvPr id="9" name="Picture 2" descr="Infophographic: Defining Behaviors. Label, Define, List examples and list non-examples.">
            <a:extLst>
              <a:ext uri="{FF2B5EF4-FFF2-40B4-BE49-F238E27FC236}">
                <a16:creationId xmlns:a16="http://schemas.microsoft.com/office/drawing/2014/main" id="{ED330F46-343F-2320-235D-8649ADA35634}"/>
              </a:ext>
            </a:extLst>
          </p:cNvPr>
          <p:cNvPicPr>
            <a:picLocks noChangeAspect="1"/>
          </p:cNvPicPr>
          <p:nvPr/>
        </p:nvPicPr>
        <p:blipFill>
          <a:blip r:embed="rId4"/>
          <a:stretch>
            <a:fillRect/>
          </a:stretch>
        </p:blipFill>
        <p:spPr>
          <a:xfrm>
            <a:off x="6521494" y="1690688"/>
            <a:ext cx="3661789" cy="4746421"/>
          </a:xfrm>
          <a:prstGeom prst="rect">
            <a:avLst/>
          </a:prstGeom>
          <a:ln>
            <a:solidFill>
              <a:schemeClr val="tx1"/>
            </a:solidFill>
          </a:ln>
        </p:spPr>
      </p:pic>
      <p:pic>
        <p:nvPicPr>
          <p:cNvPr id="4" name="Picture 3">
            <a:extLst>
              <a:ext uri="{FF2B5EF4-FFF2-40B4-BE49-F238E27FC236}">
                <a16:creationId xmlns:a16="http://schemas.microsoft.com/office/drawing/2014/main" id="{3618A06F-C07D-4165-EA3B-15C577479404}"/>
              </a:ext>
              <a:ext uri="{C183D7F6-B498-43B3-948B-1728B52AA6E4}">
                <adec:decorative xmlns:adec="http://schemas.microsoft.com/office/drawing/2017/decorative" val="1"/>
              </a:ext>
            </a:extLst>
          </p:cNvPr>
          <p:cNvPicPr>
            <a:picLocks noChangeAspect="1" noChangeArrowheads="1"/>
          </p:cNvPicPr>
          <p:nvPr/>
        </p:nvPicPr>
        <p:blipFill>
          <a:blip r:embed="rId5"/>
          <a:srcRect/>
          <a:stretch/>
        </p:blipFill>
        <p:spPr bwMode="auto">
          <a:xfrm>
            <a:off x="11021483" y="7513"/>
            <a:ext cx="1170517"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8010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E9A1E-72EF-D3AA-3306-ECF2EE341A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41F896-24EB-9972-9B68-F7FBD7EA8CD3}"/>
              </a:ext>
              <a:ext uri="{C183D7F6-B498-43B3-948B-1728B52AA6E4}">
                <adec:decorative xmlns:adec="http://schemas.microsoft.com/office/drawing/2017/decorative" val="1"/>
              </a:ext>
            </a:extLst>
          </p:cNvPr>
          <p:cNvSpPr>
            <a:spLocks noGrp="1"/>
          </p:cNvSpPr>
          <p:nvPr>
            <p:ph type="title"/>
          </p:nvPr>
        </p:nvSpPr>
        <p:spPr/>
        <p:txBody>
          <a:bodyPr/>
          <a:lstStyle/>
          <a:p>
            <a:r>
              <a:rPr lang="en-US"/>
              <a:t>Example Operational Definition</a:t>
            </a:r>
          </a:p>
        </p:txBody>
      </p:sp>
      <p:sp>
        <p:nvSpPr>
          <p:cNvPr id="3" name="Title">
            <a:extLst>
              <a:ext uri="{FF2B5EF4-FFF2-40B4-BE49-F238E27FC236}">
                <a16:creationId xmlns:a16="http://schemas.microsoft.com/office/drawing/2014/main" id="{5FD33DBA-07A8-3042-3A78-7D39B8C400EB}"/>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Example Operational Definition 1</a:t>
            </a:r>
          </a:p>
        </p:txBody>
      </p:sp>
      <p:graphicFrame>
        <p:nvGraphicFramePr>
          <p:cNvPr id="5" name="Content Placeholder">
            <a:extLst>
              <a:ext uri="{FF2B5EF4-FFF2-40B4-BE49-F238E27FC236}">
                <a16:creationId xmlns:a16="http://schemas.microsoft.com/office/drawing/2014/main" id="{FCA2C048-B10F-4E00-3E37-EC1BDE249768}"/>
              </a:ext>
            </a:extLst>
          </p:cNvPr>
          <p:cNvGraphicFramePr>
            <a:graphicFrameLocks noGrp="1"/>
          </p:cNvGraphicFramePr>
          <p:nvPr>
            <p:ph idx="1"/>
            <p:extLst>
              <p:ext uri="{D42A27DB-BD31-4B8C-83A1-F6EECF244321}">
                <p14:modId xmlns:p14="http://schemas.microsoft.com/office/powerpoint/2010/main" val="4168096938"/>
              </p:ext>
            </p:extLst>
          </p:nvPr>
        </p:nvGraphicFramePr>
        <p:xfrm>
          <a:off x="980501" y="1690688"/>
          <a:ext cx="10058400" cy="3865446"/>
        </p:xfrm>
        <a:graphic>
          <a:graphicData uri="http://schemas.openxmlformats.org/drawingml/2006/table">
            <a:tbl>
              <a:tblPr firstRow="1" firstCol="1" bandRow="1"/>
              <a:tblGrid>
                <a:gridCol w="1952718">
                  <a:extLst>
                    <a:ext uri="{9D8B030D-6E8A-4147-A177-3AD203B41FA5}">
                      <a16:colId xmlns:a16="http://schemas.microsoft.com/office/drawing/2014/main" val="2732474540"/>
                    </a:ext>
                  </a:extLst>
                </a:gridCol>
                <a:gridCol w="8105682">
                  <a:extLst>
                    <a:ext uri="{9D8B030D-6E8A-4147-A177-3AD203B41FA5}">
                      <a16:colId xmlns:a16="http://schemas.microsoft.com/office/drawing/2014/main" val="2470939339"/>
                    </a:ext>
                  </a:extLst>
                </a:gridCol>
              </a:tblGrid>
              <a:tr h="408690">
                <a:tc>
                  <a:txBody>
                    <a:bodyPr/>
                    <a:lstStyle/>
                    <a:p>
                      <a:pPr marL="0" marR="0">
                        <a:lnSpc>
                          <a:spcPct val="115000"/>
                        </a:lnSpc>
                        <a:spcAft>
                          <a:spcPts val="800"/>
                        </a:spcAft>
                      </a:pPr>
                      <a:r>
                        <a:rPr lang="en-US" sz="2000" b="1">
                          <a:solidFill>
                            <a:srgbClr val="FFFFFF"/>
                          </a:solidFill>
                          <a:effectLst/>
                          <a:latin typeface="Arial"/>
                          <a:ea typeface="Calibri"/>
                          <a:cs typeface="Times New Roman"/>
                        </a:rPr>
                        <a:t>Component</a:t>
                      </a:r>
                      <a:endParaRPr lang="en-US" sz="2000">
                        <a:effectLst/>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tc>
                  <a:txBody>
                    <a:bodyPr/>
                    <a:lstStyle/>
                    <a:p>
                      <a:pPr marL="0" marR="0">
                        <a:lnSpc>
                          <a:spcPct val="115000"/>
                        </a:lnSpc>
                        <a:spcAft>
                          <a:spcPts val="800"/>
                        </a:spcAft>
                      </a:pPr>
                      <a:r>
                        <a:rPr lang="en-US" sz="2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Description</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extLst>
                  <a:ext uri="{0D108BD9-81ED-4DB2-BD59-A6C34878D82A}">
                    <a16:rowId xmlns:a16="http://schemas.microsoft.com/office/drawing/2014/main" val="491175364"/>
                  </a:ext>
                </a:extLst>
              </a:tr>
              <a:tr h="47856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Label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 Off-task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7357556"/>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Definition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eaLnBrk="1" hangingPunct="1"/>
                      <a:r>
                        <a:rPr lang="en-US" sz="2000">
                          <a:ea typeface="ＭＳ Ｐゴシック" pitchFamily="34" charset="-128"/>
                        </a:rPr>
                        <a:t>Off-task is defined as attending to activities in class other than assignments.</a:t>
                      </a:r>
                      <a:endParaRPr lang="en-US" sz="1600">
                        <a:ea typeface="ＭＳ Ｐゴシック" pitchFamily="34"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7600435"/>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r>
                        <a:rPr lang="en-US" sz="2000">
                          <a:ea typeface="ＭＳ Ｐゴシック" pitchFamily="34" charset="-128"/>
                        </a:rPr>
                        <a:t>Playing with materials inappropriately, talking to peers, putting head on the desk, drawing, and looking around the room </a:t>
                      </a:r>
                      <a:endParaRPr lang="en-US" sz="200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4791259"/>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Non-Examples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r>
                        <a:rPr lang="en-US" sz="2000">
                          <a:ea typeface="ＭＳ Ｐゴシック" pitchFamily="34" charset="-128"/>
                        </a:rPr>
                        <a:t>Completing assignments using materials only for assignments, and watching the teacher when delivering instruction </a:t>
                      </a:r>
                      <a:endParaRPr lang="en-US" sz="200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863321"/>
                  </a:ext>
                </a:extLst>
              </a:tr>
            </a:tbl>
          </a:graphicData>
        </a:graphic>
      </p:graphicFrame>
    </p:spTree>
    <p:extLst>
      <p:ext uri="{BB962C8B-B14F-4D97-AF65-F5344CB8AC3E}">
        <p14:creationId xmlns:p14="http://schemas.microsoft.com/office/powerpoint/2010/main" val="27286265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17A6A-8494-E6D4-A18E-F879CD1A8036}"/>
              </a:ext>
            </a:extLst>
          </p:cNvPr>
          <p:cNvSpPr>
            <a:spLocks noGrp="1"/>
          </p:cNvSpPr>
          <p:nvPr>
            <p:ph type="title"/>
          </p:nvPr>
        </p:nvSpPr>
        <p:spPr/>
        <p:txBody>
          <a:bodyPr/>
          <a:lstStyle/>
          <a:p>
            <a:r>
              <a:rPr lang="en-US"/>
              <a:t>Conduct Interviews: Teachers, Families, Students</a:t>
            </a:r>
          </a:p>
        </p:txBody>
      </p:sp>
      <p:pic>
        <p:nvPicPr>
          <p:cNvPr id="4" name="Picture 1" descr="Image of a Preliminary Functional Assessment Survey.">
            <a:extLst>
              <a:ext uri="{FF2B5EF4-FFF2-40B4-BE49-F238E27FC236}">
                <a16:creationId xmlns:a16="http://schemas.microsoft.com/office/drawing/2014/main" id="{F55B4DDB-5636-D394-B688-7686288EEBA4}"/>
              </a:ext>
            </a:extLst>
          </p:cNvPr>
          <p:cNvPicPr>
            <a:picLocks noGrp="1" noChangeAspect="1"/>
          </p:cNvPicPr>
          <p:nvPr>
            <p:ph idx="1"/>
          </p:nvPr>
        </p:nvPicPr>
        <p:blipFill>
          <a:blip r:embed="rId2"/>
          <a:stretch>
            <a:fillRect/>
          </a:stretch>
        </p:blipFill>
        <p:spPr>
          <a:xfrm>
            <a:off x="4414801" y="1825625"/>
            <a:ext cx="3362397" cy="4351338"/>
          </a:xfrm>
          <a:ln>
            <a:solidFill>
              <a:schemeClr val="tx1"/>
            </a:solidFill>
          </a:ln>
        </p:spPr>
      </p:pic>
    </p:spTree>
    <p:extLst>
      <p:ext uri="{BB962C8B-B14F-4D97-AF65-F5344CB8AC3E}">
        <p14:creationId xmlns:p14="http://schemas.microsoft.com/office/powerpoint/2010/main" val="2229717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D6396-0743-0276-366F-B39714C10B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F978E2-E8F8-04BA-667F-35AC46EAD529}"/>
              </a:ext>
              <a:ext uri="{C183D7F6-B498-43B3-948B-1728B52AA6E4}">
                <adec:decorative xmlns:adec="http://schemas.microsoft.com/office/drawing/2017/decorative" val="0"/>
              </a:ext>
            </a:extLst>
          </p:cNvPr>
          <p:cNvSpPr>
            <a:spLocks noGrp="1"/>
          </p:cNvSpPr>
          <p:nvPr>
            <p:ph type="title"/>
          </p:nvPr>
        </p:nvSpPr>
        <p:spPr/>
        <p:txBody>
          <a:bodyPr>
            <a:normAutofit/>
          </a:bodyPr>
          <a:lstStyle/>
          <a:p>
            <a:r>
              <a:rPr lang="en-US" sz="4000"/>
              <a:t>Direct Observation (A-B-Cs of Behavior)</a:t>
            </a:r>
          </a:p>
        </p:txBody>
      </p:sp>
      <p:pic>
        <p:nvPicPr>
          <p:cNvPr id="7" name="Picture 1" descr="Infographic: The ABC's of Behavior: A Focus on the Before and After. The ABC's of behavior, also known as the three-term contingency, can help us analyze antecedents, behavior, and consequences to explain, predict, and shape future behavior. Antecedents are events that come before the behavior occurs, or things that set the stage for behavior to occur. What happened before the behavior? Behavior refers to anything an individual does that is observable. Measurable, and repeatable. Consider acquisition (can't do) and performance (won't do) behavioral needs. What did the student do? Consequences are anything that comes following a behavior. They include events, situations, people's behavior, or things. What happened after the behavior occurred? Function: Why did the behavior happen? Identifies the reason why the behavior occurred, or why it is effective. There are different reasons individuals do things (to access or avoid things). All learning happens through consequences! Antecedents influence behavior and affect our future actions. Consequences determine the likelihood of engaging in behavior in the future.">
            <a:extLst>
              <a:ext uri="{FF2B5EF4-FFF2-40B4-BE49-F238E27FC236}">
                <a16:creationId xmlns:a16="http://schemas.microsoft.com/office/drawing/2014/main" id="{C5E8BEEB-5DDC-4D99-ADA3-4C2AD65B49D5}"/>
              </a:ext>
            </a:extLst>
          </p:cNvPr>
          <p:cNvPicPr>
            <a:picLocks noGrp="1" noChangeAspect="1"/>
          </p:cNvPicPr>
          <p:nvPr>
            <p:ph idx="1"/>
          </p:nvPr>
        </p:nvPicPr>
        <p:blipFill>
          <a:blip r:embed="rId3"/>
          <a:stretch>
            <a:fillRect/>
          </a:stretch>
        </p:blipFill>
        <p:spPr>
          <a:xfrm>
            <a:off x="1328913" y="1497438"/>
            <a:ext cx="9205737" cy="5178228"/>
          </a:xfrm>
        </p:spPr>
      </p:pic>
      <p:pic>
        <p:nvPicPr>
          <p:cNvPr id="4" name="Picture 2">
            <a:extLst>
              <a:ext uri="{FF2B5EF4-FFF2-40B4-BE49-F238E27FC236}">
                <a16:creationId xmlns:a16="http://schemas.microsoft.com/office/drawing/2014/main" id="{69EB2F27-747B-6408-A3DD-8D805161AAF5}"/>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021483" y="7513"/>
            <a:ext cx="1170517"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036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9D7DF-DCC7-F19A-9FEC-316971906704}"/>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ABCB5BE4-9AE7-5D15-A01D-1248993683D0}"/>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Primary Prevention (Tier 1)</a:t>
            </a:r>
          </a:p>
        </p:txBody>
      </p:sp>
      <p:pic>
        <p:nvPicPr>
          <p:cNvPr id="6" name="Picture 1" descr="Comprehensive, Integrated, Three-Tiered Model of Prevention pyramid.">
            <a:extLst>
              <a:ext uri="{FF2B5EF4-FFF2-40B4-BE49-F238E27FC236}">
                <a16:creationId xmlns:a16="http://schemas.microsoft.com/office/drawing/2014/main" id="{7E31DA83-40A9-CFD5-603E-640AC916CDF6}"/>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2" name="Outline" descr="Green trapezoid outlining Tier 1 on the bottom of the Comprehensive, Integrated, Three-Tiered Model of Prevention pyramid. ">
            <a:extLst>
              <a:ext uri="{FF2B5EF4-FFF2-40B4-BE49-F238E27FC236}">
                <a16:creationId xmlns:a16="http://schemas.microsoft.com/office/drawing/2014/main" id="{820FE07B-795D-366D-7441-1EBFD004148B}"/>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Image" descr="Ci3T: Primary (Tier 1) Prevention Efforts module covers">
            <a:extLst>
              <a:ext uri="{FF2B5EF4-FFF2-40B4-BE49-F238E27FC236}">
                <a16:creationId xmlns:a16="http://schemas.microsoft.com/office/drawing/2014/main" id="{20470B78-2281-C366-DA56-FC08C304189A}"/>
              </a:ext>
            </a:extLst>
          </p:cNvPr>
          <p:cNvGrpSpPr/>
          <p:nvPr/>
        </p:nvGrpSpPr>
        <p:grpSpPr>
          <a:xfrm>
            <a:off x="1872709" y="4055600"/>
            <a:ext cx="8446580" cy="1828800"/>
            <a:chOff x="2069020" y="4493319"/>
            <a:chExt cx="8446580" cy="1828800"/>
          </a:xfrm>
        </p:grpSpPr>
        <p:pic>
          <p:nvPicPr>
            <p:cNvPr id="8" name="Picture 3" descr="A collage of children with text&#10;&#10;AI-generated content may be incorrect.">
              <a:extLst>
                <a:ext uri="{FF2B5EF4-FFF2-40B4-BE49-F238E27FC236}">
                  <a16:creationId xmlns:a16="http://schemas.microsoft.com/office/drawing/2014/main" id="{A03B0D9A-6A6A-44FE-C852-DA182805F9DB}"/>
                </a:ext>
              </a:extLst>
            </p:cNvPr>
            <p:cNvPicPr>
              <a:picLocks noChangeAspect="1"/>
            </p:cNvPicPr>
            <p:nvPr/>
          </p:nvPicPr>
          <p:blipFill>
            <a:blip r:embed="rId4"/>
            <a:stretch>
              <a:fillRect/>
            </a:stretch>
          </p:blipFill>
          <p:spPr>
            <a:xfrm>
              <a:off x="6852819" y="4493319"/>
              <a:ext cx="3662781" cy="1828800"/>
            </a:xfrm>
            <a:prstGeom prst="rect">
              <a:avLst/>
            </a:prstGeom>
          </p:spPr>
        </p:pic>
        <p:pic>
          <p:nvPicPr>
            <p:cNvPr id="5" name="Picture 2" descr="A collage of children and adults&#10;&#10;AI-generated content may be incorrect.">
              <a:extLst>
                <a:ext uri="{FF2B5EF4-FFF2-40B4-BE49-F238E27FC236}">
                  <a16:creationId xmlns:a16="http://schemas.microsoft.com/office/drawing/2014/main" id="{5CD938C9-B19E-402C-C760-EA741EDC1536}"/>
                </a:ext>
              </a:extLst>
            </p:cNvPr>
            <p:cNvPicPr>
              <a:picLocks noChangeAspect="1"/>
            </p:cNvPicPr>
            <p:nvPr/>
          </p:nvPicPr>
          <p:blipFill>
            <a:blip r:embed="rId5"/>
            <a:stretch>
              <a:fillRect/>
            </a:stretch>
          </p:blipFill>
          <p:spPr>
            <a:xfrm>
              <a:off x="2069020" y="4493319"/>
              <a:ext cx="4819487" cy="1828800"/>
            </a:xfrm>
            <a:prstGeom prst="rect">
              <a:avLst/>
            </a:prstGeom>
          </p:spPr>
        </p:pic>
      </p:grpSp>
    </p:spTree>
    <p:extLst>
      <p:ext uri="{BB962C8B-B14F-4D97-AF65-F5344CB8AC3E}">
        <p14:creationId xmlns:p14="http://schemas.microsoft.com/office/powerpoint/2010/main" val="339354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ADD3A-D4B7-F0CC-8BCC-568C88315BC2}"/>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sz="4000"/>
              <a:t>Direct Observation (A-B-C Data Collection)</a:t>
            </a:r>
          </a:p>
        </p:txBody>
      </p:sp>
      <p:sp>
        <p:nvSpPr>
          <p:cNvPr id="3" name="Title 2">
            <a:extLst>
              <a:ext uri="{FF2B5EF4-FFF2-40B4-BE49-F238E27FC236}">
                <a16:creationId xmlns:a16="http://schemas.microsoft.com/office/drawing/2014/main" id="{F0CF377E-2F60-BE80-A232-1613E5DFB5CB}"/>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Direct Observation (A-B-C Data Collection) 2</a:t>
            </a:r>
          </a:p>
        </p:txBody>
      </p:sp>
      <p:sp>
        <p:nvSpPr>
          <p:cNvPr id="7" name="Content Placeholder 1">
            <a:extLst>
              <a:ext uri="{FF2B5EF4-FFF2-40B4-BE49-F238E27FC236}">
                <a16:creationId xmlns:a16="http://schemas.microsoft.com/office/drawing/2014/main" id="{88BA5526-B29C-D7AB-B9A3-BC051BEC8D4E}"/>
              </a:ext>
            </a:extLst>
          </p:cNvPr>
          <p:cNvSpPr>
            <a:spLocks noGrp="1"/>
          </p:cNvSpPr>
          <p:nvPr>
            <p:ph sz="half" idx="2"/>
          </p:nvPr>
        </p:nvSpPr>
        <p:spPr>
          <a:xfrm>
            <a:off x="622004" y="1912746"/>
            <a:ext cx="6002079" cy="4351338"/>
          </a:xfrm>
        </p:spPr>
        <p:txBody>
          <a:bodyPr>
            <a:normAutofit fontScale="92500" lnSpcReduction="20000"/>
          </a:bodyPr>
          <a:lstStyle/>
          <a:p>
            <a:r>
              <a:rPr lang="en-US"/>
              <a:t>Determine the time of day and setting during which the behavior most often occurs</a:t>
            </a:r>
          </a:p>
          <a:p>
            <a:r>
              <a:rPr lang="en-US"/>
              <a:t>3 observation sessions (minimum)</a:t>
            </a:r>
          </a:p>
          <a:p>
            <a:r>
              <a:rPr lang="en-US"/>
              <a:t>Aim to observe 8-10 occurrences of the target behavior or three hours of observations</a:t>
            </a:r>
          </a:p>
          <a:p>
            <a:r>
              <a:rPr lang="en-US"/>
              <a:t>Record </a:t>
            </a:r>
            <a:r>
              <a:rPr lang="en-US" i="1"/>
              <a:t>only</a:t>
            </a:r>
            <a:r>
              <a:rPr lang="en-US"/>
              <a:t> instances of target behavior</a:t>
            </a:r>
          </a:p>
          <a:p>
            <a:r>
              <a:rPr lang="en-US"/>
              <a:t>Each instance of the target behavior will be numbered and later placed in the Function Matrix</a:t>
            </a:r>
          </a:p>
        </p:txBody>
      </p:sp>
      <p:pic>
        <p:nvPicPr>
          <p:cNvPr id="5" name="Picture 1" descr="Image of an ABC Data Collection Form">
            <a:extLst>
              <a:ext uri="{FF2B5EF4-FFF2-40B4-BE49-F238E27FC236}">
                <a16:creationId xmlns:a16="http://schemas.microsoft.com/office/drawing/2014/main" id="{66DEDA70-AE9B-FD0A-C27C-09FF40407927}"/>
              </a:ext>
            </a:extLst>
          </p:cNvPr>
          <p:cNvPicPr>
            <a:picLocks noGrp="1" noChangeAspect="1"/>
          </p:cNvPicPr>
          <p:nvPr>
            <p:ph sz="half" idx="1"/>
          </p:nvPr>
        </p:nvPicPr>
        <p:blipFill>
          <a:blip r:embed="rId2"/>
          <a:stretch>
            <a:fillRect/>
          </a:stretch>
        </p:blipFill>
        <p:spPr>
          <a:xfrm>
            <a:off x="6833191" y="2158801"/>
            <a:ext cx="4520609" cy="3493198"/>
          </a:xfrm>
          <a:ln>
            <a:solidFill>
              <a:schemeClr val="tx1"/>
            </a:solidFill>
          </a:ln>
        </p:spPr>
      </p:pic>
      <p:pic>
        <p:nvPicPr>
          <p:cNvPr id="8" name="Picture 2">
            <a:extLst>
              <a:ext uri="{FF2B5EF4-FFF2-40B4-BE49-F238E27FC236}">
                <a16:creationId xmlns:a16="http://schemas.microsoft.com/office/drawing/2014/main" id="{71402336-1AFF-74D0-E42A-A86E34E4C44C}"/>
              </a:ext>
              <a:ext uri="{C183D7F6-B498-43B3-948B-1728B52AA6E4}">
                <adec:decorative xmlns:adec="http://schemas.microsoft.com/office/drawing/2017/decorative" val="1"/>
              </a:ext>
            </a:extLst>
          </p:cNvPr>
          <p:cNvPicPr>
            <a:picLocks noChangeAspect="1" noChangeArrowheads="1"/>
          </p:cNvPicPr>
          <p:nvPr/>
        </p:nvPicPr>
        <p:blipFill>
          <a:blip r:embed="rId3"/>
          <a:srcRect/>
          <a:stretch/>
        </p:blipFill>
        <p:spPr bwMode="auto">
          <a:xfrm>
            <a:off x="11021483" y="7513"/>
            <a:ext cx="1170517"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3446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E8B59-6AA9-654B-21BE-64C64BFBD33F}"/>
              </a:ext>
            </a:extLst>
          </p:cNvPr>
          <p:cNvSpPr>
            <a:spLocks noGrp="1"/>
          </p:cNvSpPr>
          <p:nvPr>
            <p:ph type="title"/>
          </p:nvPr>
        </p:nvSpPr>
        <p:spPr/>
        <p:txBody>
          <a:bodyPr>
            <a:normAutofit/>
          </a:bodyPr>
          <a:lstStyle/>
          <a:p>
            <a:r>
              <a:rPr lang="en-US" sz="4400"/>
              <a:t>A-B-C Data Collection Example</a:t>
            </a:r>
            <a:endParaRPr lang="en-US"/>
          </a:p>
        </p:txBody>
      </p:sp>
      <p:pic>
        <p:nvPicPr>
          <p:cNvPr id="5" name="Picture 1" descr="Image of an ABC Data Collection Form. Table headers are: context, antecedent, behavior, consequence and function.">
            <a:hlinkClick r:id="rId3"/>
            <a:extLst>
              <a:ext uri="{FF2B5EF4-FFF2-40B4-BE49-F238E27FC236}">
                <a16:creationId xmlns:a16="http://schemas.microsoft.com/office/drawing/2014/main" id="{E97659E8-CDCC-8818-2762-4666A488D1C4}"/>
              </a:ext>
            </a:extLst>
          </p:cNvPr>
          <p:cNvPicPr>
            <a:picLocks noChangeAspect="1"/>
          </p:cNvPicPr>
          <p:nvPr/>
        </p:nvPicPr>
        <p:blipFill>
          <a:blip r:embed="rId4"/>
          <a:stretch>
            <a:fillRect/>
          </a:stretch>
        </p:blipFill>
        <p:spPr>
          <a:xfrm>
            <a:off x="648101" y="1542790"/>
            <a:ext cx="10895798" cy="8419481"/>
          </a:xfrm>
          <a:prstGeom prst="rect">
            <a:avLst/>
          </a:prstGeom>
          <a:ln>
            <a:solidFill>
              <a:schemeClr val="tx1"/>
            </a:solidFill>
          </a:ln>
        </p:spPr>
      </p:pic>
      <p:pic>
        <p:nvPicPr>
          <p:cNvPr id="6" name="Highlight">
            <a:extLst>
              <a:ext uri="{FF2B5EF4-FFF2-40B4-BE49-F238E27FC236}">
                <a16:creationId xmlns:a16="http://schemas.microsoft.com/office/drawing/2014/main" id="{3ABF5390-E37C-0CA4-7217-465C61BA342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317008" y="4497974"/>
            <a:ext cx="514427" cy="298730"/>
          </a:xfrm>
          <a:prstGeom prst="rect">
            <a:avLst/>
          </a:prstGeom>
        </p:spPr>
      </p:pic>
      <p:sp>
        <p:nvSpPr>
          <p:cNvPr id="7" name="TextBox 1">
            <a:extLst>
              <a:ext uri="{FF2B5EF4-FFF2-40B4-BE49-F238E27FC236}">
                <a16:creationId xmlns:a16="http://schemas.microsoft.com/office/drawing/2014/main" id="{D772BF3A-78BC-039F-ABC0-D77C0407612B}"/>
              </a:ext>
              <a:ext uri="{C183D7F6-B498-43B3-948B-1728B52AA6E4}">
                <adec:decorative xmlns:adec="http://schemas.microsoft.com/office/drawing/2017/decorative" val="1"/>
              </a:ext>
            </a:extLst>
          </p:cNvPr>
          <p:cNvSpPr txBox="1"/>
          <p:nvPr/>
        </p:nvSpPr>
        <p:spPr>
          <a:xfrm>
            <a:off x="1831435" y="4553654"/>
            <a:ext cx="1437942" cy="261610"/>
          </a:xfrm>
          <a:prstGeom prst="rect">
            <a:avLst/>
          </a:prstGeom>
          <a:noFill/>
        </p:spPr>
        <p:txBody>
          <a:bodyPr wrap="square" rtlCol="0">
            <a:spAutoFit/>
          </a:bodyPr>
          <a:lstStyle/>
          <a:p>
            <a:r>
              <a:rPr lang="en-US" sz="1100">
                <a:latin typeface="Bradley Hand ITC" panose="03070402050302030203" pitchFamily="66" charset="0"/>
              </a:rPr>
              <a:t>Reading instruction</a:t>
            </a:r>
          </a:p>
        </p:txBody>
      </p:sp>
      <p:sp>
        <p:nvSpPr>
          <p:cNvPr id="8" name="TextBox 2">
            <a:extLst>
              <a:ext uri="{FF2B5EF4-FFF2-40B4-BE49-F238E27FC236}">
                <a16:creationId xmlns:a16="http://schemas.microsoft.com/office/drawing/2014/main" id="{FCF8AF30-879E-32F9-FA56-0A629F88C469}"/>
              </a:ext>
              <a:ext uri="{C183D7F6-B498-43B3-948B-1728B52AA6E4}">
                <adec:decorative xmlns:adec="http://schemas.microsoft.com/office/drawing/2017/decorative" val="1"/>
              </a:ext>
            </a:extLst>
          </p:cNvPr>
          <p:cNvSpPr txBox="1"/>
          <p:nvPr/>
        </p:nvSpPr>
        <p:spPr>
          <a:xfrm>
            <a:off x="3405300" y="4559832"/>
            <a:ext cx="1853513" cy="261610"/>
          </a:xfrm>
          <a:prstGeom prst="rect">
            <a:avLst/>
          </a:prstGeom>
          <a:noFill/>
        </p:spPr>
        <p:txBody>
          <a:bodyPr wrap="square" rtlCol="0">
            <a:spAutoFit/>
          </a:bodyPr>
          <a:lstStyle/>
          <a:p>
            <a:r>
              <a:rPr lang="en-US" sz="1100">
                <a:latin typeface="Bradley Hand ITC" panose="03070402050302030203" pitchFamily="66" charset="0"/>
              </a:rPr>
              <a:t>Pencil breaks</a:t>
            </a:r>
          </a:p>
        </p:txBody>
      </p:sp>
      <p:sp>
        <p:nvSpPr>
          <p:cNvPr id="9" name="TextBox 3">
            <a:extLst>
              <a:ext uri="{FF2B5EF4-FFF2-40B4-BE49-F238E27FC236}">
                <a16:creationId xmlns:a16="http://schemas.microsoft.com/office/drawing/2014/main" id="{52100D91-FC54-84F1-76A0-356AB0914933}"/>
              </a:ext>
              <a:ext uri="{C183D7F6-B498-43B3-948B-1728B52AA6E4}">
                <adec:decorative xmlns:adec="http://schemas.microsoft.com/office/drawing/2017/decorative" val="1"/>
              </a:ext>
            </a:extLst>
          </p:cNvPr>
          <p:cNvSpPr txBox="1"/>
          <p:nvPr/>
        </p:nvSpPr>
        <p:spPr>
          <a:xfrm>
            <a:off x="5357668" y="4553654"/>
            <a:ext cx="1952368" cy="261610"/>
          </a:xfrm>
          <a:prstGeom prst="rect">
            <a:avLst/>
          </a:prstGeom>
          <a:noFill/>
        </p:spPr>
        <p:txBody>
          <a:bodyPr wrap="square" rtlCol="0">
            <a:spAutoFit/>
          </a:bodyPr>
          <a:lstStyle/>
          <a:p>
            <a:r>
              <a:rPr lang="en-US" sz="1100">
                <a:latin typeface="Bradley Hand ITC" panose="03070402050302030203" pitchFamily="66" charset="0"/>
              </a:rPr>
              <a:t>Student throws pencil</a:t>
            </a:r>
          </a:p>
        </p:txBody>
      </p:sp>
      <p:sp>
        <p:nvSpPr>
          <p:cNvPr id="10" name="TextBox 4">
            <a:extLst>
              <a:ext uri="{FF2B5EF4-FFF2-40B4-BE49-F238E27FC236}">
                <a16:creationId xmlns:a16="http://schemas.microsoft.com/office/drawing/2014/main" id="{71C4954B-CFD0-0C92-F61B-F4F3AC489591}"/>
              </a:ext>
              <a:ext uri="{C183D7F6-B498-43B3-948B-1728B52AA6E4}">
                <adec:decorative xmlns:adec="http://schemas.microsoft.com/office/drawing/2017/decorative" val="1"/>
              </a:ext>
            </a:extLst>
          </p:cNvPr>
          <p:cNvSpPr txBox="1"/>
          <p:nvPr/>
        </p:nvSpPr>
        <p:spPr>
          <a:xfrm>
            <a:off x="7425172" y="4553654"/>
            <a:ext cx="1952368" cy="261610"/>
          </a:xfrm>
          <a:prstGeom prst="rect">
            <a:avLst/>
          </a:prstGeom>
          <a:noFill/>
        </p:spPr>
        <p:txBody>
          <a:bodyPr wrap="square" rtlCol="0">
            <a:spAutoFit/>
          </a:bodyPr>
          <a:lstStyle/>
          <a:p>
            <a:r>
              <a:rPr lang="en-US" sz="1100">
                <a:latin typeface="Bradley Hand ITC" panose="03070402050302030203" pitchFamily="66" charset="0"/>
              </a:rPr>
              <a:t>Teacher looks at student</a:t>
            </a:r>
          </a:p>
        </p:txBody>
      </p:sp>
    </p:spTree>
    <p:extLst>
      <p:ext uri="{BB962C8B-B14F-4D97-AF65-F5344CB8AC3E}">
        <p14:creationId xmlns:p14="http://schemas.microsoft.com/office/powerpoint/2010/main" val="4060283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0567E385-9168-DAB5-BF30-C067ADA4D841}"/>
              </a:ext>
            </a:extLst>
          </p:cNvPr>
          <p:cNvSpPr>
            <a:spLocks noGrp="1"/>
          </p:cNvSpPr>
          <p:nvPr>
            <p:ph type="title"/>
          </p:nvPr>
        </p:nvSpPr>
        <p:spPr>
          <a:xfrm>
            <a:off x="838200" y="365125"/>
            <a:ext cx="11353800" cy="1325563"/>
          </a:xfrm>
        </p:spPr>
        <p:txBody>
          <a:bodyPr>
            <a:noAutofit/>
          </a:bodyPr>
          <a:lstStyle/>
          <a:p>
            <a:r>
              <a:rPr lang="en-US" sz="3200"/>
              <a:t>Use Function Matrix to identify the hypothesized function(s)</a:t>
            </a:r>
          </a:p>
        </p:txBody>
      </p:sp>
      <p:pic>
        <p:nvPicPr>
          <p:cNvPr id="6" name="Picture 1" descr="Functional Assessment-Based Intervention (FABI) Introduction module cover&#10;">
            <a:extLst>
              <a:ext uri="{FF2B5EF4-FFF2-40B4-BE49-F238E27FC236}">
                <a16:creationId xmlns:a16="http://schemas.microsoft.com/office/drawing/2014/main" id="{0A4CA6C4-676F-A354-9F6A-BF1528B00625}"/>
              </a:ext>
            </a:extLst>
          </p:cNvPr>
          <p:cNvPicPr>
            <a:picLocks noGrp="1" noChangeAspect="1"/>
          </p:cNvPicPr>
          <p:nvPr>
            <p:ph idx="1"/>
          </p:nvPr>
        </p:nvPicPr>
        <p:blipFill>
          <a:blip r:embed="rId3"/>
          <a:stretch/>
        </p:blipFill>
        <p:spPr>
          <a:xfrm>
            <a:off x="2734309" y="1470783"/>
            <a:ext cx="6723381" cy="5195340"/>
          </a:xfrm>
          <a:ln>
            <a:solidFill>
              <a:schemeClr val="tx1"/>
            </a:solidFill>
          </a:ln>
        </p:spPr>
      </p:pic>
      <p:sp>
        <p:nvSpPr>
          <p:cNvPr id="9" name="TextBox 1">
            <a:extLst>
              <a:ext uri="{FF2B5EF4-FFF2-40B4-BE49-F238E27FC236}">
                <a16:creationId xmlns:a16="http://schemas.microsoft.com/office/drawing/2014/main" id="{DF4996B0-2C32-5611-1C0F-75517098FD27}"/>
              </a:ext>
            </a:extLst>
          </p:cNvPr>
          <p:cNvSpPr txBox="1"/>
          <p:nvPr/>
        </p:nvSpPr>
        <p:spPr>
          <a:xfrm>
            <a:off x="4377519" y="2877318"/>
            <a:ext cx="2137581" cy="830997"/>
          </a:xfrm>
          <a:prstGeom prst="rect">
            <a:avLst/>
          </a:prstGeom>
          <a:noFill/>
        </p:spPr>
        <p:txBody>
          <a:bodyPr wrap="square" rtlCol="0">
            <a:spAutoFit/>
          </a:bodyPr>
          <a:lstStyle/>
          <a:p>
            <a:pPr marL="177800" indent="-177800">
              <a:buFont typeface="Arial" panose="020B0604020202020204" pitchFamily="34" charset="0"/>
              <a:buChar char="•"/>
            </a:pPr>
            <a:r>
              <a:rPr lang="en-US" sz="1600"/>
              <a:t>Peers laugh</a:t>
            </a:r>
          </a:p>
          <a:p>
            <a:pPr marL="177800" indent="-177800">
              <a:buFont typeface="Arial" panose="020B0604020202020204" pitchFamily="34" charset="0"/>
              <a:buChar char="•"/>
            </a:pPr>
            <a:r>
              <a:rPr lang="en-US" sz="1600"/>
              <a:t>Teacher provides 1:1 assistance</a:t>
            </a:r>
          </a:p>
        </p:txBody>
      </p:sp>
      <p:sp>
        <p:nvSpPr>
          <p:cNvPr id="10" name="TextBox 2">
            <a:extLst>
              <a:ext uri="{FF2B5EF4-FFF2-40B4-BE49-F238E27FC236}">
                <a16:creationId xmlns:a16="http://schemas.microsoft.com/office/drawing/2014/main" id="{2BF04B95-BDDA-C7E8-BDBA-54D4C3E035E5}"/>
              </a:ext>
            </a:extLst>
          </p:cNvPr>
          <p:cNvSpPr txBox="1"/>
          <p:nvPr/>
        </p:nvSpPr>
        <p:spPr>
          <a:xfrm>
            <a:off x="6658969" y="2877318"/>
            <a:ext cx="2137581" cy="830997"/>
          </a:xfrm>
          <a:prstGeom prst="rect">
            <a:avLst/>
          </a:prstGeom>
          <a:noFill/>
        </p:spPr>
        <p:txBody>
          <a:bodyPr wrap="square" rtlCol="0">
            <a:spAutoFit/>
          </a:bodyPr>
          <a:lstStyle/>
          <a:p>
            <a:pPr marL="177800" indent="-177800">
              <a:buFont typeface="Arial" panose="020B0604020202020204" pitchFamily="34" charset="0"/>
              <a:buChar char="•"/>
            </a:pPr>
            <a:r>
              <a:rPr lang="en-US" sz="1600"/>
              <a:t>Work alone</a:t>
            </a:r>
          </a:p>
          <a:p>
            <a:pPr marL="177800" indent="-177800">
              <a:buFont typeface="Arial" panose="020B0604020202020204" pitchFamily="34" charset="0"/>
              <a:buChar char="•"/>
            </a:pPr>
            <a:r>
              <a:rPr lang="en-US" sz="1600"/>
              <a:t>Ignored by peers or adults</a:t>
            </a:r>
          </a:p>
        </p:txBody>
      </p:sp>
      <p:sp>
        <p:nvSpPr>
          <p:cNvPr id="11" name="TextBox 3">
            <a:extLst>
              <a:ext uri="{FF2B5EF4-FFF2-40B4-BE49-F238E27FC236}">
                <a16:creationId xmlns:a16="http://schemas.microsoft.com/office/drawing/2014/main" id="{40123D87-7BAA-E2B7-9FE6-F4FB510BD666}"/>
              </a:ext>
            </a:extLst>
          </p:cNvPr>
          <p:cNvSpPr txBox="1"/>
          <p:nvPr/>
        </p:nvSpPr>
        <p:spPr>
          <a:xfrm>
            <a:off x="4386617" y="3868609"/>
            <a:ext cx="2137581" cy="584775"/>
          </a:xfrm>
          <a:prstGeom prst="rect">
            <a:avLst/>
          </a:prstGeom>
          <a:noFill/>
        </p:spPr>
        <p:txBody>
          <a:bodyPr wrap="square" rtlCol="0">
            <a:spAutoFit/>
          </a:bodyPr>
          <a:lstStyle/>
          <a:p>
            <a:pPr marL="177800" indent="-177800">
              <a:buFont typeface="Arial" panose="020B0604020202020204" pitchFamily="34" charset="0"/>
              <a:buChar char="•"/>
            </a:pPr>
            <a:r>
              <a:rPr lang="en-US" sz="1600"/>
              <a:t>Preferred activity (e.g., tablet)</a:t>
            </a:r>
          </a:p>
        </p:txBody>
      </p:sp>
      <p:sp>
        <p:nvSpPr>
          <p:cNvPr id="12" name="TextBox 4">
            <a:extLst>
              <a:ext uri="{FF2B5EF4-FFF2-40B4-BE49-F238E27FC236}">
                <a16:creationId xmlns:a16="http://schemas.microsoft.com/office/drawing/2014/main" id="{68B63B4B-FAFA-5C44-1D06-03AC100BA9E4}"/>
              </a:ext>
            </a:extLst>
          </p:cNvPr>
          <p:cNvSpPr txBox="1"/>
          <p:nvPr/>
        </p:nvSpPr>
        <p:spPr>
          <a:xfrm>
            <a:off x="6681714" y="3868609"/>
            <a:ext cx="2137581" cy="830997"/>
          </a:xfrm>
          <a:prstGeom prst="rect">
            <a:avLst/>
          </a:prstGeom>
          <a:noFill/>
        </p:spPr>
        <p:txBody>
          <a:bodyPr wrap="square" rtlCol="0">
            <a:spAutoFit/>
          </a:bodyPr>
          <a:lstStyle/>
          <a:p>
            <a:pPr marL="177800" indent="-177800">
              <a:buFont typeface="Arial" panose="020B0604020202020204" pitchFamily="34" charset="0"/>
              <a:buChar char="•"/>
            </a:pPr>
            <a:r>
              <a:rPr lang="en-US" sz="1600"/>
              <a:t>Do not have to complete academic task</a:t>
            </a:r>
          </a:p>
        </p:txBody>
      </p:sp>
      <p:sp>
        <p:nvSpPr>
          <p:cNvPr id="13" name="TextBox 5">
            <a:extLst>
              <a:ext uri="{FF2B5EF4-FFF2-40B4-BE49-F238E27FC236}">
                <a16:creationId xmlns:a16="http://schemas.microsoft.com/office/drawing/2014/main" id="{CF1F33B3-B42E-9E69-88A2-959677CD641D}"/>
              </a:ext>
            </a:extLst>
          </p:cNvPr>
          <p:cNvSpPr txBox="1"/>
          <p:nvPr/>
        </p:nvSpPr>
        <p:spPr>
          <a:xfrm>
            <a:off x="4386617" y="4861209"/>
            <a:ext cx="2137581" cy="338554"/>
          </a:xfrm>
          <a:prstGeom prst="rect">
            <a:avLst/>
          </a:prstGeom>
          <a:noFill/>
        </p:spPr>
        <p:txBody>
          <a:bodyPr wrap="square" rtlCol="0">
            <a:spAutoFit/>
          </a:bodyPr>
          <a:lstStyle/>
          <a:p>
            <a:pPr marL="177800" indent="-177800">
              <a:buFont typeface="Arial" panose="020B0604020202020204" pitchFamily="34" charset="0"/>
              <a:buChar char="•"/>
            </a:pPr>
            <a:r>
              <a:rPr lang="en-US" sz="1600"/>
              <a:t>Access to fidgets</a:t>
            </a:r>
          </a:p>
        </p:txBody>
      </p:sp>
      <p:sp>
        <p:nvSpPr>
          <p:cNvPr id="14" name="TextBox 6">
            <a:extLst>
              <a:ext uri="{FF2B5EF4-FFF2-40B4-BE49-F238E27FC236}">
                <a16:creationId xmlns:a16="http://schemas.microsoft.com/office/drawing/2014/main" id="{4816AB04-F2C9-71E1-5329-9D830DB13E60}"/>
              </a:ext>
            </a:extLst>
          </p:cNvPr>
          <p:cNvSpPr txBox="1"/>
          <p:nvPr/>
        </p:nvSpPr>
        <p:spPr>
          <a:xfrm>
            <a:off x="6622573" y="4901238"/>
            <a:ext cx="2137581" cy="584775"/>
          </a:xfrm>
          <a:prstGeom prst="rect">
            <a:avLst/>
          </a:prstGeom>
          <a:noFill/>
        </p:spPr>
        <p:txBody>
          <a:bodyPr wrap="square" rtlCol="0">
            <a:spAutoFit/>
          </a:bodyPr>
          <a:lstStyle/>
          <a:p>
            <a:pPr marL="177800" indent="-177800">
              <a:buFont typeface="Arial" panose="020B0604020202020204" pitchFamily="34" charset="0"/>
              <a:buChar char="•"/>
            </a:pPr>
            <a:r>
              <a:rPr lang="en-US" sz="1600"/>
              <a:t>Noise cancelling headphones</a:t>
            </a:r>
          </a:p>
        </p:txBody>
      </p:sp>
    </p:spTree>
    <p:extLst>
      <p:ext uri="{BB962C8B-B14F-4D97-AF65-F5344CB8AC3E}">
        <p14:creationId xmlns:p14="http://schemas.microsoft.com/office/powerpoint/2010/main" val="221060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8CB7C-DE9F-2276-6D6C-81FCE3B1CB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52787B-55D2-34A6-1C03-163E5FF5372D}"/>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Function Matrix</a:t>
            </a:r>
          </a:p>
        </p:txBody>
      </p:sp>
      <p:graphicFrame>
        <p:nvGraphicFramePr>
          <p:cNvPr id="15" name="Table 1">
            <a:extLst>
              <a:ext uri="{FF2B5EF4-FFF2-40B4-BE49-F238E27FC236}">
                <a16:creationId xmlns:a16="http://schemas.microsoft.com/office/drawing/2014/main" id="{66D3599E-36D6-F318-E260-51E50A25D2F3}"/>
              </a:ext>
            </a:extLst>
          </p:cNvPr>
          <p:cNvGraphicFramePr>
            <a:graphicFrameLocks noGrp="1"/>
          </p:cNvGraphicFramePr>
          <p:nvPr>
            <p:extLst>
              <p:ext uri="{D42A27DB-BD31-4B8C-83A1-F6EECF244321}">
                <p14:modId xmlns:p14="http://schemas.microsoft.com/office/powerpoint/2010/main" val="3963417132"/>
              </p:ext>
            </p:extLst>
          </p:nvPr>
        </p:nvGraphicFramePr>
        <p:xfrm>
          <a:off x="406109" y="381000"/>
          <a:ext cx="11522035" cy="5833298"/>
        </p:xfrm>
        <a:graphic>
          <a:graphicData uri="http://schemas.openxmlformats.org/drawingml/2006/table">
            <a:tbl>
              <a:tblPr firstRow="1" firstCol="1" bandRow="1"/>
              <a:tblGrid>
                <a:gridCol w="1743383">
                  <a:extLst>
                    <a:ext uri="{9D8B030D-6E8A-4147-A177-3AD203B41FA5}">
                      <a16:colId xmlns:a16="http://schemas.microsoft.com/office/drawing/2014/main" val="1732928904"/>
                    </a:ext>
                  </a:extLst>
                </a:gridCol>
                <a:gridCol w="4889326">
                  <a:extLst>
                    <a:ext uri="{9D8B030D-6E8A-4147-A177-3AD203B41FA5}">
                      <a16:colId xmlns:a16="http://schemas.microsoft.com/office/drawing/2014/main" val="2626235258"/>
                    </a:ext>
                  </a:extLst>
                </a:gridCol>
                <a:gridCol w="4889326">
                  <a:extLst>
                    <a:ext uri="{9D8B030D-6E8A-4147-A177-3AD203B41FA5}">
                      <a16:colId xmlns:a16="http://schemas.microsoft.com/office/drawing/2014/main" val="3032417757"/>
                    </a:ext>
                  </a:extLst>
                </a:gridCol>
              </a:tblGrid>
              <a:tr h="618426">
                <a:tc>
                  <a:txBody>
                    <a:bodyPr/>
                    <a:lstStyle/>
                    <a:p>
                      <a:pPr marL="0" marR="0" algn="ctr">
                        <a:lnSpc>
                          <a:spcPct val="115000"/>
                        </a:lnSpc>
                        <a:spcBef>
                          <a:spcPts val="300"/>
                        </a:spcBef>
                        <a:spcAft>
                          <a:spcPts val="300"/>
                        </a:spcAft>
                        <a:buNone/>
                      </a:pPr>
                      <a:r>
                        <a:rPr lang="en-US" sz="1200" b="1">
                          <a:effectLst/>
                          <a:latin typeface="Arial" panose="020B0604020202020204" pitchFamily="34" charset="0"/>
                          <a:ea typeface="Calibri" panose="020F0502020204030204" pitchFamily="34" charset="0"/>
                          <a:cs typeface="Times New Roman" panose="02020603050405020304" pitchFamily="18" charset="0"/>
                        </a:rPr>
                        <a:t> </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71755" marR="71755" algn="ctr">
                        <a:lnSpc>
                          <a:spcPct val="115000"/>
                        </a:lnSpc>
                        <a:spcBef>
                          <a:spcPts val="300"/>
                        </a:spcBef>
                        <a:spcAft>
                          <a:spcPts val="300"/>
                        </a:spcAft>
                        <a:buNone/>
                      </a:pPr>
                      <a:r>
                        <a:rPr lang="en-US" sz="1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Positive Reinforcement</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p>
                      <a:pPr marL="71755" marR="71755" algn="ctr">
                        <a:lnSpc>
                          <a:spcPct val="115000"/>
                        </a:lnSpc>
                        <a:spcBef>
                          <a:spcPts val="300"/>
                        </a:spcBef>
                        <a:spcAft>
                          <a:spcPts val="300"/>
                        </a:spcAft>
                        <a:buNone/>
                      </a:pPr>
                      <a:r>
                        <a:rPr lang="en-US" sz="12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(access something)</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71755" marR="71755" algn="ctr">
                        <a:lnSpc>
                          <a:spcPct val="115000"/>
                        </a:lnSpc>
                        <a:spcBef>
                          <a:spcPts val="300"/>
                        </a:spcBef>
                        <a:spcAft>
                          <a:spcPts val="300"/>
                        </a:spcAft>
                        <a:buNone/>
                      </a:pPr>
                      <a:r>
                        <a:rPr lang="en-US" sz="1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Negative Reinforcement</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p>
                      <a:pPr marL="71755" marR="71755" algn="ctr">
                        <a:lnSpc>
                          <a:spcPct val="115000"/>
                        </a:lnSpc>
                        <a:spcBef>
                          <a:spcPts val="300"/>
                        </a:spcBef>
                        <a:spcAft>
                          <a:spcPts val="300"/>
                        </a:spcAft>
                        <a:buNone/>
                      </a:pPr>
                      <a:r>
                        <a:rPr lang="en-US" sz="12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(avoid something)</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177433547"/>
                  </a:ext>
                </a:extLst>
              </a:tr>
              <a:tr h="2209457">
                <a:tc>
                  <a:txBody>
                    <a:bodyPr/>
                    <a:lstStyle/>
                    <a:p>
                      <a:pPr marL="0" marR="0">
                        <a:lnSpc>
                          <a:spcPct val="115000"/>
                        </a:lnSpc>
                        <a:spcBef>
                          <a:spcPts val="300"/>
                        </a:spcBef>
                        <a:spcAft>
                          <a:spcPts val="300"/>
                        </a:spcAft>
                        <a:buNone/>
                      </a:pPr>
                      <a:r>
                        <a:rPr lang="en-US" sz="1200" b="1">
                          <a:effectLst/>
                          <a:latin typeface="Arial" panose="020B0604020202020204" pitchFamily="34" charset="0"/>
                          <a:ea typeface="Calibri" panose="020F0502020204030204" pitchFamily="34" charset="0"/>
                          <a:cs typeface="Times New Roman" panose="02020603050405020304" pitchFamily="18" charset="0"/>
                        </a:rPr>
                        <a:t>Attention</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buNone/>
                      </a:pPr>
                      <a:r>
                        <a:rPr lang="en-US" sz="1500" i="1">
                          <a:effectLst/>
                          <a:latin typeface="+mn-lt"/>
                          <a:ea typeface="Calibri" panose="020F0502020204030204" pitchFamily="34" charset="0"/>
                          <a:cs typeface="Times New Roman" panose="02020603050405020304" pitchFamily="18" charset="0"/>
                        </a:rPr>
                        <a:t>Teacher Interview </a:t>
                      </a:r>
                      <a:r>
                        <a:rPr lang="en-US" sz="1500">
                          <a:effectLst/>
                          <a:latin typeface="+mn-lt"/>
                          <a:ea typeface="Calibri" panose="020F0502020204030204" pitchFamily="34" charset="0"/>
                          <a:cs typeface="Times New Roman" panose="02020603050405020304" pitchFamily="18" charset="0"/>
                        </a:rPr>
                        <a:t>– “</a:t>
                      </a:r>
                      <a:r>
                        <a:rPr lang="en-US" sz="1500">
                          <a:latin typeface="+mn-lt"/>
                        </a:rPr>
                        <a:t>During Independent work time, frequently comes to me to ask a question during math. Often, she already knows the answer”</a:t>
                      </a:r>
                    </a:p>
                    <a:p>
                      <a:pPr marL="0" marR="0">
                        <a:lnSpc>
                          <a:spcPct val="115000"/>
                        </a:lnSpc>
                        <a:spcBef>
                          <a:spcPts val="300"/>
                        </a:spcBef>
                        <a:spcAft>
                          <a:spcPts val="300"/>
                        </a:spcAft>
                        <a:buNone/>
                      </a:pPr>
                      <a:r>
                        <a:rPr lang="en-US" sz="1500" i="1">
                          <a:effectLst/>
                          <a:latin typeface="+mn-lt"/>
                          <a:ea typeface="Calibri" panose="020F0502020204030204" pitchFamily="34" charset="0"/>
                          <a:cs typeface="Times New Roman" panose="02020603050405020304" pitchFamily="18" charset="0"/>
                        </a:rPr>
                        <a:t>Parent Interview  </a:t>
                      </a:r>
                      <a:r>
                        <a:rPr lang="en-US" sz="1500">
                          <a:effectLst/>
                          <a:latin typeface="+mn-lt"/>
                          <a:ea typeface="Calibri" panose="020F0502020204030204" pitchFamily="34" charset="0"/>
                          <a:cs typeface="Times New Roman" panose="02020603050405020304" pitchFamily="18" charset="0"/>
                        </a:rPr>
                        <a:t>“</a:t>
                      </a:r>
                      <a:r>
                        <a:rPr lang="en-US" sz="1500">
                          <a:latin typeface="+mn-lt"/>
                        </a:rPr>
                        <a:t>She wants me to check her homework every night. Not just one math problem but all of them.”</a:t>
                      </a:r>
                    </a:p>
                    <a:p>
                      <a:pPr marL="0" marR="0">
                        <a:lnSpc>
                          <a:spcPct val="115000"/>
                        </a:lnSpc>
                        <a:spcBef>
                          <a:spcPts val="300"/>
                        </a:spcBef>
                        <a:spcAft>
                          <a:spcPts val="300"/>
                        </a:spcAft>
                        <a:buNone/>
                      </a:pPr>
                      <a:r>
                        <a:rPr lang="en-US" sz="1500">
                          <a:effectLst/>
                          <a:latin typeface="+mn-lt"/>
                          <a:ea typeface="Calibri" panose="020F0502020204030204" pitchFamily="34" charset="0"/>
                          <a:cs typeface="Times New Roman" panose="02020603050405020304" pitchFamily="18" charset="0"/>
                        </a:rPr>
                        <a:t>ABC Data- 1.2, 1.3, 2.1, 2.4, 3.1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buNone/>
                      </a:pPr>
                      <a:r>
                        <a:rPr lang="en-US" sz="150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4141821"/>
                  </a:ext>
                </a:extLst>
              </a:tr>
              <a:tr h="1660333">
                <a:tc>
                  <a:txBody>
                    <a:bodyPr/>
                    <a:lstStyle/>
                    <a:p>
                      <a:pPr marL="0" marR="0">
                        <a:lnSpc>
                          <a:spcPct val="115000"/>
                        </a:lnSpc>
                        <a:spcBef>
                          <a:spcPts val="300"/>
                        </a:spcBef>
                        <a:spcAft>
                          <a:spcPts val="300"/>
                        </a:spcAft>
                        <a:buNone/>
                      </a:pPr>
                      <a:r>
                        <a:rPr lang="en-US" sz="1200" b="1">
                          <a:effectLst/>
                          <a:latin typeface="Arial" panose="020B0604020202020204" pitchFamily="34" charset="0"/>
                          <a:ea typeface="Calibri" panose="020F0502020204030204" pitchFamily="34" charset="0"/>
                          <a:cs typeface="Times New Roman" panose="02020603050405020304" pitchFamily="18" charset="0"/>
                        </a:rPr>
                        <a:t>Tangibles/Activities</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buNone/>
                      </a:pPr>
                      <a:r>
                        <a:rPr lang="en-US" sz="1500">
                          <a:effectLst/>
                          <a:latin typeface="+mn-lt"/>
                          <a:ea typeface="Calibri" panose="020F0502020204030204" pitchFamily="34" charset="0"/>
                          <a:cs typeface="Times New Roman" panose="02020603050405020304" pitchFamily="18" charset="0"/>
                        </a:rPr>
                        <a:t> </a:t>
                      </a:r>
                    </a:p>
                    <a:p>
                      <a:pPr marL="0" marR="0">
                        <a:lnSpc>
                          <a:spcPct val="115000"/>
                        </a:lnSpc>
                        <a:spcBef>
                          <a:spcPts val="300"/>
                        </a:spcBef>
                        <a:spcAft>
                          <a:spcPts val="300"/>
                        </a:spcAft>
                        <a:buNone/>
                      </a:pPr>
                      <a:r>
                        <a:rPr lang="en-US" sz="150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buNone/>
                      </a:pPr>
                      <a:r>
                        <a:rPr lang="en-US" sz="1500" i="1">
                          <a:effectLst/>
                          <a:latin typeface="+mn-lt"/>
                          <a:ea typeface="Calibri" panose="020F0502020204030204" pitchFamily="34" charset="0"/>
                          <a:cs typeface="Times New Roman" panose="02020603050405020304" pitchFamily="18" charset="0"/>
                        </a:rPr>
                        <a:t>Records Review </a:t>
                      </a:r>
                      <a:r>
                        <a:rPr lang="en-US" sz="1500">
                          <a:effectLst/>
                          <a:latin typeface="+mn-lt"/>
                          <a:ea typeface="Calibri" panose="020F0502020204030204" pitchFamily="34" charset="0"/>
                          <a:cs typeface="Times New Roman" panose="02020603050405020304" pitchFamily="18" charset="0"/>
                        </a:rPr>
                        <a:t>- Tammy’s low grades were due to lack of  class work completion.</a:t>
                      </a:r>
                    </a:p>
                    <a:p>
                      <a:pPr marL="0" marR="0">
                        <a:lnSpc>
                          <a:spcPct val="115000"/>
                        </a:lnSpc>
                        <a:spcBef>
                          <a:spcPts val="300"/>
                        </a:spcBef>
                        <a:spcAft>
                          <a:spcPts val="300"/>
                        </a:spcAft>
                        <a:buNone/>
                      </a:pPr>
                      <a:r>
                        <a:rPr lang="en-US" sz="1500" i="1">
                          <a:effectLst/>
                          <a:latin typeface="+mn-lt"/>
                          <a:ea typeface="Calibri" panose="020F0502020204030204" pitchFamily="34" charset="0"/>
                          <a:cs typeface="Times New Roman" panose="02020603050405020304" pitchFamily="18" charset="0"/>
                        </a:rPr>
                        <a:t>Teacher Interview- </a:t>
                      </a:r>
                      <a:r>
                        <a:rPr lang="en-US" sz="1500">
                          <a:effectLst/>
                          <a:latin typeface="+mn-lt"/>
                          <a:ea typeface="Calibri" panose="020F0502020204030204" pitchFamily="34" charset="0"/>
                          <a:cs typeface="Times New Roman" panose="02020603050405020304" pitchFamily="18" charset="0"/>
                        </a:rPr>
                        <a:t>“</a:t>
                      </a:r>
                      <a:r>
                        <a:rPr lang="en-US" sz="1500">
                          <a:latin typeface="+mn-lt"/>
                        </a:rPr>
                        <a:t>She is the last one to get started when it is time for independent reading.”</a:t>
                      </a:r>
                    </a:p>
                    <a:p>
                      <a:pPr marL="0" marR="0" lvl="0" indent="0" algn="l" defTabSz="914400" rtl="0" eaLnBrk="1" fontAlgn="auto" latinLnBrk="0" hangingPunct="1">
                        <a:lnSpc>
                          <a:spcPct val="115000"/>
                        </a:lnSpc>
                        <a:spcBef>
                          <a:spcPts val="300"/>
                        </a:spcBef>
                        <a:spcAft>
                          <a:spcPts val="300"/>
                        </a:spcAft>
                        <a:buClrTx/>
                        <a:buSzTx/>
                        <a:buFontTx/>
                        <a:buNone/>
                        <a:tabLst/>
                        <a:defRPr/>
                      </a:pPr>
                      <a:r>
                        <a:rPr lang="en-US" sz="1500" i="1">
                          <a:effectLst/>
                          <a:latin typeface="+mn-lt"/>
                          <a:ea typeface="Calibri" panose="020F0502020204030204" pitchFamily="34" charset="0"/>
                          <a:cs typeface="Times New Roman" panose="02020603050405020304" pitchFamily="18" charset="0"/>
                        </a:rPr>
                        <a:t>Student Interview- </a:t>
                      </a:r>
                      <a:r>
                        <a:rPr lang="en-US" sz="1500">
                          <a:effectLst/>
                          <a:latin typeface="+mn-lt"/>
                          <a:ea typeface="Calibri" panose="020F0502020204030204" pitchFamily="34" charset="0"/>
                          <a:cs typeface="Times New Roman" panose="02020603050405020304" pitchFamily="18" charset="0"/>
                        </a:rPr>
                        <a:t>“</a:t>
                      </a:r>
                      <a:r>
                        <a:rPr lang="en-US" sz="1500">
                          <a:latin typeface="+mn-lt"/>
                        </a:rPr>
                        <a:t>I hate worksheets, they’re so boring”</a:t>
                      </a:r>
                    </a:p>
                    <a:p>
                      <a:pPr marL="0" marR="0" lvl="0" indent="0" algn="l" defTabSz="914400" rtl="0" eaLnBrk="1" fontAlgn="auto" latinLnBrk="0" hangingPunct="1">
                        <a:lnSpc>
                          <a:spcPct val="115000"/>
                        </a:lnSpc>
                        <a:spcBef>
                          <a:spcPts val="300"/>
                        </a:spcBef>
                        <a:spcAft>
                          <a:spcPts val="300"/>
                        </a:spcAft>
                        <a:buClrTx/>
                        <a:buSzTx/>
                        <a:buFontTx/>
                        <a:buNone/>
                        <a:tabLst/>
                        <a:defRPr/>
                      </a:pPr>
                      <a:r>
                        <a:rPr lang="en-US" sz="1500">
                          <a:effectLst/>
                          <a:latin typeface="+mn-lt"/>
                          <a:ea typeface="Calibri" panose="020F0502020204030204" pitchFamily="34" charset="0"/>
                          <a:cs typeface="Times New Roman" panose="02020603050405020304" pitchFamily="18" charset="0"/>
                        </a:rPr>
                        <a:t>ABC Data: 1.1, 1.4, 2.2, 2.3, 2.5, 3.2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22735704"/>
                  </a:ext>
                </a:extLst>
              </a:tr>
              <a:tr h="1221890">
                <a:tc>
                  <a:txBody>
                    <a:bodyPr/>
                    <a:lstStyle/>
                    <a:p>
                      <a:pPr marL="0" marR="0">
                        <a:lnSpc>
                          <a:spcPct val="115000"/>
                        </a:lnSpc>
                        <a:spcBef>
                          <a:spcPts val="300"/>
                        </a:spcBef>
                        <a:spcAft>
                          <a:spcPts val="300"/>
                        </a:spcAft>
                        <a:buNone/>
                      </a:pPr>
                      <a:r>
                        <a:rPr lang="en-US" sz="1200" b="1">
                          <a:effectLst/>
                          <a:latin typeface="Arial" panose="020B0604020202020204" pitchFamily="34" charset="0"/>
                          <a:ea typeface="Calibri" panose="020F0502020204030204" pitchFamily="34" charset="0"/>
                          <a:cs typeface="Times New Roman" panose="02020603050405020304" pitchFamily="18" charset="0"/>
                        </a:rPr>
                        <a:t>Sensory</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buNone/>
                      </a:pPr>
                      <a:endParaRPr lang="en-US" sz="105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buNone/>
                      </a:pPr>
                      <a:endParaRPr lang="en-US" sz="105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9313893"/>
                  </a:ext>
                </a:extLst>
              </a:tr>
            </a:tbl>
          </a:graphicData>
        </a:graphic>
      </p:graphicFrame>
      <p:sp>
        <p:nvSpPr>
          <p:cNvPr id="18" name="Rectangle 1">
            <a:extLst>
              <a:ext uri="{FF2B5EF4-FFF2-40B4-BE49-F238E27FC236}">
                <a16:creationId xmlns:a16="http://schemas.microsoft.com/office/drawing/2014/main" id="{F0904525-9FED-ED40-B2F7-758354A6C8C1}"/>
              </a:ext>
              <a:ext uri="{C183D7F6-B498-43B3-948B-1728B52AA6E4}">
                <adec:decorative xmlns:adec="http://schemas.microsoft.com/office/drawing/2017/decorative" val="1"/>
              </a:ext>
            </a:extLst>
          </p:cNvPr>
          <p:cNvSpPr>
            <a:spLocks noChangeArrowheads="1"/>
          </p:cNvSpPr>
          <p:nvPr/>
        </p:nvSpPr>
        <p:spPr bwMode="auto">
          <a:xfrm>
            <a:off x="552735" y="3542731"/>
            <a:ext cx="2895600" cy="685800"/>
          </a:xfrm>
          <a:prstGeom prst="borderCallout1">
            <a:avLst>
              <a:gd name="adj1" fmla="val 2829"/>
              <a:gd name="adj2" fmla="val 43984"/>
              <a:gd name="adj3" fmla="val -76554"/>
              <a:gd name="adj4" fmla="val 93167"/>
            </a:avLst>
          </a:prstGeom>
          <a:solidFill>
            <a:schemeClr val="accent5"/>
          </a:solidFill>
          <a:ln w="9525">
            <a:solidFill>
              <a:schemeClr val="tx1"/>
            </a:solidFill>
            <a:miter lim="800000"/>
            <a:headEnd/>
            <a:tailEnd/>
          </a:ln>
        </p:spPr>
        <p:txBody>
          <a:bodyPr wrap="none" anchor="ctr"/>
          <a:lstStyle/>
          <a:p>
            <a:pPr algn="ctr"/>
            <a:r>
              <a:rPr lang="en-US">
                <a:solidFill>
                  <a:schemeClr val="bg1"/>
                </a:solidFill>
              </a:rPr>
              <a:t>Number of the observation </a:t>
            </a:r>
          </a:p>
          <a:p>
            <a:pPr algn="ctr"/>
            <a:r>
              <a:rPr lang="en-US">
                <a:solidFill>
                  <a:schemeClr val="bg1"/>
                </a:solidFill>
              </a:rPr>
              <a:t>session (Day 1)</a:t>
            </a:r>
          </a:p>
        </p:txBody>
      </p:sp>
      <p:sp>
        <p:nvSpPr>
          <p:cNvPr id="19" name="Rectangle 2">
            <a:extLst>
              <a:ext uri="{FF2B5EF4-FFF2-40B4-BE49-F238E27FC236}">
                <a16:creationId xmlns:a16="http://schemas.microsoft.com/office/drawing/2014/main" id="{3C15F6F4-F6D8-4142-3F51-1C6C038401D4}"/>
              </a:ext>
              <a:ext uri="{C183D7F6-B498-43B3-948B-1728B52AA6E4}">
                <adec:decorative xmlns:adec="http://schemas.microsoft.com/office/drawing/2017/decorative" val="1"/>
              </a:ext>
            </a:extLst>
          </p:cNvPr>
          <p:cNvSpPr>
            <a:spLocks noChangeArrowheads="1"/>
          </p:cNvSpPr>
          <p:nvPr/>
        </p:nvSpPr>
        <p:spPr bwMode="auto">
          <a:xfrm>
            <a:off x="2445311" y="4380931"/>
            <a:ext cx="4419600" cy="990600"/>
          </a:xfrm>
          <a:prstGeom prst="borderCallout1">
            <a:avLst>
              <a:gd name="adj1" fmla="val -11560"/>
              <a:gd name="adj2" fmla="val 47560"/>
              <a:gd name="adj3" fmla="val -127225"/>
              <a:gd name="adj4" fmla="val 24045"/>
            </a:avLst>
          </a:prstGeom>
          <a:solidFill>
            <a:schemeClr val="accent5"/>
          </a:solidFill>
          <a:ln w="9525">
            <a:solidFill>
              <a:schemeClr val="tx1"/>
            </a:solidFill>
            <a:miter lim="800000"/>
            <a:headEnd/>
            <a:tailEnd/>
          </a:ln>
        </p:spPr>
        <p:txBody>
          <a:bodyPr wrap="none" anchor="ctr"/>
          <a:lstStyle/>
          <a:p>
            <a:pPr algn="ctr"/>
            <a:endParaRPr lang="en-US">
              <a:solidFill>
                <a:schemeClr val="bg1"/>
              </a:solidFill>
            </a:endParaRPr>
          </a:p>
          <a:p>
            <a:pPr algn="ctr"/>
            <a:r>
              <a:rPr lang="en-US">
                <a:solidFill>
                  <a:schemeClr val="bg1"/>
                </a:solidFill>
              </a:rPr>
              <a:t>Number of the occurrence in the </a:t>
            </a:r>
          </a:p>
          <a:p>
            <a:pPr algn="ctr"/>
            <a:r>
              <a:rPr lang="en-US">
                <a:solidFill>
                  <a:schemeClr val="bg1"/>
                </a:solidFill>
              </a:rPr>
              <a:t>observation session </a:t>
            </a:r>
          </a:p>
          <a:p>
            <a:pPr algn="ctr"/>
            <a:r>
              <a:rPr lang="en-US">
                <a:solidFill>
                  <a:schemeClr val="bg1"/>
                </a:solidFill>
              </a:rPr>
              <a:t>(second instance of the behavior on Day 1)</a:t>
            </a:r>
          </a:p>
          <a:p>
            <a:pPr algn="ctr"/>
            <a:endParaRPr lang="en-US">
              <a:solidFill>
                <a:schemeClr val="bg1"/>
              </a:solidFill>
            </a:endParaRPr>
          </a:p>
        </p:txBody>
      </p:sp>
      <p:sp>
        <p:nvSpPr>
          <p:cNvPr id="17" name="TextBox 1">
            <a:extLst>
              <a:ext uri="{FF2B5EF4-FFF2-40B4-BE49-F238E27FC236}">
                <a16:creationId xmlns:a16="http://schemas.microsoft.com/office/drawing/2014/main" id="{D30EF223-A8F1-5A19-5B0B-7AA6ABFBD234}"/>
              </a:ext>
              <a:ext uri="{C183D7F6-B498-43B3-948B-1728B52AA6E4}">
                <adec:decorative xmlns:adec="http://schemas.microsoft.com/office/drawing/2017/decorative" val="1"/>
              </a:ext>
            </a:extLst>
          </p:cNvPr>
          <p:cNvSpPr txBox="1"/>
          <p:nvPr/>
        </p:nvSpPr>
        <p:spPr>
          <a:xfrm>
            <a:off x="-2644824" y="6549595"/>
            <a:ext cx="11051844" cy="286682"/>
          </a:xfrm>
          <a:prstGeom prst="rect">
            <a:avLst/>
          </a:prstGeom>
          <a:noFill/>
        </p:spPr>
        <p:txBody>
          <a:bodyPr wrap="square">
            <a:spAutoFit/>
          </a:bodyPr>
          <a:lstStyle/>
          <a:p>
            <a:pPr marL="0" marR="0" algn="r">
              <a:lnSpc>
                <a:spcPct val="115000"/>
              </a:lnSpc>
              <a:spcBef>
                <a:spcPts val="500"/>
              </a:spcBef>
              <a:spcAft>
                <a:spcPts val="800"/>
              </a:spcAft>
            </a:pPr>
            <a:r>
              <a:rPr lang="en-US" sz="1200">
                <a:solidFill>
                  <a:srgbClr val="2F4E6D"/>
                </a:solidFill>
                <a:effectLst/>
                <a:latin typeface="Arial" panose="020B0604020202020204" pitchFamily="34" charset="0"/>
                <a:ea typeface="Times New Roman" panose="02020603050405020304" pitchFamily="18" charset="0"/>
                <a:cs typeface="Times New Roman" panose="02020603050405020304" pitchFamily="18" charset="0"/>
              </a:rPr>
              <a:t>Source: Umbreit, Ferro, Lane, &amp; Liaupsin (2024); Umbreit, Ferro, Liaupsin, &amp; Lane (2007); Umbreit, Lane, &amp; </a:t>
            </a:r>
            <a:r>
              <a:rPr lang="en-US" sz="1200" err="1">
                <a:solidFill>
                  <a:srgbClr val="2F4E6D"/>
                </a:solidFill>
                <a:effectLst/>
                <a:latin typeface="Arial" panose="020B0604020202020204" pitchFamily="34" charset="0"/>
                <a:ea typeface="Times New Roman" panose="02020603050405020304" pitchFamily="18" charset="0"/>
                <a:cs typeface="Times New Roman" panose="02020603050405020304" pitchFamily="18" charset="0"/>
              </a:rPr>
              <a:t>Dejud</a:t>
            </a:r>
            <a:r>
              <a:rPr lang="en-US" sz="1200">
                <a:solidFill>
                  <a:srgbClr val="2F4E6D"/>
                </a:solidFill>
                <a:effectLst/>
                <a:latin typeface="Arial" panose="020B0604020202020204" pitchFamily="34" charset="0"/>
                <a:ea typeface="Times New Roman" panose="02020603050405020304" pitchFamily="18" charset="0"/>
                <a:cs typeface="Times New Roman" panose="02020603050405020304" pitchFamily="18" charset="0"/>
              </a:rPr>
              <a:t> (2004)</a:t>
            </a:r>
            <a:endParaRPr lang="en-US" sz="240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988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4E6D3-83F8-A726-F45C-AFC66FADC758}"/>
              </a:ext>
              <a:ext uri="{C183D7F6-B498-43B3-948B-1728B52AA6E4}">
                <adec:decorative xmlns:adec="http://schemas.microsoft.com/office/drawing/2017/decorative" val="1"/>
              </a:ext>
            </a:extLst>
          </p:cNvPr>
          <p:cNvSpPr>
            <a:spLocks noGrp="1"/>
          </p:cNvSpPr>
          <p:nvPr>
            <p:ph type="title"/>
          </p:nvPr>
        </p:nvSpPr>
        <p:spPr/>
        <p:txBody>
          <a:bodyPr/>
          <a:lstStyle/>
          <a:p>
            <a:r>
              <a:rPr lang="en-US" sz="4400"/>
              <a:t>Let</a:t>
            </a:r>
            <a:r>
              <a:rPr lang="en-US"/>
              <a:t>’s Practice!</a:t>
            </a:r>
          </a:p>
        </p:txBody>
      </p:sp>
      <p:sp>
        <p:nvSpPr>
          <p:cNvPr id="3" name="Title">
            <a:extLst>
              <a:ext uri="{FF2B5EF4-FFF2-40B4-BE49-F238E27FC236}">
                <a16:creationId xmlns:a16="http://schemas.microsoft.com/office/drawing/2014/main" id="{C39BDFD1-6E30-8122-996A-AA222E3622F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Let’s Practice! 1</a:t>
            </a:r>
          </a:p>
        </p:txBody>
      </p:sp>
      <p:pic>
        <p:nvPicPr>
          <p:cNvPr id="5" name="Picture 1" descr="ABC collection form">
            <a:extLst>
              <a:ext uri="{FF2B5EF4-FFF2-40B4-BE49-F238E27FC236}">
                <a16:creationId xmlns:a16="http://schemas.microsoft.com/office/drawing/2014/main" id="{174BB579-7EBE-CF05-F516-28A0B2FD1740}"/>
              </a:ext>
            </a:extLst>
          </p:cNvPr>
          <p:cNvPicPr>
            <a:picLocks noGrp="1" noChangeAspect="1"/>
          </p:cNvPicPr>
          <p:nvPr>
            <p:ph idx="1"/>
          </p:nvPr>
        </p:nvPicPr>
        <p:blipFill>
          <a:blip r:embed="rId2"/>
          <a:stretch>
            <a:fillRect/>
          </a:stretch>
        </p:blipFill>
        <p:spPr>
          <a:xfrm>
            <a:off x="933450" y="1520825"/>
            <a:ext cx="6434417" cy="4972050"/>
          </a:xfrm>
          <a:ln>
            <a:solidFill>
              <a:schemeClr val="tx1"/>
            </a:solidFill>
          </a:ln>
        </p:spPr>
      </p:pic>
      <p:sp>
        <p:nvSpPr>
          <p:cNvPr id="11" name="Rectangle 1">
            <a:extLst>
              <a:ext uri="{FF2B5EF4-FFF2-40B4-BE49-F238E27FC236}">
                <a16:creationId xmlns:a16="http://schemas.microsoft.com/office/drawing/2014/main" id="{81420D8F-6878-967C-3287-64962E08A544}"/>
              </a:ext>
              <a:ext uri="{C183D7F6-B498-43B3-948B-1728B52AA6E4}">
                <adec:decorative xmlns:adec="http://schemas.microsoft.com/office/drawing/2017/decorative" val="1"/>
              </a:ext>
            </a:extLst>
          </p:cNvPr>
          <p:cNvSpPr/>
          <p:nvPr/>
        </p:nvSpPr>
        <p:spPr>
          <a:xfrm>
            <a:off x="6159794" y="3345268"/>
            <a:ext cx="839976" cy="316319"/>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
            </a:r>
          </a:p>
        </p:txBody>
      </p:sp>
      <p:sp>
        <p:nvSpPr>
          <p:cNvPr id="13" name="Rectangle 2">
            <a:extLst>
              <a:ext uri="{FF2B5EF4-FFF2-40B4-BE49-F238E27FC236}">
                <a16:creationId xmlns:a16="http://schemas.microsoft.com/office/drawing/2014/main" id="{1D2FF2BD-4E4C-4B60-CDDA-F46D53043333}"/>
              </a:ext>
              <a:ext uri="{C183D7F6-B498-43B3-948B-1728B52AA6E4}">
                <adec:decorative xmlns:adec="http://schemas.microsoft.com/office/drawing/2017/decorative" val="1"/>
              </a:ext>
            </a:extLst>
          </p:cNvPr>
          <p:cNvSpPr/>
          <p:nvPr/>
        </p:nvSpPr>
        <p:spPr>
          <a:xfrm>
            <a:off x="6159794" y="3737048"/>
            <a:ext cx="839976" cy="316319"/>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
            </a:r>
          </a:p>
        </p:txBody>
      </p:sp>
      <p:sp>
        <p:nvSpPr>
          <p:cNvPr id="14" name="Rectangle 3">
            <a:extLst>
              <a:ext uri="{FF2B5EF4-FFF2-40B4-BE49-F238E27FC236}">
                <a16:creationId xmlns:a16="http://schemas.microsoft.com/office/drawing/2014/main" id="{EF7F7D89-E0BE-9576-D6CC-51FA1BEBE5B1}"/>
              </a:ext>
              <a:ext uri="{C183D7F6-B498-43B3-948B-1728B52AA6E4}">
                <adec:decorative xmlns:adec="http://schemas.microsoft.com/office/drawing/2017/decorative" val="1"/>
              </a:ext>
            </a:extLst>
          </p:cNvPr>
          <p:cNvSpPr/>
          <p:nvPr/>
        </p:nvSpPr>
        <p:spPr>
          <a:xfrm>
            <a:off x="6163341" y="4128828"/>
            <a:ext cx="839976" cy="316319"/>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
            </a:r>
          </a:p>
        </p:txBody>
      </p:sp>
      <p:sp>
        <p:nvSpPr>
          <p:cNvPr id="15" name="Rectangle 4">
            <a:extLst>
              <a:ext uri="{FF2B5EF4-FFF2-40B4-BE49-F238E27FC236}">
                <a16:creationId xmlns:a16="http://schemas.microsoft.com/office/drawing/2014/main" id="{DAE809C5-355E-05F0-8127-12D7B65D27F4}"/>
              </a:ext>
              <a:ext uri="{C183D7F6-B498-43B3-948B-1728B52AA6E4}">
                <adec:decorative xmlns:adec="http://schemas.microsoft.com/office/drawing/2017/decorative" val="1"/>
              </a:ext>
            </a:extLst>
          </p:cNvPr>
          <p:cNvSpPr/>
          <p:nvPr/>
        </p:nvSpPr>
        <p:spPr>
          <a:xfrm>
            <a:off x="6159794" y="4596069"/>
            <a:ext cx="839976" cy="316319"/>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
            </a:r>
          </a:p>
        </p:txBody>
      </p:sp>
      <p:sp>
        <p:nvSpPr>
          <p:cNvPr id="16" name="Rectangle 5">
            <a:extLst>
              <a:ext uri="{FF2B5EF4-FFF2-40B4-BE49-F238E27FC236}">
                <a16:creationId xmlns:a16="http://schemas.microsoft.com/office/drawing/2014/main" id="{B13EF328-91B1-B45F-1791-E1FD25BAFFBF}"/>
              </a:ext>
              <a:ext uri="{C183D7F6-B498-43B3-948B-1728B52AA6E4}">
                <adec:decorative xmlns:adec="http://schemas.microsoft.com/office/drawing/2017/decorative" val="1"/>
              </a:ext>
            </a:extLst>
          </p:cNvPr>
          <p:cNvSpPr/>
          <p:nvPr/>
        </p:nvSpPr>
        <p:spPr>
          <a:xfrm>
            <a:off x="6159794" y="5020856"/>
            <a:ext cx="839976" cy="316319"/>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
            </a:r>
          </a:p>
        </p:txBody>
      </p:sp>
      <p:sp>
        <p:nvSpPr>
          <p:cNvPr id="7" name="TextBox 1">
            <a:extLst>
              <a:ext uri="{FF2B5EF4-FFF2-40B4-BE49-F238E27FC236}">
                <a16:creationId xmlns:a16="http://schemas.microsoft.com/office/drawing/2014/main" id="{9729408D-C88F-D124-9DE3-53A00B38A05B}"/>
              </a:ext>
            </a:extLst>
          </p:cNvPr>
          <p:cNvSpPr txBox="1"/>
          <p:nvPr/>
        </p:nvSpPr>
        <p:spPr>
          <a:xfrm>
            <a:off x="7666434" y="2490553"/>
            <a:ext cx="4289005" cy="2492990"/>
          </a:xfrm>
          <a:prstGeom prst="rect">
            <a:avLst/>
          </a:prstGeom>
          <a:noFill/>
        </p:spPr>
        <p:txBody>
          <a:bodyPr wrap="square" rtlCol="0">
            <a:spAutoFit/>
          </a:bodyPr>
          <a:lstStyle/>
          <a:p>
            <a:r>
              <a:rPr lang="en-US" sz="2400" i="1"/>
              <a:t>What’s the Function?</a:t>
            </a:r>
          </a:p>
          <a:p>
            <a:pPr marL="285750" indent="-285750">
              <a:buFont typeface="Arial" panose="020B0604020202020204" pitchFamily="34" charset="0"/>
              <a:buChar char="•"/>
            </a:pPr>
            <a:r>
              <a:rPr lang="en-US" sz="2200"/>
              <a:t>Access – Attention</a:t>
            </a:r>
          </a:p>
          <a:p>
            <a:pPr marL="285750" indent="-285750">
              <a:buFont typeface="Arial" panose="020B0604020202020204" pitchFamily="34" charset="0"/>
              <a:buChar char="•"/>
            </a:pPr>
            <a:r>
              <a:rPr lang="en-US" sz="2200"/>
              <a:t>Avoid – Attention</a:t>
            </a:r>
          </a:p>
          <a:p>
            <a:pPr marL="285750" indent="-285750">
              <a:buFont typeface="Arial" panose="020B0604020202020204" pitchFamily="34" charset="0"/>
              <a:buChar char="•"/>
            </a:pPr>
            <a:r>
              <a:rPr lang="en-US" sz="2200"/>
              <a:t>Access – Tangibles / Activities</a:t>
            </a:r>
          </a:p>
          <a:p>
            <a:pPr marL="285750" indent="-285750">
              <a:buFont typeface="Arial" panose="020B0604020202020204" pitchFamily="34" charset="0"/>
              <a:buChar char="•"/>
            </a:pPr>
            <a:r>
              <a:rPr lang="en-US" sz="2200"/>
              <a:t>Avoid – Tangibles / Activities</a:t>
            </a:r>
          </a:p>
          <a:p>
            <a:pPr marL="285750" indent="-285750">
              <a:buFont typeface="Arial" panose="020B0604020202020204" pitchFamily="34" charset="0"/>
              <a:buChar char="•"/>
            </a:pPr>
            <a:r>
              <a:rPr lang="en-US" sz="2200"/>
              <a:t>Access – Sensory</a:t>
            </a:r>
          </a:p>
          <a:p>
            <a:pPr marL="285750" indent="-285750">
              <a:buFont typeface="Arial" panose="020B0604020202020204" pitchFamily="34" charset="0"/>
              <a:buChar char="•"/>
            </a:pPr>
            <a:r>
              <a:rPr lang="en-US" sz="2200"/>
              <a:t>Avoid - Sensory</a:t>
            </a:r>
          </a:p>
        </p:txBody>
      </p:sp>
    </p:spTree>
    <p:extLst>
      <p:ext uri="{BB962C8B-B14F-4D97-AF65-F5344CB8AC3E}">
        <p14:creationId xmlns:p14="http://schemas.microsoft.com/office/powerpoint/2010/main" val="200390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11AF639-516F-B4BF-B152-0E5047426693}"/>
              </a:ext>
            </a:extLst>
          </p:cNvPr>
          <p:cNvSpPr>
            <a:spLocks noGrp="1"/>
          </p:cNvSpPr>
          <p:nvPr>
            <p:ph type="title"/>
          </p:nvPr>
        </p:nvSpPr>
        <p:spPr/>
        <p:txBody>
          <a:bodyPr/>
          <a:lstStyle/>
          <a:p>
            <a:r>
              <a:rPr lang="en-US"/>
              <a:t>Hypothesized Function</a:t>
            </a:r>
          </a:p>
        </p:txBody>
      </p:sp>
      <p:pic>
        <p:nvPicPr>
          <p:cNvPr id="6" name="Picture 1" descr="A diagram of a function matrix">
            <a:extLst>
              <a:ext uri="{FF2B5EF4-FFF2-40B4-BE49-F238E27FC236}">
                <a16:creationId xmlns:a16="http://schemas.microsoft.com/office/drawing/2014/main" id="{FFF72C64-531A-7221-285C-5DE5430EE153}"/>
              </a:ext>
            </a:extLst>
          </p:cNvPr>
          <p:cNvPicPr>
            <a:picLocks noChangeAspect="1"/>
          </p:cNvPicPr>
          <p:nvPr/>
        </p:nvPicPr>
        <p:blipFill>
          <a:blip r:embed="rId2"/>
          <a:stretch/>
        </p:blipFill>
        <p:spPr>
          <a:xfrm>
            <a:off x="946451" y="1690688"/>
            <a:ext cx="3911045" cy="3022171"/>
          </a:xfrm>
          <a:prstGeom prst="rect">
            <a:avLst/>
          </a:prstGeom>
          <a:ln>
            <a:solidFill>
              <a:schemeClr val="tx1"/>
            </a:solidFill>
          </a:ln>
        </p:spPr>
      </p:pic>
      <p:sp>
        <p:nvSpPr>
          <p:cNvPr id="7" name="Arrow">
            <a:extLst>
              <a:ext uri="{FF2B5EF4-FFF2-40B4-BE49-F238E27FC236}">
                <a16:creationId xmlns:a16="http://schemas.microsoft.com/office/drawing/2014/main" id="{F4A1BEB7-1289-EA0C-31BA-3B9C0C037DFB}"/>
              </a:ext>
              <a:ext uri="{C183D7F6-B498-43B3-948B-1728B52AA6E4}">
                <adec:decorative xmlns:adec="http://schemas.microsoft.com/office/drawing/2017/decorative" val="1"/>
              </a:ext>
            </a:extLst>
          </p:cNvPr>
          <p:cNvSpPr/>
          <p:nvPr/>
        </p:nvSpPr>
        <p:spPr>
          <a:xfrm>
            <a:off x="5028646" y="2915170"/>
            <a:ext cx="791570" cy="573206"/>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 name="Content Placeholder 1">
            <a:extLst>
              <a:ext uri="{FF2B5EF4-FFF2-40B4-BE49-F238E27FC236}">
                <a16:creationId xmlns:a16="http://schemas.microsoft.com/office/drawing/2014/main" id="{B18C2660-89BC-FAC8-2C77-D11716F95C8A}"/>
              </a:ext>
            </a:extLst>
          </p:cNvPr>
          <p:cNvSpPr>
            <a:spLocks noGrp="1"/>
          </p:cNvSpPr>
          <p:nvPr>
            <p:ph idx="1"/>
          </p:nvPr>
        </p:nvSpPr>
        <p:spPr>
          <a:xfrm>
            <a:off x="6096000" y="2439144"/>
            <a:ext cx="5730937" cy="1325563"/>
          </a:xfrm>
          <a:solidFill>
            <a:schemeClr val="accent5">
              <a:lumMod val="20000"/>
              <a:lumOff val="80000"/>
            </a:schemeClr>
          </a:solidFill>
        </p:spPr>
        <p:txBody>
          <a:bodyPr>
            <a:normAutofit/>
          </a:bodyPr>
          <a:lstStyle/>
          <a:p>
            <a:pPr marL="0" indent="0">
              <a:buNone/>
            </a:pPr>
            <a:r>
              <a:rPr lang="en-US"/>
              <a:t>During [context], [student name] engages in [target behavior] in order to [maintaining function(s)].</a:t>
            </a:r>
          </a:p>
        </p:txBody>
      </p:sp>
      <p:sp>
        <p:nvSpPr>
          <p:cNvPr id="5" name="TextBox">
            <a:extLst>
              <a:ext uri="{FF2B5EF4-FFF2-40B4-BE49-F238E27FC236}">
                <a16:creationId xmlns:a16="http://schemas.microsoft.com/office/drawing/2014/main" id="{E741C0CC-E593-5132-0B5D-40A8B980BF4E}"/>
              </a:ext>
            </a:extLst>
          </p:cNvPr>
          <p:cNvSpPr txBox="1"/>
          <p:nvPr/>
        </p:nvSpPr>
        <p:spPr>
          <a:xfrm>
            <a:off x="912709" y="4799595"/>
            <a:ext cx="10914228" cy="1323439"/>
          </a:xfrm>
          <a:prstGeom prst="rect">
            <a:avLst/>
          </a:prstGeom>
          <a:noFill/>
        </p:spPr>
        <p:txBody>
          <a:bodyPr wrap="square">
            <a:spAutoFit/>
          </a:bodyPr>
          <a:lstStyle/>
          <a:p>
            <a:r>
              <a:rPr lang="en-US" sz="2000" i="1"/>
              <a:t>Example:</a:t>
            </a:r>
            <a:r>
              <a:rPr lang="en-US" sz="2000"/>
              <a:t> </a:t>
            </a:r>
          </a:p>
          <a:p>
            <a:r>
              <a:rPr lang="en-US" sz="2000"/>
              <a:t>During independent reading activities (CONTEXT), Frank (STUDENT NAME) engages in noncompliant behavior (TARGET BEHAVIOR) to (a) escape too difficult tasks and (b) access peer and teacher attention (MAINTAINING FUNCTIONS).</a:t>
            </a:r>
          </a:p>
        </p:txBody>
      </p:sp>
    </p:spTree>
    <p:extLst>
      <p:ext uri="{BB962C8B-B14F-4D97-AF65-F5344CB8AC3E}">
        <p14:creationId xmlns:p14="http://schemas.microsoft.com/office/powerpoint/2010/main" val="21065301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DABF8-923E-6C38-9DC4-8085AD7B7486}"/>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99056579-46C0-1E4C-56BC-E32563CD0848}"/>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sz="4000"/>
              <a:t>Accessing Professional Learning Materials</a:t>
            </a:r>
          </a:p>
        </p:txBody>
      </p:sp>
      <p:sp>
        <p:nvSpPr>
          <p:cNvPr id="6" name="Title">
            <a:extLst>
              <a:ext uri="{FF2B5EF4-FFF2-40B4-BE49-F238E27FC236}">
                <a16:creationId xmlns:a16="http://schemas.microsoft.com/office/drawing/2014/main" id="{998AC546-3C2C-B9A1-B43E-F8F07E6C7EB9}"/>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Accessing Professional Learning Materials 2</a:t>
            </a:r>
          </a:p>
        </p:txBody>
      </p:sp>
      <p:sp>
        <p:nvSpPr>
          <p:cNvPr id="7" name="Textbox">
            <a:extLst>
              <a:ext uri="{FF2B5EF4-FFF2-40B4-BE49-F238E27FC236}">
                <a16:creationId xmlns:a16="http://schemas.microsoft.com/office/drawing/2014/main" id="{80E6D80B-43E8-0ABF-2609-9683A5249FAF}"/>
              </a:ext>
            </a:extLst>
          </p:cNvPr>
          <p:cNvSpPr/>
          <p:nvPr/>
        </p:nvSpPr>
        <p:spPr>
          <a:xfrm>
            <a:off x="838200" y="1238621"/>
            <a:ext cx="5028579" cy="519822"/>
          </a:xfrm>
          <a:prstGeom prst="rect">
            <a:avLst/>
          </a:prstGeom>
        </p:spPr>
        <p:txBody>
          <a:bodyPr wrap="square">
            <a:spAutoFit/>
          </a:bodyPr>
          <a:lstStyle/>
          <a:p>
            <a:pPr>
              <a:lnSpc>
                <a:spcPct val="107000"/>
              </a:lnSpc>
            </a:pPr>
            <a:r>
              <a:rPr lang="en-US" sz="2800">
                <a:solidFill>
                  <a:schemeClr val="accent5"/>
                </a:solidFill>
                <a:ea typeface="Calibri" panose="020F0502020204030204" pitchFamily="34" charset="0"/>
                <a:cs typeface="Times New Roman" panose="02020603050405020304" pitchFamily="18" charset="0"/>
              </a:rPr>
              <a:t>ci3t.org/pl</a:t>
            </a:r>
          </a:p>
        </p:txBody>
      </p:sp>
      <p:pic>
        <p:nvPicPr>
          <p:cNvPr id="4" name="Picture 1" descr="Screenshot of ci3t.org Professional Learning tab.">
            <a:extLst>
              <a:ext uri="{FF2B5EF4-FFF2-40B4-BE49-F238E27FC236}">
                <a16:creationId xmlns:a16="http://schemas.microsoft.com/office/drawing/2014/main" id="{B4A9692F-F686-198C-A9A4-19278116163A}"/>
              </a:ext>
            </a:extLst>
          </p:cNvPr>
          <p:cNvPicPr>
            <a:picLocks noChangeAspect="1"/>
          </p:cNvPicPr>
          <p:nvPr/>
        </p:nvPicPr>
        <p:blipFill rotWithShape="1">
          <a:blip r:embed="rId2"/>
          <a:srcRect t="648" b="648"/>
          <a:stretch>
            <a:fillRect/>
          </a:stretch>
        </p:blipFill>
        <p:spPr>
          <a:xfrm>
            <a:off x="930205" y="2055332"/>
            <a:ext cx="5165795" cy="3751552"/>
          </a:xfrm>
          <a:prstGeom prst="rect">
            <a:avLst/>
          </a:prstGeom>
          <a:solidFill>
            <a:schemeClr val="tx1"/>
          </a:solidFill>
          <a:ln>
            <a:noFill/>
          </a:ln>
        </p:spPr>
      </p:pic>
      <p:grpSp>
        <p:nvGrpSpPr>
          <p:cNvPr id="3" name="Picture 2" descr="Screenshot of ci3t.org professional learning tab materials with a yellow box outlining the first session A Tier 3 Support for Students with Intensive Intervention Needs: Functional Assessment-Based Intervention">
            <a:extLst>
              <a:ext uri="{FF2B5EF4-FFF2-40B4-BE49-F238E27FC236}">
                <a16:creationId xmlns:a16="http://schemas.microsoft.com/office/drawing/2014/main" id="{A717452D-FC7C-7B08-5A3F-D67F578273BE}"/>
              </a:ext>
            </a:extLst>
          </p:cNvPr>
          <p:cNvGrpSpPr/>
          <p:nvPr/>
        </p:nvGrpSpPr>
        <p:grpSpPr>
          <a:xfrm>
            <a:off x="6470750" y="1498532"/>
            <a:ext cx="4476307" cy="4741324"/>
            <a:chOff x="6470750" y="1498532"/>
            <a:chExt cx="4476307" cy="4741324"/>
          </a:xfrm>
        </p:grpSpPr>
        <p:pic>
          <p:nvPicPr>
            <p:cNvPr id="13" name="Picture 2">
              <a:extLst>
                <a:ext uri="{FF2B5EF4-FFF2-40B4-BE49-F238E27FC236}">
                  <a16:creationId xmlns:a16="http://schemas.microsoft.com/office/drawing/2014/main" id="{3414BC75-DFB7-8C62-9212-1B27732020E3}"/>
                </a:ext>
              </a:extLst>
            </p:cNvPr>
            <p:cNvPicPr>
              <a:picLocks noChangeAspect="1"/>
            </p:cNvPicPr>
            <p:nvPr/>
          </p:nvPicPr>
          <p:blipFill rotWithShape="1">
            <a:blip r:embed="rId3"/>
            <a:srcRect/>
            <a:stretch/>
          </p:blipFill>
          <p:spPr>
            <a:xfrm>
              <a:off x="6470750" y="1498532"/>
              <a:ext cx="4279078" cy="4741324"/>
            </a:xfrm>
            <a:prstGeom prst="rect">
              <a:avLst/>
            </a:prstGeom>
            <a:solidFill>
              <a:schemeClr val="tx1"/>
            </a:solidFill>
            <a:ln>
              <a:solidFill>
                <a:schemeClr val="tx1"/>
              </a:solidFill>
            </a:ln>
          </p:spPr>
        </p:pic>
        <p:sp>
          <p:nvSpPr>
            <p:cNvPr id="5" name="Yellow Box">
              <a:extLst>
                <a:ext uri="{FF2B5EF4-FFF2-40B4-BE49-F238E27FC236}">
                  <a16:creationId xmlns:a16="http://schemas.microsoft.com/office/drawing/2014/main" id="{E1F0E1D4-A9F8-CC56-0721-F114C4BB46ED}"/>
                </a:ext>
              </a:extLst>
            </p:cNvPr>
            <p:cNvSpPr/>
            <p:nvPr/>
          </p:nvSpPr>
          <p:spPr>
            <a:xfrm>
              <a:off x="6470750" y="5724681"/>
              <a:ext cx="4476307" cy="42093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644609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FB48E-256C-2231-25CD-5CB29CD862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44BB05-EFB1-7CBE-1DD3-A9B4D96C814F}"/>
              </a:ext>
            </a:extLst>
          </p:cNvPr>
          <p:cNvSpPr>
            <a:spLocks noGrp="1"/>
          </p:cNvSpPr>
          <p:nvPr>
            <p:ph type="title"/>
          </p:nvPr>
        </p:nvSpPr>
        <p:spPr>
          <a:solidFill>
            <a:schemeClr val="accent5"/>
          </a:solidFill>
        </p:spPr>
        <p:txBody>
          <a:bodyPr/>
          <a:lstStyle/>
          <a:p>
            <a:r>
              <a:rPr lang="en-US">
                <a:solidFill>
                  <a:schemeClr val="bg1"/>
                </a:solidFill>
              </a:rPr>
              <a:t>Let’s Practice: Function Matrix</a:t>
            </a:r>
          </a:p>
        </p:txBody>
      </p:sp>
      <p:sp>
        <p:nvSpPr>
          <p:cNvPr id="5" name="Content Placeholder 1">
            <a:extLst>
              <a:ext uri="{FF2B5EF4-FFF2-40B4-BE49-F238E27FC236}">
                <a16:creationId xmlns:a16="http://schemas.microsoft.com/office/drawing/2014/main" id="{FCC7D24C-5AED-33B5-E671-312A20C40B81}"/>
              </a:ext>
            </a:extLst>
          </p:cNvPr>
          <p:cNvSpPr>
            <a:spLocks noGrp="1"/>
          </p:cNvSpPr>
          <p:nvPr>
            <p:ph idx="1"/>
          </p:nvPr>
        </p:nvSpPr>
        <p:spPr>
          <a:xfrm>
            <a:off x="838199" y="1825625"/>
            <a:ext cx="10515600" cy="3132968"/>
          </a:xfrm>
          <a:solidFill>
            <a:schemeClr val="accent5">
              <a:lumMod val="20000"/>
              <a:lumOff val="80000"/>
            </a:schemeClr>
          </a:solidFill>
        </p:spPr>
        <p:txBody>
          <a:bodyPr vert="horz" lIns="91440" tIns="45720" rIns="91440" bIns="45720" rtlCol="0" anchor="t">
            <a:normAutofit/>
          </a:bodyPr>
          <a:lstStyle/>
          <a:p>
            <a:pPr marL="0" indent="0">
              <a:buNone/>
            </a:pPr>
            <a:r>
              <a:rPr lang="en-US"/>
              <a:t>In a breakout room, work with your </a:t>
            </a:r>
          </a:p>
          <a:p>
            <a:pPr marL="0" indent="0">
              <a:buNone/>
            </a:pPr>
            <a:r>
              <a:rPr lang="en-US"/>
              <a:t>group to complete the Function Matrix.</a:t>
            </a:r>
            <a:endParaRPr lang="en-US">
              <a:cs typeface="Arial"/>
            </a:endParaRPr>
          </a:p>
        </p:txBody>
      </p:sp>
      <p:pic>
        <p:nvPicPr>
          <p:cNvPr id="3" name="Content Placeholder 2" descr="The Function Matrix">
            <a:extLst>
              <a:ext uri="{FF2B5EF4-FFF2-40B4-BE49-F238E27FC236}">
                <a16:creationId xmlns:a16="http://schemas.microsoft.com/office/drawing/2014/main" id="{4E29A3E1-D20E-033A-905B-98A9AEB88832}"/>
              </a:ext>
            </a:extLst>
          </p:cNvPr>
          <p:cNvPicPr>
            <a:picLocks noChangeAspect="1"/>
          </p:cNvPicPr>
          <p:nvPr/>
        </p:nvPicPr>
        <p:blipFill>
          <a:blip r:embed="rId3"/>
          <a:stretch/>
        </p:blipFill>
        <p:spPr>
          <a:xfrm>
            <a:off x="7495954" y="1935998"/>
            <a:ext cx="3384326" cy="2615161"/>
          </a:xfrm>
          <a:prstGeom prst="rect">
            <a:avLst/>
          </a:prstGeom>
          <a:ln>
            <a:solidFill>
              <a:schemeClr val="tx1"/>
            </a:solidFill>
          </a:ln>
        </p:spPr>
      </p:pic>
      <p:pic>
        <p:nvPicPr>
          <p:cNvPr id="4" name="Picture 47">
            <a:extLst>
              <a:ext uri="{FF2B5EF4-FFF2-40B4-BE49-F238E27FC236}">
                <a16:creationId xmlns:a16="http://schemas.microsoft.com/office/drawing/2014/main" id="{A179F6BD-4D25-C372-3D8D-376BFF88D1D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624263" y="5057708"/>
            <a:ext cx="5076825" cy="1800292"/>
          </a:xfrm>
          <a:prstGeom prst="rect">
            <a:avLst/>
          </a:prstGeom>
          <a:noFill/>
          <a:ln w="9525">
            <a:noFill/>
            <a:miter lim="800000"/>
            <a:headEnd/>
            <a:tailEnd/>
          </a:ln>
        </p:spPr>
      </p:pic>
      <p:pic>
        <p:nvPicPr>
          <p:cNvPr id="6" name="Picture 46">
            <a:extLst>
              <a:ext uri="{FF2B5EF4-FFF2-40B4-BE49-F238E27FC236}">
                <a16:creationId xmlns:a16="http://schemas.microsoft.com/office/drawing/2014/main" id="{5DCAF1D6-4E36-1DDB-27DB-AFAD50078851}"/>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624263" y="5057708"/>
            <a:ext cx="5076825" cy="1800292"/>
          </a:xfrm>
          <a:prstGeom prst="rect">
            <a:avLst/>
          </a:prstGeom>
          <a:noFill/>
          <a:ln w="9525">
            <a:noFill/>
            <a:miter lim="800000"/>
            <a:headEnd/>
            <a:tailEnd/>
          </a:ln>
        </p:spPr>
      </p:pic>
      <p:pic>
        <p:nvPicPr>
          <p:cNvPr id="7" name="Picture 45">
            <a:extLst>
              <a:ext uri="{FF2B5EF4-FFF2-40B4-BE49-F238E27FC236}">
                <a16:creationId xmlns:a16="http://schemas.microsoft.com/office/drawing/2014/main" id="{0B8C96C5-CFD0-3E66-F16E-7F3923812D03}"/>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624263" y="5057708"/>
            <a:ext cx="5076825" cy="1800292"/>
          </a:xfrm>
          <a:prstGeom prst="rect">
            <a:avLst/>
          </a:prstGeom>
          <a:noFill/>
          <a:ln w="9525">
            <a:noFill/>
            <a:miter lim="800000"/>
            <a:headEnd/>
            <a:tailEnd/>
          </a:ln>
        </p:spPr>
      </p:pic>
      <p:pic>
        <p:nvPicPr>
          <p:cNvPr id="8" name="Picture 44">
            <a:extLst>
              <a:ext uri="{FF2B5EF4-FFF2-40B4-BE49-F238E27FC236}">
                <a16:creationId xmlns:a16="http://schemas.microsoft.com/office/drawing/2014/main" id="{CE04EA3A-C6AF-3EBA-F1D3-709E87F969CD}"/>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624263" y="5057708"/>
            <a:ext cx="5076825" cy="1800292"/>
          </a:xfrm>
          <a:prstGeom prst="rect">
            <a:avLst/>
          </a:prstGeom>
          <a:noFill/>
          <a:ln w="9525">
            <a:noFill/>
            <a:miter lim="800000"/>
            <a:headEnd/>
            <a:tailEnd/>
          </a:ln>
        </p:spPr>
      </p:pic>
      <p:pic>
        <p:nvPicPr>
          <p:cNvPr id="9" name="Picture 43">
            <a:extLst>
              <a:ext uri="{FF2B5EF4-FFF2-40B4-BE49-F238E27FC236}">
                <a16:creationId xmlns:a16="http://schemas.microsoft.com/office/drawing/2014/main" id="{902279EA-4BA4-0BAA-4181-30F5ED4A2B50}"/>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624263" y="5057708"/>
            <a:ext cx="5076825" cy="1800292"/>
          </a:xfrm>
          <a:prstGeom prst="rect">
            <a:avLst/>
          </a:prstGeom>
          <a:noFill/>
          <a:ln w="9525">
            <a:noFill/>
            <a:miter lim="800000"/>
            <a:headEnd/>
            <a:tailEnd/>
          </a:ln>
        </p:spPr>
      </p:pic>
      <p:pic>
        <p:nvPicPr>
          <p:cNvPr id="10" name="Picture 41">
            <a:extLst>
              <a:ext uri="{FF2B5EF4-FFF2-40B4-BE49-F238E27FC236}">
                <a16:creationId xmlns:a16="http://schemas.microsoft.com/office/drawing/2014/main" id="{E23A2B21-650B-A262-3503-566066FDADF4}"/>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624263" y="5057708"/>
            <a:ext cx="5076825" cy="1800292"/>
          </a:xfrm>
          <a:prstGeom prst="rect">
            <a:avLst/>
          </a:prstGeom>
          <a:noFill/>
          <a:ln w="9525">
            <a:noFill/>
            <a:miter lim="800000"/>
            <a:headEnd/>
            <a:tailEnd/>
          </a:ln>
        </p:spPr>
      </p:pic>
      <p:pic>
        <p:nvPicPr>
          <p:cNvPr id="23" name="Picture 40">
            <a:extLst>
              <a:ext uri="{FF2B5EF4-FFF2-40B4-BE49-F238E27FC236}">
                <a16:creationId xmlns:a16="http://schemas.microsoft.com/office/drawing/2014/main" id="{137C9EC6-8C1D-6575-FB8B-A7FEB910D586}"/>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624263" y="5057708"/>
            <a:ext cx="5076825" cy="1800292"/>
          </a:xfrm>
          <a:prstGeom prst="rect">
            <a:avLst/>
          </a:prstGeom>
          <a:noFill/>
          <a:ln w="9525">
            <a:noFill/>
            <a:miter lim="800000"/>
            <a:headEnd/>
            <a:tailEnd/>
          </a:ln>
        </p:spPr>
      </p:pic>
      <p:pic>
        <p:nvPicPr>
          <p:cNvPr id="24" name="Picture 39">
            <a:extLst>
              <a:ext uri="{FF2B5EF4-FFF2-40B4-BE49-F238E27FC236}">
                <a16:creationId xmlns:a16="http://schemas.microsoft.com/office/drawing/2014/main" id="{4EA3EFF6-05F1-47A1-2D16-A29C42877357}"/>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624263" y="5057708"/>
            <a:ext cx="5076825" cy="1800292"/>
          </a:xfrm>
          <a:prstGeom prst="rect">
            <a:avLst/>
          </a:prstGeom>
          <a:noFill/>
          <a:ln w="9525">
            <a:noFill/>
            <a:miter lim="800000"/>
            <a:headEnd/>
            <a:tailEnd/>
          </a:ln>
        </p:spPr>
      </p:pic>
      <p:pic>
        <p:nvPicPr>
          <p:cNvPr id="25" name="Picture 38">
            <a:extLst>
              <a:ext uri="{FF2B5EF4-FFF2-40B4-BE49-F238E27FC236}">
                <a16:creationId xmlns:a16="http://schemas.microsoft.com/office/drawing/2014/main" id="{12130D03-6F64-4A9B-9A2A-EBB26962A300}"/>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624263" y="5057708"/>
            <a:ext cx="5076825" cy="1800292"/>
          </a:xfrm>
          <a:prstGeom prst="rect">
            <a:avLst/>
          </a:prstGeom>
          <a:noFill/>
          <a:ln w="9525">
            <a:noFill/>
            <a:miter lim="800000"/>
            <a:headEnd/>
            <a:tailEnd/>
          </a:ln>
        </p:spPr>
      </p:pic>
      <p:pic>
        <p:nvPicPr>
          <p:cNvPr id="26" name="Picture 33">
            <a:extLst>
              <a:ext uri="{FF2B5EF4-FFF2-40B4-BE49-F238E27FC236}">
                <a16:creationId xmlns:a16="http://schemas.microsoft.com/office/drawing/2014/main" id="{923DFA4D-17BC-BDA0-FD2A-4A0958595052}"/>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624263" y="5057708"/>
            <a:ext cx="5076825" cy="1800292"/>
          </a:xfrm>
          <a:prstGeom prst="rect">
            <a:avLst/>
          </a:prstGeom>
          <a:noFill/>
          <a:ln w="9525">
            <a:noFill/>
            <a:miter lim="800000"/>
            <a:headEnd/>
            <a:tailEnd/>
          </a:ln>
        </p:spPr>
      </p:pic>
      <p:pic>
        <p:nvPicPr>
          <p:cNvPr id="27" name="Picture 36">
            <a:extLst>
              <a:ext uri="{FF2B5EF4-FFF2-40B4-BE49-F238E27FC236}">
                <a16:creationId xmlns:a16="http://schemas.microsoft.com/office/drawing/2014/main" id="{E5E4B016-1098-70D2-78E4-4A97A46F4FC9}"/>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624263" y="5057708"/>
            <a:ext cx="5076825" cy="1800292"/>
          </a:xfrm>
          <a:prstGeom prst="rect">
            <a:avLst/>
          </a:prstGeom>
          <a:noFill/>
          <a:ln w="9525">
            <a:noFill/>
            <a:miter lim="800000"/>
            <a:headEnd/>
            <a:tailEnd/>
          </a:ln>
        </p:spPr>
      </p:pic>
      <p:pic>
        <p:nvPicPr>
          <p:cNvPr id="28" name="Picture 32">
            <a:extLst>
              <a:ext uri="{FF2B5EF4-FFF2-40B4-BE49-F238E27FC236}">
                <a16:creationId xmlns:a16="http://schemas.microsoft.com/office/drawing/2014/main" id="{3684D6E3-1BFD-60A1-7CD0-4349B2B469D6}"/>
              </a:ext>
              <a:ext uri="{C183D7F6-B498-43B3-948B-1728B52AA6E4}">
                <adec:decorative xmlns:adec="http://schemas.microsoft.com/office/drawing/2017/decorative" val="1"/>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624263" y="5057708"/>
            <a:ext cx="5076825" cy="1800292"/>
          </a:xfrm>
          <a:prstGeom prst="rect">
            <a:avLst/>
          </a:prstGeom>
          <a:noFill/>
          <a:ln w="9525">
            <a:noFill/>
            <a:miter lim="800000"/>
            <a:headEnd/>
            <a:tailEnd/>
          </a:ln>
        </p:spPr>
      </p:pic>
    </p:spTree>
    <p:extLst>
      <p:ext uri="{BB962C8B-B14F-4D97-AF65-F5344CB8AC3E}">
        <p14:creationId xmlns:p14="http://schemas.microsoft.com/office/powerpoint/2010/main" val="96218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3"/>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4"/>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5"/>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5A49B-7204-94C5-4B9F-A872969AE88D}"/>
            </a:ext>
          </a:extLst>
        </p:cNvPr>
        <p:cNvGrpSpPr/>
        <p:nvPr/>
      </p:nvGrpSpPr>
      <p:grpSpPr>
        <a:xfrm>
          <a:off x="0" y="0"/>
          <a:ext cx="0" cy="0"/>
          <a:chOff x="0" y="0"/>
          <a:chExt cx="0" cy="0"/>
        </a:xfrm>
      </p:grpSpPr>
      <p:sp>
        <p:nvSpPr>
          <p:cNvPr id="5" name="Title">
            <a:extLst>
              <a:ext uri="{FF2B5EF4-FFF2-40B4-BE49-F238E27FC236}">
                <a16:creationId xmlns:a16="http://schemas.microsoft.com/office/drawing/2014/main" id="{ABDD2609-5085-0096-1DD5-49827940F306}"/>
              </a:ext>
              <a:ext uri="{C183D7F6-B498-43B3-948B-1728B52AA6E4}">
                <adec:decorative xmlns:adec="http://schemas.microsoft.com/office/drawing/2017/decorative" val="1"/>
              </a:ext>
            </a:extLst>
          </p:cNvPr>
          <p:cNvSpPr>
            <a:spLocks noGrp="1"/>
          </p:cNvSpPr>
          <p:nvPr>
            <p:ph type="title"/>
          </p:nvPr>
        </p:nvSpPr>
        <p:spPr>
          <a:xfrm>
            <a:off x="831850" y="1709738"/>
            <a:ext cx="7177617" cy="2852737"/>
          </a:xfrm>
        </p:spPr>
        <p:txBody>
          <a:bodyPr/>
          <a:lstStyle/>
          <a:p>
            <a:r>
              <a:rPr lang="en-US" dirty="0"/>
              <a:t>FABI Step 3: Collecting Baseline Data</a:t>
            </a:r>
          </a:p>
        </p:txBody>
      </p:sp>
      <p:pic>
        <p:nvPicPr>
          <p:cNvPr id="7" name="Picture 1">
            <a:extLst>
              <a:ext uri="{FF2B5EF4-FFF2-40B4-BE49-F238E27FC236}">
                <a16:creationId xmlns:a16="http://schemas.microsoft.com/office/drawing/2014/main" id="{3C878540-337E-62F0-C88F-ED0BA13A7C8F}"/>
              </a:ext>
              <a:ext uri="{C183D7F6-B498-43B3-948B-1728B52AA6E4}">
                <adec:decorative xmlns:adec="http://schemas.microsoft.com/office/drawing/2017/decorative" val="1"/>
              </a:ext>
            </a:extLst>
          </p:cNvPr>
          <p:cNvPicPr>
            <a:picLocks noChangeAspect="1" noChangeArrowheads="1"/>
          </p:cNvPicPr>
          <p:nvPr/>
        </p:nvPicPr>
        <p:blipFill>
          <a:blip r:embed="rId2"/>
          <a:srcRect/>
          <a:stretch/>
        </p:blipFill>
        <p:spPr bwMode="auto">
          <a:xfrm>
            <a:off x="8796338" y="1426022"/>
            <a:ext cx="2563812" cy="40059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8386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42C33-6962-FA31-8F48-EF5C24E972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7AF78E-E92D-A9E3-2004-A7B64B7BBABD}"/>
              </a:ext>
              <a:ext uri="{C183D7F6-B498-43B3-948B-1728B52AA6E4}">
                <adec:decorative xmlns:adec="http://schemas.microsoft.com/office/drawing/2017/decorative" val="1"/>
              </a:ext>
            </a:extLst>
          </p:cNvPr>
          <p:cNvSpPr>
            <a:spLocks noGrp="1"/>
          </p:cNvSpPr>
          <p:nvPr>
            <p:ph type="title"/>
          </p:nvPr>
        </p:nvSpPr>
        <p:spPr/>
        <p:txBody>
          <a:bodyPr/>
          <a:lstStyle/>
          <a:p>
            <a:r>
              <a:rPr lang="en-US"/>
              <a:t>Step 3: Collecting Baseline Data</a:t>
            </a:r>
          </a:p>
        </p:txBody>
      </p:sp>
      <p:pic>
        <p:nvPicPr>
          <p:cNvPr id="3" name="Picture 1" descr="Image of a Step 3: Collecting Baseline Data Completion Checklist form">
            <a:extLst>
              <a:ext uri="{FF2B5EF4-FFF2-40B4-BE49-F238E27FC236}">
                <a16:creationId xmlns:a16="http://schemas.microsoft.com/office/drawing/2014/main" id="{F4A29DE1-C083-0BEF-0D9F-C826539BBF82}"/>
              </a:ext>
            </a:extLst>
          </p:cNvPr>
          <p:cNvPicPr>
            <a:picLocks noGrp="1" noChangeAspect="1"/>
          </p:cNvPicPr>
          <p:nvPr>
            <p:ph idx="1"/>
          </p:nvPr>
        </p:nvPicPr>
        <p:blipFill>
          <a:blip r:embed="rId3"/>
          <a:srcRect/>
          <a:stretch/>
        </p:blipFill>
        <p:spPr>
          <a:xfrm>
            <a:off x="836065" y="1815729"/>
            <a:ext cx="3374883" cy="4351338"/>
          </a:xfrm>
          <a:ln w="12700">
            <a:noFill/>
          </a:ln>
        </p:spPr>
      </p:pic>
      <p:sp>
        <p:nvSpPr>
          <p:cNvPr id="4" name="TextBox 1">
            <a:extLst>
              <a:ext uri="{FF2B5EF4-FFF2-40B4-BE49-F238E27FC236}">
                <a16:creationId xmlns:a16="http://schemas.microsoft.com/office/drawing/2014/main" id="{CA02A333-AB40-6DBB-1BA3-53938C5AAE1D}"/>
              </a:ext>
            </a:extLst>
          </p:cNvPr>
          <p:cNvSpPr txBox="1"/>
          <p:nvPr/>
        </p:nvSpPr>
        <p:spPr>
          <a:xfrm>
            <a:off x="4476997" y="1715984"/>
            <a:ext cx="7117277"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800">
                <a:cs typeface="Arial" panose="020B0604020202020204"/>
              </a:rPr>
              <a:t>Determine behavioral dimension of focus</a:t>
            </a:r>
          </a:p>
          <a:p>
            <a:pPr marL="228600" indent="-228600">
              <a:buFont typeface=""/>
              <a:buChar char="•"/>
            </a:pPr>
            <a:r>
              <a:rPr lang="en-US" sz="2800">
                <a:cs typeface="Arial" panose="020B0604020202020204"/>
              </a:rPr>
              <a:t>Select a measurement system</a:t>
            </a:r>
          </a:p>
          <a:p>
            <a:pPr marL="228600" indent="-228600">
              <a:buFont typeface=""/>
              <a:buChar char="•"/>
            </a:pPr>
            <a:r>
              <a:rPr lang="en-US" sz="2800">
                <a:cs typeface="Arial" panose="020B0604020202020204"/>
              </a:rPr>
              <a:t>Develop data collection procedures</a:t>
            </a:r>
          </a:p>
          <a:p>
            <a:pPr marL="228600" indent="-228600">
              <a:buFont typeface=""/>
              <a:buChar char="•"/>
            </a:pPr>
            <a:r>
              <a:rPr lang="en-US" sz="2800">
                <a:cs typeface="Arial" panose="020B0604020202020204"/>
              </a:rPr>
              <a:t>Train data collectors</a:t>
            </a:r>
          </a:p>
          <a:p>
            <a:pPr marL="228600" indent="-228600">
              <a:buFont typeface=""/>
              <a:buChar char="•"/>
            </a:pPr>
            <a:r>
              <a:rPr lang="en-US" sz="2800">
                <a:cs typeface="Arial" panose="020B0604020202020204"/>
              </a:rPr>
              <a:t>Collect baseline data</a:t>
            </a:r>
          </a:p>
          <a:p>
            <a:pPr marL="228600" indent="-228600">
              <a:buFont typeface=""/>
              <a:buChar char="•"/>
            </a:pPr>
            <a:r>
              <a:rPr lang="en-US" sz="2800">
                <a:cs typeface="Arial" panose="020B0604020202020204"/>
              </a:rPr>
              <a:t>Graph baseline data</a:t>
            </a:r>
          </a:p>
          <a:p>
            <a:pPr marL="685800" lvl="2" indent="-228600">
              <a:buFont typeface="Courier New"/>
              <a:buChar char="o"/>
            </a:pPr>
            <a:endParaRPr lang="en-US" sz="2400">
              <a:solidFill>
                <a:srgbClr val="283375"/>
              </a:solidFill>
              <a:cs typeface="Arial"/>
            </a:endParaRPr>
          </a:p>
        </p:txBody>
      </p:sp>
      <p:sp>
        <p:nvSpPr>
          <p:cNvPr id="5" name="Highlight 1">
            <a:extLst>
              <a:ext uri="{FF2B5EF4-FFF2-40B4-BE49-F238E27FC236}">
                <a16:creationId xmlns:a16="http://schemas.microsoft.com/office/drawing/2014/main" id="{05255EDB-4E8C-5AE0-4165-289A10C698C1}"/>
              </a:ext>
              <a:ext uri="{C183D7F6-B498-43B3-948B-1728B52AA6E4}">
                <adec:decorative xmlns:adec="http://schemas.microsoft.com/office/drawing/2017/decorative" val="1"/>
              </a:ext>
            </a:extLst>
          </p:cNvPr>
          <p:cNvSpPr/>
          <p:nvPr/>
        </p:nvSpPr>
        <p:spPr>
          <a:xfrm>
            <a:off x="4476996" y="1718153"/>
            <a:ext cx="6876803" cy="49530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Highlight 2">
            <a:extLst>
              <a:ext uri="{FF2B5EF4-FFF2-40B4-BE49-F238E27FC236}">
                <a16:creationId xmlns:a16="http://schemas.microsoft.com/office/drawing/2014/main" id="{D9DA25DC-F840-98D2-32F1-E6F68B78A07E}"/>
              </a:ext>
              <a:ext uri="{C183D7F6-B498-43B3-948B-1728B52AA6E4}">
                <adec:decorative xmlns:adec="http://schemas.microsoft.com/office/drawing/2017/decorative" val="1"/>
              </a:ext>
            </a:extLst>
          </p:cNvPr>
          <p:cNvSpPr/>
          <p:nvPr/>
        </p:nvSpPr>
        <p:spPr>
          <a:xfrm>
            <a:off x="4476997" y="2213453"/>
            <a:ext cx="5860506" cy="49530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801ACBE6-AA6A-EED3-EE82-9F9814682D69}"/>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026334" y="7513"/>
            <a:ext cx="1160815"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346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omprehensive, Integrated, Three-Tiered Model of Prevention pyramid.">
            <a:extLst>
              <a:ext uri="{FF2B5EF4-FFF2-40B4-BE49-F238E27FC236}">
                <a16:creationId xmlns:a16="http://schemas.microsoft.com/office/drawing/2014/main" id="{BA1B243D-CAE3-B313-A51F-5543903D7A89}"/>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The Tier 2 Process module cover">
            <a:extLst>
              <a:ext uri="{FF2B5EF4-FFF2-40B4-BE49-F238E27FC236}">
                <a16:creationId xmlns:a16="http://schemas.microsoft.com/office/drawing/2014/main" id="{1BFAA75A-FFD4-19E1-4FD0-DB17403567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15083" y="956462"/>
            <a:ext cx="2071772" cy="3237144"/>
          </a:xfrm>
          <a:prstGeom prst="rect">
            <a:avLst/>
          </a:prstGeom>
        </p:spPr>
      </p:pic>
      <p:sp>
        <p:nvSpPr>
          <p:cNvPr id="7" name="Title">
            <a:extLst>
              <a:ext uri="{FF2B5EF4-FFF2-40B4-BE49-F238E27FC236}">
                <a16:creationId xmlns:a16="http://schemas.microsoft.com/office/drawing/2014/main" id="{80152DF5-9257-1F49-910B-D3739F5653E1}"/>
              </a:ext>
            </a:extLst>
          </p:cNvPr>
          <p:cNvSpPr txBox="1">
            <a:spLocks noGrp="1"/>
          </p:cNvSpPr>
          <p:nvPr>
            <p:ph type="title" idx="4294967295"/>
          </p:nvPr>
        </p:nvSpPr>
        <p:spPr bwMode="auto">
          <a:xfrm>
            <a:off x="2197395" y="4731791"/>
            <a:ext cx="9994605" cy="914400"/>
          </a:xfrm>
          <a:prstGeom prst="rect">
            <a:avLst/>
          </a:prstGeom>
          <a:solidFill>
            <a:srgbClr val="FFFF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charset="0"/>
                <a:ea typeface="MS PGothic" charset="-128"/>
                <a:cs typeface="Times New Roman" charset="0"/>
              </a:rPr>
              <a:t>Secondary (Tier 2) Intervention Grid</a:t>
            </a:r>
          </a:p>
        </p:txBody>
      </p:sp>
      <p:pic>
        <p:nvPicPr>
          <p:cNvPr id="6" name="Chart" descr="Secondary (Tier 2) interventions grid">
            <a:extLst>
              <a:ext uri="{FF2B5EF4-FFF2-40B4-BE49-F238E27FC236}">
                <a16:creationId xmlns:a16="http://schemas.microsoft.com/office/drawing/2014/main" id="{4DD5A587-7E90-774B-8A2F-B21E2057207C}"/>
              </a:ext>
            </a:extLst>
          </p:cNvPr>
          <p:cNvPicPr>
            <a:picLocks noChangeAspect="1"/>
          </p:cNvPicPr>
          <p:nvPr/>
        </p:nvPicPr>
        <p:blipFill>
          <a:blip r:embed="rId5"/>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4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F59B5-3BCF-3254-A14C-A12B3F01D029}"/>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8ACB0B16-6B3B-65A3-EF08-AE1FFC595F50}"/>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Dimensions of Behavior 1</a:t>
            </a:r>
          </a:p>
        </p:txBody>
      </p:sp>
      <p:pic>
        <p:nvPicPr>
          <p:cNvPr id="3" name="Picture 2" descr="Close-up of Dimensions of Behavior infographic with the following text: Frequency is the number of times a behavior occurs. The student raised their hand six times during history class. Rate is the number of times a behavior occurs per unit of time. During the 30 minute observation, the student initiated social interactions at a rate of three times per minute. Duration is the length of time the behavior occurs. The student was on-task for 4 minutes.">
            <a:extLst>
              <a:ext uri="{FF2B5EF4-FFF2-40B4-BE49-F238E27FC236}">
                <a16:creationId xmlns:a16="http://schemas.microsoft.com/office/drawing/2014/main" id="{E9F98FAD-D16C-8962-03A0-03AA996C216B}"/>
              </a:ext>
            </a:extLst>
          </p:cNvPr>
          <p:cNvPicPr>
            <a:picLocks noChangeAspect="1"/>
          </p:cNvPicPr>
          <p:nvPr/>
        </p:nvPicPr>
        <p:blipFill>
          <a:blip r:embed="rId3"/>
          <a:stretch>
            <a:fillRect/>
          </a:stretch>
        </p:blipFill>
        <p:spPr>
          <a:xfrm>
            <a:off x="1719619" y="778732"/>
            <a:ext cx="8331912" cy="10968326"/>
          </a:xfrm>
          <a:prstGeom prst="rect">
            <a:avLst/>
          </a:prstGeom>
          <a:ln>
            <a:solidFill>
              <a:schemeClr val="tx1"/>
            </a:solidFill>
          </a:ln>
        </p:spPr>
      </p:pic>
    </p:spTree>
    <p:extLst>
      <p:ext uri="{BB962C8B-B14F-4D97-AF65-F5344CB8AC3E}">
        <p14:creationId xmlns:p14="http://schemas.microsoft.com/office/powerpoint/2010/main" val="725227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FEA39-F987-ABB0-855E-4922E73112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1A3A5DB-F516-4A70-F22D-029616530C64}"/>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Dimensions of Behavior 2</a:t>
            </a:r>
          </a:p>
        </p:txBody>
      </p:sp>
      <p:pic>
        <p:nvPicPr>
          <p:cNvPr id="3" name="Picture 2" descr="Cloe-up of Dimensions of Behavior infographic with the following text: Duration is the length of time the behavior occurs. The student was on-task for 4 minutes. Latency is the length of time bet ween the antecedent (e.g., when a behavior is requested) and the behavior. The teacher prompted the student to begin, the student picked up their pencil 15 second later. Force is the strength or intensity with which a behavior occurs. The student's pencil pressure while writing leaves a mark on the page underneath.">
            <a:extLst>
              <a:ext uri="{FF2B5EF4-FFF2-40B4-BE49-F238E27FC236}">
                <a16:creationId xmlns:a16="http://schemas.microsoft.com/office/drawing/2014/main" id="{306E2EC5-EE9C-28FB-8A52-9CEDFF3259AC}"/>
              </a:ext>
            </a:extLst>
          </p:cNvPr>
          <p:cNvPicPr>
            <a:picLocks noChangeAspect="1"/>
          </p:cNvPicPr>
          <p:nvPr/>
        </p:nvPicPr>
        <p:blipFill>
          <a:blip r:embed="rId3"/>
          <a:stretch>
            <a:fillRect/>
          </a:stretch>
        </p:blipFill>
        <p:spPr>
          <a:xfrm>
            <a:off x="1692324" y="-4298245"/>
            <a:ext cx="8331912" cy="10968326"/>
          </a:xfrm>
          <a:prstGeom prst="rect">
            <a:avLst/>
          </a:prstGeom>
          <a:ln>
            <a:solidFill>
              <a:schemeClr val="tx1"/>
            </a:solidFill>
          </a:ln>
        </p:spPr>
      </p:pic>
    </p:spTree>
    <p:extLst>
      <p:ext uri="{BB962C8B-B14F-4D97-AF65-F5344CB8AC3E}">
        <p14:creationId xmlns:p14="http://schemas.microsoft.com/office/powerpoint/2010/main" val="2704124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5A1C019-4E82-019B-CE16-A609668C45F3}"/>
              </a:ext>
            </a:extLst>
          </p:cNvPr>
          <p:cNvSpPr>
            <a:spLocks/>
          </p:cNvSpPr>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Select a Measurement System: Event-Based</a:t>
            </a:r>
          </a:p>
        </p:txBody>
      </p:sp>
      <p:sp>
        <p:nvSpPr>
          <p:cNvPr id="8" name="Content Placeholder 1">
            <a:extLst>
              <a:ext uri="{FF2B5EF4-FFF2-40B4-BE49-F238E27FC236}">
                <a16:creationId xmlns:a16="http://schemas.microsoft.com/office/drawing/2014/main" id="{5A5C6815-258E-02D0-EFBC-3545972227C1}"/>
              </a:ext>
            </a:extLst>
          </p:cNvPr>
          <p:cNvSpPr>
            <a:spLocks noGrp="1"/>
          </p:cNvSpPr>
          <p:nvPr>
            <p:ph type="title" idx="4294967295"/>
          </p:nvPr>
        </p:nvSpPr>
        <p:spPr>
          <a:xfrm>
            <a:off x="838200" y="1825625"/>
            <a:ext cx="6257925" cy="43513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tx1"/>
                </a:solidFill>
                <a:effectLst/>
                <a:uLnTx/>
                <a:uFillTx/>
                <a:latin typeface="+mn-lt"/>
                <a:ea typeface="+mn-ea"/>
                <a:cs typeface="+mn-cs"/>
              </a:rPr>
              <a:t>Types of event-based measurement: </a:t>
            </a:r>
          </a:p>
          <a:p>
            <a:pPr marL="685800" marR="0" lvl="1" indent="-228600" algn="l" defTabSz="914400" rtl="0" eaLnBrk="1" fontAlgn="auto" latinLnBrk="0" hangingPunct="1">
              <a:lnSpc>
                <a:spcPct val="90000"/>
              </a:lnSpc>
              <a:spcBef>
                <a:spcPts val="500"/>
              </a:spcBef>
              <a:spcAft>
                <a:spcPts val="0"/>
              </a:spcAft>
              <a:buClrTx/>
              <a:buSzPct val="75000"/>
              <a:buFont typeface="Courier New" panose="02070309020205020404" pitchFamily="49" charset="0"/>
              <a:buChar char="o"/>
              <a:tabLst/>
              <a:defRPr/>
            </a:pPr>
            <a:r>
              <a:rPr kumimoji="0" lang="en-US" sz="2400" b="0" i="0" u="none" strike="noStrike" kern="1200" cap="none" spc="0" normalizeH="0" baseline="0" noProof="0">
                <a:ln>
                  <a:noFill/>
                </a:ln>
                <a:solidFill>
                  <a:schemeClr val="tx2"/>
                </a:solidFill>
                <a:effectLst/>
                <a:uLnTx/>
                <a:uFillTx/>
                <a:latin typeface="+mn-lt"/>
                <a:ea typeface="+mn-ea"/>
                <a:cs typeface="+mn-cs"/>
              </a:rPr>
              <a:t>Frequency</a:t>
            </a:r>
          </a:p>
          <a:p>
            <a:pPr marL="685800" marR="0" lvl="1" indent="-228600" algn="l" defTabSz="914400" rtl="0" eaLnBrk="1" fontAlgn="auto" latinLnBrk="0" hangingPunct="1">
              <a:lnSpc>
                <a:spcPct val="90000"/>
              </a:lnSpc>
              <a:spcBef>
                <a:spcPts val="500"/>
              </a:spcBef>
              <a:spcAft>
                <a:spcPts val="0"/>
              </a:spcAft>
              <a:buClrTx/>
              <a:buSzPct val="75000"/>
              <a:buFont typeface="Courier New" panose="02070309020205020404" pitchFamily="49" charset="0"/>
              <a:buChar char="o"/>
              <a:tabLst/>
              <a:defRPr/>
            </a:pPr>
            <a:r>
              <a:rPr kumimoji="0" lang="en-US" sz="2400" b="0" i="0" u="none" strike="noStrike" kern="1200" cap="none" spc="0" normalizeH="0" baseline="0" noProof="0">
                <a:ln>
                  <a:noFill/>
                </a:ln>
                <a:solidFill>
                  <a:schemeClr val="tx2"/>
                </a:solidFill>
                <a:effectLst/>
                <a:uLnTx/>
                <a:uFillTx/>
                <a:latin typeface="+mn-lt"/>
                <a:ea typeface="+mn-ea"/>
                <a:cs typeface="+mn-cs"/>
              </a:rPr>
              <a:t>Rate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tx1"/>
                </a:solidFill>
                <a:effectLst/>
                <a:uLnTx/>
                <a:uFillTx/>
                <a:latin typeface="+mn-lt"/>
                <a:ea typeface="+mn-ea"/>
                <a:cs typeface="+mn-cs"/>
              </a:rPr>
              <a:t>Most appropriate for behaviors that are:</a:t>
            </a:r>
          </a:p>
          <a:p>
            <a:pPr marL="685800" marR="0" lvl="1" indent="-228600" algn="l" defTabSz="914400" rtl="0" eaLnBrk="1" fontAlgn="auto" latinLnBrk="0" hangingPunct="1">
              <a:lnSpc>
                <a:spcPct val="90000"/>
              </a:lnSpc>
              <a:spcBef>
                <a:spcPts val="500"/>
              </a:spcBef>
              <a:spcAft>
                <a:spcPts val="0"/>
              </a:spcAft>
              <a:buClrTx/>
              <a:buSzPct val="75000"/>
              <a:buFont typeface="Courier New" panose="02070309020205020404" pitchFamily="49" charset="0"/>
              <a:buChar char="o"/>
              <a:tabLst/>
              <a:defRPr/>
            </a:pPr>
            <a:r>
              <a:rPr kumimoji="0" lang="en-US" sz="2400" b="0" i="0" u="none" strike="noStrike" kern="1200" cap="none" spc="0" normalizeH="0" baseline="0" noProof="0">
                <a:ln>
                  <a:noFill/>
                </a:ln>
                <a:solidFill>
                  <a:schemeClr val="tx2"/>
                </a:solidFill>
                <a:effectLst/>
                <a:uLnTx/>
                <a:uFillTx/>
                <a:latin typeface="+mn-lt"/>
                <a:ea typeface="+mn-ea"/>
                <a:cs typeface="+mn-cs"/>
              </a:rPr>
              <a:t>Countable and discrete (e.g., relatively brief, clear start and end, and uniform in length).</a:t>
            </a:r>
          </a:p>
          <a:p>
            <a:pPr marL="685800" marR="0" lvl="1" indent="-228600" algn="l" defTabSz="914400" rtl="0" eaLnBrk="1" fontAlgn="auto" latinLnBrk="0" hangingPunct="1">
              <a:lnSpc>
                <a:spcPct val="90000"/>
              </a:lnSpc>
              <a:spcBef>
                <a:spcPts val="500"/>
              </a:spcBef>
              <a:spcAft>
                <a:spcPts val="0"/>
              </a:spcAft>
              <a:buClrTx/>
              <a:buSzPct val="75000"/>
              <a:buFont typeface="Courier New" panose="02070309020205020404" pitchFamily="49" charset="0"/>
              <a:buChar char="o"/>
              <a:tabLst/>
              <a:defRPr/>
            </a:pPr>
            <a:r>
              <a:rPr kumimoji="0" lang="en-US" sz="2400" b="0" i="0" u="none" strike="noStrike" kern="1200" cap="none" spc="0" normalizeH="0" baseline="0" noProof="0">
                <a:ln>
                  <a:noFill/>
                </a:ln>
                <a:solidFill>
                  <a:schemeClr val="tx2"/>
                </a:solidFill>
                <a:effectLst/>
                <a:uLnTx/>
                <a:uFillTx/>
                <a:latin typeface="+mn-lt"/>
                <a:ea typeface="+mn-ea"/>
                <a:cs typeface="+mn-cs"/>
              </a:rPr>
              <a:t>Examples: talking out of turn, swearing, pushing</a:t>
            </a:r>
          </a:p>
        </p:txBody>
      </p:sp>
      <p:pic>
        <p:nvPicPr>
          <p:cNvPr id="9" name="Picture" descr="Image of a Baseline Data Collection: Event Recording form">
            <a:extLst>
              <a:ext uri="{FF2B5EF4-FFF2-40B4-BE49-F238E27FC236}">
                <a16:creationId xmlns:a16="http://schemas.microsoft.com/office/drawing/2014/main" id="{324458AF-E217-E334-6423-C5C52A7A6D81}"/>
              </a:ext>
            </a:extLst>
          </p:cNvPr>
          <p:cNvPicPr>
            <a:picLocks noChangeAspect="1"/>
          </p:cNvPicPr>
          <p:nvPr/>
        </p:nvPicPr>
        <p:blipFill>
          <a:blip r:embed="rId2"/>
          <a:stretch>
            <a:fillRect/>
          </a:stretch>
        </p:blipFill>
        <p:spPr>
          <a:xfrm>
            <a:off x="7608933" y="1791491"/>
            <a:ext cx="3336572" cy="4315993"/>
          </a:xfrm>
          <a:prstGeom prst="rect">
            <a:avLst/>
          </a:prstGeom>
          <a:ln>
            <a:solidFill>
              <a:schemeClr val="tx1"/>
            </a:solidFill>
          </a:ln>
        </p:spPr>
      </p:pic>
    </p:spTree>
    <p:extLst>
      <p:ext uri="{BB962C8B-B14F-4D97-AF65-F5344CB8AC3E}">
        <p14:creationId xmlns:p14="http://schemas.microsoft.com/office/powerpoint/2010/main" val="16860242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D3352-EB28-4837-C964-3A80739619FB}"/>
              </a:ext>
            </a:extLst>
          </p:cNvPr>
          <p:cNvSpPr>
            <a:spLocks noGrp="1"/>
          </p:cNvSpPr>
          <p:nvPr>
            <p:ph type="title"/>
          </p:nvPr>
        </p:nvSpPr>
        <p:spPr/>
        <p:txBody>
          <a:bodyPr/>
          <a:lstStyle/>
          <a:p>
            <a:r>
              <a:rPr lang="en-US"/>
              <a:t>Tips for Event-Based Recording</a:t>
            </a:r>
          </a:p>
        </p:txBody>
      </p:sp>
      <p:sp>
        <p:nvSpPr>
          <p:cNvPr id="3" name="Content Placeholder 2">
            <a:extLst>
              <a:ext uri="{FF2B5EF4-FFF2-40B4-BE49-F238E27FC236}">
                <a16:creationId xmlns:a16="http://schemas.microsoft.com/office/drawing/2014/main" id="{E7DDA347-CDC6-20D0-8F2E-A719C1D9CB99}"/>
              </a:ext>
            </a:extLst>
          </p:cNvPr>
          <p:cNvSpPr>
            <a:spLocks noGrp="1"/>
          </p:cNvSpPr>
          <p:nvPr>
            <p:ph idx="1"/>
          </p:nvPr>
        </p:nvSpPr>
        <p:spPr/>
        <p:txBody>
          <a:bodyPr/>
          <a:lstStyle/>
          <a:p>
            <a:r>
              <a:rPr lang="en-US"/>
              <a:t>Select a specific period for data collection (e.g., first 20 minutes of the day, recess, math block)</a:t>
            </a:r>
          </a:p>
          <a:p>
            <a:r>
              <a:rPr lang="en-US"/>
              <a:t>Keep track of each time the target behavior occurs within that specified time </a:t>
            </a:r>
          </a:p>
          <a:p>
            <a:pPr lvl="1"/>
            <a:r>
              <a:rPr lang="en-US"/>
              <a:t>Tally marks on paper (e.g., post it, label, data-collection sheet)</a:t>
            </a:r>
          </a:p>
          <a:p>
            <a:pPr lvl="1"/>
            <a:r>
              <a:rPr lang="en-US"/>
              <a:t>Move paperclips from one pocked to another</a:t>
            </a:r>
          </a:p>
          <a:p>
            <a:pPr lvl="1"/>
            <a:r>
              <a:rPr lang="en-US"/>
              <a:t>Counter</a:t>
            </a:r>
          </a:p>
        </p:txBody>
      </p:sp>
    </p:spTree>
    <p:extLst>
      <p:ext uri="{BB962C8B-B14F-4D97-AF65-F5344CB8AC3E}">
        <p14:creationId xmlns:p14="http://schemas.microsoft.com/office/powerpoint/2010/main" val="13330642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9BC864D-316C-4EDF-DDB4-CEFCCFEEB6BC}"/>
              </a:ext>
            </a:extLst>
          </p:cNvPr>
          <p:cNvSpPr>
            <a:spLocks noGrp="1"/>
          </p:cNvSpPr>
          <p:nvPr>
            <p:ph type="title"/>
          </p:nvPr>
        </p:nvSpPr>
        <p:spPr/>
        <p:txBody>
          <a:bodyPr/>
          <a:lstStyle/>
          <a:p>
            <a:r>
              <a:rPr lang="en-US"/>
              <a:t>Let’s Practice – Frequency Recording</a:t>
            </a:r>
          </a:p>
        </p:txBody>
      </p:sp>
      <p:pic>
        <p:nvPicPr>
          <p:cNvPr id="4" name="Video Jim Gaffigan - Cake - Beyond the Pale.m4v" descr="Video: &quot;CAKE&quot; - Jim Gaffigan Stand up (Beyond The Pale) Link to video on YouTube with closed captioning is included in this slide's notes section">
            <a:hlinkClick r:id="" action="ppaction://media"/>
            <a:extLst>
              <a:ext uri="{FF2B5EF4-FFF2-40B4-BE49-F238E27FC236}">
                <a16:creationId xmlns:a16="http://schemas.microsoft.com/office/drawing/2014/main" id="{B586299C-98E4-36C9-4E01-3ED03328509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1113" y="1825625"/>
            <a:ext cx="6525943" cy="4351338"/>
          </a:xfrm>
          <a:prstGeom prst="rect">
            <a:avLst/>
          </a:prstGeom>
        </p:spPr>
      </p:pic>
      <p:pic>
        <p:nvPicPr>
          <p:cNvPr id="6" name="Picture 1" descr="Image of a Measurement Practice form">
            <a:extLst>
              <a:ext uri="{FF2B5EF4-FFF2-40B4-BE49-F238E27FC236}">
                <a16:creationId xmlns:a16="http://schemas.microsoft.com/office/drawing/2014/main" id="{BDDD704F-FE87-FFFB-22E0-1B359BD925FB}"/>
              </a:ext>
            </a:extLst>
          </p:cNvPr>
          <p:cNvPicPr>
            <a:picLocks noChangeAspect="1"/>
          </p:cNvPicPr>
          <p:nvPr/>
        </p:nvPicPr>
        <p:blipFill>
          <a:blip r:embed="rId6"/>
          <a:stretch>
            <a:fillRect/>
          </a:stretch>
        </p:blipFill>
        <p:spPr>
          <a:xfrm>
            <a:off x="7478485" y="2424702"/>
            <a:ext cx="4321629" cy="2784464"/>
          </a:xfrm>
          <a:prstGeom prst="rect">
            <a:avLst/>
          </a:prstGeom>
          <a:ln>
            <a:solidFill>
              <a:schemeClr val="tx1"/>
            </a:solidFill>
          </a:ln>
        </p:spPr>
      </p:pic>
    </p:spTree>
    <p:extLst>
      <p:ext uri="{BB962C8B-B14F-4D97-AF65-F5344CB8AC3E}">
        <p14:creationId xmlns:p14="http://schemas.microsoft.com/office/powerpoint/2010/main" val="17632195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327E702-1F33-78AC-4CCA-24849031215F}"/>
              </a:ext>
            </a:extLst>
          </p:cNvPr>
          <p:cNvSpPr>
            <a:spLocks noGrp="1"/>
          </p:cNvSpPr>
          <p:nvPr>
            <p:ph type="title"/>
          </p:nvPr>
        </p:nvSpPr>
        <p:spPr/>
        <p:txBody>
          <a:bodyPr/>
          <a:lstStyle/>
          <a:p>
            <a:r>
              <a:rPr lang="en-US"/>
              <a:t>Debrief – Frequency Recording </a:t>
            </a:r>
          </a:p>
        </p:txBody>
      </p:sp>
      <p:sp>
        <p:nvSpPr>
          <p:cNvPr id="3" name="Content Placeholder 1">
            <a:extLst>
              <a:ext uri="{FF2B5EF4-FFF2-40B4-BE49-F238E27FC236}">
                <a16:creationId xmlns:a16="http://schemas.microsoft.com/office/drawing/2014/main" id="{2CC269C1-DC34-C603-0136-CAFE6E55B5AE}"/>
              </a:ext>
            </a:extLst>
          </p:cNvPr>
          <p:cNvSpPr>
            <a:spLocks noGrp="1"/>
          </p:cNvSpPr>
          <p:nvPr>
            <p:ph idx="1"/>
          </p:nvPr>
        </p:nvSpPr>
        <p:spPr>
          <a:xfrm>
            <a:off x="838200" y="1825625"/>
            <a:ext cx="6749143" cy="4351338"/>
          </a:xfrm>
        </p:spPr>
        <p:txBody>
          <a:bodyPr/>
          <a:lstStyle/>
          <a:p>
            <a:r>
              <a:rPr lang="en-US"/>
              <a:t>How many times did Jim say the word cake?</a:t>
            </a:r>
          </a:p>
          <a:p>
            <a:r>
              <a:rPr lang="en-US"/>
              <a:t>What about frequency recording was challenging?</a:t>
            </a:r>
          </a:p>
          <a:p>
            <a:r>
              <a:rPr lang="en-US"/>
              <a:t>Given those challenges, how could the measurement procedures be improved?</a:t>
            </a:r>
          </a:p>
        </p:txBody>
      </p:sp>
      <p:pic>
        <p:nvPicPr>
          <p:cNvPr id="8" name="Picture 1" descr="A screenshot of a Zoom chat">
            <a:extLst>
              <a:ext uri="{FF2B5EF4-FFF2-40B4-BE49-F238E27FC236}">
                <a16:creationId xmlns:a16="http://schemas.microsoft.com/office/drawing/2014/main" id="{C3CA6BC6-891C-5428-6224-267670F72438}"/>
              </a:ext>
            </a:extLst>
          </p:cNvPr>
          <p:cNvPicPr>
            <a:picLocks noChangeAspect="1"/>
          </p:cNvPicPr>
          <p:nvPr/>
        </p:nvPicPr>
        <p:blipFill>
          <a:blip r:embed="rId3"/>
          <a:stretch>
            <a:fillRect/>
          </a:stretch>
        </p:blipFill>
        <p:spPr>
          <a:xfrm>
            <a:off x="7928598" y="1938713"/>
            <a:ext cx="3318732" cy="3575997"/>
          </a:xfrm>
          <a:prstGeom prst="rect">
            <a:avLst/>
          </a:prstGeom>
          <a:ln>
            <a:solidFill>
              <a:schemeClr val="tx1"/>
            </a:solidFill>
          </a:ln>
        </p:spPr>
      </p:pic>
    </p:spTree>
    <p:extLst>
      <p:ext uri="{BB962C8B-B14F-4D97-AF65-F5344CB8AC3E}">
        <p14:creationId xmlns:p14="http://schemas.microsoft.com/office/powerpoint/2010/main" val="20156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A58B5-5FB4-B7ED-E59A-A416893FCD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621685-90F7-D207-2618-CEB0AA5956D0}"/>
              </a:ext>
              <a:ext uri="{C183D7F6-B498-43B3-948B-1728B52AA6E4}">
                <adec:decorative xmlns:adec="http://schemas.microsoft.com/office/drawing/2017/decorative" val="1"/>
              </a:ext>
            </a:extLst>
          </p:cNvPr>
          <p:cNvSpPr>
            <a:spLocks noGrp="1"/>
          </p:cNvSpPr>
          <p:nvPr>
            <p:ph type="title"/>
          </p:nvPr>
        </p:nvSpPr>
        <p:spPr/>
        <p:txBody>
          <a:bodyPr/>
          <a:lstStyle/>
          <a:p>
            <a:r>
              <a:rPr lang="en-US"/>
              <a:t>Step 3: Collecting Baseline Data</a:t>
            </a:r>
          </a:p>
        </p:txBody>
      </p:sp>
      <p:pic>
        <p:nvPicPr>
          <p:cNvPr id="3" name="Picture 1" descr="Image of a Step 3: Collelcdting Baseline Data Completion Checklist">
            <a:extLst>
              <a:ext uri="{FF2B5EF4-FFF2-40B4-BE49-F238E27FC236}">
                <a16:creationId xmlns:a16="http://schemas.microsoft.com/office/drawing/2014/main" id="{600B1F3D-16F8-29F6-592F-D955E737340A}"/>
              </a:ext>
            </a:extLst>
          </p:cNvPr>
          <p:cNvPicPr>
            <a:picLocks noGrp="1" noChangeAspect="1"/>
          </p:cNvPicPr>
          <p:nvPr>
            <p:ph idx="1"/>
          </p:nvPr>
        </p:nvPicPr>
        <p:blipFill>
          <a:blip r:embed="rId3"/>
          <a:srcRect/>
          <a:stretch/>
        </p:blipFill>
        <p:spPr>
          <a:xfrm>
            <a:off x="836065" y="1815729"/>
            <a:ext cx="3374883" cy="4351338"/>
          </a:xfrm>
          <a:ln w="12700">
            <a:noFill/>
          </a:ln>
        </p:spPr>
      </p:pic>
      <p:sp>
        <p:nvSpPr>
          <p:cNvPr id="4" name="TextBox 1">
            <a:extLst>
              <a:ext uri="{FF2B5EF4-FFF2-40B4-BE49-F238E27FC236}">
                <a16:creationId xmlns:a16="http://schemas.microsoft.com/office/drawing/2014/main" id="{B894DB78-8CFF-66E0-A664-81C4E5975B64}"/>
              </a:ext>
            </a:extLst>
          </p:cNvPr>
          <p:cNvSpPr txBox="1"/>
          <p:nvPr/>
        </p:nvSpPr>
        <p:spPr>
          <a:xfrm>
            <a:off x="4476997" y="1715984"/>
            <a:ext cx="7117277"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800">
                <a:cs typeface="Arial" panose="020B0604020202020204"/>
              </a:rPr>
              <a:t>Determine behavioral dimension of focus</a:t>
            </a:r>
          </a:p>
          <a:p>
            <a:pPr marL="228600" indent="-228600">
              <a:buFont typeface=""/>
              <a:buChar char="•"/>
            </a:pPr>
            <a:r>
              <a:rPr lang="en-US" sz="2800">
                <a:cs typeface="Arial" panose="020B0604020202020204"/>
              </a:rPr>
              <a:t>Select a measurement system</a:t>
            </a:r>
          </a:p>
          <a:p>
            <a:pPr marL="228600" indent="-228600">
              <a:buFont typeface=""/>
              <a:buChar char="•"/>
            </a:pPr>
            <a:r>
              <a:rPr lang="en-US" sz="2800">
                <a:cs typeface="Arial" panose="020B0604020202020204"/>
              </a:rPr>
              <a:t>Develop data collection procedures</a:t>
            </a:r>
          </a:p>
          <a:p>
            <a:pPr marL="228600" indent="-228600">
              <a:buFont typeface=""/>
              <a:buChar char="•"/>
            </a:pPr>
            <a:r>
              <a:rPr lang="en-US" sz="2800">
                <a:cs typeface="Arial" panose="020B0604020202020204"/>
              </a:rPr>
              <a:t>Train data collectors</a:t>
            </a:r>
          </a:p>
          <a:p>
            <a:pPr marL="228600" indent="-228600">
              <a:buFont typeface=""/>
              <a:buChar char="•"/>
            </a:pPr>
            <a:r>
              <a:rPr lang="en-US" sz="2800">
                <a:cs typeface="Arial" panose="020B0604020202020204"/>
              </a:rPr>
              <a:t>Collect baseline data</a:t>
            </a:r>
          </a:p>
          <a:p>
            <a:pPr marL="228600" indent="-228600">
              <a:buFont typeface=""/>
              <a:buChar char="•"/>
            </a:pPr>
            <a:r>
              <a:rPr lang="en-US" sz="2800">
                <a:cs typeface="Arial" panose="020B0604020202020204"/>
              </a:rPr>
              <a:t>Graph baseline data</a:t>
            </a:r>
          </a:p>
          <a:p>
            <a:pPr marL="685800" lvl="2" indent="-228600">
              <a:buFont typeface="Courier New"/>
              <a:buChar char="o"/>
            </a:pPr>
            <a:endParaRPr lang="en-US" sz="2400">
              <a:solidFill>
                <a:srgbClr val="283375"/>
              </a:solidFill>
              <a:cs typeface="Arial"/>
            </a:endParaRPr>
          </a:p>
        </p:txBody>
      </p:sp>
      <p:sp>
        <p:nvSpPr>
          <p:cNvPr id="5" name="Highlight 1">
            <a:extLst>
              <a:ext uri="{FF2B5EF4-FFF2-40B4-BE49-F238E27FC236}">
                <a16:creationId xmlns:a16="http://schemas.microsoft.com/office/drawing/2014/main" id="{D401AC7F-8C69-92E8-4FFE-22EF9DB4B7EC}"/>
              </a:ext>
              <a:ext uri="{C183D7F6-B498-43B3-948B-1728B52AA6E4}">
                <adec:decorative xmlns:adec="http://schemas.microsoft.com/office/drawing/2017/decorative" val="1"/>
              </a:ext>
            </a:extLst>
          </p:cNvPr>
          <p:cNvSpPr/>
          <p:nvPr/>
        </p:nvSpPr>
        <p:spPr>
          <a:xfrm>
            <a:off x="4476996" y="1718153"/>
            <a:ext cx="6876803" cy="49530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Highlight 2">
            <a:extLst>
              <a:ext uri="{FF2B5EF4-FFF2-40B4-BE49-F238E27FC236}">
                <a16:creationId xmlns:a16="http://schemas.microsoft.com/office/drawing/2014/main" id="{6FA377A0-6420-1AC7-B2CC-C89327DE6E42}"/>
              </a:ext>
              <a:ext uri="{C183D7F6-B498-43B3-948B-1728B52AA6E4}">
                <adec:decorative xmlns:adec="http://schemas.microsoft.com/office/drawing/2017/decorative" val="1"/>
              </a:ext>
            </a:extLst>
          </p:cNvPr>
          <p:cNvSpPr/>
          <p:nvPr/>
        </p:nvSpPr>
        <p:spPr>
          <a:xfrm>
            <a:off x="4476997" y="2213453"/>
            <a:ext cx="5860506" cy="49530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ectangle" descr="Reminder-although we aren't discussing these today developing data collection  procedures, training data collectors, and collecting baseline data are key components of this step!">
            <a:extLst>
              <a:ext uri="{FF2B5EF4-FFF2-40B4-BE49-F238E27FC236}">
                <a16:creationId xmlns:a16="http://schemas.microsoft.com/office/drawing/2014/main" id="{5D50342A-10B7-EAC5-44F8-A223D0FBF100}"/>
              </a:ext>
            </a:extLst>
          </p:cNvPr>
          <p:cNvSpPr/>
          <p:nvPr/>
        </p:nvSpPr>
        <p:spPr>
          <a:xfrm>
            <a:off x="4670053" y="4497049"/>
            <a:ext cx="6351429" cy="1858781"/>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200"/>
              <a:t>Reminder- although we aren’t discussing these today developing data collection procedures, training data collectors, and collecting baseline data are key components of this step!</a:t>
            </a:r>
          </a:p>
        </p:txBody>
      </p:sp>
      <p:sp>
        <p:nvSpPr>
          <p:cNvPr id="9" name="Right Bracket">
            <a:extLst>
              <a:ext uri="{FF2B5EF4-FFF2-40B4-BE49-F238E27FC236}">
                <a16:creationId xmlns:a16="http://schemas.microsoft.com/office/drawing/2014/main" id="{E4D5C548-CBF5-FF89-5BD2-9EC95E11383C}"/>
              </a:ext>
              <a:ext uri="{C183D7F6-B498-43B3-948B-1728B52AA6E4}">
                <adec:decorative xmlns:adec="http://schemas.microsoft.com/office/drawing/2017/decorative" val="1"/>
              </a:ext>
            </a:extLst>
          </p:cNvPr>
          <p:cNvSpPr/>
          <p:nvPr/>
        </p:nvSpPr>
        <p:spPr>
          <a:xfrm>
            <a:off x="10580915" y="2773363"/>
            <a:ext cx="627742" cy="1587475"/>
          </a:xfrm>
          <a:prstGeom prst="rightBracket">
            <a:avLst>
              <a:gd name="adj" fmla="val 15269"/>
            </a:avLst>
          </a:prstGeom>
          <a:ln w="76200"/>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pic>
        <p:nvPicPr>
          <p:cNvPr id="6146" name="Picture 2">
            <a:extLst>
              <a:ext uri="{FF2B5EF4-FFF2-40B4-BE49-F238E27FC236}">
                <a16:creationId xmlns:a16="http://schemas.microsoft.com/office/drawing/2014/main" id="{C272F56B-83D2-597A-560B-B815C1CE6569}"/>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028525" y="7513"/>
            <a:ext cx="1156432"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3683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7A476-331E-6657-9C63-5C6B728C28F6}"/>
            </a:ext>
          </a:extLst>
        </p:cNvPr>
        <p:cNvGrpSpPr/>
        <p:nvPr/>
      </p:nvGrpSpPr>
      <p:grpSpPr>
        <a:xfrm>
          <a:off x="0" y="0"/>
          <a:ext cx="0" cy="0"/>
          <a:chOff x="0" y="0"/>
          <a:chExt cx="0" cy="0"/>
        </a:xfrm>
      </p:grpSpPr>
      <p:sp>
        <p:nvSpPr>
          <p:cNvPr id="5" name="Title">
            <a:extLst>
              <a:ext uri="{FF2B5EF4-FFF2-40B4-BE49-F238E27FC236}">
                <a16:creationId xmlns:a16="http://schemas.microsoft.com/office/drawing/2014/main" id="{EC8DAF8A-63E3-3B6E-CFA5-F1A39DED4A6D}"/>
              </a:ext>
              <a:ext uri="{C183D7F6-B498-43B3-948B-1728B52AA6E4}">
                <adec:decorative xmlns:adec="http://schemas.microsoft.com/office/drawing/2017/decorative" val="1"/>
              </a:ext>
            </a:extLst>
          </p:cNvPr>
          <p:cNvSpPr>
            <a:spLocks noGrp="1"/>
          </p:cNvSpPr>
          <p:nvPr>
            <p:ph type="title"/>
          </p:nvPr>
        </p:nvSpPr>
        <p:spPr>
          <a:xfrm>
            <a:off x="831850" y="1709738"/>
            <a:ext cx="7177617" cy="2852737"/>
          </a:xfrm>
        </p:spPr>
        <p:txBody>
          <a:bodyPr/>
          <a:lstStyle/>
          <a:p>
            <a:r>
              <a:rPr lang="en-US" dirty="0"/>
              <a:t>FABI Step 4: Design the FABI</a:t>
            </a:r>
          </a:p>
        </p:txBody>
      </p:sp>
      <p:pic>
        <p:nvPicPr>
          <p:cNvPr id="7" name="Picture">
            <a:extLst>
              <a:ext uri="{FF2B5EF4-FFF2-40B4-BE49-F238E27FC236}">
                <a16:creationId xmlns:a16="http://schemas.microsoft.com/office/drawing/2014/main" id="{931A9239-9D73-B10E-2011-97170E01185D}"/>
              </a:ext>
              <a:ext uri="{C183D7F6-B498-43B3-948B-1728B52AA6E4}">
                <adec:decorative xmlns:adec="http://schemas.microsoft.com/office/drawing/2017/decorative" val="1"/>
              </a:ext>
            </a:extLst>
          </p:cNvPr>
          <p:cNvPicPr>
            <a:picLocks noChangeAspect="1" noChangeArrowheads="1"/>
          </p:cNvPicPr>
          <p:nvPr/>
        </p:nvPicPr>
        <p:blipFill>
          <a:blip r:embed="rId2"/>
          <a:srcRect/>
          <a:stretch/>
        </p:blipFill>
        <p:spPr bwMode="auto">
          <a:xfrm>
            <a:off x="8782844" y="1426021"/>
            <a:ext cx="2563812" cy="40059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1417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93FD5-6CDE-5B00-10D3-3E5B8DBF36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0161BD-86F9-F7BB-A852-DC02E0D2F8A3}"/>
              </a:ext>
              <a:ext uri="{C183D7F6-B498-43B3-948B-1728B52AA6E4}">
                <adec:decorative xmlns:adec="http://schemas.microsoft.com/office/drawing/2017/decorative" val="1"/>
              </a:ext>
            </a:extLst>
          </p:cNvPr>
          <p:cNvSpPr>
            <a:spLocks noGrp="1"/>
          </p:cNvSpPr>
          <p:nvPr>
            <p:ph type="title"/>
          </p:nvPr>
        </p:nvSpPr>
        <p:spPr/>
        <p:txBody>
          <a:bodyPr/>
          <a:lstStyle/>
          <a:p>
            <a:r>
              <a:rPr lang="en-US"/>
              <a:t>Step 4: Design the FABI</a:t>
            </a:r>
          </a:p>
        </p:txBody>
      </p:sp>
      <p:pic>
        <p:nvPicPr>
          <p:cNvPr id="3" name="Picture 1" descr="Image of Step 4: Designing the Intervention checklist">
            <a:extLst>
              <a:ext uri="{FF2B5EF4-FFF2-40B4-BE49-F238E27FC236}">
                <a16:creationId xmlns:a16="http://schemas.microsoft.com/office/drawing/2014/main" id="{23A4F463-68B2-A716-BF72-7E8DD662EEE2}"/>
              </a:ext>
            </a:extLst>
          </p:cNvPr>
          <p:cNvPicPr>
            <a:picLocks noGrp="1" noChangeAspect="1"/>
          </p:cNvPicPr>
          <p:nvPr>
            <p:ph idx="1"/>
          </p:nvPr>
        </p:nvPicPr>
        <p:blipFill>
          <a:blip r:embed="rId3"/>
          <a:srcRect/>
          <a:stretch/>
        </p:blipFill>
        <p:spPr>
          <a:xfrm>
            <a:off x="836065" y="1815729"/>
            <a:ext cx="3374883" cy="4351338"/>
          </a:xfrm>
          <a:ln w="12700">
            <a:noFill/>
          </a:ln>
        </p:spPr>
      </p:pic>
      <p:sp>
        <p:nvSpPr>
          <p:cNvPr id="4" name="TextBox 1">
            <a:extLst>
              <a:ext uri="{FF2B5EF4-FFF2-40B4-BE49-F238E27FC236}">
                <a16:creationId xmlns:a16="http://schemas.microsoft.com/office/drawing/2014/main" id="{685F7F8D-472E-961D-110D-999A2440396D}"/>
              </a:ext>
            </a:extLst>
          </p:cNvPr>
          <p:cNvSpPr txBox="1"/>
          <p:nvPr/>
        </p:nvSpPr>
        <p:spPr>
          <a:xfrm>
            <a:off x="4476997" y="1715984"/>
            <a:ext cx="7117277"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800">
                <a:cs typeface="Arial" panose="020B0604020202020204"/>
              </a:rPr>
              <a:t>Select an intervention method</a:t>
            </a:r>
          </a:p>
          <a:p>
            <a:pPr marL="228600" indent="-228600">
              <a:buFont typeface=""/>
              <a:buChar char="•"/>
            </a:pPr>
            <a:r>
              <a:rPr lang="en-US" sz="2800">
                <a:cs typeface="Arial" panose="020B0604020202020204"/>
              </a:rPr>
              <a:t>Develop A-R-E intervention components</a:t>
            </a:r>
          </a:p>
          <a:p>
            <a:pPr marL="228600" indent="-228600">
              <a:buFont typeface=""/>
              <a:buChar char="•"/>
            </a:pPr>
            <a:r>
              <a:rPr lang="en-US" sz="2800">
                <a:cs typeface="Arial" panose="020B0604020202020204"/>
              </a:rPr>
              <a:t>Draft treatment integrity checklist</a:t>
            </a:r>
          </a:p>
          <a:p>
            <a:pPr marL="228600" indent="-228600">
              <a:buFont typeface=""/>
              <a:buChar char="•"/>
            </a:pPr>
            <a:r>
              <a:rPr lang="en-US" sz="2800">
                <a:cs typeface="Arial" panose="020B0604020202020204"/>
              </a:rPr>
              <a:t>Assess pre-intervention social validity</a:t>
            </a:r>
          </a:p>
          <a:p>
            <a:pPr marL="228600" indent="-228600">
              <a:buFont typeface=""/>
              <a:buChar char="•"/>
            </a:pPr>
            <a:r>
              <a:rPr lang="en-US" sz="2800">
                <a:cs typeface="Arial" panose="020B0604020202020204"/>
              </a:rPr>
              <a:t>Develop intervention materials</a:t>
            </a:r>
          </a:p>
          <a:p>
            <a:pPr marL="228600" indent="-228600">
              <a:buFont typeface=""/>
              <a:buChar char="•"/>
            </a:pPr>
            <a:r>
              <a:rPr lang="en-US" sz="2800">
                <a:cs typeface="Arial" panose="020B0604020202020204"/>
              </a:rPr>
              <a:t>Introduce FABI to educators and family</a:t>
            </a:r>
          </a:p>
          <a:p>
            <a:pPr marL="228600" indent="-228600">
              <a:buFont typeface=""/>
              <a:buChar char="•"/>
            </a:pPr>
            <a:r>
              <a:rPr lang="en-US" sz="2800">
                <a:cs typeface="Arial" panose="020B0604020202020204"/>
              </a:rPr>
              <a:t>Introduce FABI to student</a:t>
            </a:r>
          </a:p>
          <a:p>
            <a:pPr marL="228600" indent="-228600">
              <a:buFont typeface=""/>
              <a:buChar char="•"/>
            </a:pPr>
            <a:r>
              <a:rPr lang="en-US" sz="2800">
                <a:cs typeface="Arial" panose="020B0604020202020204"/>
              </a:rPr>
              <a:t>Revise and finalize FABI</a:t>
            </a:r>
          </a:p>
        </p:txBody>
      </p:sp>
      <p:sp>
        <p:nvSpPr>
          <p:cNvPr id="5" name="Highlight 1">
            <a:extLst>
              <a:ext uri="{FF2B5EF4-FFF2-40B4-BE49-F238E27FC236}">
                <a16:creationId xmlns:a16="http://schemas.microsoft.com/office/drawing/2014/main" id="{530BEDD5-D8A9-1751-D03B-CD6820E7B898}"/>
              </a:ext>
              <a:ext uri="{C183D7F6-B498-43B3-948B-1728B52AA6E4}">
                <adec:decorative xmlns:adec="http://schemas.microsoft.com/office/drawing/2017/decorative" val="1"/>
              </a:ext>
            </a:extLst>
          </p:cNvPr>
          <p:cNvSpPr/>
          <p:nvPr/>
        </p:nvSpPr>
        <p:spPr>
          <a:xfrm>
            <a:off x="4476996" y="1718153"/>
            <a:ext cx="6876803" cy="49530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Highlight 2">
            <a:extLst>
              <a:ext uri="{FF2B5EF4-FFF2-40B4-BE49-F238E27FC236}">
                <a16:creationId xmlns:a16="http://schemas.microsoft.com/office/drawing/2014/main" id="{CE9DDC90-44C3-5D0E-6893-E56CB30692AB}"/>
              </a:ext>
              <a:ext uri="{C183D7F6-B498-43B3-948B-1728B52AA6E4}">
                <adec:decorative xmlns:adec="http://schemas.microsoft.com/office/drawing/2017/decorative" val="1"/>
              </a:ext>
            </a:extLst>
          </p:cNvPr>
          <p:cNvSpPr/>
          <p:nvPr/>
        </p:nvSpPr>
        <p:spPr>
          <a:xfrm>
            <a:off x="4476997" y="2213453"/>
            <a:ext cx="6876802" cy="49530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Highlight 3">
            <a:extLst>
              <a:ext uri="{FF2B5EF4-FFF2-40B4-BE49-F238E27FC236}">
                <a16:creationId xmlns:a16="http://schemas.microsoft.com/office/drawing/2014/main" id="{A58B7208-1D24-D4F3-D107-BC33608D45E3}"/>
              </a:ext>
              <a:ext uri="{C183D7F6-B498-43B3-948B-1728B52AA6E4}">
                <adec:decorative xmlns:adec="http://schemas.microsoft.com/office/drawing/2017/decorative" val="1"/>
              </a:ext>
            </a:extLst>
          </p:cNvPr>
          <p:cNvSpPr/>
          <p:nvPr/>
        </p:nvSpPr>
        <p:spPr>
          <a:xfrm>
            <a:off x="4476996" y="2708753"/>
            <a:ext cx="6876802" cy="392167"/>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Highlight 4">
            <a:extLst>
              <a:ext uri="{FF2B5EF4-FFF2-40B4-BE49-F238E27FC236}">
                <a16:creationId xmlns:a16="http://schemas.microsoft.com/office/drawing/2014/main" id="{02732E82-6A61-4663-209E-169CBA538C60}"/>
              </a:ext>
              <a:ext uri="{C183D7F6-B498-43B3-948B-1728B52AA6E4}">
                <adec:decorative xmlns:adec="http://schemas.microsoft.com/office/drawing/2017/decorative" val="1"/>
              </a:ext>
            </a:extLst>
          </p:cNvPr>
          <p:cNvSpPr/>
          <p:nvPr/>
        </p:nvSpPr>
        <p:spPr>
          <a:xfrm>
            <a:off x="4476996" y="3083199"/>
            <a:ext cx="6876802" cy="392167"/>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90E75D27-A1BC-A53B-DAB3-3FC53A3044C2}"/>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026578" y="7513"/>
            <a:ext cx="1160326"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55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99CBC01-2716-F396-3F21-B460A41D9CD0}"/>
              </a:ext>
            </a:extLst>
          </p:cNvPr>
          <p:cNvSpPr>
            <a:spLocks noGrp="1"/>
          </p:cNvSpPr>
          <p:nvPr>
            <p:ph type="title"/>
          </p:nvPr>
        </p:nvSpPr>
        <p:spPr/>
        <p:txBody>
          <a:bodyPr/>
          <a:lstStyle/>
          <a:p>
            <a:r>
              <a:rPr lang="en-US"/>
              <a:t>Function-Based Intervention Decision Model</a:t>
            </a:r>
          </a:p>
        </p:txBody>
      </p:sp>
      <p:sp>
        <p:nvSpPr>
          <p:cNvPr id="3" name="Content Placeholder 1">
            <a:extLst>
              <a:ext uri="{FF2B5EF4-FFF2-40B4-BE49-F238E27FC236}">
                <a16:creationId xmlns:a16="http://schemas.microsoft.com/office/drawing/2014/main" id="{8CB31A8B-9E93-C1CB-9CCB-5D342040FC8F}"/>
              </a:ext>
            </a:extLst>
          </p:cNvPr>
          <p:cNvSpPr>
            <a:spLocks noGrp="1"/>
          </p:cNvSpPr>
          <p:nvPr>
            <p:ph idx="1"/>
          </p:nvPr>
        </p:nvSpPr>
        <p:spPr>
          <a:xfrm>
            <a:off x="838200" y="1825625"/>
            <a:ext cx="5627559" cy="4351338"/>
          </a:xfrm>
        </p:spPr>
        <p:txBody>
          <a:bodyPr/>
          <a:lstStyle/>
          <a:p>
            <a:pPr marL="0" indent="0">
              <a:buNone/>
            </a:pPr>
            <a:r>
              <a:rPr lang="en-US"/>
              <a:t>An intervention method is selected based on the response to these two questions:</a:t>
            </a:r>
          </a:p>
          <a:p>
            <a:pPr marL="514350" indent="-514350">
              <a:buFont typeface="+mj-lt"/>
              <a:buAutoNum type="arabicPeriod"/>
            </a:pPr>
            <a:r>
              <a:rPr lang="en-US"/>
              <a:t>Can the student perform the replacement behavior?</a:t>
            </a:r>
          </a:p>
          <a:p>
            <a:pPr marL="514350" indent="-514350">
              <a:buFont typeface="+mj-lt"/>
              <a:buAutoNum type="arabicPeriod"/>
            </a:pPr>
            <a:r>
              <a:rPr lang="en-US"/>
              <a:t>Do antecedent conditions represent effective practices for this student?</a:t>
            </a:r>
          </a:p>
        </p:txBody>
      </p:sp>
      <p:pic>
        <p:nvPicPr>
          <p:cNvPr id="4" name="Picture 1" descr="Infographic: Functiona-Based Intervention Decision Model">
            <a:extLst>
              <a:ext uri="{FF2B5EF4-FFF2-40B4-BE49-F238E27FC236}">
                <a16:creationId xmlns:a16="http://schemas.microsoft.com/office/drawing/2014/main" id="{D04D82D9-A6F6-EA2D-B2BF-8E6E57FAC343}"/>
              </a:ext>
            </a:extLst>
          </p:cNvPr>
          <p:cNvPicPr>
            <a:picLocks noChangeAspect="1"/>
          </p:cNvPicPr>
          <p:nvPr/>
        </p:nvPicPr>
        <p:blipFill>
          <a:blip r:embed="rId2"/>
          <a:srcRect/>
          <a:stretch/>
        </p:blipFill>
        <p:spPr>
          <a:xfrm>
            <a:off x="7184571" y="1477282"/>
            <a:ext cx="3346692" cy="4331014"/>
          </a:xfrm>
          <a:prstGeom prst="rect">
            <a:avLst/>
          </a:prstGeom>
          <a:ln>
            <a:solidFill>
              <a:schemeClr val="tx1"/>
            </a:solidFill>
          </a:ln>
        </p:spPr>
      </p:pic>
      <p:pic>
        <p:nvPicPr>
          <p:cNvPr id="5" name="Picture 2">
            <a:extLst>
              <a:ext uri="{FF2B5EF4-FFF2-40B4-BE49-F238E27FC236}">
                <a16:creationId xmlns:a16="http://schemas.microsoft.com/office/drawing/2014/main" id="{59869A30-820D-4B22-F8EC-1553D42359E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33272" y="0"/>
            <a:ext cx="1158728" cy="1810512"/>
          </a:xfrm>
          <a:prstGeom prst="rect">
            <a:avLst/>
          </a:prstGeom>
        </p:spPr>
      </p:pic>
    </p:spTree>
    <p:extLst>
      <p:ext uri="{BB962C8B-B14F-4D97-AF65-F5344CB8AC3E}">
        <p14:creationId xmlns:p14="http://schemas.microsoft.com/office/powerpoint/2010/main" val="839885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descr="Comprehensive, Integrated, Three-Tiered Model of Prevention pyramid.">
            <a:extLst>
              <a:ext uri="{FF2B5EF4-FFF2-40B4-BE49-F238E27FC236}">
                <a16:creationId xmlns:a16="http://schemas.microsoft.com/office/drawing/2014/main" id="{C18350AB-5D16-EE21-8371-9C38EFF675C5}"/>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5326371C-58D6-024C-97BB-E72875F449D0}"/>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The Tier 3 Process module cover">
            <a:extLst>
              <a:ext uri="{FF2B5EF4-FFF2-40B4-BE49-F238E27FC236}">
                <a16:creationId xmlns:a16="http://schemas.microsoft.com/office/drawing/2014/main" id="{8F047738-C514-6D8B-B939-F95104A2DB08}"/>
              </a:ext>
            </a:extLst>
          </p:cNvPr>
          <p:cNvPicPr>
            <a:picLocks noChangeAspect="1"/>
          </p:cNvPicPr>
          <p:nvPr/>
        </p:nvPicPr>
        <p:blipFill>
          <a:blip r:embed="rId4"/>
          <a:stretch>
            <a:fillRect/>
          </a:stretch>
        </p:blipFill>
        <p:spPr>
          <a:xfrm>
            <a:off x="9177435" y="908543"/>
            <a:ext cx="2072454" cy="3236976"/>
          </a:xfrm>
          <a:prstGeom prst="rect">
            <a:avLst/>
          </a:prstGeom>
        </p:spPr>
      </p:pic>
      <p:sp>
        <p:nvSpPr>
          <p:cNvPr id="7" name="Title">
            <a:extLst>
              <a:ext uri="{FF2B5EF4-FFF2-40B4-BE49-F238E27FC236}">
                <a16:creationId xmlns:a16="http://schemas.microsoft.com/office/drawing/2014/main" id="{6B14B590-B107-CE43-9D40-CF1F2FCFF361}"/>
              </a:ext>
            </a:extLst>
          </p:cNvPr>
          <p:cNvSpPr txBox="1">
            <a:spLocks noGrp="1"/>
          </p:cNvSpPr>
          <p:nvPr>
            <p:ph type="title" idx="4294967295"/>
          </p:nvPr>
        </p:nvSpPr>
        <p:spPr bwMode="auto">
          <a:xfrm>
            <a:off x="2239926" y="4744996"/>
            <a:ext cx="9952074" cy="914400"/>
          </a:xfrm>
          <a:prstGeom prst="rect">
            <a:avLst/>
          </a:prstGeom>
          <a:solidFill>
            <a:srgbClr val="FF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Tertiary (Tier 3) Intervention Grid</a:t>
            </a:r>
          </a:p>
        </p:txBody>
      </p:sp>
      <p:pic>
        <p:nvPicPr>
          <p:cNvPr id="6" name="Chart" descr="Tertiary (Tier 3) interventions grid">
            <a:extLst>
              <a:ext uri="{FF2B5EF4-FFF2-40B4-BE49-F238E27FC236}">
                <a16:creationId xmlns:a16="http://schemas.microsoft.com/office/drawing/2014/main" id="{0311E041-CA33-444B-BC43-3AA4F5A8285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980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6A92A-5877-E070-F9DC-774D8CB5845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Function-Based Intervention Decision Model 1</a:t>
            </a:r>
          </a:p>
        </p:txBody>
      </p:sp>
      <p:pic>
        <p:nvPicPr>
          <p:cNvPr id="3" name="Picture 2" descr="Close-up of Function-Based Intervention Decision Model infographic. Question 1: Can the student perform the replacement behavior? No. Method 1 and 2 Teach the replacement behavior and adjust the environment. Yes. Method 2 Adjust the environment. Question 2. Do antecedent conditions represent effective practices for this student? Yes. Method 1 Teach the replacement behavior. No. Method 3 Shift the contingencies.">
            <a:extLst>
              <a:ext uri="{FF2B5EF4-FFF2-40B4-BE49-F238E27FC236}">
                <a16:creationId xmlns:a16="http://schemas.microsoft.com/office/drawing/2014/main" id="{3EB7E471-71AB-121C-75CF-5168F639ED96}"/>
              </a:ext>
            </a:extLst>
          </p:cNvPr>
          <p:cNvPicPr>
            <a:picLocks noChangeAspect="1"/>
          </p:cNvPicPr>
          <p:nvPr/>
        </p:nvPicPr>
        <p:blipFill>
          <a:blip r:embed="rId2"/>
          <a:srcRect/>
          <a:stretch/>
        </p:blipFill>
        <p:spPr>
          <a:xfrm>
            <a:off x="1436913" y="-4771118"/>
            <a:ext cx="8839201" cy="11438968"/>
          </a:xfrm>
          <a:prstGeom prst="rect">
            <a:avLst/>
          </a:prstGeom>
          <a:ln>
            <a:solidFill>
              <a:schemeClr val="tx1"/>
            </a:solidFill>
          </a:ln>
        </p:spPr>
      </p:pic>
    </p:spTree>
    <p:extLst>
      <p:ext uri="{BB962C8B-B14F-4D97-AF65-F5344CB8AC3E}">
        <p14:creationId xmlns:p14="http://schemas.microsoft.com/office/powerpoint/2010/main" val="2738539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A5CC933-9D41-09A9-47F9-82F47CABDE4F}"/>
              </a:ext>
            </a:extLst>
          </p:cNvPr>
          <p:cNvSpPr>
            <a:spLocks noGrp="1"/>
          </p:cNvSpPr>
          <p:nvPr>
            <p:ph type="title"/>
          </p:nvPr>
        </p:nvSpPr>
        <p:spPr/>
        <p:txBody>
          <a:bodyPr/>
          <a:lstStyle/>
          <a:p>
            <a:r>
              <a:rPr lang="en-US"/>
              <a:t>A-R-E Components</a:t>
            </a:r>
          </a:p>
        </p:txBody>
      </p:sp>
      <p:sp>
        <p:nvSpPr>
          <p:cNvPr id="3" name="Content Placeholder 1">
            <a:extLst>
              <a:ext uri="{FF2B5EF4-FFF2-40B4-BE49-F238E27FC236}">
                <a16:creationId xmlns:a16="http://schemas.microsoft.com/office/drawing/2014/main" id="{B062157E-9FB2-3219-2324-1BFD7239A8B9}"/>
              </a:ext>
            </a:extLst>
          </p:cNvPr>
          <p:cNvSpPr>
            <a:spLocks noGrp="1"/>
          </p:cNvSpPr>
          <p:nvPr>
            <p:ph idx="1"/>
          </p:nvPr>
        </p:nvSpPr>
        <p:spPr/>
        <p:txBody>
          <a:bodyPr/>
          <a:lstStyle/>
          <a:p>
            <a:r>
              <a:rPr lang="en-US" b="1"/>
              <a:t>Antecedent Adjustments</a:t>
            </a:r>
            <a:r>
              <a:rPr lang="en-US"/>
              <a:t> - adjusting the antecedent conditions to increase likelihood replacement behavior will occur and (if applicable) providing instruction in the replacement behavior</a:t>
            </a:r>
          </a:p>
          <a:p>
            <a:r>
              <a:rPr lang="en-US" b="1"/>
              <a:t>Reinforcement Shifts </a:t>
            </a:r>
            <a:r>
              <a:rPr lang="en-US"/>
              <a:t>- reinforcing the replacement behavior to strengthen its occurrence</a:t>
            </a:r>
          </a:p>
          <a:p>
            <a:r>
              <a:rPr lang="en-US" b="1"/>
              <a:t>Extinction Procedures </a:t>
            </a:r>
            <a:r>
              <a:rPr lang="en-US"/>
              <a:t>- ensuring that the target behavior is not followed by reinforcement</a:t>
            </a:r>
          </a:p>
        </p:txBody>
      </p:sp>
      <p:pic>
        <p:nvPicPr>
          <p:cNvPr id="6" name="Picture 1">
            <a:extLst>
              <a:ext uri="{FF2B5EF4-FFF2-40B4-BE49-F238E27FC236}">
                <a16:creationId xmlns:a16="http://schemas.microsoft.com/office/drawing/2014/main" id="{66158435-F435-0758-F54F-44CF690FBBD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033272" y="0"/>
            <a:ext cx="1158728" cy="1810512"/>
          </a:xfrm>
          <a:prstGeom prst="rect">
            <a:avLst/>
          </a:prstGeom>
        </p:spPr>
      </p:pic>
    </p:spTree>
    <p:extLst>
      <p:ext uri="{BB962C8B-B14F-4D97-AF65-F5344CB8AC3E}">
        <p14:creationId xmlns:p14="http://schemas.microsoft.com/office/powerpoint/2010/main" val="15351704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7B2B3-9F76-EFA1-7279-6982E29543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AA0AA5-DFF1-6366-17D4-10A68B00184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A-R-E Components 1</a:t>
            </a:r>
          </a:p>
        </p:txBody>
      </p:sp>
      <p:pic>
        <p:nvPicPr>
          <p:cNvPr id="5" name="Infographic: A-R-E Compenents with Antecedent adjustments highlighted in red. Make small changes in envrironments to prompt the new,more desirable replacement behavior to occur. Genuinely greet student prior to entering the classroom. Pair student with p" descr="A-R-E Components infographic with Antecedent adjustments section highlighted in red. Text is the following: Make small changes in environment to prompt new, more disirable replacement behavior to occur. 1. Genuinely greet student prior to entering the classroom. 2. Pair student with peer role model to work on tasks (access peer attention). 3. Visible posters in the classroom and around the school that list expectations. 4. Verbally state the desired behaviors you expect the student to engage in. 5. Model expectations to class.">
            <a:extLst>
              <a:ext uri="{FF2B5EF4-FFF2-40B4-BE49-F238E27FC236}">
                <a16:creationId xmlns:a16="http://schemas.microsoft.com/office/drawing/2014/main" id="{4B9F4C51-9BAD-8029-89EB-C4A6482DC935}"/>
              </a:ext>
            </a:extLst>
          </p:cNvPr>
          <p:cNvPicPr>
            <a:picLocks noGrp="1" noChangeAspect="1"/>
          </p:cNvPicPr>
          <p:nvPr>
            <p:ph idx="4294967295"/>
          </p:nvPr>
        </p:nvPicPr>
        <p:blipFill>
          <a:blip r:embed="rId2"/>
          <a:stretch>
            <a:fillRect/>
          </a:stretch>
        </p:blipFill>
        <p:spPr>
          <a:xfrm>
            <a:off x="2225" y="0"/>
            <a:ext cx="12189775" cy="6858000"/>
          </a:xfrm>
        </p:spPr>
      </p:pic>
    </p:spTree>
    <p:extLst>
      <p:ext uri="{BB962C8B-B14F-4D97-AF65-F5344CB8AC3E}">
        <p14:creationId xmlns:p14="http://schemas.microsoft.com/office/powerpoint/2010/main" val="38818513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CCB48-7880-1DC8-851C-D55AA8099F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44F20E-9027-1D37-516E-74A78F86DDD2}"/>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A-R-E Components 2</a:t>
            </a:r>
          </a:p>
        </p:txBody>
      </p:sp>
      <p:pic>
        <p:nvPicPr>
          <p:cNvPr id="5" name="Picture 1" descr="A-R-E Components infographic with Reinforcement shifts section highlighted in red. Text is the following: Reinforcement shifts. Provide more and specific reinforcement for the new behavior. 1. Provide behavior-specific praise to the small tasks or parts of large tasks the student completes. 2. Give student behavior-specific praise for on-task behavior at a high rate. 3. Celebrate large task completions! 4. Offer student 2 minutes to tell a pre-approved joke to the teacher after an on-task duration goal is met.">
            <a:extLst>
              <a:ext uri="{FF2B5EF4-FFF2-40B4-BE49-F238E27FC236}">
                <a16:creationId xmlns:a16="http://schemas.microsoft.com/office/drawing/2014/main" id="{75473EE1-9681-8CEA-BAC1-F638977FA290}"/>
              </a:ext>
            </a:extLst>
          </p:cNvPr>
          <p:cNvPicPr>
            <a:picLocks noGrp="1" noChangeAspect="1"/>
          </p:cNvPicPr>
          <p:nvPr>
            <p:ph idx="4294967295"/>
          </p:nvPr>
        </p:nvPicPr>
        <p:blipFill>
          <a:blip r:embed="rId2"/>
          <a:srcRect/>
          <a:stretch/>
        </p:blipFill>
        <p:spPr>
          <a:xfrm>
            <a:off x="-1" y="0"/>
            <a:ext cx="12189775" cy="6858000"/>
          </a:xfrm>
        </p:spPr>
      </p:pic>
    </p:spTree>
    <p:extLst>
      <p:ext uri="{BB962C8B-B14F-4D97-AF65-F5344CB8AC3E}">
        <p14:creationId xmlns:p14="http://schemas.microsoft.com/office/powerpoint/2010/main" val="20029449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BAAAB-A71C-E4CF-932C-4B797B1021EE}"/>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431528DF-4570-B456-B81B-DD43F8D3F897}"/>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A-R-E Components 3</a:t>
            </a:r>
          </a:p>
        </p:txBody>
      </p:sp>
      <p:pic>
        <p:nvPicPr>
          <p:cNvPr id="5" name="Content Placeholder" descr="A-R-E Components infographic with Extinction procedures section highlighted in red. Text is the following: Withold the consequence that previously reinforced the target behavior. 1. Give a nonverbal prompt by indicating the classroom setting expectations poster. 2. Give praise to other students that are on-task.">
            <a:extLst>
              <a:ext uri="{FF2B5EF4-FFF2-40B4-BE49-F238E27FC236}">
                <a16:creationId xmlns:a16="http://schemas.microsoft.com/office/drawing/2014/main" id="{C58D1789-2B7B-4D97-1E42-653EBB77CB1C}"/>
              </a:ext>
            </a:extLst>
          </p:cNvPr>
          <p:cNvPicPr>
            <a:picLocks noGrp="1" noChangeAspect="1"/>
          </p:cNvPicPr>
          <p:nvPr>
            <p:ph idx="4294967295"/>
          </p:nvPr>
        </p:nvPicPr>
        <p:blipFill>
          <a:blip r:embed="rId2"/>
          <a:srcRect/>
          <a:stretch/>
        </p:blipFill>
        <p:spPr>
          <a:xfrm>
            <a:off x="-1" y="0"/>
            <a:ext cx="12189775" cy="6858000"/>
          </a:xfrm>
        </p:spPr>
      </p:pic>
    </p:spTree>
    <p:extLst>
      <p:ext uri="{BB962C8B-B14F-4D97-AF65-F5344CB8AC3E}">
        <p14:creationId xmlns:p14="http://schemas.microsoft.com/office/powerpoint/2010/main" val="38114628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F8667-7EA1-909D-8896-6AAD8B4D9950}"/>
              </a:ext>
            </a:extLst>
          </p:cNvPr>
          <p:cNvSpPr>
            <a:spLocks noGrp="1"/>
          </p:cNvSpPr>
          <p:nvPr>
            <p:ph type="title"/>
          </p:nvPr>
        </p:nvSpPr>
        <p:spPr/>
        <p:txBody>
          <a:bodyPr/>
          <a:lstStyle/>
          <a:p>
            <a:r>
              <a:rPr lang="en-US"/>
              <a:t>Illustration 1: </a:t>
            </a:r>
            <a:br>
              <a:rPr lang="en-US"/>
            </a:br>
            <a:r>
              <a:rPr lang="en-US"/>
              <a:t>David (2</a:t>
            </a:r>
            <a:r>
              <a:rPr lang="en-US" baseline="30000"/>
              <a:t>nd</a:t>
            </a:r>
            <a:r>
              <a:rPr lang="en-US"/>
              <a:t> Grade)</a:t>
            </a:r>
          </a:p>
        </p:txBody>
      </p:sp>
      <p:sp>
        <p:nvSpPr>
          <p:cNvPr id="3" name="Text Placeholder 2">
            <a:extLst>
              <a:ext uri="{FF2B5EF4-FFF2-40B4-BE49-F238E27FC236}">
                <a16:creationId xmlns:a16="http://schemas.microsoft.com/office/drawing/2014/main" id="{42A1B8B8-E99A-69C3-AF8B-C36966D7D68A}"/>
              </a:ext>
              <a:ext uri="{C183D7F6-B498-43B3-948B-1728B52AA6E4}">
                <adec:decorative xmlns:adec="http://schemas.microsoft.com/office/drawing/2017/decorative" val="1"/>
              </a:ext>
            </a:extLst>
          </p:cNvPr>
          <p:cNvSpPr>
            <a:spLocks noGrp="1"/>
          </p:cNvSpPr>
          <p:nvPr>
            <p:ph type="body" idx="1"/>
          </p:nvPr>
        </p:nvSpPr>
        <p:spPr/>
        <p:txBody>
          <a:bodyPr>
            <a:normAutofit/>
          </a:bodyPr>
          <a:lstStyle/>
          <a:p>
            <a:r>
              <a:rPr lang="en-US" sz="2000" dirty="0"/>
              <a:t>Germer, K. A., Kaplan, L. M., Giroux, L. N., Markham, E. H., Ferris, G. J., Oakes, W. P., &amp; Lane, K. L. (2011). A function-based intervention to increase a second-grade student's on-task behavior in a general education classroom. </a:t>
            </a:r>
            <a:r>
              <a:rPr lang="en-US" sz="2000" i="1" dirty="0"/>
              <a:t>Beyond Behavior</a:t>
            </a:r>
            <a:r>
              <a:rPr lang="en-US" sz="2000" dirty="0"/>
              <a:t>, </a:t>
            </a:r>
            <a:r>
              <a:rPr lang="en-US" sz="2000" i="1" dirty="0"/>
              <a:t>20</a:t>
            </a:r>
            <a:r>
              <a:rPr lang="en-US" sz="2000" dirty="0"/>
              <a:t>(3), 19-30.</a:t>
            </a:r>
          </a:p>
        </p:txBody>
      </p:sp>
      <p:pic>
        <p:nvPicPr>
          <p:cNvPr id="4" name="Picture 2" descr="Beyond Behavior book cover">
            <a:extLst>
              <a:ext uri="{FF2B5EF4-FFF2-40B4-BE49-F238E27FC236}">
                <a16:creationId xmlns:a16="http://schemas.microsoft.com/office/drawing/2014/main" id="{9F16C074-D20B-F171-D1EB-2447EA540FF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3453"/>
          <a:stretch/>
        </p:blipFill>
        <p:spPr bwMode="auto">
          <a:xfrm>
            <a:off x="10322924" y="0"/>
            <a:ext cx="1869076" cy="2583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2309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9CFAC-1F97-0708-BAF5-5C915EE72536}"/>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7DDFDC0E-3C74-297D-F8BC-28DF401B5A55}"/>
              </a:ext>
            </a:extLst>
          </p:cNvPr>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3400"/>
              <a:t>Target Behavior: Off -Task Behavior</a:t>
            </a:r>
          </a:p>
        </p:txBody>
      </p:sp>
      <p:graphicFrame>
        <p:nvGraphicFramePr>
          <p:cNvPr id="6" name="Table">
            <a:extLst>
              <a:ext uri="{FF2B5EF4-FFF2-40B4-BE49-F238E27FC236}">
                <a16:creationId xmlns:a16="http://schemas.microsoft.com/office/drawing/2014/main" id="{E32F58DD-DEE1-4BA2-6D8D-8119FCA49806}"/>
              </a:ext>
            </a:extLst>
          </p:cNvPr>
          <p:cNvGraphicFramePr>
            <a:graphicFrameLocks noGrp="1"/>
          </p:cNvGraphicFramePr>
          <p:nvPr>
            <p:ph idx="1"/>
            <p:extLst>
              <p:ext uri="{D42A27DB-BD31-4B8C-83A1-F6EECF244321}">
                <p14:modId xmlns:p14="http://schemas.microsoft.com/office/powerpoint/2010/main" val="4248443712"/>
              </p:ext>
            </p:extLst>
          </p:nvPr>
        </p:nvGraphicFramePr>
        <p:xfrm>
          <a:off x="838199" y="1806802"/>
          <a:ext cx="10515599" cy="4806068"/>
        </p:xfrm>
        <a:graphic>
          <a:graphicData uri="http://schemas.openxmlformats.org/drawingml/2006/table">
            <a:tbl>
              <a:tblPr firstRow="1" firstCol="1" bandRow="1"/>
              <a:tblGrid>
                <a:gridCol w="2041478">
                  <a:extLst>
                    <a:ext uri="{9D8B030D-6E8A-4147-A177-3AD203B41FA5}">
                      <a16:colId xmlns:a16="http://schemas.microsoft.com/office/drawing/2014/main" val="2732474540"/>
                    </a:ext>
                  </a:extLst>
                </a:gridCol>
                <a:gridCol w="8474121">
                  <a:extLst>
                    <a:ext uri="{9D8B030D-6E8A-4147-A177-3AD203B41FA5}">
                      <a16:colId xmlns:a16="http://schemas.microsoft.com/office/drawing/2014/main" val="2470939339"/>
                    </a:ext>
                  </a:extLst>
                </a:gridCol>
              </a:tblGrid>
              <a:tr h="408690">
                <a:tc>
                  <a:txBody>
                    <a:bodyPr/>
                    <a:lstStyle/>
                    <a:p>
                      <a:pPr marL="0" marR="0">
                        <a:lnSpc>
                          <a:spcPct val="115000"/>
                        </a:lnSpc>
                        <a:spcAft>
                          <a:spcPts val="800"/>
                        </a:spcAft>
                      </a:pPr>
                      <a:r>
                        <a:rPr lang="en-US" sz="2000" b="1">
                          <a:solidFill>
                            <a:srgbClr val="FFFFFF"/>
                          </a:solidFill>
                          <a:effectLst/>
                          <a:latin typeface="Arial"/>
                          <a:ea typeface="Calibri"/>
                          <a:cs typeface="Times New Roman"/>
                        </a:rPr>
                        <a:t>Component</a:t>
                      </a:r>
                      <a:endParaRPr lang="en-US" sz="2000">
                        <a:effectLst/>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tc>
                  <a:txBody>
                    <a:bodyPr/>
                    <a:lstStyle/>
                    <a:p>
                      <a:pPr marL="0" marR="0">
                        <a:lnSpc>
                          <a:spcPct val="115000"/>
                        </a:lnSpc>
                        <a:spcAft>
                          <a:spcPts val="800"/>
                        </a:spcAft>
                      </a:pPr>
                      <a:r>
                        <a:rPr lang="en-US" sz="2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Description</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extLst>
                  <a:ext uri="{0D108BD9-81ED-4DB2-BD59-A6C34878D82A}">
                    <a16:rowId xmlns:a16="http://schemas.microsoft.com/office/drawing/2014/main" val="491175364"/>
                  </a:ext>
                </a:extLst>
              </a:tr>
              <a:tr h="47856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Label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 Off-task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7357556"/>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Definition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eaLnBrk="1" hangingPunct="1"/>
                      <a:r>
                        <a:rPr lang="en-US" sz="2000">
                          <a:ea typeface="ＭＳ Ｐゴシック" pitchFamily="34" charset="-128"/>
                        </a:rPr>
                        <a:t>Off-task behavior refers to engaging in behaviors or making verbal comments unrelated to instructional tasks.</a:t>
                      </a:r>
                      <a:endParaRPr lang="en-US" sz="1600">
                        <a:ea typeface="ＭＳ Ｐゴシック" pitchFamily="34"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7600435"/>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Arial" panose="020B0604020202020204" pitchFamily="34" charset="0"/>
                        <a:buChar char="•"/>
                      </a:pPr>
                      <a:r>
                        <a:rPr lang="en-US" sz="1600">
                          <a:solidFill>
                            <a:schemeClr val="tx1"/>
                          </a:solidFill>
                        </a:rPr>
                        <a:t>leaving assigned instructional area without teacher permission</a:t>
                      </a:r>
                      <a:endParaRPr lang="en-US" sz="1600"/>
                    </a:p>
                    <a:p>
                      <a:pPr marL="342900" lvl="0" indent="-342900">
                        <a:buFont typeface="Arial" panose="020B0604020202020204" pitchFamily="34" charset="0"/>
                        <a:buChar char="•"/>
                      </a:pPr>
                      <a:r>
                        <a:rPr lang="en-US" sz="1600">
                          <a:solidFill>
                            <a:schemeClr val="tx1"/>
                          </a:solidFill>
                        </a:rPr>
                        <a:t>inappropriately making comments to teacher or peers unrelated to instruction</a:t>
                      </a:r>
                      <a:endParaRPr lang="en-US" sz="1600"/>
                    </a:p>
                    <a:p>
                      <a:pPr marL="342900" lvl="0" indent="-342900">
                        <a:buFont typeface="Arial" panose="020B0604020202020204" pitchFamily="34" charset="0"/>
                        <a:buChar char="•"/>
                      </a:pPr>
                      <a:r>
                        <a:rPr lang="en-US" sz="1600">
                          <a:solidFill>
                            <a:schemeClr val="tx1"/>
                          </a:solidFill>
                        </a:rPr>
                        <a:t>attending to anything other than the academic task</a:t>
                      </a:r>
                      <a:endParaRPr lang="en-US" sz="1600"/>
                    </a:p>
                    <a:p>
                      <a:pPr marL="342900" lvl="0" indent="-342900">
                        <a:buFont typeface="Arial" panose="020B0604020202020204" pitchFamily="34" charset="0"/>
                        <a:buChar char="•"/>
                      </a:pPr>
                      <a:r>
                        <a:rPr lang="en-US" sz="1600">
                          <a:solidFill>
                            <a:schemeClr val="tx1"/>
                          </a:solidFill>
                        </a:rPr>
                        <a:t>doing unassigned tasks</a:t>
                      </a:r>
                      <a:endParaRPr lang="en-US" sz="1600"/>
                    </a:p>
                    <a:p>
                      <a:pPr marL="342900" lvl="0" indent="-342900">
                        <a:buFont typeface="Arial" panose="020B0604020202020204" pitchFamily="34" charset="0"/>
                        <a:buChar char="•"/>
                      </a:pPr>
                      <a:r>
                        <a:rPr lang="en-US" sz="1600">
                          <a:solidFill>
                            <a:schemeClr val="tx1"/>
                          </a:solidFill>
                        </a:rPr>
                        <a:t>using instructional materials inappropriately</a:t>
                      </a:r>
                      <a:endParaRPr lang="en-US" sz="1600"/>
                    </a:p>
                    <a:p>
                      <a:pPr marL="342900" lvl="0" indent="-342900">
                        <a:buFont typeface="Arial" panose="020B0604020202020204" pitchFamily="34" charset="0"/>
                        <a:buChar char="•"/>
                      </a:pPr>
                      <a:r>
                        <a:rPr lang="en-US" sz="1600">
                          <a:solidFill>
                            <a:schemeClr val="tx1"/>
                          </a:solidFill>
                        </a:rPr>
                        <a:t>taking more than 30 s to prepare </a:t>
                      </a:r>
                      <a:r>
                        <a:rPr lang="en-US" sz="1600"/>
                        <a:t>for instructional task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4791259"/>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Non-Examples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Arial" panose="020B0604020202020204" pitchFamily="34" charset="0"/>
                        <a:buChar char="•"/>
                      </a:pPr>
                      <a:r>
                        <a:rPr lang="en-US" sz="1600"/>
                        <a:t>staying in assigned instructional area</a:t>
                      </a:r>
                    </a:p>
                    <a:p>
                      <a:pPr marL="342900" lvl="0" indent="-342900">
                        <a:buFont typeface="Arial" panose="020B0604020202020204" pitchFamily="34" charset="0"/>
                        <a:buChar char="•"/>
                      </a:pPr>
                      <a:r>
                        <a:rPr lang="en-US" sz="1600"/>
                        <a:t> appropriately making comments to teacher or peers related to instruction</a:t>
                      </a:r>
                    </a:p>
                    <a:p>
                      <a:pPr marL="342900" lvl="0" indent="-342900">
                        <a:buFont typeface="Arial" panose="020B0604020202020204" pitchFamily="34" charset="0"/>
                        <a:buChar char="•"/>
                      </a:pPr>
                      <a:r>
                        <a:rPr lang="en-US" sz="1600"/>
                        <a:t> attending to academic tasks</a:t>
                      </a:r>
                    </a:p>
                    <a:p>
                      <a:pPr marL="342900" lvl="0" indent="-342900">
                        <a:buFont typeface="Arial" panose="020B0604020202020204" pitchFamily="34" charset="0"/>
                        <a:buChar char="•"/>
                      </a:pPr>
                      <a:r>
                        <a:rPr lang="en-US" sz="1600"/>
                        <a:t> working on assigned task</a:t>
                      </a:r>
                    </a:p>
                    <a:p>
                      <a:pPr marL="342900" lvl="0" indent="-342900">
                        <a:buFont typeface="Arial" panose="020B0604020202020204" pitchFamily="34" charset="0"/>
                        <a:buChar char="•"/>
                      </a:pPr>
                      <a:r>
                        <a:rPr lang="en-US" sz="1600"/>
                        <a:t> using instructional materials appropriately</a:t>
                      </a:r>
                    </a:p>
                    <a:p>
                      <a:pPr marL="342900" lvl="0" indent="-342900">
                        <a:buFont typeface="Arial" panose="020B0604020202020204" pitchFamily="34" charset="0"/>
                        <a:buChar char="•"/>
                      </a:pPr>
                      <a:r>
                        <a:rPr lang="en-US" sz="1600"/>
                        <a:t> preparing for instructional task in less than 30 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863321"/>
                  </a:ext>
                </a:extLst>
              </a:tr>
            </a:tbl>
          </a:graphicData>
        </a:graphic>
      </p:graphicFrame>
    </p:spTree>
    <p:extLst>
      <p:ext uri="{BB962C8B-B14F-4D97-AF65-F5344CB8AC3E}">
        <p14:creationId xmlns:p14="http://schemas.microsoft.com/office/powerpoint/2010/main" val="5239439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846F1-06AF-4724-94CB-9823BE63FC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22D453-26A2-1CEA-44FF-97BB4CC1E5BD}"/>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3400"/>
              <a:t>Replacement Behavior: On-Task</a:t>
            </a:r>
          </a:p>
        </p:txBody>
      </p:sp>
      <p:graphicFrame>
        <p:nvGraphicFramePr>
          <p:cNvPr id="6" name="Table">
            <a:extLst>
              <a:ext uri="{FF2B5EF4-FFF2-40B4-BE49-F238E27FC236}">
                <a16:creationId xmlns:a16="http://schemas.microsoft.com/office/drawing/2014/main" id="{D8CF794D-D950-D675-AEB7-39B1DDF240F2}"/>
              </a:ext>
            </a:extLst>
          </p:cNvPr>
          <p:cNvGraphicFramePr>
            <a:graphicFrameLocks noGrp="1"/>
          </p:cNvGraphicFramePr>
          <p:nvPr>
            <p:ph idx="1"/>
            <p:extLst>
              <p:ext uri="{D42A27DB-BD31-4B8C-83A1-F6EECF244321}">
                <p14:modId xmlns:p14="http://schemas.microsoft.com/office/powerpoint/2010/main" val="4236600641"/>
              </p:ext>
            </p:extLst>
          </p:nvPr>
        </p:nvGraphicFramePr>
        <p:xfrm>
          <a:off x="838199" y="1806802"/>
          <a:ext cx="10515599" cy="4806068"/>
        </p:xfrm>
        <a:graphic>
          <a:graphicData uri="http://schemas.openxmlformats.org/drawingml/2006/table">
            <a:tbl>
              <a:tblPr firstRow="1" firstCol="1" bandRow="1"/>
              <a:tblGrid>
                <a:gridCol w="2041478">
                  <a:extLst>
                    <a:ext uri="{9D8B030D-6E8A-4147-A177-3AD203B41FA5}">
                      <a16:colId xmlns:a16="http://schemas.microsoft.com/office/drawing/2014/main" val="2732474540"/>
                    </a:ext>
                  </a:extLst>
                </a:gridCol>
                <a:gridCol w="8474121">
                  <a:extLst>
                    <a:ext uri="{9D8B030D-6E8A-4147-A177-3AD203B41FA5}">
                      <a16:colId xmlns:a16="http://schemas.microsoft.com/office/drawing/2014/main" val="2470939339"/>
                    </a:ext>
                  </a:extLst>
                </a:gridCol>
              </a:tblGrid>
              <a:tr h="408690">
                <a:tc>
                  <a:txBody>
                    <a:bodyPr/>
                    <a:lstStyle/>
                    <a:p>
                      <a:pPr marL="0" marR="0">
                        <a:lnSpc>
                          <a:spcPct val="115000"/>
                        </a:lnSpc>
                        <a:spcAft>
                          <a:spcPts val="800"/>
                        </a:spcAft>
                      </a:pPr>
                      <a:r>
                        <a:rPr lang="en-US" sz="2000" b="1">
                          <a:solidFill>
                            <a:srgbClr val="FFFFFF"/>
                          </a:solidFill>
                          <a:effectLst/>
                          <a:latin typeface="Arial"/>
                          <a:ea typeface="Calibri"/>
                          <a:cs typeface="Times New Roman"/>
                        </a:rPr>
                        <a:t>Component</a:t>
                      </a:r>
                      <a:endParaRPr lang="en-US" sz="2000">
                        <a:effectLst/>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tc>
                  <a:txBody>
                    <a:bodyPr/>
                    <a:lstStyle/>
                    <a:p>
                      <a:pPr marL="0" marR="0">
                        <a:lnSpc>
                          <a:spcPct val="115000"/>
                        </a:lnSpc>
                        <a:spcAft>
                          <a:spcPts val="800"/>
                        </a:spcAft>
                      </a:pPr>
                      <a:r>
                        <a:rPr lang="en-US" sz="2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Description</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extLst>
                  <a:ext uri="{0D108BD9-81ED-4DB2-BD59-A6C34878D82A}">
                    <a16:rowId xmlns:a16="http://schemas.microsoft.com/office/drawing/2014/main" val="491175364"/>
                  </a:ext>
                </a:extLst>
              </a:tr>
              <a:tr h="47856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Label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 On-task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7357556"/>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Definition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eaLnBrk="1" hangingPunct="1"/>
                      <a:r>
                        <a:rPr lang="en-US" sz="2000">
                          <a:ea typeface="ＭＳ Ｐゴシック" pitchFamily="34" charset="-128"/>
                        </a:rPr>
                        <a:t>On-task behavior refers to engaging in behaviors or making verbal comments related to instructional tasks.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7600435"/>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lvl="0" indent="-285750">
                        <a:buFont typeface="Arial" panose="020B0604020202020204" pitchFamily="34" charset="0"/>
                        <a:buChar char="•"/>
                      </a:pPr>
                      <a:r>
                        <a:rPr lang="en-US" sz="1600"/>
                        <a:t>staying in assigned instructional area</a:t>
                      </a:r>
                    </a:p>
                    <a:p>
                      <a:pPr marL="285750" lvl="0" indent="-285750">
                        <a:buFont typeface="Arial" panose="020B0604020202020204" pitchFamily="34" charset="0"/>
                        <a:buChar char="•"/>
                      </a:pPr>
                      <a:r>
                        <a:rPr lang="en-US" sz="1600"/>
                        <a:t>appropriately making comments to teacher or peers related to instruction</a:t>
                      </a:r>
                    </a:p>
                    <a:p>
                      <a:pPr marL="285750" lvl="0" indent="-285750">
                        <a:buFont typeface="Arial" panose="020B0604020202020204" pitchFamily="34" charset="0"/>
                        <a:buChar char="•"/>
                      </a:pPr>
                      <a:r>
                        <a:rPr lang="en-US" sz="1600"/>
                        <a:t>attending to academic tasks</a:t>
                      </a:r>
                    </a:p>
                    <a:p>
                      <a:pPr marL="285750" lvl="0" indent="-285750">
                        <a:buFont typeface="Arial" panose="020B0604020202020204" pitchFamily="34" charset="0"/>
                        <a:buChar char="•"/>
                      </a:pPr>
                      <a:r>
                        <a:rPr lang="en-US" sz="1600"/>
                        <a:t>working on assigned task</a:t>
                      </a:r>
                    </a:p>
                    <a:p>
                      <a:pPr marL="285750" lvl="0" indent="-285750">
                        <a:buFont typeface="Arial" panose="020B0604020202020204" pitchFamily="34" charset="0"/>
                        <a:buChar char="•"/>
                      </a:pPr>
                      <a:r>
                        <a:rPr lang="en-US" sz="1600"/>
                        <a:t>using instructional materials appropriately</a:t>
                      </a:r>
                    </a:p>
                    <a:p>
                      <a:pPr marL="285750" lvl="0" indent="-285750">
                        <a:buFont typeface="Arial" panose="020B0604020202020204" pitchFamily="34" charset="0"/>
                        <a:buChar char="•"/>
                      </a:pPr>
                      <a:r>
                        <a:rPr lang="en-US" sz="1600"/>
                        <a:t>preparing for instructional task in less than 30 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4791259"/>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Non-Examples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lvl="0" indent="-285750">
                        <a:buFont typeface="Arial" panose="020B0604020202020204" pitchFamily="34" charset="0"/>
                        <a:buChar char="•"/>
                      </a:pPr>
                      <a:r>
                        <a:rPr lang="en-US" sz="1600"/>
                        <a:t>leaving assigned instructional area without teacher permission</a:t>
                      </a:r>
                    </a:p>
                    <a:p>
                      <a:pPr marL="285750" lvl="0" indent="-285750">
                        <a:buFont typeface="Arial" panose="020B0604020202020204" pitchFamily="34" charset="0"/>
                        <a:buChar char="•"/>
                      </a:pPr>
                      <a:r>
                        <a:rPr lang="en-US" sz="1600"/>
                        <a:t> inappropriately making comments to teacher or peers unrelated to instruction</a:t>
                      </a:r>
                    </a:p>
                    <a:p>
                      <a:pPr marL="285750" lvl="0" indent="-285750">
                        <a:buFont typeface="Arial" panose="020B0604020202020204" pitchFamily="34" charset="0"/>
                        <a:buChar char="•"/>
                      </a:pPr>
                      <a:r>
                        <a:rPr lang="en-US" sz="1600"/>
                        <a:t>attending to anything other than the academic task</a:t>
                      </a:r>
                    </a:p>
                    <a:p>
                      <a:pPr marL="285750" lvl="0" indent="-285750">
                        <a:buFont typeface="Arial" panose="020B0604020202020204" pitchFamily="34" charset="0"/>
                        <a:buChar char="•"/>
                      </a:pPr>
                      <a:r>
                        <a:rPr lang="en-US" sz="1600"/>
                        <a:t>doing unassigned tasks</a:t>
                      </a:r>
                    </a:p>
                    <a:p>
                      <a:pPr marL="285750" lvl="0" indent="-285750">
                        <a:buFont typeface="Arial" panose="020B0604020202020204" pitchFamily="34" charset="0"/>
                        <a:buChar char="•"/>
                      </a:pPr>
                      <a:r>
                        <a:rPr lang="en-US" sz="1600"/>
                        <a:t>using instructional materials inappropriately</a:t>
                      </a:r>
                    </a:p>
                    <a:p>
                      <a:pPr marL="285750" lvl="0" indent="-285750">
                        <a:buFont typeface="Arial" panose="020B0604020202020204" pitchFamily="34" charset="0"/>
                        <a:buChar char="•"/>
                      </a:pPr>
                      <a:r>
                        <a:rPr lang="en-US" sz="1600"/>
                        <a:t>taking more than 30 s to prepare for instructional task. </a:t>
                      </a:r>
                      <a:r>
                        <a:rPr lang="en-US" sz="1400"/>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863321"/>
                  </a:ext>
                </a:extLst>
              </a:tr>
            </a:tbl>
          </a:graphicData>
        </a:graphic>
      </p:graphicFrame>
    </p:spTree>
    <p:extLst>
      <p:ext uri="{BB962C8B-B14F-4D97-AF65-F5344CB8AC3E}">
        <p14:creationId xmlns:p14="http://schemas.microsoft.com/office/powerpoint/2010/main" val="12513523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CBDCA-45E9-D928-BCA7-9CE017DBB8D4}"/>
            </a:ext>
          </a:extLst>
        </p:cNvPr>
        <p:cNvGrpSpPr/>
        <p:nvPr/>
      </p:nvGrpSpPr>
      <p:grpSpPr>
        <a:xfrm>
          <a:off x="0" y="0"/>
          <a:ext cx="0" cy="0"/>
          <a:chOff x="0" y="0"/>
          <a:chExt cx="0" cy="0"/>
        </a:xfrm>
      </p:grpSpPr>
      <p:sp>
        <p:nvSpPr>
          <p:cNvPr id="38914" name="Title 1">
            <a:extLst>
              <a:ext uri="{FF2B5EF4-FFF2-40B4-BE49-F238E27FC236}">
                <a16:creationId xmlns:a16="http://schemas.microsoft.com/office/drawing/2014/main" id="{8D6D701A-2CE7-159A-F031-40EE9744FC47}"/>
              </a:ex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a:t>Function Matrix</a:t>
            </a:r>
          </a:p>
        </p:txBody>
      </p:sp>
      <p:sp>
        <p:nvSpPr>
          <p:cNvPr id="3" name="Title 1">
            <a:extLst>
              <a:ext uri="{FF2B5EF4-FFF2-40B4-BE49-F238E27FC236}">
                <a16:creationId xmlns:a16="http://schemas.microsoft.com/office/drawing/2014/main" id="{9C39436B-CC47-BACE-88AF-4AC90D152EB3}"/>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Function Matrix 1</a:t>
            </a:r>
          </a:p>
        </p:txBody>
      </p:sp>
      <p:pic>
        <p:nvPicPr>
          <p:cNvPr id="2" name="Picture 1" descr="Image of a Function Matrix Results Table">
            <a:extLst>
              <a:ext uri="{FF2B5EF4-FFF2-40B4-BE49-F238E27FC236}">
                <a16:creationId xmlns:a16="http://schemas.microsoft.com/office/drawing/2014/main" id="{0A27A912-B106-EAC7-CB11-349FB8832848}"/>
              </a:ext>
            </a:extLst>
          </p:cNvPr>
          <p:cNvPicPr>
            <a:picLocks noChangeAspect="1"/>
          </p:cNvPicPr>
          <p:nvPr/>
        </p:nvPicPr>
        <p:blipFill>
          <a:blip r:embed="rId3"/>
          <a:stretch>
            <a:fillRect/>
          </a:stretch>
        </p:blipFill>
        <p:spPr>
          <a:xfrm>
            <a:off x="4089536" y="1815122"/>
            <a:ext cx="4012928" cy="4825164"/>
          </a:xfrm>
          <a:prstGeom prst="rect">
            <a:avLst/>
          </a:prstGeom>
          <a:ln>
            <a:solidFill>
              <a:schemeClr val="tx1"/>
            </a:solidFill>
          </a:ln>
        </p:spPr>
      </p:pic>
    </p:spTree>
    <p:extLst>
      <p:ext uri="{BB962C8B-B14F-4D97-AF65-F5344CB8AC3E}">
        <p14:creationId xmlns:p14="http://schemas.microsoft.com/office/powerpoint/2010/main" val="14770788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B6BE219-85F4-7CAB-6AE9-D1DC6773C81A}"/>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43C0CCAA-5B33-7A41-1898-64B558A16F99}"/>
              </a:ext>
              <a:ext uri="{C183D7F6-B498-43B3-948B-1728B52AA6E4}">
                <adec:decorative xmlns:adec="http://schemas.microsoft.com/office/drawing/2017/decorative" val="1"/>
              </a:ext>
            </a:extLst>
          </p:cNvPr>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Hypothesized Function</a:t>
            </a:r>
          </a:p>
        </p:txBody>
      </p:sp>
      <p:sp>
        <p:nvSpPr>
          <p:cNvPr id="3" name="Title 1">
            <a:extLst>
              <a:ext uri="{FF2B5EF4-FFF2-40B4-BE49-F238E27FC236}">
                <a16:creationId xmlns:a16="http://schemas.microsoft.com/office/drawing/2014/main" id="{96EF7B55-5FA4-A1D5-463E-80DD05D43DB5}"/>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Hypothesized Function 1</a:t>
            </a:r>
          </a:p>
        </p:txBody>
      </p:sp>
      <p:sp>
        <p:nvSpPr>
          <p:cNvPr id="23554" name="Rectangle">
            <a:extLst>
              <a:ext uri="{FF2B5EF4-FFF2-40B4-BE49-F238E27FC236}">
                <a16:creationId xmlns:a16="http://schemas.microsoft.com/office/drawing/2014/main" id="{5698146A-0CD7-21C5-93FE-BE5AB995DD1E}"/>
              </a:ext>
            </a:extLst>
          </p:cNvPr>
          <p:cNvSpPr>
            <a:spLocks noGrp="1" noChangeArrowheads="1"/>
          </p:cNvSpPr>
          <p:nvPr>
            <p:ph idx="1"/>
          </p:nvPr>
        </p:nvSpPr>
        <p:spPr>
          <a:xfrm>
            <a:off x="838200" y="1825625"/>
            <a:ext cx="10515600" cy="1498146"/>
          </a:xfrm>
        </p:spPr>
        <p:txBody>
          <a:bodyPr/>
          <a:lstStyle/>
          <a:p>
            <a:pPr marL="0" indent="0" eaLnBrk="1" hangingPunct="1">
              <a:buNone/>
            </a:pPr>
            <a:r>
              <a:rPr lang="en-US" sz="2400">
                <a:ea typeface="ＭＳ Ｐゴシック" pitchFamily="34" charset="-128"/>
              </a:rPr>
              <a:t>When presented with an instructional task, David engages in off-task behavior (such as leaving instructional areas, inappropriately making comments, and engaging in unassigned tasks) to access attention and/or to escape tasks.   </a:t>
            </a:r>
            <a:endParaRPr lang="en-US" sz="2600">
              <a:ea typeface="ＭＳ Ｐゴシック" pitchFamily="34" charset="-128"/>
            </a:endParaRPr>
          </a:p>
        </p:txBody>
      </p:sp>
      <p:sp>
        <p:nvSpPr>
          <p:cNvPr id="4" name="TextBox">
            <a:extLst>
              <a:ext uri="{FF2B5EF4-FFF2-40B4-BE49-F238E27FC236}">
                <a16:creationId xmlns:a16="http://schemas.microsoft.com/office/drawing/2014/main" id="{1AB4042C-0E33-1073-F9F0-6A68D57AC2D1}"/>
              </a:ext>
            </a:extLst>
          </p:cNvPr>
          <p:cNvSpPr txBox="1"/>
          <p:nvPr/>
        </p:nvSpPr>
        <p:spPr>
          <a:xfrm>
            <a:off x="1378857" y="3534230"/>
            <a:ext cx="9434285" cy="1815882"/>
          </a:xfrm>
          <a:prstGeom prst="rect">
            <a:avLst/>
          </a:prstGeom>
          <a:solidFill>
            <a:schemeClr val="accent5"/>
          </a:solidFill>
        </p:spPr>
        <p:txBody>
          <a:bodyPr wrap="square">
            <a:spAutoFit/>
          </a:bodyPr>
          <a:lstStyle/>
          <a:p>
            <a:pPr algn="ctr"/>
            <a:r>
              <a:rPr lang="en-US" sz="2800">
                <a:solidFill>
                  <a:schemeClr val="bg1"/>
                </a:solidFill>
              </a:rPr>
              <a:t>In other words, when David is off-task he gets attention from his teacher and peers and does not have to complete assignments (positive reinforcement-attention and negative reinforcement-activity)</a:t>
            </a:r>
          </a:p>
        </p:txBody>
      </p:sp>
    </p:spTree>
    <p:extLst>
      <p:ext uri="{BB962C8B-B14F-4D97-AF65-F5344CB8AC3E}">
        <p14:creationId xmlns:p14="http://schemas.microsoft.com/office/powerpoint/2010/main" val="3198625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 uri="{C183D7F6-B498-43B3-948B-1728B52AA6E4}">
                <adec:decorative xmlns:adec="http://schemas.microsoft.com/office/drawing/2017/decorative" val="1"/>
              </a:ext>
            </a:extLst>
          </p:cNvPr>
          <p:cNvSpPr>
            <a:spLocks noGrp="1"/>
          </p:cNvSpPr>
          <p:nvPr>
            <p:ph type="title"/>
          </p:nvPr>
        </p:nvSpPr>
        <p:spPr/>
        <p:txBody>
          <a:bodyPr/>
          <a:lstStyle/>
          <a:p>
            <a:r>
              <a:rPr lang="en-US"/>
              <a:t>Essential Components of Primary (Tier 1) Prevention Efforts</a:t>
            </a:r>
          </a:p>
        </p:txBody>
      </p:sp>
      <p:sp>
        <p:nvSpPr>
          <p:cNvPr id="5" name="Title (hidden)">
            <a:extLst>
              <a:ext uri="{FF2B5EF4-FFF2-40B4-BE49-F238E27FC236}">
                <a16:creationId xmlns:a16="http://schemas.microsoft.com/office/drawing/2014/main" id="{5B8621A5-9088-AA88-8E25-99BFB883513B}"/>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Essential Components of Primary (Tier 1) Prevention Efforts </a:t>
            </a:r>
            <a:r>
              <a:rPr lang="en-US"/>
              <a:t>1</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9" name="Picture 8">
            <a:extLst>
              <a:ext uri="{FF2B5EF4-FFF2-40B4-BE49-F238E27FC236}">
                <a16:creationId xmlns:a16="http://schemas.microsoft.com/office/drawing/2014/main" id="{C5E39D8D-2B94-A069-C98F-EB8BE31FC9F6}"/>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345167" y="5034773"/>
            <a:ext cx="2705807" cy="1458102"/>
          </a:xfrm>
          <a:prstGeom prst="rect">
            <a:avLst/>
          </a:prstGeom>
          <a:ln>
            <a:solidFill>
              <a:schemeClr val="tx1"/>
            </a:solidFill>
          </a:ln>
        </p:spPr>
      </p:pic>
    </p:spTree>
    <p:extLst>
      <p:ext uri="{BB962C8B-B14F-4D97-AF65-F5344CB8AC3E}">
        <p14:creationId xmlns:p14="http://schemas.microsoft.com/office/powerpoint/2010/main" val="35702165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185A8-D789-411C-B85E-AF5779782C31}"/>
            </a:ext>
          </a:extLst>
        </p:cNvPr>
        <p:cNvGrpSpPr/>
        <p:nvPr/>
      </p:nvGrpSpPr>
      <p:grpSpPr>
        <a:xfrm>
          <a:off x="0" y="0"/>
          <a:ext cx="0" cy="0"/>
          <a:chOff x="0" y="0"/>
          <a:chExt cx="0" cy="0"/>
        </a:xfrm>
      </p:grpSpPr>
      <p:sp>
        <p:nvSpPr>
          <p:cNvPr id="40962" name="Title">
            <a:extLst>
              <a:ext uri="{FF2B5EF4-FFF2-40B4-BE49-F238E27FC236}">
                <a16:creationId xmlns:a16="http://schemas.microsoft.com/office/drawing/2014/main" id="{8F645627-B7F8-4D89-0DD1-5623C4AB6BDA}"/>
              </a:ext>
              <a:ext uri="{C183D7F6-B498-43B3-948B-1728B52AA6E4}">
                <adec:decorative xmlns:adec="http://schemas.microsoft.com/office/drawing/2017/decorative" val="1"/>
              </a:ext>
            </a:extLst>
          </p:cNvPr>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Autofit/>
          </a:bodyPr>
          <a:lstStyle/>
          <a:p>
            <a:pPr>
              <a:defRPr/>
            </a:pPr>
            <a:r>
              <a:rPr lang="en-US" sz="3600"/>
              <a:t>Function-Based Intervention Decision Model</a:t>
            </a:r>
          </a:p>
        </p:txBody>
      </p:sp>
      <p:sp>
        <p:nvSpPr>
          <p:cNvPr id="3" name="Title 1">
            <a:extLst>
              <a:ext uri="{FF2B5EF4-FFF2-40B4-BE49-F238E27FC236}">
                <a16:creationId xmlns:a16="http://schemas.microsoft.com/office/drawing/2014/main" id="{3D97F8A3-83C9-9E01-C04C-47B1986C8474}"/>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Function-Based Intervention Decision Model 1</a:t>
            </a:r>
          </a:p>
        </p:txBody>
      </p:sp>
      <p:pic>
        <p:nvPicPr>
          <p:cNvPr id="5" name="Picture 1" descr="Close-up of Function-Based Intervention Decision Model infographic. Question 1: Can the student perform the replacement behavior? No. Method 1 and 2 Teach the replacement  behavior and adjust the environment. Yes. Method 2 Adjust the environment. Question 2. Do antecedent conditions represent effective practices for this student? Yes. Method 1 Teach the replacement behavior. No. Method 3 Shift the contingencies.">
            <a:extLst>
              <a:ext uri="{FF2B5EF4-FFF2-40B4-BE49-F238E27FC236}">
                <a16:creationId xmlns:a16="http://schemas.microsoft.com/office/drawing/2014/main" id="{CAD78E86-03AF-4321-56C0-4E9A0A662EC8}"/>
              </a:ext>
            </a:extLst>
          </p:cNvPr>
          <p:cNvPicPr>
            <a:picLocks noGrp="1" noRot="1" noChangeAspect="1" noMove="1" noResize="1" noEditPoints="1" noAdjustHandles="1" noChangeArrowheads="1" noChangeShapeType="1" noCrop="1"/>
          </p:cNvPicPr>
          <p:nvPr/>
        </p:nvPicPr>
        <p:blipFill rotWithShape="1">
          <a:blip r:embed="rId3"/>
          <a:srcRect l="-3958" r="-3958"/>
          <a:stretch/>
        </p:blipFill>
        <p:spPr>
          <a:xfrm>
            <a:off x="1665512" y="1905000"/>
            <a:ext cx="8544190" cy="4800600"/>
          </a:xfrm>
          <a:prstGeom prst="rect">
            <a:avLst/>
          </a:prstGeom>
        </p:spPr>
      </p:pic>
      <p:sp>
        <p:nvSpPr>
          <p:cNvPr id="7" name="Oval 1">
            <a:extLst>
              <a:ext uri="{FF2B5EF4-FFF2-40B4-BE49-F238E27FC236}">
                <a16:creationId xmlns:a16="http://schemas.microsoft.com/office/drawing/2014/main" id="{B1B7F4A1-8B6B-5DDA-B620-C9487BD81D96}"/>
              </a:ext>
              <a:ext uri="{C183D7F6-B498-43B3-948B-1728B52AA6E4}">
                <adec:decorative xmlns:adec="http://schemas.microsoft.com/office/drawing/2017/decorative" val="1"/>
              </a:ext>
            </a:extLst>
          </p:cNvPr>
          <p:cNvSpPr/>
          <p:nvPr/>
        </p:nvSpPr>
        <p:spPr>
          <a:xfrm>
            <a:off x="4995206" y="4180113"/>
            <a:ext cx="1100794" cy="939702"/>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2">
            <a:extLst>
              <a:ext uri="{FF2B5EF4-FFF2-40B4-BE49-F238E27FC236}">
                <a16:creationId xmlns:a16="http://schemas.microsoft.com/office/drawing/2014/main" id="{F1C33302-4CFF-39A5-9749-D6EDA50709A6}"/>
              </a:ext>
              <a:ext uri="{C183D7F6-B498-43B3-948B-1728B52AA6E4}">
                <adec:decorative xmlns:adec="http://schemas.microsoft.com/office/drawing/2017/decorative" val="1"/>
              </a:ext>
            </a:extLst>
          </p:cNvPr>
          <p:cNvSpPr/>
          <p:nvPr/>
        </p:nvSpPr>
        <p:spPr>
          <a:xfrm>
            <a:off x="8217246" y="3105228"/>
            <a:ext cx="1080626" cy="922486"/>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914F609-C609-1478-F457-897561782C0C}"/>
              </a:ext>
              <a:ext uri="{C183D7F6-B498-43B3-948B-1728B52AA6E4}">
                <adec:decorative xmlns:adec="http://schemas.microsoft.com/office/drawing/2017/decorative" val="1"/>
              </a:ext>
            </a:extLst>
          </p:cNvPr>
          <p:cNvSpPr/>
          <p:nvPr/>
        </p:nvSpPr>
        <p:spPr>
          <a:xfrm>
            <a:off x="8067628" y="4052037"/>
            <a:ext cx="1338943" cy="783119"/>
          </a:xfrm>
          <a:prstGeom prst="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75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2"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5EA97E9-E375-7FB3-F7F5-B27161BF9514}"/>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075418F-6BD8-37E6-2382-1FD2CA1B7EB8}"/>
              </a:ext>
              <a:ext uri="{C183D7F6-B498-43B3-948B-1728B52AA6E4}">
                <adec:decorative xmlns:adec="http://schemas.microsoft.com/office/drawing/2017/decorative" val="1"/>
              </a:ext>
            </a:extLst>
          </p:cNvPr>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a:t>Measurement</a:t>
            </a:r>
            <a:r>
              <a:rPr lang="en-US" sz="3400"/>
              <a:t> </a:t>
            </a:r>
          </a:p>
        </p:txBody>
      </p:sp>
      <p:sp>
        <p:nvSpPr>
          <p:cNvPr id="3" name="Title 1">
            <a:extLst>
              <a:ext uri="{FF2B5EF4-FFF2-40B4-BE49-F238E27FC236}">
                <a16:creationId xmlns:a16="http://schemas.microsoft.com/office/drawing/2014/main" id="{C2628E27-0332-7E67-D3DB-3F0D8FB27E2A}"/>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Measurement 1</a:t>
            </a:r>
          </a:p>
        </p:txBody>
      </p:sp>
      <p:sp>
        <p:nvSpPr>
          <p:cNvPr id="18434" name="Textbox">
            <a:extLst>
              <a:ext uri="{FF2B5EF4-FFF2-40B4-BE49-F238E27FC236}">
                <a16:creationId xmlns:a16="http://schemas.microsoft.com/office/drawing/2014/main" id="{6A556ADF-B031-D2B2-A247-AA172D1AEDD7}"/>
              </a:ext>
            </a:extLst>
          </p:cNvPr>
          <p:cNvSpPr>
            <a:spLocks noGrp="1" noChangeArrowheads="1"/>
          </p:cNvSpPr>
          <p:nvPr>
            <p:ph idx="1"/>
          </p:nvPr>
        </p:nvSpPr>
        <p:spPr>
          <a:xfrm>
            <a:off x="838201" y="1825625"/>
            <a:ext cx="9554028" cy="2136775"/>
          </a:xfrm>
        </p:spPr>
        <p:txBody>
          <a:bodyPr>
            <a:normAutofit/>
          </a:bodyPr>
          <a:lstStyle/>
          <a:p>
            <a:pPr marL="0" indent="0" eaLnBrk="1" hangingPunct="1">
              <a:buNone/>
            </a:pPr>
            <a:r>
              <a:rPr lang="en-US">
                <a:ea typeface="ＭＳ Ｐゴシック" pitchFamily="34" charset="-128"/>
                <a:cs typeface="Times New Roman" pitchFamily="18" charset="0"/>
              </a:rPr>
              <a:t>Duration</a:t>
            </a:r>
          </a:p>
          <a:p>
            <a:pPr lvl="1">
              <a:buFont typeface="Arial"/>
              <a:buChar char="•"/>
            </a:pPr>
            <a:r>
              <a:rPr lang="en-US"/>
              <a:t>Measured academic engagement</a:t>
            </a:r>
          </a:p>
          <a:p>
            <a:pPr lvl="1">
              <a:buFont typeface="Arial"/>
              <a:buChar char="•"/>
            </a:pPr>
            <a:r>
              <a:rPr lang="en-US"/>
              <a:t>20-min sessions during morning instructional time</a:t>
            </a:r>
          </a:p>
          <a:p>
            <a:pPr lvl="1" eaLnBrk="1" hangingPunct="1">
              <a:buFont typeface="Wingdings" pitchFamily="2" charset="2"/>
              <a:buNone/>
            </a:pPr>
            <a:endParaRPr lang="en-US">
              <a:ea typeface="ＭＳ Ｐゴシック" pitchFamily="34" charset="-128"/>
              <a:cs typeface="Times New Roman" pitchFamily="18" charset="0"/>
            </a:endParaRPr>
          </a:p>
          <a:p>
            <a:pPr lvl="1" eaLnBrk="1" hangingPunct="1"/>
            <a:endParaRPr lang="en-US">
              <a:ea typeface="ＭＳ Ｐゴシック" pitchFamily="34" charset="-128"/>
              <a:cs typeface="Times New Roman" pitchFamily="18" charset="0"/>
            </a:endParaRPr>
          </a:p>
          <a:p>
            <a:pPr lvl="1" eaLnBrk="1" hangingPunct="1">
              <a:buFont typeface="Wingdings" pitchFamily="2" charset="2"/>
              <a:buNone/>
            </a:pPr>
            <a:endParaRPr lang="en-US">
              <a:ea typeface="ＭＳ Ｐゴシック" pitchFamily="34" charset="-128"/>
              <a:cs typeface="Times New Roman" pitchFamily="18" charset="0"/>
            </a:endParaRPr>
          </a:p>
        </p:txBody>
      </p:sp>
      <p:pic>
        <p:nvPicPr>
          <p:cNvPr id="9" name="Picture" descr="Image of an on-task beahvior observation form">
            <a:extLst>
              <a:ext uri="{FF2B5EF4-FFF2-40B4-BE49-F238E27FC236}">
                <a16:creationId xmlns:a16="http://schemas.microsoft.com/office/drawing/2014/main" id="{B0208B8D-E3DC-BB77-E4F9-BB8C7C6BF6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8742" y="3519898"/>
            <a:ext cx="4612961" cy="2972977"/>
          </a:xfrm>
          <a:prstGeom prst="rect">
            <a:avLst/>
          </a:prstGeom>
          <a:ln>
            <a:solidFill>
              <a:schemeClr val="tx1"/>
            </a:solidFill>
          </a:ln>
        </p:spPr>
      </p:pic>
      <p:pic>
        <p:nvPicPr>
          <p:cNvPr id="5" name="Graphic">
            <a:extLst>
              <a:ext uri="{FF2B5EF4-FFF2-40B4-BE49-F238E27FC236}">
                <a16:creationId xmlns:a16="http://schemas.microsoft.com/office/drawing/2014/main" id="{722DF337-6FC6-05B1-79FE-078A97B4BA75}"/>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344056" y="4097337"/>
            <a:ext cx="1981200" cy="1981200"/>
          </a:xfrm>
          <a:prstGeom prst="rect">
            <a:avLst/>
          </a:prstGeom>
        </p:spPr>
      </p:pic>
    </p:spTree>
    <p:extLst>
      <p:ext uri="{BB962C8B-B14F-4D97-AF65-F5344CB8AC3E}">
        <p14:creationId xmlns:p14="http://schemas.microsoft.com/office/powerpoint/2010/main" val="29429297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3747B-A4F4-9805-5278-1CBF7B363F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DD3261-FEDF-145D-5236-73494CAA6308}"/>
              </a:ex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Component 1- Adjust the Antecedents</a:t>
            </a:r>
          </a:p>
        </p:txBody>
      </p:sp>
      <p:sp>
        <p:nvSpPr>
          <p:cNvPr id="4" name="Title 1">
            <a:extLst>
              <a:ext uri="{FF2B5EF4-FFF2-40B4-BE49-F238E27FC236}">
                <a16:creationId xmlns:a16="http://schemas.microsoft.com/office/drawing/2014/main" id="{D79D58DA-FFDD-5002-76A9-52B1B17F3B44}"/>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Component 1- Adjust the Antecedents 1</a:t>
            </a:r>
          </a:p>
        </p:txBody>
      </p:sp>
      <p:graphicFrame>
        <p:nvGraphicFramePr>
          <p:cNvPr id="3" name="Content Placeholder">
            <a:extLst>
              <a:ext uri="{FF2B5EF4-FFF2-40B4-BE49-F238E27FC236}">
                <a16:creationId xmlns:a16="http://schemas.microsoft.com/office/drawing/2014/main" id="{0A65D92A-0EEF-249C-1D50-DE725D1BB843}"/>
              </a:ext>
            </a:extLst>
          </p:cNvPr>
          <p:cNvGraphicFramePr>
            <a:graphicFrameLocks/>
          </p:cNvGraphicFramePr>
          <p:nvPr>
            <p:extLst>
              <p:ext uri="{D42A27DB-BD31-4B8C-83A1-F6EECF244321}">
                <p14:modId xmlns:p14="http://schemas.microsoft.com/office/powerpoint/2010/main" val="4223064534"/>
              </p:ext>
            </p:extLst>
          </p:nvPr>
        </p:nvGraphicFramePr>
        <p:xfrm>
          <a:off x="838200" y="1962149"/>
          <a:ext cx="10515598" cy="3756479"/>
        </p:xfrm>
        <a:graphic>
          <a:graphicData uri="http://schemas.openxmlformats.org/drawingml/2006/table">
            <a:tbl>
              <a:tblPr firstRow="1" firstCol="1" lastRow="1" lastCol="1" bandRow="1" bandCol="1"/>
              <a:tblGrid>
                <a:gridCol w="822484">
                  <a:extLst>
                    <a:ext uri="{9D8B030D-6E8A-4147-A177-3AD203B41FA5}">
                      <a16:colId xmlns:a16="http://schemas.microsoft.com/office/drawing/2014/main" val="1709525310"/>
                    </a:ext>
                  </a:extLst>
                </a:gridCol>
                <a:gridCol w="2320766">
                  <a:extLst>
                    <a:ext uri="{9D8B030D-6E8A-4147-A177-3AD203B41FA5}">
                      <a16:colId xmlns:a16="http://schemas.microsoft.com/office/drawing/2014/main" val="2216210994"/>
                    </a:ext>
                  </a:extLst>
                </a:gridCol>
                <a:gridCol w="7372348">
                  <a:extLst>
                    <a:ext uri="{9D8B030D-6E8A-4147-A177-3AD203B41FA5}">
                      <a16:colId xmlns:a16="http://schemas.microsoft.com/office/drawing/2014/main" val="836279142"/>
                    </a:ext>
                  </a:extLst>
                </a:gridCol>
              </a:tblGrid>
              <a:tr h="3756479">
                <a:tc>
                  <a:txBody>
                    <a:bodyPr/>
                    <a:lstStyle/>
                    <a:p>
                      <a:pPr marL="71755" marR="71755" algn="ctr">
                        <a:lnSpc>
                          <a:spcPct val="150000"/>
                        </a:lnSpc>
                        <a:spcBef>
                          <a:spcPts val="300"/>
                        </a:spcBef>
                        <a:spcAft>
                          <a:spcPts val="300"/>
                        </a:spcAft>
                        <a:buNone/>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Adjust Antecedents</a:t>
                      </a:r>
                      <a:endParaRPr lang="en-US" sz="2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50000"/>
                        </a:lnSpc>
                        <a:spcBef>
                          <a:spcPts val="300"/>
                        </a:spcBef>
                        <a:spcAft>
                          <a:spcPts val="300"/>
                        </a:spcAft>
                        <a:buNone/>
                      </a:pPr>
                      <a:r>
                        <a:rPr lang="en-US" sz="1600">
                          <a:effectLst/>
                          <a:latin typeface="Arial" panose="020B0604020202020204" pitchFamily="34" charset="0"/>
                          <a:ea typeface="Times New Roman" panose="02020603050405020304" pitchFamily="18" charset="0"/>
                          <a:cs typeface="Arial" panose="020B0604020202020204" pitchFamily="34" charset="0"/>
                        </a:rPr>
                        <a:t>Adjust antecedent variables so the conditions that set the occasion for the target behavior are eliminated and new conditions are established in which the replacement behavior is more likely to occur.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marR="0" indent="-285750">
                        <a:lnSpc>
                          <a:spcPct val="100000"/>
                        </a:lnSpc>
                        <a:spcBef>
                          <a:spcPts val="300"/>
                        </a:spcBef>
                        <a:spcAft>
                          <a:spcPts val="300"/>
                        </a:spcAft>
                        <a:buFont typeface="Arial" panose="020B0604020202020204" pitchFamily="34" charset="0"/>
                        <a:buChar char="•"/>
                      </a:pPr>
                      <a:r>
                        <a:rPr lang="en-US" sz="2400">
                          <a:effectLst/>
                          <a:latin typeface="Arial" panose="020B0604020202020204" pitchFamily="34" charset="0"/>
                          <a:ea typeface="Calibri" panose="020F0502020204030204" pitchFamily="34" charset="0"/>
                          <a:cs typeface="Arial" panose="020B0604020202020204" pitchFamily="34" charset="0"/>
                        </a:rPr>
                        <a:t>Seating change - David will sit facing the whiteboard</a:t>
                      </a:r>
                    </a:p>
                    <a:p>
                      <a:pPr marL="285750" marR="0" indent="-285750">
                        <a:lnSpc>
                          <a:spcPct val="100000"/>
                        </a:lnSpc>
                        <a:spcBef>
                          <a:spcPts val="300"/>
                        </a:spcBef>
                        <a:spcAft>
                          <a:spcPts val="300"/>
                        </a:spcAft>
                        <a:buFont typeface="Arial" panose="020B0604020202020204" pitchFamily="34" charset="0"/>
                        <a:buChar char="•"/>
                      </a:pPr>
                      <a:r>
                        <a:rPr lang="en-US" sz="2400">
                          <a:effectLst/>
                          <a:latin typeface="Arial" panose="020B0604020202020204" pitchFamily="34" charset="0"/>
                          <a:ea typeface="Calibri" panose="020F0502020204030204" pitchFamily="34" charset="0"/>
                          <a:cs typeface="Arial" panose="020B0604020202020204" pitchFamily="34" charset="0"/>
                        </a:rPr>
                        <a:t>Stoplight system                                   </a:t>
                      </a:r>
                    </a:p>
                    <a:p>
                      <a:pPr marL="285750" marR="0" indent="-285750">
                        <a:lnSpc>
                          <a:spcPct val="100000"/>
                        </a:lnSpc>
                        <a:spcBef>
                          <a:spcPts val="300"/>
                        </a:spcBef>
                        <a:spcAft>
                          <a:spcPts val="300"/>
                        </a:spcAft>
                        <a:buFont typeface="Arial" panose="020B0604020202020204" pitchFamily="34" charset="0"/>
                        <a:buChar char="•"/>
                      </a:pPr>
                      <a:r>
                        <a:rPr lang="en-US" sz="2400">
                          <a:effectLst/>
                          <a:latin typeface="Arial" panose="020B0604020202020204" pitchFamily="34" charset="0"/>
                          <a:ea typeface="Calibri" panose="020F0502020204030204" pitchFamily="34" charset="0"/>
                          <a:cs typeface="Arial" panose="020B0604020202020204" pitchFamily="34" charset="0"/>
                        </a:rPr>
                        <a:t>Self-monitoring system</a:t>
                      </a:r>
                    </a:p>
                    <a:p>
                      <a:pPr marL="285750" marR="0" indent="-285750">
                        <a:lnSpc>
                          <a:spcPct val="100000"/>
                        </a:lnSpc>
                        <a:spcBef>
                          <a:spcPts val="300"/>
                        </a:spcBef>
                        <a:spcAft>
                          <a:spcPts val="300"/>
                        </a:spcAft>
                        <a:buFont typeface="Arial" panose="020B0604020202020204" pitchFamily="34" charset="0"/>
                        <a:buChar char="•"/>
                      </a:pPr>
                      <a:r>
                        <a:rPr lang="en-US" sz="2400">
                          <a:effectLst/>
                          <a:latin typeface="Arial" panose="020B0604020202020204" pitchFamily="34" charset="0"/>
                          <a:ea typeface="Calibri" panose="020F0502020204030204" pitchFamily="34" charset="0"/>
                          <a:cs typeface="Arial" panose="020B0604020202020204" pitchFamily="34" charset="0"/>
                        </a:rPr>
                        <a:t>Teacher will review picture schedule for the morning work period prior to the work period.</a:t>
                      </a:r>
                    </a:p>
                    <a:p>
                      <a:pPr marL="285750" marR="0" indent="-285750">
                        <a:lnSpc>
                          <a:spcPct val="100000"/>
                        </a:lnSpc>
                        <a:spcBef>
                          <a:spcPts val="300"/>
                        </a:spcBef>
                        <a:spcAft>
                          <a:spcPts val="300"/>
                        </a:spcAft>
                        <a:buFont typeface="Arial" panose="020B0604020202020204" pitchFamily="34" charset="0"/>
                        <a:buChar char="•"/>
                      </a:pPr>
                      <a:r>
                        <a:rPr lang="en-US" sz="2400">
                          <a:effectLst/>
                          <a:latin typeface="Arial" panose="020B0604020202020204" pitchFamily="34" charset="0"/>
                          <a:ea typeface="Calibri" panose="020F0502020204030204" pitchFamily="34" charset="0"/>
                          <a:cs typeface="Arial" panose="020B0604020202020204" pitchFamily="34" charset="0"/>
                        </a:rPr>
                        <a:t>Teacher will check-in with David at the beginning of independent tasks to ensure that he understood the assignment.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5745275"/>
                  </a:ext>
                </a:extLst>
              </a:tr>
            </a:tbl>
          </a:graphicData>
        </a:graphic>
      </p:graphicFrame>
    </p:spTree>
    <p:extLst>
      <p:ext uri="{BB962C8B-B14F-4D97-AF65-F5344CB8AC3E}">
        <p14:creationId xmlns:p14="http://schemas.microsoft.com/office/powerpoint/2010/main" val="20398298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475DFDD-6941-CF89-9486-5707D01A459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Antecedent Adjustment: Change of Seating</a:t>
            </a:r>
          </a:p>
        </p:txBody>
      </p:sp>
      <p:pic>
        <p:nvPicPr>
          <p:cNvPr id="2" name="Picture 1" descr="Blueprint of a classroom">
            <a:extLst>
              <a:ext uri="{FF2B5EF4-FFF2-40B4-BE49-F238E27FC236}">
                <a16:creationId xmlns:a16="http://schemas.microsoft.com/office/drawing/2014/main" id="{CF52C0E8-96EA-0929-9466-7BC559C7EF4D}"/>
              </a:ext>
            </a:extLst>
          </p:cNvPr>
          <p:cNvPicPr>
            <a:picLocks noChangeAspect="1"/>
          </p:cNvPicPr>
          <p:nvPr/>
        </p:nvPicPr>
        <p:blipFill>
          <a:blip r:embed="rId2"/>
          <a:stretch>
            <a:fillRect/>
          </a:stretch>
        </p:blipFill>
        <p:spPr>
          <a:xfrm>
            <a:off x="2392359" y="167357"/>
            <a:ext cx="7407282" cy="6523285"/>
          </a:xfrm>
          <a:prstGeom prst="rect">
            <a:avLst/>
          </a:prstGeom>
        </p:spPr>
      </p:pic>
      <p:sp>
        <p:nvSpPr>
          <p:cNvPr id="61" name="TextBox 1"/>
          <p:cNvSpPr txBox="1"/>
          <p:nvPr/>
        </p:nvSpPr>
        <p:spPr>
          <a:xfrm>
            <a:off x="1676401" y="6305490"/>
            <a:ext cx="3937119" cy="400110"/>
          </a:xfrm>
          <a:prstGeom prst="rect">
            <a:avLst/>
          </a:prstGeom>
          <a:solidFill>
            <a:schemeClr val="accent2"/>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defTabSz="457200"/>
            <a:r>
              <a:rPr lang="en-US" sz="2000">
                <a:solidFill>
                  <a:schemeClr val="tx1"/>
                </a:solidFill>
                <a:latin typeface="Times New Roman" pitchFamily="18" charset="0"/>
                <a:cs typeface="Times New Roman" pitchFamily="18" charset="0"/>
              </a:rPr>
              <a:t>Note: David’s seat pre-intervention</a:t>
            </a:r>
          </a:p>
        </p:txBody>
      </p:sp>
      <p:grpSp>
        <p:nvGrpSpPr>
          <p:cNvPr id="18" name="Group 1" descr="Seat facing the bookshelf away from the front of the classroom">
            <a:extLst>
              <a:ext uri="{FF2B5EF4-FFF2-40B4-BE49-F238E27FC236}">
                <a16:creationId xmlns:a16="http://schemas.microsoft.com/office/drawing/2014/main" id="{18185E09-A7C9-2723-BC97-0D1D0BEE2572}"/>
              </a:ext>
            </a:extLst>
          </p:cNvPr>
          <p:cNvGrpSpPr/>
          <p:nvPr/>
        </p:nvGrpSpPr>
        <p:grpSpPr>
          <a:xfrm>
            <a:off x="3947912" y="2508646"/>
            <a:ext cx="827266" cy="428954"/>
            <a:chOff x="3947912" y="2508646"/>
            <a:chExt cx="827266" cy="428954"/>
          </a:xfrm>
        </p:grpSpPr>
        <p:sp>
          <p:nvSpPr>
            <p:cNvPr id="5" name="Rectangle"/>
            <p:cNvSpPr/>
            <p:nvPr/>
          </p:nvSpPr>
          <p:spPr>
            <a:xfrm>
              <a:off x="3947912" y="2508646"/>
              <a:ext cx="428953" cy="367674"/>
            </a:xfrm>
            <a:prstGeom prst="rect">
              <a:avLst/>
            </a:prstGeom>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42" name="Arrow"/>
            <p:cNvSpPr/>
            <p:nvPr/>
          </p:nvSpPr>
          <p:spPr>
            <a:xfrm rot="5400000">
              <a:off x="4407504" y="2569926"/>
              <a:ext cx="428953" cy="306395"/>
            </a:xfrm>
            <a:prstGeom prst="downArrow">
              <a:avLst/>
            </a:prstGeom>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grpSp>
      <p:sp>
        <p:nvSpPr>
          <p:cNvPr id="62" name="TextBox 2"/>
          <p:cNvSpPr txBox="1"/>
          <p:nvPr/>
        </p:nvSpPr>
        <p:spPr>
          <a:xfrm>
            <a:off x="5844020" y="6305490"/>
            <a:ext cx="4595380" cy="400110"/>
          </a:xfrm>
          <a:prstGeom prst="rect">
            <a:avLst/>
          </a:prstGeom>
          <a:solidFill>
            <a:schemeClr val="accent4">
              <a:lumMod val="75000"/>
            </a:schemeClr>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defTabSz="457200"/>
            <a:r>
              <a:rPr lang="en-US" sz="2000">
                <a:solidFill>
                  <a:prstClr val="white"/>
                </a:solidFill>
                <a:latin typeface="Times New Roman" pitchFamily="18" charset="0"/>
                <a:cs typeface="Times New Roman" pitchFamily="18" charset="0"/>
              </a:rPr>
              <a:t>Note: David’s seat during the intervention</a:t>
            </a:r>
          </a:p>
        </p:txBody>
      </p:sp>
      <p:grpSp>
        <p:nvGrpSpPr>
          <p:cNvPr id="3" name="Group 2" descr="Seat facing the whiteboard toward the teacher">
            <a:extLst>
              <a:ext uri="{FF2B5EF4-FFF2-40B4-BE49-F238E27FC236}">
                <a16:creationId xmlns:a16="http://schemas.microsoft.com/office/drawing/2014/main" id="{27B69DDB-24DC-3958-B505-3E00DCC6EF6B}"/>
              </a:ext>
            </a:extLst>
          </p:cNvPr>
          <p:cNvGrpSpPr/>
          <p:nvPr/>
        </p:nvGrpSpPr>
        <p:grpSpPr>
          <a:xfrm>
            <a:off x="6521629" y="2968239"/>
            <a:ext cx="428953" cy="765987"/>
            <a:chOff x="6521629" y="2968239"/>
            <a:chExt cx="428953" cy="765987"/>
          </a:xfrm>
        </p:grpSpPr>
        <p:sp>
          <p:nvSpPr>
            <p:cNvPr id="4" name="Rectangle"/>
            <p:cNvSpPr/>
            <p:nvPr/>
          </p:nvSpPr>
          <p:spPr>
            <a:xfrm>
              <a:off x="6521629" y="3366552"/>
              <a:ext cx="428953" cy="367674"/>
            </a:xfrm>
            <a:prstGeom prst="rect">
              <a:avLst/>
            </a:prstGeom>
            <a:solidFill>
              <a:schemeClr val="accent4">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38" name="Arrow"/>
            <p:cNvSpPr/>
            <p:nvPr/>
          </p:nvSpPr>
          <p:spPr>
            <a:xfrm>
              <a:off x="6521629" y="2968239"/>
              <a:ext cx="428953" cy="306395"/>
            </a:xfrm>
            <a:prstGeom prst="downArrow">
              <a:avLst/>
            </a:prstGeom>
            <a:solidFill>
              <a:schemeClr val="accent4">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5051707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D87A8-77B7-60E6-EBC1-198342B991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EBABB9-4E6B-B676-27C9-F32C8F4C23C1}"/>
              </a:ex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Antecedent Adjustment: Stoplight System</a:t>
            </a:r>
          </a:p>
        </p:txBody>
      </p:sp>
      <p:sp>
        <p:nvSpPr>
          <p:cNvPr id="6" name="Content Placeholder">
            <a:extLst>
              <a:ext uri="{FF2B5EF4-FFF2-40B4-BE49-F238E27FC236}">
                <a16:creationId xmlns:a16="http://schemas.microsoft.com/office/drawing/2014/main" id="{D9995757-16BC-3791-514D-2846C6429347}"/>
              </a:ext>
            </a:extLst>
          </p:cNvPr>
          <p:cNvSpPr>
            <a:spLocks noGrp="1"/>
          </p:cNvSpPr>
          <p:nvPr>
            <p:ph idx="1"/>
          </p:nvPr>
        </p:nvSpPr>
        <p:spPr/>
        <p:txBody>
          <a:bodyPr/>
          <a:lstStyle/>
          <a:p>
            <a:pPr marL="0" indent="0">
              <a:buNone/>
            </a:pPr>
            <a:r>
              <a:rPr lang="en-US" b="1"/>
              <a:t>Stoplight System</a:t>
            </a:r>
          </a:p>
          <a:p>
            <a:r>
              <a:rPr lang="en-US"/>
              <a:t>Affixed to the side of David’s desk</a:t>
            </a:r>
          </a:p>
          <a:p>
            <a:pPr lvl="1"/>
            <a:r>
              <a:rPr lang="en-US"/>
              <a:t>David used a clothespin to signal which “light” he was on</a:t>
            </a:r>
          </a:p>
          <a:p>
            <a:r>
              <a:rPr lang="en-US"/>
              <a:t> Green, yellow, and red “lights”</a:t>
            </a:r>
          </a:p>
          <a:p>
            <a:pPr lvl="1"/>
            <a:r>
              <a:rPr lang="en-US"/>
              <a:t>Green: “I’m doing my work!”</a:t>
            </a:r>
          </a:p>
          <a:p>
            <a:pPr lvl="1"/>
            <a:r>
              <a:rPr lang="en-US"/>
              <a:t>Yellow: “I’m asking a friend for help!”</a:t>
            </a:r>
          </a:p>
          <a:p>
            <a:pPr lvl="1"/>
            <a:r>
              <a:rPr lang="en-US"/>
              <a:t>Red: “I still need help! I’m asking my teacher.”</a:t>
            </a:r>
          </a:p>
          <a:p>
            <a:r>
              <a:rPr lang="en-US"/>
              <a:t> “I’m done!” to signal completion</a:t>
            </a:r>
          </a:p>
          <a:p>
            <a:pPr marL="0" indent="0">
              <a:buNone/>
            </a:pPr>
            <a:endParaRPr lang="en-US"/>
          </a:p>
        </p:txBody>
      </p:sp>
    </p:spTree>
    <p:extLst>
      <p:ext uri="{BB962C8B-B14F-4D97-AF65-F5344CB8AC3E}">
        <p14:creationId xmlns:p14="http://schemas.microsoft.com/office/powerpoint/2010/main" val="26440684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DEFA9-F2B3-98EE-CF3D-4AC75F15CB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90BA05-EB9E-E1A8-7F58-4020F1F861DC}"/>
              </a:ex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Component 2- Reinforcement Rates</a:t>
            </a:r>
          </a:p>
        </p:txBody>
      </p:sp>
      <p:sp>
        <p:nvSpPr>
          <p:cNvPr id="4" name="Title 1">
            <a:extLst>
              <a:ext uri="{FF2B5EF4-FFF2-40B4-BE49-F238E27FC236}">
                <a16:creationId xmlns:a16="http://schemas.microsoft.com/office/drawing/2014/main" id="{FDF85E54-C641-FED3-1EBA-0B3FDB8EA358}"/>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Component 2- Reinforcement Rates 2</a:t>
            </a:r>
          </a:p>
        </p:txBody>
      </p:sp>
      <p:graphicFrame>
        <p:nvGraphicFramePr>
          <p:cNvPr id="3" name="Table">
            <a:extLst>
              <a:ext uri="{FF2B5EF4-FFF2-40B4-BE49-F238E27FC236}">
                <a16:creationId xmlns:a16="http://schemas.microsoft.com/office/drawing/2014/main" id="{65679D26-B1B4-57A5-FD2D-AB6C76AC8349}"/>
              </a:ext>
            </a:extLst>
          </p:cNvPr>
          <p:cNvGraphicFramePr>
            <a:graphicFrameLocks/>
          </p:cNvGraphicFramePr>
          <p:nvPr>
            <p:extLst>
              <p:ext uri="{D42A27DB-BD31-4B8C-83A1-F6EECF244321}">
                <p14:modId xmlns:p14="http://schemas.microsoft.com/office/powerpoint/2010/main" val="2952424486"/>
              </p:ext>
            </p:extLst>
          </p:nvPr>
        </p:nvGraphicFramePr>
        <p:xfrm>
          <a:off x="838200" y="1962149"/>
          <a:ext cx="10515598" cy="3756479"/>
        </p:xfrm>
        <a:graphic>
          <a:graphicData uri="http://schemas.openxmlformats.org/drawingml/2006/table">
            <a:tbl>
              <a:tblPr firstRow="1" firstCol="1" lastRow="1" lastCol="1" bandRow="1" bandCol="1"/>
              <a:tblGrid>
                <a:gridCol w="822484">
                  <a:extLst>
                    <a:ext uri="{9D8B030D-6E8A-4147-A177-3AD203B41FA5}">
                      <a16:colId xmlns:a16="http://schemas.microsoft.com/office/drawing/2014/main" val="1709525310"/>
                    </a:ext>
                  </a:extLst>
                </a:gridCol>
                <a:gridCol w="2320766">
                  <a:extLst>
                    <a:ext uri="{9D8B030D-6E8A-4147-A177-3AD203B41FA5}">
                      <a16:colId xmlns:a16="http://schemas.microsoft.com/office/drawing/2014/main" val="2216210994"/>
                    </a:ext>
                  </a:extLst>
                </a:gridCol>
                <a:gridCol w="7372348">
                  <a:extLst>
                    <a:ext uri="{9D8B030D-6E8A-4147-A177-3AD203B41FA5}">
                      <a16:colId xmlns:a16="http://schemas.microsoft.com/office/drawing/2014/main" val="836279142"/>
                    </a:ext>
                  </a:extLst>
                </a:gridCol>
              </a:tblGrid>
              <a:tr h="3756479">
                <a:tc>
                  <a:txBody>
                    <a:bodyPr/>
                    <a:lstStyle/>
                    <a:p>
                      <a:pPr marL="71755" marR="71755" algn="ctr">
                        <a:lnSpc>
                          <a:spcPct val="150000"/>
                        </a:lnSpc>
                        <a:spcBef>
                          <a:spcPts val="300"/>
                        </a:spcBef>
                        <a:spcAft>
                          <a:spcPts val="300"/>
                        </a:spcAft>
                        <a:buNone/>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Reinforcement Rates</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50000"/>
                        </a:lnSpc>
                        <a:spcBef>
                          <a:spcPts val="300"/>
                        </a:spcBef>
                        <a:spcAft>
                          <a:spcPts val="300"/>
                        </a:spcAft>
                        <a:buNone/>
                      </a:pPr>
                      <a:r>
                        <a:rPr lang="en-US" sz="1600">
                          <a:effectLst/>
                          <a:latin typeface="Arial" panose="020B0604020202020204" pitchFamily="34" charset="0"/>
                          <a:ea typeface="Times New Roman" panose="02020603050405020304" pitchFamily="18" charset="0"/>
                          <a:cs typeface="Arial" panose="020B0604020202020204" pitchFamily="34" charset="0"/>
                        </a:rPr>
                        <a:t>Provide appropriate reinforcement for the replacement behavior</a:t>
                      </a:r>
                      <a:r>
                        <a:rPr lang="en-US" sz="1100">
                          <a:effectLst/>
                          <a:latin typeface="Arial" panose="020B0604020202020204" pitchFamily="34" charset="0"/>
                          <a:ea typeface="Times New Roman" panose="02020603050405020304" pitchFamily="18" charset="0"/>
                          <a:cs typeface="Arial" panose="020B0604020202020204" pitchFamily="34" charset="0"/>
                        </a:rPr>
                        <a:t>.</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71450" marR="0" indent="-171450">
                        <a:lnSpc>
                          <a:spcPct val="100000"/>
                        </a:lnSpc>
                        <a:spcBef>
                          <a:spcPts val="300"/>
                        </a:spcBef>
                        <a:spcAft>
                          <a:spcPts val="300"/>
                        </a:spcAft>
                        <a:buFont typeface="Arial" panose="020B0604020202020204" pitchFamily="34" charset="0"/>
                        <a:buChar char="•"/>
                      </a:pPr>
                      <a:r>
                        <a:rPr lang="en-US" sz="2000">
                          <a:effectLst/>
                          <a:latin typeface="Arial" panose="020B0604020202020204" pitchFamily="34" charset="0"/>
                          <a:ea typeface="Calibri" panose="020F0502020204030204" pitchFamily="34" charset="0"/>
                          <a:cs typeface="Times New Roman" panose="02020603050405020304" pitchFamily="18" charset="0"/>
                        </a:rPr>
                        <a:t>Teacher will provide behavior-specific praise when David is on-task.</a:t>
                      </a:r>
                    </a:p>
                    <a:p>
                      <a:pPr marL="171450" marR="0" indent="-171450">
                        <a:lnSpc>
                          <a:spcPct val="100000"/>
                        </a:lnSpc>
                        <a:spcBef>
                          <a:spcPts val="300"/>
                        </a:spcBef>
                        <a:spcAft>
                          <a:spcPts val="300"/>
                        </a:spcAft>
                        <a:buFont typeface="Arial" panose="020B0604020202020204" pitchFamily="34" charset="0"/>
                        <a:buChar char="•"/>
                      </a:pPr>
                      <a:r>
                        <a:rPr lang="en-US" sz="2000">
                          <a:effectLst/>
                          <a:latin typeface="Arial" panose="020B0604020202020204" pitchFamily="34" charset="0"/>
                          <a:ea typeface="Calibri" panose="020F0502020204030204" pitchFamily="34" charset="0"/>
                          <a:cs typeface="Times New Roman" panose="02020603050405020304" pitchFamily="18" charset="0"/>
                        </a:rPr>
                        <a:t>Teacher will acknowledge David’s need for help when his clothespin was on red and assist him as quickly as possible.</a:t>
                      </a:r>
                    </a:p>
                    <a:p>
                      <a:pPr marL="171450" marR="0" indent="-171450">
                        <a:lnSpc>
                          <a:spcPct val="100000"/>
                        </a:lnSpc>
                        <a:spcBef>
                          <a:spcPts val="300"/>
                        </a:spcBef>
                        <a:spcAft>
                          <a:spcPts val="300"/>
                        </a:spcAft>
                        <a:buFont typeface="Arial" panose="020B0604020202020204" pitchFamily="34" charset="0"/>
                        <a:buChar char="•"/>
                      </a:pPr>
                      <a:r>
                        <a:rPr lang="en-US" sz="2000">
                          <a:effectLst/>
                          <a:latin typeface="Arial" panose="020B0604020202020204" pitchFamily="34" charset="0"/>
                          <a:ea typeface="Calibri" panose="020F0502020204030204" pitchFamily="34" charset="0"/>
                          <a:cs typeface="Times New Roman" panose="02020603050405020304" pitchFamily="18" charset="0"/>
                        </a:rPr>
                        <a:t>Teacher will check David’s work upon completion, provide praise, and allow him to take a short break.</a:t>
                      </a:r>
                    </a:p>
                    <a:p>
                      <a:pPr marL="171450" marR="0" indent="-171450">
                        <a:lnSpc>
                          <a:spcPct val="100000"/>
                        </a:lnSpc>
                        <a:spcBef>
                          <a:spcPts val="300"/>
                        </a:spcBef>
                        <a:spcAft>
                          <a:spcPts val="300"/>
                        </a:spcAft>
                        <a:buFont typeface="Arial" panose="020B0604020202020204" pitchFamily="34" charset="0"/>
                        <a:buChar char="•"/>
                      </a:pPr>
                      <a:r>
                        <a:rPr lang="en-US" sz="2000">
                          <a:effectLst/>
                          <a:latin typeface="Arial" panose="020B0604020202020204" pitchFamily="34" charset="0"/>
                          <a:ea typeface="Calibri" panose="020F0502020204030204" pitchFamily="34" charset="0"/>
                          <a:cs typeface="Times New Roman" panose="02020603050405020304" pitchFamily="18" charset="0"/>
                        </a:rPr>
                        <a:t>At the end of the morning independent work period, teacher will help David complete his self-monitoring form and write one specific incidence of good behavior at the bottom.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5745275"/>
                  </a:ext>
                </a:extLst>
              </a:tr>
            </a:tbl>
          </a:graphicData>
        </a:graphic>
      </p:graphicFrame>
    </p:spTree>
    <p:extLst>
      <p:ext uri="{BB962C8B-B14F-4D97-AF65-F5344CB8AC3E}">
        <p14:creationId xmlns:p14="http://schemas.microsoft.com/office/powerpoint/2010/main" val="21639664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076DE-EE8D-EBB4-FBB1-B96A029391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EAFF3F-3133-C9FE-7E6C-465CB6A649E6}"/>
              </a:ex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Component 3- Extinguish the Target Behavior</a:t>
            </a:r>
          </a:p>
        </p:txBody>
      </p:sp>
      <p:sp>
        <p:nvSpPr>
          <p:cNvPr id="4" name="Title 1">
            <a:extLst>
              <a:ext uri="{FF2B5EF4-FFF2-40B4-BE49-F238E27FC236}">
                <a16:creationId xmlns:a16="http://schemas.microsoft.com/office/drawing/2014/main" id="{7CDD75C5-BD7B-3D0A-92D5-C7C628F7535A}"/>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Component 3 - Extinguish the Target Behavior 1</a:t>
            </a:r>
          </a:p>
        </p:txBody>
      </p:sp>
      <p:graphicFrame>
        <p:nvGraphicFramePr>
          <p:cNvPr id="3" name="Table">
            <a:extLst>
              <a:ext uri="{FF2B5EF4-FFF2-40B4-BE49-F238E27FC236}">
                <a16:creationId xmlns:a16="http://schemas.microsoft.com/office/drawing/2014/main" id="{EE4DCEF2-BE4F-ED3A-5E05-67DABB2F4388}"/>
              </a:ext>
            </a:extLst>
          </p:cNvPr>
          <p:cNvGraphicFramePr>
            <a:graphicFrameLocks/>
          </p:cNvGraphicFramePr>
          <p:nvPr>
            <p:extLst>
              <p:ext uri="{D42A27DB-BD31-4B8C-83A1-F6EECF244321}">
                <p14:modId xmlns:p14="http://schemas.microsoft.com/office/powerpoint/2010/main" val="890604199"/>
              </p:ext>
            </p:extLst>
          </p:nvPr>
        </p:nvGraphicFramePr>
        <p:xfrm>
          <a:off x="838200" y="1962149"/>
          <a:ext cx="10515598" cy="3756479"/>
        </p:xfrm>
        <a:graphic>
          <a:graphicData uri="http://schemas.openxmlformats.org/drawingml/2006/table">
            <a:tbl>
              <a:tblPr firstRow="1" firstCol="1" lastRow="1" lastCol="1" bandRow="1" bandCol="1"/>
              <a:tblGrid>
                <a:gridCol w="822484">
                  <a:extLst>
                    <a:ext uri="{9D8B030D-6E8A-4147-A177-3AD203B41FA5}">
                      <a16:colId xmlns:a16="http://schemas.microsoft.com/office/drawing/2014/main" val="1709525310"/>
                    </a:ext>
                  </a:extLst>
                </a:gridCol>
                <a:gridCol w="2320766">
                  <a:extLst>
                    <a:ext uri="{9D8B030D-6E8A-4147-A177-3AD203B41FA5}">
                      <a16:colId xmlns:a16="http://schemas.microsoft.com/office/drawing/2014/main" val="2216210994"/>
                    </a:ext>
                  </a:extLst>
                </a:gridCol>
                <a:gridCol w="7372348">
                  <a:extLst>
                    <a:ext uri="{9D8B030D-6E8A-4147-A177-3AD203B41FA5}">
                      <a16:colId xmlns:a16="http://schemas.microsoft.com/office/drawing/2014/main" val="836279142"/>
                    </a:ext>
                  </a:extLst>
                </a:gridCol>
              </a:tblGrid>
              <a:tr h="3756479">
                <a:tc>
                  <a:txBody>
                    <a:bodyPr/>
                    <a:lstStyle/>
                    <a:p>
                      <a:pPr marL="71755" marR="71755" algn="ctr">
                        <a:lnSpc>
                          <a:spcPct val="100000"/>
                        </a:lnSpc>
                        <a:spcBef>
                          <a:spcPts val="300"/>
                        </a:spcBef>
                        <a:spcAft>
                          <a:spcPts val="300"/>
                        </a:spcAft>
                        <a:buNone/>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Extinguish Target Behavior</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50000"/>
                        </a:lnSpc>
                        <a:spcBef>
                          <a:spcPts val="300"/>
                        </a:spcBef>
                        <a:spcAft>
                          <a:spcPts val="300"/>
                        </a:spcAft>
                        <a:buNone/>
                      </a:pPr>
                      <a:r>
                        <a:rPr lang="en-US" sz="1600">
                          <a:effectLst/>
                          <a:latin typeface="Arial" panose="020B0604020202020204" pitchFamily="34" charset="0"/>
                          <a:ea typeface="Times New Roman" panose="02020603050405020304" pitchFamily="18" charset="0"/>
                          <a:cs typeface="Arial" panose="020B0604020202020204" pitchFamily="34" charset="0"/>
                        </a:rPr>
                        <a:t>Withhold the consequence that previously reinforced the target behavior.</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71450" marR="0" indent="-171450">
                        <a:lnSpc>
                          <a:spcPct val="100000"/>
                        </a:lnSpc>
                        <a:spcBef>
                          <a:spcPts val="300"/>
                        </a:spcBef>
                        <a:spcAft>
                          <a:spcPts val="300"/>
                        </a:spcAft>
                        <a:buFont typeface="Arial" panose="020B0604020202020204" pitchFamily="34" charset="0"/>
                        <a:buChar char="•"/>
                      </a:pPr>
                      <a:r>
                        <a:rPr lang="en-US" sz="2000">
                          <a:effectLst/>
                          <a:latin typeface="Arial" panose="020B0604020202020204" pitchFamily="34" charset="0"/>
                          <a:ea typeface="Calibri" panose="020F0502020204030204" pitchFamily="34" charset="0"/>
                          <a:cs typeface="Arial" panose="020B0604020202020204" pitchFamily="34" charset="0"/>
                        </a:rPr>
                        <a:t>Teacher will provide no praise or attention when David is off-task, with the exception of one verbal or gestural redirect per minute.</a:t>
                      </a:r>
                    </a:p>
                    <a:p>
                      <a:pPr marL="171450" marR="0" indent="-171450">
                        <a:lnSpc>
                          <a:spcPct val="100000"/>
                        </a:lnSpc>
                        <a:spcBef>
                          <a:spcPts val="300"/>
                        </a:spcBef>
                        <a:spcAft>
                          <a:spcPts val="300"/>
                        </a:spcAft>
                        <a:buFont typeface="Arial" panose="020B0604020202020204" pitchFamily="34" charset="0"/>
                        <a:buChar char="•"/>
                      </a:pPr>
                      <a:r>
                        <a:rPr lang="en-US" sz="2000">
                          <a:effectLst/>
                          <a:latin typeface="Arial" panose="020B0604020202020204" pitchFamily="34" charset="0"/>
                          <a:ea typeface="Calibri" panose="020F0502020204030204" pitchFamily="34" charset="0"/>
                          <a:cs typeface="Arial" panose="020B0604020202020204" pitchFamily="34" charset="0"/>
                        </a:rPr>
                        <a:t>When David is off-task, teacher will praise other students who are behaving appropriately.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5745275"/>
                  </a:ext>
                </a:extLst>
              </a:tr>
            </a:tbl>
          </a:graphicData>
        </a:graphic>
      </p:graphicFrame>
    </p:spTree>
    <p:extLst>
      <p:ext uri="{BB962C8B-B14F-4D97-AF65-F5344CB8AC3E}">
        <p14:creationId xmlns:p14="http://schemas.microsoft.com/office/powerpoint/2010/main" val="13220162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8E74-A645-F112-0625-496577456E55}"/>
              </a:ext>
            </a:extLst>
          </p:cNvPr>
          <p:cNvSpPr>
            <a:spLocks noGrp="1"/>
          </p:cNvSpPr>
          <p:nvPr>
            <p:ph type="title"/>
          </p:nvPr>
        </p:nvSpPr>
        <p:spPr/>
        <p:txBody>
          <a:bodyPr/>
          <a:lstStyle/>
          <a:p>
            <a:r>
              <a:rPr lang="en-US"/>
              <a:t>Treatment Integrity</a:t>
            </a:r>
          </a:p>
        </p:txBody>
      </p:sp>
      <p:pic>
        <p:nvPicPr>
          <p:cNvPr id="5" name="Picture 1" descr="Image of a Functinal Assessment-Based Intervention Treatment Integrity checklist">
            <a:extLst>
              <a:ext uri="{FF2B5EF4-FFF2-40B4-BE49-F238E27FC236}">
                <a16:creationId xmlns:a16="http://schemas.microsoft.com/office/drawing/2014/main" id="{4F570A1C-A072-340A-D8C9-C3A5177B76B5}"/>
              </a:ext>
            </a:extLst>
          </p:cNvPr>
          <p:cNvPicPr>
            <a:picLocks noGrp="1" noChangeAspect="1"/>
          </p:cNvPicPr>
          <p:nvPr>
            <p:ph idx="1"/>
          </p:nvPr>
        </p:nvPicPr>
        <p:blipFill>
          <a:blip r:embed="rId2"/>
          <a:stretch>
            <a:fillRect/>
          </a:stretch>
        </p:blipFill>
        <p:spPr>
          <a:xfrm>
            <a:off x="2547079" y="1553334"/>
            <a:ext cx="6566940" cy="5074452"/>
          </a:xfrm>
          <a:ln>
            <a:solidFill>
              <a:schemeClr val="tx1"/>
            </a:solidFill>
          </a:ln>
        </p:spPr>
      </p:pic>
      <p:pic>
        <p:nvPicPr>
          <p:cNvPr id="6" name="Picture 2">
            <a:extLst>
              <a:ext uri="{FF2B5EF4-FFF2-40B4-BE49-F238E27FC236}">
                <a16:creationId xmlns:a16="http://schemas.microsoft.com/office/drawing/2014/main" id="{EFDCC864-F65B-D966-F268-942B92FA65F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33272" y="0"/>
            <a:ext cx="1158728" cy="1810512"/>
          </a:xfrm>
          <a:prstGeom prst="rect">
            <a:avLst/>
          </a:prstGeom>
        </p:spPr>
      </p:pic>
    </p:spTree>
    <p:extLst>
      <p:ext uri="{BB962C8B-B14F-4D97-AF65-F5344CB8AC3E}">
        <p14:creationId xmlns:p14="http://schemas.microsoft.com/office/powerpoint/2010/main" val="16455216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576DE-6C20-53B0-1477-55DB9DAFE0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E833A2-038F-1F8E-37F3-F283FD25D59A}"/>
              </a:ext>
            </a:extLst>
          </p:cNvPr>
          <p:cNvSpPr>
            <a:spLocks noGrp="1"/>
          </p:cNvSpPr>
          <p:nvPr>
            <p:ph type="title"/>
          </p:nvPr>
        </p:nvSpPr>
        <p:spPr/>
        <p:txBody>
          <a:bodyPr/>
          <a:lstStyle/>
          <a:p>
            <a:r>
              <a:rPr lang="en-US"/>
              <a:t>Pre-Intervention Social Validity</a:t>
            </a:r>
          </a:p>
        </p:txBody>
      </p:sp>
      <p:pic>
        <p:nvPicPr>
          <p:cNvPr id="5" name="Picture 1" descr="Image of a Functional Assessment-Based Intervention Teacher Social Validity Questionnaire - Pre-intervention ">
            <a:extLst>
              <a:ext uri="{FF2B5EF4-FFF2-40B4-BE49-F238E27FC236}">
                <a16:creationId xmlns:a16="http://schemas.microsoft.com/office/drawing/2014/main" id="{D02ACA72-F543-B15B-168B-BBAE0C77F563}"/>
              </a:ext>
            </a:extLst>
          </p:cNvPr>
          <p:cNvPicPr>
            <a:picLocks noGrp="1" noChangeAspect="1"/>
          </p:cNvPicPr>
          <p:nvPr>
            <p:ph idx="1"/>
          </p:nvPr>
        </p:nvPicPr>
        <p:blipFill>
          <a:blip r:embed="rId2"/>
          <a:stretch>
            <a:fillRect/>
          </a:stretch>
        </p:blipFill>
        <p:spPr>
          <a:xfrm>
            <a:off x="758393" y="1960537"/>
            <a:ext cx="3202785" cy="4144781"/>
          </a:xfrm>
          <a:ln>
            <a:solidFill>
              <a:schemeClr val="tx1"/>
            </a:solidFill>
          </a:ln>
        </p:spPr>
      </p:pic>
      <p:pic>
        <p:nvPicPr>
          <p:cNvPr id="7" name="Picture 2" descr="Image of a Functional Assessment-Based Intervention Parent /Family Member Social Validity Questionnaire - Pre-intervention">
            <a:extLst>
              <a:ext uri="{FF2B5EF4-FFF2-40B4-BE49-F238E27FC236}">
                <a16:creationId xmlns:a16="http://schemas.microsoft.com/office/drawing/2014/main" id="{2C6103FD-AB4A-6916-BCCC-0C2AB2F717D6}"/>
              </a:ext>
            </a:extLst>
          </p:cNvPr>
          <p:cNvPicPr>
            <a:picLocks noChangeAspect="1"/>
          </p:cNvPicPr>
          <p:nvPr/>
        </p:nvPicPr>
        <p:blipFill>
          <a:blip r:embed="rId3"/>
          <a:stretch>
            <a:fillRect/>
          </a:stretch>
        </p:blipFill>
        <p:spPr>
          <a:xfrm>
            <a:off x="4235645" y="1960537"/>
            <a:ext cx="3202784" cy="4144780"/>
          </a:xfrm>
          <a:prstGeom prst="rect">
            <a:avLst/>
          </a:prstGeom>
          <a:ln>
            <a:solidFill>
              <a:schemeClr val="tx1"/>
            </a:solidFill>
          </a:ln>
        </p:spPr>
      </p:pic>
      <p:pic>
        <p:nvPicPr>
          <p:cNvPr id="9" name="Picture 3" descr="Image of a Functional Assessment-Based Intervention Student Social Validity Questionnaire - Pre-intervention ">
            <a:extLst>
              <a:ext uri="{FF2B5EF4-FFF2-40B4-BE49-F238E27FC236}">
                <a16:creationId xmlns:a16="http://schemas.microsoft.com/office/drawing/2014/main" id="{4D6FB1B3-4C3C-26C8-AC97-02553E497F95}"/>
              </a:ext>
            </a:extLst>
          </p:cNvPr>
          <p:cNvPicPr>
            <a:picLocks noChangeAspect="1"/>
          </p:cNvPicPr>
          <p:nvPr/>
        </p:nvPicPr>
        <p:blipFill>
          <a:blip r:embed="rId4"/>
          <a:stretch>
            <a:fillRect/>
          </a:stretch>
        </p:blipFill>
        <p:spPr>
          <a:xfrm>
            <a:off x="7712896" y="1960537"/>
            <a:ext cx="3202784" cy="4144780"/>
          </a:xfrm>
          <a:prstGeom prst="rect">
            <a:avLst/>
          </a:prstGeom>
          <a:ln>
            <a:solidFill>
              <a:schemeClr val="tx1"/>
            </a:solidFill>
          </a:ln>
        </p:spPr>
      </p:pic>
      <p:pic>
        <p:nvPicPr>
          <p:cNvPr id="10" name="Picture 4">
            <a:extLst>
              <a:ext uri="{FF2B5EF4-FFF2-40B4-BE49-F238E27FC236}">
                <a16:creationId xmlns:a16="http://schemas.microsoft.com/office/drawing/2014/main" id="{85AC5451-A862-5FC0-5A72-0060801EBF0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033272" y="0"/>
            <a:ext cx="1158728" cy="1810512"/>
          </a:xfrm>
          <a:prstGeom prst="rect">
            <a:avLst/>
          </a:prstGeom>
        </p:spPr>
      </p:pic>
    </p:spTree>
    <p:extLst>
      <p:ext uri="{BB962C8B-B14F-4D97-AF65-F5344CB8AC3E}">
        <p14:creationId xmlns:p14="http://schemas.microsoft.com/office/powerpoint/2010/main" val="7674953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7D269-B6D1-7858-6CDF-425C1C0777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A5869D-0F6C-8632-D90A-C9398E04AE21}"/>
              </a:ext>
              <a:ext uri="{C183D7F6-B498-43B3-948B-1728B52AA6E4}">
                <adec:decorative xmlns:adec="http://schemas.microsoft.com/office/drawing/2017/decorative" val="1"/>
              </a:ext>
            </a:extLst>
          </p:cNvPr>
          <p:cNvSpPr>
            <a:spLocks noGrp="1"/>
          </p:cNvSpPr>
          <p:nvPr>
            <p:ph type="title"/>
          </p:nvPr>
        </p:nvSpPr>
        <p:spPr>
          <a:solidFill>
            <a:schemeClr val="accent5"/>
          </a:solidFill>
        </p:spPr>
        <p:txBody>
          <a:bodyPr/>
          <a:lstStyle/>
          <a:p>
            <a:r>
              <a:rPr lang="en-US" dirty="0">
                <a:solidFill>
                  <a:schemeClr val="bg1"/>
                </a:solidFill>
              </a:rPr>
              <a:t>Let’s Chat: ARE Components</a:t>
            </a:r>
          </a:p>
        </p:txBody>
      </p:sp>
      <p:sp>
        <p:nvSpPr>
          <p:cNvPr id="5" name="Content Placeholder">
            <a:extLst>
              <a:ext uri="{FF2B5EF4-FFF2-40B4-BE49-F238E27FC236}">
                <a16:creationId xmlns:a16="http://schemas.microsoft.com/office/drawing/2014/main" id="{E9198273-D18F-8BC3-0520-0E05F4D3CB8D}"/>
              </a:ext>
            </a:extLst>
          </p:cNvPr>
          <p:cNvSpPr>
            <a:spLocks noGrp="1"/>
          </p:cNvSpPr>
          <p:nvPr>
            <p:ph idx="1"/>
          </p:nvPr>
        </p:nvSpPr>
        <p:spPr>
          <a:xfrm>
            <a:off x="838198" y="1825624"/>
            <a:ext cx="10515599" cy="3432175"/>
          </a:xfrm>
          <a:solidFill>
            <a:schemeClr val="accent5">
              <a:lumMod val="20000"/>
              <a:lumOff val="80000"/>
            </a:schemeClr>
          </a:solidFill>
        </p:spPr>
        <p:txBody>
          <a:bodyPr>
            <a:normAutofit lnSpcReduction="10000"/>
          </a:bodyPr>
          <a:lstStyle/>
          <a:p>
            <a:r>
              <a:rPr lang="en-US" dirty="0"/>
              <a:t>What other antecedent adjustments, reinforcement shifts, or extinction procedures could support David?</a:t>
            </a:r>
          </a:p>
          <a:p>
            <a:r>
              <a:rPr lang="en-US" dirty="0"/>
              <a:t>How might A-R-E components for David be different if he were in middle or high school?</a:t>
            </a:r>
          </a:p>
          <a:p>
            <a:r>
              <a:rPr lang="en-US" dirty="0">
                <a:cs typeface="Arial"/>
              </a:rPr>
              <a:t>What components of FABI Step 4 seem most beneficial or helpful? </a:t>
            </a:r>
          </a:p>
          <a:p>
            <a:r>
              <a:rPr lang="en-US" dirty="0">
                <a:cs typeface="Arial"/>
              </a:rPr>
              <a:t>What might be challenging about completing FABI Step 4? How might you support teams to overcome those challenges?</a:t>
            </a:r>
          </a:p>
        </p:txBody>
      </p:sp>
      <p:pic>
        <p:nvPicPr>
          <p:cNvPr id="3" name="Picture 47">
            <a:extLst>
              <a:ext uri="{FF2B5EF4-FFF2-40B4-BE49-F238E27FC236}">
                <a16:creationId xmlns:a16="http://schemas.microsoft.com/office/drawing/2014/main" id="{454A9FF9-3DF0-4C9F-7B66-18D18D0F864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78899" y="5257800"/>
            <a:ext cx="4173274" cy="1479884"/>
          </a:xfrm>
          <a:prstGeom prst="rect">
            <a:avLst/>
          </a:prstGeom>
          <a:noFill/>
          <a:ln w="9525">
            <a:noFill/>
            <a:miter lim="800000"/>
            <a:headEnd/>
            <a:tailEnd/>
          </a:ln>
        </p:spPr>
      </p:pic>
      <p:pic>
        <p:nvPicPr>
          <p:cNvPr id="24" name="Picture 46">
            <a:extLst>
              <a:ext uri="{FF2B5EF4-FFF2-40B4-BE49-F238E27FC236}">
                <a16:creationId xmlns:a16="http://schemas.microsoft.com/office/drawing/2014/main" id="{582A9DEA-2582-C4B8-D4DC-0BFB0ACDA84C}"/>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178899" y="5257800"/>
            <a:ext cx="4173274" cy="1479884"/>
          </a:xfrm>
          <a:prstGeom prst="rect">
            <a:avLst/>
          </a:prstGeom>
          <a:noFill/>
          <a:ln w="9525">
            <a:noFill/>
            <a:miter lim="800000"/>
            <a:headEnd/>
            <a:tailEnd/>
          </a:ln>
        </p:spPr>
      </p:pic>
      <p:pic>
        <p:nvPicPr>
          <p:cNvPr id="25" name="Picture 45">
            <a:extLst>
              <a:ext uri="{FF2B5EF4-FFF2-40B4-BE49-F238E27FC236}">
                <a16:creationId xmlns:a16="http://schemas.microsoft.com/office/drawing/2014/main" id="{A5FFA6DE-E11D-145A-91A0-271BE80D82A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178899" y="5257800"/>
            <a:ext cx="4173274" cy="1479884"/>
          </a:xfrm>
          <a:prstGeom prst="rect">
            <a:avLst/>
          </a:prstGeom>
          <a:noFill/>
          <a:ln w="9525">
            <a:noFill/>
            <a:miter lim="800000"/>
            <a:headEnd/>
            <a:tailEnd/>
          </a:ln>
        </p:spPr>
      </p:pic>
      <p:pic>
        <p:nvPicPr>
          <p:cNvPr id="26" name="Picture 44">
            <a:extLst>
              <a:ext uri="{FF2B5EF4-FFF2-40B4-BE49-F238E27FC236}">
                <a16:creationId xmlns:a16="http://schemas.microsoft.com/office/drawing/2014/main" id="{630EE763-6676-D802-1325-60DD319586E5}"/>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178899" y="5257800"/>
            <a:ext cx="4173274" cy="1479884"/>
          </a:xfrm>
          <a:prstGeom prst="rect">
            <a:avLst/>
          </a:prstGeom>
          <a:noFill/>
          <a:ln w="9525">
            <a:noFill/>
            <a:miter lim="800000"/>
            <a:headEnd/>
            <a:tailEnd/>
          </a:ln>
        </p:spPr>
      </p:pic>
      <p:pic>
        <p:nvPicPr>
          <p:cNvPr id="27" name="Picture 43">
            <a:extLst>
              <a:ext uri="{FF2B5EF4-FFF2-40B4-BE49-F238E27FC236}">
                <a16:creationId xmlns:a16="http://schemas.microsoft.com/office/drawing/2014/main" id="{A467DF90-A54E-78F0-731C-EC7DBD6DFD88}"/>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178899" y="5257800"/>
            <a:ext cx="4173274" cy="1479884"/>
          </a:xfrm>
          <a:prstGeom prst="rect">
            <a:avLst/>
          </a:prstGeom>
          <a:noFill/>
          <a:ln w="9525">
            <a:noFill/>
            <a:miter lim="800000"/>
            <a:headEnd/>
            <a:tailEnd/>
          </a:ln>
        </p:spPr>
      </p:pic>
      <p:pic>
        <p:nvPicPr>
          <p:cNvPr id="28" name="Picture 41">
            <a:extLst>
              <a:ext uri="{FF2B5EF4-FFF2-40B4-BE49-F238E27FC236}">
                <a16:creationId xmlns:a16="http://schemas.microsoft.com/office/drawing/2014/main" id="{E3C91AA2-CB5D-0B38-3540-DD26BCDC9E0F}"/>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178899" y="5257800"/>
            <a:ext cx="4173274" cy="1479884"/>
          </a:xfrm>
          <a:prstGeom prst="rect">
            <a:avLst/>
          </a:prstGeom>
          <a:noFill/>
          <a:ln w="9525">
            <a:noFill/>
            <a:miter lim="800000"/>
            <a:headEnd/>
            <a:tailEnd/>
          </a:ln>
        </p:spPr>
      </p:pic>
      <p:pic>
        <p:nvPicPr>
          <p:cNvPr id="29" name="Picture 40">
            <a:extLst>
              <a:ext uri="{FF2B5EF4-FFF2-40B4-BE49-F238E27FC236}">
                <a16:creationId xmlns:a16="http://schemas.microsoft.com/office/drawing/2014/main" id="{372B1399-876A-0785-5293-E4BFDF94350E}"/>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78899" y="5257800"/>
            <a:ext cx="4173274" cy="1479884"/>
          </a:xfrm>
          <a:prstGeom prst="rect">
            <a:avLst/>
          </a:prstGeom>
          <a:noFill/>
          <a:ln w="9525">
            <a:noFill/>
            <a:miter lim="800000"/>
            <a:headEnd/>
            <a:tailEnd/>
          </a:ln>
        </p:spPr>
      </p:pic>
      <p:pic>
        <p:nvPicPr>
          <p:cNvPr id="30" name="Picture 39">
            <a:extLst>
              <a:ext uri="{FF2B5EF4-FFF2-40B4-BE49-F238E27FC236}">
                <a16:creationId xmlns:a16="http://schemas.microsoft.com/office/drawing/2014/main" id="{ADCB41D5-1846-8F35-6A49-65A15336EB9E}"/>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178899" y="5257800"/>
            <a:ext cx="4173274" cy="1479884"/>
          </a:xfrm>
          <a:prstGeom prst="rect">
            <a:avLst/>
          </a:prstGeom>
          <a:noFill/>
          <a:ln w="9525">
            <a:noFill/>
            <a:miter lim="800000"/>
            <a:headEnd/>
            <a:tailEnd/>
          </a:ln>
        </p:spPr>
      </p:pic>
      <p:pic>
        <p:nvPicPr>
          <p:cNvPr id="31" name="Picture 38">
            <a:extLst>
              <a:ext uri="{FF2B5EF4-FFF2-40B4-BE49-F238E27FC236}">
                <a16:creationId xmlns:a16="http://schemas.microsoft.com/office/drawing/2014/main" id="{F6663595-D9E1-C92F-5CB3-62EDE48AD378}"/>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178899" y="5257800"/>
            <a:ext cx="4173274" cy="1479884"/>
          </a:xfrm>
          <a:prstGeom prst="rect">
            <a:avLst/>
          </a:prstGeom>
          <a:noFill/>
          <a:ln w="9525">
            <a:noFill/>
            <a:miter lim="800000"/>
            <a:headEnd/>
            <a:tailEnd/>
          </a:ln>
        </p:spPr>
      </p:pic>
      <p:pic>
        <p:nvPicPr>
          <p:cNvPr id="32" name="Picture 33">
            <a:extLst>
              <a:ext uri="{FF2B5EF4-FFF2-40B4-BE49-F238E27FC236}">
                <a16:creationId xmlns:a16="http://schemas.microsoft.com/office/drawing/2014/main" id="{8857B5EF-2DB4-587C-E71C-955C488D86C0}"/>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178899" y="5257800"/>
            <a:ext cx="4173274" cy="1479884"/>
          </a:xfrm>
          <a:prstGeom prst="rect">
            <a:avLst/>
          </a:prstGeom>
          <a:noFill/>
          <a:ln w="9525">
            <a:noFill/>
            <a:miter lim="800000"/>
            <a:headEnd/>
            <a:tailEnd/>
          </a:ln>
        </p:spPr>
      </p:pic>
      <p:pic>
        <p:nvPicPr>
          <p:cNvPr id="33" name="Picture 36">
            <a:extLst>
              <a:ext uri="{FF2B5EF4-FFF2-40B4-BE49-F238E27FC236}">
                <a16:creationId xmlns:a16="http://schemas.microsoft.com/office/drawing/2014/main" id="{34A95B8B-4315-0331-363D-68E8C2F140F9}"/>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4178899" y="5257800"/>
            <a:ext cx="4173274" cy="1479884"/>
          </a:xfrm>
          <a:prstGeom prst="rect">
            <a:avLst/>
          </a:prstGeom>
          <a:noFill/>
          <a:ln w="9525">
            <a:noFill/>
            <a:miter lim="800000"/>
            <a:headEnd/>
            <a:tailEnd/>
          </a:ln>
        </p:spPr>
      </p:pic>
      <p:pic>
        <p:nvPicPr>
          <p:cNvPr id="34" name="Picture 32">
            <a:extLst>
              <a:ext uri="{FF2B5EF4-FFF2-40B4-BE49-F238E27FC236}">
                <a16:creationId xmlns:a16="http://schemas.microsoft.com/office/drawing/2014/main" id="{35D8B4EB-B0CC-0CF4-9AE4-72DDD6FCADE4}"/>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4178899" y="5257800"/>
            <a:ext cx="4173274" cy="1479884"/>
          </a:xfrm>
          <a:prstGeom prst="rect">
            <a:avLst/>
          </a:prstGeom>
          <a:noFill/>
          <a:ln w="9525">
            <a:noFill/>
            <a:miter lim="800000"/>
            <a:headEnd/>
            <a:tailEnd/>
          </a:ln>
        </p:spPr>
      </p:pic>
    </p:spTree>
    <p:extLst>
      <p:ext uri="{BB962C8B-B14F-4D97-AF65-F5344CB8AC3E}">
        <p14:creationId xmlns:p14="http://schemas.microsoft.com/office/powerpoint/2010/main" val="350483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4"/>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6"/>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7"/>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8"/>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9"/>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30"/>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31"/>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32"/>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33"/>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a:t>Enhancing Ci3T Modules</a:t>
            </a:r>
          </a:p>
        </p:txBody>
      </p:sp>
      <p:grpSp>
        <p:nvGrpSpPr>
          <p:cNvPr id="20" name="Image"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a:srcRect r="1324"/>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6DA827DC-1E61-8E90-8B03-EFB93C42B6FF}"/>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01A9ED8C-9CA7-67AF-FD7B-0B826FB5053B}"/>
                </a:ext>
              </a:extLst>
            </p:cNvPr>
            <p:cNvPicPr>
              <a:picLocks noChangeAspect="1"/>
            </p:cNvPicPr>
            <p:nvPr/>
          </p:nvPicPr>
          <p:blipFill>
            <a:blip r:embed="rId4"/>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8F4ADA9-D3F0-7DED-9E0E-918F55320D84}"/>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078561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BB1CE-7206-DA06-FBC9-A65A54C1722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7961BF2-2564-7A54-C5C3-B4B3A372A6CB}"/>
              </a:ext>
            </a:extLst>
          </p:cNvPr>
          <p:cNvSpPr>
            <a:spLocks noGrp="1"/>
          </p:cNvSpPr>
          <p:nvPr>
            <p:ph type="title"/>
          </p:nvPr>
        </p:nvSpPr>
        <p:spPr>
          <a:xfrm>
            <a:off x="831850" y="1709738"/>
            <a:ext cx="7177617" cy="2852737"/>
          </a:xfrm>
        </p:spPr>
        <p:txBody>
          <a:bodyPr/>
          <a:lstStyle/>
          <a:p>
            <a:r>
              <a:rPr lang="en-US" dirty="0"/>
              <a:t>FABI Step 5: Test the Intervention</a:t>
            </a:r>
          </a:p>
        </p:txBody>
      </p:sp>
      <p:pic>
        <p:nvPicPr>
          <p:cNvPr id="7" name="Picture 1">
            <a:extLst>
              <a:ext uri="{FF2B5EF4-FFF2-40B4-BE49-F238E27FC236}">
                <a16:creationId xmlns:a16="http://schemas.microsoft.com/office/drawing/2014/main" id="{F9150BF7-329C-96A3-2078-0BD6FF102495}"/>
              </a:ext>
              <a:ext uri="{C183D7F6-B498-43B3-948B-1728B52AA6E4}">
                <adec:decorative xmlns:adec="http://schemas.microsoft.com/office/drawing/2017/decorative" val="1"/>
              </a:ext>
            </a:extLst>
          </p:cNvPr>
          <p:cNvPicPr>
            <a:picLocks noChangeAspect="1" noChangeArrowheads="1"/>
          </p:cNvPicPr>
          <p:nvPr/>
        </p:nvPicPr>
        <p:blipFill>
          <a:blip r:embed="rId2"/>
          <a:srcRect/>
          <a:stretch/>
        </p:blipFill>
        <p:spPr bwMode="auto">
          <a:xfrm>
            <a:off x="8782844" y="1425177"/>
            <a:ext cx="2563811" cy="4007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8894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F7F73-C5BA-449A-707D-4690C0C985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0DD723-0FBD-F8E7-35BE-4773E7446E2F}"/>
              </a:ext>
            </a:extLst>
          </p:cNvPr>
          <p:cNvSpPr>
            <a:spLocks noGrp="1"/>
          </p:cNvSpPr>
          <p:nvPr>
            <p:ph type="title"/>
          </p:nvPr>
        </p:nvSpPr>
        <p:spPr/>
        <p:txBody>
          <a:bodyPr/>
          <a:lstStyle/>
          <a:p>
            <a:r>
              <a:rPr lang="en-US"/>
              <a:t>Step 5: Testing the Intervention</a:t>
            </a:r>
          </a:p>
        </p:txBody>
      </p:sp>
      <p:pic>
        <p:nvPicPr>
          <p:cNvPr id="5" name="Picture 1" descr="Image of a Step 5: Testing the Intervention Completion Checklist">
            <a:extLst>
              <a:ext uri="{FF2B5EF4-FFF2-40B4-BE49-F238E27FC236}">
                <a16:creationId xmlns:a16="http://schemas.microsoft.com/office/drawing/2014/main" id="{912D0ECE-70DF-CB84-7E47-86F7BF59B103}"/>
              </a:ext>
            </a:extLst>
          </p:cNvPr>
          <p:cNvPicPr>
            <a:picLocks noGrp="1" noChangeAspect="1"/>
          </p:cNvPicPr>
          <p:nvPr>
            <p:ph idx="1"/>
          </p:nvPr>
        </p:nvPicPr>
        <p:blipFill>
          <a:blip r:embed="rId2"/>
          <a:stretch>
            <a:fillRect/>
          </a:stretch>
        </p:blipFill>
        <p:spPr>
          <a:xfrm>
            <a:off x="838200" y="1690688"/>
            <a:ext cx="3362398" cy="4351338"/>
          </a:xfrm>
          <a:ln>
            <a:solidFill>
              <a:schemeClr val="tx1"/>
            </a:solidFill>
          </a:ln>
        </p:spPr>
      </p:pic>
      <p:sp>
        <p:nvSpPr>
          <p:cNvPr id="3" name="TextBox 1">
            <a:extLst>
              <a:ext uri="{FF2B5EF4-FFF2-40B4-BE49-F238E27FC236}">
                <a16:creationId xmlns:a16="http://schemas.microsoft.com/office/drawing/2014/main" id="{73CB7871-449F-5F04-3A57-17614B615A1E}"/>
              </a:ext>
            </a:extLst>
          </p:cNvPr>
          <p:cNvSpPr txBox="1"/>
          <p:nvPr/>
        </p:nvSpPr>
        <p:spPr>
          <a:xfrm>
            <a:off x="4476997" y="1715984"/>
            <a:ext cx="7117277" cy="42165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800">
                <a:cs typeface="Arial" panose="020B0604020202020204"/>
              </a:rPr>
              <a:t>Implement the intervention</a:t>
            </a:r>
          </a:p>
          <a:p>
            <a:pPr marL="228600" indent="-228600">
              <a:buFont typeface=""/>
              <a:buChar char="•"/>
            </a:pPr>
            <a:r>
              <a:rPr lang="en-US" sz="2800">
                <a:cs typeface="Arial" panose="020B0604020202020204"/>
              </a:rPr>
              <a:t>Monitor treatment integrity</a:t>
            </a:r>
          </a:p>
          <a:p>
            <a:pPr marL="228600" indent="-228600">
              <a:buFont typeface=""/>
              <a:buChar char="•"/>
            </a:pPr>
            <a:r>
              <a:rPr lang="en-US" sz="2800">
                <a:cs typeface="Arial" panose="020B0604020202020204"/>
              </a:rPr>
              <a:t>Collect and graph data</a:t>
            </a:r>
          </a:p>
          <a:p>
            <a:pPr marL="228600" indent="-228600">
              <a:buFont typeface=""/>
              <a:buChar char="•"/>
            </a:pPr>
            <a:r>
              <a:rPr lang="en-US" sz="2800">
                <a:cs typeface="Arial" panose="020B0604020202020204"/>
              </a:rPr>
              <a:t>Implement a single-case design to “test” how well intervention is working</a:t>
            </a:r>
          </a:p>
          <a:p>
            <a:pPr marL="685800" lvl="1" indent="-228600">
              <a:buFont typeface=""/>
              <a:buChar char="•"/>
            </a:pPr>
            <a:r>
              <a:rPr lang="en-US" sz="2400">
                <a:cs typeface="Arial" panose="020B0604020202020204"/>
              </a:rPr>
              <a:t>ABAB</a:t>
            </a:r>
          </a:p>
          <a:p>
            <a:pPr marL="685800" lvl="1" indent="-228600">
              <a:buFont typeface=""/>
              <a:buChar char="•"/>
            </a:pPr>
            <a:r>
              <a:rPr lang="en-US" sz="2400">
                <a:cs typeface="Arial" panose="020B0604020202020204"/>
              </a:rPr>
              <a:t>Multiple baseline</a:t>
            </a:r>
          </a:p>
          <a:p>
            <a:pPr marL="685800" lvl="1" indent="-228600">
              <a:buFont typeface=""/>
              <a:buChar char="•"/>
            </a:pPr>
            <a:r>
              <a:rPr lang="en-US" sz="2400">
                <a:cs typeface="Arial" panose="020B0604020202020204"/>
              </a:rPr>
              <a:t>Changing criterion</a:t>
            </a:r>
          </a:p>
          <a:p>
            <a:pPr marL="228600" indent="-228600">
              <a:buFont typeface=""/>
              <a:buChar char="•"/>
            </a:pPr>
            <a:r>
              <a:rPr lang="en-US" sz="2800">
                <a:cs typeface="Arial" panose="020B0604020202020204"/>
              </a:rPr>
              <a:t>Assess social validity</a:t>
            </a:r>
          </a:p>
          <a:p>
            <a:pPr marL="228600" indent="-228600">
              <a:buFont typeface=""/>
              <a:buChar char="•"/>
            </a:pPr>
            <a:r>
              <a:rPr lang="en-US" sz="2800">
                <a:cs typeface="Arial" panose="020B0604020202020204"/>
              </a:rPr>
              <a:t>Fade the intervention</a:t>
            </a:r>
          </a:p>
        </p:txBody>
      </p:sp>
      <p:pic>
        <p:nvPicPr>
          <p:cNvPr id="4" name="Picture 2">
            <a:extLst>
              <a:ext uri="{FF2B5EF4-FFF2-40B4-BE49-F238E27FC236}">
                <a16:creationId xmlns:a16="http://schemas.microsoft.com/office/drawing/2014/main" id="{163DE5F5-93FA-5A7A-F728-7DFF7A78E070}"/>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1033693" y="0"/>
            <a:ext cx="1157885" cy="1810512"/>
          </a:xfrm>
          <a:prstGeom prst="rect">
            <a:avLst/>
          </a:prstGeom>
        </p:spPr>
      </p:pic>
    </p:spTree>
    <p:extLst>
      <p:ext uri="{BB962C8B-B14F-4D97-AF65-F5344CB8AC3E}">
        <p14:creationId xmlns:p14="http://schemas.microsoft.com/office/powerpoint/2010/main" val="42078036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FB1F-F061-E3AB-5BD9-B240E56DFB3A}"/>
              </a:ext>
              <a:ext uri="{C183D7F6-B498-43B3-948B-1728B52AA6E4}">
                <adec:decorative xmlns:adec="http://schemas.microsoft.com/office/drawing/2017/decorative" val="1"/>
              </a:ext>
            </a:extLst>
          </p:cNvPr>
          <p:cNvSpPr>
            <a:spLocks noGrp="1"/>
          </p:cNvSpPr>
          <p:nvPr>
            <p:ph type="title"/>
          </p:nvPr>
        </p:nvSpPr>
        <p:spPr/>
        <p:txBody>
          <a:bodyPr/>
          <a:lstStyle/>
          <a:p>
            <a:r>
              <a:rPr lang="en-US"/>
              <a:t>Harry’s Intervention Outcomes</a:t>
            </a:r>
          </a:p>
        </p:txBody>
      </p:sp>
      <p:sp>
        <p:nvSpPr>
          <p:cNvPr id="3" name="Title 1">
            <a:extLst>
              <a:ext uri="{FF2B5EF4-FFF2-40B4-BE49-F238E27FC236}">
                <a16:creationId xmlns:a16="http://schemas.microsoft.com/office/drawing/2014/main" id="{1ADE1E75-7DC0-DB0D-7A7A-B6075F0CA57A}"/>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Harry’s Intervention Outcomes 1</a:t>
            </a:r>
          </a:p>
        </p:txBody>
      </p:sp>
      <p:pic>
        <p:nvPicPr>
          <p:cNvPr id="5" name="Picture 1" descr="Image of a treatment integrity checklist.">
            <a:extLst>
              <a:ext uri="{FF2B5EF4-FFF2-40B4-BE49-F238E27FC236}">
                <a16:creationId xmlns:a16="http://schemas.microsoft.com/office/drawing/2014/main" id="{D1B65E25-B516-6BAD-2002-AFEEB60D4F45}"/>
              </a:ext>
            </a:extLst>
          </p:cNvPr>
          <p:cNvPicPr>
            <a:picLocks noChangeAspect="1"/>
          </p:cNvPicPr>
          <p:nvPr/>
        </p:nvPicPr>
        <p:blipFill>
          <a:blip r:embed="rId3"/>
          <a:stretch>
            <a:fillRect/>
          </a:stretch>
        </p:blipFill>
        <p:spPr>
          <a:xfrm>
            <a:off x="3367947" y="1690688"/>
            <a:ext cx="4813850" cy="4362368"/>
          </a:xfrm>
          <a:prstGeom prst="rect">
            <a:avLst/>
          </a:prstGeom>
        </p:spPr>
      </p:pic>
      <p:sp>
        <p:nvSpPr>
          <p:cNvPr id="6" name="TextBox 1">
            <a:extLst>
              <a:ext uri="{FF2B5EF4-FFF2-40B4-BE49-F238E27FC236}">
                <a16:creationId xmlns:a16="http://schemas.microsoft.com/office/drawing/2014/main" id="{0E37440E-5D4B-64CD-14DB-0B2DF9A1CAFC}"/>
              </a:ext>
              <a:ext uri="{C183D7F6-B498-43B3-948B-1728B52AA6E4}">
                <adec:decorative xmlns:adec="http://schemas.microsoft.com/office/drawing/2017/decorative" val="1"/>
              </a:ext>
            </a:extLst>
          </p:cNvPr>
          <p:cNvSpPr txBox="1">
            <a:spLocks noChangeArrowheads="1"/>
          </p:cNvSpPr>
          <p:nvPr/>
        </p:nvSpPr>
        <p:spPr bwMode="auto">
          <a:xfrm>
            <a:off x="979716" y="6110180"/>
            <a:ext cx="9590313" cy="523220"/>
          </a:xfrm>
          <a:prstGeom prst="rect">
            <a:avLst/>
          </a:prstGeom>
          <a:solidFill>
            <a:schemeClr val="accent5"/>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400">
                <a:solidFill>
                  <a:schemeClr val="bg1"/>
                </a:solidFill>
              </a:rPr>
              <a:t>Cox, M., Griffin, M. M., Hall, R., Oakes, W. P., &amp; Lane, K. L. (2011). Using a Functional Assessment-Based Intervention to Increase Academic Engaged Time in an Inclusive Middle School Setting. </a:t>
            </a:r>
            <a:r>
              <a:rPr lang="en-US" sz="1400" i="1">
                <a:solidFill>
                  <a:schemeClr val="bg1"/>
                </a:solidFill>
              </a:rPr>
              <a:t>Beyond Behavior</a:t>
            </a:r>
            <a:r>
              <a:rPr lang="en-US" sz="1400">
                <a:solidFill>
                  <a:schemeClr val="bg1"/>
                </a:solidFill>
              </a:rPr>
              <a:t>, </a:t>
            </a:r>
            <a:r>
              <a:rPr lang="en-US" sz="1400" i="1">
                <a:solidFill>
                  <a:schemeClr val="bg1"/>
                </a:solidFill>
              </a:rPr>
              <a:t>20</a:t>
            </a:r>
            <a:r>
              <a:rPr lang="en-US" sz="1400">
                <a:solidFill>
                  <a:schemeClr val="bg1"/>
                </a:solidFill>
              </a:rPr>
              <a:t>(3).</a:t>
            </a:r>
          </a:p>
        </p:txBody>
      </p:sp>
    </p:spTree>
    <p:extLst>
      <p:ext uri="{BB962C8B-B14F-4D97-AF65-F5344CB8AC3E}">
        <p14:creationId xmlns:p14="http://schemas.microsoft.com/office/powerpoint/2010/main" val="15728775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385E7E7-6154-52C1-78C8-D3ACC8A55D59}"/>
              </a:ext>
              <a:ext uri="{C183D7F6-B498-43B3-948B-1728B52AA6E4}">
                <adec:decorative xmlns:adec="http://schemas.microsoft.com/office/drawing/2017/decorative" val="1"/>
              </a:ext>
            </a:extLst>
          </p:cNvPr>
          <p:cNvSpPr>
            <a:spLocks noGrp="1"/>
          </p:cNvSpPr>
          <p:nvPr>
            <p:ph type="title"/>
          </p:nvPr>
        </p:nvSpPr>
        <p:spPr/>
        <p:txBody>
          <a:bodyPr/>
          <a:lstStyle/>
          <a:p>
            <a:r>
              <a:rPr lang="en-US"/>
              <a:t>Harry’s Intervention Outcomes</a:t>
            </a:r>
          </a:p>
        </p:txBody>
      </p:sp>
      <p:sp>
        <p:nvSpPr>
          <p:cNvPr id="2" name="Title 2">
            <a:extLst>
              <a:ext uri="{FF2B5EF4-FFF2-40B4-BE49-F238E27FC236}">
                <a16:creationId xmlns:a16="http://schemas.microsoft.com/office/drawing/2014/main" id="{31A4E06F-C950-F167-0601-5D762C02C22E}"/>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Harry’s Intervention Outcomes 2</a:t>
            </a:r>
          </a:p>
        </p:txBody>
      </p:sp>
      <p:pic>
        <p:nvPicPr>
          <p:cNvPr id="6" name="Graph" descr="Graph showing Harry's Academic Engaged Times">
            <a:extLst>
              <a:ext uri="{FF2B5EF4-FFF2-40B4-BE49-F238E27FC236}">
                <a16:creationId xmlns:a16="http://schemas.microsoft.com/office/drawing/2014/main" id="{9FC53BA0-331E-6D66-8CDA-67AD39276A0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215243" y="1690688"/>
            <a:ext cx="7761514" cy="4169121"/>
          </a:xfrm>
          <a:prstGeom prst="rect">
            <a:avLst/>
          </a:prstGeom>
          <a:ln>
            <a:solidFill>
              <a:schemeClr val="tx1"/>
            </a:solidFill>
          </a:ln>
        </p:spPr>
      </p:pic>
      <p:sp>
        <p:nvSpPr>
          <p:cNvPr id="7" name="TextBox 2">
            <a:extLst>
              <a:ext uri="{FF2B5EF4-FFF2-40B4-BE49-F238E27FC236}">
                <a16:creationId xmlns:a16="http://schemas.microsoft.com/office/drawing/2014/main" id="{2DE756AC-801A-F1EB-BE10-127E50A0756E}"/>
              </a:ext>
              <a:ext uri="{C183D7F6-B498-43B3-948B-1728B52AA6E4}">
                <adec:decorative xmlns:adec="http://schemas.microsoft.com/office/drawing/2017/decorative" val="1"/>
              </a:ext>
            </a:extLst>
          </p:cNvPr>
          <p:cNvSpPr txBox="1">
            <a:spLocks noChangeArrowheads="1"/>
          </p:cNvSpPr>
          <p:nvPr/>
        </p:nvSpPr>
        <p:spPr bwMode="auto">
          <a:xfrm>
            <a:off x="979716" y="6110180"/>
            <a:ext cx="9590313" cy="523220"/>
          </a:xfrm>
          <a:prstGeom prst="rect">
            <a:avLst/>
          </a:prstGeom>
          <a:solidFill>
            <a:schemeClr val="accent5"/>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400">
                <a:solidFill>
                  <a:schemeClr val="bg1"/>
                </a:solidFill>
              </a:rPr>
              <a:t>Cox, M., Griffin, M. M., Hall, R., Oakes, W. P., &amp; Lane, K. L. (2011). Using a Functional Assessment-Based Intervention to Increase Academic Engaged Time in an Inclusive Middle School Setting. </a:t>
            </a:r>
            <a:r>
              <a:rPr lang="en-US" sz="1400" i="1">
                <a:solidFill>
                  <a:schemeClr val="bg1"/>
                </a:solidFill>
              </a:rPr>
              <a:t>Beyond Behavior</a:t>
            </a:r>
            <a:r>
              <a:rPr lang="en-US" sz="1400">
                <a:solidFill>
                  <a:schemeClr val="bg1"/>
                </a:solidFill>
              </a:rPr>
              <a:t>, </a:t>
            </a:r>
            <a:r>
              <a:rPr lang="en-US" sz="1400" i="1">
                <a:solidFill>
                  <a:schemeClr val="bg1"/>
                </a:solidFill>
              </a:rPr>
              <a:t>20</a:t>
            </a:r>
            <a:r>
              <a:rPr lang="en-US" sz="1400">
                <a:solidFill>
                  <a:schemeClr val="bg1"/>
                </a:solidFill>
              </a:rPr>
              <a:t>(3).</a:t>
            </a:r>
          </a:p>
        </p:txBody>
      </p:sp>
    </p:spTree>
    <p:extLst>
      <p:ext uri="{BB962C8B-B14F-4D97-AF65-F5344CB8AC3E}">
        <p14:creationId xmlns:p14="http://schemas.microsoft.com/office/powerpoint/2010/main" val="35129782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Wrapping Up and Moving Forward</a:t>
            </a:r>
          </a:p>
        </p:txBody>
      </p:sp>
    </p:spTree>
    <p:extLst>
      <p:ext uri="{BB962C8B-B14F-4D97-AF65-F5344CB8AC3E}">
        <p14:creationId xmlns:p14="http://schemas.microsoft.com/office/powerpoint/2010/main" val="28178882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8E64E-3914-1320-64F8-510209F33C94}"/>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1F8D039F-DAA0-92E5-74CA-A928A3C8DA9C}"/>
              </a:ext>
              <a:ext uri="{C183D7F6-B498-43B3-948B-1728B52AA6E4}">
                <adec:decorative xmlns:adec="http://schemas.microsoft.com/office/drawing/2017/decorative" val="1"/>
              </a:ext>
            </a:extLst>
          </p:cNvPr>
          <p:cNvSpPr>
            <a:spLocks noGrp="1"/>
          </p:cNvSpPr>
          <p:nvPr>
            <p:ph type="title"/>
          </p:nvPr>
        </p:nvSpPr>
        <p:spPr/>
        <p:txBody>
          <a:bodyPr/>
          <a:lstStyle/>
          <a:p>
            <a:r>
              <a:rPr lang="en-US"/>
              <a:t>Opportunities to Learn More</a:t>
            </a:r>
          </a:p>
        </p:txBody>
      </p:sp>
      <p:sp>
        <p:nvSpPr>
          <p:cNvPr id="3" name="Title">
            <a:extLst>
              <a:ext uri="{FF2B5EF4-FFF2-40B4-BE49-F238E27FC236}">
                <a16:creationId xmlns:a16="http://schemas.microsoft.com/office/drawing/2014/main" id="{FCCFFB9A-A895-D99F-6BDA-DBD4B8B0455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Opportunities to Learn More 2</a:t>
            </a:r>
          </a:p>
        </p:txBody>
      </p:sp>
      <p:pic>
        <p:nvPicPr>
          <p:cNvPr id="7" name="Picture 1" descr="Screenshot of the Ci3T Website Ci3T: FABI page">
            <a:extLst>
              <a:ext uri="{FF2B5EF4-FFF2-40B4-BE49-F238E27FC236}">
                <a16:creationId xmlns:a16="http://schemas.microsoft.com/office/drawing/2014/main" id="{DF29A3F7-B5C0-35FA-5E46-9664FFA44044}"/>
              </a:ext>
            </a:extLst>
          </p:cNvPr>
          <p:cNvPicPr>
            <a:picLocks noChangeAspect="1"/>
          </p:cNvPicPr>
          <p:nvPr/>
        </p:nvPicPr>
        <p:blipFill>
          <a:blip r:embed="rId2"/>
          <a:stretch>
            <a:fillRect/>
          </a:stretch>
        </p:blipFill>
        <p:spPr>
          <a:xfrm>
            <a:off x="1773565" y="1690688"/>
            <a:ext cx="4615414" cy="2805994"/>
          </a:xfrm>
          <a:prstGeom prst="rect">
            <a:avLst/>
          </a:prstGeom>
          <a:ln>
            <a:solidFill>
              <a:schemeClr val="tx1"/>
            </a:solidFill>
          </a:ln>
        </p:spPr>
      </p:pic>
      <p:pic>
        <p:nvPicPr>
          <p:cNvPr id="9" name="Picture 2" descr="Image of Functional Assessment-Based Intervention book cover">
            <a:extLst>
              <a:ext uri="{FF2B5EF4-FFF2-40B4-BE49-F238E27FC236}">
                <a16:creationId xmlns:a16="http://schemas.microsoft.com/office/drawing/2014/main" id="{73E95254-8F80-601D-C389-87AD38474733}"/>
              </a:ext>
            </a:extLst>
          </p:cNvPr>
          <p:cNvPicPr>
            <a:picLocks noGrp="1" noChangeAspect="1"/>
          </p:cNvPicPr>
          <p:nvPr>
            <p:ph idx="1"/>
          </p:nvPr>
        </p:nvPicPr>
        <p:blipFill>
          <a:blip r:embed="rId3"/>
          <a:stretch>
            <a:fillRect/>
          </a:stretch>
        </p:blipFill>
        <p:spPr>
          <a:xfrm>
            <a:off x="7324344" y="1690688"/>
            <a:ext cx="2181606" cy="2863358"/>
          </a:xfrm>
        </p:spPr>
      </p:pic>
      <p:pic>
        <p:nvPicPr>
          <p:cNvPr id="5" name="Picture 3" descr="Image of FABI Step 1, FABI Step 2, FABI Step 3, FABI Step 4, and FABI Step 5 module covers">
            <a:extLst>
              <a:ext uri="{FF2B5EF4-FFF2-40B4-BE49-F238E27FC236}">
                <a16:creationId xmlns:a16="http://schemas.microsoft.com/office/drawing/2014/main" id="{4DD892AE-E338-E068-BE78-92C670A043B0}"/>
              </a:ext>
            </a:extLst>
          </p:cNvPr>
          <p:cNvPicPr>
            <a:picLocks noChangeAspect="1"/>
          </p:cNvPicPr>
          <p:nvPr/>
        </p:nvPicPr>
        <p:blipFill>
          <a:blip r:embed="rId4"/>
          <a:stretch>
            <a:fillRect/>
          </a:stretch>
        </p:blipFill>
        <p:spPr>
          <a:xfrm>
            <a:off x="2931065" y="4894541"/>
            <a:ext cx="5834569" cy="1855408"/>
          </a:xfrm>
          <a:prstGeom prst="rect">
            <a:avLst/>
          </a:prstGeom>
        </p:spPr>
      </p:pic>
    </p:spTree>
    <p:extLst>
      <p:ext uri="{BB962C8B-B14F-4D97-AF65-F5344CB8AC3E}">
        <p14:creationId xmlns:p14="http://schemas.microsoft.com/office/powerpoint/2010/main" val="9263480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5A014713-2EC1-3882-2347-4212CB9096C6}"/>
              </a:ext>
            </a:extLst>
          </p:cNvPr>
          <p:cNvSpPr>
            <a:spLocks noGrp="1"/>
          </p:cNvSpPr>
          <p:nvPr>
            <p:ph type="title"/>
          </p:nvPr>
        </p:nvSpPr>
        <p:spPr/>
        <p:txBody>
          <a:bodyPr/>
          <a:lstStyle/>
          <a:p>
            <a:r>
              <a:rPr lang="en-US"/>
              <a:t>Action Items</a:t>
            </a:r>
          </a:p>
        </p:txBody>
      </p:sp>
      <p:graphicFrame>
        <p:nvGraphicFramePr>
          <p:cNvPr id="3" name="Table">
            <a:extLst>
              <a:ext uri="{FF2B5EF4-FFF2-40B4-BE49-F238E27FC236}">
                <a16:creationId xmlns:a16="http://schemas.microsoft.com/office/drawing/2014/main" id="{B2257AC1-3AC9-6BC2-4BF9-030AE14267CF}"/>
              </a:ext>
            </a:extLst>
          </p:cNvPr>
          <p:cNvGraphicFramePr>
            <a:graphicFrameLocks noGrp="1"/>
          </p:cNvGraphicFramePr>
          <p:nvPr>
            <p:ph idx="1"/>
            <p:extLst>
              <p:ext uri="{D42A27DB-BD31-4B8C-83A1-F6EECF244321}">
                <p14:modId xmlns:p14="http://schemas.microsoft.com/office/powerpoint/2010/main" val="2984711576"/>
              </p:ext>
            </p:extLst>
          </p:nvPr>
        </p:nvGraphicFramePr>
        <p:xfrm>
          <a:off x="818707" y="1734344"/>
          <a:ext cx="10808718" cy="1950780"/>
        </p:xfrm>
        <a:graphic>
          <a:graphicData uri="http://schemas.openxmlformats.org/drawingml/2006/table">
            <a:tbl>
              <a:tblPr firstRow="1"/>
              <a:tblGrid>
                <a:gridCol w="5176848">
                  <a:extLst>
                    <a:ext uri="{9D8B030D-6E8A-4147-A177-3AD203B41FA5}">
                      <a16:colId xmlns:a16="http://schemas.microsoft.com/office/drawing/2014/main" val="869296340"/>
                    </a:ext>
                  </a:extLst>
                </a:gridCol>
                <a:gridCol w="1818409">
                  <a:extLst>
                    <a:ext uri="{9D8B030D-6E8A-4147-A177-3AD203B41FA5}">
                      <a16:colId xmlns:a16="http://schemas.microsoft.com/office/drawing/2014/main" val="2651280458"/>
                    </a:ext>
                  </a:extLst>
                </a:gridCol>
                <a:gridCol w="2015257">
                  <a:extLst>
                    <a:ext uri="{9D8B030D-6E8A-4147-A177-3AD203B41FA5}">
                      <a16:colId xmlns:a16="http://schemas.microsoft.com/office/drawing/2014/main" val="496005596"/>
                    </a:ext>
                  </a:extLst>
                </a:gridCol>
                <a:gridCol w="1798204">
                  <a:extLst>
                    <a:ext uri="{9D8B030D-6E8A-4147-A177-3AD203B41FA5}">
                      <a16:colId xmlns:a16="http://schemas.microsoft.com/office/drawing/2014/main" val="373414327"/>
                    </a:ext>
                  </a:extLst>
                </a:gridCol>
              </a:tblGrid>
              <a:tr h="494069">
                <a:tc>
                  <a:txBody>
                    <a:bodyPr/>
                    <a:lstStyle/>
                    <a:p>
                      <a:pPr rtl="0" fontAlgn="b">
                        <a:spcBef>
                          <a:spcPts val="100"/>
                        </a:spcBef>
                        <a:spcAft>
                          <a:spcPts val="100"/>
                        </a:spcAft>
                        <a:buNone/>
                      </a:pPr>
                      <a:r>
                        <a:rPr lang="en-US" sz="1800" b="1" i="0" u="none" strike="noStrike">
                          <a:solidFill>
                            <a:srgbClr val="FFFFFF"/>
                          </a:solidFill>
                          <a:effectLst/>
                          <a:latin typeface="Arial" panose="020B0604020202020204" pitchFamily="34" charset="0"/>
                        </a:rPr>
                        <a:t>Action Item</a:t>
                      </a:r>
                      <a:endParaRPr lang="en-US" sz="3200">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Person(s) Responsible</a:t>
                      </a:r>
                      <a:endParaRPr lang="en-US" sz="32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Planned</a:t>
                      </a:r>
                      <a:endParaRPr lang="en-US" sz="3200">
                        <a:effectLst/>
                      </a:endParaRPr>
                    </a:p>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Completion Date</a:t>
                      </a:r>
                      <a:endParaRPr lang="en-US" sz="32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Date Completed</a:t>
                      </a:r>
                      <a:endParaRPr lang="en-US" sz="32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3907765434"/>
                  </a:ext>
                </a:extLst>
              </a:tr>
              <a:tr h="64265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800">
                          <a:effectLst/>
                          <a:latin typeface="Ink Free" panose="03080402000500000000" pitchFamily="66" charset="0"/>
                        </a:rPr>
                        <a:t>Schedule time to review FABI modules</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800">
                          <a:effectLst/>
                          <a:latin typeface="Ink Free" panose="03080402000500000000" pitchFamily="66" charset="0"/>
                        </a:rPr>
                        <a:t>David</a:t>
                      </a: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800">
                          <a:effectLst/>
                          <a:latin typeface="Ink Free" panose="03080402000500000000" pitchFamily="66" charset="0"/>
                        </a:rPr>
                        <a:t>04/29/26</a:t>
                      </a: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a:effectLst/>
                        </a:rPr>
                      </a:b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9930262"/>
                  </a:ext>
                </a:extLst>
              </a:tr>
              <a:tr h="64265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800">
                          <a:effectLst/>
                          <a:latin typeface="Ink Free" panose="03080402000500000000" pitchFamily="66" charset="0"/>
                        </a:rPr>
                        <a:t>Email behavior specialist to coordinate FABI book study for next school year</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800">
                          <a:effectLst/>
                          <a:latin typeface="Ink Free" panose="03080402000500000000" pitchFamily="66" charset="0"/>
                        </a:rPr>
                        <a:t>David</a:t>
                      </a: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800">
                          <a:effectLst/>
                          <a:latin typeface="Ink Free" panose="03080402000500000000" pitchFamily="66" charset="0"/>
                        </a:rPr>
                        <a:t>04/29/26</a:t>
                      </a: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a:effectLst/>
                        </a:rPr>
                      </a:b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0689589"/>
                  </a:ext>
                </a:extLst>
              </a:tr>
            </a:tbl>
          </a:graphicData>
        </a:graphic>
      </p:graphicFrame>
    </p:spTree>
    <p:extLst>
      <p:ext uri="{BB962C8B-B14F-4D97-AF65-F5344CB8AC3E}">
        <p14:creationId xmlns:p14="http://schemas.microsoft.com/office/powerpoint/2010/main" val="4731300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dirty="0"/>
              <a:t>Project EMPOWER</a:t>
            </a:r>
            <a:r>
              <a:rPr lang="en-US"/>
              <a:t>+  2025-2026</a:t>
            </a:r>
            <a:endParaRPr lang="en-US" dirty="0"/>
          </a:p>
        </p:txBody>
      </p:sp>
      <p:pic>
        <p:nvPicPr>
          <p:cNvPr id="13" name="Picture" descr="Ci3T Project EMPOWER+ 2025-2026 Flyer">
            <a:extLst>
              <a:ext uri="{FF2B5EF4-FFF2-40B4-BE49-F238E27FC236}">
                <a16:creationId xmlns:a16="http://schemas.microsoft.com/office/drawing/2014/main" id="{5B72C408-784A-1E90-1204-C7ABA03341CD}"/>
              </a:ext>
            </a:extLst>
          </p:cNvPr>
          <p:cNvPicPr>
            <a:picLocks noChangeAspect="1"/>
          </p:cNvPicPr>
          <p:nvPr/>
        </p:nvPicPr>
        <p:blipFill>
          <a:blip r:embed="rId2"/>
          <a:srcRect/>
          <a:stretch/>
        </p:blipFill>
        <p:spPr>
          <a:xfrm>
            <a:off x="592394" y="1690688"/>
            <a:ext cx="3285989" cy="4254014"/>
          </a:xfrm>
          <a:prstGeom prst="rect">
            <a:avLst/>
          </a:prstGeom>
          <a:ln>
            <a:solidFill>
              <a:schemeClr val="tx1"/>
            </a:solidFill>
          </a:ln>
        </p:spPr>
      </p:pic>
      <p:graphicFrame>
        <p:nvGraphicFramePr>
          <p:cNvPr id="5" name="Content">
            <a:extLst>
              <a:ext uri="{FF2B5EF4-FFF2-40B4-BE49-F238E27FC236}">
                <a16:creationId xmlns:a16="http://schemas.microsoft.com/office/drawing/2014/main" id="{87D82CF0-5334-8870-3F34-D9956EA20A51}"/>
              </a:ext>
            </a:extLst>
          </p:cNvPr>
          <p:cNvGraphicFramePr>
            <a:graphicFrameLocks noGrp="1"/>
          </p:cNvGraphicFramePr>
          <p:nvPr>
            <p:ph idx="1"/>
            <p:extLst>
              <p:ext uri="{D42A27DB-BD31-4B8C-83A1-F6EECF244321}">
                <p14:modId xmlns:p14="http://schemas.microsoft.com/office/powerpoint/2010/main" val="2683309623"/>
              </p:ext>
            </p:extLst>
          </p:nvPr>
        </p:nvGraphicFramePr>
        <p:xfrm>
          <a:off x="4077707" y="1690688"/>
          <a:ext cx="7524358" cy="4254011"/>
        </p:xfrm>
        <a:graphic>
          <a:graphicData uri="http://schemas.openxmlformats.org/drawingml/2006/table">
            <a:tbl>
              <a:tblPr firstRow="1" bandRow="1">
                <a:tableStyleId>{5C22544A-7EE6-4342-B048-85BDC9FD1C3A}</a:tableStyleId>
              </a:tblPr>
              <a:tblGrid>
                <a:gridCol w="5764384">
                  <a:extLst>
                    <a:ext uri="{9D8B030D-6E8A-4147-A177-3AD203B41FA5}">
                      <a16:colId xmlns:a16="http://schemas.microsoft.com/office/drawing/2014/main" val="1684673339"/>
                    </a:ext>
                  </a:extLst>
                </a:gridCol>
                <a:gridCol w="1759974">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6" name="Highlight 1">
            <a:extLst>
              <a:ext uri="{FF2B5EF4-FFF2-40B4-BE49-F238E27FC236}">
                <a16:creationId xmlns:a16="http://schemas.microsoft.com/office/drawing/2014/main" id="{261BCD02-5B29-4FF3-F335-EDDA0706AFB6}"/>
              </a:ext>
              <a:ext uri="{C183D7F6-B498-43B3-948B-1728B52AA6E4}">
                <adec:decorative xmlns:adec="http://schemas.microsoft.com/office/drawing/2017/decorative" val="1"/>
              </a:ext>
            </a:extLst>
          </p:cNvPr>
          <p:cNvSpPr/>
          <p:nvPr/>
        </p:nvSpPr>
        <p:spPr>
          <a:xfrm>
            <a:off x="3878383" y="5328127"/>
            <a:ext cx="7932617" cy="739297"/>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361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dirty="0"/>
              <a:t>Project EMPOWER+  2026-2027</a:t>
            </a:r>
          </a:p>
        </p:txBody>
      </p:sp>
      <p:pic>
        <p:nvPicPr>
          <p:cNvPr id="13" name="Picture" descr="Project EMPOWER+ Flyer">
            <a:extLst>
              <a:ext uri="{FF2B5EF4-FFF2-40B4-BE49-F238E27FC236}">
                <a16:creationId xmlns:a16="http://schemas.microsoft.com/office/drawing/2014/main" id="{5B72C408-784A-1E90-1204-C7ABA03341CD}"/>
              </a:ext>
              <a:ext uri="{C183D7F6-B498-43B3-948B-1728B52AA6E4}">
                <adec:decorative xmlns:adec="http://schemas.microsoft.com/office/drawing/2017/decorative" val="0"/>
              </a:ext>
            </a:extLst>
          </p:cNvPr>
          <p:cNvPicPr>
            <a:picLocks noChangeAspect="1"/>
          </p:cNvPicPr>
          <p:nvPr/>
        </p:nvPicPr>
        <p:blipFill>
          <a:blip r:embed="rId2"/>
          <a:srcRect/>
          <a:stretch/>
        </p:blipFill>
        <p:spPr>
          <a:xfrm>
            <a:off x="592394" y="1691467"/>
            <a:ext cx="3285989" cy="4252456"/>
          </a:xfrm>
          <a:prstGeom prst="rect">
            <a:avLst/>
          </a:prstGeom>
          <a:ln>
            <a:solidFill>
              <a:schemeClr val="tx1"/>
            </a:solidFill>
          </a:ln>
        </p:spPr>
      </p:pic>
      <p:graphicFrame>
        <p:nvGraphicFramePr>
          <p:cNvPr id="5" name="Content">
            <a:extLst>
              <a:ext uri="{FF2B5EF4-FFF2-40B4-BE49-F238E27FC236}">
                <a16:creationId xmlns:a16="http://schemas.microsoft.com/office/drawing/2014/main" id="{87D82CF0-5334-8870-3F34-D9956EA20A51}"/>
              </a:ext>
            </a:extLst>
          </p:cNvPr>
          <p:cNvGraphicFramePr>
            <a:graphicFrameLocks noGrp="1"/>
          </p:cNvGraphicFramePr>
          <p:nvPr>
            <p:ph idx="1"/>
          </p:nvPr>
        </p:nvGraphicFramePr>
        <p:xfrm>
          <a:off x="4077707" y="1690688"/>
          <a:ext cx="7524358" cy="3710455"/>
        </p:xfrm>
        <a:graphic>
          <a:graphicData uri="http://schemas.openxmlformats.org/drawingml/2006/table">
            <a:tbl>
              <a:tblPr firstRow="1" bandRow="1">
                <a:tableStyleId>{5C22544A-7EE6-4342-B048-85BDC9FD1C3A}</a:tableStyleId>
              </a:tblPr>
              <a:tblGrid>
                <a:gridCol w="5764384">
                  <a:extLst>
                    <a:ext uri="{9D8B030D-6E8A-4147-A177-3AD203B41FA5}">
                      <a16:colId xmlns:a16="http://schemas.microsoft.com/office/drawing/2014/main" val="1684673339"/>
                    </a:ext>
                  </a:extLst>
                </a:gridCol>
                <a:gridCol w="1759974">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7ED"/>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7ED"/>
                    </a:solidFill>
                  </a:tcPr>
                </a:tc>
                <a:extLst>
                  <a:ext uri="{0D108BD9-81ED-4DB2-BD59-A6C34878D82A}">
                    <a16:rowId xmlns:a16="http://schemas.microsoft.com/office/drawing/2014/main" val="2477963650"/>
                  </a:ext>
                </a:extLst>
              </a:tr>
              <a:tr h="543556">
                <a:tc>
                  <a:txBody>
                    <a:bodyPr/>
                    <a:lstStyle/>
                    <a:p>
                      <a:pPr marL="0" marR="0" indent="0" algn="l" defTabSz="914400" rtl="0" eaLnBrk="1" fontAlgn="auto" latinLnBrk="0" hangingPunct="1">
                        <a:lnSpc>
                          <a:spcPct val="107000"/>
                        </a:lnSpc>
                        <a:spcBef>
                          <a:spcPts val="0"/>
                        </a:spcBef>
                        <a:spcAft>
                          <a:spcPts val="800"/>
                        </a:spcAft>
                        <a:buClrTx/>
                        <a:buSzTx/>
                        <a:buFontTx/>
                        <a:buNone/>
                        <a:tabLst/>
                        <a:defRPr/>
                      </a:pPr>
                      <a:r>
                        <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Effective Tier 1 Practices for Positive, Productive Classrooms </a:t>
                      </a: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15, 2026</a:t>
                      </a: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Let the Data Drive: Using Systematic Screening to Shape Instruction </a:t>
                      </a: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27, 2026</a:t>
                      </a: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Optimal Instruction</a:t>
                      </a: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17, 2026</a:t>
                      </a: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6-Step Instructional Approach for Responding to Challenging Behavior in Schools</a:t>
                      </a: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20, 2027</a:t>
                      </a: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spcAft>
                          <a:spcPts val="1200"/>
                        </a:spcAft>
                        <a:buNone/>
                      </a:pPr>
                      <a:r>
                        <a:rPr lang="en-US" sz="1400" b="0">
                          <a:solidFill>
                            <a:srgbClr val="000000"/>
                          </a:solidFill>
                          <a:effectLst/>
                          <a:latin typeface="Arial" panose="020B0604020202020204" pitchFamily="34" charset="0"/>
                          <a:ea typeface="Times New Roman" panose="02020603050405020304" pitchFamily="18" charset="0"/>
                        </a:rPr>
                        <a:t>A Tier 2 Intervention for Managing Anxious Feelings: </a:t>
                      </a:r>
                      <a:r>
                        <a:rPr lang="en-US" sz="1400" b="0">
                          <a:effectLst/>
                          <a:latin typeface="Arial" panose="020B0604020202020204" pitchFamily="34" charset="0"/>
                          <a:ea typeface="Times New Roman" panose="02020603050405020304" pitchFamily="18" charset="0"/>
                        </a:rPr>
                        <a:t>Recognize. Relax. Record. </a:t>
                      </a: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23, 2027</a:t>
                      </a: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Intervention: Functional Assessment-Based Intervention</a:t>
                      </a: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2027</a:t>
                      </a: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bl>
          </a:graphicData>
        </a:graphic>
      </p:graphicFrame>
    </p:spTree>
    <p:extLst>
      <p:ext uri="{BB962C8B-B14F-4D97-AF65-F5344CB8AC3E}">
        <p14:creationId xmlns:p14="http://schemas.microsoft.com/office/powerpoint/2010/main" val="124370270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19D9B-7F4F-179B-28A5-D40C8494DCA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30496D-0C0C-19FA-16B9-1D7568E79B94}"/>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Ci3T Trainers and Coaches Calls </a:t>
            </a:r>
          </a:p>
        </p:txBody>
      </p:sp>
      <p:pic>
        <p:nvPicPr>
          <p:cNvPr id="9" name="Picture" descr="Ci3T Trainers and Coaches Calls Flyer">
            <a:extLst>
              <a:ext uri="{FF2B5EF4-FFF2-40B4-BE49-F238E27FC236}">
                <a16:creationId xmlns:a16="http://schemas.microsoft.com/office/drawing/2014/main" id="{786EADC8-51A1-042A-68D5-331E47043A66}"/>
              </a:ext>
            </a:extLst>
          </p:cNvPr>
          <p:cNvPicPr>
            <a:picLocks noChangeAspect="1"/>
          </p:cNvPicPr>
          <p:nvPr/>
        </p:nvPicPr>
        <p:blipFill>
          <a:blip r:embed="rId3"/>
          <a:srcRect/>
          <a:stretch/>
        </p:blipFill>
        <p:spPr>
          <a:xfrm>
            <a:off x="493643" y="1630031"/>
            <a:ext cx="3478395" cy="4467885"/>
          </a:xfrm>
          <a:prstGeom prst="rect">
            <a:avLst/>
          </a:prstGeom>
          <a:ln>
            <a:noFill/>
          </a:ln>
        </p:spPr>
      </p:pic>
      <p:graphicFrame>
        <p:nvGraphicFramePr>
          <p:cNvPr id="6" name="Table">
            <a:extLst>
              <a:ext uri="{FF2B5EF4-FFF2-40B4-BE49-F238E27FC236}">
                <a16:creationId xmlns:a16="http://schemas.microsoft.com/office/drawing/2014/main" id="{1D4FC111-20DB-D61A-461E-A89D79170051}"/>
              </a:ext>
            </a:extLst>
          </p:cNvPr>
          <p:cNvGraphicFramePr>
            <a:graphicFrameLocks noGrp="1"/>
          </p:cNvGraphicFramePr>
          <p:nvPr/>
        </p:nvGraphicFramePr>
        <p:xfrm>
          <a:off x="4141655" y="1235073"/>
          <a:ext cx="6751634" cy="5257802"/>
        </p:xfrm>
        <a:graphic>
          <a:graphicData uri="http://schemas.openxmlformats.org/drawingml/2006/table">
            <a:tbl>
              <a:tblPr firstRow="1" firstCol="1" bandRow="1"/>
              <a:tblGrid>
                <a:gridCol w="4515328">
                  <a:extLst>
                    <a:ext uri="{9D8B030D-6E8A-4147-A177-3AD203B41FA5}">
                      <a16:colId xmlns:a16="http://schemas.microsoft.com/office/drawing/2014/main" val="1731182503"/>
                    </a:ext>
                  </a:extLst>
                </a:gridCol>
                <a:gridCol w="2236306">
                  <a:extLst>
                    <a:ext uri="{9D8B030D-6E8A-4147-A177-3AD203B41FA5}">
                      <a16:colId xmlns:a16="http://schemas.microsoft.com/office/drawing/2014/main" val="2473010526"/>
                    </a:ext>
                  </a:extLst>
                </a:gridCol>
              </a:tblGrid>
              <a:tr h="477982">
                <a:tc>
                  <a:txBody>
                    <a:bodyPr/>
                    <a:lstStyle/>
                    <a:p>
                      <a:pPr marL="0" marR="0">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Ci3T Trainers and Coaches Calls Session</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extLst>
                  <a:ext uri="{0D108BD9-81ED-4DB2-BD59-A6C34878D82A}">
                    <a16:rowId xmlns:a16="http://schemas.microsoft.com/office/drawing/2014/main" val="266312265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August 20,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505149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2</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September 3,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7287935"/>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3</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October 1,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0124570"/>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4</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November 5,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976460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5</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December 2,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297293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6</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January 22,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(Thursday)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33683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7</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February 17,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52242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8</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March 10,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293094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9</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April 15,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545901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10</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May 13,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3367908"/>
                  </a:ext>
                </a:extLst>
              </a:tr>
            </a:tbl>
          </a:graphicData>
        </a:graphic>
      </p:graphicFrame>
    </p:spTree>
    <p:extLst>
      <p:ext uri="{BB962C8B-B14F-4D97-AF65-F5344CB8AC3E}">
        <p14:creationId xmlns:p14="http://schemas.microsoft.com/office/powerpoint/2010/main" val="1290593882"/>
      </p:ext>
    </p:extLst>
  </p:cSld>
  <p:clrMapOvr>
    <a:masterClrMapping/>
  </p:clrMapOvr>
</p:sld>
</file>

<file path=ppt/theme/_rels/themeOverride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image" Target="../media/image77.jpeg"/></Relationships>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43E7070AE64E43BAE61DF1DE8B0501" ma:contentTypeVersion="18" ma:contentTypeDescription="Create a new document." ma:contentTypeScope="" ma:versionID="4a4d43b7b0f2aca41efc10e10a9f0cd6">
  <xsd:schema xmlns:xsd="http://www.w3.org/2001/XMLSchema" xmlns:xs="http://www.w3.org/2001/XMLSchema" xmlns:p="http://schemas.microsoft.com/office/2006/metadata/properties" xmlns:ns2="4318368a-e051-4120-b782-b8f83150f24c" xmlns:ns3="f9e924d8-64f0-44e1-941a-d1c0bfcaccf4" targetNamespace="http://schemas.microsoft.com/office/2006/metadata/properties" ma:root="true" ma:fieldsID="fafc01831b952f851163b2d7028236df" ns2:_="" ns3:_="">
    <xsd:import namespace="4318368a-e051-4120-b782-b8f83150f24c"/>
    <xsd:import namespace="f9e924d8-64f0-44e1-941a-d1c0bfcaccf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8368a-e051-4120-b782-b8f83150f2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e924d8-64f0-44e1-941a-d1c0bfcaccf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de3c441-0ace-4f90-ba1a-4990169dc477}" ma:internalName="TaxCatchAll" ma:showField="CatchAllData" ma:web="f9e924d8-64f0-44e1-941a-d1c0bfcacc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9e924d8-64f0-44e1-941a-d1c0bfcaccf4" xsi:nil="true"/>
    <lcf76f155ced4ddcb4097134ff3c332f xmlns="4318368a-e051-4120-b782-b8f83150f24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95A251-B049-4A7B-B397-11A129B8025E}">
  <ds:schemaRefs>
    <ds:schemaRef ds:uri="4318368a-e051-4120-b782-b8f83150f24c"/>
    <ds:schemaRef ds:uri="f9e924d8-64f0-44e1-941a-d1c0bfcacc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EF777F3-6079-4545-82A1-8899C1BF4B17}">
  <ds:schemaRefs>
    <ds:schemaRef ds:uri="http://schemas.microsoft.com/office/2006/metadata/properties"/>
    <ds:schemaRef ds:uri="http://schemas.microsoft.com/office/2006/documentManagement/types"/>
    <ds:schemaRef ds:uri="http://purl.org/dc/terms/"/>
    <ds:schemaRef ds:uri="http://purl.org/dc/elements/1.1/"/>
    <ds:schemaRef ds:uri="f9e924d8-64f0-44e1-941a-d1c0bfcaccf4"/>
    <ds:schemaRef ds:uri="4318368a-e051-4120-b782-b8f83150f24c"/>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D7CC1B7-66EB-47CE-B68C-EECED86C43C8}">
  <ds:schemaRefs>
    <ds:schemaRef ds:uri="http://schemas.microsoft.com/sharepoint/v3/contenttype/forms"/>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238</TotalTime>
  <Words>5323</Words>
  <Application>Microsoft Office PowerPoint</Application>
  <PresentationFormat>Widescreen</PresentationFormat>
  <Paragraphs>649</Paragraphs>
  <Slides>100</Slides>
  <Notes>52</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100</vt:i4>
      </vt:variant>
    </vt:vector>
  </HeadingPairs>
  <TitlesOfParts>
    <vt:vector size="114" baseType="lpstr">
      <vt:lpstr>ＭＳ Ｐゴシック</vt:lpstr>
      <vt:lpstr>Aptos</vt:lpstr>
      <vt:lpstr>Arial</vt:lpstr>
      <vt:lpstr>Bradley Hand ITC</vt:lpstr>
      <vt:lpstr>Calibri</vt:lpstr>
      <vt:lpstr>Century Gothic</vt:lpstr>
      <vt:lpstr>Courier New</vt:lpstr>
      <vt:lpstr>Ink Free</vt:lpstr>
      <vt:lpstr>Roboto</vt:lpstr>
      <vt:lpstr>System Font Regular</vt:lpstr>
      <vt:lpstr>Times New Roman</vt:lpstr>
      <vt:lpstr>Wingdings</vt:lpstr>
      <vt:lpstr>Ci3T</vt:lpstr>
      <vt:lpstr>1_Ci3T</vt:lpstr>
      <vt:lpstr>Supporting Students Receiving Special Education Services in General Education Classroom through Tier 3 Intervention: Functional Assessment-Based Intervention</vt:lpstr>
      <vt:lpstr>Agenda</vt:lpstr>
      <vt:lpstr>Comprehensive, Integrated, Three-Tiered Model of Prevention 1</vt:lpstr>
      <vt:lpstr>Comprehensive, Integrated, Three-Tiered Model of Prevention 2</vt:lpstr>
      <vt:lpstr>Primary Prevention (Tier 1)</vt:lpstr>
      <vt:lpstr>Secondary (Tier 2) Intervention Grid</vt:lpstr>
      <vt:lpstr>Tertiary (Tier 3) Intervention Grid</vt:lpstr>
      <vt:lpstr>Essential Components of Primary (Tier 1) Prevention Efforts</vt:lpstr>
      <vt:lpstr>Enhancing Ci3T Modules</vt:lpstr>
      <vt:lpstr>TFI Version 3 Connection</vt:lpstr>
      <vt:lpstr>Accessing Professional Learning Materials</vt:lpstr>
      <vt:lpstr>Using Screening Data to Inform Instruction</vt:lpstr>
      <vt:lpstr>Systematic Screening … Logistics</vt:lpstr>
      <vt:lpstr>Fall Over Time SRSS-Externalizing Results – Elementary School Level</vt:lpstr>
      <vt:lpstr>What are Tier 3 Interventions?</vt:lpstr>
      <vt:lpstr>Clarifying Tier 3 Supports 1</vt:lpstr>
      <vt:lpstr>Clarifying Tier 3 Supports 2</vt:lpstr>
      <vt:lpstr>Tertiary (Tier 3) Intervention Grids</vt:lpstr>
      <vt:lpstr>Components of Tier 3 Intervention Grid</vt:lpstr>
      <vt:lpstr>Tier 3: Stand-Alone Intervention</vt:lpstr>
      <vt:lpstr>Tier 3: Intensification of Tier 2 Support</vt:lpstr>
      <vt:lpstr>Using Multiple Sources of Data to Connect Students with Tier 3 Supports</vt:lpstr>
      <vt:lpstr>Getting Started with Data-Informed Decision Making</vt:lpstr>
      <vt:lpstr>Functional Assessment-Based Intervention (FABI)</vt:lpstr>
      <vt:lpstr>Functional Assessment-based Intervention Grid</vt:lpstr>
      <vt:lpstr>What is Functional Assessment-Based Intervention (FABI)?</vt:lpstr>
      <vt:lpstr>5 Steps to Design, Implement, and Evaluate FABI 1</vt:lpstr>
      <vt:lpstr>5 Steps to Design, Implement, and Evaluate FABI 2</vt:lpstr>
      <vt:lpstr>Why is FABI effective?</vt:lpstr>
      <vt:lpstr>Building Your FABI Team</vt:lpstr>
      <vt:lpstr>What are the Benefits and Challenges of Implementing FABI?</vt:lpstr>
      <vt:lpstr>Examining the Evidence-Base</vt:lpstr>
      <vt:lpstr>Project FUNCTION:  Elementary Example</vt:lpstr>
      <vt:lpstr>Project FUNCTION:  Middle School Example</vt:lpstr>
      <vt:lpstr>Project FUNCTION:  High School Example</vt:lpstr>
      <vt:lpstr>Let’s Chat: Initial Thoughts</vt:lpstr>
      <vt:lpstr>Functional Assessment-Based Intervention (FABI) as a Tier 3 Intervention</vt:lpstr>
      <vt:lpstr>Session Preview</vt:lpstr>
      <vt:lpstr>Opportunities to Learn More</vt:lpstr>
      <vt:lpstr>FABI Step 1: Identifying Students Who May Need a FABI</vt:lpstr>
      <vt:lpstr>Step 1: Identifying Students Who May Need a FABI</vt:lpstr>
      <vt:lpstr>Review multiple sources of data</vt:lpstr>
      <vt:lpstr>Connect with Family Member(s) and Student</vt:lpstr>
      <vt:lpstr>FABI Step 2: Conducting the Functional Assessment</vt:lpstr>
      <vt:lpstr>Step 2: Conducting the Functional Assessment</vt:lpstr>
      <vt:lpstr>Operationally Defining the Target Behavior</vt:lpstr>
      <vt:lpstr>Example Operational Definition</vt:lpstr>
      <vt:lpstr>Conduct Interviews: Teachers, Families, Students</vt:lpstr>
      <vt:lpstr>Direct Observation (A-B-Cs of Behavior)</vt:lpstr>
      <vt:lpstr>Direct Observation (A-B-C Data Collection)</vt:lpstr>
      <vt:lpstr>A-B-C Data Collection Example</vt:lpstr>
      <vt:lpstr>Use Function Matrix to identify the hypothesized function(s)</vt:lpstr>
      <vt:lpstr>Function Matrix</vt:lpstr>
      <vt:lpstr>Let’s Practice!</vt:lpstr>
      <vt:lpstr>Hypothesized Function</vt:lpstr>
      <vt:lpstr>Accessing Professional Learning Materials</vt:lpstr>
      <vt:lpstr>Let’s Practice: Function Matrix</vt:lpstr>
      <vt:lpstr>FABI Step 3: Collecting Baseline Data</vt:lpstr>
      <vt:lpstr>Step 3: Collecting Baseline Data</vt:lpstr>
      <vt:lpstr>Dimensions of Behavior 1</vt:lpstr>
      <vt:lpstr>Dimensions of Behavior 2</vt:lpstr>
      <vt:lpstr>Types of event-based measurement:  Frequency Rate Most appropriate for behaviors that are: Countable and discrete (e.g., relatively brief, clear start and end, and uniform in length). Examples: talking out of turn, swearing, pushing</vt:lpstr>
      <vt:lpstr>Tips for Event-Based Recording</vt:lpstr>
      <vt:lpstr>Let’s Practice – Frequency Recording</vt:lpstr>
      <vt:lpstr>Debrief – Frequency Recording </vt:lpstr>
      <vt:lpstr>Step 3: Collecting Baseline Data</vt:lpstr>
      <vt:lpstr>FABI Step 4: Design the FABI</vt:lpstr>
      <vt:lpstr>Step 4: Design the FABI</vt:lpstr>
      <vt:lpstr>Function-Based Intervention Decision Model</vt:lpstr>
      <vt:lpstr>Function-Based Intervention Decision Model 1</vt:lpstr>
      <vt:lpstr>A-R-E Components</vt:lpstr>
      <vt:lpstr>A-R-E Components 1</vt:lpstr>
      <vt:lpstr>A-R-E Components 2</vt:lpstr>
      <vt:lpstr>A-R-E Components 3</vt:lpstr>
      <vt:lpstr>Illustration 1:  David (2nd Grade)</vt:lpstr>
      <vt:lpstr>Target Behavior: Off -Task Behavior</vt:lpstr>
      <vt:lpstr>Replacement Behavior: On-Task</vt:lpstr>
      <vt:lpstr>Function Matrix</vt:lpstr>
      <vt:lpstr>Hypothesized Function</vt:lpstr>
      <vt:lpstr>Function-Based Intervention Decision Model</vt:lpstr>
      <vt:lpstr>Measurement </vt:lpstr>
      <vt:lpstr>Component 1- Adjust the Antecedents</vt:lpstr>
      <vt:lpstr>Antecedent Adjustment: Change of Seating</vt:lpstr>
      <vt:lpstr>Antecedent Adjustment: Stoplight System</vt:lpstr>
      <vt:lpstr>Component 2- Reinforcement Rates</vt:lpstr>
      <vt:lpstr>Component 3- Extinguish the Target Behavior</vt:lpstr>
      <vt:lpstr>Treatment Integrity</vt:lpstr>
      <vt:lpstr>Pre-Intervention Social Validity</vt:lpstr>
      <vt:lpstr>Let’s Chat: ARE Components</vt:lpstr>
      <vt:lpstr>FABI Step 5: Test the Intervention</vt:lpstr>
      <vt:lpstr>Step 5: Testing the Intervention</vt:lpstr>
      <vt:lpstr>Harry’s Intervention Outcomes</vt:lpstr>
      <vt:lpstr>Harry’s Intervention Outcomes</vt:lpstr>
      <vt:lpstr>Wrapping Up and Moving Forward</vt:lpstr>
      <vt:lpstr>Opportunities to Learn More</vt:lpstr>
      <vt:lpstr>Action Items</vt:lpstr>
      <vt:lpstr>Project EMPOWER+  2025-2026</vt:lpstr>
      <vt:lpstr>Project EMPOWER+  2026-2027</vt:lpstr>
      <vt:lpstr>Ci3T Trainers and Coaches Calls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Sarasin, Elise</cp:lastModifiedBy>
  <cp:revision>2</cp:revision>
  <dcterms:created xsi:type="dcterms:W3CDTF">2020-08-09T02:04:37Z</dcterms:created>
  <dcterms:modified xsi:type="dcterms:W3CDTF">2026-04-17T16:41:15Z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0x010100A343E7070AE64E43BAE61DF1DE8B0501</vt:lpwstr>
  </property>
  <property fmtid="{D5CDD505-2E9C-101B-9397-08002B2CF9AE}" pid="3" name="MediaServiceImageTags">
    <vt:lpwstr/>
  </property>
  <property fmtid="{D5CDD505-2E9C-101B-9397-08002B2CF9AE}" pid="4" name="Order">
    <vt:lpwstr>6082100.00000000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