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4" r:id="rId5"/>
    <p:sldMasterId id="2147483740" r:id="rId6"/>
    <p:sldMasterId id="2147483767" r:id="rId7"/>
    <p:sldMasterId id="2147483794" r:id="rId8"/>
  </p:sldMasterIdLst>
  <p:notesMasterIdLst>
    <p:notesMasterId r:id="rId113"/>
  </p:notesMasterIdLst>
  <p:handoutMasterIdLst>
    <p:handoutMasterId r:id="rId114"/>
  </p:handoutMasterIdLst>
  <p:sldIdLst>
    <p:sldId id="1914" r:id="rId9"/>
    <p:sldId id="2339" r:id="rId10"/>
    <p:sldId id="2391" r:id="rId11"/>
    <p:sldId id="2385" r:id="rId12"/>
    <p:sldId id="2386" r:id="rId13"/>
    <p:sldId id="2340" r:id="rId14"/>
    <p:sldId id="2392" r:id="rId15"/>
    <p:sldId id="2335" r:id="rId16"/>
    <p:sldId id="2336" r:id="rId17"/>
    <p:sldId id="2393" r:id="rId18"/>
    <p:sldId id="2177" r:id="rId19"/>
    <p:sldId id="2184" r:id="rId20"/>
    <p:sldId id="2316" r:id="rId21"/>
    <p:sldId id="335" r:id="rId22"/>
    <p:sldId id="2341" r:id="rId23"/>
    <p:sldId id="1957" r:id="rId24"/>
    <p:sldId id="1953" r:id="rId25"/>
    <p:sldId id="2394" r:id="rId26"/>
    <p:sldId id="1611" r:id="rId27"/>
    <p:sldId id="2104" r:id="rId28"/>
    <p:sldId id="1615" r:id="rId29"/>
    <p:sldId id="2420" r:id="rId30"/>
    <p:sldId id="2387" r:id="rId31"/>
    <p:sldId id="2388" r:id="rId32"/>
    <p:sldId id="2389" r:id="rId33"/>
    <p:sldId id="1662" r:id="rId34"/>
    <p:sldId id="1585" r:id="rId35"/>
    <p:sldId id="1586" r:id="rId36"/>
    <p:sldId id="2362" r:id="rId37"/>
    <p:sldId id="2364" r:id="rId38"/>
    <p:sldId id="2396" r:id="rId39"/>
    <p:sldId id="2390" r:id="rId40"/>
    <p:sldId id="901" r:id="rId41"/>
    <p:sldId id="1609" r:id="rId42"/>
    <p:sldId id="1629" r:id="rId43"/>
    <p:sldId id="2365" r:id="rId44"/>
    <p:sldId id="2380" r:id="rId45"/>
    <p:sldId id="1637" r:id="rId46"/>
    <p:sldId id="2397" r:id="rId47"/>
    <p:sldId id="1782" r:id="rId48"/>
    <p:sldId id="2369" r:id="rId49"/>
    <p:sldId id="1778" r:id="rId50"/>
    <p:sldId id="2398" r:id="rId51"/>
    <p:sldId id="2119" r:id="rId52"/>
    <p:sldId id="258" r:id="rId53"/>
    <p:sldId id="1612" r:id="rId54"/>
    <p:sldId id="2421" r:id="rId55"/>
    <p:sldId id="2401" r:id="rId56"/>
    <p:sldId id="2402" r:id="rId57"/>
    <p:sldId id="2357" r:id="rId58"/>
    <p:sldId id="2358" r:id="rId59"/>
    <p:sldId id="2403" r:id="rId60"/>
    <p:sldId id="2188" r:id="rId61"/>
    <p:sldId id="2419" r:id="rId62"/>
    <p:sldId id="2189" r:id="rId63"/>
    <p:sldId id="2185" r:id="rId64"/>
    <p:sldId id="2404" r:id="rId65"/>
    <p:sldId id="2405" r:id="rId66"/>
    <p:sldId id="2406" r:id="rId67"/>
    <p:sldId id="2116" r:id="rId68"/>
    <p:sldId id="2407" r:id="rId69"/>
    <p:sldId id="2422" r:id="rId70"/>
    <p:sldId id="1996" r:id="rId71"/>
    <p:sldId id="338" r:id="rId72"/>
    <p:sldId id="2174" r:id="rId73"/>
    <p:sldId id="2107" r:id="rId74"/>
    <p:sldId id="1762" r:id="rId75"/>
    <p:sldId id="1830" r:id="rId76"/>
    <p:sldId id="2168" r:id="rId77"/>
    <p:sldId id="1096" r:id="rId78"/>
    <p:sldId id="1104" r:id="rId79"/>
    <p:sldId id="2410" r:id="rId80"/>
    <p:sldId id="2411" r:id="rId81"/>
    <p:sldId id="2412" r:id="rId82"/>
    <p:sldId id="2413" r:id="rId83"/>
    <p:sldId id="2414" r:id="rId84"/>
    <p:sldId id="2181" r:id="rId85"/>
    <p:sldId id="1726" r:id="rId86"/>
    <p:sldId id="2416" r:id="rId87"/>
    <p:sldId id="2173" r:id="rId88"/>
    <p:sldId id="2152" r:id="rId89"/>
    <p:sldId id="1772" r:id="rId90"/>
    <p:sldId id="1860" r:id="rId91"/>
    <p:sldId id="1621" r:id="rId92"/>
    <p:sldId id="2100" r:id="rId93"/>
    <p:sldId id="1835" r:id="rId94"/>
    <p:sldId id="1836" r:id="rId95"/>
    <p:sldId id="1837" r:id="rId96"/>
    <p:sldId id="900" r:id="rId97"/>
    <p:sldId id="2423" r:id="rId98"/>
    <p:sldId id="2424" r:id="rId99"/>
    <p:sldId id="2425" r:id="rId100"/>
    <p:sldId id="2426" r:id="rId101"/>
    <p:sldId id="2418" r:id="rId102"/>
    <p:sldId id="1841" r:id="rId103"/>
    <p:sldId id="339" r:id="rId104"/>
    <p:sldId id="2346" r:id="rId105"/>
    <p:sldId id="2415" r:id="rId106"/>
    <p:sldId id="2311" r:id="rId107"/>
    <p:sldId id="1654" r:id="rId108"/>
    <p:sldId id="1839" r:id="rId109"/>
    <p:sldId id="2348" r:id="rId110"/>
    <p:sldId id="2409" r:id="rId111"/>
    <p:sldId id="2408"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CFEB26C-AEB3-4309-8B6C-5D5812EFD1C5}">
          <p14:sldIdLst>
            <p14:sldId id="1914"/>
            <p14:sldId id="2339"/>
            <p14:sldId id="2391"/>
            <p14:sldId id="2385"/>
            <p14:sldId id="2386"/>
            <p14:sldId id="2340"/>
            <p14:sldId id="2392"/>
            <p14:sldId id="2335"/>
            <p14:sldId id="2336"/>
            <p14:sldId id="2393"/>
            <p14:sldId id="2177"/>
            <p14:sldId id="2184"/>
            <p14:sldId id="2316"/>
            <p14:sldId id="335"/>
            <p14:sldId id="2341"/>
            <p14:sldId id="1957"/>
            <p14:sldId id="1953"/>
            <p14:sldId id="2394"/>
          </p14:sldIdLst>
        </p14:section>
        <p14:section name="Procedures for Monitoring" id="{67885E4E-8385-4DF2-9936-A47B618D01E1}">
          <p14:sldIdLst>
            <p14:sldId id="1611"/>
            <p14:sldId id="2104"/>
          </p14:sldIdLst>
        </p14:section>
        <p14:section name="Review your School's Social Validity &amp; Treatment Integrity Data" id="{F560AE29-0C03-439F-B16B-8583A1227CC1}">
          <p14:sldIdLst>
            <p14:sldId id="1615"/>
            <p14:sldId id="2420"/>
            <p14:sldId id="2387"/>
            <p14:sldId id="2388"/>
            <p14:sldId id="2389"/>
            <p14:sldId id="1662"/>
            <p14:sldId id="1585"/>
            <p14:sldId id="1586"/>
            <p14:sldId id="2362"/>
            <p14:sldId id="2364"/>
            <p14:sldId id="2396"/>
            <p14:sldId id="2390"/>
            <p14:sldId id="901"/>
            <p14:sldId id="1609"/>
            <p14:sldId id="1629"/>
            <p14:sldId id="2365"/>
            <p14:sldId id="2380"/>
            <p14:sldId id="1637"/>
            <p14:sldId id="2397"/>
            <p14:sldId id="1782"/>
            <p14:sldId id="2369"/>
            <p14:sldId id="1778"/>
            <p14:sldId id="2398"/>
            <p14:sldId id="2119"/>
            <p14:sldId id="258"/>
          </p14:sldIdLst>
        </p14:section>
        <p14:section name="Review your School’s Spring Screening Data" id="{D9A35149-90BD-41A5-A8D6-BF7ADAA0012A}">
          <p14:sldIdLst>
            <p14:sldId id="1612"/>
            <p14:sldId id="2421"/>
            <p14:sldId id="2401"/>
            <p14:sldId id="2402"/>
            <p14:sldId id="2357"/>
            <p14:sldId id="2358"/>
            <p14:sldId id="2403"/>
            <p14:sldId id="2188"/>
            <p14:sldId id="2419"/>
            <p14:sldId id="2189"/>
            <p14:sldId id="2185"/>
            <p14:sldId id="2404"/>
            <p14:sldId id="2405"/>
            <p14:sldId id="2406"/>
            <p14:sldId id="2116"/>
            <p14:sldId id="2407"/>
            <p14:sldId id="2422"/>
            <p14:sldId id="1996"/>
          </p14:sldIdLst>
        </p14:section>
        <p14:section name="Planning for the Year Ahead 2025-2026" id="{8C7CBCC8-FACC-43EE-8685-CD336BBBB6CC}">
          <p14:sldIdLst>
            <p14:sldId id="338"/>
            <p14:sldId id="2174"/>
            <p14:sldId id="2107"/>
            <p14:sldId id="1762"/>
            <p14:sldId id="1830"/>
            <p14:sldId id="2168"/>
            <p14:sldId id="1096"/>
            <p14:sldId id="1104"/>
            <p14:sldId id="2410"/>
            <p14:sldId id="2411"/>
            <p14:sldId id="2412"/>
            <p14:sldId id="2413"/>
            <p14:sldId id="2414"/>
            <p14:sldId id="2181"/>
            <p14:sldId id="1726"/>
            <p14:sldId id="2416"/>
            <p14:sldId id="2173"/>
            <p14:sldId id="2152"/>
            <p14:sldId id="1772"/>
            <p14:sldId id="1860"/>
          </p14:sldIdLst>
        </p14:section>
        <p14:section name="Focusing on Data-Informed Professional Learning" id="{A45C29DC-6722-4BEA-9D79-7975BDAB2CD9}">
          <p14:sldIdLst>
            <p14:sldId id="1621"/>
            <p14:sldId id="2100"/>
            <p14:sldId id="1835"/>
            <p14:sldId id="1836"/>
            <p14:sldId id="1837"/>
            <p14:sldId id="900"/>
            <p14:sldId id="2423"/>
            <p14:sldId id="2424"/>
            <p14:sldId id="2425"/>
            <p14:sldId id="2426"/>
            <p14:sldId id="2418"/>
            <p14:sldId id="1841"/>
          </p14:sldIdLst>
        </p14:section>
        <p14:section name="Wrapping up and Moving Forward" id="{0DD4CFA3-BA10-45B9-A718-8DBA36E3FF78}">
          <p14:sldIdLst>
            <p14:sldId id="339"/>
            <p14:sldId id="2346"/>
            <p14:sldId id="2415"/>
            <p14:sldId id="2311"/>
            <p14:sldId id="1654"/>
            <p14:sldId id="1839"/>
            <p14:sldId id="2348"/>
            <p14:sldId id="2409"/>
            <p14:sldId id="24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933C"/>
    <a:srgbClr val="CEDCEA"/>
    <a:srgbClr val="606E80"/>
    <a:srgbClr val="233B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C3A530-9505-524C-B0CA-C253FDED0E6F}" v="1" dt="2026-04-01T14:20:07.9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903"/>
    <p:restoredTop sz="94601"/>
  </p:normalViewPr>
  <p:slideViewPr>
    <p:cSldViewPr snapToGrid="0">
      <p:cViewPr varScale="1">
        <p:scale>
          <a:sx n="104" d="100"/>
          <a:sy n="104" d="100"/>
        </p:scale>
        <p:origin x="1344" y="200"/>
      </p:cViewPr>
      <p:guideLst/>
    </p:cSldViewPr>
  </p:slideViewPr>
  <p:notesTextViewPr>
    <p:cViewPr>
      <p:scale>
        <a:sx n="1" d="1"/>
        <a:sy n="1" d="1"/>
      </p:scale>
      <p:origin x="0" y="0"/>
    </p:cViewPr>
  </p:notesTextViewPr>
  <p:sorterViewPr>
    <p:cViewPr>
      <p:scale>
        <a:sx n="80" d="100"/>
        <a:sy n="80" d="100"/>
      </p:scale>
      <p:origin x="0" y="-279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theme" Target="theme/theme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handoutMaster" Target="handoutMasters/handoutMaster1.xml"/><Relationship Id="rId119" Type="http://schemas.microsoft.com/office/2016/11/relationships/changesInfo" Target="changesInfos/changesInfo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97B5C01D-41EC-517B-9054-1C19EC229BF9}"/>
    <pc:docChg chg="undo custSel addSld delSld modSld modSection">
      <pc:chgData name="Sarasin, Elise" userId="051ede2b-3008-44c0-bb19-c9bb04b8c5c9" providerId="ADAL" clId="{97B5C01D-41EC-517B-9054-1C19EC229BF9}" dt="2026-04-01T14:20:12.876" v="1154" actId="2696"/>
      <pc:docMkLst>
        <pc:docMk/>
      </pc:docMkLst>
      <pc:sldChg chg="delSp modSp del mod">
        <pc:chgData name="Sarasin, Elise" userId="051ede2b-3008-44c0-bb19-c9bb04b8c5c9" providerId="ADAL" clId="{97B5C01D-41EC-517B-9054-1C19EC229BF9}" dt="2026-04-01T14:20:12.873" v="1151" actId="2696"/>
        <pc:sldMkLst>
          <pc:docMk/>
          <pc:sldMk cId="2736001757" sldId="1552"/>
        </pc:sldMkLst>
      </pc:sldChg>
      <pc:sldChg chg="addSp delSp modSp del mod">
        <pc:chgData name="Sarasin, Elise" userId="051ede2b-3008-44c0-bb19-c9bb04b8c5c9" providerId="ADAL" clId="{97B5C01D-41EC-517B-9054-1C19EC229BF9}" dt="2026-04-01T14:20:12.876" v="1154" actId="2696"/>
        <pc:sldMkLst>
          <pc:docMk/>
          <pc:sldMk cId="206743234" sldId="1900"/>
        </pc:sldMkLst>
      </pc:sldChg>
      <pc:sldChg chg="addSp delSp modSp del mod">
        <pc:chgData name="Sarasin, Elise" userId="051ede2b-3008-44c0-bb19-c9bb04b8c5c9" providerId="ADAL" clId="{97B5C01D-41EC-517B-9054-1C19EC229BF9}" dt="2026-04-01T14:20:12.875" v="1153" actId="2696"/>
        <pc:sldMkLst>
          <pc:docMk/>
          <pc:sldMk cId="1213610760" sldId="2301"/>
        </pc:sldMkLst>
      </pc:sldChg>
      <pc:sldChg chg="addSp delSp modSp del mod">
        <pc:chgData name="Sarasin, Elise" userId="051ede2b-3008-44c0-bb19-c9bb04b8c5c9" providerId="ADAL" clId="{97B5C01D-41EC-517B-9054-1C19EC229BF9}" dt="2026-04-01T14:20:12.874" v="1152" actId="2696"/>
        <pc:sldMkLst>
          <pc:docMk/>
          <pc:sldMk cId="1932370651" sldId="2417"/>
        </pc:sldMkLst>
      </pc:sldChg>
      <pc:sldChg chg="add">
        <pc:chgData name="Sarasin, Elise" userId="051ede2b-3008-44c0-bb19-c9bb04b8c5c9" providerId="ADAL" clId="{97B5C01D-41EC-517B-9054-1C19EC229BF9}" dt="2026-04-01T14:20:07.966" v="1150"/>
        <pc:sldMkLst>
          <pc:docMk/>
          <pc:sldMk cId="127096282" sldId="2423"/>
        </pc:sldMkLst>
      </pc:sldChg>
      <pc:sldChg chg="add">
        <pc:chgData name="Sarasin, Elise" userId="051ede2b-3008-44c0-bb19-c9bb04b8c5c9" providerId="ADAL" clId="{97B5C01D-41EC-517B-9054-1C19EC229BF9}" dt="2026-04-01T14:20:07.966" v="1150"/>
        <pc:sldMkLst>
          <pc:docMk/>
          <pc:sldMk cId="3069080324" sldId="2424"/>
        </pc:sldMkLst>
      </pc:sldChg>
      <pc:sldChg chg="add">
        <pc:chgData name="Sarasin, Elise" userId="051ede2b-3008-44c0-bb19-c9bb04b8c5c9" providerId="ADAL" clId="{97B5C01D-41EC-517B-9054-1C19EC229BF9}" dt="2026-04-01T14:20:07.966" v="1150"/>
        <pc:sldMkLst>
          <pc:docMk/>
          <pc:sldMk cId="1098941275" sldId="2425"/>
        </pc:sldMkLst>
      </pc:sldChg>
      <pc:sldChg chg="add">
        <pc:chgData name="Sarasin, Elise" userId="051ede2b-3008-44c0-bb19-c9bb04b8c5c9" providerId="ADAL" clId="{97B5C01D-41EC-517B-9054-1C19EC229BF9}" dt="2026-04-01T14:20:07.966" v="1150"/>
        <pc:sldMkLst>
          <pc:docMk/>
          <pc:sldMk cId="1863516978" sldId="2426"/>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5.7682222911178884E-3"/>
                  <c:y val="-5.0344766720961678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4C87-47ED-9686-499AB6EA9C76}"/>
                </c:ext>
              </c:extLst>
            </c:dLbl>
            <c:dLbl>
              <c:idx val="1"/>
              <c:layout>
                <c:manualLayout>
                  <c:x val="8.0755112075650733E-3"/>
                  <c:y val="-1.8548071949827986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4C87-47ED-9686-499AB6EA9C76}"/>
                </c:ext>
              </c:extLst>
            </c:dLbl>
            <c:dLbl>
              <c:idx val="2"/>
              <c:layout>
                <c:manualLayout>
                  <c:x val="6.9218667493414912E-3"/>
                  <c:y val="-1.5898347385566846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4C87-47ED-9686-499AB6EA9C76}"/>
                </c:ext>
              </c:extLst>
            </c:dLbl>
            <c:dLbl>
              <c:idx val="3"/>
              <c:layout>
                <c:manualLayout>
                  <c:x val="4.6145778328943281E-3"/>
                  <c:y val="-1.5898347385566846E-2"/>
                </c:manualLayout>
              </c:layout>
              <c:tx>
                <c:rich>
                  <a:bodyPr/>
                  <a:lstStyle/>
                  <a:p>
                    <a:fld id="{CAC51A85-ECFD-F645-9600-124268F3B79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4C87-47ED-9686-499AB6EA9C76}"/>
                </c:ext>
              </c:extLst>
            </c:dLbl>
            <c:dLbl>
              <c:idx val="4"/>
              <c:layout>
                <c:manualLayout>
                  <c:x val="6.9218667493414912E-3"/>
                  <c:y val="-1.3248622821305706E-2"/>
                </c:manualLayout>
              </c:layout>
              <c:tx>
                <c:rich>
                  <a:bodyPr/>
                  <a:lstStyle/>
                  <a:p>
                    <a:fld id="{9D4A377C-16A7-7943-89A6-476DD0B3FC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4C87-47ED-9686-499AB6EA9C76}"/>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0-B170-442A-B558-B0F411030713}"/>
                </c:ext>
              </c:extLst>
            </c:dLbl>
            <c:dLbl>
              <c:idx val="6"/>
              <c:layout>
                <c:manualLayout>
                  <c:x val="8.0755112075650733E-3"/>
                  <c:y val="5.2994491285222822E-2"/>
                </c:manualLayout>
              </c:layout>
              <c:tx>
                <c:rich>
                  <a:bodyPr/>
                  <a:lstStyle/>
                  <a:p>
                    <a:fld id="{3D49FDD9-78F4-8447-ADF1-F74DC1AD10B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170-442A-B558-B0F411030713}"/>
                </c:ext>
              </c:extLst>
            </c:dLbl>
            <c:dLbl>
              <c:idx val="7"/>
              <c:layout>
                <c:manualLayout>
                  <c:x val="9.2291556657887394E-3"/>
                  <c:y val="1.0598898257044466E-2"/>
                </c:manualLayout>
              </c:layout>
              <c:tx>
                <c:rich>
                  <a:bodyPr/>
                  <a:lstStyle/>
                  <a:p>
                    <a:fld id="{75FA1FFB-C019-EA49-844C-E11FF81CE14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B170-442A-B558-B0F411030713}"/>
                </c:ext>
              </c:extLst>
            </c:dLbl>
            <c:dLbl>
              <c:idx val="8"/>
              <c:layout>
                <c:manualLayout>
                  <c:x val="8.0755112075650733E-3"/>
                  <c:y val="2.6497245642611409E-3"/>
                </c:manualLayout>
              </c:layout>
              <c:tx>
                <c:rich>
                  <a:bodyPr/>
                  <a:lstStyle/>
                  <a:p>
                    <a:fld id="{6FD7B4F4-96A5-0D4A-B936-B63C282B4A7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170-442A-B558-B0F411030713}"/>
                </c:ext>
              </c:extLst>
            </c:dLbl>
            <c:dLbl>
              <c:idx val="9"/>
              <c:layout>
                <c:manualLayout>
                  <c:x val="1.0382800124012237E-2"/>
                  <c:y val="2.119779651408903E-2"/>
                </c:manualLayout>
              </c:layout>
              <c:tx>
                <c:rich>
                  <a:bodyPr/>
                  <a:lstStyle/>
                  <a:p>
                    <a:fld id="{3CDD9B06-D874-7041-8518-00A457F4187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170-442A-B558-B0F411030713}"/>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Sheet1!$B$2:$B$11</c:f>
              <c:numCache>
                <c:formatCode>0.000000</c:formatCode>
                <c:ptCount val="10"/>
                <c:pt idx="0">
                  <c:v>0.54769999999999996</c:v>
                </c:pt>
                <c:pt idx="1">
                  <c:v>0.64219999999999999</c:v>
                </c:pt>
                <c:pt idx="2">
                  <c:v>0.65090000000000003</c:v>
                </c:pt>
                <c:pt idx="3">
                  <c:v>0.65959999999999996</c:v>
                </c:pt>
                <c:pt idx="4">
                  <c:v>0.66359999999999997</c:v>
                </c:pt>
                <c:pt idx="6">
                  <c:v>0.86839999999999995</c:v>
                </c:pt>
                <c:pt idx="7">
                  <c:v>0.74460000000000004</c:v>
                </c:pt>
                <c:pt idx="8">
                  <c:v>0.72370000000000001</c:v>
                </c:pt>
                <c:pt idx="9">
                  <c:v>0.78249999999999997</c:v>
                </c:pt>
              </c:numCache>
            </c:numRef>
          </c:val>
          <c:extLst>
            <c:ext xmlns:c15="http://schemas.microsoft.com/office/drawing/2012/chart" uri="{02D57815-91ED-43cb-92C2-25804820EDAC}">
              <c15:datalabelsRange>
                <c15:f>Sheet1!$K$2:$K$1048570</c15:f>
                <c15:dlblRangeCache>
                  <c:ptCount val="1048569"/>
                  <c:pt idx="0">
                    <c:v>54.77% 
(n=241)</c:v>
                  </c:pt>
                  <c:pt idx="1">
                    <c:v>64.22% 
(n=298)</c:v>
                  </c:pt>
                  <c:pt idx="2">
                    <c:v>65.09% 
(n=289)</c:v>
                  </c:pt>
                  <c:pt idx="3">
                    <c:v>65.96% 
(n=31)</c:v>
                  </c:pt>
                  <c:pt idx="4">
                    <c:v>66.36% 
(n=288)</c:v>
                  </c:pt>
                  <c:pt idx="6">
                    <c:v>86.84% 
(n=297)</c:v>
                  </c:pt>
                  <c:pt idx="7">
                    <c:v>74.46% 
(n=314)</c:v>
                  </c:pt>
                  <c:pt idx="8">
                    <c:v>72.37% 
(n=330)</c:v>
                  </c:pt>
                  <c:pt idx="9">
                    <c:v>78.25% 
(n=380)</c:v>
                  </c:pt>
                </c15:dlblRangeCache>
              </c15:datalabelsRange>
            </c:ext>
            <c:ext xmlns:c16="http://schemas.microsoft.com/office/drawing/2014/chart" uri="{C3380CC4-5D6E-409C-BE32-E72D297353CC}">
              <c16:uniqueId val="{00000005-4C87-47ED-9686-499AB6EA9C76}"/>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4.1531200496048949E-2"/>
                  <c:y val="-8.7440910620617651E-2"/>
                </c:manualLayout>
              </c:layout>
              <c:tx>
                <c:rich>
                  <a:bodyPr/>
                  <a:lstStyle/>
                  <a:p>
                    <a:fld id="{99AD9051-A7F9-A84C-9509-4789C05412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4C87-47ED-9686-499AB6EA9C76}"/>
                </c:ext>
              </c:extLst>
            </c:dLbl>
            <c:dLbl>
              <c:idx val="1"/>
              <c:layout>
                <c:manualLayout>
                  <c:x val="4.4992133870719694E-2"/>
                  <c:y val="-3.1796694771133713E-2"/>
                </c:manualLayout>
              </c:layout>
              <c:tx>
                <c:rich>
                  <a:bodyPr/>
                  <a:lstStyle/>
                  <a:p>
                    <a:fld id="{6E05AD6C-CF0F-3245-BB34-7D87D49410B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4C87-47ED-9686-499AB6EA9C76}"/>
                </c:ext>
              </c:extLst>
            </c:dLbl>
            <c:dLbl>
              <c:idx val="2"/>
              <c:layout>
                <c:manualLayout>
                  <c:x val="4.3838489412496115E-2"/>
                  <c:y val="-2.9146970206872576E-2"/>
                </c:manualLayout>
              </c:layout>
              <c:tx>
                <c:rich>
                  <a:bodyPr/>
                  <a:lstStyle/>
                  <a:p>
                    <a:fld id="{E7C62E00-9939-F54F-9AC3-F1C859786C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4C87-47ED-9686-499AB6EA9C76}"/>
                </c:ext>
              </c:extLst>
            </c:dLbl>
            <c:dLbl>
              <c:idx val="3"/>
              <c:layout>
                <c:manualLayout>
                  <c:x val="4.1531200496048949E-2"/>
                  <c:y val="-2.9146970206872552E-2"/>
                </c:manualLayout>
              </c:layout>
              <c:tx>
                <c:rich>
                  <a:bodyPr/>
                  <a:lstStyle/>
                  <a:p>
                    <a:fld id="{BE4920C5-A86F-A64B-983A-8E2A50438D7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4C87-47ED-9686-499AB6EA9C76}"/>
                </c:ext>
              </c:extLst>
            </c:dLbl>
            <c:dLbl>
              <c:idx val="4"/>
              <c:layout>
                <c:manualLayout>
                  <c:x val="5.3067645078284771E-2"/>
                  <c:y val="-2.6497245642611411E-2"/>
                </c:manualLayout>
              </c:layout>
              <c:tx>
                <c:rich>
                  <a:bodyPr/>
                  <a:lstStyle/>
                  <a:p>
                    <a:fld id="{F350601F-E1EA-2A48-8692-2A88F15E7ED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4C87-47ED-9686-499AB6EA9C76}"/>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B170-442A-B558-B0F411030713}"/>
                </c:ext>
              </c:extLst>
            </c:dLbl>
            <c:dLbl>
              <c:idx val="6"/>
              <c:layout>
                <c:manualLayout>
                  <c:x val="4.4992133870719694E-2"/>
                  <c:y val="6.6243114106528528E-2"/>
                </c:manualLayout>
              </c:layout>
              <c:tx>
                <c:rich>
                  <a:bodyPr/>
                  <a:lstStyle/>
                  <a:p>
                    <a:fld id="{22B4A0F5-E0E1-844C-BD26-5F241BC1A2D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B170-442A-B558-B0F411030713}"/>
                </c:ext>
              </c:extLst>
            </c:dLbl>
            <c:dLbl>
              <c:idx val="7"/>
              <c:layout>
                <c:manualLayout>
                  <c:x val="4.2684844954272529E-2"/>
                  <c:y val="1.0598898257044588E-2"/>
                </c:manualLayout>
              </c:layout>
              <c:tx>
                <c:rich>
                  <a:bodyPr/>
                  <a:lstStyle/>
                  <a:p>
                    <a:fld id="{775F0EB2-F2E1-D84A-92AE-4C78F99DE49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170-442A-B558-B0F411030713}"/>
                </c:ext>
              </c:extLst>
            </c:dLbl>
            <c:dLbl>
              <c:idx val="8"/>
              <c:layout>
                <c:manualLayout>
                  <c:x val="4.4992133870719528E-2"/>
                  <c:y val="0"/>
                </c:manualLayout>
              </c:layout>
              <c:tx>
                <c:rich>
                  <a:bodyPr/>
                  <a:lstStyle/>
                  <a:p>
                    <a:fld id="{F2D2CD6F-DF66-414F-B6ED-22BA156A065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B170-442A-B558-B0F411030713}"/>
                </c:ext>
              </c:extLst>
            </c:dLbl>
            <c:dLbl>
              <c:idx val="9"/>
              <c:layout>
                <c:manualLayout>
                  <c:x val="5.3067645078284771E-2"/>
                  <c:y val="3.4446419335394836E-2"/>
                </c:manualLayout>
              </c:layout>
              <c:tx>
                <c:rich>
                  <a:bodyPr/>
                  <a:lstStyle/>
                  <a:p>
                    <a:fld id="{08D36244-6665-7247-8905-149AA51236E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B170-442A-B558-B0F411030713}"/>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Sheet1!$C$2:$C$11</c:f>
              <c:numCache>
                <c:formatCode>0.000000</c:formatCode>
                <c:ptCount val="10"/>
                <c:pt idx="0">
                  <c:v>0.29320000000000002</c:v>
                </c:pt>
                <c:pt idx="1">
                  <c:v>0.2651</c:v>
                </c:pt>
                <c:pt idx="2">
                  <c:v>0.2477</c:v>
                </c:pt>
                <c:pt idx="3">
                  <c:v>0.23400000000000001</c:v>
                </c:pt>
                <c:pt idx="4">
                  <c:v>0.23730000000000001</c:v>
                </c:pt>
                <c:pt idx="6">
                  <c:v>0.1111</c:v>
                </c:pt>
                <c:pt idx="7">
                  <c:v>0.19570000000000001</c:v>
                </c:pt>
                <c:pt idx="8">
                  <c:v>0.20830000000000001</c:v>
                </c:pt>
                <c:pt idx="9">
                  <c:v>0.18</c:v>
                </c:pt>
              </c:numCache>
            </c:numRef>
          </c:val>
          <c:extLst>
            <c:ext xmlns:c15="http://schemas.microsoft.com/office/drawing/2012/chart" uri="{02D57815-91ED-43cb-92C2-25804820EDAC}">
              <c15:datalabelsRange>
                <c15:f>Sheet1!$L$2:$L$1048570</c15:f>
                <c15:dlblRangeCache>
                  <c:ptCount val="1048569"/>
                  <c:pt idx="0">
                    <c:v>29.32% 
(n=129)</c:v>
                  </c:pt>
                  <c:pt idx="1">
                    <c:v>26.51% 
(n=123)</c:v>
                  </c:pt>
                  <c:pt idx="2">
                    <c:v>24.77% 
(n=110)</c:v>
                  </c:pt>
                  <c:pt idx="3">
                    <c:v>23.4% 
(n=11)</c:v>
                  </c:pt>
                  <c:pt idx="4">
                    <c:v>23.73% 
(n=103)</c:v>
                  </c:pt>
                  <c:pt idx="6">
                    <c:v>11.11% 
(n=38)</c:v>
                  </c:pt>
                  <c:pt idx="7">
                    <c:v>19.57% 
(n=87)</c:v>
                  </c:pt>
                  <c:pt idx="8">
                    <c:v>20.83% 
(n=95)</c:v>
                  </c:pt>
                  <c:pt idx="9">
                    <c:v>18% 
(n=90)</c:v>
                  </c:pt>
                </c15:dlblRangeCache>
              </c15:datalabelsRange>
            </c:ext>
            <c:ext xmlns:c16="http://schemas.microsoft.com/office/drawing/2014/chart" uri="{C3380CC4-5D6E-409C-BE32-E72D297353CC}">
              <c16:uniqueId val="{0000000B-4C87-47ED-9686-499AB6EA9C76}"/>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4.3838489412496115E-2"/>
                  <c:y val="-5.7154141571653883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4C87-47ED-9686-499AB6EA9C76}"/>
                </c:ext>
              </c:extLst>
            </c:dLbl>
            <c:dLbl>
              <c:idx val="1"/>
              <c:layout>
                <c:manualLayout>
                  <c:x val="4.8453067245390398E-2"/>
                  <c:y val="-3.4726622492072222E-2"/>
                </c:manualLayout>
              </c:layout>
              <c:tx>
                <c:rich>
                  <a:bodyPr/>
                  <a:lstStyle/>
                  <a:p>
                    <a:fld id="{E29A1FD0-3A23-8141-A537-503B9EA8A8E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4C87-47ED-9686-499AB6EA9C76}"/>
                </c:ext>
              </c:extLst>
            </c:dLbl>
            <c:dLbl>
              <c:idx val="2"/>
              <c:layout>
                <c:manualLayout>
                  <c:x val="4.3838489412496073E-2"/>
                  <c:y val="-4.0315037645909602E-2"/>
                </c:manualLayout>
              </c:layout>
              <c:tx>
                <c:rich>
                  <a:bodyPr/>
                  <a:lstStyle/>
                  <a:p>
                    <a:fld id="{DDB6071B-DAC3-E346-914F-71DE48411C3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4C87-47ED-9686-499AB6EA9C76}"/>
                </c:ext>
              </c:extLst>
            </c:dLbl>
            <c:dLbl>
              <c:idx val="3"/>
              <c:layout>
                <c:manualLayout>
                  <c:x val="4.4415311641607905E-2"/>
                  <c:y val="-4.2003767616234769E-2"/>
                </c:manualLayout>
              </c:layout>
              <c:tx>
                <c:rich>
                  <a:bodyPr/>
                  <a:lstStyle/>
                  <a:p>
                    <a:fld id="{4819FA18-CA60-B343-BF43-8B3C466AC0F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4C87-47ED-9686-499AB6EA9C76}"/>
                </c:ext>
              </c:extLst>
            </c:dLbl>
            <c:dLbl>
              <c:idx val="4"/>
              <c:layout>
                <c:manualLayout>
                  <c:x val="4.3838489412496115E-2"/>
                  <c:y val="-3.9745868463917117E-2"/>
                </c:manualLayout>
              </c:layout>
              <c:tx>
                <c:rich>
                  <a:bodyPr/>
                  <a:lstStyle/>
                  <a:p>
                    <a:fld id="{7D6618EC-05F9-024C-A9EB-937E26A848B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4C87-47ED-9686-499AB6EA9C76}"/>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B170-442A-B558-B0F411030713}"/>
                </c:ext>
              </c:extLst>
            </c:dLbl>
            <c:dLbl>
              <c:idx val="6"/>
              <c:layout>
                <c:manualLayout>
                  <c:x val="4.3838489412496115E-2"/>
                  <c:y val="-2.062111630183576E-2"/>
                </c:manualLayout>
              </c:layout>
              <c:tx>
                <c:rich>
                  <a:bodyPr/>
                  <a:lstStyle/>
                  <a:p>
                    <a:fld id="{881C6261-6E6A-0741-9041-2473DBAF634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170-442A-B558-B0F411030713}"/>
                </c:ext>
              </c:extLst>
            </c:dLbl>
            <c:dLbl>
              <c:idx val="7"/>
              <c:layout>
                <c:manualLayout>
                  <c:x val="4.1531200496048866E-2"/>
                  <c:y val="-3.386139353396269E-2"/>
                </c:manualLayout>
              </c:layout>
              <c:tx>
                <c:rich>
                  <a:bodyPr/>
                  <a:lstStyle/>
                  <a:p>
                    <a:fld id="{DAE57D6A-0EB2-D747-B1B0-C87E098DD43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B170-442A-B558-B0F411030713}"/>
                </c:ext>
              </c:extLst>
            </c:dLbl>
            <c:dLbl>
              <c:idx val="8"/>
              <c:layout>
                <c:manualLayout>
                  <c:x val="4.2684844954272529E-2"/>
                  <c:y val="-3.666488557884276E-2"/>
                </c:manualLayout>
              </c:layout>
              <c:tx>
                <c:rich>
                  <a:bodyPr/>
                  <a:lstStyle/>
                  <a:p>
                    <a:fld id="{14FF259F-CBC6-F044-8637-E2570FB0CD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B170-442A-B558-B0F411030713}"/>
                </c:ext>
              </c:extLst>
            </c:dLbl>
            <c:dLbl>
              <c:idx val="9"/>
              <c:layout>
                <c:manualLayout>
                  <c:x val="4.729942278716686E-2"/>
                  <c:y val="-1.8413916603779175E-2"/>
                </c:manualLayout>
              </c:layout>
              <c:tx>
                <c:rich>
                  <a:bodyPr/>
                  <a:lstStyle/>
                  <a:p>
                    <a:fld id="{C49F7887-D8E1-B347-B76A-9081DA6BE3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B170-442A-B558-B0F411030713}"/>
                </c:ext>
              </c:extLst>
            </c:dLbl>
            <c:spPr>
              <a:solidFill>
                <a:srgbClr val="FFCCCC"/>
              </a:solidFill>
            </c:spPr>
            <c:txPr>
              <a:bodyPr wrap="square" lIns="38100" tIns="19050" rIns="38100" bIns="19050" anchor="ctr">
                <a:spAutoFit/>
              </a:bodyPr>
              <a:lstStyle/>
              <a:p>
                <a:pPr>
                  <a:defRPr sz="14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Sheet1!$D$2:$D$11</c:f>
              <c:numCache>
                <c:formatCode>0.000000</c:formatCode>
                <c:ptCount val="10"/>
                <c:pt idx="0">
                  <c:v>0.15909999999999999</c:v>
                </c:pt>
                <c:pt idx="1">
                  <c:v>9.2700000000000005E-2</c:v>
                </c:pt>
                <c:pt idx="2">
                  <c:v>0.1014</c:v>
                </c:pt>
                <c:pt idx="3">
                  <c:v>0.10639999999999999</c:v>
                </c:pt>
                <c:pt idx="4">
                  <c:v>9.9099999999999994E-2</c:v>
                </c:pt>
                <c:pt idx="6">
                  <c:v>2.0500000000000001E-2</c:v>
                </c:pt>
                <c:pt idx="7">
                  <c:v>5.9700000000000003E-2</c:v>
                </c:pt>
                <c:pt idx="8">
                  <c:v>6.8000000000000005E-2</c:v>
                </c:pt>
                <c:pt idx="9">
                  <c:v>3.7499999999999999E-2</c:v>
                </c:pt>
              </c:numCache>
            </c:numRef>
          </c:val>
          <c:extLst>
            <c:ext xmlns:c15="http://schemas.microsoft.com/office/drawing/2012/chart" uri="{02D57815-91ED-43cb-92C2-25804820EDAC}">
              <c15:datalabelsRange>
                <c15:f>Sheet1!$M$2:$M$1048570</c15:f>
                <c15:dlblRangeCache>
                  <c:ptCount val="1048569"/>
                  <c:pt idx="0">
                    <c:v>15.91% 
(n=70)</c:v>
                  </c:pt>
                  <c:pt idx="1">
                    <c:v>9.27% 
(n=43)</c:v>
                  </c:pt>
                  <c:pt idx="2">
                    <c:v>10.14% 
(n=45)</c:v>
                  </c:pt>
                  <c:pt idx="3">
                    <c:v>10.64% 
(n=5)</c:v>
                  </c:pt>
                  <c:pt idx="4">
                    <c:v>9.91% 
(n=43)</c:v>
                  </c:pt>
                  <c:pt idx="6">
                    <c:v>2.05% 
(n=7)</c:v>
                  </c:pt>
                  <c:pt idx="7">
                    <c:v>5.97% 
(n=25)</c:v>
                  </c:pt>
                  <c:pt idx="8">
                    <c:v>6.8% 
(n=31)</c:v>
                  </c:pt>
                  <c:pt idx="9">
                    <c:v>3.75% 
(n=15)</c:v>
                  </c:pt>
                </c15:dlblRangeCache>
              </c15:datalabelsRange>
            </c:ext>
            <c:ext xmlns:c16="http://schemas.microsoft.com/office/drawing/2014/chart" uri="{C3380CC4-5D6E-409C-BE32-E72D297353CC}">
              <c16:uniqueId val="{00000011-4C87-47ED-9686-499AB6EA9C76}"/>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 formula</c:v>
                      </c:pt>
                    </c:strCache>
                  </c:strRef>
                </c:tx>
                <c:invertIfNegative val="0"/>
                <c:cat>
                  <c:strRef>
                    <c:extLst>
                      <c:ex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c:ext uri="{02D57815-91ED-43cb-92C2-25804820EDAC}">
                        <c15:formulaRef>
                          <c15:sqref>Sheet1!$E$2:$E$11</c15:sqref>
                        </c15:formulaRef>
                      </c:ext>
                    </c:extLst>
                    <c:numCache>
                      <c:formatCode>0.0000</c:formatCode>
                      <c:ptCount val="10"/>
                      <c:pt idx="0">
                        <c:v>0.54769999999999996</c:v>
                      </c:pt>
                      <c:pt idx="1">
                        <c:v>0.64219999999999999</c:v>
                      </c:pt>
                      <c:pt idx="2">
                        <c:v>0.65090000000000003</c:v>
                      </c:pt>
                      <c:pt idx="3">
                        <c:v>0.65959999999999996</c:v>
                      </c:pt>
                      <c:pt idx="4">
                        <c:v>0.66359999999999997</c:v>
                      </c:pt>
                      <c:pt idx="6">
                        <c:v>0.86839999999999995</c:v>
                      </c:pt>
                      <c:pt idx="7">
                        <c:v>0.74460000000000004</c:v>
                      </c:pt>
                      <c:pt idx="8">
                        <c:v>0.72370000000000001</c:v>
                      </c:pt>
                      <c:pt idx="9">
                        <c:v>0.78249999999999997</c:v>
                      </c:pt>
                    </c:numCache>
                  </c:numRef>
                </c:val>
                <c:extLst>
                  <c:ext xmlns:c16="http://schemas.microsoft.com/office/drawing/2014/chart" uri="{C3380CC4-5D6E-409C-BE32-E72D297353CC}">
                    <c16:uniqueId val="{00000012-4C87-47ED-9686-499AB6EA9C76}"/>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 formula</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Sheet1!$F$2:$F$11</c15:sqref>
                        </c15:formulaRef>
                      </c:ext>
                    </c:extLst>
                    <c:numCache>
                      <c:formatCode>0.0000</c:formatCode>
                      <c:ptCount val="10"/>
                      <c:pt idx="0">
                        <c:v>0.29320000000000002</c:v>
                      </c:pt>
                      <c:pt idx="1">
                        <c:v>0.2651</c:v>
                      </c:pt>
                      <c:pt idx="2">
                        <c:v>0.2477</c:v>
                      </c:pt>
                      <c:pt idx="3">
                        <c:v>0.23400000000000001</c:v>
                      </c:pt>
                      <c:pt idx="4">
                        <c:v>0.23730000000000001</c:v>
                      </c:pt>
                      <c:pt idx="6">
                        <c:v>0.1111</c:v>
                      </c:pt>
                      <c:pt idx="7">
                        <c:v>0.19570000000000001</c:v>
                      </c:pt>
                      <c:pt idx="8">
                        <c:v>0.20830000000000001</c:v>
                      </c:pt>
                      <c:pt idx="9">
                        <c:v>0.18</c:v>
                      </c:pt>
                    </c:numCache>
                  </c:numRef>
                </c:val>
                <c:extLst xmlns:c15="http://schemas.microsoft.com/office/drawing/2012/chart">
                  <c:ext xmlns:c16="http://schemas.microsoft.com/office/drawing/2014/chart" uri="{C3380CC4-5D6E-409C-BE32-E72D297353CC}">
                    <c16:uniqueId val="{00000013-4C87-47ED-9686-499AB6EA9C7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 Formula</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Sheet1!$G$2:$G$11</c15:sqref>
                        </c15:formulaRef>
                      </c:ext>
                    </c:extLst>
                    <c:numCache>
                      <c:formatCode>0.0000</c:formatCode>
                      <c:ptCount val="10"/>
                      <c:pt idx="0">
                        <c:v>0.15909999999999999</c:v>
                      </c:pt>
                      <c:pt idx="1">
                        <c:v>9.2700000000000005E-2</c:v>
                      </c:pt>
                      <c:pt idx="2">
                        <c:v>0.1014</c:v>
                      </c:pt>
                      <c:pt idx="3">
                        <c:v>0.10639999999999999</c:v>
                      </c:pt>
                      <c:pt idx="4">
                        <c:v>9.9099999999999994E-2</c:v>
                      </c:pt>
                      <c:pt idx="6">
                        <c:v>2.0500000000000001E-2</c:v>
                      </c:pt>
                      <c:pt idx="7">
                        <c:v>5.9700000000000003E-2</c:v>
                      </c:pt>
                      <c:pt idx="8">
                        <c:v>6.8000000000000005E-2</c:v>
                      </c:pt>
                      <c:pt idx="9">
                        <c:v>3.7499999999999999E-2</c:v>
                      </c:pt>
                    </c:numCache>
                  </c:numRef>
                </c:val>
                <c:extLst xmlns:c15="http://schemas.microsoft.com/office/drawing/2012/chart">
                  <c:ext xmlns:c16="http://schemas.microsoft.com/office/drawing/2014/chart" uri="{C3380CC4-5D6E-409C-BE32-E72D297353CC}">
                    <c16:uniqueId val="{00000014-4C87-47ED-9686-499AB6EA9C76}"/>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Sheet1!$H$2:$H$11</c15:sqref>
                        </c15:formulaRef>
                      </c:ext>
                    </c:extLst>
                    <c:numCache>
                      <c:formatCode>0</c:formatCode>
                      <c:ptCount val="10"/>
                      <c:pt idx="0">
                        <c:v>241</c:v>
                      </c:pt>
                      <c:pt idx="1">
                        <c:v>298</c:v>
                      </c:pt>
                      <c:pt idx="2">
                        <c:v>289</c:v>
                      </c:pt>
                      <c:pt idx="3">
                        <c:v>31</c:v>
                      </c:pt>
                      <c:pt idx="4">
                        <c:v>288</c:v>
                      </c:pt>
                      <c:pt idx="6">
                        <c:v>297</c:v>
                      </c:pt>
                      <c:pt idx="7">
                        <c:v>314</c:v>
                      </c:pt>
                      <c:pt idx="8">
                        <c:v>330</c:v>
                      </c:pt>
                      <c:pt idx="9">
                        <c:v>380</c:v>
                      </c:pt>
                    </c:numCache>
                  </c:numRef>
                </c:val>
                <c:extLst xmlns:c15="http://schemas.microsoft.com/office/drawing/2012/chart">
                  <c:ext xmlns:c16="http://schemas.microsoft.com/office/drawing/2014/chart" uri="{C3380CC4-5D6E-409C-BE32-E72D297353CC}">
                    <c16:uniqueId val="{00000015-4C87-47ED-9686-499AB6EA9C76}"/>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Sheet1!$I$2:$I$11</c15:sqref>
                        </c15:formulaRef>
                      </c:ext>
                    </c:extLst>
                    <c:numCache>
                      <c:formatCode>0</c:formatCode>
                      <c:ptCount val="10"/>
                      <c:pt idx="0">
                        <c:v>129</c:v>
                      </c:pt>
                      <c:pt idx="1">
                        <c:v>123</c:v>
                      </c:pt>
                      <c:pt idx="2">
                        <c:v>110</c:v>
                      </c:pt>
                      <c:pt idx="3">
                        <c:v>11</c:v>
                      </c:pt>
                      <c:pt idx="4">
                        <c:v>103</c:v>
                      </c:pt>
                      <c:pt idx="6">
                        <c:v>38</c:v>
                      </c:pt>
                      <c:pt idx="7">
                        <c:v>87</c:v>
                      </c:pt>
                      <c:pt idx="8">
                        <c:v>95</c:v>
                      </c:pt>
                      <c:pt idx="9">
                        <c:v>90</c:v>
                      </c:pt>
                    </c:numCache>
                  </c:numRef>
                </c:val>
                <c:extLst xmlns:c15="http://schemas.microsoft.com/office/drawing/2012/chart">
                  <c:ext xmlns:c16="http://schemas.microsoft.com/office/drawing/2014/chart" uri="{C3380CC4-5D6E-409C-BE32-E72D297353CC}">
                    <c16:uniqueId val="{00000016-4C87-47ED-9686-499AB6EA9C76}"/>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Sheet1!$J$2:$J$11</c15:sqref>
                        </c15:formulaRef>
                      </c:ext>
                    </c:extLst>
                    <c:numCache>
                      <c:formatCode>0</c:formatCode>
                      <c:ptCount val="10"/>
                      <c:pt idx="0">
                        <c:v>70</c:v>
                      </c:pt>
                      <c:pt idx="1">
                        <c:v>43</c:v>
                      </c:pt>
                      <c:pt idx="2">
                        <c:v>45</c:v>
                      </c:pt>
                      <c:pt idx="3">
                        <c:v>5</c:v>
                      </c:pt>
                      <c:pt idx="4">
                        <c:v>43</c:v>
                      </c:pt>
                      <c:pt idx="6">
                        <c:v>7</c:v>
                      </c:pt>
                      <c:pt idx="7">
                        <c:v>25</c:v>
                      </c:pt>
                      <c:pt idx="8">
                        <c:v>31</c:v>
                      </c:pt>
                      <c:pt idx="9">
                        <c:v>15</c:v>
                      </c:pt>
                    </c:numCache>
                  </c:numRef>
                </c:val>
                <c:extLst xmlns:c15="http://schemas.microsoft.com/office/drawing/2012/chart">
                  <c:ext xmlns:c16="http://schemas.microsoft.com/office/drawing/2014/chart" uri="{C3380CC4-5D6E-409C-BE32-E72D297353CC}">
                    <c16:uniqueId val="{00000017-4C87-47ED-9686-499AB6EA9C76}"/>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Sheet1!$K$2:$K$11</c15:sqref>
                        </c15:formulaRef>
                      </c:ext>
                    </c:extLst>
                    <c:numCache>
                      <c:formatCode>General</c:formatCode>
                      <c:ptCount val="10"/>
                      <c:pt idx="0">
                        <c:v>0</c:v>
                      </c:pt>
                      <c:pt idx="1">
                        <c:v>0</c:v>
                      </c:pt>
                      <c:pt idx="2">
                        <c:v>0</c:v>
                      </c:pt>
                      <c:pt idx="3">
                        <c:v>0</c:v>
                      </c:pt>
                      <c:pt idx="4">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8-4C87-47ED-9686-499AB6EA9C76}"/>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Sheet1!$L$2:$L$11</c15:sqref>
                        </c15:formulaRef>
                      </c:ext>
                    </c:extLst>
                    <c:numCache>
                      <c:formatCode>General</c:formatCode>
                      <c:ptCount val="10"/>
                      <c:pt idx="0">
                        <c:v>0</c:v>
                      </c:pt>
                      <c:pt idx="1">
                        <c:v>0</c:v>
                      </c:pt>
                      <c:pt idx="2">
                        <c:v>0</c:v>
                      </c:pt>
                      <c:pt idx="3">
                        <c:v>0</c:v>
                      </c:pt>
                      <c:pt idx="4">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9-4C87-47ED-9686-499AB6EA9C76}"/>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Sheet1!$M$2:$M$11</c15:sqref>
                        </c15:formulaRef>
                      </c:ext>
                    </c:extLst>
                    <c:numCache>
                      <c:formatCode>General</c:formatCode>
                      <c:ptCount val="10"/>
                      <c:pt idx="0">
                        <c:v>0</c:v>
                      </c:pt>
                      <c:pt idx="1">
                        <c:v>0</c:v>
                      </c:pt>
                      <c:pt idx="2">
                        <c:v>0</c:v>
                      </c:pt>
                      <c:pt idx="3">
                        <c:v>0</c:v>
                      </c:pt>
                      <c:pt idx="4">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A-4C87-47ED-9686-499AB6EA9C76}"/>
                  </c:ext>
                </c:extLst>
              </c15:ser>
            </c15:filteredBarSeries>
          </c:ext>
        </c:extLst>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28103187773984883"/>
          <c:y val="0.92991102976016238"/>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0"/>
              <c:layout>
                <c:manualLayout>
                  <c:x val="4.6145778328943064E-3"/>
                  <c:y val="-5.2994491285222871E-2"/>
                </c:manualLayout>
              </c:layout>
              <c:tx>
                <c:rich>
                  <a:bodyPr/>
                  <a:lstStyle/>
                  <a:p>
                    <a:fld id="{F7B7933C-28B6-4A4A-AE45-6AD36F912BC4}" type="CELLRANGE">
                      <a:rPr lang="en-US" sz="1400"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1233-4E69-AB4A-3A82BFFC5D4F}"/>
                </c:ext>
              </c:extLst>
            </c:dLbl>
            <c:dLbl>
              <c:idx val="1"/>
              <c:layout>
                <c:manualLayout>
                  <c:x val="2.307288916447164E-3"/>
                  <c:y val="-1.5898347385566943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233-4E69-AB4A-3A82BFFC5D4F}"/>
                </c:ext>
              </c:extLst>
            </c:dLbl>
            <c:dLbl>
              <c:idx val="2"/>
              <c:layout>
                <c:manualLayout>
                  <c:x val="4.6145778328943281E-3"/>
                  <c:y val="-1.3248622821305754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233-4E69-AB4A-3A82BFFC5D4F}"/>
                </c:ext>
              </c:extLst>
            </c:dLbl>
            <c:dLbl>
              <c:idx val="3"/>
              <c:layout>
                <c:manualLayout>
                  <c:x val="4.6145778328943281E-3"/>
                  <c:y val="-5.2994491285223303E-3"/>
                </c:manualLayout>
              </c:layout>
              <c:tx>
                <c:rich>
                  <a:bodyPr/>
                  <a:lstStyle/>
                  <a:p>
                    <a:fld id="{309F9069-4FFA-504F-A7F7-8DE53B0833A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233-4E69-AB4A-3A82BFFC5D4F}"/>
                </c:ext>
              </c:extLst>
            </c:dLbl>
            <c:dLbl>
              <c:idx val="4"/>
              <c:layout>
                <c:manualLayout>
                  <c:x val="5.7682222911179092E-3"/>
                  <c:y val="-1.0598898257044612E-2"/>
                </c:manualLayout>
              </c:layout>
              <c:tx>
                <c:rich>
                  <a:bodyPr/>
                  <a:lstStyle/>
                  <a:p>
                    <a:fld id="{B9F3FFB7-321E-D64A-83F9-B7CD2C84AAB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233-4E69-AB4A-3A82BFFC5D4F}"/>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0-10DC-48D5-9273-66C21FC094A3}"/>
                </c:ext>
              </c:extLst>
            </c:dLbl>
            <c:dLbl>
              <c:idx val="6"/>
              <c:layout>
                <c:manualLayout>
                  <c:x val="8.0755112075650733E-3"/>
                  <c:y val="1.3248622821305608E-2"/>
                </c:manualLayout>
              </c:layout>
              <c:tx>
                <c:rich>
                  <a:bodyPr/>
                  <a:lstStyle/>
                  <a:p>
                    <a:fld id="{5BDF055B-DE4F-384F-BAF5-8B4E4C7BA68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0DC-48D5-9273-66C21FC094A3}"/>
                </c:ext>
              </c:extLst>
            </c:dLbl>
            <c:dLbl>
              <c:idx val="7"/>
              <c:layout>
                <c:manualLayout>
                  <c:x val="6.9218667493414912E-3"/>
                  <c:y val="-2.1197796514089175E-2"/>
                </c:manualLayout>
              </c:layout>
              <c:tx>
                <c:rich>
                  <a:bodyPr/>
                  <a:lstStyle/>
                  <a:p>
                    <a:fld id="{089ECFC0-9C3F-4C43-93DF-178F4517370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0DC-48D5-9273-66C21FC094A3}"/>
                </c:ext>
              </c:extLst>
            </c:dLbl>
            <c:dLbl>
              <c:idx val="8"/>
              <c:layout>
                <c:manualLayout>
                  <c:x val="6.9218667493414912E-3"/>
                  <c:y val="-1.5898347385566846E-2"/>
                </c:manualLayout>
              </c:layout>
              <c:tx>
                <c:rich>
                  <a:bodyPr/>
                  <a:lstStyle/>
                  <a:p>
                    <a:fld id="{0D38AF2E-457B-6445-A566-D6799C6E59C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0DC-48D5-9273-66C21FC094A3}"/>
                </c:ext>
              </c:extLst>
            </c:dLbl>
            <c:dLbl>
              <c:idx val="9"/>
              <c:layout>
                <c:manualLayout>
                  <c:x val="5.7682222911179092E-3"/>
                  <c:y val="-1.3248622821305754E-2"/>
                </c:manualLayout>
              </c:layout>
              <c:tx>
                <c:rich>
                  <a:bodyPr/>
                  <a:lstStyle/>
                  <a:p>
                    <a:fld id="{0025D5EE-8476-4648-B317-741ACC98666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0DC-48D5-9273-66C21FC094A3}"/>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Sheet1!$B$2:$B$11</c:f>
              <c:numCache>
                <c:formatCode>0.000000</c:formatCode>
                <c:ptCount val="10"/>
                <c:pt idx="0">
                  <c:v>0.64319999999999999</c:v>
                </c:pt>
                <c:pt idx="1">
                  <c:v>0.75860000000000005</c:v>
                </c:pt>
                <c:pt idx="2">
                  <c:v>0.76580000000000004</c:v>
                </c:pt>
                <c:pt idx="3">
                  <c:v>0.78720000000000001</c:v>
                </c:pt>
                <c:pt idx="4">
                  <c:v>0.76959999999999995</c:v>
                </c:pt>
                <c:pt idx="6">
                  <c:v>0.83919999999999995</c:v>
                </c:pt>
                <c:pt idx="7">
                  <c:v>0.73750000000000004</c:v>
                </c:pt>
                <c:pt idx="8">
                  <c:v>0.74780000000000002</c:v>
                </c:pt>
                <c:pt idx="9">
                  <c:v>0.76100000000000001</c:v>
                </c:pt>
              </c:numCache>
            </c:numRef>
          </c:val>
          <c:extLst>
            <c:ext xmlns:c15="http://schemas.microsoft.com/office/drawing/2012/chart" uri="{02D57815-91ED-43cb-92C2-25804820EDAC}">
              <c15:datalabelsRange>
                <c15:f>Sheet1!$K$2:$K$1048570</c15:f>
                <c15:dlblRangeCache>
                  <c:ptCount val="1048569"/>
                  <c:pt idx="0">
                    <c:v>64.32% 
(n=283)</c:v>
                  </c:pt>
                  <c:pt idx="1">
                    <c:v>75.86% 
(n=352)</c:v>
                  </c:pt>
                  <c:pt idx="2">
                    <c:v>76.58% 
(n=340)</c:v>
                  </c:pt>
                  <c:pt idx="3">
                    <c:v>78.72% 
(n=37)</c:v>
                  </c:pt>
                  <c:pt idx="4">
                    <c:v>76.96% 
(n=334)</c:v>
                  </c:pt>
                  <c:pt idx="6">
                    <c:v>83.92% 
(n=287)</c:v>
                  </c:pt>
                  <c:pt idx="7">
                    <c:v>73.75% 
(n=329)</c:v>
                  </c:pt>
                  <c:pt idx="8">
                    <c:v>74.78% 
(n=341)</c:v>
                  </c:pt>
                  <c:pt idx="9">
                    <c:v>76.1% 
(n=366)</c:v>
                  </c:pt>
                </c15:dlblRangeCache>
              </c15:datalabelsRange>
            </c:ext>
            <c:ext xmlns:c16="http://schemas.microsoft.com/office/drawing/2014/chart" uri="{C3380CC4-5D6E-409C-BE32-E72D297353CC}">
              <c16:uniqueId val="{00000005-1233-4E69-AB4A-3A82BFFC5D4F}"/>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0"/>
              <c:layout>
                <c:manualLayout>
                  <c:x val="4.3838489412496115E-2"/>
                  <c:y val="-2.6497245642611651E-3"/>
                </c:manualLayout>
              </c:layout>
              <c:tx>
                <c:rich>
                  <a:bodyPr/>
                  <a:lstStyle/>
                  <a:p>
                    <a:fld id="{B91895F8-C180-F242-9637-6BCAA2B33D0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1233-4E69-AB4A-3A82BFFC5D4F}"/>
                </c:ext>
              </c:extLst>
            </c:dLbl>
            <c:dLbl>
              <c:idx val="1"/>
              <c:layout>
                <c:manualLayout>
                  <c:x val="4.3838489412496115E-2"/>
                  <c:y val="4.7695042156700534E-2"/>
                </c:manualLayout>
              </c:layout>
              <c:tx>
                <c:rich>
                  <a:bodyPr/>
                  <a:lstStyle/>
                  <a:p>
                    <a:fld id="{6675D0D5-2D38-464E-B1B4-39281128057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233-4E69-AB4A-3A82BFFC5D4F}"/>
                </c:ext>
              </c:extLst>
            </c:dLbl>
            <c:dLbl>
              <c:idx val="2"/>
              <c:layout>
                <c:manualLayout>
                  <c:x val="4.4992133870719694E-2"/>
                  <c:y val="4.7695042156700514E-2"/>
                </c:manualLayout>
              </c:layout>
              <c:tx>
                <c:rich>
                  <a:bodyPr/>
                  <a:lstStyle/>
                  <a:p>
                    <a:fld id="{A781358B-F517-B949-93BA-503246B5FCA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233-4E69-AB4A-3A82BFFC5D4F}"/>
                </c:ext>
              </c:extLst>
            </c:dLbl>
            <c:dLbl>
              <c:idx val="3"/>
              <c:layout>
                <c:manualLayout>
                  <c:x val="4.3838489412496115E-2"/>
                  <c:y val="4.7695042156700514E-2"/>
                </c:manualLayout>
              </c:layout>
              <c:tx>
                <c:rich>
                  <a:bodyPr/>
                  <a:lstStyle/>
                  <a:p>
                    <a:fld id="{E8E59FC7-C249-D444-934B-1DBD157233D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233-4E69-AB4A-3A82BFFC5D4F}"/>
                </c:ext>
              </c:extLst>
            </c:dLbl>
            <c:dLbl>
              <c:idx val="4"/>
              <c:layout>
                <c:manualLayout>
                  <c:x val="5.1914000620061185E-2"/>
                  <c:y val="4.5045317592439398E-2"/>
                </c:manualLayout>
              </c:layout>
              <c:tx>
                <c:rich>
                  <a:bodyPr/>
                  <a:lstStyle/>
                  <a:p>
                    <a:fld id="{3235A47A-534D-414D-8DEC-B08A87DA706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1233-4E69-AB4A-3A82BFFC5D4F}"/>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10DC-48D5-9273-66C21FC094A3}"/>
                </c:ext>
              </c:extLst>
            </c:dLbl>
            <c:dLbl>
              <c:idx val="6"/>
              <c:layout>
                <c:manualLayout>
                  <c:x val="4.3838489412496115E-2"/>
                  <c:y val="7.6842012363573062E-2"/>
                </c:manualLayout>
              </c:layout>
              <c:tx>
                <c:rich>
                  <a:bodyPr/>
                  <a:lstStyle/>
                  <a:p>
                    <a:fld id="{0AC88962-26BB-2743-8D45-7224E48161B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10DC-48D5-9273-66C21FC094A3}"/>
                </c:ext>
              </c:extLst>
            </c:dLbl>
            <c:dLbl>
              <c:idx val="7"/>
              <c:layout>
                <c:manualLayout>
                  <c:x val="4.4992133870719611E-2"/>
                  <c:y val="3.4446419335394808E-2"/>
                </c:manualLayout>
              </c:layout>
              <c:tx>
                <c:rich>
                  <a:bodyPr/>
                  <a:lstStyle/>
                  <a:p>
                    <a:fld id="{B93A9DD0-C981-674B-BBAF-03916AA9FB6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0DC-48D5-9273-66C21FC094A3}"/>
                </c:ext>
              </c:extLst>
            </c:dLbl>
            <c:dLbl>
              <c:idx val="8"/>
              <c:layout>
                <c:manualLayout>
                  <c:x val="4.4992133870719528E-2"/>
                  <c:y val="2.6497245642611411E-2"/>
                </c:manualLayout>
              </c:layout>
              <c:tx>
                <c:rich>
                  <a:bodyPr/>
                  <a:lstStyle/>
                  <a:p>
                    <a:fld id="{A858A9CB-F9CF-A248-9BA8-815302B0D3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0DC-48D5-9273-66C21FC094A3}"/>
                </c:ext>
              </c:extLst>
            </c:dLbl>
            <c:dLbl>
              <c:idx val="9"/>
              <c:layout>
                <c:manualLayout>
                  <c:x val="4.729942278716686E-2"/>
                  <c:y val="3.7096143899655952E-2"/>
                </c:manualLayout>
              </c:layout>
              <c:tx>
                <c:rich>
                  <a:bodyPr/>
                  <a:lstStyle/>
                  <a:p>
                    <a:fld id="{C385F71F-2C5F-A746-A914-AD6BBA3ABF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0DC-48D5-9273-66C21FC094A3}"/>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Sheet1!$C$2:$C$11</c:f>
              <c:numCache>
                <c:formatCode>0.000000</c:formatCode>
                <c:ptCount val="10"/>
                <c:pt idx="0">
                  <c:v>0.2341</c:v>
                </c:pt>
                <c:pt idx="1">
                  <c:v>0.15090000000000001</c:v>
                </c:pt>
                <c:pt idx="2">
                  <c:v>0.1532</c:v>
                </c:pt>
                <c:pt idx="3">
                  <c:v>0.12770000000000001</c:v>
                </c:pt>
                <c:pt idx="4">
                  <c:v>0.13589999999999999</c:v>
                </c:pt>
                <c:pt idx="6">
                  <c:v>0.1023</c:v>
                </c:pt>
                <c:pt idx="7">
                  <c:v>0.18140000000000001</c:v>
                </c:pt>
                <c:pt idx="8">
                  <c:v>0.16009999999999999</c:v>
                </c:pt>
                <c:pt idx="9">
                  <c:v>0.17299999999999999</c:v>
                </c:pt>
              </c:numCache>
            </c:numRef>
          </c:val>
          <c:extLst>
            <c:ext xmlns:c15="http://schemas.microsoft.com/office/drawing/2012/chart" uri="{02D57815-91ED-43cb-92C2-25804820EDAC}">
              <c15:datalabelsRange>
                <c15:f>Sheet1!$L$2:$L$1048570</c15:f>
                <c15:dlblRangeCache>
                  <c:ptCount val="1048569"/>
                  <c:pt idx="0">
                    <c:v>23.41% 
(n=103)</c:v>
                  </c:pt>
                  <c:pt idx="1">
                    <c:v>15.09% 
(n=70)</c:v>
                  </c:pt>
                  <c:pt idx="2">
                    <c:v>15.32% 
(n=68)</c:v>
                  </c:pt>
                  <c:pt idx="3">
                    <c:v>12.77% 
(n=6)</c:v>
                  </c:pt>
                  <c:pt idx="4">
                    <c:v>13.59% 
(n=59)</c:v>
                  </c:pt>
                  <c:pt idx="6">
                    <c:v>10.23% 
(n=35)</c:v>
                  </c:pt>
                  <c:pt idx="7">
                    <c:v>18.14% 
(n=65)</c:v>
                  </c:pt>
                  <c:pt idx="8">
                    <c:v>16.01% 
(n=73)</c:v>
                  </c:pt>
                  <c:pt idx="9">
                    <c:v>17.3% 
(n=67)</c:v>
                  </c:pt>
                </c15:dlblRangeCache>
              </c15:datalabelsRange>
            </c:ext>
            <c:ext xmlns:c16="http://schemas.microsoft.com/office/drawing/2014/chart" uri="{C3380CC4-5D6E-409C-BE32-E72D297353CC}">
              <c16:uniqueId val="{0000000B-1233-4E69-AB4A-3A82BFFC5D4F}"/>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0"/>
              <c:layout>
                <c:manualLayout>
                  <c:x val="4.2684844954272529E-2"/>
                  <c:y val="2.835413923488878E-3"/>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1233-4E69-AB4A-3A82BFFC5D4F}"/>
                </c:ext>
              </c:extLst>
            </c:dLbl>
            <c:dLbl>
              <c:idx val="1"/>
              <c:layout>
                <c:manualLayout>
                  <c:x val="4.6145778328943232E-2"/>
                  <c:y val="1.371138574126878E-2"/>
                </c:manualLayout>
              </c:layout>
              <c:tx>
                <c:rich>
                  <a:bodyPr/>
                  <a:lstStyle/>
                  <a:p>
                    <a:fld id="{D51D854C-E458-434D-8959-E7BA8D7BACF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1233-4E69-AB4A-3A82BFFC5D4F}"/>
                </c:ext>
              </c:extLst>
            </c:dLbl>
            <c:dLbl>
              <c:idx val="2"/>
              <c:layout>
                <c:manualLayout>
                  <c:x val="4.7299422787166819E-2"/>
                  <c:y val="8.9400037680335016E-3"/>
                </c:manualLayout>
              </c:layout>
              <c:tx>
                <c:rich>
                  <a:bodyPr/>
                  <a:lstStyle/>
                  <a:p>
                    <a:fld id="{AF04BF3E-459D-5F4E-BC2F-617DB89D7D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1233-4E69-AB4A-3A82BFFC5D4F}"/>
                </c:ext>
              </c:extLst>
            </c:dLbl>
            <c:dLbl>
              <c:idx val="3"/>
              <c:layout>
                <c:manualLayout>
                  <c:x val="4.0954378266937159E-2"/>
                  <c:y val="7.5861405635066874E-3"/>
                </c:manualLayout>
              </c:layout>
              <c:tx>
                <c:rich>
                  <a:bodyPr/>
                  <a:lstStyle/>
                  <a:p>
                    <a:fld id="{5B146FF5-6C89-F34A-BC6E-C9848EBBD69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1233-4E69-AB4A-3A82BFFC5D4F}"/>
                </c:ext>
              </c:extLst>
            </c:dLbl>
            <c:dLbl>
              <c:idx val="4"/>
              <c:layout>
                <c:manualLayout>
                  <c:x val="4.4992133870719694E-2"/>
                  <c:y val="1.7615452359099732E-3"/>
                </c:manualLayout>
              </c:layout>
              <c:tx>
                <c:rich>
                  <a:bodyPr/>
                  <a:lstStyle/>
                  <a:p>
                    <a:fld id="{A14C1A96-15C6-0C4A-BC14-0477F3E2DF6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1233-4E69-AB4A-3A82BFFC5D4F}"/>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10DC-48D5-9273-66C21FC094A3}"/>
                </c:ext>
              </c:extLst>
            </c:dLbl>
            <c:dLbl>
              <c:idx val="6"/>
              <c:layout>
                <c:manualLayout>
                  <c:x val="4.2684844954272445E-2"/>
                  <c:y val="1.6570584593917179E-2"/>
                </c:manualLayout>
              </c:layout>
              <c:tx>
                <c:rich>
                  <a:bodyPr/>
                  <a:lstStyle/>
                  <a:p>
                    <a:fld id="{AB89B61C-3DB9-7C45-BF60-D2186A00CE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0DC-48D5-9273-66C21FC094A3}"/>
                </c:ext>
              </c:extLst>
            </c:dLbl>
            <c:dLbl>
              <c:idx val="7"/>
              <c:layout>
                <c:manualLayout>
                  <c:x val="4.4992133870719694E-2"/>
                  <c:y val="6.2875668872892712E-3"/>
                </c:manualLayout>
              </c:layout>
              <c:tx>
                <c:rich>
                  <a:bodyPr/>
                  <a:lstStyle/>
                  <a:p>
                    <a:fld id="{913B8B71-A19C-B044-8F27-C8DC1416699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10DC-48D5-9273-66C21FC094A3}"/>
                </c:ext>
              </c:extLst>
            </c:dLbl>
            <c:dLbl>
              <c:idx val="8"/>
              <c:layout>
                <c:manualLayout>
                  <c:x val="4.3838489412496115E-2"/>
                  <c:y val="-2.6497245642611409E-3"/>
                </c:manualLayout>
              </c:layout>
              <c:tx>
                <c:rich>
                  <a:bodyPr/>
                  <a:lstStyle/>
                  <a:p>
                    <a:fld id="{DCEC64F4-93CC-43E1-BBD3-1C181C9D1556}"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10DC-48D5-9273-66C21FC094A3}"/>
                </c:ext>
              </c:extLst>
            </c:dLbl>
            <c:dLbl>
              <c:idx val="9"/>
              <c:layout>
                <c:manualLayout>
                  <c:x val="4.845306724539044E-2"/>
                  <c:y val="6.0883159456460124E-3"/>
                </c:manualLayout>
              </c:layout>
              <c:tx>
                <c:rich>
                  <a:bodyPr/>
                  <a:lstStyle/>
                  <a:p>
                    <a:fld id="{B34F1E7A-BB8C-CC4A-9C6E-0CB8F91BEC7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10DC-48D5-9273-66C21FC094A3}"/>
                </c:ext>
              </c:extLst>
            </c:dLbl>
            <c:spPr>
              <a:solidFill>
                <a:srgbClr val="FFCCCC"/>
              </a:solidFill>
            </c:spPr>
            <c:txPr>
              <a:bodyPr wrap="square" lIns="38100" tIns="19050" rIns="38100" bIns="19050" anchor="ctr">
                <a:spAutoFit/>
              </a:bodyPr>
              <a:lstStyle/>
              <a:p>
                <a:pPr>
                  <a:defRPr sz="14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Sheet1!$D$2:$D$11</c:f>
              <c:numCache>
                <c:formatCode>0.000000</c:formatCode>
                <c:ptCount val="10"/>
                <c:pt idx="0">
                  <c:v>0.1227</c:v>
                </c:pt>
                <c:pt idx="1">
                  <c:v>9.0499999999999997E-2</c:v>
                </c:pt>
                <c:pt idx="2">
                  <c:v>8.1100000000000005E-2</c:v>
                </c:pt>
                <c:pt idx="3">
                  <c:v>8.5099999999999995E-2</c:v>
                </c:pt>
                <c:pt idx="4">
                  <c:v>9.4500000000000001E-2</c:v>
                </c:pt>
                <c:pt idx="6">
                  <c:v>5.8500000000000003E-2</c:v>
                </c:pt>
                <c:pt idx="7">
                  <c:v>8.1100000000000005E-2</c:v>
                </c:pt>
                <c:pt idx="8">
                  <c:v>9.2100000000000001E-2</c:v>
                </c:pt>
                <c:pt idx="9">
                  <c:v>6.6000000000000003E-2</c:v>
                </c:pt>
              </c:numCache>
            </c:numRef>
          </c:val>
          <c:extLst>
            <c:ext xmlns:c15="http://schemas.microsoft.com/office/drawing/2012/chart" uri="{02D57815-91ED-43cb-92C2-25804820EDAC}">
              <c15:datalabelsRange>
                <c15:f>Sheet1!$M$2:$M$1048570</c15:f>
                <c15:dlblRangeCache>
                  <c:ptCount val="1048569"/>
                  <c:pt idx="0">
                    <c:v>12.27% 
(n=54)</c:v>
                  </c:pt>
                  <c:pt idx="1">
                    <c:v>9.05% 
(n=42)</c:v>
                  </c:pt>
                  <c:pt idx="2">
                    <c:v>8.11% 
(n=36)</c:v>
                  </c:pt>
                  <c:pt idx="3">
                    <c:v>8.51% 
(n=4)</c:v>
                  </c:pt>
                  <c:pt idx="4">
                    <c:v>9.45% 
(n=41)</c:v>
                  </c:pt>
                  <c:pt idx="6">
                    <c:v>5.85% 
(n=20)</c:v>
                  </c:pt>
                  <c:pt idx="7">
                    <c:v>8.11% 
(n=38)</c:v>
                  </c:pt>
                  <c:pt idx="8">
                    <c:v>9.21% 
(n=42)</c:v>
                  </c:pt>
                  <c:pt idx="9">
                    <c:v>6.6% 
(n=35)</c:v>
                  </c:pt>
                </c15:dlblRangeCache>
              </c15:datalabelsRange>
            </c:ext>
            <c:ext xmlns:c16="http://schemas.microsoft.com/office/drawing/2014/chart" uri="{C3380CC4-5D6E-409C-BE32-E72D297353CC}">
              <c16:uniqueId val="{00000011-1233-4E69-AB4A-3A82BFFC5D4F}"/>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c:ext uri="{02D57815-91ED-43cb-92C2-25804820EDAC}">
                        <c15:formulaRef>
                          <c15:sqref>Sheet1!$E$2:$E$11</c15:sqref>
                        </c15:formulaRef>
                      </c:ext>
                    </c:extLst>
                    <c:numCache>
                      <c:formatCode>0.0000</c:formatCode>
                      <c:ptCount val="10"/>
                      <c:pt idx="0">
                        <c:v>0.64319999999999999</c:v>
                      </c:pt>
                      <c:pt idx="1">
                        <c:v>0.75860000000000005</c:v>
                      </c:pt>
                      <c:pt idx="2">
                        <c:v>0.76580000000000004</c:v>
                      </c:pt>
                      <c:pt idx="3">
                        <c:v>0.78720000000000001</c:v>
                      </c:pt>
                      <c:pt idx="4">
                        <c:v>0.76959999999999995</c:v>
                      </c:pt>
                      <c:pt idx="5">
                        <c:v>0</c:v>
                      </c:pt>
                      <c:pt idx="6">
                        <c:v>0.83919999999999995</c:v>
                      </c:pt>
                      <c:pt idx="7">
                        <c:v>0.73750000000000004</c:v>
                      </c:pt>
                      <c:pt idx="8">
                        <c:v>0.74780000000000002</c:v>
                      </c:pt>
                      <c:pt idx="9">
                        <c:v>0.76100000000000001</c:v>
                      </c:pt>
                    </c:numCache>
                  </c:numRef>
                </c:val>
                <c:extLst>
                  <c:ext xmlns:c16="http://schemas.microsoft.com/office/drawing/2014/chart" uri="{C3380CC4-5D6E-409C-BE32-E72D297353CC}">
                    <c16:uniqueId val="{00000012-1233-4E69-AB4A-3A82BFFC5D4F}"/>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(4-8)2</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Sheet1!$F$2:$F$11</c15:sqref>
                        </c15:formulaRef>
                      </c:ext>
                    </c:extLst>
                    <c:numCache>
                      <c:formatCode>0.0000</c:formatCode>
                      <c:ptCount val="10"/>
                      <c:pt idx="0">
                        <c:v>0.2341</c:v>
                      </c:pt>
                      <c:pt idx="1">
                        <c:v>0.15090000000000001</c:v>
                      </c:pt>
                      <c:pt idx="2">
                        <c:v>0.1532</c:v>
                      </c:pt>
                      <c:pt idx="3">
                        <c:v>0.12770000000000001</c:v>
                      </c:pt>
                      <c:pt idx="4">
                        <c:v>0.13589999999999999</c:v>
                      </c:pt>
                      <c:pt idx="5">
                        <c:v>0</c:v>
                      </c:pt>
                      <c:pt idx="6">
                        <c:v>0.1023</c:v>
                      </c:pt>
                      <c:pt idx="7">
                        <c:v>0.18140000000000001</c:v>
                      </c:pt>
                      <c:pt idx="8">
                        <c:v>0.16009999999999999</c:v>
                      </c:pt>
                      <c:pt idx="9">
                        <c:v>0.17299999999999999</c:v>
                      </c:pt>
                    </c:numCache>
                  </c:numRef>
                </c:val>
                <c:extLst xmlns:c15="http://schemas.microsoft.com/office/drawing/2012/chart">
                  <c:ext xmlns:c16="http://schemas.microsoft.com/office/drawing/2014/chart" uri="{C3380CC4-5D6E-409C-BE32-E72D297353CC}">
                    <c16:uniqueId val="{00000013-1233-4E69-AB4A-3A82BFFC5D4F}"/>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(9-21)2</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Sheet1!$G$2:$G$11</c15:sqref>
                        </c15:formulaRef>
                      </c:ext>
                    </c:extLst>
                    <c:numCache>
                      <c:formatCode>0.0000</c:formatCode>
                      <c:ptCount val="10"/>
                      <c:pt idx="0">
                        <c:v>0.1227</c:v>
                      </c:pt>
                      <c:pt idx="1">
                        <c:v>9.0499999999999997E-2</c:v>
                      </c:pt>
                      <c:pt idx="2">
                        <c:v>8.1100000000000005E-2</c:v>
                      </c:pt>
                      <c:pt idx="3">
                        <c:v>8.5099999999999995E-2</c:v>
                      </c:pt>
                      <c:pt idx="4">
                        <c:v>9.4500000000000001E-2</c:v>
                      </c:pt>
                      <c:pt idx="5">
                        <c:v>0</c:v>
                      </c:pt>
                      <c:pt idx="6">
                        <c:v>5.8500000000000003E-2</c:v>
                      </c:pt>
                      <c:pt idx="7">
                        <c:v>8.1100000000000005E-2</c:v>
                      </c:pt>
                      <c:pt idx="8">
                        <c:v>9.2100000000000001E-2</c:v>
                      </c:pt>
                      <c:pt idx="9">
                        <c:v>6.6000000000000003E-2</c:v>
                      </c:pt>
                    </c:numCache>
                  </c:numRef>
                </c:val>
                <c:extLst xmlns:c15="http://schemas.microsoft.com/office/drawing/2012/chart">
                  <c:ext xmlns:c16="http://schemas.microsoft.com/office/drawing/2014/chart" uri="{C3380CC4-5D6E-409C-BE32-E72D297353CC}">
                    <c16:uniqueId val="{00000014-1233-4E69-AB4A-3A82BFFC5D4F}"/>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Sheet1!$H$2:$H$11</c15:sqref>
                        </c15:formulaRef>
                      </c:ext>
                    </c:extLst>
                    <c:numCache>
                      <c:formatCode>0</c:formatCode>
                      <c:ptCount val="10"/>
                      <c:pt idx="0">
                        <c:v>283</c:v>
                      </c:pt>
                      <c:pt idx="1">
                        <c:v>352</c:v>
                      </c:pt>
                      <c:pt idx="2">
                        <c:v>340</c:v>
                      </c:pt>
                      <c:pt idx="3">
                        <c:v>37</c:v>
                      </c:pt>
                      <c:pt idx="4">
                        <c:v>334</c:v>
                      </c:pt>
                      <c:pt idx="6">
                        <c:v>287</c:v>
                      </c:pt>
                      <c:pt idx="7">
                        <c:v>329</c:v>
                      </c:pt>
                      <c:pt idx="8">
                        <c:v>341</c:v>
                      </c:pt>
                      <c:pt idx="9">
                        <c:v>366</c:v>
                      </c:pt>
                    </c:numCache>
                  </c:numRef>
                </c:val>
                <c:extLst xmlns:c15="http://schemas.microsoft.com/office/drawing/2012/chart">
                  <c:ext xmlns:c16="http://schemas.microsoft.com/office/drawing/2014/chart" uri="{C3380CC4-5D6E-409C-BE32-E72D297353CC}">
                    <c16:uniqueId val="{00000015-1233-4E69-AB4A-3A82BFFC5D4F}"/>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Sheet1!$I$2:$I$11</c15:sqref>
                        </c15:formulaRef>
                      </c:ext>
                    </c:extLst>
                    <c:numCache>
                      <c:formatCode>0</c:formatCode>
                      <c:ptCount val="10"/>
                      <c:pt idx="0">
                        <c:v>103</c:v>
                      </c:pt>
                      <c:pt idx="1">
                        <c:v>70</c:v>
                      </c:pt>
                      <c:pt idx="2">
                        <c:v>68</c:v>
                      </c:pt>
                      <c:pt idx="3">
                        <c:v>6</c:v>
                      </c:pt>
                      <c:pt idx="4">
                        <c:v>59</c:v>
                      </c:pt>
                      <c:pt idx="6">
                        <c:v>35</c:v>
                      </c:pt>
                      <c:pt idx="7">
                        <c:v>65</c:v>
                      </c:pt>
                      <c:pt idx="8">
                        <c:v>73</c:v>
                      </c:pt>
                      <c:pt idx="9">
                        <c:v>67</c:v>
                      </c:pt>
                    </c:numCache>
                  </c:numRef>
                </c:val>
                <c:extLst xmlns:c15="http://schemas.microsoft.com/office/drawing/2012/chart">
                  <c:ext xmlns:c16="http://schemas.microsoft.com/office/drawing/2014/chart" uri="{C3380CC4-5D6E-409C-BE32-E72D297353CC}">
                    <c16:uniqueId val="{00000016-1233-4E69-AB4A-3A82BFFC5D4F}"/>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Sheet1!$J$2:$J$11</c15:sqref>
                        </c15:formulaRef>
                      </c:ext>
                    </c:extLst>
                    <c:numCache>
                      <c:formatCode>0</c:formatCode>
                      <c:ptCount val="10"/>
                      <c:pt idx="0">
                        <c:v>54</c:v>
                      </c:pt>
                      <c:pt idx="1">
                        <c:v>42</c:v>
                      </c:pt>
                      <c:pt idx="2">
                        <c:v>36</c:v>
                      </c:pt>
                      <c:pt idx="3">
                        <c:v>4</c:v>
                      </c:pt>
                      <c:pt idx="4">
                        <c:v>41</c:v>
                      </c:pt>
                      <c:pt idx="6">
                        <c:v>20</c:v>
                      </c:pt>
                      <c:pt idx="7">
                        <c:v>38</c:v>
                      </c:pt>
                      <c:pt idx="8">
                        <c:v>42</c:v>
                      </c:pt>
                      <c:pt idx="9">
                        <c:v>35</c:v>
                      </c:pt>
                    </c:numCache>
                  </c:numRef>
                </c:val>
                <c:extLst xmlns:c15="http://schemas.microsoft.com/office/drawing/2012/chart">
                  <c:ext xmlns:c16="http://schemas.microsoft.com/office/drawing/2014/chart" uri="{C3380CC4-5D6E-409C-BE32-E72D297353CC}">
                    <c16:uniqueId val="{00000017-1233-4E69-AB4A-3A82BFFC5D4F}"/>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Sheet1!$K$2:$K$11</c15:sqref>
                        </c15:formulaRef>
                      </c:ext>
                    </c:extLst>
                    <c:numCache>
                      <c:formatCode>General</c:formatCode>
                      <c:ptCount val="10"/>
                      <c:pt idx="0">
                        <c:v>0</c:v>
                      </c:pt>
                      <c:pt idx="1">
                        <c:v>0</c:v>
                      </c:pt>
                      <c:pt idx="2">
                        <c:v>0</c:v>
                      </c:pt>
                      <c:pt idx="3">
                        <c:v>0</c:v>
                      </c:pt>
                      <c:pt idx="4">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8-1233-4E69-AB4A-3A82BFFC5D4F}"/>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Sheet1!$L$2:$L$11</c15:sqref>
                        </c15:formulaRef>
                      </c:ext>
                    </c:extLst>
                    <c:numCache>
                      <c:formatCode>General</c:formatCode>
                      <c:ptCount val="10"/>
                      <c:pt idx="0">
                        <c:v>0</c:v>
                      </c:pt>
                      <c:pt idx="1">
                        <c:v>0</c:v>
                      </c:pt>
                      <c:pt idx="2">
                        <c:v>0</c:v>
                      </c:pt>
                      <c:pt idx="3">
                        <c:v>0</c:v>
                      </c:pt>
                      <c:pt idx="4">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9-1233-4E69-AB4A-3A82BFFC5D4F}"/>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S15</c:v>
                      </c:pt>
                      <c:pt idx="1">
                        <c:v>S16</c:v>
                      </c:pt>
                      <c:pt idx="2">
                        <c:v>S17</c:v>
                      </c:pt>
                      <c:pt idx="3">
                        <c:v>S18</c:v>
                      </c:pt>
                      <c:pt idx="4">
                        <c:v>S19</c:v>
                      </c:pt>
                      <c:pt idx="5">
                        <c:v>S20</c:v>
                      </c:pt>
                      <c:pt idx="6">
                        <c:v>S21</c:v>
                      </c:pt>
                      <c:pt idx="7">
                        <c:v>S22</c:v>
                      </c:pt>
                      <c:pt idx="8">
                        <c:v>S23</c:v>
                      </c:pt>
                      <c:pt idx="9">
                        <c:v>S24</c:v>
                      </c:pt>
                    </c:strCache>
                  </c:strRef>
                </c:cat>
                <c:val>
                  <c:numRef>
                    <c:extLst xmlns:c15="http://schemas.microsoft.com/office/drawing/2012/chart">
                      <c:ext xmlns:c15="http://schemas.microsoft.com/office/drawing/2012/chart" uri="{02D57815-91ED-43cb-92C2-25804820EDAC}">
                        <c15:formulaRef>
                          <c15:sqref>Sheet1!$M$2:$M$11</c15:sqref>
                        </c15:formulaRef>
                      </c:ext>
                    </c:extLst>
                    <c:numCache>
                      <c:formatCode>General</c:formatCode>
                      <c:ptCount val="10"/>
                      <c:pt idx="0">
                        <c:v>0</c:v>
                      </c:pt>
                      <c:pt idx="1">
                        <c:v>0</c:v>
                      </c:pt>
                      <c:pt idx="2">
                        <c:v>0</c:v>
                      </c:pt>
                      <c:pt idx="3">
                        <c:v>0</c:v>
                      </c:pt>
                      <c:pt idx="4">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A-1233-4E69-AB4A-3A82BFFC5D4F}"/>
                  </c:ext>
                </c:extLst>
              </c15:ser>
            </c15:filteredBarSeries>
          </c:ext>
        </c:extLst>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27180272207406014"/>
          <c:y val="0.92991102976016238"/>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5.7682222911178884E-3"/>
                  <c:y val="9.5390084313400972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5.7682222911178676E-3"/>
                  <c:y val="9.2740359749139939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5.7682222911179517E-3"/>
                  <c:y val="0.10068953344192336"/>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5.7682222911179092E-3"/>
                  <c:y val="9.0090635184878795E-2"/>
                </c:manualLayout>
              </c:layout>
              <c:tx>
                <c:rich>
                  <a:bodyPr/>
                  <a:lstStyle/>
                  <a:p>
                    <a:fld id="{85903BB6-88A1-4581-8670-7A27B787394B}"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5.7682222911179092E-3"/>
                  <c:y val="8.4791186056356507E-2"/>
                </c:manualLayout>
              </c:layout>
              <c:tx>
                <c:rich>
                  <a:bodyPr/>
                  <a:lstStyle/>
                  <a:p>
                    <a:fld id="{9A7508D5-F942-49E3-A7BE-7809F0C2429D}"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2.3072889164470795E-3"/>
                  <c:y val="0.10598898257044564"/>
                </c:manualLayout>
              </c:layout>
              <c:tx>
                <c:rich>
                  <a:bodyPr/>
                  <a:lstStyle/>
                  <a:p>
                    <a:fld id="{B1A552A5-985E-1D45-B92D-65019E92BC1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14E8-4AD0-AC1D-A224039B7F98}"/>
                </c:ext>
              </c:extLst>
            </c:dLbl>
            <c:dLbl>
              <c:idx val="6"/>
              <c:layout>
                <c:manualLayout>
                  <c:x val="-3.4609333746707456E-3"/>
                  <c:y val="0.11393815626322906"/>
                </c:manualLayout>
              </c:layout>
              <c:tx>
                <c:rich>
                  <a:bodyPr/>
                  <a:lstStyle/>
                  <a:p>
                    <a:fld id="{0B4B72BD-E903-0D49-89A7-385CAD0676C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4E8-4AD0-AC1D-A224039B7F98}"/>
                </c:ext>
              </c:extLst>
            </c:dLbl>
            <c:dLbl>
              <c:idx val="7"/>
              <c:layout>
                <c:manualLayout>
                  <c:x val="4.6145778328943281E-3"/>
                  <c:y val="0.1033392580061845"/>
                </c:manualLayout>
              </c:layout>
              <c:tx>
                <c:rich>
                  <a:bodyPr/>
                  <a:lstStyle/>
                  <a:p>
                    <a:fld id="{E55DF980-A4AA-5C4B-9C6A-ED9FCB7CFC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4E8-4AD0-AC1D-A224039B7F98}"/>
                </c:ext>
              </c:extLst>
            </c:dLbl>
            <c:spPr>
              <a:solidFill>
                <a:schemeClr val="accent6">
                  <a:lumMod val="20000"/>
                  <a:lumOff val="80000"/>
                </a:schemeClr>
              </a:solidFill>
              <a:ln>
                <a:solidFill>
                  <a:prstClr val="black">
                    <a:lumMod val="65000"/>
                    <a:lumOff val="35000"/>
                  </a:prst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Sheet1!$B$2:$B$9</c:f>
              <c:numCache>
                <c:formatCode>0.000000</c:formatCode>
                <c:ptCount val="8"/>
                <c:pt idx="0">
                  <c:v>0.87250000000000005</c:v>
                </c:pt>
                <c:pt idx="1">
                  <c:v>0.86140000000000005</c:v>
                </c:pt>
                <c:pt idx="2">
                  <c:v>0.88790000000000002</c:v>
                </c:pt>
                <c:pt idx="3">
                  <c:v>0.86509999999999998</c:v>
                </c:pt>
                <c:pt idx="4">
                  <c:v>0.83709999999999996</c:v>
                </c:pt>
                <c:pt idx="5">
                  <c:v>0.87980000000000003</c:v>
                </c:pt>
                <c:pt idx="6">
                  <c:v>0.89129999999999998</c:v>
                </c:pt>
                <c:pt idx="7">
                  <c:v>0.85909999999999997</c:v>
                </c:pt>
              </c:numCache>
            </c:numRef>
          </c:val>
          <c:extLst>
            <c:ext xmlns:c15="http://schemas.microsoft.com/office/drawing/2012/chart" uri="{02D57815-91ED-43cb-92C2-25804820EDAC}">
              <c15:datalabelsRange>
                <c15:f>Sheet1!$K$2:$K$1048570</c15:f>
                <c15:dlblRangeCache>
                  <c:ptCount val="1048569"/>
                  <c:pt idx="0">
                    <c:v>87.25% 
(n=1259)</c:v>
                  </c:pt>
                  <c:pt idx="1">
                    <c:v>86.14% 
(n=1280)</c:v>
                  </c:pt>
                  <c:pt idx="2">
                    <c:v>88.79% 
(n=1188)</c:v>
                  </c:pt>
                  <c:pt idx="3">
                    <c:v>86.51% 
(n=994)</c:v>
                  </c:pt>
                  <c:pt idx="4">
                    <c:v>83.71% 
(n=447)</c:v>
                  </c:pt>
                  <c:pt idx="5">
                    <c:v>87.98% 
(n=717)</c:v>
                  </c:pt>
                  <c:pt idx="6">
                    <c:v>89.13% 
(n=750)</c:v>
                  </c:pt>
                  <c:pt idx="7">
                    <c:v>85.91% 
(n=920)</c:v>
                  </c:pt>
                  <c:pt idx="8">
                    <c:v>0% 
(n=)</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5.537493399473193E-2"/>
                  <c:y val="7.1542563235050802E-2"/>
                </c:manualLayout>
              </c:layout>
              <c:tx>
                <c:rich>
                  <a:bodyPr/>
                  <a:lstStyle/>
                  <a:p>
                    <a:fld id="{38A56998-6E9E-384F-BBE2-3B7E5DF504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5.998951182762622E-2"/>
                  <c:y val="5.5644215849483959E-2"/>
                </c:manualLayout>
              </c:layout>
              <c:tx>
                <c:rich>
                  <a:bodyPr/>
                  <a:lstStyle/>
                  <a:p>
                    <a:fld id="{4F11FB84-2812-B749-989A-7072ABD61F9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5.4221289536508351E-2"/>
                  <c:y val="7.684201236357309E-2"/>
                </c:manualLayout>
              </c:layout>
              <c:tx>
                <c:rich>
                  <a:bodyPr/>
                  <a:lstStyle/>
                  <a:p>
                    <a:fld id="{1DBD29A9-0A94-774D-B47E-774D660361A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5.4221289536508267E-2"/>
                  <c:y val="7.1542563235050802E-2"/>
                </c:manualLayout>
              </c:layout>
              <c:tx>
                <c:rich>
                  <a:bodyPr/>
                  <a:lstStyle/>
                  <a:p>
                    <a:fld id="{8DFBF839-68E4-8543-AA44-BF0865EE086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5.5374933994731847E-2"/>
                  <c:y val="5.5644215849483938E-2"/>
                </c:manualLayout>
              </c:layout>
              <c:tx>
                <c:rich>
                  <a:bodyPr/>
                  <a:lstStyle/>
                  <a:p>
                    <a:fld id="{532A071D-BDFC-D74A-BD00-266CA6B591E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5.6528578452955516E-2"/>
                  <c:y val="9.5390084313401055E-2"/>
                </c:manualLayout>
              </c:layout>
              <c:tx>
                <c:rich>
                  <a:bodyPr/>
                  <a:lstStyle/>
                  <a:p>
                    <a:fld id="{49706B17-10B0-C04A-B469-0882790F8C9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4E8-4AD0-AC1D-A224039B7F98}"/>
                </c:ext>
              </c:extLst>
            </c:dLbl>
            <c:dLbl>
              <c:idx val="6"/>
              <c:layout>
                <c:manualLayout>
                  <c:x val="5.4221289536508351E-2"/>
                  <c:y val="0.10068953344192333"/>
                </c:manualLayout>
              </c:layout>
              <c:tx>
                <c:rich>
                  <a:bodyPr/>
                  <a:lstStyle/>
                  <a:p>
                    <a:fld id="{FE58EFCE-B0A4-0D42-A9D7-59B345DF7CA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14E8-4AD0-AC1D-A224039B7F98}"/>
                </c:ext>
              </c:extLst>
            </c:dLbl>
            <c:dLbl>
              <c:idx val="7"/>
              <c:layout>
                <c:manualLayout>
                  <c:x val="5.7682222911179096E-2"/>
                  <c:y val="0.10068953344192333"/>
                </c:manualLayout>
              </c:layout>
              <c:tx>
                <c:rich>
                  <a:bodyPr/>
                  <a:lstStyle/>
                  <a:p>
                    <a:fld id="{30DA855D-9F29-D04D-ABA7-23F57A1899D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4E8-4AD0-AC1D-A224039B7F98}"/>
                </c:ext>
              </c:extLst>
            </c:dLbl>
            <c:spPr>
              <a:solidFill>
                <a:srgbClr val="FFFFCC"/>
              </a:solidFill>
              <a:ln>
                <a:solidFill>
                  <a:prstClr val="black">
                    <a:lumMod val="65000"/>
                    <a:lumOff val="35000"/>
                  </a:prst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Sheet1!$C$2:$C$9</c:f>
              <c:numCache>
                <c:formatCode>0.000000</c:formatCode>
                <c:ptCount val="8"/>
                <c:pt idx="0">
                  <c:v>9.4899999999999998E-2</c:v>
                </c:pt>
                <c:pt idx="1">
                  <c:v>9.0200000000000002E-2</c:v>
                </c:pt>
                <c:pt idx="2">
                  <c:v>8.5199999999999998E-2</c:v>
                </c:pt>
                <c:pt idx="3">
                  <c:v>0.1036</c:v>
                </c:pt>
                <c:pt idx="4">
                  <c:v>8.7999999999999995E-2</c:v>
                </c:pt>
                <c:pt idx="5">
                  <c:v>0.1104</c:v>
                </c:pt>
                <c:pt idx="6">
                  <c:v>8.1000000000000003E-2</c:v>
                </c:pt>
                <c:pt idx="7">
                  <c:v>0.10539999999999999</c:v>
                </c:pt>
              </c:numCache>
            </c:numRef>
          </c:val>
          <c:extLst>
            <c:ext xmlns:c15="http://schemas.microsoft.com/office/drawing/2012/chart" uri="{02D57815-91ED-43cb-92C2-25804820EDAC}">
              <c15:datalabelsRange>
                <c15:f>Sheet1!$L$2:$L$1048570</c15:f>
                <c15:dlblRangeCache>
                  <c:ptCount val="1048569"/>
                  <c:pt idx="0">
                    <c:v>9.49% 
(n=137)</c:v>
                  </c:pt>
                  <c:pt idx="1">
                    <c:v>9.02% 
(n=134)</c:v>
                  </c:pt>
                  <c:pt idx="2">
                    <c:v>8.52% 
(n=114)</c:v>
                  </c:pt>
                  <c:pt idx="3">
                    <c:v>10.36% 
(n=119)</c:v>
                  </c:pt>
                  <c:pt idx="4">
                    <c:v>8.8% 
(n=47)</c:v>
                  </c:pt>
                  <c:pt idx="5">
                    <c:v>11.04% 
(n=90)</c:v>
                  </c:pt>
                  <c:pt idx="6">
                    <c:v>8.1% 
(n=65)</c:v>
                  </c:pt>
                  <c:pt idx="7">
                    <c:v>10.54% 
(n=113)</c:v>
                  </c:pt>
                  <c:pt idx="8">
                    <c:v>0% 
(n=)</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5.537493399473193E-2"/>
                  <c:y val="-1.9020223657617196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5.5374933994731888E-2"/>
                  <c:y val="-3.2254033058130578E-2"/>
                </c:manualLayout>
              </c:layout>
              <c:tx>
                <c:rich>
                  <a:bodyPr/>
                  <a:lstStyle/>
                  <a:p>
                    <a:fld id="{DFDA38A0-CAD0-C741-B432-95EB7C25F18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5.4221289536508351E-2"/>
                  <c:y val="-1.977466491937848E-2"/>
                </c:manualLayout>
              </c:layout>
              <c:tx>
                <c:rich>
                  <a:bodyPr/>
                  <a:lstStyle/>
                  <a:p>
                    <a:fld id="{E6B44268-2BDC-944A-9FD8-75083FA955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5.0183533932725732E-2"/>
                  <c:y val="-2.6537095830940063E-2"/>
                </c:manualLayout>
              </c:layout>
              <c:tx>
                <c:rich>
                  <a:bodyPr/>
                  <a:lstStyle/>
                  <a:p>
                    <a:fld id="{20CFC3BF-5F11-9B43-85D0-861E9741C4F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5.5374933994731847E-2"/>
                  <c:y val="-4.1033175594743197E-2"/>
                </c:manualLayout>
              </c:layout>
              <c:tx>
                <c:rich>
                  <a:bodyPr/>
                  <a:lstStyle/>
                  <a:p>
                    <a:fld id="{EE3A0EBA-72DA-6545-BF24-BF58457D882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5.6528578452955433E-2"/>
                  <c:y val="-1.4089440931067312E-2"/>
                </c:manualLayout>
              </c:layout>
              <c:tx>
                <c:rich>
                  <a:bodyPr/>
                  <a:lstStyle/>
                  <a:p>
                    <a:fld id="{91454EDD-43A4-4642-A5A6-45F66505950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4E8-4AD0-AC1D-A224039B7F98}"/>
                </c:ext>
              </c:extLst>
            </c:dLbl>
            <c:dLbl>
              <c:idx val="6"/>
              <c:layout>
                <c:manualLayout>
                  <c:x val="5.8835867369402675E-2"/>
                  <c:y val="-1.5766487076542195E-2"/>
                </c:manualLayout>
              </c:layout>
              <c:tx>
                <c:rich>
                  <a:bodyPr/>
                  <a:lstStyle/>
                  <a:p>
                    <a:fld id="{2924CF68-3D94-FE46-A0B0-D6E7163868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4E8-4AD0-AC1D-A224039B7F98}"/>
                </c:ext>
              </c:extLst>
            </c:dLbl>
            <c:dLbl>
              <c:idx val="7"/>
              <c:layout>
                <c:manualLayout>
                  <c:x val="6.3450445202297007E-2"/>
                  <c:y val="-1.2003043636373499E-2"/>
                </c:manualLayout>
              </c:layout>
              <c:tx>
                <c:rich>
                  <a:bodyPr/>
                  <a:lstStyle/>
                  <a:p>
                    <a:fld id="{E4A1B56E-EDBF-204B-9BB9-E56C80959DF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4E8-4AD0-AC1D-A224039B7F98}"/>
                </c:ext>
              </c:extLst>
            </c:dLbl>
            <c:spPr>
              <a:solidFill>
                <a:srgbClr val="FFCCCC"/>
              </a:solidFill>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Sheet1!$D$2:$D$9</c:f>
              <c:numCache>
                <c:formatCode>0.000000</c:formatCode>
                <c:ptCount val="8"/>
                <c:pt idx="0">
                  <c:v>3.2599999999999997E-2</c:v>
                </c:pt>
                <c:pt idx="1">
                  <c:v>4.8500000000000001E-2</c:v>
                </c:pt>
                <c:pt idx="2">
                  <c:v>2.69E-2</c:v>
                </c:pt>
                <c:pt idx="3">
                  <c:v>3.1300000000000001E-2</c:v>
                </c:pt>
                <c:pt idx="4">
                  <c:v>7.4899999999999994E-2</c:v>
                </c:pt>
                <c:pt idx="5">
                  <c:v>9.7999999999999997E-3</c:v>
                </c:pt>
                <c:pt idx="6">
                  <c:v>2.2700000000000001E-2</c:v>
                </c:pt>
                <c:pt idx="7">
                  <c:v>3.5400000000000001E-2</c:v>
                </c:pt>
              </c:numCache>
            </c:numRef>
          </c:val>
          <c:extLst>
            <c:ext xmlns:c15="http://schemas.microsoft.com/office/drawing/2012/chart" uri="{02D57815-91ED-43cb-92C2-25804820EDAC}">
              <c15:datalabelsRange>
                <c15:f>Sheet1!$M$2:$M$1048570</c15:f>
                <c15:dlblRangeCache>
                  <c:ptCount val="1048569"/>
                  <c:pt idx="0">
                    <c:v>3.26% 
(n=47)</c:v>
                  </c:pt>
                  <c:pt idx="1">
                    <c:v>4.85% 
(n=72)</c:v>
                  </c:pt>
                  <c:pt idx="2">
                    <c:v>2.69% 
(n=36)</c:v>
                  </c:pt>
                  <c:pt idx="3">
                    <c:v>3.13% 
(n=36)</c:v>
                  </c:pt>
                  <c:pt idx="4">
                    <c:v>7.49% 
(n=40)</c:v>
                  </c:pt>
                  <c:pt idx="5">
                    <c:v>0.98% 
(n=8)</c:v>
                  </c:pt>
                  <c:pt idx="6">
                    <c:v>2.27% 
(n=17)</c:v>
                  </c:pt>
                  <c:pt idx="7">
                    <c:v>3.54% 
(n=38)</c:v>
                  </c:pt>
                  <c:pt idx="8">
                    <c:v>0% 
(n=)</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c:ext uri="{02D57815-91ED-43cb-92C2-25804820EDAC}">
                        <c15:formulaRef>
                          <c15:sqref>Sheet1!$E$2:$E$9</c15:sqref>
                        </c15:formulaRef>
                      </c:ext>
                    </c:extLst>
                    <c:numCache>
                      <c:formatCode>0.0000</c:formatCode>
                      <c:ptCount val="8"/>
                      <c:pt idx="0">
                        <c:v>0.87250000000000005</c:v>
                      </c:pt>
                      <c:pt idx="1">
                        <c:v>0.86140000000000005</c:v>
                      </c:pt>
                      <c:pt idx="2">
                        <c:v>0.88790000000000002</c:v>
                      </c:pt>
                      <c:pt idx="3">
                        <c:v>0.86509999999999998</c:v>
                      </c:pt>
                      <c:pt idx="4">
                        <c:v>0.83709999999999996</c:v>
                      </c:pt>
                      <c:pt idx="5">
                        <c:v>0.87980000000000003</c:v>
                      </c:pt>
                      <c:pt idx="6">
                        <c:v>0.89129999999999998</c:v>
                      </c:pt>
                      <c:pt idx="7">
                        <c:v>0.85909999999999997</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(4-8)3</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Sheet1!$F$2:$F$9</c15:sqref>
                        </c15:formulaRef>
                      </c:ext>
                    </c:extLst>
                    <c:numCache>
                      <c:formatCode>0.0000</c:formatCode>
                      <c:ptCount val="8"/>
                      <c:pt idx="0">
                        <c:v>9.4899999999999998E-2</c:v>
                      </c:pt>
                      <c:pt idx="1">
                        <c:v>9.0200000000000002E-2</c:v>
                      </c:pt>
                      <c:pt idx="2">
                        <c:v>8.5199999999999998E-2</c:v>
                      </c:pt>
                      <c:pt idx="3">
                        <c:v>0.1036</c:v>
                      </c:pt>
                      <c:pt idx="4">
                        <c:v>8.7999999999999995E-2</c:v>
                      </c:pt>
                      <c:pt idx="5">
                        <c:v>0.1104</c:v>
                      </c:pt>
                      <c:pt idx="6">
                        <c:v>8.1000000000000003E-2</c:v>
                      </c:pt>
                      <c:pt idx="7">
                        <c:v>0.10539999999999999</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(9-21)4</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Sheet1!$G$2:$G$9</c15:sqref>
                        </c15:formulaRef>
                      </c:ext>
                    </c:extLst>
                    <c:numCache>
                      <c:formatCode>0.0000</c:formatCode>
                      <c:ptCount val="8"/>
                      <c:pt idx="0">
                        <c:v>3.2599999999999997E-2</c:v>
                      </c:pt>
                      <c:pt idx="1">
                        <c:v>4.8500000000000001E-2</c:v>
                      </c:pt>
                      <c:pt idx="2">
                        <c:v>2.69E-2</c:v>
                      </c:pt>
                      <c:pt idx="3">
                        <c:v>3.1300000000000001E-2</c:v>
                      </c:pt>
                      <c:pt idx="4">
                        <c:v>7.4899999999999994E-2</c:v>
                      </c:pt>
                      <c:pt idx="5">
                        <c:v>9.7999999999999997E-3</c:v>
                      </c:pt>
                      <c:pt idx="6">
                        <c:v>2.2700000000000001E-2</c:v>
                      </c:pt>
                      <c:pt idx="7">
                        <c:v>3.5400000000000001E-2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Sheet1!$H$2:$H$9</c15:sqref>
                        </c15:formulaRef>
                      </c:ext>
                    </c:extLst>
                    <c:numCache>
                      <c:formatCode>0</c:formatCode>
                      <c:ptCount val="8"/>
                      <c:pt idx="0">
                        <c:v>1259</c:v>
                      </c:pt>
                      <c:pt idx="1">
                        <c:v>1280</c:v>
                      </c:pt>
                      <c:pt idx="2">
                        <c:v>1188</c:v>
                      </c:pt>
                      <c:pt idx="3">
                        <c:v>994</c:v>
                      </c:pt>
                      <c:pt idx="4">
                        <c:v>447</c:v>
                      </c:pt>
                      <c:pt idx="5">
                        <c:v>717</c:v>
                      </c:pt>
                      <c:pt idx="6">
                        <c:v>750</c:v>
                      </c:pt>
                      <c:pt idx="7">
                        <c:v>920</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Sheet1!$I$2:$I$9</c15:sqref>
                        </c15:formulaRef>
                      </c:ext>
                    </c:extLst>
                    <c:numCache>
                      <c:formatCode>0</c:formatCode>
                      <c:ptCount val="8"/>
                      <c:pt idx="0">
                        <c:v>137</c:v>
                      </c:pt>
                      <c:pt idx="1">
                        <c:v>134</c:v>
                      </c:pt>
                      <c:pt idx="2">
                        <c:v>114</c:v>
                      </c:pt>
                      <c:pt idx="3">
                        <c:v>119</c:v>
                      </c:pt>
                      <c:pt idx="4">
                        <c:v>47</c:v>
                      </c:pt>
                      <c:pt idx="5">
                        <c:v>90</c:v>
                      </c:pt>
                      <c:pt idx="6">
                        <c:v>65</c:v>
                      </c:pt>
                      <c:pt idx="7">
                        <c:v>113</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Sheet1!$J$2:$J$9</c15:sqref>
                        </c15:formulaRef>
                      </c:ext>
                    </c:extLst>
                    <c:numCache>
                      <c:formatCode>0</c:formatCode>
                      <c:ptCount val="8"/>
                      <c:pt idx="0">
                        <c:v>47</c:v>
                      </c:pt>
                      <c:pt idx="1">
                        <c:v>72</c:v>
                      </c:pt>
                      <c:pt idx="2">
                        <c:v>36</c:v>
                      </c:pt>
                      <c:pt idx="3">
                        <c:v>36</c:v>
                      </c:pt>
                      <c:pt idx="4">
                        <c:v>40</c:v>
                      </c:pt>
                      <c:pt idx="5">
                        <c:v>8</c:v>
                      </c:pt>
                      <c:pt idx="6">
                        <c:v>17</c:v>
                      </c:pt>
                      <c:pt idx="7">
                        <c:v>38</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Sheet1!$K$2:$K$9</c15:sqref>
                        </c15:formulaRef>
                      </c:ext>
                    </c:extLst>
                    <c:numCache>
                      <c:formatCode>General</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Sheet1!$L$2:$L$9</c15:sqref>
                        </c15:formulaRef>
                      </c:ext>
                    </c:extLst>
                    <c:numCache>
                      <c:formatCode>General</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Sheet1!$M$2:$M$9</c15:sqref>
                        </c15:formulaRef>
                      </c:ext>
                    </c:extLst>
                    <c:numCache>
                      <c:formatCode>General</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Winter</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27987823328162525"/>
          <c:y val="0.92991102976016238"/>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ata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ata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ata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rawing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4/1/26</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4/1/26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7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F98D8-73C9-464B-BF93-D170D6A724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12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772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20-min timer</a:t>
            </a:r>
          </a:p>
        </p:txBody>
      </p:sp>
    </p:spTree>
    <p:extLst>
      <p:ext uri="{BB962C8B-B14F-4D97-AF65-F5344CB8AC3E}">
        <p14:creationId xmlns:p14="http://schemas.microsoft.com/office/powerpoint/2010/main" val="3538507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38D2D-8CCF-A548-0383-90C02C30D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A3135-374F-2DAD-5254-0FADCB5122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89CC8-C370-AC33-C01C-BA43ED315D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B4C7D6-4EA7-4591-3CF8-78BBC5BBC5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713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DACA8-45AF-461A-9F93-73E959B08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45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EC5BF-1A57-5FE3-9DD5-39AD1AF73B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305C3-9937-BF39-6E5B-022BC5E4F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856C40-17BD-873C-E80C-12C5AF0C5FC2}"/>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A7EA84EB-8D44-B1DF-12BA-09C0931422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793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13E30-67F7-5D34-C531-D0152DFCC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C1EEA-D385-2ED3-4CB7-1A377A8152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F2EC6-AC34-958D-3F1F-4149D57E5F6A}"/>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32FAE462-C1C5-0144-BAB7-EA36965B12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288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E4F1A-43AF-11BB-5B6C-B20916460A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F611F-A3A7-5845-8640-514F7197D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48E1F-CA0A-4F0A-8A02-44931C03CE21}"/>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DB24ECDC-58A2-9186-3077-00A6C1BE95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180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A1840-1D3A-E043-A85B-CDBEE2C98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ED6AC-66DF-7E23-8DED-CDB47F33B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86FEC-8974-63E9-EE3B-5F876BB6B9BF}"/>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9DF63D16-6A38-F27D-9B5D-702ECC7BA1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823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9C21B-EFD2-7A5E-4AA2-99C8B6958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5EA8C-37BB-F153-78AE-661B637EB7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C876A-94EB-63E2-EB39-4F0FE57555BA}"/>
              </a:ext>
            </a:extLst>
          </p:cNvPr>
          <p:cNvSpPr>
            <a:spLocks noGrp="1"/>
          </p:cNvSpPr>
          <p:nvPr>
            <p:ph type="body" idx="1"/>
          </p:nvPr>
        </p:nvSpPr>
        <p:spPr/>
        <p:txBody>
          <a:bodyPr/>
          <a:lstStyle/>
          <a:p>
            <a:r>
              <a:rPr lang="en-US"/>
              <a:t>15-min timer</a:t>
            </a:r>
          </a:p>
        </p:txBody>
      </p:sp>
      <p:sp>
        <p:nvSpPr>
          <p:cNvPr id="4" name="Slide Number Placeholder 3">
            <a:extLst>
              <a:ext uri="{FF2B5EF4-FFF2-40B4-BE49-F238E27FC236}">
                <a16:creationId xmlns:a16="http://schemas.microsoft.com/office/drawing/2014/main" id="{1CA2039F-429E-5DC3-1280-82FA1C2CF044}"/>
              </a:ext>
            </a:extLst>
          </p:cNvPr>
          <p:cNvSpPr>
            <a:spLocks noGrp="1"/>
          </p:cNvSpPr>
          <p:nvPr>
            <p:ph type="sldNum" sz="quarter" idx="5"/>
          </p:nvPr>
        </p:nvSpPr>
        <p:spPr/>
        <p:txBody>
          <a:bodyPr/>
          <a:lstStyle/>
          <a:p>
            <a:fld id="{58D11C9F-81FA-4052-9B37-1EF4A4EF7E85}" type="slidenum">
              <a:rPr lang="en-US" smtClean="0"/>
              <a:t>63</a:t>
            </a:fld>
            <a:endParaRPr lang="en-US"/>
          </a:p>
        </p:txBody>
      </p:sp>
    </p:spTree>
    <p:extLst>
      <p:ext uri="{BB962C8B-B14F-4D97-AF65-F5344CB8AC3E}">
        <p14:creationId xmlns:p14="http://schemas.microsoft.com/office/powerpoint/2010/main" val="692138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82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you to leave a note in your Ci3T LT agenda to indicate where your team will pick up at your next meeting and to record any action items.</a:t>
            </a:r>
          </a:p>
        </p:txBody>
      </p:sp>
      <p:sp>
        <p:nvSpPr>
          <p:cNvPr id="4" name="Slide Number Placeholder 3"/>
          <p:cNvSpPr>
            <a:spLocks noGrp="1"/>
          </p:cNvSpPr>
          <p:nvPr>
            <p:ph type="sldNum" sz="quarter" idx="5"/>
          </p:nvPr>
        </p:nvSpPr>
        <p:spPr/>
        <p:txBody>
          <a:bodyPr/>
          <a:lstStyle/>
          <a:p>
            <a:fld id="{58D11C9F-81FA-4052-9B37-1EF4A4EF7E85}" type="slidenum">
              <a:rPr lang="en-US" smtClean="0"/>
              <a:t>66</a:t>
            </a:fld>
            <a:endParaRPr lang="en-US"/>
          </a:p>
        </p:txBody>
      </p:sp>
    </p:spTree>
    <p:extLst>
      <p:ext uri="{BB962C8B-B14F-4D97-AF65-F5344CB8AC3E}">
        <p14:creationId xmlns:p14="http://schemas.microsoft.com/office/powerpoint/2010/main" val="800216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67</a:t>
            </a:fld>
            <a:endParaRPr lang="en-US"/>
          </a:p>
        </p:txBody>
      </p:sp>
    </p:spTree>
    <p:extLst>
      <p:ext uri="{BB962C8B-B14F-4D97-AF65-F5344CB8AC3E}">
        <p14:creationId xmlns:p14="http://schemas.microsoft.com/office/powerpoint/2010/main" val="34797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look at your Primary</a:t>
            </a:r>
            <a:r>
              <a:rPr lang="en-US" baseline="0"/>
              <a:t> Plan where to you see this expectations for teachers. If you do not see it explicitly stated, consider adding this to your summer revision list.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DC0F87-2C23-4936-AB1B-811C8C21A2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7061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DACA8-45AF-461A-9F93-73E959B08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022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DACA8-45AF-461A-9F93-73E959B08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159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DACA8-45AF-461A-9F93-73E959B08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021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75398-FC23-6E5C-70F3-68CBEE35B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BA7A5-0B62-549B-6B1D-23E164132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D50E8-8C48-A7A9-86BD-16655B427C25}"/>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47212772-9047-313B-8BF4-4138E8062A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587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9757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141071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135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2205074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you to leave a note in your Ci3T LT agenda to indicate where your team will pick up at your next meeting and to record any action items.</a:t>
            </a:r>
          </a:p>
        </p:txBody>
      </p:sp>
      <p:sp>
        <p:nvSpPr>
          <p:cNvPr id="4" name="Slide Number Placeholder 3"/>
          <p:cNvSpPr>
            <a:spLocks noGrp="1"/>
          </p:cNvSpPr>
          <p:nvPr>
            <p:ph type="sldNum" sz="quarter" idx="5"/>
          </p:nvPr>
        </p:nvSpPr>
        <p:spPr/>
        <p:txBody>
          <a:bodyPr/>
          <a:lstStyle/>
          <a:p>
            <a:fld id="{58D11C9F-81FA-4052-9B37-1EF4A4EF7E85}" type="slidenum">
              <a:rPr lang="en-US" smtClean="0"/>
              <a:t>102</a:t>
            </a:fld>
            <a:endParaRPr lang="en-US"/>
          </a:p>
        </p:txBody>
      </p:sp>
    </p:spTree>
    <p:extLst>
      <p:ext uri="{BB962C8B-B14F-4D97-AF65-F5344CB8AC3E}">
        <p14:creationId xmlns:p14="http://schemas.microsoft.com/office/powerpoint/2010/main" val="800216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a coach, you might consider setting aside time to review coaching protocol for Session 1 especially the after coaching tips, action items, and reflection!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436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3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905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49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If you are a district participating as a research partner in Sustaining Ci3T, we appreciate your time and effort in sharing your knowledge, confidence, we wrap up the school year!</a:t>
            </a:r>
          </a:p>
          <a:p>
            <a:pPr marL="171450" indent="-171450">
              <a:buFont typeface="Arial" panose="020B0604020202020204" pitchFamily="34" charset="0"/>
              <a:buChar char="•"/>
            </a:pPr>
            <a:r>
              <a:rPr lang="en-US"/>
              <a:t>If you are not participating in Sustaining Ci3T but would like to measure your or your team’s knowledge, confidence, and use, a version of the KCU survey is available on our website at ci3t.org/measures</a:t>
            </a:r>
          </a:p>
        </p:txBody>
      </p:sp>
      <p:sp>
        <p:nvSpPr>
          <p:cNvPr id="4" name="Slide Number Placeholder 3"/>
          <p:cNvSpPr>
            <a:spLocks noGrp="1"/>
          </p:cNvSpPr>
          <p:nvPr>
            <p:ph type="sldNum" sz="quarter" idx="5"/>
          </p:nvPr>
        </p:nvSpPr>
        <p:spPr/>
        <p:txBody>
          <a:bodyPr/>
          <a:lstStyle/>
          <a:p>
            <a:fld id="{58D11C9F-81FA-4052-9B37-1EF4A4EF7E85}" type="slidenum">
              <a:rPr lang="en-US" smtClean="0"/>
              <a:t>11</a:t>
            </a:fld>
            <a:endParaRPr lang="en-US"/>
          </a:p>
        </p:txBody>
      </p:sp>
    </p:spTree>
    <p:extLst>
      <p:ext uri="{BB962C8B-B14F-4D97-AF65-F5344CB8AC3E}">
        <p14:creationId xmlns:p14="http://schemas.microsoft.com/office/powerpoint/2010/main" val="4264272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C6C12-678F-DE52-4C15-6D13E8D42D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459BA-15B3-096E-CDCE-29BA70327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CEF81-AB0A-E77D-45A4-4088D11F67B4}"/>
              </a:ext>
            </a:extLst>
          </p:cNvPr>
          <p:cNvSpPr>
            <a:spLocks noGrp="1"/>
          </p:cNvSpPr>
          <p:nvPr>
            <p:ph type="body" idx="1"/>
          </p:nvPr>
        </p:nvSpPr>
        <p:spPr/>
        <p:txBody>
          <a:bodyPr/>
          <a:lstStyle/>
          <a:p>
            <a:pPr marL="0" indent="0">
              <a:buFont typeface="Arial" panose="020B0604020202020204" pitchFamily="34" charset="0"/>
              <a:buNone/>
            </a:pPr>
            <a:r>
              <a:rPr lang="en-US"/>
              <a:t>Give 15 minutes for KCU</a:t>
            </a:r>
          </a:p>
        </p:txBody>
      </p:sp>
      <p:sp>
        <p:nvSpPr>
          <p:cNvPr id="4" name="Slide Number Placeholder 3">
            <a:extLst>
              <a:ext uri="{FF2B5EF4-FFF2-40B4-BE49-F238E27FC236}">
                <a16:creationId xmlns:a16="http://schemas.microsoft.com/office/drawing/2014/main" id="{38756EA4-D56A-99BC-3F4B-B3080C5F96C4}"/>
              </a:ext>
            </a:extLst>
          </p:cNvPr>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924032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95B91-7138-0735-5AB1-D7C1C2FCB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E5A82-79B5-7F07-1D27-88B981C77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9ADBC-1986-2119-0C49-CED7FC2F7D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56B250-3D74-0C7E-521C-93582A2C47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559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Master" Target="../slideMasters/slideMaster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Layouts/_rels/slideLayout1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4.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5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svg"/><Relationship Id="rId1" Type="http://schemas.openxmlformats.org/officeDocument/2006/relationships/slideMaster" Target="../slideMasters/slideMaster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emf"/><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8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03665B79-4E1B-D488-21EE-63D4DEDA5EF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1014996" y="5621004"/>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7831940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928822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9436441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865210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2171862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9834296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282369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7053941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9207456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384463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9A5E7B8-41AD-B2F5-A93D-A994FCBCCE30}"/>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4013738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568576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47837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15927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17450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42944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8576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7463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469259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945133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286483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491204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6640290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246426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358B6-631B-0B67-7076-CE9F802242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0BB075-B825-AC11-2014-6E8B6F7583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79B29D-56D8-8D63-50F8-2728CDC53F1D}"/>
              </a:ext>
            </a:extLst>
          </p:cNvPr>
          <p:cNvSpPr>
            <a:spLocks noGrp="1"/>
          </p:cNvSpPr>
          <p:nvPr>
            <p:ph type="dt" sz="half" idx="10"/>
          </p:nvPr>
        </p:nvSpPr>
        <p:spPr/>
        <p:txBody>
          <a:bodyPr/>
          <a:lstStyle/>
          <a:p>
            <a:fld id="{560784B1-5C5B-4FBB-B652-3350CE809FE7}" type="datetimeFigureOut">
              <a:rPr lang="en-US" smtClean="0"/>
              <a:t>4/1/26</a:t>
            </a:fld>
            <a:endParaRPr lang="en-US"/>
          </a:p>
        </p:txBody>
      </p:sp>
      <p:sp>
        <p:nvSpPr>
          <p:cNvPr id="5" name="Footer Placeholder 4">
            <a:extLst>
              <a:ext uri="{FF2B5EF4-FFF2-40B4-BE49-F238E27FC236}">
                <a16:creationId xmlns:a16="http://schemas.microsoft.com/office/drawing/2014/main" id="{7C356432-C8F6-D34B-A2D3-C089E155C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511B6-E7B6-8E2A-0D30-01F4E27A387E}"/>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38939399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487C-487A-0E78-C912-E0BD64071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A0C1E-3930-6FFE-E46D-626A89D5F6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4BF71-6B6C-A0F5-F049-0970C91AA799}"/>
              </a:ext>
            </a:extLst>
          </p:cNvPr>
          <p:cNvSpPr>
            <a:spLocks noGrp="1"/>
          </p:cNvSpPr>
          <p:nvPr>
            <p:ph type="dt" sz="half" idx="10"/>
          </p:nvPr>
        </p:nvSpPr>
        <p:spPr/>
        <p:txBody>
          <a:bodyPr/>
          <a:lstStyle/>
          <a:p>
            <a:fld id="{560784B1-5C5B-4FBB-B652-3350CE809FE7}" type="datetimeFigureOut">
              <a:rPr lang="en-US" smtClean="0"/>
              <a:t>4/1/26</a:t>
            </a:fld>
            <a:endParaRPr lang="en-US"/>
          </a:p>
        </p:txBody>
      </p:sp>
      <p:sp>
        <p:nvSpPr>
          <p:cNvPr id="5" name="Footer Placeholder 4">
            <a:extLst>
              <a:ext uri="{FF2B5EF4-FFF2-40B4-BE49-F238E27FC236}">
                <a16:creationId xmlns:a16="http://schemas.microsoft.com/office/drawing/2014/main" id="{6EA6A163-0259-0424-70E0-58047C9ED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03AA1-AE7F-E91E-19C0-E736FEDEAA6B}"/>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24678825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1706-D558-ADD1-82ED-0F1452ACDD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154D0-0E31-3A42-8565-F4CD8A4566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9F6C9E-6558-07BC-AB48-C4CC29191DB7}"/>
              </a:ext>
            </a:extLst>
          </p:cNvPr>
          <p:cNvSpPr>
            <a:spLocks noGrp="1"/>
          </p:cNvSpPr>
          <p:nvPr>
            <p:ph type="dt" sz="half" idx="10"/>
          </p:nvPr>
        </p:nvSpPr>
        <p:spPr/>
        <p:txBody>
          <a:bodyPr/>
          <a:lstStyle/>
          <a:p>
            <a:fld id="{560784B1-5C5B-4FBB-B652-3350CE809FE7}" type="datetimeFigureOut">
              <a:rPr lang="en-US" smtClean="0"/>
              <a:t>4/1/26</a:t>
            </a:fld>
            <a:endParaRPr lang="en-US"/>
          </a:p>
        </p:txBody>
      </p:sp>
      <p:sp>
        <p:nvSpPr>
          <p:cNvPr id="5" name="Footer Placeholder 4">
            <a:extLst>
              <a:ext uri="{FF2B5EF4-FFF2-40B4-BE49-F238E27FC236}">
                <a16:creationId xmlns:a16="http://schemas.microsoft.com/office/drawing/2014/main" id="{FED7616D-249E-47F1-59C8-EF0C53822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6CB36-A3AA-DC88-5E4B-128BB81D3579}"/>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34259344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45E6E-45F6-9C56-585A-9846AF3E0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2DEC4-8218-200B-1354-1E8C138804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E862C1-E261-4D29-B1AD-1CC21E82D7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3F5A2D-FD45-4917-9948-734CA9818335}"/>
              </a:ext>
            </a:extLst>
          </p:cNvPr>
          <p:cNvSpPr>
            <a:spLocks noGrp="1"/>
          </p:cNvSpPr>
          <p:nvPr>
            <p:ph type="dt" sz="half" idx="10"/>
          </p:nvPr>
        </p:nvSpPr>
        <p:spPr/>
        <p:txBody>
          <a:bodyPr/>
          <a:lstStyle/>
          <a:p>
            <a:fld id="{560784B1-5C5B-4FBB-B652-3350CE809FE7}" type="datetimeFigureOut">
              <a:rPr lang="en-US" smtClean="0"/>
              <a:t>4/1/26</a:t>
            </a:fld>
            <a:endParaRPr lang="en-US"/>
          </a:p>
        </p:txBody>
      </p:sp>
      <p:sp>
        <p:nvSpPr>
          <p:cNvPr id="6" name="Footer Placeholder 5">
            <a:extLst>
              <a:ext uri="{FF2B5EF4-FFF2-40B4-BE49-F238E27FC236}">
                <a16:creationId xmlns:a16="http://schemas.microsoft.com/office/drawing/2014/main" id="{E3717EAE-9E13-173E-98CB-E1008545C7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F868D-25C8-17B9-7FA2-CB3FC92315A8}"/>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42857198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5CB3-ED64-23C5-4CC0-E9C4D4C305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A92B86-EF4A-3DB5-EA7B-50AEC9A506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13C23-E842-BE29-E3FB-4E341FCFA3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50B4E4-A2D0-0FCD-6B8E-B87245F8B7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11517F-2A9D-6E45-BC80-9773521230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C60518-1CE3-A889-FC95-5B10128E275B}"/>
              </a:ext>
            </a:extLst>
          </p:cNvPr>
          <p:cNvSpPr>
            <a:spLocks noGrp="1"/>
          </p:cNvSpPr>
          <p:nvPr>
            <p:ph type="dt" sz="half" idx="10"/>
          </p:nvPr>
        </p:nvSpPr>
        <p:spPr/>
        <p:txBody>
          <a:bodyPr/>
          <a:lstStyle/>
          <a:p>
            <a:fld id="{560784B1-5C5B-4FBB-B652-3350CE809FE7}" type="datetimeFigureOut">
              <a:rPr lang="en-US" smtClean="0"/>
              <a:t>4/1/26</a:t>
            </a:fld>
            <a:endParaRPr lang="en-US"/>
          </a:p>
        </p:txBody>
      </p:sp>
      <p:sp>
        <p:nvSpPr>
          <p:cNvPr id="8" name="Footer Placeholder 7">
            <a:extLst>
              <a:ext uri="{FF2B5EF4-FFF2-40B4-BE49-F238E27FC236}">
                <a16:creationId xmlns:a16="http://schemas.microsoft.com/office/drawing/2014/main" id="{1C9D9CED-0961-C6A6-3BBC-6AF2E03B05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B027B8-AFE9-A106-DE26-E8C9C287C574}"/>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25017784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F947-D312-2153-836C-5368EEFA9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7472A-94B4-DAC8-E634-C2EEDFC41E01}"/>
              </a:ext>
            </a:extLst>
          </p:cNvPr>
          <p:cNvSpPr>
            <a:spLocks noGrp="1"/>
          </p:cNvSpPr>
          <p:nvPr>
            <p:ph type="dt" sz="half" idx="10"/>
          </p:nvPr>
        </p:nvSpPr>
        <p:spPr/>
        <p:txBody>
          <a:bodyPr/>
          <a:lstStyle/>
          <a:p>
            <a:fld id="{560784B1-5C5B-4FBB-B652-3350CE809FE7}" type="datetimeFigureOut">
              <a:rPr lang="en-US" smtClean="0"/>
              <a:t>4/1/26</a:t>
            </a:fld>
            <a:endParaRPr lang="en-US"/>
          </a:p>
        </p:txBody>
      </p:sp>
      <p:sp>
        <p:nvSpPr>
          <p:cNvPr id="4" name="Footer Placeholder 3">
            <a:extLst>
              <a:ext uri="{FF2B5EF4-FFF2-40B4-BE49-F238E27FC236}">
                <a16:creationId xmlns:a16="http://schemas.microsoft.com/office/drawing/2014/main" id="{D397B1D7-2E8C-02EC-498F-1036B6150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58D1D-256D-1BAC-D16D-2561C4507942}"/>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3943782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821236-5EA1-D327-491D-8E1B8B84B239}"/>
              </a:ext>
            </a:extLst>
          </p:cNvPr>
          <p:cNvSpPr>
            <a:spLocks noGrp="1"/>
          </p:cNvSpPr>
          <p:nvPr>
            <p:ph type="dt" sz="half" idx="10"/>
          </p:nvPr>
        </p:nvSpPr>
        <p:spPr/>
        <p:txBody>
          <a:bodyPr/>
          <a:lstStyle/>
          <a:p>
            <a:fld id="{560784B1-5C5B-4FBB-B652-3350CE809FE7}" type="datetimeFigureOut">
              <a:rPr lang="en-US" smtClean="0"/>
              <a:t>4/1/26</a:t>
            </a:fld>
            <a:endParaRPr lang="en-US"/>
          </a:p>
        </p:txBody>
      </p:sp>
      <p:sp>
        <p:nvSpPr>
          <p:cNvPr id="3" name="Footer Placeholder 2">
            <a:extLst>
              <a:ext uri="{FF2B5EF4-FFF2-40B4-BE49-F238E27FC236}">
                <a16:creationId xmlns:a16="http://schemas.microsoft.com/office/drawing/2014/main" id="{2790D4C5-4760-1A8D-0AAC-0E82CAEF38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FFB203-92C5-41B2-411A-D349AE10EA94}"/>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1808547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94F3-9A61-A72A-7009-331EC46FAE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4CE9FF-6D64-CDDD-158E-9AFD82AA0C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2DEE39-15F5-2B7A-1CB1-8656957E3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E5E3B5-158F-08CC-2945-DE45D767C02B}"/>
              </a:ext>
            </a:extLst>
          </p:cNvPr>
          <p:cNvSpPr>
            <a:spLocks noGrp="1"/>
          </p:cNvSpPr>
          <p:nvPr>
            <p:ph type="dt" sz="half" idx="10"/>
          </p:nvPr>
        </p:nvSpPr>
        <p:spPr/>
        <p:txBody>
          <a:bodyPr/>
          <a:lstStyle/>
          <a:p>
            <a:fld id="{560784B1-5C5B-4FBB-B652-3350CE809FE7}" type="datetimeFigureOut">
              <a:rPr lang="en-US" smtClean="0"/>
              <a:t>4/1/26</a:t>
            </a:fld>
            <a:endParaRPr lang="en-US"/>
          </a:p>
        </p:txBody>
      </p:sp>
      <p:sp>
        <p:nvSpPr>
          <p:cNvPr id="6" name="Footer Placeholder 5">
            <a:extLst>
              <a:ext uri="{FF2B5EF4-FFF2-40B4-BE49-F238E27FC236}">
                <a16:creationId xmlns:a16="http://schemas.microsoft.com/office/drawing/2014/main" id="{8484C026-B35D-54FD-11E9-A897782FC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0222B-95A5-624D-A8A0-F2139460CAED}"/>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6110158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D5B8-43D8-6967-F959-0080A42FBD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3A4146-E8A2-553F-A2C6-AA23F968A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6A9D12-5FBD-3839-A384-C421C1265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543CA-17DE-83EC-4D9A-E876C9EA1E77}"/>
              </a:ext>
            </a:extLst>
          </p:cNvPr>
          <p:cNvSpPr>
            <a:spLocks noGrp="1"/>
          </p:cNvSpPr>
          <p:nvPr>
            <p:ph type="dt" sz="half" idx="10"/>
          </p:nvPr>
        </p:nvSpPr>
        <p:spPr/>
        <p:txBody>
          <a:bodyPr/>
          <a:lstStyle/>
          <a:p>
            <a:fld id="{560784B1-5C5B-4FBB-B652-3350CE809FE7}" type="datetimeFigureOut">
              <a:rPr lang="en-US" smtClean="0"/>
              <a:t>4/1/26</a:t>
            </a:fld>
            <a:endParaRPr lang="en-US"/>
          </a:p>
        </p:txBody>
      </p:sp>
      <p:sp>
        <p:nvSpPr>
          <p:cNvPr id="6" name="Footer Placeholder 5">
            <a:extLst>
              <a:ext uri="{FF2B5EF4-FFF2-40B4-BE49-F238E27FC236}">
                <a16:creationId xmlns:a16="http://schemas.microsoft.com/office/drawing/2014/main" id="{E2BAE176-7CFC-7704-1CF9-2099A2DFA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88E9C-6B37-493A-F262-0E6D993A54E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42472075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3A25-A229-9D0B-6D27-28E242401B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3A9EBC-DF92-24AE-62C9-F15A29CBD7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05393-EE6D-2A7C-27C0-E865A8028C1C}"/>
              </a:ext>
            </a:extLst>
          </p:cNvPr>
          <p:cNvSpPr>
            <a:spLocks noGrp="1"/>
          </p:cNvSpPr>
          <p:nvPr>
            <p:ph type="dt" sz="half" idx="10"/>
          </p:nvPr>
        </p:nvSpPr>
        <p:spPr/>
        <p:txBody>
          <a:bodyPr/>
          <a:lstStyle/>
          <a:p>
            <a:fld id="{560784B1-5C5B-4FBB-B652-3350CE809FE7}" type="datetimeFigureOut">
              <a:rPr lang="en-US" smtClean="0"/>
              <a:t>4/1/26</a:t>
            </a:fld>
            <a:endParaRPr lang="en-US"/>
          </a:p>
        </p:txBody>
      </p:sp>
      <p:sp>
        <p:nvSpPr>
          <p:cNvPr id="5" name="Footer Placeholder 4">
            <a:extLst>
              <a:ext uri="{FF2B5EF4-FFF2-40B4-BE49-F238E27FC236}">
                <a16:creationId xmlns:a16="http://schemas.microsoft.com/office/drawing/2014/main" id="{6678E326-BF8B-C778-D73E-1554C9D88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C0002-A702-85EB-5379-7FF1182A9F9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40279000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08A3D6-618C-69DD-B483-30586A52AD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5CE74E-1CE8-5065-3DFE-B22167DA81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45607-C11F-5C1E-E8F3-914946AB565F}"/>
              </a:ext>
            </a:extLst>
          </p:cNvPr>
          <p:cNvSpPr>
            <a:spLocks noGrp="1"/>
          </p:cNvSpPr>
          <p:nvPr>
            <p:ph type="dt" sz="half" idx="10"/>
          </p:nvPr>
        </p:nvSpPr>
        <p:spPr/>
        <p:txBody>
          <a:bodyPr/>
          <a:lstStyle/>
          <a:p>
            <a:fld id="{560784B1-5C5B-4FBB-B652-3350CE809FE7}" type="datetimeFigureOut">
              <a:rPr lang="en-US" smtClean="0"/>
              <a:t>4/1/26</a:t>
            </a:fld>
            <a:endParaRPr lang="en-US"/>
          </a:p>
        </p:txBody>
      </p:sp>
      <p:sp>
        <p:nvSpPr>
          <p:cNvPr id="5" name="Footer Placeholder 4">
            <a:extLst>
              <a:ext uri="{FF2B5EF4-FFF2-40B4-BE49-F238E27FC236}">
                <a16:creationId xmlns:a16="http://schemas.microsoft.com/office/drawing/2014/main" id="{B289B793-6A68-5BF4-5019-45FE532F9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91415-FF3A-4148-BE52-85B168B0CD9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849811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B1365014-18B6-8A5F-F3FC-92EA1D2F545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160496E9-1F73-77F7-DCEE-D3D34BBA2E8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E7E26E66-AD34-5E7A-D6F9-79407BAF3B87}"/>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6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3354070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070383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92822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4822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1276251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23812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34037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7F2B70A-8058-A225-C8DF-FD2194C62A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744829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851395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441245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0944595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99F962F-7DB8-B042-820A-AF25F9EA195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220545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081328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4026432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110669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115166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5">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a:alphaModFix amt="20000"/>
            <a:extLst>
              <a:ext uri="{96DAC541-7B7A-43D3-8B79-37D633B846F1}">
                <asvg:svgBlip xmlns:asvg="http://schemas.microsoft.com/office/drawing/2016/SVG/main" r:embed="rId6"/>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3302708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64347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423027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53394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560797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9702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082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48609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317883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5489183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7439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3075884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4847595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8050051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981502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29622946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542288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8162648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0519712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9387122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5D1FFE2C-05DA-9637-3AAF-6FF409603B15}"/>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0055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FA644F0A-796F-A9DD-CC85-DD6EA014CC6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489470C-E3B4-D277-3A0D-1D720352DE4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94715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08703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5609599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7491949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42027346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971639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889752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77940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960025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0903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15F3F8E-64A7-7782-5CD7-FFADBD5AC6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92356"/>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2371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663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801416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1304806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468201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340146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836388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4173443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3699318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5417013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theme" Target="../theme/theme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4/1/26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704" r:id="rId4"/>
    <p:sldLayoutId id="2147483726" r:id="rId5"/>
    <p:sldLayoutId id="2147483727" r:id="rId6"/>
    <p:sldLayoutId id="2147483705" r:id="rId7"/>
    <p:sldLayoutId id="2147483729" r:id="rId8"/>
    <p:sldLayoutId id="2147483675" r:id="rId9"/>
    <p:sldLayoutId id="2147483676" r:id="rId10"/>
    <p:sldLayoutId id="2147483663" r:id="rId11"/>
    <p:sldLayoutId id="2147483681" r:id="rId12"/>
    <p:sldLayoutId id="2147483682" r:id="rId13"/>
    <p:sldLayoutId id="2147483699" r:id="rId14"/>
    <p:sldLayoutId id="2147483700" r:id="rId15"/>
    <p:sldLayoutId id="2147483732" r:id="rId16"/>
    <p:sldLayoutId id="2147483733" r:id="rId17"/>
    <p:sldLayoutId id="2147483678" r:id="rId18"/>
    <p:sldLayoutId id="2147483679" r:id="rId19"/>
    <p:sldLayoutId id="2147483666" r:id="rId20"/>
    <p:sldLayoutId id="2147483667" r:id="rId21"/>
    <p:sldLayoutId id="2147483701" r:id="rId22"/>
    <p:sldLayoutId id="2147483706" r:id="rId23"/>
    <p:sldLayoutId id="2147483736" r:id="rId24"/>
    <p:sldLayoutId id="2147483680"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68" r:id="rId36"/>
    <p:sldLayoutId id="2147483669" r:id="rId37"/>
    <p:sldLayoutId id="2147483670" r:id="rId38"/>
    <p:sldLayoutId id="2147483671" r:id="rId39"/>
    <p:sldLayoutId id="2147483672" r:id="rId40"/>
    <p:sldLayoutId id="2147483673" r:id="rId41"/>
    <p:sldLayoutId id="2147483693" r:id="rId42"/>
    <p:sldLayoutId id="2147483707" r:id="rId43"/>
    <p:sldLayoutId id="2147483703" r:id="rId4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4/1/26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007882029"/>
      </p:ext>
    </p:extLst>
  </p:cSld>
  <p:clrMap bg1="lt1" tx1="dk1" bg2="lt2" tx2="dk2" accent1="accent1" accent2="accent2" accent3="accent3" accent4="accent4" accent5="accent5" accent6="accent6" hlink="hlink" folHlink="folHlink"/>
  <p:sldLayoutIdLst>
    <p:sldLayoutId id="2147483695" r:id="rId1"/>
    <p:sldLayoutId id="2147483722" r:id="rId2"/>
    <p:sldLayoutId id="2147483723" r:id="rId3"/>
    <p:sldLayoutId id="2147483724" r:id="rId4"/>
    <p:sldLayoutId id="2147483730" r:id="rId5"/>
    <p:sldLayoutId id="2147483731" r:id="rId6"/>
    <p:sldLayoutId id="2147483734" r:id="rId7"/>
    <p:sldLayoutId id="2147483702" r:id="rId8"/>
    <p:sldLayoutId id="2147483739" r:id="rId9"/>
    <p:sldLayoutId id="2147483725" r:id="rId10"/>
    <p:sldLayoutId id="2147483728" r:id="rId11"/>
    <p:sldLayoutId id="2147483735" r:id="rId12"/>
    <p:sldLayoutId id="2147483738"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4/1/26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84248999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4/1/26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97292452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68643D-127B-19DA-2FBF-89C0B80154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259E73-765F-8904-EC9E-276B3AE1C2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6D432-8D54-B96B-D4C6-15F5A0FDC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0784B1-5C5B-4FBB-B652-3350CE809FE7}" type="datetimeFigureOut">
              <a:rPr lang="en-US" smtClean="0"/>
              <a:t>4/1/26</a:t>
            </a:fld>
            <a:endParaRPr lang="en-US"/>
          </a:p>
        </p:txBody>
      </p:sp>
      <p:sp>
        <p:nvSpPr>
          <p:cNvPr id="5" name="Footer Placeholder 4">
            <a:extLst>
              <a:ext uri="{FF2B5EF4-FFF2-40B4-BE49-F238E27FC236}">
                <a16:creationId xmlns:a16="http://schemas.microsoft.com/office/drawing/2014/main" id="{BA60EDF5-387E-CB8C-68C2-29E6AAB19B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9FB299F-BB57-D7AC-E905-CC9BEC1F2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6319AB-041C-44F6-AB0F-0141035D4795}" type="slidenum">
              <a:rPr lang="en-US" smtClean="0"/>
              <a:t>‹#›</a:t>
            </a:fld>
            <a:endParaRPr lang="en-US"/>
          </a:p>
        </p:txBody>
      </p:sp>
    </p:spTree>
    <p:extLst>
      <p:ext uri="{BB962C8B-B14F-4D97-AF65-F5344CB8AC3E}">
        <p14:creationId xmlns:p14="http://schemas.microsoft.com/office/powerpoint/2010/main" val="38037178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ci3t.org/enh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0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66.png"/></Relationships>
</file>

<file path=ppt/slides/_rels/slide104.xml.rels><?xml version="1.0" encoding="UTF-8" standalone="yes"?>
<Relationships xmlns="http://schemas.openxmlformats.org/package/2006/relationships"><Relationship Id="rId3" Type="http://schemas.openxmlformats.org/officeDocument/2006/relationships/image" Target="../media/image267.svg"/><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jpe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18" Type="http://schemas.openxmlformats.org/officeDocument/2006/relationships/image" Target="../media/image76.jpeg"/><Relationship Id="rId3" Type="http://schemas.openxmlformats.org/officeDocument/2006/relationships/image" Target="../media/image62.png"/><Relationship Id="rId21" Type="http://schemas.openxmlformats.org/officeDocument/2006/relationships/image" Target="../media/image79.jpeg"/><Relationship Id="rId7" Type="http://schemas.openxmlformats.org/officeDocument/2006/relationships/image" Target="../media/image65.jpeg"/><Relationship Id="rId12" Type="http://schemas.openxmlformats.org/officeDocument/2006/relationships/image" Target="../media/image70.jpeg"/><Relationship Id="rId17" Type="http://schemas.openxmlformats.org/officeDocument/2006/relationships/image" Target="../media/image75.jpeg"/><Relationship Id="rId2" Type="http://schemas.openxmlformats.org/officeDocument/2006/relationships/notesSlide" Target="../notesSlides/notesSlide8.xml"/><Relationship Id="rId16" Type="http://schemas.openxmlformats.org/officeDocument/2006/relationships/image" Target="../media/image74.jpeg"/><Relationship Id="rId20"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0.png"/><Relationship Id="rId15" Type="http://schemas.openxmlformats.org/officeDocument/2006/relationships/image" Target="../media/image73.jpeg"/><Relationship Id="rId10" Type="http://schemas.openxmlformats.org/officeDocument/2006/relationships/image" Target="../media/image68.jpeg"/><Relationship Id="rId19" Type="http://schemas.openxmlformats.org/officeDocument/2006/relationships/image" Target="../media/image77.jpeg"/><Relationship Id="rId4" Type="http://schemas.openxmlformats.org/officeDocument/2006/relationships/image" Target="../media/image63.jpeg"/><Relationship Id="rId9" Type="http://schemas.openxmlformats.org/officeDocument/2006/relationships/image" Target="../media/image67.jpeg"/><Relationship Id="rId14" Type="http://schemas.openxmlformats.org/officeDocument/2006/relationships/image" Target="../media/image72.jpeg"/><Relationship Id="rId22" Type="http://schemas.openxmlformats.org/officeDocument/2006/relationships/image" Target="../media/image80.jpeg"/></Relationships>
</file>

<file path=ppt/slides/_rels/slide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7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hyperlink" Target="https://www.ci3t.org/measures" TargetMode="Externa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0.xml"/><Relationship Id="rId4" Type="http://schemas.openxmlformats.org/officeDocument/2006/relationships/image" Target="../media/image108.png"/></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0.xml"/><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20.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0.xml"/><Relationship Id="rId4" Type="http://schemas.openxmlformats.org/officeDocument/2006/relationships/image" Target="../media/image119.svg"/></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0.xml"/><Relationship Id="rId4" Type="http://schemas.openxmlformats.org/officeDocument/2006/relationships/image" Target="../media/image119.svg"/></Relationships>
</file>

<file path=ppt/slides/_rels/slide37.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0.xm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90.png"/><Relationship Id="rId5" Type="http://schemas.openxmlformats.org/officeDocument/2006/relationships/image" Target="../media/image130.png"/><Relationship Id="rId4" Type="http://schemas.openxmlformats.org/officeDocument/2006/relationships/image" Target="../media/image129.png"/></Relationships>
</file>

<file path=ppt/slides/_rels/slide4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20.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jpeg"/><Relationship Id="rId18" Type="http://schemas.openxmlformats.org/officeDocument/2006/relationships/image" Target="../media/image156.jpeg"/><Relationship Id="rId26" Type="http://schemas.openxmlformats.org/officeDocument/2006/relationships/image" Target="../media/image164.jpeg"/><Relationship Id="rId3" Type="http://schemas.openxmlformats.org/officeDocument/2006/relationships/image" Target="../media/image141.png"/><Relationship Id="rId21" Type="http://schemas.openxmlformats.org/officeDocument/2006/relationships/image" Target="../media/image159.jpeg"/><Relationship Id="rId7" Type="http://schemas.openxmlformats.org/officeDocument/2006/relationships/image" Target="../media/image145.png"/><Relationship Id="rId12" Type="http://schemas.openxmlformats.org/officeDocument/2006/relationships/image" Target="../media/image150.jpeg"/><Relationship Id="rId17" Type="http://schemas.openxmlformats.org/officeDocument/2006/relationships/image" Target="../media/image155.jpeg"/><Relationship Id="rId25" Type="http://schemas.openxmlformats.org/officeDocument/2006/relationships/image" Target="../media/image163.jpeg"/><Relationship Id="rId2" Type="http://schemas.openxmlformats.org/officeDocument/2006/relationships/notesSlide" Target="../notesSlides/notesSlide12.xml"/><Relationship Id="rId16" Type="http://schemas.openxmlformats.org/officeDocument/2006/relationships/image" Target="../media/image154.jpeg"/><Relationship Id="rId20" Type="http://schemas.openxmlformats.org/officeDocument/2006/relationships/image" Target="../media/image158.jpeg"/><Relationship Id="rId29" Type="http://schemas.openxmlformats.org/officeDocument/2006/relationships/image" Target="../media/image167.jpeg"/><Relationship Id="rId1" Type="http://schemas.openxmlformats.org/officeDocument/2006/relationships/slideLayout" Target="../slideLayouts/slideLayout22.xml"/><Relationship Id="rId6" Type="http://schemas.openxmlformats.org/officeDocument/2006/relationships/image" Target="../media/image144.png"/><Relationship Id="rId11" Type="http://schemas.openxmlformats.org/officeDocument/2006/relationships/image" Target="../media/image149.jpeg"/><Relationship Id="rId24" Type="http://schemas.openxmlformats.org/officeDocument/2006/relationships/image" Target="../media/image162.jpeg"/><Relationship Id="rId5" Type="http://schemas.openxmlformats.org/officeDocument/2006/relationships/image" Target="../media/image143.png"/><Relationship Id="rId15" Type="http://schemas.openxmlformats.org/officeDocument/2006/relationships/image" Target="../media/image153.jpeg"/><Relationship Id="rId23" Type="http://schemas.openxmlformats.org/officeDocument/2006/relationships/image" Target="../media/image161.jpeg"/><Relationship Id="rId28" Type="http://schemas.openxmlformats.org/officeDocument/2006/relationships/image" Target="../media/image166.jpeg"/><Relationship Id="rId10" Type="http://schemas.openxmlformats.org/officeDocument/2006/relationships/image" Target="../media/image148.jpeg"/><Relationship Id="rId19" Type="http://schemas.openxmlformats.org/officeDocument/2006/relationships/image" Target="../media/image157.jpeg"/><Relationship Id="rId4" Type="http://schemas.openxmlformats.org/officeDocument/2006/relationships/image" Target="../media/image142.png"/><Relationship Id="rId9" Type="http://schemas.openxmlformats.org/officeDocument/2006/relationships/image" Target="../media/image147.jpeg"/><Relationship Id="rId14" Type="http://schemas.openxmlformats.org/officeDocument/2006/relationships/image" Target="../media/image152.jpeg"/><Relationship Id="rId22" Type="http://schemas.openxmlformats.org/officeDocument/2006/relationships/image" Target="../media/image160.jpeg"/><Relationship Id="rId27" Type="http://schemas.openxmlformats.org/officeDocument/2006/relationships/image" Target="../media/image165.jpeg"/><Relationship Id="rId30" Type="http://schemas.openxmlformats.org/officeDocument/2006/relationships/image" Target="../media/image168.jpeg"/></Relationships>
</file>

<file path=ppt/slides/_rels/slide4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hyperlink" Target="https://www.ci3t.org/measures" TargetMode="Externa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jpe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png"/><Relationship Id="rId4" Type="http://schemas.openxmlformats.org/officeDocument/2006/relationships/image" Target="../media/image174.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5.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5.xml"/></Relationships>
</file>

<file path=ppt/slides/_rels/slide5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39.png"/><Relationship Id="rId1" Type="http://schemas.openxmlformats.org/officeDocument/2006/relationships/slideLayout" Target="../slideLayouts/slideLayout20.xml"/><Relationship Id="rId4" Type="http://schemas.openxmlformats.org/officeDocument/2006/relationships/image" Target="../media/image185.png"/></Relationships>
</file>

<file path=ppt/slides/_rels/slide6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188.svg"/><Relationship Id="rId4" Type="http://schemas.openxmlformats.org/officeDocument/2006/relationships/image" Target="../media/image187.png"/></Relationships>
</file>

<file path=ppt/slides/_rels/slide64.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67.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hyperlink" Target="https://www.ci3t.org/imp" TargetMode="External"/><Relationship Id="rId7" Type="http://schemas.openxmlformats.org/officeDocument/2006/relationships/hyperlink" Target="https://www.ci3t.org/enhanc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6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 Id="rId5" Type="http://schemas.openxmlformats.org/officeDocument/2006/relationships/image" Target="../media/image199.png"/><Relationship Id="rId4" Type="http://schemas.openxmlformats.org/officeDocument/2006/relationships/image" Target="../media/image198.png"/></Relationships>
</file>

<file path=ppt/slides/_rels/slide6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202.jpeg"/><Relationship Id="rId4" Type="http://schemas.openxmlformats.org/officeDocument/2006/relationships/image" Target="../media/image201.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sv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7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210.png"/></Relationships>
</file>

<file path=ppt/slides/_rels/slide7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14.jpeg"/></Relationships>
</file>

<file path=ppt/slides/_rels/slide7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4" Type="http://schemas.openxmlformats.org/officeDocument/2006/relationships/image" Target="../media/image214.jpeg"/></Relationships>
</file>

<file path=ppt/slides/_rels/slide77.xml.rels><?xml version="1.0" encoding="UTF-8" standalone="yes"?>
<Relationships xmlns="http://schemas.openxmlformats.org/package/2006/relationships"><Relationship Id="rId3" Type="http://schemas.openxmlformats.org/officeDocument/2006/relationships/image" Target="../media/image203.sv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doi.org/10.17161/ci3t.42880" TargetMode="External"/><Relationship Id="rId5" Type="http://schemas.openxmlformats.org/officeDocument/2006/relationships/image" Target="../media/image220.png"/><Relationship Id="rId4" Type="http://schemas.openxmlformats.org/officeDocument/2006/relationships/image" Target="../media/image219.png"/></Relationships>
</file>

<file path=ppt/slides/_rels/slide7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107.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hyperlink" Target="https://www.ci3t.org/measures" TargetMode="External"/><Relationship Id="rId4" Type="http://schemas.openxmlformats.org/officeDocument/2006/relationships/image" Target="../media/image51.png"/></Relationships>
</file>

<file path=ppt/slides/_rels/slide8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125.xml"/></Relationships>
</file>

<file path=ppt/slides/_rels/slide8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8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2.xml"/><Relationship Id="rId5" Type="http://schemas.openxmlformats.org/officeDocument/2006/relationships/image" Target="../media/image227.png"/><Relationship Id="rId4" Type="http://schemas.openxmlformats.org/officeDocument/2006/relationships/image" Target="../media/image23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png"/><Relationship Id="rId1" Type="http://schemas.openxmlformats.org/officeDocument/2006/relationships/slideLayout" Target="../slideLayouts/slideLayout22.xml"/><Relationship Id="rId4" Type="http://schemas.openxmlformats.org/officeDocument/2006/relationships/image" Target="../media/image233.png"/></Relationships>
</file>

<file path=ppt/slides/_rels/slide87.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8" Type="http://schemas.openxmlformats.org/officeDocument/2006/relationships/image" Target="../media/image246.jpeg"/><Relationship Id="rId13" Type="http://schemas.openxmlformats.org/officeDocument/2006/relationships/image" Target="../media/image251.jpeg"/><Relationship Id="rId18" Type="http://schemas.openxmlformats.org/officeDocument/2006/relationships/image" Target="../media/image256.jpeg"/><Relationship Id="rId3" Type="http://schemas.openxmlformats.org/officeDocument/2006/relationships/image" Target="../media/image241.png"/><Relationship Id="rId21" Type="http://schemas.openxmlformats.org/officeDocument/2006/relationships/image" Target="../media/image259.jpeg"/><Relationship Id="rId7" Type="http://schemas.openxmlformats.org/officeDocument/2006/relationships/image" Target="../media/image245.jpeg"/><Relationship Id="rId12" Type="http://schemas.openxmlformats.org/officeDocument/2006/relationships/image" Target="../media/image250.jpeg"/><Relationship Id="rId17" Type="http://schemas.openxmlformats.org/officeDocument/2006/relationships/image" Target="../media/image255.jpeg"/><Relationship Id="rId2" Type="http://schemas.openxmlformats.org/officeDocument/2006/relationships/notesSlide" Target="../notesSlides/notesSlide29.xml"/><Relationship Id="rId16" Type="http://schemas.openxmlformats.org/officeDocument/2006/relationships/image" Target="../media/image254.jpeg"/><Relationship Id="rId20" Type="http://schemas.openxmlformats.org/officeDocument/2006/relationships/image" Target="../media/image258.jpeg"/><Relationship Id="rId1" Type="http://schemas.openxmlformats.org/officeDocument/2006/relationships/slideLayout" Target="../slideLayouts/slideLayout22.xml"/><Relationship Id="rId6" Type="http://schemas.openxmlformats.org/officeDocument/2006/relationships/image" Target="../media/image244.jpeg"/><Relationship Id="rId11" Type="http://schemas.openxmlformats.org/officeDocument/2006/relationships/image" Target="../media/image249.jpeg"/><Relationship Id="rId5" Type="http://schemas.openxmlformats.org/officeDocument/2006/relationships/image" Target="../media/image243.jpeg"/><Relationship Id="rId15" Type="http://schemas.openxmlformats.org/officeDocument/2006/relationships/image" Target="../media/image253.jpeg"/><Relationship Id="rId10" Type="http://schemas.openxmlformats.org/officeDocument/2006/relationships/image" Target="../media/image248.jpeg"/><Relationship Id="rId19" Type="http://schemas.openxmlformats.org/officeDocument/2006/relationships/image" Target="../media/image257.jpeg"/><Relationship Id="rId4" Type="http://schemas.openxmlformats.org/officeDocument/2006/relationships/image" Target="../media/image242.png"/><Relationship Id="rId9" Type="http://schemas.openxmlformats.org/officeDocument/2006/relationships/image" Target="../media/image247.jpeg"/><Relationship Id="rId14" Type="http://schemas.openxmlformats.org/officeDocument/2006/relationships/image" Target="../media/image25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385069" y="-212727"/>
            <a:ext cx="11353800" cy="2387600"/>
          </a:xfrm>
        </p:spPr>
        <p:txBody>
          <a:bodyPr>
            <a:noAutofit/>
          </a:bodyPr>
          <a:lstStyle/>
          <a:p>
            <a:r>
              <a:rPr lang="en-US" sz="4400"/>
              <a:t>Implementing Comprehensive, Integrated, Three-tiered (Ci3T) Models: Planning for the Year Ahead</a:t>
            </a:r>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838200" y="1898329"/>
            <a:ext cx="10515600" cy="1655762"/>
          </a:xfrm>
        </p:spPr>
        <p:txBody>
          <a:bodyPr anchor="ctr"/>
          <a:lstStyle/>
          <a:p>
            <a:r>
              <a:rPr lang="en-US"/>
              <a:t>Enhanced Ci3T Implementation Series and Delivery (E-Ci3T) Session 5</a:t>
            </a:r>
          </a:p>
        </p:txBody>
      </p:sp>
      <p:sp>
        <p:nvSpPr>
          <p:cNvPr id="6" name="Rounded Rectangle 11">
            <a:extLst>
              <a:ext uri="{FF2B5EF4-FFF2-40B4-BE49-F238E27FC236}">
                <a16:creationId xmlns:a16="http://schemas.microsoft.com/office/drawing/2014/main" id="{29E226DD-3925-47DC-DDAD-91CF3CE958A6}"/>
              </a:ext>
            </a:extLst>
          </p:cNvPr>
          <p:cNvSpPr/>
          <p:nvPr/>
        </p:nvSpPr>
        <p:spPr>
          <a:xfrm>
            <a:off x="453131" y="3554639"/>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2">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and complete a one-time registration process!</a:t>
            </a:r>
          </a:p>
        </p:txBody>
      </p:sp>
      <p:pic>
        <p:nvPicPr>
          <p:cNvPr id="7" name="Picture 6" descr="A screenshot of the Ci3T website on the Enhancing Ci3T Modules tab">
            <a:extLst>
              <a:ext uri="{FF2B5EF4-FFF2-40B4-BE49-F238E27FC236}">
                <a16:creationId xmlns:a16="http://schemas.microsoft.com/office/drawing/2014/main" id="{D18DAA0A-7073-906C-1C3C-33DD70598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665" y="3176925"/>
            <a:ext cx="3873204" cy="3394092"/>
          </a:xfrm>
          <a:prstGeom prst="rect">
            <a:avLst/>
          </a:prstGeom>
          <a:ln>
            <a:solidFill>
              <a:schemeClr val="tx1"/>
            </a:solidFill>
          </a:ln>
        </p:spPr>
      </p:pic>
      <p:sp>
        <p:nvSpPr>
          <p:cNvPr id="8" name="Rectangle 7" descr="Yellow box outlining the First time module users for 2024-2025 registration link on the Ci3T website">
            <a:extLst>
              <a:ext uri="{FF2B5EF4-FFF2-40B4-BE49-F238E27FC236}">
                <a16:creationId xmlns:a16="http://schemas.microsoft.com/office/drawing/2014/main" id="{CEB776C3-772B-5136-04CB-D260F34FFA36}"/>
              </a:ext>
            </a:extLst>
          </p:cNvPr>
          <p:cNvSpPr/>
          <p:nvPr/>
        </p:nvSpPr>
        <p:spPr>
          <a:xfrm>
            <a:off x="7865665" y="5602394"/>
            <a:ext cx="3873204"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25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F51-8AB9-A8E0-F928-A696CACF3697}"/>
              </a:ext>
            </a:extLst>
          </p:cNvPr>
          <p:cNvSpPr>
            <a:spLocks noGrp="1"/>
          </p:cNvSpPr>
          <p:nvPr>
            <p:ph type="title"/>
          </p:nvPr>
        </p:nvSpPr>
        <p:spPr/>
        <p:txBody>
          <a:bodyPr/>
          <a:lstStyle/>
          <a:p>
            <a:r>
              <a:rPr lang="en-US"/>
              <a:t>Module Pathways</a:t>
            </a:r>
          </a:p>
        </p:txBody>
      </p:sp>
      <p:pic>
        <p:nvPicPr>
          <p:cNvPr id="6" name="Picture 1" descr="An image of the Orientating Principal Leaders to Ci3T Pathway available at ci3t.org/enhance">
            <a:extLst>
              <a:ext uri="{FF2B5EF4-FFF2-40B4-BE49-F238E27FC236}">
                <a16:creationId xmlns:a16="http://schemas.microsoft.com/office/drawing/2014/main" id="{A181AAB5-CA9B-FF49-2D65-0804F50C80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773289"/>
            <a:ext cx="3180740" cy="4114800"/>
          </a:xfrm>
        </p:spPr>
      </p:pic>
      <p:pic>
        <p:nvPicPr>
          <p:cNvPr id="8" name="Picture 2" descr="An image of the General Education Teacher Pathway available at ci3t.org/enhance">
            <a:extLst>
              <a:ext uri="{FF2B5EF4-FFF2-40B4-BE49-F238E27FC236}">
                <a16:creationId xmlns:a16="http://schemas.microsoft.com/office/drawing/2014/main" id="{70FFEA2F-3F61-8C7A-ED80-D29FBBBC2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922" y="1773289"/>
            <a:ext cx="3180740" cy="4114800"/>
          </a:xfrm>
          <a:prstGeom prst="rect">
            <a:avLst/>
          </a:prstGeom>
        </p:spPr>
      </p:pic>
      <p:pic>
        <p:nvPicPr>
          <p:cNvPr id="10" name="Picture 3" descr="An image of the Paraprofessional Pathway available at ci3t.org/enhance">
            <a:extLst>
              <a:ext uri="{FF2B5EF4-FFF2-40B4-BE49-F238E27FC236}">
                <a16:creationId xmlns:a16="http://schemas.microsoft.com/office/drawing/2014/main" id="{304D5034-9671-ED78-2508-4249360A6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3770" y="1773289"/>
            <a:ext cx="3180740" cy="4114800"/>
          </a:xfrm>
          <a:prstGeom prst="rect">
            <a:avLst/>
          </a:prstGeom>
        </p:spPr>
      </p:pic>
    </p:spTree>
    <p:extLst>
      <p:ext uri="{BB962C8B-B14F-4D97-AF65-F5344CB8AC3E}">
        <p14:creationId xmlns:p14="http://schemas.microsoft.com/office/powerpoint/2010/main" val="39550726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lnSpcReduction="10000"/>
          </a:bodyPr>
          <a:lstStyle/>
          <a:p>
            <a:r>
              <a:rPr lang="en-US"/>
              <a:t>Procedures for Monitoring</a:t>
            </a:r>
          </a:p>
          <a:p>
            <a:pPr lvl="1"/>
            <a:r>
              <a:rPr lang="en-US"/>
              <a:t>Review your School’s Social Validity &amp; Treatment Integrity Data</a:t>
            </a:r>
          </a:p>
          <a:p>
            <a:pPr lvl="1"/>
            <a:r>
              <a:rPr lang="en-US"/>
              <a:t>Review your School’s Spring Screening Data</a:t>
            </a:r>
          </a:p>
          <a:p>
            <a:r>
              <a:rPr lang="en-US"/>
              <a:t>Planning for the Year Ahead 2026-2027</a:t>
            </a:r>
          </a:p>
          <a:p>
            <a:r>
              <a:rPr lang="en-US"/>
              <a:t>Focusing on Data-Informed Professional Learning</a:t>
            </a:r>
          </a:p>
        </p:txBody>
      </p:sp>
      <p:sp>
        <p:nvSpPr>
          <p:cNvPr id="5" name="Text Placeholder 4"/>
          <p:cNvSpPr>
            <a:spLocks noGrp="1"/>
          </p:cNvSpPr>
          <p:nvPr>
            <p:ph type="body" sz="quarter" idx="3"/>
          </p:nvPr>
        </p:nvSpPr>
        <p:spPr/>
        <p:txBody>
          <a:bodyPr/>
          <a:lstStyle/>
          <a:p>
            <a:r>
              <a:rPr lang="en-US"/>
              <a:t>Next time</a:t>
            </a:r>
          </a:p>
        </p:txBody>
      </p:sp>
      <p:sp>
        <p:nvSpPr>
          <p:cNvPr id="6" name="Content Placeholder 5"/>
          <p:cNvSpPr>
            <a:spLocks noGrp="1"/>
          </p:cNvSpPr>
          <p:nvPr>
            <p:ph sz="quarter" idx="4"/>
          </p:nvPr>
        </p:nvSpPr>
        <p:spPr/>
        <p:txBody>
          <a:bodyPr>
            <a:normAutofit lnSpcReduction="10000"/>
          </a:bodyPr>
          <a:lstStyle/>
          <a:p>
            <a:r>
              <a:rPr lang="en-US"/>
              <a:t>We hope you have a wonderful conclusion to the school year!</a:t>
            </a:r>
          </a:p>
          <a:p>
            <a:r>
              <a:rPr lang="en-US"/>
              <a:t>Invitation: Ci3T Implementation Symposium!</a:t>
            </a:r>
          </a:p>
          <a:p>
            <a:r>
              <a:rPr lang="en-US"/>
              <a:t>Invitation: Partner Spotlight!</a:t>
            </a:r>
            <a:endParaRPr lang="en-US" i="1"/>
          </a:p>
        </p:txBody>
      </p:sp>
    </p:spTree>
    <p:extLst>
      <p:ext uri="{BB962C8B-B14F-4D97-AF65-F5344CB8AC3E}">
        <p14:creationId xmlns:p14="http://schemas.microsoft.com/office/powerpoint/2010/main" val="30676821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fontScale="92500" lnSpcReduction="20000"/>
          </a:bodyPr>
          <a:lstStyle/>
          <a:p>
            <a:pPr marL="0" indent="0">
              <a:buNone/>
            </a:pPr>
            <a:r>
              <a:rPr lang="en-US" b="1"/>
              <a:t>At your next Ci3T Leadership Team meeting: </a:t>
            </a:r>
          </a:p>
          <a:p>
            <a:pPr lvl="1"/>
            <a:r>
              <a:rPr lang="en-US"/>
              <a:t>Begin planning updates to your Ci3T Implementation Manual for next year; consider:</a:t>
            </a:r>
          </a:p>
          <a:p>
            <a:pPr lvl="2"/>
            <a:r>
              <a:rPr lang="en-US"/>
              <a:t>Takeaways from data reviews conducted this year (social validity, treatment integrity, student outcomes)</a:t>
            </a:r>
          </a:p>
          <a:p>
            <a:pPr lvl="2"/>
            <a:r>
              <a:rPr lang="en-US"/>
              <a:t>District Master updates</a:t>
            </a:r>
          </a:p>
          <a:p>
            <a:pPr lvl="1"/>
            <a:r>
              <a:rPr lang="en-US"/>
              <a:t>Update your Ci3T Leadership Team structures for next year, including membership, meeting dates, agendas</a:t>
            </a:r>
          </a:p>
          <a:p>
            <a:pPr lvl="1"/>
            <a:r>
              <a:rPr lang="en-US"/>
              <a:t>Plan data-informed professional learning to support your staff in 2025-2026</a:t>
            </a:r>
          </a:p>
          <a:p>
            <a:pPr marL="0" indent="0">
              <a:buNone/>
            </a:pPr>
            <a:r>
              <a:rPr lang="en-US" b="1"/>
              <a:t>At your next faculty meeting: </a:t>
            </a:r>
          </a:p>
          <a:p>
            <a:pPr lvl="1"/>
            <a:r>
              <a:rPr lang="en-US"/>
              <a:t>Share successes</a:t>
            </a:r>
          </a:p>
          <a:p>
            <a:pPr lvl="1"/>
            <a:r>
              <a:rPr lang="en-US"/>
              <a:t>Share spring implementation report and screening data</a:t>
            </a:r>
          </a:p>
          <a:p>
            <a:pPr lvl="1"/>
            <a:r>
              <a:rPr lang="en-US"/>
              <a:t>Share revisions to Ci3T Implementation Manual based on spring data</a:t>
            </a:r>
          </a:p>
          <a:p>
            <a:pPr lvl="1"/>
            <a:r>
              <a:rPr lang="en-US"/>
              <a:t>Share professional learning resources and opportunities</a:t>
            </a:r>
          </a:p>
        </p:txBody>
      </p:sp>
    </p:spTree>
    <p:extLst>
      <p:ext uri="{BB962C8B-B14F-4D97-AF65-F5344CB8AC3E}">
        <p14:creationId xmlns:p14="http://schemas.microsoft.com/office/powerpoint/2010/main" val="17180877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8ECD-7248-BF1D-A879-79EC24522C1B}"/>
              </a:ext>
            </a:extLst>
          </p:cNvPr>
          <p:cNvSpPr>
            <a:spLocks noGrp="1"/>
          </p:cNvSpPr>
          <p:nvPr>
            <p:ph type="title"/>
          </p:nvPr>
        </p:nvSpPr>
        <p:spPr/>
        <p:txBody>
          <a:bodyPr/>
          <a:lstStyle/>
          <a:p>
            <a:r>
              <a:rPr lang="en-US"/>
              <a:t>Action Planning</a:t>
            </a:r>
          </a:p>
        </p:txBody>
      </p:sp>
      <p:pic>
        <p:nvPicPr>
          <p:cNvPr id="15" name="Picture 1" descr="Action Steps Tables. Logistics Action Items Table is used for planning steps for supporting implementation and includes the following columns: action item, person(s) responsible, planned completion date, date completed, and completed items. Problem-solving Action Plan Table is used for team-initiated problem solving (TIPS), which involves using school-wide data to identify challenges and make action plans, and includes the following columns: problem statement, hypothesis (why), solutions/tasks, who?, by when?, and goal, timeline, and decision rules.">
            <a:extLst>
              <a:ext uri="{FF2B5EF4-FFF2-40B4-BE49-F238E27FC236}">
                <a16:creationId xmlns:a16="http://schemas.microsoft.com/office/drawing/2014/main" id="{C5A58C0D-79F1-866D-4CC6-4E75B7066231}"/>
              </a:ext>
            </a:extLst>
          </p:cNvPr>
          <p:cNvPicPr>
            <a:picLocks noChangeAspect="1"/>
          </p:cNvPicPr>
          <p:nvPr/>
        </p:nvPicPr>
        <p:blipFill>
          <a:blip r:embed="rId3"/>
          <a:stretch>
            <a:fillRect/>
          </a:stretch>
        </p:blipFill>
        <p:spPr>
          <a:xfrm>
            <a:off x="838200" y="1480119"/>
            <a:ext cx="9425233" cy="5175953"/>
          </a:xfrm>
          <a:prstGeom prst="rect">
            <a:avLst/>
          </a:prstGeom>
        </p:spPr>
      </p:pic>
      <p:pic>
        <p:nvPicPr>
          <p:cNvPr id="5" name="Picture 2">
            <a:extLst>
              <a:ext uri="{FF2B5EF4-FFF2-40B4-BE49-F238E27FC236}">
                <a16:creationId xmlns:a16="http://schemas.microsoft.com/office/drawing/2014/main" id="{68533E8F-4EEF-0FDF-A5E9-B06CBE3EC12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8836" y="0"/>
            <a:ext cx="1413164"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32998895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0BD-300E-3B3D-F5E1-FA5624D1DF1C}"/>
              </a:ext>
            </a:extLst>
          </p:cNvPr>
          <p:cNvSpPr>
            <a:spLocks noGrp="1"/>
          </p:cNvSpPr>
          <p:nvPr>
            <p:ph type="title"/>
          </p:nvPr>
        </p:nvSpPr>
        <p:spPr/>
        <p:txBody>
          <a:bodyPr/>
          <a:lstStyle/>
          <a:p>
            <a:r>
              <a:rPr lang="en-US"/>
              <a:t>Coaching Protocol Reminder</a:t>
            </a:r>
          </a:p>
        </p:txBody>
      </p:sp>
      <p:pic>
        <p:nvPicPr>
          <p:cNvPr id="14" name="Page 1" descr="Ci3T Implementation Series and Delivery Coaching Protocol">
            <a:extLst>
              <a:ext uri="{FF2B5EF4-FFF2-40B4-BE49-F238E27FC236}">
                <a16:creationId xmlns:a16="http://schemas.microsoft.com/office/drawing/2014/main" id="{A2975193-920D-40FE-7B6F-45E87A6039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9269" y="1752301"/>
            <a:ext cx="3583675" cy="4497985"/>
          </a:xfrm>
          <a:prstGeom prst="rect">
            <a:avLst/>
          </a:prstGeom>
          <a:ln>
            <a:solidFill>
              <a:schemeClr val="tx1">
                <a:lumMod val="50000"/>
                <a:lumOff val="50000"/>
              </a:schemeClr>
            </a:solidFill>
          </a:ln>
        </p:spPr>
      </p:pic>
      <p:pic>
        <p:nvPicPr>
          <p:cNvPr id="5" name="Picture 1" descr="Screenshot of Session 1 activities to complete after the session, including implementation coaching tips">
            <a:extLst>
              <a:ext uri="{FF2B5EF4-FFF2-40B4-BE49-F238E27FC236}">
                <a16:creationId xmlns:a16="http://schemas.microsoft.com/office/drawing/2014/main" id="{3FCC2BEA-81DA-C5AE-5109-3A546B810D55}"/>
              </a:ext>
            </a:extLst>
          </p:cNvPr>
          <p:cNvPicPr>
            <a:picLocks noChangeAspect="1"/>
          </p:cNvPicPr>
          <p:nvPr/>
        </p:nvPicPr>
        <p:blipFill>
          <a:blip r:embed="rId4"/>
          <a:stretch>
            <a:fillRect/>
          </a:stretch>
        </p:blipFill>
        <p:spPr>
          <a:xfrm>
            <a:off x="4869816" y="1752301"/>
            <a:ext cx="4765504" cy="4444234"/>
          </a:xfrm>
          <a:prstGeom prst="rect">
            <a:avLst/>
          </a:prstGeom>
          <a:ln>
            <a:solidFill>
              <a:schemeClr val="tx1"/>
            </a:solidFill>
          </a:ln>
        </p:spPr>
      </p:pic>
    </p:spTree>
    <p:extLst>
      <p:ext uri="{BB962C8B-B14F-4D97-AF65-F5344CB8AC3E}">
        <p14:creationId xmlns:p14="http://schemas.microsoft.com/office/powerpoint/2010/main" val="39514636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8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500" normalizeH="0" baseline="0" noProof="0">
                <a:ln w="3175">
                  <a:solidFill>
                    <a:prstClr val="white">
                      <a:lumMod val="95000"/>
                    </a:prstClr>
                  </a:solidFill>
                </a:ln>
                <a:solidFill>
                  <a:srgbClr val="4D4D4D"/>
                </a:solidFill>
                <a:effectLst/>
                <a:uLnTx/>
                <a:uFillTx/>
                <a:latin typeface="Arial" panose="020B0604020202020204"/>
                <a:ea typeface="+mj-ea"/>
                <a:cs typeface="+mj-cs"/>
              </a:rPr>
              <a:t>Thank you!</a:t>
            </a:r>
            <a:endParaRPr kumimoji="0" lang="en-US" sz="5400" b="1" i="0" u="none" strike="noStrike" kern="1200" cap="none" spc="-500" normalizeH="0" baseline="0" noProof="0">
              <a:ln>
                <a:noFill/>
              </a:ln>
              <a:solidFill>
                <a:srgbClr val="4D4D4D"/>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Arial" panose="020B0604020202020204"/>
                <a:ea typeface="+mj-ea"/>
                <a:cs typeface="+mj-cs"/>
              </a:rPr>
              <a:t>ci3t.org</a:t>
            </a:r>
          </a:p>
        </p:txBody>
      </p:sp>
    </p:spTree>
    <p:extLst>
      <p:ext uri="{BB962C8B-B14F-4D97-AF65-F5344CB8AC3E}">
        <p14:creationId xmlns:p14="http://schemas.microsoft.com/office/powerpoint/2010/main" val="194647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367A-473D-9A8A-9347-864A6361F006}"/>
              </a:ext>
            </a:extLst>
          </p:cNvPr>
          <p:cNvSpPr>
            <a:spLocks noGrp="1"/>
          </p:cNvSpPr>
          <p:nvPr>
            <p:ph type="title"/>
          </p:nvPr>
        </p:nvSpPr>
        <p:spPr>
          <a:xfrm>
            <a:off x="838199" y="365125"/>
            <a:ext cx="11081273" cy="1325563"/>
          </a:xfrm>
        </p:spPr>
        <p:txBody>
          <a:bodyPr/>
          <a:lstStyle/>
          <a:p>
            <a:r>
              <a:rPr lang="en-US"/>
              <a:t>Knowledge, Confidence, Use (KCU) Survey</a:t>
            </a:r>
          </a:p>
        </p:txBody>
      </p:sp>
      <p:pic>
        <p:nvPicPr>
          <p:cNvPr id="5" name="Picture 1" descr="Comprehensive, Integrated, Three-Tiered (Ci3T) Model of Prevention Knowledge, Confidence, and Use (KCU) Survey">
            <a:extLst>
              <a:ext uri="{FF2B5EF4-FFF2-40B4-BE49-F238E27FC236}">
                <a16:creationId xmlns:a16="http://schemas.microsoft.com/office/drawing/2014/main" id="{A58EC6F7-9C84-0937-3857-DF1C44DC45C0}"/>
              </a:ext>
            </a:extLst>
          </p:cNvPr>
          <p:cNvPicPr>
            <a:picLocks noChangeAspect="1"/>
          </p:cNvPicPr>
          <p:nvPr/>
        </p:nvPicPr>
        <p:blipFill>
          <a:blip r:embed="rId3"/>
          <a:stretch>
            <a:fillRect/>
          </a:stretch>
        </p:blipFill>
        <p:spPr>
          <a:xfrm>
            <a:off x="1194098" y="1526678"/>
            <a:ext cx="3534675" cy="5206730"/>
          </a:xfrm>
          <a:prstGeom prst="rect">
            <a:avLst/>
          </a:prstGeom>
          <a:ln>
            <a:solidFill>
              <a:schemeClr val="tx1"/>
            </a:solidFill>
          </a:ln>
        </p:spPr>
      </p:pic>
      <p:pic>
        <p:nvPicPr>
          <p:cNvPr id="7" name="Picture 2" descr="KCU tab on the Ci3T website">
            <a:extLst>
              <a:ext uri="{FF2B5EF4-FFF2-40B4-BE49-F238E27FC236}">
                <a16:creationId xmlns:a16="http://schemas.microsoft.com/office/drawing/2014/main" id="{D4F0225B-2D7C-741A-4D38-ACAA63B102ED}"/>
              </a:ext>
            </a:extLst>
          </p:cNvPr>
          <p:cNvPicPr>
            <a:picLocks noChangeAspect="1"/>
          </p:cNvPicPr>
          <p:nvPr/>
        </p:nvPicPr>
        <p:blipFill>
          <a:blip r:embed="rId4"/>
          <a:stretch>
            <a:fillRect/>
          </a:stretch>
        </p:blipFill>
        <p:spPr>
          <a:xfrm>
            <a:off x="5515087" y="1526678"/>
            <a:ext cx="4680182" cy="5067760"/>
          </a:xfrm>
          <a:prstGeom prst="rect">
            <a:avLst/>
          </a:prstGeom>
          <a:ln>
            <a:solidFill>
              <a:schemeClr val="tx1"/>
            </a:solidFill>
          </a:ln>
        </p:spPr>
      </p:pic>
      <p:sp>
        <p:nvSpPr>
          <p:cNvPr id="8" name="Rectangle">
            <a:extLst>
              <a:ext uri="{FF2B5EF4-FFF2-40B4-BE49-F238E27FC236}">
                <a16:creationId xmlns:a16="http://schemas.microsoft.com/office/drawing/2014/main" id="{4165BF09-25CE-D72B-2DC4-9ABFB43D4DD5}"/>
              </a:ext>
            </a:extLst>
          </p:cNvPr>
          <p:cNvSpPr/>
          <p:nvPr/>
        </p:nvSpPr>
        <p:spPr>
          <a:xfrm>
            <a:off x="8489285" y="6048105"/>
            <a:ext cx="2285250" cy="68530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a:t>ci3t.org/measures</a:t>
            </a:r>
          </a:p>
        </p:txBody>
      </p:sp>
    </p:spTree>
    <p:extLst>
      <p:ext uri="{BB962C8B-B14F-4D97-AF65-F5344CB8AC3E}">
        <p14:creationId xmlns:p14="http://schemas.microsoft.com/office/powerpoint/2010/main" val="3389110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87316-13B0-8E00-9025-32274FCDB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579A0-3FA4-6317-51D4-D9B2DF35284B}"/>
              </a:ext>
            </a:extLst>
          </p:cNvPr>
          <p:cNvSpPr>
            <a:spLocks noGrp="1"/>
          </p:cNvSpPr>
          <p:nvPr>
            <p:ph type="title"/>
          </p:nvPr>
        </p:nvSpPr>
        <p:spPr>
          <a:xfrm>
            <a:off x="838199" y="365125"/>
            <a:ext cx="11081273" cy="1325563"/>
          </a:xfrm>
        </p:spPr>
        <p:txBody>
          <a:bodyPr/>
          <a:lstStyle/>
          <a:p>
            <a:r>
              <a:rPr lang="en-US"/>
              <a:t>Work Time</a:t>
            </a:r>
          </a:p>
        </p:txBody>
      </p:sp>
      <p:sp>
        <p:nvSpPr>
          <p:cNvPr id="11" name="Text 1">
            <a:extLst>
              <a:ext uri="{FF2B5EF4-FFF2-40B4-BE49-F238E27FC236}">
                <a16:creationId xmlns:a16="http://schemas.microsoft.com/office/drawing/2014/main" id="{DB9B68CB-907A-CC8D-7E2C-5656B83EBA9F}"/>
              </a:ext>
            </a:extLst>
          </p:cNvPr>
          <p:cNvSpPr txBox="1">
            <a:spLocks/>
          </p:cNvSpPr>
          <p:nvPr/>
        </p:nvSpPr>
        <p:spPr>
          <a:xfrm>
            <a:off x="857939" y="1599239"/>
            <a:ext cx="3208224" cy="380794"/>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First,</a:t>
            </a:r>
          </a:p>
        </p:txBody>
      </p:sp>
      <p:sp>
        <p:nvSpPr>
          <p:cNvPr id="9" name="Content 1">
            <a:extLst>
              <a:ext uri="{FF2B5EF4-FFF2-40B4-BE49-F238E27FC236}">
                <a16:creationId xmlns:a16="http://schemas.microsoft.com/office/drawing/2014/main" id="{6FD27584-CC67-484A-397C-FCDD2DCAE480}"/>
              </a:ext>
            </a:extLst>
          </p:cNvPr>
          <p:cNvSpPr txBox="1">
            <a:spLocks/>
          </p:cNvSpPr>
          <p:nvPr/>
        </p:nvSpPr>
        <p:spPr>
          <a:xfrm>
            <a:off x="857939" y="1980033"/>
            <a:ext cx="3208223"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t>If you have not yet done so already, please complete your Knowledge, Confidence, Use (KCU) Survey </a:t>
            </a:r>
          </a:p>
        </p:txBody>
      </p:sp>
      <p:sp>
        <p:nvSpPr>
          <p:cNvPr id="3" name="Text 2">
            <a:extLst>
              <a:ext uri="{FF2B5EF4-FFF2-40B4-BE49-F238E27FC236}">
                <a16:creationId xmlns:a16="http://schemas.microsoft.com/office/drawing/2014/main" id="{995B913C-4BD2-39CC-01B2-227ECB1C554E}"/>
              </a:ext>
            </a:extLst>
          </p:cNvPr>
          <p:cNvSpPr txBox="1">
            <a:spLocks/>
          </p:cNvSpPr>
          <p:nvPr/>
        </p:nvSpPr>
        <p:spPr>
          <a:xfrm>
            <a:off x="4066162" y="1599239"/>
            <a:ext cx="7515593" cy="380794"/>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Then, explore </a:t>
            </a:r>
            <a:r>
              <a:rPr lang="en-US" sz="2400" u="sng">
                <a:solidFill>
                  <a:schemeClr val="bg1"/>
                </a:solidFill>
              </a:rPr>
              <a:t>one</a:t>
            </a:r>
            <a:r>
              <a:rPr lang="en-US" sz="2400">
                <a:solidFill>
                  <a:schemeClr val="bg1"/>
                </a:solidFill>
              </a:rPr>
              <a:t> of the following modules:</a:t>
            </a:r>
          </a:p>
        </p:txBody>
      </p:sp>
      <p:sp>
        <p:nvSpPr>
          <p:cNvPr id="4" name="Content 2">
            <a:extLst>
              <a:ext uri="{FF2B5EF4-FFF2-40B4-BE49-F238E27FC236}">
                <a16:creationId xmlns:a16="http://schemas.microsoft.com/office/drawing/2014/main" id="{1D1F7A7D-E146-D2B6-2EAB-0A76DAA862C4}"/>
              </a:ext>
            </a:extLst>
          </p:cNvPr>
          <p:cNvSpPr txBox="1">
            <a:spLocks/>
          </p:cNvSpPr>
          <p:nvPr/>
        </p:nvSpPr>
        <p:spPr>
          <a:xfrm>
            <a:off x="4066162" y="1980033"/>
            <a:ext cx="3857993"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What content could you build into upcoming professional learning to help finish the year strong?</a:t>
            </a:r>
          </a:p>
          <a:p>
            <a:r>
              <a:rPr lang="en-US" sz="1800"/>
              <a:t>How might this module support 2026-2027 beginning of year professional learning? </a:t>
            </a:r>
          </a:p>
        </p:txBody>
      </p:sp>
      <p:pic>
        <p:nvPicPr>
          <p:cNvPr id="6" name="Picture 2" descr="Universal Reinforcement System module cover">
            <a:extLst>
              <a:ext uri="{FF2B5EF4-FFF2-40B4-BE49-F238E27FC236}">
                <a16:creationId xmlns:a16="http://schemas.microsoft.com/office/drawing/2014/main" id="{C1B01F1B-543B-908B-4DF7-BFD8051A67E8}"/>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0558" y="3670483"/>
            <a:ext cx="1270884" cy="1985756"/>
          </a:xfrm>
          <a:prstGeom prst="rect">
            <a:avLst/>
          </a:prstGeom>
        </p:spPr>
      </p:pic>
      <p:sp>
        <p:nvSpPr>
          <p:cNvPr id="13" name="Content 3">
            <a:extLst>
              <a:ext uri="{FF2B5EF4-FFF2-40B4-BE49-F238E27FC236}">
                <a16:creationId xmlns:a16="http://schemas.microsoft.com/office/drawing/2014/main" id="{99CD8F96-A558-0752-1F06-647DC33E42B9}"/>
              </a:ext>
            </a:extLst>
          </p:cNvPr>
          <p:cNvSpPr txBox="1">
            <a:spLocks/>
          </p:cNvSpPr>
          <p:nvPr/>
        </p:nvSpPr>
        <p:spPr>
          <a:xfrm>
            <a:off x="7924156" y="1980033"/>
            <a:ext cx="3657600"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What content could you use to share Spring screening data?</a:t>
            </a:r>
          </a:p>
          <a:p>
            <a:r>
              <a:rPr lang="en-US" sz="1800"/>
              <a:t>How might this module support 2026-2027 behavior screening at your school? </a:t>
            </a:r>
          </a:p>
          <a:p>
            <a:pPr marL="0" indent="0">
              <a:buNone/>
            </a:pPr>
            <a:r>
              <a:rPr lang="en-US" sz="1800"/>
              <a:t> </a:t>
            </a:r>
            <a:endParaRPr lang="en-US" sz="2000"/>
          </a:p>
        </p:txBody>
      </p:sp>
      <p:pic>
        <p:nvPicPr>
          <p:cNvPr id="15" name="Picture 3" descr="Student Risk Screening Scale - Internalizing and Externalizing (SRSS-IE) module cover">
            <a:extLst>
              <a:ext uri="{FF2B5EF4-FFF2-40B4-BE49-F238E27FC236}">
                <a16:creationId xmlns:a16="http://schemas.microsoft.com/office/drawing/2014/main" id="{CA66429E-5AEC-CF3E-8B72-D033D163C178}"/>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80092" y="3670483"/>
            <a:ext cx="1270884" cy="1985756"/>
          </a:xfrm>
          <a:prstGeom prst="rect">
            <a:avLst/>
          </a:prstGeom>
        </p:spPr>
      </p:pic>
      <p:pic>
        <p:nvPicPr>
          <p:cNvPr id="5" name="Picture 1">
            <a:extLst>
              <a:ext uri="{FF2B5EF4-FFF2-40B4-BE49-F238E27FC236}">
                <a16:creationId xmlns:a16="http://schemas.microsoft.com/office/drawing/2014/main" id="{4E151115-7900-DB03-14CC-FE5C0E36D0A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2822" y="3301696"/>
            <a:ext cx="1499363" cy="2208626"/>
          </a:xfrm>
          <a:prstGeom prst="rect">
            <a:avLst/>
          </a:prstGeom>
          <a:ln>
            <a:solidFill>
              <a:schemeClr val="tx1"/>
            </a:solidFill>
          </a:ln>
        </p:spPr>
      </p:pic>
      <p:pic>
        <p:nvPicPr>
          <p:cNvPr id="45" name="15:00">
            <a:extLst>
              <a:ext uri="{FF2B5EF4-FFF2-40B4-BE49-F238E27FC236}">
                <a16:creationId xmlns:a16="http://schemas.microsoft.com/office/drawing/2014/main" id="{20759DD4-DE38-001D-BDE7-98144373AED6}"/>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5036785" y="5871263"/>
            <a:ext cx="2366934" cy="839338"/>
          </a:xfrm>
          <a:prstGeom prst="rect">
            <a:avLst/>
          </a:prstGeom>
          <a:noFill/>
        </p:spPr>
      </p:pic>
      <p:pic>
        <p:nvPicPr>
          <p:cNvPr id="46" name="14:00">
            <a:extLst>
              <a:ext uri="{FF2B5EF4-FFF2-40B4-BE49-F238E27FC236}">
                <a16:creationId xmlns:a16="http://schemas.microsoft.com/office/drawing/2014/main" id="{16B2C42C-774F-104D-95A0-96A088861CC1}"/>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036477" y="5871263"/>
            <a:ext cx="2366934" cy="839338"/>
          </a:xfrm>
          <a:prstGeom prst="rect">
            <a:avLst/>
          </a:prstGeom>
          <a:noFill/>
        </p:spPr>
      </p:pic>
      <p:pic>
        <p:nvPicPr>
          <p:cNvPr id="47" name="13:00">
            <a:extLst>
              <a:ext uri="{FF2B5EF4-FFF2-40B4-BE49-F238E27FC236}">
                <a16:creationId xmlns:a16="http://schemas.microsoft.com/office/drawing/2014/main" id="{46E81547-DB06-8F26-5FAA-926F50A53079}"/>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5036801" y="5871263"/>
            <a:ext cx="2366934" cy="839338"/>
          </a:xfrm>
          <a:prstGeom prst="rect">
            <a:avLst/>
          </a:prstGeom>
          <a:noFill/>
        </p:spPr>
      </p:pic>
      <p:pic>
        <p:nvPicPr>
          <p:cNvPr id="48" name="12:00">
            <a:extLst>
              <a:ext uri="{FF2B5EF4-FFF2-40B4-BE49-F238E27FC236}">
                <a16:creationId xmlns:a16="http://schemas.microsoft.com/office/drawing/2014/main" id="{DADB303C-C16B-47CC-0471-563893FD7A66}"/>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5036533" y="5871263"/>
            <a:ext cx="2366934" cy="839338"/>
          </a:xfrm>
          <a:prstGeom prst="rect">
            <a:avLst/>
          </a:prstGeom>
          <a:noFill/>
        </p:spPr>
      </p:pic>
      <p:pic>
        <p:nvPicPr>
          <p:cNvPr id="49" name="11:00">
            <a:extLst>
              <a:ext uri="{FF2B5EF4-FFF2-40B4-BE49-F238E27FC236}">
                <a16:creationId xmlns:a16="http://schemas.microsoft.com/office/drawing/2014/main" id="{70EC15EB-F16D-C310-9656-907FB9151B1F}"/>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5036533" y="5871263"/>
            <a:ext cx="2366934" cy="839338"/>
          </a:xfrm>
          <a:prstGeom prst="rect">
            <a:avLst/>
          </a:prstGeom>
          <a:noFill/>
        </p:spPr>
      </p:pic>
      <p:pic>
        <p:nvPicPr>
          <p:cNvPr id="50" name="10:00">
            <a:extLst>
              <a:ext uri="{FF2B5EF4-FFF2-40B4-BE49-F238E27FC236}">
                <a16:creationId xmlns:a16="http://schemas.microsoft.com/office/drawing/2014/main" id="{FC1EE3A7-D549-D945-552B-1FEC6F84E572}"/>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5036589" y="5871263"/>
            <a:ext cx="2366934" cy="839338"/>
          </a:xfrm>
          <a:prstGeom prst="rect">
            <a:avLst/>
          </a:prstGeom>
          <a:noFill/>
        </p:spPr>
      </p:pic>
      <p:pic>
        <p:nvPicPr>
          <p:cNvPr id="51" name="09:00">
            <a:extLst>
              <a:ext uri="{FF2B5EF4-FFF2-40B4-BE49-F238E27FC236}">
                <a16:creationId xmlns:a16="http://schemas.microsoft.com/office/drawing/2014/main" id="{08E902F0-BEAB-05AF-00DA-D936BEE9AA3D}"/>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5036645" y="5871263"/>
            <a:ext cx="2366934" cy="839338"/>
          </a:xfrm>
          <a:prstGeom prst="rect">
            <a:avLst/>
          </a:prstGeom>
          <a:noFill/>
        </p:spPr>
      </p:pic>
      <p:pic>
        <p:nvPicPr>
          <p:cNvPr id="52" name="08:00">
            <a:extLst>
              <a:ext uri="{FF2B5EF4-FFF2-40B4-BE49-F238E27FC236}">
                <a16:creationId xmlns:a16="http://schemas.microsoft.com/office/drawing/2014/main" id="{8042DBA2-FED2-91D5-ADCE-C23D1AFD2C11}"/>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5036809" y="5871263"/>
            <a:ext cx="2366934" cy="839338"/>
          </a:xfrm>
          <a:prstGeom prst="rect">
            <a:avLst/>
          </a:prstGeom>
          <a:noFill/>
        </p:spPr>
      </p:pic>
      <p:pic>
        <p:nvPicPr>
          <p:cNvPr id="53" name="07:00">
            <a:extLst>
              <a:ext uri="{FF2B5EF4-FFF2-40B4-BE49-F238E27FC236}">
                <a16:creationId xmlns:a16="http://schemas.microsoft.com/office/drawing/2014/main" id="{6DFB503C-C45B-559E-65BD-83FECBCEB26D}"/>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5036811" y="5871263"/>
            <a:ext cx="2366934" cy="839338"/>
          </a:xfrm>
          <a:prstGeom prst="rect">
            <a:avLst/>
          </a:prstGeom>
          <a:noFill/>
        </p:spPr>
      </p:pic>
      <p:pic>
        <p:nvPicPr>
          <p:cNvPr id="54" name="06:00">
            <a:extLst>
              <a:ext uri="{FF2B5EF4-FFF2-40B4-BE49-F238E27FC236}">
                <a16:creationId xmlns:a16="http://schemas.microsoft.com/office/drawing/2014/main" id="{62C9FE24-7326-6385-9AFC-07905393C38F}"/>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5036811" y="5871263"/>
            <a:ext cx="2366934" cy="839338"/>
          </a:xfrm>
          <a:prstGeom prst="rect">
            <a:avLst/>
          </a:prstGeom>
          <a:noFill/>
        </p:spPr>
      </p:pic>
      <p:pic>
        <p:nvPicPr>
          <p:cNvPr id="55" name="05:00">
            <a:extLst>
              <a:ext uri="{FF2B5EF4-FFF2-40B4-BE49-F238E27FC236}">
                <a16:creationId xmlns:a16="http://schemas.microsoft.com/office/drawing/2014/main" id="{95376400-EBF5-4ADD-E18C-04A8D19DB16B}"/>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5036811" y="5871263"/>
            <a:ext cx="2366934" cy="839338"/>
          </a:xfrm>
          <a:prstGeom prst="rect">
            <a:avLst/>
          </a:prstGeom>
          <a:noFill/>
        </p:spPr>
      </p:pic>
      <p:pic>
        <p:nvPicPr>
          <p:cNvPr id="56" name="04:00">
            <a:extLst>
              <a:ext uri="{FF2B5EF4-FFF2-40B4-BE49-F238E27FC236}">
                <a16:creationId xmlns:a16="http://schemas.microsoft.com/office/drawing/2014/main" id="{E6E81D49-0BA3-23F3-3A71-6FD4A2D02FCB}"/>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5036645" y="5871263"/>
            <a:ext cx="2366934" cy="839338"/>
          </a:xfrm>
          <a:prstGeom prst="rect">
            <a:avLst/>
          </a:prstGeom>
          <a:noFill/>
        </p:spPr>
      </p:pic>
      <p:pic>
        <p:nvPicPr>
          <p:cNvPr id="57" name="03:00">
            <a:extLst>
              <a:ext uri="{FF2B5EF4-FFF2-40B4-BE49-F238E27FC236}">
                <a16:creationId xmlns:a16="http://schemas.microsoft.com/office/drawing/2014/main" id="{1516F34F-F28B-685C-E066-3CB736EED939}"/>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5036811" y="5871265"/>
            <a:ext cx="2366934" cy="839338"/>
          </a:xfrm>
          <a:prstGeom prst="rect">
            <a:avLst/>
          </a:prstGeom>
          <a:noFill/>
        </p:spPr>
      </p:pic>
      <p:pic>
        <p:nvPicPr>
          <p:cNvPr id="58" name="02:00">
            <a:extLst>
              <a:ext uri="{FF2B5EF4-FFF2-40B4-BE49-F238E27FC236}">
                <a16:creationId xmlns:a16="http://schemas.microsoft.com/office/drawing/2014/main" id="{F8C8981D-419F-1449-09DE-1C6962B851A1}"/>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5036813" y="5871265"/>
            <a:ext cx="2366934" cy="839338"/>
          </a:xfrm>
          <a:prstGeom prst="rect">
            <a:avLst/>
          </a:prstGeom>
          <a:noFill/>
        </p:spPr>
      </p:pic>
      <p:pic>
        <p:nvPicPr>
          <p:cNvPr id="59" name="01:00">
            <a:extLst>
              <a:ext uri="{FF2B5EF4-FFF2-40B4-BE49-F238E27FC236}">
                <a16:creationId xmlns:a16="http://schemas.microsoft.com/office/drawing/2014/main" id="{E3B55F09-8EE2-7BDE-CEEE-A5FBC9D817EC}"/>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5036813" y="5871267"/>
            <a:ext cx="2366934" cy="839338"/>
          </a:xfrm>
          <a:prstGeom prst="rect">
            <a:avLst/>
          </a:prstGeom>
          <a:noFill/>
        </p:spPr>
      </p:pic>
      <p:pic>
        <p:nvPicPr>
          <p:cNvPr id="60" name="00:30">
            <a:extLst>
              <a:ext uri="{FF2B5EF4-FFF2-40B4-BE49-F238E27FC236}">
                <a16:creationId xmlns:a16="http://schemas.microsoft.com/office/drawing/2014/main" id="{34373A38-E84C-7294-0F7A-03C66FF38416}"/>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5036701" y="5871263"/>
            <a:ext cx="2366934" cy="839338"/>
          </a:xfrm>
          <a:prstGeom prst="rect">
            <a:avLst/>
          </a:prstGeom>
          <a:noFill/>
        </p:spPr>
      </p:pic>
      <p:pic>
        <p:nvPicPr>
          <p:cNvPr id="61" name="00:00">
            <a:extLst>
              <a:ext uri="{FF2B5EF4-FFF2-40B4-BE49-F238E27FC236}">
                <a16:creationId xmlns:a16="http://schemas.microsoft.com/office/drawing/2014/main" id="{BB818D3B-129F-F7E9-AE51-BAF66CB0CB91}"/>
              </a:ext>
              <a:ext uri="{C183D7F6-B498-43B3-948B-1728B52AA6E4}">
                <adec:decorative xmlns:adec="http://schemas.microsoft.com/office/drawing/2017/decorative" val="1"/>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5036757" y="5871264"/>
            <a:ext cx="2366933" cy="839338"/>
          </a:xfrm>
          <a:prstGeom prst="rect">
            <a:avLst/>
          </a:prstGeom>
          <a:noFill/>
        </p:spPr>
      </p:pic>
    </p:spTree>
    <p:extLst>
      <p:ext uri="{BB962C8B-B14F-4D97-AF65-F5344CB8AC3E}">
        <p14:creationId xmlns:p14="http://schemas.microsoft.com/office/powerpoint/2010/main" val="1445681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4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4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5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5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5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5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5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55"/>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5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5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58"/>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59"/>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60"/>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4" name="Title 1">
            <a:extLst>
              <a:ext uri="{FF2B5EF4-FFF2-40B4-BE49-F238E27FC236}">
                <a16:creationId xmlns:a16="http://schemas.microsoft.com/office/drawing/2014/main" id="{27CD181A-D239-3026-37C6-3F07EC76D339}"/>
              </a:ext>
            </a:extLst>
          </p:cNvPr>
          <p:cNvSpPr txBox="1">
            <a:spLocks/>
          </p:cNvSpPr>
          <p:nvPr/>
        </p:nvSpPr>
        <p:spPr>
          <a:xfrm>
            <a:off x="82354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Session Outcomes 1</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094655"/>
          </a:xfrm>
        </p:spPr>
        <p:txBody>
          <a:bodyPr vert="horz" lIns="91440" tIns="45720" rIns="91440" bIns="45720" rtlCol="0" anchor="t">
            <a:normAutofit/>
          </a:bodyPr>
          <a:lstStyle/>
          <a:p>
            <a:pPr marL="342900" marR="0" lvl="0" indent="-342900">
              <a:lnSpc>
                <a:spcPct val="100000"/>
              </a:lnSpc>
              <a:spcBef>
                <a:spcPts val="0"/>
              </a:spcBef>
              <a:spcAft>
                <a:spcPts val="0"/>
              </a:spcAft>
              <a:buFont typeface="+mj-lt"/>
              <a:buAutoNum type="arabicPeriod"/>
            </a:pPr>
            <a:r>
              <a:rPr lang="en-US" sz="2400"/>
              <a:t>Interpret social validity, treatment integrity, and spring screening data at the school- and classroom-level to identify successes and focus areas relative to Ci3T implementation.</a:t>
            </a:r>
          </a:p>
          <a:p>
            <a:pPr marL="342900" marR="0" lvl="0" indent="-342900">
              <a:lnSpc>
                <a:spcPct val="100000"/>
              </a:lnSpc>
              <a:spcBef>
                <a:spcPts val="0"/>
              </a:spcBef>
              <a:spcAft>
                <a:spcPts val="0"/>
              </a:spcAft>
              <a:buFont typeface="+mj-lt"/>
              <a:buAutoNum type="arabicPeriod"/>
            </a:pPr>
            <a:r>
              <a:rPr lang="en-US" sz="2400"/>
              <a:t>Use needs of faculty, staff, and students – as identified in social validity, treatment integrity, and spring screening data – to inform professional learning for faculty and staff, use of effective practices to support students (e.g., low-intensity strategies, Tier 2 and 3 interventions), and updates to your school’s Ci3T Implementation Manual. </a:t>
            </a:r>
          </a:p>
        </p:txBody>
      </p:sp>
      <p:pic>
        <p:nvPicPr>
          <p:cNvPr id="7" name="Picture">
            <a:extLst>
              <a:ext uri="{FF2B5EF4-FFF2-40B4-BE49-F238E27FC236}">
                <a16:creationId xmlns:a16="http://schemas.microsoft.com/office/drawing/2014/main" id="{E1CA8A8A-F3ED-5B68-D975-8A10B604643B}"/>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89958" y="5196323"/>
            <a:ext cx="2181726" cy="1529329"/>
          </a:xfrm>
          <a:prstGeom prst="rect">
            <a:avLst/>
          </a:prstGeom>
        </p:spPr>
      </p:pic>
    </p:spTree>
    <p:extLst>
      <p:ext uri="{BB962C8B-B14F-4D97-AF65-F5344CB8AC3E}">
        <p14:creationId xmlns:p14="http://schemas.microsoft.com/office/powerpoint/2010/main" val="511690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1">
            <a:extLst>
              <a:ext uri="{FF2B5EF4-FFF2-40B4-BE49-F238E27FC236}">
                <a16:creationId xmlns:a16="http://schemas.microsoft.com/office/drawing/2014/main" id="{9DC641B4-A69A-4435-8372-61C4912866FD}"/>
              </a:ext>
            </a:extLst>
          </p:cNvPr>
          <p:cNvSpPr>
            <a:spLocks noGrp="1"/>
          </p:cNvSpPr>
          <p:nvPr>
            <p:ph idx="1"/>
          </p:nvPr>
        </p:nvSpPr>
        <p:spPr/>
        <p:txBody>
          <a:bodyPr/>
          <a:lstStyle/>
          <a:p>
            <a:r>
              <a:rPr lang="en-US"/>
              <a:t>Welcome</a:t>
            </a:r>
          </a:p>
          <a:p>
            <a:r>
              <a:rPr lang="en-US"/>
              <a:t>Procedures for Monitoring</a:t>
            </a:r>
          </a:p>
          <a:p>
            <a:pPr lvl="1"/>
            <a:r>
              <a:rPr lang="en-US"/>
              <a:t>Review your School’s Social Validity &amp; Treatment Integrity Data</a:t>
            </a:r>
          </a:p>
          <a:p>
            <a:pPr lvl="1"/>
            <a:r>
              <a:rPr lang="en-US"/>
              <a:t>Review your School’s Spring Screening Data</a:t>
            </a:r>
          </a:p>
          <a:p>
            <a:r>
              <a:rPr lang="en-US"/>
              <a:t>Planning for the Year Ahead 2025-2026</a:t>
            </a:r>
          </a:p>
          <a:p>
            <a:r>
              <a:rPr lang="en-US"/>
              <a:t>Focusing on Data-Informed Professional Learning</a:t>
            </a:r>
          </a:p>
          <a:p>
            <a:r>
              <a:rPr lang="en-US"/>
              <a:t>Wrapping Up and Moving Forward</a:t>
            </a:r>
          </a:p>
        </p:txBody>
      </p:sp>
      <p:pic>
        <p:nvPicPr>
          <p:cNvPr id="7" name="Picture 1">
            <a:extLst>
              <a:ext uri="{FF2B5EF4-FFF2-40B4-BE49-F238E27FC236}">
                <a16:creationId xmlns:a16="http://schemas.microsoft.com/office/drawing/2014/main" id="{E087F579-FB2B-CC21-08C5-7F48773722E8}"/>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62052" y="4896375"/>
            <a:ext cx="2609632" cy="1829278"/>
          </a:xfrm>
          <a:prstGeom prst="rect">
            <a:avLst/>
          </a:prstGeom>
        </p:spPr>
      </p:pic>
    </p:spTree>
    <p:extLst>
      <p:ext uri="{BB962C8B-B14F-4D97-AF65-F5344CB8AC3E}">
        <p14:creationId xmlns:p14="http://schemas.microsoft.com/office/powerpoint/2010/main" val="707342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6" name="Title 1">
            <a:extLst>
              <a:ext uri="{FF2B5EF4-FFF2-40B4-BE49-F238E27FC236}">
                <a16:creationId xmlns:a16="http://schemas.microsoft.com/office/drawing/2014/main" id="{E5B76448-E307-DEE3-B637-54349F78ECBA}"/>
              </a:ext>
            </a:extLst>
          </p:cNvPr>
          <p:cNvSpPr txBox="1">
            <a:spLocks/>
          </p:cNvSpPr>
          <p:nvPr/>
        </p:nvSpPr>
        <p:spPr>
          <a:xfrm>
            <a:off x="82354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Accessing Professional Learning Materials 1</a:t>
            </a:r>
          </a:p>
        </p:txBody>
      </p:sp>
      <p:sp>
        <p:nvSpPr>
          <p:cNvPr id="7" name="Rectangle 1">
            <a:extLst>
              <a:ext uri="{FF2B5EF4-FFF2-40B4-BE49-F238E27FC236}">
                <a16:creationId xmlns:a16="http://schemas.microsoft.com/office/drawing/2014/main" id="{11924B91-7965-4A44-9D61-7C7524088403}"/>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descr="Screenshot of Ci3T Implementation Professional Learning Series Companion eBooks and Resources with a yellow box outlining session 5">
            <a:extLst>
              <a:ext uri="{FF2B5EF4-FFF2-40B4-BE49-F238E27FC236}">
                <a16:creationId xmlns:a16="http://schemas.microsoft.com/office/drawing/2014/main" id="{3DBF961D-72CE-8D86-5AEB-533D8313C55A}"/>
              </a:ext>
            </a:extLst>
          </p:cNvPr>
          <p:cNvGrpSpPr/>
          <p:nvPr/>
        </p:nvGrpSpPr>
        <p:grpSpPr>
          <a:xfrm>
            <a:off x="6654604" y="1583280"/>
            <a:ext cx="4766589" cy="4909595"/>
            <a:chOff x="6654604"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91CE8CC1-DE2C-F4AC-8254-AFD5F0C27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BC95FC8A-9970-F02E-926D-8DCC3990488C}"/>
                </a:ext>
              </a:extLst>
            </p:cNvPr>
            <p:cNvSpPr/>
            <p:nvPr/>
          </p:nvSpPr>
          <p:spPr>
            <a:xfrm>
              <a:off x="6654604" y="5338903"/>
              <a:ext cx="4766589" cy="35121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092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8B19-44F1-D132-A886-83FEC7159697}"/>
              </a:ext>
            </a:extLst>
          </p:cNvPr>
          <p:cNvSpPr>
            <a:spLocks noGrp="1"/>
          </p:cNvSpPr>
          <p:nvPr>
            <p:ph type="title"/>
          </p:nvPr>
        </p:nvSpPr>
        <p:spPr/>
        <p:txBody>
          <a:bodyPr/>
          <a:lstStyle/>
          <a:p>
            <a:r>
              <a:rPr lang="en-US"/>
              <a:t>Materials for Today’s Session</a:t>
            </a:r>
          </a:p>
        </p:txBody>
      </p:sp>
      <p:sp>
        <p:nvSpPr>
          <p:cNvPr id="3" name="Content Placeholder 1">
            <a:extLst>
              <a:ext uri="{FF2B5EF4-FFF2-40B4-BE49-F238E27FC236}">
                <a16:creationId xmlns:a16="http://schemas.microsoft.com/office/drawing/2014/main" id="{A1045F8B-A4AA-C9E7-C53F-682F4910F5BC}"/>
              </a:ext>
            </a:extLst>
          </p:cNvPr>
          <p:cNvSpPr>
            <a:spLocks noGrp="1"/>
          </p:cNvSpPr>
          <p:nvPr>
            <p:ph idx="1"/>
          </p:nvPr>
        </p:nvSpPr>
        <p:spPr>
          <a:xfrm>
            <a:off x="630723" y="5335001"/>
            <a:ext cx="2365727" cy="845599"/>
          </a:xfrm>
        </p:spPr>
        <p:txBody>
          <a:bodyPr>
            <a:normAutofit/>
          </a:bodyPr>
          <a:lstStyle/>
          <a:p>
            <a:pPr marL="0" indent="0" algn="ctr">
              <a:buNone/>
            </a:pPr>
            <a:r>
              <a:rPr lang="en-US" sz="2000"/>
              <a:t>Ci3T Leadership Team Agenda</a:t>
            </a:r>
          </a:p>
        </p:txBody>
      </p:sp>
      <p:sp>
        <p:nvSpPr>
          <p:cNvPr id="8" name="Content Placeholder 2">
            <a:extLst>
              <a:ext uri="{FF2B5EF4-FFF2-40B4-BE49-F238E27FC236}">
                <a16:creationId xmlns:a16="http://schemas.microsoft.com/office/drawing/2014/main" id="{2227F3CD-986C-08EC-44F7-07CCDCE9D3B0}"/>
              </a:ext>
            </a:extLst>
          </p:cNvPr>
          <p:cNvSpPr txBox="1">
            <a:spLocks/>
          </p:cNvSpPr>
          <p:nvPr/>
        </p:nvSpPr>
        <p:spPr>
          <a:xfrm>
            <a:off x="3113524"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Ci3T Implementation Manual</a:t>
            </a:r>
          </a:p>
        </p:txBody>
      </p:sp>
      <p:sp>
        <p:nvSpPr>
          <p:cNvPr id="13" name="Content Placeholder 3">
            <a:extLst>
              <a:ext uri="{FF2B5EF4-FFF2-40B4-BE49-F238E27FC236}">
                <a16:creationId xmlns:a16="http://schemas.microsoft.com/office/drawing/2014/main" id="{FCD69A82-DB24-EA6E-7EF8-59FA3C4D8E2D}"/>
              </a:ext>
            </a:extLst>
          </p:cNvPr>
          <p:cNvSpPr txBox="1">
            <a:spLocks/>
          </p:cNvSpPr>
          <p:nvPr/>
        </p:nvSpPr>
        <p:spPr>
          <a:xfrm>
            <a:off x="6096000"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Screening Data</a:t>
            </a:r>
          </a:p>
        </p:txBody>
      </p:sp>
      <p:sp>
        <p:nvSpPr>
          <p:cNvPr id="7" name="Content Placeholder 4">
            <a:extLst>
              <a:ext uri="{FF2B5EF4-FFF2-40B4-BE49-F238E27FC236}">
                <a16:creationId xmlns:a16="http://schemas.microsoft.com/office/drawing/2014/main" id="{BF4B70C7-C318-E476-4D3D-FA5B2602E8F7}"/>
              </a:ext>
            </a:extLst>
          </p:cNvPr>
          <p:cNvSpPr txBox="1">
            <a:spLocks/>
          </p:cNvSpPr>
          <p:nvPr/>
        </p:nvSpPr>
        <p:spPr>
          <a:xfrm>
            <a:off x="9078476" y="5356973"/>
            <a:ext cx="2703745" cy="84559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prstClr val="black"/>
                </a:solidFill>
                <a:latin typeface="Arial" panose="020B0604020202020204"/>
              </a:rPr>
              <a:t>Spring Treatment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Integrity and Social Validity Data</a:t>
            </a:r>
          </a:p>
        </p:txBody>
      </p:sp>
      <p:pic>
        <p:nvPicPr>
          <p:cNvPr id="6" name="Picture 1">
            <a:extLst>
              <a:ext uri="{FF2B5EF4-FFF2-40B4-BE49-F238E27FC236}">
                <a16:creationId xmlns:a16="http://schemas.microsoft.com/office/drawing/2014/main" id="{50A91757-8D85-53ED-3601-A5C47FE6F37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6968" y="2087360"/>
            <a:ext cx="2273239" cy="2941839"/>
          </a:xfrm>
          <a:prstGeom prst="rect">
            <a:avLst/>
          </a:prstGeom>
          <a:ln>
            <a:solidFill>
              <a:schemeClr val="tx1"/>
            </a:solidFill>
          </a:ln>
        </p:spPr>
      </p:pic>
      <p:pic>
        <p:nvPicPr>
          <p:cNvPr id="4" name="Picture 2">
            <a:extLst>
              <a:ext uri="{FF2B5EF4-FFF2-40B4-BE49-F238E27FC236}">
                <a16:creationId xmlns:a16="http://schemas.microsoft.com/office/drawing/2014/main" id="{A61D15A7-44A8-446D-98F9-F892717F174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89224" y="2137311"/>
            <a:ext cx="2273239" cy="2941840"/>
          </a:xfrm>
          <a:prstGeom prst="rect">
            <a:avLst/>
          </a:prstGeom>
          <a:ln>
            <a:solidFill>
              <a:schemeClr val="tx1"/>
            </a:solidFill>
          </a:ln>
        </p:spPr>
      </p:pic>
      <p:pic>
        <p:nvPicPr>
          <p:cNvPr id="5" name="Picture 3">
            <a:extLst>
              <a:ext uri="{FF2B5EF4-FFF2-40B4-BE49-F238E27FC236}">
                <a16:creationId xmlns:a16="http://schemas.microsoft.com/office/drawing/2014/main" id="{599DF022-11DF-3C76-15A1-C60824DC00D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68649" y="2148215"/>
            <a:ext cx="2750337" cy="1142664"/>
          </a:xfrm>
          <a:prstGeom prst="rect">
            <a:avLst/>
          </a:prstGeom>
          <a:ln>
            <a:solidFill>
              <a:schemeClr val="tx1"/>
            </a:solidFill>
          </a:ln>
        </p:spPr>
      </p:pic>
      <p:pic>
        <p:nvPicPr>
          <p:cNvPr id="14" name="Picture 5">
            <a:extLst>
              <a:ext uri="{FF2B5EF4-FFF2-40B4-BE49-F238E27FC236}">
                <a16:creationId xmlns:a16="http://schemas.microsoft.com/office/drawing/2014/main" id="{2874629C-E833-0F8A-67D1-457E1BB6F1E4}"/>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9078476" y="2185977"/>
            <a:ext cx="1413087" cy="17314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1F2B6CBA-F4EC-85DB-56A3-12057F0F5E1B}"/>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80581" y="2137311"/>
            <a:ext cx="1413087"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7">
            <a:extLst>
              <a:ext uri="{FF2B5EF4-FFF2-40B4-BE49-F238E27FC236}">
                <a16:creationId xmlns:a16="http://schemas.microsoft.com/office/drawing/2014/main" id="{43B8DC95-E3BA-7898-5BAC-B36F2F84926E}"/>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9491" y="3290879"/>
            <a:ext cx="1413163" cy="1828800"/>
          </a:xfrm>
          <a:prstGeom prst="rect">
            <a:avLst/>
          </a:prstGeom>
          <a:ln>
            <a:solidFill>
              <a:schemeClr val="tx1"/>
            </a:solidFill>
          </a:ln>
        </p:spPr>
      </p:pic>
      <p:pic>
        <p:nvPicPr>
          <p:cNvPr id="11" name="Picture 10" descr="A graph showing the number of numbers and the number of students&#10;&#10;AI-generated content may be incorrect.">
            <a:extLst>
              <a:ext uri="{FF2B5EF4-FFF2-40B4-BE49-F238E27FC236}">
                <a16:creationId xmlns:a16="http://schemas.microsoft.com/office/drawing/2014/main" id="{05EAD9A3-78B4-2509-0146-80F1C05E909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68649" y="3487531"/>
            <a:ext cx="2827854" cy="1591620"/>
          </a:xfrm>
          <a:prstGeom prst="rect">
            <a:avLst/>
          </a:prstGeom>
          <a:ln>
            <a:solidFill>
              <a:schemeClr val="tx1"/>
            </a:solidFill>
          </a:ln>
        </p:spPr>
      </p:pic>
    </p:spTree>
    <p:extLst>
      <p:ext uri="{BB962C8B-B14F-4D97-AF65-F5344CB8AC3E}">
        <p14:creationId xmlns:p14="http://schemas.microsoft.com/office/powerpoint/2010/main" val="507879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normAutofit/>
          </a:bodyPr>
          <a:lstStyle/>
          <a:p>
            <a:r>
              <a:rPr lang="en-US" sz="4000"/>
              <a:t>Ci3T Leadership Team Agenda Template</a:t>
            </a:r>
          </a:p>
        </p:txBody>
      </p:sp>
      <p:pic>
        <p:nvPicPr>
          <p:cNvPr id="16" name="Picture 1" descr="Screenshot of an Action Steps table to use for supporting implementation.">
            <a:extLst>
              <a:ext uri="{FF2B5EF4-FFF2-40B4-BE49-F238E27FC236}">
                <a16:creationId xmlns:a16="http://schemas.microsoft.com/office/drawing/2014/main" id="{9E61DE6D-61DE-4D5D-8AE2-4390146FD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36" y="1690688"/>
            <a:ext cx="3532909" cy="45720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pic>
        <p:nvPicPr>
          <p:cNvPr id="18" name="Picture 2" descr="Screenshot of an Action Steps table to use for supporting implementation.">
            <a:extLst>
              <a:ext uri="{FF2B5EF4-FFF2-40B4-BE49-F238E27FC236}">
                <a16:creationId xmlns:a16="http://schemas.microsoft.com/office/drawing/2014/main" id="{5158CF46-5AEE-4095-AD0C-C3123AB368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2" t="12041" r="6966" b="27668"/>
          <a:stretch/>
        </p:blipFill>
        <p:spPr>
          <a:xfrm>
            <a:off x="5076319" y="2359702"/>
            <a:ext cx="5961619" cy="323397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4" name="Picture 3">
            <a:extLst>
              <a:ext uri="{FF2B5EF4-FFF2-40B4-BE49-F238E27FC236}">
                <a16:creationId xmlns:a16="http://schemas.microsoft.com/office/drawing/2014/main" id="{232A8F4C-4222-5C96-8AD0-163C53EF5976}"/>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8420" y="-23812"/>
            <a:ext cx="1363579" cy="21304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a:extLst>
              <a:ext uri="{FF2B5EF4-FFF2-40B4-BE49-F238E27FC236}">
                <a16:creationId xmlns:a16="http://schemas.microsoft.com/office/drawing/2014/main" id="{B741C82C-7703-571D-9CF6-063C8883C37B}"/>
              </a:ext>
            </a:extLst>
          </p:cNvPr>
          <p:cNvSpPr/>
          <p:nvPr/>
        </p:nvSpPr>
        <p:spPr>
          <a:xfrm>
            <a:off x="221570" y="5079545"/>
            <a:ext cx="10515600" cy="169068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a:rPr>
              <a:t>1.2 TEAM OPERATING PROCEDURES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Tier 1 leadership team has (a) regular meeting format/agenda that prompts the regular review of Tier 1 practices, systems, and data, (b) minutes available to all staff for review, (c) established and regularly used team norms, (d) defined meeting roles (e.g., timekeeper, facilitator, recorder), (e) regular (e.g., quarterly) two-way data sharing and communication with advanced tiers teams to inform decision making, (f) a current action plan, (g) procedure for evaluating fidelity of team operating procedures (e.g., Team Initiated Problem Solving [TIPS] Fidelity Checklist) at least twice annually, and (h) a formal process to monitor the impact of team norms and procedures on ensuring all team members are able to participate as equal partners</a:t>
            </a:r>
          </a:p>
        </p:txBody>
      </p:sp>
      <p:pic>
        <p:nvPicPr>
          <p:cNvPr id="5" name="Picture 4" descr="Tiered Fidelity Inventory (TFI) Manual - Version 3">
            <a:extLst>
              <a:ext uri="{FF2B5EF4-FFF2-40B4-BE49-F238E27FC236}">
                <a16:creationId xmlns:a16="http://schemas.microsoft.com/office/drawing/2014/main" id="{2D8FFC43-BCD9-A9C6-F003-3C8488DBBC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574360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3FA85-650A-F25E-5573-DCC962EA5BF9}"/>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245B4EF0-D624-A188-6794-74962A3746F8}"/>
              </a:ext>
            </a:extLst>
          </p:cNvPr>
          <p:cNvSpPr>
            <a:spLocks noGrp="1"/>
          </p:cNvSpPr>
          <p:nvPr>
            <p:ph type="title"/>
          </p:nvPr>
        </p:nvSpPr>
        <p:spPr>
          <a:xfrm>
            <a:off x="838200" y="0"/>
            <a:ext cx="10515600" cy="1325563"/>
          </a:xfrm>
        </p:spPr>
        <p:txBody>
          <a:bodyPr vert="horz" lIns="91440" tIns="45720" rIns="91440" bIns="45720" rtlCol="0" anchor="b">
            <a:normAutofit/>
          </a:bodyPr>
          <a:lstStyle/>
          <a:p>
            <a:r>
              <a:rPr lang="en-US"/>
              <a:t>Coaching Protocol</a:t>
            </a:r>
          </a:p>
        </p:txBody>
      </p:sp>
      <p:pic>
        <p:nvPicPr>
          <p:cNvPr id="14" name="Page 01" descr="Ci3T Implementation Series &amp; Delivery Coaching Protocols Handout">
            <a:extLst>
              <a:ext uri="{FF2B5EF4-FFF2-40B4-BE49-F238E27FC236}">
                <a16:creationId xmlns:a16="http://schemas.microsoft.com/office/drawing/2014/main" id="{72FED0D3-4534-0A51-639F-6BF05F35FA3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9855" y="1501221"/>
            <a:ext cx="4102770" cy="5149518"/>
          </a:xfrm>
          <a:prstGeom prst="rect">
            <a:avLst/>
          </a:prstGeom>
          <a:ln>
            <a:solidFill>
              <a:schemeClr val="tx1">
                <a:lumMod val="50000"/>
                <a:lumOff val="50000"/>
              </a:schemeClr>
            </a:solidFill>
          </a:ln>
        </p:spPr>
      </p:pic>
      <p:pic>
        <p:nvPicPr>
          <p:cNvPr id="6" name="Page 02" descr="Team Members and Attendance Handout">
            <a:extLst>
              <a:ext uri="{FF2B5EF4-FFF2-40B4-BE49-F238E27FC236}">
                <a16:creationId xmlns:a16="http://schemas.microsoft.com/office/drawing/2014/main" id="{C70DE679-9F45-9B9A-7365-6B33D10D4E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3370" y="1817086"/>
            <a:ext cx="6035040" cy="4663440"/>
          </a:xfrm>
          <a:prstGeom prst="rect">
            <a:avLst/>
          </a:prstGeom>
          <a:ln>
            <a:solidFill>
              <a:schemeClr val="tx1">
                <a:lumMod val="50000"/>
                <a:lumOff val="50000"/>
              </a:schemeClr>
            </a:solidFill>
          </a:ln>
        </p:spPr>
      </p:pic>
      <p:pic>
        <p:nvPicPr>
          <p:cNvPr id="4" name="Page 03" descr="Coaching Log Handout">
            <a:extLst>
              <a:ext uri="{FF2B5EF4-FFF2-40B4-BE49-F238E27FC236}">
                <a16:creationId xmlns:a16="http://schemas.microsoft.com/office/drawing/2014/main" id="{07471585-9286-802A-B414-5F97367216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252662"/>
            <a:ext cx="6035040" cy="4663440"/>
          </a:xfrm>
          <a:prstGeom prst="rect">
            <a:avLst/>
          </a:prstGeom>
          <a:ln>
            <a:solidFill>
              <a:schemeClr val="tx1">
                <a:lumMod val="50000"/>
                <a:lumOff val="50000"/>
              </a:schemeClr>
            </a:solidFill>
          </a:ln>
        </p:spPr>
      </p:pic>
      <p:pic>
        <p:nvPicPr>
          <p:cNvPr id="16" name="Page 04" descr="Module Discussions Handout">
            <a:extLst>
              <a:ext uri="{FF2B5EF4-FFF2-40B4-BE49-F238E27FC236}">
                <a16:creationId xmlns:a16="http://schemas.microsoft.com/office/drawing/2014/main" id="{48F2916E-BDE8-66C4-1EBE-BF897D08592E}"/>
              </a:ext>
            </a:extLst>
          </p:cNvPr>
          <p:cNvPicPr>
            <a:picLocks noChangeAspect="1"/>
          </p:cNvPicPr>
          <p:nvPr/>
        </p:nvPicPr>
        <p:blipFill>
          <a:blip r:embed="rId5" cstate="screen">
            <a:extLst>
              <a:ext uri="{28A0092B-C50C-407E-A947-70E740481C1C}">
                <a14:useLocalDpi xmlns:a14="http://schemas.microsoft.com/office/drawing/2010/main"/>
              </a:ext>
            </a:extLst>
          </a:blip>
          <a:srcRect l="5067" t="5803" r="4576"/>
          <a:stretch/>
        </p:blipFill>
        <p:spPr>
          <a:xfrm>
            <a:off x="5173578" y="3934327"/>
            <a:ext cx="5907507" cy="4758918"/>
          </a:xfrm>
          <a:prstGeom prst="rect">
            <a:avLst/>
          </a:prstGeom>
          <a:ln>
            <a:solidFill>
              <a:schemeClr val="tx1">
                <a:lumMod val="50000"/>
                <a:lumOff val="50000"/>
              </a:schemeClr>
            </a:solidFill>
          </a:ln>
        </p:spPr>
      </p:pic>
      <p:pic>
        <p:nvPicPr>
          <p:cNvPr id="24" name="Page 05" descr="Ci3T Implementation Coaching - Preparing for the Year Handout">
            <a:extLst>
              <a:ext uri="{FF2B5EF4-FFF2-40B4-BE49-F238E27FC236}">
                <a16:creationId xmlns:a16="http://schemas.microsoft.com/office/drawing/2014/main" id="{0CA29B8B-4F36-691B-2547-3F3323AE8B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72339" y="1341772"/>
            <a:ext cx="6537960" cy="5052060"/>
          </a:xfrm>
          <a:prstGeom prst="rect">
            <a:avLst/>
          </a:prstGeom>
          <a:ln>
            <a:solidFill>
              <a:schemeClr val="tx1">
                <a:lumMod val="50000"/>
                <a:lumOff val="50000"/>
              </a:schemeClr>
            </a:solidFill>
          </a:ln>
        </p:spPr>
      </p:pic>
      <p:pic>
        <p:nvPicPr>
          <p:cNvPr id="22" name="Page 06" descr="Screenshot of Session 1 activities to complete before the session, including implementation coaching tips">
            <a:extLst>
              <a:ext uri="{FF2B5EF4-FFF2-40B4-BE49-F238E27FC236}">
                <a16:creationId xmlns:a16="http://schemas.microsoft.com/office/drawing/2014/main" id="{F338273F-358C-D9B6-0CB5-A31C43C833DF}"/>
              </a:ext>
            </a:extLst>
          </p:cNvPr>
          <p:cNvPicPr>
            <a:picLocks noChangeAspect="1"/>
          </p:cNvPicPr>
          <p:nvPr/>
        </p:nvPicPr>
        <p:blipFill>
          <a:blip r:embed="rId7" cstate="screen">
            <a:extLst>
              <a:ext uri="{28A0092B-C50C-407E-A947-70E740481C1C}">
                <a14:useLocalDpi xmlns:a14="http://schemas.microsoft.com/office/drawing/2010/main"/>
              </a:ext>
            </a:extLst>
          </a:blip>
          <a:srcRect l="6306" t="29385" r="6465" b="17507"/>
          <a:stretch/>
        </p:blipFill>
        <p:spPr>
          <a:xfrm>
            <a:off x="15255102" y="3420646"/>
            <a:ext cx="5702969" cy="2683043"/>
          </a:xfrm>
          <a:prstGeom prst="rect">
            <a:avLst/>
          </a:prstGeom>
          <a:ln>
            <a:solidFill>
              <a:schemeClr val="tx1">
                <a:lumMod val="50000"/>
                <a:lumOff val="50000"/>
              </a:schemeClr>
            </a:solidFill>
          </a:ln>
        </p:spPr>
      </p:pic>
      <p:pic>
        <p:nvPicPr>
          <p:cNvPr id="20" name="Page 07" descr="Screenshot of Session 1 activities to complete during the session, including implementation coaching tips">
            <a:extLst>
              <a:ext uri="{FF2B5EF4-FFF2-40B4-BE49-F238E27FC236}">
                <a16:creationId xmlns:a16="http://schemas.microsoft.com/office/drawing/2014/main" id="{421374BC-C9E4-F27E-3C5E-2C3AE6D3FAE5}"/>
              </a:ext>
            </a:extLst>
          </p:cNvPr>
          <p:cNvPicPr>
            <a:picLocks noChangeAspect="1"/>
          </p:cNvPicPr>
          <p:nvPr/>
        </p:nvPicPr>
        <p:blipFill>
          <a:blip r:embed="rId8" cstate="screen">
            <a:extLst>
              <a:ext uri="{28A0092B-C50C-407E-A947-70E740481C1C}">
                <a14:useLocalDpi xmlns:a14="http://schemas.microsoft.com/office/drawing/2010/main"/>
              </a:ext>
            </a:extLst>
          </a:blip>
          <a:srcRect l="5774" t="5573" r="6261" b="9169"/>
          <a:stretch/>
        </p:blipFill>
        <p:spPr>
          <a:xfrm>
            <a:off x="17741629" y="187693"/>
            <a:ext cx="5751095" cy="4307306"/>
          </a:xfrm>
          <a:prstGeom prst="rect">
            <a:avLst/>
          </a:prstGeom>
          <a:ln>
            <a:solidFill>
              <a:schemeClr val="tx1">
                <a:lumMod val="50000"/>
                <a:lumOff val="50000"/>
              </a:schemeClr>
            </a:solidFill>
          </a:ln>
        </p:spPr>
      </p:pic>
      <p:pic>
        <p:nvPicPr>
          <p:cNvPr id="18" name="Page 08" descr="Screenshot of Session 1 activities to complete after the session, including implementation coaching tips">
            <a:extLst>
              <a:ext uri="{FF2B5EF4-FFF2-40B4-BE49-F238E27FC236}">
                <a16:creationId xmlns:a16="http://schemas.microsoft.com/office/drawing/2014/main" id="{D207360D-9E07-0145-EE6C-EB4964254B46}"/>
              </a:ext>
            </a:extLst>
          </p:cNvPr>
          <p:cNvPicPr>
            <a:picLocks noChangeAspect="1"/>
          </p:cNvPicPr>
          <p:nvPr/>
        </p:nvPicPr>
        <p:blipFill>
          <a:blip r:embed="rId9" cstate="screen">
            <a:extLst>
              <a:ext uri="{28A0092B-C50C-407E-A947-70E740481C1C}">
                <a14:useLocalDpi xmlns:a14="http://schemas.microsoft.com/office/drawing/2010/main"/>
              </a:ext>
            </a:extLst>
          </a:blip>
          <a:srcRect l="6809" t="16833" r="7250" b="8863"/>
          <a:stretch/>
        </p:blipFill>
        <p:spPr>
          <a:xfrm>
            <a:off x="20103829" y="2885240"/>
            <a:ext cx="5618748" cy="3753853"/>
          </a:xfrm>
          <a:prstGeom prst="rect">
            <a:avLst/>
          </a:prstGeom>
          <a:ln>
            <a:solidFill>
              <a:schemeClr val="tx1">
                <a:lumMod val="50000"/>
                <a:lumOff val="50000"/>
              </a:schemeClr>
            </a:solidFill>
          </a:ln>
        </p:spPr>
      </p:pic>
    </p:spTree>
    <p:extLst>
      <p:ext uri="{BB962C8B-B14F-4D97-AF65-F5344CB8AC3E}">
        <p14:creationId xmlns:p14="http://schemas.microsoft.com/office/powerpoint/2010/main" val="150909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3500"/>
                            </p:stCondLst>
                            <p:childTnLst>
                              <p:par>
                                <p:cTn id="17" presetID="35" presetClass="path" presetSubtype="0" accel="50000" decel="50000" fill="hold" nodeType="afterEffect">
                                  <p:stCondLst>
                                    <p:cond delay="1000"/>
                                  </p:stCondLst>
                                  <p:childTnLst>
                                    <p:animMotion origin="layout" path="M 3.95833E-6 -1.85185E-6 L -1.00808 0.00903 " pathEditMode="relative" rAng="0" ptsTypes="AA">
                                      <p:cBhvr>
                                        <p:cTn id="18" dur="2000" fill="hold"/>
                                        <p:tgtEl>
                                          <p:spTgt spid="4"/>
                                        </p:tgtEl>
                                        <p:attrNameLst>
                                          <p:attrName>ppt_x</p:attrName>
                                          <p:attrName>ppt_y</p:attrName>
                                        </p:attrNameLst>
                                      </p:cBhvr>
                                      <p:rCtr x="-50404" y="440"/>
                                    </p:animMotion>
                                  </p:childTnLst>
                                </p:cTn>
                              </p:par>
                              <p:par>
                                <p:cTn id="19" presetID="35" presetClass="path" presetSubtype="0" accel="50000" decel="50000" fill="hold" nodeType="withEffect">
                                  <p:stCondLst>
                                    <p:cond delay="1000"/>
                                  </p:stCondLst>
                                  <p:childTnLst>
                                    <p:animMotion origin="layout" path="M 3.54167E-6 -1.85185E-6 L -0.9211 0.04259 " pathEditMode="relative" rAng="0" ptsTypes="AA">
                                      <p:cBhvr>
                                        <p:cTn id="20" dur="2000" fill="hold"/>
                                        <p:tgtEl>
                                          <p:spTgt spid="16"/>
                                        </p:tgtEl>
                                        <p:attrNameLst>
                                          <p:attrName>ppt_x</p:attrName>
                                          <p:attrName>ppt_y</p:attrName>
                                        </p:attrNameLst>
                                      </p:cBhvr>
                                      <p:rCtr x="-46055" y="2130"/>
                                    </p:animMotion>
                                  </p:childTnLst>
                                </p:cTn>
                              </p:par>
                              <p:par>
                                <p:cTn id="21" presetID="35" presetClass="path" presetSubtype="0" accel="50000" decel="50000" fill="hold" nodeType="withEffect">
                                  <p:stCondLst>
                                    <p:cond delay="1000"/>
                                  </p:stCondLst>
                                  <p:childTnLst>
                                    <p:animMotion origin="layout" path="M 3.75E-6 -1.11111E-6 L -0.82201 -0.00301 " pathEditMode="relative" rAng="0" ptsTypes="AA">
                                      <p:cBhvr>
                                        <p:cTn id="22" dur="2000" fill="hold"/>
                                        <p:tgtEl>
                                          <p:spTgt spid="6"/>
                                        </p:tgtEl>
                                        <p:attrNameLst>
                                          <p:attrName>ppt_x</p:attrName>
                                          <p:attrName>ppt_y</p:attrName>
                                        </p:attrNameLst>
                                      </p:cBhvr>
                                      <p:rCtr x="-41107" y="-162"/>
                                    </p:animMotion>
                                  </p:childTnLst>
                                </p:cTn>
                              </p:par>
                              <p:par>
                                <p:cTn id="23" presetID="35" presetClass="path" presetSubtype="0" accel="50000" decel="50000" fill="hold" nodeType="withEffect">
                                  <p:stCondLst>
                                    <p:cond delay="1000"/>
                                  </p:stCondLst>
                                  <p:childTnLst>
                                    <p:animMotion origin="layout" path="M -1.875E-6 -2.96296E-6 L -0.37812 -0.0206 " pathEditMode="relative" rAng="0" ptsTypes="AA">
                                      <p:cBhvr>
                                        <p:cTn id="24" dur="2000" fill="hold"/>
                                        <p:tgtEl>
                                          <p:spTgt spid="14"/>
                                        </p:tgtEl>
                                        <p:attrNameLst>
                                          <p:attrName>ppt_x</p:attrName>
                                          <p:attrName>ppt_y</p:attrName>
                                        </p:attrNameLst>
                                      </p:cBhvr>
                                      <p:rCtr x="-18906" y="-1042"/>
                                    </p:animMotion>
                                  </p:childTnLst>
                                </p:cTn>
                              </p:par>
                              <p:par>
                                <p:cTn id="25" presetID="35" presetClass="path" presetSubtype="0" accel="50000" decel="50000" fill="hold" nodeType="withEffect">
                                  <p:stCondLst>
                                    <p:cond delay="1500"/>
                                  </p:stCondLst>
                                  <p:childTnLst>
                                    <p:animMotion origin="layout" path="M 4.16667E-6 1.11111E-6 L -0.99701 0.02731 " pathEditMode="relative" rAng="0" ptsTypes="AA">
                                      <p:cBhvr>
                                        <p:cTn id="26" dur="2000" fill="hold"/>
                                        <p:tgtEl>
                                          <p:spTgt spid="24"/>
                                        </p:tgtEl>
                                        <p:attrNameLst>
                                          <p:attrName>ppt_x</p:attrName>
                                          <p:attrName>ppt_y</p:attrName>
                                        </p:attrNameLst>
                                      </p:cBhvr>
                                      <p:rCtr x="-49857" y="1366"/>
                                    </p:animMotion>
                                  </p:childTnLst>
                                </p:cTn>
                              </p:par>
                              <p:par>
                                <p:cTn id="27" presetID="35" presetClass="path" presetSubtype="0" accel="50000" decel="50000" fill="hold" nodeType="withEffect">
                                  <p:stCondLst>
                                    <p:cond delay="1500"/>
                                  </p:stCondLst>
                                  <p:childTnLst>
                                    <p:animMotion origin="layout" path="M 3.75E-6 -4.44444E-6 L -1.00756 0.02477 " pathEditMode="relative" rAng="0" ptsTypes="AA">
                                      <p:cBhvr>
                                        <p:cTn id="28" dur="2000" fill="hold"/>
                                        <p:tgtEl>
                                          <p:spTgt spid="22"/>
                                        </p:tgtEl>
                                        <p:attrNameLst>
                                          <p:attrName>ppt_x</p:attrName>
                                          <p:attrName>ppt_y</p:attrName>
                                        </p:attrNameLst>
                                      </p:cBhvr>
                                      <p:rCtr x="-50378" y="1227"/>
                                    </p:animMotion>
                                  </p:childTnLst>
                                </p:cTn>
                              </p:par>
                              <p:par>
                                <p:cTn id="29" presetID="35" presetClass="path" presetSubtype="0" accel="50000" decel="50000" fill="hold" nodeType="withEffect">
                                  <p:stCondLst>
                                    <p:cond delay="1500"/>
                                  </p:stCondLst>
                                  <p:childTnLst>
                                    <p:animMotion origin="layout" path="M 4.375E-6 -3.7037E-6 L -0.99727 0.00139 " pathEditMode="relative" rAng="0" ptsTypes="AA">
                                      <p:cBhvr>
                                        <p:cTn id="30" dur="2000" fill="hold"/>
                                        <p:tgtEl>
                                          <p:spTgt spid="20"/>
                                        </p:tgtEl>
                                        <p:attrNameLst>
                                          <p:attrName>ppt_x</p:attrName>
                                          <p:attrName>ppt_y</p:attrName>
                                        </p:attrNameLst>
                                      </p:cBhvr>
                                      <p:rCtr x="-49870" y="69"/>
                                    </p:animMotion>
                                  </p:childTnLst>
                                </p:cTn>
                              </p:par>
                              <p:par>
                                <p:cTn id="31" presetID="35" presetClass="path" presetSubtype="0" accel="50000" decel="50000" fill="hold" nodeType="withEffect">
                                  <p:stCondLst>
                                    <p:cond delay="1500"/>
                                  </p:stCondLst>
                                  <p:childTnLst>
                                    <p:animMotion origin="layout" path="M 3.125E-6 -2.96296E-6 L -0.96055 0.01111 " pathEditMode="relative" rAng="0" ptsTypes="AA">
                                      <p:cBhvr>
                                        <p:cTn id="32" dur="2000" fill="hold"/>
                                        <p:tgtEl>
                                          <p:spTgt spid="18"/>
                                        </p:tgtEl>
                                        <p:attrNameLst>
                                          <p:attrName>ppt_x</p:attrName>
                                          <p:attrName>ppt_y</p:attrName>
                                        </p:attrNameLst>
                                      </p:cBhvr>
                                      <p:rCtr x="-48034"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1A6D849-EE6F-3683-3AD3-B7C987B6358D}"/>
              </a:ext>
            </a:extLst>
          </p:cNvPr>
          <p:cNvSpPr>
            <a:spLocks noGrp="1"/>
          </p:cNvSpPr>
          <p:nvPr>
            <p:ph type="title"/>
          </p:nvPr>
        </p:nvSpPr>
        <p:spPr>
          <a:xfrm>
            <a:off x="831850" y="1709738"/>
            <a:ext cx="7854950" cy="2852737"/>
          </a:xfrm>
        </p:spPr>
        <p:txBody>
          <a:bodyPr/>
          <a:lstStyle/>
          <a:p>
            <a:r>
              <a:rPr lang="en-US"/>
              <a:t>Procedures for Monitoring</a:t>
            </a:r>
          </a:p>
        </p:txBody>
      </p:sp>
      <p:sp>
        <p:nvSpPr>
          <p:cNvPr id="5" name="Text">
            <a:extLst>
              <a:ext uri="{FF2B5EF4-FFF2-40B4-BE49-F238E27FC236}">
                <a16:creationId xmlns:a16="http://schemas.microsoft.com/office/drawing/2014/main" id="{62B931FD-3939-9508-7318-341DDD8B292D}"/>
              </a:ext>
            </a:extLst>
          </p:cNvPr>
          <p:cNvSpPr>
            <a:spLocks noGrp="1"/>
          </p:cNvSpPr>
          <p:nvPr>
            <p:ph type="body" idx="1"/>
          </p:nvPr>
        </p:nvSpPr>
        <p:spPr>
          <a:xfrm>
            <a:off x="831850" y="4589463"/>
            <a:ext cx="8810914" cy="1500187"/>
          </a:xfrm>
        </p:spPr>
        <p:txBody>
          <a:bodyPr>
            <a:normAutofit/>
          </a:bodyPr>
          <a:lstStyle/>
          <a:p>
            <a:r>
              <a:rPr lang="en-US" sz="2200" b="1"/>
              <a:t>Review your School’s Social Validity &amp; Treatment Integrity Data</a:t>
            </a:r>
          </a:p>
          <a:p>
            <a:r>
              <a:rPr lang="en-US" sz="2200"/>
              <a:t>Review your School’s Spring Screening Data</a:t>
            </a:r>
          </a:p>
        </p:txBody>
      </p:sp>
      <p:pic>
        <p:nvPicPr>
          <p:cNvPr id="2" name="Content" descr="Preparing to Collect Social Validity and Treatment Integrity Data module cover">
            <a:extLst>
              <a:ext uri="{FF2B5EF4-FFF2-40B4-BE49-F238E27FC236}">
                <a16:creationId xmlns:a16="http://schemas.microsoft.com/office/drawing/2014/main" id="{7739F5D3-EA4C-5D6F-BBD2-A2C21479D6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42764" y="1485987"/>
            <a:ext cx="2279293" cy="3561397"/>
          </a:xfrm>
          <a:prstGeom prst="rect">
            <a:avLst/>
          </a:prstGeom>
        </p:spPr>
      </p:pic>
      <p:sp>
        <p:nvSpPr>
          <p:cNvPr id="3" name="Rectangle">
            <a:extLst>
              <a:ext uri="{FF2B5EF4-FFF2-40B4-BE49-F238E27FC236}">
                <a16:creationId xmlns:a16="http://schemas.microsoft.com/office/drawing/2014/main" id="{63180EA4-2450-B69A-B9F8-284CCEEEAE45}"/>
              </a:ext>
            </a:extLst>
          </p:cNvPr>
          <p:cNvSpPr/>
          <p:nvPr/>
        </p:nvSpPr>
        <p:spPr>
          <a:xfrm>
            <a:off x="1093627" y="5812970"/>
            <a:ext cx="9688783" cy="840203"/>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a:solidFill>
                  <a:schemeClr val="bg1"/>
                </a:solidFill>
                <a:cs typeface="Arial"/>
              </a:rPr>
              <a:t>1.19 DECISION MAKING WITH FIDELITY DATA</a:t>
            </a:r>
          </a:p>
          <a:p>
            <a:r>
              <a:rPr lang="en-US" sz="1400">
                <a:solidFill>
                  <a:schemeClr val="bg1"/>
                </a:solidFill>
              </a:rPr>
              <a:t>Tier 1 leadership team reviews and uses schoolwide (e.g., TFI, </a:t>
            </a:r>
            <a:r>
              <a:rPr lang="en-US" sz="1400" err="1">
                <a:solidFill>
                  <a:schemeClr val="bg1"/>
                </a:solidFill>
              </a:rPr>
              <a:t>BoQ</a:t>
            </a:r>
            <a:r>
              <a:rPr lang="en-US" sz="1400">
                <a:solidFill>
                  <a:schemeClr val="bg1"/>
                </a:solidFill>
              </a:rPr>
              <a:t>, TIC, SAS, SET) and other fidelity data (e.g.,</a:t>
            </a:r>
          </a:p>
          <a:p>
            <a:r>
              <a:rPr lang="en-US" sz="1400">
                <a:solidFill>
                  <a:schemeClr val="bg1"/>
                </a:solidFill>
              </a:rPr>
              <a:t>classroom implementation, Tier 1 SEB curriculum, staff wellness systems) at least annually.</a:t>
            </a:r>
          </a:p>
        </p:txBody>
      </p:sp>
      <p:pic>
        <p:nvPicPr>
          <p:cNvPr id="6" name="Picture 5" descr="Tiered Fidelity Inventory (TFI) Manual - Version 3">
            <a:extLst>
              <a:ext uri="{FF2B5EF4-FFF2-40B4-BE49-F238E27FC236}">
                <a16:creationId xmlns:a16="http://schemas.microsoft.com/office/drawing/2014/main" id="{14B55E87-C5E0-6250-3C67-5C2482220A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29463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a:extLst>
              <a:ext uri="{FF2B5EF4-FFF2-40B4-BE49-F238E27FC236}">
                <a16:creationId xmlns:a16="http://schemas.microsoft.com/office/drawing/2014/main" id="{49452D99-B270-82FE-49FC-99136E2DF586}"/>
              </a:ext>
            </a:extLst>
          </p:cNvPr>
          <p:cNvSpPr>
            <a:spLocks noGrp="1"/>
          </p:cNvSpPr>
          <p:nvPr>
            <p:ph type="title"/>
          </p:nvPr>
        </p:nvSpPr>
        <p:spPr/>
        <p:txBody>
          <a:bodyPr/>
          <a:lstStyle/>
          <a:p>
            <a:r>
              <a:rPr lang="en-US"/>
              <a:t>Ci3T Research Team</a:t>
            </a:r>
          </a:p>
        </p:txBody>
      </p:sp>
      <p:pic>
        <p:nvPicPr>
          <p:cNvPr id="13" name="Picture" descr="Images of the Ci3T Research team members including Grant Allen, Matthew Aschliman, Tammy Becker, Allison Bernard, Carrie Brandon, Amy Briesch, Mark Buckman, Amy Buffington, Donna Cauley, Sandy Chafouleas, Eric Common, Howard Diacon, Kathryn Johnson, Kathleen Lynne Lane, Jessica Matus, Wendy P. Oakes, David Royer, Elise Sarasin, Rebecca Sherod, Joni Weiss, and Stacie Williams.">
            <a:extLst>
              <a:ext uri="{FF2B5EF4-FFF2-40B4-BE49-F238E27FC236}">
                <a16:creationId xmlns:a16="http://schemas.microsoft.com/office/drawing/2014/main" id="{72F30903-6C81-E909-8986-77D4CB2CB17C}"/>
              </a:ext>
            </a:extLst>
          </p:cNvPr>
          <p:cNvPicPr>
            <a:picLocks noChangeAspect="1"/>
          </p:cNvPicPr>
          <p:nvPr/>
        </p:nvPicPr>
        <p:blipFill>
          <a:blip r:embed="rId3"/>
          <a:stretch>
            <a:fillRect/>
          </a:stretch>
        </p:blipFill>
        <p:spPr>
          <a:xfrm>
            <a:off x="218946" y="1415683"/>
            <a:ext cx="11754107" cy="5316173"/>
          </a:xfrm>
          <a:prstGeom prst="rect">
            <a:avLst/>
          </a:prstGeom>
        </p:spPr>
      </p:pic>
    </p:spTree>
    <p:extLst>
      <p:ext uri="{BB962C8B-B14F-4D97-AF65-F5344CB8AC3E}">
        <p14:creationId xmlns:p14="http://schemas.microsoft.com/office/powerpoint/2010/main" val="2480281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D5F91-7CB6-85B7-CDD3-B853B21B62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BD28C2-4F68-5349-5DB5-805D82F6EE4D}"/>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6" name="Title 1">
            <a:extLst>
              <a:ext uri="{FF2B5EF4-FFF2-40B4-BE49-F238E27FC236}">
                <a16:creationId xmlns:a16="http://schemas.microsoft.com/office/drawing/2014/main" id="{4330D792-165E-FD33-BE05-4F17C70098E5}"/>
              </a:ext>
            </a:extLst>
          </p:cNvPr>
          <p:cNvSpPr txBox="1">
            <a:spLocks/>
          </p:cNvSpPr>
          <p:nvPr/>
        </p:nvSpPr>
        <p:spPr>
          <a:xfrm>
            <a:off x="82354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Session Outcomes 2</a:t>
            </a:r>
          </a:p>
        </p:txBody>
      </p:sp>
      <p:sp>
        <p:nvSpPr>
          <p:cNvPr id="3" name="Content 1">
            <a:extLst>
              <a:ext uri="{FF2B5EF4-FFF2-40B4-BE49-F238E27FC236}">
                <a16:creationId xmlns:a16="http://schemas.microsoft.com/office/drawing/2014/main" id="{688DCF07-BBF0-DF2B-3A73-B96A77F536EA}"/>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600"/>
              <a:t>Interpret social validity, treatment integrity, and spring screening data at the school- and classroom-level to identify successes and focus areas relative to Ci3T implementation.</a:t>
            </a:r>
          </a:p>
          <a:p>
            <a:pPr marL="342900" marR="0" lvl="0" indent="-342900">
              <a:lnSpc>
                <a:spcPct val="100000"/>
              </a:lnSpc>
              <a:spcBef>
                <a:spcPts val="0"/>
              </a:spcBef>
              <a:spcAft>
                <a:spcPts val="0"/>
              </a:spcAft>
              <a:buFont typeface="+mj-lt"/>
              <a:buAutoNum type="arabicPeriod"/>
            </a:pPr>
            <a:r>
              <a:rPr lang="en-US" sz="2600"/>
              <a:t>Use needs of faculty, staff, and students – as identified in social validity, treatment integrity, and spring screening data – to inform professional learning for faculty and staff, use of effective practices to support students (e.g., low-intensity strategies, Tier 2 and 3 interventions), and updates to your school’s Ci3T Implementation Manual. </a:t>
            </a:r>
          </a:p>
        </p:txBody>
      </p:sp>
      <p:sp>
        <p:nvSpPr>
          <p:cNvPr id="4" name="Highlight" descr="Highlighting over the first session outcome (Interpret social validity, treatment integrity, and spring screening data at the school- and classroom-level to identify successes and focus areas relative to Ci3T implementation)">
            <a:extLst>
              <a:ext uri="{FF2B5EF4-FFF2-40B4-BE49-F238E27FC236}">
                <a16:creationId xmlns:a16="http://schemas.microsoft.com/office/drawing/2014/main" id="{07418814-E67A-C389-F5FA-636EFC504B07}"/>
              </a:ext>
              <a:ext uri="{C183D7F6-B498-43B3-948B-1728B52AA6E4}">
                <adec:decorative xmlns:adec="http://schemas.microsoft.com/office/drawing/2017/decorative" val="0"/>
              </a:ext>
            </a:extLst>
          </p:cNvPr>
          <p:cNvSpPr/>
          <p:nvPr/>
        </p:nvSpPr>
        <p:spPr>
          <a:xfrm>
            <a:off x="838200" y="1539642"/>
            <a:ext cx="10808368" cy="152042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a:extLst>
              <a:ext uri="{FF2B5EF4-FFF2-40B4-BE49-F238E27FC236}">
                <a16:creationId xmlns:a16="http://schemas.microsoft.com/office/drawing/2014/main" id="{F52F5347-D147-7E87-DC8E-380AFBE54B1B}"/>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80646" y="5400089"/>
            <a:ext cx="1891037" cy="1325563"/>
          </a:xfrm>
          <a:prstGeom prst="rect">
            <a:avLst/>
          </a:prstGeom>
        </p:spPr>
      </p:pic>
    </p:spTree>
    <p:extLst>
      <p:ext uri="{BB962C8B-B14F-4D97-AF65-F5344CB8AC3E}">
        <p14:creationId xmlns:p14="http://schemas.microsoft.com/office/powerpoint/2010/main" val="1356253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Procedures for Monitoring</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lstStyle/>
          <a:p>
            <a:r>
              <a:rPr lang="en-US" b="1"/>
              <a:t>Review your School’s Social Validity &amp; Treatment Integrity Data</a:t>
            </a:r>
          </a:p>
          <a:p>
            <a:r>
              <a:rPr lang="en-US"/>
              <a:t>Review your School’s Spring Screening Data</a:t>
            </a:r>
          </a:p>
        </p:txBody>
      </p:sp>
      <p:sp>
        <p:nvSpPr>
          <p:cNvPr id="6" name="Rectangle">
            <a:extLst>
              <a:ext uri="{FF2B5EF4-FFF2-40B4-BE49-F238E27FC236}">
                <a16:creationId xmlns:a16="http://schemas.microsoft.com/office/drawing/2014/main" id="{94F92E76-B5EA-1303-9CA7-ED9416CE7CC4}"/>
              </a:ext>
            </a:extLst>
          </p:cNvPr>
          <p:cNvSpPr/>
          <p:nvPr/>
        </p:nvSpPr>
        <p:spPr>
          <a:xfrm>
            <a:off x="1093627" y="5812970"/>
            <a:ext cx="9688783" cy="840203"/>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a:solidFill>
                  <a:schemeClr val="bg1"/>
                </a:solidFill>
                <a:cs typeface="Arial"/>
              </a:rPr>
              <a:t>1.19 DECISION MAKING WITH FIDELITY DATA</a:t>
            </a:r>
          </a:p>
          <a:p>
            <a:r>
              <a:rPr lang="en-US" sz="1400">
                <a:solidFill>
                  <a:schemeClr val="bg1"/>
                </a:solidFill>
              </a:rPr>
              <a:t>Tier 1 leadership team reviews and uses schoolwide (e.g., TFI, </a:t>
            </a:r>
            <a:r>
              <a:rPr lang="en-US" sz="1400" err="1">
                <a:solidFill>
                  <a:schemeClr val="bg1"/>
                </a:solidFill>
              </a:rPr>
              <a:t>BoQ</a:t>
            </a:r>
            <a:r>
              <a:rPr lang="en-US" sz="1400">
                <a:solidFill>
                  <a:schemeClr val="bg1"/>
                </a:solidFill>
              </a:rPr>
              <a:t>, TIC, SAS, SET) and other fidelity data (e.g.,</a:t>
            </a:r>
          </a:p>
          <a:p>
            <a:r>
              <a:rPr lang="en-US" sz="1400">
                <a:solidFill>
                  <a:schemeClr val="bg1"/>
                </a:solidFill>
              </a:rPr>
              <a:t>classroom implementation, Tier 1 SEB curriculum, staff wellness systems) at least annually.</a:t>
            </a:r>
          </a:p>
        </p:txBody>
      </p:sp>
      <p:pic>
        <p:nvPicPr>
          <p:cNvPr id="8" name="Picture 2" descr="Tiered Fidelity Inventory (TFI) Manual - Version 3">
            <a:extLst>
              <a:ext uri="{FF2B5EF4-FFF2-40B4-BE49-F238E27FC236}">
                <a16:creationId xmlns:a16="http://schemas.microsoft.com/office/drawing/2014/main" id="{3A320229-6751-1279-D60C-FE9CB0AA50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38714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7E2FF-BEAB-18F8-B9EE-FA826AEF5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2D2D7-5C6A-FA96-3EEA-089C1ABA3818}"/>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D934AE8-0E5D-8AE2-55D9-C1C936C8C165}"/>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F8794563-C8C8-DA5D-AC1C-86C02F943C85}"/>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9D51BB5A-983A-C0EA-BF9B-AB8839DC70A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51B1E6FA-60EE-CFF9-5A69-B4221B44810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9DDEC271-D6FC-F0FE-3F16-8A4172E846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9566" y="4995990"/>
            <a:ext cx="2660952" cy="1496885"/>
          </a:xfrm>
          <a:prstGeom prst="rect">
            <a:avLst/>
          </a:prstGeom>
          <a:ln>
            <a:solidFill>
              <a:schemeClr val="tx1"/>
            </a:solidFill>
          </a:ln>
        </p:spPr>
      </p:pic>
    </p:spTree>
    <p:extLst>
      <p:ext uri="{BB962C8B-B14F-4D97-AF65-F5344CB8AC3E}">
        <p14:creationId xmlns:p14="http://schemas.microsoft.com/office/powerpoint/2010/main" val="2935807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06812-BBCA-3655-3149-ABB7ED94AA21}"/>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31623738-DFBD-0BC0-00B9-196525B5B993}"/>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a:extLst>
              <a:ext uri="{FF2B5EF4-FFF2-40B4-BE49-F238E27FC236}">
                <a16:creationId xmlns:a16="http://schemas.microsoft.com/office/drawing/2014/main" id="{46A7B39F-DB81-CE8D-DC44-D5160475749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sp>
        <p:nvSpPr>
          <p:cNvPr id="9" name="TextBox">
            <a:extLst>
              <a:ext uri="{FF2B5EF4-FFF2-40B4-BE49-F238E27FC236}">
                <a16:creationId xmlns:a16="http://schemas.microsoft.com/office/drawing/2014/main" id="{31559F4C-17A9-F66B-861D-8EF95F7DE495}"/>
              </a:ext>
            </a:extLst>
          </p:cNvPr>
          <p:cNvSpPr txBox="1"/>
          <p:nvPr/>
        </p:nvSpPr>
        <p:spPr>
          <a:xfrm>
            <a:off x="539817" y="4891373"/>
            <a:ext cx="3480319"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Social Validity: </a:t>
            </a:r>
            <a:r>
              <a:rPr kumimoji="0" lang="en-US" sz="2000" b="0" i="0" u="none" strike="noStrike" kern="1200" cap="none" spc="0" normalizeH="0" baseline="0" noProof="0">
                <a:ln>
                  <a:noFill/>
                </a:ln>
                <a:solidFill>
                  <a:srgbClr val="356D3C">
                    <a:lumMod val="75000"/>
                  </a:srgbClr>
                </a:solidFill>
                <a:effectLst/>
                <a:uLnTx/>
                <a:uFillTx/>
                <a:latin typeface="Arial" panose="020B0604020202020204"/>
                <a:ea typeface="+mn-ea"/>
                <a:cs typeface="+mn-cs"/>
              </a:rPr>
              <a:t>PIRS</a:t>
            </a: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 Results</a:t>
            </a:r>
          </a:p>
        </p:txBody>
      </p:sp>
      <p:graphicFrame>
        <p:nvGraphicFramePr>
          <p:cNvPr id="6" name="Table">
            <a:extLst>
              <a:ext uri="{FF2B5EF4-FFF2-40B4-BE49-F238E27FC236}">
                <a16:creationId xmlns:a16="http://schemas.microsoft.com/office/drawing/2014/main" id="{7AC11E1D-70A9-A5BE-CE00-C2B7C7751D80}"/>
              </a:ext>
            </a:extLst>
          </p:cNvPr>
          <p:cNvGraphicFramePr>
            <a:graphicFrameLocks noGrp="1"/>
          </p:cNvGraphicFramePr>
          <p:nvPr/>
        </p:nvGraphicFramePr>
        <p:xfrm>
          <a:off x="539817" y="5260705"/>
          <a:ext cx="10680321" cy="792460"/>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1972142">
                  <a:extLst>
                    <a:ext uri="{9D8B030D-6E8A-4147-A177-3AD203B41FA5}">
                      <a16:colId xmlns:a16="http://schemas.microsoft.com/office/drawing/2014/main" val="20001"/>
                    </a:ext>
                  </a:extLst>
                </a:gridCol>
                <a:gridCol w="1972142">
                  <a:extLst>
                    <a:ext uri="{9D8B030D-6E8A-4147-A177-3AD203B41FA5}">
                      <a16:colId xmlns:a16="http://schemas.microsoft.com/office/drawing/2014/main" val="20002"/>
                    </a:ext>
                  </a:extLst>
                </a:gridCol>
                <a:gridCol w="1972142">
                  <a:extLst>
                    <a:ext uri="{9D8B030D-6E8A-4147-A177-3AD203B41FA5}">
                      <a16:colId xmlns:a16="http://schemas.microsoft.com/office/drawing/2014/main" val="20003"/>
                    </a:ext>
                  </a:extLst>
                </a:gridCol>
                <a:gridCol w="1972142">
                  <a:extLst>
                    <a:ext uri="{9D8B030D-6E8A-4147-A177-3AD203B41FA5}">
                      <a16:colId xmlns:a16="http://schemas.microsoft.com/office/drawing/2014/main" val="532871245"/>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accent5"/>
                    </a:solidFill>
                  </a:tcPr>
                </a:tc>
                <a:tc>
                  <a:txBody>
                    <a:bodyPr/>
                    <a:lstStyle/>
                    <a:p>
                      <a:pPr algn="ctr"/>
                      <a:r>
                        <a:rPr lang="en-US" sz="2000"/>
                        <a:t>Fall: </a:t>
                      </a:r>
                      <a:r>
                        <a:rPr lang="en-US" sz="2000" i="1"/>
                        <a:t>n</a:t>
                      </a:r>
                      <a:endParaRPr lang="en-US" sz="2000"/>
                    </a:p>
                  </a:txBody>
                  <a:tcPr marT="45715" marB="45715" anchor="ctr">
                    <a:solidFill>
                      <a:schemeClr val="accent5"/>
                    </a:solidFill>
                  </a:tcPr>
                </a:tc>
                <a:tc>
                  <a:txBody>
                    <a:bodyPr/>
                    <a:lstStyle/>
                    <a:p>
                      <a:pPr algn="ctr"/>
                      <a:r>
                        <a:rPr lang="en-US" sz="1800"/>
                        <a:t>Fall: % (</a:t>
                      </a:r>
                      <a:r>
                        <a:rPr lang="en-US" sz="1800" i="1"/>
                        <a:t>SD</a:t>
                      </a:r>
                      <a:r>
                        <a:rPr lang="en-US" sz="1800"/>
                        <a:t>)</a:t>
                      </a:r>
                    </a:p>
                  </a:txBody>
                  <a:tcPr marT="45715" marB="45715" anchor="ctr">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 </a:t>
                      </a:r>
                      <a:r>
                        <a:rPr lang="en-US" sz="2000" i="1"/>
                        <a:t>n</a:t>
                      </a:r>
                      <a:endParaRPr lang="en-US" sz="2000"/>
                    </a:p>
                  </a:txBody>
                  <a:tcPr marT="45715" marB="45715" anchor="ctr">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 % (</a:t>
                      </a:r>
                      <a:r>
                        <a:rPr lang="en-US" sz="2000" i="1"/>
                        <a:t>SD</a:t>
                      </a:r>
                      <a:r>
                        <a:rPr lang="en-US" sz="2000"/>
                        <a:t>)</a:t>
                      </a:r>
                    </a:p>
                  </a:txBody>
                  <a:tcPr marT="45715" marB="45715" anchor="ctr">
                    <a:solidFill>
                      <a:schemeClr val="accent5"/>
                    </a:solidFill>
                  </a:tcPr>
                </a:tc>
                <a:extLst>
                  <a:ext uri="{0D108BD9-81ED-4DB2-BD59-A6C34878D82A}">
                    <a16:rowId xmlns:a16="http://schemas.microsoft.com/office/drawing/2014/main" val="10000"/>
                  </a:ext>
                </a:extLst>
              </a:tr>
              <a:tr h="365760">
                <a:tc>
                  <a:txBody>
                    <a:bodyPr/>
                    <a:lstStyle/>
                    <a:p>
                      <a:r>
                        <a:rPr lang="en-US" sz="2000"/>
                        <a:t>2025-2026</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chemeClr val="accent5">
                        <a:tint val="20000"/>
                        <a:alpha val="71000"/>
                      </a:schemeClr>
                    </a:solidFill>
                  </a:tcPr>
                </a:tc>
                <a:tc>
                  <a:txBody>
                    <a:bodyPr/>
                    <a:lstStyle/>
                    <a:p>
                      <a:pPr algn="ctr"/>
                      <a:r>
                        <a:rPr lang="en-US" sz="2000"/>
                        <a:t>TBD</a:t>
                      </a:r>
                    </a:p>
                  </a:txBody>
                  <a:tcPr marT="45715" marB="45715" anchor="ctr">
                    <a:solidFill>
                      <a:schemeClr val="accent5">
                        <a:tint val="20000"/>
                        <a:alpha val="71000"/>
                      </a:schemeClr>
                    </a:solidFill>
                  </a:tcPr>
                </a:tc>
                <a:tc>
                  <a:txBody>
                    <a:bodyPr/>
                    <a:lstStyle/>
                    <a:p>
                      <a:r>
                        <a:rPr lang="en-US" sz="2000" kern="1200">
                          <a:solidFill>
                            <a:schemeClr val="dk1"/>
                          </a:solidFill>
                          <a:latin typeface="+mn-lt"/>
                          <a:ea typeface="+mn-ea"/>
                          <a:cs typeface="+mn-cs"/>
                        </a:rPr>
                        <a:t>TBD</a:t>
                      </a:r>
                      <a:endParaRPr lang="en-US"/>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
        <p:nvSpPr>
          <p:cNvPr id="10" name="Rectangle">
            <a:extLst>
              <a:ext uri="{FF2B5EF4-FFF2-40B4-BE49-F238E27FC236}">
                <a16:creationId xmlns:a16="http://schemas.microsoft.com/office/drawing/2014/main" id="{4703B55E-0D6C-A1A6-9F80-A91C369DB5BB}"/>
              </a:ext>
            </a:extLst>
          </p:cNvPr>
          <p:cNvSpPr/>
          <p:nvPr/>
        </p:nvSpPr>
        <p:spPr>
          <a:xfrm>
            <a:off x="1251608" y="5656935"/>
            <a:ext cx="9688783" cy="1060265"/>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1.14 FACULTY AND STAFF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Tier 1 leadership teams purposefully and regularly engage all faculty and staff in co-designing and actively revising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the content and the implementation of foundational Tier 1 practices (items 1.3-1.10) and systems (items 1.12-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1.13) based on the regular review of schoolwide and community data.</a:t>
            </a:r>
          </a:p>
        </p:txBody>
      </p:sp>
      <p:pic>
        <p:nvPicPr>
          <p:cNvPr id="11" name="Picture" descr="Tiered Fidelity Inventory (TFI) Manual - Version 3">
            <a:extLst>
              <a:ext uri="{FF2B5EF4-FFF2-40B4-BE49-F238E27FC236}">
                <a16:creationId xmlns:a16="http://schemas.microsoft.com/office/drawing/2014/main" id="{A5B98F88-74CB-A5F8-0A26-F0EDF42FAE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9827" y="4891373"/>
            <a:ext cx="1476375" cy="1914525"/>
          </a:xfrm>
          <a:prstGeom prst="rect">
            <a:avLst/>
          </a:prstGeom>
        </p:spPr>
      </p:pic>
    </p:spTree>
    <p:extLst>
      <p:ext uri="{BB962C8B-B14F-4D97-AF65-F5344CB8AC3E}">
        <p14:creationId xmlns:p14="http://schemas.microsoft.com/office/powerpoint/2010/main" val="335717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54D5E-932C-88B8-6495-A3E74BE4DB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BE9BBD-DF4F-2E88-B8CB-D4E9D166F6B9}"/>
              </a:ext>
            </a:extLst>
          </p:cNvPr>
          <p:cNvSpPr>
            <a:spLocks noGrp="1"/>
          </p:cNvSpPr>
          <p:nvPr>
            <p:ph type="title"/>
          </p:nvPr>
        </p:nvSpPr>
        <p:spPr/>
        <p:txBody>
          <a:bodyPr/>
          <a:lstStyle/>
          <a:p>
            <a:r>
              <a:rPr lang="en-US"/>
              <a:t>Treatment Integrity</a:t>
            </a:r>
            <a:br>
              <a:rPr lang="en-US"/>
            </a:br>
            <a:r>
              <a:rPr lang="en-US" sz="3600" b="0"/>
              <a:t>Are we implementing our plan as intended?</a:t>
            </a:r>
            <a:endParaRPr lang="en-US" b="0"/>
          </a:p>
        </p:txBody>
      </p:sp>
      <p:sp>
        <p:nvSpPr>
          <p:cNvPr id="3" name="Content Placeholder 1">
            <a:extLst>
              <a:ext uri="{FF2B5EF4-FFF2-40B4-BE49-F238E27FC236}">
                <a16:creationId xmlns:a16="http://schemas.microsoft.com/office/drawing/2014/main" id="{46F2C41B-D95C-17B1-791A-A89E2316370D}"/>
              </a:ext>
            </a:extLst>
          </p:cNvPr>
          <p:cNvSpPr>
            <a:spLocks noGrp="1"/>
          </p:cNvSpPr>
          <p:nvPr>
            <p:ph sz="half" idx="1"/>
          </p:nvPr>
        </p:nvSpPr>
        <p:spPr>
          <a:xfrm>
            <a:off x="838200" y="1825625"/>
            <a:ext cx="5670755" cy="4351338"/>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Treatment integrity can refer to:</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Adherence</a:t>
            </a:r>
            <a:endParaRPr lang="en-US">
              <a:latin typeface="Arial" panose="020B0604020202020204" pitchFamily="34" charset="0"/>
              <a:cs typeface="Arial" panose="020B0604020202020204" pitchFamily="34" charset="0"/>
            </a:endParaRPr>
          </a:p>
          <a:p>
            <a:pPr marL="285750" lvl="0" indent="-285750" fontAlgn="base">
              <a:spcBef>
                <a:spcPct val="0"/>
              </a:spcBef>
              <a:spcAft>
                <a:spcPct val="0"/>
              </a:spcAft>
              <a:buFont typeface="Arial" pitchFamily="34" charset="0"/>
              <a:buChar char="•"/>
              <a:defRPr/>
            </a:pPr>
            <a:r>
              <a:rPr lang="en-US">
                <a:solidFill>
                  <a:prstClr val="black"/>
                </a:solidFill>
                <a:latin typeface="Arial" panose="020B0604020202020204" pitchFamily="34" charset="0"/>
                <a:cs typeface="Arial" panose="020B0604020202020204" pitchFamily="34" charset="0"/>
              </a:rPr>
              <a:t>Dosage</a:t>
            </a:r>
          </a:p>
          <a:p>
            <a:pPr marL="285750" lvl="0" indent="-285750" fontAlgn="base">
              <a:spcBef>
                <a:spcPct val="0"/>
              </a:spcBef>
              <a:spcAft>
                <a:spcPct val="0"/>
              </a:spcAft>
              <a:buFont typeface="Arial" pitchFamily="34" charset="0"/>
              <a:buChar char="•"/>
              <a:defRPr/>
            </a:pPr>
            <a:r>
              <a:rPr lang="en-US" sz="2800">
                <a:solidFill>
                  <a:prstClr val="black"/>
                </a:solidFill>
                <a:latin typeface="Arial" panose="020B0604020202020204" pitchFamily="34" charset="0"/>
                <a:cs typeface="Arial" panose="020B0604020202020204" pitchFamily="34" charset="0"/>
              </a:rPr>
              <a:t>Quality</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Teacher Self-Report</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Direct Observation</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Tiered Fidelity Inventory (TFI)</a:t>
            </a:r>
          </a:p>
        </p:txBody>
      </p:sp>
      <p:graphicFrame>
        <p:nvGraphicFramePr>
          <p:cNvPr id="12" name="Content Placeholder 2">
            <a:extLst>
              <a:ext uri="{FF2B5EF4-FFF2-40B4-BE49-F238E27FC236}">
                <a16:creationId xmlns:a16="http://schemas.microsoft.com/office/drawing/2014/main" id="{C79D45FB-1369-D201-2804-1BE14CBDA461}"/>
              </a:ext>
            </a:extLst>
          </p:cNvPr>
          <p:cNvGraphicFramePr>
            <a:graphicFrameLocks noGrp="1"/>
          </p:cNvGraphicFramePr>
          <p:nvPr>
            <p:ph sz="half" idx="2"/>
          </p:nvPr>
        </p:nvGraphicFramePr>
        <p:xfrm>
          <a:off x="6508955" y="1825624"/>
          <a:ext cx="5426372" cy="4863933"/>
        </p:xfrm>
        <a:graphic>
          <a:graphicData uri="http://schemas.openxmlformats.org/drawingml/2006/table">
            <a:tbl>
              <a:tblPr firstRow="1" bandRow="1">
                <a:tableStyleId>{7DF18680-E054-41AD-8BC1-D1AEF772440D}</a:tableStyleId>
              </a:tblPr>
              <a:tblGrid>
                <a:gridCol w="1356593">
                  <a:extLst>
                    <a:ext uri="{9D8B030D-6E8A-4147-A177-3AD203B41FA5}">
                      <a16:colId xmlns:a16="http://schemas.microsoft.com/office/drawing/2014/main" val="20000"/>
                    </a:ext>
                  </a:extLst>
                </a:gridCol>
                <a:gridCol w="1356593">
                  <a:extLst>
                    <a:ext uri="{9D8B030D-6E8A-4147-A177-3AD203B41FA5}">
                      <a16:colId xmlns:a16="http://schemas.microsoft.com/office/drawing/2014/main" val="20001"/>
                    </a:ext>
                  </a:extLst>
                </a:gridCol>
                <a:gridCol w="1356593">
                  <a:extLst>
                    <a:ext uri="{9D8B030D-6E8A-4147-A177-3AD203B41FA5}">
                      <a16:colId xmlns:a16="http://schemas.microsoft.com/office/drawing/2014/main" val="20002"/>
                    </a:ext>
                  </a:extLst>
                </a:gridCol>
                <a:gridCol w="1356593">
                  <a:extLst>
                    <a:ext uri="{9D8B030D-6E8A-4147-A177-3AD203B41FA5}">
                      <a16:colId xmlns:a16="http://schemas.microsoft.com/office/drawing/2014/main" val="1902313632"/>
                    </a:ext>
                  </a:extLst>
                </a:gridCol>
              </a:tblGrid>
              <a:tr h="1114163">
                <a:tc>
                  <a:txBody>
                    <a:bodyPr/>
                    <a:lstStyle/>
                    <a:p>
                      <a:pPr algn="l" rtl="0" fontAlgn="t">
                        <a:spcBef>
                          <a:spcPts val="0"/>
                        </a:spcBef>
                        <a:spcAft>
                          <a:spcPts val="0"/>
                        </a:spcAft>
                      </a:pPr>
                      <a:r>
                        <a:rPr lang="en-US" sz="1600" b="0" i="0" u="none" strike="noStrike" kern="1200">
                          <a:solidFill>
                            <a:srgbClr val="FFFFFF"/>
                          </a:solidFill>
                          <a:effectLst/>
                          <a:latin typeface="Arial" panose="020B0604020202020204" pitchFamily="34" charset="0"/>
                          <a:ea typeface="+mn-ea"/>
                          <a:cs typeface="+mn-cs"/>
                        </a:rPr>
                        <a:t>Ci3T Procedures</a:t>
                      </a:r>
                    </a:p>
                  </a:txBody>
                  <a:tcPr marL="57830" marR="57830" marT="57830" marB="57830" anchor="ctr">
                    <a:solidFill>
                      <a:schemeClr val="accent5"/>
                    </a:solidFill>
                  </a:tcPr>
                </a:tc>
                <a:tc>
                  <a:txBody>
                    <a:bodyPr/>
                    <a:lstStyle/>
                    <a:p>
                      <a:pPr algn="l" rtl="0" fontAlgn="ctr">
                        <a:spcBef>
                          <a:spcPts val="0"/>
                        </a:spcBef>
                        <a:spcAft>
                          <a:spcPts val="0"/>
                        </a:spcAft>
                      </a:pPr>
                      <a:r>
                        <a:rPr lang="en-US" sz="1600" b="0" i="0" u="none" strike="noStrike">
                          <a:solidFill>
                            <a:srgbClr val="FFFFFF"/>
                          </a:solidFill>
                          <a:effectLst/>
                          <a:latin typeface="Arial" panose="020B0604020202020204" pitchFamily="34" charset="0"/>
                        </a:rPr>
                        <a:t>Fall 2025 Teacher Self-Report*</a:t>
                      </a:r>
                      <a:endParaRPr lang="en-US" sz="2800">
                        <a:effectLst/>
                      </a:endParaRPr>
                    </a:p>
                  </a:txBody>
                  <a:tcPr marL="57830" marR="57830" marT="57830" marB="57830" anchor="ctr">
                    <a:solidFill>
                      <a:schemeClr val="accent5"/>
                    </a:solidFill>
                  </a:tcPr>
                </a:tc>
                <a:tc>
                  <a:txBody>
                    <a:bodyPr/>
                    <a:lstStyle/>
                    <a:p>
                      <a:pPr algn="l" rtl="0" fontAlgn="ctr">
                        <a:spcBef>
                          <a:spcPts val="0"/>
                        </a:spcBef>
                        <a:spcAft>
                          <a:spcPts val="0"/>
                        </a:spcAft>
                      </a:pPr>
                      <a:r>
                        <a:rPr lang="en-US" sz="1600" b="0" i="0" u="none" strike="noStrike">
                          <a:solidFill>
                            <a:srgbClr val="FFFFFF"/>
                          </a:solidFill>
                          <a:effectLst/>
                          <a:latin typeface="Arial" panose="020B0604020202020204" pitchFamily="34" charset="0"/>
                        </a:rPr>
                        <a:t>Educator Direct Observation*</a:t>
                      </a:r>
                      <a:endParaRPr lang="en-US" sz="2800">
                        <a:effectLst/>
                      </a:endParaRPr>
                    </a:p>
                  </a:txBody>
                  <a:tcPr marL="57830" marR="57830" marT="57830" marB="57830" anchor="ctr">
                    <a:solidFill>
                      <a:schemeClr val="accent5"/>
                    </a:solidFill>
                  </a:tcPr>
                </a:tc>
                <a:tc>
                  <a:txBody>
                    <a:bodyPr/>
                    <a:lstStyle/>
                    <a:p>
                      <a:pPr algn="l"/>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Observer Direct Observation*</a:t>
                      </a:r>
                      <a:endParaRPr lang="en-US"/>
                    </a:p>
                  </a:txBody>
                  <a:tcPr marL="57830" marR="57830" marT="57830" marB="57830" anchor="ctr">
                    <a:solidFill>
                      <a:schemeClr val="accent5"/>
                    </a:solidFill>
                  </a:tcPr>
                </a:tc>
                <a:extLst>
                  <a:ext uri="{0D108BD9-81ED-4DB2-BD59-A6C34878D82A}">
                    <a16:rowId xmlns:a16="http://schemas.microsoft.com/office/drawing/2014/main" val="10000"/>
                  </a:ext>
                </a:extLst>
              </a:tr>
              <a:tr h="749954">
                <a:tc>
                  <a:txBody>
                    <a:bodyPr/>
                    <a:lstStyle/>
                    <a:p>
                      <a:pPr fontAlgn="t"/>
                      <a:r>
                        <a:rPr lang="en-US" sz="1600" kern="1200">
                          <a:solidFill>
                            <a:schemeClr val="dk1"/>
                          </a:solidFill>
                          <a:latin typeface="+mn-lt"/>
                          <a:ea typeface="+mn-ea"/>
                          <a:cs typeface="+mn-cs"/>
                        </a:rPr>
                        <a:t> </a:t>
                      </a:r>
                    </a:p>
                  </a:txBody>
                  <a:tcPr marL="57830" marR="57830" marT="57830" marB="57830">
                    <a:solidFill>
                      <a:schemeClr val="accent5">
                        <a:tint val="40000"/>
                        <a:alpha val="71000"/>
                      </a:schemeClr>
                    </a:solidFill>
                  </a:tcPr>
                </a:tc>
                <a:tc>
                  <a:txBody>
                    <a:bodyPr/>
                    <a:lstStyle/>
                    <a:p>
                      <a:pPr algn="ctr" rtl="0" fontAlgn="ctr">
                        <a:spcBef>
                          <a:spcPts val="0"/>
                        </a:spcBef>
                        <a:spcAft>
                          <a:spcPts val="0"/>
                        </a:spcAft>
                      </a:pPr>
                      <a:r>
                        <a:rPr lang="sv-SE" sz="1600" kern="1200">
                          <a:solidFill>
                            <a:schemeClr val="dk1"/>
                          </a:solidFill>
                          <a:latin typeface="+mn-lt"/>
                          <a:ea typeface="+mn-ea"/>
                          <a:cs typeface="+mn-cs"/>
                        </a:rPr>
                        <a:t>n = 45</a:t>
                      </a:r>
                    </a:p>
                    <a:p>
                      <a:pPr algn="ctr" rtl="0" fontAlgn="ctr">
                        <a:spcBef>
                          <a:spcPts val="0"/>
                        </a:spcBef>
                        <a:spcAft>
                          <a:spcPts val="0"/>
                        </a:spcAft>
                      </a:pPr>
                      <a:r>
                        <a:rPr lang="sv-SE"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n = 6</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n = 7</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extLst>
                  <a:ext uri="{0D108BD9-81ED-4DB2-BD59-A6C34878D82A}">
                    <a16:rowId xmlns:a16="http://schemas.microsoft.com/office/drawing/2014/main" val="10001"/>
                  </a:ext>
                </a:extLst>
              </a:tr>
              <a:tr h="749954">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Teaching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 80.43%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(10.86)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70.72%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(13.81)</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75.02%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(17.05)</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829139887"/>
                  </a:ext>
                </a:extLst>
              </a:tr>
              <a:tr h="749954">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Reinforcing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80.83%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(12.89)</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62.06%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(15.33)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34.99%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(16.02)</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52639338"/>
                  </a:ext>
                </a:extLst>
              </a:tr>
              <a:tr h="749954">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Monitoring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75.49%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(18.06)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1692494223"/>
                  </a:ext>
                </a:extLst>
              </a:tr>
              <a:tr h="749954">
                <a:tc>
                  <a:txBody>
                    <a:bodyPr/>
                    <a:lstStyle/>
                    <a:p>
                      <a:pPr rtl="0" fontAlgn="ctr">
                        <a:spcBef>
                          <a:spcPts val="0"/>
                        </a:spcBef>
                        <a:spcAft>
                          <a:spcPts val="0"/>
                        </a:spcAft>
                      </a:pPr>
                      <a:r>
                        <a:rPr lang="en-US" sz="1600" b="1" i="0" u="none" strike="noStrike">
                          <a:solidFill>
                            <a:srgbClr val="000000"/>
                          </a:solidFill>
                          <a:effectLst/>
                          <a:latin typeface="Arial" panose="020B0604020202020204" pitchFamily="34" charset="0"/>
                        </a:rPr>
                        <a:t>Total</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79.10%</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(11.87)</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67.66%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(14.03)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62.28%</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(14.58)</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441539628"/>
                  </a:ext>
                </a:extLst>
              </a:tr>
            </a:tbl>
          </a:graphicData>
        </a:graphic>
      </p:graphicFrame>
    </p:spTree>
    <p:extLst>
      <p:ext uri="{BB962C8B-B14F-4D97-AF65-F5344CB8AC3E}">
        <p14:creationId xmlns:p14="http://schemas.microsoft.com/office/powerpoint/2010/main" val="3669943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C77C8-ED17-46DB-6527-51A6D86B8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FDE1F-CAB5-9E09-E9D7-784DAEACC3B6}"/>
              </a:ext>
            </a:extLst>
          </p:cNvPr>
          <p:cNvSpPr>
            <a:spLocks noGrp="1"/>
          </p:cNvSpPr>
          <p:nvPr>
            <p:ph type="title"/>
          </p:nvPr>
        </p:nvSpPr>
        <p:spPr/>
        <p:txBody>
          <a:bodyPr/>
          <a:lstStyle/>
          <a:p>
            <a:r>
              <a:rPr lang="en-US"/>
              <a:t>Logistics Planning</a:t>
            </a:r>
          </a:p>
        </p:txBody>
      </p:sp>
      <p:graphicFrame>
        <p:nvGraphicFramePr>
          <p:cNvPr id="9" name="Table 4">
            <a:extLst>
              <a:ext uri="{FF2B5EF4-FFF2-40B4-BE49-F238E27FC236}">
                <a16:creationId xmlns:a16="http://schemas.microsoft.com/office/drawing/2014/main" id="{C7C59DAD-B54D-B788-9CCA-4ACD5B1FB973}"/>
              </a:ext>
            </a:extLst>
          </p:cNvPr>
          <p:cNvGraphicFramePr>
            <a:graphicFrameLocks noGrp="1"/>
          </p:cNvGraphicFramePr>
          <p:nvPr>
            <p:ph idx="1"/>
          </p:nvPr>
        </p:nvGraphicFramePr>
        <p:xfrm>
          <a:off x="529790" y="2020201"/>
          <a:ext cx="11132418" cy="4419600"/>
        </p:xfrm>
        <a:graphic>
          <a:graphicData uri="http://schemas.openxmlformats.org/drawingml/2006/table">
            <a:tbl>
              <a:tblPr firstRow="1" bandRow="1">
                <a:tableStyleId>{7DF18680-E054-41AD-8BC1-D1AEF772440D}</a:tableStyleId>
              </a:tblPr>
              <a:tblGrid>
                <a:gridCol w="1732147">
                  <a:extLst>
                    <a:ext uri="{9D8B030D-6E8A-4147-A177-3AD203B41FA5}">
                      <a16:colId xmlns:a16="http://schemas.microsoft.com/office/drawing/2014/main" val="2244540331"/>
                    </a:ext>
                  </a:extLst>
                </a:gridCol>
                <a:gridCol w="4042610">
                  <a:extLst>
                    <a:ext uri="{9D8B030D-6E8A-4147-A177-3AD203B41FA5}">
                      <a16:colId xmlns:a16="http://schemas.microsoft.com/office/drawing/2014/main" val="3126611979"/>
                    </a:ext>
                  </a:extLst>
                </a:gridCol>
                <a:gridCol w="1785887">
                  <a:extLst>
                    <a:ext uri="{9D8B030D-6E8A-4147-A177-3AD203B41FA5}">
                      <a16:colId xmlns:a16="http://schemas.microsoft.com/office/drawing/2014/main" val="3742171216"/>
                    </a:ext>
                  </a:extLst>
                </a:gridCol>
                <a:gridCol w="1785887">
                  <a:extLst>
                    <a:ext uri="{9D8B030D-6E8A-4147-A177-3AD203B41FA5}">
                      <a16:colId xmlns:a16="http://schemas.microsoft.com/office/drawing/2014/main" val="3209047335"/>
                    </a:ext>
                  </a:extLst>
                </a:gridCol>
                <a:gridCol w="1785887">
                  <a:extLst>
                    <a:ext uri="{9D8B030D-6E8A-4147-A177-3AD203B41FA5}">
                      <a16:colId xmlns:a16="http://schemas.microsoft.com/office/drawing/2014/main" val="848338252"/>
                    </a:ext>
                  </a:extLst>
                </a:gridCol>
              </a:tblGrid>
              <a:tr h="1104900">
                <a:tc>
                  <a:txBody>
                    <a:bodyPr/>
                    <a:lstStyle/>
                    <a:p>
                      <a:r>
                        <a:rPr lang="en-US"/>
                        <a:t>Method</a:t>
                      </a:r>
                    </a:p>
                  </a:txBody>
                  <a:tcPr anchor="b"/>
                </a:tc>
                <a:tc>
                  <a:txBody>
                    <a:bodyPr/>
                    <a:lstStyle/>
                    <a:p>
                      <a:r>
                        <a:rPr lang="en-US"/>
                        <a:t>Measure Name</a:t>
                      </a:r>
                    </a:p>
                  </a:txBody>
                  <a:tcPr anchor="b"/>
                </a:tc>
                <a:tc>
                  <a:txBody>
                    <a:bodyPr/>
                    <a:lstStyle/>
                    <a:p>
                      <a:pPr algn="l"/>
                      <a:r>
                        <a:rPr lang="en-US" sz="1600" b="0">
                          <a:solidFill>
                            <a:schemeClr val="bg1"/>
                          </a:solidFill>
                        </a:rPr>
                        <a:t>Completed by:</a:t>
                      </a:r>
                    </a:p>
                    <a:p>
                      <a:pPr algn="l"/>
                      <a:r>
                        <a:rPr lang="en-US" sz="1600" b="1">
                          <a:solidFill>
                            <a:schemeClr val="bg1"/>
                          </a:solidFill>
                        </a:rPr>
                        <a:t>All Staff</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a:r>
                        <a:rPr lang="en-US" sz="1600" b="0">
                          <a:solidFill>
                            <a:schemeClr val="bg1"/>
                          </a:solidFill>
                        </a:rPr>
                        <a:t>Completed by:</a:t>
                      </a:r>
                    </a:p>
                    <a:p>
                      <a:pPr algn="l"/>
                      <a:r>
                        <a:rPr lang="en-US" sz="1600" b="1">
                          <a:solidFill>
                            <a:schemeClr val="bg1"/>
                          </a:solidFill>
                        </a:rPr>
                        <a:t>Randomly Selected Classrooms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a:r>
                        <a:rPr lang="en-US" sz="1600" b="0">
                          <a:solidFill>
                            <a:schemeClr val="bg1"/>
                          </a:solidFill>
                        </a:rPr>
                        <a:t>Completed by:</a:t>
                      </a:r>
                    </a:p>
                    <a:p>
                      <a:pPr algn="l"/>
                      <a:r>
                        <a:rPr lang="en-US" sz="1600" b="1">
                          <a:solidFill>
                            <a:schemeClr val="bg1"/>
                          </a:solidFill>
                        </a:rPr>
                        <a:t>Ci3T Leadership Team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03072553"/>
                  </a:ext>
                </a:extLst>
              </a:tr>
              <a:tr h="1104900">
                <a:tc>
                  <a:txBody>
                    <a:bodyPr/>
                    <a:lstStyle/>
                    <a:p>
                      <a:r>
                        <a:rPr lang="en-US" sz="2000"/>
                        <a:t>Survey</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Teacher Self-Report and Primary Intervention Rating Scale</a:t>
                      </a:r>
                      <a:endParaRPr lang="en-US" sz="2000">
                        <a:effectLst/>
                      </a:endParaRP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04140678"/>
                  </a:ext>
                </a:extLst>
              </a:tr>
              <a:tr h="1104900">
                <a:tc>
                  <a:txBody>
                    <a:bodyPr/>
                    <a:lstStyle/>
                    <a:p>
                      <a:r>
                        <a:rPr lang="en-US" sz="2000"/>
                        <a:t>Observations</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Direct Observation</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extLst>
                  <a:ext uri="{0D108BD9-81ED-4DB2-BD59-A6C34878D82A}">
                    <a16:rowId xmlns:a16="http://schemas.microsoft.com/office/drawing/2014/main" val="627556408"/>
                  </a:ext>
                </a:extLst>
              </a:tr>
              <a:tr h="1104900">
                <a:tc>
                  <a:txBody>
                    <a:bodyPr/>
                    <a:lstStyle/>
                    <a:p>
                      <a:r>
                        <a:rPr lang="en-US" sz="2000"/>
                        <a:t>Rubric</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Tiered Fidelity Inventory (TFI)</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extLst>
                  <a:ext uri="{0D108BD9-81ED-4DB2-BD59-A6C34878D82A}">
                    <a16:rowId xmlns:a16="http://schemas.microsoft.com/office/drawing/2014/main" val="63424965"/>
                  </a:ext>
                </a:extLst>
              </a:tr>
            </a:tbl>
          </a:graphicData>
        </a:graphic>
      </p:graphicFrame>
    </p:spTree>
    <p:extLst>
      <p:ext uri="{BB962C8B-B14F-4D97-AF65-F5344CB8AC3E}">
        <p14:creationId xmlns:p14="http://schemas.microsoft.com/office/powerpoint/2010/main" val="2760180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 uri="{C183D7F6-B498-43B3-948B-1728B52AA6E4}">
                <adec:decorative xmlns:adec="http://schemas.microsoft.com/office/drawing/2017/decorative" val="1"/>
              </a:ext>
            </a:extLst>
          </p:cNvPr>
          <p:cNvSpPr>
            <a:spLocks noGrp="1"/>
          </p:cNvSpPr>
          <p:nvPr>
            <p:ph type="title"/>
          </p:nvPr>
        </p:nvSpPr>
        <p:spPr/>
        <p:txBody>
          <a:bodyPr/>
          <a:lstStyle/>
          <a:p>
            <a:r>
              <a:rPr lang="en-US"/>
              <a:t>Treatment Integrity and Social Validity Data Sources</a:t>
            </a:r>
          </a:p>
        </p:txBody>
      </p:sp>
      <p:sp>
        <p:nvSpPr>
          <p:cNvPr id="11" name="Title hidden">
            <a:extLst>
              <a:ext uri="{FF2B5EF4-FFF2-40B4-BE49-F238E27FC236}">
                <a16:creationId xmlns:a16="http://schemas.microsoft.com/office/drawing/2014/main" id="{59F68832-D072-24B0-DA97-5C905B164622}"/>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Treatment Integrity and Social Validity Data Sources 1</a:t>
            </a:r>
          </a:p>
        </p:txBody>
      </p:sp>
      <p:sp>
        <p:nvSpPr>
          <p:cNvPr id="8" name="TextBox 1">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Primary Intervention Rating Scale (Social Validity)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Teacher Self Report</a:t>
            </a:r>
          </a:p>
        </p:txBody>
      </p:sp>
      <p:sp>
        <p:nvSpPr>
          <p:cNvPr id="9" name="TextBox 2">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Direct Observation</a:t>
            </a:r>
          </a:p>
        </p:txBody>
      </p:sp>
      <p:sp>
        <p:nvSpPr>
          <p:cNvPr id="10" name="TextBox 3">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Tiered Fidelity Inventory</a:t>
            </a:r>
          </a:p>
        </p:txBody>
      </p:sp>
      <p:pic>
        <p:nvPicPr>
          <p:cNvPr id="3" name="Picture 1">
            <a:extLst>
              <a:ext uri="{FF2B5EF4-FFF2-40B4-BE49-F238E27FC236}">
                <a16:creationId xmlns:a16="http://schemas.microsoft.com/office/drawing/2014/main" id="{20FD9FBE-F3D6-4268-B829-D3467030BA3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11"/>
          <a:stretch>
            <a:fillRect/>
          </a:stretch>
        </p:blipFill>
        <p:spPr>
          <a:xfrm>
            <a:off x="605861" y="2020446"/>
            <a:ext cx="3314520" cy="4188155"/>
          </a:xfrm>
          <a:prstGeom prst="rect">
            <a:avLst/>
          </a:prstGeom>
        </p:spPr>
      </p:pic>
      <p:grpSp>
        <p:nvGrpSpPr>
          <p:cNvPr id="7" name="Picture 2">
            <a:extLst>
              <a:ext uri="{FF2B5EF4-FFF2-40B4-BE49-F238E27FC236}">
                <a16:creationId xmlns:a16="http://schemas.microsoft.com/office/drawing/2014/main" id="{D42DE65C-54BF-AB7E-2DC2-CECF85C48BFC}"/>
              </a:ext>
              <a:ext uri="{C183D7F6-B498-43B3-948B-1728B52AA6E4}">
                <adec:decorative xmlns:adec="http://schemas.microsoft.com/office/drawing/2017/decorative" val="1"/>
              </a:ext>
            </a:extLst>
          </p:cNvPr>
          <p:cNvGrpSpPr/>
          <p:nvPr/>
        </p:nvGrpSpPr>
        <p:grpSpPr>
          <a:xfrm>
            <a:off x="4549438" y="2020446"/>
            <a:ext cx="3178369" cy="4113166"/>
            <a:chOff x="4549438" y="2020446"/>
            <a:chExt cx="3178369" cy="4113166"/>
          </a:xfrm>
        </p:grpSpPr>
        <p:pic>
          <p:nvPicPr>
            <p:cNvPr id="4" name="Picture">
              <a:extLst>
                <a:ext uri="{FF2B5EF4-FFF2-40B4-BE49-F238E27FC236}">
                  <a16:creationId xmlns:a16="http://schemas.microsoft.com/office/drawing/2014/main" id="{CAEA1023-7FD5-452F-B501-388C72B402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a:extLst>
                <a:ext uri="{FF2B5EF4-FFF2-40B4-BE49-F238E27FC236}">
                  <a16:creationId xmlns:a16="http://schemas.microsoft.com/office/drawing/2014/main" id="{116291B3-056C-096B-EE18-300EA42FBA1C}"/>
                </a:ext>
              </a:extLst>
            </p:cNvPr>
            <p:cNvSpPr txBox="1"/>
            <p:nvPr/>
          </p:nvSpPr>
          <p:spPr>
            <a:xfrm>
              <a:off x="6096000" y="3626478"/>
              <a:ext cx="110598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Fall 2025</a:t>
              </a:r>
            </a:p>
          </p:txBody>
        </p:sp>
      </p:grpSp>
      <p:pic>
        <p:nvPicPr>
          <p:cNvPr id="5" name="Picture 3">
            <a:extLst>
              <a:ext uri="{FF2B5EF4-FFF2-40B4-BE49-F238E27FC236}">
                <a16:creationId xmlns:a16="http://schemas.microsoft.com/office/drawing/2014/main" id="{9DFCE89B-929F-4507-BAFF-C900463404A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Tree>
    <p:extLst>
      <p:ext uri="{BB962C8B-B14F-4D97-AF65-F5344CB8AC3E}">
        <p14:creationId xmlns:p14="http://schemas.microsoft.com/office/powerpoint/2010/main" val="1560263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70BB-DD4C-30FF-3DD5-391A258F6EC2}"/>
              </a:ext>
            </a:extLst>
          </p:cNvPr>
          <p:cNvSpPr>
            <a:spLocks noGrp="1"/>
          </p:cNvSpPr>
          <p:nvPr>
            <p:ph type="title"/>
          </p:nvPr>
        </p:nvSpPr>
        <p:spPr/>
        <p:txBody>
          <a:bodyPr/>
          <a:lstStyle/>
          <a:p>
            <a:r>
              <a:rPr lang="en-US"/>
              <a:t>Ci3T Implementation Report </a:t>
            </a:r>
          </a:p>
        </p:txBody>
      </p:sp>
      <p:sp>
        <p:nvSpPr>
          <p:cNvPr id="4" name="Content 1">
            <a:extLst>
              <a:ext uri="{FF2B5EF4-FFF2-40B4-BE49-F238E27FC236}">
                <a16:creationId xmlns:a16="http://schemas.microsoft.com/office/drawing/2014/main" id="{F8717150-9030-A673-2E13-741D052936B9}"/>
              </a:ext>
            </a:extLst>
          </p:cNvPr>
          <p:cNvSpPr>
            <a:spLocks noGrp="1"/>
          </p:cNvSpPr>
          <p:nvPr>
            <p:ph idx="1"/>
          </p:nvPr>
        </p:nvSpPr>
        <p:spPr>
          <a:xfrm>
            <a:off x="838200" y="1825625"/>
            <a:ext cx="5941741" cy="4351338"/>
          </a:xfrm>
        </p:spPr>
        <p:txBody>
          <a:bodyPr/>
          <a:lstStyle/>
          <a:p>
            <a:r>
              <a:rPr lang="en-US"/>
              <a:t>Primary Intervention Rating Scale (Social Validity; PIRS)</a:t>
            </a:r>
          </a:p>
          <a:p>
            <a:r>
              <a:rPr lang="en-US"/>
              <a:t>Ci3T Treatment Integrity: Teacher Self Report (Ci3T TI: TSR)</a:t>
            </a:r>
          </a:p>
          <a:p>
            <a:r>
              <a:rPr lang="en-US"/>
              <a:t>Demographics (e.g., role)</a:t>
            </a:r>
          </a:p>
        </p:txBody>
      </p:sp>
      <p:pic>
        <p:nvPicPr>
          <p:cNvPr id="5" name="Picture 1" descr="Ci3T Implementation Report Table of Contents">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3234" y="1738964"/>
            <a:ext cx="3497340" cy="4524659"/>
          </a:xfrm>
          <a:prstGeom prst="rect">
            <a:avLst/>
          </a:prstGeom>
          <a:ln>
            <a:solidFill>
              <a:schemeClr val="tx1"/>
            </a:solidFill>
          </a:ln>
        </p:spPr>
      </p:pic>
      <p:pic>
        <p:nvPicPr>
          <p:cNvPr id="3" name="Picture 2">
            <a:extLst>
              <a:ext uri="{FF2B5EF4-FFF2-40B4-BE49-F238E27FC236}">
                <a16:creationId xmlns:a16="http://schemas.microsoft.com/office/drawing/2014/main" id="{C8AEDA0F-2A62-44A7-BAF8-0FF7B6DD7AC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spTree>
    <p:extLst>
      <p:ext uri="{BB962C8B-B14F-4D97-AF65-F5344CB8AC3E}">
        <p14:creationId xmlns:p14="http://schemas.microsoft.com/office/powerpoint/2010/main" val="623820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F3B689D-4A94-E418-AB35-E73152422590}"/>
              </a:ext>
            </a:extLst>
          </p:cNvPr>
          <p:cNvSpPr>
            <a:spLocks noGrp="1"/>
          </p:cNvSpPr>
          <p:nvPr>
            <p:ph type="title"/>
          </p:nvPr>
        </p:nvSpPr>
        <p:spPr/>
        <p:txBody>
          <a:bodyPr>
            <a:normAutofit/>
          </a:bodyPr>
          <a:lstStyle/>
          <a:p>
            <a:r>
              <a:rPr lang="en-US" sz="4000"/>
              <a:t>Primary Intervention Rating Scale (PIRS)</a:t>
            </a:r>
          </a:p>
        </p:txBody>
      </p:sp>
      <p:pic>
        <p:nvPicPr>
          <p:cNvPr id="5" name="Picture 1" descr="Ci3T Implementation Report. Page for Primary Intervention Rating Scale including information about field, mean, and standard deviation.">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2636" y="1918009"/>
            <a:ext cx="3364075" cy="4353509"/>
          </a:xfrm>
          <a:prstGeom prst="rect">
            <a:avLst/>
          </a:prstGeom>
          <a:ln>
            <a:solidFill>
              <a:schemeClr val="tx1"/>
            </a:solidFill>
          </a:ln>
        </p:spPr>
      </p:pic>
      <p:sp>
        <p:nvSpPr>
          <p:cNvPr id="8" name="Rectangle 1">
            <a:extLst>
              <a:ext uri="{FF2B5EF4-FFF2-40B4-BE49-F238E27FC236}">
                <a16:creationId xmlns:a16="http://schemas.microsoft.com/office/drawing/2014/main" id="{7CD0E097-9BC9-A02F-7F6D-5E2C72552F8B}"/>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reported as mean and standard deviation (scale = 1-6)</a:t>
            </a:r>
          </a:p>
        </p:txBody>
      </p:sp>
      <p:sp>
        <p:nvSpPr>
          <p:cNvPr id="9" name="Rectangle 2">
            <a:extLst>
              <a:ext uri="{FF2B5EF4-FFF2-40B4-BE49-F238E27FC236}">
                <a16:creationId xmlns:a16="http://schemas.microsoft.com/office/drawing/2014/main" id="{CC0DFE89-7A83-B64D-11F8-4D475A74D2BA}"/>
              </a:ext>
            </a:extLst>
          </p:cNvPr>
          <p:cNvSpPr/>
          <p:nvPr/>
        </p:nvSpPr>
        <p:spPr>
          <a:xfrm>
            <a:off x="265399" y="465214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visualization</a:t>
            </a:r>
          </a:p>
        </p:txBody>
      </p:sp>
      <p:pic>
        <p:nvPicPr>
          <p:cNvPr id="7" name="Picture 2" descr="Ci3T Implementation Report. Page for Primary Intervention Rating Scale including items 1-17, ratings from strongly disagree to strongly agree for each item, and totals.">
            <a:extLst>
              <a:ext uri="{FF2B5EF4-FFF2-40B4-BE49-F238E27FC236}">
                <a16:creationId xmlns:a16="http://schemas.microsoft.com/office/drawing/2014/main" id="{0079633A-EE49-81A8-F7E6-88D1351C18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96361" y="1918009"/>
            <a:ext cx="3364075" cy="4353509"/>
          </a:xfrm>
          <a:prstGeom prst="rect">
            <a:avLst/>
          </a:prstGeom>
          <a:ln>
            <a:solidFill>
              <a:schemeClr val="tx1"/>
            </a:solidFill>
          </a:ln>
        </p:spPr>
      </p:pic>
      <p:sp>
        <p:nvSpPr>
          <p:cNvPr id="10" name="Rectangle 3">
            <a:extLst>
              <a:ext uri="{FF2B5EF4-FFF2-40B4-BE49-F238E27FC236}">
                <a16:creationId xmlns:a16="http://schemas.microsoft.com/office/drawing/2014/main" id="{D345D6C7-AE7A-D1D8-A851-6561F37EAF64}"/>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reported by response category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(e.g., number of people who “strongly agreed”)</a:t>
            </a: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4">
            <a:extLst>
              <a:ext uri="{FF2B5EF4-FFF2-40B4-BE49-F238E27FC236}">
                <a16:creationId xmlns:a16="http://schemas.microsoft.com/office/drawing/2014/main" id="{074B82FC-93E4-B434-044E-2FFFD0C030F8}"/>
              </a:ext>
            </a:extLst>
          </p:cNvPr>
          <p:cNvSpPr/>
          <p:nvPr/>
        </p:nvSpPr>
        <p:spPr>
          <a:xfrm>
            <a:off x="9710522" y="5190190"/>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Total PIRS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(mean and standard deviation)</a:t>
            </a:r>
          </a:p>
        </p:txBody>
      </p:sp>
      <p:pic>
        <p:nvPicPr>
          <p:cNvPr id="2" name="Picture 3">
            <a:extLst>
              <a:ext uri="{FF2B5EF4-FFF2-40B4-BE49-F238E27FC236}">
                <a16:creationId xmlns:a16="http://schemas.microsoft.com/office/drawing/2014/main" id="{DF825235-FB67-14AB-AF71-48F4B1C848C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spTree>
    <p:extLst>
      <p:ext uri="{BB962C8B-B14F-4D97-AF65-F5344CB8AC3E}">
        <p14:creationId xmlns:p14="http://schemas.microsoft.com/office/powerpoint/2010/main" val="369736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FAEA-8B6A-EF31-ACA7-B63EAF1FC907}"/>
              </a:ext>
            </a:extLst>
          </p:cNvPr>
          <p:cNvSpPr>
            <a:spLocks noGrp="1"/>
          </p:cNvSpPr>
          <p:nvPr>
            <p:ph type="title"/>
          </p:nvPr>
        </p:nvSpPr>
        <p:spPr/>
        <p:txBody>
          <a:bodyPr>
            <a:normAutofit/>
          </a:bodyPr>
          <a:lstStyle/>
          <a:p>
            <a:r>
              <a:rPr lang="en-US" sz="4000"/>
              <a:t>Primary Intervention Rating Scale Open Ended Items</a:t>
            </a:r>
          </a:p>
        </p:txBody>
      </p:sp>
      <p:sp>
        <p:nvSpPr>
          <p:cNvPr id="3" name="Content Placeholder">
            <a:extLst>
              <a:ext uri="{FF2B5EF4-FFF2-40B4-BE49-F238E27FC236}">
                <a16:creationId xmlns:a16="http://schemas.microsoft.com/office/drawing/2014/main" id="{CE56398A-E799-8DB2-14D6-0BB820C67460}"/>
              </a:ext>
            </a:extLst>
          </p:cNvPr>
          <p:cNvSpPr>
            <a:spLocks noGrp="1"/>
          </p:cNvSpPr>
          <p:nvPr>
            <p:ph sz="half" idx="1"/>
          </p:nvPr>
        </p:nvSpPr>
        <p:spPr>
          <a:xfrm>
            <a:off x="838200" y="1825625"/>
            <a:ext cx="10368776" cy="1753916"/>
          </a:xfrm>
        </p:spPr>
        <p:txBody>
          <a:bodyPr>
            <a:noAutofit/>
          </a:bodyPr>
          <a:lstStyle/>
          <a:p>
            <a:r>
              <a:rPr lang="en-US" sz="3200"/>
              <a:t>Read through comments</a:t>
            </a:r>
          </a:p>
          <a:p>
            <a:r>
              <a:rPr lang="en-US" sz="3200"/>
              <a:t>Highlight success (literally!)</a:t>
            </a:r>
          </a:p>
          <a:p>
            <a:r>
              <a:rPr lang="en-US" sz="3200"/>
              <a:t>Look for themes for celebrations and focus areas</a:t>
            </a:r>
          </a:p>
          <a:p>
            <a:endParaRPr lang="en-US" sz="3200"/>
          </a:p>
          <a:p>
            <a:endParaRPr lang="en-US" sz="3200"/>
          </a:p>
        </p:txBody>
      </p:sp>
      <p:pic>
        <p:nvPicPr>
          <p:cNvPr id="9" name="Picture 1" descr="An image of the 4 open ended PIRS items.&#10;1) What do you feel is most beneficial about this primary prevention plan’s components (Tier 1 efforts)? What is the least beneficial part?&#10;2) Do you think that your and your students’ participation in this Ci3T plan will cause your students’ behavior, social, and/or learning problems to improve? Why or why not? Or if so, how?&#10;3) What would you change about this plan (components, design, implementation etc.) to make it more student-friendly and educator-friendly?&#10;4) What other information would you like to contribute about this plan?">
            <a:extLst>
              <a:ext uri="{FF2B5EF4-FFF2-40B4-BE49-F238E27FC236}">
                <a16:creationId xmlns:a16="http://schemas.microsoft.com/office/drawing/2014/main" id="{31B1395B-32EA-BA1A-B5E0-78803047CA2A}"/>
              </a:ext>
            </a:extLst>
          </p:cNvPr>
          <p:cNvPicPr>
            <a:picLocks noChangeAspect="1"/>
          </p:cNvPicPr>
          <p:nvPr/>
        </p:nvPicPr>
        <p:blipFill>
          <a:blip r:embed="rId2"/>
          <a:stretch>
            <a:fillRect/>
          </a:stretch>
        </p:blipFill>
        <p:spPr>
          <a:xfrm>
            <a:off x="1584540" y="3714478"/>
            <a:ext cx="8762634" cy="2778397"/>
          </a:xfrm>
          <a:prstGeom prst="rect">
            <a:avLst/>
          </a:prstGeom>
        </p:spPr>
      </p:pic>
      <p:pic>
        <p:nvPicPr>
          <p:cNvPr id="4" name="Picture 2">
            <a:extLst>
              <a:ext uri="{FF2B5EF4-FFF2-40B4-BE49-F238E27FC236}">
                <a16:creationId xmlns:a16="http://schemas.microsoft.com/office/drawing/2014/main" id="{25723762-BAE6-4478-FAAC-AAD5723C0BE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spTree>
    <p:extLst>
      <p:ext uri="{BB962C8B-B14F-4D97-AF65-F5344CB8AC3E}">
        <p14:creationId xmlns:p14="http://schemas.microsoft.com/office/powerpoint/2010/main" val="669365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Zoom Logistics</a:t>
            </a:r>
          </a:p>
        </p:txBody>
      </p:sp>
      <p:sp>
        <p:nvSpPr>
          <p:cNvPr id="17" name="Content Placeholder 1">
            <a:extLst>
              <a:ext uri="{FF2B5EF4-FFF2-40B4-BE49-F238E27FC236}">
                <a16:creationId xmlns:a16="http://schemas.microsoft.com/office/drawing/2014/main" id="{AB434CB4-83DD-F712-B48A-B552946270D3}"/>
              </a:ext>
            </a:extLst>
          </p:cNvPr>
          <p:cNvSpPr txBox="1">
            <a:spLocks/>
          </p:cNvSpPr>
          <p:nvPr/>
        </p:nvSpPr>
        <p:spPr>
          <a:xfrm>
            <a:off x="175968" y="4578897"/>
            <a:ext cx="4203053" cy="1176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To help us put you in breakout rooms with your colleagues today we are renaming you with your school initials and first and last name</a:t>
            </a:r>
          </a:p>
        </p:txBody>
      </p:sp>
      <p:pic>
        <p:nvPicPr>
          <p:cNvPr id="11" name="Picture 1">
            <a:extLst>
              <a:ext uri="{FF2B5EF4-FFF2-40B4-BE49-F238E27FC236}">
                <a16:creationId xmlns:a16="http://schemas.microsoft.com/office/drawing/2014/main" id="{B2102BB7-87D9-1A99-92A7-CFAC8B69F6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5859" y="1499589"/>
            <a:ext cx="4087109" cy="2975364"/>
          </a:xfrm>
          <a:prstGeom prst="rect">
            <a:avLst/>
          </a:prstGeom>
        </p:spPr>
      </p:pic>
      <p:sp>
        <p:nvSpPr>
          <p:cNvPr id="3" name="Content Placeholder 2">
            <a:extLst>
              <a:ext uri="{FF2B5EF4-FFF2-40B4-BE49-F238E27FC236}">
                <a16:creationId xmlns:a16="http://schemas.microsoft.com/office/drawing/2014/main" id="{403B2AD3-3EC6-7D78-314D-F6747FF77BE1}"/>
              </a:ext>
            </a:extLst>
          </p:cNvPr>
          <p:cNvSpPr>
            <a:spLocks noGrp="1"/>
          </p:cNvSpPr>
          <p:nvPr>
            <p:ph sz="half" idx="4294967295"/>
          </p:nvPr>
        </p:nvSpPr>
        <p:spPr>
          <a:xfrm>
            <a:off x="4946226" y="4599461"/>
            <a:ext cx="3165236" cy="930275"/>
          </a:xfrm>
        </p:spPr>
        <p:txBody>
          <a:bodyPr>
            <a:noAutofit/>
          </a:bodyPr>
          <a:lstStyle/>
          <a:p>
            <a:pPr marL="0" indent="0" algn="ctr">
              <a:buNone/>
            </a:pPr>
            <a:r>
              <a:rPr lang="en-US" sz="1800"/>
              <a:t>If there are multiple people in the room with you, please list their first and last names and email in the chat!</a:t>
            </a:r>
          </a:p>
        </p:txBody>
      </p:sp>
      <p:pic>
        <p:nvPicPr>
          <p:cNvPr id="8" name="Picture 2">
            <a:extLst>
              <a:ext uri="{FF2B5EF4-FFF2-40B4-BE49-F238E27FC236}">
                <a16:creationId xmlns:a16="http://schemas.microsoft.com/office/drawing/2014/main" id="{46061717-A78B-86F0-3D1F-BA4639D169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86018" y="983754"/>
            <a:ext cx="2085652" cy="3491199"/>
          </a:xfrm>
          <a:prstGeom prst="rect">
            <a:avLst/>
          </a:prstGeom>
          <a:ln>
            <a:solidFill>
              <a:schemeClr val="tx1"/>
            </a:solidFill>
          </a:ln>
        </p:spPr>
      </p:pic>
      <p:sp>
        <p:nvSpPr>
          <p:cNvPr id="6" name="Content Placeholder 3">
            <a:extLst>
              <a:ext uri="{FF2B5EF4-FFF2-40B4-BE49-F238E27FC236}">
                <a16:creationId xmlns:a16="http://schemas.microsoft.com/office/drawing/2014/main" id="{DD34EFEB-C4A5-104E-E680-E1852BEB4D47}"/>
              </a:ext>
            </a:extLst>
          </p:cNvPr>
          <p:cNvSpPr txBox="1">
            <a:spLocks/>
          </p:cNvSpPr>
          <p:nvPr/>
        </p:nvSpPr>
        <p:spPr>
          <a:xfrm>
            <a:off x="8238126" y="4401818"/>
            <a:ext cx="3953874"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If you are facilitating a Ci3T Leadership Team Symposium session at a satellite location, please email us a list of the names, email addresses, and schools of those attending.   </a:t>
            </a:r>
          </a:p>
        </p:txBody>
      </p:sp>
      <p:pic>
        <p:nvPicPr>
          <p:cNvPr id="9" name="Picture 3">
            <a:extLst>
              <a:ext uri="{FF2B5EF4-FFF2-40B4-BE49-F238E27FC236}">
                <a16:creationId xmlns:a16="http://schemas.microsoft.com/office/drawing/2014/main" id="{4B7F1550-BFC3-CBE2-A964-228D59F5FC0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06765" y="1130619"/>
            <a:ext cx="2816596" cy="3060457"/>
          </a:xfrm>
          <a:prstGeom prst="rect">
            <a:avLst/>
          </a:prstGeom>
        </p:spPr>
      </p:pic>
    </p:spTree>
    <p:extLst>
      <p:ext uri="{BB962C8B-B14F-4D97-AF65-F5344CB8AC3E}">
        <p14:creationId xmlns:p14="http://schemas.microsoft.com/office/powerpoint/2010/main" val="1971692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1EC0C-9F26-8520-F0E0-AEF1C4B61F34}"/>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8FEC416C-C61A-B9AA-62E3-12779DAB9340}"/>
              </a:ext>
            </a:extLst>
          </p:cNvPr>
          <p:cNvSpPr>
            <a:spLocks noGrp="1"/>
          </p:cNvSpPr>
          <p:nvPr>
            <p:ph type="title"/>
          </p:nvPr>
        </p:nvSpPr>
        <p:spPr/>
        <p:txBody>
          <a:bodyPr>
            <a:normAutofit/>
          </a:bodyPr>
          <a:lstStyle/>
          <a:p>
            <a:r>
              <a:rPr lang="en-US"/>
              <a:t>Ci3T Treatment Integrity: Teacher Self Report (Ci3T TI: TSR)</a:t>
            </a:r>
          </a:p>
        </p:txBody>
      </p:sp>
      <p:pic>
        <p:nvPicPr>
          <p:cNvPr id="3" name="Picture 1">
            <a:extLst>
              <a:ext uri="{FF2B5EF4-FFF2-40B4-BE49-F238E27FC236}">
                <a16:creationId xmlns:a16="http://schemas.microsoft.com/office/drawing/2014/main" id="{9342291E-9800-77F9-2D30-B1092BB9773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95983" y="1919645"/>
            <a:ext cx="3364075" cy="4350234"/>
          </a:xfrm>
          <a:prstGeom prst="rect">
            <a:avLst/>
          </a:prstGeom>
          <a:ln>
            <a:solidFill>
              <a:schemeClr val="tx1"/>
            </a:solidFill>
          </a:ln>
        </p:spPr>
      </p:pic>
      <p:pic>
        <p:nvPicPr>
          <p:cNvPr id="5" name="Picture 2">
            <a:extLst>
              <a:ext uri="{FF2B5EF4-FFF2-40B4-BE49-F238E27FC236}">
                <a16:creationId xmlns:a16="http://schemas.microsoft.com/office/drawing/2014/main" id="{82881817-2250-ADC1-599E-B901C0C9059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94460" y="1919646"/>
            <a:ext cx="3364074" cy="4350234"/>
          </a:xfrm>
          <a:prstGeom prst="rect">
            <a:avLst/>
          </a:prstGeom>
          <a:ln>
            <a:solidFill>
              <a:schemeClr val="tx1"/>
            </a:solidFill>
          </a:ln>
        </p:spPr>
      </p:pic>
      <p:pic>
        <p:nvPicPr>
          <p:cNvPr id="7" name="Picture 3">
            <a:extLst>
              <a:ext uri="{FF2B5EF4-FFF2-40B4-BE49-F238E27FC236}">
                <a16:creationId xmlns:a16="http://schemas.microsoft.com/office/drawing/2014/main" id="{40208C9D-26B7-3A10-9C9D-570A0DBAFDB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92936" y="1919646"/>
            <a:ext cx="3364075" cy="4350234"/>
          </a:xfrm>
          <a:prstGeom prst="rect">
            <a:avLst/>
          </a:prstGeom>
          <a:ln>
            <a:solidFill>
              <a:schemeClr val="tx1"/>
            </a:solidFill>
          </a:ln>
        </p:spPr>
      </p:pic>
      <p:pic>
        <p:nvPicPr>
          <p:cNvPr id="2" name="Picture 4">
            <a:extLst>
              <a:ext uri="{FF2B5EF4-FFF2-40B4-BE49-F238E27FC236}">
                <a16:creationId xmlns:a16="http://schemas.microsoft.com/office/drawing/2014/main" id="{F5D55CBF-9F21-1847-46BD-4590317235F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0743867" y="1711"/>
            <a:ext cx="1448133" cy="1825377"/>
          </a:xfrm>
          <a:prstGeom prst="rect">
            <a:avLst/>
          </a:prstGeom>
        </p:spPr>
      </p:pic>
      <p:sp>
        <p:nvSpPr>
          <p:cNvPr id="11" name="Rectangle 1">
            <a:extLst>
              <a:ext uri="{FF2B5EF4-FFF2-40B4-BE49-F238E27FC236}">
                <a16:creationId xmlns:a16="http://schemas.microsoft.com/office/drawing/2014/main" id="{54112A38-0E8D-ED79-1E8A-237430C63D87}"/>
              </a:ext>
            </a:extLst>
          </p:cNvPr>
          <p:cNvSpPr/>
          <p:nvPr/>
        </p:nvSpPr>
        <p:spPr>
          <a:xfrm>
            <a:off x="972235" y="5865445"/>
            <a:ext cx="2949302"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Total Scores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(mean and standard deviation)</a:t>
            </a:r>
          </a:p>
        </p:txBody>
      </p:sp>
      <p:sp>
        <p:nvSpPr>
          <p:cNvPr id="8" name="Rectangle 2">
            <a:extLst>
              <a:ext uri="{FF2B5EF4-FFF2-40B4-BE49-F238E27FC236}">
                <a16:creationId xmlns:a16="http://schemas.microsoft.com/office/drawing/2014/main" id="{A4024189-949B-B7CC-1B8D-0CEAF167E12A}"/>
              </a:ext>
            </a:extLst>
          </p:cNvPr>
          <p:cNvSpPr/>
          <p:nvPr/>
        </p:nvSpPr>
        <p:spPr>
          <a:xfrm>
            <a:off x="4621349" y="5865445"/>
            <a:ext cx="2949302"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reported as mean and standard deviation (scale = 0-3)</a:t>
            </a:r>
          </a:p>
        </p:txBody>
      </p:sp>
      <p:sp>
        <p:nvSpPr>
          <p:cNvPr id="9" name="Rectangle 3">
            <a:extLst>
              <a:ext uri="{FF2B5EF4-FFF2-40B4-BE49-F238E27FC236}">
                <a16:creationId xmlns:a16="http://schemas.microsoft.com/office/drawing/2014/main" id="{86FE244F-53CB-B65C-161E-F31C8FC95176}"/>
              </a:ext>
            </a:extLst>
          </p:cNvPr>
          <p:cNvSpPr/>
          <p:nvPr/>
        </p:nvSpPr>
        <p:spPr>
          <a:xfrm>
            <a:off x="8165858" y="5865445"/>
            <a:ext cx="2618230"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visualization</a:t>
            </a:r>
          </a:p>
        </p:txBody>
      </p:sp>
    </p:spTree>
    <p:extLst>
      <p:ext uri="{BB962C8B-B14F-4D97-AF65-F5344CB8AC3E}">
        <p14:creationId xmlns:p14="http://schemas.microsoft.com/office/powerpoint/2010/main" val="251085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1C07-4D73-2ABE-CA4E-D60992615A69}"/>
              </a:ext>
            </a:extLst>
          </p:cNvPr>
          <p:cNvSpPr>
            <a:spLocks noGrp="1"/>
          </p:cNvSpPr>
          <p:nvPr>
            <p:ph type="title"/>
          </p:nvPr>
        </p:nvSpPr>
        <p:spPr/>
        <p:txBody>
          <a:bodyPr/>
          <a:lstStyle/>
          <a:p>
            <a:r>
              <a:rPr lang="en-US"/>
              <a:t>Ci3T TI: TSR Strengths and Areas of Focus</a:t>
            </a:r>
          </a:p>
        </p:txBody>
      </p:sp>
      <p:pic>
        <p:nvPicPr>
          <p:cNvPr id="4" name="Picture 1" descr="Procedures for teaching. Includes field, mean, and standard deviation.">
            <a:extLst>
              <a:ext uri="{FF2B5EF4-FFF2-40B4-BE49-F238E27FC236}">
                <a16:creationId xmlns:a16="http://schemas.microsoft.com/office/drawing/2014/main" id="{89E0EC99-B41D-AA1D-6DFF-A27D038C840E}"/>
              </a:ext>
            </a:extLst>
          </p:cNvPr>
          <p:cNvPicPr>
            <a:picLocks noChangeAspect="1"/>
          </p:cNvPicPr>
          <p:nvPr/>
        </p:nvPicPr>
        <p:blipFill>
          <a:blip r:embed="rId2"/>
          <a:srcRect/>
          <a:stretch/>
        </p:blipFill>
        <p:spPr>
          <a:xfrm>
            <a:off x="3199562" y="1588012"/>
            <a:ext cx="6059570" cy="7835900"/>
          </a:xfrm>
          <a:prstGeom prst="rect">
            <a:avLst/>
          </a:prstGeom>
          <a:ln>
            <a:solidFill>
              <a:schemeClr val="tx1"/>
            </a:solidFill>
          </a:ln>
        </p:spPr>
      </p:pic>
      <p:sp>
        <p:nvSpPr>
          <p:cNvPr id="5" name="Rectangle 1" descr="Green highlighting over field 1: Did I have our 3-5 schoolwide expectations posted and visible in my classroom? Mean 2.71. Standard deviation 0.79.">
            <a:extLst>
              <a:ext uri="{FF2B5EF4-FFF2-40B4-BE49-F238E27FC236}">
                <a16:creationId xmlns:a16="http://schemas.microsoft.com/office/drawing/2014/main" id="{B21795FD-6AD7-054E-BD40-AD412BA906D2}"/>
              </a:ext>
            </a:extLst>
          </p:cNvPr>
          <p:cNvSpPr/>
          <p:nvPr/>
        </p:nvSpPr>
        <p:spPr>
          <a:xfrm>
            <a:off x="2828919" y="2420060"/>
            <a:ext cx="6800856" cy="324018"/>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2" descr="Yellow highlighting over field 16: Did I use my school's expectation matrix as an instructional tool? Mean 2.08. Standard deviation 0.84.">
            <a:extLst>
              <a:ext uri="{FF2B5EF4-FFF2-40B4-BE49-F238E27FC236}">
                <a16:creationId xmlns:a16="http://schemas.microsoft.com/office/drawing/2014/main" id="{53DAEBE8-1526-CDD3-E9D7-3FCF9DAA24E1}"/>
              </a:ext>
            </a:extLst>
          </p:cNvPr>
          <p:cNvSpPr/>
          <p:nvPr/>
        </p:nvSpPr>
        <p:spPr>
          <a:xfrm>
            <a:off x="2828919" y="6094924"/>
            <a:ext cx="6904805" cy="324017"/>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2">
            <a:extLst>
              <a:ext uri="{FF2B5EF4-FFF2-40B4-BE49-F238E27FC236}">
                <a16:creationId xmlns:a16="http://schemas.microsoft.com/office/drawing/2014/main" id="{29B3C3D6-FD10-B1BF-0D59-FCEE220CA30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743867" y="1711"/>
            <a:ext cx="1448133" cy="1825377"/>
          </a:xfrm>
          <a:prstGeom prst="rect">
            <a:avLst/>
          </a:prstGeom>
        </p:spPr>
      </p:pic>
    </p:spTree>
    <p:extLst>
      <p:ext uri="{BB962C8B-B14F-4D97-AF65-F5344CB8AC3E}">
        <p14:creationId xmlns:p14="http://schemas.microsoft.com/office/powerpoint/2010/main" val="311997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6096-1C75-F3A6-B9DF-10AD19494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CA7EB-D185-3910-CAA8-AC3FA0570AEC}"/>
              </a:ext>
              <a:ext uri="{C183D7F6-B498-43B3-948B-1728B52AA6E4}">
                <adec:decorative xmlns:adec="http://schemas.microsoft.com/office/drawing/2017/decorative" val="1"/>
              </a:ext>
            </a:extLst>
          </p:cNvPr>
          <p:cNvSpPr>
            <a:spLocks noGrp="1"/>
          </p:cNvSpPr>
          <p:nvPr>
            <p:ph type="title"/>
          </p:nvPr>
        </p:nvSpPr>
        <p:spPr/>
        <p:txBody>
          <a:bodyPr/>
          <a:lstStyle/>
          <a:p>
            <a:r>
              <a:rPr lang="en-US"/>
              <a:t>Treatment Integrity and Social Validity Data Sources</a:t>
            </a:r>
          </a:p>
        </p:txBody>
      </p:sp>
      <p:sp>
        <p:nvSpPr>
          <p:cNvPr id="11" name="Title hidden">
            <a:extLst>
              <a:ext uri="{FF2B5EF4-FFF2-40B4-BE49-F238E27FC236}">
                <a16:creationId xmlns:a16="http://schemas.microsoft.com/office/drawing/2014/main" id="{94992ABD-A72C-13C6-6ADF-F35B889E5170}"/>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Treatment Integrity and Social Validity Data Sources 2</a:t>
            </a:r>
          </a:p>
        </p:txBody>
      </p:sp>
      <p:sp>
        <p:nvSpPr>
          <p:cNvPr id="8" name="TextBox 1">
            <a:extLst>
              <a:ext uri="{FF2B5EF4-FFF2-40B4-BE49-F238E27FC236}">
                <a16:creationId xmlns:a16="http://schemas.microsoft.com/office/drawing/2014/main" id="{4017E080-D4BE-C949-3D06-3D7DC3409936}"/>
              </a:ext>
            </a:extLst>
          </p:cNvPr>
          <p:cNvSpPr txBox="1"/>
          <p:nvPr/>
        </p:nvSpPr>
        <p:spPr>
          <a:xfrm>
            <a:off x="267312" y="6208601"/>
            <a:ext cx="4127500"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Primary Intervention Rating Scale (Social Validity)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Teacher Self Report</a:t>
            </a:r>
          </a:p>
        </p:txBody>
      </p:sp>
      <p:sp>
        <p:nvSpPr>
          <p:cNvPr id="9" name="TextBox 2">
            <a:extLst>
              <a:ext uri="{FF2B5EF4-FFF2-40B4-BE49-F238E27FC236}">
                <a16:creationId xmlns:a16="http://schemas.microsoft.com/office/drawing/2014/main" id="{2D1A1C2D-4B74-BA25-83B6-1A117183E727}"/>
              </a:ext>
            </a:extLst>
          </p:cNvPr>
          <p:cNvSpPr txBox="1"/>
          <p:nvPr/>
        </p:nvSpPr>
        <p:spPr>
          <a:xfrm>
            <a:off x="4273749" y="6208601"/>
            <a:ext cx="3729746"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Direct Observation</a:t>
            </a:r>
          </a:p>
        </p:txBody>
      </p:sp>
      <p:sp>
        <p:nvSpPr>
          <p:cNvPr id="10" name="TextBox 3">
            <a:extLst>
              <a:ext uri="{FF2B5EF4-FFF2-40B4-BE49-F238E27FC236}">
                <a16:creationId xmlns:a16="http://schemas.microsoft.com/office/drawing/2014/main" id="{C756D55A-BD1E-07BE-4300-288F5A297FCE}"/>
              </a:ext>
            </a:extLst>
          </p:cNvPr>
          <p:cNvSpPr txBox="1"/>
          <p:nvPr/>
        </p:nvSpPr>
        <p:spPr>
          <a:xfrm>
            <a:off x="8750193" y="6208601"/>
            <a:ext cx="2400779"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Tiered Fidelity Inventory</a:t>
            </a:r>
          </a:p>
        </p:txBody>
      </p:sp>
      <p:pic>
        <p:nvPicPr>
          <p:cNvPr id="3" name="Picture 1">
            <a:extLst>
              <a:ext uri="{FF2B5EF4-FFF2-40B4-BE49-F238E27FC236}">
                <a16:creationId xmlns:a16="http://schemas.microsoft.com/office/drawing/2014/main" id="{859987B3-864F-8953-C9F3-071E570144A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11"/>
          <a:stretch>
            <a:fillRect/>
          </a:stretch>
        </p:blipFill>
        <p:spPr>
          <a:xfrm>
            <a:off x="605861" y="2020446"/>
            <a:ext cx="3314520" cy="4188155"/>
          </a:xfrm>
          <a:prstGeom prst="rect">
            <a:avLst/>
          </a:prstGeom>
        </p:spPr>
      </p:pic>
      <p:grpSp>
        <p:nvGrpSpPr>
          <p:cNvPr id="7" name="Picture 2">
            <a:extLst>
              <a:ext uri="{FF2B5EF4-FFF2-40B4-BE49-F238E27FC236}">
                <a16:creationId xmlns:a16="http://schemas.microsoft.com/office/drawing/2014/main" id="{F32F4B11-77F1-3FC1-552B-1045C21A021E}"/>
              </a:ext>
              <a:ext uri="{C183D7F6-B498-43B3-948B-1728B52AA6E4}">
                <adec:decorative xmlns:adec="http://schemas.microsoft.com/office/drawing/2017/decorative" val="1"/>
              </a:ext>
            </a:extLst>
          </p:cNvPr>
          <p:cNvGrpSpPr/>
          <p:nvPr/>
        </p:nvGrpSpPr>
        <p:grpSpPr>
          <a:xfrm>
            <a:off x="4549438" y="2020446"/>
            <a:ext cx="3178369" cy="4113166"/>
            <a:chOff x="4549438" y="2020446"/>
            <a:chExt cx="3178369" cy="4113166"/>
          </a:xfrm>
        </p:grpSpPr>
        <p:pic>
          <p:nvPicPr>
            <p:cNvPr id="4" name="Picture">
              <a:extLst>
                <a:ext uri="{FF2B5EF4-FFF2-40B4-BE49-F238E27FC236}">
                  <a16:creationId xmlns:a16="http://schemas.microsoft.com/office/drawing/2014/main" id="{A650C317-EC22-3E05-198F-85B41F27CB7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a:extLst>
                <a:ext uri="{FF2B5EF4-FFF2-40B4-BE49-F238E27FC236}">
                  <a16:creationId xmlns:a16="http://schemas.microsoft.com/office/drawing/2014/main" id="{85F9D45A-6C3E-0D43-36FB-69B5EAF422E9}"/>
                </a:ext>
              </a:extLst>
            </p:cNvPr>
            <p:cNvSpPr txBox="1"/>
            <p:nvPr/>
          </p:nvSpPr>
          <p:spPr>
            <a:xfrm>
              <a:off x="6096000" y="3626478"/>
              <a:ext cx="110598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Fall 2025</a:t>
              </a:r>
            </a:p>
          </p:txBody>
        </p:sp>
      </p:grpSp>
      <p:pic>
        <p:nvPicPr>
          <p:cNvPr id="5" name="Picture 3">
            <a:extLst>
              <a:ext uri="{FF2B5EF4-FFF2-40B4-BE49-F238E27FC236}">
                <a16:creationId xmlns:a16="http://schemas.microsoft.com/office/drawing/2014/main" id="{284E0768-8DF3-723F-0118-CF1CB4B7C00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Tree>
    <p:extLst>
      <p:ext uri="{BB962C8B-B14F-4D97-AF65-F5344CB8AC3E}">
        <p14:creationId xmlns:p14="http://schemas.microsoft.com/office/powerpoint/2010/main" val="416388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70B-1813-43F8-A09D-24E9EEED83D1}"/>
              </a:ext>
            </a:extLst>
          </p:cNvPr>
          <p:cNvSpPr>
            <a:spLocks noGrp="1"/>
          </p:cNvSpPr>
          <p:nvPr>
            <p:ph type="title"/>
          </p:nvPr>
        </p:nvSpPr>
        <p:spPr/>
        <p:txBody>
          <a:bodyPr/>
          <a:lstStyle/>
          <a:p>
            <a:r>
              <a:rPr lang="en-US"/>
              <a:t>Ci3T Treatment Integrity: Direct Observation Report </a:t>
            </a:r>
          </a:p>
        </p:txBody>
      </p:sp>
      <p:sp>
        <p:nvSpPr>
          <p:cNvPr id="3" name="Content Placeholder 2">
            <a:extLst>
              <a:ext uri="{FF2B5EF4-FFF2-40B4-BE49-F238E27FC236}">
                <a16:creationId xmlns:a16="http://schemas.microsoft.com/office/drawing/2014/main" id="{622E5570-4094-44BC-88CC-ECB038FDDC9C}"/>
              </a:ext>
            </a:extLst>
          </p:cNvPr>
          <p:cNvSpPr>
            <a:spLocks noGrp="1"/>
          </p:cNvSpPr>
          <p:nvPr>
            <p:ph idx="1"/>
          </p:nvPr>
        </p:nvSpPr>
        <p:spPr/>
        <p:txBody>
          <a:bodyPr>
            <a:normAutofit/>
          </a:bodyPr>
          <a:lstStyle/>
          <a:p>
            <a:r>
              <a:rPr lang="en-US" sz="3200">
                <a:cs typeface="Arial" panose="020B0604020202020204" pitchFamily="34" charset="0"/>
              </a:rPr>
              <a:t>Subset of Ci3T TI: TSR items</a:t>
            </a:r>
          </a:p>
          <a:p>
            <a:r>
              <a:rPr lang="en-US" sz="3200">
                <a:cs typeface="Arial" panose="020B0604020202020204" pitchFamily="34" charset="0"/>
              </a:rPr>
              <a:t>Stratified, random selection of educators</a:t>
            </a:r>
            <a:r>
              <a:rPr lang="en-US">
                <a:cs typeface="Arial" panose="020B0604020202020204" pitchFamily="34" charset="0"/>
              </a:rPr>
              <a:t> </a:t>
            </a:r>
          </a:p>
          <a:p>
            <a:pPr lvl="1"/>
            <a:r>
              <a:rPr lang="en-US" sz="2800">
                <a:cs typeface="Arial" panose="020B0604020202020204" pitchFamily="34" charset="0"/>
              </a:rPr>
              <a:t>Personnel who directly instruct students</a:t>
            </a:r>
          </a:p>
          <a:p>
            <a:r>
              <a:rPr lang="en-US" sz="3200">
                <a:cs typeface="Arial" panose="020B0604020202020204" pitchFamily="34" charset="0"/>
              </a:rPr>
              <a:t>Observers trained to criterion</a:t>
            </a:r>
          </a:p>
          <a:p>
            <a:r>
              <a:rPr lang="en-US" sz="3200">
                <a:cs typeface="Arial" panose="020B0604020202020204" pitchFamily="34" charset="0"/>
              </a:rPr>
              <a:t>30-min observations</a:t>
            </a:r>
          </a:p>
          <a:p>
            <a:pPr lvl="1"/>
            <a:r>
              <a:rPr lang="en-US" sz="2800">
                <a:cs typeface="Arial" panose="020B0604020202020204" pitchFamily="34" charset="0"/>
              </a:rPr>
              <a:t>Educator perspective</a:t>
            </a:r>
          </a:p>
          <a:p>
            <a:pPr lvl="1"/>
            <a:r>
              <a:rPr lang="en-US" sz="2800">
                <a:cs typeface="Arial" panose="020B0604020202020204" pitchFamily="34" charset="0"/>
              </a:rPr>
              <a:t>Observer perspective</a:t>
            </a:r>
          </a:p>
        </p:txBody>
      </p:sp>
      <p:pic>
        <p:nvPicPr>
          <p:cNvPr id="5" name="Picture 3" descr="Ci3T Treatment Integrity: Direct Observation Report">
            <a:extLst>
              <a:ext uri="{FF2B5EF4-FFF2-40B4-BE49-F238E27FC236}">
                <a16:creationId xmlns:a16="http://schemas.microsoft.com/office/drawing/2014/main" id="{33789419-83B8-75B1-5D01-2228EF770B3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836913" y="1825625"/>
            <a:ext cx="2800495" cy="3628105"/>
          </a:xfrm>
          <a:prstGeom prst="rect">
            <a:avLst/>
          </a:prstGeom>
          <a:ln>
            <a:solidFill>
              <a:schemeClr val="tx1"/>
            </a:solidFill>
          </a:ln>
        </p:spPr>
      </p:pic>
    </p:spTree>
    <p:extLst>
      <p:ext uri="{BB962C8B-B14F-4D97-AF65-F5344CB8AC3E}">
        <p14:creationId xmlns:p14="http://schemas.microsoft.com/office/powerpoint/2010/main" val="14678570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97DA729-C390-E796-6F80-6A4DA1B38CA6}"/>
              </a:ext>
            </a:extLst>
          </p:cNvPr>
          <p:cNvSpPr>
            <a:spLocks noGrp="1"/>
          </p:cNvSpPr>
          <p:nvPr>
            <p:ph type="title"/>
          </p:nvPr>
        </p:nvSpPr>
        <p:spPr/>
        <p:txBody>
          <a:bodyPr/>
          <a:lstStyle/>
          <a:p>
            <a:r>
              <a:rPr lang="en-US"/>
              <a:t>Ci3T Treatment Integrity: Direct Observation (Ci3T TI:DO)</a:t>
            </a:r>
          </a:p>
        </p:txBody>
      </p:sp>
      <p:pic>
        <p:nvPicPr>
          <p:cNvPr id="5" name="Picture 1" descr="Ci3T TI Direct Observation Report Table of Contents that includes Procedures for teaching, Procedures for reinforcing, Mean percentages, and Comments">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43306" y="1690688"/>
            <a:ext cx="8305387" cy="10748149"/>
          </a:xfrm>
          <a:prstGeom prst="rect">
            <a:avLst/>
          </a:prstGeom>
          <a:ln>
            <a:solidFill>
              <a:schemeClr val="tx1"/>
            </a:solidFill>
          </a:ln>
        </p:spPr>
      </p:pic>
      <p:pic>
        <p:nvPicPr>
          <p:cNvPr id="2" name="Picture 2">
            <a:extLst>
              <a:ext uri="{FF2B5EF4-FFF2-40B4-BE49-F238E27FC236}">
                <a16:creationId xmlns:a16="http://schemas.microsoft.com/office/drawing/2014/main" id="{10B86B30-47A8-8D34-E416-63B472E5CFA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22319803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5504412D-21ED-E675-27EB-802618FF0A97}"/>
              </a:ext>
            </a:extLst>
          </p:cNvPr>
          <p:cNvSpPr>
            <a:spLocks noGrp="1"/>
          </p:cNvSpPr>
          <p:nvPr>
            <p:ph type="title"/>
          </p:nvPr>
        </p:nvSpPr>
        <p:spPr/>
        <p:txBody>
          <a:bodyPr/>
          <a:lstStyle/>
          <a:p>
            <a:r>
              <a:rPr lang="en-US"/>
              <a:t>Ci3T TI:DO Outside Perspective</a:t>
            </a:r>
          </a:p>
        </p:txBody>
      </p:sp>
      <p:grpSp>
        <p:nvGrpSpPr>
          <p:cNvPr id="3" name="Group" descr="Ci3T TI Direct Observation Report: Procedures for Teaching from the Outside Observer Perspective">
            <a:extLst>
              <a:ext uri="{FF2B5EF4-FFF2-40B4-BE49-F238E27FC236}">
                <a16:creationId xmlns:a16="http://schemas.microsoft.com/office/drawing/2014/main" id="{4D104155-45AC-AD21-A709-DED06F8F9DE5}"/>
              </a:ext>
            </a:extLst>
          </p:cNvPr>
          <p:cNvGrpSpPr/>
          <p:nvPr/>
        </p:nvGrpSpPr>
        <p:grpSpPr>
          <a:xfrm>
            <a:off x="2712636" y="1918009"/>
            <a:ext cx="6847799" cy="4353509"/>
            <a:chOff x="2712636" y="1918009"/>
            <a:chExt cx="6847799" cy="4353509"/>
          </a:xfrm>
        </p:grpSpPr>
        <p:pic>
          <p:nvPicPr>
            <p:cNvPr id="12" name="Picture 1">
              <a:extLst>
                <a:ext uri="{FF2B5EF4-FFF2-40B4-BE49-F238E27FC236}">
                  <a16:creationId xmlns:a16="http://schemas.microsoft.com/office/drawing/2014/main" id="{FAE5BD0B-6F00-81E9-CBEB-55970CB8688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2636" y="1918009"/>
              <a:ext cx="3364074" cy="4353509"/>
            </a:xfrm>
            <a:prstGeom prst="rect">
              <a:avLst/>
            </a:prstGeom>
            <a:ln>
              <a:solidFill>
                <a:schemeClr val="tx1"/>
              </a:solidFill>
            </a:ln>
          </p:spPr>
        </p:pic>
        <p:pic>
          <p:nvPicPr>
            <p:cNvPr id="13" name="Picture 2">
              <a:extLst>
                <a:ext uri="{FF2B5EF4-FFF2-40B4-BE49-F238E27FC236}">
                  <a16:creationId xmlns:a16="http://schemas.microsoft.com/office/drawing/2014/main" id="{79D26204-4F82-8FAF-357B-D1B376B97F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96361" y="1918009"/>
              <a:ext cx="3364074" cy="4353509"/>
            </a:xfrm>
            <a:prstGeom prst="rect">
              <a:avLst/>
            </a:prstGeom>
            <a:ln>
              <a:solidFill>
                <a:schemeClr val="tx1"/>
              </a:solidFill>
            </a:ln>
          </p:spPr>
        </p:pic>
      </p:grpSp>
      <p:sp>
        <p:nvSpPr>
          <p:cNvPr id="4" name="Rectangle 1">
            <a:extLst>
              <a:ext uri="{FF2B5EF4-FFF2-40B4-BE49-F238E27FC236}">
                <a16:creationId xmlns:a16="http://schemas.microsoft.com/office/drawing/2014/main" id="{029F2957-29DF-4D33-7711-224653CE2183}"/>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reported as mean and standard deviation (scale = 0-3)</a:t>
            </a:r>
          </a:p>
        </p:txBody>
      </p:sp>
      <p:sp>
        <p:nvSpPr>
          <p:cNvPr id="6" name="Rectangle 4">
            <a:extLst>
              <a:ext uri="{FF2B5EF4-FFF2-40B4-BE49-F238E27FC236}">
                <a16:creationId xmlns:a16="http://schemas.microsoft.com/office/drawing/2014/main" id="{93F14A43-0FC2-8DE2-C8EB-1F7151AEA368}"/>
              </a:ext>
            </a:extLst>
          </p:cNvPr>
          <p:cNvSpPr/>
          <p:nvPr/>
        </p:nvSpPr>
        <p:spPr>
          <a:xfrm>
            <a:off x="9688341" y="4693585"/>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visualization</a:t>
            </a:r>
          </a:p>
        </p:txBody>
      </p:sp>
      <p:sp>
        <p:nvSpPr>
          <p:cNvPr id="7" name="Rectangle 3">
            <a:extLst>
              <a:ext uri="{FF2B5EF4-FFF2-40B4-BE49-F238E27FC236}">
                <a16:creationId xmlns:a16="http://schemas.microsoft.com/office/drawing/2014/main" id="{D4A853E6-874E-064A-F09F-CB6F017C3B7E}"/>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reported by response category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(e.g., number of people who “strongly agreed”)</a:t>
            </a: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2">
            <a:extLst>
              <a:ext uri="{FF2B5EF4-FFF2-40B4-BE49-F238E27FC236}">
                <a16:creationId xmlns:a16="http://schemas.microsoft.com/office/drawing/2014/main" id="{CF2FB70A-8A39-DB4E-93E8-5F04F8B32984}"/>
              </a:ext>
            </a:extLst>
          </p:cNvPr>
          <p:cNvSpPr/>
          <p:nvPr/>
        </p:nvSpPr>
        <p:spPr>
          <a:xfrm>
            <a:off x="206508" y="478371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Total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(mean and standard deviation)</a:t>
            </a:r>
          </a:p>
        </p:txBody>
      </p:sp>
      <p:pic>
        <p:nvPicPr>
          <p:cNvPr id="2" name="Picture">
            <a:extLst>
              <a:ext uri="{FF2B5EF4-FFF2-40B4-BE49-F238E27FC236}">
                <a16:creationId xmlns:a16="http://schemas.microsoft.com/office/drawing/2014/main" id="{65E15DF0-F532-DDA6-3734-E103C52EC25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28519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0BB4D-24D5-B809-BAAC-BA724ADC21E8}"/>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92B126D4-4A23-324B-FCA9-4B94F59A0721}"/>
              </a:ext>
            </a:extLst>
          </p:cNvPr>
          <p:cNvSpPr>
            <a:spLocks noGrp="1"/>
          </p:cNvSpPr>
          <p:nvPr>
            <p:ph type="title"/>
          </p:nvPr>
        </p:nvSpPr>
        <p:spPr/>
        <p:txBody>
          <a:bodyPr/>
          <a:lstStyle/>
          <a:p>
            <a:r>
              <a:rPr lang="en-US"/>
              <a:t>Ci3T TI:DO Educator Perspective</a:t>
            </a:r>
          </a:p>
        </p:txBody>
      </p:sp>
      <p:grpSp>
        <p:nvGrpSpPr>
          <p:cNvPr id="3" name="Group" descr="Ci3T TI Direct Observation Report: Procedures for Teaching from the Outside Observer Perspective">
            <a:extLst>
              <a:ext uri="{FF2B5EF4-FFF2-40B4-BE49-F238E27FC236}">
                <a16:creationId xmlns:a16="http://schemas.microsoft.com/office/drawing/2014/main" id="{B79C5E76-38F4-98B4-09EE-48A3061EB600}"/>
              </a:ext>
            </a:extLst>
          </p:cNvPr>
          <p:cNvGrpSpPr/>
          <p:nvPr/>
        </p:nvGrpSpPr>
        <p:grpSpPr>
          <a:xfrm>
            <a:off x="2712636" y="1918010"/>
            <a:ext cx="6847799" cy="4353507"/>
            <a:chOff x="2712636" y="1918010"/>
            <a:chExt cx="6847799" cy="4353507"/>
          </a:xfrm>
        </p:grpSpPr>
        <p:pic>
          <p:nvPicPr>
            <p:cNvPr id="12" name="Picture 1">
              <a:extLst>
                <a:ext uri="{FF2B5EF4-FFF2-40B4-BE49-F238E27FC236}">
                  <a16:creationId xmlns:a16="http://schemas.microsoft.com/office/drawing/2014/main" id="{AEF0A766-7198-F4C2-E17A-5F5678CF6E3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2636" y="1918010"/>
              <a:ext cx="3364074" cy="4353507"/>
            </a:xfrm>
            <a:prstGeom prst="rect">
              <a:avLst/>
            </a:prstGeom>
            <a:ln>
              <a:solidFill>
                <a:schemeClr val="tx1"/>
              </a:solidFill>
            </a:ln>
          </p:spPr>
        </p:pic>
        <p:pic>
          <p:nvPicPr>
            <p:cNvPr id="13" name="Picture 2">
              <a:extLst>
                <a:ext uri="{FF2B5EF4-FFF2-40B4-BE49-F238E27FC236}">
                  <a16:creationId xmlns:a16="http://schemas.microsoft.com/office/drawing/2014/main" id="{C1777156-99A3-F0C5-7D9A-705AB67813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96361" y="1918010"/>
              <a:ext cx="3364074" cy="4353507"/>
            </a:xfrm>
            <a:prstGeom prst="rect">
              <a:avLst/>
            </a:prstGeom>
            <a:ln>
              <a:solidFill>
                <a:schemeClr val="tx1"/>
              </a:solidFill>
            </a:ln>
          </p:spPr>
        </p:pic>
      </p:grpSp>
      <p:sp>
        <p:nvSpPr>
          <p:cNvPr id="5" name="Rectangle 1">
            <a:extLst>
              <a:ext uri="{FF2B5EF4-FFF2-40B4-BE49-F238E27FC236}">
                <a16:creationId xmlns:a16="http://schemas.microsoft.com/office/drawing/2014/main" id="{31F78CB3-CE5F-7CF2-4CE4-AABDA7807D14}"/>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reported as mean and standard deviation (scale = 0-3)</a:t>
            </a:r>
          </a:p>
        </p:txBody>
      </p:sp>
      <p:sp>
        <p:nvSpPr>
          <p:cNvPr id="14" name="Rectangle 2">
            <a:extLst>
              <a:ext uri="{FF2B5EF4-FFF2-40B4-BE49-F238E27FC236}">
                <a16:creationId xmlns:a16="http://schemas.microsoft.com/office/drawing/2014/main" id="{1B23E5AA-9E83-E061-299A-25A488DE6D8E}"/>
              </a:ext>
            </a:extLst>
          </p:cNvPr>
          <p:cNvSpPr/>
          <p:nvPr/>
        </p:nvSpPr>
        <p:spPr>
          <a:xfrm>
            <a:off x="206508" y="478371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Total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(mean and standard deviation)</a:t>
            </a:r>
          </a:p>
        </p:txBody>
      </p:sp>
      <p:sp>
        <p:nvSpPr>
          <p:cNvPr id="10" name="Rectangle 3">
            <a:extLst>
              <a:ext uri="{FF2B5EF4-FFF2-40B4-BE49-F238E27FC236}">
                <a16:creationId xmlns:a16="http://schemas.microsoft.com/office/drawing/2014/main" id="{EF229ACC-8BDA-989E-8754-84EA146544A0}"/>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reported by response category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(e.g., number of people who “strongly agreed”)</a:t>
            </a: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4">
            <a:extLst>
              <a:ext uri="{FF2B5EF4-FFF2-40B4-BE49-F238E27FC236}">
                <a16:creationId xmlns:a16="http://schemas.microsoft.com/office/drawing/2014/main" id="{63E38874-EBE4-0F98-9AD4-C207185FC451}"/>
              </a:ext>
            </a:extLst>
          </p:cNvPr>
          <p:cNvSpPr/>
          <p:nvPr/>
        </p:nvSpPr>
        <p:spPr>
          <a:xfrm>
            <a:off x="9688341" y="4693585"/>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Item-level data visualization</a:t>
            </a:r>
          </a:p>
        </p:txBody>
      </p:sp>
      <p:pic>
        <p:nvPicPr>
          <p:cNvPr id="2" name="Picture">
            <a:extLst>
              <a:ext uri="{FF2B5EF4-FFF2-40B4-BE49-F238E27FC236}">
                <a16:creationId xmlns:a16="http://schemas.microsoft.com/office/drawing/2014/main" id="{2F4C7C5E-42D6-BEA9-AFA9-2904AA2AE39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274644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0"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56F23-6743-0DDC-418B-B58DB86DCB12}"/>
              </a:ext>
            </a:extLst>
          </p:cNvPr>
          <p:cNvSpPr>
            <a:spLocks noGrp="1"/>
          </p:cNvSpPr>
          <p:nvPr>
            <p:ph type="title"/>
          </p:nvPr>
        </p:nvSpPr>
        <p:spPr>
          <a:xfrm>
            <a:off x="838200" y="365125"/>
            <a:ext cx="9942169" cy="1325563"/>
          </a:xfrm>
        </p:spPr>
        <p:txBody>
          <a:bodyPr/>
          <a:lstStyle/>
          <a:p>
            <a:r>
              <a:rPr lang="en-US"/>
              <a:t>Ci3T TI:DO Strengths and Areas of Focus</a:t>
            </a:r>
          </a:p>
        </p:txBody>
      </p:sp>
      <p:pic>
        <p:nvPicPr>
          <p:cNvPr id="4" name="Picture 1" descr="Procedures for teaching (observer perspective). Includes field, mean, and standard deviation.">
            <a:extLst>
              <a:ext uri="{FF2B5EF4-FFF2-40B4-BE49-F238E27FC236}">
                <a16:creationId xmlns:a16="http://schemas.microsoft.com/office/drawing/2014/main" id="{9CE9B94C-8492-9F8F-54F1-1A292769BA6F}"/>
              </a:ext>
            </a:extLst>
          </p:cNvPr>
          <p:cNvPicPr>
            <a:picLocks noChangeAspect="1"/>
          </p:cNvPicPr>
          <p:nvPr/>
        </p:nvPicPr>
        <p:blipFill>
          <a:blip r:embed="rId2" cstate="screen">
            <a:extLst>
              <a:ext uri="{28A0092B-C50C-407E-A947-70E740481C1C}">
                <a14:useLocalDpi xmlns:a14="http://schemas.microsoft.com/office/drawing/2010/main"/>
              </a:ext>
            </a:extLst>
          </a:blip>
          <a:srcRect b="-1"/>
          <a:stretch>
            <a:fillRect/>
          </a:stretch>
        </p:blipFill>
        <p:spPr>
          <a:xfrm>
            <a:off x="2790258" y="1736359"/>
            <a:ext cx="6038052" cy="6400800"/>
          </a:xfrm>
          <a:prstGeom prst="rect">
            <a:avLst/>
          </a:prstGeom>
          <a:ln>
            <a:solidFill>
              <a:schemeClr val="tx1"/>
            </a:solidFill>
          </a:ln>
        </p:spPr>
      </p:pic>
      <p:sp>
        <p:nvSpPr>
          <p:cNvPr id="5" name="Highlight 1" descr="Green highlighting over field 6: Did I conduct a starting activity? Mean 2.89. Standard deviation 0.31. and field 7: Did I conduct a closing activity? Mean 3.00. Standard deviation 0.00.">
            <a:extLst>
              <a:ext uri="{FF2B5EF4-FFF2-40B4-BE49-F238E27FC236}">
                <a16:creationId xmlns:a16="http://schemas.microsoft.com/office/drawing/2014/main" id="{3BE1BAB3-A483-3D3A-A184-E2B1892251BE}"/>
              </a:ext>
            </a:extLst>
          </p:cNvPr>
          <p:cNvSpPr/>
          <p:nvPr/>
        </p:nvSpPr>
        <p:spPr>
          <a:xfrm>
            <a:off x="2683198" y="3788306"/>
            <a:ext cx="6270302" cy="516994"/>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ghlight 2" descr="Yellow highlighting over field 14: Did I use my school's expectation matrix as an instructional tool? Mean 1.33. Standard deviation 1.31.">
            <a:extLst>
              <a:ext uri="{FF2B5EF4-FFF2-40B4-BE49-F238E27FC236}">
                <a16:creationId xmlns:a16="http://schemas.microsoft.com/office/drawing/2014/main" id="{BFA35815-9ABF-6CF6-61A4-EC95E278F86C}"/>
              </a:ext>
            </a:extLst>
          </p:cNvPr>
          <p:cNvSpPr/>
          <p:nvPr/>
        </p:nvSpPr>
        <p:spPr>
          <a:xfrm>
            <a:off x="2552700" y="5800724"/>
            <a:ext cx="6400800" cy="324017"/>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CB75F638-CACD-F505-1499-578F9F316C3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0780369" y="0"/>
            <a:ext cx="1411631" cy="1828799"/>
          </a:xfrm>
          <a:prstGeom prst="rect">
            <a:avLst/>
          </a:prstGeom>
          <a:ln>
            <a:solidFill>
              <a:schemeClr val="tx1"/>
            </a:solidFill>
          </a:ln>
        </p:spPr>
      </p:pic>
    </p:spTree>
    <p:extLst>
      <p:ext uri="{BB962C8B-B14F-4D97-AF65-F5344CB8AC3E}">
        <p14:creationId xmlns:p14="http://schemas.microsoft.com/office/powerpoint/2010/main" val="283069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975F-6076-2630-D06A-8656903338CB}"/>
              </a:ext>
            </a:extLst>
          </p:cNvPr>
          <p:cNvSpPr>
            <a:spLocks noGrp="1"/>
          </p:cNvSpPr>
          <p:nvPr>
            <p:ph type="title"/>
          </p:nvPr>
        </p:nvSpPr>
        <p:spPr/>
        <p:txBody>
          <a:bodyPr/>
          <a:lstStyle/>
          <a:p>
            <a:r>
              <a:rPr lang="en-US"/>
              <a:t>Ci3T TI: DO Mean Percentages</a:t>
            </a:r>
          </a:p>
        </p:txBody>
      </p:sp>
      <p:pic>
        <p:nvPicPr>
          <p:cNvPr id="6" name="Picture 1" descr="Ci3T TI Direct Observation Report Mean Percentages page">
            <a:extLst>
              <a:ext uri="{FF2B5EF4-FFF2-40B4-BE49-F238E27FC236}">
                <a16:creationId xmlns:a16="http://schemas.microsoft.com/office/drawing/2014/main" id="{B81F4068-665F-45CA-92E7-66152FB6BC6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844971" y="1554210"/>
            <a:ext cx="3928627" cy="5084105"/>
          </a:xfrm>
          <a:prstGeom prst="rect">
            <a:avLst/>
          </a:prstGeom>
          <a:ln>
            <a:solidFill>
              <a:schemeClr val="tx1"/>
            </a:solidFill>
          </a:ln>
        </p:spPr>
      </p:pic>
      <p:pic>
        <p:nvPicPr>
          <p:cNvPr id="5" name="Picture 2">
            <a:extLst>
              <a:ext uri="{FF2B5EF4-FFF2-40B4-BE49-F238E27FC236}">
                <a16:creationId xmlns:a16="http://schemas.microsoft.com/office/drawing/2014/main" id="{422F5D03-DB81-8B9B-4397-B8441DF22A6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1787855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0BE00-6FDB-7CB1-9C73-BF233420C7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6AEB1-FAC8-F9CB-D38B-BC4C6DF6922A}"/>
              </a:ext>
              <a:ext uri="{C183D7F6-B498-43B3-948B-1728B52AA6E4}">
                <adec:decorative xmlns:adec="http://schemas.microsoft.com/office/drawing/2017/decorative" val="1"/>
              </a:ext>
            </a:extLst>
          </p:cNvPr>
          <p:cNvSpPr>
            <a:spLocks noGrp="1"/>
          </p:cNvSpPr>
          <p:nvPr>
            <p:ph type="title"/>
          </p:nvPr>
        </p:nvSpPr>
        <p:spPr/>
        <p:txBody>
          <a:bodyPr/>
          <a:lstStyle/>
          <a:p>
            <a:r>
              <a:rPr lang="en-US"/>
              <a:t>Treatment Integrity and Social Validity Data Sources</a:t>
            </a:r>
          </a:p>
        </p:txBody>
      </p:sp>
      <p:sp>
        <p:nvSpPr>
          <p:cNvPr id="11" name="Title hidden">
            <a:extLst>
              <a:ext uri="{FF2B5EF4-FFF2-40B4-BE49-F238E27FC236}">
                <a16:creationId xmlns:a16="http://schemas.microsoft.com/office/drawing/2014/main" id="{915C1BAD-FE23-488B-FB76-460C680FDCFB}"/>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Treatment Integrity and Social Validity Data Sources 3</a:t>
            </a:r>
          </a:p>
        </p:txBody>
      </p:sp>
      <p:sp>
        <p:nvSpPr>
          <p:cNvPr id="8" name="TextBox 1">
            <a:extLst>
              <a:ext uri="{FF2B5EF4-FFF2-40B4-BE49-F238E27FC236}">
                <a16:creationId xmlns:a16="http://schemas.microsoft.com/office/drawing/2014/main" id="{5D292F1A-88E7-A282-34F7-0FDF4CEE3CFF}"/>
              </a:ext>
            </a:extLst>
          </p:cNvPr>
          <p:cNvSpPr txBox="1"/>
          <p:nvPr/>
        </p:nvSpPr>
        <p:spPr>
          <a:xfrm>
            <a:off x="267312" y="6208601"/>
            <a:ext cx="4127500"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Primary Intervention Rating Scale (Social Validity)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Teacher Self Report</a:t>
            </a:r>
          </a:p>
        </p:txBody>
      </p:sp>
      <p:sp>
        <p:nvSpPr>
          <p:cNvPr id="9" name="TextBox 2">
            <a:extLst>
              <a:ext uri="{FF2B5EF4-FFF2-40B4-BE49-F238E27FC236}">
                <a16:creationId xmlns:a16="http://schemas.microsoft.com/office/drawing/2014/main" id="{AB5CED70-25E0-5392-F855-CFCAC7166180}"/>
              </a:ext>
            </a:extLst>
          </p:cNvPr>
          <p:cNvSpPr txBox="1"/>
          <p:nvPr/>
        </p:nvSpPr>
        <p:spPr>
          <a:xfrm>
            <a:off x="4273749" y="6208601"/>
            <a:ext cx="3729746"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Direct Observation</a:t>
            </a:r>
          </a:p>
        </p:txBody>
      </p:sp>
      <p:sp>
        <p:nvSpPr>
          <p:cNvPr id="10" name="TextBox 3">
            <a:extLst>
              <a:ext uri="{FF2B5EF4-FFF2-40B4-BE49-F238E27FC236}">
                <a16:creationId xmlns:a16="http://schemas.microsoft.com/office/drawing/2014/main" id="{9B7B8E65-7479-BBCE-5FDC-DA7D10F590EC}"/>
              </a:ext>
            </a:extLst>
          </p:cNvPr>
          <p:cNvSpPr txBox="1"/>
          <p:nvPr/>
        </p:nvSpPr>
        <p:spPr>
          <a:xfrm>
            <a:off x="8750193" y="6208601"/>
            <a:ext cx="2400779"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Tiered Fidelity Inventory</a:t>
            </a:r>
          </a:p>
        </p:txBody>
      </p:sp>
      <p:pic>
        <p:nvPicPr>
          <p:cNvPr id="3" name="Picture 1">
            <a:extLst>
              <a:ext uri="{FF2B5EF4-FFF2-40B4-BE49-F238E27FC236}">
                <a16:creationId xmlns:a16="http://schemas.microsoft.com/office/drawing/2014/main" id="{568B423A-B3C3-B628-ACBC-2A9ACF2B224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11"/>
          <a:stretch>
            <a:fillRect/>
          </a:stretch>
        </p:blipFill>
        <p:spPr>
          <a:xfrm>
            <a:off x="605861" y="2020446"/>
            <a:ext cx="3314520" cy="4188155"/>
          </a:xfrm>
          <a:prstGeom prst="rect">
            <a:avLst/>
          </a:prstGeom>
        </p:spPr>
      </p:pic>
      <p:grpSp>
        <p:nvGrpSpPr>
          <p:cNvPr id="7" name="Picture 2">
            <a:extLst>
              <a:ext uri="{FF2B5EF4-FFF2-40B4-BE49-F238E27FC236}">
                <a16:creationId xmlns:a16="http://schemas.microsoft.com/office/drawing/2014/main" id="{9E722EAF-895F-6BCF-E473-97A6758B0E44}"/>
              </a:ext>
              <a:ext uri="{C183D7F6-B498-43B3-948B-1728B52AA6E4}">
                <adec:decorative xmlns:adec="http://schemas.microsoft.com/office/drawing/2017/decorative" val="1"/>
              </a:ext>
            </a:extLst>
          </p:cNvPr>
          <p:cNvGrpSpPr/>
          <p:nvPr/>
        </p:nvGrpSpPr>
        <p:grpSpPr>
          <a:xfrm>
            <a:off x="4549438" y="2020446"/>
            <a:ext cx="3178369" cy="4113166"/>
            <a:chOff x="4549438" y="2020446"/>
            <a:chExt cx="3178369" cy="4113166"/>
          </a:xfrm>
        </p:grpSpPr>
        <p:pic>
          <p:nvPicPr>
            <p:cNvPr id="4" name="Picture">
              <a:extLst>
                <a:ext uri="{FF2B5EF4-FFF2-40B4-BE49-F238E27FC236}">
                  <a16:creationId xmlns:a16="http://schemas.microsoft.com/office/drawing/2014/main" id="{015B7084-545A-488D-A5F3-84F32736599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a:extLst>
                <a:ext uri="{FF2B5EF4-FFF2-40B4-BE49-F238E27FC236}">
                  <a16:creationId xmlns:a16="http://schemas.microsoft.com/office/drawing/2014/main" id="{93FD82A8-797A-BB9E-EF8F-1AD4E0AD0006}"/>
                </a:ext>
              </a:extLst>
            </p:cNvPr>
            <p:cNvSpPr txBox="1"/>
            <p:nvPr/>
          </p:nvSpPr>
          <p:spPr>
            <a:xfrm>
              <a:off x="6096000" y="3626478"/>
              <a:ext cx="110598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Fall 2025</a:t>
              </a:r>
            </a:p>
          </p:txBody>
        </p:sp>
      </p:grpSp>
      <p:pic>
        <p:nvPicPr>
          <p:cNvPr id="5" name="Picture 3">
            <a:extLst>
              <a:ext uri="{FF2B5EF4-FFF2-40B4-BE49-F238E27FC236}">
                <a16:creationId xmlns:a16="http://schemas.microsoft.com/office/drawing/2014/main" id="{5251A0EF-052B-C211-2C17-AE35DB31DD2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Tree>
    <p:extLst>
      <p:ext uri="{BB962C8B-B14F-4D97-AF65-F5344CB8AC3E}">
        <p14:creationId xmlns:p14="http://schemas.microsoft.com/office/powerpoint/2010/main" val="2933606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280911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EDAD87D2-3FB0-AFBC-44E7-99D11BF73F0D}"/>
              </a:ext>
            </a:extLst>
          </p:cNvPr>
          <p:cNvSpPr>
            <a:spLocks noGrp="1"/>
          </p:cNvSpPr>
          <p:nvPr>
            <p:ph type="title"/>
          </p:nvPr>
        </p:nvSpPr>
        <p:spPr/>
        <p:txBody>
          <a:bodyPr/>
          <a:lstStyle/>
          <a:p>
            <a:r>
              <a:rPr lang="en-US"/>
              <a:t>Tiered Fidelity Inventory (TFI)</a:t>
            </a:r>
          </a:p>
        </p:txBody>
      </p:sp>
      <p:pic>
        <p:nvPicPr>
          <p:cNvPr id="7" name="Picture 1" descr="PBIS TFI 1.5 Schoolwide Acknowledgement handout">
            <a:extLst>
              <a:ext uri="{FF2B5EF4-FFF2-40B4-BE49-F238E27FC236}">
                <a16:creationId xmlns:a16="http://schemas.microsoft.com/office/drawing/2014/main" id="{7492473F-EA04-109E-E473-879CAFE483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302" y="1828800"/>
            <a:ext cx="3179617" cy="4114800"/>
          </a:xfrm>
          <a:prstGeom prst="rect">
            <a:avLst/>
          </a:prstGeom>
          <a:ln>
            <a:solidFill>
              <a:schemeClr val="tx1"/>
            </a:solidFill>
          </a:ln>
        </p:spPr>
      </p:pic>
      <p:pic>
        <p:nvPicPr>
          <p:cNvPr id="8" name="Picture 2" descr="PBIS TFI Walkthrough Interview and Observation Form page 1">
            <a:extLst>
              <a:ext uri="{FF2B5EF4-FFF2-40B4-BE49-F238E27FC236}">
                <a16:creationId xmlns:a16="http://schemas.microsoft.com/office/drawing/2014/main" id="{1E09D9B5-4964-FAAC-DBDE-972B1C75024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38551" y="1828800"/>
            <a:ext cx="3179617" cy="4114800"/>
          </a:xfrm>
          <a:prstGeom prst="rect">
            <a:avLst/>
          </a:prstGeom>
          <a:ln>
            <a:solidFill>
              <a:schemeClr val="tx1"/>
            </a:solidFill>
          </a:ln>
        </p:spPr>
      </p:pic>
      <p:pic>
        <p:nvPicPr>
          <p:cNvPr id="12" name="Picture 3" descr="PBIS TFI Walkthrough Interview and Observation Form page 2">
            <a:extLst>
              <a:ext uri="{FF2B5EF4-FFF2-40B4-BE49-F238E27FC236}">
                <a16:creationId xmlns:a16="http://schemas.microsoft.com/office/drawing/2014/main" id="{E257E6E3-C622-E277-20FC-3E549570746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526799" y="1828800"/>
            <a:ext cx="3179617" cy="4114800"/>
          </a:xfrm>
          <a:prstGeom prst="rect">
            <a:avLst/>
          </a:prstGeom>
          <a:ln>
            <a:solidFill>
              <a:schemeClr val="tx1"/>
            </a:solidFill>
          </a:ln>
        </p:spPr>
      </p:pic>
      <p:pic>
        <p:nvPicPr>
          <p:cNvPr id="3" name="Picture 4">
            <a:extLst>
              <a:ext uri="{FF2B5EF4-FFF2-40B4-BE49-F238E27FC236}">
                <a16:creationId xmlns:a16="http://schemas.microsoft.com/office/drawing/2014/main" id="{C8AEDA0F-2A62-44A7-BAF8-0FF7B6DD7AC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778836" y="0"/>
            <a:ext cx="1413164" cy="1828800"/>
          </a:xfrm>
          <a:prstGeom prst="rect">
            <a:avLst/>
          </a:prstGeom>
          <a:ln>
            <a:solidFill>
              <a:schemeClr val="tx1"/>
            </a:solidFill>
          </a:ln>
        </p:spPr>
      </p:pic>
    </p:spTree>
    <p:extLst>
      <p:ext uri="{BB962C8B-B14F-4D97-AF65-F5344CB8AC3E}">
        <p14:creationId xmlns:p14="http://schemas.microsoft.com/office/powerpoint/2010/main" val="14598443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E402-47C7-87F7-DABA-77BCE7C68C12}"/>
              </a:ext>
            </a:extLst>
          </p:cNvPr>
          <p:cNvSpPr>
            <a:spLocks noGrp="1"/>
          </p:cNvSpPr>
          <p:nvPr>
            <p:ph type="title"/>
          </p:nvPr>
        </p:nvSpPr>
        <p:spPr/>
        <p:txBody>
          <a:bodyPr/>
          <a:lstStyle/>
          <a:p>
            <a:r>
              <a:rPr lang="en-US"/>
              <a:t>Sharing TFI Data</a:t>
            </a:r>
          </a:p>
        </p:txBody>
      </p:sp>
      <p:pic>
        <p:nvPicPr>
          <p:cNvPr id="4" name="Picture 1" descr="Tiered Fidelity Inventory Score graph that demonstrates the TFI score across tiers 1-3">
            <a:extLst>
              <a:ext uri="{FF2B5EF4-FFF2-40B4-BE49-F238E27FC236}">
                <a16:creationId xmlns:a16="http://schemas.microsoft.com/office/drawing/2014/main" id="{DEFF0B1A-0347-2BDD-F209-104D0606379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69365" y="1813587"/>
            <a:ext cx="7253269" cy="44872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457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5587-26FB-4614-8B6C-3018EF73213A}"/>
              </a:ext>
            </a:extLst>
          </p:cNvPr>
          <p:cNvSpPr>
            <a:spLocks noGrp="1"/>
          </p:cNvSpPr>
          <p:nvPr>
            <p:ph type="title"/>
          </p:nvPr>
        </p:nvSpPr>
        <p:spPr/>
        <p:txBody>
          <a:bodyPr/>
          <a:lstStyle/>
          <a:p>
            <a:r>
              <a:rPr lang="en-US"/>
              <a:t>Sharing and Using Your Data</a:t>
            </a:r>
          </a:p>
        </p:txBody>
      </p:sp>
      <p:pic>
        <p:nvPicPr>
          <p:cNvPr id="9" name="Picture 1" descr="Image of Lincoln Elementary Ci3T Data Update cover">
            <a:extLst>
              <a:ext uri="{FF2B5EF4-FFF2-40B4-BE49-F238E27FC236}">
                <a16:creationId xmlns:a16="http://schemas.microsoft.com/office/drawing/2014/main" id="{F96DCC7B-6478-4435-8CD4-310A62F427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0426" y="1690689"/>
            <a:ext cx="3478133" cy="1956449"/>
          </a:xfrm>
          <a:prstGeom prst="rect">
            <a:avLst/>
          </a:prstGeom>
          <a:ln>
            <a:solidFill>
              <a:schemeClr val="tx1"/>
            </a:solidFill>
          </a:ln>
        </p:spPr>
      </p:pic>
      <p:pic>
        <p:nvPicPr>
          <p:cNvPr id="16" name="Picture 2" descr="Infographic of a social validity data table">
            <a:extLst>
              <a:ext uri="{FF2B5EF4-FFF2-40B4-BE49-F238E27FC236}">
                <a16:creationId xmlns:a16="http://schemas.microsoft.com/office/drawing/2014/main" id="{383D6596-471E-ECF5-48E2-36CAEDC480E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41548" y="1702661"/>
            <a:ext cx="3474929" cy="1956449"/>
          </a:xfrm>
          <a:prstGeom prst="rect">
            <a:avLst/>
          </a:prstGeom>
          <a:ln>
            <a:solidFill>
              <a:schemeClr val="tx1"/>
            </a:solidFill>
          </a:ln>
        </p:spPr>
      </p:pic>
      <p:pic>
        <p:nvPicPr>
          <p:cNvPr id="6" name="Picture 3" descr="Image of a Tiered Fidelity Inventory Rubric">
            <a:extLst>
              <a:ext uri="{FF2B5EF4-FFF2-40B4-BE49-F238E27FC236}">
                <a16:creationId xmlns:a16="http://schemas.microsoft.com/office/drawing/2014/main" id="{40831EEC-3005-B5F2-D168-5815EB1C6AE4}"/>
              </a:ext>
            </a:extLst>
          </p:cNvPr>
          <p:cNvPicPr>
            <a:picLocks noChangeAspect="1"/>
          </p:cNvPicPr>
          <p:nvPr/>
        </p:nvPicPr>
        <p:blipFill>
          <a:blip r:embed="rId4"/>
          <a:stretch>
            <a:fillRect/>
          </a:stretch>
        </p:blipFill>
        <p:spPr>
          <a:xfrm>
            <a:off x="8102167" y="1671863"/>
            <a:ext cx="3499407" cy="1975275"/>
          </a:xfrm>
          <a:prstGeom prst="rect">
            <a:avLst/>
          </a:prstGeom>
        </p:spPr>
      </p:pic>
      <p:pic>
        <p:nvPicPr>
          <p:cNvPr id="5" name="Picture 4" descr="Image of a Teacher Self-Report Survery and Direct Observation table">
            <a:extLst>
              <a:ext uri="{FF2B5EF4-FFF2-40B4-BE49-F238E27FC236}">
                <a16:creationId xmlns:a16="http://schemas.microsoft.com/office/drawing/2014/main" id="{847ABF50-F997-4D24-B053-8138E172D7E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90426" y="4071144"/>
            <a:ext cx="3478133" cy="1951218"/>
          </a:xfrm>
          <a:prstGeom prst="rect">
            <a:avLst/>
          </a:prstGeom>
          <a:ln>
            <a:solidFill>
              <a:schemeClr val="tx1"/>
            </a:solidFill>
          </a:ln>
        </p:spPr>
      </p:pic>
      <p:pic>
        <p:nvPicPr>
          <p:cNvPr id="11" name="Picture 5" descr="Image of social validity graphs ">
            <a:extLst>
              <a:ext uri="{FF2B5EF4-FFF2-40B4-BE49-F238E27FC236}">
                <a16:creationId xmlns:a16="http://schemas.microsoft.com/office/drawing/2014/main" id="{34276E4B-9988-4B3C-AE8B-1A208660E3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5271" y="4071144"/>
            <a:ext cx="3478133" cy="1956449"/>
          </a:xfrm>
          <a:prstGeom prst="rect">
            <a:avLst/>
          </a:prstGeom>
          <a:ln>
            <a:solidFill>
              <a:schemeClr val="tx1"/>
            </a:solidFill>
          </a:ln>
        </p:spPr>
      </p:pic>
      <p:pic>
        <p:nvPicPr>
          <p:cNvPr id="4" name="Picture 6" descr="Image of a Focus Areas chart ">
            <a:extLst>
              <a:ext uri="{FF2B5EF4-FFF2-40B4-BE49-F238E27FC236}">
                <a16:creationId xmlns:a16="http://schemas.microsoft.com/office/drawing/2014/main" id="{8FFCA1FD-5EFF-4AC0-91FE-03BD727AEA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20116" y="4071144"/>
            <a:ext cx="3481458" cy="1958320"/>
          </a:xfrm>
          <a:prstGeom prst="rect">
            <a:avLst/>
          </a:prstGeom>
          <a:ln>
            <a:solidFill>
              <a:schemeClr val="tx1"/>
            </a:solidFill>
          </a:ln>
        </p:spPr>
      </p:pic>
      <p:pic>
        <p:nvPicPr>
          <p:cNvPr id="15" name="Picture 7">
            <a:extLst>
              <a:ext uri="{FF2B5EF4-FFF2-40B4-BE49-F238E27FC236}">
                <a16:creationId xmlns:a16="http://schemas.microsoft.com/office/drawing/2014/main" id="{FB311592-E4A1-EAE8-B838-8CFA0CF8C77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477502" y="1732632"/>
            <a:ext cx="320688" cy="328146"/>
          </a:xfrm>
          <a:prstGeom prst="rect">
            <a:avLst/>
          </a:prstGeom>
        </p:spPr>
      </p:pic>
      <p:pic>
        <p:nvPicPr>
          <p:cNvPr id="20" name="Picture 8">
            <a:extLst>
              <a:ext uri="{FF2B5EF4-FFF2-40B4-BE49-F238E27FC236}">
                <a16:creationId xmlns:a16="http://schemas.microsoft.com/office/drawing/2014/main" id="{E237D68B-41E4-6341-5210-E3EFF210F7A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280886" y="1720959"/>
            <a:ext cx="320688" cy="328146"/>
          </a:xfrm>
          <a:prstGeom prst="rect">
            <a:avLst/>
          </a:prstGeom>
        </p:spPr>
      </p:pic>
      <p:pic>
        <p:nvPicPr>
          <p:cNvPr id="13" name="Picture 9">
            <a:extLst>
              <a:ext uri="{FF2B5EF4-FFF2-40B4-BE49-F238E27FC236}">
                <a16:creationId xmlns:a16="http://schemas.microsoft.com/office/drawing/2014/main" id="{B20022BF-CC9F-4DB5-EFDE-08E61117E2B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730883" y="4071144"/>
            <a:ext cx="320688" cy="328146"/>
          </a:xfrm>
          <a:prstGeom prst="rect">
            <a:avLst/>
          </a:prstGeom>
        </p:spPr>
      </p:pic>
      <p:pic>
        <p:nvPicPr>
          <p:cNvPr id="17" name="Picture10">
            <a:extLst>
              <a:ext uri="{FF2B5EF4-FFF2-40B4-BE49-F238E27FC236}">
                <a16:creationId xmlns:a16="http://schemas.microsoft.com/office/drawing/2014/main" id="{96C63628-3D11-7F30-AD4F-942B0325A6C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280886" y="1740821"/>
            <a:ext cx="320688" cy="328146"/>
          </a:xfrm>
          <a:prstGeom prst="rect">
            <a:avLst/>
          </a:prstGeom>
        </p:spPr>
      </p:pic>
    </p:spTree>
    <p:extLst>
      <p:ext uri="{BB962C8B-B14F-4D97-AF65-F5344CB8AC3E}">
        <p14:creationId xmlns:p14="http://schemas.microsoft.com/office/powerpoint/2010/main" val="1305221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5BB36-F782-B20C-EE7C-4AF2FC9CC2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1F9A2-0601-D2F1-1AFE-9FE62A3EA729}"/>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dirty="0"/>
              <a:t>Accessing Professional Learning Materials</a:t>
            </a:r>
          </a:p>
        </p:txBody>
      </p:sp>
      <p:sp>
        <p:nvSpPr>
          <p:cNvPr id="6" name="Title 1">
            <a:extLst>
              <a:ext uri="{FF2B5EF4-FFF2-40B4-BE49-F238E27FC236}">
                <a16:creationId xmlns:a16="http://schemas.microsoft.com/office/drawing/2014/main" id="{5350C90B-B6D2-931A-A5B9-A779F1902C23}"/>
              </a:ext>
            </a:extLst>
          </p:cNvPr>
          <p:cNvSpPr txBox="1">
            <a:spLocks/>
          </p:cNvSpPr>
          <p:nvPr/>
        </p:nvSpPr>
        <p:spPr>
          <a:xfrm>
            <a:off x="838200" y="-1300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150" normalizeH="0" baseline="0" noProof="0" dirty="0">
                <a:ln>
                  <a:noFill/>
                </a:ln>
                <a:solidFill>
                  <a:prstClr val="black"/>
                </a:solidFill>
                <a:effectLst/>
                <a:uLnTx/>
                <a:uFillTx/>
                <a:latin typeface="Arial" panose="020B0604020202020204"/>
                <a:ea typeface="+mj-ea"/>
                <a:cs typeface="+mj-cs"/>
              </a:rPr>
              <a:t>Accessing Professional Learning Materials 2</a:t>
            </a:r>
          </a:p>
        </p:txBody>
      </p:sp>
      <p:sp>
        <p:nvSpPr>
          <p:cNvPr id="7" name="Rectangle 1">
            <a:extLst>
              <a:ext uri="{FF2B5EF4-FFF2-40B4-BE49-F238E27FC236}">
                <a16:creationId xmlns:a16="http://schemas.microsoft.com/office/drawing/2014/main" id="{BCD702D5-5DFB-4843-46F3-706C0F2668A4}"/>
              </a:ext>
            </a:extLst>
          </p:cNvPr>
          <p:cNvSpPr/>
          <p:nvPr/>
        </p:nvSpPr>
        <p:spPr>
          <a:xfrm>
            <a:off x="838199" y="1364802"/>
            <a:ext cx="5028579" cy="51982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srgbClr val="2F4E6D"/>
                </a:solidFill>
                <a:effectLst/>
                <a:uLnTx/>
                <a:uFillTx/>
                <a:latin typeface="Arial" panose="020B0604020202020204"/>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65127F11-C7CA-76B6-8083-81A8044484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descr="Screenshot of Ci3T Implementation Professional Learning Series Companion eBooks and Resources with a yellow box outlining session 5">
            <a:extLst>
              <a:ext uri="{FF2B5EF4-FFF2-40B4-BE49-F238E27FC236}">
                <a16:creationId xmlns:a16="http://schemas.microsoft.com/office/drawing/2014/main" id="{17954FBF-0793-80FF-6066-0AC21761ABE4}"/>
              </a:ext>
            </a:extLst>
          </p:cNvPr>
          <p:cNvGrpSpPr/>
          <p:nvPr/>
        </p:nvGrpSpPr>
        <p:grpSpPr>
          <a:xfrm>
            <a:off x="6654604" y="1583280"/>
            <a:ext cx="4766589" cy="4909595"/>
            <a:chOff x="6654604"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AEA2CFA7-3C6B-9AF7-4330-F3D4A9E719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35E913A7-93BA-4889-CA78-EE55734F8AA6}"/>
                </a:ext>
              </a:extLst>
            </p:cNvPr>
            <p:cNvSpPr/>
            <p:nvPr/>
          </p:nvSpPr>
          <p:spPr>
            <a:xfrm>
              <a:off x="6654604" y="5338903"/>
              <a:ext cx="4766589" cy="35121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885373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E6FBDD6-9DD0-346F-FCA0-7AE0E5332354}"/>
              </a:ext>
            </a:extLst>
          </p:cNvPr>
          <p:cNvSpPr>
            <a:spLocks noGrp="1"/>
          </p:cNvSpPr>
          <p:nvPr>
            <p:ph type="title"/>
          </p:nvPr>
        </p:nvSpPr>
        <p:spPr/>
        <p:txBody>
          <a:bodyPr>
            <a:normAutofit/>
          </a:bodyPr>
          <a:lstStyle/>
          <a:p>
            <a:r>
              <a:rPr lang="en-US" dirty="0"/>
              <a:t>Accessing Professional Learning Materials – Session Handout</a:t>
            </a:r>
          </a:p>
        </p:txBody>
      </p:sp>
      <p:grpSp>
        <p:nvGrpSpPr>
          <p:cNvPr id="11" name="Group 10" descr="Screenshot of Session 5 accordion with an orange rectangle around the linked document “Working with Treatment Integrity and Social Validity Data”">
            <a:extLst>
              <a:ext uri="{FF2B5EF4-FFF2-40B4-BE49-F238E27FC236}">
                <a16:creationId xmlns:a16="http://schemas.microsoft.com/office/drawing/2014/main" id="{81552F9C-2934-8F9B-BA27-1E7A1FD7B31D}"/>
              </a:ext>
            </a:extLst>
          </p:cNvPr>
          <p:cNvGrpSpPr/>
          <p:nvPr/>
        </p:nvGrpSpPr>
        <p:grpSpPr>
          <a:xfrm>
            <a:off x="873714" y="2489348"/>
            <a:ext cx="6166259" cy="2625660"/>
            <a:chOff x="873714" y="2489348"/>
            <a:chExt cx="6166259" cy="2625660"/>
          </a:xfrm>
        </p:grpSpPr>
        <p:pic>
          <p:nvPicPr>
            <p:cNvPr id="3" name="Picture 2">
              <a:extLst>
                <a:ext uri="{FF2B5EF4-FFF2-40B4-BE49-F238E27FC236}">
                  <a16:creationId xmlns:a16="http://schemas.microsoft.com/office/drawing/2014/main" id="{D6A37EB1-5801-A17C-607B-208FF354D33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73714" y="2489348"/>
              <a:ext cx="5344007" cy="2625660"/>
            </a:xfrm>
            <a:prstGeom prst="rect">
              <a:avLst/>
            </a:prstGeom>
          </p:spPr>
        </p:pic>
        <p:sp>
          <p:nvSpPr>
            <p:cNvPr id="5" name="Rectangle 4">
              <a:extLst>
                <a:ext uri="{FF2B5EF4-FFF2-40B4-BE49-F238E27FC236}">
                  <a16:creationId xmlns:a16="http://schemas.microsoft.com/office/drawing/2014/main" id="{9D6505CA-640E-5AC1-229F-BA5E84C01334}"/>
                </a:ext>
              </a:extLst>
            </p:cNvPr>
            <p:cNvSpPr/>
            <p:nvPr/>
          </p:nvSpPr>
          <p:spPr>
            <a:xfrm>
              <a:off x="873714" y="4117838"/>
              <a:ext cx="3354977" cy="236584"/>
            </a:xfrm>
            <a:prstGeom prst="rect">
              <a:avLst/>
            </a:prstGeom>
            <a:noFill/>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7D9CD13-AD5D-87F8-D366-E10911F54B7A}"/>
                </a:ext>
              </a:extLst>
            </p:cNvPr>
            <p:cNvCxnSpPr>
              <a:cxnSpLocks/>
            </p:cNvCxnSpPr>
            <p:nvPr/>
          </p:nvCxnSpPr>
          <p:spPr>
            <a:xfrm flipV="1">
              <a:off x="4457914" y="3014663"/>
              <a:ext cx="2582059" cy="1221467"/>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grpSp>
      <p:pic>
        <p:nvPicPr>
          <p:cNvPr id="7" name="Picture 6" descr="Working with Your Treatment Integrity and Social Validity Data">
            <a:extLst>
              <a:ext uri="{FF2B5EF4-FFF2-40B4-BE49-F238E27FC236}">
                <a16:creationId xmlns:a16="http://schemas.microsoft.com/office/drawing/2014/main" id="{0D951739-5B1F-461C-9D89-DA673BDE36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1402" y="1871662"/>
            <a:ext cx="3262771" cy="4222411"/>
          </a:xfrm>
          <a:prstGeom prst="rect">
            <a:avLst/>
          </a:prstGeom>
          <a:ln>
            <a:solidFill>
              <a:schemeClr val="tx1"/>
            </a:solidFill>
          </a:ln>
        </p:spPr>
      </p:pic>
    </p:spTree>
    <p:extLst>
      <p:ext uri="{BB962C8B-B14F-4D97-AF65-F5344CB8AC3E}">
        <p14:creationId xmlns:p14="http://schemas.microsoft.com/office/powerpoint/2010/main" val="2240061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B6C3AF90-C96E-9817-65AF-732AC09172CA}"/>
              </a:ext>
            </a:extLst>
          </p:cNvPr>
          <p:cNvSpPr txBox="1">
            <a:spLocks noGrp="1"/>
          </p:cNvSpPr>
          <p:nvPr>
            <p:ph type="title" idx="4294967295"/>
          </p:nvPr>
        </p:nvSpPr>
        <p:spPr>
          <a:xfrm>
            <a:off x="458011" y="451057"/>
            <a:ext cx="11203255" cy="380794"/>
          </a:xfrm>
          <a:prstGeom prst="rect">
            <a:avLst/>
          </a:prstGeom>
          <a:solidFill>
            <a:schemeClr val="accent5">
              <a:lumMod val="75000"/>
            </a:schemeClr>
          </a:solidFill>
          <a:ln>
            <a:solidFill>
              <a:schemeClr val="tx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150" normalizeH="0" baseline="0" noProof="0">
                <a:ln>
                  <a:noFill/>
                </a:ln>
                <a:solidFill>
                  <a:schemeClr val="bg1"/>
                </a:solidFill>
                <a:effectLst/>
                <a:uLnTx/>
                <a:uFillTx/>
                <a:latin typeface="+mj-lt"/>
                <a:ea typeface="+mj-ea"/>
                <a:cs typeface="+mj-cs"/>
              </a:rPr>
              <a:t>Let’s Discuss</a:t>
            </a:r>
          </a:p>
        </p:txBody>
      </p:sp>
      <p:sp>
        <p:nvSpPr>
          <p:cNvPr id="15" name="Content">
            <a:extLst>
              <a:ext uri="{FF2B5EF4-FFF2-40B4-BE49-F238E27FC236}">
                <a16:creationId xmlns:a16="http://schemas.microsoft.com/office/drawing/2014/main" id="{2878C86A-A937-8AF6-3DFB-80A5A66CABBB}"/>
              </a:ext>
            </a:extLst>
          </p:cNvPr>
          <p:cNvSpPr txBox="1">
            <a:spLocks/>
          </p:cNvSpPr>
          <p:nvPr/>
        </p:nvSpPr>
        <p:spPr>
          <a:xfrm>
            <a:off x="458011" y="831851"/>
            <a:ext cx="11203255"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Locate your school’s Social Validity and Treatment Integrity Data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(e.g.,Ci3T Implementation Report, Ci3T Treatment Integrity: Direct Observation Report, Tiered Fidelity Inventory)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2) Review data and:</a:t>
            </a:r>
          </a:p>
          <a:p>
            <a:pPr marL="519113"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Highlight successes</a:t>
            </a:r>
          </a:p>
          <a:p>
            <a:pPr marL="519113"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Discuss concerns and identify areas of focus</a:t>
            </a:r>
          </a:p>
          <a:p>
            <a:pPr marL="519113"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Use HO </a:t>
            </a:r>
            <a:r>
              <a:rPr kumimoji="0" lang="en-US" sz="2000" b="0" i="1" u="none" strike="noStrike" kern="1200" cap="none" spc="0" normalizeH="0" baseline="0" noProof="0">
                <a:ln>
                  <a:noFill/>
                </a:ln>
                <a:solidFill>
                  <a:prstClr val="black"/>
                </a:solidFill>
                <a:effectLst/>
                <a:uLnTx/>
                <a:uFillTx/>
                <a:latin typeface="Arial" panose="020B0604020202020204"/>
                <a:ea typeface="+mn-ea"/>
                <a:cs typeface="+mn-cs"/>
              </a:rPr>
              <a:t>Working with Treatment Integrity and Social Validity Data</a:t>
            </a:r>
            <a:br>
              <a:rPr kumimoji="0" lang="en-US" sz="2000" b="0" i="1" u="none" strike="noStrike" kern="1200" cap="none" spc="0" normalizeH="0" baseline="0" noProof="0">
                <a:ln>
                  <a:noFill/>
                </a:ln>
                <a:solidFill>
                  <a:prstClr val="black"/>
                </a:solidFill>
                <a:effectLst/>
                <a:uLnTx/>
                <a:uFillTx/>
                <a:latin typeface="Arial" panose="020B0604020202020204"/>
                <a:ea typeface="+mn-ea"/>
                <a:cs typeface="+mn-cs"/>
              </a:rPr>
            </a:b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to record plans for addressing these focus areas</a:t>
            </a:r>
          </a:p>
        </p:txBody>
      </p:sp>
      <p:pic>
        <p:nvPicPr>
          <p:cNvPr id="54" name="Picture 1">
            <a:extLst>
              <a:ext uri="{FF2B5EF4-FFF2-40B4-BE49-F238E27FC236}">
                <a16:creationId xmlns:a16="http://schemas.microsoft.com/office/drawing/2014/main" id="{7A423553-BC9A-9EFA-6727-02A2CB34D9C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4410" y="1845250"/>
            <a:ext cx="1103871" cy="1428413"/>
          </a:xfrm>
          <a:prstGeom prst="rect">
            <a:avLst/>
          </a:prstGeom>
          <a:ln>
            <a:solidFill>
              <a:schemeClr val="tx1"/>
            </a:solidFill>
          </a:ln>
        </p:spPr>
      </p:pic>
      <p:pic>
        <p:nvPicPr>
          <p:cNvPr id="55" name="Picture 2">
            <a:extLst>
              <a:ext uri="{FF2B5EF4-FFF2-40B4-BE49-F238E27FC236}">
                <a16:creationId xmlns:a16="http://schemas.microsoft.com/office/drawing/2014/main" id="{2B296DB7-F137-89A3-70D5-30F6689B4BF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443458" y="1846488"/>
            <a:ext cx="1103778" cy="1428413"/>
          </a:xfrm>
          <a:prstGeom prst="rect">
            <a:avLst/>
          </a:prstGeom>
          <a:ln>
            <a:solidFill>
              <a:schemeClr val="tx1"/>
            </a:solidFill>
          </a:ln>
        </p:spPr>
      </p:pic>
      <p:pic>
        <p:nvPicPr>
          <p:cNvPr id="56" name="Picture 3">
            <a:extLst>
              <a:ext uri="{FF2B5EF4-FFF2-40B4-BE49-F238E27FC236}">
                <a16:creationId xmlns:a16="http://schemas.microsoft.com/office/drawing/2014/main" id="{F0B7EAA1-5636-A3F8-84F3-6CBFD6189CE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33981" y="2795287"/>
            <a:ext cx="1103778" cy="1428418"/>
          </a:xfrm>
          <a:prstGeom prst="rect">
            <a:avLst/>
          </a:prstGeom>
          <a:ln>
            <a:solidFill>
              <a:schemeClr val="tx1"/>
            </a:solidFill>
          </a:ln>
        </p:spPr>
      </p:pic>
      <p:pic>
        <p:nvPicPr>
          <p:cNvPr id="53" name="Picture 4">
            <a:extLst>
              <a:ext uri="{FF2B5EF4-FFF2-40B4-BE49-F238E27FC236}">
                <a16:creationId xmlns:a16="http://schemas.microsoft.com/office/drawing/2014/main" id="{396DF810-E37F-1B94-5ED6-14E38A0184F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407669" y="4674972"/>
            <a:ext cx="1576798" cy="2036618"/>
          </a:xfrm>
          <a:prstGeom prst="rect">
            <a:avLst/>
          </a:prstGeom>
          <a:ln>
            <a:solidFill>
              <a:schemeClr val="tx1"/>
            </a:solidFill>
          </a:ln>
        </p:spPr>
      </p:pic>
      <p:pic>
        <p:nvPicPr>
          <p:cNvPr id="52" name="Picture 5">
            <a:extLst>
              <a:ext uri="{FF2B5EF4-FFF2-40B4-BE49-F238E27FC236}">
                <a16:creationId xmlns:a16="http://schemas.microsoft.com/office/drawing/2014/main" id="{931BF646-75F4-6C41-D8D8-16D5989D4891}"/>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00153" y="4779330"/>
            <a:ext cx="2647711" cy="143629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51" name="Picture 6">
            <a:extLst>
              <a:ext uri="{FF2B5EF4-FFF2-40B4-BE49-F238E27FC236}">
                <a16:creationId xmlns:a16="http://schemas.microsoft.com/office/drawing/2014/main" id="{23CE7101-E5C0-B980-47A1-A4880C458CE1}"/>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05901" y="5050040"/>
            <a:ext cx="1283925" cy="1661550"/>
          </a:xfrm>
          <a:prstGeom prst="rect">
            <a:avLst/>
          </a:prstGeom>
          <a:ln>
            <a:solidFill>
              <a:schemeClr val="tx1"/>
            </a:solidFill>
          </a:ln>
        </p:spPr>
      </p:pic>
      <p:pic>
        <p:nvPicPr>
          <p:cNvPr id="2" name="20">
            <a:extLst>
              <a:ext uri="{FF2B5EF4-FFF2-40B4-BE49-F238E27FC236}">
                <a16:creationId xmlns:a16="http://schemas.microsoft.com/office/drawing/2014/main" id="{926ADF17-8DDA-5D6D-1D2B-4C0D2C207DDA}"/>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3" name="19">
            <a:extLst>
              <a:ext uri="{FF2B5EF4-FFF2-40B4-BE49-F238E27FC236}">
                <a16:creationId xmlns:a16="http://schemas.microsoft.com/office/drawing/2014/main" id="{EA14A42C-E023-C012-509E-409DA7434945}"/>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4" name="18">
            <a:extLst>
              <a:ext uri="{FF2B5EF4-FFF2-40B4-BE49-F238E27FC236}">
                <a16:creationId xmlns:a16="http://schemas.microsoft.com/office/drawing/2014/main" id="{4368E07D-98BA-910E-A6BC-6D2EE07C806B}"/>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5" name="17">
            <a:extLst>
              <a:ext uri="{FF2B5EF4-FFF2-40B4-BE49-F238E27FC236}">
                <a16:creationId xmlns:a16="http://schemas.microsoft.com/office/drawing/2014/main" id="{59FCFA51-5D33-D844-1104-C6763E6A4476}"/>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6" name="16">
            <a:extLst>
              <a:ext uri="{FF2B5EF4-FFF2-40B4-BE49-F238E27FC236}">
                <a16:creationId xmlns:a16="http://schemas.microsoft.com/office/drawing/2014/main" id="{29B916D7-BBBC-61D4-8B02-DC56DC145DA6}"/>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7" name="Picture 47">
            <a:extLst>
              <a:ext uri="{FF2B5EF4-FFF2-40B4-BE49-F238E27FC236}">
                <a16:creationId xmlns:a16="http://schemas.microsoft.com/office/drawing/2014/main" id="{88A20D49-CAE7-F418-6C54-D7A39C664B53}"/>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8" name="Picture 51">
            <a:extLst>
              <a:ext uri="{FF2B5EF4-FFF2-40B4-BE49-F238E27FC236}">
                <a16:creationId xmlns:a16="http://schemas.microsoft.com/office/drawing/2014/main" id="{3B43F9D9-13BB-289F-BDD3-FCD5D1FB7288}"/>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9" name="Picture 50">
            <a:extLst>
              <a:ext uri="{FF2B5EF4-FFF2-40B4-BE49-F238E27FC236}">
                <a16:creationId xmlns:a16="http://schemas.microsoft.com/office/drawing/2014/main" id="{738FB910-FC90-079D-4A78-39D1D3DA3218}"/>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0" name="Picture 49">
            <a:extLst>
              <a:ext uri="{FF2B5EF4-FFF2-40B4-BE49-F238E27FC236}">
                <a16:creationId xmlns:a16="http://schemas.microsoft.com/office/drawing/2014/main" id="{F096C221-92EE-A325-DF38-3ECE0E15C834}"/>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1" name="Picture 48">
            <a:extLst>
              <a:ext uri="{FF2B5EF4-FFF2-40B4-BE49-F238E27FC236}">
                <a16:creationId xmlns:a16="http://schemas.microsoft.com/office/drawing/2014/main" id="{B1D76BBB-671B-FAE2-8BF1-1C5116E053CB}"/>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2" name="Picture 42">
            <a:extLst>
              <a:ext uri="{FF2B5EF4-FFF2-40B4-BE49-F238E27FC236}">
                <a16:creationId xmlns:a16="http://schemas.microsoft.com/office/drawing/2014/main" id="{D15F1CBA-56BC-5345-130F-88745CC7683B}"/>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3" name="Picture 46">
            <a:extLst>
              <a:ext uri="{FF2B5EF4-FFF2-40B4-BE49-F238E27FC236}">
                <a16:creationId xmlns:a16="http://schemas.microsoft.com/office/drawing/2014/main" id="{A88D26C2-AB94-1A74-DCCF-D394807C5B48}"/>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6" name="Picture 45">
            <a:extLst>
              <a:ext uri="{FF2B5EF4-FFF2-40B4-BE49-F238E27FC236}">
                <a16:creationId xmlns:a16="http://schemas.microsoft.com/office/drawing/2014/main" id="{53B7935A-26FB-55E0-471F-617B2EB1E716}"/>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7" name="Picture 44">
            <a:extLst>
              <a:ext uri="{FF2B5EF4-FFF2-40B4-BE49-F238E27FC236}">
                <a16:creationId xmlns:a16="http://schemas.microsoft.com/office/drawing/2014/main" id="{9CDFDB6C-B5B0-B5B7-2A2D-64B21F92BF4A}"/>
              </a:ext>
              <a:ext uri="{C183D7F6-B498-43B3-948B-1728B52AA6E4}">
                <adec:decorative xmlns:adec="http://schemas.microsoft.com/office/drawing/2017/decorative" val="1"/>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8" name="Picture 43">
            <a:extLst>
              <a:ext uri="{FF2B5EF4-FFF2-40B4-BE49-F238E27FC236}">
                <a16:creationId xmlns:a16="http://schemas.microsoft.com/office/drawing/2014/main" id="{0F9753EC-6E9D-6473-D8AC-0A0D0EBCF3DE}"/>
              </a:ext>
              <a:ext uri="{C183D7F6-B498-43B3-948B-1728B52AA6E4}">
                <adec:decorative xmlns:adec="http://schemas.microsoft.com/office/drawing/2017/decorative" val="1"/>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19" name="Picture 18">
            <a:extLst>
              <a:ext uri="{FF2B5EF4-FFF2-40B4-BE49-F238E27FC236}">
                <a16:creationId xmlns:a16="http://schemas.microsoft.com/office/drawing/2014/main" id="{0CDD1E40-FE1E-D4AA-F321-EC26E2055249}"/>
              </a:ext>
              <a:ext uri="{C183D7F6-B498-43B3-948B-1728B52AA6E4}">
                <adec:decorative xmlns:adec="http://schemas.microsoft.com/office/drawing/2017/decorative" val="1"/>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20" name="Picture 40">
            <a:extLst>
              <a:ext uri="{FF2B5EF4-FFF2-40B4-BE49-F238E27FC236}">
                <a16:creationId xmlns:a16="http://schemas.microsoft.com/office/drawing/2014/main" id="{E5C600D8-2EB2-4039-4FC6-811A795E1436}"/>
              </a:ext>
              <a:ext uri="{C183D7F6-B498-43B3-948B-1728B52AA6E4}">
                <adec:decorative xmlns:adec="http://schemas.microsoft.com/office/drawing/2017/decorative" val="1"/>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38" name="Picture 39">
            <a:extLst>
              <a:ext uri="{FF2B5EF4-FFF2-40B4-BE49-F238E27FC236}">
                <a16:creationId xmlns:a16="http://schemas.microsoft.com/office/drawing/2014/main" id="{BD989A04-C779-3B1D-759A-7DCF202F23BE}"/>
              </a:ext>
              <a:ext uri="{C183D7F6-B498-43B3-948B-1728B52AA6E4}">
                <adec:decorative xmlns:adec="http://schemas.microsoft.com/office/drawing/2017/decorative" val="1"/>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39" name="Picture 38">
            <a:extLst>
              <a:ext uri="{FF2B5EF4-FFF2-40B4-BE49-F238E27FC236}">
                <a16:creationId xmlns:a16="http://schemas.microsoft.com/office/drawing/2014/main" id="{2AEA6BFF-78D7-3AFE-9E66-BA7DB878D2AF}"/>
              </a:ext>
              <a:ext uri="{C183D7F6-B498-43B3-948B-1728B52AA6E4}">
                <adec:decorative xmlns:adec="http://schemas.microsoft.com/office/drawing/2017/decorative" val="1"/>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40" name="Picture 33">
            <a:extLst>
              <a:ext uri="{FF2B5EF4-FFF2-40B4-BE49-F238E27FC236}">
                <a16:creationId xmlns:a16="http://schemas.microsoft.com/office/drawing/2014/main" id="{F3CE631D-B147-E06A-FC11-96D0024D35E6}"/>
              </a:ext>
              <a:ext uri="{C183D7F6-B498-43B3-948B-1728B52AA6E4}">
                <adec:decorative xmlns:adec="http://schemas.microsoft.com/office/drawing/2017/decorative" val="1"/>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41" name="Picture 36">
            <a:extLst>
              <a:ext uri="{FF2B5EF4-FFF2-40B4-BE49-F238E27FC236}">
                <a16:creationId xmlns:a16="http://schemas.microsoft.com/office/drawing/2014/main" id="{A3C265D2-9B10-2236-5D6A-B2CA6B8D464D}"/>
              </a:ext>
              <a:ext uri="{C183D7F6-B498-43B3-948B-1728B52AA6E4}">
                <adec:decorative xmlns:adec="http://schemas.microsoft.com/office/drawing/2017/decorative" val="1"/>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pic>
        <p:nvPicPr>
          <p:cNvPr id="42" name="Picture 32">
            <a:extLst>
              <a:ext uri="{FF2B5EF4-FFF2-40B4-BE49-F238E27FC236}">
                <a16:creationId xmlns:a16="http://schemas.microsoft.com/office/drawing/2014/main" id="{6731FE64-4E40-D1DF-F760-62B7526F767F}"/>
              </a:ext>
              <a:ext uri="{C183D7F6-B498-43B3-948B-1728B52AA6E4}">
                <adec:decorative xmlns:adec="http://schemas.microsoft.com/office/drawing/2017/decorative" val="1"/>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tretch>
            <a:fillRect/>
          </a:stretch>
        </p:blipFill>
        <p:spPr bwMode="auto">
          <a:xfrm>
            <a:off x="3253897" y="4695667"/>
            <a:ext cx="5076825" cy="1800292"/>
          </a:xfrm>
          <a:prstGeom prst="rect">
            <a:avLst/>
          </a:prstGeom>
          <a:noFill/>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20"/>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39"/>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40"/>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30000"/>
                                  </p:stCondLst>
                                  <p:childTnLst>
                                    <p:set>
                                      <p:cBhvr>
                                        <p:cTn id="63" dur="1" fill="hold">
                                          <p:stCondLst>
                                            <p:cond delay="0"/>
                                          </p:stCondLst>
                                        </p:cTn>
                                        <p:tgtEl>
                                          <p:spTgt spid="41"/>
                                        </p:tgtEl>
                                        <p:attrNameLst>
                                          <p:attrName>style.visibility</p:attrName>
                                        </p:attrNameLst>
                                      </p:cBhvr>
                                      <p:to>
                                        <p:strVal val="visible"/>
                                      </p:to>
                                    </p:set>
                                  </p:childTnLst>
                                </p:cTn>
                              </p:par>
                            </p:childTnLst>
                          </p:cTn>
                        </p:par>
                        <p:par>
                          <p:cTn id="64" fill="hold">
                            <p:stCondLst>
                              <p:cond delay="1151000"/>
                            </p:stCondLst>
                            <p:childTnLst>
                              <p:par>
                                <p:cTn id="65" presetID="1" presetClass="entr" presetSubtype="0" fill="hold" nodeType="afterEffect">
                                  <p:stCondLst>
                                    <p:cond delay="3000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1A6D849-EE6F-3683-3AD3-B7C987B6358D}"/>
              </a:ext>
            </a:extLst>
          </p:cNvPr>
          <p:cNvSpPr>
            <a:spLocks noGrp="1"/>
          </p:cNvSpPr>
          <p:nvPr>
            <p:ph type="title"/>
          </p:nvPr>
        </p:nvSpPr>
        <p:spPr>
          <a:xfrm>
            <a:off x="831850" y="1709738"/>
            <a:ext cx="7941274" cy="2852737"/>
          </a:xfrm>
        </p:spPr>
        <p:txBody>
          <a:bodyPr/>
          <a:lstStyle/>
          <a:p>
            <a:r>
              <a:rPr lang="en-US"/>
              <a:t>Procedures for Monitoring</a:t>
            </a:r>
          </a:p>
        </p:txBody>
      </p:sp>
      <p:sp>
        <p:nvSpPr>
          <p:cNvPr id="5" name="Text 1">
            <a:extLst>
              <a:ext uri="{FF2B5EF4-FFF2-40B4-BE49-F238E27FC236}">
                <a16:creationId xmlns:a16="http://schemas.microsoft.com/office/drawing/2014/main" id="{62B931FD-3939-9508-7318-341DDD8B292D}"/>
              </a:ext>
            </a:extLst>
          </p:cNvPr>
          <p:cNvSpPr>
            <a:spLocks noGrp="1"/>
          </p:cNvSpPr>
          <p:nvPr>
            <p:ph type="body" idx="1"/>
          </p:nvPr>
        </p:nvSpPr>
        <p:spPr>
          <a:xfrm>
            <a:off x="831850" y="4589463"/>
            <a:ext cx="8262274" cy="1500187"/>
          </a:xfrm>
        </p:spPr>
        <p:txBody>
          <a:bodyPr>
            <a:normAutofit/>
          </a:bodyPr>
          <a:lstStyle/>
          <a:p>
            <a:r>
              <a:rPr lang="en-US" sz="2200" dirty="0"/>
              <a:t>Review your School’s Social Validity &amp; Treatment Integrity Data</a:t>
            </a:r>
          </a:p>
          <a:p>
            <a:r>
              <a:rPr lang="en-US" sz="2200" b="1" dirty="0"/>
              <a:t>Review your School’s Spring Screening Data</a:t>
            </a:r>
          </a:p>
        </p:txBody>
      </p:sp>
      <p:pic>
        <p:nvPicPr>
          <p:cNvPr id="2" name="Picture 1" descr="Student Risk Screening Scale - Internalizing and Externalizing (SRSS-IE) module cover">
            <a:extLst>
              <a:ext uri="{FF2B5EF4-FFF2-40B4-BE49-F238E27FC236}">
                <a16:creationId xmlns:a16="http://schemas.microsoft.com/office/drawing/2014/main" id="{C0DC6A14-7A35-F4EE-0B0D-FDC46AB7F0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5264" y="1323384"/>
            <a:ext cx="2381374" cy="3720898"/>
          </a:xfrm>
          <a:prstGeom prst="rect">
            <a:avLst/>
          </a:prstGeom>
        </p:spPr>
      </p:pic>
    </p:spTree>
    <p:extLst>
      <p:ext uri="{BB962C8B-B14F-4D97-AF65-F5344CB8AC3E}">
        <p14:creationId xmlns:p14="http://schemas.microsoft.com/office/powerpoint/2010/main" val="3551177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1035F-E035-0B53-1030-122BBADAC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4B9B4-85F1-719D-F20D-C954A9D4BF2B}"/>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82D1975C-646D-0565-640A-27EB62E62F02}"/>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A6C42A20-27A5-2C2A-56FA-CD7D2C8C9EC3}"/>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131909C-DA1E-9EA0-FE53-0C423878BA3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6FF00E9C-9768-C14F-8A06-E586E5BB235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01548DE5-58FF-64A9-465A-8E32226316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9566" y="4995990"/>
            <a:ext cx="2660952" cy="1496885"/>
          </a:xfrm>
          <a:prstGeom prst="rect">
            <a:avLst/>
          </a:prstGeom>
          <a:ln>
            <a:solidFill>
              <a:schemeClr val="tx1"/>
            </a:solidFill>
          </a:ln>
        </p:spPr>
      </p:pic>
    </p:spTree>
    <p:extLst>
      <p:ext uri="{BB962C8B-B14F-4D97-AF65-F5344CB8AC3E}">
        <p14:creationId xmlns:p14="http://schemas.microsoft.com/office/powerpoint/2010/main" val="2639228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CC6C-2968-5366-8D3A-83E116A2BE01}"/>
              </a:ext>
            </a:extLst>
          </p:cNvPr>
          <p:cNvSpPr>
            <a:spLocks noGrp="1"/>
          </p:cNvSpPr>
          <p:nvPr>
            <p:ph type="title"/>
          </p:nvPr>
        </p:nvSpPr>
        <p:spPr/>
        <p:txBody>
          <a:bodyPr/>
          <a:lstStyle/>
          <a:p>
            <a:r>
              <a:rPr lang="en-US"/>
              <a:t>Behavior Screening</a:t>
            </a:r>
          </a:p>
        </p:txBody>
      </p:sp>
      <p:pic>
        <p:nvPicPr>
          <p:cNvPr id="5" name="Picture 1" descr="Supports and Structures for Behavior Screening">
            <a:extLst>
              <a:ext uri="{FF2B5EF4-FFF2-40B4-BE49-F238E27FC236}">
                <a16:creationId xmlns:a16="http://schemas.microsoft.com/office/drawing/2014/main" id="{532F4539-2EF8-02B1-8F10-70A26201011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82571" y="1690687"/>
            <a:ext cx="3107943" cy="4856163"/>
          </a:xfrm>
        </p:spPr>
      </p:pic>
      <p:pic>
        <p:nvPicPr>
          <p:cNvPr id="7" name="Picture 2" descr="Student Risk Screening Scale - Internalizing and Externalizing (SRSS-IE) module cover">
            <a:extLst>
              <a:ext uri="{FF2B5EF4-FFF2-40B4-BE49-F238E27FC236}">
                <a16:creationId xmlns:a16="http://schemas.microsoft.com/office/drawing/2014/main" id="{1DF6B255-BCBC-2120-9FAE-A26D1351F9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8139" y="1690687"/>
            <a:ext cx="3107943" cy="4856163"/>
          </a:xfrm>
          <a:prstGeom prst="rect">
            <a:avLst/>
          </a:prstGeom>
        </p:spPr>
      </p:pic>
    </p:spTree>
    <p:extLst>
      <p:ext uri="{BB962C8B-B14F-4D97-AF65-F5344CB8AC3E}">
        <p14:creationId xmlns:p14="http://schemas.microsoft.com/office/powerpoint/2010/main" val="4234127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E1EB-B920-1AC0-AB3B-37E0CA53F7F0}"/>
              </a:ext>
            </a:extLst>
          </p:cNvPr>
          <p:cNvSpPr>
            <a:spLocks noGrp="1"/>
          </p:cNvSpPr>
          <p:nvPr>
            <p:ph type="title"/>
          </p:nvPr>
        </p:nvSpPr>
        <p:spPr/>
        <p:txBody>
          <a:bodyPr/>
          <a:lstStyle/>
          <a:p>
            <a:r>
              <a:rPr lang="en-US"/>
              <a:t>Systematic Behavior Screening</a:t>
            </a:r>
          </a:p>
        </p:txBody>
      </p:sp>
      <p:pic>
        <p:nvPicPr>
          <p:cNvPr id="7" name="Picture 1" descr="What is Behavior Screening? infographic">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90688"/>
            <a:ext cx="3153109" cy="4081694"/>
          </a:xfrm>
          <a:prstGeom prst="rect">
            <a:avLst/>
          </a:prstGeom>
          <a:ln>
            <a:solidFill>
              <a:schemeClr val="tx2"/>
            </a:solidFill>
          </a:ln>
        </p:spPr>
      </p:pic>
      <p:pic>
        <p:nvPicPr>
          <p:cNvPr id="15" name="Picture 2" descr="Working with Your Screening Data Handout">
            <a:extLst>
              <a:ext uri="{FF2B5EF4-FFF2-40B4-BE49-F238E27FC236}">
                <a16:creationId xmlns:a16="http://schemas.microsoft.com/office/drawing/2014/main" id="{13C5261B-3E39-AAAC-2CB2-163F3CB020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9538" y="1690688"/>
            <a:ext cx="3154036" cy="4081694"/>
          </a:xfrm>
          <a:prstGeom prst="rect">
            <a:avLst/>
          </a:prstGeom>
          <a:ln>
            <a:solidFill>
              <a:schemeClr val="tx1"/>
            </a:solidFill>
          </a:ln>
        </p:spPr>
      </p:pic>
      <p:pic>
        <p:nvPicPr>
          <p:cNvPr id="13" name="Picture 3" descr="Screenshot of What is Behavior Screening in Schools, and How Does it Help YouTube video">
            <a:extLst>
              <a:ext uri="{FF2B5EF4-FFF2-40B4-BE49-F238E27FC236}">
                <a16:creationId xmlns:a16="http://schemas.microsoft.com/office/drawing/2014/main" id="{B2A0E3AD-42C1-C44C-E2DC-80FBD4CE7E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1804" y="1690688"/>
            <a:ext cx="4292310" cy="2426088"/>
          </a:xfrm>
          <a:prstGeom prst="rect">
            <a:avLst/>
          </a:prstGeom>
          <a:ln>
            <a:noFill/>
          </a:ln>
        </p:spPr>
      </p:pic>
      <p:pic>
        <p:nvPicPr>
          <p:cNvPr id="17" name="Picture 4">
            <a:extLst>
              <a:ext uri="{FF2B5EF4-FFF2-40B4-BE49-F238E27FC236}">
                <a16:creationId xmlns:a16="http://schemas.microsoft.com/office/drawing/2014/main" id="{C58967AD-4204-EDEF-5C52-B0F5C6030E0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1804" y="4375539"/>
            <a:ext cx="4292311" cy="1187171"/>
          </a:xfrm>
          <a:prstGeom prst="rect">
            <a:avLst/>
          </a:prstGeom>
          <a:ln>
            <a:solidFill>
              <a:schemeClr val="tx1"/>
            </a:solidFill>
          </a:ln>
        </p:spPr>
      </p:pic>
      <p:pic>
        <p:nvPicPr>
          <p:cNvPr id="8" name="Picture 5">
            <a:extLst>
              <a:ext uri="{FF2B5EF4-FFF2-40B4-BE49-F238E27FC236}">
                <a16:creationId xmlns:a16="http://schemas.microsoft.com/office/drawing/2014/main" id="{F8824F50-7AFD-6243-92F9-34B23C9A3C4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73438" y="3175"/>
            <a:ext cx="914400" cy="1428750"/>
          </a:xfrm>
          <a:prstGeom prst="rect">
            <a:avLst/>
          </a:prstGeom>
        </p:spPr>
      </p:pic>
      <p:pic>
        <p:nvPicPr>
          <p:cNvPr id="9" name="Picture 6">
            <a:extLst>
              <a:ext uri="{FF2B5EF4-FFF2-40B4-BE49-F238E27FC236}">
                <a16:creationId xmlns:a16="http://schemas.microsoft.com/office/drawing/2014/main" id="{F7EB3490-B75A-7B89-37C0-B00A0E27475E}"/>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77600" y="3175"/>
            <a:ext cx="914400" cy="1428750"/>
          </a:xfrm>
          <a:prstGeom prst="rect">
            <a:avLst/>
          </a:prstGeom>
        </p:spPr>
      </p:pic>
    </p:spTree>
    <p:extLst>
      <p:ext uri="{BB962C8B-B14F-4D97-AF65-F5344CB8AC3E}">
        <p14:creationId xmlns:p14="http://schemas.microsoft.com/office/powerpoint/2010/main" val="2679591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63B96C5-6770-A43D-80E0-2B3BDDBEC828}"/>
              </a:ext>
            </a:extLst>
          </p:cNvPr>
          <p:cNvSpPr>
            <a:spLocks noGrp="1"/>
          </p:cNvSpPr>
          <p:nvPr>
            <p:ph type="title"/>
          </p:nvPr>
        </p:nvSpPr>
        <p:spPr>
          <a:xfrm>
            <a:off x="304800" y="283845"/>
            <a:ext cx="11887200" cy="1325563"/>
          </a:xfrm>
        </p:spPr>
        <p:txBody>
          <a:bodyPr>
            <a:normAutofit/>
          </a:bodyPr>
          <a:lstStyle/>
          <a:p>
            <a:r>
              <a:rPr lang="en-US"/>
              <a:t>Ci3T </a:t>
            </a:r>
            <a:r>
              <a:rPr lang="en-US">
                <a:solidFill>
                  <a:schemeClr val="accent5"/>
                </a:solidFill>
              </a:rPr>
              <a:t>Comprehensive</a:t>
            </a:r>
            <a:br>
              <a:rPr lang="en-US"/>
            </a:br>
            <a:r>
              <a:rPr lang="en-US"/>
              <a:t>Professional Learning Plan</a:t>
            </a:r>
          </a:p>
        </p:txBody>
      </p:sp>
      <p:pic>
        <p:nvPicPr>
          <p:cNvPr id="8" name="IMP Series" descr="Ci3T Implementation Learning Series graphic">
            <a:extLst>
              <a:ext uri="{FF2B5EF4-FFF2-40B4-BE49-F238E27FC236}">
                <a16:creationId xmlns:a16="http://schemas.microsoft.com/office/drawing/2014/main" id="{96CFF851-22F7-D280-9A2D-D87721AA9BE8}"/>
              </a:ext>
            </a:extLst>
          </p:cNvPr>
          <p:cNvPicPr>
            <a:picLocks noChangeAspect="1"/>
          </p:cNvPicPr>
          <p:nvPr/>
        </p:nvPicPr>
        <p:blipFill>
          <a:blip r:embed="rId2"/>
          <a:stretch>
            <a:fillRect/>
          </a:stretch>
        </p:blipFill>
        <p:spPr>
          <a:xfrm>
            <a:off x="6042025" y="1804987"/>
            <a:ext cx="5988050" cy="3207384"/>
          </a:xfrm>
          <a:prstGeom prst="rect">
            <a:avLst/>
          </a:prstGeom>
        </p:spPr>
      </p:pic>
      <p:pic>
        <p:nvPicPr>
          <p:cNvPr id="10" name="PL Series" descr="Ci3T Professional Learning Series graphic">
            <a:extLst>
              <a:ext uri="{FF2B5EF4-FFF2-40B4-BE49-F238E27FC236}">
                <a16:creationId xmlns:a16="http://schemas.microsoft.com/office/drawing/2014/main" id="{DDFF7B59-308C-DA24-AF46-289C02EA1A40}"/>
              </a:ext>
            </a:extLst>
          </p:cNvPr>
          <p:cNvPicPr>
            <a:picLocks noChangeAspect="1"/>
          </p:cNvPicPr>
          <p:nvPr/>
        </p:nvPicPr>
        <p:blipFill>
          <a:blip r:embed="rId3"/>
          <a:stretch>
            <a:fillRect/>
          </a:stretch>
        </p:blipFill>
        <p:spPr>
          <a:xfrm>
            <a:off x="152400" y="1709737"/>
            <a:ext cx="5562600" cy="3245484"/>
          </a:xfrm>
          <a:prstGeom prst="rect">
            <a:avLst/>
          </a:prstGeom>
        </p:spPr>
      </p:pic>
      <p:pic>
        <p:nvPicPr>
          <p:cNvPr id="4" name="Tier 1" descr="Tier 1 modules">
            <a:extLst>
              <a:ext uri="{FF2B5EF4-FFF2-40B4-BE49-F238E27FC236}">
                <a16:creationId xmlns:a16="http://schemas.microsoft.com/office/drawing/2014/main" id="{6F431138-D3C5-B67E-252E-51DC39B3B2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9836" y="5316399"/>
            <a:ext cx="3471118" cy="1356235"/>
          </a:xfrm>
          <a:prstGeom prst="rect">
            <a:avLst/>
          </a:prstGeom>
        </p:spPr>
      </p:pic>
      <p:pic>
        <p:nvPicPr>
          <p:cNvPr id="5" name="Tier 2" descr="Tier 2 modules">
            <a:extLst>
              <a:ext uri="{FF2B5EF4-FFF2-40B4-BE49-F238E27FC236}">
                <a16:creationId xmlns:a16="http://schemas.microsoft.com/office/drawing/2014/main" id="{CAA606A7-D5FF-4736-DCEB-3349DE935A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950659" y="5332646"/>
            <a:ext cx="4290683" cy="1344061"/>
          </a:xfrm>
          <a:prstGeom prst="rect">
            <a:avLst/>
          </a:prstGeom>
        </p:spPr>
      </p:pic>
      <p:pic>
        <p:nvPicPr>
          <p:cNvPr id="6" name="Tier 3" descr="Tier 3 modules">
            <a:extLst>
              <a:ext uri="{FF2B5EF4-FFF2-40B4-BE49-F238E27FC236}">
                <a16:creationId xmlns:a16="http://schemas.microsoft.com/office/drawing/2014/main" id="{4D67B3CE-76DC-7A21-E4F5-D0EDE40742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71047" y="5332646"/>
            <a:ext cx="3442888" cy="1344061"/>
          </a:xfrm>
          <a:prstGeom prst="rect">
            <a:avLst/>
          </a:prstGeom>
        </p:spPr>
      </p:pic>
      <p:pic>
        <p:nvPicPr>
          <p:cNvPr id="7" name="Arrow">
            <a:extLst>
              <a:ext uri="{FF2B5EF4-FFF2-40B4-BE49-F238E27FC236}">
                <a16:creationId xmlns:a16="http://schemas.microsoft.com/office/drawing/2014/main" id="{26AFCDE7-9670-3A3B-0475-8AA70EBDD0E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736248" y="2488580"/>
            <a:ext cx="1911350" cy="1447800"/>
          </a:xfrm>
          <a:prstGeom prst="rect">
            <a:avLst/>
          </a:prstGeom>
        </p:spPr>
      </p:pic>
    </p:spTree>
    <p:extLst>
      <p:ext uri="{BB962C8B-B14F-4D97-AF65-F5344CB8AC3E}">
        <p14:creationId xmlns:p14="http://schemas.microsoft.com/office/powerpoint/2010/main" val="2644734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10" name="Picture" descr="A screenshot of the elementary version of the Student Risk Screening Scale - Internalizing and Externalizing">
            <a:extLst>
              <a:ext uri="{FF2B5EF4-FFF2-40B4-BE49-F238E27FC236}">
                <a16:creationId xmlns:a16="http://schemas.microsoft.com/office/drawing/2014/main" id="{203C82A0-FF8C-F2AF-E45F-44E1965D3BF2}"/>
              </a:ext>
            </a:extLst>
          </p:cNvPr>
          <p:cNvPicPr>
            <a:picLocks noChangeAspect="1"/>
          </p:cNvPicPr>
          <p:nvPr/>
        </p:nvPicPr>
        <p:blipFill>
          <a:blip r:embed="rId3" cstate="screen">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Tree>
    <p:extLst>
      <p:ext uri="{BB962C8B-B14F-4D97-AF65-F5344CB8AC3E}">
        <p14:creationId xmlns:p14="http://schemas.microsoft.com/office/powerpoint/2010/main" val="3480625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Secondary</a:t>
            </a:r>
            <a:endParaRPr lang="en-US"/>
          </a:p>
        </p:txBody>
      </p:sp>
      <p:pic>
        <p:nvPicPr>
          <p:cNvPr id="9" name="Picture" descr="A screenshot of the middle and high school version of the Student Risk Screening Scale - Internalizing and Externalizing ">
            <a:extLst>
              <a:ext uri="{FF2B5EF4-FFF2-40B4-BE49-F238E27FC236}">
                <a16:creationId xmlns:a16="http://schemas.microsoft.com/office/drawing/2014/main" id="{88EABF6C-2D39-041B-A7E6-7106BCD1A5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23833" y="2024885"/>
            <a:ext cx="9352994" cy="4467990"/>
          </a:xfrm>
          <a:prstGeom prst="rect">
            <a:avLst/>
          </a:prstGeom>
        </p:spPr>
      </p:pic>
    </p:spTree>
    <p:extLst>
      <p:ext uri="{BB962C8B-B14F-4D97-AF65-F5344CB8AC3E}">
        <p14:creationId xmlns:p14="http://schemas.microsoft.com/office/powerpoint/2010/main" val="3606906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527D6-A565-3FD6-2769-AC1834CF196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7BDDC7-D5F3-76EA-7774-61742EFADD66}"/>
              </a:ext>
            </a:extLst>
          </p:cNvPr>
          <p:cNvSpPr>
            <a:spLocks noGrp="1"/>
          </p:cNvSpPr>
          <p:nvPr>
            <p:ph type="title"/>
          </p:nvPr>
        </p:nvSpPr>
        <p:spPr/>
        <p:txBody>
          <a:bodyPr/>
          <a:lstStyle/>
          <a:p>
            <a:r>
              <a:rPr lang="en-US" altLang="en-US"/>
              <a:t>SRSS-IE: Cut Scores</a:t>
            </a:r>
            <a:endParaRPr lang="en-US"/>
          </a:p>
        </p:txBody>
      </p:sp>
      <p:sp>
        <p:nvSpPr>
          <p:cNvPr id="4" name="Content 1">
            <a:extLst>
              <a:ext uri="{FF2B5EF4-FFF2-40B4-BE49-F238E27FC236}">
                <a16:creationId xmlns:a16="http://schemas.microsoft.com/office/drawing/2014/main" id="{EB3005AE-7907-D7E2-AAA4-E6F0D6B57A8F}"/>
              </a:ext>
            </a:extLst>
          </p:cNvPr>
          <p:cNvSpPr txBox="1">
            <a:spLocks/>
          </p:cNvSpPr>
          <p:nvPr/>
        </p:nvSpPr>
        <p:spPr>
          <a:xfrm>
            <a:off x="838200" y="1818310"/>
            <a:ext cx="5243771" cy="647394"/>
          </a:xfrm>
          <a:prstGeom prst="rect">
            <a:avLst/>
          </a:prstGeom>
          <a:solidFill>
            <a:srgbClr val="2E75B6"/>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Elementary School</a:t>
            </a:r>
          </a:p>
        </p:txBody>
      </p:sp>
      <p:graphicFrame>
        <p:nvGraphicFramePr>
          <p:cNvPr id="19" name="Content 2">
            <a:extLst>
              <a:ext uri="{FF2B5EF4-FFF2-40B4-BE49-F238E27FC236}">
                <a16:creationId xmlns:a16="http://schemas.microsoft.com/office/drawing/2014/main" id="{E37C3801-1D2B-147C-5044-2433492BA3CB}"/>
              </a:ext>
            </a:extLst>
          </p:cNvPr>
          <p:cNvGraphicFramePr>
            <a:graphicFrameLocks noGrp="1"/>
          </p:cNvGraphicFramePr>
          <p:nvPr>
            <p:ph idx="1"/>
          </p:nvPr>
        </p:nvGraphicFramePr>
        <p:xfrm>
          <a:off x="838200" y="2465704"/>
          <a:ext cx="5243772" cy="2670176"/>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tblGrid>
              <a:tr h="48541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bl>
          </a:graphicData>
        </a:graphic>
      </p:graphicFrame>
      <p:sp>
        <p:nvSpPr>
          <p:cNvPr id="5" name="Content 3">
            <a:extLst>
              <a:ext uri="{FF2B5EF4-FFF2-40B4-BE49-F238E27FC236}">
                <a16:creationId xmlns:a16="http://schemas.microsoft.com/office/drawing/2014/main" id="{171F4EBD-EF1A-1B93-D82E-3E1D607545DD}"/>
              </a:ext>
            </a:extLst>
          </p:cNvPr>
          <p:cNvSpPr txBox="1">
            <a:spLocks/>
          </p:cNvSpPr>
          <p:nvPr/>
        </p:nvSpPr>
        <p:spPr>
          <a:xfrm>
            <a:off x="6248399" y="1818311"/>
            <a:ext cx="5257799" cy="647392"/>
          </a:xfrm>
          <a:prstGeom prst="rect">
            <a:avLst/>
          </a:prstGeom>
          <a:solidFill>
            <a:srgbClr val="1F4E79"/>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Middle and High School</a:t>
            </a:r>
          </a:p>
        </p:txBody>
      </p:sp>
      <p:graphicFrame>
        <p:nvGraphicFramePr>
          <p:cNvPr id="3" name="Content 4">
            <a:extLst>
              <a:ext uri="{FF2B5EF4-FFF2-40B4-BE49-F238E27FC236}">
                <a16:creationId xmlns:a16="http://schemas.microsoft.com/office/drawing/2014/main" id="{D9ADD88D-9209-547B-80E7-6DA454CD2FF2}"/>
              </a:ext>
            </a:extLst>
          </p:cNvPr>
          <p:cNvGraphicFramePr>
            <a:graphicFrameLocks/>
          </p:cNvGraphicFramePr>
          <p:nvPr/>
        </p:nvGraphicFramePr>
        <p:xfrm>
          <a:off x="6248400" y="2465703"/>
          <a:ext cx="5271827" cy="2670176"/>
        </p:xfrm>
        <a:graphic>
          <a:graphicData uri="http://schemas.openxmlformats.org/drawingml/2006/table">
            <a:tbl>
              <a:tblPr firstRow="1" firstCol="1" bandRow="1"/>
              <a:tblGrid>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854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8" name="References">
            <a:extLst>
              <a:ext uri="{FF2B5EF4-FFF2-40B4-BE49-F238E27FC236}">
                <a16:creationId xmlns:a16="http://schemas.microsoft.com/office/drawing/2014/main" id="{8BF0040E-AC05-0BC4-66F1-5E29399E298E}"/>
              </a:ext>
              <a:ext uri="{C183D7F6-B498-43B3-948B-1728B52AA6E4}">
                <adec:decorative xmlns:adec="http://schemas.microsoft.com/office/drawing/2017/decorative" val="1"/>
              </a:ext>
            </a:extLst>
          </p:cNvPr>
          <p:cNvSpPr txBox="1">
            <a:spLocks noChangeArrowheads="1"/>
          </p:cNvSpPr>
          <p:nvPr/>
        </p:nvSpPr>
        <p:spPr bwMode="auto">
          <a:xfrm>
            <a:off x="0" y="5688449"/>
            <a:ext cx="110337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1"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Lane, K. L., Oakes, W. P., Swogger, E. D., Schatschneider, C., Menzies, H., M., &amp; Sanchez, J. (2015). Student risk screening scale for internalizing and externalizing behaviors: Preliminary cut scores to support data-informed decision making. </a:t>
            </a:r>
            <a:r>
              <a:rPr kumimoji="0" lang="en-US" altLang="en-US" sz="1000" b="0" i="1"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Behavioral Disorders, 40,</a:t>
            </a: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1"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kumimoji="0" lang="en-US" altLang="en-US" sz="1000" b="0" i="1"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Behavioral Disorders, 42</a:t>
            </a: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(1), 271-284</a:t>
            </a:r>
          </a:p>
        </p:txBody>
      </p:sp>
      <p:sp>
        <p:nvSpPr>
          <p:cNvPr id="6" name="Rectangle 1">
            <a:extLst>
              <a:ext uri="{FF2B5EF4-FFF2-40B4-BE49-F238E27FC236}">
                <a16:creationId xmlns:a16="http://schemas.microsoft.com/office/drawing/2014/main" id="{3EA3DCAA-5440-AA2D-71CE-856D2B6E83DF}"/>
              </a:ext>
              <a:ext uri="{C183D7F6-B498-43B3-948B-1728B52AA6E4}">
                <adec:decorative xmlns:adec="http://schemas.microsoft.com/office/drawing/2017/decorative" val="1"/>
              </a:ext>
            </a:extLst>
          </p:cNvPr>
          <p:cNvSpPr/>
          <p:nvPr/>
        </p:nvSpPr>
        <p:spPr>
          <a:xfrm>
            <a:off x="838200" y="1818310"/>
            <a:ext cx="5257799"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EB47F2A6-7062-7897-AA57-5012C9C4D65E}"/>
              </a:ext>
              <a:ext uri="{C183D7F6-B498-43B3-948B-1728B52AA6E4}">
                <adec:decorative xmlns:adec="http://schemas.microsoft.com/office/drawing/2017/decorative" val="1"/>
              </a:ext>
            </a:extLst>
          </p:cNvPr>
          <p:cNvSpPr/>
          <p:nvPr/>
        </p:nvSpPr>
        <p:spPr>
          <a:xfrm>
            <a:off x="6248400" y="1818310"/>
            <a:ext cx="5257800"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7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403FB-D5BA-E7D8-B709-DBE62189A0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54308-5DC2-AB8B-1D53-E174576797DF}"/>
              </a:ext>
            </a:extLst>
          </p:cNvPr>
          <p:cNvSpPr>
            <a:spLocks noGrp="1"/>
          </p:cNvSpPr>
          <p:nvPr>
            <p:ph type="title"/>
          </p:nvPr>
        </p:nvSpPr>
        <p:spPr>
          <a:solidFill>
            <a:srgbClr val="CEE8D1"/>
          </a:solidFill>
          <a:effectLst>
            <a:softEdge rad="127000"/>
          </a:effectLst>
        </p:spPr>
        <p:txBody>
          <a:bodyPr>
            <a:normAutofit/>
          </a:bodyPr>
          <a:lstStyle/>
          <a:p>
            <a:pPr algn="ctr"/>
            <a:r>
              <a:rPr lang="en-US" sz="4000"/>
              <a:t>Spring Over Time</a:t>
            </a:r>
            <a:br>
              <a:rPr lang="en-US" sz="4000"/>
            </a:br>
            <a:r>
              <a:rPr lang="en-US" sz="3200"/>
              <a:t>SRSS-</a:t>
            </a:r>
            <a:r>
              <a:rPr lang="en-US" sz="3200" u="sng"/>
              <a:t>Externalizing </a:t>
            </a:r>
            <a:r>
              <a:rPr lang="en-US" sz="3200"/>
              <a:t>Results – Elementary School Level</a:t>
            </a:r>
            <a:endParaRPr lang="en-US" sz="4000"/>
          </a:p>
        </p:txBody>
      </p:sp>
      <p:graphicFrame>
        <p:nvGraphicFramePr>
          <p:cNvPr id="7" name="Chart 6" descr="Graph of the Spring SRSS-Externalizing Results: number and percent of students screened over time at the elementary school level">
            <a:extLst>
              <a:ext uri="{FF2B5EF4-FFF2-40B4-BE49-F238E27FC236}">
                <a16:creationId xmlns:a16="http://schemas.microsoft.com/office/drawing/2014/main" id="{00A7169F-9612-8A3A-5175-DCC37CFDFCB3}"/>
              </a:ext>
            </a:extLst>
          </p:cNvPr>
          <p:cNvGraphicFramePr/>
          <p:nvPr>
            <p:extLst>
              <p:ext uri="{D42A27DB-BD31-4B8C-83A1-F6EECF244321}">
                <p14:modId xmlns:p14="http://schemas.microsoft.com/office/powerpoint/2010/main" val="1903979423"/>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3097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790B1-A445-C84E-7F16-5755A333AC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F7D15-65F8-0F6A-ED11-86BC8FFDDC84}"/>
              </a:ext>
            </a:extLst>
          </p:cNvPr>
          <p:cNvSpPr>
            <a:spLocks noGrp="1"/>
          </p:cNvSpPr>
          <p:nvPr>
            <p:ph type="title"/>
          </p:nvPr>
        </p:nvSpPr>
        <p:spPr>
          <a:solidFill>
            <a:srgbClr val="CEE8D1"/>
          </a:solidFill>
          <a:effectLst>
            <a:softEdge rad="127000"/>
          </a:effectLst>
        </p:spPr>
        <p:txBody>
          <a:bodyPr>
            <a:normAutofit/>
          </a:bodyPr>
          <a:lstStyle/>
          <a:p>
            <a:pPr algn="ctr"/>
            <a:r>
              <a:rPr lang="en-US" sz="3200"/>
              <a:t>Spring 2025</a:t>
            </a:r>
            <a:br>
              <a:rPr lang="en-US" sz="3200"/>
            </a:br>
            <a:r>
              <a:rPr lang="en-US" sz="3200"/>
              <a:t>SRSS-</a:t>
            </a:r>
            <a:r>
              <a:rPr lang="en-US" sz="3200" u="sng"/>
              <a:t>Externalizing</a:t>
            </a:r>
            <a:r>
              <a:rPr lang="en-US" sz="3200"/>
              <a:t> Results – Elementary School Grade Level</a:t>
            </a:r>
          </a:p>
        </p:txBody>
      </p:sp>
      <p:graphicFrame>
        <p:nvGraphicFramePr>
          <p:cNvPr id="3" name="Table">
            <a:extLst>
              <a:ext uri="{FF2B5EF4-FFF2-40B4-BE49-F238E27FC236}">
                <a16:creationId xmlns:a16="http://schemas.microsoft.com/office/drawing/2014/main" id="{13D3245B-A918-4723-684A-DFF2A8E5213E}"/>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solidFill>
                            <a:schemeClr val="tx1"/>
                          </a:solidFill>
                        </a:rPr>
                        <a:t>Low  </a:t>
                      </a:r>
                    </a:p>
                    <a:p>
                      <a:pPr algn="ct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2D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000">
                          <a:solidFill>
                            <a:schemeClr val="tx1"/>
                          </a:solidFill>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44</a:t>
                      </a:r>
                    </a:p>
                    <a:p>
                      <a:pPr marL="0" algn="ctr" defTabSz="914400" rtl="0" eaLnBrk="1" fontAlgn="b" latinLnBrk="0" hangingPunct="1">
                        <a:buNone/>
                      </a:pPr>
                      <a:r>
                        <a:rPr lang="en-US" sz="2400" kern="1200">
                          <a:solidFill>
                            <a:schemeClr val="dk1"/>
                          </a:solidFill>
                          <a:latin typeface="+mn-lt"/>
                          <a:ea typeface="+mn-ea"/>
                          <a:cs typeface="+mn-cs"/>
                        </a:rPr>
                        <a:t>(66.67)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14</a:t>
                      </a:r>
                    </a:p>
                    <a:p>
                      <a:pPr marL="0" algn="ctr" defTabSz="914400" rtl="0" eaLnBrk="1" fontAlgn="b" latinLnBrk="0" hangingPunct="1">
                        <a:buNone/>
                      </a:pPr>
                      <a:r>
                        <a:rPr lang="en-US" sz="2400" kern="1200">
                          <a:solidFill>
                            <a:schemeClr val="dk1"/>
                          </a:solidFill>
                          <a:latin typeface="+mn-lt"/>
                          <a:ea typeface="+mn-ea"/>
                          <a:cs typeface="+mn-cs"/>
                        </a:rPr>
                        <a:t>(21.21)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8 </a:t>
                      </a:r>
                    </a:p>
                    <a:p>
                      <a:pPr marL="0" algn="ctr" defTabSz="914400" rtl="0" eaLnBrk="1" fontAlgn="b" latinLnBrk="0" hangingPunct="1">
                        <a:buNone/>
                      </a:pPr>
                      <a:r>
                        <a:rPr lang="en-US" sz="2400" kern="1200">
                          <a:solidFill>
                            <a:schemeClr val="dk1"/>
                          </a:solidFill>
                          <a:latin typeface="+mn-lt"/>
                          <a:ea typeface="+mn-ea"/>
                          <a:cs typeface="+mn-cs"/>
                        </a:rPr>
                        <a:t>(12.12)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48</a:t>
                      </a:r>
                    </a:p>
                    <a:p>
                      <a:pPr marL="0" algn="ctr" defTabSz="914400" rtl="0" eaLnBrk="1" fontAlgn="b" latinLnBrk="0" hangingPunct="1">
                        <a:buNone/>
                      </a:pPr>
                      <a:r>
                        <a:rPr lang="en-US" sz="2400" kern="1200">
                          <a:solidFill>
                            <a:schemeClr val="dk1"/>
                          </a:solidFill>
                          <a:latin typeface="+mn-lt"/>
                          <a:ea typeface="+mn-ea"/>
                          <a:cs typeface="+mn-cs"/>
                        </a:rPr>
                        <a:t>(81.36)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5 </a:t>
                      </a:r>
                    </a:p>
                    <a:p>
                      <a:pPr marL="0" algn="ctr" defTabSz="914400" rtl="0" eaLnBrk="1" fontAlgn="b" latinLnBrk="0" hangingPunct="1">
                        <a:buNone/>
                      </a:pPr>
                      <a:r>
                        <a:rPr lang="en-US" sz="2400" kern="1200">
                          <a:solidFill>
                            <a:schemeClr val="dk1"/>
                          </a:solidFill>
                          <a:latin typeface="+mn-lt"/>
                          <a:ea typeface="+mn-ea"/>
                          <a:cs typeface="+mn-cs"/>
                        </a:rPr>
                        <a:t>(8.47)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6</a:t>
                      </a:r>
                    </a:p>
                    <a:p>
                      <a:pPr marL="0" algn="ctr" defTabSz="914400" rtl="0" eaLnBrk="1" fontAlgn="b" latinLnBrk="0" hangingPunct="1">
                        <a:buNone/>
                      </a:pPr>
                      <a:r>
                        <a:rPr lang="en-US" sz="2400" kern="1200">
                          <a:solidFill>
                            <a:schemeClr val="dk1"/>
                          </a:solidFill>
                          <a:latin typeface="+mn-lt"/>
                          <a:ea typeface="+mn-ea"/>
                          <a:cs typeface="+mn-cs"/>
                        </a:rPr>
                        <a:t>(10.17)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85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59</a:t>
                      </a:r>
                    </a:p>
                    <a:p>
                      <a:pPr marL="0" algn="ctr" defTabSz="914400" rtl="0" eaLnBrk="1" fontAlgn="b" latinLnBrk="0" hangingPunct="1">
                        <a:buNone/>
                      </a:pPr>
                      <a:r>
                        <a:rPr lang="en-US" sz="2400" kern="1200">
                          <a:solidFill>
                            <a:schemeClr val="dk1"/>
                          </a:solidFill>
                          <a:latin typeface="+mn-lt"/>
                          <a:ea typeface="+mn-ea"/>
                          <a:cs typeface="+mn-cs"/>
                        </a:rPr>
                        <a:t>(69.41)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18</a:t>
                      </a:r>
                    </a:p>
                    <a:p>
                      <a:pPr marL="0" algn="ctr" defTabSz="914400" rtl="0" eaLnBrk="1" fontAlgn="b" latinLnBrk="0" hangingPunct="1">
                        <a:buNone/>
                      </a:pPr>
                      <a:r>
                        <a:rPr lang="en-US" sz="2400" kern="1200">
                          <a:solidFill>
                            <a:schemeClr val="dk1"/>
                          </a:solidFill>
                          <a:latin typeface="+mn-lt"/>
                          <a:ea typeface="+mn-ea"/>
                          <a:cs typeface="+mn-cs"/>
                        </a:rPr>
                        <a:t>(21.18)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8</a:t>
                      </a:r>
                    </a:p>
                    <a:p>
                      <a:pPr marL="0" algn="ctr" defTabSz="914400" rtl="0" eaLnBrk="1" fontAlgn="b" latinLnBrk="0" hangingPunct="1">
                        <a:buNone/>
                      </a:pPr>
                      <a:r>
                        <a:rPr lang="en-US" sz="2400" kern="1200">
                          <a:solidFill>
                            <a:schemeClr val="dk1"/>
                          </a:solidFill>
                          <a:latin typeface="+mn-lt"/>
                          <a:ea typeface="+mn-ea"/>
                          <a:cs typeface="+mn-cs"/>
                        </a:rPr>
                        <a:t>(9.41)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9361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41E80-061B-7ACD-E010-A7274995EE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12A29-C379-32E6-65C9-3DA3BF496293}"/>
              </a:ext>
            </a:extLst>
          </p:cNvPr>
          <p:cNvSpPr>
            <a:spLocks noGrp="1"/>
          </p:cNvSpPr>
          <p:nvPr>
            <p:ph type="title"/>
          </p:nvPr>
        </p:nvSpPr>
        <p:spPr>
          <a:solidFill>
            <a:srgbClr val="CEE8D1"/>
          </a:solidFill>
          <a:effectLst>
            <a:softEdge rad="127000"/>
          </a:effectLst>
        </p:spPr>
        <p:txBody>
          <a:bodyPr>
            <a:normAutofit/>
          </a:bodyPr>
          <a:lstStyle/>
          <a:p>
            <a:pPr algn="ctr"/>
            <a:r>
              <a:rPr lang="en-US" sz="4000"/>
              <a:t>Spring Over Time</a:t>
            </a:r>
            <a:br>
              <a:rPr lang="en-US" sz="4000"/>
            </a:br>
            <a:r>
              <a:rPr lang="en-US" sz="3200"/>
              <a:t>SRSS-</a:t>
            </a:r>
            <a:r>
              <a:rPr lang="en-US" sz="3200" u="sng"/>
              <a:t>Internalizing </a:t>
            </a:r>
            <a:r>
              <a:rPr lang="en-US" sz="3200"/>
              <a:t>Results – Elementary School Level</a:t>
            </a:r>
            <a:endParaRPr lang="en-US" sz="4000"/>
          </a:p>
        </p:txBody>
      </p:sp>
      <p:graphicFrame>
        <p:nvGraphicFramePr>
          <p:cNvPr id="3" name="Chart 2" descr="Graph of the Spring SRSS-Internalizing Results: number and percent of students screened over time at the elementary school level">
            <a:extLst>
              <a:ext uri="{FF2B5EF4-FFF2-40B4-BE49-F238E27FC236}">
                <a16:creationId xmlns:a16="http://schemas.microsoft.com/office/drawing/2014/main" id="{629D1955-B42B-EBFA-F22B-54F7108A0247}"/>
              </a:ext>
            </a:extLst>
          </p:cNvPr>
          <p:cNvGraphicFramePr/>
          <p:nvPr>
            <p:extLst>
              <p:ext uri="{D42A27DB-BD31-4B8C-83A1-F6EECF244321}">
                <p14:modId xmlns:p14="http://schemas.microsoft.com/office/powerpoint/2010/main" val="1086334069"/>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5331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763CD-842A-9F0B-8DF0-D1B34FA6BE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BB1ABD-10EC-6DFC-DD36-7AA6804417FC}"/>
              </a:ext>
            </a:extLst>
          </p:cNvPr>
          <p:cNvSpPr>
            <a:spLocks noGrp="1"/>
          </p:cNvSpPr>
          <p:nvPr>
            <p:ph type="title"/>
          </p:nvPr>
        </p:nvSpPr>
        <p:spPr>
          <a:solidFill>
            <a:srgbClr val="CEE8D1"/>
          </a:solidFill>
          <a:effectLst>
            <a:softEdge rad="127000"/>
          </a:effectLst>
        </p:spPr>
        <p:txBody>
          <a:bodyPr>
            <a:normAutofit/>
          </a:bodyPr>
          <a:lstStyle/>
          <a:p>
            <a:pPr algn="ctr"/>
            <a:r>
              <a:rPr lang="en-US" sz="3200"/>
              <a:t>Spring 2025</a:t>
            </a:r>
            <a:br>
              <a:rPr lang="en-US" sz="3200"/>
            </a:br>
            <a:r>
              <a:rPr lang="en-US" sz="3200"/>
              <a:t>SRSS-</a:t>
            </a:r>
            <a:r>
              <a:rPr lang="en-US" sz="3200" u="sng"/>
              <a:t>Internalizing</a:t>
            </a:r>
            <a:r>
              <a:rPr lang="en-US" sz="3200"/>
              <a:t> Results – Elementary School Grade Level</a:t>
            </a:r>
          </a:p>
        </p:txBody>
      </p:sp>
      <p:graphicFrame>
        <p:nvGraphicFramePr>
          <p:cNvPr id="3" name="Table">
            <a:extLst>
              <a:ext uri="{FF2B5EF4-FFF2-40B4-BE49-F238E27FC236}">
                <a16:creationId xmlns:a16="http://schemas.microsoft.com/office/drawing/2014/main" id="{EC60891D-7FE6-7E22-515C-C3A2882982A8}"/>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solidFill>
                            <a:schemeClr val="tx1"/>
                          </a:solidFill>
                        </a:rPr>
                        <a:t>Low  </a:t>
                      </a:r>
                    </a:p>
                    <a:p>
                      <a:pPr algn="ct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2D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000">
                          <a:solidFill>
                            <a:schemeClr val="tx1"/>
                          </a:solidFill>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49</a:t>
                      </a:r>
                    </a:p>
                    <a:p>
                      <a:pPr marL="0" algn="ctr" defTabSz="914400" rtl="0" eaLnBrk="1" fontAlgn="b" latinLnBrk="0" hangingPunct="1">
                        <a:buNone/>
                      </a:pPr>
                      <a:r>
                        <a:rPr lang="en-US" sz="2400" kern="1200">
                          <a:solidFill>
                            <a:schemeClr val="dk1"/>
                          </a:solidFill>
                          <a:latin typeface="+mn-lt"/>
                          <a:ea typeface="+mn-ea"/>
                          <a:cs typeface="+mn-cs"/>
                        </a:rPr>
                        <a:t>(74.24)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13</a:t>
                      </a:r>
                    </a:p>
                    <a:p>
                      <a:pPr marL="0" algn="ctr" defTabSz="914400" rtl="0" eaLnBrk="1" fontAlgn="b" latinLnBrk="0" hangingPunct="1">
                        <a:buNone/>
                      </a:pPr>
                      <a:r>
                        <a:rPr lang="en-US" sz="2400" kern="1200">
                          <a:solidFill>
                            <a:schemeClr val="dk1"/>
                          </a:solidFill>
                          <a:latin typeface="+mn-lt"/>
                          <a:ea typeface="+mn-ea"/>
                          <a:cs typeface="+mn-cs"/>
                        </a:rPr>
                        <a:t>(19.70)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4</a:t>
                      </a:r>
                    </a:p>
                    <a:p>
                      <a:pPr marL="0" algn="ctr" defTabSz="914400" rtl="0" eaLnBrk="1" fontAlgn="b" latinLnBrk="0" hangingPunct="1">
                        <a:buNone/>
                      </a:pPr>
                      <a:r>
                        <a:rPr lang="en-US" sz="2400" kern="1200">
                          <a:solidFill>
                            <a:schemeClr val="dk1"/>
                          </a:solidFill>
                          <a:latin typeface="+mn-lt"/>
                          <a:ea typeface="+mn-ea"/>
                          <a:cs typeface="+mn-cs"/>
                        </a:rPr>
                        <a:t>(6.06)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33</a:t>
                      </a:r>
                    </a:p>
                    <a:p>
                      <a:pPr marL="0" algn="ctr" defTabSz="914400" rtl="0" eaLnBrk="1" fontAlgn="b" latinLnBrk="0" hangingPunct="1">
                        <a:buNone/>
                      </a:pPr>
                      <a:r>
                        <a:rPr lang="en-US" sz="2400" kern="1200">
                          <a:solidFill>
                            <a:schemeClr val="dk1"/>
                          </a:solidFill>
                          <a:latin typeface="+mn-lt"/>
                          <a:ea typeface="+mn-ea"/>
                          <a:cs typeface="+mn-cs"/>
                        </a:rPr>
                        <a:t>(55.93)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13</a:t>
                      </a:r>
                    </a:p>
                    <a:p>
                      <a:pPr marL="0" algn="ctr" defTabSz="914400" rtl="0" eaLnBrk="1" fontAlgn="b" latinLnBrk="0" hangingPunct="1">
                        <a:buNone/>
                      </a:pPr>
                      <a:r>
                        <a:rPr lang="en-US" sz="2400" kern="1200">
                          <a:solidFill>
                            <a:schemeClr val="dk1"/>
                          </a:solidFill>
                          <a:latin typeface="+mn-lt"/>
                          <a:ea typeface="+mn-ea"/>
                          <a:cs typeface="+mn-cs"/>
                        </a:rPr>
                        <a:t>(22.03)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13 </a:t>
                      </a:r>
                    </a:p>
                    <a:p>
                      <a:pPr marL="0" algn="ctr" defTabSz="914400" rtl="0" eaLnBrk="1" fontAlgn="b" latinLnBrk="0" hangingPunct="1">
                        <a:buNone/>
                      </a:pPr>
                      <a:r>
                        <a:rPr lang="en-US" sz="2400" kern="1200">
                          <a:solidFill>
                            <a:schemeClr val="dk1"/>
                          </a:solidFill>
                          <a:latin typeface="+mn-lt"/>
                          <a:ea typeface="+mn-ea"/>
                          <a:cs typeface="+mn-cs"/>
                        </a:rPr>
                        <a:t>(22.03)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85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79</a:t>
                      </a:r>
                    </a:p>
                    <a:p>
                      <a:pPr marL="0" algn="ctr" defTabSz="914400" rtl="0" eaLnBrk="1" fontAlgn="b" latinLnBrk="0" hangingPunct="1">
                        <a:buNone/>
                      </a:pPr>
                      <a:r>
                        <a:rPr lang="en-US" sz="2400" kern="1200">
                          <a:solidFill>
                            <a:schemeClr val="dk1"/>
                          </a:solidFill>
                          <a:latin typeface="+mn-lt"/>
                          <a:ea typeface="+mn-ea"/>
                          <a:cs typeface="+mn-cs"/>
                        </a:rPr>
                        <a:t>(92.94)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4</a:t>
                      </a:r>
                    </a:p>
                    <a:p>
                      <a:pPr marL="0" algn="ctr" defTabSz="914400" rtl="0" eaLnBrk="1" fontAlgn="b" latinLnBrk="0" hangingPunct="1">
                        <a:buNone/>
                      </a:pPr>
                      <a:r>
                        <a:rPr lang="en-US" sz="2400" kern="1200">
                          <a:solidFill>
                            <a:schemeClr val="dk1"/>
                          </a:solidFill>
                          <a:latin typeface="+mn-lt"/>
                          <a:ea typeface="+mn-ea"/>
                          <a:cs typeface="+mn-cs"/>
                        </a:rPr>
                        <a:t>(4.71)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dk1"/>
                          </a:solidFill>
                          <a:latin typeface="+mn-lt"/>
                          <a:ea typeface="+mn-ea"/>
                          <a:cs typeface="+mn-cs"/>
                        </a:rPr>
                        <a:t>2</a:t>
                      </a:r>
                    </a:p>
                    <a:p>
                      <a:pPr marL="0" algn="ctr" defTabSz="914400" rtl="0" eaLnBrk="1" fontAlgn="b" latinLnBrk="0" hangingPunct="1">
                        <a:buNone/>
                      </a:pPr>
                      <a:r>
                        <a:rPr lang="en-US" sz="2400" kern="1200">
                          <a:solidFill>
                            <a:schemeClr val="dk1"/>
                          </a:solidFill>
                          <a:latin typeface="+mn-lt"/>
                          <a:ea typeface="+mn-ea"/>
                          <a:cs typeface="+mn-cs"/>
                        </a:rPr>
                        <a:t>(2.35)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38433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BDF1B-13E7-A8A4-2AA1-11F71DB634E1}"/>
              </a:ext>
            </a:extLst>
          </p:cNvPr>
          <p:cNvSpPr>
            <a:spLocks noGrp="1"/>
          </p:cNvSpPr>
          <p:nvPr>
            <p:ph type="title"/>
          </p:nvPr>
        </p:nvSpPr>
        <p:spPr/>
        <p:txBody>
          <a:bodyPr/>
          <a:lstStyle/>
          <a:p>
            <a:r>
              <a:rPr lang="en-US"/>
              <a:t>Reviewing Screening Data</a:t>
            </a:r>
          </a:p>
        </p:txBody>
      </p:sp>
      <p:sp>
        <p:nvSpPr>
          <p:cNvPr id="6" name="Content 1">
            <a:extLst>
              <a:ext uri="{FF2B5EF4-FFF2-40B4-BE49-F238E27FC236}">
                <a16:creationId xmlns:a16="http://schemas.microsoft.com/office/drawing/2014/main" id="{171743A6-82CC-D030-812F-4F9A7D7D4F56}"/>
              </a:ext>
            </a:extLst>
          </p:cNvPr>
          <p:cNvSpPr>
            <a:spLocks noGrp="1"/>
          </p:cNvSpPr>
          <p:nvPr>
            <p:ph sz="half" idx="2"/>
          </p:nvPr>
        </p:nvSpPr>
        <p:spPr>
          <a:xfrm>
            <a:off x="914399" y="1825625"/>
            <a:ext cx="6695441" cy="4351338"/>
          </a:xfrm>
        </p:spPr>
        <p:txBody>
          <a:bodyPr>
            <a:normAutofit/>
          </a:bodyPr>
          <a:lstStyle/>
          <a:p>
            <a:pPr marL="0" indent="0">
              <a:buNone/>
            </a:pPr>
            <a:r>
              <a:rPr lang="en-US"/>
              <a:t>Ci3T Leadership Teams review screening data at the following levels:</a:t>
            </a:r>
          </a:p>
          <a:p>
            <a:r>
              <a:rPr lang="en-US" sz="2400"/>
              <a:t>Screening Practice </a:t>
            </a:r>
          </a:p>
          <a:p>
            <a:r>
              <a:rPr lang="en-US" sz="2400"/>
              <a:t>School-wide (e.g., Tier 1 efforts)</a:t>
            </a:r>
          </a:p>
          <a:p>
            <a:r>
              <a:rPr lang="en-US" sz="2400"/>
              <a:t>Grade or department (e.g., Tier 1 efforts, low-intensity strategies)</a:t>
            </a:r>
          </a:p>
          <a:p>
            <a:r>
              <a:rPr lang="en-US" sz="2400"/>
              <a:t>Class level (e.g., low-intensity strategies)</a:t>
            </a:r>
          </a:p>
          <a:p>
            <a:r>
              <a:rPr lang="en-US" sz="2400"/>
              <a:t>Individual student level (e.g., Tier 2 and Tier 3)</a:t>
            </a:r>
          </a:p>
        </p:txBody>
      </p:sp>
      <p:pic>
        <p:nvPicPr>
          <p:cNvPr id="5" name="Content 2" descr="Working with Your Screening Data Handout">
            <a:extLst>
              <a:ext uri="{FF2B5EF4-FFF2-40B4-BE49-F238E27FC236}">
                <a16:creationId xmlns:a16="http://schemas.microsoft.com/office/drawing/2014/main" id="{745D9C26-94F1-F055-C9BC-B2BE8D7B66F5}"/>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807103" y="1825625"/>
            <a:ext cx="3017202" cy="3904615"/>
          </a:xfrm>
          <a:ln>
            <a:solidFill>
              <a:schemeClr val="tx1"/>
            </a:solidFill>
          </a:ln>
        </p:spPr>
      </p:pic>
      <p:pic>
        <p:nvPicPr>
          <p:cNvPr id="4" name="Cover">
            <a:extLst>
              <a:ext uri="{FF2B5EF4-FFF2-40B4-BE49-F238E27FC236}">
                <a16:creationId xmlns:a16="http://schemas.microsoft.com/office/drawing/2014/main" id="{C28679A2-5908-4CC4-5EF3-9BF46882575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636271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FC31-6886-ED06-977D-27072AE9B6CE}"/>
              </a:ext>
              <a:ext uri="{C183D7F6-B498-43B3-948B-1728B52AA6E4}">
                <adec:decorative xmlns:adec="http://schemas.microsoft.com/office/drawing/2017/decorative" val="0"/>
              </a:ext>
            </a:extLst>
          </p:cNvPr>
          <p:cNvSpPr>
            <a:spLocks noGrp="1"/>
          </p:cNvSpPr>
          <p:nvPr>
            <p:ph type="title"/>
          </p:nvPr>
        </p:nvSpPr>
        <p:spPr/>
        <p:txBody>
          <a:bodyPr/>
          <a:lstStyle/>
          <a:p>
            <a:r>
              <a:rPr lang="en-US"/>
              <a:t>Academic Screening</a:t>
            </a:r>
          </a:p>
        </p:txBody>
      </p:sp>
      <p:pic>
        <p:nvPicPr>
          <p:cNvPr id="4" name="Picture 1" descr="Excerpt from an infographic that states academic screening is reliable and valid, completed for all students, and conducted in fall, winter, and spring">
            <a:extLst>
              <a:ext uri="{FF2B5EF4-FFF2-40B4-BE49-F238E27FC236}">
                <a16:creationId xmlns:a16="http://schemas.microsoft.com/office/drawing/2014/main" id="{62F45403-B985-7C49-BE15-FE1A53EA607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5459" y="2129371"/>
            <a:ext cx="10438784" cy="3202689"/>
          </a:xfrm>
          <a:prstGeom prst="rect">
            <a:avLst/>
          </a:prstGeom>
          <a:ln>
            <a:noFill/>
          </a:ln>
        </p:spPr>
      </p:pic>
    </p:spTree>
    <p:extLst>
      <p:ext uri="{BB962C8B-B14F-4D97-AF65-F5344CB8AC3E}">
        <p14:creationId xmlns:p14="http://schemas.microsoft.com/office/powerpoint/2010/main" val="1226300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lang="en-US"/>
              <a:t>Reviewing Multiple Sources of Data in an Integrated Way</a:t>
            </a:r>
          </a:p>
        </p:txBody>
      </p:sp>
      <p:pic>
        <p:nvPicPr>
          <p:cNvPr id="9" name="Picture 0" descr="Ci3T Data Dashboard">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B78C8293-FBF2-C281-51A2-BA3EFF1DFE4C}"/>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2">
            <a:extLst>
              <a:ext uri="{FF2B5EF4-FFF2-40B4-BE49-F238E27FC236}">
                <a16:creationId xmlns:a16="http://schemas.microsoft.com/office/drawing/2014/main" id="{407F6D5A-C046-885F-CAD5-8F250DEF1126}"/>
              </a:ext>
              <a:ext uri="{C183D7F6-B498-43B3-948B-1728B52AA6E4}">
                <adec:decorative xmlns:adec="http://schemas.microsoft.com/office/drawing/2017/decorative" val="1"/>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3">
            <a:extLst>
              <a:ext uri="{FF2B5EF4-FFF2-40B4-BE49-F238E27FC236}">
                <a16:creationId xmlns:a16="http://schemas.microsoft.com/office/drawing/2014/main" id="{9341DB75-502D-B602-5592-B5CE776E3A23}"/>
              </a:ext>
              <a:ext uri="{C183D7F6-B498-43B3-948B-1728B52AA6E4}">
                <adec:decorative xmlns:adec="http://schemas.microsoft.com/office/drawing/2017/decorative" val="1"/>
              </a:ext>
            </a:extLst>
          </p:cNvPr>
          <p:cNvSpPr/>
          <p:nvPr/>
        </p:nvSpPr>
        <p:spPr>
          <a:xfrm>
            <a:off x="5419724" y="1777774"/>
            <a:ext cx="4467225"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6E13E454-4DC6-33D9-00C5-231020399F27}"/>
              </a:ext>
            </a:extLst>
          </p:cNvPr>
          <p:cNvSpPr/>
          <p:nvPr/>
        </p:nvSpPr>
        <p:spPr>
          <a:xfrm>
            <a:off x="2238375" y="5906696"/>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14" name="Textbox 2">
            <a:extLst>
              <a:ext uri="{FF2B5EF4-FFF2-40B4-BE49-F238E27FC236}">
                <a16:creationId xmlns:a16="http://schemas.microsoft.com/office/drawing/2014/main" id="{FC8C99F0-FCBF-7D0A-EBDD-0D04BD5D26DC}"/>
              </a:ext>
            </a:extLst>
          </p:cNvPr>
          <p:cNvSpPr/>
          <p:nvPr/>
        </p:nvSpPr>
        <p:spPr>
          <a:xfrm>
            <a:off x="3948113" y="5925147"/>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Textbox 3">
            <a:extLst>
              <a:ext uri="{FF2B5EF4-FFF2-40B4-BE49-F238E27FC236}">
                <a16:creationId xmlns:a16="http://schemas.microsoft.com/office/drawing/2014/main" id="{DA07B747-3433-8B07-4FCE-F2A05481830F}"/>
              </a:ext>
            </a:extLst>
          </p:cNvPr>
          <p:cNvSpPr/>
          <p:nvPr/>
        </p:nvSpPr>
        <p:spPr>
          <a:xfrm>
            <a:off x="6215063" y="5925147"/>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286097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pic>
        <p:nvPicPr>
          <p:cNvPr id="3" name="Picture" descr="Table of yearlong Ci3T Implementation Series and Delivery activities">
            <a:extLst>
              <a:ext uri="{FF2B5EF4-FFF2-40B4-BE49-F238E27FC236}">
                <a16:creationId xmlns:a16="http://schemas.microsoft.com/office/drawing/2014/main" id="{9927B3F7-E306-CDAE-C2C1-A52BEF7AA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Rectangle" descr="Yellow box outlining the Ci3T Implementation Professional Learning Series (6 sessions).">
            <a:extLst>
              <a:ext uri="{FF2B5EF4-FFF2-40B4-BE49-F238E27FC236}">
                <a16:creationId xmlns:a16="http://schemas.microsoft.com/office/drawing/2014/main" id="{2D378C1D-F90A-1E9B-855A-A23BA6CB0546}"/>
              </a:ext>
            </a:extLst>
          </p:cNvPr>
          <p:cNvSpPr/>
          <p:nvPr/>
        </p:nvSpPr>
        <p:spPr>
          <a:xfrm>
            <a:off x="2683040" y="320040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8196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29ABA-58A4-36E8-D5DF-A2E4FB260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10FE4-A105-AAD3-659E-A65E4A2F8405}"/>
              </a:ext>
            </a:extLst>
          </p:cNvPr>
          <p:cNvSpPr>
            <a:spLocks noGrp="1"/>
          </p:cNvSpPr>
          <p:nvPr>
            <p:ph type="title"/>
          </p:nvPr>
        </p:nvSpPr>
        <p:spPr/>
        <p:txBody>
          <a:bodyPr/>
          <a:lstStyle/>
          <a:p>
            <a:r>
              <a:rPr lang="en-US"/>
              <a:t>Sharing Systematic Screening Data</a:t>
            </a:r>
          </a:p>
        </p:txBody>
      </p:sp>
      <p:sp>
        <p:nvSpPr>
          <p:cNvPr id="3" name="Content 1">
            <a:extLst>
              <a:ext uri="{FF2B5EF4-FFF2-40B4-BE49-F238E27FC236}">
                <a16:creationId xmlns:a16="http://schemas.microsoft.com/office/drawing/2014/main" id="{0FC1E361-48FD-04F6-57C7-CCE89CC6361B}"/>
              </a:ext>
            </a:extLst>
          </p:cNvPr>
          <p:cNvSpPr>
            <a:spLocks noGrp="1"/>
          </p:cNvSpPr>
          <p:nvPr>
            <p:ph idx="1"/>
          </p:nvPr>
        </p:nvSpPr>
        <p:spPr>
          <a:xfrm>
            <a:off x="838200" y="1825625"/>
            <a:ext cx="10662920" cy="4351338"/>
          </a:xfrm>
        </p:spPr>
        <p:txBody>
          <a:bodyPr>
            <a:normAutofit/>
          </a:bodyPr>
          <a:lstStyle/>
          <a:p>
            <a:pPr marL="0" indent="0">
              <a:buNone/>
            </a:pPr>
            <a:r>
              <a:rPr lang="en-US"/>
              <a:t>Once academic and behavior screening data are collected, data are shared at the:</a:t>
            </a:r>
          </a:p>
          <a:p>
            <a:r>
              <a:rPr lang="en-US" sz="2400"/>
              <a:t>School-wide (e.g., Tier 1 efforts)</a:t>
            </a:r>
          </a:p>
          <a:p>
            <a:r>
              <a:rPr lang="en-US" sz="2400"/>
              <a:t>Grade or department (e.g., Tier 1 efforts, low-intensity strategies)</a:t>
            </a:r>
          </a:p>
          <a:p>
            <a:r>
              <a:rPr lang="en-US" sz="2400"/>
              <a:t>Class level (e.g., low-intensity strategies)</a:t>
            </a:r>
          </a:p>
          <a:p>
            <a:r>
              <a:rPr lang="en-US" sz="2400"/>
              <a:t>Individual student level (e.g., Tier 2 and Tier 3)</a:t>
            </a:r>
          </a:p>
        </p:txBody>
      </p:sp>
      <p:pic>
        <p:nvPicPr>
          <p:cNvPr id="5" name="Picture 1">
            <a:extLst>
              <a:ext uri="{FF2B5EF4-FFF2-40B4-BE49-F238E27FC236}">
                <a16:creationId xmlns:a16="http://schemas.microsoft.com/office/drawing/2014/main" id="{FCB5E23B-4CA9-3574-E9A4-784831DD2D7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5340" y="4936102"/>
            <a:ext cx="5628640" cy="1556773"/>
          </a:xfrm>
          <a:prstGeom prst="rect">
            <a:avLst/>
          </a:prstGeom>
          <a:ln>
            <a:solidFill>
              <a:schemeClr val="tx1"/>
            </a:solidFill>
          </a:ln>
        </p:spPr>
      </p:pic>
      <p:pic>
        <p:nvPicPr>
          <p:cNvPr id="4" name="Picture 2">
            <a:extLst>
              <a:ext uri="{FF2B5EF4-FFF2-40B4-BE49-F238E27FC236}">
                <a16:creationId xmlns:a16="http://schemas.microsoft.com/office/drawing/2014/main" id="{1528ED89-F938-44F4-BC41-DB7669F1218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9600150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A88F8-1D6D-A1E5-A5B6-4F61EE88C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1BF8C4-5BCF-17AD-0A24-F1CC24EC9570}"/>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6" name="Title 1">
            <a:extLst>
              <a:ext uri="{FF2B5EF4-FFF2-40B4-BE49-F238E27FC236}">
                <a16:creationId xmlns:a16="http://schemas.microsoft.com/office/drawing/2014/main" id="{6EA47285-74E2-4A34-5A18-1FE1547D83A5}"/>
              </a:ext>
            </a:extLst>
          </p:cNvPr>
          <p:cNvSpPr txBox="1">
            <a:spLocks/>
          </p:cNvSpPr>
          <p:nvPr/>
        </p:nvSpPr>
        <p:spPr>
          <a:xfrm>
            <a:off x="838200" y="-1300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150" normalizeH="0" baseline="0" noProof="0">
                <a:ln>
                  <a:noFill/>
                </a:ln>
                <a:solidFill>
                  <a:prstClr val="black"/>
                </a:solidFill>
                <a:effectLst/>
                <a:uLnTx/>
                <a:uFillTx/>
                <a:latin typeface="Arial" panose="020B0604020202020204"/>
                <a:ea typeface="+mj-ea"/>
                <a:cs typeface="+mj-cs"/>
              </a:rPr>
              <a:t>Accessing Professional Learning Materials 3</a:t>
            </a:r>
          </a:p>
        </p:txBody>
      </p:sp>
      <p:sp>
        <p:nvSpPr>
          <p:cNvPr id="7" name="Rectangle 1">
            <a:extLst>
              <a:ext uri="{FF2B5EF4-FFF2-40B4-BE49-F238E27FC236}">
                <a16:creationId xmlns:a16="http://schemas.microsoft.com/office/drawing/2014/main" id="{8BFD3D55-DBBD-74BC-C884-38B88ADF8F80}"/>
              </a:ext>
            </a:extLst>
          </p:cNvPr>
          <p:cNvSpPr/>
          <p:nvPr/>
        </p:nvSpPr>
        <p:spPr>
          <a:xfrm>
            <a:off x="838199" y="1364802"/>
            <a:ext cx="5028579" cy="51982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srgbClr val="2F4E6D"/>
                </a:solidFill>
                <a:effectLst/>
                <a:uLnTx/>
                <a:uFillTx/>
                <a:latin typeface="Arial" panose="020B0604020202020204"/>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2D038E10-E4F7-1588-B20F-B5385D588A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descr="Screenshot of Ci3T Implementation Professional Learning Series Companion eBooks and Resources with a yellow box outlining session 5">
            <a:extLst>
              <a:ext uri="{FF2B5EF4-FFF2-40B4-BE49-F238E27FC236}">
                <a16:creationId xmlns:a16="http://schemas.microsoft.com/office/drawing/2014/main" id="{DE3DAF32-F3BF-FF0F-3069-886994A5CAA9}"/>
              </a:ext>
            </a:extLst>
          </p:cNvPr>
          <p:cNvGrpSpPr/>
          <p:nvPr/>
        </p:nvGrpSpPr>
        <p:grpSpPr>
          <a:xfrm>
            <a:off x="6654604" y="1583280"/>
            <a:ext cx="4766589" cy="4909595"/>
            <a:chOff x="6654604"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365ACAA5-C2B2-509A-7585-395C421C75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30A2BAA6-59F5-6F36-0E71-9EA217379119}"/>
                </a:ext>
              </a:extLst>
            </p:cNvPr>
            <p:cNvSpPr/>
            <p:nvPr/>
          </p:nvSpPr>
          <p:spPr>
            <a:xfrm>
              <a:off x="6654604" y="5338903"/>
              <a:ext cx="4766589" cy="35121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884058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D3277-8770-D54F-70F6-F3A148EA262F}"/>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C99AB7E5-E72D-E007-3E24-B698804E478B}"/>
              </a:ext>
            </a:extLst>
          </p:cNvPr>
          <p:cNvSpPr>
            <a:spLocks noGrp="1"/>
          </p:cNvSpPr>
          <p:nvPr>
            <p:ph type="title"/>
          </p:nvPr>
        </p:nvSpPr>
        <p:spPr/>
        <p:txBody>
          <a:bodyPr>
            <a:normAutofit/>
          </a:bodyPr>
          <a:lstStyle/>
          <a:p>
            <a:r>
              <a:rPr lang="en-US" dirty="0"/>
              <a:t>Accessing Professional Learning Materials – Screening Handouts</a:t>
            </a:r>
          </a:p>
        </p:txBody>
      </p:sp>
      <p:grpSp>
        <p:nvGrpSpPr>
          <p:cNvPr id="13" name="Group 12" descr="Screenshot of Session 5 accordion with yellow rectangle around two handouts - Working with Screening Data and SRSS-IE Screening Report Template">
            <a:extLst>
              <a:ext uri="{FF2B5EF4-FFF2-40B4-BE49-F238E27FC236}">
                <a16:creationId xmlns:a16="http://schemas.microsoft.com/office/drawing/2014/main" id="{7D213526-2140-657A-E1CD-69BF7CC9AE21}"/>
              </a:ext>
            </a:extLst>
          </p:cNvPr>
          <p:cNvGrpSpPr/>
          <p:nvPr/>
        </p:nvGrpSpPr>
        <p:grpSpPr>
          <a:xfrm>
            <a:off x="873714" y="2489348"/>
            <a:ext cx="6360804" cy="2625660"/>
            <a:chOff x="873714" y="2489348"/>
            <a:chExt cx="6360804" cy="2625660"/>
          </a:xfrm>
        </p:grpSpPr>
        <p:pic>
          <p:nvPicPr>
            <p:cNvPr id="3" name="Picture 2">
              <a:extLst>
                <a:ext uri="{FF2B5EF4-FFF2-40B4-BE49-F238E27FC236}">
                  <a16:creationId xmlns:a16="http://schemas.microsoft.com/office/drawing/2014/main" id="{558D976F-9F8B-C8D9-3ED9-50302AE09E5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73714" y="2489348"/>
              <a:ext cx="5344007" cy="2625660"/>
            </a:xfrm>
            <a:prstGeom prst="rect">
              <a:avLst/>
            </a:prstGeom>
          </p:spPr>
        </p:pic>
        <p:sp>
          <p:nvSpPr>
            <p:cNvPr id="5" name="Rectangle 4">
              <a:extLst>
                <a:ext uri="{FF2B5EF4-FFF2-40B4-BE49-F238E27FC236}">
                  <a16:creationId xmlns:a16="http://schemas.microsoft.com/office/drawing/2014/main" id="{4683BC3D-C32C-695E-70A7-D881CA0E7B8F}"/>
                </a:ext>
              </a:extLst>
            </p:cNvPr>
            <p:cNvSpPr/>
            <p:nvPr/>
          </p:nvSpPr>
          <p:spPr>
            <a:xfrm>
              <a:off x="873714" y="4468006"/>
              <a:ext cx="3354977" cy="386381"/>
            </a:xfrm>
            <a:prstGeom prst="rect">
              <a:avLst/>
            </a:prstGeom>
            <a:noFill/>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0FD82CD4-9909-9B24-95E0-E0E0A9FB2DE7}"/>
                </a:ext>
              </a:extLst>
            </p:cNvPr>
            <p:cNvCxnSpPr>
              <a:cxnSpLocks/>
            </p:cNvCxnSpPr>
            <p:nvPr/>
          </p:nvCxnSpPr>
          <p:spPr>
            <a:xfrm flipV="1">
              <a:off x="2551202" y="2764819"/>
              <a:ext cx="4179477" cy="1770355"/>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D19A6F54-09B8-E0F9-4CC7-EAB9905A9CB6}"/>
                </a:ext>
              </a:extLst>
            </p:cNvPr>
            <p:cNvCxnSpPr>
              <a:cxnSpLocks/>
            </p:cNvCxnSpPr>
            <p:nvPr/>
          </p:nvCxnSpPr>
          <p:spPr>
            <a:xfrm>
              <a:off x="2888408" y="4746811"/>
              <a:ext cx="4346110" cy="0"/>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grpSp>
      <p:pic>
        <p:nvPicPr>
          <p:cNvPr id="2" name="Picture 1" descr="Working with Your Screening Data handout">
            <a:extLst>
              <a:ext uri="{FF2B5EF4-FFF2-40B4-BE49-F238E27FC236}">
                <a16:creationId xmlns:a16="http://schemas.microsoft.com/office/drawing/2014/main" id="{77947544-AF17-B302-6445-83FFA9AA00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96335" y="1805414"/>
            <a:ext cx="2502241" cy="3339100"/>
          </a:xfrm>
          <a:prstGeom prst="rect">
            <a:avLst/>
          </a:prstGeom>
          <a:ln>
            <a:solidFill>
              <a:schemeClr val="tx1"/>
            </a:solidFill>
          </a:ln>
        </p:spPr>
      </p:pic>
      <p:pic>
        <p:nvPicPr>
          <p:cNvPr id="6" name="Picture 5" descr="SRSS-IE Screening Report Template">
            <a:extLst>
              <a:ext uri="{FF2B5EF4-FFF2-40B4-BE49-F238E27FC236}">
                <a16:creationId xmlns:a16="http://schemas.microsoft.com/office/drawing/2014/main" id="{7BCD26DA-6922-C154-2C02-893CA256CAC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74532" y="4456985"/>
            <a:ext cx="4648088" cy="2153974"/>
          </a:xfrm>
          <a:prstGeom prst="rect">
            <a:avLst/>
          </a:prstGeom>
        </p:spPr>
      </p:pic>
    </p:spTree>
    <p:extLst>
      <p:ext uri="{BB962C8B-B14F-4D97-AF65-F5344CB8AC3E}">
        <p14:creationId xmlns:p14="http://schemas.microsoft.com/office/powerpoint/2010/main" val="1337804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70486-0FB9-1134-AE04-A0DA9E0577C4}"/>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72729CDD-FD5C-D37D-AD5A-B7AAFC5A1A7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Let’s Discuss 2</a:t>
            </a:r>
          </a:p>
        </p:txBody>
      </p:sp>
      <p:graphicFrame>
        <p:nvGraphicFramePr>
          <p:cNvPr id="17" name="Table">
            <a:extLst>
              <a:ext uri="{FF2B5EF4-FFF2-40B4-BE49-F238E27FC236}">
                <a16:creationId xmlns:a16="http://schemas.microsoft.com/office/drawing/2014/main" id="{4B71F325-F65C-F4C8-B004-929520BF5D13}"/>
              </a:ext>
            </a:extLst>
          </p:cNvPr>
          <p:cNvGraphicFramePr>
            <a:graphicFrameLocks noGrp="1"/>
          </p:cNvGraphicFramePr>
          <p:nvPr>
            <p:extLst>
              <p:ext uri="{D42A27DB-BD31-4B8C-83A1-F6EECF244321}">
                <p14:modId xmlns:p14="http://schemas.microsoft.com/office/powerpoint/2010/main" val="26010377"/>
              </p:ext>
            </p:extLst>
          </p:nvPr>
        </p:nvGraphicFramePr>
        <p:xfrm>
          <a:off x="693823" y="589022"/>
          <a:ext cx="6814358" cy="5590713"/>
        </p:xfrm>
        <a:graphic>
          <a:graphicData uri="http://schemas.openxmlformats.org/drawingml/2006/table">
            <a:tbl>
              <a:tblPr firstRow="1" bandRow="1">
                <a:tableStyleId>{5C22544A-7EE6-4342-B048-85BDC9FD1C3A}</a:tableStyleId>
              </a:tblPr>
              <a:tblGrid>
                <a:gridCol w="6814358">
                  <a:extLst>
                    <a:ext uri="{9D8B030D-6E8A-4147-A177-3AD203B41FA5}">
                      <a16:colId xmlns:a16="http://schemas.microsoft.com/office/drawing/2014/main" val="659750370"/>
                    </a:ext>
                  </a:extLst>
                </a:gridCol>
              </a:tblGrid>
              <a:tr h="599005">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a:solidFill>
                            <a:schemeClr val="bg1"/>
                          </a:solidFill>
                        </a:rPr>
                        <a:t>At your next Ci3T Leadership Team Meeting…</a:t>
                      </a:r>
                    </a:p>
                  </a:txBody>
                  <a:tcPr>
                    <a:solidFill>
                      <a:schemeClr val="accent5"/>
                    </a:solidFill>
                  </a:tcPr>
                </a:tc>
                <a:extLst>
                  <a:ext uri="{0D108BD9-81ED-4DB2-BD59-A6C34878D82A}">
                    <a16:rowId xmlns:a16="http://schemas.microsoft.com/office/drawing/2014/main" val="2349869466"/>
                  </a:ext>
                </a:extLst>
              </a:tr>
              <a:tr h="4991708">
                <a:tc>
                  <a:txBody>
                    <a:bodyPr/>
                    <a:lstStyle/>
                    <a:p>
                      <a:pPr marL="457200" indent="-457200">
                        <a:buFont typeface="Arial" panose="020B0604020202020204" pitchFamily="34" charset="0"/>
                        <a:buChar char="•"/>
                      </a:pPr>
                      <a:r>
                        <a:rPr lang="en-US" sz="2400"/>
                        <a:t>Use the </a:t>
                      </a:r>
                      <a:r>
                        <a:rPr lang="en-US" sz="2400" i="1"/>
                        <a:t>Working with Your Screening Data Handout </a:t>
                      </a:r>
                      <a:r>
                        <a:rPr lang="en-US" sz="2400"/>
                        <a:t>to review Spring screening data</a:t>
                      </a:r>
                    </a:p>
                    <a:p>
                      <a:pPr marL="1257300" lvl="2" indent="-342900">
                        <a:buFont typeface="Arial" panose="020B0604020202020204" pitchFamily="34" charset="0"/>
                        <a:buChar char="•"/>
                      </a:pPr>
                      <a:r>
                        <a:rPr lang="en-US" sz="2400"/>
                        <a:t>Where are there strengths or bright spots?</a:t>
                      </a:r>
                    </a:p>
                    <a:p>
                      <a:pPr marL="1257300" lvl="2" indent="-342900">
                        <a:buFont typeface="Arial" panose="020B0604020202020204" pitchFamily="34" charset="0"/>
                        <a:buChar char="•"/>
                      </a:pPr>
                      <a:r>
                        <a:rPr lang="en-US" sz="2400"/>
                        <a:t>What are the greatest areas of need?</a:t>
                      </a:r>
                    </a:p>
                    <a:p>
                      <a:pPr marL="1714500" lvl="3" indent="-342900">
                        <a:buFont typeface="Arial" panose="020B0604020202020204" pitchFamily="34" charset="0"/>
                        <a:buChar char="•"/>
                      </a:pPr>
                      <a:r>
                        <a:rPr lang="en-US" sz="2000"/>
                        <a:t>School-level (e.g., Tier 1)?</a:t>
                      </a:r>
                    </a:p>
                    <a:p>
                      <a:pPr marL="1714500" lvl="3" indent="-342900">
                        <a:buFont typeface="Arial" panose="020B0604020202020204" pitchFamily="34" charset="0"/>
                        <a:buChar char="•"/>
                      </a:pPr>
                      <a:r>
                        <a:rPr lang="en-US" sz="2000"/>
                        <a:t>Grade or department level (e.g., Tier 1, low intensity strategies)?</a:t>
                      </a:r>
                    </a:p>
                    <a:p>
                      <a:pPr marL="1714500" lvl="3" indent="-342900">
                        <a:buFont typeface="Arial" panose="020B0604020202020204" pitchFamily="34" charset="0"/>
                        <a:buChar char="•"/>
                      </a:pPr>
                      <a:r>
                        <a:rPr lang="en-US" sz="2000"/>
                        <a:t>Classroom level (e.g., low intensity strategies)?</a:t>
                      </a:r>
                    </a:p>
                    <a:p>
                      <a:pPr marL="1714500" lvl="3" indent="-342900">
                        <a:buFont typeface="Arial" panose="020B0604020202020204" pitchFamily="34" charset="0"/>
                        <a:buChar char="•"/>
                      </a:pPr>
                      <a:r>
                        <a:rPr lang="en-US" sz="2000"/>
                        <a:t>Student-level (e.g., Tier 2 &amp; Tier 3)</a:t>
                      </a:r>
                    </a:p>
                    <a:p>
                      <a:pPr marL="342900" lvl="0" indent="-342900">
                        <a:buFont typeface="Arial" panose="020B0604020202020204" pitchFamily="34" charset="0"/>
                        <a:buChar char="•"/>
                      </a:pPr>
                      <a:r>
                        <a:rPr lang="en-US" sz="2400"/>
                        <a:t>Determine when and how to share Spring screening data with faculty and staff</a:t>
                      </a:r>
                    </a:p>
                  </a:txBody>
                  <a:tcPr>
                    <a:solidFill>
                      <a:srgbClr val="DDE7F0"/>
                    </a:solidFill>
                  </a:tcPr>
                </a:tc>
                <a:extLst>
                  <a:ext uri="{0D108BD9-81ED-4DB2-BD59-A6C34878D82A}">
                    <a16:rowId xmlns:a16="http://schemas.microsoft.com/office/drawing/2014/main" val="927646794"/>
                  </a:ext>
                </a:extLst>
              </a:tr>
            </a:tbl>
          </a:graphicData>
        </a:graphic>
      </p:graphicFrame>
      <p:pic>
        <p:nvPicPr>
          <p:cNvPr id="7" name="Picture 1" descr="Working with Your Screening Data Reviewing, Reflecting, and Planning handout">
            <a:extLst>
              <a:ext uri="{FF2B5EF4-FFF2-40B4-BE49-F238E27FC236}">
                <a16:creationId xmlns:a16="http://schemas.microsoft.com/office/drawing/2014/main" id="{AA5EF4D3-FCDC-55A3-023F-635A3097DC1D}"/>
              </a:ext>
            </a:extLst>
          </p:cNvPr>
          <p:cNvPicPr>
            <a:picLocks noChangeAspect="1"/>
          </p:cNvPicPr>
          <p:nvPr/>
        </p:nvPicPr>
        <p:blipFill>
          <a:blip r:embed="rId3" cstate="screen">
            <a:extLst>
              <a:ext uri="{28A0092B-C50C-407E-A947-70E740481C1C}">
                <a14:useLocalDpi xmlns:a14="http://schemas.microsoft.com/office/drawing/2010/main"/>
              </a:ext>
            </a:extLst>
          </a:blip>
          <a:srcRect l="2847" t="1954" r="3913" b="1730"/>
          <a:stretch/>
        </p:blipFill>
        <p:spPr>
          <a:xfrm>
            <a:off x="7763519" y="589022"/>
            <a:ext cx="3197737" cy="4267200"/>
          </a:xfrm>
          <a:prstGeom prst="rect">
            <a:avLst/>
          </a:prstGeom>
          <a:ln>
            <a:solidFill>
              <a:schemeClr val="tx1"/>
            </a:solidFill>
          </a:ln>
        </p:spPr>
      </p:pic>
      <p:pic>
        <p:nvPicPr>
          <p:cNvPr id="6" name="Picture 2" descr="Ci3T Leadership Team Meeting Agenda and Minutes">
            <a:extLst>
              <a:ext uri="{FF2B5EF4-FFF2-40B4-BE49-F238E27FC236}">
                <a16:creationId xmlns:a16="http://schemas.microsoft.com/office/drawing/2014/main" id="{C35CFAF1-42B8-1D20-763D-2A2C433626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5308" y="3219930"/>
            <a:ext cx="2082870" cy="2695478"/>
          </a:xfrm>
          <a:prstGeom prst="rect">
            <a:avLst/>
          </a:prstGeom>
          <a:ln>
            <a:solidFill>
              <a:schemeClr val="tx1"/>
            </a:solidFill>
          </a:ln>
        </p:spPr>
      </p:pic>
      <p:pic>
        <p:nvPicPr>
          <p:cNvPr id="5" name="Graphic">
            <a:extLst>
              <a:ext uri="{FF2B5EF4-FFF2-40B4-BE49-F238E27FC236}">
                <a16:creationId xmlns:a16="http://schemas.microsoft.com/office/drawing/2014/main" id="{092741D7-B415-4690-1BC2-E2C11CD2086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84304" y="4772686"/>
            <a:ext cx="1631004" cy="1631004"/>
          </a:xfrm>
          <a:prstGeom prst="rect">
            <a:avLst/>
          </a:prstGeom>
        </p:spPr>
      </p:pic>
    </p:spTree>
    <p:extLst>
      <p:ext uri="{BB962C8B-B14F-4D97-AF65-F5344CB8AC3E}">
        <p14:creationId xmlns:p14="http://schemas.microsoft.com/office/powerpoint/2010/main" val="28167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8086-9B58-6422-43CB-2B64D4ABF43C}"/>
              </a:ext>
            </a:extLst>
          </p:cNvPr>
          <p:cNvSpPr>
            <a:spLocks noGrp="1"/>
          </p:cNvSpPr>
          <p:nvPr>
            <p:ph type="title"/>
          </p:nvPr>
        </p:nvSpPr>
        <p:spPr/>
        <p:txBody>
          <a:bodyPr/>
          <a:lstStyle/>
          <a:p>
            <a:r>
              <a:rPr lang="en-US"/>
              <a:t>Planning for the Year Ahead 2026-2027</a:t>
            </a:r>
          </a:p>
        </p:txBody>
      </p:sp>
      <p:sp>
        <p:nvSpPr>
          <p:cNvPr id="3" name="Text Placeholder 2">
            <a:extLst>
              <a:ext uri="{FF2B5EF4-FFF2-40B4-BE49-F238E27FC236}">
                <a16:creationId xmlns:a16="http://schemas.microsoft.com/office/drawing/2014/main" id="{D8D8D176-2E08-C48C-6BD3-A8C2719FA493}"/>
              </a:ext>
            </a:extLst>
          </p:cNvPr>
          <p:cNvSpPr>
            <a:spLocks noGrp="1"/>
          </p:cNvSpPr>
          <p:nvPr>
            <p:ph type="body" idx="1"/>
          </p:nvPr>
        </p:nvSpPr>
        <p:spPr/>
        <p:txBody>
          <a:bodyPr>
            <a:normAutofit/>
          </a:bodyPr>
          <a:lstStyle/>
          <a:p>
            <a:r>
              <a:rPr lang="en-US" sz="1800"/>
              <a:t>Review 2025-2026 data: Treatment integrity, social validity, screening, attendance</a:t>
            </a:r>
          </a:p>
          <a:p>
            <a:r>
              <a:rPr lang="en-US" sz="1800"/>
              <a:t>Review Your Ci3T Implementation Manual for 2026-2027</a:t>
            </a:r>
          </a:p>
          <a:p>
            <a:r>
              <a:rPr lang="en-US" sz="1800"/>
              <a:t>Incorporate revisions provided by your district: Ci3T District Masters – Updates</a:t>
            </a:r>
          </a:p>
          <a:p>
            <a:r>
              <a:rPr lang="en-US" sz="1800"/>
              <a:t>Use 2025-2026 data to inform revision for your Ci3T Implementation Manual </a:t>
            </a:r>
          </a:p>
        </p:txBody>
      </p:sp>
      <p:sp>
        <p:nvSpPr>
          <p:cNvPr id="6" name="Rectangle">
            <a:extLst>
              <a:ext uri="{FF2B5EF4-FFF2-40B4-BE49-F238E27FC236}">
                <a16:creationId xmlns:a16="http://schemas.microsoft.com/office/drawing/2014/main" id="{303ECB30-2587-3A46-7733-753C3197966B}"/>
              </a:ext>
            </a:extLst>
          </p:cNvPr>
          <p:cNvSpPr/>
          <p:nvPr/>
        </p:nvSpPr>
        <p:spPr>
          <a:xfrm>
            <a:off x="857250" y="5460238"/>
            <a:ext cx="10049812" cy="1158874"/>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bg1"/>
                </a:solidFill>
              </a:rPr>
              <a:t>1.12 SCHOOLWIDE PROFESSIONAL DEVELOPMENT AND COACHING</a:t>
            </a:r>
          </a:p>
          <a:p>
            <a:r>
              <a:rPr lang="en-US" sz="1400">
                <a:solidFill>
                  <a:schemeClr val="bg1"/>
                </a:solidFill>
              </a:rPr>
              <a:t>Tier 1 leadership team develops, documents, and implements a comprehensive, data-informed, and differentiated professional development system (PBIS/MTSS for staff), supported by adequate FTE and aligned to other relevant school initiatives, that includes initial and ongoing training, coaching, and supportive performance feedback to all school or community-employed faculty/staff on foundational knowledge and Tier 1 practices (items 1.3-1.9).</a:t>
            </a:r>
          </a:p>
        </p:txBody>
      </p:sp>
      <p:pic>
        <p:nvPicPr>
          <p:cNvPr id="8" name="Picture" descr="Tiered Fidelity Inventory (TFI) Manual - Version 3">
            <a:extLst>
              <a:ext uri="{FF2B5EF4-FFF2-40B4-BE49-F238E27FC236}">
                <a16:creationId xmlns:a16="http://schemas.microsoft.com/office/drawing/2014/main" id="{CA7D035D-885F-4702-ED12-18F13942C3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55016" y="4940709"/>
            <a:ext cx="1410268" cy="1828800"/>
          </a:xfrm>
          <a:prstGeom prst="rect">
            <a:avLst/>
          </a:prstGeom>
        </p:spPr>
      </p:pic>
    </p:spTree>
    <p:extLst>
      <p:ext uri="{BB962C8B-B14F-4D97-AF65-F5344CB8AC3E}">
        <p14:creationId xmlns:p14="http://schemas.microsoft.com/office/powerpoint/2010/main" val="231733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A5CDB-8D60-C901-90EE-D56AA1F9F4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89F4FF-FDDE-AB39-8497-E7EBDE7ABBEE}"/>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6" name="Title 1">
            <a:extLst>
              <a:ext uri="{FF2B5EF4-FFF2-40B4-BE49-F238E27FC236}">
                <a16:creationId xmlns:a16="http://schemas.microsoft.com/office/drawing/2014/main" id="{D4FC329A-259D-68CE-8339-C5A2AE320320}"/>
              </a:ext>
            </a:extLst>
          </p:cNvPr>
          <p:cNvSpPr txBox="1">
            <a:spLocks/>
          </p:cNvSpPr>
          <p:nvPr/>
        </p:nvSpPr>
        <p:spPr>
          <a:xfrm>
            <a:off x="82354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Session Outcomes 3</a:t>
            </a:r>
          </a:p>
        </p:txBody>
      </p:sp>
      <p:sp>
        <p:nvSpPr>
          <p:cNvPr id="3" name="Content">
            <a:extLst>
              <a:ext uri="{FF2B5EF4-FFF2-40B4-BE49-F238E27FC236}">
                <a16:creationId xmlns:a16="http://schemas.microsoft.com/office/drawing/2014/main" id="{E548D36C-5F5B-FD16-E86F-65545EDD73BC}"/>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600"/>
              <a:t>Interpret social validity, treatment integrity, and spring screening data at the school- and classroom-level to identify successes and focus areas relative to Ci3T implementation.</a:t>
            </a:r>
          </a:p>
          <a:p>
            <a:pPr marL="457200" marR="0" lvl="0" indent="-457200">
              <a:lnSpc>
                <a:spcPct val="100000"/>
              </a:lnSpc>
              <a:spcBef>
                <a:spcPts val="0"/>
              </a:spcBef>
              <a:spcAft>
                <a:spcPts val="0"/>
              </a:spcAft>
              <a:buFont typeface="+mj-lt"/>
              <a:buAutoNum type="arabicPeriod"/>
            </a:pPr>
            <a:endParaRPr lang="en-US" sz="1600"/>
          </a:p>
          <a:p>
            <a:pPr marL="342900" indent="-342900">
              <a:lnSpc>
                <a:spcPct val="100000"/>
              </a:lnSpc>
              <a:spcBef>
                <a:spcPts val="0"/>
              </a:spcBef>
              <a:buFont typeface="+mj-lt"/>
              <a:buAutoNum type="arabicPeriod"/>
            </a:pPr>
            <a:r>
              <a:rPr lang="en-US" sz="2600"/>
              <a:t>Develop corresponding professional learning opportunities to empower faculty and staff with effective practices to inform instruction at each level of prevention (e.g., Tier 1, low-intensity strategies, Tier 2 and Tier 3 interventions) according to needs identified in social validity, treatment integrity, and spring screening data. </a:t>
            </a:r>
          </a:p>
        </p:txBody>
      </p:sp>
      <p:sp>
        <p:nvSpPr>
          <p:cNvPr id="4" name="Highlight" descr="Highlighting over the second session outcome (Develop corresponding professional learning opportunities to empower faculty and staff with effective practices to inform instruction at each level of prevention (e.g., Tier 1, low-intensity strategies, Tier 2 and Tier 3 interventions) according to needs identified in social validity, treatment integrity, and spring screening data.)">
            <a:extLst>
              <a:ext uri="{FF2B5EF4-FFF2-40B4-BE49-F238E27FC236}">
                <a16:creationId xmlns:a16="http://schemas.microsoft.com/office/drawing/2014/main" id="{25C4008F-23E6-89AC-DBF2-F94EFC0D2F4A}"/>
              </a:ext>
            </a:extLst>
          </p:cNvPr>
          <p:cNvSpPr/>
          <p:nvPr/>
        </p:nvSpPr>
        <p:spPr>
          <a:xfrm>
            <a:off x="760642" y="3248671"/>
            <a:ext cx="10808368" cy="248107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a:extLst>
              <a:ext uri="{FF2B5EF4-FFF2-40B4-BE49-F238E27FC236}">
                <a16:creationId xmlns:a16="http://schemas.microsoft.com/office/drawing/2014/main" id="{31714BAF-4ED1-31C5-EE11-38C57FDC3F2C}"/>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80646" y="5400089"/>
            <a:ext cx="1891037" cy="1325563"/>
          </a:xfrm>
          <a:prstGeom prst="rect">
            <a:avLst/>
          </a:prstGeom>
        </p:spPr>
      </p:pic>
    </p:spTree>
    <p:extLst>
      <p:ext uri="{BB962C8B-B14F-4D97-AF65-F5344CB8AC3E}">
        <p14:creationId xmlns:p14="http://schemas.microsoft.com/office/powerpoint/2010/main" val="5801261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8ECD-7248-BF1D-A879-79EC24522C1B}"/>
              </a:ext>
            </a:extLst>
          </p:cNvPr>
          <p:cNvSpPr>
            <a:spLocks noGrp="1"/>
          </p:cNvSpPr>
          <p:nvPr>
            <p:ph type="title"/>
          </p:nvPr>
        </p:nvSpPr>
        <p:spPr/>
        <p:txBody>
          <a:bodyPr/>
          <a:lstStyle/>
          <a:p>
            <a:r>
              <a:rPr lang="en-US"/>
              <a:t>Action Planning</a:t>
            </a:r>
          </a:p>
        </p:txBody>
      </p:sp>
      <p:pic>
        <p:nvPicPr>
          <p:cNvPr id="3" name="Picture 1" descr="Action Steps Tables. Logistics Action Items table is used for planning steps for supporting implementation and includes the following columns: action item, person(s) responsible, planned completion date, date completed, and completed items. Problem-solving Action Plan Table is used for team-initiated problem solving (TIPS), which involves using school-wide data to identify challenges and make action plans, and includes the following columns: problem statement, hypothesis (why), solutions/tasks, who?, by when?, and goal, timeline, and decision rules.">
            <a:extLst>
              <a:ext uri="{FF2B5EF4-FFF2-40B4-BE49-F238E27FC236}">
                <a16:creationId xmlns:a16="http://schemas.microsoft.com/office/drawing/2014/main" id="{A9328DFD-04A5-B4F3-0D34-8B0980B2391B}"/>
              </a:ext>
            </a:extLst>
          </p:cNvPr>
          <p:cNvPicPr>
            <a:picLocks noChangeAspect="1"/>
          </p:cNvPicPr>
          <p:nvPr/>
        </p:nvPicPr>
        <p:blipFill>
          <a:blip r:embed="rId3"/>
          <a:stretch>
            <a:fillRect/>
          </a:stretch>
        </p:blipFill>
        <p:spPr>
          <a:xfrm>
            <a:off x="1095902" y="1440791"/>
            <a:ext cx="9425233" cy="5175953"/>
          </a:xfrm>
          <a:prstGeom prst="rect">
            <a:avLst/>
          </a:prstGeom>
        </p:spPr>
      </p:pic>
      <p:pic>
        <p:nvPicPr>
          <p:cNvPr id="5" name="Picture 2">
            <a:extLst>
              <a:ext uri="{FF2B5EF4-FFF2-40B4-BE49-F238E27FC236}">
                <a16:creationId xmlns:a16="http://schemas.microsoft.com/office/drawing/2014/main" id="{68533E8F-4EEF-0FDF-A5E9-B06CBE3EC12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8836" y="0"/>
            <a:ext cx="1413164"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29119834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B6C1-FB14-4F90-B255-3B3911AAE780}"/>
              </a:ext>
            </a:extLst>
          </p:cNvPr>
          <p:cNvSpPr>
            <a:spLocks noGrp="1"/>
          </p:cNvSpPr>
          <p:nvPr>
            <p:ph type="title"/>
          </p:nvPr>
        </p:nvSpPr>
        <p:spPr/>
        <p:txBody>
          <a:bodyPr/>
          <a:lstStyle/>
          <a:p>
            <a:r>
              <a:rPr lang="en-US"/>
              <a:t>Ci3T Implementation Manual Review</a:t>
            </a:r>
          </a:p>
        </p:txBody>
      </p:sp>
      <p:sp>
        <p:nvSpPr>
          <p:cNvPr id="6" name="TextBox 5">
            <a:extLst>
              <a:ext uri="{FF2B5EF4-FFF2-40B4-BE49-F238E27FC236}">
                <a16:creationId xmlns:a16="http://schemas.microsoft.com/office/drawing/2014/main" id="{246ECC83-3D2C-47AF-8B32-75DB806744BD}"/>
              </a:ext>
            </a:extLst>
          </p:cNvPr>
          <p:cNvSpPr txBox="1"/>
          <p:nvPr/>
        </p:nvSpPr>
        <p:spPr>
          <a:xfrm>
            <a:off x="2373549" y="6447514"/>
            <a:ext cx="1614792" cy="369332"/>
          </a:xfrm>
          <a:prstGeom prst="rect">
            <a:avLst/>
          </a:prstGeom>
          <a:noFill/>
        </p:spPr>
        <p:txBody>
          <a:bodyPr wrap="square" rtlCol="0" anchor="ctr">
            <a:spAutoFit/>
          </a:bodyPr>
          <a:lstStyle/>
          <a:p>
            <a:pPr algn="ctr"/>
            <a:r>
              <a:rPr lang="en-US">
                <a:hlinkClick r:id="rId3"/>
              </a:rPr>
              <a:t>ci3t.org/imp</a:t>
            </a:r>
            <a:endParaRPr lang="en-US"/>
          </a:p>
        </p:txBody>
      </p:sp>
      <p:grpSp>
        <p:nvGrpSpPr>
          <p:cNvPr id="16" name="Group 15">
            <a:extLst>
              <a:ext uri="{FF2B5EF4-FFF2-40B4-BE49-F238E27FC236}">
                <a16:creationId xmlns:a16="http://schemas.microsoft.com/office/drawing/2014/main" id="{0EF12CD7-BD2D-46B6-97E5-775D74EB5585}"/>
              </a:ext>
            </a:extLst>
          </p:cNvPr>
          <p:cNvGrpSpPr/>
          <p:nvPr/>
        </p:nvGrpSpPr>
        <p:grpSpPr>
          <a:xfrm>
            <a:off x="5057589" y="2578935"/>
            <a:ext cx="6918780" cy="3829758"/>
            <a:chOff x="4933281" y="2862536"/>
            <a:chExt cx="6918780" cy="3829758"/>
          </a:xfrm>
        </p:grpSpPr>
        <p:grpSp>
          <p:nvGrpSpPr>
            <p:cNvPr id="10" name="Group 9">
              <a:extLst>
                <a:ext uri="{FF2B5EF4-FFF2-40B4-BE49-F238E27FC236}">
                  <a16:creationId xmlns:a16="http://schemas.microsoft.com/office/drawing/2014/main" id="{2F96A62A-8A20-46C0-9525-8CB3B435323D}"/>
                </a:ext>
              </a:extLst>
            </p:cNvPr>
            <p:cNvGrpSpPr/>
            <p:nvPr/>
          </p:nvGrpSpPr>
          <p:grpSpPr>
            <a:xfrm>
              <a:off x="4933281" y="2862536"/>
              <a:ext cx="6918780" cy="3829758"/>
              <a:chOff x="5057589" y="2862536"/>
              <a:chExt cx="6918780" cy="3829758"/>
            </a:xfrm>
          </p:grpSpPr>
          <p:sp>
            <p:nvSpPr>
              <p:cNvPr id="9" name="Rectangle 8">
                <a:extLst>
                  <a:ext uri="{FF2B5EF4-FFF2-40B4-BE49-F238E27FC236}">
                    <a16:creationId xmlns:a16="http://schemas.microsoft.com/office/drawing/2014/main" id="{3DA9CEDC-0615-4DEE-B14B-50BEAE7C66FF}"/>
                  </a:ext>
                </a:extLst>
              </p:cNvPr>
              <p:cNvSpPr/>
              <p:nvPr/>
            </p:nvSpPr>
            <p:spPr>
              <a:xfrm>
                <a:off x="5247831" y="5525310"/>
                <a:ext cx="5909795" cy="33074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E4AFB8C-3473-4E67-B9B4-6981BF2EBB5B}"/>
                  </a:ext>
                </a:extLst>
              </p:cNvPr>
              <p:cNvPicPr>
                <a:picLocks noChangeAspect="1"/>
              </p:cNvPicPr>
              <p:nvPr/>
            </p:nvPicPr>
            <p:blipFill>
              <a:blip r:embed="rId4"/>
              <a:stretch>
                <a:fillRect/>
              </a:stretch>
            </p:blipFill>
            <p:spPr>
              <a:xfrm>
                <a:off x="5057589" y="2862536"/>
                <a:ext cx="6918780" cy="3829758"/>
              </a:xfrm>
              <a:prstGeom prst="rect">
                <a:avLst/>
              </a:prstGeom>
              <a:ln>
                <a:solidFill>
                  <a:schemeClr val="tx1"/>
                </a:solidFill>
              </a:ln>
              <a:effectLst>
                <a:outerShdw blurRad="292100" dist="139700" dir="2700000" algn="tl" rotWithShape="0">
                  <a:srgbClr val="333333">
                    <a:alpha val="65000"/>
                  </a:srgbClr>
                </a:outerShdw>
              </a:effectLst>
            </p:spPr>
          </p:pic>
        </p:grpSp>
        <p:sp>
          <p:nvSpPr>
            <p:cNvPr id="15" name="Rectangle 14">
              <a:extLst>
                <a:ext uri="{FF2B5EF4-FFF2-40B4-BE49-F238E27FC236}">
                  <a16:creationId xmlns:a16="http://schemas.microsoft.com/office/drawing/2014/main" id="{F1EB50E6-E840-4981-BC2E-1E3E50D4B13A}"/>
                </a:ext>
              </a:extLst>
            </p:cNvPr>
            <p:cNvSpPr/>
            <p:nvPr/>
          </p:nvSpPr>
          <p:spPr>
            <a:xfrm>
              <a:off x="5123523" y="5525310"/>
              <a:ext cx="5909795" cy="33074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Content Placeholder 6" descr="Text&#10;&#10;Description automatically generated">
            <a:extLst>
              <a:ext uri="{FF2B5EF4-FFF2-40B4-BE49-F238E27FC236}">
                <a16:creationId xmlns:a16="http://schemas.microsoft.com/office/drawing/2014/main" id="{F37A77EB-735C-45E2-8306-6D33119E5EF8}"/>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8282465" y="1663735"/>
            <a:ext cx="3480823" cy="2689727"/>
          </a:xfrm>
          <a:ln>
            <a:solidFill>
              <a:schemeClr val="tx1"/>
            </a:solidFill>
          </a:ln>
        </p:spPr>
      </p:pic>
      <p:pic>
        <p:nvPicPr>
          <p:cNvPr id="21" name="Picture 20">
            <a:extLst>
              <a:ext uri="{FF2B5EF4-FFF2-40B4-BE49-F238E27FC236}">
                <a16:creationId xmlns:a16="http://schemas.microsoft.com/office/drawing/2014/main" id="{712F9C11-2E03-7EF1-8E30-6EB5FAF786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3610" y="1633175"/>
            <a:ext cx="4533979" cy="393927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3" name="Right Arrow 25">
            <a:extLst>
              <a:ext uri="{FF2B5EF4-FFF2-40B4-BE49-F238E27FC236}">
                <a16:creationId xmlns:a16="http://schemas.microsoft.com/office/drawing/2014/main" id="{337A8761-4DDE-FC60-CE73-1A69A920B272}"/>
              </a:ext>
            </a:extLst>
          </p:cNvPr>
          <p:cNvSpPr/>
          <p:nvPr/>
        </p:nvSpPr>
        <p:spPr>
          <a:xfrm>
            <a:off x="54023" y="1751648"/>
            <a:ext cx="500804" cy="3892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DFD5617-408D-3B30-6F38-01117D3E2F5A}"/>
              </a:ext>
            </a:extLst>
          </p:cNvPr>
          <p:cNvGrpSpPr/>
          <p:nvPr/>
        </p:nvGrpSpPr>
        <p:grpSpPr>
          <a:xfrm>
            <a:off x="304425" y="2565752"/>
            <a:ext cx="5066737" cy="3829620"/>
            <a:chOff x="304425" y="2565752"/>
            <a:chExt cx="5066737" cy="3829620"/>
          </a:xfrm>
        </p:grpSpPr>
        <p:sp>
          <p:nvSpPr>
            <p:cNvPr id="4" name="Rounded Rectangle 3">
              <a:extLst>
                <a:ext uri="{FF2B5EF4-FFF2-40B4-BE49-F238E27FC236}">
                  <a16:creationId xmlns:a16="http://schemas.microsoft.com/office/drawing/2014/main" id="{05F3A2B1-4496-F445-39DD-C64F16A5CCF2}"/>
                </a:ext>
              </a:extLst>
            </p:cNvPr>
            <p:cNvSpPr/>
            <p:nvPr/>
          </p:nvSpPr>
          <p:spPr>
            <a:xfrm>
              <a:off x="304425" y="2565752"/>
              <a:ext cx="5066737" cy="382962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dirty="0"/>
                <a:t>Also available as a handout </a:t>
              </a:r>
              <a:r>
                <a:rPr lang="en-US" dirty="0">
                  <a:solidFill>
                    <a:schemeClr val="bg1"/>
                  </a:solidFill>
                  <a:hlinkClick r:id="rId7">
                    <a:extLst>
                      <a:ext uri="{A12FA001-AC4F-418D-AE19-62706E023703}">
                        <ahyp:hlinkClr xmlns:ahyp="http://schemas.microsoft.com/office/drawing/2018/hyperlinkcolor" val="tx"/>
                      </a:ext>
                    </a:extLst>
                  </a:hlinkClick>
                </a:rPr>
                <a:t>ci3t.org/enhance</a:t>
              </a:r>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17" name="Picture 16">
              <a:extLst>
                <a:ext uri="{FF2B5EF4-FFF2-40B4-BE49-F238E27FC236}">
                  <a16:creationId xmlns:a16="http://schemas.microsoft.com/office/drawing/2014/main" id="{50C490A3-7704-659F-C01A-66DFC34E1B9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680475" y="3981372"/>
              <a:ext cx="4258162" cy="2112985"/>
            </a:xfrm>
            <a:prstGeom prst="rect">
              <a:avLst/>
            </a:prstGeom>
          </p:spPr>
        </p:pic>
        <p:sp>
          <p:nvSpPr>
            <p:cNvPr id="18" name="Rectangle 17">
              <a:extLst>
                <a:ext uri="{FF2B5EF4-FFF2-40B4-BE49-F238E27FC236}">
                  <a16:creationId xmlns:a16="http://schemas.microsoft.com/office/drawing/2014/main" id="{1FBB16F9-9776-4914-D61B-35151A0CA037}"/>
                </a:ext>
              </a:extLst>
            </p:cNvPr>
            <p:cNvSpPr/>
            <p:nvPr/>
          </p:nvSpPr>
          <p:spPr>
            <a:xfrm>
              <a:off x="561523" y="5794010"/>
              <a:ext cx="2087548" cy="300347"/>
            </a:xfrm>
            <a:prstGeom prst="rect">
              <a:avLst/>
            </a:prstGeom>
            <a:noFill/>
            <a:ln w="28575">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75299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275084C3-80BB-9021-EC9A-01010D1D8FF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Ci3T Implementation Manual Review</a:t>
            </a:r>
          </a:p>
        </p:txBody>
      </p:sp>
      <p:pic>
        <p:nvPicPr>
          <p:cNvPr id="12" name="Picture 1" descr="Ci3T Implementation Manual Review handout: A guide to support updating your school's Ci3T Implementation Manual">
            <a:extLst>
              <a:ext uri="{FF2B5EF4-FFF2-40B4-BE49-F238E27FC236}">
                <a16:creationId xmlns:a16="http://schemas.microsoft.com/office/drawing/2014/main" id="{F37A77EB-735C-45E2-8306-6D33119E5EF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33427" y="135193"/>
            <a:ext cx="8525145" cy="6587613"/>
          </a:xfrm>
          <a:ln>
            <a:solidFill>
              <a:schemeClr val="tx1"/>
            </a:solidFill>
          </a:ln>
        </p:spPr>
      </p:pic>
      <p:pic>
        <p:nvPicPr>
          <p:cNvPr id="7" name="Picture 2" descr="Section">
            <a:extLst>
              <a:ext uri="{FF2B5EF4-FFF2-40B4-BE49-F238E27FC236}">
                <a16:creationId xmlns:a16="http://schemas.microsoft.com/office/drawing/2014/main" id="{573C7FAD-4FF0-4B72-B183-F95C0E0808FB}"/>
              </a:ext>
            </a:extLst>
          </p:cNvPr>
          <p:cNvPicPr>
            <a:picLocks noChangeAspect="1"/>
          </p:cNvPicPr>
          <p:nvPr/>
        </p:nvPicPr>
        <p:blipFill>
          <a:blip r:embed="rId3"/>
          <a:stretch>
            <a:fillRect/>
          </a:stretch>
        </p:blipFill>
        <p:spPr>
          <a:xfrm>
            <a:off x="2762713" y="2112273"/>
            <a:ext cx="1402202" cy="615749"/>
          </a:xfrm>
          <a:prstGeom prst="rect">
            <a:avLst/>
          </a:prstGeom>
        </p:spPr>
      </p:pic>
      <p:pic>
        <p:nvPicPr>
          <p:cNvPr id="13" name="Picture 3" descr="Recommendation">
            <a:extLst>
              <a:ext uri="{FF2B5EF4-FFF2-40B4-BE49-F238E27FC236}">
                <a16:creationId xmlns:a16="http://schemas.microsoft.com/office/drawing/2014/main" id="{5B0CB569-0C68-9B2C-BE44-BA3063A6BEEB}"/>
              </a:ext>
            </a:extLst>
          </p:cNvPr>
          <p:cNvPicPr>
            <a:picLocks noChangeAspect="1"/>
          </p:cNvPicPr>
          <p:nvPr/>
        </p:nvPicPr>
        <p:blipFill>
          <a:blip r:embed="rId4"/>
          <a:stretch>
            <a:fillRect/>
          </a:stretch>
        </p:blipFill>
        <p:spPr>
          <a:xfrm>
            <a:off x="5046161" y="2115322"/>
            <a:ext cx="1963082" cy="615749"/>
          </a:xfrm>
          <a:prstGeom prst="rect">
            <a:avLst/>
          </a:prstGeom>
        </p:spPr>
      </p:pic>
      <p:pic>
        <p:nvPicPr>
          <p:cNvPr id="17" name="Picture 4" descr="Notes">
            <a:extLst>
              <a:ext uri="{FF2B5EF4-FFF2-40B4-BE49-F238E27FC236}">
                <a16:creationId xmlns:a16="http://schemas.microsoft.com/office/drawing/2014/main" id="{BC6728D7-B3D8-486F-1E8D-D8FB98256518}"/>
              </a:ext>
            </a:extLst>
          </p:cNvPr>
          <p:cNvPicPr>
            <a:picLocks noChangeAspect="1"/>
          </p:cNvPicPr>
          <p:nvPr/>
        </p:nvPicPr>
        <p:blipFill>
          <a:blip r:embed="rId5"/>
          <a:stretch>
            <a:fillRect/>
          </a:stretch>
        </p:blipFill>
        <p:spPr>
          <a:xfrm>
            <a:off x="7890490" y="2118369"/>
            <a:ext cx="1725318" cy="609653"/>
          </a:xfrm>
          <a:prstGeom prst="rect">
            <a:avLst/>
          </a:prstGeom>
        </p:spPr>
      </p:pic>
    </p:spTree>
    <p:extLst>
      <p:ext uri="{BB962C8B-B14F-4D97-AF65-F5344CB8AC3E}">
        <p14:creationId xmlns:p14="http://schemas.microsoft.com/office/powerpoint/2010/main" val="31298981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0872-1EDD-C8B3-F3F3-9C182CDD8377}"/>
              </a:ext>
            </a:extLst>
          </p:cNvPr>
          <p:cNvSpPr>
            <a:spLocks noGrp="1"/>
          </p:cNvSpPr>
          <p:nvPr>
            <p:ph type="title"/>
          </p:nvPr>
        </p:nvSpPr>
        <p:spPr/>
        <p:txBody>
          <a:bodyPr/>
          <a:lstStyle/>
          <a:p>
            <a:r>
              <a:rPr lang="en-US"/>
              <a:t>Professional Learning: Long Range Planning</a:t>
            </a:r>
          </a:p>
        </p:txBody>
      </p:sp>
      <p:pic>
        <p:nvPicPr>
          <p:cNvPr id="4" name="Picture 1" descr="Table of yearlong Ci3T Implementation Series and Delivery activities">
            <a:extLst>
              <a:ext uri="{FF2B5EF4-FFF2-40B4-BE49-F238E27FC236}">
                <a16:creationId xmlns:a16="http://schemas.microsoft.com/office/drawing/2014/main" id="{276C25D9-7874-B166-AF54-E1D6A83ED1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77"/>
          <a:stretch/>
        </p:blipFill>
        <p:spPr>
          <a:xfrm>
            <a:off x="635917" y="1883826"/>
            <a:ext cx="5460083" cy="3827364"/>
          </a:xfrm>
          <a:prstGeom prst="rect">
            <a:avLst/>
          </a:prstGeom>
        </p:spPr>
      </p:pic>
      <p:pic>
        <p:nvPicPr>
          <p:cNvPr id="10" name="Picture 2" descr="Ci3T Implementation Series and Delivery Data Review Schedule">
            <a:extLst>
              <a:ext uri="{FF2B5EF4-FFF2-40B4-BE49-F238E27FC236}">
                <a16:creationId xmlns:a16="http://schemas.microsoft.com/office/drawing/2014/main" id="{1758B8A8-CBF1-B8BE-1C97-4B160C6540D4}"/>
              </a:ext>
            </a:extLst>
          </p:cNvPr>
          <p:cNvPicPr>
            <a:picLocks noChangeAspect="1"/>
          </p:cNvPicPr>
          <p:nvPr/>
        </p:nvPicPr>
        <p:blipFill>
          <a:blip r:embed="rId3"/>
          <a:srcRect/>
          <a:stretch/>
        </p:blipFill>
        <p:spPr>
          <a:xfrm>
            <a:off x="6468279" y="1581198"/>
            <a:ext cx="4383293" cy="4085048"/>
          </a:xfrm>
          <a:prstGeom prst="rect">
            <a:avLst/>
          </a:prstGeom>
          <a:ln>
            <a:solidFill>
              <a:schemeClr val="tx1"/>
            </a:solidFill>
          </a:ln>
        </p:spPr>
      </p:pic>
      <p:pic>
        <p:nvPicPr>
          <p:cNvPr id="12" name="Picture 3" descr="District Data Review Schedule by Ci3T Implementation Series Sessions Schedule">
            <a:extLst>
              <a:ext uri="{FF2B5EF4-FFF2-40B4-BE49-F238E27FC236}">
                <a16:creationId xmlns:a16="http://schemas.microsoft.com/office/drawing/2014/main" id="{CBCA14DF-3A97-A834-2D0F-FB615684BB44}"/>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8346027" y="3797508"/>
            <a:ext cx="3607558" cy="2875138"/>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4">
            <a:extLst>
              <a:ext uri="{FF2B5EF4-FFF2-40B4-BE49-F238E27FC236}">
                <a16:creationId xmlns:a16="http://schemas.microsoft.com/office/drawing/2014/main" id="{EBCC5E50-2463-43C8-634C-DE45F7A9B63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021568" y="0"/>
            <a:ext cx="1170432"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875798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p:txBody>
          <a:bodyPr/>
          <a:lstStyle/>
          <a:p>
            <a:r>
              <a:rPr lang="en-US">
                <a:cs typeface="Arial"/>
              </a:rPr>
              <a:t>Ci3T Implementation Professional Learning Series</a:t>
            </a:r>
            <a:endParaRPr lang="en-US"/>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118"/>
          <a:stretch>
            <a:fillRect/>
          </a:stretch>
        </p:blipFill>
        <p:spPr>
          <a:xfrm>
            <a:off x="1013347" y="1835271"/>
            <a:ext cx="10165317" cy="4476534"/>
          </a:xfrm>
          <a:prstGeom prst="rect">
            <a:avLst/>
          </a:prstGeom>
        </p:spPr>
      </p:pic>
    </p:spTree>
    <p:extLst>
      <p:ext uri="{BB962C8B-B14F-4D97-AF65-F5344CB8AC3E}">
        <p14:creationId xmlns:p14="http://schemas.microsoft.com/office/powerpoint/2010/main" val="2334413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D325A-7E42-4F89-9D68-C162E5697E89}"/>
              </a:ext>
            </a:extLst>
          </p:cNvPr>
          <p:cNvSpPr>
            <a:spLocks noGrp="1"/>
          </p:cNvSpPr>
          <p:nvPr>
            <p:ph type="title"/>
          </p:nvPr>
        </p:nvSpPr>
        <p:spPr/>
        <p:txBody>
          <a:bodyPr/>
          <a:lstStyle/>
          <a:p>
            <a:r>
              <a:rPr lang="en-US"/>
              <a:t>Using Data to Revise Your Ci3T Plan</a:t>
            </a:r>
          </a:p>
        </p:txBody>
      </p:sp>
      <p:pic>
        <p:nvPicPr>
          <p:cNvPr id="7" name="Picture 1" descr="Image of Lincoln Elementary School's Ci3T Implementation Report">
            <a:extLst>
              <a:ext uri="{FF2B5EF4-FFF2-40B4-BE49-F238E27FC236}">
                <a16:creationId xmlns:a16="http://schemas.microsoft.com/office/drawing/2014/main" id="{CDA6CBB0-73F6-021F-7D3C-FB6BFFE960B5}"/>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248327" y="1419905"/>
            <a:ext cx="2800495" cy="3628105"/>
          </a:xfrm>
          <a:prstGeom prst="rect">
            <a:avLst/>
          </a:prstGeom>
          <a:ln>
            <a:solidFill>
              <a:schemeClr val="tx1"/>
            </a:solidFill>
          </a:ln>
        </p:spPr>
      </p:pic>
      <p:pic>
        <p:nvPicPr>
          <p:cNvPr id="4" name="Picture 2" descr="Image of Tier 1: Universal SWPBIS Features page ">
            <a:extLst>
              <a:ext uri="{FF2B5EF4-FFF2-40B4-BE49-F238E27FC236}">
                <a16:creationId xmlns:a16="http://schemas.microsoft.com/office/drawing/2014/main" id="{453FA42F-2254-4F96-B7E1-174D1D44431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t="5192" r="-1852"/>
          <a:stretch/>
        </p:blipFill>
        <p:spPr>
          <a:xfrm>
            <a:off x="3195106" y="2603955"/>
            <a:ext cx="3527349" cy="4125424"/>
          </a:xfrm>
          <a:prstGeom prst="rect">
            <a:avLst/>
          </a:prstGeom>
          <a:ln>
            <a:noFill/>
          </a:ln>
          <a:effectLst>
            <a:outerShdw blurRad="292100" dist="139700" dir="2700000" algn="tl" rotWithShape="0">
              <a:srgbClr val="333333">
                <a:alpha val="65000"/>
              </a:srgbClr>
            </a:outerShdw>
          </a:effectLst>
        </p:spPr>
      </p:pic>
      <p:pic>
        <p:nvPicPr>
          <p:cNvPr id="5" name="Picture 3" descr="Image of Sample Secondary (Tier 2) Intervention Grid">
            <a:extLst>
              <a:ext uri="{FF2B5EF4-FFF2-40B4-BE49-F238E27FC236}">
                <a16:creationId xmlns:a16="http://schemas.microsoft.com/office/drawing/2014/main" id="{0E49F568-0EFD-4B81-B1B3-6E4D45BB86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7037" y="1414777"/>
            <a:ext cx="3520460" cy="1093572"/>
          </a:xfrm>
          <a:prstGeom prst="rect">
            <a:avLst/>
          </a:prstGeom>
          <a:ln>
            <a:solidFill>
              <a:schemeClr val="tx1">
                <a:lumMod val="50000"/>
                <a:lumOff val="50000"/>
              </a:schemeClr>
            </a:solidFill>
          </a:ln>
        </p:spPr>
      </p:pic>
      <p:pic>
        <p:nvPicPr>
          <p:cNvPr id="12" name="Picture 4" descr="Image of Tertiary (Tier 3) Intervention Grid">
            <a:extLst>
              <a:ext uri="{FF2B5EF4-FFF2-40B4-BE49-F238E27FC236}">
                <a16:creationId xmlns:a16="http://schemas.microsoft.com/office/drawing/2014/main" id="{2CD2E55A-6762-4581-A71C-7203EA583A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7037" y="2603955"/>
            <a:ext cx="3520460" cy="1086879"/>
          </a:xfrm>
          <a:prstGeom prst="rect">
            <a:avLst/>
          </a:prstGeom>
          <a:ln>
            <a:solidFill>
              <a:schemeClr val="tx1">
                <a:lumMod val="50000"/>
                <a:lumOff val="50000"/>
              </a:schemeClr>
            </a:solidFill>
          </a:ln>
        </p:spPr>
      </p:pic>
      <p:pic>
        <p:nvPicPr>
          <p:cNvPr id="13" name="Picture 5" descr="Image of a graph showing Lincoln Elementary's Tiered Fidelity Inventory data">
            <a:extLst>
              <a:ext uri="{FF2B5EF4-FFF2-40B4-BE49-F238E27FC236}">
                <a16:creationId xmlns:a16="http://schemas.microsoft.com/office/drawing/2014/main" id="{A59F2189-F606-FE5E-5FB9-2FE231D48F3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6934052" y="3814840"/>
            <a:ext cx="3520460" cy="2168952"/>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8" name="Right Arrow 1">
            <a:extLst>
              <a:ext uri="{FF2B5EF4-FFF2-40B4-BE49-F238E27FC236}">
                <a16:creationId xmlns:a16="http://schemas.microsoft.com/office/drawing/2014/main" id="{B83CD157-0876-4C42-9147-E96ECCE205C9}"/>
              </a:ext>
              <a:ext uri="{C183D7F6-B498-43B3-948B-1728B52AA6E4}">
                <adec:decorative xmlns:adec="http://schemas.microsoft.com/office/drawing/2017/decorative" val="1"/>
              </a:ext>
            </a:extLst>
          </p:cNvPr>
          <p:cNvSpPr/>
          <p:nvPr/>
        </p:nvSpPr>
        <p:spPr>
          <a:xfrm rot="653427">
            <a:off x="4452005" y="1505528"/>
            <a:ext cx="2412678" cy="1025751"/>
          </a:xfrm>
          <a:prstGeom prst="rightArrow">
            <a:avLst/>
          </a:prstGeom>
          <a:solidFill>
            <a:schemeClr val="accent5"/>
          </a:solidFill>
          <a:ln w="3175" cap="flat">
            <a:solidFill>
              <a:schemeClr val="tx1"/>
            </a:solidFill>
            <a:prstDash val="solid"/>
            <a:miter lim="800000"/>
            <a:extLst>
              <a:ext uri="{C807C97D-BFC1-408E-A445-0C87EB9F89A2}">
                <ask:lineSketchStyleProps xmlns:ask="http://schemas.microsoft.com/office/drawing/2018/sketchyshapes" sd="1219033472">
                  <a:custGeom>
                    <a:avLst/>
                    <a:gdLst>
                      <a:gd name="connsiteX0" fmla="*/ 0 w 2412678"/>
                      <a:gd name="connsiteY0" fmla="*/ 256438 h 1025751"/>
                      <a:gd name="connsiteX1" fmla="*/ 633268 w 2412678"/>
                      <a:gd name="connsiteY1" fmla="*/ 256438 h 1025751"/>
                      <a:gd name="connsiteX2" fmla="*/ 1285533 w 2412678"/>
                      <a:gd name="connsiteY2" fmla="*/ 256438 h 1025751"/>
                      <a:gd name="connsiteX3" fmla="*/ 1899803 w 2412678"/>
                      <a:gd name="connsiteY3" fmla="*/ 256438 h 1025751"/>
                      <a:gd name="connsiteX4" fmla="*/ 1899803 w 2412678"/>
                      <a:gd name="connsiteY4" fmla="*/ 0 h 1025751"/>
                      <a:gd name="connsiteX5" fmla="*/ 2156241 w 2412678"/>
                      <a:gd name="connsiteY5" fmla="*/ 256438 h 1025751"/>
                      <a:gd name="connsiteX6" fmla="*/ 2412678 w 2412678"/>
                      <a:gd name="connsiteY6" fmla="*/ 512876 h 1025751"/>
                      <a:gd name="connsiteX7" fmla="*/ 2161369 w 2412678"/>
                      <a:gd name="connsiteY7" fmla="*/ 764185 h 1025751"/>
                      <a:gd name="connsiteX8" fmla="*/ 1899803 w 2412678"/>
                      <a:gd name="connsiteY8" fmla="*/ 1025751 h 1025751"/>
                      <a:gd name="connsiteX9" fmla="*/ 1899803 w 2412678"/>
                      <a:gd name="connsiteY9" fmla="*/ 769313 h 1025751"/>
                      <a:gd name="connsiteX10" fmla="*/ 1247537 w 2412678"/>
                      <a:gd name="connsiteY10" fmla="*/ 769313 h 1025751"/>
                      <a:gd name="connsiteX11" fmla="*/ 633268 w 2412678"/>
                      <a:gd name="connsiteY11" fmla="*/ 769313 h 1025751"/>
                      <a:gd name="connsiteX12" fmla="*/ 0 w 2412678"/>
                      <a:gd name="connsiteY12" fmla="*/ 769313 h 1025751"/>
                      <a:gd name="connsiteX13" fmla="*/ 0 w 2412678"/>
                      <a:gd name="connsiteY13" fmla="*/ 256438 h 102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2678" h="1025751" fill="none" extrusionOk="0">
                        <a:moveTo>
                          <a:pt x="0" y="256438"/>
                        </a:moveTo>
                        <a:cubicBezTo>
                          <a:pt x="313080" y="239928"/>
                          <a:pt x="328083" y="235676"/>
                          <a:pt x="633268" y="256438"/>
                        </a:cubicBezTo>
                        <a:cubicBezTo>
                          <a:pt x="938453" y="277200"/>
                          <a:pt x="973461" y="260487"/>
                          <a:pt x="1285533" y="256438"/>
                        </a:cubicBezTo>
                        <a:cubicBezTo>
                          <a:pt x="1597605" y="252389"/>
                          <a:pt x="1751587" y="252816"/>
                          <a:pt x="1899803" y="256438"/>
                        </a:cubicBezTo>
                        <a:cubicBezTo>
                          <a:pt x="1904793" y="168413"/>
                          <a:pt x="1892708" y="118995"/>
                          <a:pt x="1899803" y="0"/>
                        </a:cubicBezTo>
                        <a:cubicBezTo>
                          <a:pt x="1968492" y="76698"/>
                          <a:pt x="2074031" y="170237"/>
                          <a:pt x="2156241" y="256438"/>
                        </a:cubicBezTo>
                        <a:cubicBezTo>
                          <a:pt x="2238451" y="342639"/>
                          <a:pt x="2358620" y="442546"/>
                          <a:pt x="2412678" y="512876"/>
                        </a:cubicBezTo>
                        <a:cubicBezTo>
                          <a:pt x="2330545" y="575144"/>
                          <a:pt x="2280154" y="651286"/>
                          <a:pt x="2161369" y="764185"/>
                        </a:cubicBezTo>
                        <a:cubicBezTo>
                          <a:pt x="2042584" y="877084"/>
                          <a:pt x="1948971" y="963253"/>
                          <a:pt x="1899803" y="1025751"/>
                        </a:cubicBezTo>
                        <a:cubicBezTo>
                          <a:pt x="1898573" y="938943"/>
                          <a:pt x="1900705" y="858964"/>
                          <a:pt x="1899803" y="769313"/>
                        </a:cubicBezTo>
                        <a:cubicBezTo>
                          <a:pt x="1664759" y="792753"/>
                          <a:pt x="1544446" y="798966"/>
                          <a:pt x="1247537" y="769313"/>
                        </a:cubicBezTo>
                        <a:cubicBezTo>
                          <a:pt x="950628" y="739660"/>
                          <a:pt x="825096" y="784245"/>
                          <a:pt x="633268" y="769313"/>
                        </a:cubicBezTo>
                        <a:cubicBezTo>
                          <a:pt x="441440" y="754381"/>
                          <a:pt x="130018" y="762549"/>
                          <a:pt x="0" y="769313"/>
                        </a:cubicBezTo>
                        <a:cubicBezTo>
                          <a:pt x="-80" y="609920"/>
                          <a:pt x="-12838" y="362323"/>
                          <a:pt x="0" y="256438"/>
                        </a:cubicBezTo>
                        <a:close/>
                      </a:path>
                      <a:path w="2412678" h="1025751" stroke="0" extrusionOk="0">
                        <a:moveTo>
                          <a:pt x="0" y="256438"/>
                        </a:moveTo>
                        <a:cubicBezTo>
                          <a:pt x="282359" y="239887"/>
                          <a:pt x="472905" y="246027"/>
                          <a:pt x="614270" y="256438"/>
                        </a:cubicBezTo>
                        <a:cubicBezTo>
                          <a:pt x="755635" y="266850"/>
                          <a:pt x="1011939" y="263189"/>
                          <a:pt x="1190543" y="256438"/>
                        </a:cubicBezTo>
                        <a:cubicBezTo>
                          <a:pt x="1369147" y="249687"/>
                          <a:pt x="1741226" y="237480"/>
                          <a:pt x="1899803" y="256438"/>
                        </a:cubicBezTo>
                        <a:cubicBezTo>
                          <a:pt x="1908973" y="157666"/>
                          <a:pt x="1897591" y="59956"/>
                          <a:pt x="1899803" y="0"/>
                        </a:cubicBezTo>
                        <a:cubicBezTo>
                          <a:pt x="1969015" y="83657"/>
                          <a:pt x="2045657" y="141411"/>
                          <a:pt x="2145983" y="246180"/>
                        </a:cubicBezTo>
                        <a:cubicBezTo>
                          <a:pt x="2246309" y="350950"/>
                          <a:pt x="2338392" y="443058"/>
                          <a:pt x="2412678" y="512876"/>
                        </a:cubicBezTo>
                        <a:cubicBezTo>
                          <a:pt x="2295786" y="629284"/>
                          <a:pt x="2263330" y="671987"/>
                          <a:pt x="2166498" y="759056"/>
                        </a:cubicBezTo>
                        <a:cubicBezTo>
                          <a:pt x="2069666" y="846125"/>
                          <a:pt x="1994089" y="929718"/>
                          <a:pt x="1899803" y="1025751"/>
                        </a:cubicBezTo>
                        <a:cubicBezTo>
                          <a:pt x="1911745" y="917902"/>
                          <a:pt x="1893799" y="830595"/>
                          <a:pt x="1899803" y="769313"/>
                        </a:cubicBezTo>
                        <a:cubicBezTo>
                          <a:pt x="1767209" y="790880"/>
                          <a:pt x="1502441" y="762281"/>
                          <a:pt x="1247537" y="769313"/>
                        </a:cubicBezTo>
                        <a:cubicBezTo>
                          <a:pt x="992633" y="776345"/>
                          <a:pt x="761537" y="764583"/>
                          <a:pt x="576274" y="769313"/>
                        </a:cubicBezTo>
                        <a:cubicBezTo>
                          <a:pt x="391011" y="774043"/>
                          <a:pt x="161745" y="745650"/>
                          <a:pt x="0" y="769313"/>
                        </a:cubicBezTo>
                        <a:cubicBezTo>
                          <a:pt x="11865" y="644533"/>
                          <a:pt x="16804" y="409091"/>
                          <a:pt x="0" y="256438"/>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Add in plans for Tier 2 &amp; 3</a:t>
            </a:r>
          </a:p>
        </p:txBody>
      </p:sp>
      <p:grpSp>
        <p:nvGrpSpPr>
          <p:cNvPr id="11" name="Group 10">
            <a:extLst>
              <a:ext uri="{FF2B5EF4-FFF2-40B4-BE49-F238E27FC236}">
                <a16:creationId xmlns:a16="http://schemas.microsoft.com/office/drawing/2014/main" id="{AB520EBA-D0FC-48C6-A5BC-3A7FCEC4A98B}"/>
              </a:ext>
              <a:ext uri="{C183D7F6-B498-43B3-948B-1728B52AA6E4}">
                <adec:decorative xmlns:adec="http://schemas.microsoft.com/office/drawing/2017/decorative" val="1"/>
              </a:ext>
            </a:extLst>
          </p:cNvPr>
          <p:cNvGrpSpPr/>
          <p:nvPr/>
        </p:nvGrpSpPr>
        <p:grpSpPr>
          <a:xfrm>
            <a:off x="6418217" y="2749958"/>
            <a:ext cx="273570" cy="1404849"/>
            <a:chOff x="6418217" y="2749958"/>
            <a:chExt cx="273570" cy="1404849"/>
          </a:xfrm>
        </p:grpSpPr>
        <p:sp>
          <p:nvSpPr>
            <p:cNvPr id="6" name="Rectangle 5">
              <a:extLst>
                <a:ext uri="{FF2B5EF4-FFF2-40B4-BE49-F238E27FC236}">
                  <a16:creationId xmlns:a16="http://schemas.microsoft.com/office/drawing/2014/main" id="{C342DB76-3EC5-6758-3519-0CB5C332F9D2}"/>
                </a:ext>
              </a:extLst>
            </p:cNvPr>
            <p:cNvSpPr/>
            <p:nvPr/>
          </p:nvSpPr>
          <p:spPr>
            <a:xfrm>
              <a:off x="6418217" y="2749958"/>
              <a:ext cx="243840" cy="2457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D27346-6369-5753-B2A6-E81D01BED457}"/>
                </a:ext>
              </a:extLst>
            </p:cNvPr>
            <p:cNvSpPr/>
            <p:nvPr/>
          </p:nvSpPr>
          <p:spPr>
            <a:xfrm>
              <a:off x="6447947" y="3909016"/>
              <a:ext cx="243840" cy="2457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88919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rimary Plan example"/>
          <p:cNvPicPr>
            <a:picLocks noChangeAspect="1"/>
          </p:cNvPicPr>
          <p:nvPr/>
        </p:nvPicPr>
        <p:blipFill>
          <a:blip r:embed="rId3"/>
          <a:stretch>
            <a:fillRect/>
          </a:stretch>
        </p:blipFill>
        <p:spPr>
          <a:xfrm>
            <a:off x="2139290" y="439583"/>
            <a:ext cx="8010525" cy="5962650"/>
          </a:xfrm>
          <a:prstGeom prst="rect">
            <a:avLst/>
          </a:prstGeom>
        </p:spPr>
      </p:pic>
      <p:sp>
        <p:nvSpPr>
          <p:cNvPr id="13" name="Rectangle 1">
            <a:extLst>
              <a:ext uri="{FF2B5EF4-FFF2-40B4-BE49-F238E27FC236}">
                <a16:creationId xmlns:a16="http://schemas.microsoft.com/office/drawing/2014/main" id="{52408ADE-DE3A-48BF-B81E-639E248994D1}"/>
              </a:ext>
            </a:extLst>
          </p:cNvPr>
          <p:cNvSpPr/>
          <p:nvPr/>
        </p:nvSpPr>
        <p:spPr>
          <a:xfrm>
            <a:off x="3481920" y="1039741"/>
            <a:ext cx="4807373" cy="706829"/>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i="1">
                <a:ln w="0"/>
                <a:solidFill>
                  <a:prstClr val="black"/>
                </a:solidFill>
                <a:effectLst>
                  <a:outerShdw blurRad="38100" dist="19050" dir="2700000" algn="tl" rotWithShape="0">
                    <a:prstClr val="black">
                      <a:alpha val="40000"/>
                    </a:prstClr>
                  </a:outerShdw>
                </a:effectLst>
                <a:latin typeface="Calibri" panose="020F0502020204030204"/>
              </a:rPr>
              <a:t>Check to see if your district has updated their District Master Blueprint</a:t>
            </a:r>
          </a:p>
        </p:txBody>
      </p:sp>
      <p:sp>
        <p:nvSpPr>
          <p:cNvPr id="8" name="Rectangle 2"/>
          <p:cNvSpPr/>
          <p:nvPr/>
        </p:nvSpPr>
        <p:spPr>
          <a:xfrm>
            <a:off x="3340747" y="2480606"/>
            <a:ext cx="5365020" cy="639271"/>
          </a:xfrm>
          <a:prstGeom prst="rect">
            <a:avLst/>
          </a:prstGeom>
          <a:solidFill>
            <a:schemeClr val="accent5"/>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solidFill>
                  <a:prstClr val="white"/>
                </a:solidFill>
                <a:latin typeface="Calibri" panose="020F0502020204030204"/>
              </a:rPr>
              <a:t>Teach, display, and model school-wide expectations</a:t>
            </a:r>
          </a:p>
        </p:txBody>
      </p:sp>
      <p:sp>
        <p:nvSpPr>
          <p:cNvPr id="9" name="Highlight 1">
            <a:extLst>
              <a:ext uri="{C183D7F6-B498-43B3-948B-1728B52AA6E4}">
                <adec:decorative xmlns:adec="http://schemas.microsoft.com/office/drawing/2017/decorative" val="1"/>
              </a:ext>
            </a:extLst>
          </p:cNvPr>
          <p:cNvSpPr/>
          <p:nvPr/>
        </p:nvSpPr>
        <p:spPr>
          <a:xfrm>
            <a:off x="4647526" y="3649508"/>
            <a:ext cx="2476162" cy="145656"/>
          </a:xfrm>
          <a:prstGeom prst="rect">
            <a:avLst/>
          </a:prstGeom>
          <a:solidFill>
            <a:srgbClr val="4F81BD">
              <a:alpha val="1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Highlight 2">
            <a:extLst>
              <a:ext uri="{C183D7F6-B498-43B3-948B-1728B52AA6E4}">
                <adec:decorative xmlns:adec="http://schemas.microsoft.com/office/drawing/2017/decorative" val="1"/>
              </a:ext>
            </a:extLst>
          </p:cNvPr>
          <p:cNvSpPr/>
          <p:nvPr/>
        </p:nvSpPr>
        <p:spPr>
          <a:xfrm>
            <a:off x="7371844" y="3646810"/>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Highlight 3">
            <a:extLst>
              <a:ext uri="{C183D7F6-B498-43B3-948B-1728B52AA6E4}">
                <adec:decorative xmlns:adec="http://schemas.microsoft.com/office/drawing/2017/decorative" val="1"/>
              </a:ext>
            </a:extLst>
          </p:cNvPr>
          <p:cNvSpPr/>
          <p:nvPr/>
        </p:nvSpPr>
        <p:spPr>
          <a:xfrm>
            <a:off x="7357009" y="4797228"/>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2" name="Rectangle 3"/>
          <p:cNvSpPr/>
          <p:nvPr/>
        </p:nvSpPr>
        <p:spPr>
          <a:xfrm>
            <a:off x="6463187" y="5885148"/>
            <a:ext cx="5365020" cy="639271"/>
          </a:xfrm>
          <a:prstGeom prst="rect">
            <a:avLst/>
          </a:prstGeom>
          <a:solidFill>
            <a:schemeClr val="accent5"/>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en-US">
                <a:solidFill>
                  <a:prstClr val="white"/>
                </a:solidFill>
                <a:latin typeface="Calibri" panose="020F0502020204030204"/>
              </a:rPr>
              <a:t>Teach school-wide social skills…model social skills</a:t>
            </a:r>
          </a:p>
        </p:txBody>
      </p:sp>
    </p:spTree>
    <p:extLst>
      <p:ext uri="{BB962C8B-B14F-4D97-AF65-F5344CB8AC3E}">
        <p14:creationId xmlns:p14="http://schemas.microsoft.com/office/powerpoint/2010/main" val="86404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1" grpId="0" animBg="1"/>
      <p:bldP spid="10"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4679031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FD191-81D4-D9B6-CA10-00B33276495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Reinforcing 1</a:t>
            </a:r>
          </a:p>
        </p:txBody>
      </p:sp>
      <p:pic>
        <p:nvPicPr>
          <p:cNvPr id="5" name="Picture 1" descr="Procedures for reinforcing. Includes field, mean, and standard deviation.">
            <a:extLst>
              <a:ext uri="{FF2B5EF4-FFF2-40B4-BE49-F238E27FC236}">
                <a16:creationId xmlns:a16="http://schemas.microsoft.com/office/drawing/2014/main" id="{2C0058AF-38B8-1D43-26A4-D20F91AAF2D3}"/>
              </a:ext>
            </a:extLst>
          </p:cNvPr>
          <p:cNvPicPr>
            <a:picLocks noChangeAspect="1"/>
          </p:cNvPicPr>
          <p:nvPr/>
        </p:nvPicPr>
        <p:blipFill>
          <a:blip r:embed="rId3"/>
          <a:stretch>
            <a:fillRect/>
          </a:stretch>
        </p:blipFill>
        <p:spPr>
          <a:xfrm>
            <a:off x="300095" y="215451"/>
            <a:ext cx="10215165" cy="6337749"/>
          </a:xfrm>
          <a:prstGeom prst="rect">
            <a:avLst/>
          </a:prstGeom>
          <a:ln>
            <a:solidFill>
              <a:schemeClr val="accent5"/>
            </a:solidFill>
          </a:ln>
        </p:spPr>
      </p:pic>
      <p:sp>
        <p:nvSpPr>
          <p:cNvPr id="6" name="Highlight 1" descr="Yellow highlighting over field 2: Did I give tickets to students demonstrating schoolwide expectations? Mean 1.44. Standard deviation 0.79.">
            <a:extLst>
              <a:ext uri="{FF2B5EF4-FFF2-40B4-BE49-F238E27FC236}">
                <a16:creationId xmlns:a16="http://schemas.microsoft.com/office/drawing/2014/main" id="{55761529-3149-72A9-0F8A-752461B19041}"/>
              </a:ext>
            </a:extLst>
          </p:cNvPr>
          <p:cNvSpPr/>
          <p:nvPr/>
        </p:nvSpPr>
        <p:spPr>
          <a:xfrm>
            <a:off x="215210" y="1913701"/>
            <a:ext cx="10215165"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Highlight 2" descr="Yellow highlighting over field 13: Did I provide opportunities for students to exchange tickets? Mean 1.55. Standard deviation 1.16.">
            <a:extLst>
              <a:ext uri="{FF2B5EF4-FFF2-40B4-BE49-F238E27FC236}">
                <a16:creationId xmlns:a16="http://schemas.microsoft.com/office/drawing/2014/main" id="{FC98D487-F761-DA61-4902-C7AE0130EA42}"/>
              </a:ext>
            </a:extLst>
          </p:cNvPr>
          <p:cNvSpPr/>
          <p:nvPr/>
        </p:nvSpPr>
        <p:spPr>
          <a:xfrm>
            <a:off x="281715" y="5993366"/>
            <a:ext cx="10082154"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2">
            <a:extLst>
              <a:ext uri="{FF2B5EF4-FFF2-40B4-BE49-F238E27FC236}">
                <a16:creationId xmlns:a16="http://schemas.microsoft.com/office/drawing/2014/main" id="{84B7D94C-0E3E-2EC5-2BBC-F61A88349BE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852321" y="20739"/>
            <a:ext cx="1339679" cy="1692072"/>
          </a:xfrm>
          <a:prstGeom prst="rect">
            <a:avLst/>
          </a:prstGeom>
          <a:ln>
            <a:solidFill>
              <a:schemeClr val="tx1"/>
            </a:solidFill>
          </a:ln>
        </p:spPr>
      </p:pic>
    </p:spTree>
    <p:extLst>
      <p:ext uri="{BB962C8B-B14F-4D97-AF65-F5344CB8AC3E}">
        <p14:creationId xmlns:p14="http://schemas.microsoft.com/office/powerpoint/2010/main" val="243497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5A9545-F056-578D-0D12-C752BEA4EB1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Common Misconceptions</a:t>
            </a:r>
          </a:p>
        </p:txBody>
      </p:sp>
      <p:pic>
        <p:nvPicPr>
          <p:cNvPr id="2" name="Picture 1" descr="Ci3T Implementation Report">
            <a:extLst>
              <a:ext uri="{FF2B5EF4-FFF2-40B4-BE49-F238E27FC236}">
                <a16:creationId xmlns:a16="http://schemas.microsoft.com/office/drawing/2014/main" id="{1271F7C9-8D92-63E1-1EA2-80F3B224F8BD}"/>
              </a:ext>
            </a:extLst>
          </p:cNvPr>
          <p:cNvPicPr>
            <a:picLocks noChangeAspect="1"/>
          </p:cNvPicPr>
          <p:nvPr/>
        </p:nvPicPr>
        <p:blipFill>
          <a:blip r:embed="rId3"/>
          <a:srcRect/>
          <a:stretch/>
        </p:blipFill>
        <p:spPr>
          <a:xfrm>
            <a:off x="449179" y="617058"/>
            <a:ext cx="4636168" cy="5855681"/>
          </a:xfrm>
          <a:prstGeom prst="rect">
            <a:avLst/>
          </a:prstGeom>
        </p:spPr>
      </p:pic>
      <p:sp>
        <p:nvSpPr>
          <p:cNvPr id="3" name="Speech Bubble 1">
            <a:extLst>
              <a:ext uri="{FF2B5EF4-FFF2-40B4-BE49-F238E27FC236}">
                <a16:creationId xmlns:a16="http://schemas.microsoft.com/office/drawing/2014/main" id="{08EE634C-BC0F-C3FC-2E82-AD87D99E6625}"/>
              </a:ext>
            </a:extLst>
          </p:cNvPr>
          <p:cNvSpPr/>
          <p:nvPr/>
        </p:nvSpPr>
        <p:spPr>
          <a:xfrm>
            <a:off x="6063918" y="406269"/>
            <a:ext cx="2085474" cy="1492058"/>
          </a:xfrm>
          <a:prstGeom prst="wedgeEllipseCallout">
            <a:avLst>
              <a:gd name="adj1" fmla="val -47270"/>
              <a:gd name="adj2" fmla="val 6168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Tickets don’t work.</a:t>
            </a:r>
          </a:p>
        </p:txBody>
      </p:sp>
      <p:sp>
        <p:nvSpPr>
          <p:cNvPr id="4" name="Speech Bubble 2">
            <a:extLst>
              <a:ext uri="{FF2B5EF4-FFF2-40B4-BE49-F238E27FC236}">
                <a16:creationId xmlns:a16="http://schemas.microsoft.com/office/drawing/2014/main" id="{6E722FF8-5C48-BD7F-C3AB-A05FF3FEE807}"/>
              </a:ext>
            </a:extLst>
          </p:cNvPr>
          <p:cNvSpPr/>
          <p:nvPr/>
        </p:nvSpPr>
        <p:spPr>
          <a:xfrm>
            <a:off x="8634756" y="1187784"/>
            <a:ext cx="3015917" cy="1492058"/>
          </a:xfrm>
          <a:prstGeom prst="wedgeEllipseCallout">
            <a:avLst>
              <a:gd name="adj1" fmla="val 52730"/>
              <a:gd name="adj2" fmla="val 62762"/>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It’s too complicated to collect and keep track of tickets.</a:t>
            </a:r>
          </a:p>
        </p:txBody>
      </p:sp>
      <p:sp>
        <p:nvSpPr>
          <p:cNvPr id="5" name="Speech Bubble 3">
            <a:extLst>
              <a:ext uri="{FF2B5EF4-FFF2-40B4-BE49-F238E27FC236}">
                <a16:creationId xmlns:a16="http://schemas.microsoft.com/office/drawing/2014/main" id="{0DB2C9A5-42B0-9846-772D-F404596A6877}"/>
              </a:ext>
            </a:extLst>
          </p:cNvPr>
          <p:cNvSpPr/>
          <p:nvPr/>
        </p:nvSpPr>
        <p:spPr>
          <a:xfrm>
            <a:off x="5570711" y="2398223"/>
            <a:ext cx="3551648" cy="2061553"/>
          </a:xfrm>
          <a:prstGeom prst="wedgeEllipseCallout">
            <a:avLst>
              <a:gd name="adj1" fmla="val -47270"/>
              <a:gd name="adj2" fmla="val 6168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Tickets don’t build intrinsic motivation. This isn’t preparing them for the real world </a:t>
            </a:r>
          </a:p>
        </p:txBody>
      </p:sp>
      <p:sp>
        <p:nvSpPr>
          <p:cNvPr id="6" name="Speech Bubble 4">
            <a:extLst>
              <a:ext uri="{FF2B5EF4-FFF2-40B4-BE49-F238E27FC236}">
                <a16:creationId xmlns:a16="http://schemas.microsoft.com/office/drawing/2014/main" id="{D8743A56-F80B-9EBA-3CD2-DC4BF3D00F52}"/>
              </a:ext>
            </a:extLst>
          </p:cNvPr>
          <p:cNvSpPr/>
          <p:nvPr/>
        </p:nvSpPr>
        <p:spPr>
          <a:xfrm>
            <a:off x="7126797" y="4747481"/>
            <a:ext cx="3015917" cy="1492058"/>
          </a:xfrm>
          <a:prstGeom prst="wedgeEllipseCallout">
            <a:avLst>
              <a:gd name="adj1" fmla="val 52730"/>
              <a:gd name="adj2" fmla="val 62762"/>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Fifth graders don’t care about tickets.</a:t>
            </a:r>
          </a:p>
        </p:txBody>
      </p:sp>
    </p:spTree>
    <p:extLst>
      <p:ext uri="{BB962C8B-B14F-4D97-AF65-F5344CB8AC3E}">
        <p14:creationId xmlns:p14="http://schemas.microsoft.com/office/powerpoint/2010/main" val="23177285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4A65E-8CC8-7A43-5962-5DE18760CA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D23885-1CDB-F2E7-72D6-2C9D3A07B423}"/>
              </a:ext>
              <a:ext uri="{C183D7F6-B498-43B3-948B-1728B52AA6E4}">
                <adec:decorative xmlns:adec="http://schemas.microsoft.com/office/drawing/2017/decorative" val="1"/>
              </a:ext>
            </a:extLst>
          </p:cNvPr>
          <p:cNvSpPr>
            <a:spLocks noGrp="1"/>
          </p:cNvSpPr>
          <p:nvPr>
            <p:ph type="title"/>
          </p:nvPr>
        </p:nvSpPr>
        <p:spPr/>
        <p:txBody>
          <a:bodyPr/>
          <a:lstStyle/>
          <a:p>
            <a:r>
              <a:rPr lang="en-US"/>
              <a:t>Professional Learning</a:t>
            </a:r>
          </a:p>
        </p:txBody>
      </p:sp>
      <p:sp>
        <p:nvSpPr>
          <p:cNvPr id="4" name="Title 1">
            <a:extLst>
              <a:ext uri="{FF2B5EF4-FFF2-40B4-BE49-F238E27FC236}">
                <a16:creationId xmlns:a16="http://schemas.microsoft.com/office/drawing/2014/main" id="{54746B45-9E36-0EBE-8344-27FF0175C1E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Professional Learning 1</a:t>
            </a:r>
          </a:p>
        </p:txBody>
      </p:sp>
      <p:pic>
        <p:nvPicPr>
          <p:cNvPr id="5" name="Picture 1" descr="Screenshot of the Frequently Asked Questions (FAQs) website page">
            <a:extLst>
              <a:ext uri="{FF2B5EF4-FFF2-40B4-BE49-F238E27FC236}">
                <a16:creationId xmlns:a16="http://schemas.microsoft.com/office/drawing/2014/main" id="{9E685795-6367-39A6-81A4-AA92B56571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1690688"/>
            <a:ext cx="4775590" cy="4448797"/>
          </a:xfrm>
          <a:prstGeom prst="rect">
            <a:avLst/>
          </a:prstGeom>
          <a:ln>
            <a:solidFill>
              <a:schemeClr val="tx1"/>
            </a:solidFill>
          </a:ln>
        </p:spPr>
      </p:pic>
      <p:pic>
        <p:nvPicPr>
          <p:cNvPr id="8" name="Picture 2" descr="Screenshot of the interaction resource page for Reinforcement Do's and Don'ts">
            <a:extLst>
              <a:ext uri="{FF2B5EF4-FFF2-40B4-BE49-F238E27FC236}">
                <a16:creationId xmlns:a16="http://schemas.microsoft.com/office/drawing/2014/main" id="{BE99168F-A968-B743-7BB7-1E04AEA74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4169" y="1699554"/>
            <a:ext cx="5518813" cy="3557208"/>
          </a:xfrm>
          <a:prstGeom prst="rect">
            <a:avLst/>
          </a:prstGeom>
        </p:spPr>
      </p:pic>
      <p:pic>
        <p:nvPicPr>
          <p:cNvPr id="3" name="Picture 3">
            <a:extLst>
              <a:ext uri="{FF2B5EF4-FFF2-40B4-BE49-F238E27FC236}">
                <a16:creationId xmlns:a16="http://schemas.microsoft.com/office/drawing/2014/main" id="{CB7797ED-021C-FED7-DD71-B313044A4A83}"/>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314176" y="0"/>
            <a:ext cx="877824"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542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8915E-C08E-B11E-56B8-5F2E7172D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9E4DD-D0F5-90D2-B951-B69E1D84F6A3}"/>
              </a:ext>
              <a:ext uri="{C183D7F6-B498-43B3-948B-1728B52AA6E4}">
                <adec:decorative xmlns:adec="http://schemas.microsoft.com/office/drawing/2017/decorative" val="1"/>
              </a:ext>
            </a:extLst>
          </p:cNvPr>
          <p:cNvSpPr>
            <a:spLocks noGrp="1"/>
          </p:cNvSpPr>
          <p:nvPr>
            <p:ph type="title"/>
          </p:nvPr>
        </p:nvSpPr>
        <p:spPr>
          <a:xfrm>
            <a:off x="780520" y="355293"/>
            <a:ext cx="10515600" cy="1325563"/>
          </a:xfrm>
        </p:spPr>
        <p:txBody>
          <a:bodyPr/>
          <a:lstStyle/>
          <a:p>
            <a:r>
              <a:rPr lang="en-US"/>
              <a:t>Professional Learning</a:t>
            </a:r>
          </a:p>
        </p:txBody>
      </p:sp>
      <p:sp>
        <p:nvSpPr>
          <p:cNvPr id="4" name="Title 1">
            <a:extLst>
              <a:ext uri="{FF2B5EF4-FFF2-40B4-BE49-F238E27FC236}">
                <a16:creationId xmlns:a16="http://schemas.microsoft.com/office/drawing/2014/main" id="{B0553791-2D60-8E45-99E4-B2B2AECAE7E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Professional Learning 2</a:t>
            </a:r>
          </a:p>
        </p:txBody>
      </p:sp>
      <p:pic>
        <p:nvPicPr>
          <p:cNvPr id="6" name="Picture 1" descr="Screenshot of the Using Your Universal Reinforcement System Across the Grades YouTube video">
            <a:extLst>
              <a:ext uri="{FF2B5EF4-FFF2-40B4-BE49-F238E27FC236}">
                <a16:creationId xmlns:a16="http://schemas.microsoft.com/office/drawing/2014/main" id="{6DF30DB2-1CED-A55D-4E98-90A01BA1F9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77" t="2153" r="2385" b="2641"/>
          <a:stretch/>
        </p:blipFill>
        <p:spPr>
          <a:xfrm>
            <a:off x="768802" y="2287825"/>
            <a:ext cx="5415953" cy="3034802"/>
          </a:xfrm>
          <a:prstGeom prst="rect">
            <a:avLst/>
          </a:prstGeom>
          <a:ln>
            <a:solidFill>
              <a:schemeClr val="tx1"/>
            </a:solidFill>
          </a:ln>
        </p:spPr>
      </p:pic>
      <p:pic>
        <p:nvPicPr>
          <p:cNvPr id="7" name="Picture 2" descr="Understanding Consequences: The Power of Reinforcement infographic">
            <a:extLst>
              <a:ext uri="{FF2B5EF4-FFF2-40B4-BE49-F238E27FC236}">
                <a16:creationId xmlns:a16="http://schemas.microsoft.com/office/drawing/2014/main" id="{C8693797-1137-7B79-8998-2BDCFA6145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6533" y="2315189"/>
            <a:ext cx="5346555" cy="3007438"/>
          </a:xfrm>
          <a:prstGeom prst="rect">
            <a:avLst/>
          </a:prstGeom>
        </p:spPr>
      </p:pic>
      <p:pic>
        <p:nvPicPr>
          <p:cNvPr id="3" name="Picture 3">
            <a:extLst>
              <a:ext uri="{FF2B5EF4-FFF2-40B4-BE49-F238E27FC236}">
                <a16:creationId xmlns:a16="http://schemas.microsoft.com/office/drawing/2014/main" id="{807A069E-AAE3-65CB-8108-E8DB1A8589D1}"/>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314176" y="0"/>
            <a:ext cx="877824"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796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15FED9-E06B-C2DC-ADCF-4E210256B8CC}"/>
              </a:ext>
            </a:extLst>
          </p:cNvPr>
          <p:cNvSpPr txBox="1">
            <a:spLocks/>
          </p:cNvSpPr>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defRPr/>
            </a:pPr>
            <a:r>
              <a:rPr lang="en-US"/>
              <a:t>Procedures for Teaching 1</a:t>
            </a:r>
          </a:p>
        </p:txBody>
      </p:sp>
      <p:pic>
        <p:nvPicPr>
          <p:cNvPr id="8" name="Picture 1" descr="Procedures for teaching (teacher perspective). Includes field, mean, and standard deviation.">
            <a:extLst>
              <a:ext uri="{FF2B5EF4-FFF2-40B4-BE49-F238E27FC236}">
                <a16:creationId xmlns:a16="http://schemas.microsoft.com/office/drawing/2014/main" id="{EC9B00DD-C6B5-2494-9EC0-267FB77218C5}"/>
              </a:ext>
            </a:extLst>
          </p:cNvPr>
          <p:cNvPicPr>
            <a:picLocks noChangeAspect="1"/>
          </p:cNvPicPr>
          <p:nvPr/>
        </p:nvPicPr>
        <p:blipFill>
          <a:blip r:embed="rId2"/>
          <a:stretch>
            <a:fillRect/>
          </a:stretch>
        </p:blipFill>
        <p:spPr>
          <a:xfrm>
            <a:off x="529389" y="144405"/>
            <a:ext cx="7784432" cy="6569189"/>
          </a:xfrm>
          <a:prstGeom prst="rect">
            <a:avLst/>
          </a:prstGeom>
        </p:spPr>
      </p:pic>
      <p:sp>
        <p:nvSpPr>
          <p:cNvPr id="9" name="Highlight 1" descr="Yellow highlighting over field 14: Did I use low intensity strategies to support student engagement? Mean 2.31. Standard deviation 0.58.">
            <a:extLst>
              <a:ext uri="{FF2B5EF4-FFF2-40B4-BE49-F238E27FC236}">
                <a16:creationId xmlns:a16="http://schemas.microsoft.com/office/drawing/2014/main" id="{B81299ED-F3F7-DCFC-73B8-0212EFD3220E}"/>
              </a:ext>
            </a:extLst>
          </p:cNvPr>
          <p:cNvSpPr/>
          <p:nvPr/>
        </p:nvSpPr>
        <p:spPr>
          <a:xfrm>
            <a:off x="431780" y="5029880"/>
            <a:ext cx="7882042"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ghlight 2" descr="Yellow highlighting over field 17: Did I prompt or remind students of the social skills that would help them engage in the lesson? Mean 1.88. Standard deviation 0.70.">
            <a:extLst>
              <a:ext uri="{FF2B5EF4-FFF2-40B4-BE49-F238E27FC236}">
                <a16:creationId xmlns:a16="http://schemas.microsoft.com/office/drawing/2014/main" id="{1B0D72D3-8C95-6F50-AFF9-03ABB635CB51}"/>
              </a:ext>
            </a:extLst>
          </p:cNvPr>
          <p:cNvSpPr/>
          <p:nvPr/>
        </p:nvSpPr>
        <p:spPr>
          <a:xfrm>
            <a:off x="480584" y="6269038"/>
            <a:ext cx="7882042"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5797D6B9-871E-D53D-E5ED-20901597570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0853106" y="0"/>
            <a:ext cx="1338108" cy="1733550"/>
          </a:xfrm>
          <a:prstGeom prst="rect">
            <a:avLst/>
          </a:prstGeom>
          <a:ln>
            <a:solidFill>
              <a:schemeClr val="tx1"/>
            </a:solidFill>
          </a:ln>
        </p:spPr>
      </p:pic>
    </p:spTree>
    <p:extLst>
      <p:ext uri="{BB962C8B-B14F-4D97-AF65-F5344CB8AC3E}">
        <p14:creationId xmlns:p14="http://schemas.microsoft.com/office/powerpoint/2010/main" val="111224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0376C41-E9BE-3578-DFA0-E0F04597A17D}"/>
              </a:ext>
            </a:extLst>
          </p:cNvPr>
          <p:cNvSpPr>
            <a:spLocks noGrp="1"/>
          </p:cNvSpPr>
          <p:nvPr>
            <p:ph type="title"/>
          </p:nvPr>
        </p:nvSpPr>
        <p:spPr/>
        <p:txBody>
          <a:bodyPr/>
          <a:lstStyle/>
          <a:p>
            <a:r>
              <a:rPr lang="en-US"/>
              <a:t>Focus:</a:t>
            </a:r>
            <a:br>
              <a:rPr lang="en-US"/>
            </a:b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Embedding Low-Intensity Strategies</a:t>
            </a:r>
            <a:endParaRPr lang="en-US"/>
          </a:p>
        </p:txBody>
      </p:sp>
      <p:pic>
        <p:nvPicPr>
          <p:cNvPr id="7170" name="Picture 1" descr="Embedding and Integrating Ci3T Domains Into Daily Instruction module cover">
            <a:extLst>
              <a:ext uri="{FF2B5EF4-FFF2-40B4-BE49-F238E27FC236}">
                <a16:creationId xmlns:a16="http://schemas.microsoft.com/office/drawing/2014/main" id="{D59AFDDE-719D-6ABD-C9F7-FB4516693EE3}"/>
              </a:ext>
            </a:extLst>
          </p:cNvPr>
          <p:cNvPicPr>
            <a:picLocks noChangeAspect="1" noChangeArrowheads="1"/>
          </p:cNvPicPr>
          <p:nvPr/>
        </p:nvPicPr>
        <p:blipFill>
          <a:blip r:embed="rId3"/>
          <a:srcRect/>
          <a:stretch/>
        </p:blipFill>
        <p:spPr bwMode="auto">
          <a:xfrm>
            <a:off x="1113607" y="1776463"/>
            <a:ext cx="2871214" cy="4486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i3T integrated lesson plan template">
            <a:extLst>
              <a:ext uri="{FF2B5EF4-FFF2-40B4-BE49-F238E27FC236}">
                <a16:creationId xmlns:a16="http://schemas.microsoft.com/office/drawing/2014/main" id="{0ED7DE4A-5E6D-90FD-AA4A-B810C3242EF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6387" y="4602918"/>
            <a:ext cx="2739614" cy="17455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3" descr="Low-Intensity Teacher-Delivered Strategies purple module covers (7)">
            <a:extLst>
              <a:ext uri="{FF2B5EF4-FFF2-40B4-BE49-F238E27FC236}">
                <a16:creationId xmlns:a16="http://schemas.microsoft.com/office/drawing/2014/main" id="{DAC79418-D643-B430-C721-FCF1BCFAF256}"/>
              </a:ext>
            </a:extLst>
          </p:cNvPr>
          <p:cNvPicPr>
            <a:picLocks noChangeAspect="1"/>
          </p:cNvPicPr>
          <p:nvPr/>
        </p:nvPicPr>
        <p:blipFill>
          <a:blip r:embed="rId5"/>
          <a:stretch>
            <a:fillRect/>
          </a:stretch>
        </p:blipFill>
        <p:spPr>
          <a:xfrm>
            <a:off x="6225157" y="1952407"/>
            <a:ext cx="4853340" cy="3541460"/>
          </a:xfrm>
          <a:prstGeom prst="rect">
            <a:avLst/>
          </a:prstGeom>
          <a:ln>
            <a:solidFill>
              <a:schemeClr val="tx1"/>
            </a:solidFill>
          </a:ln>
        </p:spPr>
      </p:pic>
      <p:sp>
        <p:nvSpPr>
          <p:cNvPr id="2" name="TextBox">
            <a:extLst>
              <a:ext uri="{FF2B5EF4-FFF2-40B4-BE49-F238E27FC236}">
                <a16:creationId xmlns:a16="http://schemas.microsoft.com/office/drawing/2014/main" id="{1AF6D8CF-065A-AD7D-A03D-CA7904511361}"/>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marL="0" marR="0" lvl="0" indent="0" algn="l" defTabSz="914400" rtl="0" eaLnBrk="1" fontAlgn="base" latinLnBrk="0" hangingPunct="1">
              <a:lnSpc>
                <a:spcPts val="1150"/>
              </a:lnSpc>
              <a:spcBef>
                <a:spcPts val="0"/>
              </a:spcBef>
              <a:spcAft>
                <a:spcPts val="0"/>
              </a:spcAft>
              <a:buClrTx/>
              <a:buSzTx/>
              <a:buFontTx/>
              <a:buNone/>
              <a:tabLst/>
              <a:defRPr/>
            </a:pP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Citation. Oakes, W. P., Lane, K. L., Lane, K. S., &amp; Buckman, M. M. (2019). </a:t>
            </a:r>
            <a:r>
              <a:rPr kumimoji="0" lang="en-US" sz="1050" b="0" i="1" u="none" strike="noStrike" kern="1200" cap="none" spc="0" normalizeH="0" baseline="0" noProof="0">
                <a:ln>
                  <a:noFill/>
                </a:ln>
                <a:solidFill>
                  <a:srgbClr val="808080"/>
                </a:solidFill>
                <a:effectLst/>
                <a:uLnTx/>
                <a:uFillTx/>
                <a:latin typeface="Arial" panose="020B0604020202020204"/>
                <a:ea typeface="+mn-ea"/>
                <a:cs typeface="+mn-cs"/>
              </a:rPr>
              <a:t>Ci3T integrated lessons plan template</a:t>
            </a: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 www.ci3t.org.</a:t>
            </a:r>
            <a:r>
              <a:rPr kumimoji="0" lang="en-US" sz="1050" b="0" i="0" u="none" strike="noStrike" kern="1200" cap="none" spc="0" normalizeH="0" baseline="0" noProof="0">
                <a:ln>
                  <a:noFill/>
                </a:ln>
                <a:solidFill>
                  <a:prstClr val="black"/>
                </a:solidFill>
                <a:effectLst/>
                <a:uLnTx/>
                <a:uFillTx/>
                <a:latin typeface="Arial" panose="020B0604020202020204"/>
                <a:ea typeface="+mn-ea"/>
                <a:cs typeface="+mn-cs"/>
              </a:rPr>
              <a:t>​</a:t>
            </a:r>
          </a:p>
          <a:p>
            <a:pPr marL="0" marR="0" lvl="0" indent="0" algn="l" defTabSz="914400" rtl="0" eaLnBrk="1" fontAlgn="base" latinLnBrk="0" hangingPunct="1">
              <a:lnSpc>
                <a:spcPts val="1150"/>
              </a:lnSpc>
              <a:spcBef>
                <a:spcPts val="0"/>
              </a:spcBef>
              <a:spcAft>
                <a:spcPts val="0"/>
              </a:spcAft>
              <a:buClrTx/>
              <a:buSzTx/>
              <a:buFontTx/>
              <a:buNone/>
              <a:tabLst/>
              <a:defRPr/>
            </a:pP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Completed examples available in:</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Ci3T Project ENHANCE Research Team. (2022, July). </a:t>
            </a:r>
            <a:r>
              <a:rPr kumimoji="0" lang="en-US" sz="1050" b="0" i="1" u="none" strike="noStrike" kern="1200" cap="none" spc="0" normalizeH="0" baseline="0" noProof="0">
                <a:ln>
                  <a:noFill/>
                </a:ln>
                <a:solidFill>
                  <a:srgbClr val="808080"/>
                </a:solidFill>
                <a:effectLst/>
                <a:uLnTx/>
                <a:uFillTx/>
                <a:latin typeface="Arial" panose="020B0604020202020204"/>
                <a:ea typeface="+mn-ea"/>
                <a:cs typeface="+mn-cs"/>
              </a:rPr>
              <a:t>Embedding and integrating Ci3T domains into daily instruction</a:t>
            </a: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 Author. </a:t>
            </a:r>
            <a:r>
              <a:rPr kumimoji="0" lang="en-US" sz="1050" b="0" i="0" u="sng" strike="noStrike" kern="1200" cap="none" spc="0" normalizeH="0" baseline="0" noProof="0">
                <a:ln>
                  <a:noFill/>
                </a:ln>
                <a:solidFill>
                  <a:srgbClr val="283375"/>
                </a:solidFill>
                <a:effectLst/>
                <a:uLnTx/>
                <a:uFillTx/>
                <a:latin typeface="Arial" panose="020B0604020202020204"/>
                <a:ea typeface="+mn-ea"/>
                <a:cs typeface="+mn-cs"/>
                <a:hlinkClick r:id="rId6"/>
              </a:rPr>
              <a:t>https://doi.org/10.17161/ci3t.42880</a:t>
            </a: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 </a:t>
            </a:r>
            <a:endParaRPr kumimoji="0" lang="en-US"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Rectangle">
            <a:extLst>
              <a:ext uri="{FF2B5EF4-FFF2-40B4-BE49-F238E27FC236}">
                <a16:creationId xmlns:a16="http://schemas.microsoft.com/office/drawing/2014/main" id="{F086F701-EC1E-108E-EA3C-B15889F1A6C2}"/>
              </a:ext>
            </a:extLst>
          </p:cNvPr>
          <p:cNvSpPr/>
          <p:nvPr/>
        </p:nvSpPr>
        <p:spPr>
          <a:xfrm>
            <a:off x="200025" y="5398398"/>
            <a:ext cx="10792959" cy="1314450"/>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1.10 CLASSROOM PRACTICES</a:t>
            </a:r>
          </a:p>
          <a:p>
            <a:r>
              <a:rPr lang="en-US" sz="1400">
                <a:solidFill>
                  <a:schemeClr val="bg1"/>
                </a:solidFill>
              </a:rPr>
              <a:t>Educators consistently and equitably implement positive and proactive classroom practices—including building relationships with students; developing a safe environment; prompting predictable routines and expected behavior; actively providing OTRs, active supervision, and specific feedback (i.e., specific praise and supportive corrections); and ensuring a high ratio (≥ 5:1) of positive to corrective feedback.</a:t>
            </a:r>
          </a:p>
        </p:txBody>
      </p:sp>
      <p:pic>
        <p:nvPicPr>
          <p:cNvPr id="10" name="Picture 4" descr="Tiered Fidelity Inventory (TFI) Manual - Version 3">
            <a:extLst>
              <a:ext uri="{FF2B5EF4-FFF2-40B4-BE49-F238E27FC236}">
                <a16:creationId xmlns:a16="http://schemas.microsoft.com/office/drawing/2014/main" id="{53D54876-6927-382D-1544-4A652DF304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55163" y="4798323"/>
            <a:ext cx="1476375" cy="1914525"/>
          </a:xfrm>
          <a:prstGeom prst="rect">
            <a:avLst/>
          </a:prstGeom>
        </p:spPr>
      </p:pic>
    </p:spTree>
    <p:extLst>
      <p:ext uri="{BB962C8B-B14F-4D97-AF65-F5344CB8AC3E}">
        <p14:creationId xmlns:p14="http://schemas.microsoft.com/office/powerpoint/2010/main" val="131497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hidden">
            <a:extLst>
              <a:ext uri="{FF2B5EF4-FFF2-40B4-BE49-F238E27FC236}">
                <a16:creationId xmlns:a16="http://schemas.microsoft.com/office/drawing/2014/main" id="{C14FE2DD-FAA8-1CFB-DCC0-438133DD5FE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Active Supervision</a:t>
            </a:r>
          </a:p>
        </p:txBody>
      </p:sp>
      <p:pic>
        <p:nvPicPr>
          <p:cNvPr id="7" name="Picture 1" descr="Active supervision is intentional, specific, and overt behaviors educators use such as: establishing expectations, frequently scanning the context, engaging in positive interactions (verbal and nonverbal precorrections and prompts, listening and offering feedback as appropriate), reinforcing desired behavior and correction or redirection (when needed). In the classroom, you would notice the teacher is scanning the classroom, moving between students or groups, praising on-task behavior and correct work, providing feedback to fine tune understanding, using precorrection and prompts to prevent anticipating issues and minimize any potential challenges.">
            <a:extLst>
              <a:ext uri="{FF2B5EF4-FFF2-40B4-BE49-F238E27FC236}">
                <a16:creationId xmlns:a16="http://schemas.microsoft.com/office/drawing/2014/main" id="{00BB083C-6526-1995-DBAC-65F7D4FF7C3B}"/>
              </a:ext>
            </a:extLst>
          </p:cNvPr>
          <p:cNvPicPr>
            <a:picLocks noChangeAspect="1"/>
          </p:cNvPicPr>
          <p:nvPr/>
        </p:nvPicPr>
        <p:blipFill>
          <a:blip r:embed="rId2"/>
          <a:stretch>
            <a:fillRect/>
          </a:stretch>
        </p:blipFill>
        <p:spPr>
          <a:xfrm>
            <a:off x="228369" y="457135"/>
            <a:ext cx="10638522" cy="5943729"/>
          </a:xfrm>
          <a:prstGeom prst="rect">
            <a:avLst/>
          </a:prstGeom>
        </p:spPr>
      </p:pic>
      <p:pic>
        <p:nvPicPr>
          <p:cNvPr id="9" name="Picture 2">
            <a:extLst>
              <a:ext uri="{FF2B5EF4-FFF2-40B4-BE49-F238E27FC236}">
                <a16:creationId xmlns:a16="http://schemas.microsoft.com/office/drawing/2014/main" id="{6630BA40-8D91-2355-EB87-C966261F4CE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
        <p:nvSpPr>
          <p:cNvPr id="3" name="Rectangle 2">
            <a:extLst>
              <a:ext uri="{FF2B5EF4-FFF2-40B4-BE49-F238E27FC236}">
                <a16:creationId xmlns:a16="http://schemas.microsoft.com/office/drawing/2014/main" id="{D11FCA2A-20E9-EE78-DAC1-5CF0702FF2A6}"/>
              </a:ext>
              <a:ext uri="{C183D7F6-B498-43B3-948B-1728B52AA6E4}">
                <adec:decorative xmlns:adec="http://schemas.microsoft.com/office/drawing/2017/decorative" val="1"/>
              </a:ext>
            </a:extLst>
          </p:cNvPr>
          <p:cNvSpPr/>
          <p:nvPr/>
        </p:nvSpPr>
        <p:spPr>
          <a:xfrm>
            <a:off x="309282" y="3307976"/>
            <a:ext cx="3213847" cy="726142"/>
          </a:xfrm>
          <a:prstGeom prst="rect">
            <a:avLst/>
          </a:prstGeom>
          <a:noFill/>
          <a:ln>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CDC051-1291-4581-3805-60DB6F71E95D}"/>
              </a:ext>
              <a:ext uri="{C183D7F6-B498-43B3-948B-1728B52AA6E4}">
                <adec:decorative xmlns:adec="http://schemas.microsoft.com/office/drawing/2017/decorative" val="1"/>
              </a:ext>
            </a:extLst>
          </p:cNvPr>
          <p:cNvSpPr/>
          <p:nvPr/>
        </p:nvSpPr>
        <p:spPr>
          <a:xfrm>
            <a:off x="309282" y="4854420"/>
            <a:ext cx="3213847" cy="726142"/>
          </a:xfrm>
          <a:prstGeom prst="rect">
            <a:avLst/>
          </a:prstGeom>
          <a:noFill/>
          <a:ln>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A048E86-1219-6457-5094-47EDFC828DF6}"/>
              </a:ext>
              <a:ext uri="{C183D7F6-B498-43B3-948B-1728B52AA6E4}">
                <adec:decorative xmlns:adec="http://schemas.microsoft.com/office/drawing/2017/decorative" val="1"/>
              </a:ext>
            </a:extLst>
          </p:cNvPr>
          <p:cNvSpPr/>
          <p:nvPr/>
        </p:nvSpPr>
        <p:spPr>
          <a:xfrm>
            <a:off x="309282" y="5607423"/>
            <a:ext cx="3213847" cy="726142"/>
          </a:xfrm>
          <a:prstGeom prst="rect">
            <a:avLst/>
          </a:prstGeom>
          <a:noFill/>
          <a:ln>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70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DA239EDE-D048-6619-8EC9-9408F13F0A6F}"/>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9563B81-B5EF-AD1C-B158-EB848A4856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9566" y="4995990"/>
            <a:ext cx="2660952" cy="1496885"/>
          </a:xfrm>
          <a:prstGeom prst="rect">
            <a:avLst/>
          </a:prstGeom>
          <a:ln>
            <a:solidFill>
              <a:schemeClr val="tx1"/>
            </a:solidFill>
          </a:ln>
        </p:spPr>
      </p:pic>
    </p:spTree>
    <p:extLst>
      <p:ext uri="{BB962C8B-B14F-4D97-AF65-F5344CB8AC3E}">
        <p14:creationId xmlns:p14="http://schemas.microsoft.com/office/powerpoint/2010/main" val="2348044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144C6-50E1-D10D-F811-A0C56B056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66CD9-273F-D521-F567-58195228BF90}"/>
              </a:ext>
            </a:extLst>
          </p:cNvPr>
          <p:cNvSpPr>
            <a:spLocks noGrp="1"/>
          </p:cNvSpPr>
          <p:nvPr>
            <p:ph type="title"/>
          </p:nvPr>
        </p:nvSpPr>
        <p:spPr>
          <a:solidFill>
            <a:srgbClr val="FFFCCC"/>
          </a:solidFill>
          <a:effectLst>
            <a:softEdge rad="127000"/>
          </a:effectLst>
        </p:spPr>
        <p:txBody>
          <a:bodyPr>
            <a:normAutofit/>
          </a:bodyPr>
          <a:lstStyle/>
          <a:p>
            <a:pPr algn="ctr"/>
            <a:r>
              <a:rPr lang="en-US" sz="4000"/>
              <a:t>Winter Over Time</a:t>
            </a:r>
            <a:br>
              <a:rPr lang="en-US" sz="4000"/>
            </a:br>
            <a:r>
              <a:rPr lang="en-US" sz="3200"/>
              <a:t>SRSS-</a:t>
            </a:r>
            <a:r>
              <a:rPr lang="en-US" sz="3200" u="sng"/>
              <a:t>Externalizing </a:t>
            </a:r>
            <a:r>
              <a:rPr lang="en-US" sz="3200"/>
              <a:t>Results – High School Level</a:t>
            </a:r>
            <a:endParaRPr lang="en-US" sz="4000"/>
          </a:p>
        </p:txBody>
      </p:sp>
      <p:graphicFrame>
        <p:nvGraphicFramePr>
          <p:cNvPr id="5" name="Chart 4" descr="Graph of the Winter SRSS-Externalizing Results: number and percent of students screened over time at the high school level">
            <a:extLst>
              <a:ext uri="{FF2B5EF4-FFF2-40B4-BE49-F238E27FC236}">
                <a16:creationId xmlns:a16="http://schemas.microsoft.com/office/drawing/2014/main" id="{8C956D65-EE47-B48C-8A34-77A64681DEFB}"/>
              </a:ext>
            </a:extLst>
          </p:cNvPr>
          <p:cNvGraphicFramePr/>
          <p:nvPr>
            <p:extLst>
              <p:ext uri="{D42A27DB-BD31-4B8C-83A1-F6EECF244321}">
                <p14:modId xmlns:p14="http://schemas.microsoft.com/office/powerpoint/2010/main" val="2457062482"/>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2359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893D0-7EA3-FA8F-4DD1-47EB1623E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7FE67-6F31-E63E-26DC-004E80551858}"/>
              </a:ext>
            </a:extLst>
          </p:cNvPr>
          <p:cNvSpPr>
            <a:spLocks noGrp="1"/>
          </p:cNvSpPr>
          <p:nvPr>
            <p:ph type="title"/>
          </p:nvPr>
        </p:nvSpPr>
        <p:spPr/>
        <p:txBody>
          <a:bodyPr/>
          <a:lstStyle/>
          <a:p>
            <a:r>
              <a:rPr lang="en-US"/>
              <a:t>Encourage Review of Tier 2 and Tier 3 Enhancing Ci3T Modules</a:t>
            </a:r>
          </a:p>
        </p:txBody>
      </p:sp>
      <p:pic>
        <p:nvPicPr>
          <p:cNvPr id="9" name="Picture 1" descr="Implementing Secondary (Tier 2) Interventions">
            <a:extLst>
              <a:ext uri="{FF2B5EF4-FFF2-40B4-BE49-F238E27FC236}">
                <a16:creationId xmlns:a16="http://schemas.microsoft.com/office/drawing/2014/main" id="{2F16EB4D-4583-F564-CBB0-2207E51849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9567" y="2108515"/>
            <a:ext cx="5055058" cy="3591752"/>
          </a:xfrm>
          <a:prstGeom prst="rect">
            <a:avLst/>
          </a:prstGeom>
        </p:spPr>
      </p:pic>
      <p:pic>
        <p:nvPicPr>
          <p:cNvPr id="12" name="Picture 2" descr="Implementing Tertiary (Tier 3) Interventions">
            <a:extLst>
              <a:ext uri="{FF2B5EF4-FFF2-40B4-BE49-F238E27FC236}">
                <a16:creationId xmlns:a16="http://schemas.microsoft.com/office/drawing/2014/main" id="{9FDF4C96-AC91-1704-27AB-F05D8FA53B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4730" y="2108515"/>
            <a:ext cx="4867703" cy="3591752"/>
          </a:xfrm>
          <a:prstGeom prst="rect">
            <a:avLst/>
          </a:prstGeom>
        </p:spPr>
      </p:pic>
      <p:sp>
        <p:nvSpPr>
          <p:cNvPr id="5" name="Rectangle">
            <a:extLst>
              <a:ext uri="{FF2B5EF4-FFF2-40B4-BE49-F238E27FC236}">
                <a16:creationId xmlns:a16="http://schemas.microsoft.com/office/drawing/2014/main" id="{B917FCF2-0BFD-5ACA-3931-60C6F33AFD5E}"/>
              </a:ext>
            </a:extLst>
          </p:cNvPr>
          <p:cNvSpPr/>
          <p:nvPr/>
        </p:nvSpPr>
        <p:spPr>
          <a:xfrm>
            <a:off x="273823" y="5052847"/>
            <a:ext cx="10515600" cy="1600200"/>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a:solidFill>
                  <a:prstClr val="white"/>
                </a:solidFill>
                <a:ea typeface="+mn-lt"/>
                <a:cs typeface="+mn-lt"/>
              </a:rPr>
              <a:t>2.5 OPTIONS FOR TIER 2 INTERVENTIONS</a:t>
            </a:r>
          </a:p>
          <a:p>
            <a:pPr>
              <a:defRPr/>
            </a:pPr>
            <a:r>
              <a:rPr lang="en-US" sz="1400" kern="0">
                <a:solidFill>
                  <a:prstClr val="white"/>
                </a:solidFill>
                <a:ea typeface="+mn-lt"/>
                <a:cs typeface="+mn-lt"/>
              </a:rPr>
              <a:t>Tier 2 continuum has multiple ongoing SEB support interventions available schoolwide that meet a range of student SEB internalizing or externalizing needs and behavioral functions, are designed to support groups of students, have documented evidence of effectiveness, and provide (a) additional instruction/time for student skill development, (b) additional structure/predictability, (c) increased opportunity for feedback (e.g., daily progress report), (d) increased communication with families, and (e) include planned modifications to address a range of behavioral function, mental health needs, or academic skills.</a:t>
            </a:r>
          </a:p>
        </p:txBody>
      </p:sp>
      <p:pic>
        <p:nvPicPr>
          <p:cNvPr id="7" name="Picture" descr="Tiered Fidelity Inventory (TFI) Manual - Version 3">
            <a:extLst>
              <a:ext uri="{FF2B5EF4-FFF2-40B4-BE49-F238E27FC236}">
                <a16:creationId xmlns:a16="http://schemas.microsoft.com/office/drawing/2014/main" id="{9E51A73A-AB6E-A8B9-77F2-EBBCC9E7B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7561" y="4900167"/>
            <a:ext cx="1472477" cy="1905560"/>
          </a:xfrm>
          <a:prstGeom prst="rect">
            <a:avLst/>
          </a:prstGeom>
        </p:spPr>
      </p:pic>
    </p:spTree>
    <p:extLst>
      <p:ext uri="{BB962C8B-B14F-4D97-AF65-F5344CB8AC3E}">
        <p14:creationId xmlns:p14="http://schemas.microsoft.com/office/powerpoint/2010/main" val="100716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AE881-E83F-AE03-F0A4-FC4B046970E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The Acting Out Cycle</a:t>
            </a:r>
          </a:p>
        </p:txBody>
      </p:sp>
      <p:pic>
        <p:nvPicPr>
          <p:cNvPr id="2050" name="Picture 1" descr="Graphic of the Acting Out Cycle that includes (in order): calm, trigger, agitation, acceleration, peak, de-escalation, and recovery">
            <a:extLst>
              <a:ext uri="{FF2B5EF4-FFF2-40B4-BE49-F238E27FC236}">
                <a16:creationId xmlns:a16="http://schemas.microsoft.com/office/drawing/2014/main" id="{5F0490E2-7CA3-700A-7A04-2352013E744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0219" y="505656"/>
            <a:ext cx="8490923" cy="597504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a:extLst>
              <a:ext uri="{FF2B5EF4-FFF2-40B4-BE49-F238E27FC236}">
                <a16:creationId xmlns:a16="http://schemas.microsoft.com/office/drawing/2014/main" id="{0DB8DC6D-1945-22DB-6F78-D7F115B4370E}"/>
              </a:ext>
            </a:extLst>
          </p:cNvPr>
          <p:cNvSpPr txBox="1">
            <a:spLocks/>
          </p:cNvSpPr>
          <p:nvPr/>
        </p:nvSpPr>
        <p:spPr>
          <a:xfrm>
            <a:off x="7350711" y="2339987"/>
            <a:ext cx="4551069" cy="2519778"/>
          </a:xfrm>
          <a:prstGeom prst="rect">
            <a:avLst/>
          </a:prstGeom>
          <a:noFill/>
          <a:ln>
            <a:solidFill>
              <a:schemeClr val="bg2">
                <a:lumMod val="75000"/>
              </a:schemeClr>
            </a:solidFill>
          </a:ln>
        </p:spPr>
        <p:style>
          <a:lnRef idx="1">
            <a:schemeClr val="accent2"/>
          </a:lnRef>
          <a:fillRef idx="2">
            <a:schemeClr val="accent2"/>
          </a:fillRef>
          <a:effectRef idx="1">
            <a:schemeClr val="accent2"/>
          </a:effectRef>
          <a:fontRef idx="minor">
            <a:schemeClr val="dk1"/>
          </a:fontRef>
        </p:style>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defRPr/>
            </a:pPr>
            <a:endParaRPr lang="en-US"/>
          </a:p>
          <a:p>
            <a:pPr algn="ctr">
              <a:buFont typeface="Arial" panose="020B0604020202020204" pitchFamily="34" charset="0"/>
              <a:buNone/>
              <a:defRPr/>
            </a:pPr>
            <a:r>
              <a:rPr lang="en-US" sz="4400"/>
              <a:t>Whether the problem behavior is managed safely or not </a:t>
            </a:r>
          </a:p>
          <a:p>
            <a:pPr algn="ctr">
              <a:buFont typeface="Arial" panose="020B0604020202020204" pitchFamily="34" charset="0"/>
              <a:buNone/>
              <a:defRPr/>
            </a:pPr>
            <a:r>
              <a:rPr lang="en-US" sz="4400"/>
              <a:t>	or is defused</a:t>
            </a:r>
          </a:p>
          <a:p>
            <a:pPr algn="ctr">
              <a:buFont typeface="Arial" panose="020B0604020202020204" pitchFamily="34" charset="0"/>
              <a:buNone/>
              <a:defRPr/>
            </a:pPr>
            <a:r>
              <a:rPr lang="en-US" sz="4400"/>
              <a:t>in a large measure depends on</a:t>
            </a:r>
          </a:p>
          <a:p>
            <a:pPr algn="ctr">
              <a:buFont typeface="Arial" panose="020B0604020202020204" pitchFamily="34" charset="0"/>
              <a:buNone/>
              <a:defRPr/>
            </a:pPr>
            <a:r>
              <a:rPr lang="en-US" sz="4400" b="1">
                <a:solidFill>
                  <a:schemeClr val="accent6"/>
                </a:solidFill>
              </a:rPr>
              <a:t>YOUR INITIAL RESPONSE</a:t>
            </a:r>
          </a:p>
          <a:p>
            <a:pPr marL="0" indent="0" algn="r">
              <a:buNone/>
            </a:pPr>
            <a:r>
              <a:rPr lang="en-US"/>
              <a:t>-Dr. Geoff Colvin</a:t>
            </a:r>
          </a:p>
        </p:txBody>
      </p:sp>
      <p:pic>
        <p:nvPicPr>
          <p:cNvPr id="1026" name="Picture 2">
            <a:extLst>
              <a:ext uri="{FF2B5EF4-FFF2-40B4-BE49-F238E27FC236}">
                <a16:creationId xmlns:a16="http://schemas.microsoft.com/office/drawing/2014/main" id="{C215D875-F8D3-9B8D-2D11-75F266958239}"/>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36251" y="0"/>
            <a:ext cx="1255749" cy="1961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7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Screenshot of the Functional Thinking YouTube video">
            <a:extLst>
              <a:ext uri="{FF2B5EF4-FFF2-40B4-BE49-F238E27FC236}">
                <a16:creationId xmlns:a16="http://schemas.microsoft.com/office/drawing/2014/main" id="{49448057-0C4A-324D-20BC-065B58CBDD8D}"/>
              </a:ext>
            </a:extLst>
          </p:cNvPr>
          <p:cNvPicPr>
            <a:picLocks noChangeAspect="1"/>
          </p:cNvPicPr>
          <p:nvPr/>
        </p:nvPicPr>
        <p:blipFill>
          <a:blip r:embed="rId2"/>
          <a:stretch>
            <a:fillRect/>
          </a:stretch>
        </p:blipFill>
        <p:spPr>
          <a:xfrm>
            <a:off x="531874" y="786690"/>
            <a:ext cx="4490631" cy="2504069"/>
          </a:xfrm>
          <a:prstGeom prst="rect">
            <a:avLst/>
          </a:prstGeom>
          <a:ln>
            <a:solidFill>
              <a:schemeClr val="tx1"/>
            </a:solidFill>
          </a:ln>
        </p:spPr>
      </p:pic>
      <p:pic>
        <p:nvPicPr>
          <p:cNvPr id="13" name="Picture 2" descr="School-Family Partnerships infographic">
            <a:extLst>
              <a:ext uri="{FF2B5EF4-FFF2-40B4-BE49-F238E27FC236}">
                <a16:creationId xmlns:a16="http://schemas.microsoft.com/office/drawing/2014/main" id="{A10FF97E-1AF0-D33C-8A89-AE3644C308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203" y="3628021"/>
            <a:ext cx="4451678" cy="2504069"/>
          </a:xfrm>
          <a:prstGeom prst="rect">
            <a:avLst/>
          </a:prstGeom>
          <a:ln>
            <a:solidFill>
              <a:schemeClr val="tx1"/>
            </a:solidFill>
          </a:ln>
        </p:spPr>
      </p:pic>
      <p:pic>
        <p:nvPicPr>
          <p:cNvPr id="5" name="Picture 3" descr="De-escalation Plan handouts (4)">
            <a:extLst>
              <a:ext uri="{FF2B5EF4-FFF2-40B4-BE49-F238E27FC236}">
                <a16:creationId xmlns:a16="http://schemas.microsoft.com/office/drawing/2014/main" id="{B07D20C6-F615-9FD7-4AE6-B6A9AFA9E8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9721" y="124659"/>
            <a:ext cx="5120690" cy="6608682"/>
          </a:xfrm>
          <a:prstGeom prst="rect">
            <a:avLst/>
          </a:prstGeom>
        </p:spPr>
      </p:pic>
      <p:pic>
        <p:nvPicPr>
          <p:cNvPr id="2" name="Picture 4">
            <a:extLst>
              <a:ext uri="{FF2B5EF4-FFF2-40B4-BE49-F238E27FC236}">
                <a16:creationId xmlns:a16="http://schemas.microsoft.com/office/drawing/2014/main" id="{057843D8-9B16-1320-1B4E-C393EE4CA1F2}"/>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36251" y="0"/>
            <a:ext cx="1255749" cy="196196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513B926-C916-2219-6F07-E0E295D9C56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Individualized De-escalation Plan</a:t>
            </a:r>
          </a:p>
        </p:txBody>
      </p:sp>
    </p:spTree>
    <p:extLst>
      <p:ext uri="{BB962C8B-B14F-4D97-AF65-F5344CB8AC3E}">
        <p14:creationId xmlns:p14="http://schemas.microsoft.com/office/powerpoint/2010/main" val="4357241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6E78-DC06-1A6D-2911-E4342116F04C}"/>
              </a:ext>
            </a:extLst>
          </p:cNvPr>
          <p:cNvSpPr>
            <a:spLocks noGrp="1"/>
          </p:cNvSpPr>
          <p:nvPr>
            <p:ph type="title"/>
          </p:nvPr>
        </p:nvSpPr>
        <p:spPr/>
        <p:txBody>
          <a:bodyPr/>
          <a:lstStyle/>
          <a:p>
            <a:r>
              <a:rPr lang="en-US"/>
              <a:t>Focusing on Data-Informed Professional Learning</a:t>
            </a:r>
          </a:p>
        </p:txBody>
      </p:sp>
      <p:sp>
        <p:nvSpPr>
          <p:cNvPr id="3" name="Text Placeholder 2">
            <a:extLst>
              <a:ext uri="{FF2B5EF4-FFF2-40B4-BE49-F238E27FC236}">
                <a16:creationId xmlns:a16="http://schemas.microsoft.com/office/drawing/2014/main" id="{EB0D2D92-30BD-617D-29FF-3D174295D8A3}"/>
              </a:ext>
            </a:extLst>
          </p:cNvPr>
          <p:cNvSpPr>
            <a:spLocks noGrp="1"/>
          </p:cNvSpPr>
          <p:nvPr>
            <p:ph type="body" idx="1"/>
          </p:nvPr>
        </p:nvSpPr>
        <p:spPr/>
        <p:txBody>
          <a:bodyPr>
            <a:normAutofit fontScale="92500" lnSpcReduction="20000"/>
          </a:bodyPr>
          <a:lstStyle/>
          <a:p>
            <a:r>
              <a:rPr lang="en-US"/>
              <a:t>Ci3T Monthly Leadership Team Meetings</a:t>
            </a:r>
          </a:p>
          <a:p>
            <a:r>
              <a:rPr lang="en-US"/>
              <a:t>Project EMPOWER: Building Capacity</a:t>
            </a:r>
          </a:p>
          <a:p>
            <a:r>
              <a:rPr lang="en-US"/>
              <a:t>Ci3T Trainer and Coaches Calls</a:t>
            </a:r>
          </a:p>
          <a:p>
            <a:r>
              <a:rPr lang="en-US"/>
              <a:t>Ci3T Summer Symposium</a:t>
            </a:r>
          </a:p>
          <a:p>
            <a:endParaRPr lang="en-US"/>
          </a:p>
        </p:txBody>
      </p:sp>
    </p:spTree>
    <p:extLst>
      <p:ext uri="{BB962C8B-B14F-4D97-AF65-F5344CB8AC3E}">
        <p14:creationId xmlns:p14="http://schemas.microsoft.com/office/powerpoint/2010/main" val="34422962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5D369-BC52-6581-9703-E62055B1C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75AAB-88AC-FA3B-C424-F48F9445AFF2}"/>
              </a:ext>
            </a:extLst>
          </p:cNvPr>
          <p:cNvSpPr>
            <a:spLocks noGrp="1"/>
          </p:cNvSpPr>
          <p:nvPr>
            <p:ph type="title"/>
          </p:nvPr>
        </p:nvSpPr>
        <p:spPr/>
        <p:txBody>
          <a:bodyPr/>
          <a:lstStyle/>
          <a:p>
            <a:r>
              <a:rPr lang="en-US"/>
              <a:t>Foundational Ci3T Implementation &amp; Professional Learning Activities</a:t>
            </a:r>
          </a:p>
        </p:txBody>
      </p:sp>
      <p:pic>
        <p:nvPicPr>
          <p:cNvPr id="3" name="Picture 1" descr="Table of yearlong Ci3T Implementation Series and Delivery activities">
            <a:extLst>
              <a:ext uri="{FF2B5EF4-FFF2-40B4-BE49-F238E27FC236}">
                <a16:creationId xmlns:a16="http://schemas.microsoft.com/office/drawing/2014/main" id="{81C30670-826A-244D-B229-9EC3095C38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4" name="Rectangle 1" descr="Yellow rectangle outlining activities that are Communication and Meeting Structures">
            <a:extLst>
              <a:ext uri="{FF2B5EF4-FFF2-40B4-BE49-F238E27FC236}">
                <a16:creationId xmlns:a16="http://schemas.microsoft.com/office/drawing/2014/main" id="{B6B9BE36-90D2-BBED-AD8D-B1EBBA0051D2}"/>
              </a:ext>
            </a:extLst>
          </p:cNvPr>
          <p:cNvSpPr/>
          <p:nvPr/>
        </p:nvSpPr>
        <p:spPr>
          <a:xfrm>
            <a:off x="1415714" y="2027976"/>
            <a:ext cx="9808336" cy="207324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descr="Yellow rectangle outlining activities that are Professional Learning Activities">
            <a:extLst>
              <a:ext uri="{FF2B5EF4-FFF2-40B4-BE49-F238E27FC236}">
                <a16:creationId xmlns:a16="http://schemas.microsoft.com/office/drawing/2014/main" id="{B1F9EE0B-D583-79B2-4D3E-C5EA59A98151}"/>
              </a:ext>
            </a:extLst>
          </p:cNvPr>
          <p:cNvSpPr/>
          <p:nvPr/>
        </p:nvSpPr>
        <p:spPr>
          <a:xfrm>
            <a:off x="1415714" y="4108764"/>
            <a:ext cx="9808336" cy="1871385"/>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2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7C023C6B-EEAC-671C-9548-3D88D1D77EB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Enhanced Ci3T Professional Learning Journey 1</a:t>
            </a:r>
          </a:p>
        </p:txBody>
      </p:sp>
      <p:pic>
        <p:nvPicPr>
          <p:cNvPr id="3" name="Picture 1" descr="Table of yearlong Enhanced Ci3T Professional Learning Journey activities">
            <a:extLst>
              <a:ext uri="{FF2B5EF4-FFF2-40B4-BE49-F238E27FC236}">
                <a16:creationId xmlns:a16="http://schemas.microsoft.com/office/drawing/2014/main" id="{A04DE03A-655D-7A58-4B14-916168E6AF6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00250" y="142875"/>
            <a:ext cx="8665634" cy="6572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35A3C4EC-E9E0-A7B8-258C-ED07E4E6C673}"/>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75170" y="1"/>
            <a:ext cx="1316830" cy="20573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50B48D5A-555F-71AF-B0F0-287F0BE4812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4187" y="2185146"/>
            <a:ext cx="1317813" cy="2076751"/>
          </a:xfrm>
          <a:prstGeom prst="rect">
            <a:avLst/>
          </a:prstGeom>
          <a:noFill/>
        </p:spPr>
      </p:pic>
    </p:spTree>
    <p:extLst>
      <p:ext uri="{BB962C8B-B14F-4D97-AF65-F5344CB8AC3E}">
        <p14:creationId xmlns:p14="http://schemas.microsoft.com/office/powerpoint/2010/main" val="4393355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56B621A-1CA8-9B24-AE04-EC853B2C570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Enhanced Ci3T Professional Learning Journey 2</a:t>
            </a:r>
          </a:p>
        </p:txBody>
      </p:sp>
      <p:pic>
        <p:nvPicPr>
          <p:cNvPr id="7" name="Picture" descr="Table of yearlong Enhanced Ci3T Professional Learning Journey activities">
            <a:extLst>
              <a:ext uri="{FF2B5EF4-FFF2-40B4-BE49-F238E27FC236}">
                <a16:creationId xmlns:a16="http://schemas.microsoft.com/office/drawing/2014/main" id="{BD8E7FFA-85A3-7356-3388-A3C286A8BF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12182123" cy="923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163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B558A50-CBC3-442F-C97F-80816546B3D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Enhanced Ci3T Professional Learning Journey 3</a:t>
            </a:r>
          </a:p>
        </p:txBody>
      </p:sp>
      <p:pic>
        <p:nvPicPr>
          <p:cNvPr id="5" name="Picture" descr="Table of yearlong Enhanced Ci3T Professional Learning Journey activities">
            <a:extLst>
              <a:ext uri="{FF2B5EF4-FFF2-40B4-BE49-F238E27FC236}">
                <a16:creationId xmlns:a16="http://schemas.microsoft.com/office/drawing/2014/main" id="{109DD7FA-9CF9-2B30-F128-95A3B61DAC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2381250"/>
            <a:ext cx="12182123" cy="923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639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1AB351-38EB-4F6E-9561-E46E43ABAD26}"/>
              </a:ext>
            </a:extLst>
          </p:cNvPr>
          <p:cNvSpPr>
            <a:spLocks noGrp="1"/>
          </p:cNvSpPr>
          <p:nvPr>
            <p:ph type="title"/>
          </p:nvPr>
        </p:nvSpPr>
        <p:spPr/>
        <p:txBody>
          <a:bodyPr/>
          <a:lstStyle/>
          <a:p>
            <a:r>
              <a:rPr lang="en-US"/>
              <a:t>Ci3T Monthly Leadership Team </a:t>
            </a:r>
            <a:br>
              <a:rPr lang="en-US"/>
            </a:br>
            <a:r>
              <a:rPr lang="en-US"/>
              <a:t>Meetings &amp; Faculty and Staff Meetings</a:t>
            </a:r>
          </a:p>
        </p:txBody>
      </p:sp>
      <p:pic>
        <p:nvPicPr>
          <p:cNvPr id="1026" name="Picture 1" descr="Ci3T Leadership Team handout">
            <a:extLst>
              <a:ext uri="{FF2B5EF4-FFF2-40B4-BE49-F238E27FC236}">
                <a16:creationId xmlns:a16="http://schemas.microsoft.com/office/drawing/2014/main" id="{C288A1DF-C7CF-0046-80C2-A2CEB0875E7F}"/>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838200" y="2044650"/>
            <a:ext cx="5154236" cy="39828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2" descr="Ci3T Meeting Schedule handout">
            <a:extLst>
              <a:ext uri="{FF2B5EF4-FFF2-40B4-BE49-F238E27FC236}">
                <a16:creationId xmlns:a16="http://schemas.microsoft.com/office/drawing/2014/main" id="{79D5EED6-3F03-FC8F-5F20-7C52C342103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1524" y="2044650"/>
            <a:ext cx="5154236" cy="39825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3">
            <a:extLst>
              <a:ext uri="{FF2B5EF4-FFF2-40B4-BE49-F238E27FC236}">
                <a16:creationId xmlns:a16="http://schemas.microsoft.com/office/drawing/2014/main" id="{05EA5F75-0CC9-51A2-DF96-6E703730C847}"/>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00965" y="0"/>
            <a:ext cx="1191035" cy="1860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722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0013729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EEE7-893F-2D3F-2769-5F6CF28D87D1}"/>
              </a:ext>
            </a:extLst>
          </p:cNvPr>
          <p:cNvSpPr>
            <a:spLocks noGrp="1"/>
          </p:cNvSpPr>
          <p:nvPr>
            <p:ph type="title"/>
          </p:nvPr>
        </p:nvSpPr>
        <p:spPr/>
        <p:txBody>
          <a:bodyPr/>
          <a:lstStyle/>
          <a:p>
            <a:r>
              <a:rPr lang="en-US"/>
              <a:t>Ci3T Implementation Professional Learning Series </a:t>
            </a:r>
          </a:p>
        </p:txBody>
      </p:sp>
      <p:pic>
        <p:nvPicPr>
          <p:cNvPr id="9" name="Picture 8" descr="Ci3T Implementation Professional Learning Series Flyer">
            <a:extLst>
              <a:ext uri="{FF2B5EF4-FFF2-40B4-BE49-F238E27FC236}">
                <a16:creationId xmlns:a16="http://schemas.microsoft.com/office/drawing/2014/main" id="{98DF95B5-A260-EA3E-6187-BFA7830BFD02}"/>
              </a:ext>
              <a:ext uri="{C183D7F6-B498-43B3-948B-1728B52AA6E4}">
                <adec:decorative xmlns:adec="http://schemas.microsoft.com/office/drawing/2017/decorative" val="0"/>
              </a:ext>
            </a:extLst>
          </p:cNvPr>
          <p:cNvPicPr>
            <a:picLocks noChangeAspect="1"/>
          </p:cNvPicPr>
          <p:nvPr/>
        </p:nvPicPr>
        <p:blipFill>
          <a:blip r:embed="rId2"/>
          <a:srcRect/>
          <a:stretch/>
        </p:blipFill>
        <p:spPr>
          <a:xfrm>
            <a:off x="838200" y="1990274"/>
            <a:ext cx="2845013" cy="3681782"/>
          </a:xfrm>
          <a:prstGeom prst="rect">
            <a:avLst/>
          </a:prstGeom>
          <a:ln>
            <a:solidFill>
              <a:schemeClr val="tx1"/>
            </a:solidFill>
          </a:ln>
        </p:spPr>
      </p:pic>
      <p:graphicFrame>
        <p:nvGraphicFramePr>
          <p:cNvPr id="6" name="Table 5">
            <a:extLst>
              <a:ext uri="{FF2B5EF4-FFF2-40B4-BE49-F238E27FC236}">
                <a16:creationId xmlns:a16="http://schemas.microsoft.com/office/drawing/2014/main" id="{F036B01B-847A-DD65-08FD-A82068BFDE56}"/>
              </a:ext>
            </a:extLst>
          </p:cNvPr>
          <p:cNvGraphicFramePr>
            <a:graphicFrameLocks noGrp="1"/>
          </p:cNvGraphicFramePr>
          <p:nvPr/>
        </p:nvGraphicFramePr>
        <p:xfrm>
          <a:off x="3789765" y="1978238"/>
          <a:ext cx="8190033" cy="3693818"/>
        </p:xfrm>
        <a:graphic>
          <a:graphicData uri="http://schemas.openxmlformats.org/drawingml/2006/table">
            <a:tbl>
              <a:tblPr firstRow="1" firstCol="1"/>
              <a:tblGrid>
                <a:gridCol w="1086215">
                  <a:extLst>
                    <a:ext uri="{9D8B030D-6E8A-4147-A177-3AD203B41FA5}">
                      <a16:colId xmlns:a16="http://schemas.microsoft.com/office/drawing/2014/main" val="1201720491"/>
                    </a:ext>
                  </a:extLst>
                </a:gridCol>
                <a:gridCol w="2369772">
                  <a:extLst>
                    <a:ext uri="{9D8B030D-6E8A-4147-A177-3AD203B41FA5}">
                      <a16:colId xmlns:a16="http://schemas.microsoft.com/office/drawing/2014/main" val="3115868422"/>
                    </a:ext>
                  </a:extLst>
                </a:gridCol>
                <a:gridCol w="1608881">
                  <a:extLst>
                    <a:ext uri="{9D8B030D-6E8A-4147-A177-3AD203B41FA5}">
                      <a16:colId xmlns:a16="http://schemas.microsoft.com/office/drawing/2014/main" val="3772682811"/>
                    </a:ext>
                  </a:extLst>
                </a:gridCol>
                <a:gridCol w="1585732">
                  <a:extLst>
                    <a:ext uri="{9D8B030D-6E8A-4147-A177-3AD203B41FA5}">
                      <a16:colId xmlns:a16="http://schemas.microsoft.com/office/drawing/2014/main" val="3410934993"/>
                    </a:ext>
                  </a:extLst>
                </a:gridCol>
                <a:gridCol w="1539433">
                  <a:extLst>
                    <a:ext uri="{9D8B030D-6E8A-4147-A177-3AD203B41FA5}">
                      <a16:colId xmlns:a16="http://schemas.microsoft.com/office/drawing/2014/main" val="3011865410"/>
                    </a:ext>
                  </a:extLst>
                </a:gridCol>
              </a:tblGrid>
              <a:tr h="178632">
                <a:tc>
                  <a:txBody>
                    <a:bodyPr/>
                    <a:lstStyle/>
                    <a:p>
                      <a:pPr marL="0" marR="0" algn="ctr">
                        <a:spcAft>
                          <a:spcPts val="1200"/>
                        </a:spcAft>
                        <a:buNone/>
                      </a:pPr>
                      <a:r>
                        <a:rPr lang="en-US" sz="12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Sessions</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1F497D"/>
                    </a:solidFill>
                  </a:tcPr>
                </a:tc>
                <a:tc>
                  <a:txBody>
                    <a:bodyPr/>
                    <a:lstStyle/>
                    <a:p>
                      <a:pPr marL="0" marR="0" algn="ctr">
                        <a:spcAft>
                          <a:spcPts val="1200"/>
                        </a:spcAft>
                        <a:buNone/>
                      </a:pPr>
                      <a:r>
                        <a:rPr lang="en-US" sz="12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Date</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1F497D"/>
                    </a:solidFill>
                  </a:tcPr>
                </a:tc>
                <a:tc>
                  <a:txBody>
                    <a:bodyPr/>
                    <a:lstStyle/>
                    <a:p>
                      <a:pPr marL="0" marR="0" algn="ctr">
                        <a:spcAft>
                          <a:spcPts val="1200"/>
                        </a:spcAft>
                        <a:buNone/>
                      </a:pPr>
                      <a:r>
                        <a:rPr lang="en-US" sz="12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Pacific Time</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1F497D"/>
                    </a:solidFill>
                  </a:tcPr>
                </a:tc>
                <a:tc>
                  <a:txBody>
                    <a:bodyPr/>
                    <a:lstStyle/>
                    <a:p>
                      <a:pPr marL="0" marR="0" algn="ctr">
                        <a:spcAft>
                          <a:spcPts val="1200"/>
                        </a:spcAft>
                        <a:buNone/>
                      </a:pPr>
                      <a:r>
                        <a:rPr lang="en-US" sz="12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Central Time</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1F497D"/>
                    </a:solidFill>
                  </a:tcPr>
                </a:tc>
                <a:tc>
                  <a:txBody>
                    <a:bodyPr/>
                    <a:lstStyle/>
                    <a:p>
                      <a:pPr marL="0" marR="0" algn="ctr">
                        <a:spcAft>
                          <a:spcPts val="1200"/>
                        </a:spcAft>
                        <a:buNone/>
                      </a:pPr>
                      <a:r>
                        <a:rPr lang="en-US" sz="12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Eastern Time</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1F497D"/>
                    </a:solidFill>
                  </a:tcPr>
                </a:tc>
                <a:extLst>
                  <a:ext uri="{0D108BD9-81ED-4DB2-BD59-A6C34878D82A}">
                    <a16:rowId xmlns:a16="http://schemas.microsoft.com/office/drawing/2014/main" val="885731506"/>
                  </a:ext>
                </a:extLst>
              </a:tr>
              <a:tr h="327493">
                <a:tc>
                  <a:txBody>
                    <a:bodyPr/>
                    <a:lstStyle/>
                    <a:p>
                      <a:pPr marL="0" marR="0" algn="ctr">
                        <a:spcAft>
                          <a:spcPts val="3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Summer Session</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Aft>
                          <a:spcPts val="300"/>
                        </a:spcAft>
                        <a:buNone/>
                      </a:pPr>
                      <a:r>
                        <a:rPr lang="en-US"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June 17, 2026 (Wednesday)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Aft>
                          <a:spcPts val="3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7:30 AM - 1:30 PM</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Aft>
                          <a:spcPts val="3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9:30 AM - 3:30 PM</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Aft>
                          <a:spcPts val="3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10:30 AM - 4:30 PM</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1712862731"/>
                  </a:ext>
                </a:extLst>
              </a:tr>
              <a:tr h="327493">
                <a:tc>
                  <a:txBody>
                    <a:bodyPr/>
                    <a:lstStyle/>
                    <a:p>
                      <a:pPr marL="0" marR="0" algn="ctr">
                        <a:spcBef>
                          <a:spcPts val="600"/>
                        </a:spcBef>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Session 1 A</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600"/>
                        </a:spcBef>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September 09, 2026 (Wednesday)</a:t>
                      </a: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600"/>
                        </a:spcBef>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10:00 AM - 12:00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600"/>
                        </a:spcBef>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12:00-2:00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600"/>
                        </a:spcBef>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1:00-3:00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516033473"/>
                  </a:ext>
                </a:extLst>
              </a:tr>
              <a:tr h="327493">
                <a:tc>
                  <a:txBody>
                    <a:bodyPr/>
                    <a:lstStyle/>
                    <a:p>
                      <a:pPr marL="0" marR="0" algn="ctr">
                        <a:spcAft>
                          <a:spcPts val="6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Session 1 B</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600"/>
                        </a:spcAft>
                        <a:buNone/>
                      </a:pPr>
                      <a:r>
                        <a:rPr lang="en-US" sz="1100" dirty="0">
                          <a:effectLst/>
                          <a:latin typeface="Arial" panose="020B0604020202020204" pitchFamily="34" charset="0"/>
                          <a:ea typeface="Arial" panose="020B0604020202020204" pitchFamily="34" charset="0"/>
                          <a:cs typeface="Times New Roman" panose="02020603050405020304" pitchFamily="18" charset="0"/>
                        </a:rPr>
                        <a:t>September 09, 2026 (Wednesday)</a:t>
                      </a: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6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2:30-4:30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6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4:30-6:30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6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5:30-7:30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488120201"/>
                  </a:ext>
                </a:extLst>
              </a:tr>
              <a:tr h="327493">
                <a:tc>
                  <a:txBody>
                    <a:bodyPr/>
                    <a:lstStyle/>
                    <a:p>
                      <a:pPr marL="0" marR="0" algn="ctr">
                        <a:spcBef>
                          <a:spcPts val="600"/>
                        </a:spcBef>
                        <a:spcAft>
                          <a:spcPts val="12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Session 2 A</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Bef>
                          <a:spcPts val="600"/>
                        </a:spcBef>
                        <a:spcAft>
                          <a:spcPts val="1200"/>
                        </a:spcAft>
                        <a:buNone/>
                      </a:pPr>
                      <a:r>
                        <a:rPr lang="en-US"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November 04, 2026 (Wednesday)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Bef>
                          <a:spcPts val="600"/>
                        </a:spcBef>
                        <a:spcAft>
                          <a:spcPts val="12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10:00 AM - 12:00 PM</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Bef>
                          <a:spcPts val="600"/>
                        </a:spcBef>
                        <a:spcAft>
                          <a:spcPts val="12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12:00-2:00 PM</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Bef>
                          <a:spcPts val="600"/>
                        </a:spcBef>
                        <a:spcAft>
                          <a:spcPts val="12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1:00-3:00 PM</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3592038148"/>
                  </a:ext>
                </a:extLst>
              </a:tr>
              <a:tr h="327493">
                <a:tc>
                  <a:txBody>
                    <a:bodyPr/>
                    <a:lstStyle/>
                    <a:p>
                      <a:pPr marL="0" marR="0" algn="ctr">
                        <a:spcAft>
                          <a:spcPts val="6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Session 2 B</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Aft>
                          <a:spcPts val="6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November 04, 2026 (Wednesday)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Aft>
                          <a:spcPts val="6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2:30-4:30 PM</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Aft>
                          <a:spcPts val="6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4:30-6:30 PM</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Aft>
                          <a:spcPts val="6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5:30-7:30 PM</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1322766997"/>
                  </a:ext>
                </a:extLst>
              </a:tr>
              <a:tr h="327493">
                <a:tc>
                  <a:txBody>
                    <a:bodyPr/>
                    <a:lstStyle/>
                    <a:p>
                      <a:pPr marL="0" marR="0" algn="ctr">
                        <a:spcBef>
                          <a:spcPts val="600"/>
                        </a:spcBef>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Session 3 A</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600"/>
                        </a:spcBef>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January 12, 2027 (Tuesday)</a:t>
                      </a: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600"/>
                        </a:spcBef>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10:00 AM - 12:00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600"/>
                        </a:spcBef>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12:00-2:00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600"/>
                        </a:spcBef>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1:00-3:00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088138505"/>
                  </a:ext>
                </a:extLst>
              </a:tr>
              <a:tr h="327493">
                <a:tc>
                  <a:txBody>
                    <a:bodyPr/>
                    <a:lstStyle/>
                    <a:p>
                      <a:pPr marL="0" marR="0" algn="ctr">
                        <a:spcAft>
                          <a:spcPts val="6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Session 3 B</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6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January 12, 2027 (Tuesday)</a:t>
                      </a: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6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2:30-4:30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6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4:30-6:30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6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5:30-7:30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093420034"/>
                  </a:ext>
                </a:extLst>
              </a:tr>
              <a:tr h="302675">
                <a:tc>
                  <a:txBody>
                    <a:bodyPr/>
                    <a:lstStyle/>
                    <a:p>
                      <a:pPr marL="0" marR="0" algn="ctr">
                        <a:spcBef>
                          <a:spcPts val="600"/>
                        </a:spcBef>
                        <a:spcAft>
                          <a:spcPts val="12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Session 4 A</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Bef>
                          <a:spcPts val="600"/>
                        </a:spcBef>
                        <a:spcAft>
                          <a:spcPts val="12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March 2, 2027 (Tuesday)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Bef>
                          <a:spcPts val="600"/>
                        </a:spcBef>
                        <a:spcAft>
                          <a:spcPts val="12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10:00 AM - 12:00 PM</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Bef>
                          <a:spcPts val="600"/>
                        </a:spcBef>
                        <a:spcAft>
                          <a:spcPts val="12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12:00-2:00 PM</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Bef>
                          <a:spcPts val="600"/>
                        </a:spcBef>
                        <a:spcAft>
                          <a:spcPts val="1200"/>
                        </a:spcAft>
                        <a:buNone/>
                      </a:pPr>
                      <a:r>
                        <a:rPr lang="en-US"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1:00-3:00 PM</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91133628"/>
                  </a:ext>
                </a:extLst>
              </a:tr>
              <a:tr h="302675">
                <a:tc>
                  <a:txBody>
                    <a:bodyPr/>
                    <a:lstStyle/>
                    <a:p>
                      <a:pPr marL="0" marR="0" algn="ctr">
                        <a:spcAft>
                          <a:spcPts val="6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Session 4 B</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Aft>
                          <a:spcPts val="6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March 2, 2027 (Tuesday)</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Aft>
                          <a:spcPts val="6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2:30-4:30 PM</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Aft>
                          <a:spcPts val="6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4:30-6:30 PM</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marL="0" marR="0" algn="ctr">
                        <a:spcAft>
                          <a:spcPts val="600"/>
                        </a:spcAft>
                        <a:buNone/>
                      </a:pPr>
                      <a:r>
                        <a:rPr lang="en-US"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5:30-7:30 PM</a:t>
                      </a:r>
                      <a:endParaRPr lang="en-US"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2094889345"/>
                  </a:ext>
                </a:extLst>
              </a:tr>
              <a:tr h="302675">
                <a:tc>
                  <a:txBody>
                    <a:bodyPr/>
                    <a:lstStyle/>
                    <a:p>
                      <a:pPr marL="0" marR="0" algn="ctr">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Session 5 A</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April 13, 2027 (Tuesday)</a:t>
                      </a: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10:00 AM - 12:00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12:00-2:00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1:00-3:00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450526195"/>
                  </a:ext>
                </a:extLst>
              </a:tr>
              <a:tr h="302675">
                <a:tc>
                  <a:txBody>
                    <a:bodyPr/>
                    <a:lstStyle/>
                    <a:p>
                      <a:pPr marL="0" marR="0" algn="ctr">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Session 5 B</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April 13, 2027 (Tuesday)</a:t>
                      </a: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2:30-4:30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1200"/>
                        </a:spcAft>
                        <a:buNone/>
                      </a:pPr>
                      <a:r>
                        <a:rPr lang="en-US" sz="1100">
                          <a:effectLst/>
                          <a:latin typeface="Arial" panose="020B0604020202020204" pitchFamily="34" charset="0"/>
                          <a:ea typeface="Arial" panose="020B0604020202020204" pitchFamily="34" charset="0"/>
                          <a:cs typeface="Times New Roman" panose="02020603050405020304" pitchFamily="18" charset="0"/>
                        </a:rPr>
                        <a:t>4:30-6:30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Aft>
                          <a:spcPts val="1200"/>
                        </a:spcAft>
                        <a:buNone/>
                      </a:pPr>
                      <a:r>
                        <a:rPr lang="en-US" sz="1100" dirty="0">
                          <a:effectLst/>
                          <a:latin typeface="Arial" panose="020B0604020202020204" pitchFamily="34" charset="0"/>
                          <a:ea typeface="Arial" panose="020B0604020202020204" pitchFamily="34" charset="0"/>
                          <a:cs typeface="Times New Roman" panose="02020603050405020304" pitchFamily="18" charset="0"/>
                        </a:rPr>
                        <a:t>5:30-7:30 PM</a:t>
                      </a: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342050592"/>
                  </a:ext>
                </a:extLst>
              </a:tr>
            </a:tbl>
          </a:graphicData>
        </a:graphic>
      </p:graphicFrame>
    </p:spTree>
    <p:extLst>
      <p:ext uri="{BB962C8B-B14F-4D97-AF65-F5344CB8AC3E}">
        <p14:creationId xmlns:p14="http://schemas.microsoft.com/office/powerpoint/2010/main" val="1270962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Project EMPOWER+ Flyer">
            <a:extLst>
              <a:ext uri="{FF2B5EF4-FFF2-40B4-BE49-F238E27FC236}">
                <a16:creationId xmlns:a16="http://schemas.microsoft.com/office/drawing/2014/main" id="{5B72C408-784A-1E90-1204-C7ABA03341CD}"/>
              </a:ext>
              <a:ext uri="{C183D7F6-B498-43B3-948B-1728B52AA6E4}">
                <adec:decorative xmlns:adec="http://schemas.microsoft.com/office/drawing/2017/decorative" val="0"/>
              </a:ext>
            </a:extLst>
          </p:cNvPr>
          <p:cNvPicPr>
            <a:picLocks noChangeAspect="1"/>
          </p:cNvPicPr>
          <p:nvPr/>
        </p:nvPicPr>
        <p:blipFill>
          <a:blip r:embed="rId2"/>
          <a:srcRect/>
          <a:stretch/>
        </p:blipFill>
        <p:spPr>
          <a:xfrm>
            <a:off x="592394" y="1691467"/>
            <a:ext cx="3285989" cy="4252456"/>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3710455"/>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7ED"/>
                    </a:solidFill>
                  </a:tcPr>
                </a:tc>
                <a:tc>
                  <a:txBody>
                    <a:bodyPr/>
                    <a:lstStyle/>
                    <a:p>
                      <a:pPr marL="0" marR="0" algn="ctr">
                        <a:lnSpc>
                          <a:spcPct val="107000"/>
                        </a:lnSpc>
                        <a:spcAft>
                          <a:spcPts val="800"/>
                        </a:spcAft>
                        <a:buNone/>
                      </a:pPr>
                      <a:r>
                        <a:rPr lang="en-US" sz="1800" b="1" kern="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7ED"/>
                    </a:solidFill>
                  </a:tcPr>
                </a:tc>
                <a:extLst>
                  <a:ext uri="{0D108BD9-81ED-4DB2-BD59-A6C34878D82A}">
                    <a16:rowId xmlns:a16="http://schemas.microsoft.com/office/drawing/2014/main" val="2477963650"/>
                  </a:ext>
                </a:extLst>
              </a:tr>
              <a:tr h="543556">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en-US" sz="1400" kern="10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Effective Tier 1 Practices for Positive, Productive Classrooms </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10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15, 2026</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Let the Data Drive: Using Systematic Screening to Shape Instruction </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10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27, 2026</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10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Optimal Instruction</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10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17, 2026</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10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6-Step Instructional Approach for Responding to Challenging Behavior in Schools</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10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20, 2027</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spcAft>
                          <a:spcPts val="1200"/>
                        </a:spcAft>
                        <a:buNone/>
                      </a:pPr>
                      <a:r>
                        <a:rPr lang="en-US" sz="1400" b="0" dirty="0">
                          <a:solidFill>
                            <a:srgbClr val="000000"/>
                          </a:solidFill>
                          <a:effectLst/>
                          <a:latin typeface="Arial" panose="020B0604020202020204" pitchFamily="34" charset="0"/>
                          <a:ea typeface="Times New Roman" panose="02020603050405020304" pitchFamily="18" charset="0"/>
                        </a:rPr>
                        <a:t>A Tier 2 Intervention for Managing Anxious Feelings: </a:t>
                      </a:r>
                      <a:r>
                        <a:rPr lang="en-US" sz="1400" b="0" dirty="0">
                          <a:effectLst/>
                          <a:latin typeface="Arial" panose="020B0604020202020204" pitchFamily="34" charset="0"/>
                          <a:ea typeface="Times New Roman" panose="02020603050405020304" pitchFamily="18" charset="0"/>
                        </a:rPr>
                        <a:t>Recognize. Relax. Record. </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10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23, 2027</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10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Intervention: Functional Assessment-Based Intervention</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100" dirty="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2027</a:t>
                      </a: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bl>
          </a:graphicData>
        </a:graphic>
      </p:graphicFrame>
    </p:spTree>
    <p:extLst>
      <p:ext uri="{BB962C8B-B14F-4D97-AF65-F5344CB8AC3E}">
        <p14:creationId xmlns:p14="http://schemas.microsoft.com/office/powerpoint/2010/main" val="30690803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Ci3T Trainers and Coaches Calls </a:t>
            </a:r>
          </a:p>
        </p:txBody>
      </p:sp>
      <p:pic>
        <p:nvPicPr>
          <p:cNvPr id="4" name="Picture 3" descr="Trainer and Coache Calls Flyer">
            <a:extLst>
              <a:ext uri="{FF2B5EF4-FFF2-40B4-BE49-F238E27FC236}">
                <a16:creationId xmlns:a16="http://schemas.microsoft.com/office/drawing/2014/main" id="{113BDD7F-FA96-F282-D938-1E42D33261C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38200" y="1916400"/>
            <a:ext cx="3013692" cy="3895148"/>
          </a:xfrm>
          <a:prstGeom prst="rect">
            <a:avLst/>
          </a:prstGeom>
          <a:ln>
            <a:solidFill>
              <a:schemeClr val="tx1"/>
            </a:solid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dirty="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August 19, 2026</a:t>
                      </a:r>
                    </a:p>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(Wednesday)</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September 2, 2026</a:t>
                      </a:r>
                    </a:p>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(Wednesday)</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October 7, 2026</a:t>
                      </a:r>
                    </a:p>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(Wednesday)</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November 10, 2026</a:t>
                      </a:r>
                    </a:p>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(Tuesday)</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December 2, 2026</a:t>
                      </a:r>
                    </a:p>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(Wednesday)</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January 21, 2027</a:t>
                      </a:r>
                    </a:p>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(Thursday)</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February 17, 2027</a:t>
                      </a:r>
                    </a:p>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(Wednesday)</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March 9, 2027</a:t>
                      </a:r>
                    </a:p>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(Tuesday)</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April 14, 2027</a:t>
                      </a:r>
                    </a:p>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(Wednesday)</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May 12, 2027</a:t>
                      </a:r>
                    </a:p>
                    <a:p>
                      <a:pPr marL="0" marR="0" algn="ctr">
                        <a:lnSpc>
                          <a:spcPct val="100000"/>
                        </a:lnSpc>
                        <a:spcAft>
                          <a:spcPts val="0"/>
                        </a:spcAft>
                        <a:buNone/>
                      </a:pPr>
                      <a:r>
                        <a:rPr lang="en-US" sz="1400" kern="0" dirty="0">
                          <a:effectLst/>
                          <a:latin typeface="Aptos" panose="020B0004020202020204" pitchFamily="34" charset="0"/>
                          <a:ea typeface="Aptos" panose="020B0004020202020204" pitchFamily="34" charset="0"/>
                          <a:cs typeface="Arial" panose="020B0604020202020204" pitchFamily="34" charset="0"/>
                        </a:rPr>
                        <a:t>(Wednesday)</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0989412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A55B-873D-4434-75EC-50AE61CFAB99}"/>
              </a:ext>
            </a:extLst>
          </p:cNvPr>
          <p:cNvSpPr>
            <a:spLocks noGrp="1"/>
          </p:cNvSpPr>
          <p:nvPr>
            <p:ph type="title"/>
          </p:nvPr>
        </p:nvSpPr>
        <p:spPr/>
        <p:txBody>
          <a:bodyPr/>
          <a:lstStyle/>
          <a:p>
            <a:r>
              <a:rPr lang="en-US"/>
              <a:t>Ci3T Implementers Symposium</a:t>
            </a:r>
          </a:p>
        </p:txBody>
      </p:sp>
      <p:pic>
        <p:nvPicPr>
          <p:cNvPr id="5" name="Content Placeholder 4" descr="Ci3T Implementers Symposium flyer">
            <a:extLst>
              <a:ext uri="{FF2B5EF4-FFF2-40B4-BE49-F238E27FC236}">
                <a16:creationId xmlns:a16="http://schemas.microsoft.com/office/drawing/2014/main" id="{355C98CD-FDE0-8A1C-1A4F-D52F95CDD819}"/>
              </a:ext>
            </a:extLst>
          </p:cNvPr>
          <p:cNvPicPr>
            <a:picLocks noGrp="1" noChangeAspect="1"/>
          </p:cNvPicPr>
          <p:nvPr>
            <p:ph sz="half" idx="1"/>
          </p:nvPr>
        </p:nvPicPr>
        <p:blipFill>
          <a:blip r:embed="rId2"/>
          <a:srcRect/>
          <a:stretch/>
        </p:blipFill>
        <p:spPr>
          <a:xfrm>
            <a:off x="1027039" y="1515471"/>
            <a:ext cx="3846175" cy="4977404"/>
          </a:xfrm>
          <a:ln>
            <a:solidFill>
              <a:schemeClr val="tx1"/>
            </a:solidFill>
          </a:ln>
        </p:spPr>
      </p:pic>
      <p:sp>
        <p:nvSpPr>
          <p:cNvPr id="6" name="Content Placeholder 5">
            <a:extLst>
              <a:ext uri="{FF2B5EF4-FFF2-40B4-BE49-F238E27FC236}">
                <a16:creationId xmlns:a16="http://schemas.microsoft.com/office/drawing/2014/main" id="{2146B157-F629-89D6-3842-956473E43B43}"/>
              </a:ext>
            </a:extLst>
          </p:cNvPr>
          <p:cNvSpPr>
            <a:spLocks noGrp="1"/>
          </p:cNvSpPr>
          <p:nvPr>
            <p:ph sz="half" idx="2"/>
          </p:nvPr>
        </p:nvSpPr>
        <p:spPr>
          <a:xfrm>
            <a:off x="5593976" y="1828504"/>
            <a:ext cx="6099586" cy="4351338"/>
          </a:xfrm>
        </p:spPr>
        <p:txBody>
          <a:bodyPr/>
          <a:lstStyle/>
          <a:p>
            <a:pPr marL="0" marR="0" lvl="0" indent="0" algn="l" defTabSz="914400" rtl="0" eaLnBrk="1" fontAlgn="auto" latinLnBrk="0" hangingPunct="1">
              <a:lnSpc>
                <a:spcPct val="90000"/>
              </a:lnSpc>
              <a:spcBef>
                <a:spcPts val="0"/>
              </a:spcBef>
              <a:spcAft>
                <a:spcPts val="600"/>
              </a:spcAft>
              <a:buClrTx/>
              <a:buSz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rPr>
              <a:t>Wednesday, June 17, 2026</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7:30 a.m. – 1:30 p.m. (Pacific)</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9:30 a.m. – 3:30 p.m. (Central)</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10:30 a.m. – 4:30 p.m. (Eastern)</a:t>
            </a:r>
          </a:p>
          <a:p>
            <a:endParaRPr lang="en-US" dirty="0"/>
          </a:p>
        </p:txBody>
      </p:sp>
    </p:spTree>
    <p:extLst>
      <p:ext uri="{BB962C8B-B14F-4D97-AF65-F5344CB8AC3E}">
        <p14:creationId xmlns:p14="http://schemas.microsoft.com/office/powerpoint/2010/main" val="18635169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4BF61-9731-CEAD-A0FA-7E6BD9BAF6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04CCC9-41EA-CE89-E290-52818F0CF7F5}"/>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6" name="Title 1">
            <a:extLst>
              <a:ext uri="{FF2B5EF4-FFF2-40B4-BE49-F238E27FC236}">
                <a16:creationId xmlns:a16="http://schemas.microsoft.com/office/drawing/2014/main" id="{1C3CCAC0-0AAF-3A0A-C7A2-774DB199D043}"/>
              </a:ext>
            </a:extLst>
          </p:cNvPr>
          <p:cNvSpPr txBox="1">
            <a:spLocks/>
          </p:cNvSpPr>
          <p:nvPr/>
        </p:nvSpPr>
        <p:spPr>
          <a:xfrm>
            <a:off x="838200" y="-13002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150" normalizeH="0" baseline="0" noProof="0">
                <a:ln>
                  <a:noFill/>
                </a:ln>
                <a:solidFill>
                  <a:prstClr val="black"/>
                </a:solidFill>
                <a:effectLst/>
                <a:uLnTx/>
                <a:uFillTx/>
                <a:latin typeface="Arial" panose="020B0604020202020204"/>
                <a:ea typeface="+mj-ea"/>
                <a:cs typeface="+mj-cs"/>
              </a:rPr>
              <a:t>Accessing Professional Learning Materials 4</a:t>
            </a:r>
          </a:p>
        </p:txBody>
      </p:sp>
      <p:sp>
        <p:nvSpPr>
          <p:cNvPr id="7" name="Rectangle 1">
            <a:extLst>
              <a:ext uri="{FF2B5EF4-FFF2-40B4-BE49-F238E27FC236}">
                <a16:creationId xmlns:a16="http://schemas.microsoft.com/office/drawing/2014/main" id="{F17B6EC8-4EB9-286E-9A1A-51A7923BF9E3}"/>
              </a:ext>
            </a:extLst>
          </p:cNvPr>
          <p:cNvSpPr/>
          <p:nvPr/>
        </p:nvSpPr>
        <p:spPr>
          <a:xfrm>
            <a:off x="838199" y="1364802"/>
            <a:ext cx="5028579" cy="51982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srgbClr val="2F4E6D"/>
                </a:solidFill>
                <a:effectLst/>
                <a:uLnTx/>
                <a:uFillTx/>
                <a:latin typeface="Arial" panose="020B0604020202020204"/>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A0EBC383-8C2E-2E53-039A-CEFB603860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descr="Screenshot of Ci3T Implementation Professional Learning Series Companion eBooks and Resources with a yellow box outlining session 5">
            <a:extLst>
              <a:ext uri="{FF2B5EF4-FFF2-40B4-BE49-F238E27FC236}">
                <a16:creationId xmlns:a16="http://schemas.microsoft.com/office/drawing/2014/main" id="{6BA6F914-69D1-EBE8-FAE6-61AAA6A8E6BB}"/>
              </a:ext>
            </a:extLst>
          </p:cNvPr>
          <p:cNvGrpSpPr/>
          <p:nvPr/>
        </p:nvGrpSpPr>
        <p:grpSpPr>
          <a:xfrm>
            <a:off x="6654604" y="1583280"/>
            <a:ext cx="4766589" cy="4909595"/>
            <a:chOff x="6654604"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42DED44F-5752-3EC5-C50E-E1647D404F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08853EE1-084E-BB30-6826-068212AAF6D8}"/>
                </a:ext>
              </a:extLst>
            </p:cNvPr>
            <p:cNvSpPr/>
            <p:nvPr/>
          </p:nvSpPr>
          <p:spPr>
            <a:xfrm>
              <a:off x="6654604" y="5338903"/>
              <a:ext cx="4766589" cy="35121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2784708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B6C3AF90-C96E-9817-65AF-732AC09172CA}"/>
              </a:ext>
            </a:extLst>
          </p:cNvPr>
          <p:cNvSpPr txBox="1">
            <a:spLocks/>
          </p:cNvSpPr>
          <p:nvPr/>
        </p:nvSpPr>
        <p:spPr>
          <a:xfrm>
            <a:off x="458011" y="304374"/>
            <a:ext cx="11275977" cy="411390"/>
          </a:xfrm>
          <a:prstGeom prst="rect">
            <a:avLst/>
          </a:prstGeom>
          <a:solidFill>
            <a:schemeClr val="accent5">
              <a:lumMod val="75000"/>
            </a:schemeClr>
          </a:solidFill>
          <a:ln>
            <a:solidFill>
              <a:schemeClr val="tx1"/>
            </a:solidFill>
          </a:ln>
        </p:spPr>
        <p:txBody>
          <a:bodyPr anchor="ctr">
            <a:normAutofit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Reflect &amp; Plan</a:t>
            </a:r>
          </a:p>
        </p:txBody>
      </p:sp>
      <p:graphicFrame>
        <p:nvGraphicFramePr>
          <p:cNvPr id="2" name="Table">
            <a:extLst>
              <a:ext uri="{FF2B5EF4-FFF2-40B4-BE49-F238E27FC236}">
                <a16:creationId xmlns:a16="http://schemas.microsoft.com/office/drawing/2014/main" id="{31F1C233-7993-FAD9-4E6E-3529E3C25168}"/>
              </a:ext>
            </a:extLst>
          </p:cNvPr>
          <p:cNvGraphicFramePr>
            <a:graphicFrameLocks noGrp="1"/>
          </p:cNvGraphicFramePr>
          <p:nvPr>
            <p:extLst>
              <p:ext uri="{D42A27DB-BD31-4B8C-83A1-F6EECF244321}">
                <p14:modId xmlns:p14="http://schemas.microsoft.com/office/powerpoint/2010/main" val="672145940"/>
              </p:ext>
            </p:extLst>
          </p:nvPr>
        </p:nvGraphicFramePr>
        <p:xfrm>
          <a:off x="458011" y="719665"/>
          <a:ext cx="11275976" cy="3336469"/>
        </p:xfrm>
        <a:graphic>
          <a:graphicData uri="http://schemas.openxmlformats.org/drawingml/2006/table">
            <a:tbl>
              <a:tblPr firstRow="1" bandRow="1">
                <a:tableStyleId>{5C22544A-7EE6-4342-B048-85BDC9FD1C3A}</a:tableStyleId>
              </a:tblPr>
              <a:tblGrid>
                <a:gridCol w="5637988">
                  <a:extLst>
                    <a:ext uri="{9D8B030D-6E8A-4147-A177-3AD203B41FA5}">
                      <a16:colId xmlns:a16="http://schemas.microsoft.com/office/drawing/2014/main" val="2163493800"/>
                    </a:ext>
                  </a:extLst>
                </a:gridCol>
                <a:gridCol w="5637988">
                  <a:extLst>
                    <a:ext uri="{9D8B030D-6E8A-4147-A177-3AD203B41FA5}">
                      <a16:colId xmlns:a16="http://schemas.microsoft.com/office/drawing/2014/main" val="3318267887"/>
                    </a:ext>
                  </a:extLst>
                </a:gridCol>
              </a:tblGrid>
              <a:tr h="3336469">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en-US" sz="1600" b="1">
                          <a:solidFill>
                            <a:schemeClr val="tx1"/>
                          </a:solidFill>
                          <a:latin typeface="+mn-lt"/>
                        </a:rPr>
                        <a:t>Plan and schedule action items for closing out the current year and preparing for the upcoming year:</a:t>
                      </a:r>
                    </a:p>
                    <a:p>
                      <a:pPr marL="0" marR="0" lvl="0" indent="0" algn="l" defTabSz="914400" rtl="0" eaLnBrk="1" fontAlgn="auto" latinLnBrk="0" hangingPunct="1">
                        <a:lnSpc>
                          <a:spcPct val="100000"/>
                        </a:lnSpc>
                        <a:spcBef>
                          <a:spcPts val="0"/>
                        </a:spcBef>
                        <a:spcAft>
                          <a:spcPts val="0"/>
                        </a:spcAft>
                        <a:buClrTx/>
                        <a:buSzTx/>
                        <a:buNone/>
                        <a:tabLst/>
                        <a:defRPr/>
                      </a:pPr>
                      <a:endParaRPr lang="en-US" sz="1600" b="0">
                        <a:solidFill>
                          <a:schemeClr val="tx1"/>
                        </a:solidFill>
                        <a:latin typeface="+mn-lt"/>
                      </a:endParaRPr>
                    </a:p>
                    <a:p>
                      <a:pPr marL="457200" indent="-457200">
                        <a:lnSpc>
                          <a:spcPct val="100000"/>
                        </a:lnSpc>
                        <a:spcBef>
                          <a:spcPts val="0"/>
                        </a:spcBef>
                        <a:buFont typeface="Arial" panose="020B0604020202020204" pitchFamily="34" charset="0"/>
                        <a:buAutoNum type="arabicPeriod"/>
                        <a:defRPr/>
                      </a:pPr>
                      <a:r>
                        <a:rPr lang="en-US" sz="1600" b="0">
                          <a:solidFill>
                            <a:schemeClr val="tx1"/>
                          </a:solidFill>
                        </a:rPr>
                        <a:t>Identify potential Ci3T Implementation Manual revisions</a:t>
                      </a:r>
                    </a:p>
                    <a:p>
                      <a:pPr marL="457200" indent="-457200">
                        <a:lnSpc>
                          <a:spcPct val="100000"/>
                        </a:lnSpc>
                        <a:spcBef>
                          <a:spcPts val="0"/>
                        </a:spcBef>
                        <a:buFont typeface="Arial" panose="020B0604020202020204" pitchFamily="34" charset="0"/>
                        <a:buAutoNum type="arabicPeriod"/>
                        <a:defRPr/>
                      </a:pPr>
                      <a:r>
                        <a:rPr lang="en-US" sz="1600" b="0">
                          <a:solidFill>
                            <a:schemeClr val="tx1"/>
                          </a:solidFill>
                        </a:rPr>
                        <a:t>Schedule time with your Ci3T Leadership Team to:</a:t>
                      </a:r>
                    </a:p>
                    <a:p>
                      <a:pPr marL="800100" lvl="1" indent="-342900">
                        <a:buFont typeface="Arial" panose="020B0604020202020204" pitchFamily="34" charset="0"/>
                        <a:buChar char="•"/>
                      </a:pPr>
                      <a:r>
                        <a:rPr lang="en-US" sz="1600" b="0">
                          <a:solidFill>
                            <a:schemeClr val="tx1"/>
                          </a:solidFill>
                        </a:rPr>
                        <a:t>complete Ci3T Implementation Manual revisions </a:t>
                      </a:r>
                    </a:p>
                    <a:p>
                      <a:pPr marL="800100" lvl="1" indent="-342900">
                        <a:buFont typeface="Arial" panose="020B0604020202020204" pitchFamily="34" charset="0"/>
                        <a:buChar char="•"/>
                      </a:pPr>
                      <a:r>
                        <a:rPr lang="en-US" sz="1600" b="0">
                          <a:solidFill>
                            <a:schemeClr val="tx1"/>
                          </a:solidFill>
                        </a:rPr>
                        <a:t>prepare for implementation in 2026-2027</a:t>
                      </a:r>
                    </a:p>
                    <a:p>
                      <a:pPr marL="514350" indent="-514350">
                        <a:buFont typeface="+mj-lt"/>
                        <a:buAutoNum type="arabicPeriod"/>
                      </a:pPr>
                      <a:r>
                        <a:rPr lang="en-US" sz="1600" b="0">
                          <a:solidFill>
                            <a:schemeClr val="tx1"/>
                          </a:solidFill>
                        </a:rPr>
                        <a:t>Create plans for spring data sharing (e.g., social validity, treatment integrity, academic &amp; behavior screenings)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a:solidFill>
                            <a:schemeClr val="tx1"/>
                          </a:solidFill>
                          <a:latin typeface="+mn-lt"/>
                        </a:rPr>
                        <a:t>Plan data-informed professional learning for the upcoming year:</a:t>
                      </a:r>
                    </a:p>
                    <a:p>
                      <a:pPr marL="0" indent="0">
                        <a:buFont typeface="Arial" panose="020B0604020202020204" pitchFamily="34" charset="0"/>
                        <a:buNone/>
                      </a:pPr>
                      <a:endParaRPr lang="en-US" sz="1600" b="0">
                        <a:solidFill>
                          <a:schemeClr val="tx1"/>
                        </a:solidFill>
                      </a:endParaRPr>
                    </a:p>
                    <a:p>
                      <a:pPr marL="342900" indent="-342900">
                        <a:buFont typeface="+mj-lt"/>
                        <a:buAutoNum type="arabicPeriod"/>
                      </a:pPr>
                      <a:r>
                        <a:rPr lang="en-US" sz="1600" b="0">
                          <a:solidFill>
                            <a:schemeClr val="tx1"/>
                          </a:solidFill>
                        </a:rPr>
                        <a:t>What are strengths of our current communication and professional learning systems?</a:t>
                      </a:r>
                    </a:p>
                    <a:p>
                      <a:pPr marL="342900" indent="-342900">
                        <a:buFont typeface="+mj-lt"/>
                        <a:buAutoNum type="arabicPeriod"/>
                      </a:pPr>
                      <a:r>
                        <a:rPr lang="en-US" sz="1600" b="0">
                          <a:solidFill>
                            <a:schemeClr val="tx1"/>
                          </a:solidFill>
                        </a:rPr>
                        <a:t>How can we share data updates and professional learning opportunities with faculty and staff more regularly?</a:t>
                      </a:r>
                    </a:p>
                    <a:p>
                      <a:pPr marL="342900" indent="-342900">
                        <a:buFont typeface="+mj-lt"/>
                        <a:buAutoNum type="arabicPeriod"/>
                      </a:pPr>
                      <a:r>
                        <a:rPr lang="en-US" sz="1600" b="0">
                          <a:solidFill>
                            <a:schemeClr val="tx1"/>
                          </a:solidFill>
                        </a:rPr>
                        <a:t>What resources and professional learning do faculty and staff require? Consider:</a:t>
                      </a:r>
                    </a:p>
                    <a:p>
                      <a:pPr marL="800100" lvl="1" indent="-342900">
                        <a:buFont typeface="+mj-lt"/>
                        <a:buAutoNum type="arabicPeriod"/>
                      </a:pPr>
                      <a:r>
                        <a:rPr lang="en-US" sz="1600" b="0">
                          <a:solidFill>
                            <a:schemeClr val="tx1"/>
                          </a:solidFill>
                        </a:rPr>
                        <a:t>Enhanced Ci3T Professional Learning Modules</a:t>
                      </a:r>
                    </a:p>
                    <a:p>
                      <a:pPr marL="800100" lvl="1" indent="-342900">
                        <a:buFont typeface="+mj-lt"/>
                        <a:buAutoNum type="arabicPeriod"/>
                      </a:pPr>
                      <a:r>
                        <a:rPr lang="en-US" sz="1600" b="0">
                          <a:solidFill>
                            <a:schemeClr val="tx1"/>
                          </a:solidFill>
                        </a:rPr>
                        <a:t>Empower Sessions </a:t>
                      </a:r>
                    </a:p>
                    <a:p>
                      <a:pPr marL="800100" lvl="1" indent="-342900">
                        <a:buFont typeface="+mj-lt"/>
                        <a:buAutoNum type="arabicPeriod"/>
                      </a:pPr>
                      <a:r>
                        <a:rPr lang="en-US" sz="1600" b="0">
                          <a:solidFill>
                            <a:schemeClr val="tx1"/>
                          </a:solidFill>
                        </a:rPr>
                        <a:t>Ci3T Trainers and Coaches Calls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877286742"/>
                  </a:ext>
                </a:extLst>
              </a:tr>
            </a:tbl>
          </a:graphicData>
        </a:graphic>
      </p:graphicFrame>
      <p:sp>
        <p:nvSpPr>
          <p:cNvPr id="3" name="Text">
            <a:extLst>
              <a:ext uri="{FF2B5EF4-FFF2-40B4-BE49-F238E27FC236}">
                <a16:creationId xmlns:a16="http://schemas.microsoft.com/office/drawing/2014/main" id="{1D1783BE-A6DE-0286-C898-AB6456E19A32}"/>
              </a:ext>
            </a:extLst>
          </p:cNvPr>
          <p:cNvSpPr txBox="1"/>
          <p:nvPr/>
        </p:nvSpPr>
        <p:spPr>
          <a:xfrm>
            <a:off x="458011" y="4065476"/>
            <a:ext cx="11275977" cy="399008"/>
          </a:xfrm>
          <a:prstGeom prst="rect">
            <a:avLst/>
          </a:prstGeom>
          <a:solidFill>
            <a:srgbClr val="233B5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mn-lt"/>
                <a:ea typeface="+mn-ea"/>
                <a:cs typeface="+mn-cs"/>
              </a:rPr>
              <a:t>Write any action items in your Ci3T Leadership Team Meeting Agenda</a:t>
            </a:r>
          </a:p>
        </p:txBody>
      </p:sp>
      <p:pic>
        <p:nvPicPr>
          <p:cNvPr id="18" name="Picture 1" descr="Ci3T Implementation Manual Review">
            <a:extLst>
              <a:ext uri="{FF2B5EF4-FFF2-40B4-BE49-F238E27FC236}">
                <a16:creationId xmlns:a16="http://schemas.microsoft.com/office/drawing/2014/main" id="{2828F93D-7C29-A515-62A0-9472E40DBE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20109" y="4640826"/>
            <a:ext cx="2666249" cy="2060284"/>
          </a:xfrm>
          <a:prstGeom prst="rect">
            <a:avLst/>
          </a:prstGeom>
          <a:ln>
            <a:noFill/>
          </a:ln>
          <a:effectLst>
            <a:outerShdw blurRad="292100" dist="139700" dir="2700000" algn="tl" rotWithShape="0">
              <a:srgbClr val="333333">
                <a:alpha val="65000"/>
              </a:srgbClr>
            </a:outerShdw>
          </a:effectLst>
        </p:spPr>
      </p:pic>
      <p:sp>
        <p:nvSpPr>
          <p:cNvPr id="19" name="Arrow">
            <a:extLst>
              <a:ext uri="{FF2B5EF4-FFF2-40B4-BE49-F238E27FC236}">
                <a16:creationId xmlns:a16="http://schemas.microsoft.com/office/drawing/2014/main" id="{94A9E0AA-4569-B80E-4923-9F04AF0C0305}"/>
              </a:ext>
            </a:extLst>
          </p:cNvPr>
          <p:cNvSpPr/>
          <p:nvPr/>
        </p:nvSpPr>
        <p:spPr>
          <a:xfrm>
            <a:off x="7540326" y="5064969"/>
            <a:ext cx="2575183" cy="990606"/>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a:t>Use “Ci3T Imp Manual Review” to revise</a:t>
            </a:r>
          </a:p>
        </p:txBody>
      </p:sp>
      <p:pic>
        <p:nvPicPr>
          <p:cNvPr id="17" name="Picture 2" descr="Example of an Implementation Manual">
            <a:extLst>
              <a:ext uri="{FF2B5EF4-FFF2-40B4-BE49-F238E27FC236}">
                <a16:creationId xmlns:a16="http://schemas.microsoft.com/office/drawing/2014/main" id="{43AD9A9F-0C46-AD33-1D75-BE9A2B797972}"/>
              </a:ext>
            </a:extLst>
          </p:cNvPr>
          <p:cNvPicPr>
            <a:picLocks noChangeAspect="1"/>
          </p:cNvPicPr>
          <p:nvPr/>
        </p:nvPicPr>
        <p:blipFill>
          <a:blip r:embed="rId4"/>
          <a:stretch>
            <a:fillRect/>
          </a:stretch>
        </p:blipFill>
        <p:spPr>
          <a:xfrm>
            <a:off x="10269477" y="4382745"/>
            <a:ext cx="1815355" cy="2355055"/>
          </a:xfrm>
          <a:prstGeom prst="rect">
            <a:avLst/>
          </a:prstGeom>
        </p:spPr>
      </p:pic>
      <p:pic>
        <p:nvPicPr>
          <p:cNvPr id="15" name="15:00">
            <a:extLst>
              <a:ext uri="{FF2B5EF4-FFF2-40B4-BE49-F238E27FC236}">
                <a16:creationId xmlns:a16="http://schemas.microsoft.com/office/drawing/2014/main" id="{4F278708-2BF9-2EA9-E22A-4DAB398411A8}"/>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30935" y="5064969"/>
            <a:ext cx="3645129" cy="1292598"/>
          </a:xfrm>
          <a:prstGeom prst="rect">
            <a:avLst/>
          </a:prstGeom>
          <a:noFill/>
        </p:spPr>
      </p:pic>
      <p:pic>
        <p:nvPicPr>
          <p:cNvPr id="26" name="14:00">
            <a:extLst>
              <a:ext uri="{FF2B5EF4-FFF2-40B4-BE49-F238E27FC236}">
                <a16:creationId xmlns:a16="http://schemas.microsoft.com/office/drawing/2014/main" id="{B474BCA3-9061-C41B-E7A6-3D568D67235D}"/>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30627" y="5064969"/>
            <a:ext cx="3645129" cy="1292598"/>
          </a:xfrm>
          <a:prstGeom prst="rect">
            <a:avLst/>
          </a:prstGeom>
          <a:noFill/>
        </p:spPr>
      </p:pic>
      <p:pic>
        <p:nvPicPr>
          <p:cNvPr id="27" name="13:00">
            <a:extLst>
              <a:ext uri="{FF2B5EF4-FFF2-40B4-BE49-F238E27FC236}">
                <a16:creationId xmlns:a16="http://schemas.microsoft.com/office/drawing/2014/main" id="{75F704B1-940B-1B14-F9D3-BE6203552925}"/>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630951" y="5064969"/>
            <a:ext cx="3645129" cy="1292598"/>
          </a:xfrm>
          <a:prstGeom prst="rect">
            <a:avLst/>
          </a:prstGeom>
          <a:noFill/>
        </p:spPr>
      </p:pic>
      <p:pic>
        <p:nvPicPr>
          <p:cNvPr id="28" name="12:00">
            <a:extLst>
              <a:ext uri="{FF2B5EF4-FFF2-40B4-BE49-F238E27FC236}">
                <a16:creationId xmlns:a16="http://schemas.microsoft.com/office/drawing/2014/main" id="{A27A5787-CE55-4A52-D2AC-7B8976D0CFD4}"/>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630683" y="5064969"/>
            <a:ext cx="3645129" cy="1292598"/>
          </a:xfrm>
          <a:prstGeom prst="rect">
            <a:avLst/>
          </a:prstGeom>
          <a:noFill/>
        </p:spPr>
      </p:pic>
      <p:pic>
        <p:nvPicPr>
          <p:cNvPr id="29" name="11:00">
            <a:extLst>
              <a:ext uri="{FF2B5EF4-FFF2-40B4-BE49-F238E27FC236}">
                <a16:creationId xmlns:a16="http://schemas.microsoft.com/office/drawing/2014/main" id="{85516D8B-BE03-E47E-BB6A-67004C77C96E}"/>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630683" y="5064969"/>
            <a:ext cx="3645129" cy="1292598"/>
          </a:xfrm>
          <a:prstGeom prst="rect">
            <a:avLst/>
          </a:prstGeom>
          <a:noFill/>
        </p:spPr>
      </p:pic>
      <p:pic>
        <p:nvPicPr>
          <p:cNvPr id="30" name="10:00">
            <a:extLst>
              <a:ext uri="{FF2B5EF4-FFF2-40B4-BE49-F238E27FC236}">
                <a16:creationId xmlns:a16="http://schemas.microsoft.com/office/drawing/2014/main" id="{EB89B064-38D3-F066-1DD9-7051140095A8}"/>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630739" y="5064969"/>
            <a:ext cx="3645129" cy="1292598"/>
          </a:xfrm>
          <a:prstGeom prst="rect">
            <a:avLst/>
          </a:prstGeom>
          <a:noFill/>
        </p:spPr>
      </p:pic>
      <p:pic>
        <p:nvPicPr>
          <p:cNvPr id="31" name="09:00">
            <a:extLst>
              <a:ext uri="{FF2B5EF4-FFF2-40B4-BE49-F238E27FC236}">
                <a16:creationId xmlns:a16="http://schemas.microsoft.com/office/drawing/2014/main" id="{E8CE544D-9276-2133-C6B8-D56C1137DE2D}"/>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630795" y="5064969"/>
            <a:ext cx="3645129" cy="1292598"/>
          </a:xfrm>
          <a:prstGeom prst="rect">
            <a:avLst/>
          </a:prstGeom>
          <a:noFill/>
        </p:spPr>
      </p:pic>
      <p:pic>
        <p:nvPicPr>
          <p:cNvPr id="32" name="08:00">
            <a:extLst>
              <a:ext uri="{FF2B5EF4-FFF2-40B4-BE49-F238E27FC236}">
                <a16:creationId xmlns:a16="http://schemas.microsoft.com/office/drawing/2014/main" id="{FB552AC8-5E1D-5674-4D1E-2A86F58093E1}"/>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630959" y="5064969"/>
            <a:ext cx="3645129" cy="1292598"/>
          </a:xfrm>
          <a:prstGeom prst="rect">
            <a:avLst/>
          </a:prstGeom>
          <a:noFill/>
        </p:spPr>
      </p:pic>
      <p:pic>
        <p:nvPicPr>
          <p:cNvPr id="33" name="07:00">
            <a:extLst>
              <a:ext uri="{FF2B5EF4-FFF2-40B4-BE49-F238E27FC236}">
                <a16:creationId xmlns:a16="http://schemas.microsoft.com/office/drawing/2014/main" id="{FC1A561D-FE7C-0805-0076-773226453EC7}"/>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630961" y="5064969"/>
            <a:ext cx="3645129" cy="1292598"/>
          </a:xfrm>
          <a:prstGeom prst="rect">
            <a:avLst/>
          </a:prstGeom>
          <a:noFill/>
        </p:spPr>
      </p:pic>
      <p:pic>
        <p:nvPicPr>
          <p:cNvPr id="34" name="06:00">
            <a:extLst>
              <a:ext uri="{FF2B5EF4-FFF2-40B4-BE49-F238E27FC236}">
                <a16:creationId xmlns:a16="http://schemas.microsoft.com/office/drawing/2014/main" id="{15F63DD0-1D32-897D-F89D-5BC476F675C3}"/>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630961" y="5064969"/>
            <a:ext cx="3645129" cy="1292598"/>
          </a:xfrm>
          <a:prstGeom prst="rect">
            <a:avLst/>
          </a:prstGeom>
          <a:noFill/>
        </p:spPr>
      </p:pic>
      <p:pic>
        <p:nvPicPr>
          <p:cNvPr id="35" name="05:00">
            <a:extLst>
              <a:ext uri="{FF2B5EF4-FFF2-40B4-BE49-F238E27FC236}">
                <a16:creationId xmlns:a16="http://schemas.microsoft.com/office/drawing/2014/main" id="{E1AB8DF0-24EE-5059-D1EC-E7CE88A19A96}"/>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630961" y="5064969"/>
            <a:ext cx="3645129" cy="1292598"/>
          </a:xfrm>
          <a:prstGeom prst="rect">
            <a:avLst/>
          </a:prstGeom>
          <a:noFill/>
        </p:spPr>
      </p:pic>
      <p:pic>
        <p:nvPicPr>
          <p:cNvPr id="36" name="04:00">
            <a:extLst>
              <a:ext uri="{FF2B5EF4-FFF2-40B4-BE49-F238E27FC236}">
                <a16:creationId xmlns:a16="http://schemas.microsoft.com/office/drawing/2014/main" id="{C8221731-CE32-1EBD-EDC5-8A9C2C009C7A}"/>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630795" y="5064969"/>
            <a:ext cx="3645129" cy="1292598"/>
          </a:xfrm>
          <a:prstGeom prst="rect">
            <a:avLst/>
          </a:prstGeom>
          <a:noFill/>
        </p:spPr>
      </p:pic>
      <p:pic>
        <p:nvPicPr>
          <p:cNvPr id="37" name="03:00">
            <a:extLst>
              <a:ext uri="{FF2B5EF4-FFF2-40B4-BE49-F238E27FC236}">
                <a16:creationId xmlns:a16="http://schemas.microsoft.com/office/drawing/2014/main" id="{E26E9BEA-6305-1CA7-0085-3E9F49B1E5B2}"/>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630961" y="5064971"/>
            <a:ext cx="3645129" cy="1292598"/>
          </a:xfrm>
          <a:prstGeom prst="rect">
            <a:avLst/>
          </a:prstGeom>
          <a:noFill/>
        </p:spPr>
      </p:pic>
      <p:pic>
        <p:nvPicPr>
          <p:cNvPr id="38" name="02:00">
            <a:extLst>
              <a:ext uri="{FF2B5EF4-FFF2-40B4-BE49-F238E27FC236}">
                <a16:creationId xmlns:a16="http://schemas.microsoft.com/office/drawing/2014/main" id="{6D155740-5C77-10E2-FD80-C187295512B3}"/>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630963" y="5064971"/>
            <a:ext cx="3645129" cy="1292598"/>
          </a:xfrm>
          <a:prstGeom prst="rect">
            <a:avLst/>
          </a:prstGeom>
          <a:noFill/>
        </p:spPr>
      </p:pic>
      <p:pic>
        <p:nvPicPr>
          <p:cNvPr id="39" name="01:00">
            <a:extLst>
              <a:ext uri="{FF2B5EF4-FFF2-40B4-BE49-F238E27FC236}">
                <a16:creationId xmlns:a16="http://schemas.microsoft.com/office/drawing/2014/main" id="{BEA2AD2C-63C2-61D6-08AC-46184163F3B0}"/>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630963" y="5064973"/>
            <a:ext cx="3645129" cy="1292598"/>
          </a:xfrm>
          <a:prstGeom prst="rect">
            <a:avLst/>
          </a:prstGeom>
          <a:noFill/>
        </p:spPr>
      </p:pic>
      <p:pic>
        <p:nvPicPr>
          <p:cNvPr id="40" name="00:30">
            <a:extLst>
              <a:ext uri="{FF2B5EF4-FFF2-40B4-BE49-F238E27FC236}">
                <a16:creationId xmlns:a16="http://schemas.microsoft.com/office/drawing/2014/main" id="{FB04D5DD-A4CD-D75E-B5BF-2D50CFA04951}"/>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630851" y="5064969"/>
            <a:ext cx="3645129" cy="1292598"/>
          </a:xfrm>
          <a:prstGeom prst="rect">
            <a:avLst/>
          </a:prstGeom>
          <a:noFill/>
        </p:spPr>
      </p:pic>
      <p:pic>
        <p:nvPicPr>
          <p:cNvPr id="41" name="00:00">
            <a:extLst>
              <a:ext uri="{FF2B5EF4-FFF2-40B4-BE49-F238E27FC236}">
                <a16:creationId xmlns:a16="http://schemas.microsoft.com/office/drawing/2014/main" id="{6E7504C5-966E-EFE9-A120-F8A96E9AD07C}"/>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630907" y="5064969"/>
            <a:ext cx="3645127" cy="1292599"/>
          </a:xfrm>
          <a:prstGeom prst="rect">
            <a:avLst/>
          </a:prstGeom>
          <a:noFill/>
        </p:spPr>
      </p:pic>
    </p:spTree>
    <p:extLst>
      <p:ext uri="{BB962C8B-B14F-4D97-AF65-F5344CB8AC3E}">
        <p14:creationId xmlns:p14="http://schemas.microsoft.com/office/powerpoint/2010/main" val="2030957956"/>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35"/>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3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8"/>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9"/>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0"/>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6E78-DC06-1A6D-2911-E4342116F04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797412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F539-B0EE-19B0-C67C-0ABC42D00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E5A8B9-151E-5011-18EA-2E96083F91C3}"/>
              </a:ext>
            </a:extLst>
          </p:cNvPr>
          <p:cNvSpPr>
            <a:spLocks noGrp="1"/>
          </p:cNvSpPr>
          <p:nvPr>
            <p:ph type="title"/>
          </p:nvPr>
        </p:nvSpPr>
        <p:spPr/>
        <p:txBody>
          <a:bodyPr/>
          <a:lstStyle/>
          <a:p>
            <a:r>
              <a:rPr lang="en-US"/>
              <a:t>Let’s Chat!</a:t>
            </a:r>
          </a:p>
        </p:txBody>
      </p:sp>
      <p:sp>
        <p:nvSpPr>
          <p:cNvPr id="3" name="Content 1">
            <a:extLst>
              <a:ext uri="{FF2B5EF4-FFF2-40B4-BE49-F238E27FC236}">
                <a16:creationId xmlns:a16="http://schemas.microsoft.com/office/drawing/2014/main" id="{D6007C8B-156C-344B-8F7B-7508069F784F}"/>
              </a:ext>
            </a:extLst>
          </p:cNvPr>
          <p:cNvSpPr>
            <a:spLocks noGrp="1"/>
          </p:cNvSpPr>
          <p:nvPr>
            <p:ph sz="half" idx="1"/>
          </p:nvPr>
        </p:nvSpPr>
        <p:spPr>
          <a:xfrm>
            <a:off x="838199" y="1825625"/>
            <a:ext cx="5491939" cy="4351338"/>
          </a:xfrm>
        </p:spPr>
        <p:txBody>
          <a:bodyPr>
            <a:normAutofit/>
          </a:bodyPr>
          <a:lstStyle/>
          <a:p>
            <a:pPr marL="0" indent="0">
              <a:buNone/>
            </a:pPr>
            <a:r>
              <a:rPr lang="en-US"/>
              <a:t>What is 1 action item you or your team is taking following today’s session?</a:t>
            </a:r>
          </a:p>
        </p:txBody>
      </p:sp>
      <p:pic>
        <p:nvPicPr>
          <p:cNvPr id="11" name="Picture 1" descr="A screenshot of a blank Zoom chat box">
            <a:extLst>
              <a:ext uri="{FF2B5EF4-FFF2-40B4-BE49-F238E27FC236}">
                <a16:creationId xmlns:a16="http://schemas.microsoft.com/office/drawing/2014/main" id="{E59BF5C6-281D-5BC9-61E4-B6472DEF3964}"/>
              </a:ext>
            </a:extLst>
          </p:cNvPr>
          <p:cNvPicPr>
            <a:picLocks noGrp="1" noChangeAspect="1"/>
          </p:cNvPicPr>
          <p:nvPr>
            <p:ph sz="half" idx="2"/>
          </p:nvPr>
        </p:nvPicPr>
        <p:blipFill>
          <a:blip r:embed="rId2"/>
          <a:stretch>
            <a:fillRect/>
          </a:stretch>
        </p:blipFill>
        <p:spPr>
          <a:xfrm>
            <a:off x="6553325" y="1825625"/>
            <a:ext cx="3345666" cy="3605019"/>
          </a:xfrm>
          <a:ln>
            <a:solidFill>
              <a:schemeClr val="tx1"/>
            </a:solidFill>
          </a:ln>
        </p:spPr>
      </p:pic>
      <p:pic>
        <p:nvPicPr>
          <p:cNvPr id="9" name="Picture 2">
            <a:extLst>
              <a:ext uri="{FF2B5EF4-FFF2-40B4-BE49-F238E27FC236}">
                <a16:creationId xmlns:a16="http://schemas.microsoft.com/office/drawing/2014/main" id="{F5BAF451-C4BB-9E52-026C-8AFA22C461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53500" y="3429000"/>
            <a:ext cx="1615580" cy="2194750"/>
          </a:xfrm>
          <a:prstGeom prst="rect">
            <a:avLst/>
          </a:prstGeom>
        </p:spPr>
      </p:pic>
    </p:spTree>
    <p:extLst>
      <p:ext uri="{BB962C8B-B14F-4D97-AF65-F5344CB8AC3E}">
        <p14:creationId xmlns:p14="http://schemas.microsoft.com/office/powerpoint/2010/main" val="10436803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8788009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962d870d65669049e7893d140b3134a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ec1ac5f9cac8b7f8ff69832c25e0241a"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http://schemas.microsoft.com/office/2006/documentManagement/types"/>
    <ds:schemaRef ds:uri="http://purl.org/dc/terms/"/>
    <ds:schemaRef ds:uri="http://purl.org/dc/dcmitype/"/>
    <ds:schemaRef ds:uri="http://www.w3.org/XML/1998/namespace"/>
    <ds:schemaRef ds:uri="http://purl.org/dc/elements/1.1/"/>
    <ds:schemaRef ds:uri="a235ba24-0017-43d1-bba7-85df926f0576"/>
    <ds:schemaRef ds:uri="http://schemas.openxmlformats.org/package/2006/metadata/core-properties"/>
    <ds:schemaRef ds:uri="http://schemas.microsoft.com/office/infopath/2007/PartnerControls"/>
    <ds:schemaRef ds:uri="ede146cc-ecaa-4210-9e24-4bb62ea35dd6"/>
    <ds:schemaRef ds:uri="http://schemas.microsoft.com/office/2006/metadata/properties"/>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73C63EC6-2B40-405A-A928-B7E79AC212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35ba24-0017-43d1-bba7-85df926f0576"/>
    <ds:schemaRef ds:uri="ede146cc-ecaa-4210-9e24-4bb62ea35d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361</TotalTime>
  <Words>5116</Words>
  <Application>Microsoft Macintosh PowerPoint</Application>
  <PresentationFormat>Widescreen</PresentationFormat>
  <Paragraphs>810</Paragraphs>
  <Slides>104</Slides>
  <Notes>34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104</vt:i4>
      </vt:variant>
    </vt:vector>
  </HeadingPairs>
  <TitlesOfParts>
    <vt:vector size="119" baseType="lpstr">
      <vt:lpstr>Aptos</vt:lpstr>
      <vt:lpstr>Aptos Display</vt:lpstr>
      <vt:lpstr>Arial</vt:lpstr>
      <vt:lpstr>Calibri</vt:lpstr>
      <vt:lpstr>Century Gothic</vt:lpstr>
      <vt:lpstr>Courier New</vt:lpstr>
      <vt:lpstr>Segoe UI</vt:lpstr>
      <vt:lpstr>System Font Regular</vt:lpstr>
      <vt:lpstr>Times New Roman</vt:lpstr>
      <vt:lpstr>Wingdings</vt:lpstr>
      <vt:lpstr>Ci3T</vt:lpstr>
      <vt:lpstr>1_Ci3T</vt:lpstr>
      <vt:lpstr>2_Ci3T</vt:lpstr>
      <vt:lpstr>3_Ci3T</vt:lpstr>
      <vt:lpstr>Office Theme</vt:lpstr>
      <vt:lpstr>Implementing Comprehensive, Integrated, Three-tiered (Ci3T) Models: Planning for the Year Ahead</vt:lpstr>
      <vt:lpstr>Ci3T Research Team</vt:lpstr>
      <vt:lpstr>Zoom Logistics</vt:lpstr>
      <vt:lpstr>Comprehensive, Integrated, Three-Tiered Model of Prevention 1</vt:lpstr>
      <vt:lpstr>Ci3T Comprehensive Professional Learning Plan</vt:lpstr>
      <vt:lpstr>Enhanced Ci3T Implementation Series and Delivery</vt:lpstr>
      <vt:lpstr>Ci3T Implementation Professional Learning Series</vt:lpstr>
      <vt:lpstr>Essential Components of Primary (Tier 1) Prevention Efforts</vt:lpstr>
      <vt:lpstr>Enhancing Ci3T Modules</vt:lpstr>
      <vt:lpstr>Module Pathways</vt:lpstr>
      <vt:lpstr>Knowledge, Confidence, Use (KCU) Survey</vt:lpstr>
      <vt:lpstr>Work Time</vt:lpstr>
      <vt:lpstr>Session Outcomes</vt:lpstr>
      <vt:lpstr>Agenda</vt:lpstr>
      <vt:lpstr>Accessing Professional Learning Materials</vt:lpstr>
      <vt:lpstr>Materials for Today’s Session</vt:lpstr>
      <vt:lpstr>Ci3T Leadership Team Agenda Template</vt:lpstr>
      <vt:lpstr>Coaching Protocol</vt:lpstr>
      <vt:lpstr>Procedures for Monitoring</vt:lpstr>
      <vt:lpstr>Session Outcomes</vt:lpstr>
      <vt:lpstr>Procedures for Monitoring</vt:lpstr>
      <vt:lpstr>Essential Components of Primary (Tier 1) Prevention Efforts</vt:lpstr>
      <vt:lpstr>Social Validity How do stakeholders view the plan?</vt:lpstr>
      <vt:lpstr>Treatment Integrity Are we implementing our plan as intended?</vt:lpstr>
      <vt:lpstr>Logistics Planning</vt:lpstr>
      <vt:lpstr>Treatment Integrity and Social Validity Data Sources</vt:lpstr>
      <vt:lpstr>Ci3T Implementation Report </vt:lpstr>
      <vt:lpstr>Primary Intervention Rating Scale (PIRS)</vt:lpstr>
      <vt:lpstr>Primary Intervention Rating Scale Open Ended Items</vt:lpstr>
      <vt:lpstr>Ci3T Treatment Integrity: Teacher Self Report (Ci3T TI: TSR)</vt:lpstr>
      <vt:lpstr>Ci3T TI: TSR Strengths and Areas of Focus</vt:lpstr>
      <vt:lpstr>Treatment Integrity and Social Validity Data Sources</vt:lpstr>
      <vt:lpstr>Ci3T Treatment Integrity: Direct Observation Report </vt:lpstr>
      <vt:lpstr>Ci3T Treatment Integrity: Direct Observation (Ci3T TI:DO)</vt:lpstr>
      <vt:lpstr>Ci3T TI:DO Outside Perspective</vt:lpstr>
      <vt:lpstr>Ci3T TI:DO Educator Perspective</vt:lpstr>
      <vt:lpstr>Ci3T TI:DO Strengths and Areas of Focus</vt:lpstr>
      <vt:lpstr>Ci3T TI: DO Mean Percentages</vt:lpstr>
      <vt:lpstr>Treatment Integrity and Social Validity Data Sources</vt:lpstr>
      <vt:lpstr>Tiered Fidelity Inventory (TFI)</vt:lpstr>
      <vt:lpstr>Sharing TFI Data</vt:lpstr>
      <vt:lpstr>Sharing and Using Your Data</vt:lpstr>
      <vt:lpstr>Accessing Professional Learning Materials</vt:lpstr>
      <vt:lpstr>Accessing Professional Learning Materials – Session Handout</vt:lpstr>
      <vt:lpstr>Let’s Discuss</vt:lpstr>
      <vt:lpstr>Procedures for Monitoring</vt:lpstr>
      <vt:lpstr>Essential Components of Primary (Tier 1) Prevention Efforts</vt:lpstr>
      <vt:lpstr>Behavior Screening</vt:lpstr>
      <vt:lpstr>Systematic Behavior Screening</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Spring Over Time SRSS-Externalizing Results – Elementary School Level</vt:lpstr>
      <vt:lpstr>Spring 2025 SRSS-Externalizing Results – Elementary School Grade Level</vt:lpstr>
      <vt:lpstr>Spring Over Time SRSS-Internalizing Results – Elementary School Level</vt:lpstr>
      <vt:lpstr>Spring 2025 SRSS-Internalizing Results – Elementary School Grade Level</vt:lpstr>
      <vt:lpstr>Reviewing Screening Data</vt:lpstr>
      <vt:lpstr>Academic Screening</vt:lpstr>
      <vt:lpstr>Reviewing Multiple Sources of Data in an Integrated Way</vt:lpstr>
      <vt:lpstr>Sharing Systematic Screening Data</vt:lpstr>
      <vt:lpstr>Accessing Professional Learning Materials</vt:lpstr>
      <vt:lpstr>Accessing Professional Learning Materials – Screening Handouts</vt:lpstr>
      <vt:lpstr>Let’s Discuss 2</vt:lpstr>
      <vt:lpstr>Planning for the Year Ahead 2026-2027</vt:lpstr>
      <vt:lpstr>Session Outcomes</vt:lpstr>
      <vt:lpstr>Action Planning</vt:lpstr>
      <vt:lpstr>Ci3T Implementation Manual Review</vt:lpstr>
      <vt:lpstr>Ci3T Implementation Manual Review</vt:lpstr>
      <vt:lpstr>Professional Learning: Long Range Planning</vt:lpstr>
      <vt:lpstr>Using Data to Revise Your Ci3T Plan</vt:lpstr>
      <vt:lpstr>PowerPoint Presentation</vt:lpstr>
      <vt:lpstr>Enhancing Ci3T Modules</vt:lpstr>
      <vt:lpstr>Procedures for Reinforcing 1</vt:lpstr>
      <vt:lpstr>Common Misconceptions</vt:lpstr>
      <vt:lpstr>Professional Learning</vt:lpstr>
      <vt:lpstr>Professional Learning</vt:lpstr>
      <vt:lpstr>PowerPoint Presentation</vt:lpstr>
      <vt:lpstr>Focus: Embedding Low-Intensity Strategies</vt:lpstr>
      <vt:lpstr>Low-Intensity Strategies: Active Supervision</vt:lpstr>
      <vt:lpstr>Winter Over Time SRSS-Externalizing Results – High School Level</vt:lpstr>
      <vt:lpstr>Encourage Review of Tier 2 and Tier 3 Enhancing Ci3T Modules</vt:lpstr>
      <vt:lpstr>The Acting Out Cycle</vt:lpstr>
      <vt:lpstr>Individualized De-escalation Plan</vt:lpstr>
      <vt:lpstr>Focusing on Data-Informed Professional Learning</vt:lpstr>
      <vt:lpstr>Foundational Ci3T Implementation &amp; Professional Learning Activities</vt:lpstr>
      <vt:lpstr>Enhanced Ci3T Professional Learning Journey 1</vt:lpstr>
      <vt:lpstr>Enhanced Ci3T Professional Learning Journey 2</vt:lpstr>
      <vt:lpstr>Enhanced Ci3T Professional Learning Journey 3</vt:lpstr>
      <vt:lpstr>Ci3T Monthly Leadership Team  Meetings &amp; Faculty and Staff Meetings</vt:lpstr>
      <vt:lpstr>Ci3T Implementation Professional Learning Series </vt:lpstr>
      <vt:lpstr>Project EMPOWER+</vt:lpstr>
      <vt:lpstr>Ci3T Trainers and Coaches Calls </vt:lpstr>
      <vt:lpstr>Ci3T Implementers Symposium</vt:lpstr>
      <vt:lpstr>Accessing Professional Learning Materials</vt:lpstr>
      <vt:lpstr>PowerPoint Presentation</vt:lpstr>
      <vt:lpstr>Wrapping Up and Moving Forward</vt:lpstr>
      <vt:lpstr>Let’s Chat!</vt:lpstr>
      <vt:lpstr>Project EMPOWER+</vt:lpstr>
      <vt:lpstr>Ci3T Trainers and Coaches Calls </vt:lpstr>
      <vt:lpstr>Wrap Up and Preview</vt:lpstr>
      <vt:lpstr>Homework</vt:lpstr>
      <vt:lpstr>Action Planning</vt:lpstr>
      <vt:lpstr>Coaching Protocol Reminder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2026-04-01T14:20:18Z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6822600.00000000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