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07" r:id="rId5"/>
  </p:sldMasterIdLst>
  <p:notesMasterIdLst>
    <p:notesMasterId r:id="rId101"/>
  </p:notesMasterIdLst>
  <p:handoutMasterIdLst>
    <p:handoutMasterId r:id="rId102"/>
  </p:handoutMasterIdLst>
  <p:sldIdLst>
    <p:sldId id="1914" r:id="rId6"/>
    <p:sldId id="2370" r:id="rId7"/>
    <p:sldId id="1316" r:id="rId8"/>
    <p:sldId id="2376" r:id="rId9"/>
    <p:sldId id="2377" r:id="rId10"/>
    <p:sldId id="2340" r:id="rId11"/>
    <p:sldId id="2378" r:id="rId12"/>
    <p:sldId id="1524" r:id="rId13"/>
    <p:sldId id="2379" r:id="rId14"/>
    <p:sldId id="2380" r:id="rId15"/>
    <p:sldId id="2316" r:id="rId16"/>
    <p:sldId id="2317" r:id="rId17"/>
    <p:sldId id="2371" r:id="rId18"/>
    <p:sldId id="2342" r:id="rId19"/>
    <p:sldId id="2373" r:id="rId20"/>
    <p:sldId id="2386" r:id="rId21"/>
    <p:sldId id="337" r:id="rId22"/>
    <p:sldId id="2411" r:id="rId23"/>
    <p:sldId id="2124" r:id="rId24"/>
    <p:sldId id="1778" r:id="rId25"/>
    <p:sldId id="2121" r:id="rId26"/>
    <p:sldId id="2122" r:id="rId27"/>
    <p:sldId id="2116" r:id="rId28"/>
    <p:sldId id="2401" r:id="rId29"/>
    <p:sldId id="2402" r:id="rId30"/>
    <p:sldId id="2123" r:id="rId31"/>
    <p:sldId id="2112" r:id="rId32"/>
    <p:sldId id="2125" r:id="rId33"/>
    <p:sldId id="2126" r:id="rId34"/>
    <p:sldId id="2403" r:id="rId35"/>
    <p:sldId id="2154" r:id="rId36"/>
    <p:sldId id="2079" r:id="rId37"/>
    <p:sldId id="2404" r:id="rId38"/>
    <p:sldId id="2157" r:id="rId39"/>
    <p:sldId id="2158" r:id="rId40"/>
    <p:sldId id="2057" r:id="rId41"/>
    <p:sldId id="2310" r:id="rId42"/>
    <p:sldId id="1652" r:id="rId43"/>
    <p:sldId id="338" r:id="rId44"/>
    <p:sldId id="2110" r:id="rId45"/>
    <p:sldId id="2343" r:id="rId46"/>
    <p:sldId id="2331" r:id="rId47"/>
    <p:sldId id="2412" r:id="rId48"/>
    <p:sldId id="2039" r:id="rId49"/>
    <p:sldId id="1678" r:id="rId50"/>
    <p:sldId id="2130" r:id="rId51"/>
    <p:sldId id="2151" r:id="rId52"/>
    <p:sldId id="2152" r:id="rId53"/>
    <p:sldId id="2153" r:id="rId54"/>
    <p:sldId id="258" r:id="rId55"/>
    <p:sldId id="339" r:id="rId56"/>
    <p:sldId id="2109" r:id="rId57"/>
    <p:sldId id="1969" r:id="rId58"/>
    <p:sldId id="2405" r:id="rId59"/>
    <p:sldId id="2134" r:id="rId60"/>
    <p:sldId id="1051" r:id="rId61"/>
    <p:sldId id="1052" r:id="rId62"/>
    <p:sldId id="930" r:id="rId63"/>
    <p:sldId id="2407" r:id="rId64"/>
    <p:sldId id="2060" r:id="rId65"/>
    <p:sldId id="2162" r:id="rId66"/>
    <p:sldId id="927" r:id="rId67"/>
    <p:sldId id="929" r:id="rId68"/>
    <p:sldId id="1094" r:id="rId69"/>
    <p:sldId id="1095" r:id="rId70"/>
    <p:sldId id="2413" r:id="rId71"/>
    <p:sldId id="2161" r:id="rId72"/>
    <p:sldId id="2165" r:id="rId73"/>
    <p:sldId id="2326" r:id="rId74"/>
    <p:sldId id="340" r:id="rId75"/>
    <p:sldId id="2111" r:id="rId76"/>
    <p:sldId id="2334" r:id="rId77"/>
    <p:sldId id="2030" r:id="rId78"/>
    <p:sldId id="2406" r:id="rId79"/>
    <p:sldId id="2022" r:id="rId80"/>
    <p:sldId id="2408" r:id="rId81"/>
    <p:sldId id="2168" r:id="rId82"/>
    <p:sldId id="2327" r:id="rId83"/>
    <p:sldId id="2169" r:id="rId84"/>
    <p:sldId id="2170" r:id="rId85"/>
    <p:sldId id="2056" r:id="rId86"/>
    <p:sldId id="2173" r:id="rId87"/>
    <p:sldId id="2171" r:id="rId88"/>
    <p:sldId id="2172" r:id="rId89"/>
    <p:sldId id="2090" r:id="rId90"/>
    <p:sldId id="1826" r:id="rId91"/>
    <p:sldId id="341" r:id="rId92"/>
    <p:sldId id="2102" r:id="rId93"/>
    <p:sldId id="2372" r:id="rId94"/>
    <p:sldId id="2375" r:id="rId95"/>
    <p:sldId id="2105" r:id="rId96"/>
    <p:sldId id="1839" r:id="rId97"/>
    <p:sldId id="2107" r:id="rId98"/>
    <p:sldId id="2410" r:id="rId99"/>
    <p:sldId id="2409"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D39D67C9-B5BF-496B-9C50-E89B0F78462B}">
          <p14:sldIdLst>
            <p14:sldId id="1914"/>
            <p14:sldId id="2370"/>
            <p14:sldId id="1316"/>
            <p14:sldId id="2376"/>
            <p14:sldId id="2377"/>
            <p14:sldId id="2340"/>
            <p14:sldId id="2378"/>
            <p14:sldId id="1524"/>
            <p14:sldId id="2379"/>
            <p14:sldId id="2380"/>
            <p14:sldId id="2316"/>
            <p14:sldId id="2317"/>
            <p14:sldId id="2371"/>
            <p14:sldId id="2342"/>
            <p14:sldId id="2373"/>
            <p14:sldId id="2386"/>
          </p14:sldIdLst>
        </p14:section>
        <p14:section name="Data-Informed Decision-Making: Sharing Data with Stakeholders" id="{12E7647E-7047-483A-B6C9-9691DD617FF0}">
          <p14:sldIdLst>
            <p14:sldId id="337"/>
            <p14:sldId id="2411"/>
            <p14:sldId id="2124"/>
            <p14:sldId id="1778"/>
            <p14:sldId id="2121"/>
            <p14:sldId id="2122"/>
            <p14:sldId id="2116"/>
            <p14:sldId id="2401"/>
            <p14:sldId id="2402"/>
            <p14:sldId id="2123"/>
            <p14:sldId id="2112"/>
          </p14:sldIdLst>
        </p14:section>
        <p14:section name="Data-Informed Decision-Making: Using Data to Inform PL and Instruction" id="{4AC93CE6-1C6B-C045-B800-AAEEBFA501BF}">
          <p14:sldIdLst>
            <p14:sldId id="2125"/>
            <p14:sldId id="2126"/>
            <p14:sldId id="2403"/>
            <p14:sldId id="2154"/>
            <p14:sldId id="2079"/>
            <p14:sldId id="2404"/>
            <p14:sldId id="2157"/>
            <p14:sldId id="2158"/>
            <p14:sldId id="2057"/>
            <p14:sldId id="2310"/>
            <p14:sldId id="1652"/>
          </p14:sldIdLst>
        </p14:section>
        <p14:section name="Integrated Lesson Planning at Tier 1" id="{28C9ABBA-DFBB-43F2-99F2-44896F999B7D}">
          <p14:sldIdLst>
            <p14:sldId id="338"/>
            <p14:sldId id="2110"/>
            <p14:sldId id="2343"/>
            <p14:sldId id="2331"/>
            <p14:sldId id="2412"/>
            <p14:sldId id="2039"/>
            <p14:sldId id="1678"/>
            <p14:sldId id="2130"/>
            <p14:sldId id="2151"/>
            <p14:sldId id="2152"/>
            <p14:sldId id="2153"/>
            <p14:sldId id="258"/>
          </p14:sldIdLst>
        </p14:section>
        <p14:section name="Planning and Implementing Tier 2 Interventions" id="{0D6476A6-0A14-4AF9-A15D-69A409A76807}">
          <p14:sldIdLst>
            <p14:sldId id="339"/>
            <p14:sldId id="2109"/>
            <p14:sldId id="1969"/>
            <p14:sldId id="2405"/>
            <p14:sldId id="2134"/>
            <p14:sldId id="1051"/>
            <p14:sldId id="1052"/>
            <p14:sldId id="930"/>
            <p14:sldId id="2407"/>
            <p14:sldId id="2060"/>
            <p14:sldId id="2162"/>
            <p14:sldId id="927"/>
            <p14:sldId id="929"/>
            <p14:sldId id="1094"/>
            <p14:sldId id="1095"/>
            <p14:sldId id="2413"/>
            <p14:sldId id="2161"/>
            <p14:sldId id="2165"/>
            <p14:sldId id="2326"/>
          </p14:sldIdLst>
        </p14:section>
        <p14:section name="Planning and Implementing Tier 3 Interventions" id="{BD59459C-74F0-4A62-A369-30391018C53D}">
          <p14:sldIdLst>
            <p14:sldId id="340"/>
            <p14:sldId id="2111"/>
            <p14:sldId id="2334"/>
            <p14:sldId id="2030"/>
            <p14:sldId id="2406"/>
            <p14:sldId id="2022"/>
            <p14:sldId id="2408"/>
            <p14:sldId id="2168"/>
            <p14:sldId id="2327"/>
            <p14:sldId id="2169"/>
            <p14:sldId id="2170"/>
            <p14:sldId id="2056"/>
            <p14:sldId id="2173"/>
            <p14:sldId id="2171"/>
            <p14:sldId id="2172"/>
          </p14:sldIdLst>
        </p14:section>
        <p14:section name="Jigsaw" id="{513FAA68-23D2-B644-8426-B041E24CE059}">
          <p14:sldIdLst>
            <p14:sldId id="2090"/>
            <p14:sldId id="1826"/>
          </p14:sldIdLst>
        </p14:section>
        <p14:section name="Wrapping up and Moving Forward" id="{D1586569-1C66-4018-9ECA-E2644A72E7FB}">
          <p14:sldIdLst>
            <p14:sldId id="341"/>
            <p14:sldId id="2102"/>
            <p14:sldId id="2372"/>
            <p14:sldId id="2375"/>
            <p14:sldId id="2105"/>
            <p14:sldId id="1839"/>
            <p14:sldId id="2107"/>
            <p14:sldId id="2410"/>
            <p14:sldId id="240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060FDB-DD20-8A48-AD86-CA7F77F89FB0}" v="1" dt="2025-11-14T11:46:41.577"/>
    <p1510:client id="{E59B30DA-3359-D94C-A716-E50CEE4DB7D1}" v="2" dt="2025-11-14T11:33:23.755"/>
    <p1510:client id="{F22977B9-9D65-4B9B-979E-10EF43724C94}" v="2" dt="2025-11-14T20:21:00.5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483"/>
    <p:restoredTop sz="94683"/>
  </p:normalViewPr>
  <p:slideViewPr>
    <p:cSldViewPr snapToGrid="0">
      <p:cViewPr varScale="1">
        <p:scale>
          <a:sx n="94" d="100"/>
          <a:sy n="94" d="100"/>
        </p:scale>
        <p:origin x="232" y="376"/>
      </p:cViewPr>
      <p:guideLst/>
    </p:cSldViewPr>
  </p:slideViewPr>
  <p:notesTextViewPr>
    <p:cViewPr>
      <p:scale>
        <a:sx n="1" d="1"/>
        <a:sy n="1" d="1"/>
      </p:scale>
      <p:origin x="0" y="0"/>
    </p:cViewPr>
  </p:notesTextViewPr>
  <p:sorterViewPr>
    <p:cViewPr varScale="1">
      <p:scale>
        <a:sx n="1" d="1"/>
        <a:sy n="1" d="1"/>
      </p:scale>
      <p:origin x="0" y="-4637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microsoft.com/office/2016/11/relationships/changesInfo" Target="changesInfos/changesInfo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handoutMaster" Target="handoutMasters/handout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sin, Elise" userId="051ede2b-3008-44c0-bb19-c9bb04b8c5c9" providerId="ADAL" clId="{97B5C01D-41EC-517B-9054-1C19EC229BF9}"/>
    <pc:docChg chg="custSel delSld modSld modSection">
      <pc:chgData name="Sarasin, Elise" userId="051ede2b-3008-44c0-bb19-c9bb04b8c5c9" providerId="ADAL" clId="{97B5C01D-41EC-517B-9054-1C19EC229BF9}" dt="2025-11-14T11:46:41.577" v="368" actId="18331"/>
      <pc:docMkLst>
        <pc:docMk/>
      </pc:docMkLst>
      <pc:sldChg chg="delSp modSp mod">
        <pc:chgData name="Sarasin, Elise" userId="051ede2b-3008-44c0-bb19-c9bb04b8c5c9" providerId="ADAL" clId="{97B5C01D-41EC-517B-9054-1C19EC229BF9}" dt="2025-11-14T11:39:30.701" v="354" actId="478"/>
        <pc:sldMkLst>
          <pc:docMk/>
          <pc:sldMk cId="915396111" sldId="337"/>
        </pc:sldMkLst>
        <pc:spChg chg="del">
          <ac:chgData name="Sarasin, Elise" userId="051ede2b-3008-44c0-bb19-c9bb04b8c5c9" providerId="ADAL" clId="{97B5C01D-41EC-517B-9054-1C19EC229BF9}" dt="2025-11-14T11:39:29.775" v="353" actId="478"/>
          <ac:spMkLst>
            <pc:docMk/>
            <pc:sldMk cId="915396111" sldId="337"/>
            <ac:spMk id="7" creationId="{0CC81CFB-AE98-6B12-F7CF-8B1A0107FD90}"/>
          </ac:spMkLst>
        </pc:spChg>
        <pc:spChg chg="del mod">
          <ac:chgData name="Sarasin, Elise" userId="051ede2b-3008-44c0-bb19-c9bb04b8c5c9" providerId="ADAL" clId="{97B5C01D-41EC-517B-9054-1C19EC229BF9}" dt="2025-11-14T11:39:27.618" v="351" actId="478"/>
          <ac:spMkLst>
            <pc:docMk/>
            <pc:sldMk cId="915396111" sldId="337"/>
            <ac:spMk id="8" creationId="{1EEF23A2-AB24-812A-1576-C0CAAA7AD428}"/>
          </ac:spMkLst>
        </pc:spChg>
        <pc:picChg chg="del">
          <ac:chgData name="Sarasin, Elise" userId="051ede2b-3008-44c0-bb19-c9bb04b8c5c9" providerId="ADAL" clId="{97B5C01D-41EC-517B-9054-1C19EC229BF9}" dt="2025-11-14T11:39:30.701" v="354" actId="478"/>
          <ac:picMkLst>
            <pc:docMk/>
            <pc:sldMk cId="915396111" sldId="337"/>
            <ac:picMk id="9" creationId="{23FE6AE3-E53D-5B6A-1CD4-C605E8603079}"/>
          </ac:picMkLst>
        </pc:picChg>
        <pc:picChg chg="del">
          <ac:chgData name="Sarasin, Elise" userId="051ede2b-3008-44c0-bb19-c9bb04b8c5c9" providerId="ADAL" clId="{97B5C01D-41EC-517B-9054-1C19EC229BF9}" dt="2025-11-14T11:39:28.774" v="352" actId="478"/>
          <ac:picMkLst>
            <pc:docMk/>
            <pc:sldMk cId="915396111" sldId="337"/>
            <ac:picMk id="10" creationId="{E5681C13-B13C-8E73-1418-C0255A861DB2}"/>
          </ac:picMkLst>
        </pc:picChg>
      </pc:sldChg>
      <pc:sldChg chg="modTransition">
        <pc:chgData name="Sarasin, Elise" userId="051ede2b-3008-44c0-bb19-c9bb04b8c5c9" providerId="ADAL" clId="{97B5C01D-41EC-517B-9054-1C19EC229BF9}" dt="2025-11-14T11:32:10.640" v="0"/>
        <pc:sldMkLst>
          <pc:docMk/>
          <pc:sldMk cId="3653695269" sldId="338"/>
        </pc:sldMkLst>
      </pc:sldChg>
      <pc:sldChg chg="delSp mod">
        <pc:chgData name="Sarasin, Elise" userId="051ede2b-3008-44c0-bb19-c9bb04b8c5c9" providerId="ADAL" clId="{97B5C01D-41EC-517B-9054-1C19EC229BF9}" dt="2025-11-14T11:39:56.149" v="362" actId="478"/>
        <pc:sldMkLst>
          <pc:docMk/>
          <pc:sldMk cId="1379366872" sldId="340"/>
        </pc:sldMkLst>
        <pc:spChg chg="del">
          <ac:chgData name="Sarasin, Elise" userId="051ede2b-3008-44c0-bb19-c9bb04b8c5c9" providerId="ADAL" clId="{97B5C01D-41EC-517B-9054-1C19EC229BF9}" dt="2025-11-14T11:39:54.692" v="360" actId="478"/>
          <ac:spMkLst>
            <pc:docMk/>
            <pc:sldMk cId="1379366872" sldId="340"/>
            <ac:spMk id="3" creationId="{CE1B2900-6091-EE62-33E9-C2835A825E22}"/>
          </ac:spMkLst>
        </pc:spChg>
        <pc:spChg chg="del">
          <ac:chgData name="Sarasin, Elise" userId="051ede2b-3008-44c0-bb19-c9bb04b8c5c9" providerId="ADAL" clId="{97B5C01D-41EC-517B-9054-1C19EC229BF9}" dt="2025-11-14T11:39:54.212" v="359" actId="478"/>
          <ac:spMkLst>
            <pc:docMk/>
            <pc:sldMk cId="1379366872" sldId="340"/>
            <ac:spMk id="6" creationId="{915C7DF7-4A1F-8D06-9309-CA6B27598CA5}"/>
          </ac:spMkLst>
        </pc:spChg>
        <pc:picChg chg="del">
          <ac:chgData name="Sarasin, Elise" userId="051ede2b-3008-44c0-bb19-c9bb04b8c5c9" providerId="ADAL" clId="{97B5C01D-41EC-517B-9054-1C19EC229BF9}" dt="2025-11-14T11:39:56.149" v="362" actId="478"/>
          <ac:picMkLst>
            <pc:docMk/>
            <pc:sldMk cId="1379366872" sldId="340"/>
            <ac:picMk id="7" creationId="{8C6754E2-B65B-AA95-3653-646F26D9DC6C}"/>
          </ac:picMkLst>
        </pc:picChg>
        <pc:picChg chg="del">
          <ac:chgData name="Sarasin, Elise" userId="051ede2b-3008-44c0-bb19-c9bb04b8c5c9" providerId="ADAL" clId="{97B5C01D-41EC-517B-9054-1C19EC229BF9}" dt="2025-11-14T11:39:55.297" v="361" actId="478"/>
          <ac:picMkLst>
            <pc:docMk/>
            <pc:sldMk cId="1379366872" sldId="340"/>
            <ac:picMk id="8" creationId="{ABAC9F06-5C2E-DE6E-D6A1-72196CCDFA1A}"/>
          </ac:picMkLst>
        </pc:picChg>
      </pc:sldChg>
      <pc:sldChg chg="delSp mod">
        <pc:chgData name="Sarasin, Elise" userId="051ede2b-3008-44c0-bb19-c9bb04b8c5c9" providerId="ADAL" clId="{97B5C01D-41EC-517B-9054-1C19EC229BF9}" dt="2025-11-14T11:40:06.894" v="366" actId="478"/>
        <pc:sldMkLst>
          <pc:docMk/>
          <pc:sldMk cId="1214524682" sldId="341"/>
        </pc:sldMkLst>
        <pc:spChg chg="del">
          <ac:chgData name="Sarasin, Elise" userId="051ede2b-3008-44c0-bb19-c9bb04b8c5c9" providerId="ADAL" clId="{97B5C01D-41EC-517B-9054-1C19EC229BF9}" dt="2025-11-14T11:40:06.075" v="365" actId="478"/>
          <ac:spMkLst>
            <pc:docMk/>
            <pc:sldMk cId="1214524682" sldId="341"/>
            <ac:spMk id="3" creationId="{DE6A97B8-5E2B-A68F-FAEA-C67241F7BEE9}"/>
          </ac:spMkLst>
        </pc:spChg>
        <pc:spChg chg="del">
          <ac:chgData name="Sarasin, Elise" userId="051ede2b-3008-44c0-bb19-c9bb04b8c5c9" providerId="ADAL" clId="{97B5C01D-41EC-517B-9054-1C19EC229BF9}" dt="2025-11-14T11:40:05.545" v="364" actId="478"/>
          <ac:spMkLst>
            <pc:docMk/>
            <pc:sldMk cId="1214524682" sldId="341"/>
            <ac:spMk id="4" creationId="{603D8B34-2FFB-F3F9-D325-43C7D1BE3B18}"/>
          </ac:spMkLst>
        </pc:spChg>
        <pc:picChg chg="del">
          <ac:chgData name="Sarasin, Elise" userId="051ede2b-3008-44c0-bb19-c9bb04b8c5c9" providerId="ADAL" clId="{97B5C01D-41EC-517B-9054-1C19EC229BF9}" dt="2025-11-14T11:40:06.894" v="366" actId="478"/>
          <ac:picMkLst>
            <pc:docMk/>
            <pc:sldMk cId="1214524682" sldId="341"/>
            <ac:picMk id="5" creationId="{8CF55EE9-7DD2-BA80-3660-59F937095132}"/>
          </ac:picMkLst>
        </pc:picChg>
        <pc:picChg chg="del">
          <ac:chgData name="Sarasin, Elise" userId="051ede2b-3008-44c0-bb19-c9bb04b8c5c9" providerId="ADAL" clId="{97B5C01D-41EC-517B-9054-1C19EC229BF9}" dt="2025-11-14T11:40:05.042" v="363" actId="478"/>
          <ac:picMkLst>
            <pc:docMk/>
            <pc:sldMk cId="1214524682" sldId="341"/>
            <ac:picMk id="6" creationId="{76B5C01A-AD0B-A87B-7512-50762CFF0E40}"/>
          </ac:picMkLst>
        </pc:picChg>
      </pc:sldChg>
      <pc:sldChg chg="delSp modSp mod">
        <pc:chgData name="Sarasin, Elise" userId="051ede2b-3008-44c0-bb19-c9bb04b8c5c9" providerId="ADAL" clId="{97B5C01D-41EC-517B-9054-1C19EC229BF9}" dt="2025-11-14T11:36:47.680" v="340" actId="27636"/>
        <pc:sldMkLst>
          <pc:docMk/>
          <pc:sldMk cId="1718087750" sldId="1839"/>
        </pc:sldMkLst>
        <pc:spChg chg="mod">
          <ac:chgData name="Sarasin, Elise" userId="051ede2b-3008-44c0-bb19-c9bb04b8c5c9" providerId="ADAL" clId="{97B5C01D-41EC-517B-9054-1C19EC229BF9}" dt="2025-11-14T11:36:47.680" v="340" actId="27636"/>
          <ac:spMkLst>
            <pc:docMk/>
            <pc:sldMk cId="1718087750" sldId="1839"/>
            <ac:spMk id="3" creationId="{00000000-0000-0000-0000-000000000000}"/>
          </ac:spMkLst>
        </pc:spChg>
        <pc:spChg chg="del">
          <ac:chgData name="Sarasin, Elise" userId="051ede2b-3008-44c0-bb19-c9bb04b8c5c9" providerId="ADAL" clId="{97B5C01D-41EC-517B-9054-1C19EC229BF9}" dt="2025-11-14T11:34:29.361" v="5" actId="478"/>
          <ac:spMkLst>
            <pc:docMk/>
            <pc:sldMk cId="1718087750" sldId="1839"/>
            <ac:spMk id="4" creationId="{7288B1A4-974E-ACF7-41D3-333C4FE3A63A}"/>
          </ac:spMkLst>
        </pc:spChg>
        <pc:spChg chg="del">
          <ac:chgData name="Sarasin, Elise" userId="051ede2b-3008-44c0-bb19-c9bb04b8c5c9" providerId="ADAL" clId="{97B5C01D-41EC-517B-9054-1C19EC229BF9}" dt="2025-11-14T11:34:07.694" v="3" actId="478"/>
          <ac:spMkLst>
            <pc:docMk/>
            <pc:sldMk cId="1718087750" sldId="1839"/>
            <ac:spMk id="5" creationId="{8C812D16-A314-1F09-45D1-C9B2DDC62B92}"/>
          </ac:spMkLst>
        </pc:spChg>
        <pc:picChg chg="del">
          <ac:chgData name="Sarasin, Elise" userId="051ede2b-3008-44c0-bb19-c9bb04b8c5c9" providerId="ADAL" clId="{97B5C01D-41EC-517B-9054-1C19EC229BF9}" dt="2025-11-14T11:34:25.632" v="4" actId="478"/>
          <ac:picMkLst>
            <pc:docMk/>
            <pc:sldMk cId="1718087750" sldId="1839"/>
            <ac:picMk id="6" creationId="{6B6209AA-5825-353E-FB6C-CF99258262CE}"/>
          </ac:picMkLst>
        </pc:picChg>
      </pc:sldChg>
      <pc:sldChg chg="modSp">
        <pc:chgData name="Sarasin, Elise" userId="051ede2b-3008-44c0-bb19-c9bb04b8c5c9" providerId="ADAL" clId="{97B5C01D-41EC-517B-9054-1C19EC229BF9}" dt="2025-11-14T11:33:23.755" v="2" actId="20577"/>
        <pc:sldMkLst>
          <pc:docMk/>
          <pc:sldMk cId="3648592433" sldId="2022"/>
        </pc:sldMkLst>
        <pc:spChg chg="mod">
          <ac:chgData name="Sarasin, Elise" userId="051ede2b-3008-44c0-bb19-c9bb04b8c5c9" providerId="ADAL" clId="{97B5C01D-41EC-517B-9054-1C19EC229BF9}" dt="2025-11-14T11:33:23.755" v="2" actId="20577"/>
          <ac:spMkLst>
            <pc:docMk/>
            <pc:sldMk cId="3648592433" sldId="2022"/>
            <ac:spMk id="8" creationId="{089B01FE-BB80-451B-EA46-1F8F23BAC2DD}"/>
          </ac:spMkLst>
        </pc:spChg>
      </pc:sldChg>
      <pc:sldChg chg="del">
        <pc:chgData name="Sarasin, Elise" userId="051ede2b-3008-44c0-bb19-c9bb04b8c5c9" providerId="ADAL" clId="{97B5C01D-41EC-517B-9054-1C19EC229BF9}" dt="2025-11-14T11:39:04.666" v="342" actId="2696"/>
        <pc:sldMkLst>
          <pc:docMk/>
          <pc:sldMk cId="3713359631" sldId="2103"/>
        </pc:sldMkLst>
      </pc:sldChg>
      <pc:sldChg chg="delSp mod">
        <pc:chgData name="Sarasin, Elise" userId="051ede2b-3008-44c0-bb19-c9bb04b8c5c9" providerId="ADAL" clId="{97B5C01D-41EC-517B-9054-1C19EC229BF9}" dt="2025-11-14T11:40:13.151" v="367" actId="478"/>
        <pc:sldMkLst>
          <pc:docMk/>
          <pc:sldMk cId="2911983445" sldId="2107"/>
        </pc:sldMkLst>
        <pc:picChg chg="del">
          <ac:chgData name="Sarasin, Elise" userId="051ede2b-3008-44c0-bb19-c9bb04b8c5c9" providerId="ADAL" clId="{97B5C01D-41EC-517B-9054-1C19EC229BF9}" dt="2025-11-14T11:40:13.151" v="367" actId="478"/>
          <ac:picMkLst>
            <pc:docMk/>
            <pc:sldMk cId="2911983445" sldId="2107"/>
            <ac:picMk id="3" creationId="{1836887C-961E-AF8C-DA5D-16112BE7D8AB}"/>
          </ac:picMkLst>
        </pc:picChg>
      </pc:sldChg>
      <pc:sldChg chg="del">
        <pc:chgData name="Sarasin, Elise" userId="051ede2b-3008-44c0-bb19-c9bb04b8c5c9" providerId="ADAL" clId="{97B5C01D-41EC-517B-9054-1C19EC229BF9}" dt="2025-11-14T11:39:39.712" v="355" actId="2696"/>
        <pc:sldMkLst>
          <pc:docMk/>
          <pc:sldMk cId="3870440679" sldId="2159"/>
        </pc:sldMkLst>
      </pc:sldChg>
      <pc:sldChg chg="del">
        <pc:chgData name="Sarasin, Elise" userId="051ede2b-3008-44c0-bb19-c9bb04b8c5c9" providerId="ADAL" clId="{97B5C01D-41EC-517B-9054-1C19EC229BF9}" dt="2025-11-14T11:39:03.223" v="341" actId="2696"/>
        <pc:sldMkLst>
          <pc:docMk/>
          <pc:sldMk cId="3323800131" sldId="2175"/>
        </pc:sldMkLst>
      </pc:sldChg>
      <pc:sldChg chg="del">
        <pc:chgData name="Sarasin, Elise" userId="051ede2b-3008-44c0-bb19-c9bb04b8c5c9" providerId="ADAL" clId="{97B5C01D-41EC-517B-9054-1C19EC229BF9}" dt="2025-11-14T11:39:40.436" v="356" actId="2696"/>
        <pc:sldMkLst>
          <pc:docMk/>
          <pc:sldMk cId="1871735383" sldId="2180"/>
        </pc:sldMkLst>
      </pc:sldChg>
      <pc:sldChg chg="del">
        <pc:chgData name="Sarasin, Elise" userId="051ede2b-3008-44c0-bb19-c9bb04b8c5c9" providerId="ADAL" clId="{97B5C01D-41EC-517B-9054-1C19EC229BF9}" dt="2025-11-14T11:39:41.068" v="357" actId="2696"/>
        <pc:sldMkLst>
          <pc:docMk/>
          <pc:sldMk cId="3416199415" sldId="2181"/>
        </pc:sldMkLst>
      </pc:sldChg>
      <pc:sldChg chg="del">
        <pc:chgData name="Sarasin, Elise" userId="051ede2b-3008-44c0-bb19-c9bb04b8c5c9" providerId="ADAL" clId="{97B5C01D-41EC-517B-9054-1C19EC229BF9}" dt="2025-11-14T11:39:41.804" v="358" actId="2696"/>
        <pc:sldMkLst>
          <pc:docMk/>
          <pc:sldMk cId="717234218" sldId="2182"/>
        </pc:sldMkLst>
      </pc:sldChg>
      <pc:sldChg chg="delSp mod">
        <pc:chgData name="Sarasin, Elise" userId="051ede2b-3008-44c0-bb19-c9bb04b8c5c9" providerId="ADAL" clId="{97B5C01D-41EC-517B-9054-1C19EC229BF9}" dt="2025-11-14T11:39:13.499" v="345" actId="478"/>
        <pc:sldMkLst>
          <pc:docMk/>
          <pc:sldMk cId="511690532" sldId="2316"/>
        </pc:sldMkLst>
        <pc:spChg chg="del">
          <ac:chgData name="Sarasin, Elise" userId="051ede2b-3008-44c0-bb19-c9bb04b8c5c9" providerId="ADAL" clId="{97B5C01D-41EC-517B-9054-1C19EC229BF9}" dt="2025-11-14T11:39:09.882" v="344" actId="478"/>
          <ac:spMkLst>
            <pc:docMk/>
            <pc:sldMk cId="511690532" sldId="2316"/>
            <ac:spMk id="9" creationId="{D16AF2BA-F605-1357-4080-D167782D934F}"/>
          </ac:spMkLst>
        </pc:spChg>
        <pc:spChg chg="del">
          <ac:chgData name="Sarasin, Elise" userId="051ede2b-3008-44c0-bb19-c9bb04b8c5c9" providerId="ADAL" clId="{97B5C01D-41EC-517B-9054-1C19EC229BF9}" dt="2025-11-14T11:39:13.499" v="345" actId="478"/>
          <ac:spMkLst>
            <pc:docMk/>
            <pc:sldMk cId="511690532" sldId="2316"/>
            <ac:spMk id="10" creationId="{D738EE5C-7388-7520-5596-63F2AD12F8EC}"/>
          </ac:spMkLst>
        </pc:spChg>
        <pc:picChg chg="del">
          <ac:chgData name="Sarasin, Elise" userId="051ede2b-3008-44c0-bb19-c9bb04b8c5c9" providerId="ADAL" clId="{97B5C01D-41EC-517B-9054-1C19EC229BF9}" dt="2025-11-14T11:39:08.968" v="343" actId="478"/>
          <ac:picMkLst>
            <pc:docMk/>
            <pc:sldMk cId="511690532" sldId="2316"/>
            <ac:picMk id="5" creationId="{3A0470E8-B917-9866-A43A-2A876591FDA0}"/>
          </ac:picMkLst>
        </pc:picChg>
      </pc:sldChg>
      <pc:sldChg chg="delSp mod">
        <pc:chgData name="Sarasin, Elise" userId="051ede2b-3008-44c0-bb19-c9bb04b8c5c9" providerId="ADAL" clId="{97B5C01D-41EC-517B-9054-1C19EC229BF9}" dt="2025-11-14T11:39:20.712" v="349" actId="478"/>
        <pc:sldMkLst>
          <pc:docMk/>
          <pc:sldMk cId="174822265" sldId="2317"/>
        </pc:sldMkLst>
        <pc:spChg chg="del">
          <ac:chgData name="Sarasin, Elise" userId="051ede2b-3008-44c0-bb19-c9bb04b8c5c9" providerId="ADAL" clId="{97B5C01D-41EC-517B-9054-1C19EC229BF9}" dt="2025-11-14T11:39:18.292" v="347" actId="478"/>
          <ac:spMkLst>
            <pc:docMk/>
            <pc:sldMk cId="174822265" sldId="2317"/>
            <ac:spMk id="4" creationId="{4DC40185-AF57-D70E-B8F9-0B235E506029}"/>
          </ac:spMkLst>
        </pc:spChg>
        <pc:spChg chg="del">
          <ac:chgData name="Sarasin, Elise" userId="051ede2b-3008-44c0-bb19-c9bb04b8c5c9" providerId="ADAL" clId="{97B5C01D-41EC-517B-9054-1C19EC229BF9}" dt="2025-11-14T11:39:17.728" v="346" actId="478"/>
          <ac:spMkLst>
            <pc:docMk/>
            <pc:sldMk cId="174822265" sldId="2317"/>
            <ac:spMk id="6" creationId="{98212B84-798D-5D36-062C-C74083F6280D}"/>
          </ac:spMkLst>
        </pc:spChg>
        <pc:picChg chg="del">
          <ac:chgData name="Sarasin, Elise" userId="051ede2b-3008-44c0-bb19-c9bb04b8c5c9" providerId="ADAL" clId="{97B5C01D-41EC-517B-9054-1C19EC229BF9}" dt="2025-11-14T11:39:20.712" v="349" actId="478"/>
          <ac:picMkLst>
            <pc:docMk/>
            <pc:sldMk cId="174822265" sldId="2317"/>
            <ac:picMk id="7" creationId="{03D0C235-9A94-21A1-2468-C181D401590E}"/>
          </ac:picMkLst>
        </pc:picChg>
        <pc:picChg chg="del">
          <ac:chgData name="Sarasin, Elise" userId="051ede2b-3008-44c0-bb19-c9bb04b8c5c9" providerId="ADAL" clId="{97B5C01D-41EC-517B-9054-1C19EC229BF9}" dt="2025-11-14T11:39:18.967" v="348" actId="478"/>
          <ac:picMkLst>
            <pc:docMk/>
            <pc:sldMk cId="174822265" sldId="2317"/>
            <ac:picMk id="8" creationId="{D7C0448C-6384-5AA0-7CA2-5A32644879FF}"/>
          </ac:picMkLst>
        </pc:picChg>
      </pc:sldChg>
      <pc:sldChg chg="modSp">
        <pc:chgData name="Sarasin, Elise" userId="051ede2b-3008-44c0-bb19-c9bb04b8c5c9" providerId="ADAL" clId="{97B5C01D-41EC-517B-9054-1C19EC229BF9}" dt="2025-11-14T11:46:41.577" v="368" actId="18331"/>
        <pc:sldMkLst>
          <pc:docMk/>
          <pc:sldMk cId="4207868863" sldId="2380"/>
        </pc:sldMkLst>
        <pc:picChg chg="mod">
          <ac:chgData name="Sarasin, Elise" userId="051ede2b-3008-44c0-bb19-c9bb04b8c5c9" providerId="ADAL" clId="{97B5C01D-41EC-517B-9054-1C19EC229BF9}" dt="2025-11-14T11:46:41.577" v="368" actId="18331"/>
          <ac:picMkLst>
            <pc:docMk/>
            <pc:sldMk cId="4207868863" sldId="2380"/>
            <ac:picMk id="6" creationId="{A181AAB5-CA9B-FF49-2D65-0804F50C8068}"/>
          </ac:picMkLst>
        </pc:picChg>
      </pc:sldChg>
    </pc:docChg>
  </pc:docChgLst>
  <pc:docChgLst>
    <pc:chgData name="Sarasin, Elise" userId="051ede2b-3008-44c0-bb19-c9bb04b8c5c9" providerId="ADAL" clId="{89DB9C7E-797D-4B3E-8DDE-5DB3CEA92B3A}"/>
    <pc:docChg chg="addSld delSld modSld modSection">
      <pc:chgData name="Sarasin, Elise" userId="051ede2b-3008-44c0-bb19-c9bb04b8c5c9" providerId="ADAL" clId="{89DB9C7E-797D-4B3E-8DDE-5DB3CEA92B3A}" dt="2025-11-14T20:21:03.800" v="3" actId="2696"/>
      <pc:docMkLst>
        <pc:docMk/>
      </pc:docMkLst>
      <pc:sldChg chg="del">
        <pc:chgData name="Sarasin, Elise" userId="051ede2b-3008-44c0-bb19-c9bb04b8c5c9" providerId="ADAL" clId="{89DB9C7E-797D-4B3E-8DDE-5DB3CEA92B3A}" dt="2025-11-14T20:20:19.322" v="1" actId="2696"/>
        <pc:sldMkLst>
          <pc:docMk/>
          <pc:sldMk cId="3399033694" sldId="2048"/>
        </pc:sldMkLst>
      </pc:sldChg>
      <pc:sldChg chg="del">
        <pc:chgData name="Sarasin, Elise" userId="051ede2b-3008-44c0-bb19-c9bb04b8c5c9" providerId="ADAL" clId="{89DB9C7E-797D-4B3E-8DDE-5DB3CEA92B3A}" dt="2025-11-14T20:21:03.800" v="3" actId="2696"/>
        <pc:sldMkLst>
          <pc:docMk/>
          <pc:sldMk cId="1875199825" sldId="2164"/>
        </pc:sldMkLst>
      </pc:sldChg>
      <pc:sldChg chg="add">
        <pc:chgData name="Sarasin, Elise" userId="051ede2b-3008-44c0-bb19-c9bb04b8c5c9" providerId="ADAL" clId="{89DB9C7E-797D-4B3E-8DDE-5DB3CEA92B3A}" dt="2025-11-14T20:20:16.617" v="0"/>
        <pc:sldMkLst>
          <pc:docMk/>
          <pc:sldMk cId="1697276949" sldId="2412"/>
        </pc:sldMkLst>
      </pc:sldChg>
      <pc:sldChg chg="add">
        <pc:chgData name="Sarasin, Elise" userId="051ede2b-3008-44c0-bb19-c9bb04b8c5c9" providerId="ADAL" clId="{89DB9C7E-797D-4B3E-8DDE-5DB3CEA92B3A}" dt="2025-11-14T20:21:00.537" v="2"/>
        <pc:sldMkLst>
          <pc:docMk/>
          <pc:sldMk cId="2563596934" sldId="2413"/>
        </pc:sldMkLst>
      </pc:sldChg>
    </pc:docChg>
  </pc:docChgLst>
  <pc:docChgLst>
    <pc:chgData name="Common, Eric Alan" userId="0f45fb79-a3c1-469c-9686-1fe2a5c7d05b" providerId="ADAL" clId="{7E543FFC-D4F8-4227-AA35-643A84128B3A}"/>
    <pc:docChg chg="modSld">
      <pc:chgData name="Common, Eric Alan" userId="0f45fb79-a3c1-469c-9686-1fe2a5c7d05b" providerId="ADAL" clId="{7E543FFC-D4F8-4227-AA35-643A84128B3A}" dt="2025-11-06T18:23:05.309" v="7" actId="1076"/>
      <pc:docMkLst>
        <pc:docMk/>
      </pc:docMkLst>
      <pc:sldChg chg="addSp modSp mod">
        <pc:chgData name="Common, Eric Alan" userId="0f45fb79-a3c1-469c-9686-1fe2a5c7d05b" providerId="ADAL" clId="{7E543FFC-D4F8-4227-AA35-643A84128B3A}" dt="2025-11-06T18:22:31.631" v="3" actId="1076"/>
        <pc:sldMkLst>
          <pc:docMk/>
          <pc:sldMk cId="915396111" sldId="337"/>
        </pc:sldMkLst>
      </pc:sldChg>
      <pc:sldChg chg="addSp modSp mod">
        <pc:chgData name="Common, Eric Alan" userId="0f45fb79-a3c1-469c-9686-1fe2a5c7d05b" providerId="ADAL" clId="{7E543FFC-D4F8-4227-AA35-643A84128B3A}" dt="2025-11-06T18:22:53.311" v="5" actId="1076"/>
        <pc:sldMkLst>
          <pc:docMk/>
          <pc:sldMk cId="1379366872" sldId="340"/>
        </pc:sldMkLst>
      </pc:sldChg>
      <pc:sldChg chg="addSp modSp mod">
        <pc:chgData name="Common, Eric Alan" userId="0f45fb79-a3c1-469c-9686-1fe2a5c7d05b" providerId="ADAL" clId="{7E543FFC-D4F8-4227-AA35-643A84128B3A}" dt="2025-11-06T18:23:05.309" v="7" actId="1076"/>
        <pc:sldMkLst>
          <pc:docMk/>
          <pc:sldMk cId="1214524682" sldId="341"/>
        </pc:sldMkLst>
      </pc:sldChg>
      <pc:sldChg chg="addSp modSp mod">
        <pc:chgData name="Common, Eric Alan" userId="0f45fb79-a3c1-469c-9686-1fe2a5c7d05b" providerId="ADAL" clId="{7E543FFC-D4F8-4227-AA35-643A84128B3A}" dt="2025-11-06T18:22:18.194" v="1" actId="1076"/>
        <pc:sldMkLst>
          <pc:docMk/>
          <pc:sldMk cId="174822265" sldId="2317"/>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ata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11/14/2025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4B72A-496C-3D3D-5975-1B666BE57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5C0E5-7A97-4F7E-B75D-06B63038E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9A820-10D5-DF93-C13F-F7AFA937C2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1072C5-324A-4119-1E5D-24260CA5BC09}"/>
              </a:ext>
            </a:extLst>
          </p:cNvPr>
          <p:cNvSpPr>
            <a:spLocks noGrp="1"/>
          </p:cNvSpPr>
          <p:nvPr>
            <p:ph type="sldNum" sz="quarter" idx="5"/>
          </p:nvPr>
        </p:nvSpPr>
        <p:spPr/>
        <p:txBody>
          <a:bodyPr/>
          <a:lstStyle/>
          <a:p>
            <a:fld id="{58D11C9F-81FA-4052-9B37-1EF4A4EF7E85}" type="slidenum">
              <a:rPr lang="en-US" smtClean="0"/>
              <a:t>2</a:t>
            </a:fld>
            <a:endParaRPr lang="en-US"/>
          </a:p>
        </p:txBody>
      </p:sp>
    </p:spTree>
    <p:extLst>
      <p:ext uri="{BB962C8B-B14F-4D97-AF65-F5344CB8AC3E}">
        <p14:creationId xmlns:p14="http://schemas.microsoft.com/office/powerpoint/2010/main" val="2524857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9FD4B-3F4C-7BE6-E309-49D3DEF7A8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475D8-8A82-DF91-A126-4001F4FFB4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861A34-CD8A-E2BE-A10E-A59F66CABA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session 3 we started analyzing and building action plans around Fall Treatment Integrity and Social Validity Data and Winter Screening Data</a:t>
            </a:r>
          </a:p>
          <a:p>
            <a:endParaRPr lang="en-US"/>
          </a:p>
        </p:txBody>
      </p:sp>
      <p:sp>
        <p:nvSpPr>
          <p:cNvPr id="4" name="Slide Number Placeholder 3">
            <a:extLst>
              <a:ext uri="{FF2B5EF4-FFF2-40B4-BE49-F238E27FC236}">
                <a16:creationId xmlns:a16="http://schemas.microsoft.com/office/drawing/2014/main" id="{73D024D4-70A1-A4A5-0067-CE12A26529C3}"/>
              </a:ext>
            </a:extLst>
          </p:cNvPr>
          <p:cNvSpPr>
            <a:spLocks noGrp="1"/>
          </p:cNvSpPr>
          <p:nvPr>
            <p:ph type="sldNum" sz="quarter" idx="5"/>
          </p:nvPr>
        </p:nvSpPr>
        <p:spPr/>
        <p:txBody>
          <a:bodyPr/>
          <a:lstStyle/>
          <a:p>
            <a:fld id="{58D11C9F-81FA-4052-9B37-1EF4A4EF7E85}" type="slidenum">
              <a:rPr lang="en-US" smtClean="0"/>
              <a:t>30</a:t>
            </a:fld>
            <a:endParaRPr lang="en-US"/>
          </a:p>
        </p:txBody>
      </p:sp>
    </p:spTree>
    <p:extLst>
      <p:ext uri="{BB962C8B-B14F-4D97-AF65-F5344CB8AC3E}">
        <p14:creationId xmlns:p14="http://schemas.microsoft.com/office/powerpoint/2010/main" val="863773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considered how to look at these data together to identify professional learning needs</a:t>
            </a:r>
          </a:p>
        </p:txBody>
      </p:sp>
      <p:sp>
        <p:nvSpPr>
          <p:cNvPr id="4" name="Slide Number Placeholder 3"/>
          <p:cNvSpPr>
            <a:spLocks noGrp="1"/>
          </p:cNvSpPr>
          <p:nvPr>
            <p:ph type="sldNum" sz="quarter" idx="5"/>
          </p:nvPr>
        </p:nvSpPr>
        <p:spPr/>
        <p:txBody>
          <a:bodyPr/>
          <a:lstStyle/>
          <a:p>
            <a:fld id="{58D11C9F-81FA-4052-9B37-1EF4A4EF7E85}" type="slidenum">
              <a:rPr lang="en-US" smtClean="0"/>
              <a:t>31</a:t>
            </a:fld>
            <a:endParaRPr lang="en-US"/>
          </a:p>
        </p:txBody>
      </p:sp>
    </p:spTree>
    <p:extLst>
      <p:ext uri="{BB962C8B-B14F-4D97-AF65-F5344CB8AC3E}">
        <p14:creationId xmlns:p14="http://schemas.microsoft.com/office/powerpoint/2010/main" val="2234518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32</a:t>
            </a:fld>
            <a:endParaRPr lang="en-US"/>
          </a:p>
        </p:txBody>
      </p:sp>
    </p:spTree>
    <p:extLst>
      <p:ext uri="{BB962C8B-B14F-4D97-AF65-F5344CB8AC3E}">
        <p14:creationId xmlns:p14="http://schemas.microsoft.com/office/powerpoint/2010/main" val="4173458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34</a:t>
            </a:fld>
            <a:endParaRPr lang="en-US"/>
          </a:p>
        </p:txBody>
      </p:sp>
    </p:spTree>
    <p:extLst>
      <p:ext uri="{BB962C8B-B14F-4D97-AF65-F5344CB8AC3E}">
        <p14:creationId xmlns:p14="http://schemas.microsoft.com/office/powerpoint/2010/main" val="3423161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Watch Part 1 only (4:55)</a:t>
            </a:r>
          </a:p>
          <a:p>
            <a:endParaRPr lang="en-US"/>
          </a:p>
          <a:p>
            <a:r>
              <a:rPr lang="en-US"/>
              <a:t>https://ci3t.org/ispring/M6_Tier2_Dashboard_Principal</a:t>
            </a:r>
          </a:p>
        </p:txBody>
      </p:sp>
      <p:sp>
        <p:nvSpPr>
          <p:cNvPr id="4" name="Slide Number Placeholder 3"/>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2140758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 min timer</a:t>
            </a:r>
          </a:p>
        </p:txBody>
      </p:sp>
      <p:sp>
        <p:nvSpPr>
          <p:cNvPr id="4" name="Slide Number Placeholder 3"/>
          <p:cNvSpPr>
            <a:spLocks noGrp="1"/>
          </p:cNvSpPr>
          <p:nvPr>
            <p:ph type="sldNum" sz="quarter" idx="5"/>
          </p:nvPr>
        </p:nvSpPr>
        <p:spPr/>
        <p:txBody>
          <a:bodyPr/>
          <a:lstStyle/>
          <a:p>
            <a:fld id="{58D11C9F-81FA-4052-9B37-1EF4A4EF7E85}" type="slidenum">
              <a:rPr lang="en-US" smtClean="0"/>
              <a:t>38</a:t>
            </a:fld>
            <a:endParaRPr lang="en-US"/>
          </a:p>
        </p:txBody>
      </p:sp>
    </p:spTree>
    <p:extLst>
      <p:ext uri="{BB962C8B-B14F-4D97-AF65-F5344CB8AC3E}">
        <p14:creationId xmlns:p14="http://schemas.microsoft.com/office/powerpoint/2010/main" val="1502033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41</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Watch video 01:40</a:t>
            </a:r>
          </a:p>
        </p:txBody>
      </p:sp>
      <p:sp>
        <p:nvSpPr>
          <p:cNvPr id="4" name="Slide Number Placeholder 3"/>
          <p:cNvSpPr>
            <a:spLocks noGrp="1"/>
          </p:cNvSpPr>
          <p:nvPr>
            <p:ph type="sldNum" sz="quarter" idx="5"/>
          </p:nvPr>
        </p:nvSpPr>
        <p:spPr/>
        <p:txBody>
          <a:bodyPr/>
          <a:lstStyle/>
          <a:p>
            <a:fld id="{FCBDACA8-45AF-461A-9F93-73E959B08D0A}" type="slidenum">
              <a:rPr lang="en-US" smtClean="0"/>
              <a:t>43</a:t>
            </a:fld>
            <a:endParaRPr lang="en-US"/>
          </a:p>
        </p:txBody>
      </p:sp>
    </p:spTree>
    <p:extLst>
      <p:ext uri="{BB962C8B-B14F-4D97-AF65-F5344CB8AC3E}">
        <p14:creationId xmlns:p14="http://schemas.microsoft.com/office/powerpoint/2010/main" val="945811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45</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02:45</a:t>
            </a:r>
          </a:p>
        </p:txBody>
      </p:sp>
      <p:sp>
        <p:nvSpPr>
          <p:cNvPr id="4" name="Slide Number Placeholder 3"/>
          <p:cNvSpPr>
            <a:spLocks noGrp="1"/>
          </p:cNvSpPr>
          <p:nvPr>
            <p:ph type="sldNum" sz="quarter" idx="5"/>
          </p:nvPr>
        </p:nvSpPr>
        <p:spPr/>
        <p:txBody>
          <a:bodyPr/>
          <a:lstStyle/>
          <a:p>
            <a:fld id="{58D11C9F-81FA-4052-9B37-1EF4A4EF7E85}" type="slidenum">
              <a:rPr lang="en-US" smtClean="0"/>
              <a:t>46</a:t>
            </a:fld>
            <a:endParaRPr lang="en-US"/>
          </a:p>
        </p:txBody>
      </p:sp>
    </p:spTree>
    <p:extLst>
      <p:ext uri="{BB962C8B-B14F-4D97-AF65-F5344CB8AC3E}">
        <p14:creationId xmlns:p14="http://schemas.microsoft.com/office/powerpoint/2010/main" val="4171050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188820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255E8-4FBC-2053-097D-914260BA7F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5841B-5975-875F-CFC4-788560AD9F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37025-71C4-8E94-DF86-822C5A893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FA7089-42D2-4701-955A-75883977F8C6}"/>
              </a:ext>
            </a:extLst>
          </p:cNvPr>
          <p:cNvSpPr>
            <a:spLocks noGrp="1"/>
          </p:cNvSpPr>
          <p:nvPr>
            <p:ph type="sldNum" sz="quarter" idx="5"/>
          </p:nvPr>
        </p:nvSpPr>
        <p:spPr/>
        <p:txBody>
          <a:bodyPr/>
          <a:lstStyle/>
          <a:p>
            <a:fld id="{58D11C9F-81FA-4052-9B37-1EF4A4EF7E85}" type="slidenum">
              <a:rPr lang="en-US" smtClean="0"/>
              <a:t>47</a:t>
            </a:fld>
            <a:endParaRPr lang="en-US"/>
          </a:p>
        </p:txBody>
      </p:sp>
    </p:spTree>
    <p:extLst>
      <p:ext uri="{BB962C8B-B14F-4D97-AF65-F5344CB8AC3E}">
        <p14:creationId xmlns:p14="http://schemas.microsoft.com/office/powerpoint/2010/main" val="3858310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15-min timer</a:t>
            </a:r>
          </a:p>
        </p:txBody>
      </p:sp>
    </p:spTree>
    <p:extLst>
      <p:ext uri="{BB962C8B-B14F-4D97-AF65-F5344CB8AC3E}">
        <p14:creationId xmlns:p14="http://schemas.microsoft.com/office/powerpoint/2010/main" val="3538507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53</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5DB86-1C0C-767C-FBC7-D412F8C26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1FE44D-00AC-0976-0985-5BCB68FD8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978C0-B7AF-D4B0-F0DA-BF198E3C7360}"/>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961808F4-364F-6BC2-761F-DB09AE94B602}"/>
              </a:ext>
            </a:extLst>
          </p:cNvPr>
          <p:cNvSpPr>
            <a:spLocks noGrp="1"/>
          </p:cNvSpPr>
          <p:nvPr>
            <p:ph type="sldNum" sz="quarter" idx="5"/>
          </p:nvPr>
        </p:nvSpPr>
        <p:spPr/>
        <p:txBody>
          <a:bodyPr/>
          <a:lstStyle/>
          <a:p>
            <a:fld id="{FCBDACA8-45AF-461A-9F93-73E959B08D0A}" type="slidenum">
              <a:rPr lang="en-US" smtClean="0"/>
              <a:t>55</a:t>
            </a:fld>
            <a:endParaRPr lang="en-US"/>
          </a:p>
        </p:txBody>
      </p:sp>
    </p:spTree>
    <p:extLst>
      <p:ext uri="{BB962C8B-B14F-4D97-AF65-F5344CB8AC3E}">
        <p14:creationId xmlns:p14="http://schemas.microsoft.com/office/powerpoint/2010/main" val="3568487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962309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632352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25149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59</a:t>
            </a:fld>
            <a:endParaRPr lang="en-US"/>
          </a:p>
        </p:txBody>
      </p:sp>
    </p:spTree>
    <p:extLst>
      <p:ext uri="{BB962C8B-B14F-4D97-AF65-F5344CB8AC3E}">
        <p14:creationId xmlns:p14="http://schemas.microsoft.com/office/powerpoint/2010/main" val="2508824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60</a:t>
            </a:fld>
            <a:endParaRPr lang="en-US"/>
          </a:p>
        </p:txBody>
      </p:sp>
    </p:spTree>
    <p:extLst>
      <p:ext uri="{BB962C8B-B14F-4D97-AF65-F5344CB8AC3E}">
        <p14:creationId xmlns:p14="http://schemas.microsoft.com/office/powerpoint/2010/main" val="3916012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materials necessary for an intervention located in one central location. Teachers can “make a copy” of the entire folder and then personalize for the student.</a:t>
            </a:r>
          </a:p>
        </p:txBody>
      </p:sp>
      <p:sp>
        <p:nvSpPr>
          <p:cNvPr id="4" name="Slide Number Placeholder 3"/>
          <p:cNvSpPr>
            <a:spLocks noGrp="1"/>
          </p:cNvSpPr>
          <p:nvPr>
            <p:ph type="sldNum" sz="quarter" idx="5"/>
          </p:nvPr>
        </p:nvSpPr>
        <p:spPr/>
        <p:txBody>
          <a:bodyPr/>
          <a:lstStyle/>
          <a:p>
            <a:fld id="{58D11C9F-81FA-4052-9B37-1EF4A4EF7E85}" type="slidenum">
              <a:rPr lang="en-US" smtClean="0"/>
              <a:t>63</a:t>
            </a:fld>
            <a:endParaRPr lang="en-US"/>
          </a:p>
        </p:txBody>
      </p:sp>
    </p:spTree>
    <p:extLst>
      <p:ext uri="{BB962C8B-B14F-4D97-AF65-F5344CB8AC3E}">
        <p14:creationId xmlns:p14="http://schemas.microsoft.com/office/powerpoint/2010/main" val="1094759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1937135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Low-intensity strategies can be used across the tiers including as a stand-alone Tier 2 intervention OR as part of a multi-component Tier 2 intervention (e.g., using pre-correction as part of a behavior contract)</a:t>
            </a:r>
          </a:p>
        </p:txBody>
      </p:sp>
      <p:sp>
        <p:nvSpPr>
          <p:cNvPr id="4" name="Slide Number Placeholder 3"/>
          <p:cNvSpPr>
            <a:spLocks noGrp="1"/>
          </p:cNvSpPr>
          <p:nvPr>
            <p:ph type="sldNum" sz="quarter" idx="5"/>
          </p:nvPr>
        </p:nvSpPr>
        <p:spPr/>
        <p:txBody>
          <a:bodyPr/>
          <a:lstStyle/>
          <a:p>
            <a:fld id="{58D11C9F-81FA-4052-9B37-1EF4A4EF7E85}" type="slidenum">
              <a:rPr lang="en-US" smtClean="0"/>
              <a:t>66</a:t>
            </a:fld>
            <a:endParaRPr lang="en-US"/>
          </a:p>
        </p:txBody>
      </p:sp>
    </p:spTree>
    <p:extLst>
      <p:ext uri="{BB962C8B-B14F-4D97-AF65-F5344CB8AC3E}">
        <p14:creationId xmlns:p14="http://schemas.microsoft.com/office/powerpoint/2010/main" val="1932353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4C702-7937-28E0-D9F1-02E3C66AB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6C0648-3448-8140-1117-1F09D81E48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B84F51-3EA1-E804-75BA-37C0A8447271}"/>
              </a:ext>
            </a:extLst>
          </p:cNvPr>
          <p:cNvSpPr>
            <a:spLocks noGrp="1"/>
          </p:cNvSpPr>
          <p:nvPr>
            <p:ph type="body" idx="1"/>
          </p:nvPr>
        </p:nvSpPr>
        <p:spPr/>
        <p:txBody>
          <a:bodyPr/>
          <a:lstStyle/>
          <a:p>
            <a:r>
              <a:rPr lang="en-US"/>
              <a:t>What Works Clearing House Practice Guide – Teacher-Delivered Behavioral Interventions in Grades K-5- </a:t>
            </a:r>
          </a:p>
          <a:p>
            <a:r>
              <a:rPr lang="en-US"/>
              <a:t>https://ies.ed.gov/ncee/wwc/PracticeGuide/31</a:t>
            </a:r>
          </a:p>
        </p:txBody>
      </p:sp>
      <p:sp>
        <p:nvSpPr>
          <p:cNvPr id="4" name="Slide Number Placeholder 3">
            <a:extLst>
              <a:ext uri="{FF2B5EF4-FFF2-40B4-BE49-F238E27FC236}">
                <a16:creationId xmlns:a16="http://schemas.microsoft.com/office/drawing/2014/main" id="{C0C0F7BC-746E-4C5C-35B2-A61416C72A20}"/>
              </a:ext>
            </a:extLst>
          </p:cNvPr>
          <p:cNvSpPr>
            <a:spLocks noGrp="1"/>
          </p:cNvSpPr>
          <p:nvPr>
            <p:ph type="sldNum" sz="quarter" idx="5"/>
          </p:nvPr>
        </p:nvSpPr>
        <p:spPr/>
        <p:txBody>
          <a:bodyPr/>
          <a:lstStyle/>
          <a:p>
            <a:fld id="{58D11C9F-81FA-4052-9B37-1EF4A4EF7E85}" type="slidenum">
              <a:rPr lang="en-US" smtClean="0"/>
              <a:t>67</a:t>
            </a:fld>
            <a:endParaRPr lang="en-US"/>
          </a:p>
        </p:txBody>
      </p:sp>
    </p:spTree>
    <p:extLst>
      <p:ext uri="{BB962C8B-B14F-4D97-AF65-F5344CB8AC3E}">
        <p14:creationId xmlns:p14="http://schemas.microsoft.com/office/powerpoint/2010/main" val="3694693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72</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Notice the same features of Tier 3 grids</a:t>
            </a:r>
          </a:p>
        </p:txBody>
      </p:sp>
      <p:sp>
        <p:nvSpPr>
          <p:cNvPr id="4" name="Slide Number Placeholder 3"/>
          <p:cNvSpPr>
            <a:spLocks noGrp="1"/>
          </p:cNvSpPr>
          <p:nvPr>
            <p:ph type="sldNum" sz="quarter" idx="5"/>
          </p:nvPr>
        </p:nvSpPr>
        <p:spPr/>
        <p:txBody>
          <a:bodyPr/>
          <a:lstStyle/>
          <a:p>
            <a:fld id="{58D11C9F-81FA-4052-9B37-1EF4A4EF7E85}" type="slidenum">
              <a:rPr lang="en-US" smtClean="0"/>
              <a:t>73</a:t>
            </a:fld>
            <a:endParaRPr lang="en-US"/>
          </a:p>
        </p:txBody>
      </p:sp>
    </p:spTree>
    <p:extLst>
      <p:ext uri="{BB962C8B-B14F-4D97-AF65-F5344CB8AC3E}">
        <p14:creationId xmlns:p14="http://schemas.microsoft.com/office/powerpoint/2010/main" val="32773521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77</a:t>
            </a:fld>
            <a:endParaRPr lang="en-US"/>
          </a:p>
        </p:txBody>
      </p:sp>
    </p:spTree>
    <p:extLst>
      <p:ext uri="{BB962C8B-B14F-4D97-AF65-F5344CB8AC3E}">
        <p14:creationId xmlns:p14="http://schemas.microsoft.com/office/powerpoint/2010/main" val="2649113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81</a:t>
            </a:fld>
            <a:endParaRPr lang="en-US"/>
          </a:p>
        </p:txBody>
      </p:sp>
    </p:spTree>
    <p:extLst>
      <p:ext uri="{BB962C8B-B14F-4D97-AF65-F5344CB8AC3E}">
        <p14:creationId xmlns:p14="http://schemas.microsoft.com/office/powerpoint/2010/main" val="28974046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1420" tIns="45711" rIns="91420" bIns="45711" numCol="1" anchor="t" anchorCtr="0" compatLnSpc="1">
            <a:prstTxWarp prst="textNoShape">
              <a:avLst/>
            </a:prstTxWarp>
          </a:bodyPr>
          <a:lstStyle/>
          <a:p>
            <a:pPr marL="228550" indent="-228550">
              <a:lnSpc>
                <a:spcPct val="80000"/>
              </a:lnSpc>
            </a:pPr>
            <a:r>
              <a:rPr lang="en-US" sz="1000"/>
              <a:t>15-min timer</a:t>
            </a:r>
          </a:p>
        </p:txBody>
      </p:sp>
    </p:spTree>
    <p:extLst>
      <p:ext uri="{BB962C8B-B14F-4D97-AF65-F5344CB8AC3E}">
        <p14:creationId xmlns:p14="http://schemas.microsoft.com/office/powerpoint/2010/main" val="2546462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61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22050749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you to leave a note in your Ci3T LT agenda to indicate where your team will pick up at your next meeting and to record any action items.</a:t>
            </a:r>
          </a:p>
        </p:txBody>
      </p:sp>
      <p:sp>
        <p:nvSpPr>
          <p:cNvPr id="4" name="Slide Number Placeholder 3"/>
          <p:cNvSpPr>
            <a:spLocks noGrp="1"/>
          </p:cNvSpPr>
          <p:nvPr>
            <p:ph type="sldNum" sz="quarter" idx="5"/>
          </p:nvPr>
        </p:nvSpPr>
        <p:spPr/>
        <p:txBody>
          <a:bodyPr/>
          <a:lstStyle/>
          <a:p>
            <a:fld id="{58D11C9F-81FA-4052-9B37-1EF4A4EF7E85}" type="slidenum">
              <a:rPr lang="en-US" smtClean="0"/>
              <a:t>93</a:t>
            </a:fld>
            <a:endParaRPr lang="en-US"/>
          </a:p>
        </p:txBody>
      </p:sp>
    </p:spTree>
    <p:extLst>
      <p:ext uri="{BB962C8B-B14F-4D97-AF65-F5344CB8AC3E}">
        <p14:creationId xmlns:p14="http://schemas.microsoft.com/office/powerpoint/2010/main" val="800216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Ci3T Implementation Professional Learning Series is a 6-part series that spans the academic year. Sessions are timed </a:t>
            </a:r>
            <a:r>
              <a:rPr lang="en-US" sz="1200" kern="1200">
                <a:solidFill>
                  <a:schemeClr val="tx1"/>
                </a:solidFill>
                <a:effectLst/>
                <a:latin typeface="+mn-lt"/>
                <a:ea typeface="+mn-ea"/>
                <a:cs typeface="+mn-cs"/>
              </a:rPr>
              <a:t>to correspond to important milestones including: the beginning of the school year (e.g., kicking off the year, rolling out the Ci3T plan), screening windows, and treatment integrity and social validity windows. </a:t>
            </a:r>
          </a:p>
          <a:p>
            <a:pPr marL="171450" indent="-171450">
              <a:buFont typeface="Arial" panose="020B0604020202020204" pitchFamily="34" charset="0"/>
              <a:buChar char="•"/>
            </a:pPr>
            <a:r>
              <a:rPr lang="en-US"/>
              <a:t>Each session is </a:t>
            </a:r>
            <a:r>
              <a:rPr lang="en-US" sz="1200" kern="1200">
                <a:solidFill>
                  <a:schemeClr val="tx1"/>
                </a:solidFill>
                <a:effectLst/>
                <a:latin typeface="+mn-lt"/>
                <a:ea typeface="+mn-ea"/>
                <a:cs typeface="+mn-cs"/>
              </a:rPr>
              <a:t>data-informed, meaning attending Ci3T Leadership Team members review data, which are used to (a) identify successes, (b) identify focus areas (e.g., aspects of implementation that require additional attention, often via professional learning), and (c) create action plans to share data back and address focus areas. </a:t>
            </a:r>
          </a:p>
          <a:p>
            <a:pPr marL="171450" indent="-171450">
              <a:buFont typeface="Arial" panose="020B0604020202020204" pitchFamily="34" charset="0"/>
              <a:buChar char="•"/>
            </a:pPr>
            <a:r>
              <a:rPr lang="en-US" sz="1200" kern="1200">
                <a:solidFill>
                  <a:schemeClr val="tx1"/>
                </a:solidFill>
                <a:effectLst/>
                <a:latin typeface="+mn-lt"/>
                <a:ea typeface="+mn-ea"/>
                <a:cs typeface="+mn-cs"/>
              </a:rPr>
              <a:t>Sessions applicable for both new and seasoned implementers as the focus is on predicable components of Ci3T implementation, space to review and respond to data, exploring resources to support implementation efforts, and beginning conversations and action plans.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a:t>
            </a:fld>
            <a:endParaRPr lang="en-US"/>
          </a:p>
        </p:txBody>
      </p:sp>
    </p:spTree>
    <p:extLst>
      <p:ext uri="{BB962C8B-B14F-4D97-AF65-F5344CB8AC3E}">
        <p14:creationId xmlns:p14="http://schemas.microsoft.com/office/powerpoint/2010/main" val="41339053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a coach, you might consider setting aside time to review coaching protocol for Session 1 especially the after coaching tips, action items, and reflection!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4365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43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a:t>
            </a:fld>
            <a:endParaRPr lang="en-US"/>
          </a:p>
        </p:txBody>
      </p:sp>
    </p:spTree>
    <p:extLst>
      <p:ext uri="{BB962C8B-B14F-4D97-AF65-F5344CB8AC3E}">
        <p14:creationId xmlns:p14="http://schemas.microsoft.com/office/powerpoint/2010/main" val="3838498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session 3 we started analyzing and building action plans around Fall Treatment Integrity and Social Validity Data and Winter Screening Data</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19</a:t>
            </a:fld>
            <a:endParaRPr lang="en-US"/>
          </a:p>
        </p:txBody>
      </p:sp>
    </p:spTree>
    <p:extLst>
      <p:ext uri="{BB962C8B-B14F-4D97-AF65-F5344CB8AC3E}">
        <p14:creationId xmlns:p14="http://schemas.microsoft.com/office/powerpoint/2010/main" val="3067227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5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356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11/14/2025</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999160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0703835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3290783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68436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4082558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1127833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5278776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584800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3034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5D1FFE2C-05DA-9637-3AAF-6FF409603B15}"/>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00965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489470C-E3B4-D277-3A0D-1D720352DE4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1799943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6436071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027410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47F2B70A-8058-A225-C8DF-FD2194C62A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862114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8193234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89283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162139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6376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964890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30104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8750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8098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20357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0132337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8375376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819064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35037592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211214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FA644F0A-796F-A9DD-CC85-DD6EA014CC6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704" r:id="rId4"/>
    <p:sldLayoutId id="2147483675" r:id="rId5"/>
    <p:sldLayoutId id="2147483676" r:id="rId6"/>
    <p:sldLayoutId id="2147483705" r:id="rId7"/>
    <p:sldLayoutId id="2147483663" r:id="rId8"/>
    <p:sldLayoutId id="2147483681" r:id="rId9"/>
    <p:sldLayoutId id="2147483682" r:id="rId10"/>
    <p:sldLayoutId id="2147483699" r:id="rId11"/>
    <p:sldLayoutId id="2147483700" r:id="rId12"/>
    <p:sldLayoutId id="2147483678" r:id="rId13"/>
    <p:sldLayoutId id="2147483679" r:id="rId14"/>
    <p:sldLayoutId id="2147483666" r:id="rId15"/>
    <p:sldLayoutId id="2147483667" r:id="rId16"/>
    <p:sldLayoutId id="2147483701" r:id="rId17"/>
    <p:sldLayoutId id="2147483706" r:id="rId18"/>
    <p:sldLayoutId id="2147483680"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68" r:id="rId30"/>
    <p:sldLayoutId id="2147483669" r:id="rId31"/>
    <p:sldLayoutId id="2147483670" r:id="rId32"/>
    <p:sldLayoutId id="2147483671" r:id="rId33"/>
    <p:sldLayoutId id="2147483672" r:id="rId34"/>
    <p:sldLayoutId id="2147483673" r:id="rId35"/>
    <p:sldLayoutId id="2147483693" r:id="rId36"/>
    <p:sldLayoutId id="2147483694" r:id="rId37"/>
    <p:sldLayoutId id="2147483703" r:id="rId38"/>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25800817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ci3t.org/enhanc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4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1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61.png"/><Relationship Id="rId5" Type="http://schemas.openxmlformats.org/officeDocument/2006/relationships/hyperlink" Target="https://www.ci3t.org/measures" TargetMode="Externa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jpeg"/></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1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1.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slides/_rels/slide2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image" Target="../media/image48.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9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120.png"/><Relationship Id="rId9" Type="http://schemas.openxmlformats.org/officeDocument/2006/relationships/image" Target="../media/image125.png"/></Relationships>
</file>

<file path=ppt/slides/_rels/slide3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130.png"/></Relationships>
</file>

<file path=ppt/slides/_rels/slide35.xml.rels><?xml version="1.0" encoding="UTF-8" standalone="yes"?>
<Relationships xmlns="http://schemas.openxmlformats.org/package/2006/relationships"><Relationship Id="rId3" Type="http://schemas.openxmlformats.org/officeDocument/2006/relationships/hyperlink" Target="https://ci3t.org/ispring/M6_Tier2_Dashboard_Principa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31.png"/></Relationships>
</file>

<file path=ppt/slides/_rels/slide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3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5.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38.xml.rels><?xml version="1.0" encoding="UTF-8" standalone="yes"?>
<Relationships xmlns="http://schemas.openxmlformats.org/package/2006/relationships"><Relationship Id="rId8" Type="http://schemas.openxmlformats.org/officeDocument/2006/relationships/image" Target="../media/image147.jpeg"/><Relationship Id="rId13" Type="http://schemas.openxmlformats.org/officeDocument/2006/relationships/image" Target="../media/image152.jpeg"/><Relationship Id="rId18" Type="http://schemas.openxmlformats.org/officeDocument/2006/relationships/image" Target="../media/image157.jpeg"/><Relationship Id="rId3" Type="http://schemas.openxmlformats.org/officeDocument/2006/relationships/image" Target="../media/image142.png"/><Relationship Id="rId21" Type="http://schemas.openxmlformats.org/officeDocument/2006/relationships/image" Target="../media/image160.jpeg"/><Relationship Id="rId7" Type="http://schemas.openxmlformats.org/officeDocument/2006/relationships/image" Target="../media/image146.jpeg"/><Relationship Id="rId12" Type="http://schemas.openxmlformats.org/officeDocument/2006/relationships/image" Target="../media/image151.jpeg"/><Relationship Id="rId17" Type="http://schemas.openxmlformats.org/officeDocument/2006/relationships/image" Target="../media/image156.jpeg"/><Relationship Id="rId2" Type="http://schemas.openxmlformats.org/officeDocument/2006/relationships/notesSlide" Target="../notesSlides/notesSlide15.xml"/><Relationship Id="rId16" Type="http://schemas.openxmlformats.org/officeDocument/2006/relationships/image" Target="../media/image155.jpeg"/><Relationship Id="rId20" Type="http://schemas.openxmlformats.org/officeDocument/2006/relationships/image" Target="../media/image159.jpeg"/><Relationship Id="rId1" Type="http://schemas.openxmlformats.org/officeDocument/2006/relationships/slideLayout" Target="../slideLayouts/slideLayout17.xml"/><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44.jpeg"/><Relationship Id="rId15" Type="http://schemas.openxmlformats.org/officeDocument/2006/relationships/image" Target="../media/image154.jpeg"/><Relationship Id="rId10" Type="http://schemas.openxmlformats.org/officeDocument/2006/relationships/image" Target="../media/image149.jpeg"/><Relationship Id="rId19" Type="http://schemas.openxmlformats.org/officeDocument/2006/relationships/image" Target="../media/image158.jpeg"/><Relationship Id="rId4" Type="http://schemas.openxmlformats.org/officeDocument/2006/relationships/image" Target="../media/image143.png"/><Relationship Id="rId9" Type="http://schemas.openxmlformats.org/officeDocument/2006/relationships/image" Target="../media/image148.jpeg"/><Relationship Id="rId14" Type="http://schemas.openxmlformats.org/officeDocument/2006/relationships/image" Target="../media/image153.jpeg"/></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61.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4.jpeg"/><Relationship Id="rId4" Type="http://schemas.openxmlformats.org/officeDocument/2006/relationships/image" Target="../media/image163.png"/></Relationships>
</file>

<file path=ppt/slides/_rels/slide4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3.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w4u0wmDJC00?feature=oembed" TargetMode="External"/><Relationship Id="rId4" Type="http://schemas.openxmlformats.org/officeDocument/2006/relationships/image" Target="../media/image166.jpe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1.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slides/_rels/slide45.xml.rels><?xml version="1.0" encoding="UTF-8" standalone="yes"?>
<Relationships xmlns="http://schemas.openxmlformats.org/package/2006/relationships"><Relationship Id="rId8" Type="http://schemas.openxmlformats.org/officeDocument/2006/relationships/hyperlink" Target="https://doi.org/10.17161/ci3t.42880" TargetMode="External"/><Relationship Id="rId3" Type="http://schemas.openxmlformats.org/officeDocument/2006/relationships/image" Target="../media/image167.png"/><Relationship Id="rId7" Type="http://schemas.openxmlformats.org/officeDocument/2006/relationships/image" Target="../media/image17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wiW9VNPzEPQ?feature=oembed" TargetMode="External"/><Relationship Id="rId5" Type="http://schemas.openxmlformats.org/officeDocument/2006/relationships/image" Target="../media/image172.png"/><Relationship Id="rId4" Type="http://schemas.openxmlformats.org/officeDocument/2006/relationships/image" Target="../media/image171.jpeg"/></Relationships>
</file>

<file path=ppt/slides/_rels/slide4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75.png"/><Relationship Id="rId4" Type="http://schemas.openxmlformats.org/officeDocument/2006/relationships/image" Target="../media/image174.png"/></Relationships>
</file>

<file path=ppt/slides/_rels/slide48.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4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0.xml.rels><?xml version="1.0" encoding="UTF-8" standalone="yes"?>
<Relationships xmlns="http://schemas.openxmlformats.org/package/2006/relationships"><Relationship Id="rId8" Type="http://schemas.openxmlformats.org/officeDocument/2006/relationships/image" Target="../media/image147.jpeg"/><Relationship Id="rId13" Type="http://schemas.openxmlformats.org/officeDocument/2006/relationships/image" Target="../media/image152.jpeg"/><Relationship Id="rId18" Type="http://schemas.openxmlformats.org/officeDocument/2006/relationships/image" Target="../media/image157.jpeg"/><Relationship Id="rId3" Type="http://schemas.openxmlformats.org/officeDocument/2006/relationships/image" Target="../media/image185.png"/><Relationship Id="rId21" Type="http://schemas.openxmlformats.org/officeDocument/2006/relationships/image" Target="../media/image160.jpeg"/><Relationship Id="rId7" Type="http://schemas.openxmlformats.org/officeDocument/2006/relationships/image" Target="../media/image146.jpeg"/><Relationship Id="rId12" Type="http://schemas.openxmlformats.org/officeDocument/2006/relationships/image" Target="../media/image151.jpeg"/><Relationship Id="rId17" Type="http://schemas.openxmlformats.org/officeDocument/2006/relationships/image" Target="../media/image156.jpeg"/><Relationship Id="rId2" Type="http://schemas.openxmlformats.org/officeDocument/2006/relationships/notesSlide" Target="../notesSlides/notesSlide21.xml"/><Relationship Id="rId16" Type="http://schemas.openxmlformats.org/officeDocument/2006/relationships/image" Target="../media/image155.jpeg"/><Relationship Id="rId20" Type="http://schemas.openxmlformats.org/officeDocument/2006/relationships/image" Target="../media/image159.jpeg"/><Relationship Id="rId1" Type="http://schemas.openxmlformats.org/officeDocument/2006/relationships/slideLayout" Target="../slideLayouts/slideLayout19.xml"/><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44.jpeg"/><Relationship Id="rId15" Type="http://schemas.openxmlformats.org/officeDocument/2006/relationships/image" Target="../media/image154.jpeg"/><Relationship Id="rId10" Type="http://schemas.openxmlformats.org/officeDocument/2006/relationships/image" Target="../media/image149.jpeg"/><Relationship Id="rId19" Type="http://schemas.openxmlformats.org/officeDocument/2006/relationships/image" Target="../media/image158.jpeg"/><Relationship Id="rId4" Type="http://schemas.openxmlformats.org/officeDocument/2006/relationships/image" Target="../media/image186.png"/><Relationship Id="rId9" Type="http://schemas.openxmlformats.org/officeDocument/2006/relationships/image" Target="../media/image148.jpeg"/><Relationship Id="rId14" Type="http://schemas.openxmlformats.org/officeDocument/2006/relationships/image" Target="../media/image15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189.png"/><Relationship Id="rId4" Type="http://schemas.openxmlformats.org/officeDocument/2006/relationships/image" Target="../media/image188.png"/></Relationships>
</file>

<file path=ppt/slides/_rels/slide5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194.jpeg"/><Relationship Id="rId5" Type="http://schemas.openxmlformats.org/officeDocument/2006/relationships/image" Target="../media/image193.png"/><Relationship Id="rId4" Type="http://schemas.openxmlformats.org/officeDocument/2006/relationships/image" Target="../media/image192.png"/></Relationships>
</file>

<file path=ppt/slides/_rels/slide5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90.jpeg"/><Relationship Id="rId4" Type="http://schemas.openxmlformats.org/officeDocument/2006/relationships/image" Target="../media/image196.png"/></Relationships>
</file>

<file path=ppt/slides/_rels/slide5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198.png"/></Relationships>
</file>

<file path=ppt/slides/_rels/slide57.xml.rels><?xml version="1.0" encoding="UTF-8" standalone="yes"?>
<Relationships xmlns="http://schemas.openxmlformats.org/package/2006/relationships"><Relationship Id="rId3" Type="http://schemas.openxmlformats.org/officeDocument/2006/relationships/image" Target="../media/image199.gif"/><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198.png"/></Relationships>
</file>

<file path=ppt/slides/_rels/slide5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201.png"/><Relationship Id="rId4" Type="http://schemas.openxmlformats.org/officeDocument/2006/relationships/image" Target="../media/image198.png"/></Relationships>
</file>

<file path=ppt/slides/_rels/slide59.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9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206.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6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4" Type="http://schemas.openxmlformats.org/officeDocument/2006/relationships/image" Target="../media/image209.svg"/></Relationships>
</file>

<file path=ppt/slides/_rels/slide6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6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16.svg"/><Relationship Id="rId5" Type="http://schemas.openxmlformats.org/officeDocument/2006/relationships/image" Target="../media/image215.png"/><Relationship Id="rId4" Type="http://schemas.openxmlformats.org/officeDocument/2006/relationships/image" Target="../media/image209.svg"/></Relationships>
</file>

<file path=ppt/slides/_rels/slide6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09.svg"/></Relationships>
</file>

<file path=ppt/slides/_rels/slide6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6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68.xml.rels><?xml version="1.0" encoding="UTF-8" standalone="yes"?>
<Relationships xmlns="http://schemas.openxmlformats.org/package/2006/relationships"><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69.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232.png"/><Relationship Id="rId4" Type="http://schemas.openxmlformats.org/officeDocument/2006/relationships/image" Target="../media/image231.png"/></Relationships>
</file>

<file path=ppt/slides/_rels/slide73.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34.png"/></Relationships>
</file>

<file path=ppt/slides/_rels/slide7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194.jpeg"/><Relationship Id="rId5" Type="http://schemas.openxmlformats.org/officeDocument/2006/relationships/image" Target="../media/image193.png"/><Relationship Id="rId4" Type="http://schemas.openxmlformats.org/officeDocument/2006/relationships/image" Target="../media/image192.png"/></Relationships>
</file>

<file path=ppt/slides/_rels/slide75.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7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39.png"/></Relationships>
</file>

<file path=ppt/slides/_rels/slide78.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61.png"/><Relationship Id="rId5" Type="http://schemas.openxmlformats.org/officeDocument/2006/relationships/hyperlink" Target="https://www.ci3t.org/measures" TargetMode="External"/><Relationship Id="rId4" Type="http://schemas.openxmlformats.org/officeDocument/2006/relationships/image" Target="../media/image60.png"/></Relationships>
</file>

<file path=ppt/slides/_rels/slide80.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45.jpeg"/></Relationships>
</file>

<file path=ppt/slides/_rels/slide8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2.xml"/><Relationship Id="rId4" Type="http://schemas.openxmlformats.org/officeDocument/2006/relationships/image" Target="../media/image245.jpeg"/></Relationships>
</file>

<file path=ppt/slides/_rels/slide8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2.xml"/><Relationship Id="rId5" Type="http://schemas.openxmlformats.org/officeDocument/2006/relationships/image" Target="../media/image251.png"/><Relationship Id="rId4" Type="http://schemas.openxmlformats.org/officeDocument/2006/relationships/image" Target="../media/image250.png"/></Relationships>
</file>

<file path=ppt/slides/_rels/slide8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5.png"/><Relationship Id="rId7" Type="http://schemas.openxmlformats.org/officeDocument/2006/relationships/image" Target="../media/image259.png"/><Relationship Id="rId2" Type="http://schemas.openxmlformats.org/officeDocument/2006/relationships/image" Target="../media/image254.png"/><Relationship Id="rId1" Type="http://schemas.openxmlformats.org/officeDocument/2006/relationships/slideLayout" Target="../slideLayouts/slideLayout2.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 Id="rId9" Type="http://schemas.openxmlformats.org/officeDocument/2006/relationships/image" Target="../media/image261.svg"/></Relationships>
</file>

<file path=ppt/slides/_rels/slide86.xml.rels><?xml version="1.0" encoding="UTF-8" standalone="yes"?>
<Relationships xmlns="http://schemas.openxmlformats.org/package/2006/relationships"><Relationship Id="rId8" Type="http://schemas.openxmlformats.org/officeDocument/2006/relationships/image" Target="../media/image267.jpeg"/><Relationship Id="rId13" Type="http://schemas.openxmlformats.org/officeDocument/2006/relationships/image" Target="../media/image272.jpeg"/><Relationship Id="rId18" Type="http://schemas.openxmlformats.org/officeDocument/2006/relationships/image" Target="../media/image277.jpeg"/><Relationship Id="rId3" Type="http://schemas.openxmlformats.org/officeDocument/2006/relationships/image" Target="../media/image262.jpeg"/><Relationship Id="rId7" Type="http://schemas.openxmlformats.org/officeDocument/2006/relationships/image" Target="../media/image266.jpeg"/><Relationship Id="rId12" Type="http://schemas.openxmlformats.org/officeDocument/2006/relationships/image" Target="../media/image271.jpeg"/><Relationship Id="rId17" Type="http://schemas.openxmlformats.org/officeDocument/2006/relationships/image" Target="../media/image276.jpeg"/><Relationship Id="rId2" Type="http://schemas.openxmlformats.org/officeDocument/2006/relationships/notesSlide" Target="../notesSlides/notesSlide36.xml"/><Relationship Id="rId16" Type="http://schemas.openxmlformats.org/officeDocument/2006/relationships/image" Target="../media/image275.jpeg"/><Relationship Id="rId1" Type="http://schemas.openxmlformats.org/officeDocument/2006/relationships/slideLayout" Target="../slideLayouts/slideLayout17.xml"/><Relationship Id="rId6" Type="http://schemas.openxmlformats.org/officeDocument/2006/relationships/image" Target="../media/image265.jpeg"/><Relationship Id="rId11" Type="http://schemas.openxmlformats.org/officeDocument/2006/relationships/image" Target="../media/image270.jpeg"/><Relationship Id="rId5" Type="http://schemas.openxmlformats.org/officeDocument/2006/relationships/image" Target="../media/image264.jpeg"/><Relationship Id="rId15" Type="http://schemas.openxmlformats.org/officeDocument/2006/relationships/image" Target="../media/image274.jpeg"/><Relationship Id="rId10" Type="http://schemas.openxmlformats.org/officeDocument/2006/relationships/image" Target="../media/image269.jpeg"/><Relationship Id="rId19" Type="http://schemas.openxmlformats.org/officeDocument/2006/relationships/image" Target="../media/image278.jpeg"/><Relationship Id="rId4" Type="http://schemas.openxmlformats.org/officeDocument/2006/relationships/image" Target="../media/image263.jpeg"/><Relationship Id="rId9" Type="http://schemas.openxmlformats.org/officeDocument/2006/relationships/image" Target="../media/image268.jpeg"/><Relationship Id="rId14" Type="http://schemas.openxmlformats.org/officeDocument/2006/relationships/image" Target="../media/image27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1.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slides/_rels/slide89.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82.png"/></Relationships>
</file>

<file path=ppt/slides/_rels/slide94.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84.png"/></Relationships>
</file>

<file path=ppt/slides/_rels/slide95.xml.rels><?xml version="1.0" encoding="UTF-8" standalone="yes"?>
<Relationships xmlns="http://schemas.openxmlformats.org/package/2006/relationships"><Relationship Id="rId3" Type="http://schemas.openxmlformats.org/officeDocument/2006/relationships/image" Target="../media/image285.png"/><Relationship Id="rId7" Type="http://schemas.openxmlformats.org/officeDocument/2006/relationships/image" Target="../media/image289.pn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288.png"/><Relationship Id="rId5" Type="http://schemas.openxmlformats.org/officeDocument/2006/relationships/image" Target="../media/image287.jpeg"/><Relationship Id="rId4" Type="http://schemas.openxmlformats.org/officeDocument/2006/relationships/image" Target="../media/image28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385069" y="-212727"/>
            <a:ext cx="11353800" cy="2387600"/>
          </a:xfrm>
        </p:spPr>
        <p:txBody>
          <a:bodyPr>
            <a:noAutofit/>
          </a:bodyPr>
          <a:lstStyle/>
          <a:p>
            <a:r>
              <a:rPr lang="en-US" sz="4400"/>
              <a:t>Implementing Comprehensive, Integrated, Three-tiered (Ci3T) Models: Supporting Student Success Across the Tiers</a:t>
            </a:r>
          </a:p>
        </p:txBody>
      </p:sp>
      <p:sp>
        <p:nvSpPr>
          <p:cNvPr id="3" name="Subtitle 2">
            <a:extLst>
              <a:ext uri="{FF2B5EF4-FFF2-40B4-BE49-F238E27FC236}">
                <a16:creationId xmlns:a16="http://schemas.microsoft.com/office/drawing/2014/main" id="{5A566965-2075-4DCB-AE1F-BE391667D1F1}"/>
              </a:ext>
            </a:extLst>
          </p:cNvPr>
          <p:cNvSpPr>
            <a:spLocks noGrp="1"/>
          </p:cNvSpPr>
          <p:nvPr>
            <p:ph type="subTitle" idx="1"/>
          </p:nvPr>
        </p:nvSpPr>
        <p:spPr>
          <a:xfrm>
            <a:off x="838200" y="1898329"/>
            <a:ext cx="10515600" cy="1655762"/>
          </a:xfrm>
        </p:spPr>
        <p:txBody>
          <a:bodyPr anchor="ctr"/>
          <a:lstStyle/>
          <a:p>
            <a:r>
              <a:rPr lang="en-US"/>
              <a:t>Enhanced Ci3T Implementation Series and Delivery (E-Ci3T) Session 4</a:t>
            </a:r>
          </a:p>
        </p:txBody>
      </p:sp>
      <p:sp>
        <p:nvSpPr>
          <p:cNvPr id="6" name="Rectangle 1">
            <a:extLst>
              <a:ext uri="{FF2B5EF4-FFF2-40B4-BE49-F238E27FC236}">
                <a16:creationId xmlns:a16="http://schemas.microsoft.com/office/drawing/2014/main" id="{29E226DD-3925-47DC-DDAD-91CF3CE958A6}"/>
              </a:ext>
            </a:extLst>
          </p:cNvPr>
          <p:cNvSpPr/>
          <p:nvPr/>
        </p:nvSpPr>
        <p:spPr>
          <a:xfrm>
            <a:off x="453131" y="3554639"/>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2">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and complete a one-time registration process!</a:t>
            </a:r>
          </a:p>
        </p:txBody>
      </p:sp>
      <p:pic>
        <p:nvPicPr>
          <p:cNvPr id="7" name="Picture 1" descr="A screenshot of the Ci3T website on the Enhancing Ci3T Modules tab">
            <a:extLst>
              <a:ext uri="{FF2B5EF4-FFF2-40B4-BE49-F238E27FC236}">
                <a16:creationId xmlns:a16="http://schemas.microsoft.com/office/drawing/2014/main" id="{D18DAA0A-7073-906C-1C3C-33DD705986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5665" y="3176925"/>
            <a:ext cx="3873204" cy="3394092"/>
          </a:xfrm>
          <a:prstGeom prst="rect">
            <a:avLst/>
          </a:prstGeom>
          <a:ln>
            <a:solidFill>
              <a:schemeClr val="tx1"/>
            </a:solidFill>
          </a:ln>
        </p:spPr>
      </p:pic>
      <p:sp>
        <p:nvSpPr>
          <p:cNvPr id="8" name="Rectangle 2" descr="Yellow box outlining the First time module users for 2024-2025 registration link on the Ci3T website">
            <a:extLst>
              <a:ext uri="{FF2B5EF4-FFF2-40B4-BE49-F238E27FC236}">
                <a16:creationId xmlns:a16="http://schemas.microsoft.com/office/drawing/2014/main" id="{CEB776C3-772B-5136-04CB-D260F34FFA36}"/>
              </a:ext>
            </a:extLst>
          </p:cNvPr>
          <p:cNvSpPr/>
          <p:nvPr/>
        </p:nvSpPr>
        <p:spPr>
          <a:xfrm>
            <a:off x="7865665" y="5602394"/>
            <a:ext cx="3873204"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259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8F51-8AB9-A8E0-F928-A696CACF3697}"/>
              </a:ext>
            </a:extLst>
          </p:cNvPr>
          <p:cNvSpPr>
            <a:spLocks noGrp="1"/>
          </p:cNvSpPr>
          <p:nvPr>
            <p:ph type="title"/>
          </p:nvPr>
        </p:nvSpPr>
        <p:spPr/>
        <p:txBody>
          <a:bodyPr/>
          <a:lstStyle/>
          <a:p>
            <a:r>
              <a:rPr lang="en-US"/>
              <a:t>Module Pathways</a:t>
            </a:r>
          </a:p>
        </p:txBody>
      </p:sp>
      <p:pic>
        <p:nvPicPr>
          <p:cNvPr id="6" name="Picture 1" descr="An image of the Orientating Principal Leaders to Ci3T Pathway available at ci3t.org/enhance">
            <a:extLst>
              <a:ext uri="{FF2B5EF4-FFF2-40B4-BE49-F238E27FC236}">
                <a16:creationId xmlns:a16="http://schemas.microsoft.com/office/drawing/2014/main" id="{A181AAB5-CA9B-FF49-2D65-0804F50C806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1773289"/>
            <a:ext cx="3180740" cy="4114800"/>
          </a:xfrm>
        </p:spPr>
      </p:pic>
      <p:pic>
        <p:nvPicPr>
          <p:cNvPr id="8" name="Picture 2" descr="An image of the General Education Teacher Pathway available at ci3t.org/enhance">
            <a:extLst>
              <a:ext uri="{FF2B5EF4-FFF2-40B4-BE49-F238E27FC236}">
                <a16:creationId xmlns:a16="http://schemas.microsoft.com/office/drawing/2014/main" id="{70FFEA2F-3F61-8C7A-ED80-D29FBBBC2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8922" y="1773289"/>
            <a:ext cx="3180740" cy="4114800"/>
          </a:xfrm>
          <a:prstGeom prst="rect">
            <a:avLst/>
          </a:prstGeom>
        </p:spPr>
      </p:pic>
      <p:pic>
        <p:nvPicPr>
          <p:cNvPr id="10" name="Picture 3" descr="An image of the Paraprofessional Pathway available at ci3t.org/enhance">
            <a:extLst>
              <a:ext uri="{FF2B5EF4-FFF2-40B4-BE49-F238E27FC236}">
                <a16:creationId xmlns:a16="http://schemas.microsoft.com/office/drawing/2014/main" id="{304D5034-9671-ED78-2508-4249360A6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3770" y="1773289"/>
            <a:ext cx="3180740" cy="4114800"/>
          </a:xfrm>
          <a:prstGeom prst="rect">
            <a:avLst/>
          </a:prstGeom>
        </p:spPr>
      </p:pic>
    </p:spTree>
    <p:extLst>
      <p:ext uri="{BB962C8B-B14F-4D97-AF65-F5344CB8AC3E}">
        <p14:creationId xmlns:p14="http://schemas.microsoft.com/office/powerpoint/2010/main" val="4207868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 uri="{C183D7F6-B498-43B3-948B-1728B52AA6E4}">
                <adec:decorative xmlns:adec="http://schemas.microsoft.com/office/drawing/2017/decorative" val="1"/>
              </a:ext>
            </a:extLst>
          </p:cNvPr>
          <p:cNvSpPr>
            <a:spLocks noGrp="1"/>
          </p:cNvSpPr>
          <p:nvPr>
            <p:ph type="title"/>
          </p:nvPr>
        </p:nvSpPr>
        <p:spPr/>
        <p:txBody>
          <a:bodyPr/>
          <a:lstStyle/>
          <a:p>
            <a:r>
              <a:rPr lang="en-US"/>
              <a:t>Session Outcomes</a:t>
            </a:r>
          </a:p>
        </p:txBody>
      </p:sp>
      <p:sp>
        <p:nvSpPr>
          <p:cNvPr id="4" name="Title 1">
            <a:extLst>
              <a:ext uri="{FF2B5EF4-FFF2-40B4-BE49-F238E27FC236}">
                <a16:creationId xmlns:a16="http://schemas.microsoft.com/office/drawing/2014/main" id="{71D6795C-6F48-043A-40B4-76C36F8D61A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Session Outcomes 1</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3094655"/>
          </a:xfrm>
        </p:spPr>
        <p:txBody>
          <a:bodyPr vert="horz" lIns="91440" tIns="45720" rIns="91440" bIns="45720" rtlCol="0" anchor="t">
            <a:normAutofit fontScale="85000" lnSpcReduction="20000"/>
          </a:bodyPr>
          <a:lstStyle/>
          <a:p>
            <a:pPr marL="342900" marR="0" lvl="0" indent="-342900">
              <a:lnSpc>
                <a:spcPct val="100000"/>
              </a:lnSpc>
              <a:spcBef>
                <a:spcPts val="0"/>
              </a:spcBef>
              <a:spcAft>
                <a:spcPts val="0"/>
              </a:spcAft>
              <a:buFont typeface="+mj-lt"/>
              <a:buAutoNum type="arabicPeriod"/>
            </a:pPr>
            <a:r>
              <a:rPr lang="en-US" sz="2400"/>
              <a:t>Identify continued professional learning needs from the previous session based on available data (e.g., screening, social validity, and treatment integrity). </a:t>
            </a:r>
          </a:p>
          <a:p>
            <a:pPr marL="457200" marR="0" lvl="0" indent="-457200">
              <a:lnSpc>
                <a:spcPct val="100000"/>
              </a:lnSpc>
              <a:spcBef>
                <a:spcPts val="0"/>
              </a:spcBef>
              <a:spcAft>
                <a:spcPts val="0"/>
              </a:spcAft>
              <a:buFont typeface="+mj-lt"/>
              <a:buAutoNum type="arabicPeriod"/>
            </a:pPr>
            <a:endParaRPr lang="en-US" sz="2400"/>
          </a:p>
          <a:p>
            <a:pPr marL="342900" marR="0" lvl="0" indent="-342900">
              <a:lnSpc>
                <a:spcPct val="100000"/>
              </a:lnSpc>
              <a:spcBef>
                <a:spcPts val="0"/>
              </a:spcBef>
              <a:spcAft>
                <a:spcPts val="0"/>
              </a:spcAft>
              <a:buFont typeface="+mj-lt"/>
              <a:buAutoNum type="arabicPeriod"/>
            </a:pPr>
            <a:r>
              <a:rPr lang="en-US" sz="2400"/>
              <a:t>Develop integrated lesson plans featuring low-intensity strategies to address academic, behavioral, and social and emotional well-being in an integrated fashion to maximize engagement and prevent challenging behaviors from occurring.  </a:t>
            </a:r>
          </a:p>
          <a:p>
            <a:pPr marL="457200" marR="0" lvl="0" indent="-457200">
              <a:lnSpc>
                <a:spcPct val="100000"/>
              </a:lnSpc>
              <a:spcBef>
                <a:spcPts val="0"/>
              </a:spcBef>
              <a:spcAft>
                <a:spcPts val="0"/>
              </a:spcAft>
              <a:buFont typeface="+mj-lt"/>
              <a:buAutoNum type="arabicPeriod"/>
            </a:pPr>
            <a:endParaRPr lang="en-US" sz="2400"/>
          </a:p>
          <a:p>
            <a:pPr marL="342900" marR="0" lvl="0" indent="-342900">
              <a:lnSpc>
                <a:spcPct val="100000"/>
              </a:lnSpc>
              <a:spcBef>
                <a:spcPts val="0"/>
              </a:spcBef>
              <a:spcAft>
                <a:spcPts val="0"/>
              </a:spcAft>
              <a:buFont typeface="+mj-lt"/>
              <a:buAutoNum type="arabicPeriod"/>
            </a:pPr>
            <a:r>
              <a:rPr lang="en-US" sz="2400"/>
              <a:t>Refine data-informed, decision making at Tier 2 and Tier 3, by using school-wide data to connect students to additional strategies, practices, and programs.</a:t>
            </a:r>
          </a:p>
          <a:p>
            <a:pPr marL="457200" marR="0" lvl="0" indent="-457200">
              <a:lnSpc>
                <a:spcPct val="100000"/>
              </a:lnSpc>
              <a:spcBef>
                <a:spcPts val="0"/>
              </a:spcBef>
              <a:spcAft>
                <a:spcPts val="0"/>
              </a:spcAft>
              <a:buFont typeface="+mj-lt"/>
              <a:buAutoNum type="arabicPeriod"/>
            </a:pPr>
            <a:endParaRPr lang="en-US" sz="2400"/>
          </a:p>
          <a:p>
            <a:pPr marL="342900" marR="0" lvl="0" indent="-342900">
              <a:lnSpc>
                <a:spcPct val="100000"/>
              </a:lnSpc>
              <a:spcBef>
                <a:spcPts val="0"/>
              </a:spcBef>
              <a:spcAft>
                <a:spcPts val="0"/>
              </a:spcAft>
              <a:buFont typeface="+mj-lt"/>
              <a:buAutoNum type="arabicPeriod"/>
            </a:pPr>
            <a:r>
              <a:rPr lang="en-US" sz="2400"/>
              <a:t>Identify professional learning resources available to support work across Tiers 1, 2, and 3, and make plans to connect faculty and staff to these resources. </a:t>
            </a:r>
          </a:p>
        </p:txBody>
      </p:sp>
      <p:pic>
        <p:nvPicPr>
          <p:cNvPr id="6" name="Picture 2" descr="Table of yearlong Ci3T Implementation Series and Delivery activities">
            <a:extLst>
              <a:ext uri="{FF2B5EF4-FFF2-40B4-BE49-F238E27FC236}">
                <a16:creationId xmlns:a16="http://schemas.microsoft.com/office/drawing/2014/main" id="{893629F2-CCAE-C225-C691-493701800F8D}"/>
              </a:ext>
              <a:ext uri="{C183D7F6-B498-43B3-948B-1728B52AA6E4}">
                <adec:decorative xmlns:adec="http://schemas.microsoft.com/office/drawing/2017/decorative" val="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03657" y="4785343"/>
            <a:ext cx="2768027" cy="1940309"/>
          </a:xfrm>
          <a:prstGeom prst="rect">
            <a:avLst/>
          </a:prstGeom>
        </p:spPr>
      </p:pic>
    </p:spTree>
    <p:extLst>
      <p:ext uri="{BB962C8B-B14F-4D97-AF65-F5344CB8AC3E}">
        <p14:creationId xmlns:p14="http://schemas.microsoft.com/office/powerpoint/2010/main" val="511690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vert="horz" lIns="91440" tIns="45720" rIns="91440" bIns="45720" rtlCol="0" anchor="t">
            <a:noAutofit/>
          </a:bodyPr>
          <a:lstStyle/>
          <a:p>
            <a:pPr marL="514350" indent="-514350">
              <a:buFont typeface="+mj-lt"/>
              <a:buAutoNum type="arabicPeriod"/>
            </a:pPr>
            <a:r>
              <a:rPr lang="en-US"/>
              <a:t>Welcome </a:t>
            </a:r>
          </a:p>
          <a:p>
            <a:pPr marL="514350" indent="-514350">
              <a:buFont typeface="+mj-lt"/>
              <a:buAutoNum type="arabicPeriod"/>
            </a:pPr>
            <a:r>
              <a:rPr lang="en-US"/>
              <a:t>Data-Informed Decision-Making</a:t>
            </a:r>
          </a:p>
          <a:p>
            <a:pPr marL="971550" lvl="1" indent="-514350">
              <a:buFont typeface="+mj-lt"/>
              <a:buAutoNum type="arabicPeriod"/>
            </a:pPr>
            <a:r>
              <a:rPr lang="en-US"/>
              <a:t>Sharing Data with Stakeholders</a:t>
            </a:r>
          </a:p>
          <a:p>
            <a:pPr marL="971550" lvl="1" indent="-514350">
              <a:buFont typeface="+mj-lt"/>
              <a:buAutoNum type="arabicPeriod"/>
            </a:pPr>
            <a:r>
              <a:rPr lang="en-US"/>
              <a:t>Using Data to Inform Professional Learning and Instruction</a:t>
            </a:r>
          </a:p>
          <a:p>
            <a:pPr marL="514350" indent="-514350">
              <a:buFont typeface="+mj-lt"/>
              <a:buAutoNum type="arabicPeriod"/>
            </a:pPr>
            <a:r>
              <a:rPr lang="en-US"/>
              <a:t>Integrated Lesson Planning at Tier 1</a:t>
            </a:r>
          </a:p>
          <a:p>
            <a:pPr marL="514350" indent="-514350">
              <a:buFont typeface="+mj-lt"/>
              <a:buAutoNum type="arabicPeriod"/>
            </a:pPr>
            <a:r>
              <a:rPr lang="en-US"/>
              <a:t>Planning and Implementing Tier 2 Interventions</a:t>
            </a:r>
          </a:p>
          <a:p>
            <a:pPr marL="514350" indent="-514350">
              <a:buFont typeface="+mj-lt"/>
              <a:buAutoNum type="arabicPeriod"/>
            </a:pPr>
            <a:r>
              <a:rPr lang="en-US"/>
              <a:t>Planning and Implementing Tier 3 Interventions</a:t>
            </a:r>
          </a:p>
          <a:p>
            <a:pPr marL="514350" indent="-514350">
              <a:buFont typeface="+mj-lt"/>
              <a:buAutoNum type="arabicPeriod"/>
            </a:pPr>
            <a:r>
              <a:rPr lang="en-US"/>
              <a:t>Wrapping Up and Moving Forward </a:t>
            </a:r>
          </a:p>
        </p:txBody>
      </p:sp>
      <p:pic>
        <p:nvPicPr>
          <p:cNvPr id="5" name="Picture" descr="Table of yearlong Ci3T Implementation Series and Delivery activities">
            <a:extLst>
              <a:ext uri="{FF2B5EF4-FFF2-40B4-BE49-F238E27FC236}">
                <a16:creationId xmlns:a16="http://schemas.microsoft.com/office/drawing/2014/main" id="{9023D3DF-2C6E-57A2-A710-B18C60A1EBBD}"/>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03657" y="4785343"/>
            <a:ext cx="2768027" cy="1940309"/>
          </a:xfrm>
          <a:prstGeom prst="rect">
            <a:avLst/>
          </a:prstGeom>
        </p:spPr>
      </p:pic>
    </p:spTree>
    <p:extLst>
      <p:ext uri="{BB962C8B-B14F-4D97-AF65-F5344CB8AC3E}">
        <p14:creationId xmlns:p14="http://schemas.microsoft.com/office/powerpoint/2010/main" val="174822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sz="4000"/>
              <a:t>Accessing Professional Learning Materials</a:t>
            </a:r>
          </a:p>
        </p:txBody>
      </p:sp>
      <p:sp>
        <p:nvSpPr>
          <p:cNvPr id="7" name="Rectangle">
            <a:extLst>
              <a:ext uri="{FF2B5EF4-FFF2-40B4-BE49-F238E27FC236}">
                <a16:creationId xmlns:a16="http://schemas.microsoft.com/office/drawing/2014/main" id="{11924B91-7965-4A44-9D61-7C7524088403}"/>
              </a:ext>
            </a:extLst>
          </p:cNvPr>
          <p:cNvSpPr/>
          <p:nvPr/>
        </p:nvSpPr>
        <p:spPr>
          <a:xfrm>
            <a:off x="838199" y="1364802"/>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ci3t.org/imp</a:t>
            </a:r>
          </a:p>
        </p:txBody>
      </p:sp>
      <p:pic>
        <p:nvPicPr>
          <p:cNvPr id="4" name="Picture 1" descr="A screenshot of the Ci3T website on the Implementing Your Ci3T Model tab">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6" name="Group" descr="Screenshot of Ci3T Implementation Professional Learning Series Companion eBooks and Resources with a yellow box outlining session 4">
            <a:extLst>
              <a:ext uri="{FF2B5EF4-FFF2-40B4-BE49-F238E27FC236}">
                <a16:creationId xmlns:a16="http://schemas.microsoft.com/office/drawing/2014/main" id="{C48BF32C-889F-39B9-27C5-E766320B0874}"/>
              </a:ext>
            </a:extLst>
          </p:cNvPr>
          <p:cNvGrpSpPr/>
          <p:nvPr/>
        </p:nvGrpSpPr>
        <p:grpSpPr>
          <a:xfrm>
            <a:off x="6654604" y="1495063"/>
            <a:ext cx="4766589" cy="4909595"/>
            <a:chOff x="6654604" y="1495063"/>
            <a:chExt cx="4766589" cy="4909595"/>
          </a:xfrm>
        </p:grpSpPr>
        <p:pic>
          <p:nvPicPr>
            <p:cNvPr id="3" name="Picture 2" descr="A screenshot of a computer&#10;&#10;AI-generated content may be incorrect.">
              <a:extLst>
                <a:ext uri="{FF2B5EF4-FFF2-40B4-BE49-F238E27FC236}">
                  <a16:creationId xmlns:a16="http://schemas.microsoft.com/office/drawing/2014/main" id="{91CE8CC1-DE2C-F4AC-8254-AFD5F0C27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495063"/>
              <a:ext cx="4602482" cy="4909595"/>
            </a:xfrm>
            <a:prstGeom prst="rect">
              <a:avLst/>
            </a:prstGeom>
          </p:spPr>
        </p:pic>
        <p:sp>
          <p:nvSpPr>
            <p:cNvPr id="5" name="Yellow Box">
              <a:extLst>
                <a:ext uri="{FF2B5EF4-FFF2-40B4-BE49-F238E27FC236}">
                  <a16:creationId xmlns:a16="http://schemas.microsoft.com/office/drawing/2014/main" id="{BC95FC8A-9970-F02E-926D-8DCC3990488C}"/>
                </a:ext>
              </a:extLst>
            </p:cNvPr>
            <p:cNvSpPr/>
            <p:nvPr/>
          </p:nvSpPr>
          <p:spPr>
            <a:xfrm>
              <a:off x="6654604" y="4821763"/>
              <a:ext cx="4766589" cy="42374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38494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8B19-44F1-D132-A886-83FEC7159697}"/>
              </a:ext>
            </a:extLst>
          </p:cNvPr>
          <p:cNvSpPr>
            <a:spLocks noGrp="1"/>
          </p:cNvSpPr>
          <p:nvPr>
            <p:ph type="title"/>
          </p:nvPr>
        </p:nvSpPr>
        <p:spPr/>
        <p:txBody>
          <a:bodyPr/>
          <a:lstStyle/>
          <a:p>
            <a:r>
              <a:rPr lang="en-US"/>
              <a:t>Materials for Today’s Session</a:t>
            </a:r>
          </a:p>
        </p:txBody>
      </p:sp>
      <p:pic>
        <p:nvPicPr>
          <p:cNvPr id="6" name="Picture 1">
            <a:extLst>
              <a:ext uri="{FF2B5EF4-FFF2-40B4-BE49-F238E27FC236}">
                <a16:creationId xmlns:a16="http://schemas.microsoft.com/office/drawing/2014/main" id="{50A91757-8D85-53ED-3601-A5C47FE6F37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6968" y="2087360"/>
            <a:ext cx="2273239" cy="2941839"/>
          </a:xfrm>
          <a:prstGeom prst="rect">
            <a:avLst/>
          </a:prstGeom>
          <a:ln>
            <a:solidFill>
              <a:schemeClr val="tx1"/>
            </a:solidFill>
          </a:ln>
        </p:spPr>
      </p:pic>
      <p:sp>
        <p:nvSpPr>
          <p:cNvPr id="3" name="Content Placeholder 1">
            <a:extLst>
              <a:ext uri="{FF2B5EF4-FFF2-40B4-BE49-F238E27FC236}">
                <a16:creationId xmlns:a16="http://schemas.microsoft.com/office/drawing/2014/main" id="{A1045F8B-A4AA-C9E7-C53F-682F4910F5BC}"/>
              </a:ext>
            </a:extLst>
          </p:cNvPr>
          <p:cNvSpPr>
            <a:spLocks noGrp="1"/>
          </p:cNvSpPr>
          <p:nvPr>
            <p:ph idx="1"/>
          </p:nvPr>
        </p:nvSpPr>
        <p:spPr>
          <a:xfrm>
            <a:off x="630723" y="5335001"/>
            <a:ext cx="2365727" cy="845599"/>
          </a:xfrm>
        </p:spPr>
        <p:txBody>
          <a:bodyPr>
            <a:normAutofit/>
          </a:bodyPr>
          <a:lstStyle/>
          <a:p>
            <a:pPr marL="0" indent="0" algn="ctr">
              <a:buNone/>
            </a:pPr>
            <a:r>
              <a:rPr lang="en-US" sz="2000"/>
              <a:t>Ci3T Leadership Team Agenda</a:t>
            </a:r>
          </a:p>
        </p:txBody>
      </p:sp>
      <p:pic>
        <p:nvPicPr>
          <p:cNvPr id="4" name="Picture 2">
            <a:extLst>
              <a:ext uri="{FF2B5EF4-FFF2-40B4-BE49-F238E27FC236}">
                <a16:creationId xmlns:a16="http://schemas.microsoft.com/office/drawing/2014/main" id="{A61D15A7-44A8-446D-98F9-F892717F174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89224" y="2137311"/>
            <a:ext cx="2273239" cy="2941840"/>
          </a:xfrm>
          <a:prstGeom prst="rect">
            <a:avLst/>
          </a:prstGeom>
          <a:ln>
            <a:solidFill>
              <a:schemeClr val="tx1"/>
            </a:solidFill>
          </a:ln>
        </p:spPr>
      </p:pic>
      <p:sp>
        <p:nvSpPr>
          <p:cNvPr id="8" name="Content Placeholder 2">
            <a:extLst>
              <a:ext uri="{FF2B5EF4-FFF2-40B4-BE49-F238E27FC236}">
                <a16:creationId xmlns:a16="http://schemas.microsoft.com/office/drawing/2014/main" id="{2227F3CD-986C-08EC-44F7-07CCDCE9D3B0}"/>
              </a:ext>
            </a:extLst>
          </p:cNvPr>
          <p:cNvSpPr txBox="1">
            <a:spLocks/>
          </p:cNvSpPr>
          <p:nvPr/>
        </p:nvSpPr>
        <p:spPr>
          <a:xfrm>
            <a:off x="3113524" y="5380156"/>
            <a:ext cx="2624637" cy="73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Ci3T Implementation Manual</a:t>
            </a:r>
          </a:p>
        </p:txBody>
      </p:sp>
      <p:pic>
        <p:nvPicPr>
          <p:cNvPr id="5" name="Picture 3">
            <a:extLst>
              <a:ext uri="{FF2B5EF4-FFF2-40B4-BE49-F238E27FC236}">
                <a16:creationId xmlns:a16="http://schemas.microsoft.com/office/drawing/2014/main" id="{599DF022-11DF-3C76-15A1-C60824DC00D4}"/>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68649" y="2148215"/>
            <a:ext cx="2750337" cy="1142664"/>
          </a:xfrm>
          <a:prstGeom prst="rect">
            <a:avLst/>
          </a:prstGeom>
          <a:ln>
            <a:solidFill>
              <a:schemeClr val="tx1"/>
            </a:solidFill>
          </a:ln>
        </p:spPr>
      </p:pic>
      <p:sp>
        <p:nvSpPr>
          <p:cNvPr id="12" name="Content Placeholder 3">
            <a:extLst>
              <a:ext uri="{FF2B5EF4-FFF2-40B4-BE49-F238E27FC236}">
                <a16:creationId xmlns:a16="http://schemas.microsoft.com/office/drawing/2014/main" id="{6B259437-A424-5F0B-C663-4F6BE09EF292}"/>
              </a:ext>
            </a:extLst>
          </p:cNvPr>
          <p:cNvSpPr txBox="1">
            <a:spLocks/>
          </p:cNvSpPr>
          <p:nvPr/>
        </p:nvSpPr>
        <p:spPr>
          <a:xfrm>
            <a:off x="6096000" y="5380156"/>
            <a:ext cx="2624637" cy="73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Winter Screening Data</a:t>
            </a:r>
          </a:p>
        </p:txBody>
      </p:sp>
      <p:pic>
        <p:nvPicPr>
          <p:cNvPr id="7" name="Picture 5">
            <a:extLst>
              <a:ext uri="{FF2B5EF4-FFF2-40B4-BE49-F238E27FC236}">
                <a16:creationId xmlns:a16="http://schemas.microsoft.com/office/drawing/2014/main" id="{0FF82FB2-0B07-C0EF-62C9-7A815C7181BD}"/>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9078476" y="2185977"/>
            <a:ext cx="1413087" cy="17314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D034F58C-EA67-0380-383E-BF8FCFAA9AAC}"/>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580583" y="2185977"/>
            <a:ext cx="1344718" cy="1740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7">
            <a:extLst>
              <a:ext uri="{FF2B5EF4-FFF2-40B4-BE49-F238E27FC236}">
                <a16:creationId xmlns:a16="http://schemas.microsoft.com/office/drawing/2014/main" id="{EEA70648-1543-FC85-18AB-C6F53A75633F}"/>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29491" y="3290879"/>
            <a:ext cx="1413163" cy="1828800"/>
          </a:xfrm>
          <a:prstGeom prst="rect">
            <a:avLst/>
          </a:prstGeom>
        </p:spPr>
      </p:pic>
      <p:sp>
        <p:nvSpPr>
          <p:cNvPr id="9" name="Content Placeholder 4">
            <a:extLst>
              <a:ext uri="{FF2B5EF4-FFF2-40B4-BE49-F238E27FC236}">
                <a16:creationId xmlns:a16="http://schemas.microsoft.com/office/drawing/2014/main" id="{2A9647DB-69A4-B034-4F5B-59A87AFBA97E}"/>
              </a:ext>
            </a:extLst>
          </p:cNvPr>
          <p:cNvSpPr txBox="1">
            <a:spLocks/>
          </p:cNvSpPr>
          <p:nvPr/>
        </p:nvSpPr>
        <p:spPr>
          <a:xfrm>
            <a:off x="9078476" y="5356973"/>
            <a:ext cx="2703745" cy="84559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Fall Treatment Integrity and Social Validity Data</a:t>
            </a:r>
          </a:p>
        </p:txBody>
      </p:sp>
      <p:pic>
        <p:nvPicPr>
          <p:cNvPr id="15" name="Picture 14">
            <a:extLst>
              <a:ext uri="{FF2B5EF4-FFF2-40B4-BE49-F238E27FC236}">
                <a16:creationId xmlns:a16="http://schemas.microsoft.com/office/drawing/2014/main" id="{9163F265-B6A9-5DAF-59D5-DD3DE2EC25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69417" y="3469521"/>
            <a:ext cx="2624637" cy="1609630"/>
          </a:xfrm>
          <a:prstGeom prst="rect">
            <a:avLst/>
          </a:prstGeom>
          <a:ln>
            <a:solidFill>
              <a:schemeClr val="tx1"/>
            </a:solidFill>
          </a:ln>
        </p:spPr>
      </p:pic>
    </p:spTree>
    <p:extLst>
      <p:ext uri="{BB962C8B-B14F-4D97-AF65-F5344CB8AC3E}">
        <p14:creationId xmlns:p14="http://schemas.microsoft.com/office/powerpoint/2010/main" val="542041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normAutofit/>
          </a:bodyPr>
          <a:lstStyle/>
          <a:p>
            <a:r>
              <a:rPr lang="en-US" sz="4000"/>
              <a:t>Ci3T Leadership Team Agenda Template</a:t>
            </a:r>
          </a:p>
        </p:txBody>
      </p:sp>
      <p:pic>
        <p:nvPicPr>
          <p:cNvPr id="16" name="Picture 1" descr="Screenshot of a Ci3T Leadership Team Meeting Agenda and Minutes.&#10;&#10;">
            <a:extLst>
              <a:ext uri="{FF2B5EF4-FFF2-40B4-BE49-F238E27FC236}">
                <a16:creationId xmlns:a16="http://schemas.microsoft.com/office/drawing/2014/main" id="{9E61DE6D-61DE-4D5D-8AE2-4390146FDE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036" y="1690688"/>
            <a:ext cx="3532909" cy="45720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pic>
        <p:nvPicPr>
          <p:cNvPr id="18" name="Picture 2" descr="Screenshot of an Action Steps table to use for supporting implementation.">
            <a:extLst>
              <a:ext uri="{FF2B5EF4-FFF2-40B4-BE49-F238E27FC236}">
                <a16:creationId xmlns:a16="http://schemas.microsoft.com/office/drawing/2014/main" id="{5158CF46-5AEE-4095-AD0C-C3123AB368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2" t="12041" r="6966" b="27668"/>
          <a:stretch/>
        </p:blipFill>
        <p:spPr>
          <a:xfrm>
            <a:off x="5076319" y="2359702"/>
            <a:ext cx="5961619" cy="323397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4" name="Picture">
            <a:extLst>
              <a:ext uri="{FF2B5EF4-FFF2-40B4-BE49-F238E27FC236}">
                <a16:creationId xmlns:a16="http://schemas.microsoft.com/office/drawing/2014/main" id="{232A8F4C-4222-5C96-8AD0-163C53EF5976}"/>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8420" y="-23812"/>
            <a:ext cx="1363579" cy="213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83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3FA85-650A-F25E-5573-DCC962EA5BF9}"/>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245B4EF0-D624-A188-6794-74962A3746F8}"/>
              </a:ext>
            </a:extLst>
          </p:cNvPr>
          <p:cNvSpPr>
            <a:spLocks noGrp="1"/>
          </p:cNvSpPr>
          <p:nvPr>
            <p:ph type="title"/>
          </p:nvPr>
        </p:nvSpPr>
        <p:spPr>
          <a:xfrm>
            <a:off x="838200" y="0"/>
            <a:ext cx="10515600" cy="1325563"/>
          </a:xfrm>
        </p:spPr>
        <p:txBody>
          <a:bodyPr vert="horz" lIns="91440" tIns="45720" rIns="91440" bIns="45720" rtlCol="0" anchor="b">
            <a:normAutofit/>
          </a:bodyPr>
          <a:lstStyle/>
          <a:p>
            <a:r>
              <a:rPr lang="en-US"/>
              <a:t>Coaching Protocol</a:t>
            </a:r>
          </a:p>
        </p:txBody>
      </p:sp>
      <p:pic>
        <p:nvPicPr>
          <p:cNvPr id="14" name="Page 01" descr="Ci3T Implementation Series &amp; Delivery Coaching Protocols Handout">
            <a:extLst>
              <a:ext uri="{FF2B5EF4-FFF2-40B4-BE49-F238E27FC236}">
                <a16:creationId xmlns:a16="http://schemas.microsoft.com/office/drawing/2014/main" id="{72FED0D3-4534-0A51-639F-6BF05F35FA3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9855" y="1501221"/>
            <a:ext cx="4102770" cy="5149518"/>
          </a:xfrm>
          <a:prstGeom prst="rect">
            <a:avLst/>
          </a:prstGeom>
          <a:ln>
            <a:solidFill>
              <a:schemeClr val="tx1">
                <a:lumMod val="50000"/>
                <a:lumOff val="50000"/>
              </a:schemeClr>
            </a:solidFill>
          </a:ln>
        </p:spPr>
      </p:pic>
      <p:pic>
        <p:nvPicPr>
          <p:cNvPr id="6" name="Page 02" descr="Team Members and Attendance Handout">
            <a:extLst>
              <a:ext uri="{FF2B5EF4-FFF2-40B4-BE49-F238E27FC236}">
                <a16:creationId xmlns:a16="http://schemas.microsoft.com/office/drawing/2014/main" id="{C70DE679-9F45-9B9A-7365-6B33D10D4E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3370" y="1817086"/>
            <a:ext cx="6035040" cy="4663440"/>
          </a:xfrm>
          <a:prstGeom prst="rect">
            <a:avLst/>
          </a:prstGeom>
          <a:ln>
            <a:solidFill>
              <a:schemeClr val="tx1">
                <a:lumMod val="50000"/>
                <a:lumOff val="50000"/>
              </a:schemeClr>
            </a:solidFill>
          </a:ln>
        </p:spPr>
      </p:pic>
      <p:pic>
        <p:nvPicPr>
          <p:cNvPr id="4" name="Page 03" descr="Coaching Log Handout">
            <a:extLst>
              <a:ext uri="{FF2B5EF4-FFF2-40B4-BE49-F238E27FC236}">
                <a16:creationId xmlns:a16="http://schemas.microsoft.com/office/drawing/2014/main" id="{07471585-9286-802A-B414-5F97367216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252662"/>
            <a:ext cx="6035040" cy="4663440"/>
          </a:xfrm>
          <a:prstGeom prst="rect">
            <a:avLst/>
          </a:prstGeom>
          <a:ln>
            <a:solidFill>
              <a:schemeClr val="tx1">
                <a:lumMod val="50000"/>
                <a:lumOff val="50000"/>
              </a:schemeClr>
            </a:solidFill>
          </a:ln>
        </p:spPr>
      </p:pic>
      <p:pic>
        <p:nvPicPr>
          <p:cNvPr id="16" name="Page 04" descr="Module Discussions Handout">
            <a:extLst>
              <a:ext uri="{FF2B5EF4-FFF2-40B4-BE49-F238E27FC236}">
                <a16:creationId xmlns:a16="http://schemas.microsoft.com/office/drawing/2014/main" id="{48F2916E-BDE8-66C4-1EBE-BF897D08592E}"/>
              </a:ext>
            </a:extLst>
          </p:cNvPr>
          <p:cNvPicPr>
            <a:picLocks noChangeAspect="1"/>
          </p:cNvPicPr>
          <p:nvPr/>
        </p:nvPicPr>
        <p:blipFill>
          <a:blip r:embed="rId5" cstate="screen">
            <a:extLst>
              <a:ext uri="{28A0092B-C50C-407E-A947-70E740481C1C}">
                <a14:useLocalDpi xmlns:a14="http://schemas.microsoft.com/office/drawing/2010/main"/>
              </a:ext>
            </a:extLst>
          </a:blip>
          <a:srcRect l="5067" t="5803" r="4576"/>
          <a:stretch/>
        </p:blipFill>
        <p:spPr>
          <a:xfrm>
            <a:off x="5173578" y="3934327"/>
            <a:ext cx="5907507" cy="4758918"/>
          </a:xfrm>
          <a:prstGeom prst="rect">
            <a:avLst/>
          </a:prstGeom>
          <a:ln>
            <a:solidFill>
              <a:schemeClr val="tx1">
                <a:lumMod val="50000"/>
                <a:lumOff val="50000"/>
              </a:schemeClr>
            </a:solidFill>
          </a:ln>
        </p:spPr>
      </p:pic>
      <p:pic>
        <p:nvPicPr>
          <p:cNvPr id="24" name="Page 05" descr="Ci3T Implementation Coaching - Preparing for the Year Handout">
            <a:extLst>
              <a:ext uri="{FF2B5EF4-FFF2-40B4-BE49-F238E27FC236}">
                <a16:creationId xmlns:a16="http://schemas.microsoft.com/office/drawing/2014/main" id="{0CA29B8B-4F36-691B-2547-3F3323AE8B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72339" y="1341772"/>
            <a:ext cx="6537960" cy="5052060"/>
          </a:xfrm>
          <a:prstGeom prst="rect">
            <a:avLst/>
          </a:prstGeom>
          <a:ln>
            <a:solidFill>
              <a:schemeClr val="tx1">
                <a:lumMod val="50000"/>
                <a:lumOff val="50000"/>
              </a:schemeClr>
            </a:solidFill>
          </a:ln>
        </p:spPr>
      </p:pic>
      <p:pic>
        <p:nvPicPr>
          <p:cNvPr id="22" name="Page 06" descr="Screenshot of Session 1 activities to complete before the session, including implementation coaching tips">
            <a:extLst>
              <a:ext uri="{FF2B5EF4-FFF2-40B4-BE49-F238E27FC236}">
                <a16:creationId xmlns:a16="http://schemas.microsoft.com/office/drawing/2014/main" id="{F338273F-358C-D9B6-0CB5-A31C43C833DF}"/>
              </a:ext>
            </a:extLst>
          </p:cNvPr>
          <p:cNvPicPr>
            <a:picLocks noChangeAspect="1"/>
          </p:cNvPicPr>
          <p:nvPr/>
        </p:nvPicPr>
        <p:blipFill>
          <a:blip r:embed="rId7" cstate="screen">
            <a:extLst>
              <a:ext uri="{28A0092B-C50C-407E-A947-70E740481C1C}">
                <a14:useLocalDpi xmlns:a14="http://schemas.microsoft.com/office/drawing/2010/main"/>
              </a:ext>
            </a:extLst>
          </a:blip>
          <a:srcRect l="6306" t="29385" r="6465" b="17507"/>
          <a:stretch/>
        </p:blipFill>
        <p:spPr>
          <a:xfrm>
            <a:off x="15255102" y="3420646"/>
            <a:ext cx="5702969" cy="2683043"/>
          </a:xfrm>
          <a:prstGeom prst="rect">
            <a:avLst/>
          </a:prstGeom>
          <a:ln>
            <a:solidFill>
              <a:schemeClr val="tx1">
                <a:lumMod val="50000"/>
                <a:lumOff val="50000"/>
              </a:schemeClr>
            </a:solidFill>
          </a:ln>
        </p:spPr>
      </p:pic>
      <p:pic>
        <p:nvPicPr>
          <p:cNvPr id="20" name="Page 07" descr="Screenshot of Session 1 activities to complete during the session, including implementation coaching tips">
            <a:extLst>
              <a:ext uri="{FF2B5EF4-FFF2-40B4-BE49-F238E27FC236}">
                <a16:creationId xmlns:a16="http://schemas.microsoft.com/office/drawing/2014/main" id="{421374BC-C9E4-F27E-3C5E-2C3AE6D3FAE5}"/>
              </a:ext>
            </a:extLst>
          </p:cNvPr>
          <p:cNvPicPr>
            <a:picLocks noChangeAspect="1"/>
          </p:cNvPicPr>
          <p:nvPr/>
        </p:nvPicPr>
        <p:blipFill>
          <a:blip r:embed="rId8" cstate="screen">
            <a:extLst>
              <a:ext uri="{28A0092B-C50C-407E-A947-70E740481C1C}">
                <a14:useLocalDpi xmlns:a14="http://schemas.microsoft.com/office/drawing/2010/main"/>
              </a:ext>
            </a:extLst>
          </a:blip>
          <a:srcRect l="5774" t="5573" r="6261" b="9169"/>
          <a:stretch/>
        </p:blipFill>
        <p:spPr>
          <a:xfrm>
            <a:off x="17741629" y="187693"/>
            <a:ext cx="5751095" cy="4307306"/>
          </a:xfrm>
          <a:prstGeom prst="rect">
            <a:avLst/>
          </a:prstGeom>
          <a:ln>
            <a:solidFill>
              <a:schemeClr val="tx1">
                <a:lumMod val="50000"/>
                <a:lumOff val="50000"/>
              </a:schemeClr>
            </a:solidFill>
          </a:ln>
        </p:spPr>
      </p:pic>
      <p:pic>
        <p:nvPicPr>
          <p:cNvPr id="18" name="Page 08" descr="Screenshot of Session 1 activities to complete after the session, including implementation coaching tips">
            <a:extLst>
              <a:ext uri="{FF2B5EF4-FFF2-40B4-BE49-F238E27FC236}">
                <a16:creationId xmlns:a16="http://schemas.microsoft.com/office/drawing/2014/main" id="{D207360D-9E07-0145-EE6C-EB4964254B46}"/>
              </a:ext>
            </a:extLst>
          </p:cNvPr>
          <p:cNvPicPr>
            <a:picLocks noChangeAspect="1"/>
          </p:cNvPicPr>
          <p:nvPr/>
        </p:nvPicPr>
        <p:blipFill>
          <a:blip r:embed="rId9" cstate="screen">
            <a:extLst>
              <a:ext uri="{28A0092B-C50C-407E-A947-70E740481C1C}">
                <a14:useLocalDpi xmlns:a14="http://schemas.microsoft.com/office/drawing/2010/main"/>
              </a:ext>
            </a:extLst>
          </a:blip>
          <a:srcRect l="6809" t="16833" r="7250" b="8863"/>
          <a:stretch/>
        </p:blipFill>
        <p:spPr>
          <a:xfrm>
            <a:off x="20103829" y="2885240"/>
            <a:ext cx="5618748" cy="3753853"/>
          </a:xfrm>
          <a:prstGeom prst="rect">
            <a:avLst/>
          </a:prstGeom>
          <a:ln>
            <a:solidFill>
              <a:schemeClr val="tx1">
                <a:lumMod val="50000"/>
                <a:lumOff val="50000"/>
              </a:schemeClr>
            </a:solidFill>
          </a:ln>
        </p:spPr>
      </p:pic>
    </p:spTree>
    <p:extLst>
      <p:ext uri="{BB962C8B-B14F-4D97-AF65-F5344CB8AC3E}">
        <p14:creationId xmlns:p14="http://schemas.microsoft.com/office/powerpoint/2010/main" val="150909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3500"/>
                            </p:stCondLst>
                            <p:childTnLst>
                              <p:par>
                                <p:cTn id="17" presetID="35" presetClass="path" presetSubtype="0" accel="50000" decel="50000" fill="hold" nodeType="afterEffect">
                                  <p:stCondLst>
                                    <p:cond delay="1000"/>
                                  </p:stCondLst>
                                  <p:childTnLst>
                                    <p:animMotion origin="layout" path="M 3.95833E-6 -1.85185E-6 L -1.00808 0.00903 " pathEditMode="relative" rAng="0" ptsTypes="AA">
                                      <p:cBhvr>
                                        <p:cTn id="18" dur="2000" fill="hold"/>
                                        <p:tgtEl>
                                          <p:spTgt spid="4"/>
                                        </p:tgtEl>
                                        <p:attrNameLst>
                                          <p:attrName>ppt_x</p:attrName>
                                          <p:attrName>ppt_y</p:attrName>
                                        </p:attrNameLst>
                                      </p:cBhvr>
                                      <p:rCtr x="-50404" y="440"/>
                                    </p:animMotion>
                                  </p:childTnLst>
                                </p:cTn>
                              </p:par>
                              <p:par>
                                <p:cTn id="19" presetID="35" presetClass="path" presetSubtype="0" accel="50000" decel="50000" fill="hold" nodeType="withEffect">
                                  <p:stCondLst>
                                    <p:cond delay="1000"/>
                                  </p:stCondLst>
                                  <p:childTnLst>
                                    <p:animMotion origin="layout" path="M 3.54167E-6 -1.85185E-6 L -0.9211 0.04259 " pathEditMode="relative" rAng="0" ptsTypes="AA">
                                      <p:cBhvr>
                                        <p:cTn id="20" dur="2000" fill="hold"/>
                                        <p:tgtEl>
                                          <p:spTgt spid="16"/>
                                        </p:tgtEl>
                                        <p:attrNameLst>
                                          <p:attrName>ppt_x</p:attrName>
                                          <p:attrName>ppt_y</p:attrName>
                                        </p:attrNameLst>
                                      </p:cBhvr>
                                      <p:rCtr x="-46055" y="2130"/>
                                    </p:animMotion>
                                  </p:childTnLst>
                                </p:cTn>
                              </p:par>
                              <p:par>
                                <p:cTn id="21" presetID="35" presetClass="path" presetSubtype="0" accel="50000" decel="50000" fill="hold" nodeType="withEffect">
                                  <p:stCondLst>
                                    <p:cond delay="1000"/>
                                  </p:stCondLst>
                                  <p:childTnLst>
                                    <p:animMotion origin="layout" path="M 3.75E-6 -1.11111E-6 L -0.82201 -0.00301 " pathEditMode="relative" rAng="0" ptsTypes="AA">
                                      <p:cBhvr>
                                        <p:cTn id="22" dur="2000" fill="hold"/>
                                        <p:tgtEl>
                                          <p:spTgt spid="6"/>
                                        </p:tgtEl>
                                        <p:attrNameLst>
                                          <p:attrName>ppt_x</p:attrName>
                                          <p:attrName>ppt_y</p:attrName>
                                        </p:attrNameLst>
                                      </p:cBhvr>
                                      <p:rCtr x="-41107" y="-162"/>
                                    </p:animMotion>
                                  </p:childTnLst>
                                </p:cTn>
                              </p:par>
                              <p:par>
                                <p:cTn id="23" presetID="35" presetClass="path" presetSubtype="0" accel="50000" decel="50000" fill="hold" nodeType="withEffect">
                                  <p:stCondLst>
                                    <p:cond delay="1000"/>
                                  </p:stCondLst>
                                  <p:childTnLst>
                                    <p:animMotion origin="layout" path="M -1.875E-6 -2.96296E-6 L -0.37812 -0.0206 " pathEditMode="relative" rAng="0" ptsTypes="AA">
                                      <p:cBhvr>
                                        <p:cTn id="24" dur="2000" fill="hold"/>
                                        <p:tgtEl>
                                          <p:spTgt spid="14"/>
                                        </p:tgtEl>
                                        <p:attrNameLst>
                                          <p:attrName>ppt_x</p:attrName>
                                          <p:attrName>ppt_y</p:attrName>
                                        </p:attrNameLst>
                                      </p:cBhvr>
                                      <p:rCtr x="-18906" y="-1042"/>
                                    </p:animMotion>
                                  </p:childTnLst>
                                </p:cTn>
                              </p:par>
                              <p:par>
                                <p:cTn id="25" presetID="35" presetClass="path" presetSubtype="0" accel="50000" decel="50000" fill="hold" nodeType="withEffect">
                                  <p:stCondLst>
                                    <p:cond delay="1500"/>
                                  </p:stCondLst>
                                  <p:childTnLst>
                                    <p:animMotion origin="layout" path="M 4.16667E-6 1.11111E-6 L -0.99701 0.02731 " pathEditMode="relative" rAng="0" ptsTypes="AA">
                                      <p:cBhvr>
                                        <p:cTn id="26" dur="2000" fill="hold"/>
                                        <p:tgtEl>
                                          <p:spTgt spid="24"/>
                                        </p:tgtEl>
                                        <p:attrNameLst>
                                          <p:attrName>ppt_x</p:attrName>
                                          <p:attrName>ppt_y</p:attrName>
                                        </p:attrNameLst>
                                      </p:cBhvr>
                                      <p:rCtr x="-49857" y="1366"/>
                                    </p:animMotion>
                                  </p:childTnLst>
                                </p:cTn>
                              </p:par>
                              <p:par>
                                <p:cTn id="27" presetID="35" presetClass="path" presetSubtype="0" accel="50000" decel="50000" fill="hold" nodeType="withEffect">
                                  <p:stCondLst>
                                    <p:cond delay="1500"/>
                                  </p:stCondLst>
                                  <p:childTnLst>
                                    <p:animMotion origin="layout" path="M 3.75E-6 -4.44444E-6 L -1.00756 0.02477 " pathEditMode="relative" rAng="0" ptsTypes="AA">
                                      <p:cBhvr>
                                        <p:cTn id="28" dur="2000" fill="hold"/>
                                        <p:tgtEl>
                                          <p:spTgt spid="22"/>
                                        </p:tgtEl>
                                        <p:attrNameLst>
                                          <p:attrName>ppt_x</p:attrName>
                                          <p:attrName>ppt_y</p:attrName>
                                        </p:attrNameLst>
                                      </p:cBhvr>
                                      <p:rCtr x="-50378" y="1227"/>
                                    </p:animMotion>
                                  </p:childTnLst>
                                </p:cTn>
                              </p:par>
                              <p:par>
                                <p:cTn id="29" presetID="35" presetClass="path" presetSubtype="0" accel="50000" decel="50000" fill="hold" nodeType="withEffect">
                                  <p:stCondLst>
                                    <p:cond delay="1500"/>
                                  </p:stCondLst>
                                  <p:childTnLst>
                                    <p:animMotion origin="layout" path="M 4.375E-6 -3.7037E-6 L -0.99727 0.00139 " pathEditMode="relative" rAng="0" ptsTypes="AA">
                                      <p:cBhvr>
                                        <p:cTn id="30" dur="2000" fill="hold"/>
                                        <p:tgtEl>
                                          <p:spTgt spid="20"/>
                                        </p:tgtEl>
                                        <p:attrNameLst>
                                          <p:attrName>ppt_x</p:attrName>
                                          <p:attrName>ppt_y</p:attrName>
                                        </p:attrNameLst>
                                      </p:cBhvr>
                                      <p:rCtr x="-49870" y="69"/>
                                    </p:animMotion>
                                  </p:childTnLst>
                                </p:cTn>
                              </p:par>
                              <p:par>
                                <p:cTn id="31" presetID="35" presetClass="path" presetSubtype="0" accel="50000" decel="50000" fill="hold" nodeType="withEffect">
                                  <p:stCondLst>
                                    <p:cond delay="1500"/>
                                  </p:stCondLst>
                                  <p:childTnLst>
                                    <p:animMotion origin="layout" path="M 3.125E-6 -2.96296E-6 L -0.96055 0.01111 " pathEditMode="relative" rAng="0" ptsTypes="AA">
                                      <p:cBhvr>
                                        <p:cTn id="32" dur="2000" fill="hold"/>
                                        <p:tgtEl>
                                          <p:spTgt spid="18"/>
                                        </p:tgtEl>
                                        <p:attrNameLst>
                                          <p:attrName>ppt_x</p:attrName>
                                          <p:attrName>ppt_y</p:attrName>
                                        </p:attrNameLst>
                                      </p:cBhvr>
                                      <p:rCtr x="-48034"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4BECA-BC9A-034F-93CB-46FEA8537B36}"/>
              </a:ext>
              <a:ext uri="{C183D7F6-B498-43B3-948B-1728B52AA6E4}">
                <adec:decorative xmlns:adec="http://schemas.microsoft.com/office/drawing/2017/decorative" val="1"/>
              </a:ext>
            </a:extLst>
          </p:cNvPr>
          <p:cNvSpPr>
            <a:spLocks noGrp="1"/>
          </p:cNvSpPr>
          <p:nvPr>
            <p:ph type="title"/>
          </p:nvPr>
        </p:nvSpPr>
        <p:spPr/>
        <p:txBody>
          <a:bodyPr/>
          <a:lstStyle/>
          <a:p>
            <a:r>
              <a:rPr lang="en-US"/>
              <a:t>Data-Informed Decision-Making</a:t>
            </a:r>
          </a:p>
        </p:txBody>
      </p:sp>
      <p:sp>
        <p:nvSpPr>
          <p:cNvPr id="4" name="Title 1">
            <a:extLst>
              <a:ext uri="{FF2B5EF4-FFF2-40B4-BE49-F238E27FC236}">
                <a16:creationId xmlns:a16="http://schemas.microsoft.com/office/drawing/2014/main" id="{8BD50BEF-DF3A-C35B-1359-FA6F5CE37CE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Data-Informed Decision-Making 1</a:t>
            </a:r>
          </a:p>
        </p:txBody>
      </p:sp>
      <p:sp>
        <p:nvSpPr>
          <p:cNvPr id="3" name="Text Placeholder 2">
            <a:extLst>
              <a:ext uri="{FF2B5EF4-FFF2-40B4-BE49-F238E27FC236}">
                <a16:creationId xmlns:a16="http://schemas.microsoft.com/office/drawing/2014/main" id="{35E409CC-DE1A-1C88-943D-BD03F73F629A}"/>
              </a:ext>
            </a:extLst>
          </p:cNvPr>
          <p:cNvSpPr>
            <a:spLocks noGrp="1"/>
          </p:cNvSpPr>
          <p:nvPr>
            <p:ph type="body" idx="1"/>
          </p:nvPr>
        </p:nvSpPr>
        <p:spPr/>
        <p:txBody>
          <a:bodyPr/>
          <a:lstStyle/>
          <a:p>
            <a:r>
              <a:rPr lang="en-US" b="1"/>
              <a:t>Sharing Data with Stakeholders</a:t>
            </a:r>
          </a:p>
          <a:p>
            <a:r>
              <a:rPr lang="en-US"/>
              <a:t>Using Data to Inform Professional Learning and Instruction</a:t>
            </a:r>
          </a:p>
        </p:txBody>
      </p:sp>
      <p:sp>
        <p:nvSpPr>
          <p:cNvPr id="5" name="Rectangle">
            <a:extLst>
              <a:ext uri="{FF2B5EF4-FFF2-40B4-BE49-F238E27FC236}">
                <a16:creationId xmlns:a16="http://schemas.microsoft.com/office/drawing/2014/main" id="{42C5F792-95A0-32B8-0A8F-2B0AFA5285A5}"/>
              </a:ext>
            </a:extLst>
          </p:cNvPr>
          <p:cNvSpPr/>
          <p:nvPr/>
        </p:nvSpPr>
        <p:spPr>
          <a:xfrm>
            <a:off x="119970" y="5602514"/>
            <a:ext cx="10671900" cy="1167718"/>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1.14 FACULTY AND STAFF ENGAGEMENT</a:t>
            </a:r>
          </a:p>
          <a:p>
            <a:r>
              <a:rPr lang="en-US" sz="1400">
                <a:solidFill>
                  <a:schemeClr val="bg1"/>
                </a:solidFill>
              </a:rPr>
              <a:t>Tier 1 leadership teams purposefully and regularly engage all faculty and staff in co-designing and actively revising the content and the implementation of foundational Tier 1 practices (items 1.3-1.10) and systems (items 1.12-1.13) based on the regular review of schoolwide and community data.</a:t>
            </a:r>
          </a:p>
        </p:txBody>
      </p:sp>
      <p:pic>
        <p:nvPicPr>
          <p:cNvPr id="6" name="Picture" descr="Tiered Fidelity Inventory (TFI) Manual - Version 3">
            <a:extLst>
              <a:ext uri="{FF2B5EF4-FFF2-40B4-BE49-F238E27FC236}">
                <a16:creationId xmlns:a16="http://schemas.microsoft.com/office/drawing/2014/main" id="{4602BFE5-AD42-2923-245A-2CBA81A8D6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91539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5B8621A5-9088-AA88-8E25-99BFB883513B}"/>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a:t>
            </a:r>
            <a:r>
              <a:rPr lang="en-US"/>
              <a:t>1</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C5E39D8D-2B94-A069-C98F-EB8BE31FC9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45167" y="5034773"/>
            <a:ext cx="2705807" cy="1458102"/>
          </a:xfrm>
          <a:prstGeom prst="rect">
            <a:avLst/>
          </a:prstGeom>
          <a:ln>
            <a:solidFill>
              <a:schemeClr val="tx1"/>
            </a:solidFill>
          </a:ln>
        </p:spPr>
      </p:pic>
    </p:spTree>
    <p:extLst>
      <p:ext uri="{BB962C8B-B14F-4D97-AF65-F5344CB8AC3E}">
        <p14:creationId xmlns:p14="http://schemas.microsoft.com/office/powerpoint/2010/main" val="788680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AE89-8F36-E370-5D16-A19B76A3EC1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Session 3 Companion eBook 1</a:t>
            </a:r>
          </a:p>
        </p:txBody>
      </p:sp>
      <p:pic>
        <p:nvPicPr>
          <p:cNvPr id="2050" name="Picture 1" descr="Image of Ci3T Implementation Professional Learning Series Session 3 Companion eBook">
            <a:extLst>
              <a:ext uri="{FF2B5EF4-FFF2-40B4-BE49-F238E27FC236}">
                <a16:creationId xmlns:a16="http://schemas.microsoft.com/office/drawing/2014/main" id="{AAFDFFDA-482A-66E8-7275-1F0518151284}"/>
              </a:ext>
            </a:extLst>
          </p:cNvPr>
          <p:cNvPicPr>
            <a:picLocks noChangeAspect="1" noChangeArrowheads="1"/>
          </p:cNvPicPr>
          <p:nvPr/>
        </p:nvPicPr>
        <p:blipFill>
          <a:blip r:embed="rId3"/>
          <a:srcRect/>
          <a:stretch/>
        </p:blipFill>
        <p:spPr bwMode="auto">
          <a:xfrm>
            <a:off x="430079" y="1920240"/>
            <a:ext cx="3838538" cy="38385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of Working with Your Treatment Integrity and Social Validity Data form">
            <a:extLst>
              <a:ext uri="{FF2B5EF4-FFF2-40B4-BE49-F238E27FC236}">
                <a16:creationId xmlns:a16="http://schemas.microsoft.com/office/drawing/2014/main" id="{D30C671B-DBD4-6F7D-1666-E23FA7D5BD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2717" y="736731"/>
            <a:ext cx="3198294" cy="4138970"/>
          </a:xfrm>
          <a:prstGeom prst="rect">
            <a:avLst/>
          </a:prstGeom>
          <a:ln>
            <a:solidFill>
              <a:schemeClr val="tx1"/>
            </a:solidFill>
          </a:ln>
        </p:spPr>
      </p:pic>
      <p:pic>
        <p:nvPicPr>
          <p:cNvPr id="5" name="Picture 3" descr="Image of Working with Your Screening Data form">
            <a:extLst>
              <a:ext uri="{FF2B5EF4-FFF2-40B4-BE49-F238E27FC236}">
                <a16:creationId xmlns:a16="http://schemas.microsoft.com/office/drawing/2014/main" id="{EFBE1164-4321-F62F-1F8C-B20ACC4959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63628" y="736731"/>
            <a:ext cx="3198293" cy="4138969"/>
          </a:xfrm>
          <a:prstGeom prst="rect">
            <a:avLst/>
          </a:prstGeom>
          <a:ln>
            <a:solidFill>
              <a:schemeClr val="tx1"/>
            </a:solidFill>
          </a:ln>
        </p:spPr>
      </p:pic>
      <p:pic>
        <p:nvPicPr>
          <p:cNvPr id="11" name="Picture 4" descr="Image of Actions Steps form">
            <a:extLst>
              <a:ext uri="{FF2B5EF4-FFF2-40B4-BE49-F238E27FC236}">
                <a16:creationId xmlns:a16="http://schemas.microsoft.com/office/drawing/2014/main" id="{1E06CD4B-9192-EFC3-EF32-9DE8A8659E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02589" y="3429000"/>
            <a:ext cx="5579460" cy="3026664"/>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spTree>
    <p:extLst>
      <p:ext uri="{BB962C8B-B14F-4D97-AF65-F5344CB8AC3E}">
        <p14:creationId xmlns:p14="http://schemas.microsoft.com/office/powerpoint/2010/main" val="395977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352E1-090E-A4A6-2464-9C801D5BEF01}"/>
            </a:ext>
          </a:extLst>
        </p:cNvPr>
        <p:cNvGrpSpPr/>
        <p:nvPr/>
      </p:nvGrpSpPr>
      <p:grpSpPr>
        <a:xfrm>
          <a:off x="0" y="0"/>
          <a:ext cx="0" cy="0"/>
          <a:chOff x="0" y="0"/>
          <a:chExt cx="0" cy="0"/>
        </a:xfrm>
      </p:grpSpPr>
      <p:sp>
        <p:nvSpPr>
          <p:cNvPr id="25" name="Title">
            <a:extLst>
              <a:ext uri="{FF2B5EF4-FFF2-40B4-BE49-F238E27FC236}">
                <a16:creationId xmlns:a16="http://schemas.microsoft.com/office/drawing/2014/main" id="{7FA9A065-2B9F-79AA-1608-FAADC13F9206}"/>
              </a:ext>
            </a:extLst>
          </p:cNvPr>
          <p:cNvSpPr>
            <a:spLocks noGrp="1"/>
          </p:cNvSpPr>
          <p:nvPr>
            <p:ph type="title"/>
          </p:nvPr>
        </p:nvSpPr>
        <p:spPr/>
        <p:txBody>
          <a:bodyPr/>
          <a:lstStyle/>
          <a:p>
            <a:r>
              <a:rPr lang="en-US"/>
              <a:t>Ci3T Research Team</a:t>
            </a:r>
          </a:p>
        </p:txBody>
      </p:sp>
      <p:grpSp>
        <p:nvGrpSpPr>
          <p:cNvPr id="4" name="Group 3" descr="Images of the Ci3T Research team members including Grant Allen, Matthew Aschliman, Tammy Becker, Allison Bernard, Carrie Brandon, Amy Briesch, Mark Buckman, Amy Buffington, Donna Cauley, Sandy Chafouleas, Eric Common, Howard Diacon, Kathryn Johnson, Kathleen Lynne Lane, Jessica Matus, Wendy P. Oakes, David Royer, Elise Sarasin, Rebecca Sherod, Joni Weiss, and Stacie Williams.">
            <a:extLst>
              <a:ext uri="{FF2B5EF4-FFF2-40B4-BE49-F238E27FC236}">
                <a16:creationId xmlns:a16="http://schemas.microsoft.com/office/drawing/2014/main" id="{D3E59BC7-D9F7-5570-AEC7-C7409C3BB250}"/>
              </a:ext>
            </a:extLst>
          </p:cNvPr>
          <p:cNvGrpSpPr/>
          <p:nvPr/>
        </p:nvGrpSpPr>
        <p:grpSpPr>
          <a:xfrm>
            <a:off x="341808" y="1380130"/>
            <a:ext cx="11751297" cy="5293938"/>
            <a:chOff x="294183" y="1361080"/>
            <a:chExt cx="11751297" cy="5293938"/>
          </a:xfrm>
        </p:grpSpPr>
        <p:sp>
          <p:nvSpPr>
            <p:cNvPr id="5" name="TextBox 4">
              <a:extLst>
                <a:ext uri="{FF2B5EF4-FFF2-40B4-BE49-F238E27FC236}">
                  <a16:creationId xmlns:a16="http://schemas.microsoft.com/office/drawing/2014/main" id="{9A379EF1-4CFE-9CB5-B4E3-0F6031F2E371}"/>
                </a:ext>
              </a:extLst>
            </p:cNvPr>
            <p:cNvSpPr txBox="1"/>
            <p:nvPr/>
          </p:nvSpPr>
          <p:spPr>
            <a:xfrm>
              <a:off x="10201679" y="4538105"/>
              <a:ext cx="1843801" cy="276999"/>
            </a:xfrm>
            <a:prstGeom prst="rect">
              <a:avLst/>
            </a:prstGeom>
            <a:noFill/>
          </p:spPr>
          <p:txBody>
            <a:bodyPr wrap="square" rtlCol="0">
              <a:spAutoFit/>
            </a:bodyPr>
            <a:lstStyle/>
            <a:p>
              <a:pPr algn="ctr"/>
              <a:r>
                <a:rPr lang="en-US" sz="1200" b="1"/>
                <a:t>Kathleen Lynne Lane</a:t>
              </a:r>
            </a:p>
          </p:txBody>
        </p:sp>
        <p:sp>
          <p:nvSpPr>
            <p:cNvPr id="6" name="TextBox 5">
              <a:extLst>
                <a:ext uri="{FF2B5EF4-FFF2-40B4-BE49-F238E27FC236}">
                  <a16:creationId xmlns:a16="http://schemas.microsoft.com/office/drawing/2014/main" id="{B2ADCBAC-64C2-D31A-22C4-48D4D9BCEB7C}"/>
                </a:ext>
              </a:extLst>
            </p:cNvPr>
            <p:cNvSpPr txBox="1"/>
            <p:nvPr/>
          </p:nvSpPr>
          <p:spPr>
            <a:xfrm>
              <a:off x="1912249" y="6350136"/>
              <a:ext cx="1858252" cy="304882"/>
            </a:xfrm>
            <a:prstGeom prst="rect">
              <a:avLst/>
            </a:prstGeom>
            <a:noFill/>
          </p:spPr>
          <p:txBody>
            <a:bodyPr wrap="square" rtlCol="0">
              <a:spAutoFit/>
            </a:bodyPr>
            <a:lstStyle/>
            <a:p>
              <a:pPr algn="ctr"/>
              <a:r>
                <a:rPr lang="en-US" sz="1200" b="1"/>
                <a:t>Wendy P. Oakes</a:t>
              </a:r>
            </a:p>
          </p:txBody>
        </p:sp>
        <p:sp>
          <p:nvSpPr>
            <p:cNvPr id="7" name="TextBox 6">
              <a:extLst>
                <a:ext uri="{FF2B5EF4-FFF2-40B4-BE49-F238E27FC236}">
                  <a16:creationId xmlns:a16="http://schemas.microsoft.com/office/drawing/2014/main" id="{0D2BF97D-3F73-1BDB-B46A-45890B5C9CED}"/>
                </a:ext>
              </a:extLst>
            </p:cNvPr>
            <p:cNvSpPr txBox="1"/>
            <p:nvPr/>
          </p:nvSpPr>
          <p:spPr>
            <a:xfrm>
              <a:off x="3814691" y="4538105"/>
              <a:ext cx="1755619" cy="296311"/>
            </a:xfrm>
            <a:prstGeom prst="rect">
              <a:avLst/>
            </a:prstGeom>
            <a:noFill/>
          </p:spPr>
          <p:txBody>
            <a:bodyPr wrap="square" rtlCol="0">
              <a:spAutoFit/>
            </a:bodyPr>
            <a:lstStyle/>
            <a:p>
              <a:pPr algn="ctr"/>
              <a:r>
                <a:rPr lang="en-US" sz="1200" b="1"/>
                <a:t>Sandy Chafouleas </a:t>
              </a:r>
            </a:p>
          </p:txBody>
        </p:sp>
        <p:sp>
          <p:nvSpPr>
            <p:cNvPr id="8" name="TextBox 7">
              <a:extLst>
                <a:ext uri="{FF2B5EF4-FFF2-40B4-BE49-F238E27FC236}">
                  <a16:creationId xmlns:a16="http://schemas.microsoft.com/office/drawing/2014/main" id="{A99F8A82-A84D-EB6F-BC1D-62B02C22384D}"/>
                </a:ext>
              </a:extLst>
            </p:cNvPr>
            <p:cNvSpPr txBox="1"/>
            <p:nvPr/>
          </p:nvSpPr>
          <p:spPr>
            <a:xfrm>
              <a:off x="8545338" y="2693754"/>
              <a:ext cx="1755619" cy="317677"/>
            </a:xfrm>
            <a:prstGeom prst="rect">
              <a:avLst/>
            </a:prstGeom>
            <a:noFill/>
          </p:spPr>
          <p:txBody>
            <a:bodyPr wrap="square" rtlCol="0">
              <a:spAutoFit/>
            </a:bodyPr>
            <a:lstStyle/>
            <a:p>
              <a:pPr algn="ctr"/>
              <a:r>
                <a:rPr lang="en-US" sz="1200" b="1"/>
                <a:t>Amy Briesch</a:t>
              </a:r>
              <a:r>
                <a:rPr lang="en-US" sz="1200"/>
                <a:t> </a:t>
              </a:r>
            </a:p>
          </p:txBody>
        </p:sp>
        <p:sp>
          <p:nvSpPr>
            <p:cNvPr id="9" name="TextBox 8">
              <a:extLst>
                <a:ext uri="{FF2B5EF4-FFF2-40B4-BE49-F238E27FC236}">
                  <a16:creationId xmlns:a16="http://schemas.microsoft.com/office/drawing/2014/main" id="{666DF216-64BC-748A-BCE6-9710477AB048}"/>
                </a:ext>
              </a:extLst>
            </p:cNvPr>
            <p:cNvSpPr txBox="1"/>
            <p:nvPr/>
          </p:nvSpPr>
          <p:spPr>
            <a:xfrm>
              <a:off x="8830079" y="6350136"/>
              <a:ext cx="1312094" cy="276999"/>
            </a:xfrm>
            <a:prstGeom prst="rect">
              <a:avLst/>
            </a:prstGeom>
            <a:noFill/>
          </p:spPr>
          <p:txBody>
            <a:bodyPr wrap="square" rtlCol="0">
              <a:spAutoFit/>
            </a:bodyPr>
            <a:lstStyle/>
            <a:p>
              <a:pPr algn="ctr"/>
              <a:r>
                <a:rPr lang="en-US" sz="1200" b="1"/>
                <a:t>Joni Weiss</a:t>
              </a:r>
            </a:p>
          </p:txBody>
        </p:sp>
        <p:sp>
          <p:nvSpPr>
            <p:cNvPr id="10" name="TextBox 9">
              <a:extLst>
                <a:ext uri="{FF2B5EF4-FFF2-40B4-BE49-F238E27FC236}">
                  <a16:creationId xmlns:a16="http://schemas.microsoft.com/office/drawing/2014/main" id="{032C0485-69B8-2844-4E50-2CFE17096FBF}"/>
                </a:ext>
              </a:extLst>
            </p:cNvPr>
            <p:cNvSpPr txBox="1"/>
            <p:nvPr/>
          </p:nvSpPr>
          <p:spPr>
            <a:xfrm>
              <a:off x="10425600" y="2693754"/>
              <a:ext cx="1359758" cy="231026"/>
            </a:xfrm>
            <a:prstGeom prst="rect">
              <a:avLst/>
            </a:prstGeom>
            <a:noFill/>
          </p:spPr>
          <p:txBody>
            <a:bodyPr wrap="square" rtlCol="0">
              <a:spAutoFit/>
            </a:bodyPr>
            <a:lstStyle/>
            <a:p>
              <a:pPr algn="ctr"/>
              <a:r>
                <a:rPr lang="en-US" sz="1200" b="1"/>
                <a:t>Mark Buckman</a:t>
              </a:r>
            </a:p>
          </p:txBody>
        </p:sp>
        <p:sp>
          <p:nvSpPr>
            <p:cNvPr id="11" name="TextBox 10">
              <a:extLst>
                <a:ext uri="{FF2B5EF4-FFF2-40B4-BE49-F238E27FC236}">
                  <a16:creationId xmlns:a16="http://schemas.microsoft.com/office/drawing/2014/main" id="{38531CB8-BA77-F33A-40C6-8DAE5D9113AF}"/>
                </a:ext>
              </a:extLst>
            </p:cNvPr>
            <p:cNvSpPr txBox="1"/>
            <p:nvPr/>
          </p:nvSpPr>
          <p:spPr>
            <a:xfrm>
              <a:off x="377772" y="6361090"/>
              <a:ext cx="1436909" cy="225345"/>
            </a:xfrm>
            <a:prstGeom prst="rect">
              <a:avLst/>
            </a:prstGeom>
            <a:noFill/>
          </p:spPr>
          <p:txBody>
            <a:bodyPr wrap="square" rtlCol="0">
              <a:spAutoFit/>
            </a:bodyPr>
            <a:lstStyle/>
            <a:p>
              <a:pPr algn="ctr"/>
              <a:r>
                <a:rPr lang="en-US" sz="1200" b="1"/>
                <a:t>Jessica Matus </a:t>
              </a:r>
            </a:p>
          </p:txBody>
        </p:sp>
        <p:sp>
          <p:nvSpPr>
            <p:cNvPr id="12" name="TextBox 11">
              <a:extLst>
                <a:ext uri="{FF2B5EF4-FFF2-40B4-BE49-F238E27FC236}">
                  <a16:creationId xmlns:a16="http://schemas.microsoft.com/office/drawing/2014/main" id="{0E95F111-303A-606B-B325-718C6D373207}"/>
                </a:ext>
              </a:extLst>
            </p:cNvPr>
            <p:cNvSpPr txBox="1"/>
            <p:nvPr/>
          </p:nvSpPr>
          <p:spPr>
            <a:xfrm>
              <a:off x="3853071" y="6350136"/>
              <a:ext cx="1468589" cy="276999"/>
            </a:xfrm>
            <a:prstGeom prst="rect">
              <a:avLst/>
            </a:prstGeom>
            <a:noFill/>
          </p:spPr>
          <p:txBody>
            <a:bodyPr wrap="square" rtlCol="0">
              <a:spAutoFit/>
            </a:bodyPr>
            <a:lstStyle/>
            <a:p>
              <a:pPr algn="ctr"/>
              <a:r>
                <a:rPr lang="en-US" sz="1200" b="1"/>
                <a:t>David Royer</a:t>
              </a:r>
              <a:endParaRPr lang="en-US" sz="1200"/>
            </a:p>
          </p:txBody>
        </p:sp>
        <p:sp>
          <p:nvSpPr>
            <p:cNvPr id="13" name="TextBox 12">
              <a:extLst>
                <a:ext uri="{FF2B5EF4-FFF2-40B4-BE49-F238E27FC236}">
                  <a16:creationId xmlns:a16="http://schemas.microsoft.com/office/drawing/2014/main" id="{47930CEB-8261-7064-FB76-A052A71871DF}"/>
                </a:ext>
              </a:extLst>
            </p:cNvPr>
            <p:cNvSpPr txBox="1"/>
            <p:nvPr/>
          </p:nvSpPr>
          <p:spPr>
            <a:xfrm>
              <a:off x="6977805" y="2693754"/>
              <a:ext cx="1436909" cy="225345"/>
            </a:xfrm>
            <a:prstGeom prst="rect">
              <a:avLst/>
            </a:prstGeom>
            <a:noFill/>
          </p:spPr>
          <p:txBody>
            <a:bodyPr wrap="square" rtlCol="0">
              <a:spAutoFit/>
            </a:bodyPr>
            <a:lstStyle/>
            <a:p>
              <a:pPr algn="ctr"/>
              <a:r>
                <a:rPr lang="en-US" sz="1200" b="1"/>
                <a:t>Carrie Brandon</a:t>
              </a:r>
            </a:p>
          </p:txBody>
        </p:sp>
        <p:sp>
          <p:nvSpPr>
            <p:cNvPr id="14" name="TextBox 13">
              <a:extLst>
                <a:ext uri="{FF2B5EF4-FFF2-40B4-BE49-F238E27FC236}">
                  <a16:creationId xmlns:a16="http://schemas.microsoft.com/office/drawing/2014/main" id="{4A1E7B6B-B157-FC48-07E2-CC8933DB4DA9}"/>
                </a:ext>
              </a:extLst>
            </p:cNvPr>
            <p:cNvSpPr txBox="1"/>
            <p:nvPr/>
          </p:nvSpPr>
          <p:spPr>
            <a:xfrm>
              <a:off x="5330989" y="2693754"/>
              <a:ext cx="1521158" cy="229253"/>
            </a:xfrm>
            <a:prstGeom prst="rect">
              <a:avLst/>
            </a:prstGeom>
            <a:noFill/>
          </p:spPr>
          <p:txBody>
            <a:bodyPr wrap="square" rtlCol="0">
              <a:spAutoFit/>
            </a:bodyPr>
            <a:lstStyle/>
            <a:p>
              <a:pPr algn="ctr"/>
              <a:r>
                <a:rPr lang="en-US" sz="1200" b="1"/>
                <a:t>Allison Bernard</a:t>
              </a:r>
            </a:p>
          </p:txBody>
        </p:sp>
        <p:sp>
          <p:nvSpPr>
            <p:cNvPr id="15" name="TextBox 14">
              <a:extLst>
                <a:ext uri="{FF2B5EF4-FFF2-40B4-BE49-F238E27FC236}">
                  <a16:creationId xmlns:a16="http://schemas.microsoft.com/office/drawing/2014/main" id="{53E70236-8E9C-BFC4-C215-1FEB7DC77D51}"/>
                </a:ext>
              </a:extLst>
            </p:cNvPr>
            <p:cNvSpPr txBox="1"/>
            <p:nvPr/>
          </p:nvSpPr>
          <p:spPr>
            <a:xfrm>
              <a:off x="5413857" y="6350136"/>
              <a:ext cx="1630047" cy="253887"/>
            </a:xfrm>
            <a:prstGeom prst="rect">
              <a:avLst/>
            </a:prstGeom>
            <a:noFill/>
          </p:spPr>
          <p:txBody>
            <a:bodyPr wrap="square" rtlCol="0">
              <a:spAutoFit/>
            </a:bodyPr>
            <a:lstStyle/>
            <a:p>
              <a:pPr algn="ctr"/>
              <a:r>
                <a:rPr lang="en-US" sz="1200" b="1"/>
                <a:t>Elise Sarasin</a:t>
              </a:r>
            </a:p>
          </p:txBody>
        </p:sp>
        <p:sp>
          <p:nvSpPr>
            <p:cNvPr id="16" name="TextBox 15">
              <a:extLst>
                <a:ext uri="{FF2B5EF4-FFF2-40B4-BE49-F238E27FC236}">
                  <a16:creationId xmlns:a16="http://schemas.microsoft.com/office/drawing/2014/main" id="{C8B29E96-775D-D405-FA20-3AC4867E273C}"/>
                </a:ext>
              </a:extLst>
            </p:cNvPr>
            <p:cNvSpPr txBox="1"/>
            <p:nvPr/>
          </p:nvSpPr>
          <p:spPr>
            <a:xfrm>
              <a:off x="2105094" y="2693754"/>
              <a:ext cx="1749208" cy="276999"/>
            </a:xfrm>
            <a:prstGeom prst="rect">
              <a:avLst/>
            </a:prstGeom>
            <a:noFill/>
          </p:spPr>
          <p:txBody>
            <a:bodyPr wrap="square" rtlCol="0">
              <a:spAutoFit/>
            </a:bodyPr>
            <a:lstStyle/>
            <a:p>
              <a:pPr algn="ctr"/>
              <a:r>
                <a:rPr lang="en-US" sz="1200" b="1"/>
                <a:t>Matthew Aschliman</a:t>
              </a:r>
            </a:p>
          </p:txBody>
        </p:sp>
        <p:sp>
          <p:nvSpPr>
            <p:cNvPr id="17" name="TextBox 16">
              <a:extLst>
                <a:ext uri="{FF2B5EF4-FFF2-40B4-BE49-F238E27FC236}">
                  <a16:creationId xmlns:a16="http://schemas.microsoft.com/office/drawing/2014/main" id="{D3BDF313-55CB-541F-D3CD-9527F8BB6E90}"/>
                </a:ext>
              </a:extLst>
            </p:cNvPr>
            <p:cNvSpPr txBox="1"/>
            <p:nvPr/>
          </p:nvSpPr>
          <p:spPr>
            <a:xfrm>
              <a:off x="7210239" y="4538105"/>
              <a:ext cx="1395447" cy="276999"/>
            </a:xfrm>
            <a:prstGeom prst="rect">
              <a:avLst/>
            </a:prstGeom>
            <a:noFill/>
          </p:spPr>
          <p:txBody>
            <a:bodyPr wrap="square" rtlCol="0">
              <a:spAutoFit/>
            </a:bodyPr>
            <a:lstStyle/>
            <a:p>
              <a:pPr algn="ctr"/>
              <a:r>
                <a:rPr lang="en-US" sz="1200" b="1"/>
                <a:t>Howard Diacon</a:t>
              </a:r>
            </a:p>
          </p:txBody>
        </p:sp>
        <p:sp>
          <p:nvSpPr>
            <p:cNvPr id="18" name="TextBox 17">
              <a:extLst>
                <a:ext uri="{FF2B5EF4-FFF2-40B4-BE49-F238E27FC236}">
                  <a16:creationId xmlns:a16="http://schemas.microsoft.com/office/drawing/2014/main" id="{B7B1B792-349B-DE29-1DD0-5471F5DE4068}"/>
                </a:ext>
              </a:extLst>
            </p:cNvPr>
            <p:cNvSpPr txBox="1"/>
            <p:nvPr/>
          </p:nvSpPr>
          <p:spPr>
            <a:xfrm>
              <a:off x="3886785" y="2693754"/>
              <a:ext cx="1316425" cy="285990"/>
            </a:xfrm>
            <a:prstGeom prst="rect">
              <a:avLst/>
            </a:prstGeom>
            <a:noFill/>
          </p:spPr>
          <p:txBody>
            <a:bodyPr wrap="square" rtlCol="0">
              <a:spAutoFit/>
            </a:bodyPr>
            <a:lstStyle/>
            <a:p>
              <a:pPr algn="ctr"/>
              <a:r>
                <a:rPr lang="en-US" sz="1200" b="1"/>
                <a:t>Tammy Becker</a:t>
              </a:r>
            </a:p>
          </p:txBody>
        </p:sp>
        <p:sp>
          <p:nvSpPr>
            <p:cNvPr id="19" name="TextBox 18">
              <a:extLst>
                <a:ext uri="{FF2B5EF4-FFF2-40B4-BE49-F238E27FC236}">
                  <a16:creationId xmlns:a16="http://schemas.microsoft.com/office/drawing/2014/main" id="{69E3D4D1-0DD9-7521-16B2-80A86600578B}"/>
                </a:ext>
              </a:extLst>
            </p:cNvPr>
            <p:cNvSpPr txBox="1"/>
            <p:nvPr/>
          </p:nvSpPr>
          <p:spPr>
            <a:xfrm>
              <a:off x="5742848" y="4538105"/>
              <a:ext cx="1454762" cy="238191"/>
            </a:xfrm>
            <a:prstGeom prst="rect">
              <a:avLst/>
            </a:prstGeom>
            <a:noFill/>
          </p:spPr>
          <p:txBody>
            <a:bodyPr wrap="square" rtlCol="0">
              <a:spAutoFit/>
            </a:bodyPr>
            <a:lstStyle/>
            <a:p>
              <a:pPr algn="ctr"/>
              <a:r>
                <a:rPr lang="en-US" sz="1200" b="1"/>
                <a:t>Eric Common</a:t>
              </a:r>
            </a:p>
          </p:txBody>
        </p:sp>
        <p:sp>
          <p:nvSpPr>
            <p:cNvPr id="20" name="TextBox 19">
              <a:extLst>
                <a:ext uri="{FF2B5EF4-FFF2-40B4-BE49-F238E27FC236}">
                  <a16:creationId xmlns:a16="http://schemas.microsoft.com/office/drawing/2014/main" id="{ADC5F65F-A6E4-4D69-ED4F-8876926A2D2D}"/>
                </a:ext>
              </a:extLst>
            </p:cNvPr>
            <p:cNvSpPr txBox="1"/>
            <p:nvPr/>
          </p:nvSpPr>
          <p:spPr>
            <a:xfrm>
              <a:off x="7129690" y="6350136"/>
              <a:ext cx="1668618" cy="254195"/>
            </a:xfrm>
            <a:prstGeom prst="rect">
              <a:avLst/>
            </a:prstGeom>
            <a:noFill/>
          </p:spPr>
          <p:txBody>
            <a:bodyPr wrap="square" rtlCol="0">
              <a:spAutoFit/>
            </a:bodyPr>
            <a:lstStyle/>
            <a:p>
              <a:pPr algn="ctr"/>
              <a:r>
                <a:rPr lang="en-US" sz="1200" b="1"/>
                <a:t>Rebecca Sherod</a:t>
              </a:r>
              <a:endParaRPr lang="en-US" sz="1200"/>
            </a:p>
          </p:txBody>
        </p:sp>
        <p:sp>
          <p:nvSpPr>
            <p:cNvPr id="21" name="TextBox 20">
              <a:extLst>
                <a:ext uri="{FF2B5EF4-FFF2-40B4-BE49-F238E27FC236}">
                  <a16:creationId xmlns:a16="http://schemas.microsoft.com/office/drawing/2014/main" id="{39188179-BE6B-10F9-DEBA-6D3D2A7FF102}"/>
                </a:ext>
              </a:extLst>
            </p:cNvPr>
            <p:cNvSpPr txBox="1"/>
            <p:nvPr/>
          </p:nvSpPr>
          <p:spPr>
            <a:xfrm>
              <a:off x="476175" y="2693754"/>
              <a:ext cx="1436909" cy="225345"/>
            </a:xfrm>
            <a:prstGeom prst="rect">
              <a:avLst/>
            </a:prstGeom>
            <a:noFill/>
          </p:spPr>
          <p:txBody>
            <a:bodyPr wrap="square" rtlCol="0">
              <a:spAutoFit/>
            </a:bodyPr>
            <a:lstStyle/>
            <a:p>
              <a:pPr algn="ctr"/>
              <a:r>
                <a:rPr lang="en-US" sz="1200" b="1"/>
                <a:t>Grant Allen</a:t>
              </a:r>
            </a:p>
          </p:txBody>
        </p:sp>
        <p:sp>
          <p:nvSpPr>
            <p:cNvPr id="22" name="TextBox 21">
              <a:extLst>
                <a:ext uri="{FF2B5EF4-FFF2-40B4-BE49-F238E27FC236}">
                  <a16:creationId xmlns:a16="http://schemas.microsoft.com/office/drawing/2014/main" id="{036C8BF9-CFFD-F03D-3EB5-28544B68D237}"/>
                </a:ext>
              </a:extLst>
            </p:cNvPr>
            <p:cNvSpPr txBox="1"/>
            <p:nvPr/>
          </p:nvSpPr>
          <p:spPr>
            <a:xfrm>
              <a:off x="10281974" y="6350136"/>
              <a:ext cx="1611455" cy="243210"/>
            </a:xfrm>
            <a:prstGeom prst="rect">
              <a:avLst/>
            </a:prstGeom>
            <a:noFill/>
          </p:spPr>
          <p:txBody>
            <a:bodyPr wrap="square" rtlCol="0">
              <a:spAutoFit/>
            </a:bodyPr>
            <a:lstStyle/>
            <a:p>
              <a:pPr algn="ctr"/>
              <a:r>
                <a:rPr lang="en-US" sz="1200" b="1"/>
                <a:t>Stacie Williams</a:t>
              </a:r>
            </a:p>
          </p:txBody>
        </p:sp>
        <p:pic>
          <p:nvPicPr>
            <p:cNvPr id="23" name="Picture 22" descr="A person smiling at camera&#10;&#10;Description automatically generated">
              <a:extLst>
                <a:ext uri="{FF2B5EF4-FFF2-40B4-BE49-F238E27FC236}">
                  <a16:creationId xmlns:a16="http://schemas.microsoft.com/office/drawing/2014/main" id="{21DA85D3-E2D9-F039-C52C-6B28454F3DC3}"/>
                </a:ext>
              </a:extLst>
            </p:cNvPr>
            <p:cNvPicPr>
              <a:picLocks noChangeAspect="1"/>
            </p:cNvPicPr>
            <p:nvPr/>
          </p:nvPicPr>
          <p:blipFill>
            <a:blip r:embed="rId3"/>
            <a:stretch>
              <a:fillRect/>
            </a:stretch>
          </p:blipFill>
          <p:spPr>
            <a:xfrm>
              <a:off x="5538311" y="4971202"/>
              <a:ext cx="1371600" cy="1371600"/>
            </a:xfrm>
            <a:prstGeom prst="rect">
              <a:avLst/>
            </a:prstGeom>
          </p:spPr>
        </p:pic>
        <p:pic>
          <p:nvPicPr>
            <p:cNvPr id="24" name="Picture 23" descr="A person smiling for the camera&#10;&#10;Description automatically generated">
              <a:extLst>
                <a:ext uri="{FF2B5EF4-FFF2-40B4-BE49-F238E27FC236}">
                  <a16:creationId xmlns:a16="http://schemas.microsoft.com/office/drawing/2014/main" id="{3888952F-623C-97C8-69C0-2C7CDC275BDE}"/>
                </a:ext>
              </a:extLst>
            </p:cNvPr>
            <p:cNvPicPr>
              <a:picLocks noChangeAspect="1"/>
            </p:cNvPicPr>
            <p:nvPr/>
          </p:nvPicPr>
          <p:blipFill>
            <a:blip r:embed="rId4"/>
            <a:stretch>
              <a:fillRect/>
            </a:stretch>
          </p:blipFill>
          <p:spPr>
            <a:xfrm>
              <a:off x="583828" y="1361080"/>
              <a:ext cx="1371600" cy="1371600"/>
            </a:xfrm>
            <a:prstGeom prst="rect">
              <a:avLst/>
            </a:prstGeom>
          </p:spPr>
        </p:pic>
        <p:pic>
          <p:nvPicPr>
            <p:cNvPr id="26" name="Picture 25" descr="A person smiling in a blue shirt&#10;&#10;Description automatically generated">
              <a:extLst>
                <a:ext uri="{FF2B5EF4-FFF2-40B4-BE49-F238E27FC236}">
                  <a16:creationId xmlns:a16="http://schemas.microsoft.com/office/drawing/2014/main" id="{AE9F1746-2131-419A-4DE6-C8CC97B18DF2}"/>
                </a:ext>
              </a:extLst>
            </p:cNvPr>
            <p:cNvPicPr>
              <a:picLocks noChangeAspect="1"/>
            </p:cNvPicPr>
            <p:nvPr/>
          </p:nvPicPr>
          <p:blipFill>
            <a:blip r:embed="rId5"/>
            <a:stretch>
              <a:fillRect/>
            </a:stretch>
          </p:blipFill>
          <p:spPr>
            <a:xfrm>
              <a:off x="7242524" y="3148217"/>
              <a:ext cx="1371600" cy="1371600"/>
            </a:xfrm>
            <a:prstGeom prst="rect">
              <a:avLst/>
            </a:prstGeom>
          </p:spPr>
        </p:pic>
        <p:pic>
          <p:nvPicPr>
            <p:cNvPr id="27" name="Picture 26" descr="A person smiling at camera&#10;&#10;Description automatically generated">
              <a:extLst>
                <a:ext uri="{FF2B5EF4-FFF2-40B4-BE49-F238E27FC236}">
                  <a16:creationId xmlns:a16="http://schemas.microsoft.com/office/drawing/2014/main" id="{50FF8E00-C01C-F327-1489-1E6D7A8918BF}"/>
                </a:ext>
              </a:extLst>
            </p:cNvPr>
            <p:cNvPicPr>
              <a:picLocks noChangeAspect="1"/>
            </p:cNvPicPr>
            <p:nvPr/>
          </p:nvPicPr>
          <p:blipFill>
            <a:blip r:embed="rId6"/>
            <a:stretch>
              <a:fillRect/>
            </a:stretch>
          </p:blipFill>
          <p:spPr>
            <a:xfrm>
              <a:off x="8830079" y="4971202"/>
              <a:ext cx="1371600" cy="1371600"/>
            </a:xfrm>
            <a:prstGeom prst="rect">
              <a:avLst/>
            </a:prstGeom>
          </p:spPr>
        </p:pic>
        <p:pic>
          <p:nvPicPr>
            <p:cNvPr id="28" name="Picture 27" descr="A person wearing glasses smiling&#10;&#10;Description automatically generated">
              <a:extLst>
                <a:ext uri="{FF2B5EF4-FFF2-40B4-BE49-F238E27FC236}">
                  <a16:creationId xmlns:a16="http://schemas.microsoft.com/office/drawing/2014/main" id="{656A52DC-A3F7-23F6-0D3F-5DCD955B8E1E}"/>
                </a:ext>
              </a:extLst>
            </p:cNvPr>
            <p:cNvPicPr>
              <a:picLocks noChangeAspect="1"/>
            </p:cNvPicPr>
            <p:nvPr/>
          </p:nvPicPr>
          <p:blipFill>
            <a:blip r:embed="rId7"/>
            <a:stretch>
              <a:fillRect/>
            </a:stretch>
          </p:blipFill>
          <p:spPr>
            <a:xfrm>
              <a:off x="10540747" y="3148217"/>
              <a:ext cx="1371600" cy="1371600"/>
            </a:xfrm>
            <a:prstGeom prst="rect">
              <a:avLst/>
            </a:prstGeom>
          </p:spPr>
        </p:pic>
        <p:pic>
          <p:nvPicPr>
            <p:cNvPr id="29" name="Picture 28" descr="A person with a beard&#10;&#10;Description automatically generated">
              <a:extLst>
                <a:ext uri="{FF2B5EF4-FFF2-40B4-BE49-F238E27FC236}">
                  <a16:creationId xmlns:a16="http://schemas.microsoft.com/office/drawing/2014/main" id="{07B4D447-99BB-33D6-2D99-B7A476CF263F}"/>
                </a:ext>
              </a:extLst>
            </p:cNvPr>
            <p:cNvPicPr>
              <a:picLocks noChangeAspect="1"/>
            </p:cNvPicPr>
            <p:nvPr/>
          </p:nvPicPr>
          <p:blipFill>
            <a:blip r:embed="rId8"/>
            <a:stretch>
              <a:fillRect/>
            </a:stretch>
          </p:blipFill>
          <p:spPr>
            <a:xfrm>
              <a:off x="10494137" y="1361080"/>
              <a:ext cx="1371600" cy="1371600"/>
            </a:xfrm>
            <a:prstGeom prst="rect">
              <a:avLst/>
            </a:prstGeom>
          </p:spPr>
        </p:pic>
        <p:pic>
          <p:nvPicPr>
            <p:cNvPr id="30" name="Picture 29" descr="A person smiling at the camera&#10;&#10;Description automatically generated">
              <a:extLst>
                <a:ext uri="{FF2B5EF4-FFF2-40B4-BE49-F238E27FC236}">
                  <a16:creationId xmlns:a16="http://schemas.microsoft.com/office/drawing/2014/main" id="{B3DF63DE-A589-152F-1AA4-56D0EE5E5E02}"/>
                </a:ext>
              </a:extLst>
            </p:cNvPr>
            <p:cNvPicPr>
              <a:picLocks noChangeAspect="1"/>
            </p:cNvPicPr>
            <p:nvPr/>
          </p:nvPicPr>
          <p:blipFill>
            <a:blip r:embed="rId9"/>
            <a:stretch>
              <a:fillRect/>
            </a:stretch>
          </p:blipFill>
          <p:spPr>
            <a:xfrm>
              <a:off x="7183018" y="4971202"/>
              <a:ext cx="1371600" cy="1371600"/>
            </a:xfrm>
            <a:prstGeom prst="rect">
              <a:avLst/>
            </a:prstGeom>
          </p:spPr>
        </p:pic>
        <p:pic>
          <p:nvPicPr>
            <p:cNvPr id="31" name="Picture 30" descr="A close-up of a person&#10;&#10;Description automatically generated">
              <a:extLst>
                <a:ext uri="{FF2B5EF4-FFF2-40B4-BE49-F238E27FC236}">
                  <a16:creationId xmlns:a16="http://schemas.microsoft.com/office/drawing/2014/main" id="{E9D59D97-8722-4717-235D-AD680590E31D}"/>
                </a:ext>
              </a:extLst>
            </p:cNvPr>
            <p:cNvPicPr>
              <a:picLocks noChangeAspect="1"/>
            </p:cNvPicPr>
            <p:nvPr/>
          </p:nvPicPr>
          <p:blipFill>
            <a:blip r:embed="rId10"/>
            <a:stretch>
              <a:fillRect/>
            </a:stretch>
          </p:blipFill>
          <p:spPr>
            <a:xfrm>
              <a:off x="3965698" y="3148217"/>
              <a:ext cx="1371600" cy="1371600"/>
            </a:xfrm>
            <a:prstGeom prst="rect">
              <a:avLst/>
            </a:prstGeom>
          </p:spPr>
        </p:pic>
        <p:pic>
          <p:nvPicPr>
            <p:cNvPr id="32" name="Picture 31" descr="A close-up of a person smiling&#10;&#10;Description automatically generated">
              <a:extLst>
                <a:ext uri="{FF2B5EF4-FFF2-40B4-BE49-F238E27FC236}">
                  <a16:creationId xmlns:a16="http://schemas.microsoft.com/office/drawing/2014/main" id="{40548054-F293-85B3-878C-F625F25B2248}"/>
                </a:ext>
              </a:extLst>
            </p:cNvPr>
            <p:cNvPicPr>
              <a:picLocks noChangeAspect="1"/>
            </p:cNvPicPr>
            <p:nvPr/>
          </p:nvPicPr>
          <p:blipFill>
            <a:blip r:embed="rId11"/>
            <a:stretch>
              <a:fillRect/>
            </a:stretch>
          </p:blipFill>
          <p:spPr>
            <a:xfrm>
              <a:off x="10481241" y="4971202"/>
              <a:ext cx="1371600" cy="1371600"/>
            </a:xfrm>
            <a:prstGeom prst="rect">
              <a:avLst/>
            </a:prstGeom>
          </p:spPr>
        </p:pic>
        <p:pic>
          <p:nvPicPr>
            <p:cNvPr id="33" name="Picture 32" descr="A close-up of a person smiling&#10;&#10;Description automatically generated">
              <a:extLst>
                <a:ext uri="{FF2B5EF4-FFF2-40B4-BE49-F238E27FC236}">
                  <a16:creationId xmlns:a16="http://schemas.microsoft.com/office/drawing/2014/main" id="{431BA50A-B524-EAAA-AA6A-81D33DAEBA19}"/>
                </a:ext>
              </a:extLst>
            </p:cNvPr>
            <p:cNvPicPr>
              <a:picLocks noChangeAspect="1"/>
            </p:cNvPicPr>
            <p:nvPr/>
          </p:nvPicPr>
          <p:blipFill>
            <a:blip r:embed="rId12"/>
            <a:stretch>
              <a:fillRect/>
            </a:stretch>
          </p:blipFill>
          <p:spPr>
            <a:xfrm>
              <a:off x="3902095" y="1361080"/>
              <a:ext cx="1371600" cy="1371600"/>
            </a:xfrm>
            <a:prstGeom prst="rect">
              <a:avLst/>
            </a:prstGeom>
          </p:spPr>
        </p:pic>
        <p:pic>
          <p:nvPicPr>
            <p:cNvPr id="34" name="Picture 33" descr="A person smiling in a circle&#10;&#10;Description automatically generated">
              <a:extLst>
                <a:ext uri="{FF2B5EF4-FFF2-40B4-BE49-F238E27FC236}">
                  <a16:creationId xmlns:a16="http://schemas.microsoft.com/office/drawing/2014/main" id="{79708DB0-0C90-0645-550F-EB34BF840A6D}"/>
                </a:ext>
              </a:extLst>
            </p:cNvPr>
            <p:cNvPicPr>
              <a:picLocks noChangeAspect="1"/>
            </p:cNvPicPr>
            <p:nvPr/>
          </p:nvPicPr>
          <p:blipFill>
            <a:blip r:embed="rId13"/>
            <a:stretch>
              <a:fillRect/>
            </a:stretch>
          </p:blipFill>
          <p:spPr>
            <a:xfrm>
              <a:off x="3906192" y="4971202"/>
              <a:ext cx="1371600" cy="1371600"/>
            </a:xfrm>
            <a:prstGeom prst="rect">
              <a:avLst/>
            </a:prstGeom>
          </p:spPr>
        </p:pic>
        <p:pic>
          <p:nvPicPr>
            <p:cNvPr id="35" name="Picture 34" descr="A close-up of a person smiling&#10;&#10;Description automatically generated">
              <a:extLst>
                <a:ext uri="{FF2B5EF4-FFF2-40B4-BE49-F238E27FC236}">
                  <a16:creationId xmlns:a16="http://schemas.microsoft.com/office/drawing/2014/main" id="{40454AFE-C58F-230B-1A70-96AE36176EAD}"/>
                </a:ext>
              </a:extLst>
            </p:cNvPr>
            <p:cNvPicPr>
              <a:picLocks noChangeAspect="1"/>
            </p:cNvPicPr>
            <p:nvPr/>
          </p:nvPicPr>
          <p:blipFill>
            <a:blip r:embed="rId14"/>
            <a:stretch>
              <a:fillRect/>
            </a:stretch>
          </p:blipFill>
          <p:spPr>
            <a:xfrm>
              <a:off x="7193863" y="1361080"/>
              <a:ext cx="1371600" cy="1371600"/>
            </a:xfrm>
            <a:prstGeom prst="rect">
              <a:avLst/>
            </a:prstGeom>
          </p:spPr>
        </p:pic>
        <p:pic>
          <p:nvPicPr>
            <p:cNvPr id="37" name="Picture 36" descr="A person wearing glasses and a black background&#10;&#10;Description automatically generated">
              <a:extLst>
                <a:ext uri="{FF2B5EF4-FFF2-40B4-BE49-F238E27FC236}">
                  <a16:creationId xmlns:a16="http://schemas.microsoft.com/office/drawing/2014/main" id="{68849B3F-846C-F134-9763-79A435010231}"/>
                </a:ext>
              </a:extLst>
            </p:cNvPr>
            <p:cNvPicPr>
              <a:picLocks noChangeAspect="1"/>
            </p:cNvPicPr>
            <p:nvPr/>
          </p:nvPicPr>
          <p:blipFill>
            <a:blip r:embed="rId15"/>
            <a:stretch>
              <a:fillRect/>
            </a:stretch>
          </p:blipFill>
          <p:spPr>
            <a:xfrm>
              <a:off x="5546802" y="1361080"/>
              <a:ext cx="1371600" cy="1371600"/>
            </a:xfrm>
            <a:prstGeom prst="rect">
              <a:avLst/>
            </a:prstGeom>
          </p:spPr>
        </p:pic>
        <p:pic>
          <p:nvPicPr>
            <p:cNvPr id="38" name="Picture 37" descr="A person wearing glasses and smiling&#10;&#10;Description automatically generated">
              <a:extLst>
                <a:ext uri="{FF2B5EF4-FFF2-40B4-BE49-F238E27FC236}">
                  <a16:creationId xmlns:a16="http://schemas.microsoft.com/office/drawing/2014/main" id="{69747691-8474-1967-28E3-773CC1A012A7}"/>
                </a:ext>
              </a:extLst>
            </p:cNvPr>
            <p:cNvPicPr>
              <a:picLocks noChangeAspect="1"/>
            </p:cNvPicPr>
            <p:nvPr/>
          </p:nvPicPr>
          <p:blipFill>
            <a:blip r:embed="rId16"/>
            <a:stretch>
              <a:fillRect/>
            </a:stretch>
          </p:blipFill>
          <p:spPr>
            <a:xfrm>
              <a:off x="8845025" y="1361080"/>
              <a:ext cx="1371600" cy="1371600"/>
            </a:xfrm>
            <a:prstGeom prst="rect">
              <a:avLst/>
            </a:prstGeom>
          </p:spPr>
        </p:pic>
        <p:pic>
          <p:nvPicPr>
            <p:cNvPr id="39" name="Picture 38" descr="A close-up of a person smiling&#10;&#10;Description automatically generated">
              <a:extLst>
                <a:ext uri="{FF2B5EF4-FFF2-40B4-BE49-F238E27FC236}">
                  <a16:creationId xmlns:a16="http://schemas.microsoft.com/office/drawing/2014/main" id="{22E2128C-38DC-E353-89B3-50F0876CF64D}"/>
                </a:ext>
              </a:extLst>
            </p:cNvPr>
            <p:cNvPicPr>
              <a:picLocks noChangeAspect="1"/>
            </p:cNvPicPr>
            <p:nvPr/>
          </p:nvPicPr>
          <p:blipFill>
            <a:blip r:embed="rId17"/>
            <a:stretch>
              <a:fillRect/>
            </a:stretch>
          </p:blipFill>
          <p:spPr>
            <a:xfrm>
              <a:off x="2220044" y="4971202"/>
              <a:ext cx="1371600" cy="1371600"/>
            </a:xfrm>
            <a:prstGeom prst="rect">
              <a:avLst/>
            </a:prstGeom>
          </p:spPr>
        </p:pic>
        <p:pic>
          <p:nvPicPr>
            <p:cNvPr id="40" name="Picture 39" descr="A person with beard and blue glasses smiling&#10;&#10;Description automatically generated">
              <a:extLst>
                <a:ext uri="{FF2B5EF4-FFF2-40B4-BE49-F238E27FC236}">
                  <a16:creationId xmlns:a16="http://schemas.microsoft.com/office/drawing/2014/main" id="{ECCCBBCB-D634-BA40-9694-4FE1559E8663}"/>
                </a:ext>
              </a:extLst>
            </p:cNvPr>
            <p:cNvPicPr>
              <a:picLocks noChangeAspect="1"/>
            </p:cNvPicPr>
            <p:nvPr/>
          </p:nvPicPr>
          <p:blipFill>
            <a:blip r:embed="rId18"/>
            <a:stretch>
              <a:fillRect/>
            </a:stretch>
          </p:blipFill>
          <p:spPr>
            <a:xfrm>
              <a:off x="5597817" y="3148217"/>
              <a:ext cx="1371600" cy="1371600"/>
            </a:xfrm>
            <a:prstGeom prst="rect">
              <a:avLst/>
            </a:prstGeom>
          </p:spPr>
        </p:pic>
        <p:pic>
          <p:nvPicPr>
            <p:cNvPr id="41" name="Picture 40" descr="A close-up of a person&#10;&#10;Description automatically generated">
              <a:extLst>
                <a:ext uri="{FF2B5EF4-FFF2-40B4-BE49-F238E27FC236}">
                  <a16:creationId xmlns:a16="http://schemas.microsoft.com/office/drawing/2014/main" id="{2DFE088D-A98B-96A1-5AF3-A4C6CDE9A0E5}"/>
                </a:ext>
              </a:extLst>
            </p:cNvPr>
            <p:cNvPicPr>
              <a:picLocks noChangeAspect="1"/>
            </p:cNvPicPr>
            <p:nvPr/>
          </p:nvPicPr>
          <p:blipFill>
            <a:blip r:embed="rId19"/>
            <a:stretch>
              <a:fillRect/>
            </a:stretch>
          </p:blipFill>
          <p:spPr>
            <a:xfrm>
              <a:off x="509522" y="4971202"/>
              <a:ext cx="1372197" cy="1369729"/>
            </a:xfrm>
            <a:prstGeom prst="rect">
              <a:avLst/>
            </a:prstGeom>
          </p:spPr>
        </p:pic>
        <p:pic>
          <p:nvPicPr>
            <p:cNvPr id="42" name="Picture 41">
              <a:extLst>
                <a:ext uri="{FF2B5EF4-FFF2-40B4-BE49-F238E27FC236}">
                  <a16:creationId xmlns:a16="http://schemas.microsoft.com/office/drawing/2014/main" id="{B07BEC38-1362-CBD9-FACC-7839DBD7E7A4}"/>
                </a:ext>
              </a:extLst>
            </p:cNvPr>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a:xfrm>
              <a:off x="8575312" y="4538105"/>
              <a:ext cx="1950889" cy="259335"/>
            </a:xfrm>
            <a:prstGeom prst="rect">
              <a:avLst/>
            </a:prstGeom>
          </p:spPr>
        </p:pic>
        <p:pic>
          <p:nvPicPr>
            <p:cNvPr id="43" name="Picture 42" descr="A person smiling at camera&#10;&#10;Description automatically generated">
              <a:extLst>
                <a:ext uri="{FF2B5EF4-FFF2-40B4-BE49-F238E27FC236}">
                  <a16:creationId xmlns:a16="http://schemas.microsoft.com/office/drawing/2014/main" id="{7322B884-FA57-FD29-BB90-034203396D02}"/>
                </a:ext>
              </a:extLst>
            </p:cNvPr>
            <p:cNvPicPr>
              <a:picLocks noChangeAspect="1"/>
            </p:cNvPicPr>
            <p:nvPr/>
          </p:nvPicPr>
          <p:blipFill>
            <a:blip r:embed="rId21"/>
            <a:stretch>
              <a:fillRect/>
            </a:stretch>
          </p:blipFill>
          <p:spPr>
            <a:xfrm>
              <a:off x="8889585" y="3148217"/>
              <a:ext cx="1408176" cy="1408176"/>
            </a:xfrm>
            <a:prstGeom prst="rect">
              <a:avLst/>
            </a:prstGeom>
          </p:spPr>
        </p:pic>
        <p:grpSp>
          <p:nvGrpSpPr>
            <p:cNvPr id="44" name="Group 43">
              <a:extLst>
                <a:ext uri="{FF2B5EF4-FFF2-40B4-BE49-F238E27FC236}">
                  <a16:creationId xmlns:a16="http://schemas.microsoft.com/office/drawing/2014/main" id="{CB2E1767-EA6C-7E6C-78B5-1AFC4B0D2123}"/>
                </a:ext>
              </a:extLst>
            </p:cNvPr>
            <p:cNvGrpSpPr/>
            <p:nvPr/>
          </p:nvGrpSpPr>
          <p:grpSpPr>
            <a:xfrm>
              <a:off x="2279550" y="3148217"/>
              <a:ext cx="1371600" cy="1371600"/>
              <a:chOff x="6096000" y="1669415"/>
              <a:chExt cx="1371600" cy="1371600"/>
            </a:xfrm>
          </p:grpSpPr>
          <p:pic>
            <p:nvPicPr>
              <p:cNvPr id="49" name="Picture 48" descr="A person with a beard&#10;&#10;Description automatically generated">
                <a:extLst>
                  <a:ext uri="{FF2B5EF4-FFF2-40B4-BE49-F238E27FC236}">
                    <a16:creationId xmlns:a16="http://schemas.microsoft.com/office/drawing/2014/main" id="{6D4F9C46-CD30-6986-AD7B-7B91297FA21B}"/>
                  </a:ext>
                </a:extLst>
              </p:cNvPr>
              <p:cNvPicPr>
                <a:picLocks noChangeAspect="1"/>
              </p:cNvPicPr>
              <p:nvPr/>
            </p:nvPicPr>
            <p:blipFill>
              <a:blip r:embed="rId8"/>
              <a:stretch>
                <a:fillRect/>
              </a:stretch>
            </p:blipFill>
            <p:spPr>
              <a:xfrm>
                <a:off x="6096000" y="1669415"/>
                <a:ext cx="1371600" cy="1371600"/>
              </a:xfrm>
              <a:prstGeom prst="rect">
                <a:avLst/>
              </a:prstGeom>
            </p:spPr>
          </p:pic>
          <p:sp>
            <p:nvSpPr>
              <p:cNvPr id="50" name="Oval 49">
                <a:extLst>
                  <a:ext uri="{FF2B5EF4-FFF2-40B4-BE49-F238E27FC236}">
                    <a16:creationId xmlns:a16="http://schemas.microsoft.com/office/drawing/2014/main" id="{614AC35B-2927-907C-5BE8-80BB5F5AD7E2}"/>
                  </a:ext>
                </a:extLst>
              </p:cNvPr>
              <p:cNvSpPr/>
              <p:nvPr/>
            </p:nvSpPr>
            <p:spPr>
              <a:xfrm>
                <a:off x="6168736" y="1735282"/>
                <a:ext cx="1184563" cy="120188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9CB80A1B-115A-2699-DE41-D10B494C5E23}"/>
                  </a:ext>
                </a:extLst>
              </p:cNvPr>
              <p:cNvSpPr/>
              <p:nvPr/>
            </p:nvSpPr>
            <p:spPr>
              <a:xfrm>
                <a:off x="6168736" y="1735281"/>
                <a:ext cx="1184563" cy="1201881"/>
              </a:xfrm>
              <a:prstGeom prst="ellipse">
                <a:avLst/>
              </a:prstGeom>
              <a:blipFill>
                <a:blip r:embed="rId2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E2FAA6DB-80BA-5E05-106D-5F2D1AB7FC45}"/>
                </a:ext>
              </a:extLst>
            </p:cNvPr>
            <p:cNvSpPr txBox="1"/>
            <p:nvPr/>
          </p:nvSpPr>
          <p:spPr>
            <a:xfrm>
              <a:off x="2205244" y="4538105"/>
              <a:ext cx="1436909" cy="276999"/>
            </a:xfrm>
            <a:prstGeom prst="rect">
              <a:avLst/>
            </a:prstGeom>
            <a:noFill/>
          </p:spPr>
          <p:txBody>
            <a:bodyPr wrap="square" rtlCol="0">
              <a:spAutoFit/>
            </a:bodyPr>
            <a:lstStyle/>
            <a:p>
              <a:pPr algn="ctr"/>
              <a:r>
                <a:rPr lang="en-US" sz="1200" b="1"/>
                <a:t>Donna Cauley</a:t>
              </a:r>
            </a:p>
          </p:txBody>
        </p:sp>
        <p:pic>
          <p:nvPicPr>
            <p:cNvPr id="46" name="Picture 45">
              <a:extLst>
                <a:ext uri="{FF2B5EF4-FFF2-40B4-BE49-F238E27FC236}">
                  <a16:creationId xmlns:a16="http://schemas.microsoft.com/office/drawing/2014/main" id="{20EB4934-6319-02FA-45CB-002F57D22644}"/>
                </a:ext>
              </a:extLst>
            </p:cNvPr>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a:xfrm>
              <a:off x="294183" y="3201000"/>
              <a:ext cx="1950889" cy="1388759"/>
            </a:xfrm>
            <a:prstGeom prst="rect">
              <a:avLst/>
            </a:prstGeom>
          </p:spPr>
        </p:pic>
        <p:pic>
          <p:nvPicPr>
            <p:cNvPr id="47" name="Picture 46" descr="A person with glasses and a mustache&#10;&#10;Description automatically generated">
              <a:extLst>
                <a:ext uri="{FF2B5EF4-FFF2-40B4-BE49-F238E27FC236}">
                  <a16:creationId xmlns:a16="http://schemas.microsoft.com/office/drawing/2014/main" id="{B5037278-B332-4BDE-4167-6E05E1CC8AD0}"/>
                </a:ext>
              </a:extLst>
            </p:cNvPr>
            <p:cNvPicPr>
              <a:picLocks noChangeAspect="1"/>
            </p:cNvPicPr>
            <p:nvPr/>
          </p:nvPicPr>
          <p:blipFill>
            <a:blip r:embed="rId24"/>
            <a:stretch>
              <a:fillRect/>
            </a:stretch>
          </p:blipFill>
          <p:spPr>
            <a:xfrm>
              <a:off x="2269976" y="1361080"/>
              <a:ext cx="1371600" cy="1371600"/>
            </a:xfrm>
            <a:prstGeom prst="rect">
              <a:avLst/>
            </a:prstGeom>
          </p:spPr>
        </p:pic>
        <p:sp>
          <p:nvSpPr>
            <p:cNvPr id="48" name="TextBox 47">
              <a:extLst>
                <a:ext uri="{FF2B5EF4-FFF2-40B4-BE49-F238E27FC236}">
                  <a16:creationId xmlns:a16="http://schemas.microsoft.com/office/drawing/2014/main" id="{45D0A738-624C-ABFA-6296-79CF1035E364}"/>
                </a:ext>
              </a:extLst>
            </p:cNvPr>
            <p:cNvSpPr txBox="1"/>
            <p:nvPr/>
          </p:nvSpPr>
          <p:spPr>
            <a:xfrm>
              <a:off x="539895" y="4538105"/>
              <a:ext cx="1436909" cy="276999"/>
            </a:xfrm>
            <a:prstGeom prst="rect">
              <a:avLst/>
            </a:prstGeom>
            <a:noFill/>
          </p:spPr>
          <p:txBody>
            <a:bodyPr wrap="square" rtlCol="0">
              <a:spAutoFit/>
            </a:bodyPr>
            <a:lstStyle/>
            <a:p>
              <a:pPr algn="ctr"/>
              <a:r>
                <a:rPr lang="en-US" sz="1200" b="1"/>
                <a:t>Amy Buffington</a:t>
              </a:r>
            </a:p>
          </p:txBody>
        </p:sp>
      </p:grpSp>
    </p:spTree>
    <p:extLst>
      <p:ext uri="{BB962C8B-B14F-4D97-AF65-F5344CB8AC3E}">
        <p14:creationId xmlns:p14="http://schemas.microsoft.com/office/powerpoint/2010/main" val="2030527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5587-26FB-4614-8B6C-3018EF73213A}"/>
              </a:ext>
            </a:extLst>
          </p:cNvPr>
          <p:cNvSpPr>
            <a:spLocks noGrp="1"/>
          </p:cNvSpPr>
          <p:nvPr>
            <p:ph type="title"/>
          </p:nvPr>
        </p:nvSpPr>
        <p:spPr/>
        <p:txBody>
          <a:bodyPr/>
          <a:lstStyle/>
          <a:p>
            <a:r>
              <a:rPr lang="en-US"/>
              <a:t>Sharing and Using Your Data</a:t>
            </a:r>
          </a:p>
        </p:txBody>
      </p:sp>
      <p:pic>
        <p:nvPicPr>
          <p:cNvPr id="9" name="Picture 1" descr="Image of Lincoln Elementary Ci3T Data Update cover">
            <a:extLst>
              <a:ext uri="{FF2B5EF4-FFF2-40B4-BE49-F238E27FC236}">
                <a16:creationId xmlns:a16="http://schemas.microsoft.com/office/drawing/2014/main" id="{F96DCC7B-6478-4435-8CD4-310A62F427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0426" y="1690689"/>
            <a:ext cx="3478133" cy="1956449"/>
          </a:xfrm>
          <a:prstGeom prst="rect">
            <a:avLst/>
          </a:prstGeom>
          <a:ln>
            <a:solidFill>
              <a:schemeClr val="tx1"/>
            </a:solidFill>
          </a:ln>
        </p:spPr>
      </p:pic>
      <p:pic>
        <p:nvPicPr>
          <p:cNvPr id="16" name="Picture 2" descr="Infographic of a social validity data table">
            <a:extLst>
              <a:ext uri="{FF2B5EF4-FFF2-40B4-BE49-F238E27FC236}">
                <a16:creationId xmlns:a16="http://schemas.microsoft.com/office/drawing/2014/main" id="{383D6596-471E-ECF5-48E2-36CAEDC480E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41548" y="1702661"/>
            <a:ext cx="3474929" cy="1956449"/>
          </a:xfrm>
          <a:prstGeom prst="rect">
            <a:avLst/>
          </a:prstGeom>
          <a:ln>
            <a:solidFill>
              <a:schemeClr val="tx1"/>
            </a:solidFill>
          </a:ln>
        </p:spPr>
      </p:pic>
      <p:pic>
        <p:nvPicPr>
          <p:cNvPr id="6" name="Picture 3" descr="Image of a Tiered Fidelity Inventory Rubric">
            <a:extLst>
              <a:ext uri="{FF2B5EF4-FFF2-40B4-BE49-F238E27FC236}">
                <a16:creationId xmlns:a16="http://schemas.microsoft.com/office/drawing/2014/main" id="{40831EEC-3005-B5F2-D168-5815EB1C6AE4}"/>
              </a:ext>
            </a:extLst>
          </p:cNvPr>
          <p:cNvPicPr>
            <a:picLocks noChangeAspect="1"/>
          </p:cNvPicPr>
          <p:nvPr/>
        </p:nvPicPr>
        <p:blipFill>
          <a:blip r:embed="rId4"/>
          <a:stretch>
            <a:fillRect/>
          </a:stretch>
        </p:blipFill>
        <p:spPr>
          <a:xfrm>
            <a:off x="8102167" y="1671863"/>
            <a:ext cx="3499407" cy="1975275"/>
          </a:xfrm>
          <a:prstGeom prst="rect">
            <a:avLst/>
          </a:prstGeom>
        </p:spPr>
      </p:pic>
      <p:pic>
        <p:nvPicPr>
          <p:cNvPr id="5" name="Picture 4" descr="Image of a Teacher Self-Report Survery and Direct Observation table">
            <a:extLst>
              <a:ext uri="{FF2B5EF4-FFF2-40B4-BE49-F238E27FC236}">
                <a16:creationId xmlns:a16="http://schemas.microsoft.com/office/drawing/2014/main" id="{847ABF50-F997-4D24-B053-8138E172D7E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90426" y="4071144"/>
            <a:ext cx="3478133" cy="1951218"/>
          </a:xfrm>
          <a:prstGeom prst="rect">
            <a:avLst/>
          </a:prstGeom>
          <a:ln>
            <a:solidFill>
              <a:schemeClr val="tx1"/>
            </a:solidFill>
          </a:ln>
        </p:spPr>
      </p:pic>
      <p:pic>
        <p:nvPicPr>
          <p:cNvPr id="11" name="Picture 5" descr="Image of social validity graphs ">
            <a:extLst>
              <a:ext uri="{FF2B5EF4-FFF2-40B4-BE49-F238E27FC236}">
                <a16:creationId xmlns:a16="http://schemas.microsoft.com/office/drawing/2014/main" id="{34276E4B-9988-4B3C-AE8B-1A208660E3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55271" y="4071144"/>
            <a:ext cx="3478133" cy="1956449"/>
          </a:xfrm>
          <a:prstGeom prst="rect">
            <a:avLst/>
          </a:prstGeom>
          <a:ln>
            <a:solidFill>
              <a:schemeClr val="tx1"/>
            </a:solidFill>
          </a:ln>
        </p:spPr>
      </p:pic>
      <p:pic>
        <p:nvPicPr>
          <p:cNvPr id="4" name="Picture 6" descr="Image of a Focus Areas chart ">
            <a:extLst>
              <a:ext uri="{FF2B5EF4-FFF2-40B4-BE49-F238E27FC236}">
                <a16:creationId xmlns:a16="http://schemas.microsoft.com/office/drawing/2014/main" id="{8FFCA1FD-5EFF-4AC0-91FE-03BD727AEA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20116" y="4071144"/>
            <a:ext cx="3481458" cy="1958320"/>
          </a:xfrm>
          <a:prstGeom prst="rect">
            <a:avLst/>
          </a:prstGeom>
          <a:ln>
            <a:solidFill>
              <a:schemeClr val="tx1"/>
            </a:solidFill>
          </a:ln>
        </p:spPr>
      </p:pic>
      <p:pic>
        <p:nvPicPr>
          <p:cNvPr id="15" name="Picture 7">
            <a:extLst>
              <a:ext uri="{FF2B5EF4-FFF2-40B4-BE49-F238E27FC236}">
                <a16:creationId xmlns:a16="http://schemas.microsoft.com/office/drawing/2014/main" id="{FB311592-E4A1-EAE8-B838-8CFA0CF8C77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477502" y="1732632"/>
            <a:ext cx="320688" cy="328146"/>
          </a:xfrm>
          <a:prstGeom prst="rect">
            <a:avLst/>
          </a:prstGeom>
        </p:spPr>
      </p:pic>
      <p:pic>
        <p:nvPicPr>
          <p:cNvPr id="20" name="Picture 8">
            <a:extLst>
              <a:ext uri="{FF2B5EF4-FFF2-40B4-BE49-F238E27FC236}">
                <a16:creationId xmlns:a16="http://schemas.microsoft.com/office/drawing/2014/main" id="{E237D68B-41E4-6341-5210-E3EFF210F7A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1226148" y="1732632"/>
            <a:ext cx="320688" cy="328146"/>
          </a:xfrm>
          <a:prstGeom prst="rect">
            <a:avLst/>
          </a:prstGeom>
        </p:spPr>
      </p:pic>
      <p:pic>
        <p:nvPicPr>
          <p:cNvPr id="13" name="Picture 9">
            <a:extLst>
              <a:ext uri="{FF2B5EF4-FFF2-40B4-BE49-F238E27FC236}">
                <a16:creationId xmlns:a16="http://schemas.microsoft.com/office/drawing/2014/main" id="{B20022BF-CC9F-4DB5-EFDE-08E61117E2B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730883" y="4071144"/>
            <a:ext cx="320688" cy="328146"/>
          </a:xfrm>
          <a:prstGeom prst="rect">
            <a:avLst/>
          </a:prstGeom>
        </p:spPr>
      </p:pic>
    </p:spTree>
    <p:extLst>
      <p:ext uri="{BB962C8B-B14F-4D97-AF65-F5344CB8AC3E}">
        <p14:creationId xmlns:p14="http://schemas.microsoft.com/office/powerpoint/2010/main" val="1305221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576AA-D2FA-58E5-5F80-992D1FE4DE5C}"/>
              </a:ext>
            </a:extLst>
          </p:cNvPr>
          <p:cNvSpPr>
            <a:spLocks noGrp="1"/>
          </p:cNvSpPr>
          <p:nvPr>
            <p:ph type="title"/>
          </p:nvPr>
        </p:nvSpPr>
        <p:spPr/>
        <p:txBody>
          <a:bodyPr/>
          <a:lstStyle/>
          <a:p>
            <a:r>
              <a:rPr lang="en-US"/>
              <a:t>Sharing Treatment Integrity and Social Validity Data</a:t>
            </a:r>
          </a:p>
        </p:txBody>
      </p:sp>
      <p:grpSp>
        <p:nvGrpSpPr>
          <p:cNvPr id="3" name="Picture 1" descr="Screenshot showing a graph with results from question 16: Have I had the opportunity to review our treatment integrity data?">
            <a:extLst>
              <a:ext uri="{FF2B5EF4-FFF2-40B4-BE49-F238E27FC236}">
                <a16:creationId xmlns:a16="http://schemas.microsoft.com/office/drawing/2014/main" id="{8CA91D68-A159-E1E4-266F-288EE9FFA566}"/>
              </a:ext>
            </a:extLst>
          </p:cNvPr>
          <p:cNvGrpSpPr/>
          <p:nvPr/>
        </p:nvGrpSpPr>
        <p:grpSpPr>
          <a:xfrm>
            <a:off x="381000" y="2219636"/>
            <a:ext cx="11430000" cy="3266764"/>
            <a:chOff x="0" y="3092918"/>
            <a:chExt cx="12217836" cy="3258082"/>
          </a:xfrm>
        </p:grpSpPr>
        <p:pic>
          <p:nvPicPr>
            <p:cNvPr id="4" name="Picture 3">
              <a:extLst>
                <a:ext uri="{FF2B5EF4-FFF2-40B4-BE49-F238E27FC236}">
                  <a16:creationId xmlns:a16="http://schemas.microsoft.com/office/drawing/2014/main" id="{E4D20845-2907-E9B8-9546-D5E35BBA0F2E}"/>
                </a:ext>
              </a:extLst>
            </p:cNvPr>
            <p:cNvPicPr>
              <a:picLocks noChangeAspect="1"/>
            </p:cNvPicPr>
            <p:nvPr/>
          </p:nvPicPr>
          <p:blipFill>
            <a:blip r:embed="rId2"/>
            <a:stretch>
              <a:fillRect/>
            </a:stretch>
          </p:blipFill>
          <p:spPr>
            <a:xfrm>
              <a:off x="201873" y="4071144"/>
              <a:ext cx="11784928" cy="2279856"/>
            </a:xfrm>
            <a:prstGeom prst="rect">
              <a:avLst/>
            </a:prstGeom>
            <a:ln>
              <a:noFill/>
            </a:ln>
          </p:spPr>
        </p:pic>
        <p:pic>
          <p:nvPicPr>
            <p:cNvPr id="5" name="Picture 4">
              <a:extLst>
                <a:ext uri="{FF2B5EF4-FFF2-40B4-BE49-F238E27FC236}">
                  <a16:creationId xmlns:a16="http://schemas.microsoft.com/office/drawing/2014/main" id="{A1825302-AFEC-7983-A008-5458FBC1B41A}"/>
                </a:ext>
              </a:extLst>
            </p:cNvPr>
            <p:cNvPicPr>
              <a:picLocks noChangeAspect="1"/>
            </p:cNvPicPr>
            <p:nvPr/>
          </p:nvPicPr>
          <p:blipFill>
            <a:blip r:embed="rId3"/>
            <a:stretch>
              <a:fillRect/>
            </a:stretch>
          </p:blipFill>
          <p:spPr>
            <a:xfrm>
              <a:off x="0" y="3092918"/>
              <a:ext cx="12217836" cy="978225"/>
            </a:xfrm>
            <a:prstGeom prst="rect">
              <a:avLst/>
            </a:prstGeom>
            <a:ln>
              <a:noFill/>
            </a:ln>
          </p:spPr>
        </p:pic>
      </p:grpSp>
    </p:spTree>
    <p:extLst>
      <p:ext uri="{BB962C8B-B14F-4D97-AF65-F5344CB8AC3E}">
        <p14:creationId xmlns:p14="http://schemas.microsoft.com/office/powerpoint/2010/main" val="2630709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D4096-78D5-0C5C-B568-BCDAD323F40D}"/>
              </a:ext>
            </a:extLst>
          </p:cNvPr>
          <p:cNvSpPr>
            <a:spLocks noGrp="1"/>
          </p:cNvSpPr>
          <p:nvPr>
            <p:ph type="title"/>
          </p:nvPr>
        </p:nvSpPr>
        <p:spPr/>
        <p:txBody>
          <a:bodyPr/>
          <a:lstStyle/>
          <a:p>
            <a:r>
              <a:rPr lang="en-US"/>
              <a:t>Example: Making Explicit Connections </a:t>
            </a:r>
          </a:p>
        </p:txBody>
      </p:sp>
      <p:pic>
        <p:nvPicPr>
          <p:cNvPr id="13" name="Picture 1" descr="Image of Survey #1: Teacher Self-Report Form">
            <a:extLst>
              <a:ext uri="{FF2B5EF4-FFF2-40B4-BE49-F238E27FC236}">
                <a16:creationId xmlns:a16="http://schemas.microsoft.com/office/drawing/2014/main" id="{8300A22F-4A25-F86F-4299-7B729A9278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621" y="1945368"/>
            <a:ext cx="3625527" cy="4024814"/>
          </a:xfrm>
          <a:prstGeom prst="rect">
            <a:avLst/>
          </a:prstGeom>
          <a:ln>
            <a:solidFill>
              <a:schemeClr val="tx1"/>
            </a:solidFill>
          </a:ln>
        </p:spPr>
      </p:pic>
      <p:pic>
        <p:nvPicPr>
          <p:cNvPr id="5" name="Picture 2" descr="Image of a Treatment Integrity table">
            <a:extLst>
              <a:ext uri="{FF2B5EF4-FFF2-40B4-BE49-F238E27FC236}">
                <a16:creationId xmlns:a16="http://schemas.microsoft.com/office/drawing/2014/main" id="{EE62B3D1-BD51-5F0F-7647-6AFF083CABA5}"/>
              </a:ext>
            </a:extLst>
          </p:cNvPr>
          <p:cNvPicPr>
            <a:picLocks noChangeAspect="1"/>
          </p:cNvPicPr>
          <p:nvPr/>
        </p:nvPicPr>
        <p:blipFill>
          <a:blip r:embed="rId3"/>
          <a:stretch>
            <a:fillRect/>
          </a:stretch>
        </p:blipFill>
        <p:spPr>
          <a:xfrm>
            <a:off x="4576020" y="1945368"/>
            <a:ext cx="6994359" cy="4024894"/>
          </a:xfrm>
          <a:prstGeom prst="rect">
            <a:avLst/>
          </a:prstGeom>
          <a:ln>
            <a:solidFill>
              <a:schemeClr val="tx1"/>
            </a:solidFill>
          </a:ln>
        </p:spPr>
      </p:pic>
      <p:sp>
        <p:nvSpPr>
          <p:cNvPr id="14" name="Arrow:">
            <a:extLst>
              <a:ext uri="{FF2B5EF4-FFF2-40B4-BE49-F238E27FC236}">
                <a16:creationId xmlns:a16="http://schemas.microsoft.com/office/drawing/2014/main" id="{981B47C2-2B54-F5D3-D463-0D2D1291406B}"/>
              </a:ext>
              <a:ext uri="{C183D7F6-B498-43B3-948B-1728B52AA6E4}">
                <adec:decorative xmlns:adec="http://schemas.microsoft.com/office/drawing/2017/decorative" val="1"/>
              </a:ext>
            </a:extLst>
          </p:cNvPr>
          <p:cNvSpPr/>
          <p:nvPr/>
        </p:nvSpPr>
        <p:spPr>
          <a:xfrm>
            <a:off x="3958391" y="3681663"/>
            <a:ext cx="786073" cy="469231"/>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5688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29ABA-58A4-36E8-D5DF-A2E4FB260D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10FE4-A105-AAD3-659E-A65E4A2F8405}"/>
              </a:ext>
            </a:extLst>
          </p:cNvPr>
          <p:cNvSpPr>
            <a:spLocks noGrp="1"/>
          </p:cNvSpPr>
          <p:nvPr>
            <p:ph type="title"/>
          </p:nvPr>
        </p:nvSpPr>
        <p:spPr/>
        <p:txBody>
          <a:bodyPr/>
          <a:lstStyle/>
          <a:p>
            <a:r>
              <a:rPr lang="en-US"/>
              <a:t>Sharing Systematic Screening Data</a:t>
            </a:r>
          </a:p>
        </p:txBody>
      </p:sp>
      <p:sp>
        <p:nvSpPr>
          <p:cNvPr id="3" name="Content Placeholder 1">
            <a:extLst>
              <a:ext uri="{FF2B5EF4-FFF2-40B4-BE49-F238E27FC236}">
                <a16:creationId xmlns:a16="http://schemas.microsoft.com/office/drawing/2014/main" id="{0FC1E361-48FD-04F6-57C7-CCE89CC6361B}"/>
              </a:ext>
            </a:extLst>
          </p:cNvPr>
          <p:cNvSpPr>
            <a:spLocks noGrp="1"/>
          </p:cNvSpPr>
          <p:nvPr>
            <p:ph idx="1"/>
          </p:nvPr>
        </p:nvSpPr>
        <p:spPr>
          <a:xfrm>
            <a:off x="838200" y="1825625"/>
            <a:ext cx="10662920" cy="4351338"/>
          </a:xfrm>
        </p:spPr>
        <p:txBody>
          <a:bodyPr>
            <a:normAutofit/>
          </a:bodyPr>
          <a:lstStyle/>
          <a:p>
            <a:pPr marL="0" indent="0">
              <a:buNone/>
            </a:pPr>
            <a:r>
              <a:rPr lang="en-US"/>
              <a:t>Once academic and behavior screening data are collected, data are shared at the:</a:t>
            </a:r>
          </a:p>
          <a:p>
            <a:r>
              <a:rPr lang="en-US" sz="2400"/>
              <a:t>School-wide (e.g., Tier 1 efforts)</a:t>
            </a:r>
          </a:p>
          <a:p>
            <a:r>
              <a:rPr lang="en-US" sz="2400"/>
              <a:t>Grade or department (e.g., Tier 1 efforts, low-intensity strategies)</a:t>
            </a:r>
          </a:p>
          <a:p>
            <a:r>
              <a:rPr lang="en-US" sz="2400"/>
              <a:t>Class level (e.g., low-intensity strategies)</a:t>
            </a:r>
          </a:p>
          <a:p>
            <a:r>
              <a:rPr lang="en-US" sz="2400"/>
              <a:t>Individual student level (e.g., Tier 2 and Tier 3)</a:t>
            </a:r>
          </a:p>
        </p:txBody>
      </p:sp>
      <p:pic>
        <p:nvPicPr>
          <p:cNvPr id="5" name="Picture 1" descr="Images of Fall SRSS Externalizing graph and table">
            <a:extLst>
              <a:ext uri="{FF2B5EF4-FFF2-40B4-BE49-F238E27FC236}">
                <a16:creationId xmlns:a16="http://schemas.microsoft.com/office/drawing/2014/main" id="{FCB5E23B-4CA9-3574-E9A4-784831DD2D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5340" y="4936102"/>
            <a:ext cx="5628640" cy="1556773"/>
          </a:xfrm>
          <a:prstGeom prst="rect">
            <a:avLst/>
          </a:prstGeom>
          <a:ln>
            <a:solidFill>
              <a:schemeClr val="tx1"/>
            </a:solidFill>
          </a:ln>
        </p:spPr>
      </p:pic>
      <p:pic>
        <p:nvPicPr>
          <p:cNvPr id="4" name="Picture 3">
            <a:extLst>
              <a:ext uri="{FF2B5EF4-FFF2-40B4-BE49-F238E27FC236}">
                <a16:creationId xmlns:a16="http://schemas.microsoft.com/office/drawing/2014/main" id="{1528ED89-F938-44F4-BC41-DB7669F1218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960015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5D369-BC52-6581-9703-E62055B1CE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075AAB-88AC-FA3B-C424-F48F9445AFF2}"/>
              </a:ext>
              <a:ext uri="{C183D7F6-B498-43B3-948B-1728B52AA6E4}">
                <adec:decorative xmlns:adec="http://schemas.microsoft.com/office/drawing/2017/decorative" val="1"/>
              </a:ext>
            </a:extLst>
          </p:cNvPr>
          <p:cNvSpPr>
            <a:spLocks noGrp="1"/>
          </p:cNvSpPr>
          <p:nvPr>
            <p:ph type="title"/>
          </p:nvPr>
        </p:nvSpPr>
        <p:spPr/>
        <p:txBody>
          <a:bodyPr/>
          <a:lstStyle/>
          <a:p>
            <a:r>
              <a:rPr lang="en-US"/>
              <a:t>Foundational Ci3T Implementation &amp; Professional Learning Activities</a:t>
            </a:r>
          </a:p>
        </p:txBody>
      </p:sp>
      <p:sp>
        <p:nvSpPr>
          <p:cNvPr id="5" name="Title">
            <a:extLst>
              <a:ext uri="{FF2B5EF4-FFF2-40B4-BE49-F238E27FC236}">
                <a16:creationId xmlns:a16="http://schemas.microsoft.com/office/drawing/2014/main" id="{8A860BF2-C4E3-E917-647D-89F0E0BB53B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Foundational Ci3T Implementation &amp; Professional Learning Activities 1</a:t>
            </a:r>
          </a:p>
        </p:txBody>
      </p:sp>
      <p:pic>
        <p:nvPicPr>
          <p:cNvPr id="3" name="Picture 2" descr="Table of yearlong Ci3T Implementation Series and Delivery activities">
            <a:extLst>
              <a:ext uri="{FF2B5EF4-FFF2-40B4-BE49-F238E27FC236}">
                <a16:creationId xmlns:a16="http://schemas.microsoft.com/office/drawing/2014/main" id="{81C30670-826A-244D-B229-9EC3095C38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23" b="37955"/>
          <a:stretch/>
        </p:blipFill>
        <p:spPr>
          <a:xfrm>
            <a:off x="708450" y="1592985"/>
            <a:ext cx="10515600" cy="4387164"/>
          </a:xfrm>
          <a:prstGeom prst="rect">
            <a:avLst/>
          </a:prstGeom>
        </p:spPr>
      </p:pic>
      <p:sp>
        <p:nvSpPr>
          <p:cNvPr id="4" name="Rectangle 3" descr="Yellow box outlining the Faculty and staff monthly meetings">
            <a:extLst>
              <a:ext uri="{FF2B5EF4-FFF2-40B4-BE49-F238E27FC236}">
                <a16:creationId xmlns:a16="http://schemas.microsoft.com/office/drawing/2014/main" id="{B6B9BE36-90D2-BBED-AD8D-B1EBBA0051D2}"/>
              </a:ext>
            </a:extLst>
          </p:cNvPr>
          <p:cNvSpPr/>
          <p:nvPr/>
        </p:nvSpPr>
        <p:spPr>
          <a:xfrm>
            <a:off x="1415714" y="3222459"/>
            <a:ext cx="9808336" cy="3449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9104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50F19-E561-1414-ED9A-A05C5D2B1D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FFB159-7C83-4872-5B2E-FA0933438AFE}"/>
              </a:ext>
              <a:ext uri="{C183D7F6-B498-43B3-948B-1728B52AA6E4}">
                <adec:decorative xmlns:adec="http://schemas.microsoft.com/office/drawing/2017/decorative" val="1"/>
              </a:ext>
            </a:extLst>
          </p:cNvPr>
          <p:cNvSpPr>
            <a:spLocks noGrp="1"/>
          </p:cNvSpPr>
          <p:nvPr>
            <p:ph type="title"/>
          </p:nvPr>
        </p:nvSpPr>
        <p:spPr/>
        <p:txBody>
          <a:bodyPr/>
          <a:lstStyle/>
          <a:p>
            <a:r>
              <a:rPr lang="en-US"/>
              <a:t>Foundational Ci3T Implementation &amp; Professional Learning Activities</a:t>
            </a:r>
          </a:p>
        </p:txBody>
      </p:sp>
      <p:sp>
        <p:nvSpPr>
          <p:cNvPr id="5" name="Title">
            <a:extLst>
              <a:ext uri="{FF2B5EF4-FFF2-40B4-BE49-F238E27FC236}">
                <a16:creationId xmlns:a16="http://schemas.microsoft.com/office/drawing/2014/main" id="{42C92441-D0CC-223C-14F3-39F4966E2B4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Foundational Ci3T Implementation &amp; Professional Learning Activities 2</a:t>
            </a:r>
          </a:p>
        </p:txBody>
      </p:sp>
      <p:pic>
        <p:nvPicPr>
          <p:cNvPr id="3" name="Picture 2" descr="Table of yearlong Ci3T Implementation Series and Delivery activities">
            <a:extLst>
              <a:ext uri="{FF2B5EF4-FFF2-40B4-BE49-F238E27FC236}">
                <a16:creationId xmlns:a16="http://schemas.microsoft.com/office/drawing/2014/main" id="{898E73C3-CD92-C6E3-FB56-0E8BCCF99D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23" b="37955"/>
          <a:stretch/>
        </p:blipFill>
        <p:spPr>
          <a:xfrm>
            <a:off x="708450" y="1592985"/>
            <a:ext cx="10515600" cy="4387164"/>
          </a:xfrm>
          <a:prstGeom prst="rect">
            <a:avLst/>
          </a:prstGeom>
        </p:spPr>
      </p:pic>
      <p:sp>
        <p:nvSpPr>
          <p:cNvPr id="4" name="Rectangle 3" descr="Yellow box outlining the professional learning community meetings">
            <a:extLst>
              <a:ext uri="{FF2B5EF4-FFF2-40B4-BE49-F238E27FC236}">
                <a16:creationId xmlns:a16="http://schemas.microsoft.com/office/drawing/2014/main" id="{1F981700-3137-DE04-62A5-1B69D41E65A5}"/>
              </a:ext>
            </a:extLst>
          </p:cNvPr>
          <p:cNvSpPr/>
          <p:nvPr/>
        </p:nvSpPr>
        <p:spPr>
          <a:xfrm>
            <a:off x="1415714" y="3508209"/>
            <a:ext cx="9808336" cy="3449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6604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D2D24-B11A-E8E1-FE60-BD153DEAB8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69C177-874F-91B2-3147-4D188EFD0D90}"/>
              </a:ext>
              <a:ext uri="{C183D7F6-B498-43B3-948B-1728B52AA6E4}">
                <adec:decorative xmlns:adec="http://schemas.microsoft.com/office/drawing/2017/decorative" val="1"/>
              </a:ext>
            </a:extLst>
          </p:cNvPr>
          <p:cNvSpPr>
            <a:spLocks noGrp="1"/>
          </p:cNvSpPr>
          <p:nvPr>
            <p:ph type="title"/>
          </p:nvPr>
        </p:nvSpPr>
        <p:spPr/>
        <p:txBody>
          <a:bodyPr/>
          <a:lstStyle/>
          <a:p>
            <a:r>
              <a:rPr lang="en-US"/>
              <a:t>Foundational Ci3T Implementation &amp; Professional Learning Activities</a:t>
            </a:r>
          </a:p>
        </p:txBody>
      </p:sp>
      <p:sp>
        <p:nvSpPr>
          <p:cNvPr id="7" name="Title 2">
            <a:extLst>
              <a:ext uri="{FF2B5EF4-FFF2-40B4-BE49-F238E27FC236}">
                <a16:creationId xmlns:a16="http://schemas.microsoft.com/office/drawing/2014/main" id="{DF725E4B-27E0-6588-6673-2F9AF763739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Foundational Ci3T Implementation &amp; Professional Learning Activities 3</a:t>
            </a:r>
          </a:p>
        </p:txBody>
      </p:sp>
      <p:pic>
        <p:nvPicPr>
          <p:cNvPr id="3" name="Picture 1" descr="Table of yearlong Ci3T Implementation Series and Delivery activities">
            <a:extLst>
              <a:ext uri="{FF2B5EF4-FFF2-40B4-BE49-F238E27FC236}">
                <a16:creationId xmlns:a16="http://schemas.microsoft.com/office/drawing/2014/main" id="{852C9959-3BBC-2B2D-CB66-B83C021D3F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23" b="37955"/>
          <a:stretch/>
        </p:blipFill>
        <p:spPr>
          <a:xfrm>
            <a:off x="708450" y="1592985"/>
            <a:ext cx="10515600" cy="4387164"/>
          </a:xfrm>
          <a:prstGeom prst="rect">
            <a:avLst/>
          </a:prstGeom>
        </p:spPr>
      </p:pic>
      <p:sp>
        <p:nvSpPr>
          <p:cNvPr id="4" name="Rectangle 1" descr="Yellow box outlining the families and community connections (e.g., newsletters, open houses)">
            <a:extLst>
              <a:ext uri="{FF2B5EF4-FFF2-40B4-BE49-F238E27FC236}">
                <a16:creationId xmlns:a16="http://schemas.microsoft.com/office/drawing/2014/main" id="{5E06AED5-F014-548C-A3F7-4294268410F3}"/>
              </a:ext>
            </a:extLst>
          </p:cNvPr>
          <p:cNvSpPr/>
          <p:nvPr/>
        </p:nvSpPr>
        <p:spPr>
          <a:xfrm>
            <a:off x="1415714" y="3802678"/>
            <a:ext cx="9808336" cy="3449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201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43368-9B5D-8FB9-BB11-AE9E3D60CE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324DC6-66D3-8A6B-7F18-C329176FAF83}"/>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1">
            <a:extLst>
              <a:ext uri="{FF2B5EF4-FFF2-40B4-BE49-F238E27FC236}">
                <a16:creationId xmlns:a16="http://schemas.microsoft.com/office/drawing/2014/main" id="{ED487DA1-7DE3-2166-87F6-83F9A9C3A07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1</a:t>
            </a:r>
          </a:p>
        </p:txBody>
      </p:sp>
      <p:sp>
        <p:nvSpPr>
          <p:cNvPr id="3" name="Content Placeholder 1">
            <a:extLst>
              <a:ext uri="{FF2B5EF4-FFF2-40B4-BE49-F238E27FC236}">
                <a16:creationId xmlns:a16="http://schemas.microsoft.com/office/drawing/2014/main" id="{783A89BB-5E6E-7942-C9F7-FB0DCBBACD9F}"/>
              </a:ext>
            </a:extLst>
          </p:cNvPr>
          <p:cNvSpPr>
            <a:spLocks noGrp="1"/>
          </p:cNvSpPr>
          <p:nvPr>
            <p:ph sz="half" idx="1"/>
          </p:nvPr>
        </p:nvSpPr>
        <p:spPr>
          <a:xfrm>
            <a:off x="838199" y="1825625"/>
            <a:ext cx="5491939" cy="4351338"/>
          </a:xfrm>
        </p:spPr>
        <p:txBody>
          <a:bodyPr>
            <a:normAutofit/>
          </a:bodyPr>
          <a:lstStyle/>
          <a:p>
            <a:pPr marL="0" indent="0">
              <a:buNone/>
            </a:pPr>
            <a:r>
              <a:rPr lang="en-US"/>
              <a:t>What is one success your team had in sharing:</a:t>
            </a:r>
          </a:p>
          <a:p>
            <a:r>
              <a:rPr lang="en-US"/>
              <a:t>t</a:t>
            </a:r>
            <a:r>
              <a:rPr lang="en-US" sz="2800" b="0" i="0" u="none" kern="1200">
                <a:solidFill>
                  <a:schemeClr val="tx1"/>
                </a:solidFill>
                <a:effectLst/>
                <a:latin typeface="+mn-lt"/>
                <a:ea typeface="+mn-ea"/>
                <a:cs typeface="+mn-cs"/>
              </a:rPr>
              <a:t>reatment </a:t>
            </a:r>
            <a:r>
              <a:rPr lang="en-US"/>
              <a:t>i</a:t>
            </a:r>
            <a:r>
              <a:rPr lang="en-US" sz="2800" b="0" i="0" u="none" kern="1200">
                <a:solidFill>
                  <a:schemeClr val="tx1"/>
                </a:solidFill>
                <a:effectLst/>
                <a:latin typeface="+mn-lt"/>
                <a:ea typeface="+mn-ea"/>
                <a:cs typeface="+mn-cs"/>
              </a:rPr>
              <a:t>ntegrity and social </a:t>
            </a:r>
            <a:r>
              <a:rPr lang="en-US"/>
              <a:t>v</a:t>
            </a:r>
            <a:r>
              <a:rPr lang="en-US" sz="2800" b="0" i="0" u="none" kern="1200">
                <a:solidFill>
                  <a:schemeClr val="tx1"/>
                </a:solidFill>
                <a:effectLst/>
                <a:latin typeface="+mn-lt"/>
                <a:ea typeface="+mn-ea"/>
                <a:cs typeface="+mn-cs"/>
              </a:rPr>
              <a:t>alidity data with faculty and staff?</a:t>
            </a:r>
          </a:p>
          <a:p>
            <a:r>
              <a:rPr lang="en-US"/>
              <a:t>w</a:t>
            </a:r>
            <a:r>
              <a:rPr lang="en-US" sz="2800" b="0" i="0" u="none" kern="1200">
                <a:solidFill>
                  <a:schemeClr val="tx1"/>
                </a:solidFill>
                <a:effectLst/>
                <a:latin typeface="+mn-lt"/>
                <a:ea typeface="+mn-ea"/>
                <a:cs typeface="+mn-cs"/>
              </a:rPr>
              <a:t>inter </a:t>
            </a:r>
            <a:r>
              <a:rPr lang="en-US"/>
              <a:t>screening </a:t>
            </a:r>
            <a:r>
              <a:rPr lang="en-US" sz="2800" b="0" i="0" u="none" kern="1200">
                <a:solidFill>
                  <a:schemeClr val="tx1"/>
                </a:solidFill>
                <a:effectLst/>
                <a:latin typeface="+mn-lt"/>
                <a:ea typeface="+mn-ea"/>
                <a:cs typeface="+mn-cs"/>
              </a:rPr>
              <a:t>data with faculty and staff?</a:t>
            </a:r>
          </a:p>
          <a:p>
            <a:r>
              <a:rPr lang="en-US"/>
              <a:t>data or Ci3T updates with families?</a:t>
            </a:r>
            <a:endParaRPr lang="en-US" sz="2800" b="0" i="0" u="none" kern="1200">
              <a:solidFill>
                <a:schemeClr val="tx1"/>
              </a:solidFill>
              <a:effectLst/>
              <a:latin typeface="+mn-lt"/>
              <a:ea typeface="+mn-ea"/>
              <a:cs typeface="+mn-cs"/>
            </a:endParaRPr>
          </a:p>
          <a:p>
            <a:pPr marL="0" indent="0">
              <a:buNone/>
            </a:pPr>
            <a:endParaRPr lang="en-US"/>
          </a:p>
        </p:txBody>
      </p:sp>
      <p:pic>
        <p:nvPicPr>
          <p:cNvPr id="11" name="Content Placeholder 2" descr="A screenshot of a Zoom chat">
            <a:extLst>
              <a:ext uri="{FF2B5EF4-FFF2-40B4-BE49-F238E27FC236}">
                <a16:creationId xmlns:a16="http://schemas.microsoft.com/office/drawing/2014/main" id="{16CD994C-AEE3-C4A2-50E5-5D5C1C2908A4}"/>
              </a:ext>
            </a:extLst>
          </p:cNvPr>
          <p:cNvPicPr>
            <a:picLocks noGrp="1" noChangeAspect="1"/>
          </p:cNvPicPr>
          <p:nvPr>
            <p:ph sz="half" idx="2"/>
          </p:nvPr>
        </p:nvPicPr>
        <p:blipFill>
          <a:blip r:embed="rId2"/>
          <a:stretch>
            <a:fillRect/>
          </a:stretch>
        </p:blipFill>
        <p:spPr>
          <a:xfrm>
            <a:off x="6553325" y="1825625"/>
            <a:ext cx="3345666" cy="3605019"/>
          </a:xfrm>
          <a:ln>
            <a:solidFill>
              <a:schemeClr val="tx1"/>
            </a:solidFill>
          </a:ln>
        </p:spPr>
      </p:pic>
      <p:grpSp>
        <p:nvGrpSpPr>
          <p:cNvPr id="17" name="Group 1">
            <a:extLst>
              <a:ext uri="{FF2B5EF4-FFF2-40B4-BE49-F238E27FC236}">
                <a16:creationId xmlns:a16="http://schemas.microsoft.com/office/drawing/2014/main" id="{89D2DEA1-20F5-9EE1-421B-173FEB2C6088}"/>
              </a:ext>
              <a:ext uri="{C183D7F6-B498-43B3-948B-1728B52AA6E4}">
                <adec:decorative xmlns:adec="http://schemas.microsoft.com/office/drawing/2017/decorative" val="1"/>
              </a:ext>
            </a:extLst>
          </p:cNvPr>
          <p:cNvGrpSpPr/>
          <p:nvPr/>
        </p:nvGrpSpPr>
        <p:grpSpPr>
          <a:xfrm>
            <a:off x="10022930" y="3831566"/>
            <a:ext cx="1561171" cy="2129883"/>
            <a:chOff x="10326029" y="3813717"/>
            <a:chExt cx="1561171" cy="2129883"/>
          </a:xfrm>
        </p:grpSpPr>
        <p:pic>
          <p:nvPicPr>
            <p:cNvPr id="7" name="Graphic 6" descr="Keyboard outline">
              <a:extLst>
                <a:ext uri="{FF2B5EF4-FFF2-40B4-BE49-F238E27FC236}">
                  <a16:creationId xmlns:a16="http://schemas.microsoft.com/office/drawing/2014/main" id="{5FB0C0D4-88A3-908C-471B-974FBB050A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CAD314C0-67B2-CC43-CDBD-0EDB5B1FA1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D4788A73-4CC9-4886-3AFD-68464D3B4817}"/>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6012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365D8-3995-E812-FBD5-2B74DC7D79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F7FBEA-F237-1FC0-2616-9D757C287D73}"/>
              </a:ext>
              <a:ext uri="{C183D7F6-B498-43B3-948B-1728B52AA6E4}">
                <adec:decorative xmlns:adec="http://schemas.microsoft.com/office/drawing/2017/decorative" val="1"/>
              </a:ext>
            </a:extLst>
          </p:cNvPr>
          <p:cNvSpPr>
            <a:spLocks noGrp="1"/>
          </p:cNvSpPr>
          <p:nvPr>
            <p:ph type="title"/>
          </p:nvPr>
        </p:nvSpPr>
        <p:spPr/>
        <p:txBody>
          <a:bodyPr/>
          <a:lstStyle/>
          <a:p>
            <a:r>
              <a:rPr lang="en-US"/>
              <a:t>Data-Informed Decision-Making</a:t>
            </a:r>
          </a:p>
        </p:txBody>
      </p:sp>
      <p:sp>
        <p:nvSpPr>
          <p:cNvPr id="4" name="Title 1">
            <a:extLst>
              <a:ext uri="{FF2B5EF4-FFF2-40B4-BE49-F238E27FC236}">
                <a16:creationId xmlns:a16="http://schemas.microsoft.com/office/drawing/2014/main" id="{0B7E0438-333F-F4ED-B8E1-A31A540A5AEC}"/>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Data-Informed Decision-Making 2</a:t>
            </a:r>
          </a:p>
        </p:txBody>
      </p:sp>
      <p:sp>
        <p:nvSpPr>
          <p:cNvPr id="3" name="Text Placeholder 2">
            <a:extLst>
              <a:ext uri="{FF2B5EF4-FFF2-40B4-BE49-F238E27FC236}">
                <a16:creationId xmlns:a16="http://schemas.microsoft.com/office/drawing/2014/main" id="{AE4F2E3D-53B6-1E0F-6D93-91492370669A}"/>
              </a:ext>
            </a:extLst>
          </p:cNvPr>
          <p:cNvSpPr>
            <a:spLocks noGrp="1"/>
          </p:cNvSpPr>
          <p:nvPr>
            <p:ph type="body" idx="1"/>
          </p:nvPr>
        </p:nvSpPr>
        <p:spPr/>
        <p:txBody>
          <a:bodyPr/>
          <a:lstStyle/>
          <a:p>
            <a:r>
              <a:rPr lang="en-US"/>
              <a:t>Sharing Data with Stakeholders</a:t>
            </a:r>
          </a:p>
          <a:p>
            <a:r>
              <a:rPr lang="en-US" b="1"/>
              <a:t>Using Data to Inform Professional Learning and Instruction</a:t>
            </a:r>
          </a:p>
        </p:txBody>
      </p:sp>
      <p:sp>
        <p:nvSpPr>
          <p:cNvPr id="5" name="Rectangle">
            <a:extLst>
              <a:ext uri="{FF2B5EF4-FFF2-40B4-BE49-F238E27FC236}">
                <a16:creationId xmlns:a16="http://schemas.microsoft.com/office/drawing/2014/main" id="{AA776445-3272-790B-9D31-7D229B886543}"/>
              </a:ext>
            </a:extLst>
          </p:cNvPr>
          <p:cNvSpPr/>
          <p:nvPr/>
        </p:nvSpPr>
        <p:spPr>
          <a:xfrm>
            <a:off x="681900" y="5505791"/>
            <a:ext cx="10671900" cy="1167718"/>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1.19 DECISION MAKING WITH FIDELITY DATA</a:t>
            </a:r>
          </a:p>
          <a:p>
            <a:r>
              <a:rPr lang="en-US" sz="1400">
                <a:solidFill>
                  <a:schemeClr val="bg1"/>
                </a:solidFill>
              </a:rPr>
              <a:t>Tier 1 leadership team reviews and uses schoolwide (e.g., TFI, </a:t>
            </a:r>
            <a:r>
              <a:rPr lang="en-US" sz="1400" err="1">
                <a:solidFill>
                  <a:schemeClr val="bg1"/>
                </a:solidFill>
              </a:rPr>
              <a:t>BoQ</a:t>
            </a:r>
            <a:r>
              <a:rPr lang="en-US" sz="1400">
                <a:solidFill>
                  <a:schemeClr val="bg1"/>
                </a:solidFill>
              </a:rPr>
              <a:t>, TIC, SAS, SET) and other fidelity data (e.g., classroom implementation, Tier 1 SEB curriculum, staff wellness systems) at least annually.</a:t>
            </a:r>
          </a:p>
        </p:txBody>
      </p:sp>
      <p:pic>
        <p:nvPicPr>
          <p:cNvPr id="6" name="Picture" descr="Tiered Fidelity Inventory (TFI) Manual - Version 3">
            <a:extLst>
              <a:ext uri="{FF2B5EF4-FFF2-40B4-BE49-F238E27FC236}">
                <a16:creationId xmlns:a16="http://schemas.microsoft.com/office/drawing/2014/main" id="{95968AD2-20FF-17D7-1078-6DAF627781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5655" y="4785973"/>
            <a:ext cx="1476375" cy="1914525"/>
          </a:xfrm>
          <a:prstGeom prst="rect">
            <a:avLst/>
          </a:prstGeom>
        </p:spPr>
      </p:pic>
    </p:spTree>
    <p:extLst>
      <p:ext uri="{BB962C8B-B14F-4D97-AF65-F5344CB8AC3E}">
        <p14:creationId xmlns:p14="http://schemas.microsoft.com/office/powerpoint/2010/main" val="1075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DB4CE-60BE-747C-5E60-B1D01B9CD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C01297-8CE3-8BCF-12D0-A4F2C0161EC2}"/>
              </a:ext>
              <a:ext uri="{C183D7F6-B498-43B3-948B-1728B52AA6E4}">
                <adec:decorative xmlns:adec="http://schemas.microsoft.com/office/drawing/2017/decorative" val="1"/>
              </a:ext>
            </a:extLst>
          </p:cNvPr>
          <p:cNvSpPr>
            <a:spLocks noGrp="1"/>
          </p:cNvSpPr>
          <p:nvPr>
            <p:ph type="title"/>
          </p:nvPr>
        </p:nvSpPr>
        <p:spPr/>
        <p:txBody>
          <a:bodyPr/>
          <a:lstStyle/>
          <a:p>
            <a:r>
              <a:rPr lang="en-US"/>
              <a:t>Session Outcomes</a:t>
            </a:r>
          </a:p>
        </p:txBody>
      </p:sp>
      <p:sp>
        <p:nvSpPr>
          <p:cNvPr id="5" name="Title 1">
            <a:extLst>
              <a:ext uri="{FF2B5EF4-FFF2-40B4-BE49-F238E27FC236}">
                <a16:creationId xmlns:a16="http://schemas.microsoft.com/office/drawing/2014/main" id="{D7F0A704-1CFF-9EC8-543A-0AABA43C4F42}"/>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Session Outcomes 2</a:t>
            </a:r>
          </a:p>
        </p:txBody>
      </p:sp>
      <p:sp>
        <p:nvSpPr>
          <p:cNvPr id="3" name="Content Placeholder 1">
            <a:extLst>
              <a:ext uri="{FF2B5EF4-FFF2-40B4-BE49-F238E27FC236}">
                <a16:creationId xmlns:a16="http://schemas.microsoft.com/office/drawing/2014/main" id="{CDDA4EAD-276F-EA84-637E-2BBA2AD8DB6E}"/>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200"/>
              <a:t>Identify continued professional learning needs from the previous session based on available data (e.g., screening, social validity, and treatment integrity). </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Develop integrated lesson plans featuring low-intensity strategies to address academic, behavioral, and social and emotional well-being in an integrated fashion to maximize engagement and prevent challenging behaviors from occurring.  </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Refine data-informed, decision making at Tier 2 and Tier 3, by using school-wide data to connect students to additional strategies, practices, and programs.</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Identify professional learning resources available to support work across Tiers 1, 2, and 3, and make plans to connect faculty and staff to these resources. </a:t>
            </a:r>
          </a:p>
        </p:txBody>
      </p:sp>
      <p:sp>
        <p:nvSpPr>
          <p:cNvPr id="4" name="Highlight" descr="Highlighting over the first session objective (Identify continued professional learning needs from the previous session based on available data (e.g., screening, social validity, and treatment integrity).)">
            <a:extLst>
              <a:ext uri="{FF2B5EF4-FFF2-40B4-BE49-F238E27FC236}">
                <a16:creationId xmlns:a16="http://schemas.microsoft.com/office/drawing/2014/main" id="{659A9C6E-6F32-4A72-E47D-A5A4E01612D2}"/>
              </a:ext>
            </a:extLst>
          </p:cNvPr>
          <p:cNvSpPr/>
          <p:nvPr/>
        </p:nvSpPr>
        <p:spPr>
          <a:xfrm>
            <a:off x="838200" y="1690688"/>
            <a:ext cx="10808368" cy="103701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5825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Zoom Logistics</a:t>
            </a:r>
          </a:p>
        </p:txBody>
      </p:sp>
      <p:sp>
        <p:nvSpPr>
          <p:cNvPr id="17" name="Content Placeholder 1">
            <a:extLst>
              <a:ext uri="{FF2B5EF4-FFF2-40B4-BE49-F238E27FC236}">
                <a16:creationId xmlns:a16="http://schemas.microsoft.com/office/drawing/2014/main" id="{AB434CB4-83DD-F712-B48A-B552946270D3}"/>
              </a:ext>
            </a:extLst>
          </p:cNvPr>
          <p:cNvSpPr txBox="1">
            <a:spLocks/>
          </p:cNvSpPr>
          <p:nvPr/>
        </p:nvSpPr>
        <p:spPr>
          <a:xfrm>
            <a:off x="175968" y="4578897"/>
            <a:ext cx="4203053" cy="1176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To help us put you in breakout rooms with your colleagues today we are renaming you with your school initials and first and last name</a:t>
            </a:r>
          </a:p>
        </p:txBody>
      </p:sp>
      <p:pic>
        <p:nvPicPr>
          <p:cNvPr id="11" name="Picture 1">
            <a:extLst>
              <a:ext uri="{FF2B5EF4-FFF2-40B4-BE49-F238E27FC236}">
                <a16:creationId xmlns:a16="http://schemas.microsoft.com/office/drawing/2014/main" id="{B2102BB7-87D9-1A99-92A7-CFAC8B69F63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5859" y="1499589"/>
            <a:ext cx="4087109" cy="2975364"/>
          </a:xfrm>
          <a:prstGeom prst="rect">
            <a:avLst/>
          </a:prstGeom>
        </p:spPr>
      </p:pic>
      <p:sp>
        <p:nvSpPr>
          <p:cNvPr id="3" name="Content Placeholder 2">
            <a:extLst>
              <a:ext uri="{FF2B5EF4-FFF2-40B4-BE49-F238E27FC236}">
                <a16:creationId xmlns:a16="http://schemas.microsoft.com/office/drawing/2014/main" id="{403B2AD3-3EC6-7D78-314D-F6747FF77BE1}"/>
              </a:ext>
            </a:extLst>
          </p:cNvPr>
          <p:cNvSpPr>
            <a:spLocks noGrp="1"/>
          </p:cNvSpPr>
          <p:nvPr>
            <p:ph sz="half" idx="4294967295"/>
          </p:nvPr>
        </p:nvSpPr>
        <p:spPr>
          <a:xfrm>
            <a:off x="4946226" y="4599461"/>
            <a:ext cx="3165236" cy="930275"/>
          </a:xfrm>
        </p:spPr>
        <p:txBody>
          <a:bodyPr>
            <a:noAutofit/>
          </a:bodyPr>
          <a:lstStyle/>
          <a:p>
            <a:pPr marL="0" indent="0" algn="ctr">
              <a:buNone/>
            </a:pPr>
            <a:r>
              <a:rPr lang="en-US" sz="1800"/>
              <a:t>If there are multiple people in the room with you, please list their first and last names and email in the chat!</a:t>
            </a:r>
          </a:p>
        </p:txBody>
      </p:sp>
      <p:pic>
        <p:nvPicPr>
          <p:cNvPr id="8" name="Picture 2">
            <a:extLst>
              <a:ext uri="{FF2B5EF4-FFF2-40B4-BE49-F238E27FC236}">
                <a16:creationId xmlns:a16="http://schemas.microsoft.com/office/drawing/2014/main" id="{46061717-A78B-86F0-3D1F-BA4639D169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86018" y="983754"/>
            <a:ext cx="2085652" cy="3491199"/>
          </a:xfrm>
          <a:prstGeom prst="rect">
            <a:avLst/>
          </a:prstGeom>
          <a:ln>
            <a:solidFill>
              <a:schemeClr val="tx1"/>
            </a:solidFill>
          </a:ln>
        </p:spPr>
      </p:pic>
      <p:sp>
        <p:nvSpPr>
          <p:cNvPr id="6" name="Content Placeholder 3">
            <a:extLst>
              <a:ext uri="{FF2B5EF4-FFF2-40B4-BE49-F238E27FC236}">
                <a16:creationId xmlns:a16="http://schemas.microsoft.com/office/drawing/2014/main" id="{DD34EFEB-C4A5-104E-E680-E1852BEB4D47}"/>
              </a:ext>
            </a:extLst>
          </p:cNvPr>
          <p:cNvSpPr txBox="1">
            <a:spLocks/>
          </p:cNvSpPr>
          <p:nvPr/>
        </p:nvSpPr>
        <p:spPr>
          <a:xfrm>
            <a:off x="8238126" y="4401818"/>
            <a:ext cx="3953874"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If you are facilitating a Ci3T Leadership Team Symposium session at a satellite location, please email us a list of the names, email addresses, and schools of those attending.   </a:t>
            </a:r>
          </a:p>
        </p:txBody>
      </p:sp>
      <p:pic>
        <p:nvPicPr>
          <p:cNvPr id="9" name="Picture 3">
            <a:extLst>
              <a:ext uri="{FF2B5EF4-FFF2-40B4-BE49-F238E27FC236}">
                <a16:creationId xmlns:a16="http://schemas.microsoft.com/office/drawing/2014/main" id="{4B7F1550-BFC3-CBE2-A964-228D59F5FC0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06765" y="1130619"/>
            <a:ext cx="2816596" cy="3060457"/>
          </a:xfrm>
          <a:prstGeom prst="rect">
            <a:avLst/>
          </a:prstGeom>
        </p:spPr>
      </p:pic>
    </p:spTree>
    <p:extLst>
      <p:ext uri="{BB962C8B-B14F-4D97-AF65-F5344CB8AC3E}">
        <p14:creationId xmlns:p14="http://schemas.microsoft.com/office/powerpoint/2010/main" val="2937838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EB134-3A7A-88F1-7DA8-F89179046B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011DB2-5349-C055-5569-2609EA0BA0E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Session 3 Companion eBook 2</a:t>
            </a:r>
          </a:p>
        </p:txBody>
      </p:sp>
      <p:pic>
        <p:nvPicPr>
          <p:cNvPr id="2050" name="Picture 1" descr="Image of Ci3T Implementation Professional Learning Series Session 3 Companion eBook">
            <a:extLst>
              <a:ext uri="{FF2B5EF4-FFF2-40B4-BE49-F238E27FC236}">
                <a16:creationId xmlns:a16="http://schemas.microsoft.com/office/drawing/2014/main" id="{04C7FEB5-243C-7B0D-3F17-2114A15E604F}"/>
              </a:ext>
            </a:extLst>
          </p:cNvPr>
          <p:cNvPicPr>
            <a:picLocks noChangeAspect="1" noChangeArrowheads="1"/>
          </p:cNvPicPr>
          <p:nvPr/>
        </p:nvPicPr>
        <p:blipFill>
          <a:blip r:embed="rId3"/>
          <a:srcRect/>
          <a:stretch/>
        </p:blipFill>
        <p:spPr bwMode="auto">
          <a:xfrm>
            <a:off x="430079" y="1920240"/>
            <a:ext cx="3838538" cy="38385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of Working with Your Treatment Integrity and Social Validity Data form">
            <a:extLst>
              <a:ext uri="{FF2B5EF4-FFF2-40B4-BE49-F238E27FC236}">
                <a16:creationId xmlns:a16="http://schemas.microsoft.com/office/drawing/2014/main" id="{B29C1828-269B-82D1-E4C5-A3F9FD4693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2717" y="736731"/>
            <a:ext cx="3198294" cy="4138970"/>
          </a:xfrm>
          <a:prstGeom prst="rect">
            <a:avLst/>
          </a:prstGeom>
          <a:ln>
            <a:solidFill>
              <a:schemeClr val="tx1"/>
            </a:solidFill>
          </a:ln>
        </p:spPr>
      </p:pic>
      <p:pic>
        <p:nvPicPr>
          <p:cNvPr id="5" name="Picture 3" descr="Image of Working with Your Screening Data form">
            <a:extLst>
              <a:ext uri="{FF2B5EF4-FFF2-40B4-BE49-F238E27FC236}">
                <a16:creationId xmlns:a16="http://schemas.microsoft.com/office/drawing/2014/main" id="{EEC9B6BB-41FF-6602-0F71-39B5B7DBC1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63628" y="736731"/>
            <a:ext cx="3198293" cy="4138969"/>
          </a:xfrm>
          <a:prstGeom prst="rect">
            <a:avLst/>
          </a:prstGeom>
          <a:ln>
            <a:solidFill>
              <a:schemeClr val="tx1"/>
            </a:solidFill>
          </a:ln>
        </p:spPr>
      </p:pic>
      <p:pic>
        <p:nvPicPr>
          <p:cNvPr id="11" name="Picture 4" descr="Image of Actions Steps form">
            <a:extLst>
              <a:ext uri="{FF2B5EF4-FFF2-40B4-BE49-F238E27FC236}">
                <a16:creationId xmlns:a16="http://schemas.microsoft.com/office/drawing/2014/main" id="{9EEA2941-5FDD-6D80-3DCB-E2C5DDC434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02589" y="3429000"/>
            <a:ext cx="5579460" cy="3026664"/>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spTree>
    <p:extLst>
      <p:ext uri="{BB962C8B-B14F-4D97-AF65-F5344CB8AC3E}">
        <p14:creationId xmlns:p14="http://schemas.microsoft.com/office/powerpoint/2010/main" val="36990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3ABC0-F9EA-8BBB-989E-69971337D155}"/>
              </a:ext>
            </a:extLst>
          </p:cNvPr>
          <p:cNvSpPr>
            <a:spLocks noGrp="1"/>
          </p:cNvSpPr>
          <p:nvPr>
            <p:ph type="title"/>
          </p:nvPr>
        </p:nvSpPr>
        <p:spPr/>
        <p:txBody>
          <a:bodyPr/>
          <a:lstStyle/>
          <a:p>
            <a:r>
              <a:rPr lang="en-US"/>
              <a:t>Using Multiple Sources of Data to Identify Professional Learning Needs</a:t>
            </a:r>
          </a:p>
        </p:txBody>
      </p:sp>
      <p:pic>
        <p:nvPicPr>
          <p:cNvPr id="3" name="Picture 1" descr="Image of Lincoln Elementary Ci3T Implementation Report">
            <a:extLst>
              <a:ext uri="{FF2B5EF4-FFF2-40B4-BE49-F238E27FC236}">
                <a16:creationId xmlns:a16="http://schemas.microsoft.com/office/drawing/2014/main" id="{55CD040E-6E5B-5814-80E7-CEEFA6504AC1}"/>
              </a:ext>
            </a:extLst>
          </p:cNvPr>
          <p:cNvPicPr>
            <a:picLocks noChangeAspect="1" noChangeArrowheads="1"/>
          </p:cNvPicPr>
          <p:nvPr/>
        </p:nvPicPr>
        <p:blipFill>
          <a:blip r:embed="rId3"/>
          <a:srcRect/>
          <a:stretch/>
        </p:blipFill>
        <p:spPr bwMode="auto">
          <a:xfrm>
            <a:off x="522798" y="2223890"/>
            <a:ext cx="2238783"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descr="Image of a Ci3T Treatment Integrity: Direct Observation Report">
            <a:extLst>
              <a:ext uri="{FF2B5EF4-FFF2-40B4-BE49-F238E27FC236}">
                <a16:creationId xmlns:a16="http://schemas.microsoft.com/office/drawing/2014/main" id="{43EDE38B-840F-4208-8DC9-92C387BCA66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11563" y="2223890"/>
            <a:ext cx="2119630"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3" descr="Image of a Tiered Fidelity Inventory (TFI)Manual">
            <a:extLst>
              <a:ext uri="{FF2B5EF4-FFF2-40B4-BE49-F238E27FC236}">
                <a16:creationId xmlns:a16="http://schemas.microsoft.com/office/drawing/2014/main" id="{ACD877D9-58E9-76EA-BE70-EA2412CD36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42189" y="3749675"/>
            <a:ext cx="2119745" cy="2743200"/>
          </a:xfrm>
          <a:prstGeom prst="rect">
            <a:avLst/>
          </a:prstGeom>
          <a:ln>
            <a:solidFill>
              <a:schemeClr val="tx1"/>
            </a:solidFill>
          </a:ln>
        </p:spPr>
      </p:pic>
      <p:pic>
        <p:nvPicPr>
          <p:cNvPr id="9" name="Picture 6" descr="Image of a FastBridge Report">
            <a:extLst>
              <a:ext uri="{FF2B5EF4-FFF2-40B4-BE49-F238E27FC236}">
                <a16:creationId xmlns:a16="http://schemas.microsoft.com/office/drawing/2014/main" id="{E9D73CA2-97FF-29C1-EB66-C3B7CB7C14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6000" y="4406220"/>
            <a:ext cx="4635850" cy="1926024"/>
          </a:xfrm>
          <a:prstGeom prst="rect">
            <a:avLst/>
          </a:prstGeom>
          <a:ln>
            <a:solidFill>
              <a:schemeClr val="tx1"/>
            </a:solidFill>
          </a:ln>
        </p:spPr>
      </p:pic>
      <p:pic>
        <p:nvPicPr>
          <p:cNvPr id="6" name="Picture 5">
            <a:extLst>
              <a:ext uri="{FF2B5EF4-FFF2-40B4-BE49-F238E27FC236}">
                <a16:creationId xmlns:a16="http://schemas.microsoft.com/office/drawing/2014/main" id="{05CB34B0-B8CC-9196-8A0D-B5D5B3DE1D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41107" y="1917314"/>
            <a:ext cx="3464342" cy="1926024"/>
          </a:xfrm>
          <a:prstGeom prst="rect">
            <a:avLst/>
          </a:prstGeom>
          <a:ln>
            <a:solidFill>
              <a:schemeClr val="tx1"/>
            </a:solidFill>
          </a:ln>
        </p:spPr>
      </p:pic>
      <p:pic>
        <p:nvPicPr>
          <p:cNvPr id="12" name="Picture 11">
            <a:extLst>
              <a:ext uri="{FF2B5EF4-FFF2-40B4-BE49-F238E27FC236}">
                <a16:creationId xmlns:a16="http://schemas.microsoft.com/office/drawing/2014/main" id="{2036DFB9-612F-721E-377E-5DB5648A4F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15363" y="1917314"/>
            <a:ext cx="3445582" cy="1926024"/>
          </a:xfrm>
          <a:prstGeom prst="rect">
            <a:avLst/>
          </a:prstGeom>
          <a:ln>
            <a:solidFill>
              <a:schemeClr val="tx1"/>
            </a:solidFill>
          </a:ln>
        </p:spPr>
      </p:pic>
    </p:spTree>
    <p:extLst>
      <p:ext uri="{BB962C8B-B14F-4D97-AF65-F5344CB8AC3E}">
        <p14:creationId xmlns:p14="http://schemas.microsoft.com/office/powerpoint/2010/main" val="2422355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F564-8A87-335B-5756-DCCFC574CEFD}"/>
              </a:ext>
            </a:extLst>
          </p:cNvPr>
          <p:cNvSpPr>
            <a:spLocks noGrp="1"/>
          </p:cNvSpPr>
          <p:nvPr>
            <p:ph type="title"/>
          </p:nvPr>
        </p:nvSpPr>
        <p:spPr/>
        <p:txBody>
          <a:bodyPr/>
          <a:lstStyle/>
          <a:p>
            <a:r>
              <a:rPr lang="en-US"/>
              <a:t>Professional Learning Avenues</a:t>
            </a:r>
          </a:p>
        </p:txBody>
      </p:sp>
      <p:sp>
        <p:nvSpPr>
          <p:cNvPr id="3" name="Content Placeholder 1">
            <a:extLst>
              <a:ext uri="{FF2B5EF4-FFF2-40B4-BE49-F238E27FC236}">
                <a16:creationId xmlns:a16="http://schemas.microsoft.com/office/drawing/2014/main" id="{98EE4D7F-B573-C87F-DC9F-AEB069BE56C0}"/>
              </a:ext>
            </a:extLst>
          </p:cNvPr>
          <p:cNvSpPr>
            <a:spLocks noGrp="1"/>
          </p:cNvSpPr>
          <p:nvPr>
            <p:ph idx="1"/>
          </p:nvPr>
        </p:nvSpPr>
        <p:spPr/>
        <p:txBody>
          <a:bodyPr vert="horz" lIns="91440" tIns="45720" rIns="91440" bIns="45720" rtlCol="0" anchor="t">
            <a:normAutofit/>
          </a:bodyPr>
          <a:lstStyle/>
          <a:p>
            <a:r>
              <a:rPr lang="en-US"/>
              <a:t>Stand-alone professional learning</a:t>
            </a:r>
          </a:p>
          <a:p>
            <a:r>
              <a:rPr lang="en-US"/>
              <a:t>Book / article study</a:t>
            </a:r>
            <a:endParaRPr lang="en-US">
              <a:cs typeface="Arial"/>
            </a:endParaRPr>
          </a:p>
          <a:p>
            <a:r>
              <a:rPr lang="en-US"/>
              <a:t>Build into PLC (e.g., video, infographic)</a:t>
            </a:r>
            <a:endParaRPr lang="en-US">
              <a:cs typeface="Arial"/>
            </a:endParaRPr>
          </a:p>
          <a:p>
            <a:r>
              <a:rPr lang="en-US"/>
              <a:t>Independent module exploration</a:t>
            </a:r>
            <a:endParaRPr lang="en-US">
              <a:cs typeface="Arial"/>
            </a:endParaRPr>
          </a:p>
          <a:p>
            <a:r>
              <a:rPr lang="en-US"/>
              <a:t>Building on-site experts</a:t>
            </a:r>
          </a:p>
        </p:txBody>
      </p:sp>
      <p:pic>
        <p:nvPicPr>
          <p:cNvPr id="8" name="Picture 1">
            <a:extLst>
              <a:ext uri="{FF2B5EF4-FFF2-40B4-BE49-F238E27FC236}">
                <a16:creationId xmlns:a16="http://schemas.microsoft.com/office/drawing/2014/main" id="{233ED702-6DA0-7068-B3B8-FD5E1F34576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1655" y="4553281"/>
            <a:ext cx="3501680" cy="1934673"/>
          </a:xfrm>
          <a:prstGeom prst="rect">
            <a:avLst/>
          </a:prstGeom>
          <a:ln>
            <a:solidFill>
              <a:schemeClr val="tx1"/>
            </a:solidFill>
          </a:ln>
        </p:spPr>
      </p:pic>
      <p:pic>
        <p:nvPicPr>
          <p:cNvPr id="9" name="Picture 2">
            <a:extLst>
              <a:ext uri="{FF2B5EF4-FFF2-40B4-BE49-F238E27FC236}">
                <a16:creationId xmlns:a16="http://schemas.microsoft.com/office/drawing/2014/main" id="{EB7C79BE-ABBD-C581-3D34-BC1877F93B6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24785" y="4904293"/>
            <a:ext cx="1322667" cy="1711687"/>
          </a:xfrm>
          <a:prstGeom prst="rect">
            <a:avLst/>
          </a:prstGeom>
          <a:ln>
            <a:solidFill>
              <a:schemeClr val="tx1"/>
            </a:solidFill>
          </a:ln>
        </p:spPr>
      </p:pic>
      <p:pic>
        <p:nvPicPr>
          <p:cNvPr id="19" name="Picture 3">
            <a:extLst>
              <a:ext uri="{FF2B5EF4-FFF2-40B4-BE49-F238E27FC236}">
                <a16:creationId xmlns:a16="http://schemas.microsoft.com/office/drawing/2014/main" id="{3F70CF58-D2CA-6FBB-C2FD-1718A0B5CF7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92679" y="1916805"/>
            <a:ext cx="1379803" cy="18205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425EBDD8-73FA-4680-550C-CDB73FC7C87F}"/>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92722" y="1922154"/>
            <a:ext cx="1268894" cy="18152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a:extLst>
              <a:ext uri="{FF2B5EF4-FFF2-40B4-BE49-F238E27FC236}">
                <a16:creationId xmlns:a16="http://schemas.microsoft.com/office/drawing/2014/main" id="{FC153EC6-D855-96A6-DC03-C1F99AF3BCD0}"/>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27914" y="1916805"/>
            <a:ext cx="1159273" cy="1553387"/>
          </a:xfrm>
          <a:prstGeom prst="rect">
            <a:avLst/>
          </a:prstGeom>
          <a:ln>
            <a:solidFill>
              <a:schemeClr val="tx1"/>
            </a:solidFill>
          </a:ln>
        </p:spPr>
      </p:pic>
      <p:pic>
        <p:nvPicPr>
          <p:cNvPr id="23" name="Picture 6">
            <a:extLst>
              <a:ext uri="{FF2B5EF4-FFF2-40B4-BE49-F238E27FC236}">
                <a16:creationId xmlns:a16="http://schemas.microsoft.com/office/drawing/2014/main" id="{8AA50119-1C10-BD59-8713-1309628A139E}"/>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143464" y="2693498"/>
            <a:ext cx="886726" cy="114884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icture 7">
            <a:extLst>
              <a:ext uri="{FF2B5EF4-FFF2-40B4-BE49-F238E27FC236}">
                <a16:creationId xmlns:a16="http://schemas.microsoft.com/office/drawing/2014/main" id="{14856930-C5C1-C1BA-4934-5CD552FF534F}"/>
              </a:ext>
              <a:ext uri="{C183D7F6-B498-43B3-948B-1728B52AA6E4}">
                <adec:decorative xmlns:adec="http://schemas.microsoft.com/office/drawing/2017/decorative" val="1"/>
              </a:ext>
            </a:extLst>
          </p:cNvPr>
          <p:cNvGrpSpPr/>
          <p:nvPr/>
        </p:nvGrpSpPr>
        <p:grpSpPr>
          <a:xfrm>
            <a:off x="6571571" y="4176396"/>
            <a:ext cx="3993222" cy="2622550"/>
            <a:chOff x="2512573" y="1469685"/>
            <a:chExt cx="6972746" cy="5023190"/>
          </a:xfrm>
        </p:grpSpPr>
        <p:grpSp>
          <p:nvGrpSpPr>
            <p:cNvPr id="14" name="Group 13">
              <a:extLst>
                <a:ext uri="{FF2B5EF4-FFF2-40B4-BE49-F238E27FC236}">
                  <a16:creationId xmlns:a16="http://schemas.microsoft.com/office/drawing/2014/main" id="{F691905C-B633-3236-36C9-F2F7776A60CC}"/>
                </a:ext>
              </a:extLst>
            </p:cNvPr>
            <p:cNvGrpSpPr/>
            <p:nvPr/>
          </p:nvGrpSpPr>
          <p:grpSpPr>
            <a:xfrm>
              <a:off x="2512573" y="1469685"/>
              <a:ext cx="6972746" cy="5023190"/>
              <a:chOff x="2467371" y="1383452"/>
              <a:chExt cx="7354176" cy="5264645"/>
            </a:xfrm>
          </p:grpSpPr>
          <p:pic>
            <p:nvPicPr>
              <p:cNvPr id="16" name="Graphic 15" descr="Open laptop device">
                <a:extLst>
                  <a:ext uri="{FF2B5EF4-FFF2-40B4-BE49-F238E27FC236}">
                    <a16:creationId xmlns:a16="http://schemas.microsoft.com/office/drawing/2014/main" id="{676AA278-D79D-6C5B-90D5-15BB2C3E5F2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67371" y="1383452"/>
                <a:ext cx="7354176" cy="5264645"/>
              </a:xfrm>
              <a:prstGeom prst="rect">
                <a:avLst/>
              </a:prstGeom>
            </p:spPr>
          </p:pic>
          <p:sp>
            <p:nvSpPr>
              <p:cNvPr id="17" name="TextBox 16">
                <a:extLst>
                  <a:ext uri="{FF2B5EF4-FFF2-40B4-BE49-F238E27FC236}">
                    <a16:creationId xmlns:a16="http://schemas.microsoft.com/office/drawing/2014/main" id="{0A8D42C2-DDC6-DCA4-F383-375320D90879}"/>
                  </a:ext>
                </a:extLst>
              </p:cNvPr>
              <p:cNvSpPr txBox="1"/>
              <p:nvPr/>
            </p:nvSpPr>
            <p:spPr>
              <a:xfrm>
                <a:off x="3897013" y="2026560"/>
                <a:ext cx="4718284" cy="3151018"/>
              </a:xfrm>
              <a:prstGeom prst="rect">
                <a:avLst/>
              </a:prstGeom>
              <a:noFill/>
            </p:spPr>
            <p:txBody>
              <a:bodyPr wrap="square" rtlCol="0">
                <a:spAutoFit/>
              </a:bodyPr>
              <a:lstStyle/>
              <a:p>
                <a:r>
                  <a:rPr lang="en-US" sz="900"/>
                  <a:t>Hi Lincoln Elementary!</a:t>
                </a:r>
              </a:p>
              <a:p>
                <a:endParaRPr lang="en-US" sz="300"/>
              </a:p>
              <a:p>
                <a:r>
                  <a:rPr lang="en-US" sz="900"/>
                  <a:t>Happy Monday </a:t>
                </a:r>
                <a:r>
                  <a:rPr lang="en-US" sz="900">
                    <a:sym typeface="Wingdings" panose="05000000000000000000" pitchFamily="2" charset="2"/>
                  </a:rPr>
                  <a:t> </a:t>
                </a:r>
              </a:p>
              <a:p>
                <a:endParaRPr lang="en-US" sz="300">
                  <a:sym typeface="Wingdings" panose="05000000000000000000" pitchFamily="2" charset="2"/>
                </a:endParaRPr>
              </a:p>
              <a:p>
                <a:r>
                  <a:rPr lang="en-US" sz="900">
                    <a:sym typeface="Wingdings" panose="05000000000000000000" pitchFamily="2" charset="2"/>
                  </a:rPr>
                  <a:t>Our strategy of the month is active supervision! Check out this video (3 mins) to learn more! This week, in PLCs your team will select a setting (e.g., playground) to </a:t>
                </a:r>
              </a:p>
              <a:p>
                <a:r>
                  <a:rPr lang="en-US" sz="900">
                    <a:sym typeface="Wingdings" panose="05000000000000000000" pitchFamily="2" charset="2"/>
                  </a:rPr>
                  <a:t>focus your active supervision</a:t>
                </a:r>
              </a:p>
              <a:p>
                <a:r>
                  <a:rPr lang="en-US" sz="900">
                    <a:sym typeface="Wingdings" panose="05000000000000000000" pitchFamily="2" charset="2"/>
                  </a:rPr>
                  <a:t>efforts. Come with ideas!</a:t>
                </a:r>
              </a:p>
              <a:p>
                <a:endParaRPr lang="en-US" sz="900">
                  <a:sym typeface="Wingdings" panose="05000000000000000000" pitchFamily="2" charset="2"/>
                </a:endParaRPr>
              </a:p>
              <a:p>
                <a:endParaRPr lang="en-US" sz="900">
                  <a:sym typeface="Wingdings" panose="05000000000000000000" pitchFamily="2" charset="2"/>
                </a:endParaRPr>
              </a:p>
            </p:txBody>
          </p:sp>
        </p:grpSp>
        <p:pic>
          <p:nvPicPr>
            <p:cNvPr id="15" name="Picture 14">
              <a:extLst>
                <a:ext uri="{FF2B5EF4-FFF2-40B4-BE49-F238E27FC236}">
                  <a16:creationId xmlns:a16="http://schemas.microsoft.com/office/drawing/2014/main" id="{EEBC4D46-7CCB-3E1F-23BF-DB1F8616B05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40836" y="3965352"/>
              <a:ext cx="939042" cy="537805"/>
            </a:xfrm>
            <a:prstGeom prst="rect">
              <a:avLst/>
            </a:prstGeom>
          </p:spPr>
        </p:pic>
      </p:grpSp>
      <p:sp>
        <p:nvSpPr>
          <p:cNvPr id="6" name="Rectangle">
            <a:extLst>
              <a:ext uri="{FF2B5EF4-FFF2-40B4-BE49-F238E27FC236}">
                <a16:creationId xmlns:a16="http://schemas.microsoft.com/office/drawing/2014/main" id="{E3983C91-844E-77A2-3ADA-A9F7AA67A04C}"/>
              </a:ext>
            </a:extLst>
          </p:cNvPr>
          <p:cNvSpPr/>
          <p:nvPr/>
        </p:nvSpPr>
        <p:spPr>
          <a:xfrm>
            <a:off x="119970" y="5602514"/>
            <a:ext cx="10671900" cy="1167718"/>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1.12 SCHOOLWIDE PROFESSIONAL DEVELOPMENT AND COACHING</a:t>
            </a:r>
          </a:p>
          <a:p>
            <a:r>
              <a:rPr lang="en-US" sz="1400">
                <a:solidFill>
                  <a:schemeClr val="bg1"/>
                </a:solidFill>
              </a:rPr>
              <a:t>Tier 1 leadership team develops, documents, and implements a comprehensive, data-informed, and differentiated professional development system (PBIS/MTSS for staff), supported by adequate FTE and aligned to other relevant school initiatives, that includes initial and ongoing training, coaching, and supportive performance feedback to all school or community-employed faculty/staff on foundational knowledge and Tier 1 practices (items 1.3-1.9).</a:t>
            </a:r>
          </a:p>
        </p:txBody>
      </p:sp>
      <p:pic>
        <p:nvPicPr>
          <p:cNvPr id="7" name="Picture 8" descr="Tiered Fidelity Inventory (TFI) Manual - Version 3">
            <a:extLst>
              <a:ext uri="{FF2B5EF4-FFF2-40B4-BE49-F238E27FC236}">
                <a16:creationId xmlns:a16="http://schemas.microsoft.com/office/drawing/2014/main" id="{CD259909-A297-94A5-17C9-9A7BABFF25C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102428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500"/>
                                        <p:tgtEl>
                                          <p:spTgt spid="3">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500"/>
                                        <p:tgtEl>
                                          <p:spTgt spid="3">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67E0-E458-A20C-AB93-ADD3161A7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9642B-5898-DA3E-C6B5-F946E53EC997}"/>
              </a:ext>
            </a:extLst>
          </p:cNvPr>
          <p:cNvSpPr>
            <a:spLocks noGrp="1"/>
          </p:cNvSpPr>
          <p:nvPr>
            <p:ph type="title"/>
          </p:nvPr>
        </p:nvSpPr>
        <p:spPr/>
        <p:txBody>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Using Multiple Sources of Data to Identify Instructional Needs</a:t>
            </a:r>
            <a:endParaRPr lang="en-US"/>
          </a:p>
        </p:txBody>
      </p:sp>
      <p:pic>
        <p:nvPicPr>
          <p:cNvPr id="9" name="Picture 0" descr="Ci3T Data Dashboard">
            <a:extLst>
              <a:ext uri="{FF2B5EF4-FFF2-40B4-BE49-F238E27FC236}">
                <a16:creationId xmlns:a16="http://schemas.microsoft.com/office/drawing/2014/main" id="{96BE2A57-F9C0-041A-4601-B38C185732B4}"/>
              </a:ext>
            </a:extLst>
          </p:cNvPr>
          <p:cNvPicPr>
            <a:picLocks noChangeAspect="1"/>
          </p:cNvPicPr>
          <p:nvPr/>
        </p:nvPicPr>
        <p:blipFill>
          <a:blip r:embed="rId2"/>
          <a:stretch>
            <a:fillRect/>
          </a:stretch>
        </p:blipFill>
        <p:spPr>
          <a:xfrm>
            <a:off x="903514" y="1864860"/>
            <a:ext cx="10384971" cy="3886116"/>
          </a:xfrm>
          <a:prstGeom prst="rect">
            <a:avLst/>
          </a:prstGeom>
          <a:ln>
            <a:solidFill>
              <a:schemeClr val="tx1"/>
            </a:solidFill>
          </a:ln>
        </p:spPr>
      </p:pic>
      <p:sp>
        <p:nvSpPr>
          <p:cNvPr id="12" name="Rectangle 1">
            <a:extLst>
              <a:ext uri="{FF2B5EF4-FFF2-40B4-BE49-F238E27FC236}">
                <a16:creationId xmlns:a16="http://schemas.microsoft.com/office/drawing/2014/main" id="{B78C8293-FBF2-C281-51A2-BA3EFF1DFE4C}"/>
              </a:ext>
              <a:ext uri="{C183D7F6-B498-43B3-948B-1728B52AA6E4}">
                <adec:decorative xmlns:adec="http://schemas.microsoft.com/office/drawing/2017/decorative" val="1"/>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2">
            <a:extLst>
              <a:ext uri="{FF2B5EF4-FFF2-40B4-BE49-F238E27FC236}">
                <a16:creationId xmlns:a16="http://schemas.microsoft.com/office/drawing/2014/main" id="{407F6D5A-C046-885F-CAD5-8F250DEF1126}"/>
              </a:ext>
              <a:ext uri="{C183D7F6-B498-43B3-948B-1728B52AA6E4}">
                <adec:decorative xmlns:adec="http://schemas.microsoft.com/office/drawing/2017/decorative" val="1"/>
              </a:ext>
            </a:extLst>
          </p:cNvPr>
          <p:cNvSpPr/>
          <p:nvPr/>
        </p:nvSpPr>
        <p:spPr>
          <a:xfrm>
            <a:off x="4114800" y="1777774"/>
            <a:ext cx="119062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3">
            <a:extLst>
              <a:ext uri="{FF2B5EF4-FFF2-40B4-BE49-F238E27FC236}">
                <a16:creationId xmlns:a16="http://schemas.microsoft.com/office/drawing/2014/main" id="{9341DB75-502D-B602-5592-B5CE776E3A23}"/>
              </a:ext>
              <a:ext uri="{C183D7F6-B498-43B3-948B-1728B52AA6E4}">
                <adec:decorative xmlns:adec="http://schemas.microsoft.com/office/drawing/2017/decorative" val="1"/>
              </a:ext>
            </a:extLst>
          </p:cNvPr>
          <p:cNvSpPr/>
          <p:nvPr/>
        </p:nvSpPr>
        <p:spPr>
          <a:xfrm>
            <a:off x="5419724" y="1777774"/>
            <a:ext cx="4467225"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
            <a:extLst>
              <a:ext uri="{FF2B5EF4-FFF2-40B4-BE49-F238E27FC236}">
                <a16:creationId xmlns:a16="http://schemas.microsoft.com/office/drawing/2014/main" id="{6E13E454-4DC6-33D9-00C5-231020399F27}"/>
              </a:ext>
            </a:extLst>
          </p:cNvPr>
          <p:cNvSpPr/>
          <p:nvPr/>
        </p:nvSpPr>
        <p:spPr>
          <a:xfrm>
            <a:off x="2238375" y="5906696"/>
            <a:ext cx="1524000" cy="3619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attendance</a:t>
            </a:r>
          </a:p>
        </p:txBody>
      </p:sp>
      <p:sp>
        <p:nvSpPr>
          <p:cNvPr id="14" name="Textbox 2">
            <a:extLst>
              <a:ext uri="{FF2B5EF4-FFF2-40B4-BE49-F238E27FC236}">
                <a16:creationId xmlns:a16="http://schemas.microsoft.com/office/drawing/2014/main" id="{FC8C99F0-FCBF-7D0A-EBDD-0D04BD5D26DC}"/>
              </a:ext>
            </a:extLst>
          </p:cNvPr>
          <p:cNvSpPr/>
          <p:nvPr/>
        </p:nvSpPr>
        <p:spPr>
          <a:xfrm>
            <a:off x="3948113" y="5925147"/>
            <a:ext cx="1524000"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behavior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screening</a:t>
            </a:r>
          </a:p>
        </p:txBody>
      </p:sp>
      <p:sp>
        <p:nvSpPr>
          <p:cNvPr id="15" name="Textbox 3">
            <a:extLst>
              <a:ext uri="{FF2B5EF4-FFF2-40B4-BE49-F238E27FC236}">
                <a16:creationId xmlns:a16="http://schemas.microsoft.com/office/drawing/2014/main" id="{DA07B747-3433-8B07-4FCE-F2A05481830F}"/>
              </a:ext>
            </a:extLst>
          </p:cNvPr>
          <p:cNvSpPr/>
          <p:nvPr/>
        </p:nvSpPr>
        <p:spPr>
          <a:xfrm>
            <a:off x="6215063" y="5925147"/>
            <a:ext cx="3052762"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academic screening</a:t>
            </a:r>
          </a:p>
        </p:txBody>
      </p:sp>
    </p:spTree>
    <p:extLst>
      <p:ext uri="{BB962C8B-B14F-4D97-AF65-F5344CB8AC3E}">
        <p14:creationId xmlns:p14="http://schemas.microsoft.com/office/powerpoint/2010/main" val="239828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CBA59-257C-28B6-6142-3134A26107E7}"/>
              </a:ext>
            </a:extLst>
          </p:cNvPr>
          <p:cNvSpPr>
            <a:spLocks noGrp="1"/>
          </p:cNvSpPr>
          <p:nvPr>
            <p:ph type="title"/>
          </p:nvPr>
        </p:nvSpPr>
        <p:spPr/>
        <p:txBody>
          <a:bodyPr/>
          <a:lstStyle/>
          <a:p>
            <a:r>
              <a:rPr lang="en-US"/>
              <a:t>Ci3T Data Dashboard</a:t>
            </a:r>
          </a:p>
        </p:txBody>
      </p:sp>
      <p:pic>
        <p:nvPicPr>
          <p:cNvPr id="5" name="Picture 1" descr="Image of a Ci3T Data Dashboard Example">
            <a:extLst>
              <a:ext uri="{FF2B5EF4-FFF2-40B4-BE49-F238E27FC236}">
                <a16:creationId xmlns:a16="http://schemas.microsoft.com/office/drawing/2014/main" id="{35D45870-8F6D-E3F9-2FEC-D55A5B60AA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5320" y="1690688"/>
            <a:ext cx="9941158" cy="4710112"/>
          </a:xfrm>
          <a:prstGeom prst="rect">
            <a:avLst/>
          </a:prstGeom>
          <a:ln>
            <a:solidFill>
              <a:schemeClr val="tx1"/>
            </a:solidFill>
          </a:ln>
        </p:spPr>
      </p:pic>
      <p:pic>
        <p:nvPicPr>
          <p:cNvPr id="6" name="Picture 2">
            <a:extLst>
              <a:ext uri="{FF2B5EF4-FFF2-40B4-BE49-F238E27FC236}">
                <a16:creationId xmlns:a16="http://schemas.microsoft.com/office/drawing/2014/main" id="{B08CC65E-2956-D216-AE0A-DDC4A83692B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7245" y="0"/>
            <a:ext cx="1170432" cy="1828800"/>
          </a:xfrm>
          <a:prstGeom prst="rect">
            <a:avLst/>
          </a:prstGeom>
        </p:spPr>
      </p:pic>
      <p:sp>
        <p:nvSpPr>
          <p:cNvPr id="8" name="Rectangle">
            <a:extLst>
              <a:ext uri="{FF2B5EF4-FFF2-40B4-BE49-F238E27FC236}">
                <a16:creationId xmlns:a16="http://schemas.microsoft.com/office/drawing/2014/main" id="{66330920-CF09-EB7A-A20B-F9ABAE265099}"/>
              </a:ext>
            </a:extLst>
          </p:cNvPr>
          <p:cNvSpPr/>
          <p:nvPr/>
        </p:nvSpPr>
        <p:spPr>
          <a:xfrm>
            <a:off x="119970" y="5602514"/>
            <a:ext cx="10671900" cy="1167718"/>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2.3 SCREENING</a:t>
            </a:r>
          </a:p>
          <a:p>
            <a:r>
              <a:rPr lang="en-US" sz="1400">
                <a:solidFill>
                  <a:schemeClr val="bg1"/>
                </a:solidFill>
              </a:rPr>
              <a:t>Tier 2 leadership team uses decision rules and multiple sources of data (e.g., discipline referrals, academic progress, screening tools, attendance, nominations), available from multiple informants (e.g., teacher, family, student), at multiple points in time (e.g., screening at identified points, on-going data review, on-going access to nomination process) to identify students who require Tier 2 internalizing or externalizing supports and to inform the modification or intensification of Tier 1 supports as needed.</a:t>
            </a:r>
          </a:p>
        </p:txBody>
      </p:sp>
      <p:pic>
        <p:nvPicPr>
          <p:cNvPr id="9" name="Picture 3" descr="Tiered Fidelity Inventory (TFI) Manual - Version 3">
            <a:extLst>
              <a:ext uri="{FF2B5EF4-FFF2-40B4-BE49-F238E27FC236}">
                <a16:creationId xmlns:a16="http://schemas.microsoft.com/office/drawing/2014/main" id="{D7F4CE41-DFE4-ECED-1420-FBF5F0D142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320434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C034-0D41-4802-1ADC-28DF50DC981D}"/>
              </a:ext>
            </a:extLst>
          </p:cNvPr>
          <p:cNvSpPr>
            <a:spLocks noGrp="1"/>
          </p:cNvSpPr>
          <p:nvPr>
            <p:ph type="title"/>
          </p:nvPr>
        </p:nvSpPr>
        <p:spPr/>
        <p:txBody>
          <a:bodyPr/>
          <a:lstStyle/>
          <a:p>
            <a:r>
              <a:rPr lang="en-US"/>
              <a:t>Ci3T Data Dashboard In Action!</a:t>
            </a:r>
          </a:p>
        </p:txBody>
      </p:sp>
      <p:pic>
        <p:nvPicPr>
          <p:cNvPr id="4" name="Picture 3" descr="Screenshot of a video (Examining multiple data sources for Tier 2 decision making) with a hyperlink">
            <a:hlinkClick r:id="rId3"/>
            <a:extLst>
              <a:ext uri="{FF2B5EF4-FFF2-40B4-BE49-F238E27FC236}">
                <a16:creationId xmlns:a16="http://schemas.microsoft.com/office/drawing/2014/main" id="{C01708E9-B664-1984-6D5A-F29DD75D65A9}"/>
              </a:ext>
            </a:extLst>
          </p:cNvPr>
          <p:cNvPicPr>
            <a:picLocks noChangeAspect="1"/>
          </p:cNvPicPr>
          <p:nvPr/>
        </p:nvPicPr>
        <p:blipFill>
          <a:blip r:embed="rId4"/>
          <a:stretch>
            <a:fillRect/>
          </a:stretch>
        </p:blipFill>
        <p:spPr>
          <a:xfrm>
            <a:off x="2800349" y="1765762"/>
            <a:ext cx="6829426" cy="4471064"/>
          </a:xfrm>
          <a:prstGeom prst="rect">
            <a:avLst/>
          </a:prstGeom>
        </p:spPr>
      </p:pic>
      <p:pic>
        <p:nvPicPr>
          <p:cNvPr id="5" name="Picture 4">
            <a:extLst>
              <a:ext uri="{FF2B5EF4-FFF2-40B4-BE49-F238E27FC236}">
                <a16:creationId xmlns:a16="http://schemas.microsoft.com/office/drawing/2014/main" id="{22D918CB-58FA-3B0F-B99F-6380AB795CC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7245" y="0"/>
            <a:ext cx="1170432" cy="1828800"/>
          </a:xfrm>
          <a:prstGeom prst="rect">
            <a:avLst/>
          </a:prstGeom>
        </p:spPr>
      </p:pic>
    </p:spTree>
    <p:extLst>
      <p:ext uri="{BB962C8B-B14F-4D97-AF65-F5344CB8AC3E}">
        <p14:creationId xmlns:p14="http://schemas.microsoft.com/office/powerpoint/2010/main" val="1688465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8C230-BA51-950C-B611-EC2E0DC3423F}"/>
              </a:ext>
            </a:extLst>
          </p:cNvPr>
          <p:cNvSpPr>
            <a:spLocks noGrp="1"/>
          </p:cNvSpPr>
          <p:nvPr>
            <p:ph type="title"/>
          </p:nvPr>
        </p:nvSpPr>
        <p:spPr/>
        <p:txBody>
          <a:bodyPr>
            <a:normAutofit fontScale="90000"/>
          </a:bodyPr>
          <a:lstStyle/>
          <a:p>
            <a:r>
              <a:rPr lang="en-US"/>
              <a:t>Module Connection!</a:t>
            </a:r>
            <a:br>
              <a:rPr lang="en-US"/>
            </a:br>
            <a:r>
              <a:rPr lang="en-US">
                <a:solidFill>
                  <a:schemeClr val="accent5"/>
                </a:solidFill>
              </a:rPr>
              <a:t>The Tier 2 Process: Using Data to Connect Students to Validated Supports</a:t>
            </a:r>
            <a:endParaRPr lang="en-US"/>
          </a:p>
        </p:txBody>
      </p:sp>
      <p:pic>
        <p:nvPicPr>
          <p:cNvPr id="3" name="Picture 1" descr="Screenshot of the Ci3T Dashboard: An Illustration of Using Multiple Data Sources to Make Integrated Decisions">
            <a:extLst>
              <a:ext uri="{FF2B5EF4-FFF2-40B4-BE49-F238E27FC236}">
                <a16:creationId xmlns:a16="http://schemas.microsoft.com/office/drawing/2014/main" id="{E3F192F6-9FA2-BA89-D39E-EEF52C54C51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97478" y="2366207"/>
            <a:ext cx="3556060" cy="1953457"/>
          </a:xfrm>
          <a:prstGeom prst="rect">
            <a:avLst/>
          </a:prstGeom>
        </p:spPr>
      </p:pic>
      <p:pic>
        <p:nvPicPr>
          <p:cNvPr id="16" name="Picture 2" descr="Screenshot of a Simulation of an interactive dashboard module page">
            <a:extLst>
              <a:ext uri="{FF2B5EF4-FFF2-40B4-BE49-F238E27FC236}">
                <a16:creationId xmlns:a16="http://schemas.microsoft.com/office/drawing/2014/main" id="{F203AA59-F4DC-D376-7F01-EAD7A9AE53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2750" y="2290869"/>
            <a:ext cx="3462918" cy="2116031"/>
          </a:xfrm>
          <a:prstGeom prst="rect">
            <a:avLst/>
          </a:prstGeom>
        </p:spPr>
      </p:pic>
      <p:pic>
        <p:nvPicPr>
          <p:cNvPr id="24" name="Picture 3" descr="Screenshot of an Ci3T Class-at-a-Glance Intervention Planner">
            <a:extLst>
              <a:ext uri="{FF2B5EF4-FFF2-40B4-BE49-F238E27FC236}">
                <a16:creationId xmlns:a16="http://schemas.microsoft.com/office/drawing/2014/main" id="{AE20763E-2080-6940-DC9E-556F8C3E9D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478" y="4450349"/>
            <a:ext cx="3556060" cy="2160460"/>
          </a:xfrm>
          <a:prstGeom prst="rect">
            <a:avLst/>
          </a:prstGeom>
        </p:spPr>
      </p:pic>
      <p:pic>
        <p:nvPicPr>
          <p:cNvPr id="22" name="Picture 4" descr="Screenshot of a Ci3T Tier 2 and Tier 3 Intervention Tracker">
            <a:extLst>
              <a:ext uri="{FF2B5EF4-FFF2-40B4-BE49-F238E27FC236}">
                <a16:creationId xmlns:a16="http://schemas.microsoft.com/office/drawing/2014/main" id="{88A0905F-BC73-D0B7-2ED3-3DD6924A6A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2750" y="4491793"/>
            <a:ext cx="3462918" cy="2075643"/>
          </a:xfrm>
          <a:prstGeom prst="rect">
            <a:avLst/>
          </a:prstGeom>
        </p:spPr>
      </p:pic>
      <p:pic>
        <p:nvPicPr>
          <p:cNvPr id="5" name="Picture 5" descr="The Tier 2 Process: Using Data to Connect Students to Validated Supports module cover">
            <a:extLst>
              <a:ext uri="{FF2B5EF4-FFF2-40B4-BE49-F238E27FC236}">
                <a16:creationId xmlns:a16="http://schemas.microsoft.com/office/drawing/2014/main" id="{F6BA787A-ED71-4584-2F16-B264BBF9E074}"/>
              </a:ext>
            </a:extLst>
          </p:cNvPr>
          <p:cNvPicPr>
            <a:picLocks noGrp="1" noChangeAspect="1"/>
          </p:cNvPicPr>
          <p:nvPr>
            <p:ph idx="1"/>
          </p:nvPr>
        </p:nvPicPr>
        <p:blipFill>
          <a:blip r:embed="rId6" cstate="screen">
            <a:extLst>
              <a:ext uri="{28A0092B-C50C-407E-A947-70E740481C1C}">
                <a14:useLocalDpi xmlns:a14="http://schemas.microsoft.com/office/drawing/2010/main"/>
              </a:ext>
            </a:extLst>
          </a:blip>
          <a:srcRect/>
          <a:stretch/>
        </p:blipFill>
        <p:spPr>
          <a:xfrm>
            <a:off x="8395208" y="2290869"/>
            <a:ext cx="2407919" cy="3762375"/>
          </a:xfrm>
          <a:ln>
            <a:solidFill>
              <a:schemeClr val="tx1"/>
            </a:solidFill>
          </a:ln>
        </p:spPr>
      </p:pic>
    </p:spTree>
    <p:extLst>
      <p:ext uri="{BB962C8B-B14F-4D97-AF65-F5344CB8AC3E}">
        <p14:creationId xmlns:p14="http://schemas.microsoft.com/office/powerpoint/2010/main" val="76812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BE516-912B-46F6-AF5A-ACE14C067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3500D-FFF1-002F-B3C4-9F04B3608E4B}"/>
              </a:ext>
            </a:extLst>
          </p:cNvPr>
          <p:cNvSpPr>
            <a:spLocks noGrp="1"/>
          </p:cNvSpPr>
          <p:nvPr>
            <p:ph type="title"/>
          </p:nvPr>
        </p:nvSpPr>
        <p:spPr/>
        <p:txBody>
          <a:bodyPr>
            <a:normAutofit fontScale="90000"/>
          </a:bodyPr>
          <a:lstStyle/>
          <a:p>
            <a:r>
              <a:rPr lang="en-US"/>
              <a:t>Module Connection!</a:t>
            </a:r>
            <a:br>
              <a:rPr lang="en-US"/>
            </a:br>
            <a:r>
              <a:rPr lang="en-US">
                <a:solidFill>
                  <a:schemeClr val="accent5"/>
                </a:solidFill>
              </a:rPr>
              <a:t>The Tier 3 Process: Using Data to Connect Students to Validated Supports</a:t>
            </a:r>
            <a:endParaRPr lang="en-US"/>
          </a:p>
        </p:txBody>
      </p:sp>
      <p:pic>
        <p:nvPicPr>
          <p:cNvPr id="4" name="Picture 1" descr="Clarifying Tier 3 Supports infographic">
            <a:extLst>
              <a:ext uri="{FF2B5EF4-FFF2-40B4-BE49-F238E27FC236}">
                <a16:creationId xmlns:a16="http://schemas.microsoft.com/office/drawing/2014/main" id="{7083FF73-B880-1CCB-D331-5FF69E4D98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3128" y="2290869"/>
            <a:ext cx="2563586" cy="3662266"/>
          </a:xfrm>
          <a:prstGeom prst="rect">
            <a:avLst/>
          </a:prstGeom>
          <a:ln>
            <a:solidFill>
              <a:schemeClr val="tx1"/>
            </a:solidFill>
          </a:ln>
        </p:spPr>
      </p:pic>
      <p:pic>
        <p:nvPicPr>
          <p:cNvPr id="9" name="Picture 2" descr="Screenshot of Examining Multiple Data Sources for Tier 3 Decision Making video">
            <a:extLst>
              <a:ext uri="{FF2B5EF4-FFF2-40B4-BE49-F238E27FC236}">
                <a16:creationId xmlns:a16="http://schemas.microsoft.com/office/drawing/2014/main" id="{4B0E7A3D-4215-EAE0-0DAB-181E2859C2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3357" y="2218091"/>
            <a:ext cx="3717736" cy="2421818"/>
          </a:xfrm>
          <a:prstGeom prst="rect">
            <a:avLst/>
          </a:prstGeom>
        </p:spPr>
      </p:pic>
      <p:pic>
        <p:nvPicPr>
          <p:cNvPr id="24" name="Picture 3" descr="Screenshot of Ci3T class-at-a-glance intervention planner YouTube video">
            <a:extLst>
              <a:ext uri="{FF2B5EF4-FFF2-40B4-BE49-F238E27FC236}">
                <a16:creationId xmlns:a16="http://schemas.microsoft.com/office/drawing/2014/main" id="{63FFBF70-1E7A-617F-CA6C-FAA34A2235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2235" y="4831308"/>
            <a:ext cx="1943765" cy="1180921"/>
          </a:xfrm>
          <a:prstGeom prst="rect">
            <a:avLst/>
          </a:prstGeom>
        </p:spPr>
      </p:pic>
      <p:pic>
        <p:nvPicPr>
          <p:cNvPr id="22" name="Picture 4" descr="Screenshot of Ci3T Tier 2 and Tier 3 Intervention Tracker YouTube video">
            <a:extLst>
              <a:ext uri="{FF2B5EF4-FFF2-40B4-BE49-F238E27FC236}">
                <a16:creationId xmlns:a16="http://schemas.microsoft.com/office/drawing/2014/main" id="{593C24E1-C831-3EF8-3693-733D6719C3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1098" y="4831308"/>
            <a:ext cx="1803184" cy="1080813"/>
          </a:xfrm>
          <a:prstGeom prst="rect">
            <a:avLst/>
          </a:prstGeom>
        </p:spPr>
      </p:pic>
      <p:pic>
        <p:nvPicPr>
          <p:cNvPr id="14" name="Picture 5" descr="The Tier 3 Process module cover">
            <a:extLst>
              <a:ext uri="{FF2B5EF4-FFF2-40B4-BE49-F238E27FC236}">
                <a16:creationId xmlns:a16="http://schemas.microsoft.com/office/drawing/2014/main" id="{02FA91F9-7FF0-544C-13E6-85CF143E31D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397737" y="2294822"/>
            <a:ext cx="2402860" cy="3754468"/>
          </a:xfrm>
          <a:prstGeom prst="rect">
            <a:avLst/>
          </a:prstGeom>
          <a:ln>
            <a:solidFill>
              <a:schemeClr val="tx1"/>
            </a:solidFill>
          </a:ln>
        </p:spPr>
      </p:pic>
    </p:spTree>
    <p:extLst>
      <p:ext uri="{BB962C8B-B14F-4D97-AF65-F5344CB8AC3E}">
        <p14:creationId xmlns:p14="http://schemas.microsoft.com/office/powerpoint/2010/main" val="936316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AE505-9291-564D-4541-3818841E587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Let’s Discuss! 1</a:t>
            </a:r>
          </a:p>
        </p:txBody>
      </p:sp>
      <p:graphicFrame>
        <p:nvGraphicFramePr>
          <p:cNvPr id="6" name="Table 1">
            <a:extLst>
              <a:ext uri="{FF2B5EF4-FFF2-40B4-BE49-F238E27FC236}">
                <a16:creationId xmlns:a16="http://schemas.microsoft.com/office/drawing/2014/main" id="{3269DBAF-295D-1B8B-221C-A2B1504A7766}"/>
              </a:ext>
            </a:extLst>
          </p:cNvPr>
          <p:cNvGraphicFramePr>
            <a:graphicFrameLocks noGrp="1"/>
          </p:cNvGraphicFramePr>
          <p:nvPr>
            <p:extLst>
              <p:ext uri="{D42A27DB-BD31-4B8C-83A1-F6EECF244321}">
                <p14:modId xmlns:p14="http://schemas.microsoft.com/office/powerpoint/2010/main" val="1334835170"/>
              </p:ext>
            </p:extLst>
          </p:nvPr>
        </p:nvGraphicFramePr>
        <p:xfrm>
          <a:off x="458009" y="595290"/>
          <a:ext cx="11014853" cy="4077764"/>
        </p:xfrm>
        <a:graphic>
          <a:graphicData uri="http://schemas.openxmlformats.org/drawingml/2006/table">
            <a:tbl>
              <a:tblPr firstRow="1" bandRow="1">
                <a:tableStyleId>{5C22544A-7EE6-4342-B048-85BDC9FD1C3A}</a:tableStyleId>
              </a:tblPr>
              <a:tblGrid>
                <a:gridCol w="11014853">
                  <a:extLst>
                    <a:ext uri="{9D8B030D-6E8A-4147-A177-3AD203B41FA5}">
                      <a16:colId xmlns:a16="http://schemas.microsoft.com/office/drawing/2014/main" val="659750370"/>
                    </a:ext>
                  </a:extLst>
                </a:gridCol>
              </a:tblGrid>
              <a:tr h="486213">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a:solidFill>
                            <a:schemeClr val="bg1"/>
                          </a:solidFill>
                        </a:rPr>
                        <a:t>Let’s discuss!</a:t>
                      </a:r>
                    </a:p>
                  </a:txBody>
                  <a:tcPr>
                    <a:solidFill>
                      <a:schemeClr val="accent5"/>
                    </a:solidFill>
                  </a:tcPr>
                </a:tc>
                <a:extLst>
                  <a:ext uri="{0D108BD9-81ED-4DB2-BD59-A6C34878D82A}">
                    <a16:rowId xmlns:a16="http://schemas.microsoft.com/office/drawing/2014/main" val="2349869466"/>
                  </a:ext>
                </a:extLst>
              </a:tr>
              <a:tr h="3591551">
                <a:tc>
                  <a:txBody>
                    <a:bodyPr/>
                    <a:lstStyle/>
                    <a:p>
                      <a:pPr marL="285750" indent="-285750">
                        <a:buFont typeface="Arial" panose="020B0604020202020204" pitchFamily="34" charset="0"/>
                        <a:buChar char="•"/>
                      </a:pPr>
                      <a:r>
                        <a:rPr lang="en-US" sz="2200" b="0" i="0" u="none" kern="1200">
                          <a:solidFill>
                            <a:schemeClr val="tx1"/>
                          </a:solidFill>
                          <a:effectLst/>
                          <a:latin typeface="+mn-lt"/>
                          <a:ea typeface="+mn-ea"/>
                          <a:cs typeface="+mn-cs"/>
                        </a:rPr>
                        <a:t>How did we share treatment integrity, social validity, and winter screening data with stakeholders (e.g., faculty &amp; staff, families)?</a:t>
                      </a:r>
                    </a:p>
                    <a:p>
                      <a:pPr marL="800100" lvl="1" indent="-342900">
                        <a:buFont typeface="Courier New" panose="02070309020205020404" pitchFamily="49" charset="0"/>
                        <a:buChar char="o"/>
                      </a:pPr>
                      <a:r>
                        <a:rPr lang="en-US" sz="2200" b="0" i="0" u="none" kern="1200">
                          <a:solidFill>
                            <a:schemeClr val="tx1"/>
                          </a:solidFill>
                          <a:effectLst/>
                          <a:latin typeface="+mn-lt"/>
                          <a:ea typeface="+mn-ea"/>
                          <a:cs typeface="+mn-cs"/>
                        </a:rPr>
                        <a:t>Are there any additional steps we need to take to share these data?</a:t>
                      </a:r>
                    </a:p>
                    <a:p>
                      <a:pPr marL="285750" indent="-285750">
                        <a:buFont typeface="Arial" panose="020B0604020202020204" pitchFamily="34" charset="0"/>
                        <a:buChar char="•"/>
                      </a:pPr>
                      <a:r>
                        <a:rPr lang="en-US" sz="2200" b="0" i="0" u="none" kern="1200">
                          <a:solidFill>
                            <a:schemeClr val="tx1"/>
                          </a:solidFill>
                          <a:effectLst/>
                          <a:latin typeface="+mn-lt"/>
                          <a:ea typeface="+mn-ea"/>
                          <a:cs typeface="+mn-cs"/>
                        </a:rPr>
                        <a:t>How did we respond to our treatment integrity, social validity, and winter screening data based on the ideas we generated in Session 3?</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200" b="0" i="0" u="none" kern="1200">
                          <a:solidFill>
                            <a:schemeClr val="tx1"/>
                          </a:solidFill>
                          <a:effectLst/>
                          <a:latin typeface="+mn-lt"/>
                          <a:ea typeface="+mn-ea"/>
                          <a:cs typeface="+mn-cs"/>
                        </a:rPr>
                        <a:t>Are there any additional steps we need to take to complete action items?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kern="1200">
                          <a:solidFill>
                            <a:schemeClr val="tx1"/>
                          </a:solidFill>
                          <a:effectLst/>
                          <a:latin typeface="+mn-lt"/>
                          <a:ea typeface="+mn-ea"/>
                          <a:cs typeface="+mn-cs"/>
                        </a:rPr>
                        <a:t>What systems do we have in place to examine multiple sources of data to inform professional learning and instruction?</a:t>
                      </a:r>
                    </a:p>
                    <a:p>
                      <a:pPr marL="285750" indent="-285750">
                        <a:buFont typeface="Arial" panose="020B0604020202020204" pitchFamily="34" charset="0"/>
                        <a:buChar char="•"/>
                      </a:pPr>
                      <a:r>
                        <a:rPr lang="en-US" sz="2200" b="0" i="0" u="none" kern="1200">
                          <a:solidFill>
                            <a:schemeClr val="tx1"/>
                          </a:solidFill>
                          <a:effectLst/>
                          <a:latin typeface="+mn-lt"/>
                          <a:ea typeface="+mn-ea"/>
                          <a:cs typeface="+mn-cs"/>
                        </a:rPr>
                        <a:t>What professional learning needs might we address next, based on our treatment integrity, social validity, and winter screening data?</a:t>
                      </a:r>
                    </a:p>
                  </a:txBody>
                  <a:tcPr>
                    <a:solidFill>
                      <a:srgbClr val="DDE7F0"/>
                    </a:solidFill>
                  </a:tcPr>
                </a:tc>
                <a:extLst>
                  <a:ext uri="{0D108BD9-81ED-4DB2-BD59-A6C34878D82A}">
                    <a16:rowId xmlns:a16="http://schemas.microsoft.com/office/drawing/2014/main" val="927646794"/>
                  </a:ext>
                </a:extLst>
              </a:tr>
            </a:tbl>
          </a:graphicData>
        </a:graphic>
      </p:graphicFrame>
      <p:pic>
        <p:nvPicPr>
          <p:cNvPr id="3" name="Picture 1">
            <a:extLst>
              <a:ext uri="{FF2B5EF4-FFF2-40B4-BE49-F238E27FC236}">
                <a16:creationId xmlns:a16="http://schemas.microsoft.com/office/drawing/2014/main" id="{BA097A57-C9D6-AED7-C193-DB086569D18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2412" y="4798387"/>
            <a:ext cx="1439540" cy="1862934"/>
          </a:xfrm>
          <a:prstGeom prst="rect">
            <a:avLst/>
          </a:prstGeom>
          <a:ln>
            <a:solidFill>
              <a:schemeClr val="tx1"/>
            </a:solidFill>
          </a:ln>
        </p:spPr>
      </p:pic>
      <p:pic>
        <p:nvPicPr>
          <p:cNvPr id="4" name="Picture 2">
            <a:extLst>
              <a:ext uri="{FF2B5EF4-FFF2-40B4-BE49-F238E27FC236}">
                <a16:creationId xmlns:a16="http://schemas.microsoft.com/office/drawing/2014/main" id="{D125A33F-E5C7-B0B8-3035-592FF6551BCF}"/>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67667" y="4989683"/>
            <a:ext cx="2728913" cy="148034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5" name="15:00">
            <a:extLst>
              <a:ext uri="{FF2B5EF4-FFF2-40B4-BE49-F238E27FC236}">
                <a16:creationId xmlns:a16="http://schemas.microsoft.com/office/drawing/2014/main" id="{075D84C4-3D05-81A5-7D2E-676D1BF5B90A}"/>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5941352" y="4881647"/>
            <a:ext cx="4714022" cy="1671638"/>
          </a:xfrm>
          <a:prstGeom prst="rect">
            <a:avLst/>
          </a:prstGeom>
          <a:noFill/>
        </p:spPr>
      </p:pic>
      <p:pic>
        <p:nvPicPr>
          <p:cNvPr id="7" name="14:00">
            <a:extLst>
              <a:ext uri="{FF2B5EF4-FFF2-40B4-BE49-F238E27FC236}">
                <a16:creationId xmlns:a16="http://schemas.microsoft.com/office/drawing/2014/main" id="{6D84327B-2AF7-7C66-A26A-07023580AFBE}"/>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5941044" y="4881647"/>
            <a:ext cx="4714022" cy="1671638"/>
          </a:xfrm>
          <a:prstGeom prst="rect">
            <a:avLst/>
          </a:prstGeom>
          <a:noFill/>
        </p:spPr>
      </p:pic>
      <p:pic>
        <p:nvPicPr>
          <p:cNvPr id="9" name="13:00">
            <a:extLst>
              <a:ext uri="{FF2B5EF4-FFF2-40B4-BE49-F238E27FC236}">
                <a16:creationId xmlns:a16="http://schemas.microsoft.com/office/drawing/2014/main" id="{DBC50DAD-EFCE-EF88-650D-8EA74EE8138B}"/>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5941368" y="4881647"/>
            <a:ext cx="4714022" cy="1671638"/>
          </a:xfrm>
          <a:prstGeom prst="rect">
            <a:avLst/>
          </a:prstGeom>
          <a:noFill/>
        </p:spPr>
      </p:pic>
      <p:pic>
        <p:nvPicPr>
          <p:cNvPr id="20" name="12:00">
            <a:extLst>
              <a:ext uri="{FF2B5EF4-FFF2-40B4-BE49-F238E27FC236}">
                <a16:creationId xmlns:a16="http://schemas.microsoft.com/office/drawing/2014/main" id="{F311A869-2634-55A8-476B-C1FB111A3558}"/>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5941100" y="4881647"/>
            <a:ext cx="4714022" cy="1671638"/>
          </a:xfrm>
          <a:prstGeom prst="rect">
            <a:avLst/>
          </a:prstGeom>
          <a:noFill/>
        </p:spPr>
      </p:pic>
      <p:pic>
        <p:nvPicPr>
          <p:cNvPr id="21" name="11:00">
            <a:extLst>
              <a:ext uri="{FF2B5EF4-FFF2-40B4-BE49-F238E27FC236}">
                <a16:creationId xmlns:a16="http://schemas.microsoft.com/office/drawing/2014/main" id="{B469B379-6A72-0C8E-16DC-AE179C7399B6}"/>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5941100" y="4881647"/>
            <a:ext cx="4714022" cy="1671638"/>
          </a:xfrm>
          <a:prstGeom prst="rect">
            <a:avLst/>
          </a:prstGeom>
          <a:noFill/>
        </p:spPr>
      </p:pic>
      <p:pic>
        <p:nvPicPr>
          <p:cNvPr id="22" name="10:00">
            <a:extLst>
              <a:ext uri="{FF2B5EF4-FFF2-40B4-BE49-F238E27FC236}">
                <a16:creationId xmlns:a16="http://schemas.microsoft.com/office/drawing/2014/main" id="{D0FA6BD2-0846-2F57-D3A4-9C6D0C757BC0}"/>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5941156" y="4881647"/>
            <a:ext cx="4714022" cy="1671638"/>
          </a:xfrm>
          <a:prstGeom prst="rect">
            <a:avLst/>
          </a:prstGeom>
          <a:noFill/>
        </p:spPr>
      </p:pic>
      <p:pic>
        <p:nvPicPr>
          <p:cNvPr id="23" name="09:00">
            <a:extLst>
              <a:ext uri="{FF2B5EF4-FFF2-40B4-BE49-F238E27FC236}">
                <a16:creationId xmlns:a16="http://schemas.microsoft.com/office/drawing/2014/main" id="{1DD3ED52-A14E-5946-EBBC-1B67B672D498}"/>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5941212" y="4881647"/>
            <a:ext cx="4714022" cy="1671638"/>
          </a:xfrm>
          <a:prstGeom prst="rect">
            <a:avLst/>
          </a:prstGeom>
          <a:noFill/>
        </p:spPr>
      </p:pic>
      <p:pic>
        <p:nvPicPr>
          <p:cNvPr id="24" name="08:00">
            <a:extLst>
              <a:ext uri="{FF2B5EF4-FFF2-40B4-BE49-F238E27FC236}">
                <a16:creationId xmlns:a16="http://schemas.microsoft.com/office/drawing/2014/main" id="{2C0787FB-8431-B3BD-4831-DA9A5901A3F4}"/>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5941376" y="4881647"/>
            <a:ext cx="4714022" cy="1671638"/>
          </a:xfrm>
          <a:prstGeom prst="rect">
            <a:avLst/>
          </a:prstGeom>
          <a:noFill/>
        </p:spPr>
      </p:pic>
      <p:pic>
        <p:nvPicPr>
          <p:cNvPr id="25" name="07:00">
            <a:extLst>
              <a:ext uri="{FF2B5EF4-FFF2-40B4-BE49-F238E27FC236}">
                <a16:creationId xmlns:a16="http://schemas.microsoft.com/office/drawing/2014/main" id="{1D7244B7-E2F4-F23A-CDB3-4A1B10C5DC03}"/>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5941378" y="4881647"/>
            <a:ext cx="4714022" cy="1671638"/>
          </a:xfrm>
          <a:prstGeom prst="rect">
            <a:avLst/>
          </a:prstGeom>
          <a:noFill/>
        </p:spPr>
      </p:pic>
      <p:pic>
        <p:nvPicPr>
          <p:cNvPr id="26" name="06:00">
            <a:extLst>
              <a:ext uri="{FF2B5EF4-FFF2-40B4-BE49-F238E27FC236}">
                <a16:creationId xmlns:a16="http://schemas.microsoft.com/office/drawing/2014/main" id="{00045AA0-B808-6420-5226-54EC197E724F}"/>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5941378" y="4881647"/>
            <a:ext cx="4714022" cy="1671638"/>
          </a:xfrm>
          <a:prstGeom prst="rect">
            <a:avLst/>
          </a:prstGeom>
          <a:noFill/>
        </p:spPr>
      </p:pic>
      <p:pic>
        <p:nvPicPr>
          <p:cNvPr id="27" name="05:00">
            <a:extLst>
              <a:ext uri="{FF2B5EF4-FFF2-40B4-BE49-F238E27FC236}">
                <a16:creationId xmlns:a16="http://schemas.microsoft.com/office/drawing/2014/main" id="{13F76970-AB4A-E9AF-4AE3-F9FEC093775A}"/>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5941378" y="4881647"/>
            <a:ext cx="4714022" cy="1671638"/>
          </a:xfrm>
          <a:prstGeom prst="rect">
            <a:avLst/>
          </a:prstGeom>
          <a:noFill/>
        </p:spPr>
      </p:pic>
      <p:pic>
        <p:nvPicPr>
          <p:cNvPr id="28" name="04:00">
            <a:extLst>
              <a:ext uri="{FF2B5EF4-FFF2-40B4-BE49-F238E27FC236}">
                <a16:creationId xmlns:a16="http://schemas.microsoft.com/office/drawing/2014/main" id="{3E178EC6-127A-D156-F2BE-BCD92A9C53C3}"/>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5941212" y="4881647"/>
            <a:ext cx="4714022" cy="1671638"/>
          </a:xfrm>
          <a:prstGeom prst="rect">
            <a:avLst/>
          </a:prstGeom>
          <a:noFill/>
        </p:spPr>
      </p:pic>
      <p:pic>
        <p:nvPicPr>
          <p:cNvPr id="29" name="03:00">
            <a:extLst>
              <a:ext uri="{FF2B5EF4-FFF2-40B4-BE49-F238E27FC236}">
                <a16:creationId xmlns:a16="http://schemas.microsoft.com/office/drawing/2014/main" id="{A0192CFB-D1D6-A915-EEF0-E1EEDDEDCB1F}"/>
              </a:ext>
              <a:ext uri="{C183D7F6-B498-43B3-948B-1728B52AA6E4}">
                <adec:decorative xmlns:adec="http://schemas.microsoft.com/office/drawing/2017/decorative" val="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5941378" y="4881649"/>
            <a:ext cx="4714022" cy="1671638"/>
          </a:xfrm>
          <a:prstGeom prst="rect">
            <a:avLst/>
          </a:prstGeom>
          <a:noFill/>
        </p:spPr>
      </p:pic>
      <p:pic>
        <p:nvPicPr>
          <p:cNvPr id="30" name="02:00">
            <a:extLst>
              <a:ext uri="{FF2B5EF4-FFF2-40B4-BE49-F238E27FC236}">
                <a16:creationId xmlns:a16="http://schemas.microsoft.com/office/drawing/2014/main" id="{17F5E5B0-310A-1587-15D1-E7342F0F2067}"/>
              </a:ext>
              <a:ext uri="{C183D7F6-B498-43B3-948B-1728B52AA6E4}">
                <adec:decorative xmlns:adec="http://schemas.microsoft.com/office/drawing/2017/decorative" val="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5941380" y="4881649"/>
            <a:ext cx="4714022" cy="1671638"/>
          </a:xfrm>
          <a:prstGeom prst="rect">
            <a:avLst/>
          </a:prstGeom>
          <a:noFill/>
        </p:spPr>
      </p:pic>
      <p:pic>
        <p:nvPicPr>
          <p:cNvPr id="32" name="01:00">
            <a:extLst>
              <a:ext uri="{FF2B5EF4-FFF2-40B4-BE49-F238E27FC236}">
                <a16:creationId xmlns:a16="http://schemas.microsoft.com/office/drawing/2014/main" id="{E02438FD-8338-F1F7-3F84-A3BD31B0C367}"/>
              </a:ext>
              <a:ext uri="{C183D7F6-B498-43B3-948B-1728B52AA6E4}">
                <adec:decorative xmlns:adec="http://schemas.microsoft.com/office/drawing/2017/decorative" val="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5941380" y="4881651"/>
            <a:ext cx="4714022" cy="1671638"/>
          </a:xfrm>
          <a:prstGeom prst="rect">
            <a:avLst/>
          </a:prstGeom>
          <a:noFill/>
        </p:spPr>
      </p:pic>
      <p:pic>
        <p:nvPicPr>
          <p:cNvPr id="33" name="00:30">
            <a:extLst>
              <a:ext uri="{FF2B5EF4-FFF2-40B4-BE49-F238E27FC236}">
                <a16:creationId xmlns:a16="http://schemas.microsoft.com/office/drawing/2014/main" id="{019D3B51-7DC6-86B8-72D5-5F4E65C022CC}"/>
              </a:ext>
              <a:ext uri="{C183D7F6-B498-43B3-948B-1728B52AA6E4}">
                <adec:decorative xmlns:adec="http://schemas.microsoft.com/office/drawing/2017/decorative" val="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5941268" y="4881647"/>
            <a:ext cx="4714022" cy="1671638"/>
          </a:xfrm>
          <a:prstGeom prst="rect">
            <a:avLst/>
          </a:prstGeom>
          <a:noFill/>
        </p:spPr>
      </p:pic>
      <p:pic>
        <p:nvPicPr>
          <p:cNvPr id="34" name="00:00">
            <a:extLst>
              <a:ext uri="{FF2B5EF4-FFF2-40B4-BE49-F238E27FC236}">
                <a16:creationId xmlns:a16="http://schemas.microsoft.com/office/drawing/2014/main" id="{998D4283-33B5-55D9-73B0-E456FD8FA9AB}"/>
              </a:ext>
              <a:ext uri="{C183D7F6-B498-43B3-948B-1728B52AA6E4}">
                <adec:decorative xmlns:adec="http://schemas.microsoft.com/office/drawing/2017/decorative" val="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5941324" y="4881647"/>
            <a:ext cx="4714020" cy="1671639"/>
          </a:xfrm>
          <a:prstGeom prst="rect">
            <a:avLst/>
          </a:prstGeom>
          <a:noFill/>
        </p:spPr>
      </p:pic>
    </p:spTree>
    <p:extLst>
      <p:ext uri="{BB962C8B-B14F-4D97-AF65-F5344CB8AC3E}">
        <p14:creationId xmlns:p14="http://schemas.microsoft.com/office/powerpoint/2010/main" val="176474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2"/>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4"/>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9"/>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30"/>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32"/>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33"/>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A37F-36CC-2FCD-E341-291E787005CE}"/>
              </a:ext>
            </a:extLst>
          </p:cNvPr>
          <p:cNvSpPr>
            <a:spLocks noGrp="1"/>
          </p:cNvSpPr>
          <p:nvPr>
            <p:ph type="title"/>
          </p:nvPr>
        </p:nvSpPr>
        <p:spPr>
          <a:xfrm>
            <a:off x="831850" y="1709738"/>
            <a:ext cx="7622339" cy="2852737"/>
          </a:xfrm>
        </p:spPr>
        <p:txBody>
          <a:bodyPr/>
          <a:lstStyle/>
          <a:p>
            <a:r>
              <a:rPr lang="en-US"/>
              <a:t>Integrated Lesson Planning at Tier 1</a:t>
            </a:r>
          </a:p>
        </p:txBody>
      </p:sp>
      <p:pic>
        <p:nvPicPr>
          <p:cNvPr id="6" name="Picture 1" descr="Embedding and Integrating Ci3T Domains Into Daily Instruction modoule cover">
            <a:extLst>
              <a:ext uri="{FF2B5EF4-FFF2-40B4-BE49-F238E27FC236}">
                <a16:creationId xmlns:a16="http://schemas.microsoft.com/office/drawing/2014/main" id="{4C040E01-FE1A-D517-AF66-CC7F37841A1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8454189" y="1049636"/>
            <a:ext cx="3243157" cy="50670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a:extLst>
              <a:ext uri="{FF2B5EF4-FFF2-40B4-BE49-F238E27FC236}">
                <a16:creationId xmlns:a16="http://schemas.microsoft.com/office/drawing/2014/main" id="{5FBE30BD-1F0A-38B4-37A7-BDBE53ECAA86}"/>
              </a:ext>
            </a:extLst>
          </p:cNvPr>
          <p:cNvSpPr/>
          <p:nvPr/>
        </p:nvSpPr>
        <p:spPr>
          <a:xfrm>
            <a:off x="1415701" y="5484462"/>
            <a:ext cx="9516906" cy="1281164"/>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1.10 CLASSROOM PRACTICES</a:t>
            </a:r>
          </a:p>
          <a:p>
            <a:r>
              <a:rPr lang="en-US" sz="1400">
                <a:solidFill>
                  <a:schemeClr val="bg1"/>
                </a:solidFill>
              </a:rPr>
              <a:t>Educators consistently and equitably implement positive and proactive classroom practices—including building relationships with students; developing a safe environment; prompting predictable routines and expected behavior; actively providing OTRs, active supervision, and specific feedback (i.e., specific praise and supportive corrections); and ensuring a high ratio (≥ 5:1) of positive to corrective feedback.</a:t>
            </a:r>
          </a:p>
        </p:txBody>
      </p:sp>
      <p:pic>
        <p:nvPicPr>
          <p:cNvPr id="5" name="Picture 2" descr="Tiered Fidelity Inventory (TFI) Manual - Version 3">
            <a:extLst>
              <a:ext uri="{FF2B5EF4-FFF2-40B4-BE49-F238E27FC236}">
                <a16:creationId xmlns:a16="http://schemas.microsoft.com/office/drawing/2014/main" id="{0CECF950-8057-3224-F2EC-C88F3F11D7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6789" y="4941537"/>
            <a:ext cx="1476375" cy="1914525"/>
          </a:xfrm>
          <a:prstGeom prst="rect">
            <a:avLst/>
          </a:prstGeom>
        </p:spPr>
      </p:pic>
    </p:spTree>
    <p:extLst>
      <p:ext uri="{BB962C8B-B14F-4D97-AF65-F5344CB8AC3E}">
        <p14:creationId xmlns:p14="http://schemas.microsoft.com/office/powerpoint/2010/main" val="365369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280911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CF74C-3DA7-1360-672C-F1931F029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343E14-1627-6072-8653-6143412ACCA3}"/>
              </a:ext>
              <a:ext uri="{C183D7F6-B498-43B3-948B-1728B52AA6E4}">
                <adec:decorative xmlns:adec="http://schemas.microsoft.com/office/drawing/2017/decorative" val="1"/>
              </a:ext>
            </a:extLst>
          </p:cNvPr>
          <p:cNvSpPr>
            <a:spLocks noGrp="1"/>
          </p:cNvSpPr>
          <p:nvPr>
            <p:ph type="title"/>
          </p:nvPr>
        </p:nvSpPr>
        <p:spPr/>
        <p:txBody>
          <a:bodyPr/>
          <a:lstStyle/>
          <a:p>
            <a:r>
              <a:rPr lang="en-US"/>
              <a:t>Session Outcomes</a:t>
            </a:r>
          </a:p>
        </p:txBody>
      </p:sp>
      <p:sp>
        <p:nvSpPr>
          <p:cNvPr id="5" name="Title 1">
            <a:extLst>
              <a:ext uri="{FF2B5EF4-FFF2-40B4-BE49-F238E27FC236}">
                <a16:creationId xmlns:a16="http://schemas.microsoft.com/office/drawing/2014/main" id="{75805FDC-AEA9-EB5C-CEE8-686A1B63C79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Session Outcomes 3</a:t>
            </a:r>
          </a:p>
        </p:txBody>
      </p:sp>
      <p:sp>
        <p:nvSpPr>
          <p:cNvPr id="3" name="Content Placeholder 1">
            <a:extLst>
              <a:ext uri="{FF2B5EF4-FFF2-40B4-BE49-F238E27FC236}">
                <a16:creationId xmlns:a16="http://schemas.microsoft.com/office/drawing/2014/main" id="{51432E8A-6C9E-2113-D939-09FC2032AB4B}"/>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200"/>
              <a:t>Identify continued professional learning needs from the previous session based on available data (e.g., screening, social validity, and treatment integrity). </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Develop integrated lesson plans featuring low-intensity strategies to address academic, behavioral, and social and emotional well-being in an integrated fashion to maximize engagement and prevent challenging behaviors from occurring.  </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Refine data-informed, decision making at Tier 2 and Tier 3, by using school-wide data to connect students to additional strategies, practices, and programs.</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Identify professional learning resources available to support work across Tiers 1, 2, and 3, and make plans to connect faculty and staff to these resources. </a:t>
            </a:r>
          </a:p>
        </p:txBody>
      </p:sp>
      <p:sp>
        <p:nvSpPr>
          <p:cNvPr id="4" name="Highlight 1" descr="Highlighting over session outcome 2 (Develop integrated lesson plans featuring low-intensity strategies to address academic, behavioral, and social and emotional well-being in an integrated fashion to maximize engagement and prevent challenging behaviors from occurring)">
            <a:extLst>
              <a:ext uri="{FF2B5EF4-FFF2-40B4-BE49-F238E27FC236}">
                <a16:creationId xmlns:a16="http://schemas.microsoft.com/office/drawing/2014/main" id="{90216B1B-4A3A-547A-42FF-9E706311B00B}"/>
              </a:ext>
            </a:extLst>
          </p:cNvPr>
          <p:cNvSpPr/>
          <p:nvPr/>
        </p:nvSpPr>
        <p:spPr>
          <a:xfrm>
            <a:off x="838200" y="2713576"/>
            <a:ext cx="10808368" cy="167244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513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A Focus on: Integrated Lesson Planning</a:t>
            </a:r>
          </a:p>
        </p:txBody>
      </p:sp>
      <p:grpSp>
        <p:nvGrpSpPr>
          <p:cNvPr id="3" name="Image" descr="Comprehensive, Integrated, Three-Tiered Model of Prevention pyramid with an arrow pointing to Tier 1 (primary prevention) at the bottom of the pyramid.">
            <a:extLst>
              <a:ext uri="{FF2B5EF4-FFF2-40B4-BE49-F238E27FC236}">
                <a16:creationId xmlns:a16="http://schemas.microsoft.com/office/drawing/2014/main" id="{107293CB-81C0-330F-A6B3-2480A6767C02}"/>
              </a:ext>
            </a:extLst>
          </p:cNvPr>
          <p:cNvGrpSpPr/>
          <p:nvPr/>
        </p:nvGrpSpPr>
        <p:grpSpPr>
          <a:xfrm>
            <a:off x="461276" y="2112963"/>
            <a:ext cx="5836071" cy="4043114"/>
            <a:chOff x="461276" y="2112963"/>
            <a:chExt cx="5836071" cy="4043114"/>
          </a:xfrm>
        </p:grpSpPr>
        <p:pic>
          <p:nvPicPr>
            <p:cNvPr id="9" name="Picture 1">
              <a:extLst>
                <a:ext uri="{FF2B5EF4-FFF2-40B4-BE49-F238E27FC236}">
                  <a16:creationId xmlns:a16="http://schemas.microsoft.com/office/drawing/2014/main" id="{2CBD09DB-9E70-B078-791A-4C4FED6DE8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498" y="2112963"/>
              <a:ext cx="5827849" cy="4043114"/>
            </a:xfrm>
            <a:prstGeom prst="rect">
              <a:avLst/>
            </a:prstGeom>
          </p:spPr>
        </p:pic>
        <p:sp>
          <p:nvSpPr>
            <p:cNvPr id="10" name="Arrow">
              <a:extLst>
                <a:ext uri="{FF2B5EF4-FFF2-40B4-BE49-F238E27FC236}">
                  <a16:creationId xmlns:a16="http://schemas.microsoft.com/office/drawing/2014/main" id="{0487792D-380F-E773-B511-AC244F6251A8}"/>
                </a:ext>
              </a:extLst>
            </p:cNvPr>
            <p:cNvSpPr/>
            <p:nvPr/>
          </p:nvSpPr>
          <p:spPr>
            <a:xfrm rot="1671121">
              <a:off x="461276" y="4002406"/>
              <a:ext cx="1024570" cy="516823"/>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5" name="Picture 2" descr="Integrated Lesson Plan form">
            <a:extLst>
              <a:ext uri="{FF2B5EF4-FFF2-40B4-BE49-F238E27FC236}">
                <a16:creationId xmlns:a16="http://schemas.microsoft.com/office/drawing/2014/main" id="{843924C5-4B6D-110A-3A81-1B98017640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1395" y="2196246"/>
            <a:ext cx="4391555" cy="3393474"/>
          </a:xfrm>
          <a:prstGeom prst="rect">
            <a:avLst/>
          </a:prstGeom>
          <a:ln>
            <a:solidFill>
              <a:schemeClr val="tx1"/>
            </a:solidFill>
          </a:ln>
        </p:spPr>
      </p:pic>
      <p:pic>
        <p:nvPicPr>
          <p:cNvPr id="1026" name="Picture 3">
            <a:extLst>
              <a:ext uri="{FF2B5EF4-FFF2-40B4-BE49-F238E27FC236}">
                <a16:creationId xmlns:a16="http://schemas.microsoft.com/office/drawing/2014/main" id="{04FE7E35-DF58-3A68-0348-AE9AA5EDD1F4}"/>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212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EF20-D550-4249-9C55-88E579BEE54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Integrated Lesson Plan</a:t>
            </a:r>
          </a:p>
        </p:txBody>
      </p:sp>
      <p:pic>
        <p:nvPicPr>
          <p:cNvPr id="9" name="Picture 1"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5A29E1D8-7908-D04C-68F3-09B4F6764E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290" b="13076"/>
          <a:stretch/>
        </p:blipFill>
        <p:spPr>
          <a:xfrm>
            <a:off x="878297" y="75721"/>
            <a:ext cx="10502990" cy="6706558"/>
          </a:xfrm>
          <a:prstGeom prst="rect">
            <a:avLst/>
          </a:prstGeom>
          <a:ln>
            <a:solidFill>
              <a:schemeClr val="tx1"/>
            </a:solidFill>
          </a:ln>
        </p:spPr>
      </p:pic>
      <p:sp>
        <p:nvSpPr>
          <p:cNvPr id="15" name="Rectangle 1">
            <a:extLst>
              <a:ext uri="{FF2B5EF4-FFF2-40B4-BE49-F238E27FC236}">
                <a16:creationId xmlns:a16="http://schemas.microsoft.com/office/drawing/2014/main" id="{614F4E20-F682-20BC-CEDD-F9704CBCE9A0}"/>
              </a:ext>
              <a:ext uri="{C183D7F6-B498-43B3-948B-1728B52AA6E4}">
                <adec:decorative xmlns:adec="http://schemas.microsoft.com/office/drawing/2017/decorative" val="1"/>
              </a:ext>
            </a:extLst>
          </p:cNvPr>
          <p:cNvSpPr/>
          <p:nvPr/>
        </p:nvSpPr>
        <p:spPr>
          <a:xfrm>
            <a:off x="1094864" y="2574758"/>
            <a:ext cx="2033337" cy="1540042"/>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D10287F-4A8E-6334-0A27-66115EF16611}"/>
              </a:ext>
              <a:ext uri="{C183D7F6-B498-43B3-948B-1728B52AA6E4}">
                <adec:decorative xmlns:adec="http://schemas.microsoft.com/office/drawing/2017/decorative" val="1"/>
              </a:ext>
            </a:extLst>
          </p:cNvPr>
          <p:cNvSpPr/>
          <p:nvPr/>
        </p:nvSpPr>
        <p:spPr>
          <a:xfrm>
            <a:off x="8410259" y="502723"/>
            <a:ext cx="2694880" cy="1819371"/>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Teacher Reflection form">
            <a:extLst>
              <a:ext uri="{FF2B5EF4-FFF2-40B4-BE49-F238E27FC236}">
                <a16:creationId xmlns:a16="http://schemas.microsoft.com/office/drawing/2014/main" id="{EEFCEB27-F8CB-6812-A317-974ED324FE77}"/>
              </a:ext>
            </a:extLst>
          </p:cNvPr>
          <p:cNvPicPr>
            <a:picLocks noChangeAspect="1"/>
          </p:cNvPicPr>
          <p:nvPr/>
        </p:nvPicPr>
        <p:blipFill>
          <a:blip r:embed="rId3"/>
          <a:stretch>
            <a:fillRect/>
          </a:stretch>
        </p:blipFill>
        <p:spPr>
          <a:xfrm>
            <a:off x="1155023" y="4335556"/>
            <a:ext cx="9926052" cy="2420731"/>
          </a:xfrm>
          <a:prstGeom prst="rect">
            <a:avLst/>
          </a:prstGeom>
          <a:ln>
            <a:noFill/>
          </a:ln>
          <a:effectLst/>
        </p:spPr>
      </p:pic>
      <p:sp>
        <p:nvSpPr>
          <p:cNvPr id="4" name="TextBox 3">
            <a:extLst>
              <a:ext uri="{FF2B5EF4-FFF2-40B4-BE49-F238E27FC236}">
                <a16:creationId xmlns:a16="http://schemas.microsoft.com/office/drawing/2014/main" id="{CE1B9D07-790B-3BB6-D566-CBC274150597}"/>
              </a:ext>
              <a:ext uri="{C183D7F6-B498-43B3-948B-1728B52AA6E4}">
                <adec:decorative xmlns:adec="http://schemas.microsoft.com/office/drawing/2017/decorative" val="1"/>
              </a:ext>
            </a:extLst>
          </p:cNvPr>
          <p:cNvSpPr txBox="1"/>
          <p:nvPr/>
        </p:nvSpPr>
        <p:spPr>
          <a:xfrm>
            <a:off x="878297" y="6593199"/>
            <a:ext cx="6706559" cy="233975"/>
          </a:xfrm>
          <a:prstGeom prst="rect">
            <a:avLst/>
          </a:prstGeom>
          <a:noFill/>
        </p:spPr>
        <p:txBody>
          <a:bodyPr wrap="square">
            <a:spAutoFit/>
          </a:bodyPr>
          <a:lstStyle/>
          <a:p>
            <a:pPr algn="l" rtl="0" fontAlgn="base">
              <a:lnSpc>
                <a:spcPts val="1150"/>
              </a:lnSpc>
              <a:buNone/>
            </a:pPr>
            <a:r>
              <a:rPr lang="en-US" sz="900" b="0" i="0" u="none" strike="noStrike">
                <a:solidFill>
                  <a:srgbClr val="808080"/>
                </a:solidFill>
                <a:effectLst/>
              </a:rPr>
              <a:t>Citation. Oakes, W. P., Lane, K. L., Lane, K. S., &amp; Buckman, M. M. (2019). </a:t>
            </a:r>
            <a:r>
              <a:rPr lang="en-US" sz="900" b="0" i="1" u="none" strike="noStrike">
                <a:solidFill>
                  <a:srgbClr val="808080"/>
                </a:solidFill>
                <a:effectLst/>
              </a:rPr>
              <a:t>Ci3T integrated lessons plan template</a:t>
            </a:r>
            <a:r>
              <a:rPr lang="en-US" sz="900" b="0" i="0" u="none" strike="noStrike">
                <a:solidFill>
                  <a:srgbClr val="808080"/>
                </a:solidFill>
                <a:effectLst/>
              </a:rPr>
              <a:t>. www.ci3t.org.</a:t>
            </a:r>
            <a:r>
              <a:rPr lang="en-US" sz="900" b="0" i="0">
                <a:effectLst/>
              </a:rPr>
              <a:t>​</a:t>
            </a:r>
          </a:p>
        </p:txBody>
      </p:sp>
    </p:spTree>
    <p:extLst>
      <p:ext uri="{BB962C8B-B14F-4D97-AF65-F5344CB8AC3E}">
        <p14:creationId xmlns:p14="http://schemas.microsoft.com/office/powerpoint/2010/main" val="2023484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C6146-0862-12E0-E1B5-5DAC28B792BA}"/>
              </a:ext>
            </a:extLst>
          </p:cNvPr>
          <p:cNvSpPr>
            <a:spLocks noGrp="1"/>
          </p:cNvSpPr>
          <p:nvPr>
            <p:ph type="title"/>
          </p:nvPr>
        </p:nvSpPr>
        <p:spPr/>
        <p:txBody>
          <a:bodyPr/>
          <a:lstStyle/>
          <a:p>
            <a:r>
              <a:rPr lang="en-US"/>
              <a:t>Integrated Lesson Plan: An Illustration</a:t>
            </a:r>
          </a:p>
        </p:txBody>
      </p:sp>
      <p:pic>
        <p:nvPicPr>
          <p:cNvPr id="6" name="Online Media 5" title="Perspective Taking and Roll of Thunder, Hear my Cry (Taylor, 1976)">
            <a:hlinkClick r:id="" action="ppaction://media"/>
            <a:extLst>
              <a:ext uri="{FF2B5EF4-FFF2-40B4-BE49-F238E27FC236}">
                <a16:creationId xmlns:a16="http://schemas.microsoft.com/office/drawing/2014/main" id="{D3D096C0-3316-F907-5ABD-25CA161AAAF9}"/>
              </a:ext>
            </a:extLst>
          </p:cNvPr>
          <p:cNvPicPr>
            <a:picLocks noGrp="1" noRot="1" noChangeAspect="1"/>
          </p:cNvPicPr>
          <p:nvPr>
            <p:ph idx="1"/>
            <a:videoFile r:link="rId1"/>
          </p:nvPr>
        </p:nvPicPr>
        <p:blipFill>
          <a:blip r:embed="rId4"/>
          <a:stretch>
            <a:fillRect/>
          </a:stretch>
        </p:blipFill>
        <p:spPr>
          <a:xfrm>
            <a:off x="2241550" y="1825625"/>
            <a:ext cx="7707313" cy="4351338"/>
          </a:xfrm>
          <a:prstGeom prst="rect">
            <a:avLst/>
          </a:prstGeom>
        </p:spPr>
      </p:pic>
    </p:spTree>
    <p:extLst>
      <p:ext uri="{BB962C8B-B14F-4D97-AF65-F5344CB8AC3E}">
        <p14:creationId xmlns:p14="http://schemas.microsoft.com/office/powerpoint/2010/main" val="169727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06F3-56BB-2C20-3A7D-30B6B9837535}"/>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1">
            <a:extLst>
              <a:ext uri="{FF2B5EF4-FFF2-40B4-BE49-F238E27FC236}">
                <a16:creationId xmlns:a16="http://schemas.microsoft.com/office/drawing/2014/main" id="{7D5D60CF-EC77-489D-EB1A-975AC698CB7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2</a:t>
            </a:r>
          </a:p>
        </p:txBody>
      </p:sp>
      <p:sp>
        <p:nvSpPr>
          <p:cNvPr id="3" name="Content Placeholder 1">
            <a:extLst>
              <a:ext uri="{FF2B5EF4-FFF2-40B4-BE49-F238E27FC236}">
                <a16:creationId xmlns:a16="http://schemas.microsoft.com/office/drawing/2014/main" id="{439B3C60-69CB-F3F9-798B-625E84340BDC}"/>
              </a:ext>
            </a:extLst>
          </p:cNvPr>
          <p:cNvSpPr>
            <a:spLocks noGrp="1"/>
          </p:cNvSpPr>
          <p:nvPr>
            <p:ph sz="half" idx="1"/>
          </p:nvPr>
        </p:nvSpPr>
        <p:spPr>
          <a:xfrm>
            <a:off x="838199" y="1825625"/>
            <a:ext cx="5491939" cy="4351338"/>
          </a:xfrm>
        </p:spPr>
        <p:txBody>
          <a:bodyPr>
            <a:normAutofit/>
          </a:bodyPr>
          <a:lstStyle/>
          <a:p>
            <a:pPr marL="0" indent="0">
              <a:buNone/>
            </a:pPr>
            <a:r>
              <a:rPr lang="en-US"/>
              <a:t>What other social skills or behavioral objectives might be appropriate for this lesson?</a:t>
            </a:r>
          </a:p>
          <a:p>
            <a:pPr marL="0" indent="0">
              <a:buNone/>
            </a:pPr>
            <a:endParaRPr lang="en-US"/>
          </a:p>
          <a:p>
            <a:pPr marL="0" indent="0">
              <a:buNone/>
            </a:pPr>
            <a:r>
              <a:rPr lang="en-US"/>
              <a:t>What other opportunities exist to integrate low-intensity teacher-delivered strategies into this lesson?</a:t>
            </a:r>
          </a:p>
        </p:txBody>
      </p:sp>
      <p:pic>
        <p:nvPicPr>
          <p:cNvPr id="11" name="Content Placeholder 2" descr="A screenshot of a Zoom chat">
            <a:extLst>
              <a:ext uri="{FF2B5EF4-FFF2-40B4-BE49-F238E27FC236}">
                <a16:creationId xmlns:a16="http://schemas.microsoft.com/office/drawing/2014/main" id="{FE3A79D8-4B4F-813E-DE0C-19DFF7FEC343}"/>
              </a:ext>
            </a:extLst>
          </p:cNvPr>
          <p:cNvPicPr>
            <a:picLocks noGrp="1" noChangeAspect="1"/>
          </p:cNvPicPr>
          <p:nvPr>
            <p:ph sz="half" idx="2"/>
          </p:nvPr>
        </p:nvPicPr>
        <p:blipFill>
          <a:blip r:embed="rId2"/>
          <a:stretch>
            <a:fillRect/>
          </a:stretch>
        </p:blipFill>
        <p:spPr>
          <a:xfrm>
            <a:off x="6553325" y="1825625"/>
            <a:ext cx="3345666" cy="3605019"/>
          </a:xfrm>
          <a:ln>
            <a:solidFill>
              <a:schemeClr val="tx1"/>
            </a:solidFill>
          </a:ln>
        </p:spPr>
      </p:pic>
      <p:grpSp>
        <p:nvGrpSpPr>
          <p:cNvPr id="17" name="Group">
            <a:extLst>
              <a:ext uri="{FF2B5EF4-FFF2-40B4-BE49-F238E27FC236}">
                <a16:creationId xmlns:a16="http://schemas.microsoft.com/office/drawing/2014/main" id="{3D434F94-0250-8A22-234B-71EB74CE89CA}"/>
              </a:ext>
              <a:ext uri="{C183D7F6-B498-43B3-948B-1728B52AA6E4}">
                <adec:decorative xmlns:adec="http://schemas.microsoft.com/office/drawing/2017/decorative" val="1"/>
              </a:ext>
            </a:extLst>
          </p:cNvPr>
          <p:cNvGrpSpPr/>
          <p:nvPr/>
        </p:nvGrpSpPr>
        <p:grpSpPr>
          <a:xfrm>
            <a:off x="10022930" y="3831566"/>
            <a:ext cx="1561171" cy="2129883"/>
            <a:chOff x="10326029" y="3813717"/>
            <a:chExt cx="1561171" cy="2129883"/>
          </a:xfrm>
        </p:grpSpPr>
        <p:pic>
          <p:nvPicPr>
            <p:cNvPr id="7" name="Graphic 1" descr="Keyboard outline">
              <a:extLst>
                <a:ext uri="{FF2B5EF4-FFF2-40B4-BE49-F238E27FC236}">
                  <a16:creationId xmlns:a16="http://schemas.microsoft.com/office/drawing/2014/main" id="{A98560FE-81F1-5A7A-FC29-A61552B3A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2" descr="Computer outline">
              <a:extLst>
                <a:ext uri="{FF2B5EF4-FFF2-40B4-BE49-F238E27FC236}">
                  <a16:creationId xmlns:a16="http://schemas.microsoft.com/office/drawing/2014/main" id="{F85607F6-0F22-7C36-B0BC-9624B74DF9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3">
              <a:extLst>
                <a:ext uri="{FF2B5EF4-FFF2-40B4-BE49-F238E27FC236}">
                  <a16:creationId xmlns:a16="http://schemas.microsoft.com/office/drawing/2014/main" id="{C835BD43-5B1C-2376-617A-C9138E114EFA}"/>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7024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Module Connection</a:t>
            </a:r>
          </a:p>
        </p:txBody>
      </p:sp>
      <p:pic>
        <p:nvPicPr>
          <p:cNvPr id="1026" name="Picture 1" descr="Embedding and Integrating Ci3T Domains Into Daily Instruction module cover">
            <a:extLst>
              <a:ext uri="{FF2B5EF4-FFF2-40B4-BE49-F238E27FC236}">
                <a16:creationId xmlns:a16="http://schemas.microsoft.com/office/drawing/2014/main" id="{04FE7E35-DF58-3A68-0348-AE9AA5EDD1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38200" y="1861720"/>
            <a:ext cx="2680558" cy="41880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ntegrated lesson plan template">
            <a:extLst>
              <a:ext uri="{FF2B5EF4-FFF2-40B4-BE49-F238E27FC236}">
                <a16:creationId xmlns:a16="http://schemas.microsoft.com/office/drawing/2014/main" id="{843924C5-4B6D-110A-3A81-1B98017640D6}"/>
              </a:ext>
            </a:extLst>
          </p:cNvPr>
          <p:cNvPicPr>
            <a:picLocks noChangeAspect="1"/>
          </p:cNvPicPr>
          <p:nvPr/>
        </p:nvPicPr>
        <p:blipFill>
          <a:blip r:embed="rId4" cstate="screen">
            <a:extLst>
              <a:ext uri="{28A0092B-C50C-407E-A947-70E740481C1C}">
                <a14:useLocalDpi xmlns:a14="http://schemas.microsoft.com/office/drawing/2010/main"/>
              </a:ext>
            </a:extLst>
          </a:blip>
          <a:srcRect b="12409"/>
          <a:stretch>
            <a:fillRect/>
          </a:stretch>
        </p:blipFill>
        <p:spPr>
          <a:xfrm>
            <a:off x="3706761" y="2569611"/>
            <a:ext cx="3982065" cy="2695214"/>
          </a:xfrm>
          <a:prstGeom prst="rect">
            <a:avLst/>
          </a:prstGeom>
          <a:ln>
            <a:solidFill>
              <a:schemeClr val="tx1"/>
            </a:solidFill>
          </a:ln>
        </p:spPr>
      </p:pic>
      <p:grpSp>
        <p:nvGrpSpPr>
          <p:cNvPr id="3" name="Image" descr="Screenshot of three Ci3T YouTube videos about an integrated approach&#10;">
            <a:extLst>
              <a:ext uri="{FF2B5EF4-FFF2-40B4-BE49-F238E27FC236}">
                <a16:creationId xmlns:a16="http://schemas.microsoft.com/office/drawing/2014/main" id="{3237D6BD-0811-D1EB-CDC4-2F3AF68AABD2}"/>
              </a:ext>
            </a:extLst>
          </p:cNvPr>
          <p:cNvGrpSpPr/>
          <p:nvPr/>
        </p:nvGrpSpPr>
        <p:grpSpPr>
          <a:xfrm>
            <a:off x="7856374" y="1879960"/>
            <a:ext cx="4169832" cy="3890512"/>
            <a:chOff x="7856374" y="1879960"/>
            <a:chExt cx="4169832" cy="3890512"/>
          </a:xfrm>
        </p:grpSpPr>
        <p:pic>
          <p:nvPicPr>
            <p:cNvPr id="6" name="Picture 3" descr="A screenshot of a video game&#10;&#10;Description automatically generated">
              <a:extLst>
                <a:ext uri="{FF2B5EF4-FFF2-40B4-BE49-F238E27FC236}">
                  <a16:creationId xmlns:a16="http://schemas.microsoft.com/office/drawing/2014/main" id="{7CD1A545-E85C-93C7-7500-1B7610A3820D}"/>
                </a:ext>
              </a:extLst>
            </p:cNvPr>
            <p:cNvPicPr>
              <a:picLocks noChangeAspect="1"/>
            </p:cNvPicPr>
            <p:nvPr/>
          </p:nvPicPr>
          <p:blipFill>
            <a:blip r:embed="rId5"/>
            <a:stretch>
              <a:fillRect/>
            </a:stretch>
          </p:blipFill>
          <p:spPr>
            <a:xfrm>
              <a:off x="7856374" y="1879960"/>
              <a:ext cx="3365079" cy="1904762"/>
            </a:xfrm>
            <a:prstGeom prst="rect">
              <a:avLst/>
            </a:prstGeom>
            <a:ln>
              <a:solidFill>
                <a:schemeClr val="tx1"/>
              </a:solidFill>
            </a:ln>
          </p:spPr>
        </p:pic>
        <p:pic>
          <p:nvPicPr>
            <p:cNvPr id="8" name="Picture 2" descr="A person in a tie&#10;&#10;Description automatically generated">
              <a:extLst>
                <a:ext uri="{FF2B5EF4-FFF2-40B4-BE49-F238E27FC236}">
                  <a16:creationId xmlns:a16="http://schemas.microsoft.com/office/drawing/2014/main" id="{E79705F1-8098-D929-BF2C-112C0F55130F}"/>
                </a:ext>
              </a:extLst>
            </p:cNvPr>
            <p:cNvPicPr>
              <a:picLocks noChangeAspect="1"/>
            </p:cNvPicPr>
            <p:nvPr/>
          </p:nvPicPr>
          <p:blipFill>
            <a:blip r:embed="rId6"/>
            <a:stretch>
              <a:fillRect/>
            </a:stretch>
          </p:blipFill>
          <p:spPr>
            <a:xfrm>
              <a:off x="8246052" y="2724057"/>
              <a:ext cx="3390476" cy="1904762"/>
            </a:xfrm>
            <a:prstGeom prst="rect">
              <a:avLst/>
            </a:prstGeom>
            <a:ln>
              <a:solidFill>
                <a:schemeClr val="tx1"/>
              </a:solidFill>
            </a:ln>
          </p:spPr>
        </p:pic>
        <p:pic>
          <p:nvPicPr>
            <p:cNvPr id="4" name="Picture 1" descr="A person standing next to a person&#10;&#10;Description automatically generated">
              <a:extLst>
                <a:ext uri="{FF2B5EF4-FFF2-40B4-BE49-F238E27FC236}">
                  <a16:creationId xmlns:a16="http://schemas.microsoft.com/office/drawing/2014/main" id="{C24A83A1-E8EA-5057-693D-77A2BBC03941}"/>
                </a:ext>
              </a:extLst>
            </p:cNvPr>
            <p:cNvPicPr>
              <a:picLocks noChangeAspect="1"/>
            </p:cNvPicPr>
            <p:nvPr/>
          </p:nvPicPr>
          <p:blipFill>
            <a:blip r:embed="rId7"/>
            <a:stretch>
              <a:fillRect/>
            </a:stretch>
          </p:blipFill>
          <p:spPr>
            <a:xfrm>
              <a:off x="8623032" y="3865710"/>
              <a:ext cx="3403174" cy="1904762"/>
            </a:xfrm>
            <a:prstGeom prst="rect">
              <a:avLst/>
            </a:prstGeom>
            <a:ln>
              <a:solidFill>
                <a:schemeClr val="tx1"/>
              </a:solidFill>
            </a:ln>
          </p:spPr>
        </p:pic>
      </p:grpSp>
      <p:sp>
        <p:nvSpPr>
          <p:cNvPr id="12" name="TextBox">
            <a:extLst>
              <a:ext uri="{FF2B5EF4-FFF2-40B4-BE49-F238E27FC236}">
                <a16:creationId xmlns:a16="http://schemas.microsoft.com/office/drawing/2014/main" id="{D6E8DBDE-9B0D-42AF-A265-204E9CE36545}"/>
              </a:ext>
              <a:ext uri="{C183D7F6-B498-43B3-948B-1728B52AA6E4}">
                <adec:decorative xmlns:adec="http://schemas.microsoft.com/office/drawing/2017/decorative" val="1"/>
              </a:ext>
            </a:extLst>
          </p:cNvPr>
          <p:cNvSpPr txBox="1"/>
          <p:nvPr/>
        </p:nvSpPr>
        <p:spPr>
          <a:xfrm>
            <a:off x="0" y="6449683"/>
            <a:ext cx="11902382" cy="408317"/>
          </a:xfrm>
          <a:prstGeom prst="rect">
            <a:avLst/>
          </a:prstGeom>
          <a:noFill/>
        </p:spPr>
        <p:txBody>
          <a:bodyPr wrap="square">
            <a:spAutoFit/>
          </a:bodyPr>
          <a:lstStyle/>
          <a:p>
            <a:pPr algn="l" rtl="0" fontAlgn="base">
              <a:lnSpc>
                <a:spcPts val="1150"/>
              </a:lnSpc>
              <a:buNone/>
            </a:pPr>
            <a:r>
              <a:rPr lang="en-US" sz="1050" b="0" i="0" u="none" strike="noStrike">
                <a:solidFill>
                  <a:srgbClr val="808080"/>
                </a:solidFill>
                <a:effectLst/>
              </a:rPr>
              <a:t>Citation. Oakes, W. P., Lane, K. L., Lane, K. S., &amp; Buckman, M. M. (2019). </a:t>
            </a:r>
            <a:r>
              <a:rPr lang="en-US" sz="1050" b="0" i="1" u="none" strike="noStrike">
                <a:solidFill>
                  <a:srgbClr val="808080"/>
                </a:solidFill>
                <a:effectLst/>
              </a:rPr>
              <a:t>Ci3T integrated lessons plan template</a:t>
            </a:r>
            <a:r>
              <a:rPr lang="en-US" sz="1050" b="0" i="0" u="none" strike="noStrike">
                <a:solidFill>
                  <a:srgbClr val="808080"/>
                </a:solidFill>
                <a:effectLst/>
              </a:rPr>
              <a:t>. www.ci3t.org.</a:t>
            </a:r>
            <a:r>
              <a:rPr lang="en-US" sz="1050" b="0" i="0">
                <a:effectLst/>
              </a:rPr>
              <a:t>​</a:t>
            </a:r>
          </a:p>
          <a:p>
            <a:pPr algn="l" rtl="0" fontAlgn="base">
              <a:lnSpc>
                <a:spcPts val="1150"/>
              </a:lnSpc>
            </a:pPr>
            <a:r>
              <a:rPr lang="en-US" sz="1050" b="0" i="0" u="none" strike="noStrike">
                <a:solidFill>
                  <a:srgbClr val="808080"/>
                </a:solidFill>
                <a:effectLst/>
              </a:rPr>
              <a:t>Completed examples available in:</a:t>
            </a:r>
            <a:r>
              <a:rPr lang="en-US" sz="1600" b="0" i="0" u="none" strike="noStrike">
                <a:solidFill>
                  <a:srgbClr val="000000"/>
                </a:solidFill>
                <a:effectLst/>
              </a:rPr>
              <a:t> </a:t>
            </a:r>
            <a:r>
              <a:rPr lang="en-US" sz="1050" b="0" i="0" u="none" strike="noStrike">
                <a:solidFill>
                  <a:srgbClr val="808080"/>
                </a:solidFill>
                <a:effectLst/>
              </a:rPr>
              <a:t>Ci3T Project ENHANCE Research Team. (2022, July). </a:t>
            </a:r>
            <a:r>
              <a:rPr lang="en-US" sz="1050" b="0" i="1" u="none" strike="noStrike">
                <a:solidFill>
                  <a:srgbClr val="808080"/>
                </a:solidFill>
                <a:effectLst/>
              </a:rPr>
              <a:t>Embedding and integrating Ci3T domains into daily instruction</a:t>
            </a:r>
            <a:r>
              <a:rPr lang="en-US" sz="1050" b="0" i="0" u="none" strike="noStrike">
                <a:solidFill>
                  <a:srgbClr val="808080"/>
                </a:solidFill>
                <a:effectLst/>
              </a:rPr>
              <a:t>. Author. </a:t>
            </a:r>
            <a:r>
              <a:rPr lang="en-US" sz="1050" b="0" i="0" u="sng" strike="noStrike">
                <a:solidFill>
                  <a:srgbClr val="283375"/>
                </a:solidFill>
                <a:effectLst/>
                <a:hlinkClick r:id="rId8"/>
              </a:rPr>
              <a:t>https://doi.org/10.17161/ci3t.42880</a:t>
            </a:r>
            <a:r>
              <a:rPr lang="en-US" sz="1050" b="0" i="0" u="none" strike="noStrike">
                <a:solidFill>
                  <a:srgbClr val="808080"/>
                </a:solidFill>
                <a:effectLst/>
              </a:rPr>
              <a:t> </a:t>
            </a:r>
            <a:endParaRPr lang="en-US" sz="1050" b="0" i="0">
              <a:effectLst/>
            </a:endParaRPr>
          </a:p>
        </p:txBody>
      </p:sp>
    </p:spTree>
    <p:extLst>
      <p:ext uri="{BB962C8B-B14F-4D97-AF65-F5344CB8AC3E}">
        <p14:creationId xmlns:p14="http://schemas.microsoft.com/office/powerpoint/2010/main" val="4274574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F38A-1D1E-DCF6-7633-B84624AB2D2A}"/>
              </a:ext>
            </a:extLst>
          </p:cNvPr>
          <p:cNvSpPr>
            <a:spLocks noGrp="1"/>
          </p:cNvSpPr>
          <p:nvPr>
            <p:ph type="title"/>
          </p:nvPr>
        </p:nvSpPr>
        <p:spPr/>
        <p:txBody>
          <a:bodyPr/>
          <a:lstStyle/>
          <a:p>
            <a:r>
              <a:rPr lang="en-US"/>
              <a:t>Embedding Low-Intensity Strategies in Daily instruction</a:t>
            </a:r>
          </a:p>
        </p:txBody>
      </p:sp>
      <p:pic>
        <p:nvPicPr>
          <p:cNvPr id="4" name="Video" title="Embedding Low Intensity Supports in Daily Instruction">
            <a:hlinkClick r:id="" action="ppaction://media"/>
            <a:extLst>
              <a:ext uri="{FF2B5EF4-FFF2-40B4-BE49-F238E27FC236}">
                <a16:creationId xmlns:a16="http://schemas.microsoft.com/office/drawing/2014/main" id="{FF91211D-C020-6F42-50E5-DDD4E3FB18F8}"/>
              </a:ext>
            </a:extLst>
          </p:cNvPr>
          <p:cNvPicPr>
            <a:picLocks noGrp="1" noRot="1" noChangeAspect="1"/>
          </p:cNvPicPr>
          <p:nvPr>
            <p:ph idx="1"/>
            <a:videoFile r:link="rId1"/>
          </p:nvPr>
        </p:nvPicPr>
        <p:blipFill>
          <a:blip r:embed="rId4"/>
          <a:stretch>
            <a:fillRect/>
          </a:stretch>
        </p:blipFill>
        <p:spPr>
          <a:xfrm>
            <a:off x="332929" y="347195"/>
            <a:ext cx="10853784" cy="6127750"/>
          </a:xfrm>
          <a:prstGeom prst="rect">
            <a:avLst/>
          </a:prstGeom>
        </p:spPr>
      </p:pic>
      <p:pic>
        <p:nvPicPr>
          <p:cNvPr id="3" name="Picture 1">
            <a:extLst>
              <a:ext uri="{FF2B5EF4-FFF2-40B4-BE49-F238E27FC236}">
                <a16:creationId xmlns:a16="http://schemas.microsoft.com/office/drawing/2014/main" id="{C0915A5B-058A-1A56-F3EE-A3AF4D5E8C2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380452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533AD-4675-5233-32AE-C1464DECC8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64FD4C-3969-4938-A14C-1855EB6AE0B2}"/>
              </a:ext>
            </a:extLst>
          </p:cNvPr>
          <p:cNvSpPr>
            <a:spLocks noGrp="1"/>
          </p:cNvSpPr>
          <p:nvPr>
            <p:ph type="title"/>
          </p:nvPr>
        </p:nvSpPr>
        <p:spPr/>
        <p:txBody>
          <a:bodyPr/>
          <a:lstStyle/>
          <a:p>
            <a:r>
              <a:rPr lang="en-US"/>
              <a:t>Module Connection!</a:t>
            </a:r>
          </a:p>
        </p:txBody>
      </p:sp>
      <p:pic>
        <p:nvPicPr>
          <p:cNvPr id="5" name="Picture 1" descr="mage of Ci3T: Low-Intensity Teacher-Delivered Strategies module covers">
            <a:extLst>
              <a:ext uri="{FF2B5EF4-FFF2-40B4-BE49-F238E27FC236}">
                <a16:creationId xmlns:a16="http://schemas.microsoft.com/office/drawing/2014/main" id="{38FBA01B-C93B-DF65-2EB6-A5855E8DAEB3}"/>
              </a:ext>
            </a:extLst>
          </p:cNvPr>
          <p:cNvPicPr>
            <a:picLocks noChangeAspect="1"/>
          </p:cNvPicPr>
          <p:nvPr/>
        </p:nvPicPr>
        <p:blipFill>
          <a:blip r:embed="rId3"/>
          <a:stretch>
            <a:fillRect/>
          </a:stretch>
        </p:blipFill>
        <p:spPr>
          <a:xfrm>
            <a:off x="1162599" y="1690688"/>
            <a:ext cx="6237483" cy="445996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9" name="Picture 2" descr="Tier 1 Practical Strategies for Preventing and Responding to Challenging Behavior module cover">
            <a:extLst>
              <a:ext uri="{FF2B5EF4-FFF2-40B4-BE49-F238E27FC236}">
                <a16:creationId xmlns:a16="http://schemas.microsoft.com/office/drawing/2014/main" id="{F749B43C-4762-A9E0-91F3-92D85C0629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50297" y="1690688"/>
            <a:ext cx="2805113" cy="4382989"/>
          </a:xfrm>
          <a:prstGeom prst="rect">
            <a:avLst/>
          </a:prstGeom>
        </p:spPr>
      </p:pic>
      <p:pic>
        <p:nvPicPr>
          <p:cNvPr id="7" name="Content Placeholder">
            <a:extLst>
              <a:ext uri="{FF2B5EF4-FFF2-40B4-BE49-F238E27FC236}">
                <a16:creationId xmlns:a16="http://schemas.microsoft.com/office/drawing/2014/main" id="{3B271401-1B7A-F58C-D1D4-E01119177588}"/>
              </a:ext>
              <a:ext uri="{C183D7F6-B498-43B3-948B-1728B52AA6E4}">
                <adec:decorative xmlns:adec="http://schemas.microsoft.com/office/drawing/2017/decorative" val="1"/>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6030453" y="2219230"/>
            <a:ext cx="1178740" cy="1841782"/>
          </a:xfrm>
        </p:spPr>
      </p:pic>
    </p:spTree>
    <p:extLst>
      <p:ext uri="{BB962C8B-B14F-4D97-AF65-F5344CB8AC3E}">
        <p14:creationId xmlns:p14="http://schemas.microsoft.com/office/powerpoint/2010/main" val="3245023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8C230-BA51-950C-B611-EC2E0DC3423F}"/>
              </a:ext>
            </a:extLst>
          </p:cNvPr>
          <p:cNvSpPr>
            <a:spLocks noGrp="1"/>
          </p:cNvSpPr>
          <p:nvPr>
            <p:ph type="title"/>
          </p:nvPr>
        </p:nvSpPr>
        <p:spPr/>
        <p:txBody>
          <a:bodyPr>
            <a:normAutofit/>
          </a:bodyPr>
          <a:lstStyle/>
          <a:p>
            <a:r>
              <a:rPr lang="en-US"/>
              <a:t>Module Connection!</a:t>
            </a:r>
            <a:br>
              <a:rPr lang="en-US"/>
            </a:br>
            <a:r>
              <a:rPr lang="en-US" sz="4400">
                <a:solidFill>
                  <a:schemeClr val="accent5"/>
                </a:solidFill>
              </a:rPr>
              <a:t>Instructional Feedback</a:t>
            </a:r>
            <a:endParaRPr lang="en-US"/>
          </a:p>
        </p:txBody>
      </p:sp>
      <p:pic>
        <p:nvPicPr>
          <p:cNvPr id="7" name="Picture 1" descr="Image of What is Instructional Feedback? video">
            <a:extLst>
              <a:ext uri="{FF2B5EF4-FFF2-40B4-BE49-F238E27FC236}">
                <a16:creationId xmlns:a16="http://schemas.microsoft.com/office/drawing/2014/main" id="{5E668FD7-F74E-E2DA-2766-591A7900B4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8578" y="1936941"/>
            <a:ext cx="3186753" cy="1805609"/>
          </a:xfrm>
          <a:prstGeom prst="rect">
            <a:avLst/>
          </a:prstGeom>
        </p:spPr>
      </p:pic>
      <p:pic>
        <p:nvPicPr>
          <p:cNvPr id="13" name="Picture 2" descr="Image of Considerations for Instructional Feedback video">
            <a:extLst>
              <a:ext uri="{FF2B5EF4-FFF2-40B4-BE49-F238E27FC236}">
                <a16:creationId xmlns:a16="http://schemas.microsoft.com/office/drawing/2014/main" id="{AC5B0A3D-F0E7-6336-8B7A-92D91C73C4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1235" y="1936941"/>
            <a:ext cx="3197922" cy="1854009"/>
          </a:xfrm>
          <a:prstGeom prst="rect">
            <a:avLst/>
          </a:prstGeom>
        </p:spPr>
      </p:pic>
      <p:pic>
        <p:nvPicPr>
          <p:cNvPr id="9" name="Picture 3" descr="Infographic: Low-Intensity Strategies Instructional Feedback">
            <a:extLst>
              <a:ext uri="{FF2B5EF4-FFF2-40B4-BE49-F238E27FC236}">
                <a16:creationId xmlns:a16="http://schemas.microsoft.com/office/drawing/2014/main" id="{51FB83C7-E16A-E061-5E68-815DD89330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234" y="3988802"/>
            <a:ext cx="1858458" cy="2405771"/>
          </a:xfrm>
          <a:prstGeom prst="rect">
            <a:avLst/>
          </a:prstGeom>
          <a:ln>
            <a:solidFill>
              <a:schemeClr val="tx1"/>
            </a:solidFill>
          </a:ln>
        </p:spPr>
      </p:pic>
      <p:pic>
        <p:nvPicPr>
          <p:cNvPr id="17" name="Picture 4" descr="Image of a Secondary (Tier 2) Intervention Grid for Elementary Students">
            <a:extLst>
              <a:ext uri="{FF2B5EF4-FFF2-40B4-BE49-F238E27FC236}">
                <a16:creationId xmlns:a16="http://schemas.microsoft.com/office/drawing/2014/main" id="{B616550C-F855-6EFF-EDB0-D6FC449E6E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49050" y="4096752"/>
            <a:ext cx="2831312" cy="2187832"/>
          </a:xfrm>
          <a:prstGeom prst="rect">
            <a:avLst/>
          </a:prstGeom>
          <a:ln>
            <a:solidFill>
              <a:schemeClr val="tx1"/>
            </a:solidFill>
          </a:ln>
        </p:spPr>
      </p:pic>
      <p:pic>
        <p:nvPicPr>
          <p:cNvPr id="11" name="Picture 5" descr="Infographic: Examples of Instructional Feedback">
            <a:extLst>
              <a:ext uri="{FF2B5EF4-FFF2-40B4-BE49-F238E27FC236}">
                <a16:creationId xmlns:a16="http://schemas.microsoft.com/office/drawing/2014/main" id="{36CD557E-05B5-EBB1-95D4-95E6BEAE4B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2649" y="3987783"/>
            <a:ext cx="1283078" cy="2405771"/>
          </a:xfrm>
          <a:prstGeom prst="rect">
            <a:avLst/>
          </a:prstGeom>
          <a:ln>
            <a:solidFill>
              <a:schemeClr val="tx1"/>
            </a:solidFill>
          </a:ln>
        </p:spPr>
      </p:pic>
      <p:pic>
        <p:nvPicPr>
          <p:cNvPr id="15" name="Picture 6" descr="Infographic: Incorporating Instructional Feedback into the Classroom: Guiding Questions">
            <a:extLst>
              <a:ext uri="{FF2B5EF4-FFF2-40B4-BE49-F238E27FC236}">
                <a16:creationId xmlns:a16="http://schemas.microsoft.com/office/drawing/2014/main" id="{439ADF71-8252-B0E7-F4DC-5E9F8C0B6B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88014" y="3988802"/>
            <a:ext cx="1858457" cy="2405771"/>
          </a:xfrm>
          <a:prstGeom prst="rect">
            <a:avLst/>
          </a:prstGeom>
          <a:ln>
            <a:solidFill>
              <a:schemeClr val="tx1"/>
            </a:solidFill>
          </a:ln>
        </p:spPr>
      </p:pic>
      <p:pic>
        <p:nvPicPr>
          <p:cNvPr id="5" name="Picture 7" descr="Low-Intensity Strategies Instructional Feedback module cover">
            <a:extLst>
              <a:ext uri="{FF2B5EF4-FFF2-40B4-BE49-F238E27FC236}">
                <a16:creationId xmlns:a16="http://schemas.microsoft.com/office/drawing/2014/main" id="{F6BA787A-ED71-4584-2F16-B264BBF9E074}"/>
              </a:ext>
            </a:extLst>
          </p:cNvPr>
          <p:cNvPicPr>
            <a:picLocks noGrp="1" noChangeAspect="1"/>
          </p:cNvPicPr>
          <p:nvPr>
            <p:ph idx="1"/>
          </p:nvPr>
        </p:nvPicPr>
        <p:blipFill>
          <a:blip r:embed="rId8" cstate="screen">
            <a:extLst>
              <a:ext uri="{28A0092B-C50C-407E-A947-70E740481C1C}">
                <a14:useLocalDpi xmlns:a14="http://schemas.microsoft.com/office/drawing/2010/main"/>
              </a:ext>
            </a:extLst>
          </a:blip>
          <a:stretch>
            <a:fillRect/>
          </a:stretch>
        </p:blipFill>
        <p:spPr>
          <a:xfrm>
            <a:off x="8858758" y="1936941"/>
            <a:ext cx="2407919" cy="3762375"/>
          </a:xfrm>
          <a:ln>
            <a:solidFill>
              <a:schemeClr val="tx1"/>
            </a:solidFill>
          </a:ln>
        </p:spPr>
      </p:pic>
    </p:spTree>
    <p:extLst>
      <p:ext uri="{BB962C8B-B14F-4D97-AF65-F5344CB8AC3E}">
        <p14:creationId xmlns:p14="http://schemas.microsoft.com/office/powerpoint/2010/main" val="2378794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9C07C-5818-88DA-2575-7D1C0F153706}"/>
              </a:ext>
            </a:extLst>
          </p:cNvPr>
          <p:cNvSpPr>
            <a:spLocks noGrp="1"/>
          </p:cNvSpPr>
          <p:nvPr>
            <p:ph type="title"/>
          </p:nvPr>
        </p:nvSpPr>
        <p:spPr/>
        <p:txBody>
          <a:bodyPr/>
          <a:lstStyle/>
          <a:p>
            <a:r>
              <a:rPr lang="en-US"/>
              <a:t>Work Time Preparation</a:t>
            </a:r>
          </a:p>
        </p:txBody>
      </p:sp>
      <p:pic>
        <p:nvPicPr>
          <p:cNvPr id="8" name="Picture 1" descr="Image of Embedding and Integrating Ci3T Domains Into Daily Instruction module page">
            <a:extLst>
              <a:ext uri="{FF2B5EF4-FFF2-40B4-BE49-F238E27FC236}">
                <a16:creationId xmlns:a16="http://schemas.microsoft.com/office/drawing/2014/main" id="{F99E6D90-5CDA-E27B-3948-D29DCE49685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52527" y="1517889"/>
            <a:ext cx="8705850" cy="6208717"/>
          </a:xfrm>
          <a:prstGeom prst="rect">
            <a:avLst/>
          </a:prstGeom>
          <a:ln>
            <a:solidFill>
              <a:schemeClr val="tx1">
                <a:lumMod val="50000"/>
                <a:lumOff val="50000"/>
              </a:schemeClr>
            </a:solidFill>
          </a:ln>
        </p:spPr>
      </p:pic>
      <p:pic>
        <p:nvPicPr>
          <p:cNvPr id="4" name="Picture 2">
            <a:extLst>
              <a:ext uri="{FF2B5EF4-FFF2-40B4-BE49-F238E27FC236}">
                <a16:creationId xmlns:a16="http://schemas.microsoft.com/office/drawing/2014/main" id="{B8DB245D-C047-0EE4-9108-D0A64646DFD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402" y="1578393"/>
            <a:ext cx="8705850" cy="5081432"/>
          </a:xfrm>
          <a:prstGeom prst="rect">
            <a:avLst/>
          </a:prstGeom>
          <a:ln>
            <a:solidFill>
              <a:schemeClr val="tx1"/>
            </a:solidFill>
          </a:ln>
        </p:spPr>
      </p:pic>
      <p:sp>
        <p:nvSpPr>
          <p:cNvPr id="5" name="Rectangle 1" descr="Yellow rectangle highlighting Ingredients of Tier 1 Instruction">
            <a:extLst>
              <a:ext uri="{FF2B5EF4-FFF2-40B4-BE49-F238E27FC236}">
                <a16:creationId xmlns:a16="http://schemas.microsoft.com/office/drawing/2014/main" id="{D4DD189A-EFEE-5FC1-1B2D-C7280CD1A996}"/>
              </a:ext>
            </a:extLst>
          </p:cNvPr>
          <p:cNvSpPr/>
          <p:nvPr/>
        </p:nvSpPr>
        <p:spPr>
          <a:xfrm>
            <a:off x="948277" y="4434327"/>
            <a:ext cx="2244945" cy="274320"/>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descr="A yellow rectangle highlighting Examples: Integrated lesson plan pre-K and grade 6 and Video: Working together, listening, asking, sharing, compromising">
            <a:extLst>
              <a:ext uri="{FF2B5EF4-FFF2-40B4-BE49-F238E27FC236}">
                <a16:creationId xmlns:a16="http://schemas.microsoft.com/office/drawing/2014/main" id="{7AE3FB90-37F6-4A9C-3BF9-56D40044C30B}"/>
              </a:ext>
            </a:extLst>
          </p:cNvPr>
          <p:cNvSpPr/>
          <p:nvPr/>
        </p:nvSpPr>
        <p:spPr>
          <a:xfrm>
            <a:off x="3670093" y="3179891"/>
            <a:ext cx="5886762" cy="265538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3">
            <a:extLst>
              <a:ext uri="{FF2B5EF4-FFF2-40B4-BE49-F238E27FC236}">
                <a16:creationId xmlns:a16="http://schemas.microsoft.com/office/drawing/2014/main" id="{38A4F0ED-CF54-DA06-3C2F-CDA333C40794}"/>
              </a:ext>
            </a:extLst>
          </p:cNvPr>
          <p:cNvSpPr/>
          <p:nvPr/>
        </p:nvSpPr>
        <p:spPr>
          <a:xfrm>
            <a:off x="9867584" y="2548437"/>
            <a:ext cx="2148206" cy="176112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000"/>
              <a:t>Start by downloading the template and examples!</a:t>
            </a:r>
          </a:p>
        </p:txBody>
      </p:sp>
    </p:spTree>
    <p:extLst>
      <p:ext uri="{BB962C8B-B14F-4D97-AF65-F5344CB8AC3E}">
        <p14:creationId xmlns:p14="http://schemas.microsoft.com/office/powerpoint/2010/main" val="406887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63B96C5-6770-A43D-80E0-2B3BDDBEC828}"/>
              </a:ext>
            </a:extLst>
          </p:cNvPr>
          <p:cNvSpPr>
            <a:spLocks noGrp="1"/>
          </p:cNvSpPr>
          <p:nvPr>
            <p:ph type="title"/>
          </p:nvPr>
        </p:nvSpPr>
        <p:spPr>
          <a:xfrm>
            <a:off x="304800" y="283845"/>
            <a:ext cx="11887200" cy="1325563"/>
          </a:xfrm>
        </p:spPr>
        <p:txBody>
          <a:bodyPr>
            <a:normAutofit/>
          </a:bodyPr>
          <a:lstStyle/>
          <a:p>
            <a:r>
              <a:rPr lang="en-US"/>
              <a:t>Ci3T </a:t>
            </a:r>
            <a:r>
              <a:rPr lang="en-US">
                <a:solidFill>
                  <a:schemeClr val="accent5"/>
                </a:solidFill>
              </a:rPr>
              <a:t>Comprehensive</a:t>
            </a:r>
            <a:br>
              <a:rPr lang="en-US"/>
            </a:br>
            <a:r>
              <a:rPr lang="en-US"/>
              <a:t>Professional Learning Plan</a:t>
            </a:r>
          </a:p>
        </p:txBody>
      </p:sp>
      <p:pic>
        <p:nvPicPr>
          <p:cNvPr id="10" name="PL Series" descr="Ci3T Professional Learning Series graphic">
            <a:extLst>
              <a:ext uri="{FF2B5EF4-FFF2-40B4-BE49-F238E27FC236}">
                <a16:creationId xmlns:a16="http://schemas.microsoft.com/office/drawing/2014/main" id="{DDFF7B59-308C-DA24-AF46-289C02EA1A40}"/>
              </a:ext>
            </a:extLst>
          </p:cNvPr>
          <p:cNvPicPr>
            <a:picLocks noChangeAspect="1"/>
          </p:cNvPicPr>
          <p:nvPr/>
        </p:nvPicPr>
        <p:blipFill>
          <a:blip r:embed="rId2"/>
          <a:stretch>
            <a:fillRect/>
          </a:stretch>
        </p:blipFill>
        <p:spPr>
          <a:xfrm>
            <a:off x="152400" y="1709737"/>
            <a:ext cx="5562600" cy="3245484"/>
          </a:xfrm>
          <a:prstGeom prst="rect">
            <a:avLst/>
          </a:prstGeom>
        </p:spPr>
      </p:pic>
      <p:pic>
        <p:nvPicPr>
          <p:cNvPr id="8" name="IMP Series" descr="Ci3T Implementation Learning Series graphic">
            <a:extLst>
              <a:ext uri="{FF2B5EF4-FFF2-40B4-BE49-F238E27FC236}">
                <a16:creationId xmlns:a16="http://schemas.microsoft.com/office/drawing/2014/main" id="{96CFF851-22F7-D280-9A2D-D87721AA9BE8}"/>
              </a:ext>
            </a:extLst>
          </p:cNvPr>
          <p:cNvPicPr>
            <a:picLocks noChangeAspect="1"/>
          </p:cNvPicPr>
          <p:nvPr/>
        </p:nvPicPr>
        <p:blipFill>
          <a:blip r:embed="rId3"/>
          <a:stretch>
            <a:fillRect/>
          </a:stretch>
        </p:blipFill>
        <p:spPr>
          <a:xfrm>
            <a:off x="6042025" y="1804987"/>
            <a:ext cx="5988050" cy="3207384"/>
          </a:xfrm>
          <a:prstGeom prst="rect">
            <a:avLst/>
          </a:prstGeom>
        </p:spPr>
      </p:pic>
      <p:pic>
        <p:nvPicPr>
          <p:cNvPr id="4" name="Tier 1" descr="Tier 1 modules">
            <a:extLst>
              <a:ext uri="{FF2B5EF4-FFF2-40B4-BE49-F238E27FC236}">
                <a16:creationId xmlns:a16="http://schemas.microsoft.com/office/drawing/2014/main" id="{6F431138-D3C5-B67E-252E-51DC39B3B28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49836" y="5316399"/>
            <a:ext cx="3471118" cy="1356235"/>
          </a:xfrm>
          <a:prstGeom prst="rect">
            <a:avLst/>
          </a:prstGeom>
        </p:spPr>
      </p:pic>
      <p:pic>
        <p:nvPicPr>
          <p:cNvPr id="5" name="Tier 2" descr="Tier 2 modules">
            <a:extLst>
              <a:ext uri="{FF2B5EF4-FFF2-40B4-BE49-F238E27FC236}">
                <a16:creationId xmlns:a16="http://schemas.microsoft.com/office/drawing/2014/main" id="{CAA606A7-D5FF-4736-DCEB-3349DE935AB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950659" y="5332646"/>
            <a:ext cx="4290683" cy="1344061"/>
          </a:xfrm>
          <a:prstGeom prst="rect">
            <a:avLst/>
          </a:prstGeom>
        </p:spPr>
      </p:pic>
      <p:pic>
        <p:nvPicPr>
          <p:cNvPr id="6" name="Tier 3" descr="Tier 3 modules">
            <a:extLst>
              <a:ext uri="{FF2B5EF4-FFF2-40B4-BE49-F238E27FC236}">
                <a16:creationId xmlns:a16="http://schemas.microsoft.com/office/drawing/2014/main" id="{4D67B3CE-76DC-7A21-E4F5-D0EDE40742C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471047" y="5332646"/>
            <a:ext cx="3442888" cy="1344061"/>
          </a:xfrm>
          <a:prstGeom prst="rect">
            <a:avLst/>
          </a:prstGeom>
        </p:spPr>
      </p:pic>
      <p:pic>
        <p:nvPicPr>
          <p:cNvPr id="7" name="Arrow">
            <a:extLst>
              <a:ext uri="{FF2B5EF4-FFF2-40B4-BE49-F238E27FC236}">
                <a16:creationId xmlns:a16="http://schemas.microsoft.com/office/drawing/2014/main" id="{26AFCDE7-9670-3A3B-0475-8AA70EBDD0E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736248" y="2488580"/>
            <a:ext cx="1911350" cy="1447800"/>
          </a:xfrm>
          <a:prstGeom prst="rect">
            <a:avLst/>
          </a:prstGeom>
        </p:spPr>
      </p:pic>
    </p:spTree>
    <p:extLst>
      <p:ext uri="{BB962C8B-B14F-4D97-AF65-F5344CB8AC3E}">
        <p14:creationId xmlns:p14="http://schemas.microsoft.com/office/powerpoint/2010/main" val="2644734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CFD09E00-F285-AE86-D0F1-FC966D83D53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Let’s Discuss! 2</a:t>
            </a:r>
          </a:p>
        </p:txBody>
      </p:sp>
      <p:sp>
        <p:nvSpPr>
          <p:cNvPr id="14" name="Title 2">
            <a:extLst>
              <a:ext uri="{FF2B5EF4-FFF2-40B4-BE49-F238E27FC236}">
                <a16:creationId xmlns:a16="http://schemas.microsoft.com/office/drawing/2014/main" id="{B6C3AF90-C96E-9817-65AF-732AC09172CA}"/>
              </a:ext>
              <a:ext uri="{C183D7F6-B498-43B3-948B-1728B52AA6E4}">
                <adec:decorative xmlns:adec="http://schemas.microsoft.com/office/drawing/2017/decorative" val="1"/>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Discuss!</a:t>
            </a:r>
          </a:p>
        </p:txBody>
      </p:sp>
      <p:sp>
        <p:nvSpPr>
          <p:cNvPr id="15" name="Content Placeholder 1">
            <a:extLst>
              <a:ext uri="{FF2B5EF4-FFF2-40B4-BE49-F238E27FC236}">
                <a16:creationId xmlns:a16="http://schemas.microsoft.com/office/drawing/2014/main" id="{2878C86A-A937-8AF6-3DFB-80A5A66CABBB}"/>
              </a:ext>
            </a:extLst>
          </p:cNvPr>
          <p:cNvSpPr txBox="1">
            <a:spLocks/>
          </p:cNvSpPr>
          <p:nvPr/>
        </p:nvSpPr>
        <p:spPr>
          <a:xfrm>
            <a:off x="458011" y="831851"/>
            <a:ext cx="11275977" cy="4097337"/>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t>Work with your Ci3T Leadership Team to develop an integrated lesson plan</a:t>
            </a:r>
            <a:endParaRPr lang="en-US" sz="3200">
              <a:solidFill>
                <a:schemeClr val="tx1"/>
              </a:solidFill>
            </a:endParaRPr>
          </a:p>
        </p:txBody>
      </p:sp>
      <p:pic>
        <p:nvPicPr>
          <p:cNvPr id="23" name="Textbox 1" descr="Activity: Integrating academic, behavior, and social domains. Time: 15-20 minutes. Take and integrated approach: identify an academic learning target or objective and draft ideas for a lesson plan. Determine the ways students will engage in learning. Select a social skill recently taught or one you would like students to practice. REview your expectation matrix and determine behaviors that might need precorretion for successful engagement. Please note that the order can vary depeding on the opportunities for practice desired.">
            <a:extLst>
              <a:ext uri="{FF2B5EF4-FFF2-40B4-BE49-F238E27FC236}">
                <a16:creationId xmlns:a16="http://schemas.microsoft.com/office/drawing/2014/main" id="{2458E857-9EA1-F03F-DEA3-D8A8EC4FDC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646" y="1943714"/>
            <a:ext cx="6703282" cy="2424591"/>
          </a:xfrm>
          <a:prstGeom prst="rect">
            <a:avLst/>
          </a:prstGeom>
        </p:spPr>
      </p:pic>
      <p:pic>
        <p:nvPicPr>
          <p:cNvPr id="21" name="Picture 2">
            <a:extLst>
              <a:ext uri="{FF2B5EF4-FFF2-40B4-BE49-F238E27FC236}">
                <a16:creationId xmlns:a16="http://schemas.microsoft.com/office/drawing/2014/main" id="{413C91BF-D92A-3D88-EE2B-8CE2970CAFC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l="1940" t="3215" r="2550" b="2413"/>
          <a:stretch>
            <a:fillRect/>
          </a:stretch>
        </p:blipFill>
        <p:spPr>
          <a:xfrm>
            <a:off x="7553325" y="1866900"/>
            <a:ext cx="3876675" cy="2600325"/>
          </a:xfrm>
          <a:prstGeom prst="rect">
            <a:avLst/>
          </a:prstGeom>
          <a:ln>
            <a:solidFill>
              <a:schemeClr val="tx1"/>
            </a:solidFill>
          </a:ln>
        </p:spPr>
      </p:pic>
      <p:pic>
        <p:nvPicPr>
          <p:cNvPr id="2" name="15:00">
            <a:extLst>
              <a:ext uri="{FF2B5EF4-FFF2-40B4-BE49-F238E27FC236}">
                <a16:creationId xmlns:a16="http://schemas.microsoft.com/office/drawing/2014/main" id="{37ED08D7-C4D1-6EA7-96C0-A9A8A4A095CA}"/>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739018" y="5128417"/>
            <a:ext cx="4714022" cy="1671638"/>
          </a:xfrm>
          <a:prstGeom prst="rect">
            <a:avLst/>
          </a:prstGeom>
          <a:noFill/>
        </p:spPr>
      </p:pic>
      <p:pic>
        <p:nvPicPr>
          <p:cNvPr id="3" name="14:00">
            <a:extLst>
              <a:ext uri="{FF2B5EF4-FFF2-40B4-BE49-F238E27FC236}">
                <a16:creationId xmlns:a16="http://schemas.microsoft.com/office/drawing/2014/main" id="{784A89EE-35B9-2647-EFC7-06C7613F11D6}"/>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738710" y="5128417"/>
            <a:ext cx="4714022" cy="1671638"/>
          </a:xfrm>
          <a:prstGeom prst="rect">
            <a:avLst/>
          </a:prstGeom>
          <a:noFill/>
        </p:spPr>
      </p:pic>
      <p:pic>
        <p:nvPicPr>
          <p:cNvPr id="4" name="13:00">
            <a:extLst>
              <a:ext uri="{FF2B5EF4-FFF2-40B4-BE49-F238E27FC236}">
                <a16:creationId xmlns:a16="http://schemas.microsoft.com/office/drawing/2014/main" id="{8EF71C29-34AF-A954-DF2F-6D199F205727}"/>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739034" y="5128417"/>
            <a:ext cx="4714022" cy="1671638"/>
          </a:xfrm>
          <a:prstGeom prst="rect">
            <a:avLst/>
          </a:prstGeom>
          <a:noFill/>
        </p:spPr>
      </p:pic>
      <p:pic>
        <p:nvPicPr>
          <p:cNvPr id="5" name="12:00">
            <a:extLst>
              <a:ext uri="{FF2B5EF4-FFF2-40B4-BE49-F238E27FC236}">
                <a16:creationId xmlns:a16="http://schemas.microsoft.com/office/drawing/2014/main" id="{9E18F8B4-E6A6-B911-F08B-71911D2B0B17}"/>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738766" y="5128417"/>
            <a:ext cx="4714022" cy="1671638"/>
          </a:xfrm>
          <a:prstGeom prst="rect">
            <a:avLst/>
          </a:prstGeom>
          <a:noFill/>
        </p:spPr>
      </p:pic>
      <p:pic>
        <p:nvPicPr>
          <p:cNvPr id="6" name="11:00">
            <a:extLst>
              <a:ext uri="{FF2B5EF4-FFF2-40B4-BE49-F238E27FC236}">
                <a16:creationId xmlns:a16="http://schemas.microsoft.com/office/drawing/2014/main" id="{7DF43CAB-ED4D-463C-F52A-49DA3EE387C8}"/>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738766" y="5128417"/>
            <a:ext cx="4714022" cy="1671638"/>
          </a:xfrm>
          <a:prstGeom prst="rect">
            <a:avLst/>
          </a:prstGeom>
          <a:noFill/>
        </p:spPr>
      </p:pic>
      <p:pic>
        <p:nvPicPr>
          <p:cNvPr id="7" name="10:00">
            <a:extLst>
              <a:ext uri="{FF2B5EF4-FFF2-40B4-BE49-F238E27FC236}">
                <a16:creationId xmlns:a16="http://schemas.microsoft.com/office/drawing/2014/main" id="{650F90A3-3F5F-1D6A-81E7-8DB5CDD44EA3}"/>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738822" y="5128417"/>
            <a:ext cx="4714022" cy="1671638"/>
          </a:xfrm>
          <a:prstGeom prst="rect">
            <a:avLst/>
          </a:prstGeom>
          <a:noFill/>
        </p:spPr>
      </p:pic>
      <p:pic>
        <p:nvPicPr>
          <p:cNvPr id="8" name="09:00">
            <a:extLst>
              <a:ext uri="{FF2B5EF4-FFF2-40B4-BE49-F238E27FC236}">
                <a16:creationId xmlns:a16="http://schemas.microsoft.com/office/drawing/2014/main" id="{8025CC18-06F3-67C5-2CB0-BBC0A4F42089}"/>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738878" y="5128417"/>
            <a:ext cx="4714022" cy="1671638"/>
          </a:xfrm>
          <a:prstGeom prst="rect">
            <a:avLst/>
          </a:prstGeom>
          <a:noFill/>
        </p:spPr>
      </p:pic>
      <p:pic>
        <p:nvPicPr>
          <p:cNvPr id="9" name="08:00">
            <a:extLst>
              <a:ext uri="{FF2B5EF4-FFF2-40B4-BE49-F238E27FC236}">
                <a16:creationId xmlns:a16="http://schemas.microsoft.com/office/drawing/2014/main" id="{D5166A06-8CC7-9793-3B1C-2E9873A30CA7}"/>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739042" y="5128417"/>
            <a:ext cx="4714022" cy="1671638"/>
          </a:xfrm>
          <a:prstGeom prst="rect">
            <a:avLst/>
          </a:prstGeom>
          <a:noFill/>
        </p:spPr>
      </p:pic>
      <p:pic>
        <p:nvPicPr>
          <p:cNvPr id="10" name="07:00">
            <a:extLst>
              <a:ext uri="{FF2B5EF4-FFF2-40B4-BE49-F238E27FC236}">
                <a16:creationId xmlns:a16="http://schemas.microsoft.com/office/drawing/2014/main" id="{DD326EF1-49E4-C282-E7E1-261395F252E1}"/>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739044" y="5128417"/>
            <a:ext cx="4714022" cy="1671638"/>
          </a:xfrm>
          <a:prstGeom prst="rect">
            <a:avLst/>
          </a:prstGeom>
          <a:noFill/>
        </p:spPr>
      </p:pic>
      <p:pic>
        <p:nvPicPr>
          <p:cNvPr id="11" name="06:00">
            <a:extLst>
              <a:ext uri="{FF2B5EF4-FFF2-40B4-BE49-F238E27FC236}">
                <a16:creationId xmlns:a16="http://schemas.microsoft.com/office/drawing/2014/main" id="{B1F3875E-8E3F-2E29-9B39-3D30076D322D}"/>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739044" y="5128417"/>
            <a:ext cx="4714022" cy="1671638"/>
          </a:xfrm>
          <a:prstGeom prst="rect">
            <a:avLst/>
          </a:prstGeom>
          <a:noFill/>
        </p:spPr>
      </p:pic>
      <p:pic>
        <p:nvPicPr>
          <p:cNvPr id="12" name="05:00">
            <a:extLst>
              <a:ext uri="{FF2B5EF4-FFF2-40B4-BE49-F238E27FC236}">
                <a16:creationId xmlns:a16="http://schemas.microsoft.com/office/drawing/2014/main" id="{DB77347C-23CE-7E54-A270-E45F69263691}"/>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739044" y="5128417"/>
            <a:ext cx="4714022" cy="1671638"/>
          </a:xfrm>
          <a:prstGeom prst="rect">
            <a:avLst/>
          </a:prstGeom>
          <a:noFill/>
        </p:spPr>
      </p:pic>
      <p:pic>
        <p:nvPicPr>
          <p:cNvPr id="13" name="04:00">
            <a:extLst>
              <a:ext uri="{FF2B5EF4-FFF2-40B4-BE49-F238E27FC236}">
                <a16:creationId xmlns:a16="http://schemas.microsoft.com/office/drawing/2014/main" id="{6D0AB1E1-E33A-796C-0BAC-F929407B7030}"/>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738878" y="5128417"/>
            <a:ext cx="4714022" cy="1671638"/>
          </a:xfrm>
          <a:prstGeom prst="rect">
            <a:avLst/>
          </a:prstGeom>
          <a:noFill/>
        </p:spPr>
      </p:pic>
      <p:pic>
        <p:nvPicPr>
          <p:cNvPr id="16" name="03:00">
            <a:extLst>
              <a:ext uri="{FF2B5EF4-FFF2-40B4-BE49-F238E27FC236}">
                <a16:creationId xmlns:a16="http://schemas.microsoft.com/office/drawing/2014/main" id="{13B4210F-1198-032B-B512-161EDD5925EE}"/>
              </a:ext>
              <a:ext uri="{C183D7F6-B498-43B3-948B-1728B52AA6E4}">
                <adec:decorative xmlns:adec="http://schemas.microsoft.com/office/drawing/2017/decorative" val="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3739044" y="5128419"/>
            <a:ext cx="4714022" cy="1671638"/>
          </a:xfrm>
          <a:prstGeom prst="rect">
            <a:avLst/>
          </a:prstGeom>
          <a:noFill/>
        </p:spPr>
      </p:pic>
      <p:pic>
        <p:nvPicPr>
          <p:cNvPr id="17" name="02:00">
            <a:extLst>
              <a:ext uri="{FF2B5EF4-FFF2-40B4-BE49-F238E27FC236}">
                <a16:creationId xmlns:a16="http://schemas.microsoft.com/office/drawing/2014/main" id="{BE28EA75-3F2E-5BBA-E04E-D819B70B9D34}"/>
              </a:ext>
              <a:ext uri="{C183D7F6-B498-43B3-948B-1728B52AA6E4}">
                <adec:decorative xmlns:adec="http://schemas.microsoft.com/office/drawing/2017/decorative" val="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3739046" y="5128419"/>
            <a:ext cx="4714022" cy="1671638"/>
          </a:xfrm>
          <a:prstGeom prst="rect">
            <a:avLst/>
          </a:prstGeom>
          <a:noFill/>
        </p:spPr>
      </p:pic>
      <p:pic>
        <p:nvPicPr>
          <p:cNvPr id="18" name="01:00">
            <a:extLst>
              <a:ext uri="{FF2B5EF4-FFF2-40B4-BE49-F238E27FC236}">
                <a16:creationId xmlns:a16="http://schemas.microsoft.com/office/drawing/2014/main" id="{0FF0235E-A1C6-B723-DCCB-E693D62B4E17}"/>
              </a:ext>
              <a:ext uri="{C183D7F6-B498-43B3-948B-1728B52AA6E4}">
                <adec:decorative xmlns:adec="http://schemas.microsoft.com/office/drawing/2017/decorative" val="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739046" y="5128421"/>
            <a:ext cx="4714022" cy="1671638"/>
          </a:xfrm>
          <a:prstGeom prst="rect">
            <a:avLst/>
          </a:prstGeom>
          <a:noFill/>
        </p:spPr>
      </p:pic>
      <p:pic>
        <p:nvPicPr>
          <p:cNvPr id="19" name="00:30">
            <a:extLst>
              <a:ext uri="{FF2B5EF4-FFF2-40B4-BE49-F238E27FC236}">
                <a16:creationId xmlns:a16="http://schemas.microsoft.com/office/drawing/2014/main" id="{4DE665BB-ABDD-F39A-1248-0B17383FA68E}"/>
              </a:ext>
              <a:ext uri="{C183D7F6-B498-43B3-948B-1728B52AA6E4}">
                <adec:decorative xmlns:adec="http://schemas.microsoft.com/office/drawing/2017/decorative" val="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3738934" y="5128417"/>
            <a:ext cx="4714022" cy="1671638"/>
          </a:xfrm>
          <a:prstGeom prst="rect">
            <a:avLst/>
          </a:prstGeom>
          <a:noFill/>
        </p:spPr>
      </p:pic>
      <p:pic>
        <p:nvPicPr>
          <p:cNvPr id="20" name="00:00">
            <a:extLst>
              <a:ext uri="{FF2B5EF4-FFF2-40B4-BE49-F238E27FC236}">
                <a16:creationId xmlns:a16="http://schemas.microsoft.com/office/drawing/2014/main" id="{83D40986-39A2-E5D9-6109-9597FDEC0BD0}"/>
              </a:ext>
              <a:ext uri="{C183D7F6-B498-43B3-948B-1728B52AA6E4}">
                <adec:decorative xmlns:adec="http://schemas.microsoft.com/office/drawing/2017/decorative" val="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3738990" y="5128417"/>
            <a:ext cx="4714020" cy="1671639"/>
          </a:xfrm>
          <a:prstGeom prst="rect">
            <a:avLst/>
          </a:prstGeom>
          <a:noFill/>
        </p:spPr>
      </p:pic>
    </p:spTree>
    <p:extLst>
      <p:ext uri="{BB962C8B-B14F-4D97-AF65-F5344CB8AC3E}">
        <p14:creationId xmlns:p14="http://schemas.microsoft.com/office/powerpoint/2010/main" val="1222509459"/>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3573A-5648-CEE1-74AE-E9C2238424D2}"/>
              </a:ext>
            </a:extLst>
          </p:cNvPr>
          <p:cNvSpPr>
            <a:spLocks noGrp="1"/>
          </p:cNvSpPr>
          <p:nvPr>
            <p:ph type="title"/>
          </p:nvPr>
        </p:nvSpPr>
        <p:spPr/>
        <p:txBody>
          <a:bodyPr/>
          <a:lstStyle/>
          <a:p>
            <a:r>
              <a:rPr lang="en-US"/>
              <a:t>Planning and Implementing Tier 2 Interventions</a:t>
            </a:r>
          </a:p>
        </p:txBody>
      </p:sp>
    </p:spTree>
    <p:extLst>
      <p:ext uri="{BB962C8B-B14F-4D97-AF65-F5344CB8AC3E}">
        <p14:creationId xmlns:p14="http://schemas.microsoft.com/office/powerpoint/2010/main" val="819064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6D45A-3807-C93B-DC65-20F608E23AF8}"/>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918DB916-8C13-A1C5-E9F1-15758B63FC49}"/>
              </a:ext>
              <a:ext uri="{C183D7F6-B498-43B3-948B-1728B52AA6E4}">
                <adec:decorative xmlns:adec="http://schemas.microsoft.com/office/drawing/2017/decorative" val="1"/>
              </a:ext>
            </a:extLst>
          </p:cNvPr>
          <p:cNvSpPr>
            <a:spLocks noGrp="1"/>
          </p:cNvSpPr>
          <p:nvPr>
            <p:ph type="title"/>
          </p:nvPr>
        </p:nvSpPr>
        <p:spPr/>
        <p:txBody>
          <a:bodyPr/>
          <a:lstStyle/>
          <a:p>
            <a:r>
              <a:rPr lang="en-US"/>
              <a:t>Session Outcomes</a:t>
            </a:r>
          </a:p>
        </p:txBody>
      </p:sp>
      <p:sp>
        <p:nvSpPr>
          <p:cNvPr id="5" name="Title 1">
            <a:extLst>
              <a:ext uri="{FF2B5EF4-FFF2-40B4-BE49-F238E27FC236}">
                <a16:creationId xmlns:a16="http://schemas.microsoft.com/office/drawing/2014/main" id="{EE6951A5-6335-1E2F-A4D7-39329BB4FDA6}"/>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Session Outcomes 4</a:t>
            </a:r>
          </a:p>
        </p:txBody>
      </p:sp>
      <p:sp>
        <p:nvSpPr>
          <p:cNvPr id="3" name="Content Placeholder 2">
            <a:extLst>
              <a:ext uri="{FF2B5EF4-FFF2-40B4-BE49-F238E27FC236}">
                <a16:creationId xmlns:a16="http://schemas.microsoft.com/office/drawing/2014/main" id="{1911006E-7213-B886-52C2-44022780AB31}"/>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200"/>
              <a:t>Identify continued professional learning needs from the previous session based on available data (e.g., screening, social validity, and treatment integrity). </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Develop integrated lesson plans featuring low-intensity strategies to address academic, behavioral, and social and emotional well-being in an integrated fashion to maximize engagement and prevent challenging behaviors from occurring.  </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Refine data-informed, decision making at Tier 2 and Tier 3, by using school-wide data to connect students to additional strategies, practices, and programs.</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Identify professional learning resources available to support work across Tiers 1, 2, and 3, and make plans to connect faculty and staff to these resources. </a:t>
            </a:r>
          </a:p>
        </p:txBody>
      </p:sp>
      <p:sp>
        <p:nvSpPr>
          <p:cNvPr id="4" name="Highlight" descr="Highlighting around session outcome 3 (Refine data-informed, decision making at Tier 2 and Tier 3, by using school-wide data to connect students to additional strategies, practices, and programs) and 4 (Identify professional learning resources available to support work across Tiers 1, 2, and 3, and make plans to connect faculty and staff to those resources).">
            <a:extLst>
              <a:ext uri="{FF2B5EF4-FFF2-40B4-BE49-F238E27FC236}">
                <a16:creationId xmlns:a16="http://schemas.microsoft.com/office/drawing/2014/main" id="{5189FFFB-E23B-2334-29AC-BEB705A35519}"/>
              </a:ext>
            </a:extLst>
          </p:cNvPr>
          <p:cNvSpPr/>
          <p:nvPr/>
        </p:nvSpPr>
        <p:spPr>
          <a:xfrm>
            <a:off x="691816" y="4278905"/>
            <a:ext cx="10808368" cy="221397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003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82CD6-8119-3ED4-54BC-11BC78CA239A}"/>
              </a:ext>
              <a:ext uri="{C183D7F6-B498-43B3-948B-1728B52AA6E4}">
                <adec:decorative xmlns:adec="http://schemas.microsoft.com/office/drawing/2017/decorative" val="1"/>
              </a:ext>
            </a:extLst>
          </p:cNvPr>
          <p:cNvSpPr>
            <a:spLocks noGrp="1"/>
          </p:cNvSpPr>
          <p:nvPr>
            <p:ph type="title"/>
          </p:nvPr>
        </p:nvSpPr>
        <p:spPr/>
        <p:txBody>
          <a:bodyPr/>
          <a:lstStyle/>
          <a:p>
            <a:r>
              <a:rPr lang="en-US"/>
              <a:t>Getting Started with Data-Informed Decision Making </a:t>
            </a:r>
          </a:p>
        </p:txBody>
      </p:sp>
      <p:sp>
        <p:nvSpPr>
          <p:cNvPr id="9" name="Title 1">
            <a:extLst>
              <a:ext uri="{FF2B5EF4-FFF2-40B4-BE49-F238E27FC236}">
                <a16:creationId xmlns:a16="http://schemas.microsoft.com/office/drawing/2014/main" id="{63462547-995B-A9A0-8F74-8066D107AEB3}"/>
              </a:ext>
            </a:extLst>
          </p:cNvPr>
          <p:cNvSpPr txBox="1">
            <a:spLocks/>
          </p:cNvSpPr>
          <p:nvPr/>
        </p:nvSpPr>
        <p:spPr>
          <a:xfrm>
            <a:off x="975645" y="-2291918"/>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Getting Started with Data-Informed Decision Making 1</a:t>
            </a:r>
          </a:p>
        </p:txBody>
      </p:sp>
      <p:pic>
        <p:nvPicPr>
          <p:cNvPr id="5" name="Picture 1">
            <a:extLst>
              <a:ext uri="{FF2B5EF4-FFF2-40B4-BE49-F238E27FC236}">
                <a16:creationId xmlns:a16="http://schemas.microsoft.com/office/drawing/2014/main" id="{96A82CA5-6883-654B-8A69-62FBF3CCF612}"/>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3819" y="2215705"/>
            <a:ext cx="1842926" cy="2384963"/>
          </a:xfrm>
          <a:prstGeom prst="rect">
            <a:avLst/>
          </a:prstGeom>
          <a:ln>
            <a:solidFill>
              <a:schemeClr val="tx1"/>
            </a:solidFill>
          </a:ln>
        </p:spPr>
      </p:pic>
      <p:pic>
        <p:nvPicPr>
          <p:cNvPr id="6" name="Picture 2">
            <a:extLst>
              <a:ext uri="{FF2B5EF4-FFF2-40B4-BE49-F238E27FC236}">
                <a16:creationId xmlns:a16="http://schemas.microsoft.com/office/drawing/2014/main" id="{5F707FBD-1F2B-294E-D5E2-74B9994066E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8387" y="2420321"/>
            <a:ext cx="3097844" cy="1799700"/>
          </a:xfrm>
          <a:prstGeom prst="rect">
            <a:avLst/>
          </a:prstGeom>
        </p:spPr>
      </p:pic>
      <p:pic>
        <p:nvPicPr>
          <p:cNvPr id="7" name="Picture 3">
            <a:extLst>
              <a:ext uri="{FF2B5EF4-FFF2-40B4-BE49-F238E27FC236}">
                <a16:creationId xmlns:a16="http://schemas.microsoft.com/office/drawing/2014/main" id="{342A19F1-741F-DA2D-301B-CE0D93AF7D0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1296" y="2787021"/>
            <a:ext cx="3097845" cy="857526"/>
          </a:xfrm>
          <a:prstGeom prst="rect">
            <a:avLst/>
          </a:prstGeom>
        </p:spPr>
      </p:pic>
      <p:pic>
        <p:nvPicPr>
          <p:cNvPr id="4" name="Picture 4" descr="Flow Chart with 3 steps: Step 1 Review your school's Ci3T Implementation Manual, Step 2 Locate school-wide data, Step 3 Document decisions and plan for next steps">
            <a:extLst>
              <a:ext uri="{FF2B5EF4-FFF2-40B4-BE49-F238E27FC236}">
                <a16:creationId xmlns:a16="http://schemas.microsoft.com/office/drawing/2014/main" id="{B00F3EAC-AE98-B438-76F5-32DD05144F14}"/>
              </a:ext>
            </a:extLst>
          </p:cNvPr>
          <p:cNvPicPr>
            <a:picLocks noChangeAspect="1"/>
          </p:cNvPicPr>
          <p:nvPr/>
        </p:nvPicPr>
        <p:blipFill>
          <a:blip r:embed="rId5"/>
          <a:stretch>
            <a:fillRect/>
          </a:stretch>
        </p:blipFill>
        <p:spPr>
          <a:xfrm>
            <a:off x="838200" y="4763600"/>
            <a:ext cx="10065482" cy="970308"/>
          </a:xfrm>
          <a:prstGeom prst="rect">
            <a:avLst/>
          </a:prstGeom>
        </p:spPr>
      </p:pic>
      <p:pic>
        <p:nvPicPr>
          <p:cNvPr id="8" name="Module">
            <a:extLst>
              <a:ext uri="{FF2B5EF4-FFF2-40B4-BE49-F238E27FC236}">
                <a16:creationId xmlns:a16="http://schemas.microsoft.com/office/drawing/2014/main" id="{AD00E4BD-5352-10DB-3528-B63A0BA3184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020851" y="0"/>
            <a:ext cx="1170432" cy="1828800"/>
          </a:xfrm>
          <a:prstGeom prst="rect">
            <a:avLst/>
          </a:prstGeom>
        </p:spPr>
      </p:pic>
    </p:spTree>
    <p:extLst>
      <p:ext uri="{BB962C8B-B14F-4D97-AF65-F5344CB8AC3E}">
        <p14:creationId xmlns:p14="http://schemas.microsoft.com/office/powerpoint/2010/main" val="8361160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3CF6A-2B69-C913-D086-44ADFA3441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43E180-33D2-DE1D-A14F-15049B27579E}"/>
              </a:ext>
              <a:ext uri="{C183D7F6-B498-43B3-948B-1728B52AA6E4}">
                <adec:decorative xmlns:adec="http://schemas.microsoft.com/office/drawing/2017/decorative" val="0"/>
              </a:ext>
            </a:extLst>
          </p:cNvPr>
          <p:cNvSpPr>
            <a:spLocks noGrp="1"/>
          </p:cNvSpPr>
          <p:nvPr>
            <p:ph type="title"/>
          </p:nvPr>
        </p:nvSpPr>
        <p:spPr/>
        <p:txBody>
          <a:bodyPr/>
          <a:lstStyle/>
          <a:p>
            <a:r>
              <a:rPr lang="en-US"/>
              <a:t>Tier 2 Intervention Grid</a:t>
            </a:r>
          </a:p>
        </p:txBody>
      </p:sp>
      <p:pic>
        <p:nvPicPr>
          <p:cNvPr id="5" name="Picture" descr="Secondary (Tier 2) Intervention Grid for Self-monitoring. Includes columns for a description of the support (students learn to observe and record their own behavior), entry criteria, data to progress monitor, and exit criteria.">
            <a:extLst>
              <a:ext uri="{FF2B5EF4-FFF2-40B4-BE49-F238E27FC236}">
                <a16:creationId xmlns:a16="http://schemas.microsoft.com/office/drawing/2014/main" id="{E73498B2-D60C-0D7A-19B8-9A4E8AE6CC4A}"/>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l="5425" t="5324" r="4925" b="4166"/>
          <a:stretch/>
        </p:blipFill>
        <p:spPr>
          <a:xfrm>
            <a:off x="2730042" y="1690688"/>
            <a:ext cx="6261557" cy="4884815"/>
          </a:xfrm>
          <a:prstGeom prst="rect">
            <a:avLst/>
          </a:prstGeom>
          <a:ln>
            <a:solidFill>
              <a:schemeClr val="tx1"/>
            </a:solidFill>
          </a:ln>
        </p:spPr>
      </p:pic>
      <p:sp>
        <p:nvSpPr>
          <p:cNvPr id="7" name="Highlight 1">
            <a:extLst>
              <a:ext uri="{FF2B5EF4-FFF2-40B4-BE49-F238E27FC236}">
                <a16:creationId xmlns:a16="http://schemas.microsoft.com/office/drawing/2014/main" id="{9C0EA5E2-6E82-B813-C6EF-EAA4501FBE98}"/>
              </a:ext>
              <a:ext uri="{C183D7F6-B498-43B3-948B-1728B52AA6E4}">
                <adec:decorative xmlns:adec="http://schemas.microsoft.com/office/drawing/2017/decorative" val="1"/>
              </a:ext>
            </a:extLst>
          </p:cNvPr>
          <p:cNvSpPr/>
          <p:nvPr/>
        </p:nvSpPr>
        <p:spPr>
          <a:xfrm>
            <a:off x="2998281" y="2905286"/>
            <a:ext cx="576769" cy="22192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Highlight 2">
            <a:extLst>
              <a:ext uri="{FF2B5EF4-FFF2-40B4-BE49-F238E27FC236}">
                <a16:creationId xmlns:a16="http://schemas.microsoft.com/office/drawing/2014/main" id="{0265A942-8CF7-EDC9-AECF-15BC376A7724}"/>
              </a:ext>
              <a:ext uri="{C183D7F6-B498-43B3-948B-1728B52AA6E4}">
                <adec:decorative xmlns:adec="http://schemas.microsoft.com/office/drawing/2017/decorative" val="1"/>
              </a:ext>
            </a:extLst>
          </p:cNvPr>
          <p:cNvSpPr/>
          <p:nvPr/>
        </p:nvSpPr>
        <p:spPr>
          <a:xfrm>
            <a:off x="3890997" y="2754630"/>
            <a:ext cx="687353" cy="15065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 3">
            <a:extLst>
              <a:ext uri="{FF2B5EF4-FFF2-40B4-BE49-F238E27FC236}">
                <a16:creationId xmlns:a16="http://schemas.microsoft.com/office/drawing/2014/main" id="{AF9AB583-5004-E45B-490B-488638AF9C7F}"/>
              </a:ext>
              <a:ext uri="{C183D7F6-B498-43B3-948B-1728B52AA6E4}">
                <adec:decorative xmlns:adec="http://schemas.microsoft.com/office/drawing/2017/decorative" val="1"/>
              </a:ext>
            </a:extLst>
          </p:cNvPr>
          <p:cNvSpPr/>
          <p:nvPr/>
        </p:nvSpPr>
        <p:spPr>
          <a:xfrm>
            <a:off x="4833431" y="2655571"/>
            <a:ext cx="1338769" cy="335788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Highlight 5">
            <a:extLst>
              <a:ext uri="{FF2B5EF4-FFF2-40B4-BE49-F238E27FC236}">
                <a16:creationId xmlns:a16="http://schemas.microsoft.com/office/drawing/2014/main" id="{189F1C8E-8B34-BE7F-7B1E-42D143E6EFD9}"/>
              </a:ext>
              <a:ext uri="{C183D7F6-B498-43B3-948B-1728B52AA6E4}">
                <adec:decorative xmlns:adec="http://schemas.microsoft.com/office/drawing/2017/decorative" val="1"/>
              </a:ext>
            </a:extLst>
          </p:cNvPr>
          <p:cNvSpPr/>
          <p:nvPr/>
        </p:nvSpPr>
        <p:spPr>
          <a:xfrm>
            <a:off x="6237018" y="4010660"/>
            <a:ext cx="772066" cy="12243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Highlight 6">
            <a:extLst>
              <a:ext uri="{FF2B5EF4-FFF2-40B4-BE49-F238E27FC236}">
                <a16:creationId xmlns:a16="http://schemas.microsoft.com/office/drawing/2014/main" id="{99267116-24B6-F076-5D91-52C667144FA9}"/>
              </a:ext>
              <a:ext uri="{C183D7F6-B498-43B3-948B-1728B52AA6E4}">
                <adec:decorative xmlns:adec="http://schemas.microsoft.com/office/drawing/2017/decorative" val="1"/>
              </a:ext>
            </a:extLst>
          </p:cNvPr>
          <p:cNvSpPr/>
          <p:nvPr/>
        </p:nvSpPr>
        <p:spPr>
          <a:xfrm>
            <a:off x="6237018" y="4880610"/>
            <a:ext cx="952452" cy="12243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Highlight 4">
            <a:extLst>
              <a:ext uri="{FF2B5EF4-FFF2-40B4-BE49-F238E27FC236}">
                <a16:creationId xmlns:a16="http://schemas.microsoft.com/office/drawing/2014/main" id="{6AEB2495-643B-CDAE-F608-C1BC4076096E}"/>
              </a:ext>
              <a:ext uri="{C183D7F6-B498-43B3-948B-1728B52AA6E4}">
                <adec:decorative xmlns:adec="http://schemas.microsoft.com/office/drawing/2017/decorative" val="1"/>
              </a:ext>
            </a:extLst>
          </p:cNvPr>
          <p:cNvSpPr/>
          <p:nvPr/>
        </p:nvSpPr>
        <p:spPr>
          <a:xfrm>
            <a:off x="6237018" y="2905286"/>
            <a:ext cx="1275032" cy="6985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Highlight 7">
            <a:extLst>
              <a:ext uri="{FF2B5EF4-FFF2-40B4-BE49-F238E27FC236}">
                <a16:creationId xmlns:a16="http://schemas.microsoft.com/office/drawing/2014/main" id="{9F2C9185-DB83-BC00-1D50-A60004041FF5}"/>
              </a:ext>
              <a:ext uri="{C183D7F6-B498-43B3-948B-1728B52AA6E4}">
                <adec:decorative xmlns:adec="http://schemas.microsoft.com/office/drawing/2017/decorative" val="1"/>
              </a:ext>
            </a:extLst>
          </p:cNvPr>
          <p:cNvSpPr/>
          <p:nvPr/>
        </p:nvSpPr>
        <p:spPr>
          <a:xfrm>
            <a:off x="7748081" y="2754630"/>
            <a:ext cx="786319" cy="15065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Module">
            <a:extLst>
              <a:ext uri="{FF2B5EF4-FFF2-40B4-BE49-F238E27FC236}">
                <a16:creationId xmlns:a16="http://schemas.microsoft.com/office/drawing/2014/main" id="{81F7DDB6-64F9-502B-BF8D-9BCB699B457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
        <p:nvSpPr>
          <p:cNvPr id="6" name="Rectangle">
            <a:extLst>
              <a:ext uri="{FF2B5EF4-FFF2-40B4-BE49-F238E27FC236}">
                <a16:creationId xmlns:a16="http://schemas.microsoft.com/office/drawing/2014/main" id="{0151DCC4-BCBC-323B-A20E-BFECD2BF7752}"/>
              </a:ext>
            </a:extLst>
          </p:cNvPr>
          <p:cNvSpPr/>
          <p:nvPr/>
        </p:nvSpPr>
        <p:spPr>
          <a:xfrm>
            <a:off x="116114" y="5600702"/>
            <a:ext cx="10976883" cy="1155700"/>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2.6 DECISION RULES FOR ASSIGNING AND EXITING STUDENTS FOR INTERVENTION</a:t>
            </a:r>
          </a:p>
          <a:p>
            <a:r>
              <a:rPr lang="en-US" sz="1400">
                <a:solidFill>
                  <a:schemeClr val="bg1"/>
                </a:solidFill>
              </a:rPr>
              <a:t>A written process and set of decision rules is used for (a) matching students to Tier 2 interventions that are aligned to student need, cultural fit, and family and student preference and (b) exiting students from intervention after reaching pre-determined levels of performance.</a:t>
            </a:r>
          </a:p>
        </p:txBody>
      </p:sp>
      <p:pic>
        <p:nvPicPr>
          <p:cNvPr id="14" name="Picture" descr="Tiered Fidelity Inventory (TFI) Manual - Version 3">
            <a:extLst>
              <a:ext uri="{FF2B5EF4-FFF2-40B4-BE49-F238E27FC236}">
                <a16:creationId xmlns:a16="http://schemas.microsoft.com/office/drawing/2014/main" id="{F9D3C5F6-A990-00BE-8B05-388EDB6ECA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15625" y="4941827"/>
            <a:ext cx="1476375" cy="1914525"/>
          </a:xfrm>
          <a:prstGeom prst="rect">
            <a:avLst/>
          </a:prstGeom>
        </p:spPr>
      </p:pic>
    </p:spTree>
    <p:extLst>
      <p:ext uri="{BB962C8B-B14F-4D97-AF65-F5344CB8AC3E}">
        <p14:creationId xmlns:p14="http://schemas.microsoft.com/office/powerpoint/2010/main" val="161574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E02D246-A0E9-5342-AE2D-61B05F173F71}"/>
              </a:ext>
              <a:ext uri="{C183D7F6-B498-43B3-948B-1728B52AA6E4}">
                <adec:decorative xmlns:adec="http://schemas.microsoft.com/office/drawing/2017/decorative" val="1"/>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Data in action</a:t>
            </a:r>
          </a:p>
        </p:txBody>
      </p:sp>
      <p:sp>
        <p:nvSpPr>
          <p:cNvPr id="2" name="Title 1">
            <a:extLst>
              <a:ext uri="{FF2B5EF4-FFF2-40B4-BE49-F238E27FC236}">
                <a16:creationId xmlns:a16="http://schemas.microsoft.com/office/drawing/2014/main" id="{C799844F-AEF0-9807-FEF4-A7DC77F3A8F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Data in action 1</a:t>
            </a:r>
          </a:p>
        </p:txBody>
      </p:sp>
      <p:pic>
        <p:nvPicPr>
          <p:cNvPr id="3" name="Picture 2" descr="Data dashboard">
            <a:extLst>
              <a:ext uri="{FF2B5EF4-FFF2-40B4-BE49-F238E27FC236}">
                <a16:creationId xmlns:a16="http://schemas.microsoft.com/office/drawing/2014/main" id="{A3D54E48-DFF6-6241-B6CB-1843EA0CF4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8" name="Picture 7" descr="School-wide Data: Entry Criteria column excerpt from intervention grid">
            <a:extLst>
              <a:ext uri="{FF2B5EF4-FFF2-40B4-BE49-F238E27FC236}">
                <a16:creationId xmlns:a16="http://schemas.microsoft.com/office/drawing/2014/main" id="{4F6123E5-E0BE-D145-83E6-86D78323C6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70185" y="257906"/>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9" name="Rectangle 8" descr="Blue box outlining Behavior entry criteria">
            <a:extLst>
              <a:ext uri="{FF2B5EF4-FFF2-40B4-BE49-F238E27FC236}">
                <a16:creationId xmlns:a16="http://schemas.microsoft.com/office/drawing/2014/main" id="{C396A03D-D8BC-D547-A5A1-C71C19F6C2ED}"/>
              </a:ext>
            </a:extLst>
          </p:cNvPr>
          <p:cNvSpPr/>
          <p:nvPr/>
        </p:nvSpPr>
        <p:spPr>
          <a:xfrm>
            <a:off x="1756641" y="554590"/>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urved Connector 11" descr="Blue arrow pointing from the behavior entry criteria to the SRSS-E7 column of the data dashboard">
            <a:extLst>
              <a:ext uri="{FF2B5EF4-FFF2-40B4-BE49-F238E27FC236}">
                <a16:creationId xmlns:a16="http://schemas.microsoft.com/office/drawing/2014/main" id="{ABBF141E-E022-124E-B0D6-9158EC9DB55D}"/>
              </a:ext>
              <a:ext uri="{C183D7F6-B498-43B3-948B-1728B52AA6E4}">
                <adec:decorative xmlns:adec="http://schemas.microsoft.com/office/drawing/2017/decorative" val="0"/>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Rectangle 9" descr="Blue box outlining academic entry criteria">
            <a:extLst>
              <a:ext uri="{FF2B5EF4-FFF2-40B4-BE49-F238E27FC236}">
                <a16:creationId xmlns:a16="http://schemas.microsoft.com/office/drawing/2014/main" id="{B2236DC3-F6CB-1D4A-B418-260803E489F0}"/>
              </a:ext>
            </a:extLst>
          </p:cNvPr>
          <p:cNvSpPr/>
          <p:nvPr/>
        </p:nvSpPr>
        <p:spPr>
          <a:xfrm>
            <a:off x="1756641" y="2332301"/>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urved Connector 10" descr="Blue arrow pointing from the academic entry criteria to the AimsWeb Reading column of the data dashboard">
            <a:extLst>
              <a:ext uri="{FF2B5EF4-FFF2-40B4-BE49-F238E27FC236}">
                <a16:creationId xmlns:a16="http://schemas.microsoft.com/office/drawing/2014/main" id="{2E5E87AD-59F6-5646-B767-B0ABD1E31E9D}"/>
              </a:ext>
              <a:ext uri="{C183D7F6-B498-43B3-948B-1728B52AA6E4}">
                <adec:decorative xmlns:adec="http://schemas.microsoft.com/office/drawing/2017/decorative" val="0"/>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56315325-8EA8-524D-8DD7-E39EF44299D5}"/>
              </a:ext>
              <a:ext uri="{C183D7F6-B498-43B3-948B-1728B52AA6E4}">
                <adec:decorative xmlns:adec="http://schemas.microsoft.com/office/drawing/2017/decorative" val="1"/>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Data in action</a:t>
            </a:r>
          </a:p>
        </p:txBody>
      </p:sp>
      <p:sp>
        <p:nvSpPr>
          <p:cNvPr id="2" name="Title 1">
            <a:extLst>
              <a:ext uri="{FF2B5EF4-FFF2-40B4-BE49-F238E27FC236}">
                <a16:creationId xmlns:a16="http://schemas.microsoft.com/office/drawing/2014/main" id="{81EB1CFA-81D5-D35B-78AA-63458DE48BF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Data in action 2</a:t>
            </a:r>
          </a:p>
        </p:txBody>
      </p:sp>
      <p:grpSp>
        <p:nvGrpSpPr>
          <p:cNvPr id="8" name="Group 7" descr="Data dashboard with on-screen demonstration of how to filter each column">
            <a:extLst>
              <a:ext uri="{FF2B5EF4-FFF2-40B4-BE49-F238E27FC236}">
                <a16:creationId xmlns:a16="http://schemas.microsoft.com/office/drawing/2014/main" id="{5DF7A5A0-169B-2646-AFEA-DCE914F97395}"/>
              </a:ext>
            </a:extLst>
          </p:cNvPr>
          <p:cNvGrpSpPr/>
          <p:nvPr/>
        </p:nvGrpSpPr>
        <p:grpSpPr>
          <a:xfrm>
            <a:off x="2548163" y="2269005"/>
            <a:ext cx="7887197" cy="4515779"/>
            <a:chOff x="1024162" y="2269004"/>
            <a:chExt cx="7887197" cy="4515779"/>
          </a:xfrm>
        </p:grpSpPr>
        <p:pic>
          <p:nvPicPr>
            <p:cNvPr id="5" name="Picture 4" descr="A close up of text on a white background&#10;&#10;Description automatically generated">
              <a:extLst>
                <a:ext uri="{FF2B5EF4-FFF2-40B4-BE49-F238E27FC236}">
                  <a16:creationId xmlns:a16="http://schemas.microsoft.com/office/drawing/2014/main" id="{93BD9455-0399-5A4A-9177-8E8F8B17B367}"/>
                </a:ext>
              </a:extLst>
            </p:cNvPr>
            <p:cNvPicPr>
              <a:picLocks noChangeAspect="1"/>
            </p:cNvPicPr>
            <p:nvPr/>
          </p:nvPicPr>
          <p:blipFill>
            <a:blip r:embed="rId3"/>
            <a:stretch>
              <a:fillRect/>
            </a:stretch>
          </p:blipFill>
          <p:spPr>
            <a:xfrm>
              <a:off x="1024164" y="2332301"/>
              <a:ext cx="7887195" cy="4443119"/>
            </a:xfrm>
            <a:prstGeom prst="rect">
              <a:avLst/>
            </a:prstGeom>
          </p:spPr>
        </p:pic>
        <p:sp>
          <p:nvSpPr>
            <p:cNvPr id="4" name="Rectangle 3">
              <a:extLst>
                <a:ext uri="{FF2B5EF4-FFF2-40B4-BE49-F238E27FC236}">
                  <a16:creationId xmlns:a16="http://schemas.microsoft.com/office/drawing/2014/main" id="{03693083-C0B4-8B48-9C12-CF431A614126}"/>
                </a:ext>
              </a:extLst>
            </p:cNvPr>
            <p:cNvSpPr/>
            <p:nvPr/>
          </p:nvSpPr>
          <p:spPr>
            <a:xfrm>
              <a:off x="1024163" y="2269004"/>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2CB804-C34B-8C43-AEE0-173857501637}"/>
                </a:ext>
              </a:extLst>
            </p:cNvPr>
            <p:cNvSpPr/>
            <p:nvPr/>
          </p:nvSpPr>
          <p:spPr>
            <a:xfrm>
              <a:off x="1024162" y="6591941"/>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1" descr="School-wide Data: Entry Criteria column excerpt from intervention grid">
            <a:extLst>
              <a:ext uri="{FF2B5EF4-FFF2-40B4-BE49-F238E27FC236}">
                <a16:creationId xmlns:a16="http://schemas.microsoft.com/office/drawing/2014/main" id="{0326A024-B2EE-5B4A-B8D0-981F313B83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56641" y="257907"/>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7" name="Rectangle 1" descr="Blue box outlining Behavior entry criteria">
            <a:extLst>
              <a:ext uri="{FF2B5EF4-FFF2-40B4-BE49-F238E27FC236}">
                <a16:creationId xmlns:a16="http://schemas.microsoft.com/office/drawing/2014/main" id="{6F04AF69-304F-B344-8CC0-A56365178F90}"/>
              </a:ext>
            </a:extLst>
          </p:cNvPr>
          <p:cNvSpPr/>
          <p:nvPr/>
        </p:nvSpPr>
        <p:spPr>
          <a:xfrm>
            <a:off x="1756641" y="554591"/>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urved Connector 10" descr="Blue arrow pointing from the behavior entry criteria to the SRSS-E7 column of the data dashboard">
            <a:extLst>
              <a:ext uri="{FF2B5EF4-FFF2-40B4-BE49-F238E27FC236}">
                <a16:creationId xmlns:a16="http://schemas.microsoft.com/office/drawing/2014/main" id="{953A174B-A8BD-6744-AFD7-554B661F14BE}"/>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tangle 2" descr="Blue box outlining academic entry criteria">
            <a:extLst>
              <a:ext uri="{FF2B5EF4-FFF2-40B4-BE49-F238E27FC236}">
                <a16:creationId xmlns:a16="http://schemas.microsoft.com/office/drawing/2014/main" id="{7C14A01D-F043-7F47-BAB6-029C9BF6E4F3}"/>
              </a:ext>
            </a:extLst>
          </p:cNvPr>
          <p:cNvSpPr/>
          <p:nvPr/>
        </p:nvSpPr>
        <p:spPr>
          <a:xfrm>
            <a:off x="1756641" y="2332302"/>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urved Connector 13" descr="Blue arrow pointing from the academic entry criteria to the AimsWeb Reading column of the data dashboard">
            <a:extLst>
              <a:ext uri="{FF2B5EF4-FFF2-40B4-BE49-F238E27FC236}">
                <a16:creationId xmlns:a16="http://schemas.microsoft.com/office/drawing/2014/main" id="{EDB423AC-7666-0344-B821-7243F7E193C8}"/>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7039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371478B-DB8A-4740-A2EE-A828D877C134}"/>
              </a:ext>
              <a:ext uri="{C183D7F6-B498-43B3-948B-1728B52AA6E4}">
                <adec:decorative xmlns:adec="http://schemas.microsoft.com/office/drawing/2017/decorative" val="1"/>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dirty="0">
                <a:solidFill>
                  <a:prstClr val="black"/>
                </a:solidFill>
                <a:latin typeface="Calibri Light" panose="020F0302020204030204"/>
              </a:rPr>
              <a:t>Data in action</a:t>
            </a:r>
          </a:p>
        </p:txBody>
      </p:sp>
      <p:sp>
        <p:nvSpPr>
          <p:cNvPr id="8" name="Title 1">
            <a:extLst>
              <a:ext uri="{FF2B5EF4-FFF2-40B4-BE49-F238E27FC236}">
                <a16:creationId xmlns:a16="http://schemas.microsoft.com/office/drawing/2014/main" id="{09B32396-C3DA-1BC1-5DFF-29D70537285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Data in action 3</a:t>
            </a:r>
          </a:p>
        </p:txBody>
      </p:sp>
      <p:pic>
        <p:nvPicPr>
          <p:cNvPr id="2" name="Picture 1" descr="Data dashboard">
            <a:extLst>
              <a:ext uri="{FF2B5EF4-FFF2-40B4-BE49-F238E27FC236}">
                <a16:creationId xmlns:a16="http://schemas.microsoft.com/office/drawing/2014/main" id="{4F2D3E93-AE6E-224D-B672-1F245BCB52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02984" y="2691452"/>
            <a:ext cx="8065017" cy="1417731"/>
          </a:xfrm>
          <a:prstGeom prst="rect">
            <a:avLst/>
          </a:prstGeom>
        </p:spPr>
      </p:pic>
      <p:pic>
        <p:nvPicPr>
          <p:cNvPr id="33" name="Picture 32" descr="School-wide Data: Entry Criteria column excerpt from intervention grid">
            <a:extLst>
              <a:ext uri="{FF2B5EF4-FFF2-40B4-BE49-F238E27FC236}">
                <a16:creationId xmlns:a16="http://schemas.microsoft.com/office/drawing/2014/main" id="{9087FBAF-AE9A-3B44-ABB1-E0594CD2E2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56641" y="257907"/>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34" name="Rectangle 1" descr="Blue box outlining Behavior entry criteria">
            <a:extLst>
              <a:ext uri="{FF2B5EF4-FFF2-40B4-BE49-F238E27FC236}">
                <a16:creationId xmlns:a16="http://schemas.microsoft.com/office/drawing/2014/main" id="{566F73CF-6984-444B-A53A-128B7813BBE2}"/>
              </a:ext>
            </a:extLst>
          </p:cNvPr>
          <p:cNvSpPr/>
          <p:nvPr/>
        </p:nvSpPr>
        <p:spPr>
          <a:xfrm>
            <a:off x="1756641" y="554591"/>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36" name="Curved Arrow 1" descr="Blue arrow pointing from the behavior entry criteria to the SRSS-E7 column of the data dashboard">
            <a:extLst>
              <a:ext uri="{FF2B5EF4-FFF2-40B4-BE49-F238E27FC236}">
                <a16:creationId xmlns:a16="http://schemas.microsoft.com/office/drawing/2014/main" id="{DFFCBA0B-59C2-2942-A8FC-21D543CB60BB}"/>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Rectangle 2" descr="Blue box outlining academic entry criteria">
            <a:extLst>
              <a:ext uri="{FF2B5EF4-FFF2-40B4-BE49-F238E27FC236}">
                <a16:creationId xmlns:a16="http://schemas.microsoft.com/office/drawing/2014/main" id="{736ADE68-E104-3847-A8B2-CC596439D327}"/>
              </a:ext>
            </a:extLst>
          </p:cNvPr>
          <p:cNvSpPr/>
          <p:nvPr/>
        </p:nvSpPr>
        <p:spPr>
          <a:xfrm>
            <a:off x="1756641" y="2332302"/>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37" name="Curved Arrow 2" descr="Blue arrow pointing from the academic entry criteria to the AimsWeb Reading column of the data dashboard">
            <a:extLst>
              <a:ext uri="{FF2B5EF4-FFF2-40B4-BE49-F238E27FC236}">
                <a16:creationId xmlns:a16="http://schemas.microsoft.com/office/drawing/2014/main" id="{2843EBDE-9AD0-6740-BF01-9B3A56248632}"/>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Arrow" descr="Red arrow Pointing to the absences column of the data dashboard">
            <a:extLst>
              <a:ext uri="{FF2B5EF4-FFF2-40B4-BE49-F238E27FC236}">
                <a16:creationId xmlns:a16="http://schemas.microsoft.com/office/drawing/2014/main" id="{4B3FD5D0-6E90-8449-A302-0CAEE047C7D0}"/>
              </a:ext>
            </a:extLst>
          </p:cNvPr>
          <p:cNvCxnSpPr>
            <a:cxnSpLocks/>
          </p:cNvCxnSpPr>
          <p:nvPr/>
        </p:nvCxnSpPr>
        <p:spPr>
          <a:xfrm flipH="1">
            <a:off x="8944708" y="2461847"/>
            <a:ext cx="762000" cy="763005"/>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 1">
            <a:extLst>
              <a:ext uri="{FF2B5EF4-FFF2-40B4-BE49-F238E27FC236}">
                <a16:creationId xmlns:a16="http://schemas.microsoft.com/office/drawing/2014/main" id="{F7F5B0CC-6047-7F43-BDFF-FB8560B8D2F5}"/>
              </a:ext>
            </a:extLst>
          </p:cNvPr>
          <p:cNvSpPr/>
          <p:nvPr/>
        </p:nvSpPr>
        <p:spPr>
          <a:xfrm>
            <a:off x="1633194" y="4090393"/>
            <a:ext cx="5076264" cy="707886"/>
          </a:xfrm>
          <a:prstGeom prst="rect">
            <a:avLst/>
          </a:prstGeom>
          <a:noFill/>
        </p:spPr>
        <p:txBody>
          <a:bodyPr wrap="square" lIns="91440" tIns="45720" rIns="91440" bIns="45720">
            <a:spAutoFit/>
          </a:bodyPr>
          <a:lstStyle/>
          <a:p>
            <a:pPr algn="ctr">
              <a:defRPr/>
            </a:pPr>
            <a:r>
              <a:rPr lang="en-US" sz="4000" dirty="0">
                <a:ln w="3175">
                  <a:solidFill>
                    <a:prstClr val="black"/>
                  </a:solidFill>
                </a:ln>
                <a:solidFill>
                  <a:srgbClr val="5B9BD5"/>
                </a:solidFill>
                <a:effectLst>
                  <a:outerShdw blurRad="38100" dist="25400" dir="5400000" algn="ctr" rotWithShape="0">
                    <a:srgbClr val="6E747A">
                      <a:alpha val="43000"/>
                    </a:srgbClr>
                  </a:outerShdw>
                </a:effectLst>
                <a:latin typeface="Calibri" panose="020F0502020204030204"/>
              </a:rPr>
              <a:t>Other Tier 2 options…</a:t>
            </a:r>
          </a:p>
        </p:txBody>
      </p:sp>
      <p:sp>
        <p:nvSpPr>
          <p:cNvPr id="6" name="Cloud Callout 5">
            <a:extLst>
              <a:ext uri="{FF2B5EF4-FFF2-40B4-BE49-F238E27FC236}">
                <a16:creationId xmlns:a16="http://schemas.microsoft.com/office/drawing/2014/main" id="{A265F5EA-361B-8040-B1E2-67AC6866133F}"/>
              </a:ext>
            </a:extLst>
          </p:cNvPr>
          <p:cNvSpPr/>
          <p:nvPr/>
        </p:nvSpPr>
        <p:spPr>
          <a:xfrm>
            <a:off x="1899708" y="4786778"/>
            <a:ext cx="1971689" cy="1347380"/>
          </a:xfrm>
          <a:prstGeom prst="cloudCallout">
            <a:avLst/>
          </a:prstGeom>
          <a:solidFill>
            <a:schemeClr val="accent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chemeClr val="bg1"/>
                </a:solidFill>
                <a:latin typeface="Calibri" panose="020F0502020204030204"/>
              </a:rPr>
              <a:t>Direct Behavior Rating</a:t>
            </a:r>
          </a:p>
        </p:txBody>
      </p:sp>
      <p:sp>
        <p:nvSpPr>
          <p:cNvPr id="14" name="Cloud Callout 13">
            <a:extLst>
              <a:ext uri="{FF2B5EF4-FFF2-40B4-BE49-F238E27FC236}">
                <a16:creationId xmlns:a16="http://schemas.microsoft.com/office/drawing/2014/main" id="{9DE26B67-7D77-E34D-BDD6-8242F0D4F013}"/>
              </a:ext>
            </a:extLst>
          </p:cNvPr>
          <p:cNvSpPr/>
          <p:nvPr/>
        </p:nvSpPr>
        <p:spPr>
          <a:xfrm>
            <a:off x="4254537" y="5129900"/>
            <a:ext cx="1971690" cy="1347380"/>
          </a:xfrm>
          <a:prstGeom prst="cloudCallout">
            <a:avLst/>
          </a:prstGeom>
          <a:solidFill>
            <a:schemeClr val="accent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chemeClr val="bg1"/>
                </a:solidFill>
                <a:latin typeface="Calibri" panose="020F0502020204030204"/>
              </a:rPr>
              <a:t>Behavior Specific Praise</a:t>
            </a:r>
          </a:p>
        </p:txBody>
      </p:sp>
      <p:sp>
        <p:nvSpPr>
          <p:cNvPr id="16" name="Cloud Callout 15">
            <a:extLst>
              <a:ext uri="{FF2B5EF4-FFF2-40B4-BE49-F238E27FC236}">
                <a16:creationId xmlns:a16="http://schemas.microsoft.com/office/drawing/2014/main" id="{3A2C7DED-07BD-E043-BC57-A032E476A76B}"/>
              </a:ext>
            </a:extLst>
          </p:cNvPr>
          <p:cNvSpPr/>
          <p:nvPr/>
        </p:nvSpPr>
        <p:spPr>
          <a:xfrm>
            <a:off x="6609367" y="4349705"/>
            <a:ext cx="1975836" cy="1350214"/>
          </a:xfrm>
          <a:prstGeom prst="cloud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chemeClr val="bg1"/>
                </a:solidFill>
                <a:latin typeface="Calibri" panose="020F0502020204030204"/>
              </a:rPr>
              <a:t>Behavior Contract</a:t>
            </a:r>
          </a:p>
        </p:txBody>
      </p:sp>
      <p:sp>
        <p:nvSpPr>
          <p:cNvPr id="18" name="Cloud Callout 17">
            <a:extLst>
              <a:ext uri="{FF2B5EF4-FFF2-40B4-BE49-F238E27FC236}">
                <a16:creationId xmlns:a16="http://schemas.microsoft.com/office/drawing/2014/main" id="{52466FA1-5556-0F47-AFB6-41313BA5EC1B}"/>
              </a:ext>
            </a:extLst>
          </p:cNvPr>
          <p:cNvSpPr/>
          <p:nvPr/>
        </p:nvSpPr>
        <p:spPr>
          <a:xfrm>
            <a:off x="8423091" y="5158178"/>
            <a:ext cx="2126922" cy="1350214"/>
          </a:xfrm>
          <a:prstGeom prst="cloud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chemeClr val="bg1"/>
                </a:solidFill>
                <a:latin typeface="Calibri" panose="020F0502020204030204"/>
              </a:rPr>
              <a:t>Instructional Choice</a:t>
            </a:r>
          </a:p>
        </p:txBody>
      </p:sp>
      <p:pic>
        <p:nvPicPr>
          <p:cNvPr id="24" name="Picture 2" descr="Image of Set a Goal, Select a Strategy, Record Progress module ">
            <a:extLst>
              <a:ext uri="{FF2B5EF4-FFF2-40B4-BE49-F238E27FC236}">
                <a16:creationId xmlns:a16="http://schemas.microsoft.com/office/drawing/2014/main" id="{A71964BB-7527-D23E-530C-8B24E6003C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00126" y="1701326"/>
            <a:ext cx="1902030" cy="29717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6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1" fill="hold" nodeType="clickEffect">
                                  <p:stCondLst>
                                    <p:cond delay="0"/>
                                  </p:stCondLst>
                                  <p:childTnLst>
                                    <p:animEffect transition="out" filter="wipe(up)">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9"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63D00CD-CED5-3963-C099-2E9851C3EED7}"/>
              </a:ext>
              <a:ext uri="{C183D7F6-B498-43B3-948B-1728B52AA6E4}">
                <adec:decorative xmlns:adec="http://schemas.microsoft.com/office/drawing/2017/decorative" val="1"/>
              </a:ext>
            </a:extLst>
          </p:cNvPr>
          <p:cNvSpPr>
            <a:spLocks noGrp="1"/>
          </p:cNvSpPr>
          <p:nvPr>
            <p:ph type="title"/>
          </p:nvPr>
        </p:nvSpPr>
        <p:spPr/>
        <p:txBody>
          <a:bodyPr/>
          <a:lstStyle/>
          <a:p>
            <a:r>
              <a:rPr lang="en-US"/>
              <a:t>Selecting an Intervention</a:t>
            </a:r>
          </a:p>
        </p:txBody>
      </p:sp>
      <p:sp>
        <p:nvSpPr>
          <p:cNvPr id="3" name="Title (hidden)">
            <a:extLst>
              <a:ext uri="{FF2B5EF4-FFF2-40B4-BE49-F238E27FC236}">
                <a16:creationId xmlns:a16="http://schemas.microsoft.com/office/drawing/2014/main" id="{7FCF86E1-3E98-4422-6478-919259593728}"/>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Selecting an Intervention 1</a:t>
            </a:r>
          </a:p>
        </p:txBody>
      </p:sp>
      <p:grpSp>
        <p:nvGrpSpPr>
          <p:cNvPr id="16" name="Image" descr="Three intervention grids, includes grids for Direct Behavior Rating, Behavior Contract, and Secondary (Tier 2)">
            <a:extLst>
              <a:ext uri="{FF2B5EF4-FFF2-40B4-BE49-F238E27FC236}">
                <a16:creationId xmlns:a16="http://schemas.microsoft.com/office/drawing/2014/main" id="{8A4B25B6-2F64-C8DA-EE78-798947164F09}"/>
              </a:ext>
            </a:extLst>
          </p:cNvPr>
          <p:cNvGrpSpPr/>
          <p:nvPr/>
        </p:nvGrpSpPr>
        <p:grpSpPr>
          <a:xfrm>
            <a:off x="5978107" y="1537949"/>
            <a:ext cx="6023270" cy="5155769"/>
            <a:chOff x="5978107" y="1537949"/>
            <a:chExt cx="6023270" cy="5155769"/>
          </a:xfrm>
        </p:grpSpPr>
        <p:pic>
          <p:nvPicPr>
            <p:cNvPr id="7" name="Picture 3">
              <a:extLst>
                <a:ext uri="{FF2B5EF4-FFF2-40B4-BE49-F238E27FC236}">
                  <a16:creationId xmlns:a16="http://schemas.microsoft.com/office/drawing/2014/main" id="{DDCC85FC-B92C-4622-DC62-8A4F148EDA72}"/>
                </a:ext>
              </a:extLst>
            </p:cNvPr>
            <p:cNvPicPr/>
            <p:nvPr/>
          </p:nvPicPr>
          <p:blipFill>
            <a:blip r:embed="rId3" cstate="screen">
              <a:extLst>
                <a:ext uri="{28A0092B-C50C-407E-A947-70E740481C1C}">
                  <a14:useLocalDpi xmlns:a14="http://schemas.microsoft.com/office/drawing/2010/main"/>
                </a:ext>
              </a:extLst>
            </a:blip>
            <a:srcRect/>
            <a:stretch/>
          </p:blipFill>
          <p:spPr>
            <a:xfrm>
              <a:off x="5978107" y="1537949"/>
              <a:ext cx="3841972" cy="3118137"/>
            </a:xfrm>
            <a:prstGeom prst="rect">
              <a:avLst/>
            </a:prstGeom>
            <a:ln>
              <a:solidFill>
                <a:schemeClr val="tx1"/>
              </a:solidFill>
            </a:ln>
          </p:spPr>
        </p:pic>
        <p:pic>
          <p:nvPicPr>
            <p:cNvPr id="11" name="Picture 2">
              <a:extLst>
                <a:ext uri="{FF2B5EF4-FFF2-40B4-BE49-F238E27FC236}">
                  <a16:creationId xmlns:a16="http://schemas.microsoft.com/office/drawing/2014/main" id="{DB14917C-600F-6CF5-9DD8-D520C8D85E2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69157" y="2499761"/>
              <a:ext cx="3973421" cy="3182676"/>
            </a:xfrm>
            <a:prstGeom prst="rect">
              <a:avLst/>
            </a:prstGeom>
            <a:ln>
              <a:solidFill>
                <a:schemeClr val="tx1"/>
              </a:solidFill>
            </a:ln>
          </p:spPr>
        </p:pic>
        <p:pic>
          <p:nvPicPr>
            <p:cNvPr id="14" name="Picture 1">
              <a:extLst>
                <a:ext uri="{FF2B5EF4-FFF2-40B4-BE49-F238E27FC236}">
                  <a16:creationId xmlns:a16="http://schemas.microsoft.com/office/drawing/2014/main" id="{DAD0C0BA-54E9-9557-7AB0-6BE6E21FC4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7201" y="4091099"/>
              <a:ext cx="4294176" cy="2602619"/>
            </a:xfrm>
            <a:prstGeom prst="rect">
              <a:avLst/>
            </a:prstGeom>
            <a:ln>
              <a:solidFill>
                <a:schemeClr val="tx1"/>
              </a:solidFill>
            </a:ln>
          </p:spPr>
        </p:pic>
      </p:grpSp>
      <p:pic>
        <p:nvPicPr>
          <p:cNvPr id="4" name="Picture 3" descr="Image of a woman with a speech bubble asking &quot;How do I decide when the entry criteria are similar for multiple interventions?&quot;">
            <a:extLst>
              <a:ext uri="{FF2B5EF4-FFF2-40B4-BE49-F238E27FC236}">
                <a16:creationId xmlns:a16="http://schemas.microsoft.com/office/drawing/2014/main" id="{FF51EB44-788E-C797-9201-8C852795FE9B}"/>
              </a:ext>
            </a:extLst>
          </p:cNvPr>
          <p:cNvPicPr>
            <a:picLocks noChangeAspect="1"/>
          </p:cNvPicPr>
          <p:nvPr/>
        </p:nvPicPr>
        <p:blipFill>
          <a:blip r:embed="rId6"/>
          <a:stretch>
            <a:fillRect/>
          </a:stretch>
        </p:blipFill>
        <p:spPr>
          <a:xfrm>
            <a:off x="341427" y="1547781"/>
            <a:ext cx="4852837" cy="5907536"/>
          </a:xfrm>
          <a:prstGeom prst="rect">
            <a:avLst/>
          </a:prstGeom>
        </p:spPr>
      </p:pic>
      <p:sp>
        <p:nvSpPr>
          <p:cNvPr id="5" name="Rectangle">
            <a:extLst>
              <a:ext uri="{FF2B5EF4-FFF2-40B4-BE49-F238E27FC236}">
                <a16:creationId xmlns:a16="http://schemas.microsoft.com/office/drawing/2014/main" id="{6155550E-B24D-F136-EB39-BE530E334DBA}"/>
              </a:ext>
            </a:extLst>
          </p:cNvPr>
          <p:cNvSpPr/>
          <p:nvPr/>
        </p:nvSpPr>
        <p:spPr>
          <a:xfrm>
            <a:off x="116114" y="5343729"/>
            <a:ext cx="10798629" cy="1412673"/>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2.5 OPTIONS FOR TIER 2 INTERVENTIONS</a:t>
            </a:r>
          </a:p>
          <a:p>
            <a:r>
              <a:rPr lang="en-US" sz="1400">
                <a:solidFill>
                  <a:schemeClr val="bg1"/>
                </a:solidFill>
              </a:rPr>
              <a:t>Tier 2 continuum has multiple ongoing SEB support interventions available schoolwide that meet a range of student SEB internalizing or externalizing needs and behavioral functions, are designed to support groups of students, have documented evidence of effectiveness, and provide (a) additional instruction/time for student skill development, (b) additional structure/predictability, (c) increased opportunity for feedback (e.g., daily progress report), (d) increased communication with families, and (e) include planned modifications to address a range of behavioral function, mental health needs, or academic skills</a:t>
            </a:r>
          </a:p>
        </p:txBody>
      </p:sp>
      <p:pic>
        <p:nvPicPr>
          <p:cNvPr id="6" name="Picture 5" descr="Tiered Fidelity Inventory (TFI) Manual - Version 3">
            <a:extLst>
              <a:ext uri="{FF2B5EF4-FFF2-40B4-BE49-F238E27FC236}">
                <a16:creationId xmlns:a16="http://schemas.microsoft.com/office/drawing/2014/main" id="{55FBE020-18E1-64AD-FF8F-BFBC18163A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15625" y="4841877"/>
            <a:ext cx="1476375" cy="1914525"/>
          </a:xfrm>
          <a:prstGeom prst="rect">
            <a:avLst/>
          </a:prstGeom>
        </p:spPr>
      </p:pic>
    </p:spTree>
    <p:extLst>
      <p:ext uri="{BB962C8B-B14F-4D97-AF65-F5344CB8AC3E}">
        <p14:creationId xmlns:p14="http://schemas.microsoft.com/office/powerpoint/2010/main" val="35927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pic>
        <p:nvPicPr>
          <p:cNvPr id="3" name="Picture 2" descr="Image of Enhanced Ci3T Implementation Series and Delivery table">
            <a:extLst>
              <a:ext uri="{FF2B5EF4-FFF2-40B4-BE49-F238E27FC236}">
                <a16:creationId xmlns:a16="http://schemas.microsoft.com/office/drawing/2014/main" id="{9927B3F7-E306-CDAE-C2C1-A52BEF7AA1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377"/>
          <a:stretch/>
        </p:blipFill>
        <p:spPr>
          <a:xfrm>
            <a:off x="2683040" y="1505412"/>
            <a:ext cx="7358991" cy="5158444"/>
          </a:xfrm>
          <a:prstGeom prst="rect">
            <a:avLst/>
          </a:prstGeom>
        </p:spPr>
      </p:pic>
      <p:sp>
        <p:nvSpPr>
          <p:cNvPr id="7" name="Rectangle 1" descr="Yellow rectangle  highlighting Ci3T Implementation Professional Learning Series (6 sessions) designed for Ci3T Leadership Tams and Ci3T Coaches">
            <a:extLst>
              <a:ext uri="{FF2B5EF4-FFF2-40B4-BE49-F238E27FC236}">
                <a16:creationId xmlns:a16="http://schemas.microsoft.com/office/drawing/2014/main" id="{2D378C1D-F90A-1E9B-855A-A23BA6CB0546}"/>
              </a:ext>
            </a:extLst>
          </p:cNvPr>
          <p:cNvSpPr/>
          <p:nvPr/>
        </p:nvSpPr>
        <p:spPr>
          <a:xfrm>
            <a:off x="2683040" y="320040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Tree>
    <p:extLst>
      <p:ext uri="{BB962C8B-B14F-4D97-AF65-F5344CB8AC3E}">
        <p14:creationId xmlns:p14="http://schemas.microsoft.com/office/powerpoint/2010/main" val="268196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00CD-CED5-3963-C099-2E9851C3EED7}"/>
              </a:ext>
              <a:ext uri="{C183D7F6-B498-43B3-948B-1728B52AA6E4}">
                <adec:decorative xmlns:adec="http://schemas.microsoft.com/office/drawing/2017/decorative" val="1"/>
              </a:ext>
            </a:extLst>
          </p:cNvPr>
          <p:cNvSpPr>
            <a:spLocks noGrp="1"/>
          </p:cNvSpPr>
          <p:nvPr>
            <p:ph type="title"/>
          </p:nvPr>
        </p:nvSpPr>
        <p:spPr/>
        <p:txBody>
          <a:bodyPr/>
          <a:lstStyle/>
          <a:p>
            <a:r>
              <a:rPr lang="en-US"/>
              <a:t>Selecting an Intervention</a:t>
            </a:r>
          </a:p>
        </p:txBody>
      </p:sp>
      <p:sp>
        <p:nvSpPr>
          <p:cNvPr id="7" name="Title 2">
            <a:extLst>
              <a:ext uri="{FF2B5EF4-FFF2-40B4-BE49-F238E27FC236}">
                <a16:creationId xmlns:a16="http://schemas.microsoft.com/office/drawing/2014/main" id="{E4EE304B-99C1-16B5-40B1-BBD6E2BE132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Selecting an Intervention 2</a:t>
            </a:r>
          </a:p>
        </p:txBody>
      </p:sp>
      <p:sp>
        <p:nvSpPr>
          <p:cNvPr id="5" name="Content Placeholder 1">
            <a:extLst>
              <a:ext uri="{FF2B5EF4-FFF2-40B4-BE49-F238E27FC236}">
                <a16:creationId xmlns:a16="http://schemas.microsoft.com/office/drawing/2014/main" id="{6D4A894C-987C-A603-E93C-0BD3210FFC74}"/>
              </a:ext>
            </a:extLst>
          </p:cNvPr>
          <p:cNvSpPr>
            <a:spLocks noGrp="1"/>
          </p:cNvSpPr>
          <p:nvPr>
            <p:ph idx="1"/>
          </p:nvPr>
        </p:nvSpPr>
        <p:spPr/>
        <p:txBody>
          <a:bodyPr>
            <a:normAutofit lnSpcReduction="10000"/>
          </a:bodyPr>
          <a:lstStyle/>
          <a:p>
            <a:r>
              <a:rPr lang="en-US"/>
              <a:t>Collaborate with families, colleagues, and the student to review available options</a:t>
            </a:r>
          </a:p>
          <a:p>
            <a:r>
              <a:rPr lang="en-US"/>
              <a:t>Consider what you know about the student (e.g., strengths, preferences, pre-requisite skills)</a:t>
            </a:r>
          </a:p>
          <a:p>
            <a:r>
              <a:rPr lang="en-US"/>
              <a:t>Consider possible function of the behavior</a:t>
            </a:r>
          </a:p>
          <a:p>
            <a:pPr lvl="1"/>
            <a:r>
              <a:rPr lang="en-US"/>
              <a:t>Check-In/Check-Out may be more effective for students who find accessing adult attention reinforcing</a:t>
            </a:r>
          </a:p>
          <a:p>
            <a:r>
              <a:rPr lang="en-US"/>
              <a:t>Consider your own strengths, support available (e.g., coach, professional learning), and feasibility of available options</a:t>
            </a:r>
          </a:p>
          <a:p>
            <a:r>
              <a:rPr lang="en-US"/>
              <a:t>Adjust as needed based on pre-intervention social validity </a:t>
            </a:r>
          </a:p>
        </p:txBody>
      </p:sp>
      <p:pic>
        <p:nvPicPr>
          <p:cNvPr id="3" name="Picture 3">
            <a:extLst>
              <a:ext uri="{FF2B5EF4-FFF2-40B4-BE49-F238E27FC236}">
                <a16:creationId xmlns:a16="http://schemas.microsoft.com/office/drawing/2014/main" id="{C6CE3AD3-9D22-4944-9470-59A7F6B3A1F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7245" y="0"/>
            <a:ext cx="1170432" cy="1828800"/>
          </a:xfrm>
          <a:prstGeom prst="rect">
            <a:avLst/>
          </a:prstGeom>
        </p:spPr>
      </p:pic>
    </p:spTree>
    <p:extLst>
      <p:ext uri="{BB962C8B-B14F-4D97-AF65-F5344CB8AC3E}">
        <p14:creationId xmlns:p14="http://schemas.microsoft.com/office/powerpoint/2010/main" val="3803898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17715-8063-2612-2A55-1D97742762F6}"/>
              </a:ext>
            </a:extLst>
          </p:cNvPr>
          <p:cNvSpPr>
            <a:spLocks noGrp="1"/>
          </p:cNvSpPr>
          <p:nvPr>
            <p:ph type="title"/>
          </p:nvPr>
        </p:nvSpPr>
        <p:spPr>
          <a:xfrm>
            <a:off x="838200" y="365125"/>
            <a:ext cx="9955491" cy="1325563"/>
          </a:xfrm>
        </p:spPr>
        <p:txBody>
          <a:bodyPr/>
          <a:lstStyle/>
          <a:p>
            <a:r>
              <a:rPr lang="en-US"/>
              <a:t>Document Decisions and Plans for Next Steps</a:t>
            </a:r>
          </a:p>
        </p:txBody>
      </p:sp>
      <p:pic>
        <p:nvPicPr>
          <p:cNvPr id="4" name="Picture 1" descr="Image of a Ci3T Tier 2 and Tier 3 Intervention Tracker.">
            <a:extLst>
              <a:ext uri="{FF2B5EF4-FFF2-40B4-BE49-F238E27FC236}">
                <a16:creationId xmlns:a16="http://schemas.microsoft.com/office/drawing/2014/main" id="{4F39A0CA-B8D4-E69A-3FC5-35F7863828B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688305" y="1845368"/>
            <a:ext cx="8815389" cy="4647507"/>
          </a:xfrm>
          <a:prstGeom prst="rect">
            <a:avLst/>
          </a:prstGeom>
          <a:ln>
            <a:solidFill>
              <a:schemeClr val="tx1"/>
            </a:solidFill>
          </a:ln>
        </p:spPr>
      </p:pic>
      <p:pic>
        <p:nvPicPr>
          <p:cNvPr id="5" name="Picture 2">
            <a:extLst>
              <a:ext uri="{FF2B5EF4-FFF2-40B4-BE49-F238E27FC236}">
                <a16:creationId xmlns:a16="http://schemas.microsoft.com/office/drawing/2014/main" id="{8FCF5215-C06F-D850-5E5C-7BCAE7F3C59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7245" y="0"/>
            <a:ext cx="1170432" cy="1828800"/>
          </a:xfrm>
          <a:prstGeom prst="rect">
            <a:avLst/>
          </a:prstGeom>
        </p:spPr>
      </p:pic>
      <p:sp>
        <p:nvSpPr>
          <p:cNvPr id="3" name="Rectangle">
            <a:extLst>
              <a:ext uri="{FF2B5EF4-FFF2-40B4-BE49-F238E27FC236}">
                <a16:creationId xmlns:a16="http://schemas.microsoft.com/office/drawing/2014/main" id="{3B8992BD-1F93-12F5-9704-1ECEB53D9F61}"/>
              </a:ext>
            </a:extLst>
          </p:cNvPr>
          <p:cNvSpPr/>
          <p:nvPr/>
        </p:nvSpPr>
        <p:spPr>
          <a:xfrm>
            <a:off x="477156" y="5704114"/>
            <a:ext cx="10677577" cy="1052288"/>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2.13 DECISION MAKING WITH STUDENT PERFORMANCE DATA</a:t>
            </a:r>
          </a:p>
          <a:p>
            <a:r>
              <a:rPr lang="en-US" sz="1400">
                <a:solidFill>
                  <a:schemeClr val="bg1"/>
                </a:solidFill>
              </a:rPr>
              <a:t>Tier 2 leadership team establishes and uses decision rules and a written process for regular data review to (a) monitor benefit overall, by group, and for individual students and (b) adjust support (e.g., intensify, modify, or fade) to increase responsiveness.</a:t>
            </a:r>
          </a:p>
        </p:txBody>
      </p:sp>
      <p:pic>
        <p:nvPicPr>
          <p:cNvPr id="6" name="Picture 5" descr="Tiered Fidelity Inventory (TFI) Manual - Version 3">
            <a:extLst>
              <a:ext uri="{FF2B5EF4-FFF2-40B4-BE49-F238E27FC236}">
                <a16:creationId xmlns:a16="http://schemas.microsoft.com/office/drawing/2014/main" id="{1D5A6B52-2B97-5C69-F125-A87F7844FF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15625" y="4841877"/>
            <a:ext cx="1476375" cy="1914525"/>
          </a:xfrm>
          <a:prstGeom prst="rect">
            <a:avLst/>
          </a:prstGeom>
        </p:spPr>
      </p:pic>
    </p:spTree>
    <p:extLst>
      <p:ext uri="{BB962C8B-B14F-4D97-AF65-F5344CB8AC3E}">
        <p14:creationId xmlns:p14="http://schemas.microsoft.com/office/powerpoint/2010/main" val="372383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D0D2-5B2F-4960-8E22-FE95CE0B9BC9}"/>
              </a:ext>
            </a:extLst>
          </p:cNvPr>
          <p:cNvSpPr>
            <a:spLocks noGrp="1"/>
          </p:cNvSpPr>
          <p:nvPr>
            <p:ph type="title"/>
          </p:nvPr>
        </p:nvSpPr>
        <p:spPr/>
        <p:txBody>
          <a:bodyPr>
            <a:normAutofit/>
          </a:bodyPr>
          <a:lstStyle/>
          <a:p>
            <a:r>
              <a:rPr lang="en-US" sz="4000"/>
              <a:t>Structures for Success: Shared Digital Space</a:t>
            </a:r>
          </a:p>
        </p:txBody>
      </p:sp>
      <p:pic>
        <p:nvPicPr>
          <p:cNvPr id="3" name="Picture 1" descr="Closeup image of of a Tier 2 Intervention Drive in shared digital space.">
            <a:extLst>
              <a:ext uri="{FF2B5EF4-FFF2-40B4-BE49-F238E27FC236}">
                <a16:creationId xmlns:a16="http://schemas.microsoft.com/office/drawing/2014/main" id="{5F6EBC60-9DC0-4481-BFC5-34A8AFE5E1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0" y="1910065"/>
            <a:ext cx="7997381" cy="4046668"/>
          </a:xfrm>
          <a:prstGeom prst="rect">
            <a:avLst/>
          </a:prstGeom>
          <a:ln>
            <a:noFill/>
          </a:ln>
          <a:effectLst>
            <a:outerShdw blurRad="292100" dist="139700" dir="2700000" algn="tl" rotWithShape="0">
              <a:srgbClr val="333333">
                <a:alpha val="65000"/>
              </a:srgbClr>
            </a:outerShdw>
          </a:effectLst>
        </p:spPr>
      </p:pic>
      <p:sp>
        <p:nvSpPr>
          <p:cNvPr id="6" name="Content Placeholder 1">
            <a:extLst>
              <a:ext uri="{FF2B5EF4-FFF2-40B4-BE49-F238E27FC236}">
                <a16:creationId xmlns:a16="http://schemas.microsoft.com/office/drawing/2014/main" id="{6C189485-7297-42CA-A6FE-E7427BB3EB11}"/>
              </a:ext>
            </a:extLst>
          </p:cNvPr>
          <p:cNvSpPr>
            <a:spLocks noGrp="1"/>
          </p:cNvSpPr>
          <p:nvPr>
            <p:ph idx="1"/>
          </p:nvPr>
        </p:nvSpPr>
        <p:spPr>
          <a:xfrm>
            <a:off x="938213" y="6292272"/>
            <a:ext cx="8905875" cy="401205"/>
          </a:xfrm>
        </p:spPr>
        <p:txBody>
          <a:bodyPr>
            <a:normAutofit lnSpcReduction="10000"/>
          </a:bodyPr>
          <a:lstStyle/>
          <a:p>
            <a:pPr marL="0" indent="0">
              <a:buNone/>
            </a:pPr>
            <a:r>
              <a:rPr lang="en-US" sz="2400"/>
              <a:t>Example of Tier 2 Intervention Drive in shared digital space</a:t>
            </a:r>
          </a:p>
        </p:txBody>
      </p:sp>
      <p:pic>
        <p:nvPicPr>
          <p:cNvPr id="9" name="Arrow">
            <a:extLst>
              <a:ext uri="{FF2B5EF4-FFF2-40B4-BE49-F238E27FC236}">
                <a16:creationId xmlns:a16="http://schemas.microsoft.com/office/drawing/2014/main" id="{49D4D9EF-2FED-4F9E-A30C-4A395E62E4A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4034" y="5015043"/>
            <a:ext cx="914400" cy="914400"/>
          </a:xfrm>
          <a:prstGeom prst="rect">
            <a:avLst/>
          </a:prstGeom>
        </p:spPr>
      </p:pic>
    </p:spTree>
    <p:extLst>
      <p:ext uri="{BB962C8B-B14F-4D97-AF65-F5344CB8AC3E}">
        <p14:creationId xmlns:p14="http://schemas.microsoft.com/office/powerpoint/2010/main" val="362561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D0D2-5B2F-4960-8E22-FE95CE0B9BC9}"/>
              </a:ext>
            </a:extLst>
          </p:cNvPr>
          <p:cNvSpPr>
            <a:spLocks noGrp="1"/>
          </p:cNvSpPr>
          <p:nvPr>
            <p:ph type="title"/>
          </p:nvPr>
        </p:nvSpPr>
        <p:spPr/>
        <p:txBody>
          <a:bodyPr>
            <a:normAutofit/>
          </a:bodyPr>
          <a:lstStyle/>
          <a:p>
            <a:r>
              <a:rPr lang="en-US" sz="4000"/>
              <a:t>Tier 2 Intervention Drive – Templated Intervention Materials</a:t>
            </a:r>
          </a:p>
        </p:txBody>
      </p:sp>
      <p:pic>
        <p:nvPicPr>
          <p:cNvPr id="5" name="Picture 1" descr="Closeup of an example of Tier 2 Intervention Drive in shared digital space with a blue rectangle highlighting DBR Grid 2020.">
            <a:extLst>
              <a:ext uri="{FF2B5EF4-FFF2-40B4-BE49-F238E27FC236}">
                <a16:creationId xmlns:a16="http://schemas.microsoft.com/office/drawing/2014/main" id="{A05EEE48-9F6B-6A42-9215-B53F32146B49}"/>
              </a:ext>
            </a:extLst>
          </p:cNvPr>
          <p:cNvPicPr>
            <a:picLocks noChangeAspect="1"/>
          </p:cNvPicPr>
          <p:nvPr/>
        </p:nvPicPr>
        <p:blipFill>
          <a:blip r:embed="rId3"/>
          <a:stretch>
            <a:fillRect/>
          </a:stretch>
        </p:blipFill>
        <p:spPr>
          <a:xfrm>
            <a:off x="838200" y="1690688"/>
            <a:ext cx="6502765" cy="4689133"/>
          </a:xfrm>
          <a:prstGeom prst="rect">
            <a:avLst/>
          </a:prstGeom>
          <a:ln>
            <a:solidFill>
              <a:schemeClr val="tx1"/>
            </a:solidFill>
          </a:ln>
        </p:spPr>
      </p:pic>
      <p:pic>
        <p:nvPicPr>
          <p:cNvPr id="4098" name="Picture 2" descr="DBR Standard Form">
            <a:extLst>
              <a:ext uri="{FF2B5EF4-FFF2-40B4-BE49-F238E27FC236}">
                <a16:creationId xmlns:a16="http://schemas.microsoft.com/office/drawing/2014/main" id="{4E9D5467-D855-8007-0E1F-C3D6EA07504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40486" y="1433513"/>
            <a:ext cx="1906359" cy="24671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3" descr="Direct Behavior Rating Treatment Integrity Checklist">
            <a:extLst>
              <a:ext uri="{FF2B5EF4-FFF2-40B4-BE49-F238E27FC236}">
                <a16:creationId xmlns:a16="http://schemas.microsoft.com/office/drawing/2014/main" id="{77A2259F-0CA4-7675-EE7B-F2A8DA1C16B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62770" y="3157537"/>
            <a:ext cx="1906358" cy="24671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Direct Behavior Rating Teacher Social Validity">
            <a:extLst>
              <a:ext uri="{FF2B5EF4-FFF2-40B4-BE49-F238E27FC236}">
                <a16:creationId xmlns:a16="http://schemas.microsoft.com/office/drawing/2014/main" id="{BCD2B96E-AD0C-D11D-8935-200108F4894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18203" y="3157537"/>
            <a:ext cx="1906358" cy="24671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503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500"/>
                                        <p:tgtEl>
                                          <p:spTgt spid="410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 uri="{C183D7F6-B498-43B3-948B-1728B52AA6E4}">
                <adec:decorative xmlns:adec="http://schemas.microsoft.com/office/drawing/2017/decorative" val="1"/>
              </a:ext>
            </a:extLst>
          </p:cNvPr>
          <p:cNvSpPr>
            <a:spLocks noGrp="1"/>
          </p:cNvSpPr>
          <p:nvPr>
            <p:ph type="title"/>
          </p:nvPr>
        </p:nvSpPr>
        <p:spPr/>
        <p:txBody>
          <a:bodyPr/>
          <a:lstStyle/>
          <a:p>
            <a:r>
              <a:rPr lang="en-US" sz="4400"/>
              <a:t>Tier 2 Intervention Drive – Group or Individual Student Folders</a:t>
            </a:r>
            <a:endParaRPr lang="en-US"/>
          </a:p>
        </p:txBody>
      </p:sp>
      <p:sp>
        <p:nvSpPr>
          <p:cNvPr id="3" name="Title 1">
            <a:extLst>
              <a:ext uri="{FF2B5EF4-FFF2-40B4-BE49-F238E27FC236}">
                <a16:creationId xmlns:a16="http://schemas.microsoft.com/office/drawing/2014/main" id="{290D22F1-B31C-5358-89FD-F7D89DB777B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Tier 2 Intervention Drive-Group or Individual Student Folders 1</a:t>
            </a:r>
          </a:p>
        </p:txBody>
      </p:sp>
      <p:pic>
        <p:nvPicPr>
          <p:cNvPr id="4" name="Picture 1" descr="Closeup image of a Tier Intervention Drive showing individual student folders.">
            <a:extLst>
              <a:ext uri="{FF2B5EF4-FFF2-40B4-BE49-F238E27FC236}">
                <a16:creationId xmlns:a16="http://schemas.microsoft.com/office/drawing/2014/main" id="{26F0A6CE-58D9-49A6-9D48-E6399BD501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3580"/>
          <a:stretch/>
        </p:blipFill>
        <p:spPr>
          <a:xfrm>
            <a:off x="838199" y="2038883"/>
            <a:ext cx="10069081" cy="2747429"/>
          </a:xfrm>
          <a:prstGeom prst="rect">
            <a:avLst/>
          </a:prstGeom>
          <a:ln>
            <a:solidFill>
              <a:schemeClr val="tx1"/>
            </a:solidFill>
          </a:ln>
        </p:spPr>
      </p:pic>
      <p:pic>
        <p:nvPicPr>
          <p:cNvPr id="9" name="Arrow">
            <a:extLst>
              <a:ext uri="{FF2B5EF4-FFF2-40B4-BE49-F238E27FC236}">
                <a16:creationId xmlns:a16="http://schemas.microsoft.com/office/drawing/2014/main" id="{4A0DEA59-8C38-44B7-9E78-FC6F9C084E0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7514" y="3208030"/>
            <a:ext cx="914400" cy="914400"/>
          </a:xfrm>
          <a:prstGeom prst="rect">
            <a:avLst/>
          </a:prstGeom>
        </p:spPr>
      </p:pic>
      <p:sp>
        <p:nvSpPr>
          <p:cNvPr id="11" name="Rectangle 1">
            <a:extLst>
              <a:ext uri="{FF2B5EF4-FFF2-40B4-BE49-F238E27FC236}">
                <a16:creationId xmlns:a16="http://schemas.microsoft.com/office/drawing/2014/main" id="{D5C5249D-DD32-04C9-9A98-FFDCBA22F272}"/>
              </a:ext>
            </a:extLst>
          </p:cNvPr>
          <p:cNvSpPr/>
          <p:nvPr/>
        </p:nvSpPr>
        <p:spPr>
          <a:xfrm>
            <a:off x="1109661" y="5291577"/>
            <a:ext cx="6886576" cy="125571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endParaRPr lang="en-US" sz="800">
              <a:solidFill>
                <a:schemeClr val="bg1"/>
              </a:solidFill>
            </a:endParaRPr>
          </a:p>
          <a:p>
            <a:endParaRPr lang="en-US" sz="800">
              <a:solidFill>
                <a:schemeClr val="bg1"/>
              </a:solidFill>
            </a:endParaRPr>
          </a:p>
          <a:p>
            <a:endParaRPr lang="en-US" sz="800">
              <a:solidFill>
                <a:schemeClr val="bg1"/>
              </a:solidFill>
            </a:endParaRPr>
          </a:p>
          <a:p>
            <a:r>
              <a:rPr lang="en-US" sz="2400">
                <a:solidFill>
                  <a:schemeClr val="bg1"/>
                </a:solidFill>
              </a:rPr>
              <a:t>Be sure to s</a:t>
            </a:r>
            <a:r>
              <a:rPr lang="en-US" sz="2400"/>
              <a:t>tore these folders in a secure </a:t>
            </a:r>
          </a:p>
          <a:p>
            <a:r>
              <a:rPr lang="en-US" sz="2400"/>
              <a:t>location accessible to all relevant parties</a:t>
            </a:r>
          </a:p>
          <a:p>
            <a:pPr algn="ctr"/>
            <a:endParaRPr lang="en-US" sz="2400">
              <a:solidFill>
                <a:schemeClr val="bg1"/>
              </a:solidFill>
            </a:endParaRPr>
          </a:p>
        </p:txBody>
      </p:sp>
      <p:pic>
        <p:nvPicPr>
          <p:cNvPr id="10" name="Graphic 1">
            <a:extLst>
              <a:ext uri="{FF2B5EF4-FFF2-40B4-BE49-F238E27FC236}">
                <a16:creationId xmlns:a16="http://schemas.microsoft.com/office/drawing/2014/main" id="{2D106B2C-F948-4B29-1535-9FA91C285AA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67525" y="5355077"/>
            <a:ext cx="1128712" cy="1128712"/>
          </a:xfrm>
          <a:prstGeom prst="rect">
            <a:avLst/>
          </a:prstGeom>
        </p:spPr>
      </p:pic>
    </p:spTree>
    <p:extLst>
      <p:ext uri="{BB962C8B-B14F-4D97-AF65-F5344CB8AC3E}">
        <p14:creationId xmlns:p14="http://schemas.microsoft.com/office/powerpoint/2010/main" val="130317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25048B-5B08-5B56-B11C-52BFD94BACF0}"/>
              </a:ext>
              <a:ext uri="{C183D7F6-B498-43B3-948B-1728B52AA6E4}">
                <adec:decorative xmlns:adec="http://schemas.microsoft.com/office/drawing/2017/decorative" val="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Tier 2 Intervention Drive-Group or Individual Student Folders 2</a:t>
            </a:r>
          </a:p>
        </p:txBody>
      </p:sp>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normAutofit/>
          </a:bodyPr>
          <a:lstStyle/>
          <a:p>
            <a:r>
              <a:rPr lang="en-US"/>
              <a:t>Tier 2 Intervention Drive – Group or Individual Student Folders</a:t>
            </a:r>
          </a:p>
        </p:txBody>
      </p:sp>
      <p:pic>
        <p:nvPicPr>
          <p:cNvPr id="3" name="Picture 1">
            <a:extLst>
              <a:ext uri="{FF2B5EF4-FFF2-40B4-BE49-F238E27FC236}">
                <a16:creationId xmlns:a16="http://schemas.microsoft.com/office/drawing/2014/main" id="{993EA7C2-E84C-1B4F-882D-9BCB24177FA3}"/>
              </a:ext>
            </a:extLst>
          </p:cNvPr>
          <p:cNvPicPr>
            <a:picLocks noChangeAspect="1"/>
          </p:cNvPicPr>
          <p:nvPr/>
        </p:nvPicPr>
        <p:blipFill>
          <a:blip r:embed="rId2"/>
          <a:stretch>
            <a:fillRect/>
          </a:stretch>
        </p:blipFill>
        <p:spPr>
          <a:xfrm>
            <a:off x="984553" y="2218364"/>
            <a:ext cx="8463605" cy="1953984"/>
          </a:xfrm>
          <a:prstGeom prst="rect">
            <a:avLst/>
          </a:prstGeom>
        </p:spPr>
      </p:pic>
      <p:pic>
        <p:nvPicPr>
          <p:cNvPr id="8" name="Picture 2">
            <a:extLst>
              <a:ext uri="{FF2B5EF4-FFF2-40B4-BE49-F238E27FC236}">
                <a16:creationId xmlns:a16="http://schemas.microsoft.com/office/drawing/2014/main" id="{EAD8AFFF-C1AB-48FB-B020-96CF4C98087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26915" y="3195356"/>
            <a:ext cx="914400" cy="914400"/>
          </a:xfrm>
          <a:prstGeom prst="rect">
            <a:avLst/>
          </a:prstGeom>
        </p:spPr>
      </p:pic>
      <p:pic>
        <p:nvPicPr>
          <p:cNvPr id="4" name="Picture 3">
            <a:extLst>
              <a:ext uri="{FF2B5EF4-FFF2-40B4-BE49-F238E27FC236}">
                <a16:creationId xmlns:a16="http://schemas.microsoft.com/office/drawing/2014/main" id="{75992C1D-BD87-A68E-4506-56607E3EC010}"/>
              </a:ext>
            </a:extLst>
          </p:cNvPr>
          <p:cNvPicPr>
            <a:picLocks noChangeAspect="1"/>
          </p:cNvPicPr>
          <p:nvPr/>
        </p:nvPicPr>
        <p:blipFill>
          <a:blip r:embed="rId5"/>
          <a:stretch>
            <a:fillRect/>
          </a:stretch>
        </p:blipFill>
        <p:spPr>
          <a:xfrm>
            <a:off x="984553" y="1912469"/>
            <a:ext cx="6339766" cy="4833287"/>
          </a:xfrm>
          <a:prstGeom prst="rect">
            <a:avLst/>
          </a:prstGeom>
        </p:spPr>
      </p:pic>
      <p:pic>
        <p:nvPicPr>
          <p:cNvPr id="5" name="Picture 4" descr="Image of a Data Tracker (Direct Behavhior Rating) including a table and a graph.">
            <a:extLst>
              <a:ext uri="{FF2B5EF4-FFF2-40B4-BE49-F238E27FC236}">
                <a16:creationId xmlns:a16="http://schemas.microsoft.com/office/drawing/2014/main" id="{85C34DBE-1F7B-C470-2B7C-302D473B4E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04628" y="2416746"/>
            <a:ext cx="6455285" cy="3042306"/>
          </a:xfrm>
          <a:prstGeom prst="rect">
            <a:avLst/>
          </a:prstGeom>
        </p:spPr>
      </p:pic>
      <p:cxnSp>
        <p:nvCxnSpPr>
          <p:cNvPr id="11" name="Connector">
            <a:extLst>
              <a:ext uri="{FF2B5EF4-FFF2-40B4-BE49-F238E27FC236}">
                <a16:creationId xmlns:a16="http://schemas.microsoft.com/office/drawing/2014/main" id="{1D9F27D0-34DD-02C0-7E32-F69D4FD0E73D}"/>
              </a:ext>
              <a:ext uri="{C183D7F6-B498-43B3-948B-1728B52AA6E4}">
                <adec:decorative xmlns:adec="http://schemas.microsoft.com/office/drawing/2017/decorative" val="1"/>
              </a:ext>
            </a:extLst>
          </p:cNvPr>
          <p:cNvCxnSpPr/>
          <p:nvPr/>
        </p:nvCxnSpPr>
        <p:spPr>
          <a:xfrm flipV="1">
            <a:off x="4171950" y="5243513"/>
            <a:ext cx="1332678" cy="728662"/>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08237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10" presetClass="exit" presetSubtype="0" fill="hold"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F5EE2-7463-958E-44FE-5842AF0C6D6A}"/>
              </a:ext>
            </a:extLst>
          </p:cNvPr>
          <p:cNvSpPr>
            <a:spLocks noGrp="1"/>
          </p:cNvSpPr>
          <p:nvPr>
            <p:ph type="title"/>
          </p:nvPr>
        </p:nvSpPr>
        <p:spPr/>
        <p:txBody>
          <a:bodyPr/>
          <a:lstStyle/>
          <a:p>
            <a:r>
              <a:rPr lang="en-US"/>
              <a:t>Tier 2 Professional Learning Resources</a:t>
            </a:r>
          </a:p>
        </p:txBody>
      </p:sp>
      <p:pic>
        <p:nvPicPr>
          <p:cNvPr id="5" name="Picture 1" descr="Image of Ci3T: Low-Intensity Teacher-Delivered Strategies module covers.">
            <a:extLst>
              <a:ext uri="{FF2B5EF4-FFF2-40B4-BE49-F238E27FC236}">
                <a16:creationId xmlns:a16="http://schemas.microsoft.com/office/drawing/2014/main" id="{03B6F135-D5E3-DB52-2CBF-BAF5DCFD2D96}"/>
              </a:ext>
            </a:extLst>
          </p:cNvPr>
          <p:cNvPicPr>
            <a:picLocks noChangeAspect="1"/>
          </p:cNvPicPr>
          <p:nvPr/>
        </p:nvPicPr>
        <p:blipFill>
          <a:blip r:embed="rId3"/>
          <a:srcRect/>
          <a:stretch/>
        </p:blipFill>
        <p:spPr>
          <a:xfrm>
            <a:off x="838199" y="2060068"/>
            <a:ext cx="5076049" cy="3683505"/>
          </a:xfrm>
          <a:prstGeom prst="rect">
            <a:avLst/>
          </a:prstGeom>
        </p:spPr>
      </p:pic>
      <p:pic>
        <p:nvPicPr>
          <p:cNvPr id="4" name="Picture 2" descr="Image of Ci3T: Implementing Secondary (Tier 2) Interventions module covers.">
            <a:extLst>
              <a:ext uri="{FF2B5EF4-FFF2-40B4-BE49-F238E27FC236}">
                <a16:creationId xmlns:a16="http://schemas.microsoft.com/office/drawing/2014/main" id="{68744873-730C-F5FA-1915-FACA5DF7F321}"/>
              </a:ext>
            </a:extLst>
          </p:cNvPr>
          <p:cNvPicPr>
            <a:picLocks noChangeAspect="1"/>
          </p:cNvPicPr>
          <p:nvPr/>
        </p:nvPicPr>
        <p:blipFill>
          <a:blip r:embed="rId4"/>
          <a:srcRect/>
          <a:stretch/>
        </p:blipFill>
        <p:spPr>
          <a:xfrm>
            <a:off x="5986157" y="2060067"/>
            <a:ext cx="5037545" cy="3683505"/>
          </a:xfrm>
          <a:prstGeom prst="rect">
            <a:avLst/>
          </a:prstGeom>
        </p:spPr>
      </p:pic>
    </p:spTree>
    <p:extLst>
      <p:ext uri="{BB962C8B-B14F-4D97-AF65-F5344CB8AC3E}">
        <p14:creationId xmlns:p14="http://schemas.microsoft.com/office/powerpoint/2010/main" val="25635969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7FBA7-1114-08EB-D731-92AC34D75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3A420F-1CB9-597A-906E-2AC54892D596}"/>
              </a:ext>
              <a:ext uri="{C183D7F6-B498-43B3-948B-1728B52AA6E4}">
                <adec:decorative xmlns:adec="http://schemas.microsoft.com/office/drawing/2017/decorative" val="1"/>
              </a:ext>
            </a:extLst>
          </p:cNvPr>
          <p:cNvSpPr>
            <a:spLocks noGrp="1"/>
          </p:cNvSpPr>
          <p:nvPr>
            <p:ph type="title"/>
          </p:nvPr>
        </p:nvSpPr>
        <p:spPr/>
        <p:txBody>
          <a:bodyPr/>
          <a:lstStyle/>
          <a:p>
            <a:r>
              <a:rPr lang="en-US"/>
              <a:t>Tier 2 Professional Learning Resources</a:t>
            </a:r>
          </a:p>
        </p:txBody>
      </p:sp>
      <p:sp>
        <p:nvSpPr>
          <p:cNvPr id="3" name="Title 1">
            <a:extLst>
              <a:ext uri="{FF2B5EF4-FFF2-40B4-BE49-F238E27FC236}">
                <a16:creationId xmlns:a16="http://schemas.microsoft.com/office/drawing/2014/main" id="{0F9830B2-F427-4A90-8236-E9B714014B5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Tier 2 Professional Learning Resources 1</a:t>
            </a:r>
          </a:p>
        </p:txBody>
      </p:sp>
      <p:pic>
        <p:nvPicPr>
          <p:cNvPr id="6" name="Picture 1" descr="Image of What Works Clearinghouse practice guide for Teacher-Delivered Behavioral Interventions in Grades K-5.">
            <a:extLst>
              <a:ext uri="{FF2B5EF4-FFF2-40B4-BE49-F238E27FC236}">
                <a16:creationId xmlns:a16="http://schemas.microsoft.com/office/drawing/2014/main" id="{9F15A15E-09F7-8821-C14A-30791779EA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3365810" cy="4347305"/>
          </a:xfrm>
          <a:prstGeom prst="rect">
            <a:avLst/>
          </a:prstGeom>
          <a:ln>
            <a:solidFill>
              <a:schemeClr val="tx1"/>
            </a:solidFill>
          </a:ln>
        </p:spPr>
      </p:pic>
      <p:pic>
        <p:nvPicPr>
          <p:cNvPr id="8" name="Picture 2" descr="Image of a What Works Clearinghouse Practice Guide for Teacher-Delivered Behavioral Interventions in Grades K-5.">
            <a:extLst>
              <a:ext uri="{FF2B5EF4-FFF2-40B4-BE49-F238E27FC236}">
                <a16:creationId xmlns:a16="http://schemas.microsoft.com/office/drawing/2014/main" id="{5F9A069A-6E64-8935-ADC9-7CCA8C9E53BA}"/>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4575733" y="1509920"/>
            <a:ext cx="6240174" cy="4982955"/>
          </a:xfrm>
          <a:ln>
            <a:solidFill>
              <a:schemeClr val="tx1"/>
            </a:solidFill>
          </a:ln>
        </p:spPr>
      </p:pic>
    </p:spTree>
    <p:extLst>
      <p:ext uri="{BB962C8B-B14F-4D97-AF65-F5344CB8AC3E}">
        <p14:creationId xmlns:p14="http://schemas.microsoft.com/office/powerpoint/2010/main" val="14549565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88E26-268C-02D9-B416-52DFED1D23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42F605-1E3D-36DA-0A98-1E6C3A033978}"/>
              </a:ext>
              <a:ext uri="{C183D7F6-B498-43B3-948B-1728B52AA6E4}">
                <adec:decorative xmlns:adec="http://schemas.microsoft.com/office/drawing/2017/decorative" val="1"/>
              </a:ext>
            </a:extLst>
          </p:cNvPr>
          <p:cNvSpPr>
            <a:spLocks noGrp="1"/>
          </p:cNvSpPr>
          <p:nvPr>
            <p:ph type="title"/>
          </p:nvPr>
        </p:nvSpPr>
        <p:spPr/>
        <p:txBody>
          <a:bodyPr/>
          <a:lstStyle/>
          <a:p>
            <a:r>
              <a:rPr lang="en-US"/>
              <a:t>Tier 2 Professional Learning Resources</a:t>
            </a:r>
          </a:p>
        </p:txBody>
      </p:sp>
      <p:sp>
        <p:nvSpPr>
          <p:cNvPr id="4" name="Title 2">
            <a:extLst>
              <a:ext uri="{FF2B5EF4-FFF2-40B4-BE49-F238E27FC236}">
                <a16:creationId xmlns:a16="http://schemas.microsoft.com/office/drawing/2014/main" id="{29EAC06B-6109-6DB2-31A9-1C5AEC4A841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Tier 2 Professional Learning Resources 2</a:t>
            </a:r>
          </a:p>
        </p:txBody>
      </p:sp>
      <p:pic>
        <p:nvPicPr>
          <p:cNvPr id="3" name="Picture 1" descr="Image of a page from the Professional Learning Resources module.">
            <a:extLst>
              <a:ext uri="{FF2B5EF4-FFF2-40B4-BE49-F238E27FC236}">
                <a16:creationId xmlns:a16="http://schemas.microsoft.com/office/drawing/2014/main" id="{F879C2C3-DD72-8358-E109-EEED3E8698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5743" y="2055813"/>
            <a:ext cx="2862310" cy="3719512"/>
          </a:xfrm>
          <a:prstGeom prst="rect">
            <a:avLst/>
          </a:prstGeom>
          <a:ln>
            <a:solidFill>
              <a:schemeClr val="tx1"/>
            </a:solidFill>
          </a:ln>
        </p:spPr>
      </p:pic>
      <p:pic>
        <p:nvPicPr>
          <p:cNvPr id="6" name="Picture 2" descr=" Image of a page from the Professional Learning Resources module.">
            <a:extLst>
              <a:ext uri="{FF2B5EF4-FFF2-40B4-BE49-F238E27FC236}">
                <a16:creationId xmlns:a16="http://schemas.microsoft.com/office/drawing/2014/main" id="{B13B68BE-8989-59D4-DC4B-EC3753E712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0070" y="3123143"/>
            <a:ext cx="2767429" cy="3596216"/>
          </a:xfrm>
          <a:prstGeom prst="rect">
            <a:avLst/>
          </a:prstGeom>
          <a:ln>
            <a:solidFill>
              <a:schemeClr val="tx1"/>
            </a:solidFill>
          </a:ln>
        </p:spPr>
      </p:pic>
      <p:pic>
        <p:nvPicPr>
          <p:cNvPr id="7" name="Picture 3" descr=" Image of a page from the Professional Learning Resources module.">
            <a:extLst>
              <a:ext uri="{FF2B5EF4-FFF2-40B4-BE49-F238E27FC236}">
                <a16:creationId xmlns:a16="http://schemas.microsoft.com/office/drawing/2014/main" id="{603A4FF1-758B-03BA-6AEF-A3329754C7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5866" y="2055813"/>
            <a:ext cx="2767429" cy="3596216"/>
          </a:xfrm>
          <a:prstGeom prst="rect">
            <a:avLst/>
          </a:prstGeom>
          <a:ln>
            <a:solidFill>
              <a:schemeClr val="tx1"/>
            </a:solidFill>
          </a:ln>
        </p:spPr>
      </p:pic>
      <p:pic>
        <p:nvPicPr>
          <p:cNvPr id="8" name="Picture 4" descr=" Image of a page from the Professional Learning Resources module.">
            <a:extLst>
              <a:ext uri="{FF2B5EF4-FFF2-40B4-BE49-F238E27FC236}">
                <a16:creationId xmlns:a16="http://schemas.microsoft.com/office/drawing/2014/main" id="{A455BE5C-3400-5C52-89E5-2BB2BC7BFB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5316" y="3186112"/>
            <a:ext cx="2767429" cy="3596216"/>
          </a:xfrm>
          <a:prstGeom prst="rect">
            <a:avLst/>
          </a:prstGeom>
          <a:ln>
            <a:solidFill>
              <a:schemeClr val="tx1"/>
            </a:solidFill>
          </a:ln>
        </p:spPr>
      </p:pic>
      <p:pic>
        <p:nvPicPr>
          <p:cNvPr id="9" name="Picture 5" descr=" Image of a page from the Professional Learning Resources module.">
            <a:extLst>
              <a:ext uri="{FF2B5EF4-FFF2-40B4-BE49-F238E27FC236}">
                <a16:creationId xmlns:a16="http://schemas.microsoft.com/office/drawing/2014/main" id="{2DE8F34F-6C8B-CB1C-4490-A36FA15350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91112" y="2055813"/>
            <a:ext cx="2767429" cy="3596216"/>
          </a:xfrm>
          <a:prstGeom prst="rect">
            <a:avLst/>
          </a:prstGeom>
          <a:ln>
            <a:solidFill>
              <a:schemeClr val="tx1"/>
            </a:solidFill>
          </a:ln>
        </p:spPr>
      </p:pic>
      <p:pic>
        <p:nvPicPr>
          <p:cNvPr id="5" name="Picture 6">
            <a:extLst>
              <a:ext uri="{FF2B5EF4-FFF2-40B4-BE49-F238E27FC236}">
                <a16:creationId xmlns:a16="http://schemas.microsoft.com/office/drawing/2014/main" id="{EC38AB76-D760-40B6-528E-4C491A1D52AB}"/>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58541" y="0"/>
            <a:ext cx="1415910" cy="1828800"/>
          </a:xfrm>
          <a:prstGeom prst="rect">
            <a:avLst/>
          </a:prstGeom>
          <a:ln>
            <a:solidFill>
              <a:schemeClr val="tx1"/>
            </a:solidFill>
          </a:ln>
        </p:spPr>
      </p:pic>
    </p:spTree>
    <p:extLst>
      <p:ext uri="{BB962C8B-B14F-4D97-AF65-F5344CB8AC3E}">
        <p14:creationId xmlns:p14="http://schemas.microsoft.com/office/powerpoint/2010/main" val="2228225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6715-FA62-975A-7A7E-33B55D6754D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A0F4382-6710-8C85-A9C3-3AF7DBD370A7}"/>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sp>
        <p:nvSpPr>
          <p:cNvPr id="2" name="Title (hidden)">
            <a:extLst>
              <a:ext uri="{FF2B5EF4-FFF2-40B4-BE49-F238E27FC236}">
                <a16:creationId xmlns:a16="http://schemas.microsoft.com/office/drawing/2014/main" id="{26355506-1F75-10B6-1D13-BE3D06F2C507}"/>
              </a:ext>
            </a:extLst>
          </p:cNvPr>
          <p:cNvSpPr>
            <a:spLocks noGrp="1"/>
          </p:cNvSpPr>
          <p:nvPr>
            <p:ph type="title"/>
          </p:nvPr>
        </p:nvSpPr>
        <p:spPr>
          <a:xfrm>
            <a:off x="838200" y="-1540465"/>
            <a:ext cx="10515600" cy="1325563"/>
          </a:xfrm>
        </p:spPr>
        <p:txBody>
          <a:bodyPr/>
          <a:lstStyle/>
          <a:p>
            <a:r>
              <a:rPr lang="en-US"/>
              <a:t>Join us at future EMPOWER+ to learn more! 3</a:t>
            </a:r>
          </a:p>
        </p:txBody>
      </p:sp>
      <p:graphicFrame>
        <p:nvGraphicFramePr>
          <p:cNvPr id="5" name="Content">
            <a:extLst>
              <a:ext uri="{FF2B5EF4-FFF2-40B4-BE49-F238E27FC236}">
                <a16:creationId xmlns:a16="http://schemas.microsoft.com/office/drawing/2014/main" id="{1F1526F7-ECF8-ED69-7D20-661174DEC4F6}"/>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2 Support for Students Experiencing Anxious Feelings: Recognize. Relax. Record. on March 25, 2026 Wednesday">
            <a:extLst>
              <a:ext uri="{FF2B5EF4-FFF2-40B4-BE49-F238E27FC236}">
                <a16:creationId xmlns:a16="http://schemas.microsoft.com/office/drawing/2014/main" id="{AD4F7C35-D8B0-FC32-4497-CBCC1EE6EB4F}"/>
              </a:ext>
            </a:extLst>
          </p:cNvPr>
          <p:cNvSpPr/>
          <p:nvPr/>
        </p:nvSpPr>
        <p:spPr>
          <a:xfrm>
            <a:off x="744685" y="4954188"/>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AD03701E-4409-4FE4-BA3B-F74EAA23B27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004740" y="2632811"/>
            <a:ext cx="1689679" cy="2640126"/>
          </a:xfrm>
          <a:prstGeom prst="rect">
            <a:avLst/>
          </a:prstGeom>
        </p:spPr>
      </p:pic>
    </p:spTree>
    <p:extLst>
      <p:ext uri="{BB962C8B-B14F-4D97-AF65-F5344CB8AC3E}">
        <p14:creationId xmlns:p14="http://schemas.microsoft.com/office/powerpoint/2010/main" val="20609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068B8C2-77F7-0078-5279-C2E5A1F63202}"/>
              </a:ext>
            </a:extLst>
          </p:cNvPr>
          <p:cNvSpPr>
            <a:spLocks noGrp="1"/>
          </p:cNvSpPr>
          <p:nvPr>
            <p:ph type="title"/>
          </p:nvPr>
        </p:nvSpPr>
        <p:spPr/>
        <p:txBody>
          <a:bodyPr/>
          <a:lstStyle/>
          <a:p>
            <a:r>
              <a:rPr lang="en-US">
                <a:cs typeface="Arial"/>
              </a:rPr>
              <a:t>Ci3T Implementation Professional Learning Series</a:t>
            </a:r>
            <a:endParaRPr lang="en-US"/>
          </a:p>
        </p:txBody>
      </p:sp>
      <p:pic>
        <p:nvPicPr>
          <p:cNvPr id="4" name="Content" descr="A screenshot of the Ci3T Implementation Professional Learning Series">
            <a:extLst>
              <a:ext uri="{FF2B5EF4-FFF2-40B4-BE49-F238E27FC236}">
                <a16:creationId xmlns:a16="http://schemas.microsoft.com/office/drawing/2014/main" id="{6AF6E88D-BCE3-D537-50D5-F0EB3474976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r="-118"/>
          <a:stretch>
            <a:fillRect/>
          </a:stretch>
        </p:blipFill>
        <p:spPr>
          <a:xfrm>
            <a:off x="1013347" y="1835271"/>
            <a:ext cx="10165317" cy="4476534"/>
          </a:xfrm>
          <a:prstGeom prst="rect">
            <a:avLst/>
          </a:prstGeom>
        </p:spPr>
      </p:pic>
    </p:spTree>
    <p:extLst>
      <p:ext uri="{BB962C8B-B14F-4D97-AF65-F5344CB8AC3E}">
        <p14:creationId xmlns:p14="http://schemas.microsoft.com/office/powerpoint/2010/main" val="2334413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A37F-36CC-2FCD-E341-291E787005CE}"/>
              </a:ext>
            </a:extLst>
          </p:cNvPr>
          <p:cNvSpPr>
            <a:spLocks noGrp="1"/>
          </p:cNvSpPr>
          <p:nvPr>
            <p:ph type="title"/>
          </p:nvPr>
        </p:nvSpPr>
        <p:spPr/>
        <p:txBody>
          <a:bodyPr/>
          <a:lstStyle/>
          <a:p>
            <a:r>
              <a:rPr lang="en-US"/>
              <a:t>Planning and Implementing Tier 3 Interventions</a:t>
            </a:r>
          </a:p>
        </p:txBody>
      </p:sp>
      <p:sp>
        <p:nvSpPr>
          <p:cNvPr id="4" name="Rectangle">
            <a:extLst>
              <a:ext uri="{FF2B5EF4-FFF2-40B4-BE49-F238E27FC236}">
                <a16:creationId xmlns:a16="http://schemas.microsoft.com/office/drawing/2014/main" id="{3E07BD9E-520C-9672-7D4C-D4575E506C94}"/>
              </a:ext>
            </a:extLst>
          </p:cNvPr>
          <p:cNvSpPr/>
          <p:nvPr/>
        </p:nvSpPr>
        <p:spPr>
          <a:xfrm>
            <a:off x="362858" y="5256215"/>
            <a:ext cx="10515600" cy="1500187"/>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3.3 SCREENING</a:t>
            </a:r>
          </a:p>
          <a:p>
            <a:r>
              <a:rPr lang="en-US" sz="1400">
                <a:solidFill>
                  <a:schemeClr val="bg1"/>
                </a:solidFill>
              </a:rPr>
              <a:t>Tier 3 leadership team uses decision rules and multiple sources of data (e.g., discipline referrals, Tier 2 performance, request for assistance process, academic progress, screening tools, attendance, nominations, crisis/ safety plan development) to identify students with internalizing or externalizing needs who require Tier 3 supports. Data are available from multiple informants (e.g., teacher, family, student) and at multiple points in time (e.g., screening at identified points, ongoing data review, ongoing access to request for assistance process).</a:t>
            </a:r>
          </a:p>
        </p:txBody>
      </p:sp>
      <p:pic>
        <p:nvPicPr>
          <p:cNvPr id="5" name="Picture 1" descr="Tiered Fidelity Inventory (TFI) Manual - Version 3">
            <a:extLst>
              <a:ext uri="{FF2B5EF4-FFF2-40B4-BE49-F238E27FC236}">
                <a16:creationId xmlns:a16="http://schemas.microsoft.com/office/drawing/2014/main" id="{E1247D92-4B96-1507-71E0-1B0F40C467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5625" y="4841877"/>
            <a:ext cx="1476375" cy="1914525"/>
          </a:xfrm>
          <a:prstGeom prst="rect">
            <a:avLst/>
          </a:prstGeom>
        </p:spPr>
      </p:pic>
    </p:spTree>
    <p:extLst>
      <p:ext uri="{BB962C8B-B14F-4D97-AF65-F5344CB8AC3E}">
        <p14:creationId xmlns:p14="http://schemas.microsoft.com/office/powerpoint/2010/main" val="137936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29E6D-09DD-3C54-8A4A-DB445F045F20}"/>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C491BD05-3D10-225D-A9DF-5A253DD6D867}"/>
              </a:ext>
              <a:ext uri="{C183D7F6-B498-43B3-948B-1728B52AA6E4}">
                <adec:decorative xmlns:adec="http://schemas.microsoft.com/office/drawing/2017/decorative" val="1"/>
              </a:ext>
            </a:extLst>
          </p:cNvPr>
          <p:cNvSpPr>
            <a:spLocks noGrp="1"/>
          </p:cNvSpPr>
          <p:nvPr>
            <p:ph type="title"/>
          </p:nvPr>
        </p:nvSpPr>
        <p:spPr/>
        <p:txBody>
          <a:bodyPr/>
          <a:lstStyle/>
          <a:p>
            <a:r>
              <a:rPr lang="en-US"/>
              <a:t>Session Outcomes</a:t>
            </a:r>
          </a:p>
        </p:txBody>
      </p:sp>
      <p:sp>
        <p:nvSpPr>
          <p:cNvPr id="5" name="Title 1">
            <a:extLst>
              <a:ext uri="{FF2B5EF4-FFF2-40B4-BE49-F238E27FC236}">
                <a16:creationId xmlns:a16="http://schemas.microsoft.com/office/drawing/2014/main" id="{B787AB1B-9692-27CF-791E-E9CF33CC0EE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Session Outcomes 5</a:t>
            </a:r>
          </a:p>
        </p:txBody>
      </p:sp>
      <p:sp>
        <p:nvSpPr>
          <p:cNvPr id="3" name="Content Placeholder 1">
            <a:extLst>
              <a:ext uri="{FF2B5EF4-FFF2-40B4-BE49-F238E27FC236}">
                <a16:creationId xmlns:a16="http://schemas.microsoft.com/office/drawing/2014/main" id="{E75599FD-3653-FE08-EFDD-6B90BA874B0D}"/>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200"/>
              <a:t>Identify continued professional learning needs from the previous session based on available data (e.g., screening, social validity, and treatment integrity). </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Develop integrated lesson plans featuring low-intensity strategies to address academic, behavioral, and social and emotional well-being in an integrated fashion to maximize engagement and prevent challenging behaviors from occurring.  </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Refine data-informed, decision making at Tier 2 and Tier 3, by using school-wide data to connect students to additional strategies, practices, and programs.</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Identify professional learning resources available to support work across Tiers 1, 2, and 3, and make plans to connect faculty and staff to these resources. </a:t>
            </a:r>
          </a:p>
        </p:txBody>
      </p:sp>
      <p:sp>
        <p:nvSpPr>
          <p:cNvPr id="4" name="Highlight" descr="Highlighting around session outcome 3 (Refine data-informed, decision making at Tier 2 and Tier 3, by using school-wide data to connect students to additional strategies, practices, and programs) and 4 (Identify professional learning resources available to support work across Tiers 1, 2, and 3, and make plans to connect faculty and staff to those resources).">
            <a:extLst>
              <a:ext uri="{FF2B5EF4-FFF2-40B4-BE49-F238E27FC236}">
                <a16:creationId xmlns:a16="http://schemas.microsoft.com/office/drawing/2014/main" id="{29F35779-E651-8FB4-0ABF-BD6315CF83AD}"/>
              </a:ext>
            </a:extLst>
          </p:cNvPr>
          <p:cNvSpPr/>
          <p:nvPr/>
        </p:nvSpPr>
        <p:spPr>
          <a:xfrm>
            <a:off x="691816" y="4278905"/>
            <a:ext cx="10808368" cy="221397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47509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8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Tier 3 Intervention Grid</a:t>
            </a:r>
          </a:p>
        </p:txBody>
      </p:sp>
      <p:pic>
        <p:nvPicPr>
          <p:cNvPr id="7" name="Picture 1" descr="Image of a Read 180 Tertiary (Tier 3) Middle School example">
            <a:extLst>
              <a:ext uri="{FF2B5EF4-FFF2-40B4-BE49-F238E27FC236}">
                <a16:creationId xmlns:a16="http://schemas.microsoft.com/office/drawing/2014/main" id="{D4FB15F7-FC48-0187-5B1F-193987759B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33700" y="1449389"/>
            <a:ext cx="6604000" cy="5103090"/>
          </a:xfrm>
          <a:prstGeom prst="rect">
            <a:avLst/>
          </a:prstGeom>
          <a:ln>
            <a:solidFill>
              <a:schemeClr val="tx1"/>
            </a:solidFill>
          </a:ln>
        </p:spPr>
      </p:pic>
      <p:sp>
        <p:nvSpPr>
          <p:cNvPr id="3" name="Highlight 1" descr="Read 180">
            <a:extLst>
              <a:ext uri="{FF2B5EF4-FFF2-40B4-BE49-F238E27FC236}">
                <a16:creationId xmlns:a16="http://schemas.microsoft.com/office/drawing/2014/main" id="{2F5E36F1-A44F-D31E-374B-EA9A7732372D}"/>
              </a:ext>
            </a:extLst>
          </p:cNvPr>
          <p:cNvSpPr/>
          <p:nvPr/>
        </p:nvSpPr>
        <p:spPr>
          <a:xfrm>
            <a:off x="3588836" y="2878619"/>
            <a:ext cx="576769" cy="22192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Highlight 2" descr="Description">
            <a:extLst>
              <a:ext uri="{FF2B5EF4-FFF2-40B4-BE49-F238E27FC236}">
                <a16:creationId xmlns:a16="http://schemas.microsoft.com/office/drawing/2014/main" id="{99D3F0EA-1ADF-B295-6653-28E6D4243A2F}"/>
              </a:ext>
            </a:extLst>
          </p:cNvPr>
          <p:cNvSpPr/>
          <p:nvPr/>
        </p:nvSpPr>
        <p:spPr>
          <a:xfrm>
            <a:off x="4500602" y="2627795"/>
            <a:ext cx="687353" cy="22192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3" descr="School-wide Entry Criteria column">
            <a:extLst>
              <a:ext uri="{FF2B5EF4-FFF2-40B4-BE49-F238E27FC236}">
                <a16:creationId xmlns:a16="http://schemas.microsoft.com/office/drawing/2014/main" id="{F8A166D6-0A02-05E7-D1B1-E919285BB400}"/>
              </a:ext>
            </a:extLst>
          </p:cNvPr>
          <p:cNvSpPr/>
          <p:nvPr/>
        </p:nvSpPr>
        <p:spPr>
          <a:xfrm>
            <a:off x="5512344" y="2583346"/>
            <a:ext cx="1167556" cy="310308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Highlight 4" descr="Acadmic Measurement: Aimsweb Reading Probes">
            <a:extLst>
              <a:ext uri="{FF2B5EF4-FFF2-40B4-BE49-F238E27FC236}">
                <a16:creationId xmlns:a16="http://schemas.microsoft.com/office/drawing/2014/main" id="{5DFC2206-547D-1953-F9F7-B93AC693DE95}"/>
              </a:ext>
            </a:extLst>
          </p:cNvPr>
          <p:cNvSpPr/>
          <p:nvPr/>
        </p:nvSpPr>
        <p:spPr>
          <a:xfrm>
            <a:off x="6744249" y="2878619"/>
            <a:ext cx="850669" cy="19847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Highlight 5" descr="Social Validity">
            <a:extLst>
              <a:ext uri="{FF2B5EF4-FFF2-40B4-BE49-F238E27FC236}">
                <a16:creationId xmlns:a16="http://schemas.microsoft.com/office/drawing/2014/main" id="{03913843-ACB0-6925-3C7A-EED8655B64FC}"/>
              </a:ext>
            </a:extLst>
          </p:cNvPr>
          <p:cNvSpPr/>
          <p:nvPr/>
        </p:nvSpPr>
        <p:spPr>
          <a:xfrm>
            <a:off x="6703563" y="3259013"/>
            <a:ext cx="772066" cy="17069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 6" descr="Treatment Integrity">
            <a:extLst>
              <a:ext uri="{FF2B5EF4-FFF2-40B4-BE49-F238E27FC236}">
                <a16:creationId xmlns:a16="http://schemas.microsoft.com/office/drawing/2014/main" id="{B719BE94-F4C2-24B3-07EC-3670C04AAD5A}"/>
              </a:ext>
            </a:extLst>
          </p:cNvPr>
          <p:cNvSpPr/>
          <p:nvPr/>
        </p:nvSpPr>
        <p:spPr>
          <a:xfrm>
            <a:off x="6725048" y="4022033"/>
            <a:ext cx="869869" cy="19847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Highlight 7" descr="Exit Criteria">
            <a:extLst>
              <a:ext uri="{FF2B5EF4-FFF2-40B4-BE49-F238E27FC236}">
                <a16:creationId xmlns:a16="http://schemas.microsoft.com/office/drawing/2014/main" id="{96CF4548-834B-4622-CEE0-8133E87F8166}"/>
              </a:ext>
            </a:extLst>
          </p:cNvPr>
          <p:cNvSpPr/>
          <p:nvPr/>
        </p:nvSpPr>
        <p:spPr>
          <a:xfrm>
            <a:off x="8045756" y="2672245"/>
            <a:ext cx="786319" cy="17747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81573A34-2A88-6B6C-D527-F77D0B6FB853}"/>
              </a:ext>
              <a:ext uri="{C183D7F6-B498-43B3-948B-1728B52AA6E4}">
                <adec:decorative xmlns:adec="http://schemas.microsoft.com/office/drawing/2017/decorative" val="1"/>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1021569" y="0"/>
            <a:ext cx="1170431" cy="1828800"/>
          </a:xfrm>
        </p:spPr>
      </p:pic>
    </p:spTree>
    <p:extLst>
      <p:ext uri="{BB962C8B-B14F-4D97-AF65-F5344CB8AC3E}">
        <p14:creationId xmlns:p14="http://schemas.microsoft.com/office/powerpoint/2010/main" val="131134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P spid="8" grpId="0" animBg="1"/>
      <p:bldP spid="9" grpId="0" animBg="1"/>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82CD6-8119-3ED4-54BC-11BC78CA239A}"/>
              </a:ext>
              <a:ext uri="{C183D7F6-B498-43B3-948B-1728B52AA6E4}">
                <adec:decorative xmlns:adec="http://schemas.microsoft.com/office/drawing/2017/decorative" val="1"/>
              </a:ext>
            </a:extLst>
          </p:cNvPr>
          <p:cNvSpPr>
            <a:spLocks noGrp="1"/>
          </p:cNvSpPr>
          <p:nvPr>
            <p:ph type="title"/>
          </p:nvPr>
        </p:nvSpPr>
        <p:spPr/>
        <p:txBody>
          <a:bodyPr/>
          <a:lstStyle/>
          <a:p>
            <a:r>
              <a:rPr lang="en-US"/>
              <a:t>Getting Started with Data-Informed Decision Making</a:t>
            </a:r>
          </a:p>
        </p:txBody>
      </p:sp>
      <p:sp>
        <p:nvSpPr>
          <p:cNvPr id="9" name="Title 1">
            <a:extLst>
              <a:ext uri="{FF2B5EF4-FFF2-40B4-BE49-F238E27FC236}">
                <a16:creationId xmlns:a16="http://schemas.microsoft.com/office/drawing/2014/main" id="{A194B391-F975-60F6-BC45-5F125F976E7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Getting Started with Data-Informed Decision Making 2</a:t>
            </a:r>
          </a:p>
        </p:txBody>
      </p:sp>
      <p:sp>
        <p:nvSpPr>
          <p:cNvPr id="3" name="Content">
            <a:extLst>
              <a:ext uri="{FF2B5EF4-FFF2-40B4-BE49-F238E27FC236}">
                <a16:creationId xmlns:a16="http://schemas.microsoft.com/office/drawing/2014/main" id="{02B342D0-67D1-CD67-8D2B-22E61C025054}"/>
              </a:ext>
            </a:extLst>
          </p:cNvPr>
          <p:cNvSpPr>
            <a:spLocks noGrp="1"/>
          </p:cNvSpPr>
          <p:nvPr>
            <p:ph idx="1"/>
          </p:nvPr>
        </p:nvSpPr>
        <p:spPr>
          <a:xfrm>
            <a:off x="838200" y="1825625"/>
            <a:ext cx="10515600" cy="1221499"/>
          </a:xfrm>
        </p:spPr>
        <p:txBody>
          <a:bodyPr>
            <a:normAutofit lnSpcReduction="10000"/>
          </a:bodyPr>
          <a:lstStyle/>
          <a:p>
            <a:r>
              <a:rPr lang="en-US"/>
              <a:t>Model the process of connecting students to Tier 2 and Tier 3 supports in an upcoming faculty, grade-level, or department-level meeting.</a:t>
            </a:r>
          </a:p>
        </p:txBody>
      </p:sp>
      <p:pic>
        <p:nvPicPr>
          <p:cNvPr id="5" name="Picture 1">
            <a:extLst>
              <a:ext uri="{FF2B5EF4-FFF2-40B4-BE49-F238E27FC236}">
                <a16:creationId xmlns:a16="http://schemas.microsoft.com/office/drawing/2014/main" id="{96A82CA5-6883-654B-8A69-62FBF3CCF612}"/>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6374" y="3182060"/>
            <a:ext cx="1842926" cy="2384963"/>
          </a:xfrm>
          <a:prstGeom prst="rect">
            <a:avLst/>
          </a:prstGeom>
          <a:ln>
            <a:solidFill>
              <a:schemeClr val="tx1"/>
            </a:solidFill>
          </a:ln>
        </p:spPr>
      </p:pic>
      <p:pic>
        <p:nvPicPr>
          <p:cNvPr id="6" name="Picture 2">
            <a:extLst>
              <a:ext uri="{FF2B5EF4-FFF2-40B4-BE49-F238E27FC236}">
                <a16:creationId xmlns:a16="http://schemas.microsoft.com/office/drawing/2014/main" id="{5F707FBD-1F2B-294E-D5E2-74B9994066E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0942" y="3386676"/>
            <a:ext cx="3097844" cy="1799700"/>
          </a:xfrm>
          <a:prstGeom prst="rect">
            <a:avLst/>
          </a:prstGeom>
        </p:spPr>
      </p:pic>
      <p:pic>
        <p:nvPicPr>
          <p:cNvPr id="7" name="Picture 3">
            <a:extLst>
              <a:ext uri="{FF2B5EF4-FFF2-40B4-BE49-F238E27FC236}">
                <a16:creationId xmlns:a16="http://schemas.microsoft.com/office/drawing/2014/main" id="{342A19F1-741F-DA2D-301B-CE0D93AF7D0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83851" y="3753376"/>
            <a:ext cx="3097845" cy="857526"/>
          </a:xfrm>
          <a:prstGeom prst="rect">
            <a:avLst/>
          </a:prstGeom>
        </p:spPr>
      </p:pic>
      <p:pic>
        <p:nvPicPr>
          <p:cNvPr id="4" name="Picture 4" descr="Flow Chart with 3 steps: Step 1 Review your school's Ci3T Implementation Manual, Step 2 Locate school-wide data, Step 3 Document decisions and plan for next steps">
            <a:extLst>
              <a:ext uri="{FF2B5EF4-FFF2-40B4-BE49-F238E27FC236}">
                <a16:creationId xmlns:a16="http://schemas.microsoft.com/office/drawing/2014/main" id="{B00F3EAC-AE98-B438-76F5-32DD05144F14}"/>
              </a:ext>
            </a:extLst>
          </p:cNvPr>
          <p:cNvPicPr>
            <a:picLocks noChangeAspect="1"/>
          </p:cNvPicPr>
          <p:nvPr/>
        </p:nvPicPr>
        <p:blipFill>
          <a:blip r:embed="rId5"/>
          <a:stretch>
            <a:fillRect/>
          </a:stretch>
        </p:blipFill>
        <p:spPr>
          <a:xfrm>
            <a:off x="700755" y="5729955"/>
            <a:ext cx="10065482" cy="970308"/>
          </a:xfrm>
          <a:prstGeom prst="rect">
            <a:avLst/>
          </a:prstGeom>
        </p:spPr>
      </p:pic>
      <p:pic>
        <p:nvPicPr>
          <p:cNvPr id="8" name="Module">
            <a:extLst>
              <a:ext uri="{FF2B5EF4-FFF2-40B4-BE49-F238E27FC236}">
                <a16:creationId xmlns:a16="http://schemas.microsoft.com/office/drawing/2014/main" id="{AD00E4BD-5352-10DB-3528-B63A0BA3184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020851" y="0"/>
            <a:ext cx="1170432" cy="1828800"/>
          </a:xfrm>
          <a:prstGeom prst="rect">
            <a:avLst/>
          </a:prstGeom>
        </p:spPr>
      </p:pic>
    </p:spTree>
    <p:extLst>
      <p:ext uri="{BB962C8B-B14F-4D97-AF65-F5344CB8AC3E}">
        <p14:creationId xmlns:p14="http://schemas.microsoft.com/office/powerpoint/2010/main" val="36476965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3600"/>
              <a:t>Tier 3: Functional Assessment-Based Intervention</a:t>
            </a:r>
          </a:p>
        </p:txBody>
      </p:sp>
      <p:sp>
        <p:nvSpPr>
          <p:cNvPr id="7" name="Title 1">
            <a:extLst>
              <a:ext uri="{FF2B5EF4-FFF2-40B4-BE49-F238E27FC236}">
                <a16:creationId xmlns:a16="http://schemas.microsoft.com/office/drawing/2014/main" id="{43DA8330-3912-CE38-2152-C12100FA9D9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Tier 3: Functional Assessment-Based Intervention 1</a:t>
            </a:r>
          </a:p>
        </p:txBody>
      </p:sp>
      <p:pic>
        <p:nvPicPr>
          <p:cNvPr id="4" name="Picture 1" descr="Image of Functional Assessment-based Intervention Grid.">
            <a:extLst>
              <a:ext uri="{FF2B5EF4-FFF2-40B4-BE49-F238E27FC236}">
                <a16:creationId xmlns:a16="http://schemas.microsoft.com/office/drawing/2014/main" id="{DE8DF3BD-B840-1BA9-889B-A8569E9363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3700" y="1449388"/>
            <a:ext cx="6604000" cy="5103092"/>
          </a:xfrm>
          <a:prstGeom prst="rect">
            <a:avLst/>
          </a:prstGeom>
          <a:ln>
            <a:solidFill>
              <a:schemeClr val="tx1"/>
            </a:solidFill>
          </a:ln>
        </p:spPr>
      </p:pic>
      <p:pic>
        <p:nvPicPr>
          <p:cNvPr id="6" name="Picture 1">
            <a:extLst>
              <a:ext uri="{FF2B5EF4-FFF2-40B4-BE49-F238E27FC236}">
                <a16:creationId xmlns:a16="http://schemas.microsoft.com/office/drawing/2014/main" id="{5D6A3A0F-009A-CE3B-7244-4CF73C8D3F9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
        <p:nvSpPr>
          <p:cNvPr id="8" name="Rectangle">
            <a:extLst>
              <a:ext uri="{FF2B5EF4-FFF2-40B4-BE49-F238E27FC236}">
                <a16:creationId xmlns:a16="http://schemas.microsoft.com/office/drawing/2014/main" id="{089B01FE-BB80-451B-EA46-1F8F23BAC2DD}"/>
              </a:ext>
            </a:extLst>
          </p:cNvPr>
          <p:cNvSpPr/>
          <p:nvPr/>
        </p:nvSpPr>
        <p:spPr>
          <a:xfrm>
            <a:off x="362858" y="3744685"/>
            <a:ext cx="10515600" cy="3011717"/>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3.4 COMPREHENSIVE ASSESSMENT PROTOCOL</a:t>
            </a:r>
          </a:p>
          <a:p>
            <a:r>
              <a:rPr lang="en-US" sz="1400" dirty="0">
                <a:solidFill>
                  <a:schemeClr val="bg1"/>
                </a:solidFill>
              </a:rPr>
              <a:t>Tier 3 leadership team (defined in item 3.1) develops, implements, and monitors the use of a comprehensive assessment (e.g., functional behavioral assessment [FBA]) protocol to guide consideration of all data gathered in the context of Tiers 1 and 2, information uncovered during screening (item 3.3), and other relevant data sources on strengths and needs across life domains including behavioral (e.g., attendance, functional behavioral assessment, suspension/expulsion), academic (e.g., reading, math, writing), medical, and mental health data. The protocol prompts the examination of the following student-specific elements: 1. strengths: data-based statement of the student’s SEB strengths that honors student and family values, student identity, and lived experiences that maintain these behaviors (i.e., statement of behavioral function); 2. needs: operational description of internalizing or externalizing SEB need (e.g., chronic or significant display of contextually inappropriate behavior); 3. hypothesis statement: data-based identification of situations (antecedents) that predict and reinforcers; 4. additional information: other relevant indicators of strength and need relevant to developing an individual support plan (e.g., diagnostic academic data, attendance, mental health/wellness, physical health/wellness, basic needs across life domains)</a:t>
            </a:r>
          </a:p>
        </p:txBody>
      </p:sp>
      <p:pic>
        <p:nvPicPr>
          <p:cNvPr id="9" name="Picture 2" descr="Tiered Fidelity Inventory (TFI) Manual - Version 3">
            <a:extLst>
              <a:ext uri="{FF2B5EF4-FFF2-40B4-BE49-F238E27FC236}">
                <a16:creationId xmlns:a16="http://schemas.microsoft.com/office/drawing/2014/main" id="{6BD3E5DA-C462-6EDE-80E2-5D463802F3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15625" y="4841877"/>
            <a:ext cx="1476375" cy="1914525"/>
          </a:xfrm>
          <a:prstGeom prst="rect">
            <a:avLst/>
          </a:prstGeom>
        </p:spPr>
      </p:pic>
    </p:spTree>
    <p:extLst>
      <p:ext uri="{BB962C8B-B14F-4D97-AF65-F5344CB8AC3E}">
        <p14:creationId xmlns:p14="http://schemas.microsoft.com/office/powerpoint/2010/main" val="364859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3600"/>
              <a:t>Tier 3: Functional Assessment-Based Intervention</a:t>
            </a:r>
          </a:p>
        </p:txBody>
      </p:sp>
      <p:sp>
        <p:nvSpPr>
          <p:cNvPr id="3" name="Title 1">
            <a:extLst>
              <a:ext uri="{FF2B5EF4-FFF2-40B4-BE49-F238E27FC236}">
                <a16:creationId xmlns:a16="http://schemas.microsoft.com/office/drawing/2014/main" id="{65A453B0-5428-B364-2CC8-26F04C2C938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Tier 3: Functional Assessment-Based Intervention 2</a:t>
            </a:r>
          </a:p>
        </p:txBody>
      </p:sp>
      <p:pic>
        <p:nvPicPr>
          <p:cNvPr id="4" name="Picture 1" descr="Functional Assessment-based Intervention Tertiary (Tier 3) Intervention Grid">
            <a:extLst>
              <a:ext uri="{FF2B5EF4-FFF2-40B4-BE49-F238E27FC236}">
                <a16:creationId xmlns:a16="http://schemas.microsoft.com/office/drawing/2014/main" id="{DE8DF3BD-B840-1BA9-889B-A8569E9363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3700" y="1449388"/>
            <a:ext cx="6604000" cy="5103092"/>
          </a:xfrm>
          <a:prstGeom prst="rect">
            <a:avLst/>
          </a:prstGeom>
          <a:ln>
            <a:solidFill>
              <a:schemeClr val="tx1"/>
            </a:solidFill>
          </a:ln>
        </p:spPr>
      </p:pic>
      <p:pic>
        <p:nvPicPr>
          <p:cNvPr id="6" name="Picture 2">
            <a:extLst>
              <a:ext uri="{FF2B5EF4-FFF2-40B4-BE49-F238E27FC236}">
                <a16:creationId xmlns:a16="http://schemas.microsoft.com/office/drawing/2014/main" id="{5D6A3A0F-009A-CE3B-7244-4CF73C8D3F9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021568" y="430"/>
            <a:ext cx="1170432" cy="1827939"/>
          </a:xfrm>
          <a:prstGeom prst="rect">
            <a:avLst/>
          </a:prstGeom>
        </p:spPr>
      </p:pic>
    </p:spTree>
    <p:extLst>
      <p:ext uri="{BB962C8B-B14F-4D97-AF65-F5344CB8AC3E}">
        <p14:creationId xmlns:p14="http://schemas.microsoft.com/office/powerpoint/2010/main" val="10680033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FED86-0A5B-4F2D-85BC-18622D3B8C1A}"/>
              </a:ext>
              <a:ext uri="{C183D7F6-B498-43B3-948B-1728B52AA6E4}">
                <adec:decorative xmlns:adec="http://schemas.microsoft.com/office/drawing/2017/decorative" val="1"/>
              </a:ext>
            </a:extLst>
          </p:cNvPr>
          <p:cNvSpPr>
            <a:spLocks noGrp="1"/>
          </p:cNvSpPr>
          <p:nvPr>
            <p:ph type="title"/>
          </p:nvPr>
        </p:nvSpPr>
        <p:spPr/>
        <p:txBody>
          <a:bodyPr/>
          <a:lstStyle/>
          <a:p>
            <a:r>
              <a:rPr lang="en-US"/>
              <a:t>FABI Professional Learning Resources</a:t>
            </a:r>
          </a:p>
        </p:txBody>
      </p:sp>
      <p:sp>
        <p:nvSpPr>
          <p:cNvPr id="9" name="Title 1">
            <a:extLst>
              <a:ext uri="{FF2B5EF4-FFF2-40B4-BE49-F238E27FC236}">
                <a16:creationId xmlns:a16="http://schemas.microsoft.com/office/drawing/2014/main" id="{3970AB5E-F082-189F-8C75-CA760C602BC4}"/>
              </a:ext>
            </a:extLst>
          </p:cNvPr>
          <p:cNvSpPr txBox="1">
            <a:spLocks/>
          </p:cNvSpPr>
          <p:nvPr/>
        </p:nvSpPr>
        <p:spPr>
          <a:xfrm>
            <a:off x="990600" y="-1296987"/>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 FABI Professional Learning Resources 1</a:t>
            </a:r>
          </a:p>
        </p:txBody>
      </p:sp>
      <p:pic>
        <p:nvPicPr>
          <p:cNvPr id="5" name="Picture 1" descr="Functional Assessment-Based Intervention (FABI) Introduction Module Cover">
            <a:extLst>
              <a:ext uri="{FF2B5EF4-FFF2-40B4-BE49-F238E27FC236}">
                <a16:creationId xmlns:a16="http://schemas.microsoft.com/office/drawing/2014/main" id="{4CA6EF9B-5A55-6E2B-A24A-B122BCCBD0A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27149" y="2344282"/>
            <a:ext cx="1573216" cy="2542410"/>
          </a:xfrm>
          <a:prstGeom prst="rect">
            <a:avLst/>
          </a:prstGeom>
        </p:spPr>
      </p:pic>
      <p:pic>
        <p:nvPicPr>
          <p:cNvPr id="4" name="Picture 2" descr="FABI Step 1,2,3,4 and 5 Module covers">
            <a:extLst>
              <a:ext uri="{FF2B5EF4-FFF2-40B4-BE49-F238E27FC236}">
                <a16:creationId xmlns:a16="http://schemas.microsoft.com/office/drawing/2014/main" id="{8B418AA5-99C5-B2C4-47E2-D54E0564FAB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886071" y="2315706"/>
            <a:ext cx="8224837" cy="2670629"/>
          </a:xfrm>
          <a:prstGeom prst="rect">
            <a:avLst/>
          </a:prstGeom>
        </p:spPr>
      </p:pic>
    </p:spTree>
    <p:extLst>
      <p:ext uri="{BB962C8B-B14F-4D97-AF65-F5344CB8AC3E}">
        <p14:creationId xmlns:p14="http://schemas.microsoft.com/office/powerpoint/2010/main" val="892975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7607B-9F5A-86F0-6FBA-E6DE2C10291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D5208B7-6AA2-6AF7-5D8D-DBA8FAC2A8C9}"/>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sp>
        <p:nvSpPr>
          <p:cNvPr id="2" name="Title (hidden)">
            <a:extLst>
              <a:ext uri="{FF2B5EF4-FFF2-40B4-BE49-F238E27FC236}">
                <a16:creationId xmlns:a16="http://schemas.microsoft.com/office/drawing/2014/main" id="{54376446-43C9-9E1F-706A-453983356EA4}"/>
              </a:ext>
            </a:extLst>
          </p:cNvPr>
          <p:cNvSpPr>
            <a:spLocks noGrp="1"/>
          </p:cNvSpPr>
          <p:nvPr>
            <p:ph type="title"/>
          </p:nvPr>
        </p:nvSpPr>
        <p:spPr>
          <a:xfrm>
            <a:off x="838200" y="-1540465"/>
            <a:ext cx="10515600" cy="1325563"/>
          </a:xfrm>
        </p:spPr>
        <p:txBody>
          <a:bodyPr/>
          <a:lstStyle/>
          <a:p>
            <a:r>
              <a:rPr lang="en-US"/>
              <a:t>Join us at future EMPOWER+ to learn more! 4</a:t>
            </a:r>
          </a:p>
        </p:txBody>
      </p:sp>
      <p:graphicFrame>
        <p:nvGraphicFramePr>
          <p:cNvPr id="5" name="Content">
            <a:extLst>
              <a:ext uri="{FF2B5EF4-FFF2-40B4-BE49-F238E27FC236}">
                <a16:creationId xmlns:a16="http://schemas.microsoft.com/office/drawing/2014/main" id="{24970D94-5E1F-D5E8-A11A-724942CB6D05}"/>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3 Support for Students with Intensive Intervention Needs: Functional Assessment-Based Intervention (FABI) on April 28, 2026 Tuesday">
            <a:extLst>
              <a:ext uri="{FF2B5EF4-FFF2-40B4-BE49-F238E27FC236}">
                <a16:creationId xmlns:a16="http://schemas.microsoft.com/office/drawing/2014/main" id="{916A5E66-568F-9C00-4466-34AC6AB546A9}"/>
              </a:ext>
            </a:extLst>
          </p:cNvPr>
          <p:cNvSpPr/>
          <p:nvPr/>
        </p:nvSpPr>
        <p:spPr>
          <a:xfrm>
            <a:off x="744685" y="5505533"/>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2">
            <a:extLst>
              <a:ext uri="{FF2B5EF4-FFF2-40B4-BE49-F238E27FC236}">
                <a16:creationId xmlns:a16="http://schemas.microsoft.com/office/drawing/2014/main" id="{01E279A9-99F4-07E6-E8A4-7FAEB552C4E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991299" y="2550087"/>
            <a:ext cx="1682460" cy="2628845"/>
          </a:xfrm>
          <a:prstGeom prst="rect">
            <a:avLst/>
          </a:prstGeom>
        </p:spPr>
      </p:pic>
    </p:spTree>
    <p:extLst>
      <p:ext uri="{BB962C8B-B14F-4D97-AF65-F5344CB8AC3E}">
        <p14:creationId xmlns:p14="http://schemas.microsoft.com/office/powerpoint/2010/main" val="110313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857D-7728-8F2E-AD82-445CAB1A818B}"/>
              </a:ext>
              <a:ext uri="{C183D7F6-B498-43B3-948B-1728B52AA6E4}">
                <adec:decorative xmlns:adec="http://schemas.microsoft.com/office/drawing/2017/decorative" val="1"/>
              </a:ext>
            </a:extLst>
          </p:cNvPr>
          <p:cNvSpPr>
            <a:spLocks noGrp="1"/>
          </p:cNvSpPr>
          <p:nvPr>
            <p:ph type="title"/>
          </p:nvPr>
        </p:nvSpPr>
        <p:spPr/>
        <p:txBody>
          <a:bodyPr/>
          <a:lstStyle/>
          <a:p>
            <a:r>
              <a:rPr lang="en-US"/>
              <a:t>FABI Professional Learning Resources</a:t>
            </a:r>
          </a:p>
        </p:txBody>
      </p:sp>
      <p:sp>
        <p:nvSpPr>
          <p:cNvPr id="6" name="Title 1">
            <a:extLst>
              <a:ext uri="{FF2B5EF4-FFF2-40B4-BE49-F238E27FC236}">
                <a16:creationId xmlns:a16="http://schemas.microsoft.com/office/drawing/2014/main" id="{21019F19-AFCA-7CEA-42A8-5F2B1869416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 FABI Professional Learning Resources 2</a:t>
            </a:r>
          </a:p>
        </p:txBody>
      </p:sp>
      <p:pic>
        <p:nvPicPr>
          <p:cNvPr id="4" name="Picture 1" descr="Screenshot of the Ci3T website with close-up of Functional Assessment-Based Interventions page">
            <a:extLst>
              <a:ext uri="{FF2B5EF4-FFF2-40B4-BE49-F238E27FC236}">
                <a16:creationId xmlns:a16="http://schemas.microsoft.com/office/drawing/2014/main" id="{E7388D9A-D1B2-E4E7-4CB0-0EF08C02E9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825625"/>
            <a:ext cx="6562558" cy="4351338"/>
          </a:xfrm>
          <a:prstGeom prst="rect">
            <a:avLst/>
          </a:prstGeom>
          <a:ln>
            <a:solidFill>
              <a:schemeClr val="tx1"/>
            </a:solidFill>
          </a:ln>
        </p:spPr>
      </p:pic>
      <p:pic>
        <p:nvPicPr>
          <p:cNvPr id="5" name="Picture 2" descr="Close-up of FABI Implementation Materials">
            <a:extLst>
              <a:ext uri="{FF2B5EF4-FFF2-40B4-BE49-F238E27FC236}">
                <a16:creationId xmlns:a16="http://schemas.microsoft.com/office/drawing/2014/main" id="{2637C01F-2F47-F6DB-A502-54B31D1EC2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62188" y="1825625"/>
            <a:ext cx="3285064" cy="4351338"/>
          </a:xfrm>
          <a:prstGeom prst="rect">
            <a:avLst/>
          </a:prstGeom>
          <a:ln>
            <a:solidFill>
              <a:schemeClr val="tx1"/>
            </a:solidFill>
          </a:ln>
        </p:spPr>
      </p:pic>
    </p:spTree>
    <p:extLst>
      <p:ext uri="{BB962C8B-B14F-4D97-AF65-F5344CB8AC3E}">
        <p14:creationId xmlns:p14="http://schemas.microsoft.com/office/powerpoint/2010/main" val="2137655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5B8621A5-9088-AA88-8E25-99BFB883513B}"/>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a:t>
            </a:r>
            <a:r>
              <a:rPr lang="en-US"/>
              <a:t>1</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C5E39D8D-2B94-A069-C98F-EB8BE31FC9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45167" y="5034773"/>
            <a:ext cx="2705807" cy="1458102"/>
          </a:xfrm>
          <a:prstGeom prst="rect">
            <a:avLst/>
          </a:prstGeom>
          <a:ln>
            <a:solidFill>
              <a:schemeClr val="tx1"/>
            </a:solidFill>
          </a:ln>
        </p:spPr>
      </p:pic>
    </p:spTree>
    <p:extLst>
      <p:ext uri="{BB962C8B-B14F-4D97-AF65-F5344CB8AC3E}">
        <p14:creationId xmlns:p14="http://schemas.microsoft.com/office/powerpoint/2010/main" val="38459440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7F702-A878-E29F-3C47-751F47DBDFD4}"/>
              </a:ext>
              <a:ext uri="{C183D7F6-B498-43B3-948B-1728B52AA6E4}">
                <adec:decorative xmlns:adec="http://schemas.microsoft.com/office/drawing/2017/decorative" val="1"/>
              </a:ext>
            </a:extLst>
          </p:cNvPr>
          <p:cNvSpPr>
            <a:spLocks noGrp="1"/>
          </p:cNvSpPr>
          <p:nvPr>
            <p:ph type="title"/>
          </p:nvPr>
        </p:nvSpPr>
        <p:spPr/>
        <p:txBody>
          <a:bodyPr/>
          <a:lstStyle/>
          <a:p>
            <a:r>
              <a:rPr lang="en-US"/>
              <a:t>FABI Professional Learning Resources</a:t>
            </a:r>
          </a:p>
        </p:txBody>
      </p:sp>
      <p:sp>
        <p:nvSpPr>
          <p:cNvPr id="6" name="Title 1">
            <a:extLst>
              <a:ext uri="{FF2B5EF4-FFF2-40B4-BE49-F238E27FC236}">
                <a16:creationId xmlns:a16="http://schemas.microsoft.com/office/drawing/2014/main" id="{4E1D74C8-28A9-9F1E-4304-E163AFC55B5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 FABI Professional Learning Resources 3</a:t>
            </a:r>
          </a:p>
        </p:txBody>
      </p:sp>
      <p:pic>
        <p:nvPicPr>
          <p:cNvPr id="4" name="Picture 2" descr="Functional Assessment-Based Intervention Textbook Cover">
            <a:extLst>
              <a:ext uri="{FF2B5EF4-FFF2-40B4-BE49-F238E27FC236}">
                <a16:creationId xmlns:a16="http://schemas.microsoft.com/office/drawing/2014/main" id="{70EEDFC7-A9C3-E157-3D49-D41AFE1CA561}"/>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044099" y="1407266"/>
            <a:ext cx="4070334" cy="5314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6976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3600"/>
              <a:t>Tier 3: Individualized De-Escalation Plan</a:t>
            </a:r>
          </a:p>
        </p:txBody>
      </p:sp>
      <p:sp>
        <p:nvSpPr>
          <p:cNvPr id="7" name="Title 1">
            <a:extLst>
              <a:ext uri="{FF2B5EF4-FFF2-40B4-BE49-F238E27FC236}">
                <a16:creationId xmlns:a16="http://schemas.microsoft.com/office/drawing/2014/main" id="{3FCD6813-D185-FF14-7BBA-C66951C1C58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Tier 3: Individualized De-Escalation Plan1</a:t>
            </a:r>
          </a:p>
        </p:txBody>
      </p:sp>
      <p:pic>
        <p:nvPicPr>
          <p:cNvPr id="4" name="Picture 1" descr="Image of an Individualized De-Escalation Plan">
            <a:extLst>
              <a:ext uri="{FF2B5EF4-FFF2-40B4-BE49-F238E27FC236}">
                <a16:creationId xmlns:a16="http://schemas.microsoft.com/office/drawing/2014/main" id="{DE8DF3BD-B840-1BA9-889B-A8569E93637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33700" y="1539641"/>
            <a:ext cx="6604000" cy="4922586"/>
          </a:xfrm>
          <a:prstGeom prst="rect">
            <a:avLst/>
          </a:prstGeom>
          <a:ln>
            <a:solidFill>
              <a:schemeClr val="tx1"/>
            </a:solidFill>
          </a:ln>
        </p:spPr>
      </p:pic>
      <p:pic>
        <p:nvPicPr>
          <p:cNvPr id="6" name="Picture 3">
            <a:extLst>
              <a:ext uri="{FF2B5EF4-FFF2-40B4-BE49-F238E27FC236}">
                <a16:creationId xmlns:a16="http://schemas.microsoft.com/office/drawing/2014/main" id="{5D6A3A0F-009A-CE3B-7244-4CF73C8D3F9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021568" y="0"/>
            <a:ext cx="1170432" cy="1828800"/>
          </a:xfrm>
          <a:prstGeom prst="rect">
            <a:avLst/>
          </a:prstGeom>
        </p:spPr>
      </p:pic>
    </p:spTree>
    <p:extLst>
      <p:ext uri="{BB962C8B-B14F-4D97-AF65-F5344CB8AC3E}">
        <p14:creationId xmlns:p14="http://schemas.microsoft.com/office/powerpoint/2010/main" val="1744354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9A4EB-6A4A-601B-905C-3EFDE089A51A}"/>
              </a:ext>
              <a:ext uri="{C183D7F6-B498-43B3-948B-1728B52AA6E4}">
                <adec:decorative xmlns:adec="http://schemas.microsoft.com/office/drawing/2017/decorative" val="1"/>
              </a:ext>
            </a:extLst>
          </p:cNvPr>
          <p:cNvSpPr>
            <a:spLocks noGrp="1"/>
          </p:cNvSpPr>
          <p:nvPr>
            <p:ph type="title"/>
          </p:nvPr>
        </p:nvSpPr>
        <p:spPr/>
        <p:txBody>
          <a:bodyPr/>
          <a:lstStyle/>
          <a:p>
            <a:r>
              <a:rPr lang="en-US" sz="4400"/>
              <a:t>Tier 3: Individualized De-Escalation Plan</a:t>
            </a:r>
            <a:endParaRPr lang="en-US"/>
          </a:p>
        </p:txBody>
      </p:sp>
      <p:sp>
        <p:nvSpPr>
          <p:cNvPr id="3" name="Title 1">
            <a:extLst>
              <a:ext uri="{FF2B5EF4-FFF2-40B4-BE49-F238E27FC236}">
                <a16:creationId xmlns:a16="http://schemas.microsoft.com/office/drawing/2014/main" id="{CE85363D-F441-7141-2139-284919360C0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Tier 3: Individualized De-Escalation Plan 2</a:t>
            </a:r>
          </a:p>
        </p:txBody>
      </p:sp>
      <p:pic>
        <p:nvPicPr>
          <p:cNvPr id="4" name="Picture 1" descr="Graphic of the acting out cycle, including: calm, trigger, agitation, acceleration, peak, de-escalation, recovery">
            <a:extLst>
              <a:ext uri="{FF2B5EF4-FFF2-40B4-BE49-F238E27FC236}">
                <a16:creationId xmlns:a16="http://schemas.microsoft.com/office/drawing/2014/main" id="{69065108-3A90-BA3D-20F8-BDEA3708F4F2}"/>
              </a:ext>
              <a:ext uri="{C183D7F6-B498-43B3-948B-1728B52AA6E4}">
                <adec:decorative xmlns:adec="http://schemas.microsoft.com/office/drawing/2017/decorative" val="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24052" y="2295700"/>
            <a:ext cx="5046268" cy="35510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of 4 pages from an Individualized de-escalation plan">
            <a:extLst>
              <a:ext uri="{FF2B5EF4-FFF2-40B4-BE49-F238E27FC236}">
                <a16:creationId xmlns:a16="http://schemas.microsoft.com/office/drawing/2014/main" id="{909BB1A4-3C0F-CD33-70E8-53983292741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4576" y="1828800"/>
            <a:ext cx="3474720" cy="44848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4CC9A4DE-FF53-9CF8-DA5B-FC0ECA10B46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021568" y="0"/>
            <a:ext cx="1170432" cy="1828800"/>
          </a:xfrm>
          <a:prstGeom prst="rect">
            <a:avLst/>
          </a:prstGeom>
        </p:spPr>
      </p:pic>
    </p:spTree>
    <p:extLst>
      <p:ext uri="{BB962C8B-B14F-4D97-AF65-F5344CB8AC3E}">
        <p14:creationId xmlns:p14="http://schemas.microsoft.com/office/powerpoint/2010/main" val="177119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0D90-457D-907D-9919-EA9C62E6127D}"/>
              </a:ext>
              <a:ext uri="{C183D7F6-B498-43B3-948B-1728B52AA6E4}">
                <adec:decorative xmlns:adec="http://schemas.microsoft.com/office/drawing/2017/decorative" val="1"/>
              </a:ext>
            </a:extLst>
          </p:cNvPr>
          <p:cNvSpPr>
            <a:spLocks noGrp="1"/>
          </p:cNvSpPr>
          <p:nvPr>
            <p:ph type="title"/>
          </p:nvPr>
        </p:nvSpPr>
        <p:spPr/>
        <p:txBody>
          <a:bodyPr/>
          <a:lstStyle/>
          <a:p>
            <a:r>
              <a:rPr lang="en-US" sz="4400"/>
              <a:t>Individualized De-Escalation Plan </a:t>
            </a:r>
            <a:r>
              <a:rPr lang="en-US"/>
              <a:t>Professional Learning Resources</a:t>
            </a:r>
          </a:p>
        </p:txBody>
      </p:sp>
      <p:sp>
        <p:nvSpPr>
          <p:cNvPr id="3" name="Title 1">
            <a:extLst>
              <a:ext uri="{FF2B5EF4-FFF2-40B4-BE49-F238E27FC236}">
                <a16:creationId xmlns:a16="http://schemas.microsoft.com/office/drawing/2014/main" id="{00F6A453-3721-EBA3-CA86-B98157BE5C3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 Individualized De-Escalation Plan Professional Learning Resources 1</a:t>
            </a:r>
          </a:p>
        </p:txBody>
      </p:sp>
      <p:pic>
        <p:nvPicPr>
          <p:cNvPr id="9" name="Picture 1" descr="Image of an Indivudualized De-escalation Plan Planning Guide">
            <a:extLst>
              <a:ext uri="{FF2B5EF4-FFF2-40B4-BE49-F238E27FC236}">
                <a16:creationId xmlns:a16="http://schemas.microsoft.com/office/drawing/2014/main" id="{7CE0D403-573E-8E59-5A3B-75973AFB22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2394" y="2096394"/>
            <a:ext cx="2801843" cy="3752342"/>
          </a:xfrm>
          <a:prstGeom prst="rect">
            <a:avLst/>
          </a:prstGeom>
          <a:ln>
            <a:solidFill>
              <a:schemeClr val="tx1"/>
            </a:solidFill>
          </a:ln>
        </p:spPr>
      </p:pic>
      <p:pic>
        <p:nvPicPr>
          <p:cNvPr id="8" name="Picture 2" descr="Image of an Understanding Behavior Chains video">
            <a:extLst>
              <a:ext uri="{FF2B5EF4-FFF2-40B4-BE49-F238E27FC236}">
                <a16:creationId xmlns:a16="http://schemas.microsoft.com/office/drawing/2014/main" id="{676C360D-C6A8-FE15-5810-9B0B656CD7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74683" y="2052130"/>
            <a:ext cx="3642634" cy="2051281"/>
          </a:xfrm>
          <a:prstGeom prst="rect">
            <a:avLst/>
          </a:prstGeom>
        </p:spPr>
      </p:pic>
      <p:pic>
        <p:nvPicPr>
          <p:cNvPr id="7174" name="Picture 3" descr="Image of a Progres Monitoring graph">
            <a:extLst>
              <a:ext uri="{FF2B5EF4-FFF2-40B4-BE49-F238E27FC236}">
                <a16:creationId xmlns:a16="http://schemas.microsoft.com/office/drawing/2014/main" id="{E37BAAD7-A080-914A-169B-B3AE2900395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4683" y="4301330"/>
            <a:ext cx="3642634" cy="22148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4" descr="Managing Acting-out Behavior at Tier 3: Building an Individualized De-escalation Plan">
            <a:extLst>
              <a:ext uri="{FF2B5EF4-FFF2-40B4-BE49-F238E27FC236}">
                <a16:creationId xmlns:a16="http://schemas.microsoft.com/office/drawing/2014/main" id="{EF87CB2A-6851-9F18-547D-923C7FC263E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257763" y="2042191"/>
            <a:ext cx="2436189" cy="3806546"/>
          </a:xfrm>
          <a:prstGeom prst="rect">
            <a:avLst/>
          </a:prstGeom>
          <a:ln>
            <a:solidFill>
              <a:schemeClr val="tx1"/>
            </a:solidFill>
          </a:ln>
        </p:spPr>
      </p:pic>
    </p:spTree>
    <p:extLst>
      <p:ext uri="{BB962C8B-B14F-4D97-AF65-F5344CB8AC3E}">
        <p14:creationId xmlns:p14="http://schemas.microsoft.com/office/powerpoint/2010/main" val="1043168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FAAB1-BC64-B0E6-281F-4C9669BD28A0}"/>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C5886106-4BDC-564D-ED44-7A2F4A65F88C}"/>
              </a:ext>
              <a:ext uri="{C183D7F6-B498-43B3-948B-1728B52AA6E4}">
                <adec:decorative xmlns:adec="http://schemas.microsoft.com/office/drawing/2017/decorative" val="1"/>
              </a:ext>
            </a:extLst>
          </p:cNvPr>
          <p:cNvSpPr>
            <a:spLocks noGrp="1"/>
          </p:cNvSpPr>
          <p:nvPr>
            <p:ph type="title"/>
          </p:nvPr>
        </p:nvSpPr>
        <p:spPr/>
        <p:txBody>
          <a:bodyPr/>
          <a:lstStyle/>
          <a:p>
            <a:r>
              <a:rPr lang="en-US" sz="4400"/>
              <a:t>Individualized De-Escalation Plan </a:t>
            </a:r>
            <a:r>
              <a:rPr lang="en-US"/>
              <a:t>Professional Learning Resources</a:t>
            </a:r>
          </a:p>
        </p:txBody>
      </p:sp>
      <p:sp>
        <p:nvSpPr>
          <p:cNvPr id="7" name="Title 1">
            <a:extLst>
              <a:ext uri="{FF2B5EF4-FFF2-40B4-BE49-F238E27FC236}">
                <a16:creationId xmlns:a16="http://schemas.microsoft.com/office/drawing/2014/main" id="{198693F8-FD04-FC17-C222-2037058025DE}"/>
              </a:ext>
            </a:extLst>
          </p:cNvPr>
          <p:cNvSpPr txBox="1">
            <a:spLocks/>
          </p:cNvSpPr>
          <p:nvPr/>
        </p:nvSpPr>
        <p:spPr>
          <a:xfrm>
            <a:off x="990600" y="-1405839"/>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Individualized De-Escalation Plan Professional Learning Resources 2</a:t>
            </a:r>
          </a:p>
        </p:txBody>
      </p:sp>
      <p:pic>
        <p:nvPicPr>
          <p:cNvPr id="4" name="Picture 1" descr="Image of websit page: Project EMPOWER from the past, 2023-2024 EMPOWER">
            <a:extLst>
              <a:ext uri="{FF2B5EF4-FFF2-40B4-BE49-F238E27FC236}">
                <a16:creationId xmlns:a16="http://schemas.microsoft.com/office/drawing/2014/main" id="{71507DD6-E4A6-CFCC-0EDC-E94034FD34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825625"/>
            <a:ext cx="6314938" cy="4351338"/>
          </a:xfrm>
          <a:prstGeom prst="rect">
            <a:avLst/>
          </a:prstGeom>
        </p:spPr>
      </p:pic>
      <p:pic>
        <p:nvPicPr>
          <p:cNvPr id="5" name="Picture 2" descr="Close-up of image from the website: Tertiary (Tier 3) Interventions in Ci3T MOdels: Logistics and Illustrations">
            <a:extLst>
              <a:ext uri="{FF2B5EF4-FFF2-40B4-BE49-F238E27FC236}">
                <a16:creationId xmlns:a16="http://schemas.microsoft.com/office/drawing/2014/main" id="{BECEF5C5-826F-39F4-B86F-47D6E5E427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6107" y="2136089"/>
            <a:ext cx="7772400" cy="4040874"/>
          </a:xfrm>
          <a:prstGeom prst="rect">
            <a:avLst/>
          </a:prstGeom>
        </p:spPr>
      </p:pic>
      <p:sp>
        <p:nvSpPr>
          <p:cNvPr id="6" name="Rectangle 1" descr="Blue rectangle outlining Project ENHANCE version (featuring modules)">
            <a:extLst>
              <a:ext uri="{FF2B5EF4-FFF2-40B4-BE49-F238E27FC236}">
                <a16:creationId xmlns:a16="http://schemas.microsoft.com/office/drawing/2014/main" id="{653C8501-3375-3535-0328-A9A9472E778A}"/>
              </a:ext>
            </a:extLst>
          </p:cNvPr>
          <p:cNvSpPr/>
          <p:nvPr/>
        </p:nvSpPr>
        <p:spPr>
          <a:xfrm>
            <a:off x="3978111" y="4480560"/>
            <a:ext cx="5165890" cy="1696403"/>
          </a:xfrm>
          <a:prstGeom prst="rect">
            <a:avLst/>
          </a:prstGeom>
          <a:noFill/>
          <a:ln w="57150">
            <a:solidFill>
              <a:schemeClr val="accent5"/>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6FD391F-85ED-2609-5008-CE3F8A499730}"/>
              </a:ext>
              <a:ext uri="{C183D7F6-B498-43B3-948B-1728B52AA6E4}">
                <adec:decorative xmlns:adec="http://schemas.microsoft.com/office/drawing/2017/decorative" val="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 </a:t>
            </a:r>
          </a:p>
        </p:txBody>
      </p:sp>
    </p:spTree>
    <p:extLst>
      <p:ext uri="{BB962C8B-B14F-4D97-AF65-F5344CB8AC3E}">
        <p14:creationId xmlns:p14="http://schemas.microsoft.com/office/powerpoint/2010/main" val="327804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AAA7114-1613-60A9-7013-5FB7CCB0EB49}"/>
              </a:ext>
            </a:extLst>
          </p:cNvPr>
          <p:cNvSpPr>
            <a:spLocks noGrp="1"/>
          </p:cNvSpPr>
          <p:nvPr>
            <p:ph type="title"/>
          </p:nvPr>
        </p:nvSpPr>
        <p:spPr/>
        <p:txBody>
          <a:bodyPr/>
          <a:lstStyle/>
          <a:p>
            <a:r>
              <a:rPr lang="en-US"/>
              <a:t>Jigsaw Preview</a:t>
            </a:r>
          </a:p>
        </p:txBody>
      </p:sp>
      <p:graphicFrame>
        <p:nvGraphicFramePr>
          <p:cNvPr id="6" name="Table 1">
            <a:extLst>
              <a:ext uri="{FF2B5EF4-FFF2-40B4-BE49-F238E27FC236}">
                <a16:creationId xmlns:a16="http://schemas.microsoft.com/office/drawing/2014/main" id="{7291B4CC-DED0-716F-6CB4-04370FE1832C}"/>
              </a:ext>
            </a:extLst>
          </p:cNvPr>
          <p:cNvGraphicFramePr>
            <a:graphicFrameLocks noGrp="1"/>
          </p:cNvGraphicFramePr>
          <p:nvPr>
            <p:extLst>
              <p:ext uri="{D42A27DB-BD31-4B8C-83A1-F6EECF244321}">
                <p14:modId xmlns:p14="http://schemas.microsoft.com/office/powerpoint/2010/main" val="2117825066"/>
              </p:ext>
            </p:extLst>
          </p:nvPr>
        </p:nvGraphicFramePr>
        <p:xfrm>
          <a:off x="932661" y="1520969"/>
          <a:ext cx="8843963" cy="365760"/>
        </p:xfrm>
        <a:graphic>
          <a:graphicData uri="http://schemas.openxmlformats.org/drawingml/2006/table">
            <a:tbl>
              <a:tblPr firstRow="1" bandRow="1">
                <a:tableStyleId>{5C22544A-7EE6-4342-B048-85BDC9FD1C3A}</a:tableStyleId>
              </a:tblPr>
              <a:tblGrid>
                <a:gridCol w="8843963">
                  <a:extLst>
                    <a:ext uri="{9D8B030D-6E8A-4147-A177-3AD203B41FA5}">
                      <a16:colId xmlns:a16="http://schemas.microsoft.com/office/drawing/2014/main" val="753282578"/>
                    </a:ext>
                  </a:extLst>
                </a:gridCol>
              </a:tblGrid>
              <a:tr h="3530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Tier 2 and 3 Supports</a:t>
                      </a:r>
                    </a:p>
                  </a:txBody>
                  <a:tcPr>
                    <a:solidFill>
                      <a:srgbClr val="2F4E6D"/>
                    </a:solidFill>
                  </a:tcPr>
                </a:tc>
                <a:extLst>
                  <a:ext uri="{0D108BD9-81ED-4DB2-BD59-A6C34878D82A}">
                    <a16:rowId xmlns:a16="http://schemas.microsoft.com/office/drawing/2014/main" val="2457955308"/>
                  </a:ext>
                </a:extLst>
              </a:tr>
            </a:tbl>
          </a:graphicData>
        </a:graphic>
      </p:graphicFrame>
      <p:graphicFrame>
        <p:nvGraphicFramePr>
          <p:cNvPr id="4" name="Table 2">
            <a:extLst>
              <a:ext uri="{FF2B5EF4-FFF2-40B4-BE49-F238E27FC236}">
                <a16:creationId xmlns:a16="http://schemas.microsoft.com/office/drawing/2014/main" id="{F4899510-78AE-2214-EB07-27CF889B9A29}"/>
              </a:ext>
            </a:extLst>
          </p:cNvPr>
          <p:cNvGraphicFramePr>
            <a:graphicFrameLocks noGrp="1"/>
          </p:cNvGraphicFramePr>
          <p:nvPr>
            <p:extLst>
              <p:ext uri="{D42A27DB-BD31-4B8C-83A1-F6EECF244321}">
                <p14:modId xmlns:p14="http://schemas.microsoft.com/office/powerpoint/2010/main" val="1749411968"/>
              </p:ext>
            </p:extLst>
          </p:nvPr>
        </p:nvGraphicFramePr>
        <p:xfrm>
          <a:off x="952221" y="1889886"/>
          <a:ext cx="8843963" cy="3447145"/>
        </p:xfrm>
        <a:graphic>
          <a:graphicData uri="http://schemas.openxmlformats.org/drawingml/2006/table">
            <a:tbl>
              <a:tblPr firstRow="1" bandRow="1">
                <a:tableStyleId>{5C22544A-7EE6-4342-B048-85BDC9FD1C3A}</a:tableStyleId>
              </a:tblPr>
              <a:tblGrid>
                <a:gridCol w="1567652">
                  <a:extLst>
                    <a:ext uri="{9D8B030D-6E8A-4147-A177-3AD203B41FA5}">
                      <a16:colId xmlns:a16="http://schemas.microsoft.com/office/drawing/2014/main" val="753282578"/>
                    </a:ext>
                  </a:extLst>
                </a:gridCol>
                <a:gridCol w="1657350">
                  <a:extLst>
                    <a:ext uri="{9D8B030D-6E8A-4147-A177-3AD203B41FA5}">
                      <a16:colId xmlns:a16="http://schemas.microsoft.com/office/drawing/2014/main" val="3891728414"/>
                    </a:ext>
                  </a:extLst>
                </a:gridCol>
                <a:gridCol w="1857375">
                  <a:extLst>
                    <a:ext uri="{9D8B030D-6E8A-4147-A177-3AD203B41FA5}">
                      <a16:colId xmlns:a16="http://schemas.microsoft.com/office/drawing/2014/main" val="1943457108"/>
                    </a:ext>
                  </a:extLst>
                </a:gridCol>
                <a:gridCol w="2157413">
                  <a:extLst>
                    <a:ext uri="{9D8B030D-6E8A-4147-A177-3AD203B41FA5}">
                      <a16:colId xmlns:a16="http://schemas.microsoft.com/office/drawing/2014/main" val="2582444716"/>
                    </a:ext>
                  </a:extLst>
                </a:gridCol>
                <a:gridCol w="1604173">
                  <a:extLst>
                    <a:ext uri="{9D8B030D-6E8A-4147-A177-3AD203B41FA5}">
                      <a16:colId xmlns:a16="http://schemas.microsoft.com/office/drawing/2014/main" val="105196875"/>
                    </a:ext>
                  </a:extLst>
                </a:gridCol>
              </a:tblGrid>
              <a:tr h="34471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Check-in/Check-out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a:solidFill>
                          <a:schemeClr val="tx1"/>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Recognize.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Relax.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Record.</a:t>
                      </a:r>
                      <a:endParaRPr lang="en-US" sz="1000" b="1">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chemeClr val="tx1"/>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Individualized De-Escalation Plan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chemeClr val="tx1"/>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Functional Assessment-Based Intervention (FABI)</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Structures for Success</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1026" name="Picture 1">
            <a:extLst>
              <a:ext uri="{FF2B5EF4-FFF2-40B4-BE49-F238E27FC236}">
                <a16:creationId xmlns:a16="http://schemas.microsoft.com/office/drawing/2014/main" id="{302895E1-B423-ADE4-3B16-39A533C82CBC}"/>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072599" y="3350250"/>
            <a:ext cx="1193840" cy="18653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9DFC339-F54E-869C-0A24-98766D585557}"/>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2731230" y="3350250"/>
            <a:ext cx="1193840" cy="18653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49EE30B1-E9B0-920A-355B-4944A2AEF295}"/>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4494032" y="3350250"/>
            <a:ext cx="1213565" cy="18961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2F6E7DEF-4651-E7D1-B4AD-E1751DD47FDE}"/>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6484405" y="3322818"/>
            <a:ext cx="1211396" cy="1892808"/>
          </a:xfrm>
          <a:prstGeom prst="rect">
            <a:avLst/>
          </a:prstGeom>
          <a:effectLst/>
        </p:spPr>
      </p:pic>
      <p:pic>
        <p:nvPicPr>
          <p:cNvPr id="3" name="Picture 5">
            <a:extLst>
              <a:ext uri="{FF2B5EF4-FFF2-40B4-BE49-F238E27FC236}">
                <a16:creationId xmlns:a16="http://schemas.microsoft.com/office/drawing/2014/main" id="{F1E5252A-BA4C-AE37-7C77-720F67D84ED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281414" y="3322818"/>
            <a:ext cx="1420368" cy="748824"/>
          </a:xfrm>
          <a:prstGeom prst="rect">
            <a:avLst/>
          </a:prstGeom>
          <a:ln>
            <a:solidFill>
              <a:schemeClr val="tx1"/>
            </a:solidFill>
          </a:ln>
        </p:spPr>
      </p:pic>
      <p:pic>
        <p:nvPicPr>
          <p:cNvPr id="8" name="Picture 6">
            <a:extLst>
              <a:ext uri="{FF2B5EF4-FFF2-40B4-BE49-F238E27FC236}">
                <a16:creationId xmlns:a16="http://schemas.microsoft.com/office/drawing/2014/main" id="{BDB5B07C-BE86-487A-FD88-8CC37D4F961A}"/>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81414" y="4298349"/>
            <a:ext cx="1420368" cy="718705"/>
          </a:xfrm>
          <a:prstGeom prst="rect">
            <a:avLst/>
          </a:prstGeom>
          <a:ln>
            <a:noFill/>
          </a:ln>
          <a:effectLst/>
        </p:spPr>
      </p:pic>
      <p:pic>
        <p:nvPicPr>
          <p:cNvPr id="2" name="Graphic 1">
            <a:extLst>
              <a:ext uri="{FF2B5EF4-FFF2-40B4-BE49-F238E27FC236}">
                <a16:creationId xmlns:a16="http://schemas.microsoft.com/office/drawing/2014/main" id="{7505B29F-0E5A-C33B-8D15-5DEC4A26DD8B}"/>
              </a:ext>
              <a:ext uri="{C183D7F6-B498-43B3-948B-1728B52AA6E4}">
                <adec:decorative xmlns:adec="http://schemas.microsoft.com/office/drawing/2017/decorative" val="1"/>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10396732" y="230188"/>
            <a:ext cx="1449246" cy="1325563"/>
          </a:xfrm>
          <a:prstGeom prst="rect">
            <a:avLst/>
          </a:prstGeom>
        </p:spPr>
      </p:pic>
    </p:spTree>
    <p:extLst>
      <p:ext uri="{BB962C8B-B14F-4D97-AF65-F5344CB8AC3E}">
        <p14:creationId xmlns:p14="http://schemas.microsoft.com/office/powerpoint/2010/main" val="10509428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5BB12-9223-1FE3-EF39-77577BDDF157}"/>
              </a:ext>
            </a:extLst>
          </p:cNvPr>
          <p:cNvSpPr txBox="1">
            <a:spLocks/>
          </p:cNvSpPr>
          <p:nvPr/>
        </p:nvSpPr>
        <p:spPr>
          <a:xfrm>
            <a:off x="458011" y="342900"/>
            <a:ext cx="11275977" cy="488950"/>
          </a:xfrm>
          <a:prstGeom prst="rect">
            <a:avLst/>
          </a:prstGeom>
          <a:solidFill>
            <a:schemeClr val="accent5">
              <a:lumMod val="75000"/>
            </a:schemeClr>
          </a:solidFill>
          <a:ln>
            <a:solidFill>
              <a:schemeClr val="tx1"/>
            </a:solidFill>
          </a:ln>
        </p:spPr>
        <p:txBody>
          <a:bodyPr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a:t>
            </a:r>
          </a:p>
        </p:txBody>
      </p:sp>
      <p:sp>
        <p:nvSpPr>
          <p:cNvPr id="3" name="Content 1">
            <a:extLst>
              <a:ext uri="{FF2B5EF4-FFF2-40B4-BE49-F238E27FC236}">
                <a16:creationId xmlns:a16="http://schemas.microsoft.com/office/drawing/2014/main" id="{0D0DE835-53C9-F620-7392-E557B94F6411}"/>
              </a:ext>
            </a:extLst>
          </p:cNvPr>
          <p:cNvSpPr txBox="1">
            <a:spLocks/>
          </p:cNvSpPr>
          <p:nvPr/>
        </p:nvSpPr>
        <p:spPr>
          <a:xfrm>
            <a:off x="458011" y="831850"/>
            <a:ext cx="11275977" cy="4319067"/>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Read over the list of Tier 2 and Tier 3 supports listed in your school’s Ci3T Implementation Manual. </a:t>
            </a:r>
          </a:p>
          <a:p>
            <a:r>
              <a:rPr lang="en-US" sz="2400"/>
              <a:t>Jigsaw breakout session: Divide your team members to attend these sessions:</a:t>
            </a:r>
          </a:p>
          <a:p>
            <a:pPr lvl="1"/>
            <a:r>
              <a:rPr lang="en-US" sz="1900"/>
              <a:t>Tier 2 Check-In/Check-out</a:t>
            </a:r>
          </a:p>
          <a:p>
            <a:pPr lvl="1"/>
            <a:r>
              <a:rPr lang="en-US" sz="1900"/>
              <a:t>Tier 2 Recognize. Relax. Record.</a:t>
            </a:r>
          </a:p>
          <a:p>
            <a:pPr lvl="1"/>
            <a:r>
              <a:rPr lang="en-US" sz="1900"/>
              <a:t>Tier 3 Managing Acting-Out Behavior at Tier 3</a:t>
            </a:r>
          </a:p>
          <a:p>
            <a:pPr lvl="1"/>
            <a:r>
              <a:rPr lang="en-US" sz="1900"/>
              <a:t>Tier 3 Functional Assessment-Based Intervention (FABI)</a:t>
            </a:r>
          </a:p>
          <a:p>
            <a:pPr lvl="1"/>
            <a:r>
              <a:rPr lang="en-US" sz="1900"/>
              <a:t>Structures for Success (e.g., shared digital space, intervention tracker)</a:t>
            </a:r>
          </a:p>
          <a:p>
            <a:r>
              <a:rPr lang="en-US" sz="2400"/>
              <a:t>Post in the chat the one you would like to attend so your Ci3T Leadership Team members can divide up to learn more!  </a:t>
            </a:r>
          </a:p>
          <a:p>
            <a:endParaRPr lang="en-US" sz="2400"/>
          </a:p>
        </p:txBody>
      </p:sp>
      <p:pic>
        <p:nvPicPr>
          <p:cNvPr id="4" name="15:00">
            <a:extLst>
              <a:ext uri="{FF2B5EF4-FFF2-40B4-BE49-F238E27FC236}">
                <a16:creationId xmlns:a16="http://schemas.microsoft.com/office/drawing/2014/main" id="{4A628E72-B469-2EC9-DDEA-280F00C2C32C}"/>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017826" y="5289198"/>
            <a:ext cx="4156406" cy="1473902"/>
          </a:xfrm>
          <a:prstGeom prst="rect">
            <a:avLst/>
          </a:prstGeom>
          <a:noFill/>
        </p:spPr>
      </p:pic>
      <p:pic>
        <p:nvPicPr>
          <p:cNvPr id="6" name="14:00">
            <a:extLst>
              <a:ext uri="{FF2B5EF4-FFF2-40B4-BE49-F238E27FC236}">
                <a16:creationId xmlns:a16="http://schemas.microsoft.com/office/drawing/2014/main" id="{72B246E7-7A9F-3ED7-0CD1-998E3455C954}"/>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017518" y="5289198"/>
            <a:ext cx="4156406" cy="1473902"/>
          </a:xfrm>
          <a:prstGeom prst="rect">
            <a:avLst/>
          </a:prstGeom>
          <a:noFill/>
        </p:spPr>
      </p:pic>
      <p:pic>
        <p:nvPicPr>
          <p:cNvPr id="7" name="13:00">
            <a:extLst>
              <a:ext uri="{FF2B5EF4-FFF2-40B4-BE49-F238E27FC236}">
                <a16:creationId xmlns:a16="http://schemas.microsoft.com/office/drawing/2014/main" id="{7AB06E5D-CE97-145C-0368-77C2689BC4F2}"/>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017842" y="5289198"/>
            <a:ext cx="4156406" cy="1473902"/>
          </a:xfrm>
          <a:prstGeom prst="rect">
            <a:avLst/>
          </a:prstGeom>
          <a:noFill/>
        </p:spPr>
      </p:pic>
      <p:pic>
        <p:nvPicPr>
          <p:cNvPr id="8" name="12:00">
            <a:extLst>
              <a:ext uri="{FF2B5EF4-FFF2-40B4-BE49-F238E27FC236}">
                <a16:creationId xmlns:a16="http://schemas.microsoft.com/office/drawing/2014/main" id="{1A5C4FF9-7DBE-852E-F19E-7D66E22ED227}"/>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017574" y="5289198"/>
            <a:ext cx="4156406" cy="1473902"/>
          </a:xfrm>
          <a:prstGeom prst="rect">
            <a:avLst/>
          </a:prstGeom>
          <a:noFill/>
        </p:spPr>
      </p:pic>
      <p:pic>
        <p:nvPicPr>
          <p:cNvPr id="9" name="11:00">
            <a:extLst>
              <a:ext uri="{FF2B5EF4-FFF2-40B4-BE49-F238E27FC236}">
                <a16:creationId xmlns:a16="http://schemas.microsoft.com/office/drawing/2014/main" id="{71089EC7-DCAA-1635-8399-CC07721BA6F2}"/>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017574" y="5289198"/>
            <a:ext cx="4156406" cy="1473902"/>
          </a:xfrm>
          <a:prstGeom prst="rect">
            <a:avLst/>
          </a:prstGeom>
          <a:noFill/>
        </p:spPr>
      </p:pic>
      <p:pic>
        <p:nvPicPr>
          <p:cNvPr id="10" name="10:00">
            <a:extLst>
              <a:ext uri="{FF2B5EF4-FFF2-40B4-BE49-F238E27FC236}">
                <a16:creationId xmlns:a16="http://schemas.microsoft.com/office/drawing/2014/main" id="{275BA367-76A2-FF61-8425-E1ECDF1C34DD}"/>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4017630" y="5289198"/>
            <a:ext cx="4156406" cy="1473902"/>
          </a:xfrm>
          <a:prstGeom prst="rect">
            <a:avLst/>
          </a:prstGeom>
          <a:noFill/>
        </p:spPr>
      </p:pic>
      <p:pic>
        <p:nvPicPr>
          <p:cNvPr id="11" name="09:00">
            <a:extLst>
              <a:ext uri="{FF2B5EF4-FFF2-40B4-BE49-F238E27FC236}">
                <a16:creationId xmlns:a16="http://schemas.microsoft.com/office/drawing/2014/main" id="{032C128B-80FF-51A9-F33E-9D38CDEF765B}"/>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4017686" y="5289198"/>
            <a:ext cx="4156406" cy="1473902"/>
          </a:xfrm>
          <a:prstGeom prst="rect">
            <a:avLst/>
          </a:prstGeom>
          <a:noFill/>
        </p:spPr>
      </p:pic>
      <p:pic>
        <p:nvPicPr>
          <p:cNvPr id="12" name="08:00">
            <a:extLst>
              <a:ext uri="{FF2B5EF4-FFF2-40B4-BE49-F238E27FC236}">
                <a16:creationId xmlns:a16="http://schemas.microsoft.com/office/drawing/2014/main" id="{4FA22128-BC45-E393-80E0-0F8300EF5AEE}"/>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4017850" y="5289198"/>
            <a:ext cx="4156406" cy="1473902"/>
          </a:xfrm>
          <a:prstGeom prst="rect">
            <a:avLst/>
          </a:prstGeom>
          <a:noFill/>
        </p:spPr>
      </p:pic>
      <p:pic>
        <p:nvPicPr>
          <p:cNvPr id="13" name="07:00">
            <a:extLst>
              <a:ext uri="{FF2B5EF4-FFF2-40B4-BE49-F238E27FC236}">
                <a16:creationId xmlns:a16="http://schemas.microsoft.com/office/drawing/2014/main" id="{F0B90F06-87E4-9960-C3B0-0DDF24C86179}"/>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017852" y="5289198"/>
            <a:ext cx="4156406" cy="1473902"/>
          </a:xfrm>
          <a:prstGeom prst="rect">
            <a:avLst/>
          </a:prstGeom>
          <a:noFill/>
        </p:spPr>
      </p:pic>
      <p:pic>
        <p:nvPicPr>
          <p:cNvPr id="14" name="06:00">
            <a:extLst>
              <a:ext uri="{FF2B5EF4-FFF2-40B4-BE49-F238E27FC236}">
                <a16:creationId xmlns:a16="http://schemas.microsoft.com/office/drawing/2014/main" id="{8821891C-5236-1363-F072-0285B8C582B9}"/>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4017852" y="5289198"/>
            <a:ext cx="4156406" cy="1473902"/>
          </a:xfrm>
          <a:prstGeom prst="rect">
            <a:avLst/>
          </a:prstGeom>
          <a:noFill/>
        </p:spPr>
      </p:pic>
      <p:pic>
        <p:nvPicPr>
          <p:cNvPr id="15" name="05:00">
            <a:extLst>
              <a:ext uri="{FF2B5EF4-FFF2-40B4-BE49-F238E27FC236}">
                <a16:creationId xmlns:a16="http://schemas.microsoft.com/office/drawing/2014/main" id="{86A01963-064F-710B-F2CE-6DBE54FF92E6}"/>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4017852" y="5289198"/>
            <a:ext cx="4156406" cy="1473902"/>
          </a:xfrm>
          <a:prstGeom prst="rect">
            <a:avLst/>
          </a:prstGeom>
          <a:noFill/>
        </p:spPr>
      </p:pic>
      <p:pic>
        <p:nvPicPr>
          <p:cNvPr id="16" name="04:00">
            <a:extLst>
              <a:ext uri="{FF2B5EF4-FFF2-40B4-BE49-F238E27FC236}">
                <a16:creationId xmlns:a16="http://schemas.microsoft.com/office/drawing/2014/main" id="{4CD79E42-1C0A-16FB-A617-14B13134E31C}"/>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4017686" y="5289198"/>
            <a:ext cx="4156406" cy="1473902"/>
          </a:xfrm>
          <a:prstGeom prst="rect">
            <a:avLst/>
          </a:prstGeom>
          <a:noFill/>
        </p:spPr>
      </p:pic>
      <p:pic>
        <p:nvPicPr>
          <p:cNvPr id="17" name="03:00">
            <a:extLst>
              <a:ext uri="{FF2B5EF4-FFF2-40B4-BE49-F238E27FC236}">
                <a16:creationId xmlns:a16="http://schemas.microsoft.com/office/drawing/2014/main" id="{ABF3A528-EFAC-967B-1747-2ACA9A705287}"/>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4017852" y="5289200"/>
            <a:ext cx="4156406" cy="1473902"/>
          </a:xfrm>
          <a:prstGeom prst="rect">
            <a:avLst/>
          </a:prstGeom>
          <a:noFill/>
        </p:spPr>
      </p:pic>
      <p:pic>
        <p:nvPicPr>
          <p:cNvPr id="18" name="02:00">
            <a:extLst>
              <a:ext uri="{FF2B5EF4-FFF2-40B4-BE49-F238E27FC236}">
                <a16:creationId xmlns:a16="http://schemas.microsoft.com/office/drawing/2014/main" id="{250003C1-9086-65FD-AE52-ACCC85EF6F53}"/>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4017854" y="5289200"/>
            <a:ext cx="4156406" cy="1473902"/>
          </a:xfrm>
          <a:prstGeom prst="rect">
            <a:avLst/>
          </a:prstGeom>
          <a:noFill/>
        </p:spPr>
      </p:pic>
      <p:pic>
        <p:nvPicPr>
          <p:cNvPr id="19" name="01:00">
            <a:extLst>
              <a:ext uri="{FF2B5EF4-FFF2-40B4-BE49-F238E27FC236}">
                <a16:creationId xmlns:a16="http://schemas.microsoft.com/office/drawing/2014/main" id="{1FEB1803-0412-86A3-4F18-7C36D7BFED0B}"/>
              </a:ext>
              <a:ext uri="{C183D7F6-B498-43B3-948B-1728B52AA6E4}">
                <adec:decorative xmlns:adec="http://schemas.microsoft.com/office/drawing/2017/decorative" val="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4017854" y="5289202"/>
            <a:ext cx="4156406" cy="1473902"/>
          </a:xfrm>
          <a:prstGeom prst="rect">
            <a:avLst/>
          </a:prstGeom>
          <a:noFill/>
        </p:spPr>
      </p:pic>
      <p:pic>
        <p:nvPicPr>
          <p:cNvPr id="20" name="00:30">
            <a:extLst>
              <a:ext uri="{FF2B5EF4-FFF2-40B4-BE49-F238E27FC236}">
                <a16:creationId xmlns:a16="http://schemas.microsoft.com/office/drawing/2014/main" id="{255C0D0E-DF26-33DB-C253-6CCF074C9BB0}"/>
              </a:ext>
              <a:ext uri="{C183D7F6-B498-43B3-948B-1728B52AA6E4}">
                <adec:decorative xmlns:adec="http://schemas.microsoft.com/office/drawing/2017/decorative" val="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4017742" y="5289198"/>
            <a:ext cx="4156406" cy="1473902"/>
          </a:xfrm>
          <a:prstGeom prst="rect">
            <a:avLst/>
          </a:prstGeom>
          <a:noFill/>
        </p:spPr>
      </p:pic>
      <p:pic>
        <p:nvPicPr>
          <p:cNvPr id="21" name="00:00">
            <a:extLst>
              <a:ext uri="{FF2B5EF4-FFF2-40B4-BE49-F238E27FC236}">
                <a16:creationId xmlns:a16="http://schemas.microsoft.com/office/drawing/2014/main" id="{E80B1F7C-CD5C-BB65-04F3-B064BFCEAC87}"/>
              </a:ext>
              <a:ext uri="{C183D7F6-B498-43B3-948B-1728B52AA6E4}">
                <adec:decorative xmlns:adec="http://schemas.microsoft.com/office/drawing/2017/decorative" val="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4017798" y="5289198"/>
            <a:ext cx="4156404" cy="1473903"/>
          </a:xfrm>
          <a:prstGeom prst="rect">
            <a:avLst/>
          </a:prstGeom>
          <a:noFill/>
        </p:spPr>
      </p:pic>
    </p:spTree>
    <p:extLst>
      <p:ext uri="{BB962C8B-B14F-4D97-AF65-F5344CB8AC3E}">
        <p14:creationId xmlns:p14="http://schemas.microsoft.com/office/powerpoint/2010/main" val="3988406604"/>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8"/>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19"/>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14C87-EA69-461B-ACE4-77C7D7373016}"/>
              </a:ext>
            </a:extLst>
          </p:cNvPr>
          <p:cNvSpPr>
            <a:spLocks noGrp="1"/>
          </p:cNvSpPr>
          <p:nvPr>
            <p:ph type="title"/>
          </p:nvPr>
        </p:nvSpPr>
        <p:spPr>
          <a:xfrm>
            <a:off x="831850" y="1709738"/>
            <a:ext cx="7831383" cy="2852737"/>
          </a:xfrm>
        </p:spPr>
        <p:txBody>
          <a:bodyPr/>
          <a:lstStyle/>
          <a:p>
            <a:r>
              <a:rPr lang="en-US"/>
              <a:t>Wrapping Up and Moving Forward</a:t>
            </a:r>
          </a:p>
        </p:txBody>
      </p:sp>
    </p:spTree>
    <p:extLst>
      <p:ext uri="{BB962C8B-B14F-4D97-AF65-F5344CB8AC3E}">
        <p14:creationId xmlns:p14="http://schemas.microsoft.com/office/powerpoint/2010/main" val="12145246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CF539-B0EE-19B0-C67C-0ABC42D00458}"/>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B2E5A8B9-151E-5011-18EA-2E96083F91C3}"/>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1">
            <a:extLst>
              <a:ext uri="{FF2B5EF4-FFF2-40B4-BE49-F238E27FC236}">
                <a16:creationId xmlns:a16="http://schemas.microsoft.com/office/drawing/2014/main" id="{366DB62A-02A2-EC1D-C105-C2351176CC1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3</a:t>
            </a:r>
          </a:p>
        </p:txBody>
      </p:sp>
      <p:sp>
        <p:nvSpPr>
          <p:cNvPr id="3" name="Content Placeholder 1">
            <a:extLst>
              <a:ext uri="{FF2B5EF4-FFF2-40B4-BE49-F238E27FC236}">
                <a16:creationId xmlns:a16="http://schemas.microsoft.com/office/drawing/2014/main" id="{D6007C8B-156C-344B-8F7B-7508069F784F}"/>
              </a:ext>
            </a:extLst>
          </p:cNvPr>
          <p:cNvSpPr>
            <a:spLocks noGrp="1"/>
          </p:cNvSpPr>
          <p:nvPr>
            <p:ph sz="half" idx="1"/>
          </p:nvPr>
        </p:nvSpPr>
        <p:spPr>
          <a:xfrm>
            <a:off x="838199" y="1825625"/>
            <a:ext cx="5491939" cy="4351338"/>
          </a:xfrm>
        </p:spPr>
        <p:txBody>
          <a:bodyPr>
            <a:normAutofit/>
          </a:bodyPr>
          <a:lstStyle/>
          <a:p>
            <a:pPr marL="0" indent="0">
              <a:buNone/>
            </a:pPr>
            <a:r>
              <a:rPr lang="en-US"/>
              <a:t>What is one action item you or your team will take following today’s session?</a:t>
            </a:r>
          </a:p>
        </p:txBody>
      </p:sp>
      <p:pic>
        <p:nvPicPr>
          <p:cNvPr id="11" name="Picture 1" descr="A screenshot of a Zoom chat">
            <a:extLst>
              <a:ext uri="{FF2B5EF4-FFF2-40B4-BE49-F238E27FC236}">
                <a16:creationId xmlns:a16="http://schemas.microsoft.com/office/drawing/2014/main" id="{E59BF5C6-281D-5BC9-61E4-B6472DEF3964}"/>
              </a:ext>
            </a:extLst>
          </p:cNvPr>
          <p:cNvPicPr>
            <a:picLocks noGrp="1" noChangeAspect="1"/>
          </p:cNvPicPr>
          <p:nvPr>
            <p:ph sz="half" idx="2"/>
          </p:nvPr>
        </p:nvPicPr>
        <p:blipFill>
          <a:blip r:embed="rId2"/>
          <a:stretch>
            <a:fillRect/>
          </a:stretch>
        </p:blipFill>
        <p:spPr>
          <a:xfrm>
            <a:off x="6553325" y="1825625"/>
            <a:ext cx="3345666" cy="3605019"/>
          </a:xfrm>
          <a:ln>
            <a:solidFill>
              <a:schemeClr val="tx1"/>
            </a:solidFill>
          </a:ln>
        </p:spPr>
      </p:pic>
      <p:grpSp>
        <p:nvGrpSpPr>
          <p:cNvPr id="17" name="Picture 2">
            <a:extLst>
              <a:ext uri="{FF2B5EF4-FFF2-40B4-BE49-F238E27FC236}">
                <a16:creationId xmlns:a16="http://schemas.microsoft.com/office/drawing/2014/main" id="{371718C3-71B2-323B-D13E-BE578D3AEC61}"/>
              </a:ext>
              <a:ext uri="{C183D7F6-B498-43B3-948B-1728B52AA6E4}">
                <adec:decorative xmlns:adec="http://schemas.microsoft.com/office/drawing/2017/decorative" val="1"/>
              </a:ext>
            </a:extLst>
          </p:cNvPr>
          <p:cNvGrpSpPr/>
          <p:nvPr/>
        </p:nvGrpSpPr>
        <p:grpSpPr>
          <a:xfrm>
            <a:off x="10022930" y="3831566"/>
            <a:ext cx="1561171" cy="2129883"/>
            <a:chOff x="10326029" y="3813717"/>
            <a:chExt cx="1561171" cy="2129883"/>
          </a:xfrm>
        </p:grpSpPr>
        <p:pic>
          <p:nvPicPr>
            <p:cNvPr id="7" name="Graphic 6" descr="Keyboard outline">
              <a:extLst>
                <a:ext uri="{FF2B5EF4-FFF2-40B4-BE49-F238E27FC236}">
                  <a16:creationId xmlns:a16="http://schemas.microsoft.com/office/drawing/2014/main" id="{5AF12C5E-FF1A-DCCA-9972-EC56BFAF99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17D18067-E063-D5F2-7506-A6C5436DE5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A09BF64E-A444-ACD7-D04A-FF2C1A7D8C1A}"/>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348181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3849907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00447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 uri="{C183D7F6-B498-43B3-948B-1728B52AA6E4}">
                <adec:decorative xmlns:adec="http://schemas.microsoft.com/office/drawing/2017/decorative" val="1"/>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Trainers and Coaches Calls </a:t>
            </a:r>
          </a:p>
        </p:txBody>
      </p:sp>
      <p:sp>
        <p:nvSpPr>
          <p:cNvPr id="3" name="Title 2">
            <a:extLst>
              <a:ext uri="{FF2B5EF4-FFF2-40B4-BE49-F238E27FC236}">
                <a16:creationId xmlns:a16="http://schemas.microsoft.com/office/drawing/2014/main" id="{3F7A5FC7-B7B4-0A10-F15B-B4AE3472BFA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 Trainers and Coaches Calls</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a:xfrm>
            <a:off x="839788" y="1325563"/>
            <a:ext cx="5157787" cy="823912"/>
          </a:xfrm>
        </p:spPr>
        <p:txBody>
          <a:bodyPr/>
          <a:lstStyle/>
          <a:p>
            <a:r>
              <a:rPr lang="en-US"/>
              <a:t>Today</a:t>
            </a:r>
          </a:p>
        </p:txBody>
      </p:sp>
      <p:sp>
        <p:nvSpPr>
          <p:cNvPr id="4" name="Content Placeholder 3"/>
          <p:cNvSpPr>
            <a:spLocks noGrp="1"/>
          </p:cNvSpPr>
          <p:nvPr>
            <p:ph sz="half" idx="2"/>
          </p:nvPr>
        </p:nvSpPr>
        <p:spPr>
          <a:xfrm>
            <a:off x="839788" y="2149475"/>
            <a:ext cx="5157787" cy="3684588"/>
          </a:xfrm>
        </p:spPr>
        <p:txBody>
          <a:bodyPr>
            <a:normAutofit lnSpcReduction="10000"/>
          </a:bodyPr>
          <a:lstStyle/>
          <a:p>
            <a:r>
              <a:rPr lang="en-US"/>
              <a:t>Data-Informed Decision-Making</a:t>
            </a:r>
          </a:p>
          <a:p>
            <a:r>
              <a:rPr lang="en-US"/>
              <a:t>Working Across the Tiers</a:t>
            </a:r>
          </a:p>
          <a:p>
            <a:pPr lvl="1"/>
            <a:r>
              <a:rPr lang="en-US">
                <a:cs typeface="Arial"/>
              </a:rPr>
              <a:t>Integrated Lesson Planning</a:t>
            </a:r>
          </a:p>
          <a:p>
            <a:pPr lvl="1"/>
            <a:r>
              <a:rPr lang="en-US">
                <a:cs typeface="Arial"/>
              </a:rPr>
              <a:t>Tier 2</a:t>
            </a:r>
          </a:p>
          <a:p>
            <a:pPr lvl="1"/>
            <a:r>
              <a:rPr lang="en-US">
                <a:cs typeface="Arial"/>
              </a:rPr>
              <a:t>Tier 3</a:t>
            </a:r>
          </a:p>
        </p:txBody>
      </p:sp>
      <p:sp>
        <p:nvSpPr>
          <p:cNvPr id="5" name="Text Placeholder 4"/>
          <p:cNvSpPr>
            <a:spLocks noGrp="1"/>
          </p:cNvSpPr>
          <p:nvPr>
            <p:ph type="body" sz="quarter" idx="3"/>
          </p:nvPr>
        </p:nvSpPr>
        <p:spPr>
          <a:xfrm>
            <a:off x="6172200" y="1325563"/>
            <a:ext cx="5183188" cy="823912"/>
          </a:xfrm>
        </p:spPr>
        <p:txBody>
          <a:bodyPr/>
          <a:lstStyle/>
          <a:p>
            <a:r>
              <a:rPr lang="en-US"/>
              <a:t>Next time</a:t>
            </a:r>
          </a:p>
        </p:txBody>
      </p:sp>
      <p:sp>
        <p:nvSpPr>
          <p:cNvPr id="6" name="Content Placeholder 5"/>
          <p:cNvSpPr>
            <a:spLocks noGrp="1"/>
          </p:cNvSpPr>
          <p:nvPr>
            <p:ph sz="quarter" idx="4"/>
          </p:nvPr>
        </p:nvSpPr>
        <p:spPr>
          <a:xfrm>
            <a:off x="6172200" y="2149475"/>
            <a:ext cx="5183188" cy="3684588"/>
          </a:xfrm>
        </p:spPr>
        <p:txBody>
          <a:bodyPr>
            <a:normAutofit lnSpcReduction="10000"/>
          </a:bodyPr>
          <a:lstStyle/>
          <a:p>
            <a:r>
              <a:rPr lang="en-US"/>
              <a:t>Procedures for Monitoring</a:t>
            </a:r>
          </a:p>
          <a:p>
            <a:pPr lvl="1"/>
            <a:r>
              <a:rPr lang="en-US"/>
              <a:t>Review your school’s social validity and treatment integrity data</a:t>
            </a:r>
          </a:p>
          <a:p>
            <a:pPr lvl="1"/>
            <a:r>
              <a:rPr lang="en-US"/>
              <a:t>Review your school’s spring screening data</a:t>
            </a:r>
          </a:p>
          <a:p>
            <a:r>
              <a:rPr lang="en-US"/>
              <a:t>Planning for the Year Ahead 2025-2026</a:t>
            </a:r>
          </a:p>
          <a:p>
            <a:r>
              <a:rPr lang="en-US"/>
              <a:t>Focusing on Data-Informed Professional Learning</a:t>
            </a:r>
          </a:p>
        </p:txBody>
      </p:sp>
    </p:spTree>
    <p:extLst>
      <p:ext uri="{BB962C8B-B14F-4D97-AF65-F5344CB8AC3E}">
        <p14:creationId xmlns:p14="http://schemas.microsoft.com/office/powerpoint/2010/main" val="10037430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1"/>
          <p:cNvSpPr>
            <a:spLocks noGrp="1"/>
          </p:cNvSpPr>
          <p:nvPr>
            <p:ph idx="1"/>
          </p:nvPr>
        </p:nvSpPr>
        <p:spPr/>
        <p:txBody>
          <a:bodyPr>
            <a:normAutofit/>
          </a:bodyPr>
          <a:lstStyle/>
          <a:p>
            <a:pPr marL="0" indent="0">
              <a:buNone/>
            </a:pPr>
            <a:r>
              <a:rPr lang="en-US" b="1" dirty="0"/>
              <a:t>At your next Ci3T Leadership Team meeting: </a:t>
            </a:r>
          </a:p>
          <a:p>
            <a:pPr lvl="1"/>
            <a:r>
              <a:rPr lang="en-US" dirty="0"/>
              <a:t>Solidify plans to collect Spring Treatment Integrity and Social Validity Data (e.g., set aside time at staff and faculty meeting to complete measures, completed Tiered Fidelity Inventory [TFI]) </a:t>
            </a:r>
          </a:p>
          <a:p>
            <a:pPr marL="0" indent="0">
              <a:buNone/>
            </a:pPr>
            <a:r>
              <a:rPr lang="en-US" b="1"/>
              <a:t>At </a:t>
            </a:r>
            <a:r>
              <a:rPr lang="en-US" b="1" dirty="0"/>
              <a:t>your next faculty meeting: </a:t>
            </a:r>
          </a:p>
          <a:p>
            <a:pPr lvl="1"/>
            <a:r>
              <a:rPr lang="en-US" dirty="0"/>
              <a:t>Share successes</a:t>
            </a:r>
          </a:p>
          <a:p>
            <a:pPr lvl="1"/>
            <a:r>
              <a:rPr lang="en-US" dirty="0"/>
              <a:t>Share professional learning resources and opportunities</a:t>
            </a:r>
          </a:p>
        </p:txBody>
      </p:sp>
    </p:spTree>
    <p:extLst>
      <p:ext uri="{BB962C8B-B14F-4D97-AF65-F5344CB8AC3E}">
        <p14:creationId xmlns:p14="http://schemas.microsoft.com/office/powerpoint/2010/main" val="17180877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8ECD-7248-BF1D-A879-79EC24522C1B}"/>
              </a:ext>
            </a:extLst>
          </p:cNvPr>
          <p:cNvSpPr>
            <a:spLocks noGrp="1"/>
          </p:cNvSpPr>
          <p:nvPr>
            <p:ph type="title"/>
          </p:nvPr>
        </p:nvSpPr>
        <p:spPr/>
        <p:txBody>
          <a:bodyPr/>
          <a:lstStyle/>
          <a:p>
            <a:r>
              <a:rPr lang="en-US"/>
              <a:t>Action Planning</a:t>
            </a:r>
          </a:p>
        </p:txBody>
      </p:sp>
      <p:pic>
        <p:nvPicPr>
          <p:cNvPr id="12" name="Picture 1" descr="Action Steps Tables. Logistics Action Items Table is used for planning steps for supporting implementation and includes the following columns: action item, person(s) responsible, planned completion date, date completed, and completed items. Problem-solving Action Plan Table is used for team-initiated problem solving (TIPS), which involves using school-wide data to identify challenges and make action plans, and includes the following columns: problem statement, hypothesis (why), solutions/tasks, who?, by when?, and goal, timeline, and decision rules.">
            <a:extLst>
              <a:ext uri="{FF2B5EF4-FFF2-40B4-BE49-F238E27FC236}">
                <a16:creationId xmlns:a16="http://schemas.microsoft.com/office/drawing/2014/main" id="{3EF0E6AE-2553-AA47-5274-5E55FDF24E70}"/>
              </a:ext>
            </a:extLst>
          </p:cNvPr>
          <p:cNvPicPr>
            <a:picLocks noChangeAspect="1"/>
          </p:cNvPicPr>
          <p:nvPr/>
        </p:nvPicPr>
        <p:blipFill>
          <a:blip r:embed="rId3"/>
          <a:stretch>
            <a:fillRect/>
          </a:stretch>
        </p:blipFill>
        <p:spPr>
          <a:xfrm>
            <a:off x="838200" y="1578778"/>
            <a:ext cx="9425233" cy="5175953"/>
          </a:xfrm>
          <a:prstGeom prst="rect">
            <a:avLst/>
          </a:prstGeom>
        </p:spPr>
      </p:pic>
      <p:pic>
        <p:nvPicPr>
          <p:cNvPr id="5" name="Picture 4">
            <a:extLst>
              <a:ext uri="{FF2B5EF4-FFF2-40B4-BE49-F238E27FC236}">
                <a16:creationId xmlns:a16="http://schemas.microsoft.com/office/drawing/2014/main" id="{68533E8F-4EEF-0FDF-A5E9-B06CBE3EC12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8836" y="0"/>
            <a:ext cx="1413164" cy="18288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spTree>
    <p:extLst>
      <p:ext uri="{BB962C8B-B14F-4D97-AF65-F5344CB8AC3E}">
        <p14:creationId xmlns:p14="http://schemas.microsoft.com/office/powerpoint/2010/main" val="29119834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180BD-300E-3B3D-F5E1-FA5624D1DF1C}"/>
              </a:ext>
            </a:extLst>
          </p:cNvPr>
          <p:cNvSpPr>
            <a:spLocks noGrp="1"/>
          </p:cNvSpPr>
          <p:nvPr>
            <p:ph type="title"/>
          </p:nvPr>
        </p:nvSpPr>
        <p:spPr/>
        <p:txBody>
          <a:bodyPr/>
          <a:lstStyle/>
          <a:p>
            <a:r>
              <a:rPr lang="en-US"/>
              <a:t>Coaching Protocol Reminder</a:t>
            </a:r>
          </a:p>
        </p:txBody>
      </p:sp>
      <p:pic>
        <p:nvPicPr>
          <p:cNvPr id="14" name="Page 1" descr="Ci3T Implementation Series and Delivery Coaching Protocol">
            <a:extLst>
              <a:ext uri="{FF2B5EF4-FFF2-40B4-BE49-F238E27FC236}">
                <a16:creationId xmlns:a16="http://schemas.microsoft.com/office/drawing/2014/main" id="{A2975193-920D-40FE-7B6F-45E87A6039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9269" y="1752301"/>
            <a:ext cx="3583675" cy="4497985"/>
          </a:xfrm>
          <a:prstGeom prst="rect">
            <a:avLst/>
          </a:prstGeom>
          <a:ln>
            <a:solidFill>
              <a:schemeClr val="tx1">
                <a:lumMod val="50000"/>
                <a:lumOff val="50000"/>
              </a:schemeClr>
            </a:solidFill>
          </a:ln>
        </p:spPr>
      </p:pic>
      <p:pic>
        <p:nvPicPr>
          <p:cNvPr id="5" name="Picture 1" descr="Screenshot of Session 1 activities to complete after the session, including implementation coaching tips">
            <a:extLst>
              <a:ext uri="{FF2B5EF4-FFF2-40B4-BE49-F238E27FC236}">
                <a16:creationId xmlns:a16="http://schemas.microsoft.com/office/drawing/2014/main" id="{3FCC2BEA-81DA-C5AE-5109-3A546B810D55}"/>
              </a:ext>
            </a:extLst>
          </p:cNvPr>
          <p:cNvPicPr>
            <a:picLocks noChangeAspect="1"/>
          </p:cNvPicPr>
          <p:nvPr/>
        </p:nvPicPr>
        <p:blipFill>
          <a:blip r:embed="rId4"/>
          <a:stretch>
            <a:fillRect/>
          </a:stretch>
        </p:blipFill>
        <p:spPr>
          <a:xfrm>
            <a:off x="4869816" y="1752301"/>
            <a:ext cx="4765504" cy="4444234"/>
          </a:xfrm>
          <a:prstGeom prst="rect">
            <a:avLst/>
          </a:prstGeom>
          <a:ln>
            <a:solidFill>
              <a:schemeClr val="tx1"/>
            </a:solidFill>
          </a:ln>
        </p:spPr>
      </p:pic>
    </p:spTree>
    <p:extLst>
      <p:ext uri="{BB962C8B-B14F-4D97-AF65-F5344CB8AC3E}">
        <p14:creationId xmlns:p14="http://schemas.microsoft.com/office/powerpoint/2010/main" val="39514636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Tag us in your Ci3T highlights, we love to see Ci3T in action! </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Follow us on </a:t>
            </a:r>
            <a:r>
              <a:rPr kumimoji="0" lang="en-US" sz="2800" b="1" i="0" u="none" strike="noStrike" kern="1200" cap="none" spc="-100" normalizeH="0" baseline="0" noProof="0">
                <a:ln>
                  <a:noFill/>
                </a:ln>
                <a:solidFill>
                  <a:srgbClr val="2F4E6D"/>
                </a:solidFill>
                <a:effectLst/>
                <a:uLnTx/>
                <a:uFillTx/>
                <a:latin typeface="Arial" panose="020B0604020202020204"/>
                <a:ea typeface="Roboto" pitchFamily="2" charset="0"/>
                <a:cs typeface="+mn-cs"/>
              </a:rPr>
              <a:t>Instagram</a:t>
            </a: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 for updates and new resources!</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endPar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Ci3Tmodel</a:t>
              </a:r>
              <a:endParaRPr kumimoji="0" lang="en-US" sz="32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a:ea typeface="+mn-ea"/>
                  <a:cs typeface="+mn-cs"/>
                </a:rPr>
                <a:t>#Ci3T</a:t>
              </a:r>
              <a:endParaRPr kumimoji="0" lang="en-US" sz="54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pic>
        <p:nvPicPr>
          <p:cNvPr id="4" name="Picture 1" descr="Screenshot of Ci3T session evaluation">
            <a:extLst>
              <a:ext uri="{FF2B5EF4-FFF2-40B4-BE49-F238E27FC236}">
                <a16:creationId xmlns:a16="http://schemas.microsoft.com/office/drawing/2014/main" id="{D61D8EF9-5543-4A99-4F5C-C449351ADC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67258" y="3181077"/>
            <a:ext cx="4060506" cy="3473938"/>
          </a:xfrm>
          <a:prstGeom prst="rect">
            <a:avLst/>
          </a:prstGeom>
          <a:ln>
            <a:solidFill>
              <a:schemeClr val="accent5"/>
            </a:solidFill>
          </a:ln>
        </p:spPr>
      </p:pic>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500" normalizeH="0" baseline="0" noProof="0">
                <a:ln w="3175">
                  <a:solidFill>
                    <a:prstClr val="white">
                      <a:lumMod val="95000"/>
                    </a:prstClr>
                  </a:solidFill>
                </a:ln>
                <a:solidFill>
                  <a:srgbClr val="4D4D4D"/>
                </a:solidFill>
                <a:effectLst/>
                <a:uLnTx/>
                <a:uFillTx/>
                <a:latin typeface="Arial" panose="020B0604020202020204"/>
                <a:ea typeface="+mj-ea"/>
                <a:cs typeface="+mj-cs"/>
              </a:rPr>
              <a:t>Thank you!</a:t>
            </a:r>
            <a:endParaRPr kumimoji="0" lang="en-US" sz="5400" b="1" i="0" u="none" strike="noStrike" kern="1200" cap="none" spc="-500" normalizeH="0" baseline="0" noProof="0">
              <a:ln>
                <a:noFill/>
              </a:ln>
              <a:solidFill>
                <a:srgbClr val="4D4D4D"/>
              </a:solidFill>
              <a:effectLst/>
              <a:uLnTx/>
              <a:uFillTx/>
              <a:latin typeface="Arial" panose="020B06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Arial" panose="020B0604020202020204"/>
                <a:ea typeface="+mj-ea"/>
                <a:cs typeface="+mj-cs"/>
              </a:rPr>
              <a:t>ci3t.org</a:t>
            </a:r>
          </a:p>
        </p:txBody>
      </p:sp>
      <p:sp>
        <p:nvSpPr>
          <p:cNvPr id="2" name="Title 1">
            <a:extLst>
              <a:ext uri="{FF2B5EF4-FFF2-40B4-BE49-F238E27FC236}">
                <a16:creationId xmlns:a16="http://schemas.microsoft.com/office/drawing/2014/main" id="{D14ADA62-34B2-2B8B-4146-918F5CB34E9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Tree>
    <p:extLst>
      <p:ext uri="{BB962C8B-B14F-4D97-AF65-F5344CB8AC3E}">
        <p14:creationId xmlns:p14="http://schemas.microsoft.com/office/powerpoint/2010/main" val="194647853"/>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262127961d23f3e91276d3a5ec5200c2">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54f714b39db1bc71f58f64678bf3041f"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777F3-6079-4545-82A1-8899C1BF4B17}">
  <ds:schemaRefs>
    <ds:schemaRef ds:uri="http://schemas.openxmlformats.org/package/2006/metadata/core-properties"/>
    <ds:schemaRef ds:uri="http://schemas.microsoft.com/office/infopath/2007/PartnerControls"/>
    <ds:schemaRef ds:uri="http://purl.org/dc/dcmitype/"/>
    <ds:schemaRef ds:uri="http://schemas.microsoft.com/office/2006/metadata/properties"/>
    <ds:schemaRef ds:uri="http://schemas.microsoft.com/office/2006/documentManagement/types"/>
    <ds:schemaRef ds:uri="http://www.w3.org/XML/1998/namespace"/>
    <ds:schemaRef ds:uri="http://purl.org/dc/elements/1.1/"/>
    <ds:schemaRef ds:uri="ede146cc-ecaa-4210-9e24-4bb62ea35dd6"/>
    <ds:schemaRef ds:uri="a235ba24-0017-43d1-bba7-85df926f0576"/>
    <ds:schemaRef ds:uri="http://purl.org/dc/terms/"/>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0BB2B232-F3F5-41F9-ABD1-665674E933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35ba24-0017-43d1-bba7-85df926f0576"/>
    <ds:schemaRef ds:uri="ede146cc-ecaa-4210-9e24-4bb62ea35d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23</TotalTime>
  <Words>4604</Words>
  <Application>Microsoft Office PowerPoint</Application>
  <PresentationFormat>Widescreen</PresentationFormat>
  <Paragraphs>478</Paragraphs>
  <Slides>95</Slides>
  <Notes>41</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95</vt:i4>
      </vt:variant>
    </vt:vector>
  </HeadingPairs>
  <TitlesOfParts>
    <vt:vector size="107" baseType="lpstr">
      <vt:lpstr>Aptos</vt:lpstr>
      <vt:lpstr>Arial</vt:lpstr>
      <vt:lpstr>Calibri</vt:lpstr>
      <vt:lpstr>Calibri Light</vt:lpstr>
      <vt:lpstr>Century Gothic</vt:lpstr>
      <vt:lpstr>Courier New</vt:lpstr>
      <vt:lpstr>Segoe UI</vt:lpstr>
      <vt:lpstr>System Font Regular</vt:lpstr>
      <vt:lpstr>Times New Roman</vt:lpstr>
      <vt:lpstr>Wingdings</vt:lpstr>
      <vt:lpstr>Ci3T</vt:lpstr>
      <vt:lpstr>1_Ci3T</vt:lpstr>
      <vt:lpstr>Implementing Comprehensive, Integrated, Three-tiered (Ci3T) Models: Supporting Student Success Across the Tiers</vt:lpstr>
      <vt:lpstr>Ci3T Research Team</vt:lpstr>
      <vt:lpstr>Zoom Logistics</vt:lpstr>
      <vt:lpstr>Comprehensive, Integrated, Three-Tiered Model of Prevention 1</vt:lpstr>
      <vt:lpstr>Ci3T Comprehensive Professional Learning Plan</vt:lpstr>
      <vt:lpstr>Enhanced Ci3T Implementation Series and Delivery</vt:lpstr>
      <vt:lpstr>Ci3T Implementation Professional Learning Series</vt:lpstr>
      <vt:lpstr>Essential Components of Primary (Tier 1) Prevention Efforts</vt:lpstr>
      <vt:lpstr>Enhancing Ci3T Modules</vt:lpstr>
      <vt:lpstr>Module Pathways</vt:lpstr>
      <vt:lpstr>Session Outcomes</vt:lpstr>
      <vt:lpstr>Agenda</vt:lpstr>
      <vt:lpstr>Accessing Professional Learning Materials</vt:lpstr>
      <vt:lpstr>Materials for Today’s Session</vt:lpstr>
      <vt:lpstr>Ci3T Leadership Team Agenda Template</vt:lpstr>
      <vt:lpstr>Coaching Protocol</vt:lpstr>
      <vt:lpstr>Data-Informed Decision-Making</vt:lpstr>
      <vt:lpstr>Essential Components of Primary (Tier 1) Prevention Efforts</vt:lpstr>
      <vt:lpstr>Session 3 Companion eBook 1</vt:lpstr>
      <vt:lpstr>Sharing and Using Your Data</vt:lpstr>
      <vt:lpstr>Sharing Treatment Integrity and Social Validity Data</vt:lpstr>
      <vt:lpstr>Example: Making Explicit Connections </vt:lpstr>
      <vt:lpstr>Sharing Systematic Screening Data</vt:lpstr>
      <vt:lpstr>Foundational Ci3T Implementation &amp; Professional Learning Activities</vt:lpstr>
      <vt:lpstr>Foundational Ci3T Implementation &amp; Professional Learning Activities</vt:lpstr>
      <vt:lpstr>Foundational Ci3T Implementation &amp; Professional Learning Activities</vt:lpstr>
      <vt:lpstr>Let’s Chat!</vt:lpstr>
      <vt:lpstr>Data-Informed Decision-Making</vt:lpstr>
      <vt:lpstr>Session Outcomes</vt:lpstr>
      <vt:lpstr>Session 3 Companion eBook 2</vt:lpstr>
      <vt:lpstr>Using Multiple Sources of Data to Identify Professional Learning Needs</vt:lpstr>
      <vt:lpstr>Professional Learning Avenues</vt:lpstr>
      <vt:lpstr>Using Multiple Sources of Data to Identify Instructional Needs</vt:lpstr>
      <vt:lpstr>Ci3T Data Dashboard</vt:lpstr>
      <vt:lpstr>Ci3T Data Dashboard In Action!</vt:lpstr>
      <vt:lpstr>Module Connection! The Tier 2 Process: Using Data to Connect Students to Validated Supports</vt:lpstr>
      <vt:lpstr>Module Connection! The Tier 3 Process: Using Data to Connect Students to Validated Supports</vt:lpstr>
      <vt:lpstr>Let’s Discuss! 1</vt:lpstr>
      <vt:lpstr>Integrated Lesson Planning at Tier 1</vt:lpstr>
      <vt:lpstr>Session Outcomes</vt:lpstr>
      <vt:lpstr>A Focus on: Integrated Lesson Planning</vt:lpstr>
      <vt:lpstr>Integrated Lesson Plan</vt:lpstr>
      <vt:lpstr>Integrated Lesson Plan: An Illustration</vt:lpstr>
      <vt:lpstr>Let’s Chat!</vt:lpstr>
      <vt:lpstr>Module Connection</vt:lpstr>
      <vt:lpstr>Embedding Low-Intensity Strategies in Daily instruction</vt:lpstr>
      <vt:lpstr>Module Connection!</vt:lpstr>
      <vt:lpstr>Module Connection! Instructional Feedback</vt:lpstr>
      <vt:lpstr>Work Time Preparation</vt:lpstr>
      <vt:lpstr>Let’s Discuss! 2</vt:lpstr>
      <vt:lpstr>Planning and Implementing Tier 2 Interventions</vt:lpstr>
      <vt:lpstr>Session Outcomes</vt:lpstr>
      <vt:lpstr>Secondary (Tier 2) Intervention Grid</vt:lpstr>
      <vt:lpstr>Getting Started with Data-Informed Decision Making </vt:lpstr>
      <vt:lpstr>Tier 2 Intervention Grid</vt:lpstr>
      <vt:lpstr>PowerPoint Presentation</vt:lpstr>
      <vt:lpstr>PowerPoint Presentation</vt:lpstr>
      <vt:lpstr>PowerPoint Presentation</vt:lpstr>
      <vt:lpstr>Selecting an Intervention</vt:lpstr>
      <vt:lpstr>Selecting an Intervention</vt:lpstr>
      <vt:lpstr>Document Decisions and Plans for Next Steps</vt:lpstr>
      <vt:lpstr>Structures for Success: Shared Digital Space</vt:lpstr>
      <vt:lpstr>Tier 2 Intervention Drive – Templated Intervention Materials</vt:lpstr>
      <vt:lpstr>Tier 2 Intervention Drive – Group or Individual Student Folders</vt:lpstr>
      <vt:lpstr>Tier 2 Intervention Drive – Group or Individual Student Folders</vt:lpstr>
      <vt:lpstr>Tier 2 Professional Learning Resources</vt:lpstr>
      <vt:lpstr>Tier 2 Professional Learning Resources</vt:lpstr>
      <vt:lpstr>Tier 2 Professional Learning Resources</vt:lpstr>
      <vt:lpstr>Join us at future EMPOWER+ to learn more! 3</vt:lpstr>
      <vt:lpstr>Planning and Implementing Tier 3 Interventions</vt:lpstr>
      <vt:lpstr>Session Outcomes</vt:lpstr>
      <vt:lpstr>Tertiary (Tier 3) Intervention Grid</vt:lpstr>
      <vt:lpstr>Tier 3 Intervention Grid</vt:lpstr>
      <vt:lpstr>Getting Started with Data-Informed Decision Making</vt:lpstr>
      <vt:lpstr>Tier 3: Functional Assessment-Based Intervention</vt:lpstr>
      <vt:lpstr>Tier 3: Functional Assessment-Based Intervention</vt:lpstr>
      <vt:lpstr>FABI Professional Learning Resources</vt:lpstr>
      <vt:lpstr>Join us at future EMPOWER+ to learn more! 4</vt:lpstr>
      <vt:lpstr>FABI Professional Learning Resources</vt:lpstr>
      <vt:lpstr>FABI Professional Learning Resources</vt:lpstr>
      <vt:lpstr>Tier 3: Individualized De-Escalation Plan</vt:lpstr>
      <vt:lpstr>Tier 3: Individualized De-Escalation Plan</vt:lpstr>
      <vt:lpstr>Individualized De-Escalation Plan Professional Learning Resources</vt:lpstr>
      <vt:lpstr>Individualized De-Escalation Plan Professional Learning Resources</vt:lpstr>
      <vt:lpstr>Jigsaw Preview</vt:lpstr>
      <vt:lpstr>PowerPoint Presentation</vt:lpstr>
      <vt:lpstr>Wrapping Up and Moving Forward</vt:lpstr>
      <vt:lpstr>Let’s Chat!</vt:lpstr>
      <vt:lpstr>Project EMPOWER+</vt:lpstr>
      <vt:lpstr>Ci3T Trainers and Coaches Calls</vt:lpstr>
      <vt:lpstr>Wrap Up and Preview</vt:lpstr>
      <vt:lpstr>Homework</vt:lpstr>
      <vt:lpstr>Action Planning</vt:lpstr>
      <vt:lpstr>Coaching Protocol Reminder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2025-11-14T20:21:10Z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6729200.00000000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