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4" r:id="rId5"/>
    <p:sldMasterId id="2147483721" r:id="rId6"/>
  </p:sldMasterIdLst>
  <p:notesMasterIdLst>
    <p:notesMasterId r:id="rId125"/>
  </p:notesMasterIdLst>
  <p:handoutMasterIdLst>
    <p:handoutMasterId r:id="rId126"/>
  </p:handoutMasterIdLst>
  <p:sldIdLst>
    <p:sldId id="1914" r:id="rId7"/>
    <p:sldId id="2339" r:id="rId8"/>
    <p:sldId id="2384" r:id="rId9"/>
    <p:sldId id="2299" r:id="rId10"/>
    <p:sldId id="2376" r:id="rId11"/>
    <p:sldId id="2340" r:id="rId12"/>
    <p:sldId id="2373" r:id="rId13"/>
    <p:sldId id="1524" r:id="rId14"/>
    <p:sldId id="2336" r:id="rId15"/>
    <p:sldId id="2385" r:id="rId16"/>
    <p:sldId id="2316" r:id="rId17"/>
    <p:sldId id="1956" r:id="rId18"/>
    <p:sldId id="1951" r:id="rId19"/>
    <p:sldId id="1957" r:id="rId20"/>
    <p:sldId id="1953" r:id="rId21"/>
    <p:sldId id="2386" r:id="rId22"/>
    <p:sldId id="1611" r:id="rId23"/>
    <p:sldId id="2108" r:id="rId24"/>
    <p:sldId id="2318" r:id="rId25"/>
    <p:sldId id="2387" r:id="rId26"/>
    <p:sldId id="2388" r:id="rId27"/>
    <p:sldId id="2389" r:id="rId28"/>
    <p:sldId id="1662" r:id="rId29"/>
    <p:sldId id="1585" r:id="rId30"/>
    <p:sldId id="1586" r:id="rId31"/>
    <p:sldId id="2362" r:id="rId32"/>
    <p:sldId id="2364" r:id="rId33"/>
    <p:sldId id="2371" r:id="rId34"/>
    <p:sldId id="2390" r:id="rId35"/>
    <p:sldId id="901" r:id="rId36"/>
    <p:sldId id="1609" r:id="rId37"/>
    <p:sldId id="1629" r:id="rId38"/>
    <p:sldId id="2365" r:id="rId39"/>
    <p:sldId id="2372" r:id="rId40"/>
    <p:sldId id="1637" r:id="rId41"/>
    <p:sldId id="2391" r:id="rId42"/>
    <p:sldId id="1782" r:id="rId43"/>
    <p:sldId id="2379" r:id="rId44"/>
    <p:sldId id="2392" r:id="rId45"/>
    <p:sldId id="2119" r:id="rId46"/>
    <p:sldId id="258" r:id="rId47"/>
    <p:sldId id="1612" r:id="rId48"/>
    <p:sldId id="2393" r:id="rId49"/>
    <p:sldId id="2411" r:id="rId50"/>
    <p:sldId id="2014" r:id="rId51"/>
    <p:sldId id="2013" r:id="rId52"/>
    <p:sldId id="2016" r:id="rId53"/>
    <p:sldId id="2017" r:id="rId54"/>
    <p:sldId id="2357" r:id="rId55"/>
    <p:sldId id="2358" r:id="rId56"/>
    <p:sldId id="2380" r:id="rId57"/>
    <p:sldId id="2173" r:id="rId58"/>
    <p:sldId id="2177" r:id="rId59"/>
    <p:sldId id="2410" r:id="rId60"/>
    <p:sldId id="2178" r:id="rId61"/>
    <p:sldId id="2033" r:id="rId62"/>
    <p:sldId id="2031" r:id="rId63"/>
    <p:sldId id="2395" r:id="rId64"/>
    <p:sldId id="2396" r:id="rId65"/>
    <p:sldId id="2036" r:id="rId66"/>
    <p:sldId id="2397" r:id="rId67"/>
    <p:sldId id="2398" r:id="rId68"/>
    <p:sldId id="1996" r:id="rId69"/>
    <p:sldId id="338" r:id="rId70"/>
    <p:sldId id="2110" r:id="rId71"/>
    <p:sldId id="2137" r:id="rId72"/>
    <p:sldId id="1900" r:id="rId73"/>
    <p:sldId id="1901" r:id="rId74"/>
    <p:sldId id="1902" r:id="rId75"/>
    <p:sldId id="2130" r:id="rId76"/>
    <p:sldId id="2132" r:id="rId77"/>
    <p:sldId id="2138" r:id="rId78"/>
    <p:sldId id="2146" r:id="rId79"/>
    <p:sldId id="2144" r:id="rId80"/>
    <p:sldId id="2145" r:id="rId81"/>
    <p:sldId id="2131" r:id="rId82"/>
    <p:sldId id="1998" r:id="rId83"/>
    <p:sldId id="2141" r:id="rId84"/>
    <p:sldId id="2140" r:id="rId85"/>
    <p:sldId id="2412" r:id="rId86"/>
    <p:sldId id="1905" r:id="rId87"/>
    <p:sldId id="2148" r:id="rId88"/>
    <p:sldId id="2149" r:id="rId89"/>
    <p:sldId id="1726" r:id="rId90"/>
    <p:sldId id="2413" r:id="rId91"/>
    <p:sldId id="2400" r:id="rId92"/>
    <p:sldId id="2367" r:id="rId93"/>
    <p:sldId id="2307" r:id="rId94"/>
    <p:sldId id="2142" r:id="rId95"/>
    <p:sldId id="2143" r:id="rId96"/>
    <p:sldId id="2409" r:id="rId97"/>
    <p:sldId id="2174" r:id="rId98"/>
    <p:sldId id="1909" r:id="rId99"/>
    <p:sldId id="2368" r:id="rId100"/>
    <p:sldId id="2151" r:id="rId101"/>
    <p:sldId id="2152" r:id="rId102"/>
    <p:sldId id="2326" r:id="rId103"/>
    <p:sldId id="2327" r:id="rId104"/>
    <p:sldId id="2150" r:id="rId105"/>
    <p:sldId id="2136" r:id="rId106"/>
    <p:sldId id="2401" r:id="rId107"/>
    <p:sldId id="2402" r:id="rId108"/>
    <p:sldId id="2377" r:id="rId109"/>
    <p:sldId id="2121" r:id="rId110"/>
    <p:sldId id="2122" r:id="rId111"/>
    <p:sldId id="2116" r:id="rId112"/>
    <p:sldId id="2406" r:id="rId113"/>
    <p:sldId id="2161" r:id="rId114"/>
    <p:sldId id="1622" r:id="rId115"/>
    <p:sldId id="339" r:id="rId116"/>
    <p:sldId id="2405" r:id="rId117"/>
    <p:sldId id="2301" r:id="rId118"/>
    <p:sldId id="2311" r:id="rId119"/>
    <p:sldId id="2105" r:id="rId120"/>
    <p:sldId id="2378" r:id="rId121"/>
    <p:sldId id="2107" r:id="rId122"/>
    <p:sldId id="2404" r:id="rId123"/>
    <p:sldId id="2403"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8773F8F8-8453-4248-80F3-678F3DAA36FF}">
          <p14:sldIdLst>
            <p14:sldId id="1914"/>
            <p14:sldId id="2339"/>
            <p14:sldId id="2384"/>
            <p14:sldId id="2299"/>
            <p14:sldId id="2376"/>
            <p14:sldId id="2340"/>
            <p14:sldId id="2373"/>
            <p14:sldId id="1524"/>
            <p14:sldId id="2336"/>
            <p14:sldId id="2385"/>
            <p14:sldId id="2316"/>
            <p14:sldId id="1956"/>
            <p14:sldId id="1951"/>
            <p14:sldId id="1957"/>
            <p14:sldId id="1953"/>
            <p14:sldId id="2386"/>
          </p14:sldIdLst>
        </p14:section>
        <p14:section name="Procedures for Monitoring: Review Social Validity &amp; Treatment Integrity Data" id="{D99297A7-6FF8-4F04-8CCC-D9CB5DE8FDF0}">
          <p14:sldIdLst>
            <p14:sldId id="1611"/>
            <p14:sldId id="2108"/>
            <p14:sldId id="2318"/>
            <p14:sldId id="2387"/>
            <p14:sldId id="2388"/>
            <p14:sldId id="2389"/>
            <p14:sldId id="1662"/>
            <p14:sldId id="1585"/>
            <p14:sldId id="1586"/>
            <p14:sldId id="2362"/>
            <p14:sldId id="2364"/>
            <p14:sldId id="2371"/>
            <p14:sldId id="2390"/>
            <p14:sldId id="901"/>
            <p14:sldId id="1609"/>
            <p14:sldId id="1629"/>
            <p14:sldId id="2365"/>
            <p14:sldId id="2372"/>
            <p14:sldId id="1637"/>
            <p14:sldId id="2391"/>
            <p14:sldId id="1782"/>
            <p14:sldId id="2379"/>
            <p14:sldId id="2392"/>
            <p14:sldId id="2119"/>
            <p14:sldId id="258"/>
          </p14:sldIdLst>
        </p14:section>
        <p14:section name="Procedures for Monitoring: Winter Screening" id="{06E2A284-4BB0-453B-87D8-319D9A03347C}">
          <p14:sldIdLst>
            <p14:sldId id="1612"/>
            <p14:sldId id="2393"/>
            <p14:sldId id="2411"/>
            <p14:sldId id="2014"/>
            <p14:sldId id="2013"/>
            <p14:sldId id="2016"/>
            <p14:sldId id="2017"/>
            <p14:sldId id="2357"/>
            <p14:sldId id="2358"/>
            <p14:sldId id="2380"/>
            <p14:sldId id="2173"/>
            <p14:sldId id="2177"/>
            <p14:sldId id="2410"/>
            <p14:sldId id="2178"/>
            <p14:sldId id="2033"/>
            <p14:sldId id="2031"/>
            <p14:sldId id="2395"/>
            <p14:sldId id="2396"/>
            <p14:sldId id="2036"/>
            <p14:sldId id="2397"/>
            <p14:sldId id="2398"/>
            <p14:sldId id="1996"/>
          </p14:sldIdLst>
        </p14:section>
        <p14:section name="DIDM: Set PL Targets and Resources" id="{59705EA1-AE6E-4BF8-9FD5-BE3D66E52ED2}">
          <p14:sldIdLst>
            <p14:sldId id="338"/>
            <p14:sldId id="2110"/>
            <p14:sldId id="2137"/>
            <p14:sldId id="1900"/>
            <p14:sldId id="1901"/>
            <p14:sldId id="1902"/>
            <p14:sldId id="2130"/>
            <p14:sldId id="2132"/>
            <p14:sldId id="2138"/>
            <p14:sldId id="2146"/>
            <p14:sldId id="2144"/>
            <p14:sldId id="2145"/>
            <p14:sldId id="2131"/>
            <p14:sldId id="1998"/>
            <p14:sldId id="2141"/>
            <p14:sldId id="2140"/>
            <p14:sldId id="2412"/>
            <p14:sldId id="1905"/>
            <p14:sldId id="2148"/>
            <p14:sldId id="2149"/>
            <p14:sldId id="1726"/>
            <p14:sldId id="2413"/>
            <p14:sldId id="2400"/>
            <p14:sldId id="2367"/>
            <p14:sldId id="2307"/>
            <p14:sldId id="2142"/>
            <p14:sldId id="2143"/>
            <p14:sldId id="2409"/>
            <p14:sldId id="2174"/>
            <p14:sldId id="1909"/>
            <p14:sldId id="2368"/>
            <p14:sldId id="2151"/>
            <p14:sldId id="2152"/>
            <p14:sldId id="2326"/>
            <p14:sldId id="2327"/>
            <p14:sldId id="2150"/>
          </p14:sldIdLst>
        </p14:section>
        <p14:section name="DIDM: Develop Communication Plans" id="{93993B54-47C8-344A-9DEE-81330D2B1281}">
          <p14:sldIdLst>
            <p14:sldId id="2136"/>
            <p14:sldId id="2401"/>
            <p14:sldId id="2402"/>
            <p14:sldId id="2377"/>
            <p14:sldId id="2121"/>
            <p14:sldId id="2122"/>
            <p14:sldId id="2116"/>
            <p14:sldId id="2406"/>
            <p14:sldId id="2161"/>
            <p14:sldId id="1622"/>
          </p14:sldIdLst>
        </p14:section>
        <p14:section name="Wrapping up and Moving Forward" id="{E596BB89-95BC-484E-9AB6-07D385B6C341}">
          <p14:sldIdLst>
            <p14:sldId id="339"/>
            <p14:sldId id="2405"/>
            <p14:sldId id="2301"/>
            <p14:sldId id="2311"/>
            <p14:sldId id="2105"/>
            <p14:sldId id="2378"/>
            <p14:sldId id="2107"/>
            <p14:sldId id="2404"/>
            <p14:sldId id="240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B6B"/>
    <a:srgbClr val="F1F2F4"/>
    <a:srgbClr val="FFD479"/>
    <a:srgbClr val="FFF2CC"/>
    <a:srgbClr val="37B34A"/>
    <a:srgbClr val="FCD804"/>
    <a:srgbClr val="356D3C"/>
    <a:srgbClr val="233B52"/>
    <a:srgbClr val="CEDCEA"/>
    <a:srgbClr val="0A0A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449B97-429E-8743-9FA4-9B5FA1165A14}" v="2" dt="2025-11-14T11:28:17.606"/>
    <p1510:client id="{C87F5DE9-405D-41C1-8A04-B19B87DA878D}" v="2" dt="2025-11-14T22:24:01.663"/>
    <p1510:client id="{EB7EB313-C508-7F45-BECC-16C934F747BB}" v="2" dt="2025-11-14T11:19:24.3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1"/>
    <p:restoredTop sz="94603"/>
  </p:normalViewPr>
  <p:slideViewPr>
    <p:cSldViewPr snapToGrid="0">
      <p:cViewPr varScale="1">
        <p:scale>
          <a:sx n="101" d="100"/>
          <a:sy n="101" d="100"/>
        </p:scale>
        <p:origin x="876" y="132"/>
      </p:cViewPr>
      <p:guideLst/>
    </p:cSldViewPr>
  </p:slideViewPr>
  <p:notesTextViewPr>
    <p:cViewPr>
      <p:scale>
        <a:sx n="1" d="1"/>
        <a:sy n="1" d="1"/>
      </p:scale>
      <p:origin x="0" y="0"/>
    </p:cViewPr>
  </p:notesTextViewPr>
  <p:sorterViewPr>
    <p:cViewPr>
      <p:scale>
        <a:sx n="70" d="100"/>
        <a:sy n="70" d="100"/>
      </p:scale>
      <p:origin x="0" y="-1411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theme" Target="theme/theme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tableStyles" Target="tableStyle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microsoft.com/office/2016/11/relationships/changesInfo" Target="changesInfos/changesInfo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microsoft.com/office/2015/10/relationships/revisionInfo" Target="revisionInfo.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E1366D70-4A94-4546-8E7E-BEA1DFC76EB0}"/>
    <pc:docChg chg="modSld">
      <pc:chgData name="Lane, Kathleen" userId="d8586a00-d571-4eeb-bfc3-f42bf250439e" providerId="ADAL" clId="{E1366D70-4A94-4546-8E7E-BEA1DFC76EB0}" dt="2025-11-14T17:33:16.618" v="4" actId="20577"/>
      <pc:docMkLst>
        <pc:docMk/>
      </pc:docMkLst>
      <pc:sldChg chg="modSp mod">
        <pc:chgData name="Lane, Kathleen" userId="d8586a00-d571-4eeb-bfc3-f42bf250439e" providerId="ADAL" clId="{E1366D70-4A94-4546-8E7E-BEA1DFC76EB0}" dt="2025-11-14T17:33:16.618" v="4" actId="20577"/>
        <pc:sldMkLst>
          <pc:docMk/>
          <pc:sldMk cId="1324027041" sldId="2140"/>
        </pc:sldMkLst>
        <pc:spChg chg="mod">
          <ac:chgData name="Lane, Kathleen" userId="d8586a00-d571-4eeb-bfc3-f42bf250439e" providerId="ADAL" clId="{E1366D70-4A94-4546-8E7E-BEA1DFC76EB0}" dt="2025-11-14T17:33:16.618" v="4" actId="20577"/>
          <ac:spMkLst>
            <pc:docMk/>
            <pc:sldMk cId="1324027041" sldId="2140"/>
            <ac:spMk id="2" creationId="{3A2FB785-65A2-DB2A-F9A0-1EE7B939766A}"/>
          </ac:spMkLst>
        </pc:spChg>
      </pc:sldChg>
    </pc:docChg>
  </pc:docChgLst>
  <pc:docChgLst>
    <pc:chgData name="Sarasin, Elise" userId="051ede2b-3008-44c0-bb19-c9bb04b8c5c9" providerId="ADAL" clId="{97B5C01D-41EC-517B-9054-1C19EC229BF9}"/>
    <pc:docChg chg="custSel addSld delSld modSld modSection">
      <pc:chgData name="Sarasin, Elise" userId="051ede2b-3008-44c0-bb19-c9bb04b8c5c9" providerId="ADAL" clId="{97B5C01D-41EC-517B-9054-1C19EC229BF9}" dt="2025-11-14T11:28:17.606" v="46" actId="18331"/>
      <pc:docMkLst>
        <pc:docMk/>
      </pc:docMkLst>
      <pc:sldChg chg="addSp delSp modSp mod delAnim modAnim modNotesTx">
        <pc:chgData name="Sarasin, Elise" userId="051ede2b-3008-44c0-bb19-c9bb04b8c5c9" providerId="ADAL" clId="{97B5C01D-41EC-517B-9054-1C19EC229BF9}" dt="2025-11-14T11:18:19.392" v="28" actId="20577"/>
        <pc:sldMkLst>
          <pc:docMk/>
          <pc:sldMk cId="1222509459" sldId="258"/>
        </pc:sldMkLst>
        <pc:picChg chg="add mod">
          <ac:chgData name="Sarasin, Elise" userId="051ede2b-3008-44c0-bb19-c9bb04b8c5c9" providerId="ADAL" clId="{97B5C01D-41EC-517B-9054-1C19EC229BF9}" dt="2025-11-14T11:18:11.020" v="7" actId="1076"/>
          <ac:picMkLst>
            <pc:docMk/>
            <pc:sldMk cId="1222509459" sldId="258"/>
            <ac:picMk id="3" creationId="{355B64A6-ABBD-EEA6-3271-004090A2D3BE}"/>
          </ac:picMkLst>
        </pc:picChg>
        <pc:picChg chg="add mod">
          <ac:chgData name="Sarasin, Elise" userId="051ede2b-3008-44c0-bb19-c9bb04b8c5c9" providerId="ADAL" clId="{97B5C01D-41EC-517B-9054-1C19EC229BF9}" dt="2025-11-14T11:18:11.020" v="7" actId="1076"/>
          <ac:picMkLst>
            <pc:docMk/>
            <pc:sldMk cId="1222509459" sldId="258"/>
            <ac:picMk id="7" creationId="{8351E012-3E05-7BA0-6B8A-E08765168565}"/>
          </ac:picMkLst>
        </pc:picChg>
        <pc:picChg chg="add mod">
          <ac:chgData name="Sarasin, Elise" userId="051ede2b-3008-44c0-bb19-c9bb04b8c5c9" providerId="ADAL" clId="{97B5C01D-41EC-517B-9054-1C19EC229BF9}" dt="2025-11-14T11:18:11.020" v="7" actId="1076"/>
          <ac:picMkLst>
            <pc:docMk/>
            <pc:sldMk cId="1222509459" sldId="258"/>
            <ac:picMk id="8" creationId="{808A7590-E7CC-9096-2BAF-3532DB7550C3}"/>
          </ac:picMkLst>
        </pc:picChg>
        <pc:picChg chg="add mod">
          <ac:chgData name="Sarasin, Elise" userId="051ede2b-3008-44c0-bb19-c9bb04b8c5c9" providerId="ADAL" clId="{97B5C01D-41EC-517B-9054-1C19EC229BF9}" dt="2025-11-14T11:18:11.020" v="7" actId="1076"/>
          <ac:picMkLst>
            <pc:docMk/>
            <pc:sldMk cId="1222509459" sldId="258"/>
            <ac:picMk id="9" creationId="{FD3E2529-F585-21B2-CB47-9E50E543502F}"/>
          </ac:picMkLst>
        </pc:picChg>
        <pc:picChg chg="add mod">
          <ac:chgData name="Sarasin, Elise" userId="051ede2b-3008-44c0-bb19-c9bb04b8c5c9" providerId="ADAL" clId="{97B5C01D-41EC-517B-9054-1C19EC229BF9}" dt="2025-11-14T11:18:11.020" v="7" actId="1076"/>
          <ac:picMkLst>
            <pc:docMk/>
            <pc:sldMk cId="1222509459" sldId="258"/>
            <ac:picMk id="11" creationId="{38011DCB-F6F5-B3A9-02CF-49801DC3F7CF}"/>
          </ac:picMkLst>
        </pc:picChg>
        <pc:picChg chg="add mod">
          <ac:chgData name="Sarasin, Elise" userId="051ede2b-3008-44c0-bb19-c9bb04b8c5c9" providerId="ADAL" clId="{97B5C01D-41EC-517B-9054-1C19EC229BF9}" dt="2025-11-14T11:18:11.020" v="7" actId="1076"/>
          <ac:picMkLst>
            <pc:docMk/>
            <pc:sldMk cId="1222509459" sldId="258"/>
            <ac:picMk id="12" creationId="{3AB5FAC3-3A7A-57CD-B283-B9A0A7861713}"/>
          </ac:picMkLst>
        </pc:picChg>
        <pc:picChg chg="add mod">
          <ac:chgData name="Sarasin, Elise" userId="051ede2b-3008-44c0-bb19-c9bb04b8c5c9" providerId="ADAL" clId="{97B5C01D-41EC-517B-9054-1C19EC229BF9}" dt="2025-11-14T11:18:11.020" v="7" actId="1076"/>
          <ac:picMkLst>
            <pc:docMk/>
            <pc:sldMk cId="1222509459" sldId="258"/>
            <ac:picMk id="16" creationId="{CABA2331-CE4F-81A0-69C8-A88D9ED43662}"/>
          </ac:picMkLst>
        </pc:picChg>
        <pc:picChg chg="add mod">
          <ac:chgData name="Sarasin, Elise" userId="051ede2b-3008-44c0-bb19-c9bb04b8c5c9" providerId="ADAL" clId="{97B5C01D-41EC-517B-9054-1C19EC229BF9}" dt="2025-11-14T11:18:11.020" v="7" actId="1076"/>
          <ac:picMkLst>
            <pc:docMk/>
            <pc:sldMk cId="1222509459" sldId="258"/>
            <ac:picMk id="18" creationId="{5A6A3BEA-DF79-00D4-FD90-2894F112663F}"/>
          </ac:picMkLst>
        </pc:picChg>
        <pc:picChg chg="del">
          <ac:chgData name="Sarasin, Elise" userId="051ede2b-3008-44c0-bb19-c9bb04b8c5c9" providerId="ADAL" clId="{97B5C01D-41EC-517B-9054-1C19EC229BF9}" dt="2025-11-14T11:17:54.279" v="5" actId="478"/>
          <ac:picMkLst>
            <pc:docMk/>
            <pc:sldMk cId="1222509459" sldId="258"/>
            <ac:picMk id="21" creationId="{BA76B440-9FD5-4ED9-4344-7A85DECB4A47}"/>
          </ac:picMkLst>
        </pc:picChg>
        <pc:picChg chg="del">
          <ac:chgData name="Sarasin, Elise" userId="051ede2b-3008-44c0-bb19-c9bb04b8c5c9" providerId="ADAL" clId="{97B5C01D-41EC-517B-9054-1C19EC229BF9}" dt="2025-11-14T11:17:54.279" v="5" actId="478"/>
          <ac:picMkLst>
            <pc:docMk/>
            <pc:sldMk cId="1222509459" sldId="258"/>
            <ac:picMk id="23" creationId="{1D766792-5240-7053-40E7-FD73A8484957}"/>
          </ac:picMkLst>
        </pc:picChg>
        <pc:picChg chg="del">
          <ac:chgData name="Sarasin, Elise" userId="051ede2b-3008-44c0-bb19-c9bb04b8c5c9" providerId="ADAL" clId="{97B5C01D-41EC-517B-9054-1C19EC229BF9}" dt="2025-11-14T11:17:54.279" v="5" actId="478"/>
          <ac:picMkLst>
            <pc:docMk/>
            <pc:sldMk cId="1222509459" sldId="258"/>
            <ac:picMk id="26" creationId="{DA88A062-65EF-CF30-7DB7-488D42BC6064}"/>
          </ac:picMkLst>
        </pc:picChg>
        <pc:picChg chg="del">
          <ac:chgData name="Sarasin, Elise" userId="051ede2b-3008-44c0-bb19-c9bb04b8c5c9" providerId="ADAL" clId="{97B5C01D-41EC-517B-9054-1C19EC229BF9}" dt="2025-11-14T11:17:54.279" v="5" actId="478"/>
          <ac:picMkLst>
            <pc:docMk/>
            <pc:sldMk cId="1222509459" sldId="258"/>
            <ac:picMk id="29" creationId="{6FC43CAE-48F3-03BC-04C3-8013F1305D61}"/>
          </ac:picMkLst>
        </pc:picChg>
        <pc:picChg chg="del">
          <ac:chgData name="Sarasin, Elise" userId="051ede2b-3008-44c0-bb19-c9bb04b8c5c9" providerId="ADAL" clId="{97B5C01D-41EC-517B-9054-1C19EC229BF9}" dt="2025-11-14T11:17:54.279" v="5" actId="478"/>
          <ac:picMkLst>
            <pc:docMk/>
            <pc:sldMk cId="1222509459" sldId="258"/>
            <ac:picMk id="32" creationId="{D03CA847-C49F-C293-4D9F-9FA1BF6D45FA}"/>
          </ac:picMkLst>
        </pc:picChg>
        <pc:picChg chg="del">
          <ac:chgData name="Sarasin, Elise" userId="051ede2b-3008-44c0-bb19-c9bb04b8c5c9" providerId="ADAL" clId="{97B5C01D-41EC-517B-9054-1C19EC229BF9}" dt="2025-11-14T11:17:54.279" v="5" actId="478"/>
          <ac:picMkLst>
            <pc:docMk/>
            <pc:sldMk cId="1222509459" sldId="258"/>
            <ac:picMk id="33" creationId="{EDF60CEF-0145-3F4F-DE4E-E5CAC488B73D}"/>
          </ac:picMkLst>
        </pc:picChg>
        <pc:picChg chg="del">
          <ac:chgData name="Sarasin, Elise" userId="051ede2b-3008-44c0-bb19-c9bb04b8c5c9" providerId="ADAL" clId="{97B5C01D-41EC-517B-9054-1C19EC229BF9}" dt="2025-11-14T11:17:54.279" v="5" actId="478"/>
          <ac:picMkLst>
            <pc:docMk/>
            <pc:sldMk cId="1222509459" sldId="258"/>
            <ac:picMk id="34" creationId="{97E47448-B18D-C457-FC8E-742017ABD2A6}"/>
          </ac:picMkLst>
        </pc:picChg>
        <pc:picChg chg="del">
          <ac:chgData name="Sarasin, Elise" userId="051ede2b-3008-44c0-bb19-c9bb04b8c5c9" providerId="ADAL" clId="{97B5C01D-41EC-517B-9054-1C19EC229BF9}" dt="2025-11-14T11:17:54.279" v="5" actId="478"/>
          <ac:picMkLst>
            <pc:docMk/>
            <pc:sldMk cId="1222509459" sldId="258"/>
            <ac:picMk id="35" creationId="{89E3600C-C73A-D963-A341-5BC1226FEA28}"/>
          </ac:picMkLst>
        </pc:picChg>
        <pc:picChg chg="del">
          <ac:chgData name="Sarasin, Elise" userId="051ede2b-3008-44c0-bb19-c9bb04b8c5c9" providerId="ADAL" clId="{97B5C01D-41EC-517B-9054-1C19EC229BF9}" dt="2025-11-14T11:17:54.279" v="5" actId="478"/>
          <ac:picMkLst>
            <pc:docMk/>
            <pc:sldMk cId="1222509459" sldId="258"/>
            <ac:picMk id="36" creationId="{14D17E4E-1B5E-8ADE-A8AE-DDC2B318DC96}"/>
          </ac:picMkLst>
        </pc:picChg>
        <pc:picChg chg="del">
          <ac:chgData name="Sarasin, Elise" userId="051ede2b-3008-44c0-bb19-c9bb04b8c5c9" providerId="ADAL" clId="{97B5C01D-41EC-517B-9054-1C19EC229BF9}" dt="2025-11-14T11:17:54.279" v="5" actId="478"/>
          <ac:picMkLst>
            <pc:docMk/>
            <pc:sldMk cId="1222509459" sldId="258"/>
            <ac:picMk id="37" creationId="{E8222582-C2AA-D6DC-C7C8-BF8955D109B7}"/>
          </ac:picMkLst>
        </pc:picChg>
        <pc:picChg chg="add mod">
          <ac:chgData name="Sarasin, Elise" userId="051ede2b-3008-44c0-bb19-c9bb04b8c5c9" providerId="ADAL" clId="{97B5C01D-41EC-517B-9054-1C19EC229BF9}" dt="2025-11-14T11:18:11.020" v="7" actId="1076"/>
          <ac:picMkLst>
            <pc:docMk/>
            <pc:sldMk cId="1222509459" sldId="258"/>
            <ac:picMk id="38" creationId="{9372D619-B439-B4A2-B1B8-27D78A3C6328}"/>
          </ac:picMkLst>
        </pc:picChg>
        <pc:picChg chg="add mod">
          <ac:chgData name="Sarasin, Elise" userId="051ede2b-3008-44c0-bb19-c9bb04b8c5c9" providerId="ADAL" clId="{97B5C01D-41EC-517B-9054-1C19EC229BF9}" dt="2025-11-14T11:18:11.020" v="7" actId="1076"/>
          <ac:picMkLst>
            <pc:docMk/>
            <pc:sldMk cId="1222509459" sldId="258"/>
            <ac:picMk id="41" creationId="{19C28C31-CD00-A2D2-E2D0-D9D9AE7F3FFB}"/>
          </ac:picMkLst>
        </pc:picChg>
      </pc:sldChg>
      <pc:sldChg chg="delSp mod">
        <pc:chgData name="Sarasin, Elise" userId="051ede2b-3008-44c0-bb19-c9bb04b8c5c9" providerId="ADAL" clId="{97B5C01D-41EC-517B-9054-1C19EC229BF9}" dt="2025-11-14T11:24:28.929" v="42" actId="478"/>
        <pc:sldMkLst>
          <pc:docMk/>
          <pc:sldMk cId="152388805" sldId="338"/>
        </pc:sldMkLst>
        <pc:spChg chg="del">
          <ac:chgData name="Sarasin, Elise" userId="051ede2b-3008-44c0-bb19-c9bb04b8c5c9" providerId="ADAL" clId="{97B5C01D-41EC-517B-9054-1C19EC229BF9}" dt="2025-11-14T11:24:28.129" v="41" actId="478"/>
          <ac:spMkLst>
            <pc:docMk/>
            <pc:sldMk cId="152388805" sldId="338"/>
            <ac:spMk id="6" creationId="{5429E8EC-2B15-E652-F748-C8938298766D}"/>
          </ac:spMkLst>
        </pc:spChg>
        <pc:spChg chg="del">
          <ac:chgData name="Sarasin, Elise" userId="051ede2b-3008-44c0-bb19-c9bb04b8c5c9" providerId="ADAL" clId="{97B5C01D-41EC-517B-9054-1C19EC229BF9}" dt="2025-11-14T11:24:26.771" v="39" actId="478"/>
          <ac:spMkLst>
            <pc:docMk/>
            <pc:sldMk cId="152388805" sldId="338"/>
            <ac:spMk id="8" creationId="{FD242BE1-2C70-976D-F8F8-577175B9399E}"/>
          </ac:spMkLst>
        </pc:spChg>
        <pc:picChg chg="del">
          <ac:chgData name="Sarasin, Elise" userId="051ede2b-3008-44c0-bb19-c9bb04b8c5c9" providerId="ADAL" clId="{97B5C01D-41EC-517B-9054-1C19EC229BF9}" dt="2025-11-14T11:24:28.929" v="42" actId="478"/>
          <ac:picMkLst>
            <pc:docMk/>
            <pc:sldMk cId="152388805" sldId="338"/>
            <ac:picMk id="9" creationId="{5869F0F5-04E9-076A-49BA-737F1B04182A}"/>
          </ac:picMkLst>
        </pc:picChg>
        <pc:picChg chg="del">
          <ac:chgData name="Sarasin, Elise" userId="051ede2b-3008-44c0-bb19-c9bb04b8c5c9" providerId="ADAL" clId="{97B5C01D-41EC-517B-9054-1C19EC229BF9}" dt="2025-11-14T11:24:27.408" v="40" actId="478"/>
          <ac:picMkLst>
            <pc:docMk/>
            <pc:sldMk cId="152388805" sldId="338"/>
            <ac:picMk id="10" creationId="{D6AC5EDA-0CEC-888C-7A76-3797340E99F5}"/>
          </ac:picMkLst>
        </pc:picChg>
      </pc:sldChg>
      <pc:sldChg chg="modSp mod modTransition">
        <pc:chgData name="Sarasin, Elise" userId="051ede2b-3008-44c0-bb19-c9bb04b8c5c9" providerId="ADAL" clId="{97B5C01D-41EC-517B-9054-1C19EC229BF9}" dt="2025-11-14T11:15:37.570" v="4"/>
        <pc:sldMkLst>
          <pc:docMk/>
          <pc:sldMk cId="1467857024" sldId="901"/>
        </pc:sldMkLst>
        <pc:picChg chg="mod">
          <ac:chgData name="Sarasin, Elise" userId="051ede2b-3008-44c0-bb19-c9bb04b8c5c9" providerId="ADAL" clId="{97B5C01D-41EC-517B-9054-1C19EC229BF9}" dt="2025-11-14T11:15:18.774" v="3" actId="14826"/>
          <ac:picMkLst>
            <pc:docMk/>
            <pc:sldMk cId="1467857024" sldId="901"/>
            <ac:picMk id="5" creationId="{33789419-83B8-75B1-5D01-2228EF770B31}"/>
          </ac:picMkLst>
        </pc:picChg>
      </pc:sldChg>
      <pc:sldChg chg="modSp">
        <pc:chgData name="Sarasin, Elise" userId="051ede2b-3008-44c0-bb19-c9bb04b8c5c9" providerId="ADAL" clId="{97B5C01D-41EC-517B-9054-1C19EC229BF9}" dt="2025-11-14T11:28:17.606" v="46" actId="18331"/>
        <pc:sldMkLst>
          <pc:docMk/>
          <pc:sldMk cId="3697368815" sldId="1586"/>
        </pc:sldMkLst>
        <pc:picChg chg="mod">
          <ac:chgData name="Sarasin, Elise" userId="051ede2b-3008-44c0-bb19-c9bb04b8c5c9" providerId="ADAL" clId="{97B5C01D-41EC-517B-9054-1C19EC229BF9}" dt="2025-11-14T11:28:17.606" v="46" actId="18331"/>
          <ac:picMkLst>
            <pc:docMk/>
            <pc:sldMk cId="3697368815" sldId="1586"/>
            <ac:picMk id="5" creationId="{04100678-64B9-4F99-BA3C-F7E9988D42BE}"/>
          </ac:picMkLst>
        </pc:picChg>
      </pc:sldChg>
      <pc:sldChg chg="delSp mod">
        <pc:chgData name="Sarasin, Elise" userId="051ede2b-3008-44c0-bb19-c9bb04b8c5c9" providerId="ADAL" clId="{97B5C01D-41EC-517B-9054-1C19EC229BF9}" dt="2025-11-14T11:22:47.629" v="38" actId="478"/>
        <pc:sldMkLst>
          <pc:docMk/>
          <pc:sldMk cId="1214318063" sldId="1956"/>
        </pc:sldMkLst>
        <pc:spChg chg="del">
          <ac:chgData name="Sarasin, Elise" userId="051ede2b-3008-44c0-bb19-c9bb04b8c5c9" providerId="ADAL" clId="{97B5C01D-41EC-517B-9054-1C19EC229BF9}" dt="2025-11-14T11:22:45.918" v="36" actId="478"/>
          <ac:spMkLst>
            <pc:docMk/>
            <pc:sldMk cId="1214318063" sldId="1956"/>
            <ac:spMk id="4" creationId="{CCF7CBCB-A0FB-85B7-740C-49FFEA1507AC}"/>
          </ac:spMkLst>
        </pc:spChg>
        <pc:spChg chg="del">
          <ac:chgData name="Sarasin, Elise" userId="051ede2b-3008-44c0-bb19-c9bb04b8c5c9" providerId="ADAL" clId="{97B5C01D-41EC-517B-9054-1C19EC229BF9}" dt="2025-11-14T11:22:45.395" v="35" actId="478"/>
          <ac:spMkLst>
            <pc:docMk/>
            <pc:sldMk cId="1214318063" sldId="1956"/>
            <ac:spMk id="5" creationId="{6F4A955B-18A2-803A-EACC-9BC1065E3B85}"/>
          </ac:spMkLst>
        </pc:spChg>
        <pc:picChg chg="del">
          <ac:chgData name="Sarasin, Elise" userId="051ede2b-3008-44c0-bb19-c9bb04b8c5c9" providerId="ADAL" clId="{97B5C01D-41EC-517B-9054-1C19EC229BF9}" dt="2025-11-14T11:22:47.629" v="38" actId="478"/>
          <ac:picMkLst>
            <pc:docMk/>
            <pc:sldMk cId="1214318063" sldId="1956"/>
            <ac:picMk id="6" creationId="{4E3F7364-92B3-D5FD-B889-77CD6B631FB0}"/>
          </ac:picMkLst>
        </pc:picChg>
        <pc:picChg chg="del">
          <ac:chgData name="Sarasin, Elise" userId="051ede2b-3008-44c0-bb19-c9bb04b8c5c9" providerId="ADAL" clId="{97B5C01D-41EC-517B-9054-1C19EC229BF9}" dt="2025-11-14T11:22:46.723" v="37" actId="478"/>
          <ac:picMkLst>
            <pc:docMk/>
            <pc:sldMk cId="1214318063" sldId="1956"/>
            <ac:picMk id="7" creationId="{D08127CC-611E-00FC-100D-3F7D91A8144D}"/>
          </ac:picMkLst>
        </pc:picChg>
      </pc:sldChg>
      <pc:sldChg chg="del">
        <pc:chgData name="Sarasin, Elise" userId="051ede2b-3008-44c0-bb19-c9bb04b8c5c9" providerId="ADAL" clId="{97B5C01D-41EC-517B-9054-1C19EC229BF9}" dt="2025-11-14T11:22:35.568" v="30" actId="2696"/>
        <pc:sldMkLst>
          <pc:docMk/>
          <pc:sldMk cId="46010162" sldId="1959"/>
        </pc:sldMkLst>
      </pc:sldChg>
      <pc:sldChg chg="del">
        <pc:chgData name="Sarasin, Elise" userId="051ede2b-3008-44c0-bb19-c9bb04b8c5c9" providerId="ADAL" clId="{97B5C01D-41EC-517B-9054-1C19EC229BF9}" dt="2025-11-14T11:22:36.799" v="31" actId="2696"/>
        <pc:sldMkLst>
          <pc:docMk/>
          <pc:sldMk cId="3713359631" sldId="2103"/>
        </pc:sldMkLst>
      </pc:sldChg>
      <pc:sldChg chg="add">
        <pc:chgData name="Sarasin, Elise" userId="051ede2b-3008-44c0-bb19-c9bb04b8c5c9" providerId="ADAL" clId="{97B5C01D-41EC-517B-9054-1C19EC229BF9}" dt="2025-11-14T11:25:24.361" v="43"/>
        <pc:sldMkLst>
          <pc:docMk/>
          <pc:sldMk cId="2831777182" sldId="2112"/>
        </pc:sldMkLst>
      </pc:sldChg>
      <pc:sldChg chg="add">
        <pc:chgData name="Sarasin, Elise" userId="051ede2b-3008-44c0-bb19-c9bb04b8c5c9" providerId="ADAL" clId="{97B5C01D-41EC-517B-9054-1C19EC229BF9}" dt="2025-11-14T11:25:24.361" v="43"/>
        <pc:sldMkLst>
          <pc:docMk/>
          <pc:sldMk cId="2578805870" sldId="2113"/>
        </pc:sldMkLst>
      </pc:sldChg>
      <pc:sldChg chg="delSp mod">
        <pc:chgData name="Sarasin, Elise" userId="051ede2b-3008-44c0-bb19-c9bb04b8c5c9" providerId="ADAL" clId="{97B5C01D-41EC-517B-9054-1C19EC229BF9}" dt="2025-11-14T11:22:42.123" v="34" actId="478"/>
        <pc:sldMkLst>
          <pc:docMk/>
          <pc:sldMk cId="511690532" sldId="2316"/>
        </pc:sldMkLst>
        <pc:spChg chg="del">
          <ac:chgData name="Sarasin, Elise" userId="051ede2b-3008-44c0-bb19-c9bb04b8c5c9" providerId="ADAL" clId="{97B5C01D-41EC-517B-9054-1C19EC229BF9}" dt="2025-11-14T11:22:40.988" v="33" actId="478"/>
          <ac:spMkLst>
            <pc:docMk/>
            <pc:sldMk cId="511690532" sldId="2316"/>
            <ac:spMk id="9" creationId="{D16AF2BA-F605-1357-4080-D167782D934F}"/>
          </ac:spMkLst>
        </pc:spChg>
        <pc:spChg chg="del">
          <ac:chgData name="Sarasin, Elise" userId="051ede2b-3008-44c0-bb19-c9bb04b8c5c9" providerId="ADAL" clId="{97B5C01D-41EC-517B-9054-1C19EC229BF9}" dt="2025-11-14T11:22:40.427" v="32" actId="478"/>
          <ac:spMkLst>
            <pc:docMk/>
            <pc:sldMk cId="511690532" sldId="2316"/>
            <ac:spMk id="10" creationId="{D738EE5C-7388-7520-5596-63F2AD12F8EC}"/>
          </ac:spMkLst>
        </pc:spChg>
        <pc:picChg chg="del">
          <ac:chgData name="Sarasin, Elise" userId="051ede2b-3008-44c0-bb19-c9bb04b8c5c9" providerId="ADAL" clId="{97B5C01D-41EC-517B-9054-1C19EC229BF9}" dt="2025-11-14T11:22:42.123" v="34" actId="478"/>
          <ac:picMkLst>
            <pc:docMk/>
            <pc:sldMk cId="511690532" sldId="2316"/>
            <ac:picMk id="5" creationId="{3A0470E8-B917-9866-A43A-2A876591FDA0}"/>
          </ac:picMkLst>
        </pc:picChg>
      </pc:sldChg>
      <pc:sldChg chg="modSp del mod">
        <pc:chgData name="Sarasin, Elise" userId="051ede2b-3008-44c0-bb19-c9bb04b8c5c9" providerId="ADAL" clId="{97B5C01D-41EC-517B-9054-1C19EC229BF9}" dt="2025-11-14T11:25:28.112" v="44" actId="2696"/>
        <pc:sldMkLst>
          <pc:docMk/>
          <pc:sldMk cId="425360870" sldId="2407"/>
        </pc:sldMkLst>
        <pc:spChg chg="mod">
          <ac:chgData name="Sarasin, Elise" userId="051ede2b-3008-44c0-bb19-c9bb04b8c5c9" providerId="ADAL" clId="{97B5C01D-41EC-517B-9054-1C19EC229BF9}" dt="2025-11-14T11:13:31.886" v="2" actId="1076"/>
          <ac:spMkLst>
            <pc:docMk/>
            <pc:sldMk cId="425360870" sldId="2407"/>
            <ac:spMk id="3" creationId="{4AAB4B0A-5051-8B1B-57BF-7507B1B60DAF}"/>
          </ac:spMkLst>
        </pc:spChg>
      </pc:sldChg>
      <pc:sldChg chg="addSp modSp del">
        <pc:chgData name="Sarasin, Elise" userId="051ede2b-3008-44c0-bb19-c9bb04b8c5c9" providerId="ADAL" clId="{97B5C01D-41EC-517B-9054-1C19EC229BF9}" dt="2025-11-14T11:25:29.162" v="45" actId="2696"/>
        <pc:sldMkLst>
          <pc:docMk/>
          <pc:sldMk cId="2574921622" sldId="2408"/>
        </pc:sldMkLst>
        <pc:spChg chg="add mod">
          <ac:chgData name="Sarasin, Elise" userId="051ede2b-3008-44c0-bb19-c9bb04b8c5c9" providerId="ADAL" clId="{97B5C01D-41EC-517B-9054-1C19EC229BF9}" dt="2025-11-14T11:19:24.390" v="29"/>
          <ac:spMkLst>
            <pc:docMk/>
            <pc:sldMk cId="2574921622" sldId="2408"/>
            <ac:spMk id="4" creationId="{51EBAD9B-BFB5-95C0-674F-E886597593F9}"/>
          </ac:spMkLst>
        </pc:spChg>
      </pc:sldChg>
    </pc:docChg>
  </pc:docChgLst>
  <pc:docChgLst>
    <pc:chgData name="Sarasin, Elise" userId="051ede2b-3008-44c0-bb19-c9bb04b8c5c9" providerId="ADAL" clId="{89DB9C7E-797D-4B3E-8DDE-5DB3CEA92B3A}"/>
    <pc:docChg chg="addSld delSld modSld sldOrd modSection">
      <pc:chgData name="Sarasin, Elise" userId="051ede2b-3008-44c0-bb19-c9bb04b8c5c9" providerId="ADAL" clId="{89DB9C7E-797D-4B3E-8DDE-5DB3CEA92B3A}" dt="2025-11-14T22:24:10.908" v="7" actId="2696"/>
      <pc:docMkLst>
        <pc:docMk/>
      </pc:docMkLst>
      <pc:sldChg chg="del">
        <pc:chgData name="Sarasin, Elise" userId="051ede2b-3008-44c0-bb19-c9bb04b8c5c9" providerId="ADAL" clId="{89DB9C7E-797D-4B3E-8DDE-5DB3CEA92B3A}" dt="2025-11-14T22:23:38.629" v="0" actId="2696"/>
        <pc:sldMkLst>
          <pc:docMk/>
          <pc:sldMk cId="2831777182" sldId="2112"/>
        </pc:sldMkLst>
      </pc:sldChg>
      <pc:sldChg chg="del">
        <pc:chgData name="Sarasin, Elise" userId="051ede2b-3008-44c0-bb19-c9bb04b8c5c9" providerId="ADAL" clId="{89DB9C7E-797D-4B3E-8DDE-5DB3CEA92B3A}" dt="2025-11-14T22:23:42.004" v="1" actId="2696"/>
        <pc:sldMkLst>
          <pc:docMk/>
          <pc:sldMk cId="2578805870" sldId="2113"/>
        </pc:sldMkLst>
      </pc:sldChg>
      <pc:sldChg chg="del">
        <pc:chgData name="Sarasin, Elise" userId="051ede2b-3008-44c0-bb19-c9bb04b8c5c9" providerId="ADAL" clId="{89DB9C7E-797D-4B3E-8DDE-5DB3CEA92B3A}" dt="2025-11-14T22:24:05.842" v="4" actId="2696"/>
        <pc:sldMkLst>
          <pc:docMk/>
          <pc:sldMk cId="764601653" sldId="2159"/>
        </pc:sldMkLst>
      </pc:sldChg>
      <pc:sldChg chg="del">
        <pc:chgData name="Sarasin, Elise" userId="051ede2b-3008-44c0-bb19-c9bb04b8c5c9" providerId="ADAL" clId="{89DB9C7E-797D-4B3E-8DDE-5DB3CEA92B3A}" dt="2025-11-14T22:24:10.908" v="7" actId="2696"/>
        <pc:sldMkLst>
          <pc:docMk/>
          <pc:sldMk cId="1919371139" sldId="2399"/>
        </pc:sldMkLst>
      </pc:sldChg>
      <pc:sldChg chg="add">
        <pc:chgData name="Sarasin, Elise" userId="051ede2b-3008-44c0-bb19-c9bb04b8c5c9" providerId="ADAL" clId="{89DB9C7E-797D-4B3E-8DDE-5DB3CEA92B3A}" dt="2025-11-14T22:23:52.100" v="2"/>
        <pc:sldMkLst>
          <pc:docMk/>
          <pc:sldMk cId="2837394076" sldId="2412"/>
        </pc:sldMkLst>
      </pc:sldChg>
      <pc:sldChg chg="add ord">
        <pc:chgData name="Sarasin, Elise" userId="051ede2b-3008-44c0-bb19-c9bb04b8c5c9" providerId="ADAL" clId="{89DB9C7E-797D-4B3E-8DDE-5DB3CEA92B3A}" dt="2025-11-14T22:24:08.512" v="6"/>
        <pc:sldMkLst>
          <pc:docMk/>
          <pc:sldMk cId="4047151834" sldId="2413"/>
        </pc:sldMkLst>
      </pc:sldChg>
    </pc:docChg>
  </pc:docChgLst>
  <pc:docChgLst>
    <pc:chgData name="Common, Eric Alan" userId="0f45fb79-a3c1-469c-9686-1fe2a5c7d05b" providerId="ADAL" clId="{7E543FFC-D4F8-4227-AA35-643A84128B3A}"/>
    <pc:docChg chg="undo custSel modSld">
      <pc:chgData name="Common, Eric Alan" userId="0f45fb79-a3c1-469c-9686-1fe2a5c7d05b" providerId="ADAL" clId="{7E543FFC-D4F8-4227-AA35-643A84128B3A}" dt="2025-11-06T18:21:44.675" v="50" actId="1076"/>
      <pc:docMkLst>
        <pc:docMk/>
      </pc:docMkLst>
      <pc:sldChg chg="addSp modSp mod">
        <pc:chgData name="Common, Eric Alan" userId="0f45fb79-a3c1-469c-9686-1fe2a5c7d05b" providerId="ADAL" clId="{7E543FFC-D4F8-4227-AA35-643A84128B3A}" dt="2025-11-06T18:21:16.822" v="46" actId="1076"/>
        <pc:sldMkLst>
          <pc:docMk/>
          <pc:sldMk cId="152388805" sldId="338"/>
        </pc:sldMkLst>
      </pc:sldChg>
      <pc:sldChg chg="addSp modSp mod">
        <pc:chgData name="Common, Eric Alan" userId="0f45fb79-a3c1-469c-9686-1fe2a5c7d05b" providerId="ADAL" clId="{7E543FFC-D4F8-4227-AA35-643A84128B3A}" dt="2025-11-06T18:21:44.675" v="50" actId="1076"/>
        <pc:sldMkLst>
          <pc:docMk/>
          <pc:sldMk cId="392339735" sldId="339"/>
        </pc:sldMkLst>
        <pc:spChg chg="add mod">
          <ac:chgData name="Common, Eric Alan" userId="0f45fb79-a3c1-469c-9686-1fe2a5c7d05b" providerId="ADAL" clId="{7E543FFC-D4F8-4227-AA35-643A84128B3A}" dt="2025-11-06T18:21:44.675" v="50" actId="1076"/>
          <ac:spMkLst>
            <pc:docMk/>
            <pc:sldMk cId="392339735" sldId="339"/>
            <ac:spMk id="3" creationId="{A99E45BF-24E4-9DBB-B3B6-4151DAD32027}"/>
          </ac:spMkLst>
        </pc:spChg>
        <pc:spChg chg="add mod">
          <ac:chgData name="Common, Eric Alan" userId="0f45fb79-a3c1-469c-9686-1fe2a5c7d05b" providerId="ADAL" clId="{7E543FFC-D4F8-4227-AA35-643A84128B3A}" dt="2025-11-06T18:21:44.675" v="50" actId="1076"/>
          <ac:spMkLst>
            <pc:docMk/>
            <pc:sldMk cId="392339735" sldId="339"/>
            <ac:spMk id="4" creationId="{7E8646BE-AFF9-C78C-3071-2215EAFA4F10}"/>
          </ac:spMkLst>
        </pc:spChg>
        <pc:picChg chg="add mod">
          <ac:chgData name="Common, Eric Alan" userId="0f45fb79-a3c1-469c-9686-1fe2a5c7d05b" providerId="ADAL" clId="{7E543FFC-D4F8-4227-AA35-643A84128B3A}" dt="2025-11-06T18:21:44.675" v="50" actId="1076"/>
          <ac:picMkLst>
            <pc:docMk/>
            <pc:sldMk cId="392339735" sldId="339"/>
            <ac:picMk id="5" creationId="{77E0BC4E-D912-CAF7-CC66-2116287ED5D4}"/>
          </ac:picMkLst>
        </pc:picChg>
        <pc:picChg chg="add mod">
          <ac:chgData name="Common, Eric Alan" userId="0f45fb79-a3c1-469c-9686-1fe2a5c7d05b" providerId="ADAL" clId="{7E543FFC-D4F8-4227-AA35-643A84128B3A}" dt="2025-11-06T18:21:44.675" v="50" actId="1076"/>
          <ac:picMkLst>
            <pc:docMk/>
            <pc:sldMk cId="392339735" sldId="339"/>
            <ac:picMk id="6" creationId="{30A60A74-0A23-C40F-6496-BF93C1A32120}"/>
          </ac:picMkLst>
        </pc:picChg>
      </pc:sldChg>
      <pc:sldChg chg="addSp modSp mod">
        <pc:chgData name="Common, Eric Alan" userId="0f45fb79-a3c1-469c-9686-1fe2a5c7d05b" providerId="ADAL" clId="{7E543FFC-D4F8-4227-AA35-643A84128B3A}" dt="2025-11-06T18:20:38.390" v="44" actId="1076"/>
        <pc:sldMkLst>
          <pc:docMk/>
          <pc:sldMk cId="1214318063" sldId="1956"/>
        </pc:sldMkLst>
      </pc:sldChg>
      <pc:sldChg chg="addSp modSp mod">
        <pc:chgData name="Common, Eric Alan" userId="0f45fb79-a3c1-469c-9686-1fe2a5c7d05b" providerId="ADAL" clId="{7E543FFC-D4F8-4227-AA35-643A84128B3A}" dt="2025-11-06T18:21:34.986" v="48" actId="1076"/>
        <pc:sldMkLst>
          <pc:docMk/>
          <pc:sldMk cId="3935230161" sldId="2136"/>
        </pc:sldMkLst>
        <pc:spChg chg="add mod">
          <ac:chgData name="Common, Eric Alan" userId="0f45fb79-a3c1-469c-9686-1fe2a5c7d05b" providerId="ADAL" clId="{7E543FFC-D4F8-4227-AA35-643A84128B3A}" dt="2025-11-06T18:21:34.986" v="48" actId="1076"/>
          <ac:spMkLst>
            <pc:docMk/>
            <pc:sldMk cId="3935230161" sldId="2136"/>
            <ac:spMk id="6" creationId="{59BCA8F1-7693-B410-6769-31C3968B5D69}"/>
          </ac:spMkLst>
        </pc:spChg>
        <pc:spChg chg="add mod">
          <ac:chgData name="Common, Eric Alan" userId="0f45fb79-a3c1-469c-9686-1fe2a5c7d05b" providerId="ADAL" clId="{7E543FFC-D4F8-4227-AA35-643A84128B3A}" dt="2025-11-06T18:21:34.986" v="48" actId="1076"/>
          <ac:spMkLst>
            <pc:docMk/>
            <pc:sldMk cId="3935230161" sldId="2136"/>
            <ac:spMk id="8" creationId="{323FC275-A13F-E7F7-472C-00B5D2B878D4}"/>
          </ac:spMkLst>
        </pc:spChg>
        <pc:picChg chg="add mod">
          <ac:chgData name="Common, Eric Alan" userId="0f45fb79-a3c1-469c-9686-1fe2a5c7d05b" providerId="ADAL" clId="{7E543FFC-D4F8-4227-AA35-643A84128B3A}" dt="2025-11-06T18:21:34.986" v="48" actId="1076"/>
          <ac:picMkLst>
            <pc:docMk/>
            <pc:sldMk cId="3935230161" sldId="2136"/>
            <ac:picMk id="9" creationId="{7A6B1540-400E-0F10-565B-BD9BF161A736}"/>
          </ac:picMkLst>
        </pc:picChg>
        <pc:picChg chg="add mod">
          <ac:chgData name="Common, Eric Alan" userId="0f45fb79-a3c1-469c-9686-1fe2a5c7d05b" providerId="ADAL" clId="{7E543FFC-D4F8-4227-AA35-643A84128B3A}" dt="2025-11-06T18:21:34.986" v="48" actId="1076"/>
          <ac:picMkLst>
            <pc:docMk/>
            <pc:sldMk cId="3935230161" sldId="2136"/>
            <ac:picMk id="10" creationId="{41CC3862-4700-65E5-827B-DDF7D4C71ABD}"/>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6.9218667493414496E-3"/>
                  <c:y val="7.1542563235050802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59D-49F1-8AA2-705D35750817}"/>
                </c:ext>
              </c:extLst>
            </c:dLbl>
            <c:dLbl>
              <c:idx val="1"/>
              <c:layout>
                <c:manualLayout>
                  <c:x val="1.0382800124012237E-2"/>
                  <c:y val="6.6243114106528528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8.0755112075651166E-3"/>
                  <c:y val="7.4192287799311848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2.307288916447164E-3"/>
                  <c:y val="7.1542563235050705E-2"/>
                </c:manualLayout>
              </c:layout>
              <c:tx>
                <c:rich>
                  <a:bodyPr/>
                  <a:lstStyle/>
                  <a:p>
                    <a:fld id="{4F7AE556-318D-4795-8851-15913941061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5.7682222911178251E-3"/>
                  <c:y val="0.11128843169896782"/>
                </c:manualLayout>
              </c:layout>
              <c:tx>
                <c:rich>
                  <a:bodyPr/>
                  <a:lstStyle/>
                  <a:p>
                    <a:fld id="{EBD0CEB6-D4CD-4125-A6E6-6514DF35158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8.0755112075650733E-3"/>
                  <c:y val="7.684201236357309E-2"/>
                </c:manualLayout>
              </c:layout>
              <c:tx>
                <c:rich>
                  <a:bodyPr/>
                  <a:lstStyle/>
                  <a:p>
                    <a:fld id="{A0DDE847-BDEF-454A-AADE-B5ACFDAF858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670-4E8C-9169-7636C6C151E9}"/>
                </c:ext>
              </c:extLst>
            </c:dLbl>
            <c:dLbl>
              <c:idx val="6"/>
              <c:layout>
                <c:manualLayout>
                  <c:x val="1.1536444582235735E-2"/>
                  <c:y val="4.7695042156700534E-2"/>
                </c:manualLayout>
              </c:layout>
              <c:tx>
                <c:rich>
                  <a:bodyPr/>
                  <a:lstStyle/>
                  <a:p>
                    <a:fld id="{39339514-76DD-4108-AA43-9E2752A7899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670-4E8C-9169-7636C6C151E9}"/>
                </c:ext>
              </c:extLst>
            </c:dLbl>
            <c:dLbl>
              <c:idx val="7"/>
              <c:layout>
                <c:manualLayout>
                  <c:x val="8.0755112075650733E-3"/>
                  <c:y val="4.2395593028178157E-2"/>
                </c:manualLayout>
              </c:layout>
              <c:tx>
                <c:rich>
                  <a:bodyPr/>
                  <a:lstStyle/>
                  <a:p>
                    <a:fld id="{C2CBE4C6-0753-47FF-A62B-0953CFB35B4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336A-47B4-9219-8F6C5674A230}"/>
                </c:ext>
              </c:extLst>
            </c:dLbl>
            <c:dLbl>
              <c:idx val="8"/>
              <c:layout>
                <c:manualLayout>
                  <c:x val="6.9218667493414912E-3"/>
                  <c:y val="0.11128843169896792"/>
                </c:manualLayout>
              </c:layout>
              <c:tx>
                <c:rich>
                  <a:bodyPr/>
                  <a:lstStyle/>
                  <a:p>
                    <a:fld id="{F4AE462A-7A31-49F1-A5D9-F2A363409F0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670-4E8C-9169-7636C6C151E9}"/>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Sheet1!$A$2:$A$10</c:f>
              <c:strCache>
                <c:ptCount val="9"/>
                <c:pt idx="0">
                  <c:v>W16</c:v>
                </c:pt>
                <c:pt idx="1">
                  <c:v>W17</c:v>
                </c:pt>
                <c:pt idx="2">
                  <c:v>W18</c:v>
                </c:pt>
                <c:pt idx="3">
                  <c:v>W19</c:v>
                </c:pt>
                <c:pt idx="4">
                  <c:v>W20</c:v>
                </c:pt>
                <c:pt idx="5">
                  <c:v>W21</c:v>
                </c:pt>
                <c:pt idx="6">
                  <c:v>W22</c:v>
                </c:pt>
                <c:pt idx="7">
                  <c:v>W23</c:v>
                </c:pt>
                <c:pt idx="8">
                  <c:v>W24</c:v>
                </c:pt>
              </c:strCache>
            </c:strRef>
          </c:cat>
          <c:val>
            <c:numRef>
              <c:f>Sheet1!$B$2:$B$10</c:f>
              <c:numCache>
                <c:formatCode>0.000000</c:formatCode>
                <c:ptCount val="9"/>
                <c:pt idx="0">
                  <c:v>0.70550000000000002</c:v>
                </c:pt>
                <c:pt idx="1">
                  <c:v>0.67079999999999995</c:v>
                </c:pt>
                <c:pt idx="2">
                  <c:v>0.69910000000000005</c:v>
                </c:pt>
                <c:pt idx="3">
                  <c:v>0.69369999999999998</c:v>
                </c:pt>
                <c:pt idx="4">
                  <c:v>0.82269999999999999</c:v>
                </c:pt>
                <c:pt idx="5">
                  <c:v>0.72850000000000004</c:v>
                </c:pt>
                <c:pt idx="6">
                  <c:v>0.64780000000000004</c:v>
                </c:pt>
                <c:pt idx="7">
                  <c:v>0.64122137404580148</c:v>
                </c:pt>
                <c:pt idx="8">
                  <c:v>0.85560000000000003</c:v>
                </c:pt>
              </c:numCache>
            </c:numRef>
          </c:val>
          <c:extLst>
            <c:ext xmlns:c15="http://schemas.microsoft.com/office/drawing/2012/chart" uri="{02D57815-91ED-43cb-92C2-25804820EDAC}">
              <c15:datalabelsRange>
                <c15:f>Sheet1!$K$2:$K$1048570</c15:f>
                <c15:dlblRangeCache>
                  <c:ptCount val="1048569"/>
                  <c:pt idx="0">
                    <c:v>70.55% 
(n=518)</c:v>
                  </c:pt>
                  <c:pt idx="1">
                    <c:v>67.08% 
(n=527)</c:v>
                  </c:pt>
                  <c:pt idx="2">
                    <c:v>69.91% 
(n=491)</c:v>
                  </c:pt>
                  <c:pt idx="3">
                    <c:v>69.37% 
(n=448)</c:v>
                  </c:pt>
                  <c:pt idx="4">
                    <c:v>82.27% 
(n=383)</c:v>
                  </c:pt>
                  <c:pt idx="5">
                    <c:v>72.85% 
(n=346)</c:v>
                  </c:pt>
                  <c:pt idx="6">
                    <c:v>64.78% 
(n=445)</c:v>
                  </c:pt>
                  <c:pt idx="7">
                    <c:v>64.12% 
(n=84)</c:v>
                  </c:pt>
                  <c:pt idx="8">
                    <c:v>85.56% 
(n=391)</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layout>
                <c:manualLayout>
                  <c:x val="4.845306724539044E-2"/>
                  <c:y val="1.3248622821305681E-2"/>
                </c:manualLayout>
              </c:layout>
              <c:tx>
                <c:rich>
                  <a:bodyPr/>
                  <a:lstStyle/>
                  <a:p>
                    <a:fld id="{2353D51D-CAE6-41B5-9F36-79FB627B34D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E59D-49F1-8AA2-705D35750817}"/>
                </c:ext>
              </c:extLst>
            </c:dLbl>
            <c:dLbl>
              <c:idx val="1"/>
              <c:layout>
                <c:manualLayout>
                  <c:x val="4.7299422787166819E-2"/>
                  <c:y val="2.1197796514089151E-2"/>
                </c:manualLayout>
              </c:layout>
              <c:tx>
                <c:rich>
                  <a:bodyPr/>
                  <a:lstStyle/>
                  <a:p>
                    <a:fld id="{9354C1FA-FBF3-48DA-9963-CD3C720BD81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4.729942278716686E-2"/>
                  <c:y val="2.3847521078350243E-2"/>
                </c:manualLayout>
              </c:layout>
              <c:tx>
                <c:rich>
                  <a:bodyPr/>
                  <a:lstStyle/>
                  <a:p>
                    <a:fld id="{378D5B50-CE38-446A-BA13-BD0167659C1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4.9606711703614026E-2"/>
                  <c:y val="-1.8548071949827986E-2"/>
                </c:manualLayout>
              </c:layout>
              <c:tx>
                <c:rich>
                  <a:bodyPr/>
                  <a:lstStyle/>
                  <a:p>
                    <a:fld id="{9EC005F0-1733-4704-95AD-D17908403CA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5.3067645078284771E-2"/>
                  <c:y val="5.8293940413745103E-2"/>
                </c:manualLayout>
              </c:layout>
              <c:tx>
                <c:rich>
                  <a:bodyPr/>
                  <a:lstStyle/>
                  <a:p>
                    <a:fld id="{B75CFF8D-2134-40A1-90BB-0515445C3F5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4.9606711703614026E-2"/>
                  <c:y val="2.6497245642611411E-2"/>
                </c:manualLayout>
              </c:layout>
              <c:tx>
                <c:rich>
                  <a:bodyPr/>
                  <a:lstStyle/>
                  <a:p>
                    <a:fld id="{A481BE5C-6191-40CC-873D-862F57C3B54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9670-4E8C-9169-7636C6C151E9}"/>
                </c:ext>
              </c:extLst>
            </c:dLbl>
            <c:dLbl>
              <c:idx val="6"/>
              <c:layout>
                <c:manualLayout>
                  <c:x val="4.845306724539044E-2"/>
                  <c:y val="-2.1197796514089127E-2"/>
                </c:manualLayout>
              </c:layout>
              <c:tx>
                <c:rich>
                  <a:bodyPr/>
                  <a:lstStyle/>
                  <a:p>
                    <a:fld id="{D03F17AA-C468-43F0-87C5-F21F47CAEA1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670-4E8C-9169-7636C6C151E9}"/>
                </c:ext>
              </c:extLst>
            </c:dLbl>
            <c:dLbl>
              <c:idx val="7"/>
              <c:layout>
                <c:manualLayout>
                  <c:x val="4.9606711703613852E-2"/>
                  <c:y val="-3.1796694771133713E-2"/>
                </c:manualLayout>
              </c:layout>
              <c:tx>
                <c:rich>
                  <a:bodyPr/>
                  <a:lstStyle/>
                  <a:p>
                    <a:fld id="{D0B226C3-3384-4ABC-95BC-69D7CA25677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336A-47B4-9219-8F6C5674A230}"/>
                </c:ext>
              </c:extLst>
            </c:dLbl>
            <c:dLbl>
              <c:idx val="8"/>
              <c:layout>
                <c:manualLayout>
                  <c:x val="5.7682222911179096E-2"/>
                  <c:y val="5.5644215849483938E-2"/>
                </c:manualLayout>
              </c:layout>
              <c:tx>
                <c:rich>
                  <a:bodyPr/>
                  <a:lstStyle/>
                  <a:p>
                    <a:fld id="{D1AF3D8C-07D5-4758-85EA-A8CBD6B2526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670-4E8C-9169-7636C6C151E9}"/>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Sheet1!$A$2:$A$10</c:f>
              <c:strCache>
                <c:ptCount val="9"/>
                <c:pt idx="0">
                  <c:v>W16</c:v>
                </c:pt>
                <c:pt idx="1">
                  <c:v>W17</c:v>
                </c:pt>
                <c:pt idx="2">
                  <c:v>W18</c:v>
                </c:pt>
                <c:pt idx="3">
                  <c:v>W19</c:v>
                </c:pt>
                <c:pt idx="4">
                  <c:v>W20</c:v>
                </c:pt>
                <c:pt idx="5">
                  <c:v>W21</c:v>
                </c:pt>
                <c:pt idx="6">
                  <c:v>W22</c:v>
                </c:pt>
                <c:pt idx="7">
                  <c:v>W23</c:v>
                </c:pt>
                <c:pt idx="8">
                  <c:v>W24</c:v>
                </c:pt>
              </c:strCache>
            </c:strRef>
          </c:cat>
          <c:val>
            <c:numRef>
              <c:f>Sheet1!$C$2:$C$10</c:f>
              <c:numCache>
                <c:formatCode>0.000000</c:formatCode>
                <c:ptCount val="9"/>
                <c:pt idx="0">
                  <c:v>0.20219999999999999</c:v>
                </c:pt>
                <c:pt idx="1">
                  <c:v>0.22770000000000001</c:v>
                </c:pt>
                <c:pt idx="2">
                  <c:v>0.1855</c:v>
                </c:pt>
                <c:pt idx="3">
                  <c:v>0.21440000000000001</c:v>
                </c:pt>
                <c:pt idx="4">
                  <c:v>0.1477</c:v>
                </c:pt>
                <c:pt idx="5">
                  <c:v>0.1855</c:v>
                </c:pt>
                <c:pt idx="6">
                  <c:v>0.22589999999999999</c:v>
                </c:pt>
                <c:pt idx="7">
                  <c:v>0.22900763358778625</c:v>
                </c:pt>
                <c:pt idx="8">
                  <c:v>9.6299999999999997E-2</c:v>
                </c:pt>
              </c:numCache>
            </c:numRef>
          </c:val>
          <c:extLst>
            <c:ext xmlns:c15="http://schemas.microsoft.com/office/drawing/2012/chart" uri="{02D57815-91ED-43cb-92C2-25804820EDAC}">
              <c15:datalabelsRange>
                <c15:f>Sheet1!$L$2:$L$1048570</c15:f>
                <c15:dlblRangeCache>
                  <c:ptCount val="1048569"/>
                  <c:pt idx="0">
                    <c:v>20.22% 
(n=96)</c:v>
                  </c:pt>
                  <c:pt idx="1">
                    <c:v>22.77% 
(n=68)</c:v>
                  </c:pt>
                  <c:pt idx="2">
                    <c:v>18.55% 
(n=71)</c:v>
                  </c:pt>
                  <c:pt idx="3">
                    <c:v>21.44% 
(n=53)</c:v>
                  </c:pt>
                  <c:pt idx="4">
                    <c:v>14.77% 
(n=47)</c:v>
                  </c:pt>
                  <c:pt idx="5">
                    <c:v>18.55% 
(n=42)</c:v>
                  </c:pt>
                  <c:pt idx="6">
                    <c:v>22.59% 
(n=54)</c:v>
                  </c:pt>
                  <c:pt idx="7">
                    <c:v>22.9% 
(n=30)</c:v>
                  </c:pt>
                  <c:pt idx="8">
                    <c:v>9.63% 
(n=44)</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4.4992133870719694E-2"/>
                  <c:y val="-5.3595790985553574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12-4428-B610-C15DD32A7287}"/>
                </c:ext>
              </c:extLst>
            </c:dLbl>
            <c:dLbl>
              <c:idx val="1"/>
              <c:layout>
                <c:manualLayout>
                  <c:x val="4.9606711703613977E-2"/>
                  <c:y val="-5.6681363944676252E-2"/>
                </c:manualLayout>
              </c:layout>
              <c:tx>
                <c:rich>
                  <a:bodyPr/>
                  <a:lstStyle/>
                  <a:p>
                    <a:fld id="{98164534-F999-4189-A508-A72B4518720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4.845306724539044E-2"/>
                  <c:y val="-6.1343210059940111E-2"/>
                </c:manualLayout>
              </c:layout>
              <c:tx>
                <c:rich>
                  <a:bodyPr/>
                  <a:lstStyle/>
                  <a:p>
                    <a:fld id="{DEE05D36-A980-4DED-80E7-2C66E83894A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5.0183533932725816E-2"/>
                  <c:y val="-6.05459976536376E-2"/>
                </c:manualLayout>
              </c:layout>
              <c:tx>
                <c:rich>
                  <a:bodyPr/>
                  <a:lstStyle/>
                  <a:p>
                    <a:fld id="{05FB26E6-9852-4A5F-8589-C60A2B741F9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4.6145778328943191E-2"/>
                  <c:y val="-3.2534027575078485E-2"/>
                </c:manualLayout>
              </c:layout>
              <c:tx>
                <c:rich>
                  <a:bodyPr/>
                  <a:lstStyle/>
                  <a:p>
                    <a:fld id="{2038B853-E09A-481D-9EE4-BA01544EB7C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4.6145778328943191E-2"/>
                  <c:y val="-5.1482687805487683E-2"/>
                </c:manualLayout>
              </c:layout>
              <c:tx>
                <c:rich>
                  <a:bodyPr/>
                  <a:lstStyle/>
                  <a:p>
                    <a:fld id="{1A618505-8EC3-469A-AE8C-1A484640877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670-4E8C-9169-7636C6C151E9}"/>
                </c:ext>
              </c:extLst>
            </c:dLbl>
            <c:dLbl>
              <c:idx val="6"/>
              <c:layout>
                <c:manualLayout>
                  <c:x val="4.845306724539044E-2"/>
                  <c:y val="-6.4969785837576885E-2"/>
                </c:manualLayout>
              </c:layout>
              <c:tx>
                <c:rich>
                  <a:bodyPr/>
                  <a:lstStyle/>
                  <a:p>
                    <a:fld id="{F333F7C3-2D3E-47A9-A9C8-A6996A71383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9670-4E8C-9169-7636C6C151E9}"/>
                </c:ext>
              </c:extLst>
            </c:dLbl>
            <c:dLbl>
              <c:idx val="7"/>
              <c:layout>
                <c:manualLayout>
                  <c:x val="5.1914000620061185E-2"/>
                  <c:y val="-6.6163205090141758E-2"/>
                </c:manualLayout>
              </c:layout>
              <c:tx>
                <c:rich>
                  <a:bodyPr/>
                  <a:lstStyle/>
                  <a:p>
                    <a:fld id="{7CEBAB0F-0D58-4DB4-BE54-473494E3CCB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336A-47B4-9219-8F6C5674A230}"/>
                </c:ext>
              </c:extLst>
            </c:dLbl>
            <c:dLbl>
              <c:idx val="8"/>
              <c:layout>
                <c:manualLayout>
                  <c:x val="5.4221289536508351E-2"/>
                  <c:y val="-3.8771312287565633E-2"/>
                </c:manualLayout>
              </c:layout>
              <c:tx>
                <c:rich>
                  <a:bodyPr/>
                  <a:lstStyle/>
                  <a:p>
                    <a:fld id="{3DFCDE14-CB41-4D05-97CC-F9E8C5E68B3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670-4E8C-9169-7636C6C151E9}"/>
                </c:ext>
              </c:extLst>
            </c:dLbl>
            <c:spPr>
              <a:solidFill>
                <a:srgbClr val="FFCCCC"/>
              </a:solidFill>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Sheet1!$A$2:$A$10</c:f>
              <c:strCache>
                <c:ptCount val="9"/>
                <c:pt idx="0">
                  <c:v>W16</c:v>
                </c:pt>
                <c:pt idx="1">
                  <c:v>W17</c:v>
                </c:pt>
                <c:pt idx="2">
                  <c:v>W18</c:v>
                </c:pt>
                <c:pt idx="3">
                  <c:v>W19</c:v>
                </c:pt>
                <c:pt idx="4">
                  <c:v>W20</c:v>
                </c:pt>
                <c:pt idx="5">
                  <c:v>W21</c:v>
                </c:pt>
                <c:pt idx="6">
                  <c:v>W22</c:v>
                </c:pt>
                <c:pt idx="7">
                  <c:v>W23</c:v>
                </c:pt>
                <c:pt idx="8">
                  <c:v>W24</c:v>
                </c:pt>
              </c:strCache>
            </c:strRef>
          </c:cat>
          <c:val>
            <c:numRef>
              <c:f>Sheet1!$D$2:$D$10</c:f>
              <c:numCache>
                <c:formatCode>0.000000</c:formatCode>
                <c:ptCount val="9"/>
                <c:pt idx="0">
                  <c:v>9.2299999999999993E-2</c:v>
                </c:pt>
                <c:pt idx="1">
                  <c:v>0.10150000000000001</c:v>
                </c:pt>
                <c:pt idx="2">
                  <c:v>0.1154</c:v>
                </c:pt>
                <c:pt idx="3">
                  <c:v>9.1899999999999996E-2</c:v>
                </c:pt>
                <c:pt idx="4">
                  <c:v>2.9499999999999998E-2</c:v>
                </c:pt>
                <c:pt idx="5">
                  <c:v>8.5999999999999993E-2</c:v>
                </c:pt>
                <c:pt idx="6">
                  <c:v>0.12620000000000001</c:v>
                </c:pt>
                <c:pt idx="7">
                  <c:v>0.12977099236641221</c:v>
                </c:pt>
                <c:pt idx="8">
                  <c:v>4.8099999999999997E-2</c:v>
                </c:pt>
              </c:numCache>
            </c:numRef>
          </c:val>
          <c:extLst>
            <c:ext xmlns:c15="http://schemas.microsoft.com/office/drawing/2012/chart" uri="{02D57815-91ED-43cb-92C2-25804820EDAC}">
              <c15:datalabelsRange>
                <c15:f>Sheet1!$M$2:$M$1048570</c15:f>
                <c15:dlblRangeCache>
                  <c:ptCount val="1048569"/>
                  <c:pt idx="0">
                    <c:v>9.23% 
(n=21)</c:v>
                  </c:pt>
                  <c:pt idx="1">
                    <c:v>10.15% 
(n=27)</c:v>
                  </c:pt>
                  <c:pt idx="2">
                    <c:v>11.54% 
(n=27)</c:v>
                  </c:pt>
                  <c:pt idx="3">
                    <c:v>9.19% 
(n=13)</c:v>
                  </c:pt>
                  <c:pt idx="4">
                    <c:v>2.95% 
(n=6)</c:v>
                  </c:pt>
                  <c:pt idx="5">
                    <c:v>8.6% 
(n=17)</c:v>
                  </c:pt>
                  <c:pt idx="6">
                    <c:v>12.62% 
(n=26)</c:v>
                  </c:pt>
                  <c:pt idx="7">
                    <c:v>12.98% 
(n=17)</c:v>
                  </c:pt>
                  <c:pt idx="8">
                    <c:v>4.81% 
(n=22)</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Sheet1!$A$2:$A$10</c15:sqref>
                        </c15:formulaRef>
                      </c:ext>
                    </c:extLst>
                    <c:strCache>
                      <c:ptCount val="9"/>
                      <c:pt idx="0">
                        <c:v>W16</c:v>
                      </c:pt>
                      <c:pt idx="1">
                        <c:v>W17</c:v>
                      </c:pt>
                      <c:pt idx="2">
                        <c:v>W18</c:v>
                      </c:pt>
                      <c:pt idx="3">
                        <c:v>W19</c:v>
                      </c:pt>
                      <c:pt idx="4">
                        <c:v>W20</c:v>
                      </c:pt>
                      <c:pt idx="5">
                        <c:v>W21</c:v>
                      </c:pt>
                      <c:pt idx="6">
                        <c:v>W22</c:v>
                      </c:pt>
                      <c:pt idx="7">
                        <c:v>W23</c:v>
                      </c:pt>
                      <c:pt idx="8">
                        <c:v>W24</c:v>
                      </c:pt>
                    </c:strCache>
                  </c:strRef>
                </c:cat>
                <c:val>
                  <c:numRef>
                    <c:extLst>
                      <c:ext uri="{02D57815-91ED-43cb-92C2-25804820EDAC}">
                        <c15:formulaRef>
                          <c15:sqref>Sheet1!$E$2:$E$10</c15:sqref>
                        </c15:formulaRef>
                      </c:ext>
                    </c:extLst>
                    <c:numCache>
                      <c:formatCode>0.0000</c:formatCode>
                      <c:ptCount val="9"/>
                      <c:pt idx="0">
                        <c:v>0.70550000000000002</c:v>
                      </c:pt>
                      <c:pt idx="1">
                        <c:v>0.67079999999999995</c:v>
                      </c:pt>
                      <c:pt idx="2">
                        <c:v>0.69910000000000005</c:v>
                      </c:pt>
                      <c:pt idx="3">
                        <c:v>0.69369999999999998</c:v>
                      </c:pt>
                      <c:pt idx="4">
                        <c:v>0.82269999999999999</c:v>
                      </c:pt>
                      <c:pt idx="5">
                        <c:v>0.72850000000000004</c:v>
                      </c:pt>
                      <c:pt idx="6">
                        <c:v>0.64780000000000004</c:v>
                      </c:pt>
                      <c:pt idx="7">
                        <c:v>0.64119999999999999</c:v>
                      </c:pt>
                      <c:pt idx="8">
                        <c:v>0.85560000000000003</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(4-8)3</c:v>
                      </c:pt>
                    </c:strCache>
                  </c:strRef>
                </c:tx>
                <c:invertIfNegative val="0"/>
                <c:cat>
                  <c:strRef>
                    <c:extLst xmlns:c15="http://schemas.microsoft.com/office/drawing/2012/chart">
                      <c:ext xmlns:c15="http://schemas.microsoft.com/office/drawing/2012/chart" uri="{02D57815-91ED-43cb-92C2-25804820EDAC}">
                        <c15:formulaRef>
                          <c15:sqref>Sheet1!$A$2:$A$10</c15:sqref>
                        </c15:formulaRef>
                      </c:ext>
                    </c:extLst>
                    <c:strCache>
                      <c:ptCount val="9"/>
                      <c:pt idx="0">
                        <c:v>W16</c:v>
                      </c:pt>
                      <c:pt idx="1">
                        <c:v>W17</c:v>
                      </c:pt>
                      <c:pt idx="2">
                        <c:v>W18</c:v>
                      </c:pt>
                      <c:pt idx="3">
                        <c:v>W19</c:v>
                      </c:pt>
                      <c:pt idx="4">
                        <c:v>W20</c:v>
                      </c:pt>
                      <c:pt idx="5">
                        <c:v>W21</c:v>
                      </c:pt>
                      <c:pt idx="6">
                        <c:v>W22</c:v>
                      </c:pt>
                      <c:pt idx="7">
                        <c:v>W23</c:v>
                      </c:pt>
                      <c:pt idx="8">
                        <c:v>W24</c:v>
                      </c:pt>
                    </c:strCache>
                  </c:strRef>
                </c:cat>
                <c:val>
                  <c:numRef>
                    <c:extLst xmlns:c15="http://schemas.microsoft.com/office/drawing/2012/chart">
                      <c:ext xmlns:c15="http://schemas.microsoft.com/office/drawing/2012/chart" uri="{02D57815-91ED-43cb-92C2-25804820EDAC}">
                        <c15:formulaRef>
                          <c15:sqref>Sheet1!$F$2:$F$10</c15:sqref>
                        </c15:formulaRef>
                      </c:ext>
                    </c:extLst>
                    <c:numCache>
                      <c:formatCode>0.0000</c:formatCode>
                      <c:ptCount val="9"/>
                      <c:pt idx="0">
                        <c:v>0.20219999999999999</c:v>
                      </c:pt>
                      <c:pt idx="1">
                        <c:v>0.22770000000000001</c:v>
                      </c:pt>
                      <c:pt idx="2">
                        <c:v>0.1855</c:v>
                      </c:pt>
                      <c:pt idx="3">
                        <c:v>0.21440000000000001</c:v>
                      </c:pt>
                      <c:pt idx="4">
                        <c:v>0.1477</c:v>
                      </c:pt>
                      <c:pt idx="5">
                        <c:v>0.1855</c:v>
                      </c:pt>
                      <c:pt idx="6">
                        <c:v>0.22589999999999999</c:v>
                      </c:pt>
                      <c:pt idx="7">
                        <c:v>0.22900000000000001</c:v>
                      </c:pt>
                      <c:pt idx="8">
                        <c:v>9.6299999999999997E-2</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(9-21)4</c:v>
                      </c:pt>
                    </c:strCache>
                  </c:strRef>
                </c:tx>
                <c:invertIfNegative val="0"/>
                <c:cat>
                  <c:strRef>
                    <c:extLst xmlns:c15="http://schemas.microsoft.com/office/drawing/2012/chart">
                      <c:ext xmlns:c15="http://schemas.microsoft.com/office/drawing/2012/chart" uri="{02D57815-91ED-43cb-92C2-25804820EDAC}">
                        <c15:formulaRef>
                          <c15:sqref>Sheet1!$A$2:$A$10</c15:sqref>
                        </c15:formulaRef>
                      </c:ext>
                    </c:extLst>
                    <c:strCache>
                      <c:ptCount val="9"/>
                      <c:pt idx="0">
                        <c:v>W16</c:v>
                      </c:pt>
                      <c:pt idx="1">
                        <c:v>W17</c:v>
                      </c:pt>
                      <c:pt idx="2">
                        <c:v>W18</c:v>
                      </c:pt>
                      <c:pt idx="3">
                        <c:v>W19</c:v>
                      </c:pt>
                      <c:pt idx="4">
                        <c:v>W20</c:v>
                      </c:pt>
                      <c:pt idx="5">
                        <c:v>W21</c:v>
                      </c:pt>
                      <c:pt idx="6">
                        <c:v>W22</c:v>
                      </c:pt>
                      <c:pt idx="7">
                        <c:v>W23</c:v>
                      </c:pt>
                      <c:pt idx="8">
                        <c:v>W24</c:v>
                      </c:pt>
                    </c:strCache>
                  </c:strRef>
                </c:cat>
                <c:val>
                  <c:numRef>
                    <c:extLst xmlns:c15="http://schemas.microsoft.com/office/drawing/2012/chart">
                      <c:ext xmlns:c15="http://schemas.microsoft.com/office/drawing/2012/chart" uri="{02D57815-91ED-43cb-92C2-25804820EDAC}">
                        <c15:formulaRef>
                          <c15:sqref>Sheet1!$G$2:$G$10</c15:sqref>
                        </c15:formulaRef>
                      </c:ext>
                    </c:extLst>
                    <c:numCache>
                      <c:formatCode>0.0000</c:formatCode>
                      <c:ptCount val="9"/>
                      <c:pt idx="0">
                        <c:v>9.2299999999999993E-2</c:v>
                      </c:pt>
                      <c:pt idx="1">
                        <c:v>0.10150000000000001</c:v>
                      </c:pt>
                      <c:pt idx="2">
                        <c:v>0.1154</c:v>
                      </c:pt>
                      <c:pt idx="3">
                        <c:v>9.1899999999999996E-2</c:v>
                      </c:pt>
                      <c:pt idx="4">
                        <c:v>2.9499999999999998E-2</c:v>
                      </c:pt>
                      <c:pt idx="5">
                        <c:v>8.5999999999999993E-2</c:v>
                      </c:pt>
                      <c:pt idx="6">
                        <c:v>0.12620000000000001</c:v>
                      </c:pt>
                      <c:pt idx="7">
                        <c:v>0.1298</c:v>
                      </c:pt>
                      <c:pt idx="8">
                        <c:v>4.8099999999999997E-2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Sheet1!$A$2:$A$10</c15:sqref>
                        </c15:formulaRef>
                      </c:ext>
                    </c:extLst>
                    <c:strCache>
                      <c:ptCount val="9"/>
                      <c:pt idx="0">
                        <c:v>W16</c:v>
                      </c:pt>
                      <c:pt idx="1">
                        <c:v>W17</c:v>
                      </c:pt>
                      <c:pt idx="2">
                        <c:v>W18</c:v>
                      </c:pt>
                      <c:pt idx="3">
                        <c:v>W19</c:v>
                      </c:pt>
                      <c:pt idx="4">
                        <c:v>W20</c:v>
                      </c:pt>
                      <c:pt idx="5">
                        <c:v>W21</c:v>
                      </c:pt>
                      <c:pt idx="6">
                        <c:v>W22</c:v>
                      </c:pt>
                      <c:pt idx="7">
                        <c:v>W23</c:v>
                      </c:pt>
                      <c:pt idx="8">
                        <c:v>W24</c:v>
                      </c:pt>
                    </c:strCache>
                  </c:strRef>
                </c:cat>
                <c:val>
                  <c:numRef>
                    <c:extLst xmlns:c15="http://schemas.microsoft.com/office/drawing/2012/chart">
                      <c:ext xmlns:c15="http://schemas.microsoft.com/office/drawing/2012/chart" uri="{02D57815-91ED-43cb-92C2-25804820EDAC}">
                        <c15:formulaRef>
                          <c15:sqref>Sheet1!$H$2:$H$10</c15:sqref>
                        </c15:formulaRef>
                      </c:ext>
                    </c:extLst>
                    <c:numCache>
                      <c:formatCode>0</c:formatCode>
                      <c:ptCount val="9"/>
                      <c:pt idx="0">
                        <c:v>518</c:v>
                      </c:pt>
                      <c:pt idx="1">
                        <c:v>527</c:v>
                      </c:pt>
                      <c:pt idx="2">
                        <c:v>491</c:v>
                      </c:pt>
                      <c:pt idx="3">
                        <c:v>448</c:v>
                      </c:pt>
                      <c:pt idx="4">
                        <c:v>383</c:v>
                      </c:pt>
                      <c:pt idx="5">
                        <c:v>346</c:v>
                      </c:pt>
                      <c:pt idx="6">
                        <c:v>445</c:v>
                      </c:pt>
                      <c:pt idx="7">
                        <c:v>84</c:v>
                      </c:pt>
                      <c:pt idx="8" formatCode="General">
                        <c:v>391</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Sheet1!$A$2:$A$10</c15:sqref>
                        </c15:formulaRef>
                      </c:ext>
                    </c:extLst>
                    <c:strCache>
                      <c:ptCount val="9"/>
                      <c:pt idx="0">
                        <c:v>W16</c:v>
                      </c:pt>
                      <c:pt idx="1">
                        <c:v>W17</c:v>
                      </c:pt>
                      <c:pt idx="2">
                        <c:v>W18</c:v>
                      </c:pt>
                      <c:pt idx="3">
                        <c:v>W19</c:v>
                      </c:pt>
                      <c:pt idx="4">
                        <c:v>W20</c:v>
                      </c:pt>
                      <c:pt idx="5">
                        <c:v>W21</c:v>
                      </c:pt>
                      <c:pt idx="6">
                        <c:v>W22</c:v>
                      </c:pt>
                      <c:pt idx="7">
                        <c:v>W23</c:v>
                      </c:pt>
                      <c:pt idx="8">
                        <c:v>W24</c:v>
                      </c:pt>
                    </c:strCache>
                  </c:strRef>
                </c:cat>
                <c:val>
                  <c:numRef>
                    <c:extLst xmlns:c15="http://schemas.microsoft.com/office/drawing/2012/chart">
                      <c:ext xmlns:c15="http://schemas.microsoft.com/office/drawing/2012/chart" uri="{02D57815-91ED-43cb-92C2-25804820EDAC}">
                        <c15:formulaRef>
                          <c15:sqref>Sheet1!$I$2:$I$10</c15:sqref>
                        </c15:formulaRef>
                      </c:ext>
                    </c:extLst>
                    <c:numCache>
                      <c:formatCode>0</c:formatCode>
                      <c:ptCount val="9"/>
                      <c:pt idx="0">
                        <c:v>96</c:v>
                      </c:pt>
                      <c:pt idx="1">
                        <c:v>68</c:v>
                      </c:pt>
                      <c:pt idx="2">
                        <c:v>71</c:v>
                      </c:pt>
                      <c:pt idx="3">
                        <c:v>53</c:v>
                      </c:pt>
                      <c:pt idx="4">
                        <c:v>47</c:v>
                      </c:pt>
                      <c:pt idx="5">
                        <c:v>42</c:v>
                      </c:pt>
                      <c:pt idx="6">
                        <c:v>54</c:v>
                      </c:pt>
                      <c:pt idx="7">
                        <c:v>30</c:v>
                      </c:pt>
                      <c:pt idx="8" formatCode="General">
                        <c:v>44</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Sheet1!$A$2:$A$10</c15:sqref>
                        </c15:formulaRef>
                      </c:ext>
                    </c:extLst>
                    <c:strCache>
                      <c:ptCount val="9"/>
                      <c:pt idx="0">
                        <c:v>W16</c:v>
                      </c:pt>
                      <c:pt idx="1">
                        <c:v>W17</c:v>
                      </c:pt>
                      <c:pt idx="2">
                        <c:v>W18</c:v>
                      </c:pt>
                      <c:pt idx="3">
                        <c:v>W19</c:v>
                      </c:pt>
                      <c:pt idx="4">
                        <c:v>W20</c:v>
                      </c:pt>
                      <c:pt idx="5">
                        <c:v>W21</c:v>
                      </c:pt>
                      <c:pt idx="6">
                        <c:v>W22</c:v>
                      </c:pt>
                      <c:pt idx="7">
                        <c:v>W23</c:v>
                      </c:pt>
                      <c:pt idx="8">
                        <c:v>W24</c:v>
                      </c:pt>
                    </c:strCache>
                  </c:strRef>
                </c:cat>
                <c:val>
                  <c:numRef>
                    <c:extLst xmlns:c15="http://schemas.microsoft.com/office/drawing/2012/chart">
                      <c:ext xmlns:c15="http://schemas.microsoft.com/office/drawing/2012/chart" uri="{02D57815-91ED-43cb-92C2-25804820EDAC}">
                        <c15:formulaRef>
                          <c15:sqref>Sheet1!$J$2:$J$10</c15:sqref>
                        </c15:formulaRef>
                      </c:ext>
                    </c:extLst>
                    <c:numCache>
                      <c:formatCode>0</c:formatCode>
                      <c:ptCount val="9"/>
                      <c:pt idx="0">
                        <c:v>21</c:v>
                      </c:pt>
                      <c:pt idx="1">
                        <c:v>27</c:v>
                      </c:pt>
                      <c:pt idx="2">
                        <c:v>27</c:v>
                      </c:pt>
                      <c:pt idx="3">
                        <c:v>13</c:v>
                      </c:pt>
                      <c:pt idx="4">
                        <c:v>6</c:v>
                      </c:pt>
                      <c:pt idx="5">
                        <c:v>17</c:v>
                      </c:pt>
                      <c:pt idx="6">
                        <c:v>26</c:v>
                      </c:pt>
                      <c:pt idx="7">
                        <c:v>17</c:v>
                      </c:pt>
                      <c:pt idx="8" formatCode="General">
                        <c:v>22</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Sheet1!$A$2:$A$10</c15:sqref>
                        </c15:formulaRef>
                      </c:ext>
                    </c:extLst>
                    <c:strCache>
                      <c:ptCount val="9"/>
                      <c:pt idx="0">
                        <c:v>W16</c:v>
                      </c:pt>
                      <c:pt idx="1">
                        <c:v>W17</c:v>
                      </c:pt>
                      <c:pt idx="2">
                        <c:v>W18</c:v>
                      </c:pt>
                      <c:pt idx="3">
                        <c:v>W19</c:v>
                      </c:pt>
                      <c:pt idx="4">
                        <c:v>W20</c:v>
                      </c:pt>
                      <c:pt idx="5">
                        <c:v>W21</c:v>
                      </c:pt>
                      <c:pt idx="6">
                        <c:v>W22</c:v>
                      </c:pt>
                      <c:pt idx="7">
                        <c:v>W23</c:v>
                      </c:pt>
                      <c:pt idx="8">
                        <c:v>W24</c:v>
                      </c:pt>
                    </c:strCache>
                  </c:strRef>
                </c:cat>
                <c:val>
                  <c:numRef>
                    <c:extLst xmlns:c15="http://schemas.microsoft.com/office/drawing/2012/chart">
                      <c:ext xmlns:c15="http://schemas.microsoft.com/office/drawing/2012/chart" uri="{02D57815-91ED-43cb-92C2-25804820EDAC}">
                        <c15:formulaRef>
                          <c15:sqref>Sheet1!$K$2:$K$10</c15:sqref>
                        </c15:formulaRef>
                      </c:ext>
                    </c:extLst>
                    <c:numCache>
                      <c:formatCode>General</c:formatCode>
                      <c:ptCount val="9"/>
                      <c:pt idx="0">
                        <c:v>0</c:v>
                      </c:pt>
                      <c:pt idx="1">
                        <c:v>0</c:v>
                      </c:pt>
                      <c:pt idx="2">
                        <c:v>0</c:v>
                      </c:pt>
                      <c:pt idx="3">
                        <c:v>0</c:v>
                      </c:pt>
                      <c:pt idx="4">
                        <c:v>0</c:v>
                      </c:pt>
                      <c:pt idx="5">
                        <c:v>0</c:v>
                      </c:pt>
                      <c:pt idx="6">
                        <c:v>0</c:v>
                      </c:pt>
                      <c:pt idx="7">
                        <c:v>0</c:v>
                      </c:pt>
                      <c:pt idx="8">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Sheet1!$A$2:$A$10</c15:sqref>
                        </c15:formulaRef>
                      </c:ext>
                    </c:extLst>
                    <c:strCache>
                      <c:ptCount val="9"/>
                      <c:pt idx="0">
                        <c:v>W16</c:v>
                      </c:pt>
                      <c:pt idx="1">
                        <c:v>W17</c:v>
                      </c:pt>
                      <c:pt idx="2">
                        <c:v>W18</c:v>
                      </c:pt>
                      <c:pt idx="3">
                        <c:v>W19</c:v>
                      </c:pt>
                      <c:pt idx="4">
                        <c:v>W20</c:v>
                      </c:pt>
                      <c:pt idx="5">
                        <c:v>W21</c:v>
                      </c:pt>
                      <c:pt idx="6">
                        <c:v>W22</c:v>
                      </c:pt>
                      <c:pt idx="7">
                        <c:v>W23</c:v>
                      </c:pt>
                      <c:pt idx="8">
                        <c:v>W24</c:v>
                      </c:pt>
                    </c:strCache>
                  </c:strRef>
                </c:cat>
                <c:val>
                  <c:numRef>
                    <c:extLst xmlns:c15="http://schemas.microsoft.com/office/drawing/2012/chart">
                      <c:ext xmlns:c15="http://schemas.microsoft.com/office/drawing/2012/chart" uri="{02D57815-91ED-43cb-92C2-25804820EDAC}">
                        <c15:formulaRef>
                          <c15:sqref>Sheet1!$L$2:$L$10</c15:sqref>
                        </c15:formulaRef>
                      </c:ext>
                    </c:extLst>
                    <c:numCache>
                      <c:formatCode>General</c:formatCode>
                      <c:ptCount val="9"/>
                      <c:pt idx="0">
                        <c:v>0</c:v>
                      </c:pt>
                      <c:pt idx="1">
                        <c:v>0</c:v>
                      </c:pt>
                      <c:pt idx="2">
                        <c:v>0</c:v>
                      </c:pt>
                      <c:pt idx="3">
                        <c:v>0</c:v>
                      </c:pt>
                      <c:pt idx="4">
                        <c:v>0</c:v>
                      </c:pt>
                      <c:pt idx="5">
                        <c:v>0</c:v>
                      </c:pt>
                      <c:pt idx="6">
                        <c:v>0</c:v>
                      </c:pt>
                      <c:pt idx="7">
                        <c:v>0</c:v>
                      </c:pt>
                      <c:pt idx="8">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Sheet1!$A$2:$A$10</c15:sqref>
                        </c15:formulaRef>
                      </c:ext>
                    </c:extLst>
                    <c:strCache>
                      <c:ptCount val="9"/>
                      <c:pt idx="0">
                        <c:v>W16</c:v>
                      </c:pt>
                      <c:pt idx="1">
                        <c:v>W17</c:v>
                      </c:pt>
                      <c:pt idx="2">
                        <c:v>W18</c:v>
                      </c:pt>
                      <c:pt idx="3">
                        <c:v>W19</c:v>
                      </c:pt>
                      <c:pt idx="4">
                        <c:v>W20</c:v>
                      </c:pt>
                      <c:pt idx="5">
                        <c:v>W21</c:v>
                      </c:pt>
                      <c:pt idx="6">
                        <c:v>W22</c:v>
                      </c:pt>
                      <c:pt idx="7">
                        <c:v>W23</c:v>
                      </c:pt>
                      <c:pt idx="8">
                        <c:v>W24</c:v>
                      </c:pt>
                    </c:strCache>
                  </c:strRef>
                </c:cat>
                <c:val>
                  <c:numRef>
                    <c:extLst xmlns:c15="http://schemas.microsoft.com/office/drawing/2012/chart">
                      <c:ext xmlns:c15="http://schemas.microsoft.com/office/drawing/2012/chart" uri="{02D57815-91ED-43cb-92C2-25804820EDAC}">
                        <c15:formulaRef>
                          <c15:sqref>Sheet1!$M$2:$M$10</c15:sqref>
                        </c15:formulaRef>
                      </c:ext>
                    </c:extLst>
                    <c:numCache>
                      <c:formatCode>General</c:formatCode>
                      <c:ptCount val="9"/>
                      <c:pt idx="0">
                        <c:v>0</c:v>
                      </c:pt>
                      <c:pt idx="1">
                        <c:v>0</c:v>
                      </c:pt>
                      <c:pt idx="2">
                        <c:v>0</c:v>
                      </c:pt>
                      <c:pt idx="3">
                        <c:v>0</c:v>
                      </c:pt>
                      <c:pt idx="4">
                        <c:v>0</c:v>
                      </c:pt>
                      <c:pt idx="5">
                        <c:v>0</c:v>
                      </c:pt>
                      <c:pt idx="6">
                        <c:v>0</c:v>
                      </c:pt>
                      <c:pt idx="7">
                        <c:v>0</c:v>
                      </c:pt>
                      <c:pt idx="8">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Winter</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2.307288916447164E-3"/>
                  <c:y val="4.5045317592439398E-2"/>
                </c:manualLayout>
              </c:layout>
              <c:tx>
                <c:rich>
                  <a:bodyPr/>
                  <a:lstStyle/>
                  <a:p>
                    <a:fld id="{3C5B79EC-BD1A-40C2-B2D2-947BF7F7BC0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59D-49F1-8AA2-705D35750817}"/>
                </c:ext>
              </c:extLst>
            </c:dLbl>
            <c:dLbl>
              <c:idx val="1"/>
              <c:layout>
                <c:manualLayout>
                  <c:x val="-4.6145778328943281E-3"/>
                  <c:y val="8.214146149209528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3.4609333746707456E-3"/>
                  <c:y val="9.5390084313401069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2.307288916447164E-3"/>
                  <c:y val="7.4192287799311848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1.1536444582236666E-3"/>
                  <c:y val="0.13248622821305694"/>
                </c:manualLayout>
              </c:layout>
              <c:tx>
                <c:rich>
                  <a:bodyPr/>
                  <a:lstStyle/>
                  <a:p>
                    <a:fld id="{34B35369-7B41-40C0-ABA2-7CC69FFA53EA}"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3.4609333746707456E-3"/>
                  <c:y val="0.1033392580061845"/>
                </c:manualLayout>
              </c:layout>
              <c:tx>
                <c:rich>
                  <a:bodyPr/>
                  <a:lstStyle/>
                  <a:p>
                    <a:fld id="{51F75693-B754-4D82-AC30-E53DE0B02C1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848E-4BED-A032-EA08070F0B95}"/>
                </c:ext>
              </c:extLst>
            </c:dLbl>
            <c:dLbl>
              <c:idx val="6"/>
              <c:layout>
                <c:manualLayout>
                  <c:x val="1.0382800124012237E-2"/>
                  <c:y val="8.7440910620617651E-2"/>
                </c:manualLayout>
              </c:layout>
              <c:tx>
                <c:rich>
                  <a:bodyPr/>
                  <a:lstStyle/>
                  <a:p>
                    <a:fld id="{7DBF6A76-54CC-4285-BF08-5AA9F053447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48E-4BED-A032-EA08070F0B95}"/>
                </c:ext>
              </c:extLst>
            </c:dLbl>
            <c:dLbl>
              <c:idx val="7"/>
              <c:layout>
                <c:manualLayout>
                  <c:x val="8.0755112075650733E-3"/>
                  <c:y val="8.2141461492095377E-2"/>
                </c:manualLayout>
              </c:layout>
              <c:tx>
                <c:rich>
                  <a:bodyPr/>
                  <a:lstStyle/>
                  <a:p>
                    <a:fld id="{2C304DB3-6F66-4DC8-B0E1-784BE7B9393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AB8A-4DB7-832E-856A4304F06B}"/>
                </c:ext>
              </c:extLst>
            </c:dLbl>
            <c:dLbl>
              <c:idx val="8"/>
              <c:layout>
                <c:manualLayout>
                  <c:x val="9.2291556657886561E-3"/>
                  <c:y val="8.7440910620617651E-2"/>
                </c:manualLayout>
              </c:layout>
              <c:tx>
                <c:rich>
                  <a:bodyPr/>
                  <a:lstStyle/>
                  <a:p>
                    <a:fld id="{3C51ABB9-22DD-43B0-B050-6CF4F098C2A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48E-4BED-A032-EA08070F0B95}"/>
                </c:ext>
              </c:extLst>
            </c:dLbl>
            <c:dLbl>
              <c:idx val="9"/>
              <c:layout>
                <c:manualLayout>
                  <c:x val="9.2291556657886561E-3"/>
                  <c:y val="0.13248622821305706"/>
                </c:manualLayout>
              </c:layout>
              <c:tx>
                <c:rich>
                  <a:bodyPr/>
                  <a:lstStyle/>
                  <a:p>
                    <a:fld id="{082D6116-9911-4AA4-90F3-9F44623BF0E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22A-4F4E-8998-894541223053}"/>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W15</c:v>
                </c:pt>
                <c:pt idx="1">
                  <c:v>W16</c:v>
                </c:pt>
                <c:pt idx="2">
                  <c:v>W17</c:v>
                </c:pt>
                <c:pt idx="3">
                  <c:v>W18</c:v>
                </c:pt>
                <c:pt idx="4">
                  <c:v>W19</c:v>
                </c:pt>
                <c:pt idx="5">
                  <c:v>W20</c:v>
                </c:pt>
                <c:pt idx="6">
                  <c:v>W21</c:v>
                </c:pt>
                <c:pt idx="7">
                  <c:v>W22</c:v>
                </c:pt>
                <c:pt idx="8">
                  <c:v>W23</c:v>
                </c:pt>
                <c:pt idx="9">
                  <c:v>W24</c:v>
                </c:pt>
              </c:strCache>
            </c:strRef>
          </c:cat>
          <c:val>
            <c:numRef>
              <c:f>Sheet1!$B$2:$B$11</c:f>
              <c:numCache>
                <c:formatCode>0.000000</c:formatCode>
                <c:ptCount val="10"/>
                <c:pt idx="0">
                  <c:v>0.67249999999999999</c:v>
                </c:pt>
                <c:pt idx="1">
                  <c:v>0.77229999999999999</c:v>
                </c:pt>
                <c:pt idx="2">
                  <c:v>0.8054</c:v>
                </c:pt>
                <c:pt idx="3">
                  <c:v>0.74839999999999995</c:v>
                </c:pt>
                <c:pt idx="4">
                  <c:v>0.88849999999999996</c:v>
                </c:pt>
                <c:pt idx="5">
                  <c:v>0.79769999999999996</c:v>
                </c:pt>
                <c:pt idx="6">
                  <c:v>0.76019999999999999</c:v>
                </c:pt>
                <c:pt idx="7">
                  <c:v>0.76080000000000003</c:v>
                </c:pt>
                <c:pt idx="8" formatCode="0.0000">
                  <c:v>0.77099236641221369</c:v>
                </c:pt>
                <c:pt idx="9" formatCode="0.0000">
                  <c:v>0.90590000000000004</c:v>
                </c:pt>
              </c:numCache>
            </c:numRef>
          </c:val>
          <c:extLst>
            <c:ext xmlns:c15="http://schemas.microsoft.com/office/drawing/2012/chart" uri="{02D57815-91ED-43cb-92C2-25804820EDAC}">
              <c15:datalabelsRange>
                <c15:f>Sheet1!$K$2:$K$1048571</c15:f>
                <c15:dlblRangeCache>
                  <c:ptCount val="1048570"/>
                  <c:pt idx="0">
                    <c:v>67.25% 
(n=306)</c:v>
                  </c:pt>
                  <c:pt idx="1">
                    <c:v>77.23% 
(n=312)</c:v>
                  </c:pt>
                  <c:pt idx="2">
                    <c:v>80.54% 
(n=356)</c:v>
                  </c:pt>
                  <c:pt idx="3">
                    <c:v>74.84% 
(n=342)</c:v>
                  </c:pt>
                  <c:pt idx="4">
                    <c:v>88.85% 
(n=349)</c:v>
                  </c:pt>
                  <c:pt idx="5">
                    <c:v>79.77% 
(n=351)</c:v>
                  </c:pt>
                  <c:pt idx="6">
                    <c:v>76.02% 
(n=432)</c:v>
                  </c:pt>
                  <c:pt idx="7">
                    <c:v>76.08% 
(n=229)</c:v>
                  </c:pt>
                  <c:pt idx="8">
                    <c:v>77.1% 
(n=101)</c:v>
                  </c:pt>
                  <c:pt idx="9">
                    <c:v>90.59% 
(n=414)</c:v>
                  </c:pt>
                  <c:pt idx="10">
                    <c:v>0% 
(n=)</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(4-5)</c:v>
                </c:pt>
              </c:strCache>
            </c:strRef>
          </c:tx>
          <c:spPr>
            <a:solidFill>
              <a:srgbClr val="FFFF00"/>
            </a:solidFill>
            <a:ln>
              <a:solidFill>
                <a:srgbClr val="FFFF00"/>
              </a:solidFill>
            </a:ln>
          </c:spPr>
          <c:invertIfNegative val="0"/>
          <c:dLbls>
            <c:dLbl>
              <c:idx val="0"/>
              <c:layout>
                <c:manualLayout>
                  <c:x val="3.9223911579601783E-2"/>
                  <c:y val="-2.9146970206872576E-2"/>
                </c:manualLayout>
              </c:layout>
              <c:tx>
                <c:rich>
                  <a:bodyPr/>
                  <a:lstStyle/>
                  <a:p>
                    <a:fld id="{1697B3B2-1AE9-4CC8-A8BB-6F719304ED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E59D-49F1-8AA2-705D35750817}"/>
                </c:ext>
              </c:extLst>
            </c:dLbl>
            <c:dLbl>
              <c:idx val="1"/>
              <c:layout>
                <c:manualLayout>
                  <c:x val="4.037755603782537E-2"/>
                  <c:y val="1.8548071949827986E-2"/>
                </c:manualLayout>
              </c:layout>
              <c:tx>
                <c:rich>
                  <a:bodyPr/>
                  <a:lstStyle/>
                  <a:p>
                    <a:fld id="{E67056C0-DB40-44E9-A886-635066E9B8B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4.8453067245390398E-2"/>
                  <c:y val="2.6497245642611411E-2"/>
                </c:manualLayout>
              </c:layout>
              <c:tx>
                <c:rich>
                  <a:bodyPr/>
                  <a:lstStyle/>
                  <a:p>
                    <a:fld id="{1F417CFE-5740-4335-B774-9402EA79870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4.9606711703614026E-2"/>
                  <c:y val="1.0598898257044563E-2"/>
                </c:manualLayout>
              </c:layout>
              <c:tx>
                <c:rich>
                  <a:bodyPr/>
                  <a:lstStyle/>
                  <a:p>
                    <a:fld id="{F25AF9AF-BF30-4033-93A7-D736D32BF94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5.0760356161837605E-2"/>
                  <c:y val="7.4192287799311918E-2"/>
                </c:manualLayout>
              </c:layout>
              <c:tx>
                <c:rich>
                  <a:bodyPr/>
                  <a:lstStyle/>
                  <a:p>
                    <a:fld id="{335E7701-48AE-49DF-885D-4D9356E2E74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4.9606711703614026E-2"/>
                  <c:y val="4.2395593028178254E-2"/>
                </c:manualLayout>
              </c:layout>
              <c:tx>
                <c:rich>
                  <a:bodyPr/>
                  <a:lstStyle/>
                  <a:p>
                    <a:fld id="{BB7C8861-11CD-49E5-A41F-E9513DFFF0A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848E-4BED-A032-EA08070F0B95}"/>
                </c:ext>
              </c:extLst>
            </c:dLbl>
            <c:dLbl>
              <c:idx val="6"/>
              <c:layout>
                <c:manualLayout>
                  <c:x val="4.845306724539044E-2"/>
                  <c:y val="1.5898347385566846E-2"/>
                </c:manualLayout>
              </c:layout>
              <c:tx>
                <c:rich>
                  <a:bodyPr/>
                  <a:lstStyle/>
                  <a:p>
                    <a:fld id="{982B51F5-E3CD-4A08-9A0E-79E0726CD20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848E-4BED-A032-EA08070F0B95}"/>
                </c:ext>
              </c:extLst>
            </c:dLbl>
            <c:dLbl>
              <c:idx val="7"/>
              <c:layout>
                <c:manualLayout>
                  <c:x val="4.7299422787166777E-2"/>
                  <c:y val="2.1197796514089103E-2"/>
                </c:manualLayout>
              </c:layout>
              <c:tx>
                <c:rich>
                  <a:bodyPr/>
                  <a:lstStyle/>
                  <a:p>
                    <a:fld id="{7FE2CB54-3473-449D-A964-90671AF1C88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AB8A-4DB7-832E-856A4304F06B}"/>
                </c:ext>
              </c:extLst>
            </c:dLbl>
            <c:dLbl>
              <c:idx val="8"/>
              <c:layout>
                <c:manualLayout>
                  <c:x val="5.1914000620061185E-2"/>
                  <c:y val="2.6497245642611411E-2"/>
                </c:manualLayout>
              </c:layout>
              <c:tx>
                <c:rich>
                  <a:bodyPr/>
                  <a:lstStyle/>
                  <a:p>
                    <a:fld id="{25FAD28E-083B-444D-8F62-24C0155FC00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48E-4BED-A032-EA08070F0B95}"/>
                </c:ext>
              </c:extLst>
            </c:dLbl>
            <c:dLbl>
              <c:idx val="9"/>
              <c:layout>
                <c:manualLayout>
                  <c:x val="5.537493399473193E-2"/>
                  <c:y val="0.11128843169896789"/>
                </c:manualLayout>
              </c:layout>
              <c:tx>
                <c:rich>
                  <a:bodyPr/>
                  <a:lstStyle/>
                  <a:p>
                    <a:fld id="{66FE5435-B44A-405C-AA1B-5956A9DD39E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22A-4F4E-8998-894541223053}"/>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W15</c:v>
                </c:pt>
                <c:pt idx="1">
                  <c:v>W16</c:v>
                </c:pt>
                <c:pt idx="2">
                  <c:v>W17</c:v>
                </c:pt>
                <c:pt idx="3">
                  <c:v>W18</c:v>
                </c:pt>
                <c:pt idx="4">
                  <c:v>W19</c:v>
                </c:pt>
                <c:pt idx="5">
                  <c:v>W20</c:v>
                </c:pt>
                <c:pt idx="6">
                  <c:v>W21</c:v>
                </c:pt>
                <c:pt idx="7">
                  <c:v>W22</c:v>
                </c:pt>
                <c:pt idx="8">
                  <c:v>W23</c:v>
                </c:pt>
                <c:pt idx="9">
                  <c:v>W24</c:v>
                </c:pt>
              </c:strCache>
            </c:strRef>
          </c:cat>
          <c:val>
            <c:numRef>
              <c:f>Sheet1!$C$2:$C$11</c:f>
              <c:numCache>
                <c:formatCode>0.000000</c:formatCode>
                <c:ptCount val="10"/>
                <c:pt idx="0">
                  <c:v>0.15379999999999999</c:v>
                </c:pt>
                <c:pt idx="1">
                  <c:v>9.9000000000000005E-2</c:v>
                </c:pt>
                <c:pt idx="2">
                  <c:v>7.2400000000000006E-2</c:v>
                </c:pt>
                <c:pt idx="3">
                  <c:v>0.12039999999999999</c:v>
                </c:pt>
                <c:pt idx="4">
                  <c:v>4.2999999999999997E-2</c:v>
                </c:pt>
                <c:pt idx="5">
                  <c:v>0.1023</c:v>
                </c:pt>
                <c:pt idx="6">
                  <c:v>0.1018</c:v>
                </c:pt>
                <c:pt idx="7">
                  <c:v>0.10299999999999999</c:v>
                </c:pt>
                <c:pt idx="8" formatCode="0.0000">
                  <c:v>7.6335877862595422E-2</c:v>
                </c:pt>
                <c:pt idx="9" formatCode="0.0000">
                  <c:v>4.1599999999999998E-2</c:v>
                </c:pt>
              </c:numCache>
            </c:numRef>
          </c:val>
          <c:extLst>
            <c:ext xmlns:c15="http://schemas.microsoft.com/office/drawing/2012/chart" uri="{02D57815-91ED-43cb-92C2-25804820EDAC}">
              <c15:datalabelsRange>
                <c15:f>Sheet1!$L$2:$L$1048571</c15:f>
                <c15:dlblRangeCache>
                  <c:ptCount val="1048570"/>
                  <c:pt idx="0">
                    <c:v>15.38% 
(n=70)</c:v>
                  </c:pt>
                  <c:pt idx="1">
                    <c:v>9.9% 
(n=40)</c:v>
                  </c:pt>
                  <c:pt idx="2">
                    <c:v>7.24% 
(n=32)</c:v>
                  </c:pt>
                  <c:pt idx="3">
                    <c:v>12.04% 
(n=55)</c:v>
                  </c:pt>
                  <c:pt idx="4">
                    <c:v>4.3% 
(n=37)</c:v>
                  </c:pt>
                  <c:pt idx="5">
                    <c:v>10.23% 
(n=45)</c:v>
                  </c:pt>
                  <c:pt idx="6">
                    <c:v>10.18% 
(n=30)</c:v>
                  </c:pt>
                  <c:pt idx="7">
                    <c:v>10.3% 
(n=31)</c:v>
                  </c:pt>
                  <c:pt idx="8">
                    <c:v>7.63% 
(n=10)</c:v>
                  </c:pt>
                  <c:pt idx="9">
                    <c:v>4.16% 
(n=19)</c:v>
                  </c:pt>
                  <c:pt idx="10">
                    <c:v>0% 
(n=)</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(6-18)</c:v>
                </c:pt>
              </c:strCache>
            </c:strRef>
          </c:tx>
          <c:spPr>
            <a:solidFill>
              <a:srgbClr val="FF0000"/>
            </a:solidFill>
            <a:ln>
              <a:solidFill>
                <a:srgbClr val="FF0000"/>
              </a:solidFill>
            </a:ln>
          </c:spPr>
          <c:invertIfNegative val="0"/>
          <c:dLbls>
            <c:dLbl>
              <c:idx val="0"/>
              <c:layout>
                <c:manualLayout>
                  <c:x val="4.845306724539044E-2"/>
                  <c:y val="-8.4407914873321263E-2"/>
                </c:manualLayout>
              </c:layout>
              <c:tx>
                <c:rich>
                  <a:bodyPr/>
                  <a:lstStyle/>
                  <a:p>
                    <a:fld id="{11CEF352-40A6-4CED-90EF-26007EA88F9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12-4428-B610-C15DD32A7287}"/>
                </c:ext>
              </c:extLst>
            </c:dLbl>
            <c:dLbl>
              <c:idx val="1"/>
              <c:layout>
                <c:manualLayout>
                  <c:x val="4.729942278716686E-2"/>
                  <c:y val="-6.5804136115724943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4.8453067245390398E-2"/>
                  <c:y val="-6.3624059582499379E-2"/>
                </c:manualLayout>
              </c:layout>
              <c:tx>
                <c:rich>
                  <a:bodyPr/>
                  <a:lstStyle/>
                  <a:p>
                    <a:fld id="{F4BEA184-8357-447A-B54B-F1ACBA8C3A59}"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4.845306724539044E-2"/>
                  <c:y val="-6.6671660110858635E-2"/>
                </c:manualLayout>
              </c:layout>
              <c:tx>
                <c:rich>
                  <a:bodyPr/>
                  <a:lstStyle/>
                  <a:p>
                    <a:fld id="{ADB19FC1-0654-4F56-AD5A-A03B0510A2B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5.0183533932725816E-2"/>
                  <c:y val="-6.05459976536376E-2"/>
                </c:manualLayout>
              </c:layout>
              <c:tx>
                <c:rich>
                  <a:bodyPr/>
                  <a:lstStyle/>
                  <a:p>
                    <a:fld id="{E714CAB8-D048-4611-A176-ABC3C09F1A9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5.0760356161837605E-2"/>
                  <c:y val="-5.5644215849483959E-2"/>
                </c:manualLayout>
              </c:layout>
              <c:tx>
                <c:rich>
                  <a:bodyPr/>
                  <a:lstStyle/>
                  <a:p>
                    <a:fld id="{27E2398B-7438-41FC-A699-40186D100B8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848E-4BED-A032-EA08070F0B95}"/>
                </c:ext>
              </c:extLst>
            </c:dLbl>
            <c:dLbl>
              <c:idx val="6"/>
              <c:layout>
                <c:manualLayout>
                  <c:x val="4.8453067245390356E-2"/>
                  <c:y val="-6.8892838670789672E-2"/>
                </c:manualLayout>
              </c:layout>
              <c:tx>
                <c:rich>
                  <a:bodyPr/>
                  <a:lstStyle/>
                  <a:p>
                    <a:fld id="{A0736272-D654-4ECB-B82E-FD2D060252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848E-4BED-A032-EA08070F0B95}"/>
                </c:ext>
              </c:extLst>
            </c:dLbl>
            <c:dLbl>
              <c:idx val="7"/>
              <c:layout>
                <c:manualLayout>
                  <c:x val="4.6145778328943191E-2"/>
                  <c:y val="-6.831949669420781E-2"/>
                </c:manualLayout>
              </c:layout>
              <c:tx>
                <c:rich>
                  <a:bodyPr/>
                  <a:lstStyle/>
                  <a:p>
                    <a:fld id="{CA9E13E5-7DE5-4819-AEE8-3FB09580D58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AB8A-4DB7-832E-856A4304F06B}"/>
                </c:ext>
              </c:extLst>
            </c:dLbl>
            <c:dLbl>
              <c:idx val="8"/>
              <c:layout>
                <c:manualLayout>
                  <c:x val="5.1914000620061185E-2"/>
                  <c:y val="-7.3844068090827553E-2"/>
                </c:manualLayout>
              </c:layout>
              <c:tx>
                <c:rich>
                  <a:bodyPr/>
                  <a:lstStyle/>
                  <a:p>
                    <a:fld id="{10F62433-40A8-47B2-8883-E493C099BB5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48E-4BED-A032-EA08070F0B95}"/>
                </c:ext>
              </c:extLst>
            </c:dLbl>
            <c:dLbl>
              <c:idx val="9"/>
              <c:layout>
                <c:manualLayout>
                  <c:x val="4.9606711703614026E-2"/>
                  <c:y val="-3.9745868463917117E-2"/>
                </c:manualLayout>
              </c:layout>
              <c:tx>
                <c:rich>
                  <a:bodyPr/>
                  <a:lstStyle/>
                  <a:p>
                    <a:fld id="{790DB7E0-2A82-4A84-861C-EA89F9C055F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22A-4F4E-8998-894541223053}"/>
                </c:ext>
              </c:extLst>
            </c:dLbl>
            <c:spPr>
              <a:solidFill>
                <a:srgbClr val="FFCCCC"/>
              </a:solidFill>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W15</c:v>
                </c:pt>
                <c:pt idx="1">
                  <c:v>W16</c:v>
                </c:pt>
                <c:pt idx="2">
                  <c:v>W17</c:v>
                </c:pt>
                <c:pt idx="3">
                  <c:v>W18</c:v>
                </c:pt>
                <c:pt idx="4">
                  <c:v>W19</c:v>
                </c:pt>
                <c:pt idx="5">
                  <c:v>W20</c:v>
                </c:pt>
                <c:pt idx="6">
                  <c:v>W21</c:v>
                </c:pt>
                <c:pt idx="7">
                  <c:v>W22</c:v>
                </c:pt>
                <c:pt idx="8">
                  <c:v>W23</c:v>
                </c:pt>
                <c:pt idx="9">
                  <c:v>W24</c:v>
                </c:pt>
              </c:strCache>
            </c:strRef>
          </c:cat>
          <c:val>
            <c:numRef>
              <c:f>Sheet1!$D$2:$D$11</c:f>
              <c:numCache>
                <c:formatCode>0.000000</c:formatCode>
                <c:ptCount val="10"/>
                <c:pt idx="0">
                  <c:v>0.1736</c:v>
                </c:pt>
                <c:pt idx="1">
                  <c:v>0.12870000000000001</c:v>
                </c:pt>
                <c:pt idx="2">
                  <c:v>0.1222</c:v>
                </c:pt>
                <c:pt idx="3">
                  <c:v>0.1313</c:v>
                </c:pt>
                <c:pt idx="4">
                  <c:v>6.8500000000000005E-2</c:v>
                </c:pt>
                <c:pt idx="5">
                  <c:v>0.1</c:v>
                </c:pt>
                <c:pt idx="6">
                  <c:v>0.13800000000000001</c:v>
                </c:pt>
                <c:pt idx="7">
                  <c:v>0.13619999999999999</c:v>
                </c:pt>
                <c:pt idx="8" formatCode="0.0000">
                  <c:v>0.15267175572519084</c:v>
                </c:pt>
                <c:pt idx="9" formatCode="0.0000">
                  <c:v>5.2499999999999998E-2</c:v>
                </c:pt>
              </c:numCache>
            </c:numRef>
          </c:val>
          <c:extLst>
            <c:ext xmlns:c15="http://schemas.microsoft.com/office/drawing/2012/chart" uri="{02D57815-91ED-43cb-92C2-25804820EDAC}">
              <c15:datalabelsRange>
                <c15:f>Sheet1!$M$2:$M$1048571</c15:f>
                <c15:dlblRangeCache>
                  <c:ptCount val="1048570"/>
                  <c:pt idx="0">
                    <c:v>17.36% 
(n=79)</c:v>
                  </c:pt>
                  <c:pt idx="1">
                    <c:v>12.87% 
(n=52)</c:v>
                  </c:pt>
                  <c:pt idx="2">
                    <c:v>12.22% 
(n=54)</c:v>
                  </c:pt>
                  <c:pt idx="3">
                    <c:v>13.13% 
(n=60)</c:v>
                  </c:pt>
                  <c:pt idx="4">
                    <c:v>6.85% 
(n=23)</c:v>
                  </c:pt>
                  <c:pt idx="5">
                    <c:v>10% 
(n=44)</c:v>
                  </c:pt>
                  <c:pt idx="6">
                    <c:v>13.8% 
(n=42)</c:v>
                  </c:pt>
                  <c:pt idx="7">
                    <c:v>13.62% 
(n=41)</c:v>
                  </c:pt>
                  <c:pt idx="8">
                    <c:v>15.27% 
(n=20)</c:v>
                  </c:pt>
                  <c:pt idx="9">
                    <c:v>5.25% 
(n=24)</c:v>
                  </c:pt>
                  <c:pt idx="10">
                    <c:v>0% 
(n=)</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c:ext uri="{02D57815-91ED-43cb-92C2-25804820EDAC}">
                        <c15:formulaRef>
                          <c15:sqref>Sheet1!$E$2:$E$11</c15:sqref>
                        </c15:formulaRef>
                      </c:ext>
                    </c:extLst>
                    <c:numCache>
                      <c:formatCode>0.0000</c:formatCode>
                      <c:ptCount val="10"/>
                      <c:pt idx="0">
                        <c:v>0.67249999999999999</c:v>
                      </c:pt>
                      <c:pt idx="1">
                        <c:v>0.77229999999999999</c:v>
                      </c:pt>
                      <c:pt idx="2">
                        <c:v>0.8054</c:v>
                      </c:pt>
                      <c:pt idx="3">
                        <c:v>0.74839999999999995</c:v>
                      </c:pt>
                      <c:pt idx="4">
                        <c:v>0.88849999999999996</c:v>
                      </c:pt>
                      <c:pt idx="5">
                        <c:v>0.79769999999999996</c:v>
                      </c:pt>
                      <c:pt idx="6">
                        <c:v>0.76019999999999999</c:v>
                      </c:pt>
                      <c:pt idx="7">
                        <c:v>0.76080000000000003</c:v>
                      </c:pt>
                      <c:pt idx="8">
                        <c:v>0.77100000000000002</c:v>
                      </c:pt>
                      <c:pt idx="9">
                        <c:v>0.90590000000000004</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(4-8)3</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Sheet1!$F$2:$F$11</c15:sqref>
                        </c15:formulaRef>
                      </c:ext>
                    </c:extLst>
                    <c:numCache>
                      <c:formatCode>0.0000</c:formatCode>
                      <c:ptCount val="10"/>
                      <c:pt idx="0">
                        <c:v>0.15379999999999999</c:v>
                      </c:pt>
                      <c:pt idx="1">
                        <c:v>9.9000000000000005E-2</c:v>
                      </c:pt>
                      <c:pt idx="2">
                        <c:v>7.2400000000000006E-2</c:v>
                      </c:pt>
                      <c:pt idx="3">
                        <c:v>0.12039999999999999</c:v>
                      </c:pt>
                      <c:pt idx="4">
                        <c:v>4.2999999999999997E-2</c:v>
                      </c:pt>
                      <c:pt idx="5">
                        <c:v>0.1023</c:v>
                      </c:pt>
                      <c:pt idx="6">
                        <c:v>0.1018</c:v>
                      </c:pt>
                      <c:pt idx="7">
                        <c:v>0.10299999999999999</c:v>
                      </c:pt>
                      <c:pt idx="8">
                        <c:v>7.6300000000000007E-2</c:v>
                      </c:pt>
                      <c:pt idx="9">
                        <c:v>4.1599999999999998E-2</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(9-21)4</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Sheet1!$G$2:$G$11</c15:sqref>
                        </c15:formulaRef>
                      </c:ext>
                    </c:extLst>
                    <c:numCache>
                      <c:formatCode>0.0000</c:formatCode>
                      <c:ptCount val="10"/>
                      <c:pt idx="0">
                        <c:v>0.1736</c:v>
                      </c:pt>
                      <c:pt idx="1">
                        <c:v>0.12870000000000001</c:v>
                      </c:pt>
                      <c:pt idx="2">
                        <c:v>0.1222</c:v>
                      </c:pt>
                      <c:pt idx="3">
                        <c:v>0.1313</c:v>
                      </c:pt>
                      <c:pt idx="4">
                        <c:v>6.8500000000000005E-2</c:v>
                      </c:pt>
                      <c:pt idx="5">
                        <c:v>0.1</c:v>
                      </c:pt>
                      <c:pt idx="6">
                        <c:v>0.13800000000000001</c:v>
                      </c:pt>
                      <c:pt idx="7">
                        <c:v>0.13619999999999999</c:v>
                      </c:pt>
                      <c:pt idx="8">
                        <c:v>0.1527</c:v>
                      </c:pt>
                      <c:pt idx="9">
                        <c:v>5.2499999999999998E-2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Sheet1!$H$2:$H$11</c15:sqref>
                        </c15:formulaRef>
                      </c:ext>
                    </c:extLst>
                    <c:numCache>
                      <c:formatCode>0</c:formatCode>
                      <c:ptCount val="10"/>
                      <c:pt idx="0">
                        <c:v>306</c:v>
                      </c:pt>
                      <c:pt idx="1">
                        <c:v>312</c:v>
                      </c:pt>
                      <c:pt idx="2">
                        <c:v>356</c:v>
                      </c:pt>
                      <c:pt idx="3">
                        <c:v>342</c:v>
                      </c:pt>
                      <c:pt idx="4">
                        <c:v>349</c:v>
                      </c:pt>
                      <c:pt idx="5">
                        <c:v>351</c:v>
                      </c:pt>
                      <c:pt idx="6">
                        <c:v>432</c:v>
                      </c:pt>
                      <c:pt idx="7">
                        <c:v>229</c:v>
                      </c:pt>
                      <c:pt idx="8">
                        <c:v>101</c:v>
                      </c:pt>
                      <c:pt idx="9" formatCode="General">
                        <c:v>414</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Sheet1!$I$2:$I$11</c15:sqref>
                        </c15:formulaRef>
                      </c:ext>
                    </c:extLst>
                    <c:numCache>
                      <c:formatCode>0</c:formatCode>
                      <c:ptCount val="10"/>
                      <c:pt idx="0">
                        <c:v>70</c:v>
                      </c:pt>
                      <c:pt idx="1">
                        <c:v>40</c:v>
                      </c:pt>
                      <c:pt idx="2">
                        <c:v>32</c:v>
                      </c:pt>
                      <c:pt idx="3">
                        <c:v>55</c:v>
                      </c:pt>
                      <c:pt idx="4">
                        <c:v>37</c:v>
                      </c:pt>
                      <c:pt idx="5">
                        <c:v>45</c:v>
                      </c:pt>
                      <c:pt idx="6">
                        <c:v>30</c:v>
                      </c:pt>
                      <c:pt idx="7">
                        <c:v>31</c:v>
                      </c:pt>
                      <c:pt idx="8">
                        <c:v>10</c:v>
                      </c:pt>
                      <c:pt idx="9" formatCode="General">
                        <c:v>19</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Sheet1!$J$2:$J$11</c15:sqref>
                        </c15:formulaRef>
                      </c:ext>
                    </c:extLst>
                    <c:numCache>
                      <c:formatCode>0</c:formatCode>
                      <c:ptCount val="10"/>
                      <c:pt idx="0">
                        <c:v>79</c:v>
                      </c:pt>
                      <c:pt idx="1">
                        <c:v>52</c:v>
                      </c:pt>
                      <c:pt idx="2">
                        <c:v>54</c:v>
                      </c:pt>
                      <c:pt idx="3">
                        <c:v>60</c:v>
                      </c:pt>
                      <c:pt idx="4">
                        <c:v>23</c:v>
                      </c:pt>
                      <c:pt idx="5">
                        <c:v>44</c:v>
                      </c:pt>
                      <c:pt idx="6">
                        <c:v>42</c:v>
                      </c:pt>
                      <c:pt idx="7">
                        <c:v>41</c:v>
                      </c:pt>
                      <c:pt idx="8">
                        <c:v>20</c:v>
                      </c:pt>
                      <c:pt idx="9" formatCode="General">
                        <c:v>24</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Sheet1!$K$2:$K$11</c15:sqref>
                        </c15:formulaRef>
                      </c:ext>
                    </c:extLst>
                    <c:numCache>
                      <c:formatCode>General</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Sheet1!$L$2:$L$11</c15:sqref>
                        </c15:formulaRef>
                      </c:ext>
                    </c:extLst>
                    <c:numCache>
                      <c:formatCode>General</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Sheet1!$M$2:$M$11</c15:sqref>
                        </c15:formulaRef>
                      </c:ext>
                    </c:extLst>
                    <c:numCache>
                      <c:formatCode>General</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Winter</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28218552219807241"/>
          <c:y val="0.92991102976016238"/>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5.7682222911178884E-3"/>
                  <c:y val="9.5390084313400972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59D-49F1-8AA2-705D35750817}"/>
                </c:ext>
              </c:extLst>
            </c:dLbl>
            <c:dLbl>
              <c:idx val="1"/>
              <c:layout>
                <c:manualLayout>
                  <c:x val="5.7682222911178676E-3"/>
                  <c:y val="9.2740359749139939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5.7682222911179517E-3"/>
                  <c:y val="0.10068953344192336"/>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5.7682222911179092E-3"/>
                  <c:y val="9.0090635184878795E-2"/>
                </c:manualLayout>
              </c:layout>
              <c:tx>
                <c:rich>
                  <a:bodyPr/>
                  <a:lstStyle/>
                  <a:p>
                    <a:fld id="{85903BB6-88A1-4581-8670-7A27B787394B}"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5.7682222911179092E-3"/>
                  <c:y val="8.4791186056356507E-2"/>
                </c:manualLayout>
              </c:layout>
              <c:tx>
                <c:rich>
                  <a:bodyPr/>
                  <a:lstStyle/>
                  <a:p>
                    <a:fld id="{9A7508D5-F942-49E3-A7BE-7809F0C2429D}"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2.3072889164470795E-3"/>
                  <c:y val="0.10598898257044564"/>
                </c:manualLayout>
              </c:layout>
              <c:tx>
                <c:rich>
                  <a:bodyPr/>
                  <a:lstStyle/>
                  <a:p>
                    <a:fld id="{0115C7F4-3173-45E1-A052-A805C2D0F4C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14E8-4AD0-AC1D-A224039B7F98}"/>
                </c:ext>
              </c:extLst>
            </c:dLbl>
            <c:dLbl>
              <c:idx val="6"/>
              <c:layout>
                <c:manualLayout>
                  <c:x val="-3.4609333746707456E-3"/>
                  <c:y val="0.11393815626322906"/>
                </c:manualLayout>
              </c:layout>
              <c:tx>
                <c:rich>
                  <a:bodyPr/>
                  <a:lstStyle/>
                  <a:p>
                    <a:fld id="{B1A29859-F9FF-4686-9656-3269E96CC09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4E8-4AD0-AC1D-A224039B7F98}"/>
                </c:ext>
              </c:extLst>
            </c:dLbl>
            <c:dLbl>
              <c:idx val="7"/>
              <c:layout>
                <c:manualLayout>
                  <c:x val="4.6145778328943281E-3"/>
                  <c:y val="0.1033392580061845"/>
                </c:manualLayout>
              </c:layout>
              <c:tx>
                <c:rich>
                  <a:bodyPr/>
                  <a:lstStyle/>
                  <a:p>
                    <a:fld id="{ED69ADE7-9F75-45F7-91FE-36F2D12495F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4E8-4AD0-AC1D-A224039B7F98}"/>
                </c:ext>
              </c:extLst>
            </c:dLbl>
            <c:spPr>
              <a:solidFill>
                <a:schemeClr val="accent6">
                  <a:lumMod val="20000"/>
                  <a:lumOff val="80000"/>
                </a:schemeClr>
              </a:solidFill>
              <a:ln>
                <a:solidFill>
                  <a:prstClr val="black">
                    <a:lumMod val="65000"/>
                    <a:lumOff val="35000"/>
                  </a:prstClr>
                </a:solidFill>
              </a:ln>
              <a:effectLst/>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Sheet1!$A$2:$A$9</c:f>
              <c:strCache>
                <c:ptCount val="8"/>
                <c:pt idx="0">
                  <c:v>W17</c:v>
                </c:pt>
                <c:pt idx="1">
                  <c:v>W18</c:v>
                </c:pt>
                <c:pt idx="2">
                  <c:v>W19</c:v>
                </c:pt>
                <c:pt idx="3">
                  <c:v>W20</c:v>
                </c:pt>
                <c:pt idx="4">
                  <c:v>W21</c:v>
                </c:pt>
                <c:pt idx="5">
                  <c:v>W22</c:v>
                </c:pt>
                <c:pt idx="6">
                  <c:v>W23</c:v>
                </c:pt>
                <c:pt idx="7">
                  <c:v>W24</c:v>
                </c:pt>
              </c:strCache>
            </c:strRef>
          </c:cat>
          <c:val>
            <c:numRef>
              <c:f>Sheet1!$B$2:$B$9</c:f>
              <c:numCache>
                <c:formatCode>0.000000</c:formatCode>
                <c:ptCount val="8"/>
                <c:pt idx="0">
                  <c:v>0.87250000000000005</c:v>
                </c:pt>
                <c:pt idx="1">
                  <c:v>0.86140000000000005</c:v>
                </c:pt>
                <c:pt idx="2">
                  <c:v>0.88790000000000002</c:v>
                </c:pt>
                <c:pt idx="3">
                  <c:v>0.86509999999999998</c:v>
                </c:pt>
                <c:pt idx="4">
                  <c:v>0.83709999999999996</c:v>
                </c:pt>
                <c:pt idx="5">
                  <c:v>0.87980000000000003</c:v>
                </c:pt>
                <c:pt idx="6">
                  <c:v>0.89129999999999998</c:v>
                </c:pt>
                <c:pt idx="7">
                  <c:v>0.85909999999999997</c:v>
                </c:pt>
              </c:numCache>
            </c:numRef>
          </c:val>
          <c:extLst>
            <c:ext xmlns:c15="http://schemas.microsoft.com/office/drawing/2012/chart" uri="{02D57815-91ED-43cb-92C2-25804820EDAC}">
              <c15:datalabelsRange>
                <c15:f>Sheet1!$K$2:$K$1048570</c15:f>
                <c15:dlblRangeCache>
                  <c:ptCount val="1048569"/>
                  <c:pt idx="0">
                    <c:v>87.25% 
(n=1259)</c:v>
                  </c:pt>
                  <c:pt idx="1">
                    <c:v>86.14% 
(n=1280)</c:v>
                  </c:pt>
                  <c:pt idx="2">
                    <c:v>88.79% 
(n=1188)</c:v>
                  </c:pt>
                  <c:pt idx="3">
                    <c:v>86.51% 
(n=994)</c:v>
                  </c:pt>
                  <c:pt idx="4">
                    <c:v>83.71% 
(n=447)</c:v>
                  </c:pt>
                  <c:pt idx="5">
                    <c:v>87.98% 
(n=717)</c:v>
                  </c:pt>
                  <c:pt idx="6">
                    <c:v>89.13% 
(n=750)</c:v>
                  </c:pt>
                  <c:pt idx="7">
                    <c:v>85.91% 
(n=920)</c:v>
                  </c:pt>
                  <c:pt idx="8">
                    <c:v>0% 
(n=)</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layout>
                <c:manualLayout>
                  <c:x val="5.537493399473193E-2"/>
                  <c:y val="7.1542563235050802E-2"/>
                </c:manualLayout>
              </c:layout>
              <c:tx>
                <c:rich>
                  <a:bodyPr/>
                  <a:lstStyle/>
                  <a:p>
                    <a:fld id="{5D7E365D-6404-4EFD-BE51-D38A811A891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E59D-49F1-8AA2-705D35750817}"/>
                </c:ext>
              </c:extLst>
            </c:dLbl>
            <c:dLbl>
              <c:idx val="1"/>
              <c:layout>
                <c:manualLayout>
                  <c:x val="5.998951182762622E-2"/>
                  <c:y val="5.5644215849483959E-2"/>
                </c:manualLayout>
              </c:layout>
              <c:tx>
                <c:rich>
                  <a:bodyPr/>
                  <a:lstStyle/>
                  <a:p>
                    <a:fld id="{EEA7F895-2BA9-4CDA-8B2D-3B42754883F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5.4221289536508351E-2"/>
                  <c:y val="7.684201236357309E-2"/>
                </c:manualLayout>
              </c:layout>
              <c:tx>
                <c:rich>
                  <a:bodyPr/>
                  <a:lstStyle/>
                  <a:p>
                    <a:fld id="{BA0C9206-93B2-4454-BC0E-1E43D069416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5.4221289536508267E-2"/>
                  <c:y val="7.1542563235050802E-2"/>
                </c:manualLayout>
              </c:layout>
              <c:tx>
                <c:rich>
                  <a:bodyPr/>
                  <a:lstStyle/>
                  <a:p>
                    <a:fld id="{9BD1DED6-A3DA-4D83-96CC-197EB674040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5.5374933994731847E-2"/>
                  <c:y val="5.5644215849483938E-2"/>
                </c:manualLayout>
              </c:layout>
              <c:tx>
                <c:rich>
                  <a:bodyPr/>
                  <a:lstStyle/>
                  <a:p>
                    <a:fld id="{1C358695-80C1-4128-8127-42A5C77A89E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5.6528578452955516E-2"/>
                  <c:y val="9.5390084313401055E-2"/>
                </c:manualLayout>
              </c:layout>
              <c:tx>
                <c:rich>
                  <a:bodyPr/>
                  <a:lstStyle/>
                  <a:p>
                    <a:fld id="{04460E6A-E649-42EE-BA5C-7C47452F634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4E8-4AD0-AC1D-A224039B7F98}"/>
                </c:ext>
              </c:extLst>
            </c:dLbl>
            <c:dLbl>
              <c:idx val="6"/>
              <c:layout>
                <c:manualLayout>
                  <c:x val="5.4221289536508351E-2"/>
                  <c:y val="0.10068953344192333"/>
                </c:manualLayout>
              </c:layout>
              <c:tx>
                <c:rich>
                  <a:bodyPr/>
                  <a:lstStyle/>
                  <a:p>
                    <a:fld id="{C080E996-EE57-4FCE-8299-09659EDE716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14E8-4AD0-AC1D-A224039B7F98}"/>
                </c:ext>
              </c:extLst>
            </c:dLbl>
            <c:dLbl>
              <c:idx val="7"/>
              <c:layout>
                <c:manualLayout>
                  <c:x val="5.7682222911179096E-2"/>
                  <c:y val="0.10068953344192333"/>
                </c:manualLayout>
              </c:layout>
              <c:tx>
                <c:rich>
                  <a:bodyPr/>
                  <a:lstStyle/>
                  <a:p>
                    <a:fld id="{4CA2A03D-DD0D-4C0E-8C99-1BD00EDB4EC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4E8-4AD0-AC1D-A224039B7F98}"/>
                </c:ext>
              </c:extLst>
            </c:dLbl>
            <c:spPr>
              <a:solidFill>
                <a:srgbClr val="FFFFCC"/>
              </a:solidFill>
              <a:ln>
                <a:solidFill>
                  <a:prstClr val="black">
                    <a:lumMod val="65000"/>
                    <a:lumOff val="35000"/>
                  </a:prstClr>
                </a:solidFill>
              </a:ln>
              <a:effectLst/>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Sheet1!$A$2:$A$9</c:f>
              <c:strCache>
                <c:ptCount val="8"/>
                <c:pt idx="0">
                  <c:v>W17</c:v>
                </c:pt>
                <c:pt idx="1">
                  <c:v>W18</c:v>
                </c:pt>
                <c:pt idx="2">
                  <c:v>W19</c:v>
                </c:pt>
                <c:pt idx="3">
                  <c:v>W20</c:v>
                </c:pt>
                <c:pt idx="4">
                  <c:v>W21</c:v>
                </c:pt>
                <c:pt idx="5">
                  <c:v>W22</c:v>
                </c:pt>
                <c:pt idx="6">
                  <c:v>W23</c:v>
                </c:pt>
                <c:pt idx="7">
                  <c:v>W24</c:v>
                </c:pt>
              </c:strCache>
            </c:strRef>
          </c:cat>
          <c:val>
            <c:numRef>
              <c:f>Sheet1!$C$2:$C$9</c:f>
              <c:numCache>
                <c:formatCode>0.000000</c:formatCode>
                <c:ptCount val="8"/>
                <c:pt idx="0">
                  <c:v>9.4899999999999998E-2</c:v>
                </c:pt>
                <c:pt idx="1">
                  <c:v>9.0200000000000002E-2</c:v>
                </c:pt>
                <c:pt idx="2">
                  <c:v>8.5199999999999998E-2</c:v>
                </c:pt>
                <c:pt idx="3">
                  <c:v>0.1036</c:v>
                </c:pt>
                <c:pt idx="4">
                  <c:v>8.7999999999999995E-2</c:v>
                </c:pt>
                <c:pt idx="5">
                  <c:v>0.1104</c:v>
                </c:pt>
                <c:pt idx="6">
                  <c:v>8.1000000000000003E-2</c:v>
                </c:pt>
                <c:pt idx="7">
                  <c:v>0.10539999999999999</c:v>
                </c:pt>
              </c:numCache>
            </c:numRef>
          </c:val>
          <c:extLst>
            <c:ext xmlns:c15="http://schemas.microsoft.com/office/drawing/2012/chart" uri="{02D57815-91ED-43cb-92C2-25804820EDAC}">
              <c15:datalabelsRange>
                <c15:f>Sheet1!$L$2:$L$1048570</c15:f>
                <c15:dlblRangeCache>
                  <c:ptCount val="1048569"/>
                  <c:pt idx="0">
                    <c:v>9.49% 
(n=137)</c:v>
                  </c:pt>
                  <c:pt idx="1">
                    <c:v>9.02% 
(n=134)</c:v>
                  </c:pt>
                  <c:pt idx="2">
                    <c:v>8.52% 
(n=114)</c:v>
                  </c:pt>
                  <c:pt idx="3">
                    <c:v>10.36% 
(n=119)</c:v>
                  </c:pt>
                  <c:pt idx="4">
                    <c:v>8.8% 
(n=47)</c:v>
                  </c:pt>
                  <c:pt idx="5">
                    <c:v>11.04% 
(n=90)</c:v>
                  </c:pt>
                  <c:pt idx="6">
                    <c:v>8.1% 
(n=65)</c:v>
                  </c:pt>
                  <c:pt idx="7">
                    <c:v>10.54% 
(n=113)</c:v>
                  </c:pt>
                  <c:pt idx="8">
                    <c:v>0% 
(n=)</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5.537493399473193E-2"/>
                  <c:y val="-1.9020223657617196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12-4428-B610-C15DD32A7287}"/>
                </c:ext>
              </c:extLst>
            </c:dLbl>
            <c:dLbl>
              <c:idx val="1"/>
              <c:layout>
                <c:manualLayout>
                  <c:x val="5.5374933994731888E-2"/>
                  <c:y val="-3.2254033058130578E-2"/>
                </c:manualLayout>
              </c:layout>
              <c:tx>
                <c:rich>
                  <a:bodyPr/>
                  <a:lstStyle/>
                  <a:p>
                    <a:fld id="{9780C267-5FDD-483E-8B9B-5FDEC31424C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5.4221289536508351E-2"/>
                  <c:y val="-1.977466491937848E-2"/>
                </c:manualLayout>
              </c:layout>
              <c:tx>
                <c:rich>
                  <a:bodyPr/>
                  <a:lstStyle/>
                  <a:p>
                    <a:fld id="{6ED2847A-158E-4616-9D4E-E9AB6C497C2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5.0183533932725732E-2"/>
                  <c:y val="-2.6537095830940063E-2"/>
                </c:manualLayout>
              </c:layout>
              <c:tx>
                <c:rich>
                  <a:bodyPr/>
                  <a:lstStyle/>
                  <a:p>
                    <a:fld id="{4AD65FC0-859D-4F73-8C19-C48BDC429E4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5.5374933994731847E-2"/>
                  <c:y val="-4.1033175594743197E-2"/>
                </c:manualLayout>
              </c:layout>
              <c:tx>
                <c:rich>
                  <a:bodyPr/>
                  <a:lstStyle/>
                  <a:p>
                    <a:fld id="{A5AA1D96-5FFA-4F6F-8C0C-C1C7C3D55C0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5.6528578452955433E-2"/>
                  <c:y val="-1.4089440931067312E-2"/>
                </c:manualLayout>
              </c:layout>
              <c:tx>
                <c:rich>
                  <a:bodyPr/>
                  <a:lstStyle/>
                  <a:p>
                    <a:fld id="{7CE6A642-26AD-4C96-AE2D-F56CF5F47F4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4E8-4AD0-AC1D-A224039B7F98}"/>
                </c:ext>
              </c:extLst>
            </c:dLbl>
            <c:dLbl>
              <c:idx val="6"/>
              <c:layout>
                <c:manualLayout>
                  <c:x val="5.8835867369402675E-2"/>
                  <c:y val="-1.5766487076542195E-2"/>
                </c:manualLayout>
              </c:layout>
              <c:tx>
                <c:rich>
                  <a:bodyPr/>
                  <a:lstStyle/>
                  <a:p>
                    <a:fld id="{52635B13-38D7-4EC7-ADFC-A85A035E4DE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4E8-4AD0-AC1D-A224039B7F98}"/>
                </c:ext>
              </c:extLst>
            </c:dLbl>
            <c:dLbl>
              <c:idx val="7"/>
              <c:layout>
                <c:manualLayout>
                  <c:x val="6.3450445202297007E-2"/>
                  <c:y val="-1.2003043636373499E-2"/>
                </c:manualLayout>
              </c:layout>
              <c:tx>
                <c:rich>
                  <a:bodyPr/>
                  <a:lstStyle/>
                  <a:p>
                    <a:fld id="{4E0B8D8C-7F54-48F7-8918-251E7A26E8E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4E8-4AD0-AC1D-A224039B7F98}"/>
                </c:ext>
              </c:extLst>
            </c:dLbl>
            <c:spPr>
              <a:solidFill>
                <a:srgbClr val="FFCCCC"/>
              </a:solidFill>
            </c:sp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Sheet1!$A$2:$A$9</c:f>
              <c:strCache>
                <c:ptCount val="8"/>
                <c:pt idx="0">
                  <c:v>W17</c:v>
                </c:pt>
                <c:pt idx="1">
                  <c:v>W18</c:v>
                </c:pt>
                <c:pt idx="2">
                  <c:v>W19</c:v>
                </c:pt>
                <c:pt idx="3">
                  <c:v>W20</c:v>
                </c:pt>
                <c:pt idx="4">
                  <c:v>W21</c:v>
                </c:pt>
                <c:pt idx="5">
                  <c:v>W22</c:v>
                </c:pt>
                <c:pt idx="6">
                  <c:v>W23</c:v>
                </c:pt>
                <c:pt idx="7">
                  <c:v>W24</c:v>
                </c:pt>
              </c:strCache>
            </c:strRef>
          </c:cat>
          <c:val>
            <c:numRef>
              <c:f>Sheet1!$D$2:$D$9</c:f>
              <c:numCache>
                <c:formatCode>0.000000</c:formatCode>
                <c:ptCount val="8"/>
                <c:pt idx="0">
                  <c:v>3.2599999999999997E-2</c:v>
                </c:pt>
                <c:pt idx="1">
                  <c:v>4.8500000000000001E-2</c:v>
                </c:pt>
                <c:pt idx="2">
                  <c:v>2.69E-2</c:v>
                </c:pt>
                <c:pt idx="3">
                  <c:v>3.1300000000000001E-2</c:v>
                </c:pt>
                <c:pt idx="4">
                  <c:v>7.4899999999999994E-2</c:v>
                </c:pt>
                <c:pt idx="5">
                  <c:v>9.7999999999999997E-3</c:v>
                </c:pt>
                <c:pt idx="6">
                  <c:v>2.2700000000000001E-2</c:v>
                </c:pt>
                <c:pt idx="7">
                  <c:v>3.5400000000000001E-2</c:v>
                </c:pt>
              </c:numCache>
            </c:numRef>
          </c:val>
          <c:extLst>
            <c:ext xmlns:c15="http://schemas.microsoft.com/office/drawing/2012/chart" uri="{02D57815-91ED-43cb-92C2-25804820EDAC}">
              <c15:datalabelsRange>
                <c15:f>Sheet1!$M$2:$M$1048570</c15:f>
                <c15:dlblRangeCache>
                  <c:ptCount val="1048569"/>
                  <c:pt idx="0">
                    <c:v>3.26% 
(n=47)</c:v>
                  </c:pt>
                  <c:pt idx="1">
                    <c:v>4.85% 
(n=72)</c:v>
                  </c:pt>
                  <c:pt idx="2">
                    <c:v>2.69% 
(n=36)</c:v>
                  </c:pt>
                  <c:pt idx="3">
                    <c:v>3.13% 
(n=36)</c:v>
                  </c:pt>
                  <c:pt idx="4">
                    <c:v>7.49% 
(n=40)</c:v>
                  </c:pt>
                  <c:pt idx="5">
                    <c:v>0.98% 
(n=8)</c:v>
                  </c:pt>
                  <c:pt idx="6">
                    <c:v>2.27% 
(n=17)</c:v>
                  </c:pt>
                  <c:pt idx="7">
                    <c:v>3.54% 
(n=38)</c:v>
                  </c:pt>
                  <c:pt idx="8">
                    <c:v>0% 
(n=)</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c:ext uri="{02D57815-91ED-43cb-92C2-25804820EDAC}">
                        <c15:formulaRef>
                          <c15:sqref>Sheet1!$E$2:$E$9</c15:sqref>
                        </c15:formulaRef>
                      </c:ext>
                    </c:extLst>
                    <c:numCache>
                      <c:formatCode>0.0000</c:formatCode>
                      <c:ptCount val="8"/>
                      <c:pt idx="0">
                        <c:v>0.87250000000000005</c:v>
                      </c:pt>
                      <c:pt idx="1">
                        <c:v>0.86140000000000005</c:v>
                      </c:pt>
                      <c:pt idx="2">
                        <c:v>0.88790000000000002</c:v>
                      </c:pt>
                      <c:pt idx="3">
                        <c:v>0.86509999999999998</c:v>
                      </c:pt>
                      <c:pt idx="4">
                        <c:v>0.83709999999999996</c:v>
                      </c:pt>
                      <c:pt idx="5">
                        <c:v>0.87980000000000003</c:v>
                      </c:pt>
                      <c:pt idx="6">
                        <c:v>0.89129999999999998</c:v>
                      </c:pt>
                      <c:pt idx="7">
                        <c:v>0.85909999999999997</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(4-8)3</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Sheet1!$F$2:$F$9</c15:sqref>
                        </c15:formulaRef>
                      </c:ext>
                    </c:extLst>
                    <c:numCache>
                      <c:formatCode>0.0000</c:formatCode>
                      <c:ptCount val="8"/>
                      <c:pt idx="0">
                        <c:v>9.4899999999999998E-2</c:v>
                      </c:pt>
                      <c:pt idx="1">
                        <c:v>9.0200000000000002E-2</c:v>
                      </c:pt>
                      <c:pt idx="2">
                        <c:v>8.5199999999999998E-2</c:v>
                      </c:pt>
                      <c:pt idx="3">
                        <c:v>0.1036</c:v>
                      </c:pt>
                      <c:pt idx="4">
                        <c:v>8.7999999999999995E-2</c:v>
                      </c:pt>
                      <c:pt idx="5">
                        <c:v>0.1104</c:v>
                      </c:pt>
                      <c:pt idx="6">
                        <c:v>8.1000000000000003E-2</c:v>
                      </c:pt>
                      <c:pt idx="7">
                        <c:v>0.10539999999999999</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(9-21)4</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Sheet1!$G$2:$G$9</c15:sqref>
                        </c15:formulaRef>
                      </c:ext>
                    </c:extLst>
                    <c:numCache>
                      <c:formatCode>0.0000</c:formatCode>
                      <c:ptCount val="8"/>
                      <c:pt idx="0">
                        <c:v>3.2599999999999997E-2</c:v>
                      </c:pt>
                      <c:pt idx="1">
                        <c:v>4.8500000000000001E-2</c:v>
                      </c:pt>
                      <c:pt idx="2">
                        <c:v>2.69E-2</c:v>
                      </c:pt>
                      <c:pt idx="3">
                        <c:v>3.1300000000000001E-2</c:v>
                      </c:pt>
                      <c:pt idx="4">
                        <c:v>7.4899999999999994E-2</c:v>
                      </c:pt>
                      <c:pt idx="5">
                        <c:v>9.7999999999999997E-3</c:v>
                      </c:pt>
                      <c:pt idx="6">
                        <c:v>2.2700000000000001E-2</c:v>
                      </c:pt>
                      <c:pt idx="7">
                        <c:v>3.5400000000000001E-2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Sheet1!$H$2:$H$9</c15:sqref>
                        </c15:formulaRef>
                      </c:ext>
                    </c:extLst>
                    <c:numCache>
                      <c:formatCode>0</c:formatCode>
                      <c:ptCount val="8"/>
                      <c:pt idx="0">
                        <c:v>1259</c:v>
                      </c:pt>
                      <c:pt idx="1">
                        <c:v>1280</c:v>
                      </c:pt>
                      <c:pt idx="2">
                        <c:v>1188</c:v>
                      </c:pt>
                      <c:pt idx="3">
                        <c:v>994</c:v>
                      </c:pt>
                      <c:pt idx="4">
                        <c:v>447</c:v>
                      </c:pt>
                      <c:pt idx="5">
                        <c:v>717</c:v>
                      </c:pt>
                      <c:pt idx="6">
                        <c:v>750</c:v>
                      </c:pt>
                      <c:pt idx="7">
                        <c:v>920</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Sheet1!$I$2:$I$9</c15:sqref>
                        </c15:formulaRef>
                      </c:ext>
                    </c:extLst>
                    <c:numCache>
                      <c:formatCode>0</c:formatCode>
                      <c:ptCount val="8"/>
                      <c:pt idx="0">
                        <c:v>137</c:v>
                      </c:pt>
                      <c:pt idx="1">
                        <c:v>134</c:v>
                      </c:pt>
                      <c:pt idx="2">
                        <c:v>114</c:v>
                      </c:pt>
                      <c:pt idx="3">
                        <c:v>119</c:v>
                      </c:pt>
                      <c:pt idx="4">
                        <c:v>47</c:v>
                      </c:pt>
                      <c:pt idx="5">
                        <c:v>90</c:v>
                      </c:pt>
                      <c:pt idx="6">
                        <c:v>65</c:v>
                      </c:pt>
                      <c:pt idx="7">
                        <c:v>113</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Sheet1!$J$2:$J$9</c15:sqref>
                        </c15:formulaRef>
                      </c:ext>
                    </c:extLst>
                    <c:numCache>
                      <c:formatCode>0</c:formatCode>
                      <c:ptCount val="8"/>
                      <c:pt idx="0">
                        <c:v>47</c:v>
                      </c:pt>
                      <c:pt idx="1">
                        <c:v>72</c:v>
                      </c:pt>
                      <c:pt idx="2">
                        <c:v>36</c:v>
                      </c:pt>
                      <c:pt idx="3">
                        <c:v>36</c:v>
                      </c:pt>
                      <c:pt idx="4">
                        <c:v>40</c:v>
                      </c:pt>
                      <c:pt idx="5">
                        <c:v>8</c:v>
                      </c:pt>
                      <c:pt idx="6">
                        <c:v>17</c:v>
                      </c:pt>
                      <c:pt idx="7">
                        <c:v>38</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Sheet1!$K$2:$K$9</c15:sqref>
                        </c15:formulaRef>
                      </c:ext>
                    </c:extLst>
                    <c:numCache>
                      <c:formatCode>General</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Sheet1!$L$2:$L$9</c15:sqref>
                        </c15:formulaRef>
                      </c:ext>
                    </c:extLst>
                    <c:numCache>
                      <c:formatCode>General</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Sheet1!$A$2:$A$9</c15:sqref>
                        </c15:formulaRef>
                      </c:ext>
                    </c:extLst>
                    <c:strCache>
                      <c:ptCount val="8"/>
                      <c:pt idx="0">
                        <c:v>W17</c:v>
                      </c:pt>
                      <c:pt idx="1">
                        <c:v>W18</c:v>
                      </c:pt>
                      <c:pt idx="2">
                        <c:v>W19</c:v>
                      </c:pt>
                      <c:pt idx="3">
                        <c:v>W20</c:v>
                      </c:pt>
                      <c:pt idx="4">
                        <c:v>W21</c:v>
                      </c:pt>
                      <c:pt idx="5">
                        <c:v>W22</c:v>
                      </c:pt>
                      <c:pt idx="6">
                        <c:v>W23</c:v>
                      </c:pt>
                      <c:pt idx="7">
                        <c:v>W24</c:v>
                      </c:pt>
                    </c:strCache>
                  </c:strRef>
                </c:cat>
                <c:val>
                  <c:numRef>
                    <c:extLst xmlns:c15="http://schemas.microsoft.com/office/drawing/2012/chart">
                      <c:ext xmlns:c15="http://schemas.microsoft.com/office/drawing/2012/chart" uri="{02D57815-91ED-43cb-92C2-25804820EDAC}">
                        <c15:formulaRef>
                          <c15:sqref>Sheet1!$M$2:$M$9</c15:sqref>
                        </c15:formulaRef>
                      </c:ext>
                    </c:extLst>
                    <c:numCache>
                      <c:formatCode>General</c:formatCode>
                      <c:ptCount val="8"/>
                      <c:pt idx="0">
                        <c:v>0</c:v>
                      </c:pt>
                      <c:pt idx="1">
                        <c:v>0</c:v>
                      </c:pt>
                      <c:pt idx="2">
                        <c:v>0</c:v>
                      </c:pt>
                      <c:pt idx="3">
                        <c:v>0</c:v>
                      </c:pt>
                      <c:pt idx="4">
                        <c:v>0</c:v>
                      </c:pt>
                      <c:pt idx="5">
                        <c:v>0</c:v>
                      </c:pt>
                      <c:pt idx="6">
                        <c:v>0</c:v>
                      </c:pt>
                      <c:pt idx="7">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Winter</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11/14/2025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9927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37</a:t>
            </a:fld>
            <a:endParaRPr lang="en-US"/>
          </a:p>
        </p:txBody>
      </p:sp>
    </p:spTree>
    <p:extLst>
      <p:ext uri="{BB962C8B-B14F-4D97-AF65-F5344CB8AC3E}">
        <p14:creationId xmlns:p14="http://schemas.microsoft.com/office/powerpoint/2010/main" val="3961772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dirty="0"/>
              <a:t>20 minute timer</a:t>
            </a:r>
          </a:p>
        </p:txBody>
      </p:sp>
    </p:spTree>
    <p:extLst>
      <p:ext uri="{BB962C8B-B14F-4D97-AF65-F5344CB8AC3E}">
        <p14:creationId xmlns:p14="http://schemas.microsoft.com/office/powerpoint/2010/main" val="3538507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DACA8-45AF-461A-9F93-73E959B08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745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75398-FC23-6E5C-70F3-68CBEE35B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BA7A5-0B62-549B-6B1D-23E164132A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D50E8-8C48-A7A9-86BD-16655B427C25}"/>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47212772-9047-313B-8BF4-4138E8062A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587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0D1C-4014-72F5-BF48-59C6FF4566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8F1551-E6CC-8EC3-06BB-1C24292FC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6E190-96D1-0B31-6C39-0E55364D46F9}"/>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19A30F53-C6B9-BDE2-326E-B09EB9376B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984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C5CF9-8544-3711-6B77-0F4BD97A0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D2C03-687E-D94C-53CC-86C6D748A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A0C344-73DE-73A8-EDE4-207B28C46585}"/>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D539DBD5-ACBC-88F7-C308-C8D66D40D2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627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6474E-3416-516F-6BF8-C1A2EC215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3A970-086C-54EE-9C81-E5EE53395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8ED9D-6BB1-6EC7-17BE-04F6A01DFDC4}"/>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33C2FFDE-0397-2E4B-5623-FC62E2099D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593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Might consider beginning by looking at data broadly </a:t>
            </a:r>
          </a:p>
          <a:p>
            <a:pPr marL="171450" indent="-171450">
              <a:buFont typeface="Arial" panose="020B0604020202020204" pitchFamily="34" charset="0"/>
              <a:buChar char="•"/>
            </a:pPr>
            <a:r>
              <a:rPr lang="en-US"/>
              <a:t>compared against district or state benchmarks</a:t>
            </a:r>
          </a:p>
          <a:p>
            <a:pPr marL="171450" indent="-171450">
              <a:buFont typeface="Arial" panose="020B0604020202020204" pitchFamily="34" charset="0"/>
              <a:buChar char="•"/>
            </a:pPr>
            <a:r>
              <a:rPr lang="en-US"/>
              <a:t>Subgroup analyses</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723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might zoom in at the grade-level looking at distribution across risk category, mastery, or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124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820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9C21B-EFD2-7A5E-4AA2-99C8B6958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5EA8C-37BB-F153-78AE-661B637EB7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C876A-94EB-63E2-EB39-4F0FE57555BA}"/>
              </a:ext>
            </a:extLst>
          </p:cNvPr>
          <p:cNvSpPr>
            <a:spLocks noGrp="1"/>
          </p:cNvSpPr>
          <p:nvPr>
            <p:ph type="body" idx="1"/>
          </p:nvPr>
        </p:nvSpPr>
        <p:spPr/>
        <p:txBody>
          <a:bodyPr/>
          <a:lstStyle/>
          <a:p>
            <a:r>
              <a:rPr lang="en-US"/>
              <a:t>15-min timer</a:t>
            </a:r>
          </a:p>
        </p:txBody>
      </p:sp>
      <p:sp>
        <p:nvSpPr>
          <p:cNvPr id="4" name="Slide Number Placeholder 3">
            <a:extLst>
              <a:ext uri="{FF2B5EF4-FFF2-40B4-BE49-F238E27FC236}">
                <a16:creationId xmlns:a16="http://schemas.microsoft.com/office/drawing/2014/main" id="{1CA2039F-429E-5DC3-1280-82FA1C2CF044}"/>
              </a:ext>
            </a:extLst>
          </p:cNvPr>
          <p:cNvSpPr>
            <a:spLocks noGrp="1"/>
          </p:cNvSpPr>
          <p:nvPr>
            <p:ph type="sldNum" sz="quarter" idx="5"/>
          </p:nvPr>
        </p:nvSpPr>
        <p:spPr/>
        <p:txBody>
          <a:bodyPr/>
          <a:lstStyle/>
          <a:p>
            <a:fld id="{58D11C9F-81FA-4052-9B37-1EF4A4EF7E85}" type="slidenum">
              <a:rPr lang="en-US" smtClean="0"/>
              <a:t>63</a:t>
            </a:fld>
            <a:endParaRPr lang="en-US"/>
          </a:p>
        </p:txBody>
      </p:sp>
    </p:spTree>
    <p:extLst>
      <p:ext uri="{BB962C8B-B14F-4D97-AF65-F5344CB8AC3E}">
        <p14:creationId xmlns:p14="http://schemas.microsoft.com/office/powerpoint/2010/main" val="692138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67</a:t>
            </a:fld>
            <a:endParaRPr lang="en-US"/>
          </a:p>
        </p:txBody>
      </p:sp>
    </p:spTree>
    <p:extLst>
      <p:ext uri="{BB962C8B-B14F-4D97-AF65-F5344CB8AC3E}">
        <p14:creationId xmlns:p14="http://schemas.microsoft.com/office/powerpoint/2010/main" val="1886022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68</a:t>
            </a:fld>
            <a:endParaRPr lang="en-US"/>
          </a:p>
        </p:txBody>
      </p:sp>
    </p:spTree>
    <p:extLst>
      <p:ext uri="{BB962C8B-B14F-4D97-AF65-F5344CB8AC3E}">
        <p14:creationId xmlns:p14="http://schemas.microsoft.com/office/powerpoint/2010/main" val="4163710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69</a:t>
            </a:fld>
            <a:endParaRPr lang="en-US"/>
          </a:p>
        </p:txBody>
      </p:sp>
    </p:spTree>
    <p:extLst>
      <p:ext uri="{BB962C8B-B14F-4D97-AF65-F5344CB8AC3E}">
        <p14:creationId xmlns:p14="http://schemas.microsoft.com/office/powerpoint/2010/main" val="1422159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70</a:t>
            </a:fld>
            <a:endParaRPr lang="en-US"/>
          </a:p>
        </p:txBody>
      </p:sp>
    </p:spTree>
    <p:extLst>
      <p:ext uri="{BB962C8B-B14F-4D97-AF65-F5344CB8AC3E}">
        <p14:creationId xmlns:p14="http://schemas.microsoft.com/office/powerpoint/2010/main" val="3261351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student-level data, procedures for teaching is below 80% indicating Tier 1 is not yet in place as planned </a:t>
            </a:r>
          </a:p>
        </p:txBody>
      </p:sp>
      <p:sp>
        <p:nvSpPr>
          <p:cNvPr id="4" name="Slide Number Placeholder 3"/>
          <p:cNvSpPr>
            <a:spLocks noGrp="1"/>
          </p:cNvSpPr>
          <p:nvPr>
            <p:ph type="sldNum" sz="quarter" idx="5"/>
          </p:nvPr>
        </p:nvSpPr>
        <p:spPr/>
        <p:txBody>
          <a:bodyPr/>
          <a:lstStyle/>
          <a:p>
            <a:fld id="{FCBDACA8-45AF-461A-9F93-73E959B08D0A}" type="slidenum">
              <a:rPr lang="en-US" smtClean="0"/>
              <a:t>81</a:t>
            </a:fld>
            <a:endParaRPr lang="en-US"/>
          </a:p>
        </p:txBody>
      </p:sp>
    </p:spTree>
    <p:extLst>
      <p:ext uri="{BB962C8B-B14F-4D97-AF65-F5344CB8AC3E}">
        <p14:creationId xmlns:p14="http://schemas.microsoft.com/office/powerpoint/2010/main" val="3258982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D1DBB-847A-524C-B487-991486998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0FF0F-AABF-60F1-1AC0-28DFF5D5AE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70F02-21B8-A219-DEF8-7FBB7F974F7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1317AE-8A07-27F9-674F-B70136DCBC38}"/>
              </a:ext>
            </a:extLst>
          </p:cNvPr>
          <p:cNvSpPr>
            <a:spLocks noGrp="1"/>
          </p:cNvSpPr>
          <p:nvPr>
            <p:ph type="sldNum" sz="quarter" idx="5"/>
          </p:nvPr>
        </p:nvSpPr>
        <p:spPr/>
        <p:txBody>
          <a:bodyPr/>
          <a:lstStyle/>
          <a:p>
            <a:fld id="{FCBDACA8-45AF-461A-9F93-73E959B08D0A}" type="slidenum">
              <a:rPr lang="en-US" smtClean="0"/>
              <a:t>82</a:t>
            </a:fld>
            <a:endParaRPr lang="en-US"/>
          </a:p>
        </p:txBody>
      </p:sp>
    </p:spTree>
    <p:extLst>
      <p:ext uri="{BB962C8B-B14F-4D97-AF65-F5344CB8AC3E}">
        <p14:creationId xmlns:p14="http://schemas.microsoft.com/office/powerpoint/2010/main" val="2235592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3205C-EA6E-1496-D23B-2964BF31F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00480-6F22-632C-09AF-9CBDCE6D0C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12F86E-8ECC-47CE-92C0-014890BCADCD}"/>
              </a:ext>
            </a:extLst>
          </p:cNvPr>
          <p:cNvSpPr>
            <a:spLocks noGrp="1"/>
          </p:cNvSpPr>
          <p:nvPr>
            <p:ph type="body" idx="1"/>
          </p:nvPr>
        </p:nvSpPr>
        <p:spPr/>
        <p:txBody>
          <a:bodyPr/>
          <a:lstStyle/>
          <a:p>
            <a:r>
              <a:rPr lang="en-US"/>
              <a:t>We see similar patterns looking at Direct Observation Report</a:t>
            </a:r>
          </a:p>
          <a:p>
            <a:endParaRPr lang="en-US"/>
          </a:p>
        </p:txBody>
      </p:sp>
      <p:sp>
        <p:nvSpPr>
          <p:cNvPr id="4" name="Slide Number Placeholder 3">
            <a:extLst>
              <a:ext uri="{FF2B5EF4-FFF2-40B4-BE49-F238E27FC236}">
                <a16:creationId xmlns:a16="http://schemas.microsoft.com/office/drawing/2014/main" id="{A175F569-3BE9-4046-A7BF-D364B3352BD9}"/>
              </a:ext>
            </a:extLst>
          </p:cNvPr>
          <p:cNvSpPr>
            <a:spLocks noGrp="1"/>
          </p:cNvSpPr>
          <p:nvPr>
            <p:ph type="sldNum" sz="quarter" idx="5"/>
          </p:nvPr>
        </p:nvSpPr>
        <p:spPr/>
        <p:txBody>
          <a:bodyPr/>
          <a:lstStyle/>
          <a:p>
            <a:fld id="{FCBDACA8-45AF-461A-9F93-73E959B08D0A}" type="slidenum">
              <a:rPr lang="en-US" smtClean="0"/>
              <a:t>83</a:t>
            </a:fld>
            <a:endParaRPr lang="en-US"/>
          </a:p>
        </p:txBody>
      </p:sp>
    </p:spTree>
    <p:extLst>
      <p:ext uri="{BB962C8B-B14F-4D97-AF65-F5344CB8AC3E}">
        <p14:creationId xmlns:p14="http://schemas.microsoft.com/office/powerpoint/2010/main" val="3958832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84</a:t>
            </a:fld>
            <a:endParaRPr lang="en-US"/>
          </a:p>
        </p:txBody>
      </p:sp>
    </p:spTree>
    <p:extLst>
      <p:ext uri="{BB962C8B-B14F-4D97-AF65-F5344CB8AC3E}">
        <p14:creationId xmlns:p14="http://schemas.microsoft.com/office/powerpoint/2010/main" val="2053021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83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1937135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75398-FC23-6E5C-70F3-68CBEE35B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BA7A5-0B62-549B-6B1D-23E164132A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D50E8-8C48-A7A9-86BD-16655B427C25}"/>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47212772-9047-313B-8BF4-4138E8062A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587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EFAF3-8672-8612-C820-6D8A64D18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18FB3-09FE-EFE9-8B03-E64E50C76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608B0-6C9A-E0C1-5D09-E9166B824138}"/>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00EB2948-9BD2-ED4A-5F13-44036512A0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09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student-level data, procedures for teaching, reinforcing, and monitoring indicate Tier 1 is being implemented as planned.</a:t>
            </a:r>
          </a:p>
        </p:txBody>
      </p:sp>
      <p:sp>
        <p:nvSpPr>
          <p:cNvPr id="4" name="Slide Number Placeholder 3"/>
          <p:cNvSpPr>
            <a:spLocks noGrp="1"/>
          </p:cNvSpPr>
          <p:nvPr>
            <p:ph type="sldNum" sz="quarter" idx="5"/>
          </p:nvPr>
        </p:nvSpPr>
        <p:spPr/>
        <p:txBody>
          <a:bodyPr/>
          <a:lstStyle/>
          <a:p>
            <a:fld id="{FCBDACA8-45AF-461A-9F93-73E959B08D0A}" type="slidenum">
              <a:rPr lang="en-US" smtClean="0"/>
              <a:t>93</a:t>
            </a:fld>
            <a:endParaRPr lang="en-US"/>
          </a:p>
        </p:txBody>
      </p:sp>
    </p:spTree>
    <p:extLst>
      <p:ext uri="{BB962C8B-B14F-4D97-AF65-F5344CB8AC3E}">
        <p14:creationId xmlns:p14="http://schemas.microsoft.com/office/powerpoint/2010/main" val="2130886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B296-2450-5B4E-8482-5317B6379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23FED-8059-1033-423C-6C543A6675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BC35E-D2CC-3A4A-7301-BCEC9DC95E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Staff are letting us know that they want more strategies to support students with Tier 2 and Tier 3 needs</a:t>
            </a:r>
          </a:p>
        </p:txBody>
      </p:sp>
      <p:sp>
        <p:nvSpPr>
          <p:cNvPr id="4" name="Slide Number Placeholder 3">
            <a:extLst>
              <a:ext uri="{FF2B5EF4-FFF2-40B4-BE49-F238E27FC236}">
                <a16:creationId xmlns:a16="http://schemas.microsoft.com/office/drawing/2014/main" id="{88C73E6D-E881-D999-9C8D-32A9252F26F7}"/>
              </a:ext>
            </a:extLst>
          </p:cNvPr>
          <p:cNvSpPr>
            <a:spLocks noGrp="1"/>
          </p:cNvSpPr>
          <p:nvPr>
            <p:ph type="sldNum" sz="quarter" idx="5"/>
          </p:nvPr>
        </p:nvSpPr>
        <p:spPr/>
        <p:txBody>
          <a:bodyPr/>
          <a:lstStyle/>
          <a:p>
            <a:fld id="{FCBDACA8-45AF-461A-9F93-73E959B08D0A}" type="slidenum">
              <a:rPr lang="en-US" smtClean="0"/>
              <a:t>94</a:t>
            </a:fld>
            <a:endParaRPr lang="en-US"/>
          </a:p>
        </p:txBody>
      </p:sp>
    </p:spTree>
    <p:extLst>
      <p:ext uri="{BB962C8B-B14F-4D97-AF65-F5344CB8AC3E}">
        <p14:creationId xmlns:p14="http://schemas.microsoft.com/office/powerpoint/2010/main" val="2331227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2480166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2205074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you to leave a note in your Ci3T LT agenda to indicate where your team will pick up at your next meeting and to record any action items.</a:t>
            </a:r>
          </a:p>
        </p:txBody>
      </p:sp>
      <p:sp>
        <p:nvSpPr>
          <p:cNvPr id="4" name="Slide Number Placeholder 3"/>
          <p:cNvSpPr>
            <a:spLocks noGrp="1"/>
          </p:cNvSpPr>
          <p:nvPr>
            <p:ph type="sldNum" sz="quarter" idx="5"/>
          </p:nvPr>
        </p:nvSpPr>
        <p:spPr/>
        <p:txBody>
          <a:bodyPr/>
          <a:lstStyle/>
          <a:p>
            <a:fld id="{58D11C9F-81FA-4052-9B37-1EF4A4EF7E85}" type="slidenum">
              <a:rPr lang="en-US" smtClean="0"/>
              <a:t>116</a:t>
            </a:fld>
            <a:endParaRPr lang="en-US"/>
          </a:p>
        </p:txBody>
      </p:sp>
    </p:spTree>
    <p:extLst>
      <p:ext uri="{BB962C8B-B14F-4D97-AF65-F5344CB8AC3E}">
        <p14:creationId xmlns:p14="http://schemas.microsoft.com/office/powerpoint/2010/main" val="800216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a coach, you might consider setting aside time to review coaching protocol for Session 1 especially the after coaching tips, action items, and reflection!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436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3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Ci3T Implementation Professional Learning Series is a 6-part series that spans the academic year. Sessions are timed </a:t>
            </a:r>
            <a:r>
              <a:rPr lang="en-US" sz="1200" kern="1200">
                <a:solidFill>
                  <a:schemeClr val="tx1"/>
                </a:solidFill>
                <a:effectLst/>
                <a:latin typeface="+mn-lt"/>
                <a:ea typeface="+mn-ea"/>
                <a:cs typeface="+mn-cs"/>
              </a:rPr>
              <a:t>to correspond to important milestones including: the beginning of the school year (e.g., kicking off the year, rolling out the Ci3T plan), screening windows, and treatment integrity and social validity windows. </a:t>
            </a:r>
          </a:p>
          <a:p>
            <a:pPr marL="171450" indent="-171450">
              <a:buFont typeface="Arial" panose="020B0604020202020204" pitchFamily="34" charset="0"/>
              <a:buChar char="•"/>
            </a:pPr>
            <a:r>
              <a:rPr lang="en-US"/>
              <a:t>Each session is </a:t>
            </a:r>
            <a:r>
              <a:rPr lang="en-US" sz="1200" kern="1200">
                <a:solidFill>
                  <a:schemeClr val="tx1"/>
                </a:solidFill>
                <a:effectLst/>
                <a:latin typeface="+mn-lt"/>
                <a:ea typeface="+mn-ea"/>
                <a:cs typeface="+mn-cs"/>
              </a:rPr>
              <a:t>data-informed, meaning attending Ci3T Leadership Team members review data, which are used to (a) identify successes, (b) identify focus areas (e.g., aspects of implementation that require additional attention, often via professional learning), and (c) create action plans to share data back and address focus areas. </a:t>
            </a:r>
          </a:p>
          <a:p>
            <a:pPr marL="171450" indent="-171450">
              <a:buFont typeface="Arial" panose="020B0604020202020204" pitchFamily="34" charset="0"/>
              <a:buChar char="•"/>
            </a:pPr>
            <a:r>
              <a:rPr lang="en-US" sz="1200" kern="1200">
                <a:solidFill>
                  <a:schemeClr val="tx1"/>
                </a:solidFill>
                <a:effectLst/>
                <a:latin typeface="+mn-lt"/>
                <a:ea typeface="+mn-ea"/>
                <a:cs typeface="+mn-cs"/>
              </a:rPr>
              <a:t>Sessions applicable for both new and seasoned implementers as the focus is on predicable components of Ci3T implementation, space to review and respond to data, exploring resources to support implementation efforts, and beginning conversations and action plans.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a:t>
            </a:fld>
            <a:endParaRPr lang="en-US"/>
          </a:p>
        </p:txBody>
      </p:sp>
    </p:spTree>
    <p:extLst>
      <p:ext uri="{BB962C8B-B14F-4D97-AF65-F5344CB8AC3E}">
        <p14:creationId xmlns:p14="http://schemas.microsoft.com/office/powerpoint/2010/main" val="4133905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498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F98D8-73C9-464B-BF93-D170D6A72451}" type="slidenum">
              <a:rPr lang="en-US" smtClean="0"/>
              <a:t>30</a:t>
            </a:fld>
            <a:endParaRPr lang="en-US"/>
          </a:p>
        </p:txBody>
      </p:sp>
    </p:spTree>
    <p:extLst>
      <p:ext uri="{BB962C8B-B14F-4D97-AF65-F5344CB8AC3E}">
        <p14:creationId xmlns:p14="http://schemas.microsoft.com/office/powerpoint/2010/main" val="3613126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56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2931616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603862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119211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635905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93092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92201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229371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5D1FFE2C-05DA-9637-3AAF-6FF409603B15}"/>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627746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489470C-E3B4-D277-3A0D-1D720352DE4D}"/>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3800052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971827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250747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06298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3374113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4700506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42310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79587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17381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1067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313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80622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85240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519077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89743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978548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39779481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76423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358B6-631B-0B67-7076-CE9F802242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0BB075-B825-AC11-2014-6E8B6F7583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79B29D-56D8-8D63-50F8-2728CDC53F1D}"/>
              </a:ext>
            </a:extLst>
          </p:cNvPr>
          <p:cNvSpPr>
            <a:spLocks noGrp="1"/>
          </p:cNvSpPr>
          <p:nvPr>
            <p:ph type="dt" sz="half" idx="10"/>
          </p:nvPr>
        </p:nvSpPr>
        <p:spPr/>
        <p:txBody>
          <a:bodyPr/>
          <a:lstStyle/>
          <a:p>
            <a:fld id="{560784B1-5C5B-4FBB-B652-3350CE809FE7}" type="datetimeFigureOut">
              <a:rPr lang="en-US" smtClean="0"/>
              <a:t>11/14/2025</a:t>
            </a:fld>
            <a:endParaRPr lang="en-US"/>
          </a:p>
        </p:txBody>
      </p:sp>
      <p:sp>
        <p:nvSpPr>
          <p:cNvPr id="5" name="Footer Placeholder 4">
            <a:extLst>
              <a:ext uri="{FF2B5EF4-FFF2-40B4-BE49-F238E27FC236}">
                <a16:creationId xmlns:a16="http://schemas.microsoft.com/office/drawing/2014/main" id="{7C356432-C8F6-D34B-A2D3-C089E155C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511B6-E7B6-8E2A-0D30-01F4E27A387E}"/>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7955197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487C-487A-0E78-C912-E0BD64071E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A0C1E-3930-6FFE-E46D-626A89D5F6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4BF71-6B6C-A0F5-F049-0970C91AA799}"/>
              </a:ext>
            </a:extLst>
          </p:cNvPr>
          <p:cNvSpPr>
            <a:spLocks noGrp="1"/>
          </p:cNvSpPr>
          <p:nvPr>
            <p:ph type="dt" sz="half" idx="10"/>
          </p:nvPr>
        </p:nvSpPr>
        <p:spPr/>
        <p:txBody>
          <a:bodyPr/>
          <a:lstStyle/>
          <a:p>
            <a:fld id="{560784B1-5C5B-4FBB-B652-3350CE809FE7}" type="datetimeFigureOut">
              <a:rPr lang="en-US" smtClean="0"/>
              <a:t>11/14/2025</a:t>
            </a:fld>
            <a:endParaRPr lang="en-US"/>
          </a:p>
        </p:txBody>
      </p:sp>
      <p:sp>
        <p:nvSpPr>
          <p:cNvPr id="5" name="Footer Placeholder 4">
            <a:extLst>
              <a:ext uri="{FF2B5EF4-FFF2-40B4-BE49-F238E27FC236}">
                <a16:creationId xmlns:a16="http://schemas.microsoft.com/office/drawing/2014/main" id="{6EA6A163-0259-0424-70E0-58047C9ED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03AA1-AE7F-E91E-19C0-E736FEDEAA6B}"/>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8225456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1706-D558-ADD1-82ED-0F1452ACDD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154D0-0E31-3A42-8565-F4CD8A4566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9F6C9E-6558-07BC-AB48-C4CC29191DB7}"/>
              </a:ext>
            </a:extLst>
          </p:cNvPr>
          <p:cNvSpPr>
            <a:spLocks noGrp="1"/>
          </p:cNvSpPr>
          <p:nvPr>
            <p:ph type="dt" sz="half" idx="10"/>
          </p:nvPr>
        </p:nvSpPr>
        <p:spPr/>
        <p:txBody>
          <a:bodyPr/>
          <a:lstStyle/>
          <a:p>
            <a:fld id="{560784B1-5C5B-4FBB-B652-3350CE809FE7}" type="datetimeFigureOut">
              <a:rPr lang="en-US" smtClean="0"/>
              <a:t>11/14/2025</a:t>
            </a:fld>
            <a:endParaRPr lang="en-US"/>
          </a:p>
        </p:txBody>
      </p:sp>
      <p:sp>
        <p:nvSpPr>
          <p:cNvPr id="5" name="Footer Placeholder 4">
            <a:extLst>
              <a:ext uri="{FF2B5EF4-FFF2-40B4-BE49-F238E27FC236}">
                <a16:creationId xmlns:a16="http://schemas.microsoft.com/office/drawing/2014/main" id="{FED7616D-249E-47F1-59C8-EF0C53822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6CB36-A3AA-DC88-5E4B-128BB81D3579}"/>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3266108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45E6E-45F6-9C56-585A-9846AF3E00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2DEC4-8218-200B-1354-1E8C138804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E862C1-E261-4D29-B1AD-1CC21E82D7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3F5A2D-FD45-4917-9948-734CA9818335}"/>
              </a:ext>
            </a:extLst>
          </p:cNvPr>
          <p:cNvSpPr>
            <a:spLocks noGrp="1"/>
          </p:cNvSpPr>
          <p:nvPr>
            <p:ph type="dt" sz="half" idx="10"/>
          </p:nvPr>
        </p:nvSpPr>
        <p:spPr/>
        <p:txBody>
          <a:bodyPr/>
          <a:lstStyle/>
          <a:p>
            <a:fld id="{560784B1-5C5B-4FBB-B652-3350CE809FE7}" type="datetimeFigureOut">
              <a:rPr lang="en-US" smtClean="0"/>
              <a:t>11/14/2025</a:t>
            </a:fld>
            <a:endParaRPr lang="en-US"/>
          </a:p>
        </p:txBody>
      </p:sp>
      <p:sp>
        <p:nvSpPr>
          <p:cNvPr id="6" name="Footer Placeholder 5">
            <a:extLst>
              <a:ext uri="{FF2B5EF4-FFF2-40B4-BE49-F238E27FC236}">
                <a16:creationId xmlns:a16="http://schemas.microsoft.com/office/drawing/2014/main" id="{E3717EAE-9E13-173E-98CB-E1008545C7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F868D-25C8-17B9-7FA2-CB3FC92315A8}"/>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8814157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55CB3-ED64-23C5-4CC0-E9C4D4C305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A92B86-EF4A-3DB5-EA7B-50AEC9A506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413C23-E842-BE29-E3FB-4E341FCFA3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50B4E4-A2D0-0FCD-6B8E-B87245F8B7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11517F-2A9D-6E45-BC80-9773521230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C60518-1CE3-A889-FC95-5B10128E275B}"/>
              </a:ext>
            </a:extLst>
          </p:cNvPr>
          <p:cNvSpPr>
            <a:spLocks noGrp="1"/>
          </p:cNvSpPr>
          <p:nvPr>
            <p:ph type="dt" sz="half" idx="10"/>
          </p:nvPr>
        </p:nvSpPr>
        <p:spPr/>
        <p:txBody>
          <a:bodyPr/>
          <a:lstStyle/>
          <a:p>
            <a:fld id="{560784B1-5C5B-4FBB-B652-3350CE809FE7}" type="datetimeFigureOut">
              <a:rPr lang="en-US" smtClean="0"/>
              <a:t>11/14/2025</a:t>
            </a:fld>
            <a:endParaRPr lang="en-US"/>
          </a:p>
        </p:txBody>
      </p:sp>
      <p:sp>
        <p:nvSpPr>
          <p:cNvPr id="8" name="Footer Placeholder 7">
            <a:extLst>
              <a:ext uri="{FF2B5EF4-FFF2-40B4-BE49-F238E27FC236}">
                <a16:creationId xmlns:a16="http://schemas.microsoft.com/office/drawing/2014/main" id="{1C9D9CED-0961-C6A6-3BBC-6AF2E03B05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B027B8-AFE9-A106-DE26-E8C9C287C574}"/>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24504010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F947-D312-2153-836C-5368EEFA9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7472A-94B4-DAC8-E634-C2EEDFC41E01}"/>
              </a:ext>
            </a:extLst>
          </p:cNvPr>
          <p:cNvSpPr>
            <a:spLocks noGrp="1"/>
          </p:cNvSpPr>
          <p:nvPr>
            <p:ph type="dt" sz="half" idx="10"/>
          </p:nvPr>
        </p:nvSpPr>
        <p:spPr/>
        <p:txBody>
          <a:bodyPr/>
          <a:lstStyle/>
          <a:p>
            <a:fld id="{560784B1-5C5B-4FBB-B652-3350CE809FE7}" type="datetimeFigureOut">
              <a:rPr lang="en-US" smtClean="0"/>
              <a:t>11/14/2025</a:t>
            </a:fld>
            <a:endParaRPr lang="en-US"/>
          </a:p>
        </p:txBody>
      </p:sp>
      <p:sp>
        <p:nvSpPr>
          <p:cNvPr id="4" name="Footer Placeholder 3">
            <a:extLst>
              <a:ext uri="{FF2B5EF4-FFF2-40B4-BE49-F238E27FC236}">
                <a16:creationId xmlns:a16="http://schemas.microsoft.com/office/drawing/2014/main" id="{D397B1D7-2E8C-02EC-498F-1036B6150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558D1D-256D-1BAC-D16D-2561C4507942}"/>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2620090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821236-5EA1-D327-491D-8E1B8B84B239}"/>
              </a:ext>
            </a:extLst>
          </p:cNvPr>
          <p:cNvSpPr>
            <a:spLocks noGrp="1"/>
          </p:cNvSpPr>
          <p:nvPr>
            <p:ph type="dt" sz="half" idx="10"/>
          </p:nvPr>
        </p:nvSpPr>
        <p:spPr/>
        <p:txBody>
          <a:bodyPr/>
          <a:lstStyle/>
          <a:p>
            <a:fld id="{560784B1-5C5B-4FBB-B652-3350CE809FE7}" type="datetimeFigureOut">
              <a:rPr lang="en-US" smtClean="0"/>
              <a:t>11/14/2025</a:t>
            </a:fld>
            <a:endParaRPr lang="en-US"/>
          </a:p>
        </p:txBody>
      </p:sp>
      <p:sp>
        <p:nvSpPr>
          <p:cNvPr id="3" name="Footer Placeholder 2">
            <a:extLst>
              <a:ext uri="{FF2B5EF4-FFF2-40B4-BE49-F238E27FC236}">
                <a16:creationId xmlns:a16="http://schemas.microsoft.com/office/drawing/2014/main" id="{2790D4C5-4760-1A8D-0AAC-0E82CAEF38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FFB203-92C5-41B2-411A-D349AE10EA94}"/>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491969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994F3-9A61-A72A-7009-331EC46FAE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4CE9FF-6D64-CDDD-158E-9AFD82AA0C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2DEE39-15F5-2B7A-1CB1-8656957E3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E5E3B5-158F-08CC-2945-DE45D767C02B}"/>
              </a:ext>
            </a:extLst>
          </p:cNvPr>
          <p:cNvSpPr>
            <a:spLocks noGrp="1"/>
          </p:cNvSpPr>
          <p:nvPr>
            <p:ph type="dt" sz="half" idx="10"/>
          </p:nvPr>
        </p:nvSpPr>
        <p:spPr/>
        <p:txBody>
          <a:bodyPr/>
          <a:lstStyle/>
          <a:p>
            <a:fld id="{560784B1-5C5B-4FBB-B652-3350CE809FE7}" type="datetimeFigureOut">
              <a:rPr lang="en-US" smtClean="0"/>
              <a:t>11/14/2025</a:t>
            </a:fld>
            <a:endParaRPr lang="en-US"/>
          </a:p>
        </p:txBody>
      </p:sp>
      <p:sp>
        <p:nvSpPr>
          <p:cNvPr id="6" name="Footer Placeholder 5">
            <a:extLst>
              <a:ext uri="{FF2B5EF4-FFF2-40B4-BE49-F238E27FC236}">
                <a16:creationId xmlns:a16="http://schemas.microsoft.com/office/drawing/2014/main" id="{8484C026-B35D-54FD-11E9-A897782FC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0222B-95A5-624D-A8A0-F2139460CAED}"/>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6100680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D5B8-43D8-6967-F959-0080A42FBD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3A4146-E8A2-553F-A2C6-AA23F968A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6A9D12-5FBD-3839-A384-C421C1265E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543CA-17DE-83EC-4D9A-E876C9EA1E77}"/>
              </a:ext>
            </a:extLst>
          </p:cNvPr>
          <p:cNvSpPr>
            <a:spLocks noGrp="1"/>
          </p:cNvSpPr>
          <p:nvPr>
            <p:ph type="dt" sz="half" idx="10"/>
          </p:nvPr>
        </p:nvSpPr>
        <p:spPr/>
        <p:txBody>
          <a:bodyPr/>
          <a:lstStyle/>
          <a:p>
            <a:fld id="{560784B1-5C5B-4FBB-B652-3350CE809FE7}" type="datetimeFigureOut">
              <a:rPr lang="en-US" smtClean="0"/>
              <a:t>11/14/2025</a:t>
            </a:fld>
            <a:endParaRPr lang="en-US"/>
          </a:p>
        </p:txBody>
      </p:sp>
      <p:sp>
        <p:nvSpPr>
          <p:cNvPr id="6" name="Footer Placeholder 5">
            <a:extLst>
              <a:ext uri="{FF2B5EF4-FFF2-40B4-BE49-F238E27FC236}">
                <a16:creationId xmlns:a16="http://schemas.microsoft.com/office/drawing/2014/main" id="{E2BAE176-7CFC-7704-1CF9-2099A2DFA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88E9C-6B37-493A-F262-0E6D993A54E5}"/>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34253794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E3A25-A229-9D0B-6D27-28E242401B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3A9EBC-DF92-24AE-62C9-F15A29CBD7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605393-EE6D-2A7C-27C0-E865A8028C1C}"/>
              </a:ext>
            </a:extLst>
          </p:cNvPr>
          <p:cNvSpPr>
            <a:spLocks noGrp="1"/>
          </p:cNvSpPr>
          <p:nvPr>
            <p:ph type="dt" sz="half" idx="10"/>
          </p:nvPr>
        </p:nvSpPr>
        <p:spPr/>
        <p:txBody>
          <a:bodyPr/>
          <a:lstStyle/>
          <a:p>
            <a:fld id="{560784B1-5C5B-4FBB-B652-3350CE809FE7}" type="datetimeFigureOut">
              <a:rPr lang="en-US" smtClean="0"/>
              <a:t>11/14/2025</a:t>
            </a:fld>
            <a:endParaRPr lang="en-US"/>
          </a:p>
        </p:txBody>
      </p:sp>
      <p:sp>
        <p:nvSpPr>
          <p:cNvPr id="5" name="Footer Placeholder 4">
            <a:extLst>
              <a:ext uri="{FF2B5EF4-FFF2-40B4-BE49-F238E27FC236}">
                <a16:creationId xmlns:a16="http://schemas.microsoft.com/office/drawing/2014/main" id="{6678E326-BF8B-C778-D73E-1554C9D88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C0002-A702-85EB-5379-7FF1182A9F95}"/>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251652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08A3D6-618C-69DD-B483-30586A52AD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5CE74E-1CE8-5065-3DFE-B22167DA81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45607-C11F-5C1E-E8F3-914946AB565F}"/>
              </a:ext>
            </a:extLst>
          </p:cNvPr>
          <p:cNvSpPr>
            <a:spLocks noGrp="1"/>
          </p:cNvSpPr>
          <p:nvPr>
            <p:ph type="dt" sz="half" idx="10"/>
          </p:nvPr>
        </p:nvSpPr>
        <p:spPr/>
        <p:txBody>
          <a:bodyPr/>
          <a:lstStyle/>
          <a:p>
            <a:fld id="{560784B1-5C5B-4FBB-B652-3350CE809FE7}" type="datetimeFigureOut">
              <a:rPr lang="en-US" smtClean="0"/>
              <a:t>11/14/2025</a:t>
            </a:fld>
            <a:endParaRPr lang="en-US"/>
          </a:p>
        </p:txBody>
      </p:sp>
      <p:sp>
        <p:nvSpPr>
          <p:cNvPr id="5" name="Footer Placeholder 4">
            <a:extLst>
              <a:ext uri="{FF2B5EF4-FFF2-40B4-BE49-F238E27FC236}">
                <a16:creationId xmlns:a16="http://schemas.microsoft.com/office/drawing/2014/main" id="{B289B793-6A68-5BF4-5019-45FE532F9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91415-FF3A-4148-BE52-85B168B0CD95}"/>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652447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75892808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68643D-127B-19DA-2FBF-89C0B80154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259E73-765F-8904-EC9E-276B3AE1C2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6D432-8D54-B96B-D4C6-15F5A0FDC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0784B1-5C5B-4FBB-B652-3350CE809FE7}" type="datetimeFigureOut">
              <a:rPr lang="en-US" smtClean="0"/>
              <a:t>11/14/2025</a:t>
            </a:fld>
            <a:endParaRPr lang="en-US"/>
          </a:p>
        </p:txBody>
      </p:sp>
      <p:sp>
        <p:nvSpPr>
          <p:cNvPr id="5" name="Footer Placeholder 4">
            <a:extLst>
              <a:ext uri="{FF2B5EF4-FFF2-40B4-BE49-F238E27FC236}">
                <a16:creationId xmlns:a16="http://schemas.microsoft.com/office/drawing/2014/main" id="{BA60EDF5-387E-CB8C-68C2-29E6AAB19B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9FB299F-BB57-D7AC-E905-CC9BEC1F2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6319AB-041C-44F6-AB0F-0141035D4795}" type="slidenum">
              <a:rPr lang="en-US" smtClean="0"/>
              <a:t>‹#›</a:t>
            </a:fld>
            <a:endParaRPr lang="en-US"/>
          </a:p>
        </p:txBody>
      </p:sp>
    </p:spTree>
    <p:extLst>
      <p:ext uri="{BB962C8B-B14F-4D97-AF65-F5344CB8AC3E}">
        <p14:creationId xmlns:p14="http://schemas.microsoft.com/office/powerpoint/2010/main" val="239943870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ci3t.org/enhanc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0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62.jpeg"/><Relationship Id="rId1" Type="http://schemas.openxmlformats.org/officeDocument/2006/relationships/slideLayout" Target="../slideLayouts/slideLayout3.xml"/><Relationship Id="rId4" Type="http://schemas.openxmlformats.org/officeDocument/2006/relationships/image" Target="../media/image225.png"/></Relationships>
</file>

<file path=ppt/slides/_rels/slide10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101.png"/><Relationship Id="rId1" Type="http://schemas.openxmlformats.org/officeDocument/2006/relationships/slideLayout" Target="../slideLayouts/slideLayout9.xml"/><Relationship Id="rId4" Type="http://schemas.openxmlformats.org/officeDocument/2006/relationships/image" Target="../media/image233.png"/></Relationships>
</file>

<file path=ppt/slides/_rels/slide109.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2.jpeg"/><Relationship Id="rId18" Type="http://schemas.openxmlformats.org/officeDocument/2006/relationships/image" Target="../media/image127.jpeg"/><Relationship Id="rId3" Type="http://schemas.openxmlformats.org/officeDocument/2006/relationships/image" Target="../media/image234.png"/><Relationship Id="rId21" Type="http://schemas.openxmlformats.org/officeDocument/2006/relationships/image" Target="../media/image130.jpeg"/><Relationship Id="rId7" Type="http://schemas.openxmlformats.org/officeDocument/2006/relationships/image" Target="../media/image116.jpeg"/><Relationship Id="rId12" Type="http://schemas.openxmlformats.org/officeDocument/2006/relationships/image" Target="../media/image121.jpeg"/><Relationship Id="rId17" Type="http://schemas.openxmlformats.org/officeDocument/2006/relationships/image" Target="../media/image126.jpeg"/><Relationship Id="rId2" Type="http://schemas.openxmlformats.org/officeDocument/2006/relationships/notesSlide" Target="../notesSlides/notesSlide34.xml"/><Relationship Id="rId16" Type="http://schemas.openxmlformats.org/officeDocument/2006/relationships/image" Target="../media/image125.jpeg"/><Relationship Id="rId20" Type="http://schemas.openxmlformats.org/officeDocument/2006/relationships/image" Target="../media/image129.jpeg"/><Relationship Id="rId1" Type="http://schemas.openxmlformats.org/officeDocument/2006/relationships/slideLayout" Target="../slideLayouts/slideLayout10.xml"/><Relationship Id="rId6" Type="http://schemas.openxmlformats.org/officeDocument/2006/relationships/image" Target="../media/image115.jpeg"/><Relationship Id="rId11" Type="http://schemas.openxmlformats.org/officeDocument/2006/relationships/image" Target="../media/image120.jpeg"/><Relationship Id="rId5" Type="http://schemas.openxmlformats.org/officeDocument/2006/relationships/image" Target="../media/image114.jpeg"/><Relationship Id="rId15" Type="http://schemas.openxmlformats.org/officeDocument/2006/relationships/image" Target="../media/image124.jpeg"/><Relationship Id="rId10" Type="http://schemas.openxmlformats.org/officeDocument/2006/relationships/image" Target="../media/image119.jpeg"/><Relationship Id="rId19" Type="http://schemas.openxmlformats.org/officeDocument/2006/relationships/image" Target="../media/image128.jpeg"/><Relationship Id="rId4" Type="http://schemas.openxmlformats.org/officeDocument/2006/relationships/image" Target="../media/image235.png"/><Relationship Id="rId9" Type="http://schemas.openxmlformats.org/officeDocument/2006/relationships/image" Target="../media/image118.jpeg"/><Relationship Id="rId14" Type="http://schemas.openxmlformats.org/officeDocument/2006/relationships/image" Target="../media/image123.jpeg"/></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24.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188.png"/><Relationship Id="rId1" Type="http://schemas.openxmlformats.org/officeDocument/2006/relationships/slideLayout" Target="../slideLayouts/slideLayout6.xml"/><Relationship Id="rId6" Type="http://schemas.openxmlformats.org/officeDocument/2006/relationships/image" Target="../media/image240.svg"/><Relationship Id="rId5" Type="http://schemas.openxmlformats.org/officeDocument/2006/relationships/image" Target="../media/image239.png"/><Relationship Id="rId4" Type="http://schemas.openxmlformats.org/officeDocument/2006/relationships/image" Target="../media/image238.svg"/></Relationships>
</file>

<file path=ppt/slides/_rels/slide112.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45.png"/><Relationship Id="rId4" Type="http://schemas.openxmlformats.org/officeDocument/2006/relationships/image" Target="../media/image224.png"/></Relationships>
</file>

<file path=ppt/slides/_rels/slide11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47.png"/></Relationships>
</file>

<file path=ppt/slides/_rels/slide118.xml.rels><?xml version="1.0" encoding="UTF-8" standalone="yes"?>
<Relationships xmlns="http://schemas.openxmlformats.org/package/2006/relationships"><Relationship Id="rId3" Type="http://schemas.openxmlformats.org/officeDocument/2006/relationships/image" Target="../media/image248.png"/><Relationship Id="rId7" Type="http://schemas.openxmlformats.org/officeDocument/2006/relationships/image" Target="../media/image252.pn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251.png"/><Relationship Id="rId5" Type="http://schemas.openxmlformats.org/officeDocument/2006/relationships/image" Target="../media/image250.jpeg"/><Relationship Id="rId4" Type="http://schemas.openxmlformats.org/officeDocument/2006/relationships/image" Target="../media/image249.sv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hyperlink" Target="https://www.ci3t.org/measures" TargetMode="Externa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7.sv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 Id="rId4" Type="http://schemas.openxmlformats.org/officeDocument/2006/relationships/image" Target="../media/image90.sv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xml"/><Relationship Id="rId5" Type="http://schemas.openxmlformats.org/officeDocument/2006/relationships/image" Target="../media/image90.sv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8.xml"/><Relationship Id="rId5" Type="http://schemas.openxmlformats.org/officeDocument/2006/relationships/image" Target="../media/image90.sv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5.png"/><Relationship Id="rId1" Type="http://schemas.openxmlformats.org/officeDocument/2006/relationships/slideLayout" Target="../slideLayouts/slideLayout8.xml"/><Relationship Id="rId4" Type="http://schemas.openxmlformats.org/officeDocument/2006/relationships/image" Target="../media/image90.sv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0.sv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99.pn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jpeg"/><Relationship Id="rId18" Type="http://schemas.openxmlformats.org/officeDocument/2006/relationships/image" Target="../media/image118.jpeg"/><Relationship Id="rId26" Type="http://schemas.openxmlformats.org/officeDocument/2006/relationships/image" Target="../media/image126.jpeg"/><Relationship Id="rId3" Type="http://schemas.openxmlformats.org/officeDocument/2006/relationships/image" Target="../media/image103.png"/><Relationship Id="rId21" Type="http://schemas.openxmlformats.org/officeDocument/2006/relationships/image" Target="../media/image121.jpeg"/><Relationship Id="rId7" Type="http://schemas.openxmlformats.org/officeDocument/2006/relationships/image" Target="../media/image107.png"/><Relationship Id="rId12" Type="http://schemas.openxmlformats.org/officeDocument/2006/relationships/image" Target="../media/image112.jpeg"/><Relationship Id="rId17" Type="http://schemas.openxmlformats.org/officeDocument/2006/relationships/image" Target="../media/image117.jpeg"/><Relationship Id="rId25" Type="http://schemas.openxmlformats.org/officeDocument/2006/relationships/image" Target="../media/image125.jpeg"/><Relationship Id="rId2" Type="http://schemas.openxmlformats.org/officeDocument/2006/relationships/notesSlide" Target="../notesSlides/notesSlide11.xml"/><Relationship Id="rId16" Type="http://schemas.openxmlformats.org/officeDocument/2006/relationships/image" Target="../media/image116.jpeg"/><Relationship Id="rId20" Type="http://schemas.openxmlformats.org/officeDocument/2006/relationships/image" Target="../media/image120.jpeg"/><Relationship Id="rId29" Type="http://schemas.openxmlformats.org/officeDocument/2006/relationships/image" Target="../media/image129.jpeg"/><Relationship Id="rId1" Type="http://schemas.openxmlformats.org/officeDocument/2006/relationships/slideLayout" Target="../slideLayouts/slideLayout10.xml"/><Relationship Id="rId6" Type="http://schemas.openxmlformats.org/officeDocument/2006/relationships/image" Target="../media/image106.png"/><Relationship Id="rId11" Type="http://schemas.openxmlformats.org/officeDocument/2006/relationships/image" Target="../media/image111.jpeg"/><Relationship Id="rId24" Type="http://schemas.openxmlformats.org/officeDocument/2006/relationships/image" Target="../media/image124.jpeg"/><Relationship Id="rId5" Type="http://schemas.openxmlformats.org/officeDocument/2006/relationships/image" Target="../media/image105.png"/><Relationship Id="rId15" Type="http://schemas.openxmlformats.org/officeDocument/2006/relationships/image" Target="../media/image115.jpeg"/><Relationship Id="rId23" Type="http://schemas.openxmlformats.org/officeDocument/2006/relationships/image" Target="../media/image123.jpeg"/><Relationship Id="rId28" Type="http://schemas.openxmlformats.org/officeDocument/2006/relationships/image" Target="../media/image128.jpeg"/><Relationship Id="rId10" Type="http://schemas.openxmlformats.org/officeDocument/2006/relationships/image" Target="../media/image110.jpeg"/><Relationship Id="rId19" Type="http://schemas.openxmlformats.org/officeDocument/2006/relationships/image" Target="../media/image119.jpeg"/><Relationship Id="rId4" Type="http://schemas.openxmlformats.org/officeDocument/2006/relationships/image" Target="../media/image104.png"/><Relationship Id="rId9" Type="http://schemas.openxmlformats.org/officeDocument/2006/relationships/image" Target="../media/image109.jpeg"/><Relationship Id="rId14" Type="http://schemas.openxmlformats.org/officeDocument/2006/relationships/image" Target="../media/image114.jpeg"/><Relationship Id="rId22" Type="http://schemas.openxmlformats.org/officeDocument/2006/relationships/image" Target="../media/image122.jpeg"/><Relationship Id="rId27" Type="http://schemas.openxmlformats.org/officeDocument/2006/relationships/image" Target="../media/image127.jpeg"/><Relationship Id="rId30" Type="http://schemas.openxmlformats.org/officeDocument/2006/relationships/image" Target="../media/image130.jpeg"/></Relationships>
</file>

<file path=ppt/slides/_rels/slide4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hyperlink" Target="https://www.ci3t.org/measures" TargetMode="Externa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jpe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png"/><Relationship Id="rId4" Type="http://schemas.openxmlformats.org/officeDocument/2006/relationships/image" Target="../media/image136.png"/></Relationships>
</file>

<file path=ppt/slides/_rels/slide4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5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8" Type="http://schemas.openxmlformats.org/officeDocument/2006/relationships/image" Target="../media/image157.jpeg"/><Relationship Id="rId13" Type="http://schemas.openxmlformats.org/officeDocument/2006/relationships/image" Target="../media/image162.jpeg"/><Relationship Id="rId18" Type="http://schemas.openxmlformats.org/officeDocument/2006/relationships/image" Target="../media/image167.jpeg"/><Relationship Id="rId3" Type="http://schemas.openxmlformats.org/officeDocument/2006/relationships/image" Target="../media/image154.png"/><Relationship Id="rId21" Type="http://schemas.openxmlformats.org/officeDocument/2006/relationships/image" Target="../media/image170.jpeg"/><Relationship Id="rId7" Type="http://schemas.openxmlformats.org/officeDocument/2006/relationships/image" Target="../media/image156.jpeg"/><Relationship Id="rId12" Type="http://schemas.openxmlformats.org/officeDocument/2006/relationships/image" Target="../media/image161.jpeg"/><Relationship Id="rId17" Type="http://schemas.openxmlformats.org/officeDocument/2006/relationships/image" Target="../media/image166.jpeg"/><Relationship Id="rId2" Type="http://schemas.openxmlformats.org/officeDocument/2006/relationships/notesSlide" Target="../notesSlides/notesSlide20.xml"/><Relationship Id="rId16" Type="http://schemas.openxmlformats.org/officeDocument/2006/relationships/image" Target="../media/image165.jpeg"/><Relationship Id="rId20" Type="http://schemas.openxmlformats.org/officeDocument/2006/relationships/image" Target="../media/image169.jpeg"/><Relationship Id="rId1" Type="http://schemas.openxmlformats.org/officeDocument/2006/relationships/slideLayout" Target="../slideLayouts/slideLayout10.xml"/><Relationship Id="rId6" Type="http://schemas.openxmlformats.org/officeDocument/2006/relationships/image" Target="../media/image155.jpeg"/><Relationship Id="rId11" Type="http://schemas.openxmlformats.org/officeDocument/2006/relationships/image" Target="../media/image160.jpeg"/><Relationship Id="rId5" Type="http://schemas.openxmlformats.org/officeDocument/2006/relationships/image" Target="../media/image107.png"/><Relationship Id="rId15" Type="http://schemas.openxmlformats.org/officeDocument/2006/relationships/image" Target="../media/image164.jpeg"/><Relationship Id="rId10" Type="http://schemas.openxmlformats.org/officeDocument/2006/relationships/image" Target="../media/image159.jpeg"/><Relationship Id="rId19" Type="http://schemas.openxmlformats.org/officeDocument/2006/relationships/image" Target="../media/image168.jpeg"/><Relationship Id="rId4" Type="http://schemas.openxmlformats.org/officeDocument/2006/relationships/image" Target="../media/image108.png"/><Relationship Id="rId9" Type="http://schemas.openxmlformats.org/officeDocument/2006/relationships/image" Target="../media/image158.jpeg"/><Relationship Id="rId14" Type="http://schemas.openxmlformats.org/officeDocument/2006/relationships/image" Target="../media/image163.jpeg"/><Relationship Id="rId22" Type="http://schemas.openxmlformats.org/officeDocument/2006/relationships/image" Target="../media/image171.jpeg"/></Relationships>
</file>

<file path=ppt/slides/_rels/slide6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73.png"/></Relationships>
</file>

<file path=ppt/slides/_rels/slide6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175.png"/></Relationships>
</file>

<file path=ppt/slides/_rels/slide6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7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7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jpeg"/></Relationships>
</file>

<file path=ppt/slides/_rels/slide7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hyperlink" Target="https://www.ci3t.org/measures" TargetMode="External"/><Relationship Id="rId4" Type="http://schemas.openxmlformats.org/officeDocument/2006/relationships/image" Target="../media/image39.png"/></Relationships>
</file>

<file path=ppt/slides/_rels/slide80.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176.png"/></Relationships>
</file>

<file path=ppt/slides/_rels/slide8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194.png"/></Relationships>
</file>

<file path=ppt/slides/_rels/slide8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90.svg"/><Relationship Id="rId4" Type="http://schemas.openxmlformats.org/officeDocument/2006/relationships/image" Target="../media/image89.png"/></Relationships>
</file>

<file path=ppt/slides/_rels/slide8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doi.org/10.17161/ci3t.42880" TargetMode="External"/><Relationship Id="rId5" Type="http://schemas.openxmlformats.org/officeDocument/2006/relationships/image" Target="../media/image198.png"/><Relationship Id="rId4" Type="http://schemas.openxmlformats.org/officeDocument/2006/relationships/image" Target="../media/image197.png"/></Relationships>
</file>

<file path=ppt/slides/_rels/slide8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9.xml"/><Relationship Id="rId5" Type="http://schemas.openxmlformats.org/officeDocument/2006/relationships/image" Target="../media/image202.png"/><Relationship Id="rId4" Type="http://schemas.openxmlformats.org/officeDocument/2006/relationships/image" Target="../media/image201.png"/></Relationships>
</file>

<file path=ppt/slides/_rels/slide86.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3.png"/><Relationship Id="rId7" Type="http://schemas.openxmlformats.org/officeDocument/2006/relationships/image" Target="../media/image20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199.png"/><Relationship Id="rId9" Type="http://schemas.openxmlformats.org/officeDocument/2006/relationships/hyperlink" Target="https://doi.org/10.17161/ci3t.42880"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9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5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9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213.png"/></Relationships>
</file>

<file path=ppt/slides/_rels/slide9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18.jpeg"/><Relationship Id="rId5" Type="http://schemas.openxmlformats.org/officeDocument/2006/relationships/image" Target="../media/image217.png"/><Relationship Id="rId4" Type="http://schemas.openxmlformats.org/officeDocument/2006/relationships/image" Target="../media/image216.png"/></Relationships>
</file>

<file path=ppt/slides/_rels/slide9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7BCB212-66F0-4C3B-B653-2843DDCD3BEE}"/>
              </a:ext>
            </a:extLst>
          </p:cNvPr>
          <p:cNvSpPr>
            <a:spLocks noGrp="1"/>
          </p:cNvSpPr>
          <p:nvPr>
            <p:ph type="ctrTitle"/>
          </p:nvPr>
        </p:nvSpPr>
        <p:spPr>
          <a:xfrm>
            <a:off x="385069" y="-212727"/>
            <a:ext cx="11353800" cy="2387600"/>
          </a:xfrm>
        </p:spPr>
        <p:txBody>
          <a:bodyPr>
            <a:noAutofit/>
          </a:bodyPr>
          <a:lstStyle/>
          <a:p>
            <a:r>
              <a:rPr lang="en-US" sz="4400"/>
              <a:t>Implementing Comprehensive, Integrated, Three-tiered (Ci3T) Models: Using Data to Inform Professional Learning</a:t>
            </a:r>
          </a:p>
        </p:txBody>
      </p:sp>
      <p:sp>
        <p:nvSpPr>
          <p:cNvPr id="3" name="Subtitle">
            <a:extLst>
              <a:ext uri="{FF2B5EF4-FFF2-40B4-BE49-F238E27FC236}">
                <a16:creationId xmlns:a16="http://schemas.microsoft.com/office/drawing/2014/main" id="{5A566965-2075-4DCB-AE1F-BE391667D1F1}"/>
              </a:ext>
            </a:extLst>
          </p:cNvPr>
          <p:cNvSpPr>
            <a:spLocks noGrp="1"/>
          </p:cNvSpPr>
          <p:nvPr>
            <p:ph type="subTitle" idx="1"/>
          </p:nvPr>
        </p:nvSpPr>
        <p:spPr>
          <a:xfrm>
            <a:off x="838200" y="1898329"/>
            <a:ext cx="10515600" cy="1655762"/>
          </a:xfrm>
        </p:spPr>
        <p:txBody>
          <a:bodyPr anchor="ctr"/>
          <a:lstStyle/>
          <a:p>
            <a:r>
              <a:rPr lang="en-US"/>
              <a:t>Enhanced Ci3T Implementation Series and Delivery (E-Ci3T) Session 3</a:t>
            </a:r>
          </a:p>
        </p:txBody>
      </p:sp>
      <p:sp>
        <p:nvSpPr>
          <p:cNvPr id="6" name="Rounded Rectangle">
            <a:extLst>
              <a:ext uri="{FF2B5EF4-FFF2-40B4-BE49-F238E27FC236}">
                <a16:creationId xmlns:a16="http://schemas.microsoft.com/office/drawing/2014/main" id="{29E226DD-3925-47DC-DDAD-91CF3CE958A6}"/>
              </a:ext>
            </a:extLst>
          </p:cNvPr>
          <p:cNvSpPr/>
          <p:nvPr/>
        </p:nvSpPr>
        <p:spPr>
          <a:xfrm>
            <a:off x="453131" y="3554639"/>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2">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and complete a one-time registration process!</a:t>
            </a:r>
          </a:p>
        </p:txBody>
      </p:sp>
      <p:pic>
        <p:nvPicPr>
          <p:cNvPr id="7" name="Picture" descr="A screenshot of the Ci3T website on the Enhancing Ci3T Modules tab">
            <a:extLst>
              <a:ext uri="{FF2B5EF4-FFF2-40B4-BE49-F238E27FC236}">
                <a16:creationId xmlns:a16="http://schemas.microsoft.com/office/drawing/2014/main" id="{D18DAA0A-7073-906C-1C3C-33DD705986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5665" y="3176925"/>
            <a:ext cx="3873204" cy="3394092"/>
          </a:xfrm>
          <a:prstGeom prst="rect">
            <a:avLst/>
          </a:prstGeom>
          <a:ln>
            <a:solidFill>
              <a:schemeClr val="tx1"/>
            </a:solidFill>
          </a:ln>
        </p:spPr>
      </p:pic>
      <p:sp>
        <p:nvSpPr>
          <p:cNvPr id="8" name="Rectangle" descr="Yellow box outlining the First time module users for 2024-2025 registration link on the Ci3T website">
            <a:extLst>
              <a:ext uri="{FF2B5EF4-FFF2-40B4-BE49-F238E27FC236}">
                <a16:creationId xmlns:a16="http://schemas.microsoft.com/office/drawing/2014/main" id="{CEB776C3-772B-5136-04CB-D260F34FFA36}"/>
              </a:ext>
            </a:extLst>
          </p:cNvPr>
          <p:cNvSpPr/>
          <p:nvPr/>
        </p:nvSpPr>
        <p:spPr>
          <a:xfrm>
            <a:off x="7675744" y="5599833"/>
            <a:ext cx="4253046" cy="614355"/>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6259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8F51-8AB9-A8E0-F928-A696CACF3697}"/>
              </a:ext>
            </a:extLst>
          </p:cNvPr>
          <p:cNvSpPr>
            <a:spLocks noGrp="1"/>
          </p:cNvSpPr>
          <p:nvPr>
            <p:ph type="title"/>
          </p:nvPr>
        </p:nvSpPr>
        <p:spPr/>
        <p:txBody>
          <a:bodyPr/>
          <a:lstStyle/>
          <a:p>
            <a:r>
              <a:rPr lang="en-US"/>
              <a:t>Module Pathways</a:t>
            </a:r>
          </a:p>
        </p:txBody>
      </p:sp>
      <p:pic>
        <p:nvPicPr>
          <p:cNvPr id="6" name="Picture 1" descr="An image of the Orientating Principal Leaders to Ci3T Pathway available at ci3t.org/enhance">
            <a:extLst>
              <a:ext uri="{FF2B5EF4-FFF2-40B4-BE49-F238E27FC236}">
                <a16:creationId xmlns:a16="http://schemas.microsoft.com/office/drawing/2014/main" id="{A181AAB5-CA9B-FF49-2D65-0804F50C806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1773289"/>
            <a:ext cx="3180740" cy="4114800"/>
          </a:xfrm>
        </p:spPr>
      </p:pic>
      <p:pic>
        <p:nvPicPr>
          <p:cNvPr id="8" name="Picture 2" descr="An image of the General Education Teacher Pathway available at ci3t.org/enhance">
            <a:extLst>
              <a:ext uri="{FF2B5EF4-FFF2-40B4-BE49-F238E27FC236}">
                <a16:creationId xmlns:a16="http://schemas.microsoft.com/office/drawing/2014/main" id="{70FFEA2F-3F61-8C7A-ED80-D29FBBBC2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28922" y="1773289"/>
            <a:ext cx="3180740" cy="4114800"/>
          </a:xfrm>
          <a:prstGeom prst="rect">
            <a:avLst/>
          </a:prstGeom>
        </p:spPr>
      </p:pic>
      <p:pic>
        <p:nvPicPr>
          <p:cNvPr id="10" name="Picture 3" descr="An image of the Paraprofessional Pathway available at ci3t.org/enhance">
            <a:extLst>
              <a:ext uri="{FF2B5EF4-FFF2-40B4-BE49-F238E27FC236}">
                <a16:creationId xmlns:a16="http://schemas.microsoft.com/office/drawing/2014/main" id="{304D5034-9671-ED78-2508-4249360A6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3770" y="1773289"/>
            <a:ext cx="3180740" cy="4114800"/>
          </a:xfrm>
          <a:prstGeom prst="rect">
            <a:avLst/>
          </a:prstGeom>
        </p:spPr>
      </p:pic>
    </p:spTree>
    <p:extLst>
      <p:ext uri="{BB962C8B-B14F-4D97-AF65-F5344CB8AC3E}">
        <p14:creationId xmlns:p14="http://schemas.microsoft.com/office/powerpoint/2010/main" val="39550726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53415-18B1-2606-5D91-86EA0DB22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0CCD1A-1CEB-2CCE-5BDC-664173EDC6AD}"/>
              </a:ext>
              <a:ext uri="{C183D7F6-B498-43B3-948B-1728B52AA6E4}">
                <adec:decorative xmlns:adec="http://schemas.microsoft.com/office/drawing/2017/decorative" val="1"/>
              </a:ext>
            </a:extLst>
          </p:cNvPr>
          <p:cNvSpPr>
            <a:spLocks noGrp="1"/>
          </p:cNvSpPr>
          <p:nvPr>
            <p:ph type="title"/>
          </p:nvPr>
        </p:nvSpPr>
        <p:spPr/>
        <p:txBody>
          <a:bodyPr/>
          <a:lstStyle/>
          <a:p>
            <a:r>
              <a:rPr lang="en-US"/>
              <a:t>Data-Informed Decision Making:</a:t>
            </a:r>
          </a:p>
        </p:txBody>
      </p:sp>
      <p:sp>
        <p:nvSpPr>
          <p:cNvPr id="5" name="Title hidden">
            <a:extLst>
              <a:ext uri="{FF2B5EF4-FFF2-40B4-BE49-F238E27FC236}">
                <a16:creationId xmlns:a16="http://schemas.microsoft.com/office/drawing/2014/main" id="{6ED703D6-C555-0026-19E6-AB281140D11F}"/>
              </a:ext>
            </a:extLst>
          </p:cNvPr>
          <p:cNvSpPr txBox="1">
            <a:spLocks/>
          </p:cNvSpPr>
          <p:nvPr/>
        </p:nvSpPr>
        <p:spPr>
          <a:xfrm>
            <a:off x="838200" y="-1540465"/>
            <a:ext cx="10515600"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defRPr/>
            </a:pPr>
            <a:r>
              <a:rPr lang="en-US"/>
              <a:t>Data-Informed Decision Making: Develop Communication Plans with Staff and Families</a:t>
            </a:r>
          </a:p>
        </p:txBody>
      </p:sp>
      <p:sp>
        <p:nvSpPr>
          <p:cNvPr id="3" name="Text">
            <a:extLst>
              <a:ext uri="{FF2B5EF4-FFF2-40B4-BE49-F238E27FC236}">
                <a16:creationId xmlns:a16="http://schemas.microsoft.com/office/drawing/2014/main" id="{21793299-11C7-13C9-8A98-FE2B7B4D2E67}"/>
              </a:ext>
            </a:extLst>
          </p:cNvPr>
          <p:cNvSpPr>
            <a:spLocks noGrp="1"/>
          </p:cNvSpPr>
          <p:nvPr>
            <p:ph type="body" idx="1"/>
          </p:nvPr>
        </p:nvSpPr>
        <p:spPr/>
        <p:txBody>
          <a:bodyPr/>
          <a:lstStyle/>
          <a:p>
            <a:r>
              <a:rPr lang="en-US"/>
              <a:t>Set Professional Learning Targets and Resources</a:t>
            </a:r>
          </a:p>
          <a:p>
            <a:r>
              <a:rPr lang="en-US" b="1"/>
              <a:t>Develop Communication Plans with Staff and Families</a:t>
            </a:r>
          </a:p>
          <a:p>
            <a:endParaRPr lang="en-US"/>
          </a:p>
        </p:txBody>
      </p:sp>
      <p:sp>
        <p:nvSpPr>
          <p:cNvPr id="4" name="Rectangle">
            <a:extLst>
              <a:ext uri="{FF2B5EF4-FFF2-40B4-BE49-F238E27FC236}">
                <a16:creationId xmlns:a16="http://schemas.microsoft.com/office/drawing/2014/main" id="{EFD1823F-2A22-975F-0A31-7B00563EB042}"/>
              </a:ext>
            </a:extLst>
          </p:cNvPr>
          <p:cNvSpPr/>
          <p:nvPr/>
        </p:nvSpPr>
        <p:spPr>
          <a:xfrm>
            <a:off x="300038" y="5543550"/>
            <a:ext cx="10792959" cy="1080424"/>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1.14 FACULTY AND STAFF ENGAGEMENT</a:t>
            </a:r>
          </a:p>
          <a:p>
            <a:r>
              <a:rPr lang="en-US" sz="1400">
                <a:solidFill>
                  <a:schemeClr val="bg1"/>
                </a:solidFill>
              </a:rPr>
              <a:t>Tier 1 leadership teams purposefully and regularly engage all faculty and staff in co-designing and actively revising the content and the implementation of foundational Tier 1 practices (items 1.3-1.10) and systems (items 1.12-1.13) based on the regular review of schoolwide and community data.</a:t>
            </a:r>
          </a:p>
        </p:txBody>
      </p:sp>
      <p:pic>
        <p:nvPicPr>
          <p:cNvPr id="7" name="Picture" descr="Tiered Fidelity Inventory (TFI) Manual - Version 3">
            <a:extLst>
              <a:ext uri="{FF2B5EF4-FFF2-40B4-BE49-F238E27FC236}">
                <a16:creationId xmlns:a16="http://schemas.microsoft.com/office/drawing/2014/main" id="{F2003938-3C18-57E3-CC4F-13586ECCBC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5625" y="4943475"/>
            <a:ext cx="1476375" cy="1914525"/>
          </a:xfrm>
          <a:prstGeom prst="rect">
            <a:avLst/>
          </a:prstGeom>
        </p:spPr>
      </p:pic>
      <p:sp>
        <p:nvSpPr>
          <p:cNvPr id="6" name="Rectangle 5">
            <a:extLst>
              <a:ext uri="{FF2B5EF4-FFF2-40B4-BE49-F238E27FC236}">
                <a16:creationId xmlns:a16="http://schemas.microsoft.com/office/drawing/2014/main" id="{59BCA8F1-7693-B410-6769-31C3968B5D69}"/>
              </a:ext>
            </a:extLst>
          </p:cNvPr>
          <p:cNvSpPr/>
          <p:nvPr/>
        </p:nvSpPr>
        <p:spPr>
          <a:xfrm>
            <a:off x="7076300" y="112880"/>
            <a:ext cx="4815806" cy="1269076"/>
          </a:xfrm>
          <a:prstGeom prst="rect">
            <a:avLst/>
          </a:prstGeom>
          <a:noFill/>
          <a:ln>
            <a:prstDash val="soli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323FC275-A13F-E7F7-472C-00B5D2B878D4}"/>
              </a:ext>
            </a:extLst>
          </p:cNvPr>
          <p:cNvSpPr txBox="1">
            <a:spLocks/>
          </p:cNvSpPr>
          <p:nvPr/>
        </p:nvSpPr>
        <p:spPr>
          <a:xfrm>
            <a:off x="7640433" y="207549"/>
            <a:ext cx="3687540" cy="10422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b="1" dirty="0"/>
              <a:t>Password</a:t>
            </a:r>
            <a:r>
              <a:rPr lang="en-US" sz="3200" b="1" dirty="0"/>
              <a:t> </a:t>
            </a:r>
            <a:r>
              <a:rPr lang="en-US" b="1" dirty="0"/>
              <a:t>Three</a:t>
            </a:r>
            <a:endParaRPr lang="en-US" sz="3200" b="1" dirty="0"/>
          </a:p>
          <a:p>
            <a:pPr marL="0" indent="0" algn="ctr">
              <a:lnSpc>
                <a:spcPct val="100000"/>
              </a:lnSpc>
              <a:spcBef>
                <a:spcPts val="0"/>
              </a:spcBef>
              <a:buFont typeface="Arial" panose="020B0604020202020204" pitchFamily="34" charset="0"/>
              <a:buNone/>
            </a:pPr>
            <a:r>
              <a:rPr lang="en-US" dirty="0"/>
              <a:t>Growth</a:t>
            </a:r>
          </a:p>
        </p:txBody>
      </p:sp>
      <p:pic>
        <p:nvPicPr>
          <p:cNvPr id="9" name="Picture 8" descr="A blue and white logo&#10;&#10;Description automatically generated">
            <a:extLst>
              <a:ext uri="{FF2B5EF4-FFF2-40B4-BE49-F238E27FC236}">
                <a16:creationId xmlns:a16="http://schemas.microsoft.com/office/drawing/2014/main" id="{7A6B1540-400E-0F10-565B-BD9BF161A7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46816" y="292408"/>
            <a:ext cx="957407" cy="957407"/>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41CC3862-4700-65E5-827B-DDF7D4C71ABD}"/>
              </a:ext>
            </a:extLst>
          </p:cNvPr>
          <p:cNvPicPr>
            <a:picLocks noChangeAspect="1"/>
          </p:cNvPicPr>
          <p:nvPr/>
        </p:nvPicPr>
        <p:blipFill>
          <a:blip r:embed="rId4"/>
          <a:stretch>
            <a:fillRect/>
          </a:stretch>
        </p:blipFill>
        <p:spPr>
          <a:xfrm>
            <a:off x="7116217" y="301151"/>
            <a:ext cx="952500" cy="952500"/>
          </a:xfrm>
          <a:prstGeom prst="rect">
            <a:avLst/>
          </a:prstGeom>
        </p:spPr>
      </p:pic>
    </p:spTree>
    <p:extLst>
      <p:ext uri="{BB962C8B-B14F-4D97-AF65-F5344CB8AC3E}">
        <p14:creationId xmlns:p14="http://schemas.microsoft.com/office/powerpoint/2010/main" val="393523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5D369-BC52-6581-9703-E62055B1C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075AAB-88AC-FA3B-C424-F48F9445AFF2}"/>
              </a:ext>
              <a:ext uri="{C183D7F6-B498-43B3-948B-1728B52AA6E4}">
                <adec:decorative xmlns:adec="http://schemas.microsoft.com/office/drawing/2017/decorative" val="1"/>
              </a:ext>
            </a:extLst>
          </p:cNvPr>
          <p:cNvSpPr>
            <a:spLocks noGrp="1"/>
          </p:cNvSpPr>
          <p:nvPr>
            <p:ph type="title"/>
          </p:nvPr>
        </p:nvSpPr>
        <p:spPr/>
        <p:txBody>
          <a:bodyPr/>
          <a:lstStyle/>
          <a:p>
            <a:r>
              <a:rPr lang="en-US"/>
              <a:t>Foundational Ci3T Implementation &amp; Professional Learning Activities</a:t>
            </a:r>
          </a:p>
        </p:txBody>
      </p:sp>
      <p:sp>
        <p:nvSpPr>
          <p:cNvPr id="5" name="Title">
            <a:extLst>
              <a:ext uri="{FF2B5EF4-FFF2-40B4-BE49-F238E27FC236}">
                <a16:creationId xmlns:a16="http://schemas.microsoft.com/office/drawing/2014/main" id="{8A860BF2-C4E3-E917-647D-89F0E0BB53B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Foundational Ci3T Implementation &amp; Professional Learning Activities 1</a:t>
            </a:r>
          </a:p>
        </p:txBody>
      </p:sp>
      <p:pic>
        <p:nvPicPr>
          <p:cNvPr id="3" name="Picture 2" descr="Table of yearlong Ci3T Implementation Series and Delivery activities">
            <a:extLst>
              <a:ext uri="{FF2B5EF4-FFF2-40B4-BE49-F238E27FC236}">
                <a16:creationId xmlns:a16="http://schemas.microsoft.com/office/drawing/2014/main" id="{81C30670-826A-244D-B229-9EC3095C38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4" name="Rectangle 3" descr="Yellow box outlining the Faculty and staff monthly meetings">
            <a:extLst>
              <a:ext uri="{FF2B5EF4-FFF2-40B4-BE49-F238E27FC236}">
                <a16:creationId xmlns:a16="http://schemas.microsoft.com/office/drawing/2014/main" id="{B6B9BE36-90D2-BBED-AD8D-B1EBBA0051D2}"/>
              </a:ext>
            </a:extLst>
          </p:cNvPr>
          <p:cNvSpPr/>
          <p:nvPr/>
        </p:nvSpPr>
        <p:spPr>
          <a:xfrm>
            <a:off x="1415714" y="3222459"/>
            <a:ext cx="9808336" cy="3449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1046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50F19-E561-1414-ED9A-A05C5D2B1D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FFB159-7C83-4872-5B2E-FA0933438AFE}"/>
              </a:ext>
              <a:ext uri="{C183D7F6-B498-43B3-948B-1728B52AA6E4}">
                <adec:decorative xmlns:adec="http://schemas.microsoft.com/office/drawing/2017/decorative" val="1"/>
              </a:ext>
            </a:extLst>
          </p:cNvPr>
          <p:cNvSpPr>
            <a:spLocks noGrp="1"/>
          </p:cNvSpPr>
          <p:nvPr>
            <p:ph type="title"/>
          </p:nvPr>
        </p:nvSpPr>
        <p:spPr/>
        <p:txBody>
          <a:bodyPr/>
          <a:lstStyle/>
          <a:p>
            <a:r>
              <a:rPr lang="en-US"/>
              <a:t>Foundational Ci3T Implementation &amp; Professional Learning Activities</a:t>
            </a:r>
          </a:p>
        </p:txBody>
      </p:sp>
      <p:sp>
        <p:nvSpPr>
          <p:cNvPr id="5" name="Title">
            <a:extLst>
              <a:ext uri="{FF2B5EF4-FFF2-40B4-BE49-F238E27FC236}">
                <a16:creationId xmlns:a16="http://schemas.microsoft.com/office/drawing/2014/main" id="{42C92441-D0CC-223C-14F3-39F4966E2B4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Foundational Ci3T Implementation &amp; Professional Learning Activities 2</a:t>
            </a:r>
          </a:p>
        </p:txBody>
      </p:sp>
      <p:pic>
        <p:nvPicPr>
          <p:cNvPr id="3" name="Picture 2" descr="Table of yearlong Ci3T Implementation Series and Delivery activities">
            <a:extLst>
              <a:ext uri="{FF2B5EF4-FFF2-40B4-BE49-F238E27FC236}">
                <a16:creationId xmlns:a16="http://schemas.microsoft.com/office/drawing/2014/main" id="{898E73C3-CD92-C6E3-FB56-0E8BCCF99D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23" b="37955"/>
          <a:stretch/>
        </p:blipFill>
        <p:spPr>
          <a:xfrm>
            <a:off x="708450" y="1592985"/>
            <a:ext cx="10515600" cy="4387164"/>
          </a:xfrm>
          <a:prstGeom prst="rect">
            <a:avLst/>
          </a:prstGeom>
        </p:spPr>
      </p:pic>
      <p:sp>
        <p:nvSpPr>
          <p:cNvPr id="4" name="Rectangle 3" descr="Yellow box outlining the professional learning community meetings">
            <a:extLst>
              <a:ext uri="{FF2B5EF4-FFF2-40B4-BE49-F238E27FC236}">
                <a16:creationId xmlns:a16="http://schemas.microsoft.com/office/drawing/2014/main" id="{1F981700-3137-DE04-62A5-1B69D41E65A5}"/>
              </a:ext>
            </a:extLst>
          </p:cNvPr>
          <p:cNvSpPr/>
          <p:nvPr/>
        </p:nvSpPr>
        <p:spPr>
          <a:xfrm>
            <a:off x="1415714" y="3508209"/>
            <a:ext cx="9808336" cy="3449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6604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48D6F-0D0D-CD40-6CF2-30AE43ED0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7C2E8-AB04-85B1-2A0F-93E85980B1EB}"/>
              </a:ext>
            </a:extLst>
          </p:cNvPr>
          <p:cNvSpPr>
            <a:spLocks noGrp="1"/>
          </p:cNvSpPr>
          <p:nvPr>
            <p:ph type="title"/>
          </p:nvPr>
        </p:nvSpPr>
        <p:spPr/>
        <p:txBody>
          <a:bodyPr/>
          <a:lstStyle/>
          <a:p>
            <a:r>
              <a:rPr lang="en-US"/>
              <a:t>Sharing Treatment Integrity and Social Validity Data</a:t>
            </a:r>
          </a:p>
        </p:txBody>
      </p:sp>
      <p:pic>
        <p:nvPicPr>
          <p:cNvPr id="6" name="Picture" descr="Example of a Ci3T Data Update slide deck set">
            <a:extLst>
              <a:ext uri="{FF2B5EF4-FFF2-40B4-BE49-F238E27FC236}">
                <a16:creationId xmlns:a16="http://schemas.microsoft.com/office/drawing/2014/main" id="{28B54E19-D956-893C-DA12-92A464AA5BEF}"/>
              </a:ext>
            </a:extLst>
          </p:cNvPr>
          <p:cNvPicPr>
            <a:picLocks noChangeAspect="1"/>
          </p:cNvPicPr>
          <p:nvPr/>
        </p:nvPicPr>
        <p:blipFill>
          <a:blip r:embed="rId2"/>
          <a:stretch>
            <a:fillRect/>
          </a:stretch>
        </p:blipFill>
        <p:spPr>
          <a:xfrm>
            <a:off x="703620" y="2083707"/>
            <a:ext cx="10784759" cy="4365114"/>
          </a:xfrm>
          <a:prstGeom prst="rect">
            <a:avLst/>
          </a:prstGeom>
        </p:spPr>
      </p:pic>
      <p:pic>
        <p:nvPicPr>
          <p:cNvPr id="3" name="Module">
            <a:extLst>
              <a:ext uri="{FF2B5EF4-FFF2-40B4-BE49-F238E27FC236}">
                <a16:creationId xmlns:a16="http://schemas.microsoft.com/office/drawing/2014/main" id="{4F02B3CA-4265-04AA-D995-9E33988DB5A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0752" y="-27894"/>
            <a:ext cx="877824" cy="1371600"/>
          </a:xfrm>
          <a:prstGeom prst="rect">
            <a:avLst/>
          </a:prstGeom>
        </p:spPr>
      </p:pic>
    </p:spTree>
    <p:extLst>
      <p:ext uri="{BB962C8B-B14F-4D97-AF65-F5344CB8AC3E}">
        <p14:creationId xmlns:p14="http://schemas.microsoft.com/office/powerpoint/2010/main" val="11110260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576AA-D2FA-58E5-5F80-992D1FE4DE5C}"/>
              </a:ext>
            </a:extLst>
          </p:cNvPr>
          <p:cNvSpPr>
            <a:spLocks noGrp="1"/>
          </p:cNvSpPr>
          <p:nvPr>
            <p:ph type="title"/>
          </p:nvPr>
        </p:nvSpPr>
        <p:spPr/>
        <p:txBody>
          <a:bodyPr/>
          <a:lstStyle/>
          <a:p>
            <a:r>
              <a:rPr lang="en-US"/>
              <a:t>Sharing Treatment Integrity and Social Validity Data</a:t>
            </a:r>
          </a:p>
        </p:txBody>
      </p:sp>
      <p:pic>
        <p:nvPicPr>
          <p:cNvPr id="5" name="Picture 1" descr="16. Have I Had the opportunity to review our treatment integrity data?">
            <a:extLst>
              <a:ext uri="{FF2B5EF4-FFF2-40B4-BE49-F238E27FC236}">
                <a16:creationId xmlns:a16="http://schemas.microsoft.com/office/drawing/2014/main" id="{A1825302-AFEC-7983-A008-5458FBC1B41A}"/>
              </a:ext>
            </a:extLst>
          </p:cNvPr>
          <p:cNvPicPr>
            <a:picLocks noChangeAspect="1"/>
          </p:cNvPicPr>
          <p:nvPr/>
        </p:nvPicPr>
        <p:blipFill>
          <a:blip r:embed="rId2"/>
          <a:stretch>
            <a:fillRect/>
          </a:stretch>
        </p:blipFill>
        <p:spPr>
          <a:xfrm>
            <a:off x="381000" y="2219636"/>
            <a:ext cx="11025007" cy="964314"/>
          </a:xfrm>
          <a:prstGeom prst="rect">
            <a:avLst/>
          </a:prstGeom>
          <a:ln>
            <a:noFill/>
          </a:ln>
        </p:spPr>
      </p:pic>
      <p:pic>
        <p:nvPicPr>
          <p:cNvPr id="4" name="Picture 2" descr="Rating scale: not at all (0), some of the time (1), most of the time (2), all of the time (3)">
            <a:extLst>
              <a:ext uri="{FF2B5EF4-FFF2-40B4-BE49-F238E27FC236}">
                <a16:creationId xmlns:a16="http://schemas.microsoft.com/office/drawing/2014/main" id="{E4D20845-2907-E9B8-9546-D5E35BBA0F2E}"/>
              </a:ext>
            </a:extLst>
          </p:cNvPr>
          <p:cNvPicPr>
            <a:picLocks noChangeAspect="1"/>
          </p:cNvPicPr>
          <p:nvPr/>
        </p:nvPicPr>
        <p:blipFill>
          <a:blip r:embed="rId3"/>
          <a:stretch>
            <a:fillRect/>
          </a:stretch>
        </p:blipFill>
        <p:spPr>
          <a:xfrm>
            <a:off x="569856" y="3200469"/>
            <a:ext cx="11025007" cy="2285931"/>
          </a:xfrm>
          <a:prstGeom prst="rect">
            <a:avLst/>
          </a:prstGeom>
          <a:ln>
            <a:noFill/>
          </a:ln>
        </p:spPr>
      </p:pic>
    </p:spTree>
    <p:extLst>
      <p:ext uri="{BB962C8B-B14F-4D97-AF65-F5344CB8AC3E}">
        <p14:creationId xmlns:p14="http://schemas.microsoft.com/office/powerpoint/2010/main" val="26307091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D4096-78D5-0C5C-B568-BCDAD323F40D}"/>
              </a:ext>
            </a:extLst>
          </p:cNvPr>
          <p:cNvSpPr>
            <a:spLocks noGrp="1"/>
          </p:cNvSpPr>
          <p:nvPr>
            <p:ph type="title"/>
          </p:nvPr>
        </p:nvSpPr>
        <p:spPr/>
        <p:txBody>
          <a:bodyPr/>
          <a:lstStyle/>
          <a:p>
            <a:r>
              <a:rPr lang="en-US"/>
              <a:t>Example: Making Explicit Connections </a:t>
            </a:r>
          </a:p>
        </p:txBody>
      </p:sp>
      <p:pic>
        <p:nvPicPr>
          <p:cNvPr id="13" name="Picture 1" descr="Ci3T Survey 1: Teacher Self-Report">
            <a:extLst>
              <a:ext uri="{FF2B5EF4-FFF2-40B4-BE49-F238E27FC236}">
                <a16:creationId xmlns:a16="http://schemas.microsoft.com/office/drawing/2014/main" id="{8300A22F-4A25-F86F-4299-7B729A9278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621" y="1945368"/>
            <a:ext cx="3625527" cy="4024814"/>
          </a:xfrm>
          <a:prstGeom prst="rect">
            <a:avLst/>
          </a:prstGeom>
          <a:ln>
            <a:solidFill>
              <a:schemeClr val="tx1"/>
            </a:solidFill>
          </a:ln>
        </p:spPr>
      </p:pic>
      <p:pic>
        <p:nvPicPr>
          <p:cNvPr id="5" name="Picture 2" descr="Treatment Integrity: How well are we using our plan? Table that includes columns for Ci3T procedures, teacher self-report fall and spring data, direct observation educator and observer data for fall, and direct observation educator and observer data for winter.">
            <a:extLst>
              <a:ext uri="{FF2B5EF4-FFF2-40B4-BE49-F238E27FC236}">
                <a16:creationId xmlns:a16="http://schemas.microsoft.com/office/drawing/2014/main" id="{EE62B3D1-BD51-5F0F-7647-6AFF083CABA5}"/>
              </a:ext>
            </a:extLst>
          </p:cNvPr>
          <p:cNvPicPr>
            <a:picLocks noChangeAspect="1"/>
          </p:cNvPicPr>
          <p:nvPr/>
        </p:nvPicPr>
        <p:blipFill>
          <a:blip r:embed="rId3"/>
          <a:stretch>
            <a:fillRect/>
          </a:stretch>
        </p:blipFill>
        <p:spPr>
          <a:xfrm>
            <a:off x="4576020" y="1945368"/>
            <a:ext cx="6994359" cy="4024894"/>
          </a:xfrm>
          <a:prstGeom prst="rect">
            <a:avLst/>
          </a:prstGeom>
          <a:ln>
            <a:solidFill>
              <a:schemeClr val="tx1"/>
            </a:solidFill>
          </a:ln>
        </p:spPr>
      </p:pic>
      <p:sp>
        <p:nvSpPr>
          <p:cNvPr id="14" name="Arrow">
            <a:extLst>
              <a:ext uri="{FF2B5EF4-FFF2-40B4-BE49-F238E27FC236}">
                <a16:creationId xmlns:a16="http://schemas.microsoft.com/office/drawing/2014/main" id="{981B47C2-2B54-F5D3-D463-0D2D1291406B}"/>
              </a:ext>
              <a:ext uri="{C183D7F6-B498-43B3-948B-1728B52AA6E4}">
                <adec:decorative xmlns:adec="http://schemas.microsoft.com/office/drawing/2017/decorative" val="1"/>
              </a:ext>
            </a:extLst>
          </p:cNvPr>
          <p:cNvSpPr/>
          <p:nvPr/>
        </p:nvSpPr>
        <p:spPr>
          <a:xfrm>
            <a:off x="3958391" y="3681663"/>
            <a:ext cx="786073" cy="469231"/>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6880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29ABA-58A4-36E8-D5DF-A2E4FB260D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10FE4-A105-AAD3-659E-A65E4A2F8405}"/>
              </a:ext>
            </a:extLst>
          </p:cNvPr>
          <p:cNvSpPr>
            <a:spLocks noGrp="1"/>
          </p:cNvSpPr>
          <p:nvPr>
            <p:ph type="title"/>
          </p:nvPr>
        </p:nvSpPr>
        <p:spPr/>
        <p:txBody>
          <a:bodyPr/>
          <a:lstStyle/>
          <a:p>
            <a:r>
              <a:rPr lang="en-US"/>
              <a:t>Sharing Systematic Screening Data</a:t>
            </a:r>
          </a:p>
        </p:txBody>
      </p:sp>
      <p:sp>
        <p:nvSpPr>
          <p:cNvPr id="3" name="Content 1">
            <a:extLst>
              <a:ext uri="{FF2B5EF4-FFF2-40B4-BE49-F238E27FC236}">
                <a16:creationId xmlns:a16="http://schemas.microsoft.com/office/drawing/2014/main" id="{0FC1E361-48FD-04F6-57C7-CCE89CC6361B}"/>
              </a:ext>
            </a:extLst>
          </p:cNvPr>
          <p:cNvSpPr>
            <a:spLocks noGrp="1"/>
          </p:cNvSpPr>
          <p:nvPr>
            <p:ph idx="1"/>
          </p:nvPr>
        </p:nvSpPr>
        <p:spPr>
          <a:xfrm>
            <a:off x="838200" y="1825625"/>
            <a:ext cx="10662920" cy="4351338"/>
          </a:xfrm>
        </p:spPr>
        <p:txBody>
          <a:bodyPr vert="horz" lIns="91440" tIns="45720" rIns="91440" bIns="45720" rtlCol="0" anchor="t">
            <a:normAutofit/>
          </a:bodyPr>
          <a:lstStyle/>
          <a:p>
            <a:pPr marL="0" indent="0">
              <a:buNone/>
            </a:pPr>
            <a:r>
              <a:rPr lang="en-US"/>
              <a:t>Once academic and behavior screening data are collected, data are shared at the:</a:t>
            </a:r>
          </a:p>
          <a:p>
            <a:r>
              <a:rPr lang="en-US" sz="2400"/>
              <a:t>School-wide (e.g., Tier 1 efforts)</a:t>
            </a:r>
            <a:endParaRPr lang="en-US" sz="2400">
              <a:cs typeface="Arial"/>
            </a:endParaRPr>
          </a:p>
          <a:p>
            <a:r>
              <a:rPr lang="en-US" sz="2400"/>
              <a:t>Grade or department (e.g., Tier 1 efforts, low-intensity strategies)</a:t>
            </a:r>
            <a:endParaRPr lang="en-US" sz="2400">
              <a:cs typeface="Arial"/>
            </a:endParaRPr>
          </a:p>
          <a:p>
            <a:r>
              <a:rPr lang="en-US" sz="2400"/>
              <a:t>Class level (e.g., low-intensity strategies)</a:t>
            </a:r>
            <a:endParaRPr lang="en-US" sz="2400">
              <a:cs typeface="Arial"/>
            </a:endParaRPr>
          </a:p>
          <a:p>
            <a:r>
              <a:rPr lang="en-US" sz="2400"/>
              <a:t>Individual student level (e.g., Tier 2 and Tier 3)   </a:t>
            </a:r>
            <a:endParaRPr lang="en-US" sz="2400">
              <a:cs typeface="Arial"/>
            </a:endParaRPr>
          </a:p>
        </p:txBody>
      </p:sp>
      <p:pic>
        <p:nvPicPr>
          <p:cNvPr id="5" name="Picture 1">
            <a:extLst>
              <a:ext uri="{FF2B5EF4-FFF2-40B4-BE49-F238E27FC236}">
                <a16:creationId xmlns:a16="http://schemas.microsoft.com/office/drawing/2014/main" id="{FCB5E23B-4CA9-3574-E9A4-784831DD2D7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04327" y="4936102"/>
            <a:ext cx="5628640" cy="1556773"/>
          </a:xfrm>
          <a:prstGeom prst="rect">
            <a:avLst/>
          </a:prstGeom>
          <a:ln>
            <a:solidFill>
              <a:schemeClr val="tx1"/>
            </a:solidFill>
          </a:ln>
        </p:spPr>
      </p:pic>
      <p:pic>
        <p:nvPicPr>
          <p:cNvPr id="4" name="Picture 2">
            <a:extLst>
              <a:ext uri="{FF2B5EF4-FFF2-40B4-BE49-F238E27FC236}">
                <a16:creationId xmlns:a16="http://schemas.microsoft.com/office/drawing/2014/main" id="{1528ED89-F938-44F4-BC41-DB7669F1218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39600150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Accessing Professional Learning Materials</a:t>
            </a:r>
          </a:p>
        </p:txBody>
      </p:sp>
      <p:sp>
        <p:nvSpPr>
          <p:cNvPr id="8" name="Title 1">
            <a:extLst>
              <a:ext uri="{FF2B5EF4-FFF2-40B4-BE49-F238E27FC236}">
                <a16:creationId xmlns:a16="http://schemas.microsoft.com/office/drawing/2014/main" id="{C226C89E-3AB0-209C-74EB-DA077FDFA8EB}"/>
              </a:ext>
            </a:extLst>
          </p:cNvPr>
          <p:cNvSpPr txBox="1">
            <a:spLocks/>
          </p:cNvSpPr>
          <p:nvPr/>
        </p:nvSpPr>
        <p:spPr>
          <a:xfrm>
            <a:off x="772078" y="-13681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Accessing Professional Learning Materials 2</a:t>
            </a:r>
          </a:p>
        </p:txBody>
      </p:sp>
      <p:sp>
        <p:nvSpPr>
          <p:cNvPr id="7" name="Rectangle">
            <a:extLst>
              <a:ext uri="{FF2B5EF4-FFF2-40B4-BE49-F238E27FC236}">
                <a16:creationId xmlns:a16="http://schemas.microsoft.com/office/drawing/2014/main" id="{11924B91-7965-4A44-9D61-7C7524088403}"/>
              </a:ext>
            </a:extLst>
          </p:cNvPr>
          <p:cNvSpPr/>
          <p:nvPr/>
        </p:nvSpPr>
        <p:spPr>
          <a:xfrm>
            <a:off x="838199" y="1364802"/>
            <a:ext cx="5028579" cy="51982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a:ln>
                  <a:noFill/>
                </a:ln>
                <a:solidFill>
                  <a:srgbClr val="2F4E6D"/>
                </a:solidFill>
                <a:effectLst/>
                <a:uLnTx/>
                <a:uFillTx/>
                <a:latin typeface="Arial" panose="020B0604020202020204"/>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6" name="Group" descr="Screenshot of Ci3T Implementation Professional Learning Series Companion eBooks and Resources with a yellow box outlining session 3">
            <a:extLst>
              <a:ext uri="{FF2B5EF4-FFF2-40B4-BE49-F238E27FC236}">
                <a16:creationId xmlns:a16="http://schemas.microsoft.com/office/drawing/2014/main" id="{C48BF32C-889F-39B9-27C5-E766320B0874}"/>
              </a:ext>
            </a:extLst>
          </p:cNvPr>
          <p:cNvGrpSpPr/>
          <p:nvPr/>
        </p:nvGrpSpPr>
        <p:grpSpPr>
          <a:xfrm>
            <a:off x="6572551" y="1495063"/>
            <a:ext cx="4766589" cy="4909595"/>
            <a:chOff x="6572551" y="1495063"/>
            <a:chExt cx="4766589" cy="4909595"/>
          </a:xfrm>
        </p:grpSpPr>
        <p:pic>
          <p:nvPicPr>
            <p:cNvPr id="3" name="Picture 2" descr="A screenshot of a computer&#10;&#10;AI-generated content may be incorrect.">
              <a:extLst>
                <a:ext uri="{FF2B5EF4-FFF2-40B4-BE49-F238E27FC236}">
                  <a16:creationId xmlns:a16="http://schemas.microsoft.com/office/drawing/2014/main" id="{91CE8CC1-DE2C-F4AC-8254-AFD5F0C27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495063"/>
              <a:ext cx="4602482" cy="4909595"/>
            </a:xfrm>
            <a:prstGeom prst="rect">
              <a:avLst/>
            </a:prstGeom>
          </p:spPr>
        </p:pic>
        <p:sp>
          <p:nvSpPr>
            <p:cNvPr id="5" name="Yellow Box">
              <a:extLst>
                <a:ext uri="{FF2B5EF4-FFF2-40B4-BE49-F238E27FC236}">
                  <a16:creationId xmlns:a16="http://schemas.microsoft.com/office/drawing/2014/main" id="{BC95FC8A-9970-F02E-926D-8DCC3990488C}"/>
                </a:ext>
              </a:extLst>
            </p:cNvPr>
            <p:cNvSpPr/>
            <p:nvPr/>
          </p:nvSpPr>
          <p:spPr>
            <a:xfrm>
              <a:off x="6572551" y="4473677"/>
              <a:ext cx="4766589" cy="35369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1659217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A2DB8-B16C-D3AD-032C-26CBC2E13A1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A335BCC-1724-E484-7063-DC93DF98ADFA}"/>
              </a:ext>
              <a:ext uri="{C183D7F6-B498-43B3-948B-1728B52AA6E4}">
                <adec:decorative xmlns:adec="http://schemas.microsoft.com/office/drawing/2017/decorative" val="1"/>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150" normalizeH="0" baseline="0" noProof="0">
                <a:ln>
                  <a:noFill/>
                </a:ln>
                <a:solidFill>
                  <a:schemeClr val="tx1"/>
                </a:solidFill>
                <a:effectLst/>
                <a:uLnTx/>
                <a:uFillTx/>
                <a:latin typeface="+mj-lt"/>
                <a:ea typeface="+mj-ea"/>
                <a:cs typeface="+mj-cs"/>
              </a:rPr>
              <a:t>Accessing Professional Learning Materials</a:t>
            </a:r>
          </a:p>
        </p:txBody>
      </p:sp>
      <p:sp>
        <p:nvSpPr>
          <p:cNvPr id="2" name="Title 1">
            <a:extLst>
              <a:ext uri="{FF2B5EF4-FFF2-40B4-BE49-F238E27FC236}">
                <a16:creationId xmlns:a16="http://schemas.microsoft.com/office/drawing/2014/main" id="{5CFE4A0E-9DDC-7B92-C125-B7824A32A0A1}"/>
              </a:ext>
            </a:extLst>
          </p:cNvPr>
          <p:cNvSpPr txBox="1">
            <a:spLocks/>
          </p:cNvSpPr>
          <p:nvPr/>
        </p:nvSpPr>
        <p:spPr>
          <a:xfrm>
            <a:off x="772078" y="-13681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Accessing Professional Learning Materials 3</a:t>
            </a:r>
          </a:p>
        </p:txBody>
      </p:sp>
      <p:pic>
        <p:nvPicPr>
          <p:cNvPr id="3" name="Picture 1" descr="Screenshot of Ci3T website on the Implementing Your Ci3T Model tab under the heading 2025-2026 Ci3T Implementation Professional Learning Series Resources.">
            <a:extLst>
              <a:ext uri="{FF2B5EF4-FFF2-40B4-BE49-F238E27FC236}">
                <a16:creationId xmlns:a16="http://schemas.microsoft.com/office/drawing/2014/main" id="{B095CAC8-E5E0-7E3B-19B4-9DB25022034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38200" y="1359467"/>
            <a:ext cx="6094328" cy="4703757"/>
          </a:xfrm>
          <a:prstGeom prst="rect">
            <a:avLst/>
          </a:prstGeom>
        </p:spPr>
      </p:pic>
      <p:sp>
        <p:nvSpPr>
          <p:cNvPr id="6" name="Rectangle 1" descr="Yellow box outlining the link titled Ci3T Data Update Template">
            <a:extLst>
              <a:ext uri="{FF2B5EF4-FFF2-40B4-BE49-F238E27FC236}">
                <a16:creationId xmlns:a16="http://schemas.microsoft.com/office/drawing/2014/main" id="{6BB2AADA-C71B-3354-4950-7F8E22E93F63}"/>
              </a:ext>
            </a:extLst>
          </p:cNvPr>
          <p:cNvSpPr/>
          <p:nvPr/>
        </p:nvSpPr>
        <p:spPr>
          <a:xfrm>
            <a:off x="838199" y="5324543"/>
            <a:ext cx="3895725" cy="233680"/>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descr="Yellow box outlining the link titled SRSS-IE Screening Report Template">
            <a:extLst>
              <a:ext uri="{FF2B5EF4-FFF2-40B4-BE49-F238E27FC236}">
                <a16:creationId xmlns:a16="http://schemas.microsoft.com/office/drawing/2014/main" id="{8D741584-D54B-80F6-E5FC-75002D581F3B}"/>
              </a:ext>
            </a:extLst>
          </p:cNvPr>
          <p:cNvSpPr/>
          <p:nvPr/>
        </p:nvSpPr>
        <p:spPr>
          <a:xfrm>
            <a:off x="838199" y="5693883"/>
            <a:ext cx="3895725" cy="233680"/>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Ci3T Data Update slide deck">
            <a:extLst>
              <a:ext uri="{FF2B5EF4-FFF2-40B4-BE49-F238E27FC236}">
                <a16:creationId xmlns:a16="http://schemas.microsoft.com/office/drawing/2014/main" id="{D76146E2-0AC2-7815-E28D-7E40DDA31A6E}"/>
              </a:ext>
            </a:extLst>
          </p:cNvPr>
          <p:cNvPicPr>
            <a:picLocks noChangeAspect="1"/>
          </p:cNvPicPr>
          <p:nvPr/>
        </p:nvPicPr>
        <p:blipFill>
          <a:blip r:embed="rId3"/>
          <a:stretch>
            <a:fillRect/>
          </a:stretch>
        </p:blipFill>
        <p:spPr>
          <a:xfrm>
            <a:off x="7452060" y="1806684"/>
            <a:ext cx="4194412" cy="1700931"/>
          </a:xfrm>
          <a:prstGeom prst="rect">
            <a:avLst/>
          </a:prstGeom>
        </p:spPr>
      </p:pic>
      <p:pic>
        <p:nvPicPr>
          <p:cNvPr id="16" name="Picture 3" descr="Screening Report slide deck">
            <a:extLst>
              <a:ext uri="{FF2B5EF4-FFF2-40B4-BE49-F238E27FC236}">
                <a16:creationId xmlns:a16="http://schemas.microsoft.com/office/drawing/2014/main" id="{3AE10500-DBB4-567D-A3BE-1352E2E0AF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52060" y="4101160"/>
            <a:ext cx="4117984" cy="2041154"/>
          </a:xfrm>
          <a:prstGeom prst="rect">
            <a:avLst/>
          </a:prstGeom>
        </p:spPr>
      </p:pic>
    </p:spTree>
    <p:extLst>
      <p:ext uri="{BB962C8B-B14F-4D97-AF65-F5344CB8AC3E}">
        <p14:creationId xmlns:p14="http://schemas.microsoft.com/office/powerpoint/2010/main" val="308293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a:extLst>
              <a:ext uri="{FF2B5EF4-FFF2-40B4-BE49-F238E27FC236}">
                <a16:creationId xmlns:a16="http://schemas.microsoft.com/office/drawing/2014/main" id="{C95DE358-DF58-8154-2AE8-1CC5CCC4FB76}"/>
              </a:ext>
            </a:extLst>
          </p:cNvPr>
          <p:cNvSpPr txBox="1">
            <a:spLocks noGrp="1"/>
          </p:cNvSpPr>
          <p:nvPr>
            <p:ph type="title" idx="4294967295"/>
          </p:nvPr>
        </p:nvSpPr>
        <p:spPr>
          <a:xfrm>
            <a:off x="462116" y="579887"/>
            <a:ext cx="11267768" cy="461665"/>
          </a:xfrm>
          <a:prstGeom prst="rect">
            <a:avLst/>
          </a:prstGeom>
          <a:solidFill>
            <a:srgbClr val="2F4E6D"/>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Arial" panose="020B0604020202020204"/>
                <a:ea typeface="+mn-ea"/>
                <a:cs typeface="+mn-cs"/>
              </a:rPr>
              <a:t>Let’s discuss!</a:t>
            </a:r>
          </a:p>
        </p:txBody>
      </p:sp>
      <p:graphicFrame>
        <p:nvGraphicFramePr>
          <p:cNvPr id="21" name="Table">
            <a:extLst>
              <a:ext uri="{FF2B5EF4-FFF2-40B4-BE49-F238E27FC236}">
                <a16:creationId xmlns:a16="http://schemas.microsoft.com/office/drawing/2014/main" id="{2A25BB15-1F7C-83E1-CF59-B4DD79F33A0F}"/>
              </a:ext>
            </a:extLst>
          </p:cNvPr>
          <p:cNvGraphicFramePr>
            <a:graphicFrameLocks noGrp="1"/>
          </p:cNvGraphicFramePr>
          <p:nvPr>
            <p:extLst>
              <p:ext uri="{D42A27DB-BD31-4B8C-83A1-F6EECF244321}">
                <p14:modId xmlns:p14="http://schemas.microsoft.com/office/powerpoint/2010/main" val="407382300"/>
              </p:ext>
            </p:extLst>
          </p:nvPr>
        </p:nvGraphicFramePr>
        <p:xfrm>
          <a:off x="446996" y="1041552"/>
          <a:ext cx="11282888" cy="3596640"/>
        </p:xfrm>
        <a:graphic>
          <a:graphicData uri="http://schemas.openxmlformats.org/drawingml/2006/table">
            <a:tbl>
              <a:tblPr firstRow="1" bandRow="1">
                <a:tableStyleId>{5C22544A-7EE6-4342-B048-85BDC9FD1C3A}</a:tableStyleId>
              </a:tblPr>
              <a:tblGrid>
                <a:gridCol w="5641444">
                  <a:extLst>
                    <a:ext uri="{9D8B030D-6E8A-4147-A177-3AD203B41FA5}">
                      <a16:colId xmlns:a16="http://schemas.microsoft.com/office/drawing/2014/main" val="659750370"/>
                    </a:ext>
                  </a:extLst>
                </a:gridCol>
                <a:gridCol w="5641444">
                  <a:extLst>
                    <a:ext uri="{9D8B030D-6E8A-4147-A177-3AD203B41FA5}">
                      <a16:colId xmlns:a16="http://schemas.microsoft.com/office/drawing/2014/main" val="2693799976"/>
                    </a:ext>
                  </a:extLst>
                </a:gridCol>
              </a:tblGrid>
              <a:tr h="3591551">
                <a:tc>
                  <a:txBody>
                    <a:bodyPr/>
                    <a:lstStyle/>
                    <a:p>
                      <a:r>
                        <a:rPr lang="en-US" sz="2400" b="1">
                          <a:solidFill>
                            <a:schemeClr val="tx1"/>
                          </a:solidFill>
                        </a:rPr>
                        <a:t>Professional Learning Targets and Resources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a:solidFill>
                            <a:schemeClr val="tx1"/>
                          </a:solidFill>
                        </a:rPr>
                        <a:t>What are the next steps to respond to your social validity and treatment integrity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a:solidFill>
                            <a:schemeClr val="tx1"/>
                          </a:solidFill>
                        </a:rPr>
                        <a:t>What are the next steps to respond to your winter screening data?</a:t>
                      </a:r>
                      <a:endParaRPr lang="en-US" sz="900" b="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a:solidFill>
                            <a:schemeClr val="tx1"/>
                          </a:solidFill>
                        </a:rPr>
                        <a:t>Be ready to share at least one concrete action step your team is taking coming out of today’s session!</a:t>
                      </a:r>
                    </a:p>
                  </a:txBody>
                  <a:tcPr>
                    <a:solidFill>
                      <a:srgbClr val="DDE7F0"/>
                    </a:solidFill>
                  </a:tcPr>
                </a:tc>
                <a:tc>
                  <a:txBody>
                    <a:bodyPr/>
                    <a:lstStyle/>
                    <a:p>
                      <a:pPr marL="0" indent="0">
                        <a:buFont typeface="Arial" panose="020B0604020202020204" pitchFamily="34" charset="0"/>
                        <a:buNone/>
                      </a:pPr>
                      <a:r>
                        <a:rPr lang="en-US" sz="2400" b="1" i="0" u="none" kern="1200">
                          <a:solidFill>
                            <a:schemeClr val="tx1"/>
                          </a:solidFill>
                          <a:effectLst/>
                          <a:latin typeface="+mn-lt"/>
                          <a:ea typeface="+mn-ea"/>
                          <a:cs typeface="+mn-cs"/>
                        </a:rPr>
                        <a:t>Communication plans</a:t>
                      </a:r>
                    </a:p>
                    <a:p>
                      <a:pPr marL="342900" indent="-342900">
                        <a:buFont typeface="Arial" panose="020B0604020202020204" pitchFamily="34" charset="0"/>
                        <a:buChar char="•"/>
                      </a:pPr>
                      <a:r>
                        <a:rPr lang="en-US" sz="2400" b="0" i="0" u="none" kern="1200">
                          <a:solidFill>
                            <a:schemeClr val="tx1"/>
                          </a:solidFill>
                          <a:effectLst/>
                          <a:latin typeface="+mn-lt"/>
                          <a:ea typeface="+mn-ea"/>
                          <a:cs typeface="+mn-cs"/>
                        </a:rPr>
                        <a:t>When and how will you share Treatment Integrity and Social Validity data with staff?</a:t>
                      </a:r>
                    </a:p>
                    <a:p>
                      <a:pPr marL="342900" indent="-342900">
                        <a:buFont typeface="Arial" panose="020B0604020202020204" pitchFamily="34" charset="0"/>
                        <a:buChar char="•"/>
                      </a:pPr>
                      <a:r>
                        <a:rPr lang="en-US" sz="2400" b="0" i="0" u="none" kern="1200">
                          <a:solidFill>
                            <a:schemeClr val="tx1"/>
                          </a:solidFill>
                          <a:effectLst/>
                          <a:latin typeface="+mn-lt"/>
                          <a:ea typeface="+mn-ea"/>
                          <a:cs typeface="+mn-cs"/>
                        </a:rPr>
                        <a:t>When and how will you share Winter screening data with faculty and staff?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i="0" u="none" kern="1200">
                          <a:solidFill>
                            <a:schemeClr val="tx1"/>
                          </a:solidFill>
                          <a:effectLst/>
                          <a:latin typeface="+mn-lt"/>
                          <a:ea typeface="+mn-ea"/>
                          <a:cs typeface="+mn-cs"/>
                        </a:rPr>
                        <a:t>What new strategies to communicate and collaborate with faculty &amp; staff are you interested in trying?</a:t>
                      </a:r>
                    </a:p>
                  </a:txBody>
                  <a:tcPr>
                    <a:solidFill>
                      <a:srgbClr val="DDE7F0"/>
                    </a:solidFill>
                  </a:tcPr>
                </a:tc>
                <a:extLst>
                  <a:ext uri="{0D108BD9-81ED-4DB2-BD59-A6C34878D82A}">
                    <a16:rowId xmlns:a16="http://schemas.microsoft.com/office/drawing/2014/main" val="927646794"/>
                  </a:ext>
                </a:extLst>
              </a:tr>
            </a:tbl>
          </a:graphicData>
        </a:graphic>
      </p:graphicFrame>
      <p:pic>
        <p:nvPicPr>
          <p:cNvPr id="15" name="Picture 1">
            <a:extLst>
              <a:ext uri="{FF2B5EF4-FFF2-40B4-BE49-F238E27FC236}">
                <a16:creationId xmlns:a16="http://schemas.microsoft.com/office/drawing/2014/main" id="{7F599B32-DD80-04CD-E149-221B7C4D1AB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50512" y="5084455"/>
            <a:ext cx="2505547" cy="1359173"/>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14" name="Picture 2">
            <a:extLst>
              <a:ext uri="{FF2B5EF4-FFF2-40B4-BE49-F238E27FC236}">
                <a16:creationId xmlns:a16="http://schemas.microsoft.com/office/drawing/2014/main" id="{64989702-D82B-44B5-F725-F97637F3ABC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19921" y="5343548"/>
            <a:ext cx="1093372" cy="1414952"/>
          </a:xfrm>
          <a:prstGeom prst="rect">
            <a:avLst/>
          </a:prstGeom>
          <a:ln>
            <a:solidFill>
              <a:schemeClr val="tx1"/>
            </a:solidFill>
          </a:ln>
        </p:spPr>
      </p:pic>
      <p:pic>
        <p:nvPicPr>
          <p:cNvPr id="2" name="15:00">
            <a:extLst>
              <a:ext uri="{FF2B5EF4-FFF2-40B4-BE49-F238E27FC236}">
                <a16:creationId xmlns:a16="http://schemas.microsoft.com/office/drawing/2014/main" id="{2365E0D6-CA9F-E643-862D-648179D5BAF4}"/>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375133" y="4980628"/>
            <a:ext cx="4714022" cy="1671638"/>
          </a:xfrm>
          <a:prstGeom prst="rect">
            <a:avLst/>
          </a:prstGeom>
          <a:noFill/>
        </p:spPr>
      </p:pic>
      <p:pic>
        <p:nvPicPr>
          <p:cNvPr id="24" name="14:00">
            <a:extLst>
              <a:ext uri="{FF2B5EF4-FFF2-40B4-BE49-F238E27FC236}">
                <a16:creationId xmlns:a16="http://schemas.microsoft.com/office/drawing/2014/main" id="{272501B2-CE94-0E01-F739-34278C15FD0F}"/>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374825" y="4980628"/>
            <a:ext cx="4714022" cy="1671638"/>
          </a:xfrm>
          <a:prstGeom prst="rect">
            <a:avLst/>
          </a:prstGeom>
          <a:noFill/>
        </p:spPr>
      </p:pic>
      <p:pic>
        <p:nvPicPr>
          <p:cNvPr id="25" name="13:00">
            <a:extLst>
              <a:ext uri="{FF2B5EF4-FFF2-40B4-BE49-F238E27FC236}">
                <a16:creationId xmlns:a16="http://schemas.microsoft.com/office/drawing/2014/main" id="{737DD9CB-3068-E089-496B-805C51E30A0C}"/>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375149" y="4980628"/>
            <a:ext cx="4714022" cy="1671638"/>
          </a:xfrm>
          <a:prstGeom prst="rect">
            <a:avLst/>
          </a:prstGeom>
          <a:noFill/>
        </p:spPr>
      </p:pic>
      <p:pic>
        <p:nvPicPr>
          <p:cNvPr id="26" name="12:00">
            <a:extLst>
              <a:ext uri="{FF2B5EF4-FFF2-40B4-BE49-F238E27FC236}">
                <a16:creationId xmlns:a16="http://schemas.microsoft.com/office/drawing/2014/main" id="{8C146A6E-190F-1AA8-4AA4-640E3A0D92F5}"/>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374881" y="4980628"/>
            <a:ext cx="4714022" cy="1671638"/>
          </a:xfrm>
          <a:prstGeom prst="rect">
            <a:avLst/>
          </a:prstGeom>
          <a:noFill/>
        </p:spPr>
      </p:pic>
      <p:pic>
        <p:nvPicPr>
          <p:cNvPr id="27" name="11:00">
            <a:extLst>
              <a:ext uri="{FF2B5EF4-FFF2-40B4-BE49-F238E27FC236}">
                <a16:creationId xmlns:a16="http://schemas.microsoft.com/office/drawing/2014/main" id="{56AB06FC-3BB8-08B2-D0DE-E711111B33CC}"/>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374881" y="4980628"/>
            <a:ext cx="4714022" cy="1671638"/>
          </a:xfrm>
          <a:prstGeom prst="rect">
            <a:avLst/>
          </a:prstGeom>
          <a:noFill/>
        </p:spPr>
      </p:pic>
      <p:pic>
        <p:nvPicPr>
          <p:cNvPr id="28" name="10:00">
            <a:extLst>
              <a:ext uri="{FF2B5EF4-FFF2-40B4-BE49-F238E27FC236}">
                <a16:creationId xmlns:a16="http://schemas.microsoft.com/office/drawing/2014/main" id="{5D8F8A8B-3048-6BE2-980A-4F2A1FD2A85B}"/>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374937" y="4980628"/>
            <a:ext cx="4714022" cy="1671638"/>
          </a:xfrm>
          <a:prstGeom prst="rect">
            <a:avLst/>
          </a:prstGeom>
          <a:noFill/>
        </p:spPr>
      </p:pic>
      <p:pic>
        <p:nvPicPr>
          <p:cNvPr id="29" name="09:00">
            <a:extLst>
              <a:ext uri="{FF2B5EF4-FFF2-40B4-BE49-F238E27FC236}">
                <a16:creationId xmlns:a16="http://schemas.microsoft.com/office/drawing/2014/main" id="{6C7E795C-475C-21A5-AAFD-31E6CEB3403F}"/>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374993" y="4980628"/>
            <a:ext cx="4714022" cy="1671638"/>
          </a:xfrm>
          <a:prstGeom prst="rect">
            <a:avLst/>
          </a:prstGeom>
          <a:noFill/>
        </p:spPr>
      </p:pic>
      <p:pic>
        <p:nvPicPr>
          <p:cNvPr id="30" name="08:00">
            <a:extLst>
              <a:ext uri="{FF2B5EF4-FFF2-40B4-BE49-F238E27FC236}">
                <a16:creationId xmlns:a16="http://schemas.microsoft.com/office/drawing/2014/main" id="{18F4FC87-B9ED-E2CC-EF72-0FF4AD4A6358}"/>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375157" y="4980628"/>
            <a:ext cx="4714022" cy="1671638"/>
          </a:xfrm>
          <a:prstGeom prst="rect">
            <a:avLst/>
          </a:prstGeom>
          <a:noFill/>
        </p:spPr>
      </p:pic>
      <p:pic>
        <p:nvPicPr>
          <p:cNvPr id="31" name="07:00">
            <a:extLst>
              <a:ext uri="{FF2B5EF4-FFF2-40B4-BE49-F238E27FC236}">
                <a16:creationId xmlns:a16="http://schemas.microsoft.com/office/drawing/2014/main" id="{373B13BC-A2EA-F1C1-8877-9D0D4F2F4CB7}"/>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375159" y="4980628"/>
            <a:ext cx="4714022" cy="1671638"/>
          </a:xfrm>
          <a:prstGeom prst="rect">
            <a:avLst/>
          </a:prstGeom>
          <a:noFill/>
        </p:spPr>
      </p:pic>
      <p:pic>
        <p:nvPicPr>
          <p:cNvPr id="32" name="06:00">
            <a:extLst>
              <a:ext uri="{FF2B5EF4-FFF2-40B4-BE49-F238E27FC236}">
                <a16:creationId xmlns:a16="http://schemas.microsoft.com/office/drawing/2014/main" id="{82179575-ED85-D5DD-E0E8-E5BD88575F97}"/>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375159" y="4980628"/>
            <a:ext cx="4714022" cy="1671638"/>
          </a:xfrm>
          <a:prstGeom prst="rect">
            <a:avLst/>
          </a:prstGeom>
          <a:noFill/>
        </p:spPr>
      </p:pic>
      <p:pic>
        <p:nvPicPr>
          <p:cNvPr id="33" name="05:00">
            <a:extLst>
              <a:ext uri="{FF2B5EF4-FFF2-40B4-BE49-F238E27FC236}">
                <a16:creationId xmlns:a16="http://schemas.microsoft.com/office/drawing/2014/main" id="{25F3FAD9-5C09-A490-BF4A-DA3B25776D75}"/>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375159" y="4980628"/>
            <a:ext cx="4714022" cy="1671638"/>
          </a:xfrm>
          <a:prstGeom prst="rect">
            <a:avLst/>
          </a:prstGeom>
          <a:noFill/>
        </p:spPr>
      </p:pic>
      <p:pic>
        <p:nvPicPr>
          <p:cNvPr id="34" name="04:00">
            <a:extLst>
              <a:ext uri="{FF2B5EF4-FFF2-40B4-BE49-F238E27FC236}">
                <a16:creationId xmlns:a16="http://schemas.microsoft.com/office/drawing/2014/main" id="{2A511576-4CD9-E367-E58F-016B6EC982EF}"/>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374993" y="4980628"/>
            <a:ext cx="4714022" cy="1671638"/>
          </a:xfrm>
          <a:prstGeom prst="rect">
            <a:avLst/>
          </a:prstGeom>
          <a:noFill/>
        </p:spPr>
      </p:pic>
      <p:pic>
        <p:nvPicPr>
          <p:cNvPr id="35" name="03:00">
            <a:extLst>
              <a:ext uri="{FF2B5EF4-FFF2-40B4-BE49-F238E27FC236}">
                <a16:creationId xmlns:a16="http://schemas.microsoft.com/office/drawing/2014/main" id="{F58AF8F1-0393-F6FB-B5FF-B14F07AD00F6}"/>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375159" y="4980630"/>
            <a:ext cx="4714022" cy="1671638"/>
          </a:xfrm>
          <a:prstGeom prst="rect">
            <a:avLst/>
          </a:prstGeom>
          <a:noFill/>
        </p:spPr>
      </p:pic>
      <p:pic>
        <p:nvPicPr>
          <p:cNvPr id="36" name="02:00">
            <a:extLst>
              <a:ext uri="{FF2B5EF4-FFF2-40B4-BE49-F238E27FC236}">
                <a16:creationId xmlns:a16="http://schemas.microsoft.com/office/drawing/2014/main" id="{4074ACA2-E4B9-8FE9-0D87-E8DCEC0E1628}"/>
              </a:ext>
              <a:ext uri="{C183D7F6-B498-43B3-948B-1728B52AA6E4}">
                <adec:decorative xmlns:adec="http://schemas.microsoft.com/office/drawing/2017/decorative" val="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375161" y="4980630"/>
            <a:ext cx="4714022" cy="1671638"/>
          </a:xfrm>
          <a:prstGeom prst="rect">
            <a:avLst/>
          </a:prstGeom>
          <a:noFill/>
        </p:spPr>
      </p:pic>
      <p:pic>
        <p:nvPicPr>
          <p:cNvPr id="37" name="01:00">
            <a:extLst>
              <a:ext uri="{FF2B5EF4-FFF2-40B4-BE49-F238E27FC236}">
                <a16:creationId xmlns:a16="http://schemas.microsoft.com/office/drawing/2014/main" id="{B21D00C1-2355-BB08-4832-7535A3623522}"/>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375161" y="4980632"/>
            <a:ext cx="4714022" cy="1671638"/>
          </a:xfrm>
          <a:prstGeom prst="rect">
            <a:avLst/>
          </a:prstGeom>
          <a:noFill/>
        </p:spPr>
      </p:pic>
      <p:pic>
        <p:nvPicPr>
          <p:cNvPr id="38" name="00:30">
            <a:extLst>
              <a:ext uri="{FF2B5EF4-FFF2-40B4-BE49-F238E27FC236}">
                <a16:creationId xmlns:a16="http://schemas.microsoft.com/office/drawing/2014/main" id="{C2612F7A-79C8-C9B9-0120-8AF9260F4BC1}"/>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375049" y="4980628"/>
            <a:ext cx="4714022" cy="1671638"/>
          </a:xfrm>
          <a:prstGeom prst="rect">
            <a:avLst/>
          </a:prstGeom>
          <a:noFill/>
        </p:spPr>
      </p:pic>
      <p:pic>
        <p:nvPicPr>
          <p:cNvPr id="39" name="00:00">
            <a:extLst>
              <a:ext uri="{FF2B5EF4-FFF2-40B4-BE49-F238E27FC236}">
                <a16:creationId xmlns:a16="http://schemas.microsoft.com/office/drawing/2014/main" id="{F34ADD17-F347-223D-89A5-640DE53EB9A1}"/>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3375105" y="4980628"/>
            <a:ext cx="4714020" cy="1671639"/>
          </a:xfrm>
          <a:prstGeom prst="rect">
            <a:avLst/>
          </a:prstGeom>
          <a:noFill/>
        </p:spPr>
      </p:pic>
    </p:spTree>
    <p:extLst>
      <p:ext uri="{BB962C8B-B14F-4D97-AF65-F5344CB8AC3E}">
        <p14:creationId xmlns:p14="http://schemas.microsoft.com/office/powerpoint/2010/main" val="956250450"/>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7"/>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8"/>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9"/>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0"/>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1"/>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2"/>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34"/>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35"/>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7"/>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38"/>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094655"/>
          </a:xfrm>
        </p:spPr>
        <p:txBody>
          <a:bodyPr vert="horz" lIns="91440" tIns="45720" rIns="91440" bIns="45720" rtlCol="0" anchor="t">
            <a:normAutofit lnSpcReduction="10000"/>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Interpret social validity, treatment integrity, and winter screening data at the school- and classroom-level to identify successes and focus areas relative to Ci3T implementation.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Develop corresponding professional learning opportunities to empower faculty and staff with effective practices to inform instruction at each level of prevention (e.g., Tier 1, low-intensity strategies, Tier 2 and Tier 3 interventions) according to needs identified in social validity, treatment integrity, and winter screening data.</a:t>
            </a:r>
          </a:p>
        </p:txBody>
      </p:sp>
      <p:pic>
        <p:nvPicPr>
          <p:cNvPr id="7" name="Picture">
            <a:extLst>
              <a:ext uri="{FF2B5EF4-FFF2-40B4-BE49-F238E27FC236}">
                <a16:creationId xmlns:a16="http://schemas.microsoft.com/office/drawing/2014/main" id="{E1CA8A8A-F3ED-5B68-D975-8A10B604643B}"/>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89958" y="5196323"/>
            <a:ext cx="2181726" cy="1529329"/>
          </a:xfrm>
          <a:prstGeom prst="rect">
            <a:avLst/>
          </a:prstGeom>
        </p:spPr>
      </p:pic>
    </p:spTree>
    <p:extLst>
      <p:ext uri="{BB962C8B-B14F-4D97-AF65-F5344CB8AC3E}">
        <p14:creationId xmlns:p14="http://schemas.microsoft.com/office/powerpoint/2010/main" val="5116905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6498D-98AC-D513-966F-FBE58E361659}"/>
              </a:ext>
            </a:extLst>
          </p:cNvPr>
          <p:cNvSpPr>
            <a:spLocks noGrp="1"/>
          </p:cNvSpPr>
          <p:nvPr>
            <p:ph type="title"/>
          </p:nvPr>
        </p:nvSpPr>
        <p:spPr/>
        <p:txBody>
          <a:bodyPr/>
          <a:lstStyle/>
          <a:p>
            <a:r>
              <a:rPr lang="en-US"/>
              <a:t>Wrapping Up and Moving Forward</a:t>
            </a:r>
          </a:p>
        </p:txBody>
      </p:sp>
      <p:sp>
        <p:nvSpPr>
          <p:cNvPr id="3" name="Rectangle 2">
            <a:extLst>
              <a:ext uri="{FF2B5EF4-FFF2-40B4-BE49-F238E27FC236}">
                <a16:creationId xmlns:a16="http://schemas.microsoft.com/office/drawing/2014/main" id="{A99E45BF-24E4-9DBB-B3B6-4151DAD32027}"/>
              </a:ext>
            </a:extLst>
          </p:cNvPr>
          <p:cNvSpPr/>
          <p:nvPr/>
        </p:nvSpPr>
        <p:spPr>
          <a:xfrm>
            <a:off x="6742925" y="5148262"/>
            <a:ext cx="4815806" cy="1269076"/>
          </a:xfrm>
          <a:prstGeom prst="rect">
            <a:avLst/>
          </a:prstGeom>
          <a:noFill/>
          <a:ln>
            <a:prstDash val="solid"/>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7E8646BE-AFF9-C78C-3071-2215EAFA4F10}"/>
              </a:ext>
            </a:extLst>
          </p:cNvPr>
          <p:cNvSpPr txBox="1">
            <a:spLocks/>
          </p:cNvSpPr>
          <p:nvPr/>
        </p:nvSpPr>
        <p:spPr>
          <a:xfrm>
            <a:off x="7307058" y="5242931"/>
            <a:ext cx="3687540" cy="10422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b="1" dirty="0"/>
              <a:t>Password</a:t>
            </a:r>
            <a:r>
              <a:rPr lang="en-US" sz="3200" b="1" dirty="0"/>
              <a:t> </a:t>
            </a:r>
            <a:r>
              <a:rPr lang="en-US" b="1" dirty="0"/>
              <a:t>Four</a:t>
            </a:r>
            <a:endParaRPr lang="en-US" sz="3200" b="1" dirty="0"/>
          </a:p>
          <a:p>
            <a:pPr marL="0" indent="0" algn="ctr">
              <a:lnSpc>
                <a:spcPct val="100000"/>
              </a:lnSpc>
              <a:spcBef>
                <a:spcPts val="0"/>
              </a:spcBef>
              <a:buNone/>
            </a:pPr>
            <a:r>
              <a:rPr lang="en-US" dirty="0"/>
              <a:t>Renewal</a:t>
            </a:r>
          </a:p>
        </p:txBody>
      </p:sp>
      <p:pic>
        <p:nvPicPr>
          <p:cNvPr id="5" name="Picture 4" descr="A blue and white logo&#10;&#10;Description automatically generated">
            <a:extLst>
              <a:ext uri="{FF2B5EF4-FFF2-40B4-BE49-F238E27FC236}">
                <a16:creationId xmlns:a16="http://schemas.microsoft.com/office/drawing/2014/main" id="{77E0BC4E-D912-CAF7-CC66-2116287ED5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3441" y="5327790"/>
            <a:ext cx="957407" cy="957407"/>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30A60A74-0A23-C40F-6496-BF93C1A32120}"/>
              </a:ext>
            </a:extLst>
          </p:cNvPr>
          <p:cNvPicPr>
            <a:picLocks noChangeAspect="1"/>
          </p:cNvPicPr>
          <p:nvPr/>
        </p:nvPicPr>
        <p:blipFill>
          <a:blip r:embed="rId3"/>
          <a:stretch>
            <a:fillRect/>
          </a:stretch>
        </p:blipFill>
        <p:spPr>
          <a:xfrm>
            <a:off x="6830808" y="5270605"/>
            <a:ext cx="952500" cy="952500"/>
          </a:xfrm>
          <a:prstGeom prst="rect">
            <a:avLst/>
          </a:prstGeom>
        </p:spPr>
      </p:pic>
    </p:spTree>
    <p:extLst>
      <p:ext uri="{BB962C8B-B14F-4D97-AF65-F5344CB8AC3E}">
        <p14:creationId xmlns:p14="http://schemas.microsoft.com/office/powerpoint/2010/main" val="3923397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A59CA-4585-D0CD-E7A0-74F364350B1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B25BE92E-56D3-3123-8CA4-30F8DB9CD461}"/>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hidden">
            <a:extLst>
              <a:ext uri="{FF2B5EF4-FFF2-40B4-BE49-F238E27FC236}">
                <a16:creationId xmlns:a16="http://schemas.microsoft.com/office/drawing/2014/main" id="{177647ED-8B67-F34B-6457-B9CE671A2C5A}"/>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Let’s Chat! </a:t>
            </a:r>
            <a:r>
              <a:rPr lang="en-US">
                <a:solidFill>
                  <a:prstClr val="black"/>
                </a:solidFill>
                <a:latin typeface="Arial" panose="020B0604020202020204"/>
              </a:rPr>
              <a:t>2</a:t>
            </a:r>
            <a:endParaRPr kumimoji="0" lang="en-US" sz="4400" b="1" i="0" u="none" strike="noStrike" kern="1200" cap="none" spc="-150" normalizeH="0" baseline="0" noProof="0">
              <a:ln>
                <a:noFill/>
              </a:ln>
              <a:solidFill>
                <a:prstClr val="black"/>
              </a:solidFill>
              <a:effectLst/>
              <a:uLnTx/>
              <a:uFillTx/>
              <a:latin typeface="Arial" panose="020B0604020202020204"/>
              <a:ea typeface="+mj-ea"/>
              <a:cs typeface="+mj-cs"/>
            </a:endParaRPr>
          </a:p>
        </p:txBody>
      </p:sp>
      <p:sp>
        <p:nvSpPr>
          <p:cNvPr id="3" name="Content">
            <a:extLst>
              <a:ext uri="{FF2B5EF4-FFF2-40B4-BE49-F238E27FC236}">
                <a16:creationId xmlns:a16="http://schemas.microsoft.com/office/drawing/2014/main" id="{ADED03E1-F70A-F0A7-AF5F-6CBBF95636A4}"/>
              </a:ext>
            </a:extLst>
          </p:cNvPr>
          <p:cNvSpPr>
            <a:spLocks noGrp="1"/>
          </p:cNvSpPr>
          <p:nvPr>
            <p:ph sz="half" idx="1"/>
          </p:nvPr>
        </p:nvSpPr>
        <p:spPr>
          <a:xfrm>
            <a:off x="838200" y="1825625"/>
            <a:ext cx="5498584" cy="4351338"/>
          </a:xfrm>
        </p:spPr>
        <p:txBody>
          <a:bodyPr>
            <a:normAutofit/>
          </a:bodyPr>
          <a:lstStyle/>
          <a:p>
            <a:pPr marL="0" indent="0">
              <a:buNone/>
            </a:pPr>
            <a:r>
              <a:rPr lang="en-US" sz="3600"/>
              <a:t>What is 1 action item you or your team is taking following today’s session?</a:t>
            </a:r>
          </a:p>
        </p:txBody>
      </p:sp>
      <p:pic>
        <p:nvPicPr>
          <p:cNvPr id="11" name="Picture 1" descr="A screenshot of a blank Zoom chat box">
            <a:extLst>
              <a:ext uri="{FF2B5EF4-FFF2-40B4-BE49-F238E27FC236}">
                <a16:creationId xmlns:a16="http://schemas.microsoft.com/office/drawing/2014/main" id="{99AA283F-3BCE-05ED-88CC-EA5176583DF9}"/>
              </a:ext>
            </a:extLst>
          </p:cNvPr>
          <p:cNvPicPr>
            <a:picLocks noGrp="1" noChangeAspect="1"/>
          </p:cNvPicPr>
          <p:nvPr>
            <p:ph sz="half" idx="2"/>
          </p:nvPr>
        </p:nvPicPr>
        <p:blipFill>
          <a:blip r:embed="rId2"/>
          <a:stretch>
            <a:fillRect/>
          </a:stretch>
        </p:blipFill>
        <p:spPr>
          <a:xfrm>
            <a:off x="6695691" y="2039832"/>
            <a:ext cx="3318732" cy="3575997"/>
          </a:xfrm>
          <a:ln>
            <a:solidFill>
              <a:schemeClr val="tx1"/>
            </a:solidFill>
          </a:ln>
        </p:spPr>
      </p:pic>
      <p:grpSp>
        <p:nvGrpSpPr>
          <p:cNvPr id="17" name="Image">
            <a:extLst>
              <a:ext uri="{FF2B5EF4-FFF2-40B4-BE49-F238E27FC236}">
                <a16:creationId xmlns:a16="http://schemas.microsoft.com/office/drawing/2014/main" id="{5A398DF8-2924-0E17-6C54-1F49FF0F780E}"/>
              </a:ext>
              <a:ext uri="{C183D7F6-B498-43B3-948B-1728B52AA6E4}">
                <adec:decorative xmlns:adec="http://schemas.microsoft.com/office/drawing/2017/decorative" val="1"/>
              </a:ext>
            </a:extLst>
          </p:cNvPr>
          <p:cNvGrpSpPr/>
          <p:nvPr/>
        </p:nvGrpSpPr>
        <p:grpSpPr>
          <a:xfrm>
            <a:off x="10178264" y="2781745"/>
            <a:ext cx="1614817" cy="2192176"/>
            <a:chOff x="10326029" y="3813717"/>
            <a:chExt cx="1561171" cy="2129883"/>
          </a:xfrm>
        </p:grpSpPr>
        <p:pic>
          <p:nvPicPr>
            <p:cNvPr id="7" name="Picture 4" descr="Keyboard outline">
              <a:extLst>
                <a:ext uri="{FF2B5EF4-FFF2-40B4-BE49-F238E27FC236}">
                  <a16:creationId xmlns:a16="http://schemas.microsoft.com/office/drawing/2014/main" id="{260E17F2-2F8A-AD5D-5A6A-9F5EA079C2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Picture 3" descr="Computer outline">
              <a:extLst>
                <a:ext uri="{FF2B5EF4-FFF2-40B4-BE49-F238E27FC236}">
                  <a16:creationId xmlns:a16="http://schemas.microsoft.com/office/drawing/2014/main" id="{FE4591D7-FE8C-CC88-1CAD-64405A3C38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Picture 2">
              <a:extLst>
                <a:ext uri="{FF2B5EF4-FFF2-40B4-BE49-F238E27FC236}">
                  <a16:creationId xmlns:a16="http://schemas.microsoft.com/office/drawing/2014/main" id="{EFAB5EB2-6EFF-FBCD-CF31-E95679A051C7}"/>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3040255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1"/>
          <p:cNvSpPr>
            <a:spLocks noGrp="1"/>
          </p:cNvSpPr>
          <p:nvPr>
            <p:ph type="body" idx="1"/>
          </p:nvPr>
        </p:nvSpPr>
        <p:spPr>
          <a:xfrm>
            <a:off x="839788" y="1325563"/>
            <a:ext cx="5157787" cy="823912"/>
          </a:xfrm>
        </p:spPr>
        <p:txBody>
          <a:bodyPr/>
          <a:lstStyle/>
          <a:p>
            <a:r>
              <a:rPr lang="en-US"/>
              <a:t>Today</a:t>
            </a:r>
          </a:p>
        </p:txBody>
      </p:sp>
      <p:sp>
        <p:nvSpPr>
          <p:cNvPr id="4" name="Text 2"/>
          <p:cNvSpPr>
            <a:spLocks noGrp="1"/>
          </p:cNvSpPr>
          <p:nvPr>
            <p:ph sz="half" idx="2"/>
          </p:nvPr>
        </p:nvSpPr>
        <p:spPr>
          <a:xfrm>
            <a:off x="839788" y="2149475"/>
            <a:ext cx="5157787" cy="3684588"/>
          </a:xfrm>
        </p:spPr>
        <p:txBody>
          <a:bodyPr>
            <a:normAutofit fontScale="92500"/>
          </a:bodyPr>
          <a:lstStyle/>
          <a:p>
            <a:r>
              <a:rPr lang="en-US"/>
              <a:t>Procedures for Monitoring</a:t>
            </a:r>
          </a:p>
          <a:p>
            <a:pPr lvl="1"/>
            <a:r>
              <a:rPr lang="en-US">
                <a:cs typeface="Arial"/>
              </a:rPr>
              <a:t>Review your School’s Social Validity &amp; Treatment Integrity Data</a:t>
            </a:r>
          </a:p>
          <a:p>
            <a:pPr lvl="1"/>
            <a:r>
              <a:rPr lang="en-US">
                <a:cs typeface="Arial"/>
              </a:rPr>
              <a:t>Review your School’s Winter Screening Data</a:t>
            </a:r>
          </a:p>
          <a:p>
            <a:r>
              <a:rPr lang="en-US">
                <a:cs typeface="Arial"/>
              </a:rPr>
              <a:t>Data-informed Decision-making</a:t>
            </a:r>
          </a:p>
          <a:p>
            <a:pPr lvl="1"/>
            <a:r>
              <a:rPr lang="en-US">
                <a:cs typeface="Arial"/>
              </a:rPr>
              <a:t>Professional Learning Targets and Resources</a:t>
            </a:r>
          </a:p>
          <a:p>
            <a:pPr lvl="1"/>
            <a:r>
              <a:rPr lang="en-US">
                <a:cs typeface="Arial"/>
              </a:rPr>
              <a:t>Communication Plans</a:t>
            </a:r>
          </a:p>
        </p:txBody>
      </p:sp>
      <p:sp>
        <p:nvSpPr>
          <p:cNvPr id="5" name="Text 3"/>
          <p:cNvSpPr>
            <a:spLocks noGrp="1"/>
          </p:cNvSpPr>
          <p:nvPr>
            <p:ph type="body" sz="quarter" idx="3"/>
          </p:nvPr>
        </p:nvSpPr>
        <p:spPr>
          <a:xfrm>
            <a:off x="6172200" y="1325563"/>
            <a:ext cx="5183188" cy="823912"/>
          </a:xfrm>
        </p:spPr>
        <p:txBody>
          <a:bodyPr/>
          <a:lstStyle/>
          <a:p>
            <a:r>
              <a:rPr lang="en-US"/>
              <a:t>Next time</a:t>
            </a:r>
          </a:p>
        </p:txBody>
      </p:sp>
      <p:sp>
        <p:nvSpPr>
          <p:cNvPr id="6" name="Text 4"/>
          <p:cNvSpPr>
            <a:spLocks noGrp="1"/>
          </p:cNvSpPr>
          <p:nvPr>
            <p:ph sz="quarter" idx="4"/>
          </p:nvPr>
        </p:nvSpPr>
        <p:spPr>
          <a:xfrm>
            <a:off x="6172200" y="2149475"/>
            <a:ext cx="5183188" cy="3684588"/>
          </a:xfrm>
        </p:spPr>
        <p:txBody>
          <a:bodyPr>
            <a:normAutofit fontScale="92500"/>
          </a:bodyPr>
          <a:lstStyle/>
          <a:p>
            <a:r>
              <a:rPr lang="en-US"/>
              <a:t>Data-Informed Decision-Making</a:t>
            </a:r>
          </a:p>
          <a:p>
            <a:r>
              <a:rPr lang="en-US"/>
              <a:t>Working Across the Tiers</a:t>
            </a:r>
          </a:p>
          <a:p>
            <a:pPr lvl="1"/>
            <a:r>
              <a:rPr lang="en-US">
                <a:cs typeface="Arial"/>
              </a:rPr>
              <a:t>Integrated Lesson Planning</a:t>
            </a:r>
          </a:p>
          <a:p>
            <a:pPr lvl="1"/>
            <a:r>
              <a:rPr lang="en-US">
                <a:cs typeface="Arial"/>
              </a:rPr>
              <a:t>Tier 2</a:t>
            </a:r>
          </a:p>
          <a:p>
            <a:pPr lvl="1"/>
            <a:r>
              <a:rPr lang="en-US">
                <a:cs typeface="Arial"/>
              </a:rPr>
              <a:t>Tier 3</a:t>
            </a:r>
          </a:p>
        </p:txBody>
      </p:sp>
    </p:spTree>
    <p:extLst>
      <p:ext uri="{BB962C8B-B14F-4D97-AF65-F5344CB8AC3E}">
        <p14:creationId xmlns:p14="http://schemas.microsoft.com/office/powerpoint/2010/main" val="10037430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cNvSpPr>
            <a:spLocks noGrp="1"/>
          </p:cNvSpPr>
          <p:nvPr>
            <p:ph idx="1"/>
          </p:nvPr>
        </p:nvSpPr>
        <p:spPr>
          <a:xfrm>
            <a:off x="838200" y="1834678"/>
            <a:ext cx="10515600" cy="4351338"/>
          </a:xfrm>
        </p:spPr>
        <p:txBody>
          <a:bodyPr>
            <a:normAutofit lnSpcReduction="10000"/>
          </a:bodyPr>
          <a:lstStyle/>
          <a:p>
            <a:pPr marL="0" indent="0">
              <a:buNone/>
            </a:pPr>
            <a:r>
              <a:rPr lang="en-US" b="1"/>
              <a:t>At your next Ci3T Leadership Team meeting: </a:t>
            </a:r>
          </a:p>
          <a:p>
            <a:pPr lvl="1"/>
            <a:r>
              <a:rPr lang="en-US"/>
              <a:t>Prepare treatment integrity and social validity report and presentation for faculty meeting</a:t>
            </a:r>
          </a:p>
          <a:p>
            <a:pPr lvl="1"/>
            <a:r>
              <a:rPr lang="en-US"/>
              <a:t>Prepare professional learning connections based on implementation successes and areas for refinement </a:t>
            </a:r>
          </a:p>
          <a:p>
            <a:pPr marL="457200" lvl="1" indent="0">
              <a:buNone/>
            </a:pPr>
            <a:endParaRPr lang="en-US"/>
          </a:p>
          <a:p>
            <a:pPr marL="0" indent="0">
              <a:buNone/>
            </a:pPr>
            <a:r>
              <a:rPr lang="en-US" b="1"/>
              <a:t>At your next faculty meeting: </a:t>
            </a:r>
          </a:p>
          <a:p>
            <a:pPr lvl="1"/>
            <a:r>
              <a:rPr lang="en-US"/>
              <a:t>Share successes</a:t>
            </a:r>
          </a:p>
          <a:p>
            <a:pPr lvl="1"/>
            <a:r>
              <a:rPr lang="en-US"/>
              <a:t>Share fall implementation report (treatment integrity and social validity</a:t>
            </a:r>
          </a:p>
          <a:p>
            <a:pPr lvl="1"/>
            <a:r>
              <a:rPr lang="en-US"/>
              <a:t>Share winter screening data</a:t>
            </a:r>
          </a:p>
          <a:p>
            <a:pPr lvl="1"/>
            <a:r>
              <a:rPr lang="en-US"/>
              <a:t>Share professional learning resources and opportunities aligned to areas for refinement</a:t>
            </a:r>
          </a:p>
        </p:txBody>
      </p:sp>
      <p:pic>
        <p:nvPicPr>
          <p:cNvPr id="4" name="Picture">
            <a:extLst>
              <a:ext uri="{FF2B5EF4-FFF2-40B4-BE49-F238E27FC236}">
                <a16:creationId xmlns:a16="http://schemas.microsoft.com/office/drawing/2014/main" id="{345CA827-882B-1495-046E-2F566A616FB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5834" y="0"/>
            <a:ext cx="1546166" cy="1546166"/>
          </a:xfrm>
          <a:prstGeom prst="rect">
            <a:avLst/>
          </a:prstGeom>
        </p:spPr>
      </p:pic>
    </p:spTree>
    <p:extLst>
      <p:ext uri="{BB962C8B-B14F-4D97-AF65-F5344CB8AC3E}">
        <p14:creationId xmlns:p14="http://schemas.microsoft.com/office/powerpoint/2010/main" val="37328572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8ECD-7248-BF1D-A879-79EC24522C1B}"/>
              </a:ext>
              <a:ext uri="{C183D7F6-B498-43B3-948B-1728B52AA6E4}">
                <adec:decorative xmlns:adec="http://schemas.microsoft.com/office/drawing/2017/decorative" val="1"/>
              </a:ext>
            </a:extLst>
          </p:cNvPr>
          <p:cNvSpPr>
            <a:spLocks noGrp="1"/>
          </p:cNvSpPr>
          <p:nvPr>
            <p:ph type="title"/>
          </p:nvPr>
        </p:nvSpPr>
        <p:spPr/>
        <p:txBody>
          <a:bodyPr/>
          <a:lstStyle/>
          <a:p>
            <a:r>
              <a:rPr lang="en-US"/>
              <a:t>Action Planning</a:t>
            </a:r>
          </a:p>
        </p:txBody>
      </p:sp>
      <p:sp>
        <p:nvSpPr>
          <p:cNvPr id="16" name="Title hidden">
            <a:extLst>
              <a:ext uri="{FF2B5EF4-FFF2-40B4-BE49-F238E27FC236}">
                <a16:creationId xmlns:a16="http://schemas.microsoft.com/office/drawing/2014/main" id="{8EC7328E-5E8A-AAF6-C8ED-DCB0E2EDD5A0}"/>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Action Planning 4</a:t>
            </a:r>
          </a:p>
        </p:txBody>
      </p:sp>
      <p:pic>
        <p:nvPicPr>
          <p:cNvPr id="15" name="Picture 0" descr="Action Steps Tables. Logistics Action Items Table is used for planning steps for supporting implementation and includes the following columns: action item, person(s) responsible, planned completion date, date completed, and completed items. Problem-solving Action Plan Table is used for team-initiated problem solving (TIPS), which involves using school-wide data to identify challenges and make action plans, and includes the following columns: problem statement, hypothesis (why), solutions/tasks, who?, by when?, and goal, timeline, and decision rules.">
            <a:extLst>
              <a:ext uri="{FF2B5EF4-FFF2-40B4-BE49-F238E27FC236}">
                <a16:creationId xmlns:a16="http://schemas.microsoft.com/office/drawing/2014/main" id="{16CC1C6F-DAE5-9968-D3C9-48E2271A3986}"/>
              </a:ext>
            </a:extLst>
          </p:cNvPr>
          <p:cNvPicPr>
            <a:picLocks noChangeAspect="1"/>
          </p:cNvPicPr>
          <p:nvPr/>
        </p:nvPicPr>
        <p:blipFill>
          <a:blip r:embed="rId3"/>
          <a:stretch>
            <a:fillRect/>
          </a:stretch>
        </p:blipFill>
        <p:spPr>
          <a:xfrm>
            <a:off x="1095902" y="1499784"/>
            <a:ext cx="9425233" cy="5175953"/>
          </a:xfrm>
          <a:prstGeom prst="rect">
            <a:avLst/>
          </a:prstGeom>
        </p:spPr>
      </p:pic>
      <p:pic>
        <p:nvPicPr>
          <p:cNvPr id="3" name="Picture 1">
            <a:extLst>
              <a:ext uri="{FF2B5EF4-FFF2-40B4-BE49-F238E27FC236}">
                <a16:creationId xmlns:a16="http://schemas.microsoft.com/office/drawing/2014/main" id="{FAABCA4F-A405-530D-29F9-D669667BA09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5030" y="2308225"/>
            <a:ext cx="1120775" cy="1120775"/>
          </a:xfrm>
          <a:prstGeom prst="rect">
            <a:avLst/>
          </a:prstGeom>
        </p:spPr>
      </p:pic>
      <p:pic>
        <p:nvPicPr>
          <p:cNvPr id="5" name="Picture 2">
            <a:extLst>
              <a:ext uri="{FF2B5EF4-FFF2-40B4-BE49-F238E27FC236}">
                <a16:creationId xmlns:a16="http://schemas.microsoft.com/office/drawing/2014/main" id="{68533E8F-4EEF-0FDF-A5E9-B06CBE3EC12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78836" y="0"/>
            <a:ext cx="1413164" cy="18288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spTree>
    <p:extLst>
      <p:ext uri="{BB962C8B-B14F-4D97-AF65-F5344CB8AC3E}">
        <p14:creationId xmlns:p14="http://schemas.microsoft.com/office/powerpoint/2010/main" val="29119834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180BD-300E-3B3D-F5E1-FA5624D1DF1C}"/>
              </a:ext>
            </a:extLst>
          </p:cNvPr>
          <p:cNvSpPr>
            <a:spLocks noGrp="1"/>
          </p:cNvSpPr>
          <p:nvPr>
            <p:ph type="title"/>
          </p:nvPr>
        </p:nvSpPr>
        <p:spPr/>
        <p:txBody>
          <a:bodyPr/>
          <a:lstStyle/>
          <a:p>
            <a:r>
              <a:rPr lang="en-US"/>
              <a:t>Coaching Protocol Reminder</a:t>
            </a:r>
          </a:p>
        </p:txBody>
      </p:sp>
      <p:pic>
        <p:nvPicPr>
          <p:cNvPr id="14" name="Page 1" descr="Ci3T Implementation Series and Delivery Coaching Protocol">
            <a:extLst>
              <a:ext uri="{FF2B5EF4-FFF2-40B4-BE49-F238E27FC236}">
                <a16:creationId xmlns:a16="http://schemas.microsoft.com/office/drawing/2014/main" id="{A2975193-920D-40FE-7B6F-45E87A6039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29269" y="1752301"/>
            <a:ext cx="3583675" cy="4497985"/>
          </a:xfrm>
          <a:prstGeom prst="rect">
            <a:avLst/>
          </a:prstGeom>
          <a:ln>
            <a:solidFill>
              <a:schemeClr val="tx1">
                <a:lumMod val="50000"/>
                <a:lumOff val="50000"/>
              </a:schemeClr>
            </a:solidFill>
          </a:ln>
        </p:spPr>
      </p:pic>
      <p:pic>
        <p:nvPicPr>
          <p:cNvPr id="5" name="Picture 1" descr="Screenshot of Session 1 activities to complete after the session, including implementation coaching tips">
            <a:extLst>
              <a:ext uri="{FF2B5EF4-FFF2-40B4-BE49-F238E27FC236}">
                <a16:creationId xmlns:a16="http://schemas.microsoft.com/office/drawing/2014/main" id="{3FCC2BEA-81DA-C5AE-5109-3A546B810D55}"/>
              </a:ext>
            </a:extLst>
          </p:cNvPr>
          <p:cNvPicPr>
            <a:picLocks noChangeAspect="1"/>
          </p:cNvPicPr>
          <p:nvPr/>
        </p:nvPicPr>
        <p:blipFill>
          <a:blip r:embed="rId4"/>
          <a:stretch>
            <a:fillRect/>
          </a:stretch>
        </p:blipFill>
        <p:spPr>
          <a:xfrm>
            <a:off x="4869816" y="1752301"/>
            <a:ext cx="4765504" cy="4444234"/>
          </a:xfrm>
          <a:prstGeom prst="rect">
            <a:avLst/>
          </a:prstGeom>
          <a:ln>
            <a:solidFill>
              <a:schemeClr val="tx1"/>
            </a:solidFill>
          </a:ln>
        </p:spPr>
      </p:pic>
    </p:spTree>
    <p:extLst>
      <p:ext uri="{BB962C8B-B14F-4D97-AF65-F5344CB8AC3E}">
        <p14:creationId xmlns:p14="http://schemas.microsoft.com/office/powerpoint/2010/main" val="39514636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Tag us in your Ci3T highlights, we love to see Ci3T in action! </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Follow us on </a:t>
            </a:r>
            <a:r>
              <a:rPr kumimoji="0" lang="en-US" sz="2800" b="1" i="0" u="none" strike="noStrike" kern="1200" cap="none" spc="-100" normalizeH="0" baseline="0" noProof="0">
                <a:ln>
                  <a:noFill/>
                </a:ln>
                <a:solidFill>
                  <a:srgbClr val="2F4E6D"/>
                </a:solidFill>
                <a:effectLst/>
                <a:uLnTx/>
                <a:uFillTx/>
                <a:latin typeface="Arial" panose="020B0604020202020204"/>
                <a:ea typeface="Roboto" pitchFamily="2" charset="0"/>
                <a:cs typeface="+mn-cs"/>
              </a:rPr>
              <a:t>Instagram</a:t>
            </a:r>
            <a:r>
              <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 for updates and new resources!</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Ci3Tmodel</a:t>
              </a: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a:ea typeface="+mn-ea"/>
                  <a:cs typeface="+mn-cs"/>
                </a:rPr>
                <a:t>#Ci3T</a:t>
              </a:r>
              <a:endParaRPr kumimoji="0" lang="en-US" sz="5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pic>
        <p:nvPicPr>
          <p:cNvPr id="4" name="Picture 1" descr="Screenshot of Ci3T session evaluation">
            <a:extLst>
              <a:ext uri="{FF2B5EF4-FFF2-40B4-BE49-F238E27FC236}">
                <a16:creationId xmlns:a16="http://schemas.microsoft.com/office/drawing/2014/main" id="{D61D8EF9-5543-4A99-4F5C-C449351ADC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67258" y="3181077"/>
            <a:ext cx="4060506" cy="3473938"/>
          </a:xfrm>
          <a:prstGeom prst="rect">
            <a:avLst/>
          </a:prstGeom>
          <a:ln>
            <a:solidFill>
              <a:schemeClr val="accent5"/>
            </a:solidFill>
          </a:ln>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500" normalizeH="0" baseline="0" noProof="0">
                <a:ln w="3175">
                  <a:solidFill>
                    <a:prstClr val="white">
                      <a:lumMod val="95000"/>
                    </a:prstClr>
                  </a:solidFill>
                </a:ln>
                <a:solidFill>
                  <a:srgbClr val="4D4D4D"/>
                </a:solidFill>
                <a:effectLst/>
                <a:uLnTx/>
                <a:uFillTx/>
                <a:latin typeface="Arial" panose="020B0604020202020204"/>
                <a:ea typeface="+mj-ea"/>
                <a:cs typeface="+mj-cs"/>
              </a:rPr>
              <a:t>Thank you!</a:t>
            </a:r>
            <a:endParaRPr kumimoji="0" lang="en-US" sz="5400" b="1" i="0" u="none" strike="noStrike" kern="1200" cap="none" spc="-500" normalizeH="0" baseline="0" noProof="0">
              <a:ln>
                <a:noFill/>
              </a:ln>
              <a:solidFill>
                <a:srgbClr val="4D4D4D"/>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Arial" panose="020B0604020202020204"/>
                <a:ea typeface="+mj-ea"/>
                <a:cs typeface="+mj-cs"/>
              </a:rPr>
              <a:t>ci3t.org</a:t>
            </a:r>
          </a:p>
        </p:txBody>
      </p:sp>
    </p:spTree>
    <p:extLst>
      <p:ext uri="{BB962C8B-B14F-4D97-AF65-F5344CB8AC3E}">
        <p14:creationId xmlns:p14="http://schemas.microsoft.com/office/powerpoint/2010/main" val="194647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Content">
            <a:extLst>
              <a:ext uri="{FF2B5EF4-FFF2-40B4-BE49-F238E27FC236}">
                <a16:creationId xmlns:a16="http://schemas.microsoft.com/office/drawing/2014/main" id="{8FDAB62B-84C1-BAAD-8CB7-5029508AE914}"/>
              </a:ext>
            </a:extLst>
          </p:cNvPr>
          <p:cNvSpPr>
            <a:spLocks noGrp="1"/>
          </p:cNvSpPr>
          <p:nvPr>
            <p:ph idx="1"/>
          </p:nvPr>
        </p:nvSpPr>
        <p:spPr>
          <a:xfrm>
            <a:off x="838200" y="1825625"/>
            <a:ext cx="10515600" cy="2955925"/>
          </a:xfrm>
        </p:spPr>
        <p:txBody>
          <a:bodyPr>
            <a:normAutofit fontScale="92500" lnSpcReduction="20000"/>
          </a:bodyPr>
          <a:lstStyle/>
          <a:p>
            <a:r>
              <a:rPr lang="en-US"/>
              <a:t>Welcome</a:t>
            </a:r>
          </a:p>
          <a:p>
            <a:r>
              <a:rPr lang="en-US"/>
              <a:t>Procedures for Monitoring</a:t>
            </a:r>
          </a:p>
          <a:p>
            <a:pPr lvl="1"/>
            <a:r>
              <a:rPr lang="en-US"/>
              <a:t>Review Social Validity and Treatment Integrity Data</a:t>
            </a:r>
          </a:p>
          <a:p>
            <a:pPr lvl="1"/>
            <a:r>
              <a:rPr lang="en-US"/>
              <a:t>Review your Winter Screening Data</a:t>
            </a:r>
          </a:p>
          <a:p>
            <a:r>
              <a:rPr lang="en-US"/>
              <a:t>Data-Informed Decision-Making</a:t>
            </a:r>
          </a:p>
          <a:p>
            <a:pPr lvl="1"/>
            <a:r>
              <a:rPr lang="en-US"/>
              <a:t>Set Professional Learning Targets and Resources</a:t>
            </a:r>
          </a:p>
          <a:p>
            <a:pPr lvl="1"/>
            <a:r>
              <a:rPr lang="en-US"/>
              <a:t>Develop Communication Plans with Staff and Families</a:t>
            </a:r>
          </a:p>
          <a:p>
            <a:r>
              <a:rPr lang="en-US"/>
              <a:t>Wrapping Up and Moving Forward</a:t>
            </a:r>
          </a:p>
        </p:txBody>
      </p:sp>
      <p:pic>
        <p:nvPicPr>
          <p:cNvPr id="9" name="Picture">
            <a:extLst>
              <a:ext uri="{FF2B5EF4-FFF2-40B4-BE49-F238E27FC236}">
                <a16:creationId xmlns:a16="http://schemas.microsoft.com/office/drawing/2014/main" id="{C6F7FF56-8E9F-3F74-7CD9-C2A1EF2C1DC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83579" y="4560979"/>
            <a:ext cx="3088105" cy="2164674"/>
          </a:xfrm>
          <a:prstGeom prst="rect">
            <a:avLst/>
          </a:prstGeom>
        </p:spPr>
      </p:pic>
    </p:spTree>
    <p:extLst>
      <p:ext uri="{BB962C8B-B14F-4D97-AF65-F5344CB8AC3E}">
        <p14:creationId xmlns:p14="http://schemas.microsoft.com/office/powerpoint/2010/main" val="1214318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Accessing Professional Learning Materials</a:t>
            </a:r>
          </a:p>
        </p:txBody>
      </p:sp>
      <p:sp>
        <p:nvSpPr>
          <p:cNvPr id="10" name="Title 1">
            <a:extLst>
              <a:ext uri="{FF2B5EF4-FFF2-40B4-BE49-F238E27FC236}">
                <a16:creationId xmlns:a16="http://schemas.microsoft.com/office/drawing/2014/main" id="{BC30FD79-4A4E-632C-EA5B-F854BE04FBF3}"/>
              </a:ext>
            </a:extLst>
          </p:cNvPr>
          <p:cNvSpPr txBox="1">
            <a:spLocks/>
          </p:cNvSpPr>
          <p:nvPr/>
        </p:nvSpPr>
        <p:spPr>
          <a:xfrm>
            <a:off x="772078" y="-13681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Accessing Professional Learning Materials 1</a:t>
            </a:r>
          </a:p>
        </p:txBody>
      </p:sp>
      <p:sp>
        <p:nvSpPr>
          <p:cNvPr id="7" name="Rectangle">
            <a:extLst>
              <a:ext uri="{FF2B5EF4-FFF2-40B4-BE49-F238E27FC236}">
                <a16:creationId xmlns:a16="http://schemas.microsoft.com/office/drawing/2014/main" id="{11924B91-7965-4A44-9D61-7C7524088403}"/>
              </a:ext>
            </a:extLst>
          </p:cNvPr>
          <p:cNvSpPr/>
          <p:nvPr/>
        </p:nvSpPr>
        <p:spPr>
          <a:xfrm>
            <a:off x="838199" y="1364802"/>
            <a:ext cx="5028579" cy="51982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a:ln>
                  <a:noFill/>
                </a:ln>
                <a:solidFill>
                  <a:srgbClr val="2F4E6D"/>
                </a:solidFill>
                <a:effectLst/>
                <a:uLnTx/>
                <a:uFillTx/>
                <a:latin typeface="Arial" panose="020B0604020202020204"/>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descr="Screenshot of Ci3T Implementation Professional Learning Series Companion eBooks and Resources with a yellow box outlining session 3">
            <a:extLst>
              <a:ext uri="{FF2B5EF4-FFF2-40B4-BE49-F238E27FC236}">
                <a16:creationId xmlns:a16="http://schemas.microsoft.com/office/drawing/2014/main" id="{3DBF961D-72CE-8D86-5AEB-533D8313C55A}"/>
              </a:ext>
            </a:extLst>
          </p:cNvPr>
          <p:cNvGrpSpPr/>
          <p:nvPr/>
        </p:nvGrpSpPr>
        <p:grpSpPr>
          <a:xfrm>
            <a:off x="6651209" y="1504622"/>
            <a:ext cx="4766589" cy="4909595"/>
            <a:chOff x="6572551" y="1583280"/>
            <a:chExt cx="4766589" cy="4909595"/>
          </a:xfrm>
        </p:grpSpPr>
        <p:pic>
          <p:nvPicPr>
            <p:cNvPr id="3" name="Picture 2" descr="Screenshot of Ci3T Implementation Professional Learning Series Companion eBooks and Resources with a yellow box outlining session 2">
              <a:extLst>
                <a:ext uri="{FF2B5EF4-FFF2-40B4-BE49-F238E27FC236}">
                  <a16:creationId xmlns:a16="http://schemas.microsoft.com/office/drawing/2014/main" id="{91CE8CC1-DE2C-F4AC-8254-AFD5F0C27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BC95FC8A-9970-F02E-926D-8DCC3990488C}"/>
                </a:ext>
              </a:extLst>
            </p:cNvPr>
            <p:cNvSpPr/>
            <p:nvPr/>
          </p:nvSpPr>
          <p:spPr>
            <a:xfrm>
              <a:off x="6572551" y="4572837"/>
              <a:ext cx="4766589" cy="372789"/>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21946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8B19-44F1-D132-A886-83FEC7159697}"/>
              </a:ext>
            </a:extLst>
          </p:cNvPr>
          <p:cNvSpPr>
            <a:spLocks noGrp="1"/>
          </p:cNvSpPr>
          <p:nvPr>
            <p:ph type="title"/>
          </p:nvPr>
        </p:nvSpPr>
        <p:spPr/>
        <p:txBody>
          <a:bodyPr/>
          <a:lstStyle/>
          <a:p>
            <a:r>
              <a:rPr lang="en-US"/>
              <a:t>Materials for Today’s Session</a:t>
            </a:r>
          </a:p>
        </p:txBody>
      </p:sp>
      <p:sp>
        <p:nvSpPr>
          <p:cNvPr id="3" name="Content Placeholder 1">
            <a:extLst>
              <a:ext uri="{FF2B5EF4-FFF2-40B4-BE49-F238E27FC236}">
                <a16:creationId xmlns:a16="http://schemas.microsoft.com/office/drawing/2014/main" id="{A1045F8B-A4AA-C9E7-C53F-682F4910F5BC}"/>
              </a:ext>
            </a:extLst>
          </p:cNvPr>
          <p:cNvSpPr>
            <a:spLocks noGrp="1"/>
          </p:cNvSpPr>
          <p:nvPr>
            <p:ph idx="1"/>
          </p:nvPr>
        </p:nvSpPr>
        <p:spPr>
          <a:xfrm>
            <a:off x="630723" y="5335001"/>
            <a:ext cx="2365727" cy="845599"/>
          </a:xfrm>
        </p:spPr>
        <p:txBody>
          <a:bodyPr>
            <a:normAutofit/>
          </a:bodyPr>
          <a:lstStyle/>
          <a:p>
            <a:pPr marL="0" indent="0" algn="ctr">
              <a:buNone/>
            </a:pPr>
            <a:r>
              <a:rPr lang="en-US" sz="2000"/>
              <a:t>Ci3T Leadership Team Agenda</a:t>
            </a:r>
          </a:p>
        </p:txBody>
      </p:sp>
      <p:sp>
        <p:nvSpPr>
          <p:cNvPr id="8" name="Content Placeholder 2">
            <a:extLst>
              <a:ext uri="{FF2B5EF4-FFF2-40B4-BE49-F238E27FC236}">
                <a16:creationId xmlns:a16="http://schemas.microsoft.com/office/drawing/2014/main" id="{2227F3CD-986C-08EC-44F7-07CCDCE9D3B0}"/>
              </a:ext>
            </a:extLst>
          </p:cNvPr>
          <p:cNvSpPr txBox="1">
            <a:spLocks/>
          </p:cNvSpPr>
          <p:nvPr/>
        </p:nvSpPr>
        <p:spPr>
          <a:xfrm>
            <a:off x="3113524"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Ci3T Implementation Manual</a:t>
            </a:r>
          </a:p>
        </p:txBody>
      </p:sp>
      <p:sp>
        <p:nvSpPr>
          <p:cNvPr id="13" name="Content Placeholder 3">
            <a:extLst>
              <a:ext uri="{FF2B5EF4-FFF2-40B4-BE49-F238E27FC236}">
                <a16:creationId xmlns:a16="http://schemas.microsoft.com/office/drawing/2014/main" id="{FCD69A82-DB24-EA6E-7EF8-59FA3C4D8E2D}"/>
              </a:ext>
            </a:extLst>
          </p:cNvPr>
          <p:cNvSpPr txBox="1">
            <a:spLocks/>
          </p:cNvSpPr>
          <p:nvPr/>
        </p:nvSpPr>
        <p:spPr>
          <a:xfrm>
            <a:off x="6096000" y="5380156"/>
            <a:ext cx="2624637" cy="7350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Winter Screening Data</a:t>
            </a:r>
          </a:p>
        </p:txBody>
      </p:sp>
      <p:sp>
        <p:nvSpPr>
          <p:cNvPr id="7" name="Content Placeholder 4">
            <a:extLst>
              <a:ext uri="{FF2B5EF4-FFF2-40B4-BE49-F238E27FC236}">
                <a16:creationId xmlns:a16="http://schemas.microsoft.com/office/drawing/2014/main" id="{BF4B70C7-C318-E476-4D3D-FA5B2602E8F7}"/>
              </a:ext>
            </a:extLst>
          </p:cNvPr>
          <p:cNvSpPr txBox="1">
            <a:spLocks/>
          </p:cNvSpPr>
          <p:nvPr/>
        </p:nvSpPr>
        <p:spPr>
          <a:xfrm>
            <a:off x="9078476" y="5356973"/>
            <a:ext cx="2703745" cy="84559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Fall Treatment Integrity and Social Validity Data</a:t>
            </a:r>
          </a:p>
        </p:txBody>
      </p:sp>
      <p:pic>
        <p:nvPicPr>
          <p:cNvPr id="6" name="Picture 1">
            <a:extLst>
              <a:ext uri="{FF2B5EF4-FFF2-40B4-BE49-F238E27FC236}">
                <a16:creationId xmlns:a16="http://schemas.microsoft.com/office/drawing/2014/main" id="{50A91757-8D85-53ED-3601-A5C47FE6F37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6968" y="2087360"/>
            <a:ext cx="2273239" cy="2941839"/>
          </a:xfrm>
          <a:prstGeom prst="rect">
            <a:avLst/>
          </a:prstGeom>
          <a:ln>
            <a:solidFill>
              <a:schemeClr val="tx1"/>
            </a:solidFill>
          </a:ln>
        </p:spPr>
      </p:pic>
      <p:pic>
        <p:nvPicPr>
          <p:cNvPr id="4" name="Picture 2">
            <a:extLst>
              <a:ext uri="{FF2B5EF4-FFF2-40B4-BE49-F238E27FC236}">
                <a16:creationId xmlns:a16="http://schemas.microsoft.com/office/drawing/2014/main" id="{A61D15A7-44A8-446D-98F9-F892717F174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89224" y="2137311"/>
            <a:ext cx="2273239" cy="2941840"/>
          </a:xfrm>
          <a:prstGeom prst="rect">
            <a:avLst/>
          </a:prstGeom>
          <a:ln>
            <a:solidFill>
              <a:schemeClr val="tx1"/>
            </a:solidFill>
          </a:ln>
        </p:spPr>
      </p:pic>
      <p:pic>
        <p:nvPicPr>
          <p:cNvPr id="5" name="Picture 3">
            <a:extLst>
              <a:ext uri="{FF2B5EF4-FFF2-40B4-BE49-F238E27FC236}">
                <a16:creationId xmlns:a16="http://schemas.microsoft.com/office/drawing/2014/main" id="{599DF022-11DF-3C76-15A1-C60824DC00D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68649" y="2148215"/>
            <a:ext cx="2750337" cy="1142664"/>
          </a:xfrm>
          <a:prstGeom prst="rect">
            <a:avLst/>
          </a:prstGeom>
          <a:ln>
            <a:solidFill>
              <a:schemeClr val="tx1"/>
            </a:solidFill>
          </a:ln>
        </p:spPr>
      </p:pic>
      <p:pic>
        <p:nvPicPr>
          <p:cNvPr id="10" name="Picture 4">
            <a:extLst>
              <a:ext uri="{FF2B5EF4-FFF2-40B4-BE49-F238E27FC236}">
                <a16:creationId xmlns:a16="http://schemas.microsoft.com/office/drawing/2014/main" id="{19D1ED26-22DC-FF9D-004D-272EA2C5DBC8}"/>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1415" y="3608231"/>
            <a:ext cx="2473601" cy="1400344"/>
          </a:xfrm>
          <a:prstGeom prst="rect">
            <a:avLst/>
          </a:prstGeom>
          <a:ln w="6350">
            <a:solidFill>
              <a:schemeClr val="tx1">
                <a:lumMod val="50000"/>
                <a:lumOff val="50000"/>
              </a:schemeClr>
            </a:solidFill>
          </a:ln>
        </p:spPr>
      </p:pic>
      <p:pic>
        <p:nvPicPr>
          <p:cNvPr id="14" name="Picture 5">
            <a:extLst>
              <a:ext uri="{FF2B5EF4-FFF2-40B4-BE49-F238E27FC236}">
                <a16:creationId xmlns:a16="http://schemas.microsoft.com/office/drawing/2014/main" id="{2874629C-E833-0F8A-67D1-457E1BB6F1E4}"/>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9078476" y="2185977"/>
            <a:ext cx="1413087" cy="17314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1F2B6CBA-F4EC-85DB-56A3-12057F0F5E1B}"/>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80581" y="2137311"/>
            <a:ext cx="1413087"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7">
            <a:extLst>
              <a:ext uri="{FF2B5EF4-FFF2-40B4-BE49-F238E27FC236}">
                <a16:creationId xmlns:a16="http://schemas.microsoft.com/office/drawing/2014/main" id="{43B8DC95-E3BA-7898-5BAC-B36F2F84926E}"/>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29491" y="3290879"/>
            <a:ext cx="1413163" cy="1828800"/>
          </a:xfrm>
          <a:prstGeom prst="rect">
            <a:avLst/>
          </a:prstGeom>
          <a:ln>
            <a:solidFill>
              <a:schemeClr val="tx1"/>
            </a:solidFill>
          </a:ln>
        </p:spPr>
      </p:pic>
    </p:spTree>
    <p:extLst>
      <p:ext uri="{BB962C8B-B14F-4D97-AF65-F5344CB8AC3E}">
        <p14:creationId xmlns:p14="http://schemas.microsoft.com/office/powerpoint/2010/main" val="507879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normAutofit/>
          </a:bodyPr>
          <a:lstStyle/>
          <a:p>
            <a:r>
              <a:rPr lang="en-US" sz="4000"/>
              <a:t>Ci3T Leadership Team Agenda Template</a:t>
            </a:r>
          </a:p>
        </p:txBody>
      </p:sp>
      <p:pic>
        <p:nvPicPr>
          <p:cNvPr id="16" name="Picture 1" descr="Screenshot of an Action Steps table to use for supporting implementation.">
            <a:extLst>
              <a:ext uri="{FF2B5EF4-FFF2-40B4-BE49-F238E27FC236}">
                <a16:creationId xmlns:a16="http://schemas.microsoft.com/office/drawing/2014/main" id="{9E61DE6D-61DE-4D5D-8AE2-4390146FD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036" y="1690688"/>
            <a:ext cx="3532909" cy="4572000"/>
          </a:xfrm>
          <a:prstGeom prst="rect">
            <a:avLst/>
          </a:prstGeom>
          <a:ln w="9525">
            <a:solidFill>
              <a:schemeClr val="tx1">
                <a:lumMod val="50000"/>
                <a:lumOff val="50000"/>
              </a:schemeClr>
            </a:solidFill>
          </a:ln>
          <a:effectLst>
            <a:outerShdw blurRad="50800" dist="38100" dir="13500000" algn="br" rotWithShape="0">
              <a:prstClr val="black">
                <a:alpha val="10000"/>
              </a:prstClr>
            </a:outerShdw>
          </a:effectLst>
        </p:spPr>
      </p:pic>
      <p:pic>
        <p:nvPicPr>
          <p:cNvPr id="18" name="Picture 2" descr="Screenshot of an Action Steps table to use for supporting implementation.">
            <a:extLst>
              <a:ext uri="{FF2B5EF4-FFF2-40B4-BE49-F238E27FC236}">
                <a16:creationId xmlns:a16="http://schemas.microsoft.com/office/drawing/2014/main" id="{5158CF46-5AEE-4095-AD0C-C3123AB368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52" t="12041" r="6966" b="27668"/>
          <a:stretch/>
        </p:blipFill>
        <p:spPr>
          <a:xfrm>
            <a:off x="5076319" y="2359702"/>
            <a:ext cx="5961619" cy="323397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4" name="Picture 3">
            <a:extLst>
              <a:ext uri="{FF2B5EF4-FFF2-40B4-BE49-F238E27FC236}">
                <a16:creationId xmlns:a16="http://schemas.microsoft.com/office/drawing/2014/main" id="{232A8F4C-4222-5C96-8AD0-163C53EF5976}"/>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8420" y="-23812"/>
            <a:ext cx="1363579" cy="21304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a:extLst>
              <a:ext uri="{FF2B5EF4-FFF2-40B4-BE49-F238E27FC236}">
                <a16:creationId xmlns:a16="http://schemas.microsoft.com/office/drawing/2014/main" id="{B741C82C-7703-571D-9CF6-063C8883C37B}"/>
              </a:ext>
            </a:extLst>
          </p:cNvPr>
          <p:cNvSpPr/>
          <p:nvPr/>
        </p:nvSpPr>
        <p:spPr>
          <a:xfrm>
            <a:off x="221570" y="5079545"/>
            <a:ext cx="10515600" cy="1690688"/>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panose="020B0604020202020204"/>
                <a:ea typeface="+mn-ea"/>
                <a:cs typeface="Arial"/>
              </a:rPr>
              <a:t>1.2 TEAM OPERATING PROCEDURES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Tier 1 leadership team has (a) regular meeting format/agenda that prompts the regular review of Tier 1 practices, systems, and data, (b) minutes available to all staff for review, (c) established and regularly used team norms, (d) defined meeting roles (e.g., timekeeper, facilitator, recorder), (e) regular (e.g., quarterly) two-way data sharing and communication with advanced tiers teams to inform decision making, (f) a current action plan, (g) procedure for evaluating fidelity of team operating procedures (e.g., Team Initiated Problem Solving [TIPS] Fidelity Checklist) at least twice annually, and (h) a formal process to monitor the impact of team norms and procedures on ensuring all team members are able to participate as equal partners</a:t>
            </a:r>
          </a:p>
        </p:txBody>
      </p:sp>
      <p:pic>
        <p:nvPicPr>
          <p:cNvPr id="5" name="Picture 4" descr="Tiered Fidelity Inventory (TFI) Manual - Version 3">
            <a:extLst>
              <a:ext uri="{FF2B5EF4-FFF2-40B4-BE49-F238E27FC236}">
                <a16:creationId xmlns:a16="http://schemas.microsoft.com/office/drawing/2014/main" id="{2D8FFC43-BCD9-A9C6-F003-3C8488DBBC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2574360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3FA85-650A-F25E-5573-DCC962EA5BF9}"/>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245B4EF0-D624-A188-6794-74962A3746F8}"/>
              </a:ext>
            </a:extLst>
          </p:cNvPr>
          <p:cNvSpPr>
            <a:spLocks noGrp="1"/>
          </p:cNvSpPr>
          <p:nvPr>
            <p:ph type="title"/>
          </p:nvPr>
        </p:nvSpPr>
        <p:spPr>
          <a:xfrm>
            <a:off x="838200" y="0"/>
            <a:ext cx="10515600" cy="1325563"/>
          </a:xfrm>
        </p:spPr>
        <p:txBody>
          <a:bodyPr vert="horz" lIns="91440" tIns="45720" rIns="91440" bIns="45720" rtlCol="0" anchor="b">
            <a:normAutofit/>
          </a:bodyPr>
          <a:lstStyle/>
          <a:p>
            <a:r>
              <a:rPr lang="en-US"/>
              <a:t>Coaching Protocol</a:t>
            </a:r>
          </a:p>
        </p:txBody>
      </p:sp>
      <p:pic>
        <p:nvPicPr>
          <p:cNvPr id="14" name="Page 01" descr="Ci3T Implementation Series &amp; Delivery Coaching Protocols Handout">
            <a:extLst>
              <a:ext uri="{FF2B5EF4-FFF2-40B4-BE49-F238E27FC236}">
                <a16:creationId xmlns:a16="http://schemas.microsoft.com/office/drawing/2014/main" id="{72FED0D3-4534-0A51-639F-6BF05F35FA3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9855" y="1501221"/>
            <a:ext cx="4102770" cy="5149518"/>
          </a:xfrm>
          <a:prstGeom prst="rect">
            <a:avLst/>
          </a:prstGeom>
          <a:ln>
            <a:solidFill>
              <a:schemeClr val="tx1">
                <a:lumMod val="50000"/>
                <a:lumOff val="50000"/>
              </a:schemeClr>
            </a:solidFill>
          </a:ln>
        </p:spPr>
      </p:pic>
      <p:pic>
        <p:nvPicPr>
          <p:cNvPr id="6" name="Page 02" descr="Team Members and Attendance Handout">
            <a:extLst>
              <a:ext uri="{FF2B5EF4-FFF2-40B4-BE49-F238E27FC236}">
                <a16:creationId xmlns:a16="http://schemas.microsoft.com/office/drawing/2014/main" id="{C70DE679-9F45-9B9A-7365-6B33D10D4E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3370" y="1817086"/>
            <a:ext cx="6035040" cy="4663440"/>
          </a:xfrm>
          <a:prstGeom prst="rect">
            <a:avLst/>
          </a:prstGeom>
          <a:ln>
            <a:solidFill>
              <a:schemeClr val="tx1">
                <a:lumMod val="50000"/>
                <a:lumOff val="50000"/>
              </a:schemeClr>
            </a:solidFill>
          </a:ln>
        </p:spPr>
      </p:pic>
      <p:pic>
        <p:nvPicPr>
          <p:cNvPr id="4" name="Page 03" descr="Coaching Log Handout">
            <a:extLst>
              <a:ext uri="{FF2B5EF4-FFF2-40B4-BE49-F238E27FC236}">
                <a16:creationId xmlns:a16="http://schemas.microsoft.com/office/drawing/2014/main" id="{07471585-9286-802A-B414-5F97367216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252662"/>
            <a:ext cx="6035040" cy="4663440"/>
          </a:xfrm>
          <a:prstGeom prst="rect">
            <a:avLst/>
          </a:prstGeom>
          <a:ln>
            <a:solidFill>
              <a:schemeClr val="tx1">
                <a:lumMod val="50000"/>
                <a:lumOff val="50000"/>
              </a:schemeClr>
            </a:solidFill>
          </a:ln>
        </p:spPr>
      </p:pic>
      <p:pic>
        <p:nvPicPr>
          <p:cNvPr id="16" name="Page 04" descr="Module Discussions Handout">
            <a:extLst>
              <a:ext uri="{FF2B5EF4-FFF2-40B4-BE49-F238E27FC236}">
                <a16:creationId xmlns:a16="http://schemas.microsoft.com/office/drawing/2014/main" id="{48F2916E-BDE8-66C4-1EBE-BF897D08592E}"/>
              </a:ext>
            </a:extLst>
          </p:cNvPr>
          <p:cNvPicPr>
            <a:picLocks noChangeAspect="1"/>
          </p:cNvPicPr>
          <p:nvPr/>
        </p:nvPicPr>
        <p:blipFill>
          <a:blip r:embed="rId5" cstate="screen">
            <a:extLst>
              <a:ext uri="{28A0092B-C50C-407E-A947-70E740481C1C}">
                <a14:useLocalDpi xmlns:a14="http://schemas.microsoft.com/office/drawing/2010/main"/>
              </a:ext>
            </a:extLst>
          </a:blip>
          <a:srcRect l="5067" t="5803" r="4576"/>
          <a:stretch/>
        </p:blipFill>
        <p:spPr>
          <a:xfrm>
            <a:off x="5173578" y="3934327"/>
            <a:ext cx="5907507" cy="4758918"/>
          </a:xfrm>
          <a:prstGeom prst="rect">
            <a:avLst/>
          </a:prstGeom>
          <a:ln>
            <a:solidFill>
              <a:schemeClr val="tx1">
                <a:lumMod val="50000"/>
                <a:lumOff val="50000"/>
              </a:schemeClr>
            </a:solidFill>
          </a:ln>
        </p:spPr>
      </p:pic>
      <p:pic>
        <p:nvPicPr>
          <p:cNvPr id="24" name="Page 05" descr="Ci3T Implementation Coaching - Preparing for the Year Handout">
            <a:extLst>
              <a:ext uri="{FF2B5EF4-FFF2-40B4-BE49-F238E27FC236}">
                <a16:creationId xmlns:a16="http://schemas.microsoft.com/office/drawing/2014/main" id="{0CA29B8B-4F36-691B-2547-3F3323AE8B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72339" y="1341772"/>
            <a:ext cx="6537960" cy="5052060"/>
          </a:xfrm>
          <a:prstGeom prst="rect">
            <a:avLst/>
          </a:prstGeom>
          <a:ln>
            <a:solidFill>
              <a:schemeClr val="tx1">
                <a:lumMod val="50000"/>
                <a:lumOff val="50000"/>
              </a:schemeClr>
            </a:solidFill>
          </a:ln>
        </p:spPr>
      </p:pic>
      <p:pic>
        <p:nvPicPr>
          <p:cNvPr id="22" name="Page 06" descr="Screenshot of Session 1 activities to complete before the session, including implementation coaching tips">
            <a:extLst>
              <a:ext uri="{FF2B5EF4-FFF2-40B4-BE49-F238E27FC236}">
                <a16:creationId xmlns:a16="http://schemas.microsoft.com/office/drawing/2014/main" id="{F338273F-358C-D9B6-0CB5-A31C43C833DF}"/>
              </a:ext>
            </a:extLst>
          </p:cNvPr>
          <p:cNvPicPr>
            <a:picLocks noChangeAspect="1"/>
          </p:cNvPicPr>
          <p:nvPr/>
        </p:nvPicPr>
        <p:blipFill>
          <a:blip r:embed="rId7" cstate="screen">
            <a:extLst>
              <a:ext uri="{28A0092B-C50C-407E-A947-70E740481C1C}">
                <a14:useLocalDpi xmlns:a14="http://schemas.microsoft.com/office/drawing/2010/main"/>
              </a:ext>
            </a:extLst>
          </a:blip>
          <a:srcRect l="6306" t="29385" r="6465" b="17507"/>
          <a:stretch/>
        </p:blipFill>
        <p:spPr>
          <a:xfrm>
            <a:off x="15255102" y="3420646"/>
            <a:ext cx="5702969" cy="2683043"/>
          </a:xfrm>
          <a:prstGeom prst="rect">
            <a:avLst/>
          </a:prstGeom>
          <a:ln>
            <a:solidFill>
              <a:schemeClr val="tx1">
                <a:lumMod val="50000"/>
                <a:lumOff val="50000"/>
              </a:schemeClr>
            </a:solidFill>
          </a:ln>
        </p:spPr>
      </p:pic>
      <p:pic>
        <p:nvPicPr>
          <p:cNvPr id="20" name="Page 07" descr="Screenshot of Session 1 activities to complete during the session, including implementation coaching tips">
            <a:extLst>
              <a:ext uri="{FF2B5EF4-FFF2-40B4-BE49-F238E27FC236}">
                <a16:creationId xmlns:a16="http://schemas.microsoft.com/office/drawing/2014/main" id="{421374BC-C9E4-F27E-3C5E-2C3AE6D3FAE5}"/>
              </a:ext>
            </a:extLst>
          </p:cNvPr>
          <p:cNvPicPr>
            <a:picLocks noChangeAspect="1"/>
          </p:cNvPicPr>
          <p:nvPr/>
        </p:nvPicPr>
        <p:blipFill>
          <a:blip r:embed="rId8" cstate="screen">
            <a:extLst>
              <a:ext uri="{28A0092B-C50C-407E-A947-70E740481C1C}">
                <a14:useLocalDpi xmlns:a14="http://schemas.microsoft.com/office/drawing/2010/main"/>
              </a:ext>
            </a:extLst>
          </a:blip>
          <a:srcRect l="5774" t="5573" r="6261" b="9169"/>
          <a:stretch/>
        </p:blipFill>
        <p:spPr>
          <a:xfrm>
            <a:off x="17741629" y="187693"/>
            <a:ext cx="5751095" cy="4307306"/>
          </a:xfrm>
          <a:prstGeom prst="rect">
            <a:avLst/>
          </a:prstGeom>
          <a:ln>
            <a:solidFill>
              <a:schemeClr val="tx1">
                <a:lumMod val="50000"/>
                <a:lumOff val="50000"/>
              </a:schemeClr>
            </a:solidFill>
          </a:ln>
        </p:spPr>
      </p:pic>
      <p:pic>
        <p:nvPicPr>
          <p:cNvPr id="18" name="Page 08" descr="Screenshot of Session 1 activities to complete after the session, including implementation coaching tips">
            <a:extLst>
              <a:ext uri="{FF2B5EF4-FFF2-40B4-BE49-F238E27FC236}">
                <a16:creationId xmlns:a16="http://schemas.microsoft.com/office/drawing/2014/main" id="{D207360D-9E07-0145-EE6C-EB4964254B46}"/>
              </a:ext>
            </a:extLst>
          </p:cNvPr>
          <p:cNvPicPr>
            <a:picLocks noChangeAspect="1"/>
          </p:cNvPicPr>
          <p:nvPr/>
        </p:nvPicPr>
        <p:blipFill>
          <a:blip r:embed="rId9" cstate="screen">
            <a:extLst>
              <a:ext uri="{28A0092B-C50C-407E-A947-70E740481C1C}">
                <a14:useLocalDpi xmlns:a14="http://schemas.microsoft.com/office/drawing/2010/main"/>
              </a:ext>
            </a:extLst>
          </a:blip>
          <a:srcRect l="6809" t="16833" r="7250" b="8863"/>
          <a:stretch/>
        </p:blipFill>
        <p:spPr>
          <a:xfrm>
            <a:off x="20103829" y="2885240"/>
            <a:ext cx="5618748" cy="3753853"/>
          </a:xfrm>
          <a:prstGeom prst="rect">
            <a:avLst/>
          </a:prstGeom>
          <a:ln>
            <a:solidFill>
              <a:schemeClr val="tx1">
                <a:lumMod val="50000"/>
                <a:lumOff val="50000"/>
              </a:schemeClr>
            </a:solidFill>
          </a:ln>
        </p:spPr>
      </p:pic>
    </p:spTree>
    <p:extLst>
      <p:ext uri="{BB962C8B-B14F-4D97-AF65-F5344CB8AC3E}">
        <p14:creationId xmlns:p14="http://schemas.microsoft.com/office/powerpoint/2010/main" val="150909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3500"/>
                            </p:stCondLst>
                            <p:childTnLst>
                              <p:par>
                                <p:cTn id="17" presetID="35" presetClass="path" presetSubtype="0" accel="50000" decel="50000" fill="hold" nodeType="afterEffect">
                                  <p:stCondLst>
                                    <p:cond delay="1000"/>
                                  </p:stCondLst>
                                  <p:childTnLst>
                                    <p:animMotion origin="layout" path="M 3.95833E-6 -1.85185E-6 L -1.00808 0.00903 " pathEditMode="relative" rAng="0" ptsTypes="AA">
                                      <p:cBhvr>
                                        <p:cTn id="18" dur="2000" fill="hold"/>
                                        <p:tgtEl>
                                          <p:spTgt spid="4"/>
                                        </p:tgtEl>
                                        <p:attrNameLst>
                                          <p:attrName>ppt_x</p:attrName>
                                          <p:attrName>ppt_y</p:attrName>
                                        </p:attrNameLst>
                                      </p:cBhvr>
                                      <p:rCtr x="-50404" y="440"/>
                                    </p:animMotion>
                                  </p:childTnLst>
                                </p:cTn>
                              </p:par>
                              <p:par>
                                <p:cTn id="19" presetID="35" presetClass="path" presetSubtype="0" accel="50000" decel="50000" fill="hold" nodeType="withEffect">
                                  <p:stCondLst>
                                    <p:cond delay="1000"/>
                                  </p:stCondLst>
                                  <p:childTnLst>
                                    <p:animMotion origin="layout" path="M 3.54167E-6 -1.85185E-6 L -0.9211 0.04259 " pathEditMode="relative" rAng="0" ptsTypes="AA">
                                      <p:cBhvr>
                                        <p:cTn id="20" dur="2000" fill="hold"/>
                                        <p:tgtEl>
                                          <p:spTgt spid="16"/>
                                        </p:tgtEl>
                                        <p:attrNameLst>
                                          <p:attrName>ppt_x</p:attrName>
                                          <p:attrName>ppt_y</p:attrName>
                                        </p:attrNameLst>
                                      </p:cBhvr>
                                      <p:rCtr x="-46055" y="2130"/>
                                    </p:animMotion>
                                  </p:childTnLst>
                                </p:cTn>
                              </p:par>
                              <p:par>
                                <p:cTn id="21" presetID="35" presetClass="path" presetSubtype="0" accel="50000" decel="50000" fill="hold" nodeType="withEffect">
                                  <p:stCondLst>
                                    <p:cond delay="1000"/>
                                  </p:stCondLst>
                                  <p:childTnLst>
                                    <p:animMotion origin="layout" path="M 3.75E-6 -1.11111E-6 L -0.82201 -0.00301 " pathEditMode="relative" rAng="0" ptsTypes="AA">
                                      <p:cBhvr>
                                        <p:cTn id="22" dur="2000" fill="hold"/>
                                        <p:tgtEl>
                                          <p:spTgt spid="6"/>
                                        </p:tgtEl>
                                        <p:attrNameLst>
                                          <p:attrName>ppt_x</p:attrName>
                                          <p:attrName>ppt_y</p:attrName>
                                        </p:attrNameLst>
                                      </p:cBhvr>
                                      <p:rCtr x="-41107" y="-162"/>
                                    </p:animMotion>
                                  </p:childTnLst>
                                </p:cTn>
                              </p:par>
                              <p:par>
                                <p:cTn id="23" presetID="35" presetClass="path" presetSubtype="0" accel="50000" decel="50000" fill="hold" nodeType="withEffect">
                                  <p:stCondLst>
                                    <p:cond delay="1000"/>
                                  </p:stCondLst>
                                  <p:childTnLst>
                                    <p:animMotion origin="layout" path="M -1.875E-6 -2.96296E-6 L -0.37812 -0.0206 " pathEditMode="relative" rAng="0" ptsTypes="AA">
                                      <p:cBhvr>
                                        <p:cTn id="24" dur="2000" fill="hold"/>
                                        <p:tgtEl>
                                          <p:spTgt spid="14"/>
                                        </p:tgtEl>
                                        <p:attrNameLst>
                                          <p:attrName>ppt_x</p:attrName>
                                          <p:attrName>ppt_y</p:attrName>
                                        </p:attrNameLst>
                                      </p:cBhvr>
                                      <p:rCtr x="-18906" y="-1042"/>
                                    </p:animMotion>
                                  </p:childTnLst>
                                </p:cTn>
                              </p:par>
                              <p:par>
                                <p:cTn id="25" presetID="35" presetClass="path" presetSubtype="0" accel="50000" decel="50000" fill="hold" nodeType="withEffect">
                                  <p:stCondLst>
                                    <p:cond delay="1500"/>
                                  </p:stCondLst>
                                  <p:childTnLst>
                                    <p:animMotion origin="layout" path="M 4.16667E-6 1.11111E-6 L -0.99701 0.02731 " pathEditMode="relative" rAng="0" ptsTypes="AA">
                                      <p:cBhvr>
                                        <p:cTn id="26" dur="2000" fill="hold"/>
                                        <p:tgtEl>
                                          <p:spTgt spid="24"/>
                                        </p:tgtEl>
                                        <p:attrNameLst>
                                          <p:attrName>ppt_x</p:attrName>
                                          <p:attrName>ppt_y</p:attrName>
                                        </p:attrNameLst>
                                      </p:cBhvr>
                                      <p:rCtr x="-49857" y="1366"/>
                                    </p:animMotion>
                                  </p:childTnLst>
                                </p:cTn>
                              </p:par>
                              <p:par>
                                <p:cTn id="27" presetID="35" presetClass="path" presetSubtype="0" accel="50000" decel="50000" fill="hold" nodeType="withEffect">
                                  <p:stCondLst>
                                    <p:cond delay="1500"/>
                                  </p:stCondLst>
                                  <p:childTnLst>
                                    <p:animMotion origin="layout" path="M 3.75E-6 -4.44444E-6 L -1.00756 0.02477 " pathEditMode="relative" rAng="0" ptsTypes="AA">
                                      <p:cBhvr>
                                        <p:cTn id="28" dur="2000" fill="hold"/>
                                        <p:tgtEl>
                                          <p:spTgt spid="22"/>
                                        </p:tgtEl>
                                        <p:attrNameLst>
                                          <p:attrName>ppt_x</p:attrName>
                                          <p:attrName>ppt_y</p:attrName>
                                        </p:attrNameLst>
                                      </p:cBhvr>
                                      <p:rCtr x="-50378" y="1227"/>
                                    </p:animMotion>
                                  </p:childTnLst>
                                </p:cTn>
                              </p:par>
                              <p:par>
                                <p:cTn id="29" presetID="35" presetClass="path" presetSubtype="0" accel="50000" decel="50000" fill="hold" nodeType="withEffect">
                                  <p:stCondLst>
                                    <p:cond delay="1500"/>
                                  </p:stCondLst>
                                  <p:childTnLst>
                                    <p:animMotion origin="layout" path="M 4.375E-6 -3.7037E-6 L -0.99727 0.00139 " pathEditMode="relative" rAng="0" ptsTypes="AA">
                                      <p:cBhvr>
                                        <p:cTn id="30" dur="2000" fill="hold"/>
                                        <p:tgtEl>
                                          <p:spTgt spid="20"/>
                                        </p:tgtEl>
                                        <p:attrNameLst>
                                          <p:attrName>ppt_x</p:attrName>
                                          <p:attrName>ppt_y</p:attrName>
                                        </p:attrNameLst>
                                      </p:cBhvr>
                                      <p:rCtr x="-49870" y="69"/>
                                    </p:animMotion>
                                  </p:childTnLst>
                                </p:cTn>
                              </p:par>
                              <p:par>
                                <p:cTn id="31" presetID="35" presetClass="path" presetSubtype="0" accel="50000" decel="50000" fill="hold" nodeType="withEffect">
                                  <p:stCondLst>
                                    <p:cond delay="1500"/>
                                  </p:stCondLst>
                                  <p:childTnLst>
                                    <p:animMotion origin="layout" path="M 3.125E-6 -2.96296E-6 L -0.96055 0.01111 " pathEditMode="relative" rAng="0" ptsTypes="AA">
                                      <p:cBhvr>
                                        <p:cTn id="32" dur="2000" fill="hold"/>
                                        <p:tgtEl>
                                          <p:spTgt spid="18"/>
                                        </p:tgtEl>
                                        <p:attrNameLst>
                                          <p:attrName>ppt_x</p:attrName>
                                          <p:attrName>ppt_y</p:attrName>
                                        </p:attrNameLst>
                                      </p:cBhvr>
                                      <p:rCtr x="-48034"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1A6D849-EE6F-3683-3AD3-B7C987B6358D}"/>
              </a:ext>
            </a:extLst>
          </p:cNvPr>
          <p:cNvSpPr>
            <a:spLocks noGrp="1"/>
          </p:cNvSpPr>
          <p:nvPr>
            <p:ph type="title"/>
          </p:nvPr>
        </p:nvSpPr>
        <p:spPr>
          <a:xfrm>
            <a:off x="831850" y="1709738"/>
            <a:ext cx="7854950" cy="2852737"/>
          </a:xfrm>
        </p:spPr>
        <p:txBody>
          <a:bodyPr/>
          <a:lstStyle/>
          <a:p>
            <a:r>
              <a:rPr lang="en-US"/>
              <a:t>Procedures for Monitoring</a:t>
            </a:r>
          </a:p>
        </p:txBody>
      </p:sp>
      <p:sp>
        <p:nvSpPr>
          <p:cNvPr id="5" name="Text Placeholder">
            <a:extLst>
              <a:ext uri="{FF2B5EF4-FFF2-40B4-BE49-F238E27FC236}">
                <a16:creationId xmlns:a16="http://schemas.microsoft.com/office/drawing/2014/main" id="{62B931FD-3939-9508-7318-341DDD8B292D}"/>
              </a:ext>
            </a:extLst>
          </p:cNvPr>
          <p:cNvSpPr>
            <a:spLocks noGrp="1"/>
          </p:cNvSpPr>
          <p:nvPr>
            <p:ph type="body" idx="1"/>
          </p:nvPr>
        </p:nvSpPr>
        <p:spPr>
          <a:xfrm>
            <a:off x="831850" y="4589463"/>
            <a:ext cx="8810914" cy="1500187"/>
          </a:xfrm>
        </p:spPr>
        <p:txBody>
          <a:bodyPr>
            <a:normAutofit/>
          </a:bodyPr>
          <a:lstStyle/>
          <a:p>
            <a:r>
              <a:rPr lang="en-US" sz="2200" b="1"/>
              <a:t>Review Social Validity &amp; Treatment Integrity Data</a:t>
            </a:r>
          </a:p>
          <a:p>
            <a:r>
              <a:rPr lang="en-US" sz="2200"/>
              <a:t>Review your School’s Winter Screening Data</a:t>
            </a:r>
          </a:p>
        </p:txBody>
      </p:sp>
      <p:pic>
        <p:nvPicPr>
          <p:cNvPr id="2" name="Picture 1">
            <a:extLst>
              <a:ext uri="{FF2B5EF4-FFF2-40B4-BE49-F238E27FC236}">
                <a16:creationId xmlns:a16="http://schemas.microsoft.com/office/drawing/2014/main" id="{7739F5D3-EA4C-5D6F-BBD2-A2C21479D624}"/>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42764" y="832844"/>
            <a:ext cx="2279293" cy="3561397"/>
          </a:xfrm>
          <a:prstGeom prst="rect">
            <a:avLst/>
          </a:prstGeom>
        </p:spPr>
      </p:pic>
      <p:sp>
        <p:nvSpPr>
          <p:cNvPr id="7" name="Rectangle">
            <a:extLst>
              <a:ext uri="{FF2B5EF4-FFF2-40B4-BE49-F238E27FC236}">
                <a16:creationId xmlns:a16="http://schemas.microsoft.com/office/drawing/2014/main" id="{CF116FA5-585B-6E0B-8BF6-07C8DF007754}"/>
              </a:ext>
            </a:extLst>
          </p:cNvPr>
          <p:cNvSpPr/>
          <p:nvPr/>
        </p:nvSpPr>
        <p:spPr>
          <a:xfrm>
            <a:off x="1093627" y="5812970"/>
            <a:ext cx="9688783" cy="840203"/>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a:solidFill>
                  <a:schemeClr val="bg1"/>
                </a:solidFill>
                <a:cs typeface="Arial"/>
              </a:rPr>
              <a:t>1.19 DECISION MAKING WITH FIDELITY DATA</a:t>
            </a:r>
          </a:p>
          <a:p>
            <a:r>
              <a:rPr lang="en-US" sz="1400">
                <a:solidFill>
                  <a:schemeClr val="bg1"/>
                </a:solidFill>
              </a:rPr>
              <a:t>Tier 1 leadership team reviews and uses schoolwide (e.g., TFI, </a:t>
            </a:r>
            <a:r>
              <a:rPr lang="en-US" sz="1400" err="1">
                <a:solidFill>
                  <a:schemeClr val="bg1"/>
                </a:solidFill>
              </a:rPr>
              <a:t>BoQ</a:t>
            </a:r>
            <a:r>
              <a:rPr lang="en-US" sz="1400">
                <a:solidFill>
                  <a:schemeClr val="bg1"/>
                </a:solidFill>
              </a:rPr>
              <a:t>, TIC, SAS, SET) and other fidelity data (e.g.,</a:t>
            </a:r>
          </a:p>
          <a:p>
            <a:r>
              <a:rPr lang="en-US" sz="1400">
                <a:solidFill>
                  <a:schemeClr val="bg1"/>
                </a:solidFill>
              </a:rPr>
              <a:t>classroom implementation, Tier 1 SEB curriculum, staff wellness systems) at least annually.</a:t>
            </a:r>
          </a:p>
        </p:txBody>
      </p:sp>
      <p:pic>
        <p:nvPicPr>
          <p:cNvPr id="8" name="Picture 2" descr="Tiered Fidelity Inventory (TFI) Manual - Version 3">
            <a:extLst>
              <a:ext uri="{FF2B5EF4-FFF2-40B4-BE49-F238E27FC236}">
                <a16:creationId xmlns:a16="http://schemas.microsoft.com/office/drawing/2014/main" id="{40D354AA-D602-DCCF-230F-B38FDF8D0F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229463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A0A83-CF47-2A14-0A8F-F811523135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FCB42F-C064-41E1-E91D-E2D3D7687A68}"/>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6" name="Title hidden">
            <a:extLst>
              <a:ext uri="{FF2B5EF4-FFF2-40B4-BE49-F238E27FC236}">
                <a16:creationId xmlns:a16="http://schemas.microsoft.com/office/drawing/2014/main" id="{ED3B0F64-7474-C138-2478-B870AB61CAA2}"/>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Session Outcomes 1</a:t>
            </a:r>
          </a:p>
        </p:txBody>
      </p:sp>
      <p:sp>
        <p:nvSpPr>
          <p:cNvPr id="3" name="Content Placeholder">
            <a:extLst>
              <a:ext uri="{FF2B5EF4-FFF2-40B4-BE49-F238E27FC236}">
                <a16:creationId xmlns:a16="http://schemas.microsoft.com/office/drawing/2014/main" id="{1B81EC31-F216-B8AA-FCD3-A771643EE51A}"/>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600"/>
              <a:t>Interpret social validity, treatment integrity, and winter screening data at the school- and classroom-level to identify successes and focus areas relative to Ci3T implementation.</a:t>
            </a:r>
          </a:p>
          <a:p>
            <a:pPr marL="457200" marR="0" lvl="0" indent="-457200">
              <a:lnSpc>
                <a:spcPct val="100000"/>
              </a:lnSpc>
              <a:spcBef>
                <a:spcPts val="0"/>
              </a:spcBef>
              <a:spcAft>
                <a:spcPts val="0"/>
              </a:spcAft>
              <a:buFont typeface="+mj-lt"/>
              <a:buAutoNum type="arabicPeriod"/>
            </a:pPr>
            <a:endParaRPr lang="en-US" sz="1600"/>
          </a:p>
          <a:p>
            <a:pPr marL="342900" indent="-342900">
              <a:lnSpc>
                <a:spcPct val="100000"/>
              </a:lnSpc>
              <a:spcBef>
                <a:spcPts val="0"/>
              </a:spcBef>
              <a:buFont typeface="+mj-lt"/>
              <a:buAutoNum type="arabicPeriod"/>
            </a:pPr>
            <a:r>
              <a:rPr lang="en-US" sz="2600"/>
              <a:t>Develop corresponding professional learning opportunities to empower faculty and staff with effective practices to inform instruction at each level of prevention (e.g., Tier 1, low-intensity strategies, Tier 2 and Tier 3 interventions) according to needs identified in social validity, treatment integrity, and winter screening data. </a:t>
            </a:r>
          </a:p>
        </p:txBody>
      </p:sp>
      <p:sp>
        <p:nvSpPr>
          <p:cNvPr id="4" name="Highlight" descr="Highlighting over the first session outcome (Interpret social validity, treatment integrity, and winter screening data at the school- and classroom-level to identify successes and focus areas relative to Ci3T implementation)">
            <a:extLst>
              <a:ext uri="{FF2B5EF4-FFF2-40B4-BE49-F238E27FC236}">
                <a16:creationId xmlns:a16="http://schemas.microsoft.com/office/drawing/2014/main" id="{52CF1735-7E5C-3D38-C25E-3DD3FD939850}"/>
              </a:ext>
            </a:extLst>
          </p:cNvPr>
          <p:cNvSpPr/>
          <p:nvPr/>
        </p:nvSpPr>
        <p:spPr>
          <a:xfrm>
            <a:off x="838200" y="1539642"/>
            <a:ext cx="10808368" cy="1726072"/>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a:extLst>
              <a:ext uri="{FF2B5EF4-FFF2-40B4-BE49-F238E27FC236}">
                <a16:creationId xmlns:a16="http://schemas.microsoft.com/office/drawing/2014/main" id="{7FB4FF09-020C-E937-9994-3CFC6595745C}"/>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80646" y="5400089"/>
            <a:ext cx="1891037" cy="1325563"/>
          </a:xfrm>
          <a:prstGeom prst="rect">
            <a:avLst/>
          </a:prstGeom>
        </p:spPr>
      </p:pic>
    </p:spTree>
    <p:extLst>
      <p:ext uri="{BB962C8B-B14F-4D97-AF65-F5344CB8AC3E}">
        <p14:creationId xmlns:p14="http://schemas.microsoft.com/office/powerpoint/2010/main" val="3873125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8DBF2FE9-A154-2615-DBC7-F5AC28195900}"/>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2</a:t>
            </a:r>
            <a:endParaRPr lang="en-US"/>
          </a:p>
        </p:txBody>
      </p:sp>
      <p:pic>
        <p:nvPicPr>
          <p:cNvPr id="4" name="Picture 1" descr="Flowchart of Tier 1 prevention efforts including social validity with an arrow to treatment integrity with an arrow to systematic universal screening for academic and behavior. Yellow rectangle outlining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8" name="Picture 7">
            <a:extLst>
              <a:ext uri="{FF2B5EF4-FFF2-40B4-BE49-F238E27FC236}">
                <a16:creationId xmlns:a16="http://schemas.microsoft.com/office/drawing/2014/main" id="{91C471A6-C438-FC40-8F70-16BCA2D6FA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3409106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a:extLst>
              <a:ext uri="{FF2B5EF4-FFF2-40B4-BE49-F238E27FC236}">
                <a16:creationId xmlns:a16="http://schemas.microsoft.com/office/drawing/2014/main" id="{49452D99-B270-82FE-49FC-99136E2DF586}"/>
              </a:ext>
            </a:extLst>
          </p:cNvPr>
          <p:cNvSpPr>
            <a:spLocks noGrp="1"/>
          </p:cNvSpPr>
          <p:nvPr>
            <p:ph type="title"/>
          </p:nvPr>
        </p:nvSpPr>
        <p:spPr/>
        <p:txBody>
          <a:bodyPr/>
          <a:lstStyle/>
          <a:p>
            <a:r>
              <a:rPr lang="en-US"/>
              <a:t>Ci3T Research Team</a:t>
            </a:r>
          </a:p>
        </p:txBody>
      </p:sp>
      <p:pic>
        <p:nvPicPr>
          <p:cNvPr id="13" name="Picture" descr="Images of the Ci3T Research team members including Grant Allen, Matthew Aschliman, Tammy Becker, Allison Bernard, Carrie Brandon, Amy Briesch, Mark Buckman, Amy Buffington, Donna Cauley, Sandy Chafouleas, Eric Common, Howard Diacon, Kathryn Johnson, Kathleen Lynne Lane, Jessica Matus, Wendy P. Oakes, David Royer, Elise Sarasin, Rebecca Sherod, Joni Weiss, and Stacie Williams.">
            <a:extLst>
              <a:ext uri="{FF2B5EF4-FFF2-40B4-BE49-F238E27FC236}">
                <a16:creationId xmlns:a16="http://schemas.microsoft.com/office/drawing/2014/main" id="{72F30903-6C81-E909-8986-77D4CB2CB17C}"/>
              </a:ext>
            </a:extLst>
          </p:cNvPr>
          <p:cNvPicPr>
            <a:picLocks noChangeAspect="1"/>
          </p:cNvPicPr>
          <p:nvPr/>
        </p:nvPicPr>
        <p:blipFill>
          <a:blip r:embed="rId3"/>
          <a:stretch>
            <a:fillRect/>
          </a:stretch>
        </p:blipFill>
        <p:spPr>
          <a:xfrm>
            <a:off x="218946" y="1415683"/>
            <a:ext cx="11754107" cy="5316173"/>
          </a:xfrm>
          <a:prstGeom prst="rect">
            <a:avLst/>
          </a:prstGeom>
        </p:spPr>
      </p:pic>
    </p:spTree>
    <p:extLst>
      <p:ext uri="{BB962C8B-B14F-4D97-AF65-F5344CB8AC3E}">
        <p14:creationId xmlns:p14="http://schemas.microsoft.com/office/powerpoint/2010/main" val="2480281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06812-BBCA-3655-3149-ABB7ED94AA21}"/>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31623738-DFBD-0BC0-00B9-196525B5B993}"/>
              </a:ext>
            </a:extLst>
          </p:cNvPr>
          <p:cNvSpPr>
            <a:spLocks noGrp="1"/>
          </p:cNvSpPr>
          <p:nvPr>
            <p:ph type="title"/>
          </p:nvPr>
        </p:nvSpPr>
        <p:spPr/>
        <p:txBody>
          <a:bodyPr/>
          <a:lstStyle/>
          <a:p>
            <a:r>
              <a:rPr lang="en-US"/>
              <a:t>Social Validity</a:t>
            </a:r>
            <a:br>
              <a:rPr lang="en-US"/>
            </a:br>
            <a:r>
              <a:rPr lang="en-US" sz="3600" b="0"/>
              <a:t>How do stakeholders view the plan?</a:t>
            </a:r>
            <a:endParaRPr lang="en-US" b="0"/>
          </a:p>
        </p:txBody>
      </p:sp>
      <p:sp>
        <p:nvSpPr>
          <p:cNvPr id="3" name="Content">
            <a:extLst>
              <a:ext uri="{FF2B5EF4-FFF2-40B4-BE49-F238E27FC236}">
                <a16:creationId xmlns:a16="http://schemas.microsoft.com/office/drawing/2014/main" id="{46A7B39F-DB81-CE8D-DC44-D51604757498}"/>
              </a:ext>
            </a:extLst>
          </p:cNvPr>
          <p:cNvSpPr>
            <a:spLocks noGrp="1"/>
          </p:cNvSpPr>
          <p:nvPr>
            <p:ph idx="1"/>
          </p:nvPr>
        </p:nvSpPr>
        <p:spPr>
          <a:xfrm>
            <a:off x="838200" y="1825625"/>
            <a:ext cx="10515600" cy="4667250"/>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Social validity refers to the level of:</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significance of intervention </a:t>
            </a:r>
            <a:r>
              <a:rPr lang="en-US" sz="2800" u="sng">
                <a:latin typeface="Arial" panose="020B0604020202020204" pitchFamily="34" charset="0"/>
                <a:cs typeface="Arial" panose="020B0604020202020204" pitchFamily="34" charset="0"/>
              </a:rPr>
              <a:t>goals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acceptability of intervention </a:t>
            </a:r>
            <a:r>
              <a:rPr lang="en-US" sz="2800" u="sng">
                <a:latin typeface="Arial" panose="020B0604020202020204" pitchFamily="34" charset="0"/>
                <a:cs typeface="Arial" panose="020B0604020202020204" pitchFamily="34" charset="0"/>
              </a:rPr>
              <a:t>procedures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importance of intervention </a:t>
            </a:r>
            <a:r>
              <a:rPr lang="en-US" sz="2800" u="sng">
                <a:latin typeface="Arial" panose="020B0604020202020204" pitchFamily="34" charset="0"/>
                <a:cs typeface="Arial" panose="020B0604020202020204" pitchFamily="34" charset="0"/>
              </a:rPr>
              <a:t>outcomes</a:t>
            </a:r>
          </a:p>
          <a:p>
            <a:pPr marL="0" lvl="0" indent="0" algn="r"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(Wolf, 1978)</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 the Primary Intervention Rating Scale (PIRS)</a:t>
            </a:r>
          </a:p>
        </p:txBody>
      </p:sp>
      <p:sp>
        <p:nvSpPr>
          <p:cNvPr id="9" name="TextBox">
            <a:extLst>
              <a:ext uri="{FF2B5EF4-FFF2-40B4-BE49-F238E27FC236}">
                <a16:creationId xmlns:a16="http://schemas.microsoft.com/office/drawing/2014/main" id="{31559F4C-17A9-F66B-861D-8EF95F7DE495}"/>
              </a:ext>
            </a:extLst>
          </p:cNvPr>
          <p:cNvSpPr txBox="1"/>
          <p:nvPr/>
        </p:nvSpPr>
        <p:spPr>
          <a:xfrm>
            <a:off x="539817" y="4891373"/>
            <a:ext cx="3480319" cy="369332"/>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Social Validity: </a:t>
            </a:r>
            <a:r>
              <a:rPr kumimoji="0" lang="en-US" sz="2000" b="0" i="0" u="none" strike="noStrike" kern="1200" cap="none" spc="0" normalizeH="0" baseline="0" noProof="0">
                <a:ln>
                  <a:noFill/>
                </a:ln>
                <a:solidFill>
                  <a:srgbClr val="356D3C">
                    <a:lumMod val="75000"/>
                  </a:srgbClr>
                </a:solidFill>
                <a:effectLst/>
                <a:uLnTx/>
                <a:uFillTx/>
                <a:latin typeface="Arial" panose="020B0604020202020204"/>
                <a:ea typeface="+mn-ea"/>
                <a:cs typeface="+mn-cs"/>
              </a:rPr>
              <a:t>PIRS</a:t>
            </a: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 Results</a:t>
            </a:r>
          </a:p>
        </p:txBody>
      </p:sp>
      <p:graphicFrame>
        <p:nvGraphicFramePr>
          <p:cNvPr id="6" name="Table">
            <a:extLst>
              <a:ext uri="{FF2B5EF4-FFF2-40B4-BE49-F238E27FC236}">
                <a16:creationId xmlns:a16="http://schemas.microsoft.com/office/drawing/2014/main" id="{7AC11E1D-70A9-A5BE-CE00-C2B7C7751D80}"/>
              </a:ext>
            </a:extLst>
          </p:cNvPr>
          <p:cNvGraphicFramePr>
            <a:graphicFrameLocks noGrp="1"/>
          </p:cNvGraphicFramePr>
          <p:nvPr>
            <p:extLst>
              <p:ext uri="{D42A27DB-BD31-4B8C-83A1-F6EECF244321}">
                <p14:modId xmlns:p14="http://schemas.microsoft.com/office/powerpoint/2010/main" val="2309519214"/>
              </p:ext>
            </p:extLst>
          </p:nvPr>
        </p:nvGraphicFramePr>
        <p:xfrm>
          <a:off x="539817" y="5260705"/>
          <a:ext cx="10680321" cy="792460"/>
        </p:xfrm>
        <a:graphic>
          <a:graphicData uri="http://schemas.openxmlformats.org/drawingml/2006/table">
            <a:tbl>
              <a:tblPr firstRow="1" bandRow="1">
                <a:tableStyleId>{7DF18680-E054-41AD-8BC1-D1AEF772440D}</a:tableStyleId>
              </a:tblPr>
              <a:tblGrid>
                <a:gridCol w="2791753">
                  <a:extLst>
                    <a:ext uri="{9D8B030D-6E8A-4147-A177-3AD203B41FA5}">
                      <a16:colId xmlns:a16="http://schemas.microsoft.com/office/drawing/2014/main" val="20000"/>
                    </a:ext>
                  </a:extLst>
                </a:gridCol>
                <a:gridCol w="1972142">
                  <a:extLst>
                    <a:ext uri="{9D8B030D-6E8A-4147-A177-3AD203B41FA5}">
                      <a16:colId xmlns:a16="http://schemas.microsoft.com/office/drawing/2014/main" val="20001"/>
                    </a:ext>
                  </a:extLst>
                </a:gridCol>
                <a:gridCol w="1972142">
                  <a:extLst>
                    <a:ext uri="{9D8B030D-6E8A-4147-A177-3AD203B41FA5}">
                      <a16:colId xmlns:a16="http://schemas.microsoft.com/office/drawing/2014/main" val="20002"/>
                    </a:ext>
                  </a:extLst>
                </a:gridCol>
                <a:gridCol w="1972142">
                  <a:extLst>
                    <a:ext uri="{9D8B030D-6E8A-4147-A177-3AD203B41FA5}">
                      <a16:colId xmlns:a16="http://schemas.microsoft.com/office/drawing/2014/main" val="20003"/>
                    </a:ext>
                  </a:extLst>
                </a:gridCol>
                <a:gridCol w="1972142">
                  <a:extLst>
                    <a:ext uri="{9D8B030D-6E8A-4147-A177-3AD203B41FA5}">
                      <a16:colId xmlns:a16="http://schemas.microsoft.com/office/drawing/2014/main" val="532871245"/>
                    </a:ext>
                  </a:extLst>
                </a:gridCol>
              </a:tblGrid>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Year</a:t>
                      </a:r>
                    </a:p>
                  </a:txBody>
                  <a:tcPr marT="45715" marB="45715" anchor="ctr">
                    <a:solidFill>
                      <a:schemeClr val="accent5"/>
                    </a:solidFill>
                  </a:tcPr>
                </a:tc>
                <a:tc>
                  <a:txBody>
                    <a:bodyPr/>
                    <a:lstStyle/>
                    <a:p>
                      <a:pPr algn="ctr"/>
                      <a:r>
                        <a:rPr lang="en-US" sz="2000"/>
                        <a:t>Fall: </a:t>
                      </a:r>
                      <a:r>
                        <a:rPr lang="en-US" sz="2000" i="1"/>
                        <a:t>n</a:t>
                      </a:r>
                      <a:endParaRPr lang="en-US" sz="2000"/>
                    </a:p>
                  </a:txBody>
                  <a:tcPr marT="45715" marB="45715" anchor="ctr">
                    <a:solidFill>
                      <a:schemeClr val="accent5"/>
                    </a:solidFill>
                  </a:tcPr>
                </a:tc>
                <a:tc>
                  <a:txBody>
                    <a:bodyPr/>
                    <a:lstStyle/>
                    <a:p>
                      <a:pPr algn="ctr"/>
                      <a:r>
                        <a:rPr lang="en-US" sz="1800"/>
                        <a:t>Fall: % (</a:t>
                      </a:r>
                      <a:r>
                        <a:rPr lang="en-US" sz="1800" i="1"/>
                        <a:t>SD</a:t>
                      </a:r>
                      <a:r>
                        <a:rPr lang="en-US" sz="1800"/>
                        <a:t>)</a:t>
                      </a:r>
                    </a:p>
                  </a:txBody>
                  <a:tcPr marT="45715" marB="45715" anchor="ctr">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 </a:t>
                      </a:r>
                      <a:r>
                        <a:rPr lang="en-US" sz="2000" i="1"/>
                        <a:t>n</a:t>
                      </a:r>
                      <a:endParaRPr lang="en-US" sz="2000"/>
                    </a:p>
                  </a:txBody>
                  <a:tcPr marT="45715" marB="45715" anchor="ctr">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 % (</a:t>
                      </a:r>
                      <a:r>
                        <a:rPr lang="en-US" sz="2000" i="1"/>
                        <a:t>SD</a:t>
                      </a:r>
                      <a:r>
                        <a:rPr lang="en-US" sz="2000"/>
                        <a:t>)</a:t>
                      </a:r>
                    </a:p>
                  </a:txBody>
                  <a:tcPr marT="45715" marB="45715" anchor="ctr">
                    <a:solidFill>
                      <a:schemeClr val="accent5"/>
                    </a:solidFill>
                  </a:tcPr>
                </a:tc>
                <a:extLst>
                  <a:ext uri="{0D108BD9-81ED-4DB2-BD59-A6C34878D82A}">
                    <a16:rowId xmlns:a16="http://schemas.microsoft.com/office/drawing/2014/main" val="10000"/>
                  </a:ext>
                </a:extLst>
              </a:tr>
              <a:tr h="365760">
                <a:tc>
                  <a:txBody>
                    <a:bodyPr/>
                    <a:lstStyle/>
                    <a:p>
                      <a:r>
                        <a:rPr lang="en-US" sz="2000"/>
                        <a:t>2025-2026</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32</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85.39 (8.89)</a:t>
                      </a:r>
                    </a:p>
                  </a:txBody>
                  <a:tcPr marT="45715" marB="45715" anchor="ctr">
                    <a:solidFill>
                      <a:schemeClr val="accent5">
                        <a:tint val="20000"/>
                        <a:alpha val="71000"/>
                      </a:schemeClr>
                    </a:solidFill>
                  </a:tcPr>
                </a:tc>
                <a:tc>
                  <a:txBody>
                    <a:bodyPr/>
                    <a:lstStyle/>
                    <a:p>
                      <a:pPr algn="ctr"/>
                      <a:r>
                        <a:rPr lang="en-US" sz="2000"/>
                        <a:t>TBD</a:t>
                      </a:r>
                    </a:p>
                  </a:txBody>
                  <a:tcPr marT="45715" marB="45715" anchor="ctr">
                    <a:solidFill>
                      <a:schemeClr val="accent5">
                        <a:tint val="20000"/>
                        <a:alpha val="71000"/>
                      </a:schemeClr>
                    </a:solidFill>
                  </a:tcPr>
                </a:tc>
                <a:tc>
                  <a:txBody>
                    <a:bodyPr/>
                    <a:lstStyle/>
                    <a:p>
                      <a:r>
                        <a:rPr lang="en-US" sz="2000" kern="1200">
                          <a:solidFill>
                            <a:schemeClr val="dk1"/>
                          </a:solidFill>
                          <a:latin typeface="+mn-lt"/>
                          <a:ea typeface="+mn-ea"/>
                          <a:cs typeface="+mn-cs"/>
                        </a:rPr>
                        <a:t>TBD</a:t>
                      </a:r>
                      <a:endParaRPr lang="en-US"/>
                    </a:p>
                  </a:txBody>
                  <a:tcPr marL="9525" marR="9525" marT="9525" marB="0" anchor="ctr">
                    <a:solidFill>
                      <a:schemeClr val="accent5">
                        <a:tint val="20000"/>
                        <a:alpha val="71000"/>
                      </a:schemeClr>
                    </a:solidFill>
                  </a:tcPr>
                </a:tc>
                <a:extLst>
                  <a:ext uri="{0D108BD9-81ED-4DB2-BD59-A6C34878D82A}">
                    <a16:rowId xmlns:a16="http://schemas.microsoft.com/office/drawing/2014/main" val="2829139887"/>
                  </a:ext>
                </a:extLst>
              </a:tr>
            </a:tbl>
          </a:graphicData>
        </a:graphic>
      </p:graphicFrame>
      <p:sp>
        <p:nvSpPr>
          <p:cNvPr id="10" name="Rectangle">
            <a:extLst>
              <a:ext uri="{FF2B5EF4-FFF2-40B4-BE49-F238E27FC236}">
                <a16:creationId xmlns:a16="http://schemas.microsoft.com/office/drawing/2014/main" id="{4703B55E-0D6C-A1A6-9F80-A91C369DB5BB}"/>
              </a:ext>
            </a:extLst>
          </p:cNvPr>
          <p:cNvSpPr/>
          <p:nvPr/>
        </p:nvSpPr>
        <p:spPr>
          <a:xfrm>
            <a:off x="1093627" y="5592908"/>
            <a:ext cx="9688783" cy="1060265"/>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1.14 FACULTY AND STAFF ENGAGEMENT</a:t>
            </a:r>
          </a:p>
          <a:p>
            <a:r>
              <a:rPr lang="en-US" sz="1400">
                <a:solidFill>
                  <a:schemeClr val="bg1"/>
                </a:solidFill>
              </a:rPr>
              <a:t>Tier 1 leadership teams purposefully and regularly engage all faculty and staff in co-designing and actively revising</a:t>
            </a:r>
          </a:p>
          <a:p>
            <a:r>
              <a:rPr lang="en-US" sz="1400">
                <a:solidFill>
                  <a:schemeClr val="bg1"/>
                </a:solidFill>
              </a:rPr>
              <a:t>the content and the implementation of foundational Tier 1 practices (items 1.3-1.10) and systems (items 1.12-</a:t>
            </a:r>
          </a:p>
          <a:p>
            <a:r>
              <a:rPr lang="en-US" sz="1400">
                <a:solidFill>
                  <a:schemeClr val="bg1"/>
                </a:solidFill>
              </a:rPr>
              <a:t>1.13) based on the regular review of schoolwide and community data.</a:t>
            </a:r>
          </a:p>
        </p:txBody>
      </p:sp>
      <p:pic>
        <p:nvPicPr>
          <p:cNvPr id="11" name="Picture" descr="Tiered Fidelity Inventory (TFI) Manual - Version 3">
            <a:extLst>
              <a:ext uri="{FF2B5EF4-FFF2-40B4-BE49-F238E27FC236}">
                <a16:creationId xmlns:a16="http://schemas.microsoft.com/office/drawing/2014/main" id="{A5B98F88-74CB-A5F8-0A26-F0EDF42FAE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335717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54D5E-932C-88B8-6495-A3E74BE4DB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BE9BBD-DF4F-2E88-B8CB-D4E9D166F6B9}"/>
              </a:ext>
            </a:extLst>
          </p:cNvPr>
          <p:cNvSpPr>
            <a:spLocks noGrp="1"/>
          </p:cNvSpPr>
          <p:nvPr>
            <p:ph type="title"/>
          </p:nvPr>
        </p:nvSpPr>
        <p:spPr/>
        <p:txBody>
          <a:bodyPr/>
          <a:lstStyle/>
          <a:p>
            <a:r>
              <a:rPr lang="en-US"/>
              <a:t>Treatment Integrity</a:t>
            </a:r>
            <a:br>
              <a:rPr lang="en-US"/>
            </a:br>
            <a:r>
              <a:rPr lang="en-US" sz="3600" b="0"/>
              <a:t>Are we implementing our plan as intended?</a:t>
            </a:r>
            <a:endParaRPr lang="en-US" b="0"/>
          </a:p>
        </p:txBody>
      </p:sp>
      <p:sp>
        <p:nvSpPr>
          <p:cNvPr id="3" name="Content Placeholder 1">
            <a:extLst>
              <a:ext uri="{FF2B5EF4-FFF2-40B4-BE49-F238E27FC236}">
                <a16:creationId xmlns:a16="http://schemas.microsoft.com/office/drawing/2014/main" id="{46F2C41B-D95C-17B1-791A-A89E2316370D}"/>
              </a:ext>
            </a:extLst>
          </p:cNvPr>
          <p:cNvSpPr>
            <a:spLocks noGrp="1"/>
          </p:cNvSpPr>
          <p:nvPr>
            <p:ph sz="half" idx="1"/>
          </p:nvPr>
        </p:nvSpPr>
        <p:spPr>
          <a:xfrm>
            <a:off x="838200" y="1825625"/>
            <a:ext cx="5670755" cy="4351338"/>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Treatment integrity can refer to:</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Adherence</a:t>
            </a:r>
            <a:endParaRPr lang="en-US">
              <a:latin typeface="Arial" panose="020B0604020202020204" pitchFamily="34" charset="0"/>
              <a:cs typeface="Arial" panose="020B0604020202020204" pitchFamily="34" charset="0"/>
            </a:endParaRPr>
          </a:p>
          <a:p>
            <a:pPr marL="285750" lvl="0" indent="-285750" fontAlgn="base">
              <a:spcBef>
                <a:spcPct val="0"/>
              </a:spcBef>
              <a:spcAft>
                <a:spcPct val="0"/>
              </a:spcAft>
              <a:buFont typeface="Arial" pitchFamily="34" charset="0"/>
              <a:buChar char="•"/>
              <a:defRPr/>
            </a:pPr>
            <a:r>
              <a:rPr lang="en-US">
                <a:solidFill>
                  <a:prstClr val="black"/>
                </a:solidFill>
                <a:latin typeface="Arial" panose="020B0604020202020204" pitchFamily="34" charset="0"/>
                <a:cs typeface="Arial" panose="020B0604020202020204" pitchFamily="34" charset="0"/>
              </a:rPr>
              <a:t>Dosage</a:t>
            </a:r>
          </a:p>
          <a:p>
            <a:pPr marL="285750" lvl="0" indent="-285750" fontAlgn="base">
              <a:spcBef>
                <a:spcPct val="0"/>
              </a:spcBef>
              <a:spcAft>
                <a:spcPct val="0"/>
              </a:spcAft>
              <a:buFont typeface="Arial" pitchFamily="34" charset="0"/>
              <a:buChar char="•"/>
              <a:defRPr/>
            </a:pPr>
            <a:r>
              <a:rPr lang="en-US" sz="2800">
                <a:solidFill>
                  <a:prstClr val="black"/>
                </a:solidFill>
                <a:latin typeface="Arial" panose="020B0604020202020204" pitchFamily="34" charset="0"/>
                <a:cs typeface="Arial" panose="020B0604020202020204" pitchFamily="34" charset="0"/>
              </a:rPr>
              <a:t>Quality</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Teacher Self-Report</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Direct Observation</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Tiered Fidelity Inventory (TFI)</a:t>
            </a:r>
          </a:p>
        </p:txBody>
      </p:sp>
      <p:graphicFrame>
        <p:nvGraphicFramePr>
          <p:cNvPr id="12" name="Content Placeholder 2">
            <a:extLst>
              <a:ext uri="{FF2B5EF4-FFF2-40B4-BE49-F238E27FC236}">
                <a16:creationId xmlns:a16="http://schemas.microsoft.com/office/drawing/2014/main" id="{C79D45FB-1369-D201-2804-1BE14CBDA461}"/>
              </a:ext>
            </a:extLst>
          </p:cNvPr>
          <p:cNvGraphicFramePr>
            <a:graphicFrameLocks noGrp="1"/>
          </p:cNvGraphicFramePr>
          <p:nvPr>
            <p:ph sz="half" idx="2"/>
            <p:extLst>
              <p:ext uri="{D42A27DB-BD31-4B8C-83A1-F6EECF244321}">
                <p14:modId xmlns:p14="http://schemas.microsoft.com/office/powerpoint/2010/main" val="3321934994"/>
              </p:ext>
            </p:extLst>
          </p:nvPr>
        </p:nvGraphicFramePr>
        <p:xfrm>
          <a:off x="6508955" y="1825624"/>
          <a:ext cx="5426372" cy="4863933"/>
        </p:xfrm>
        <a:graphic>
          <a:graphicData uri="http://schemas.openxmlformats.org/drawingml/2006/table">
            <a:tbl>
              <a:tblPr firstRow="1" bandRow="1">
                <a:tableStyleId>{7DF18680-E054-41AD-8BC1-D1AEF772440D}</a:tableStyleId>
              </a:tblPr>
              <a:tblGrid>
                <a:gridCol w="1356593">
                  <a:extLst>
                    <a:ext uri="{9D8B030D-6E8A-4147-A177-3AD203B41FA5}">
                      <a16:colId xmlns:a16="http://schemas.microsoft.com/office/drawing/2014/main" val="20000"/>
                    </a:ext>
                  </a:extLst>
                </a:gridCol>
                <a:gridCol w="1356593">
                  <a:extLst>
                    <a:ext uri="{9D8B030D-6E8A-4147-A177-3AD203B41FA5}">
                      <a16:colId xmlns:a16="http://schemas.microsoft.com/office/drawing/2014/main" val="20001"/>
                    </a:ext>
                  </a:extLst>
                </a:gridCol>
                <a:gridCol w="1356593">
                  <a:extLst>
                    <a:ext uri="{9D8B030D-6E8A-4147-A177-3AD203B41FA5}">
                      <a16:colId xmlns:a16="http://schemas.microsoft.com/office/drawing/2014/main" val="20002"/>
                    </a:ext>
                  </a:extLst>
                </a:gridCol>
                <a:gridCol w="1356593">
                  <a:extLst>
                    <a:ext uri="{9D8B030D-6E8A-4147-A177-3AD203B41FA5}">
                      <a16:colId xmlns:a16="http://schemas.microsoft.com/office/drawing/2014/main" val="1902313632"/>
                    </a:ext>
                  </a:extLst>
                </a:gridCol>
              </a:tblGrid>
              <a:tr h="1114163">
                <a:tc>
                  <a:txBody>
                    <a:bodyPr/>
                    <a:lstStyle/>
                    <a:p>
                      <a:pPr algn="l" rtl="0" fontAlgn="t">
                        <a:spcBef>
                          <a:spcPts val="0"/>
                        </a:spcBef>
                        <a:spcAft>
                          <a:spcPts val="0"/>
                        </a:spcAft>
                      </a:pPr>
                      <a:r>
                        <a:rPr lang="en-US" sz="1600" b="0" i="0" u="none" strike="noStrike" kern="1200">
                          <a:solidFill>
                            <a:srgbClr val="FFFFFF"/>
                          </a:solidFill>
                          <a:effectLst/>
                          <a:latin typeface="Arial" panose="020B0604020202020204" pitchFamily="34" charset="0"/>
                          <a:ea typeface="+mn-ea"/>
                          <a:cs typeface="+mn-cs"/>
                        </a:rPr>
                        <a:t>Ci3T Procedures</a:t>
                      </a:r>
                    </a:p>
                  </a:txBody>
                  <a:tcPr marL="57830" marR="57830" marT="57830" marB="57830" anchor="ctr">
                    <a:solidFill>
                      <a:schemeClr val="accent5"/>
                    </a:solidFill>
                  </a:tcPr>
                </a:tc>
                <a:tc>
                  <a:txBody>
                    <a:bodyPr/>
                    <a:lstStyle/>
                    <a:p>
                      <a:pPr algn="l" rtl="0" fontAlgn="ctr">
                        <a:spcBef>
                          <a:spcPts val="0"/>
                        </a:spcBef>
                        <a:spcAft>
                          <a:spcPts val="0"/>
                        </a:spcAft>
                      </a:pPr>
                      <a:r>
                        <a:rPr lang="en-US" sz="1600" b="0" i="0" u="none" strike="noStrike">
                          <a:solidFill>
                            <a:srgbClr val="FFFFFF"/>
                          </a:solidFill>
                          <a:effectLst/>
                          <a:latin typeface="Arial" panose="020B0604020202020204" pitchFamily="34" charset="0"/>
                        </a:rPr>
                        <a:t>Fall 2025 Teacher Self-Report*</a:t>
                      </a:r>
                      <a:endParaRPr lang="en-US" sz="2800">
                        <a:effectLst/>
                      </a:endParaRPr>
                    </a:p>
                  </a:txBody>
                  <a:tcPr marL="57830" marR="57830" marT="57830" marB="57830" anchor="ctr">
                    <a:solidFill>
                      <a:schemeClr val="accent5"/>
                    </a:solidFill>
                  </a:tcPr>
                </a:tc>
                <a:tc>
                  <a:txBody>
                    <a:bodyPr/>
                    <a:lstStyle/>
                    <a:p>
                      <a:pPr algn="l" rtl="0" fontAlgn="ctr">
                        <a:spcBef>
                          <a:spcPts val="0"/>
                        </a:spcBef>
                        <a:spcAft>
                          <a:spcPts val="0"/>
                        </a:spcAft>
                      </a:pPr>
                      <a:r>
                        <a:rPr lang="en-US" sz="1600" b="0" i="0" u="none" strike="noStrike">
                          <a:solidFill>
                            <a:srgbClr val="FFFFFF"/>
                          </a:solidFill>
                          <a:effectLst/>
                          <a:latin typeface="Arial" panose="020B0604020202020204" pitchFamily="34" charset="0"/>
                        </a:rPr>
                        <a:t>Educator Direct Observation*</a:t>
                      </a:r>
                      <a:endParaRPr lang="en-US" sz="2800">
                        <a:effectLst/>
                      </a:endParaRPr>
                    </a:p>
                  </a:txBody>
                  <a:tcPr marL="57830" marR="57830" marT="57830" marB="57830" anchor="ctr">
                    <a:solidFill>
                      <a:schemeClr val="accent5"/>
                    </a:solidFill>
                  </a:tcPr>
                </a:tc>
                <a:tc>
                  <a:txBody>
                    <a:bodyPr/>
                    <a:lstStyle/>
                    <a:p>
                      <a:pPr algn="l"/>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Observer Direct Observation*</a:t>
                      </a:r>
                      <a:endParaRPr lang="en-US"/>
                    </a:p>
                  </a:txBody>
                  <a:tcPr marL="57830" marR="57830" marT="57830" marB="57830" anchor="ctr">
                    <a:solidFill>
                      <a:schemeClr val="accent5"/>
                    </a:solidFill>
                  </a:tcPr>
                </a:tc>
                <a:extLst>
                  <a:ext uri="{0D108BD9-81ED-4DB2-BD59-A6C34878D82A}">
                    <a16:rowId xmlns:a16="http://schemas.microsoft.com/office/drawing/2014/main" val="10000"/>
                  </a:ext>
                </a:extLst>
              </a:tr>
              <a:tr h="749954">
                <a:tc>
                  <a:txBody>
                    <a:bodyPr/>
                    <a:lstStyle/>
                    <a:p>
                      <a:pPr fontAlgn="t"/>
                      <a:r>
                        <a:rPr lang="en-US" sz="1600" kern="1200">
                          <a:solidFill>
                            <a:schemeClr val="dk1"/>
                          </a:solidFill>
                          <a:latin typeface="+mn-lt"/>
                          <a:ea typeface="+mn-ea"/>
                          <a:cs typeface="+mn-cs"/>
                        </a:rPr>
                        <a:t> </a:t>
                      </a:r>
                    </a:p>
                  </a:txBody>
                  <a:tcPr marL="57830" marR="57830" marT="57830" marB="57830">
                    <a:solidFill>
                      <a:schemeClr val="accent5">
                        <a:tint val="40000"/>
                        <a:alpha val="71000"/>
                      </a:schemeClr>
                    </a:solidFill>
                  </a:tcPr>
                </a:tc>
                <a:tc>
                  <a:txBody>
                    <a:bodyPr/>
                    <a:lstStyle/>
                    <a:p>
                      <a:pPr algn="ctr" rtl="0" fontAlgn="ctr">
                        <a:spcBef>
                          <a:spcPts val="0"/>
                        </a:spcBef>
                        <a:spcAft>
                          <a:spcPts val="0"/>
                        </a:spcAft>
                      </a:pPr>
                      <a:r>
                        <a:rPr lang="sv-SE" sz="1600" kern="1200">
                          <a:solidFill>
                            <a:schemeClr val="dk1"/>
                          </a:solidFill>
                          <a:latin typeface="+mn-lt"/>
                          <a:ea typeface="+mn-ea"/>
                          <a:cs typeface="+mn-cs"/>
                        </a:rPr>
                        <a:t>n = 45</a:t>
                      </a:r>
                    </a:p>
                    <a:p>
                      <a:pPr algn="ctr" rtl="0" fontAlgn="ctr">
                        <a:spcBef>
                          <a:spcPts val="0"/>
                        </a:spcBef>
                        <a:spcAft>
                          <a:spcPts val="0"/>
                        </a:spcAft>
                      </a:pPr>
                      <a:r>
                        <a:rPr lang="sv-SE"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n = 6</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n = 7</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extLst>
                  <a:ext uri="{0D108BD9-81ED-4DB2-BD59-A6C34878D82A}">
                    <a16:rowId xmlns:a16="http://schemas.microsoft.com/office/drawing/2014/main" val="10001"/>
                  </a:ext>
                </a:extLst>
              </a:tr>
              <a:tr h="749954">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Teaching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 80.43%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(10.86)</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70.72%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(13.81)</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75.02%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(17.05)</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2829139887"/>
                  </a:ext>
                </a:extLst>
              </a:tr>
              <a:tr h="749954">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Reinforcing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80.83%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(12.89)</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62.06%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(15.33)</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34.99%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(16.02)</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252639338"/>
                  </a:ext>
                </a:extLst>
              </a:tr>
              <a:tr h="749954">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Monitoring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75.49%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(18.06)</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1692494223"/>
                  </a:ext>
                </a:extLst>
              </a:tr>
              <a:tr h="749954">
                <a:tc>
                  <a:txBody>
                    <a:bodyPr/>
                    <a:lstStyle/>
                    <a:p>
                      <a:pPr rtl="0" fontAlgn="ctr">
                        <a:spcBef>
                          <a:spcPts val="0"/>
                        </a:spcBef>
                        <a:spcAft>
                          <a:spcPts val="0"/>
                        </a:spcAft>
                      </a:pPr>
                      <a:r>
                        <a:rPr lang="en-US" sz="1600" b="1" i="0" u="none" strike="noStrike">
                          <a:solidFill>
                            <a:srgbClr val="000000"/>
                          </a:solidFill>
                          <a:effectLst/>
                          <a:latin typeface="Arial" panose="020B0604020202020204" pitchFamily="34" charset="0"/>
                        </a:rPr>
                        <a:t>Total</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79.10%</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(11.87)</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67.66%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(14.03)</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62.28%</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(14.58)</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441539628"/>
                  </a:ext>
                </a:extLst>
              </a:tr>
            </a:tbl>
          </a:graphicData>
        </a:graphic>
      </p:graphicFrame>
    </p:spTree>
    <p:extLst>
      <p:ext uri="{BB962C8B-B14F-4D97-AF65-F5344CB8AC3E}">
        <p14:creationId xmlns:p14="http://schemas.microsoft.com/office/powerpoint/2010/main" val="3669943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C77C8-ED17-46DB-6527-51A6D86B8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FDE1F-CAB5-9E09-E9D7-784DAEACC3B6}"/>
              </a:ext>
            </a:extLst>
          </p:cNvPr>
          <p:cNvSpPr>
            <a:spLocks noGrp="1"/>
          </p:cNvSpPr>
          <p:nvPr>
            <p:ph type="title"/>
          </p:nvPr>
        </p:nvSpPr>
        <p:spPr/>
        <p:txBody>
          <a:bodyPr/>
          <a:lstStyle/>
          <a:p>
            <a:r>
              <a:rPr lang="en-US"/>
              <a:t>Social Validity and Treatment Integrity Logistics Planning</a:t>
            </a:r>
          </a:p>
        </p:txBody>
      </p:sp>
      <p:graphicFrame>
        <p:nvGraphicFramePr>
          <p:cNvPr id="9" name="Table 4">
            <a:extLst>
              <a:ext uri="{FF2B5EF4-FFF2-40B4-BE49-F238E27FC236}">
                <a16:creationId xmlns:a16="http://schemas.microsoft.com/office/drawing/2014/main" id="{C7C59DAD-B54D-B788-9CCA-4ACD5B1FB973}"/>
              </a:ext>
            </a:extLst>
          </p:cNvPr>
          <p:cNvGraphicFramePr>
            <a:graphicFrameLocks noGrp="1"/>
          </p:cNvGraphicFramePr>
          <p:nvPr>
            <p:ph idx="1"/>
            <p:extLst>
              <p:ext uri="{D42A27DB-BD31-4B8C-83A1-F6EECF244321}">
                <p14:modId xmlns:p14="http://schemas.microsoft.com/office/powerpoint/2010/main" val="1192868718"/>
              </p:ext>
            </p:extLst>
          </p:nvPr>
        </p:nvGraphicFramePr>
        <p:xfrm>
          <a:off x="529790" y="2020201"/>
          <a:ext cx="11132418" cy="4419600"/>
        </p:xfrm>
        <a:graphic>
          <a:graphicData uri="http://schemas.openxmlformats.org/drawingml/2006/table">
            <a:tbl>
              <a:tblPr firstRow="1" bandRow="1">
                <a:tableStyleId>{7DF18680-E054-41AD-8BC1-D1AEF772440D}</a:tableStyleId>
              </a:tblPr>
              <a:tblGrid>
                <a:gridCol w="1732147">
                  <a:extLst>
                    <a:ext uri="{9D8B030D-6E8A-4147-A177-3AD203B41FA5}">
                      <a16:colId xmlns:a16="http://schemas.microsoft.com/office/drawing/2014/main" val="2244540331"/>
                    </a:ext>
                  </a:extLst>
                </a:gridCol>
                <a:gridCol w="4042610">
                  <a:extLst>
                    <a:ext uri="{9D8B030D-6E8A-4147-A177-3AD203B41FA5}">
                      <a16:colId xmlns:a16="http://schemas.microsoft.com/office/drawing/2014/main" val="3126611979"/>
                    </a:ext>
                  </a:extLst>
                </a:gridCol>
                <a:gridCol w="1785887">
                  <a:extLst>
                    <a:ext uri="{9D8B030D-6E8A-4147-A177-3AD203B41FA5}">
                      <a16:colId xmlns:a16="http://schemas.microsoft.com/office/drawing/2014/main" val="3742171216"/>
                    </a:ext>
                  </a:extLst>
                </a:gridCol>
                <a:gridCol w="1785887">
                  <a:extLst>
                    <a:ext uri="{9D8B030D-6E8A-4147-A177-3AD203B41FA5}">
                      <a16:colId xmlns:a16="http://schemas.microsoft.com/office/drawing/2014/main" val="3209047335"/>
                    </a:ext>
                  </a:extLst>
                </a:gridCol>
                <a:gridCol w="1785887">
                  <a:extLst>
                    <a:ext uri="{9D8B030D-6E8A-4147-A177-3AD203B41FA5}">
                      <a16:colId xmlns:a16="http://schemas.microsoft.com/office/drawing/2014/main" val="848338252"/>
                    </a:ext>
                  </a:extLst>
                </a:gridCol>
              </a:tblGrid>
              <a:tr h="1104900">
                <a:tc>
                  <a:txBody>
                    <a:bodyPr/>
                    <a:lstStyle/>
                    <a:p>
                      <a:r>
                        <a:rPr lang="en-US"/>
                        <a:t>Method</a:t>
                      </a:r>
                    </a:p>
                  </a:txBody>
                  <a:tcPr anchor="b"/>
                </a:tc>
                <a:tc>
                  <a:txBody>
                    <a:bodyPr/>
                    <a:lstStyle/>
                    <a:p>
                      <a:r>
                        <a:rPr lang="en-US"/>
                        <a:t>Measure Name</a:t>
                      </a:r>
                    </a:p>
                  </a:txBody>
                  <a:tcPr anchor="b"/>
                </a:tc>
                <a:tc>
                  <a:txBody>
                    <a:bodyPr/>
                    <a:lstStyle/>
                    <a:p>
                      <a:pPr algn="l"/>
                      <a:r>
                        <a:rPr lang="en-US" sz="1600" b="0">
                          <a:solidFill>
                            <a:schemeClr val="bg1"/>
                          </a:solidFill>
                        </a:rPr>
                        <a:t>Completed by:</a:t>
                      </a:r>
                    </a:p>
                    <a:p>
                      <a:pPr algn="l"/>
                      <a:r>
                        <a:rPr lang="en-US" sz="1600" b="1">
                          <a:solidFill>
                            <a:schemeClr val="bg1"/>
                          </a:solidFill>
                        </a:rPr>
                        <a:t>All Staff</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l"/>
                      <a:r>
                        <a:rPr lang="en-US" sz="1600" b="0">
                          <a:solidFill>
                            <a:schemeClr val="bg1"/>
                          </a:solidFill>
                        </a:rPr>
                        <a:t>Completed by:</a:t>
                      </a:r>
                    </a:p>
                    <a:p>
                      <a:pPr algn="l"/>
                      <a:r>
                        <a:rPr lang="en-US" sz="1600" b="1">
                          <a:solidFill>
                            <a:schemeClr val="bg1"/>
                          </a:solidFill>
                        </a:rPr>
                        <a:t>Randomly Selected Classrooms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l"/>
                      <a:r>
                        <a:rPr lang="en-US" sz="1600" b="0">
                          <a:solidFill>
                            <a:schemeClr val="bg1"/>
                          </a:solidFill>
                        </a:rPr>
                        <a:t>Completed by:</a:t>
                      </a:r>
                    </a:p>
                    <a:p>
                      <a:pPr algn="l"/>
                      <a:r>
                        <a:rPr lang="en-US" sz="1600" b="1">
                          <a:solidFill>
                            <a:schemeClr val="bg1"/>
                          </a:solidFill>
                        </a:rPr>
                        <a:t>Ci3T Leadership Team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203072553"/>
                  </a:ext>
                </a:extLst>
              </a:tr>
              <a:tr h="1104900">
                <a:tc>
                  <a:txBody>
                    <a:bodyPr/>
                    <a:lstStyle/>
                    <a:p>
                      <a:r>
                        <a:rPr lang="en-US" sz="2000"/>
                        <a:t>Survey</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Teacher Self-Report and Primary Intervention Rating Scale</a:t>
                      </a:r>
                      <a:endParaRPr lang="en-US" sz="2000">
                        <a:effectLst/>
                      </a:endParaRP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04140678"/>
                  </a:ext>
                </a:extLst>
              </a:tr>
              <a:tr h="1104900">
                <a:tc>
                  <a:txBody>
                    <a:bodyPr/>
                    <a:lstStyle/>
                    <a:p>
                      <a:r>
                        <a:rPr lang="en-US" sz="2000"/>
                        <a:t>Observations</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Direct Observation</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extLst>
                  <a:ext uri="{0D108BD9-81ED-4DB2-BD59-A6C34878D82A}">
                    <a16:rowId xmlns:a16="http://schemas.microsoft.com/office/drawing/2014/main" val="627556408"/>
                  </a:ext>
                </a:extLst>
              </a:tr>
              <a:tr h="1104900">
                <a:tc>
                  <a:txBody>
                    <a:bodyPr/>
                    <a:lstStyle/>
                    <a:p>
                      <a:r>
                        <a:rPr lang="en-US" sz="2000"/>
                        <a:t>Rubric</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Tiered Fidelity Inventory (TFI)</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extLst>
                  <a:ext uri="{0D108BD9-81ED-4DB2-BD59-A6C34878D82A}">
                    <a16:rowId xmlns:a16="http://schemas.microsoft.com/office/drawing/2014/main" val="63424965"/>
                  </a:ext>
                </a:extLst>
              </a:tr>
            </a:tbl>
          </a:graphicData>
        </a:graphic>
      </p:graphicFrame>
    </p:spTree>
    <p:extLst>
      <p:ext uri="{BB962C8B-B14F-4D97-AF65-F5344CB8AC3E}">
        <p14:creationId xmlns:p14="http://schemas.microsoft.com/office/powerpoint/2010/main" val="2760180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 uri="{C183D7F6-B498-43B3-948B-1728B52AA6E4}">
                <adec:decorative xmlns:adec="http://schemas.microsoft.com/office/drawing/2017/decorative" val="1"/>
              </a:ext>
            </a:extLst>
          </p:cNvPr>
          <p:cNvSpPr>
            <a:spLocks noGrp="1"/>
          </p:cNvSpPr>
          <p:nvPr>
            <p:ph type="title"/>
          </p:nvPr>
        </p:nvSpPr>
        <p:spPr/>
        <p:txBody>
          <a:bodyPr/>
          <a:lstStyle/>
          <a:p>
            <a:r>
              <a:rPr lang="en-US"/>
              <a:t>Treatment Integrity and Social Validity Data Sources</a:t>
            </a:r>
          </a:p>
        </p:txBody>
      </p:sp>
      <p:sp>
        <p:nvSpPr>
          <p:cNvPr id="11" name="Title hidden">
            <a:extLst>
              <a:ext uri="{FF2B5EF4-FFF2-40B4-BE49-F238E27FC236}">
                <a16:creationId xmlns:a16="http://schemas.microsoft.com/office/drawing/2014/main" id="{59F68832-D072-24B0-DA97-5C905B164622}"/>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Treatment Integrity and Social Validity Data Sources 1</a:t>
            </a:r>
            <a:endParaRPr lang="en-US"/>
          </a:p>
        </p:txBody>
      </p:sp>
      <p:sp>
        <p:nvSpPr>
          <p:cNvPr id="8" name="TextBox 1">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sp>
        <p:nvSpPr>
          <p:cNvPr id="9" name="TextBox 2">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sp>
        <p:nvSpPr>
          <p:cNvPr id="10" name="TextBox 3">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pic>
        <p:nvPicPr>
          <p:cNvPr id="3" name="Picture 1">
            <a:extLst>
              <a:ext uri="{FF2B5EF4-FFF2-40B4-BE49-F238E27FC236}">
                <a16:creationId xmlns:a16="http://schemas.microsoft.com/office/drawing/2014/main" id="{20FD9FBE-F3D6-4268-B829-D3467030BA3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11"/>
          <a:stretch>
            <a:fillRect/>
          </a:stretch>
        </p:blipFill>
        <p:spPr>
          <a:xfrm>
            <a:off x="605861" y="2020446"/>
            <a:ext cx="3314520" cy="4188155"/>
          </a:xfrm>
          <a:prstGeom prst="rect">
            <a:avLst/>
          </a:prstGeom>
        </p:spPr>
      </p:pic>
      <p:grpSp>
        <p:nvGrpSpPr>
          <p:cNvPr id="7" name="Picture 2">
            <a:extLst>
              <a:ext uri="{FF2B5EF4-FFF2-40B4-BE49-F238E27FC236}">
                <a16:creationId xmlns:a16="http://schemas.microsoft.com/office/drawing/2014/main" id="{D42DE65C-54BF-AB7E-2DC2-CECF85C48BFC}"/>
              </a:ext>
              <a:ext uri="{C183D7F6-B498-43B3-948B-1728B52AA6E4}">
                <adec:decorative xmlns:adec="http://schemas.microsoft.com/office/drawing/2017/decorative" val="1"/>
              </a:ext>
            </a:extLst>
          </p:cNvPr>
          <p:cNvGrpSpPr/>
          <p:nvPr/>
        </p:nvGrpSpPr>
        <p:grpSpPr>
          <a:xfrm>
            <a:off x="4549438" y="2020446"/>
            <a:ext cx="3178369" cy="4113166"/>
            <a:chOff x="4549438" y="2020446"/>
            <a:chExt cx="3178369" cy="4113166"/>
          </a:xfrm>
        </p:grpSpPr>
        <p:pic>
          <p:nvPicPr>
            <p:cNvPr id="4" name="Picture">
              <a:extLst>
                <a:ext uri="{FF2B5EF4-FFF2-40B4-BE49-F238E27FC236}">
                  <a16:creationId xmlns:a16="http://schemas.microsoft.com/office/drawing/2014/main" id="{CAEA1023-7FD5-452F-B501-388C72B402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6" name="TextBox">
              <a:extLst>
                <a:ext uri="{FF2B5EF4-FFF2-40B4-BE49-F238E27FC236}">
                  <a16:creationId xmlns:a16="http://schemas.microsoft.com/office/drawing/2014/main" id="{116291B3-056C-096B-EE18-300EA42FBA1C}"/>
                </a:ext>
              </a:extLst>
            </p:cNvPr>
            <p:cNvSpPr txBox="1"/>
            <p:nvPr/>
          </p:nvSpPr>
          <p:spPr>
            <a:xfrm>
              <a:off x="6096000" y="3626478"/>
              <a:ext cx="1105989" cy="215444"/>
            </a:xfrm>
            <a:prstGeom prst="rect">
              <a:avLst/>
            </a:prstGeom>
            <a:solidFill>
              <a:schemeClr val="bg1"/>
            </a:solidFill>
          </p:spPr>
          <p:txBody>
            <a:bodyPr wrap="square" rtlCol="0">
              <a:spAutoFit/>
            </a:bodyPr>
            <a:lstStyle/>
            <a:p>
              <a:r>
                <a:rPr lang="en-US" sz="800"/>
                <a:t>Fall 2025</a:t>
              </a:r>
            </a:p>
          </p:txBody>
        </p:sp>
      </p:grpSp>
      <p:pic>
        <p:nvPicPr>
          <p:cNvPr id="5" name="Picture 3">
            <a:extLst>
              <a:ext uri="{FF2B5EF4-FFF2-40B4-BE49-F238E27FC236}">
                <a16:creationId xmlns:a16="http://schemas.microsoft.com/office/drawing/2014/main" id="{9DFCE89B-929F-4507-BAFF-C900463404A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56866" y="2020448"/>
            <a:ext cx="3187434" cy="4124914"/>
          </a:xfrm>
          <a:prstGeom prst="rect">
            <a:avLst/>
          </a:prstGeom>
          <a:ln>
            <a:solidFill>
              <a:schemeClr val="tx1"/>
            </a:solidFill>
          </a:ln>
        </p:spPr>
      </p:pic>
    </p:spTree>
    <p:extLst>
      <p:ext uri="{BB962C8B-B14F-4D97-AF65-F5344CB8AC3E}">
        <p14:creationId xmlns:p14="http://schemas.microsoft.com/office/powerpoint/2010/main" val="1560263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70BB-DD4C-30FF-3DD5-391A258F6EC2}"/>
              </a:ext>
            </a:extLst>
          </p:cNvPr>
          <p:cNvSpPr>
            <a:spLocks noGrp="1"/>
          </p:cNvSpPr>
          <p:nvPr>
            <p:ph type="title"/>
          </p:nvPr>
        </p:nvSpPr>
        <p:spPr/>
        <p:txBody>
          <a:bodyPr/>
          <a:lstStyle/>
          <a:p>
            <a:r>
              <a:rPr lang="en-US"/>
              <a:t>Ci3T Implementation Report </a:t>
            </a:r>
          </a:p>
        </p:txBody>
      </p:sp>
      <p:sp>
        <p:nvSpPr>
          <p:cNvPr id="4" name="Content 1">
            <a:extLst>
              <a:ext uri="{FF2B5EF4-FFF2-40B4-BE49-F238E27FC236}">
                <a16:creationId xmlns:a16="http://schemas.microsoft.com/office/drawing/2014/main" id="{F8717150-9030-A673-2E13-741D052936B9}"/>
              </a:ext>
            </a:extLst>
          </p:cNvPr>
          <p:cNvSpPr>
            <a:spLocks noGrp="1"/>
          </p:cNvSpPr>
          <p:nvPr>
            <p:ph idx="1"/>
          </p:nvPr>
        </p:nvSpPr>
        <p:spPr>
          <a:xfrm>
            <a:off x="838200" y="1825625"/>
            <a:ext cx="5941741" cy="4351338"/>
          </a:xfrm>
        </p:spPr>
        <p:txBody>
          <a:bodyPr/>
          <a:lstStyle/>
          <a:p>
            <a:r>
              <a:rPr lang="en-US"/>
              <a:t>Primary Intervention Rating Scale (Social Validity; PIRS)</a:t>
            </a:r>
          </a:p>
          <a:p>
            <a:r>
              <a:rPr lang="en-US"/>
              <a:t>Ci3T Treatment Integrity: Teacher Self Report (Ci3T TI: TSR)</a:t>
            </a:r>
          </a:p>
          <a:p>
            <a:r>
              <a:rPr lang="en-US"/>
              <a:t>Demographics (e.g., role)</a:t>
            </a:r>
          </a:p>
        </p:txBody>
      </p:sp>
      <p:pic>
        <p:nvPicPr>
          <p:cNvPr id="5" name="Picture 1" descr="Ci3T Implementation Report Table of Contents">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3234" y="1738964"/>
            <a:ext cx="3497340" cy="4524659"/>
          </a:xfrm>
          <a:prstGeom prst="rect">
            <a:avLst/>
          </a:prstGeom>
          <a:ln>
            <a:solidFill>
              <a:schemeClr val="tx1"/>
            </a:solidFill>
          </a:ln>
        </p:spPr>
      </p:pic>
      <p:pic>
        <p:nvPicPr>
          <p:cNvPr id="3" name="Picture 2">
            <a:extLst>
              <a:ext uri="{FF2B5EF4-FFF2-40B4-BE49-F238E27FC236}">
                <a16:creationId xmlns:a16="http://schemas.microsoft.com/office/drawing/2014/main" id="{C8AEDA0F-2A62-44A7-BAF8-0FF7B6DD7AC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867" y="0"/>
            <a:ext cx="1448133" cy="1828800"/>
          </a:xfrm>
          <a:prstGeom prst="rect">
            <a:avLst/>
          </a:prstGeom>
        </p:spPr>
      </p:pic>
    </p:spTree>
    <p:extLst>
      <p:ext uri="{BB962C8B-B14F-4D97-AF65-F5344CB8AC3E}">
        <p14:creationId xmlns:p14="http://schemas.microsoft.com/office/powerpoint/2010/main" val="623820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F3B689D-4A94-E418-AB35-E73152422590}"/>
              </a:ext>
            </a:extLst>
          </p:cNvPr>
          <p:cNvSpPr>
            <a:spLocks noGrp="1"/>
          </p:cNvSpPr>
          <p:nvPr>
            <p:ph type="title"/>
          </p:nvPr>
        </p:nvSpPr>
        <p:spPr/>
        <p:txBody>
          <a:bodyPr>
            <a:normAutofit/>
          </a:bodyPr>
          <a:lstStyle/>
          <a:p>
            <a:r>
              <a:rPr lang="en-US" sz="4000"/>
              <a:t>Primary Intervention Rating Scale (PIRS)</a:t>
            </a:r>
          </a:p>
        </p:txBody>
      </p:sp>
      <p:pic>
        <p:nvPicPr>
          <p:cNvPr id="5" name="Picture 1" descr="Ci3T Implementation Report. Page for Primary Intervention Rating Scale including information about field, mean, and standard deviation.">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12636" y="1918009"/>
            <a:ext cx="3364075" cy="4353509"/>
          </a:xfrm>
          <a:prstGeom prst="rect">
            <a:avLst/>
          </a:prstGeom>
          <a:ln>
            <a:solidFill>
              <a:schemeClr val="tx1"/>
            </a:solidFill>
          </a:ln>
        </p:spPr>
      </p:pic>
      <p:sp>
        <p:nvSpPr>
          <p:cNvPr id="8" name="Rectangle 1">
            <a:extLst>
              <a:ext uri="{FF2B5EF4-FFF2-40B4-BE49-F238E27FC236}">
                <a16:creationId xmlns:a16="http://schemas.microsoft.com/office/drawing/2014/main" id="{7CD0E097-9BC9-A02F-7F6D-5E2C72552F8B}"/>
              </a:ext>
            </a:extLst>
          </p:cNvPr>
          <p:cNvSpPr/>
          <p:nvPr/>
        </p:nvSpPr>
        <p:spPr>
          <a:xfrm>
            <a:off x="265399" y="2902393"/>
            <a:ext cx="2297150"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as mean and standard deviation (scale = 1-6)</a:t>
            </a:r>
          </a:p>
        </p:txBody>
      </p:sp>
      <p:sp>
        <p:nvSpPr>
          <p:cNvPr id="9" name="Rectangle 2">
            <a:extLst>
              <a:ext uri="{FF2B5EF4-FFF2-40B4-BE49-F238E27FC236}">
                <a16:creationId xmlns:a16="http://schemas.microsoft.com/office/drawing/2014/main" id="{CC0DFE89-7A83-B64D-11F8-4D475A74D2BA}"/>
              </a:ext>
            </a:extLst>
          </p:cNvPr>
          <p:cNvSpPr/>
          <p:nvPr/>
        </p:nvSpPr>
        <p:spPr>
          <a:xfrm>
            <a:off x="265399" y="4652144"/>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visualization</a:t>
            </a:r>
          </a:p>
        </p:txBody>
      </p:sp>
      <p:pic>
        <p:nvPicPr>
          <p:cNvPr id="7" name="Picture 2" descr="Ci3T Implementation Report. Page for Primary Intervention Rating Scale including items 1-17, ratings from strongly disagree to strongly agree for each item, and totals.">
            <a:extLst>
              <a:ext uri="{FF2B5EF4-FFF2-40B4-BE49-F238E27FC236}">
                <a16:creationId xmlns:a16="http://schemas.microsoft.com/office/drawing/2014/main" id="{0079633A-EE49-81A8-F7E6-88D1351C18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96361" y="1918009"/>
            <a:ext cx="3364075" cy="4353509"/>
          </a:xfrm>
          <a:prstGeom prst="rect">
            <a:avLst/>
          </a:prstGeom>
          <a:ln>
            <a:solidFill>
              <a:schemeClr val="tx1"/>
            </a:solidFill>
          </a:ln>
        </p:spPr>
      </p:pic>
      <p:sp>
        <p:nvSpPr>
          <p:cNvPr id="10" name="Rectangle 3">
            <a:extLst>
              <a:ext uri="{FF2B5EF4-FFF2-40B4-BE49-F238E27FC236}">
                <a16:creationId xmlns:a16="http://schemas.microsoft.com/office/drawing/2014/main" id="{D345D6C7-AE7A-D1D8-A851-6561F37EAF64}"/>
              </a:ext>
            </a:extLst>
          </p:cNvPr>
          <p:cNvSpPr/>
          <p:nvPr/>
        </p:nvSpPr>
        <p:spPr>
          <a:xfrm>
            <a:off x="9710523" y="2325318"/>
            <a:ext cx="2297151" cy="165316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by response category </a:t>
            </a:r>
          </a:p>
          <a:p>
            <a:pPr algn="ctr"/>
            <a:r>
              <a:rPr lang="en-US" sz="1400"/>
              <a:t>(e.g., number of people who “strongly agreed”)</a:t>
            </a:r>
            <a:endParaRPr lang="en-US" sz="1600"/>
          </a:p>
        </p:txBody>
      </p:sp>
      <p:sp>
        <p:nvSpPr>
          <p:cNvPr id="11" name="Rectangle 4">
            <a:extLst>
              <a:ext uri="{FF2B5EF4-FFF2-40B4-BE49-F238E27FC236}">
                <a16:creationId xmlns:a16="http://schemas.microsoft.com/office/drawing/2014/main" id="{074B82FC-93E4-B434-044E-2FFFD0C030F8}"/>
              </a:ext>
            </a:extLst>
          </p:cNvPr>
          <p:cNvSpPr/>
          <p:nvPr/>
        </p:nvSpPr>
        <p:spPr>
          <a:xfrm>
            <a:off x="9710522" y="5190190"/>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Total PIRS % </a:t>
            </a:r>
          </a:p>
          <a:p>
            <a:pPr algn="ctr"/>
            <a:r>
              <a:rPr lang="en-US" sz="1400"/>
              <a:t>(mean and standard deviation)</a:t>
            </a:r>
          </a:p>
        </p:txBody>
      </p:sp>
      <p:pic>
        <p:nvPicPr>
          <p:cNvPr id="2" name="Picture 3">
            <a:extLst>
              <a:ext uri="{FF2B5EF4-FFF2-40B4-BE49-F238E27FC236}">
                <a16:creationId xmlns:a16="http://schemas.microsoft.com/office/drawing/2014/main" id="{DF825235-FB67-14AB-AF71-48F4B1C848C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743867" y="0"/>
            <a:ext cx="1448133" cy="1828800"/>
          </a:xfrm>
          <a:prstGeom prst="rect">
            <a:avLst/>
          </a:prstGeom>
        </p:spPr>
      </p:pic>
    </p:spTree>
    <p:extLst>
      <p:ext uri="{BB962C8B-B14F-4D97-AF65-F5344CB8AC3E}">
        <p14:creationId xmlns:p14="http://schemas.microsoft.com/office/powerpoint/2010/main" val="369736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FAEA-8B6A-EF31-ACA7-B63EAF1FC907}"/>
              </a:ext>
            </a:extLst>
          </p:cNvPr>
          <p:cNvSpPr>
            <a:spLocks noGrp="1"/>
          </p:cNvSpPr>
          <p:nvPr>
            <p:ph type="title"/>
          </p:nvPr>
        </p:nvSpPr>
        <p:spPr/>
        <p:txBody>
          <a:bodyPr>
            <a:normAutofit/>
          </a:bodyPr>
          <a:lstStyle/>
          <a:p>
            <a:r>
              <a:rPr lang="en-US" sz="4000"/>
              <a:t>Primary Intervention Rating Scale Open Ended Items</a:t>
            </a:r>
          </a:p>
        </p:txBody>
      </p:sp>
      <p:sp>
        <p:nvSpPr>
          <p:cNvPr id="3" name="Content Placeholder">
            <a:extLst>
              <a:ext uri="{FF2B5EF4-FFF2-40B4-BE49-F238E27FC236}">
                <a16:creationId xmlns:a16="http://schemas.microsoft.com/office/drawing/2014/main" id="{CE56398A-E799-8DB2-14D6-0BB820C67460}"/>
              </a:ext>
            </a:extLst>
          </p:cNvPr>
          <p:cNvSpPr>
            <a:spLocks noGrp="1"/>
          </p:cNvSpPr>
          <p:nvPr>
            <p:ph sz="half" idx="1"/>
          </p:nvPr>
        </p:nvSpPr>
        <p:spPr>
          <a:xfrm>
            <a:off x="838200" y="1825625"/>
            <a:ext cx="10368776" cy="1753916"/>
          </a:xfrm>
        </p:spPr>
        <p:txBody>
          <a:bodyPr>
            <a:noAutofit/>
          </a:bodyPr>
          <a:lstStyle/>
          <a:p>
            <a:r>
              <a:rPr lang="en-US" sz="3200"/>
              <a:t>Read through comments</a:t>
            </a:r>
          </a:p>
          <a:p>
            <a:r>
              <a:rPr lang="en-US" sz="3200"/>
              <a:t>Highlight success (literally!)</a:t>
            </a:r>
          </a:p>
          <a:p>
            <a:r>
              <a:rPr lang="en-US" sz="3200"/>
              <a:t>Look for themes for celebrations and focus areas</a:t>
            </a:r>
          </a:p>
          <a:p>
            <a:endParaRPr lang="en-US" sz="3200"/>
          </a:p>
          <a:p>
            <a:endParaRPr lang="en-US" sz="3200"/>
          </a:p>
        </p:txBody>
      </p:sp>
      <p:pic>
        <p:nvPicPr>
          <p:cNvPr id="9" name="Picture 1" descr="An image of the 4 open ended PIRS items.&#10;1) What do you feel is most beneficial about this primary prevention plan’s components (Tier 1 efforts)? What is the least beneficial part?&#10;2) Do you think that your and your students’ participation in this Ci3T plan will cause your students’ behavior, social, and/or learning problems to improve? Why or why not? Or if so, how?&#10;3) What would you change about this plan (components, design, implementation etc.) to make it more student-friendly and educator-friendly?&#10;4) What other information would you like to contribute about this plan?">
            <a:extLst>
              <a:ext uri="{FF2B5EF4-FFF2-40B4-BE49-F238E27FC236}">
                <a16:creationId xmlns:a16="http://schemas.microsoft.com/office/drawing/2014/main" id="{31B1395B-32EA-BA1A-B5E0-78803047CA2A}"/>
              </a:ext>
            </a:extLst>
          </p:cNvPr>
          <p:cNvPicPr>
            <a:picLocks noChangeAspect="1"/>
          </p:cNvPicPr>
          <p:nvPr/>
        </p:nvPicPr>
        <p:blipFill>
          <a:blip r:embed="rId2"/>
          <a:stretch>
            <a:fillRect/>
          </a:stretch>
        </p:blipFill>
        <p:spPr>
          <a:xfrm>
            <a:off x="1584540" y="3714478"/>
            <a:ext cx="8762634" cy="2778397"/>
          </a:xfrm>
          <a:prstGeom prst="rect">
            <a:avLst/>
          </a:prstGeom>
        </p:spPr>
      </p:pic>
      <p:pic>
        <p:nvPicPr>
          <p:cNvPr id="4" name="Picture 2">
            <a:extLst>
              <a:ext uri="{FF2B5EF4-FFF2-40B4-BE49-F238E27FC236}">
                <a16:creationId xmlns:a16="http://schemas.microsoft.com/office/drawing/2014/main" id="{25723762-BAE6-4478-FAAC-AAD5723C0BE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43867" y="0"/>
            <a:ext cx="1448133" cy="1828800"/>
          </a:xfrm>
          <a:prstGeom prst="rect">
            <a:avLst/>
          </a:prstGeom>
        </p:spPr>
      </p:pic>
    </p:spTree>
    <p:extLst>
      <p:ext uri="{BB962C8B-B14F-4D97-AF65-F5344CB8AC3E}">
        <p14:creationId xmlns:p14="http://schemas.microsoft.com/office/powerpoint/2010/main" val="669365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1EC0C-9F26-8520-F0E0-AEF1C4B61F34}"/>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8FEC416C-C61A-B9AA-62E3-12779DAB9340}"/>
              </a:ext>
            </a:extLst>
          </p:cNvPr>
          <p:cNvSpPr>
            <a:spLocks noGrp="1"/>
          </p:cNvSpPr>
          <p:nvPr>
            <p:ph type="title"/>
          </p:nvPr>
        </p:nvSpPr>
        <p:spPr/>
        <p:txBody>
          <a:bodyPr>
            <a:normAutofit/>
          </a:bodyPr>
          <a:lstStyle/>
          <a:p>
            <a:r>
              <a:rPr lang="en-US"/>
              <a:t>Ci3T Treatment Integrity: Teacher Self Report (Ci3T TI: TSR)</a:t>
            </a:r>
          </a:p>
        </p:txBody>
      </p:sp>
      <p:pic>
        <p:nvPicPr>
          <p:cNvPr id="3" name="Picture 1">
            <a:extLst>
              <a:ext uri="{FF2B5EF4-FFF2-40B4-BE49-F238E27FC236}">
                <a16:creationId xmlns:a16="http://schemas.microsoft.com/office/drawing/2014/main" id="{9342291E-9800-77F9-2D30-B1092BB9773F}"/>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95983" y="1919645"/>
            <a:ext cx="3364075" cy="4350234"/>
          </a:xfrm>
          <a:prstGeom prst="rect">
            <a:avLst/>
          </a:prstGeom>
          <a:ln>
            <a:solidFill>
              <a:schemeClr val="tx1"/>
            </a:solidFill>
          </a:ln>
        </p:spPr>
      </p:pic>
      <p:pic>
        <p:nvPicPr>
          <p:cNvPr id="5" name="Picture 2">
            <a:extLst>
              <a:ext uri="{FF2B5EF4-FFF2-40B4-BE49-F238E27FC236}">
                <a16:creationId xmlns:a16="http://schemas.microsoft.com/office/drawing/2014/main" id="{82881817-2250-ADC1-599E-B901C0C9059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94460" y="1919646"/>
            <a:ext cx="3364074" cy="4350234"/>
          </a:xfrm>
          <a:prstGeom prst="rect">
            <a:avLst/>
          </a:prstGeom>
          <a:ln>
            <a:solidFill>
              <a:schemeClr val="tx1"/>
            </a:solidFill>
          </a:ln>
        </p:spPr>
      </p:pic>
      <p:pic>
        <p:nvPicPr>
          <p:cNvPr id="7" name="Picture 3">
            <a:extLst>
              <a:ext uri="{FF2B5EF4-FFF2-40B4-BE49-F238E27FC236}">
                <a16:creationId xmlns:a16="http://schemas.microsoft.com/office/drawing/2014/main" id="{40208C9D-26B7-3A10-9C9D-570A0DBAFDB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792936" y="1919646"/>
            <a:ext cx="3364075" cy="4350234"/>
          </a:xfrm>
          <a:prstGeom prst="rect">
            <a:avLst/>
          </a:prstGeom>
          <a:ln>
            <a:solidFill>
              <a:schemeClr val="tx1"/>
            </a:solidFill>
          </a:ln>
        </p:spPr>
      </p:pic>
      <p:pic>
        <p:nvPicPr>
          <p:cNvPr id="2" name="Picture 4">
            <a:extLst>
              <a:ext uri="{FF2B5EF4-FFF2-40B4-BE49-F238E27FC236}">
                <a16:creationId xmlns:a16="http://schemas.microsoft.com/office/drawing/2014/main" id="{F5D55CBF-9F21-1847-46BD-4590317235F5}"/>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0743867" y="1711"/>
            <a:ext cx="1448133" cy="1825377"/>
          </a:xfrm>
          <a:prstGeom prst="rect">
            <a:avLst/>
          </a:prstGeom>
        </p:spPr>
      </p:pic>
      <p:sp>
        <p:nvSpPr>
          <p:cNvPr id="11" name="Rectangle 1">
            <a:extLst>
              <a:ext uri="{FF2B5EF4-FFF2-40B4-BE49-F238E27FC236}">
                <a16:creationId xmlns:a16="http://schemas.microsoft.com/office/drawing/2014/main" id="{54112A38-0E8D-ED79-1E8A-237430C63D87}"/>
              </a:ext>
            </a:extLst>
          </p:cNvPr>
          <p:cNvSpPr/>
          <p:nvPr/>
        </p:nvSpPr>
        <p:spPr>
          <a:xfrm>
            <a:off x="972235" y="5865445"/>
            <a:ext cx="2949302" cy="8088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Total Scores</a:t>
            </a:r>
          </a:p>
          <a:p>
            <a:pPr algn="ctr"/>
            <a:r>
              <a:rPr lang="en-US" sz="1400"/>
              <a:t>(mean and standard deviation)</a:t>
            </a:r>
          </a:p>
        </p:txBody>
      </p:sp>
      <p:sp>
        <p:nvSpPr>
          <p:cNvPr id="8" name="Rectangle 2">
            <a:extLst>
              <a:ext uri="{FF2B5EF4-FFF2-40B4-BE49-F238E27FC236}">
                <a16:creationId xmlns:a16="http://schemas.microsoft.com/office/drawing/2014/main" id="{A4024189-949B-B7CC-1B8D-0CEAF167E12A}"/>
              </a:ext>
            </a:extLst>
          </p:cNvPr>
          <p:cNvSpPr/>
          <p:nvPr/>
        </p:nvSpPr>
        <p:spPr>
          <a:xfrm>
            <a:off x="4621349" y="5865445"/>
            <a:ext cx="2949302" cy="8088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as mean and standard deviation (scale = 0-3)</a:t>
            </a:r>
          </a:p>
        </p:txBody>
      </p:sp>
      <p:sp>
        <p:nvSpPr>
          <p:cNvPr id="9" name="Rectangle 3">
            <a:extLst>
              <a:ext uri="{FF2B5EF4-FFF2-40B4-BE49-F238E27FC236}">
                <a16:creationId xmlns:a16="http://schemas.microsoft.com/office/drawing/2014/main" id="{86FE244F-53CB-B65C-161E-F31C8FC95176}"/>
              </a:ext>
            </a:extLst>
          </p:cNvPr>
          <p:cNvSpPr/>
          <p:nvPr/>
        </p:nvSpPr>
        <p:spPr>
          <a:xfrm>
            <a:off x="8165858" y="5865445"/>
            <a:ext cx="2618230" cy="80886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visualization</a:t>
            </a:r>
          </a:p>
        </p:txBody>
      </p:sp>
    </p:spTree>
    <p:extLst>
      <p:ext uri="{BB962C8B-B14F-4D97-AF65-F5344CB8AC3E}">
        <p14:creationId xmlns:p14="http://schemas.microsoft.com/office/powerpoint/2010/main" val="251085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1C07-4D73-2ABE-CA4E-D60992615A69}"/>
              </a:ext>
            </a:extLst>
          </p:cNvPr>
          <p:cNvSpPr>
            <a:spLocks noGrp="1"/>
          </p:cNvSpPr>
          <p:nvPr>
            <p:ph type="title"/>
          </p:nvPr>
        </p:nvSpPr>
        <p:spPr/>
        <p:txBody>
          <a:bodyPr/>
          <a:lstStyle/>
          <a:p>
            <a:r>
              <a:rPr lang="en-US"/>
              <a:t>Ci3T TI: TSR Strengths and Areas of Focus</a:t>
            </a:r>
          </a:p>
        </p:txBody>
      </p:sp>
      <p:pic>
        <p:nvPicPr>
          <p:cNvPr id="4" name="Picture 1" descr="Procedures for teaching. Includes field, mean, and standard deviation.">
            <a:extLst>
              <a:ext uri="{FF2B5EF4-FFF2-40B4-BE49-F238E27FC236}">
                <a16:creationId xmlns:a16="http://schemas.microsoft.com/office/drawing/2014/main" id="{89E0EC99-B41D-AA1D-6DFF-A27D038C840E}"/>
              </a:ext>
            </a:extLst>
          </p:cNvPr>
          <p:cNvPicPr>
            <a:picLocks noChangeAspect="1"/>
          </p:cNvPicPr>
          <p:nvPr/>
        </p:nvPicPr>
        <p:blipFill>
          <a:blip r:embed="rId2"/>
          <a:srcRect/>
          <a:stretch/>
        </p:blipFill>
        <p:spPr>
          <a:xfrm>
            <a:off x="3199562" y="1588012"/>
            <a:ext cx="6059570" cy="7835900"/>
          </a:xfrm>
          <a:prstGeom prst="rect">
            <a:avLst/>
          </a:prstGeom>
          <a:ln>
            <a:solidFill>
              <a:schemeClr val="tx1"/>
            </a:solidFill>
          </a:ln>
        </p:spPr>
      </p:pic>
      <p:sp>
        <p:nvSpPr>
          <p:cNvPr id="5" name="Rectangle 1" descr="Green highlighting over field 1: Did I have our 3-5 schoolwide expectations posted and visible in my classroom? Mean 2.71. Standard deviation 0.79.">
            <a:extLst>
              <a:ext uri="{FF2B5EF4-FFF2-40B4-BE49-F238E27FC236}">
                <a16:creationId xmlns:a16="http://schemas.microsoft.com/office/drawing/2014/main" id="{B21795FD-6AD7-054E-BD40-AD412BA906D2}"/>
              </a:ext>
            </a:extLst>
          </p:cNvPr>
          <p:cNvSpPr/>
          <p:nvPr/>
        </p:nvSpPr>
        <p:spPr>
          <a:xfrm>
            <a:off x="2828919" y="2420060"/>
            <a:ext cx="6800856" cy="324018"/>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descr="Yellow highlighting over field 16: Did I use my school's expectation matrix as an instructional tool? Mean 2.08. Standard deviation 0.84.">
            <a:extLst>
              <a:ext uri="{FF2B5EF4-FFF2-40B4-BE49-F238E27FC236}">
                <a16:creationId xmlns:a16="http://schemas.microsoft.com/office/drawing/2014/main" id="{53DAEBE8-1526-CDD3-E9D7-3FCF9DAA24E1}"/>
              </a:ext>
            </a:extLst>
          </p:cNvPr>
          <p:cNvSpPr/>
          <p:nvPr/>
        </p:nvSpPr>
        <p:spPr>
          <a:xfrm>
            <a:off x="2828919" y="6094924"/>
            <a:ext cx="6904805" cy="324017"/>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29B3C3D6-FD10-B1BF-0D59-FCEE220CA306}"/>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0743867" y="1711"/>
            <a:ext cx="1448133" cy="1825377"/>
          </a:xfrm>
          <a:prstGeom prst="rect">
            <a:avLst/>
          </a:prstGeom>
        </p:spPr>
      </p:pic>
    </p:spTree>
    <p:extLst>
      <p:ext uri="{BB962C8B-B14F-4D97-AF65-F5344CB8AC3E}">
        <p14:creationId xmlns:p14="http://schemas.microsoft.com/office/powerpoint/2010/main" val="311997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6096-1C75-F3A6-B9DF-10AD19494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DCA7EB-D185-3910-CAA8-AC3FA0570AEC}"/>
              </a:ext>
              <a:ext uri="{C183D7F6-B498-43B3-948B-1728B52AA6E4}">
                <adec:decorative xmlns:adec="http://schemas.microsoft.com/office/drawing/2017/decorative" val="1"/>
              </a:ext>
            </a:extLst>
          </p:cNvPr>
          <p:cNvSpPr>
            <a:spLocks noGrp="1"/>
          </p:cNvSpPr>
          <p:nvPr>
            <p:ph type="title"/>
          </p:nvPr>
        </p:nvSpPr>
        <p:spPr/>
        <p:txBody>
          <a:bodyPr/>
          <a:lstStyle/>
          <a:p>
            <a:r>
              <a:rPr lang="en-US"/>
              <a:t>Treatment Integrity and Social Validity Data Sources</a:t>
            </a:r>
          </a:p>
        </p:txBody>
      </p:sp>
      <p:sp>
        <p:nvSpPr>
          <p:cNvPr id="11" name="Title hidden">
            <a:extLst>
              <a:ext uri="{FF2B5EF4-FFF2-40B4-BE49-F238E27FC236}">
                <a16:creationId xmlns:a16="http://schemas.microsoft.com/office/drawing/2014/main" id="{94992ABD-A72C-13C6-6ADF-F35B889E5170}"/>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Treatment Integrity and Social Validity Data Sources 2</a:t>
            </a:r>
          </a:p>
        </p:txBody>
      </p:sp>
      <p:sp>
        <p:nvSpPr>
          <p:cNvPr id="8" name="TextBox 1">
            <a:extLst>
              <a:ext uri="{FF2B5EF4-FFF2-40B4-BE49-F238E27FC236}">
                <a16:creationId xmlns:a16="http://schemas.microsoft.com/office/drawing/2014/main" id="{4017E080-D4BE-C949-3D06-3D7DC3409936}"/>
              </a:ext>
            </a:extLst>
          </p:cNvPr>
          <p:cNvSpPr txBox="1"/>
          <p:nvPr/>
        </p:nvSpPr>
        <p:spPr>
          <a:xfrm>
            <a:off x="267312" y="6208601"/>
            <a:ext cx="4127500"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Primary Intervention Rating Scale (Social Validity)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Teacher Self Report</a:t>
            </a:r>
          </a:p>
        </p:txBody>
      </p:sp>
      <p:sp>
        <p:nvSpPr>
          <p:cNvPr id="9" name="TextBox 2">
            <a:extLst>
              <a:ext uri="{FF2B5EF4-FFF2-40B4-BE49-F238E27FC236}">
                <a16:creationId xmlns:a16="http://schemas.microsoft.com/office/drawing/2014/main" id="{2D1A1C2D-4B74-BA25-83B6-1A117183E727}"/>
              </a:ext>
            </a:extLst>
          </p:cNvPr>
          <p:cNvSpPr txBox="1"/>
          <p:nvPr/>
        </p:nvSpPr>
        <p:spPr>
          <a:xfrm>
            <a:off x="4273749" y="6208601"/>
            <a:ext cx="3729746"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Direct Observation</a:t>
            </a:r>
          </a:p>
        </p:txBody>
      </p:sp>
      <p:sp>
        <p:nvSpPr>
          <p:cNvPr id="10" name="TextBox 3">
            <a:extLst>
              <a:ext uri="{FF2B5EF4-FFF2-40B4-BE49-F238E27FC236}">
                <a16:creationId xmlns:a16="http://schemas.microsoft.com/office/drawing/2014/main" id="{C756D55A-BD1E-07BE-4300-288F5A297FCE}"/>
              </a:ext>
            </a:extLst>
          </p:cNvPr>
          <p:cNvSpPr txBox="1"/>
          <p:nvPr/>
        </p:nvSpPr>
        <p:spPr>
          <a:xfrm>
            <a:off x="8750193" y="6208601"/>
            <a:ext cx="2400779"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Tiered Fidelity Inventory</a:t>
            </a:r>
          </a:p>
        </p:txBody>
      </p:sp>
      <p:pic>
        <p:nvPicPr>
          <p:cNvPr id="3" name="Picture 1">
            <a:extLst>
              <a:ext uri="{FF2B5EF4-FFF2-40B4-BE49-F238E27FC236}">
                <a16:creationId xmlns:a16="http://schemas.microsoft.com/office/drawing/2014/main" id="{859987B3-864F-8953-C9F3-071E570144A9}"/>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11"/>
          <a:stretch>
            <a:fillRect/>
          </a:stretch>
        </p:blipFill>
        <p:spPr>
          <a:xfrm>
            <a:off x="605861" y="2020446"/>
            <a:ext cx="3314520" cy="4188155"/>
          </a:xfrm>
          <a:prstGeom prst="rect">
            <a:avLst/>
          </a:prstGeom>
        </p:spPr>
      </p:pic>
      <p:grpSp>
        <p:nvGrpSpPr>
          <p:cNvPr id="7" name="Picture 2">
            <a:extLst>
              <a:ext uri="{FF2B5EF4-FFF2-40B4-BE49-F238E27FC236}">
                <a16:creationId xmlns:a16="http://schemas.microsoft.com/office/drawing/2014/main" id="{F32F4B11-77F1-3FC1-552B-1045C21A021E}"/>
              </a:ext>
              <a:ext uri="{C183D7F6-B498-43B3-948B-1728B52AA6E4}">
                <adec:decorative xmlns:adec="http://schemas.microsoft.com/office/drawing/2017/decorative" val="1"/>
              </a:ext>
            </a:extLst>
          </p:cNvPr>
          <p:cNvGrpSpPr/>
          <p:nvPr/>
        </p:nvGrpSpPr>
        <p:grpSpPr>
          <a:xfrm>
            <a:off x="4549438" y="2020446"/>
            <a:ext cx="3178369" cy="4113166"/>
            <a:chOff x="4549438" y="2020446"/>
            <a:chExt cx="3178369" cy="4113166"/>
          </a:xfrm>
        </p:grpSpPr>
        <p:pic>
          <p:nvPicPr>
            <p:cNvPr id="4" name="Picture">
              <a:extLst>
                <a:ext uri="{FF2B5EF4-FFF2-40B4-BE49-F238E27FC236}">
                  <a16:creationId xmlns:a16="http://schemas.microsoft.com/office/drawing/2014/main" id="{A650C317-EC22-3E05-198F-85B41F27CB7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6" name="TextBox">
              <a:extLst>
                <a:ext uri="{FF2B5EF4-FFF2-40B4-BE49-F238E27FC236}">
                  <a16:creationId xmlns:a16="http://schemas.microsoft.com/office/drawing/2014/main" id="{85F9D45A-6C3E-0D43-36FB-69B5EAF422E9}"/>
                </a:ext>
              </a:extLst>
            </p:cNvPr>
            <p:cNvSpPr txBox="1"/>
            <p:nvPr/>
          </p:nvSpPr>
          <p:spPr>
            <a:xfrm>
              <a:off x="6096000" y="3626478"/>
              <a:ext cx="110598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Fall 2025</a:t>
              </a:r>
            </a:p>
          </p:txBody>
        </p:sp>
      </p:grpSp>
      <p:pic>
        <p:nvPicPr>
          <p:cNvPr id="5" name="Picture 3">
            <a:extLst>
              <a:ext uri="{FF2B5EF4-FFF2-40B4-BE49-F238E27FC236}">
                <a16:creationId xmlns:a16="http://schemas.microsoft.com/office/drawing/2014/main" id="{284E0768-8DF3-723F-0118-CF1CB4B7C00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56866" y="2020448"/>
            <a:ext cx="3187434" cy="4124914"/>
          </a:xfrm>
          <a:prstGeom prst="rect">
            <a:avLst/>
          </a:prstGeom>
          <a:ln>
            <a:solidFill>
              <a:schemeClr val="tx1"/>
            </a:solidFill>
          </a:ln>
        </p:spPr>
      </p:pic>
    </p:spTree>
    <p:extLst>
      <p:ext uri="{BB962C8B-B14F-4D97-AF65-F5344CB8AC3E}">
        <p14:creationId xmlns:p14="http://schemas.microsoft.com/office/powerpoint/2010/main" val="4163880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Zoom Logistics</a:t>
            </a:r>
          </a:p>
        </p:txBody>
      </p:sp>
      <p:sp>
        <p:nvSpPr>
          <p:cNvPr id="17" name="Content Placeholder 1">
            <a:extLst>
              <a:ext uri="{FF2B5EF4-FFF2-40B4-BE49-F238E27FC236}">
                <a16:creationId xmlns:a16="http://schemas.microsoft.com/office/drawing/2014/main" id="{AB434CB4-83DD-F712-B48A-B552946270D3}"/>
              </a:ext>
            </a:extLst>
          </p:cNvPr>
          <p:cNvSpPr txBox="1">
            <a:spLocks/>
          </p:cNvSpPr>
          <p:nvPr/>
        </p:nvSpPr>
        <p:spPr>
          <a:xfrm>
            <a:off x="175968" y="4578897"/>
            <a:ext cx="4203053" cy="1176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To help us put you in breakout rooms with your colleagues today we are renaming you with your school initials and first and last name</a:t>
            </a:r>
          </a:p>
        </p:txBody>
      </p:sp>
      <p:pic>
        <p:nvPicPr>
          <p:cNvPr id="11" name="Picture 1">
            <a:extLst>
              <a:ext uri="{FF2B5EF4-FFF2-40B4-BE49-F238E27FC236}">
                <a16:creationId xmlns:a16="http://schemas.microsoft.com/office/drawing/2014/main" id="{B2102BB7-87D9-1A99-92A7-CFAC8B69F6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5859" y="1499589"/>
            <a:ext cx="4087109" cy="2975364"/>
          </a:xfrm>
          <a:prstGeom prst="rect">
            <a:avLst/>
          </a:prstGeom>
        </p:spPr>
      </p:pic>
      <p:sp>
        <p:nvSpPr>
          <p:cNvPr id="3" name="Content Placeholder 2">
            <a:extLst>
              <a:ext uri="{FF2B5EF4-FFF2-40B4-BE49-F238E27FC236}">
                <a16:creationId xmlns:a16="http://schemas.microsoft.com/office/drawing/2014/main" id="{403B2AD3-3EC6-7D78-314D-F6747FF77BE1}"/>
              </a:ext>
            </a:extLst>
          </p:cNvPr>
          <p:cNvSpPr>
            <a:spLocks noGrp="1"/>
          </p:cNvSpPr>
          <p:nvPr>
            <p:ph sz="half" idx="4294967295"/>
          </p:nvPr>
        </p:nvSpPr>
        <p:spPr>
          <a:xfrm>
            <a:off x="4946226" y="4599461"/>
            <a:ext cx="3165236" cy="930275"/>
          </a:xfrm>
        </p:spPr>
        <p:txBody>
          <a:bodyPr>
            <a:noAutofit/>
          </a:bodyPr>
          <a:lstStyle/>
          <a:p>
            <a:pPr marL="0" indent="0" algn="ctr">
              <a:buNone/>
            </a:pPr>
            <a:r>
              <a:rPr lang="en-US" sz="1800"/>
              <a:t>If there are multiple people in the room with you, please list their first and last names and email in the chat!</a:t>
            </a:r>
          </a:p>
        </p:txBody>
      </p:sp>
      <p:pic>
        <p:nvPicPr>
          <p:cNvPr id="8" name="Picture 2">
            <a:extLst>
              <a:ext uri="{FF2B5EF4-FFF2-40B4-BE49-F238E27FC236}">
                <a16:creationId xmlns:a16="http://schemas.microsoft.com/office/drawing/2014/main" id="{46061717-A78B-86F0-3D1F-BA4639D169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86018" y="983754"/>
            <a:ext cx="2085652" cy="3491199"/>
          </a:xfrm>
          <a:prstGeom prst="rect">
            <a:avLst/>
          </a:prstGeom>
          <a:ln>
            <a:solidFill>
              <a:schemeClr val="tx1"/>
            </a:solidFill>
          </a:ln>
        </p:spPr>
      </p:pic>
      <p:sp>
        <p:nvSpPr>
          <p:cNvPr id="6" name="Content Placeholder 3">
            <a:extLst>
              <a:ext uri="{FF2B5EF4-FFF2-40B4-BE49-F238E27FC236}">
                <a16:creationId xmlns:a16="http://schemas.microsoft.com/office/drawing/2014/main" id="{DD34EFEB-C4A5-104E-E680-E1852BEB4D47}"/>
              </a:ext>
            </a:extLst>
          </p:cNvPr>
          <p:cNvSpPr txBox="1">
            <a:spLocks/>
          </p:cNvSpPr>
          <p:nvPr/>
        </p:nvSpPr>
        <p:spPr>
          <a:xfrm>
            <a:off x="8238126" y="4401818"/>
            <a:ext cx="3953874"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If you are facilitating a Ci3T Leadership Team Symposium session at a satellite location, please email us a list of the names, email addresses, and schools of those attending.   </a:t>
            </a:r>
          </a:p>
        </p:txBody>
      </p:sp>
      <p:pic>
        <p:nvPicPr>
          <p:cNvPr id="9" name="Picture 3">
            <a:extLst>
              <a:ext uri="{FF2B5EF4-FFF2-40B4-BE49-F238E27FC236}">
                <a16:creationId xmlns:a16="http://schemas.microsoft.com/office/drawing/2014/main" id="{4B7F1550-BFC3-CBE2-A964-228D59F5FC0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06765" y="1130619"/>
            <a:ext cx="2816596" cy="3060457"/>
          </a:xfrm>
          <a:prstGeom prst="rect">
            <a:avLst/>
          </a:prstGeom>
        </p:spPr>
      </p:pic>
    </p:spTree>
    <p:extLst>
      <p:ext uri="{BB962C8B-B14F-4D97-AF65-F5344CB8AC3E}">
        <p14:creationId xmlns:p14="http://schemas.microsoft.com/office/powerpoint/2010/main" val="1971692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C70B-1813-43F8-A09D-24E9EEED83D1}"/>
              </a:ext>
            </a:extLst>
          </p:cNvPr>
          <p:cNvSpPr>
            <a:spLocks noGrp="1"/>
          </p:cNvSpPr>
          <p:nvPr>
            <p:ph type="title"/>
          </p:nvPr>
        </p:nvSpPr>
        <p:spPr/>
        <p:txBody>
          <a:bodyPr/>
          <a:lstStyle/>
          <a:p>
            <a:r>
              <a:rPr lang="en-US"/>
              <a:t>Ci3T Treatment Integrity: Direct Observation Report </a:t>
            </a:r>
          </a:p>
        </p:txBody>
      </p:sp>
      <p:sp>
        <p:nvSpPr>
          <p:cNvPr id="3" name="Content Placeholder 2">
            <a:extLst>
              <a:ext uri="{FF2B5EF4-FFF2-40B4-BE49-F238E27FC236}">
                <a16:creationId xmlns:a16="http://schemas.microsoft.com/office/drawing/2014/main" id="{622E5570-4094-44BC-88CC-ECB038FDDC9C}"/>
              </a:ext>
            </a:extLst>
          </p:cNvPr>
          <p:cNvSpPr>
            <a:spLocks noGrp="1"/>
          </p:cNvSpPr>
          <p:nvPr>
            <p:ph idx="1"/>
          </p:nvPr>
        </p:nvSpPr>
        <p:spPr/>
        <p:txBody>
          <a:bodyPr>
            <a:normAutofit/>
          </a:bodyPr>
          <a:lstStyle/>
          <a:p>
            <a:r>
              <a:rPr lang="en-US" sz="3200">
                <a:cs typeface="Arial" panose="020B0604020202020204" pitchFamily="34" charset="0"/>
              </a:rPr>
              <a:t>Subset of Ci3T TI: TSR items</a:t>
            </a:r>
          </a:p>
          <a:p>
            <a:r>
              <a:rPr lang="en-US" sz="3200">
                <a:cs typeface="Arial" panose="020B0604020202020204" pitchFamily="34" charset="0"/>
              </a:rPr>
              <a:t>Stratified, random selection of educators</a:t>
            </a:r>
            <a:r>
              <a:rPr lang="en-US">
                <a:cs typeface="Arial" panose="020B0604020202020204" pitchFamily="34" charset="0"/>
              </a:rPr>
              <a:t> </a:t>
            </a:r>
          </a:p>
          <a:p>
            <a:pPr lvl="1"/>
            <a:r>
              <a:rPr lang="en-US" sz="2800">
                <a:cs typeface="Arial" panose="020B0604020202020204" pitchFamily="34" charset="0"/>
              </a:rPr>
              <a:t>Personnel who directly instruct students</a:t>
            </a:r>
          </a:p>
          <a:p>
            <a:r>
              <a:rPr lang="en-US" sz="3200">
                <a:cs typeface="Arial" panose="020B0604020202020204" pitchFamily="34" charset="0"/>
              </a:rPr>
              <a:t>Observers trained to criterion</a:t>
            </a:r>
          </a:p>
          <a:p>
            <a:r>
              <a:rPr lang="en-US" sz="3200">
                <a:cs typeface="Arial" panose="020B0604020202020204" pitchFamily="34" charset="0"/>
              </a:rPr>
              <a:t>30-min observations</a:t>
            </a:r>
          </a:p>
          <a:p>
            <a:pPr lvl="1"/>
            <a:r>
              <a:rPr lang="en-US" sz="2800">
                <a:cs typeface="Arial" panose="020B0604020202020204" pitchFamily="34" charset="0"/>
              </a:rPr>
              <a:t>Educator perspective</a:t>
            </a:r>
          </a:p>
          <a:p>
            <a:pPr lvl="1"/>
            <a:r>
              <a:rPr lang="en-US" sz="2800">
                <a:cs typeface="Arial" panose="020B0604020202020204" pitchFamily="34" charset="0"/>
              </a:rPr>
              <a:t>Observer perspective</a:t>
            </a:r>
          </a:p>
        </p:txBody>
      </p:sp>
      <p:pic>
        <p:nvPicPr>
          <p:cNvPr id="5" name="Picture 3">
            <a:extLst>
              <a:ext uri="{FF2B5EF4-FFF2-40B4-BE49-F238E27FC236}">
                <a16:creationId xmlns:a16="http://schemas.microsoft.com/office/drawing/2014/main" id="{33789419-83B8-75B1-5D01-2228EF770B3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36913" y="1833026"/>
            <a:ext cx="2800495" cy="3613303"/>
          </a:xfrm>
          <a:prstGeom prst="rect">
            <a:avLst/>
          </a:prstGeom>
          <a:ln>
            <a:solidFill>
              <a:schemeClr val="tx1"/>
            </a:solidFill>
          </a:ln>
        </p:spPr>
      </p:pic>
    </p:spTree>
    <p:extLst>
      <p:ext uri="{BB962C8B-B14F-4D97-AF65-F5344CB8AC3E}">
        <p14:creationId xmlns:p14="http://schemas.microsoft.com/office/powerpoint/2010/main" val="1467857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97DA729-C390-E796-6F80-6A4DA1B38CA6}"/>
              </a:ext>
            </a:extLst>
          </p:cNvPr>
          <p:cNvSpPr>
            <a:spLocks noGrp="1"/>
          </p:cNvSpPr>
          <p:nvPr>
            <p:ph type="title"/>
          </p:nvPr>
        </p:nvSpPr>
        <p:spPr/>
        <p:txBody>
          <a:bodyPr/>
          <a:lstStyle/>
          <a:p>
            <a:r>
              <a:rPr lang="en-US"/>
              <a:t>Ci3T Treatment Integrity: Direct Observation (Ci3T TI:DO)</a:t>
            </a:r>
          </a:p>
        </p:txBody>
      </p:sp>
      <p:pic>
        <p:nvPicPr>
          <p:cNvPr id="5" name="Picture 1" descr="Ci3T TI Direct Observation Report Table of Contents that includes Procedures for teaching, Procedures for reinforcing, Mean percentages, and Comments">
            <a:extLst>
              <a:ext uri="{FF2B5EF4-FFF2-40B4-BE49-F238E27FC236}">
                <a16:creationId xmlns:a16="http://schemas.microsoft.com/office/drawing/2014/main" id="{04100678-64B9-4F99-BA3C-F7E9988D42B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943306" y="1690688"/>
            <a:ext cx="8305387" cy="10748149"/>
          </a:xfrm>
          <a:prstGeom prst="rect">
            <a:avLst/>
          </a:prstGeom>
          <a:ln>
            <a:solidFill>
              <a:schemeClr val="tx1"/>
            </a:solidFill>
          </a:ln>
        </p:spPr>
      </p:pic>
      <p:pic>
        <p:nvPicPr>
          <p:cNvPr id="2" name="Picture 2">
            <a:extLst>
              <a:ext uri="{FF2B5EF4-FFF2-40B4-BE49-F238E27FC236}">
                <a16:creationId xmlns:a16="http://schemas.microsoft.com/office/drawing/2014/main" id="{10B86B30-47A8-8D34-E416-63B472E5CFA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22319803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5504412D-21ED-E675-27EB-802618FF0A97}"/>
              </a:ext>
            </a:extLst>
          </p:cNvPr>
          <p:cNvSpPr>
            <a:spLocks noGrp="1"/>
          </p:cNvSpPr>
          <p:nvPr>
            <p:ph type="title"/>
          </p:nvPr>
        </p:nvSpPr>
        <p:spPr/>
        <p:txBody>
          <a:bodyPr/>
          <a:lstStyle/>
          <a:p>
            <a:r>
              <a:rPr lang="en-US"/>
              <a:t>Ci3T TI:DO Outside Perspective</a:t>
            </a:r>
          </a:p>
        </p:txBody>
      </p:sp>
      <p:grpSp>
        <p:nvGrpSpPr>
          <p:cNvPr id="3" name="Group" descr="Ci3T TI Direct Observation Report: Procedures for Teaching from the Outside Observer Perspective">
            <a:extLst>
              <a:ext uri="{FF2B5EF4-FFF2-40B4-BE49-F238E27FC236}">
                <a16:creationId xmlns:a16="http://schemas.microsoft.com/office/drawing/2014/main" id="{4D104155-45AC-AD21-A709-DED06F8F9DE5}"/>
              </a:ext>
            </a:extLst>
          </p:cNvPr>
          <p:cNvGrpSpPr/>
          <p:nvPr/>
        </p:nvGrpSpPr>
        <p:grpSpPr>
          <a:xfrm>
            <a:off x="2712636" y="1918009"/>
            <a:ext cx="6847799" cy="4353509"/>
            <a:chOff x="2712636" y="1918009"/>
            <a:chExt cx="6847799" cy="4353509"/>
          </a:xfrm>
        </p:grpSpPr>
        <p:pic>
          <p:nvPicPr>
            <p:cNvPr id="12" name="Picture 1">
              <a:extLst>
                <a:ext uri="{FF2B5EF4-FFF2-40B4-BE49-F238E27FC236}">
                  <a16:creationId xmlns:a16="http://schemas.microsoft.com/office/drawing/2014/main" id="{FAE5BD0B-6F00-81E9-CBEB-55970CB8688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12636" y="1918009"/>
              <a:ext cx="3364074" cy="4353509"/>
            </a:xfrm>
            <a:prstGeom prst="rect">
              <a:avLst/>
            </a:prstGeom>
            <a:ln>
              <a:solidFill>
                <a:schemeClr val="tx1"/>
              </a:solidFill>
            </a:ln>
          </p:spPr>
        </p:pic>
        <p:pic>
          <p:nvPicPr>
            <p:cNvPr id="13" name="Picture 2">
              <a:extLst>
                <a:ext uri="{FF2B5EF4-FFF2-40B4-BE49-F238E27FC236}">
                  <a16:creationId xmlns:a16="http://schemas.microsoft.com/office/drawing/2014/main" id="{79D26204-4F82-8FAF-357B-D1B376B97F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96361" y="1918009"/>
              <a:ext cx="3364074" cy="4353509"/>
            </a:xfrm>
            <a:prstGeom prst="rect">
              <a:avLst/>
            </a:prstGeom>
            <a:ln>
              <a:solidFill>
                <a:schemeClr val="tx1"/>
              </a:solidFill>
            </a:ln>
          </p:spPr>
        </p:pic>
      </p:grpSp>
      <p:sp>
        <p:nvSpPr>
          <p:cNvPr id="4" name="Rectangle 1">
            <a:extLst>
              <a:ext uri="{FF2B5EF4-FFF2-40B4-BE49-F238E27FC236}">
                <a16:creationId xmlns:a16="http://schemas.microsoft.com/office/drawing/2014/main" id="{029F2957-29DF-4D33-7711-224653CE2183}"/>
              </a:ext>
            </a:extLst>
          </p:cNvPr>
          <p:cNvSpPr/>
          <p:nvPr/>
        </p:nvSpPr>
        <p:spPr>
          <a:xfrm>
            <a:off x="265399" y="2902393"/>
            <a:ext cx="2297150"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as mean and standard deviation (scale = 0-3)</a:t>
            </a:r>
          </a:p>
        </p:txBody>
      </p:sp>
      <p:sp>
        <p:nvSpPr>
          <p:cNvPr id="6" name="Rectangle 4">
            <a:extLst>
              <a:ext uri="{FF2B5EF4-FFF2-40B4-BE49-F238E27FC236}">
                <a16:creationId xmlns:a16="http://schemas.microsoft.com/office/drawing/2014/main" id="{93F14A43-0FC2-8DE2-C8EB-1F7151AEA368}"/>
              </a:ext>
            </a:extLst>
          </p:cNvPr>
          <p:cNvSpPr/>
          <p:nvPr/>
        </p:nvSpPr>
        <p:spPr>
          <a:xfrm>
            <a:off x="9688341" y="4693585"/>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visualization</a:t>
            </a:r>
          </a:p>
        </p:txBody>
      </p:sp>
      <p:sp>
        <p:nvSpPr>
          <p:cNvPr id="7" name="Rectangle 3">
            <a:extLst>
              <a:ext uri="{FF2B5EF4-FFF2-40B4-BE49-F238E27FC236}">
                <a16:creationId xmlns:a16="http://schemas.microsoft.com/office/drawing/2014/main" id="{D4A853E6-874E-064A-F09F-CB6F017C3B7E}"/>
              </a:ext>
            </a:extLst>
          </p:cNvPr>
          <p:cNvSpPr/>
          <p:nvPr/>
        </p:nvSpPr>
        <p:spPr>
          <a:xfrm>
            <a:off x="9710523" y="2325318"/>
            <a:ext cx="2297151" cy="165316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by response category </a:t>
            </a:r>
          </a:p>
          <a:p>
            <a:pPr algn="ctr"/>
            <a:r>
              <a:rPr lang="en-US" sz="1400"/>
              <a:t>(e.g., number of people who “strongly agreed”)</a:t>
            </a:r>
            <a:endParaRPr lang="en-US" sz="1600"/>
          </a:p>
        </p:txBody>
      </p:sp>
      <p:sp>
        <p:nvSpPr>
          <p:cNvPr id="8" name="Rectangle 2">
            <a:extLst>
              <a:ext uri="{FF2B5EF4-FFF2-40B4-BE49-F238E27FC236}">
                <a16:creationId xmlns:a16="http://schemas.microsoft.com/office/drawing/2014/main" id="{CF2FB70A-8A39-DB4E-93E8-5F04F8B32984}"/>
              </a:ext>
            </a:extLst>
          </p:cNvPr>
          <p:cNvSpPr/>
          <p:nvPr/>
        </p:nvSpPr>
        <p:spPr>
          <a:xfrm>
            <a:off x="206508" y="4783714"/>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Total % </a:t>
            </a:r>
          </a:p>
          <a:p>
            <a:pPr algn="ctr"/>
            <a:r>
              <a:rPr lang="en-US" sz="1400"/>
              <a:t>(mean and standard deviation)</a:t>
            </a:r>
          </a:p>
        </p:txBody>
      </p:sp>
      <p:pic>
        <p:nvPicPr>
          <p:cNvPr id="2" name="Picture">
            <a:extLst>
              <a:ext uri="{FF2B5EF4-FFF2-40B4-BE49-F238E27FC236}">
                <a16:creationId xmlns:a16="http://schemas.microsoft.com/office/drawing/2014/main" id="{65E15DF0-F532-DDA6-3734-E103C52EC25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28519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0BB4D-24D5-B809-BAAC-BA724ADC21E8}"/>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92B126D4-4A23-324B-FCA9-4B94F59A0721}"/>
              </a:ext>
            </a:extLst>
          </p:cNvPr>
          <p:cNvSpPr>
            <a:spLocks noGrp="1"/>
          </p:cNvSpPr>
          <p:nvPr>
            <p:ph type="title"/>
          </p:nvPr>
        </p:nvSpPr>
        <p:spPr/>
        <p:txBody>
          <a:bodyPr/>
          <a:lstStyle/>
          <a:p>
            <a:r>
              <a:rPr lang="en-US"/>
              <a:t>Ci3T TI:DO Educator Perspective</a:t>
            </a:r>
          </a:p>
        </p:txBody>
      </p:sp>
      <p:grpSp>
        <p:nvGrpSpPr>
          <p:cNvPr id="3" name="Group" descr="Ci3T TI Direct Observation Report: Procedures for Teaching from the Outside Observer Perspective">
            <a:extLst>
              <a:ext uri="{FF2B5EF4-FFF2-40B4-BE49-F238E27FC236}">
                <a16:creationId xmlns:a16="http://schemas.microsoft.com/office/drawing/2014/main" id="{B79C5E76-38F4-98B4-09EE-48A3061EB600}"/>
              </a:ext>
            </a:extLst>
          </p:cNvPr>
          <p:cNvGrpSpPr/>
          <p:nvPr/>
        </p:nvGrpSpPr>
        <p:grpSpPr>
          <a:xfrm>
            <a:off x="2712636" y="1918010"/>
            <a:ext cx="6847799" cy="4353507"/>
            <a:chOff x="2712636" y="1918010"/>
            <a:chExt cx="6847799" cy="4353507"/>
          </a:xfrm>
        </p:grpSpPr>
        <p:pic>
          <p:nvPicPr>
            <p:cNvPr id="12" name="Picture 1">
              <a:extLst>
                <a:ext uri="{FF2B5EF4-FFF2-40B4-BE49-F238E27FC236}">
                  <a16:creationId xmlns:a16="http://schemas.microsoft.com/office/drawing/2014/main" id="{AEF0A766-7198-F4C2-E17A-5F5678CF6E3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12636" y="1918010"/>
              <a:ext cx="3364074" cy="4353507"/>
            </a:xfrm>
            <a:prstGeom prst="rect">
              <a:avLst/>
            </a:prstGeom>
            <a:ln>
              <a:solidFill>
                <a:schemeClr val="tx1"/>
              </a:solidFill>
            </a:ln>
          </p:spPr>
        </p:pic>
        <p:pic>
          <p:nvPicPr>
            <p:cNvPr id="13" name="Picture 2">
              <a:extLst>
                <a:ext uri="{FF2B5EF4-FFF2-40B4-BE49-F238E27FC236}">
                  <a16:creationId xmlns:a16="http://schemas.microsoft.com/office/drawing/2014/main" id="{C1777156-99A3-F0C5-7D9A-705AB678137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96361" y="1918010"/>
              <a:ext cx="3364074" cy="4353507"/>
            </a:xfrm>
            <a:prstGeom prst="rect">
              <a:avLst/>
            </a:prstGeom>
            <a:ln>
              <a:solidFill>
                <a:schemeClr val="tx1"/>
              </a:solidFill>
            </a:ln>
          </p:spPr>
        </p:pic>
      </p:grpSp>
      <p:sp>
        <p:nvSpPr>
          <p:cNvPr id="5" name="Rectangle 1">
            <a:extLst>
              <a:ext uri="{FF2B5EF4-FFF2-40B4-BE49-F238E27FC236}">
                <a16:creationId xmlns:a16="http://schemas.microsoft.com/office/drawing/2014/main" id="{31F78CB3-CE5F-7CF2-4CE4-AABDA7807D14}"/>
              </a:ext>
            </a:extLst>
          </p:cNvPr>
          <p:cNvSpPr/>
          <p:nvPr/>
        </p:nvSpPr>
        <p:spPr>
          <a:xfrm>
            <a:off x="265399" y="2902393"/>
            <a:ext cx="2297150"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as mean and standard deviation (scale = 0-3)</a:t>
            </a:r>
          </a:p>
        </p:txBody>
      </p:sp>
      <p:sp>
        <p:nvSpPr>
          <p:cNvPr id="14" name="Rectangle 2">
            <a:extLst>
              <a:ext uri="{FF2B5EF4-FFF2-40B4-BE49-F238E27FC236}">
                <a16:creationId xmlns:a16="http://schemas.microsoft.com/office/drawing/2014/main" id="{1B23E5AA-9E83-E061-299A-25A488DE6D8E}"/>
              </a:ext>
            </a:extLst>
          </p:cNvPr>
          <p:cNvSpPr/>
          <p:nvPr/>
        </p:nvSpPr>
        <p:spPr>
          <a:xfrm>
            <a:off x="206508" y="4783714"/>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Total % </a:t>
            </a:r>
          </a:p>
          <a:p>
            <a:pPr algn="ctr"/>
            <a:r>
              <a:rPr lang="en-US" sz="1400"/>
              <a:t>(mean and standard deviation)</a:t>
            </a:r>
          </a:p>
        </p:txBody>
      </p:sp>
      <p:sp>
        <p:nvSpPr>
          <p:cNvPr id="10" name="Rectangle 3">
            <a:extLst>
              <a:ext uri="{FF2B5EF4-FFF2-40B4-BE49-F238E27FC236}">
                <a16:creationId xmlns:a16="http://schemas.microsoft.com/office/drawing/2014/main" id="{EF229ACC-8BDA-989E-8754-84EA146544A0}"/>
              </a:ext>
            </a:extLst>
          </p:cNvPr>
          <p:cNvSpPr/>
          <p:nvPr/>
        </p:nvSpPr>
        <p:spPr>
          <a:xfrm>
            <a:off x="9710523" y="2325318"/>
            <a:ext cx="2297151" cy="1653168"/>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reported by response category </a:t>
            </a:r>
          </a:p>
          <a:p>
            <a:pPr algn="ctr"/>
            <a:r>
              <a:rPr lang="en-US" sz="1400"/>
              <a:t>(e.g., number of people who “strongly agreed”)</a:t>
            </a:r>
            <a:endParaRPr lang="en-US" sz="1600"/>
          </a:p>
        </p:txBody>
      </p:sp>
      <p:sp>
        <p:nvSpPr>
          <p:cNvPr id="9" name="Rectangle 4">
            <a:extLst>
              <a:ext uri="{FF2B5EF4-FFF2-40B4-BE49-F238E27FC236}">
                <a16:creationId xmlns:a16="http://schemas.microsoft.com/office/drawing/2014/main" id="{63E38874-EBE4-0F98-9AD4-C207185FC451}"/>
              </a:ext>
            </a:extLst>
          </p:cNvPr>
          <p:cNvSpPr/>
          <p:nvPr/>
        </p:nvSpPr>
        <p:spPr>
          <a:xfrm>
            <a:off x="9688341" y="4693585"/>
            <a:ext cx="2297151" cy="1076093"/>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600"/>
              <a:t>Item-level data visualization</a:t>
            </a:r>
          </a:p>
        </p:txBody>
      </p:sp>
      <p:pic>
        <p:nvPicPr>
          <p:cNvPr id="2" name="Picture">
            <a:extLst>
              <a:ext uri="{FF2B5EF4-FFF2-40B4-BE49-F238E27FC236}">
                <a16:creationId xmlns:a16="http://schemas.microsoft.com/office/drawing/2014/main" id="{2F4C7C5E-42D6-BEA9-AFA9-2904AA2AE39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274644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0"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56F23-6743-0DDC-418B-B58DB86DCB12}"/>
              </a:ext>
            </a:extLst>
          </p:cNvPr>
          <p:cNvSpPr>
            <a:spLocks noGrp="1"/>
          </p:cNvSpPr>
          <p:nvPr>
            <p:ph type="title"/>
          </p:nvPr>
        </p:nvSpPr>
        <p:spPr>
          <a:xfrm>
            <a:off x="838200" y="365125"/>
            <a:ext cx="9942169" cy="1325563"/>
          </a:xfrm>
        </p:spPr>
        <p:txBody>
          <a:bodyPr/>
          <a:lstStyle/>
          <a:p>
            <a:r>
              <a:rPr lang="en-US"/>
              <a:t>Ci3T TI:DO Strengths and Areas of Focus</a:t>
            </a:r>
          </a:p>
        </p:txBody>
      </p:sp>
      <p:pic>
        <p:nvPicPr>
          <p:cNvPr id="4" name="Picture 1" descr="Procedures for teaching (teacher perspective). Includes field, mean, and standard deviation.">
            <a:extLst>
              <a:ext uri="{FF2B5EF4-FFF2-40B4-BE49-F238E27FC236}">
                <a16:creationId xmlns:a16="http://schemas.microsoft.com/office/drawing/2014/main" id="{9CE9B94C-8492-9F8F-54F1-1A292769BA6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16381" y="1690688"/>
            <a:ext cx="6359237" cy="8229600"/>
          </a:xfrm>
          <a:prstGeom prst="rect">
            <a:avLst/>
          </a:prstGeom>
          <a:ln>
            <a:solidFill>
              <a:schemeClr val="tx1"/>
            </a:solidFill>
          </a:ln>
        </p:spPr>
      </p:pic>
      <p:sp>
        <p:nvSpPr>
          <p:cNvPr id="6" name="Rectangle 1" descr="Yellow highlighting over field 2: Did I model the behaviors stated in the schoolwide plan for my students? Mean 1.13. Standard deviation 1.17.">
            <a:extLst>
              <a:ext uri="{FF2B5EF4-FFF2-40B4-BE49-F238E27FC236}">
                <a16:creationId xmlns:a16="http://schemas.microsoft.com/office/drawing/2014/main" id="{BFA35815-9ABF-6CF6-61A4-EC95E278F86C}"/>
              </a:ext>
            </a:extLst>
          </p:cNvPr>
          <p:cNvSpPr/>
          <p:nvPr/>
        </p:nvSpPr>
        <p:spPr>
          <a:xfrm>
            <a:off x="2695571" y="3104983"/>
            <a:ext cx="6800856" cy="324017"/>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descr="Green highlighting over field 9: Did I check for understanding when giving directions to share? Mean 2.43. Standard deviation 1.05.">
            <a:extLst>
              <a:ext uri="{FF2B5EF4-FFF2-40B4-BE49-F238E27FC236}">
                <a16:creationId xmlns:a16="http://schemas.microsoft.com/office/drawing/2014/main" id="{3BE1BAB3-A483-3D3A-A184-E2B1892251BE}"/>
              </a:ext>
            </a:extLst>
          </p:cNvPr>
          <p:cNvSpPr/>
          <p:nvPr/>
        </p:nvSpPr>
        <p:spPr>
          <a:xfrm>
            <a:off x="2695571" y="5079858"/>
            <a:ext cx="6800856" cy="324018"/>
          </a:xfrm>
          <a:prstGeom prst="round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CB75F638-CACD-F505-1499-578F9F316C3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283069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C975F-6076-2630-D06A-8656903338CB}"/>
              </a:ext>
            </a:extLst>
          </p:cNvPr>
          <p:cNvSpPr>
            <a:spLocks noGrp="1"/>
          </p:cNvSpPr>
          <p:nvPr>
            <p:ph type="title"/>
          </p:nvPr>
        </p:nvSpPr>
        <p:spPr/>
        <p:txBody>
          <a:bodyPr/>
          <a:lstStyle/>
          <a:p>
            <a:r>
              <a:rPr lang="en-US"/>
              <a:t>Ci3T TI: DO Mean Percentages</a:t>
            </a:r>
          </a:p>
        </p:txBody>
      </p:sp>
      <p:pic>
        <p:nvPicPr>
          <p:cNvPr id="6" name="Picture 1" descr="Ci3T TI Direct Observation Report Mean Percentages page">
            <a:extLst>
              <a:ext uri="{FF2B5EF4-FFF2-40B4-BE49-F238E27FC236}">
                <a16:creationId xmlns:a16="http://schemas.microsoft.com/office/drawing/2014/main" id="{B81F4068-665F-45CA-92E7-66152FB6BC6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844971" y="1554210"/>
            <a:ext cx="3928627" cy="5084105"/>
          </a:xfrm>
          <a:prstGeom prst="rect">
            <a:avLst/>
          </a:prstGeom>
          <a:ln>
            <a:solidFill>
              <a:schemeClr val="tx1"/>
            </a:solidFill>
          </a:ln>
        </p:spPr>
      </p:pic>
      <p:pic>
        <p:nvPicPr>
          <p:cNvPr id="5" name="Picture 2">
            <a:extLst>
              <a:ext uri="{FF2B5EF4-FFF2-40B4-BE49-F238E27FC236}">
                <a16:creationId xmlns:a16="http://schemas.microsoft.com/office/drawing/2014/main" id="{422F5D03-DB81-8B9B-4397-B8441DF22A6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780369" y="0"/>
            <a:ext cx="1411631" cy="1828800"/>
          </a:xfrm>
          <a:prstGeom prst="rect">
            <a:avLst/>
          </a:prstGeom>
          <a:ln>
            <a:solidFill>
              <a:schemeClr val="tx1"/>
            </a:solidFill>
          </a:ln>
        </p:spPr>
      </p:pic>
    </p:spTree>
    <p:extLst>
      <p:ext uri="{BB962C8B-B14F-4D97-AF65-F5344CB8AC3E}">
        <p14:creationId xmlns:p14="http://schemas.microsoft.com/office/powerpoint/2010/main" val="1787855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0BE00-6FDB-7CB1-9C73-BF233420C7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6AEB1-FAC8-F9CB-D38B-BC4C6DF6922A}"/>
              </a:ext>
              <a:ext uri="{C183D7F6-B498-43B3-948B-1728B52AA6E4}">
                <adec:decorative xmlns:adec="http://schemas.microsoft.com/office/drawing/2017/decorative" val="1"/>
              </a:ext>
            </a:extLst>
          </p:cNvPr>
          <p:cNvSpPr>
            <a:spLocks noGrp="1"/>
          </p:cNvSpPr>
          <p:nvPr>
            <p:ph type="title"/>
          </p:nvPr>
        </p:nvSpPr>
        <p:spPr/>
        <p:txBody>
          <a:bodyPr/>
          <a:lstStyle/>
          <a:p>
            <a:r>
              <a:rPr lang="en-US"/>
              <a:t>Treatment Integrity and Social Validity Data Sources</a:t>
            </a:r>
          </a:p>
        </p:txBody>
      </p:sp>
      <p:sp>
        <p:nvSpPr>
          <p:cNvPr id="11" name="Title hidden">
            <a:extLst>
              <a:ext uri="{FF2B5EF4-FFF2-40B4-BE49-F238E27FC236}">
                <a16:creationId xmlns:a16="http://schemas.microsoft.com/office/drawing/2014/main" id="{915C1BAD-FE23-488B-FB76-460C680FDCFB}"/>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Treatment Integrity and Social Validity Data Sources 3</a:t>
            </a:r>
          </a:p>
        </p:txBody>
      </p:sp>
      <p:sp>
        <p:nvSpPr>
          <p:cNvPr id="8" name="TextBox 1">
            <a:extLst>
              <a:ext uri="{FF2B5EF4-FFF2-40B4-BE49-F238E27FC236}">
                <a16:creationId xmlns:a16="http://schemas.microsoft.com/office/drawing/2014/main" id="{5D292F1A-88E7-A282-34F7-0FDF4CEE3CFF}"/>
              </a:ext>
            </a:extLst>
          </p:cNvPr>
          <p:cNvSpPr txBox="1"/>
          <p:nvPr/>
        </p:nvSpPr>
        <p:spPr>
          <a:xfrm>
            <a:off x="267312" y="6208601"/>
            <a:ext cx="4127500"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Primary Intervention Rating Scale (Social Validity)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Teacher Self Report</a:t>
            </a:r>
          </a:p>
        </p:txBody>
      </p:sp>
      <p:sp>
        <p:nvSpPr>
          <p:cNvPr id="9" name="TextBox 2">
            <a:extLst>
              <a:ext uri="{FF2B5EF4-FFF2-40B4-BE49-F238E27FC236}">
                <a16:creationId xmlns:a16="http://schemas.microsoft.com/office/drawing/2014/main" id="{AB5CED70-25E0-5392-F855-CFCAC7166180}"/>
              </a:ext>
            </a:extLst>
          </p:cNvPr>
          <p:cNvSpPr txBox="1"/>
          <p:nvPr/>
        </p:nvSpPr>
        <p:spPr>
          <a:xfrm>
            <a:off x="4273749" y="6208601"/>
            <a:ext cx="3729746"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Ci3T Treatment Integrity: Direct Observation</a:t>
            </a:r>
          </a:p>
        </p:txBody>
      </p:sp>
      <p:sp>
        <p:nvSpPr>
          <p:cNvPr id="10" name="TextBox 3">
            <a:extLst>
              <a:ext uri="{FF2B5EF4-FFF2-40B4-BE49-F238E27FC236}">
                <a16:creationId xmlns:a16="http://schemas.microsoft.com/office/drawing/2014/main" id="{9B7B8E65-7479-BBCE-5FDC-DA7D10F590EC}"/>
              </a:ext>
            </a:extLst>
          </p:cNvPr>
          <p:cNvSpPr txBox="1"/>
          <p:nvPr/>
        </p:nvSpPr>
        <p:spPr>
          <a:xfrm>
            <a:off x="8750193" y="6208601"/>
            <a:ext cx="2400779" cy="30777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Tiered Fidelity Inventory</a:t>
            </a:r>
          </a:p>
        </p:txBody>
      </p:sp>
      <p:pic>
        <p:nvPicPr>
          <p:cNvPr id="3" name="Picture 1">
            <a:extLst>
              <a:ext uri="{FF2B5EF4-FFF2-40B4-BE49-F238E27FC236}">
                <a16:creationId xmlns:a16="http://schemas.microsoft.com/office/drawing/2014/main" id="{568B423A-B3C3-B628-ACBC-2A9ACF2B224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11"/>
          <a:stretch>
            <a:fillRect/>
          </a:stretch>
        </p:blipFill>
        <p:spPr>
          <a:xfrm>
            <a:off x="605861" y="2020446"/>
            <a:ext cx="3314520" cy="4188155"/>
          </a:xfrm>
          <a:prstGeom prst="rect">
            <a:avLst/>
          </a:prstGeom>
        </p:spPr>
      </p:pic>
      <p:grpSp>
        <p:nvGrpSpPr>
          <p:cNvPr id="7" name="Picture 2">
            <a:extLst>
              <a:ext uri="{FF2B5EF4-FFF2-40B4-BE49-F238E27FC236}">
                <a16:creationId xmlns:a16="http://schemas.microsoft.com/office/drawing/2014/main" id="{9E722EAF-895F-6BCF-E473-97A6758B0E44}"/>
              </a:ext>
              <a:ext uri="{C183D7F6-B498-43B3-948B-1728B52AA6E4}">
                <adec:decorative xmlns:adec="http://schemas.microsoft.com/office/drawing/2017/decorative" val="1"/>
              </a:ext>
            </a:extLst>
          </p:cNvPr>
          <p:cNvGrpSpPr/>
          <p:nvPr/>
        </p:nvGrpSpPr>
        <p:grpSpPr>
          <a:xfrm>
            <a:off x="4549438" y="2020446"/>
            <a:ext cx="3178369" cy="4113166"/>
            <a:chOff x="4549438" y="2020446"/>
            <a:chExt cx="3178369" cy="4113166"/>
          </a:xfrm>
        </p:grpSpPr>
        <p:pic>
          <p:nvPicPr>
            <p:cNvPr id="4" name="Picture">
              <a:extLst>
                <a:ext uri="{FF2B5EF4-FFF2-40B4-BE49-F238E27FC236}">
                  <a16:creationId xmlns:a16="http://schemas.microsoft.com/office/drawing/2014/main" id="{015B7084-545A-488D-A5F3-84F32736599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6" name="TextBox">
              <a:extLst>
                <a:ext uri="{FF2B5EF4-FFF2-40B4-BE49-F238E27FC236}">
                  <a16:creationId xmlns:a16="http://schemas.microsoft.com/office/drawing/2014/main" id="{93FD82A8-797A-BB9E-EF8F-1AD4E0AD0006}"/>
                </a:ext>
              </a:extLst>
            </p:cNvPr>
            <p:cNvSpPr txBox="1"/>
            <p:nvPr/>
          </p:nvSpPr>
          <p:spPr>
            <a:xfrm>
              <a:off x="6096000" y="3626478"/>
              <a:ext cx="1105989" cy="21544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Fall 2025</a:t>
              </a:r>
            </a:p>
          </p:txBody>
        </p:sp>
      </p:grpSp>
      <p:pic>
        <p:nvPicPr>
          <p:cNvPr id="5" name="Picture 3">
            <a:extLst>
              <a:ext uri="{FF2B5EF4-FFF2-40B4-BE49-F238E27FC236}">
                <a16:creationId xmlns:a16="http://schemas.microsoft.com/office/drawing/2014/main" id="{5251A0EF-052B-C211-2C17-AE35DB31DD2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56866" y="2020448"/>
            <a:ext cx="3187434" cy="4124914"/>
          </a:xfrm>
          <a:prstGeom prst="rect">
            <a:avLst/>
          </a:prstGeom>
          <a:ln>
            <a:solidFill>
              <a:schemeClr val="tx1"/>
            </a:solidFill>
          </a:ln>
        </p:spPr>
      </p:pic>
    </p:spTree>
    <p:extLst>
      <p:ext uri="{BB962C8B-B14F-4D97-AF65-F5344CB8AC3E}">
        <p14:creationId xmlns:p14="http://schemas.microsoft.com/office/powerpoint/2010/main" val="2933606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EDAD87D2-3FB0-AFBC-44E7-99D11BF73F0D}"/>
              </a:ext>
            </a:extLst>
          </p:cNvPr>
          <p:cNvSpPr>
            <a:spLocks noGrp="1"/>
          </p:cNvSpPr>
          <p:nvPr>
            <p:ph type="title"/>
          </p:nvPr>
        </p:nvSpPr>
        <p:spPr/>
        <p:txBody>
          <a:bodyPr/>
          <a:lstStyle/>
          <a:p>
            <a:r>
              <a:rPr lang="en-US"/>
              <a:t>Tiered Fidelity Inventory (TFI)</a:t>
            </a:r>
          </a:p>
        </p:txBody>
      </p:sp>
      <p:pic>
        <p:nvPicPr>
          <p:cNvPr id="7" name="Picture 1" descr="PBIS TFI 1.5 Schoolwide Acknowledgement handout">
            <a:extLst>
              <a:ext uri="{FF2B5EF4-FFF2-40B4-BE49-F238E27FC236}">
                <a16:creationId xmlns:a16="http://schemas.microsoft.com/office/drawing/2014/main" id="{7492473F-EA04-109E-E473-879CAFE483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302" y="1828800"/>
            <a:ext cx="3179617" cy="4114800"/>
          </a:xfrm>
          <a:prstGeom prst="rect">
            <a:avLst/>
          </a:prstGeom>
          <a:ln>
            <a:solidFill>
              <a:schemeClr val="tx1"/>
            </a:solidFill>
          </a:ln>
        </p:spPr>
      </p:pic>
      <p:pic>
        <p:nvPicPr>
          <p:cNvPr id="8" name="Picture 2" descr="PBIS TFI Walkthrough Interview and Observation Form page 1">
            <a:extLst>
              <a:ext uri="{FF2B5EF4-FFF2-40B4-BE49-F238E27FC236}">
                <a16:creationId xmlns:a16="http://schemas.microsoft.com/office/drawing/2014/main" id="{1E09D9B5-4964-FAAC-DBDE-972B1C75024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38551" y="1828800"/>
            <a:ext cx="3179617" cy="4114800"/>
          </a:xfrm>
          <a:prstGeom prst="rect">
            <a:avLst/>
          </a:prstGeom>
          <a:ln>
            <a:solidFill>
              <a:schemeClr val="tx1"/>
            </a:solidFill>
          </a:ln>
        </p:spPr>
      </p:pic>
      <p:pic>
        <p:nvPicPr>
          <p:cNvPr id="12" name="Picture 3" descr="PBIS TFI Walkthrough Interview and Observation Form page 2">
            <a:extLst>
              <a:ext uri="{FF2B5EF4-FFF2-40B4-BE49-F238E27FC236}">
                <a16:creationId xmlns:a16="http://schemas.microsoft.com/office/drawing/2014/main" id="{E257E6E3-C622-E277-20FC-3E549570746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526799" y="1828800"/>
            <a:ext cx="3179617" cy="4114800"/>
          </a:xfrm>
          <a:prstGeom prst="rect">
            <a:avLst/>
          </a:prstGeom>
          <a:ln>
            <a:solidFill>
              <a:schemeClr val="tx1"/>
            </a:solidFill>
          </a:ln>
        </p:spPr>
      </p:pic>
      <p:pic>
        <p:nvPicPr>
          <p:cNvPr id="3" name="Picture 4">
            <a:extLst>
              <a:ext uri="{FF2B5EF4-FFF2-40B4-BE49-F238E27FC236}">
                <a16:creationId xmlns:a16="http://schemas.microsoft.com/office/drawing/2014/main" id="{C8AEDA0F-2A62-44A7-BAF8-0FF7B6DD7AC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778836" y="0"/>
            <a:ext cx="1413164" cy="1828800"/>
          </a:xfrm>
          <a:prstGeom prst="rect">
            <a:avLst/>
          </a:prstGeom>
          <a:ln>
            <a:solidFill>
              <a:schemeClr val="tx1"/>
            </a:solidFill>
          </a:ln>
        </p:spPr>
      </p:pic>
    </p:spTree>
    <p:extLst>
      <p:ext uri="{BB962C8B-B14F-4D97-AF65-F5344CB8AC3E}">
        <p14:creationId xmlns:p14="http://schemas.microsoft.com/office/powerpoint/2010/main" val="14598443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E402-47C7-87F7-DABA-77BCE7C68C12}"/>
              </a:ext>
            </a:extLst>
          </p:cNvPr>
          <p:cNvSpPr>
            <a:spLocks noGrp="1"/>
          </p:cNvSpPr>
          <p:nvPr>
            <p:ph type="title"/>
          </p:nvPr>
        </p:nvSpPr>
        <p:spPr/>
        <p:txBody>
          <a:bodyPr/>
          <a:lstStyle/>
          <a:p>
            <a:r>
              <a:rPr lang="en-US"/>
              <a:t>Sharing TFI Data</a:t>
            </a:r>
          </a:p>
        </p:txBody>
      </p:sp>
      <p:pic>
        <p:nvPicPr>
          <p:cNvPr id="1026" name="Picture 1" descr="Example of TFI score Fall 2025 data displayed in a bar graph. Includes TFI score across tiers.">
            <a:extLst>
              <a:ext uri="{FF2B5EF4-FFF2-40B4-BE49-F238E27FC236}">
                <a16:creationId xmlns:a16="http://schemas.microsoft.com/office/drawing/2014/main" id="{5D9D812E-5A94-BAB9-891E-33B55421CA9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69365" y="1813587"/>
            <a:ext cx="7253269" cy="44872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21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Accessing Professional Learning Materials</a:t>
            </a:r>
          </a:p>
        </p:txBody>
      </p:sp>
      <p:sp>
        <p:nvSpPr>
          <p:cNvPr id="6" name="Title hidden">
            <a:extLst>
              <a:ext uri="{FF2B5EF4-FFF2-40B4-BE49-F238E27FC236}">
                <a16:creationId xmlns:a16="http://schemas.microsoft.com/office/drawing/2014/main" id="{EE307AA0-C812-DFA8-8B9A-898F14EA7242}"/>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Accessing Professional Learning Materials 1</a:t>
            </a:r>
          </a:p>
        </p:txBody>
      </p:sp>
      <p:sp>
        <p:nvSpPr>
          <p:cNvPr id="7" name="Rectangle">
            <a:extLst>
              <a:ext uri="{FF2B5EF4-FFF2-40B4-BE49-F238E27FC236}">
                <a16:creationId xmlns:a16="http://schemas.microsoft.com/office/drawing/2014/main" id="{11924B91-7965-4A44-9D61-7C7524088403}"/>
              </a:ext>
            </a:extLst>
          </p:cNvPr>
          <p:cNvSpPr/>
          <p:nvPr/>
        </p:nvSpPr>
        <p:spPr>
          <a:xfrm>
            <a:off x="838199" y="1364802"/>
            <a:ext cx="5028579" cy="51982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a:ln>
                  <a:noFill/>
                </a:ln>
                <a:solidFill>
                  <a:srgbClr val="2F4E6D"/>
                </a:solidFill>
                <a:effectLst/>
                <a:uLnTx/>
                <a:uFillTx/>
                <a:latin typeface="Arial" panose="020B0604020202020204"/>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descr="Screenshot of Ci3T Implementation Professional Learning Series Companion eBooks and Resources with a yellow box outlining session 3">
            <a:extLst>
              <a:ext uri="{FF2B5EF4-FFF2-40B4-BE49-F238E27FC236}">
                <a16:creationId xmlns:a16="http://schemas.microsoft.com/office/drawing/2014/main" id="{3DBF961D-72CE-8D86-5AEB-533D8313C55A}"/>
              </a:ext>
            </a:extLst>
          </p:cNvPr>
          <p:cNvGrpSpPr/>
          <p:nvPr/>
        </p:nvGrpSpPr>
        <p:grpSpPr>
          <a:xfrm>
            <a:off x="6587211" y="1583280"/>
            <a:ext cx="4766589" cy="4909595"/>
            <a:chOff x="6587211" y="1583280"/>
            <a:chExt cx="4766589" cy="4909595"/>
          </a:xfrm>
        </p:grpSpPr>
        <p:pic>
          <p:nvPicPr>
            <p:cNvPr id="3" name="Picture 2" descr="Screenshot of Ci3T Implementation Professional Learning Series Companion eBooks and Resources with a yellow box outlining session 2">
              <a:extLst>
                <a:ext uri="{FF2B5EF4-FFF2-40B4-BE49-F238E27FC236}">
                  <a16:creationId xmlns:a16="http://schemas.microsoft.com/office/drawing/2014/main" id="{91CE8CC1-DE2C-F4AC-8254-AFD5F0C27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BC95FC8A-9970-F02E-926D-8DCC3990488C}"/>
                </a:ext>
              </a:extLst>
            </p:cNvPr>
            <p:cNvSpPr/>
            <p:nvPr/>
          </p:nvSpPr>
          <p:spPr>
            <a:xfrm>
              <a:off x="6587211" y="4533508"/>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313102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DD4124-9DAC-FABB-71AA-DAF342C68061}"/>
              </a:ext>
              <a:ext uri="{C183D7F6-B498-43B3-948B-1728B52AA6E4}">
                <adec:decorative xmlns:adec="http://schemas.microsoft.com/office/drawing/2017/decorative" val="1"/>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Accessing Professional Learning Materials</a:t>
            </a:r>
          </a:p>
        </p:txBody>
      </p:sp>
      <p:sp>
        <p:nvSpPr>
          <p:cNvPr id="2" name="Title hidden">
            <a:extLst>
              <a:ext uri="{FF2B5EF4-FFF2-40B4-BE49-F238E27FC236}">
                <a16:creationId xmlns:a16="http://schemas.microsoft.com/office/drawing/2014/main" id="{8A86E36F-773E-45BB-1213-525697D8E27E}"/>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Accessing Professional Learning Materials 2</a:t>
            </a:r>
          </a:p>
        </p:txBody>
      </p:sp>
      <p:pic>
        <p:nvPicPr>
          <p:cNvPr id="3" name="Picture 1" descr="Screenshot of Ci3T website on the Implementing Your Ci3T Model tab under the heading 2025-2026 Ci3T Implementation Professional Learning Series Resources.">
            <a:extLst>
              <a:ext uri="{FF2B5EF4-FFF2-40B4-BE49-F238E27FC236}">
                <a16:creationId xmlns:a16="http://schemas.microsoft.com/office/drawing/2014/main" id="{D6A37EB1-5801-A17C-607B-208FF354D33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3616" y="1437840"/>
            <a:ext cx="5884639" cy="4541914"/>
          </a:xfrm>
          <a:prstGeom prst="rect">
            <a:avLst/>
          </a:prstGeom>
        </p:spPr>
      </p:pic>
      <p:sp>
        <p:nvSpPr>
          <p:cNvPr id="6" name="Rectangle" descr="Yellow box outlining the link to the handout titled Working with Treatment Integrity and Social Validity Data">
            <a:extLst>
              <a:ext uri="{FF2B5EF4-FFF2-40B4-BE49-F238E27FC236}">
                <a16:creationId xmlns:a16="http://schemas.microsoft.com/office/drawing/2014/main" id="{E9855FFC-EDFA-6E78-6AC0-15AED619E272}"/>
              </a:ext>
            </a:extLst>
          </p:cNvPr>
          <p:cNvSpPr/>
          <p:nvPr/>
        </p:nvSpPr>
        <p:spPr>
          <a:xfrm>
            <a:off x="1010999" y="5067735"/>
            <a:ext cx="3722926" cy="294840"/>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Working with Treatment Integrity and Social Validity Data handout">
            <a:extLst>
              <a:ext uri="{FF2B5EF4-FFF2-40B4-BE49-F238E27FC236}">
                <a16:creationId xmlns:a16="http://schemas.microsoft.com/office/drawing/2014/main" id="{0D951739-5B1F-461C-9D89-DA673BDE36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0113" y="1437840"/>
            <a:ext cx="3650361" cy="4723998"/>
          </a:xfrm>
          <a:prstGeom prst="rect">
            <a:avLst/>
          </a:prstGeom>
          <a:ln>
            <a:solidFill>
              <a:schemeClr val="tx1"/>
            </a:solidFill>
          </a:ln>
        </p:spPr>
      </p:pic>
    </p:spTree>
    <p:extLst>
      <p:ext uri="{BB962C8B-B14F-4D97-AF65-F5344CB8AC3E}">
        <p14:creationId xmlns:p14="http://schemas.microsoft.com/office/powerpoint/2010/main" val="224006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B6C3AF90-C96E-9817-65AF-732AC09172CA}"/>
              </a:ext>
            </a:extLst>
          </p:cNvPr>
          <p:cNvSpPr txBox="1">
            <a:spLocks noGrp="1"/>
          </p:cNvSpPr>
          <p:nvPr>
            <p:ph type="title" idx="4294967295"/>
          </p:nvPr>
        </p:nvSpPr>
        <p:spPr>
          <a:xfrm>
            <a:off x="458011" y="451057"/>
            <a:ext cx="11203255" cy="380794"/>
          </a:xfrm>
          <a:prstGeom prst="rect">
            <a:avLst/>
          </a:prstGeom>
          <a:solidFill>
            <a:schemeClr val="accent5">
              <a:lumMod val="75000"/>
            </a:schemeClr>
          </a:solidFill>
          <a:ln>
            <a:solidFill>
              <a:schemeClr val="tx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150" normalizeH="0" baseline="0" noProof="0">
                <a:ln>
                  <a:noFill/>
                </a:ln>
                <a:solidFill>
                  <a:schemeClr val="bg1"/>
                </a:solidFill>
                <a:effectLst/>
                <a:uLnTx/>
                <a:uFillTx/>
                <a:latin typeface="+mj-lt"/>
                <a:ea typeface="+mj-ea"/>
                <a:cs typeface="+mj-cs"/>
              </a:rPr>
              <a:t>Let’s Discuss</a:t>
            </a:r>
          </a:p>
        </p:txBody>
      </p:sp>
      <p:sp>
        <p:nvSpPr>
          <p:cNvPr id="15" name="Content">
            <a:extLst>
              <a:ext uri="{FF2B5EF4-FFF2-40B4-BE49-F238E27FC236}">
                <a16:creationId xmlns:a16="http://schemas.microsoft.com/office/drawing/2014/main" id="{2878C86A-A937-8AF6-3DFB-80A5A66CABBB}"/>
              </a:ext>
            </a:extLst>
          </p:cNvPr>
          <p:cNvSpPr txBox="1">
            <a:spLocks/>
          </p:cNvSpPr>
          <p:nvPr/>
        </p:nvSpPr>
        <p:spPr>
          <a:xfrm>
            <a:off x="458011" y="831851"/>
            <a:ext cx="11203255" cy="37238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arenR"/>
            </a:pPr>
            <a:r>
              <a:rPr lang="en-US" sz="2400"/>
              <a:t>Locate your school’s Social Validity and Treatment Integrity Data </a:t>
            </a:r>
          </a:p>
          <a:p>
            <a:pPr marL="0" indent="0">
              <a:buNone/>
            </a:pPr>
            <a:r>
              <a:rPr lang="en-US" sz="1800"/>
              <a:t>(e.g.,Ci3T Implementation Report, Ci3T Treatment Integrity: Direct Observation Report, Tiered Fidelity Inventory)</a:t>
            </a:r>
          </a:p>
          <a:p>
            <a:pPr marL="0" indent="0">
              <a:buNone/>
            </a:pPr>
            <a:r>
              <a:rPr lang="en-US" sz="2400"/>
              <a:t>2) Review data and:</a:t>
            </a:r>
          </a:p>
          <a:p>
            <a:pPr marL="519113" indent="-285750">
              <a:buFont typeface="Arial" panose="020B0604020202020204" pitchFamily="34" charset="0"/>
              <a:buChar char="•"/>
            </a:pPr>
            <a:r>
              <a:rPr lang="en-US" sz="2000"/>
              <a:t>Highlight successes</a:t>
            </a:r>
          </a:p>
          <a:p>
            <a:pPr marL="519113" indent="-285750">
              <a:buFont typeface="Arial" panose="020B0604020202020204" pitchFamily="34" charset="0"/>
              <a:buChar char="•"/>
            </a:pPr>
            <a:r>
              <a:rPr lang="en-US" sz="2000"/>
              <a:t>Discuss concerns and identify areas of focus</a:t>
            </a:r>
          </a:p>
          <a:p>
            <a:pPr marL="519113" indent="-285750">
              <a:buFont typeface="Arial" panose="020B0604020202020204" pitchFamily="34" charset="0"/>
              <a:buChar char="•"/>
            </a:pPr>
            <a:r>
              <a:rPr lang="en-US" sz="2000"/>
              <a:t>Use HO </a:t>
            </a:r>
            <a:r>
              <a:rPr lang="en-US" sz="2000" i="1"/>
              <a:t>Working with Treatment Integrity and Social Validity Data</a:t>
            </a:r>
            <a:br>
              <a:rPr lang="en-US" sz="2000" i="1"/>
            </a:br>
            <a:r>
              <a:rPr lang="en-US" sz="2000"/>
              <a:t>to record plans for addressing these focus areas</a:t>
            </a:r>
          </a:p>
        </p:txBody>
      </p:sp>
      <p:pic>
        <p:nvPicPr>
          <p:cNvPr id="54" name="Picture 1">
            <a:extLst>
              <a:ext uri="{FF2B5EF4-FFF2-40B4-BE49-F238E27FC236}">
                <a16:creationId xmlns:a16="http://schemas.microsoft.com/office/drawing/2014/main" id="{7A423553-BC9A-9EFA-6727-02A2CB34D9C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4410" y="1845250"/>
            <a:ext cx="1103871" cy="1428413"/>
          </a:xfrm>
          <a:prstGeom prst="rect">
            <a:avLst/>
          </a:prstGeom>
          <a:ln>
            <a:solidFill>
              <a:schemeClr val="tx1"/>
            </a:solidFill>
          </a:ln>
        </p:spPr>
      </p:pic>
      <p:pic>
        <p:nvPicPr>
          <p:cNvPr id="55" name="Picture 2">
            <a:extLst>
              <a:ext uri="{FF2B5EF4-FFF2-40B4-BE49-F238E27FC236}">
                <a16:creationId xmlns:a16="http://schemas.microsoft.com/office/drawing/2014/main" id="{2B296DB7-F137-89A3-70D5-30F6689B4BF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443458" y="1846488"/>
            <a:ext cx="1103778" cy="1428413"/>
          </a:xfrm>
          <a:prstGeom prst="rect">
            <a:avLst/>
          </a:prstGeom>
          <a:ln>
            <a:solidFill>
              <a:schemeClr val="tx1"/>
            </a:solidFill>
          </a:ln>
        </p:spPr>
      </p:pic>
      <p:pic>
        <p:nvPicPr>
          <p:cNvPr id="56" name="Picture 3">
            <a:extLst>
              <a:ext uri="{FF2B5EF4-FFF2-40B4-BE49-F238E27FC236}">
                <a16:creationId xmlns:a16="http://schemas.microsoft.com/office/drawing/2014/main" id="{F0B7EAA1-5636-A3F8-84F3-6CBFD6189CED}"/>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33981" y="2795287"/>
            <a:ext cx="1103778" cy="1428418"/>
          </a:xfrm>
          <a:prstGeom prst="rect">
            <a:avLst/>
          </a:prstGeom>
          <a:ln>
            <a:solidFill>
              <a:schemeClr val="tx1"/>
            </a:solidFill>
          </a:ln>
        </p:spPr>
      </p:pic>
      <p:pic>
        <p:nvPicPr>
          <p:cNvPr id="53" name="Picture 4">
            <a:extLst>
              <a:ext uri="{FF2B5EF4-FFF2-40B4-BE49-F238E27FC236}">
                <a16:creationId xmlns:a16="http://schemas.microsoft.com/office/drawing/2014/main" id="{396DF810-E37F-1B94-5ED6-14E38A0184F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407669" y="4674972"/>
            <a:ext cx="1576798" cy="2036618"/>
          </a:xfrm>
          <a:prstGeom prst="rect">
            <a:avLst/>
          </a:prstGeom>
          <a:ln>
            <a:solidFill>
              <a:schemeClr val="tx1"/>
            </a:solidFill>
          </a:ln>
        </p:spPr>
      </p:pic>
      <p:pic>
        <p:nvPicPr>
          <p:cNvPr id="52" name="Picture 5">
            <a:extLst>
              <a:ext uri="{FF2B5EF4-FFF2-40B4-BE49-F238E27FC236}">
                <a16:creationId xmlns:a16="http://schemas.microsoft.com/office/drawing/2014/main" id="{931BF646-75F4-6C41-D8D8-16D5989D4891}"/>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600153" y="4779330"/>
            <a:ext cx="2647711" cy="143629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51" name="Picture 6">
            <a:extLst>
              <a:ext uri="{FF2B5EF4-FFF2-40B4-BE49-F238E27FC236}">
                <a16:creationId xmlns:a16="http://schemas.microsoft.com/office/drawing/2014/main" id="{23CE7101-E5C0-B980-47A1-A4880C458CE1}"/>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05901" y="5050040"/>
            <a:ext cx="1283925" cy="1661550"/>
          </a:xfrm>
          <a:prstGeom prst="rect">
            <a:avLst/>
          </a:prstGeom>
          <a:ln>
            <a:solidFill>
              <a:schemeClr val="tx1"/>
            </a:solidFill>
          </a:ln>
        </p:spPr>
      </p:pic>
      <p:pic>
        <p:nvPicPr>
          <p:cNvPr id="2" name="20">
            <a:extLst>
              <a:ext uri="{FF2B5EF4-FFF2-40B4-BE49-F238E27FC236}">
                <a16:creationId xmlns:a16="http://schemas.microsoft.com/office/drawing/2014/main" id="{E21E10D3-6F2C-355D-C962-B3EA70A9997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3" name="19">
            <a:extLst>
              <a:ext uri="{FF2B5EF4-FFF2-40B4-BE49-F238E27FC236}">
                <a16:creationId xmlns:a16="http://schemas.microsoft.com/office/drawing/2014/main" id="{355B64A6-ABBD-EEA6-3271-004090A2D3B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4" name="18">
            <a:extLst>
              <a:ext uri="{FF2B5EF4-FFF2-40B4-BE49-F238E27FC236}">
                <a16:creationId xmlns:a16="http://schemas.microsoft.com/office/drawing/2014/main" id="{75C9BBA6-D71F-D6EE-FFC5-281B967648F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5" name="17">
            <a:extLst>
              <a:ext uri="{FF2B5EF4-FFF2-40B4-BE49-F238E27FC236}">
                <a16:creationId xmlns:a16="http://schemas.microsoft.com/office/drawing/2014/main" id="{74A76016-2A3F-FE77-E45C-FAF2B4347D6A}"/>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6" name="16">
            <a:extLst>
              <a:ext uri="{FF2B5EF4-FFF2-40B4-BE49-F238E27FC236}">
                <a16:creationId xmlns:a16="http://schemas.microsoft.com/office/drawing/2014/main" id="{36860931-9E1A-1B8A-D2C4-175B53F8C07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7" name="Picture 47">
            <a:extLst>
              <a:ext uri="{FF2B5EF4-FFF2-40B4-BE49-F238E27FC236}">
                <a16:creationId xmlns:a16="http://schemas.microsoft.com/office/drawing/2014/main" id="{8351E012-3E05-7BA0-6B8A-E0876516856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8" name="Picture 51">
            <a:extLst>
              <a:ext uri="{FF2B5EF4-FFF2-40B4-BE49-F238E27FC236}">
                <a16:creationId xmlns:a16="http://schemas.microsoft.com/office/drawing/2014/main" id="{808A7590-E7CC-9096-2BAF-3532DB7550C3}"/>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9" name="Picture 50">
            <a:extLst>
              <a:ext uri="{FF2B5EF4-FFF2-40B4-BE49-F238E27FC236}">
                <a16:creationId xmlns:a16="http://schemas.microsoft.com/office/drawing/2014/main" id="{FD3E2529-F585-21B2-CB47-9E50E543502F}"/>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10" name="Picture 49">
            <a:extLst>
              <a:ext uri="{FF2B5EF4-FFF2-40B4-BE49-F238E27FC236}">
                <a16:creationId xmlns:a16="http://schemas.microsoft.com/office/drawing/2014/main" id="{53FDEEF5-7330-6E94-A1D7-58EB36E3359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11" name="Picture 48">
            <a:extLst>
              <a:ext uri="{FF2B5EF4-FFF2-40B4-BE49-F238E27FC236}">
                <a16:creationId xmlns:a16="http://schemas.microsoft.com/office/drawing/2014/main" id="{38011DCB-F6F5-B3A9-02CF-49801DC3F7CF}"/>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12" name="Picture 42">
            <a:extLst>
              <a:ext uri="{FF2B5EF4-FFF2-40B4-BE49-F238E27FC236}">
                <a16:creationId xmlns:a16="http://schemas.microsoft.com/office/drawing/2014/main" id="{3AB5FAC3-3A7A-57CD-B283-B9A0A7861713}"/>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13" name="Picture 46">
            <a:extLst>
              <a:ext uri="{FF2B5EF4-FFF2-40B4-BE49-F238E27FC236}">
                <a16:creationId xmlns:a16="http://schemas.microsoft.com/office/drawing/2014/main" id="{4684E73C-8F01-2818-F8CF-79BBDF8D0D88}"/>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16" name="Picture 45">
            <a:extLst>
              <a:ext uri="{FF2B5EF4-FFF2-40B4-BE49-F238E27FC236}">
                <a16:creationId xmlns:a16="http://schemas.microsoft.com/office/drawing/2014/main" id="{CABA2331-CE4F-81A0-69C8-A88D9ED43662}"/>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17" name="Picture 44">
            <a:extLst>
              <a:ext uri="{FF2B5EF4-FFF2-40B4-BE49-F238E27FC236}">
                <a16:creationId xmlns:a16="http://schemas.microsoft.com/office/drawing/2014/main" id="{21D6F9FB-F390-0AFE-518A-19E64D9E1AFC}"/>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18" name="Picture 43">
            <a:extLst>
              <a:ext uri="{FF2B5EF4-FFF2-40B4-BE49-F238E27FC236}">
                <a16:creationId xmlns:a16="http://schemas.microsoft.com/office/drawing/2014/main" id="{5A6A3BEA-DF79-00D4-FD90-2894F112663F}"/>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19" name="Picture 18">
            <a:extLst>
              <a:ext uri="{FF2B5EF4-FFF2-40B4-BE49-F238E27FC236}">
                <a16:creationId xmlns:a16="http://schemas.microsoft.com/office/drawing/2014/main" id="{A205FD2C-C105-58A7-CAB7-C81B36B2418E}"/>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20" name="Picture 40">
            <a:extLst>
              <a:ext uri="{FF2B5EF4-FFF2-40B4-BE49-F238E27FC236}">
                <a16:creationId xmlns:a16="http://schemas.microsoft.com/office/drawing/2014/main" id="{324ACAF2-79E0-5257-78B1-B7AC6FC773F1}"/>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38" name="Picture 39">
            <a:extLst>
              <a:ext uri="{FF2B5EF4-FFF2-40B4-BE49-F238E27FC236}">
                <a16:creationId xmlns:a16="http://schemas.microsoft.com/office/drawing/2014/main" id="{9372D619-B439-B4A2-B1B8-27D78A3C6328}"/>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39" name="Picture 38">
            <a:extLst>
              <a:ext uri="{FF2B5EF4-FFF2-40B4-BE49-F238E27FC236}">
                <a16:creationId xmlns:a16="http://schemas.microsoft.com/office/drawing/2014/main" id="{D0015D9F-79AE-DEE7-2AAE-50A8F2581B8D}"/>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40" name="Picture 33">
            <a:extLst>
              <a:ext uri="{FF2B5EF4-FFF2-40B4-BE49-F238E27FC236}">
                <a16:creationId xmlns:a16="http://schemas.microsoft.com/office/drawing/2014/main" id="{9A1A5698-ABEA-B645-1BA7-C0D41E455B87}"/>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41" name="Picture 36">
            <a:extLst>
              <a:ext uri="{FF2B5EF4-FFF2-40B4-BE49-F238E27FC236}">
                <a16:creationId xmlns:a16="http://schemas.microsoft.com/office/drawing/2014/main" id="{19C28C31-CD00-A2D2-E2D0-D9D9AE7F3FFB}"/>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pic>
        <p:nvPicPr>
          <p:cNvPr id="42" name="Picture 32">
            <a:extLst>
              <a:ext uri="{FF2B5EF4-FFF2-40B4-BE49-F238E27FC236}">
                <a16:creationId xmlns:a16="http://schemas.microsoft.com/office/drawing/2014/main" id="{838C4826-7032-469B-9DF3-15713D708E4D}"/>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tretch>
            <a:fillRect/>
          </a:stretch>
        </p:blipFill>
        <p:spPr bwMode="auto">
          <a:xfrm>
            <a:off x="3253897" y="4674972"/>
            <a:ext cx="5076825" cy="1800292"/>
          </a:xfrm>
          <a:prstGeom prst="rect">
            <a:avLst/>
          </a:prstGeom>
          <a:noFill/>
        </p:spPr>
      </p:pic>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9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59000"/>
                            </p:stCondLst>
                            <p:childTnLst>
                              <p:par>
                                <p:cTn id="8" presetID="1" presetClass="entr" presetSubtype="0" fill="hold" nodeType="afterEffect">
                                  <p:stCondLst>
                                    <p:cond delay="59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18000"/>
                            </p:stCondLst>
                            <p:childTnLst>
                              <p:par>
                                <p:cTn id="11" presetID="1" presetClass="entr" presetSubtype="0" fill="hold" nodeType="afterEffect">
                                  <p:stCondLst>
                                    <p:cond delay="59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77000"/>
                            </p:stCondLst>
                            <p:childTnLst>
                              <p:par>
                                <p:cTn id="14" presetID="1" presetClass="entr" presetSubtype="0" fill="hold" nodeType="afterEffect">
                                  <p:stCondLst>
                                    <p:cond delay="59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36000"/>
                            </p:stCondLst>
                            <p:childTnLst>
                              <p:par>
                                <p:cTn id="17" presetID="1" presetClass="entr" presetSubtype="0" fill="hold" nodeType="afterEffect">
                                  <p:stCondLst>
                                    <p:cond delay="59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95000"/>
                            </p:stCondLst>
                            <p:childTnLst>
                              <p:par>
                                <p:cTn id="20" presetID="1" presetClass="entr" presetSubtype="0" fill="hold" nodeType="afterEffect">
                                  <p:stCondLst>
                                    <p:cond delay="59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54000"/>
                            </p:stCondLst>
                            <p:childTnLst>
                              <p:par>
                                <p:cTn id="23" presetID="1" presetClass="entr" presetSubtype="0" fill="hold" nodeType="afterEffect">
                                  <p:stCondLst>
                                    <p:cond delay="59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13000"/>
                            </p:stCondLst>
                            <p:childTnLst>
                              <p:par>
                                <p:cTn id="26" presetID="1" presetClass="entr" presetSubtype="0" fill="hold" nodeType="afterEffect">
                                  <p:stCondLst>
                                    <p:cond delay="59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72000"/>
                            </p:stCondLst>
                            <p:childTnLst>
                              <p:par>
                                <p:cTn id="29" presetID="1" presetClass="entr" presetSubtype="0" fill="hold" nodeType="afterEffect">
                                  <p:stCondLst>
                                    <p:cond delay="59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31000"/>
                            </p:stCondLst>
                            <p:childTnLst>
                              <p:par>
                                <p:cTn id="32" presetID="1" presetClass="entr" presetSubtype="0" fill="hold" nodeType="afterEffect">
                                  <p:stCondLst>
                                    <p:cond delay="59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590000"/>
                            </p:stCondLst>
                            <p:childTnLst>
                              <p:par>
                                <p:cTn id="35" presetID="1" presetClass="entr" presetSubtype="0" fill="hold" nodeType="afterEffect">
                                  <p:stCondLst>
                                    <p:cond delay="59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649000"/>
                            </p:stCondLst>
                            <p:childTnLst>
                              <p:par>
                                <p:cTn id="38" presetID="1" presetClass="entr" presetSubtype="0" fill="hold" nodeType="afterEffect">
                                  <p:stCondLst>
                                    <p:cond delay="59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08000"/>
                            </p:stCondLst>
                            <p:childTnLst>
                              <p:par>
                                <p:cTn id="41" presetID="1" presetClass="entr" presetSubtype="0" fill="hold" nodeType="afterEffect">
                                  <p:stCondLst>
                                    <p:cond delay="59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67000"/>
                            </p:stCondLst>
                            <p:childTnLst>
                              <p:par>
                                <p:cTn id="44" presetID="1" presetClass="entr" presetSubtype="0" fill="hold" nodeType="afterEffect">
                                  <p:stCondLst>
                                    <p:cond delay="59000"/>
                                  </p:stCondLst>
                                  <p:childTnLst>
                                    <p:set>
                                      <p:cBhvr>
                                        <p:cTn id="45" dur="1" fill="hold">
                                          <p:stCondLst>
                                            <p:cond delay="0"/>
                                          </p:stCondLst>
                                        </p:cTn>
                                        <p:tgtEl>
                                          <p:spTgt spid="18"/>
                                        </p:tgtEl>
                                        <p:attrNameLst>
                                          <p:attrName>style.visibility</p:attrName>
                                        </p:attrNameLst>
                                      </p:cBhvr>
                                      <p:to>
                                        <p:strVal val="visible"/>
                                      </p:to>
                                    </p:set>
                                  </p:childTnLst>
                                </p:cTn>
                              </p:par>
                            </p:childTnLst>
                          </p:cTn>
                        </p:par>
                        <p:par>
                          <p:cTn id="46" fill="hold">
                            <p:stCondLst>
                              <p:cond delay="826000"/>
                            </p:stCondLst>
                            <p:childTnLst>
                              <p:par>
                                <p:cTn id="47" presetID="1" presetClass="entr" presetSubtype="0" fill="hold" nodeType="afterEffect">
                                  <p:stCondLst>
                                    <p:cond delay="59000"/>
                                  </p:stCondLst>
                                  <p:childTnLst>
                                    <p:set>
                                      <p:cBhvr>
                                        <p:cTn id="48" dur="1" fill="hold">
                                          <p:stCondLst>
                                            <p:cond delay="0"/>
                                          </p:stCondLst>
                                        </p:cTn>
                                        <p:tgtEl>
                                          <p:spTgt spid="19"/>
                                        </p:tgtEl>
                                        <p:attrNameLst>
                                          <p:attrName>style.visibility</p:attrName>
                                        </p:attrNameLst>
                                      </p:cBhvr>
                                      <p:to>
                                        <p:strVal val="visible"/>
                                      </p:to>
                                    </p:set>
                                  </p:childTnLst>
                                </p:cTn>
                              </p:par>
                            </p:childTnLst>
                          </p:cTn>
                        </p:par>
                        <p:par>
                          <p:cTn id="49" fill="hold">
                            <p:stCondLst>
                              <p:cond delay="885000"/>
                            </p:stCondLst>
                            <p:childTnLst>
                              <p:par>
                                <p:cTn id="50" presetID="1" presetClass="entr" presetSubtype="0" fill="hold" nodeType="afterEffect">
                                  <p:stCondLst>
                                    <p:cond delay="59000"/>
                                  </p:stCondLst>
                                  <p:childTnLst>
                                    <p:set>
                                      <p:cBhvr>
                                        <p:cTn id="51" dur="1" fill="hold">
                                          <p:stCondLst>
                                            <p:cond delay="0"/>
                                          </p:stCondLst>
                                        </p:cTn>
                                        <p:tgtEl>
                                          <p:spTgt spid="20"/>
                                        </p:tgtEl>
                                        <p:attrNameLst>
                                          <p:attrName>style.visibility</p:attrName>
                                        </p:attrNameLst>
                                      </p:cBhvr>
                                      <p:to>
                                        <p:strVal val="visible"/>
                                      </p:to>
                                    </p:set>
                                  </p:childTnLst>
                                </p:cTn>
                              </p:par>
                            </p:childTnLst>
                          </p:cTn>
                        </p:par>
                        <p:par>
                          <p:cTn id="52" fill="hold">
                            <p:stCondLst>
                              <p:cond delay="944000"/>
                            </p:stCondLst>
                            <p:childTnLst>
                              <p:par>
                                <p:cTn id="53" presetID="1" presetClass="entr" presetSubtype="0" fill="hold" nodeType="afterEffect">
                                  <p:stCondLst>
                                    <p:cond delay="5900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1003000"/>
                            </p:stCondLst>
                            <p:childTnLst>
                              <p:par>
                                <p:cTn id="56" presetID="1" presetClass="entr" presetSubtype="0" fill="hold" nodeType="afterEffect">
                                  <p:stCondLst>
                                    <p:cond delay="59000"/>
                                  </p:stCondLst>
                                  <p:childTnLst>
                                    <p:set>
                                      <p:cBhvr>
                                        <p:cTn id="57" dur="1" fill="hold">
                                          <p:stCondLst>
                                            <p:cond delay="0"/>
                                          </p:stCondLst>
                                        </p:cTn>
                                        <p:tgtEl>
                                          <p:spTgt spid="39"/>
                                        </p:tgtEl>
                                        <p:attrNameLst>
                                          <p:attrName>style.visibility</p:attrName>
                                        </p:attrNameLst>
                                      </p:cBhvr>
                                      <p:to>
                                        <p:strVal val="visible"/>
                                      </p:to>
                                    </p:set>
                                  </p:childTnLst>
                                </p:cTn>
                              </p:par>
                            </p:childTnLst>
                          </p:cTn>
                        </p:par>
                        <p:par>
                          <p:cTn id="58" fill="hold">
                            <p:stCondLst>
                              <p:cond delay="1062000"/>
                            </p:stCondLst>
                            <p:childTnLst>
                              <p:par>
                                <p:cTn id="59" presetID="1" presetClass="entr" presetSubtype="0" fill="hold" nodeType="afterEffect">
                                  <p:stCondLst>
                                    <p:cond delay="59000"/>
                                  </p:stCondLst>
                                  <p:childTnLst>
                                    <p:set>
                                      <p:cBhvr>
                                        <p:cTn id="60" dur="1" fill="hold">
                                          <p:stCondLst>
                                            <p:cond delay="0"/>
                                          </p:stCondLst>
                                        </p:cTn>
                                        <p:tgtEl>
                                          <p:spTgt spid="40"/>
                                        </p:tgtEl>
                                        <p:attrNameLst>
                                          <p:attrName>style.visibility</p:attrName>
                                        </p:attrNameLst>
                                      </p:cBhvr>
                                      <p:to>
                                        <p:strVal val="visible"/>
                                      </p:to>
                                    </p:set>
                                  </p:childTnLst>
                                </p:cTn>
                              </p:par>
                            </p:childTnLst>
                          </p:cTn>
                        </p:par>
                        <p:par>
                          <p:cTn id="61" fill="hold">
                            <p:stCondLst>
                              <p:cond delay="1121000"/>
                            </p:stCondLst>
                            <p:childTnLst>
                              <p:par>
                                <p:cTn id="62" presetID="1" presetClass="entr" presetSubtype="0" fill="hold" nodeType="afterEffect">
                                  <p:stCondLst>
                                    <p:cond delay="30000"/>
                                  </p:stCondLst>
                                  <p:childTnLst>
                                    <p:set>
                                      <p:cBhvr>
                                        <p:cTn id="63" dur="1" fill="hold">
                                          <p:stCondLst>
                                            <p:cond delay="0"/>
                                          </p:stCondLst>
                                        </p:cTn>
                                        <p:tgtEl>
                                          <p:spTgt spid="41"/>
                                        </p:tgtEl>
                                        <p:attrNameLst>
                                          <p:attrName>style.visibility</p:attrName>
                                        </p:attrNameLst>
                                      </p:cBhvr>
                                      <p:to>
                                        <p:strVal val="visible"/>
                                      </p:to>
                                    </p:set>
                                  </p:childTnLst>
                                </p:cTn>
                              </p:par>
                            </p:childTnLst>
                          </p:cTn>
                        </p:par>
                        <p:par>
                          <p:cTn id="64" fill="hold">
                            <p:stCondLst>
                              <p:cond delay="1151000"/>
                            </p:stCondLst>
                            <p:childTnLst>
                              <p:par>
                                <p:cTn id="65" presetID="1" presetClass="entr" presetSubtype="0" fill="hold" nodeType="afterEffect">
                                  <p:stCondLst>
                                    <p:cond delay="3000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1A6D849-EE6F-3683-3AD3-B7C987B6358D}"/>
              </a:ext>
            </a:extLst>
          </p:cNvPr>
          <p:cNvSpPr>
            <a:spLocks noGrp="1"/>
          </p:cNvSpPr>
          <p:nvPr>
            <p:ph type="title"/>
          </p:nvPr>
        </p:nvSpPr>
        <p:spPr>
          <a:xfrm>
            <a:off x="831850" y="1165452"/>
            <a:ext cx="7941274" cy="2852737"/>
          </a:xfrm>
        </p:spPr>
        <p:txBody>
          <a:bodyPr/>
          <a:lstStyle/>
          <a:p>
            <a:r>
              <a:rPr lang="en-US"/>
              <a:t>Procedures for Monitoring</a:t>
            </a:r>
          </a:p>
        </p:txBody>
      </p:sp>
      <p:sp>
        <p:nvSpPr>
          <p:cNvPr id="5" name="Text">
            <a:extLst>
              <a:ext uri="{FF2B5EF4-FFF2-40B4-BE49-F238E27FC236}">
                <a16:creationId xmlns:a16="http://schemas.microsoft.com/office/drawing/2014/main" id="{62B931FD-3939-9508-7318-341DDD8B292D}"/>
              </a:ext>
            </a:extLst>
          </p:cNvPr>
          <p:cNvSpPr>
            <a:spLocks noGrp="1"/>
          </p:cNvSpPr>
          <p:nvPr>
            <p:ph type="body" idx="1"/>
          </p:nvPr>
        </p:nvSpPr>
        <p:spPr>
          <a:xfrm>
            <a:off x="840921" y="4027034"/>
            <a:ext cx="8262274" cy="1500187"/>
          </a:xfrm>
        </p:spPr>
        <p:txBody>
          <a:bodyPr>
            <a:normAutofit/>
          </a:bodyPr>
          <a:lstStyle/>
          <a:p>
            <a:r>
              <a:rPr lang="en-US" sz="2200"/>
              <a:t>Review your School’s Social Validity &amp; Treatment Integrity Data</a:t>
            </a:r>
          </a:p>
          <a:p>
            <a:r>
              <a:rPr lang="en-US" sz="2200" b="1"/>
              <a:t>Review your School’s Winter Screening Data</a:t>
            </a:r>
          </a:p>
        </p:txBody>
      </p:sp>
      <p:sp>
        <p:nvSpPr>
          <p:cNvPr id="3" name="Rectangle">
            <a:extLst>
              <a:ext uri="{FF2B5EF4-FFF2-40B4-BE49-F238E27FC236}">
                <a16:creationId xmlns:a16="http://schemas.microsoft.com/office/drawing/2014/main" id="{444B1D83-1B91-0A00-B716-71E3482B14A3}"/>
              </a:ext>
            </a:extLst>
          </p:cNvPr>
          <p:cNvSpPr/>
          <p:nvPr/>
        </p:nvSpPr>
        <p:spPr>
          <a:xfrm>
            <a:off x="1647598" y="5119467"/>
            <a:ext cx="9223602" cy="1540095"/>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a:solidFill>
                  <a:schemeClr val="bg1"/>
                </a:solidFill>
                <a:cs typeface="Arial"/>
              </a:rPr>
              <a:t>1.18 USING SCHOOL AND COMMUNITY DATA TO INFORM TIER 1</a:t>
            </a:r>
          </a:p>
          <a:p>
            <a:r>
              <a:rPr lang="en-US" sz="1400">
                <a:solidFill>
                  <a:schemeClr val="bg1"/>
                </a:solidFill>
              </a:rPr>
              <a:t>Tier 1 leadership team has regular access to and uses a variety of additional schoolwide (e.g., school climate surveys, attendance, nurse or counselor visit logs, universal screening) and community data sources (e.g., community resource profiles, basic needs [e.g., food and housing], health care access, community events), to develop and regularly re-evaluate a profile of overall strengths and needs that informs the development and delivery of equitable Tier 1 foundational and classroom practices (items 1.4-1.10).</a:t>
            </a:r>
          </a:p>
        </p:txBody>
      </p:sp>
      <p:pic>
        <p:nvPicPr>
          <p:cNvPr id="6" name="Picture" descr="Tiered Fidelity Inventory (TFI) Manual - Version 3">
            <a:extLst>
              <a:ext uri="{FF2B5EF4-FFF2-40B4-BE49-F238E27FC236}">
                <a16:creationId xmlns:a16="http://schemas.microsoft.com/office/drawing/2014/main" id="{B5D4074E-EA79-E8FC-86F0-6B743A7E2B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42316" y="4830762"/>
            <a:ext cx="1410268" cy="1828800"/>
          </a:xfrm>
          <a:prstGeom prst="rect">
            <a:avLst/>
          </a:prstGeom>
        </p:spPr>
      </p:pic>
    </p:spTree>
    <p:extLst>
      <p:ext uri="{BB962C8B-B14F-4D97-AF65-F5344CB8AC3E}">
        <p14:creationId xmlns:p14="http://schemas.microsoft.com/office/powerpoint/2010/main" val="355117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4B22C-EC88-F684-8187-985501A6E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38042-7AC5-0054-37BD-EFE6FF833054}"/>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6" name="Title hidden">
            <a:extLst>
              <a:ext uri="{FF2B5EF4-FFF2-40B4-BE49-F238E27FC236}">
                <a16:creationId xmlns:a16="http://schemas.microsoft.com/office/drawing/2014/main" id="{A11FA30D-56FA-6103-7DCD-4616C9146A6B}"/>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Session Outcomes 2</a:t>
            </a:r>
          </a:p>
        </p:txBody>
      </p:sp>
      <p:sp>
        <p:nvSpPr>
          <p:cNvPr id="3" name="Content Placeholder">
            <a:extLst>
              <a:ext uri="{FF2B5EF4-FFF2-40B4-BE49-F238E27FC236}">
                <a16:creationId xmlns:a16="http://schemas.microsoft.com/office/drawing/2014/main" id="{F8479392-0B62-E79D-EFB9-1067E9DB6D01}"/>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600"/>
              <a:t>Interpret social validity, treatment integrity, and winter screening data at the school- and classroom-level to identify successes and focus areas relative to Ci3T implementation.</a:t>
            </a:r>
          </a:p>
          <a:p>
            <a:pPr marL="457200" marR="0" lvl="0" indent="-457200">
              <a:lnSpc>
                <a:spcPct val="100000"/>
              </a:lnSpc>
              <a:spcBef>
                <a:spcPts val="0"/>
              </a:spcBef>
              <a:spcAft>
                <a:spcPts val="0"/>
              </a:spcAft>
              <a:buFont typeface="+mj-lt"/>
              <a:buAutoNum type="arabicPeriod"/>
            </a:pPr>
            <a:endParaRPr lang="en-US" sz="1600"/>
          </a:p>
          <a:p>
            <a:pPr marL="342900" indent="-342900">
              <a:lnSpc>
                <a:spcPct val="100000"/>
              </a:lnSpc>
              <a:spcBef>
                <a:spcPts val="0"/>
              </a:spcBef>
              <a:buFont typeface="+mj-lt"/>
              <a:buAutoNum type="arabicPeriod"/>
            </a:pPr>
            <a:r>
              <a:rPr lang="en-US" sz="2600"/>
              <a:t>Develop corresponding professional learning opportunities to empower faculty and staff with effective practices to inform instruction at each level of prevention (e.g., Tier 1, low-intensity strategies, Tier 2 and Tier 3 interventions) according to needs identified in social validity, treatment integrity, and winter screening data. </a:t>
            </a:r>
          </a:p>
        </p:txBody>
      </p:sp>
      <p:sp>
        <p:nvSpPr>
          <p:cNvPr id="4" name="Highlight" descr="Highlighting over the first session outcome (Interpret social validity, treatment integrity, and winter screening data at the school- and classroom-level to identify successes and focus areas relative to Ci3T implementation)">
            <a:extLst>
              <a:ext uri="{FF2B5EF4-FFF2-40B4-BE49-F238E27FC236}">
                <a16:creationId xmlns:a16="http://schemas.microsoft.com/office/drawing/2014/main" id="{F1E6E173-1D89-C242-13F1-9F4AF2D6FE86}"/>
              </a:ext>
            </a:extLst>
          </p:cNvPr>
          <p:cNvSpPr/>
          <p:nvPr/>
        </p:nvSpPr>
        <p:spPr>
          <a:xfrm>
            <a:off x="838200" y="1539642"/>
            <a:ext cx="10808368" cy="1726072"/>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a:extLst>
              <a:ext uri="{FF2B5EF4-FFF2-40B4-BE49-F238E27FC236}">
                <a16:creationId xmlns:a16="http://schemas.microsoft.com/office/drawing/2014/main" id="{ABB9C33B-71C2-A35E-D6B0-93D0A487DE59}"/>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80646" y="5400089"/>
            <a:ext cx="1891037" cy="1325563"/>
          </a:xfrm>
          <a:prstGeom prst="rect">
            <a:avLst/>
          </a:prstGeom>
        </p:spPr>
      </p:pic>
    </p:spTree>
    <p:extLst>
      <p:ext uri="{BB962C8B-B14F-4D97-AF65-F5344CB8AC3E}">
        <p14:creationId xmlns:p14="http://schemas.microsoft.com/office/powerpoint/2010/main" val="2474792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5B8621A5-9088-AA88-8E25-99BFB883513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a:t>
            </a:r>
            <a:r>
              <a:rPr lang="en-US"/>
              <a:t>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C5E39D8D-2B94-A069-C98F-EB8BE31FC9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3959416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1CC6C-2968-5366-8D3A-83E116A2BE01}"/>
              </a:ext>
            </a:extLst>
          </p:cNvPr>
          <p:cNvSpPr>
            <a:spLocks noGrp="1"/>
          </p:cNvSpPr>
          <p:nvPr>
            <p:ph type="title"/>
          </p:nvPr>
        </p:nvSpPr>
        <p:spPr/>
        <p:txBody>
          <a:bodyPr/>
          <a:lstStyle/>
          <a:p>
            <a:r>
              <a:rPr lang="en-US"/>
              <a:t>Behavior Screening</a:t>
            </a:r>
          </a:p>
        </p:txBody>
      </p:sp>
      <p:pic>
        <p:nvPicPr>
          <p:cNvPr id="5" name="Picture 1" descr="Supports and Structures for Behavior Screening">
            <a:extLst>
              <a:ext uri="{FF2B5EF4-FFF2-40B4-BE49-F238E27FC236}">
                <a16:creationId xmlns:a16="http://schemas.microsoft.com/office/drawing/2014/main" id="{532F4539-2EF8-02B1-8F10-70A26201011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82571" y="1690687"/>
            <a:ext cx="3107943" cy="4856163"/>
          </a:xfrm>
        </p:spPr>
      </p:pic>
      <p:pic>
        <p:nvPicPr>
          <p:cNvPr id="7" name="Picture 2" descr="Student Risk Screening Scale - Internalizing and Externalizing (SRSS-IE) module cover">
            <a:extLst>
              <a:ext uri="{FF2B5EF4-FFF2-40B4-BE49-F238E27FC236}">
                <a16:creationId xmlns:a16="http://schemas.microsoft.com/office/drawing/2014/main" id="{1DF6B255-BCBC-2120-9FAE-A26D1351F9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8139" y="1690687"/>
            <a:ext cx="3107943" cy="4856163"/>
          </a:xfrm>
          <a:prstGeom prst="rect">
            <a:avLst/>
          </a:prstGeom>
        </p:spPr>
      </p:pic>
    </p:spTree>
    <p:extLst>
      <p:ext uri="{BB962C8B-B14F-4D97-AF65-F5344CB8AC3E}">
        <p14:creationId xmlns:p14="http://schemas.microsoft.com/office/powerpoint/2010/main" val="2782426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E1EB-B920-1AC0-AB3B-37E0CA53F7F0}"/>
              </a:ext>
            </a:extLst>
          </p:cNvPr>
          <p:cNvSpPr>
            <a:spLocks noGrp="1"/>
          </p:cNvSpPr>
          <p:nvPr>
            <p:ph type="title"/>
          </p:nvPr>
        </p:nvSpPr>
        <p:spPr/>
        <p:txBody>
          <a:bodyPr/>
          <a:lstStyle/>
          <a:p>
            <a:r>
              <a:rPr lang="en-US"/>
              <a:t>Systematic Behavior Screening</a:t>
            </a:r>
          </a:p>
        </p:txBody>
      </p:sp>
      <p:pic>
        <p:nvPicPr>
          <p:cNvPr id="7" name="Picture 1" descr="What is Behavior Screening? infographic">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690688"/>
            <a:ext cx="3153109" cy="4081694"/>
          </a:xfrm>
          <a:prstGeom prst="rect">
            <a:avLst/>
          </a:prstGeom>
          <a:ln>
            <a:solidFill>
              <a:schemeClr val="tx2"/>
            </a:solidFill>
          </a:ln>
        </p:spPr>
      </p:pic>
      <p:pic>
        <p:nvPicPr>
          <p:cNvPr id="15" name="Picture 2" descr="Working with Your Screening Data Handout">
            <a:extLst>
              <a:ext uri="{FF2B5EF4-FFF2-40B4-BE49-F238E27FC236}">
                <a16:creationId xmlns:a16="http://schemas.microsoft.com/office/drawing/2014/main" id="{13C5261B-3E39-AAAC-2CB2-163F3CB020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9538" y="1690688"/>
            <a:ext cx="3154036" cy="4081694"/>
          </a:xfrm>
          <a:prstGeom prst="rect">
            <a:avLst/>
          </a:prstGeom>
          <a:ln>
            <a:solidFill>
              <a:schemeClr val="tx1"/>
            </a:solidFill>
          </a:ln>
        </p:spPr>
      </p:pic>
      <p:pic>
        <p:nvPicPr>
          <p:cNvPr id="13" name="Picture 3" descr="Screenshot of What is Behavior Screening in Schools, and How Does it Help YouTube video">
            <a:extLst>
              <a:ext uri="{FF2B5EF4-FFF2-40B4-BE49-F238E27FC236}">
                <a16:creationId xmlns:a16="http://schemas.microsoft.com/office/drawing/2014/main" id="{B2A0E3AD-42C1-C44C-E2DC-80FBD4CE7E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1804" y="1690688"/>
            <a:ext cx="4292310" cy="2426088"/>
          </a:xfrm>
          <a:prstGeom prst="rect">
            <a:avLst/>
          </a:prstGeom>
          <a:ln>
            <a:noFill/>
          </a:ln>
        </p:spPr>
      </p:pic>
      <p:pic>
        <p:nvPicPr>
          <p:cNvPr id="17" name="Picture 4">
            <a:extLst>
              <a:ext uri="{FF2B5EF4-FFF2-40B4-BE49-F238E27FC236}">
                <a16:creationId xmlns:a16="http://schemas.microsoft.com/office/drawing/2014/main" id="{C58967AD-4204-EDEF-5C52-B0F5C6030E0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1804" y="4375539"/>
            <a:ext cx="4292311" cy="1187171"/>
          </a:xfrm>
          <a:prstGeom prst="rect">
            <a:avLst/>
          </a:prstGeom>
          <a:ln>
            <a:solidFill>
              <a:schemeClr val="tx1"/>
            </a:solidFill>
          </a:ln>
        </p:spPr>
      </p:pic>
      <p:pic>
        <p:nvPicPr>
          <p:cNvPr id="8" name="Picture 5">
            <a:extLst>
              <a:ext uri="{FF2B5EF4-FFF2-40B4-BE49-F238E27FC236}">
                <a16:creationId xmlns:a16="http://schemas.microsoft.com/office/drawing/2014/main" id="{F8824F50-7AFD-6243-92F9-34B23C9A3C4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73438" y="3175"/>
            <a:ext cx="914400" cy="1428750"/>
          </a:xfrm>
          <a:prstGeom prst="rect">
            <a:avLst/>
          </a:prstGeom>
        </p:spPr>
      </p:pic>
      <p:pic>
        <p:nvPicPr>
          <p:cNvPr id="9" name="Picture 6">
            <a:extLst>
              <a:ext uri="{FF2B5EF4-FFF2-40B4-BE49-F238E27FC236}">
                <a16:creationId xmlns:a16="http://schemas.microsoft.com/office/drawing/2014/main" id="{F7EB3490-B75A-7B89-37C0-B00A0E27475E}"/>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77600" y="3175"/>
            <a:ext cx="914400" cy="1428750"/>
          </a:xfrm>
          <a:prstGeom prst="rect">
            <a:avLst/>
          </a:prstGeom>
        </p:spPr>
      </p:pic>
    </p:spTree>
    <p:extLst>
      <p:ext uri="{BB962C8B-B14F-4D97-AF65-F5344CB8AC3E}">
        <p14:creationId xmlns:p14="http://schemas.microsoft.com/office/powerpoint/2010/main" val="21756107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BE2C8-6A4F-5E83-8865-2883B115BA6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1</a:t>
            </a:r>
          </a:p>
        </p:txBody>
      </p:sp>
      <p:pic>
        <p:nvPicPr>
          <p:cNvPr id="7" name="Picture" descr="Close up of the What is Behavior Screening? Infographic that includes the features of behavior screening (reliable and valid, completed for all students, conducted in fall, winter, and spring) and its benefits (data are used to shape instruction to meet students' multiple needs)">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5925" y="159884"/>
            <a:ext cx="8897082" cy="11517257"/>
          </a:xfrm>
          <a:prstGeom prst="rect">
            <a:avLst/>
          </a:prstGeom>
          <a:ln>
            <a:solidFill>
              <a:schemeClr val="tx2"/>
            </a:solidFill>
          </a:ln>
        </p:spPr>
      </p:pic>
    </p:spTree>
    <p:extLst>
      <p:ext uri="{BB962C8B-B14F-4D97-AF65-F5344CB8AC3E}">
        <p14:creationId xmlns:p14="http://schemas.microsoft.com/office/powerpoint/2010/main" val="3050131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90A-CBCB-7BF7-C310-6EE28E2445E2}"/>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What is Behavior Screening? 2</a:t>
            </a:r>
          </a:p>
        </p:txBody>
      </p:sp>
      <p:pic>
        <p:nvPicPr>
          <p:cNvPr id="7" name="Picture" descr="Close up of the What is Behavior Screening? Infographic that includes how behavior screening data is used (to inform tier 1 instruction, identify opportunities for teacher-delivered, low-intensity strategies, and connect students to tier 2 and tier 3 interventions)">
            <a:extLst>
              <a:ext uri="{FF2B5EF4-FFF2-40B4-BE49-F238E27FC236}">
                <a16:creationId xmlns:a16="http://schemas.microsoft.com/office/drawing/2014/main" id="{00DA776C-235D-C137-36DB-E73435AC2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5925" y="-4983616"/>
            <a:ext cx="8897082" cy="11517257"/>
          </a:xfrm>
          <a:prstGeom prst="rect">
            <a:avLst/>
          </a:prstGeom>
          <a:ln>
            <a:solidFill>
              <a:schemeClr val="tx2"/>
            </a:solidFill>
          </a:ln>
        </p:spPr>
      </p:pic>
    </p:spTree>
    <p:extLst>
      <p:ext uri="{BB962C8B-B14F-4D97-AF65-F5344CB8AC3E}">
        <p14:creationId xmlns:p14="http://schemas.microsoft.com/office/powerpoint/2010/main" val="868289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Elementary</a:t>
            </a:r>
            <a:endParaRPr lang="en-US"/>
          </a:p>
        </p:txBody>
      </p:sp>
      <p:pic>
        <p:nvPicPr>
          <p:cNvPr id="10" name="Picture" descr="A screenshot of the elementary version of the Student Risk Screening Scale - Internalizing and Externalizing">
            <a:extLst>
              <a:ext uri="{FF2B5EF4-FFF2-40B4-BE49-F238E27FC236}">
                <a16:creationId xmlns:a16="http://schemas.microsoft.com/office/drawing/2014/main" id="{203C82A0-FF8C-F2AF-E45F-44E1965D3BF2}"/>
              </a:ext>
            </a:extLst>
          </p:cNvPr>
          <p:cNvPicPr>
            <a:picLocks noChangeAspect="1"/>
          </p:cNvPicPr>
          <p:nvPr/>
        </p:nvPicPr>
        <p:blipFill>
          <a:blip r:embed="rId3" cstate="screen">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Tree>
    <p:extLst>
      <p:ext uri="{BB962C8B-B14F-4D97-AF65-F5344CB8AC3E}">
        <p14:creationId xmlns:p14="http://schemas.microsoft.com/office/powerpoint/2010/main" val="3480625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63B96C5-6770-A43D-80E0-2B3BDDBEC828}"/>
              </a:ext>
            </a:extLst>
          </p:cNvPr>
          <p:cNvSpPr>
            <a:spLocks noGrp="1"/>
          </p:cNvSpPr>
          <p:nvPr>
            <p:ph type="title"/>
          </p:nvPr>
        </p:nvSpPr>
        <p:spPr>
          <a:xfrm>
            <a:off x="304800" y="283845"/>
            <a:ext cx="11887200" cy="1325563"/>
          </a:xfrm>
        </p:spPr>
        <p:txBody>
          <a:bodyPr>
            <a:normAutofit/>
          </a:bodyPr>
          <a:lstStyle/>
          <a:p>
            <a:r>
              <a:rPr lang="en-US"/>
              <a:t>Ci3T </a:t>
            </a:r>
            <a:r>
              <a:rPr lang="en-US">
                <a:solidFill>
                  <a:schemeClr val="accent5"/>
                </a:solidFill>
              </a:rPr>
              <a:t>Comprehensive</a:t>
            </a:r>
            <a:br>
              <a:rPr lang="en-US"/>
            </a:br>
            <a:r>
              <a:rPr lang="en-US"/>
              <a:t>Professional Learning Plan</a:t>
            </a:r>
          </a:p>
        </p:txBody>
      </p:sp>
      <p:pic>
        <p:nvPicPr>
          <p:cNvPr id="8" name="IMP Series" descr="Ci3T Implementation Learning Series graphic">
            <a:extLst>
              <a:ext uri="{FF2B5EF4-FFF2-40B4-BE49-F238E27FC236}">
                <a16:creationId xmlns:a16="http://schemas.microsoft.com/office/drawing/2014/main" id="{96CFF851-22F7-D280-9A2D-D87721AA9BE8}"/>
              </a:ext>
            </a:extLst>
          </p:cNvPr>
          <p:cNvPicPr>
            <a:picLocks noChangeAspect="1"/>
          </p:cNvPicPr>
          <p:nvPr/>
        </p:nvPicPr>
        <p:blipFill>
          <a:blip r:embed="rId2"/>
          <a:stretch>
            <a:fillRect/>
          </a:stretch>
        </p:blipFill>
        <p:spPr>
          <a:xfrm>
            <a:off x="6042025" y="1804987"/>
            <a:ext cx="5988050" cy="3207384"/>
          </a:xfrm>
          <a:prstGeom prst="rect">
            <a:avLst/>
          </a:prstGeom>
        </p:spPr>
      </p:pic>
      <p:pic>
        <p:nvPicPr>
          <p:cNvPr id="10" name="PL Series" descr="Ci3T Professional Learning Series graphic">
            <a:extLst>
              <a:ext uri="{FF2B5EF4-FFF2-40B4-BE49-F238E27FC236}">
                <a16:creationId xmlns:a16="http://schemas.microsoft.com/office/drawing/2014/main" id="{DDFF7B59-308C-DA24-AF46-289C02EA1A40}"/>
              </a:ext>
            </a:extLst>
          </p:cNvPr>
          <p:cNvPicPr>
            <a:picLocks noChangeAspect="1"/>
          </p:cNvPicPr>
          <p:nvPr/>
        </p:nvPicPr>
        <p:blipFill>
          <a:blip r:embed="rId3"/>
          <a:stretch>
            <a:fillRect/>
          </a:stretch>
        </p:blipFill>
        <p:spPr>
          <a:xfrm>
            <a:off x="152400" y="1709737"/>
            <a:ext cx="5562600" cy="3245484"/>
          </a:xfrm>
          <a:prstGeom prst="rect">
            <a:avLst/>
          </a:prstGeom>
        </p:spPr>
      </p:pic>
      <p:pic>
        <p:nvPicPr>
          <p:cNvPr id="7" name="Arrow">
            <a:extLst>
              <a:ext uri="{FF2B5EF4-FFF2-40B4-BE49-F238E27FC236}">
                <a16:creationId xmlns:a16="http://schemas.microsoft.com/office/drawing/2014/main" id="{26AFCDE7-9670-3A3B-0475-8AA70EBDD0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36248" y="2488580"/>
            <a:ext cx="1911350" cy="1447800"/>
          </a:xfrm>
          <a:prstGeom prst="rect">
            <a:avLst/>
          </a:prstGeom>
        </p:spPr>
      </p:pic>
      <p:pic>
        <p:nvPicPr>
          <p:cNvPr id="4" name="Tier 1" descr="Tier 1 modules">
            <a:extLst>
              <a:ext uri="{FF2B5EF4-FFF2-40B4-BE49-F238E27FC236}">
                <a16:creationId xmlns:a16="http://schemas.microsoft.com/office/drawing/2014/main" id="{6F431138-D3C5-B67E-252E-51DC39B3B28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49836" y="5316399"/>
            <a:ext cx="3471118" cy="1356235"/>
          </a:xfrm>
          <a:prstGeom prst="rect">
            <a:avLst/>
          </a:prstGeom>
        </p:spPr>
      </p:pic>
      <p:pic>
        <p:nvPicPr>
          <p:cNvPr id="5" name="Tier 2" descr="Tier 2 modules">
            <a:extLst>
              <a:ext uri="{FF2B5EF4-FFF2-40B4-BE49-F238E27FC236}">
                <a16:creationId xmlns:a16="http://schemas.microsoft.com/office/drawing/2014/main" id="{CAA606A7-D5FF-4736-DCEB-3349DE935AB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950659" y="5332646"/>
            <a:ext cx="4290683" cy="1344061"/>
          </a:xfrm>
          <a:prstGeom prst="rect">
            <a:avLst/>
          </a:prstGeom>
        </p:spPr>
      </p:pic>
      <p:pic>
        <p:nvPicPr>
          <p:cNvPr id="6" name="Tier 3" descr="Tier 3 modules">
            <a:extLst>
              <a:ext uri="{FF2B5EF4-FFF2-40B4-BE49-F238E27FC236}">
                <a16:creationId xmlns:a16="http://schemas.microsoft.com/office/drawing/2014/main" id="{4D67B3CE-76DC-7A21-E4F5-D0EDE40742C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471047" y="5332646"/>
            <a:ext cx="3442888" cy="1344061"/>
          </a:xfrm>
          <a:prstGeom prst="rect">
            <a:avLst/>
          </a:prstGeom>
        </p:spPr>
      </p:pic>
    </p:spTree>
    <p:extLst>
      <p:ext uri="{BB962C8B-B14F-4D97-AF65-F5344CB8AC3E}">
        <p14:creationId xmlns:p14="http://schemas.microsoft.com/office/powerpoint/2010/main" val="598044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Secondary</a:t>
            </a:r>
            <a:endParaRPr lang="en-US"/>
          </a:p>
        </p:txBody>
      </p:sp>
      <p:pic>
        <p:nvPicPr>
          <p:cNvPr id="9" name="Picture" descr="A screenshot of the middle and high school version of the Student Risk Screening Scale - Internalizing and Externalizing ">
            <a:extLst>
              <a:ext uri="{FF2B5EF4-FFF2-40B4-BE49-F238E27FC236}">
                <a16:creationId xmlns:a16="http://schemas.microsoft.com/office/drawing/2014/main" id="{88EABF6C-2D39-041B-A7E6-7106BCD1A5D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23833" y="2024885"/>
            <a:ext cx="9352994" cy="4467990"/>
          </a:xfrm>
          <a:prstGeom prst="rect">
            <a:avLst/>
          </a:prstGeom>
        </p:spPr>
      </p:pic>
    </p:spTree>
    <p:extLst>
      <p:ext uri="{BB962C8B-B14F-4D97-AF65-F5344CB8AC3E}">
        <p14:creationId xmlns:p14="http://schemas.microsoft.com/office/powerpoint/2010/main" val="3606906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527D6-A565-3FD6-2769-AC1834CF196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7BDDC7-D5F3-76EA-7774-61742EFADD66}"/>
              </a:ext>
            </a:extLst>
          </p:cNvPr>
          <p:cNvSpPr>
            <a:spLocks noGrp="1"/>
          </p:cNvSpPr>
          <p:nvPr>
            <p:ph type="title"/>
          </p:nvPr>
        </p:nvSpPr>
        <p:spPr/>
        <p:txBody>
          <a:bodyPr/>
          <a:lstStyle/>
          <a:p>
            <a:r>
              <a:rPr lang="en-US" altLang="en-US"/>
              <a:t>SRSS-IE: Cut Scores</a:t>
            </a:r>
            <a:endParaRPr lang="en-US"/>
          </a:p>
        </p:txBody>
      </p:sp>
      <p:sp>
        <p:nvSpPr>
          <p:cNvPr id="4" name="Content 1">
            <a:extLst>
              <a:ext uri="{FF2B5EF4-FFF2-40B4-BE49-F238E27FC236}">
                <a16:creationId xmlns:a16="http://schemas.microsoft.com/office/drawing/2014/main" id="{EB3005AE-7907-D7E2-AAA4-E6F0D6B57A8F}"/>
              </a:ext>
            </a:extLst>
          </p:cNvPr>
          <p:cNvSpPr txBox="1">
            <a:spLocks/>
          </p:cNvSpPr>
          <p:nvPr/>
        </p:nvSpPr>
        <p:spPr>
          <a:xfrm>
            <a:off x="838200" y="1818310"/>
            <a:ext cx="5243771" cy="647394"/>
          </a:xfrm>
          <a:prstGeom prst="rect">
            <a:avLst/>
          </a:prstGeom>
          <a:solidFill>
            <a:srgbClr val="2E75B6"/>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Elementary School</a:t>
            </a:r>
          </a:p>
        </p:txBody>
      </p:sp>
      <p:graphicFrame>
        <p:nvGraphicFramePr>
          <p:cNvPr id="19" name="Content 2">
            <a:extLst>
              <a:ext uri="{FF2B5EF4-FFF2-40B4-BE49-F238E27FC236}">
                <a16:creationId xmlns:a16="http://schemas.microsoft.com/office/drawing/2014/main" id="{E37C3801-1D2B-147C-5044-2433492BA3CB}"/>
              </a:ext>
            </a:extLst>
          </p:cNvPr>
          <p:cNvGraphicFramePr>
            <a:graphicFrameLocks noGrp="1"/>
          </p:cNvGraphicFramePr>
          <p:nvPr>
            <p:ph idx="1"/>
          </p:nvPr>
        </p:nvGraphicFramePr>
        <p:xfrm>
          <a:off x="838200" y="2465704"/>
          <a:ext cx="5243772" cy="2670176"/>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tblGrid>
              <a:tr h="48541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bl>
          </a:graphicData>
        </a:graphic>
      </p:graphicFrame>
      <p:sp>
        <p:nvSpPr>
          <p:cNvPr id="5" name="Content 3">
            <a:extLst>
              <a:ext uri="{FF2B5EF4-FFF2-40B4-BE49-F238E27FC236}">
                <a16:creationId xmlns:a16="http://schemas.microsoft.com/office/drawing/2014/main" id="{171F4EBD-EF1A-1B93-D82E-3E1D607545DD}"/>
              </a:ext>
            </a:extLst>
          </p:cNvPr>
          <p:cNvSpPr txBox="1">
            <a:spLocks/>
          </p:cNvSpPr>
          <p:nvPr/>
        </p:nvSpPr>
        <p:spPr>
          <a:xfrm>
            <a:off x="6248399" y="1818311"/>
            <a:ext cx="5257799" cy="647392"/>
          </a:xfrm>
          <a:prstGeom prst="rect">
            <a:avLst/>
          </a:prstGeom>
          <a:solidFill>
            <a:srgbClr val="1F4E79"/>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Middle and High School</a:t>
            </a:r>
          </a:p>
        </p:txBody>
      </p:sp>
      <p:graphicFrame>
        <p:nvGraphicFramePr>
          <p:cNvPr id="3" name="Content 4">
            <a:extLst>
              <a:ext uri="{FF2B5EF4-FFF2-40B4-BE49-F238E27FC236}">
                <a16:creationId xmlns:a16="http://schemas.microsoft.com/office/drawing/2014/main" id="{D9ADD88D-9209-547B-80E7-6DA454CD2FF2}"/>
              </a:ext>
            </a:extLst>
          </p:cNvPr>
          <p:cNvGraphicFramePr>
            <a:graphicFrameLocks/>
          </p:cNvGraphicFramePr>
          <p:nvPr/>
        </p:nvGraphicFramePr>
        <p:xfrm>
          <a:off x="6248400" y="2465703"/>
          <a:ext cx="5271827" cy="2670176"/>
        </p:xfrm>
        <a:graphic>
          <a:graphicData uri="http://schemas.openxmlformats.org/drawingml/2006/table">
            <a:tbl>
              <a:tblPr firstRow="1" firstCol="1" bandRow="1"/>
              <a:tblGrid>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854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8" name="References">
            <a:extLst>
              <a:ext uri="{FF2B5EF4-FFF2-40B4-BE49-F238E27FC236}">
                <a16:creationId xmlns:a16="http://schemas.microsoft.com/office/drawing/2014/main" id="{8BF0040E-AC05-0BC4-66F1-5E29399E298E}"/>
              </a:ext>
              <a:ext uri="{C183D7F6-B498-43B3-948B-1728B52AA6E4}">
                <adec:decorative xmlns:adec="http://schemas.microsoft.com/office/drawing/2017/decorative" val="1"/>
              </a:ext>
            </a:extLst>
          </p:cNvPr>
          <p:cNvSpPr txBox="1">
            <a:spLocks noChangeArrowheads="1"/>
          </p:cNvSpPr>
          <p:nvPr/>
        </p:nvSpPr>
        <p:spPr bwMode="auto">
          <a:xfrm>
            <a:off x="0" y="5688449"/>
            <a:ext cx="1103376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1"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Lane, K. L., Oakes, W. P., Swogger, E. D., Schatschneider, C., Menzies, H., M., &amp; Sanchez, J. (2015). Student risk screening scale for internalizing and externalizing behaviors: Preliminary cut scores to support data-informed decision making. </a:t>
            </a:r>
            <a:r>
              <a:rPr kumimoji="0" lang="en-US" altLang="en-US" sz="1000" b="0" i="1"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Behavioral Disorders, 40,</a:t>
            </a:r>
            <a:r>
              <a:rPr kumimoji="0" lang="en-US" altLang="en-US" sz="1000" b="0"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1"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kumimoji="0" lang="en-US" altLang="en-US" sz="1000" b="0" i="1"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Behavioral Disorders, 42</a:t>
            </a:r>
            <a:r>
              <a:rPr kumimoji="0" lang="en-US" altLang="en-US" sz="1000" b="0" i="0" u="none" strike="noStrike" kern="1200" cap="none" spc="0" normalizeH="0" baseline="0" noProof="0">
                <a:ln>
                  <a:noFill/>
                </a:ln>
                <a:solidFill>
                  <a:srgbClr val="A6A6A6"/>
                </a:solidFill>
                <a:effectLst/>
                <a:uLnTx/>
                <a:uFillTx/>
                <a:latin typeface="Arial" panose="020B0604020202020204"/>
                <a:ea typeface="MS PGothic" panose="020B0600070205080204" pitchFamily="34" charset="-128"/>
                <a:cs typeface="Times New Roman" panose="02020603050405020304" pitchFamily="18" charset="0"/>
              </a:rPr>
              <a:t>(1), 271-284</a:t>
            </a:r>
          </a:p>
        </p:txBody>
      </p:sp>
      <p:sp>
        <p:nvSpPr>
          <p:cNvPr id="6" name="Rectangle 1">
            <a:extLst>
              <a:ext uri="{FF2B5EF4-FFF2-40B4-BE49-F238E27FC236}">
                <a16:creationId xmlns:a16="http://schemas.microsoft.com/office/drawing/2014/main" id="{3EA3DCAA-5440-AA2D-71CE-856D2B6E83DF}"/>
              </a:ext>
              <a:ext uri="{C183D7F6-B498-43B3-948B-1728B52AA6E4}">
                <adec:decorative xmlns:adec="http://schemas.microsoft.com/office/drawing/2017/decorative" val="1"/>
              </a:ext>
            </a:extLst>
          </p:cNvPr>
          <p:cNvSpPr/>
          <p:nvPr/>
        </p:nvSpPr>
        <p:spPr>
          <a:xfrm>
            <a:off x="838200" y="1818310"/>
            <a:ext cx="5257799"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EB47F2A6-7062-7897-AA57-5012C9C4D65E}"/>
              </a:ext>
              <a:ext uri="{C183D7F6-B498-43B3-948B-1728B52AA6E4}">
                <adec:decorative xmlns:adec="http://schemas.microsoft.com/office/drawing/2017/decorative" val="1"/>
              </a:ext>
            </a:extLst>
          </p:cNvPr>
          <p:cNvSpPr/>
          <p:nvPr/>
        </p:nvSpPr>
        <p:spPr>
          <a:xfrm>
            <a:off x="6248400" y="1818310"/>
            <a:ext cx="5257800"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7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144C6-50E1-D10D-F811-A0C56B056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D66CD9-273F-D521-F567-58195228BF90}"/>
              </a:ext>
            </a:extLst>
          </p:cNvPr>
          <p:cNvSpPr>
            <a:spLocks noGrp="1"/>
          </p:cNvSpPr>
          <p:nvPr>
            <p:ph type="title"/>
          </p:nvPr>
        </p:nvSpPr>
        <p:spPr>
          <a:solidFill>
            <a:srgbClr val="FFFCCC"/>
          </a:solidFill>
          <a:effectLst>
            <a:softEdge rad="127000"/>
          </a:effectLst>
        </p:spPr>
        <p:txBody>
          <a:bodyPr>
            <a:normAutofit/>
          </a:bodyPr>
          <a:lstStyle/>
          <a:p>
            <a:pPr algn="ctr"/>
            <a:r>
              <a:rPr lang="en-US" sz="4000"/>
              <a:t>Winter Over Time</a:t>
            </a:r>
            <a:br>
              <a:rPr lang="en-US" sz="4000"/>
            </a:br>
            <a:r>
              <a:rPr lang="en-US" sz="3200"/>
              <a:t>SRSS-</a:t>
            </a:r>
            <a:r>
              <a:rPr lang="en-US" sz="3200" u="sng"/>
              <a:t>Externalizing </a:t>
            </a:r>
            <a:r>
              <a:rPr lang="en-US" sz="3200"/>
              <a:t>Results – Middle School Level</a:t>
            </a:r>
            <a:endParaRPr lang="en-US" sz="4000"/>
          </a:p>
        </p:txBody>
      </p:sp>
      <p:graphicFrame>
        <p:nvGraphicFramePr>
          <p:cNvPr id="5" name="Chart 4" descr="Graph of the Winter SRSS-Externalizing Results: number and percent of students screened over time at the middle school level">
            <a:extLst>
              <a:ext uri="{FF2B5EF4-FFF2-40B4-BE49-F238E27FC236}">
                <a16:creationId xmlns:a16="http://schemas.microsoft.com/office/drawing/2014/main" id="{8C956D65-EE47-B48C-8A34-77A64681DEFB}"/>
              </a:ext>
            </a:extLst>
          </p:cNvPr>
          <p:cNvGraphicFramePr/>
          <p:nvPr>
            <p:extLst>
              <p:ext uri="{D42A27DB-BD31-4B8C-83A1-F6EECF244321}">
                <p14:modId xmlns:p14="http://schemas.microsoft.com/office/powerpoint/2010/main" val="4089665650"/>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2359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DF46D-930D-E2C0-4FD7-9793BC789F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374FDA-7B73-C155-C54F-B23777037DC5}"/>
              </a:ext>
            </a:extLst>
          </p:cNvPr>
          <p:cNvSpPr>
            <a:spLocks noGrp="1"/>
          </p:cNvSpPr>
          <p:nvPr>
            <p:ph type="title"/>
          </p:nvPr>
        </p:nvSpPr>
        <p:spPr>
          <a:solidFill>
            <a:srgbClr val="FFFCCC"/>
          </a:solidFill>
          <a:effectLst>
            <a:softEdge rad="127000"/>
          </a:effectLst>
        </p:spPr>
        <p:txBody>
          <a:bodyPr>
            <a:normAutofit/>
          </a:bodyPr>
          <a:lstStyle/>
          <a:p>
            <a:pPr algn="ctr"/>
            <a:r>
              <a:rPr lang="en-US" sz="3200"/>
              <a:t>Winter 2024</a:t>
            </a:r>
            <a:br>
              <a:rPr lang="en-US" sz="3200"/>
            </a:br>
            <a:r>
              <a:rPr lang="en-US" sz="3200"/>
              <a:t>SRSS-</a:t>
            </a:r>
            <a:r>
              <a:rPr lang="en-US" sz="3200" u="sng"/>
              <a:t>Externalizin</a:t>
            </a:r>
            <a:r>
              <a:rPr lang="en-US" sz="3200"/>
              <a:t>g Results – Middle School Grade Level</a:t>
            </a:r>
          </a:p>
        </p:txBody>
      </p:sp>
      <p:graphicFrame>
        <p:nvGraphicFramePr>
          <p:cNvPr id="3" name="Table">
            <a:extLst>
              <a:ext uri="{FF2B5EF4-FFF2-40B4-BE49-F238E27FC236}">
                <a16:creationId xmlns:a16="http://schemas.microsoft.com/office/drawing/2014/main" id="{0C0B634A-5772-64E0-BD2B-B9DCFEC0128A}"/>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solidFill>
                            <a:schemeClr val="tx1"/>
                          </a:solidFill>
                        </a:rPr>
                        <a:t>Low  </a:t>
                      </a:r>
                    </a:p>
                    <a:p>
                      <a:pPr algn="ct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2D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000">
                          <a:solidFill>
                            <a:schemeClr val="tx1"/>
                          </a:solidFill>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0"/>
                  </a:ext>
                </a:extLst>
              </a:tr>
              <a:tr h="1269936">
                <a:tc>
                  <a:txBody>
                    <a:bodyPr/>
                    <a:lstStyle/>
                    <a:p>
                      <a:pPr marL="0" marR="0" lvl="0" indent="0" algn="ctr" rtl="0">
                        <a:spcBef>
                          <a:spcPts val="0"/>
                        </a:spcBef>
                        <a:spcAft>
                          <a:spcPts val="0"/>
                        </a:spcAft>
                        <a:buNone/>
                      </a:pPr>
                      <a:r>
                        <a:rPr lang="en-US" sz="2400" u="none" strike="noStrike" cap="none"/>
                        <a:t>6</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146</a:t>
                      </a:r>
                    </a:p>
                    <a:p>
                      <a:pPr marL="0" algn="ctr" defTabSz="914400" rtl="0" eaLnBrk="1" fontAlgn="b" latinLnBrk="0" hangingPunct="1">
                        <a:buNone/>
                      </a:pPr>
                      <a:r>
                        <a:rPr lang="en-US" sz="2400" kern="1200">
                          <a:solidFill>
                            <a:schemeClr val="tx1"/>
                          </a:solidFill>
                          <a:latin typeface="+mn-lt"/>
                          <a:ea typeface="+mn-ea"/>
                          <a:cs typeface="+mn-cs"/>
                        </a:rPr>
                        <a:t>(91.25)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12</a:t>
                      </a:r>
                    </a:p>
                    <a:p>
                      <a:pPr marL="0" algn="ctr" defTabSz="914400" rtl="0" eaLnBrk="1" fontAlgn="b" latinLnBrk="0" hangingPunct="1">
                        <a:buNone/>
                      </a:pPr>
                      <a:r>
                        <a:rPr lang="en-US" sz="2400" kern="1200">
                          <a:solidFill>
                            <a:schemeClr val="tx1"/>
                          </a:solidFill>
                          <a:latin typeface="+mn-lt"/>
                          <a:ea typeface="+mn-ea"/>
                          <a:cs typeface="+mn-cs"/>
                        </a:rPr>
                        <a:t>(7.50)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2</a:t>
                      </a:r>
                    </a:p>
                    <a:p>
                      <a:pPr marL="0" algn="ctr" defTabSz="914400" rtl="0" eaLnBrk="1" fontAlgn="b" latinLnBrk="0" hangingPunct="1">
                        <a:buNone/>
                      </a:pPr>
                      <a:r>
                        <a:rPr lang="en-US" sz="2400" kern="1200">
                          <a:solidFill>
                            <a:schemeClr val="tx1"/>
                          </a:solidFill>
                          <a:latin typeface="+mn-lt"/>
                          <a:ea typeface="+mn-ea"/>
                          <a:cs typeface="+mn-cs"/>
                        </a:rPr>
                        <a:t>(1.25)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marL="0" marR="0" lvl="0" indent="0" algn="ctr" rtl="0">
                        <a:spcBef>
                          <a:spcPts val="0"/>
                        </a:spcBef>
                        <a:spcAft>
                          <a:spcPts val="0"/>
                        </a:spcAft>
                        <a:buNone/>
                      </a:pPr>
                      <a:r>
                        <a:rPr lang="en-US" sz="2400" u="none" strike="noStrike" cap="none"/>
                        <a:t>7</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131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109</a:t>
                      </a:r>
                    </a:p>
                    <a:p>
                      <a:pPr marL="0" algn="ctr" defTabSz="914400" rtl="0" eaLnBrk="1" fontAlgn="b" latinLnBrk="0" hangingPunct="1">
                        <a:buNone/>
                      </a:pPr>
                      <a:r>
                        <a:rPr lang="en-US" sz="2400" kern="1200">
                          <a:solidFill>
                            <a:schemeClr val="tx1"/>
                          </a:solidFill>
                          <a:latin typeface="+mn-lt"/>
                          <a:ea typeface="+mn-ea"/>
                          <a:cs typeface="+mn-cs"/>
                        </a:rPr>
                        <a:t>(83.21)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8</a:t>
                      </a:r>
                    </a:p>
                    <a:p>
                      <a:pPr marL="0" algn="ctr" defTabSz="914400" rtl="0" eaLnBrk="1" fontAlgn="b" latinLnBrk="0" hangingPunct="1">
                        <a:buNone/>
                      </a:pPr>
                      <a:r>
                        <a:rPr lang="en-US" sz="2400" kern="1200">
                          <a:solidFill>
                            <a:schemeClr val="tx1"/>
                          </a:solidFill>
                          <a:latin typeface="+mn-lt"/>
                          <a:ea typeface="+mn-ea"/>
                          <a:cs typeface="+mn-cs"/>
                        </a:rPr>
                        <a:t>(6.11)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14</a:t>
                      </a:r>
                    </a:p>
                    <a:p>
                      <a:pPr marL="0" algn="ctr" defTabSz="914400" rtl="0" eaLnBrk="1" fontAlgn="b" latinLnBrk="0" hangingPunct="1">
                        <a:buNone/>
                      </a:pPr>
                      <a:r>
                        <a:rPr lang="en-US" sz="2400" kern="1200">
                          <a:solidFill>
                            <a:schemeClr val="tx1"/>
                          </a:solidFill>
                          <a:latin typeface="+mn-lt"/>
                          <a:ea typeface="+mn-ea"/>
                          <a:cs typeface="+mn-cs"/>
                        </a:rPr>
                        <a:t>(10.69)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marL="0" marR="0" lvl="0" indent="0" algn="ctr" rtl="0">
                        <a:spcBef>
                          <a:spcPts val="0"/>
                        </a:spcBef>
                        <a:spcAft>
                          <a:spcPts val="0"/>
                        </a:spcAft>
                        <a:buNone/>
                      </a:pPr>
                      <a:r>
                        <a:rPr lang="en-US" sz="2400" u="none" strike="noStrike" cap="none"/>
                        <a:t>8</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136</a:t>
                      </a:r>
                    </a:p>
                    <a:p>
                      <a:pPr marL="0" algn="ctr" defTabSz="914400" rtl="0" eaLnBrk="1" fontAlgn="b" latinLnBrk="0" hangingPunct="1">
                        <a:buNone/>
                      </a:pPr>
                      <a:r>
                        <a:rPr lang="en-US" sz="2400" kern="1200">
                          <a:solidFill>
                            <a:schemeClr val="tx1"/>
                          </a:solidFill>
                          <a:latin typeface="+mn-lt"/>
                          <a:ea typeface="+mn-ea"/>
                          <a:cs typeface="+mn-cs"/>
                        </a:rPr>
                        <a:t>(81.93)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24</a:t>
                      </a:r>
                    </a:p>
                    <a:p>
                      <a:pPr marL="0" algn="ctr" defTabSz="914400" rtl="0" eaLnBrk="1" fontAlgn="b" latinLnBrk="0" hangingPunct="1">
                        <a:buNone/>
                      </a:pPr>
                      <a:r>
                        <a:rPr lang="en-US" sz="2400" kern="1200">
                          <a:solidFill>
                            <a:schemeClr val="tx1"/>
                          </a:solidFill>
                          <a:latin typeface="+mn-lt"/>
                          <a:ea typeface="+mn-ea"/>
                          <a:cs typeface="+mn-cs"/>
                        </a:rPr>
                        <a:t>(14.46)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6</a:t>
                      </a:r>
                    </a:p>
                    <a:p>
                      <a:pPr marL="0" algn="ctr" defTabSz="914400" rtl="0" eaLnBrk="1" fontAlgn="b" latinLnBrk="0" hangingPunct="1">
                        <a:buNone/>
                      </a:pPr>
                      <a:r>
                        <a:rPr lang="en-US" sz="2400" kern="1200">
                          <a:solidFill>
                            <a:schemeClr val="tx1"/>
                          </a:solidFill>
                          <a:latin typeface="+mn-lt"/>
                          <a:ea typeface="+mn-ea"/>
                          <a:cs typeface="+mn-cs"/>
                        </a:rPr>
                        <a:t>(3.61)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692823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E04D4-F0A9-7E7C-B088-75861A3A75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90859-1B35-E4BA-076D-6D4A7E8ABCB3}"/>
              </a:ext>
            </a:extLst>
          </p:cNvPr>
          <p:cNvSpPr>
            <a:spLocks noGrp="1"/>
          </p:cNvSpPr>
          <p:nvPr>
            <p:ph type="title"/>
          </p:nvPr>
        </p:nvSpPr>
        <p:spPr>
          <a:solidFill>
            <a:srgbClr val="FFFCCC"/>
          </a:solidFill>
          <a:effectLst>
            <a:softEdge rad="127000"/>
          </a:effectLst>
        </p:spPr>
        <p:txBody>
          <a:bodyPr>
            <a:normAutofit/>
          </a:bodyPr>
          <a:lstStyle/>
          <a:p>
            <a:pPr algn="ctr"/>
            <a:r>
              <a:rPr lang="en-US" sz="3200"/>
              <a:t>Winter Over Time</a:t>
            </a:r>
            <a:br>
              <a:rPr lang="en-US" sz="3200"/>
            </a:br>
            <a:r>
              <a:rPr lang="en-US" sz="3200"/>
              <a:t>SRSS-</a:t>
            </a:r>
            <a:r>
              <a:rPr lang="en-US" sz="3200" u="sng"/>
              <a:t>Internalizing </a:t>
            </a:r>
            <a:r>
              <a:rPr lang="en-US" sz="3200"/>
              <a:t>Results – Middle School Level</a:t>
            </a:r>
          </a:p>
        </p:txBody>
      </p:sp>
      <p:graphicFrame>
        <p:nvGraphicFramePr>
          <p:cNvPr id="5" name="Chart 4">
            <a:extLst>
              <a:ext uri="{FF2B5EF4-FFF2-40B4-BE49-F238E27FC236}">
                <a16:creationId xmlns:a16="http://schemas.microsoft.com/office/drawing/2014/main" id="{0809B5C4-182E-CB28-40B9-84A5E5333E3D}"/>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550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B3CC1-3E76-2909-875E-A0D7DDA6F6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1B754A-211D-0B90-7175-5DD1F15D599A}"/>
              </a:ext>
            </a:extLst>
          </p:cNvPr>
          <p:cNvSpPr>
            <a:spLocks noGrp="1"/>
          </p:cNvSpPr>
          <p:nvPr>
            <p:ph type="title"/>
          </p:nvPr>
        </p:nvSpPr>
        <p:spPr>
          <a:solidFill>
            <a:srgbClr val="FFFCCC"/>
          </a:solidFill>
          <a:effectLst>
            <a:softEdge rad="127000"/>
          </a:effectLst>
        </p:spPr>
        <p:txBody>
          <a:bodyPr>
            <a:normAutofit/>
          </a:bodyPr>
          <a:lstStyle/>
          <a:p>
            <a:pPr algn="ctr"/>
            <a:r>
              <a:rPr lang="en-US" sz="3200"/>
              <a:t>Winter 2024</a:t>
            </a:r>
            <a:br>
              <a:rPr lang="en-US" sz="3200"/>
            </a:br>
            <a:r>
              <a:rPr lang="en-US" sz="3200"/>
              <a:t>SRSS-</a:t>
            </a:r>
            <a:r>
              <a:rPr lang="en-US" sz="3200" u="sng"/>
              <a:t>Internalizing</a:t>
            </a:r>
            <a:r>
              <a:rPr lang="en-US" sz="3200"/>
              <a:t> Results – Middle School Grade Level</a:t>
            </a:r>
          </a:p>
        </p:txBody>
      </p:sp>
      <p:graphicFrame>
        <p:nvGraphicFramePr>
          <p:cNvPr id="3" name="Table">
            <a:extLst>
              <a:ext uri="{FF2B5EF4-FFF2-40B4-BE49-F238E27FC236}">
                <a16:creationId xmlns:a16="http://schemas.microsoft.com/office/drawing/2014/main" id="{0FBDD0BA-C110-C412-A15E-445315DD3030}"/>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solidFill>
                            <a:schemeClr val="tx1"/>
                          </a:solidFill>
                        </a:rPr>
                        <a:t>Low  </a:t>
                      </a:r>
                    </a:p>
                    <a:p>
                      <a:pPr algn="ct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2D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000">
                          <a:solidFill>
                            <a:schemeClr val="tx1"/>
                          </a:solidFill>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0"/>
                  </a:ext>
                </a:extLst>
              </a:tr>
              <a:tr h="1269936">
                <a:tc>
                  <a:txBody>
                    <a:bodyPr/>
                    <a:lstStyle/>
                    <a:p>
                      <a:pPr marL="0" marR="0" lvl="0" indent="0" algn="ctr" rtl="0">
                        <a:spcBef>
                          <a:spcPts val="0"/>
                        </a:spcBef>
                        <a:spcAft>
                          <a:spcPts val="0"/>
                        </a:spcAft>
                        <a:buNone/>
                      </a:pPr>
                      <a:r>
                        <a:rPr lang="en-US" sz="2400" u="none" strike="noStrike" cap="none"/>
                        <a:t>6</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149</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(93.13)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4</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(2.50)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7</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(4.38)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marL="0" marR="0" lvl="0" indent="0" algn="ctr" rtl="0">
                        <a:spcBef>
                          <a:spcPts val="0"/>
                        </a:spcBef>
                        <a:spcAft>
                          <a:spcPts val="0"/>
                        </a:spcAft>
                        <a:buNone/>
                      </a:pPr>
                      <a:r>
                        <a:rPr lang="en-US" sz="2400" u="none" strike="noStrike" cap="none"/>
                        <a:t>7</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131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123</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(93.89)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2</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(1.53)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6</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(4.58)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marL="0" marR="0" lvl="0" indent="0" algn="ctr" rtl="0">
                        <a:spcBef>
                          <a:spcPts val="0"/>
                        </a:spcBef>
                        <a:spcAft>
                          <a:spcPts val="0"/>
                        </a:spcAft>
                        <a:buNone/>
                      </a:pPr>
                      <a:r>
                        <a:rPr lang="en-US" sz="2400" u="none" strike="noStrike" cap="none"/>
                        <a:t>8</a:t>
                      </a:r>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142</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(85.54)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13</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(7.83)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11</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(6.63)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818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BDF1B-13E7-A8A4-2AA1-11F71DB634E1}"/>
              </a:ext>
            </a:extLst>
          </p:cNvPr>
          <p:cNvSpPr>
            <a:spLocks noGrp="1"/>
          </p:cNvSpPr>
          <p:nvPr>
            <p:ph type="title"/>
          </p:nvPr>
        </p:nvSpPr>
        <p:spPr/>
        <p:txBody>
          <a:bodyPr/>
          <a:lstStyle/>
          <a:p>
            <a:r>
              <a:rPr lang="en-US"/>
              <a:t>Reviewing Screening Data</a:t>
            </a:r>
          </a:p>
        </p:txBody>
      </p:sp>
      <p:sp>
        <p:nvSpPr>
          <p:cNvPr id="6" name="Content 1">
            <a:extLst>
              <a:ext uri="{FF2B5EF4-FFF2-40B4-BE49-F238E27FC236}">
                <a16:creationId xmlns:a16="http://schemas.microsoft.com/office/drawing/2014/main" id="{171743A6-82CC-D030-812F-4F9A7D7D4F56}"/>
              </a:ext>
            </a:extLst>
          </p:cNvPr>
          <p:cNvSpPr>
            <a:spLocks noGrp="1"/>
          </p:cNvSpPr>
          <p:nvPr>
            <p:ph sz="half" idx="2"/>
          </p:nvPr>
        </p:nvSpPr>
        <p:spPr>
          <a:xfrm>
            <a:off x="914399" y="1825625"/>
            <a:ext cx="6695441" cy="4351338"/>
          </a:xfrm>
        </p:spPr>
        <p:txBody>
          <a:bodyPr>
            <a:normAutofit/>
          </a:bodyPr>
          <a:lstStyle/>
          <a:p>
            <a:pPr marL="0" indent="0">
              <a:buNone/>
            </a:pPr>
            <a:r>
              <a:rPr lang="en-US"/>
              <a:t>Ci3T Leadership Teams review screening data at the following levels:</a:t>
            </a:r>
          </a:p>
          <a:p>
            <a:r>
              <a:rPr lang="en-US" sz="2400"/>
              <a:t>Screening Practice </a:t>
            </a:r>
          </a:p>
          <a:p>
            <a:r>
              <a:rPr lang="en-US" sz="2400"/>
              <a:t>School-wide (e.g., Tier 1 efforts)</a:t>
            </a:r>
          </a:p>
          <a:p>
            <a:r>
              <a:rPr lang="en-US" sz="2400"/>
              <a:t>Grade or department (e.g., Tier 1 efforts, low-intensity strategies)</a:t>
            </a:r>
          </a:p>
          <a:p>
            <a:r>
              <a:rPr lang="en-US" sz="2400"/>
              <a:t>Class level (e.g., low-intensity strategies)</a:t>
            </a:r>
          </a:p>
          <a:p>
            <a:r>
              <a:rPr lang="en-US" sz="2400"/>
              <a:t>Individual student level (e.g., Tier 2 and Tier 3)</a:t>
            </a:r>
          </a:p>
        </p:txBody>
      </p:sp>
      <p:pic>
        <p:nvPicPr>
          <p:cNvPr id="5" name="Content 2" descr="Working with Your Screening Data Handout">
            <a:extLst>
              <a:ext uri="{FF2B5EF4-FFF2-40B4-BE49-F238E27FC236}">
                <a16:creationId xmlns:a16="http://schemas.microsoft.com/office/drawing/2014/main" id="{745D9C26-94F1-F055-C9BC-B2BE8D7B66F5}"/>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7807103" y="1825625"/>
            <a:ext cx="3017202" cy="3904615"/>
          </a:xfrm>
          <a:ln>
            <a:solidFill>
              <a:schemeClr val="tx1"/>
            </a:solidFill>
          </a:ln>
        </p:spPr>
      </p:pic>
      <p:pic>
        <p:nvPicPr>
          <p:cNvPr id="4" name="Cover">
            <a:extLst>
              <a:ext uri="{FF2B5EF4-FFF2-40B4-BE49-F238E27FC236}">
                <a16:creationId xmlns:a16="http://schemas.microsoft.com/office/drawing/2014/main" id="{C28679A2-5908-4CC4-5EF3-9BF46882575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4003157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FC31-6886-ED06-977D-27072AE9B6CE}"/>
              </a:ext>
              <a:ext uri="{C183D7F6-B498-43B3-948B-1728B52AA6E4}">
                <adec:decorative xmlns:adec="http://schemas.microsoft.com/office/drawing/2017/decorative" val="1"/>
              </a:ext>
            </a:extLst>
          </p:cNvPr>
          <p:cNvSpPr>
            <a:spLocks noGrp="1"/>
          </p:cNvSpPr>
          <p:nvPr>
            <p:ph type="title"/>
          </p:nvPr>
        </p:nvSpPr>
        <p:spPr/>
        <p:txBody>
          <a:bodyPr/>
          <a:lstStyle/>
          <a:p>
            <a:r>
              <a:rPr lang="en-US"/>
              <a:t>Academic Screening</a:t>
            </a:r>
          </a:p>
        </p:txBody>
      </p:sp>
      <p:sp>
        <p:nvSpPr>
          <p:cNvPr id="5" name="Title">
            <a:extLst>
              <a:ext uri="{FF2B5EF4-FFF2-40B4-BE49-F238E27FC236}">
                <a16:creationId xmlns:a16="http://schemas.microsoft.com/office/drawing/2014/main" id="{AC72C10A-1DB3-617A-50B3-9D82826220E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Academic Screening 1</a:t>
            </a:r>
          </a:p>
        </p:txBody>
      </p:sp>
      <p:pic>
        <p:nvPicPr>
          <p:cNvPr id="4" name="Picture 1" descr="Excerpt from an infographic that states academic screening is reliable and valid, completed for all students, and conducted in fall, winter, and spring">
            <a:extLst>
              <a:ext uri="{FF2B5EF4-FFF2-40B4-BE49-F238E27FC236}">
                <a16:creationId xmlns:a16="http://schemas.microsoft.com/office/drawing/2014/main" id="{62F45403-B985-7C49-BE15-FE1A53EA607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5459" y="2129371"/>
            <a:ext cx="10438784" cy="3202689"/>
          </a:xfrm>
          <a:prstGeom prst="rect">
            <a:avLst/>
          </a:prstGeom>
          <a:ln>
            <a:noFill/>
          </a:ln>
        </p:spPr>
      </p:pic>
    </p:spTree>
    <p:extLst>
      <p:ext uri="{BB962C8B-B14F-4D97-AF65-F5344CB8AC3E}">
        <p14:creationId xmlns:p14="http://schemas.microsoft.com/office/powerpoint/2010/main" val="26896452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057A-02B1-4C83-043C-F5F2809D616C}"/>
              </a:ext>
              <a:ext uri="{C183D7F6-B498-43B3-948B-1728B52AA6E4}">
                <adec:decorative xmlns:adec="http://schemas.microsoft.com/office/drawing/2017/decorative" val="1"/>
              </a:ext>
            </a:extLst>
          </p:cNvPr>
          <p:cNvSpPr>
            <a:spLocks noGrp="1"/>
          </p:cNvSpPr>
          <p:nvPr>
            <p:ph type="title"/>
          </p:nvPr>
        </p:nvSpPr>
        <p:spPr/>
        <p:txBody>
          <a:bodyPr/>
          <a:lstStyle/>
          <a:p>
            <a:r>
              <a:rPr lang="en-US"/>
              <a:t>Academic Screening</a:t>
            </a:r>
          </a:p>
        </p:txBody>
      </p:sp>
      <p:sp>
        <p:nvSpPr>
          <p:cNvPr id="3" name="Title">
            <a:extLst>
              <a:ext uri="{FF2B5EF4-FFF2-40B4-BE49-F238E27FC236}">
                <a16:creationId xmlns:a16="http://schemas.microsoft.com/office/drawing/2014/main" id="{95C2E20B-04EF-29A9-77DE-16FD19EFD46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Academic Screening 2</a:t>
            </a:r>
          </a:p>
        </p:txBody>
      </p:sp>
      <p:pic>
        <p:nvPicPr>
          <p:cNvPr id="4" name="Picture 1" descr="Screenshot of Renaissance Star Assessments reading proficiency rate summaries at the district and state levels">
            <a:extLst>
              <a:ext uri="{FF2B5EF4-FFF2-40B4-BE49-F238E27FC236}">
                <a16:creationId xmlns:a16="http://schemas.microsoft.com/office/drawing/2014/main" id="{56E77599-8F19-2F75-A11A-26D65D32F157}"/>
              </a:ext>
            </a:extLst>
          </p:cNvPr>
          <p:cNvPicPr>
            <a:picLocks noChangeAspect="1"/>
          </p:cNvPicPr>
          <p:nvPr/>
        </p:nvPicPr>
        <p:blipFill>
          <a:blip r:embed="rId3"/>
          <a:stretch>
            <a:fillRect/>
          </a:stretch>
        </p:blipFill>
        <p:spPr>
          <a:xfrm>
            <a:off x="838200" y="1865944"/>
            <a:ext cx="4696838" cy="3673838"/>
          </a:xfrm>
          <a:prstGeom prst="rect">
            <a:avLst/>
          </a:prstGeom>
        </p:spPr>
      </p:pic>
      <p:pic>
        <p:nvPicPr>
          <p:cNvPr id="6" name="Picture 2" descr="Screenshot of Renaissance Star Assessments math proficiency rate summaries at the district and state levels">
            <a:extLst>
              <a:ext uri="{FF2B5EF4-FFF2-40B4-BE49-F238E27FC236}">
                <a16:creationId xmlns:a16="http://schemas.microsoft.com/office/drawing/2014/main" id="{6BC6A14C-E09E-BCC8-A415-7C728B1E19C3}"/>
              </a:ext>
            </a:extLst>
          </p:cNvPr>
          <p:cNvPicPr>
            <a:picLocks noChangeAspect="1"/>
          </p:cNvPicPr>
          <p:nvPr/>
        </p:nvPicPr>
        <p:blipFill>
          <a:blip r:embed="rId4"/>
          <a:stretch>
            <a:fillRect/>
          </a:stretch>
        </p:blipFill>
        <p:spPr>
          <a:xfrm>
            <a:off x="5911173" y="1865944"/>
            <a:ext cx="5604831" cy="3673838"/>
          </a:xfrm>
          <a:prstGeom prst="rect">
            <a:avLst/>
          </a:prstGeom>
        </p:spPr>
      </p:pic>
      <p:pic>
        <p:nvPicPr>
          <p:cNvPr id="5" name="Picture 3">
            <a:extLst>
              <a:ext uri="{FF2B5EF4-FFF2-40B4-BE49-F238E27FC236}">
                <a16:creationId xmlns:a16="http://schemas.microsoft.com/office/drawing/2014/main" id="{7074DC2F-E412-56FC-F650-3BF6186E903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69599" y="5167066"/>
            <a:ext cx="3802452" cy="745432"/>
          </a:xfrm>
          <a:prstGeom prst="rect">
            <a:avLst/>
          </a:prstGeom>
          <a:ln>
            <a:solidFill>
              <a:schemeClr val="tx1"/>
            </a:solidFill>
          </a:ln>
        </p:spPr>
      </p:pic>
    </p:spTree>
    <p:extLst>
      <p:ext uri="{BB962C8B-B14F-4D97-AF65-F5344CB8AC3E}">
        <p14:creationId xmlns:p14="http://schemas.microsoft.com/office/powerpoint/2010/main" val="33014029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6A26-DB0B-F41D-4493-2D70B51CDACE}"/>
              </a:ext>
              <a:ext uri="{C183D7F6-B498-43B3-948B-1728B52AA6E4}">
                <adec:decorative xmlns:adec="http://schemas.microsoft.com/office/drawing/2017/decorative" val="1"/>
              </a:ext>
            </a:extLst>
          </p:cNvPr>
          <p:cNvSpPr>
            <a:spLocks noGrp="1"/>
          </p:cNvSpPr>
          <p:nvPr>
            <p:ph type="title"/>
          </p:nvPr>
        </p:nvSpPr>
        <p:spPr/>
        <p:txBody>
          <a:bodyPr/>
          <a:lstStyle/>
          <a:p>
            <a:r>
              <a:rPr lang="en-US"/>
              <a:t>Academic Screening</a:t>
            </a:r>
          </a:p>
        </p:txBody>
      </p:sp>
      <p:sp>
        <p:nvSpPr>
          <p:cNvPr id="4" name="Title">
            <a:extLst>
              <a:ext uri="{FF2B5EF4-FFF2-40B4-BE49-F238E27FC236}">
                <a16:creationId xmlns:a16="http://schemas.microsoft.com/office/drawing/2014/main" id="{7984235A-E9E0-22F5-87FD-4B50D9F6E5E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Academic Screening 3</a:t>
            </a:r>
          </a:p>
        </p:txBody>
      </p:sp>
      <p:pic>
        <p:nvPicPr>
          <p:cNvPr id="5" name="Picture 1">
            <a:extLst>
              <a:ext uri="{FF2B5EF4-FFF2-40B4-BE49-F238E27FC236}">
                <a16:creationId xmlns:a16="http://schemas.microsoft.com/office/drawing/2014/main" id="{C02D048B-E490-BC70-4D2C-AA263296610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0293" y="5538925"/>
            <a:ext cx="1408644" cy="541786"/>
          </a:xfrm>
          <a:prstGeom prst="rect">
            <a:avLst/>
          </a:prstGeom>
          <a:ln>
            <a:solidFill>
              <a:schemeClr val="tx1"/>
            </a:solidFill>
          </a:ln>
        </p:spPr>
      </p:pic>
      <p:pic>
        <p:nvPicPr>
          <p:cNvPr id="9" name="Picture 2" descr="Screenshot of i-Ready diagnostic results">
            <a:extLst>
              <a:ext uri="{FF2B5EF4-FFF2-40B4-BE49-F238E27FC236}">
                <a16:creationId xmlns:a16="http://schemas.microsoft.com/office/drawing/2014/main" id="{83648551-FD69-F832-B176-667F21AC23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0942" y="1690688"/>
            <a:ext cx="3378718" cy="4205287"/>
          </a:xfrm>
          <a:prstGeom prst="rect">
            <a:avLst/>
          </a:prstGeom>
          <a:ln>
            <a:solidFill>
              <a:schemeClr val="tx1"/>
            </a:solidFill>
          </a:ln>
        </p:spPr>
      </p:pic>
      <p:pic>
        <p:nvPicPr>
          <p:cNvPr id="3" name="Picture 3" descr="Screenshot of the FastBridge reporting tab">
            <a:extLst>
              <a:ext uri="{FF2B5EF4-FFF2-40B4-BE49-F238E27FC236}">
                <a16:creationId xmlns:a16="http://schemas.microsoft.com/office/drawing/2014/main" id="{C6750619-5BE2-88D2-301E-714B4FAF89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60309" y="2293866"/>
            <a:ext cx="7218286" cy="2998931"/>
          </a:xfrm>
          <a:prstGeom prst="rect">
            <a:avLst/>
          </a:prstGeom>
          <a:ln>
            <a:solidFill>
              <a:schemeClr val="tx1"/>
            </a:solidFill>
          </a:ln>
        </p:spPr>
      </p:pic>
    </p:spTree>
    <p:extLst>
      <p:ext uri="{BB962C8B-B14F-4D97-AF65-F5344CB8AC3E}">
        <p14:creationId xmlns:p14="http://schemas.microsoft.com/office/powerpoint/2010/main" val="4015494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pic>
        <p:nvPicPr>
          <p:cNvPr id="3" name="Picture" descr="Table of yearlong Ci3T Implementation Series and Delivery activities">
            <a:extLst>
              <a:ext uri="{FF2B5EF4-FFF2-40B4-BE49-F238E27FC236}">
                <a16:creationId xmlns:a16="http://schemas.microsoft.com/office/drawing/2014/main" id="{9927B3F7-E306-CDAE-C2C1-A52BEF7AA1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Rectangle" descr="Yellow box outlining the Ci3T Implementation Professional Learning Series (6 sessions).">
            <a:extLst>
              <a:ext uri="{FF2B5EF4-FFF2-40B4-BE49-F238E27FC236}">
                <a16:creationId xmlns:a16="http://schemas.microsoft.com/office/drawing/2014/main" id="{2D378C1D-F90A-1E9B-855A-A23BA6CB0546}"/>
              </a:ext>
            </a:extLst>
          </p:cNvPr>
          <p:cNvSpPr/>
          <p:nvPr/>
        </p:nvSpPr>
        <p:spPr>
          <a:xfrm>
            <a:off x="2683040" y="320040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196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lang="en-US"/>
              <a:t>Reviewing Multiple Sources of Data in an Integrated Way</a:t>
            </a:r>
          </a:p>
        </p:txBody>
      </p:sp>
      <p:pic>
        <p:nvPicPr>
          <p:cNvPr id="9" name="Picture 0" descr="Ci3T Data Dashboard">
            <a:extLst>
              <a:ext uri="{FF2B5EF4-FFF2-40B4-BE49-F238E27FC236}">
                <a16:creationId xmlns:a16="http://schemas.microsoft.com/office/drawing/2014/main" id="{96BE2A57-F9C0-041A-4601-B38C185732B4}"/>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12" name="Rectangle 1">
            <a:extLst>
              <a:ext uri="{FF2B5EF4-FFF2-40B4-BE49-F238E27FC236}">
                <a16:creationId xmlns:a16="http://schemas.microsoft.com/office/drawing/2014/main" id="{B78C8293-FBF2-C281-51A2-BA3EFF1DFE4C}"/>
              </a:ext>
              <a:ext uri="{C183D7F6-B498-43B3-948B-1728B52AA6E4}">
                <adec:decorative xmlns:adec="http://schemas.microsoft.com/office/drawing/2017/decorative" val="1"/>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2">
            <a:extLst>
              <a:ext uri="{FF2B5EF4-FFF2-40B4-BE49-F238E27FC236}">
                <a16:creationId xmlns:a16="http://schemas.microsoft.com/office/drawing/2014/main" id="{407F6D5A-C046-885F-CAD5-8F250DEF1126}"/>
              </a:ext>
              <a:ext uri="{C183D7F6-B498-43B3-948B-1728B52AA6E4}">
                <adec:decorative xmlns:adec="http://schemas.microsoft.com/office/drawing/2017/decorative" val="1"/>
              </a:ext>
            </a:extLst>
          </p:cNvPr>
          <p:cNvSpPr/>
          <p:nvPr/>
        </p:nvSpPr>
        <p:spPr>
          <a:xfrm>
            <a:off x="4114800" y="1777774"/>
            <a:ext cx="119062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3">
            <a:extLst>
              <a:ext uri="{FF2B5EF4-FFF2-40B4-BE49-F238E27FC236}">
                <a16:creationId xmlns:a16="http://schemas.microsoft.com/office/drawing/2014/main" id="{9341DB75-502D-B602-5592-B5CE776E3A23}"/>
              </a:ext>
              <a:ext uri="{C183D7F6-B498-43B3-948B-1728B52AA6E4}">
                <adec:decorative xmlns:adec="http://schemas.microsoft.com/office/drawing/2017/decorative" val="1"/>
              </a:ext>
            </a:extLst>
          </p:cNvPr>
          <p:cNvSpPr/>
          <p:nvPr/>
        </p:nvSpPr>
        <p:spPr>
          <a:xfrm>
            <a:off x="5419724" y="1777774"/>
            <a:ext cx="4467225"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
            <a:extLst>
              <a:ext uri="{FF2B5EF4-FFF2-40B4-BE49-F238E27FC236}">
                <a16:creationId xmlns:a16="http://schemas.microsoft.com/office/drawing/2014/main" id="{6E13E454-4DC6-33D9-00C5-231020399F27}"/>
              </a:ext>
            </a:extLst>
          </p:cNvPr>
          <p:cNvSpPr/>
          <p:nvPr/>
        </p:nvSpPr>
        <p:spPr>
          <a:xfrm>
            <a:off x="2238375" y="5906696"/>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attendance</a:t>
            </a:r>
          </a:p>
        </p:txBody>
      </p:sp>
      <p:sp>
        <p:nvSpPr>
          <p:cNvPr id="14" name="Textbox 2">
            <a:extLst>
              <a:ext uri="{FF2B5EF4-FFF2-40B4-BE49-F238E27FC236}">
                <a16:creationId xmlns:a16="http://schemas.microsoft.com/office/drawing/2014/main" id="{FC8C99F0-FCBF-7D0A-EBDD-0D04BD5D26DC}"/>
              </a:ext>
            </a:extLst>
          </p:cNvPr>
          <p:cNvSpPr/>
          <p:nvPr/>
        </p:nvSpPr>
        <p:spPr>
          <a:xfrm>
            <a:off x="3948113" y="5925147"/>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screening</a:t>
            </a:r>
          </a:p>
        </p:txBody>
      </p:sp>
      <p:sp>
        <p:nvSpPr>
          <p:cNvPr id="15" name="Textbox 3">
            <a:extLst>
              <a:ext uri="{FF2B5EF4-FFF2-40B4-BE49-F238E27FC236}">
                <a16:creationId xmlns:a16="http://schemas.microsoft.com/office/drawing/2014/main" id="{DA07B747-3433-8B07-4FCE-F2A05481830F}"/>
              </a:ext>
            </a:extLst>
          </p:cNvPr>
          <p:cNvSpPr/>
          <p:nvPr/>
        </p:nvSpPr>
        <p:spPr>
          <a:xfrm>
            <a:off x="6215063" y="5925147"/>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academic screening</a:t>
            </a:r>
          </a:p>
        </p:txBody>
      </p:sp>
    </p:spTree>
    <p:extLst>
      <p:ext uri="{BB962C8B-B14F-4D97-AF65-F5344CB8AC3E}">
        <p14:creationId xmlns:p14="http://schemas.microsoft.com/office/powerpoint/2010/main" val="31166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14"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3C10B-1C37-A1FF-1C34-4D74116AE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01ACD6-ADCA-768B-27EF-4B4FB3208FA0}"/>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sz="4000"/>
              <a:t>Accessing Professional Learning Materials</a:t>
            </a:r>
          </a:p>
        </p:txBody>
      </p:sp>
      <p:sp>
        <p:nvSpPr>
          <p:cNvPr id="6" name="Title hidden">
            <a:extLst>
              <a:ext uri="{FF2B5EF4-FFF2-40B4-BE49-F238E27FC236}">
                <a16:creationId xmlns:a16="http://schemas.microsoft.com/office/drawing/2014/main" id="{47E3B6FD-6C5B-E234-8D70-CCACF9869513}"/>
              </a:ext>
            </a:extLst>
          </p:cNvPr>
          <p:cNvSpPr txBox="1">
            <a:spLocks/>
          </p:cNvSpPr>
          <p:nvPr/>
        </p:nvSpPr>
        <p:spPr>
          <a:xfrm>
            <a:off x="838200" y="-1325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Accessing Professional Learning Materials 3</a:t>
            </a:r>
          </a:p>
        </p:txBody>
      </p:sp>
      <p:sp>
        <p:nvSpPr>
          <p:cNvPr id="7" name="Rectangle">
            <a:extLst>
              <a:ext uri="{FF2B5EF4-FFF2-40B4-BE49-F238E27FC236}">
                <a16:creationId xmlns:a16="http://schemas.microsoft.com/office/drawing/2014/main" id="{6F327222-031A-EC09-E11B-BC94A0F26B51}"/>
              </a:ext>
            </a:extLst>
          </p:cNvPr>
          <p:cNvSpPr/>
          <p:nvPr/>
        </p:nvSpPr>
        <p:spPr>
          <a:xfrm>
            <a:off x="838199" y="1364802"/>
            <a:ext cx="5028579" cy="51982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a:ln>
                  <a:noFill/>
                </a:ln>
                <a:solidFill>
                  <a:srgbClr val="2F4E6D"/>
                </a:solidFill>
                <a:effectLst/>
                <a:uLnTx/>
                <a:uFillTx/>
                <a:latin typeface="Arial" panose="020B0604020202020204"/>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12F6741B-D84A-3FE4-ACE7-08C3877BCF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8" name="Group" descr="Screenshot of Ci3T Implementation Professional Learning Series Companion eBooks and Resources with a yellow box outlining session 3">
            <a:extLst>
              <a:ext uri="{FF2B5EF4-FFF2-40B4-BE49-F238E27FC236}">
                <a16:creationId xmlns:a16="http://schemas.microsoft.com/office/drawing/2014/main" id="{2D13AF05-C91B-B269-368C-90A2E87B645C}"/>
              </a:ext>
            </a:extLst>
          </p:cNvPr>
          <p:cNvGrpSpPr/>
          <p:nvPr/>
        </p:nvGrpSpPr>
        <p:grpSpPr>
          <a:xfrm>
            <a:off x="6587211" y="1583280"/>
            <a:ext cx="4766589" cy="4909595"/>
            <a:chOff x="6587211" y="1583280"/>
            <a:chExt cx="4766589" cy="4909595"/>
          </a:xfrm>
        </p:grpSpPr>
        <p:pic>
          <p:nvPicPr>
            <p:cNvPr id="3" name="Picture 2" descr="Screenshot of Ci3T Implementation Professional Learning Series Companion eBooks and Resources with a yellow box outlining session 2">
              <a:extLst>
                <a:ext uri="{FF2B5EF4-FFF2-40B4-BE49-F238E27FC236}">
                  <a16:creationId xmlns:a16="http://schemas.microsoft.com/office/drawing/2014/main" id="{783BD93C-666A-443C-C1A4-FEA68542CD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58" y="1583280"/>
              <a:ext cx="4602482" cy="4909595"/>
            </a:xfrm>
            <a:prstGeom prst="rect">
              <a:avLst/>
            </a:prstGeom>
          </p:spPr>
        </p:pic>
        <p:sp>
          <p:nvSpPr>
            <p:cNvPr id="5" name="Yellow Box">
              <a:extLst>
                <a:ext uri="{FF2B5EF4-FFF2-40B4-BE49-F238E27FC236}">
                  <a16:creationId xmlns:a16="http://schemas.microsoft.com/office/drawing/2014/main" id="{2403D0A2-B910-12CE-EF69-780B079509FC}"/>
                </a:ext>
              </a:extLst>
            </p:cNvPr>
            <p:cNvSpPr/>
            <p:nvPr/>
          </p:nvSpPr>
          <p:spPr>
            <a:xfrm>
              <a:off x="6587211" y="4533508"/>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3685665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D1F08-E6D1-4E57-D254-1F2097D4E2C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2F34632-B59F-E0C7-0B3D-62E2FA9780B2}"/>
              </a:ext>
              <a:ext uri="{C183D7F6-B498-43B3-948B-1728B52AA6E4}">
                <adec:decorative xmlns:adec="http://schemas.microsoft.com/office/drawing/2017/decorative" val="1"/>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150" normalizeH="0" baseline="0" noProof="0">
                <a:ln>
                  <a:noFill/>
                </a:ln>
                <a:solidFill>
                  <a:prstClr val="black"/>
                </a:solidFill>
                <a:effectLst/>
                <a:uLnTx/>
                <a:uFillTx/>
                <a:latin typeface="Arial" panose="020B0604020202020204"/>
                <a:ea typeface="+mj-ea"/>
                <a:cs typeface="+mj-cs"/>
              </a:rPr>
              <a:t>Accessing Professional Learning Materials</a:t>
            </a:r>
          </a:p>
        </p:txBody>
      </p:sp>
      <p:sp>
        <p:nvSpPr>
          <p:cNvPr id="2" name="Title hidden">
            <a:extLst>
              <a:ext uri="{FF2B5EF4-FFF2-40B4-BE49-F238E27FC236}">
                <a16:creationId xmlns:a16="http://schemas.microsoft.com/office/drawing/2014/main" id="{84DEFB6F-A66A-D671-5016-57EA4216AFBC}"/>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Accessing Professional Learning Materials 4</a:t>
            </a:r>
          </a:p>
        </p:txBody>
      </p:sp>
      <p:pic>
        <p:nvPicPr>
          <p:cNvPr id="3" name="Picture 1" descr="Screenshot of Ci3T website on the Implementing Your Ci3T Model tab under the heading 2025-2026 Ci3T Implementation Professional Learning Series Resources.">
            <a:extLst>
              <a:ext uri="{FF2B5EF4-FFF2-40B4-BE49-F238E27FC236}">
                <a16:creationId xmlns:a16="http://schemas.microsoft.com/office/drawing/2014/main" id="{DF08AA94-F7B5-FD22-068B-AD4FEBD4F28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43616" y="1437840"/>
            <a:ext cx="5884639" cy="4541914"/>
          </a:xfrm>
          <a:prstGeom prst="rect">
            <a:avLst/>
          </a:prstGeom>
        </p:spPr>
      </p:pic>
      <p:sp>
        <p:nvSpPr>
          <p:cNvPr id="6" name="Rectangle" descr="Yellow box outlining the link to the handout titled Working with Screening Data">
            <a:extLst>
              <a:ext uri="{FF2B5EF4-FFF2-40B4-BE49-F238E27FC236}">
                <a16:creationId xmlns:a16="http://schemas.microsoft.com/office/drawing/2014/main" id="{FBD67F53-9B1C-0119-9C62-63D233F53E4F}"/>
              </a:ext>
            </a:extLst>
          </p:cNvPr>
          <p:cNvSpPr/>
          <p:nvPr/>
        </p:nvSpPr>
        <p:spPr>
          <a:xfrm>
            <a:off x="1227309" y="5420160"/>
            <a:ext cx="1869852" cy="253053"/>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2" descr="Working with Your Screening Data handout">
            <a:extLst>
              <a:ext uri="{FF2B5EF4-FFF2-40B4-BE49-F238E27FC236}">
                <a16:creationId xmlns:a16="http://schemas.microsoft.com/office/drawing/2014/main" id="{5088DF1B-C78E-0735-3672-761C98B5BF5A}"/>
              </a:ext>
            </a:extLst>
          </p:cNvPr>
          <p:cNvPicPr>
            <a:picLocks noChangeAspect="1"/>
          </p:cNvPicPr>
          <p:nvPr/>
        </p:nvPicPr>
        <p:blipFill>
          <a:blip r:embed="rId3" cstate="screen">
            <a:extLst>
              <a:ext uri="{28A0092B-C50C-407E-A947-70E740481C1C}">
                <a14:useLocalDpi xmlns:a14="http://schemas.microsoft.com/office/drawing/2010/main"/>
              </a:ext>
            </a:extLst>
          </a:blip>
          <a:srcRect l="2847" t="1954" r="3913" b="1730"/>
          <a:stretch/>
        </p:blipFill>
        <p:spPr>
          <a:xfrm>
            <a:off x="7718407" y="1543992"/>
            <a:ext cx="3246284" cy="4331985"/>
          </a:xfrm>
          <a:prstGeom prst="rect">
            <a:avLst/>
          </a:prstGeom>
          <a:ln>
            <a:solidFill>
              <a:schemeClr val="tx1"/>
            </a:solidFill>
          </a:ln>
        </p:spPr>
      </p:pic>
    </p:spTree>
    <p:extLst>
      <p:ext uri="{BB962C8B-B14F-4D97-AF65-F5344CB8AC3E}">
        <p14:creationId xmlns:p14="http://schemas.microsoft.com/office/powerpoint/2010/main" val="85526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70486-0FB9-1134-AE04-A0DA9E0577C4}"/>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309A3DC6-A798-1703-0F3D-E7CFE6B690C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Let’s Discuss 1</a:t>
            </a:r>
          </a:p>
        </p:txBody>
      </p:sp>
      <p:graphicFrame>
        <p:nvGraphicFramePr>
          <p:cNvPr id="17" name="Table">
            <a:extLst>
              <a:ext uri="{FF2B5EF4-FFF2-40B4-BE49-F238E27FC236}">
                <a16:creationId xmlns:a16="http://schemas.microsoft.com/office/drawing/2014/main" id="{4B71F325-F65C-F4C8-B004-929520BF5D13}"/>
              </a:ext>
            </a:extLst>
          </p:cNvPr>
          <p:cNvGraphicFramePr>
            <a:graphicFrameLocks noGrp="1"/>
          </p:cNvGraphicFramePr>
          <p:nvPr>
            <p:extLst>
              <p:ext uri="{D42A27DB-BD31-4B8C-83A1-F6EECF244321}">
                <p14:modId xmlns:p14="http://schemas.microsoft.com/office/powerpoint/2010/main" val="439184789"/>
              </p:ext>
            </p:extLst>
          </p:nvPr>
        </p:nvGraphicFramePr>
        <p:xfrm>
          <a:off x="693822" y="589022"/>
          <a:ext cx="7507806" cy="4273030"/>
        </p:xfrm>
        <a:graphic>
          <a:graphicData uri="http://schemas.openxmlformats.org/drawingml/2006/table">
            <a:tbl>
              <a:tblPr firstRow="1" bandRow="1">
                <a:tableStyleId>{5C22544A-7EE6-4342-B048-85BDC9FD1C3A}</a:tableStyleId>
              </a:tblPr>
              <a:tblGrid>
                <a:gridCol w="7507806">
                  <a:extLst>
                    <a:ext uri="{9D8B030D-6E8A-4147-A177-3AD203B41FA5}">
                      <a16:colId xmlns:a16="http://schemas.microsoft.com/office/drawing/2014/main" val="659750370"/>
                    </a:ext>
                  </a:extLst>
                </a:gridCol>
              </a:tblGrid>
              <a:tr h="46303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a:solidFill>
                            <a:schemeClr val="bg1"/>
                          </a:solidFill>
                        </a:rPr>
                        <a:t>Let’s discuss!</a:t>
                      </a:r>
                    </a:p>
                  </a:txBody>
                  <a:tcPr>
                    <a:solidFill>
                      <a:schemeClr val="accent5"/>
                    </a:solidFill>
                  </a:tcPr>
                </a:tc>
                <a:extLst>
                  <a:ext uri="{0D108BD9-81ED-4DB2-BD59-A6C34878D82A}">
                    <a16:rowId xmlns:a16="http://schemas.microsoft.com/office/drawing/2014/main" val="2349869466"/>
                  </a:ext>
                </a:extLst>
              </a:tr>
              <a:tr h="3581985">
                <a:tc>
                  <a:txBody>
                    <a:bodyPr/>
                    <a:lstStyle/>
                    <a:p>
                      <a:pPr marL="0" indent="0">
                        <a:buNone/>
                      </a:pPr>
                      <a:r>
                        <a:rPr lang="en-US" sz="2800"/>
                        <a:t>Use the </a:t>
                      </a:r>
                      <a:r>
                        <a:rPr lang="en-US" sz="2800" i="1"/>
                        <a:t>Working with Your Screening Data Handout </a:t>
                      </a:r>
                      <a:r>
                        <a:rPr lang="en-US" sz="2800"/>
                        <a:t>to review winter screening data</a:t>
                      </a:r>
                    </a:p>
                    <a:p>
                      <a:pPr marL="342900" indent="-342900">
                        <a:buFont typeface="Arial" panose="020B0604020202020204" pitchFamily="34" charset="0"/>
                        <a:buChar char="•"/>
                      </a:pPr>
                      <a:r>
                        <a:rPr lang="en-US" sz="2800"/>
                        <a:t>Where are there strengths or bright spots?</a:t>
                      </a:r>
                    </a:p>
                    <a:p>
                      <a:pPr marL="342900" indent="-342900">
                        <a:buFont typeface="Arial" panose="020B0604020202020204" pitchFamily="34" charset="0"/>
                        <a:buChar char="•"/>
                      </a:pPr>
                      <a:r>
                        <a:rPr lang="en-US" sz="2800"/>
                        <a:t>What are the greatest areas of need?</a:t>
                      </a:r>
                    </a:p>
                    <a:p>
                      <a:pPr marL="800100" lvl="1" indent="-342900">
                        <a:buFont typeface="Arial" panose="020B0604020202020204" pitchFamily="34" charset="0"/>
                        <a:buChar char="•"/>
                      </a:pPr>
                      <a:r>
                        <a:rPr lang="en-US" sz="2800"/>
                        <a:t>School-level </a:t>
                      </a:r>
                      <a:r>
                        <a:rPr lang="en-US" sz="2000"/>
                        <a:t>(e.g., Tier 1)?</a:t>
                      </a:r>
                      <a:endParaRPr lang="en-US" sz="2800"/>
                    </a:p>
                    <a:p>
                      <a:pPr marL="800100" lvl="1" indent="-342900">
                        <a:buFont typeface="Arial" panose="020B0604020202020204" pitchFamily="34" charset="0"/>
                        <a:buChar char="•"/>
                      </a:pPr>
                      <a:r>
                        <a:rPr lang="en-US" sz="2800"/>
                        <a:t>Grade or department level </a:t>
                      </a:r>
                      <a:r>
                        <a:rPr lang="en-US" sz="2000"/>
                        <a:t>(e.g., Tier 1, low intensity strategies)?</a:t>
                      </a:r>
                    </a:p>
                    <a:p>
                      <a:pPr marL="800100" lvl="1" indent="-342900">
                        <a:buFont typeface="Arial" panose="020B0604020202020204" pitchFamily="34" charset="0"/>
                        <a:buChar char="•"/>
                      </a:pPr>
                      <a:r>
                        <a:rPr lang="en-US" sz="2800"/>
                        <a:t>Classroom level </a:t>
                      </a:r>
                      <a:r>
                        <a:rPr lang="en-US" sz="2000"/>
                        <a:t>(e.g., low intensity strategies)?</a:t>
                      </a:r>
                    </a:p>
                    <a:p>
                      <a:pPr marL="800100" lvl="1" indent="-342900">
                        <a:buFont typeface="Arial" panose="020B0604020202020204" pitchFamily="34" charset="0"/>
                        <a:buChar char="•"/>
                      </a:pPr>
                      <a:r>
                        <a:rPr lang="en-US" sz="2800"/>
                        <a:t>Student-level</a:t>
                      </a:r>
                      <a:r>
                        <a:rPr lang="en-US" sz="2000"/>
                        <a:t> (e.g., Tier 2 &amp; Tier 3)</a:t>
                      </a:r>
                      <a:endParaRPr lang="en-US" sz="2800"/>
                    </a:p>
                  </a:txBody>
                  <a:tcPr>
                    <a:solidFill>
                      <a:srgbClr val="DDE7F0"/>
                    </a:solidFill>
                  </a:tcPr>
                </a:tc>
                <a:extLst>
                  <a:ext uri="{0D108BD9-81ED-4DB2-BD59-A6C34878D82A}">
                    <a16:rowId xmlns:a16="http://schemas.microsoft.com/office/drawing/2014/main" val="927646794"/>
                  </a:ext>
                </a:extLst>
              </a:tr>
            </a:tbl>
          </a:graphicData>
        </a:graphic>
      </p:graphicFrame>
      <p:pic>
        <p:nvPicPr>
          <p:cNvPr id="3" name="Picture 1" descr="Working with Your Screening Data handout">
            <a:extLst>
              <a:ext uri="{FF2B5EF4-FFF2-40B4-BE49-F238E27FC236}">
                <a16:creationId xmlns:a16="http://schemas.microsoft.com/office/drawing/2014/main" id="{3EC4DFB3-D573-F2BC-C826-55FA0F44D8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1872" y="703029"/>
            <a:ext cx="3254529" cy="4211744"/>
          </a:xfrm>
          <a:prstGeom prst="rect">
            <a:avLst/>
          </a:prstGeom>
          <a:ln>
            <a:solidFill>
              <a:schemeClr val="tx1"/>
            </a:solidFill>
          </a:ln>
        </p:spPr>
      </p:pic>
      <p:pic>
        <p:nvPicPr>
          <p:cNvPr id="19" name="Picture 2">
            <a:extLst>
              <a:ext uri="{FF2B5EF4-FFF2-40B4-BE49-F238E27FC236}">
                <a16:creationId xmlns:a16="http://schemas.microsoft.com/office/drawing/2014/main" id="{B3D4AA96-70CA-65F2-71F8-D0D41352105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9491" y="5124786"/>
            <a:ext cx="1283925" cy="1661550"/>
          </a:xfrm>
          <a:prstGeom prst="rect">
            <a:avLst/>
          </a:prstGeom>
          <a:ln>
            <a:solidFill>
              <a:schemeClr val="tx1"/>
            </a:solidFill>
          </a:ln>
        </p:spPr>
      </p:pic>
      <p:pic>
        <p:nvPicPr>
          <p:cNvPr id="20" name="Picture 3">
            <a:extLst>
              <a:ext uri="{FF2B5EF4-FFF2-40B4-BE49-F238E27FC236}">
                <a16:creationId xmlns:a16="http://schemas.microsoft.com/office/drawing/2014/main" id="{ADBF172F-194A-AAB2-2326-A63201482C8C}"/>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73631" y="5229648"/>
            <a:ext cx="2647711" cy="1436292"/>
          </a:xfrm>
          <a:prstGeom prst="rect">
            <a:avLst/>
          </a:prstGeom>
          <a:ln w="9525">
            <a:solidFill>
              <a:schemeClr val="tx1">
                <a:lumMod val="50000"/>
                <a:lumOff val="50000"/>
              </a:schemeClr>
            </a:solidFill>
          </a:ln>
          <a:effectLst>
            <a:outerShdw blurRad="50800" dist="38100" dir="8100000" algn="tr" rotWithShape="0">
              <a:prstClr val="black">
                <a:alpha val="10000"/>
              </a:prstClr>
            </a:outerShdw>
          </a:effectLst>
        </p:spPr>
      </p:pic>
      <p:pic>
        <p:nvPicPr>
          <p:cNvPr id="21" name="15:00">
            <a:extLst>
              <a:ext uri="{FF2B5EF4-FFF2-40B4-BE49-F238E27FC236}">
                <a16:creationId xmlns:a16="http://schemas.microsoft.com/office/drawing/2014/main" id="{E71DCF4C-583A-100C-42D3-B19AA0813058}"/>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413530" y="5124786"/>
            <a:ext cx="4136742" cy="1466929"/>
          </a:xfrm>
          <a:prstGeom prst="rect">
            <a:avLst/>
          </a:prstGeom>
          <a:noFill/>
        </p:spPr>
      </p:pic>
      <p:pic>
        <p:nvPicPr>
          <p:cNvPr id="25" name="14:00">
            <a:extLst>
              <a:ext uri="{FF2B5EF4-FFF2-40B4-BE49-F238E27FC236}">
                <a16:creationId xmlns:a16="http://schemas.microsoft.com/office/drawing/2014/main" id="{D1668DB8-E180-1D82-D6B3-8102718BE088}"/>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6413222" y="5124786"/>
            <a:ext cx="4136742" cy="1466929"/>
          </a:xfrm>
          <a:prstGeom prst="rect">
            <a:avLst/>
          </a:prstGeom>
          <a:noFill/>
        </p:spPr>
      </p:pic>
      <p:pic>
        <p:nvPicPr>
          <p:cNvPr id="26" name="13:00">
            <a:extLst>
              <a:ext uri="{FF2B5EF4-FFF2-40B4-BE49-F238E27FC236}">
                <a16:creationId xmlns:a16="http://schemas.microsoft.com/office/drawing/2014/main" id="{91B8D8A2-E8A8-177B-F262-906161D14629}"/>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6413546" y="5124786"/>
            <a:ext cx="4136742" cy="1466929"/>
          </a:xfrm>
          <a:prstGeom prst="rect">
            <a:avLst/>
          </a:prstGeom>
          <a:noFill/>
        </p:spPr>
      </p:pic>
      <p:pic>
        <p:nvPicPr>
          <p:cNvPr id="27" name="12:00">
            <a:extLst>
              <a:ext uri="{FF2B5EF4-FFF2-40B4-BE49-F238E27FC236}">
                <a16:creationId xmlns:a16="http://schemas.microsoft.com/office/drawing/2014/main" id="{49B61BC5-B5DD-4229-84A7-A926902AAAD0}"/>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6413278" y="5124786"/>
            <a:ext cx="4136742" cy="1466929"/>
          </a:xfrm>
          <a:prstGeom prst="rect">
            <a:avLst/>
          </a:prstGeom>
          <a:noFill/>
        </p:spPr>
      </p:pic>
      <p:pic>
        <p:nvPicPr>
          <p:cNvPr id="28" name="11:00">
            <a:extLst>
              <a:ext uri="{FF2B5EF4-FFF2-40B4-BE49-F238E27FC236}">
                <a16:creationId xmlns:a16="http://schemas.microsoft.com/office/drawing/2014/main" id="{CD28B7DE-5A6E-2BC0-8BE6-36D15C92B0F6}"/>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6413278" y="5124786"/>
            <a:ext cx="4136742" cy="1466929"/>
          </a:xfrm>
          <a:prstGeom prst="rect">
            <a:avLst/>
          </a:prstGeom>
          <a:noFill/>
        </p:spPr>
      </p:pic>
      <p:pic>
        <p:nvPicPr>
          <p:cNvPr id="29" name="10:00">
            <a:extLst>
              <a:ext uri="{FF2B5EF4-FFF2-40B4-BE49-F238E27FC236}">
                <a16:creationId xmlns:a16="http://schemas.microsoft.com/office/drawing/2014/main" id="{18BA1E6B-82B5-5F24-D31C-D30F8932655E}"/>
              </a:ex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6413334" y="5124786"/>
            <a:ext cx="4136742" cy="1466929"/>
          </a:xfrm>
          <a:prstGeom prst="rect">
            <a:avLst/>
          </a:prstGeom>
          <a:noFill/>
        </p:spPr>
      </p:pic>
      <p:pic>
        <p:nvPicPr>
          <p:cNvPr id="30" name="09:00">
            <a:extLst>
              <a:ext uri="{FF2B5EF4-FFF2-40B4-BE49-F238E27FC236}">
                <a16:creationId xmlns:a16="http://schemas.microsoft.com/office/drawing/2014/main" id="{1A756BE6-429D-2DAA-B6F1-C33668116435}"/>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6413390" y="5124786"/>
            <a:ext cx="4136742" cy="1466929"/>
          </a:xfrm>
          <a:prstGeom prst="rect">
            <a:avLst/>
          </a:prstGeom>
          <a:noFill/>
        </p:spPr>
      </p:pic>
      <p:pic>
        <p:nvPicPr>
          <p:cNvPr id="31" name="08:00">
            <a:extLst>
              <a:ext uri="{FF2B5EF4-FFF2-40B4-BE49-F238E27FC236}">
                <a16:creationId xmlns:a16="http://schemas.microsoft.com/office/drawing/2014/main" id="{5432FDB5-09D5-0EA2-991D-D8DAC45FB9EA}"/>
              </a:ex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6413554" y="5124786"/>
            <a:ext cx="4136742" cy="1466929"/>
          </a:xfrm>
          <a:prstGeom prst="rect">
            <a:avLst/>
          </a:prstGeom>
          <a:noFill/>
        </p:spPr>
      </p:pic>
      <p:pic>
        <p:nvPicPr>
          <p:cNvPr id="32" name="07:00">
            <a:extLst>
              <a:ext uri="{FF2B5EF4-FFF2-40B4-BE49-F238E27FC236}">
                <a16:creationId xmlns:a16="http://schemas.microsoft.com/office/drawing/2014/main" id="{F5863BFC-A5E5-5D28-816F-BF53FB50611E}"/>
              </a:ex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6413556" y="5124786"/>
            <a:ext cx="4136742" cy="1466929"/>
          </a:xfrm>
          <a:prstGeom prst="rect">
            <a:avLst/>
          </a:prstGeom>
          <a:noFill/>
        </p:spPr>
      </p:pic>
      <p:pic>
        <p:nvPicPr>
          <p:cNvPr id="33" name="06:00">
            <a:extLst>
              <a:ext uri="{FF2B5EF4-FFF2-40B4-BE49-F238E27FC236}">
                <a16:creationId xmlns:a16="http://schemas.microsoft.com/office/drawing/2014/main" id="{BE17738A-590A-CF48-5BB5-A8699588D221}"/>
              </a:ext>
              <a:ext uri="{C183D7F6-B498-43B3-948B-1728B52AA6E4}">
                <adec:decorative xmlns:adec="http://schemas.microsoft.com/office/drawing/2017/decorative" val="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6413556" y="5124786"/>
            <a:ext cx="4136742" cy="1466929"/>
          </a:xfrm>
          <a:prstGeom prst="rect">
            <a:avLst/>
          </a:prstGeom>
          <a:noFill/>
        </p:spPr>
      </p:pic>
      <p:pic>
        <p:nvPicPr>
          <p:cNvPr id="34" name="05:00">
            <a:extLst>
              <a:ext uri="{FF2B5EF4-FFF2-40B4-BE49-F238E27FC236}">
                <a16:creationId xmlns:a16="http://schemas.microsoft.com/office/drawing/2014/main" id="{2ABF097D-1CBD-635E-AA9A-72E7A39FBA8A}"/>
              </a:ext>
              <a:ext uri="{C183D7F6-B498-43B3-948B-1728B52AA6E4}">
                <adec:decorative xmlns:adec="http://schemas.microsoft.com/office/drawing/2017/decorative" val="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6413556" y="5124786"/>
            <a:ext cx="4136742" cy="1466929"/>
          </a:xfrm>
          <a:prstGeom prst="rect">
            <a:avLst/>
          </a:prstGeom>
          <a:noFill/>
        </p:spPr>
      </p:pic>
      <p:pic>
        <p:nvPicPr>
          <p:cNvPr id="35" name="04:00">
            <a:extLst>
              <a:ext uri="{FF2B5EF4-FFF2-40B4-BE49-F238E27FC236}">
                <a16:creationId xmlns:a16="http://schemas.microsoft.com/office/drawing/2014/main" id="{217417C6-25E3-7C29-C664-D0DC00CBD7BB}"/>
              </a:ext>
              <a:ext uri="{C183D7F6-B498-43B3-948B-1728B52AA6E4}">
                <adec:decorative xmlns:adec="http://schemas.microsoft.com/office/drawing/2017/decorative" val="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6413390" y="5124786"/>
            <a:ext cx="4136742" cy="1466929"/>
          </a:xfrm>
          <a:prstGeom prst="rect">
            <a:avLst/>
          </a:prstGeom>
          <a:noFill/>
        </p:spPr>
      </p:pic>
      <p:pic>
        <p:nvPicPr>
          <p:cNvPr id="36" name="03:00">
            <a:extLst>
              <a:ext uri="{FF2B5EF4-FFF2-40B4-BE49-F238E27FC236}">
                <a16:creationId xmlns:a16="http://schemas.microsoft.com/office/drawing/2014/main" id="{0CD0BB65-9F7F-BB4B-0800-E31BF9E58C0D}"/>
              </a:ext>
              <a:ext uri="{C183D7F6-B498-43B3-948B-1728B52AA6E4}">
                <adec:decorative xmlns:adec="http://schemas.microsoft.com/office/drawing/2017/decorative" val="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6413556" y="5124788"/>
            <a:ext cx="4136742" cy="1466929"/>
          </a:xfrm>
          <a:prstGeom prst="rect">
            <a:avLst/>
          </a:prstGeom>
          <a:noFill/>
        </p:spPr>
      </p:pic>
      <p:pic>
        <p:nvPicPr>
          <p:cNvPr id="37" name="02:00">
            <a:extLst>
              <a:ext uri="{FF2B5EF4-FFF2-40B4-BE49-F238E27FC236}">
                <a16:creationId xmlns:a16="http://schemas.microsoft.com/office/drawing/2014/main" id="{16413D63-9C21-8251-1B6C-27BBF5AC9D7B}"/>
              </a:ext>
              <a:ext uri="{C183D7F6-B498-43B3-948B-1728B52AA6E4}">
                <adec:decorative xmlns:adec="http://schemas.microsoft.com/office/drawing/2017/decorative" val="1"/>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6413558" y="5124788"/>
            <a:ext cx="4136742" cy="1466929"/>
          </a:xfrm>
          <a:prstGeom prst="rect">
            <a:avLst/>
          </a:prstGeom>
          <a:noFill/>
        </p:spPr>
      </p:pic>
      <p:pic>
        <p:nvPicPr>
          <p:cNvPr id="38" name="01:00">
            <a:extLst>
              <a:ext uri="{FF2B5EF4-FFF2-40B4-BE49-F238E27FC236}">
                <a16:creationId xmlns:a16="http://schemas.microsoft.com/office/drawing/2014/main" id="{B3FF2925-A516-17E8-D786-D523BC65E9CD}"/>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6413558" y="5124790"/>
            <a:ext cx="4136742" cy="1466929"/>
          </a:xfrm>
          <a:prstGeom prst="rect">
            <a:avLst/>
          </a:prstGeom>
          <a:noFill/>
        </p:spPr>
      </p:pic>
      <p:pic>
        <p:nvPicPr>
          <p:cNvPr id="39" name="00:30">
            <a:extLst>
              <a:ext uri="{FF2B5EF4-FFF2-40B4-BE49-F238E27FC236}">
                <a16:creationId xmlns:a16="http://schemas.microsoft.com/office/drawing/2014/main" id="{D1AD5D1F-E566-C983-205F-248247219125}"/>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6413446" y="5124786"/>
            <a:ext cx="4136742" cy="1466929"/>
          </a:xfrm>
          <a:prstGeom prst="rect">
            <a:avLst/>
          </a:prstGeom>
          <a:noFill/>
        </p:spPr>
      </p:pic>
      <p:pic>
        <p:nvPicPr>
          <p:cNvPr id="40" name="00:00">
            <a:extLst>
              <a:ext uri="{FF2B5EF4-FFF2-40B4-BE49-F238E27FC236}">
                <a16:creationId xmlns:a16="http://schemas.microsoft.com/office/drawing/2014/main" id="{C2650E7D-4C7E-B437-2899-7ABB921EBF00}"/>
              </a:ext>
              <a:ext uri="{C183D7F6-B498-43B3-948B-1728B52AA6E4}">
                <adec:decorative xmlns:adec="http://schemas.microsoft.com/office/drawing/2017/decorative" val="1"/>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6413502" y="5124787"/>
            <a:ext cx="4136740" cy="1466930"/>
          </a:xfrm>
          <a:prstGeom prst="rect">
            <a:avLst/>
          </a:prstGeom>
          <a:noFill/>
        </p:spPr>
      </p:pic>
    </p:spTree>
    <p:extLst>
      <p:ext uri="{BB962C8B-B14F-4D97-AF65-F5344CB8AC3E}">
        <p14:creationId xmlns:p14="http://schemas.microsoft.com/office/powerpoint/2010/main" val="2816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8"/>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0"/>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3"/>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34"/>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35"/>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36"/>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7"/>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38"/>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39"/>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2C350FF-3E3F-B0BF-6658-8DBC4919AC88}"/>
              </a:ext>
              <a:ext uri="{C183D7F6-B498-43B3-948B-1728B52AA6E4}">
                <adec:decorative xmlns:adec="http://schemas.microsoft.com/office/drawing/2017/decorative" val="1"/>
              </a:ext>
            </a:extLst>
          </p:cNvPr>
          <p:cNvSpPr>
            <a:spLocks noGrp="1"/>
          </p:cNvSpPr>
          <p:nvPr>
            <p:ph type="title"/>
          </p:nvPr>
        </p:nvSpPr>
        <p:spPr/>
        <p:txBody>
          <a:bodyPr/>
          <a:lstStyle/>
          <a:p>
            <a:r>
              <a:rPr lang="en-US"/>
              <a:t>Data-Informed Decision Making:</a:t>
            </a:r>
          </a:p>
        </p:txBody>
      </p:sp>
      <p:sp>
        <p:nvSpPr>
          <p:cNvPr id="5" name="Title hidden">
            <a:extLst>
              <a:ext uri="{FF2B5EF4-FFF2-40B4-BE49-F238E27FC236}">
                <a16:creationId xmlns:a16="http://schemas.microsoft.com/office/drawing/2014/main" id="{7957BD43-9F9A-9469-75DA-5F0D1E57E310}"/>
              </a:ext>
            </a:extLst>
          </p:cNvPr>
          <p:cNvSpPr txBox="1">
            <a:spLocks/>
          </p:cNvSpPr>
          <p:nvPr/>
        </p:nvSpPr>
        <p:spPr>
          <a:xfrm>
            <a:off x="838200" y="-1540465"/>
            <a:ext cx="10515600"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defRPr/>
            </a:pPr>
            <a:r>
              <a:rPr lang="en-US"/>
              <a:t>Data-Informed Decision Making: Set Professional Learning Targets and Resources</a:t>
            </a:r>
          </a:p>
        </p:txBody>
      </p:sp>
      <p:sp>
        <p:nvSpPr>
          <p:cNvPr id="3" name="Text">
            <a:extLst>
              <a:ext uri="{FF2B5EF4-FFF2-40B4-BE49-F238E27FC236}">
                <a16:creationId xmlns:a16="http://schemas.microsoft.com/office/drawing/2014/main" id="{355418F5-0FDB-52F0-7C7A-79D7396ECB66}"/>
              </a:ext>
            </a:extLst>
          </p:cNvPr>
          <p:cNvSpPr>
            <a:spLocks noGrp="1"/>
          </p:cNvSpPr>
          <p:nvPr>
            <p:ph type="body" idx="1"/>
          </p:nvPr>
        </p:nvSpPr>
        <p:spPr>
          <a:xfrm>
            <a:off x="831850" y="4589463"/>
            <a:ext cx="10515600" cy="911225"/>
          </a:xfrm>
        </p:spPr>
        <p:txBody>
          <a:bodyPr/>
          <a:lstStyle/>
          <a:p>
            <a:r>
              <a:rPr lang="en-US" b="1"/>
              <a:t>Set Professional Learning Targets and Resources</a:t>
            </a:r>
          </a:p>
          <a:p>
            <a:r>
              <a:rPr lang="en-US"/>
              <a:t>Develop Communication Plans with Staff and Families</a:t>
            </a:r>
          </a:p>
        </p:txBody>
      </p:sp>
      <p:sp>
        <p:nvSpPr>
          <p:cNvPr id="4" name="Rectangle">
            <a:extLst>
              <a:ext uri="{FF2B5EF4-FFF2-40B4-BE49-F238E27FC236}">
                <a16:creationId xmlns:a16="http://schemas.microsoft.com/office/drawing/2014/main" id="{489363C5-D4E3-858B-0E2F-265B8E024872}"/>
              </a:ext>
            </a:extLst>
          </p:cNvPr>
          <p:cNvSpPr/>
          <p:nvPr/>
        </p:nvSpPr>
        <p:spPr>
          <a:xfrm>
            <a:off x="821388" y="5500688"/>
            <a:ext cx="10049812" cy="1158874"/>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bg1"/>
                </a:solidFill>
              </a:rPr>
              <a:t>1.12 SCHOOLWIDE PROFESSIONAL DEVELOPMENT AND COACHING</a:t>
            </a:r>
          </a:p>
          <a:p>
            <a:r>
              <a:rPr lang="en-US" sz="1400">
                <a:solidFill>
                  <a:schemeClr val="bg1"/>
                </a:solidFill>
              </a:rPr>
              <a:t>Tier 1 leadership team develops, documents, and implements a comprehensive, data-informed, and differentiated professional development system (PBIS/MTSS for staff), supported by adequate FTE and aligned to other relevant school initiatives, that includes initial and ongoing training, coaching, and supportive performance feedback to all school or community-employed faculty/staff on foundational knowledge and Tier 1 practices (items 1.3-1.9).</a:t>
            </a:r>
          </a:p>
        </p:txBody>
      </p:sp>
      <p:pic>
        <p:nvPicPr>
          <p:cNvPr id="7" name="Picture" descr="Tiered Fidelity Inventory (TFI) Manual - Version 3">
            <a:extLst>
              <a:ext uri="{FF2B5EF4-FFF2-40B4-BE49-F238E27FC236}">
                <a16:creationId xmlns:a16="http://schemas.microsoft.com/office/drawing/2014/main" id="{0B860044-3898-4503-A2EF-074758068C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42316" y="4830762"/>
            <a:ext cx="1410268" cy="1828800"/>
          </a:xfrm>
          <a:prstGeom prst="rect">
            <a:avLst/>
          </a:prstGeom>
        </p:spPr>
      </p:pic>
    </p:spTree>
    <p:extLst>
      <p:ext uri="{BB962C8B-B14F-4D97-AF65-F5344CB8AC3E}">
        <p14:creationId xmlns:p14="http://schemas.microsoft.com/office/powerpoint/2010/main" val="15238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0336D-2ACF-110D-B263-E456D2991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39D133-F2D3-932C-4FDB-F6E8DF3A9F0F}"/>
              </a:ext>
              <a:ext uri="{C183D7F6-B498-43B3-948B-1728B52AA6E4}">
                <adec:decorative xmlns:adec="http://schemas.microsoft.com/office/drawing/2017/decorative" val="1"/>
              </a:ext>
            </a:extLst>
          </p:cNvPr>
          <p:cNvSpPr>
            <a:spLocks noGrp="1"/>
          </p:cNvSpPr>
          <p:nvPr>
            <p:ph type="title"/>
          </p:nvPr>
        </p:nvSpPr>
        <p:spPr/>
        <p:txBody>
          <a:bodyPr/>
          <a:lstStyle/>
          <a:p>
            <a:r>
              <a:rPr lang="en-US"/>
              <a:t>Session Outcomes</a:t>
            </a:r>
          </a:p>
        </p:txBody>
      </p:sp>
      <p:sp>
        <p:nvSpPr>
          <p:cNvPr id="6" name="Title">
            <a:extLst>
              <a:ext uri="{FF2B5EF4-FFF2-40B4-BE49-F238E27FC236}">
                <a16:creationId xmlns:a16="http://schemas.microsoft.com/office/drawing/2014/main" id="{56A792AE-B527-5118-569A-7F5571AB131A}"/>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Session Outcomes 3</a:t>
            </a:r>
          </a:p>
        </p:txBody>
      </p:sp>
      <p:sp>
        <p:nvSpPr>
          <p:cNvPr id="3" name="Content">
            <a:extLst>
              <a:ext uri="{FF2B5EF4-FFF2-40B4-BE49-F238E27FC236}">
                <a16:creationId xmlns:a16="http://schemas.microsoft.com/office/drawing/2014/main" id="{1363198B-A0D5-20E1-C5EB-E53B1F9DF8E6}"/>
              </a:ext>
            </a:extLst>
          </p:cNvPr>
          <p:cNvSpPr>
            <a:spLocks noGrp="1"/>
          </p:cNvSpPr>
          <p:nvPr>
            <p:ph idx="1"/>
          </p:nvPr>
        </p:nvSpPr>
        <p:spPr/>
        <p:txBody>
          <a:bodyPr>
            <a:noAutofit/>
          </a:bodyPr>
          <a:lstStyle/>
          <a:p>
            <a:pPr marL="342900" marR="0" lvl="0" indent="-342900">
              <a:lnSpc>
                <a:spcPct val="100000"/>
              </a:lnSpc>
              <a:spcBef>
                <a:spcPts val="0"/>
              </a:spcBef>
              <a:spcAft>
                <a:spcPts val="0"/>
              </a:spcAft>
              <a:buFont typeface="+mj-lt"/>
              <a:buAutoNum type="arabicPeriod"/>
            </a:pPr>
            <a:r>
              <a:rPr lang="en-US" sz="2600"/>
              <a:t>Interpret social validity, treatment integrity, and winter screening data at the school- and classroom-level to identify successes and focus areas relative to Ci3T implementation.</a:t>
            </a:r>
          </a:p>
          <a:p>
            <a:pPr marL="457200" marR="0" lvl="0" indent="-457200">
              <a:lnSpc>
                <a:spcPct val="100000"/>
              </a:lnSpc>
              <a:spcBef>
                <a:spcPts val="0"/>
              </a:spcBef>
              <a:spcAft>
                <a:spcPts val="0"/>
              </a:spcAft>
              <a:buFont typeface="+mj-lt"/>
              <a:buAutoNum type="arabicPeriod"/>
            </a:pPr>
            <a:endParaRPr lang="en-US" sz="1600"/>
          </a:p>
          <a:p>
            <a:pPr marL="342900" indent="-342900">
              <a:lnSpc>
                <a:spcPct val="100000"/>
              </a:lnSpc>
              <a:spcBef>
                <a:spcPts val="0"/>
              </a:spcBef>
              <a:buFont typeface="+mj-lt"/>
              <a:buAutoNum type="arabicPeriod"/>
            </a:pPr>
            <a:r>
              <a:rPr lang="en-US" sz="2600"/>
              <a:t>Develop corresponding professional learning opportunities to empower faculty and staff with effective practices to inform instruction at each level of prevention (e.g., Tier 1, low-intensity strategies, Tier 2 and Tier 3 interventions) according to needs identified in social validity, treatment integrity, and winter screening data. </a:t>
            </a:r>
          </a:p>
        </p:txBody>
      </p:sp>
      <p:sp>
        <p:nvSpPr>
          <p:cNvPr id="4" name="Rectangle" descr="Highlighting over the second session outcome (Develop corresponding professional learning opportunities to empower faculty and staff with effective practices to inform instruction at each level of prevention (e.g., Tier 1, low-intensity strategies, Tier 2 and Tier 3 interventions) according to needs identified in social validity, treatment integrity, and winter screening data.)">
            <a:extLst>
              <a:ext uri="{FF2B5EF4-FFF2-40B4-BE49-F238E27FC236}">
                <a16:creationId xmlns:a16="http://schemas.microsoft.com/office/drawing/2014/main" id="{6F596A5B-9E39-513A-C72F-A79BE88A6AEF}"/>
              </a:ext>
            </a:extLst>
          </p:cNvPr>
          <p:cNvSpPr/>
          <p:nvPr/>
        </p:nvSpPr>
        <p:spPr>
          <a:xfrm>
            <a:off x="691816" y="3138257"/>
            <a:ext cx="10808368" cy="265838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a:extLst>
              <a:ext uri="{FF2B5EF4-FFF2-40B4-BE49-F238E27FC236}">
                <a16:creationId xmlns:a16="http://schemas.microsoft.com/office/drawing/2014/main" id="{F42CCEF2-B903-944D-534B-2CFA3F481CF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80646" y="5400089"/>
            <a:ext cx="1891037" cy="1325563"/>
          </a:xfrm>
          <a:prstGeom prst="rect">
            <a:avLst/>
          </a:prstGeom>
        </p:spPr>
      </p:pic>
    </p:spTree>
    <p:extLst>
      <p:ext uri="{BB962C8B-B14F-4D97-AF65-F5344CB8AC3E}">
        <p14:creationId xmlns:p14="http://schemas.microsoft.com/office/powerpoint/2010/main" val="10613869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45F51-B1F0-5A80-2FDD-4BE2E09C8874}"/>
              </a:ext>
            </a:extLst>
          </p:cNvPr>
          <p:cNvSpPr>
            <a:spLocks noGrp="1"/>
          </p:cNvSpPr>
          <p:nvPr>
            <p:ph type="title"/>
          </p:nvPr>
        </p:nvSpPr>
        <p:spPr/>
        <p:txBody>
          <a:bodyPr>
            <a:normAutofit/>
          </a:bodyPr>
          <a:lstStyle/>
          <a:p>
            <a:r>
              <a:rPr lang="en-US"/>
              <a:t>Scenario 1: Reinforcement at Tier 1</a:t>
            </a:r>
          </a:p>
        </p:txBody>
      </p:sp>
      <p:sp>
        <p:nvSpPr>
          <p:cNvPr id="8" name="Rectangle">
            <a:extLst>
              <a:ext uri="{FF2B5EF4-FFF2-40B4-BE49-F238E27FC236}">
                <a16:creationId xmlns:a16="http://schemas.microsoft.com/office/drawing/2014/main" id="{F8674EAD-42CA-1FA4-7C50-77E86DB9FA70}"/>
              </a:ext>
            </a:extLst>
          </p:cNvPr>
          <p:cNvSpPr/>
          <p:nvPr/>
        </p:nvSpPr>
        <p:spPr>
          <a:xfrm>
            <a:off x="821388" y="5500688"/>
            <a:ext cx="10049812" cy="1158874"/>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solidFill>
                  <a:schemeClr val="bg1"/>
                </a:solidFill>
              </a:rPr>
              <a:t>1.5 SCHOOLWIDE ACKNOWLEDGMENT</a:t>
            </a:r>
          </a:p>
          <a:p>
            <a:r>
              <a:rPr lang="en-US" sz="1400">
                <a:solidFill>
                  <a:schemeClr val="bg1"/>
                </a:solidFill>
              </a:rPr>
              <a:t>Educators consistently and equitably implement a written process for delivering behavior-specific praise that is (a) linked to schoolwide expectations, (b) used across settings, (c) documented (e.g., electronically tracked, count of tokens) and (d) differentiated to meet students’ needs to acknowledge students’ academic and SEB skills in </a:t>
            </a:r>
            <a:r>
              <a:rPr lang="en-US" sz="1400" err="1">
                <a:solidFill>
                  <a:schemeClr val="bg1"/>
                </a:solidFill>
              </a:rPr>
              <a:t>amanner</a:t>
            </a:r>
            <a:r>
              <a:rPr lang="en-US" sz="1400">
                <a:solidFill>
                  <a:schemeClr val="bg1"/>
                </a:solidFill>
              </a:rPr>
              <a:t> valued by students.</a:t>
            </a:r>
          </a:p>
        </p:txBody>
      </p:sp>
      <p:pic>
        <p:nvPicPr>
          <p:cNvPr id="9" name="Picture" descr="Tiered Fidelity Inventory (TFI) Manual - Version 3">
            <a:extLst>
              <a:ext uri="{FF2B5EF4-FFF2-40B4-BE49-F238E27FC236}">
                <a16:creationId xmlns:a16="http://schemas.microsoft.com/office/drawing/2014/main" id="{07A216BA-797F-3FCA-F595-63FE65F4E9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42316" y="4830762"/>
            <a:ext cx="1410268" cy="1828800"/>
          </a:xfrm>
          <a:prstGeom prst="rect">
            <a:avLst/>
          </a:prstGeom>
        </p:spPr>
      </p:pic>
    </p:spTree>
    <p:extLst>
      <p:ext uri="{BB962C8B-B14F-4D97-AF65-F5344CB8AC3E}">
        <p14:creationId xmlns:p14="http://schemas.microsoft.com/office/powerpoint/2010/main" val="291397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FD191-81D4-D9B6-CA10-00B33276495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Procedures for Reinforcing 1</a:t>
            </a:r>
          </a:p>
        </p:txBody>
      </p:sp>
      <p:pic>
        <p:nvPicPr>
          <p:cNvPr id="5" name="Picture 1" descr="Procedures for reinforcing. Includes field, mean, and standard deviation.">
            <a:extLst>
              <a:ext uri="{FF2B5EF4-FFF2-40B4-BE49-F238E27FC236}">
                <a16:creationId xmlns:a16="http://schemas.microsoft.com/office/drawing/2014/main" id="{2C0058AF-38B8-1D43-26A4-D20F91AAF2D3}"/>
              </a:ext>
            </a:extLst>
          </p:cNvPr>
          <p:cNvPicPr>
            <a:picLocks noChangeAspect="1"/>
          </p:cNvPicPr>
          <p:nvPr/>
        </p:nvPicPr>
        <p:blipFill>
          <a:blip r:embed="rId3"/>
          <a:stretch>
            <a:fillRect/>
          </a:stretch>
        </p:blipFill>
        <p:spPr>
          <a:xfrm>
            <a:off x="300095" y="215451"/>
            <a:ext cx="10215165" cy="6337749"/>
          </a:xfrm>
          <a:prstGeom prst="rect">
            <a:avLst/>
          </a:prstGeom>
          <a:ln>
            <a:solidFill>
              <a:schemeClr val="accent5"/>
            </a:solidFill>
          </a:ln>
        </p:spPr>
      </p:pic>
      <p:sp>
        <p:nvSpPr>
          <p:cNvPr id="6" name="Highlight 1" descr="Yellow highlighting over field 2: Did I give tickets to students demonstrating schoolwide expectations? Mean 1.44. Standard deviation 0.79.">
            <a:extLst>
              <a:ext uri="{FF2B5EF4-FFF2-40B4-BE49-F238E27FC236}">
                <a16:creationId xmlns:a16="http://schemas.microsoft.com/office/drawing/2014/main" id="{55761529-3149-72A9-0F8A-752461B19041}"/>
              </a:ext>
            </a:extLst>
          </p:cNvPr>
          <p:cNvSpPr/>
          <p:nvPr/>
        </p:nvSpPr>
        <p:spPr>
          <a:xfrm>
            <a:off x="215210" y="1913701"/>
            <a:ext cx="10215165"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ghlight 2" descr="Yellow highlighting over field 13: Did I provide opportunities for students to exchange tickets? Mean 1.55. Standard deviation 1.16.">
            <a:extLst>
              <a:ext uri="{FF2B5EF4-FFF2-40B4-BE49-F238E27FC236}">
                <a16:creationId xmlns:a16="http://schemas.microsoft.com/office/drawing/2014/main" id="{FC98D487-F761-DA61-4902-C7AE0130EA42}"/>
              </a:ext>
            </a:extLst>
          </p:cNvPr>
          <p:cNvSpPr/>
          <p:nvPr/>
        </p:nvSpPr>
        <p:spPr>
          <a:xfrm>
            <a:off x="281715" y="5993366"/>
            <a:ext cx="10082154"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84B7D94C-0E3E-2EC5-2BBC-F61A88349BE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852321" y="20739"/>
            <a:ext cx="1339679" cy="1692072"/>
          </a:xfrm>
          <a:prstGeom prst="rect">
            <a:avLst/>
          </a:prstGeom>
          <a:ln>
            <a:solidFill>
              <a:schemeClr val="tx1"/>
            </a:solidFill>
          </a:ln>
        </p:spPr>
      </p:pic>
    </p:spTree>
    <p:extLst>
      <p:ext uri="{BB962C8B-B14F-4D97-AF65-F5344CB8AC3E}">
        <p14:creationId xmlns:p14="http://schemas.microsoft.com/office/powerpoint/2010/main" val="321775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83407-D622-99CF-FCFE-20004C4CB0B5}"/>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Procedures for Reinforcing 2</a:t>
            </a:r>
          </a:p>
        </p:txBody>
      </p:sp>
      <p:pic>
        <p:nvPicPr>
          <p:cNvPr id="5" name="Picture 1" descr="Procedures for reinforcing. Includes field, mean, and standard deviation.">
            <a:extLst>
              <a:ext uri="{FF2B5EF4-FFF2-40B4-BE49-F238E27FC236}">
                <a16:creationId xmlns:a16="http://schemas.microsoft.com/office/drawing/2014/main" id="{F43E4F3D-82A5-646A-4DDF-EAF8422F43E4}"/>
              </a:ext>
            </a:extLst>
          </p:cNvPr>
          <p:cNvPicPr>
            <a:picLocks noChangeAspect="1"/>
          </p:cNvPicPr>
          <p:nvPr/>
        </p:nvPicPr>
        <p:blipFill>
          <a:blip r:embed="rId3"/>
          <a:stretch>
            <a:fillRect/>
          </a:stretch>
        </p:blipFill>
        <p:spPr>
          <a:xfrm>
            <a:off x="150126" y="243228"/>
            <a:ext cx="10331195" cy="6125488"/>
          </a:xfrm>
          <a:prstGeom prst="rect">
            <a:avLst/>
          </a:prstGeom>
        </p:spPr>
      </p:pic>
      <p:sp>
        <p:nvSpPr>
          <p:cNvPr id="6" name="Highlight 1" descr="Yellow highlighting over field 2: Did I give tickets to students demonstrating schoolwide expectations? Mean 0.30. Standard deviation 0.90.">
            <a:extLst>
              <a:ext uri="{FF2B5EF4-FFF2-40B4-BE49-F238E27FC236}">
                <a16:creationId xmlns:a16="http://schemas.microsoft.com/office/drawing/2014/main" id="{CA7A3F3B-A68A-B505-65B0-459F4912C757}"/>
              </a:ext>
            </a:extLst>
          </p:cNvPr>
          <p:cNvSpPr/>
          <p:nvPr/>
        </p:nvSpPr>
        <p:spPr>
          <a:xfrm>
            <a:off x="150126" y="2267290"/>
            <a:ext cx="10213074"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ghlight 2" descr="Yellow highlighting over field 13: Did I provide opportunities for students to exchange tickets? Mean 0.60. Standard deviation 1.20.">
            <a:extLst>
              <a:ext uri="{FF2B5EF4-FFF2-40B4-BE49-F238E27FC236}">
                <a16:creationId xmlns:a16="http://schemas.microsoft.com/office/drawing/2014/main" id="{CE26984B-4F9E-994B-1085-F1B5D57A12B6}"/>
              </a:ext>
            </a:extLst>
          </p:cNvPr>
          <p:cNvSpPr/>
          <p:nvPr/>
        </p:nvSpPr>
        <p:spPr>
          <a:xfrm>
            <a:off x="144378" y="5934253"/>
            <a:ext cx="10213074" cy="43446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B8560565-04EE-3111-1E04-C52CB788ED7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481321" y="0"/>
            <a:ext cx="1710679" cy="2213811"/>
          </a:xfrm>
          <a:prstGeom prst="rect">
            <a:avLst/>
          </a:prstGeom>
          <a:ln>
            <a:solidFill>
              <a:schemeClr val="tx1"/>
            </a:solidFill>
          </a:ln>
        </p:spPr>
      </p:pic>
    </p:spTree>
    <p:extLst>
      <p:ext uri="{BB962C8B-B14F-4D97-AF65-F5344CB8AC3E}">
        <p14:creationId xmlns:p14="http://schemas.microsoft.com/office/powerpoint/2010/main" val="99134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5A9545-F056-578D-0D12-C752BEA4EB1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Common Misconceptions</a:t>
            </a:r>
          </a:p>
        </p:txBody>
      </p:sp>
      <p:pic>
        <p:nvPicPr>
          <p:cNvPr id="2" name="Picture 1" descr="Ci3T Implementation Report">
            <a:extLst>
              <a:ext uri="{FF2B5EF4-FFF2-40B4-BE49-F238E27FC236}">
                <a16:creationId xmlns:a16="http://schemas.microsoft.com/office/drawing/2014/main" id="{1271F7C9-8D92-63E1-1EA2-80F3B224F8BD}"/>
              </a:ext>
            </a:extLst>
          </p:cNvPr>
          <p:cNvPicPr>
            <a:picLocks noChangeAspect="1"/>
          </p:cNvPicPr>
          <p:nvPr/>
        </p:nvPicPr>
        <p:blipFill>
          <a:blip r:embed="rId3"/>
          <a:srcRect/>
          <a:stretch/>
        </p:blipFill>
        <p:spPr>
          <a:xfrm>
            <a:off x="449179" y="617058"/>
            <a:ext cx="4636168" cy="5855681"/>
          </a:xfrm>
          <a:prstGeom prst="rect">
            <a:avLst/>
          </a:prstGeom>
        </p:spPr>
      </p:pic>
      <p:sp>
        <p:nvSpPr>
          <p:cNvPr id="3" name="Speech Bubble 1">
            <a:extLst>
              <a:ext uri="{FF2B5EF4-FFF2-40B4-BE49-F238E27FC236}">
                <a16:creationId xmlns:a16="http://schemas.microsoft.com/office/drawing/2014/main" id="{08EE634C-BC0F-C3FC-2E82-AD87D99E6625}"/>
              </a:ext>
            </a:extLst>
          </p:cNvPr>
          <p:cNvSpPr/>
          <p:nvPr/>
        </p:nvSpPr>
        <p:spPr>
          <a:xfrm>
            <a:off x="6063918" y="406269"/>
            <a:ext cx="2085474" cy="1492058"/>
          </a:xfrm>
          <a:prstGeom prst="wedgeEllipseCallout">
            <a:avLst>
              <a:gd name="adj1" fmla="val -47270"/>
              <a:gd name="adj2" fmla="val 6168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Tickets don’t work.</a:t>
            </a:r>
          </a:p>
        </p:txBody>
      </p:sp>
      <p:sp>
        <p:nvSpPr>
          <p:cNvPr id="4" name="Speech Bubble 2">
            <a:extLst>
              <a:ext uri="{FF2B5EF4-FFF2-40B4-BE49-F238E27FC236}">
                <a16:creationId xmlns:a16="http://schemas.microsoft.com/office/drawing/2014/main" id="{6E722FF8-5C48-BD7F-C3AB-A05FF3FEE807}"/>
              </a:ext>
            </a:extLst>
          </p:cNvPr>
          <p:cNvSpPr/>
          <p:nvPr/>
        </p:nvSpPr>
        <p:spPr>
          <a:xfrm>
            <a:off x="8634756" y="1187784"/>
            <a:ext cx="3015917" cy="1492058"/>
          </a:xfrm>
          <a:prstGeom prst="wedgeEllipseCallout">
            <a:avLst>
              <a:gd name="adj1" fmla="val 52730"/>
              <a:gd name="adj2" fmla="val 6276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It’s too complicated to collect and keep track of tickets.</a:t>
            </a:r>
          </a:p>
        </p:txBody>
      </p:sp>
      <p:sp>
        <p:nvSpPr>
          <p:cNvPr id="5" name="Speech Bubble 3">
            <a:extLst>
              <a:ext uri="{FF2B5EF4-FFF2-40B4-BE49-F238E27FC236}">
                <a16:creationId xmlns:a16="http://schemas.microsoft.com/office/drawing/2014/main" id="{0DB2C9A5-42B0-9846-772D-F404596A6877}"/>
              </a:ext>
            </a:extLst>
          </p:cNvPr>
          <p:cNvSpPr/>
          <p:nvPr/>
        </p:nvSpPr>
        <p:spPr>
          <a:xfrm>
            <a:off x="5570711" y="2398223"/>
            <a:ext cx="3551648" cy="2061553"/>
          </a:xfrm>
          <a:prstGeom prst="wedgeEllipseCallout">
            <a:avLst>
              <a:gd name="adj1" fmla="val -47270"/>
              <a:gd name="adj2" fmla="val 6168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Tickets don’t build intrinsic motivation. This isn’t preparing them for the real world </a:t>
            </a:r>
          </a:p>
        </p:txBody>
      </p:sp>
      <p:sp>
        <p:nvSpPr>
          <p:cNvPr id="6" name="Speech Bubble 4">
            <a:extLst>
              <a:ext uri="{FF2B5EF4-FFF2-40B4-BE49-F238E27FC236}">
                <a16:creationId xmlns:a16="http://schemas.microsoft.com/office/drawing/2014/main" id="{D8743A56-F80B-9EBA-3CD2-DC4BF3D00F52}"/>
              </a:ext>
            </a:extLst>
          </p:cNvPr>
          <p:cNvSpPr/>
          <p:nvPr/>
        </p:nvSpPr>
        <p:spPr>
          <a:xfrm>
            <a:off x="7126797" y="4747481"/>
            <a:ext cx="3015917" cy="1492058"/>
          </a:xfrm>
          <a:prstGeom prst="wedgeEllipseCallout">
            <a:avLst>
              <a:gd name="adj1" fmla="val 52730"/>
              <a:gd name="adj2" fmla="val 62762"/>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Fifth graders don’t care about tickets.</a:t>
            </a:r>
          </a:p>
        </p:txBody>
      </p:sp>
    </p:spTree>
    <p:extLst>
      <p:ext uri="{BB962C8B-B14F-4D97-AF65-F5344CB8AC3E}">
        <p14:creationId xmlns:p14="http://schemas.microsoft.com/office/powerpoint/2010/main" val="4248918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68B8C2-77F7-0078-5279-C2E5A1F63202}"/>
              </a:ext>
            </a:extLst>
          </p:cNvPr>
          <p:cNvSpPr>
            <a:spLocks noGrp="1"/>
          </p:cNvSpPr>
          <p:nvPr>
            <p:ph type="title"/>
          </p:nvPr>
        </p:nvSpPr>
        <p:spPr/>
        <p:txBody>
          <a:bodyPr/>
          <a:lstStyle/>
          <a:p>
            <a:r>
              <a:rPr lang="en-US">
                <a:cs typeface="Arial"/>
              </a:rPr>
              <a:t>Ci3T Implementation Professional Learning Series</a:t>
            </a:r>
            <a:endParaRPr lang="en-US"/>
          </a:p>
        </p:txBody>
      </p:sp>
      <p:pic>
        <p:nvPicPr>
          <p:cNvPr id="4" name="Content" descr="A screenshot of the Ci3T Implementation Professional Learning Series">
            <a:extLst>
              <a:ext uri="{FF2B5EF4-FFF2-40B4-BE49-F238E27FC236}">
                <a16:creationId xmlns:a16="http://schemas.microsoft.com/office/drawing/2014/main" id="{6AF6E88D-BCE3-D537-50D5-F0EB3474976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r="-118"/>
          <a:stretch>
            <a:fillRect/>
          </a:stretch>
        </p:blipFill>
        <p:spPr>
          <a:xfrm>
            <a:off x="1013347" y="1835271"/>
            <a:ext cx="10165317" cy="4476534"/>
          </a:xfrm>
          <a:prstGeom prst="rect">
            <a:avLst/>
          </a:prstGeom>
        </p:spPr>
      </p:pic>
    </p:spTree>
    <p:extLst>
      <p:ext uri="{BB962C8B-B14F-4D97-AF65-F5344CB8AC3E}">
        <p14:creationId xmlns:p14="http://schemas.microsoft.com/office/powerpoint/2010/main" val="23344132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FE5A-F21B-BE40-3F27-E786F570773C}"/>
              </a:ext>
            </a:extLst>
          </p:cNvPr>
          <p:cNvSpPr>
            <a:spLocks noGrp="1"/>
          </p:cNvSpPr>
          <p:nvPr>
            <p:ph type="title"/>
          </p:nvPr>
        </p:nvSpPr>
        <p:spPr/>
        <p:txBody>
          <a:bodyPr/>
          <a:lstStyle/>
          <a:p>
            <a:r>
              <a:rPr lang="en-US"/>
              <a:t>Considerations When Responding to These Data</a:t>
            </a:r>
          </a:p>
        </p:txBody>
      </p:sp>
      <p:sp>
        <p:nvSpPr>
          <p:cNvPr id="3" name="Content 1">
            <a:extLst>
              <a:ext uri="{FF2B5EF4-FFF2-40B4-BE49-F238E27FC236}">
                <a16:creationId xmlns:a16="http://schemas.microsoft.com/office/drawing/2014/main" id="{2B394241-6038-5CAD-EBD4-9C6479F15255}"/>
              </a:ext>
            </a:extLst>
          </p:cNvPr>
          <p:cNvSpPr>
            <a:spLocks noGrp="1"/>
          </p:cNvSpPr>
          <p:nvPr>
            <p:ph idx="1"/>
          </p:nvPr>
        </p:nvSpPr>
        <p:spPr>
          <a:xfrm>
            <a:off x="1135083" y="1825625"/>
            <a:ext cx="10515600" cy="3743325"/>
          </a:xfrm>
        </p:spPr>
        <p:txBody>
          <a:bodyPr/>
          <a:lstStyle/>
          <a:p>
            <a:r>
              <a:rPr lang="en-US"/>
              <a:t>Find the bright spots! </a:t>
            </a:r>
          </a:p>
          <a:p>
            <a:pPr lvl="1"/>
            <a:r>
              <a:rPr lang="en-US"/>
              <a:t>Who </a:t>
            </a:r>
            <a:r>
              <a:rPr lang="en-US" i="1"/>
              <a:t>is</a:t>
            </a:r>
            <a:r>
              <a:rPr lang="en-US"/>
              <a:t> giving out tickets consistently?</a:t>
            </a:r>
          </a:p>
          <a:p>
            <a:pPr lvl="1"/>
            <a:r>
              <a:rPr lang="en-US"/>
              <a:t>What might be contributing to this success? </a:t>
            </a:r>
          </a:p>
          <a:p>
            <a:pPr lvl="1"/>
            <a:r>
              <a:rPr lang="en-US"/>
              <a:t>Could we replicate those strategies in other areas?</a:t>
            </a:r>
          </a:p>
          <a:p>
            <a:r>
              <a:rPr lang="en-US"/>
              <a:t>Consider potential root causes </a:t>
            </a:r>
          </a:p>
          <a:p>
            <a:pPr lvl="1"/>
            <a:r>
              <a:rPr lang="en-US"/>
              <a:t>Did we set expectations and provide professional learning for staff?</a:t>
            </a:r>
          </a:p>
          <a:p>
            <a:pPr lvl="1"/>
            <a:r>
              <a:rPr lang="en-US"/>
              <a:t>Are there efficiencies we can leverage to make universal reinforcement system more feasible? </a:t>
            </a:r>
            <a:r>
              <a:rPr lang="en-US" sz="2000"/>
              <a:t>(e.g., prepopulating tickets with teacher names)</a:t>
            </a:r>
          </a:p>
          <a:p>
            <a:pPr lvl="1"/>
            <a:r>
              <a:rPr lang="en-US"/>
              <a:t>Do we need to adjust our reinforcer menu?</a:t>
            </a:r>
          </a:p>
        </p:txBody>
      </p:sp>
    </p:spTree>
    <p:extLst>
      <p:ext uri="{BB962C8B-B14F-4D97-AF65-F5344CB8AC3E}">
        <p14:creationId xmlns:p14="http://schemas.microsoft.com/office/powerpoint/2010/main" val="15329785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4A65E-8CC8-7A43-5962-5DE18760CA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D23885-1CDB-F2E7-72D6-2C9D3A07B423}"/>
              </a:ext>
              <a:ext uri="{C183D7F6-B498-43B3-948B-1728B52AA6E4}">
                <adec:decorative xmlns:adec="http://schemas.microsoft.com/office/drawing/2017/decorative" val="1"/>
              </a:ext>
            </a:extLst>
          </p:cNvPr>
          <p:cNvSpPr>
            <a:spLocks noGrp="1"/>
          </p:cNvSpPr>
          <p:nvPr>
            <p:ph type="title"/>
          </p:nvPr>
        </p:nvSpPr>
        <p:spPr/>
        <p:txBody>
          <a:bodyPr/>
          <a:lstStyle/>
          <a:p>
            <a:r>
              <a:rPr lang="en-US"/>
              <a:t>Professional Learning</a:t>
            </a:r>
          </a:p>
        </p:txBody>
      </p:sp>
      <p:sp>
        <p:nvSpPr>
          <p:cNvPr id="4" name="Title 1">
            <a:extLst>
              <a:ext uri="{FF2B5EF4-FFF2-40B4-BE49-F238E27FC236}">
                <a16:creationId xmlns:a16="http://schemas.microsoft.com/office/drawing/2014/main" id="{54746B45-9E36-0EBE-8344-27FF0175C1E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Professional Learning 1</a:t>
            </a:r>
          </a:p>
        </p:txBody>
      </p:sp>
      <p:pic>
        <p:nvPicPr>
          <p:cNvPr id="5" name="Picture 1" descr="Screenshot of the Frequently Asked Questions (FAQs) website page">
            <a:extLst>
              <a:ext uri="{FF2B5EF4-FFF2-40B4-BE49-F238E27FC236}">
                <a16:creationId xmlns:a16="http://schemas.microsoft.com/office/drawing/2014/main" id="{9E685795-6367-39A6-81A4-AA92B56571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1690688"/>
            <a:ext cx="4775590" cy="4448797"/>
          </a:xfrm>
          <a:prstGeom prst="rect">
            <a:avLst/>
          </a:prstGeom>
          <a:ln>
            <a:solidFill>
              <a:schemeClr val="tx1"/>
            </a:solidFill>
          </a:ln>
        </p:spPr>
      </p:pic>
      <p:pic>
        <p:nvPicPr>
          <p:cNvPr id="8" name="Picture 2" descr="Screenshot of the interaction resource page for Reinforcement Do's and Don'ts">
            <a:extLst>
              <a:ext uri="{FF2B5EF4-FFF2-40B4-BE49-F238E27FC236}">
                <a16:creationId xmlns:a16="http://schemas.microsoft.com/office/drawing/2014/main" id="{BE99168F-A968-B743-7BB7-1E04AEA74F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4169" y="1699554"/>
            <a:ext cx="5518813" cy="3557208"/>
          </a:xfrm>
          <a:prstGeom prst="rect">
            <a:avLst/>
          </a:prstGeom>
        </p:spPr>
      </p:pic>
      <p:pic>
        <p:nvPicPr>
          <p:cNvPr id="3" name="Picture 3">
            <a:extLst>
              <a:ext uri="{FF2B5EF4-FFF2-40B4-BE49-F238E27FC236}">
                <a16:creationId xmlns:a16="http://schemas.microsoft.com/office/drawing/2014/main" id="{CB7797ED-021C-FED7-DD71-B313044A4A83}"/>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314176" y="0"/>
            <a:ext cx="877824"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6824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8915E-C08E-B11E-56B8-5F2E7172D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9E4DD-D0F5-90D2-B951-B69E1D84F6A3}"/>
              </a:ext>
              <a:ext uri="{C183D7F6-B498-43B3-948B-1728B52AA6E4}">
                <adec:decorative xmlns:adec="http://schemas.microsoft.com/office/drawing/2017/decorative" val="1"/>
              </a:ext>
            </a:extLst>
          </p:cNvPr>
          <p:cNvSpPr>
            <a:spLocks noGrp="1"/>
          </p:cNvSpPr>
          <p:nvPr>
            <p:ph type="title"/>
          </p:nvPr>
        </p:nvSpPr>
        <p:spPr>
          <a:xfrm>
            <a:off x="780520" y="355293"/>
            <a:ext cx="10515600" cy="1325563"/>
          </a:xfrm>
        </p:spPr>
        <p:txBody>
          <a:bodyPr/>
          <a:lstStyle/>
          <a:p>
            <a:r>
              <a:rPr lang="en-US"/>
              <a:t>Professional Learning</a:t>
            </a:r>
          </a:p>
        </p:txBody>
      </p:sp>
      <p:sp>
        <p:nvSpPr>
          <p:cNvPr id="4" name="Title 1">
            <a:extLst>
              <a:ext uri="{FF2B5EF4-FFF2-40B4-BE49-F238E27FC236}">
                <a16:creationId xmlns:a16="http://schemas.microsoft.com/office/drawing/2014/main" id="{B0553791-2D60-8E45-99E4-B2B2AECAE7E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Professional Learning 2</a:t>
            </a:r>
          </a:p>
        </p:txBody>
      </p:sp>
      <p:pic>
        <p:nvPicPr>
          <p:cNvPr id="6" name="Picture 1" descr="Screenshot of the Using Your Universal Reinforcement System Across the Grades YouTube video">
            <a:extLst>
              <a:ext uri="{FF2B5EF4-FFF2-40B4-BE49-F238E27FC236}">
                <a16:creationId xmlns:a16="http://schemas.microsoft.com/office/drawing/2014/main" id="{6DF30DB2-1CED-A55D-4E98-90A01BA1F9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77" t="2153" r="2385" b="2641"/>
          <a:stretch/>
        </p:blipFill>
        <p:spPr>
          <a:xfrm>
            <a:off x="768802" y="2287825"/>
            <a:ext cx="5415953" cy="3034802"/>
          </a:xfrm>
          <a:prstGeom prst="rect">
            <a:avLst/>
          </a:prstGeom>
          <a:ln>
            <a:solidFill>
              <a:schemeClr val="tx1"/>
            </a:solidFill>
          </a:ln>
        </p:spPr>
      </p:pic>
      <p:pic>
        <p:nvPicPr>
          <p:cNvPr id="7" name="Picture 2" descr="Understanding Consequences: The Power of Reinforcement infographic">
            <a:extLst>
              <a:ext uri="{FF2B5EF4-FFF2-40B4-BE49-F238E27FC236}">
                <a16:creationId xmlns:a16="http://schemas.microsoft.com/office/drawing/2014/main" id="{C8693797-1137-7B79-8998-2BDCFA6145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6533" y="2315189"/>
            <a:ext cx="5346555" cy="3007438"/>
          </a:xfrm>
          <a:prstGeom prst="rect">
            <a:avLst/>
          </a:prstGeom>
        </p:spPr>
      </p:pic>
      <p:pic>
        <p:nvPicPr>
          <p:cNvPr id="3" name="Picture 3">
            <a:extLst>
              <a:ext uri="{FF2B5EF4-FFF2-40B4-BE49-F238E27FC236}">
                <a16:creationId xmlns:a16="http://schemas.microsoft.com/office/drawing/2014/main" id="{807A069E-AAE3-65CB-8108-E8DB1A8589D1}"/>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1314176" y="0"/>
            <a:ext cx="877824"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9224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9C98A-B9AD-A88B-540D-0BDC59A84C23}"/>
              </a:ext>
            </a:extLst>
          </p:cNvPr>
          <p:cNvSpPr>
            <a:spLocks noGrp="1"/>
          </p:cNvSpPr>
          <p:nvPr>
            <p:ph type="title"/>
          </p:nvPr>
        </p:nvSpPr>
        <p:spPr/>
        <p:txBody>
          <a:bodyPr/>
          <a:lstStyle/>
          <a:p>
            <a:r>
              <a:rPr lang="en-US"/>
              <a:t>Build Momentum with a Ci3T Challenge</a:t>
            </a:r>
          </a:p>
        </p:txBody>
      </p:sp>
      <p:pic>
        <p:nvPicPr>
          <p:cNvPr id="5" name="Picture" descr="Ci3T School-wide Challenge Poster">
            <a:extLst>
              <a:ext uri="{FF2B5EF4-FFF2-40B4-BE49-F238E27FC236}">
                <a16:creationId xmlns:a16="http://schemas.microsoft.com/office/drawing/2014/main" id="{FAD0FA95-273C-0DCA-9D8D-382755B3FB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77406" y="1805848"/>
            <a:ext cx="3237188" cy="4371115"/>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81204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28D6A-7132-C36D-080D-B376EDA89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BFAAB-8B2F-60F9-3F42-503C0DF6C39D}"/>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Ci3T Challenge Example Handout 1</a:t>
            </a:r>
          </a:p>
        </p:txBody>
      </p:sp>
      <p:pic>
        <p:nvPicPr>
          <p:cNvPr id="4" name="Picture" descr="Close up of the Ci3T School-wide Challenge Poster that includes the following information: Each week of February will be themed to one of our four school wide expectations and we would like to recognize kids during each week with each particular theme in mind. Also includes dates for the weekly themes that correspond with each of the schoolwide expectations and weekly challenges. In this example, the theme of the week is respect and one of the challenges is to give one ROAR ticket each day preferably with positive praise for an example of respect but any type of ticket will do.">
            <a:extLst>
              <a:ext uri="{FF2B5EF4-FFF2-40B4-BE49-F238E27FC236}">
                <a16:creationId xmlns:a16="http://schemas.microsoft.com/office/drawing/2014/main" id="{3E377499-4C6B-2474-5885-24FD1D33AA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9202" y="564248"/>
            <a:ext cx="9773596" cy="13197104"/>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343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5514D0-C3A1-AE67-BF0A-104AA0A25F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9D74BC-22C1-7649-F108-344578AF288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Ci3T Challenge Example Handout 2</a:t>
            </a:r>
          </a:p>
        </p:txBody>
      </p:sp>
      <p:pic>
        <p:nvPicPr>
          <p:cNvPr id="4" name="Picture" descr="Close up of the Ci3T School-wide Challenge Poster. Includes more examples of weekly challenges as well as the following explanation: Once you have completed each of these challenges, turn this sheet in to the Ci3T mailbox at the front office by the end of the week for your chance to win and be recognized. ">
            <a:extLst>
              <a:ext uri="{FF2B5EF4-FFF2-40B4-BE49-F238E27FC236}">
                <a16:creationId xmlns:a16="http://schemas.microsoft.com/office/drawing/2014/main" id="{32D8B453-59D6-4294-51AA-D65FA9F264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9202" y="-5064102"/>
            <a:ext cx="9773596" cy="13197104"/>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743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BA27F-339A-65A6-73CB-84792B9D933F}"/>
              </a:ext>
            </a:extLst>
          </p:cNvPr>
          <p:cNvSpPr>
            <a:spLocks noGrp="1"/>
          </p:cNvSpPr>
          <p:nvPr>
            <p:ph type="title"/>
          </p:nvPr>
        </p:nvSpPr>
        <p:spPr/>
        <p:txBody>
          <a:bodyPr/>
          <a:lstStyle/>
          <a:p>
            <a:r>
              <a:rPr lang="en-US"/>
              <a:t>Update Reinforcer Menu</a:t>
            </a:r>
          </a:p>
        </p:txBody>
      </p:sp>
      <p:pic>
        <p:nvPicPr>
          <p:cNvPr id="5" name="Picture 1" descr="Reinforcer Menu">
            <a:extLst>
              <a:ext uri="{FF2B5EF4-FFF2-40B4-BE49-F238E27FC236}">
                <a16:creationId xmlns:a16="http://schemas.microsoft.com/office/drawing/2014/main" id="{EBD6A49E-983E-7A84-C246-DC12ED029EA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10430" y="1894243"/>
            <a:ext cx="3318534" cy="3938480"/>
          </a:xfrm>
          <a:ln w="6350">
            <a:solidFill>
              <a:schemeClr val="tx1"/>
            </a:solidFill>
          </a:ln>
        </p:spPr>
      </p:pic>
      <p:pic>
        <p:nvPicPr>
          <p:cNvPr id="4" name="Picture 2" descr="R06 Reinforcer Student Questionnaire">
            <a:extLst>
              <a:ext uri="{FF2B5EF4-FFF2-40B4-BE49-F238E27FC236}">
                <a16:creationId xmlns:a16="http://schemas.microsoft.com/office/drawing/2014/main" id="{B8A6DEB0-9D09-0DA3-C0AC-438F67D74789}"/>
              </a:ext>
            </a:extLst>
          </p:cNvPr>
          <p:cNvPicPr>
            <a:picLocks noChangeAspect="1"/>
          </p:cNvPicPr>
          <p:nvPr/>
        </p:nvPicPr>
        <p:blipFill>
          <a:blip r:embed="rId3" cstate="screen">
            <a:extLst>
              <a:ext uri="{28A0092B-C50C-407E-A947-70E740481C1C}">
                <a14:useLocalDpi xmlns:a14="http://schemas.microsoft.com/office/drawing/2010/main"/>
              </a:ext>
            </a:extLst>
          </a:blip>
          <a:srcRect r="50000"/>
          <a:stretch/>
        </p:blipFill>
        <p:spPr>
          <a:xfrm>
            <a:off x="4173633" y="1875932"/>
            <a:ext cx="3101698" cy="3975101"/>
          </a:xfrm>
          <a:prstGeom prst="rect">
            <a:avLst/>
          </a:prstGeom>
          <a:ln>
            <a:solidFill>
              <a:schemeClr val="tx1"/>
            </a:solidFill>
          </a:ln>
        </p:spPr>
      </p:pic>
      <p:pic>
        <p:nvPicPr>
          <p:cNvPr id="3" name="Picture 3">
            <a:extLst>
              <a:ext uri="{FF2B5EF4-FFF2-40B4-BE49-F238E27FC236}">
                <a16:creationId xmlns:a16="http://schemas.microsoft.com/office/drawing/2014/main" id="{35644355-8D6A-5778-A922-4D151B621EE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pic>
        <p:nvPicPr>
          <p:cNvPr id="7" name="Picture 4">
            <a:extLst>
              <a:ext uri="{FF2B5EF4-FFF2-40B4-BE49-F238E27FC236}">
                <a16:creationId xmlns:a16="http://schemas.microsoft.com/office/drawing/2014/main" id="{E9A20526-B530-9F72-BFD6-914912E0BDD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27156" y="4803058"/>
            <a:ext cx="2427899" cy="1816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50676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06F3-56BB-2C20-3A7D-30B6B9837535}"/>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8" name="Title hidden">
            <a:extLst>
              <a:ext uri="{FF2B5EF4-FFF2-40B4-BE49-F238E27FC236}">
                <a16:creationId xmlns:a16="http://schemas.microsoft.com/office/drawing/2014/main" id="{6F07DB89-19F1-9C68-9C5F-104C76C313E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Let’s Chat! 1</a:t>
            </a:r>
          </a:p>
        </p:txBody>
      </p:sp>
      <p:sp>
        <p:nvSpPr>
          <p:cNvPr id="3" name="Content 1">
            <a:extLst>
              <a:ext uri="{FF2B5EF4-FFF2-40B4-BE49-F238E27FC236}">
                <a16:creationId xmlns:a16="http://schemas.microsoft.com/office/drawing/2014/main" id="{439B3C60-69CB-F3F9-798B-625E84340BDC}"/>
              </a:ext>
            </a:extLst>
          </p:cNvPr>
          <p:cNvSpPr>
            <a:spLocks noGrp="1"/>
          </p:cNvSpPr>
          <p:nvPr>
            <p:ph sz="half" idx="1"/>
          </p:nvPr>
        </p:nvSpPr>
        <p:spPr>
          <a:xfrm>
            <a:off x="838200" y="1825625"/>
            <a:ext cx="5181600" cy="4351338"/>
          </a:xfrm>
        </p:spPr>
        <p:txBody>
          <a:bodyPr/>
          <a:lstStyle/>
          <a:p>
            <a:pPr marL="0" indent="0">
              <a:buNone/>
            </a:pPr>
            <a:r>
              <a:rPr lang="en-US"/>
              <a:t>What is the most unique reinforcer you have offered?</a:t>
            </a:r>
          </a:p>
          <a:p>
            <a:pPr marL="0" indent="0">
              <a:buNone/>
            </a:pPr>
            <a:endParaRPr lang="en-US"/>
          </a:p>
          <a:p>
            <a:pPr marL="0" indent="0">
              <a:buNone/>
            </a:pPr>
            <a:r>
              <a:rPr lang="en-US" i="1"/>
              <a:t>OR</a:t>
            </a:r>
          </a:p>
          <a:p>
            <a:pPr marL="0" indent="0">
              <a:buNone/>
            </a:pPr>
            <a:endParaRPr lang="en-US"/>
          </a:p>
          <a:p>
            <a:pPr marL="0" indent="0">
              <a:buNone/>
            </a:pPr>
            <a:r>
              <a:rPr lang="en-US"/>
              <a:t>What is the most popular reinforcer on your menu?</a:t>
            </a:r>
          </a:p>
          <a:p>
            <a:endParaRPr lang="en-US"/>
          </a:p>
        </p:txBody>
      </p:sp>
      <p:pic>
        <p:nvPicPr>
          <p:cNvPr id="11" name="Zoom" descr="A screenshot of a blank Zoom chat box">
            <a:extLst>
              <a:ext uri="{FF2B5EF4-FFF2-40B4-BE49-F238E27FC236}">
                <a16:creationId xmlns:a16="http://schemas.microsoft.com/office/drawing/2014/main" id="{FE3A79D8-4B4F-813E-DE0C-19DFF7FEC343}"/>
              </a:ext>
            </a:extLst>
          </p:cNvPr>
          <p:cNvPicPr>
            <a:picLocks noGrp="1" noChangeAspect="1"/>
          </p:cNvPicPr>
          <p:nvPr>
            <p:ph sz="half" idx="2"/>
          </p:nvPr>
        </p:nvPicPr>
        <p:blipFill>
          <a:blip r:embed="rId2"/>
          <a:stretch>
            <a:fillRect/>
          </a:stretch>
        </p:blipFill>
        <p:spPr>
          <a:xfrm>
            <a:off x="6536224" y="1469307"/>
            <a:ext cx="3345666" cy="3605019"/>
          </a:xfrm>
          <a:ln>
            <a:solidFill>
              <a:schemeClr val="tx1"/>
            </a:solidFill>
          </a:ln>
        </p:spPr>
      </p:pic>
      <p:pic>
        <p:nvPicPr>
          <p:cNvPr id="4" name="Picture">
            <a:extLst>
              <a:ext uri="{FF2B5EF4-FFF2-40B4-BE49-F238E27FC236}">
                <a16:creationId xmlns:a16="http://schemas.microsoft.com/office/drawing/2014/main" id="{C475137C-05A6-2ED9-8073-1041E0BC2B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157113" y="3271816"/>
            <a:ext cx="1560711" cy="2133785"/>
          </a:xfrm>
          <a:prstGeom prst="rect">
            <a:avLst/>
          </a:prstGeom>
        </p:spPr>
      </p:pic>
    </p:spTree>
    <p:extLst>
      <p:ext uri="{BB962C8B-B14F-4D97-AF65-F5344CB8AC3E}">
        <p14:creationId xmlns:p14="http://schemas.microsoft.com/office/powerpoint/2010/main" val="21301289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6217E-A1B6-2761-0CD0-8F2D38DC2CB7}"/>
              </a:ext>
              <a:ext uri="{C183D7F6-B498-43B3-948B-1728B52AA6E4}">
                <adec:decorative xmlns:adec="http://schemas.microsoft.com/office/drawing/2017/decorative" val="1"/>
              </a:ext>
            </a:extLst>
          </p:cNvPr>
          <p:cNvSpPr>
            <a:spLocks noGrp="1"/>
          </p:cNvSpPr>
          <p:nvPr>
            <p:ph type="title"/>
          </p:nvPr>
        </p:nvSpPr>
        <p:spPr/>
        <p:txBody>
          <a:bodyPr/>
          <a:lstStyle/>
          <a:p>
            <a:r>
              <a:rPr lang="en-US"/>
              <a:t>Action Planning</a:t>
            </a:r>
          </a:p>
        </p:txBody>
      </p:sp>
      <p:sp>
        <p:nvSpPr>
          <p:cNvPr id="4" name="Title hidden">
            <a:extLst>
              <a:ext uri="{FF2B5EF4-FFF2-40B4-BE49-F238E27FC236}">
                <a16:creationId xmlns:a16="http://schemas.microsoft.com/office/drawing/2014/main" id="{7D8062AC-0C1B-F2C9-91DD-479347F16C22}"/>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Action Planning 1</a:t>
            </a:r>
          </a:p>
        </p:txBody>
      </p:sp>
      <p:pic>
        <p:nvPicPr>
          <p:cNvPr id="3" name="Picture 2" descr="Action Steps Tables. Logistics Action Items table is used for planning steps for supporting implementation and includes the following columns: action item, person(s) responsible, planned completion date, date completed, and completed items. Problem-solving Action Plan Table is used for team-initiated problem solving (TIPS), which involves using school-wide data to identify challenges and make action plans, and includes the following columns: problem statement, hypothesis (why), solutions/tasks, who?, by when?, and goal, timeline, and decision rules.">
            <a:extLst>
              <a:ext uri="{FF2B5EF4-FFF2-40B4-BE49-F238E27FC236}">
                <a16:creationId xmlns:a16="http://schemas.microsoft.com/office/drawing/2014/main" id="{D3F95CEC-5215-9C9B-CCCA-92D880EDC875}"/>
              </a:ext>
            </a:extLst>
          </p:cNvPr>
          <p:cNvPicPr>
            <a:picLocks noChangeAspect="1"/>
          </p:cNvPicPr>
          <p:nvPr/>
        </p:nvPicPr>
        <p:blipFill>
          <a:blip r:embed="rId2"/>
          <a:stretch>
            <a:fillRect/>
          </a:stretch>
        </p:blipFill>
        <p:spPr>
          <a:xfrm>
            <a:off x="1715644" y="1682714"/>
            <a:ext cx="8760711" cy="4810161"/>
          </a:xfrm>
          <a:prstGeom prst="rect">
            <a:avLst/>
          </a:prstGeom>
        </p:spPr>
      </p:pic>
    </p:spTree>
    <p:extLst>
      <p:ext uri="{BB962C8B-B14F-4D97-AF65-F5344CB8AC3E}">
        <p14:creationId xmlns:p14="http://schemas.microsoft.com/office/powerpoint/2010/main" val="33910516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EA2A2-4E30-F0FB-5C05-CB86EE7500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2FB785-65A2-DB2A-F9A0-1EE7B939766A}"/>
              </a:ext>
            </a:extLst>
          </p:cNvPr>
          <p:cNvSpPr>
            <a:spLocks noGrp="1"/>
          </p:cNvSpPr>
          <p:nvPr>
            <p:ph type="title"/>
          </p:nvPr>
        </p:nvSpPr>
        <p:spPr/>
        <p:txBody>
          <a:bodyPr>
            <a:normAutofit/>
          </a:bodyPr>
          <a:lstStyle/>
          <a:p>
            <a:r>
              <a:rPr lang="en-US" dirty="0"/>
              <a:t>Scenario 2</a:t>
            </a:r>
            <a:r>
              <a:rPr lang="en-US"/>
              <a:t>: Ci3T Integrated </a:t>
            </a:r>
            <a:r>
              <a:rPr lang="en-US" dirty="0"/>
              <a:t>Lesson Planning</a:t>
            </a:r>
          </a:p>
        </p:txBody>
      </p:sp>
      <p:sp>
        <p:nvSpPr>
          <p:cNvPr id="6" name="Rectangle">
            <a:extLst>
              <a:ext uri="{FF2B5EF4-FFF2-40B4-BE49-F238E27FC236}">
                <a16:creationId xmlns:a16="http://schemas.microsoft.com/office/drawing/2014/main" id="{FDE13475-9A72-6801-80F4-62F3544133AD}"/>
              </a:ext>
            </a:extLst>
          </p:cNvPr>
          <p:cNvSpPr/>
          <p:nvPr/>
        </p:nvSpPr>
        <p:spPr>
          <a:xfrm>
            <a:off x="300038" y="5543550"/>
            <a:ext cx="10792959" cy="1314450"/>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bg1"/>
                </a:solidFill>
              </a:rPr>
              <a:t>1.10 CLASSROOM PRACTICES</a:t>
            </a:r>
          </a:p>
          <a:p>
            <a:r>
              <a:rPr lang="en-US" sz="1400">
                <a:solidFill>
                  <a:schemeClr val="bg1"/>
                </a:solidFill>
              </a:rPr>
              <a:t>Educators consistently and equitably implement positive and proactive classroom practices—including building relationships with students; developing a safe environment; prompting predictable routines and expected behavior; actively providing OTRs, active supervision, and specific feedback (i.e., specific praise and supportive corrections); and ensuring a high ratio (≥ 5:1) of positive to corrective feedback.</a:t>
            </a:r>
          </a:p>
        </p:txBody>
      </p:sp>
      <p:pic>
        <p:nvPicPr>
          <p:cNvPr id="7" name="Picture" descr="Tiered Fidelity Inventory (TFI) Manual - Version 3">
            <a:extLst>
              <a:ext uri="{FF2B5EF4-FFF2-40B4-BE49-F238E27FC236}">
                <a16:creationId xmlns:a16="http://schemas.microsoft.com/office/drawing/2014/main" id="{0B0A5AA1-987C-80F4-B525-E47AF67D14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15625" y="4943475"/>
            <a:ext cx="1476375" cy="1914525"/>
          </a:xfrm>
          <a:prstGeom prst="rect">
            <a:avLst/>
          </a:prstGeom>
        </p:spPr>
      </p:pic>
    </p:spTree>
    <p:extLst>
      <p:ext uri="{BB962C8B-B14F-4D97-AF65-F5344CB8AC3E}">
        <p14:creationId xmlns:p14="http://schemas.microsoft.com/office/powerpoint/2010/main" val="132402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5B8621A5-9088-AA88-8E25-99BFB883513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a:t>
            </a:r>
            <a:r>
              <a:rPr lang="en-US"/>
              <a:t>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C5E39D8D-2B94-A069-C98F-EB8BE31FC9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38459440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DBC67-492D-036F-C883-6C73E504B0C6}"/>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E160AADF-E567-ADF9-CFC3-DA181AE5CE4F}"/>
              </a:ext>
            </a:extLst>
          </p:cNvPr>
          <p:cNvSpPr>
            <a:spLocks noGrp="1"/>
          </p:cNvSpPr>
          <p:nvPr>
            <p:ph type="title"/>
          </p:nvPr>
        </p:nvSpPr>
        <p:spPr/>
        <p:txBody>
          <a:bodyPr/>
          <a:lstStyle/>
          <a:p>
            <a:r>
              <a:rPr lang="en-US"/>
              <a:t>Data to Indicate a Focus on Tier 1: School Level</a:t>
            </a:r>
          </a:p>
        </p:txBody>
      </p:sp>
      <p:pic>
        <p:nvPicPr>
          <p:cNvPr id="2" name="Content" descr="Chart that displays which percent of students are making adequate progress, have moderate difficulties, or have significant difficulties in reading skills, math skills, prosocial behavior, and motivation to learn.">
            <a:extLst>
              <a:ext uri="{FF2B5EF4-FFF2-40B4-BE49-F238E27FC236}">
                <a16:creationId xmlns:a16="http://schemas.microsoft.com/office/drawing/2014/main" id="{F0848193-71EF-6D61-1EF3-FB898DA0AD87}"/>
              </a:ext>
            </a:extLst>
          </p:cNvPr>
          <p:cNvPicPr>
            <a:picLocks noChangeAspect="1"/>
          </p:cNvPicPr>
          <p:nvPr/>
        </p:nvPicPr>
        <p:blipFill>
          <a:blip r:embed="rId2"/>
          <a:stretch/>
        </p:blipFill>
        <p:spPr>
          <a:xfrm>
            <a:off x="3049138" y="2373017"/>
            <a:ext cx="6093724" cy="3899425"/>
          </a:xfrm>
          <a:prstGeom prst="rect">
            <a:avLst/>
          </a:prstGeom>
        </p:spPr>
      </p:pic>
      <p:sp>
        <p:nvSpPr>
          <p:cNvPr id="3" name="TextBox">
            <a:extLst>
              <a:ext uri="{FF2B5EF4-FFF2-40B4-BE49-F238E27FC236}">
                <a16:creationId xmlns:a16="http://schemas.microsoft.com/office/drawing/2014/main" id="{EB46E8E9-B642-2B2A-29E2-77947F93142F}"/>
              </a:ext>
              <a:ext uri="{C183D7F6-B498-43B3-948B-1728B52AA6E4}">
                <adec:decorative xmlns:adec="http://schemas.microsoft.com/office/drawing/2017/decorative" val="1"/>
              </a:ext>
            </a:extLst>
          </p:cNvPr>
          <p:cNvSpPr txBox="1"/>
          <p:nvPr/>
        </p:nvSpPr>
        <p:spPr>
          <a:xfrm>
            <a:off x="0" y="6396335"/>
            <a:ext cx="10413242"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
        <p:nvSpPr>
          <p:cNvPr id="7" name="TextBox 6">
            <a:extLst>
              <a:ext uri="{FF2B5EF4-FFF2-40B4-BE49-F238E27FC236}">
                <a16:creationId xmlns:a16="http://schemas.microsoft.com/office/drawing/2014/main" id="{5FD5550E-3DD5-91A0-65B3-B47A92C0133C}"/>
              </a:ext>
            </a:extLst>
          </p:cNvPr>
          <p:cNvSpPr txBox="1"/>
          <p:nvPr/>
        </p:nvSpPr>
        <p:spPr>
          <a:xfrm>
            <a:off x="1015621" y="1855152"/>
            <a:ext cx="10694158" cy="369332"/>
          </a:xfrm>
          <a:prstGeom prst="rect">
            <a:avLst/>
          </a:prstGeom>
          <a:noFill/>
        </p:spPr>
        <p:txBody>
          <a:bodyPr wrap="square">
            <a:spAutoFit/>
          </a:bodyPr>
          <a:lstStyle/>
          <a:p>
            <a:pPr algn="ctr"/>
            <a:r>
              <a:rPr lang="en-US" b="1" dirty="0">
                <a:cs typeface="Times New Roman" pitchFamily="18" charset="0"/>
              </a:rPr>
              <a:t>Social Skills Improvement System – Performance Screening Guide Spring 2012 – Total School</a:t>
            </a:r>
            <a:endParaRPr lang="en-US" b="1" dirty="0"/>
          </a:p>
        </p:txBody>
      </p:sp>
    </p:spTree>
    <p:extLst>
      <p:ext uri="{BB962C8B-B14F-4D97-AF65-F5344CB8AC3E}">
        <p14:creationId xmlns:p14="http://schemas.microsoft.com/office/powerpoint/2010/main" val="28373940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45A0895F-7424-E04E-45AE-D3012F67180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Implementation Report 1</a:t>
            </a:r>
          </a:p>
        </p:txBody>
      </p:sp>
      <p:pic>
        <p:nvPicPr>
          <p:cNvPr id="5" name="Picture 1" descr="Data Summary">
            <a:extLst>
              <a:ext uri="{FF2B5EF4-FFF2-40B4-BE49-F238E27FC236}">
                <a16:creationId xmlns:a16="http://schemas.microsoft.com/office/drawing/2014/main" id="{16FE0519-7F7A-14D7-D18A-A812A29EA1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62"/>
          <a:stretch/>
        </p:blipFill>
        <p:spPr>
          <a:xfrm>
            <a:off x="148313" y="298081"/>
            <a:ext cx="7845382" cy="6263139"/>
          </a:xfrm>
          <a:prstGeom prst="rect">
            <a:avLst/>
          </a:prstGeom>
          <a:ln>
            <a:solidFill>
              <a:schemeClr val="accent4"/>
            </a:solidFill>
          </a:ln>
        </p:spPr>
      </p:pic>
      <p:pic>
        <p:nvPicPr>
          <p:cNvPr id="6" name="Picture 2" descr="Ci3T Implementation Report">
            <a:extLst>
              <a:ext uri="{FF2B5EF4-FFF2-40B4-BE49-F238E27FC236}">
                <a16:creationId xmlns:a16="http://schemas.microsoft.com/office/drawing/2014/main" id="{50079B3F-E812-6225-2B69-F8CEE01A6061}"/>
              </a:ext>
            </a:extLst>
          </p:cNvPr>
          <p:cNvPicPr>
            <a:picLocks noChangeAspect="1"/>
          </p:cNvPicPr>
          <p:nvPr/>
        </p:nvPicPr>
        <p:blipFill>
          <a:blip r:embed="rId4"/>
          <a:srcRect/>
          <a:stretch/>
        </p:blipFill>
        <p:spPr>
          <a:xfrm>
            <a:off x="8302033" y="936511"/>
            <a:ext cx="3608895" cy="4558191"/>
          </a:xfrm>
          <a:prstGeom prst="rect">
            <a:avLst/>
          </a:prstGeom>
        </p:spPr>
      </p:pic>
    </p:spTree>
    <p:extLst>
      <p:ext uri="{BB962C8B-B14F-4D97-AF65-F5344CB8AC3E}">
        <p14:creationId xmlns:p14="http://schemas.microsoft.com/office/powerpoint/2010/main" val="14996949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76489-8A44-8858-5168-A32A01FE47A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E8D4F8D-42FA-804C-A89E-24A97AC3B681}"/>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Procedures for Teaching 1</a:t>
            </a:r>
          </a:p>
        </p:txBody>
      </p:sp>
      <p:pic>
        <p:nvPicPr>
          <p:cNvPr id="3" name="Picture 1" descr="Procedures for teaching (teacher perspective). Includes field, mean, and standard deviation.">
            <a:extLst>
              <a:ext uri="{FF2B5EF4-FFF2-40B4-BE49-F238E27FC236}">
                <a16:creationId xmlns:a16="http://schemas.microsoft.com/office/drawing/2014/main" id="{DF6BFD52-B2C3-144A-63FA-4ED53D583390}"/>
              </a:ext>
            </a:extLst>
          </p:cNvPr>
          <p:cNvPicPr>
            <a:picLocks noChangeAspect="1"/>
          </p:cNvPicPr>
          <p:nvPr/>
        </p:nvPicPr>
        <p:blipFill>
          <a:blip r:embed="rId3"/>
          <a:stretch>
            <a:fillRect/>
          </a:stretch>
        </p:blipFill>
        <p:spPr>
          <a:xfrm>
            <a:off x="402544" y="0"/>
            <a:ext cx="6974847" cy="6858000"/>
          </a:xfrm>
          <a:prstGeom prst="rect">
            <a:avLst/>
          </a:prstGeom>
          <a:ln>
            <a:solidFill>
              <a:schemeClr val="accent5"/>
            </a:solidFill>
          </a:ln>
        </p:spPr>
      </p:pic>
      <p:sp>
        <p:nvSpPr>
          <p:cNvPr id="7" name="Highlight 1" descr="Yellow highlighting over field 14: Did I use low intensity strategies to support student engagement? Mean 2.39. Standard deviation 0.55. and over field 15: Did I teach my school's social skills curriculum and objectives with integrity as defined in our Ci3T Implementation Manual? Mean 1.85. Standard deviation 0.97.">
            <a:extLst>
              <a:ext uri="{FF2B5EF4-FFF2-40B4-BE49-F238E27FC236}">
                <a16:creationId xmlns:a16="http://schemas.microsoft.com/office/drawing/2014/main" id="{993C0709-EA91-93B8-B91A-8C4B4226B437}"/>
              </a:ext>
            </a:extLst>
          </p:cNvPr>
          <p:cNvSpPr/>
          <p:nvPr/>
        </p:nvSpPr>
        <p:spPr>
          <a:xfrm>
            <a:off x="281072" y="4477407"/>
            <a:ext cx="7204249" cy="756745"/>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ighlight 2" descr="Yellow highlighting over field 17: Did I prompt or remind students of the social skills that would help them engage in the lesson? Mean 1.60. Standard deviation 0.80.">
            <a:extLst>
              <a:ext uri="{FF2B5EF4-FFF2-40B4-BE49-F238E27FC236}">
                <a16:creationId xmlns:a16="http://schemas.microsoft.com/office/drawing/2014/main" id="{0BE2A833-BE19-C732-9A82-623A000C87E4}"/>
              </a:ext>
            </a:extLst>
          </p:cNvPr>
          <p:cNvSpPr/>
          <p:nvPr/>
        </p:nvSpPr>
        <p:spPr>
          <a:xfrm>
            <a:off x="287842" y="5550570"/>
            <a:ext cx="7204249" cy="345734"/>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FBB1489E-5B5B-6C77-105C-FFFA13E4507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8302033" y="938711"/>
            <a:ext cx="3608895" cy="4553791"/>
          </a:xfrm>
          <a:prstGeom prst="rect">
            <a:avLst/>
          </a:prstGeom>
          <a:ln>
            <a:solidFill>
              <a:schemeClr val="tx1"/>
            </a:solidFill>
          </a:ln>
        </p:spPr>
      </p:pic>
    </p:spTree>
    <p:extLst>
      <p:ext uri="{BB962C8B-B14F-4D97-AF65-F5344CB8AC3E}">
        <p14:creationId xmlns:p14="http://schemas.microsoft.com/office/powerpoint/2010/main" val="11591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99E2B-C983-58FD-3BD5-07379C810B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1EF36E-B449-E174-712F-422FA9E7F14E}"/>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Procedures for Teaching 2</a:t>
            </a:r>
          </a:p>
        </p:txBody>
      </p:sp>
      <p:pic>
        <p:nvPicPr>
          <p:cNvPr id="8" name="Picture 1" descr="Procedures for teaching (teacher perspective). Includes field, mean, and standard deviation.">
            <a:extLst>
              <a:ext uri="{FF2B5EF4-FFF2-40B4-BE49-F238E27FC236}">
                <a16:creationId xmlns:a16="http://schemas.microsoft.com/office/drawing/2014/main" id="{28F40B39-81FA-2262-8AE9-A96DCF33E093}"/>
              </a:ext>
            </a:extLst>
          </p:cNvPr>
          <p:cNvPicPr>
            <a:picLocks noChangeAspect="1"/>
          </p:cNvPicPr>
          <p:nvPr/>
        </p:nvPicPr>
        <p:blipFill>
          <a:blip r:embed="rId3"/>
          <a:stretch>
            <a:fillRect/>
          </a:stretch>
        </p:blipFill>
        <p:spPr>
          <a:xfrm>
            <a:off x="258233" y="309127"/>
            <a:ext cx="7878274" cy="6239746"/>
          </a:xfrm>
          <a:prstGeom prst="rect">
            <a:avLst/>
          </a:prstGeom>
        </p:spPr>
      </p:pic>
      <p:sp>
        <p:nvSpPr>
          <p:cNvPr id="7" name="Highlight 1" descr="Yellow highlighting over field 11: Did I integrate social skills content into my instruction? Mean 0.47. Standard deviation 0.78. and over field 12: Did I use low-intensity strategies to support student engagement? Mean 2.26. Standard deviation 0.85. and over field 13: Did I teach my school's social skills curriculum and objectives with integrity as defined in our Ci3T Implementation Manual. Mean 0.50. Standard deviation 1.12.">
            <a:extLst>
              <a:ext uri="{FF2B5EF4-FFF2-40B4-BE49-F238E27FC236}">
                <a16:creationId xmlns:a16="http://schemas.microsoft.com/office/drawing/2014/main" id="{6AFAE5A5-2E29-636F-2309-F8FA4A10F4CB}"/>
              </a:ext>
            </a:extLst>
          </p:cNvPr>
          <p:cNvSpPr/>
          <p:nvPr/>
        </p:nvSpPr>
        <p:spPr>
          <a:xfrm>
            <a:off x="281375" y="4401879"/>
            <a:ext cx="7204249" cy="98992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ghlight 2" descr="Yellow highlighting over field 15: Did I prompt or remind students of the social skills that would help them engage in the lesson? Mean 0.32. Standard deviation 0.73. ">
            <a:extLst>
              <a:ext uri="{FF2B5EF4-FFF2-40B4-BE49-F238E27FC236}">
                <a16:creationId xmlns:a16="http://schemas.microsoft.com/office/drawing/2014/main" id="{9348D7AC-8528-3B57-BEC6-9108EA62738C}"/>
              </a:ext>
            </a:extLst>
          </p:cNvPr>
          <p:cNvSpPr/>
          <p:nvPr/>
        </p:nvSpPr>
        <p:spPr>
          <a:xfrm>
            <a:off x="281375" y="5666874"/>
            <a:ext cx="7204249" cy="32938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i3T Treatment Integrity Direct Observation Report">
            <a:extLst>
              <a:ext uri="{FF2B5EF4-FFF2-40B4-BE49-F238E27FC236}">
                <a16:creationId xmlns:a16="http://schemas.microsoft.com/office/drawing/2014/main" id="{848E83A2-97FE-B477-4E87-80B17548F06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03997" y="880645"/>
            <a:ext cx="3604664" cy="4669924"/>
          </a:xfrm>
          <a:prstGeom prst="rect">
            <a:avLst/>
          </a:prstGeom>
          <a:ln>
            <a:solidFill>
              <a:schemeClr val="tx1"/>
            </a:solidFill>
          </a:ln>
        </p:spPr>
      </p:pic>
    </p:spTree>
    <p:extLst>
      <p:ext uri="{BB962C8B-B14F-4D97-AF65-F5344CB8AC3E}">
        <p14:creationId xmlns:p14="http://schemas.microsoft.com/office/powerpoint/2010/main" val="268748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C0376C41-E9BE-3578-DFA0-E0F04597A17D}"/>
              </a:ext>
            </a:extLst>
          </p:cNvPr>
          <p:cNvSpPr>
            <a:spLocks noGrp="1"/>
          </p:cNvSpPr>
          <p:nvPr>
            <p:ph type="title"/>
          </p:nvPr>
        </p:nvSpPr>
        <p:spPr/>
        <p:txBody>
          <a:bodyPr/>
          <a:lstStyle/>
          <a:p>
            <a:r>
              <a:rPr lang="en-US"/>
              <a:t>Focus: Integrated Lesson Planning</a:t>
            </a:r>
          </a:p>
        </p:txBody>
      </p:sp>
      <p:pic>
        <p:nvPicPr>
          <p:cNvPr id="7170" name="Picture 1" descr="Embedding and Integrating Ci3T Domains Into Daily Instruction module cover">
            <a:extLst>
              <a:ext uri="{FF2B5EF4-FFF2-40B4-BE49-F238E27FC236}">
                <a16:creationId xmlns:a16="http://schemas.microsoft.com/office/drawing/2014/main" id="{D59AFDDE-719D-6ABD-C9F7-FB4516693EE3}"/>
              </a:ext>
            </a:extLst>
          </p:cNvPr>
          <p:cNvPicPr>
            <a:picLocks noChangeAspect="1" noChangeArrowheads="1"/>
          </p:cNvPicPr>
          <p:nvPr/>
        </p:nvPicPr>
        <p:blipFill>
          <a:blip r:embed="rId3"/>
          <a:srcRect/>
          <a:stretch/>
        </p:blipFill>
        <p:spPr bwMode="auto">
          <a:xfrm>
            <a:off x="1113607" y="1776463"/>
            <a:ext cx="2871214" cy="4486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i3T integrated lesson plan template">
            <a:extLst>
              <a:ext uri="{FF2B5EF4-FFF2-40B4-BE49-F238E27FC236}">
                <a16:creationId xmlns:a16="http://schemas.microsoft.com/office/drawing/2014/main" id="{0ED7DE4A-5E6D-90FD-AA4A-B810C3242EF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6387" y="4602918"/>
            <a:ext cx="2739614" cy="17455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3" descr="Low-Intensity Teacher-Delivered Strategies purple module covers (7)">
            <a:extLst>
              <a:ext uri="{FF2B5EF4-FFF2-40B4-BE49-F238E27FC236}">
                <a16:creationId xmlns:a16="http://schemas.microsoft.com/office/drawing/2014/main" id="{DAC79418-D643-B430-C721-FCF1BCFAF256}"/>
              </a:ext>
            </a:extLst>
          </p:cNvPr>
          <p:cNvPicPr>
            <a:picLocks noChangeAspect="1"/>
          </p:cNvPicPr>
          <p:nvPr/>
        </p:nvPicPr>
        <p:blipFill>
          <a:blip r:embed="rId5"/>
          <a:stretch>
            <a:fillRect/>
          </a:stretch>
        </p:blipFill>
        <p:spPr>
          <a:xfrm>
            <a:off x="6225157" y="1952407"/>
            <a:ext cx="4853340" cy="3541460"/>
          </a:xfrm>
          <a:prstGeom prst="rect">
            <a:avLst/>
          </a:prstGeom>
          <a:ln>
            <a:solidFill>
              <a:schemeClr val="tx1"/>
            </a:solidFill>
          </a:ln>
        </p:spPr>
      </p:pic>
      <p:sp>
        <p:nvSpPr>
          <p:cNvPr id="2" name="TextBox">
            <a:extLst>
              <a:ext uri="{FF2B5EF4-FFF2-40B4-BE49-F238E27FC236}">
                <a16:creationId xmlns:a16="http://schemas.microsoft.com/office/drawing/2014/main" id="{1AF6D8CF-065A-AD7D-A03D-CA7904511361}"/>
              </a:ext>
              <a:ext uri="{C183D7F6-B498-43B3-948B-1728B52AA6E4}">
                <adec:decorative xmlns:adec="http://schemas.microsoft.com/office/drawing/2017/decorative" val="1"/>
              </a:ext>
            </a:extLst>
          </p:cNvPr>
          <p:cNvSpPr txBox="1"/>
          <p:nvPr/>
        </p:nvSpPr>
        <p:spPr>
          <a:xfrm>
            <a:off x="0" y="6449683"/>
            <a:ext cx="11902382" cy="408317"/>
          </a:xfrm>
          <a:prstGeom prst="rect">
            <a:avLst/>
          </a:prstGeom>
          <a:noFill/>
        </p:spPr>
        <p:txBody>
          <a:bodyPr wrap="square">
            <a:spAutoFit/>
          </a:bodyPr>
          <a:lstStyle/>
          <a:p>
            <a:pPr algn="l" rtl="0" fontAlgn="base">
              <a:lnSpc>
                <a:spcPts val="1150"/>
              </a:lnSpc>
              <a:buNone/>
            </a:pPr>
            <a:r>
              <a:rPr lang="en-US" sz="1050" b="0" i="0" u="none" strike="noStrike">
                <a:solidFill>
                  <a:srgbClr val="808080"/>
                </a:solidFill>
                <a:effectLst/>
              </a:rPr>
              <a:t>Citation. Oakes, W. P., Lane, K. L., Lane, K. S., &amp; Buckman, M. M. (2019). </a:t>
            </a:r>
            <a:r>
              <a:rPr lang="en-US" sz="1050" b="0" i="1" u="none" strike="noStrike">
                <a:solidFill>
                  <a:srgbClr val="808080"/>
                </a:solidFill>
                <a:effectLst/>
              </a:rPr>
              <a:t>Ci3T integrated lessons plan template</a:t>
            </a:r>
            <a:r>
              <a:rPr lang="en-US" sz="1050" b="0" i="0" u="none" strike="noStrike">
                <a:solidFill>
                  <a:srgbClr val="808080"/>
                </a:solidFill>
                <a:effectLst/>
              </a:rPr>
              <a:t>. www.ci3t.org.</a:t>
            </a:r>
            <a:r>
              <a:rPr lang="en-US" sz="1050" b="0" i="0">
                <a:effectLst/>
              </a:rPr>
              <a:t>​</a:t>
            </a:r>
          </a:p>
          <a:p>
            <a:pPr algn="l" rtl="0" fontAlgn="base">
              <a:lnSpc>
                <a:spcPts val="1150"/>
              </a:lnSpc>
            </a:pPr>
            <a:r>
              <a:rPr lang="en-US" sz="1050" b="0" i="0" u="none" strike="noStrike">
                <a:solidFill>
                  <a:srgbClr val="808080"/>
                </a:solidFill>
                <a:effectLst/>
              </a:rPr>
              <a:t>Completed examples available in:</a:t>
            </a:r>
            <a:r>
              <a:rPr lang="en-US" sz="1600" b="0" i="0" u="none" strike="noStrike">
                <a:solidFill>
                  <a:srgbClr val="000000"/>
                </a:solidFill>
                <a:effectLst/>
              </a:rPr>
              <a:t> </a:t>
            </a:r>
            <a:r>
              <a:rPr lang="en-US" sz="1050" b="0" i="0" u="none" strike="noStrike">
                <a:solidFill>
                  <a:srgbClr val="808080"/>
                </a:solidFill>
                <a:effectLst/>
              </a:rPr>
              <a:t>Ci3T Project ENHANCE Research Team. (2022, July). </a:t>
            </a:r>
            <a:r>
              <a:rPr lang="en-US" sz="1050" b="0" i="1" u="none" strike="noStrike">
                <a:solidFill>
                  <a:srgbClr val="808080"/>
                </a:solidFill>
                <a:effectLst/>
              </a:rPr>
              <a:t>Embedding and integrating Ci3T domains into daily instruction</a:t>
            </a:r>
            <a:r>
              <a:rPr lang="en-US" sz="1050" b="0" i="0" u="none" strike="noStrike">
                <a:solidFill>
                  <a:srgbClr val="808080"/>
                </a:solidFill>
                <a:effectLst/>
              </a:rPr>
              <a:t>. Author. </a:t>
            </a:r>
            <a:r>
              <a:rPr lang="en-US" sz="1050" b="0" i="0" u="sng" strike="noStrike">
                <a:solidFill>
                  <a:srgbClr val="283375"/>
                </a:solidFill>
                <a:effectLst/>
                <a:hlinkClick r:id="rId6"/>
              </a:rPr>
              <a:t>https://doi.org/10.17161/ci3t.42880</a:t>
            </a:r>
            <a:r>
              <a:rPr lang="en-US" sz="1050" b="0" i="0" u="none" strike="noStrike">
                <a:solidFill>
                  <a:srgbClr val="808080"/>
                </a:solidFill>
                <a:effectLst/>
              </a:rPr>
              <a:t> </a:t>
            </a:r>
            <a:endParaRPr lang="en-US" sz="1050" b="0" i="0">
              <a:effectLst/>
            </a:endParaRPr>
          </a:p>
        </p:txBody>
      </p:sp>
    </p:spTree>
    <p:extLst>
      <p:ext uri="{BB962C8B-B14F-4D97-AF65-F5344CB8AC3E}">
        <p14:creationId xmlns:p14="http://schemas.microsoft.com/office/powerpoint/2010/main" val="13149791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a:srcRect t="4290" b="13076"/>
          <a:stretch/>
        </p:blipFill>
        <p:spPr>
          <a:xfrm>
            <a:off x="878297" y="75721"/>
            <a:ext cx="10502990" cy="6706558"/>
          </a:xfrm>
          <a:prstGeom prst="rect">
            <a:avLst/>
          </a:prstGeom>
          <a:ln>
            <a:solidFill>
              <a:schemeClr val="tx1"/>
            </a:solidFill>
          </a:ln>
        </p:spPr>
      </p:pic>
      <p:sp>
        <p:nvSpPr>
          <p:cNvPr id="15" name="Rectangle 1">
            <a:extLst>
              <a:ext uri="{FF2B5EF4-FFF2-40B4-BE49-F238E27FC236}">
                <a16:creationId xmlns:a16="http://schemas.microsoft.com/office/drawing/2014/main" id="{614F4E20-F682-20BC-CEDD-F9704CBCE9A0}"/>
              </a:ext>
              <a:ext uri="{C183D7F6-B498-43B3-948B-1728B52AA6E4}">
                <adec:decorative xmlns:adec="http://schemas.microsoft.com/office/drawing/2017/decorative" val="1"/>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D10287F-4A8E-6334-0A27-66115EF16611}"/>
              </a:ext>
              <a:ext uri="{C183D7F6-B498-43B3-948B-1728B52AA6E4}">
                <adec:decorative xmlns:adec="http://schemas.microsoft.com/office/drawing/2017/decorative" val="1"/>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Example of expectation matrix">
            <a:extLst>
              <a:ext uri="{FF2B5EF4-FFF2-40B4-BE49-F238E27FC236}">
                <a16:creationId xmlns:a16="http://schemas.microsoft.com/office/drawing/2014/main" id="{16575001-EC30-DE42-31AA-ACFE8768B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927" y="2885769"/>
            <a:ext cx="4246726" cy="3185044"/>
          </a:xfrm>
          <a:prstGeom prst="rect">
            <a:avLst/>
          </a:prstGeom>
          <a:ln>
            <a:solidFill>
              <a:schemeClr val="tx1"/>
            </a:solidFill>
          </a:ln>
        </p:spPr>
      </p:pic>
      <p:pic>
        <p:nvPicPr>
          <p:cNvPr id="5" name="Picture 3" descr="Example of classroom expectations lesson plan">
            <a:extLst>
              <a:ext uri="{FF2B5EF4-FFF2-40B4-BE49-F238E27FC236}">
                <a16:creationId xmlns:a16="http://schemas.microsoft.com/office/drawing/2014/main" id="{FE217B7E-3D40-DDFC-78D9-2C37134BBFCD}"/>
              </a:ext>
            </a:extLst>
          </p:cNvPr>
          <p:cNvPicPr>
            <a:picLocks noChangeAspect="1"/>
          </p:cNvPicPr>
          <p:nvPr/>
        </p:nvPicPr>
        <p:blipFill>
          <a:blip r:embed="rId4"/>
          <a:srcRect/>
          <a:stretch/>
        </p:blipFill>
        <p:spPr>
          <a:xfrm>
            <a:off x="7790695" y="2574758"/>
            <a:ext cx="2943599" cy="3809364"/>
          </a:xfrm>
          <a:prstGeom prst="rect">
            <a:avLst/>
          </a:prstGeom>
          <a:ln>
            <a:solidFill>
              <a:schemeClr val="tx1"/>
            </a:solidFill>
          </a:ln>
        </p:spPr>
      </p:pic>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5"/>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marL="0" marR="0" lvl="0" indent="0" algn="l" defTabSz="914400" rtl="0" eaLnBrk="1" fontAlgn="base" latinLnBrk="0" hangingPunct="1">
              <a:lnSpc>
                <a:spcPts val="1150"/>
              </a:lnSpc>
              <a:spcBef>
                <a:spcPts val="0"/>
              </a:spcBef>
              <a:spcAft>
                <a:spcPts val="0"/>
              </a:spcAft>
              <a:buClrTx/>
              <a:buSzTx/>
              <a:buFontTx/>
              <a:buNone/>
              <a:tabLst/>
              <a:defRPr/>
            </a:pPr>
            <a:r>
              <a:rPr kumimoji="0" lang="en-US" sz="900" b="0" i="0" u="none" strike="noStrike" kern="1200" cap="none" spc="0" normalizeH="0" baseline="0" noProof="0">
                <a:ln>
                  <a:noFill/>
                </a:ln>
                <a:solidFill>
                  <a:srgbClr val="808080"/>
                </a:solidFill>
                <a:effectLst/>
                <a:uLnTx/>
                <a:uFillTx/>
                <a:latin typeface="Arial" panose="020B0604020202020204"/>
                <a:ea typeface="+mn-ea"/>
                <a:cs typeface="+mn-cs"/>
              </a:rPr>
              <a:t>Citation. Oakes, W. P., Lane, K. L., Lane, K. S., &amp; Buckman, M. M. (2019). </a:t>
            </a:r>
            <a:r>
              <a:rPr kumimoji="0" lang="en-US" sz="900" b="0" i="1" u="none" strike="noStrike" kern="1200" cap="none" spc="0" normalizeH="0" baseline="0" noProof="0">
                <a:ln>
                  <a:noFill/>
                </a:ln>
                <a:solidFill>
                  <a:srgbClr val="808080"/>
                </a:solidFill>
                <a:effectLst/>
                <a:uLnTx/>
                <a:uFillTx/>
                <a:latin typeface="Arial" panose="020B0604020202020204"/>
                <a:ea typeface="+mn-ea"/>
                <a:cs typeface="+mn-cs"/>
              </a:rPr>
              <a:t>Ci3T integrated lessons plan template</a:t>
            </a:r>
            <a:r>
              <a:rPr kumimoji="0" lang="en-US" sz="900" b="0" i="0" u="none" strike="noStrike" kern="1200" cap="none" spc="0" normalizeH="0" baseline="0" noProof="0">
                <a:ln>
                  <a:noFill/>
                </a:ln>
                <a:solidFill>
                  <a:srgbClr val="808080"/>
                </a:solidFill>
                <a:effectLst/>
                <a:uLnTx/>
                <a:uFillTx/>
                <a:latin typeface="Arial" panose="020B0604020202020204"/>
                <a:ea typeface="+mn-ea"/>
                <a:cs typeface="+mn-cs"/>
              </a:rPr>
              <a:t>. www.ci3t.org.</a:t>
            </a: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a:t>
            </a:r>
          </a:p>
        </p:txBody>
      </p:sp>
    </p:spTree>
    <p:extLst>
      <p:ext uri="{BB962C8B-B14F-4D97-AF65-F5344CB8AC3E}">
        <p14:creationId xmlns:p14="http://schemas.microsoft.com/office/powerpoint/2010/main" val="4047151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par>
                          <p:cTn id="8" fill="hold">
                            <p:stCondLst>
                              <p:cond delay="2000"/>
                            </p:stCondLst>
                            <p:childTnLst>
                              <p:par>
                                <p:cTn id="9" presetID="2" presetClass="entr" presetSubtype="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 presetClass="entr" presetSubtype="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2000"/>
                                        <p:tgtEl>
                                          <p:spTgt spid="16"/>
                                        </p:tgtEl>
                                      </p:cBhvr>
                                    </p:animEffect>
                                  </p:childTnLst>
                                </p:cTn>
                              </p:par>
                              <p:par>
                                <p:cTn id="23" presetID="10" presetClass="exit" presetSubtype="0" fill="hold" nodeType="with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Share Module Resources</a:t>
            </a:r>
          </a:p>
        </p:txBody>
      </p:sp>
      <p:pic>
        <p:nvPicPr>
          <p:cNvPr id="1026" name="Picture 1" descr="Embedding and Integrating Ci3T Domains Into Daily Instruction module cover">
            <a:extLst>
              <a:ext uri="{FF2B5EF4-FFF2-40B4-BE49-F238E27FC236}">
                <a16:creationId xmlns:a16="http://schemas.microsoft.com/office/drawing/2014/main" id="{04FE7E35-DF58-3A68-0348-AE9AA5EDD1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38200" y="1861720"/>
            <a:ext cx="2680558" cy="41880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ntegrated lesson plan template">
            <a:extLst>
              <a:ext uri="{FF2B5EF4-FFF2-40B4-BE49-F238E27FC236}">
                <a16:creationId xmlns:a16="http://schemas.microsoft.com/office/drawing/2014/main" id="{843924C5-4B6D-110A-3A81-1B98017640D6}"/>
              </a:ext>
            </a:extLst>
          </p:cNvPr>
          <p:cNvPicPr>
            <a:picLocks noChangeAspect="1"/>
          </p:cNvPicPr>
          <p:nvPr/>
        </p:nvPicPr>
        <p:blipFill>
          <a:blip r:embed="rId4" cstate="screen">
            <a:extLst>
              <a:ext uri="{28A0092B-C50C-407E-A947-70E740481C1C}">
                <a14:useLocalDpi xmlns:a14="http://schemas.microsoft.com/office/drawing/2010/main"/>
              </a:ext>
            </a:extLst>
          </a:blip>
          <a:srcRect b="12409"/>
          <a:stretch>
            <a:fillRect/>
          </a:stretch>
        </p:blipFill>
        <p:spPr>
          <a:xfrm>
            <a:off x="3702883" y="1861720"/>
            <a:ext cx="3982065" cy="2695214"/>
          </a:xfrm>
          <a:prstGeom prst="rect">
            <a:avLst/>
          </a:prstGeom>
          <a:ln>
            <a:solidFill>
              <a:schemeClr val="tx1"/>
            </a:solidFill>
          </a:ln>
        </p:spPr>
      </p:pic>
      <p:pic>
        <p:nvPicPr>
          <p:cNvPr id="7" name="Picture 3" descr="Activity: Integrating academic, behavior, and social domains">
            <a:extLst>
              <a:ext uri="{FF2B5EF4-FFF2-40B4-BE49-F238E27FC236}">
                <a16:creationId xmlns:a16="http://schemas.microsoft.com/office/drawing/2014/main" id="{2EBD3928-D42C-6DDC-EA01-59B189EEC4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32531" y="4663651"/>
            <a:ext cx="4637320" cy="1679314"/>
          </a:xfrm>
          <a:prstGeom prst="rect">
            <a:avLst/>
          </a:prstGeom>
        </p:spPr>
      </p:pic>
      <p:grpSp>
        <p:nvGrpSpPr>
          <p:cNvPr id="3" name="Image" descr="Screenshot of three Ci3T YouTube videos about an integrated approach&#10;">
            <a:extLst>
              <a:ext uri="{FF2B5EF4-FFF2-40B4-BE49-F238E27FC236}">
                <a16:creationId xmlns:a16="http://schemas.microsoft.com/office/drawing/2014/main" id="{3237D6BD-0811-D1EB-CDC4-2F3AF68AABD2}"/>
              </a:ext>
            </a:extLst>
          </p:cNvPr>
          <p:cNvGrpSpPr/>
          <p:nvPr/>
        </p:nvGrpSpPr>
        <p:grpSpPr>
          <a:xfrm>
            <a:off x="7856374" y="1879960"/>
            <a:ext cx="4169832" cy="3890512"/>
            <a:chOff x="7856374" y="1879960"/>
            <a:chExt cx="4169832" cy="3890512"/>
          </a:xfrm>
        </p:grpSpPr>
        <p:pic>
          <p:nvPicPr>
            <p:cNvPr id="6" name="Picture 3" descr="A screenshot of a video game&#10;&#10;Description automatically generated">
              <a:extLst>
                <a:ext uri="{FF2B5EF4-FFF2-40B4-BE49-F238E27FC236}">
                  <a16:creationId xmlns:a16="http://schemas.microsoft.com/office/drawing/2014/main" id="{7CD1A545-E85C-93C7-7500-1B7610A3820D}"/>
                </a:ext>
              </a:extLst>
            </p:cNvPr>
            <p:cNvPicPr>
              <a:picLocks noChangeAspect="1"/>
            </p:cNvPicPr>
            <p:nvPr/>
          </p:nvPicPr>
          <p:blipFill>
            <a:blip r:embed="rId6"/>
            <a:stretch>
              <a:fillRect/>
            </a:stretch>
          </p:blipFill>
          <p:spPr>
            <a:xfrm>
              <a:off x="7856374" y="1879960"/>
              <a:ext cx="3365079" cy="1904762"/>
            </a:xfrm>
            <a:prstGeom prst="rect">
              <a:avLst/>
            </a:prstGeom>
            <a:ln>
              <a:solidFill>
                <a:schemeClr val="tx1"/>
              </a:solidFill>
            </a:ln>
          </p:spPr>
        </p:pic>
        <p:pic>
          <p:nvPicPr>
            <p:cNvPr id="8" name="Picture 2" descr="A person in a tie&#10;&#10;Description automatically generated">
              <a:extLst>
                <a:ext uri="{FF2B5EF4-FFF2-40B4-BE49-F238E27FC236}">
                  <a16:creationId xmlns:a16="http://schemas.microsoft.com/office/drawing/2014/main" id="{E79705F1-8098-D929-BF2C-112C0F55130F}"/>
                </a:ext>
              </a:extLst>
            </p:cNvPr>
            <p:cNvPicPr>
              <a:picLocks noChangeAspect="1"/>
            </p:cNvPicPr>
            <p:nvPr/>
          </p:nvPicPr>
          <p:blipFill>
            <a:blip r:embed="rId7"/>
            <a:stretch>
              <a:fillRect/>
            </a:stretch>
          </p:blipFill>
          <p:spPr>
            <a:xfrm>
              <a:off x="8246052" y="2724057"/>
              <a:ext cx="3390476" cy="1904762"/>
            </a:xfrm>
            <a:prstGeom prst="rect">
              <a:avLst/>
            </a:prstGeom>
            <a:ln>
              <a:solidFill>
                <a:schemeClr val="tx1"/>
              </a:solidFill>
            </a:ln>
          </p:spPr>
        </p:pic>
        <p:pic>
          <p:nvPicPr>
            <p:cNvPr id="4" name="Picture 1" descr="A person standing next to a person&#10;&#10;Description automatically generated">
              <a:extLst>
                <a:ext uri="{FF2B5EF4-FFF2-40B4-BE49-F238E27FC236}">
                  <a16:creationId xmlns:a16="http://schemas.microsoft.com/office/drawing/2014/main" id="{C24A83A1-E8EA-5057-693D-77A2BBC03941}"/>
                </a:ext>
              </a:extLst>
            </p:cNvPr>
            <p:cNvPicPr>
              <a:picLocks noChangeAspect="1"/>
            </p:cNvPicPr>
            <p:nvPr/>
          </p:nvPicPr>
          <p:blipFill>
            <a:blip r:embed="rId8"/>
            <a:stretch>
              <a:fillRect/>
            </a:stretch>
          </p:blipFill>
          <p:spPr>
            <a:xfrm>
              <a:off x="8623032" y="3865710"/>
              <a:ext cx="3403174" cy="1904762"/>
            </a:xfrm>
            <a:prstGeom prst="rect">
              <a:avLst/>
            </a:prstGeom>
            <a:ln>
              <a:solidFill>
                <a:schemeClr val="tx1"/>
              </a:solidFill>
            </a:ln>
          </p:spPr>
        </p:pic>
      </p:grpSp>
      <p:sp>
        <p:nvSpPr>
          <p:cNvPr id="12" name="TextBox">
            <a:extLst>
              <a:ext uri="{FF2B5EF4-FFF2-40B4-BE49-F238E27FC236}">
                <a16:creationId xmlns:a16="http://schemas.microsoft.com/office/drawing/2014/main" id="{D6E8DBDE-9B0D-42AF-A265-204E9CE36545}"/>
              </a:ext>
              <a:ext uri="{C183D7F6-B498-43B3-948B-1728B52AA6E4}">
                <adec:decorative xmlns:adec="http://schemas.microsoft.com/office/drawing/2017/decorative" val="1"/>
              </a:ext>
            </a:extLst>
          </p:cNvPr>
          <p:cNvSpPr txBox="1"/>
          <p:nvPr/>
        </p:nvSpPr>
        <p:spPr>
          <a:xfrm>
            <a:off x="0" y="6449683"/>
            <a:ext cx="11902382" cy="408317"/>
          </a:xfrm>
          <a:prstGeom prst="rect">
            <a:avLst/>
          </a:prstGeom>
          <a:noFill/>
        </p:spPr>
        <p:txBody>
          <a:bodyPr wrap="square">
            <a:spAutoFit/>
          </a:bodyPr>
          <a:lstStyle/>
          <a:p>
            <a:pPr marL="0" marR="0" lvl="0" indent="0" algn="l" defTabSz="914400" rtl="0" eaLnBrk="1" fontAlgn="base" latinLnBrk="0" hangingPunct="1">
              <a:lnSpc>
                <a:spcPts val="1150"/>
              </a:lnSpc>
              <a:spcBef>
                <a:spcPts val="0"/>
              </a:spcBef>
              <a:spcAft>
                <a:spcPts val="0"/>
              </a:spcAft>
              <a:buClrTx/>
              <a:buSzTx/>
              <a:buFontTx/>
              <a:buNone/>
              <a:tabLst/>
              <a:defRPr/>
            </a:pP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Citation. Oakes, W. P., Lane, K. L., Lane, K. S., &amp; Buckman, M. M. (2019). </a:t>
            </a:r>
            <a:r>
              <a:rPr kumimoji="0" lang="en-US" sz="1050" b="0" i="1" u="none" strike="noStrike" kern="1200" cap="none" spc="0" normalizeH="0" baseline="0" noProof="0">
                <a:ln>
                  <a:noFill/>
                </a:ln>
                <a:solidFill>
                  <a:srgbClr val="808080"/>
                </a:solidFill>
                <a:effectLst/>
                <a:uLnTx/>
                <a:uFillTx/>
                <a:latin typeface="Arial" panose="020B0604020202020204"/>
                <a:ea typeface="+mn-ea"/>
                <a:cs typeface="+mn-cs"/>
              </a:rPr>
              <a:t>Ci3T integrated lessons plan template</a:t>
            </a: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 www.ci3t.org.</a:t>
            </a:r>
            <a:r>
              <a:rPr kumimoji="0" lang="en-US" sz="1050" b="0" i="0" u="none" strike="noStrike" kern="1200" cap="none" spc="0" normalizeH="0" baseline="0" noProof="0">
                <a:ln>
                  <a:noFill/>
                </a:ln>
                <a:solidFill>
                  <a:prstClr val="black"/>
                </a:solidFill>
                <a:effectLst/>
                <a:uLnTx/>
                <a:uFillTx/>
                <a:latin typeface="Arial" panose="020B0604020202020204"/>
                <a:ea typeface="+mn-ea"/>
                <a:cs typeface="+mn-cs"/>
              </a:rPr>
              <a:t>​</a:t>
            </a:r>
          </a:p>
          <a:p>
            <a:pPr marL="0" marR="0" lvl="0" indent="0" algn="l" defTabSz="914400" rtl="0" eaLnBrk="1" fontAlgn="base" latinLnBrk="0" hangingPunct="1">
              <a:lnSpc>
                <a:spcPts val="1150"/>
              </a:lnSpc>
              <a:spcBef>
                <a:spcPts val="0"/>
              </a:spcBef>
              <a:spcAft>
                <a:spcPts val="0"/>
              </a:spcAft>
              <a:buClrTx/>
              <a:buSzTx/>
              <a:buFontTx/>
              <a:buNone/>
              <a:tabLst/>
              <a:defRPr/>
            </a:pP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Completed examples available in:</a:t>
            </a:r>
            <a:r>
              <a:rPr kumimoji="0" lang="en-US" sz="16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Ci3T Project ENHANCE Research Team. (2022, July). </a:t>
            </a:r>
            <a:r>
              <a:rPr kumimoji="0" lang="en-US" sz="1050" b="0" i="1" u="none" strike="noStrike" kern="1200" cap="none" spc="0" normalizeH="0" baseline="0" noProof="0">
                <a:ln>
                  <a:noFill/>
                </a:ln>
                <a:solidFill>
                  <a:srgbClr val="808080"/>
                </a:solidFill>
                <a:effectLst/>
                <a:uLnTx/>
                <a:uFillTx/>
                <a:latin typeface="Arial" panose="020B0604020202020204"/>
                <a:ea typeface="+mn-ea"/>
                <a:cs typeface="+mn-cs"/>
              </a:rPr>
              <a:t>Embedding and integrating Ci3T domains into daily instruction</a:t>
            </a: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 Author. </a:t>
            </a:r>
            <a:r>
              <a:rPr kumimoji="0" lang="en-US" sz="1050" b="0" i="0" u="sng" strike="noStrike" kern="1200" cap="none" spc="0" normalizeH="0" baseline="0" noProof="0">
                <a:ln>
                  <a:noFill/>
                </a:ln>
                <a:solidFill>
                  <a:srgbClr val="283375"/>
                </a:solidFill>
                <a:effectLst/>
                <a:uLnTx/>
                <a:uFillTx/>
                <a:latin typeface="Arial" panose="020B0604020202020204"/>
                <a:ea typeface="+mn-ea"/>
                <a:cs typeface="+mn-cs"/>
                <a:hlinkClick r:id="rId9"/>
              </a:rPr>
              <a:t>https://doi.org/10.17161/ci3t.42880</a:t>
            </a:r>
            <a:r>
              <a:rPr kumimoji="0" lang="en-US" sz="1050" b="0" i="0" u="none" strike="noStrike" kern="1200" cap="none" spc="0" normalizeH="0" baseline="0" noProof="0">
                <a:ln>
                  <a:noFill/>
                </a:ln>
                <a:solidFill>
                  <a:srgbClr val="808080"/>
                </a:solidFill>
                <a:effectLst/>
                <a:uLnTx/>
                <a:uFillTx/>
                <a:latin typeface="Arial" panose="020B0604020202020204"/>
                <a:ea typeface="+mn-ea"/>
                <a:cs typeface="+mn-cs"/>
              </a:rPr>
              <a:t> </a:t>
            </a:r>
            <a:endParaRPr kumimoji="0" lang="en-US" sz="105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953387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2BC8A-C122-7639-BAF5-AFF6CF5DE750}"/>
              </a:ext>
            </a:extLst>
          </p:cNvPr>
          <p:cNvSpPr>
            <a:spLocks noGrp="1"/>
          </p:cNvSpPr>
          <p:nvPr>
            <p:ph type="title"/>
          </p:nvPr>
        </p:nvSpPr>
        <p:spPr/>
        <p:txBody>
          <a:bodyPr/>
          <a:lstStyle/>
          <a:p>
            <a:r>
              <a:rPr lang="en-US"/>
              <a:t>Share EMPOWER+ Resource</a:t>
            </a:r>
          </a:p>
        </p:txBody>
      </p:sp>
      <p:sp>
        <p:nvSpPr>
          <p:cNvPr id="3" name="Content">
            <a:extLst>
              <a:ext uri="{FF2B5EF4-FFF2-40B4-BE49-F238E27FC236}">
                <a16:creationId xmlns:a16="http://schemas.microsoft.com/office/drawing/2014/main" id="{B05037B8-ECCF-3DC0-EC47-87502D547D35}"/>
              </a:ext>
            </a:extLst>
          </p:cNvPr>
          <p:cNvSpPr>
            <a:spLocks noGrp="1"/>
          </p:cNvSpPr>
          <p:nvPr>
            <p:ph idx="1"/>
          </p:nvPr>
        </p:nvSpPr>
        <p:spPr>
          <a:xfrm>
            <a:off x="838200" y="1825625"/>
            <a:ext cx="5548952" cy="4351338"/>
          </a:xfrm>
        </p:spPr>
        <p:txBody>
          <a:bodyPr/>
          <a:lstStyle/>
          <a:p>
            <a:r>
              <a:rPr lang="en-US"/>
              <a:t>Share video recording in an upcoming staff newsletter</a:t>
            </a:r>
          </a:p>
          <a:p>
            <a:r>
              <a:rPr lang="en-US"/>
              <a:t>Play a portion of the video recording and facilitate discussion at PLC meeting</a:t>
            </a:r>
          </a:p>
          <a:p>
            <a:r>
              <a:rPr lang="en-US"/>
              <a:t>Download PowerPoint and present at next faculty and staff meeting</a:t>
            </a:r>
          </a:p>
        </p:txBody>
      </p:sp>
      <p:pic>
        <p:nvPicPr>
          <p:cNvPr id="4" name="Picture" descr="Screenshot of the PowerPoint Title Slide for Empower Session 3 Ci3T in Action: Integrated Lesson Planning for Enhanced Instruction">
            <a:extLst>
              <a:ext uri="{FF2B5EF4-FFF2-40B4-BE49-F238E27FC236}">
                <a16:creationId xmlns:a16="http://schemas.microsoft.com/office/drawing/2014/main" id="{38FDE73C-28D9-66E4-52C2-4CC82F9822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05517" y="2333489"/>
            <a:ext cx="4993943" cy="2762793"/>
          </a:xfrm>
          <a:prstGeom prst="rect">
            <a:avLst/>
          </a:prstGeom>
          <a:ln>
            <a:solidFill>
              <a:schemeClr val="accent4"/>
            </a:solidFill>
          </a:ln>
        </p:spPr>
      </p:pic>
    </p:spTree>
    <p:extLst>
      <p:ext uri="{BB962C8B-B14F-4D97-AF65-F5344CB8AC3E}">
        <p14:creationId xmlns:p14="http://schemas.microsoft.com/office/powerpoint/2010/main" val="9159918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35482-7C45-0272-6EB8-5B0098959EBA}"/>
              </a:ext>
            </a:extLst>
          </p:cNvPr>
          <p:cNvSpPr>
            <a:spLocks noGrp="1"/>
          </p:cNvSpPr>
          <p:nvPr>
            <p:ph type="title"/>
          </p:nvPr>
        </p:nvSpPr>
        <p:spPr/>
        <p:txBody>
          <a:bodyPr/>
          <a:lstStyle/>
          <a:p>
            <a:r>
              <a:rPr lang="en-US"/>
              <a:t>Join us at future EMPOWER+ to learn more! </a:t>
            </a:r>
          </a:p>
        </p:txBody>
      </p:sp>
      <p:graphicFrame>
        <p:nvGraphicFramePr>
          <p:cNvPr id="5" name="Content">
            <a:extLst>
              <a:ext uri="{FF2B5EF4-FFF2-40B4-BE49-F238E27FC236}">
                <a16:creationId xmlns:a16="http://schemas.microsoft.com/office/drawing/2014/main" id="{B36991AF-A1ED-A977-F121-6E9A4883CDA4}"/>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Mastering Behavior Specific Praise and Precorrection on January 21, 2026 Wednesday">
            <a:extLst>
              <a:ext uri="{FF2B5EF4-FFF2-40B4-BE49-F238E27FC236}">
                <a16:creationId xmlns:a16="http://schemas.microsoft.com/office/drawing/2014/main" id="{32BE33FE-DB6F-4C84-63EB-175AE5E408D2}"/>
              </a:ext>
              <a:ext uri="{C183D7F6-B498-43B3-948B-1728B52AA6E4}">
                <adec:decorative xmlns:adec="http://schemas.microsoft.com/office/drawing/2017/decorative" val="0"/>
              </a:ext>
            </a:extLst>
          </p:cNvPr>
          <p:cNvSpPr/>
          <p:nvPr/>
        </p:nvSpPr>
        <p:spPr>
          <a:xfrm>
            <a:off x="744686" y="3878236"/>
            <a:ext cx="8874800" cy="48480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 descr="Behavior-Specific Praise module cover">
            <a:extLst>
              <a:ext uri="{FF2B5EF4-FFF2-40B4-BE49-F238E27FC236}">
                <a16:creationId xmlns:a16="http://schemas.microsoft.com/office/drawing/2014/main" id="{0F6F8E66-8F71-4E66-5B01-DEDCD2C644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0862" y="1705035"/>
            <a:ext cx="1402938" cy="2192092"/>
          </a:xfrm>
          <a:prstGeom prst="rect">
            <a:avLst/>
          </a:prstGeom>
        </p:spPr>
      </p:pic>
      <p:pic>
        <p:nvPicPr>
          <p:cNvPr id="10" name="Picture 2" descr="Precorrection module cover">
            <a:extLst>
              <a:ext uri="{FF2B5EF4-FFF2-40B4-BE49-F238E27FC236}">
                <a16:creationId xmlns:a16="http://schemas.microsoft.com/office/drawing/2014/main" id="{44183B0F-6BC6-ECC8-E1A5-C40593BE7F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0862" y="4161692"/>
            <a:ext cx="1496451" cy="2338205"/>
          </a:xfrm>
          <a:prstGeom prst="rect">
            <a:avLst/>
          </a:prstGeom>
        </p:spPr>
      </p:pic>
    </p:spTree>
    <p:extLst>
      <p:ext uri="{BB962C8B-B14F-4D97-AF65-F5344CB8AC3E}">
        <p14:creationId xmlns:p14="http://schemas.microsoft.com/office/powerpoint/2010/main" val="323551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F1313-C55E-7CAB-1D32-2C471141DB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1E06C-D2D5-FB08-2594-D838532FDACA}"/>
              </a:ext>
              <a:ext uri="{C183D7F6-B498-43B3-948B-1728B52AA6E4}">
                <adec:decorative xmlns:adec="http://schemas.microsoft.com/office/drawing/2017/decorative" val="1"/>
              </a:ext>
            </a:extLst>
          </p:cNvPr>
          <p:cNvSpPr>
            <a:spLocks noGrp="1"/>
          </p:cNvSpPr>
          <p:nvPr>
            <p:ph type="title"/>
          </p:nvPr>
        </p:nvSpPr>
        <p:spPr/>
        <p:txBody>
          <a:bodyPr/>
          <a:lstStyle/>
          <a:p>
            <a:r>
              <a:rPr lang="en-US"/>
              <a:t>Action Planning</a:t>
            </a:r>
          </a:p>
        </p:txBody>
      </p:sp>
      <p:sp>
        <p:nvSpPr>
          <p:cNvPr id="3" name="Title hidden">
            <a:extLst>
              <a:ext uri="{FF2B5EF4-FFF2-40B4-BE49-F238E27FC236}">
                <a16:creationId xmlns:a16="http://schemas.microsoft.com/office/drawing/2014/main" id="{DE106A6C-7253-82C0-95B1-971C3CBA169A}"/>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Action Planning 2</a:t>
            </a:r>
          </a:p>
        </p:txBody>
      </p:sp>
      <p:pic>
        <p:nvPicPr>
          <p:cNvPr id="10" name="Picture 1" descr="Action Steps Tables. Logistics Action Items Table is used for planning steps for supporting implementation and includes the following columns: action item, person(s) responsible, planned completion date, date completed, and completed items. Problem-solving Action Plan Table is used for team-initiated problem solving (TIPS), which involves using school-wide data to identify challenges and make action plans, and includes the following columns: problem statement, hypothesis (why), solutions/tasks, who?, by when?, and goal, timeline, and decision rules.">
            <a:extLst>
              <a:ext uri="{FF2B5EF4-FFF2-40B4-BE49-F238E27FC236}">
                <a16:creationId xmlns:a16="http://schemas.microsoft.com/office/drawing/2014/main" id="{6F87F03C-E953-A8AA-CBF5-7E5E03A61135}"/>
              </a:ext>
            </a:extLst>
          </p:cNvPr>
          <p:cNvPicPr>
            <a:picLocks noChangeAspect="1"/>
          </p:cNvPicPr>
          <p:nvPr/>
        </p:nvPicPr>
        <p:blipFill>
          <a:blip r:embed="rId2"/>
          <a:stretch>
            <a:fillRect/>
          </a:stretch>
        </p:blipFill>
        <p:spPr>
          <a:xfrm>
            <a:off x="1715644" y="1690688"/>
            <a:ext cx="8760711" cy="4810161"/>
          </a:xfrm>
          <a:prstGeom prst="rect">
            <a:avLst/>
          </a:prstGeom>
        </p:spPr>
      </p:pic>
    </p:spTree>
    <p:extLst>
      <p:ext uri="{BB962C8B-B14F-4D97-AF65-F5344CB8AC3E}">
        <p14:creationId xmlns:p14="http://schemas.microsoft.com/office/powerpoint/2010/main" val="263414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3729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CDA76-3F9A-FA2D-71BF-661A196821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7CA8FF-B58A-6E02-25C1-52146CDCD7C0}"/>
              </a:ext>
            </a:extLst>
          </p:cNvPr>
          <p:cNvSpPr>
            <a:spLocks noGrp="1"/>
          </p:cNvSpPr>
          <p:nvPr>
            <p:ph type="title"/>
          </p:nvPr>
        </p:nvSpPr>
        <p:spPr/>
        <p:txBody>
          <a:bodyPr/>
          <a:lstStyle/>
          <a:p>
            <a:r>
              <a:rPr lang="en-US"/>
              <a:t>Scenario 3: Focus on Tier 2 and Tier 3</a:t>
            </a:r>
          </a:p>
        </p:txBody>
      </p:sp>
      <p:sp>
        <p:nvSpPr>
          <p:cNvPr id="6" name="Rectangle">
            <a:extLst>
              <a:ext uri="{FF2B5EF4-FFF2-40B4-BE49-F238E27FC236}">
                <a16:creationId xmlns:a16="http://schemas.microsoft.com/office/drawing/2014/main" id="{90CC96E6-BCA9-33C3-113D-3FF9C813C35A}"/>
              </a:ext>
            </a:extLst>
          </p:cNvPr>
          <p:cNvSpPr/>
          <p:nvPr/>
        </p:nvSpPr>
        <p:spPr>
          <a:xfrm>
            <a:off x="119970" y="5362135"/>
            <a:ext cx="10671900" cy="1408098"/>
          </a:xfrm>
          <a:prstGeom prst="roundRect">
            <a:avLst/>
          </a:prstGeom>
          <a:solidFill>
            <a:srgbClr val="4D4D4D"/>
          </a:solidFill>
          <a:ln w="12700" cap="flat" cmpd="sng" algn="ctr">
            <a:solidFill>
              <a:srgbClr val="4D4D4D">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b="1" kern="0">
                <a:solidFill>
                  <a:schemeClr val="bg1"/>
                </a:solidFill>
                <a:latin typeface="Arial" panose="020B0604020202020204"/>
                <a:cs typeface="Arial"/>
              </a:rPr>
              <a:t>2.3 SCREENING</a:t>
            </a:r>
          </a:p>
          <a:p>
            <a:r>
              <a:rPr lang="en-US" sz="1400">
                <a:solidFill>
                  <a:schemeClr val="bg1"/>
                </a:solidFill>
              </a:rPr>
              <a:t>Tier 2 leadership team uses decision rules and multiple sources of data (e.g., discipline referrals, academic progress, screening tools, attendance, nominations), available from multiple informants (e.g., teacher, family, student), at multiple points in time (e.g., screening at identified points, on-going data review, on-going access to nomination process) to identify students who require Tier 2 internalizing or externalizing supports and to inform the modification or intensification of Tier 1 supports as needed.</a:t>
            </a:r>
          </a:p>
        </p:txBody>
      </p:sp>
      <p:pic>
        <p:nvPicPr>
          <p:cNvPr id="7" name="Picture" descr="Tiered Fidelity Inventory (TFI) Manual - Version 3">
            <a:extLst>
              <a:ext uri="{FF2B5EF4-FFF2-40B4-BE49-F238E27FC236}">
                <a16:creationId xmlns:a16="http://schemas.microsoft.com/office/drawing/2014/main" id="{06BDCEBA-17C4-1553-98FB-6CC2272DA1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95655" y="4855708"/>
            <a:ext cx="1476375" cy="1914525"/>
          </a:xfrm>
          <a:prstGeom prst="rect">
            <a:avLst/>
          </a:prstGeom>
        </p:spPr>
      </p:pic>
    </p:spTree>
    <p:extLst>
      <p:ext uri="{BB962C8B-B14F-4D97-AF65-F5344CB8AC3E}">
        <p14:creationId xmlns:p14="http://schemas.microsoft.com/office/powerpoint/2010/main" val="65529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144C6-50E1-D10D-F811-A0C56B056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D66CD9-273F-D521-F567-58195228BF90}"/>
              </a:ext>
            </a:extLst>
          </p:cNvPr>
          <p:cNvSpPr>
            <a:spLocks noGrp="1"/>
          </p:cNvSpPr>
          <p:nvPr>
            <p:ph type="title"/>
          </p:nvPr>
        </p:nvSpPr>
        <p:spPr>
          <a:solidFill>
            <a:srgbClr val="FFFCCC"/>
          </a:solidFill>
          <a:effectLst>
            <a:softEdge rad="127000"/>
          </a:effectLst>
        </p:spPr>
        <p:txBody>
          <a:bodyPr>
            <a:normAutofit/>
          </a:bodyPr>
          <a:lstStyle/>
          <a:p>
            <a:pPr algn="ctr"/>
            <a:r>
              <a:rPr lang="en-US" sz="4000"/>
              <a:t>Winter Over Time</a:t>
            </a:r>
            <a:br>
              <a:rPr lang="en-US" sz="4000"/>
            </a:br>
            <a:r>
              <a:rPr lang="en-US" sz="3200"/>
              <a:t>SRSS-</a:t>
            </a:r>
            <a:r>
              <a:rPr lang="en-US" sz="3200" u="sng"/>
              <a:t>Externalizing </a:t>
            </a:r>
            <a:r>
              <a:rPr lang="en-US" sz="3200"/>
              <a:t>Results – High School Level</a:t>
            </a:r>
            <a:endParaRPr lang="en-US" sz="4000"/>
          </a:p>
        </p:txBody>
      </p:sp>
      <p:graphicFrame>
        <p:nvGraphicFramePr>
          <p:cNvPr id="5" name="Chart 4" descr="Graph of the Winter SRSS-Externalizing Results: number and percent of students screened over time at the high school level">
            <a:extLst>
              <a:ext uri="{FF2B5EF4-FFF2-40B4-BE49-F238E27FC236}">
                <a16:creationId xmlns:a16="http://schemas.microsoft.com/office/drawing/2014/main" id="{8C956D65-EE47-B48C-8A34-77A64681DEFB}"/>
              </a:ext>
            </a:extLst>
          </p:cNvPr>
          <p:cNvGraphicFramePr/>
          <p:nvPr>
            <p:extLst>
              <p:ext uri="{D42A27DB-BD31-4B8C-83A1-F6EECF244321}">
                <p14:modId xmlns:p14="http://schemas.microsoft.com/office/powerpoint/2010/main" val="1496603445"/>
              </p:ext>
            </p:extLst>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174624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E5375-174C-91A5-8066-6809D680C6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D05F33-6857-7283-F1A9-9D55CDFF8F8A}"/>
              </a:ext>
            </a:extLst>
          </p:cNvPr>
          <p:cNvSpPr>
            <a:spLocks noGrp="1"/>
          </p:cNvSpPr>
          <p:nvPr>
            <p:ph type="title"/>
          </p:nvPr>
        </p:nvSpPr>
        <p:spPr>
          <a:solidFill>
            <a:srgbClr val="FFFCCC"/>
          </a:solidFill>
          <a:effectLst>
            <a:softEdge rad="127000"/>
          </a:effectLst>
        </p:spPr>
        <p:txBody>
          <a:bodyPr>
            <a:normAutofit/>
          </a:bodyPr>
          <a:lstStyle/>
          <a:p>
            <a:pPr algn="ctr"/>
            <a:r>
              <a:rPr lang="en-US" sz="4000"/>
              <a:t>Winter 2024</a:t>
            </a:r>
            <a:br>
              <a:rPr lang="en-US" sz="4000"/>
            </a:br>
            <a:r>
              <a:rPr lang="en-US" sz="3200"/>
              <a:t>SRSS-</a:t>
            </a:r>
            <a:r>
              <a:rPr lang="en-US" sz="3200" u="sng"/>
              <a:t>Externalizing </a:t>
            </a:r>
            <a:r>
              <a:rPr lang="en-US" sz="3200"/>
              <a:t>Results – High School Grade Level</a:t>
            </a:r>
            <a:endParaRPr lang="en-US" sz="4000"/>
          </a:p>
        </p:txBody>
      </p:sp>
      <p:graphicFrame>
        <p:nvGraphicFramePr>
          <p:cNvPr id="6" name="Table">
            <a:extLst>
              <a:ext uri="{FF2B5EF4-FFF2-40B4-BE49-F238E27FC236}">
                <a16:creationId xmlns:a16="http://schemas.microsoft.com/office/drawing/2014/main" id="{F3F6B502-37AF-6089-E83A-E190A6E34113}"/>
              </a:ext>
            </a:extLst>
          </p:cNvPr>
          <p:cNvGraphicFramePr/>
          <p:nvPr/>
        </p:nvGraphicFramePr>
        <p:xfrm>
          <a:off x="1011382" y="1791853"/>
          <a:ext cx="10169236" cy="4604390"/>
        </p:xfrm>
        <a:graphic>
          <a:graphicData uri="http://schemas.openxmlformats.org/drawingml/2006/table">
            <a:tbl>
              <a:tblPr firstRow="1" bandRow="1">
                <a:noFill/>
              </a:tblPr>
              <a:tblGrid>
                <a:gridCol w="1425594">
                  <a:extLst>
                    <a:ext uri="{9D8B030D-6E8A-4147-A177-3AD203B41FA5}">
                      <a16:colId xmlns:a16="http://schemas.microsoft.com/office/drawing/2014/main" val="20000"/>
                    </a:ext>
                  </a:extLst>
                </a:gridCol>
                <a:gridCol w="1615673">
                  <a:extLst>
                    <a:ext uri="{9D8B030D-6E8A-4147-A177-3AD203B41FA5}">
                      <a16:colId xmlns:a16="http://schemas.microsoft.com/office/drawing/2014/main" val="20001"/>
                    </a:ext>
                  </a:extLst>
                </a:gridCol>
                <a:gridCol w="2375990">
                  <a:extLst>
                    <a:ext uri="{9D8B030D-6E8A-4147-A177-3AD203B41FA5}">
                      <a16:colId xmlns:a16="http://schemas.microsoft.com/office/drawing/2014/main" val="20002"/>
                    </a:ext>
                  </a:extLst>
                </a:gridCol>
                <a:gridCol w="2471029">
                  <a:extLst>
                    <a:ext uri="{9D8B030D-6E8A-4147-A177-3AD203B41FA5}">
                      <a16:colId xmlns:a16="http://schemas.microsoft.com/office/drawing/2014/main" val="20003"/>
                    </a:ext>
                  </a:extLst>
                </a:gridCol>
                <a:gridCol w="2280950">
                  <a:extLst>
                    <a:ext uri="{9D8B030D-6E8A-4147-A177-3AD203B41FA5}">
                      <a16:colId xmlns:a16="http://schemas.microsoft.com/office/drawing/2014/main" val="20004"/>
                    </a:ext>
                  </a:extLst>
                </a:gridCol>
              </a:tblGrid>
              <a:tr h="585536">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D9F2D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CC"/>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CCCC"/>
                    </a:solidFill>
                  </a:tcPr>
                </a:tc>
                <a:extLst>
                  <a:ext uri="{0D108BD9-81ED-4DB2-BD59-A6C34878D82A}">
                    <a16:rowId xmlns:a16="http://schemas.microsoft.com/office/drawing/2014/main" val="10000"/>
                  </a:ext>
                </a:extLst>
              </a:tr>
              <a:tr h="975835">
                <a:tc>
                  <a:txBody>
                    <a:bodyPr/>
                    <a:lstStyle/>
                    <a:p>
                      <a:pPr marL="0" marR="0" lvl="0" indent="0" algn="ctr" rtl="0">
                        <a:spcBef>
                          <a:spcPts val="0"/>
                        </a:spcBef>
                        <a:spcAft>
                          <a:spcPts val="0"/>
                        </a:spcAft>
                        <a:buNone/>
                      </a:pPr>
                      <a:r>
                        <a:rPr lang="en-US" sz="2400" u="none" strike="noStrike" cap="none"/>
                        <a:t>9</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349</a:t>
                      </a:r>
                    </a:p>
                  </a:txBody>
                  <a:tcPr marL="6350" marR="6350" marT="635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276</a:t>
                      </a:r>
                    </a:p>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(79.08)</a:t>
                      </a:r>
                    </a:p>
                  </a:txBody>
                  <a:tcPr marL="6350" marR="6350" marT="635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46</a:t>
                      </a:r>
                    </a:p>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(13.18)</a:t>
                      </a:r>
                    </a:p>
                  </a:txBody>
                  <a:tcPr marL="6350" marR="6350" marT="6350"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27</a:t>
                      </a:r>
                    </a:p>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(7.74)</a:t>
                      </a:r>
                    </a:p>
                  </a:txBody>
                  <a:tcPr marL="6350" marR="6350" marT="63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75835">
                <a:tc>
                  <a:txBody>
                    <a:bodyPr/>
                    <a:lstStyle/>
                    <a:p>
                      <a:pPr marL="0" marR="0" lvl="0" indent="0" algn="ctr" rtl="0">
                        <a:spcBef>
                          <a:spcPts val="0"/>
                        </a:spcBef>
                        <a:spcAft>
                          <a:spcPts val="0"/>
                        </a:spcAft>
                        <a:buNone/>
                      </a:pPr>
                      <a:r>
                        <a:rPr lang="en-US" sz="2400" u="none" strike="noStrike" cap="none"/>
                        <a:t>10</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353</a:t>
                      </a:r>
                    </a:p>
                  </a:txBody>
                  <a:tcPr marL="6350" marR="6350" marT="635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298</a:t>
                      </a:r>
                    </a:p>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(84.42)</a:t>
                      </a:r>
                    </a:p>
                  </a:txBody>
                  <a:tcPr marL="6350" marR="6350" marT="635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40</a:t>
                      </a:r>
                    </a:p>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(11.33)</a:t>
                      </a:r>
                    </a:p>
                  </a:txBody>
                  <a:tcPr marL="6350" marR="6350" marT="6350"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15</a:t>
                      </a:r>
                    </a:p>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(4.25)</a:t>
                      </a:r>
                    </a:p>
                  </a:txBody>
                  <a:tcPr marL="6350" marR="6350" marT="63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75835">
                <a:tc>
                  <a:txBody>
                    <a:bodyPr/>
                    <a:lstStyle/>
                    <a:p>
                      <a:pPr marL="0" marR="0" lvl="0" indent="0" algn="ctr" rtl="0">
                        <a:spcBef>
                          <a:spcPts val="0"/>
                        </a:spcBef>
                        <a:spcAft>
                          <a:spcPts val="0"/>
                        </a:spcAft>
                        <a:buNone/>
                      </a:pPr>
                      <a:r>
                        <a:rPr lang="en-US" sz="2400" u="none" strike="noStrike" cap="none"/>
                        <a:t>11</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363</a:t>
                      </a:r>
                    </a:p>
                  </a:txBody>
                  <a:tcPr marL="6350" marR="6350" marT="635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335</a:t>
                      </a:r>
                    </a:p>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(92.29)</a:t>
                      </a:r>
                    </a:p>
                  </a:txBody>
                  <a:tcPr marL="6350" marR="6350" marT="6350" marB="0"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21</a:t>
                      </a:r>
                    </a:p>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(5.79)</a:t>
                      </a:r>
                    </a:p>
                  </a:txBody>
                  <a:tcPr marL="6350" marR="6350" marT="6350"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7</a:t>
                      </a:r>
                    </a:p>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(1.93)</a:t>
                      </a:r>
                    </a:p>
                  </a:txBody>
                  <a:tcPr marL="6350" marR="6350" marT="635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975835">
                <a:tc>
                  <a:txBody>
                    <a:bodyPr/>
                    <a:lstStyle/>
                    <a:p>
                      <a:pPr marL="0" marR="0" lvl="0" indent="0" algn="ctr" rtl="0">
                        <a:spcBef>
                          <a:spcPts val="0"/>
                        </a:spcBef>
                        <a:spcAft>
                          <a:spcPts val="0"/>
                        </a:spcAft>
                        <a:buNone/>
                      </a:pPr>
                      <a:r>
                        <a:rPr lang="en-US" sz="2400" u="none" strike="noStrike" cap="none"/>
                        <a:t>12</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354</a:t>
                      </a:r>
                    </a:p>
                  </a:txBody>
                  <a:tcPr marL="6350" marR="6350" marT="635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328</a:t>
                      </a:r>
                    </a:p>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(92.66)</a:t>
                      </a:r>
                    </a:p>
                  </a:txBody>
                  <a:tcPr marL="6350" marR="6350" marT="635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24</a:t>
                      </a:r>
                    </a:p>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(6.78)</a:t>
                      </a:r>
                    </a:p>
                  </a:txBody>
                  <a:tcPr marL="6350" marR="6350" marT="6350" marB="0"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2</a:t>
                      </a:r>
                    </a:p>
                    <a:p>
                      <a:pPr marL="0" marR="0" lvl="0" indent="0" algn="ctr" defTabSz="914400" rtl="0" eaLnBrk="1" fontAlgn="b" latinLnBrk="0" hangingPunct="1">
                        <a:spcBef>
                          <a:spcPts val="0"/>
                        </a:spcBef>
                        <a:spcAft>
                          <a:spcPts val="0"/>
                        </a:spcAft>
                        <a:buNone/>
                      </a:pPr>
                      <a:r>
                        <a:rPr lang="en-US" sz="2400" u="none" strike="noStrike" kern="1200" cap="none">
                          <a:solidFill>
                            <a:schemeClr val="tx1"/>
                          </a:solidFill>
                          <a:latin typeface="+mn-lt"/>
                          <a:ea typeface="+mn-ea"/>
                          <a:cs typeface="+mn-cs"/>
                        </a:rPr>
                        <a:t>(0.56)</a:t>
                      </a:r>
                    </a:p>
                  </a:txBody>
                  <a:tcPr marL="6350" marR="6350" marT="6350" marB="0"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3562966574"/>
                  </a:ext>
                </a:extLst>
              </a:tr>
            </a:tbl>
          </a:graphicData>
        </a:graphic>
      </p:graphicFrame>
    </p:spTree>
    <p:extLst>
      <p:ext uri="{BB962C8B-B14F-4D97-AF65-F5344CB8AC3E}">
        <p14:creationId xmlns:p14="http://schemas.microsoft.com/office/powerpoint/2010/main" val="25009996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97834645-FF31-B0A7-A013-ADD5C74F9FA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Implementation Report 2</a:t>
            </a:r>
          </a:p>
        </p:txBody>
      </p:sp>
      <p:pic>
        <p:nvPicPr>
          <p:cNvPr id="3" name="Picture 1" descr="Data Summary">
            <a:extLst>
              <a:ext uri="{FF2B5EF4-FFF2-40B4-BE49-F238E27FC236}">
                <a16:creationId xmlns:a16="http://schemas.microsoft.com/office/drawing/2014/main" id="{8A13442A-8035-AC9F-B53B-9CFBA248D222}"/>
              </a:ext>
            </a:extLst>
          </p:cNvPr>
          <p:cNvPicPr>
            <a:picLocks noChangeAspect="1"/>
          </p:cNvPicPr>
          <p:nvPr/>
        </p:nvPicPr>
        <p:blipFill>
          <a:blip r:embed="rId3"/>
          <a:stretch>
            <a:fillRect/>
          </a:stretch>
        </p:blipFill>
        <p:spPr>
          <a:xfrm>
            <a:off x="281072" y="280548"/>
            <a:ext cx="7240010" cy="6296904"/>
          </a:xfrm>
          <a:prstGeom prst="rect">
            <a:avLst/>
          </a:prstGeom>
          <a:ln>
            <a:solidFill>
              <a:schemeClr val="accent5"/>
            </a:solidFill>
          </a:ln>
        </p:spPr>
      </p:pic>
      <p:pic>
        <p:nvPicPr>
          <p:cNvPr id="6" name="Picture 2" descr="Ci3T Implementation Report">
            <a:extLst>
              <a:ext uri="{FF2B5EF4-FFF2-40B4-BE49-F238E27FC236}">
                <a16:creationId xmlns:a16="http://schemas.microsoft.com/office/drawing/2014/main" id="{50079B3F-E812-6225-2B69-F8CEE01A606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29078" y="982825"/>
            <a:ext cx="3608895" cy="4547449"/>
          </a:xfrm>
          <a:prstGeom prst="rect">
            <a:avLst/>
          </a:prstGeom>
          <a:ln>
            <a:noFill/>
          </a:ln>
        </p:spPr>
      </p:pic>
    </p:spTree>
    <p:extLst>
      <p:ext uri="{BB962C8B-B14F-4D97-AF65-F5344CB8AC3E}">
        <p14:creationId xmlns:p14="http://schemas.microsoft.com/office/powerpoint/2010/main" val="37048408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47777-7073-7180-D155-68EA27EF1717}"/>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E401D7F-C50A-BBAF-FBE2-B2DDFDDB8D8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Need for strategies to support students</a:t>
            </a:r>
          </a:p>
        </p:txBody>
      </p:sp>
      <p:sp>
        <p:nvSpPr>
          <p:cNvPr id="2" name="Speech Bubble 1">
            <a:extLst>
              <a:ext uri="{FF2B5EF4-FFF2-40B4-BE49-F238E27FC236}">
                <a16:creationId xmlns:a16="http://schemas.microsoft.com/office/drawing/2014/main" id="{08EE634C-BC0F-C3FC-2E82-AD87D99E6625}"/>
              </a:ext>
            </a:extLst>
          </p:cNvPr>
          <p:cNvSpPr/>
          <p:nvPr/>
        </p:nvSpPr>
        <p:spPr>
          <a:xfrm>
            <a:off x="1173099" y="913129"/>
            <a:ext cx="3643609" cy="2097227"/>
          </a:xfrm>
          <a:prstGeom prst="wedgeEllipseCallout">
            <a:avLst>
              <a:gd name="adj1" fmla="val -47270"/>
              <a:gd name="adj2" fmla="val 6168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We’ve got to figure something out. It’s the same group of kids in the office every day.</a:t>
            </a:r>
          </a:p>
        </p:txBody>
      </p:sp>
      <p:sp>
        <p:nvSpPr>
          <p:cNvPr id="4" name="Speech Bubble 2">
            <a:extLst>
              <a:ext uri="{FF2B5EF4-FFF2-40B4-BE49-F238E27FC236}">
                <a16:creationId xmlns:a16="http://schemas.microsoft.com/office/drawing/2014/main" id="{6E722FF8-5C48-BD7F-C3AB-A05FF3FEE807}"/>
              </a:ext>
            </a:extLst>
          </p:cNvPr>
          <p:cNvSpPr/>
          <p:nvPr/>
        </p:nvSpPr>
        <p:spPr>
          <a:xfrm>
            <a:off x="2949855" y="3220304"/>
            <a:ext cx="4125432" cy="2309970"/>
          </a:xfrm>
          <a:prstGeom prst="wedgeEllipseCallout">
            <a:avLst>
              <a:gd name="adj1" fmla="val 29810"/>
              <a:gd name="adj2" fmla="val 64171"/>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t>What we’re doing at Tier 1 works for most kids. What about the ones who are still so far behind?</a:t>
            </a:r>
          </a:p>
        </p:txBody>
      </p:sp>
      <p:pic>
        <p:nvPicPr>
          <p:cNvPr id="6" name="Picture" descr="Ci3T Implementation Report">
            <a:extLst>
              <a:ext uri="{FF2B5EF4-FFF2-40B4-BE49-F238E27FC236}">
                <a16:creationId xmlns:a16="http://schemas.microsoft.com/office/drawing/2014/main" id="{A0E059FD-C0D7-A3F3-244E-E25B2084D3C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29078" y="982825"/>
            <a:ext cx="3608895" cy="4547449"/>
          </a:xfrm>
          <a:prstGeom prst="rect">
            <a:avLst/>
          </a:prstGeom>
          <a:ln>
            <a:noFill/>
          </a:ln>
        </p:spPr>
      </p:pic>
    </p:spTree>
    <p:extLst>
      <p:ext uri="{BB962C8B-B14F-4D97-AF65-F5344CB8AC3E}">
        <p14:creationId xmlns:p14="http://schemas.microsoft.com/office/powerpoint/2010/main" val="10523047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82CD6-8119-3ED4-54BC-11BC78CA239A}"/>
              </a:ext>
            </a:extLst>
          </p:cNvPr>
          <p:cNvSpPr>
            <a:spLocks noGrp="1"/>
          </p:cNvSpPr>
          <p:nvPr>
            <p:ph type="title"/>
          </p:nvPr>
        </p:nvSpPr>
        <p:spPr/>
        <p:txBody>
          <a:bodyPr/>
          <a:lstStyle/>
          <a:p>
            <a:r>
              <a:rPr lang="en-US"/>
              <a:t>Professional Learning </a:t>
            </a:r>
          </a:p>
        </p:txBody>
      </p:sp>
      <p:sp>
        <p:nvSpPr>
          <p:cNvPr id="3" name="Content">
            <a:extLst>
              <a:ext uri="{FF2B5EF4-FFF2-40B4-BE49-F238E27FC236}">
                <a16:creationId xmlns:a16="http://schemas.microsoft.com/office/drawing/2014/main" id="{02B342D0-67D1-CD67-8D2B-22E61C025054}"/>
              </a:ext>
            </a:extLst>
          </p:cNvPr>
          <p:cNvSpPr>
            <a:spLocks noGrp="1"/>
          </p:cNvSpPr>
          <p:nvPr>
            <p:ph idx="1"/>
          </p:nvPr>
        </p:nvSpPr>
        <p:spPr>
          <a:xfrm>
            <a:off x="838200" y="1825625"/>
            <a:ext cx="10515600" cy="1221499"/>
          </a:xfrm>
        </p:spPr>
        <p:txBody>
          <a:bodyPr>
            <a:normAutofit lnSpcReduction="10000"/>
          </a:bodyPr>
          <a:lstStyle/>
          <a:p>
            <a:r>
              <a:rPr lang="en-US"/>
              <a:t>Model the process of connecting students to Tier 2 and Tier 3 supports in an upcoming faculty, grade-level, or department-level meeting.</a:t>
            </a:r>
          </a:p>
        </p:txBody>
      </p:sp>
      <p:pic>
        <p:nvPicPr>
          <p:cNvPr id="5" name="Picture 1">
            <a:extLst>
              <a:ext uri="{FF2B5EF4-FFF2-40B4-BE49-F238E27FC236}">
                <a16:creationId xmlns:a16="http://schemas.microsoft.com/office/drawing/2014/main" id="{96A82CA5-6883-654B-8A69-62FBF3CCF612}"/>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6374" y="3182060"/>
            <a:ext cx="1842926" cy="2384963"/>
          </a:xfrm>
          <a:prstGeom prst="rect">
            <a:avLst/>
          </a:prstGeom>
          <a:ln>
            <a:solidFill>
              <a:schemeClr val="tx1"/>
            </a:solidFill>
          </a:ln>
        </p:spPr>
      </p:pic>
      <p:pic>
        <p:nvPicPr>
          <p:cNvPr id="6" name="Picture 2">
            <a:extLst>
              <a:ext uri="{FF2B5EF4-FFF2-40B4-BE49-F238E27FC236}">
                <a16:creationId xmlns:a16="http://schemas.microsoft.com/office/drawing/2014/main" id="{5F707FBD-1F2B-294E-D5E2-74B9994066E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0942" y="3386676"/>
            <a:ext cx="3097844" cy="1799700"/>
          </a:xfrm>
          <a:prstGeom prst="rect">
            <a:avLst/>
          </a:prstGeom>
        </p:spPr>
      </p:pic>
      <p:pic>
        <p:nvPicPr>
          <p:cNvPr id="7" name="Picture 3">
            <a:extLst>
              <a:ext uri="{FF2B5EF4-FFF2-40B4-BE49-F238E27FC236}">
                <a16:creationId xmlns:a16="http://schemas.microsoft.com/office/drawing/2014/main" id="{342A19F1-741F-DA2D-301B-CE0D93AF7D0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83851" y="3753376"/>
            <a:ext cx="3097845" cy="857526"/>
          </a:xfrm>
          <a:prstGeom prst="rect">
            <a:avLst/>
          </a:prstGeom>
        </p:spPr>
      </p:pic>
      <p:pic>
        <p:nvPicPr>
          <p:cNvPr id="4" name="Picture 4" descr="Flow Chart with 3 steps: Step 1 Review your school's Ci3T Implementation Manual, Step 2 Locate school-wide data, Step 3 Document decisions and plan for next steps">
            <a:extLst>
              <a:ext uri="{FF2B5EF4-FFF2-40B4-BE49-F238E27FC236}">
                <a16:creationId xmlns:a16="http://schemas.microsoft.com/office/drawing/2014/main" id="{B00F3EAC-AE98-B438-76F5-32DD05144F14}"/>
              </a:ext>
            </a:extLst>
          </p:cNvPr>
          <p:cNvPicPr>
            <a:picLocks noChangeAspect="1"/>
          </p:cNvPicPr>
          <p:nvPr/>
        </p:nvPicPr>
        <p:blipFill>
          <a:blip r:embed="rId5"/>
          <a:stretch>
            <a:fillRect/>
          </a:stretch>
        </p:blipFill>
        <p:spPr>
          <a:xfrm>
            <a:off x="700755" y="5729955"/>
            <a:ext cx="10065482" cy="970308"/>
          </a:xfrm>
          <a:prstGeom prst="rect">
            <a:avLst/>
          </a:prstGeom>
        </p:spPr>
      </p:pic>
      <p:pic>
        <p:nvPicPr>
          <p:cNvPr id="8" name="Module">
            <a:extLst>
              <a:ext uri="{FF2B5EF4-FFF2-40B4-BE49-F238E27FC236}">
                <a16:creationId xmlns:a16="http://schemas.microsoft.com/office/drawing/2014/main" id="{AD00E4BD-5352-10DB-3528-B63A0BA3184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020851" y="0"/>
            <a:ext cx="1170432" cy="1828800"/>
          </a:xfrm>
          <a:prstGeom prst="rect">
            <a:avLst/>
          </a:prstGeom>
        </p:spPr>
      </p:pic>
    </p:spTree>
    <p:extLst>
      <p:ext uri="{BB962C8B-B14F-4D97-AF65-F5344CB8AC3E}">
        <p14:creationId xmlns:p14="http://schemas.microsoft.com/office/powerpoint/2010/main" val="8361160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893D0-7EA3-FA8F-4DD1-47EB1623EA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7FE67-6F31-E63E-26DC-004E80551858}"/>
              </a:ext>
            </a:extLst>
          </p:cNvPr>
          <p:cNvSpPr>
            <a:spLocks noGrp="1"/>
          </p:cNvSpPr>
          <p:nvPr>
            <p:ph type="title"/>
          </p:nvPr>
        </p:nvSpPr>
        <p:spPr/>
        <p:txBody>
          <a:bodyPr/>
          <a:lstStyle/>
          <a:p>
            <a:r>
              <a:rPr lang="en-US"/>
              <a:t>Encourage Review of Tier 2 and Tier 3 Enhancing Ci3T Modules</a:t>
            </a:r>
          </a:p>
        </p:txBody>
      </p:sp>
      <p:pic>
        <p:nvPicPr>
          <p:cNvPr id="9" name="Picture 1" descr="Implementing Secondary (Tier 2) Interventions yellow module covers (8)">
            <a:extLst>
              <a:ext uri="{FF2B5EF4-FFF2-40B4-BE49-F238E27FC236}">
                <a16:creationId xmlns:a16="http://schemas.microsoft.com/office/drawing/2014/main" id="{2F16EB4D-4583-F564-CBB0-2207E51849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9567" y="2108515"/>
            <a:ext cx="5055058" cy="3591752"/>
          </a:xfrm>
          <a:prstGeom prst="rect">
            <a:avLst/>
          </a:prstGeom>
        </p:spPr>
      </p:pic>
      <p:pic>
        <p:nvPicPr>
          <p:cNvPr id="12" name="Picture 2" descr="Implementing Tertiary (Tier 3) Interventions red module covers (10)">
            <a:extLst>
              <a:ext uri="{FF2B5EF4-FFF2-40B4-BE49-F238E27FC236}">
                <a16:creationId xmlns:a16="http://schemas.microsoft.com/office/drawing/2014/main" id="{9FDF4C96-AC91-1704-27AB-F05D8FA53B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4730" y="2108515"/>
            <a:ext cx="4867703" cy="3591752"/>
          </a:xfrm>
          <a:prstGeom prst="rect">
            <a:avLst/>
          </a:prstGeom>
        </p:spPr>
      </p:pic>
    </p:spTree>
    <p:extLst>
      <p:ext uri="{BB962C8B-B14F-4D97-AF65-F5344CB8AC3E}">
        <p14:creationId xmlns:p14="http://schemas.microsoft.com/office/powerpoint/2010/main" val="10071624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6715-FA62-975A-7A7E-33B55D6754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A0F4382-6710-8C85-A9C3-3AF7DBD370A7}"/>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
        <p:nvSpPr>
          <p:cNvPr id="2" name="Title (hidden)">
            <a:extLst>
              <a:ext uri="{FF2B5EF4-FFF2-40B4-BE49-F238E27FC236}">
                <a16:creationId xmlns:a16="http://schemas.microsoft.com/office/drawing/2014/main" id="{26355506-1F75-10B6-1D13-BE3D06F2C507}"/>
              </a:ext>
            </a:extLst>
          </p:cNvPr>
          <p:cNvSpPr>
            <a:spLocks noGrp="1"/>
          </p:cNvSpPr>
          <p:nvPr>
            <p:ph type="title"/>
          </p:nvPr>
        </p:nvSpPr>
        <p:spPr>
          <a:xfrm>
            <a:off x="838200" y="-1540465"/>
            <a:ext cx="10515600" cy="1325563"/>
          </a:xfrm>
        </p:spPr>
        <p:txBody>
          <a:bodyPr/>
          <a:lstStyle/>
          <a:p>
            <a:r>
              <a:rPr lang="en-US"/>
              <a:t>Join us at future EMPOWER+ to learn more! 3</a:t>
            </a:r>
          </a:p>
        </p:txBody>
      </p:sp>
      <p:graphicFrame>
        <p:nvGraphicFramePr>
          <p:cNvPr id="5" name="Content">
            <a:extLst>
              <a:ext uri="{FF2B5EF4-FFF2-40B4-BE49-F238E27FC236}">
                <a16:creationId xmlns:a16="http://schemas.microsoft.com/office/drawing/2014/main" id="{1F1526F7-ECF8-ED69-7D20-661174DEC4F6}"/>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2 Support for Students Experiencing Anxious Feelings: Recognize. Relax. Record. on March 25, 2026 Wednesday">
            <a:extLst>
              <a:ext uri="{FF2B5EF4-FFF2-40B4-BE49-F238E27FC236}">
                <a16:creationId xmlns:a16="http://schemas.microsoft.com/office/drawing/2014/main" id="{AD4F7C35-D8B0-FC32-4497-CBCC1EE6EB4F}"/>
              </a:ext>
            </a:extLst>
          </p:cNvPr>
          <p:cNvSpPr/>
          <p:nvPr/>
        </p:nvSpPr>
        <p:spPr>
          <a:xfrm>
            <a:off x="744685" y="4954188"/>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AD03701E-4409-4FE4-BA3B-F74EAA23B27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004740" y="2632811"/>
            <a:ext cx="1689679" cy="2640126"/>
          </a:xfrm>
          <a:prstGeom prst="rect">
            <a:avLst/>
          </a:prstGeom>
        </p:spPr>
      </p:pic>
    </p:spTree>
    <p:extLst>
      <p:ext uri="{BB962C8B-B14F-4D97-AF65-F5344CB8AC3E}">
        <p14:creationId xmlns:p14="http://schemas.microsoft.com/office/powerpoint/2010/main" val="2060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607B-9F5A-86F0-6FBA-E6DE2C10291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D5208B7-6AA2-6AF7-5D8D-DBA8FAC2A8C9}"/>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
        <p:nvSpPr>
          <p:cNvPr id="2" name="Title (hidden)">
            <a:extLst>
              <a:ext uri="{FF2B5EF4-FFF2-40B4-BE49-F238E27FC236}">
                <a16:creationId xmlns:a16="http://schemas.microsoft.com/office/drawing/2014/main" id="{54376446-43C9-9E1F-706A-453983356EA4}"/>
              </a:ext>
            </a:extLst>
          </p:cNvPr>
          <p:cNvSpPr>
            <a:spLocks noGrp="1"/>
          </p:cNvSpPr>
          <p:nvPr>
            <p:ph type="title"/>
          </p:nvPr>
        </p:nvSpPr>
        <p:spPr>
          <a:xfrm>
            <a:off x="838200" y="-1540465"/>
            <a:ext cx="10515600" cy="1325563"/>
          </a:xfrm>
        </p:spPr>
        <p:txBody>
          <a:bodyPr/>
          <a:lstStyle/>
          <a:p>
            <a:r>
              <a:rPr lang="en-US"/>
              <a:t>Join us at future EMPOWER+ to learn more! 4</a:t>
            </a:r>
          </a:p>
        </p:txBody>
      </p:sp>
      <p:graphicFrame>
        <p:nvGraphicFramePr>
          <p:cNvPr id="5" name="Content">
            <a:extLst>
              <a:ext uri="{FF2B5EF4-FFF2-40B4-BE49-F238E27FC236}">
                <a16:creationId xmlns:a16="http://schemas.microsoft.com/office/drawing/2014/main" id="{24970D94-5E1F-D5E8-A11A-724942CB6D05}"/>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3 Support for Students with Intensive Intervention Needs: Functional Assessment-Based Intervention (FABI) on April 28, 2026 Tuesday">
            <a:extLst>
              <a:ext uri="{FF2B5EF4-FFF2-40B4-BE49-F238E27FC236}">
                <a16:creationId xmlns:a16="http://schemas.microsoft.com/office/drawing/2014/main" id="{916A5E66-568F-9C00-4466-34AC6AB546A9}"/>
              </a:ext>
            </a:extLst>
          </p:cNvPr>
          <p:cNvSpPr/>
          <p:nvPr/>
        </p:nvSpPr>
        <p:spPr>
          <a:xfrm>
            <a:off x="744685" y="5505533"/>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2" descr="Image of Enhancing Ci3T Module Functional Assessment-Based Intervention (FABI) Introduction">
            <a:extLst>
              <a:ext uri="{FF2B5EF4-FFF2-40B4-BE49-F238E27FC236}">
                <a16:creationId xmlns:a16="http://schemas.microsoft.com/office/drawing/2014/main" id="{01E279A9-99F4-07E6-E8A4-7FAEB552C4E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991299" y="2550087"/>
            <a:ext cx="1682460" cy="2628845"/>
          </a:xfrm>
          <a:prstGeom prst="rect">
            <a:avLst/>
          </a:prstGeom>
        </p:spPr>
      </p:pic>
    </p:spTree>
    <p:extLst>
      <p:ext uri="{BB962C8B-B14F-4D97-AF65-F5344CB8AC3E}">
        <p14:creationId xmlns:p14="http://schemas.microsoft.com/office/powerpoint/2010/main" val="11031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5552C-4566-CAD1-1215-69F3636EDF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835475-9D84-91FD-FD95-CD4CDC1E22BA}"/>
              </a:ext>
              <a:ext uri="{C183D7F6-B498-43B3-948B-1728B52AA6E4}">
                <adec:decorative xmlns:adec="http://schemas.microsoft.com/office/drawing/2017/decorative" val="1"/>
              </a:ext>
            </a:extLst>
          </p:cNvPr>
          <p:cNvSpPr>
            <a:spLocks noGrp="1"/>
          </p:cNvSpPr>
          <p:nvPr>
            <p:ph type="title"/>
          </p:nvPr>
        </p:nvSpPr>
        <p:spPr/>
        <p:txBody>
          <a:bodyPr/>
          <a:lstStyle/>
          <a:p>
            <a:r>
              <a:rPr lang="en-US"/>
              <a:t>Action Planning</a:t>
            </a:r>
          </a:p>
        </p:txBody>
      </p:sp>
      <p:sp>
        <p:nvSpPr>
          <p:cNvPr id="3" name="Title hidden">
            <a:extLst>
              <a:ext uri="{FF2B5EF4-FFF2-40B4-BE49-F238E27FC236}">
                <a16:creationId xmlns:a16="http://schemas.microsoft.com/office/drawing/2014/main" id="{9DD0184D-F1C2-EDD6-265B-BFD51C8786DA}"/>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Action Planning 3</a:t>
            </a:r>
          </a:p>
        </p:txBody>
      </p:sp>
      <p:pic>
        <p:nvPicPr>
          <p:cNvPr id="4" name="Picture 1" descr="Action Steps Tables. Logistics Action Items Table is used for planning steps for supporting implementation and includes the following columns: action item, person(s) responsible, planned completion date, date completed, and completed items. Problem-solving Action Plan Table is used for team-initiated problem solving (TIPS), which involves using school-wide data to identify challenges and make action plans, and includes the following columns: problem statement, hypothesis (why), solutions/tasks, who?, by when?, and goal, timeline, and decision rules.">
            <a:extLst>
              <a:ext uri="{FF2B5EF4-FFF2-40B4-BE49-F238E27FC236}">
                <a16:creationId xmlns:a16="http://schemas.microsoft.com/office/drawing/2014/main" id="{0ED8B280-704C-A90B-0FAE-3A64510F9558}"/>
              </a:ext>
            </a:extLst>
          </p:cNvPr>
          <p:cNvPicPr>
            <a:picLocks noChangeAspect="1"/>
          </p:cNvPicPr>
          <p:nvPr/>
        </p:nvPicPr>
        <p:blipFill>
          <a:blip r:embed="rId2"/>
          <a:stretch>
            <a:fillRect/>
          </a:stretch>
        </p:blipFill>
        <p:spPr>
          <a:xfrm>
            <a:off x="1715644" y="1690688"/>
            <a:ext cx="8760711" cy="4810161"/>
          </a:xfrm>
          <a:prstGeom prst="rect">
            <a:avLst/>
          </a:prstGeom>
        </p:spPr>
      </p:pic>
    </p:spTree>
    <p:extLst>
      <p:ext uri="{BB962C8B-B14F-4D97-AF65-F5344CB8AC3E}">
        <p14:creationId xmlns:p14="http://schemas.microsoft.com/office/powerpoint/2010/main" val="710454050"/>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F937169-3412-4BE3-A197-BE5CBC119EBE}">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262127961d23f3e91276d3a5ec5200c2">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54f714b39db1bc71f58f64678bf3041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77F3-6079-4545-82A1-8899C1BF4B17}">
  <ds:schemaRefs>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ede146cc-ecaa-4210-9e24-4bb62ea35dd6"/>
    <ds:schemaRef ds:uri="a235ba24-0017-43d1-bba7-85df926f0576"/>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6FF40C7-287A-4F46-A9AF-4B6FC5963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35ba24-0017-43d1-bba7-85df926f0576"/>
    <ds:schemaRef ds:uri="ede146cc-ecaa-4210-9e24-4bb62ea35d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353</TotalTime>
  <Words>5587</Words>
  <Application>Microsoft Office PowerPoint</Application>
  <PresentationFormat>Widescreen</PresentationFormat>
  <Paragraphs>831</Paragraphs>
  <Slides>118</Slides>
  <Notes>39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118</vt:i4>
      </vt:variant>
    </vt:vector>
  </HeadingPairs>
  <TitlesOfParts>
    <vt:vector size="131" baseType="lpstr">
      <vt:lpstr>Aptos</vt:lpstr>
      <vt:lpstr>Aptos Display</vt:lpstr>
      <vt:lpstr>Arial</vt:lpstr>
      <vt:lpstr>Calibri</vt:lpstr>
      <vt:lpstr>Century Gothic</vt:lpstr>
      <vt:lpstr>Courier New</vt:lpstr>
      <vt:lpstr>Segoe UI</vt:lpstr>
      <vt:lpstr>System Font Regular</vt:lpstr>
      <vt:lpstr>Times New Roman</vt:lpstr>
      <vt:lpstr>Wingdings</vt:lpstr>
      <vt:lpstr>Ci3T</vt:lpstr>
      <vt:lpstr>1_Ci3T</vt:lpstr>
      <vt:lpstr>Office Theme</vt:lpstr>
      <vt:lpstr>Implementing Comprehensive, Integrated, Three-tiered (Ci3T) Models: Using Data to Inform Professional Learning</vt:lpstr>
      <vt:lpstr>Ci3T Research Team</vt:lpstr>
      <vt:lpstr>Zoom Logistics</vt:lpstr>
      <vt:lpstr>Comprehensive, Integrated, Three-Tiered Model of Prevention 1</vt:lpstr>
      <vt:lpstr>Ci3T Comprehensive Professional Learning Plan</vt:lpstr>
      <vt:lpstr>Enhanced Ci3T Implementation Series and Delivery</vt:lpstr>
      <vt:lpstr>Ci3T Implementation Professional Learning Series</vt:lpstr>
      <vt:lpstr>Essential Components of Primary (Tier 1) Prevention Efforts</vt:lpstr>
      <vt:lpstr>Enhancing Ci3T Modules</vt:lpstr>
      <vt:lpstr>Module Pathways</vt:lpstr>
      <vt:lpstr>Session Outcomes</vt:lpstr>
      <vt:lpstr>Agenda</vt:lpstr>
      <vt:lpstr>Accessing Professional Learning Materials</vt:lpstr>
      <vt:lpstr>Materials for Today’s Session</vt:lpstr>
      <vt:lpstr>Ci3T Leadership Team Agenda Template</vt:lpstr>
      <vt:lpstr>Coaching Protocol</vt:lpstr>
      <vt:lpstr>Procedures for Monitoring</vt:lpstr>
      <vt:lpstr>Session Outcomes</vt:lpstr>
      <vt:lpstr>Essential Components of Primary (Tier 1) Prevention Efforts</vt:lpstr>
      <vt:lpstr>Social Validity How do stakeholders view the plan?</vt:lpstr>
      <vt:lpstr>Treatment Integrity Are we implementing our plan as intended?</vt:lpstr>
      <vt:lpstr>Social Validity and Treatment Integrity Logistics Planning</vt:lpstr>
      <vt:lpstr>Treatment Integrity and Social Validity Data Sources</vt:lpstr>
      <vt:lpstr>Ci3T Implementation Report </vt:lpstr>
      <vt:lpstr>Primary Intervention Rating Scale (PIRS)</vt:lpstr>
      <vt:lpstr>Primary Intervention Rating Scale Open Ended Items</vt:lpstr>
      <vt:lpstr>Ci3T Treatment Integrity: Teacher Self Report (Ci3T TI: TSR)</vt:lpstr>
      <vt:lpstr>Ci3T TI: TSR Strengths and Areas of Focus</vt:lpstr>
      <vt:lpstr>Treatment Integrity and Social Validity Data Sources</vt:lpstr>
      <vt:lpstr>Ci3T Treatment Integrity: Direct Observation Report </vt:lpstr>
      <vt:lpstr>Ci3T Treatment Integrity: Direct Observation (Ci3T TI:DO)</vt:lpstr>
      <vt:lpstr>Ci3T TI:DO Outside Perspective</vt:lpstr>
      <vt:lpstr>Ci3T TI:DO Educator Perspective</vt:lpstr>
      <vt:lpstr>Ci3T TI:DO Strengths and Areas of Focus</vt:lpstr>
      <vt:lpstr>Ci3T TI: DO Mean Percentages</vt:lpstr>
      <vt:lpstr>Treatment Integrity and Social Validity Data Sources</vt:lpstr>
      <vt:lpstr>Tiered Fidelity Inventory (TFI)</vt:lpstr>
      <vt:lpstr>Sharing TFI Data</vt:lpstr>
      <vt:lpstr>Accessing Professional Learning Materials</vt:lpstr>
      <vt:lpstr>Accessing Professional Learning Materials 2</vt:lpstr>
      <vt:lpstr>Let’s Discuss</vt:lpstr>
      <vt:lpstr>Procedures for Monitoring</vt:lpstr>
      <vt:lpstr>Session Outcomes</vt:lpstr>
      <vt:lpstr>Essential Components of Primary (Tier 1) Prevention Efforts</vt:lpstr>
      <vt:lpstr>Behavior Screening</vt:lpstr>
      <vt:lpstr>Systematic Behavior Screening</vt:lpstr>
      <vt:lpstr>What is Behavior Screening? 1</vt:lpstr>
      <vt:lpstr>What is Behavior Screening? 2</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Cut Scores</vt:lpstr>
      <vt:lpstr>Winter Over Time SRSS-Externalizing Results – Middle School Level</vt:lpstr>
      <vt:lpstr>Winter 2024 SRSS-Externalizing Results – Middle School Grade Level</vt:lpstr>
      <vt:lpstr>Winter Over Time SRSS-Internalizing Results – Middle School Level</vt:lpstr>
      <vt:lpstr>Winter 2024 SRSS-Internalizing Results – Middle School Grade Level</vt:lpstr>
      <vt:lpstr>Reviewing Screening Data</vt:lpstr>
      <vt:lpstr>Academic Screening</vt:lpstr>
      <vt:lpstr>Academic Screening</vt:lpstr>
      <vt:lpstr>Academic Screening</vt:lpstr>
      <vt:lpstr>Reviewing Multiple Sources of Data in an Integrated Way</vt:lpstr>
      <vt:lpstr>Accessing Professional Learning Materials</vt:lpstr>
      <vt:lpstr>Accessing Professional Learning Materials 4</vt:lpstr>
      <vt:lpstr>Let’s Discuss 1</vt:lpstr>
      <vt:lpstr>Data-Informed Decision Making:</vt:lpstr>
      <vt:lpstr>Session Outcomes</vt:lpstr>
      <vt:lpstr>Scenario 1: Reinforcement at Tier 1</vt:lpstr>
      <vt:lpstr>Procedures for Reinforcing 1</vt:lpstr>
      <vt:lpstr>Procedures for Reinforcing 2</vt:lpstr>
      <vt:lpstr>Common Misconceptions</vt:lpstr>
      <vt:lpstr>Considerations When Responding to These Data</vt:lpstr>
      <vt:lpstr>Professional Learning</vt:lpstr>
      <vt:lpstr>Professional Learning</vt:lpstr>
      <vt:lpstr>Build Momentum with a Ci3T Challenge</vt:lpstr>
      <vt:lpstr>Ci3T Challenge Example Handout 1</vt:lpstr>
      <vt:lpstr>Ci3T Challenge Example Handout 2</vt:lpstr>
      <vt:lpstr>Update Reinforcer Menu</vt:lpstr>
      <vt:lpstr>Let’s Chat!</vt:lpstr>
      <vt:lpstr>Action Planning</vt:lpstr>
      <vt:lpstr>Scenario 2: Ci3T Integrated Lesson Planning</vt:lpstr>
      <vt:lpstr>Data to Indicate a Focus on Tier 1: School Level</vt:lpstr>
      <vt:lpstr>Implementation Report 1</vt:lpstr>
      <vt:lpstr>Procedures for Teaching 1</vt:lpstr>
      <vt:lpstr>Procedures for Teaching 2</vt:lpstr>
      <vt:lpstr>Focus: Integrated Lesson Planning</vt:lpstr>
      <vt:lpstr>Integrated Lesson Plan</vt:lpstr>
      <vt:lpstr>Share Module Resources</vt:lpstr>
      <vt:lpstr>Share EMPOWER+ Resource</vt:lpstr>
      <vt:lpstr>Join us at future EMPOWER+ to learn more! </vt:lpstr>
      <vt:lpstr>Action Planning</vt:lpstr>
      <vt:lpstr>Scenario 3: Focus on Tier 2 and Tier 3</vt:lpstr>
      <vt:lpstr>Winter Over Time SRSS-Externalizing Results – High School Level</vt:lpstr>
      <vt:lpstr>Winter 2024 SRSS-Externalizing Results – High School Grade Level</vt:lpstr>
      <vt:lpstr>Implementation Report 2</vt:lpstr>
      <vt:lpstr>Need for strategies to support students</vt:lpstr>
      <vt:lpstr>Professional Learning </vt:lpstr>
      <vt:lpstr>Encourage Review of Tier 2 and Tier 3 Enhancing Ci3T Modules</vt:lpstr>
      <vt:lpstr>Join us at future EMPOWER+ to learn more! 3</vt:lpstr>
      <vt:lpstr>Join us at future EMPOWER+ to learn more! 4</vt:lpstr>
      <vt:lpstr>Action Planning</vt:lpstr>
      <vt:lpstr>Data-Informed Decision Making:</vt:lpstr>
      <vt:lpstr>Foundational Ci3T Implementation &amp; Professional Learning Activities</vt:lpstr>
      <vt:lpstr>Foundational Ci3T Implementation &amp; Professional Learning Activities</vt:lpstr>
      <vt:lpstr>Sharing Treatment Integrity and Social Validity Data</vt:lpstr>
      <vt:lpstr>Sharing Treatment Integrity and Social Validity Data</vt:lpstr>
      <vt:lpstr>Example: Making Explicit Connections </vt:lpstr>
      <vt:lpstr>Sharing Systematic Screening Data</vt:lpstr>
      <vt:lpstr>Accessing Professional Learning Materials</vt:lpstr>
      <vt:lpstr>Accessing Professional Learning Materials</vt:lpstr>
      <vt:lpstr>Let’s discuss!</vt:lpstr>
      <vt:lpstr>Wrapping Up and Moving Forward</vt:lpstr>
      <vt:lpstr>Let’s Chat!</vt:lpstr>
      <vt:lpstr>Project EMPOWER+</vt:lpstr>
      <vt:lpstr>Ci3T Trainers and Coaches Calls </vt:lpstr>
      <vt:lpstr>Wrap Up and Preview</vt:lpstr>
      <vt:lpstr>Homework</vt:lpstr>
      <vt:lpstr>Action Planning</vt:lpstr>
      <vt:lpstr>Coaching Protocol Reminder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2025-11-14T22:24:18Z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6685400.00000000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