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5.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6.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5"/>
  </p:notesMasterIdLst>
  <p:handoutMasterIdLst>
    <p:handoutMasterId r:id="rId136"/>
  </p:handoutMasterIdLst>
  <p:sldIdLst>
    <p:sldId id="1914" r:id="rId5"/>
    <p:sldId id="1915" r:id="rId6"/>
    <p:sldId id="1954" r:id="rId7"/>
    <p:sldId id="1955" r:id="rId8"/>
    <p:sldId id="1929" r:id="rId9"/>
    <p:sldId id="1841" r:id="rId10"/>
    <p:sldId id="1946" r:id="rId11"/>
    <p:sldId id="1947" r:id="rId12"/>
    <p:sldId id="1959" r:id="rId13"/>
    <p:sldId id="2103" r:id="rId14"/>
    <p:sldId id="1952" r:id="rId15"/>
    <p:sldId id="1956" r:id="rId16"/>
    <p:sldId id="1951" r:id="rId17"/>
    <p:sldId id="1957" r:id="rId18"/>
    <p:sldId id="1953" r:id="rId19"/>
    <p:sldId id="1935" r:id="rId20"/>
    <p:sldId id="1611" r:id="rId21"/>
    <p:sldId id="2108" r:id="rId22"/>
    <p:sldId id="1966" r:id="rId23"/>
    <p:sldId id="1410" r:id="rId24"/>
    <p:sldId id="1731" r:id="rId25"/>
    <p:sldId id="1732" r:id="rId26"/>
    <p:sldId id="1662" r:id="rId27"/>
    <p:sldId id="1585" r:id="rId28"/>
    <p:sldId id="1586" r:id="rId29"/>
    <p:sldId id="1589" r:id="rId30"/>
    <p:sldId id="1590" r:id="rId31"/>
    <p:sldId id="1592" r:id="rId32"/>
    <p:sldId id="1594" r:id="rId33"/>
    <p:sldId id="1596" r:id="rId34"/>
    <p:sldId id="1597" r:id="rId35"/>
    <p:sldId id="1601" r:id="rId36"/>
    <p:sldId id="1602" r:id="rId37"/>
    <p:sldId id="1781" r:id="rId38"/>
    <p:sldId id="901" r:id="rId39"/>
    <p:sldId id="1609" r:id="rId40"/>
    <p:sldId id="1629" r:id="rId41"/>
    <p:sldId id="1630" r:id="rId42"/>
    <p:sldId id="1631" r:id="rId43"/>
    <p:sldId id="1614" r:id="rId44"/>
    <p:sldId id="1633" r:id="rId45"/>
    <p:sldId id="1636" r:id="rId46"/>
    <p:sldId id="1637" r:id="rId47"/>
    <p:sldId id="1666" r:id="rId48"/>
    <p:sldId id="1782" r:id="rId49"/>
    <p:sldId id="1783" r:id="rId50"/>
    <p:sldId id="1626" r:id="rId51"/>
    <p:sldId id="2118" r:id="rId52"/>
    <p:sldId id="2119" r:id="rId53"/>
    <p:sldId id="258" r:id="rId54"/>
    <p:sldId id="1612" r:id="rId55"/>
    <p:sldId id="2109" r:id="rId56"/>
    <p:sldId id="2018" r:id="rId57"/>
    <p:sldId id="2014" r:id="rId58"/>
    <p:sldId id="2013" r:id="rId59"/>
    <p:sldId id="2016" r:id="rId60"/>
    <p:sldId id="2017" r:id="rId61"/>
    <p:sldId id="1305" r:id="rId62"/>
    <p:sldId id="1306" r:id="rId63"/>
    <p:sldId id="329" r:id="rId64"/>
    <p:sldId id="2153" r:id="rId65"/>
    <p:sldId id="2154" r:id="rId66"/>
    <p:sldId id="1897" r:id="rId67"/>
    <p:sldId id="1898" r:id="rId68"/>
    <p:sldId id="2155" r:id="rId69"/>
    <p:sldId id="2156" r:id="rId70"/>
    <p:sldId id="2157" r:id="rId71"/>
    <p:sldId id="2158" r:id="rId72"/>
    <p:sldId id="2033" r:id="rId73"/>
    <p:sldId id="2031" r:id="rId74"/>
    <p:sldId id="2114" r:id="rId75"/>
    <p:sldId id="2115" r:id="rId76"/>
    <p:sldId id="2036" r:id="rId77"/>
    <p:sldId id="1996" r:id="rId78"/>
    <p:sldId id="338" r:id="rId79"/>
    <p:sldId id="2110" r:id="rId80"/>
    <p:sldId id="2137" r:id="rId81"/>
    <p:sldId id="1900" r:id="rId82"/>
    <p:sldId id="1901" r:id="rId83"/>
    <p:sldId id="1902" r:id="rId84"/>
    <p:sldId id="2130" r:id="rId85"/>
    <p:sldId id="2132" r:id="rId86"/>
    <p:sldId id="2138" r:id="rId87"/>
    <p:sldId id="2146" r:id="rId88"/>
    <p:sldId id="2144" r:id="rId89"/>
    <p:sldId id="2145" r:id="rId90"/>
    <p:sldId id="2131" r:id="rId91"/>
    <p:sldId id="1998" r:id="rId92"/>
    <p:sldId id="2141" r:id="rId93"/>
    <p:sldId id="2140" r:id="rId94"/>
    <p:sldId id="1895" r:id="rId95"/>
    <p:sldId id="1896" r:id="rId96"/>
    <p:sldId id="1905" r:id="rId97"/>
    <p:sldId id="1906" r:id="rId98"/>
    <p:sldId id="1908" r:id="rId99"/>
    <p:sldId id="2147" r:id="rId100"/>
    <p:sldId id="2148" r:id="rId101"/>
    <p:sldId id="2149" r:id="rId102"/>
    <p:sldId id="1726" r:id="rId103"/>
    <p:sldId id="1899" r:id="rId104"/>
    <p:sldId id="1814" r:id="rId105"/>
    <p:sldId id="2159" r:id="rId106"/>
    <p:sldId id="2142" r:id="rId107"/>
    <p:sldId id="2143" r:id="rId108"/>
    <p:sldId id="1903" r:id="rId109"/>
    <p:sldId id="1904" r:id="rId110"/>
    <p:sldId id="1909" r:id="rId111"/>
    <p:sldId id="1910" r:id="rId112"/>
    <p:sldId id="1911" r:id="rId113"/>
    <p:sldId id="2151" r:id="rId114"/>
    <p:sldId id="2152" r:id="rId115"/>
    <p:sldId id="2128" r:id="rId116"/>
    <p:sldId id="2150" r:id="rId117"/>
    <p:sldId id="2136" r:id="rId118"/>
    <p:sldId id="2100" r:id="rId119"/>
    <p:sldId id="2101" r:id="rId120"/>
    <p:sldId id="2117" r:id="rId121"/>
    <p:sldId id="2121" r:id="rId122"/>
    <p:sldId id="2122" r:id="rId123"/>
    <p:sldId id="2116" r:id="rId124"/>
    <p:sldId id="1622" r:id="rId125"/>
    <p:sldId id="339" r:id="rId126"/>
    <p:sldId id="2102" r:id="rId127"/>
    <p:sldId id="1939" r:id="rId128"/>
    <p:sldId id="1940" r:id="rId129"/>
    <p:sldId id="1961" r:id="rId130"/>
    <p:sldId id="2105" r:id="rId131"/>
    <p:sldId id="2107" r:id="rId132"/>
    <p:sldId id="1989" r:id="rId133"/>
    <p:sldId id="1995" r:id="rId1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8773F8F8-8453-4248-80F3-678F3DAA36FF}">
          <p14:sldIdLst>
            <p14:sldId id="1914"/>
            <p14:sldId id="1915"/>
            <p14:sldId id="1954"/>
            <p14:sldId id="1955"/>
            <p14:sldId id="1929"/>
            <p14:sldId id="1841"/>
            <p14:sldId id="1946"/>
            <p14:sldId id="1947"/>
            <p14:sldId id="1959"/>
            <p14:sldId id="2103"/>
            <p14:sldId id="1952"/>
            <p14:sldId id="1956"/>
            <p14:sldId id="1951"/>
            <p14:sldId id="1957"/>
            <p14:sldId id="1953"/>
            <p14:sldId id="1935"/>
          </p14:sldIdLst>
        </p14:section>
        <p14:section name="Procedures for Monitoring: Review Your School's TI/SV Data" id="{D99297A7-6FF8-4F04-8CCC-D9CB5DE8FDF0}">
          <p14:sldIdLst>
            <p14:sldId id="1611"/>
            <p14:sldId id="2108"/>
            <p14:sldId id="1966"/>
            <p14:sldId id="1410"/>
            <p14:sldId id="1731"/>
            <p14:sldId id="1732"/>
            <p14:sldId id="1662"/>
            <p14:sldId id="1585"/>
            <p14:sldId id="1586"/>
            <p14:sldId id="1589"/>
            <p14:sldId id="1590"/>
            <p14:sldId id="1592"/>
            <p14:sldId id="1594"/>
            <p14:sldId id="1596"/>
            <p14:sldId id="1597"/>
            <p14:sldId id="1601"/>
            <p14:sldId id="1602"/>
            <p14:sldId id="1781"/>
            <p14:sldId id="901"/>
            <p14:sldId id="1609"/>
            <p14:sldId id="1629"/>
            <p14:sldId id="1630"/>
            <p14:sldId id="1631"/>
            <p14:sldId id="1614"/>
            <p14:sldId id="1633"/>
            <p14:sldId id="1636"/>
            <p14:sldId id="1637"/>
            <p14:sldId id="1666"/>
            <p14:sldId id="1782"/>
            <p14:sldId id="1783"/>
            <p14:sldId id="1626"/>
            <p14:sldId id="2118"/>
            <p14:sldId id="2119"/>
            <p14:sldId id="258"/>
          </p14:sldIdLst>
        </p14:section>
        <p14:section name="Procedures for Monitoring: Winter Screening" id="{06E2A284-4BB0-453B-87D8-319D9A03347C}">
          <p14:sldIdLst>
            <p14:sldId id="1612"/>
            <p14:sldId id="2109"/>
            <p14:sldId id="2018"/>
            <p14:sldId id="2014"/>
            <p14:sldId id="2013"/>
            <p14:sldId id="2016"/>
            <p14:sldId id="2017"/>
            <p14:sldId id="1305"/>
            <p14:sldId id="1306"/>
            <p14:sldId id="329"/>
            <p14:sldId id="2153"/>
            <p14:sldId id="2154"/>
            <p14:sldId id="1897"/>
            <p14:sldId id="1898"/>
            <p14:sldId id="2155"/>
            <p14:sldId id="2156"/>
            <p14:sldId id="2157"/>
            <p14:sldId id="2158"/>
            <p14:sldId id="2033"/>
            <p14:sldId id="2031"/>
            <p14:sldId id="2114"/>
            <p14:sldId id="2115"/>
            <p14:sldId id="2036"/>
            <p14:sldId id="1996"/>
          </p14:sldIdLst>
        </p14:section>
        <p14:section name="DIDM: Set PL Targets and Resources" id="{59705EA1-AE6E-4BF8-9FD5-BE3D66E52ED2}">
          <p14:sldIdLst>
            <p14:sldId id="338"/>
            <p14:sldId id="2110"/>
            <p14:sldId id="2137"/>
            <p14:sldId id="1900"/>
            <p14:sldId id="1901"/>
            <p14:sldId id="1902"/>
            <p14:sldId id="2130"/>
            <p14:sldId id="2132"/>
            <p14:sldId id="2138"/>
            <p14:sldId id="2146"/>
            <p14:sldId id="2144"/>
            <p14:sldId id="2145"/>
            <p14:sldId id="2131"/>
            <p14:sldId id="1998"/>
            <p14:sldId id="2141"/>
            <p14:sldId id="2140"/>
            <p14:sldId id="1895"/>
            <p14:sldId id="1896"/>
            <p14:sldId id="1905"/>
            <p14:sldId id="1906"/>
            <p14:sldId id="1908"/>
            <p14:sldId id="2147"/>
            <p14:sldId id="2148"/>
            <p14:sldId id="2149"/>
            <p14:sldId id="1726"/>
            <p14:sldId id="1899"/>
            <p14:sldId id="1814"/>
            <p14:sldId id="2159"/>
            <p14:sldId id="2142"/>
            <p14:sldId id="2143"/>
            <p14:sldId id="1903"/>
            <p14:sldId id="1904"/>
            <p14:sldId id="1909"/>
            <p14:sldId id="1910"/>
            <p14:sldId id="1911"/>
            <p14:sldId id="2151"/>
            <p14:sldId id="2152"/>
            <p14:sldId id="2128"/>
            <p14:sldId id="2150"/>
          </p14:sldIdLst>
        </p14:section>
        <p14:section name="DIDM: Develop Communication Plans" id="{93993B54-47C8-344A-9DEE-81330D2B1281}">
          <p14:sldIdLst>
            <p14:sldId id="2136"/>
            <p14:sldId id="2100"/>
            <p14:sldId id="2101"/>
            <p14:sldId id="2117"/>
            <p14:sldId id="2121"/>
            <p14:sldId id="2122"/>
            <p14:sldId id="2116"/>
            <p14:sldId id="1622"/>
          </p14:sldIdLst>
        </p14:section>
        <p14:section name="Wrapping up and Moving Forward" id="{E596BB89-95BC-484E-9AB6-07D385B6C341}">
          <p14:sldIdLst>
            <p14:sldId id="339"/>
            <p14:sldId id="2102"/>
            <p14:sldId id="1939"/>
            <p14:sldId id="1940"/>
            <p14:sldId id="1961"/>
            <p14:sldId id="2105"/>
            <p14:sldId id="2107"/>
            <p14:sldId id="1989"/>
            <p14:sldId id="19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2F4"/>
    <a:srgbClr val="FFD479"/>
    <a:srgbClr val="FFF2CC"/>
    <a:srgbClr val="37B34A"/>
    <a:srgbClr val="FCD804"/>
    <a:srgbClr val="356D3C"/>
    <a:srgbClr val="233B52"/>
    <a:srgbClr val="CEDCEA"/>
    <a:srgbClr val="0A0A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2F2C8-F355-4DE0-B102-B938736A64C8}" v="596" dt="2024-12-20T20:24:07.988"/>
    <p1510:client id="{B9BB1120-7AC8-46DB-8DE9-C302874C8292}" v="2" dt="2024-12-20T20:42:00.2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58" d="100"/>
          <a:sy n="58" d="100"/>
        </p:scale>
        <p:origin x="42" y="972"/>
      </p:cViewPr>
      <p:guideLst/>
    </p:cSldViewPr>
  </p:slideViewPr>
  <p:notesTextViewPr>
    <p:cViewPr>
      <p:scale>
        <a:sx n="1" d="1"/>
        <a:sy n="1" d="1"/>
      </p:scale>
      <p:origin x="0" y="0"/>
    </p:cViewPr>
  </p:notesTextViewPr>
  <p:sorterViewPr>
    <p:cViewPr>
      <p:scale>
        <a:sx n="100" d="100"/>
        <a:sy n="100" d="100"/>
      </p:scale>
      <p:origin x="0" y="-3045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sin, Elise" userId="051ede2b-3008-44c0-bb19-c9bb04b8c5c9" providerId="ADAL" clId="{B9BB1120-7AC8-46DB-8DE9-C302874C8292}"/>
    <pc:docChg chg="undo custSel modSld">
      <pc:chgData name="Sarasin, Elise" userId="051ede2b-3008-44c0-bb19-c9bb04b8c5c9" providerId="ADAL" clId="{B9BB1120-7AC8-46DB-8DE9-C302874C8292}" dt="2024-12-20T20:49:13.696" v="67" actId="20577"/>
      <pc:docMkLst>
        <pc:docMk/>
      </pc:docMkLst>
      <pc:sldChg chg="modSp mod">
        <pc:chgData name="Sarasin, Elise" userId="051ede2b-3008-44c0-bb19-c9bb04b8c5c9" providerId="ADAL" clId="{B9BB1120-7AC8-46DB-8DE9-C302874C8292}" dt="2024-12-20T20:49:13.696" v="67" actId="20577"/>
        <pc:sldMkLst>
          <pc:docMk/>
          <pc:sldMk cId="1222509459" sldId="258"/>
        </pc:sldMkLst>
        <pc:spChg chg="mod">
          <ac:chgData name="Sarasin, Elise" userId="051ede2b-3008-44c0-bb19-c9bb04b8c5c9" providerId="ADAL" clId="{B9BB1120-7AC8-46DB-8DE9-C302874C8292}" dt="2024-12-20T20:49:13.696" v="67" actId="20577"/>
          <ac:spMkLst>
            <pc:docMk/>
            <pc:sldMk cId="1222509459" sldId="258"/>
            <ac:spMk id="15" creationId="{2878C86A-A937-8AF6-3DFB-80A5A66CABBB}"/>
          </ac:spMkLst>
        </pc:spChg>
        <pc:picChg chg="mod">
          <ac:chgData name="Sarasin, Elise" userId="051ede2b-3008-44c0-bb19-c9bb04b8c5c9" providerId="ADAL" clId="{B9BB1120-7AC8-46DB-8DE9-C302874C8292}" dt="2024-12-20T20:48:50.051" v="63" actId="1076"/>
          <ac:picMkLst>
            <pc:docMk/>
            <pc:sldMk cId="1222509459" sldId="258"/>
            <ac:picMk id="54" creationId="{7A423553-BC9A-9EFA-6727-02A2CB34D9C3}"/>
          </ac:picMkLst>
        </pc:picChg>
        <pc:picChg chg="mod">
          <ac:chgData name="Sarasin, Elise" userId="051ede2b-3008-44c0-bb19-c9bb04b8c5c9" providerId="ADAL" clId="{B9BB1120-7AC8-46DB-8DE9-C302874C8292}" dt="2024-12-20T20:48:50.051" v="63" actId="1076"/>
          <ac:picMkLst>
            <pc:docMk/>
            <pc:sldMk cId="1222509459" sldId="258"/>
            <ac:picMk id="55" creationId="{2B296DB7-F137-89A3-70D5-30F6689B4BF6}"/>
          </ac:picMkLst>
        </pc:picChg>
        <pc:picChg chg="mod">
          <ac:chgData name="Sarasin, Elise" userId="051ede2b-3008-44c0-bb19-c9bb04b8c5c9" providerId="ADAL" clId="{B9BB1120-7AC8-46DB-8DE9-C302874C8292}" dt="2024-12-20T20:48:50.051" v="63" actId="1076"/>
          <ac:picMkLst>
            <pc:docMk/>
            <pc:sldMk cId="1222509459" sldId="258"/>
            <ac:picMk id="56" creationId="{F0B7EAA1-5636-A3F8-84F3-6CBFD6189CED}"/>
          </ac:picMkLst>
        </pc:picChg>
      </pc:sldChg>
    </pc:docChg>
  </pc:docChgLst>
  <pc:docChgLst>
    <pc:chgData name="Sarasin, Elise" userId="051ede2b-3008-44c0-bb19-c9bb04b8c5c9" providerId="ADAL" clId="{14D2F2C8-F355-4DE0-B102-B938736A64C8}"/>
    <pc:docChg chg="undo custSel addSld delSld modSld sldOrd modSection">
      <pc:chgData name="Sarasin, Elise" userId="051ede2b-3008-44c0-bb19-c9bb04b8c5c9" providerId="ADAL" clId="{14D2F2C8-F355-4DE0-B102-B938736A64C8}" dt="2024-12-20T20:24:07.988" v="1541" actId="14100"/>
      <pc:docMkLst>
        <pc:docMk/>
      </pc:docMkLst>
      <pc:sldChg chg="add del">
        <pc:chgData name="Sarasin, Elise" userId="051ede2b-3008-44c0-bb19-c9bb04b8c5c9" providerId="ADAL" clId="{14D2F2C8-F355-4DE0-B102-B938736A64C8}" dt="2024-12-18T22:33:40.123" v="605"/>
        <pc:sldMkLst>
          <pc:docMk/>
          <pc:sldMk cId="25972479" sldId="257"/>
        </pc:sldMkLst>
      </pc:sldChg>
      <pc:sldChg chg="delSp modSp mod">
        <pc:chgData name="Sarasin, Elise" userId="051ede2b-3008-44c0-bb19-c9bb04b8c5c9" providerId="ADAL" clId="{14D2F2C8-F355-4DE0-B102-B938736A64C8}" dt="2024-12-20T20:13:14.229" v="1340" actId="14826"/>
        <pc:sldMkLst>
          <pc:docMk/>
          <pc:sldMk cId="1222509459" sldId="258"/>
        </pc:sldMkLst>
        <pc:spChg chg="del">
          <ac:chgData name="Sarasin, Elise" userId="051ede2b-3008-44c0-bb19-c9bb04b8c5c9" providerId="ADAL" clId="{14D2F2C8-F355-4DE0-B102-B938736A64C8}" dt="2024-12-20T20:13:09.551" v="1339" actId="478"/>
          <ac:spMkLst>
            <pc:docMk/>
            <pc:sldMk cId="1222509459" sldId="258"/>
            <ac:spMk id="2" creationId="{09528320-1ECD-75A9-3588-5261DB8C9436}"/>
          </ac:spMkLst>
        </pc:spChg>
        <pc:picChg chg="mod">
          <ac:chgData name="Sarasin, Elise" userId="051ede2b-3008-44c0-bb19-c9bb04b8c5c9" providerId="ADAL" clId="{14D2F2C8-F355-4DE0-B102-B938736A64C8}" dt="2024-12-20T20:13:14.229" v="1340" actId="14826"/>
          <ac:picMkLst>
            <pc:docMk/>
            <pc:sldMk cId="1222509459" sldId="258"/>
            <ac:picMk id="53" creationId="{396DF810-E37F-1B94-5ED6-14E38A0184F7}"/>
          </ac:picMkLst>
        </pc:picChg>
      </pc:sldChg>
      <pc:sldChg chg="modSp mod">
        <pc:chgData name="Sarasin, Elise" userId="051ede2b-3008-44c0-bb19-c9bb04b8c5c9" providerId="ADAL" clId="{14D2F2C8-F355-4DE0-B102-B938736A64C8}" dt="2024-12-18T22:44:16.682" v="1245" actId="20577"/>
        <pc:sldMkLst>
          <pc:docMk/>
          <pc:sldMk cId="956250450" sldId="1622"/>
        </pc:sldMkLst>
        <pc:graphicFrameChg chg="modGraphic">
          <ac:chgData name="Sarasin, Elise" userId="051ede2b-3008-44c0-bb19-c9bb04b8c5c9" providerId="ADAL" clId="{14D2F2C8-F355-4DE0-B102-B938736A64C8}" dt="2024-12-18T22:44:16.682" v="1245" actId="20577"/>
          <ac:graphicFrameMkLst>
            <pc:docMk/>
            <pc:sldMk cId="956250450" sldId="1622"/>
            <ac:graphicFrameMk id="21" creationId="{2A25BB15-1F7C-83E1-CF59-B4DD79F33A0F}"/>
          </ac:graphicFrameMkLst>
        </pc:graphicFrameChg>
      </pc:sldChg>
      <pc:sldChg chg="del">
        <pc:chgData name="Sarasin, Elise" userId="051ede2b-3008-44c0-bb19-c9bb04b8c5c9" providerId="ADAL" clId="{14D2F2C8-F355-4DE0-B102-B938736A64C8}" dt="2024-12-18T22:40:57.662" v="1024" actId="47"/>
        <pc:sldMkLst>
          <pc:docMk/>
          <pc:sldMk cId="1906831957" sldId="1723"/>
        </pc:sldMkLst>
      </pc:sldChg>
      <pc:sldChg chg="del">
        <pc:chgData name="Sarasin, Elise" userId="051ede2b-3008-44c0-bb19-c9bb04b8c5c9" providerId="ADAL" clId="{14D2F2C8-F355-4DE0-B102-B938736A64C8}" dt="2024-12-18T22:40:58.637" v="1025" actId="47"/>
        <pc:sldMkLst>
          <pc:docMk/>
          <pc:sldMk cId="65179255" sldId="1724"/>
        </pc:sldMkLst>
      </pc:sldChg>
      <pc:sldChg chg="modSp mod">
        <pc:chgData name="Sarasin, Elise" userId="051ede2b-3008-44c0-bb19-c9bb04b8c5c9" providerId="ADAL" clId="{14D2F2C8-F355-4DE0-B102-B938736A64C8}" dt="2024-12-18T22:28:42.515" v="460" actId="20577"/>
        <pc:sldMkLst>
          <pc:docMk/>
          <pc:sldMk cId="1314979116" sldId="1726"/>
        </pc:sldMkLst>
        <pc:spChg chg="mod">
          <ac:chgData name="Sarasin, Elise" userId="051ede2b-3008-44c0-bb19-c9bb04b8c5c9" providerId="ADAL" clId="{14D2F2C8-F355-4DE0-B102-B938736A64C8}" dt="2024-12-18T22:28:42.515" v="460" actId="20577"/>
          <ac:spMkLst>
            <pc:docMk/>
            <pc:sldMk cId="1314979116" sldId="1726"/>
            <ac:spMk id="4" creationId="{C0376C41-E9BE-3578-DFA0-E0F04597A17D}"/>
          </ac:spMkLst>
        </pc:spChg>
      </pc:sldChg>
      <pc:sldChg chg="add mod modShow">
        <pc:chgData name="Sarasin, Elise" userId="051ede2b-3008-44c0-bb19-c9bb04b8c5c9" providerId="ADAL" clId="{14D2F2C8-F355-4DE0-B102-B938736A64C8}" dt="2024-12-20T19:58:38.174" v="1284" actId="729"/>
        <pc:sldMkLst>
          <pc:docMk/>
          <pc:sldMk cId="640910738" sldId="1897"/>
        </pc:sldMkLst>
      </pc:sldChg>
      <pc:sldChg chg="add mod modShow">
        <pc:chgData name="Sarasin, Elise" userId="051ede2b-3008-44c0-bb19-c9bb04b8c5c9" providerId="ADAL" clId="{14D2F2C8-F355-4DE0-B102-B938736A64C8}" dt="2024-12-20T19:58:38.174" v="1284" actId="729"/>
        <pc:sldMkLst>
          <pc:docMk/>
          <pc:sldMk cId="1574643098" sldId="1898"/>
        </pc:sldMkLst>
      </pc:sldChg>
      <pc:sldChg chg="modTransition">
        <pc:chgData name="Sarasin, Elise" userId="051ede2b-3008-44c0-bb19-c9bb04b8c5c9" providerId="ADAL" clId="{14D2F2C8-F355-4DE0-B102-B938736A64C8}" dt="2024-12-18T22:54:02.905" v="1278"/>
        <pc:sldMkLst>
          <pc:docMk/>
          <pc:sldMk cId="3217758559" sldId="1900"/>
        </pc:sldMkLst>
      </pc:sldChg>
      <pc:sldChg chg="delSp modSp mod delAnim modNotesTx">
        <pc:chgData name="Sarasin, Elise" userId="051ede2b-3008-44c0-bb19-c9bb04b8c5c9" providerId="ADAL" clId="{14D2F2C8-F355-4DE0-B102-B938736A64C8}" dt="2024-12-18T22:29:53.089" v="471" actId="20577"/>
        <pc:sldMkLst>
          <pc:docMk/>
          <pc:sldMk cId="2972033651" sldId="1906"/>
        </pc:sldMkLst>
        <pc:spChg chg="mod">
          <ac:chgData name="Sarasin, Elise" userId="051ede2b-3008-44c0-bb19-c9bb04b8c5c9" providerId="ADAL" clId="{14D2F2C8-F355-4DE0-B102-B938736A64C8}" dt="2024-12-18T22:25:57.165" v="94" actId="14100"/>
          <ac:spMkLst>
            <pc:docMk/>
            <pc:sldMk cId="2972033651" sldId="1906"/>
            <ac:spMk id="7" creationId="{DFA32DE7-D0A4-8F8A-8714-F7E72C39F6FE}"/>
          </ac:spMkLst>
        </pc:spChg>
      </pc:sldChg>
      <pc:sldChg chg="delSp modSp mod delAnim">
        <pc:chgData name="Sarasin, Elise" userId="051ede2b-3008-44c0-bb19-c9bb04b8c5c9" providerId="ADAL" clId="{14D2F2C8-F355-4DE0-B102-B938736A64C8}" dt="2024-12-18T22:26:25.861" v="97" actId="14100"/>
        <pc:sldMkLst>
          <pc:docMk/>
          <pc:sldMk cId="1031926863" sldId="1908"/>
        </pc:sldMkLst>
        <pc:spChg chg="mod">
          <ac:chgData name="Sarasin, Elise" userId="051ede2b-3008-44c0-bb19-c9bb04b8c5c9" providerId="ADAL" clId="{14D2F2C8-F355-4DE0-B102-B938736A64C8}" dt="2024-12-18T22:26:25.861" v="97" actId="14100"/>
          <ac:spMkLst>
            <pc:docMk/>
            <pc:sldMk cId="1031926863" sldId="1908"/>
            <ac:spMk id="7" creationId="{DFA32DE7-D0A4-8F8A-8714-F7E72C39F6FE}"/>
          </ac:spMkLst>
        </pc:spChg>
      </pc:sldChg>
      <pc:sldChg chg="modSp mod">
        <pc:chgData name="Sarasin, Elise" userId="051ede2b-3008-44c0-bb19-c9bb04b8c5c9" providerId="ADAL" clId="{14D2F2C8-F355-4DE0-B102-B938736A64C8}" dt="2024-12-18T22:52:08.330" v="1277" actId="20577"/>
        <pc:sldMkLst>
          <pc:docMk/>
          <pc:sldMk cId="1214318063" sldId="1956"/>
        </pc:sldMkLst>
        <pc:spChg chg="mod">
          <ac:chgData name="Sarasin, Elise" userId="051ede2b-3008-44c0-bb19-c9bb04b8c5c9" providerId="ADAL" clId="{14D2F2C8-F355-4DE0-B102-B938736A64C8}" dt="2024-12-18T22:52:08.330" v="1277" actId="20577"/>
          <ac:spMkLst>
            <pc:docMk/>
            <pc:sldMk cId="1214318063" sldId="1956"/>
            <ac:spMk id="8" creationId="{D49C0D7B-7CC5-BE4E-D0AD-F6E91F35AB0B}"/>
          </ac:spMkLst>
        </pc:spChg>
      </pc:sldChg>
      <pc:sldChg chg="add del">
        <pc:chgData name="Sarasin, Elise" userId="051ede2b-3008-44c0-bb19-c9bb04b8c5c9" providerId="ADAL" clId="{14D2F2C8-F355-4DE0-B102-B938736A64C8}" dt="2024-12-18T22:37:47.767" v="940" actId="47"/>
        <pc:sldMkLst>
          <pc:docMk/>
          <pc:sldMk cId="4273826408" sldId="2059"/>
        </pc:sldMkLst>
      </pc:sldChg>
      <pc:sldChg chg="del">
        <pc:chgData name="Sarasin, Elise" userId="051ede2b-3008-44c0-bb19-c9bb04b8c5c9" providerId="ADAL" clId="{14D2F2C8-F355-4DE0-B102-B938736A64C8}" dt="2024-12-20T19:58:46.829" v="1285" actId="2696"/>
        <pc:sldMkLst>
          <pc:docMk/>
          <pc:sldMk cId="32595322" sldId="2111"/>
        </pc:sldMkLst>
      </pc:sldChg>
      <pc:sldChg chg="del">
        <pc:chgData name="Sarasin, Elise" userId="051ede2b-3008-44c0-bb19-c9bb04b8c5c9" providerId="ADAL" clId="{14D2F2C8-F355-4DE0-B102-B938736A64C8}" dt="2024-12-20T19:58:46.829" v="1285" actId="2696"/>
        <pc:sldMkLst>
          <pc:docMk/>
          <pc:sldMk cId="2831777182" sldId="2112"/>
        </pc:sldMkLst>
      </pc:sldChg>
      <pc:sldChg chg="del">
        <pc:chgData name="Sarasin, Elise" userId="051ede2b-3008-44c0-bb19-c9bb04b8c5c9" providerId="ADAL" clId="{14D2F2C8-F355-4DE0-B102-B938736A64C8}" dt="2024-12-20T19:58:46.829" v="1285" actId="2696"/>
        <pc:sldMkLst>
          <pc:docMk/>
          <pc:sldMk cId="2578805870" sldId="2113"/>
        </pc:sldMkLst>
      </pc:sldChg>
      <pc:sldChg chg="addSp delSp modSp mod">
        <pc:chgData name="Sarasin, Elise" userId="051ede2b-3008-44c0-bb19-c9bb04b8c5c9" providerId="ADAL" clId="{14D2F2C8-F355-4DE0-B102-B938736A64C8}" dt="2024-12-20T20:13:00.484" v="1338" actId="1076"/>
        <pc:sldMkLst>
          <pc:docMk/>
          <pc:sldMk cId="2240061396" sldId="2119"/>
        </pc:sldMkLst>
        <pc:spChg chg="del">
          <ac:chgData name="Sarasin, Elise" userId="051ede2b-3008-44c0-bb19-c9bb04b8c5c9" providerId="ADAL" clId="{14D2F2C8-F355-4DE0-B102-B938736A64C8}" dt="2024-12-20T20:11:32.320" v="1323" actId="478"/>
          <ac:spMkLst>
            <pc:docMk/>
            <pc:sldMk cId="2240061396" sldId="2119"/>
            <ac:spMk id="2" creationId="{FDA07469-D41A-034E-8C0C-6553C94B7ED9}"/>
          </ac:spMkLst>
        </pc:spChg>
        <pc:picChg chg="del">
          <ac:chgData name="Sarasin, Elise" userId="051ede2b-3008-44c0-bb19-c9bb04b8c5c9" providerId="ADAL" clId="{14D2F2C8-F355-4DE0-B102-B938736A64C8}" dt="2024-12-20T20:11:32.838" v="1324" actId="478"/>
          <ac:picMkLst>
            <pc:docMk/>
            <pc:sldMk cId="2240061396" sldId="2119"/>
            <ac:picMk id="4" creationId="{4CB3CBE8-5A52-9F40-23CC-5CAE0CD8C4AF}"/>
          </ac:picMkLst>
        </pc:picChg>
        <pc:picChg chg="add del mod">
          <ac:chgData name="Sarasin, Elise" userId="051ede2b-3008-44c0-bb19-c9bb04b8c5c9" providerId="ADAL" clId="{14D2F2C8-F355-4DE0-B102-B938736A64C8}" dt="2024-12-20T20:11:40.911" v="1328" actId="478"/>
          <ac:picMkLst>
            <pc:docMk/>
            <pc:sldMk cId="2240061396" sldId="2119"/>
            <ac:picMk id="5" creationId="{D023563B-D4B8-B92E-A3CB-1907784715CE}"/>
          </ac:picMkLst>
        </pc:picChg>
        <pc:picChg chg="add mod">
          <ac:chgData name="Sarasin, Elise" userId="051ede2b-3008-44c0-bb19-c9bb04b8c5c9" providerId="ADAL" clId="{14D2F2C8-F355-4DE0-B102-B938736A64C8}" dt="2024-12-20T20:13:00.484" v="1338" actId="1076"/>
          <ac:picMkLst>
            <pc:docMk/>
            <pc:sldMk cId="2240061396" sldId="2119"/>
            <ac:picMk id="7" creationId="{0D951739-5B1F-461C-9D89-DA673BDE3664}"/>
          </ac:picMkLst>
        </pc:picChg>
      </pc:sldChg>
      <pc:sldChg chg="addSp delSp modSp mod">
        <pc:chgData name="Sarasin, Elise" userId="051ede2b-3008-44c0-bb19-c9bb04b8c5c9" providerId="ADAL" clId="{14D2F2C8-F355-4DE0-B102-B938736A64C8}" dt="2024-12-18T22:51:27.995" v="1275" actId="1076"/>
        <pc:sldMkLst>
          <pc:docMk/>
          <pc:sldMk cId="3005688084" sldId="2122"/>
        </pc:sldMkLst>
        <pc:spChg chg="add mod">
          <ac:chgData name="Sarasin, Elise" userId="051ede2b-3008-44c0-bb19-c9bb04b8c5c9" providerId="ADAL" clId="{14D2F2C8-F355-4DE0-B102-B938736A64C8}" dt="2024-12-18T22:51:27.995" v="1275" actId="1076"/>
          <ac:spMkLst>
            <pc:docMk/>
            <pc:sldMk cId="3005688084" sldId="2122"/>
            <ac:spMk id="14" creationId="{981B47C2-2B54-F5D3-D463-0D2D1291406B}"/>
          </ac:spMkLst>
        </pc:spChg>
        <pc:picChg chg="mod topLvl">
          <ac:chgData name="Sarasin, Elise" userId="051ede2b-3008-44c0-bb19-c9bb04b8c5c9" providerId="ADAL" clId="{14D2F2C8-F355-4DE0-B102-B938736A64C8}" dt="2024-12-18T22:51:10.975" v="1271" actId="1076"/>
          <ac:picMkLst>
            <pc:docMk/>
            <pc:sldMk cId="3005688084" sldId="2122"/>
            <ac:picMk id="5" creationId="{EE62B3D1-BD51-5F0F-7647-6AFF083CABA5}"/>
          </ac:picMkLst>
        </pc:picChg>
        <pc:picChg chg="add mod">
          <ac:chgData name="Sarasin, Elise" userId="051ede2b-3008-44c0-bb19-c9bb04b8c5c9" providerId="ADAL" clId="{14D2F2C8-F355-4DE0-B102-B938736A64C8}" dt="2024-12-18T22:51:12.835" v="1272" actId="1076"/>
          <ac:picMkLst>
            <pc:docMk/>
            <pc:sldMk cId="3005688084" sldId="2122"/>
            <ac:picMk id="13" creationId="{8300A22F-4A25-F86F-4299-7B729A9278EA}"/>
          </ac:picMkLst>
        </pc:picChg>
      </pc:sldChg>
      <pc:sldChg chg="modSp mod">
        <pc:chgData name="Sarasin, Elise" userId="051ede2b-3008-44c0-bb19-c9bb04b8c5c9" providerId="ADAL" clId="{14D2F2C8-F355-4DE0-B102-B938736A64C8}" dt="2024-12-18T22:17:27.823" v="2" actId="1036"/>
        <pc:sldMkLst>
          <pc:docMk/>
          <pc:sldMk cId="3391051623" sldId="2141"/>
        </pc:sldMkLst>
        <pc:spChg chg="mod">
          <ac:chgData name="Sarasin, Elise" userId="051ede2b-3008-44c0-bb19-c9bb04b8c5c9" providerId="ADAL" clId="{14D2F2C8-F355-4DE0-B102-B938736A64C8}" dt="2024-12-18T22:17:27.823" v="2" actId="1036"/>
          <ac:spMkLst>
            <pc:docMk/>
            <pc:sldMk cId="3391051623" sldId="2141"/>
            <ac:spMk id="8" creationId="{762DC14D-8DEB-0716-B47F-D441B27E86D3}"/>
          </ac:spMkLst>
        </pc:spChg>
      </pc:sldChg>
      <pc:sldChg chg="addSp modSp mod modAnim">
        <pc:chgData name="Sarasin, Elise" userId="051ede2b-3008-44c0-bb19-c9bb04b8c5c9" providerId="ADAL" clId="{14D2F2C8-F355-4DE0-B102-B938736A64C8}" dt="2024-12-18T22:31:14.976" v="602" actId="20577"/>
        <pc:sldMkLst>
          <pc:docMk/>
          <pc:sldMk cId="2634144335" sldId="2142"/>
        </pc:sldMkLst>
        <pc:spChg chg="add mod">
          <ac:chgData name="Sarasin, Elise" userId="051ede2b-3008-44c0-bb19-c9bb04b8c5c9" providerId="ADAL" clId="{14D2F2C8-F355-4DE0-B102-B938736A64C8}" dt="2024-12-18T22:30:19.863" v="493" actId="1036"/>
          <ac:spMkLst>
            <pc:docMk/>
            <pc:sldMk cId="2634144335" sldId="2142"/>
            <ac:spMk id="3" creationId="{64476475-9FED-54AA-D435-FE967390266B}"/>
          </ac:spMkLst>
        </pc:spChg>
        <pc:spChg chg="add mod">
          <ac:chgData name="Sarasin, Elise" userId="051ede2b-3008-44c0-bb19-c9bb04b8c5c9" providerId="ADAL" clId="{14D2F2C8-F355-4DE0-B102-B938736A64C8}" dt="2024-12-18T22:30:19.863" v="493" actId="1036"/>
          <ac:spMkLst>
            <pc:docMk/>
            <pc:sldMk cId="2634144335" sldId="2142"/>
            <ac:spMk id="4" creationId="{14B14424-0CB5-3444-6AFE-9B48C7EC22E5}"/>
          </ac:spMkLst>
        </pc:spChg>
        <pc:spChg chg="add mod">
          <ac:chgData name="Sarasin, Elise" userId="051ede2b-3008-44c0-bb19-c9bb04b8c5c9" providerId="ADAL" clId="{14D2F2C8-F355-4DE0-B102-B938736A64C8}" dt="2024-12-18T22:30:19.863" v="493" actId="1036"/>
          <ac:spMkLst>
            <pc:docMk/>
            <pc:sldMk cId="2634144335" sldId="2142"/>
            <ac:spMk id="6" creationId="{4287E474-8296-251E-BF5C-160F7A63AE74}"/>
          </ac:spMkLst>
        </pc:spChg>
        <pc:spChg chg="mod">
          <ac:chgData name="Sarasin, Elise" userId="051ede2b-3008-44c0-bb19-c9bb04b8c5c9" providerId="ADAL" clId="{14D2F2C8-F355-4DE0-B102-B938736A64C8}" dt="2024-12-18T22:31:04.828" v="594" actId="20577"/>
          <ac:spMkLst>
            <pc:docMk/>
            <pc:sldMk cId="2634144335" sldId="2142"/>
            <ac:spMk id="7" creationId="{136EA907-7A26-CD56-A403-91D8668914B6}"/>
          </ac:spMkLst>
        </pc:spChg>
        <pc:spChg chg="mod">
          <ac:chgData name="Sarasin, Elise" userId="051ede2b-3008-44c0-bb19-c9bb04b8c5c9" providerId="ADAL" clId="{14D2F2C8-F355-4DE0-B102-B938736A64C8}" dt="2024-12-18T22:31:14.976" v="602" actId="20577"/>
          <ac:spMkLst>
            <pc:docMk/>
            <pc:sldMk cId="2634144335" sldId="2142"/>
            <ac:spMk id="8" creationId="{4509EDBE-029A-59F3-DC4D-6B14B5792B41}"/>
          </ac:spMkLst>
        </pc:spChg>
      </pc:sldChg>
      <pc:sldChg chg="modSp mod modTransition setBg modClrScheme chgLayout">
        <pc:chgData name="Sarasin, Elise" userId="051ede2b-3008-44c0-bb19-c9bb04b8c5c9" providerId="ADAL" clId="{14D2F2C8-F355-4DE0-B102-B938736A64C8}" dt="2024-12-18T22:23:01.330" v="65" actId="700"/>
        <pc:sldMkLst>
          <pc:docMk/>
          <pc:sldMk cId="3183439101" sldId="2144"/>
        </pc:sldMkLst>
        <pc:spChg chg="mod ord">
          <ac:chgData name="Sarasin, Elise" userId="051ede2b-3008-44c0-bb19-c9bb04b8c5c9" providerId="ADAL" clId="{14D2F2C8-F355-4DE0-B102-B938736A64C8}" dt="2024-12-18T22:23:01.330" v="65" actId="700"/>
          <ac:spMkLst>
            <pc:docMk/>
            <pc:sldMk cId="3183439101" sldId="2144"/>
            <ac:spMk id="2" creationId="{9F17C5CF-C679-C8AB-E9D8-047956A57613}"/>
          </ac:spMkLst>
        </pc:spChg>
      </pc:sldChg>
      <pc:sldChg chg="modSp mod setBg modClrScheme chgLayout">
        <pc:chgData name="Sarasin, Elise" userId="051ede2b-3008-44c0-bb19-c9bb04b8c5c9" providerId="ADAL" clId="{14D2F2C8-F355-4DE0-B102-B938736A64C8}" dt="2024-12-18T22:23:04.572" v="66" actId="700"/>
        <pc:sldMkLst>
          <pc:docMk/>
          <pc:sldMk cId="154743679" sldId="2145"/>
        </pc:sldMkLst>
        <pc:spChg chg="mod ord">
          <ac:chgData name="Sarasin, Elise" userId="051ede2b-3008-44c0-bb19-c9bb04b8c5c9" providerId="ADAL" clId="{14D2F2C8-F355-4DE0-B102-B938736A64C8}" dt="2024-12-18T22:23:04.572" v="66" actId="700"/>
          <ac:spMkLst>
            <pc:docMk/>
            <pc:sldMk cId="154743679" sldId="2145"/>
            <ac:spMk id="2" creationId="{9B5D47DD-C785-9650-D9D7-52CA5E4C3866}"/>
          </ac:spMkLst>
        </pc:spChg>
      </pc:sldChg>
      <pc:sldChg chg="addSp delSp modSp new mod">
        <pc:chgData name="Sarasin, Elise" userId="051ede2b-3008-44c0-bb19-c9bb04b8c5c9" providerId="ADAL" clId="{14D2F2C8-F355-4DE0-B102-B938736A64C8}" dt="2024-12-18T22:22:29.779" v="61" actId="478"/>
        <pc:sldMkLst>
          <pc:docMk/>
          <pc:sldMk cId="2398120485" sldId="2146"/>
        </pc:sldMkLst>
        <pc:spChg chg="mod">
          <ac:chgData name="Sarasin, Elise" userId="051ede2b-3008-44c0-bb19-c9bb04b8c5c9" providerId="ADAL" clId="{14D2F2C8-F355-4DE0-B102-B938736A64C8}" dt="2024-12-18T22:22:18.196" v="55" actId="20577"/>
          <ac:spMkLst>
            <pc:docMk/>
            <pc:sldMk cId="2398120485" sldId="2146"/>
            <ac:spMk id="2" creationId="{1329C98A-B9AD-A88B-540D-0BDC59A84C23}"/>
          </ac:spMkLst>
        </pc:spChg>
        <pc:spChg chg="mod">
          <ac:chgData name="Sarasin, Elise" userId="051ede2b-3008-44c0-bb19-c9bb04b8c5c9" providerId="ADAL" clId="{14D2F2C8-F355-4DE0-B102-B938736A64C8}" dt="2024-12-18T22:20:57.420" v="4"/>
          <ac:spMkLst>
            <pc:docMk/>
            <pc:sldMk cId="2398120485" sldId="2146"/>
            <ac:spMk id="6" creationId="{C3D0D5E9-04E1-8F51-E159-E0B583B40F72}"/>
          </ac:spMkLst>
        </pc:spChg>
        <pc:grpChg chg="add mod">
          <ac:chgData name="Sarasin, Elise" userId="051ede2b-3008-44c0-bb19-c9bb04b8c5c9" providerId="ADAL" clId="{14D2F2C8-F355-4DE0-B102-B938736A64C8}" dt="2024-12-18T22:22:28.480" v="60" actId="1076"/>
          <ac:grpSpMkLst>
            <pc:docMk/>
            <pc:sldMk cId="2398120485" sldId="2146"/>
            <ac:grpSpMk id="4" creationId="{AD5F076D-9095-26EF-E3DD-A7DBD26EBC5F}"/>
          </ac:grpSpMkLst>
        </pc:grpChg>
        <pc:picChg chg="mod">
          <ac:chgData name="Sarasin, Elise" userId="051ede2b-3008-44c0-bb19-c9bb04b8c5c9" providerId="ADAL" clId="{14D2F2C8-F355-4DE0-B102-B938736A64C8}" dt="2024-12-18T22:20:57.420" v="4"/>
          <ac:picMkLst>
            <pc:docMk/>
            <pc:sldMk cId="2398120485" sldId="2146"/>
            <ac:picMk id="5" creationId="{FAD0FA95-273C-0DCA-9D8D-382755B3FB5C}"/>
          </ac:picMkLst>
        </pc:picChg>
      </pc:sldChg>
      <pc:sldChg chg="addSp delSp modSp new mod ord">
        <pc:chgData name="Sarasin, Elise" userId="051ede2b-3008-44c0-bb19-c9bb04b8c5c9" providerId="ADAL" clId="{14D2F2C8-F355-4DE0-B102-B938736A64C8}" dt="2024-12-18T22:28:35.719" v="451" actId="1076"/>
        <pc:sldMkLst>
          <pc:docMk/>
          <pc:sldMk cId="1215220611" sldId="2147"/>
        </pc:sldMkLst>
        <pc:spChg chg="mod">
          <ac:chgData name="Sarasin, Elise" userId="051ede2b-3008-44c0-bb19-c9bb04b8c5c9" providerId="ADAL" clId="{14D2F2C8-F355-4DE0-B102-B938736A64C8}" dt="2024-12-18T22:26:37.689" v="118" actId="5793"/>
          <ac:spMkLst>
            <pc:docMk/>
            <pc:sldMk cId="1215220611" sldId="2147"/>
            <ac:spMk id="2" creationId="{2C7B7B96-C9A2-07BA-5D01-71879E5B96C8}"/>
          </ac:spMkLst>
        </pc:spChg>
        <pc:spChg chg="add mod">
          <ac:chgData name="Sarasin, Elise" userId="051ede2b-3008-44c0-bb19-c9bb04b8c5c9" providerId="ADAL" clId="{14D2F2C8-F355-4DE0-B102-B938736A64C8}" dt="2024-12-18T22:28:32.502" v="450" actId="20577"/>
          <ac:spMkLst>
            <pc:docMk/>
            <pc:sldMk cId="1215220611" sldId="2147"/>
            <ac:spMk id="9" creationId="{9078B9C7-510B-239B-97E2-8EFCB54CCBF5}"/>
          </ac:spMkLst>
        </pc:spChg>
        <pc:picChg chg="add mod">
          <ac:chgData name="Sarasin, Elise" userId="051ede2b-3008-44c0-bb19-c9bb04b8c5c9" providerId="ADAL" clId="{14D2F2C8-F355-4DE0-B102-B938736A64C8}" dt="2024-12-18T22:28:35.719" v="451" actId="1076"/>
          <ac:picMkLst>
            <pc:docMk/>
            <pc:sldMk cId="1215220611" sldId="2147"/>
            <ac:picMk id="7" creationId="{AC184E1B-2B01-1283-3DC5-EDD770551669}"/>
          </ac:picMkLst>
        </pc:picChg>
      </pc:sldChg>
      <pc:sldChg chg="addSp delSp modSp add mod delAnim modAnim modNotesTx">
        <pc:chgData name="Sarasin, Elise" userId="051ede2b-3008-44c0-bb19-c9bb04b8c5c9" providerId="ADAL" clId="{14D2F2C8-F355-4DE0-B102-B938736A64C8}" dt="2024-12-18T22:29:41.904" v="470" actId="20577"/>
        <pc:sldMkLst>
          <pc:docMk/>
          <pc:sldMk cId="1159176218" sldId="2148"/>
        </pc:sldMkLst>
        <pc:spChg chg="add mod">
          <ac:chgData name="Sarasin, Elise" userId="051ede2b-3008-44c0-bb19-c9bb04b8c5c9" providerId="ADAL" clId="{14D2F2C8-F355-4DE0-B102-B938736A64C8}" dt="2024-12-18T22:29:18.664" v="467" actId="14100"/>
          <ac:spMkLst>
            <pc:docMk/>
            <pc:sldMk cId="1159176218" sldId="2148"/>
            <ac:spMk id="2" creationId="{0BE2A833-BE19-C732-9A82-623A000C87E4}"/>
          </ac:spMkLst>
        </pc:spChg>
        <pc:spChg chg="mod">
          <ac:chgData name="Sarasin, Elise" userId="051ede2b-3008-44c0-bb19-c9bb04b8c5c9" providerId="ADAL" clId="{14D2F2C8-F355-4DE0-B102-B938736A64C8}" dt="2024-12-18T22:29:12.930" v="465" actId="14100"/>
          <ac:spMkLst>
            <pc:docMk/>
            <pc:sldMk cId="1159176218" sldId="2148"/>
            <ac:spMk id="7" creationId="{993C0709-EA91-93B8-B91A-8C4B4226B437}"/>
          </ac:spMkLst>
        </pc:spChg>
      </pc:sldChg>
      <pc:sldChg chg="delSp modSp add mod delAnim">
        <pc:chgData name="Sarasin, Elise" userId="051ede2b-3008-44c0-bb19-c9bb04b8c5c9" providerId="ADAL" clId="{14D2F2C8-F355-4DE0-B102-B938736A64C8}" dt="2024-12-18T22:54:45.162" v="1281" actId="14100"/>
        <pc:sldMkLst>
          <pc:docMk/>
          <pc:sldMk cId="2687487152" sldId="2149"/>
        </pc:sldMkLst>
        <pc:spChg chg="mod">
          <ac:chgData name="Sarasin, Elise" userId="051ede2b-3008-44c0-bb19-c9bb04b8c5c9" providerId="ADAL" clId="{14D2F2C8-F355-4DE0-B102-B938736A64C8}" dt="2024-12-18T22:54:45.162" v="1281" actId="14100"/>
          <ac:spMkLst>
            <pc:docMk/>
            <pc:sldMk cId="2687487152" sldId="2149"/>
            <ac:spMk id="4" creationId="{9348D7AC-8528-3B57-BEC6-9108EA62738C}"/>
          </ac:spMkLst>
        </pc:spChg>
        <pc:spChg chg="mod">
          <ac:chgData name="Sarasin, Elise" userId="051ede2b-3008-44c0-bb19-c9bb04b8c5c9" providerId="ADAL" clId="{14D2F2C8-F355-4DE0-B102-B938736A64C8}" dt="2024-12-18T22:29:31.239" v="469" actId="14100"/>
          <ac:spMkLst>
            <pc:docMk/>
            <pc:sldMk cId="2687487152" sldId="2149"/>
            <ac:spMk id="7" creationId="{6AFAE5A5-2E29-636F-2309-F8FA4A10F4CB}"/>
          </ac:spMkLst>
        </pc:spChg>
      </pc:sldChg>
      <pc:sldChg chg="delSp modSp add mod delAnim modAnim">
        <pc:chgData name="Sarasin, Elise" userId="051ede2b-3008-44c0-bb19-c9bb04b8c5c9" providerId="ADAL" clId="{14D2F2C8-F355-4DE0-B102-B938736A64C8}" dt="2024-12-18T22:43:06.499" v="1244" actId="20577"/>
        <pc:sldMkLst>
          <pc:docMk/>
          <pc:sldMk cId="710454050" sldId="2150"/>
        </pc:sldMkLst>
        <pc:spChg chg="mod">
          <ac:chgData name="Sarasin, Elise" userId="051ede2b-3008-44c0-bb19-c9bb04b8c5c9" providerId="ADAL" clId="{14D2F2C8-F355-4DE0-B102-B938736A64C8}" dt="2024-12-18T22:42:47.374" v="1224" actId="20577"/>
          <ac:spMkLst>
            <pc:docMk/>
            <pc:sldMk cId="710454050" sldId="2150"/>
            <ac:spMk id="7" creationId="{A156AE26-DEDD-EEF1-7F94-53FC65FC0F91}"/>
          </ac:spMkLst>
        </pc:spChg>
        <pc:spChg chg="mod">
          <ac:chgData name="Sarasin, Elise" userId="051ede2b-3008-44c0-bb19-c9bb04b8c5c9" providerId="ADAL" clId="{14D2F2C8-F355-4DE0-B102-B938736A64C8}" dt="2024-12-18T22:43:06.499" v="1244" actId="20577"/>
          <ac:spMkLst>
            <pc:docMk/>
            <pc:sldMk cId="710454050" sldId="2150"/>
            <ac:spMk id="8" creationId="{A530C188-9E8E-85CA-17AB-4ACEA7B336EC}"/>
          </ac:spMkLst>
        </pc:spChg>
      </pc:sldChg>
      <pc:sldChg chg="addSp modSp new mod">
        <pc:chgData name="Sarasin, Elise" userId="051ede2b-3008-44c0-bb19-c9bb04b8c5c9" providerId="ADAL" clId="{14D2F2C8-F355-4DE0-B102-B938736A64C8}" dt="2024-12-18T22:38:43.025" v="944" actId="20577"/>
        <pc:sldMkLst>
          <pc:docMk/>
          <pc:sldMk cId="836116089" sldId="2151"/>
        </pc:sldMkLst>
        <pc:spChg chg="mod">
          <ac:chgData name="Sarasin, Elise" userId="051ede2b-3008-44c0-bb19-c9bb04b8c5c9" providerId="ADAL" clId="{14D2F2C8-F355-4DE0-B102-B938736A64C8}" dt="2024-12-18T22:35:00.628" v="630" actId="5793"/>
          <ac:spMkLst>
            <pc:docMk/>
            <pc:sldMk cId="836116089" sldId="2151"/>
            <ac:spMk id="2" creationId="{19582CD6-8119-3ED4-54BC-11BC78CA239A}"/>
          </ac:spMkLst>
        </pc:spChg>
        <pc:spChg chg="mod">
          <ac:chgData name="Sarasin, Elise" userId="051ede2b-3008-44c0-bb19-c9bb04b8c5c9" providerId="ADAL" clId="{14D2F2C8-F355-4DE0-B102-B938736A64C8}" dt="2024-12-18T22:38:43.025" v="944" actId="20577"/>
          <ac:spMkLst>
            <pc:docMk/>
            <pc:sldMk cId="836116089" sldId="2151"/>
            <ac:spMk id="3" creationId="{02B342D0-67D1-CD67-8D2B-22E61C025054}"/>
          </ac:spMkLst>
        </pc:spChg>
        <pc:picChg chg="add mod">
          <ac:chgData name="Sarasin, Elise" userId="051ede2b-3008-44c0-bb19-c9bb04b8c5c9" providerId="ADAL" clId="{14D2F2C8-F355-4DE0-B102-B938736A64C8}" dt="2024-12-18T22:37:02.826" v="927" actId="1076"/>
          <ac:picMkLst>
            <pc:docMk/>
            <pc:sldMk cId="836116089" sldId="2151"/>
            <ac:picMk id="4" creationId="{B00F3EAC-AE98-B438-76F5-32DD05144F14}"/>
          </ac:picMkLst>
        </pc:picChg>
        <pc:picChg chg="add mod">
          <ac:chgData name="Sarasin, Elise" userId="051ede2b-3008-44c0-bb19-c9bb04b8c5c9" providerId="ADAL" clId="{14D2F2C8-F355-4DE0-B102-B938736A64C8}" dt="2024-12-18T22:37:14.177" v="933" actId="14100"/>
          <ac:picMkLst>
            <pc:docMk/>
            <pc:sldMk cId="836116089" sldId="2151"/>
            <ac:picMk id="5" creationId="{96A82CA5-6883-654B-8A69-62FBF3CCF612}"/>
          </ac:picMkLst>
        </pc:picChg>
        <pc:picChg chg="add mod">
          <ac:chgData name="Sarasin, Elise" userId="051ede2b-3008-44c0-bb19-c9bb04b8c5c9" providerId="ADAL" clId="{14D2F2C8-F355-4DE0-B102-B938736A64C8}" dt="2024-12-18T22:37:20.964" v="936" actId="1076"/>
          <ac:picMkLst>
            <pc:docMk/>
            <pc:sldMk cId="836116089" sldId="2151"/>
            <ac:picMk id="6" creationId="{5F707FBD-1F2B-294E-D5E2-74B9994066E2}"/>
          </ac:picMkLst>
        </pc:picChg>
        <pc:picChg chg="add mod">
          <ac:chgData name="Sarasin, Elise" userId="051ede2b-3008-44c0-bb19-c9bb04b8c5c9" providerId="ADAL" clId="{14D2F2C8-F355-4DE0-B102-B938736A64C8}" dt="2024-12-18T22:37:18.513" v="935" actId="14100"/>
          <ac:picMkLst>
            <pc:docMk/>
            <pc:sldMk cId="836116089" sldId="2151"/>
            <ac:picMk id="7" creationId="{342A19F1-741F-DA2D-301B-CE0D93AF7D0D}"/>
          </ac:picMkLst>
        </pc:picChg>
        <pc:picChg chg="add mod">
          <ac:chgData name="Sarasin, Elise" userId="051ede2b-3008-44c0-bb19-c9bb04b8c5c9" providerId="ADAL" clId="{14D2F2C8-F355-4DE0-B102-B938736A64C8}" dt="2024-12-18T22:37:38.877" v="939" actId="1076"/>
          <ac:picMkLst>
            <pc:docMk/>
            <pc:sldMk cId="836116089" sldId="2151"/>
            <ac:picMk id="8" creationId="{AD00E4BD-5352-10DB-3528-B63A0BA31846}"/>
          </ac:picMkLst>
        </pc:picChg>
      </pc:sldChg>
      <pc:sldChg chg="addSp delSp modSp add mod delAnim">
        <pc:chgData name="Sarasin, Elise" userId="051ede2b-3008-44c0-bb19-c9bb04b8c5c9" providerId="ADAL" clId="{14D2F2C8-F355-4DE0-B102-B938736A64C8}" dt="2024-12-18T22:40:55.838" v="1023" actId="1076"/>
        <pc:sldMkLst>
          <pc:docMk/>
          <pc:sldMk cId="1007162420" sldId="2152"/>
        </pc:sldMkLst>
        <pc:spChg chg="mod">
          <ac:chgData name="Sarasin, Elise" userId="051ede2b-3008-44c0-bb19-c9bb04b8c5c9" providerId="ADAL" clId="{14D2F2C8-F355-4DE0-B102-B938736A64C8}" dt="2024-12-18T22:39:49.013" v="1005" actId="20577"/>
          <ac:spMkLst>
            <pc:docMk/>
            <pc:sldMk cId="1007162420" sldId="2152"/>
            <ac:spMk id="2" creationId="{6A37FE67-6F31-E63E-26DC-004E80551858}"/>
          </ac:spMkLst>
        </pc:spChg>
        <pc:picChg chg="add mod">
          <ac:chgData name="Sarasin, Elise" userId="051ede2b-3008-44c0-bb19-c9bb04b8c5c9" providerId="ADAL" clId="{14D2F2C8-F355-4DE0-B102-B938736A64C8}" dt="2024-12-18T22:40:53.596" v="1022" actId="1076"/>
          <ac:picMkLst>
            <pc:docMk/>
            <pc:sldMk cId="1007162420" sldId="2152"/>
            <ac:picMk id="9" creationId="{2F16EB4D-4583-F564-CBB0-2207E5184968}"/>
          </ac:picMkLst>
        </pc:picChg>
        <pc:picChg chg="add mod">
          <ac:chgData name="Sarasin, Elise" userId="051ede2b-3008-44c0-bb19-c9bb04b8c5c9" providerId="ADAL" clId="{14D2F2C8-F355-4DE0-B102-B938736A64C8}" dt="2024-12-18T22:40:55.838" v="1023" actId="1076"/>
          <ac:picMkLst>
            <pc:docMk/>
            <pc:sldMk cId="1007162420" sldId="2152"/>
            <ac:picMk id="12" creationId="{9FDF4C96-AC91-1704-27AB-F05D8FA53B8C}"/>
          </ac:picMkLst>
        </pc:picChg>
      </pc:sldChg>
      <pc:sldChg chg="add mod modShow">
        <pc:chgData name="Sarasin, Elise" userId="051ede2b-3008-44c0-bb19-c9bb04b8c5c9" providerId="ADAL" clId="{14D2F2C8-F355-4DE0-B102-B938736A64C8}" dt="2024-12-20T19:58:38.174" v="1284" actId="729"/>
        <pc:sldMkLst>
          <pc:docMk/>
          <pc:sldMk cId="1171810508" sldId="2153"/>
        </pc:sldMkLst>
      </pc:sldChg>
      <pc:sldChg chg="add mod modShow">
        <pc:chgData name="Sarasin, Elise" userId="051ede2b-3008-44c0-bb19-c9bb04b8c5c9" providerId="ADAL" clId="{14D2F2C8-F355-4DE0-B102-B938736A64C8}" dt="2024-12-20T19:58:38.174" v="1284" actId="729"/>
        <pc:sldMkLst>
          <pc:docMk/>
          <pc:sldMk cId="2777578085" sldId="2154"/>
        </pc:sldMkLst>
      </pc:sldChg>
      <pc:sldChg chg="add mod modShow">
        <pc:chgData name="Sarasin, Elise" userId="051ede2b-3008-44c0-bb19-c9bb04b8c5c9" providerId="ADAL" clId="{14D2F2C8-F355-4DE0-B102-B938736A64C8}" dt="2024-12-20T19:58:38.174" v="1284" actId="729"/>
        <pc:sldMkLst>
          <pc:docMk/>
          <pc:sldMk cId="3694729130" sldId="2155"/>
        </pc:sldMkLst>
      </pc:sldChg>
      <pc:sldChg chg="add del mod modShow">
        <pc:chgData name="Sarasin, Elise" userId="051ede2b-3008-44c0-bb19-c9bb04b8c5c9" providerId="ADAL" clId="{14D2F2C8-F355-4DE0-B102-B938736A64C8}" dt="2024-12-20T19:59:01.856" v="1288" actId="729"/>
        <pc:sldMkLst>
          <pc:docMk/>
          <pc:sldMk cId="2071283227" sldId="2156"/>
        </pc:sldMkLst>
      </pc:sldChg>
      <pc:sldChg chg="add mod modShow">
        <pc:chgData name="Sarasin, Elise" userId="051ede2b-3008-44c0-bb19-c9bb04b8c5c9" providerId="ADAL" clId="{14D2F2C8-F355-4DE0-B102-B938736A64C8}" dt="2024-12-20T19:58:38.174" v="1284" actId="729"/>
        <pc:sldMkLst>
          <pc:docMk/>
          <pc:sldMk cId="718096006" sldId="2157"/>
        </pc:sldMkLst>
      </pc:sldChg>
      <pc:sldChg chg="add mod modShow">
        <pc:chgData name="Sarasin, Elise" userId="051ede2b-3008-44c0-bb19-c9bb04b8c5c9" providerId="ADAL" clId="{14D2F2C8-F355-4DE0-B102-B938736A64C8}" dt="2024-12-20T19:58:38.174" v="1284" actId="729"/>
        <pc:sldMkLst>
          <pc:docMk/>
          <pc:sldMk cId="1391870540" sldId="2158"/>
        </pc:sldMkLst>
      </pc:sldChg>
      <pc:sldChg chg="addSp delSp modSp new mod">
        <pc:chgData name="Sarasin, Elise" userId="051ede2b-3008-44c0-bb19-c9bb04b8c5c9" providerId="ADAL" clId="{14D2F2C8-F355-4DE0-B102-B938736A64C8}" dt="2024-12-20T20:24:07.988" v="1541" actId="14100"/>
        <pc:sldMkLst>
          <pc:docMk/>
          <pc:sldMk cId="764601653" sldId="2159"/>
        </pc:sldMkLst>
        <pc:spChg chg="add del mod">
          <ac:chgData name="Sarasin, Elise" userId="051ede2b-3008-44c0-bb19-c9bb04b8c5c9" providerId="ADAL" clId="{14D2F2C8-F355-4DE0-B102-B938736A64C8}" dt="2024-12-20T20:17:16.533" v="1343" actId="478"/>
          <ac:spMkLst>
            <pc:docMk/>
            <pc:sldMk cId="764601653" sldId="2159"/>
            <ac:spMk id="2" creationId="{3D21ABBC-6E53-4C42-B5BC-3165D95B2505}"/>
          </ac:spMkLst>
        </pc:spChg>
        <pc:spChg chg="add mod">
          <ac:chgData name="Sarasin, Elise" userId="051ede2b-3008-44c0-bb19-c9bb04b8c5c9" providerId="ADAL" clId="{14D2F2C8-F355-4DE0-B102-B938736A64C8}" dt="2024-12-20T20:24:01.804" v="1539" actId="1076"/>
          <ac:spMkLst>
            <pc:docMk/>
            <pc:sldMk cId="764601653" sldId="2159"/>
            <ac:spMk id="7" creationId="{413F2F71-C358-026C-F1E7-0E3744255B1A}"/>
          </ac:spMkLst>
        </pc:spChg>
        <pc:spChg chg="add del mod">
          <ac:chgData name="Sarasin, Elise" userId="051ede2b-3008-44c0-bb19-c9bb04b8c5c9" providerId="ADAL" clId="{14D2F2C8-F355-4DE0-B102-B938736A64C8}" dt="2024-12-20T20:23:35.366" v="1516" actId="478"/>
          <ac:spMkLst>
            <pc:docMk/>
            <pc:sldMk cId="764601653" sldId="2159"/>
            <ac:spMk id="8" creationId="{5B6C54B7-BBDF-FD8A-6A7E-9FF62C667C6B}"/>
          </ac:spMkLst>
        </pc:spChg>
        <pc:spChg chg="add mod">
          <ac:chgData name="Sarasin, Elise" userId="051ede2b-3008-44c0-bb19-c9bb04b8c5c9" providerId="ADAL" clId="{14D2F2C8-F355-4DE0-B102-B938736A64C8}" dt="2024-12-20T20:24:07.988" v="1541" actId="14100"/>
          <ac:spMkLst>
            <pc:docMk/>
            <pc:sldMk cId="764601653" sldId="2159"/>
            <ac:spMk id="9" creationId="{7C8F1CF3-EF03-FCD5-D3FB-0C1A4A8E9005}"/>
          </ac:spMkLst>
        </pc:spChg>
        <pc:graphicFrameChg chg="add mod ord modGraphic">
          <ac:chgData name="Sarasin, Elise" userId="051ede2b-3008-44c0-bb19-c9bb04b8c5c9" providerId="ADAL" clId="{14D2F2C8-F355-4DE0-B102-B938736A64C8}" dt="2024-12-20T20:22:35.909" v="1449" actId="166"/>
          <ac:graphicFrameMkLst>
            <pc:docMk/>
            <pc:sldMk cId="764601653" sldId="2159"/>
            <ac:graphicFrameMk id="5" creationId="{2C77E6DD-7CCB-1D3E-BD99-31E32841D4EF}"/>
          </ac:graphicFrameMkLst>
        </pc:graphicFrameChg>
        <pc:picChg chg="add mod">
          <ac:chgData name="Sarasin, Elise" userId="051ede2b-3008-44c0-bb19-c9bb04b8c5c9" providerId="ADAL" clId="{14D2F2C8-F355-4DE0-B102-B938736A64C8}" dt="2024-12-20T20:21:09.537" v="1377" actId="1076"/>
          <ac:picMkLst>
            <pc:docMk/>
            <pc:sldMk cId="764601653" sldId="2159"/>
            <ac:picMk id="4" creationId="{B193EF59-4817-01CB-1722-38A3ABE0613D}"/>
          </ac:picMkLst>
        </pc:picChg>
        <pc:picChg chg="add mod">
          <ac:chgData name="Sarasin, Elise" userId="051ede2b-3008-44c0-bb19-c9bb04b8c5c9" providerId="ADAL" clId="{14D2F2C8-F355-4DE0-B102-B938736A64C8}" dt="2024-12-20T20:21:06.109" v="1376" actId="1037"/>
          <ac:picMkLst>
            <pc:docMk/>
            <pc:sldMk cId="764601653" sldId="2159"/>
            <ac:picMk id="6" creationId="{20C34AF4-AB70-D38E-676D-C546571F5D52}"/>
          </ac:picMkLst>
        </pc:picChg>
      </pc:sldChg>
      <pc:sldChg chg="new del">
        <pc:chgData name="Sarasin, Elise" userId="051ede2b-3008-44c0-bb19-c9bb04b8c5c9" providerId="ADAL" clId="{14D2F2C8-F355-4DE0-B102-B938736A64C8}" dt="2024-12-20T20:00:40.199" v="1290" actId="680"/>
        <pc:sldMkLst>
          <pc:docMk/>
          <pc:sldMk cId="839745491" sldId="2159"/>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dLbl>
              <c:idx val="4"/>
              <c:layout>
                <c:manualLayout>
                  <c:x val="-8.4599616301075999E-17"/>
                  <c:y val="3.7096143899655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CFA-4126-B04F-8CC074ADBB1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Sheet1!$B$2:$B$8</c:f>
              <c:numCache>
                <c:formatCode>0.00%</c:formatCode>
                <c:ptCount val="7"/>
                <c:pt idx="0">
                  <c:v>0.70550000000000002</c:v>
                </c:pt>
                <c:pt idx="1">
                  <c:v>0.67079999999999995</c:v>
                </c:pt>
                <c:pt idx="2">
                  <c:v>0.69910000000000005</c:v>
                </c:pt>
                <c:pt idx="3">
                  <c:v>0.69369999999999998</c:v>
                </c:pt>
                <c:pt idx="4">
                  <c:v>0.82269999999999999</c:v>
                </c:pt>
                <c:pt idx="5">
                  <c:v>0.72850000000000004</c:v>
                </c:pt>
                <c:pt idx="6">
                  <c:v>0.64780000000000004</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2"/>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E9-499C-A284-DAAB8696DD74}"/>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Sheet1!$C$2:$C$8</c:f>
              <c:numCache>
                <c:formatCode>0.00%</c:formatCode>
                <c:ptCount val="7"/>
                <c:pt idx="0">
                  <c:v>0.20219999999999999</c:v>
                </c:pt>
                <c:pt idx="1">
                  <c:v>0.22770000000000001</c:v>
                </c:pt>
                <c:pt idx="2">
                  <c:v>0.1855</c:v>
                </c:pt>
                <c:pt idx="3">
                  <c:v>0.21440000000000001</c:v>
                </c:pt>
                <c:pt idx="4">
                  <c:v>0.1477</c:v>
                </c:pt>
                <c:pt idx="5">
                  <c:v>0.1855</c:v>
                </c:pt>
                <c:pt idx="6">
                  <c:v>0.22589999999999999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Sheet1!$D$2:$D$8</c:f>
              <c:numCache>
                <c:formatCode>0.00%</c:formatCode>
                <c:ptCount val="7"/>
                <c:pt idx="0">
                  <c:v>9.2299999999999993E-2</c:v>
                </c:pt>
                <c:pt idx="1">
                  <c:v>0.10150000000000001</c:v>
                </c:pt>
                <c:pt idx="2">
                  <c:v>0.1154</c:v>
                </c:pt>
                <c:pt idx="3">
                  <c:v>9.1899999999999996E-2</c:v>
                </c:pt>
                <c:pt idx="4">
                  <c:v>2.9499999999999998E-2</c:v>
                </c:pt>
                <c:pt idx="5">
                  <c:v>8.5999999999999993E-2</c:v>
                </c:pt>
                <c:pt idx="6">
                  <c:v>0.12620000000000001</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Sheet1!$B$2:$B$9</c:f>
              <c:numCache>
                <c:formatCode>0.00%</c:formatCode>
                <c:ptCount val="8"/>
                <c:pt idx="0">
                  <c:v>0.67249999999999999</c:v>
                </c:pt>
                <c:pt idx="1">
                  <c:v>0.77229999999999999</c:v>
                </c:pt>
                <c:pt idx="2">
                  <c:v>0.8054</c:v>
                </c:pt>
                <c:pt idx="3">
                  <c:v>0.74839999999999995</c:v>
                </c:pt>
                <c:pt idx="4">
                  <c:v>0.88849999999999996</c:v>
                </c:pt>
                <c:pt idx="5">
                  <c:v>0.79769999999999996</c:v>
                </c:pt>
                <c:pt idx="6">
                  <c:v>0.76019999999999999</c:v>
                </c:pt>
                <c:pt idx="7">
                  <c:v>0.76080000000000003</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Sheet1!$C$2:$C$9</c:f>
              <c:numCache>
                <c:formatCode>0.00%</c:formatCode>
                <c:ptCount val="8"/>
                <c:pt idx="0">
                  <c:v>0.15379999999999999</c:v>
                </c:pt>
                <c:pt idx="1">
                  <c:v>9.9000000000000005E-2</c:v>
                </c:pt>
                <c:pt idx="2">
                  <c:v>7.2400000000000006E-2</c:v>
                </c:pt>
                <c:pt idx="3">
                  <c:v>0.12039999999999999</c:v>
                </c:pt>
                <c:pt idx="4">
                  <c:v>4.2999999999999997E-2</c:v>
                </c:pt>
                <c:pt idx="5">
                  <c:v>0.1023</c:v>
                </c:pt>
                <c:pt idx="6">
                  <c:v>0.1018</c:v>
                </c:pt>
                <c:pt idx="7">
                  <c:v>0.10299999999999999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Sheet1!$D$2:$D$9</c:f>
              <c:numCache>
                <c:formatCode>0.00%</c:formatCode>
                <c:ptCount val="8"/>
                <c:pt idx="0">
                  <c:v>0.1736</c:v>
                </c:pt>
                <c:pt idx="1">
                  <c:v>0.12870000000000001</c:v>
                </c:pt>
                <c:pt idx="2">
                  <c:v>0.1222</c:v>
                </c:pt>
                <c:pt idx="3">
                  <c:v>0.1313</c:v>
                </c:pt>
                <c:pt idx="4">
                  <c:v>6.8500000000000005E-2</c:v>
                </c:pt>
                <c:pt idx="5">
                  <c:v>0.1</c:v>
                </c:pt>
                <c:pt idx="6">
                  <c:v>0.13800000000000001</c:v>
                </c:pt>
                <c:pt idx="7">
                  <c:v>0.13619999999999999</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Sheet1!$B$2:$B$9</c:f>
              <c:numCache>
                <c:formatCode>0.00%</c:formatCode>
                <c:ptCount val="8"/>
                <c:pt idx="0">
                  <c:v>0.87250000000000005</c:v>
                </c:pt>
                <c:pt idx="1">
                  <c:v>0.86140000000000005</c:v>
                </c:pt>
                <c:pt idx="2">
                  <c:v>0.88790000000000002</c:v>
                </c:pt>
                <c:pt idx="3">
                  <c:v>0.86509999999999998</c:v>
                </c:pt>
                <c:pt idx="4">
                  <c:v>0.83709999999999996</c:v>
                </c:pt>
                <c:pt idx="5">
                  <c:v>0.87980000000000003</c:v>
                </c:pt>
                <c:pt idx="6">
                  <c:v>0.89129999999999998</c:v>
                </c:pt>
                <c:pt idx="7">
                  <c:v>0.85909999999999997</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Sheet1!$C$2:$C$9</c:f>
              <c:numCache>
                <c:formatCode>0.00%</c:formatCode>
                <c:ptCount val="8"/>
                <c:pt idx="0">
                  <c:v>9.4899999999999998E-2</c:v>
                </c:pt>
                <c:pt idx="1">
                  <c:v>9.0200000000000002E-2</c:v>
                </c:pt>
                <c:pt idx="2">
                  <c:v>8.5199999999999998E-2</c:v>
                </c:pt>
                <c:pt idx="3">
                  <c:v>0.1036</c:v>
                </c:pt>
                <c:pt idx="4">
                  <c:v>8.7999999999999995E-2</c:v>
                </c:pt>
                <c:pt idx="5">
                  <c:v>0.1104</c:v>
                </c:pt>
                <c:pt idx="6">
                  <c:v>8.1000000000000003E-2</c:v>
                </c:pt>
                <c:pt idx="7">
                  <c:v>0.10539999999999999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Sheet1!$D$2:$D$9</c:f>
              <c:numCache>
                <c:formatCode>0.00%</c:formatCode>
                <c:ptCount val="8"/>
                <c:pt idx="0">
                  <c:v>3.2599999999999997E-2</c:v>
                </c:pt>
                <c:pt idx="1">
                  <c:v>4.8500000000000001E-2</c:v>
                </c:pt>
                <c:pt idx="2">
                  <c:v>2.69E-2</c:v>
                </c:pt>
                <c:pt idx="3">
                  <c:v>3.1300000000000001E-2</c:v>
                </c:pt>
                <c:pt idx="4">
                  <c:v>7.4899999999999994E-2</c:v>
                </c:pt>
                <c:pt idx="5">
                  <c:v>9.7999999999999997E-3</c:v>
                </c:pt>
                <c:pt idx="6">
                  <c:v>2.2700000000000001E-2</c:v>
                </c:pt>
                <c:pt idx="7">
                  <c:v>3.5400000000000001E-2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min val="0"/>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Sheet1!$B$2:$B$9</c:f>
              <c:numCache>
                <c:formatCode>0.00%</c:formatCode>
                <c:ptCount val="8"/>
                <c:pt idx="0">
                  <c:v>0.76990000000000003</c:v>
                </c:pt>
                <c:pt idx="1">
                  <c:v>0.87949999999999995</c:v>
                </c:pt>
                <c:pt idx="2">
                  <c:v>0.88939999999999997</c:v>
                </c:pt>
                <c:pt idx="3">
                  <c:v>0.87029999999999996</c:v>
                </c:pt>
                <c:pt idx="4">
                  <c:v>0.83330000000000004</c:v>
                </c:pt>
                <c:pt idx="5">
                  <c:v>0.84789999999999999</c:v>
                </c:pt>
                <c:pt idx="6">
                  <c:v>0.87080000000000002</c:v>
                </c:pt>
                <c:pt idx="7">
                  <c:v>0.86660000000000004</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Sheet1!$C$2:$C$9</c:f>
              <c:numCache>
                <c:formatCode>0.00%</c:formatCode>
                <c:ptCount val="8"/>
                <c:pt idx="0">
                  <c:v>0.1157</c:v>
                </c:pt>
                <c:pt idx="1">
                  <c:v>4.9099999999999998E-2</c:v>
                </c:pt>
                <c:pt idx="2">
                  <c:v>4.8599999999999997E-2</c:v>
                </c:pt>
                <c:pt idx="3">
                  <c:v>4.3499999999999997E-2</c:v>
                </c:pt>
                <c:pt idx="4">
                  <c:v>6.3700000000000007E-2</c:v>
                </c:pt>
                <c:pt idx="5">
                  <c:v>7.2400000000000006E-2</c:v>
                </c:pt>
                <c:pt idx="6">
                  <c:v>5.33E-2</c:v>
                </c:pt>
                <c:pt idx="7">
                  <c:v>5.2200000000000003E-2</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W15</c:v>
                </c:pt>
                <c:pt idx="1">
                  <c:v>W16</c:v>
                </c:pt>
                <c:pt idx="2">
                  <c:v>W17</c:v>
                </c:pt>
                <c:pt idx="3">
                  <c:v>W18</c:v>
                </c:pt>
                <c:pt idx="4">
                  <c:v>W19</c:v>
                </c:pt>
                <c:pt idx="5">
                  <c:v>W20</c:v>
                </c:pt>
                <c:pt idx="6">
                  <c:v>W21</c:v>
                </c:pt>
                <c:pt idx="7">
                  <c:v>W22</c:v>
                </c:pt>
              </c:strCache>
            </c:strRef>
          </c:cat>
          <c:val>
            <c:numRef>
              <c:f>Sheet1!$D$2:$D$9</c:f>
              <c:numCache>
                <c:formatCode>0.00%</c:formatCode>
                <c:ptCount val="8"/>
                <c:pt idx="0">
                  <c:v>0.1143</c:v>
                </c:pt>
                <c:pt idx="1">
                  <c:v>7.1300000000000002E-2</c:v>
                </c:pt>
                <c:pt idx="2">
                  <c:v>6.2E-2</c:v>
                </c:pt>
                <c:pt idx="3">
                  <c:v>8.6199999999999999E-2</c:v>
                </c:pt>
                <c:pt idx="4">
                  <c:v>0.10299999999999999</c:v>
                </c:pt>
                <c:pt idx="5">
                  <c:v>7.9799999999999996E-2</c:v>
                </c:pt>
                <c:pt idx="6">
                  <c:v>7.5899999999999995E-2</c:v>
                </c:pt>
                <c:pt idx="7">
                  <c:v>8.1199999999999994E-2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dLbl>
              <c:idx val="4"/>
              <c:layout>
                <c:manualLayout>
                  <c:x val="-8.4599616301075999E-17"/>
                  <c:y val="3.7096143899655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CFA-4126-B04F-8CC074ADBB1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Sheet1!$B$2:$B$8</c:f>
              <c:numCache>
                <c:formatCode>0.00%</c:formatCode>
                <c:ptCount val="7"/>
                <c:pt idx="0">
                  <c:v>0.70550000000000002</c:v>
                </c:pt>
                <c:pt idx="1">
                  <c:v>0.67079999999999995</c:v>
                </c:pt>
                <c:pt idx="2">
                  <c:v>0.69910000000000005</c:v>
                </c:pt>
                <c:pt idx="3">
                  <c:v>0.69369999999999998</c:v>
                </c:pt>
                <c:pt idx="4">
                  <c:v>0.82269999999999999</c:v>
                </c:pt>
                <c:pt idx="5">
                  <c:v>0.72850000000000004</c:v>
                </c:pt>
                <c:pt idx="6">
                  <c:v>0.64780000000000004</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2"/>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E9-499C-A284-DAAB8696DD74}"/>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Sheet1!$C$2:$C$8</c:f>
              <c:numCache>
                <c:formatCode>0.00%</c:formatCode>
                <c:ptCount val="7"/>
                <c:pt idx="0">
                  <c:v>0.20219999999999999</c:v>
                </c:pt>
                <c:pt idx="1">
                  <c:v>0.22770000000000001</c:v>
                </c:pt>
                <c:pt idx="2">
                  <c:v>0.1855</c:v>
                </c:pt>
                <c:pt idx="3">
                  <c:v>0.21440000000000001</c:v>
                </c:pt>
                <c:pt idx="4">
                  <c:v>0.1477</c:v>
                </c:pt>
                <c:pt idx="5">
                  <c:v>0.1855</c:v>
                </c:pt>
                <c:pt idx="6">
                  <c:v>0.22589999999999999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W16</c:v>
                </c:pt>
                <c:pt idx="1">
                  <c:v>W17</c:v>
                </c:pt>
                <c:pt idx="2">
                  <c:v>W18</c:v>
                </c:pt>
                <c:pt idx="3">
                  <c:v>W19</c:v>
                </c:pt>
                <c:pt idx="4">
                  <c:v>W20</c:v>
                </c:pt>
                <c:pt idx="5">
                  <c:v>W21</c:v>
                </c:pt>
                <c:pt idx="6">
                  <c:v>W22</c:v>
                </c:pt>
              </c:strCache>
            </c:strRef>
          </c:cat>
          <c:val>
            <c:numRef>
              <c:f>Sheet1!$D$2:$D$8</c:f>
              <c:numCache>
                <c:formatCode>0.00%</c:formatCode>
                <c:ptCount val="7"/>
                <c:pt idx="0">
                  <c:v>9.2299999999999993E-2</c:v>
                </c:pt>
                <c:pt idx="1">
                  <c:v>0.10150000000000001</c:v>
                </c:pt>
                <c:pt idx="2">
                  <c:v>0.1154</c:v>
                </c:pt>
                <c:pt idx="3">
                  <c:v>9.1899999999999996E-2</c:v>
                </c:pt>
                <c:pt idx="4">
                  <c:v>2.9499999999999998E-2</c:v>
                </c:pt>
                <c:pt idx="5">
                  <c:v>8.5999999999999993E-2</c:v>
                </c:pt>
                <c:pt idx="6">
                  <c:v>0.12620000000000001</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Sheet1!$B$2:$B$9</c:f>
              <c:numCache>
                <c:formatCode>0.00%</c:formatCode>
                <c:ptCount val="8"/>
                <c:pt idx="0">
                  <c:v>0.87250000000000005</c:v>
                </c:pt>
                <c:pt idx="1">
                  <c:v>0.86140000000000005</c:v>
                </c:pt>
                <c:pt idx="2">
                  <c:v>0.88790000000000002</c:v>
                </c:pt>
                <c:pt idx="3">
                  <c:v>0.86509999999999998</c:v>
                </c:pt>
                <c:pt idx="4">
                  <c:v>0.83709999999999996</c:v>
                </c:pt>
                <c:pt idx="5">
                  <c:v>0.87980000000000003</c:v>
                </c:pt>
                <c:pt idx="6">
                  <c:v>0.89129999999999998</c:v>
                </c:pt>
                <c:pt idx="7">
                  <c:v>0.85909999999999997</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Sheet1!$C$2:$C$9</c:f>
              <c:numCache>
                <c:formatCode>0.00%</c:formatCode>
                <c:ptCount val="8"/>
                <c:pt idx="0">
                  <c:v>9.4899999999999998E-2</c:v>
                </c:pt>
                <c:pt idx="1">
                  <c:v>9.0200000000000002E-2</c:v>
                </c:pt>
                <c:pt idx="2">
                  <c:v>8.5199999999999998E-2</c:v>
                </c:pt>
                <c:pt idx="3">
                  <c:v>0.1036</c:v>
                </c:pt>
                <c:pt idx="4">
                  <c:v>8.7999999999999995E-2</c:v>
                </c:pt>
                <c:pt idx="5">
                  <c:v>0.1104</c:v>
                </c:pt>
                <c:pt idx="6">
                  <c:v>8.1000000000000003E-2</c:v>
                </c:pt>
                <c:pt idx="7">
                  <c:v>0.10539999999999999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Sheet1!$D$2:$D$9</c:f>
              <c:numCache>
                <c:formatCode>0.00%</c:formatCode>
                <c:ptCount val="8"/>
                <c:pt idx="0">
                  <c:v>3.2599999999999997E-2</c:v>
                </c:pt>
                <c:pt idx="1">
                  <c:v>4.8500000000000001E-2</c:v>
                </c:pt>
                <c:pt idx="2">
                  <c:v>2.69E-2</c:v>
                </c:pt>
                <c:pt idx="3">
                  <c:v>3.1300000000000001E-2</c:v>
                </c:pt>
                <c:pt idx="4">
                  <c:v>7.4899999999999994E-2</c:v>
                </c:pt>
                <c:pt idx="5">
                  <c:v>9.7999999999999997E-3</c:v>
                </c:pt>
                <c:pt idx="6">
                  <c:v>2.2700000000000001E-2</c:v>
                </c:pt>
                <c:pt idx="7">
                  <c:v>3.5400000000000001E-2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Winter</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min val="0"/>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12/20/2024</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12/20/2024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9927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9F98D8-73C9-464B-BF93-D170D6A72451}" type="slidenum">
              <a:rPr lang="en-US" smtClean="0"/>
              <a:t>35</a:t>
            </a:fld>
            <a:endParaRPr lang="en-US"/>
          </a:p>
        </p:txBody>
      </p:sp>
    </p:spTree>
    <p:extLst>
      <p:ext uri="{BB962C8B-B14F-4D97-AF65-F5344CB8AC3E}">
        <p14:creationId xmlns:p14="http://schemas.microsoft.com/office/powerpoint/2010/main" val="3613126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Convergent validity. What the outside observer noticed during direct observation matches what your staff indicated In teacher self-report.</a:t>
            </a:r>
          </a:p>
        </p:txBody>
      </p:sp>
      <p:sp>
        <p:nvSpPr>
          <p:cNvPr id="4" name="Slide Number Placeholder 3"/>
          <p:cNvSpPr>
            <a:spLocks noGrp="1"/>
          </p:cNvSpPr>
          <p:nvPr>
            <p:ph type="sldNum" sz="quarter" idx="5"/>
          </p:nvPr>
        </p:nvSpPr>
        <p:spPr/>
        <p:txBody>
          <a:bodyPr/>
          <a:lstStyle/>
          <a:p>
            <a:fld id="{58D11C9F-81FA-4052-9B37-1EF4A4EF7E85}" type="slidenum">
              <a:rPr lang="en-US" smtClean="0"/>
              <a:t>38</a:t>
            </a:fld>
            <a:endParaRPr lang="en-US"/>
          </a:p>
        </p:txBody>
      </p:sp>
    </p:spTree>
    <p:extLst>
      <p:ext uri="{BB962C8B-B14F-4D97-AF65-F5344CB8AC3E}">
        <p14:creationId xmlns:p14="http://schemas.microsoft.com/office/powerpoint/2010/main" val="3637791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lIns="94182" tIns="47092" rIns="94182" bIns="47092" numCol="1" anchor="t" anchorCtr="0" compatLnSpc="1">
            <a:prstTxWarp prst="textNoShape">
              <a:avLst/>
            </a:prstTxWarp>
          </a:bodyPr>
          <a:lstStyle/>
          <a:p>
            <a:pPr marL="235454" indent="-235454">
              <a:lnSpc>
                <a:spcPct val="80000"/>
              </a:lnSpc>
            </a:pPr>
            <a:r>
              <a:rPr lang="en-US" sz="1000" b="0"/>
              <a:t>20-min timer</a:t>
            </a:r>
          </a:p>
        </p:txBody>
      </p:sp>
    </p:spTree>
    <p:extLst>
      <p:ext uri="{BB962C8B-B14F-4D97-AF65-F5344CB8AC3E}">
        <p14:creationId xmlns:p14="http://schemas.microsoft.com/office/powerpoint/2010/main" val="3538507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53</a:t>
            </a:fld>
            <a:endParaRPr lang="en-US"/>
          </a:p>
        </p:txBody>
      </p:sp>
    </p:spTree>
    <p:extLst>
      <p:ext uri="{BB962C8B-B14F-4D97-AF65-F5344CB8AC3E}">
        <p14:creationId xmlns:p14="http://schemas.microsoft.com/office/powerpoint/2010/main" val="3799462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58</a:t>
            </a:fld>
            <a:endParaRPr lang="en-US"/>
          </a:p>
        </p:txBody>
      </p:sp>
    </p:spTree>
    <p:extLst>
      <p:ext uri="{BB962C8B-B14F-4D97-AF65-F5344CB8AC3E}">
        <p14:creationId xmlns:p14="http://schemas.microsoft.com/office/powerpoint/2010/main" val="2464745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update this slide with data from your school or district- Fill in &lt;year&gt; based on current academic year. This is located in column A of the data sheet. Edit by right clicking and selecting “Edit data”.</a:t>
            </a:r>
          </a:p>
        </p:txBody>
      </p:sp>
      <p:sp>
        <p:nvSpPr>
          <p:cNvPr id="4" name="Slide Number Placeholder 3"/>
          <p:cNvSpPr>
            <a:spLocks noGrp="1"/>
          </p:cNvSpPr>
          <p:nvPr>
            <p:ph type="sldNum" sz="quarter" idx="5"/>
          </p:nvPr>
        </p:nvSpPr>
        <p:spPr/>
        <p:txBody>
          <a:bodyPr/>
          <a:lstStyle/>
          <a:p>
            <a:fld id="{45A2F364-F0C4-4B2D-822E-43EBCE1F570C}" type="slidenum">
              <a:rPr lang="en-US" smtClean="0"/>
              <a:t>61</a:t>
            </a:fld>
            <a:endParaRPr lang="en-US"/>
          </a:p>
        </p:txBody>
      </p:sp>
    </p:spTree>
    <p:extLst>
      <p:ext uri="{BB962C8B-B14F-4D97-AF65-F5344CB8AC3E}">
        <p14:creationId xmlns:p14="http://schemas.microsoft.com/office/powerpoint/2010/main" val="3851673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423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update this slide with data from your school or district- Fill in &lt;year&gt; based on current academic year. This is located in column A of the data sheet. Edit by right clicking and selecting “Edit data”.</a:t>
            </a:r>
          </a:p>
        </p:txBody>
      </p:sp>
      <p:sp>
        <p:nvSpPr>
          <p:cNvPr id="4" name="Slide Number Placeholder 3"/>
          <p:cNvSpPr>
            <a:spLocks noGrp="1"/>
          </p:cNvSpPr>
          <p:nvPr>
            <p:ph type="sldNum" sz="quarter" idx="5"/>
          </p:nvPr>
        </p:nvSpPr>
        <p:spPr/>
        <p:txBody>
          <a:bodyPr/>
          <a:lstStyle/>
          <a:p>
            <a:fld id="{45A2F364-F0C4-4B2D-822E-43EBCE1F570C}" type="slidenum">
              <a:rPr lang="en-US" smtClean="0"/>
              <a:t>63</a:t>
            </a:fld>
            <a:endParaRPr lang="en-US"/>
          </a:p>
        </p:txBody>
      </p:sp>
    </p:spTree>
    <p:extLst>
      <p:ext uri="{BB962C8B-B14F-4D97-AF65-F5344CB8AC3E}">
        <p14:creationId xmlns:p14="http://schemas.microsoft.com/office/powerpoint/2010/main" val="1624833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4659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update this slide with data from your school or district- Fill in &lt;year&gt; based on current academic year. This is located in column A of the data sheet. Edit by right clicking and selecting “Edit data”.</a:t>
            </a:r>
          </a:p>
        </p:txBody>
      </p:sp>
      <p:sp>
        <p:nvSpPr>
          <p:cNvPr id="4" name="Slide Number Placeholder 3"/>
          <p:cNvSpPr>
            <a:spLocks noGrp="1"/>
          </p:cNvSpPr>
          <p:nvPr>
            <p:ph type="sldNum" sz="quarter" idx="5"/>
          </p:nvPr>
        </p:nvSpPr>
        <p:spPr/>
        <p:txBody>
          <a:bodyPr/>
          <a:lstStyle/>
          <a:p>
            <a:fld id="{45A2F364-F0C4-4B2D-822E-43EBCE1F570C}" type="slidenum">
              <a:rPr lang="en-US" smtClean="0"/>
              <a:t>65</a:t>
            </a:fld>
            <a:endParaRPr lang="en-US"/>
          </a:p>
        </p:txBody>
      </p:sp>
    </p:spTree>
    <p:extLst>
      <p:ext uri="{BB962C8B-B14F-4D97-AF65-F5344CB8AC3E}">
        <p14:creationId xmlns:p14="http://schemas.microsoft.com/office/powerpoint/2010/main" val="39883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0483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update this slide with data from your school or district- Fill in &lt;year&gt; based on current academic year. This is located in column A of the data sheet. Edit by right clicking and selecting “Edit data”.</a:t>
            </a:r>
          </a:p>
        </p:txBody>
      </p:sp>
      <p:sp>
        <p:nvSpPr>
          <p:cNvPr id="4" name="Slide Number Placeholder 3"/>
          <p:cNvSpPr>
            <a:spLocks noGrp="1"/>
          </p:cNvSpPr>
          <p:nvPr>
            <p:ph type="sldNum" sz="quarter" idx="5"/>
          </p:nvPr>
        </p:nvSpPr>
        <p:spPr/>
        <p:txBody>
          <a:bodyPr/>
          <a:lstStyle/>
          <a:p>
            <a:fld id="{45A2F364-F0C4-4B2D-822E-43EBCE1F570C}" type="slidenum">
              <a:rPr lang="en-US" smtClean="0"/>
              <a:t>67</a:t>
            </a:fld>
            <a:endParaRPr lang="en-US"/>
          </a:p>
        </p:txBody>
      </p:sp>
    </p:spTree>
    <p:extLst>
      <p:ext uri="{BB962C8B-B14F-4D97-AF65-F5344CB8AC3E}">
        <p14:creationId xmlns:p14="http://schemas.microsoft.com/office/powerpoint/2010/main" val="1727408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1890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Might consider beginning by looking at data broadly </a:t>
            </a:r>
          </a:p>
          <a:p>
            <a:pPr marL="171450" indent="-171450">
              <a:buFont typeface="Arial" panose="020B0604020202020204" pitchFamily="34" charset="0"/>
              <a:buChar char="•"/>
            </a:pPr>
            <a:r>
              <a:rPr lang="en-US"/>
              <a:t>compared against district or state benchmarks</a:t>
            </a:r>
          </a:p>
          <a:p>
            <a:pPr marL="171450" indent="-171450">
              <a:buFont typeface="Arial" panose="020B0604020202020204" pitchFamily="34" charset="0"/>
              <a:buChar char="•"/>
            </a:pPr>
            <a:r>
              <a:rPr lang="en-US"/>
              <a:t>Subgroup analyses</a:t>
            </a:r>
          </a:p>
          <a:p>
            <a:endParaRPr lang="en-US"/>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71</a:t>
            </a:fld>
            <a:endParaRPr lang="en-US"/>
          </a:p>
        </p:txBody>
      </p:sp>
    </p:spTree>
    <p:extLst>
      <p:ext uri="{BB962C8B-B14F-4D97-AF65-F5344CB8AC3E}">
        <p14:creationId xmlns:p14="http://schemas.microsoft.com/office/powerpoint/2010/main" val="3445723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might zoom in at the grade-level looking at distribution across risk category, mastery, or growth</a:t>
            </a:r>
          </a:p>
        </p:txBody>
      </p:sp>
      <p:sp>
        <p:nvSpPr>
          <p:cNvPr id="4" name="Slide Number Placeholder 3"/>
          <p:cNvSpPr>
            <a:spLocks noGrp="1"/>
          </p:cNvSpPr>
          <p:nvPr>
            <p:ph type="sldNum" sz="quarter" idx="5"/>
          </p:nvPr>
        </p:nvSpPr>
        <p:spPr/>
        <p:txBody>
          <a:bodyPr/>
          <a:lstStyle/>
          <a:p>
            <a:fld id="{58D11C9F-81FA-4052-9B37-1EF4A4EF7E85}" type="slidenum">
              <a:rPr lang="en-US" smtClean="0"/>
              <a:t>72</a:t>
            </a:fld>
            <a:endParaRPr lang="en-US"/>
          </a:p>
        </p:txBody>
      </p:sp>
    </p:spTree>
    <p:extLst>
      <p:ext uri="{BB962C8B-B14F-4D97-AF65-F5344CB8AC3E}">
        <p14:creationId xmlns:p14="http://schemas.microsoft.com/office/powerpoint/2010/main" val="1662124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9C21B-EFD2-7A5E-4AA2-99C8B6958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5EA8C-37BB-F153-78AE-661B637EB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C876A-94EB-63E2-EB39-4F0FE57555BA}"/>
              </a:ext>
            </a:extLst>
          </p:cNvPr>
          <p:cNvSpPr>
            <a:spLocks noGrp="1"/>
          </p:cNvSpPr>
          <p:nvPr>
            <p:ph type="body" idx="1"/>
          </p:nvPr>
        </p:nvSpPr>
        <p:spPr/>
        <p:txBody>
          <a:bodyPr/>
          <a:lstStyle/>
          <a:p>
            <a:r>
              <a:rPr lang="en-US"/>
              <a:t>15-min timer</a:t>
            </a:r>
          </a:p>
        </p:txBody>
      </p:sp>
      <p:sp>
        <p:nvSpPr>
          <p:cNvPr id="4" name="Slide Number Placeholder 3">
            <a:extLst>
              <a:ext uri="{FF2B5EF4-FFF2-40B4-BE49-F238E27FC236}">
                <a16:creationId xmlns:a16="http://schemas.microsoft.com/office/drawing/2014/main" id="{1CA2039F-429E-5DC3-1280-82FA1C2CF044}"/>
              </a:ext>
            </a:extLst>
          </p:cNvPr>
          <p:cNvSpPr>
            <a:spLocks noGrp="1"/>
          </p:cNvSpPr>
          <p:nvPr>
            <p:ph type="sldNum" sz="quarter" idx="5"/>
          </p:nvPr>
        </p:nvSpPr>
        <p:spPr/>
        <p:txBody>
          <a:bodyPr/>
          <a:lstStyle/>
          <a:p>
            <a:fld id="{58D11C9F-81FA-4052-9B37-1EF4A4EF7E85}" type="slidenum">
              <a:rPr lang="en-US" smtClean="0"/>
              <a:t>74</a:t>
            </a:fld>
            <a:endParaRPr lang="en-US"/>
          </a:p>
        </p:txBody>
      </p:sp>
    </p:spTree>
    <p:extLst>
      <p:ext uri="{BB962C8B-B14F-4D97-AF65-F5344CB8AC3E}">
        <p14:creationId xmlns:p14="http://schemas.microsoft.com/office/powerpoint/2010/main" val="692138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78</a:t>
            </a:fld>
            <a:endParaRPr lang="en-US"/>
          </a:p>
        </p:txBody>
      </p:sp>
    </p:spTree>
    <p:extLst>
      <p:ext uri="{BB962C8B-B14F-4D97-AF65-F5344CB8AC3E}">
        <p14:creationId xmlns:p14="http://schemas.microsoft.com/office/powerpoint/2010/main" val="1886022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79</a:t>
            </a:fld>
            <a:endParaRPr lang="en-US"/>
          </a:p>
        </p:txBody>
      </p:sp>
    </p:spTree>
    <p:extLst>
      <p:ext uri="{BB962C8B-B14F-4D97-AF65-F5344CB8AC3E}">
        <p14:creationId xmlns:p14="http://schemas.microsoft.com/office/powerpoint/2010/main" val="4163710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80</a:t>
            </a:fld>
            <a:endParaRPr lang="en-US"/>
          </a:p>
        </p:txBody>
      </p:sp>
    </p:spTree>
    <p:extLst>
      <p:ext uri="{BB962C8B-B14F-4D97-AF65-F5344CB8AC3E}">
        <p14:creationId xmlns:p14="http://schemas.microsoft.com/office/powerpoint/2010/main" val="1422159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5A2F364-F0C4-4B2D-822E-43EBCE1F570C}" type="slidenum">
              <a:rPr lang="en-US" smtClean="0"/>
              <a:t>91</a:t>
            </a:fld>
            <a:endParaRPr lang="en-US"/>
          </a:p>
        </p:txBody>
      </p:sp>
    </p:spTree>
    <p:extLst>
      <p:ext uri="{BB962C8B-B14F-4D97-AF65-F5344CB8AC3E}">
        <p14:creationId xmlns:p14="http://schemas.microsoft.com/office/powerpoint/2010/main" val="385167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9</a:t>
            </a:fld>
            <a:endParaRPr lang="en-US"/>
          </a:p>
        </p:txBody>
      </p:sp>
    </p:spTree>
    <p:extLst>
      <p:ext uri="{BB962C8B-B14F-4D97-AF65-F5344CB8AC3E}">
        <p14:creationId xmlns:p14="http://schemas.microsoft.com/office/powerpoint/2010/main" val="51425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US"/>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423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student-level data, procedures for teaching is below 80% indicating Tier 1 is not yet in place as planned </a:t>
            </a:r>
          </a:p>
        </p:txBody>
      </p:sp>
      <p:sp>
        <p:nvSpPr>
          <p:cNvPr id="4" name="Slide Number Placeholder 3"/>
          <p:cNvSpPr>
            <a:spLocks noGrp="1"/>
          </p:cNvSpPr>
          <p:nvPr>
            <p:ph type="sldNum" sz="quarter" idx="5"/>
          </p:nvPr>
        </p:nvSpPr>
        <p:spPr/>
        <p:txBody>
          <a:bodyPr/>
          <a:lstStyle/>
          <a:p>
            <a:fld id="{FCBDACA8-45AF-461A-9F93-73E959B08D0A}" type="slidenum">
              <a:rPr lang="en-US" smtClean="0"/>
              <a:t>93</a:t>
            </a:fld>
            <a:endParaRPr lang="en-US"/>
          </a:p>
        </p:txBody>
      </p:sp>
    </p:spTree>
    <p:extLst>
      <p:ext uri="{BB962C8B-B14F-4D97-AF65-F5344CB8AC3E}">
        <p14:creationId xmlns:p14="http://schemas.microsoft.com/office/powerpoint/2010/main" val="3258982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94</a:t>
            </a:fld>
            <a:endParaRPr lang="en-US"/>
          </a:p>
        </p:txBody>
      </p:sp>
    </p:spTree>
    <p:extLst>
      <p:ext uri="{BB962C8B-B14F-4D97-AF65-F5344CB8AC3E}">
        <p14:creationId xmlns:p14="http://schemas.microsoft.com/office/powerpoint/2010/main" val="42214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see similar patterns looking at Direct Observation Report</a:t>
            </a:r>
          </a:p>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95</a:t>
            </a:fld>
            <a:endParaRPr lang="en-US"/>
          </a:p>
        </p:txBody>
      </p:sp>
    </p:spTree>
    <p:extLst>
      <p:ext uri="{BB962C8B-B14F-4D97-AF65-F5344CB8AC3E}">
        <p14:creationId xmlns:p14="http://schemas.microsoft.com/office/powerpoint/2010/main" val="258317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D1DBB-847A-524C-B487-991486998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0FF0F-AABF-60F1-1AC0-28DFF5D5A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70F02-21B8-A219-DEF8-7FBB7F974F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1317AE-8A07-27F9-674F-B70136DCBC38}"/>
              </a:ext>
            </a:extLst>
          </p:cNvPr>
          <p:cNvSpPr>
            <a:spLocks noGrp="1"/>
          </p:cNvSpPr>
          <p:nvPr>
            <p:ph type="sldNum" sz="quarter" idx="5"/>
          </p:nvPr>
        </p:nvSpPr>
        <p:spPr/>
        <p:txBody>
          <a:bodyPr/>
          <a:lstStyle/>
          <a:p>
            <a:fld id="{FCBDACA8-45AF-461A-9F93-73E959B08D0A}" type="slidenum">
              <a:rPr lang="en-US" smtClean="0"/>
              <a:t>97</a:t>
            </a:fld>
            <a:endParaRPr lang="en-US"/>
          </a:p>
        </p:txBody>
      </p:sp>
    </p:spTree>
    <p:extLst>
      <p:ext uri="{BB962C8B-B14F-4D97-AF65-F5344CB8AC3E}">
        <p14:creationId xmlns:p14="http://schemas.microsoft.com/office/powerpoint/2010/main" val="2235592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3205C-EA6E-1496-D23B-2964BF31F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00480-6F22-632C-09AF-9CBDCE6D0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12F86E-8ECC-47CE-92C0-014890BCADCD}"/>
              </a:ext>
            </a:extLst>
          </p:cNvPr>
          <p:cNvSpPr>
            <a:spLocks noGrp="1"/>
          </p:cNvSpPr>
          <p:nvPr>
            <p:ph type="body" idx="1"/>
          </p:nvPr>
        </p:nvSpPr>
        <p:spPr/>
        <p:txBody>
          <a:bodyPr/>
          <a:lstStyle/>
          <a:p>
            <a:r>
              <a:rPr lang="en-US"/>
              <a:t>We see similar patterns looking at Direct Observation Report</a:t>
            </a:r>
          </a:p>
          <a:p>
            <a:endParaRPr lang="en-US"/>
          </a:p>
        </p:txBody>
      </p:sp>
      <p:sp>
        <p:nvSpPr>
          <p:cNvPr id="4" name="Slide Number Placeholder 3">
            <a:extLst>
              <a:ext uri="{FF2B5EF4-FFF2-40B4-BE49-F238E27FC236}">
                <a16:creationId xmlns:a16="http://schemas.microsoft.com/office/drawing/2014/main" id="{A175F569-3BE9-4046-A7BF-D364B3352BD9}"/>
              </a:ext>
            </a:extLst>
          </p:cNvPr>
          <p:cNvSpPr>
            <a:spLocks noGrp="1"/>
          </p:cNvSpPr>
          <p:nvPr>
            <p:ph type="sldNum" sz="quarter" idx="5"/>
          </p:nvPr>
        </p:nvSpPr>
        <p:spPr/>
        <p:txBody>
          <a:bodyPr/>
          <a:lstStyle/>
          <a:p>
            <a:fld id="{FCBDACA8-45AF-461A-9F93-73E959B08D0A}" type="slidenum">
              <a:rPr lang="en-US" smtClean="0"/>
              <a:t>98</a:t>
            </a:fld>
            <a:endParaRPr lang="en-US"/>
          </a:p>
        </p:txBody>
      </p:sp>
    </p:spTree>
    <p:extLst>
      <p:ext uri="{BB962C8B-B14F-4D97-AF65-F5344CB8AC3E}">
        <p14:creationId xmlns:p14="http://schemas.microsoft.com/office/powerpoint/2010/main" val="39588329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99</a:t>
            </a:fld>
            <a:endParaRPr lang="en-US"/>
          </a:p>
        </p:txBody>
      </p:sp>
    </p:spTree>
    <p:extLst>
      <p:ext uri="{BB962C8B-B14F-4D97-AF65-F5344CB8AC3E}">
        <p14:creationId xmlns:p14="http://schemas.microsoft.com/office/powerpoint/2010/main" val="20530214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5A2F364-F0C4-4B2D-822E-43EBCE1F570C}" type="slidenum">
              <a:rPr lang="en-US" smtClean="0"/>
              <a:t>105</a:t>
            </a:fld>
            <a:endParaRPr lang="en-US"/>
          </a:p>
        </p:txBody>
      </p:sp>
    </p:spTree>
    <p:extLst>
      <p:ext uri="{BB962C8B-B14F-4D97-AF65-F5344CB8AC3E}">
        <p14:creationId xmlns:p14="http://schemas.microsoft.com/office/powerpoint/2010/main" val="39883694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04835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student-level data, procedures for teaching, reinforcing, and monitoring indicate Tier 1 is being implemented as planned.</a:t>
            </a:r>
          </a:p>
        </p:txBody>
      </p:sp>
      <p:sp>
        <p:nvSpPr>
          <p:cNvPr id="4" name="Slide Number Placeholder 3"/>
          <p:cNvSpPr>
            <a:spLocks noGrp="1"/>
          </p:cNvSpPr>
          <p:nvPr>
            <p:ph type="sldNum" sz="quarter" idx="5"/>
          </p:nvPr>
        </p:nvSpPr>
        <p:spPr/>
        <p:txBody>
          <a:bodyPr/>
          <a:lstStyle/>
          <a:p>
            <a:fld id="{FCBDACA8-45AF-461A-9F93-73E959B08D0A}" type="slidenum">
              <a:rPr lang="en-US" smtClean="0"/>
              <a:t>107</a:t>
            </a:fld>
            <a:endParaRPr lang="en-US"/>
          </a:p>
        </p:txBody>
      </p:sp>
    </p:spTree>
    <p:extLst>
      <p:ext uri="{BB962C8B-B14F-4D97-AF65-F5344CB8AC3E}">
        <p14:creationId xmlns:p14="http://schemas.microsoft.com/office/powerpoint/2010/main" val="2130886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used this feedback to adjust today’s session – prioritizing time with your team and offering opportunities for differentiation based on what your data is showing. We will continue to put direct links in chat and include slides to help orient you to where materials can be located! Remember- you can always download this presentation for screenshots of where materials are located and modules references will be in top right hand corner. </a:t>
            </a:r>
          </a:p>
        </p:txBody>
      </p:sp>
      <p:sp>
        <p:nvSpPr>
          <p:cNvPr id="4" name="Slide Number Placeholder 3"/>
          <p:cNvSpPr>
            <a:spLocks noGrp="1"/>
          </p:cNvSpPr>
          <p:nvPr>
            <p:ph type="sldNum" sz="quarter" idx="5"/>
          </p:nvPr>
        </p:nvSpPr>
        <p:spPr/>
        <p:txBody>
          <a:bodyPr/>
          <a:lstStyle/>
          <a:p>
            <a:fld id="{58D11C9F-81FA-4052-9B37-1EF4A4EF7E85}" type="slidenum">
              <a:rPr lang="en-US" smtClean="0"/>
              <a:t>10</a:t>
            </a:fld>
            <a:endParaRPr lang="en-US"/>
          </a:p>
        </p:txBody>
      </p:sp>
    </p:spTree>
    <p:extLst>
      <p:ext uri="{BB962C8B-B14F-4D97-AF65-F5344CB8AC3E}">
        <p14:creationId xmlns:p14="http://schemas.microsoft.com/office/powerpoint/2010/main" val="1940382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When we look at the Tiered Fidelity Inventory, we can see that Tier 1 is looking good and is consistently above that fidelity criterion. Tier 2 and  Tier 3 are not yet where we’d like them to be.</a:t>
            </a:r>
          </a:p>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108</a:t>
            </a:fld>
            <a:endParaRPr lang="en-US"/>
          </a:p>
        </p:txBody>
      </p:sp>
    </p:spTree>
    <p:extLst>
      <p:ext uri="{BB962C8B-B14F-4D97-AF65-F5344CB8AC3E}">
        <p14:creationId xmlns:p14="http://schemas.microsoft.com/office/powerpoint/2010/main" val="37327002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Staff are letting us know that they want more strategies to support students with Tier 2 and Tier 3 needs</a:t>
            </a:r>
          </a:p>
        </p:txBody>
      </p:sp>
      <p:sp>
        <p:nvSpPr>
          <p:cNvPr id="4" name="Slide Number Placeholder 3"/>
          <p:cNvSpPr>
            <a:spLocks noGrp="1"/>
          </p:cNvSpPr>
          <p:nvPr>
            <p:ph type="sldNum" sz="quarter" idx="5"/>
          </p:nvPr>
        </p:nvSpPr>
        <p:spPr/>
        <p:txBody>
          <a:bodyPr/>
          <a:lstStyle/>
          <a:p>
            <a:fld id="{FCBDACA8-45AF-461A-9F93-73E959B08D0A}" type="slidenum">
              <a:rPr lang="en-US" smtClean="0"/>
              <a:t>109</a:t>
            </a:fld>
            <a:endParaRPr lang="en-US"/>
          </a:p>
        </p:txBody>
      </p:sp>
    </p:spTree>
    <p:extLst>
      <p:ext uri="{BB962C8B-B14F-4D97-AF65-F5344CB8AC3E}">
        <p14:creationId xmlns:p14="http://schemas.microsoft.com/office/powerpoint/2010/main" val="41952465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92B43-1144-2243-0279-7C5905E66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E535F-4DB8-0B87-E89D-35D4D73D8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89F26-97F6-55E3-8518-2C66FE2160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69376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lIns="94182" tIns="47092" rIns="94182" bIns="47092" numCol="1" anchor="t" anchorCtr="0" compatLnSpc="1">
            <a:prstTxWarp prst="textNoShape">
              <a:avLst/>
            </a:prstTxWarp>
          </a:bodyPr>
          <a:lstStyle/>
          <a:p>
            <a:pPr marL="235454" indent="-235454">
              <a:lnSpc>
                <a:spcPct val="80000"/>
              </a:lnSpc>
            </a:pPr>
            <a:r>
              <a:rPr lang="en-US" sz="1000" b="0"/>
              <a:t>15-min timer</a:t>
            </a:r>
          </a:p>
        </p:txBody>
      </p:sp>
    </p:spTree>
    <p:extLst>
      <p:ext uri="{BB962C8B-B14F-4D97-AF65-F5344CB8AC3E}">
        <p14:creationId xmlns:p14="http://schemas.microsoft.com/office/powerpoint/2010/main" val="24801669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5317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you to leave a note in your Ci3T LT agenda to indicate where your team will pick up at your next meeting and to record any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128</a:t>
            </a:fld>
            <a:endParaRPr lang="en-US"/>
          </a:p>
        </p:txBody>
      </p:sp>
    </p:spTree>
    <p:extLst>
      <p:ext uri="{BB962C8B-B14F-4D97-AF65-F5344CB8AC3E}">
        <p14:creationId xmlns:p14="http://schemas.microsoft.com/office/powerpoint/2010/main" val="8002162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you’re a coach, you might consider setting aside time to review coaching protocol for Session 1 especially the after coaching tips, action items, and reflection!</a:t>
            </a:r>
          </a:p>
        </p:txBody>
      </p:sp>
      <p:sp>
        <p:nvSpPr>
          <p:cNvPr id="4" name="Slide Number Placeholder 3"/>
          <p:cNvSpPr>
            <a:spLocks noGrp="1"/>
          </p:cNvSpPr>
          <p:nvPr>
            <p:ph type="sldNum" sz="quarter" idx="5"/>
          </p:nvPr>
        </p:nvSpPr>
        <p:spPr/>
        <p:txBody>
          <a:bodyPr/>
          <a:lstStyle/>
          <a:p>
            <a:fld id="{58D11C9F-81FA-4052-9B37-1EF4A4EF7E85}" type="slidenum">
              <a:rPr lang="en-US" smtClean="0"/>
              <a:t>129</a:t>
            </a:fld>
            <a:endParaRPr lang="en-US"/>
          </a:p>
        </p:txBody>
      </p:sp>
    </p:spTree>
    <p:extLst>
      <p:ext uri="{BB962C8B-B14F-4D97-AF65-F5344CB8AC3E}">
        <p14:creationId xmlns:p14="http://schemas.microsoft.com/office/powerpoint/2010/main" val="42794365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Tag us in your Ci3T highlights- we’d love to see Ci3T in action! Follow us on Twitter or Instagram for updates and links to resources! @Ci3TModel</a:t>
            </a:r>
          </a:p>
          <a:p>
            <a:endParaRPr lang="en-US"/>
          </a:p>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130</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12</a:t>
            </a:fld>
            <a:endParaRPr lang="en-US"/>
          </a:p>
        </p:txBody>
      </p:sp>
    </p:spTree>
    <p:extLst>
      <p:ext uri="{BB962C8B-B14F-4D97-AF65-F5344CB8AC3E}">
        <p14:creationId xmlns:p14="http://schemas.microsoft.com/office/powerpoint/2010/main" val="2345085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16</a:t>
            </a:fld>
            <a:endParaRPr lang="en-US"/>
          </a:p>
        </p:txBody>
      </p:sp>
    </p:spTree>
    <p:extLst>
      <p:ext uri="{BB962C8B-B14F-4D97-AF65-F5344CB8AC3E}">
        <p14:creationId xmlns:p14="http://schemas.microsoft.com/office/powerpoint/2010/main" val="3258174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19</a:t>
            </a:fld>
            <a:endParaRPr lang="en-US"/>
          </a:p>
        </p:txBody>
      </p:sp>
    </p:spTree>
    <p:extLst>
      <p:ext uri="{BB962C8B-B14F-4D97-AF65-F5344CB8AC3E}">
        <p14:creationId xmlns:p14="http://schemas.microsoft.com/office/powerpoint/2010/main" val="2769131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#11 = bright spot. Might be helpful to consider- what led to this success? Could we replicate those strategies in other areas?</a:t>
            </a:r>
          </a:p>
          <a:p>
            <a:r>
              <a:rPr lang="en-US"/>
              <a:t>#16 = potential area of emphasis</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31</a:t>
            </a:fld>
            <a:endParaRPr lang="en-US"/>
          </a:p>
        </p:txBody>
      </p:sp>
    </p:spTree>
    <p:extLst>
      <p:ext uri="{BB962C8B-B14F-4D97-AF65-F5344CB8AC3E}">
        <p14:creationId xmlns:p14="http://schemas.microsoft.com/office/powerpoint/2010/main" val="724480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Graphs provide a visual way to look at the data. For example:</a:t>
            </a:r>
          </a:p>
          <a:p>
            <a:endParaRPr lang="en-US"/>
          </a:p>
          <a:p>
            <a:r>
              <a:rPr lang="en-US"/>
              <a:t>#11 = Did I check for understanding when giving directions to students?</a:t>
            </a:r>
          </a:p>
          <a:p>
            <a:pPr marL="171450" indent="-171450">
              <a:buFont typeface="Arial" panose="020B0604020202020204" pitchFamily="34" charset="0"/>
              <a:buChar char="•"/>
            </a:pPr>
            <a:r>
              <a:rPr lang="en-US" i="0"/>
              <a:t>This visual representation helps us see that </a:t>
            </a:r>
            <a:r>
              <a:rPr lang="en-US" i="1"/>
              <a:t>everyone</a:t>
            </a:r>
            <a:r>
              <a:rPr lang="en-US"/>
              <a:t> responded “most of the time” or “all of the time” to this question. This is worth celebrating! </a:t>
            </a:r>
          </a:p>
          <a:p>
            <a:pPr marL="0" indent="0">
              <a:buFont typeface="Arial" panose="020B0604020202020204" pitchFamily="34" charset="0"/>
              <a:buNone/>
            </a:pPr>
            <a:endParaRPr lang="en-US"/>
          </a:p>
          <a:p>
            <a:r>
              <a:rPr lang="en-US"/>
              <a:t>#16 – Did I use my school’s expectation matrix as an instructional tool (e.g., referencing the matrix when interacting with students)?</a:t>
            </a:r>
          </a:p>
          <a:p>
            <a:pPr marL="171450" indent="-171450">
              <a:buFont typeface="Arial" panose="020B0604020202020204" pitchFamily="34" charset="0"/>
              <a:buChar char="•"/>
            </a:pPr>
            <a:r>
              <a:rPr lang="en-US"/>
              <a:t>This visual representation of the data underscores that this might be an area to focus on – 20% responding some of the time and ~4% not at all</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33</a:t>
            </a:fld>
            <a:endParaRPr lang="en-US"/>
          </a:p>
        </p:txBody>
      </p:sp>
    </p:spTree>
    <p:extLst>
      <p:ext uri="{BB962C8B-B14F-4D97-AF65-F5344CB8AC3E}">
        <p14:creationId xmlns:p14="http://schemas.microsoft.com/office/powerpoint/2010/main" val="3528677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E3CE7C24-7F47-53A9-C0B8-78101FE1D9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306" y="6173954"/>
            <a:ext cx="3624061" cy="593150"/>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12/20/2024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6" name="Picture 5" descr="A close up of a sign&#10;&#10;Description automatically generated">
            <a:extLst>
              <a:ext uri="{FF2B5EF4-FFF2-40B4-BE49-F238E27FC236}">
                <a16:creationId xmlns:a16="http://schemas.microsoft.com/office/drawing/2014/main" id="{FB36CB91-EABB-658C-5493-72CAF78955E0}"/>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483C3DBA-B703-0F51-3AF1-12B51186CC8A}"/>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30725"/>
          </a:xfrm>
        </p:spPr>
        <p:txBody>
          <a:bodyPr>
            <a:normAutofit/>
          </a:bodyPr>
          <a:lstStyle/>
          <a:p>
            <a:pPr lvl="0"/>
            <a:endParaRPr lang="en-US" noProof="0"/>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p>
            <a:r>
              <a:rPr lang="en-US">
                <a:solidFill>
                  <a:prstClr val="black">
                    <a:tint val="75000"/>
                  </a:prstClr>
                </a:solidFill>
              </a:rPr>
              <a:t>Ci3T II 2014-2015 </a:t>
            </a:r>
            <a:fld id="{F96D8484-BC40-4D68-9C59-73C520390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356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C8BF5FCD-3C93-C97F-040D-8F759148A1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757" y="136525"/>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8" name="Picture 7" descr="A close up of a sign&#10;&#10;Description automatically generated">
            <a:extLst>
              <a:ext uri="{FF2B5EF4-FFF2-40B4-BE49-F238E27FC236}">
                <a16:creationId xmlns:a16="http://schemas.microsoft.com/office/drawing/2014/main" id="{DD4A3470-4C4A-2508-F3DD-C35B1F37681B}"/>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12/20/2024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10" name="Picture 9" descr="A close up of a sign&#10;&#10;Description automatically generated">
            <a:extLst>
              <a:ext uri="{FF2B5EF4-FFF2-40B4-BE49-F238E27FC236}">
                <a16:creationId xmlns:a16="http://schemas.microsoft.com/office/drawing/2014/main" id="{17266783-1691-6C39-C9DE-C9474C6235F8}"/>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12/20/2024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12/20/2024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12/20/2024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 id="2147483693" r:id="rId27"/>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ci3t.org/enhanc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8.jpeg"/><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209.png"/></Relationships>
</file>

<file path=ppt/slides/_rels/slide108.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211.png"/></Relationships>
</file>

<file path=ppt/slides/_rels/slide10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 Id="rId6" Type="http://schemas.openxmlformats.org/officeDocument/2006/relationships/image" Target="../media/image216.jpeg"/><Relationship Id="rId5" Type="http://schemas.openxmlformats.org/officeDocument/2006/relationships/image" Target="../media/image215.png"/><Relationship Id="rId4" Type="http://schemas.openxmlformats.org/officeDocument/2006/relationships/image" Target="../media/image214.png"/></Relationships>
</file>

<file path=ppt/slides/_rels/slide111.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221.png"/><Relationship Id="rId7" Type="http://schemas.openxmlformats.org/officeDocument/2006/relationships/image" Target="../media/image225.png"/><Relationship Id="rId2" Type="http://schemas.openxmlformats.org/officeDocument/2006/relationships/image" Target="../media/image220.png"/><Relationship Id="rId1" Type="http://schemas.openxmlformats.org/officeDocument/2006/relationships/slideLayout" Target="../slideLayouts/slideLayout8.xml"/><Relationship Id="rId6" Type="http://schemas.openxmlformats.org/officeDocument/2006/relationships/image" Target="../media/image224.png"/><Relationship Id="rId5" Type="http://schemas.openxmlformats.org/officeDocument/2006/relationships/image" Target="../media/image223.png"/><Relationship Id="rId4" Type="http://schemas.openxmlformats.org/officeDocument/2006/relationships/image" Target="../media/image222.png"/></Relationships>
</file>

<file path=ppt/slides/_rels/slide118.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2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image" Target="../media/image236.jpeg"/><Relationship Id="rId13" Type="http://schemas.openxmlformats.org/officeDocument/2006/relationships/image" Target="../media/image241.jpeg"/><Relationship Id="rId18" Type="http://schemas.openxmlformats.org/officeDocument/2006/relationships/image" Target="../media/image246.jpeg"/><Relationship Id="rId3" Type="http://schemas.openxmlformats.org/officeDocument/2006/relationships/image" Target="../media/image231.jpeg"/><Relationship Id="rId21" Type="http://schemas.openxmlformats.org/officeDocument/2006/relationships/image" Target="../media/image249.png"/><Relationship Id="rId7" Type="http://schemas.openxmlformats.org/officeDocument/2006/relationships/image" Target="../media/image235.jpeg"/><Relationship Id="rId12" Type="http://schemas.openxmlformats.org/officeDocument/2006/relationships/image" Target="../media/image240.jpeg"/><Relationship Id="rId17" Type="http://schemas.openxmlformats.org/officeDocument/2006/relationships/image" Target="../media/image245.jpeg"/><Relationship Id="rId2" Type="http://schemas.openxmlformats.org/officeDocument/2006/relationships/notesSlide" Target="../notesSlides/notesSlide43.xml"/><Relationship Id="rId16" Type="http://schemas.openxmlformats.org/officeDocument/2006/relationships/image" Target="../media/image244.jpeg"/><Relationship Id="rId20" Type="http://schemas.openxmlformats.org/officeDocument/2006/relationships/image" Target="../media/image248.png"/><Relationship Id="rId1" Type="http://schemas.openxmlformats.org/officeDocument/2006/relationships/slideLayout" Target="../slideLayouts/slideLayout10.xml"/><Relationship Id="rId6" Type="http://schemas.openxmlformats.org/officeDocument/2006/relationships/image" Target="../media/image234.jpeg"/><Relationship Id="rId11" Type="http://schemas.openxmlformats.org/officeDocument/2006/relationships/image" Target="../media/image239.jpeg"/><Relationship Id="rId5" Type="http://schemas.openxmlformats.org/officeDocument/2006/relationships/image" Target="../media/image233.jpeg"/><Relationship Id="rId15" Type="http://schemas.openxmlformats.org/officeDocument/2006/relationships/image" Target="../media/image243.jpeg"/><Relationship Id="rId10" Type="http://schemas.openxmlformats.org/officeDocument/2006/relationships/image" Target="../media/image238.jpeg"/><Relationship Id="rId19" Type="http://schemas.openxmlformats.org/officeDocument/2006/relationships/image" Target="../media/image247.jpeg"/><Relationship Id="rId4" Type="http://schemas.openxmlformats.org/officeDocument/2006/relationships/image" Target="../media/image232.jpeg"/><Relationship Id="rId9" Type="http://schemas.openxmlformats.org/officeDocument/2006/relationships/image" Target="../media/image237.jpeg"/><Relationship Id="rId14" Type="http://schemas.openxmlformats.org/officeDocument/2006/relationships/image" Target="../media/image242.jpe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6.xml"/><Relationship Id="rId6" Type="http://schemas.openxmlformats.org/officeDocument/2006/relationships/image" Target="../media/image196.svg"/><Relationship Id="rId5" Type="http://schemas.openxmlformats.org/officeDocument/2006/relationships/image" Target="../media/image195.png"/><Relationship Id="rId4" Type="http://schemas.openxmlformats.org/officeDocument/2006/relationships/image" Target="../media/image194.sv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51.png"/></Relationships>
</file>

<file path=ppt/slides/_rels/slide129.xml.rels><?xml version="1.0" encoding="UTF-8" standalone="yes"?>
<Relationships xmlns="http://schemas.openxmlformats.org/package/2006/relationships"><Relationship Id="rId3" Type="http://schemas.openxmlformats.org/officeDocument/2006/relationships/image" Target="../media/image252.png"/><Relationship Id="rId7" Type="http://schemas.openxmlformats.org/officeDocument/2006/relationships/image" Target="../media/image25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8" Type="http://schemas.openxmlformats.org/officeDocument/2006/relationships/image" Target="../media/image259.svg"/><Relationship Id="rId3" Type="http://schemas.openxmlformats.org/officeDocument/2006/relationships/image" Target="../media/image254.jpeg"/><Relationship Id="rId7" Type="http://schemas.openxmlformats.org/officeDocument/2006/relationships/image" Target="../media/image258.png"/><Relationship Id="rId2" Type="http://schemas.openxmlformats.org/officeDocument/2006/relationships/notesSlide" Target="../notesSlides/notesSlide47.xml"/><Relationship Id="rId1" Type="http://schemas.openxmlformats.org/officeDocument/2006/relationships/slideLayout" Target="../slideLayouts/slideLayout10.xml"/><Relationship Id="rId6" Type="http://schemas.openxmlformats.org/officeDocument/2006/relationships/image" Target="../media/image257.svg"/><Relationship Id="rId5" Type="http://schemas.openxmlformats.org/officeDocument/2006/relationships/image" Target="../media/image256.png"/><Relationship Id="rId10" Type="http://schemas.openxmlformats.org/officeDocument/2006/relationships/image" Target="../media/image261.png"/><Relationship Id="rId4" Type="http://schemas.openxmlformats.org/officeDocument/2006/relationships/image" Target="../media/image255.jpeg"/><Relationship Id="rId9" Type="http://schemas.openxmlformats.org/officeDocument/2006/relationships/image" Target="../media/image260.png"/></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1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89.png"/><Relationship Id="rId5" Type="http://schemas.openxmlformats.org/officeDocument/2006/relationships/diagramQuickStyle" Target="../diagrams/quickStyle3.xml"/><Relationship Id="rId10" Type="http://schemas.openxmlformats.org/officeDocument/2006/relationships/hyperlink" Target="https://www.ci3t.org/measures" TargetMode="External"/><Relationship Id="rId4" Type="http://schemas.openxmlformats.org/officeDocument/2006/relationships/diagramLayout" Target="../diagrams/layout3.xml"/><Relationship Id="rId9" Type="http://schemas.openxmlformats.org/officeDocument/2006/relationships/image" Target="../media/image8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notesSlide" Target="../notesSlides/notesSlide1.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98.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00.png"/><Relationship Id="rId4" Type="http://schemas.openxmlformats.org/officeDocument/2006/relationships/image" Target="../media/image99.pn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03.png"/></Relationships>
</file>

<file path=ppt/slides/_rels/slide3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10.xml"/><Relationship Id="rId4" Type="http://schemas.openxmlformats.org/officeDocument/2006/relationships/image" Target="../media/image107.png"/></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0.xml"/><Relationship Id="rId4" Type="http://schemas.openxmlformats.org/officeDocument/2006/relationships/image" Target="../media/image111.png"/></Relationships>
</file>

<file path=ppt/slides/_rels/slide4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50.xml.rels><?xml version="1.0" encoding="UTF-8" standalone="yes"?>
<Relationships xmlns="http://schemas.openxmlformats.org/package/2006/relationships"><Relationship Id="rId8" Type="http://schemas.openxmlformats.org/officeDocument/2006/relationships/image" Target="../media/image119.jpeg"/><Relationship Id="rId13" Type="http://schemas.openxmlformats.org/officeDocument/2006/relationships/image" Target="../media/image124.jpeg"/><Relationship Id="rId18" Type="http://schemas.openxmlformats.org/officeDocument/2006/relationships/image" Target="../media/image129.jpeg"/><Relationship Id="rId26" Type="http://schemas.openxmlformats.org/officeDocument/2006/relationships/image" Target="../media/image137.png"/><Relationship Id="rId3" Type="http://schemas.openxmlformats.org/officeDocument/2006/relationships/image" Target="../media/image114.jpeg"/><Relationship Id="rId21" Type="http://schemas.openxmlformats.org/officeDocument/2006/relationships/image" Target="../media/image132.jpeg"/><Relationship Id="rId7" Type="http://schemas.openxmlformats.org/officeDocument/2006/relationships/image" Target="../media/image118.jpeg"/><Relationship Id="rId12" Type="http://schemas.openxmlformats.org/officeDocument/2006/relationships/image" Target="../media/image123.jpeg"/><Relationship Id="rId17" Type="http://schemas.openxmlformats.org/officeDocument/2006/relationships/image" Target="../media/image128.jpeg"/><Relationship Id="rId25" Type="http://schemas.openxmlformats.org/officeDocument/2006/relationships/image" Target="../media/image136.png"/><Relationship Id="rId2" Type="http://schemas.openxmlformats.org/officeDocument/2006/relationships/notesSlide" Target="../notesSlides/notesSlide12.xml"/><Relationship Id="rId16" Type="http://schemas.openxmlformats.org/officeDocument/2006/relationships/image" Target="../media/image127.jpeg"/><Relationship Id="rId20" Type="http://schemas.openxmlformats.org/officeDocument/2006/relationships/image" Target="../media/image131.jpeg"/><Relationship Id="rId29" Type="http://schemas.openxmlformats.org/officeDocument/2006/relationships/image" Target="../media/image140.png"/><Relationship Id="rId1" Type="http://schemas.openxmlformats.org/officeDocument/2006/relationships/slideLayout" Target="../slideLayouts/slideLayout10.xml"/><Relationship Id="rId6" Type="http://schemas.openxmlformats.org/officeDocument/2006/relationships/image" Target="../media/image117.jpeg"/><Relationship Id="rId11" Type="http://schemas.openxmlformats.org/officeDocument/2006/relationships/image" Target="../media/image122.jpeg"/><Relationship Id="rId24" Type="http://schemas.openxmlformats.org/officeDocument/2006/relationships/image" Target="../media/image135.jpeg"/><Relationship Id="rId5" Type="http://schemas.openxmlformats.org/officeDocument/2006/relationships/image" Target="../media/image116.jpeg"/><Relationship Id="rId15" Type="http://schemas.openxmlformats.org/officeDocument/2006/relationships/image" Target="../media/image126.jpeg"/><Relationship Id="rId23" Type="http://schemas.openxmlformats.org/officeDocument/2006/relationships/image" Target="../media/image134.jpeg"/><Relationship Id="rId28" Type="http://schemas.openxmlformats.org/officeDocument/2006/relationships/image" Target="../media/image139.png"/><Relationship Id="rId10" Type="http://schemas.openxmlformats.org/officeDocument/2006/relationships/image" Target="../media/image121.jpeg"/><Relationship Id="rId19" Type="http://schemas.openxmlformats.org/officeDocument/2006/relationships/image" Target="../media/image130.jpeg"/><Relationship Id="rId4" Type="http://schemas.openxmlformats.org/officeDocument/2006/relationships/image" Target="../media/image115.jpeg"/><Relationship Id="rId9" Type="http://schemas.openxmlformats.org/officeDocument/2006/relationships/image" Target="../media/image120.jpeg"/><Relationship Id="rId14" Type="http://schemas.openxmlformats.org/officeDocument/2006/relationships/image" Target="../media/image125.jpeg"/><Relationship Id="rId22" Type="http://schemas.openxmlformats.org/officeDocument/2006/relationships/image" Target="../media/image133.jpeg"/><Relationship Id="rId27" Type="http://schemas.openxmlformats.org/officeDocument/2006/relationships/image" Target="../media/image138.png"/><Relationship Id="rId30" Type="http://schemas.openxmlformats.org/officeDocument/2006/relationships/image" Target="../media/image141.png"/></Relationships>
</file>

<file path=ppt/slides/_rels/slide51.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89.png"/><Relationship Id="rId5" Type="http://schemas.openxmlformats.org/officeDocument/2006/relationships/diagramQuickStyle" Target="../diagrams/quickStyle4.xml"/><Relationship Id="rId10" Type="http://schemas.openxmlformats.org/officeDocument/2006/relationships/hyperlink" Target="https://www.ci3t.org/measures" TargetMode="External"/><Relationship Id="rId4" Type="http://schemas.openxmlformats.org/officeDocument/2006/relationships/diagramLayout" Target="../diagrams/layout4.xml"/><Relationship Id="rId9" Type="http://schemas.openxmlformats.org/officeDocument/2006/relationships/image" Target="../media/image88.png"/></Relationships>
</file>

<file path=ppt/slides/_rels/slide5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2.png"/></Relationships>
</file>

<file path=ppt/slides/_rels/slide5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54.png"/><Relationship Id="rId4" Type="http://schemas.openxmlformats.org/officeDocument/2006/relationships/image" Target="../media/image153.png"/></Relationships>
</file>

<file path=ppt/slides/_rels/slide7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73.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161.jpeg"/><Relationship Id="rId13" Type="http://schemas.openxmlformats.org/officeDocument/2006/relationships/image" Target="../media/image166.jpeg"/><Relationship Id="rId18" Type="http://schemas.openxmlformats.org/officeDocument/2006/relationships/image" Target="../media/image171.jpeg"/><Relationship Id="rId3" Type="http://schemas.openxmlformats.org/officeDocument/2006/relationships/image" Target="../media/image146.png"/><Relationship Id="rId21" Type="http://schemas.openxmlformats.org/officeDocument/2006/relationships/image" Target="../media/image174.jpeg"/><Relationship Id="rId7" Type="http://schemas.openxmlformats.org/officeDocument/2006/relationships/image" Target="../media/image160.jpeg"/><Relationship Id="rId12" Type="http://schemas.openxmlformats.org/officeDocument/2006/relationships/image" Target="../media/image165.jpeg"/><Relationship Id="rId17" Type="http://schemas.openxmlformats.org/officeDocument/2006/relationships/image" Target="../media/image170.jpeg"/><Relationship Id="rId2" Type="http://schemas.openxmlformats.org/officeDocument/2006/relationships/notesSlide" Target="../notesSlides/notesSlide25.xml"/><Relationship Id="rId16" Type="http://schemas.openxmlformats.org/officeDocument/2006/relationships/image" Target="../media/image169.jpeg"/><Relationship Id="rId20" Type="http://schemas.openxmlformats.org/officeDocument/2006/relationships/image" Target="../media/image173.jpeg"/><Relationship Id="rId1" Type="http://schemas.openxmlformats.org/officeDocument/2006/relationships/slideLayout" Target="../slideLayouts/slideLayout10.xml"/><Relationship Id="rId6" Type="http://schemas.openxmlformats.org/officeDocument/2006/relationships/image" Target="../media/image159.jpeg"/><Relationship Id="rId11" Type="http://schemas.openxmlformats.org/officeDocument/2006/relationships/image" Target="../media/image164.jpeg"/><Relationship Id="rId5" Type="http://schemas.openxmlformats.org/officeDocument/2006/relationships/image" Target="../media/image137.png"/><Relationship Id="rId15" Type="http://schemas.openxmlformats.org/officeDocument/2006/relationships/image" Target="../media/image168.jpeg"/><Relationship Id="rId10" Type="http://schemas.openxmlformats.org/officeDocument/2006/relationships/image" Target="../media/image163.jpeg"/><Relationship Id="rId19" Type="http://schemas.openxmlformats.org/officeDocument/2006/relationships/image" Target="../media/image172.jpeg"/><Relationship Id="rId4" Type="http://schemas.openxmlformats.org/officeDocument/2006/relationships/image" Target="../media/image141.png"/><Relationship Id="rId9" Type="http://schemas.openxmlformats.org/officeDocument/2006/relationships/image" Target="../media/image162.jpeg"/><Relationship Id="rId14" Type="http://schemas.openxmlformats.org/officeDocument/2006/relationships/image" Target="../media/image167.jpeg"/><Relationship Id="rId22" Type="http://schemas.openxmlformats.org/officeDocument/2006/relationships/image" Target="../media/image175.jpeg"/></Relationships>
</file>

<file path=ppt/slides/_rels/slide75.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78.png"/></Relationships>
</file>

<file path=ppt/slides/_rels/slide7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180.png"/></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jpeg"/><Relationship Id="rId1" Type="http://schemas.openxmlformats.org/officeDocument/2006/relationships/slideLayout" Target="../slideLayouts/slideLayout2.xml"/><Relationship Id="rId4" Type="http://schemas.openxmlformats.org/officeDocument/2006/relationships/image" Target="../media/image183.png"/></Relationships>
</file>

<file path=ppt/slides/_rels/slide8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1.jpeg"/><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8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 Id="rId5" Type="http://schemas.openxmlformats.org/officeDocument/2006/relationships/image" Target="../media/image191.png"/><Relationship Id="rId4" Type="http://schemas.openxmlformats.org/officeDocument/2006/relationships/image" Target="../media/image190.jpeg"/></Relationships>
</file>

<file path=ppt/slides/_rels/slide88.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6.xml"/><Relationship Id="rId6" Type="http://schemas.openxmlformats.org/officeDocument/2006/relationships/image" Target="../media/image196.svg"/><Relationship Id="rId5" Type="http://schemas.openxmlformats.org/officeDocument/2006/relationships/image" Target="../media/image195.png"/><Relationship Id="rId4" Type="http://schemas.openxmlformats.org/officeDocument/2006/relationships/image" Target="../media/image194.svg"/></Relationships>
</file>

<file path=ppt/slides/_rels/slide89.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93.png"/></Relationships>
</file>

<file path=ppt/slides/_rels/slide9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199.png"/></Relationships>
</file>

<file path=ppt/slides/_rels/slide9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91.png"/></Relationships>
</file>

<file path=ppt/slides/_rels/slide96.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199.png"/></Relationships>
</file>

<file path=ppt/slides/_rels/slide9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91.png"/></Relationships>
</file>

<file path=ppt/slides/_rels/slide99.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04.png"/><Relationship Id="rId4" Type="http://schemas.openxmlformats.org/officeDocument/2006/relationships/image" Target="../media/image20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a:xfrm>
            <a:off x="385069" y="-212727"/>
            <a:ext cx="11353800" cy="2387600"/>
          </a:xfrm>
        </p:spPr>
        <p:txBody>
          <a:bodyPr>
            <a:noAutofit/>
          </a:bodyPr>
          <a:lstStyle/>
          <a:p>
            <a:r>
              <a:rPr lang="en-US" sz="4400"/>
              <a:t>Implementing Comprehensive, Integrated, Three-tiered (Ci3T) Models: Using Data to Inform Professional Learning</a:t>
            </a:r>
          </a:p>
        </p:txBody>
      </p:sp>
      <p:sp>
        <p:nvSpPr>
          <p:cNvPr id="3" name="Subtitle 2">
            <a:extLst>
              <a:ext uri="{FF2B5EF4-FFF2-40B4-BE49-F238E27FC236}">
                <a16:creationId xmlns:a16="http://schemas.microsoft.com/office/drawing/2014/main" id="{5A566965-2075-4DCB-AE1F-BE391667D1F1}"/>
              </a:ext>
            </a:extLst>
          </p:cNvPr>
          <p:cNvSpPr>
            <a:spLocks noGrp="1"/>
          </p:cNvSpPr>
          <p:nvPr>
            <p:ph type="subTitle" idx="1"/>
          </p:nvPr>
        </p:nvSpPr>
        <p:spPr>
          <a:xfrm>
            <a:off x="838200" y="1898329"/>
            <a:ext cx="10515600" cy="1655762"/>
          </a:xfrm>
        </p:spPr>
        <p:txBody>
          <a:bodyPr anchor="ctr"/>
          <a:lstStyle/>
          <a:p>
            <a:r>
              <a:rPr lang="en-US"/>
              <a:t>Enhanced Ci3T Implementation Series and Delivery (Guided E-Ci3T) Session 3</a:t>
            </a:r>
          </a:p>
        </p:txBody>
      </p:sp>
      <p:sp>
        <p:nvSpPr>
          <p:cNvPr id="6" name="Rounded Rectangle 11">
            <a:extLst>
              <a:ext uri="{FF2B5EF4-FFF2-40B4-BE49-F238E27FC236}">
                <a16:creationId xmlns:a16="http://schemas.microsoft.com/office/drawing/2014/main" id="{29E226DD-3925-47DC-DDAD-91CF3CE958A6}"/>
              </a:ext>
            </a:extLst>
          </p:cNvPr>
          <p:cNvSpPr/>
          <p:nvPr/>
        </p:nvSpPr>
        <p:spPr>
          <a:xfrm>
            <a:off x="453131" y="3554639"/>
            <a:ext cx="6699408" cy="225488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2800"/>
              <a:t>If you have not done so already, we invite you to visit </a:t>
            </a:r>
            <a:r>
              <a:rPr lang="en-US" sz="2800">
                <a:solidFill>
                  <a:schemeClr val="bg1"/>
                </a:solidFill>
                <a:hlinkClick r:id="rId2">
                  <a:extLst>
                    <a:ext uri="{A12FA001-AC4F-418D-AE19-62706E023703}">
                      <ahyp:hlinkClr xmlns:ahyp="http://schemas.microsoft.com/office/drawing/2018/hyperlinkcolor" val="tx"/>
                    </a:ext>
                  </a:extLst>
                </a:hlinkClick>
              </a:rPr>
              <a:t>ci3t.org/enhance</a:t>
            </a:r>
            <a:r>
              <a:rPr lang="en-US" sz="2800">
                <a:solidFill>
                  <a:schemeClr val="bg1"/>
                </a:solidFill>
              </a:rPr>
              <a:t> </a:t>
            </a:r>
            <a:r>
              <a:rPr lang="en-US" sz="2800"/>
              <a:t>to access modules and complete a one-time registration process!</a:t>
            </a:r>
          </a:p>
        </p:txBody>
      </p:sp>
      <p:pic>
        <p:nvPicPr>
          <p:cNvPr id="7" name="Picture 6">
            <a:extLst>
              <a:ext uri="{FF2B5EF4-FFF2-40B4-BE49-F238E27FC236}">
                <a16:creationId xmlns:a16="http://schemas.microsoft.com/office/drawing/2014/main" id="{D18DAA0A-7073-906C-1C3C-33DD705986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665" y="3176925"/>
            <a:ext cx="3873204" cy="3394092"/>
          </a:xfrm>
          <a:prstGeom prst="rect">
            <a:avLst/>
          </a:prstGeom>
          <a:ln>
            <a:solidFill>
              <a:schemeClr val="tx1"/>
            </a:solidFill>
          </a:ln>
        </p:spPr>
      </p:pic>
      <p:sp>
        <p:nvSpPr>
          <p:cNvPr id="8" name="Rectangle 7">
            <a:extLst>
              <a:ext uri="{FF2B5EF4-FFF2-40B4-BE49-F238E27FC236}">
                <a16:creationId xmlns:a16="http://schemas.microsoft.com/office/drawing/2014/main" id="{CEB776C3-772B-5136-04CB-D260F34FFA36}"/>
              </a:ext>
            </a:extLst>
          </p:cNvPr>
          <p:cNvSpPr/>
          <p:nvPr/>
        </p:nvSpPr>
        <p:spPr>
          <a:xfrm>
            <a:off x="7652084" y="5665147"/>
            <a:ext cx="4253046" cy="67635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25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079E0-E723-CAF7-0D26-CC0EBE919B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40F20-EE82-091B-F5E9-94EA520D0847}"/>
              </a:ext>
            </a:extLst>
          </p:cNvPr>
          <p:cNvSpPr>
            <a:spLocks noGrp="1"/>
          </p:cNvSpPr>
          <p:nvPr>
            <p:ph type="title"/>
          </p:nvPr>
        </p:nvSpPr>
        <p:spPr/>
        <p:txBody>
          <a:bodyPr/>
          <a:lstStyle/>
          <a:p>
            <a:r>
              <a:rPr lang="en-US"/>
              <a:t>Session 2 Feedback</a:t>
            </a:r>
          </a:p>
        </p:txBody>
      </p:sp>
      <p:sp>
        <p:nvSpPr>
          <p:cNvPr id="3" name="Content Placeholder 2">
            <a:extLst>
              <a:ext uri="{FF2B5EF4-FFF2-40B4-BE49-F238E27FC236}">
                <a16:creationId xmlns:a16="http://schemas.microsoft.com/office/drawing/2014/main" id="{6949C20D-A31D-F476-9A2C-313E646E039F}"/>
              </a:ext>
            </a:extLst>
          </p:cNvPr>
          <p:cNvSpPr>
            <a:spLocks noGrp="1"/>
          </p:cNvSpPr>
          <p:nvPr>
            <p:ph idx="1"/>
          </p:nvPr>
        </p:nvSpPr>
        <p:spPr>
          <a:xfrm>
            <a:off x="838199" y="1825625"/>
            <a:ext cx="10615863" cy="4351338"/>
          </a:xfrm>
        </p:spPr>
        <p:txBody>
          <a:bodyPr/>
          <a:lstStyle/>
          <a:p>
            <a:pPr marL="0" indent="0">
              <a:buNone/>
            </a:pPr>
            <a:r>
              <a:rPr lang="en-US"/>
              <a:t>Thank you for the specific and constructive comments! Some trends we noticed based on comments:</a:t>
            </a:r>
          </a:p>
          <a:p>
            <a:r>
              <a:rPr lang="en-US"/>
              <a:t>Appreciated the jigsaw activity</a:t>
            </a:r>
          </a:p>
          <a:p>
            <a:r>
              <a:rPr lang="en-US"/>
              <a:t>Appreciated time in breakout rooms to work with your team</a:t>
            </a:r>
          </a:p>
          <a:p>
            <a:r>
              <a:rPr lang="en-US"/>
              <a:t>Accessing resources during presentation can be difficult with pacing (but links in chat help!)</a:t>
            </a:r>
          </a:p>
        </p:txBody>
      </p:sp>
    </p:spTree>
    <p:extLst>
      <p:ext uri="{BB962C8B-B14F-4D97-AF65-F5344CB8AC3E}">
        <p14:creationId xmlns:p14="http://schemas.microsoft.com/office/powerpoint/2010/main" val="37133596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i3T integrated lesson plan template">
            <a:extLst>
              <a:ext uri="{FF2B5EF4-FFF2-40B4-BE49-F238E27FC236}">
                <a16:creationId xmlns:a16="http://schemas.microsoft.com/office/drawing/2014/main" id="{A35E689C-0264-DA7B-A0A5-5B15F79F372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5850" y="121412"/>
            <a:ext cx="10382150" cy="661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482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0247F51-03CF-F6F9-3AC7-562AF7FF19E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1197768" y="0"/>
            <a:ext cx="994153" cy="15534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352C22C9-05C9-5B46-AEC5-C824A3D8B0A1}"/>
              </a:ext>
            </a:extLst>
          </p:cNvPr>
          <p:cNvGraphicFramePr>
            <a:graphicFrameLocks noGrp="1"/>
          </p:cNvGraphicFramePr>
          <p:nvPr/>
        </p:nvGraphicFramePr>
        <p:xfrm>
          <a:off x="497155" y="1907473"/>
          <a:ext cx="11252718" cy="3968174"/>
        </p:xfrm>
        <a:graphic>
          <a:graphicData uri="http://schemas.openxmlformats.org/drawingml/2006/table">
            <a:tbl>
              <a:tblPr firstRow="1" firstCol="1"/>
              <a:tblGrid>
                <a:gridCol w="11252718">
                  <a:extLst>
                    <a:ext uri="{9D8B030D-6E8A-4147-A177-3AD203B41FA5}">
                      <a16:colId xmlns:a16="http://schemas.microsoft.com/office/drawing/2014/main" val="3000222623"/>
                    </a:ext>
                  </a:extLst>
                </a:gridCol>
              </a:tblGrid>
              <a:tr h="3968174">
                <a:tc>
                  <a:txBody>
                    <a:bodyPr/>
                    <a:lstStyle/>
                    <a:p>
                      <a:pPr marL="858838" marR="0" indent="0">
                        <a:lnSpc>
                          <a:spcPct val="150000"/>
                        </a:lnSpc>
                        <a:spcBef>
                          <a:spcPts val="0"/>
                        </a:spcBef>
                        <a:spcAft>
                          <a:spcPts val="0"/>
                        </a:spcAft>
                      </a:pPr>
                      <a:r>
                        <a:rPr lang="en-US" sz="2000" b="1">
                          <a:solidFill>
                            <a:schemeClr val="bg1"/>
                          </a:solidFill>
                          <a:effectLst/>
                          <a:latin typeface="+mn-lt"/>
                          <a:ea typeface="Times New Roman" panose="02020603050405020304" pitchFamily="18" charset="0"/>
                          <a:cs typeface="Times New Roman" panose="02020603050405020304" pitchFamily="18" charset="0"/>
                        </a:rPr>
                        <a:t>Activity: Integrating academic, behavior, and social domains</a:t>
                      </a:r>
                    </a:p>
                    <a:p>
                      <a:pPr marL="858838" marR="0" indent="0">
                        <a:lnSpc>
                          <a:spcPct val="150000"/>
                        </a:lnSpc>
                        <a:spcBef>
                          <a:spcPts val="0"/>
                        </a:spcBef>
                        <a:spcAft>
                          <a:spcPts val="0"/>
                        </a:spcAft>
                      </a:pPr>
                      <a:r>
                        <a:rPr lang="en-US" sz="2000" b="1">
                          <a:solidFill>
                            <a:schemeClr val="bg1"/>
                          </a:solidFill>
                          <a:effectLst/>
                          <a:latin typeface="+mn-lt"/>
                          <a:ea typeface="Times New Roman" panose="02020603050405020304" pitchFamily="18" charset="0"/>
                          <a:cs typeface="Times New Roman" panose="02020603050405020304" pitchFamily="18" charset="0"/>
                        </a:rPr>
                        <a:t>Time: 15-30 min</a:t>
                      </a:r>
                    </a:p>
                    <a:p>
                      <a:pPr marL="858838" marR="0" indent="0">
                        <a:lnSpc>
                          <a:spcPct val="150000"/>
                        </a:lnSpc>
                        <a:spcBef>
                          <a:spcPts val="0"/>
                        </a:spcBef>
                        <a:spcAft>
                          <a:spcPts val="0"/>
                        </a:spcAft>
                      </a:pPr>
                      <a:r>
                        <a:rPr lang="en-US" sz="2000" b="0">
                          <a:solidFill>
                            <a:schemeClr val="bg1"/>
                          </a:solidFill>
                          <a:effectLst/>
                          <a:latin typeface="+mn-lt"/>
                          <a:ea typeface="Times New Roman" panose="02020603050405020304" pitchFamily="18" charset="0"/>
                          <a:cs typeface="Times New Roman" panose="02020603050405020304" pitchFamily="18" charset="0"/>
                        </a:rPr>
                        <a:t>Take an Integrated Approach</a:t>
                      </a:r>
                    </a:p>
                    <a:p>
                      <a:pPr marL="1201738" marR="0" indent="-342900">
                        <a:lnSpc>
                          <a:spcPct val="100000"/>
                        </a:lnSpc>
                        <a:spcBef>
                          <a:spcPts val="0"/>
                        </a:spcBef>
                        <a:spcAft>
                          <a:spcPts val="0"/>
                        </a:spcAft>
                        <a:buFont typeface="Arial" panose="020B0604020202020204" pitchFamily="34" charset="0"/>
                        <a:buChar char="•"/>
                      </a:pPr>
                      <a:r>
                        <a:rPr lang="en-US" sz="2000" b="0">
                          <a:solidFill>
                            <a:schemeClr val="bg1"/>
                          </a:solidFill>
                          <a:effectLst/>
                          <a:latin typeface="+mn-lt"/>
                          <a:ea typeface="Times New Roman" panose="02020603050405020304" pitchFamily="18" charset="0"/>
                          <a:cs typeface="Times New Roman" panose="02020603050405020304" pitchFamily="18" charset="0"/>
                        </a:rPr>
                        <a:t>Identify an academic learning target or objective and draft ideas for a lesson plan.</a:t>
                      </a:r>
                    </a:p>
                    <a:p>
                      <a:pPr marL="1201738" marR="0" indent="-342900">
                        <a:lnSpc>
                          <a:spcPct val="100000"/>
                        </a:lnSpc>
                        <a:spcBef>
                          <a:spcPts val="0"/>
                        </a:spcBef>
                        <a:spcAft>
                          <a:spcPts val="0"/>
                        </a:spcAft>
                        <a:buFont typeface="Arial" panose="020B0604020202020204" pitchFamily="34" charset="0"/>
                        <a:buChar char="•"/>
                      </a:pPr>
                      <a:r>
                        <a:rPr lang="en-US" sz="2000" b="0">
                          <a:solidFill>
                            <a:schemeClr val="bg1"/>
                          </a:solidFill>
                          <a:effectLst/>
                          <a:latin typeface="+mn-lt"/>
                          <a:ea typeface="Times New Roman" panose="02020603050405020304" pitchFamily="18" charset="0"/>
                          <a:cs typeface="Times New Roman" panose="02020603050405020304" pitchFamily="18" charset="0"/>
                        </a:rPr>
                        <a:t>Determine the ways students will engage in learning.</a:t>
                      </a:r>
                    </a:p>
                    <a:p>
                      <a:pPr marL="1201738" marR="0" indent="-342900">
                        <a:lnSpc>
                          <a:spcPct val="100000"/>
                        </a:lnSpc>
                        <a:spcBef>
                          <a:spcPts val="0"/>
                        </a:spcBef>
                        <a:spcAft>
                          <a:spcPts val="0"/>
                        </a:spcAft>
                        <a:buFont typeface="Arial" panose="020B0604020202020204" pitchFamily="34" charset="0"/>
                        <a:buChar char="•"/>
                      </a:pPr>
                      <a:r>
                        <a:rPr lang="en-US" sz="2000" b="0">
                          <a:solidFill>
                            <a:schemeClr val="bg1"/>
                          </a:solidFill>
                          <a:effectLst/>
                          <a:latin typeface="+mn-lt"/>
                          <a:ea typeface="Times New Roman" panose="02020603050405020304" pitchFamily="18" charset="0"/>
                          <a:cs typeface="Times New Roman" panose="02020603050405020304" pitchFamily="18" charset="0"/>
                        </a:rPr>
                        <a:t>Select a social skill recently taught or one you would like students to practice.</a:t>
                      </a:r>
                    </a:p>
                    <a:p>
                      <a:pPr marL="1201738" marR="0" indent="-342900">
                        <a:lnSpc>
                          <a:spcPct val="100000"/>
                        </a:lnSpc>
                        <a:spcBef>
                          <a:spcPts val="0"/>
                        </a:spcBef>
                        <a:spcAft>
                          <a:spcPts val="0"/>
                        </a:spcAft>
                        <a:buFont typeface="Arial" panose="020B0604020202020204" pitchFamily="34" charset="0"/>
                        <a:buChar char="•"/>
                      </a:pPr>
                      <a:r>
                        <a:rPr lang="en-US" sz="2000" b="0">
                          <a:solidFill>
                            <a:schemeClr val="bg1"/>
                          </a:solidFill>
                          <a:effectLst/>
                          <a:latin typeface="+mn-lt"/>
                          <a:ea typeface="Times New Roman" panose="02020603050405020304" pitchFamily="18" charset="0"/>
                          <a:cs typeface="Times New Roman" panose="02020603050405020304" pitchFamily="18" charset="0"/>
                        </a:rPr>
                        <a:t>Review your expectation matrix and determine behaviors that might need precorrection for successful engagement.</a:t>
                      </a:r>
                    </a:p>
                    <a:p>
                      <a:pPr marL="1201738" marR="0" indent="-342900">
                        <a:lnSpc>
                          <a:spcPct val="100000"/>
                        </a:lnSpc>
                        <a:spcBef>
                          <a:spcPts val="0"/>
                        </a:spcBef>
                        <a:spcAft>
                          <a:spcPts val="0"/>
                        </a:spcAft>
                        <a:buFont typeface="Arial" panose="020B0604020202020204" pitchFamily="34" charset="0"/>
                        <a:buChar char="•"/>
                      </a:pPr>
                      <a:r>
                        <a:rPr lang="en-US" sz="2000" b="0">
                          <a:solidFill>
                            <a:schemeClr val="bg1"/>
                          </a:solidFill>
                          <a:effectLst/>
                          <a:latin typeface="+mn-lt"/>
                          <a:ea typeface="Times New Roman" panose="02020603050405020304" pitchFamily="18" charset="0"/>
                          <a:cs typeface="Times New Roman" panose="02020603050405020304" pitchFamily="18" charset="0"/>
                        </a:rPr>
                        <a:t>Please note that the order can vary depending on the opportunities for practice desired.</a:t>
                      </a:r>
                    </a:p>
                  </a:txBody>
                  <a:tcPr marL="68580" marR="274320" marT="91440" marB="1828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4D4D">
                        <a:alpha val="89804"/>
                      </a:srgbClr>
                    </a:solidFill>
                  </a:tcPr>
                </a:tc>
                <a:extLst>
                  <a:ext uri="{0D108BD9-81ED-4DB2-BD59-A6C34878D82A}">
                    <a16:rowId xmlns:a16="http://schemas.microsoft.com/office/drawing/2014/main" val="2670549307"/>
                  </a:ext>
                </a:extLst>
              </a:tr>
            </a:tbl>
          </a:graphicData>
        </a:graphic>
      </p:graphicFrame>
      <p:pic>
        <p:nvPicPr>
          <p:cNvPr id="3" name="Picture 2">
            <a:extLst>
              <a:ext uri="{FF2B5EF4-FFF2-40B4-BE49-F238E27FC236}">
                <a16:creationId xmlns:a16="http://schemas.microsoft.com/office/drawing/2014/main" id="{2DE4CF30-74A6-32EE-B285-C924E0B9D1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1885" y="2149221"/>
            <a:ext cx="704850"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6111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p view of a calendar with a red pen on top">
            <a:extLst>
              <a:ext uri="{FF2B5EF4-FFF2-40B4-BE49-F238E27FC236}">
                <a16:creationId xmlns:a16="http://schemas.microsoft.com/office/drawing/2014/main" id="{B193EF59-4817-01CB-1722-38A3ABE061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71884" y="710918"/>
            <a:ext cx="6752557" cy="4443248"/>
          </a:xfrm>
          <a:prstGeom prst="rect">
            <a:avLst/>
          </a:prstGeom>
        </p:spPr>
      </p:pic>
      <p:pic>
        <p:nvPicPr>
          <p:cNvPr id="6" name="Picture 5">
            <a:extLst>
              <a:ext uri="{FF2B5EF4-FFF2-40B4-BE49-F238E27FC236}">
                <a16:creationId xmlns:a16="http://schemas.microsoft.com/office/drawing/2014/main" id="{20C34AF4-AB70-D38E-676D-C546571F5D5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9126" y="4062104"/>
            <a:ext cx="710035" cy="604489"/>
          </a:xfrm>
          <a:prstGeom prst="rect">
            <a:avLst/>
          </a:prstGeom>
          <a:noFill/>
          <a:extLst>
            <a:ext uri="{909E8E84-426E-40DD-AFC4-6F175D3DCCD1}">
              <a14:hiddenFill xmlns:a14="http://schemas.microsoft.com/office/drawing/2010/main">
                <a:solidFill>
                  <a:srgbClr val="FFFFFF"/>
                </a:solidFill>
              </a14:hiddenFill>
            </a:ext>
          </a:extLst>
        </p:spPr>
      </p:pic>
      <p:sp>
        <p:nvSpPr>
          <p:cNvPr id="7" name="Arrow: Right 6">
            <a:extLst>
              <a:ext uri="{FF2B5EF4-FFF2-40B4-BE49-F238E27FC236}">
                <a16:creationId xmlns:a16="http://schemas.microsoft.com/office/drawing/2014/main" id="{413F2F71-C358-026C-F1E7-0E3744255B1A}"/>
              </a:ext>
            </a:extLst>
          </p:cNvPr>
          <p:cNvSpPr/>
          <p:nvPr/>
        </p:nvSpPr>
        <p:spPr>
          <a:xfrm rot="17658649">
            <a:off x="6308240" y="4866120"/>
            <a:ext cx="1292160" cy="295819"/>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2C77E6DD-7CCB-1D3E-BD99-31E32841D4EF}"/>
              </a:ext>
            </a:extLst>
          </p:cNvPr>
          <p:cNvGraphicFramePr>
            <a:graphicFrameLocks noGrp="1"/>
          </p:cNvGraphicFramePr>
          <p:nvPr>
            <p:extLst>
              <p:ext uri="{D42A27DB-BD31-4B8C-83A1-F6EECF244321}">
                <p14:modId xmlns:p14="http://schemas.microsoft.com/office/powerpoint/2010/main" val="3716351528"/>
              </p:ext>
            </p:extLst>
          </p:nvPr>
        </p:nvGraphicFramePr>
        <p:xfrm>
          <a:off x="276439" y="3925458"/>
          <a:ext cx="6292528" cy="2743200"/>
        </p:xfrm>
        <a:graphic>
          <a:graphicData uri="http://schemas.openxmlformats.org/drawingml/2006/table">
            <a:tbl>
              <a:tblPr firstRow="1" firstCol="1"/>
              <a:tblGrid>
                <a:gridCol w="6292528">
                  <a:extLst>
                    <a:ext uri="{9D8B030D-6E8A-4147-A177-3AD203B41FA5}">
                      <a16:colId xmlns:a16="http://schemas.microsoft.com/office/drawing/2014/main" val="3000222623"/>
                    </a:ext>
                  </a:extLst>
                </a:gridCol>
              </a:tblGrid>
              <a:tr h="1887503">
                <a:tc>
                  <a:txBody>
                    <a:bodyPr/>
                    <a:lstStyle/>
                    <a:p>
                      <a:pPr marL="858838" marR="0" indent="0">
                        <a:lnSpc>
                          <a:spcPct val="150000"/>
                        </a:lnSpc>
                        <a:spcBef>
                          <a:spcPts val="0"/>
                        </a:spcBef>
                        <a:spcAft>
                          <a:spcPts val="0"/>
                        </a:spcAft>
                      </a:pPr>
                      <a:r>
                        <a:rPr lang="en-US" sz="1200" b="1">
                          <a:solidFill>
                            <a:schemeClr val="bg1"/>
                          </a:solidFill>
                          <a:effectLst/>
                          <a:latin typeface="+mn-lt"/>
                          <a:ea typeface="Times New Roman" panose="02020603050405020304" pitchFamily="18" charset="0"/>
                          <a:cs typeface="Times New Roman" panose="02020603050405020304" pitchFamily="18" charset="0"/>
                        </a:rPr>
                        <a:t>Activity: Integrating academic, behavior, and social domains</a:t>
                      </a:r>
                    </a:p>
                    <a:p>
                      <a:pPr marL="858838" marR="0" indent="0">
                        <a:lnSpc>
                          <a:spcPct val="150000"/>
                        </a:lnSpc>
                        <a:spcBef>
                          <a:spcPts val="0"/>
                        </a:spcBef>
                        <a:spcAft>
                          <a:spcPts val="0"/>
                        </a:spcAft>
                      </a:pPr>
                      <a:r>
                        <a:rPr lang="en-US" sz="1200" b="1">
                          <a:solidFill>
                            <a:schemeClr val="bg1"/>
                          </a:solidFill>
                          <a:effectLst/>
                          <a:latin typeface="+mn-lt"/>
                          <a:ea typeface="Times New Roman" panose="02020603050405020304" pitchFamily="18" charset="0"/>
                          <a:cs typeface="Times New Roman" panose="02020603050405020304" pitchFamily="18" charset="0"/>
                        </a:rPr>
                        <a:t>Time: 15-30 min</a:t>
                      </a:r>
                    </a:p>
                    <a:p>
                      <a:pPr marL="858838" marR="0" indent="0">
                        <a:lnSpc>
                          <a:spcPct val="150000"/>
                        </a:lnSpc>
                        <a:spcBef>
                          <a:spcPts val="0"/>
                        </a:spcBef>
                        <a:spcAft>
                          <a:spcPts val="0"/>
                        </a:spcAft>
                      </a:pPr>
                      <a:r>
                        <a:rPr lang="en-US" sz="1200" b="0">
                          <a:solidFill>
                            <a:schemeClr val="bg1"/>
                          </a:solidFill>
                          <a:effectLst/>
                          <a:latin typeface="+mn-lt"/>
                          <a:ea typeface="Times New Roman" panose="02020603050405020304" pitchFamily="18" charset="0"/>
                          <a:cs typeface="Times New Roman" panose="02020603050405020304" pitchFamily="18" charset="0"/>
                        </a:rPr>
                        <a:t>Take an Integrated Approach</a:t>
                      </a:r>
                    </a:p>
                    <a:p>
                      <a:pPr marL="1201738" marR="0" indent="-342900">
                        <a:lnSpc>
                          <a:spcPct val="100000"/>
                        </a:lnSpc>
                        <a:spcBef>
                          <a:spcPts val="0"/>
                        </a:spcBef>
                        <a:spcAft>
                          <a:spcPts val="0"/>
                        </a:spcAft>
                        <a:buFont typeface="Arial" panose="020B0604020202020204" pitchFamily="34" charset="0"/>
                        <a:buChar char="•"/>
                      </a:pPr>
                      <a:r>
                        <a:rPr lang="en-US" sz="1200" b="0">
                          <a:solidFill>
                            <a:schemeClr val="bg1"/>
                          </a:solidFill>
                          <a:effectLst/>
                          <a:latin typeface="+mn-lt"/>
                          <a:ea typeface="Times New Roman" panose="02020603050405020304" pitchFamily="18" charset="0"/>
                          <a:cs typeface="Times New Roman" panose="02020603050405020304" pitchFamily="18" charset="0"/>
                        </a:rPr>
                        <a:t>Identify an academic learning target or objective and draft ideas for a lesson plan.</a:t>
                      </a:r>
                    </a:p>
                    <a:p>
                      <a:pPr marL="1201738" marR="0" indent="-342900">
                        <a:lnSpc>
                          <a:spcPct val="100000"/>
                        </a:lnSpc>
                        <a:spcBef>
                          <a:spcPts val="0"/>
                        </a:spcBef>
                        <a:spcAft>
                          <a:spcPts val="0"/>
                        </a:spcAft>
                        <a:buFont typeface="Arial" panose="020B0604020202020204" pitchFamily="34" charset="0"/>
                        <a:buChar char="•"/>
                      </a:pPr>
                      <a:r>
                        <a:rPr lang="en-US" sz="1200" b="0">
                          <a:solidFill>
                            <a:schemeClr val="bg1"/>
                          </a:solidFill>
                          <a:effectLst/>
                          <a:latin typeface="+mn-lt"/>
                          <a:ea typeface="Times New Roman" panose="02020603050405020304" pitchFamily="18" charset="0"/>
                          <a:cs typeface="Times New Roman" panose="02020603050405020304" pitchFamily="18" charset="0"/>
                        </a:rPr>
                        <a:t>Determine the ways students will engage in learning.</a:t>
                      </a:r>
                    </a:p>
                    <a:p>
                      <a:pPr marL="1201738" marR="0" indent="-342900">
                        <a:lnSpc>
                          <a:spcPct val="100000"/>
                        </a:lnSpc>
                        <a:spcBef>
                          <a:spcPts val="0"/>
                        </a:spcBef>
                        <a:spcAft>
                          <a:spcPts val="0"/>
                        </a:spcAft>
                        <a:buFont typeface="Arial" panose="020B0604020202020204" pitchFamily="34" charset="0"/>
                        <a:buChar char="•"/>
                      </a:pPr>
                      <a:r>
                        <a:rPr lang="en-US" sz="1200" b="0">
                          <a:solidFill>
                            <a:schemeClr val="bg1"/>
                          </a:solidFill>
                          <a:effectLst/>
                          <a:latin typeface="+mn-lt"/>
                          <a:ea typeface="Times New Roman" panose="02020603050405020304" pitchFamily="18" charset="0"/>
                          <a:cs typeface="Times New Roman" panose="02020603050405020304" pitchFamily="18" charset="0"/>
                        </a:rPr>
                        <a:t>Select a social skill recently taught or one you would like students to practice.</a:t>
                      </a:r>
                    </a:p>
                    <a:p>
                      <a:pPr marL="1201738" marR="0" indent="-342900">
                        <a:lnSpc>
                          <a:spcPct val="100000"/>
                        </a:lnSpc>
                        <a:spcBef>
                          <a:spcPts val="0"/>
                        </a:spcBef>
                        <a:spcAft>
                          <a:spcPts val="0"/>
                        </a:spcAft>
                        <a:buFont typeface="Arial" panose="020B0604020202020204" pitchFamily="34" charset="0"/>
                        <a:buChar char="•"/>
                      </a:pPr>
                      <a:r>
                        <a:rPr lang="en-US" sz="1200" b="0">
                          <a:solidFill>
                            <a:schemeClr val="bg1"/>
                          </a:solidFill>
                          <a:effectLst/>
                          <a:latin typeface="+mn-lt"/>
                          <a:ea typeface="Times New Roman" panose="02020603050405020304" pitchFamily="18" charset="0"/>
                          <a:cs typeface="Times New Roman" panose="02020603050405020304" pitchFamily="18" charset="0"/>
                        </a:rPr>
                        <a:t>Review your expectation matrix and determine behaviors that might need precorrection for successful engagement.</a:t>
                      </a:r>
                    </a:p>
                    <a:p>
                      <a:pPr marL="1201738" marR="0" indent="-342900">
                        <a:lnSpc>
                          <a:spcPct val="100000"/>
                        </a:lnSpc>
                        <a:spcBef>
                          <a:spcPts val="0"/>
                        </a:spcBef>
                        <a:spcAft>
                          <a:spcPts val="0"/>
                        </a:spcAft>
                        <a:buFont typeface="Arial" panose="020B0604020202020204" pitchFamily="34" charset="0"/>
                        <a:buChar char="•"/>
                      </a:pPr>
                      <a:r>
                        <a:rPr lang="en-US" sz="1200" b="0">
                          <a:solidFill>
                            <a:schemeClr val="bg1"/>
                          </a:solidFill>
                          <a:effectLst/>
                          <a:latin typeface="+mn-lt"/>
                          <a:ea typeface="Times New Roman" panose="02020603050405020304" pitchFamily="18" charset="0"/>
                          <a:cs typeface="Times New Roman" panose="02020603050405020304" pitchFamily="18" charset="0"/>
                        </a:rPr>
                        <a:t>Please note that the order can vary depending on the opportunities for practice desired.</a:t>
                      </a:r>
                    </a:p>
                  </a:txBody>
                  <a:tcPr marL="68580" marR="274320" marT="91440" marB="1828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4D4D">
                        <a:alpha val="89804"/>
                      </a:srgbClr>
                    </a:solidFill>
                  </a:tcPr>
                </a:tc>
                <a:extLst>
                  <a:ext uri="{0D108BD9-81ED-4DB2-BD59-A6C34878D82A}">
                    <a16:rowId xmlns:a16="http://schemas.microsoft.com/office/drawing/2014/main" val="2670549307"/>
                  </a:ext>
                </a:extLst>
              </a:tr>
            </a:tbl>
          </a:graphicData>
        </a:graphic>
      </p:graphicFrame>
      <p:sp>
        <p:nvSpPr>
          <p:cNvPr id="9" name="Speech Bubble: Rectangle with Corners Rounded 8">
            <a:extLst>
              <a:ext uri="{FF2B5EF4-FFF2-40B4-BE49-F238E27FC236}">
                <a16:creationId xmlns:a16="http://schemas.microsoft.com/office/drawing/2014/main" id="{7C8F1CF3-EF03-FCD5-D3FB-0C1A4A8E9005}"/>
              </a:ext>
            </a:extLst>
          </p:cNvPr>
          <p:cNvSpPr/>
          <p:nvPr/>
        </p:nvSpPr>
        <p:spPr>
          <a:xfrm>
            <a:off x="834700" y="1234965"/>
            <a:ext cx="3478923" cy="1376856"/>
          </a:xfrm>
          <a:prstGeom prst="wedgeRoundRectCallout">
            <a:avLst>
              <a:gd name="adj1" fmla="val -32295"/>
              <a:gd name="adj2" fmla="val 96584"/>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Great idea! Let’s schedule this for our next faculty meeting!</a:t>
            </a:r>
          </a:p>
        </p:txBody>
      </p:sp>
    </p:spTree>
    <p:extLst>
      <p:ext uri="{BB962C8B-B14F-4D97-AF65-F5344CB8AC3E}">
        <p14:creationId xmlns:p14="http://schemas.microsoft.com/office/powerpoint/2010/main" val="7646016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F1313-C55E-7CAB-1D32-2C471141DB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1E06C-D2D5-FB08-2594-D838532FDACA}"/>
              </a:ext>
            </a:extLst>
          </p:cNvPr>
          <p:cNvSpPr>
            <a:spLocks noGrp="1"/>
          </p:cNvSpPr>
          <p:nvPr>
            <p:ph type="title"/>
          </p:nvPr>
        </p:nvSpPr>
        <p:spPr/>
        <p:txBody>
          <a:bodyPr/>
          <a:lstStyle/>
          <a:p>
            <a:r>
              <a:rPr lang="en-US"/>
              <a:t>Action Planning</a:t>
            </a:r>
          </a:p>
        </p:txBody>
      </p:sp>
      <p:pic>
        <p:nvPicPr>
          <p:cNvPr id="5" name="Picture 4" descr="Graphical user interface, application&#10;&#10;Description automatically generated">
            <a:extLst>
              <a:ext uri="{FF2B5EF4-FFF2-40B4-BE49-F238E27FC236}">
                <a16:creationId xmlns:a16="http://schemas.microsoft.com/office/drawing/2014/main" id="{83A90446-04D0-21C6-7B6E-DFEFDFEA6D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81422" y="1719734"/>
            <a:ext cx="8629156" cy="4681019"/>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
        <p:nvSpPr>
          <p:cNvPr id="7" name="TextBox 6">
            <a:extLst>
              <a:ext uri="{FF2B5EF4-FFF2-40B4-BE49-F238E27FC236}">
                <a16:creationId xmlns:a16="http://schemas.microsoft.com/office/drawing/2014/main" id="{136EA907-7A26-CD56-A403-91D8668914B6}"/>
              </a:ext>
            </a:extLst>
          </p:cNvPr>
          <p:cNvSpPr txBox="1"/>
          <p:nvPr/>
        </p:nvSpPr>
        <p:spPr>
          <a:xfrm>
            <a:off x="1965964" y="2974020"/>
            <a:ext cx="3575538" cy="261610"/>
          </a:xfrm>
          <a:prstGeom prst="rect">
            <a:avLst/>
          </a:prstGeom>
          <a:noFill/>
        </p:spPr>
        <p:txBody>
          <a:bodyPr wrap="square" rtlCol="0">
            <a:spAutoFit/>
          </a:bodyPr>
          <a:lstStyle/>
          <a:p>
            <a:r>
              <a:rPr lang="en-US" sz="1100"/>
              <a:t>Print (12) copies of Expectation Matrix poster</a:t>
            </a:r>
          </a:p>
        </p:txBody>
      </p:sp>
      <p:sp>
        <p:nvSpPr>
          <p:cNvPr id="8" name="TextBox 7">
            <a:extLst>
              <a:ext uri="{FF2B5EF4-FFF2-40B4-BE49-F238E27FC236}">
                <a16:creationId xmlns:a16="http://schemas.microsoft.com/office/drawing/2014/main" id="{4509EDBE-029A-59F3-DC4D-6B14B5792B41}"/>
              </a:ext>
            </a:extLst>
          </p:cNvPr>
          <p:cNvSpPr txBox="1"/>
          <p:nvPr/>
        </p:nvSpPr>
        <p:spPr>
          <a:xfrm>
            <a:off x="6203402" y="2939321"/>
            <a:ext cx="620481" cy="261610"/>
          </a:xfrm>
          <a:prstGeom prst="rect">
            <a:avLst/>
          </a:prstGeom>
          <a:noFill/>
        </p:spPr>
        <p:txBody>
          <a:bodyPr wrap="square" rtlCol="0">
            <a:spAutoFit/>
          </a:bodyPr>
          <a:lstStyle/>
          <a:p>
            <a:r>
              <a:rPr lang="en-US" sz="1100"/>
              <a:t>David</a:t>
            </a:r>
          </a:p>
        </p:txBody>
      </p:sp>
      <p:sp>
        <p:nvSpPr>
          <p:cNvPr id="9" name="TextBox 8">
            <a:extLst>
              <a:ext uri="{FF2B5EF4-FFF2-40B4-BE49-F238E27FC236}">
                <a16:creationId xmlns:a16="http://schemas.microsoft.com/office/drawing/2014/main" id="{CACE740F-23CA-5358-553C-69E5F262519B}"/>
              </a:ext>
            </a:extLst>
          </p:cNvPr>
          <p:cNvSpPr txBox="1"/>
          <p:nvPr/>
        </p:nvSpPr>
        <p:spPr>
          <a:xfrm>
            <a:off x="7939444" y="2943013"/>
            <a:ext cx="879161" cy="261610"/>
          </a:xfrm>
          <a:prstGeom prst="rect">
            <a:avLst/>
          </a:prstGeom>
          <a:noFill/>
        </p:spPr>
        <p:txBody>
          <a:bodyPr wrap="square" rtlCol="0">
            <a:spAutoFit/>
          </a:bodyPr>
          <a:lstStyle/>
          <a:p>
            <a:r>
              <a:rPr lang="en-US" sz="1100"/>
              <a:t>01/21/25</a:t>
            </a:r>
          </a:p>
        </p:txBody>
      </p:sp>
      <p:sp>
        <p:nvSpPr>
          <p:cNvPr id="3" name="TextBox 2">
            <a:extLst>
              <a:ext uri="{FF2B5EF4-FFF2-40B4-BE49-F238E27FC236}">
                <a16:creationId xmlns:a16="http://schemas.microsoft.com/office/drawing/2014/main" id="{64476475-9FED-54AA-D435-FE967390266B}"/>
              </a:ext>
            </a:extLst>
          </p:cNvPr>
          <p:cNvSpPr txBox="1"/>
          <p:nvPr/>
        </p:nvSpPr>
        <p:spPr>
          <a:xfrm>
            <a:off x="1960713" y="3199990"/>
            <a:ext cx="3575538" cy="261610"/>
          </a:xfrm>
          <a:prstGeom prst="rect">
            <a:avLst/>
          </a:prstGeom>
          <a:noFill/>
        </p:spPr>
        <p:txBody>
          <a:bodyPr wrap="square" rtlCol="0">
            <a:spAutoFit/>
          </a:bodyPr>
          <a:lstStyle/>
          <a:p>
            <a:r>
              <a:rPr lang="en-US" sz="1100"/>
              <a:t>Add Integrated Lesson Planning to PLC agenda</a:t>
            </a:r>
          </a:p>
        </p:txBody>
      </p:sp>
      <p:sp>
        <p:nvSpPr>
          <p:cNvPr id="4" name="TextBox 3">
            <a:extLst>
              <a:ext uri="{FF2B5EF4-FFF2-40B4-BE49-F238E27FC236}">
                <a16:creationId xmlns:a16="http://schemas.microsoft.com/office/drawing/2014/main" id="{14B14424-0CB5-3444-6AFE-9B48C7EC22E5}"/>
              </a:ext>
            </a:extLst>
          </p:cNvPr>
          <p:cNvSpPr txBox="1"/>
          <p:nvPr/>
        </p:nvSpPr>
        <p:spPr>
          <a:xfrm>
            <a:off x="6198151" y="3165291"/>
            <a:ext cx="620481" cy="261610"/>
          </a:xfrm>
          <a:prstGeom prst="rect">
            <a:avLst/>
          </a:prstGeom>
          <a:noFill/>
        </p:spPr>
        <p:txBody>
          <a:bodyPr wrap="square" rtlCol="0">
            <a:spAutoFit/>
          </a:bodyPr>
          <a:lstStyle/>
          <a:p>
            <a:r>
              <a:rPr lang="en-US" sz="1100"/>
              <a:t>Elise</a:t>
            </a:r>
          </a:p>
        </p:txBody>
      </p:sp>
      <p:sp>
        <p:nvSpPr>
          <p:cNvPr id="6" name="TextBox 5">
            <a:extLst>
              <a:ext uri="{FF2B5EF4-FFF2-40B4-BE49-F238E27FC236}">
                <a16:creationId xmlns:a16="http://schemas.microsoft.com/office/drawing/2014/main" id="{4287E474-8296-251E-BF5C-160F7A63AE74}"/>
              </a:ext>
            </a:extLst>
          </p:cNvPr>
          <p:cNvSpPr txBox="1"/>
          <p:nvPr/>
        </p:nvSpPr>
        <p:spPr>
          <a:xfrm>
            <a:off x="7934193" y="3168983"/>
            <a:ext cx="879161" cy="261610"/>
          </a:xfrm>
          <a:prstGeom prst="rect">
            <a:avLst/>
          </a:prstGeom>
          <a:noFill/>
        </p:spPr>
        <p:txBody>
          <a:bodyPr wrap="square" rtlCol="0">
            <a:spAutoFit/>
          </a:bodyPr>
          <a:lstStyle/>
          <a:p>
            <a:r>
              <a:rPr lang="en-US" sz="1100"/>
              <a:t>01/21/25</a:t>
            </a:r>
          </a:p>
        </p:txBody>
      </p:sp>
    </p:spTree>
    <p:extLst>
      <p:ext uri="{BB962C8B-B14F-4D97-AF65-F5344CB8AC3E}">
        <p14:creationId xmlns:p14="http://schemas.microsoft.com/office/powerpoint/2010/main" val="263414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3" grpId="0"/>
      <p:bldP spid="4" grpId="0"/>
      <p:bldP spid="6"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CDA76-3F9A-FA2D-71BF-661A19682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CA8FF-B58A-6E02-25C1-52146CDCD7C0}"/>
              </a:ext>
            </a:extLst>
          </p:cNvPr>
          <p:cNvSpPr>
            <a:spLocks noGrp="1"/>
          </p:cNvSpPr>
          <p:nvPr>
            <p:ph type="title"/>
          </p:nvPr>
        </p:nvSpPr>
        <p:spPr/>
        <p:txBody>
          <a:bodyPr/>
          <a:lstStyle/>
          <a:p>
            <a:r>
              <a:rPr lang="en-US"/>
              <a:t>Scenario 3</a:t>
            </a:r>
          </a:p>
        </p:txBody>
      </p:sp>
      <p:sp>
        <p:nvSpPr>
          <p:cNvPr id="4" name="Text Placeholder 3">
            <a:extLst>
              <a:ext uri="{FF2B5EF4-FFF2-40B4-BE49-F238E27FC236}">
                <a16:creationId xmlns:a16="http://schemas.microsoft.com/office/drawing/2014/main" id="{A5969DF5-D310-0E0E-2A4B-EE96906F5F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552920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2024</a:t>
            </a:r>
            <a:br>
              <a:rPr lang="en-US" sz="4000"/>
            </a:br>
            <a:r>
              <a:rPr lang="en-US" sz="3200"/>
              <a:t>SRSS-</a:t>
            </a:r>
            <a:r>
              <a:rPr lang="en-US" sz="3200" u="sng"/>
              <a:t>Externalizing </a:t>
            </a:r>
            <a:r>
              <a:rPr lang="en-US" sz="3200"/>
              <a:t>Results – High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064007"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47</a:t>
            </a:r>
          </a:p>
        </p:txBody>
      </p:sp>
      <p:sp>
        <p:nvSpPr>
          <p:cNvPr id="11" name="Rectangle 10">
            <a:extLst>
              <a:ext uri="{FF2B5EF4-FFF2-40B4-BE49-F238E27FC236}">
                <a16:creationId xmlns:a16="http://schemas.microsoft.com/office/drawing/2014/main" id="{CA4B4E3C-684B-4363-A3DA-60E579543B65}"/>
              </a:ext>
            </a:extLst>
          </p:cNvPr>
          <p:cNvSpPr/>
          <p:nvPr/>
        </p:nvSpPr>
        <p:spPr>
          <a:xfrm>
            <a:off x="3064007" y="2925065"/>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137</a:t>
            </a:r>
          </a:p>
        </p:txBody>
      </p:sp>
      <p:sp>
        <p:nvSpPr>
          <p:cNvPr id="13" name="Rectangle 12">
            <a:extLst>
              <a:ext uri="{FF2B5EF4-FFF2-40B4-BE49-F238E27FC236}">
                <a16:creationId xmlns:a16="http://schemas.microsoft.com/office/drawing/2014/main" id="{05BE7812-9552-43F2-9CE7-7146EB841E59}"/>
              </a:ext>
            </a:extLst>
          </p:cNvPr>
          <p:cNvSpPr/>
          <p:nvPr/>
        </p:nvSpPr>
        <p:spPr>
          <a:xfrm>
            <a:off x="3080365"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1259</a:t>
            </a:r>
          </a:p>
        </p:txBody>
      </p:sp>
      <p:sp>
        <p:nvSpPr>
          <p:cNvPr id="10" name="Rectangle 9">
            <a:extLst>
              <a:ext uri="{FF2B5EF4-FFF2-40B4-BE49-F238E27FC236}">
                <a16:creationId xmlns:a16="http://schemas.microsoft.com/office/drawing/2014/main" id="{3CD5F843-B179-43AE-9202-B178FF35F915}"/>
              </a:ext>
            </a:extLst>
          </p:cNvPr>
          <p:cNvSpPr/>
          <p:nvPr/>
        </p:nvSpPr>
        <p:spPr>
          <a:xfrm>
            <a:off x="414656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72</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171472"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144695" y="287742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114</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180468"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1188</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298745"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307212" y="2394866"/>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119</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293976"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994</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386009"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401578" y="2789490"/>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90</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410487"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717</a:t>
            </a:r>
          </a:p>
        </p:txBody>
      </p:sp>
      <p:sp>
        <p:nvSpPr>
          <p:cNvPr id="3" name="Rectangle 11">
            <a:extLst>
              <a:ext uri="{FF2B5EF4-FFF2-40B4-BE49-F238E27FC236}">
                <a16:creationId xmlns:a16="http://schemas.microsoft.com/office/drawing/2014/main" id="{ACBED13E-527C-2402-94F0-A4BB7F1FAE4D}"/>
              </a:ext>
            </a:extLst>
          </p:cNvPr>
          <p:cNvSpPr/>
          <p:nvPr/>
        </p:nvSpPr>
        <p:spPr>
          <a:xfrm>
            <a:off x="4144463" y="292506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134</a:t>
            </a:r>
          </a:p>
        </p:txBody>
      </p:sp>
      <p:sp>
        <p:nvSpPr>
          <p:cNvPr id="4" name="Rectangle 14">
            <a:extLst>
              <a:ext uri="{FF2B5EF4-FFF2-40B4-BE49-F238E27FC236}">
                <a16:creationId xmlns:a16="http://schemas.microsoft.com/office/drawing/2014/main" id="{8919B39C-8333-A6B5-88B3-D3E7F8E41876}"/>
              </a:ext>
            </a:extLst>
          </p:cNvPr>
          <p:cNvSpPr/>
          <p:nvPr/>
        </p:nvSpPr>
        <p:spPr>
          <a:xfrm>
            <a:off x="4123066"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1280</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42664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438296" y="27936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65</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482010" y="3424721"/>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750</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38</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50252" y="242566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113</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920</a:t>
            </a:r>
          </a:p>
        </p:txBody>
      </p:sp>
      <p:sp>
        <p:nvSpPr>
          <p:cNvPr id="15" name="Rectangle: Rounded Corners 14">
            <a:extLst>
              <a:ext uri="{FF2B5EF4-FFF2-40B4-BE49-F238E27FC236}">
                <a16:creationId xmlns:a16="http://schemas.microsoft.com/office/drawing/2014/main" id="{6C33FF8E-B79E-3372-FC95-D6307FD8F9AE}"/>
              </a:ext>
            </a:extLst>
          </p:cNvPr>
          <p:cNvSpPr/>
          <p:nvPr/>
        </p:nvSpPr>
        <p:spPr>
          <a:xfrm>
            <a:off x="730576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40</a:t>
            </a:r>
          </a:p>
        </p:txBody>
      </p:sp>
      <p:sp>
        <p:nvSpPr>
          <p:cNvPr id="25" name="Rectangle: Rounded Corners 24">
            <a:extLst>
              <a:ext uri="{FF2B5EF4-FFF2-40B4-BE49-F238E27FC236}">
                <a16:creationId xmlns:a16="http://schemas.microsoft.com/office/drawing/2014/main" id="{898AFDD1-0320-7BE6-D348-EAEF68D60B34}"/>
              </a:ext>
            </a:extLst>
          </p:cNvPr>
          <p:cNvSpPr/>
          <p:nvPr/>
        </p:nvSpPr>
        <p:spPr>
          <a:xfrm>
            <a:off x="7287277" y="2616388"/>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26" name="Rectangle: Rounded Corners 25">
            <a:extLst>
              <a:ext uri="{FF2B5EF4-FFF2-40B4-BE49-F238E27FC236}">
                <a16:creationId xmlns:a16="http://schemas.microsoft.com/office/drawing/2014/main" id="{5FD5A44B-BB86-080E-B272-3787BFA82914}"/>
              </a:ext>
            </a:extLst>
          </p:cNvPr>
          <p:cNvSpPr/>
          <p:nvPr/>
        </p:nvSpPr>
        <p:spPr>
          <a:xfrm>
            <a:off x="7345825" y="3418779"/>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447</a:t>
            </a:r>
          </a:p>
        </p:txBody>
      </p:sp>
    </p:spTree>
    <p:extLst>
      <p:ext uri="{BB962C8B-B14F-4D97-AF65-F5344CB8AC3E}">
        <p14:creationId xmlns:p14="http://schemas.microsoft.com/office/powerpoint/2010/main" val="19395596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Externalizing </a:t>
            </a:r>
            <a:r>
              <a:rPr lang="en-US" sz="3200"/>
              <a:t>Results – High School Grade level</a:t>
            </a:r>
            <a:endParaRPr sz="4000"/>
          </a:p>
        </p:txBody>
      </p:sp>
      <p:graphicFrame>
        <p:nvGraphicFramePr>
          <p:cNvPr id="265" name="Google Shape;265;p41"/>
          <p:cNvGraphicFramePr/>
          <p:nvPr/>
        </p:nvGraphicFramePr>
        <p:xfrm>
          <a:off x="1011382" y="1791853"/>
          <a:ext cx="10169236" cy="4604390"/>
        </p:xfrm>
        <a:graphic>
          <a:graphicData uri="http://schemas.openxmlformats.org/drawingml/2006/table">
            <a:tbl>
              <a:tblPr firstRow="1" bandRow="1">
                <a:noFill/>
              </a:tblPr>
              <a:tblGrid>
                <a:gridCol w="1425594">
                  <a:extLst>
                    <a:ext uri="{9D8B030D-6E8A-4147-A177-3AD203B41FA5}">
                      <a16:colId xmlns:a16="http://schemas.microsoft.com/office/drawing/2014/main" val="20000"/>
                    </a:ext>
                  </a:extLst>
                </a:gridCol>
                <a:gridCol w="1615673">
                  <a:extLst>
                    <a:ext uri="{9D8B030D-6E8A-4147-A177-3AD203B41FA5}">
                      <a16:colId xmlns:a16="http://schemas.microsoft.com/office/drawing/2014/main" val="20001"/>
                    </a:ext>
                  </a:extLst>
                </a:gridCol>
                <a:gridCol w="2375990">
                  <a:extLst>
                    <a:ext uri="{9D8B030D-6E8A-4147-A177-3AD203B41FA5}">
                      <a16:colId xmlns:a16="http://schemas.microsoft.com/office/drawing/2014/main" val="20002"/>
                    </a:ext>
                  </a:extLst>
                </a:gridCol>
                <a:gridCol w="2471029">
                  <a:extLst>
                    <a:ext uri="{9D8B030D-6E8A-4147-A177-3AD203B41FA5}">
                      <a16:colId xmlns:a16="http://schemas.microsoft.com/office/drawing/2014/main" val="20003"/>
                    </a:ext>
                  </a:extLst>
                </a:gridCol>
                <a:gridCol w="2280950">
                  <a:extLst>
                    <a:ext uri="{9D8B030D-6E8A-4147-A177-3AD203B41FA5}">
                      <a16:colId xmlns:a16="http://schemas.microsoft.com/office/drawing/2014/main" val="20004"/>
                    </a:ext>
                  </a:extLst>
                </a:gridCol>
              </a:tblGrid>
              <a:tr h="585536">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975835">
                <a:tc>
                  <a:txBody>
                    <a:bodyPr/>
                    <a:lstStyle/>
                    <a:p>
                      <a:pPr marL="0" marR="0" lvl="0" indent="0" algn="ctr" rtl="0">
                        <a:spcBef>
                          <a:spcPts val="0"/>
                        </a:spcBef>
                        <a:spcAft>
                          <a:spcPts val="0"/>
                        </a:spcAft>
                        <a:buNone/>
                      </a:pPr>
                      <a:r>
                        <a:rPr lang="en-US" sz="2400" u="none" strike="noStrike" cap="none"/>
                        <a:t>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271</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207</a:t>
                      </a:r>
                    </a:p>
                    <a:p>
                      <a:pPr marL="0" lvl="0" indent="0" algn="ctr" rtl="0">
                        <a:spcBef>
                          <a:spcPts val="0"/>
                        </a:spcBef>
                        <a:spcAft>
                          <a:spcPts val="0"/>
                        </a:spcAft>
                        <a:buNone/>
                      </a:pPr>
                      <a:r>
                        <a:rPr lang="en-US" sz="2400"/>
                        <a:t>(76.38%)</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44</a:t>
                      </a:r>
                    </a:p>
                    <a:p>
                      <a:pPr marL="0" lvl="0" indent="0" algn="ctr" rtl="0">
                        <a:spcBef>
                          <a:spcPts val="0"/>
                        </a:spcBef>
                        <a:spcAft>
                          <a:spcPts val="0"/>
                        </a:spcAft>
                        <a:buNone/>
                      </a:pPr>
                      <a:r>
                        <a:rPr lang="en-US" sz="2400"/>
                        <a:t>(16.24%)</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a:t>
                      </a:r>
                    </a:p>
                    <a:p>
                      <a:pPr marL="0" lvl="0" indent="0" algn="ctr" rtl="0">
                        <a:spcBef>
                          <a:spcPts val="0"/>
                        </a:spcBef>
                        <a:spcAft>
                          <a:spcPts val="0"/>
                        </a:spcAft>
                        <a:buNone/>
                      </a:pPr>
                      <a:r>
                        <a:rPr lang="en-US" sz="2400"/>
                        <a:t>(7.38%)</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835">
                <a:tc>
                  <a:txBody>
                    <a:bodyPr/>
                    <a:lstStyle/>
                    <a:p>
                      <a:pPr marL="0" marR="0" lvl="0" indent="0" algn="ctr" rtl="0">
                        <a:spcBef>
                          <a:spcPts val="0"/>
                        </a:spcBef>
                        <a:spcAft>
                          <a:spcPts val="0"/>
                        </a:spcAft>
                        <a:buNone/>
                      </a:pPr>
                      <a:r>
                        <a:rPr lang="en-US" sz="2400" u="none" strike="noStrike" cap="none"/>
                        <a:t>10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303</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259</a:t>
                      </a:r>
                    </a:p>
                    <a:p>
                      <a:pPr marL="0" lvl="0" indent="0" algn="ctr" rtl="0">
                        <a:spcBef>
                          <a:spcPts val="0"/>
                        </a:spcBef>
                        <a:spcAft>
                          <a:spcPts val="0"/>
                        </a:spcAft>
                        <a:buNone/>
                      </a:pPr>
                      <a:r>
                        <a:rPr lang="en-US" sz="2400"/>
                        <a:t>(85.48%)</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34</a:t>
                      </a:r>
                    </a:p>
                    <a:p>
                      <a:pPr marL="0" lvl="0" indent="0" algn="ctr" rtl="0">
                        <a:spcBef>
                          <a:spcPts val="0"/>
                        </a:spcBef>
                        <a:spcAft>
                          <a:spcPts val="0"/>
                        </a:spcAft>
                        <a:buNone/>
                      </a:pPr>
                      <a:r>
                        <a:rPr lang="en-US" sz="2400"/>
                        <a:t>(11.22%)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10</a:t>
                      </a:r>
                    </a:p>
                    <a:p>
                      <a:pPr marL="0" lvl="0" indent="0" algn="ctr" rtl="0">
                        <a:spcBef>
                          <a:spcPts val="0"/>
                        </a:spcBef>
                        <a:spcAft>
                          <a:spcPts val="0"/>
                        </a:spcAft>
                        <a:buNone/>
                      </a:pPr>
                      <a:r>
                        <a:rPr lang="en-US" sz="2400"/>
                        <a:t>(3.30%)</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835">
                <a:tc>
                  <a:txBody>
                    <a:bodyPr/>
                    <a:lstStyle/>
                    <a:p>
                      <a:pPr marL="0" marR="0" lvl="0" indent="0" algn="ctr" rtl="0">
                        <a:spcBef>
                          <a:spcPts val="0"/>
                        </a:spcBef>
                        <a:spcAft>
                          <a:spcPts val="0"/>
                        </a:spcAft>
                        <a:buNone/>
                      </a:pPr>
                      <a:r>
                        <a:rPr lang="en-US" sz="2400" u="none" strike="noStrike" cap="none"/>
                        <a:t>11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256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229</a:t>
                      </a:r>
                    </a:p>
                    <a:p>
                      <a:pPr marL="0" lvl="0" indent="0" algn="ctr" rtl="0">
                        <a:spcBef>
                          <a:spcPts val="0"/>
                        </a:spcBef>
                        <a:spcAft>
                          <a:spcPts val="0"/>
                        </a:spcAft>
                        <a:buNone/>
                      </a:pPr>
                      <a:r>
                        <a:rPr lang="en-US" sz="2400"/>
                        <a:t>(89.45%)</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a:t>
                      </a:r>
                    </a:p>
                    <a:p>
                      <a:pPr marL="0" lvl="0" indent="0" algn="ctr" rtl="0">
                        <a:spcBef>
                          <a:spcPts val="0"/>
                        </a:spcBef>
                        <a:spcAft>
                          <a:spcPts val="0"/>
                        </a:spcAft>
                        <a:buNone/>
                      </a:pPr>
                      <a:r>
                        <a:rPr lang="en-US" sz="2400"/>
                        <a:t>(7.81%)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a:t>
                      </a:r>
                    </a:p>
                    <a:p>
                      <a:pPr marL="0" lvl="0" indent="0" algn="ctr" rtl="0">
                        <a:spcBef>
                          <a:spcPts val="0"/>
                        </a:spcBef>
                        <a:spcAft>
                          <a:spcPts val="0"/>
                        </a:spcAft>
                        <a:buNone/>
                      </a:pPr>
                      <a:r>
                        <a:rPr lang="en-US" sz="2400"/>
                        <a:t>(2.73%)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835">
                <a:tc>
                  <a:txBody>
                    <a:bodyPr/>
                    <a:lstStyle/>
                    <a:p>
                      <a:pPr marL="0" marR="0" lvl="0" indent="0" algn="ctr" rtl="0">
                        <a:spcBef>
                          <a:spcPts val="0"/>
                        </a:spcBef>
                        <a:spcAft>
                          <a:spcPts val="0"/>
                        </a:spcAft>
                        <a:buNone/>
                      </a:pPr>
                      <a:r>
                        <a:rPr lang="en-US" sz="2400" u="none" strike="noStrike" cap="none"/>
                        <a:t>12</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241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225</a:t>
                      </a:r>
                    </a:p>
                    <a:p>
                      <a:pPr marL="0" lvl="0" indent="0" algn="ctr" rtl="0">
                        <a:spcBef>
                          <a:spcPts val="0"/>
                        </a:spcBef>
                        <a:spcAft>
                          <a:spcPts val="0"/>
                        </a:spcAft>
                        <a:buNone/>
                      </a:pPr>
                      <a:r>
                        <a:rPr lang="en-US" sz="2400"/>
                        <a:t>(93.36%)</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15</a:t>
                      </a:r>
                    </a:p>
                    <a:p>
                      <a:pPr marL="0" lvl="0" indent="0" algn="ctr" rtl="0">
                        <a:spcBef>
                          <a:spcPts val="0"/>
                        </a:spcBef>
                        <a:spcAft>
                          <a:spcPts val="0"/>
                        </a:spcAft>
                        <a:buNone/>
                      </a:pPr>
                      <a:r>
                        <a:rPr lang="en-US" sz="2400"/>
                        <a:t>(6.22%)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a:t>
                      </a:r>
                    </a:p>
                    <a:p>
                      <a:pPr marL="0" lvl="0" indent="0" algn="ctr" rtl="0">
                        <a:spcBef>
                          <a:spcPts val="0"/>
                        </a:spcBef>
                        <a:spcAft>
                          <a:spcPts val="0"/>
                        </a:spcAft>
                        <a:buNone/>
                      </a:pPr>
                      <a:r>
                        <a:rPr lang="en-US" sz="2400"/>
                        <a:t>(0.41%)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3562966574"/>
                  </a:ext>
                </a:extLst>
              </a:tr>
            </a:tbl>
          </a:graphicData>
        </a:graphic>
      </p:graphicFrame>
    </p:spTree>
    <p:extLst>
      <p:ext uri="{BB962C8B-B14F-4D97-AF65-F5344CB8AC3E}">
        <p14:creationId xmlns:p14="http://schemas.microsoft.com/office/powerpoint/2010/main" val="1421710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measuring stick&#10;&#10;Description automatically generated">
            <a:extLst>
              <a:ext uri="{FF2B5EF4-FFF2-40B4-BE49-F238E27FC236}">
                <a16:creationId xmlns:a16="http://schemas.microsoft.com/office/drawing/2014/main" id="{50079B3F-E812-6225-2B69-F8CEE01A60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2033" y="880645"/>
            <a:ext cx="3608895" cy="4669924"/>
          </a:xfrm>
          <a:prstGeom prst="rect">
            <a:avLst/>
          </a:prstGeom>
          <a:ln>
            <a:solidFill>
              <a:schemeClr val="tx1"/>
            </a:solidFill>
          </a:ln>
        </p:spPr>
      </p:pic>
      <p:pic>
        <p:nvPicPr>
          <p:cNvPr id="3" name="Picture 2">
            <a:extLst>
              <a:ext uri="{FF2B5EF4-FFF2-40B4-BE49-F238E27FC236}">
                <a16:creationId xmlns:a16="http://schemas.microsoft.com/office/drawing/2014/main" id="{8A13442A-8035-AC9F-B53B-9CFBA248D222}"/>
              </a:ext>
            </a:extLst>
          </p:cNvPr>
          <p:cNvPicPr>
            <a:picLocks noChangeAspect="1"/>
          </p:cNvPicPr>
          <p:nvPr/>
        </p:nvPicPr>
        <p:blipFill>
          <a:blip r:embed="rId4"/>
          <a:stretch>
            <a:fillRect/>
          </a:stretch>
        </p:blipFill>
        <p:spPr>
          <a:xfrm>
            <a:off x="281072" y="280548"/>
            <a:ext cx="7240010" cy="6296904"/>
          </a:xfrm>
          <a:prstGeom prst="rect">
            <a:avLst/>
          </a:prstGeom>
          <a:ln>
            <a:solidFill>
              <a:schemeClr val="accent5"/>
            </a:solidFill>
          </a:ln>
        </p:spPr>
      </p:pic>
    </p:spTree>
    <p:extLst>
      <p:ext uri="{BB962C8B-B14F-4D97-AF65-F5344CB8AC3E}">
        <p14:creationId xmlns:p14="http://schemas.microsoft.com/office/powerpoint/2010/main" val="37048408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0A2FC4-167A-AD61-78A9-E738BC4528EF}"/>
              </a:ext>
            </a:extLst>
          </p:cNvPr>
          <p:cNvPicPr>
            <a:picLocks noChangeAspect="1"/>
          </p:cNvPicPr>
          <p:nvPr/>
        </p:nvPicPr>
        <p:blipFill>
          <a:blip r:embed="rId3"/>
          <a:stretch>
            <a:fillRect/>
          </a:stretch>
        </p:blipFill>
        <p:spPr>
          <a:xfrm>
            <a:off x="298624" y="520995"/>
            <a:ext cx="4267764" cy="5550195"/>
          </a:xfrm>
          <a:prstGeom prst="rect">
            <a:avLst/>
          </a:prstGeom>
        </p:spPr>
      </p:pic>
      <p:pic>
        <p:nvPicPr>
          <p:cNvPr id="1028" name="Picture 4">
            <a:extLst>
              <a:ext uri="{FF2B5EF4-FFF2-40B4-BE49-F238E27FC236}">
                <a16:creationId xmlns:a16="http://schemas.microsoft.com/office/drawing/2014/main" id="{27173E1B-828A-F4D9-64FD-1842952E96D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91768" y="1472608"/>
            <a:ext cx="6465673" cy="3646968"/>
          </a:xfrm>
          <a:prstGeom prst="rect">
            <a:avLst/>
          </a:prstGeom>
          <a:noFill/>
          <a:ln>
            <a:solidFill>
              <a:schemeClr val="accent5"/>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7925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measuring stick&#10;&#10;Description automatically generated">
            <a:extLst>
              <a:ext uri="{FF2B5EF4-FFF2-40B4-BE49-F238E27FC236}">
                <a16:creationId xmlns:a16="http://schemas.microsoft.com/office/drawing/2014/main" id="{1271F7C9-8D92-63E1-1EA2-80F3B224F8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179" y="545289"/>
            <a:ext cx="4636168" cy="5999219"/>
          </a:xfrm>
          <a:prstGeom prst="rect">
            <a:avLst/>
          </a:prstGeom>
          <a:ln>
            <a:solidFill>
              <a:schemeClr val="tx1"/>
            </a:solidFill>
          </a:ln>
        </p:spPr>
      </p:pic>
      <p:sp>
        <p:nvSpPr>
          <p:cNvPr id="3" name="Speech Bubble: Oval 2">
            <a:extLst>
              <a:ext uri="{FF2B5EF4-FFF2-40B4-BE49-F238E27FC236}">
                <a16:creationId xmlns:a16="http://schemas.microsoft.com/office/drawing/2014/main" id="{08EE634C-BC0F-C3FC-2E82-AD87D99E6625}"/>
              </a:ext>
            </a:extLst>
          </p:cNvPr>
          <p:cNvSpPr/>
          <p:nvPr/>
        </p:nvSpPr>
        <p:spPr>
          <a:xfrm>
            <a:off x="5840633" y="637953"/>
            <a:ext cx="3643609" cy="2097227"/>
          </a:xfrm>
          <a:prstGeom prst="wedgeEllipseCallout">
            <a:avLst>
              <a:gd name="adj1" fmla="val -47270"/>
              <a:gd name="adj2" fmla="val 616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We’ve got to figure something out, it’s the same group of kids in the office every day.</a:t>
            </a:r>
          </a:p>
        </p:txBody>
      </p:sp>
      <p:sp>
        <p:nvSpPr>
          <p:cNvPr id="4" name="Speech Bubble: Oval 3">
            <a:extLst>
              <a:ext uri="{FF2B5EF4-FFF2-40B4-BE49-F238E27FC236}">
                <a16:creationId xmlns:a16="http://schemas.microsoft.com/office/drawing/2014/main" id="{6E722FF8-5C48-BD7F-C3AB-A05FF3FEE807}"/>
              </a:ext>
            </a:extLst>
          </p:cNvPr>
          <p:cNvSpPr/>
          <p:nvPr/>
        </p:nvSpPr>
        <p:spPr>
          <a:xfrm>
            <a:off x="7617389" y="2945128"/>
            <a:ext cx="4125432" cy="2309970"/>
          </a:xfrm>
          <a:prstGeom prst="wedgeEllipseCallout">
            <a:avLst>
              <a:gd name="adj1" fmla="val 29810"/>
              <a:gd name="adj2" fmla="val 64171"/>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What we’re doing at Tier 1 works for most kids. What about the ones who are still so far behind?</a:t>
            </a:r>
          </a:p>
        </p:txBody>
      </p:sp>
    </p:spTree>
    <p:extLst>
      <p:ext uri="{BB962C8B-B14F-4D97-AF65-F5344CB8AC3E}">
        <p14:creationId xmlns:p14="http://schemas.microsoft.com/office/powerpoint/2010/main" val="3340903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pic>
        <p:nvPicPr>
          <p:cNvPr id="5" name="Picture 4" descr="A screenshot of a computer&#10;&#10;Description automatically generated">
            <a:extLst>
              <a:ext uri="{FF2B5EF4-FFF2-40B4-BE49-F238E27FC236}">
                <a16:creationId xmlns:a16="http://schemas.microsoft.com/office/drawing/2014/main" id="{07C1329B-E396-72BE-733C-C6695461950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Tree>
    <p:extLst>
      <p:ext uri="{BB962C8B-B14F-4D97-AF65-F5344CB8AC3E}">
        <p14:creationId xmlns:p14="http://schemas.microsoft.com/office/powerpoint/2010/main" val="26536905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82CD6-8119-3ED4-54BC-11BC78CA239A}"/>
              </a:ext>
            </a:extLst>
          </p:cNvPr>
          <p:cNvSpPr>
            <a:spLocks noGrp="1"/>
          </p:cNvSpPr>
          <p:nvPr>
            <p:ph type="title"/>
          </p:nvPr>
        </p:nvSpPr>
        <p:spPr/>
        <p:txBody>
          <a:bodyPr/>
          <a:lstStyle/>
          <a:p>
            <a:r>
              <a:rPr lang="en-US"/>
              <a:t>Professional Learning </a:t>
            </a:r>
          </a:p>
        </p:txBody>
      </p:sp>
      <p:sp>
        <p:nvSpPr>
          <p:cNvPr id="3" name="Content Placeholder 2">
            <a:extLst>
              <a:ext uri="{FF2B5EF4-FFF2-40B4-BE49-F238E27FC236}">
                <a16:creationId xmlns:a16="http://schemas.microsoft.com/office/drawing/2014/main" id="{02B342D0-67D1-CD67-8D2B-22E61C025054}"/>
              </a:ext>
            </a:extLst>
          </p:cNvPr>
          <p:cNvSpPr>
            <a:spLocks noGrp="1"/>
          </p:cNvSpPr>
          <p:nvPr>
            <p:ph idx="1"/>
          </p:nvPr>
        </p:nvSpPr>
        <p:spPr>
          <a:xfrm>
            <a:off x="838200" y="1825625"/>
            <a:ext cx="10515600" cy="1221499"/>
          </a:xfrm>
        </p:spPr>
        <p:txBody>
          <a:bodyPr>
            <a:normAutofit lnSpcReduction="10000"/>
          </a:bodyPr>
          <a:lstStyle/>
          <a:p>
            <a:r>
              <a:rPr lang="en-US"/>
              <a:t>Model the process of connecting students to Tier 2 and Tier 3 supports in an upcoming faculty, grade-level, or department-level meeting.</a:t>
            </a:r>
          </a:p>
        </p:txBody>
      </p:sp>
      <p:pic>
        <p:nvPicPr>
          <p:cNvPr id="4" name="Picture 3">
            <a:extLst>
              <a:ext uri="{FF2B5EF4-FFF2-40B4-BE49-F238E27FC236}">
                <a16:creationId xmlns:a16="http://schemas.microsoft.com/office/drawing/2014/main" id="{B00F3EAC-AE98-B438-76F5-32DD05144F14}"/>
              </a:ext>
            </a:extLst>
          </p:cNvPr>
          <p:cNvPicPr>
            <a:picLocks noChangeAspect="1"/>
          </p:cNvPicPr>
          <p:nvPr/>
        </p:nvPicPr>
        <p:blipFill>
          <a:blip r:embed="rId2"/>
          <a:stretch>
            <a:fillRect/>
          </a:stretch>
        </p:blipFill>
        <p:spPr>
          <a:xfrm>
            <a:off x="700755" y="5729955"/>
            <a:ext cx="10065482" cy="970308"/>
          </a:xfrm>
          <a:prstGeom prst="rect">
            <a:avLst/>
          </a:prstGeom>
        </p:spPr>
      </p:pic>
      <p:pic>
        <p:nvPicPr>
          <p:cNvPr id="5" name="Content Placeholder 5" descr="A book with a lion head&#10;&#10;Description automatically generated">
            <a:extLst>
              <a:ext uri="{FF2B5EF4-FFF2-40B4-BE49-F238E27FC236}">
                <a16:creationId xmlns:a16="http://schemas.microsoft.com/office/drawing/2014/main" id="{96A82CA5-6883-654B-8A69-62FBF3CCF6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6374" y="3182060"/>
            <a:ext cx="1842926" cy="2384963"/>
          </a:xfrm>
          <a:prstGeom prst="rect">
            <a:avLst/>
          </a:prstGeom>
          <a:ln>
            <a:solidFill>
              <a:schemeClr val="tx1"/>
            </a:solidFill>
          </a:ln>
        </p:spPr>
      </p:pic>
      <p:pic>
        <p:nvPicPr>
          <p:cNvPr id="6" name="Picture 5" descr="A close-up of a table&#10;&#10;Description automatically generated">
            <a:extLst>
              <a:ext uri="{FF2B5EF4-FFF2-40B4-BE49-F238E27FC236}">
                <a16:creationId xmlns:a16="http://schemas.microsoft.com/office/drawing/2014/main" id="{5F707FBD-1F2B-294E-D5E2-74B9994066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0942" y="3386676"/>
            <a:ext cx="3097844" cy="1799700"/>
          </a:xfrm>
          <a:prstGeom prst="rect">
            <a:avLst/>
          </a:prstGeom>
        </p:spPr>
      </p:pic>
      <p:pic>
        <p:nvPicPr>
          <p:cNvPr id="7" name="Picture 6" descr="A close-up of a yellow and pink paper&#10;&#10;Description automatically generated">
            <a:extLst>
              <a:ext uri="{FF2B5EF4-FFF2-40B4-BE49-F238E27FC236}">
                <a16:creationId xmlns:a16="http://schemas.microsoft.com/office/drawing/2014/main" id="{342A19F1-741F-DA2D-301B-CE0D93AF7D0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83851" y="3753376"/>
            <a:ext cx="3097845" cy="857526"/>
          </a:xfrm>
          <a:prstGeom prst="rect">
            <a:avLst/>
          </a:prstGeom>
        </p:spPr>
      </p:pic>
      <p:pic>
        <p:nvPicPr>
          <p:cNvPr id="8" name="Content Placeholder 4">
            <a:extLst>
              <a:ext uri="{FF2B5EF4-FFF2-40B4-BE49-F238E27FC236}">
                <a16:creationId xmlns:a16="http://schemas.microsoft.com/office/drawing/2014/main" id="{AD00E4BD-5352-10DB-3528-B63A0BA3184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020851" y="0"/>
            <a:ext cx="1170432" cy="1828800"/>
          </a:xfrm>
          <a:prstGeom prst="rect">
            <a:avLst/>
          </a:prstGeom>
        </p:spPr>
      </p:pic>
    </p:spTree>
    <p:extLst>
      <p:ext uri="{BB962C8B-B14F-4D97-AF65-F5344CB8AC3E}">
        <p14:creationId xmlns:p14="http://schemas.microsoft.com/office/powerpoint/2010/main" val="8361160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93D0-7EA3-FA8F-4DD1-47EB1623E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7FE67-6F31-E63E-26DC-004E80551858}"/>
              </a:ext>
            </a:extLst>
          </p:cNvPr>
          <p:cNvSpPr>
            <a:spLocks noGrp="1"/>
          </p:cNvSpPr>
          <p:nvPr>
            <p:ph type="title"/>
          </p:nvPr>
        </p:nvSpPr>
        <p:spPr/>
        <p:txBody>
          <a:bodyPr/>
          <a:lstStyle/>
          <a:p>
            <a:r>
              <a:rPr lang="en-US"/>
              <a:t>Encourage Review of Tier 2 and Tier 3 Enhancing Ci3T Modules</a:t>
            </a:r>
          </a:p>
        </p:txBody>
      </p:sp>
      <p:pic>
        <p:nvPicPr>
          <p:cNvPr id="9" name="Picture 8">
            <a:extLst>
              <a:ext uri="{FF2B5EF4-FFF2-40B4-BE49-F238E27FC236}">
                <a16:creationId xmlns:a16="http://schemas.microsoft.com/office/drawing/2014/main" id="{2F16EB4D-4583-F564-CBB0-2207E51849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9567" y="2108515"/>
            <a:ext cx="5055058" cy="3591752"/>
          </a:xfrm>
          <a:prstGeom prst="rect">
            <a:avLst/>
          </a:prstGeom>
        </p:spPr>
      </p:pic>
      <p:pic>
        <p:nvPicPr>
          <p:cNvPr id="12" name="Picture 11">
            <a:extLst>
              <a:ext uri="{FF2B5EF4-FFF2-40B4-BE49-F238E27FC236}">
                <a16:creationId xmlns:a16="http://schemas.microsoft.com/office/drawing/2014/main" id="{9FDF4C96-AC91-1704-27AB-F05D8FA53B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4730" y="2108515"/>
            <a:ext cx="4867703" cy="3591752"/>
          </a:xfrm>
          <a:prstGeom prst="rect">
            <a:avLst/>
          </a:prstGeom>
        </p:spPr>
      </p:pic>
    </p:spTree>
    <p:extLst>
      <p:ext uri="{BB962C8B-B14F-4D97-AF65-F5344CB8AC3E}">
        <p14:creationId xmlns:p14="http://schemas.microsoft.com/office/powerpoint/2010/main" val="10071624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5171-9E40-D815-CDEB-56E38E82D040}"/>
            </a:ext>
          </a:extLst>
        </p:cNvPr>
        <p:cNvGrpSpPr/>
        <p:nvPr/>
      </p:nvGrpSpPr>
      <p:grpSpPr>
        <a:xfrm>
          <a:off x="0" y="0"/>
          <a:ext cx="0" cy="0"/>
          <a:chOff x="0" y="0"/>
          <a:chExt cx="0" cy="0"/>
        </a:xfrm>
      </p:grpSpPr>
      <p:cxnSp>
        <p:nvCxnSpPr>
          <p:cNvPr id="56" name="Straight Arrow Connector 55">
            <a:extLst>
              <a:ext uri="{FF2B5EF4-FFF2-40B4-BE49-F238E27FC236}">
                <a16:creationId xmlns:a16="http://schemas.microsoft.com/office/drawing/2014/main" id="{D70931FC-1F0C-F790-6800-0AD4809CEAF9}"/>
              </a:ext>
            </a:extLst>
          </p:cNvPr>
          <p:cNvCxnSpPr>
            <a:cxnSpLocks/>
            <a:endCxn id="38" idx="0"/>
          </p:cNvCxnSpPr>
          <p:nvPr/>
        </p:nvCxnSpPr>
        <p:spPr>
          <a:xfrm flipH="1">
            <a:off x="6090570" y="3617599"/>
            <a:ext cx="808650"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2" name="Title 1">
            <a:extLst>
              <a:ext uri="{FF2B5EF4-FFF2-40B4-BE49-F238E27FC236}">
                <a16:creationId xmlns:a16="http://schemas.microsoft.com/office/drawing/2014/main" id="{8F353761-1946-1673-DE47-220312B7E540}"/>
              </a:ext>
            </a:extLst>
          </p:cNvPr>
          <p:cNvSpPr>
            <a:spLocks noGrp="1"/>
          </p:cNvSpPr>
          <p:nvPr>
            <p:ph type="title"/>
          </p:nvPr>
        </p:nvSpPr>
        <p:spPr/>
        <p:txBody>
          <a:bodyPr/>
          <a:lstStyle/>
          <a:p>
            <a:r>
              <a:rPr lang="en-US"/>
              <a:t>Sustaining and Disseminating Professional Learning</a:t>
            </a:r>
          </a:p>
        </p:txBody>
      </p:sp>
      <p:grpSp>
        <p:nvGrpSpPr>
          <p:cNvPr id="15" name="Group 14">
            <a:extLst>
              <a:ext uri="{FF2B5EF4-FFF2-40B4-BE49-F238E27FC236}">
                <a16:creationId xmlns:a16="http://schemas.microsoft.com/office/drawing/2014/main" id="{10D8378D-E060-D001-E85D-6263F92D2447}"/>
              </a:ext>
            </a:extLst>
          </p:cNvPr>
          <p:cNvGrpSpPr/>
          <p:nvPr/>
        </p:nvGrpSpPr>
        <p:grpSpPr>
          <a:xfrm>
            <a:off x="7011404" y="4936131"/>
            <a:ext cx="1557521" cy="1704538"/>
            <a:chOff x="8003783" y="5023409"/>
            <a:chExt cx="1557521" cy="1704538"/>
          </a:xfrm>
        </p:grpSpPr>
        <p:pic>
          <p:nvPicPr>
            <p:cNvPr id="41" name="Picture 2" descr="people near a blackboard by jetxee">
              <a:extLst>
                <a:ext uri="{FF2B5EF4-FFF2-40B4-BE49-F238E27FC236}">
                  <a16:creationId xmlns:a16="http://schemas.microsoft.com/office/drawing/2014/main" id="{A7BACB15-8604-E3C3-C4FA-119E55674B3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03783"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30D431D3-6B9A-AED2-3FC5-031679558C04}"/>
                </a:ext>
              </a:extLst>
            </p:cNvPr>
            <p:cNvSpPr txBox="1"/>
            <p:nvPr/>
          </p:nvSpPr>
          <p:spPr>
            <a:xfrm>
              <a:off x="8224207" y="5119780"/>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Behavior Contracts</a:t>
              </a:r>
            </a:p>
          </p:txBody>
        </p:sp>
      </p:grpSp>
      <p:cxnSp>
        <p:nvCxnSpPr>
          <p:cNvPr id="45" name="Straight Arrow Connector 44">
            <a:extLst>
              <a:ext uri="{FF2B5EF4-FFF2-40B4-BE49-F238E27FC236}">
                <a16:creationId xmlns:a16="http://schemas.microsoft.com/office/drawing/2014/main" id="{CE6ADA07-37A4-C43D-60FF-D054DD6C85F3}"/>
              </a:ext>
            </a:extLst>
          </p:cNvPr>
          <p:cNvCxnSpPr>
            <a:cxnSpLocks/>
            <a:endCxn id="54" idx="0"/>
          </p:cNvCxnSpPr>
          <p:nvPr/>
        </p:nvCxnSpPr>
        <p:spPr>
          <a:xfrm flipH="1">
            <a:off x="991785" y="3617599"/>
            <a:ext cx="2195069"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7" name="Straight Arrow Connector 46">
            <a:extLst>
              <a:ext uri="{FF2B5EF4-FFF2-40B4-BE49-F238E27FC236}">
                <a16:creationId xmlns:a16="http://schemas.microsoft.com/office/drawing/2014/main" id="{72743C5F-AF15-56E3-62AB-6A273B56F69C}"/>
              </a:ext>
            </a:extLst>
          </p:cNvPr>
          <p:cNvCxnSpPr>
            <a:cxnSpLocks/>
            <a:endCxn id="10" idx="0"/>
          </p:cNvCxnSpPr>
          <p:nvPr/>
        </p:nvCxnSpPr>
        <p:spPr>
          <a:xfrm flipH="1">
            <a:off x="2691380" y="3617599"/>
            <a:ext cx="1420935"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9CA11981-2FE5-7763-2C88-94D4F86CE82A}"/>
              </a:ext>
            </a:extLst>
          </p:cNvPr>
          <p:cNvCxnSpPr>
            <a:cxnSpLocks/>
            <a:endCxn id="35" idx="0"/>
          </p:cNvCxnSpPr>
          <p:nvPr/>
        </p:nvCxnSpPr>
        <p:spPr>
          <a:xfrm flipH="1">
            <a:off x="4390975" y="3617599"/>
            <a:ext cx="63627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1" name="Straight Arrow Connector 50">
            <a:extLst>
              <a:ext uri="{FF2B5EF4-FFF2-40B4-BE49-F238E27FC236}">
                <a16:creationId xmlns:a16="http://schemas.microsoft.com/office/drawing/2014/main" id="{51D60504-63D8-F6FE-E060-DCA91C6D9E69}"/>
              </a:ext>
            </a:extLst>
          </p:cNvPr>
          <p:cNvCxnSpPr>
            <a:cxnSpLocks/>
            <a:endCxn id="41" idx="0"/>
          </p:cNvCxnSpPr>
          <p:nvPr/>
        </p:nvCxnSpPr>
        <p:spPr>
          <a:xfrm flipH="1">
            <a:off x="7790165" y="3617599"/>
            <a:ext cx="4013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12" name="Group 11">
            <a:extLst>
              <a:ext uri="{FF2B5EF4-FFF2-40B4-BE49-F238E27FC236}">
                <a16:creationId xmlns:a16="http://schemas.microsoft.com/office/drawing/2014/main" id="{95B47EBE-9389-E861-4310-0723D8687409}"/>
              </a:ext>
            </a:extLst>
          </p:cNvPr>
          <p:cNvGrpSpPr/>
          <p:nvPr/>
        </p:nvGrpSpPr>
        <p:grpSpPr>
          <a:xfrm>
            <a:off x="5311809" y="4936131"/>
            <a:ext cx="1557521" cy="1704538"/>
            <a:chOff x="6433186" y="5023409"/>
            <a:chExt cx="1557521" cy="1704538"/>
          </a:xfrm>
        </p:grpSpPr>
        <p:pic>
          <p:nvPicPr>
            <p:cNvPr id="38" name="Picture 2" descr="people near a blackboard by jetxee">
              <a:extLst>
                <a:ext uri="{FF2B5EF4-FFF2-40B4-BE49-F238E27FC236}">
                  <a16:creationId xmlns:a16="http://schemas.microsoft.com/office/drawing/2014/main" id="{25B66E7E-D701-160F-6AE2-9CA8A9522F0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3186"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E225F9A3-6904-BF4F-8B30-87984A349F7F}"/>
                </a:ext>
              </a:extLst>
            </p:cNvPr>
            <p:cNvSpPr/>
            <p:nvPr/>
          </p:nvSpPr>
          <p:spPr>
            <a:xfrm>
              <a:off x="6650841" y="5124543"/>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kern="100">
                  <a:solidFill>
                    <a:schemeClr val="bg1"/>
                  </a:solidFill>
                </a:rPr>
                <a:t>Instructional choice &amp; OTR</a:t>
              </a:r>
            </a:p>
          </p:txBody>
        </p:sp>
      </p:grpSp>
      <p:grpSp>
        <p:nvGrpSpPr>
          <p:cNvPr id="11" name="Group 10">
            <a:extLst>
              <a:ext uri="{FF2B5EF4-FFF2-40B4-BE49-F238E27FC236}">
                <a16:creationId xmlns:a16="http://schemas.microsoft.com/office/drawing/2014/main" id="{F21EABE5-B5DF-5095-3F2D-E3F132454A18}"/>
              </a:ext>
            </a:extLst>
          </p:cNvPr>
          <p:cNvGrpSpPr/>
          <p:nvPr/>
        </p:nvGrpSpPr>
        <p:grpSpPr>
          <a:xfrm>
            <a:off x="3612214" y="4936131"/>
            <a:ext cx="1557521" cy="1704538"/>
            <a:chOff x="4771482" y="5023409"/>
            <a:chExt cx="1557521" cy="1704538"/>
          </a:xfrm>
        </p:grpSpPr>
        <p:pic>
          <p:nvPicPr>
            <p:cNvPr id="35" name="Picture 2" descr="people near a blackboard by jetxee">
              <a:extLst>
                <a:ext uri="{FF2B5EF4-FFF2-40B4-BE49-F238E27FC236}">
                  <a16:creationId xmlns:a16="http://schemas.microsoft.com/office/drawing/2014/main" id="{B6BC3402-B0DF-43E4-0D31-CC47F871A29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148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0CA8B69B-1727-EB5F-EDF0-CFF697BBE5DA}"/>
                </a:ext>
              </a:extLst>
            </p:cNvPr>
            <p:cNvSpPr/>
            <p:nvPr/>
          </p:nvSpPr>
          <p:spPr>
            <a:xfrm>
              <a:off x="4978742" y="5114972"/>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Precorrection &amp; active supervision</a:t>
              </a:r>
            </a:p>
          </p:txBody>
        </p:sp>
      </p:grpSp>
      <p:grpSp>
        <p:nvGrpSpPr>
          <p:cNvPr id="9" name="Group 8">
            <a:extLst>
              <a:ext uri="{FF2B5EF4-FFF2-40B4-BE49-F238E27FC236}">
                <a16:creationId xmlns:a16="http://schemas.microsoft.com/office/drawing/2014/main" id="{02B9D076-8488-CD12-522D-29939855A3C4}"/>
              </a:ext>
            </a:extLst>
          </p:cNvPr>
          <p:cNvGrpSpPr/>
          <p:nvPr/>
        </p:nvGrpSpPr>
        <p:grpSpPr>
          <a:xfrm>
            <a:off x="1912619" y="4936131"/>
            <a:ext cx="1557521" cy="1704538"/>
            <a:chOff x="3149624" y="5023409"/>
            <a:chExt cx="1557521" cy="1704538"/>
          </a:xfrm>
        </p:grpSpPr>
        <p:pic>
          <p:nvPicPr>
            <p:cNvPr id="10" name="Picture 2" descr="people near a blackboard by jetxee">
              <a:extLst>
                <a:ext uri="{FF2B5EF4-FFF2-40B4-BE49-F238E27FC236}">
                  <a16:creationId xmlns:a16="http://schemas.microsoft.com/office/drawing/2014/main" id="{41FAFA6D-61E7-8C1D-2903-8C1A3710DE2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24"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49228E70-7C62-6FE5-E5F7-5A2D56601AAC}"/>
                </a:ext>
              </a:extLst>
            </p:cNvPr>
            <p:cNvSpPr/>
            <p:nvPr/>
          </p:nvSpPr>
          <p:spPr>
            <a:xfrm>
              <a:off x="3369979" y="5124626"/>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Data-informed instruction</a:t>
              </a:r>
            </a:p>
          </p:txBody>
        </p:sp>
      </p:grpSp>
      <p:grpSp>
        <p:nvGrpSpPr>
          <p:cNvPr id="16" name="Group 15">
            <a:extLst>
              <a:ext uri="{FF2B5EF4-FFF2-40B4-BE49-F238E27FC236}">
                <a16:creationId xmlns:a16="http://schemas.microsoft.com/office/drawing/2014/main" id="{30F750D1-5F1E-2087-220D-AED58CAB92E2}"/>
              </a:ext>
            </a:extLst>
          </p:cNvPr>
          <p:cNvGrpSpPr/>
          <p:nvPr/>
        </p:nvGrpSpPr>
        <p:grpSpPr>
          <a:xfrm>
            <a:off x="8710999" y="4936131"/>
            <a:ext cx="1557521" cy="1704538"/>
            <a:chOff x="9723505" y="5023409"/>
            <a:chExt cx="1557521" cy="1704538"/>
          </a:xfrm>
        </p:grpSpPr>
        <p:pic>
          <p:nvPicPr>
            <p:cNvPr id="46" name="Picture 2" descr="people near a blackboard by jetxee">
              <a:extLst>
                <a:ext uri="{FF2B5EF4-FFF2-40B4-BE49-F238E27FC236}">
                  <a16:creationId xmlns:a16="http://schemas.microsoft.com/office/drawing/2014/main" id="{7675EA56-260C-F928-ED7F-590061FA965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23505"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C80CF93D-1CB1-E2D5-1577-B2C00754210C}"/>
                </a:ext>
              </a:extLst>
            </p:cNvPr>
            <p:cNvSpPr txBox="1"/>
            <p:nvPr/>
          </p:nvSpPr>
          <p:spPr>
            <a:xfrm>
              <a:off x="9945054" y="5114972"/>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Direct behavior ratings</a:t>
              </a:r>
            </a:p>
          </p:txBody>
        </p:sp>
      </p:grpSp>
      <p:cxnSp>
        <p:nvCxnSpPr>
          <p:cNvPr id="50" name="Straight Arrow Connector 49">
            <a:extLst>
              <a:ext uri="{FF2B5EF4-FFF2-40B4-BE49-F238E27FC236}">
                <a16:creationId xmlns:a16="http://schemas.microsoft.com/office/drawing/2014/main" id="{3E15517A-2A60-CE8A-B366-54B818C878BE}"/>
              </a:ext>
            </a:extLst>
          </p:cNvPr>
          <p:cNvCxnSpPr>
            <a:cxnSpLocks/>
            <a:endCxn id="46" idx="0"/>
          </p:cNvCxnSpPr>
          <p:nvPr/>
        </p:nvCxnSpPr>
        <p:spPr>
          <a:xfrm>
            <a:off x="8777656" y="3617599"/>
            <a:ext cx="712104"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8" name="Group 7">
            <a:extLst>
              <a:ext uri="{FF2B5EF4-FFF2-40B4-BE49-F238E27FC236}">
                <a16:creationId xmlns:a16="http://schemas.microsoft.com/office/drawing/2014/main" id="{FDB47FD2-10D9-D4E2-9547-7EA0E609875D}"/>
              </a:ext>
            </a:extLst>
          </p:cNvPr>
          <p:cNvGrpSpPr/>
          <p:nvPr/>
        </p:nvGrpSpPr>
        <p:grpSpPr>
          <a:xfrm>
            <a:off x="213024" y="4936131"/>
            <a:ext cx="1557521" cy="1704538"/>
            <a:chOff x="1490432" y="5023409"/>
            <a:chExt cx="1557521" cy="1704538"/>
          </a:xfrm>
        </p:grpSpPr>
        <p:pic>
          <p:nvPicPr>
            <p:cNvPr id="54" name="Picture 2" descr="people near a blackboard by jetxee">
              <a:extLst>
                <a:ext uri="{FF2B5EF4-FFF2-40B4-BE49-F238E27FC236}">
                  <a16:creationId xmlns:a16="http://schemas.microsoft.com/office/drawing/2014/main" id="{E60507BA-09F2-74B0-9341-38EF71A318E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043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1B6DFD5-9E10-0630-929C-CCE60DE9FF57}"/>
                </a:ext>
              </a:extLst>
            </p:cNvPr>
            <p:cNvSpPr txBox="1"/>
            <p:nvPr/>
          </p:nvSpPr>
          <p:spPr>
            <a:xfrm>
              <a:off x="1706021" y="5117463"/>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Ci3T fit: Start the year strong</a:t>
              </a:r>
            </a:p>
          </p:txBody>
        </p:sp>
      </p:grpSp>
      <p:graphicFrame>
        <p:nvGraphicFramePr>
          <p:cNvPr id="3" name="Table 2">
            <a:extLst>
              <a:ext uri="{FF2B5EF4-FFF2-40B4-BE49-F238E27FC236}">
                <a16:creationId xmlns:a16="http://schemas.microsoft.com/office/drawing/2014/main" id="{DC2D9C5A-56C9-8BE7-BB56-DCE31CFDCB1F}"/>
              </a:ext>
            </a:extLst>
          </p:cNvPr>
          <p:cNvGraphicFramePr>
            <a:graphicFrameLocks noGrp="1"/>
          </p:cNvGraphicFramePr>
          <p:nvPr/>
        </p:nvGraphicFramePr>
        <p:xfrm>
          <a:off x="147708" y="1869455"/>
          <a:ext cx="11887201" cy="1748144"/>
        </p:xfrm>
        <a:graphic>
          <a:graphicData uri="http://schemas.openxmlformats.org/drawingml/2006/table">
            <a:tbl>
              <a:tblPr firstRow="1" firstCol="1" bandRow="1"/>
              <a:tblGrid>
                <a:gridCol w="732181">
                  <a:extLst>
                    <a:ext uri="{9D8B030D-6E8A-4147-A177-3AD203B41FA5}">
                      <a16:colId xmlns:a16="http://schemas.microsoft.com/office/drawing/2014/main" val="3564526547"/>
                    </a:ext>
                  </a:extLst>
                </a:gridCol>
                <a:gridCol w="929585">
                  <a:extLst>
                    <a:ext uri="{9D8B030D-6E8A-4147-A177-3AD203B41FA5}">
                      <a16:colId xmlns:a16="http://schemas.microsoft.com/office/drawing/2014/main" val="152405260"/>
                    </a:ext>
                  </a:extLst>
                </a:gridCol>
                <a:gridCol w="929585">
                  <a:extLst>
                    <a:ext uri="{9D8B030D-6E8A-4147-A177-3AD203B41FA5}">
                      <a16:colId xmlns:a16="http://schemas.microsoft.com/office/drawing/2014/main" val="3816323472"/>
                    </a:ext>
                  </a:extLst>
                </a:gridCol>
                <a:gridCol w="929585">
                  <a:extLst>
                    <a:ext uri="{9D8B030D-6E8A-4147-A177-3AD203B41FA5}">
                      <a16:colId xmlns:a16="http://schemas.microsoft.com/office/drawing/2014/main" val="1235247631"/>
                    </a:ext>
                  </a:extLst>
                </a:gridCol>
                <a:gridCol w="929585">
                  <a:extLst>
                    <a:ext uri="{9D8B030D-6E8A-4147-A177-3AD203B41FA5}">
                      <a16:colId xmlns:a16="http://schemas.microsoft.com/office/drawing/2014/main" val="2106293475"/>
                    </a:ext>
                  </a:extLst>
                </a:gridCol>
                <a:gridCol w="929585">
                  <a:extLst>
                    <a:ext uri="{9D8B030D-6E8A-4147-A177-3AD203B41FA5}">
                      <a16:colId xmlns:a16="http://schemas.microsoft.com/office/drawing/2014/main" val="2141082053"/>
                    </a:ext>
                  </a:extLst>
                </a:gridCol>
                <a:gridCol w="929585">
                  <a:extLst>
                    <a:ext uri="{9D8B030D-6E8A-4147-A177-3AD203B41FA5}">
                      <a16:colId xmlns:a16="http://schemas.microsoft.com/office/drawing/2014/main" val="365265412"/>
                    </a:ext>
                  </a:extLst>
                </a:gridCol>
                <a:gridCol w="929585">
                  <a:extLst>
                    <a:ext uri="{9D8B030D-6E8A-4147-A177-3AD203B41FA5}">
                      <a16:colId xmlns:a16="http://schemas.microsoft.com/office/drawing/2014/main" val="1310106552"/>
                    </a:ext>
                  </a:extLst>
                </a:gridCol>
                <a:gridCol w="929585">
                  <a:extLst>
                    <a:ext uri="{9D8B030D-6E8A-4147-A177-3AD203B41FA5}">
                      <a16:colId xmlns:a16="http://schemas.microsoft.com/office/drawing/2014/main" val="4145809130"/>
                    </a:ext>
                  </a:extLst>
                </a:gridCol>
                <a:gridCol w="929585">
                  <a:extLst>
                    <a:ext uri="{9D8B030D-6E8A-4147-A177-3AD203B41FA5}">
                      <a16:colId xmlns:a16="http://schemas.microsoft.com/office/drawing/2014/main" val="1417258483"/>
                    </a:ext>
                  </a:extLst>
                </a:gridCol>
                <a:gridCol w="929585">
                  <a:extLst>
                    <a:ext uri="{9D8B030D-6E8A-4147-A177-3AD203B41FA5}">
                      <a16:colId xmlns:a16="http://schemas.microsoft.com/office/drawing/2014/main" val="2172962834"/>
                    </a:ext>
                  </a:extLst>
                </a:gridCol>
                <a:gridCol w="929585">
                  <a:extLst>
                    <a:ext uri="{9D8B030D-6E8A-4147-A177-3AD203B41FA5}">
                      <a16:colId xmlns:a16="http://schemas.microsoft.com/office/drawing/2014/main" val="550505166"/>
                    </a:ext>
                  </a:extLst>
                </a:gridCol>
                <a:gridCol w="929585">
                  <a:extLst>
                    <a:ext uri="{9D8B030D-6E8A-4147-A177-3AD203B41FA5}">
                      <a16:colId xmlns:a16="http://schemas.microsoft.com/office/drawing/2014/main" val="1963077407"/>
                    </a:ext>
                  </a:extLst>
                </a:gridCol>
              </a:tblGrid>
              <a:tr h="84841">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200" b="1" kern="1200">
                          <a:solidFill>
                            <a:schemeClr val="bg1"/>
                          </a:solidFill>
                          <a:effectLst/>
                          <a:latin typeface="+mn-lt"/>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9912794"/>
                  </a:ext>
                </a:extLst>
              </a:tr>
              <a:tr h="270919">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600" b="1" kern="1200">
                          <a:solidFill>
                            <a:schemeClr val="bg1"/>
                          </a:solidFill>
                          <a:effectLst/>
                          <a:latin typeface="+mn-lt"/>
                          <a:ea typeface="Calibri" panose="020F0502020204030204" pitchFamily="34" charset="0"/>
                          <a:cs typeface="Times New Roman" panose="02020603050405020304" pitchFamily="18" charset="0"/>
                        </a:rPr>
                        <a:t>July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Aug</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Sep</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Oct</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Nov</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Dec</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Jan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Feb</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Apr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May </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Jun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652462419"/>
                  </a:ext>
                </a:extLst>
              </a:tr>
              <a:tr h="1235290">
                <a:tc>
                  <a:txBody>
                    <a:bodyPr/>
                    <a:lstStyle/>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Ci3T</a:t>
                      </a:r>
                    </a:p>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EMPOWER</a:t>
                      </a: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1</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2</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3</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4</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5</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6</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7</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7386573"/>
                  </a:ext>
                </a:extLst>
              </a:tr>
            </a:tbl>
          </a:graphicData>
        </a:graphic>
      </p:graphicFrame>
      <p:grpSp>
        <p:nvGrpSpPr>
          <p:cNvPr id="17" name="Group 16">
            <a:extLst>
              <a:ext uri="{FF2B5EF4-FFF2-40B4-BE49-F238E27FC236}">
                <a16:creationId xmlns:a16="http://schemas.microsoft.com/office/drawing/2014/main" id="{0856D300-560B-13CB-5BBF-8215CE436F71}"/>
              </a:ext>
            </a:extLst>
          </p:cNvPr>
          <p:cNvGrpSpPr/>
          <p:nvPr/>
        </p:nvGrpSpPr>
        <p:grpSpPr>
          <a:xfrm>
            <a:off x="10410597" y="4936131"/>
            <a:ext cx="1557521" cy="1704538"/>
            <a:chOff x="11239760" y="5023409"/>
            <a:chExt cx="1557521" cy="1704538"/>
          </a:xfrm>
        </p:grpSpPr>
        <p:pic>
          <p:nvPicPr>
            <p:cNvPr id="6" name="Picture 2" descr="people near a blackboard by jetxee">
              <a:extLst>
                <a:ext uri="{FF2B5EF4-FFF2-40B4-BE49-F238E27FC236}">
                  <a16:creationId xmlns:a16="http://schemas.microsoft.com/office/drawing/2014/main" id="{0B232E79-E938-E621-CE1A-B114457F922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39760"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5E1F3A6-3067-7BFD-E2F2-59D393098B8A}"/>
                </a:ext>
              </a:extLst>
            </p:cNvPr>
            <p:cNvSpPr txBox="1"/>
            <p:nvPr/>
          </p:nvSpPr>
          <p:spPr>
            <a:xfrm>
              <a:off x="11461309" y="5114972"/>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FABI</a:t>
              </a:r>
            </a:p>
          </p:txBody>
        </p:sp>
      </p:grpSp>
      <p:cxnSp>
        <p:nvCxnSpPr>
          <p:cNvPr id="27" name="Straight Arrow Connector 26">
            <a:extLst>
              <a:ext uri="{FF2B5EF4-FFF2-40B4-BE49-F238E27FC236}">
                <a16:creationId xmlns:a16="http://schemas.microsoft.com/office/drawing/2014/main" id="{723EA8A6-8532-A0B8-3EC1-CA4E15B638B4}"/>
              </a:ext>
            </a:extLst>
          </p:cNvPr>
          <p:cNvCxnSpPr>
            <a:cxnSpLocks/>
            <a:endCxn id="6" idx="0"/>
          </p:cNvCxnSpPr>
          <p:nvPr/>
        </p:nvCxnSpPr>
        <p:spPr>
          <a:xfrm>
            <a:off x="9691942" y="3617599"/>
            <a:ext cx="1497416"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43" name="Rounded Rectangle 42">
            <a:extLst>
              <a:ext uri="{FF2B5EF4-FFF2-40B4-BE49-F238E27FC236}">
                <a16:creationId xmlns:a16="http://schemas.microsoft.com/office/drawing/2014/main" id="{A2DBCB23-1B72-4514-166A-7E1DB63B11A0}"/>
              </a:ext>
            </a:extLst>
          </p:cNvPr>
          <p:cNvSpPr/>
          <p:nvPr/>
        </p:nvSpPr>
        <p:spPr>
          <a:xfrm>
            <a:off x="2502937" y="4201885"/>
            <a:ext cx="7186127" cy="370115"/>
          </a:xfrm>
          <a:prstGeom prst="roundRect">
            <a:avLst/>
          </a:prstGeom>
          <a:solidFill>
            <a:schemeClr val="accent4">
              <a:alpha val="9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bg1"/>
                </a:solidFill>
              </a:rPr>
              <a:t>Designate two staff to attend trainings to become on-site coaches</a:t>
            </a:r>
          </a:p>
        </p:txBody>
      </p:sp>
      <p:sp>
        <p:nvSpPr>
          <p:cNvPr id="32" name="Right Arrow 31">
            <a:extLst>
              <a:ext uri="{FF2B5EF4-FFF2-40B4-BE49-F238E27FC236}">
                <a16:creationId xmlns:a16="http://schemas.microsoft.com/office/drawing/2014/main" id="{CC542FA7-E22E-C3F0-537F-F581F7384D54}"/>
              </a:ext>
            </a:extLst>
          </p:cNvPr>
          <p:cNvSpPr/>
          <p:nvPr/>
        </p:nvSpPr>
        <p:spPr>
          <a:xfrm>
            <a:off x="-1748" y="6043927"/>
            <a:ext cx="3146721" cy="697959"/>
          </a:xfrm>
          <a:prstGeom prst="rightArrow">
            <a:avLst/>
          </a:prstGeom>
          <a:solidFill>
            <a:schemeClr val="accent5">
              <a:alpha val="9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a:solidFill>
                  <a:schemeClr val="bg1"/>
                </a:solidFill>
              </a:rPr>
              <a:t>10 min @ next faculty meeting</a:t>
            </a:r>
          </a:p>
        </p:txBody>
      </p:sp>
    </p:spTree>
    <p:extLst>
      <p:ext uri="{BB962C8B-B14F-4D97-AF65-F5344CB8AC3E}">
        <p14:creationId xmlns:p14="http://schemas.microsoft.com/office/powerpoint/2010/main" val="26910546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5552C-4566-CAD1-1215-69F3636ED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35475-9D84-91FD-FD95-CD4CDC1E22BA}"/>
              </a:ext>
            </a:extLst>
          </p:cNvPr>
          <p:cNvSpPr>
            <a:spLocks noGrp="1"/>
          </p:cNvSpPr>
          <p:nvPr>
            <p:ph type="title"/>
          </p:nvPr>
        </p:nvSpPr>
        <p:spPr/>
        <p:txBody>
          <a:bodyPr/>
          <a:lstStyle/>
          <a:p>
            <a:r>
              <a:rPr lang="en-US"/>
              <a:t>Action Planning</a:t>
            </a:r>
          </a:p>
        </p:txBody>
      </p:sp>
      <p:pic>
        <p:nvPicPr>
          <p:cNvPr id="5" name="Picture 4" descr="Graphical user interface, application&#10;&#10;Description automatically generated">
            <a:extLst>
              <a:ext uri="{FF2B5EF4-FFF2-40B4-BE49-F238E27FC236}">
                <a16:creationId xmlns:a16="http://schemas.microsoft.com/office/drawing/2014/main" id="{CD66F51C-43A0-0508-BE30-14CCA94048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81422" y="1719734"/>
            <a:ext cx="8629156" cy="4681019"/>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
        <p:nvSpPr>
          <p:cNvPr id="7" name="TextBox 6">
            <a:extLst>
              <a:ext uri="{FF2B5EF4-FFF2-40B4-BE49-F238E27FC236}">
                <a16:creationId xmlns:a16="http://schemas.microsoft.com/office/drawing/2014/main" id="{A156AE26-DEDD-EEF1-7F94-53FC65FC0F91}"/>
              </a:ext>
            </a:extLst>
          </p:cNvPr>
          <p:cNvSpPr txBox="1"/>
          <p:nvPr/>
        </p:nvSpPr>
        <p:spPr>
          <a:xfrm>
            <a:off x="1965964" y="2974020"/>
            <a:ext cx="3575538" cy="430887"/>
          </a:xfrm>
          <a:prstGeom prst="rect">
            <a:avLst/>
          </a:prstGeom>
          <a:noFill/>
        </p:spPr>
        <p:txBody>
          <a:bodyPr wrap="square" rtlCol="0">
            <a:spAutoFit/>
          </a:bodyPr>
          <a:lstStyle/>
          <a:p>
            <a:pPr>
              <a:spcBef>
                <a:spcPts val="600"/>
              </a:spcBef>
            </a:pPr>
            <a:r>
              <a:rPr lang="en-US" sz="1100"/>
              <a:t>Add connecting students to Tier 2 and Tier 3 supports to upcoming grade-level meeting agendas</a:t>
            </a:r>
          </a:p>
        </p:txBody>
      </p:sp>
      <p:sp>
        <p:nvSpPr>
          <p:cNvPr id="8" name="TextBox 7">
            <a:extLst>
              <a:ext uri="{FF2B5EF4-FFF2-40B4-BE49-F238E27FC236}">
                <a16:creationId xmlns:a16="http://schemas.microsoft.com/office/drawing/2014/main" id="{A530C188-9E8E-85CA-17AB-4ACEA7B336EC}"/>
              </a:ext>
            </a:extLst>
          </p:cNvPr>
          <p:cNvSpPr txBox="1"/>
          <p:nvPr/>
        </p:nvSpPr>
        <p:spPr>
          <a:xfrm>
            <a:off x="6203402" y="2970851"/>
            <a:ext cx="879161" cy="261610"/>
          </a:xfrm>
          <a:prstGeom prst="rect">
            <a:avLst/>
          </a:prstGeom>
          <a:noFill/>
        </p:spPr>
        <p:txBody>
          <a:bodyPr wrap="square" rtlCol="0">
            <a:spAutoFit/>
          </a:bodyPr>
          <a:lstStyle/>
          <a:p>
            <a:r>
              <a:rPr lang="en-US" sz="1100"/>
              <a:t>Rebecca</a:t>
            </a:r>
          </a:p>
        </p:txBody>
      </p:sp>
      <p:sp>
        <p:nvSpPr>
          <p:cNvPr id="9" name="TextBox 8">
            <a:extLst>
              <a:ext uri="{FF2B5EF4-FFF2-40B4-BE49-F238E27FC236}">
                <a16:creationId xmlns:a16="http://schemas.microsoft.com/office/drawing/2014/main" id="{BE34FFE2-1E9E-B156-F072-837A3226DF54}"/>
              </a:ext>
            </a:extLst>
          </p:cNvPr>
          <p:cNvSpPr txBox="1"/>
          <p:nvPr/>
        </p:nvSpPr>
        <p:spPr>
          <a:xfrm>
            <a:off x="7939444" y="2943013"/>
            <a:ext cx="879161" cy="261610"/>
          </a:xfrm>
          <a:prstGeom prst="rect">
            <a:avLst/>
          </a:prstGeom>
          <a:noFill/>
        </p:spPr>
        <p:txBody>
          <a:bodyPr wrap="square" rtlCol="0">
            <a:spAutoFit/>
          </a:bodyPr>
          <a:lstStyle/>
          <a:p>
            <a:r>
              <a:rPr lang="en-US" sz="1100"/>
              <a:t>01/21/25</a:t>
            </a:r>
          </a:p>
        </p:txBody>
      </p:sp>
    </p:spTree>
    <p:extLst>
      <p:ext uri="{BB962C8B-B14F-4D97-AF65-F5344CB8AC3E}">
        <p14:creationId xmlns:p14="http://schemas.microsoft.com/office/powerpoint/2010/main" val="71045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3415-18B1-2606-5D91-86EA0DB22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CCD1A-1CEB-2CCE-5BDC-664173EDC6AD}"/>
              </a:ext>
            </a:extLst>
          </p:cNvPr>
          <p:cNvSpPr>
            <a:spLocks noGrp="1"/>
          </p:cNvSpPr>
          <p:nvPr>
            <p:ph type="title"/>
          </p:nvPr>
        </p:nvSpPr>
        <p:spPr/>
        <p:txBody>
          <a:bodyPr/>
          <a:lstStyle/>
          <a:p>
            <a:r>
              <a:rPr lang="en-US"/>
              <a:t>Data-Informed Decision Making:</a:t>
            </a:r>
          </a:p>
        </p:txBody>
      </p:sp>
      <p:sp>
        <p:nvSpPr>
          <p:cNvPr id="3" name="Text Placeholder 2">
            <a:extLst>
              <a:ext uri="{FF2B5EF4-FFF2-40B4-BE49-F238E27FC236}">
                <a16:creationId xmlns:a16="http://schemas.microsoft.com/office/drawing/2014/main" id="{21793299-11C7-13C9-8A98-FE2B7B4D2E67}"/>
              </a:ext>
            </a:extLst>
          </p:cNvPr>
          <p:cNvSpPr>
            <a:spLocks noGrp="1"/>
          </p:cNvSpPr>
          <p:nvPr>
            <p:ph type="body" idx="1"/>
          </p:nvPr>
        </p:nvSpPr>
        <p:spPr/>
        <p:txBody>
          <a:bodyPr/>
          <a:lstStyle/>
          <a:p>
            <a:r>
              <a:rPr lang="en-US"/>
              <a:t>Set Professional Learning Targets and Resources</a:t>
            </a:r>
          </a:p>
          <a:p>
            <a:r>
              <a:rPr lang="en-US" b="1"/>
              <a:t>Develop Communication Plans with Staff and Families</a:t>
            </a:r>
          </a:p>
          <a:p>
            <a:endParaRPr lang="en-US"/>
          </a:p>
        </p:txBody>
      </p:sp>
      <p:pic>
        <p:nvPicPr>
          <p:cNvPr id="5" name="Picture 4" descr="A screenshot of a computer&#10;&#10;Description automatically generated">
            <a:extLst>
              <a:ext uri="{FF2B5EF4-FFF2-40B4-BE49-F238E27FC236}">
                <a16:creationId xmlns:a16="http://schemas.microsoft.com/office/drawing/2014/main" id="{919E680C-1614-F37E-F968-A055AD4611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19"/>
          <a:stretch/>
        </p:blipFill>
        <p:spPr>
          <a:xfrm>
            <a:off x="10041099" y="4818185"/>
            <a:ext cx="1791004" cy="1805789"/>
          </a:xfrm>
          <a:prstGeom prst="rect">
            <a:avLst/>
          </a:prstGeom>
          <a:ln>
            <a:solidFill>
              <a:schemeClr val="tx1"/>
            </a:solidFill>
          </a:ln>
        </p:spPr>
      </p:pic>
      <p:sp>
        <p:nvSpPr>
          <p:cNvPr id="6" name="Rectangle 5">
            <a:extLst>
              <a:ext uri="{FF2B5EF4-FFF2-40B4-BE49-F238E27FC236}">
                <a16:creationId xmlns:a16="http://schemas.microsoft.com/office/drawing/2014/main" id="{3C331C14-D616-9876-9D67-303C18362125}"/>
              </a:ext>
            </a:extLst>
          </p:cNvPr>
          <p:cNvSpPr/>
          <p:nvPr/>
        </p:nvSpPr>
        <p:spPr>
          <a:xfrm>
            <a:off x="9847385" y="4589463"/>
            <a:ext cx="2215661" cy="21513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52301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D369-BC52-6581-9703-E62055B1CE43}"/>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1C30670-826A-244D-B229-9EC3095C3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A0075AAB-88AC-FA3B-C424-F48F9445AFF2}"/>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B6B9BE36-90D2-BBED-AD8D-B1EBBA0051D2}"/>
              </a:ext>
            </a:extLst>
          </p:cNvPr>
          <p:cNvSpPr/>
          <p:nvPr/>
        </p:nvSpPr>
        <p:spPr>
          <a:xfrm>
            <a:off x="1415714" y="32224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2071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50F19-E561-1414-ED9A-A05C5D2B1DE6}"/>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98E73C3-CD92-C6E3-FB56-0E8BCCF99D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6FFB159-7C83-4872-5B2E-FA0933438AFE}"/>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1F981700-3137-DE04-62A5-1B69D41E65A5}"/>
              </a:ext>
            </a:extLst>
          </p:cNvPr>
          <p:cNvSpPr/>
          <p:nvPr/>
        </p:nvSpPr>
        <p:spPr>
          <a:xfrm>
            <a:off x="1415714" y="350820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6247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8D6F-0D0D-CD40-6CF2-30AE43ED0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7C2E8-AB04-85B1-2A0F-93E85980B1EB}"/>
              </a:ext>
            </a:extLst>
          </p:cNvPr>
          <p:cNvSpPr>
            <a:spLocks noGrp="1"/>
          </p:cNvSpPr>
          <p:nvPr>
            <p:ph type="title"/>
          </p:nvPr>
        </p:nvSpPr>
        <p:spPr/>
        <p:txBody>
          <a:bodyPr/>
          <a:lstStyle/>
          <a:p>
            <a:r>
              <a:rPr lang="en-US"/>
              <a:t>Sharing Treatment Integrity and Social Validity Data</a:t>
            </a:r>
          </a:p>
        </p:txBody>
      </p:sp>
      <p:grpSp>
        <p:nvGrpSpPr>
          <p:cNvPr id="10" name="Group 9">
            <a:extLst>
              <a:ext uri="{FF2B5EF4-FFF2-40B4-BE49-F238E27FC236}">
                <a16:creationId xmlns:a16="http://schemas.microsoft.com/office/drawing/2014/main" id="{35F8B52B-D9EE-9A97-FE17-58EB3DAF50BC}"/>
              </a:ext>
            </a:extLst>
          </p:cNvPr>
          <p:cNvGrpSpPr/>
          <p:nvPr/>
        </p:nvGrpSpPr>
        <p:grpSpPr>
          <a:xfrm>
            <a:off x="838200" y="1903628"/>
            <a:ext cx="10763374" cy="4338776"/>
            <a:chOff x="838200" y="1690686"/>
            <a:chExt cx="11011148" cy="4338775"/>
          </a:xfrm>
        </p:grpSpPr>
        <p:pic>
          <p:nvPicPr>
            <p:cNvPr id="5" name="Picture 4" descr="Table&#10;&#10;Description automatically generated">
              <a:extLst>
                <a:ext uri="{FF2B5EF4-FFF2-40B4-BE49-F238E27FC236}">
                  <a16:creationId xmlns:a16="http://schemas.microsoft.com/office/drawing/2014/main" id="{E489305C-7F13-1B96-4AED-F401ED71F0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4071141"/>
              <a:ext cx="3478133" cy="1956449"/>
            </a:xfrm>
            <a:prstGeom prst="rect">
              <a:avLst/>
            </a:prstGeom>
            <a:ln>
              <a:solidFill>
                <a:schemeClr val="tx1"/>
              </a:solidFill>
            </a:ln>
          </p:spPr>
        </p:pic>
        <p:pic>
          <p:nvPicPr>
            <p:cNvPr id="7" name="Picture 6" descr="Table&#10;&#10;Description automatically generated">
              <a:extLst>
                <a:ext uri="{FF2B5EF4-FFF2-40B4-BE49-F238E27FC236}">
                  <a16:creationId xmlns:a16="http://schemas.microsoft.com/office/drawing/2014/main" id="{E71DEFB8-C722-24A2-52F7-309E2752B7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03045" y="1690686"/>
              <a:ext cx="3478133" cy="1956449"/>
            </a:xfrm>
            <a:prstGeom prst="rect">
              <a:avLst/>
            </a:prstGeom>
            <a:ln>
              <a:solidFill>
                <a:schemeClr val="tx1"/>
              </a:solidFill>
            </a:ln>
          </p:spPr>
        </p:pic>
        <p:pic>
          <p:nvPicPr>
            <p:cNvPr id="9" name="Picture 8" descr="Graphical user interface, text, application&#10;&#10;Description automatically generated">
              <a:extLst>
                <a:ext uri="{FF2B5EF4-FFF2-40B4-BE49-F238E27FC236}">
                  <a16:creationId xmlns:a16="http://schemas.microsoft.com/office/drawing/2014/main" id="{486B8C2C-1E8E-4BE0-0EF6-664BFCA886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 y="1690686"/>
              <a:ext cx="3478133" cy="1956449"/>
            </a:xfrm>
            <a:prstGeom prst="rect">
              <a:avLst/>
            </a:prstGeom>
            <a:ln>
              <a:solidFill>
                <a:schemeClr val="tx1"/>
              </a:solidFill>
            </a:ln>
          </p:spPr>
        </p:pic>
        <p:pic>
          <p:nvPicPr>
            <p:cNvPr id="11" name="Picture 10" descr="Chart&#10;&#10;Description automatically generated">
              <a:extLst>
                <a:ext uri="{FF2B5EF4-FFF2-40B4-BE49-F238E27FC236}">
                  <a16:creationId xmlns:a16="http://schemas.microsoft.com/office/drawing/2014/main" id="{0B9795CF-AF60-3551-A7A9-2B1FF4F6E7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03045" y="4071141"/>
              <a:ext cx="3478133" cy="1956449"/>
            </a:xfrm>
            <a:prstGeom prst="rect">
              <a:avLst/>
            </a:prstGeom>
            <a:ln>
              <a:solidFill>
                <a:schemeClr val="tx1"/>
              </a:solidFill>
            </a:ln>
          </p:spPr>
        </p:pic>
        <p:pic>
          <p:nvPicPr>
            <p:cNvPr id="4" name="Picture 3" descr="Chart, bar chart&#10;&#10;Description automatically generated">
              <a:extLst>
                <a:ext uri="{FF2B5EF4-FFF2-40B4-BE49-F238E27FC236}">
                  <a16:creationId xmlns:a16="http://schemas.microsoft.com/office/drawing/2014/main" id="{EC51DEC5-060C-0430-0FC0-8C38B5AC92E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67890" y="4071141"/>
              <a:ext cx="3481458" cy="1958320"/>
            </a:xfrm>
            <a:prstGeom prst="rect">
              <a:avLst/>
            </a:prstGeom>
            <a:ln>
              <a:solidFill>
                <a:schemeClr val="tx1"/>
              </a:solidFill>
            </a:ln>
          </p:spPr>
        </p:pic>
      </p:grpSp>
      <p:pic>
        <p:nvPicPr>
          <p:cNvPr id="14" name="Picture 13" descr="Chart, bar chart&#10;&#10;Description automatically generated">
            <a:extLst>
              <a:ext uri="{FF2B5EF4-FFF2-40B4-BE49-F238E27FC236}">
                <a16:creationId xmlns:a16="http://schemas.microsoft.com/office/drawing/2014/main" id="{746BAAEF-4925-DA51-A1DA-C98D152C7AF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23442" y="1903628"/>
            <a:ext cx="3478132" cy="1956449"/>
          </a:xfrm>
          <a:prstGeom prst="rect">
            <a:avLst/>
          </a:prstGeom>
          <a:ln>
            <a:solidFill>
              <a:schemeClr val="tx1"/>
            </a:solidFill>
          </a:ln>
        </p:spPr>
      </p:pic>
      <p:pic>
        <p:nvPicPr>
          <p:cNvPr id="3" name="Content Placeholder 5" descr="A person holding a pen and writing on a clipboard&#10;&#10;Description automatically generated">
            <a:extLst>
              <a:ext uri="{FF2B5EF4-FFF2-40B4-BE49-F238E27FC236}">
                <a16:creationId xmlns:a16="http://schemas.microsoft.com/office/drawing/2014/main" id="{4F02B3CA-4265-04AA-D995-9E33988DB5A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350752" y="-27894"/>
            <a:ext cx="877824" cy="1371600"/>
          </a:xfrm>
          <a:prstGeom prst="rect">
            <a:avLst/>
          </a:prstGeom>
        </p:spPr>
      </p:pic>
    </p:spTree>
    <p:extLst>
      <p:ext uri="{BB962C8B-B14F-4D97-AF65-F5344CB8AC3E}">
        <p14:creationId xmlns:p14="http://schemas.microsoft.com/office/powerpoint/2010/main" val="42649689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76AA-D2FA-58E5-5F80-992D1FE4DE5C}"/>
              </a:ext>
            </a:extLst>
          </p:cNvPr>
          <p:cNvSpPr>
            <a:spLocks noGrp="1"/>
          </p:cNvSpPr>
          <p:nvPr>
            <p:ph type="title"/>
          </p:nvPr>
        </p:nvSpPr>
        <p:spPr/>
        <p:txBody>
          <a:bodyPr/>
          <a:lstStyle/>
          <a:p>
            <a:r>
              <a:rPr lang="en-US"/>
              <a:t>Sharing Treatment Integrity and Social Validity Data</a:t>
            </a:r>
          </a:p>
        </p:txBody>
      </p:sp>
      <p:grpSp>
        <p:nvGrpSpPr>
          <p:cNvPr id="3" name="Group 2">
            <a:extLst>
              <a:ext uri="{FF2B5EF4-FFF2-40B4-BE49-F238E27FC236}">
                <a16:creationId xmlns:a16="http://schemas.microsoft.com/office/drawing/2014/main" id="{8CA91D68-A159-E1E4-266F-288EE9FFA566}"/>
              </a:ext>
            </a:extLst>
          </p:cNvPr>
          <p:cNvGrpSpPr/>
          <p:nvPr/>
        </p:nvGrpSpPr>
        <p:grpSpPr>
          <a:xfrm>
            <a:off x="381000" y="2219636"/>
            <a:ext cx="11430000" cy="3266764"/>
            <a:chOff x="0" y="3092918"/>
            <a:chExt cx="12217836" cy="3258082"/>
          </a:xfrm>
        </p:grpSpPr>
        <p:pic>
          <p:nvPicPr>
            <p:cNvPr id="4" name="Picture 3">
              <a:extLst>
                <a:ext uri="{FF2B5EF4-FFF2-40B4-BE49-F238E27FC236}">
                  <a16:creationId xmlns:a16="http://schemas.microsoft.com/office/drawing/2014/main" id="{E4D20845-2907-E9B8-9546-D5E35BBA0F2E}"/>
                </a:ext>
              </a:extLst>
            </p:cNvPr>
            <p:cNvPicPr>
              <a:picLocks noChangeAspect="1"/>
            </p:cNvPicPr>
            <p:nvPr/>
          </p:nvPicPr>
          <p:blipFill>
            <a:blip r:embed="rId2"/>
            <a:stretch>
              <a:fillRect/>
            </a:stretch>
          </p:blipFill>
          <p:spPr>
            <a:xfrm>
              <a:off x="201873" y="4071144"/>
              <a:ext cx="11784928" cy="2279856"/>
            </a:xfrm>
            <a:prstGeom prst="rect">
              <a:avLst/>
            </a:prstGeom>
            <a:ln>
              <a:noFill/>
            </a:ln>
          </p:spPr>
        </p:pic>
        <p:pic>
          <p:nvPicPr>
            <p:cNvPr id="5" name="Picture 4">
              <a:extLst>
                <a:ext uri="{FF2B5EF4-FFF2-40B4-BE49-F238E27FC236}">
                  <a16:creationId xmlns:a16="http://schemas.microsoft.com/office/drawing/2014/main" id="{A1825302-AFEC-7983-A008-5458FBC1B41A}"/>
                </a:ext>
              </a:extLst>
            </p:cNvPr>
            <p:cNvPicPr>
              <a:picLocks noChangeAspect="1"/>
            </p:cNvPicPr>
            <p:nvPr/>
          </p:nvPicPr>
          <p:blipFill>
            <a:blip r:embed="rId3"/>
            <a:stretch>
              <a:fillRect/>
            </a:stretch>
          </p:blipFill>
          <p:spPr>
            <a:xfrm>
              <a:off x="0" y="3092918"/>
              <a:ext cx="12217836" cy="978225"/>
            </a:xfrm>
            <a:prstGeom prst="rect">
              <a:avLst/>
            </a:prstGeom>
            <a:ln>
              <a:noFill/>
            </a:ln>
          </p:spPr>
        </p:pic>
      </p:grpSp>
    </p:spTree>
    <p:extLst>
      <p:ext uri="{BB962C8B-B14F-4D97-AF65-F5344CB8AC3E}">
        <p14:creationId xmlns:p14="http://schemas.microsoft.com/office/powerpoint/2010/main" val="263070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4096-78D5-0C5C-B568-BCDAD323F40D}"/>
              </a:ext>
            </a:extLst>
          </p:cNvPr>
          <p:cNvSpPr>
            <a:spLocks noGrp="1"/>
          </p:cNvSpPr>
          <p:nvPr>
            <p:ph type="title"/>
          </p:nvPr>
        </p:nvSpPr>
        <p:spPr/>
        <p:txBody>
          <a:bodyPr/>
          <a:lstStyle/>
          <a:p>
            <a:r>
              <a:rPr lang="en-US"/>
              <a:t>Example: Making Explicit Connections </a:t>
            </a:r>
          </a:p>
        </p:txBody>
      </p:sp>
      <p:pic>
        <p:nvPicPr>
          <p:cNvPr id="5" name="Picture 4" descr="Table&#10;&#10;Description automatically generated">
            <a:extLst>
              <a:ext uri="{FF2B5EF4-FFF2-40B4-BE49-F238E27FC236}">
                <a16:creationId xmlns:a16="http://schemas.microsoft.com/office/drawing/2014/main" id="{EE62B3D1-BD51-5F0F-7647-6AFF083CABA5}"/>
              </a:ext>
            </a:extLst>
          </p:cNvPr>
          <p:cNvPicPr>
            <a:picLocks noChangeAspect="1"/>
          </p:cNvPicPr>
          <p:nvPr/>
        </p:nvPicPr>
        <p:blipFill>
          <a:blip r:embed="rId2"/>
          <a:stretch>
            <a:fillRect/>
          </a:stretch>
        </p:blipFill>
        <p:spPr>
          <a:xfrm>
            <a:off x="4576020" y="1945368"/>
            <a:ext cx="6994359" cy="4024894"/>
          </a:xfrm>
          <a:prstGeom prst="rect">
            <a:avLst/>
          </a:prstGeom>
          <a:ln>
            <a:solidFill>
              <a:schemeClr val="tx1"/>
            </a:solidFill>
          </a:ln>
        </p:spPr>
      </p:pic>
      <p:pic>
        <p:nvPicPr>
          <p:cNvPr id="13" name="Picture 12">
            <a:extLst>
              <a:ext uri="{FF2B5EF4-FFF2-40B4-BE49-F238E27FC236}">
                <a16:creationId xmlns:a16="http://schemas.microsoft.com/office/drawing/2014/main" id="{8300A22F-4A25-F86F-4299-7B729A9278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621" y="1945368"/>
            <a:ext cx="3625527" cy="4024814"/>
          </a:xfrm>
          <a:prstGeom prst="rect">
            <a:avLst/>
          </a:prstGeom>
          <a:ln>
            <a:solidFill>
              <a:schemeClr val="tx1"/>
            </a:solidFill>
          </a:ln>
        </p:spPr>
      </p:pic>
      <p:sp>
        <p:nvSpPr>
          <p:cNvPr id="14" name="Arrow: Right 13">
            <a:extLst>
              <a:ext uri="{FF2B5EF4-FFF2-40B4-BE49-F238E27FC236}">
                <a16:creationId xmlns:a16="http://schemas.microsoft.com/office/drawing/2014/main" id="{981B47C2-2B54-F5D3-D463-0D2D1291406B}"/>
              </a:ext>
            </a:extLst>
          </p:cNvPr>
          <p:cNvSpPr/>
          <p:nvPr/>
        </p:nvSpPr>
        <p:spPr>
          <a:xfrm>
            <a:off x="3958391" y="3681663"/>
            <a:ext cx="786073" cy="469231"/>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688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a:xfrm>
            <a:off x="838200" y="1825625"/>
            <a:ext cx="10515600" cy="2955925"/>
          </a:xfrm>
        </p:spPr>
        <p:txBody>
          <a:bodyPr>
            <a:normAutofit fontScale="92500" lnSpcReduction="20000"/>
          </a:bodyPr>
          <a:lstStyle/>
          <a:p>
            <a:r>
              <a:rPr lang="en-US"/>
              <a:t>Welcome</a:t>
            </a:r>
          </a:p>
          <a:p>
            <a:r>
              <a:rPr lang="en-US"/>
              <a:t>Procedures for Monitoring</a:t>
            </a:r>
          </a:p>
          <a:p>
            <a:pPr lvl="1"/>
            <a:r>
              <a:rPr lang="en-US"/>
              <a:t>Review Fall Social Validity and Treatment Integrity Data</a:t>
            </a:r>
          </a:p>
          <a:p>
            <a:pPr lvl="1"/>
            <a:r>
              <a:rPr lang="en-US"/>
              <a:t>Review Winter Screening Data</a:t>
            </a:r>
          </a:p>
          <a:p>
            <a:r>
              <a:rPr lang="en-US"/>
              <a:t>Data-Informed Decision-Making</a:t>
            </a:r>
          </a:p>
          <a:p>
            <a:pPr lvl="1"/>
            <a:r>
              <a:rPr lang="en-US"/>
              <a:t>Set Professional Learning Targets and Resources</a:t>
            </a:r>
          </a:p>
          <a:p>
            <a:pPr lvl="1"/>
            <a:r>
              <a:rPr lang="en-US"/>
              <a:t>Develop Communication Plans with Staff and Families</a:t>
            </a:r>
          </a:p>
          <a:p>
            <a:r>
              <a:rPr lang="en-US"/>
              <a:t>Wrapping Up and Moving Forward</a:t>
            </a:r>
          </a:p>
        </p:txBody>
      </p:sp>
      <p:pic>
        <p:nvPicPr>
          <p:cNvPr id="4" name="Picture 3" descr="A blue and white logo&#10;&#10;Description automatically generated">
            <a:extLst>
              <a:ext uri="{FF2B5EF4-FFF2-40B4-BE49-F238E27FC236}">
                <a16:creationId xmlns:a16="http://schemas.microsoft.com/office/drawing/2014/main" id="{3F668986-8AB7-7B35-6706-A82E513897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483" y="5403359"/>
            <a:ext cx="1120775" cy="1120775"/>
          </a:xfrm>
          <a:prstGeom prst="rect">
            <a:avLst/>
          </a:prstGeom>
        </p:spPr>
      </p:pic>
      <p:sp>
        <p:nvSpPr>
          <p:cNvPr id="7" name="Rectangle 6">
            <a:extLst>
              <a:ext uri="{FF2B5EF4-FFF2-40B4-BE49-F238E27FC236}">
                <a16:creationId xmlns:a16="http://schemas.microsoft.com/office/drawing/2014/main" id="{71C4A1D1-E616-F7B7-0F3E-CE3E5F9B6ED4}"/>
              </a:ext>
            </a:extLst>
          </p:cNvPr>
          <p:cNvSpPr/>
          <p:nvPr/>
        </p:nvSpPr>
        <p:spPr>
          <a:xfrm>
            <a:off x="838199" y="5300966"/>
            <a:ext cx="7934325" cy="1325563"/>
          </a:xfrm>
          <a:prstGeom prst="rect">
            <a:avLst/>
          </a:prstGeom>
          <a:noFill/>
          <a:ln>
            <a:prstDash val="solid"/>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D49C0D7B-7CC5-BE4E-D0AD-F6E91F35AB0B}"/>
              </a:ext>
            </a:extLst>
          </p:cNvPr>
          <p:cNvSpPr txBox="1"/>
          <p:nvPr/>
        </p:nvSpPr>
        <p:spPr>
          <a:xfrm>
            <a:off x="2111542" y="5446916"/>
            <a:ext cx="6621296" cy="1077218"/>
          </a:xfrm>
          <a:prstGeom prst="rect">
            <a:avLst/>
          </a:prstGeom>
          <a:noFill/>
        </p:spPr>
        <p:txBody>
          <a:bodyPr wrap="square" rtlCol="0">
            <a:spAutoFit/>
          </a:bodyPr>
          <a:lstStyle/>
          <a:p>
            <a:r>
              <a:rPr lang="en-US" sz="1600"/>
              <a:t>If you are a </a:t>
            </a:r>
            <a:r>
              <a:rPr lang="en-US" sz="1600">
                <a:solidFill>
                  <a:srgbClr val="000000"/>
                </a:solidFill>
                <a:effectLst/>
                <a:latin typeface="Arial" panose="020B0604020202020204" pitchFamily="34" charset="0"/>
                <a:ea typeface="Calibri" panose="020F0502020204030204" pitchFamily="34" charset="0"/>
              </a:rPr>
              <a:t>Board Certified Behavior Analyst (BCBA), you may accrue up to 2 continuing education units (CEUs) for attending this session. See agenda for task list alignment. </a:t>
            </a:r>
            <a:r>
              <a:rPr lang="en-US" sz="1600">
                <a:solidFill>
                  <a:srgbClr val="000000"/>
                </a:solidFill>
                <a:latin typeface="Arial" panose="020B0604020202020204" pitchFamily="34" charset="0"/>
                <a:ea typeface="Calibri" panose="020F0502020204030204" pitchFamily="34" charset="0"/>
              </a:rPr>
              <a:t>Throughout the session we will share </a:t>
            </a:r>
            <a:r>
              <a:rPr lang="en-US" sz="1600">
                <a:effectLst/>
                <a:latin typeface="Arial" panose="020B0604020202020204" pitchFamily="34" charset="0"/>
                <a:ea typeface="Calibri" panose="020F0502020204030204" pitchFamily="34" charset="0"/>
              </a:rPr>
              <a:t>4 </a:t>
            </a:r>
            <a:r>
              <a:rPr lang="en-US" sz="1600">
                <a:latin typeface="Arial" panose="020B0604020202020204" pitchFamily="34" charset="0"/>
                <a:ea typeface="Calibri" panose="020F0502020204030204" pitchFamily="34" charset="0"/>
              </a:rPr>
              <a:t>key words, write those down to turn in after the session!</a:t>
            </a:r>
            <a:endParaRPr lang="en-US" sz="1600"/>
          </a:p>
        </p:txBody>
      </p:sp>
      <p:pic>
        <p:nvPicPr>
          <p:cNvPr id="9" name="Picture 8" descr="A screenshot of a computer&#10;&#10;Description automatically generated">
            <a:extLst>
              <a:ext uri="{FF2B5EF4-FFF2-40B4-BE49-F238E27FC236}">
                <a16:creationId xmlns:a16="http://schemas.microsoft.com/office/drawing/2014/main" id="{C6F7FF56-8E9F-3F74-7CD9-C2A1EF2C1DC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83579" y="4560979"/>
            <a:ext cx="3088105" cy="2164674"/>
          </a:xfrm>
          <a:prstGeom prst="rect">
            <a:avLst/>
          </a:prstGeom>
        </p:spPr>
      </p:pic>
    </p:spTree>
    <p:extLst>
      <p:ext uri="{BB962C8B-B14F-4D97-AF65-F5344CB8AC3E}">
        <p14:creationId xmlns:p14="http://schemas.microsoft.com/office/powerpoint/2010/main" val="1214318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29ABA-58A4-36E8-D5DF-A2E4FB260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910FE4-A105-AAD3-659E-A65E4A2F8405}"/>
              </a:ext>
            </a:extLst>
          </p:cNvPr>
          <p:cNvSpPr>
            <a:spLocks noGrp="1"/>
          </p:cNvSpPr>
          <p:nvPr>
            <p:ph type="title"/>
          </p:nvPr>
        </p:nvSpPr>
        <p:spPr/>
        <p:txBody>
          <a:bodyPr/>
          <a:lstStyle/>
          <a:p>
            <a:r>
              <a:rPr lang="en-US"/>
              <a:t>Sharing Systematic Screening Data</a:t>
            </a:r>
          </a:p>
        </p:txBody>
      </p:sp>
      <p:sp>
        <p:nvSpPr>
          <p:cNvPr id="3" name="Content Placeholder 2">
            <a:extLst>
              <a:ext uri="{FF2B5EF4-FFF2-40B4-BE49-F238E27FC236}">
                <a16:creationId xmlns:a16="http://schemas.microsoft.com/office/drawing/2014/main" id="{0FC1E361-48FD-04F6-57C7-CCE89CC6361B}"/>
              </a:ext>
            </a:extLst>
          </p:cNvPr>
          <p:cNvSpPr>
            <a:spLocks noGrp="1"/>
          </p:cNvSpPr>
          <p:nvPr>
            <p:ph idx="1"/>
          </p:nvPr>
        </p:nvSpPr>
        <p:spPr>
          <a:xfrm>
            <a:off x="838200" y="1825625"/>
            <a:ext cx="10662920" cy="4351338"/>
          </a:xfrm>
        </p:spPr>
        <p:txBody>
          <a:bodyPr>
            <a:normAutofit/>
          </a:bodyPr>
          <a:lstStyle/>
          <a:p>
            <a:pPr marL="0" indent="0">
              <a:buNone/>
            </a:pPr>
            <a:r>
              <a:rPr lang="en-US"/>
              <a:t>Once academic and behavior screening data are collected, data are shared at the:</a:t>
            </a:r>
          </a:p>
          <a:p>
            <a:r>
              <a:rPr lang="en-US" sz="2400"/>
              <a:t>School-wide (e.g., Tier 1 efforts)</a:t>
            </a:r>
          </a:p>
          <a:p>
            <a:r>
              <a:rPr lang="en-US" sz="2400"/>
              <a:t>Grade or department (e.g., Tier 1 efforts, low-intensity strategies)</a:t>
            </a:r>
          </a:p>
          <a:p>
            <a:r>
              <a:rPr lang="en-US" sz="2400"/>
              <a:t>Class level (e.g., low-intensity strategies)</a:t>
            </a:r>
          </a:p>
          <a:p>
            <a:r>
              <a:rPr lang="en-US" sz="2400"/>
              <a:t>Individual student level (e.g., Tier 2 and Tier 3)</a:t>
            </a:r>
          </a:p>
        </p:txBody>
      </p:sp>
      <p:pic>
        <p:nvPicPr>
          <p:cNvPr id="5" name="Picture 4" descr="A screenshot of a computer&#10;&#10;Description automatically generated">
            <a:extLst>
              <a:ext uri="{FF2B5EF4-FFF2-40B4-BE49-F238E27FC236}">
                <a16:creationId xmlns:a16="http://schemas.microsoft.com/office/drawing/2014/main" id="{FCB5E23B-4CA9-3574-E9A4-784831DD2D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5340" y="4936102"/>
            <a:ext cx="5628640" cy="1556773"/>
          </a:xfrm>
          <a:prstGeom prst="rect">
            <a:avLst/>
          </a:prstGeom>
          <a:ln>
            <a:solidFill>
              <a:schemeClr val="tx1"/>
            </a:solidFill>
          </a:ln>
        </p:spPr>
      </p:pic>
      <p:pic>
        <p:nvPicPr>
          <p:cNvPr id="4" name="Picture 3" descr="A hand holding a flashlight&#10;&#10;Description automatically generated">
            <a:extLst>
              <a:ext uri="{FF2B5EF4-FFF2-40B4-BE49-F238E27FC236}">
                <a16:creationId xmlns:a16="http://schemas.microsoft.com/office/drawing/2014/main" id="{1528ED89-F938-44F4-BC41-DB7669F121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396001508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7">
            <a:extLst>
              <a:ext uri="{FF2B5EF4-FFF2-40B4-BE49-F238E27FC236}">
                <a16:creationId xmlns:a16="http://schemas.microsoft.com/office/drawing/2014/main" id="{72268419-F1F6-4AFB-8324-CC6603D388E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3" name="Picture 51">
            <a:extLst>
              <a:ext uri="{FF2B5EF4-FFF2-40B4-BE49-F238E27FC236}">
                <a16:creationId xmlns:a16="http://schemas.microsoft.com/office/drawing/2014/main" id="{BADEB0D8-4927-18AB-A510-49CAAD94DA6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4" name="Picture 50">
            <a:extLst>
              <a:ext uri="{FF2B5EF4-FFF2-40B4-BE49-F238E27FC236}">
                <a16:creationId xmlns:a16="http://schemas.microsoft.com/office/drawing/2014/main" id="{53CFDBC9-3717-7608-AA39-3144AA1E98B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5" name="Picture 49">
            <a:extLst>
              <a:ext uri="{FF2B5EF4-FFF2-40B4-BE49-F238E27FC236}">
                <a16:creationId xmlns:a16="http://schemas.microsoft.com/office/drawing/2014/main" id="{4175AEFB-35C4-0A79-776D-E35F7C3990A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6" name="Picture 48">
            <a:extLst>
              <a:ext uri="{FF2B5EF4-FFF2-40B4-BE49-F238E27FC236}">
                <a16:creationId xmlns:a16="http://schemas.microsoft.com/office/drawing/2014/main" id="{3A2655C8-308B-B6E8-BBF9-CF1B53D552B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7" name="Picture 42">
            <a:extLst>
              <a:ext uri="{FF2B5EF4-FFF2-40B4-BE49-F238E27FC236}">
                <a16:creationId xmlns:a16="http://schemas.microsoft.com/office/drawing/2014/main" id="{A080A262-EDD1-EBF2-394F-ED4CFC91664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8" name="Picture 46">
            <a:extLst>
              <a:ext uri="{FF2B5EF4-FFF2-40B4-BE49-F238E27FC236}">
                <a16:creationId xmlns:a16="http://schemas.microsoft.com/office/drawing/2014/main" id="{75CD693B-BB45-1742-6160-F356D9BD540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9" name="Picture 45">
            <a:extLst>
              <a:ext uri="{FF2B5EF4-FFF2-40B4-BE49-F238E27FC236}">
                <a16:creationId xmlns:a16="http://schemas.microsoft.com/office/drawing/2014/main" id="{9490C76F-ECEE-E489-C997-4043DE707AB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0" name="Picture 44">
            <a:extLst>
              <a:ext uri="{FF2B5EF4-FFF2-40B4-BE49-F238E27FC236}">
                <a16:creationId xmlns:a16="http://schemas.microsoft.com/office/drawing/2014/main" id="{0732DCC3-940E-39C1-CE79-9E19F246672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1" name="Picture 43">
            <a:extLst>
              <a:ext uri="{FF2B5EF4-FFF2-40B4-BE49-F238E27FC236}">
                <a16:creationId xmlns:a16="http://schemas.microsoft.com/office/drawing/2014/main" id="{63B6D71F-475C-0653-B40C-5EE1BB46392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2" name="Picture 41">
            <a:extLst>
              <a:ext uri="{FF2B5EF4-FFF2-40B4-BE49-F238E27FC236}">
                <a16:creationId xmlns:a16="http://schemas.microsoft.com/office/drawing/2014/main" id="{A8DC6188-FC89-0E38-0819-56CA0F89CB6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3" name="Picture 40">
            <a:extLst>
              <a:ext uri="{FF2B5EF4-FFF2-40B4-BE49-F238E27FC236}">
                <a16:creationId xmlns:a16="http://schemas.microsoft.com/office/drawing/2014/main" id="{44684FC8-6BF8-5DD7-5498-456E5C8C50F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6" name="Picture 39">
            <a:extLst>
              <a:ext uri="{FF2B5EF4-FFF2-40B4-BE49-F238E27FC236}">
                <a16:creationId xmlns:a16="http://schemas.microsoft.com/office/drawing/2014/main" id="{FFFF6E5E-2B09-0E31-7E3D-3FD730866CBB}"/>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7" name="Picture 38">
            <a:extLst>
              <a:ext uri="{FF2B5EF4-FFF2-40B4-BE49-F238E27FC236}">
                <a16:creationId xmlns:a16="http://schemas.microsoft.com/office/drawing/2014/main" id="{77584AD1-1BFA-83EF-938B-356D395245DC}"/>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8" name="Picture 33">
            <a:extLst>
              <a:ext uri="{FF2B5EF4-FFF2-40B4-BE49-F238E27FC236}">
                <a16:creationId xmlns:a16="http://schemas.microsoft.com/office/drawing/2014/main" id="{BCEA1731-FDC6-CA3E-7FFE-BB45CA21ECAF}"/>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19" name="Picture 36">
            <a:extLst>
              <a:ext uri="{FF2B5EF4-FFF2-40B4-BE49-F238E27FC236}">
                <a16:creationId xmlns:a16="http://schemas.microsoft.com/office/drawing/2014/main" id="{CAE48FD8-FEC7-BF42-AE16-496F2078A39B}"/>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3739794" y="4893348"/>
            <a:ext cx="4910719" cy="1741389"/>
          </a:xfrm>
          <a:prstGeom prst="rect">
            <a:avLst/>
          </a:prstGeom>
          <a:noFill/>
        </p:spPr>
      </p:pic>
      <p:pic>
        <p:nvPicPr>
          <p:cNvPr id="20" name="Picture 32">
            <a:extLst>
              <a:ext uri="{FF2B5EF4-FFF2-40B4-BE49-F238E27FC236}">
                <a16:creationId xmlns:a16="http://schemas.microsoft.com/office/drawing/2014/main" id="{49CFAFE4-6B61-C0CC-8ED1-7689F1E88DDC}"/>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3640641" y="4970467"/>
            <a:ext cx="4910718" cy="1741389"/>
          </a:xfrm>
          <a:prstGeom prst="rect">
            <a:avLst/>
          </a:prstGeom>
          <a:noFill/>
        </p:spPr>
      </p:pic>
      <p:graphicFrame>
        <p:nvGraphicFramePr>
          <p:cNvPr id="21" name="Table 6">
            <a:extLst>
              <a:ext uri="{FF2B5EF4-FFF2-40B4-BE49-F238E27FC236}">
                <a16:creationId xmlns:a16="http://schemas.microsoft.com/office/drawing/2014/main" id="{2A25BB15-1F7C-83E1-CF59-B4DD79F33A0F}"/>
              </a:ext>
            </a:extLst>
          </p:cNvPr>
          <p:cNvGraphicFramePr>
            <a:graphicFrameLocks noGrp="1"/>
          </p:cNvGraphicFramePr>
          <p:nvPr>
            <p:extLst>
              <p:ext uri="{D42A27DB-BD31-4B8C-83A1-F6EECF244321}">
                <p14:modId xmlns:p14="http://schemas.microsoft.com/office/powerpoint/2010/main" val="2444812029"/>
              </p:ext>
            </p:extLst>
          </p:nvPr>
        </p:nvGraphicFramePr>
        <p:xfrm>
          <a:off x="458008" y="595290"/>
          <a:ext cx="11282888" cy="4077764"/>
        </p:xfrm>
        <a:graphic>
          <a:graphicData uri="http://schemas.openxmlformats.org/drawingml/2006/table">
            <a:tbl>
              <a:tblPr firstRow="1" bandRow="1">
                <a:tableStyleId>{5C22544A-7EE6-4342-B048-85BDC9FD1C3A}</a:tableStyleId>
              </a:tblPr>
              <a:tblGrid>
                <a:gridCol w="5641444">
                  <a:extLst>
                    <a:ext uri="{9D8B030D-6E8A-4147-A177-3AD203B41FA5}">
                      <a16:colId xmlns:a16="http://schemas.microsoft.com/office/drawing/2014/main" val="659750370"/>
                    </a:ext>
                  </a:extLst>
                </a:gridCol>
                <a:gridCol w="5641444">
                  <a:extLst>
                    <a:ext uri="{9D8B030D-6E8A-4147-A177-3AD203B41FA5}">
                      <a16:colId xmlns:a16="http://schemas.microsoft.com/office/drawing/2014/main" val="2693799976"/>
                    </a:ext>
                  </a:extLst>
                </a:gridCol>
              </a:tblGrid>
              <a:tr h="486213">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Let’s discuss!</a:t>
                      </a:r>
                    </a:p>
                  </a:txBody>
                  <a:tcPr>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b="1">
                        <a:solidFill>
                          <a:schemeClr val="bg1"/>
                        </a:solidFill>
                      </a:endParaRPr>
                    </a:p>
                  </a:txBody>
                  <a:tcPr>
                    <a:solidFill>
                      <a:schemeClr val="accent5"/>
                    </a:solidFill>
                  </a:tcPr>
                </a:tc>
                <a:extLst>
                  <a:ext uri="{0D108BD9-81ED-4DB2-BD59-A6C34878D82A}">
                    <a16:rowId xmlns:a16="http://schemas.microsoft.com/office/drawing/2014/main" val="2349869466"/>
                  </a:ext>
                </a:extLst>
              </a:tr>
              <a:tr h="3591551">
                <a:tc>
                  <a:txBody>
                    <a:bodyPr/>
                    <a:lstStyle/>
                    <a:p>
                      <a:r>
                        <a:rPr lang="en-US" sz="2400" b="1"/>
                        <a:t>Professional Learning Targets and Resources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a:solidFill>
                            <a:schemeClr val="tx1"/>
                          </a:solidFill>
                        </a:rPr>
                        <a:t>What are the next steps to respond to your social validity and treatment integrity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a:solidFill>
                            <a:schemeClr val="tx1"/>
                          </a:solidFill>
                        </a:rPr>
                        <a:t>What are the next steps to respond to your winter screening data?</a:t>
                      </a:r>
                      <a:endParaRPr lang="en-US" sz="900" b="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i="1"/>
                        <a:t>Be ready to share at least one concrete action step your team is taking coming out of today’s session!</a:t>
                      </a:r>
                    </a:p>
                  </a:txBody>
                  <a:tcPr>
                    <a:solidFill>
                      <a:srgbClr val="DDE7F0"/>
                    </a:solidFill>
                  </a:tcPr>
                </a:tc>
                <a:tc>
                  <a:txBody>
                    <a:bodyPr/>
                    <a:lstStyle/>
                    <a:p>
                      <a:pPr marL="0" indent="0">
                        <a:buFont typeface="Arial" panose="020B0604020202020204" pitchFamily="34" charset="0"/>
                        <a:buNone/>
                      </a:pPr>
                      <a:r>
                        <a:rPr lang="en-US" sz="2400" b="1" i="0" u="none" kern="1200">
                          <a:solidFill>
                            <a:schemeClr val="tx1"/>
                          </a:solidFill>
                          <a:effectLst/>
                          <a:latin typeface="+mn-lt"/>
                          <a:ea typeface="+mn-ea"/>
                          <a:cs typeface="+mn-cs"/>
                        </a:rPr>
                        <a:t>Communication plans</a:t>
                      </a:r>
                    </a:p>
                    <a:p>
                      <a:pPr marL="342900" indent="-342900">
                        <a:buFont typeface="Arial" panose="020B0604020202020204" pitchFamily="34" charset="0"/>
                        <a:buChar char="•"/>
                      </a:pPr>
                      <a:r>
                        <a:rPr lang="en-US" sz="2400" b="0" i="0" u="none" kern="1200">
                          <a:solidFill>
                            <a:schemeClr val="tx1"/>
                          </a:solidFill>
                          <a:effectLst/>
                          <a:latin typeface="+mn-lt"/>
                          <a:ea typeface="+mn-ea"/>
                          <a:cs typeface="+mn-cs"/>
                        </a:rPr>
                        <a:t>When and how will you share Treatment Integrity and Social Validity data with staff?</a:t>
                      </a:r>
                    </a:p>
                    <a:p>
                      <a:pPr marL="342900" indent="-342900">
                        <a:buFont typeface="Arial" panose="020B0604020202020204" pitchFamily="34" charset="0"/>
                        <a:buChar char="•"/>
                      </a:pPr>
                      <a:r>
                        <a:rPr lang="en-US" sz="2400" b="0" i="0" u="none" kern="1200">
                          <a:solidFill>
                            <a:schemeClr val="tx1"/>
                          </a:solidFill>
                          <a:effectLst/>
                          <a:latin typeface="+mn-lt"/>
                          <a:ea typeface="+mn-ea"/>
                          <a:cs typeface="+mn-cs"/>
                        </a:rPr>
                        <a:t>When and how will you share Winter screening data with faculty and staff?</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u="none" kern="1200">
                          <a:solidFill>
                            <a:schemeClr val="tx1"/>
                          </a:solidFill>
                          <a:effectLst/>
                          <a:latin typeface="+mn-lt"/>
                          <a:ea typeface="+mn-ea"/>
                          <a:cs typeface="+mn-cs"/>
                        </a:rPr>
                        <a:t>What new strategies to communicate and collaborate with faculty &amp; staff are you interested in trying?</a:t>
                      </a:r>
                    </a:p>
                  </a:txBody>
                  <a:tcPr>
                    <a:solidFill>
                      <a:srgbClr val="DDE7F0"/>
                    </a:solidFill>
                  </a:tcPr>
                </a:tc>
                <a:extLst>
                  <a:ext uri="{0D108BD9-81ED-4DB2-BD59-A6C34878D82A}">
                    <a16:rowId xmlns:a16="http://schemas.microsoft.com/office/drawing/2014/main" val="927646794"/>
                  </a:ext>
                </a:extLst>
              </a:tr>
            </a:tbl>
          </a:graphicData>
        </a:graphic>
      </p:graphicFrame>
      <p:pic>
        <p:nvPicPr>
          <p:cNvPr id="15" name="Picture 14" descr="Graphical user interface, application&#10;&#10;Description automatically generated">
            <a:extLst>
              <a:ext uri="{FF2B5EF4-FFF2-40B4-BE49-F238E27FC236}">
                <a16:creationId xmlns:a16="http://schemas.microsoft.com/office/drawing/2014/main" id="{7F599B32-DD80-04CD-E149-221B7C4D1AB6}"/>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8650512" y="5084455"/>
            <a:ext cx="2505547" cy="1359173"/>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14" name="Picture 13" descr="Table&#10;&#10;Description automatically generated">
            <a:extLst>
              <a:ext uri="{FF2B5EF4-FFF2-40B4-BE49-F238E27FC236}">
                <a16:creationId xmlns:a16="http://schemas.microsoft.com/office/drawing/2014/main" id="{64989702-D82B-44B5-F725-F97637F3ABC5}"/>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0819921" y="5343548"/>
            <a:ext cx="1093372" cy="1414952"/>
          </a:xfrm>
          <a:prstGeom prst="rect">
            <a:avLst/>
          </a:prstGeom>
          <a:ln>
            <a:solidFill>
              <a:schemeClr val="tx1"/>
            </a:solidFill>
          </a:ln>
        </p:spPr>
      </p:pic>
    </p:spTree>
    <p:extLst>
      <p:ext uri="{BB962C8B-B14F-4D97-AF65-F5344CB8AC3E}">
        <p14:creationId xmlns:p14="http://schemas.microsoft.com/office/powerpoint/2010/main" val="956250450"/>
      </p:ext>
    </p:extLst>
  </p:cSld>
  <p:clrMapOvr>
    <a:masterClrMapping/>
  </p:clrMapOvr>
  <mc:AlternateContent xmlns:mc="http://schemas.openxmlformats.org/markup-compatibility/2006" xmlns:p14="http://schemas.microsoft.com/office/powerpoint/2010/main">
    <mc:Choice Requires="p14">
      <p:transition p14:dur="0" advClick="0" advTm="301000"/>
    </mc:Choice>
    <mc:Fallback xmlns="">
      <p:transition advClick="0" advTm="3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0"/>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1"/>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2"/>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17"/>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18"/>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19"/>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6498D-98AC-D513-966F-FBE58E361659}"/>
              </a:ext>
            </a:extLst>
          </p:cNvPr>
          <p:cNvSpPr>
            <a:spLocks noGrp="1"/>
          </p:cNvSpPr>
          <p:nvPr>
            <p:ph type="title"/>
          </p:nvPr>
        </p:nvSpPr>
        <p:spPr/>
        <p:txBody>
          <a:bodyPr/>
          <a:lstStyle/>
          <a:p>
            <a:r>
              <a:rPr lang="en-US"/>
              <a:t>Wrapping Up and Moving Forward</a:t>
            </a:r>
          </a:p>
        </p:txBody>
      </p:sp>
      <p:sp>
        <p:nvSpPr>
          <p:cNvPr id="3" name="Text Placeholder 2">
            <a:extLst>
              <a:ext uri="{FF2B5EF4-FFF2-40B4-BE49-F238E27FC236}">
                <a16:creationId xmlns:a16="http://schemas.microsoft.com/office/drawing/2014/main" id="{E6E69C49-0700-C03D-54DB-59DD1AE93B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3397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F539-B0EE-19B0-C67C-0ABC42D00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A8B9-151E-5011-18EA-2E96083F91C3}"/>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D6007C8B-156C-344B-8F7B-7508069F784F}"/>
              </a:ext>
            </a:extLst>
          </p:cNvPr>
          <p:cNvSpPr>
            <a:spLocks noGrp="1"/>
          </p:cNvSpPr>
          <p:nvPr>
            <p:ph sz="half" idx="1"/>
          </p:nvPr>
        </p:nvSpPr>
        <p:spPr>
          <a:xfrm>
            <a:off x="838199" y="1825625"/>
            <a:ext cx="5491939" cy="4351338"/>
          </a:xfrm>
        </p:spPr>
        <p:txBody>
          <a:bodyPr>
            <a:normAutofit/>
          </a:bodyPr>
          <a:lstStyle/>
          <a:p>
            <a:pPr marL="0" indent="0">
              <a:buNone/>
            </a:pPr>
            <a:r>
              <a:rPr lang="en-US"/>
              <a:t>What is 1 action item you or your team is taking following today’s session?</a:t>
            </a:r>
          </a:p>
        </p:txBody>
      </p:sp>
      <p:pic>
        <p:nvPicPr>
          <p:cNvPr id="11" name="Content Placeholder 10" descr="A screenshot of a chat&#10;&#10;Description automatically generated">
            <a:extLst>
              <a:ext uri="{FF2B5EF4-FFF2-40B4-BE49-F238E27FC236}">
                <a16:creationId xmlns:a16="http://schemas.microsoft.com/office/drawing/2014/main" id="{E59BF5C6-281D-5BC9-61E4-B6472DEF3964}"/>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371718C3-71B2-323B-D13E-BE578D3AEC61}"/>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5AF12C5E-FF1A-DCCA-9972-EC56BFAF99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17D18067-E063-D5F2-7506-A6C5436DE5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A09BF64E-A444-ACD7-D04A-FF2C1A7D8C1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348181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a:t>ENHANCE Ci3T Implementation Professional Learning Series </a:t>
            </a:r>
          </a:p>
        </p:txBody>
      </p:sp>
      <p:graphicFrame>
        <p:nvGraphicFramePr>
          <p:cNvPr id="5" name="Content Placeholder 4">
            <a:extLst>
              <a:ext uri="{FF2B5EF4-FFF2-40B4-BE49-F238E27FC236}">
                <a16:creationId xmlns:a16="http://schemas.microsoft.com/office/drawing/2014/main" id="{6B42D9FE-43A8-E377-1353-EA42930853F5}"/>
              </a:ext>
            </a:extLst>
          </p:cNvPr>
          <p:cNvGraphicFramePr>
            <a:graphicFrameLocks noGrp="1"/>
          </p:cNvGraphicFramePr>
          <p:nvPr>
            <p:ph idx="1"/>
          </p:nvPr>
        </p:nvGraphicFramePr>
        <p:xfrm>
          <a:off x="838201" y="1688185"/>
          <a:ext cx="10065152" cy="4804754"/>
        </p:xfrm>
        <a:graphic>
          <a:graphicData uri="http://schemas.openxmlformats.org/drawingml/2006/table">
            <a:tbl>
              <a:tblPr firstRow="1" firstCol="1" bandRow="1"/>
              <a:tblGrid>
                <a:gridCol w="1319045">
                  <a:extLst>
                    <a:ext uri="{9D8B030D-6E8A-4147-A177-3AD203B41FA5}">
                      <a16:colId xmlns:a16="http://schemas.microsoft.com/office/drawing/2014/main" val="1361232099"/>
                    </a:ext>
                  </a:extLst>
                </a:gridCol>
                <a:gridCol w="1700871">
                  <a:extLst>
                    <a:ext uri="{9D8B030D-6E8A-4147-A177-3AD203B41FA5}">
                      <a16:colId xmlns:a16="http://schemas.microsoft.com/office/drawing/2014/main" val="14652926"/>
                    </a:ext>
                  </a:extLst>
                </a:gridCol>
                <a:gridCol w="2452058">
                  <a:extLst>
                    <a:ext uri="{9D8B030D-6E8A-4147-A177-3AD203B41FA5}">
                      <a16:colId xmlns:a16="http://schemas.microsoft.com/office/drawing/2014/main" val="3881131722"/>
                    </a:ext>
                  </a:extLst>
                </a:gridCol>
                <a:gridCol w="2296589">
                  <a:extLst>
                    <a:ext uri="{9D8B030D-6E8A-4147-A177-3AD203B41FA5}">
                      <a16:colId xmlns:a16="http://schemas.microsoft.com/office/drawing/2014/main" val="400484850"/>
                    </a:ext>
                  </a:extLst>
                </a:gridCol>
                <a:gridCol w="2296589">
                  <a:extLst>
                    <a:ext uri="{9D8B030D-6E8A-4147-A177-3AD203B41FA5}">
                      <a16:colId xmlns:a16="http://schemas.microsoft.com/office/drawing/2014/main" val="2002799351"/>
                    </a:ext>
                  </a:extLst>
                </a:gridCol>
              </a:tblGrid>
              <a:tr h="607255">
                <a:tc gridSpan="5">
                  <a:txBody>
                    <a:bodyPr/>
                    <a:lstStyle/>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Ci3T Implementation Professional Learning Series </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Remote via Zoom</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School Ci3T Leadership Teams</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Sessions A and B available:</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 Ci3T Leadership Teams can select which they would like to attend.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4007367"/>
                  </a:ext>
                </a:extLst>
              </a:tr>
              <a:tr h="208923">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Date</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gridSpan="3">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Calibri" panose="020F0502020204030204" pitchFamily="34" charset="0"/>
                          <a:cs typeface="Arial" panose="020B0604020202020204" pitchFamily="34" charset="0"/>
                        </a:rPr>
                        <a:t>Times (Session A and B)</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001348"/>
                  </a:ext>
                </a:extLst>
              </a:tr>
              <a:tr h="320583">
                <a:tc>
                  <a:txBody>
                    <a:bodyPr/>
                    <a:lstStyle/>
                    <a:p>
                      <a:pPr marL="0" marR="0" algn="ctr">
                        <a:lnSpc>
                          <a:spcPct val="115000"/>
                        </a:lnSpc>
                        <a:spcBef>
                          <a:spcPts val="0"/>
                        </a:spcBef>
                        <a:spcAft>
                          <a:spcPts val="0"/>
                        </a:spcAft>
                      </a:pPr>
                      <a:r>
                        <a:rPr lang="en-US" sz="1200" kern="0">
                          <a:effectLst/>
                          <a:highlight>
                            <a:srgbClr val="FDFEDE"/>
                          </a:highlight>
                          <a:latin typeface="+mn-lt"/>
                          <a:ea typeface="Aptos" panose="020B0004020202020204" pitchFamily="34" charset="0"/>
                          <a:cs typeface="Times New Roman" panose="02020603050405020304" pitchFamily="18"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effectLst/>
                          <a:highlight>
                            <a:srgbClr val="FDFEDE"/>
                          </a:highlight>
                          <a:latin typeface="+mn-lt"/>
                          <a:ea typeface="Aptos" panose="020B0004020202020204" pitchFamily="34" charset="0"/>
                          <a:cs typeface="Arial" panose="020B0604020202020204" pitchFamily="34"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Pacific</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Central</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u="none" kern="0">
                          <a:solidFill>
                            <a:srgbClr val="000000"/>
                          </a:solidFill>
                          <a:effectLst/>
                          <a:highlight>
                            <a:srgbClr val="FDFEDE"/>
                          </a:highlight>
                          <a:latin typeface="+mn-lt"/>
                          <a:ea typeface="Aptos" panose="020B0004020202020204" pitchFamily="34" charset="0"/>
                          <a:cs typeface="Arial" panose="020B0604020202020204" pitchFamily="34" charset="0"/>
                        </a:rPr>
                        <a:t>Eastern</a:t>
                      </a:r>
                      <a:endParaRPr lang="en-US" sz="1200" u="none"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extLst>
                  <a:ext uri="{0D108BD9-81ED-4DB2-BD59-A6C34878D82A}">
                    <a16:rowId xmlns:a16="http://schemas.microsoft.com/office/drawing/2014/main" val="3991007534"/>
                  </a:ext>
                </a:extLst>
              </a:tr>
              <a:tr h="453543">
                <a:tc>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Times New Roman" panose="02020603050405020304" pitchFamily="18" charset="0"/>
                        </a:rPr>
                        <a:t>Summer Session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June. 24, 2024 (Mon)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7:30 am – 1:30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9:30 am – 3:30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10:30 am – 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764325"/>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1</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Sept. 10,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200455"/>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18443"/>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2</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12,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584241"/>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870496"/>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3</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14,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377646"/>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677001"/>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4</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04,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174638"/>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8627977"/>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5</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15,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6130547"/>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06:30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385757"/>
                  </a:ext>
                </a:extLst>
              </a:tr>
            </a:tbl>
          </a:graphicData>
        </a:graphic>
      </p:graphicFrame>
    </p:spTree>
    <p:extLst>
      <p:ext uri="{BB962C8B-B14F-4D97-AF65-F5344CB8AC3E}">
        <p14:creationId xmlns:p14="http://schemas.microsoft.com/office/powerpoint/2010/main" val="45342998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a:t>Project EMPOWER +</a:t>
            </a:r>
          </a:p>
        </p:txBody>
      </p:sp>
      <p:graphicFrame>
        <p:nvGraphicFramePr>
          <p:cNvPr id="5" name="Content Placeholder 4">
            <a:extLst>
              <a:ext uri="{FF2B5EF4-FFF2-40B4-BE49-F238E27FC236}">
                <a16:creationId xmlns:a16="http://schemas.microsoft.com/office/drawing/2014/main" id="{C3FD35C0-89F5-3E73-91B8-5352278A1DF9}"/>
              </a:ext>
            </a:extLst>
          </p:cNvPr>
          <p:cNvGraphicFramePr>
            <a:graphicFrameLocks noGrp="1"/>
          </p:cNvGraphicFramePr>
          <p:nvPr>
            <p:ph idx="1"/>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Tree>
    <p:extLst>
      <p:ext uri="{BB962C8B-B14F-4D97-AF65-F5344CB8AC3E}">
        <p14:creationId xmlns:p14="http://schemas.microsoft.com/office/powerpoint/2010/main" val="24522888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Arrow Connector 55">
            <a:extLst>
              <a:ext uri="{FF2B5EF4-FFF2-40B4-BE49-F238E27FC236}">
                <a16:creationId xmlns:a16="http://schemas.microsoft.com/office/drawing/2014/main" id="{1B5A661C-1F26-4AF6-9066-47F02AC0ADAC}"/>
              </a:ext>
            </a:extLst>
          </p:cNvPr>
          <p:cNvCxnSpPr>
            <a:cxnSpLocks/>
            <a:endCxn id="38" idx="0"/>
          </p:cNvCxnSpPr>
          <p:nvPr/>
        </p:nvCxnSpPr>
        <p:spPr>
          <a:xfrm flipH="1">
            <a:off x="6090570" y="3617599"/>
            <a:ext cx="808650"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2" name="Title 1"/>
          <p:cNvSpPr>
            <a:spLocks noGrp="1"/>
          </p:cNvSpPr>
          <p:nvPr>
            <p:ph type="title"/>
          </p:nvPr>
        </p:nvSpPr>
        <p:spPr/>
        <p:txBody>
          <a:bodyPr/>
          <a:lstStyle/>
          <a:p>
            <a:r>
              <a:rPr lang="en-US"/>
              <a:t>Sustaining and Disseminating Professional Learning</a:t>
            </a:r>
          </a:p>
        </p:txBody>
      </p:sp>
      <p:grpSp>
        <p:nvGrpSpPr>
          <p:cNvPr id="15" name="Group 14">
            <a:extLst>
              <a:ext uri="{FF2B5EF4-FFF2-40B4-BE49-F238E27FC236}">
                <a16:creationId xmlns:a16="http://schemas.microsoft.com/office/drawing/2014/main" id="{AEECC441-8638-E9E1-6638-84660AEF0844}"/>
              </a:ext>
            </a:extLst>
          </p:cNvPr>
          <p:cNvGrpSpPr/>
          <p:nvPr/>
        </p:nvGrpSpPr>
        <p:grpSpPr>
          <a:xfrm>
            <a:off x="7011404" y="4936131"/>
            <a:ext cx="1557521" cy="1704538"/>
            <a:chOff x="8003783" y="5023409"/>
            <a:chExt cx="1557521" cy="1704538"/>
          </a:xfrm>
        </p:grpSpPr>
        <p:pic>
          <p:nvPicPr>
            <p:cNvPr id="41"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03783"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8224207" y="5119780"/>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Behavior Contracts</a:t>
              </a:r>
            </a:p>
          </p:txBody>
        </p:sp>
      </p:grpSp>
      <p:cxnSp>
        <p:nvCxnSpPr>
          <p:cNvPr id="45" name="Straight Arrow Connector 44"/>
          <p:cNvCxnSpPr>
            <a:cxnSpLocks/>
            <a:endCxn id="54" idx="0"/>
          </p:cNvCxnSpPr>
          <p:nvPr/>
        </p:nvCxnSpPr>
        <p:spPr>
          <a:xfrm flipH="1">
            <a:off x="991785" y="3617599"/>
            <a:ext cx="2195069"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7" name="Straight Arrow Connector 46"/>
          <p:cNvCxnSpPr>
            <a:cxnSpLocks/>
            <a:endCxn id="10" idx="0"/>
          </p:cNvCxnSpPr>
          <p:nvPr/>
        </p:nvCxnSpPr>
        <p:spPr>
          <a:xfrm flipH="1">
            <a:off x="2691380" y="3617599"/>
            <a:ext cx="1420935"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9" name="Straight Arrow Connector 48"/>
          <p:cNvCxnSpPr>
            <a:cxnSpLocks/>
            <a:endCxn id="35" idx="0"/>
          </p:cNvCxnSpPr>
          <p:nvPr/>
        </p:nvCxnSpPr>
        <p:spPr>
          <a:xfrm flipH="1">
            <a:off x="4390975" y="3617599"/>
            <a:ext cx="63627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1" name="Straight Arrow Connector 50"/>
          <p:cNvCxnSpPr>
            <a:cxnSpLocks/>
            <a:endCxn id="41" idx="0"/>
          </p:cNvCxnSpPr>
          <p:nvPr/>
        </p:nvCxnSpPr>
        <p:spPr>
          <a:xfrm flipH="1">
            <a:off x="7790165" y="3617599"/>
            <a:ext cx="4013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12" name="Group 11">
            <a:extLst>
              <a:ext uri="{FF2B5EF4-FFF2-40B4-BE49-F238E27FC236}">
                <a16:creationId xmlns:a16="http://schemas.microsoft.com/office/drawing/2014/main" id="{9242A803-C39D-8C4D-7BD0-6F5A095BC432}"/>
              </a:ext>
            </a:extLst>
          </p:cNvPr>
          <p:cNvGrpSpPr/>
          <p:nvPr/>
        </p:nvGrpSpPr>
        <p:grpSpPr>
          <a:xfrm>
            <a:off x="5311809" y="4936131"/>
            <a:ext cx="1557521" cy="1704538"/>
            <a:chOff x="6433186" y="5023409"/>
            <a:chExt cx="1557521" cy="1704538"/>
          </a:xfrm>
        </p:grpSpPr>
        <p:pic>
          <p:nvPicPr>
            <p:cNvPr id="38"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3186"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650841" y="5124543"/>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kern="100">
                  <a:solidFill>
                    <a:schemeClr val="bg1"/>
                  </a:solidFill>
                </a:rPr>
                <a:t>Instructional choice &amp; OTR</a:t>
              </a:r>
            </a:p>
          </p:txBody>
        </p:sp>
      </p:grpSp>
      <p:grpSp>
        <p:nvGrpSpPr>
          <p:cNvPr id="11" name="Group 10">
            <a:extLst>
              <a:ext uri="{FF2B5EF4-FFF2-40B4-BE49-F238E27FC236}">
                <a16:creationId xmlns:a16="http://schemas.microsoft.com/office/drawing/2014/main" id="{260F7BEA-A0CB-3007-95B7-AC9E17DBC907}"/>
              </a:ext>
            </a:extLst>
          </p:cNvPr>
          <p:cNvGrpSpPr/>
          <p:nvPr/>
        </p:nvGrpSpPr>
        <p:grpSpPr>
          <a:xfrm>
            <a:off x="3612214" y="4936131"/>
            <a:ext cx="1557521" cy="1704538"/>
            <a:chOff x="4771482" y="5023409"/>
            <a:chExt cx="1557521" cy="1704538"/>
          </a:xfrm>
        </p:grpSpPr>
        <p:pic>
          <p:nvPicPr>
            <p:cNvPr id="35"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148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978742" y="5114972"/>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Precorrection &amp; active supervision</a:t>
              </a:r>
            </a:p>
          </p:txBody>
        </p:sp>
      </p:grpSp>
      <p:grpSp>
        <p:nvGrpSpPr>
          <p:cNvPr id="9" name="Group 8">
            <a:extLst>
              <a:ext uri="{FF2B5EF4-FFF2-40B4-BE49-F238E27FC236}">
                <a16:creationId xmlns:a16="http://schemas.microsoft.com/office/drawing/2014/main" id="{868B7666-4011-0361-0485-12DB992F04AB}"/>
              </a:ext>
            </a:extLst>
          </p:cNvPr>
          <p:cNvGrpSpPr/>
          <p:nvPr/>
        </p:nvGrpSpPr>
        <p:grpSpPr>
          <a:xfrm>
            <a:off x="1912619" y="4936131"/>
            <a:ext cx="1557521" cy="1704538"/>
            <a:chOff x="3149624" y="5023409"/>
            <a:chExt cx="1557521" cy="1704538"/>
          </a:xfrm>
        </p:grpSpPr>
        <p:pic>
          <p:nvPicPr>
            <p:cNvPr id="10"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24"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3369979" y="5124626"/>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Data-informed instruction</a:t>
              </a:r>
            </a:p>
          </p:txBody>
        </p:sp>
      </p:grpSp>
      <p:grpSp>
        <p:nvGrpSpPr>
          <p:cNvPr id="16" name="Group 15">
            <a:extLst>
              <a:ext uri="{FF2B5EF4-FFF2-40B4-BE49-F238E27FC236}">
                <a16:creationId xmlns:a16="http://schemas.microsoft.com/office/drawing/2014/main" id="{31ABF914-162B-E918-FF8E-789A104CDDD4}"/>
              </a:ext>
            </a:extLst>
          </p:cNvPr>
          <p:cNvGrpSpPr/>
          <p:nvPr/>
        </p:nvGrpSpPr>
        <p:grpSpPr>
          <a:xfrm>
            <a:off x="8710999" y="4936131"/>
            <a:ext cx="1557521" cy="1704538"/>
            <a:chOff x="9723505" y="5023409"/>
            <a:chExt cx="1557521" cy="1704538"/>
          </a:xfrm>
        </p:grpSpPr>
        <p:pic>
          <p:nvPicPr>
            <p:cNvPr id="46" name="Picture 2" descr="people near a blackboard by jetxee">
              <a:extLst>
                <a:ext uri="{FF2B5EF4-FFF2-40B4-BE49-F238E27FC236}">
                  <a16:creationId xmlns:a16="http://schemas.microsoft.com/office/drawing/2014/main" id="{E32C92C9-67B8-363F-EAD0-5F96B156D9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23505"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C6BB5C8E-9B06-8450-C21A-755F5CACFA81}"/>
                </a:ext>
              </a:extLst>
            </p:cNvPr>
            <p:cNvSpPr txBox="1"/>
            <p:nvPr/>
          </p:nvSpPr>
          <p:spPr>
            <a:xfrm>
              <a:off x="9945054" y="5114972"/>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Direct behavior ratings</a:t>
              </a:r>
            </a:p>
          </p:txBody>
        </p:sp>
      </p:grpSp>
      <p:cxnSp>
        <p:nvCxnSpPr>
          <p:cNvPr id="50" name="Straight Arrow Connector 49">
            <a:extLst>
              <a:ext uri="{FF2B5EF4-FFF2-40B4-BE49-F238E27FC236}">
                <a16:creationId xmlns:a16="http://schemas.microsoft.com/office/drawing/2014/main" id="{C785175B-6F6B-E82E-70A5-F5F56D72DD79}"/>
              </a:ext>
            </a:extLst>
          </p:cNvPr>
          <p:cNvCxnSpPr>
            <a:cxnSpLocks/>
            <a:endCxn id="46" idx="0"/>
          </p:cNvCxnSpPr>
          <p:nvPr/>
        </p:nvCxnSpPr>
        <p:spPr>
          <a:xfrm>
            <a:off x="8777656" y="3617599"/>
            <a:ext cx="712104"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8" name="Group 7">
            <a:extLst>
              <a:ext uri="{FF2B5EF4-FFF2-40B4-BE49-F238E27FC236}">
                <a16:creationId xmlns:a16="http://schemas.microsoft.com/office/drawing/2014/main" id="{571F952A-FA77-7F92-D757-3664CFB9BF30}"/>
              </a:ext>
            </a:extLst>
          </p:cNvPr>
          <p:cNvGrpSpPr/>
          <p:nvPr/>
        </p:nvGrpSpPr>
        <p:grpSpPr>
          <a:xfrm>
            <a:off x="213024" y="4936131"/>
            <a:ext cx="1557521" cy="1704538"/>
            <a:chOff x="1490432" y="5023409"/>
            <a:chExt cx="1557521" cy="1704538"/>
          </a:xfrm>
        </p:grpSpPr>
        <p:pic>
          <p:nvPicPr>
            <p:cNvPr id="54" name="Picture 2" descr="people near a blackboard by jetxee">
              <a:extLst>
                <a:ext uri="{FF2B5EF4-FFF2-40B4-BE49-F238E27FC236}">
                  <a16:creationId xmlns:a16="http://schemas.microsoft.com/office/drawing/2014/main" id="{249AB8DB-FD95-6D38-7CB8-38C7B4B056D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043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6C7127B9-BF46-4A3C-1ECB-95F50DB7521C}"/>
                </a:ext>
              </a:extLst>
            </p:cNvPr>
            <p:cNvSpPr txBox="1"/>
            <p:nvPr/>
          </p:nvSpPr>
          <p:spPr>
            <a:xfrm>
              <a:off x="1706021" y="5117463"/>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Ci3T fit: Start the year strong</a:t>
              </a:r>
            </a:p>
          </p:txBody>
        </p:sp>
      </p:grpSp>
      <p:graphicFrame>
        <p:nvGraphicFramePr>
          <p:cNvPr id="3" name="Table 2">
            <a:extLst>
              <a:ext uri="{FF2B5EF4-FFF2-40B4-BE49-F238E27FC236}">
                <a16:creationId xmlns:a16="http://schemas.microsoft.com/office/drawing/2014/main" id="{097D17A4-C867-40AC-06EB-26B5F4C77401}"/>
              </a:ext>
            </a:extLst>
          </p:cNvPr>
          <p:cNvGraphicFramePr>
            <a:graphicFrameLocks noGrp="1"/>
          </p:cNvGraphicFramePr>
          <p:nvPr/>
        </p:nvGraphicFramePr>
        <p:xfrm>
          <a:off x="147708" y="1869455"/>
          <a:ext cx="11887201" cy="1748144"/>
        </p:xfrm>
        <a:graphic>
          <a:graphicData uri="http://schemas.openxmlformats.org/drawingml/2006/table">
            <a:tbl>
              <a:tblPr firstRow="1" firstCol="1" bandRow="1"/>
              <a:tblGrid>
                <a:gridCol w="732181">
                  <a:extLst>
                    <a:ext uri="{9D8B030D-6E8A-4147-A177-3AD203B41FA5}">
                      <a16:colId xmlns:a16="http://schemas.microsoft.com/office/drawing/2014/main" val="3564526547"/>
                    </a:ext>
                  </a:extLst>
                </a:gridCol>
                <a:gridCol w="929585">
                  <a:extLst>
                    <a:ext uri="{9D8B030D-6E8A-4147-A177-3AD203B41FA5}">
                      <a16:colId xmlns:a16="http://schemas.microsoft.com/office/drawing/2014/main" val="152405260"/>
                    </a:ext>
                  </a:extLst>
                </a:gridCol>
                <a:gridCol w="929585">
                  <a:extLst>
                    <a:ext uri="{9D8B030D-6E8A-4147-A177-3AD203B41FA5}">
                      <a16:colId xmlns:a16="http://schemas.microsoft.com/office/drawing/2014/main" val="3816323472"/>
                    </a:ext>
                  </a:extLst>
                </a:gridCol>
                <a:gridCol w="929585">
                  <a:extLst>
                    <a:ext uri="{9D8B030D-6E8A-4147-A177-3AD203B41FA5}">
                      <a16:colId xmlns:a16="http://schemas.microsoft.com/office/drawing/2014/main" val="1235247631"/>
                    </a:ext>
                  </a:extLst>
                </a:gridCol>
                <a:gridCol w="929585">
                  <a:extLst>
                    <a:ext uri="{9D8B030D-6E8A-4147-A177-3AD203B41FA5}">
                      <a16:colId xmlns:a16="http://schemas.microsoft.com/office/drawing/2014/main" val="2106293475"/>
                    </a:ext>
                  </a:extLst>
                </a:gridCol>
                <a:gridCol w="929585">
                  <a:extLst>
                    <a:ext uri="{9D8B030D-6E8A-4147-A177-3AD203B41FA5}">
                      <a16:colId xmlns:a16="http://schemas.microsoft.com/office/drawing/2014/main" val="2141082053"/>
                    </a:ext>
                  </a:extLst>
                </a:gridCol>
                <a:gridCol w="929585">
                  <a:extLst>
                    <a:ext uri="{9D8B030D-6E8A-4147-A177-3AD203B41FA5}">
                      <a16:colId xmlns:a16="http://schemas.microsoft.com/office/drawing/2014/main" val="365265412"/>
                    </a:ext>
                  </a:extLst>
                </a:gridCol>
                <a:gridCol w="929585">
                  <a:extLst>
                    <a:ext uri="{9D8B030D-6E8A-4147-A177-3AD203B41FA5}">
                      <a16:colId xmlns:a16="http://schemas.microsoft.com/office/drawing/2014/main" val="1310106552"/>
                    </a:ext>
                  </a:extLst>
                </a:gridCol>
                <a:gridCol w="929585">
                  <a:extLst>
                    <a:ext uri="{9D8B030D-6E8A-4147-A177-3AD203B41FA5}">
                      <a16:colId xmlns:a16="http://schemas.microsoft.com/office/drawing/2014/main" val="4145809130"/>
                    </a:ext>
                  </a:extLst>
                </a:gridCol>
                <a:gridCol w="929585">
                  <a:extLst>
                    <a:ext uri="{9D8B030D-6E8A-4147-A177-3AD203B41FA5}">
                      <a16:colId xmlns:a16="http://schemas.microsoft.com/office/drawing/2014/main" val="1417258483"/>
                    </a:ext>
                  </a:extLst>
                </a:gridCol>
                <a:gridCol w="929585">
                  <a:extLst>
                    <a:ext uri="{9D8B030D-6E8A-4147-A177-3AD203B41FA5}">
                      <a16:colId xmlns:a16="http://schemas.microsoft.com/office/drawing/2014/main" val="2172962834"/>
                    </a:ext>
                  </a:extLst>
                </a:gridCol>
                <a:gridCol w="929585">
                  <a:extLst>
                    <a:ext uri="{9D8B030D-6E8A-4147-A177-3AD203B41FA5}">
                      <a16:colId xmlns:a16="http://schemas.microsoft.com/office/drawing/2014/main" val="550505166"/>
                    </a:ext>
                  </a:extLst>
                </a:gridCol>
                <a:gridCol w="929585">
                  <a:extLst>
                    <a:ext uri="{9D8B030D-6E8A-4147-A177-3AD203B41FA5}">
                      <a16:colId xmlns:a16="http://schemas.microsoft.com/office/drawing/2014/main" val="1963077407"/>
                    </a:ext>
                  </a:extLst>
                </a:gridCol>
              </a:tblGrid>
              <a:tr h="84841">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200" b="1" kern="1200">
                          <a:solidFill>
                            <a:schemeClr val="bg1"/>
                          </a:solidFill>
                          <a:effectLst/>
                          <a:latin typeface="+mn-lt"/>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9912794"/>
                  </a:ext>
                </a:extLst>
              </a:tr>
              <a:tr h="270919">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600" b="1" kern="1200">
                          <a:solidFill>
                            <a:schemeClr val="bg1"/>
                          </a:solidFill>
                          <a:effectLst/>
                          <a:latin typeface="+mn-lt"/>
                          <a:ea typeface="Calibri" panose="020F0502020204030204" pitchFamily="34" charset="0"/>
                          <a:cs typeface="Times New Roman" panose="02020603050405020304" pitchFamily="18" charset="0"/>
                        </a:rPr>
                        <a:t>July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Aug</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Sep</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Oct</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Nov</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Dec</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Jan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Feb</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Apr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May </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Jun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652462419"/>
                  </a:ext>
                </a:extLst>
              </a:tr>
              <a:tr h="1235290">
                <a:tc>
                  <a:txBody>
                    <a:bodyPr/>
                    <a:lstStyle/>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Ci3T</a:t>
                      </a:r>
                    </a:p>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EMPOWER</a:t>
                      </a: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1</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2</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3</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4</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5</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6</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7</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7386573"/>
                  </a:ext>
                </a:extLst>
              </a:tr>
            </a:tbl>
          </a:graphicData>
        </a:graphic>
      </p:graphicFrame>
      <p:grpSp>
        <p:nvGrpSpPr>
          <p:cNvPr id="17" name="Group 16">
            <a:extLst>
              <a:ext uri="{FF2B5EF4-FFF2-40B4-BE49-F238E27FC236}">
                <a16:creationId xmlns:a16="http://schemas.microsoft.com/office/drawing/2014/main" id="{0112BD6A-0914-EF55-281B-0CF1EDD0D99B}"/>
              </a:ext>
            </a:extLst>
          </p:cNvPr>
          <p:cNvGrpSpPr/>
          <p:nvPr/>
        </p:nvGrpSpPr>
        <p:grpSpPr>
          <a:xfrm>
            <a:off x="10410597" y="4936131"/>
            <a:ext cx="1557521" cy="1704538"/>
            <a:chOff x="11239760" y="5023409"/>
            <a:chExt cx="1557521" cy="1704538"/>
          </a:xfrm>
        </p:grpSpPr>
        <p:pic>
          <p:nvPicPr>
            <p:cNvPr id="6" name="Picture 2" descr="people near a blackboard by jetxee">
              <a:extLst>
                <a:ext uri="{FF2B5EF4-FFF2-40B4-BE49-F238E27FC236}">
                  <a16:creationId xmlns:a16="http://schemas.microsoft.com/office/drawing/2014/main" id="{8A57CBBD-3634-45C9-A5D8-58DB4BAEF1A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39760"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7767613-2A83-0E16-C2D1-81BB436C80CF}"/>
                </a:ext>
              </a:extLst>
            </p:cNvPr>
            <p:cNvSpPr txBox="1"/>
            <p:nvPr/>
          </p:nvSpPr>
          <p:spPr>
            <a:xfrm>
              <a:off x="11461309" y="5114972"/>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FABI</a:t>
              </a:r>
            </a:p>
          </p:txBody>
        </p:sp>
      </p:grpSp>
      <p:cxnSp>
        <p:nvCxnSpPr>
          <p:cNvPr id="27" name="Straight Arrow Connector 26">
            <a:extLst>
              <a:ext uri="{FF2B5EF4-FFF2-40B4-BE49-F238E27FC236}">
                <a16:creationId xmlns:a16="http://schemas.microsoft.com/office/drawing/2014/main" id="{E6EA19D3-FA81-1361-FAE4-9F0EC92C77AE}"/>
              </a:ext>
            </a:extLst>
          </p:cNvPr>
          <p:cNvCxnSpPr>
            <a:cxnSpLocks/>
            <a:endCxn id="6" idx="0"/>
          </p:cNvCxnSpPr>
          <p:nvPr/>
        </p:nvCxnSpPr>
        <p:spPr>
          <a:xfrm>
            <a:off x="9691942" y="3617599"/>
            <a:ext cx="1497416"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43" name="Rounded Rectangle 42"/>
          <p:cNvSpPr/>
          <p:nvPr/>
        </p:nvSpPr>
        <p:spPr>
          <a:xfrm>
            <a:off x="2502937" y="4201885"/>
            <a:ext cx="7186127" cy="370115"/>
          </a:xfrm>
          <a:prstGeom prst="roundRect">
            <a:avLst/>
          </a:prstGeom>
          <a:solidFill>
            <a:schemeClr val="accent4">
              <a:alpha val="9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bg1"/>
                </a:solidFill>
              </a:rPr>
              <a:t>Designate two staff to attend trainings to become on-site coaches</a:t>
            </a:r>
          </a:p>
        </p:txBody>
      </p:sp>
      <p:sp>
        <p:nvSpPr>
          <p:cNvPr id="32" name="Right Arrow 31"/>
          <p:cNvSpPr/>
          <p:nvPr/>
        </p:nvSpPr>
        <p:spPr>
          <a:xfrm>
            <a:off x="-1748" y="6043927"/>
            <a:ext cx="3146721" cy="697959"/>
          </a:xfrm>
          <a:prstGeom prst="rightArrow">
            <a:avLst/>
          </a:prstGeom>
          <a:solidFill>
            <a:schemeClr val="accent5">
              <a:alpha val="9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a:solidFill>
                  <a:schemeClr val="bg1"/>
                </a:solidFill>
              </a:rPr>
              <a:t>10 min @ next faculty meeting</a:t>
            </a:r>
          </a:p>
        </p:txBody>
      </p:sp>
    </p:spTree>
    <p:extLst>
      <p:ext uri="{BB962C8B-B14F-4D97-AF65-F5344CB8AC3E}">
        <p14:creationId xmlns:p14="http://schemas.microsoft.com/office/powerpoint/2010/main" val="3216105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3" name="Text Placeholder 2"/>
          <p:cNvSpPr>
            <a:spLocks noGrp="1"/>
          </p:cNvSpPr>
          <p:nvPr>
            <p:ph type="body" idx="1"/>
          </p:nvPr>
        </p:nvSpPr>
        <p:spPr>
          <a:xfrm>
            <a:off x="839788" y="1325563"/>
            <a:ext cx="5157787" cy="823912"/>
          </a:xfrm>
        </p:spPr>
        <p:txBody>
          <a:bodyPr/>
          <a:lstStyle/>
          <a:p>
            <a:r>
              <a:rPr lang="en-US"/>
              <a:t>Today</a:t>
            </a:r>
          </a:p>
        </p:txBody>
      </p:sp>
      <p:sp>
        <p:nvSpPr>
          <p:cNvPr id="4" name="Content Placeholder 3"/>
          <p:cNvSpPr>
            <a:spLocks noGrp="1"/>
          </p:cNvSpPr>
          <p:nvPr>
            <p:ph sz="half" idx="2"/>
          </p:nvPr>
        </p:nvSpPr>
        <p:spPr>
          <a:xfrm>
            <a:off x="839788" y="2149475"/>
            <a:ext cx="5157787" cy="3684588"/>
          </a:xfrm>
        </p:spPr>
        <p:txBody>
          <a:bodyPr>
            <a:normAutofit fontScale="92500"/>
          </a:bodyPr>
          <a:lstStyle/>
          <a:p>
            <a:r>
              <a:rPr lang="en-US"/>
              <a:t>Procedures for Monitoring</a:t>
            </a:r>
          </a:p>
          <a:p>
            <a:pPr lvl="1"/>
            <a:r>
              <a:rPr lang="en-US">
                <a:cs typeface="Arial"/>
              </a:rPr>
              <a:t>Review your School’s Social Validity &amp; Treatment Integrity Data</a:t>
            </a:r>
          </a:p>
          <a:p>
            <a:pPr lvl="1"/>
            <a:r>
              <a:rPr lang="en-US">
                <a:cs typeface="Arial"/>
              </a:rPr>
              <a:t>Review your School’s Winter Screening Data</a:t>
            </a:r>
          </a:p>
          <a:p>
            <a:r>
              <a:rPr lang="en-US">
                <a:cs typeface="Arial"/>
              </a:rPr>
              <a:t>Data-informed Decision-making</a:t>
            </a:r>
          </a:p>
          <a:p>
            <a:pPr lvl="1"/>
            <a:r>
              <a:rPr lang="en-US">
                <a:cs typeface="Arial"/>
              </a:rPr>
              <a:t>Professional Learning Targets and Resources</a:t>
            </a:r>
          </a:p>
          <a:p>
            <a:pPr lvl="1"/>
            <a:r>
              <a:rPr lang="en-US">
                <a:cs typeface="Arial"/>
              </a:rPr>
              <a:t>Communication Plans</a:t>
            </a:r>
          </a:p>
        </p:txBody>
      </p:sp>
      <p:sp>
        <p:nvSpPr>
          <p:cNvPr id="5" name="Text Placeholder 4"/>
          <p:cNvSpPr>
            <a:spLocks noGrp="1"/>
          </p:cNvSpPr>
          <p:nvPr>
            <p:ph type="body" sz="quarter" idx="3"/>
          </p:nvPr>
        </p:nvSpPr>
        <p:spPr>
          <a:xfrm>
            <a:off x="6172200" y="1325563"/>
            <a:ext cx="5183188" cy="823912"/>
          </a:xfrm>
        </p:spPr>
        <p:txBody>
          <a:bodyPr/>
          <a:lstStyle/>
          <a:p>
            <a:r>
              <a:rPr lang="en-US"/>
              <a:t>Next time</a:t>
            </a:r>
          </a:p>
        </p:txBody>
      </p:sp>
      <p:sp>
        <p:nvSpPr>
          <p:cNvPr id="6" name="Content Placeholder 5"/>
          <p:cNvSpPr>
            <a:spLocks noGrp="1"/>
          </p:cNvSpPr>
          <p:nvPr>
            <p:ph sz="quarter" idx="4"/>
          </p:nvPr>
        </p:nvSpPr>
        <p:spPr>
          <a:xfrm>
            <a:off x="6172200" y="2149475"/>
            <a:ext cx="5183188" cy="3684588"/>
          </a:xfrm>
        </p:spPr>
        <p:txBody>
          <a:bodyPr>
            <a:normAutofit fontScale="92500"/>
          </a:bodyPr>
          <a:lstStyle/>
          <a:p>
            <a:r>
              <a:rPr lang="en-US"/>
              <a:t>Data-Informed Decision-Making</a:t>
            </a:r>
          </a:p>
          <a:p>
            <a:r>
              <a:rPr lang="en-US"/>
              <a:t>Working Across the Tiers</a:t>
            </a:r>
          </a:p>
          <a:p>
            <a:pPr lvl="1"/>
            <a:r>
              <a:rPr lang="en-US">
                <a:cs typeface="Arial"/>
              </a:rPr>
              <a:t>Integrated Lesson Planning</a:t>
            </a:r>
          </a:p>
          <a:p>
            <a:pPr lvl="1"/>
            <a:r>
              <a:rPr lang="en-US">
                <a:cs typeface="Arial"/>
              </a:rPr>
              <a:t>Tier 2</a:t>
            </a:r>
          </a:p>
          <a:p>
            <a:pPr lvl="1"/>
            <a:r>
              <a:rPr lang="en-US">
                <a:cs typeface="Arial"/>
              </a:rPr>
              <a:t>Tier 3</a:t>
            </a:r>
          </a:p>
        </p:txBody>
      </p:sp>
    </p:spTree>
    <p:extLst>
      <p:ext uri="{BB962C8B-B14F-4D97-AF65-F5344CB8AC3E}">
        <p14:creationId xmlns:p14="http://schemas.microsoft.com/office/powerpoint/2010/main" val="100374309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8ECD-7248-BF1D-A879-79EC24522C1B}"/>
              </a:ext>
            </a:extLst>
          </p:cNvPr>
          <p:cNvSpPr>
            <a:spLocks noGrp="1"/>
          </p:cNvSpPr>
          <p:nvPr>
            <p:ph type="title"/>
          </p:nvPr>
        </p:nvSpPr>
        <p:spPr/>
        <p:txBody>
          <a:bodyPr/>
          <a:lstStyle/>
          <a:p>
            <a:r>
              <a:rPr lang="en-US"/>
              <a:t>Action Planning</a:t>
            </a:r>
          </a:p>
        </p:txBody>
      </p:sp>
      <p:pic>
        <p:nvPicPr>
          <p:cNvPr id="4" name="Picture 3" descr="Graphical user interface, application&#10;&#10;Description automatically generated">
            <a:extLst>
              <a:ext uri="{FF2B5EF4-FFF2-40B4-BE49-F238E27FC236}">
                <a16:creationId xmlns:a16="http://schemas.microsoft.com/office/drawing/2014/main" id="{FBB92B0B-CF28-A8F6-473E-661FA76949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6792" y="1476709"/>
            <a:ext cx="9298334" cy="5044025"/>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 name="Picture 4" descr="Table&#10;&#10;Description automatically generated">
            <a:extLst>
              <a:ext uri="{FF2B5EF4-FFF2-40B4-BE49-F238E27FC236}">
                <a16:creationId xmlns:a16="http://schemas.microsoft.com/office/drawing/2014/main" id="{68533E8F-4EEF-0FDF-A5E9-B06CBE3EC1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8836" y="0"/>
            <a:ext cx="1413164" cy="18288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sp>
        <p:nvSpPr>
          <p:cNvPr id="7" name="TextBox 6">
            <a:extLst>
              <a:ext uri="{FF2B5EF4-FFF2-40B4-BE49-F238E27FC236}">
                <a16:creationId xmlns:a16="http://schemas.microsoft.com/office/drawing/2014/main" id="{833AC4FB-9105-4968-BFBC-B3149F561036}"/>
              </a:ext>
            </a:extLst>
          </p:cNvPr>
          <p:cNvSpPr txBox="1"/>
          <p:nvPr/>
        </p:nvSpPr>
        <p:spPr>
          <a:xfrm>
            <a:off x="1188040" y="2826336"/>
            <a:ext cx="3916223" cy="261610"/>
          </a:xfrm>
          <a:prstGeom prst="rect">
            <a:avLst/>
          </a:prstGeom>
          <a:noFill/>
        </p:spPr>
        <p:txBody>
          <a:bodyPr wrap="square" rtlCol="0">
            <a:spAutoFit/>
          </a:bodyPr>
          <a:lstStyle/>
          <a:p>
            <a:r>
              <a:rPr lang="en-US" sz="1100"/>
              <a:t>Schedule time during PLCs- winter screening data review</a:t>
            </a:r>
          </a:p>
        </p:txBody>
      </p:sp>
      <p:sp>
        <p:nvSpPr>
          <p:cNvPr id="6" name="TextBox 5">
            <a:extLst>
              <a:ext uri="{FF2B5EF4-FFF2-40B4-BE49-F238E27FC236}">
                <a16:creationId xmlns:a16="http://schemas.microsoft.com/office/drawing/2014/main" id="{8A167AFC-5291-F4DF-98C4-E0A789D2BA57}"/>
              </a:ext>
            </a:extLst>
          </p:cNvPr>
          <p:cNvSpPr txBox="1"/>
          <p:nvPr/>
        </p:nvSpPr>
        <p:spPr>
          <a:xfrm>
            <a:off x="5780319" y="2846229"/>
            <a:ext cx="620481" cy="261610"/>
          </a:xfrm>
          <a:prstGeom prst="rect">
            <a:avLst/>
          </a:prstGeom>
          <a:noFill/>
        </p:spPr>
        <p:txBody>
          <a:bodyPr wrap="square" rtlCol="0">
            <a:spAutoFit/>
          </a:bodyPr>
          <a:lstStyle/>
          <a:p>
            <a:r>
              <a:rPr lang="en-US" sz="1100"/>
              <a:t>Elise</a:t>
            </a:r>
          </a:p>
        </p:txBody>
      </p:sp>
      <p:sp>
        <p:nvSpPr>
          <p:cNvPr id="8" name="TextBox 7">
            <a:extLst>
              <a:ext uri="{FF2B5EF4-FFF2-40B4-BE49-F238E27FC236}">
                <a16:creationId xmlns:a16="http://schemas.microsoft.com/office/drawing/2014/main" id="{1EFFF7FF-FD56-970F-A229-BAB549F2E550}"/>
              </a:ext>
            </a:extLst>
          </p:cNvPr>
          <p:cNvSpPr txBox="1"/>
          <p:nvPr/>
        </p:nvSpPr>
        <p:spPr>
          <a:xfrm>
            <a:off x="7639197" y="2849921"/>
            <a:ext cx="879161" cy="261610"/>
          </a:xfrm>
          <a:prstGeom prst="rect">
            <a:avLst/>
          </a:prstGeom>
          <a:noFill/>
        </p:spPr>
        <p:txBody>
          <a:bodyPr wrap="square" rtlCol="0">
            <a:spAutoFit/>
          </a:bodyPr>
          <a:lstStyle/>
          <a:p>
            <a:r>
              <a:rPr lang="en-US" sz="1100"/>
              <a:t>01/21/25</a:t>
            </a:r>
          </a:p>
        </p:txBody>
      </p:sp>
      <p:sp>
        <p:nvSpPr>
          <p:cNvPr id="9" name="TextBox 8">
            <a:extLst>
              <a:ext uri="{FF2B5EF4-FFF2-40B4-BE49-F238E27FC236}">
                <a16:creationId xmlns:a16="http://schemas.microsoft.com/office/drawing/2014/main" id="{8B3B1ECE-9410-274B-F3DC-8D59BC56A01B}"/>
              </a:ext>
            </a:extLst>
          </p:cNvPr>
          <p:cNvSpPr txBox="1"/>
          <p:nvPr/>
        </p:nvSpPr>
        <p:spPr>
          <a:xfrm>
            <a:off x="1188041" y="3087946"/>
            <a:ext cx="3575538" cy="261610"/>
          </a:xfrm>
          <a:prstGeom prst="rect">
            <a:avLst/>
          </a:prstGeom>
          <a:noFill/>
        </p:spPr>
        <p:txBody>
          <a:bodyPr wrap="square" rtlCol="0">
            <a:spAutoFit/>
          </a:bodyPr>
          <a:lstStyle/>
          <a:p>
            <a:r>
              <a:rPr lang="en-US" sz="1100"/>
              <a:t>Prepare 15-min PD on BSP for 02/02 faculty meeting</a:t>
            </a:r>
          </a:p>
        </p:txBody>
      </p:sp>
      <p:sp>
        <p:nvSpPr>
          <p:cNvPr id="10" name="TextBox 9">
            <a:extLst>
              <a:ext uri="{FF2B5EF4-FFF2-40B4-BE49-F238E27FC236}">
                <a16:creationId xmlns:a16="http://schemas.microsoft.com/office/drawing/2014/main" id="{D9D7B1F7-DA2D-4527-20F1-D7B67F42A4D5}"/>
              </a:ext>
            </a:extLst>
          </p:cNvPr>
          <p:cNvSpPr txBox="1"/>
          <p:nvPr/>
        </p:nvSpPr>
        <p:spPr>
          <a:xfrm>
            <a:off x="5780319" y="3065963"/>
            <a:ext cx="620481" cy="261610"/>
          </a:xfrm>
          <a:prstGeom prst="rect">
            <a:avLst/>
          </a:prstGeom>
          <a:noFill/>
        </p:spPr>
        <p:txBody>
          <a:bodyPr wrap="square" rtlCol="0">
            <a:spAutoFit/>
          </a:bodyPr>
          <a:lstStyle/>
          <a:p>
            <a:r>
              <a:rPr lang="en-US" sz="1100"/>
              <a:t>Allison</a:t>
            </a:r>
          </a:p>
        </p:txBody>
      </p:sp>
      <p:sp>
        <p:nvSpPr>
          <p:cNvPr id="11" name="TextBox 10">
            <a:extLst>
              <a:ext uri="{FF2B5EF4-FFF2-40B4-BE49-F238E27FC236}">
                <a16:creationId xmlns:a16="http://schemas.microsoft.com/office/drawing/2014/main" id="{979A2B24-96F5-7BC6-F299-449D89129DDD}"/>
              </a:ext>
            </a:extLst>
          </p:cNvPr>
          <p:cNvSpPr txBox="1"/>
          <p:nvPr/>
        </p:nvSpPr>
        <p:spPr>
          <a:xfrm>
            <a:off x="7639197" y="3069655"/>
            <a:ext cx="879161" cy="261610"/>
          </a:xfrm>
          <a:prstGeom prst="rect">
            <a:avLst/>
          </a:prstGeom>
          <a:noFill/>
        </p:spPr>
        <p:txBody>
          <a:bodyPr wrap="square" rtlCol="0">
            <a:spAutoFit/>
          </a:bodyPr>
          <a:lstStyle/>
          <a:p>
            <a:r>
              <a:rPr lang="en-US" sz="1100"/>
              <a:t>01/21/25</a:t>
            </a:r>
          </a:p>
        </p:txBody>
      </p:sp>
      <p:sp>
        <p:nvSpPr>
          <p:cNvPr id="12" name="TextBox 11">
            <a:extLst>
              <a:ext uri="{FF2B5EF4-FFF2-40B4-BE49-F238E27FC236}">
                <a16:creationId xmlns:a16="http://schemas.microsoft.com/office/drawing/2014/main" id="{BEB8319D-5A30-449E-DC08-D7C58BAF7AF4}"/>
              </a:ext>
            </a:extLst>
          </p:cNvPr>
          <p:cNvSpPr txBox="1"/>
          <p:nvPr/>
        </p:nvSpPr>
        <p:spPr>
          <a:xfrm>
            <a:off x="5780319" y="3285697"/>
            <a:ext cx="620481" cy="261610"/>
          </a:xfrm>
          <a:prstGeom prst="rect">
            <a:avLst/>
          </a:prstGeom>
          <a:noFill/>
        </p:spPr>
        <p:txBody>
          <a:bodyPr wrap="square" rtlCol="0">
            <a:spAutoFit/>
          </a:bodyPr>
          <a:lstStyle/>
          <a:p>
            <a:r>
              <a:rPr lang="en-US" sz="1100"/>
              <a:t>Mark</a:t>
            </a:r>
          </a:p>
        </p:txBody>
      </p:sp>
      <p:sp>
        <p:nvSpPr>
          <p:cNvPr id="13" name="TextBox 12">
            <a:extLst>
              <a:ext uri="{FF2B5EF4-FFF2-40B4-BE49-F238E27FC236}">
                <a16:creationId xmlns:a16="http://schemas.microsoft.com/office/drawing/2014/main" id="{B7EC1B97-D58F-B2B8-AAF8-3A0E141BEA61}"/>
              </a:ext>
            </a:extLst>
          </p:cNvPr>
          <p:cNvSpPr txBox="1"/>
          <p:nvPr/>
        </p:nvSpPr>
        <p:spPr>
          <a:xfrm>
            <a:off x="7639197" y="3289389"/>
            <a:ext cx="879161" cy="261610"/>
          </a:xfrm>
          <a:prstGeom prst="rect">
            <a:avLst/>
          </a:prstGeom>
          <a:noFill/>
        </p:spPr>
        <p:txBody>
          <a:bodyPr wrap="square" rtlCol="0">
            <a:spAutoFit/>
          </a:bodyPr>
          <a:lstStyle/>
          <a:p>
            <a:r>
              <a:rPr lang="en-US" sz="1100"/>
              <a:t>01/22/25</a:t>
            </a:r>
          </a:p>
        </p:txBody>
      </p:sp>
      <p:sp>
        <p:nvSpPr>
          <p:cNvPr id="14" name="TextBox 13">
            <a:extLst>
              <a:ext uri="{FF2B5EF4-FFF2-40B4-BE49-F238E27FC236}">
                <a16:creationId xmlns:a16="http://schemas.microsoft.com/office/drawing/2014/main" id="{DE26A590-B753-65A5-C64C-73FC533C250E}"/>
              </a:ext>
            </a:extLst>
          </p:cNvPr>
          <p:cNvSpPr txBox="1"/>
          <p:nvPr/>
        </p:nvSpPr>
        <p:spPr>
          <a:xfrm>
            <a:off x="1184028" y="3288474"/>
            <a:ext cx="4140549" cy="261610"/>
          </a:xfrm>
          <a:prstGeom prst="rect">
            <a:avLst/>
          </a:prstGeom>
          <a:noFill/>
        </p:spPr>
        <p:txBody>
          <a:bodyPr wrap="square" rtlCol="0">
            <a:spAutoFit/>
          </a:bodyPr>
          <a:lstStyle/>
          <a:p>
            <a:r>
              <a:rPr lang="en-US" sz="1050"/>
              <a:t>Prepare TI/SV data presentation for 02/02 faculty meeting</a:t>
            </a:r>
          </a:p>
        </p:txBody>
      </p:sp>
    </p:spTree>
    <p:extLst>
      <p:ext uri="{BB962C8B-B14F-4D97-AF65-F5344CB8AC3E}">
        <p14:creationId xmlns:p14="http://schemas.microsoft.com/office/powerpoint/2010/main" val="291198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p:bldP spid="9" grpId="0"/>
      <p:bldP spid="10" grpId="0"/>
      <p:bldP spid="11" grpId="0"/>
      <p:bldP spid="12" grpId="0"/>
      <p:bldP spid="13" grpId="0"/>
      <p:bldP spid="14"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p:txBody>
          <a:bodyPr/>
          <a:lstStyle/>
          <a:p>
            <a:r>
              <a:rPr lang="en-US"/>
              <a:t>Coaching Protocol Reminder</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9269" y="1752301"/>
            <a:ext cx="3583675" cy="4497985"/>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5" name="Picture 4">
            <a:extLst>
              <a:ext uri="{FF2B5EF4-FFF2-40B4-BE49-F238E27FC236}">
                <a16:creationId xmlns:a16="http://schemas.microsoft.com/office/drawing/2014/main" id="{3FCC2BEA-81DA-C5AE-5109-3A546B810D55}"/>
              </a:ext>
            </a:extLst>
          </p:cNvPr>
          <p:cNvPicPr>
            <a:picLocks noChangeAspect="1"/>
          </p:cNvPicPr>
          <p:nvPr/>
        </p:nvPicPr>
        <p:blipFill>
          <a:blip r:embed="rId7"/>
          <a:stretch>
            <a:fillRect/>
          </a:stretch>
        </p:blipFill>
        <p:spPr>
          <a:xfrm>
            <a:off x="4869816" y="1752301"/>
            <a:ext cx="4765504" cy="4444234"/>
          </a:xfrm>
          <a:prstGeom prst="rect">
            <a:avLst/>
          </a:prstGeom>
          <a:ln>
            <a:solidFill>
              <a:schemeClr val="tx1"/>
            </a:solidFill>
          </a:ln>
        </p:spPr>
      </p:pic>
    </p:spTree>
    <p:extLst>
      <p:ext uri="{BB962C8B-B14F-4D97-AF65-F5344CB8AC3E}">
        <p14:creationId xmlns:p14="http://schemas.microsoft.com/office/powerpoint/2010/main" val="2123737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11924B91-7965-4A44-9D61-7C7524088403}"/>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511BE24F-4000-6202-2DBF-09322D6C13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04F7DAD9-3066-562B-F8D9-EDE6DE42224F}"/>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12194607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Phone 14">
            <a:extLst>
              <a:ext uri="{FF2B5EF4-FFF2-40B4-BE49-F238E27FC236}">
                <a16:creationId xmlns:a16="http://schemas.microsoft.com/office/drawing/2014/main" id="{09D98708-8825-49B3-4E26-9123165428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3947" y="520698"/>
            <a:ext cx="6184102" cy="6337301"/>
          </a:xfrm>
          <a:prstGeom prst="rect">
            <a:avLst/>
          </a:prstGeom>
        </p:spPr>
      </p:pic>
      <p:pic>
        <p:nvPicPr>
          <p:cNvPr id="65" name="DataCleaning" descr="A group of people posing for a photo&#10;&#10;Description automatically generated">
            <a:extLst>
              <a:ext uri="{FF2B5EF4-FFF2-40B4-BE49-F238E27FC236}">
                <a16:creationId xmlns:a16="http://schemas.microsoft.com/office/drawing/2014/main" id="{315BD4C5-4BFE-50F1-2A69-C83A1FF23F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03949" y="530803"/>
            <a:ext cx="6184102" cy="6327195"/>
          </a:xfrm>
          <a:prstGeom prst="rect">
            <a:avLst/>
          </a:prstGeom>
        </p:spPr>
      </p:pic>
      <p:sp>
        <p:nvSpPr>
          <p:cNvPr id="12" name="Shading">
            <a:extLst>
              <a:ext uri="{FF2B5EF4-FFF2-40B4-BE49-F238E27FC236}">
                <a16:creationId xmlns:a16="http://schemas.microsoft.com/office/drawing/2014/main" id="{F7CEAEE8-1E43-F873-6731-9E005C4345FF}"/>
              </a:ext>
            </a:extLst>
          </p:cNvPr>
          <p:cNvSpPr/>
          <p:nvPr/>
        </p:nvSpPr>
        <p:spPr>
          <a:xfrm>
            <a:off x="3003949" y="520700"/>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Lst>
          </p:cNvPr>
          <p:cNvSpPr/>
          <p:nvPr/>
        </p:nvSpPr>
        <p:spPr>
          <a:xfrm>
            <a:off x="2899920" y="419548"/>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46">
            <a:extLst>
              <a:ext uri="{FF2B5EF4-FFF2-40B4-BE49-F238E27FC236}">
                <a16:creationId xmlns:a16="http://schemas.microsoft.com/office/drawing/2014/main" id="{8382B7AD-5284-AA69-3FD4-C15AE26CCA24}"/>
              </a:ext>
            </a:extLst>
          </p:cNvPr>
          <p:cNvSpPr/>
          <p:nvPr/>
        </p:nvSpPr>
        <p:spPr>
          <a:xfrm rot="16200000" flipH="1">
            <a:off x="945637" y="-276920"/>
            <a:ext cx="1049082" cy="2859482"/>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D1041112-8260-1329-06F2-C0672CBAF4CD}"/>
              </a:ext>
            </a:extLst>
          </p:cNvPr>
          <p:cNvSpPr/>
          <p:nvPr/>
        </p:nvSpPr>
        <p:spPr>
          <a:xfrm flipH="1">
            <a:off x="488427"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sp>
        <p:nvSpPr>
          <p:cNvPr id="20" name="Rectangle: Top Corners Rounded 15">
            <a:extLst>
              <a:ext uri="{FF2B5EF4-FFF2-40B4-BE49-F238E27FC236}">
                <a16:creationId xmlns:a16="http://schemas.microsoft.com/office/drawing/2014/main" id="{103543FE-D9DC-616D-C2AC-5026487A44E5}"/>
              </a:ext>
            </a:extLst>
          </p:cNvPr>
          <p:cNvSpPr/>
          <p:nvPr/>
        </p:nvSpPr>
        <p:spPr>
          <a:xfrm rot="5400000">
            <a:off x="10195589" y="-275230"/>
            <a:ext cx="1049082" cy="2856101"/>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1BFA1ED-E29C-A058-6D78-DD52B15BDA08}"/>
              </a:ext>
            </a:extLst>
          </p:cNvPr>
          <p:cNvSpPr/>
          <p:nvPr/>
        </p:nvSpPr>
        <p:spPr>
          <a:xfrm>
            <a:off x="9548907" y="1861338"/>
            <a:ext cx="2456627" cy="4108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spcAft>
                <a:spcPts val="1200"/>
              </a:spcAft>
              <a:buClr>
                <a:srgbClr val="0BC58A"/>
              </a:buClr>
            </a:pPr>
            <a:r>
              <a:rPr lang="en-US" sz="2800" spc="-100">
                <a:solidFill>
                  <a:schemeClr val="accent4"/>
                </a:solidFill>
                <a:ea typeface="Roboto" pitchFamily="2" charset="0"/>
              </a:rPr>
              <a:t>Tag us in your Ci3T highlights, we love to see Ci3T in action! </a:t>
            </a:r>
          </a:p>
          <a:p>
            <a:pPr>
              <a:spcAft>
                <a:spcPts val="600"/>
              </a:spcAft>
              <a:buClr>
                <a:srgbClr val="0BC58A"/>
              </a:buClr>
            </a:pPr>
            <a:r>
              <a:rPr lang="en-US" sz="2800" spc="-100">
                <a:solidFill>
                  <a:schemeClr val="accent4"/>
                </a:solidFill>
                <a:ea typeface="Roboto" pitchFamily="2" charset="0"/>
              </a:rPr>
              <a:t>Follow us on </a:t>
            </a:r>
            <a:r>
              <a:rPr lang="en-US" sz="2800" b="1" spc="-100">
                <a:solidFill>
                  <a:schemeClr val="accent5"/>
                </a:solidFill>
                <a:ea typeface="Roboto" pitchFamily="2" charset="0"/>
              </a:rPr>
              <a:t>X</a:t>
            </a:r>
            <a:r>
              <a:rPr lang="en-US" sz="2800" spc="-100">
                <a:solidFill>
                  <a:schemeClr val="accent4"/>
                </a:solidFill>
                <a:ea typeface="Roboto" pitchFamily="2" charset="0"/>
              </a:rPr>
              <a:t> and </a:t>
            </a:r>
            <a:r>
              <a:rPr lang="en-US" sz="2800" b="1" spc="-100">
                <a:solidFill>
                  <a:schemeClr val="accent5"/>
                </a:solidFill>
                <a:ea typeface="Roboto" pitchFamily="2" charset="0"/>
              </a:rPr>
              <a:t>Instagram</a:t>
            </a:r>
            <a:r>
              <a:rPr lang="en-US" sz="2800" spc="-100">
                <a:solidFill>
                  <a:schemeClr val="accent4"/>
                </a:solidFill>
                <a:ea typeface="Roboto" pitchFamily="2" charset="0"/>
              </a:rPr>
              <a:t> for updates and new resources!</a:t>
            </a:r>
          </a:p>
          <a:p>
            <a:pPr>
              <a:spcAft>
                <a:spcPts val="600"/>
              </a:spcAft>
              <a:buClr>
                <a:srgbClr val="0BC58A"/>
              </a:buClr>
            </a:pPr>
            <a:endParaRPr lang="en-US" sz="2800" spc="-100">
              <a:solidFill>
                <a:schemeClr val="accent4"/>
              </a:solidFill>
              <a:ea typeface="Roboto" pitchFamily="2" charset="0"/>
            </a:endParaRPr>
          </a:p>
        </p:txBody>
      </p:sp>
      <p:grpSp>
        <p:nvGrpSpPr>
          <p:cNvPr id="40" name="Group 39">
            <a:extLst>
              <a:ext uri="{FF2B5EF4-FFF2-40B4-BE49-F238E27FC236}">
                <a16:creationId xmlns:a16="http://schemas.microsoft.com/office/drawing/2014/main" id="{AF494717-B9BF-6B46-D21F-A5FC81A01B12}"/>
              </a:ext>
            </a:extLst>
          </p:cNvPr>
          <p:cNvGrpSpPr/>
          <p:nvPr/>
        </p:nvGrpSpPr>
        <p:grpSpPr>
          <a:xfrm>
            <a:off x="503024" y="3631292"/>
            <a:ext cx="2396895" cy="1049082"/>
            <a:chOff x="503024" y="3631292"/>
            <a:chExt cx="2396895" cy="1049082"/>
          </a:xfrm>
        </p:grpSpPr>
        <p:sp>
          <p:nvSpPr>
            <p:cNvPr id="41" name="Rectangle: Top Corners Rounded 51">
              <a:extLst>
                <a:ext uri="{FF2B5EF4-FFF2-40B4-BE49-F238E27FC236}">
                  <a16:creationId xmlns:a16="http://schemas.microsoft.com/office/drawing/2014/main" id="{5D3C760B-7DB2-54B7-D015-68C5AAAC5E34}"/>
                </a:ext>
              </a:extLst>
            </p:cNvPr>
            <p:cNvSpPr/>
            <p:nvPr/>
          </p:nvSpPr>
          <p:spPr>
            <a:xfrm rot="16200000" flipH="1">
              <a:off x="1176931" y="2957385"/>
              <a:ext cx="1049082" cy="2396895"/>
            </a:xfrm>
            <a:prstGeom prst="round2SameRect">
              <a:avLst>
                <a:gd name="adj1" fmla="val 50000"/>
                <a:gd name="adj2" fmla="val 0"/>
              </a:avLst>
            </a:prstGeom>
            <a:solidFill>
              <a:schemeClr val="accent4"/>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4" name="Rectangle 43">
              <a:extLst>
                <a:ext uri="{FF2B5EF4-FFF2-40B4-BE49-F238E27FC236}">
                  <a16:creationId xmlns:a16="http://schemas.microsoft.com/office/drawing/2014/main" id="{05912D27-1AA2-CE82-D52D-D2695A16DFF9}"/>
                </a:ext>
              </a:extLst>
            </p:cNvPr>
            <p:cNvSpPr/>
            <p:nvPr/>
          </p:nvSpPr>
          <p:spPr>
            <a:xfrm flipH="1">
              <a:off x="677732" y="3756824"/>
              <a:ext cx="2117838" cy="738664"/>
            </a:xfrm>
            <a:prstGeom prst="rect">
              <a:avLst/>
            </a:prstGeom>
          </p:spPr>
          <p:txBody>
            <a:bodyPr wrap="square" lIns="0" tIns="0" rIns="0" bIns="0">
              <a:spAutoFit/>
            </a:bodyPr>
            <a:lstStyle/>
            <a:p>
              <a:pPr lvl="0" algn="ctr"/>
              <a:r>
                <a:rPr lang="en-US" sz="4800" b="1">
                  <a:solidFill>
                    <a:schemeClr val="bg1"/>
                  </a:solidFill>
                  <a:latin typeface="+mj-lt"/>
                </a:rPr>
                <a:t>#Ci3T</a:t>
              </a:r>
              <a:endParaRPr lang="en-US" sz="5400" b="1">
                <a:solidFill>
                  <a:schemeClr val="bg1"/>
                </a:solidFill>
                <a:latin typeface="+mj-lt"/>
              </a:endParaRPr>
            </a:p>
          </p:txBody>
        </p:sp>
      </p:grpSp>
      <p:sp>
        <p:nvSpPr>
          <p:cNvPr id="49" name="Title 1">
            <a:extLst>
              <a:ext uri="{FF2B5EF4-FFF2-40B4-BE49-F238E27FC236}">
                <a16:creationId xmlns:a16="http://schemas.microsoft.com/office/drawing/2014/main" id="{F6F6539B-FD73-9FFB-1424-D269EA3AE516}"/>
              </a:ext>
            </a:extLst>
          </p:cNvPr>
          <p:cNvSpPr txBox="1">
            <a:spLocks/>
          </p:cNvSpPr>
          <p:nvPr/>
        </p:nvSpPr>
        <p:spPr>
          <a:xfrm>
            <a:off x="3563760" y="2510287"/>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a:ln w="3175">
                  <a:solidFill>
                    <a:schemeClr val="bg1">
                      <a:lumMod val="95000"/>
                    </a:schemeClr>
                  </a:solidFill>
                </a:ln>
                <a:solidFill>
                  <a:schemeClr val="accent4"/>
                </a:solidFill>
              </a:rPr>
              <a:t>Thank you!</a:t>
            </a:r>
            <a:endParaRPr lang="en-US" sz="5400" spc="-500">
              <a:solidFill>
                <a:schemeClr val="accent4"/>
              </a:solidFill>
            </a:endParaRPr>
          </a:p>
          <a:p>
            <a:pPr algn="ctr"/>
            <a:r>
              <a:rPr lang="en-US" sz="5400" spc="0">
                <a:solidFill>
                  <a:schemeClr val="bg1">
                    <a:lumMod val="95000"/>
                  </a:schemeClr>
                </a:solidFill>
              </a:rPr>
              <a:t>ci3t.org</a:t>
            </a:r>
          </a:p>
        </p:txBody>
      </p:sp>
      <p:pic>
        <p:nvPicPr>
          <p:cNvPr id="56" name="Graphic 55">
            <a:extLst>
              <a:ext uri="{FF2B5EF4-FFF2-40B4-BE49-F238E27FC236}">
                <a16:creationId xmlns:a16="http://schemas.microsoft.com/office/drawing/2014/main" id="{DAD75FC3-B2DB-80E3-D7E6-57F11A700B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977" y="342630"/>
            <a:ext cx="531980" cy="531980"/>
          </a:xfrm>
          <a:prstGeom prst="rect">
            <a:avLst/>
          </a:prstGeom>
          <a:effectLst>
            <a:outerShdw dist="12700" sx="102000" sy="102000" algn="ctr" rotWithShape="0">
              <a:schemeClr val="bg1"/>
            </a:outerShdw>
          </a:effectLst>
        </p:spPr>
      </p:pic>
      <p:sp>
        <p:nvSpPr>
          <p:cNvPr id="57" name="Rectangle 56">
            <a:extLst>
              <a:ext uri="{FF2B5EF4-FFF2-40B4-BE49-F238E27FC236}">
                <a16:creationId xmlns:a16="http://schemas.microsoft.com/office/drawing/2014/main" id="{C8E94276-245E-6D26-500E-058D266F0192}"/>
              </a:ext>
            </a:extLst>
          </p:cNvPr>
          <p:cNvSpPr/>
          <p:nvPr/>
        </p:nvSpPr>
        <p:spPr>
          <a:xfrm flipH="1">
            <a:off x="9641558"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pic>
        <p:nvPicPr>
          <p:cNvPr id="59" name="Graphic 58">
            <a:extLst>
              <a:ext uri="{FF2B5EF4-FFF2-40B4-BE49-F238E27FC236}">
                <a16:creationId xmlns:a16="http://schemas.microsoft.com/office/drawing/2014/main" id="{E9A21982-9AF9-778D-9FF2-AB218E9958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4198" y="236842"/>
            <a:ext cx="685800" cy="685800"/>
          </a:xfrm>
          <a:prstGeom prst="rect">
            <a:avLst/>
          </a:prstGeom>
        </p:spPr>
      </p:pic>
      <p:pic>
        <p:nvPicPr>
          <p:cNvPr id="68" name="Picture 67" descr="A red green yellow and black triangle with black text&#10;&#10;Description automatically generated">
            <a:extLst>
              <a:ext uri="{FF2B5EF4-FFF2-40B4-BE49-F238E27FC236}">
                <a16:creationId xmlns:a16="http://schemas.microsoft.com/office/drawing/2014/main" id="{BF787E7C-A9B4-92E9-B052-2FFCDF7B08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65063" y="1829433"/>
            <a:ext cx="861869" cy="747588"/>
          </a:xfrm>
          <a:prstGeom prst="rect">
            <a:avLst/>
          </a:prstGeom>
        </p:spPr>
      </p:pic>
      <p:pic>
        <p:nvPicPr>
          <p:cNvPr id="2" name="Picture 1">
            <a:extLst>
              <a:ext uri="{FF2B5EF4-FFF2-40B4-BE49-F238E27FC236}">
                <a16:creationId xmlns:a16="http://schemas.microsoft.com/office/drawing/2014/main" id="{12227D48-10A8-68E4-33F2-E959FF9781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304548" y="4388073"/>
            <a:ext cx="2797000" cy="2336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79565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8B19-44F1-D132-A886-83FEC7159697}"/>
              </a:ext>
            </a:extLst>
          </p:cNvPr>
          <p:cNvSpPr>
            <a:spLocks noGrp="1"/>
          </p:cNvSpPr>
          <p:nvPr>
            <p:ph type="title"/>
          </p:nvPr>
        </p:nvSpPr>
        <p:spPr/>
        <p:txBody>
          <a:bodyPr/>
          <a:lstStyle/>
          <a:p>
            <a:r>
              <a:rPr lang="en-US"/>
              <a:t>Materials for Today’s Session</a:t>
            </a:r>
          </a:p>
        </p:txBody>
      </p:sp>
      <p:sp>
        <p:nvSpPr>
          <p:cNvPr id="3" name="Content Placeholder 2">
            <a:extLst>
              <a:ext uri="{FF2B5EF4-FFF2-40B4-BE49-F238E27FC236}">
                <a16:creationId xmlns:a16="http://schemas.microsoft.com/office/drawing/2014/main" id="{A1045F8B-A4AA-C9E7-C53F-682F4910F5BC}"/>
              </a:ext>
            </a:extLst>
          </p:cNvPr>
          <p:cNvSpPr>
            <a:spLocks noGrp="1"/>
          </p:cNvSpPr>
          <p:nvPr>
            <p:ph idx="1"/>
          </p:nvPr>
        </p:nvSpPr>
        <p:spPr>
          <a:xfrm>
            <a:off x="630723" y="5335001"/>
            <a:ext cx="2365727" cy="845599"/>
          </a:xfrm>
        </p:spPr>
        <p:txBody>
          <a:bodyPr>
            <a:normAutofit/>
          </a:bodyPr>
          <a:lstStyle/>
          <a:p>
            <a:pPr marL="0" indent="0" algn="ctr">
              <a:buNone/>
            </a:pPr>
            <a:r>
              <a:rPr lang="en-US" sz="2000"/>
              <a:t>Ci3T Leadership Team Agenda</a:t>
            </a:r>
          </a:p>
        </p:txBody>
      </p:sp>
      <p:pic>
        <p:nvPicPr>
          <p:cNvPr id="4" name="Picture 3">
            <a:extLst>
              <a:ext uri="{FF2B5EF4-FFF2-40B4-BE49-F238E27FC236}">
                <a16:creationId xmlns:a16="http://schemas.microsoft.com/office/drawing/2014/main" id="{A61D15A7-44A8-446D-98F9-F892717F17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89224" y="2137311"/>
            <a:ext cx="2273239" cy="2941840"/>
          </a:xfrm>
          <a:prstGeom prst="rect">
            <a:avLst/>
          </a:prstGeom>
          <a:ln>
            <a:solidFill>
              <a:schemeClr val="tx1"/>
            </a:solidFill>
          </a:ln>
        </p:spPr>
      </p:pic>
      <p:pic>
        <p:nvPicPr>
          <p:cNvPr id="6" name="Picture 5" descr="Table&#10;&#10;Description automatically generated">
            <a:extLst>
              <a:ext uri="{FF2B5EF4-FFF2-40B4-BE49-F238E27FC236}">
                <a16:creationId xmlns:a16="http://schemas.microsoft.com/office/drawing/2014/main" id="{50A91757-8D85-53ED-3601-A5C47FE6F3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968" y="2087360"/>
            <a:ext cx="2273239" cy="2941839"/>
          </a:xfrm>
          <a:prstGeom prst="rect">
            <a:avLst/>
          </a:prstGeom>
          <a:ln>
            <a:solidFill>
              <a:schemeClr val="tx1"/>
            </a:solidFill>
          </a:ln>
        </p:spPr>
      </p:pic>
      <p:sp>
        <p:nvSpPr>
          <p:cNvPr id="8" name="Content Placeholder 2">
            <a:extLst>
              <a:ext uri="{FF2B5EF4-FFF2-40B4-BE49-F238E27FC236}">
                <a16:creationId xmlns:a16="http://schemas.microsoft.com/office/drawing/2014/main" id="{2227F3CD-986C-08EC-44F7-07CCDCE9D3B0}"/>
              </a:ext>
            </a:extLst>
          </p:cNvPr>
          <p:cNvSpPr txBox="1">
            <a:spLocks/>
          </p:cNvSpPr>
          <p:nvPr/>
        </p:nvSpPr>
        <p:spPr>
          <a:xfrm>
            <a:off x="3113524" y="5380156"/>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Ci3T Implementation Manual</a:t>
            </a:r>
          </a:p>
        </p:txBody>
      </p:sp>
      <p:sp>
        <p:nvSpPr>
          <p:cNvPr id="9" name="Content Placeholder 2">
            <a:extLst>
              <a:ext uri="{FF2B5EF4-FFF2-40B4-BE49-F238E27FC236}">
                <a16:creationId xmlns:a16="http://schemas.microsoft.com/office/drawing/2014/main" id="{2A9647DB-69A4-B034-4F5B-59A87AFBA97E}"/>
              </a:ext>
            </a:extLst>
          </p:cNvPr>
          <p:cNvSpPr txBox="1">
            <a:spLocks/>
          </p:cNvSpPr>
          <p:nvPr/>
        </p:nvSpPr>
        <p:spPr>
          <a:xfrm>
            <a:off x="5883233" y="5434209"/>
            <a:ext cx="3057216" cy="8455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Fall Social Validity and Treatment Integrity Data</a:t>
            </a:r>
          </a:p>
        </p:txBody>
      </p:sp>
      <p:sp>
        <p:nvSpPr>
          <p:cNvPr id="12" name="Content Placeholder 2">
            <a:extLst>
              <a:ext uri="{FF2B5EF4-FFF2-40B4-BE49-F238E27FC236}">
                <a16:creationId xmlns:a16="http://schemas.microsoft.com/office/drawing/2014/main" id="{6B259437-A424-5F0B-C663-4F6BE09EF292}"/>
              </a:ext>
            </a:extLst>
          </p:cNvPr>
          <p:cNvSpPr txBox="1">
            <a:spLocks/>
          </p:cNvSpPr>
          <p:nvPr/>
        </p:nvSpPr>
        <p:spPr>
          <a:xfrm>
            <a:off x="9218836" y="5445526"/>
            <a:ext cx="2473601"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Winter Screening Data</a:t>
            </a:r>
          </a:p>
        </p:txBody>
      </p:sp>
      <p:pic>
        <p:nvPicPr>
          <p:cNvPr id="5" name="Picture 4" descr="Graphical user interface, application&#10;&#10;Description automatically generated">
            <a:extLst>
              <a:ext uri="{FF2B5EF4-FFF2-40B4-BE49-F238E27FC236}">
                <a16:creationId xmlns:a16="http://schemas.microsoft.com/office/drawing/2014/main" id="{599DF022-11DF-3C76-15A1-C60824DC00D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13910" y="2377327"/>
            <a:ext cx="2750337" cy="1142664"/>
          </a:xfrm>
          <a:prstGeom prst="rect">
            <a:avLst/>
          </a:prstGeom>
          <a:ln>
            <a:solidFill>
              <a:schemeClr val="tx1"/>
            </a:solidFill>
          </a:ln>
        </p:spPr>
      </p:pic>
      <p:pic>
        <p:nvPicPr>
          <p:cNvPr id="7" name="Picture 6" descr="A picture containing text, measuring stick&#10;&#10;Description automatically generated">
            <a:extLst>
              <a:ext uri="{FF2B5EF4-FFF2-40B4-BE49-F238E27FC236}">
                <a16:creationId xmlns:a16="http://schemas.microsoft.com/office/drawing/2014/main" id="{9894B71C-64A7-2F20-556A-EA2A52DE45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23960" y="2213585"/>
            <a:ext cx="1441846" cy="1865754"/>
          </a:xfrm>
          <a:prstGeom prst="rect">
            <a:avLst/>
          </a:prstGeom>
          <a:ln>
            <a:solidFill>
              <a:schemeClr val="tx1"/>
            </a:solidFill>
          </a:ln>
        </p:spPr>
      </p:pic>
      <p:pic>
        <p:nvPicPr>
          <p:cNvPr id="13" name="Picture 12">
            <a:extLst>
              <a:ext uri="{FF2B5EF4-FFF2-40B4-BE49-F238E27FC236}">
                <a16:creationId xmlns:a16="http://schemas.microsoft.com/office/drawing/2014/main" id="{B0F62AF5-5F9C-CF27-E85B-54FEF9056E8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349805" y="2213585"/>
            <a:ext cx="1441725" cy="1865754"/>
          </a:xfrm>
          <a:prstGeom prst="rect">
            <a:avLst/>
          </a:prstGeom>
          <a:ln>
            <a:solidFill>
              <a:schemeClr val="tx1"/>
            </a:solidFill>
          </a:ln>
        </p:spPr>
      </p:pic>
      <p:pic>
        <p:nvPicPr>
          <p:cNvPr id="14" name="Picture 13">
            <a:extLst>
              <a:ext uri="{FF2B5EF4-FFF2-40B4-BE49-F238E27FC236}">
                <a16:creationId xmlns:a16="http://schemas.microsoft.com/office/drawing/2014/main" id="{7D6BCBDC-0DAE-7BFC-26E8-782BEB72198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480023" y="3146457"/>
            <a:ext cx="1441725" cy="1865763"/>
          </a:xfrm>
          <a:prstGeom prst="rect">
            <a:avLst/>
          </a:prstGeom>
          <a:ln>
            <a:solidFill>
              <a:schemeClr val="tx1"/>
            </a:solidFill>
          </a:ln>
        </p:spPr>
      </p:pic>
      <p:pic>
        <p:nvPicPr>
          <p:cNvPr id="15" name="Picture 14">
            <a:extLst>
              <a:ext uri="{FF2B5EF4-FFF2-40B4-BE49-F238E27FC236}">
                <a16:creationId xmlns:a16="http://schemas.microsoft.com/office/drawing/2014/main" id="{C7D7925D-31EA-2574-39C6-4749035AAD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18836" y="3716680"/>
            <a:ext cx="2473601" cy="1367874"/>
          </a:xfrm>
          <a:prstGeom prst="rect">
            <a:avLst/>
          </a:prstGeom>
          <a:ln>
            <a:solidFill>
              <a:schemeClr val="tx1"/>
            </a:solidFill>
          </a:ln>
        </p:spPr>
      </p:pic>
    </p:spTree>
    <p:extLst>
      <p:ext uri="{BB962C8B-B14F-4D97-AF65-F5344CB8AC3E}">
        <p14:creationId xmlns:p14="http://schemas.microsoft.com/office/powerpoint/2010/main" val="507879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normAutofit/>
          </a:bodyPr>
          <a:lstStyle/>
          <a:p>
            <a:r>
              <a:rPr lang="en-US" sz="4000"/>
              <a:t>Ci3T Leadership Team Agenda Template</a:t>
            </a:r>
          </a:p>
        </p:txBody>
      </p:sp>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036" y="1690688"/>
            <a:ext cx="3532909" cy="45720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76319" y="2359702"/>
            <a:ext cx="5961619" cy="323397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4" name="Picture 3">
            <a:extLst>
              <a:ext uri="{FF2B5EF4-FFF2-40B4-BE49-F238E27FC236}">
                <a16:creationId xmlns:a16="http://schemas.microsoft.com/office/drawing/2014/main" id="{232A8F4C-4222-5C96-8AD0-163C53EF59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828420" y="-23812"/>
            <a:ext cx="1363579" cy="213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360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a:xfrm>
            <a:off x="376989" y="187693"/>
            <a:ext cx="5013158" cy="1325563"/>
          </a:xfrm>
        </p:spPr>
        <p:txBody>
          <a:bodyPr/>
          <a:lstStyle/>
          <a:p>
            <a:r>
              <a:rPr lang="en-US"/>
              <a:t>Coaching Protocol</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9855" y="1501221"/>
            <a:ext cx="4102770" cy="5149518"/>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6" name="Page 05" descr="A group of people sitting at a table&#10;&#10;Description automatically generated with medium confidence">
            <a:extLst>
              <a:ext uri="{FF2B5EF4-FFF2-40B4-BE49-F238E27FC236}">
                <a16:creationId xmlns:a16="http://schemas.microsoft.com/office/drawing/2014/main" id="{9569B3BA-58C3-A126-C394-D355AB8F24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3370" y="1817086"/>
            <a:ext cx="6035040" cy="4663440"/>
          </a:xfrm>
          <a:prstGeom prst="rect">
            <a:avLst/>
          </a:prstGeom>
          <a:ln>
            <a:solidFill>
              <a:schemeClr val="tx1">
                <a:lumMod val="50000"/>
                <a:lumOff val="50000"/>
              </a:schemeClr>
            </a:solidFill>
          </a:ln>
        </p:spPr>
      </p:pic>
      <p:pic>
        <p:nvPicPr>
          <p:cNvPr id="4" name="Page 06" descr="A screenshot of a coaching support&#10;&#10;Description automatically generated">
            <a:extLst>
              <a:ext uri="{FF2B5EF4-FFF2-40B4-BE49-F238E27FC236}">
                <a16:creationId xmlns:a16="http://schemas.microsoft.com/office/drawing/2014/main" id="{17419C5A-482F-CF60-5EAB-404B0E2252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6000" y="252662"/>
            <a:ext cx="6035040" cy="4663440"/>
          </a:xfrm>
          <a:prstGeom prst="rect">
            <a:avLst/>
          </a:prstGeom>
          <a:ln>
            <a:solidFill>
              <a:schemeClr val="tx1">
                <a:lumMod val="50000"/>
                <a:lumOff val="50000"/>
              </a:schemeClr>
            </a:solidFill>
          </a:ln>
        </p:spPr>
      </p:pic>
      <p:pic>
        <p:nvPicPr>
          <p:cNvPr id="16" name="Page 08" descr="A chart with text and numbers&#10;&#10;Description automatically generated with medium confidence">
            <a:extLst>
              <a:ext uri="{FF2B5EF4-FFF2-40B4-BE49-F238E27FC236}">
                <a16:creationId xmlns:a16="http://schemas.microsoft.com/office/drawing/2014/main" id="{71BBF837-AD2A-C9B6-7E50-322E8AEC3B8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173578" y="3934327"/>
            <a:ext cx="5907507" cy="4758918"/>
          </a:xfrm>
          <a:prstGeom prst="rect">
            <a:avLst/>
          </a:prstGeom>
          <a:ln>
            <a:solidFill>
              <a:schemeClr val="tx1">
                <a:lumMod val="50000"/>
                <a:lumOff val="50000"/>
              </a:schemeClr>
            </a:solidFill>
          </a:ln>
        </p:spPr>
      </p:pic>
      <p:pic>
        <p:nvPicPr>
          <p:cNvPr id="24" name="Page 17" descr="A screenshot of a coaching program&#10;&#10;Description automatically generated">
            <a:extLst>
              <a:ext uri="{FF2B5EF4-FFF2-40B4-BE49-F238E27FC236}">
                <a16:creationId xmlns:a16="http://schemas.microsoft.com/office/drawing/2014/main" id="{6E4E1B36-FF6B-1C75-0425-02865C29AE3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472339" y="1341772"/>
            <a:ext cx="6537960" cy="5052060"/>
          </a:xfrm>
          <a:prstGeom prst="rect">
            <a:avLst/>
          </a:prstGeom>
          <a:ln>
            <a:solidFill>
              <a:schemeClr val="tx1">
                <a:lumMod val="50000"/>
                <a:lumOff val="50000"/>
              </a:schemeClr>
            </a:solidFill>
          </a:ln>
        </p:spPr>
      </p:pic>
      <p:pic>
        <p:nvPicPr>
          <p:cNvPr id="22" name="Page 18" descr="A screenshot of a coaching program&#10;&#10;Description automatically generated">
            <a:extLst>
              <a:ext uri="{FF2B5EF4-FFF2-40B4-BE49-F238E27FC236}">
                <a16:creationId xmlns:a16="http://schemas.microsoft.com/office/drawing/2014/main" id="{A420BB60-7538-3EA1-6295-B531E2A858A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15255102" y="3420646"/>
            <a:ext cx="5702969" cy="2683043"/>
          </a:xfrm>
          <a:prstGeom prst="rect">
            <a:avLst/>
          </a:prstGeom>
          <a:ln>
            <a:solidFill>
              <a:schemeClr val="tx1">
                <a:lumMod val="50000"/>
                <a:lumOff val="50000"/>
              </a:schemeClr>
            </a:solidFill>
          </a:ln>
        </p:spPr>
      </p:pic>
      <p:pic>
        <p:nvPicPr>
          <p:cNvPr id="20" name="Page 19" descr="A screenshot of a computer&#10;&#10;Description automatically generated">
            <a:extLst>
              <a:ext uri="{FF2B5EF4-FFF2-40B4-BE49-F238E27FC236}">
                <a16:creationId xmlns:a16="http://schemas.microsoft.com/office/drawing/2014/main" id="{E304F1E6-3BAA-BFCB-EF2D-F29EB9F5FD80}"/>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7741629" y="187693"/>
            <a:ext cx="5751095" cy="4307306"/>
          </a:xfrm>
          <a:prstGeom prst="rect">
            <a:avLst/>
          </a:prstGeom>
          <a:ln>
            <a:solidFill>
              <a:schemeClr val="tx1">
                <a:lumMod val="50000"/>
                <a:lumOff val="50000"/>
              </a:schemeClr>
            </a:solidFill>
          </a:ln>
        </p:spPr>
      </p:pic>
      <p:pic>
        <p:nvPicPr>
          <p:cNvPr id="18" name="Page 21" descr="A screenshot of a computer&#10;&#10;Description automatically generated">
            <a:extLst>
              <a:ext uri="{FF2B5EF4-FFF2-40B4-BE49-F238E27FC236}">
                <a16:creationId xmlns:a16="http://schemas.microsoft.com/office/drawing/2014/main" id="{5EE59733-3A7D-2811-73C8-8C9A0B03B07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0103829" y="2885240"/>
            <a:ext cx="5618748" cy="3753853"/>
          </a:xfrm>
          <a:prstGeom prst="rect">
            <a:avLst/>
          </a:prstGeom>
          <a:ln>
            <a:solidFill>
              <a:schemeClr val="tx1">
                <a:lumMod val="50000"/>
                <a:lumOff val="50000"/>
              </a:schemeClr>
            </a:solidFill>
          </a:ln>
        </p:spPr>
      </p:pic>
    </p:spTree>
    <p:extLst>
      <p:ext uri="{BB962C8B-B14F-4D97-AF65-F5344CB8AC3E}">
        <p14:creationId xmlns:p14="http://schemas.microsoft.com/office/powerpoint/2010/main" val="282728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3500"/>
                            </p:stCondLst>
                            <p:childTnLst>
                              <p:par>
                                <p:cTn id="17" presetID="35" presetClass="path" presetSubtype="0" accel="50000" decel="50000" fill="hold" nodeType="afterEffect">
                                  <p:stCondLst>
                                    <p:cond delay="1000"/>
                                  </p:stCondLst>
                                  <p:childTnLst>
                                    <p:animMotion origin="layout" path="M 3.95833E-6 -1.85185E-6 L -1.00808 0.00903 " pathEditMode="relative" rAng="0" ptsTypes="AA">
                                      <p:cBhvr>
                                        <p:cTn id="18" dur="2000" fill="hold"/>
                                        <p:tgtEl>
                                          <p:spTgt spid="4"/>
                                        </p:tgtEl>
                                        <p:attrNameLst>
                                          <p:attrName>ppt_x</p:attrName>
                                          <p:attrName>ppt_y</p:attrName>
                                        </p:attrNameLst>
                                      </p:cBhvr>
                                      <p:rCtr x="-50404" y="440"/>
                                    </p:animMotion>
                                  </p:childTnLst>
                                </p:cTn>
                              </p:par>
                              <p:par>
                                <p:cTn id="19" presetID="35" presetClass="path" presetSubtype="0" accel="50000" decel="50000" fill="hold" nodeType="withEffect">
                                  <p:stCondLst>
                                    <p:cond delay="1000"/>
                                  </p:stCondLst>
                                  <p:childTnLst>
                                    <p:animMotion origin="layout" path="M 3.54167E-6 -1.85185E-6 L -0.9211 0.04259 " pathEditMode="relative" rAng="0" ptsTypes="AA">
                                      <p:cBhvr>
                                        <p:cTn id="20" dur="2000" fill="hold"/>
                                        <p:tgtEl>
                                          <p:spTgt spid="16"/>
                                        </p:tgtEl>
                                        <p:attrNameLst>
                                          <p:attrName>ppt_x</p:attrName>
                                          <p:attrName>ppt_y</p:attrName>
                                        </p:attrNameLst>
                                      </p:cBhvr>
                                      <p:rCtr x="-46055" y="2130"/>
                                    </p:animMotion>
                                  </p:childTnLst>
                                </p:cTn>
                              </p:par>
                              <p:par>
                                <p:cTn id="21" presetID="35" presetClass="path" presetSubtype="0" accel="50000" decel="50000" fill="hold" nodeType="withEffect">
                                  <p:stCondLst>
                                    <p:cond delay="1000"/>
                                  </p:stCondLst>
                                  <p:childTnLst>
                                    <p:animMotion origin="layout" path="M 3.75E-6 -1.11111E-6 L -0.82201 -0.00301 " pathEditMode="relative" rAng="0" ptsTypes="AA">
                                      <p:cBhvr>
                                        <p:cTn id="22" dur="2000" fill="hold"/>
                                        <p:tgtEl>
                                          <p:spTgt spid="6"/>
                                        </p:tgtEl>
                                        <p:attrNameLst>
                                          <p:attrName>ppt_x</p:attrName>
                                          <p:attrName>ppt_y</p:attrName>
                                        </p:attrNameLst>
                                      </p:cBhvr>
                                      <p:rCtr x="-41107" y="-162"/>
                                    </p:animMotion>
                                  </p:childTnLst>
                                </p:cTn>
                              </p:par>
                              <p:par>
                                <p:cTn id="23" presetID="35" presetClass="path" presetSubtype="0" accel="50000" decel="50000" fill="hold" nodeType="withEffect">
                                  <p:stCondLst>
                                    <p:cond delay="1000"/>
                                  </p:stCondLst>
                                  <p:childTnLst>
                                    <p:animMotion origin="layout" path="M -1.875E-6 -2.96296E-6 L -0.37812 -0.0206 " pathEditMode="relative" rAng="0" ptsTypes="AA">
                                      <p:cBhvr>
                                        <p:cTn id="24" dur="2000" fill="hold"/>
                                        <p:tgtEl>
                                          <p:spTgt spid="14"/>
                                        </p:tgtEl>
                                        <p:attrNameLst>
                                          <p:attrName>ppt_x</p:attrName>
                                          <p:attrName>ppt_y</p:attrName>
                                        </p:attrNameLst>
                                      </p:cBhvr>
                                      <p:rCtr x="-18906" y="-1042"/>
                                    </p:animMotion>
                                  </p:childTnLst>
                                </p:cTn>
                              </p:par>
                              <p:par>
                                <p:cTn id="25" presetID="35" presetClass="path" presetSubtype="0" accel="50000" decel="50000" fill="hold" nodeType="withEffect">
                                  <p:stCondLst>
                                    <p:cond delay="1500"/>
                                  </p:stCondLst>
                                  <p:childTnLst>
                                    <p:animMotion origin="layout" path="M 4.16667E-6 1.11111E-6 L -0.99701 0.02731 " pathEditMode="relative" rAng="0" ptsTypes="AA">
                                      <p:cBhvr>
                                        <p:cTn id="26" dur="2000" fill="hold"/>
                                        <p:tgtEl>
                                          <p:spTgt spid="24"/>
                                        </p:tgtEl>
                                        <p:attrNameLst>
                                          <p:attrName>ppt_x</p:attrName>
                                          <p:attrName>ppt_y</p:attrName>
                                        </p:attrNameLst>
                                      </p:cBhvr>
                                      <p:rCtr x="-49857" y="1366"/>
                                    </p:animMotion>
                                  </p:childTnLst>
                                </p:cTn>
                              </p:par>
                              <p:par>
                                <p:cTn id="27" presetID="35" presetClass="path" presetSubtype="0" accel="50000" decel="50000" fill="hold" nodeType="withEffect">
                                  <p:stCondLst>
                                    <p:cond delay="1500"/>
                                  </p:stCondLst>
                                  <p:childTnLst>
                                    <p:animMotion origin="layout" path="M 3.75E-6 -4.44444E-6 L -1.00756 0.02477 " pathEditMode="relative" rAng="0" ptsTypes="AA">
                                      <p:cBhvr>
                                        <p:cTn id="28" dur="2000" fill="hold"/>
                                        <p:tgtEl>
                                          <p:spTgt spid="22"/>
                                        </p:tgtEl>
                                        <p:attrNameLst>
                                          <p:attrName>ppt_x</p:attrName>
                                          <p:attrName>ppt_y</p:attrName>
                                        </p:attrNameLst>
                                      </p:cBhvr>
                                      <p:rCtr x="-50378" y="1227"/>
                                    </p:animMotion>
                                  </p:childTnLst>
                                </p:cTn>
                              </p:par>
                              <p:par>
                                <p:cTn id="29" presetID="35" presetClass="path" presetSubtype="0" accel="50000" decel="50000" fill="hold" nodeType="withEffect">
                                  <p:stCondLst>
                                    <p:cond delay="1500"/>
                                  </p:stCondLst>
                                  <p:childTnLst>
                                    <p:animMotion origin="layout" path="M 4.375E-6 -3.7037E-6 L -0.99727 0.00139 " pathEditMode="relative" rAng="0" ptsTypes="AA">
                                      <p:cBhvr>
                                        <p:cTn id="30" dur="2000" fill="hold"/>
                                        <p:tgtEl>
                                          <p:spTgt spid="20"/>
                                        </p:tgtEl>
                                        <p:attrNameLst>
                                          <p:attrName>ppt_x</p:attrName>
                                          <p:attrName>ppt_y</p:attrName>
                                        </p:attrNameLst>
                                      </p:cBhvr>
                                      <p:rCtr x="-49870" y="69"/>
                                    </p:animMotion>
                                  </p:childTnLst>
                                </p:cTn>
                              </p:par>
                              <p:par>
                                <p:cTn id="31" presetID="35" presetClass="path" presetSubtype="0" accel="50000" decel="50000" fill="hold" nodeType="withEffect">
                                  <p:stCondLst>
                                    <p:cond delay="1500"/>
                                  </p:stCondLst>
                                  <p:childTnLst>
                                    <p:animMotion origin="layout" path="M 3.125E-6 -2.96296E-6 L -0.96055 0.01111 " pathEditMode="relative" rAng="0" ptsTypes="AA">
                                      <p:cBhvr>
                                        <p:cTn id="32" dur="2000" fill="hold"/>
                                        <p:tgtEl>
                                          <p:spTgt spid="18"/>
                                        </p:tgtEl>
                                        <p:attrNameLst>
                                          <p:attrName>ppt_x</p:attrName>
                                          <p:attrName>ppt_y</p:attrName>
                                        </p:attrNameLst>
                                      </p:cBhvr>
                                      <p:rCtr x="-48034"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A6D849-EE6F-3683-3AD3-B7C987B6358D}"/>
              </a:ext>
            </a:extLst>
          </p:cNvPr>
          <p:cNvSpPr>
            <a:spLocks noGrp="1"/>
          </p:cNvSpPr>
          <p:nvPr>
            <p:ph type="title"/>
          </p:nvPr>
        </p:nvSpPr>
        <p:spPr>
          <a:xfrm>
            <a:off x="831850" y="1709738"/>
            <a:ext cx="7854950" cy="2852737"/>
          </a:xfrm>
        </p:spPr>
        <p:txBody>
          <a:bodyPr/>
          <a:lstStyle/>
          <a:p>
            <a:r>
              <a:rPr lang="en-US"/>
              <a:t>Procedures for Monitoring</a:t>
            </a:r>
          </a:p>
        </p:txBody>
      </p:sp>
      <p:sp>
        <p:nvSpPr>
          <p:cNvPr id="5" name="Text Placeholder 4">
            <a:extLst>
              <a:ext uri="{FF2B5EF4-FFF2-40B4-BE49-F238E27FC236}">
                <a16:creationId xmlns:a16="http://schemas.microsoft.com/office/drawing/2014/main" id="{62B931FD-3939-9508-7318-341DDD8B292D}"/>
              </a:ext>
            </a:extLst>
          </p:cNvPr>
          <p:cNvSpPr>
            <a:spLocks noGrp="1"/>
          </p:cNvSpPr>
          <p:nvPr>
            <p:ph type="body" idx="1"/>
          </p:nvPr>
        </p:nvSpPr>
        <p:spPr>
          <a:xfrm>
            <a:off x="831850" y="4589463"/>
            <a:ext cx="7495721" cy="1500187"/>
          </a:xfrm>
        </p:spPr>
        <p:txBody>
          <a:bodyPr/>
          <a:lstStyle/>
          <a:p>
            <a:r>
              <a:rPr lang="en-US" b="1"/>
              <a:t>Review your School’s Social Validity &amp; Treatment Integrity Data</a:t>
            </a:r>
          </a:p>
          <a:p>
            <a:r>
              <a:rPr lang="en-US"/>
              <a:t>Review your School’s Winter Screening Data</a:t>
            </a:r>
          </a:p>
        </p:txBody>
      </p:sp>
      <p:pic>
        <p:nvPicPr>
          <p:cNvPr id="2" name="Content Placeholder 5" descr="A person holding a pen and writing on a clipboard&#10;&#10;Description automatically generated">
            <a:extLst>
              <a:ext uri="{FF2B5EF4-FFF2-40B4-BE49-F238E27FC236}">
                <a16:creationId xmlns:a16="http://schemas.microsoft.com/office/drawing/2014/main" id="{7739F5D3-EA4C-5D6F-BBD2-A2C21479D624}"/>
              </a:ext>
            </a:extLst>
          </p:cNvPr>
          <p:cNvPicPr>
            <a:picLocks noChangeAspect="1"/>
          </p:cNvPicPr>
          <p:nvPr/>
        </p:nvPicPr>
        <p:blipFill>
          <a:blip r:embed="rId2"/>
          <a:stretch>
            <a:fillRect/>
          </a:stretch>
        </p:blipFill>
        <p:spPr>
          <a:xfrm>
            <a:off x="8512343" y="881392"/>
            <a:ext cx="3260937" cy="5095216"/>
          </a:xfrm>
          <a:prstGeom prst="rect">
            <a:avLst/>
          </a:prstGeom>
        </p:spPr>
      </p:pic>
    </p:spTree>
    <p:extLst>
      <p:ext uri="{BB962C8B-B14F-4D97-AF65-F5344CB8AC3E}">
        <p14:creationId xmlns:p14="http://schemas.microsoft.com/office/powerpoint/2010/main" val="2294636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A0A83-CF47-2A14-0A8F-F81152313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CB42F-C064-41E1-E91D-E2D3D7687A68}"/>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1B81EC31-F216-B8AA-FCD3-A771643EE51A}"/>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pic>
        <p:nvPicPr>
          <p:cNvPr id="5" name="Picture 4" descr="A screenshot of a computer&#10;&#10;Description automatically generated">
            <a:extLst>
              <a:ext uri="{FF2B5EF4-FFF2-40B4-BE49-F238E27FC236}">
                <a16:creationId xmlns:a16="http://schemas.microsoft.com/office/drawing/2014/main" id="{7FB4FF09-020C-E937-9994-3CFC659574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
        <p:nvSpPr>
          <p:cNvPr id="4" name="Rectangle 3">
            <a:extLst>
              <a:ext uri="{FF2B5EF4-FFF2-40B4-BE49-F238E27FC236}">
                <a16:creationId xmlns:a16="http://schemas.microsoft.com/office/drawing/2014/main" id="{52CF1735-7E5C-3D38-C25E-3DD3FD939850}"/>
              </a:ext>
            </a:extLst>
          </p:cNvPr>
          <p:cNvSpPr/>
          <p:nvPr/>
        </p:nvSpPr>
        <p:spPr>
          <a:xfrm>
            <a:off x="838200" y="1539642"/>
            <a:ext cx="10808368" cy="172607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125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
        <p:nvSpPr>
          <p:cNvPr id="4" name="Rectangle 3">
            <a:extLst>
              <a:ext uri="{FF2B5EF4-FFF2-40B4-BE49-F238E27FC236}">
                <a16:creationId xmlns:a16="http://schemas.microsoft.com/office/drawing/2014/main" id="{91A774F2-B76F-0270-EE39-A094B3F17AC7}"/>
              </a:ext>
            </a:extLst>
          </p:cNvPr>
          <p:cNvSpPr/>
          <p:nvPr/>
        </p:nvSpPr>
        <p:spPr>
          <a:xfrm>
            <a:off x="372618" y="1564681"/>
            <a:ext cx="11666764" cy="342479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0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56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F46F7-69B8-436A-922F-C57D4C7CBF48}"/>
              </a:ext>
            </a:extLst>
          </p:cNvPr>
          <p:cNvSpPr>
            <a:spLocks noGrp="1"/>
          </p:cNvSpPr>
          <p:nvPr>
            <p:ph type="title"/>
          </p:nvPr>
        </p:nvSpPr>
        <p:spPr/>
        <p:txBody>
          <a:bodyPr/>
          <a:lstStyle/>
          <a:p>
            <a:r>
              <a:rPr lang="en-US"/>
              <a:t>Social Validity</a:t>
            </a:r>
            <a:br>
              <a:rPr lang="en-US"/>
            </a:br>
            <a:r>
              <a:rPr lang="en-US" sz="3600" b="0"/>
              <a:t>How do stakeholders view the plan?</a:t>
            </a:r>
            <a:endParaRPr lang="en-US" b="0"/>
          </a:p>
        </p:txBody>
      </p:sp>
      <p:sp>
        <p:nvSpPr>
          <p:cNvPr id="3" name="Content Placeholder 2">
            <a:extLst>
              <a:ext uri="{FF2B5EF4-FFF2-40B4-BE49-F238E27FC236}">
                <a16:creationId xmlns:a16="http://schemas.microsoft.com/office/drawing/2014/main" id="{0011C927-B951-4BCA-A472-0ED48151A858}"/>
              </a:ext>
            </a:extLst>
          </p:cNvPr>
          <p:cNvSpPr>
            <a:spLocks noGrp="1"/>
          </p:cNvSpPr>
          <p:nvPr>
            <p:ph idx="1"/>
          </p:nvPr>
        </p:nvSpPr>
        <p:spPr>
          <a:xfrm>
            <a:off x="838200" y="1825625"/>
            <a:ext cx="10515600" cy="4667250"/>
          </a:xfrm>
        </p:spPr>
        <p:txBody>
          <a:bodyPr>
            <a:normAutofit/>
          </a:bodyPr>
          <a:lstStyle/>
          <a:p>
            <a:pPr marL="0" lvl="0" indent="0"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Social validity refers to the level of:</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significance of intervention </a:t>
            </a:r>
            <a:r>
              <a:rPr lang="en-US" sz="2800" u="sng">
                <a:latin typeface="Arial" panose="020B0604020202020204" pitchFamily="34" charset="0"/>
                <a:cs typeface="Arial" panose="020B0604020202020204" pitchFamily="34" charset="0"/>
              </a:rPr>
              <a:t>goals</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acceptability of intervention </a:t>
            </a:r>
            <a:r>
              <a:rPr lang="en-US" sz="2800" u="sng">
                <a:latin typeface="Arial" panose="020B0604020202020204" pitchFamily="34" charset="0"/>
                <a:cs typeface="Arial" panose="020B0604020202020204" pitchFamily="34" charset="0"/>
              </a:rPr>
              <a:t>procedures</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importance of intervention </a:t>
            </a:r>
            <a:r>
              <a:rPr lang="en-US" sz="2800" u="sng">
                <a:latin typeface="Arial" panose="020B0604020202020204" pitchFamily="34" charset="0"/>
                <a:cs typeface="Arial" panose="020B0604020202020204" pitchFamily="34" charset="0"/>
              </a:rPr>
              <a:t>outcomes</a:t>
            </a:r>
          </a:p>
          <a:p>
            <a:pPr marL="0" lvl="0" indent="0" algn="r"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(Wolf, 1978)</a:t>
            </a:r>
          </a:p>
          <a:p>
            <a:pPr marL="0" indent="0" fontAlgn="base">
              <a:spcBef>
                <a:spcPct val="0"/>
              </a:spcBef>
              <a:spcAft>
                <a:spcPct val="0"/>
              </a:spcAft>
              <a:buFont typeface="Arial" panose="020B0604020202020204" pitchFamily="34" charset="0"/>
              <a:buNone/>
              <a:defRPr/>
            </a:pPr>
            <a:endParaRPr lang="en-US">
              <a:solidFill>
                <a:prstClr val="black"/>
              </a:solidFill>
              <a:latin typeface="Arial" panose="020B0604020202020204" pitchFamily="34" charset="0"/>
              <a:cs typeface="Arial" panose="020B0604020202020204" pitchFamily="34" charset="0"/>
            </a:endParaRPr>
          </a:p>
          <a:p>
            <a:pPr marL="0" indent="0" fontAlgn="base">
              <a:spcBef>
                <a:spcPct val="0"/>
              </a:spcBef>
              <a:spcAft>
                <a:spcPct val="0"/>
              </a:spcAft>
              <a:buFont typeface="Arial" panose="020B0604020202020204" pitchFamily="34" charset="0"/>
              <a:buNone/>
              <a:defRPr/>
            </a:pPr>
            <a:r>
              <a:rPr lang="en-US">
                <a:solidFill>
                  <a:prstClr val="black"/>
                </a:solidFill>
                <a:latin typeface="Arial" panose="020B0604020202020204" pitchFamily="34" charset="0"/>
                <a:cs typeface="Arial" panose="020B0604020202020204" pitchFamily="34" charset="0"/>
              </a:rPr>
              <a:t>Assessed using the Primary Intervention Rating Scale (PIRS)</a:t>
            </a:r>
          </a:p>
        </p:txBody>
      </p:sp>
      <p:graphicFrame>
        <p:nvGraphicFramePr>
          <p:cNvPr id="6" name="Table 5">
            <a:extLst>
              <a:ext uri="{FF2B5EF4-FFF2-40B4-BE49-F238E27FC236}">
                <a16:creationId xmlns:a16="http://schemas.microsoft.com/office/drawing/2014/main" id="{2A3820A1-E177-4AC3-A92B-A90ECDF74B2B}"/>
              </a:ext>
            </a:extLst>
          </p:cNvPr>
          <p:cNvGraphicFramePr>
            <a:graphicFrameLocks noGrp="1"/>
          </p:cNvGraphicFramePr>
          <p:nvPr>
            <p:extLst>
              <p:ext uri="{D42A27DB-BD31-4B8C-83A1-F6EECF244321}">
                <p14:modId xmlns:p14="http://schemas.microsoft.com/office/powerpoint/2010/main" val="1928761219"/>
              </p:ext>
            </p:extLst>
          </p:nvPr>
        </p:nvGraphicFramePr>
        <p:xfrm>
          <a:off x="838200" y="5125768"/>
          <a:ext cx="10515600" cy="1244373"/>
        </p:xfrm>
        <a:graphic>
          <a:graphicData uri="http://schemas.openxmlformats.org/drawingml/2006/table">
            <a:tbl>
              <a:tblPr firstRow="1" bandRow="1">
                <a:tableStyleId>{7DF18680-E054-41AD-8BC1-D1AEF772440D}</a:tableStyleId>
              </a:tblPr>
              <a:tblGrid>
                <a:gridCol w="2791753">
                  <a:extLst>
                    <a:ext uri="{9D8B030D-6E8A-4147-A177-3AD203B41FA5}">
                      <a16:colId xmlns:a16="http://schemas.microsoft.com/office/drawing/2014/main" val="20000"/>
                    </a:ext>
                  </a:extLst>
                </a:gridCol>
                <a:gridCol w="2034406">
                  <a:extLst>
                    <a:ext uri="{9D8B030D-6E8A-4147-A177-3AD203B41FA5}">
                      <a16:colId xmlns:a16="http://schemas.microsoft.com/office/drawing/2014/main" val="20001"/>
                    </a:ext>
                  </a:extLst>
                </a:gridCol>
                <a:gridCol w="1967106">
                  <a:extLst>
                    <a:ext uri="{9D8B030D-6E8A-4147-A177-3AD203B41FA5}">
                      <a16:colId xmlns:a16="http://schemas.microsoft.com/office/drawing/2014/main" val="20002"/>
                    </a:ext>
                  </a:extLst>
                </a:gridCol>
                <a:gridCol w="1825855">
                  <a:extLst>
                    <a:ext uri="{9D8B030D-6E8A-4147-A177-3AD203B41FA5}">
                      <a16:colId xmlns:a16="http://schemas.microsoft.com/office/drawing/2014/main" val="20003"/>
                    </a:ext>
                  </a:extLst>
                </a:gridCol>
                <a:gridCol w="1896480">
                  <a:extLst>
                    <a:ext uri="{9D8B030D-6E8A-4147-A177-3AD203B41FA5}">
                      <a16:colId xmlns:a16="http://schemas.microsoft.com/office/drawing/2014/main" val="20004"/>
                    </a:ext>
                  </a:extLst>
                </a:gridCol>
              </a:tblGrid>
              <a:tr h="36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t>Year</a:t>
                      </a:r>
                    </a:p>
                  </a:txBody>
                  <a:tcPr marT="45715" marB="45715" anchor="ctr">
                    <a:solidFill>
                      <a:schemeClr val="accent5"/>
                    </a:solidFill>
                  </a:tcPr>
                </a:tc>
                <a:tc gridSpan="2">
                  <a:txBody>
                    <a:bodyPr/>
                    <a:lstStyle/>
                    <a:p>
                      <a:pPr algn="ctr"/>
                      <a:r>
                        <a:rPr lang="en-US" sz="2000"/>
                        <a:t>Fall</a:t>
                      </a:r>
                    </a:p>
                  </a:txBody>
                  <a:tcPr marT="45715" marB="45715" anchor="ctr">
                    <a:solidFill>
                      <a:schemeClr val="accent5"/>
                    </a:solidFill>
                  </a:tcPr>
                </a:tc>
                <a:tc hMerge="1">
                  <a:txBody>
                    <a:bodyPr/>
                    <a:lstStyle/>
                    <a:p>
                      <a:pPr algn="ctr"/>
                      <a:endParaRPr lang="en-US" sz="1800"/>
                    </a:p>
                  </a:txBody>
                  <a:tcPr marT="45724" marB="45724"/>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t>Spring</a:t>
                      </a:r>
                    </a:p>
                  </a:txBody>
                  <a:tcPr marT="45715" marB="45715" anchor="ctr">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451913">
                <a:tc>
                  <a:txBody>
                    <a:bodyPr/>
                    <a:lstStyle/>
                    <a:p>
                      <a:pPr algn="ctr"/>
                      <a:endParaRPr lang="en-US" sz="2000"/>
                    </a:p>
                  </a:txBody>
                  <a:tcPr marT="45715" marB="45715">
                    <a:solidFill>
                      <a:schemeClr val="accent5">
                        <a:tint val="40000"/>
                        <a:alpha val="71000"/>
                      </a:schemeClr>
                    </a:solidFill>
                  </a:tcPr>
                </a:tc>
                <a:tc>
                  <a:txBody>
                    <a:bodyPr/>
                    <a:lstStyle/>
                    <a:p>
                      <a:pPr algn="ctr"/>
                      <a:r>
                        <a:rPr lang="en-US" sz="2000" i="1"/>
                        <a:t>n</a:t>
                      </a:r>
                    </a:p>
                  </a:txBody>
                  <a:tcPr marT="45715" marB="45715">
                    <a:solidFill>
                      <a:schemeClr val="accent5">
                        <a:tint val="40000"/>
                        <a:alpha val="71000"/>
                      </a:schemeClr>
                    </a:solidFill>
                  </a:tcPr>
                </a:tc>
                <a:tc>
                  <a:txBody>
                    <a:bodyPr/>
                    <a:lstStyle/>
                    <a:p>
                      <a:pPr algn="ctr"/>
                      <a:r>
                        <a:rPr lang="en-US" sz="2000"/>
                        <a:t>%</a:t>
                      </a:r>
                      <a:r>
                        <a:rPr lang="en-US" sz="2000" baseline="0"/>
                        <a:t> (</a:t>
                      </a:r>
                      <a:r>
                        <a:rPr lang="en-US" sz="2000" i="1" baseline="0"/>
                        <a:t>SD</a:t>
                      </a:r>
                      <a:r>
                        <a:rPr lang="en-US" sz="2000" baseline="0"/>
                        <a:t>)</a:t>
                      </a:r>
                      <a:endParaRPr lang="en-US" sz="2000"/>
                    </a:p>
                  </a:txBody>
                  <a:tcPr marT="45715" marB="45715">
                    <a:solidFill>
                      <a:schemeClr val="accent5">
                        <a:tint val="40000"/>
                        <a:alpha val="71000"/>
                      </a:schemeClr>
                    </a:solidFill>
                  </a:tcPr>
                </a:tc>
                <a:tc>
                  <a:txBody>
                    <a:bodyPr/>
                    <a:lstStyle/>
                    <a:p>
                      <a:pPr algn="ctr"/>
                      <a:r>
                        <a:rPr lang="en-US" sz="2000" i="1"/>
                        <a:t>n</a:t>
                      </a:r>
                    </a:p>
                  </a:txBody>
                  <a:tcPr marT="45715" marB="45715">
                    <a:solidFill>
                      <a:schemeClr val="accent5">
                        <a:tint val="40000"/>
                        <a:alpha val="71000"/>
                      </a:schemeClr>
                    </a:solidFill>
                  </a:tcPr>
                </a:tc>
                <a:tc>
                  <a:txBody>
                    <a:bodyPr/>
                    <a:lstStyle/>
                    <a:p>
                      <a:pPr algn="ctr"/>
                      <a:r>
                        <a:rPr lang="en-US" sz="2000"/>
                        <a:t>%</a:t>
                      </a:r>
                      <a:r>
                        <a:rPr lang="en-US" sz="2000" baseline="0"/>
                        <a:t> (</a:t>
                      </a:r>
                      <a:r>
                        <a:rPr lang="en-US" sz="2000" i="1" baseline="0"/>
                        <a:t>SD</a:t>
                      </a:r>
                      <a:r>
                        <a:rPr lang="en-US" sz="2000" baseline="0"/>
                        <a:t>)</a:t>
                      </a:r>
                      <a:endParaRPr lang="en-US" sz="2000"/>
                    </a:p>
                  </a:txBody>
                  <a:tcPr marT="45715" marB="45715">
                    <a:solidFill>
                      <a:schemeClr val="accent5">
                        <a:tint val="40000"/>
                        <a:alpha val="71000"/>
                      </a:schemeClr>
                    </a:solidFill>
                  </a:tcPr>
                </a:tc>
                <a:extLst>
                  <a:ext uri="{0D108BD9-81ED-4DB2-BD59-A6C34878D82A}">
                    <a16:rowId xmlns:a16="http://schemas.microsoft.com/office/drawing/2014/main" val="10001"/>
                  </a:ext>
                </a:extLst>
              </a:tr>
              <a:tr h="365760">
                <a:tc>
                  <a:txBody>
                    <a:bodyPr/>
                    <a:lstStyle/>
                    <a:p>
                      <a:r>
                        <a:rPr lang="en-US" sz="2000"/>
                        <a:t>2024-2025</a:t>
                      </a:r>
                    </a:p>
                  </a:txBody>
                  <a:tcPr marT="45715" marB="45715" anchor="ctr">
                    <a:solidFill>
                      <a:schemeClr val="accent5">
                        <a:tint val="20000"/>
                        <a:alpha val="71000"/>
                      </a:schemeClr>
                    </a:solidFill>
                  </a:tcPr>
                </a:tc>
                <a:tc>
                  <a:txBody>
                    <a:bodyPr/>
                    <a:lstStyle/>
                    <a:p>
                      <a:pPr marL="0" algn="ctr" defTabSz="914400" rtl="0" eaLnBrk="1" latinLnBrk="0" hangingPunct="1"/>
                      <a:r>
                        <a:rPr lang="en-US" sz="2000" kern="1200">
                          <a:solidFill>
                            <a:schemeClr val="dk1"/>
                          </a:solidFill>
                          <a:latin typeface="+mn-lt"/>
                          <a:ea typeface="+mn-ea"/>
                          <a:cs typeface="+mn-cs"/>
                        </a:rPr>
                        <a:t>32</a:t>
                      </a:r>
                    </a:p>
                  </a:txBody>
                  <a:tcPr marT="45715" marB="45715" anchor="ctr">
                    <a:solidFill>
                      <a:schemeClr val="accent5">
                        <a:tint val="20000"/>
                        <a:alpha val="71000"/>
                      </a:schemeClr>
                    </a:solidFill>
                  </a:tcPr>
                </a:tc>
                <a:tc>
                  <a:txBody>
                    <a:bodyPr/>
                    <a:lstStyle/>
                    <a:p>
                      <a:pPr marL="0" algn="ctr" defTabSz="914400" rtl="0" eaLnBrk="1" latinLnBrk="0" hangingPunct="1"/>
                      <a:r>
                        <a:rPr lang="en-US" sz="2000" kern="1200">
                          <a:solidFill>
                            <a:schemeClr val="dk1"/>
                          </a:solidFill>
                          <a:latin typeface="+mn-lt"/>
                          <a:ea typeface="+mn-ea"/>
                          <a:cs typeface="+mn-cs"/>
                        </a:rPr>
                        <a:t>85.39 (8.89)</a:t>
                      </a:r>
                    </a:p>
                  </a:txBody>
                  <a:tcPr marT="45715" marB="45715" anchor="ctr">
                    <a:solidFill>
                      <a:schemeClr val="accent5">
                        <a:tint val="20000"/>
                        <a:alpha val="71000"/>
                      </a:schemeClr>
                    </a:solidFill>
                  </a:tcPr>
                </a:tc>
                <a:tc>
                  <a:txBody>
                    <a:bodyPr/>
                    <a:lstStyle/>
                    <a:p>
                      <a:pPr algn="ctr"/>
                      <a:r>
                        <a:rPr lang="en-US" sz="2000"/>
                        <a:t>TBD</a:t>
                      </a:r>
                    </a:p>
                  </a:txBody>
                  <a:tcPr marT="45715" marB="45715" anchor="ctr">
                    <a:solidFill>
                      <a:schemeClr val="accent5">
                        <a:tint val="20000"/>
                        <a:alpha val="71000"/>
                      </a:schemeClr>
                    </a:solidFill>
                  </a:tcPr>
                </a:tc>
                <a:tc>
                  <a:txBody>
                    <a:bodyPr/>
                    <a:lstStyle/>
                    <a:p>
                      <a:pPr algn="ctr" fontAlgn="ctr"/>
                      <a:r>
                        <a:rPr lang="en-US" sz="2000" kern="1200">
                          <a:solidFill>
                            <a:schemeClr val="dk1"/>
                          </a:solidFill>
                          <a:latin typeface="+mn-lt"/>
                          <a:ea typeface="+mn-ea"/>
                          <a:cs typeface="+mn-cs"/>
                        </a:rPr>
                        <a:t>TBD</a:t>
                      </a:r>
                    </a:p>
                  </a:txBody>
                  <a:tcPr marL="9525" marR="9525" marT="9525" marB="0" anchor="ctr">
                    <a:solidFill>
                      <a:schemeClr val="accent5">
                        <a:tint val="20000"/>
                        <a:alpha val="71000"/>
                      </a:schemeClr>
                    </a:solidFill>
                  </a:tcPr>
                </a:tc>
                <a:extLst>
                  <a:ext uri="{0D108BD9-81ED-4DB2-BD59-A6C34878D82A}">
                    <a16:rowId xmlns:a16="http://schemas.microsoft.com/office/drawing/2014/main" val="2829139887"/>
                  </a:ext>
                </a:extLst>
              </a:tr>
            </a:tbl>
          </a:graphicData>
        </a:graphic>
      </p:graphicFrame>
      <p:sp>
        <p:nvSpPr>
          <p:cNvPr id="7" name="Title 3">
            <a:extLst>
              <a:ext uri="{FF2B5EF4-FFF2-40B4-BE49-F238E27FC236}">
                <a16:creationId xmlns:a16="http://schemas.microsoft.com/office/drawing/2014/main" id="{E887626D-D50D-497F-BF38-C64119CCEF2D}"/>
              </a:ext>
            </a:extLst>
          </p:cNvPr>
          <p:cNvSpPr txBox="1">
            <a:spLocks/>
          </p:cNvSpPr>
          <p:nvPr/>
        </p:nvSpPr>
        <p:spPr>
          <a:xfrm>
            <a:off x="838200" y="4658628"/>
            <a:ext cx="10515600" cy="467140"/>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a:t>Social Validity: </a:t>
            </a:r>
            <a:r>
              <a:rPr lang="en-US" sz="2000">
                <a:solidFill>
                  <a:schemeClr val="accent6">
                    <a:lumMod val="75000"/>
                  </a:schemeClr>
                </a:solidFill>
              </a:rPr>
              <a:t>PIRS</a:t>
            </a:r>
            <a:r>
              <a:rPr lang="en-US" sz="2000"/>
              <a:t> Results</a:t>
            </a:r>
          </a:p>
        </p:txBody>
      </p:sp>
    </p:spTree>
    <p:extLst>
      <p:ext uri="{BB962C8B-B14F-4D97-AF65-F5344CB8AC3E}">
        <p14:creationId xmlns:p14="http://schemas.microsoft.com/office/powerpoint/2010/main" val="2915445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F46F7-69B8-436A-922F-C57D4C7CBF48}"/>
              </a:ext>
            </a:extLst>
          </p:cNvPr>
          <p:cNvSpPr>
            <a:spLocks noGrp="1"/>
          </p:cNvSpPr>
          <p:nvPr>
            <p:ph type="title"/>
          </p:nvPr>
        </p:nvSpPr>
        <p:spPr/>
        <p:txBody>
          <a:bodyPr/>
          <a:lstStyle/>
          <a:p>
            <a:r>
              <a:rPr lang="en-US"/>
              <a:t>Treatment Integrity</a:t>
            </a:r>
            <a:br>
              <a:rPr lang="en-US"/>
            </a:br>
            <a:r>
              <a:rPr lang="en-US" sz="3600" b="0"/>
              <a:t>Are we implementing our plan as intended?</a:t>
            </a:r>
            <a:endParaRPr lang="en-US" b="0"/>
          </a:p>
        </p:txBody>
      </p:sp>
      <p:sp>
        <p:nvSpPr>
          <p:cNvPr id="3" name="Content Placeholder 2">
            <a:extLst>
              <a:ext uri="{FF2B5EF4-FFF2-40B4-BE49-F238E27FC236}">
                <a16:creationId xmlns:a16="http://schemas.microsoft.com/office/drawing/2014/main" id="{0011C927-B951-4BCA-A472-0ED48151A858}"/>
              </a:ext>
            </a:extLst>
          </p:cNvPr>
          <p:cNvSpPr>
            <a:spLocks noGrp="1"/>
          </p:cNvSpPr>
          <p:nvPr>
            <p:ph sz="half" idx="1"/>
          </p:nvPr>
        </p:nvSpPr>
        <p:spPr>
          <a:xfrm>
            <a:off x="838200" y="1825625"/>
            <a:ext cx="5670755" cy="4351338"/>
          </a:xfrm>
        </p:spPr>
        <p:txBody>
          <a:bodyPr>
            <a:normAutofit/>
          </a:bodyPr>
          <a:lstStyle/>
          <a:p>
            <a:pPr marL="0" lvl="0" indent="0"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Treatment integrity can refer to:</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Adherence</a:t>
            </a:r>
            <a:endParaRPr lang="en-US">
              <a:latin typeface="Arial" panose="020B0604020202020204" pitchFamily="34" charset="0"/>
              <a:cs typeface="Arial" panose="020B0604020202020204" pitchFamily="34" charset="0"/>
            </a:endParaRPr>
          </a:p>
          <a:p>
            <a:pPr marL="285750" lvl="0" indent="-285750" fontAlgn="base">
              <a:spcBef>
                <a:spcPct val="0"/>
              </a:spcBef>
              <a:spcAft>
                <a:spcPct val="0"/>
              </a:spcAft>
              <a:buFont typeface="Arial" pitchFamily="34" charset="0"/>
              <a:buChar char="•"/>
              <a:defRPr/>
            </a:pPr>
            <a:r>
              <a:rPr lang="en-US">
                <a:solidFill>
                  <a:prstClr val="black"/>
                </a:solidFill>
                <a:latin typeface="Arial" panose="020B0604020202020204" pitchFamily="34" charset="0"/>
                <a:cs typeface="Arial" panose="020B0604020202020204" pitchFamily="34" charset="0"/>
              </a:rPr>
              <a:t>Dosage</a:t>
            </a:r>
          </a:p>
          <a:p>
            <a:pPr marL="285750" lvl="0" indent="-285750" fontAlgn="base">
              <a:spcBef>
                <a:spcPct val="0"/>
              </a:spcBef>
              <a:spcAft>
                <a:spcPct val="0"/>
              </a:spcAft>
              <a:buFont typeface="Arial" pitchFamily="34" charset="0"/>
              <a:buChar char="•"/>
              <a:defRPr/>
            </a:pPr>
            <a:r>
              <a:rPr lang="en-US" sz="2800">
                <a:solidFill>
                  <a:prstClr val="black"/>
                </a:solidFill>
                <a:latin typeface="Arial" panose="020B0604020202020204" pitchFamily="34" charset="0"/>
                <a:cs typeface="Arial" panose="020B0604020202020204" pitchFamily="34" charset="0"/>
              </a:rPr>
              <a:t>Quality</a:t>
            </a:r>
          </a:p>
          <a:p>
            <a:pPr marL="0" indent="0" fontAlgn="base">
              <a:spcBef>
                <a:spcPct val="0"/>
              </a:spcBef>
              <a:spcAft>
                <a:spcPct val="0"/>
              </a:spcAft>
              <a:buFont typeface="Arial" panose="020B0604020202020204" pitchFamily="34" charset="0"/>
              <a:buNone/>
              <a:defRPr/>
            </a:pPr>
            <a:endParaRPr lang="en-US">
              <a:solidFill>
                <a:prstClr val="black"/>
              </a:solidFill>
              <a:latin typeface="Arial" panose="020B0604020202020204" pitchFamily="34" charset="0"/>
              <a:cs typeface="Arial" panose="020B0604020202020204" pitchFamily="34" charset="0"/>
            </a:endParaRPr>
          </a:p>
          <a:p>
            <a:pPr marL="0" indent="0" fontAlgn="base">
              <a:spcBef>
                <a:spcPct val="0"/>
              </a:spcBef>
              <a:spcAft>
                <a:spcPct val="0"/>
              </a:spcAft>
              <a:buFont typeface="Arial" panose="020B0604020202020204" pitchFamily="34" charset="0"/>
              <a:buNone/>
              <a:defRPr/>
            </a:pPr>
            <a:r>
              <a:rPr lang="en-US">
                <a:solidFill>
                  <a:prstClr val="black"/>
                </a:solidFill>
                <a:latin typeface="Arial" panose="020B0604020202020204" pitchFamily="34" charset="0"/>
                <a:cs typeface="Arial" panose="020B0604020202020204" pitchFamily="34" charset="0"/>
              </a:rPr>
              <a:t>Assessed using:</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Ci3T Treatment Integrity: Teacher Self-Report</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Ci3T Treatment Integrity: Direct Observation</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Tiered Fidelity Inventory (TFI)</a:t>
            </a:r>
          </a:p>
        </p:txBody>
      </p:sp>
      <p:sp>
        <p:nvSpPr>
          <p:cNvPr id="8" name="Rectangle 1">
            <a:extLst>
              <a:ext uri="{FF2B5EF4-FFF2-40B4-BE49-F238E27FC236}">
                <a16:creationId xmlns:a16="http://schemas.microsoft.com/office/drawing/2014/main" id="{559C99CE-86C8-981B-D74F-5A1D7F608B1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Content Placeholder 11">
            <a:extLst>
              <a:ext uri="{FF2B5EF4-FFF2-40B4-BE49-F238E27FC236}">
                <a16:creationId xmlns:a16="http://schemas.microsoft.com/office/drawing/2014/main" id="{E6EBF11A-23B4-F19D-F04E-0E15E39F4E94}"/>
              </a:ext>
            </a:extLst>
          </p:cNvPr>
          <p:cNvGraphicFramePr>
            <a:graphicFrameLocks noGrp="1"/>
          </p:cNvGraphicFramePr>
          <p:nvPr>
            <p:ph sz="half" idx="2"/>
            <p:extLst>
              <p:ext uri="{D42A27DB-BD31-4B8C-83A1-F6EECF244321}">
                <p14:modId xmlns:p14="http://schemas.microsoft.com/office/powerpoint/2010/main" val="3833821048"/>
              </p:ext>
            </p:extLst>
          </p:nvPr>
        </p:nvGraphicFramePr>
        <p:xfrm>
          <a:off x="6508955" y="1825624"/>
          <a:ext cx="4844843" cy="4351338"/>
        </p:xfrm>
        <a:graphic>
          <a:graphicData uri="http://schemas.openxmlformats.org/drawingml/2006/table">
            <a:tbl>
              <a:tblPr firstRow="1" bandRow="1">
                <a:tableStyleId>{7DF18680-E054-41AD-8BC1-D1AEF772440D}</a:tableStyleId>
              </a:tblPr>
              <a:tblGrid>
                <a:gridCol w="1529430">
                  <a:extLst>
                    <a:ext uri="{9D8B030D-6E8A-4147-A177-3AD203B41FA5}">
                      <a16:colId xmlns:a16="http://schemas.microsoft.com/office/drawing/2014/main" val="20000"/>
                    </a:ext>
                  </a:extLst>
                </a:gridCol>
                <a:gridCol w="1253099">
                  <a:extLst>
                    <a:ext uri="{9D8B030D-6E8A-4147-A177-3AD203B41FA5}">
                      <a16:colId xmlns:a16="http://schemas.microsoft.com/office/drawing/2014/main" val="20001"/>
                    </a:ext>
                  </a:extLst>
                </a:gridCol>
                <a:gridCol w="984658">
                  <a:extLst>
                    <a:ext uri="{9D8B030D-6E8A-4147-A177-3AD203B41FA5}">
                      <a16:colId xmlns:a16="http://schemas.microsoft.com/office/drawing/2014/main" val="20002"/>
                    </a:ext>
                  </a:extLst>
                </a:gridCol>
                <a:gridCol w="1077656">
                  <a:extLst>
                    <a:ext uri="{9D8B030D-6E8A-4147-A177-3AD203B41FA5}">
                      <a16:colId xmlns:a16="http://schemas.microsoft.com/office/drawing/2014/main" val="1902313632"/>
                    </a:ext>
                  </a:extLst>
                </a:gridCol>
              </a:tblGrid>
              <a:tr h="679456">
                <a:tc>
                  <a:txBody>
                    <a:bodyPr/>
                    <a:lstStyle/>
                    <a:p>
                      <a:pPr algn="l" rtl="0" fontAlgn="t">
                        <a:spcBef>
                          <a:spcPts val="0"/>
                        </a:spcBef>
                        <a:spcAft>
                          <a:spcPts val="0"/>
                        </a:spcAft>
                      </a:pPr>
                      <a:r>
                        <a:rPr lang="en-US" sz="1600" b="0" i="0" u="none" strike="noStrike" kern="1200">
                          <a:solidFill>
                            <a:srgbClr val="FFFFFF"/>
                          </a:solidFill>
                          <a:effectLst/>
                          <a:latin typeface="Arial" panose="020B0604020202020204" pitchFamily="34" charset="0"/>
                          <a:ea typeface="+mn-ea"/>
                          <a:cs typeface="+mn-cs"/>
                        </a:rPr>
                        <a:t>Ci3T Procedures</a:t>
                      </a:r>
                    </a:p>
                  </a:txBody>
                  <a:tcPr marL="57830" marR="57830" marT="57830" marB="57830" anchor="ctr">
                    <a:solidFill>
                      <a:schemeClr val="accent5"/>
                    </a:solidFill>
                  </a:tcPr>
                </a:tc>
                <a:tc>
                  <a:txBody>
                    <a:bodyPr/>
                    <a:lstStyle/>
                    <a:p>
                      <a:pPr algn="ctr" rtl="0" fontAlgn="ctr">
                        <a:spcBef>
                          <a:spcPts val="0"/>
                        </a:spcBef>
                        <a:spcAft>
                          <a:spcPts val="0"/>
                        </a:spcAft>
                      </a:pPr>
                      <a:r>
                        <a:rPr lang="en-US" sz="1600" b="0" i="0" u="none" strike="noStrike">
                          <a:solidFill>
                            <a:srgbClr val="FFFFFF"/>
                          </a:solidFill>
                          <a:effectLst/>
                          <a:latin typeface="Arial" panose="020B0604020202020204" pitchFamily="34" charset="0"/>
                        </a:rPr>
                        <a:t>Teacher Self-Report*</a:t>
                      </a:r>
                      <a:endParaRPr lang="en-US" sz="2800">
                        <a:effectLst/>
                      </a:endParaRPr>
                    </a:p>
                  </a:txBody>
                  <a:tcPr marL="57830" marR="57830" marT="57830" marB="57830" anchor="ctr">
                    <a:solidFill>
                      <a:schemeClr val="accent5"/>
                    </a:solidFill>
                  </a:tcPr>
                </a:tc>
                <a:tc gridSpan="2">
                  <a:txBody>
                    <a:bodyPr/>
                    <a:lstStyle/>
                    <a:p>
                      <a:pPr algn="ctr" rtl="0" fontAlgn="ctr">
                        <a:spcBef>
                          <a:spcPts val="0"/>
                        </a:spcBef>
                        <a:spcAft>
                          <a:spcPts val="0"/>
                        </a:spcAft>
                      </a:pPr>
                      <a:r>
                        <a:rPr lang="en-US" sz="1600" b="0" i="0" u="none" strike="noStrike">
                          <a:solidFill>
                            <a:srgbClr val="FFFFFF"/>
                          </a:solidFill>
                          <a:effectLst/>
                          <a:latin typeface="Arial" panose="020B0604020202020204" pitchFamily="34" charset="0"/>
                        </a:rPr>
                        <a:t>Direct Observation*</a:t>
                      </a:r>
                      <a:endParaRPr lang="en-US" sz="2800">
                        <a:effectLst/>
                      </a:endParaRPr>
                    </a:p>
                  </a:txBody>
                  <a:tcPr marL="57830" marR="57830" marT="57830" marB="57830" anchor="ctr">
                    <a:solidFill>
                      <a:schemeClr val="accent5"/>
                    </a:solidFill>
                  </a:tcPr>
                </a:tc>
                <a:tc hMerge="1">
                  <a:txBody>
                    <a:bodyPr/>
                    <a:lstStyle/>
                    <a:p>
                      <a:endParaRPr lang="en-US"/>
                    </a:p>
                  </a:txBody>
                  <a:tcPr>
                    <a:solidFill>
                      <a:schemeClr val="accent5"/>
                    </a:solidFill>
                  </a:tcPr>
                </a:tc>
                <a:extLst>
                  <a:ext uri="{0D108BD9-81ED-4DB2-BD59-A6C34878D82A}">
                    <a16:rowId xmlns:a16="http://schemas.microsoft.com/office/drawing/2014/main" val="10000"/>
                  </a:ext>
                </a:extLst>
              </a:tr>
              <a:tr h="954058">
                <a:tc>
                  <a:txBody>
                    <a:bodyPr/>
                    <a:lstStyle/>
                    <a:p>
                      <a:pPr fontAlgn="t"/>
                      <a:r>
                        <a:rPr lang="en-US" sz="1600" kern="1200">
                          <a:solidFill>
                            <a:schemeClr val="dk1"/>
                          </a:solidFill>
                          <a:latin typeface="+mn-lt"/>
                          <a:ea typeface="+mn-ea"/>
                          <a:cs typeface="+mn-cs"/>
                        </a:rPr>
                        <a:t> </a:t>
                      </a:r>
                    </a:p>
                  </a:txBody>
                  <a:tcPr marL="57830" marR="57830" marT="57830" marB="57830">
                    <a:solidFill>
                      <a:schemeClr val="accent5">
                        <a:tint val="40000"/>
                        <a:alpha val="71000"/>
                      </a:schemeClr>
                    </a:solidFill>
                  </a:tcPr>
                </a:tc>
                <a:tc>
                  <a:txBody>
                    <a:bodyPr/>
                    <a:lstStyle/>
                    <a:p>
                      <a:pPr algn="ctr" rtl="0" fontAlgn="ctr">
                        <a:spcBef>
                          <a:spcPts val="0"/>
                        </a:spcBef>
                        <a:spcAft>
                          <a:spcPts val="0"/>
                        </a:spcAft>
                      </a:pPr>
                      <a:r>
                        <a:rPr lang="sv-SE" sz="1600" kern="1200">
                          <a:solidFill>
                            <a:schemeClr val="dk1"/>
                          </a:solidFill>
                          <a:latin typeface="+mn-lt"/>
                          <a:ea typeface="+mn-ea"/>
                          <a:cs typeface="+mn-cs"/>
                        </a:rPr>
                        <a:t>Fall 2024</a:t>
                      </a:r>
                    </a:p>
                    <a:p>
                      <a:pPr algn="ctr" rtl="0" fontAlgn="ctr">
                        <a:spcBef>
                          <a:spcPts val="0"/>
                        </a:spcBef>
                        <a:spcAft>
                          <a:spcPts val="0"/>
                        </a:spcAft>
                      </a:pPr>
                      <a:r>
                        <a:rPr lang="sv-SE" sz="1600" kern="1200">
                          <a:solidFill>
                            <a:schemeClr val="dk1"/>
                          </a:solidFill>
                          <a:latin typeface="+mn-lt"/>
                          <a:ea typeface="+mn-ea"/>
                          <a:cs typeface="+mn-cs"/>
                        </a:rPr>
                        <a:t>n = 45</a:t>
                      </a:r>
                    </a:p>
                    <a:p>
                      <a:pPr algn="ctr" rtl="0" fontAlgn="ctr">
                        <a:spcBef>
                          <a:spcPts val="0"/>
                        </a:spcBef>
                        <a:spcAft>
                          <a:spcPts val="0"/>
                        </a:spcAft>
                      </a:pPr>
                      <a:r>
                        <a:rPr lang="sv-SE"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tc>
                  <a:txBody>
                    <a:bodyPr/>
                    <a:lstStyle/>
                    <a:p>
                      <a:pPr algn="ctr" rtl="0" fontAlgn="ctr">
                        <a:spcBef>
                          <a:spcPts val="0"/>
                        </a:spcBef>
                        <a:spcAft>
                          <a:spcPts val="0"/>
                        </a:spcAft>
                      </a:pPr>
                      <a:r>
                        <a:rPr lang="en-US" sz="1600" kern="1200">
                          <a:solidFill>
                            <a:schemeClr val="dk1"/>
                          </a:solidFill>
                          <a:latin typeface="+mn-lt"/>
                          <a:ea typeface="+mn-ea"/>
                          <a:cs typeface="+mn-cs"/>
                        </a:rPr>
                        <a:t>Educator</a:t>
                      </a:r>
                    </a:p>
                    <a:p>
                      <a:pPr algn="ctr" rtl="0" fontAlgn="ctr">
                        <a:spcBef>
                          <a:spcPts val="0"/>
                        </a:spcBef>
                        <a:spcAft>
                          <a:spcPts val="0"/>
                        </a:spcAft>
                      </a:pPr>
                      <a:r>
                        <a:rPr lang="en-US" sz="1600" kern="1200">
                          <a:solidFill>
                            <a:schemeClr val="dk1"/>
                          </a:solidFill>
                          <a:latin typeface="+mn-lt"/>
                          <a:ea typeface="+mn-ea"/>
                          <a:cs typeface="+mn-cs"/>
                        </a:rPr>
                        <a:t>n = 6</a:t>
                      </a:r>
                    </a:p>
                    <a:p>
                      <a:pPr algn="ctr" rtl="0" fontAlgn="ctr">
                        <a:spcBef>
                          <a:spcPts val="0"/>
                        </a:spcBef>
                        <a:spcAft>
                          <a:spcPts val="0"/>
                        </a:spcAft>
                      </a:pPr>
                      <a:r>
                        <a:rPr lang="en-US"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tc>
                  <a:txBody>
                    <a:bodyPr/>
                    <a:lstStyle/>
                    <a:p>
                      <a:pPr algn="ctr" rtl="0" fontAlgn="ctr">
                        <a:spcBef>
                          <a:spcPts val="0"/>
                        </a:spcBef>
                        <a:spcAft>
                          <a:spcPts val="0"/>
                        </a:spcAft>
                      </a:pPr>
                      <a:r>
                        <a:rPr lang="en-US" sz="1600" kern="1200">
                          <a:solidFill>
                            <a:schemeClr val="dk1"/>
                          </a:solidFill>
                          <a:latin typeface="+mn-lt"/>
                          <a:ea typeface="+mn-ea"/>
                          <a:cs typeface="+mn-cs"/>
                        </a:rPr>
                        <a:t>Observer</a:t>
                      </a:r>
                    </a:p>
                    <a:p>
                      <a:pPr algn="ctr" rtl="0" fontAlgn="ctr">
                        <a:spcBef>
                          <a:spcPts val="0"/>
                        </a:spcBef>
                        <a:spcAft>
                          <a:spcPts val="0"/>
                        </a:spcAft>
                      </a:pPr>
                      <a:r>
                        <a:rPr lang="en-US" sz="1600" kern="1200">
                          <a:solidFill>
                            <a:schemeClr val="dk1"/>
                          </a:solidFill>
                          <a:latin typeface="+mn-lt"/>
                          <a:ea typeface="+mn-ea"/>
                          <a:cs typeface="+mn-cs"/>
                        </a:rPr>
                        <a:t>n = 7</a:t>
                      </a:r>
                    </a:p>
                    <a:p>
                      <a:pPr algn="ctr" rtl="0" fontAlgn="ctr">
                        <a:spcBef>
                          <a:spcPts val="0"/>
                        </a:spcBef>
                        <a:spcAft>
                          <a:spcPts val="0"/>
                        </a:spcAft>
                      </a:pPr>
                      <a:r>
                        <a:rPr lang="en-US"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extLst>
                  <a:ext uri="{0D108BD9-81ED-4DB2-BD59-A6C34878D82A}">
                    <a16:rowId xmlns:a16="http://schemas.microsoft.com/office/drawing/2014/main" val="10001"/>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Teaching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 80.43%</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(10.86)</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70.72%</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(13.81)</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75.02%</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(17.05)</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2829139887"/>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Reinforcing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80.83%</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(12.89)</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62.06%</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(15.33)</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34.99%</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(16.02)</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252639338"/>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Monitoring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75.49%</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(18.06)</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1692494223"/>
                  </a:ext>
                </a:extLst>
              </a:tr>
              <a:tr h="679456">
                <a:tc>
                  <a:txBody>
                    <a:bodyPr/>
                    <a:lstStyle/>
                    <a:p>
                      <a:pPr rtl="0" fontAlgn="ctr">
                        <a:spcBef>
                          <a:spcPts val="0"/>
                        </a:spcBef>
                        <a:spcAft>
                          <a:spcPts val="0"/>
                        </a:spcAft>
                      </a:pPr>
                      <a:r>
                        <a:rPr lang="en-US" sz="1600" b="1" i="0" u="none" strike="noStrike">
                          <a:solidFill>
                            <a:srgbClr val="000000"/>
                          </a:solidFill>
                          <a:effectLst/>
                          <a:latin typeface="Arial" panose="020B0604020202020204" pitchFamily="34" charset="0"/>
                        </a:rPr>
                        <a:t>Total</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79.10%</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(11.87)</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67.66%</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(14.03)</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62.28%</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(14.58)</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441539628"/>
                  </a:ext>
                </a:extLst>
              </a:tr>
            </a:tbl>
          </a:graphicData>
        </a:graphic>
      </p:graphicFrame>
    </p:spTree>
    <p:extLst>
      <p:ext uri="{BB962C8B-B14F-4D97-AF65-F5344CB8AC3E}">
        <p14:creationId xmlns:p14="http://schemas.microsoft.com/office/powerpoint/2010/main" val="3781561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D6DAC-DD16-DE4D-B916-0C5BA6CB68BC}"/>
              </a:ext>
            </a:extLst>
          </p:cNvPr>
          <p:cNvSpPr>
            <a:spLocks noGrp="1"/>
          </p:cNvSpPr>
          <p:nvPr>
            <p:ph type="title"/>
          </p:nvPr>
        </p:nvSpPr>
        <p:spPr/>
        <p:txBody>
          <a:bodyPr/>
          <a:lstStyle/>
          <a:p>
            <a:r>
              <a:rPr lang="en-US"/>
              <a:t>Logistics Planning</a:t>
            </a:r>
          </a:p>
        </p:txBody>
      </p:sp>
      <p:graphicFrame>
        <p:nvGraphicFramePr>
          <p:cNvPr id="9" name="Table 4">
            <a:extLst>
              <a:ext uri="{FF2B5EF4-FFF2-40B4-BE49-F238E27FC236}">
                <a16:creationId xmlns:a16="http://schemas.microsoft.com/office/drawing/2014/main" id="{887E204C-A31A-6A76-2430-0BECA510139C}"/>
              </a:ext>
            </a:extLst>
          </p:cNvPr>
          <p:cNvGraphicFramePr>
            <a:graphicFrameLocks noGrp="1"/>
          </p:cNvGraphicFramePr>
          <p:nvPr>
            <p:ph idx="1"/>
          </p:nvPr>
        </p:nvGraphicFramePr>
        <p:xfrm>
          <a:off x="838202" y="1923948"/>
          <a:ext cx="10515598" cy="3537204"/>
        </p:xfrm>
        <a:graphic>
          <a:graphicData uri="http://schemas.openxmlformats.org/drawingml/2006/table">
            <a:tbl>
              <a:tblPr firstRow="1" bandRow="1">
                <a:tableStyleId>{7DF18680-E054-41AD-8BC1-D1AEF772440D}</a:tableStyleId>
              </a:tblPr>
              <a:tblGrid>
                <a:gridCol w="1695010">
                  <a:extLst>
                    <a:ext uri="{9D8B030D-6E8A-4147-A177-3AD203B41FA5}">
                      <a16:colId xmlns:a16="http://schemas.microsoft.com/office/drawing/2014/main" val="2244540331"/>
                    </a:ext>
                  </a:extLst>
                </a:gridCol>
                <a:gridCol w="5368588">
                  <a:extLst>
                    <a:ext uri="{9D8B030D-6E8A-4147-A177-3AD203B41FA5}">
                      <a16:colId xmlns:a16="http://schemas.microsoft.com/office/drawing/2014/main" val="3126611979"/>
                    </a:ext>
                  </a:extLst>
                </a:gridCol>
                <a:gridCol w="937402">
                  <a:extLst>
                    <a:ext uri="{9D8B030D-6E8A-4147-A177-3AD203B41FA5}">
                      <a16:colId xmlns:a16="http://schemas.microsoft.com/office/drawing/2014/main" val="3742171216"/>
                    </a:ext>
                  </a:extLst>
                </a:gridCol>
                <a:gridCol w="1317403">
                  <a:extLst>
                    <a:ext uri="{9D8B030D-6E8A-4147-A177-3AD203B41FA5}">
                      <a16:colId xmlns:a16="http://schemas.microsoft.com/office/drawing/2014/main" val="3209047335"/>
                    </a:ext>
                  </a:extLst>
                </a:gridCol>
                <a:gridCol w="1197195">
                  <a:extLst>
                    <a:ext uri="{9D8B030D-6E8A-4147-A177-3AD203B41FA5}">
                      <a16:colId xmlns:a16="http://schemas.microsoft.com/office/drawing/2014/main" val="848338252"/>
                    </a:ext>
                  </a:extLst>
                </a:gridCol>
              </a:tblGrid>
              <a:tr h="370840">
                <a:tc rowSpan="2">
                  <a:txBody>
                    <a:bodyPr/>
                    <a:lstStyle/>
                    <a:p>
                      <a:r>
                        <a:rPr lang="en-US" sz="2000"/>
                        <a:t>Method</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r>
                        <a:rPr lang="en-US" sz="2000"/>
                        <a:t>Measure Name</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a:r>
                        <a:rPr lang="en-US" sz="2000"/>
                        <a:t>Completed by…</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a:p>
                  </a:txBody>
                  <a:tcPr anchor="b"/>
                </a:tc>
                <a:tc hMerge="1">
                  <a:txBody>
                    <a:bodyPr/>
                    <a:lstStyle/>
                    <a:p>
                      <a:pPr algn="ctr"/>
                      <a:endParaRPr lang="en-US"/>
                    </a:p>
                  </a:txBody>
                  <a:tcPr anchor="b"/>
                </a:tc>
                <a:extLst>
                  <a:ext uri="{0D108BD9-81ED-4DB2-BD59-A6C34878D82A}">
                    <a16:rowId xmlns:a16="http://schemas.microsoft.com/office/drawing/2014/main" val="3740833098"/>
                  </a:ext>
                </a:extLst>
              </a:tr>
              <a:tr h="370840">
                <a:tc vMerge="1">
                  <a:txBody>
                    <a:bodyPr/>
                    <a:lstStyle/>
                    <a:p>
                      <a:r>
                        <a:rPr lang="en-US"/>
                        <a:t>Method</a:t>
                      </a:r>
                    </a:p>
                  </a:txBody>
                  <a:tcPr anchor="b"/>
                </a:tc>
                <a:tc vMerge="1">
                  <a:txBody>
                    <a:bodyPr/>
                    <a:lstStyle/>
                    <a:p>
                      <a:r>
                        <a:rPr lang="en-US"/>
                        <a:t>Measure Name</a:t>
                      </a:r>
                    </a:p>
                  </a:txBody>
                  <a:tcPr anchor="b"/>
                </a:tc>
                <a:tc>
                  <a:txBody>
                    <a:bodyPr/>
                    <a:lstStyle/>
                    <a:p>
                      <a:pPr algn="ctr"/>
                      <a:r>
                        <a:rPr lang="en-US" sz="1400" b="1">
                          <a:solidFill>
                            <a:schemeClr val="bg1"/>
                          </a:solidFill>
                        </a:rPr>
                        <a:t>All Staff</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a:solidFill>
                            <a:schemeClr val="bg1"/>
                          </a:solidFill>
                        </a:rPr>
                        <a:t>Randomly Selected Classrooms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a:solidFill>
                            <a:schemeClr val="bg1"/>
                          </a:solidFill>
                        </a:rPr>
                        <a:t>Ci3T Leadership Team</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203072553"/>
                  </a:ext>
                </a:extLst>
              </a:tr>
              <a:tr h="370840">
                <a:tc>
                  <a:txBody>
                    <a:bodyPr/>
                    <a:lstStyle/>
                    <a:p>
                      <a:r>
                        <a:rPr lang="en-US" sz="2000"/>
                        <a:t>Survey</a:t>
                      </a:r>
                    </a:p>
                  </a:txBody>
                  <a:tcPr anchor="ctr">
                    <a:lnT w="12700" cap="flat" cmpd="sng" algn="ctr">
                      <a:solidFill>
                        <a:schemeClr val="bg1"/>
                      </a:solidFill>
                      <a:prstDash val="solid"/>
                      <a:round/>
                      <a:headEnd type="none" w="med" len="med"/>
                      <a:tailEnd type="none" w="med" len="med"/>
                    </a:lnT>
                  </a:tcP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Ci3T Treatment Integrity: Teacher Self-Report and Primary Intervention Rating Scale</a:t>
                      </a:r>
                      <a:endParaRPr lang="en-US" sz="2000">
                        <a:effectLst/>
                      </a:endParaRP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fontAlgn="ctr"/>
                      <a:r>
                        <a:rPr lang="en-US" sz="2000">
                          <a:effectLst/>
                        </a:rPr>
                        <a:t> </a:t>
                      </a: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fontAlgn="ctr"/>
                      <a:r>
                        <a:rPr lang="en-US" sz="2000">
                          <a:effectLst/>
                        </a:rPr>
                        <a:t> </a:t>
                      </a:r>
                    </a:p>
                  </a:txBody>
                  <a:tcPr marL="95250" marR="95250" marT="95250" marB="9525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904140678"/>
                  </a:ext>
                </a:extLst>
              </a:tr>
              <a:tr h="804672">
                <a:tc>
                  <a:txBody>
                    <a:bodyPr/>
                    <a:lstStyle/>
                    <a:p>
                      <a:r>
                        <a:rPr lang="en-US" sz="2000"/>
                        <a:t>Observations</a:t>
                      </a:r>
                    </a:p>
                  </a:txBody>
                  <a:tcPr anchor="ct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Ci3T Treatment Integrity: Direct Observation</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extLst>
                  <a:ext uri="{0D108BD9-81ED-4DB2-BD59-A6C34878D82A}">
                    <a16:rowId xmlns:a16="http://schemas.microsoft.com/office/drawing/2014/main" val="627556408"/>
                  </a:ext>
                </a:extLst>
              </a:tr>
              <a:tr h="804672">
                <a:tc>
                  <a:txBody>
                    <a:bodyPr/>
                    <a:lstStyle/>
                    <a:p>
                      <a:r>
                        <a:rPr lang="en-US" sz="2000"/>
                        <a:t>Rubric</a:t>
                      </a:r>
                    </a:p>
                  </a:txBody>
                  <a:tcPr anchor="ct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Tiered Fidelity Inventory (TFI)</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tc>
                <a:extLst>
                  <a:ext uri="{0D108BD9-81ED-4DB2-BD59-A6C34878D82A}">
                    <a16:rowId xmlns:a16="http://schemas.microsoft.com/office/drawing/2014/main" val="63424965"/>
                  </a:ext>
                </a:extLst>
              </a:tr>
            </a:tbl>
          </a:graphicData>
        </a:graphic>
      </p:graphicFrame>
    </p:spTree>
    <p:extLst>
      <p:ext uri="{BB962C8B-B14F-4D97-AF65-F5344CB8AC3E}">
        <p14:creationId xmlns:p14="http://schemas.microsoft.com/office/powerpoint/2010/main" val="1574296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218-8386-4ACC-817F-C27CB35FB4E2}"/>
              </a:ext>
            </a:extLst>
          </p:cNvPr>
          <p:cNvSpPr>
            <a:spLocks noGrp="1"/>
          </p:cNvSpPr>
          <p:nvPr>
            <p:ph type="title"/>
          </p:nvPr>
        </p:nvSpPr>
        <p:spPr/>
        <p:txBody>
          <a:bodyPr/>
          <a:lstStyle/>
          <a:p>
            <a:r>
              <a:rPr lang="en-US"/>
              <a:t>Treatment Integrity and Social Validity Data Sources</a:t>
            </a:r>
          </a:p>
        </p:txBody>
      </p:sp>
      <p:pic>
        <p:nvPicPr>
          <p:cNvPr id="3" name="Picture 2" descr="A picture containing text, measuring stick&#10;&#10;Description automatically generated">
            <a:extLst>
              <a:ext uri="{FF2B5EF4-FFF2-40B4-BE49-F238E27FC236}">
                <a16:creationId xmlns:a16="http://schemas.microsoft.com/office/drawing/2014/main" id="{20FD9FBE-F3D6-4268-B829-D3467030BA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745" y="2020446"/>
            <a:ext cx="3178635" cy="4113166"/>
          </a:xfrm>
          <a:prstGeom prst="rect">
            <a:avLst/>
          </a:prstGeom>
          <a:ln>
            <a:solidFill>
              <a:schemeClr val="tx1"/>
            </a:solidFill>
          </a:ln>
        </p:spPr>
      </p:pic>
      <p:sp>
        <p:nvSpPr>
          <p:cNvPr id="8" name="TextBox 7">
            <a:extLst>
              <a:ext uri="{FF2B5EF4-FFF2-40B4-BE49-F238E27FC236}">
                <a16:creationId xmlns:a16="http://schemas.microsoft.com/office/drawing/2014/main" id="{B89B99BC-8664-4E31-9546-37C78433DD37}"/>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4" name="Picture 3">
            <a:extLst>
              <a:ext uri="{FF2B5EF4-FFF2-40B4-BE49-F238E27FC236}">
                <a16:creationId xmlns:a16="http://schemas.microsoft.com/office/drawing/2014/main" id="{CAEA1023-7FD5-452F-B501-388C72B4026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49438" y="2020446"/>
            <a:ext cx="3178369" cy="4113166"/>
          </a:xfrm>
          <a:prstGeom prst="rect">
            <a:avLst/>
          </a:prstGeom>
          <a:ln>
            <a:solidFill>
              <a:schemeClr val="tx1"/>
            </a:solidFill>
          </a:ln>
        </p:spPr>
      </p:pic>
      <p:sp>
        <p:nvSpPr>
          <p:cNvPr id="9" name="TextBox 8">
            <a:extLst>
              <a:ext uri="{FF2B5EF4-FFF2-40B4-BE49-F238E27FC236}">
                <a16:creationId xmlns:a16="http://schemas.microsoft.com/office/drawing/2014/main" id="{919F5EF0-B4E4-42ED-8495-4F9C373BA181}"/>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9DFCE89B-929F-4507-BAFF-C900463404A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4F98FEC1-6CE5-4E84-80FD-CE4819E8B0CD}"/>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spTree>
    <p:extLst>
      <p:ext uri="{BB962C8B-B14F-4D97-AF65-F5344CB8AC3E}">
        <p14:creationId xmlns:p14="http://schemas.microsoft.com/office/powerpoint/2010/main" val="1560263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descr="Diagram, text&#10;&#10;Description automatically generated with medium confidence">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7106" y="127818"/>
            <a:ext cx="5137788" cy="6646977"/>
          </a:xfrm>
          <a:prstGeom prst="rect">
            <a:avLst/>
          </a:prstGeom>
          <a:ln>
            <a:solidFill>
              <a:schemeClr val="tx1"/>
            </a:solidFill>
          </a:ln>
        </p:spPr>
      </p:pic>
    </p:spTree>
    <p:extLst>
      <p:ext uri="{BB962C8B-B14F-4D97-AF65-F5344CB8AC3E}">
        <p14:creationId xmlns:p14="http://schemas.microsoft.com/office/powerpoint/2010/main" val="623820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300" cy="6646977"/>
          </a:xfrm>
          <a:prstGeom prst="rect">
            <a:avLst/>
          </a:prstGeom>
          <a:ln>
            <a:solidFill>
              <a:schemeClr val="tx1"/>
            </a:solidFill>
          </a:ln>
        </p:spPr>
      </p:pic>
    </p:spTree>
    <p:extLst>
      <p:ext uri="{BB962C8B-B14F-4D97-AF65-F5344CB8AC3E}">
        <p14:creationId xmlns:p14="http://schemas.microsoft.com/office/powerpoint/2010/main" val="369736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300" cy="6646976"/>
          </a:xfrm>
          <a:prstGeom prst="rect">
            <a:avLst/>
          </a:prstGeom>
          <a:ln>
            <a:solidFill>
              <a:schemeClr val="tx1"/>
            </a:solidFill>
          </a:ln>
        </p:spPr>
      </p:pic>
    </p:spTree>
    <p:extLst>
      <p:ext uri="{BB962C8B-B14F-4D97-AF65-F5344CB8AC3E}">
        <p14:creationId xmlns:p14="http://schemas.microsoft.com/office/powerpoint/2010/main" val="1462174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58031" y="-4764854"/>
            <a:ext cx="8835600" cy="11434305"/>
          </a:xfrm>
          <a:prstGeom prst="rect">
            <a:avLst/>
          </a:prstGeom>
          <a:ln>
            <a:solidFill>
              <a:schemeClr val="tx1"/>
            </a:solidFill>
          </a:ln>
        </p:spPr>
      </p:pic>
      <p:sp>
        <p:nvSpPr>
          <p:cNvPr id="6" name="Rectangle: Rounded Corners 5">
            <a:extLst>
              <a:ext uri="{FF2B5EF4-FFF2-40B4-BE49-F238E27FC236}">
                <a16:creationId xmlns:a16="http://schemas.microsoft.com/office/drawing/2014/main" id="{B7B377EF-B1C2-49AF-AD25-1959A41664B1}"/>
              </a:ext>
            </a:extLst>
          </p:cNvPr>
          <p:cNvSpPr/>
          <p:nvPr/>
        </p:nvSpPr>
        <p:spPr>
          <a:xfrm>
            <a:off x="7049728" y="4689987"/>
            <a:ext cx="4751583" cy="88490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13258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graphicFrame>
        <p:nvGraphicFramePr>
          <p:cNvPr id="2" name="Table 3">
            <a:extLst>
              <a:ext uri="{FF2B5EF4-FFF2-40B4-BE49-F238E27FC236}">
                <a16:creationId xmlns:a16="http://schemas.microsoft.com/office/drawing/2014/main" id="{FBD61593-6643-416B-8B47-A7F825813B72}"/>
              </a:ext>
            </a:extLst>
          </p:cNvPr>
          <p:cNvGraphicFramePr>
            <a:graphicFrameLocks noGrp="1"/>
          </p:cNvGraphicFramePr>
          <p:nvPr/>
        </p:nvGraphicFramePr>
        <p:xfrm>
          <a:off x="3085854" y="127818"/>
          <a:ext cx="8521700" cy="5486400"/>
        </p:xfrm>
        <a:graphic>
          <a:graphicData uri="http://schemas.openxmlformats.org/drawingml/2006/table">
            <a:tbl>
              <a:tblPr firstRow="1" bandRow="1">
                <a:tableStyleId>{5C22544A-7EE6-4342-B048-85BDC9FD1C3A}</a:tableStyleId>
              </a:tblPr>
              <a:tblGrid>
                <a:gridCol w="8521700">
                  <a:extLst>
                    <a:ext uri="{9D8B030D-6E8A-4147-A177-3AD203B41FA5}">
                      <a16:colId xmlns:a16="http://schemas.microsoft.com/office/drawing/2014/main" val="704012373"/>
                    </a:ext>
                  </a:extLst>
                </a:gridCol>
              </a:tblGrid>
              <a:tr h="407319">
                <a:tc>
                  <a:txBody>
                    <a:bodyPr/>
                    <a:lstStyle/>
                    <a:p>
                      <a:r>
                        <a:rPr lang="en-US" sz="2400" b="0" i="0" u="none" strike="noStrike" kern="1200" baseline="0">
                          <a:solidFill>
                            <a:schemeClr val="bg1"/>
                          </a:solidFill>
                          <a:latin typeface="+mn-lt"/>
                          <a:ea typeface="+mn-ea"/>
                          <a:cs typeface="+mn-cs"/>
                        </a:rPr>
                        <a:t>Open-Ended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162"/>
                    </a:solidFill>
                  </a:tcPr>
                </a:tc>
                <a:extLst>
                  <a:ext uri="{0D108BD9-81ED-4DB2-BD59-A6C34878D82A}">
                    <a16:rowId xmlns:a16="http://schemas.microsoft.com/office/drawing/2014/main" val="4197497481"/>
                  </a:ext>
                </a:extLst>
              </a:tr>
              <a:tr h="109728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400" b="0" i="0" u="none" strike="noStrike" kern="1200" baseline="0">
                          <a:solidFill>
                            <a:schemeClr val="tx1"/>
                          </a:solidFill>
                          <a:latin typeface="+mn-lt"/>
                          <a:ea typeface="+mn-ea"/>
                          <a:cs typeface="+mn-cs"/>
                        </a:rPr>
                        <a:t>A) What do you feel is most beneficial about this primary prevention plan’s components (Tier 1 efforts)? B) What is the least beneficial part?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2894101"/>
                  </a:ext>
                </a:extLst>
              </a:tr>
              <a:tr h="1097280">
                <a:tc>
                  <a:txBody>
                    <a:bodyPr/>
                    <a:lstStyle/>
                    <a:p>
                      <a:pPr marL="457200" indent="-457200" algn="l">
                        <a:spcBef>
                          <a:spcPts val="0"/>
                        </a:spcBef>
                        <a:spcAft>
                          <a:spcPts val="0"/>
                        </a:spcAft>
                        <a:buFont typeface="+mj-lt"/>
                        <a:buAutoNum type="arabicPeriod" startAt="2"/>
                      </a:pPr>
                      <a:r>
                        <a:rPr lang="en-US" sz="2400" b="0" i="0" u="none" strike="noStrike" kern="1200" baseline="0">
                          <a:solidFill>
                            <a:schemeClr val="tx1"/>
                          </a:solidFill>
                          <a:latin typeface="+mn-lt"/>
                          <a:ea typeface="+mn-ea"/>
                          <a:cs typeface="+mn-cs"/>
                        </a:rPr>
                        <a:t>Do you think that your and your students’ participation in this Ci3T plan will cause your students’ behavior, social, and/or learning problems to improve? Why or why not? Or if so, how?</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05902078"/>
                  </a:ext>
                </a:extLst>
              </a:tr>
              <a:tr h="1097280">
                <a:tc>
                  <a:txBody>
                    <a:bodyPr/>
                    <a:lstStyle/>
                    <a:p>
                      <a:pPr marL="457200" indent="-457200" algn="l">
                        <a:spcBef>
                          <a:spcPts val="0"/>
                        </a:spcBef>
                        <a:spcAft>
                          <a:spcPts val="0"/>
                        </a:spcAft>
                        <a:buFont typeface="+mj-lt"/>
                        <a:buAutoNum type="arabicPeriod" startAt="3"/>
                      </a:pPr>
                      <a:r>
                        <a:rPr lang="en-US" sz="2400" b="0" i="0" u="none" strike="noStrike" kern="1200" baseline="0">
                          <a:solidFill>
                            <a:schemeClr val="tx1"/>
                          </a:solidFill>
                          <a:latin typeface="+mn-lt"/>
                          <a:ea typeface="+mn-ea"/>
                          <a:cs typeface="+mn-cs"/>
                        </a:rPr>
                        <a:t>What would you change about this plan (components, design, implementation etc.) to make it more student-friendly and educator-friendly?</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8595098"/>
                  </a:ext>
                </a:extLst>
              </a:tr>
              <a:tr h="1097280">
                <a:tc>
                  <a:txBody>
                    <a:bodyPr/>
                    <a:lstStyle/>
                    <a:p>
                      <a:pPr marL="457200" indent="-457200" algn="l">
                        <a:spcBef>
                          <a:spcPts val="0"/>
                        </a:spcBef>
                        <a:spcAft>
                          <a:spcPts val="0"/>
                        </a:spcAft>
                        <a:buFont typeface="+mj-lt"/>
                        <a:buAutoNum type="arabicPeriod" startAt="4"/>
                      </a:pPr>
                      <a:r>
                        <a:rPr lang="en-US" sz="2400" b="0" i="0" u="none" strike="noStrike" kern="1200" baseline="0">
                          <a:solidFill>
                            <a:schemeClr val="tx1"/>
                          </a:solidFill>
                          <a:latin typeface="+mn-lt"/>
                          <a:ea typeface="+mn-ea"/>
                          <a:cs typeface="+mn-cs"/>
                        </a:rPr>
                        <a:t>What other information would you like to contribute about this plan?</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41955774"/>
                  </a:ext>
                </a:extLst>
              </a:tr>
            </a:tbl>
          </a:graphicData>
        </a:graphic>
      </p:graphicFrame>
      <p:sp>
        <p:nvSpPr>
          <p:cNvPr id="6" name="TextBox 5">
            <a:extLst>
              <a:ext uri="{FF2B5EF4-FFF2-40B4-BE49-F238E27FC236}">
                <a16:creationId xmlns:a16="http://schemas.microsoft.com/office/drawing/2014/main" id="{F11D2A95-9C0F-4F45-B835-C84AF5268576}"/>
              </a:ext>
            </a:extLst>
          </p:cNvPr>
          <p:cNvSpPr txBox="1"/>
          <p:nvPr/>
        </p:nvSpPr>
        <p:spPr>
          <a:xfrm>
            <a:off x="103119" y="4050890"/>
            <a:ext cx="2803782" cy="2246769"/>
          </a:xfrm>
          <a:prstGeom prst="rect">
            <a:avLst/>
          </a:prstGeom>
          <a:noFill/>
        </p:spPr>
        <p:txBody>
          <a:bodyPr wrap="square" rtlCol="0">
            <a:spAutoFit/>
          </a:bodyPr>
          <a:lstStyle/>
          <a:p>
            <a:pPr marL="457200" indent="-457200">
              <a:buFont typeface="+mj-lt"/>
              <a:buAutoNum type="arabicPeriod"/>
            </a:pPr>
            <a:r>
              <a:rPr lang="en-US" sz="2000"/>
              <a:t>Read through comments</a:t>
            </a:r>
          </a:p>
          <a:p>
            <a:pPr marL="457200" indent="-457200">
              <a:buFont typeface="+mj-lt"/>
              <a:buAutoNum type="arabicPeriod"/>
            </a:pPr>
            <a:r>
              <a:rPr lang="en-US" sz="2000"/>
              <a:t>Highlight success (literally!)</a:t>
            </a:r>
          </a:p>
          <a:p>
            <a:pPr marL="457200" indent="-457200">
              <a:buFont typeface="+mj-lt"/>
              <a:buAutoNum type="arabicPeriod"/>
            </a:pPr>
            <a:r>
              <a:rPr lang="en-US" sz="2000"/>
              <a:t>Look for themes for celebrations and focus areas</a:t>
            </a:r>
          </a:p>
        </p:txBody>
      </p:sp>
    </p:spTree>
    <p:extLst>
      <p:ext uri="{BB962C8B-B14F-4D97-AF65-F5344CB8AC3E}">
        <p14:creationId xmlns:p14="http://schemas.microsoft.com/office/powerpoint/2010/main" val="184289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9346" y="129754"/>
            <a:ext cx="5133308" cy="6643104"/>
          </a:xfrm>
          <a:prstGeom prst="rect">
            <a:avLst/>
          </a:prstGeom>
          <a:ln>
            <a:solidFill>
              <a:schemeClr val="tx1"/>
            </a:solidFill>
          </a:ln>
        </p:spPr>
      </p:pic>
    </p:spTree>
    <p:extLst>
      <p:ext uri="{BB962C8B-B14F-4D97-AF65-F5344CB8AC3E}">
        <p14:creationId xmlns:p14="http://schemas.microsoft.com/office/powerpoint/2010/main" val="681357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49452D99-B270-82FE-49FC-99136E2DF586}"/>
              </a:ext>
            </a:extLst>
          </p:cNvPr>
          <p:cNvSpPr>
            <a:spLocks noGrp="1"/>
          </p:cNvSpPr>
          <p:nvPr>
            <p:ph type="title"/>
          </p:nvPr>
        </p:nvSpPr>
        <p:spPr/>
        <p:txBody>
          <a:bodyPr/>
          <a:lstStyle/>
          <a:p>
            <a:r>
              <a:rPr lang="en-US"/>
              <a:t>Ci3T Research Team</a:t>
            </a:r>
          </a:p>
        </p:txBody>
      </p:sp>
      <p:sp>
        <p:nvSpPr>
          <p:cNvPr id="42" name="TextBox 41">
            <a:extLst>
              <a:ext uri="{FF2B5EF4-FFF2-40B4-BE49-F238E27FC236}">
                <a16:creationId xmlns:a16="http://schemas.microsoft.com/office/drawing/2014/main" id="{FF9441A3-B7F1-85D2-6075-BEBDC2E7DF42}"/>
              </a:ext>
            </a:extLst>
          </p:cNvPr>
          <p:cNvSpPr txBox="1"/>
          <p:nvPr/>
        </p:nvSpPr>
        <p:spPr>
          <a:xfrm>
            <a:off x="5314786" y="4480388"/>
            <a:ext cx="1843801" cy="276999"/>
          </a:xfrm>
          <a:prstGeom prst="rect">
            <a:avLst/>
          </a:prstGeom>
          <a:noFill/>
        </p:spPr>
        <p:txBody>
          <a:bodyPr wrap="square" rtlCol="0">
            <a:spAutoFit/>
          </a:bodyPr>
          <a:lstStyle/>
          <a:p>
            <a:pPr algn="ctr"/>
            <a:r>
              <a:rPr lang="en-US" sz="1200" b="1"/>
              <a:t>Kathleen Lynne Lane</a:t>
            </a:r>
          </a:p>
        </p:txBody>
      </p:sp>
      <p:sp>
        <p:nvSpPr>
          <p:cNvPr id="48" name="TextBox 47">
            <a:extLst>
              <a:ext uri="{FF2B5EF4-FFF2-40B4-BE49-F238E27FC236}">
                <a16:creationId xmlns:a16="http://schemas.microsoft.com/office/drawing/2014/main" id="{6B6CC6FC-94A0-FFBD-6DEB-40D11399BDC2}"/>
              </a:ext>
            </a:extLst>
          </p:cNvPr>
          <p:cNvSpPr txBox="1"/>
          <p:nvPr/>
        </p:nvSpPr>
        <p:spPr>
          <a:xfrm>
            <a:off x="8570227" y="4480388"/>
            <a:ext cx="1858252" cy="304882"/>
          </a:xfrm>
          <a:prstGeom prst="rect">
            <a:avLst/>
          </a:prstGeom>
          <a:noFill/>
        </p:spPr>
        <p:txBody>
          <a:bodyPr wrap="square" rtlCol="0">
            <a:spAutoFit/>
          </a:bodyPr>
          <a:lstStyle/>
          <a:p>
            <a:pPr algn="ctr"/>
            <a:r>
              <a:rPr lang="en-US" sz="1200" b="1"/>
              <a:t>Wendy P. Oakes</a:t>
            </a:r>
          </a:p>
        </p:txBody>
      </p:sp>
      <p:sp>
        <p:nvSpPr>
          <p:cNvPr id="17" name="TextBox 16">
            <a:extLst>
              <a:ext uri="{FF2B5EF4-FFF2-40B4-BE49-F238E27FC236}">
                <a16:creationId xmlns:a16="http://schemas.microsoft.com/office/drawing/2014/main" id="{E468EDCF-5152-01F2-3AC7-CCCEB379256D}"/>
              </a:ext>
            </a:extLst>
          </p:cNvPr>
          <p:cNvSpPr txBox="1"/>
          <p:nvPr/>
        </p:nvSpPr>
        <p:spPr>
          <a:xfrm>
            <a:off x="8596097" y="6338243"/>
            <a:ext cx="1804017" cy="276999"/>
          </a:xfrm>
          <a:prstGeom prst="rect">
            <a:avLst/>
          </a:prstGeom>
          <a:noFill/>
        </p:spPr>
        <p:txBody>
          <a:bodyPr wrap="square" rtlCol="0">
            <a:spAutoFit/>
          </a:bodyPr>
          <a:lstStyle/>
          <a:p>
            <a:pPr algn="ctr"/>
            <a:r>
              <a:rPr lang="en-US" sz="1200" b="1"/>
              <a:t>Kate Williamson</a:t>
            </a:r>
          </a:p>
        </p:txBody>
      </p:sp>
      <p:sp>
        <p:nvSpPr>
          <p:cNvPr id="18" name="TextBox 17">
            <a:extLst>
              <a:ext uri="{FF2B5EF4-FFF2-40B4-BE49-F238E27FC236}">
                <a16:creationId xmlns:a16="http://schemas.microsoft.com/office/drawing/2014/main" id="{960D5A1C-F7D6-816E-4935-B56A3053496F}"/>
              </a:ext>
            </a:extLst>
          </p:cNvPr>
          <p:cNvSpPr txBox="1"/>
          <p:nvPr/>
        </p:nvSpPr>
        <p:spPr>
          <a:xfrm>
            <a:off x="398274" y="4480388"/>
            <a:ext cx="1755619" cy="296311"/>
          </a:xfrm>
          <a:prstGeom prst="rect">
            <a:avLst/>
          </a:prstGeom>
          <a:noFill/>
        </p:spPr>
        <p:txBody>
          <a:bodyPr wrap="square" rtlCol="0">
            <a:spAutoFit/>
          </a:bodyPr>
          <a:lstStyle/>
          <a:p>
            <a:pPr algn="ctr"/>
            <a:r>
              <a:rPr lang="en-US" sz="1200" b="1"/>
              <a:t>Sandy Chafouleas </a:t>
            </a:r>
          </a:p>
        </p:txBody>
      </p:sp>
      <p:sp>
        <p:nvSpPr>
          <p:cNvPr id="19" name="TextBox 18">
            <a:extLst>
              <a:ext uri="{FF2B5EF4-FFF2-40B4-BE49-F238E27FC236}">
                <a16:creationId xmlns:a16="http://schemas.microsoft.com/office/drawing/2014/main" id="{47998D33-7D89-E104-4DDA-95A3DA99D029}"/>
              </a:ext>
            </a:extLst>
          </p:cNvPr>
          <p:cNvSpPr txBox="1"/>
          <p:nvPr/>
        </p:nvSpPr>
        <p:spPr>
          <a:xfrm>
            <a:off x="8621967" y="2693754"/>
            <a:ext cx="1755619" cy="317677"/>
          </a:xfrm>
          <a:prstGeom prst="rect">
            <a:avLst/>
          </a:prstGeom>
          <a:noFill/>
        </p:spPr>
        <p:txBody>
          <a:bodyPr wrap="square" rtlCol="0">
            <a:spAutoFit/>
          </a:bodyPr>
          <a:lstStyle/>
          <a:p>
            <a:pPr algn="ctr"/>
            <a:r>
              <a:rPr lang="en-US" sz="1200" b="1"/>
              <a:t>Amy Briesch</a:t>
            </a:r>
            <a:r>
              <a:rPr lang="en-US" sz="1200"/>
              <a:t> </a:t>
            </a:r>
          </a:p>
        </p:txBody>
      </p:sp>
      <p:sp>
        <p:nvSpPr>
          <p:cNvPr id="37" name="TextBox 36">
            <a:extLst>
              <a:ext uri="{FF2B5EF4-FFF2-40B4-BE49-F238E27FC236}">
                <a16:creationId xmlns:a16="http://schemas.microsoft.com/office/drawing/2014/main" id="{96DE9EE1-7EFB-7C2D-8517-036711C24265}"/>
              </a:ext>
            </a:extLst>
          </p:cNvPr>
          <p:cNvSpPr txBox="1"/>
          <p:nvPr/>
        </p:nvSpPr>
        <p:spPr>
          <a:xfrm>
            <a:off x="5580545" y="6338243"/>
            <a:ext cx="1312094" cy="276999"/>
          </a:xfrm>
          <a:prstGeom prst="rect">
            <a:avLst/>
          </a:prstGeom>
          <a:noFill/>
        </p:spPr>
        <p:txBody>
          <a:bodyPr wrap="square" rtlCol="0">
            <a:spAutoFit/>
          </a:bodyPr>
          <a:lstStyle/>
          <a:p>
            <a:pPr algn="ctr"/>
            <a:r>
              <a:rPr lang="en-US" sz="1200" b="1"/>
              <a:t>Joni Weiss</a:t>
            </a:r>
          </a:p>
        </p:txBody>
      </p:sp>
      <p:sp>
        <p:nvSpPr>
          <p:cNvPr id="45" name="TextBox 44">
            <a:extLst>
              <a:ext uri="{FF2B5EF4-FFF2-40B4-BE49-F238E27FC236}">
                <a16:creationId xmlns:a16="http://schemas.microsoft.com/office/drawing/2014/main" id="{0DE614BF-0E5E-6F41-B687-3906CA378CAD}"/>
              </a:ext>
            </a:extLst>
          </p:cNvPr>
          <p:cNvSpPr txBox="1"/>
          <p:nvPr/>
        </p:nvSpPr>
        <p:spPr>
          <a:xfrm>
            <a:off x="10425600" y="2693754"/>
            <a:ext cx="1359758" cy="231026"/>
          </a:xfrm>
          <a:prstGeom prst="rect">
            <a:avLst/>
          </a:prstGeom>
          <a:noFill/>
        </p:spPr>
        <p:txBody>
          <a:bodyPr wrap="square" rtlCol="0">
            <a:spAutoFit/>
          </a:bodyPr>
          <a:lstStyle/>
          <a:p>
            <a:pPr algn="ctr"/>
            <a:r>
              <a:rPr lang="en-US" sz="1200" b="1"/>
              <a:t>Mark Buckman</a:t>
            </a:r>
          </a:p>
        </p:txBody>
      </p:sp>
      <p:sp>
        <p:nvSpPr>
          <p:cNvPr id="63" name="TextBox 62">
            <a:extLst>
              <a:ext uri="{FF2B5EF4-FFF2-40B4-BE49-F238E27FC236}">
                <a16:creationId xmlns:a16="http://schemas.microsoft.com/office/drawing/2014/main" id="{0D9A1DC4-083D-B3DD-A3A4-08494BBCC30A}"/>
              </a:ext>
            </a:extLst>
          </p:cNvPr>
          <p:cNvSpPr txBox="1"/>
          <p:nvPr/>
        </p:nvSpPr>
        <p:spPr>
          <a:xfrm>
            <a:off x="7058328" y="4480388"/>
            <a:ext cx="1436909" cy="225345"/>
          </a:xfrm>
          <a:prstGeom prst="rect">
            <a:avLst/>
          </a:prstGeom>
          <a:noFill/>
        </p:spPr>
        <p:txBody>
          <a:bodyPr wrap="square" rtlCol="0">
            <a:spAutoFit/>
          </a:bodyPr>
          <a:lstStyle/>
          <a:p>
            <a:pPr algn="ctr"/>
            <a:r>
              <a:rPr lang="en-US" sz="1200" b="1"/>
              <a:t>Jessica Matus </a:t>
            </a:r>
          </a:p>
        </p:txBody>
      </p:sp>
      <p:sp>
        <p:nvSpPr>
          <p:cNvPr id="23" name="TextBox 22">
            <a:extLst>
              <a:ext uri="{FF2B5EF4-FFF2-40B4-BE49-F238E27FC236}">
                <a16:creationId xmlns:a16="http://schemas.microsoft.com/office/drawing/2014/main" id="{909DF344-81F6-C50B-CB3C-C01C581522FA}"/>
              </a:ext>
            </a:extLst>
          </p:cNvPr>
          <p:cNvSpPr txBox="1"/>
          <p:nvPr/>
        </p:nvSpPr>
        <p:spPr>
          <a:xfrm>
            <a:off x="558183" y="6338243"/>
            <a:ext cx="1468589" cy="276999"/>
          </a:xfrm>
          <a:prstGeom prst="rect">
            <a:avLst/>
          </a:prstGeom>
          <a:noFill/>
        </p:spPr>
        <p:txBody>
          <a:bodyPr wrap="square" rtlCol="0">
            <a:spAutoFit/>
          </a:bodyPr>
          <a:lstStyle/>
          <a:p>
            <a:pPr algn="ctr"/>
            <a:r>
              <a:rPr lang="en-US" sz="1200" b="1"/>
              <a:t>David Royer</a:t>
            </a:r>
            <a:endParaRPr lang="en-US" sz="1200"/>
          </a:p>
        </p:txBody>
      </p:sp>
      <p:sp>
        <p:nvSpPr>
          <p:cNvPr id="34" name="TextBox 33">
            <a:extLst>
              <a:ext uri="{FF2B5EF4-FFF2-40B4-BE49-F238E27FC236}">
                <a16:creationId xmlns:a16="http://schemas.microsoft.com/office/drawing/2014/main" id="{63CA9231-E2C7-75FF-892D-022ED662E1BB}"/>
              </a:ext>
            </a:extLst>
          </p:cNvPr>
          <p:cNvSpPr txBox="1"/>
          <p:nvPr/>
        </p:nvSpPr>
        <p:spPr>
          <a:xfrm>
            <a:off x="6977805" y="2693754"/>
            <a:ext cx="1436909" cy="225345"/>
          </a:xfrm>
          <a:prstGeom prst="rect">
            <a:avLst/>
          </a:prstGeom>
          <a:noFill/>
        </p:spPr>
        <p:txBody>
          <a:bodyPr wrap="square" rtlCol="0">
            <a:spAutoFit/>
          </a:bodyPr>
          <a:lstStyle/>
          <a:p>
            <a:pPr algn="ctr"/>
            <a:r>
              <a:rPr lang="en-US" sz="1200" b="1"/>
              <a:t>Carrie Brandon</a:t>
            </a:r>
          </a:p>
        </p:txBody>
      </p:sp>
      <p:sp>
        <p:nvSpPr>
          <p:cNvPr id="54" name="TextBox 53">
            <a:extLst>
              <a:ext uri="{FF2B5EF4-FFF2-40B4-BE49-F238E27FC236}">
                <a16:creationId xmlns:a16="http://schemas.microsoft.com/office/drawing/2014/main" id="{AE1FAB36-07C0-7265-68A1-ADAA5ED69A2F}"/>
              </a:ext>
            </a:extLst>
          </p:cNvPr>
          <p:cNvSpPr txBox="1"/>
          <p:nvPr/>
        </p:nvSpPr>
        <p:spPr>
          <a:xfrm>
            <a:off x="5474712" y="2693754"/>
            <a:ext cx="1521158" cy="229253"/>
          </a:xfrm>
          <a:prstGeom prst="rect">
            <a:avLst/>
          </a:prstGeom>
          <a:noFill/>
        </p:spPr>
        <p:txBody>
          <a:bodyPr wrap="square" rtlCol="0">
            <a:spAutoFit/>
          </a:bodyPr>
          <a:lstStyle/>
          <a:p>
            <a:pPr algn="ctr"/>
            <a:r>
              <a:rPr lang="en-US" sz="1200" b="1"/>
              <a:t>Allison Bernard</a:t>
            </a:r>
          </a:p>
        </p:txBody>
      </p:sp>
      <p:sp>
        <p:nvSpPr>
          <p:cNvPr id="57" name="TextBox 56">
            <a:extLst>
              <a:ext uri="{FF2B5EF4-FFF2-40B4-BE49-F238E27FC236}">
                <a16:creationId xmlns:a16="http://schemas.microsoft.com/office/drawing/2014/main" id="{50B50AA8-75D0-1760-325A-8E72D1C276A2}"/>
              </a:ext>
            </a:extLst>
          </p:cNvPr>
          <p:cNvSpPr txBox="1"/>
          <p:nvPr/>
        </p:nvSpPr>
        <p:spPr>
          <a:xfrm>
            <a:off x="2118969" y="6338243"/>
            <a:ext cx="1630047" cy="253887"/>
          </a:xfrm>
          <a:prstGeom prst="rect">
            <a:avLst/>
          </a:prstGeom>
          <a:noFill/>
        </p:spPr>
        <p:txBody>
          <a:bodyPr wrap="square" rtlCol="0">
            <a:spAutoFit/>
          </a:bodyPr>
          <a:lstStyle/>
          <a:p>
            <a:pPr algn="ctr"/>
            <a:r>
              <a:rPr lang="en-US" sz="1200" b="1"/>
              <a:t>Elise Sarasin</a:t>
            </a:r>
          </a:p>
        </p:txBody>
      </p:sp>
      <p:sp>
        <p:nvSpPr>
          <p:cNvPr id="76" name="TextBox 75">
            <a:extLst>
              <a:ext uri="{FF2B5EF4-FFF2-40B4-BE49-F238E27FC236}">
                <a16:creationId xmlns:a16="http://schemas.microsoft.com/office/drawing/2014/main" id="{48C994FC-879D-AC15-C98C-71F32C6C14FE}"/>
              </a:ext>
            </a:extLst>
          </p:cNvPr>
          <p:cNvSpPr txBox="1"/>
          <p:nvPr/>
        </p:nvSpPr>
        <p:spPr>
          <a:xfrm>
            <a:off x="2105094" y="2703826"/>
            <a:ext cx="1749208" cy="276999"/>
          </a:xfrm>
          <a:prstGeom prst="rect">
            <a:avLst/>
          </a:prstGeom>
          <a:noFill/>
        </p:spPr>
        <p:txBody>
          <a:bodyPr wrap="square" rtlCol="0">
            <a:spAutoFit/>
          </a:bodyPr>
          <a:lstStyle/>
          <a:p>
            <a:pPr algn="ctr"/>
            <a:r>
              <a:rPr lang="en-US" sz="1200" b="1"/>
              <a:t>Matthew Aschliman</a:t>
            </a:r>
          </a:p>
        </p:txBody>
      </p:sp>
      <p:sp>
        <p:nvSpPr>
          <p:cNvPr id="15" name="TextBox 14">
            <a:extLst>
              <a:ext uri="{FF2B5EF4-FFF2-40B4-BE49-F238E27FC236}">
                <a16:creationId xmlns:a16="http://schemas.microsoft.com/office/drawing/2014/main" id="{55BB7BB7-B8CB-B6E7-0BDD-5F651544FB0D}"/>
              </a:ext>
            </a:extLst>
          </p:cNvPr>
          <p:cNvSpPr txBox="1"/>
          <p:nvPr/>
        </p:nvSpPr>
        <p:spPr>
          <a:xfrm>
            <a:off x="3793822" y="4480388"/>
            <a:ext cx="1395447" cy="276999"/>
          </a:xfrm>
          <a:prstGeom prst="rect">
            <a:avLst/>
          </a:prstGeom>
          <a:noFill/>
        </p:spPr>
        <p:txBody>
          <a:bodyPr wrap="square" rtlCol="0">
            <a:spAutoFit/>
          </a:bodyPr>
          <a:lstStyle/>
          <a:p>
            <a:pPr algn="ctr"/>
            <a:r>
              <a:rPr lang="en-US" sz="1200" b="1"/>
              <a:t>Howard </a:t>
            </a:r>
            <a:r>
              <a:rPr lang="en-US" sz="1200" b="1" err="1"/>
              <a:t>Diacon</a:t>
            </a:r>
            <a:endParaRPr lang="en-US" sz="1200" b="1"/>
          </a:p>
        </p:txBody>
      </p:sp>
      <p:sp>
        <p:nvSpPr>
          <p:cNvPr id="16" name="TextBox 15">
            <a:extLst>
              <a:ext uri="{FF2B5EF4-FFF2-40B4-BE49-F238E27FC236}">
                <a16:creationId xmlns:a16="http://schemas.microsoft.com/office/drawing/2014/main" id="{00392040-BB21-AB6A-71B4-A1BB4491CAA4}"/>
              </a:ext>
            </a:extLst>
          </p:cNvPr>
          <p:cNvSpPr txBox="1"/>
          <p:nvPr/>
        </p:nvSpPr>
        <p:spPr>
          <a:xfrm>
            <a:off x="3886785" y="2693754"/>
            <a:ext cx="1316425" cy="285990"/>
          </a:xfrm>
          <a:prstGeom prst="rect">
            <a:avLst/>
          </a:prstGeom>
          <a:noFill/>
        </p:spPr>
        <p:txBody>
          <a:bodyPr wrap="square" rtlCol="0">
            <a:spAutoFit/>
          </a:bodyPr>
          <a:lstStyle/>
          <a:p>
            <a:pPr algn="ctr"/>
            <a:r>
              <a:rPr lang="en-US" sz="1200" b="1"/>
              <a:t>Tammy Becker</a:t>
            </a:r>
          </a:p>
        </p:txBody>
      </p:sp>
      <p:sp>
        <p:nvSpPr>
          <p:cNvPr id="51" name="TextBox 50">
            <a:extLst>
              <a:ext uri="{FF2B5EF4-FFF2-40B4-BE49-F238E27FC236}">
                <a16:creationId xmlns:a16="http://schemas.microsoft.com/office/drawing/2014/main" id="{5F54315A-C373-9520-F371-7D177885076F}"/>
              </a:ext>
            </a:extLst>
          </p:cNvPr>
          <p:cNvSpPr txBox="1"/>
          <p:nvPr/>
        </p:nvSpPr>
        <p:spPr>
          <a:xfrm>
            <a:off x="2326431" y="4480388"/>
            <a:ext cx="1454762" cy="238191"/>
          </a:xfrm>
          <a:prstGeom prst="rect">
            <a:avLst/>
          </a:prstGeom>
          <a:noFill/>
        </p:spPr>
        <p:txBody>
          <a:bodyPr wrap="square" rtlCol="0">
            <a:spAutoFit/>
          </a:bodyPr>
          <a:lstStyle/>
          <a:p>
            <a:pPr algn="ctr"/>
            <a:r>
              <a:rPr lang="en-US" sz="1200" b="1"/>
              <a:t>Eric Common</a:t>
            </a:r>
          </a:p>
        </p:txBody>
      </p:sp>
      <p:sp>
        <p:nvSpPr>
          <p:cNvPr id="60" name="TextBox 59">
            <a:extLst>
              <a:ext uri="{FF2B5EF4-FFF2-40B4-BE49-F238E27FC236}">
                <a16:creationId xmlns:a16="http://schemas.microsoft.com/office/drawing/2014/main" id="{215D3C9A-7C86-DAFD-9B36-847B506EC508}"/>
              </a:ext>
            </a:extLst>
          </p:cNvPr>
          <p:cNvSpPr txBox="1"/>
          <p:nvPr/>
        </p:nvSpPr>
        <p:spPr>
          <a:xfrm>
            <a:off x="3834802" y="6338243"/>
            <a:ext cx="1668618" cy="254195"/>
          </a:xfrm>
          <a:prstGeom prst="rect">
            <a:avLst/>
          </a:prstGeom>
          <a:noFill/>
        </p:spPr>
        <p:txBody>
          <a:bodyPr wrap="square" rtlCol="0">
            <a:spAutoFit/>
          </a:bodyPr>
          <a:lstStyle/>
          <a:p>
            <a:pPr algn="ctr"/>
            <a:r>
              <a:rPr lang="en-US" sz="1200" b="1"/>
              <a:t>Rebecca Sherod</a:t>
            </a:r>
            <a:endParaRPr lang="en-US" sz="1200"/>
          </a:p>
        </p:txBody>
      </p:sp>
      <p:sp>
        <p:nvSpPr>
          <p:cNvPr id="4" name="TextBox 3">
            <a:extLst>
              <a:ext uri="{FF2B5EF4-FFF2-40B4-BE49-F238E27FC236}">
                <a16:creationId xmlns:a16="http://schemas.microsoft.com/office/drawing/2014/main" id="{010C2B21-8F09-44F3-2143-DA30BF4DFEAF}"/>
              </a:ext>
            </a:extLst>
          </p:cNvPr>
          <p:cNvSpPr txBox="1"/>
          <p:nvPr/>
        </p:nvSpPr>
        <p:spPr>
          <a:xfrm>
            <a:off x="476175" y="2703826"/>
            <a:ext cx="1436909" cy="225345"/>
          </a:xfrm>
          <a:prstGeom prst="rect">
            <a:avLst/>
          </a:prstGeom>
          <a:noFill/>
        </p:spPr>
        <p:txBody>
          <a:bodyPr wrap="square" rtlCol="0">
            <a:spAutoFit/>
          </a:bodyPr>
          <a:lstStyle/>
          <a:p>
            <a:pPr algn="ctr"/>
            <a:r>
              <a:rPr lang="en-US" sz="1200" b="1"/>
              <a:t>Grant Allen</a:t>
            </a:r>
          </a:p>
        </p:txBody>
      </p:sp>
      <p:sp>
        <p:nvSpPr>
          <p:cNvPr id="86" name="TextBox 85">
            <a:extLst>
              <a:ext uri="{FF2B5EF4-FFF2-40B4-BE49-F238E27FC236}">
                <a16:creationId xmlns:a16="http://schemas.microsoft.com/office/drawing/2014/main" id="{9E2BE847-F62E-886C-71BB-6FDDB00A2D44}"/>
              </a:ext>
            </a:extLst>
          </p:cNvPr>
          <p:cNvSpPr txBox="1"/>
          <p:nvPr/>
        </p:nvSpPr>
        <p:spPr>
          <a:xfrm>
            <a:off x="6987086" y="6338243"/>
            <a:ext cx="1611455" cy="243210"/>
          </a:xfrm>
          <a:prstGeom prst="rect">
            <a:avLst/>
          </a:prstGeom>
          <a:noFill/>
        </p:spPr>
        <p:txBody>
          <a:bodyPr wrap="square" rtlCol="0">
            <a:spAutoFit/>
          </a:bodyPr>
          <a:lstStyle/>
          <a:p>
            <a:pPr algn="ctr"/>
            <a:r>
              <a:rPr lang="en-US" sz="1200" b="1"/>
              <a:t>Stacie Williams</a:t>
            </a:r>
          </a:p>
        </p:txBody>
      </p:sp>
      <p:sp>
        <p:nvSpPr>
          <p:cNvPr id="79" name="TextBox 78">
            <a:extLst>
              <a:ext uri="{FF2B5EF4-FFF2-40B4-BE49-F238E27FC236}">
                <a16:creationId xmlns:a16="http://schemas.microsoft.com/office/drawing/2014/main" id="{9266FC4E-3FC6-0634-B295-AEDA78940B5D}"/>
              </a:ext>
            </a:extLst>
          </p:cNvPr>
          <p:cNvSpPr txBox="1"/>
          <p:nvPr/>
        </p:nvSpPr>
        <p:spPr>
          <a:xfrm>
            <a:off x="10378748" y="4480388"/>
            <a:ext cx="1474359" cy="216210"/>
          </a:xfrm>
          <a:prstGeom prst="rect">
            <a:avLst/>
          </a:prstGeom>
          <a:noFill/>
        </p:spPr>
        <p:txBody>
          <a:bodyPr wrap="square" rtlCol="0">
            <a:spAutoFit/>
          </a:bodyPr>
          <a:lstStyle/>
          <a:p>
            <a:pPr algn="ctr"/>
            <a:r>
              <a:rPr lang="en-US" sz="1200" b="1"/>
              <a:t>Jenna Raad</a:t>
            </a:r>
          </a:p>
        </p:txBody>
      </p:sp>
      <p:pic>
        <p:nvPicPr>
          <p:cNvPr id="8" name="Picture 7" descr="A person with glasses and a mustache&#10;&#10;Description automatically generated">
            <a:extLst>
              <a:ext uri="{FF2B5EF4-FFF2-40B4-BE49-F238E27FC236}">
                <a16:creationId xmlns:a16="http://schemas.microsoft.com/office/drawing/2014/main" id="{8BEAA8C8-744E-7725-3EB1-6652B52E560A}"/>
              </a:ext>
            </a:extLst>
          </p:cNvPr>
          <p:cNvPicPr>
            <a:picLocks noChangeAspect="1"/>
          </p:cNvPicPr>
          <p:nvPr/>
        </p:nvPicPr>
        <p:blipFill>
          <a:blip r:embed="rId3"/>
          <a:stretch>
            <a:fillRect/>
          </a:stretch>
        </p:blipFill>
        <p:spPr>
          <a:xfrm>
            <a:off x="2269976" y="1361080"/>
            <a:ext cx="1371600" cy="1371600"/>
          </a:xfrm>
          <a:prstGeom prst="rect">
            <a:avLst/>
          </a:prstGeom>
        </p:spPr>
      </p:pic>
      <p:pic>
        <p:nvPicPr>
          <p:cNvPr id="11" name="Picture 10" descr="A person with dark hair and a white circle around her neck&#10;&#10;Description automatically generated">
            <a:extLst>
              <a:ext uri="{FF2B5EF4-FFF2-40B4-BE49-F238E27FC236}">
                <a16:creationId xmlns:a16="http://schemas.microsoft.com/office/drawing/2014/main" id="{4442D2B0-3497-6DA3-F541-35AC0A99AD76}"/>
              </a:ext>
            </a:extLst>
          </p:cNvPr>
          <p:cNvPicPr>
            <a:picLocks noChangeAspect="1"/>
          </p:cNvPicPr>
          <p:nvPr/>
        </p:nvPicPr>
        <p:blipFill>
          <a:blip r:embed="rId4"/>
          <a:stretch>
            <a:fillRect/>
          </a:stretch>
        </p:blipFill>
        <p:spPr>
          <a:xfrm>
            <a:off x="10494137" y="3101454"/>
            <a:ext cx="1371600" cy="1371600"/>
          </a:xfrm>
          <a:prstGeom prst="rect">
            <a:avLst/>
          </a:prstGeom>
        </p:spPr>
      </p:pic>
      <p:pic>
        <p:nvPicPr>
          <p:cNvPr id="26" name="Picture 25" descr="A person smiling at camera&#10;&#10;Description automatically generated">
            <a:extLst>
              <a:ext uri="{FF2B5EF4-FFF2-40B4-BE49-F238E27FC236}">
                <a16:creationId xmlns:a16="http://schemas.microsoft.com/office/drawing/2014/main" id="{0263BB4B-E30D-2B6E-642F-44D69BE80C99}"/>
              </a:ext>
            </a:extLst>
          </p:cNvPr>
          <p:cNvPicPr>
            <a:picLocks noChangeAspect="1"/>
          </p:cNvPicPr>
          <p:nvPr/>
        </p:nvPicPr>
        <p:blipFill>
          <a:blip r:embed="rId5"/>
          <a:stretch>
            <a:fillRect/>
          </a:stretch>
        </p:blipFill>
        <p:spPr>
          <a:xfrm>
            <a:off x="2269976" y="5017171"/>
            <a:ext cx="1371600" cy="1371600"/>
          </a:xfrm>
          <a:prstGeom prst="rect">
            <a:avLst/>
          </a:prstGeom>
        </p:spPr>
      </p:pic>
      <p:pic>
        <p:nvPicPr>
          <p:cNvPr id="28" name="Picture 27" descr="A person smiling for the camera&#10;&#10;Description automatically generated">
            <a:extLst>
              <a:ext uri="{FF2B5EF4-FFF2-40B4-BE49-F238E27FC236}">
                <a16:creationId xmlns:a16="http://schemas.microsoft.com/office/drawing/2014/main" id="{BF9A7994-F066-B7AA-9A5B-89E43F82F7A8}"/>
              </a:ext>
            </a:extLst>
          </p:cNvPr>
          <p:cNvPicPr>
            <a:picLocks noChangeAspect="1"/>
          </p:cNvPicPr>
          <p:nvPr/>
        </p:nvPicPr>
        <p:blipFill>
          <a:blip r:embed="rId6"/>
          <a:stretch>
            <a:fillRect/>
          </a:stretch>
        </p:blipFill>
        <p:spPr>
          <a:xfrm>
            <a:off x="603806" y="1361080"/>
            <a:ext cx="1371600" cy="1371600"/>
          </a:xfrm>
          <a:prstGeom prst="rect">
            <a:avLst/>
          </a:prstGeom>
        </p:spPr>
      </p:pic>
      <p:pic>
        <p:nvPicPr>
          <p:cNvPr id="30" name="Picture 29" descr="A person smiling in a blue shirt&#10;&#10;Description automatically generated">
            <a:extLst>
              <a:ext uri="{FF2B5EF4-FFF2-40B4-BE49-F238E27FC236}">
                <a16:creationId xmlns:a16="http://schemas.microsoft.com/office/drawing/2014/main" id="{73F18F1D-C9B8-4287-38BA-7F8AE671C5F3}"/>
              </a:ext>
            </a:extLst>
          </p:cNvPr>
          <p:cNvPicPr>
            <a:picLocks noChangeAspect="1"/>
          </p:cNvPicPr>
          <p:nvPr/>
        </p:nvPicPr>
        <p:blipFill>
          <a:blip r:embed="rId7"/>
          <a:stretch>
            <a:fillRect/>
          </a:stretch>
        </p:blipFill>
        <p:spPr>
          <a:xfrm>
            <a:off x="3960823" y="3101454"/>
            <a:ext cx="1371600" cy="1371600"/>
          </a:xfrm>
          <a:prstGeom prst="rect">
            <a:avLst/>
          </a:prstGeom>
        </p:spPr>
      </p:pic>
      <p:pic>
        <p:nvPicPr>
          <p:cNvPr id="32" name="Picture 31" descr="A person smiling at camera&#10;&#10;Description automatically generated">
            <a:extLst>
              <a:ext uri="{FF2B5EF4-FFF2-40B4-BE49-F238E27FC236}">
                <a16:creationId xmlns:a16="http://schemas.microsoft.com/office/drawing/2014/main" id="{84023368-B8FB-FB0A-F416-7A90BA3F723A}"/>
              </a:ext>
            </a:extLst>
          </p:cNvPr>
          <p:cNvPicPr>
            <a:picLocks noChangeAspect="1"/>
          </p:cNvPicPr>
          <p:nvPr/>
        </p:nvPicPr>
        <p:blipFill>
          <a:blip r:embed="rId8"/>
          <a:stretch>
            <a:fillRect/>
          </a:stretch>
        </p:blipFill>
        <p:spPr>
          <a:xfrm>
            <a:off x="5549971" y="5017171"/>
            <a:ext cx="1371600" cy="1371600"/>
          </a:xfrm>
          <a:prstGeom prst="rect">
            <a:avLst/>
          </a:prstGeom>
        </p:spPr>
      </p:pic>
      <p:pic>
        <p:nvPicPr>
          <p:cNvPr id="38" name="Picture 37" descr="A person wearing glasses smiling&#10;&#10;Description automatically generated">
            <a:extLst>
              <a:ext uri="{FF2B5EF4-FFF2-40B4-BE49-F238E27FC236}">
                <a16:creationId xmlns:a16="http://schemas.microsoft.com/office/drawing/2014/main" id="{D40A3D4D-C8A5-BBC6-ABB8-F84809E2D39B}"/>
              </a:ext>
            </a:extLst>
          </p:cNvPr>
          <p:cNvPicPr>
            <a:picLocks noChangeAspect="1"/>
          </p:cNvPicPr>
          <p:nvPr/>
        </p:nvPicPr>
        <p:blipFill>
          <a:blip r:embed="rId9"/>
          <a:stretch>
            <a:fillRect/>
          </a:stretch>
        </p:blipFill>
        <p:spPr>
          <a:xfrm>
            <a:off x="5549971" y="3101454"/>
            <a:ext cx="1371600" cy="1371600"/>
          </a:xfrm>
          <a:prstGeom prst="rect">
            <a:avLst/>
          </a:prstGeom>
        </p:spPr>
      </p:pic>
      <p:pic>
        <p:nvPicPr>
          <p:cNvPr id="70" name="Picture 69" descr="A person smiling at camera&#10;&#10;Description automatically generated">
            <a:extLst>
              <a:ext uri="{FF2B5EF4-FFF2-40B4-BE49-F238E27FC236}">
                <a16:creationId xmlns:a16="http://schemas.microsoft.com/office/drawing/2014/main" id="{542BBF9C-E466-EEDC-028D-1B835CA0C162}"/>
              </a:ext>
            </a:extLst>
          </p:cNvPr>
          <p:cNvPicPr>
            <a:picLocks noChangeAspect="1"/>
          </p:cNvPicPr>
          <p:nvPr/>
        </p:nvPicPr>
        <p:blipFill>
          <a:blip r:embed="rId10"/>
          <a:stretch>
            <a:fillRect/>
          </a:stretch>
        </p:blipFill>
        <p:spPr>
          <a:xfrm>
            <a:off x="8812467" y="5017171"/>
            <a:ext cx="1371600" cy="1371600"/>
          </a:xfrm>
          <a:prstGeom prst="rect">
            <a:avLst/>
          </a:prstGeom>
        </p:spPr>
      </p:pic>
      <p:pic>
        <p:nvPicPr>
          <p:cNvPr id="72" name="Picture 71" descr="A person with a beard&#10;&#10;Description automatically generated">
            <a:extLst>
              <a:ext uri="{FF2B5EF4-FFF2-40B4-BE49-F238E27FC236}">
                <a16:creationId xmlns:a16="http://schemas.microsoft.com/office/drawing/2014/main" id="{B4A509F7-F68A-363D-F11E-AD7AE83E9BDD}"/>
              </a:ext>
            </a:extLst>
          </p:cNvPr>
          <p:cNvPicPr>
            <a:picLocks noChangeAspect="1"/>
          </p:cNvPicPr>
          <p:nvPr/>
        </p:nvPicPr>
        <p:blipFill>
          <a:blip r:embed="rId11"/>
          <a:stretch>
            <a:fillRect/>
          </a:stretch>
        </p:blipFill>
        <p:spPr>
          <a:xfrm>
            <a:off x="10494137" y="1361080"/>
            <a:ext cx="1371600" cy="1371600"/>
          </a:xfrm>
          <a:prstGeom prst="rect">
            <a:avLst/>
          </a:prstGeom>
        </p:spPr>
      </p:pic>
      <p:pic>
        <p:nvPicPr>
          <p:cNvPr id="74" name="Picture 73" descr="A person smiling at the camera&#10;&#10;Description automatically generated">
            <a:extLst>
              <a:ext uri="{FF2B5EF4-FFF2-40B4-BE49-F238E27FC236}">
                <a16:creationId xmlns:a16="http://schemas.microsoft.com/office/drawing/2014/main" id="{4BE37220-3D95-6AB3-14EB-EE107E67905B}"/>
              </a:ext>
            </a:extLst>
          </p:cNvPr>
          <p:cNvPicPr>
            <a:picLocks noChangeAspect="1"/>
          </p:cNvPicPr>
          <p:nvPr/>
        </p:nvPicPr>
        <p:blipFill>
          <a:blip r:embed="rId12"/>
          <a:stretch>
            <a:fillRect/>
          </a:stretch>
        </p:blipFill>
        <p:spPr>
          <a:xfrm>
            <a:off x="3927271" y="5017171"/>
            <a:ext cx="1371600" cy="1371600"/>
          </a:xfrm>
          <a:prstGeom prst="rect">
            <a:avLst/>
          </a:prstGeom>
        </p:spPr>
      </p:pic>
      <p:pic>
        <p:nvPicPr>
          <p:cNvPr id="82" name="Picture 81" descr="A close-up of a person&#10;&#10;Description automatically generated">
            <a:extLst>
              <a:ext uri="{FF2B5EF4-FFF2-40B4-BE49-F238E27FC236}">
                <a16:creationId xmlns:a16="http://schemas.microsoft.com/office/drawing/2014/main" id="{312F302F-9618-8703-32E7-2AFCFE072D15}"/>
              </a:ext>
            </a:extLst>
          </p:cNvPr>
          <p:cNvPicPr>
            <a:picLocks noChangeAspect="1"/>
          </p:cNvPicPr>
          <p:nvPr/>
        </p:nvPicPr>
        <p:blipFill>
          <a:blip r:embed="rId13"/>
          <a:stretch>
            <a:fillRect/>
          </a:stretch>
        </p:blipFill>
        <p:spPr>
          <a:xfrm>
            <a:off x="612681" y="3101454"/>
            <a:ext cx="1371600" cy="1371600"/>
          </a:xfrm>
          <a:prstGeom prst="rect">
            <a:avLst/>
          </a:prstGeom>
        </p:spPr>
      </p:pic>
      <p:pic>
        <p:nvPicPr>
          <p:cNvPr id="87" name="Picture 86" descr="A close-up of a person smiling&#10;&#10;Description automatically generated">
            <a:extLst>
              <a:ext uri="{FF2B5EF4-FFF2-40B4-BE49-F238E27FC236}">
                <a16:creationId xmlns:a16="http://schemas.microsoft.com/office/drawing/2014/main" id="{07B8CDFE-B43B-8509-3C26-36A70802F3D3}"/>
              </a:ext>
            </a:extLst>
          </p:cNvPr>
          <p:cNvPicPr>
            <a:picLocks noChangeAspect="1"/>
          </p:cNvPicPr>
          <p:nvPr/>
        </p:nvPicPr>
        <p:blipFill>
          <a:blip r:embed="rId14"/>
          <a:stretch>
            <a:fillRect/>
          </a:stretch>
        </p:blipFill>
        <p:spPr>
          <a:xfrm>
            <a:off x="7241861" y="5017171"/>
            <a:ext cx="1371600" cy="1371600"/>
          </a:xfrm>
          <a:prstGeom prst="rect">
            <a:avLst/>
          </a:prstGeom>
        </p:spPr>
      </p:pic>
      <p:pic>
        <p:nvPicPr>
          <p:cNvPr id="89" name="Picture 88" descr="A close-up of a person smiling&#10;&#10;Description automatically generated">
            <a:extLst>
              <a:ext uri="{FF2B5EF4-FFF2-40B4-BE49-F238E27FC236}">
                <a16:creationId xmlns:a16="http://schemas.microsoft.com/office/drawing/2014/main" id="{50F3B18E-FAB9-DB39-F253-235E244D4918}"/>
              </a:ext>
            </a:extLst>
          </p:cNvPr>
          <p:cNvPicPr>
            <a:picLocks noChangeAspect="1"/>
          </p:cNvPicPr>
          <p:nvPr/>
        </p:nvPicPr>
        <p:blipFill>
          <a:blip r:embed="rId15"/>
          <a:stretch>
            <a:fillRect/>
          </a:stretch>
        </p:blipFill>
        <p:spPr>
          <a:xfrm>
            <a:off x="3902095" y="1361080"/>
            <a:ext cx="1371600" cy="1371600"/>
          </a:xfrm>
          <a:prstGeom prst="rect">
            <a:avLst/>
          </a:prstGeom>
        </p:spPr>
      </p:pic>
      <p:pic>
        <p:nvPicPr>
          <p:cNvPr id="91" name="Picture 90" descr="A person smiling in a circle&#10;&#10;Description automatically generated">
            <a:extLst>
              <a:ext uri="{FF2B5EF4-FFF2-40B4-BE49-F238E27FC236}">
                <a16:creationId xmlns:a16="http://schemas.microsoft.com/office/drawing/2014/main" id="{363C6386-320E-953C-C060-969E119D71D3}"/>
              </a:ext>
            </a:extLst>
          </p:cNvPr>
          <p:cNvPicPr>
            <a:picLocks noChangeAspect="1"/>
          </p:cNvPicPr>
          <p:nvPr/>
        </p:nvPicPr>
        <p:blipFill>
          <a:blip r:embed="rId16"/>
          <a:stretch>
            <a:fillRect/>
          </a:stretch>
        </p:blipFill>
        <p:spPr>
          <a:xfrm>
            <a:off x="612681" y="5017171"/>
            <a:ext cx="1371600" cy="1371600"/>
          </a:xfrm>
          <a:prstGeom prst="rect">
            <a:avLst/>
          </a:prstGeom>
        </p:spPr>
      </p:pic>
      <p:pic>
        <p:nvPicPr>
          <p:cNvPr id="93" name="Picture 92" descr="A close-up of a person smiling&#10;&#10;Description automatically generated">
            <a:extLst>
              <a:ext uri="{FF2B5EF4-FFF2-40B4-BE49-F238E27FC236}">
                <a16:creationId xmlns:a16="http://schemas.microsoft.com/office/drawing/2014/main" id="{5F36602B-95A7-0851-ED9B-DE7542001693}"/>
              </a:ext>
            </a:extLst>
          </p:cNvPr>
          <p:cNvPicPr>
            <a:picLocks noChangeAspect="1"/>
          </p:cNvPicPr>
          <p:nvPr/>
        </p:nvPicPr>
        <p:blipFill>
          <a:blip r:embed="rId17"/>
          <a:stretch>
            <a:fillRect/>
          </a:stretch>
        </p:blipFill>
        <p:spPr>
          <a:xfrm>
            <a:off x="7195914" y="1361080"/>
            <a:ext cx="1371600" cy="1371600"/>
          </a:xfrm>
          <a:prstGeom prst="rect">
            <a:avLst/>
          </a:prstGeom>
        </p:spPr>
      </p:pic>
      <p:pic>
        <p:nvPicPr>
          <p:cNvPr id="95" name="Picture 94" descr="A person wearing glasses and a black background&#10;&#10;Description automatically generated">
            <a:extLst>
              <a:ext uri="{FF2B5EF4-FFF2-40B4-BE49-F238E27FC236}">
                <a16:creationId xmlns:a16="http://schemas.microsoft.com/office/drawing/2014/main" id="{D4BFD122-5682-C3A8-F3B3-8A207843F48E}"/>
              </a:ext>
            </a:extLst>
          </p:cNvPr>
          <p:cNvPicPr>
            <a:picLocks noChangeAspect="1"/>
          </p:cNvPicPr>
          <p:nvPr/>
        </p:nvPicPr>
        <p:blipFill>
          <a:blip r:embed="rId18"/>
          <a:stretch>
            <a:fillRect/>
          </a:stretch>
        </p:blipFill>
        <p:spPr>
          <a:xfrm>
            <a:off x="5549971" y="1361080"/>
            <a:ext cx="1371600" cy="1371600"/>
          </a:xfrm>
          <a:prstGeom prst="rect">
            <a:avLst/>
          </a:prstGeom>
        </p:spPr>
      </p:pic>
      <p:pic>
        <p:nvPicPr>
          <p:cNvPr id="97" name="Picture 96" descr="A person wearing glasses and smiling&#10;&#10;Description automatically generated">
            <a:extLst>
              <a:ext uri="{FF2B5EF4-FFF2-40B4-BE49-F238E27FC236}">
                <a16:creationId xmlns:a16="http://schemas.microsoft.com/office/drawing/2014/main" id="{10E1BC8A-41BB-E9AB-0D29-F2545B1D5B13}"/>
              </a:ext>
            </a:extLst>
          </p:cNvPr>
          <p:cNvPicPr>
            <a:picLocks noChangeAspect="1"/>
          </p:cNvPicPr>
          <p:nvPr/>
        </p:nvPicPr>
        <p:blipFill>
          <a:blip r:embed="rId19"/>
          <a:stretch>
            <a:fillRect/>
          </a:stretch>
        </p:blipFill>
        <p:spPr>
          <a:xfrm>
            <a:off x="8812467" y="1361080"/>
            <a:ext cx="1371600" cy="1371600"/>
          </a:xfrm>
          <a:prstGeom prst="rect">
            <a:avLst/>
          </a:prstGeom>
        </p:spPr>
      </p:pic>
      <p:pic>
        <p:nvPicPr>
          <p:cNvPr id="99" name="Picture 98" descr="A close-up of a person smiling&#10;&#10;Description automatically generated">
            <a:extLst>
              <a:ext uri="{FF2B5EF4-FFF2-40B4-BE49-F238E27FC236}">
                <a16:creationId xmlns:a16="http://schemas.microsoft.com/office/drawing/2014/main" id="{0CBBC207-6BD8-5B8A-2EF6-A42902E1A25C}"/>
              </a:ext>
            </a:extLst>
          </p:cNvPr>
          <p:cNvPicPr>
            <a:picLocks noChangeAspect="1"/>
          </p:cNvPicPr>
          <p:nvPr/>
        </p:nvPicPr>
        <p:blipFill>
          <a:blip r:embed="rId20"/>
          <a:stretch>
            <a:fillRect/>
          </a:stretch>
        </p:blipFill>
        <p:spPr>
          <a:xfrm>
            <a:off x="8812467" y="3101454"/>
            <a:ext cx="1371600" cy="1371600"/>
          </a:xfrm>
          <a:prstGeom prst="rect">
            <a:avLst/>
          </a:prstGeom>
        </p:spPr>
      </p:pic>
      <p:pic>
        <p:nvPicPr>
          <p:cNvPr id="101" name="Picture 100" descr="A person with beard and blue glasses smiling&#10;&#10;Description automatically generated">
            <a:extLst>
              <a:ext uri="{FF2B5EF4-FFF2-40B4-BE49-F238E27FC236}">
                <a16:creationId xmlns:a16="http://schemas.microsoft.com/office/drawing/2014/main" id="{26D12D89-02D6-D4E4-A277-DE46C414EB50}"/>
              </a:ext>
            </a:extLst>
          </p:cNvPr>
          <p:cNvPicPr>
            <a:picLocks noChangeAspect="1"/>
          </p:cNvPicPr>
          <p:nvPr/>
        </p:nvPicPr>
        <p:blipFill>
          <a:blip r:embed="rId21"/>
          <a:stretch>
            <a:fillRect/>
          </a:stretch>
        </p:blipFill>
        <p:spPr>
          <a:xfrm>
            <a:off x="2286752" y="3101454"/>
            <a:ext cx="1371600" cy="1371600"/>
          </a:xfrm>
          <a:prstGeom prst="rect">
            <a:avLst/>
          </a:prstGeom>
        </p:spPr>
      </p:pic>
      <p:pic>
        <p:nvPicPr>
          <p:cNvPr id="2" name="Picture 1" descr="A close-up of a person&#10;&#10;Description automatically generated">
            <a:extLst>
              <a:ext uri="{FF2B5EF4-FFF2-40B4-BE49-F238E27FC236}">
                <a16:creationId xmlns:a16="http://schemas.microsoft.com/office/drawing/2014/main" id="{1946909C-9F87-D6A8-5FB4-6148B8003909}"/>
              </a:ext>
            </a:extLst>
          </p:cNvPr>
          <p:cNvPicPr>
            <a:picLocks noChangeAspect="1"/>
          </p:cNvPicPr>
          <p:nvPr/>
        </p:nvPicPr>
        <p:blipFill>
          <a:blip r:embed="rId22"/>
          <a:stretch>
            <a:fillRect/>
          </a:stretch>
        </p:blipFill>
        <p:spPr>
          <a:xfrm>
            <a:off x="7195008" y="3100911"/>
            <a:ext cx="1372197" cy="1369729"/>
          </a:xfrm>
          <a:prstGeom prst="rect">
            <a:avLst/>
          </a:prstGeom>
        </p:spPr>
      </p:pic>
    </p:spTree>
    <p:extLst>
      <p:ext uri="{BB962C8B-B14F-4D97-AF65-F5344CB8AC3E}">
        <p14:creationId xmlns:p14="http://schemas.microsoft.com/office/powerpoint/2010/main" val="2627314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9346" y="129754"/>
            <a:ext cx="5133307" cy="6643104"/>
          </a:xfrm>
          <a:prstGeom prst="rect">
            <a:avLst/>
          </a:prstGeom>
          <a:ln>
            <a:solidFill>
              <a:schemeClr val="tx1"/>
            </a:solidFill>
          </a:ln>
        </p:spPr>
      </p:pic>
    </p:spTree>
    <p:extLst>
      <p:ext uri="{BB962C8B-B14F-4D97-AF65-F5344CB8AC3E}">
        <p14:creationId xmlns:p14="http://schemas.microsoft.com/office/powerpoint/2010/main" val="1028693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529346" y="-3642147"/>
            <a:ext cx="8010706" cy="10366797"/>
          </a:xfrm>
          <a:prstGeom prst="rect">
            <a:avLst/>
          </a:prstGeom>
          <a:ln>
            <a:solidFill>
              <a:schemeClr val="tx1"/>
            </a:solidFill>
          </a:ln>
        </p:spPr>
      </p:pic>
      <p:sp>
        <p:nvSpPr>
          <p:cNvPr id="2" name="Rectangle: Rounded Corners 1">
            <a:extLst>
              <a:ext uri="{FF2B5EF4-FFF2-40B4-BE49-F238E27FC236}">
                <a16:creationId xmlns:a16="http://schemas.microsoft.com/office/drawing/2014/main" id="{C9D92B3B-8242-4E1F-B961-2CB9019284A8}"/>
              </a:ext>
            </a:extLst>
          </p:cNvPr>
          <p:cNvSpPr/>
          <p:nvPr/>
        </p:nvSpPr>
        <p:spPr>
          <a:xfrm>
            <a:off x="3622048" y="655782"/>
            <a:ext cx="7825302" cy="315768"/>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BAF39E7-E5B0-4602-9308-00535B86C904}"/>
              </a:ext>
            </a:extLst>
          </p:cNvPr>
          <p:cNvSpPr/>
          <p:nvPr/>
        </p:nvSpPr>
        <p:spPr>
          <a:xfrm>
            <a:off x="3622048" y="2350654"/>
            <a:ext cx="7825302" cy="457200"/>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14642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9346" y="129755"/>
            <a:ext cx="5133306" cy="6643102"/>
          </a:xfrm>
          <a:prstGeom prst="rect">
            <a:avLst/>
          </a:prstGeom>
          <a:ln>
            <a:solidFill>
              <a:schemeClr val="tx1"/>
            </a:solidFill>
          </a:ln>
        </p:spPr>
      </p:pic>
    </p:spTree>
    <p:extLst>
      <p:ext uri="{BB962C8B-B14F-4D97-AF65-F5344CB8AC3E}">
        <p14:creationId xmlns:p14="http://schemas.microsoft.com/office/powerpoint/2010/main" val="3722548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10;&#10;Description automatically generated">
            <a:extLst>
              <a:ext uri="{FF2B5EF4-FFF2-40B4-BE49-F238E27FC236}">
                <a16:creationId xmlns:a16="http://schemas.microsoft.com/office/drawing/2014/main" id="{C8AEDA0F-2A62-44A7-BAF8-0FF7B6DD7A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119" y="127818"/>
            <a:ext cx="2803782"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529346" y="-3756445"/>
            <a:ext cx="8012638" cy="10369296"/>
          </a:xfrm>
          <a:prstGeom prst="rect">
            <a:avLst/>
          </a:prstGeom>
          <a:ln>
            <a:solidFill>
              <a:schemeClr val="tx1"/>
            </a:solidFill>
          </a:ln>
        </p:spPr>
      </p:pic>
      <p:pic>
        <p:nvPicPr>
          <p:cNvPr id="8" name="Picture 7" descr="Icon&#10;&#10;Description automatically generated">
            <a:extLst>
              <a:ext uri="{FF2B5EF4-FFF2-40B4-BE49-F238E27FC236}">
                <a16:creationId xmlns:a16="http://schemas.microsoft.com/office/drawing/2014/main" id="{43528A50-62E8-4877-980B-4C75A70F2A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9345" y="865306"/>
            <a:ext cx="562897" cy="562897"/>
          </a:xfrm>
          <a:prstGeom prst="rect">
            <a:avLst/>
          </a:prstGeom>
        </p:spPr>
      </p:pic>
      <p:pic>
        <p:nvPicPr>
          <p:cNvPr id="9" name="Picture 8" descr="Icon&#10;&#10;Description automatically generated">
            <a:extLst>
              <a:ext uri="{FF2B5EF4-FFF2-40B4-BE49-F238E27FC236}">
                <a16:creationId xmlns:a16="http://schemas.microsoft.com/office/drawing/2014/main" id="{542208B4-785E-43E3-8F8C-B289B6CA49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9345" y="2952893"/>
            <a:ext cx="562897" cy="562897"/>
          </a:xfrm>
          <a:prstGeom prst="rect">
            <a:avLst/>
          </a:prstGeom>
        </p:spPr>
      </p:pic>
    </p:spTree>
    <p:extLst>
      <p:ext uri="{BB962C8B-B14F-4D97-AF65-F5344CB8AC3E}">
        <p14:creationId xmlns:p14="http://schemas.microsoft.com/office/powerpoint/2010/main" val="1490953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218-8386-4ACC-817F-C27CB35FB4E2}"/>
              </a:ext>
            </a:extLst>
          </p:cNvPr>
          <p:cNvSpPr>
            <a:spLocks noGrp="1"/>
          </p:cNvSpPr>
          <p:nvPr>
            <p:ph type="title"/>
          </p:nvPr>
        </p:nvSpPr>
        <p:spPr/>
        <p:txBody>
          <a:bodyPr/>
          <a:lstStyle/>
          <a:p>
            <a:r>
              <a:rPr lang="en-US"/>
              <a:t>Treatment Integrity and Social Validity Data Sources</a:t>
            </a:r>
          </a:p>
        </p:txBody>
      </p:sp>
      <p:pic>
        <p:nvPicPr>
          <p:cNvPr id="3" name="Picture 2" descr="A picture containing text, measuring stick&#10;&#10;Description automatically generated">
            <a:extLst>
              <a:ext uri="{FF2B5EF4-FFF2-40B4-BE49-F238E27FC236}">
                <a16:creationId xmlns:a16="http://schemas.microsoft.com/office/drawing/2014/main" id="{20FD9FBE-F3D6-4268-B829-D3467030BA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745" y="2020446"/>
            <a:ext cx="3178635" cy="4113166"/>
          </a:xfrm>
          <a:prstGeom prst="rect">
            <a:avLst/>
          </a:prstGeom>
          <a:ln>
            <a:solidFill>
              <a:schemeClr val="tx1"/>
            </a:solidFill>
          </a:ln>
        </p:spPr>
      </p:pic>
      <p:sp>
        <p:nvSpPr>
          <p:cNvPr id="8" name="TextBox 7">
            <a:extLst>
              <a:ext uri="{FF2B5EF4-FFF2-40B4-BE49-F238E27FC236}">
                <a16:creationId xmlns:a16="http://schemas.microsoft.com/office/drawing/2014/main" id="{B89B99BC-8664-4E31-9546-37C78433DD37}"/>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4" name="Picture 3">
            <a:extLst>
              <a:ext uri="{FF2B5EF4-FFF2-40B4-BE49-F238E27FC236}">
                <a16:creationId xmlns:a16="http://schemas.microsoft.com/office/drawing/2014/main" id="{CAEA1023-7FD5-452F-B501-388C72B4026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49438" y="2020446"/>
            <a:ext cx="3178369" cy="4113166"/>
          </a:xfrm>
          <a:prstGeom prst="rect">
            <a:avLst/>
          </a:prstGeom>
          <a:ln>
            <a:solidFill>
              <a:schemeClr val="tx1"/>
            </a:solidFill>
          </a:ln>
        </p:spPr>
      </p:pic>
      <p:sp>
        <p:nvSpPr>
          <p:cNvPr id="9" name="TextBox 8">
            <a:extLst>
              <a:ext uri="{FF2B5EF4-FFF2-40B4-BE49-F238E27FC236}">
                <a16:creationId xmlns:a16="http://schemas.microsoft.com/office/drawing/2014/main" id="{919F5EF0-B4E4-42ED-8495-4F9C373BA181}"/>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9DFCE89B-929F-4507-BAFF-C900463404A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4F98FEC1-6CE5-4E84-80FD-CE4819E8B0CD}"/>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spTree>
    <p:extLst>
      <p:ext uri="{BB962C8B-B14F-4D97-AF65-F5344CB8AC3E}">
        <p14:creationId xmlns:p14="http://schemas.microsoft.com/office/powerpoint/2010/main" val="148321107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C70B-1813-43F8-A09D-24E9EEED83D1}"/>
              </a:ext>
            </a:extLst>
          </p:cNvPr>
          <p:cNvSpPr>
            <a:spLocks noGrp="1"/>
          </p:cNvSpPr>
          <p:nvPr>
            <p:ph type="title"/>
          </p:nvPr>
        </p:nvSpPr>
        <p:spPr/>
        <p:txBody>
          <a:bodyPr/>
          <a:lstStyle/>
          <a:p>
            <a:r>
              <a:rPr lang="en-US"/>
              <a:t>Ci3T Treatment Integrity</a:t>
            </a:r>
            <a:br>
              <a:rPr lang="en-US"/>
            </a:br>
            <a:r>
              <a:rPr lang="en-US">
                <a:solidFill>
                  <a:srgbClr val="00B0F0"/>
                </a:solidFill>
              </a:rPr>
              <a:t>Direct Observation </a:t>
            </a:r>
            <a:r>
              <a:rPr lang="en-US"/>
              <a:t>(Ci3T TI:</a:t>
            </a:r>
            <a:r>
              <a:rPr lang="en-US">
                <a:solidFill>
                  <a:srgbClr val="00B0F0"/>
                </a:solidFill>
              </a:rPr>
              <a:t> DO</a:t>
            </a:r>
            <a:r>
              <a:rPr lang="en-US"/>
              <a:t>)</a:t>
            </a:r>
          </a:p>
        </p:txBody>
      </p:sp>
      <p:sp>
        <p:nvSpPr>
          <p:cNvPr id="3" name="Content Placeholder 2">
            <a:extLst>
              <a:ext uri="{FF2B5EF4-FFF2-40B4-BE49-F238E27FC236}">
                <a16:creationId xmlns:a16="http://schemas.microsoft.com/office/drawing/2014/main" id="{622E5570-4094-44BC-88CC-ECB038FDDC9C}"/>
              </a:ext>
            </a:extLst>
          </p:cNvPr>
          <p:cNvSpPr>
            <a:spLocks noGrp="1"/>
          </p:cNvSpPr>
          <p:nvPr>
            <p:ph idx="1"/>
          </p:nvPr>
        </p:nvSpPr>
        <p:spPr/>
        <p:txBody>
          <a:bodyPr>
            <a:normAutofit/>
          </a:bodyPr>
          <a:lstStyle/>
          <a:p>
            <a:r>
              <a:rPr lang="en-US" sz="3200">
                <a:cs typeface="Arial" panose="020B0604020202020204" pitchFamily="34" charset="0"/>
              </a:rPr>
              <a:t>Subset of Ci3T TI: TSR</a:t>
            </a:r>
          </a:p>
          <a:p>
            <a:r>
              <a:rPr lang="en-US" sz="3200">
                <a:cs typeface="Arial" panose="020B0604020202020204" pitchFamily="34" charset="0"/>
              </a:rPr>
              <a:t>Stratified, random selection of educators</a:t>
            </a:r>
            <a:r>
              <a:rPr lang="en-US">
                <a:cs typeface="Arial" panose="020B0604020202020204" pitchFamily="34" charset="0"/>
              </a:rPr>
              <a:t> </a:t>
            </a:r>
          </a:p>
          <a:p>
            <a:pPr lvl="1"/>
            <a:r>
              <a:rPr lang="en-US" sz="2800">
                <a:cs typeface="Arial" panose="020B0604020202020204" pitchFamily="34" charset="0"/>
              </a:rPr>
              <a:t>Personnel who directly instruct students</a:t>
            </a:r>
          </a:p>
          <a:p>
            <a:r>
              <a:rPr lang="en-US" sz="3200">
                <a:cs typeface="Arial" panose="020B0604020202020204" pitchFamily="34" charset="0"/>
              </a:rPr>
              <a:t>Observers trained to criterion</a:t>
            </a:r>
          </a:p>
          <a:p>
            <a:r>
              <a:rPr lang="en-US" sz="3200">
                <a:cs typeface="Arial" panose="020B0604020202020204" pitchFamily="34" charset="0"/>
              </a:rPr>
              <a:t>30-min observations</a:t>
            </a:r>
          </a:p>
          <a:p>
            <a:pPr lvl="1"/>
            <a:r>
              <a:rPr lang="en-US" sz="2800">
                <a:cs typeface="Arial" panose="020B0604020202020204" pitchFamily="34" charset="0"/>
              </a:rPr>
              <a:t>Educator perspective</a:t>
            </a:r>
          </a:p>
          <a:p>
            <a:pPr lvl="1"/>
            <a:r>
              <a:rPr lang="en-US" sz="2800">
                <a:cs typeface="Arial" panose="020B0604020202020204" pitchFamily="34" charset="0"/>
              </a:rPr>
              <a:t>Observer perspective</a:t>
            </a:r>
          </a:p>
        </p:txBody>
      </p:sp>
      <p:sp>
        <p:nvSpPr>
          <p:cNvPr id="4" name="Rectangle 3">
            <a:extLst>
              <a:ext uri="{FF2B5EF4-FFF2-40B4-BE49-F238E27FC236}">
                <a16:creationId xmlns:a16="http://schemas.microsoft.com/office/drawing/2014/main" id="{8D339D78-D096-D34F-A19A-BA27EA76C8CA}"/>
              </a:ext>
            </a:extLst>
          </p:cNvPr>
          <p:cNvSpPr/>
          <p:nvPr/>
        </p:nvSpPr>
        <p:spPr>
          <a:xfrm>
            <a:off x="838200" y="3397957"/>
            <a:ext cx="5610578" cy="575733"/>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3789419-83B8-75B1-5D01-2228EF770B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35387" y="1825625"/>
            <a:ext cx="2803548" cy="3628105"/>
          </a:xfrm>
          <a:prstGeom prst="rect">
            <a:avLst/>
          </a:prstGeom>
          <a:ln>
            <a:solidFill>
              <a:schemeClr val="tx1"/>
            </a:solidFill>
          </a:ln>
        </p:spPr>
      </p:pic>
    </p:spTree>
    <p:extLst>
      <p:ext uri="{BB962C8B-B14F-4D97-AF65-F5344CB8AC3E}">
        <p14:creationId xmlns:p14="http://schemas.microsoft.com/office/powerpoint/2010/main" val="14678570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300" cy="6646977"/>
          </a:xfrm>
          <a:prstGeom prst="rect">
            <a:avLst/>
          </a:prstGeom>
          <a:ln>
            <a:solidFill>
              <a:schemeClr val="tx1"/>
            </a:solidFill>
          </a:ln>
        </p:spPr>
      </p:pic>
    </p:spTree>
    <p:extLst>
      <p:ext uri="{BB962C8B-B14F-4D97-AF65-F5344CB8AC3E}">
        <p14:creationId xmlns:p14="http://schemas.microsoft.com/office/powerpoint/2010/main" val="22319803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300" cy="6646976"/>
          </a:xfrm>
          <a:prstGeom prst="rect">
            <a:avLst/>
          </a:prstGeom>
          <a:ln>
            <a:solidFill>
              <a:schemeClr val="tx1"/>
            </a:solidFill>
          </a:ln>
        </p:spPr>
      </p:pic>
    </p:spTree>
    <p:extLst>
      <p:ext uri="{BB962C8B-B14F-4D97-AF65-F5344CB8AC3E}">
        <p14:creationId xmlns:p14="http://schemas.microsoft.com/office/powerpoint/2010/main" val="285191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527849" y="127818"/>
            <a:ext cx="7798911" cy="10092708"/>
          </a:xfrm>
          <a:prstGeom prst="rect">
            <a:avLst/>
          </a:prstGeom>
          <a:ln>
            <a:solidFill>
              <a:schemeClr val="tx1"/>
            </a:solidFill>
          </a:ln>
        </p:spPr>
      </p:pic>
      <p:sp>
        <p:nvSpPr>
          <p:cNvPr id="4" name="Rectangle: Rounded Corners 3">
            <a:extLst>
              <a:ext uri="{FF2B5EF4-FFF2-40B4-BE49-F238E27FC236}">
                <a16:creationId xmlns:a16="http://schemas.microsoft.com/office/drawing/2014/main" id="{2B4887B6-366E-4B90-8515-ED0CBB154984}"/>
              </a:ext>
            </a:extLst>
          </p:cNvPr>
          <p:cNvSpPr/>
          <p:nvPr/>
        </p:nvSpPr>
        <p:spPr>
          <a:xfrm>
            <a:off x="3527849" y="398821"/>
            <a:ext cx="7798911" cy="457200"/>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55F8BAED-2E11-4700-BE80-657B6175E609}"/>
              </a:ext>
            </a:extLst>
          </p:cNvPr>
          <p:cNvSpPr/>
          <p:nvPr/>
        </p:nvSpPr>
        <p:spPr>
          <a:xfrm>
            <a:off x="3527849" y="5224255"/>
            <a:ext cx="7798911" cy="457200"/>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4887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49" y="-5043967"/>
            <a:ext cx="7798911" cy="10092708"/>
          </a:xfrm>
          <a:prstGeom prst="rect">
            <a:avLst/>
          </a:prstGeom>
          <a:ln>
            <a:solidFill>
              <a:schemeClr val="tx1"/>
            </a:solidFill>
          </a:ln>
        </p:spPr>
      </p:pic>
      <p:sp>
        <p:nvSpPr>
          <p:cNvPr id="6" name="Rectangle: Rounded Corners 5">
            <a:extLst>
              <a:ext uri="{FF2B5EF4-FFF2-40B4-BE49-F238E27FC236}">
                <a16:creationId xmlns:a16="http://schemas.microsoft.com/office/drawing/2014/main" id="{55F8BAED-2E11-4700-BE80-657B6175E609}"/>
              </a:ext>
            </a:extLst>
          </p:cNvPr>
          <p:cNvSpPr/>
          <p:nvPr/>
        </p:nvSpPr>
        <p:spPr>
          <a:xfrm>
            <a:off x="6646607" y="2330859"/>
            <a:ext cx="4581831" cy="392676"/>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334048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5058944" y="5412752"/>
            <a:ext cx="3165236" cy="930275"/>
          </a:xfrm>
        </p:spPr>
        <p:txBody>
          <a:bodyPr>
            <a:noAutofit/>
          </a:bodyPr>
          <a:lstStyle/>
          <a:p>
            <a:pPr marL="0" indent="0" algn="ctr">
              <a:buNone/>
            </a:pPr>
            <a:r>
              <a:rPr lang="en-US" sz="1800"/>
              <a:t>If there are multiple people in the room with you, please list their first and last names and email in the chat!</a:t>
            </a:r>
          </a:p>
        </p:txBody>
      </p:sp>
      <p:sp>
        <p:nvSpPr>
          <p:cNvPr id="17" name="Content Placeholder 2">
            <a:extLst>
              <a:ext uri="{FF2B5EF4-FFF2-40B4-BE49-F238E27FC236}">
                <a16:creationId xmlns:a16="http://schemas.microsoft.com/office/drawing/2014/main" id="{AB434CB4-83DD-F712-B48A-B552946270D3}"/>
              </a:ext>
            </a:extLst>
          </p:cNvPr>
          <p:cNvSpPr txBox="1">
            <a:spLocks/>
          </p:cNvSpPr>
          <p:nvPr/>
        </p:nvSpPr>
        <p:spPr>
          <a:xfrm>
            <a:off x="529368" y="5347176"/>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To help us put you in breakout rooms with your colleagues today we are renaming you with your school initials and first and last name</a:t>
            </a:r>
          </a:p>
        </p:txBody>
      </p:sp>
      <p:sp>
        <p:nvSpPr>
          <p:cNvPr id="6" name="Content Placeholder 2">
            <a:extLst>
              <a:ext uri="{FF2B5EF4-FFF2-40B4-BE49-F238E27FC236}">
                <a16:creationId xmlns:a16="http://schemas.microsoft.com/office/drawing/2014/main" id="{DD34EFEB-C4A5-104E-E680-E1852BEB4D47}"/>
              </a:ext>
            </a:extLst>
          </p:cNvPr>
          <p:cNvSpPr txBox="1">
            <a:spLocks/>
          </p:cNvSpPr>
          <p:nvPr/>
        </p:nvSpPr>
        <p:spPr>
          <a:xfrm>
            <a:off x="8380556" y="5167312"/>
            <a:ext cx="3811444"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If you are facilitating a Ci3T Leadership Team Symposium session at a satellite location, please email us a list of the names, email addresses, and schools of those attending.   </a:t>
            </a:r>
          </a:p>
        </p:txBody>
      </p:sp>
      <p:pic>
        <p:nvPicPr>
          <p:cNvPr id="11" name="Picture 10">
            <a:extLst>
              <a:ext uri="{FF2B5EF4-FFF2-40B4-BE49-F238E27FC236}">
                <a16:creationId xmlns:a16="http://schemas.microsoft.com/office/drawing/2014/main" id="{B2102BB7-87D9-1A99-92A7-CFAC8B69F63D}"/>
              </a:ext>
            </a:extLst>
          </p:cNvPr>
          <p:cNvPicPr>
            <a:picLocks noChangeAspect="1"/>
          </p:cNvPicPr>
          <p:nvPr/>
        </p:nvPicPr>
        <p:blipFill>
          <a:blip r:embed="rId3"/>
          <a:stretch>
            <a:fillRect/>
          </a:stretch>
        </p:blipFill>
        <p:spPr>
          <a:xfrm>
            <a:off x="838200" y="1941318"/>
            <a:ext cx="4087109" cy="2975364"/>
          </a:xfrm>
          <a:prstGeom prst="rect">
            <a:avLst/>
          </a:prstGeom>
        </p:spPr>
      </p:pic>
      <p:pic>
        <p:nvPicPr>
          <p:cNvPr id="19" name="Graphic 18" descr="Teacher outline">
            <a:extLst>
              <a:ext uri="{FF2B5EF4-FFF2-40B4-BE49-F238E27FC236}">
                <a16:creationId xmlns:a16="http://schemas.microsoft.com/office/drawing/2014/main" id="{D19C5008-DAE6-C73E-9219-3BF222D95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7148" y="1268436"/>
            <a:ext cx="1233591" cy="1233591"/>
          </a:xfrm>
          <a:prstGeom prst="rect">
            <a:avLst/>
          </a:prstGeom>
        </p:spPr>
      </p:pic>
      <p:pic>
        <p:nvPicPr>
          <p:cNvPr id="21" name="Graphic 20" descr="Meeting outline">
            <a:extLst>
              <a:ext uri="{FF2B5EF4-FFF2-40B4-BE49-F238E27FC236}">
                <a16:creationId xmlns:a16="http://schemas.microsoft.com/office/drawing/2014/main" id="{29C1A7FC-E764-F27D-D0CF-958EB51999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10685" y="3381798"/>
            <a:ext cx="914400" cy="914400"/>
          </a:xfrm>
          <a:prstGeom prst="rect">
            <a:avLst/>
          </a:prstGeom>
        </p:spPr>
      </p:pic>
      <p:pic>
        <p:nvPicPr>
          <p:cNvPr id="22" name="Graphic 21" descr="Meeting outline">
            <a:extLst>
              <a:ext uri="{FF2B5EF4-FFF2-40B4-BE49-F238E27FC236}">
                <a16:creationId xmlns:a16="http://schemas.microsoft.com/office/drawing/2014/main" id="{DA26C2A7-B969-49AA-25E6-3127D3E882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99036" y="2855590"/>
            <a:ext cx="914400" cy="914400"/>
          </a:xfrm>
          <a:prstGeom prst="rect">
            <a:avLst/>
          </a:prstGeom>
        </p:spPr>
      </p:pic>
      <p:pic>
        <p:nvPicPr>
          <p:cNvPr id="23" name="Graphic 22" descr="Meeting outline">
            <a:extLst>
              <a:ext uri="{FF2B5EF4-FFF2-40B4-BE49-F238E27FC236}">
                <a16:creationId xmlns:a16="http://schemas.microsoft.com/office/drawing/2014/main" id="{C31B41B8-33AC-43AF-5E1F-0D031BA84E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1121" y="2959464"/>
            <a:ext cx="914400" cy="914400"/>
          </a:xfrm>
          <a:prstGeom prst="rect">
            <a:avLst/>
          </a:prstGeom>
        </p:spPr>
      </p:pic>
      <p:pic>
        <p:nvPicPr>
          <p:cNvPr id="25" name="Graphic 24" descr="Meeting outline">
            <a:extLst>
              <a:ext uri="{FF2B5EF4-FFF2-40B4-BE49-F238E27FC236}">
                <a16:creationId xmlns:a16="http://schemas.microsoft.com/office/drawing/2014/main" id="{F263F9D6-1C70-F9C1-7842-ECBD8EB8E8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7920" y="2372576"/>
            <a:ext cx="914400" cy="914400"/>
          </a:xfrm>
          <a:prstGeom prst="rect">
            <a:avLst/>
          </a:prstGeom>
        </p:spPr>
      </p:pic>
      <p:pic>
        <p:nvPicPr>
          <p:cNvPr id="26" name="Graphic 25" descr="Meeting outline">
            <a:extLst>
              <a:ext uri="{FF2B5EF4-FFF2-40B4-BE49-F238E27FC236}">
                <a16:creationId xmlns:a16="http://schemas.microsoft.com/office/drawing/2014/main" id="{6BEAB490-96CC-2FF8-8F09-78DEB3920C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3795" y="2117751"/>
            <a:ext cx="914400" cy="914400"/>
          </a:xfrm>
          <a:prstGeom prst="rect">
            <a:avLst/>
          </a:prstGeom>
        </p:spPr>
      </p:pic>
      <p:pic>
        <p:nvPicPr>
          <p:cNvPr id="27" name="Graphic 26" descr="Meeting outline">
            <a:extLst>
              <a:ext uri="{FF2B5EF4-FFF2-40B4-BE49-F238E27FC236}">
                <a16:creationId xmlns:a16="http://schemas.microsoft.com/office/drawing/2014/main" id="{A4CD696E-2713-43C1-84A5-200395FDA8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4871" y="3722318"/>
            <a:ext cx="914400" cy="914400"/>
          </a:xfrm>
          <a:prstGeom prst="rect">
            <a:avLst/>
          </a:prstGeom>
        </p:spPr>
      </p:pic>
      <p:pic>
        <p:nvPicPr>
          <p:cNvPr id="8" name="Picture 7">
            <a:extLst>
              <a:ext uri="{FF2B5EF4-FFF2-40B4-BE49-F238E27FC236}">
                <a16:creationId xmlns:a16="http://schemas.microsoft.com/office/drawing/2014/main" id="{46061717-A78B-86F0-3D1F-BA4639D1696B}"/>
              </a:ext>
            </a:extLst>
          </p:cNvPr>
          <p:cNvPicPr>
            <a:picLocks noChangeAspect="1"/>
          </p:cNvPicPr>
          <p:nvPr/>
        </p:nvPicPr>
        <p:blipFill>
          <a:blip r:embed="rId8"/>
          <a:stretch>
            <a:fillRect/>
          </a:stretch>
        </p:blipFill>
        <p:spPr>
          <a:xfrm>
            <a:off x="5630424" y="1541376"/>
            <a:ext cx="2085652" cy="3491199"/>
          </a:xfrm>
          <a:prstGeom prst="rect">
            <a:avLst/>
          </a:prstGeom>
          <a:ln>
            <a:solidFill>
              <a:schemeClr val="tx1"/>
            </a:solidFill>
          </a:ln>
        </p:spPr>
      </p:pic>
    </p:spTree>
    <p:extLst>
      <p:ext uri="{BB962C8B-B14F-4D97-AF65-F5344CB8AC3E}">
        <p14:creationId xmlns:p14="http://schemas.microsoft.com/office/powerpoint/2010/main" val="166257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299" cy="6646976"/>
          </a:xfrm>
          <a:prstGeom prst="rect">
            <a:avLst/>
          </a:prstGeom>
          <a:ln>
            <a:solidFill>
              <a:schemeClr val="tx1"/>
            </a:solidFill>
          </a:ln>
        </p:spPr>
      </p:pic>
    </p:spTree>
    <p:extLst>
      <p:ext uri="{BB962C8B-B14F-4D97-AF65-F5344CB8AC3E}">
        <p14:creationId xmlns:p14="http://schemas.microsoft.com/office/powerpoint/2010/main" val="2051300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9"/>
            <a:ext cx="5136299" cy="6646974"/>
          </a:xfrm>
          <a:prstGeom prst="rect">
            <a:avLst/>
          </a:prstGeom>
          <a:ln>
            <a:solidFill>
              <a:schemeClr val="tx1"/>
            </a:solidFill>
          </a:ln>
        </p:spPr>
      </p:pic>
    </p:spTree>
    <p:extLst>
      <p:ext uri="{BB962C8B-B14F-4D97-AF65-F5344CB8AC3E}">
        <p14:creationId xmlns:p14="http://schemas.microsoft.com/office/powerpoint/2010/main" val="443368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8" name="Picture 7">
            <a:extLst>
              <a:ext uri="{FF2B5EF4-FFF2-40B4-BE49-F238E27FC236}">
                <a16:creationId xmlns:a16="http://schemas.microsoft.com/office/drawing/2014/main" id="{93608E66-AE7E-4AFF-9B01-A036AF5C5C4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30747" y="823401"/>
            <a:ext cx="4026835" cy="5211198"/>
          </a:xfrm>
          <a:prstGeom prst="rect">
            <a:avLst/>
          </a:prstGeom>
          <a:ln>
            <a:solidFill>
              <a:schemeClr val="tx1"/>
            </a:solidFill>
          </a:ln>
        </p:spPr>
      </p:pic>
      <p:pic>
        <p:nvPicPr>
          <p:cNvPr id="9" name="Picture 8">
            <a:extLst>
              <a:ext uri="{FF2B5EF4-FFF2-40B4-BE49-F238E27FC236}">
                <a16:creationId xmlns:a16="http://schemas.microsoft.com/office/drawing/2014/main" id="{B37EF559-BC14-456F-BF19-E9CE2A1EAF5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596059" y="823401"/>
            <a:ext cx="4026834" cy="5211198"/>
          </a:xfrm>
          <a:prstGeom prst="rect">
            <a:avLst/>
          </a:prstGeom>
          <a:ln>
            <a:solidFill>
              <a:schemeClr val="tx1"/>
            </a:solidFill>
          </a:ln>
        </p:spPr>
      </p:pic>
    </p:spTree>
    <p:extLst>
      <p:ext uri="{BB962C8B-B14F-4D97-AF65-F5344CB8AC3E}">
        <p14:creationId xmlns:p14="http://schemas.microsoft.com/office/powerpoint/2010/main" val="258399697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36" y="127818"/>
            <a:ext cx="2803548" cy="3628105"/>
          </a:xfrm>
          <a:prstGeom prst="rect">
            <a:avLst/>
          </a:prstGeom>
          <a:ln>
            <a:solidFill>
              <a:schemeClr val="tx1"/>
            </a:solidFill>
          </a:ln>
        </p:spPr>
      </p:pic>
      <p:pic>
        <p:nvPicPr>
          <p:cNvPr id="6" name="Picture 5">
            <a:extLst>
              <a:ext uri="{FF2B5EF4-FFF2-40B4-BE49-F238E27FC236}">
                <a16:creationId xmlns:a16="http://schemas.microsoft.com/office/drawing/2014/main" id="{B81F4068-665F-45CA-92E7-66152FB6BC6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9"/>
            <a:ext cx="5136298" cy="6646974"/>
          </a:xfrm>
          <a:prstGeom prst="rect">
            <a:avLst/>
          </a:prstGeom>
          <a:ln>
            <a:solidFill>
              <a:schemeClr val="tx1"/>
            </a:solidFill>
          </a:ln>
        </p:spPr>
      </p:pic>
    </p:spTree>
    <p:extLst>
      <p:ext uri="{BB962C8B-B14F-4D97-AF65-F5344CB8AC3E}">
        <p14:creationId xmlns:p14="http://schemas.microsoft.com/office/powerpoint/2010/main" val="1787855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218-8386-4ACC-817F-C27CB35FB4E2}"/>
              </a:ext>
            </a:extLst>
          </p:cNvPr>
          <p:cNvSpPr>
            <a:spLocks noGrp="1"/>
          </p:cNvSpPr>
          <p:nvPr>
            <p:ph type="title"/>
          </p:nvPr>
        </p:nvSpPr>
        <p:spPr/>
        <p:txBody>
          <a:bodyPr/>
          <a:lstStyle/>
          <a:p>
            <a:r>
              <a:rPr lang="en-US"/>
              <a:t>Treatment Integrity and Social Validity Data Sources</a:t>
            </a:r>
          </a:p>
        </p:txBody>
      </p:sp>
      <p:pic>
        <p:nvPicPr>
          <p:cNvPr id="3" name="Picture 2" descr="A picture containing text, measuring stick&#10;&#10;Description automatically generated">
            <a:extLst>
              <a:ext uri="{FF2B5EF4-FFF2-40B4-BE49-F238E27FC236}">
                <a16:creationId xmlns:a16="http://schemas.microsoft.com/office/drawing/2014/main" id="{20FD9FBE-F3D6-4268-B829-D3467030BA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745" y="2020446"/>
            <a:ext cx="3178635" cy="4113166"/>
          </a:xfrm>
          <a:prstGeom prst="rect">
            <a:avLst/>
          </a:prstGeom>
          <a:ln>
            <a:solidFill>
              <a:schemeClr val="tx1"/>
            </a:solidFill>
          </a:ln>
        </p:spPr>
      </p:pic>
      <p:sp>
        <p:nvSpPr>
          <p:cNvPr id="8" name="TextBox 7">
            <a:extLst>
              <a:ext uri="{FF2B5EF4-FFF2-40B4-BE49-F238E27FC236}">
                <a16:creationId xmlns:a16="http://schemas.microsoft.com/office/drawing/2014/main" id="{B89B99BC-8664-4E31-9546-37C78433DD37}"/>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4" name="Picture 3">
            <a:extLst>
              <a:ext uri="{FF2B5EF4-FFF2-40B4-BE49-F238E27FC236}">
                <a16:creationId xmlns:a16="http://schemas.microsoft.com/office/drawing/2014/main" id="{CAEA1023-7FD5-452F-B501-388C72B4026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49438" y="2020446"/>
            <a:ext cx="3178369" cy="4113166"/>
          </a:xfrm>
          <a:prstGeom prst="rect">
            <a:avLst/>
          </a:prstGeom>
          <a:ln>
            <a:solidFill>
              <a:schemeClr val="tx1"/>
            </a:solidFill>
          </a:ln>
        </p:spPr>
      </p:pic>
      <p:sp>
        <p:nvSpPr>
          <p:cNvPr id="9" name="TextBox 8">
            <a:extLst>
              <a:ext uri="{FF2B5EF4-FFF2-40B4-BE49-F238E27FC236}">
                <a16:creationId xmlns:a16="http://schemas.microsoft.com/office/drawing/2014/main" id="{919F5EF0-B4E4-42ED-8495-4F9C373BA181}"/>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9DFCE89B-929F-4507-BAFF-C900463404A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4F98FEC1-6CE5-4E84-80FD-CE4819E8B0CD}"/>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spTree>
    <p:extLst>
      <p:ext uri="{BB962C8B-B14F-4D97-AF65-F5344CB8AC3E}">
        <p14:creationId xmlns:p14="http://schemas.microsoft.com/office/powerpoint/2010/main" val="23742954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42" y="127818"/>
            <a:ext cx="2803535"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9"/>
            <a:ext cx="5136299" cy="6646974"/>
          </a:xfrm>
          <a:prstGeom prst="rect">
            <a:avLst/>
          </a:prstGeom>
          <a:ln>
            <a:solidFill>
              <a:schemeClr val="tx1"/>
            </a:solidFill>
          </a:ln>
        </p:spPr>
      </p:pic>
      <p:sp>
        <p:nvSpPr>
          <p:cNvPr id="2" name="TextBox 1">
            <a:extLst>
              <a:ext uri="{FF2B5EF4-FFF2-40B4-BE49-F238E27FC236}">
                <a16:creationId xmlns:a16="http://schemas.microsoft.com/office/drawing/2014/main" id="{0DA2FC83-A86A-4A91-8CE3-3F8BEB9DBDCA}"/>
              </a:ext>
            </a:extLst>
          </p:cNvPr>
          <p:cNvSpPr txBox="1"/>
          <p:nvPr/>
        </p:nvSpPr>
        <p:spPr>
          <a:xfrm>
            <a:off x="8795657" y="6400800"/>
            <a:ext cx="638629" cy="373993"/>
          </a:xfrm>
          <a:prstGeom prst="rect">
            <a:avLst/>
          </a:prstGeom>
          <a:noFill/>
        </p:spPr>
        <p:txBody>
          <a:bodyPr wrap="square" rtlCol="0" anchor="ctr">
            <a:spAutoFit/>
          </a:bodyPr>
          <a:lstStyle/>
          <a:p>
            <a:pPr algn="ctr"/>
            <a:r>
              <a:rPr lang="en-US"/>
              <a:t>p.24</a:t>
            </a:r>
          </a:p>
        </p:txBody>
      </p:sp>
    </p:spTree>
    <p:extLst>
      <p:ext uri="{BB962C8B-B14F-4D97-AF65-F5344CB8AC3E}">
        <p14:creationId xmlns:p14="http://schemas.microsoft.com/office/powerpoint/2010/main" val="14598443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42" y="127818"/>
            <a:ext cx="2803535"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4437635"/>
            <a:ext cx="8664150" cy="11212427"/>
          </a:xfrm>
          <a:prstGeom prst="rect">
            <a:avLst/>
          </a:prstGeom>
          <a:ln>
            <a:solidFill>
              <a:schemeClr val="tx1"/>
            </a:solidFill>
          </a:ln>
        </p:spPr>
      </p:pic>
      <p:pic>
        <p:nvPicPr>
          <p:cNvPr id="9" name="Picture 8" descr="Chart, bar chart&#10;&#10;Description automatically generated">
            <a:extLst>
              <a:ext uri="{FF2B5EF4-FFF2-40B4-BE49-F238E27FC236}">
                <a16:creationId xmlns:a16="http://schemas.microsoft.com/office/drawing/2014/main" id="{7617299A-94D4-4237-A94A-D5FD5148C071}"/>
              </a:ext>
            </a:extLst>
          </p:cNvPr>
          <p:cNvPicPr>
            <a:picLocks noChangeAspect="1"/>
          </p:cNvPicPr>
          <p:nvPr/>
        </p:nvPicPr>
        <p:blipFill>
          <a:blip r:embed="rId4"/>
          <a:stretch>
            <a:fillRect/>
          </a:stretch>
        </p:blipFill>
        <p:spPr>
          <a:xfrm>
            <a:off x="3745223" y="571500"/>
            <a:ext cx="8229404" cy="5092700"/>
          </a:xfrm>
          <a:prstGeom prst="rect">
            <a:avLst/>
          </a:prstGeom>
          <a:ln>
            <a:solidFill>
              <a:schemeClr val="tx1"/>
            </a:solidFill>
          </a:ln>
        </p:spPr>
      </p:pic>
    </p:spTree>
    <p:extLst>
      <p:ext uri="{BB962C8B-B14F-4D97-AF65-F5344CB8AC3E}">
        <p14:creationId xmlns:p14="http://schemas.microsoft.com/office/powerpoint/2010/main" val="346308819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242" y="127818"/>
            <a:ext cx="2803535" cy="3628105"/>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9"/>
            <a:ext cx="5136298" cy="6646974"/>
          </a:xfrm>
          <a:prstGeom prst="rect">
            <a:avLst/>
          </a:prstGeom>
          <a:ln>
            <a:solidFill>
              <a:schemeClr val="tx1"/>
            </a:solidFill>
          </a:ln>
        </p:spPr>
      </p:pic>
      <p:sp>
        <p:nvSpPr>
          <p:cNvPr id="4" name="TextBox 3">
            <a:extLst>
              <a:ext uri="{FF2B5EF4-FFF2-40B4-BE49-F238E27FC236}">
                <a16:creationId xmlns:a16="http://schemas.microsoft.com/office/drawing/2014/main" id="{4B43AB40-0F62-4872-96D9-3BD5FF4CB351}"/>
              </a:ext>
            </a:extLst>
          </p:cNvPr>
          <p:cNvSpPr txBox="1"/>
          <p:nvPr/>
        </p:nvSpPr>
        <p:spPr>
          <a:xfrm>
            <a:off x="8795657" y="6400800"/>
            <a:ext cx="638629" cy="373993"/>
          </a:xfrm>
          <a:prstGeom prst="rect">
            <a:avLst/>
          </a:prstGeom>
          <a:noFill/>
        </p:spPr>
        <p:txBody>
          <a:bodyPr wrap="square" rtlCol="0" anchor="ctr">
            <a:spAutoFit/>
          </a:bodyPr>
          <a:lstStyle/>
          <a:p>
            <a:pPr algn="ctr"/>
            <a:r>
              <a:rPr lang="en-US"/>
              <a:t>p.25</a:t>
            </a:r>
          </a:p>
        </p:txBody>
      </p:sp>
    </p:spTree>
    <p:extLst>
      <p:ext uri="{BB962C8B-B14F-4D97-AF65-F5344CB8AC3E}">
        <p14:creationId xmlns:p14="http://schemas.microsoft.com/office/powerpoint/2010/main" val="1019119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E95F8-09DD-4610-462A-63FF72811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68E6A-7D5C-3DE9-4CFC-4E42151331A5}"/>
              </a:ext>
            </a:extLst>
          </p:cNvPr>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79E6758D-09B8-96D1-6D34-D4B024C17CE8}"/>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2CC9E214-79D0-FB7E-C6FA-45837A14A5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FB94DB78-B307-E9D6-BB8D-D88E443E01A0}"/>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3075249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document&#10;&#10;Description automatically generated">
            <a:extLst>
              <a:ext uri="{FF2B5EF4-FFF2-40B4-BE49-F238E27FC236}">
                <a16:creationId xmlns:a16="http://schemas.microsoft.com/office/drawing/2014/main" id="{0D951739-5B1F-461C-9D89-DA673BDE36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7209" y="199155"/>
            <a:ext cx="4991577" cy="6459689"/>
          </a:xfrm>
          <a:prstGeom prst="rect">
            <a:avLst/>
          </a:prstGeom>
          <a:ln>
            <a:solidFill>
              <a:schemeClr val="tx1"/>
            </a:solidFill>
          </a:ln>
        </p:spPr>
      </p:pic>
    </p:spTree>
    <p:extLst>
      <p:ext uri="{BB962C8B-B14F-4D97-AF65-F5344CB8AC3E}">
        <p14:creationId xmlns:p14="http://schemas.microsoft.com/office/powerpoint/2010/main" val="2240061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grpSp>
        <p:nvGrpSpPr>
          <p:cNvPr id="3" name="Group 2">
            <a:extLst>
              <a:ext uri="{FF2B5EF4-FFF2-40B4-BE49-F238E27FC236}">
                <a16:creationId xmlns:a16="http://schemas.microsoft.com/office/drawing/2014/main" id="{D02254BA-1039-58B9-95FB-753BE60319D8}"/>
              </a:ext>
            </a:extLst>
          </p:cNvPr>
          <p:cNvGrpSpPr/>
          <p:nvPr/>
        </p:nvGrpSpPr>
        <p:grpSpPr>
          <a:xfrm>
            <a:off x="770057" y="1626111"/>
            <a:ext cx="5783776" cy="5231889"/>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website">
            <a:extLst>
              <a:ext uri="{FF2B5EF4-FFF2-40B4-BE49-F238E27FC236}">
                <a16:creationId xmlns:a16="http://schemas.microsoft.com/office/drawing/2014/main" id="{1C2E37FF-3EDF-2CC8-2E93-FD0384EC4E7A}"/>
              </a:ext>
            </a:extLst>
          </p:cNvPr>
          <p:cNvSpPr>
            <a:spLocks noGrp="1"/>
          </p:cNvSpPr>
          <p:nvPr>
            <p:ph idx="1"/>
          </p:nvPr>
        </p:nvSpPr>
        <p:spPr>
          <a:xfrm>
            <a:off x="768135" y="5367348"/>
            <a:ext cx="5775782" cy="633796"/>
          </a:xfrm>
        </p:spPr>
        <p:txBody>
          <a:bodyPr anchor="ctr">
            <a:normAutofit/>
          </a:bodyPr>
          <a:lstStyle/>
          <a:p>
            <a:pPr marL="0" indent="0" algn="ctr">
              <a:buNone/>
            </a:pPr>
            <a:r>
              <a:rPr lang="en-US" sz="2400">
                <a:solidFill>
                  <a:schemeClr val="accent4"/>
                </a:solidFill>
              </a:rPr>
              <a:t>ci3t.org/enhance</a:t>
            </a:r>
          </a:p>
        </p:txBody>
      </p:sp>
      <p:pic>
        <p:nvPicPr>
          <p:cNvPr id="11" name="Picture 10">
            <a:extLst>
              <a:ext uri="{FF2B5EF4-FFF2-40B4-BE49-F238E27FC236}">
                <a16:creationId xmlns:a16="http://schemas.microsoft.com/office/drawing/2014/main" id="{01A9ED8C-9CA7-67AF-FD7B-0B826FB505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9626" y="1690688"/>
            <a:ext cx="4296814" cy="3765301"/>
          </a:xfrm>
          <a:prstGeom prst="rect">
            <a:avLst/>
          </a:prstGeom>
          <a:ln>
            <a:solidFill>
              <a:schemeClr val="tx1"/>
            </a:solidFill>
          </a:ln>
        </p:spPr>
      </p:pic>
      <p:sp>
        <p:nvSpPr>
          <p:cNvPr id="13" name="Rectangle 12">
            <a:extLst>
              <a:ext uri="{FF2B5EF4-FFF2-40B4-BE49-F238E27FC236}">
                <a16:creationId xmlns:a16="http://schemas.microsoft.com/office/drawing/2014/main" id="{08F4ADA9-D3F0-7DED-9E0E-918F55320D84}"/>
              </a:ext>
            </a:extLst>
          </p:cNvPr>
          <p:cNvSpPr/>
          <p:nvPr/>
        </p:nvSpPr>
        <p:spPr>
          <a:xfrm>
            <a:off x="7033259" y="4319280"/>
            <a:ext cx="4581226" cy="84803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8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B6C3AF90-C96E-9817-65AF-732AC09172CA}"/>
              </a:ext>
            </a:extLst>
          </p:cNvPr>
          <p:cNvSpPr txBox="1">
            <a:spLocks/>
          </p:cNvSpPr>
          <p:nvPr/>
        </p:nvSpPr>
        <p:spPr>
          <a:xfrm>
            <a:off x="458011" y="451057"/>
            <a:ext cx="11203255" cy="380794"/>
          </a:xfrm>
          <a:prstGeom prst="rect">
            <a:avLst/>
          </a:prstGeom>
          <a:solidFill>
            <a:schemeClr val="accent5">
              <a:lumMod val="75000"/>
            </a:schemeClr>
          </a:solidFill>
          <a:ln>
            <a:solidFill>
              <a:schemeClr val="tx1"/>
            </a:solidFill>
          </a:ln>
        </p:spPr>
        <p:txBody>
          <a:bodyPr anchor="ctr">
            <a:normAutofit fontScale="92500" lnSpcReduction="10000"/>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2400">
                <a:solidFill>
                  <a:schemeClr val="bg1"/>
                </a:solidFill>
              </a:rPr>
              <a:t>Let’s Discuss</a:t>
            </a:r>
          </a:p>
        </p:txBody>
      </p:sp>
      <p:sp>
        <p:nvSpPr>
          <p:cNvPr id="15" name="Content Placeholder 4">
            <a:extLst>
              <a:ext uri="{FF2B5EF4-FFF2-40B4-BE49-F238E27FC236}">
                <a16:creationId xmlns:a16="http://schemas.microsoft.com/office/drawing/2014/main" id="{2878C86A-A937-8AF6-3DFB-80A5A66CABBB}"/>
              </a:ext>
            </a:extLst>
          </p:cNvPr>
          <p:cNvSpPr txBox="1">
            <a:spLocks/>
          </p:cNvSpPr>
          <p:nvPr/>
        </p:nvSpPr>
        <p:spPr>
          <a:xfrm>
            <a:off x="458011" y="831851"/>
            <a:ext cx="11203255" cy="3723820"/>
          </a:xfrm>
          <a:prstGeom prst="rect">
            <a:avLst/>
          </a:prstGeom>
          <a:solidFill>
            <a:srgbClr val="CEDCEA">
              <a:alpha val="69020"/>
            </a:srgbClr>
          </a:solidFill>
          <a:ln>
            <a:solidFill>
              <a:schemeClr val="tx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AutoNum type="arabicParenR"/>
            </a:pPr>
            <a:r>
              <a:rPr lang="en-US" sz="2400" dirty="0"/>
              <a:t>Locate your school’s Social Validity and Treatment Integrity Data </a:t>
            </a:r>
          </a:p>
          <a:p>
            <a:pPr marL="0" indent="0">
              <a:buNone/>
            </a:pPr>
            <a:r>
              <a:rPr lang="en-US" sz="1800" dirty="0"/>
              <a:t>(e.g.,Ci3T Implementation Report, Ci3T Treatment Integrity: Direct Observation Report, Tiered Fidelity Inventory)</a:t>
            </a:r>
          </a:p>
          <a:p>
            <a:pPr marL="0" indent="0">
              <a:buNone/>
            </a:pPr>
            <a:r>
              <a:rPr lang="en-US" sz="2400" dirty="0"/>
              <a:t>2)  Use the Working with your Treatment Integrity and Social                                              Validity Data handout to review data and:</a:t>
            </a:r>
          </a:p>
          <a:p>
            <a:pPr marL="519113" indent="-285750">
              <a:buFont typeface="Arial" panose="020B0604020202020204" pitchFamily="34" charset="0"/>
              <a:buChar char="•"/>
            </a:pPr>
            <a:r>
              <a:rPr lang="en-US" sz="2000" dirty="0"/>
              <a:t>Highlight successes</a:t>
            </a:r>
          </a:p>
          <a:p>
            <a:pPr marL="519113" indent="-285750">
              <a:buFont typeface="Arial" panose="020B0604020202020204" pitchFamily="34" charset="0"/>
              <a:buChar char="•"/>
            </a:pPr>
            <a:r>
              <a:rPr lang="en-US" sz="2000" dirty="0"/>
              <a:t>Discuss areas for refinement and plans for addressing these focus areas</a:t>
            </a:r>
          </a:p>
        </p:txBody>
      </p:sp>
      <p:pic>
        <p:nvPicPr>
          <p:cNvPr id="28" name="20">
            <a:extLst>
              <a:ext uri="{FF2B5EF4-FFF2-40B4-BE49-F238E27FC236}">
                <a16:creationId xmlns:a16="http://schemas.microsoft.com/office/drawing/2014/main" id="{B34DC47A-237B-427B-4606-6D0744B6928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0" name="19">
            <a:extLst>
              <a:ext uri="{FF2B5EF4-FFF2-40B4-BE49-F238E27FC236}">
                <a16:creationId xmlns:a16="http://schemas.microsoft.com/office/drawing/2014/main" id="{80BA17ED-62FF-598E-5CD2-36B7499C54D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1" name="18">
            <a:extLst>
              <a:ext uri="{FF2B5EF4-FFF2-40B4-BE49-F238E27FC236}">
                <a16:creationId xmlns:a16="http://schemas.microsoft.com/office/drawing/2014/main" id="{B50E320A-A29C-31FE-E870-F048AAFFB59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2" name="17">
            <a:extLst>
              <a:ext uri="{FF2B5EF4-FFF2-40B4-BE49-F238E27FC236}">
                <a16:creationId xmlns:a16="http://schemas.microsoft.com/office/drawing/2014/main" id="{DC9E8A90-F5FA-3ED4-F3E7-D1EE7ABC281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3" name="16">
            <a:extLst>
              <a:ext uri="{FF2B5EF4-FFF2-40B4-BE49-F238E27FC236}">
                <a16:creationId xmlns:a16="http://schemas.microsoft.com/office/drawing/2014/main" id="{9096EFED-18B8-7CCE-C372-6B8F78E9F56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4" name="Picture 47">
            <a:extLst>
              <a:ext uri="{FF2B5EF4-FFF2-40B4-BE49-F238E27FC236}">
                <a16:creationId xmlns:a16="http://schemas.microsoft.com/office/drawing/2014/main" id="{339DDF12-E6A5-0CFF-A405-33FC9DE0C0A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5" name="Picture 51">
            <a:extLst>
              <a:ext uri="{FF2B5EF4-FFF2-40B4-BE49-F238E27FC236}">
                <a16:creationId xmlns:a16="http://schemas.microsoft.com/office/drawing/2014/main" id="{41CE3A31-6C44-9AF6-69F7-8DFF3C07CC0F}"/>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6" name="Picture 50">
            <a:extLst>
              <a:ext uri="{FF2B5EF4-FFF2-40B4-BE49-F238E27FC236}">
                <a16:creationId xmlns:a16="http://schemas.microsoft.com/office/drawing/2014/main" id="{9A11BD95-B0B6-8FBB-88F5-C3030FDDD44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7" name="Picture 49">
            <a:extLst>
              <a:ext uri="{FF2B5EF4-FFF2-40B4-BE49-F238E27FC236}">
                <a16:creationId xmlns:a16="http://schemas.microsoft.com/office/drawing/2014/main" id="{062BF549-B9C1-444C-4E66-28824B2CF00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8" name="Picture 48">
            <a:extLst>
              <a:ext uri="{FF2B5EF4-FFF2-40B4-BE49-F238E27FC236}">
                <a16:creationId xmlns:a16="http://schemas.microsoft.com/office/drawing/2014/main" id="{DC4CDF22-B871-177A-F52F-6DD2A377244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9" name="Picture 42">
            <a:extLst>
              <a:ext uri="{FF2B5EF4-FFF2-40B4-BE49-F238E27FC236}">
                <a16:creationId xmlns:a16="http://schemas.microsoft.com/office/drawing/2014/main" id="{24F3F3EF-F5BF-AA2B-2F2E-63920A933EA1}"/>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0" name="Picture 46">
            <a:extLst>
              <a:ext uri="{FF2B5EF4-FFF2-40B4-BE49-F238E27FC236}">
                <a16:creationId xmlns:a16="http://schemas.microsoft.com/office/drawing/2014/main" id="{0010DB39-A03E-49E6-21CB-D64DFC2388A5}"/>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1" name="Picture 45">
            <a:extLst>
              <a:ext uri="{FF2B5EF4-FFF2-40B4-BE49-F238E27FC236}">
                <a16:creationId xmlns:a16="http://schemas.microsoft.com/office/drawing/2014/main" id="{4A986979-4051-B52F-39BA-4A422C6EDD26}"/>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2" name="Picture 44">
            <a:extLst>
              <a:ext uri="{FF2B5EF4-FFF2-40B4-BE49-F238E27FC236}">
                <a16:creationId xmlns:a16="http://schemas.microsoft.com/office/drawing/2014/main" id="{F1BDBCB2-B147-141B-2C16-97C99B95C37F}"/>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3" name="Picture 43">
            <a:extLst>
              <a:ext uri="{FF2B5EF4-FFF2-40B4-BE49-F238E27FC236}">
                <a16:creationId xmlns:a16="http://schemas.microsoft.com/office/drawing/2014/main" id="{54629DA6-A010-3FF3-16C5-923CFF2771C2}"/>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4" name="Picture 43">
            <a:extLst>
              <a:ext uri="{FF2B5EF4-FFF2-40B4-BE49-F238E27FC236}">
                <a16:creationId xmlns:a16="http://schemas.microsoft.com/office/drawing/2014/main" id="{5819C4C5-553C-D446-83D7-1A8956088CF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5" name="Picture 40">
            <a:extLst>
              <a:ext uri="{FF2B5EF4-FFF2-40B4-BE49-F238E27FC236}">
                <a16:creationId xmlns:a16="http://schemas.microsoft.com/office/drawing/2014/main" id="{65213E99-3AEB-5044-F061-450EB75D92BF}"/>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6" name="Picture 39">
            <a:extLst>
              <a:ext uri="{FF2B5EF4-FFF2-40B4-BE49-F238E27FC236}">
                <a16:creationId xmlns:a16="http://schemas.microsoft.com/office/drawing/2014/main" id="{FDF4CA9D-D2AB-5414-8EBD-F6088588BC33}"/>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7" name="Picture 46">
            <a:extLst>
              <a:ext uri="{FF2B5EF4-FFF2-40B4-BE49-F238E27FC236}">
                <a16:creationId xmlns:a16="http://schemas.microsoft.com/office/drawing/2014/main" id="{475B519D-7A05-A0CD-A13F-BA15E98A4A97}"/>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8" name="Picture 33">
            <a:extLst>
              <a:ext uri="{FF2B5EF4-FFF2-40B4-BE49-F238E27FC236}">
                <a16:creationId xmlns:a16="http://schemas.microsoft.com/office/drawing/2014/main" id="{DB081613-5CFB-BB78-53DC-394EB6A9F329}"/>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9" name="Picture 36">
            <a:extLst>
              <a:ext uri="{FF2B5EF4-FFF2-40B4-BE49-F238E27FC236}">
                <a16:creationId xmlns:a16="http://schemas.microsoft.com/office/drawing/2014/main" id="{2CCED7B6-3C41-82BA-1EF1-ED3165BCC99A}"/>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50" name="Picture 32">
            <a:extLst>
              <a:ext uri="{FF2B5EF4-FFF2-40B4-BE49-F238E27FC236}">
                <a16:creationId xmlns:a16="http://schemas.microsoft.com/office/drawing/2014/main" id="{22D7B17B-90A8-C617-4F2A-99FC55410C92}"/>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53" name="Picture 52">
            <a:extLst>
              <a:ext uri="{FF2B5EF4-FFF2-40B4-BE49-F238E27FC236}">
                <a16:creationId xmlns:a16="http://schemas.microsoft.com/office/drawing/2014/main" id="{396DF810-E37F-1B94-5ED6-14E38A0184F7}"/>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1407669" y="4674972"/>
            <a:ext cx="1576798" cy="2036618"/>
          </a:xfrm>
          <a:prstGeom prst="rect">
            <a:avLst/>
          </a:prstGeom>
          <a:ln>
            <a:solidFill>
              <a:schemeClr val="tx1"/>
            </a:solidFill>
          </a:ln>
        </p:spPr>
      </p:pic>
      <p:pic>
        <p:nvPicPr>
          <p:cNvPr id="52" name="Picture 51" descr="Graphical user interface, application&#10;&#10;Description automatically generated">
            <a:extLst>
              <a:ext uri="{FF2B5EF4-FFF2-40B4-BE49-F238E27FC236}">
                <a16:creationId xmlns:a16="http://schemas.microsoft.com/office/drawing/2014/main" id="{931BF646-75F4-6C41-D8D8-16D5989D4891}"/>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8600153" y="4779330"/>
            <a:ext cx="2647711" cy="143629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4" name="Picture 53" descr="A picture containing text, measuring stick&#10;&#10;Description automatically generated">
            <a:extLst>
              <a:ext uri="{FF2B5EF4-FFF2-40B4-BE49-F238E27FC236}">
                <a16:creationId xmlns:a16="http://schemas.microsoft.com/office/drawing/2014/main" id="{7A423553-BC9A-9EFA-6727-02A2CB34D9C3}"/>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9504842" y="2325969"/>
            <a:ext cx="983080" cy="1272109"/>
          </a:xfrm>
          <a:prstGeom prst="rect">
            <a:avLst/>
          </a:prstGeom>
          <a:ln>
            <a:solidFill>
              <a:schemeClr val="tx1"/>
            </a:solidFill>
          </a:ln>
        </p:spPr>
      </p:pic>
      <p:pic>
        <p:nvPicPr>
          <p:cNvPr id="55" name="Picture 54">
            <a:extLst>
              <a:ext uri="{FF2B5EF4-FFF2-40B4-BE49-F238E27FC236}">
                <a16:creationId xmlns:a16="http://schemas.microsoft.com/office/drawing/2014/main" id="{2B296DB7-F137-89A3-70D5-30F6689B4BF6}"/>
              </a:ext>
            </a:extLst>
          </p:cNvPr>
          <p:cNvPicPr>
            <a:picLocks noChangeAspect="1"/>
          </p:cNvPicPr>
          <p:nvPr/>
        </p:nvPicPr>
        <p:blipFill>
          <a:blip r:embed="rId28" cstate="screen">
            <a:extLst>
              <a:ext uri="{28A0092B-C50C-407E-A947-70E740481C1C}">
                <a14:useLocalDpi xmlns:a14="http://schemas.microsoft.com/office/drawing/2010/main"/>
              </a:ext>
            </a:extLst>
          </a:blip>
          <a:srcRect/>
          <a:stretch/>
        </p:blipFill>
        <p:spPr>
          <a:xfrm>
            <a:off x="10605901" y="2315397"/>
            <a:ext cx="982997" cy="1272109"/>
          </a:xfrm>
          <a:prstGeom prst="rect">
            <a:avLst/>
          </a:prstGeom>
          <a:ln>
            <a:solidFill>
              <a:schemeClr val="tx1"/>
            </a:solidFill>
          </a:ln>
        </p:spPr>
      </p:pic>
      <p:pic>
        <p:nvPicPr>
          <p:cNvPr id="56" name="Picture 55">
            <a:extLst>
              <a:ext uri="{FF2B5EF4-FFF2-40B4-BE49-F238E27FC236}">
                <a16:creationId xmlns:a16="http://schemas.microsoft.com/office/drawing/2014/main" id="{F0B7EAA1-5636-A3F8-84F3-6CBFD6189CED}"/>
              </a:ext>
            </a:extLst>
          </p:cNvPr>
          <p:cNvPicPr>
            <a:picLocks noChangeAspect="1"/>
          </p:cNvPicPr>
          <p:nvPr/>
        </p:nvPicPr>
        <p:blipFill>
          <a:blip r:embed="rId29" cstate="screen">
            <a:extLst>
              <a:ext uri="{28A0092B-C50C-407E-A947-70E740481C1C}">
                <a14:useLocalDpi xmlns:a14="http://schemas.microsoft.com/office/drawing/2010/main"/>
              </a:ext>
            </a:extLst>
          </a:blip>
          <a:srcRect/>
          <a:stretch/>
        </p:blipFill>
        <p:spPr>
          <a:xfrm>
            <a:off x="10021023" y="3098914"/>
            <a:ext cx="982997" cy="1272115"/>
          </a:xfrm>
          <a:prstGeom prst="rect">
            <a:avLst/>
          </a:prstGeom>
          <a:ln>
            <a:solidFill>
              <a:schemeClr val="tx1"/>
            </a:solidFill>
          </a:ln>
        </p:spPr>
      </p:pic>
      <p:pic>
        <p:nvPicPr>
          <p:cNvPr id="51" name="Picture 50" descr="Table&#10;&#10;Description automatically generated">
            <a:extLst>
              <a:ext uri="{FF2B5EF4-FFF2-40B4-BE49-F238E27FC236}">
                <a16:creationId xmlns:a16="http://schemas.microsoft.com/office/drawing/2014/main" id="{23CE7101-E5C0-B980-47A1-A4880C458CE1}"/>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10605901" y="5050040"/>
            <a:ext cx="1283925" cy="1661550"/>
          </a:xfrm>
          <a:prstGeom prst="rect">
            <a:avLst/>
          </a:prstGeom>
          <a:ln>
            <a:solidFill>
              <a:schemeClr val="tx1"/>
            </a:solidFill>
          </a:ln>
        </p:spPr>
      </p:pic>
    </p:spTree>
    <p:extLst>
      <p:ext uri="{BB962C8B-B14F-4D97-AF65-F5344CB8AC3E}">
        <p14:creationId xmlns:p14="http://schemas.microsoft.com/office/powerpoint/2010/main" val="1222509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301000">
        <p159:morph option="byObject"/>
      </p:transition>
    </mc:Choice>
    <mc:Fallback xmlns="">
      <p:transition spd="slow" advClick="0" advTm="30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31"/>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32"/>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33"/>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34"/>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35"/>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36"/>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37"/>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38"/>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39"/>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40"/>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41"/>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42"/>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43"/>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4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4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4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4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4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49"/>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A6D849-EE6F-3683-3AD3-B7C987B6358D}"/>
              </a:ext>
            </a:extLst>
          </p:cNvPr>
          <p:cNvSpPr>
            <a:spLocks noGrp="1"/>
          </p:cNvSpPr>
          <p:nvPr>
            <p:ph type="title"/>
          </p:nvPr>
        </p:nvSpPr>
        <p:spPr>
          <a:xfrm>
            <a:off x="831850" y="1709738"/>
            <a:ext cx="7941274" cy="2852737"/>
          </a:xfrm>
        </p:spPr>
        <p:txBody>
          <a:bodyPr/>
          <a:lstStyle/>
          <a:p>
            <a:r>
              <a:rPr lang="en-US"/>
              <a:t>Procedures for Monitoring</a:t>
            </a:r>
          </a:p>
        </p:txBody>
      </p:sp>
      <p:sp>
        <p:nvSpPr>
          <p:cNvPr id="5" name="Text Placeholder 4">
            <a:extLst>
              <a:ext uri="{FF2B5EF4-FFF2-40B4-BE49-F238E27FC236}">
                <a16:creationId xmlns:a16="http://schemas.microsoft.com/office/drawing/2014/main" id="{62B931FD-3939-9508-7318-341DDD8B292D}"/>
              </a:ext>
            </a:extLst>
          </p:cNvPr>
          <p:cNvSpPr>
            <a:spLocks noGrp="1"/>
          </p:cNvSpPr>
          <p:nvPr>
            <p:ph type="body" idx="1"/>
          </p:nvPr>
        </p:nvSpPr>
        <p:spPr/>
        <p:txBody>
          <a:bodyPr/>
          <a:lstStyle/>
          <a:p>
            <a:r>
              <a:rPr lang="en-US"/>
              <a:t>Review your School’s Social Validity &amp; Treatment Integrity Data</a:t>
            </a:r>
          </a:p>
          <a:p>
            <a:r>
              <a:rPr lang="en-US" b="1"/>
              <a:t>Review your School’s Winter Screening Data</a:t>
            </a:r>
          </a:p>
        </p:txBody>
      </p:sp>
      <p:pic>
        <p:nvPicPr>
          <p:cNvPr id="2" name="Picture 1" descr="A hand holding a flashlight&#10;&#10;Description automatically generated">
            <a:extLst>
              <a:ext uri="{FF2B5EF4-FFF2-40B4-BE49-F238E27FC236}">
                <a16:creationId xmlns:a16="http://schemas.microsoft.com/office/drawing/2014/main" id="{C0DC6A14-7A35-F4EE-0B0D-FDC46AB7F0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73124" y="1233487"/>
            <a:ext cx="3107943" cy="4856163"/>
          </a:xfrm>
          <a:prstGeom prst="rect">
            <a:avLst/>
          </a:prstGeom>
        </p:spPr>
      </p:pic>
    </p:spTree>
    <p:extLst>
      <p:ext uri="{BB962C8B-B14F-4D97-AF65-F5344CB8AC3E}">
        <p14:creationId xmlns:p14="http://schemas.microsoft.com/office/powerpoint/2010/main" val="3551177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02225-99E2-4853-7050-959E0BE52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B7ED8-834D-FED9-BB04-A3B83792A738}"/>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0602FC96-406A-A8FB-0A13-D059C83850B4}"/>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pic>
        <p:nvPicPr>
          <p:cNvPr id="5" name="Picture 4" descr="A screenshot of a computer&#10;&#10;Description automatically generated">
            <a:extLst>
              <a:ext uri="{FF2B5EF4-FFF2-40B4-BE49-F238E27FC236}">
                <a16:creationId xmlns:a16="http://schemas.microsoft.com/office/drawing/2014/main" id="{8475F389-EC7D-01A7-0E86-4386F4EC6A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
        <p:nvSpPr>
          <p:cNvPr id="4" name="Rectangle 3">
            <a:extLst>
              <a:ext uri="{FF2B5EF4-FFF2-40B4-BE49-F238E27FC236}">
                <a16:creationId xmlns:a16="http://schemas.microsoft.com/office/drawing/2014/main" id="{9D4E60E9-9CF6-45DC-BDD7-68C6D3553225}"/>
              </a:ext>
            </a:extLst>
          </p:cNvPr>
          <p:cNvSpPr/>
          <p:nvPr/>
        </p:nvSpPr>
        <p:spPr>
          <a:xfrm>
            <a:off x="838200" y="1539642"/>
            <a:ext cx="10808368" cy="172607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7313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
        <p:nvSpPr>
          <p:cNvPr id="4" name="Rectangle 3">
            <a:extLst>
              <a:ext uri="{FF2B5EF4-FFF2-40B4-BE49-F238E27FC236}">
                <a16:creationId xmlns:a16="http://schemas.microsoft.com/office/drawing/2014/main" id="{256A9C8F-02C7-4F40-EBE5-7C9B47CF6B3F}"/>
              </a:ext>
            </a:extLst>
          </p:cNvPr>
          <p:cNvSpPr/>
          <p:nvPr/>
        </p:nvSpPr>
        <p:spPr>
          <a:xfrm>
            <a:off x="1238032" y="4966184"/>
            <a:ext cx="10801350" cy="176375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0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CC6C-2968-5366-8D3A-83E116A2BE01}"/>
              </a:ext>
            </a:extLst>
          </p:cNvPr>
          <p:cNvSpPr>
            <a:spLocks noGrp="1"/>
          </p:cNvSpPr>
          <p:nvPr>
            <p:ph type="title"/>
          </p:nvPr>
        </p:nvSpPr>
        <p:spPr/>
        <p:txBody>
          <a:bodyPr/>
          <a:lstStyle/>
          <a:p>
            <a:r>
              <a:rPr lang="en-US"/>
              <a:t>Behavior Screening</a:t>
            </a:r>
          </a:p>
        </p:txBody>
      </p:sp>
      <p:pic>
        <p:nvPicPr>
          <p:cNvPr id="5" name="Content Placeholder 4" descr="A person smiling while building a structure&#10;&#10;Description automatically generated">
            <a:extLst>
              <a:ext uri="{FF2B5EF4-FFF2-40B4-BE49-F238E27FC236}">
                <a16:creationId xmlns:a16="http://schemas.microsoft.com/office/drawing/2014/main" id="{532F4539-2EF8-02B1-8F10-70A26201011F}"/>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282571" y="1690687"/>
            <a:ext cx="3107943" cy="4856163"/>
          </a:xfrm>
        </p:spPr>
      </p:pic>
      <p:pic>
        <p:nvPicPr>
          <p:cNvPr id="7" name="Picture 6" descr="A hand holding a flashlight&#10;&#10;Description automatically generated">
            <a:extLst>
              <a:ext uri="{FF2B5EF4-FFF2-40B4-BE49-F238E27FC236}">
                <a16:creationId xmlns:a16="http://schemas.microsoft.com/office/drawing/2014/main" id="{1DF6B255-BCBC-2120-9FAE-A26D1351F9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8139" y="1690687"/>
            <a:ext cx="3107943" cy="4856163"/>
          </a:xfrm>
          <a:prstGeom prst="rect">
            <a:avLst/>
          </a:prstGeom>
        </p:spPr>
      </p:pic>
    </p:spTree>
    <p:extLst>
      <p:ext uri="{BB962C8B-B14F-4D97-AF65-F5344CB8AC3E}">
        <p14:creationId xmlns:p14="http://schemas.microsoft.com/office/powerpoint/2010/main" val="27824262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E1EB-B920-1AC0-AB3B-37E0CA53F7F0}"/>
              </a:ext>
            </a:extLst>
          </p:cNvPr>
          <p:cNvSpPr>
            <a:spLocks noGrp="1"/>
          </p:cNvSpPr>
          <p:nvPr>
            <p:ph type="title"/>
          </p:nvPr>
        </p:nvSpPr>
        <p:spPr/>
        <p:txBody>
          <a:bodyPr/>
          <a:lstStyle/>
          <a:p>
            <a:r>
              <a:rPr lang="en-US"/>
              <a:t>Systematic Behavior Screening</a:t>
            </a:r>
          </a:p>
        </p:txBody>
      </p:sp>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153109" cy="4081694"/>
          </a:xfrm>
          <a:prstGeom prst="rect">
            <a:avLst/>
          </a:prstGeom>
          <a:ln>
            <a:solidFill>
              <a:schemeClr val="tx2"/>
            </a:solidFill>
          </a:ln>
        </p:spPr>
      </p:pic>
      <p:pic>
        <p:nvPicPr>
          <p:cNvPr id="8" name="Content Placeholder 4" descr="A person smiling while building a structure&#10;&#10;Description automatically generated">
            <a:extLst>
              <a:ext uri="{FF2B5EF4-FFF2-40B4-BE49-F238E27FC236}">
                <a16:creationId xmlns:a16="http://schemas.microsoft.com/office/drawing/2014/main" id="{F8824F50-7AFD-6243-92F9-34B23C9A3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3438" y="3175"/>
            <a:ext cx="914400" cy="1428750"/>
          </a:xfrm>
          <a:prstGeom prst="rect">
            <a:avLst/>
          </a:prstGeom>
        </p:spPr>
      </p:pic>
      <p:pic>
        <p:nvPicPr>
          <p:cNvPr id="9" name="Picture 8" descr="A hand holding a flashlight&#10;&#10;Description automatically generated">
            <a:extLst>
              <a:ext uri="{FF2B5EF4-FFF2-40B4-BE49-F238E27FC236}">
                <a16:creationId xmlns:a16="http://schemas.microsoft.com/office/drawing/2014/main" id="{F7EB3490-B75A-7B89-37C0-B00A0E2747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77600" y="3175"/>
            <a:ext cx="914400" cy="1428750"/>
          </a:xfrm>
          <a:prstGeom prst="rect">
            <a:avLst/>
          </a:prstGeom>
        </p:spPr>
      </p:pic>
      <p:pic>
        <p:nvPicPr>
          <p:cNvPr id="13" name="Picture 12">
            <a:extLst>
              <a:ext uri="{FF2B5EF4-FFF2-40B4-BE49-F238E27FC236}">
                <a16:creationId xmlns:a16="http://schemas.microsoft.com/office/drawing/2014/main" id="{B2A0E3AD-42C1-C44C-E2DC-80FBD4CE7E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61804" y="1690688"/>
            <a:ext cx="4292310" cy="2426088"/>
          </a:xfrm>
          <a:prstGeom prst="rect">
            <a:avLst/>
          </a:prstGeom>
          <a:ln>
            <a:noFill/>
          </a:ln>
        </p:spPr>
      </p:pic>
      <p:pic>
        <p:nvPicPr>
          <p:cNvPr id="15" name="Picture 14" descr="A screen shot of a survey&#10;&#10;Description automatically generated">
            <a:extLst>
              <a:ext uri="{FF2B5EF4-FFF2-40B4-BE49-F238E27FC236}">
                <a16:creationId xmlns:a16="http://schemas.microsoft.com/office/drawing/2014/main" id="{13C5261B-3E39-AAAC-2CB2-163F3CB020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49538" y="1690688"/>
            <a:ext cx="3154036" cy="4081694"/>
          </a:xfrm>
          <a:prstGeom prst="rect">
            <a:avLst/>
          </a:prstGeom>
          <a:ln>
            <a:solidFill>
              <a:schemeClr val="tx1"/>
            </a:solidFill>
          </a:ln>
        </p:spPr>
      </p:pic>
      <p:pic>
        <p:nvPicPr>
          <p:cNvPr id="17" name="Picture 16" descr="A screenshot of a computer&#10;&#10;Description automatically generated">
            <a:extLst>
              <a:ext uri="{FF2B5EF4-FFF2-40B4-BE49-F238E27FC236}">
                <a16:creationId xmlns:a16="http://schemas.microsoft.com/office/drawing/2014/main" id="{C58967AD-4204-EDEF-5C52-B0F5C6030E0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61804" y="4375539"/>
            <a:ext cx="4292311" cy="1187171"/>
          </a:xfrm>
          <a:prstGeom prst="rect">
            <a:avLst/>
          </a:prstGeom>
          <a:ln>
            <a:solidFill>
              <a:schemeClr val="tx1"/>
            </a:solidFill>
          </a:ln>
        </p:spPr>
      </p:pic>
    </p:spTree>
    <p:extLst>
      <p:ext uri="{BB962C8B-B14F-4D97-AF65-F5344CB8AC3E}">
        <p14:creationId xmlns:p14="http://schemas.microsoft.com/office/powerpoint/2010/main" val="21756107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925" y="159884"/>
            <a:ext cx="8897082" cy="11517257"/>
          </a:xfrm>
          <a:prstGeom prst="rect">
            <a:avLst/>
          </a:prstGeom>
          <a:ln>
            <a:solidFill>
              <a:schemeClr val="tx2"/>
            </a:solidFill>
          </a:ln>
        </p:spPr>
      </p:pic>
    </p:spTree>
    <p:extLst>
      <p:ext uri="{BB962C8B-B14F-4D97-AF65-F5344CB8AC3E}">
        <p14:creationId xmlns:p14="http://schemas.microsoft.com/office/powerpoint/2010/main" val="3050131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925" y="-4983616"/>
            <a:ext cx="8897082" cy="11517257"/>
          </a:xfrm>
          <a:prstGeom prst="rect">
            <a:avLst/>
          </a:prstGeom>
          <a:ln>
            <a:solidFill>
              <a:schemeClr val="tx2"/>
            </a:solidFill>
          </a:ln>
        </p:spPr>
      </p:pic>
    </p:spTree>
    <p:extLst>
      <p:ext uri="{BB962C8B-B14F-4D97-AF65-F5344CB8AC3E}">
        <p14:creationId xmlns:p14="http://schemas.microsoft.com/office/powerpoint/2010/main" val="868289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631E6-AFAA-AB40-858E-4ED93D73DA47}"/>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Elementary</a:t>
            </a:r>
            <a:endParaRPr lang="en-US"/>
          </a:p>
        </p:txBody>
      </p:sp>
      <p:pic>
        <p:nvPicPr>
          <p:cNvPr id="6" name="Content Placeholder 5">
            <a:extLst>
              <a:ext uri="{FF2B5EF4-FFF2-40B4-BE49-F238E27FC236}">
                <a16:creationId xmlns:a16="http://schemas.microsoft.com/office/drawing/2014/main" id="{C74A0A58-1176-3442-9E6D-62EC2E57808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838199" y="1906647"/>
            <a:ext cx="10123025" cy="4893480"/>
          </a:xfrm>
          <a:prstGeom prst="rect">
            <a:avLst/>
          </a:prstGeom>
        </p:spPr>
      </p:pic>
    </p:spTree>
    <p:extLst>
      <p:ext uri="{BB962C8B-B14F-4D97-AF65-F5344CB8AC3E}">
        <p14:creationId xmlns:p14="http://schemas.microsoft.com/office/powerpoint/2010/main" val="7048744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D8E9-D419-164C-A7F0-BF63F96CDADA}"/>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Secondary</a:t>
            </a:r>
            <a:endParaRPr lang="en-US"/>
          </a:p>
        </p:txBody>
      </p:sp>
      <p:pic>
        <p:nvPicPr>
          <p:cNvPr id="4" name="Content Placeholder 3">
            <a:extLst>
              <a:ext uri="{FF2B5EF4-FFF2-40B4-BE49-F238E27FC236}">
                <a16:creationId xmlns:a16="http://schemas.microsoft.com/office/drawing/2014/main" id="{988F04DD-A7D3-694A-873B-E1CA1D57797D}"/>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50669" y="1935584"/>
            <a:ext cx="10069363" cy="4922416"/>
          </a:xfrm>
          <a:prstGeom prst="rect">
            <a:avLst/>
          </a:prstGeom>
        </p:spPr>
      </p:pic>
    </p:spTree>
    <p:extLst>
      <p:ext uri="{BB962C8B-B14F-4D97-AF65-F5344CB8AC3E}">
        <p14:creationId xmlns:p14="http://schemas.microsoft.com/office/powerpoint/2010/main" val="215064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363D29FB-AF02-B57D-8AE4-E0055F689F31}"/>
              </a:ext>
            </a:extLst>
          </p:cNvPr>
          <p:cNvPicPr>
            <a:picLocks noChangeAspect="1"/>
          </p:cNvPicPr>
          <p:nvPr/>
        </p:nvPicPr>
        <p:blipFill>
          <a:blip r:embed="rId2"/>
          <a:stretch>
            <a:fillRect/>
          </a:stretch>
        </p:blipFill>
        <p:spPr>
          <a:xfrm>
            <a:off x="2803423" y="136422"/>
            <a:ext cx="6585155" cy="6585155"/>
          </a:xfrm>
          <a:prstGeom prst="rect">
            <a:avLst/>
          </a:prstGeom>
          <a:ln>
            <a:solidFill>
              <a:schemeClr val="tx2"/>
            </a:solidFill>
          </a:ln>
        </p:spPr>
      </p:pic>
    </p:spTree>
    <p:extLst>
      <p:ext uri="{BB962C8B-B14F-4D97-AF65-F5344CB8AC3E}">
        <p14:creationId xmlns:p14="http://schemas.microsoft.com/office/powerpoint/2010/main" val="37619579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FF24-FC7B-4542-85C2-E11E0A35C032}"/>
              </a:ext>
            </a:extLst>
          </p:cNvPr>
          <p:cNvSpPr>
            <a:spLocks noGrp="1"/>
          </p:cNvSpPr>
          <p:nvPr>
            <p:ph type="title"/>
          </p:nvPr>
        </p:nvSpPr>
        <p:spPr/>
        <p:txBody>
          <a:bodyPr/>
          <a:lstStyle/>
          <a:p>
            <a:r>
              <a:rPr lang="en-US" altLang="en-US"/>
              <a:t>SRSS-IE: Cut Scores</a:t>
            </a:r>
            <a:endParaRPr lang="en-US"/>
          </a:p>
        </p:txBody>
      </p:sp>
      <p:sp>
        <p:nvSpPr>
          <p:cNvPr id="8" name="TextBox 9">
            <a:extLst>
              <a:ext uri="{FF2B5EF4-FFF2-40B4-BE49-F238E27FC236}">
                <a16:creationId xmlns:a16="http://schemas.microsoft.com/office/drawing/2014/main" id="{EA556C7D-E246-1345-8D25-CEFC14078C6F}"/>
              </a:ext>
            </a:extLst>
          </p:cNvPr>
          <p:cNvSpPr txBox="1">
            <a:spLocks noChangeArrowheads="1"/>
          </p:cNvSpPr>
          <p:nvPr/>
        </p:nvSpPr>
        <p:spPr bwMode="auto">
          <a:xfrm>
            <a:off x="0" y="5688449"/>
            <a:ext cx="103106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Elementary School Level:</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a:t>
            </a:r>
            <a:r>
              <a:rPr lang="en-US" altLang="en-US" sz="1000" err="1">
                <a:solidFill>
                  <a:srgbClr val="A6A6A6"/>
                </a:solidFill>
                <a:latin typeface="+mn-lt"/>
                <a:ea typeface="MS PGothic" panose="020B0600070205080204" pitchFamily="34" charset="-128"/>
                <a:cs typeface="Times New Roman" panose="02020603050405020304" pitchFamily="18" charset="0"/>
              </a:rPr>
              <a:t>Swogger</a:t>
            </a:r>
            <a:r>
              <a:rPr lang="en-US" altLang="en-US" sz="1000">
                <a:solidFill>
                  <a:srgbClr val="A6A6A6"/>
                </a:solidFill>
                <a:latin typeface="+mn-lt"/>
                <a:ea typeface="MS PGothic" panose="020B0600070205080204" pitchFamily="34" charset="-128"/>
                <a:cs typeface="Times New Roman" panose="02020603050405020304" pitchFamily="18" charset="0"/>
              </a:rPr>
              <a:t>, E. D., Schatschneider, C., Menzies, H., M., &amp; Sanchez, J. (2015). Student risk screening scale for internalizing and externalizing behaviors: Preliminary cut scores to support data-informed decision making.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40,</a:t>
            </a:r>
            <a:r>
              <a:rPr lang="en-US" altLang="en-US" sz="1000">
                <a:solidFill>
                  <a:srgbClr val="A6A6A6"/>
                </a:solidFill>
                <a:latin typeface="+mn-lt"/>
                <a:ea typeface="MS PGothic" panose="020B0600070205080204" pitchFamily="34" charset="-128"/>
                <a:cs typeface="Times New Roman" panose="02020603050405020304" pitchFamily="18" charset="0"/>
              </a:rPr>
              <a:t> 159-170.</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 </a:t>
            </a:r>
          </a:p>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Middle and High School Levels:</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Cantwell, E. D., Schatschneider, C., Menzies, H., Crittenden, M., &amp;  Messenger, M. (2016). Student Risk Screening Scale for Internalizing and Externalizing Behaviors: Preliminary cut scores to support data-informed decision making in middle and high schools.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42</a:t>
            </a:r>
            <a:r>
              <a:rPr lang="en-US" altLang="en-US" sz="1000">
                <a:solidFill>
                  <a:srgbClr val="A6A6A6"/>
                </a:solidFill>
                <a:latin typeface="+mn-lt"/>
                <a:ea typeface="MS PGothic" panose="020B0600070205080204" pitchFamily="34" charset="-128"/>
                <a:cs typeface="Times New Roman" panose="02020603050405020304" pitchFamily="18" charset="0"/>
              </a:rPr>
              <a:t>(1), 271-284</a:t>
            </a:r>
          </a:p>
        </p:txBody>
      </p:sp>
      <p:graphicFrame>
        <p:nvGraphicFramePr>
          <p:cNvPr id="19" name="Content Placeholder 18">
            <a:extLst>
              <a:ext uri="{FF2B5EF4-FFF2-40B4-BE49-F238E27FC236}">
                <a16:creationId xmlns:a16="http://schemas.microsoft.com/office/drawing/2014/main" id="{AF913AAE-9952-CD43-AEF3-E248CBE5559A}"/>
              </a:ext>
            </a:extLst>
          </p:cNvPr>
          <p:cNvGraphicFramePr>
            <a:graphicFrameLocks noGrp="1"/>
          </p:cNvGraphicFramePr>
          <p:nvPr>
            <p:ph idx="1"/>
          </p:nvPr>
        </p:nvGraphicFramePr>
        <p:xfrm>
          <a:off x="838200" y="1825624"/>
          <a:ext cx="10515599" cy="2850547"/>
        </p:xfrm>
        <a:graphic>
          <a:graphicData uri="http://schemas.openxmlformats.org/drawingml/2006/table">
            <a:tbl>
              <a:tblPr firstRow="1" firstCol="1" bandRow="1"/>
              <a:tblGrid>
                <a:gridCol w="2621955">
                  <a:extLst>
                    <a:ext uri="{9D8B030D-6E8A-4147-A177-3AD203B41FA5}">
                      <a16:colId xmlns:a16="http://schemas.microsoft.com/office/drawing/2014/main" val="20000"/>
                    </a:ext>
                  </a:extLst>
                </a:gridCol>
                <a:gridCol w="2621817">
                  <a:extLst>
                    <a:ext uri="{9D8B030D-6E8A-4147-A177-3AD203B41FA5}">
                      <a16:colId xmlns:a16="http://schemas.microsoft.com/office/drawing/2014/main" val="20001"/>
                    </a:ext>
                  </a:extLst>
                </a:gridCol>
                <a:gridCol w="2650010">
                  <a:extLst>
                    <a:ext uri="{9D8B030D-6E8A-4147-A177-3AD203B41FA5}">
                      <a16:colId xmlns:a16="http://schemas.microsoft.com/office/drawing/2014/main" val="20002"/>
                    </a:ext>
                  </a:extLst>
                </a:gridCol>
                <a:gridCol w="2621817">
                  <a:extLst>
                    <a:ext uri="{9D8B030D-6E8A-4147-A177-3AD203B41FA5}">
                      <a16:colId xmlns:a16="http://schemas.microsoft.com/office/drawing/2014/main" val="20003"/>
                    </a:ext>
                  </a:extLst>
                </a:gridCol>
              </a:tblGrid>
              <a:tr h="438492">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Elementary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75000"/>
                      </a:srgbClr>
                    </a:solidFill>
                  </a:tcPr>
                </a:tc>
                <a:tc hMerge="1">
                  <a:txBody>
                    <a:bodyPr/>
                    <a:lstStyle/>
                    <a:p>
                      <a:endParaRPr lang="en-US"/>
                    </a:p>
                  </a:txBody>
                  <a:tcPr/>
                </a:tc>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Middle and High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50000"/>
                      </a:srgbClr>
                    </a:solidFill>
                  </a:tcPr>
                </a:tc>
                <a:tc hMerge="1">
                  <a:txBody>
                    <a:bodyPr/>
                    <a:lstStyle/>
                    <a:p>
                      <a:endParaRPr lang="en-US"/>
                    </a:p>
                  </a:txBody>
                  <a:tcPr/>
                </a:tc>
                <a:extLst>
                  <a:ext uri="{0D108BD9-81ED-4DB2-BD59-A6C34878D82A}">
                    <a16:rowId xmlns:a16="http://schemas.microsoft.com/office/drawing/2014/main" val="10000"/>
                  </a:ext>
                </a:extLst>
              </a:tr>
              <a:tr h="438492">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b="0">
                          <a:effectLst/>
                          <a:latin typeface="+mn-lt"/>
                        </a:rPr>
                        <a:t>SRSS-E7</a:t>
                      </a:r>
                      <a:endParaRPr lang="en-US" sz="2000" b="0">
                        <a:effectLst/>
                        <a:latin typeface="+mn-lt"/>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SRSS-I5</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SRSS-E7</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SRSS-I6</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1"/>
                  </a:ext>
                </a:extLst>
              </a:tr>
              <a:tr h="658086">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8-12</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4, 8-12</a:t>
                      </a:r>
                      <a:endParaRPr lang="en-US" sz="2000">
                        <a:effectLst/>
                        <a:latin typeface="+mn-lt"/>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15477">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rPr>
                        <a:t>0-3 = low risk</a:t>
                      </a:r>
                      <a:endParaRPr lang="en-US" sz="2000" b="0">
                        <a:effectLst/>
                        <a:latin typeface="+mn-lt"/>
                      </a:endParaRPr>
                    </a:p>
                    <a:p>
                      <a:pPr marL="0" marR="0">
                        <a:spcBef>
                          <a:spcPts val="0"/>
                        </a:spcBef>
                        <a:spcAft>
                          <a:spcPts val="0"/>
                        </a:spcAft>
                      </a:pPr>
                      <a:r>
                        <a:rPr lang="en-US" sz="2200" b="0">
                          <a:effectLst/>
                          <a:latin typeface="+mn-lt"/>
                        </a:rPr>
                        <a:t>4-8 = moderate risk</a:t>
                      </a:r>
                      <a:endParaRPr lang="en-US" sz="2000" b="0">
                        <a:effectLst/>
                        <a:latin typeface="+mn-lt"/>
                      </a:endParaRPr>
                    </a:p>
                    <a:p>
                      <a:pPr marL="0" marR="0">
                        <a:spcBef>
                          <a:spcPts val="0"/>
                        </a:spcBef>
                        <a:spcAft>
                          <a:spcPts val="0"/>
                        </a:spcAft>
                      </a:pPr>
                      <a:r>
                        <a:rPr lang="en-US" sz="2200" b="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0-1 = low risk</a:t>
                      </a:r>
                      <a:endParaRPr lang="en-US" sz="2000">
                        <a:effectLst/>
                        <a:latin typeface="+mn-lt"/>
                      </a:endParaRPr>
                    </a:p>
                    <a:p>
                      <a:pPr marL="0" marR="0">
                        <a:spcBef>
                          <a:spcPts val="0"/>
                        </a:spcBef>
                        <a:spcAft>
                          <a:spcPts val="0"/>
                        </a:spcAft>
                      </a:pPr>
                      <a:r>
                        <a:rPr lang="en-US" sz="2200">
                          <a:effectLst/>
                          <a:latin typeface="+mn-lt"/>
                        </a:rPr>
                        <a:t>2-3 = moderate risk</a:t>
                      </a:r>
                      <a:endParaRPr lang="en-US" sz="2000">
                        <a:effectLst/>
                        <a:latin typeface="+mn-lt"/>
                      </a:endParaRPr>
                    </a:p>
                    <a:p>
                      <a:pPr marL="0" marR="0">
                        <a:spcBef>
                          <a:spcPts val="0"/>
                        </a:spcBef>
                        <a:spcAft>
                          <a:spcPts val="0"/>
                        </a:spcAft>
                      </a:pPr>
                      <a:r>
                        <a:rPr lang="en-US" sz="2200">
                          <a:effectLst/>
                          <a:latin typeface="+mn-lt"/>
                        </a:rPr>
                        <a:t>4-15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4-8 = moderate risk</a:t>
                      </a:r>
                      <a:endParaRPr lang="en-US" sz="2000">
                        <a:effectLst/>
                        <a:latin typeface="+mn-lt"/>
                      </a:endParaRPr>
                    </a:p>
                    <a:p>
                      <a:pPr marL="0" marR="0">
                        <a:spcBef>
                          <a:spcPts val="0"/>
                        </a:spcBef>
                        <a:spcAft>
                          <a:spcPts val="0"/>
                        </a:spcAft>
                      </a:pPr>
                      <a:r>
                        <a:rPr lang="en-US" sz="220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4-5 = moderate risk</a:t>
                      </a:r>
                      <a:endParaRPr lang="en-US" sz="2000">
                        <a:effectLst/>
                        <a:latin typeface="+mn-lt"/>
                      </a:endParaRPr>
                    </a:p>
                    <a:p>
                      <a:pPr marL="0" marR="0">
                        <a:spcBef>
                          <a:spcPts val="0"/>
                        </a:spcBef>
                        <a:spcAft>
                          <a:spcPts val="0"/>
                        </a:spcAft>
                      </a:pPr>
                      <a:r>
                        <a:rPr lang="en-US" sz="2200">
                          <a:effectLst/>
                          <a:latin typeface="+mn-lt"/>
                        </a:rPr>
                        <a:t>6-18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3"/>
                  </a:ext>
                </a:extLst>
              </a:tr>
            </a:tbl>
          </a:graphicData>
        </a:graphic>
      </p:graphicFrame>
      <p:sp>
        <p:nvSpPr>
          <p:cNvPr id="10" name="Rectangle 9">
            <a:extLst>
              <a:ext uri="{FF2B5EF4-FFF2-40B4-BE49-F238E27FC236}">
                <a16:creationId xmlns:a16="http://schemas.microsoft.com/office/drawing/2014/main" id="{4053C4ED-BA7D-8E45-9317-F9E962913D11}"/>
              </a:ext>
            </a:extLst>
          </p:cNvPr>
          <p:cNvSpPr/>
          <p:nvPr/>
        </p:nvSpPr>
        <p:spPr>
          <a:xfrm>
            <a:off x="6095999" y="1818310"/>
            <a:ext cx="5257800"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6F2D7C2-E28F-8B49-8E90-5F9E2BA7D7B8}"/>
              </a:ext>
            </a:extLst>
          </p:cNvPr>
          <p:cNvSpPr/>
          <p:nvPr/>
        </p:nvSpPr>
        <p:spPr>
          <a:xfrm>
            <a:off x="838200" y="1818310"/>
            <a:ext cx="5257799"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9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2022</a:t>
            </a:r>
            <a:br>
              <a:rPr lang="en-US" sz="4000"/>
            </a:br>
            <a:r>
              <a:rPr lang="en-US" sz="3200"/>
              <a:t>SRSS-</a:t>
            </a:r>
            <a:r>
              <a:rPr lang="en-US" sz="3200" u="sng"/>
              <a:t>Externalizing </a:t>
            </a:r>
            <a:r>
              <a:rPr lang="en-US" sz="3200"/>
              <a:t>Results – Middle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182466"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21</a:t>
            </a:r>
          </a:p>
        </p:txBody>
      </p:sp>
      <p:sp>
        <p:nvSpPr>
          <p:cNvPr id="11" name="Rectangle 10">
            <a:extLst>
              <a:ext uri="{FF2B5EF4-FFF2-40B4-BE49-F238E27FC236}">
                <a16:creationId xmlns:a16="http://schemas.microsoft.com/office/drawing/2014/main" id="{CA4B4E3C-684B-4363-A3DA-60E579543B65}"/>
              </a:ext>
            </a:extLst>
          </p:cNvPr>
          <p:cNvSpPr/>
          <p:nvPr/>
        </p:nvSpPr>
        <p:spPr>
          <a:xfrm>
            <a:off x="3180758" y="2893340"/>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96</a:t>
            </a:r>
          </a:p>
        </p:txBody>
      </p:sp>
      <p:sp>
        <p:nvSpPr>
          <p:cNvPr id="13" name="Rectangle 12">
            <a:extLst>
              <a:ext uri="{FF2B5EF4-FFF2-40B4-BE49-F238E27FC236}">
                <a16:creationId xmlns:a16="http://schemas.microsoft.com/office/drawing/2014/main" id="{05BE7812-9552-43F2-9CE7-7146EB841E59}"/>
              </a:ext>
            </a:extLst>
          </p:cNvPr>
          <p:cNvSpPr/>
          <p:nvPr/>
        </p:nvSpPr>
        <p:spPr>
          <a:xfrm>
            <a:off x="3223899" y="373558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518</a:t>
            </a:r>
          </a:p>
        </p:txBody>
      </p:sp>
      <p:sp>
        <p:nvSpPr>
          <p:cNvPr id="10" name="Rectangle 9">
            <a:extLst>
              <a:ext uri="{FF2B5EF4-FFF2-40B4-BE49-F238E27FC236}">
                <a16:creationId xmlns:a16="http://schemas.microsoft.com/office/drawing/2014/main" id="{3CD5F843-B179-43AE-9202-B178FF35F915}"/>
              </a:ext>
            </a:extLst>
          </p:cNvPr>
          <p:cNvSpPr/>
          <p:nvPr/>
        </p:nvSpPr>
        <p:spPr>
          <a:xfrm>
            <a:off x="4425466"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610944" y="186598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640897" y="3008797"/>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71</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676312" y="3696803"/>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491</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772983" y="186598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13</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857583"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53</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851375" y="362166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448</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058259" y="18430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058259" y="2626487"/>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058259" y="3630170"/>
            <a:ext cx="465147" cy="268887"/>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383</a:t>
            </a:r>
          </a:p>
        </p:txBody>
      </p:sp>
      <p:sp>
        <p:nvSpPr>
          <p:cNvPr id="3" name="Rectangle 11">
            <a:extLst>
              <a:ext uri="{FF2B5EF4-FFF2-40B4-BE49-F238E27FC236}">
                <a16:creationId xmlns:a16="http://schemas.microsoft.com/office/drawing/2014/main" id="{ACBED13E-527C-2402-94F0-A4BB7F1FAE4D}"/>
              </a:ext>
            </a:extLst>
          </p:cNvPr>
          <p:cNvSpPr/>
          <p:nvPr/>
        </p:nvSpPr>
        <p:spPr>
          <a:xfrm>
            <a:off x="4424211"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68</a:t>
            </a:r>
          </a:p>
        </p:txBody>
      </p:sp>
      <p:sp>
        <p:nvSpPr>
          <p:cNvPr id="4" name="Rectangle 14">
            <a:extLst>
              <a:ext uri="{FF2B5EF4-FFF2-40B4-BE49-F238E27FC236}">
                <a16:creationId xmlns:a16="http://schemas.microsoft.com/office/drawing/2014/main" id="{8919B39C-8333-A6B5-88B3-D3E7F8E41876}"/>
              </a:ext>
            </a:extLst>
          </p:cNvPr>
          <p:cNvSpPr/>
          <p:nvPr/>
        </p:nvSpPr>
        <p:spPr>
          <a:xfrm>
            <a:off x="4421471" y="370585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527</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243737"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281746" y="288942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42</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288253" y="3566254"/>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346</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505574" y="1834550"/>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26</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542570"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54</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57952" y="368548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445</a:t>
            </a:r>
          </a:p>
        </p:txBody>
      </p:sp>
    </p:spTree>
    <p:extLst>
      <p:ext uri="{BB962C8B-B14F-4D97-AF65-F5344CB8AC3E}">
        <p14:creationId xmlns:p14="http://schemas.microsoft.com/office/powerpoint/2010/main" val="11718105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Externalizing </a:t>
            </a:r>
            <a:r>
              <a:rPr lang="en-US" sz="3200"/>
              <a:t>Results – Middle School Grade level</a:t>
            </a:r>
            <a:endParaRPr sz="4000"/>
          </a:p>
        </p:txBody>
      </p:sp>
      <p:graphicFrame>
        <p:nvGraphicFramePr>
          <p:cNvPr id="265" name="Google Shape;265;p41"/>
          <p:cNvGraphicFramePr/>
          <p:nvPr/>
        </p:nvGraphicFramePr>
        <p:xfrm>
          <a:off x="609600" y="1801089"/>
          <a:ext cx="10972850" cy="4571775"/>
        </p:xfrm>
        <a:graphic>
          <a:graphicData uri="http://schemas.openxmlformats.org/drawingml/2006/table">
            <a:tbl>
              <a:tblPr firstRow="1" bandRow="1">
                <a:noFill/>
              </a:tblPr>
              <a:tblGrid>
                <a:gridCol w="15382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2563750">
                  <a:extLst>
                    <a:ext uri="{9D8B030D-6E8A-4147-A177-3AD203B41FA5}">
                      <a16:colId xmlns:a16="http://schemas.microsoft.com/office/drawing/2014/main" val="20002"/>
                    </a:ext>
                  </a:extLst>
                </a:gridCol>
                <a:gridCol w="2666300">
                  <a:extLst>
                    <a:ext uri="{9D8B030D-6E8A-4147-A177-3AD203B41FA5}">
                      <a16:colId xmlns:a16="http://schemas.microsoft.com/office/drawing/2014/main" val="20003"/>
                    </a:ext>
                  </a:extLst>
                </a:gridCol>
                <a:gridCol w="2461200">
                  <a:extLst>
                    <a:ext uri="{9D8B030D-6E8A-4147-A177-3AD203B41FA5}">
                      <a16:colId xmlns:a16="http://schemas.microsoft.com/office/drawing/2014/main" val="20004"/>
                    </a:ext>
                  </a:extLst>
                </a:gridCol>
              </a:tblGrid>
              <a:tr h="762000">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269925">
                <a:tc>
                  <a:txBody>
                    <a:bodyPr/>
                    <a:lstStyle/>
                    <a:p>
                      <a:pPr marL="0" marR="0" lvl="0" indent="0" algn="ctr" rtl="0">
                        <a:spcBef>
                          <a:spcPts val="0"/>
                        </a:spcBef>
                        <a:spcAft>
                          <a:spcPts val="0"/>
                        </a:spcAft>
                        <a:buNone/>
                      </a:pPr>
                      <a:r>
                        <a:rPr lang="en-US" sz="2400" u="none" strike="noStrike" cap="none"/>
                        <a:t>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96</a:t>
                      </a: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68	</a:t>
                      </a:r>
                      <a:endParaRPr sz="2400"/>
                    </a:p>
                    <a:p>
                      <a:pPr marL="0" lvl="0" indent="0" algn="r" rtl="0">
                        <a:spcBef>
                          <a:spcPts val="0"/>
                        </a:spcBef>
                        <a:spcAft>
                          <a:spcPts val="0"/>
                        </a:spcAft>
                        <a:buNone/>
                      </a:pPr>
                      <a:r>
                        <a:rPr lang="en-US" sz="2400"/>
                        <a:t>(70.83%)</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17</a:t>
                      </a:r>
                    </a:p>
                    <a:p>
                      <a:pPr marL="0" lvl="0" indent="0" algn="ctr" rtl="0">
                        <a:spcBef>
                          <a:spcPts val="0"/>
                        </a:spcBef>
                        <a:spcAft>
                          <a:spcPts val="0"/>
                        </a:spcAft>
                        <a:buNone/>
                      </a:pPr>
                      <a:r>
                        <a:rPr lang="en-US" sz="2400"/>
                        <a:t>(17.71%)</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11</a:t>
                      </a:r>
                    </a:p>
                    <a:p>
                      <a:pPr marL="0" lvl="0" indent="0" algn="ctr" rtl="0">
                        <a:spcBef>
                          <a:spcPts val="0"/>
                        </a:spcBef>
                        <a:spcAft>
                          <a:spcPts val="0"/>
                        </a:spcAft>
                        <a:buNone/>
                      </a:pPr>
                      <a:r>
                        <a:rPr lang="en-US" sz="2400"/>
                        <a:t>(11.46%)</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69925">
                <a:tc>
                  <a:txBody>
                    <a:bodyPr/>
                    <a:lstStyle/>
                    <a:p>
                      <a:pPr marL="0" marR="0" lvl="0" indent="0" algn="ctr" rtl="0">
                        <a:spcBef>
                          <a:spcPts val="0"/>
                        </a:spcBef>
                        <a:spcAft>
                          <a:spcPts val="0"/>
                        </a:spcAft>
                        <a:buNone/>
                      </a:pPr>
                      <a:r>
                        <a:rPr lang="en-US" sz="2400" u="none" strike="noStrike" cap="none"/>
                        <a:t>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79	</a:t>
                      </a:r>
                      <a:endParaRPr sz="2400"/>
                    </a:p>
                    <a:p>
                      <a:pPr marL="0" lvl="0" indent="0" algn="r" rtl="0">
                        <a:spcBef>
                          <a:spcPts val="0"/>
                        </a:spcBef>
                        <a:spcAft>
                          <a:spcPts val="0"/>
                        </a:spcAft>
                        <a:buClr>
                          <a:schemeClr val="dk1"/>
                        </a:buClr>
                        <a:buSzPts val="1100"/>
                        <a:buFont typeface="Arial"/>
                        <a:buNone/>
                      </a:pPr>
                      <a:r>
                        <a:rPr lang="en-US" sz="2400"/>
                        <a:t>(62.70%)</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32</a:t>
                      </a:r>
                    </a:p>
                    <a:p>
                      <a:pPr marL="0" lvl="0" indent="0" algn="ctr" rtl="0">
                        <a:spcBef>
                          <a:spcPts val="0"/>
                        </a:spcBef>
                        <a:spcAft>
                          <a:spcPts val="0"/>
                        </a:spcAft>
                        <a:buNone/>
                      </a:pPr>
                      <a:r>
                        <a:rPr lang="en-US" sz="2400"/>
                        <a:t>(25.40%)</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15</a:t>
                      </a:r>
                    </a:p>
                    <a:p>
                      <a:pPr marL="0" lvl="0" indent="0" algn="ctr" rtl="0">
                        <a:spcBef>
                          <a:spcPts val="0"/>
                        </a:spcBef>
                        <a:spcAft>
                          <a:spcPts val="0"/>
                        </a:spcAft>
                        <a:buNone/>
                      </a:pPr>
                      <a:r>
                        <a:rPr lang="en-US" sz="2400"/>
                        <a:t>(11.90%)</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69925">
                <a:tc>
                  <a:txBody>
                    <a:bodyPr/>
                    <a:lstStyle/>
                    <a:p>
                      <a:pPr marL="0" marR="0" lvl="0" indent="0" algn="ctr" rtl="0">
                        <a:spcBef>
                          <a:spcPts val="0"/>
                        </a:spcBef>
                        <a:spcAft>
                          <a:spcPts val="0"/>
                        </a:spcAft>
                        <a:buNone/>
                      </a:pPr>
                      <a:r>
                        <a:rPr lang="en-US" sz="2400" u="none" strike="noStrike" cap="none"/>
                        <a:t>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79</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48	</a:t>
                      </a:r>
                      <a:endParaRPr sz="2400"/>
                    </a:p>
                    <a:p>
                      <a:pPr marL="0" lvl="0" indent="0" algn="r" rtl="0">
                        <a:spcBef>
                          <a:spcPts val="0"/>
                        </a:spcBef>
                        <a:spcAft>
                          <a:spcPts val="0"/>
                        </a:spcAft>
                        <a:buNone/>
                      </a:pPr>
                      <a:r>
                        <a:rPr lang="en-US" sz="2400"/>
                        <a:t>(60.76%)</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19</a:t>
                      </a:r>
                    </a:p>
                    <a:p>
                      <a:pPr marL="0" lvl="0" indent="0" algn="ctr" rtl="0">
                        <a:spcBef>
                          <a:spcPts val="0"/>
                        </a:spcBef>
                        <a:spcAft>
                          <a:spcPts val="0"/>
                        </a:spcAft>
                        <a:buNone/>
                      </a:pPr>
                      <a:r>
                        <a:rPr lang="en-US" sz="2400"/>
                        <a:t>(24.05%)</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a:t>
                      </a:r>
                    </a:p>
                    <a:p>
                      <a:pPr marL="0" lvl="0" indent="0" algn="ctr" rtl="0">
                        <a:spcBef>
                          <a:spcPts val="0"/>
                        </a:spcBef>
                        <a:spcAft>
                          <a:spcPts val="0"/>
                        </a:spcAft>
                        <a:buNone/>
                      </a:pPr>
                      <a:r>
                        <a:rPr lang="en-US" sz="2400"/>
                        <a:t>(15.19%)</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77578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2022</a:t>
            </a:r>
            <a:br>
              <a:rPr lang="en-US" sz="4000"/>
            </a:br>
            <a:r>
              <a:rPr lang="en-US" sz="3200"/>
              <a:t>SRSS-</a:t>
            </a:r>
            <a:r>
              <a:rPr lang="en-US" sz="3200" u="sng"/>
              <a:t>Internalizing </a:t>
            </a:r>
            <a:r>
              <a:rPr lang="en-US" sz="3200"/>
              <a:t>Results – Middle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055788"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79</a:t>
            </a:r>
          </a:p>
        </p:txBody>
      </p:sp>
      <p:sp>
        <p:nvSpPr>
          <p:cNvPr id="11" name="Rectangle 10">
            <a:extLst>
              <a:ext uri="{FF2B5EF4-FFF2-40B4-BE49-F238E27FC236}">
                <a16:creationId xmlns:a16="http://schemas.microsoft.com/office/drawing/2014/main" id="{CA4B4E3C-684B-4363-A3DA-60E579543B65}"/>
              </a:ext>
            </a:extLst>
          </p:cNvPr>
          <p:cNvSpPr/>
          <p:nvPr/>
        </p:nvSpPr>
        <p:spPr>
          <a:xfrm>
            <a:off x="3035822" y="3093103"/>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70</a:t>
            </a:r>
          </a:p>
        </p:txBody>
      </p:sp>
      <p:sp>
        <p:nvSpPr>
          <p:cNvPr id="13" name="Rectangle 12">
            <a:extLst>
              <a:ext uri="{FF2B5EF4-FFF2-40B4-BE49-F238E27FC236}">
                <a16:creationId xmlns:a16="http://schemas.microsoft.com/office/drawing/2014/main" id="{05BE7812-9552-43F2-9CE7-7146EB841E59}"/>
              </a:ext>
            </a:extLst>
          </p:cNvPr>
          <p:cNvSpPr/>
          <p:nvPr/>
        </p:nvSpPr>
        <p:spPr>
          <a:xfrm>
            <a:off x="3024382" y="3558283"/>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306</a:t>
            </a:r>
          </a:p>
        </p:txBody>
      </p:sp>
      <p:sp>
        <p:nvSpPr>
          <p:cNvPr id="10" name="Rectangle 9">
            <a:extLst>
              <a:ext uri="{FF2B5EF4-FFF2-40B4-BE49-F238E27FC236}">
                <a16:creationId xmlns:a16="http://schemas.microsoft.com/office/drawing/2014/main" id="{3CD5F843-B179-43AE-9202-B178FF35F915}"/>
              </a:ext>
            </a:extLst>
          </p:cNvPr>
          <p:cNvSpPr/>
          <p:nvPr/>
        </p:nvSpPr>
        <p:spPr>
          <a:xfrm>
            <a:off x="4080976"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52</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100214"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54</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166708" y="28358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32</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226494"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356</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287116"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60</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270503" y="2938552"/>
            <a:ext cx="465147" cy="304800"/>
          </a:xfrm>
          <a:prstGeom prst="roundRect">
            <a:avLst>
              <a:gd name="adj" fmla="val 4743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55</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332616"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342</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419058"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404144" y="2756580"/>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45</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436149"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351</a:t>
            </a:r>
          </a:p>
        </p:txBody>
      </p:sp>
      <p:sp>
        <p:nvSpPr>
          <p:cNvPr id="3" name="Rectangle 11">
            <a:extLst>
              <a:ext uri="{FF2B5EF4-FFF2-40B4-BE49-F238E27FC236}">
                <a16:creationId xmlns:a16="http://schemas.microsoft.com/office/drawing/2014/main" id="{ACBED13E-527C-2402-94F0-A4BB7F1FAE4D}"/>
              </a:ext>
            </a:extLst>
          </p:cNvPr>
          <p:cNvSpPr/>
          <p:nvPr/>
        </p:nvSpPr>
        <p:spPr>
          <a:xfrm>
            <a:off x="4132556" y="28358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40</a:t>
            </a:r>
          </a:p>
        </p:txBody>
      </p:sp>
      <p:sp>
        <p:nvSpPr>
          <p:cNvPr id="4" name="Rectangle 14">
            <a:extLst>
              <a:ext uri="{FF2B5EF4-FFF2-40B4-BE49-F238E27FC236}">
                <a16:creationId xmlns:a16="http://schemas.microsoft.com/office/drawing/2014/main" id="{8919B39C-8333-A6B5-88B3-D3E7F8E41876}"/>
              </a:ext>
            </a:extLst>
          </p:cNvPr>
          <p:cNvSpPr/>
          <p:nvPr/>
        </p:nvSpPr>
        <p:spPr>
          <a:xfrm>
            <a:off x="4119042"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312</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495792" y="1706649"/>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42</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527198" y="2871519"/>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30</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495792"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432</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41</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18846" y="2871519"/>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31</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229</a:t>
            </a:r>
          </a:p>
        </p:txBody>
      </p:sp>
      <p:sp>
        <p:nvSpPr>
          <p:cNvPr id="26" name="Rectangle: Rounded Corners 28">
            <a:extLst>
              <a:ext uri="{FF2B5EF4-FFF2-40B4-BE49-F238E27FC236}">
                <a16:creationId xmlns:a16="http://schemas.microsoft.com/office/drawing/2014/main" id="{AD237062-304D-446C-B259-3E66591918C8}"/>
              </a:ext>
            </a:extLst>
          </p:cNvPr>
          <p:cNvSpPr/>
          <p:nvPr/>
        </p:nvSpPr>
        <p:spPr>
          <a:xfrm>
            <a:off x="7384906"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23</a:t>
            </a:r>
          </a:p>
        </p:txBody>
      </p:sp>
      <p:sp>
        <p:nvSpPr>
          <p:cNvPr id="27" name="Rectangle: Rounded Corners 29">
            <a:extLst>
              <a:ext uri="{FF2B5EF4-FFF2-40B4-BE49-F238E27FC236}">
                <a16:creationId xmlns:a16="http://schemas.microsoft.com/office/drawing/2014/main" id="{622D0647-F5D0-51EA-1965-DBCA744F2D2A}"/>
              </a:ext>
            </a:extLst>
          </p:cNvPr>
          <p:cNvSpPr/>
          <p:nvPr/>
        </p:nvSpPr>
        <p:spPr>
          <a:xfrm>
            <a:off x="7384906" y="253901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37</a:t>
            </a:r>
          </a:p>
        </p:txBody>
      </p:sp>
      <p:sp>
        <p:nvSpPr>
          <p:cNvPr id="29" name="Rectangle: Rounded Corners 30">
            <a:extLst>
              <a:ext uri="{FF2B5EF4-FFF2-40B4-BE49-F238E27FC236}">
                <a16:creationId xmlns:a16="http://schemas.microsoft.com/office/drawing/2014/main" id="{1703C790-B884-780E-F449-AB6CC61AEC43}"/>
              </a:ext>
            </a:extLst>
          </p:cNvPr>
          <p:cNvSpPr/>
          <p:nvPr/>
        </p:nvSpPr>
        <p:spPr>
          <a:xfrm>
            <a:off x="7401997" y="344120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349</a:t>
            </a:r>
          </a:p>
        </p:txBody>
      </p:sp>
    </p:spTree>
    <p:extLst>
      <p:ext uri="{BB962C8B-B14F-4D97-AF65-F5344CB8AC3E}">
        <p14:creationId xmlns:p14="http://schemas.microsoft.com/office/powerpoint/2010/main" val="6409107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Internalizing </a:t>
            </a:r>
            <a:r>
              <a:rPr lang="en-US" sz="3200"/>
              <a:t>Results – Middle School Grade Level</a:t>
            </a:r>
            <a:endParaRPr sz="4000"/>
          </a:p>
        </p:txBody>
      </p:sp>
      <p:graphicFrame>
        <p:nvGraphicFramePr>
          <p:cNvPr id="329" name="Google Shape;329;p51"/>
          <p:cNvGraphicFramePr/>
          <p:nvPr/>
        </p:nvGraphicFramePr>
        <p:xfrm>
          <a:off x="609600" y="1801089"/>
          <a:ext cx="10972850" cy="4571775"/>
        </p:xfrm>
        <a:graphic>
          <a:graphicData uri="http://schemas.openxmlformats.org/drawingml/2006/table">
            <a:tbl>
              <a:tblPr firstRow="1" bandRow="1">
                <a:noFill/>
              </a:tblPr>
              <a:tblGrid>
                <a:gridCol w="15382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2563750">
                  <a:extLst>
                    <a:ext uri="{9D8B030D-6E8A-4147-A177-3AD203B41FA5}">
                      <a16:colId xmlns:a16="http://schemas.microsoft.com/office/drawing/2014/main" val="20002"/>
                    </a:ext>
                  </a:extLst>
                </a:gridCol>
                <a:gridCol w="2666300">
                  <a:extLst>
                    <a:ext uri="{9D8B030D-6E8A-4147-A177-3AD203B41FA5}">
                      <a16:colId xmlns:a16="http://schemas.microsoft.com/office/drawing/2014/main" val="20003"/>
                    </a:ext>
                  </a:extLst>
                </a:gridCol>
                <a:gridCol w="2461200">
                  <a:extLst>
                    <a:ext uri="{9D8B030D-6E8A-4147-A177-3AD203B41FA5}">
                      <a16:colId xmlns:a16="http://schemas.microsoft.com/office/drawing/2014/main" val="20004"/>
                    </a:ext>
                  </a:extLst>
                </a:gridCol>
              </a:tblGrid>
              <a:tr h="762000">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269925">
                <a:tc>
                  <a:txBody>
                    <a:bodyPr/>
                    <a:lstStyle/>
                    <a:p>
                      <a:pPr marL="0" marR="0" lvl="0" indent="0" algn="ctr" rtl="0">
                        <a:spcBef>
                          <a:spcPts val="0"/>
                        </a:spcBef>
                        <a:spcAft>
                          <a:spcPts val="0"/>
                        </a:spcAft>
                        <a:buNone/>
                      </a:pPr>
                      <a:r>
                        <a:rPr lang="en-US" sz="2400" u="none" strike="noStrike" cap="none"/>
                        <a:t>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96</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76</a:t>
                      </a:r>
                    </a:p>
                    <a:p>
                      <a:pPr marL="0" lvl="0" indent="0" algn="ctr" rtl="0">
                        <a:spcBef>
                          <a:spcPts val="0"/>
                        </a:spcBef>
                        <a:spcAft>
                          <a:spcPts val="0"/>
                        </a:spcAft>
                        <a:buNone/>
                      </a:pPr>
                      <a:r>
                        <a:rPr lang="en-US" sz="2400"/>
                        <a:t>(79.17%)</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8</a:t>
                      </a:r>
                    </a:p>
                    <a:p>
                      <a:pPr marL="0" lvl="0" indent="0" algn="ctr" rtl="0">
                        <a:spcBef>
                          <a:spcPts val="0"/>
                        </a:spcBef>
                        <a:spcAft>
                          <a:spcPts val="0"/>
                        </a:spcAft>
                        <a:buNone/>
                      </a:pPr>
                      <a:r>
                        <a:rPr lang="en-US" sz="2400"/>
                        <a:t>(8.33%)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a:t>
                      </a:r>
                    </a:p>
                    <a:p>
                      <a:pPr marL="0" lvl="0" indent="0" algn="ctr" rtl="0">
                        <a:spcBef>
                          <a:spcPts val="0"/>
                        </a:spcBef>
                        <a:spcAft>
                          <a:spcPts val="0"/>
                        </a:spcAft>
                        <a:buNone/>
                      </a:pPr>
                      <a:r>
                        <a:rPr lang="en-US" sz="2400"/>
                        <a:t>(12.50%)</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69925">
                <a:tc>
                  <a:txBody>
                    <a:bodyPr/>
                    <a:lstStyle/>
                    <a:p>
                      <a:pPr marL="0" marR="0" lvl="0" indent="0" algn="ctr" rtl="0">
                        <a:spcBef>
                          <a:spcPts val="0"/>
                        </a:spcBef>
                        <a:spcAft>
                          <a:spcPts val="0"/>
                        </a:spcAft>
                        <a:buNone/>
                      </a:pPr>
                      <a:r>
                        <a:rPr lang="en-US" sz="2400" u="none" strike="noStrike" cap="none"/>
                        <a:t>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126</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defTabSz="914400" rtl="0" eaLnBrk="1" latinLnBrk="0" hangingPunct="1">
                        <a:spcBef>
                          <a:spcPts val="0"/>
                        </a:spcBef>
                        <a:spcAft>
                          <a:spcPts val="0"/>
                        </a:spcAft>
                        <a:buNone/>
                      </a:pPr>
                      <a:r>
                        <a:rPr lang="en-US" sz="2400" kern="1200">
                          <a:solidFill>
                            <a:schemeClr val="tx1"/>
                          </a:solidFill>
                          <a:latin typeface="+mn-lt"/>
                          <a:ea typeface="+mn-ea"/>
                          <a:cs typeface="+mn-cs"/>
                        </a:rPr>
                        <a:t>93</a:t>
                      </a:r>
                    </a:p>
                    <a:p>
                      <a:pPr marL="0" lvl="0" indent="0" algn="ctr" defTabSz="914400" rtl="0" eaLnBrk="1" latinLnBrk="0" hangingPunct="1">
                        <a:spcBef>
                          <a:spcPts val="0"/>
                        </a:spcBef>
                        <a:spcAft>
                          <a:spcPts val="0"/>
                        </a:spcAft>
                        <a:buNone/>
                      </a:pPr>
                      <a:r>
                        <a:rPr lang="en-US" sz="2400" kern="1200">
                          <a:solidFill>
                            <a:schemeClr val="tx1"/>
                          </a:solidFill>
                          <a:latin typeface="+mn-lt"/>
                          <a:ea typeface="+mn-ea"/>
                          <a:cs typeface="+mn-cs"/>
                        </a:rPr>
                        <a:t>(73.81%)</a:t>
                      </a:r>
                      <a:endParaRPr sz="2400" kern="1200">
                        <a:solidFill>
                          <a:schemeClr val="tx1"/>
                        </a:solidFill>
                        <a:latin typeface="+mn-lt"/>
                        <a:ea typeface="+mn-ea"/>
                        <a:cs typeface="+mn-cs"/>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14</a:t>
                      </a:r>
                    </a:p>
                    <a:p>
                      <a:pPr marL="0" lvl="0" indent="0" algn="ctr" rtl="0">
                        <a:spcBef>
                          <a:spcPts val="0"/>
                        </a:spcBef>
                        <a:spcAft>
                          <a:spcPts val="0"/>
                        </a:spcAft>
                        <a:buNone/>
                      </a:pPr>
                      <a:r>
                        <a:rPr lang="en-US" sz="2400"/>
                        <a:t>(11.11%)</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19</a:t>
                      </a:r>
                    </a:p>
                    <a:p>
                      <a:pPr marL="0" lvl="0" indent="0" algn="ctr" rtl="0">
                        <a:spcBef>
                          <a:spcPts val="0"/>
                        </a:spcBef>
                        <a:spcAft>
                          <a:spcPts val="0"/>
                        </a:spcAft>
                        <a:buNone/>
                      </a:pPr>
                      <a:r>
                        <a:rPr lang="en-US" sz="2400"/>
                        <a:t>(15.08%)</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69925">
                <a:tc>
                  <a:txBody>
                    <a:bodyPr/>
                    <a:lstStyle/>
                    <a:p>
                      <a:pPr marL="0" marR="0" lvl="0" indent="0" algn="ctr" rtl="0">
                        <a:spcBef>
                          <a:spcPts val="0"/>
                        </a:spcBef>
                        <a:spcAft>
                          <a:spcPts val="0"/>
                        </a:spcAft>
                        <a:buNone/>
                      </a:pPr>
                      <a:r>
                        <a:rPr lang="en-US" sz="2400" u="none" strike="noStrike" cap="none"/>
                        <a:t>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79</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defTabSz="914400" rtl="0" eaLnBrk="1" latinLnBrk="0" hangingPunct="1">
                        <a:spcBef>
                          <a:spcPts val="0"/>
                        </a:spcBef>
                        <a:spcAft>
                          <a:spcPts val="0"/>
                        </a:spcAft>
                        <a:buNone/>
                      </a:pPr>
                      <a:r>
                        <a:rPr lang="en-US" sz="2400" kern="1200">
                          <a:solidFill>
                            <a:schemeClr val="tx1"/>
                          </a:solidFill>
                          <a:latin typeface="+mn-lt"/>
                          <a:ea typeface="+mn-ea"/>
                          <a:cs typeface="+mn-cs"/>
                        </a:rPr>
                        <a:t>60</a:t>
                      </a:r>
                    </a:p>
                    <a:p>
                      <a:pPr marL="0" lvl="0" indent="0" algn="ctr" defTabSz="914400" rtl="0" eaLnBrk="1" latinLnBrk="0" hangingPunct="1">
                        <a:spcBef>
                          <a:spcPts val="0"/>
                        </a:spcBef>
                        <a:spcAft>
                          <a:spcPts val="0"/>
                        </a:spcAft>
                        <a:buNone/>
                      </a:pPr>
                      <a:r>
                        <a:rPr lang="en-US" sz="2400" kern="1200">
                          <a:solidFill>
                            <a:schemeClr val="tx1"/>
                          </a:solidFill>
                          <a:latin typeface="+mn-lt"/>
                          <a:ea typeface="+mn-ea"/>
                          <a:cs typeface="+mn-cs"/>
                        </a:rPr>
                        <a:t>(75.95%)</a:t>
                      </a:r>
                      <a:endParaRPr sz="2400" kern="1200">
                        <a:solidFill>
                          <a:schemeClr val="tx1"/>
                        </a:solidFill>
                        <a:latin typeface="+mn-lt"/>
                        <a:ea typeface="+mn-ea"/>
                        <a:cs typeface="+mn-cs"/>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a:t>
                      </a:r>
                    </a:p>
                    <a:p>
                      <a:pPr marL="0" lvl="0" indent="0" algn="ctr" rtl="0">
                        <a:spcBef>
                          <a:spcPts val="0"/>
                        </a:spcBef>
                        <a:spcAft>
                          <a:spcPts val="0"/>
                        </a:spcAft>
                        <a:buNone/>
                      </a:pPr>
                      <a:r>
                        <a:rPr lang="en-US" sz="2400"/>
                        <a:t>(11.39%)</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10</a:t>
                      </a:r>
                    </a:p>
                    <a:p>
                      <a:pPr marL="0" lvl="0" indent="0" algn="ctr" rtl="0">
                        <a:spcBef>
                          <a:spcPts val="0"/>
                        </a:spcBef>
                        <a:spcAft>
                          <a:spcPts val="0"/>
                        </a:spcAft>
                        <a:buNone/>
                      </a:pPr>
                      <a:r>
                        <a:rPr lang="en-US" sz="2400"/>
                        <a:t>(12.66%)</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746430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2022</a:t>
            </a:r>
            <a:br>
              <a:rPr lang="en-US" sz="4000"/>
            </a:br>
            <a:r>
              <a:rPr lang="en-US" sz="3200"/>
              <a:t>SRSS-</a:t>
            </a:r>
            <a:r>
              <a:rPr lang="en-US" sz="3200" u="sng"/>
              <a:t>Externalizing </a:t>
            </a:r>
            <a:r>
              <a:rPr lang="en-US" sz="3200"/>
              <a:t>Results – High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064007"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47</a:t>
            </a:r>
          </a:p>
        </p:txBody>
      </p:sp>
      <p:sp>
        <p:nvSpPr>
          <p:cNvPr id="11" name="Rectangle 10">
            <a:extLst>
              <a:ext uri="{FF2B5EF4-FFF2-40B4-BE49-F238E27FC236}">
                <a16:creationId xmlns:a16="http://schemas.microsoft.com/office/drawing/2014/main" id="{CA4B4E3C-684B-4363-A3DA-60E579543B65}"/>
              </a:ext>
            </a:extLst>
          </p:cNvPr>
          <p:cNvSpPr/>
          <p:nvPr/>
        </p:nvSpPr>
        <p:spPr>
          <a:xfrm>
            <a:off x="3064007" y="2925065"/>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137</a:t>
            </a:r>
          </a:p>
        </p:txBody>
      </p:sp>
      <p:sp>
        <p:nvSpPr>
          <p:cNvPr id="13" name="Rectangle 12">
            <a:extLst>
              <a:ext uri="{FF2B5EF4-FFF2-40B4-BE49-F238E27FC236}">
                <a16:creationId xmlns:a16="http://schemas.microsoft.com/office/drawing/2014/main" id="{05BE7812-9552-43F2-9CE7-7146EB841E59}"/>
              </a:ext>
            </a:extLst>
          </p:cNvPr>
          <p:cNvSpPr/>
          <p:nvPr/>
        </p:nvSpPr>
        <p:spPr>
          <a:xfrm>
            <a:off x="3080365"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1259</a:t>
            </a:r>
          </a:p>
        </p:txBody>
      </p:sp>
      <p:sp>
        <p:nvSpPr>
          <p:cNvPr id="10" name="Rectangle 9">
            <a:extLst>
              <a:ext uri="{FF2B5EF4-FFF2-40B4-BE49-F238E27FC236}">
                <a16:creationId xmlns:a16="http://schemas.microsoft.com/office/drawing/2014/main" id="{3CD5F843-B179-43AE-9202-B178FF35F915}"/>
              </a:ext>
            </a:extLst>
          </p:cNvPr>
          <p:cNvSpPr/>
          <p:nvPr/>
        </p:nvSpPr>
        <p:spPr>
          <a:xfrm>
            <a:off x="414656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72</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171472"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144695" y="287742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114</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180468"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1188</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298745"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307212" y="2394866"/>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119</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293976"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994</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386009"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401578" y="2789490"/>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90</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410487"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717</a:t>
            </a:r>
          </a:p>
        </p:txBody>
      </p:sp>
      <p:sp>
        <p:nvSpPr>
          <p:cNvPr id="3" name="Rectangle 11">
            <a:extLst>
              <a:ext uri="{FF2B5EF4-FFF2-40B4-BE49-F238E27FC236}">
                <a16:creationId xmlns:a16="http://schemas.microsoft.com/office/drawing/2014/main" id="{ACBED13E-527C-2402-94F0-A4BB7F1FAE4D}"/>
              </a:ext>
            </a:extLst>
          </p:cNvPr>
          <p:cNvSpPr/>
          <p:nvPr/>
        </p:nvSpPr>
        <p:spPr>
          <a:xfrm>
            <a:off x="4144463" y="292506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134</a:t>
            </a:r>
          </a:p>
        </p:txBody>
      </p:sp>
      <p:sp>
        <p:nvSpPr>
          <p:cNvPr id="4" name="Rectangle 14">
            <a:extLst>
              <a:ext uri="{FF2B5EF4-FFF2-40B4-BE49-F238E27FC236}">
                <a16:creationId xmlns:a16="http://schemas.microsoft.com/office/drawing/2014/main" id="{8919B39C-8333-A6B5-88B3-D3E7F8E41876}"/>
              </a:ext>
            </a:extLst>
          </p:cNvPr>
          <p:cNvSpPr/>
          <p:nvPr/>
        </p:nvSpPr>
        <p:spPr>
          <a:xfrm>
            <a:off x="4123066"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1280</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42664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438296" y="27936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65</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482010" y="3424721"/>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750</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38</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50252" y="242566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113</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920</a:t>
            </a:r>
          </a:p>
        </p:txBody>
      </p:sp>
      <p:sp>
        <p:nvSpPr>
          <p:cNvPr id="15" name="Rectangle: Rounded Corners 14">
            <a:extLst>
              <a:ext uri="{FF2B5EF4-FFF2-40B4-BE49-F238E27FC236}">
                <a16:creationId xmlns:a16="http://schemas.microsoft.com/office/drawing/2014/main" id="{6C33FF8E-B79E-3372-FC95-D6307FD8F9AE}"/>
              </a:ext>
            </a:extLst>
          </p:cNvPr>
          <p:cNvSpPr/>
          <p:nvPr/>
        </p:nvSpPr>
        <p:spPr>
          <a:xfrm>
            <a:off x="730576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40</a:t>
            </a:r>
          </a:p>
        </p:txBody>
      </p:sp>
      <p:sp>
        <p:nvSpPr>
          <p:cNvPr id="25" name="Rectangle: Rounded Corners 24">
            <a:extLst>
              <a:ext uri="{FF2B5EF4-FFF2-40B4-BE49-F238E27FC236}">
                <a16:creationId xmlns:a16="http://schemas.microsoft.com/office/drawing/2014/main" id="{898AFDD1-0320-7BE6-D348-EAEF68D60B34}"/>
              </a:ext>
            </a:extLst>
          </p:cNvPr>
          <p:cNvSpPr/>
          <p:nvPr/>
        </p:nvSpPr>
        <p:spPr>
          <a:xfrm>
            <a:off x="7287277" y="2616388"/>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26" name="Rectangle: Rounded Corners 25">
            <a:extLst>
              <a:ext uri="{FF2B5EF4-FFF2-40B4-BE49-F238E27FC236}">
                <a16:creationId xmlns:a16="http://schemas.microsoft.com/office/drawing/2014/main" id="{5FD5A44B-BB86-080E-B272-3787BFA82914}"/>
              </a:ext>
            </a:extLst>
          </p:cNvPr>
          <p:cNvSpPr/>
          <p:nvPr/>
        </p:nvSpPr>
        <p:spPr>
          <a:xfrm>
            <a:off x="7345825" y="3418779"/>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447</a:t>
            </a:r>
          </a:p>
        </p:txBody>
      </p:sp>
    </p:spTree>
    <p:extLst>
      <p:ext uri="{BB962C8B-B14F-4D97-AF65-F5344CB8AC3E}">
        <p14:creationId xmlns:p14="http://schemas.microsoft.com/office/powerpoint/2010/main" val="36947291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Externalizing </a:t>
            </a:r>
            <a:r>
              <a:rPr lang="en-US" sz="3200"/>
              <a:t>Results – High School Grade level</a:t>
            </a:r>
            <a:endParaRPr sz="4000"/>
          </a:p>
        </p:txBody>
      </p:sp>
      <p:graphicFrame>
        <p:nvGraphicFramePr>
          <p:cNvPr id="265" name="Google Shape;265;p41"/>
          <p:cNvGraphicFramePr/>
          <p:nvPr/>
        </p:nvGraphicFramePr>
        <p:xfrm>
          <a:off x="1011382" y="1791853"/>
          <a:ext cx="10169236" cy="4604390"/>
        </p:xfrm>
        <a:graphic>
          <a:graphicData uri="http://schemas.openxmlformats.org/drawingml/2006/table">
            <a:tbl>
              <a:tblPr firstRow="1" bandRow="1">
                <a:noFill/>
              </a:tblPr>
              <a:tblGrid>
                <a:gridCol w="1425594">
                  <a:extLst>
                    <a:ext uri="{9D8B030D-6E8A-4147-A177-3AD203B41FA5}">
                      <a16:colId xmlns:a16="http://schemas.microsoft.com/office/drawing/2014/main" val="20000"/>
                    </a:ext>
                  </a:extLst>
                </a:gridCol>
                <a:gridCol w="1615673">
                  <a:extLst>
                    <a:ext uri="{9D8B030D-6E8A-4147-A177-3AD203B41FA5}">
                      <a16:colId xmlns:a16="http://schemas.microsoft.com/office/drawing/2014/main" val="20001"/>
                    </a:ext>
                  </a:extLst>
                </a:gridCol>
                <a:gridCol w="2375990">
                  <a:extLst>
                    <a:ext uri="{9D8B030D-6E8A-4147-A177-3AD203B41FA5}">
                      <a16:colId xmlns:a16="http://schemas.microsoft.com/office/drawing/2014/main" val="20002"/>
                    </a:ext>
                  </a:extLst>
                </a:gridCol>
                <a:gridCol w="2471029">
                  <a:extLst>
                    <a:ext uri="{9D8B030D-6E8A-4147-A177-3AD203B41FA5}">
                      <a16:colId xmlns:a16="http://schemas.microsoft.com/office/drawing/2014/main" val="20003"/>
                    </a:ext>
                  </a:extLst>
                </a:gridCol>
                <a:gridCol w="2280950">
                  <a:extLst>
                    <a:ext uri="{9D8B030D-6E8A-4147-A177-3AD203B41FA5}">
                      <a16:colId xmlns:a16="http://schemas.microsoft.com/office/drawing/2014/main" val="20004"/>
                    </a:ext>
                  </a:extLst>
                </a:gridCol>
              </a:tblGrid>
              <a:tr h="585536">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975835">
                <a:tc>
                  <a:txBody>
                    <a:bodyPr/>
                    <a:lstStyle/>
                    <a:p>
                      <a:pPr marL="0" marR="0" lvl="0" indent="0" algn="ctr" rtl="0">
                        <a:spcBef>
                          <a:spcPts val="0"/>
                        </a:spcBef>
                        <a:spcAft>
                          <a:spcPts val="0"/>
                        </a:spcAft>
                        <a:buNone/>
                      </a:pPr>
                      <a:r>
                        <a:rPr lang="en-US" sz="2400" u="none" strike="noStrike" cap="none"/>
                        <a:t>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271</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207</a:t>
                      </a:r>
                    </a:p>
                    <a:p>
                      <a:pPr marL="0" lvl="0" indent="0" algn="ctr" rtl="0">
                        <a:spcBef>
                          <a:spcPts val="0"/>
                        </a:spcBef>
                        <a:spcAft>
                          <a:spcPts val="0"/>
                        </a:spcAft>
                        <a:buNone/>
                      </a:pPr>
                      <a:r>
                        <a:rPr lang="en-US" sz="2400"/>
                        <a:t>(76.38%)</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44</a:t>
                      </a:r>
                    </a:p>
                    <a:p>
                      <a:pPr marL="0" lvl="0" indent="0" algn="ctr" rtl="0">
                        <a:spcBef>
                          <a:spcPts val="0"/>
                        </a:spcBef>
                        <a:spcAft>
                          <a:spcPts val="0"/>
                        </a:spcAft>
                        <a:buNone/>
                      </a:pPr>
                      <a:r>
                        <a:rPr lang="en-US" sz="2400"/>
                        <a:t>(16.24%)</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a:t>
                      </a:r>
                    </a:p>
                    <a:p>
                      <a:pPr marL="0" lvl="0" indent="0" algn="ctr" rtl="0">
                        <a:spcBef>
                          <a:spcPts val="0"/>
                        </a:spcBef>
                        <a:spcAft>
                          <a:spcPts val="0"/>
                        </a:spcAft>
                        <a:buNone/>
                      </a:pPr>
                      <a:r>
                        <a:rPr lang="en-US" sz="2400"/>
                        <a:t>(7.38%)</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835">
                <a:tc>
                  <a:txBody>
                    <a:bodyPr/>
                    <a:lstStyle/>
                    <a:p>
                      <a:pPr marL="0" marR="0" lvl="0" indent="0" algn="ctr" rtl="0">
                        <a:spcBef>
                          <a:spcPts val="0"/>
                        </a:spcBef>
                        <a:spcAft>
                          <a:spcPts val="0"/>
                        </a:spcAft>
                        <a:buNone/>
                      </a:pPr>
                      <a:r>
                        <a:rPr lang="en-US" sz="2400" u="none" strike="noStrike" cap="none"/>
                        <a:t>10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303</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259</a:t>
                      </a:r>
                    </a:p>
                    <a:p>
                      <a:pPr marL="0" lvl="0" indent="0" algn="ctr" rtl="0">
                        <a:spcBef>
                          <a:spcPts val="0"/>
                        </a:spcBef>
                        <a:spcAft>
                          <a:spcPts val="0"/>
                        </a:spcAft>
                        <a:buNone/>
                      </a:pPr>
                      <a:r>
                        <a:rPr lang="en-US" sz="2400"/>
                        <a:t>(85.48%)</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34</a:t>
                      </a:r>
                    </a:p>
                    <a:p>
                      <a:pPr marL="0" lvl="0" indent="0" algn="ctr" rtl="0">
                        <a:spcBef>
                          <a:spcPts val="0"/>
                        </a:spcBef>
                        <a:spcAft>
                          <a:spcPts val="0"/>
                        </a:spcAft>
                        <a:buNone/>
                      </a:pPr>
                      <a:r>
                        <a:rPr lang="en-US" sz="2400"/>
                        <a:t>(11.22%)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10</a:t>
                      </a:r>
                    </a:p>
                    <a:p>
                      <a:pPr marL="0" lvl="0" indent="0" algn="ctr" rtl="0">
                        <a:spcBef>
                          <a:spcPts val="0"/>
                        </a:spcBef>
                        <a:spcAft>
                          <a:spcPts val="0"/>
                        </a:spcAft>
                        <a:buNone/>
                      </a:pPr>
                      <a:r>
                        <a:rPr lang="en-US" sz="2400"/>
                        <a:t>(3.30%)</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835">
                <a:tc>
                  <a:txBody>
                    <a:bodyPr/>
                    <a:lstStyle/>
                    <a:p>
                      <a:pPr marL="0" marR="0" lvl="0" indent="0" algn="ctr" rtl="0">
                        <a:spcBef>
                          <a:spcPts val="0"/>
                        </a:spcBef>
                        <a:spcAft>
                          <a:spcPts val="0"/>
                        </a:spcAft>
                        <a:buNone/>
                      </a:pPr>
                      <a:r>
                        <a:rPr lang="en-US" sz="2400" u="none" strike="noStrike" cap="none"/>
                        <a:t>11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256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229</a:t>
                      </a:r>
                    </a:p>
                    <a:p>
                      <a:pPr marL="0" lvl="0" indent="0" algn="ctr" rtl="0">
                        <a:spcBef>
                          <a:spcPts val="0"/>
                        </a:spcBef>
                        <a:spcAft>
                          <a:spcPts val="0"/>
                        </a:spcAft>
                        <a:buNone/>
                      </a:pPr>
                      <a:r>
                        <a:rPr lang="en-US" sz="2400"/>
                        <a:t>(89.45%)</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a:t>
                      </a:r>
                    </a:p>
                    <a:p>
                      <a:pPr marL="0" lvl="0" indent="0" algn="ctr" rtl="0">
                        <a:spcBef>
                          <a:spcPts val="0"/>
                        </a:spcBef>
                        <a:spcAft>
                          <a:spcPts val="0"/>
                        </a:spcAft>
                        <a:buNone/>
                      </a:pPr>
                      <a:r>
                        <a:rPr lang="en-US" sz="2400"/>
                        <a:t>(7.81%)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a:t>
                      </a:r>
                    </a:p>
                    <a:p>
                      <a:pPr marL="0" lvl="0" indent="0" algn="ctr" rtl="0">
                        <a:spcBef>
                          <a:spcPts val="0"/>
                        </a:spcBef>
                        <a:spcAft>
                          <a:spcPts val="0"/>
                        </a:spcAft>
                        <a:buNone/>
                      </a:pPr>
                      <a:r>
                        <a:rPr lang="en-US" sz="2400"/>
                        <a:t>(2.73%)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835">
                <a:tc>
                  <a:txBody>
                    <a:bodyPr/>
                    <a:lstStyle/>
                    <a:p>
                      <a:pPr marL="0" marR="0" lvl="0" indent="0" algn="ctr" rtl="0">
                        <a:spcBef>
                          <a:spcPts val="0"/>
                        </a:spcBef>
                        <a:spcAft>
                          <a:spcPts val="0"/>
                        </a:spcAft>
                        <a:buNone/>
                      </a:pPr>
                      <a:r>
                        <a:rPr lang="en-US" sz="2400" u="none" strike="noStrike" cap="none"/>
                        <a:t>12</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241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225</a:t>
                      </a:r>
                    </a:p>
                    <a:p>
                      <a:pPr marL="0" lvl="0" indent="0" algn="ctr" rtl="0">
                        <a:spcBef>
                          <a:spcPts val="0"/>
                        </a:spcBef>
                        <a:spcAft>
                          <a:spcPts val="0"/>
                        </a:spcAft>
                        <a:buNone/>
                      </a:pPr>
                      <a:r>
                        <a:rPr lang="en-US" sz="2400"/>
                        <a:t>(93.36%)</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15</a:t>
                      </a:r>
                    </a:p>
                    <a:p>
                      <a:pPr marL="0" lvl="0" indent="0" algn="ctr" rtl="0">
                        <a:spcBef>
                          <a:spcPts val="0"/>
                        </a:spcBef>
                        <a:spcAft>
                          <a:spcPts val="0"/>
                        </a:spcAft>
                        <a:buNone/>
                      </a:pPr>
                      <a:r>
                        <a:rPr lang="en-US" sz="2400"/>
                        <a:t>(6.22%)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a:t>
                      </a:r>
                    </a:p>
                    <a:p>
                      <a:pPr marL="0" lvl="0" indent="0" algn="ctr" rtl="0">
                        <a:spcBef>
                          <a:spcPts val="0"/>
                        </a:spcBef>
                        <a:spcAft>
                          <a:spcPts val="0"/>
                        </a:spcAft>
                        <a:buNone/>
                      </a:pPr>
                      <a:r>
                        <a:rPr lang="en-US" sz="2400"/>
                        <a:t>(0.41%)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3562966574"/>
                  </a:ext>
                </a:extLst>
              </a:tr>
            </a:tbl>
          </a:graphicData>
        </a:graphic>
      </p:graphicFrame>
    </p:spTree>
    <p:extLst>
      <p:ext uri="{BB962C8B-B14F-4D97-AF65-F5344CB8AC3E}">
        <p14:creationId xmlns:p14="http://schemas.microsoft.com/office/powerpoint/2010/main" val="20712832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2022</a:t>
            </a:r>
            <a:br>
              <a:rPr lang="en-US" sz="4000"/>
            </a:br>
            <a:r>
              <a:rPr lang="en-US" sz="3200"/>
              <a:t>SRSS-</a:t>
            </a:r>
            <a:r>
              <a:rPr lang="en-US" sz="3200" u="sng"/>
              <a:t>Internalizing </a:t>
            </a:r>
            <a:r>
              <a:rPr lang="en-US" sz="3200"/>
              <a:t>Results – High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055788"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165</a:t>
            </a:r>
          </a:p>
        </p:txBody>
      </p:sp>
      <p:sp>
        <p:nvSpPr>
          <p:cNvPr id="11" name="Rectangle 10">
            <a:extLst>
              <a:ext uri="{FF2B5EF4-FFF2-40B4-BE49-F238E27FC236}">
                <a16:creationId xmlns:a16="http://schemas.microsoft.com/office/drawing/2014/main" id="{CA4B4E3C-684B-4363-A3DA-60E579543B65}"/>
              </a:ext>
            </a:extLst>
          </p:cNvPr>
          <p:cNvSpPr/>
          <p:nvPr/>
        </p:nvSpPr>
        <p:spPr>
          <a:xfrm>
            <a:off x="3049971" y="2835835"/>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167</a:t>
            </a:r>
          </a:p>
        </p:txBody>
      </p:sp>
      <p:sp>
        <p:nvSpPr>
          <p:cNvPr id="13" name="Rectangle 12">
            <a:extLst>
              <a:ext uri="{FF2B5EF4-FFF2-40B4-BE49-F238E27FC236}">
                <a16:creationId xmlns:a16="http://schemas.microsoft.com/office/drawing/2014/main" id="{05BE7812-9552-43F2-9CE7-7146EB841E59}"/>
              </a:ext>
            </a:extLst>
          </p:cNvPr>
          <p:cNvSpPr/>
          <p:nvPr/>
        </p:nvSpPr>
        <p:spPr>
          <a:xfrm>
            <a:off x="3028499"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1111</a:t>
            </a:r>
          </a:p>
        </p:txBody>
      </p:sp>
      <p:sp>
        <p:nvSpPr>
          <p:cNvPr id="10" name="Rectangle 9">
            <a:extLst>
              <a:ext uri="{FF2B5EF4-FFF2-40B4-BE49-F238E27FC236}">
                <a16:creationId xmlns:a16="http://schemas.microsoft.com/office/drawing/2014/main" id="{3CD5F843-B179-43AE-9202-B178FF35F915}"/>
              </a:ext>
            </a:extLst>
          </p:cNvPr>
          <p:cNvSpPr/>
          <p:nvPr/>
        </p:nvSpPr>
        <p:spPr>
          <a:xfrm>
            <a:off x="4080976" y="169866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106</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138946"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83</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179121" y="2622648"/>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65</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226494" y="343837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1109</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275807" y="1706649"/>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99</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287327" y="2678541"/>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50</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296982"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1000</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419058"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65</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421757" y="262870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59</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436149"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691</a:t>
            </a:r>
          </a:p>
        </p:txBody>
      </p:sp>
      <p:sp>
        <p:nvSpPr>
          <p:cNvPr id="3" name="Rectangle 11">
            <a:extLst>
              <a:ext uri="{FF2B5EF4-FFF2-40B4-BE49-F238E27FC236}">
                <a16:creationId xmlns:a16="http://schemas.microsoft.com/office/drawing/2014/main" id="{ACBED13E-527C-2402-94F0-A4BB7F1FAE4D}"/>
              </a:ext>
            </a:extLst>
          </p:cNvPr>
          <p:cNvSpPr/>
          <p:nvPr/>
        </p:nvSpPr>
        <p:spPr>
          <a:xfrm>
            <a:off x="4111099" y="2598577"/>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73</a:t>
            </a:r>
          </a:p>
        </p:txBody>
      </p:sp>
      <p:sp>
        <p:nvSpPr>
          <p:cNvPr id="4" name="Rectangle 14">
            <a:extLst>
              <a:ext uri="{FF2B5EF4-FFF2-40B4-BE49-F238E27FC236}">
                <a16:creationId xmlns:a16="http://schemas.microsoft.com/office/drawing/2014/main" id="{8919B39C-8333-A6B5-88B3-D3E7F8E41876}"/>
              </a:ext>
            </a:extLst>
          </p:cNvPr>
          <p:cNvSpPr/>
          <p:nvPr/>
        </p:nvSpPr>
        <p:spPr>
          <a:xfrm>
            <a:off x="4119042"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1307</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524602" y="1666273"/>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52</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524602" y="257976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=48 </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493197"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710</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87</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50252" y="2572051"/>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56</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923</a:t>
            </a:r>
          </a:p>
        </p:txBody>
      </p:sp>
      <p:sp>
        <p:nvSpPr>
          <p:cNvPr id="15" name="Rectangle: Rounded Corners 14">
            <a:extLst>
              <a:ext uri="{FF2B5EF4-FFF2-40B4-BE49-F238E27FC236}">
                <a16:creationId xmlns:a16="http://schemas.microsoft.com/office/drawing/2014/main" id="{B0B9D10B-34D9-6445-7A14-CDAF701B2ED0}"/>
              </a:ext>
            </a:extLst>
          </p:cNvPr>
          <p:cNvSpPr/>
          <p:nvPr/>
        </p:nvSpPr>
        <p:spPr>
          <a:xfrm>
            <a:off x="7389205" y="173106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55</a:t>
            </a:r>
          </a:p>
        </p:txBody>
      </p:sp>
      <p:sp>
        <p:nvSpPr>
          <p:cNvPr id="25" name="Rectangle: Rounded Corners 24">
            <a:extLst>
              <a:ext uri="{FF2B5EF4-FFF2-40B4-BE49-F238E27FC236}">
                <a16:creationId xmlns:a16="http://schemas.microsoft.com/office/drawing/2014/main" id="{653EE104-8F5D-789B-6A21-95902BFB07A8}"/>
              </a:ext>
            </a:extLst>
          </p:cNvPr>
          <p:cNvSpPr/>
          <p:nvPr/>
        </p:nvSpPr>
        <p:spPr>
          <a:xfrm>
            <a:off x="7375978" y="267806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34</a:t>
            </a:r>
          </a:p>
        </p:txBody>
      </p:sp>
      <p:sp>
        <p:nvSpPr>
          <p:cNvPr id="26" name="Rectangle: Rounded Corners 25">
            <a:extLst>
              <a:ext uri="{FF2B5EF4-FFF2-40B4-BE49-F238E27FC236}">
                <a16:creationId xmlns:a16="http://schemas.microsoft.com/office/drawing/2014/main" id="{0AD7C45F-E568-5117-9087-9FA7366C9FAD}"/>
              </a:ext>
            </a:extLst>
          </p:cNvPr>
          <p:cNvSpPr/>
          <p:nvPr/>
        </p:nvSpPr>
        <p:spPr>
          <a:xfrm>
            <a:off x="7389205"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445</a:t>
            </a:r>
          </a:p>
        </p:txBody>
      </p:sp>
    </p:spTree>
    <p:extLst>
      <p:ext uri="{BB962C8B-B14F-4D97-AF65-F5344CB8AC3E}">
        <p14:creationId xmlns:p14="http://schemas.microsoft.com/office/powerpoint/2010/main" val="7180960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Internalizing </a:t>
            </a:r>
            <a:r>
              <a:rPr lang="en-US" sz="3200"/>
              <a:t>Results – High School Grade Level</a:t>
            </a:r>
            <a:endParaRPr sz="4000"/>
          </a:p>
        </p:txBody>
      </p:sp>
      <p:graphicFrame>
        <p:nvGraphicFramePr>
          <p:cNvPr id="3" name="Google Shape;265;p41">
            <a:extLst>
              <a:ext uri="{FF2B5EF4-FFF2-40B4-BE49-F238E27FC236}">
                <a16:creationId xmlns:a16="http://schemas.microsoft.com/office/drawing/2014/main" id="{A772F3F8-FC18-D8BB-241C-7CF502262B69}"/>
              </a:ext>
            </a:extLst>
          </p:cNvPr>
          <p:cNvGraphicFramePr/>
          <p:nvPr/>
        </p:nvGraphicFramePr>
        <p:xfrm>
          <a:off x="1011382" y="1791853"/>
          <a:ext cx="10169236" cy="4604390"/>
        </p:xfrm>
        <a:graphic>
          <a:graphicData uri="http://schemas.openxmlformats.org/drawingml/2006/table">
            <a:tbl>
              <a:tblPr firstRow="1" bandRow="1">
                <a:noFill/>
              </a:tblPr>
              <a:tblGrid>
                <a:gridCol w="1425594">
                  <a:extLst>
                    <a:ext uri="{9D8B030D-6E8A-4147-A177-3AD203B41FA5}">
                      <a16:colId xmlns:a16="http://schemas.microsoft.com/office/drawing/2014/main" val="20000"/>
                    </a:ext>
                  </a:extLst>
                </a:gridCol>
                <a:gridCol w="1615673">
                  <a:extLst>
                    <a:ext uri="{9D8B030D-6E8A-4147-A177-3AD203B41FA5}">
                      <a16:colId xmlns:a16="http://schemas.microsoft.com/office/drawing/2014/main" val="20001"/>
                    </a:ext>
                  </a:extLst>
                </a:gridCol>
                <a:gridCol w="2375990">
                  <a:extLst>
                    <a:ext uri="{9D8B030D-6E8A-4147-A177-3AD203B41FA5}">
                      <a16:colId xmlns:a16="http://schemas.microsoft.com/office/drawing/2014/main" val="20002"/>
                    </a:ext>
                  </a:extLst>
                </a:gridCol>
                <a:gridCol w="2471029">
                  <a:extLst>
                    <a:ext uri="{9D8B030D-6E8A-4147-A177-3AD203B41FA5}">
                      <a16:colId xmlns:a16="http://schemas.microsoft.com/office/drawing/2014/main" val="20003"/>
                    </a:ext>
                  </a:extLst>
                </a:gridCol>
                <a:gridCol w="2280950">
                  <a:extLst>
                    <a:ext uri="{9D8B030D-6E8A-4147-A177-3AD203B41FA5}">
                      <a16:colId xmlns:a16="http://schemas.microsoft.com/office/drawing/2014/main" val="20004"/>
                    </a:ext>
                  </a:extLst>
                </a:gridCol>
              </a:tblGrid>
              <a:tr h="585536">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975835">
                <a:tc>
                  <a:txBody>
                    <a:bodyPr/>
                    <a:lstStyle/>
                    <a:p>
                      <a:pPr marL="0" marR="0" lvl="0" indent="0" algn="ctr" rtl="0">
                        <a:spcBef>
                          <a:spcPts val="0"/>
                        </a:spcBef>
                        <a:spcAft>
                          <a:spcPts val="0"/>
                        </a:spcAft>
                        <a:buNone/>
                      </a:pPr>
                      <a:r>
                        <a:rPr lang="en-US" sz="2400" u="none" strike="noStrike" cap="none"/>
                        <a:t>9</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271</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222</a:t>
                      </a:r>
                    </a:p>
                    <a:p>
                      <a:pPr marL="0" lvl="0" indent="0" algn="ctr" rtl="0">
                        <a:spcBef>
                          <a:spcPts val="0"/>
                        </a:spcBef>
                        <a:spcAft>
                          <a:spcPts val="0"/>
                        </a:spcAft>
                        <a:buNone/>
                      </a:pPr>
                      <a:r>
                        <a:rPr lang="en-US" sz="2400"/>
                        <a:t>(81.92%)</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19</a:t>
                      </a:r>
                    </a:p>
                    <a:p>
                      <a:pPr marL="0" lvl="0" indent="0" algn="ctr" rtl="0">
                        <a:spcBef>
                          <a:spcPts val="0"/>
                        </a:spcBef>
                        <a:spcAft>
                          <a:spcPts val="0"/>
                        </a:spcAft>
                        <a:buNone/>
                      </a:pPr>
                      <a:r>
                        <a:rPr lang="en-US" sz="2400"/>
                        <a:t>(7.01%)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30</a:t>
                      </a:r>
                    </a:p>
                    <a:p>
                      <a:pPr marL="0" lvl="0" indent="0" algn="ctr" rtl="0">
                        <a:spcBef>
                          <a:spcPts val="0"/>
                        </a:spcBef>
                        <a:spcAft>
                          <a:spcPts val="0"/>
                        </a:spcAft>
                        <a:buNone/>
                      </a:pPr>
                      <a:r>
                        <a:rPr lang="en-US" sz="2400"/>
                        <a:t>(11.07%)</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835">
                <a:tc>
                  <a:txBody>
                    <a:bodyPr/>
                    <a:lstStyle/>
                    <a:p>
                      <a:pPr marL="0" marR="0" lvl="0" indent="0" algn="ctr" rtl="0">
                        <a:spcBef>
                          <a:spcPts val="0"/>
                        </a:spcBef>
                        <a:spcAft>
                          <a:spcPts val="0"/>
                        </a:spcAft>
                        <a:buNone/>
                      </a:pPr>
                      <a:r>
                        <a:rPr lang="en-US" sz="2400" u="none" strike="noStrike" cap="none"/>
                        <a:t>10</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303</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265</a:t>
                      </a:r>
                    </a:p>
                    <a:p>
                      <a:pPr marL="0" lvl="0" indent="0" algn="ctr" rtl="0">
                        <a:spcBef>
                          <a:spcPts val="0"/>
                        </a:spcBef>
                        <a:spcAft>
                          <a:spcPts val="0"/>
                        </a:spcAft>
                        <a:buNone/>
                      </a:pPr>
                      <a:r>
                        <a:rPr lang="en-US" sz="2400"/>
                        <a:t>(87.46%)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a:t>
                      </a:r>
                    </a:p>
                    <a:p>
                      <a:pPr marL="0" lvl="0" indent="0" algn="ctr" rtl="0">
                        <a:spcBef>
                          <a:spcPts val="0"/>
                        </a:spcBef>
                        <a:spcAft>
                          <a:spcPts val="0"/>
                        </a:spcAft>
                        <a:buNone/>
                      </a:pPr>
                      <a:r>
                        <a:rPr lang="en-US" sz="2400"/>
                        <a:t>(6.60%)</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18</a:t>
                      </a:r>
                    </a:p>
                    <a:p>
                      <a:pPr marL="0" lvl="0" indent="0" algn="ctr" rtl="0">
                        <a:spcBef>
                          <a:spcPts val="0"/>
                        </a:spcBef>
                        <a:spcAft>
                          <a:spcPts val="0"/>
                        </a:spcAft>
                        <a:buNone/>
                      </a:pPr>
                      <a:r>
                        <a:rPr lang="en-US" sz="2400"/>
                        <a:t>(5.94%)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835">
                <a:tc>
                  <a:txBody>
                    <a:bodyPr/>
                    <a:lstStyle/>
                    <a:p>
                      <a:pPr marL="0" marR="0" lvl="0" indent="0" algn="ctr" rtl="0">
                        <a:spcBef>
                          <a:spcPts val="0"/>
                        </a:spcBef>
                        <a:spcAft>
                          <a:spcPts val="0"/>
                        </a:spcAft>
                        <a:buNone/>
                      </a:pPr>
                      <a:r>
                        <a:rPr lang="en-US" sz="2400" u="none" strike="noStrike" cap="none"/>
                        <a:t>11</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256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216</a:t>
                      </a:r>
                    </a:p>
                    <a:p>
                      <a:pPr marL="0" lvl="0" indent="0" algn="ctr" rtl="0">
                        <a:spcBef>
                          <a:spcPts val="0"/>
                        </a:spcBef>
                        <a:spcAft>
                          <a:spcPts val="0"/>
                        </a:spcAft>
                        <a:buNone/>
                      </a:pPr>
                      <a:r>
                        <a:rPr lang="en-US" sz="2400"/>
                        <a:t>(84.38%)</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a:t>
                      </a:r>
                    </a:p>
                    <a:p>
                      <a:pPr marL="0" lvl="0" indent="0" algn="ctr" rtl="0">
                        <a:spcBef>
                          <a:spcPts val="0"/>
                        </a:spcBef>
                        <a:spcAft>
                          <a:spcPts val="0"/>
                        </a:spcAft>
                        <a:buNone/>
                      </a:pPr>
                      <a:r>
                        <a:rPr lang="en-US" sz="2400"/>
                        <a:t>(3.52%)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31</a:t>
                      </a:r>
                    </a:p>
                    <a:p>
                      <a:pPr marL="0" lvl="0" indent="0" algn="ctr" rtl="0">
                        <a:spcBef>
                          <a:spcPts val="0"/>
                        </a:spcBef>
                        <a:spcAft>
                          <a:spcPts val="0"/>
                        </a:spcAft>
                        <a:buNone/>
                      </a:pPr>
                      <a:r>
                        <a:rPr lang="en-US" sz="2400"/>
                        <a:t>(12.11%)</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835">
                <a:tc>
                  <a:txBody>
                    <a:bodyPr/>
                    <a:lstStyle/>
                    <a:p>
                      <a:pPr marL="0" marR="0" lvl="0" indent="0" algn="ctr" rtl="0">
                        <a:spcBef>
                          <a:spcPts val="0"/>
                        </a:spcBef>
                        <a:spcAft>
                          <a:spcPts val="0"/>
                        </a:spcAft>
                        <a:buNone/>
                      </a:pPr>
                      <a:r>
                        <a:rPr lang="en-US" sz="2400" u="none" strike="noStrike" cap="none"/>
                        <a:t>12</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241</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225</a:t>
                      </a:r>
                    </a:p>
                    <a:p>
                      <a:pPr marL="0" lvl="0" indent="0" algn="ctr" rtl="0">
                        <a:spcBef>
                          <a:spcPts val="0"/>
                        </a:spcBef>
                        <a:spcAft>
                          <a:spcPts val="0"/>
                        </a:spcAft>
                        <a:buNone/>
                      </a:pPr>
                      <a:r>
                        <a:rPr lang="en-US" sz="2400"/>
                        <a:t>(93.36%)</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8</a:t>
                      </a:r>
                    </a:p>
                    <a:p>
                      <a:pPr marL="0" lvl="0" indent="0" algn="ctr" rtl="0">
                        <a:spcBef>
                          <a:spcPts val="0"/>
                        </a:spcBef>
                        <a:spcAft>
                          <a:spcPts val="0"/>
                        </a:spcAft>
                        <a:buNone/>
                      </a:pPr>
                      <a:r>
                        <a:rPr lang="en-US" sz="2400"/>
                        <a:t>(3.32%)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8</a:t>
                      </a:r>
                    </a:p>
                    <a:p>
                      <a:pPr marL="0" lvl="0" indent="0" algn="ctr" rtl="0">
                        <a:spcBef>
                          <a:spcPts val="0"/>
                        </a:spcBef>
                        <a:spcAft>
                          <a:spcPts val="0"/>
                        </a:spcAft>
                        <a:buNone/>
                      </a:pPr>
                      <a:r>
                        <a:rPr lang="en-US" sz="2400"/>
                        <a:t>(3.32%)</a:t>
                      </a:r>
                      <a:endParaRPr sz="240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3562966574"/>
                  </a:ext>
                </a:extLst>
              </a:tr>
            </a:tbl>
          </a:graphicData>
        </a:graphic>
      </p:graphicFrame>
    </p:spTree>
    <p:extLst>
      <p:ext uri="{BB962C8B-B14F-4D97-AF65-F5344CB8AC3E}">
        <p14:creationId xmlns:p14="http://schemas.microsoft.com/office/powerpoint/2010/main" val="13918705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DF1B-13E7-A8A4-2AA1-11F71DB634E1}"/>
              </a:ext>
            </a:extLst>
          </p:cNvPr>
          <p:cNvSpPr>
            <a:spLocks noGrp="1"/>
          </p:cNvSpPr>
          <p:nvPr>
            <p:ph type="title"/>
          </p:nvPr>
        </p:nvSpPr>
        <p:spPr/>
        <p:txBody>
          <a:bodyPr/>
          <a:lstStyle/>
          <a:p>
            <a:r>
              <a:rPr lang="en-US"/>
              <a:t>Reviewing Screening Data</a:t>
            </a:r>
          </a:p>
        </p:txBody>
      </p:sp>
      <p:pic>
        <p:nvPicPr>
          <p:cNvPr id="5" name="Content Placeholder 4" descr="A screen shot of a survey&#10;&#10;Description automatically generated">
            <a:extLst>
              <a:ext uri="{FF2B5EF4-FFF2-40B4-BE49-F238E27FC236}">
                <a16:creationId xmlns:a16="http://schemas.microsoft.com/office/drawing/2014/main" id="{745D9C26-94F1-F055-C9BC-B2BE8D7B66F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7807103" y="1825625"/>
            <a:ext cx="3017202" cy="3904615"/>
          </a:xfrm>
          <a:ln>
            <a:solidFill>
              <a:schemeClr val="tx1"/>
            </a:solidFill>
          </a:ln>
        </p:spPr>
      </p:pic>
      <p:sp>
        <p:nvSpPr>
          <p:cNvPr id="6" name="Content Placeholder 5">
            <a:extLst>
              <a:ext uri="{FF2B5EF4-FFF2-40B4-BE49-F238E27FC236}">
                <a16:creationId xmlns:a16="http://schemas.microsoft.com/office/drawing/2014/main" id="{171743A6-82CC-D030-812F-4F9A7D7D4F56}"/>
              </a:ext>
            </a:extLst>
          </p:cNvPr>
          <p:cNvSpPr>
            <a:spLocks noGrp="1"/>
          </p:cNvSpPr>
          <p:nvPr>
            <p:ph sz="half" idx="2"/>
          </p:nvPr>
        </p:nvSpPr>
        <p:spPr>
          <a:xfrm>
            <a:off x="914399" y="1825625"/>
            <a:ext cx="6695441" cy="4351338"/>
          </a:xfrm>
        </p:spPr>
        <p:txBody>
          <a:bodyPr>
            <a:normAutofit/>
          </a:bodyPr>
          <a:lstStyle/>
          <a:p>
            <a:pPr marL="0" indent="0">
              <a:buNone/>
            </a:pPr>
            <a:r>
              <a:rPr lang="en-US"/>
              <a:t>Ci3T Leadership Teams review screening data at the following levels:</a:t>
            </a:r>
          </a:p>
          <a:p>
            <a:r>
              <a:rPr lang="en-US" sz="2400"/>
              <a:t>Screening Practice </a:t>
            </a:r>
          </a:p>
          <a:p>
            <a:r>
              <a:rPr lang="en-US" sz="2400"/>
              <a:t>School-wide (e.g., Tier 1 efforts)</a:t>
            </a:r>
          </a:p>
          <a:p>
            <a:r>
              <a:rPr lang="en-US" sz="2400"/>
              <a:t>Grade or department (e.g., Tier 1 efforts, low-intensity strategies)</a:t>
            </a:r>
          </a:p>
          <a:p>
            <a:r>
              <a:rPr lang="en-US" sz="2400"/>
              <a:t>Class level (e.g., low-intensity strategies)</a:t>
            </a:r>
          </a:p>
          <a:p>
            <a:r>
              <a:rPr lang="en-US" sz="2400"/>
              <a:t>Individual student level (e.g., Tier 2 and Tier 3)</a:t>
            </a:r>
          </a:p>
        </p:txBody>
      </p:sp>
      <p:pic>
        <p:nvPicPr>
          <p:cNvPr id="4" name="Picture 3" descr="A hand holding a flashlight&#10;&#10;Description automatically generated">
            <a:extLst>
              <a:ext uri="{FF2B5EF4-FFF2-40B4-BE49-F238E27FC236}">
                <a16:creationId xmlns:a16="http://schemas.microsoft.com/office/drawing/2014/main" id="{C28679A2-5908-4CC4-5EF3-9BF468825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400315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77"/>
          <a:stretch/>
        </p:blipFill>
        <p:spPr>
          <a:xfrm>
            <a:off x="2683040" y="1505412"/>
            <a:ext cx="7358991" cy="5158444"/>
          </a:xfrm>
          <a:prstGeom prst="rect">
            <a:avLst/>
          </a:prstGeom>
        </p:spPr>
      </p:pic>
      <p:sp>
        <p:nvSpPr>
          <p:cNvPr id="7" name="Rectangle 6">
            <a:extLst>
              <a:ext uri="{FF2B5EF4-FFF2-40B4-BE49-F238E27FC236}">
                <a16:creationId xmlns:a16="http://schemas.microsoft.com/office/drawing/2014/main" id="{2D378C1D-F90A-1E9B-855A-A23BA6CB0546}"/>
              </a:ext>
            </a:extLst>
          </p:cNvPr>
          <p:cNvSpPr/>
          <p:nvPr/>
        </p:nvSpPr>
        <p:spPr>
          <a:xfrm>
            <a:off x="2683040" y="320040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a:effectLst/>
                <a:latin typeface="Segoe UI" panose="020B0502040204020203" pitchFamily="34" charset="0"/>
              </a:rPr>
              <a:t>Enhanced Ci3T Implementation Series and Delivery</a:t>
            </a:r>
            <a:endParaRPr lang="en-US"/>
          </a:p>
        </p:txBody>
      </p:sp>
    </p:spTree>
    <p:extLst>
      <p:ext uri="{BB962C8B-B14F-4D97-AF65-F5344CB8AC3E}">
        <p14:creationId xmlns:p14="http://schemas.microsoft.com/office/powerpoint/2010/main" val="109714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FC31-6886-ED06-977D-27072AE9B6CE}"/>
              </a:ext>
            </a:extLst>
          </p:cNvPr>
          <p:cNvSpPr>
            <a:spLocks noGrp="1"/>
          </p:cNvSpPr>
          <p:nvPr>
            <p:ph type="title"/>
          </p:nvPr>
        </p:nvSpPr>
        <p:spPr/>
        <p:txBody>
          <a:bodyPr/>
          <a:lstStyle/>
          <a:p>
            <a:r>
              <a:rPr lang="en-US"/>
              <a:t>Academic Screening</a:t>
            </a:r>
          </a:p>
        </p:txBody>
      </p:sp>
      <p:pic>
        <p:nvPicPr>
          <p:cNvPr id="4" name="Picture 3" descr="A diagram of a variety of objects&#10;&#10;Description automatically generated with medium confidence">
            <a:extLst>
              <a:ext uri="{FF2B5EF4-FFF2-40B4-BE49-F238E27FC236}">
                <a16:creationId xmlns:a16="http://schemas.microsoft.com/office/drawing/2014/main" id="{62F45403-B985-7C49-BE15-FE1A53EA607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15016" y="2181859"/>
            <a:ext cx="10438784" cy="3202689"/>
          </a:xfrm>
          <a:prstGeom prst="rect">
            <a:avLst/>
          </a:prstGeom>
          <a:ln>
            <a:noFill/>
          </a:ln>
        </p:spPr>
      </p:pic>
    </p:spTree>
    <p:extLst>
      <p:ext uri="{BB962C8B-B14F-4D97-AF65-F5344CB8AC3E}">
        <p14:creationId xmlns:p14="http://schemas.microsoft.com/office/powerpoint/2010/main" val="26896452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2057A-02B1-4C83-043C-F5F2809D616C}"/>
              </a:ext>
            </a:extLst>
          </p:cNvPr>
          <p:cNvSpPr>
            <a:spLocks noGrp="1"/>
          </p:cNvSpPr>
          <p:nvPr>
            <p:ph type="title"/>
          </p:nvPr>
        </p:nvSpPr>
        <p:spPr/>
        <p:txBody>
          <a:bodyPr/>
          <a:lstStyle/>
          <a:p>
            <a:r>
              <a:rPr lang="en-US"/>
              <a:t>Academic Screening</a:t>
            </a:r>
          </a:p>
        </p:txBody>
      </p:sp>
      <p:pic>
        <p:nvPicPr>
          <p:cNvPr id="4" name="Picture 3">
            <a:extLst>
              <a:ext uri="{FF2B5EF4-FFF2-40B4-BE49-F238E27FC236}">
                <a16:creationId xmlns:a16="http://schemas.microsoft.com/office/drawing/2014/main" id="{56E77599-8F19-2F75-A11A-26D65D32F157}"/>
              </a:ext>
            </a:extLst>
          </p:cNvPr>
          <p:cNvPicPr>
            <a:picLocks noChangeAspect="1"/>
          </p:cNvPicPr>
          <p:nvPr/>
        </p:nvPicPr>
        <p:blipFill>
          <a:blip r:embed="rId3"/>
          <a:stretch>
            <a:fillRect/>
          </a:stretch>
        </p:blipFill>
        <p:spPr>
          <a:xfrm>
            <a:off x="838200" y="1865944"/>
            <a:ext cx="4696838" cy="3673838"/>
          </a:xfrm>
          <a:prstGeom prst="rect">
            <a:avLst/>
          </a:prstGeom>
        </p:spPr>
      </p:pic>
      <p:pic>
        <p:nvPicPr>
          <p:cNvPr id="6" name="Picture 5">
            <a:extLst>
              <a:ext uri="{FF2B5EF4-FFF2-40B4-BE49-F238E27FC236}">
                <a16:creationId xmlns:a16="http://schemas.microsoft.com/office/drawing/2014/main" id="{6BC6A14C-E09E-BCC8-A415-7C728B1E19C3}"/>
              </a:ext>
            </a:extLst>
          </p:cNvPr>
          <p:cNvPicPr>
            <a:picLocks noChangeAspect="1"/>
          </p:cNvPicPr>
          <p:nvPr/>
        </p:nvPicPr>
        <p:blipFill>
          <a:blip r:embed="rId4"/>
          <a:stretch>
            <a:fillRect/>
          </a:stretch>
        </p:blipFill>
        <p:spPr>
          <a:xfrm>
            <a:off x="5911173" y="1865944"/>
            <a:ext cx="5604831" cy="3673838"/>
          </a:xfrm>
          <a:prstGeom prst="rect">
            <a:avLst/>
          </a:prstGeom>
        </p:spPr>
      </p:pic>
      <p:pic>
        <p:nvPicPr>
          <p:cNvPr id="5" name="Picture 4">
            <a:extLst>
              <a:ext uri="{FF2B5EF4-FFF2-40B4-BE49-F238E27FC236}">
                <a16:creationId xmlns:a16="http://schemas.microsoft.com/office/drawing/2014/main" id="{7074DC2F-E412-56FC-F650-3BF6186E903D}"/>
              </a:ext>
            </a:extLst>
          </p:cNvPr>
          <p:cNvPicPr>
            <a:picLocks noChangeAspect="1"/>
          </p:cNvPicPr>
          <p:nvPr/>
        </p:nvPicPr>
        <p:blipFill>
          <a:blip r:embed="rId5"/>
          <a:stretch>
            <a:fillRect/>
          </a:stretch>
        </p:blipFill>
        <p:spPr>
          <a:xfrm>
            <a:off x="569599" y="5167066"/>
            <a:ext cx="3802452" cy="745432"/>
          </a:xfrm>
          <a:prstGeom prst="rect">
            <a:avLst/>
          </a:prstGeom>
          <a:ln>
            <a:solidFill>
              <a:schemeClr val="tx1"/>
            </a:solidFill>
          </a:ln>
        </p:spPr>
      </p:pic>
    </p:spTree>
    <p:extLst>
      <p:ext uri="{BB962C8B-B14F-4D97-AF65-F5344CB8AC3E}">
        <p14:creationId xmlns:p14="http://schemas.microsoft.com/office/powerpoint/2010/main" val="16912321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6A26-DB0B-F41D-4493-2D70B51CDACE}"/>
              </a:ext>
            </a:extLst>
          </p:cNvPr>
          <p:cNvSpPr>
            <a:spLocks noGrp="1"/>
          </p:cNvSpPr>
          <p:nvPr>
            <p:ph type="title"/>
          </p:nvPr>
        </p:nvSpPr>
        <p:spPr/>
        <p:txBody>
          <a:bodyPr/>
          <a:lstStyle/>
          <a:p>
            <a:r>
              <a:rPr lang="en-US"/>
              <a:t>Academic Screening</a:t>
            </a:r>
          </a:p>
        </p:txBody>
      </p:sp>
      <p:pic>
        <p:nvPicPr>
          <p:cNvPr id="9" name="Picture 8" descr="A screenshot of a computer&#10;&#10;Description automatically generated">
            <a:extLst>
              <a:ext uri="{FF2B5EF4-FFF2-40B4-BE49-F238E27FC236}">
                <a16:creationId xmlns:a16="http://schemas.microsoft.com/office/drawing/2014/main" id="{83648551-FD69-F832-B176-667F21AC23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942" y="1690688"/>
            <a:ext cx="3378718" cy="4205287"/>
          </a:xfrm>
          <a:prstGeom prst="rect">
            <a:avLst/>
          </a:prstGeom>
          <a:ln>
            <a:solidFill>
              <a:schemeClr val="tx1"/>
            </a:solidFill>
          </a:ln>
        </p:spPr>
      </p:pic>
      <p:pic>
        <p:nvPicPr>
          <p:cNvPr id="5" name="Picture 4">
            <a:extLst>
              <a:ext uri="{FF2B5EF4-FFF2-40B4-BE49-F238E27FC236}">
                <a16:creationId xmlns:a16="http://schemas.microsoft.com/office/drawing/2014/main" id="{C02D048B-E490-BC70-4D2C-AA2632966108}"/>
              </a:ext>
            </a:extLst>
          </p:cNvPr>
          <p:cNvPicPr>
            <a:picLocks noChangeAspect="1"/>
          </p:cNvPicPr>
          <p:nvPr/>
        </p:nvPicPr>
        <p:blipFill>
          <a:blip r:embed="rId4"/>
          <a:stretch>
            <a:fillRect/>
          </a:stretch>
        </p:blipFill>
        <p:spPr>
          <a:xfrm>
            <a:off x="580293" y="5538925"/>
            <a:ext cx="1408644" cy="541786"/>
          </a:xfrm>
          <a:prstGeom prst="rect">
            <a:avLst/>
          </a:prstGeom>
          <a:ln>
            <a:solidFill>
              <a:schemeClr val="tx1"/>
            </a:solidFill>
          </a:ln>
        </p:spPr>
      </p:pic>
      <p:pic>
        <p:nvPicPr>
          <p:cNvPr id="3" name="Picture 2" descr="Graphical user interface, application&#10;&#10;Description automatically generated">
            <a:extLst>
              <a:ext uri="{FF2B5EF4-FFF2-40B4-BE49-F238E27FC236}">
                <a16:creationId xmlns:a16="http://schemas.microsoft.com/office/drawing/2014/main" id="{C6750619-5BE2-88D2-301E-714B4FAF89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60309" y="2293866"/>
            <a:ext cx="7218286" cy="2998931"/>
          </a:xfrm>
          <a:prstGeom prst="rect">
            <a:avLst/>
          </a:prstGeom>
          <a:ln>
            <a:solidFill>
              <a:schemeClr val="tx1"/>
            </a:solidFill>
          </a:ln>
        </p:spPr>
      </p:pic>
    </p:spTree>
    <p:extLst>
      <p:ext uri="{BB962C8B-B14F-4D97-AF65-F5344CB8AC3E}">
        <p14:creationId xmlns:p14="http://schemas.microsoft.com/office/powerpoint/2010/main" val="39481531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67E0-E458-A20C-AB93-ADD3161A7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9642B-5898-DA3E-C6B5-F946E53EC997}"/>
              </a:ext>
            </a:extLst>
          </p:cNvPr>
          <p:cNvSpPr>
            <a:spLocks noGrp="1"/>
          </p:cNvSpPr>
          <p:nvPr>
            <p:ph type="title"/>
          </p:nvPr>
        </p:nvSpPr>
        <p:spPr/>
        <p:txBody>
          <a:bodyPr/>
          <a:lstStyle/>
          <a:p>
            <a:r>
              <a:rPr lang="en-US"/>
              <a:t>Reviewing Multiple Sources of Data in an Integrated Way</a:t>
            </a:r>
          </a:p>
        </p:txBody>
      </p:sp>
      <p:pic>
        <p:nvPicPr>
          <p:cNvPr id="9" name="Picture 8">
            <a:extLst>
              <a:ext uri="{FF2B5EF4-FFF2-40B4-BE49-F238E27FC236}">
                <a16:creationId xmlns:a16="http://schemas.microsoft.com/office/drawing/2014/main" id="{96BE2A57-F9C0-041A-4601-B38C185732B4}"/>
              </a:ext>
            </a:extLst>
          </p:cNvPr>
          <p:cNvPicPr>
            <a:picLocks noChangeAspect="1"/>
          </p:cNvPicPr>
          <p:nvPr/>
        </p:nvPicPr>
        <p:blipFill>
          <a:blip r:embed="rId2"/>
          <a:stretch>
            <a:fillRect/>
          </a:stretch>
        </p:blipFill>
        <p:spPr>
          <a:xfrm>
            <a:off x="903514" y="1864860"/>
            <a:ext cx="10384971" cy="3886116"/>
          </a:xfrm>
          <a:prstGeom prst="rect">
            <a:avLst/>
          </a:prstGeom>
          <a:ln>
            <a:solidFill>
              <a:schemeClr val="tx1"/>
            </a:solidFill>
          </a:ln>
        </p:spPr>
      </p:pic>
      <p:sp>
        <p:nvSpPr>
          <p:cNvPr id="10" name="Rectangle 9">
            <a:extLst>
              <a:ext uri="{FF2B5EF4-FFF2-40B4-BE49-F238E27FC236}">
                <a16:creationId xmlns:a16="http://schemas.microsoft.com/office/drawing/2014/main" id="{407F6D5A-C046-885F-CAD5-8F250DEF1126}"/>
              </a:ext>
            </a:extLst>
          </p:cNvPr>
          <p:cNvSpPr/>
          <p:nvPr/>
        </p:nvSpPr>
        <p:spPr>
          <a:xfrm>
            <a:off x="4114800" y="1777774"/>
            <a:ext cx="1190626"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41DB75-502D-B602-5592-B5CE776E3A23}"/>
              </a:ext>
            </a:extLst>
          </p:cNvPr>
          <p:cNvSpPr/>
          <p:nvPr/>
        </p:nvSpPr>
        <p:spPr>
          <a:xfrm>
            <a:off x="5419724" y="1777774"/>
            <a:ext cx="4467225"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8C8293-FBF2-C281-51A2-BA3EFF1DFE4C}"/>
              </a:ext>
            </a:extLst>
          </p:cNvPr>
          <p:cNvSpPr/>
          <p:nvPr/>
        </p:nvSpPr>
        <p:spPr>
          <a:xfrm>
            <a:off x="2924174" y="1777774"/>
            <a:ext cx="838201"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6E13E454-4DC6-33D9-00C5-231020399F27}"/>
              </a:ext>
            </a:extLst>
          </p:cNvPr>
          <p:cNvSpPr/>
          <p:nvPr/>
        </p:nvSpPr>
        <p:spPr>
          <a:xfrm>
            <a:off x="2238375" y="5906696"/>
            <a:ext cx="1524000" cy="36195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attendance</a:t>
            </a:r>
          </a:p>
        </p:txBody>
      </p:sp>
      <p:sp>
        <p:nvSpPr>
          <p:cNvPr id="14" name="Rectangle: Rounded Corners 13">
            <a:extLst>
              <a:ext uri="{FF2B5EF4-FFF2-40B4-BE49-F238E27FC236}">
                <a16:creationId xmlns:a16="http://schemas.microsoft.com/office/drawing/2014/main" id="{FC8C99F0-FCBF-7D0A-EBDD-0D04BD5D26DC}"/>
              </a:ext>
            </a:extLst>
          </p:cNvPr>
          <p:cNvSpPr/>
          <p:nvPr/>
        </p:nvSpPr>
        <p:spPr>
          <a:xfrm>
            <a:off x="3948113" y="5925147"/>
            <a:ext cx="1524000"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behavior</a:t>
            </a:r>
          </a:p>
          <a:p>
            <a:pPr algn="ctr"/>
            <a:r>
              <a:rPr lang="en-US"/>
              <a:t>screening</a:t>
            </a:r>
          </a:p>
        </p:txBody>
      </p:sp>
      <p:sp>
        <p:nvSpPr>
          <p:cNvPr id="15" name="Rectangle: Rounded Corners 14">
            <a:extLst>
              <a:ext uri="{FF2B5EF4-FFF2-40B4-BE49-F238E27FC236}">
                <a16:creationId xmlns:a16="http://schemas.microsoft.com/office/drawing/2014/main" id="{DA07B747-3433-8B07-4FCE-F2A05481830F}"/>
              </a:ext>
            </a:extLst>
          </p:cNvPr>
          <p:cNvSpPr/>
          <p:nvPr/>
        </p:nvSpPr>
        <p:spPr>
          <a:xfrm>
            <a:off x="6215063" y="5925147"/>
            <a:ext cx="3052762"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academic screening</a:t>
            </a:r>
          </a:p>
        </p:txBody>
      </p:sp>
    </p:spTree>
    <p:extLst>
      <p:ext uri="{BB962C8B-B14F-4D97-AF65-F5344CB8AC3E}">
        <p14:creationId xmlns:p14="http://schemas.microsoft.com/office/powerpoint/2010/main" val="311665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25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25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0486-0FB9-1134-AE04-A0DA9E0577C4}"/>
            </a:ext>
          </a:extLst>
        </p:cNvPr>
        <p:cNvGrpSpPr/>
        <p:nvPr/>
      </p:nvGrpSpPr>
      <p:grpSpPr>
        <a:xfrm>
          <a:off x="0" y="0"/>
          <a:ext cx="0" cy="0"/>
          <a:chOff x="0" y="0"/>
          <a:chExt cx="0" cy="0"/>
        </a:xfrm>
      </p:grpSpPr>
      <p:pic>
        <p:nvPicPr>
          <p:cNvPr id="3" name="Content Placeholder 4" descr="A screen shot of a survey&#10;&#10;Description automatically generated">
            <a:extLst>
              <a:ext uri="{FF2B5EF4-FFF2-40B4-BE49-F238E27FC236}">
                <a16:creationId xmlns:a16="http://schemas.microsoft.com/office/drawing/2014/main" id="{3EC4DFB3-D573-F2BC-C826-55FA0F44D8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1872" y="703029"/>
            <a:ext cx="3254529" cy="4211744"/>
          </a:xfrm>
          <a:prstGeom prst="rect">
            <a:avLst/>
          </a:prstGeom>
          <a:ln>
            <a:solidFill>
              <a:schemeClr val="tx1"/>
            </a:solidFill>
          </a:ln>
        </p:spPr>
      </p:pic>
      <p:graphicFrame>
        <p:nvGraphicFramePr>
          <p:cNvPr id="17" name="Table 6">
            <a:extLst>
              <a:ext uri="{FF2B5EF4-FFF2-40B4-BE49-F238E27FC236}">
                <a16:creationId xmlns:a16="http://schemas.microsoft.com/office/drawing/2014/main" id="{4B71F325-F65C-F4C8-B004-929520BF5D13}"/>
              </a:ext>
            </a:extLst>
          </p:cNvPr>
          <p:cNvGraphicFramePr>
            <a:graphicFrameLocks noGrp="1"/>
          </p:cNvGraphicFramePr>
          <p:nvPr>
            <p:extLst>
              <p:ext uri="{D42A27DB-BD31-4B8C-83A1-F6EECF244321}">
                <p14:modId xmlns:p14="http://schemas.microsoft.com/office/powerpoint/2010/main" val="2614159582"/>
              </p:ext>
            </p:extLst>
          </p:nvPr>
        </p:nvGraphicFramePr>
        <p:xfrm>
          <a:off x="693822" y="589022"/>
          <a:ext cx="7507806" cy="4439759"/>
        </p:xfrm>
        <a:graphic>
          <a:graphicData uri="http://schemas.openxmlformats.org/drawingml/2006/table">
            <a:tbl>
              <a:tblPr firstRow="1" bandRow="1">
                <a:tableStyleId>{5C22544A-7EE6-4342-B048-85BDC9FD1C3A}</a:tableStyleId>
              </a:tblPr>
              <a:tblGrid>
                <a:gridCol w="7507806">
                  <a:extLst>
                    <a:ext uri="{9D8B030D-6E8A-4147-A177-3AD203B41FA5}">
                      <a16:colId xmlns:a16="http://schemas.microsoft.com/office/drawing/2014/main" val="659750370"/>
                    </a:ext>
                  </a:extLst>
                </a:gridCol>
              </a:tblGrid>
              <a:tr h="629759">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Let’s discuss!</a:t>
                      </a:r>
                    </a:p>
                  </a:txBody>
                  <a:tcPr>
                    <a:solidFill>
                      <a:schemeClr val="accent5"/>
                    </a:solidFill>
                  </a:tcPr>
                </a:tc>
                <a:extLst>
                  <a:ext uri="{0D108BD9-81ED-4DB2-BD59-A6C34878D82A}">
                    <a16:rowId xmlns:a16="http://schemas.microsoft.com/office/drawing/2014/main" val="2349869466"/>
                  </a:ext>
                </a:extLst>
              </a:tr>
              <a:tr h="3581985">
                <a:tc>
                  <a:txBody>
                    <a:bodyPr/>
                    <a:lstStyle/>
                    <a:p>
                      <a:pPr marL="0" indent="0">
                        <a:buNone/>
                      </a:pPr>
                      <a:r>
                        <a:rPr lang="en-US" sz="2800"/>
                        <a:t>Use the </a:t>
                      </a:r>
                      <a:r>
                        <a:rPr lang="en-US" sz="2800" i="1"/>
                        <a:t>Working with Your Screening Data Handout </a:t>
                      </a:r>
                      <a:r>
                        <a:rPr lang="en-US" sz="2800"/>
                        <a:t>to review winter screening data</a:t>
                      </a:r>
                    </a:p>
                    <a:p>
                      <a:pPr marL="342900" indent="-342900">
                        <a:buFont typeface="Arial" panose="020B0604020202020204" pitchFamily="34" charset="0"/>
                        <a:buChar char="•"/>
                      </a:pPr>
                      <a:r>
                        <a:rPr lang="en-US" sz="2800"/>
                        <a:t>Where are there strengths or bright spots?</a:t>
                      </a:r>
                    </a:p>
                    <a:p>
                      <a:pPr marL="342900" indent="-342900">
                        <a:buFont typeface="Arial" panose="020B0604020202020204" pitchFamily="34" charset="0"/>
                        <a:buChar char="•"/>
                      </a:pPr>
                      <a:r>
                        <a:rPr lang="en-US" sz="2800"/>
                        <a:t>What are the greatest areas of need?</a:t>
                      </a:r>
                    </a:p>
                    <a:p>
                      <a:pPr marL="800100" lvl="1" indent="-342900">
                        <a:buFont typeface="Arial" panose="020B0604020202020204" pitchFamily="34" charset="0"/>
                        <a:buChar char="•"/>
                      </a:pPr>
                      <a:r>
                        <a:rPr lang="en-US" sz="2800"/>
                        <a:t>School-level </a:t>
                      </a:r>
                      <a:r>
                        <a:rPr lang="en-US" sz="2000"/>
                        <a:t>(e.g., Tier 1)?</a:t>
                      </a:r>
                      <a:endParaRPr lang="en-US" sz="2800"/>
                    </a:p>
                    <a:p>
                      <a:pPr marL="800100" lvl="1" indent="-342900">
                        <a:buFont typeface="Arial" panose="020B0604020202020204" pitchFamily="34" charset="0"/>
                        <a:buChar char="•"/>
                      </a:pPr>
                      <a:r>
                        <a:rPr lang="en-US" sz="2800"/>
                        <a:t>Grade or department level </a:t>
                      </a:r>
                      <a:r>
                        <a:rPr lang="en-US" sz="2000"/>
                        <a:t>(e.g., Tier 1, low intensity strategies)?</a:t>
                      </a:r>
                    </a:p>
                    <a:p>
                      <a:pPr marL="800100" lvl="1" indent="-342900">
                        <a:buFont typeface="Arial" panose="020B0604020202020204" pitchFamily="34" charset="0"/>
                        <a:buChar char="•"/>
                      </a:pPr>
                      <a:r>
                        <a:rPr lang="en-US" sz="2800"/>
                        <a:t>Classroom level </a:t>
                      </a:r>
                      <a:r>
                        <a:rPr lang="en-US" sz="2000"/>
                        <a:t>(e.g., low intensity strategies)?</a:t>
                      </a:r>
                    </a:p>
                    <a:p>
                      <a:pPr marL="800100" lvl="1" indent="-342900">
                        <a:buFont typeface="Arial" panose="020B0604020202020204" pitchFamily="34" charset="0"/>
                        <a:buChar char="•"/>
                      </a:pPr>
                      <a:r>
                        <a:rPr lang="en-US" sz="2800"/>
                        <a:t>Student-level</a:t>
                      </a:r>
                      <a:r>
                        <a:rPr lang="en-US" sz="2000"/>
                        <a:t> (e.g., Tier 2 &amp; Tier 3)</a:t>
                      </a:r>
                      <a:endParaRPr lang="en-US" sz="2800"/>
                    </a:p>
                  </a:txBody>
                  <a:tcPr>
                    <a:solidFill>
                      <a:srgbClr val="DDE7F0"/>
                    </a:solidFill>
                  </a:tcPr>
                </a:tc>
                <a:extLst>
                  <a:ext uri="{0D108BD9-81ED-4DB2-BD59-A6C34878D82A}">
                    <a16:rowId xmlns:a16="http://schemas.microsoft.com/office/drawing/2014/main" val="927646794"/>
                  </a:ext>
                </a:extLst>
              </a:tr>
            </a:tbl>
          </a:graphicData>
        </a:graphic>
      </p:graphicFrame>
      <p:pic>
        <p:nvPicPr>
          <p:cNvPr id="19" name="Picture 18" descr="Table&#10;&#10;Description automatically generated">
            <a:extLst>
              <a:ext uri="{FF2B5EF4-FFF2-40B4-BE49-F238E27FC236}">
                <a16:creationId xmlns:a16="http://schemas.microsoft.com/office/drawing/2014/main" id="{B3D4AA96-70CA-65F2-71F8-D0D4135210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69491" y="5124786"/>
            <a:ext cx="1283925" cy="1661550"/>
          </a:xfrm>
          <a:prstGeom prst="rect">
            <a:avLst/>
          </a:prstGeom>
          <a:ln>
            <a:solidFill>
              <a:schemeClr val="tx1"/>
            </a:solidFill>
          </a:ln>
        </p:spPr>
      </p:pic>
      <p:pic>
        <p:nvPicPr>
          <p:cNvPr id="20" name="Picture 19" descr="Graphical user interface, application&#10;&#10;Description automatically generated">
            <a:extLst>
              <a:ext uri="{FF2B5EF4-FFF2-40B4-BE49-F238E27FC236}">
                <a16:creationId xmlns:a16="http://schemas.microsoft.com/office/drawing/2014/main" id="{ADBF172F-194A-AAB2-2326-A63201482C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73631" y="5229648"/>
            <a:ext cx="2647711" cy="143629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21" name="Picture 47">
            <a:extLst>
              <a:ext uri="{FF2B5EF4-FFF2-40B4-BE49-F238E27FC236}">
                <a16:creationId xmlns:a16="http://schemas.microsoft.com/office/drawing/2014/main" id="{4F6A9DEA-F26D-B443-C6E7-FA36E6B31C0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2" name="Picture 51">
            <a:extLst>
              <a:ext uri="{FF2B5EF4-FFF2-40B4-BE49-F238E27FC236}">
                <a16:creationId xmlns:a16="http://schemas.microsoft.com/office/drawing/2014/main" id="{8D54B153-D130-FFEC-C2B9-74A55F17077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3" name="Picture 50">
            <a:extLst>
              <a:ext uri="{FF2B5EF4-FFF2-40B4-BE49-F238E27FC236}">
                <a16:creationId xmlns:a16="http://schemas.microsoft.com/office/drawing/2014/main" id="{AD4CFB7D-3DE7-2CC9-12F1-C5C86901E1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4" name="Picture 49">
            <a:extLst>
              <a:ext uri="{FF2B5EF4-FFF2-40B4-BE49-F238E27FC236}">
                <a16:creationId xmlns:a16="http://schemas.microsoft.com/office/drawing/2014/main" id="{F329CCC8-A46D-2F45-6F8B-F19300BCCBC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5" name="Picture 48">
            <a:extLst>
              <a:ext uri="{FF2B5EF4-FFF2-40B4-BE49-F238E27FC236}">
                <a16:creationId xmlns:a16="http://schemas.microsoft.com/office/drawing/2014/main" id="{42D1A055-A4F0-C678-14EE-EE6F2D11343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6" name="Picture 42">
            <a:extLst>
              <a:ext uri="{FF2B5EF4-FFF2-40B4-BE49-F238E27FC236}">
                <a16:creationId xmlns:a16="http://schemas.microsoft.com/office/drawing/2014/main" id="{9FCD0009-8607-41D7-3875-C5606239009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7" name="Picture 46">
            <a:extLst>
              <a:ext uri="{FF2B5EF4-FFF2-40B4-BE49-F238E27FC236}">
                <a16:creationId xmlns:a16="http://schemas.microsoft.com/office/drawing/2014/main" id="{115D3C98-2BBC-BA79-142C-E66D49B29331}"/>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8" name="Picture 45">
            <a:extLst>
              <a:ext uri="{FF2B5EF4-FFF2-40B4-BE49-F238E27FC236}">
                <a16:creationId xmlns:a16="http://schemas.microsoft.com/office/drawing/2014/main" id="{6F6FCF47-7686-0670-9D90-976C80F09BC9}"/>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29" name="Picture 44">
            <a:extLst>
              <a:ext uri="{FF2B5EF4-FFF2-40B4-BE49-F238E27FC236}">
                <a16:creationId xmlns:a16="http://schemas.microsoft.com/office/drawing/2014/main" id="{AA515C9B-729E-70F1-1BF6-56F586FCDB1C}"/>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0" name="Picture 43">
            <a:extLst>
              <a:ext uri="{FF2B5EF4-FFF2-40B4-BE49-F238E27FC236}">
                <a16:creationId xmlns:a16="http://schemas.microsoft.com/office/drawing/2014/main" id="{01659A97-3174-7881-A2A5-8DFF9AEEFBC5}"/>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1" name="Picture 41">
            <a:extLst>
              <a:ext uri="{FF2B5EF4-FFF2-40B4-BE49-F238E27FC236}">
                <a16:creationId xmlns:a16="http://schemas.microsoft.com/office/drawing/2014/main" id="{A69A7764-F113-1023-ABDF-7915D6AADEE6}"/>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2" name="Picture 40">
            <a:extLst>
              <a:ext uri="{FF2B5EF4-FFF2-40B4-BE49-F238E27FC236}">
                <a16:creationId xmlns:a16="http://schemas.microsoft.com/office/drawing/2014/main" id="{5EAC8F54-76EB-409B-CBF0-F8CECA1FEFDF}"/>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3" name="Picture 39">
            <a:extLst>
              <a:ext uri="{FF2B5EF4-FFF2-40B4-BE49-F238E27FC236}">
                <a16:creationId xmlns:a16="http://schemas.microsoft.com/office/drawing/2014/main" id="{26D19C0C-A814-D018-48BC-CB640F1967E1}"/>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4" name="Picture 38">
            <a:extLst>
              <a:ext uri="{FF2B5EF4-FFF2-40B4-BE49-F238E27FC236}">
                <a16:creationId xmlns:a16="http://schemas.microsoft.com/office/drawing/2014/main" id="{5A7DB3E8-0CF2-0508-F572-D123901FBB7B}"/>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35" name="Picture 33">
            <a:extLst>
              <a:ext uri="{FF2B5EF4-FFF2-40B4-BE49-F238E27FC236}">
                <a16:creationId xmlns:a16="http://schemas.microsoft.com/office/drawing/2014/main" id="{BF2C4729-D261-2914-4451-7AF9AA373539}"/>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43" name="Picture 36">
            <a:extLst>
              <a:ext uri="{FF2B5EF4-FFF2-40B4-BE49-F238E27FC236}">
                <a16:creationId xmlns:a16="http://schemas.microsoft.com/office/drawing/2014/main" id="{0ADF92B0-AE86-4B12-D34B-AB5DB6000FA8}"/>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6369812" y="5124786"/>
            <a:ext cx="4284704" cy="1519398"/>
          </a:xfrm>
          <a:prstGeom prst="rect">
            <a:avLst/>
          </a:prstGeom>
          <a:noFill/>
        </p:spPr>
      </p:pic>
      <p:pic>
        <p:nvPicPr>
          <p:cNvPr id="44" name="Picture 32">
            <a:extLst>
              <a:ext uri="{FF2B5EF4-FFF2-40B4-BE49-F238E27FC236}">
                <a16:creationId xmlns:a16="http://schemas.microsoft.com/office/drawing/2014/main" id="{7DD3D5A6-985D-8B7D-2B52-DB4DD52DDB83}"/>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tretch>
            <a:fillRect/>
          </a:stretch>
        </p:blipFill>
        <p:spPr bwMode="auto">
          <a:xfrm>
            <a:off x="6270660" y="5201905"/>
            <a:ext cx="4284703" cy="1519398"/>
          </a:xfrm>
          <a:prstGeom prst="rect">
            <a:avLst/>
          </a:prstGeom>
          <a:noFill/>
        </p:spPr>
      </p:pic>
    </p:spTree>
    <p:extLst>
      <p:ext uri="{BB962C8B-B14F-4D97-AF65-F5344CB8AC3E}">
        <p14:creationId xmlns:p14="http://schemas.microsoft.com/office/powerpoint/2010/main" val="2816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3"/>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25"/>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8"/>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9"/>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30"/>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31"/>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32"/>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33"/>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34"/>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35"/>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43"/>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FF-3E3F-B0BF-6658-8DBC4919AC88}"/>
              </a:ext>
            </a:extLst>
          </p:cNvPr>
          <p:cNvSpPr>
            <a:spLocks noGrp="1"/>
          </p:cNvSpPr>
          <p:nvPr>
            <p:ph type="title"/>
          </p:nvPr>
        </p:nvSpPr>
        <p:spPr/>
        <p:txBody>
          <a:bodyPr/>
          <a:lstStyle/>
          <a:p>
            <a:r>
              <a:rPr lang="en-US"/>
              <a:t>Data-Informed Decision Making:</a:t>
            </a:r>
          </a:p>
        </p:txBody>
      </p:sp>
      <p:sp>
        <p:nvSpPr>
          <p:cNvPr id="3" name="Text Placeholder 2">
            <a:extLst>
              <a:ext uri="{FF2B5EF4-FFF2-40B4-BE49-F238E27FC236}">
                <a16:creationId xmlns:a16="http://schemas.microsoft.com/office/drawing/2014/main" id="{355418F5-0FDB-52F0-7C7A-79D7396ECB66}"/>
              </a:ext>
            </a:extLst>
          </p:cNvPr>
          <p:cNvSpPr>
            <a:spLocks noGrp="1"/>
          </p:cNvSpPr>
          <p:nvPr>
            <p:ph type="body" idx="1"/>
          </p:nvPr>
        </p:nvSpPr>
        <p:spPr/>
        <p:txBody>
          <a:bodyPr/>
          <a:lstStyle/>
          <a:p>
            <a:r>
              <a:rPr lang="en-US" b="1"/>
              <a:t>Set Professional Learning Targets and Resources</a:t>
            </a:r>
          </a:p>
          <a:p>
            <a:r>
              <a:rPr lang="en-US"/>
              <a:t>Develop Communication Plans with Staff and Families</a:t>
            </a:r>
          </a:p>
          <a:p>
            <a:endParaRPr lang="en-US"/>
          </a:p>
        </p:txBody>
      </p:sp>
      <p:pic>
        <p:nvPicPr>
          <p:cNvPr id="5" name="Picture 4" descr="A screenshot of a computer&#10;&#10;Description automatically generated">
            <a:extLst>
              <a:ext uri="{FF2B5EF4-FFF2-40B4-BE49-F238E27FC236}">
                <a16:creationId xmlns:a16="http://schemas.microsoft.com/office/drawing/2014/main" id="{A94732A4-7EBD-1CBA-F573-CB216F152D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19"/>
          <a:stretch/>
        </p:blipFill>
        <p:spPr>
          <a:xfrm>
            <a:off x="10041099" y="4818185"/>
            <a:ext cx="1791004" cy="1805789"/>
          </a:xfrm>
          <a:prstGeom prst="rect">
            <a:avLst/>
          </a:prstGeom>
          <a:ln>
            <a:solidFill>
              <a:schemeClr val="tx1"/>
            </a:solidFill>
          </a:ln>
        </p:spPr>
      </p:pic>
      <p:sp>
        <p:nvSpPr>
          <p:cNvPr id="6" name="Rectangle 5">
            <a:extLst>
              <a:ext uri="{FF2B5EF4-FFF2-40B4-BE49-F238E27FC236}">
                <a16:creationId xmlns:a16="http://schemas.microsoft.com/office/drawing/2014/main" id="{E1ECBD29-39A1-0303-AF30-DA213FED1109}"/>
              </a:ext>
            </a:extLst>
          </p:cNvPr>
          <p:cNvSpPr/>
          <p:nvPr/>
        </p:nvSpPr>
        <p:spPr>
          <a:xfrm>
            <a:off x="9847385" y="4589463"/>
            <a:ext cx="2215661" cy="21513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888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0336D-2ACF-110D-B263-E456D2991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9D133-F2D3-932C-4FDB-F6E8DF3A9F0F}"/>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1363198B-A0D5-20E1-C5EB-E53B1F9DF8E6}"/>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pic>
        <p:nvPicPr>
          <p:cNvPr id="5" name="Picture 4" descr="A screenshot of a computer&#10;&#10;Description automatically generated">
            <a:extLst>
              <a:ext uri="{FF2B5EF4-FFF2-40B4-BE49-F238E27FC236}">
                <a16:creationId xmlns:a16="http://schemas.microsoft.com/office/drawing/2014/main" id="{F42CCEF2-B903-944D-534B-2CFA3F481C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
        <p:nvSpPr>
          <p:cNvPr id="4" name="Rectangle 3">
            <a:extLst>
              <a:ext uri="{FF2B5EF4-FFF2-40B4-BE49-F238E27FC236}">
                <a16:creationId xmlns:a16="http://schemas.microsoft.com/office/drawing/2014/main" id="{6F596A5B-9E39-513A-C72F-A79BE88A6AEF}"/>
              </a:ext>
            </a:extLst>
          </p:cNvPr>
          <p:cNvSpPr/>
          <p:nvPr/>
        </p:nvSpPr>
        <p:spPr>
          <a:xfrm>
            <a:off x="691816" y="3138257"/>
            <a:ext cx="10808368" cy="265838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13869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45F51-B1F0-5A80-2FDD-4BE2E09C8874}"/>
              </a:ext>
            </a:extLst>
          </p:cNvPr>
          <p:cNvSpPr>
            <a:spLocks noGrp="1"/>
          </p:cNvSpPr>
          <p:nvPr>
            <p:ph type="title"/>
          </p:nvPr>
        </p:nvSpPr>
        <p:spPr/>
        <p:txBody>
          <a:bodyPr/>
          <a:lstStyle/>
          <a:p>
            <a:r>
              <a:rPr lang="en-US"/>
              <a:t>Scenario 1</a:t>
            </a:r>
          </a:p>
        </p:txBody>
      </p:sp>
      <p:sp>
        <p:nvSpPr>
          <p:cNvPr id="4" name="Text Placeholder 3">
            <a:extLst>
              <a:ext uri="{FF2B5EF4-FFF2-40B4-BE49-F238E27FC236}">
                <a16:creationId xmlns:a16="http://schemas.microsoft.com/office/drawing/2014/main" id="{F45CF221-F319-A20A-D04F-5A26AB4ADD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139750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0058AF-38B8-1D43-26A4-D20F91AAF2D3}"/>
              </a:ext>
            </a:extLst>
          </p:cNvPr>
          <p:cNvPicPr>
            <a:picLocks noChangeAspect="1"/>
          </p:cNvPicPr>
          <p:nvPr/>
        </p:nvPicPr>
        <p:blipFill>
          <a:blip r:embed="rId3"/>
          <a:stretch>
            <a:fillRect/>
          </a:stretch>
        </p:blipFill>
        <p:spPr>
          <a:xfrm>
            <a:off x="300095" y="215451"/>
            <a:ext cx="10215165" cy="6337749"/>
          </a:xfrm>
          <a:prstGeom prst="rect">
            <a:avLst/>
          </a:prstGeom>
          <a:ln>
            <a:solidFill>
              <a:schemeClr val="accent5"/>
            </a:solidFill>
          </a:ln>
        </p:spPr>
      </p:pic>
      <p:sp>
        <p:nvSpPr>
          <p:cNvPr id="6" name="Rectangle: Rounded Corners 5">
            <a:extLst>
              <a:ext uri="{FF2B5EF4-FFF2-40B4-BE49-F238E27FC236}">
                <a16:creationId xmlns:a16="http://schemas.microsoft.com/office/drawing/2014/main" id="{55761529-3149-72A9-0F8A-752461B19041}"/>
              </a:ext>
            </a:extLst>
          </p:cNvPr>
          <p:cNvSpPr/>
          <p:nvPr/>
        </p:nvSpPr>
        <p:spPr>
          <a:xfrm>
            <a:off x="215210" y="1913701"/>
            <a:ext cx="10215165"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C98D487-F761-DA61-4902-C7AE0130EA42}"/>
              </a:ext>
            </a:extLst>
          </p:cNvPr>
          <p:cNvSpPr/>
          <p:nvPr/>
        </p:nvSpPr>
        <p:spPr>
          <a:xfrm>
            <a:off x="281715" y="5993366"/>
            <a:ext cx="10082154"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measuring stick&#10;&#10;Description automatically generated">
            <a:extLst>
              <a:ext uri="{FF2B5EF4-FFF2-40B4-BE49-F238E27FC236}">
                <a16:creationId xmlns:a16="http://schemas.microsoft.com/office/drawing/2014/main" id="{84B7D94C-0E3E-2EC5-2BBC-F61A88349B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52321" y="0"/>
            <a:ext cx="1339679" cy="1733550"/>
          </a:xfrm>
          <a:prstGeom prst="rect">
            <a:avLst/>
          </a:prstGeom>
          <a:ln>
            <a:solidFill>
              <a:schemeClr val="tx1"/>
            </a:solidFill>
          </a:ln>
        </p:spPr>
      </p:pic>
    </p:spTree>
    <p:extLst>
      <p:ext uri="{BB962C8B-B14F-4D97-AF65-F5344CB8AC3E}">
        <p14:creationId xmlns:p14="http://schemas.microsoft.com/office/powerpoint/2010/main" val="321775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3E4F3D-82A5-646A-4DDF-EAF8422F43E4}"/>
              </a:ext>
            </a:extLst>
          </p:cNvPr>
          <p:cNvPicPr>
            <a:picLocks noChangeAspect="1"/>
          </p:cNvPicPr>
          <p:nvPr/>
        </p:nvPicPr>
        <p:blipFill>
          <a:blip r:embed="rId3"/>
          <a:stretch>
            <a:fillRect/>
          </a:stretch>
        </p:blipFill>
        <p:spPr>
          <a:xfrm>
            <a:off x="150126" y="243228"/>
            <a:ext cx="10331195" cy="6125488"/>
          </a:xfrm>
          <a:prstGeom prst="rect">
            <a:avLst/>
          </a:prstGeom>
        </p:spPr>
      </p:pic>
      <p:sp>
        <p:nvSpPr>
          <p:cNvPr id="6" name="Rectangle: Rounded Corners 5">
            <a:extLst>
              <a:ext uri="{FF2B5EF4-FFF2-40B4-BE49-F238E27FC236}">
                <a16:creationId xmlns:a16="http://schemas.microsoft.com/office/drawing/2014/main" id="{CA7A3F3B-A68A-B505-65B0-459F4912C757}"/>
              </a:ext>
            </a:extLst>
          </p:cNvPr>
          <p:cNvSpPr/>
          <p:nvPr/>
        </p:nvSpPr>
        <p:spPr>
          <a:xfrm>
            <a:off x="150126" y="2267290"/>
            <a:ext cx="10213074"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8560565-04EE-3111-1E04-C52CB788ED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481321" y="0"/>
            <a:ext cx="1710679" cy="2213811"/>
          </a:xfrm>
          <a:prstGeom prst="rect">
            <a:avLst/>
          </a:prstGeom>
          <a:ln>
            <a:solidFill>
              <a:schemeClr val="tx1"/>
            </a:solidFill>
          </a:ln>
        </p:spPr>
      </p:pic>
      <p:sp>
        <p:nvSpPr>
          <p:cNvPr id="8" name="Rectangle: Rounded Corners 7">
            <a:extLst>
              <a:ext uri="{FF2B5EF4-FFF2-40B4-BE49-F238E27FC236}">
                <a16:creationId xmlns:a16="http://schemas.microsoft.com/office/drawing/2014/main" id="{CE26984B-4F9E-994B-1085-F1B5D57A12B6}"/>
              </a:ext>
            </a:extLst>
          </p:cNvPr>
          <p:cNvSpPr/>
          <p:nvPr/>
        </p:nvSpPr>
        <p:spPr>
          <a:xfrm>
            <a:off x="144378" y="5934253"/>
            <a:ext cx="10213074"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134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CA11158D-C367-B5F7-995B-B6F609FCEA8D}"/>
              </a:ext>
            </a:extLst>
          </p:cNvPr>
          <p:cNvSpPr/>
          <p:nvPr/>
        </p:nvSpPr>
        <p:spPr>
          <a:xfrm>
            <a:off x="1415714" y="40987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3025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measuring stick&#10;&#10;Description automatically generated">
            <a:extLst>
              <a:ext uri="{FF2B5EF4-FFF2-40B4-BE49-F238E27FC236}">
                <a16:creationId xmlns:a16="http://schemas.microsoft.com/office/drawing/2014/main" id="{1271F7C9-8D92-63E1-1EA2-80F3B224F8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179" y="545289"/>
            <a:ext cx="4636168" cy="5999219"/>
          </a:xfrm>
          <a:prstGeom prst="rect">
            <a:avLst/>
          </a:prstGeom>
          <a:ln>
            <a:solidFill>
              <a:schemeClr val="tx1"/>
            </a:solidFill>
          </a:ln>
        </p:spPr>
      </p:pic>
      <p:sp>
        <p:nvSpPr>
          <p:cNvPr id="3" name="Speech Bubble: Oval 2">
            <a:extLst>
              <a:ext uri="{FF2B5EF4-FFF2-40B4-BE49-F238E27FC236}">
                <a16:creationId xmlns:a16="http://schemas.microsoft.com/office/drawing/2014/main" id="{08EE634C-BC0F-C3FC-2E82-AD87D99E6625}"/>
              </a:ext>
            </a:extLst>
          </p:cNvPr>
          <p:cNvSpPr/>
          <p:nvPr/>
        </p:nvSpPr>
        <p:spPr>
          <a:xfrm>
            <a:off x="6063918" y="406269"/>
            <a:ext cx="2085474" cy="1492058"/>
          </a:xfrm>
          <a:prstGeom prst="wedgeEllipseCallout">
            <a:avLst>
              <a:gd name="adj1" fmla="val -47270"/>
              <a:gd name="adj2" fmla="val 616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Tickets don’t work.</a:t>
            </a:r>
          </a:p>
        </p:txBody>
      </p:sp>
      <p:sp>
        <p:nvSpPr>
          <p:cNvPr id="4" name="Speech Bubble: Oval 3">
            <a:extLst>
              <a:ext uri="{FF2B5EF4-FFF2-40B4-BE49-F238E27FC236}">
                <a16:creationId xmlns:a16="http://schemas.microsoft.com/office/drawing/2014/main" id="{6E722FF8-5C48-BD7F-C3AB-A05FF3FEE807}"/>
              </a:ext>
            </a:extLst>
          </p:cNvPr>
          <p:cNvSpPr/>
          <p:nvPr/>
        </p:nvSpPr>
        <p:spPr>
          <a:xfrm>
            <a:off x="8634756" y="1187784"/>
            <a:ext cx="3015917" cy="1492058"/>
          </a:xfrm>
          <a:prstGeom prst="wedgeEllipseCallout">
            <a:avLst>
              <a:gd name="adj1" fmla="val 52730"/>
              <a:gd name="adj2" fmla="val 6276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It’s too complicated to collect and keep track of tickets.</a:t>
            </a:r>
          </a:p>
        </p:txBody>
      </p:sp>
      <p:sp>
        <p:nvSpPr>
          <p:cNvPr id="5" name="Speech Bubble: Oval 4">
            <a:extLst>
              <a:ext uri="{FF2B5EF4-FFF2-40B4-BE49-F238E27FC236}">
                <a16:creationId xmlns:a16="http://schemas.microsoft.com/office/drawing/2014/main" id="{0DB2C9A5-42B0-9846-772D-F404596A6877}"/>
              </a:ext>
            </a:extLst>
          </p:cNvPr>
          <p:cNvSpPr/>
          <p:nvPr/>
        </p:nvSpPr>
        <p:spPr>
          <a:xfrm>
            <a:off x="5570711" y="2398223"/>
            <a:ext cx="3551648" cy="2061553"/>
          </a:xfrm>
          <a:prstGeom prst="wedgeEllipseCallout">
            <a:avLst>
              <a:gd name="adj1" fmla="val -47270"/>
              <a:gd name="adj2" fmla="val 616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Tickets don’t build intrinsic motivation. This isn’t preparing them for the real world </a:t>
            </a:r>
          </a:p>
        </p:txBody>
      </p:sp>
      <p:sp>
        <p:nvSpPr>
          <p:cNvPr id="6" name="Speech Bubble: Oval 5">
            <a:extLst>
              <a:ext uri="{FF2B5EF4-FFF2-40B4-BE49-F238E27FC236}">
                <a16:creationId xmlns:a16="http://schemas.microsoft.com/office/drawing/2014/main" id="{D8743A56-F80B-9EBA-3CD2-DC4BF3D00F52}"/>
              </a:ext>
            </a:extLst>
          </p:cNvPr>
          <p:cNvSpPr/>
          <p:nvPr/>
        </p:nvSpPr>
        <p:spPr>
          <a:xfrm>
            <a:off x="7126797" y="4747481"/>
            <a:ext cx="3015917" cy="1492058"/>
          </a:xfrm>
          <a:prstGeom prst="wedgeEllipseCallout">
            <a:avLst>
              <a:gd name="adj1" fmla="val 52730"/>
              <a:gd name="adj2" fmla="val 6276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Fifth graders don’t care about tickets.</a:t>
            </a:r>
          </a:p>
        </p:txBody>
      </p:sp>
    </p:spTree>
    <p:extLst>
      <p:ext uri="{BB962C8B-B14F-4D97-AF65-F5344CB8AC3E}">
        <p14:creationId xmlns:p14="http://schemas.microsoft.com/office/powerpoint/2010/main" val="42489182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DFE5A-F21B-BE40-3F27-E786F570773C}"/>
              </a:ext>
            </a:extLst>
          </p:cNvPr>
          <p:cNvSpPr>
            <a:spLocks noGrp="1"/>
          </p:cNvSpPr>
          <p:nvPr>
            <p:ph type="title"/>
          </p:nvPr>
        </p:nvSpPr>
        <p:spPr/>
        <p:txBody>
          <a:bodyPr/>
          <a:lstStyle/>
          <a:p>
            <a:r>
              <a:rPr lang="en-US"/>
              <a:t>Considerations When Responding to These Data</a:t>
            </a:r>
          </a:p>
        </p:txBody>
      </p:sp>
      <p:sp>
        <p:nvSpPr>
          <p:cNvPr id="3" name="Content Placeholder 2">
            <a:extLst>
              <a:ext uri="{FF2B5EF4-FFF2-40B4-BE49-F238E27FC236}">
                <a16:creationId xmlns:a16="http://schemas.microsoft.com/office/drawing/2014/main" id="{2B394241-6038-5CAD-EBD4-9C6479F15255}"/>
              </a:ext>
            </a:extLst>
          </p:cNvPr>
          <p:cNvSpPr>
            <a:spLocks noGrp="1"/>
          </p:cNvSpPr>
          <p:nvPr>
            <p:ph idx="1"/>
          </p:nvPr>
        </p:nvSpPr>
        <p:spPr/>
        <p:txBody>
          <a:bodyPr/>
          <a:lstStyle/>
          <a:p>
            <a:r>
              <a:rPr lang="en-US"/>
              <a:t>Find the bright spots! </a:t>
            </a:r>
          </a:p>
          <a:p>
            <a:pPr lvl="1"/>
            <a:r>
              <a:rPr lang="en-US"/>
              <a:t>Who </a:t>
            </a:r>
            <a:r>
              <a:rPr lang="en-US" i="1"/>
              <a:t>is</a:t>
            </a:r>
            <a:r>
              <a:rPr lang="en-US"/>
              <a:t> giving out tickets consistently?</a:t>
            </a:r>
          </a:p>
          <a:p>
            <a:pPr lvl="1"/>
            <a:r>
              <a:rPr lang="en-US"/>
              <a:t>What might be contributing to this success? </a:t>
            </a:r>
          </a:p>
          <a:p>
            <a:pPr lvl="1"/>
            <a:r>
              <a:rPr lang="en-US"/>
              <a:t>Could we replicate those strategies in other areas?</a:t>
            </a:r>
          </a:p>
          <a:p>
            <a:r>
              <a:rPr lang="en-US"/>
              <a:t>Consider potential root causes </a:t>
            </a:r>
          </a:p>
          <a:p>
            <a:pPr lvl="1"/>
            <a:r>
              <a:rPr lang="en-US"/>
              <a:t>Did we set expectations and provide professional learning for staff?</a:t>
            </a:r>
          </a:p>
          <a:p>
            <a:pPr lvl="1"/>
            <a:r>
              <a:rPr lang="en-US"/>
              <a:t>Are there efficiencies we can leverage to make universal reinforcement system more feasible? (e.g., prepopulating tickets with teacher names)</a:t>
            </a:r>
          </a:p>
          <a:p>
            <a:pPr lvl="1"/>
            <a:r>
              <a:rPr lang="en-US"/>
              <a:t>Do we need to adjust our reinforcer menu?</a:t>
            </a:r>
          </a:p>
        </p:txBody>
      </p:sp>
    </p:spTree>
    <p:extLst>
      <p:ext uri="{BB962C8B-B14F-4D97-AF65-F5344CB8AC3E}">
        <p14:creationId xmlns:p14="http://schemas.microsoft.com/office/powerpoint/2010/main" val="15329785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4A65E-8CC8-7A43-5962-5DE18760C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23885-1CDB-F2E7-72D6-2C9D3A07B423}"/>
              </a:ext>
            </a:extLst>
          </p:cNvPr>
          <p:cNvSpPr>
            <a:spLocks noGrp="1"/>
          </p:cNvSpPr>
          <p:nvPr>
            <p:ph type="title"/>
          </p:nvPr>
        </p:nvSpPr>
        <p:spPr/>
        <p:txBody>
          <a:bodyPr/>
          <a:lstStyle/>
          <a:p>
            <a:r>
              <a:rPr lang="en-US"/>
              <a:t>Professional Learning</a:t>
            </a:r>
          </a:p>
        </p:txBody>
      </p:sp>
      <p:pic>
        <p:nvPicPr>
          <p:cNvPr id="3" name="Picture 2">
            <a:extLst>
              <a:ext uri="{FF2B5EF4-FFF2-40B4-BE49-F238E27FC236}">
                <a16:creationId xmlns:a16="http://schemas.microsoft.com/office/drawing/2014/main" id="{CB7797ED-021C-FED7-DD71-B313044A4A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1314176" y="0"/>
            <a:ext cx="877824" cy="1371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E685795-6367-39A6-81A4-AA92B56571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200" y="1690688"/>
            <a:ext cx="4775590" cy="4448797"/>
          </a:xfrm>
          <a:prstGeom prst="rect">
            <a:avLst/>
          </a:prstGeom>
          <a:ln>
            <a:solidFill>
              <a:schemeClr val="tx1"/>
            </a:solidFill>
          </a:ln>
        </p:spPr>
      </p:pic>
      <p:pic>
        <p:nvPicPr>
          <p:cNvPr id="8" name="Picture 7">
            <a:extLst>
              <a:ext uri="{FF2B5EF4-FFF2-40B4-BE49-F238E27FC236}">
                <a16:creationId xmlns:a16="http://schemas.microsoft.com/office/drawing/2014/main" id="{BE99168F-A968-B743-7BB7-1E04AEA74F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4169" y="2055813"/>
            <a:ext cx="5518813" cy="3557208"/>
          </a:xfrm>
          <a:prstGeom prst="rect">
            <a:avLst/>
          </a:prstGeom>
        </p:spPr>
      </p:pic>
    </p:spTree>
    <p:extLst>
      <p:ext uri="{BB962C8B-B14F-4D97-AF65-F5344CB8AC3E}">
        <p14:creationId xmlns:p14="http://schemas.microsoft.com/office/powerpoint/2010/main" val="17906824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8915E-C08E-B11E-56B8-5F2E7172D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9E4DD-D0F5-90D2-B951-B69E1D84F6A3}"/>
              </a:ext>
            </a:extLst>
          </p:cNvPr>
          <p:cNvSpPr>
            <a:spLocks noGrp="1"/>
          </p:cNvSpPr>
          <p:nvPr>
            <p:ph type="title"/>
          </p:nvPr>
        </p:nvSpPr>
        <p:spPr/>
        <p:txBody>
          <a:bodyPr/>
          <a:lstStyle/>
          <a:p>
            <a:r>
              <a:rPr lang="en-US"/>
              <a:t>Professional Learning</a:t>
            </a:r>
          </a:p>
        </p:txBody>
      </p:sp>
      <p:pic>
        <p:nvPicPr>
          <p:cNvPr id="3" name="Picture 2">
            <a:extLst>
              <a:ext uri="{FF2B5EF4-FFF2-40B4-BE49-F238E27FC236}">
                <a16:creationId xmlns:a16="http://schemas.microsoft.com/office/drawing/2014/main" id="{807A069E-AAE3-65CB-8108-E8DB1A8589D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1314176" y="0"/>
            <a:ext cx="877824"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F30DB2-1CED-A55D-4E98-90A01BA1F9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77" t="2153" r="2385" b="2641"/>
          <a:stretch/>
        </p:blipFill>
        <p:spPr>
          <a:xfrm>
            <a:off x="768802" y="2287825"/>
            <a:ext cx="5415953" cy="3034802"/>
          </a:xfrm>
          <a:prstGeom prst="rect">
            <a:avLst/>
          </a:prstGeom>
          <a:ln>
            <a:solidFill>
              <a:schemeClr val="tx1"/>
            </a:solidFill>
          </a:ln>
        </p:spPr>
      </p:pic>
      <p:pic>
        <p:nvPicPr>
          <p:cNvPr id="7" name="Picture 6" descr="A poster with text and images&#10;&#10;Description automatically generated with medium confidence">
            <a:extLst>
              <a:ext uri="{FF2B5EF4-FFF2-40B4-BE49-F238E27FC236}">
                <a16:creationId xmlns:a16="http://schemas.microsoft.com/office/drawing/2014/main" id="{C8693797-1137-7B79-8998-2BDCFA6145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6533" y="2315189"/>
            <a:ext cx="5346555" cy="3007438"/>
          </a:xfrm>
          <a:prstGeom prst="rect">
            <a:avLst/>
          </a:prstGeom>
        </p:spPr>
      </p:pic>
    </p:spTree>
    <p:extLst>
      <p:ext uri="{BB962C8B-B14F-4D97-AF65-F5344CB8AC3E}">
        <p14:creationId xmlns:p14="http://schemas.microsoft.com/office/powerpoint/2010/main" val="19909224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9C98A-B9AD-A88B-540D-0BDC59A84C23}"/>
              </a:ext>
            </a:extLst>
          </p:cNvPr>
          <p:cNvSpPr>
            <a:spLocks noGrp="1"/>
          </p:cNvSpPr>
          <p:nvPr>
            <p:ph type="title"/>
          </p:nvPr>
        </p:nvSpPr>
        <p:spPr/>
        <p:txBody>
          <a:bodyPr/>
          <a:lstStyle/>
          <a:p>
            <a:r>
              <a:rPr lang="en-US"/>
              <a:t>Build Momentum with a Ci3T Challenge</a:t>
            </a:r>
          </a:p>
        </p:txBody>
      </p:sp>
      <p:grpSp>
        <p:nvGrpSpPr>
          <p:cNvPr id="4" name="Group 3">
            <a:extLst>
              <a:ext uri="{FF2B5EF4-FFF2-40B4-BE49-F238E27FC236}">
                <a16:creationId xmlns:a16="http://schemas.microsoft.com/office/drawing/2014/main" id="{AD5F076D-9095-26EF-E3DD-A7DBD26EBC5F}"/>
              </a:ext>
            </a:extLst>
          </p:cNvPr>
          <p:cNvGrpSpPr/>
          <p:nvPr/>
        </p:nvGrpSpPr>
        <p:grpSpPr>
          <a:xfrm>
            <a:off x="4477406" y="1805848"/>
            <a:ext cx="3237188" cy="4371115"/>
            <a:chOff x="1209202" y="259448"/>
            <a:chExt cx="9773596" cy="13197104"/>
          </a:xfrm>
        </p:grpSpPr>
        <p:pic>
          <p:nvPicPr>
            <p:cNvPr id="5" name="Picture 4">
              <a:extLst>
                <a:ext uri="{FF2B5EF4-FFF2-40B4-BE49-F238E27FC236}">
                  <a16:creationId xmlns:a16="http://schemas.microsoft.com/office/drawing/2014/main" id="{FAD0FA95-273C-0DCA-9D8D-382755B3FB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9202" y="259448"/>
              <a:ext cx="9773596" cy="13197104"/>
            </a:xfrm>
            <a:prstGeom prst="rect">
              <a:avLst/>
            </a:prstGeom>
            <a:ln>
              <a:solidFill>
                <a:schemeClr val="bg1">
                  <a:lumMod val="85000"/>
                </a:schemeClr>
              </a:solid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C3D0D5E9-04E1-8F51-E159-E0B583B40F72}"/>
                </a:ext>
              </a:extLst>
            </p:cNvPr>
            <p:cNvSpPr/>
            <p:nvPr/>
          </p:nvSpPr>
          <p:spPr>
            <a:xfrm>
              <a:off x="7240192" y="551780"/>
              <a:ext cx="139302" cy="381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200">
                  <a:solidFill>
                    <a:schemeClr val="tx1"/>
                  </a:solidFill>
                </a:rPr>
                <a:t>.</a:t>
              </a:r>
            </a:p>
          </p:txBody>
        </p:sp>
      </p:grpSp>
    </p:spTree>
    <p:extLst>
      <p:ext uri="{BB962C8B-B14F-4D97-AF65-F5344CB8AC3E}">
        <p14:creationId xmlns:p14="http://schemas.microsoft.com/office/powerpoint/2010/main" val="23981204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28D6A-7132-C36D-080D-B376EDA89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7C5CF-C679-C8AB-E9D8-047956A57613}"/>
              </a:ext>
            </a:extLst>
          </p:cNvPr>
          <p:cNvSpPr>
            <a:spLocks noGrp="1"/>
          </p:cNvSpPr>
          <p:nvPr>
            <p:ph type="title" idx="4294967295"/>
          </p:nvPr>
        </p:nvSpPr>
        <p:spPr>
          <a:xfrm>
            <a:off x="0" y="365125"/>
            <a:ext cx="10515600" cy="1325563"/>
          </a:xfrm>
        </p:spPr>
        <p:txBody>
          <a:bodyPr/>
          <a:lstStyle/>
          <a:p>
            <a:pPr algn="ctr"/>
            <a:r>
              <a:rPr lang="en-US"/>
              <a:t>School-Wide Challenge</a:t>
            </a:r>
          </a:p>
        </p:txBody>
      </p:sp>
      <p:grpSp>
        <p:nvGrpSpPr>
          <p:cNvPr id="5" name="Group 4">
            <a:extLst>
              <a:ext uri="{FF2B5EF4-FFF2-40B4-BE49-F238E27FC236}">
                <a16:creationId xmlns:a16="http://schemas.microsoft.com/office/drawing/2014/main" id="{65933ABF-19F9-11A3-95F9-8D1396118AA3}"/>
              </a:ext>
            </a:extLst>
          </p:cNvPr>
          <p:cNvGrpSpPr/>
          <p:nvPr/>
        </p:nvGrpSpPr>
        <p:grpSpPr>
          <a:xfrm>
            <a:off x="1209202" y="259448"/>
            <a:ext cx="9773596" cy="13197104"/>
            <a:chOff x="1209202" y="259448"/>
            <a:chExt cx="9773596" cy="13197104"/>
          </a:xfrm>
        </p:grpSpPr>
        <p:pic>
          <p:nvPicPr>
            <p:cNvPr id="4" name="Picture 3">
              <a:extLst>
                <a:ext uri="{FF2B5EF4-FFF2-40B4-BE49-F238E27FC236}">
                  <a16:creationId xmlns:a16="http://schemas.microsoft.com/office/drawing/2014/main" id="{3E377499-4C6B-2474-5885-24FD1D33A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9202" y="259448"/>
              <a:ext cx="9773596" cy="13197104"/>
            </a:xfrm>
            <a:prstGeom prst="rect">
              <a:avLst/>
            </a:prstGeom>
            <a:ln>
              <a:solidFill>
                <a:schemeClr val="bg1">
                  <a:lumMod val="85000"/>
                </a:schemeClr>
              </a:solid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9801DC59-B6E3-7969-8AFB-7C2F125B12D9}"/>
                </a:ext>
              </a:extLst>
            </p:cNvPr>
            <p:cNvSpPr/>
            <p:nvPr/>
          </p:nvSpPr>
          <p:spPr>
            <a:xfrm>
              <a:off x="7240192" y="551780"/>
              <a:ext cx="139302" cy="381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200">
                  <a:solidFill>
                    <a:schemeClr val="tx1"/>
                  </a:solidFill>
                </a:rPr>
                <a:t>.</a:t>
              </a:r>
            </a:p>
          </p:txBody>
        </p:sp>
      </p:grpSp>
    </p:spTree>
    <p:extLst>
      <p:ext uri="{BB962C8B-B14F-4D97-AF65-F5344CB8AC3E}">
        <p14:creationId xmlns:p14="http://schemas.microsoft.com/office/powerpoint/2010/main" val="3183439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5514D0-C3A1-AE67-BF0A-104AA0A25F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5D47DD-C785-9650-D9D7-52CA5E4C3866}"/>
              </a:ext>
            </a:extLst>
          </p:cNvPr>
          <p:cNvSpPr>
            <a:spLocks noGrp="1"/>
          </p:cNvSpPr>
          <p:nvPr>
            <p:ph type="title" idx="4294967295"/>
          </p:nvPr>
        </p:nvSpPr>
        <p:spPr>
          <a:xfrm>
            <a:off x="0" y="365125"/>
            <a:ext cx="10515600" cy="1325563"/>
          </a:xfrm>
        </p:spPr>
        <p:txBody>
          <a:bodyPr/>
          <a:lstStyle/>
          <a:p>
            <a:pPr algn="ctr"/>
            <a:r>
              <a:rPr lang="en-US"/>
              <a:t>School-Wide Challenge</a:t>
            </a:r>
          </a:p>
        </p:txBody>
      </p:sp>
      <p:grpSp>
        <p:nvGrpSpPr>
          <p:cNvPr id="5" name="Group 4">
            <a:extLst>
              <a:ext uri="{FF2B5EF4-FFF2-40B4-BE49-F238E27FC236}">
                <a16:creationId xmlns:a16="http://schemas.microsoft.com/office/drawing/2014/main" id="{3AE33172-EB0F-5712-EFE1-95FAB94D5F88}"/>
              </a:ext>
            </a:extLst>
          </p:cNvPr>
          <p:cNvGrpSpPr/>
          <p:nvPr/>
        </p:nvGrpSpPr>
        <p:grpSpPr>
          <a:xfrm>
            <a:off x="1209202" y="-5064102"/>
            <a:ext cx="9773596" cy="13197104"/>
            <a:chOff x="1209202" y="259448"/>
            <a:chExt cx="9773596" cy="13197104"/>
          </a:xfrm>
        </p:grpSpPr>
        <p:pic>
          <p:nvPicPr>
            <p:cNvPr id="4" name="Picture 3">
              <a:extLst>
                <a:ext uri="{FF2B5EF4-FFF2-40B4-BE49-F238E27FC236}">
                  <a16:creationId xmlns:a16="http://schemas.microsoft.com/office/drawing/2014/main" id="{32D8B453-59D6-4294-51AA-D65FA9F264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9202" y="259448"/>
              <a:ext cx="9773596" cy="13197104"/>
            </a:xfrm>
            <a:prstGeom prst="rect">
              <a:avLst/>
            </a:prstGeom>
            <a:ln>
              <a:solidFill>
                <a:schemeClr val="bg1">
                  <a:lumMod val="85000"/>
                </a:schemeClr>
              </a:solid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5BD80C35-DEF3-4467-578F-096B3518356E}"/>
                </a:ext>
              </a:extLst>
            </p:cNvPr>
            <p:cNvSpPr/>
            <p:nvPr/>
          </p:nvSpPr>
          <p:spPr>
            <a:xfrm>
              <a:off x="7240192" y="551780"/>
              <a:ext cx="139302" cy="381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200">
                  <a:solidFill>
                    <a:schemeClr val="tx1"/>
                  </a:solidFill>
                </a:rPr>
                <a:t>.</a:t>
              </a:r>
            </a:p>
          </p:txBody>
        </p:sp>
      </p:grpSp>
    </p:spTree>
    <p:extLst>
      <p:ext uri="{BB962C8B-B14F-4D97-AF65-F5344CB8AC3E}">
        <p14:creationId xmlns:p14="http://schemas.microsoft.com/office/powerpoint/2010/main" val="154743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A27F-339A-65A6-73CB-84792B9D933F}"/>
              </a:ext>
            </a:extLst>
          </p:cNvPr>
          <p:cNvSpPr>
            <a:spLocks noGrp="1"/>
          </p:cNvSpPr>
          <p:nvPr>
            <p:ph type="title"/>
          </p:nvPr>
        </p:nvSpPr>
        <p:spPr/>
        <p:txBody>
          <a:bodyPr/>
          <a:lstStyle/>
          <a:p>
            <a:r>
              <a:rPr lang="en-US"/>
              <a:t>Update Reinforcer Menu</a:t>
            </a:r>
          </a:p>
        </p:txBody>
      </p:sp>
      <p:pic>
        <p:nvPicPr>
          <p:cNvPr id="5" name="Content Placeholder 4" descr="A screenshot of a school application&#10;&#10;Description automatically generated">
            <a:extLst>
              <a:ext uri="{FF2B5EF4-FFF2-40B4-BE49-F238E27FC236}">
                <a16:creationId xmlns:a16="http://schemas.microsoft.com/office/drawing/2014/main" id="{EBD6A49E-983E-7A84-C246-DC12ED029EA6}"/>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510430" y="1894243"/>
            <a:ext cx="3318534" cy="3938480"/>
          </a:xfrm>
          <a:ln w="6350">
            <a:solidFill>
              <a:schemeClr val="tx1"/>
            </a:solidFill>
          </a:ln>
        </p:spPr>
      </p:pic>
      <p:pic>
        <p:nvPicPr>
          <p:cNvPr id="4" name="Picture 3">
            <a:extLst>
              <a:ext uri="{FF2B5EF4-FFF2-40B4-BE49-F238E27FC236}">
                <a16:creationId xmlns:a16="http://schemas.microsoft.com/office/drawing/2014/main" id="{B8A6DEB0-9D09-0DA3-C0AC-438F67D7478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73633" y="1875932"/>
            <a:ext cx="3101698" cy="3975101"/>
          </a:xfrm>
          <a:prstGeom prst="rect">
            <a:avLst/>
          </a:prstGeom>
          <a:ln>
            <a:solidFill>
              <a:schemeClr val="tx1"/>
            </a:solidFill>
          </a:ln>
        </p:spPr>
      </p:pic>
      <p:pic>
        <p:nvPicPr>
          <p:cNvPr id="3" name="Picture 2" descr="A group of cars parked in a parking lot&#10;&#10;Description automatically generated">
            <a:extLst>
              <a:ext uri="{FF2B5EF4-FFF2-40B4-BE49-F238E27FC236}">
                <a16:creationId xmlns:a16="http://schemas.microsoft.com/office/drawing/2014/main" id="{35644355-8D6A-5778-A922-4D151B621E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7" name="Picture 6" descr="A group of plastic containers on a table&#10;&#10;Description automatically generated with low confidence">
            <a:extLst>
              <a:ext uri="{FF2B5EF4-FFF2-40B4-BE49-F238E27FC236}">
                <a16:creationId xmlns:a16="http://schemas.microsoft.com/office/drawing/2014/main" id="{E9A20526-B530-9F72-BFD6-914912E0BD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7156" y="4803058"/>
            <a:ext cx="2427899" cy="18169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50676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6F3-56BB-2C20-3A7D-30B6B9837535}"/>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439B3C60-69CB-F3F9-798B-625E84340BDC}"/>
              </a:ext>
            </a:extLst>
          </p:cNvPr>
          <p:cNvSpPr>
            <a:spLocks noGrp="1"/>
          </p:cNvSpPr>
          <p:nvPr>
            <p:ph sz="half" idx="1"/>
          </p:nvPr>
        </p:nvSpPr>
        <p:spPr>
          <a:xfrm>
            <a:off x="838200" y="1825625"/>
            <a:ext cx="5181600" cy="4351338"/>
          </a:xfrm>
        </p:spPr>
        <p:txBody>
          <a:bodyPr/>
          <a:lstStyle/>
          <a:p>
            <a:pPr marL="0" indent="0">
              <a:buNone/>
            </a:pPr>
            <a:r>
              <a:rPr lang="en-US"/>
              <a:t>What is the most unique reinforcer you have offered?</a:t>
            </a:r>
          </a:p>
          <a:p>
            <a:pPr marL="0" indent="0">
              <a:buNone/>
            </a:pPr>
            <a:endParaRPr lang="en-US"/>
          </a:p>
          <a:p>
            <a:pPr marL="0" indent="0">
              <a:buNone/>
            </a:pPr>
            <a:r>
              <a:rPr lang="en-US" i="1"/>
              <a:t>OR</a:t>
            </a:r>
          </a:p>
          <a:p>
            <a:pPr marL="0" indent="0">
              <a:buNone/>
            </a:pPr>
            <a:endParaRPr lang="en-US"/>
          </a:p>
          <a:p>
            <a:pPr marL="0" indent="0">
              <a:buNone/>
            </a:pPr>
            <a:r>
              <a:rPr lang="en-US"/>
              <a:t>What is the most popular reinforcer on your menu?</a:t>
            </a:r>
          </a:p>
          <a:p>
            <a:endParaRPr lang="en-US"/>
          </a:p>
        </p:txBody>
      </p:sp>
      <p:pic>
        <p:nvPicPr>
          <p:cNvPr id="11" name="Content Placeholder 10" descr="A screenshot of a chat&#10;&#10;Description automatically generated">
            <a:extLst>
              <a:ext uri="{FF2B5EF4-FFF2-40B4-BE49-F238E27FC236}">
                <a16:creationId xmlns:a16="http://schemas.microsoft.com/office/drawing/2014/main" id="{FE3A79D8-4B4F-813E-DE0C-19DFF7FEC343}"/>
              </a:ext>
            </a:extLst>
          </p:cNvPr>
          <p:cNvPicPr>
            <a:picLocks noGrp="1" noChangeAspect="1"/>
          </p:cNvPicPr>
          <p:nvPr>
            <p:ph sz="half" idx="2"/>
          </p:nvPr>
        </p:nvPicPr>
        <p:blipFill>
          <a:blip r:embed="rId2"/>
          <a:stretch>
            <a:fillRect/>
          </a:stretch>
        </p:blipFill>
        <p:spPr>
          <a:xfrm>
            <a:off x="6536224" y="1469307"/>
            <a:ext cx="3345666" cy="3605019"/>
          </a:xfrm>
          <a:ln>
            <a:solidFill>
              <a:schemeClr val="tx1"/>
            </a:solidFill>
          </a:ln>
        </p:spPr>
      </p:pic>
      <p:grpSp>
        <p:nvGrpSpPr>
          <p:cNvPr id="17" name="Group 16">
            <a:extLst>
              <a:ext uri="{FF2B5EF4-FFF2-40B4-BE49-F238E27FC236}">
                <a16:creationId xmlns:a16="http://schemas.microsoft.com/office/drawing/2014/main" id="{3D434F94-0250-8A22-234B-71EB74CE89CA}"/>
              </a:ext>
            </a:extLst>
          </p:cNvPr>
          <p:cNvGrpSpPr/>
          <p:nvPr/>
        </p:nvGrpSpPr>
        <p:grpSpPr>
          <a:xfrm>
            <a:off x="10089394" y="3542915"/>
            <a:ext cx="1561171" cy="2129883"/>
            <a:chOff x="10326029" y="3813717"/>
            <a:chExt cx="1561171" cy="2129883"/>
          </a:xfrm>
        </p:grpSpPr>
        <p:pic>
          <p:nvPicPr>
            <p:cNvPr id="7" name="Graphic 6" descr="Keyboard outline">
              <a:extLst>
                <a:ext uri="{FF2B5EF4-FFF2-40B4-BE49-F238E27FC236}">
                  <a16:creationId xmlns:a16="http://schemas.microsoft.com/office/drawing/2014/main" id="{A98560FE-81F1-5A7A-FC29-A61552B3A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F85607F6-0F22-7C36-B0BC-9624B74DF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C835BD43-5B1C-2376-617A-C9138E114EF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301289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6217E-A1B6-2761-0CD0-8F2D38DC2CB7}"/>
              </a:ext>
            </a:extLst>
          </p:cNvPr>
          <p:cNvSpPr>
            <a:spLocks noGrp="1"/>
          </p:cNvSpPr>
          <p:nvPr>
            <p:ph type="title"/>
          </p:nvPr>
        </p:nvSpPr>
        <p:spPr/>
        <p:txBody>
          <a:bodyPr/>
          <a:lstStyle/>
          <a:p>
            <a:r>
              <a:rPr lang="en-US"/>
              <a:t>Action Planning</a:t>
            </a:r>
          </a:p>
        </p:txBody>
      </p:sp>
      <p:pic>
        <p:nvPicPr>
          <p:cNvPr id="5" name="Picture 4" descr="Graphical user interface, application&#10;&#10;Description automatically generated">
            <a:extLst>
              <a:ext uri="{FF2B5EF4-FFF2-40B4-BE49-F238E27FC236}">
                <a16:creationId xmlns:a16="http://schemas.microsoft.com/office/drawing/2014/main" id="{6832BD12-56EC-7A9A-6DE3-6EAE0ECB435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81422" y="1719734"/>
            <a:ext cx="8629156" cy="4681019"/>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
        <p:nvSpPr>
          <p:cNvPr id="7" name="TextBox 6">
            <a:extLst>
              <a:ext uri="{FF2B5EF4-FFF2-40B4-BE49-F238E27FC236}">
                <a16:creationId xmlns:a16="http://schemas.microsoft.com/office/drawing/2014/main" id="{DFF5D239-BBAD-E4D9-6F06-BC774DD45005}"/>
              </a:ext>
            </a:extLst>
          </p:cNvPr>
          <p:cNvSpPr txBox="1"/>
          <p:nvPr/>
        </p:nvSpPr>
        <p:spPr>
          <a:xfrm>
            <a:off x="1965964" y="2974020"/>
            <a:ext cx="3575538" cy="261610"/>
          </a:xfrm>
          <a:prstGeom prst="rect">
            <a:avLst/>
          </a:prstGeom>
          <a:noFill/>
        </p:spPr>
        <p:txBody>
          <a:bodyPr wrap="square" rtlCol="0">
            <a:spAutoFit/>
          </a:bodyPr>
          <a:lstStyle/>
          <a:p>
            <a:r>
              <a:rPr lang="en-US" sz="1100"/>
              <a:t>Print tickets and deliver to teacher mailboxes</a:t>
            </a:r>
          </a:p>
        </p:txBody>
      </p:sp>
      <p:sp>
        <p:nvSpPr>
          <p:cNvPr id="8" name="TextBox 7">
            <a:extLst>
              <a:ext uri="{FF2B5EF4-FFF2-40B4-BE49-F238E27FC236}">
                <a16:creationId xmlns:a16="http://schemas.microsoft.com/office/drawing/2014/main" id="{762DC14D-8DEB-0716-B47F-D441B27E86D3}"/>
              </a:ext>
            </a:extLst>
          </p:cNvPr>
          <p:cNvSpPr txBox="1"/>
          <p:nvPr/>
        </p:nvSpPr>
        <p:spPr>
          <a:xfrm>
            <a:off x="6203402" y="2967896"/>
            <a:ext cx="620481" cy="261610"/>
          </a:xfrm>
          <a:prstGeom prst="rect">
            <a:avLst/>
          </a:prstGeom>
          <a:noFill/>
        </p:spPr>
        <p:txBody>
          <a:bodyPr wrap="square" rtlCol="0">
            <a:spAutoFit/>
          </a:bodyPr>
          <a:lstStyle/>
          <a:p>
            <a:r>
              <a:rPr lang="en-US" sz="1100"/>
              <a:t>Elise</a:t>
            </a:r>
          </a:p>
        </p:txBody>
      </p:sp>
      <p:sp>
        <p:nvSpPr>
          <p:cNvPr id="9" name="TextBox 8">
            <a:extLst>
              <a:ext uri="{FF2B5EF4-FFF2-40B4-BE49-F238E27FC236}">
                <a16:creationId xmlns:a16="http://schemas.microsoft.com/office/drawing/2014/main" id="{F943DB0A-F6BC-74AD-E7AC-B91902229A3D}"/>
              </a:ext>
            </a:extLst>
          </p:cNvPr>
          <p:cNvSpPr txBox="1"/>
          <p:nvPr/>
        </p:nvSpPr>
        <p:spPr>
          <a:xfrm>
            <a:off x="7939444" y="2943013"/>
            <a:ext cx="879161" cy="261610"/>
          </a:xfrm>
          <a:prstGeom prst="rect">
            <a:avLst/>
          </a:prstGeom>
          <a:noFill/>
        </p:spPr>
        <p:txBody>
          <a:bodyPr wrap="square" rtlCol="0">
            <a:spAutoFit/>
          </a:bodyPr>
          <a:lstStyle/>
          <a:p>
            <a:r>
              <a:rPr lang="en-US" sz="1100"/>
              <a:t>01/21/25</a:t>
            </a:r>
          </a:p>
        </p:txBody>
      </p:sp>
      <p:sp>
        <p:nvSpPr>
          <p:cNvPr id="10" name="TextBox 9">
            <a:extLst>
              <a:ext uri="{FF2B5EF4-FFF2-40B4-BE49-F238E27FC236}">
                <a16:creationId xmlns:a16="http://schemas.microsoft.com/office/drawing/2014/main" id="{D605973D-2B48-1B8D-1AE1-91B3F5343072}"/>
              </a:ext>
            </a:extLst>
          </p:cNvPr>
          <p:cNvSpPr txBox="1"/>
          <p:nvPr/>
        </p:nvSpPr>
        <p:spPr>
          <a:xfrm>
            <a:off x="1965964" y="3181038"/>
            <a:ext cx="3575538" cy="261610"/>
          </a:xfrm>
          <a:prstGeom prst="rect">
            <a:avLst/>
          </a:prstGeom>
          <a:noFill/>
        </p:spPr>
        <p:txBody>
          <a:bodyPr wrap="square" rtlCol="0">
            <a:spAutoFit/>
          </a:bodyPr>
          <a:lstStyle/>
          <a:p>
            <a:r>
              <a:rPr lang="en-US" sz="1100"/>
              <a:t>Prepare 15-minute presentation for faculty &amp; staff mtg</a:t>
            </a:r>
          </a:p>
        </p:txBody>
      </p:sp>
      <p:sp>
        <p:nvSpPr>
          <p:cNvPr id="11" name="TextBox 10">
            <a:extLst>
              <a:ext uri="{FF2B5EF4-FFF2-40B4-BE49-F238E27FC236}">
                <a16:creationId xmlns:a16="http://schemas.microsoft.com/office/drawing/2014/main" id="{C8C43184-BD22-E087-256B-26C56FA27562}"/>
              </a:ext>
            </a:extLst>
          </p:cNvPr>
          <p:cNvSpPr txBox="1"/>
          <p:nvPr/>
        </p:nvSpPr>
        <p:spPr>
          <a:xfrm>
            <a:off x="6203402" y="3159055"/>
            <a:ext cx="620481" cy="261610"/>
          </a:xfrm>
          <a:prstGeom prst="rect">
            <a:avLst/>
          </a:prstGeom>
          <a:noFill/>
        </p:spPr>
        <p:txBody>
          <a:bodyPr wrap="square" rtlCol="0">
            <a:spAutoFit/>
          </a:bodyPr>
          <a:lstStyle/>
          <a:p>
            <a:r>
              <a:rPr lang="en-US" sz="1100"/>
              <a:t>Allison</a:t>
            </a:r>
          </a:p>
        </p:txBody>
      </p:sp>
      <p:sp>
        <p:nvSpPr>
          <p:cNvPr id="12" name="TextBox 11">
            <a:extLst>
              <a:ext uri="{FF2B5EF4-FFF2-40B4-BE49-F238E27FC236}">
                <a16:creationId xmlns:a16="http://schemas.microsoft.com/office/drawing/2014/main" id="{86CA1DEF-61B8-CBA2-DF2E-E6F2C4222966}"/>
              </a:ext>
            </a:extLst>
          </p:cNvPr>
          <p:cNvSpPr txBox="1"/>
          <p:nvPr/>
        </p:nvSpPr>
        <p:spPr>
          <a:xfrm>
            <a:off x="7939444" y="3162747"/>
            <a:ext cx="879161" cy="261610"/>
          </a:xfrm>
          <a:prstGeom prst="rect">
            <a:avLst/>
          </a:prstGeom>
          <a:noFill/>
        </p:spPr>
        <p:txBody>
          <a:bodyPr wrap="square" rtlCol="0">
            <a:spAutoFit/>
          </a:bodyPr>
          <a:lstStyle/>
          <a:p>
            <a:r>
              <a:rPr lang="en-US" sz="1100"/>
              <a:t>01/28/25</a:t>
            </a:r>
          </a:p>
        </p:txBody>
      </p:sp>
    </p:spTree>
    <p:extLst>
      <p:ext uri="{BB962C8B-B14F-4D97-AF65-F5344CB8AC3E}">
        <p14:creationId xmlns:p14="http://schemas.microsoft.com/office/powerpoint/2010/main" val="339105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17E8-2C2E-CFBD-5499-8512782EC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73061-366E-6EB4-11E8-6C6148446E62}"/>
              </a:ext>
            </a:extLst>
          </p:cNvPr>
          <p:cNvSpPr>
            <a:spLocks noGrp="1"/>
          </p:cNvSpPr>
          <p:nvPr>
            <p:ph type="title"/>
          </p:nvPr>
        </p:nvSpPr>
        <p:spPr/>
        <p:txBody>
          <a:bodyPr/>
          <a:lstStyle/>
          <a:p>
            <a:r>
              <a:rPr lang="en-US"/>
              <a:t>Session 2 Feedback</a:t>
            </a:r>
          </a:p>
        </p:txBody>
      </p:sp>
      <p:pic>
        <p:nvPicPr>
          <p:cNvPr id="10" name="Picture 9">
            <a:extLst>
              <a:ext uri="{FF2B5EF4-FFF2-40B4-BE49-F238E27FC236}">
                <a16:creationId xmlns:a16="http://schemas.microsoft.com/office/drawing/2014/main" id="{F7D68943-0371-C1FC-E0F7-3524A91EBB8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57798" y="2309406"/>
            <a:ext cx="5763930" cy="2815385"/>
          </a:xfrm>
          <a:prstGeom prst="rect">
            <a:avLst/>
          </a:prstGeom>
          <a:ln>
            <a:solidFill>
              <a:schemeClr val="tx1"/>
            </a:solidFill>
          </a:ln>
        </p:spPr>
      </p:pic>
      <p:pic>
        <p:nvPicPr>
          <p:cNvPr id="9" name="Picture 8">
            <a:extLst>
              <a:ext uri="{FF2B5EF4-FFF2-40B4-BE49-F238E27FC236}">
                <a16:creationId xmlns:a16="http://schemas.microsoft.com/office/drawing/2014/main" id="{7CBDA72C-9DA1-146F-0105-C896EE3E5586}"/>
              </a:ext>
            </a:extLst>
          </p:cNvPr>
          <p:cNvPicPr>
            <a:picLocks noChangeAspect="1"/>
          </p:cNvPicPr>
          <p:nvPr/>
        </p:nvPicPr>
        <p:blipFill>
          <a:blip r:embed="rId4"/>
          <a:stretch>
            <a:fillRect/>
          </a:stretch>
        </p:blipFill>
        <p:spPr>
          <a:xfrm>
            <a:off x="1703192" y="5678896"/>
            <a:ext cx="2775539" cy="480382"/>
          </a:xfrm>
          <a:prstGeom prst="rect">
            <a:avLst/>
          </a:prstGeom>
        </p:spPr>
      </p:pic>
      <p:grpSp>
        <p:nvGrpSpPr>
          <p:cNvPr id="6" name="Group 5">
            <a:extLst>
              <a:ext uri="{FF2B5EF4-FFF2-40B4-BE49-F238E27FC236}">
                <a16:creationId xmlns:a16="http://schemas.microsoft.com/office/drawing/2014/main" id="{CA092126-54DB-DFAB-259C-696975A02DCC}"/>
              </a:ext>
            </a:extLst>
          </p:cNvPr>
          <p:cNvGrpSpPr/>
          <p:nvPr/>
        </p:nvGrpSpPr>
        <p:grpSpPr>
          <a:xfrm>
            <a:off x="1270869" y="1842457"/>
            <a:ext cx="3848100" cy="3606364"/>
            <a:chOff x="1295922" y="2193186"/>
            <a:chExt cx="3848100" cy="3606364"/>
          </a:xfrm>
        </p:grpSpPr>
        <p:pic>
          <p:nvPicPr>
            <p:cNvPr id="3" name="Picture 2">
              <a:extLst>
                <a:ext uri="{FF2B5EF4-FFF2-40B4-BE49-F238E27FC236}">
                  <a16:creationId xmlns:a16="http://schemas.microsoft.com/office/drawing/2014/main" id="{C52AEF0B-DD90-F3A1-F00B-4A4F314A01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95922" y="2193186"/>
              <a:ext cx="3848100" cy="1974850"/>
            </a:xfrm>
            <a:prstGeom prst="rect">
              <a:avLst/>
            </a:prstGeom>
          </p:spPr>
        </p:pic>
        <p:pic>
          <p:nvPicPr>
            <p:cNvPr id="4" name="Picture 3">
              <a:extLst>
                <a:ext uri="{FF2B5EF4-FFF2-40B4-BE49-F238E27FC236}">
                  <a16:creationId xmlns:a16="http://schemas.microsoft.com/office/drawing/2014/main" id="{85FB99AE-7CC9-17B6-A338-D930EF2791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95922" y="4333285"/>
              <a:ext cx="3846566" cy="1466265"/>
            </a:xfrm>
            <a:prstGeom prst="rect">
              <a:avLst/>
            </a:prstGeom>
          </p:spPr>
        </p:pic>
      </p:grpSp>
    </p:spTree>
    <p:extLst>
      <p:ext uri="{BB962C8B-B14F-4D97-AF65-F5344CB8AC3E}">
        <p14:creationId xmlns:p14="http://schemas.microsoft.com/office/powerpoint/2010/main" val="460101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A2A2-4E30-F0FB-5C05-CB86EE750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FB785-65A2-DB2A-F9A0-1EE7B939766A}"/>
              </a:ext>
            </a:extLst>
          </p:cNvPr>
          <p:cNvSpPr>
            <a:spLocks noGrp="1"/>
          </p:cNvSpPr>
          <p:nvPr>
            <p:ph type="title"/>
          </p:nvPr>
        </p:nvSpPr>
        <p:spPr/>
        <p:txBody>
          <a:bodyPr/>
          <a:lstStyle/>
          <a:p>
            <a:r>
              <a:rPr lang="en-US"/>
              <a:t>Scenario 2</a:t>
            </a:r>
          </a:p>
        </p:txBody>
      </p:sp>
      <p:sp>
        <p:nvSpPr>
          <p:cNvPr id="4" name="Text Placeholder 3">
            <a:extLst>
              <a:ext uri="{FF2B5EF4-FFF2-40B4-BE49-F238E27FC236}">
                <a16:creationId xmlns:a16="http://schemas.microsoft.com/office/drawing/2014/main" id="{B8902458-3169-3D61-A4DC-142A48D5B0D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240270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2022</a:t>
            </a:r>
            <a:br>
              <a:rPr lang="en-US" sz="4000"/>
            </a:br>
            <a:r>
              <a:rPr lang="en-US" sz="3200"/>
              <a:t>SRSS-</a:t>
            </a:r>
            <a:r>
              <a:rPr lang="en-US" sz="3200" u="sng"/>
              <a:t>Externalizing </a:t>
            </a:r>
            <a:r>
              <a:rPr lang="en-US" sz="3200"/>
              <a:t>Results – Middle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182466"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21</a:t>
            </a:r>
          </a:p>
        </p:txBody>
      </p:sp>
      <p:sp>
        <p:nvSpPr>
          <p:cNvPr id="11" name="Rectangle 10">
            <a:extLst>
              <a:ext uri="{FF2B5EF4-FFF2-40B4-BE49-F238E27FC236}">
                <a16:creationId xmlns:a16="http://schemas.microsoft.com/office/drawing/2014/main" id="{CA4B4E3C-684B-4363-A3DA-60E579543B65}"/>
              </a:ext>
            </a:extLst>
          </p:cNvPr>
          <p:cNvSpPr/>
          <p:nvPr/>
        </p:nvSpPr>
        <p:spPr>
          <a:xfrm>
            <a:off x="3180758" y="2893340"/>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96</a:t>
            </a:r>
          </a:p>
        </p:txBody>
      </p:sp>
      <p:sp>
        <p:nvSpPr>
          <p:cNvPr id="13" name="Rectangle 12">
            <a:extLst>
              <a:ext uri="{FF2B5EF4-FFF2-40B4-BE49-F238E27FC236}">
                <a16:creationId xmlns:a16="http://schemas.microsoft.com/office/drawing/2014/main" id="{05BE7812-9552-43F2-9CE7-7146EB841E59}"/>
              </a:ext>
            </a:extLst>
          </p:cNvPr>
          <p:cNvSpPr/>
          <p:nvPr/>
        </p:nvSpPr>
        <p:spPr>
          <a:xfrm>
            <a:off x="3223899" y="373558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518</a:t>
            </a:r>
          </a:p>
        </p:txBody>
      </p:sp>
      <p:sp>
        <p:nvSpPr>
          <p:cNvPr id="10" name="Rectangle 9">
            <a:extLst>
              <a:ext uri="{FF2B5EF4-FFF2-40B4-BE49-F238E27FC236}">
                <a16:creationId xmlns:a16="http://schemas.microsoft.com/office/drawing/2014/main" id="{3CD5F843-B179-43AE-9202-B178FF35F915}"/>
              </a:ext>
            </a:extLst>
          </p:cNvPr>
          <p:cNvSpPr/>
          <p:nvPr/>
        </p:nvSpPr>
        <p:spPr>
          <a:xfrm>
            <a:off x="4425466"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610944" y="186598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640897" y="3008797"/>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71</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676312" y="3696803"/>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491</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772983" y="186598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13</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857583"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53</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851375" y="362166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448</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058259" y="18430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058259" y="2626487"/>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058259" y="3630170"/>
            <a:ext cx="465147" cy="268887"/>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383</a:t>
            </a:r>
          </a:p>
        </p:txBody>
      </p:sp>
      <p:sp>
        <p:nvSpPr>
          <p:cNvPr id="3" name="Rectangle 11">
            <a:extLst>
              <a:ext uri="{FF2B5EF4-FFF2-40B4-BE49-F238E27FC236}">
                <a16:creationId xmlns:a16="http://schemas.microsoft.com/office/drawing/2014/main" id="{ACBED13E-527C-2402-94F0-A4BB7F1FAE4D}"/>
              </a:ext>
            </a:extLst>
          </p:cNvPr>
          <p:cNvSpPr/>
          <p:nvPr/>
        </p:nvSpPr>
        <p:spPr>
          <a:xfrm>
            <a:off x="4424211"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68</a:t>
            </a:r>
          </a:p>
        </p:txBody>
      </p:sp>
      <p:sp>
        <p:nvSpPr>
          <p:cNvPr id="4" name="Rectangle 14">
            <a:extLst>
              <a:ext uri="{FF2B5EF4-FFF2-40B4-BE49-F238E27FC236}">
                <a16:creationId xmlns:a16="http://schemas.microsoft.com/office/drawing/2014/main" id="{8919B39C-8333-A6B5-88B3-D3E7F8E41876}"/>
              </a:ext>
            </a:extLst>
          </p:cNvPr>
          <p:cNvSpPr/>
          <p:nvPr/>
        </p:nvSpPr>
        <p:spPr>
          <a:xfrm>
            <a:off x="4421471" y="3705857"/>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527</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243737" y="1807011"/>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281746" y="288942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42</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288253" y="3566254"/>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346</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505574" y="1834550"/>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26</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542570" y="29882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54</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57952" y="368548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445</a:t>
            </a:r>
          </a:p>
        </p:txBody>
      </p:sp>
    </p:spTree>
    <p:extLst>
      <p:ext uri="{BB962C8B-B14F-4D97-AF65-F5344CB8AC3E}">
        <p14:creationId xmlns:p14="http://schemas.microsoft.com/office/powerpoint/2010/main" val="27244905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838200" y="365125"/>
            <a:ext cx="10515600" cy="1325563"/>
          </a:xfrm>
          <a:prstGeom prst="rect">
            <a:avLst/>
          </a:prstGeom>
          <a:solidFill>
            <a:srgbClr val="FFFCC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Winter 2022</a:t>
            </a:r>
            <a:br>
              <a:rPr lang="en-US" sz="4000"/>
            </a:br>
            <a:r>
              <a:rPr lang="en-US" sz="3200"/>
              <a:t>SRSS-</a:t>
            </a:r>
            <a:r>
              <a:rPr lang="en-US" sz="3200" u="sng"/>
              <a:t>Externalizing </a:t>
            </a:r>
            <a:r>
              <a:rPr lang="en-US" sz="3200"/>
              <a:t>Results – Middle School Grade level</a:t>
            </a:r>
            <a:endParaRPr sz="4000"/>
          </a:p>
        </p:txBody>
      </p:sp>
      <p:graphicFrame>
        <p:nvGraphicFramePr>
          <p:cNvPr id="265" name="Google Shape;265;p41"/>
          <p:cNvGraphicFramePr/>
          <p:nvPr/>
        </p:nvGraphicFramePr>
        <p:xfrm>
          <a:off x="609600" y="1801089"/>
          <a:ext cx="10972850" cy="4571775"/>
        </p:xfrm>
        <a:graphic>
          <a:graphicData uri="http://schemas.openxmlformats.org/drawingml/2006/table">
            <a:tbl>
              <a:tblPr firstRow="1" bandRow="1">
                <a:noFill/>
              </a:tblPr>
              <a:tblGrid>
                <a:gridCol w="15382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2563750">
                  <a:extLst>
                    <a:ext uri="{9D8B030D-6E8A-4147-A177-3AD203B41FA5}">
                      <a16:colId xmlns:a16="http://schemas.microsoft.com/office/drawing/2014/main" val="20002"/>
                    </a:ext>
                  </a:extLst>
                </a:gridCol>
                <a:gridCol w="2666300">
                  <a:extLst>
                    <a:ext uri="{9D8B030D-6E8A-4147-A177-3AD203B41FA5}">
                      <a16:colId xmlns:a16="http://schemas.microsoft.com/office/drawing/2014/main" val="20003"/>
                    </a:ext>
                  </a:extLst>
                </a:gridCol>
                <a:gridCol w="2461200">
                  <a:extLst>
                    <a:ext uri="{9D8B030D-6E8A-4147-A177-3AD203B41FA5}">
                      <a16:colId xmlns:a16="http://schemas.microsoft.com/office/drawing/2014/main" val="20004"/>
                    </a:ext>
                  </a:extLst>
                </a:gridCol>
              </a:tblGrid>
              <a:tr h="762000">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269925">
                <a:tc>
                  <a:txBody>
                    <a:bodyPr/>
                    <a:lstStyle/>
                    <a:p>
                      <a:pPr marL="0" marR="0" lvl="0" indent="0" algn="ctr" rtl="0">
                        <a:spcBef>
                          <a:spcPts val="0"/>
                        </a:spcBef>
                        <a:spcAft>
                          <a:spcPts val="0"/>
                        </a:spcAft>
                        <a:buNone/>
                      </a:pPr>
                      <a:r>
                        <a:rPr lang="en-US" sz="2400" u="none" strike="noStrike" cap="none"/>
                        <a:t>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96</a:t>
                      </a: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68	</a:t>
                      </a:r>
                      <a:endParaRPr sz="2400"/>
                    </a:p>
                    <a:p>
                      <a:pPr marL="0" lvl="0" indent="0" algn="r" rtl="0">
                        <a:spcBef>
                          <a:spcPts val="0"/>
                        </a:spcBef>
                        <a:spcAft>
                          <a:spcPts val="0"/>
                        </a:spcAft>
                        <a:buNone/>
                      </a:pPr>
                      <a:r>
                        <a:rPr lang="en-US" sz="2400"/>
                        <a:t>(70.83%)</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17</a:t>
                      </a:r>
                    </a:p>
                    <a:p>
                      <a:pPr marL="0" lvl="0" indent="0" algn="ctr" rtl="0">
                        <a:spcBef>
                          <a:spcPts val="0"/>
                        </a:spcBef>
                        <a:spcAft>
                          <a:spcPts val="0"/>
                        </a:spcAft>
                        <a:buNone/>
                      </a:pPr>
                      <a:r>
                        <a:rPr lang="en-US" sz="2400"/>
                        <a:t>(17.71%)</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11</a:t>
                      </a:r>
                    </a:p>
                    <a:p>
                      <a:pPr marL="0" lvl="0" indent="0" algn="ctr" rtl="0">
                        <a:spcBef>
                          <a:spcPts val="0"/>
                        </a:spcBef>
                        <a:spcAft>
                          <a:spcPts val="0"/>
                        </a:spcAft>
                        <a:buNone/>
                      </a:pPr>
                      <a:r>
                        <a:rPr lang="en-US" sz="2400"/>
                        <a:t>(11.46%)</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69925">
                <a:tc>
                  <a:txBody>
                    <a:bodyPr/>
                    <a:lstStyle/>
                    <a:p>
                      <a:pPr marL="0" marR="0" lvl="0" indent="0" algn="ctr" rtl="0">
                        <a:spcBef>
                          <a:spcPts val="0"/>
                        </a:spcBef>
                        <a:spcAft>
                          <a:spcPts val="0"/>
                        </a:spcAft>
                        <a:buNone/>
                      </a:pPr>
                      <a:r>
                        <a:rPr lang="en-US" sz="2400" u="none" strike="noStrike" cap="none"/>
                        <a:t>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126</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79	</a:t>
                      </a:r>
                      <a:endParaRPr sz="2400"/>
                    </a:p>
                    <a:p>
                      <a:pPr marL="0" lvl="0" indent="0" algn="r" rtl="0">
                        <a:spcBef>
                          <a:spcPts val="0"/>
                        </a:spcBef>
                        <a:spcAft>
                          <a:spcPts val="0"/>
                        </a:spcAft>
                        <a:buClr>
                          <a:schemeClr val="dk1"/>
                        </a:buClr>
                        <a:buSzPts val="1100"/>
                        <a:buFont typeface="Arial"/>
                        <a:buNone/>
                      </a:pPr>
                      <a:r>
                        <a:rPr lang="en-US" sz="2400"/>
                        <a:t>(62.70%)</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32</a:t>
                      </a:r>
                    </a:p>
                    <a:p>
                      <a:pPr marL="0" lvl="0" indent="0" algn="ctr" rtl="0">
                        <a:spcBef>
                          <a:spcPts val="0"/>
                        </a:spcBef>
                        <a:spcAft>
                          <a:spcPts val="0"/>
                        </a:spcAft>
                        <a:buNone/>
                      </a:pPr>
                      <a:r>
                        <a:rPr lang="en-US" sz="2400"/>
                        <a:t>(25.40%)</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15</a:t>
                      </a:r>
                    </a:p>
                    <a:p>
                      <a:pPr marL="0" lvl="0" indent="0" algn="ctr" rtl="0">
                        <a:spcBef>
                          <a:spcPts val="0"/>
                        </a:spcBef>
                        <a:spcAft>
                          <a:spcPts val="0"/>
                        </a:spcAft>
                        <a:buNone/>
                      </a:pPr>
                      <a:r>
                        <a:rPr lang="en-US" sz="2400"/>
                        <a:t>(11.90%)</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69925">
                <a:tc>
                  <a:txBody>
                    <a:bodyPr/>
                    <a:lstStyle/>
                    <a:p>
                      <a:pPr marL="0" marR="0" lvl="0" indent="0" algn="ctr" rtl="0">
                        <a:spcBef>
                          <a:spcPts val="0"/>
                        </a:spcBef>
                        <a:spcAft>
                          <a:spcPts val="0"/>
                        </a:spcAft>
                        <a:buNone/>
                      </a:pPr>
                      <a:r>
                        <a:rPr lang="en-US" sz="2400" u="none" strike="noStrike" cap="none"/>
                        <a:t>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79</a:t>
                      </a:r>
                      <a:endParaRPr sz="24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2400"/>
                        <a:t>48	</a:t>
                      </a:r>
                      <a:endParaRPr sz="2400"/>
                    </a:p>
                    <a:p>
                      <a:pPr marL="0" lvl="0" indent="0" algn="r" rtl="0">
                        <a:spcBef>
                          <a:spcPts val="0"/>
                        </a:spcBef>
                        <a:spcAft>
                          <a:spcPts val="0"/>
                        </a:spcAft>
                        <a:buNone/>
                      </a:pPr>
                      <a:r>
                        <a:rPr lang="en-US" sz="2400"/>
                        <a:t>(60.76%)</a:t>
                      </a:r>
                      <a:endParaRPr sz="2400"/>
                    </a:p>
                  </a:txBody>
                  <a:tcPr marL="91450" marR="91450" marT="45725" marB="45725" anchor="ctr" anchorCtr="1">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19</a:t>
                      </a:r>
                    </a:p>
                    <a:p>
                      <a:pPr marL="0" lvl="0" indent="0" algn="ctr" rtl="0">
                        <a:spcBef>
                          <a:spcPts val="0"/>
                        </a:spcBef>
                        <a:spcAft>
                          <a:spcPts val="0"/>
                        </a:spcAft>
                        <a:buNone/>
                      </a:pPr>
                      <a:r>
                        <a:rPr lang="en-US" sz="2400"/>
                        <a:t>(24.05%)</a:t>
                      </a:r>
                      <a:endParaRPr sz="2400"/>
                    </a:p>
                  </a:txBody>
                  <a:tcPr marL="91450" marR="91450" marT="45725" marB="45725" anchor="ctr" anchorCtr="1">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12</a:t>
                      </a:r>
                    </a:p>
                    <a:p>
                      <a:pPr marL="0" lvl="0" indent="0" algn="ctr" rtl="0">
                        <a:spcBef>
                          <a:spcPts val="0"/>
                        </a:spcBef>
                        <a:spcAft>
                          <a:spcPts val="0"/>
                        </a:spcAft>
                        <a:buNone/>
                      </a:pPr>
                      <a:r>
                        <a:rPr lang="en-US" sz="2400"/>
                        <a:t>(15.19%)</a:t>
                      </a:r>
                      <a:endParaRPr sz="2400"/>
                    </a:p>
                  </a:txBody>
                  <a:tcPr marL="0" marR="0" marT="0" marB="0"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Rectangle 1">
            <a:extLst>
              <a:ext uri="{FF2B5EF4-FFF2-40B4-BE49-F238E27FC236}">
                <a16:creationId xmlns:a16="http://schemas.microsoft.com/office/drawing/2014/main" id="{473CC9FF-CB81-A848-C005-1788682C25B9}"/>
              </a:ext>
            </a:extLst>
          </p:cNvPr>
          <p:cNvSpPr/>
          <p:nvPr/>
        </p:nvSpPr>
        <p:spPr>
          <a:xfrm>
            <a:off x="3593433" y="1475874"/>
            <a:ext cx="3176336" cy="5133474"/>
          </a:xfrm>
          <a:prstGeom prst="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84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FE0519-7F7A-14D7-D18A-A812A29EA1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8313" y="298081"/>
            <a:ext cx="7845382" cy="6263139"/>
          </a:xfrm>
          <a:prstGeom prst="rect">
            <a:avLst/>
          </a:prstGeom>
          <a:ln>
            <a:solidFill>
              <a:schemeClr val="accent4"/>
            </a:solidFill>
          </a:ln>
        </p:spPr>
      </p:pic>
      <p:pic>
        <p:nvPicPr>
          <p:cNvPr id="6" name="Picture 5" descr="A picture containing text, measuring stick&#10;&#10;Description automatically generated">
            <a:extLst>
              <a:ext uri="{FF2B5EF4-FFF2-40B4-BE49-F238E27FC236}">
                <a16:creationId xmlns:a16="http://schemas.microsoft.com/office/drawing/2014/main" id="{50079B3F-E812-6225-2B69-F8CEE01A60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2033" y="880645"/>
            <a:ext cx="3608895" cy="4669924"/>
          </a:xfrm>
          <a:prstGeom prst="rect">
            <a:avLst/>
          </a:prstGeom>
          <a:ln>
            <a:solidFill>
              <a:schemeClr val="tx1"/>
            </a:solidFill>
          </a:ln>
        </p:spPr>
      </p:pic>
    </p:spTree>
    <p:extLst>
      <p:ext uri="{BB962C8B-B14F-4D97-AF65-F5344CB8AC3E}">
        <p14:creationId xmlns:p14="http://schemas.microsoft.com/office/powerpoint/2010/main" val="14996949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measuring stick&#10;&#10;Description automatically generated">
            <a:extLst>
              <a:ext uri="{FF2B5EF4-FFF2-40B4-BE49-F238E27FC236}">
                <a16:creationId xmlns:a16="http://schemas.microsoft.com/office/drawing/2014/main" id="{50079B3F-E812-6225-2B69-F8CEE01A60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2033" y="880645"/>
            <a:ext cx="3608895" cy="4669924"/>
          </a:xfrm>
          <a:prstGeom prst="rect">
            <a:avLst/>
          </a:prstGeom>
          <a:ln>
            <a:solidFill>
              <a:schemeClr val="tx1"/>
            </a:solidFill>
          </a:ln>
        </p:spPr>
      </p:pic>
      <p:pic>
        <p:nvPicPr>
          <p:cNvPr id="3" name="Picture 2">
            <a:extLst>
              <a:ext uri="{FF2B5EF4-FFF2-40B4-BE49-F238E27FC236}">
                <a16:creationId xmlns:a16="http://schemas.microsoft.com/office/drawing/2014/main" id="{7D9B383C-E235-A173-2EFD-0C96C1267C0F}"/>
              </a:ext>
            </a:extLst>
          </p:cNvPr>
          <p:cNvPicPr>
            <a:picLocks noChangeAspect="1"/>
          </p:cNvPicPr>
          <p:nvPr/>
        </p:nvPicPr>
        <p:blipFill>
          <a:blip r:embed="rId4"/>
          <a:stretch>
            <a:fillRect/>
          </a:stretch>
        </p:blipFill>
        <p:spPr>
          <a:xfrm>
            <a:off x="402544" y="0"/>
            <a:ext cx="6974847" cy="6858000"/>
          </a:xfrm>
          <a:prstGeom prst="rect">
            <a:avLst/>
          </a:prstGeom>
          <a:ln>
            <a:solidFill>
              <a:schemeClr val="accent5"/>
            </a:solidFill>
          </a:ln>
        </p:spPr>
      </p:pic>
      <p:sp>
        <p:nvSpPr>
          <p:cNvPr id="7" name="Rectangle: Rounded Corners 6">
            <a:extLst>
              <a:ext uri="{FF2B5EF4-FFF2-40B4-BE49-F238E27FC236}">
                <a16:creationId xmlns:a16="http://schemas.microsoft.com/office/drawing/2014/main" id="{DFA32DE7-D0A4-8F8A-8714-F7E72C39F6FE}"/>
              </a:ext>
            </a:extLst>
          </p:cNvPr>
          <p:cNvSpPr/>
          <p:nvPr/>
        </p:nvSpPr>
        <p:spPr>
          <a:xfrm>
            <a:off x="281072" y="5213131"/>
            <a:ext cx="7204249" cy="45194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C058E2B-443D-4FA6-A85C-F36C9426C7DE}"/>
              </a:ext>
            </a:extLst>
          </p:cNvPr>
          <p:cNvSpPr/>
          <p:nvPr/>
        </p:nvSpPr>
        <p:spPr>
          <a:xfrm>
            <a:off x="298476" y="741913"/>
            <a:ext cx="6974847" cy="323707"/>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03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696789-E256-E84F-E188-C124AD368073}"/>
              </a:ext>
            </a:extLst>
          </p:cNvPr>
          <p:cNvPicPr>
            <a:picLocks noChangeAspect="1"/>
          </p:cNvPicPr>
          <p:nvPr/>
        </p:nvPicPr>
        <p:blipFill>
          <a:blip r:embed="rId3"/>
          <a:stretch>
            <a:fillRect/>
          </a:stretch>
        </p:blipFill>
        <p:spPr>
          <a:xfrm>
            <a:off x="258233" y="309127"/>
            <a:ext cx="7878274" cy="6239746"/>
          </a:xfrm>
          <a:prstGeom prst="rect">
            <a:avLst/>
          </a:prstGeom>
        </p:spPr>
      </p:pic>
      <p:sp>
        <p:nvSpPr>
          <p:cNvPr id="7" name="Rectangle: Rounded Corners 6">
            <a:extLst>
              <a:ext uri="{FF2B5EF4-FFF2-40B4-BE49-F238E27FC236}">
                <a16:creationId xmlns:a16="http://schemas.microsoft.com/office/drawing/2014/main" id="{DFA32DE7-D0A4-8F8A-8714-F7E72C39F6FE}"/>
              </a:ext>
            </a:extLst>
          </p:cNvPr>
          <p:cNvSpPr/>
          <p:nvPr/>
        </p:nvSpPr>
        <p:spPr>
          <a:xfrm>
            <a:off x="281375" y="5391807"/>
            <a:ext cx="7204249" cy="323707"/>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0AE9EAF-5C5B-CFC8-9F74-6F2A4C9B734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02033" y="880645"/>
            <a:ext cx="3608592" cy="4669924"/>
          </a:xfrm>
          <a:prstGeom prst="rect">
            <a:avLst/>
          </a:prstGeom>
          <a:ln>
            <a:solidFill>
              <a:schemeClr val="tx1"/>
            </a:solidFill>
          </a:ln>
        </p:spPr>
      </p:pic>
      <p:sp>
        <p:nvSpPr>
          <p:cNvPr id="9" name="Rectangle: Rounded Corners 8">
            <a:extLst>
              <a:ext uri="{FF2B5EF4-FFF2-40B4-BE49-F238E27FC236}">
                <a16:creationId xmlns:a16="http://schemas.microsoft.com/office/drawing/2014/main" id="{7F292CD1-29F8-FC04-13DE-3327AE9706C8}"/>
              </a:ext>
            </a:extLst>
          </p:cNvPr>
          <p:cNvSpPr/>
          <p:nvPr/>
        </p:nvSpPr>
        <p:spPr>
          <a:xfrm>
            <a:off x="258233" y="1592780"/>
            <a:ext cx="7375944" cy="323707"/>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192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B7B96-C9A2-07BA-5D01-71879E5B96C8}"/>
              </a:ext>
            </a:extLst>
          </p:cNvPr>
          <p:cNvSpPr>
            <a:spLocks noGrp="1"/>
          </p:cNvSpPr>
          <p:nvPr>
            <p:ph type="title"/>
          </p:nvPr>
        </p:nvSpPr>
        <p:spPr/>
        <p:txBody>
          <a:bodyPr/>
          <a:lstStyle/>
          <a:p>
            <a:r>
              <a:rPr lang="en-US"/>
              <a:t>Focus 1: Expectation Matrix </a:t>
            </a:r>
          </a:p>
        </p:txBody>
      </p:sp>
      <p:pic>
        <p:nvPicPr>
          <p:cNvPr id="7" name="Picture 6" descr="A chart with text and images&#10;&#10;Description automatically generated">
            <a:extLst>
              <a:ext uri="{FF2B5EF4-FFF2-40B4-BE49-F238E27FC236}">
                <a16:creationId xmlns:a16="http://schemas.microsoft.com/office/drawing/2014/main" id="{AC184E1B-2B01-1283-3DC5-EDD770551669}"/>
              </a:ext>
            </a:extLst>
          </p:cNvPr>
          <p:cNvPicPr>
            <a:picLocks noChangeAspect="1"/>
          </p:cNvPicPr>
          <p:nvPr/>
        </p:nvPicPr>
        <p:blipFill>
          <a:blip r:embed="rId2"/>
          <a:stretch>
            <a:fillRect/>
          </a:stretch>
        </p:blipFill>
        <p:spPr>
          <a:xfrm>
            <a:off x="6400799" y="1930729"/>
            <a:ext cx="5102765" cy="3931489"/>
          </a:xfrm>
          <a:prstGeom prst="rect">
            <a:avLst/>
          </a:prstGeom>
        </p:spPr>
      </p:pic>
      <p:sp>
        <p:nvSpPr>
          <p:cNvPr id="9" name="Content Placeholder 8">
            <a:extLst>
              <a:ext uri="{FF2B5EF4-FFF2-40B4-BE49-F238E27FC236}">
                <a16:creationId xmlns:a16="http://schemas.microsoft.com/office/drawing/2014/main" id="{9078B9C7-510B-239B-97E2-8EFCB54CCBF5}"/>
              </a:ext>
            </a:extLst>
          </p:cNvPr>
          <p:cNvSpPr>
            <a:spLocks noGrp="1"/>
          </p:cNvSpPr>
          <p:nvPr>
            <p:ph idx="1"/>
          </p:nvPr>
        </p:nvSpPr>
        <p:spPr>
          <a:xfrm>
            <a:off x="838200" y="1825625"/>
            <a:ext cx="5636172" cy="4351338"/>
          </a:xfrm>
        </p:spPr>
        <p:txBody>
          <a:bodyPr/>
          <a:lstStyle/>
          <a:p>
            <a:r>
              <a:rPr lang="en-US"/>
              <a:t>Print and distribute an expectation matrix posters</a:t>
            </a:r>
          </a:p>
          <a:p>
            <a:r>
              <a:rPr lang="en-US"/>
              <a:t>Model how to use expectation matrix as instructional tool at upcoming faculty and staff meeting</a:t>
            </a:r>
          </a:p>
          <a:p>
            <a:r>
              <a:rPr lang="en-US"/>
              <a:t>Include reminder to use expectation matrix as instructional tool in weekly newsletter</a:t>
            </a:r>
          </a:p>
        </p:txBody>
      </p:sp>
    </p:spTree>
    <p:extLst>
      <p:ext uri="{BB962C8B-B14F-4D97-AF65-F5344CB8AC3E}">
        <p14:creationId xmlns:p14="http://schemas.microsoft.com/office/powerpoint/2010/main" val="12152206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76489-8A44-8858-5168-A32A01FE47AD}"/>
            </a:ext>
          </a:extLst>
        </p:cNvPr>
        <p:cNvGrpSpPr/>
        <p:nvPr/>
      </p:nvGrpSpPr>
      <p:grpSpPr>
        <a:xfrm>
          <a:off x="0" y="0"/>
          <a:ext cx="0" cy="0"/>
          <a:chOff x="0" y="0"/>
          <a:chExt cx="0" cy="0"/>
        </a:xfrm>
      </p:grpSpPr>
      <p:pic>
        <p:nvPicPr>
          <p:cNvPr id="6" name="Picture 5" descr="A picture containing text, measuring stick&#10;&#10;Description automatically generated">
            <a:extLst>
              <a:ext uri="{FF2B5EF4-FFF2-40B4-BE49-F238E27FC236}">
                <a16:creationId xmlns:a16="http://schemas.microsoft.com/office/drawing/2014/main" id="{FBB1489E-5B5B-6C77-105C-FFFA13E450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2033" y="880645"/>
            <a:ext cx="3608895" cy="4669924"/>
          </a:xfrm>
          <a:prstGeom prst="rect">
            <a:avLst/>
          </a:prstGeom>
          <a:ln>
            <a:solidFill>
              <a:schemeClr val="tx1"/>
            </a:solidFill>
          </a:ln>
        </p:spPr>
      </p:pic>
      <p:pic>
        <p:nvPicPr>
          <p:cNvPr id="3" name="Picture 2">
            <a:extLst>
              <a:ext uri="{FF2B5EF4-FFF2-40B4-BE49-F238E27FC236}">
                <a16:creationId xmlns:a16="http://schemas.microsoft.com/office/drawing/2014/main" id="{DF6BFD52-B2C3-144A-63FA-4ED53D583390}"/>
              </a:ext>
            </a:extLst>
          </p:cNvPr>
          <p:cNvPicPr>
            <a:picLocks noChangeAspect="1"/>
          </p:cNvPicPr>
          <p:nvPr/>
        </p:nvPicPr>
        <p:blipFill>
          <a:blip r:embed="rId4"/>
          <a:stretch>
            <a:fillRect/>
          </a:stretch>
        </p:blipFill>
        <p:spPr>
          <a:xfrm>
            <a:off x="402544" y="0"/>
            <a:ext cx="6974847" cy="6858000"/>
          </a:xfrm>
          <a:prstGeom prst="rect">
            <a:avLst/>
          </a:prstGeom>
          <a:ln>
            <a:solidFill>
              <a:schemeClr val="accent5"/>
            </a:solidFill>
          </a:ln>
        </p:spPr>
      </p:pic>
      <p:sp>
        <p:nvSpPr>
          <p:cNvPr id="7" name="Rectangle: Rounded Corners 6">
            <a:extLst>
              <a:ext uri="{FF2B5EF4-FFF2-40B4-BE49-F238E27FC236}">
                <a16:creationId xmlns:a16="http://schemas.microsoft.com/office/drawing/2014/main" id="{993C0709-EA91-93B8-B91A-8C4B4226B437}"/>
              </a:ext>
            </a:extLst>
          </p:cNvPr>
          <p:cNvSpPr/>
          <p:nvPr/>
        </p:nvSpPr>
        <p:spPr>
          <a:xfrm>
            <a:off x="281072" y="4477407"/>
            <a:ext cx="7204249" cy="75674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0BE2A833-BE19-C732-9A82-623A000C87E4}"/>
              </a:ext>
            </a:extLst>
          </p:cNvPr>
          <p:cNvSpPr/>
          <p:nvPr/>
        </p:nvSpPr>
        <p:spPr>
          <a:xfrm>
            <a:off x="287842" y="5550570"/>
            <a:ext cx="7204249" cy="345734"/>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17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99E2B-C983-58FD-3BD5-07379C810BA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8F40B39-81FA-2262-8AE9-A96DCF33E093}"/>
              </a:ext>
            </a:extLst>
          </p:cNvPr>
          <p:cNvPicPr>
            <a:picLocks noChangeAspect="1"/>
          </p:cNvPicPr>
          <p:nvPr/>
        </p:nvPicPr>
        <p:blipFill>
          <a:blip r:embed="rId3"/>
          <a:stretch>
            <a:fillRect/>
          </a:stretch>
        </p:blipFill>
        <p:spPr>
          <a:xfrm>
            <a:off x="258233" y="309127"/>
            <a:ext cx="7878274" cy="6239746"/>
          </a:xfrm>
          <a:prstGeom prst="rect">
            <a:avLst/>
          </a:prstGeom>
        </p:spPr>
      </p:pic>
      <p:sp>
        <p:nvSpPr>
          <p:cNvPr id="4" name="Rectangle: Rounded Corners 3">
            <a:extLst>
              <a:ext uri="{FF2B5EF4-FFF2-40B4-BE49-F238E27FC236}">
                <a16:creationId xmlns:a16="http://schemas.microsoft.com/office/drawing/2014/main" id="{9348D7AC-8528-3B57-BEC6-9108EA62738C}"/>
              </a:ext>
            </a:extLst>
          </p:cNvPr>
          <p:cNvSpPr/>
          <p:nvPr/>
        </p:nvSpPr>
        <p:spPr>
          <a:xfrm>
            <a:off x="281375" y="5666874"/>
            <a:ext cx="7204249" cy="329388"/>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AFAE5A5-2E29-636F-2309-F8FA4A10F4CB}"/>
              </a:ext>
            </a:extLst>
          </p:cNvPr>
          <p:cNvSpPr/>
          <p:nvPr/>
        </p:nvSpPr>
        <p:spPr>
          <a:xfrm>
            <a:off x="281375" y="4401879"/>
            <a:ext cx="7204249" cy="989928"/>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48E83A2-97FE-B477-4E87-80B17548F06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02033" y="880645"/>
            <a:ext cx="3608592" cy="4669924"/>
          </a:xfrm>
          <a:prstGeom prst="rect">
            <a:avLst/>
          </a:prstGeom>
          <a:ln>
            <a:solidFill>
              <a:schemeClr val="tx1"/>
            </a:solidFill>
          </a:ln>
        </p:spPr>
      </p:pic>
    </p:spTree>
    <p:extLst>
      <p:ext uri="{BB962C8B-B14F-4D97-AF65-F5344CB8AC3E}">
        <p14:creationId xmlns:p14="http://schemas.microsoft.com/office/powerpoint/2010/main" val="268748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376C41-E9BE-3578-DFA0-E0F04597A17D}"/>
              </a:ext>
            </a:extLst>
          </p:cNvPr>
          <p:cNvSpPr>
            <a:spLocks noGrp="1"/>
          </p:cNvSpPr>
          <p:nvPr>
            <p:ph type="title"/>
          </p:nvPr>
        </p:nvSpPr>
        <p:spPr/>
        <p:txBody>
          <a:bodyPr/>
          <a:lstStyle/>
          <a:p>
            <a:r>
              <a:rPr lang="en-US"/>
              <a:t>Focus 2: Embedding Low-Intensity Strategies</a:t>
            </a:r>
          </a:p>
        </p:txBody>
      </p:sp>
      <p:pic>
        <p:nvPicPr>
          <p:cNvPr id="7" name="Picture 6">
            <a:extLst>
              <a:ext uri="{FF2B5EF4-FFF2-40B4-BE49-F238E27FC236}">
                <a16:creationId xmlns:a16="http://schemas.microsoft.com/office/drawing/2014/main" id="{DAC79418-D643-B430-C721-FCF1BCFAF256}"/>
              </a:ext>
            </a:extLst>
          </p:cNvPr>
          <p:cNvPicPr>
            <a:picLocks noChangeAspect="1"/>
          </p:cNvPicPr>
          <p:nvPr/>
        </p:nvPicPr>
        <p:blipFill>
          <a:blip r:embed="rId3"/>
          <a:stretch>
            <a:fillRect/>
          </a:stretch>
        </p:blipFill>
        <p:spPr>
          <a:xfrm>
            <a:off x="6225157" y="1952407"/>
            <a:ext cx="4853340" cy="3541460"/>
          </a:xfrm>
          <a:prstGeom prst="rect">
            <a:avLst/>
          </a:prstGeom>
          <a:ln>
            <a:solidFill>
              <a:schemeClr val="tx1"/>
            </a:solidFill>
          </a:ln>
        </p:spPr>
      </p:pic>
      <p:pic>
        <p:nvPicPr>
          <p:cNvPr id="7170" name="Picture 2">
            <a:extLst>
              <a:ext uri="{FF2B5EF4-FFF2-40B4-BE49-F238E27FC236}">
                <a16:creationId xmlns:a16="http://schemas.microsoft.com/office/drawing/2014/main" id="{D59AFDDE-719D-6ABD-C9F7-FB4516693EE3}"/>
              </a:ext>
            </a:extLst>
          </p:cNvPr>
          <p:cNvPicPr>
            <a:picLocks noChangeAspect="1" noChangeArrowheads="1"/>
          </p:cNvPicPr>
          <p:nvPr/>
        </p:nvPicPr>
        <p:blipFill>
          <a:blip r:embed="rId4"/>
          <a:srcRect/>
          <a:stretch/>
        </p:blipFill>
        <p:spPr bwMode="auto">
          <a:xfrm>
            <a:off x="1113607" y="1776463"/>
            <a:ext cx="2871214" cy="44862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i3T integrated lesson plan template">
            <a:extLst>
              <a:ext uri="{FF2B5EF4-FFF2-40B4-BE49-F238E27FC236}">
                <a16:creationId xmlns:a16="http://schemas.microsoft.com/office/drawing/2014/main" id="{0ED7DE4A-5E6D-90FD-AA4A-B810C3242EF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31069" y="4494859"/>
            <a:ext cx="3135775" cy="19980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979116"/>
      </p:ext>
    </p:extLst>
  </p:cSld>
  <p:clrMapOvr>
    <a:masterClrMapping/>
  </p:clrMapOvr>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937169-3412-4BE3-A197-BE5CBC119EBE}">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2" ma:contentTypeDescription="Create a new document." ma:contentTypeScope="" ma:versionID="7a9dd5abdca422e8ffdf6dd14d4ac73b">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21cbe25d49a9842dc4c8c843dd9b6265"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F777F3-6079-4545-82A1-8899C1BF4B17}">
  <ds:schemaRefs>
    <ds:schemaRef ds:uri="ede146cc-ecaa-4210-9e24-4bb62ea35dd6"/>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a235ba24-0017-43d1-bba7-85df926f0576"/>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8964535-2008-420D-AEF7-1289E7448D3C}">
  <ds:schemaRefs>
    <ds:schemaRef ds:uri="a235ba24-0017-43d1-bba7-85df926f0576"/>
    <ds:schemaRef ds:uri="ede146cc-ecaa-4210-9e24-4bb62ea35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7CC1B7-66EB-47CE-B68C-EECED86C43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Ci3T</Template>
  <TotalTime>5</TotalTime>
  <Words>5357</Words>
  <Application>Microsoft Office PowerPoint</Application>
  <PresentationFormat>Widescreen</PresentationFormat>
  <Paragraphs>1103</Paragraphs>
  <Slides>130</Slides>
  <Notes>47</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130</vt:i4>
      </vt:variant>
    </vt:vector>
  </HeadingPairs>
  <TitlesOfParts>
    <vt:vector size="140" baseType="lpstr">
      <vt:lpstr>Arial</vt:lpstr>
      <vt:lpstr>Calibri</vt:lpstr>
      <vt:lpstr>Century Gothic</vt:lpstr>
      <vt:lpstr>Courier New</vt:lpstr>
      <vt:lpstr>Roboto</vt:lpstr>
      <vt:lpstr>Segoe UI</vt:lpstr>
      <vt:lpstr>System Font Regular</vt:lpstr>
      <vt:lpstr>Times New Roman</vt:lpstr>
      <vt:lpstr>Wingdings</vt:lpstr>
      <vt:lpstr>Ci3T</vt:lpstr>
      <vt:lpstr>Implementing Comprehensive, Integrated, Three-tiered (Ci3T) Models: Using Data to Inform Professional Learning</vt:lpstr>
      <vt:lpstr>PowerPoint Presentation</vt:lpstr>
      <vt:lpstr>Ci3T Research Team</vt:lpstr>
      <vt:lpstr>Zoom Logistics</vt:lpstr>
      <vt:lpstr>Enhancing Ci3T Modules</vt:lpstr>
      <vt:lpstr>PowerPoint Presentation</vt:lpstr>
      <vt:lpstr>Enhanced Ci3T Implementation Series and Delivery</vt:lpstr>
      <vt:lpstr>Foundational Ci3T Implementation &amp; Professional Learning Activities</vt:lpstr>
      <vt:lpstr>Session 2 Feedback</vt:lpstr>
      <vt:lpstr>Session 2 Feedback</vt:lpstr>
      <vt:lpstr>Session Outcomes</vt:lpstr>
      <vt:lpstr>Agenda</vt:lpstr>
      <vt:lpstr>Accessing Professional Learning Materials</vt:lpstr>
      <vt:lpstr>Materials for Today’s Session</vt:lpstr>
      <vt:lpstr>Ci3T Leadership Team Agenda Template</vt:lpstr>
      <vt:lpstr>Coaching Protocol</vt:lpstr>
      <vt:lpstr>Procedures for Monitoring</vt:lpstr>
      <vt:lpstr>Session Outcomes</vt:lpstr>
      <vt:lpstr>Essential Components of Primary (Tier 1) Prevention Efforts</vt:lpstr>
      <vt:lpstr>Social Validity How do stakeholders view the plan?</vt:lpstr>
      <vt:lpstr>Treatment Integrity Are we implementing our plan as intended?</vt:lpstr>
      <vt:lpstr>Logistics Planning</vt:lpstr>
      <vt:lpstr>Treatment Integrity and Social Validity Data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Integrity and Social Validity Data Sources</vt:lpstr>
      <vt:lpstr>Ci3T Treatment Integrity Direct Observation (Ci3T TI: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Integrity and Social Validity Data Sources</vt:lpstr>
      <vt:lpstr>PowerPoint Presentation</vt:lpstr>
      <vt:lpstr>PowerPoint Presentation</vt:lpstr>
      <vt:lpstr>PowerPoint Presentation</vt:lpstr>
      <vt:lpstr>Accessing Professional Learning Materials</vt:lpstr>
      <vt:lpstr>PowerPoint Presentation</vt:lpstr>
      <vt:lpstr>PowerPoint Presentation</vt:lpstr>
      <vt:lpstr>Procedures for Monitoring</vt:lpstr>
      <vt:lpstr>Session Outcomes</vt:lpstr>
      <vt:lpstr>Essential Components of Primary (Tier 1) Prevention Efforts</vt:lpstr>
      <vt:lpstr>Behavior Screening</vt:lpstr>
      <vt:lpstr>Systematic Behavior Screening</vt:lpstr>
      <vt:lpstr>PowerPoint Presentation</vt:lpstr>
      <vt:lpstr>PowerPoint Presentation</vt:lpstr>
      <vt:lpstr>Student Risk Screening Scale – Internalizing and Externalizing (SRSS-IE; Drummond, 1994; Lane &amp; Menzies, 2009) Elementary</vt:lpstr>
      <vt:lpstr>Student Risk Screening Scale – Internalizing and Externalizing (SRSS-IE; Drummond, 1994; Lane &amp; Menzies, 2009) Secondary</vt:lpstr>
      <vt:lpstr>SRSS-IE: Cut Scores</vt:lpstr>
      <vt:lpstr>Winter 2022 SRSS-Externalizing Results – Middle School Level</vt:lpstr>
      <vt:lpstr>Winter 2022 SRSS-Externalizing Results – Middle School Grade level</vt:lpstr>
      <vt:lpstr>Winter 2022 SRSS-Internalizing Results – Middle School Level</vt:lpstr>
      <vt:lpstr>Winter 2022 SRSS-Internalizing Results – Middle School Grade Level</vt:lpstr>
      <vt:lpstr>Winter 2022 SRSS-Externalizing Results – High School Level</vt:lpstr>
      <vt:lpstr>Winter 2022 SRSS-Externalizing Results – High School Grade level</vt:lpstr>
      <vt:lpstr>Winter 2022 SRSS-Internalizing Results – High School Level</vt:lpstr>
      <vt:lpstr>Winter 2022 SRSS-Internalizing Results – High School Grade Level</vt:lpstr>
      <vt:lpstr>Reviewing Screening Data</vt:lpstr>
      <vt:lpstr>Academic Screening</vt:lpstr>
      <vt:lpstr>Academic Screening</vt:lpstr>
      <vt:lpstr>Academic Screening</vt:lpstr>
      <vt:lpstr>Reviewing Multiple Sources of Data in an Integrated Way</vt:lpstr>
      <vt:lpstr>PowerPoint Presentation</vt:lpstr>
      <vt:lpstr>Data-Informed Decision Making:</vt:lpstr>
      <vt:lpstr>Session Outcomes</vt:lpstr>
      <vt:lpstr>Scenario 1</vt:lpstr>
      <vt:lpstr>PowerPoint Presentation</vt:lpstr>
      <vt:lpstr>PowerPoint Presentation</vt:lpstr>
      <vt:lpstr>PowerPoint Presentation</vt:lpstr>
      <vt:lpstr>Considerations When Responding to These Data</vt:lpstr>
      <vt:lpstr>Professional Learning</vt:lpstr>
      <vt:lpstr>Professional Learning</vt:lpstr>
      <vt:lpstr>Build Momentum with a Ci3T Challenge</vt:lpstr>
      <vt:lpstr>School-Wide Challenge</vt:lpstr>
      <vt:lpstr>School-Wide Challenge</vt:lpstr>
      <vt:lpstr>Update Reinforcer Menu</vt:lpstr>
      <vt:lpstr>Let’s Chat!</vt:lpstr>
      <vt:lpstr>Action Planning</vt:lpstr>
      <vt:lpstr>Scenario 2</vt:lpstr>
      <vt:lpstr>Winter 2022 SRSS-Externalizing Results – Middle School Level</vt:lpstr>
      <vt:lpstr>Winter 2022 SRSS-Externalizing Results – Middle School Grade level</vt:lpstr>
      <vt:lpstr>PowerPoint Presentation</vt:lpstr>
      <vt:lpstr>PowerPoint Presentation</vt:lpstr>
      <vt:lpstr>PowerPoint Presentation</vt:lpstr>
      <vt:lpstr>Focus 1: Expectation Matrix </vt:lpstr>
      <vt:lpstr>PowerPoint Presentation</vt:lpstr>
      <vt:lpstr>PowerPoint Presentation</vt:lpstr>
      <vt:lpstr>Focus 2: Embedding Low-Intensity Strategies</vt:lpstr>
      <vt:lpstr>PowerPoint Presentation</vt:lpstr>
      <vt:lpstr>PowerPoint Presentation</vt:lpstr>
      <vt:lpstr>PowerPoint Presentation</vt:lpstr>
      <vt:lpstr>Action Planning</vt:lpstr>
      <vt:lpstr>Scenario 3</vt:lpstr>
      <vt:lpstr>Winter 2024 SRSS-Externalizing Results – High School Level</vt:lpstr>
      <vt:lpstr>Winter 2022 SRSS-Externalizing Results – High School Grade level</vt:lpstr>
      <vt:lpstr>PowerPoint Presentation</vt:lpstr>
      <vt:lpstr>PowerPoint Presentation</vt:lpstr>
      <vt:lpstr>PowerPoint Presentation</vt:lpstr>
      <vt:lpstr>Professional Learning </vt:lpstr>
      <vt:lpstr>Encourage Review of Tier 2 and Tier 3 Enhancing Ci3T Modules</vt:lpstr>
      <vt:lpstr>Sustaining and Disseminating Professional Learning</vt:lpstr>
      <vt:lpstr>Action Planning</vt:lpstr>
      <vt:lpstr>Data-Informed Decision Making:</vt:lpstr>
      <vt:lpstr>Foundational Ci3T Implementation &amp; Professional Learning Activities</vt:lpstr>
      <vt:lpstr>Foundational Ci3T Implementation &amp; Professional Learning Activities</vt:lpstr>
      <vt:lpstr>Sharing Treatment Integrity and Social Validity Data</vt:lpstr>
      <vt:lpstr>Sharing Treatment Integrity and Social Validity Data</vt:lpstr>
      <vt:lpstr>Example: Making Explicit Connections </vt:lpstr>
      <vt:lpstr>Sharing Systematic Screening Data</vt:lpstr>
      <vt:lpstr>PowerPoint Presentation</vt:lpstr>
      <vt:lpstr>Wrapping Up and Moving Forward</vt:lpstr>
      <vt:lpstr>Let’s Chat!</vt:lpstr>
      <vt:lpstr>ENHANCE Ci3T Implementation Professional Learning Series </vt:lpstr>
      <vt:lpstr>Project EMPOWER +</vt:lpstr>
      <vt:lpstr>Sustaining and Disseminating Professional Learning</vt:lpstr>
      <vt:lpstr>Wrap Up and Preview</vt:lpstr>
      <vt:lpstr>Action Planning</vt:lpstr>
      <vt:lpstr>Coaching Protocol Reminder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2024-12-20T20:49:20Z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6685400.00000000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