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256" r:id="rId2"/>
    <p:sldId id="257" r:id="rId3"/>
    <p:sldId id="258" r:id="rId4"/>
    <p:sldId id="259" r:id="rId5"/>
    <p:sldId id="1542" r:id="rId6"/>
    <p:sldId id="450" r:id="rId7"/>
    <p:sldId id="1538" r:id="rId8"/>
    <p:sldId id="1524" r:id="rId9"/>
    <p:sldId id="1628" r:id="rId10"/>
    <p:sldId id="1607" r:id="rId11"/>
    <p:sldId id="1917" r:id="rId12"/>
    <p:sldId id="1918" r:id="rId13"/>
    <p:sldId id="824" r:id="rId14"/>
    <p:sldId id="1919" r:id="rId15"/>
    <p:sldId id="1920" r:id="rId16"/>
    <p:sldId id="1921" r:id="rId17"/>
    <p:sldId id="1922" r:id="rId18"/>
    <p:sldId id="1923" r:id="rId19"/>
    <p:sldId id="1925" r:id="rId20"/>
    <p:sldId id="1924" r:id="rId21"/>
    <p:sldId id="1926" r:id="rId22"/>
    <p:sldId id="1927" r:id="rId23"/>
    <p:sldId id="1928" r:id="rId24"/>
    <p:sldId id="1930" r:id="rId25"/>
    <p:sldId id="1929" r:id="rId26"/>
    <p:sldId id="1933" r:id="rId27"/>
    <p:sldId id="1934" r:id="rId28"/>
    <p:sldId id="1948" r:id="rId29"/>
    <p:sldId id="1935" r:id="rId30"/>
    <p:sldId id="1936" r:id="rId31"/>
    <p:sldId id="1947" r:id="rId32"/>
    <p:sldId id="1938" r:id="rId33"/>
    <p:sldId id="1939" r:id="rId34"/>
    <p:sldId id="1931" r:id="rId35"/>
    <p:sldId id="1940" r:id="rId36"/>
    <p:sldId id="1941" r:id="rId37"/>
    <p:sldId id="1942" r:id="rId38"/>
    <p:sldId id="1961" r:id="rId39"/>
    <p:sldId id="1956" r:id="rId40"/>
    <p:sldId id="1957" r:id="rId41"/>
    <p:sldId id="1958" r:id="rId42"/>
    <p:sldId id="1959" r:id="rId43"/>
    <p:sldId id="1960" r:id="rId44"/>
    <p:sldId id="1932" r:id="rId45"/>
    <p:sldId id="1944" r:id="rId46"/>
    <p:sldId id="1945" r:id="rId47"/>
    <p:sldId id="1946"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C020B42-D1D0-174E-9B67-04C7AD462476}">
          <p14:sldIdLst>
            <p14:sldId id="256"/>
            <p14:sldId id="257"/>
          </p14:sldIdLst>
        </p14:section>
        <p14:section name="Ci3T" id="{CD7F01F6-6DB3-C249-B857-2B082F99DB8F}">
          <p14:sldIdLst>
            <p14:sldId id="258"/>
            <p14:sldId id="259"/>
            <p14:sldId id="1542"/>
            <p14:sldId id="450"/>
            <p14:sldId id="1538"/>
            <p14:sldId id="1524"/>
            <p14:sldId id="1628"/>
            <p14:sldId id="1607"/>
            <p14:sldId id="1917"/>
          </p14:sldIdLst>
        </p14:section>
        <p14:section name="PBIS expectation matrices; SESSS; RQ" id="{1A6D5731-774C-C741-82FA-8D17ECE1E4B6}">
          <p14:sldIdLst>
            <p14:sldId id="1918"/>
            <p14:sldId id="824"/>
            <p14:sldId id="1919"/>
            <p14:sldId id="1920"/>
            <p14:sldId id="1921"/>
            <p14:sldId id="1922"/>
            <p14:sldId id="1923"/>
            <p14:sldId id="1925"/>
            <p14:sldId id="1924"/>
            <p14:sldId id="1926"/>
            <p14:sldId id="1927"/>
            <p14:sldId id="1928"/>
            <p14:sldId id="1930"/>
          </p14:sldIdLst>
        </p14:section>
        <p14:section name="SESSS Rubric Pilot Study" id="{9ABFCAA9-2131-FE4B-A18C-845E57151FF8}">
          <p14:sldIdLst>
            <p14:sldId id="1929"/>
            <p14:sldId id="1933"/>
            <p14:sldId id="1934"/>
            <p14:sldId id="1948"/>
            <p14:sldId id="1935"/>
            <p14:sldId id="1936"/>
            <p14:sldId id="1947"/>
            <p14:sldId id="1938"/>
            <p14:sldId id="1939"/>
            <p14:sldId id="1931"/>
            <p14:sldId id="1940"/>
            <p14:sldId id="1941"/>
            <p14:sldId id="1942"/>
            <p14:sldId id="1961"/>
            <p14:sldId id="1956"/>
            <p14:sldId id="1957"/>
            <p14:sldId id="1958"/>
            <p14:sldId id="1959"/>
            <p14:sldId id="1960"/>
            <p14:sldId id="1932"/>
            <p14:sldId id="1944"/>
            <p14:sldId id="1945"/>
            <p14:sldId id="194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8F00"/>
    <a:srgbClr val="FF9300"/>
    <a:srgbClr val="FFFDE9"/>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81644"/>
  </p:normalViewPr>
  <p:slideViewPr>
    <p:cSldViewPr snapToGrid="0">
      <p:cViewPr varScale="1">
        <p:scale>
          <a:sx n="98" d="100"/>
          <a:sy n="98" d="100"/>
        </p:scale>
        <p:origin x="1600" y="192"/>
      </p:cViewPr>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96" d="100"/>
          <a:sy n="96" d="100"/>
        </p:scale>
        <p:origin x="4328"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EF5CE41-F2DB-664F-B7AC-91A74015A950}" type="presOf" srcId="{FFA21F49-57C9-4E4B-968F-1154585DA40A}" destId="{971673C2-F47C-2B46-A180-42AE3DADCE7D}" srcOrd="0"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tx2">
            <a:lumMod val="90000"/>
            <a:lumOff val="10000"/>
          </a:scheme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dirty="0">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tx2">
            <a:lumMod val="90000"/>
            <a:lumOff val="10000"/>
          </a:scheme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dirty="0">
              <a:solidFill>
                <a:sysClr val="window" lastClr="FFFFFF"/>
              </a:solidFill>
              <a:latin typeface="Calibri" panose="020F0502020204030204"/>
              <a:ea typeface="+mn-ea"/>
              <a:cs typeface="+mn-cs"/>
            </a:rPr>
            <a:t>Systematic Universal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tx2">
            <a:lumMod val="90000"/>
            <a:lumOff val="10000"/>
          </a:scheme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dirty="0">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tx2">
            <a:lumMod val="90000"/>
            <a:lumOff val="10000"/>
          </a:scheme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ysClr val="window" lastClr="FFFFFF"/>
              </a:solidFill>
              <a:latin typeface="Calibri" panose="020F0502020204030204"/>
              <a:ea typeface="+mn-ea"/>
              <a:cs typeface="+mn-cs"/>
            </a:rPr>
            <a:t>Systematic Universal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chemeClr val="tx2">
            <a:lumMod val="90000"/>
            <a:lumOff val="10000"/>
          </a:scheme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chemeClr val="tx2">
            <a:lumMod val="90000"/>
            <a:lumOff val="10000"/>
          </a:scheme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63CE51-0000-9571-D6A3-BA5C10A9DA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t>CEC 2026</a:t>
            </a:r>
          </a:p>
        </p:txBody>
      </p:sp>
      <p:sp>
        <p:nvSpPr>
          <p:cNvPr id="4" name="Footer Placeholder 3">
            <a:extLst>
              <a:ext uri="{FF2B5EF4-FFF2-40B4-BE49-F238E27FC236}">
                <a16:creationId xmlns:a16="http://schemas.microsoft.com/office/drawing/2014/main" id="{B9DD31BB-34CE-4421-0392-F156F753E2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Royer, Pelton, Lane, &amp; Oakes</a:t>
            </a:r>
          </a:p>
        </p:txBody>
      </p:sp>
      <p:sp>
        <p:nvSpPr>
          <p:cNvPr id="5" name="Slide Number Placeholder 4">
            <a:extLst>
              <a:ext uri="{FF2B5EF4-FFF2-40B4-BE49-F238E27FC236}">
                <a16:creationId xmlns:a16="http://schemas.microsoft.com/office/drawing/2014/main" id="{18FEF57B-1DCF-4B76-426C-0553029A26A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23520D-907A-481A-8942-7BFA971793AF}" type="slidenum">
              <a:rPr lang="en-US" smtClean="0"/>
              <a:t>‹#›</a:t>
            </a:fld>
            <a:endParaRPr lang="en-US"/>
          </a:p>
        </p:txBody>
      </p:sp>
      <p:sp>
        <p:nvSpPr>
          <p:cNvPr id="6" name="Date Placeholder 5">
            <a:extLst>
              <a:ext uri="{FF2B5EF4-FFF2-40B4-BE49-F238E27FC236}">
                <a16:creationId xmlns:a16="http://schemas.microsoft.com/office/drawing/2014/main" id="{42A0E37E-F1A2-2A4D-944E-E152D9F4148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dirty="0"/>
              <a:t>March 12, 2026</a:t>
            </a:r>
          </a:p>
        </p:txBody>
      </p:sp>
    </p:spTree>
    <p:extLst>
      <p:ext uri="{BB962C8B-B14F-4D97-AF65-F5344CB8AC3E}">
        <p14:creationId xmlns:p14="http://schemas.microsoft.com/office/powerpoint/2010/main" val="3422262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5F7395-0FF0-9343-91B0-E96D37D9D662}" type="datetimeFigureOut">
              <a:rPr lang="en-US" smtClean="0"/>
              <a:t>3/18/26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E19603-FCDA-BF42-AACB-898ED1A5C59C}" type="slidenum">
              <a:rPr lang="en-US" smtClean="0"/>
              <a:t>‹#›</a:t>
            </a:fld>
            <a:endParaRPr lang="en-US"/>
          </a:p>
        </p:txBody>
      </p:sp>
    </p:spTree>
    <p:extLst>
      <p:ext uri="{BB962C8B-B14F-4D97-AF65-F5344CB8AC3E}">
        <p14:creationId xmlns:p14="http://schemas.microsoft.com/office/powerpoint/2010/main" val="1831257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Concurrent session on Thursday, March 12, 2026, from 2:15–3:15 PM</a:t>
            </a:r>
          </a:p>
          <a:p>
            <a:r>
              <a:rPr lang="en-US" b="1" dirty="0"/>
              <a:t>Abstract:</a:t>
            </a:r>
            <a:r>
              <a:rPr lang="en-US" dirty="0"/>
              <a:t> Teams use the Schoolwide Expectations Survey for Specific Settings (SESSS) to gather opinions on behaviors critical for student success across settings. We used a standardized rubric to score data from 10 schools and determined to what extent and which data from the survey were included in their expectation matrices.</a:t>
            </a:r>
          </a:p>
          <a:p>
            <a:r>
              <a:rPr lang="en-US" b="1" dirty="0"/>
              <a:t>Rationale:</a:t>
            </a:r>
            <a:r>
              <a:rPr lang="en-US" dirty="0"/>
              <a:t> In this presentation we walk attendees through the SESSS, the rubric we used, and the results, which indicated all schools included most items rated as critical for success by 75% or more faculty and staff. This adds to the validity for the SESSS as a usable and feasible tool school leadership teams can use as part of their data-informed approach to building and revising a schoolwide behavior expectation matrix.</a:t>
            </a:r>
          </a:p>
          <a:p>
            <a:r>
              <a:rPr lang="en-US" b="1" dirty="0"/>
              <a:t>Participant Outcomes:</a:t>
            </a:r>
            <a:r>
              <a:rPr lang="en-US" b="0" dirty="0"/>
              <a:t> (1) Describe the SESSS, know where to obtain it online at no cost, and understand its utility as a measure for building data-informed schoolwide behavior expectation matrices. (2) Use the SESSS in practice at their school to build a new expectation matrix and/or update an existing matrix, now with data from all faculty and staff. They will have confidence in using the SESSS because they will know the outcomes of our analysis of 10 schools showed heavy reliance on the SESSS to build their matrices which added to the measure’s validity (they will also know about the SESSS’s reliability from prior studies we will share in brief. (3) Understand the importance of obtaining input from all faculty and staff to inform building a matrix, one that is then relevant to all adults in the building (having provided input) and therefore a matrix all adults are more likely to use as an instructional tool with all students (teach, practice, reinforce; calmly redirect to expectations when students are not meeting expectations). Participants will also understand the importance of considering including family and community members to build more culturally relevant expectations in their matrix.</a:t>
            </a:r>
          </a:p>
          <a:p>
            <a:r>
              <a:rPr lang="en-US" b="1" dirty="0"/>
              <a:t>Presentation Outline:</a:t>
            </a:r>
            <a:r>
              <a:rPr lang="en-US" b="0" dirty="0"/>
              <a:t> This session will begin by with a brief introduction to the Ci3T Model of Prevention with PBIS at its core, applied behavior analysis taken to scale schoolwide with behavior expectation matrices clearly stating what students should do, instead of what not to do. We will summarize published literature showing it is rare faculty and staff contribute to building their matrix, then explain how important it is because when all adults provide input, the matrix is data-informed and likely to be taught by all adults to all students. To accomplish this, the SESSS is a tool we will guide participants through, then our analysis of 10 schools’ data using a standardized rubric, and how results showed most SESSS data was indeed used by teams to build their matrices. We conclude with educational implications, such as participants can use the SESSS at no cost with confidence knowing it has initial validity.</a:t>
            </a:r>
          </a:p>
          <a:p>
            <a:r>
              <a:rPr lang="en-US" b="1" dirty="0"/>
              <a:t>Research:</a:t>
            </a:r>
            <a:r>
              <a:rPr lang="en-US" b="0" dirty="0"/>
              <a:t> Schools implementing tiered systems featuring PBIS have an expectation matrix with 3-5 broad expectations as rows and school settings as columns. Each cell describes the row’s broad expectation in that setting. Educators teach students these are essential for success (</a:t>
            </a:r>
            <a:r>
              <a:rPr lang="en-US" b="0" dirty="0" err="1"/>
              <a:t>Lynass</a:t>
            </a:r>
            <a:r>
              <a:rPr lang="en-US" b="0" dirty="0"/>
              <a:t> et al., 2012). Then, all adults reinforce expectations observed with “tickets” paired with behavior-specific praise. Therefore, adults need to know the matrix and what to reinforce, and may notice and reinforce matrix behaviors more when they helped select them (Lane et al., 2014).</a:t>
            </a:r>
          </a:p>
          <a:p>
            <a:r>
              <a:rPr lang="en-US" b="0" dirty="0"/>
              <a:t>   School leadership teams decide expectations in a matrix ~68% of the time and share the matrix with faculty and staff for feedback less than 25% of the time (Author, 2025). When faculty and staff help build the matrix, it will contain expectations they believe are critical, increasing buy-in when matrices reflect their values and cultures, along with the school community (Menzies et al., 2022).</a:t>
            </a:r>
          </a:p>
          <a:p>
            <a:r>
              <a:rPr lang="en-US" b="0" dirty="0"/>
              <a:t>   We analyzed 10 schools’ expectation matrices built by Ci3T Leadership Team members (n = 51) compared to SESSS data completed by faculty and staff (n = 260). We created a matrix to standardize the comparative analysis, scoring SESSS items as 0 = not on matrix, 1 = included with modification, and 2 = included exactly. We scored the number of SESSS items per setting on the matrix and how many were rated critical for success for 75% or more faculty and staff. Results indicate most items rated critical by 75% or more were included on expectation matrices, most exactly, and a few modified.</a:t>
            </a:r>
          </a:p>
        </p:txBody>
      </p:sp>
      <p:sp>
        <p:nvSpPr>
          <p:cNvPr id="4" name="Slide Number Placeholder 3"/>
          <p:cNvSpPr>
            <a:spLocks noGrp="1"/>
          </p:cNvSpPr>
          <p:nvPr>
            <p:ph type="sldNum" sz="quarter" idx="5"/>
          </p:nvPr>
        </p:nvSpPr>
        <p:spPr/>
        <p:txBody>
          <a:bodyPr/>
          <a:lstStyle/>
          <a:p>
            <a:fld id="{61E19603-FCDA-BF42-AACB-898ED1A5C59C}" type="slidenum">
              <a:rPr lang="en-US" smtClean="0"/>
              <a:t>1</a:t>
            </a:fld>
            <a:endParaRPr lang="en-US"/>
          </a:p>
        </p:txBody>
      </p:sp>
    </p:spTree>
    <p:extLst>
      <p:ext uri="{BB962C8B-B14F-4D97-AF65-F5344CB8AC3E}">
        <p14:creationId xmlns:p14="http://schemas.microsoft.com/office/powerpoint/2010/main" val="135810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392464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3-5 broad schoolwide expectations are operationally defined for each setting</a:t>
            </a:r>
          </a:p>
        </p:txBody>
      </p:sp>
      <p:sp>
        <p:nvSpPr>
          <p:cNvPr id="4" name="Slide Number Placeholder 3"/>
          <p:cNvSpPr>
            <a:spLocks noGrp="1"/>
          </p:cNvSpPr>
          <p:nvPr>
            <p:ph type="sldNum" sz="quarter" idx="5"/>
          </p:nvPr>
        </p:nvSpPr>
        <p:spPr/>
        <p:txBody>
          <a:bodyPr/>
          <a:lstStyle/>
          <a:p>
            <a:fld id="{61E19603-FCDA-BF42-AACB-898ED1A5C59C}" type="slidenum">
              <a:rPr lang="en-US" smtClean="0"/>
              <a:t>16</a:t>
            </a:fld>
            <a:endParaRPr lang="en-US"/>
          </a:p>
        </p:txBody>
      </p:sp>
    </p:spTree>
    <p:extLst>
      <p:ext uri="{BB962C8B-B14F-4D97-AF65-F5344CB8AC3E}">
        <p14:creationId xmlns:p14="http://schemas.microsoft.com/office/powerpoint/2010/main" val="507033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Settings are customized, like this Islamic K-12 school defining expectations for their masjid (Arabic word for mosque, means place of worship or prostration in prayer)</a:t>
            </a:r>
          </a:p>
        </p:txBody>
      </p:sp>
      <p:sp>
        <p:nvSpPr>
          <p:cNvPr id="4" name="Slide Number Placeholder 3"/>
          <p:cNvSpPr>
            <a:spLocks noGrp="1"/>
          </p:cNvSpPr>
          <p:nvPr>
            <p:ph type="sldNum" sz="quarter" idx="5"/>
          </p:nvPr>
        </p:nvSpPr>
        <p:spPr/>
        <p:txBody>
          <a:bodyPr/>
          <a:lstStyle/>
          <a:p>
            <a:fld id="{61E19603-FCDA-BF42-AACB-898ED1A5C59C}" type="slidenum">
              <a:rPr lang="en-US" smtClean="0"/>
              <a:t>17</a:t>
            </a:fld>
            <a:endParaRPr lang="en-US"/>
          </a:p>
        </p:txBody>
      </p:sp>
    </p:spTree>
    <p:extLst>
      <p:ext uri="{BB962C8B-B14F-4D97-AF65-F5344CB8AC3E}">
        <p14:creationId xmlns:p14="http://schemas.microsoft.com/office/powerpoint/2010/main" val="3554921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Literature review: Royer, Common, Lane, Oakes (2026 manuscript in progress)</a:t>
            </a:r>
          </a:p>
        </p:txBody>
      </p:sp>
      <p:sp>
        <p:nvSpPr>
          <p:cNvPr id="4" name="Slide Number Placeholder 3"/>
          <p:cNvSpPr>
            <a:spLocks noGrp="1"/>
          </p:cNvSpPr>
          <p:nvPr>
            <p:ph type="sldNum" sz="quarter" idx="5"/>
          </p:nvPr>
        </p:nvSpPr>
        <p:spPr/>
        <p:txBody>
          <a:bodyPr/>
          <a:lstStyle/>
          <a:p>
            <a:fld id="{61E19603-FCDA-BF42-AACB-898ED1A5C59C}" type="slidenum">
              <a:rPr lang="en-US" smtClean="0"/>
              <a:t>18</a:t>
            </a:fld>
            <a:endParaRPr lang="en-US"/>
          </a:p>
        </p:txBody>
      </p:sp>
    </p:spTree>
    <p:extLst>
      <p:ext uri="{BB962C8B-B14F-4D97-AF65-F5344CB8AC3E}">
        <p14:creationId xmlns:p14="http://schemas.microsoft.com/office/powerpoint/2010/main" val="253727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SESSS was developed to facilitate a data-informed approach to building expectation matrices where faculty and staff input identifies specific student behaviors critical for school success.</a:t>
            </a:r>
            <a:endParaRPr lang="en-US" dirty="0"/>
          </a:p>
        </p:txBody>
      </p:sp>
      <p:sp>
        <p:nvSpPr>
          <p:cNvPr id="4" name="Slide Number Placeholder 3"/>
          <p:cNvSpPr>
            <a:spLocks noGrp="1"/>
          </p:cNvSpPr>
          <p:nvPr>
            <p:ph type="sldNum" sz="quarter" idx="5"/>
          </p:nvPr>
        </p:nvSpPr>
        <p:spPr/>
        <p:txBody>
          <a:bodyPr/>
          <a:lstStyle/>
          <a:p>
            <a:fld id="{61E19603-FCDA-BF42-AACB-898ED1A5C59C}" type="slidenum">
              <a:rPr lang="en-US" smtClean="0"/>
              <a:t>20</a:t>
            </a:fld>
            <a:endParaRPr lang="en-US"/>
          </a:p>
        </p:txBody>
      </p:sp>
    </p:spTree>
    <p:extLst>
      <p:ext uri="{BB962C8B-B14F-4D97-AF65-F5344CB8AC3E}">
        <p14:creationId xmlns:p14="http://schemas.microsoft.com/office/powerpoint/2010/main" val="3892221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144 items</a:t>
            </a:r>
          </a:p>
        </p:txBody>
      </p:sp>
      <p:sp>
        <p:nvSpPr>
          <p:cNvPr id="4" name="Slide Number Placeholder 3"/>
          <p:cNvSpPr>
            <a:spLocks noGrp="1"/>
          </p:cNvSpPr>
          <p:nvPr>
            <p:ph type="sldNum" sz="quarter" idx="5"/>
          </p:nvPr>
        </p:nvSpPr>
        <p:spPr/>
        <p:txBody>
          <a:bodyPr/>
          <a:lstStyle/>
          <a:p>
            <a:fld id="{61E19603-FCDA-BF42-AACB-898ED1A5C59C}" type="slidenum">
              <a:rPr lang="en-US" smtClean="0"/>
              <a:t>21</a:t>
            </a:fld>
            <a:endParaRPr lang="en-US"/>
          </a:p>
        </p:txBody>
      </p:sp>
    </p:spTree>
    <p:extLst>
      <p:ext uri="{BB962C8B-B14F-4D97-AF65-F5344CB8AC3E}">
        <p14:creationId xmlns:p14="http://schemas.microsoft.com/office/powerpoint/2010/main" val="3646199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Ci3T leadership teams get a SESSS Report like this showing N and % of faculty staff who rated each item as </a:t>
            </a:r>
            <a:r>
              <a:rPr lang="en-US" i="1" dirty="0"/>
              <a:t>critical for success</a:t>
            </a:r>
            <a:r>
              <a:rPr lang="en-US" i="0" dirty="0"/>
              <a:t> (2)</a:t>
            </a:r>
            <a:endParaRPr lang="en-US" dirty="0"/>
          </a:p>
        </p:txBody>
      </p:sp>
      <p:sp>
        <p:nvSpPr>
          <p:cNvPr id="4" name="Slide Number Placeholder 3"/>
          <p:cNvSpPr>
            <a:spLocks noGrp="1"/>
          </p:cNvSpPr>
          <p:nvPr>
            <p:ph type="sldNum" sz="quarter" idx="5"/>
          </p:nvPr>
        </p:nvSpPr>
        <p:spPr/>
        <p:txBody>
          <a:bodyPr/>
          <a:lstStyle/>
          <a:p>
            <a:fld id="{61E19603-FCDA-BF42-AACB-898ED1A5C59C}" type="slidenum">
              <a:rPr lang="en-US" smtClean="0"/>
              <a:t>23</a:t>
            </a:fld>
            <a:endParaRPr lang="en-US"/>
          </a:p>
        </p:txBody>
      </p:sp>
    </p:spTree>
    <p:extLst>
      <p:ext uri="{BB962C8B-B14F-4D97-AF65-F5344CB8AC3E}">
        <p14:creationId xmlns:p14="http://schemas.microsoft.com/office/powerpoint/2010/main" val="2052226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analyzed 10 schools’ expectation matrices built by Ci3T Leadership Team members (</a:t>
            </a:r>
            <a:r>
              <a:rPr lang="en-US" sz="1200" i="1" kern="1200" dirty="0">
                <a:solidFill>
                  <a:schemeClr val="tx1"/>
                </a:solidFill>
                <a:effectLst/>
                <a:latin typeface="+mn-lt"/>
                <a:ea typeface="+mn-ea"/>
                <a:cs typeface="+mn-cs"/>
              </a:rPr>
              <a:t>n</a:t>
            </a:r>
            <a:r>
              <a:rPr lang="en-US" sz="1200" kern="1200" dirty="0">
                <a:solidFill>
                  <a:schemeClr val="tx1"/>
                </a:solidFill>
                <a:effectLst/>
                <a:latin typeface="+mn-lt"/>
                <a:ea typeface="+mn-ea"/>
                <a:cs typeface="+mn-cs"/>
              </a:rPr>
              <a:t> = 51) compared to SESSS data completed by faculty and staff (</a:t>
            </a:r>
            <a:r>
              <a:rPr lang="en-US" sz="1200" i="1" kern="1200" dirty="0">
                <a:solidFill>
                  <a:schemeClr val="tx1"/>
                </a:solidFill>
                <a:effectLst/>
                <a:latin typeface="+mn-lt"/>
                <a:ea typeface="+mn-ea"/>
                <a:cs typeface="+mn-cs"/>
              </a:rPr>
              <a:t>n</a:t>
            </a:r>
            <a:r>
              <a:rPr lang="en-US" sz="1200" kern="1200" dirty="0">
                <a:solidFill>
                  <a:schemeClr val="tx1"/>
                </a:solidFill>
                <a:effectLst/>
                <a:latin typeface="+mn-lt"/>
                <a:ea typeface="+mn-ea"/>
                <a:cs typeface="+mn-cs"/>
              </a:rPr>
              <a:t> = 260). We created a matrix to standardize the comparative analysis, scoring SESSS items as 0 = </a:t>
            </a:r>
            <a:r>
              <a:rPr lang="en-US" sz="1200" i="1" kern="1200" dirty="0">
                <a:solidFill>
                  <a:schemeClr val="tx1"/>
                </a:solidFill>
                <a:effectLst/>
                <a:latin typeface="+mn-lt"/>
                <a:ea typeface="+mn-ea"/>
                <a:cs typeface="+mn-cs"/>
              </a:rPr>
              <a:t>not on matrix</a:t>
            </a:r>
            <a:r>
              <a:rPr lang="en-US" sz="1200" kern="1200" dirty="0">
                <a:solidFill>
                  <a:schemeClr val="tx1"/>
                </a:solidFill>
                <a:effectLst/>
                <a:latin typeface="+mn-lt"/>
                <a:ea typeface="+mn-ea"/>
                <a:cs typeface="+mn-cs"/>
              </a:rPr>
              <a:t>, 1 = </a:t>
            </a:r>
            <a:r>
              <a:rPr lang="en-US" sz="1200" i="1" kern="1200" dirty="0">
                <a:solidFill>
                  <a:schemeClr val="tx1"/>
                </a:solidFill>
                <a:effectLst/>
                <a:latin typeface="+mn-lt"/>
                <a:ea typeface="+mn-ea"/>
                <a:cs typeface="+mn-cs"/>
              </a:rPr>
              <a:t>included with modification</a:t>
            </a:r>
            <a:r>
              <a:rPr lang="en-US" sz="1200" kern="1200" dirty="0">
                <a:solidFill>
                  <a:schemeClr val="tx1"/>
                </a:solidFill>
                <a:effectLst/>
                <a:latin typeface="+mn-lt"/>
                <a:ea typeface="+mn-ea"/>
                <a:cs typeface="+mn-cs"/>
              </a:rPr>
              <a:t>, and 2 = </a:t>
            </a:r>
            <a:r>
              <a:rPr lang="en-US" sz="1200" i="1" kern="1200" dirty="0">
                <a:solidFill>
                  <a:schemeClr val="tx1"/>
                </a:solidFill>
                <a:effectLst/>
                <a:latin typeface="+mn-lt"/>
                <a:ea typeface="+mn-ea"/>
                <a:cs typeface="+mn-cs"/>
              </a:rPr>
              <a:t>included exactly</a:t>
            </a:r>
            <a:r>
              <a:rPr lang="en-US" sz="1200" kern="1200" dirty="0">
                <a:solidFill>
                  <a:schemeClr val="tx1"/>
                </a:solidFill>
                <a:effectLst/>
                <a:latin typeface="+mn-lt"/>
                <a:ea typeface="+mn-ea"/>
                <a:cs typeface="+mn-cs"/>
              </a:rPr>
              <a:t>. We scored the number of SESSS items per setting on the matrix and how many were rated </a:t>
            </a:r>
            <a:r>
              <a:rPr lang="en-US" sz="1200" i="1" kern="1200" dirty="0">
                <a:solidFill>
                  <a:schemeClr val="tx1"/>
                </a:solidFill>
                <a:effectLst/>
                <a:latin typeface="+mn-lt"/>
                <a:ea typeface="+mn-ea"/>
                <a:cs typeface="+mn-cs"/>
              </a:rPr>
              <a:t>critical for success</a:t>
            </a:r>
            <a:r>
              <a:rPr lang="en-US" sz="1200" kern="1200" dirty="0">
                <a:solidFill>
                  <a:schemeClr val="tx1"/>
                </a:solidFill>
                <a:effectLst/>
                <a:latin typeface="+mn-lt"/>
                <a:ea typeface="+mn-ea"/>
                <a:cs typeface="+mn-cs"/>
              </a:rPr>
              <a:t> for 75% or more faculty and staff. Results indicate most items rated critical by 75% or more were included on expectation matrices, most exactly, and a few modified.</a:t>
            </a:r>
            <a:endParaRPr lang="en-US" dirty="0"/>
          </a:p>
        </p:txBody>
      </p:sp>
      <p:sp>
        <p:nvSpPr>
          <p:cNvPr id="4" name="Slide Number Placeholder 3"/>
          <p:cNvSpPr>
            <a:spLocks noGrp="1"/>
          </p:cNvSpPr>
          <p:nvPr>
            <p:ph type="sldNum" sz="quarter" idx="5"/>
          </p:nvPr>
        </p:nvSpPr>
        <p:spPr/>
        <p:txBody>
          <a:bodyPr/>
          <a:lstStyle/>
          <a:p>
            <a:fld id="{61E19603-FCDA-BF42-AACB-898ED1A5C59C}" type="slidenum">
              <a:rPr lang="en-US" smtClean="0"/>
              <a:t>24</a:t>
            </a:fld>
            <a:endParaRPr lang="en-US"/>
          </a:p>
        </p:txBody>
      </p:sp>
    </p:spTree>
    <p:extLst>
      <p:ext uri="{BB962C8B-B14F-4D97-AF65-F5344CB8AC3E}">
        <p14:creationId xmlns:p14="http://schemas.microsoft.com/office/powerpoint/2010/main" val="3019571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SESSS has been used for almost two decades to support data-informed expectation matrices.</a:t>
            </a:r>
          </a:p>
          <a:p>
            <a:r>
              <a:rPr lang="en-US" sz="1200" kern="1200" dirty="0">
                <a:solidFill>
                  <a:schemeClr val="tx1"/>
                </a:solidFill>
                <a:effectLst/>
                <a:latin typeface="+mn-lt"/>
                <a:ea typeface="+mn-ea"/>
                <a:cs typeface="+mn-cs"/>
              </a:rPr>
              <a:t>This is the first study to compare priorities measured by the SESSS to behaviors included in schoolwide behavior expectation matrices.</a:t>
            </a:r>
          </a:p>
          <a:p>
            <a:r>
              <a:rPr lang="en-US" dirty="0"/>
              <a:t>We examined the percentage of SESSS items rated by faculty and staff as critical for success in key school settings that Ci3T Leadership Teams included on their draft matrix, and the degree to which wording did or did not change. </a:t>
            </a:r>
          </a:p>
        </p:txBody>
      </p:sp>
      <p:sp>
        <p:nvSpPr>
          <p:cNvPr id="4" name="Slide Number Placeholder 3"/>
          <p:cNvSpPr>
            <a:spLocks noGrp="1"/>
          </p:cNvSpPr>
          <p:nvPr>
            <p:ph type="sldNum" sz="quarter" idx="5"/>
          </p:nvPr>
        </p:nvSpPr>
        <p:spPr/>
        <p:txBody>
          <a:bodyPr/>
          <a:lstStyle/>
          <a:p>
            <a:fld id="{61E19603-FCDA-BF42-AACB-898ED1A5C59C}" type="slidenum">
              <a:rPr lang="en-US" smtClean="0"/>
              <a:t>25</a:t>
            </a:fld>
            <a:endParaRPr lang="en-US"/>
          </a:p>
        </p:txBody>
      </p:sp>
    </p:spTree>
    <p:extLst>
      <p:ext uri="{BB962C8B-B14F-4D97-AF65-F5344CB8AC3E}">
        <p14:creationId xmlns:p14="http://schemas.microsoft.com/office/powerpoint/2010/main" val="2648189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Ci3T Leadership teams from 10 schools from 2 districts. Teams = 2 </a:t>
            </a:r>
            <a:r>
              <a:rPr lang="en-US" dirty="0" err="1"/>
              <a:t>gened</a:t>
            </a:r>
            <a:r>
              <a:rPr lang="en-US" dirty="0"/>
              <a:t> teachers, 1 sped teacher, district rep, parent rep, student rep, and up to three additional members (e.g., counselor, social worker).</a:t>
            </a:r>
          </a:p>
          <a:p>
            <a:r>
              <a:rPr lang="en-US" dirty="0"/>
              <a:t>51 adults.</a:t>
            </a:r>
          </a:p>
        </p:txBody>
      </p:sp>
      <p:sp>
        <p:nvSpPr>
          <p:cNvPr id="4" name="Slide Number Placeholder 3"/>
          <p:cNvSpPr>
            <a:spLocks noGrp="1"/>
          </p:cNvSpPr>
          <p:nvPr>
            <p:ph type="sldNum" sz="quarter" idx="5"/>
          </p:nvPr>
        </p:nvSpPr>
        <p:spPr/>
        <p:txBody>
          <a:bodyPr/>
          <a:lstStyle/>
          <a:p>
            <a:fld id="{61E19603-FCDA-BF42-AACB-898ED1A5C59C}" type="slidenum">
              <a:rPr lang="en-US" smtClean="0"/>
              <a:t>26</a:t>
            </a:fld>
            <a:endParaRPr lang="en-US"/>
          </a:p>
        </p:txBody>
      </p:sp>
    </p:spTree>
    <p:extLst>
      <p:ext uri="{BB962C8B-B14F-4D97-AF65-F5344CB8AC3E}">
        <p14:creationId xmlns:p14="http://schemas.microsoft.com/office/powerpoint/2010/main" val="3308684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E4994B-E52C-D74C-B177-36CA851DEDE8}" type="slidenum">
              <a:rPr lang="en-US" smtClean="0"/>
              <a:t>5</a:t>
            </a:fld>
            <a:endParaRPr lang="en-US"/>
          </a:p>
        </p:txBody>
      </p:sp>
    </p:spTree>
    <p:extLst>
      <p:ext uri="{BB962C8B-B14F-4D97-AF65-F5344CB8AC3E}">
        <p14:creationId xmlns:p14="http://schemas.microsoft.com/office/powerpoint/2010/main" val="328645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Paper and pencil SESSS</a:t>
            </a:r>
          </a:p>
        </p:txBody>
      </p:sp>
      <p:sp>
        <p:nvSpPr>
          <p:cNvPr id="4" name="Slide Number Placeholder 3"/>
          <p:cNvSpPr>
            <a:spLocks noGrp="1"/>
          </p:cNvSpPr>
          <p:nvPr>
            <p:ph type="sldNum" sz="quarter" idx="5"/>
          </p:nvPr>
        </p:nvSpPr>
        <p:spPr/>
        <p:txBody>
          <a:bodyPr/>
          <a:lstStyle/>
          <a:p>
            <a:fld id="{61E19603-FCDA-BF42-AACB-898ED1A5C59C}" type="slidenum">
              <a:rPr lang="en-US" smtClean="0"/>
              <a:t>27</a:t>
            </a:fld>
            <a:endParaRPr lang="en-US"/>
          </a:p>
        </p:txBody>
      </p:sp>
    </p:spTree>
    <p:extLst>
      <p:ext uri="{BB962C8B-B14F-4D97-AF65-F5344CB8AC3E}">
        <p14:creationId xmlns:p14="http://schemas.microsoft.com/office/powerpoint/2010/main" val="287112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the scoring rubric was first drafted, authors shared it with another researcher who had participated in the Ci3T Professional Learning Series, including SESSS data entry and reliability checking. We asked for feedback as to the usability and feasibility of scoring procedures, received no concerns, and received comments for a well-designed tool that would be easy to use to compare a SESSS report to items on a drafted expectation matrix.</a:t>
            </a:r>
          </a:p>
        </p:txBody>
      </p:sp>
      <p:sp>
        <p:nvSpPr>
          <p:cNvPr id="4" name="Slide Number Placeholder 3"/>
          <p:cNvSpPr>
            <a:spLocks noGrp="1"/>
          </p:cNvSpPr>
          <p:nvPr>
            <p:ph type="sldNum" sz="quarter" idx="5"/>
          </p:nvPr>
        </p:nvSpPr>
        <p:spPr/>
        <p:txBody>
          <a:bodyPr/>
          <a:lstStyle/>
          <a:p>
            <a:fld id="{61E19603-FCDA-BF42-AACB-898ED1A5C59C}" type="slidenum">
              <a:rPr lang="en-US" smtClean="0"/>
              <a:t>30</a:t>
            </a:fld>
            <a:endParaRPr lang="en-US"/>
          </a:p>
        </p:txBody>
      </p:sp>
    </p:spTree>
    <p:extLst>
      <p:ext uri="{BB962C8B-B14F-4D97-AF65-F5344CB8AC3E}">
        <p14:creationId xmlns:p14="http://schemas.microsoft.com/office/powerpoint/2010/main" val="3478184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CCDBB-395A-9B11-F961-9F9E278270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54F143-5337-307E-A35C-8AB5A83DFB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4DCB5C-FF13-1279-E350-177E38F52F9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rated </a:t>
            </a:r>
            <a:r>
              <a:rPr lang="en-US" i="1" dirty="0"/>
              <a:t>critical for success </a:t>
            </a:r>
            <a:r>
              <a:rPr lang="en-US" i="0" dirty="0"/>
              <a:t>(copy paste from SESSS report) had </a:t>
            </a:r>
            <a:r>
              <a:rPr lang="en-US" dirty="0"/>
              <a:t>conditional formatting: green ≥75%, yellow 50% to &lt;75% (&lt;50% unshaded)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Scored each item using rubric placing no judgment on teams using exact wording over modified wording: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 = not included on matrix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 included on matrix with modification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 included on matrix with exact wording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the top of each setting column on the rubric is a cell to score if the setting appeared on the school’s expectation matrix using the same scale: 0 = </a:t>
            </a:r>
            <a:r>
              <a:rPr lang="en-US" sz="1200" i="1" kern="1200" dirty="0">
                <a:solidFill>
                  <a:schemeClr val="tx1"/>
                </a:solidFill>
                <a:effectLst/>
                <a:latin typeface="+mn-lt"/>
                <a:ea typeface="+mn-ea"/>
                <a:cs typeface="+mn-cs"/>
              </a:rPr>
              <a:t>not included on matrix</a:t>
            </a:r>
            <a:r>
              <a:rPr lang="en-US" sz="1200" kern="1200" dirty="0">
                <a:solidFill>
                  <a:schemeClr val="tx1"/>
                </a:solidFill>
                <a:effectLst/>
                <a:latin typeface="+mn-lt"/>
                <a:ea typeface="+mn-ea"/>
                <a:cs typeface="+mn-cs"/>
              </a:rPr>
              <a:t>, 1 = </a:t>
            </a:r>
            <a:r>
              <a:rPr lang="en-US" sz="1200" i="1" kern="1200" dirty="0">
                <a:solidFill>
                  <a:schemeClr val="tx1"/>
                </a:solidFill>
                <a:effectLst/>
                <a:latin typeface="+mn-lt"/>
                <a:ea typeface="+mn-ea"/>
                <a:cs typeface="+mn-cs"/>
              </a:rPr>
              <a:t>included on matrix with modification</a:t>
            </a:r>
            <a:r>
              <a:rPr lang="en-US" sz="1200" kern="1200" dirty="0">
                <a:solidFill>
                  <a:schemeClr val="tx1"/>
                </a:solidFill>
                <a:effectLst/>
                <a:latin typeface="+mn-lt"/>
                <a:ea typeface="+mn-ea"/>
                <a:cs typeface="+mn-cs"/>
              </a:rPr>
              <a:t>, 2 = </a:t>
            </a:r>
            <a:r>
              <a:rPr lang="en-US" sz="1200" i="1" kern="1200" dirty="0">
                <a:solidFill>
                  <a:schemeClr val="tx1"/>
                </a:solidFill>
                <a:effectLst/>
                <a:latin typeface="+mn-lt"/>
                <a:ea typeface="+mn-ea"/>
                <a:cs typeface="+mn-cs"/>
              </a:rPr>
              <a:t>included on matrix with exact wording.</a:t>
            </a:r>
            <a:r>
              <a:rPr lang="en-US" sz="1200" kern="1200" dirty="0">
                <a:solidFill>
                  <a:schemeClr val="tx1"/>
                </a:solidFill>
                <a:effectLst/>
                <a:latin typeface="+mn-lt"/>
                <a:ea typeface="+mn-ea"/>
                <a:cs typeface="+mn-cs"/>
              </a:rPr>
              <a:t> Some schools do not include every setting from the SESSS on their expectation matrix (e.g., no bus setting if no school bus), while other schools create new settings unique to their building and schedules (e.g., columns for assemblies, extracurricular activities, technology). When a SESSS setting was not included on a school’s matrix in any variation (score = 0), all items for that setting were scored 0 = </a:t>
            </a:r>
            <a:r>
              <a:rPr lang="en-US" sz="1200" i="1" kern="1200" dirty="0">
                <a:solidFill>
                  <a:schemeClr val="tx1"/>
                </a:solidFill>
                <a:effectLst/>
                <a:latin typeface="+mn-lt"/>
                <a:ea typeface="+mn-ea"/>
                <a:cs typeface="+mn-cs"/>
              </a:rPr>
              <a:t>not included on the matrix</a:t>
            </a:r>
            <a:r>
              <a:rPr lang="en-US" sz="1200" kern="1200" dirty="0">
                <a:solidFill>
                  <a:schemeClr val="tx1"/>
                </a:solidFill>
                <a:effectLst/>
                <a:latin typeface="+mn-lt"/>
                <a:ea typeface="+mn-ea"/>
                <a:cs typeface="+mn-cs"/>
              </a:rPr>
              <a:t>. When a setting was included with modification (score = 1), raters scored individual items as described previous. For example, some schools combined the bus and arrival/dismissal settings from the SESSS on their expectation matrix and raters scored individual items on the rubric under the respective setting where each item was original located.</a:t>
            </a:r>
          </a:p>
        </p:txBody>
      </p:sp>
      <p:sp>
        <p:nvSpPr>
          <p:cNvPr id="4" name="Slide Number Placeholder 3">
            <a:extLst>
              <a:ext uri="{FF2B5EF4-FFF2-40B4-BE49-F238E27FC236}">
                <a16:creationId xmlns:a16="http://schemas.microsoft.com/office/drawing/2014/main" id="{C5CE5681-D566-DD0A-5317-51D8CF1B08FA}"/>
              </a:ext>
            </a:extLst>
          </p:cNvPr>
          <p:cNvSpPr>
            <a:spLocks noGrp="1"/>
          </p:cNvSpPr>
          <p:nvPr>
            <p:ph type="sldNum" sz="quarter" idx="5"/>
          </p:nvPr>
        </p:nvSpPr>
        <p:spPr/>
        <p:txBody>
          <a:bodyPr/>
          <a:lstStyle/>
          <a:p>
            <a:fld id="{61E19603-FCDA-BF42-AACB-898ED1A5C59C}" type="slidenum">
              <a:rPr lang="en-US" smtClean="0"/>
              <a:t>31</a:t>
            </a:fld>
            <a:endParaRPr lang="en-US"/>
          </a:p>
        </p:txBody>
      </p:sp>
    </p:spTree>
    <p:extLst>
      <p:ext uri="{BB962C8B-B14F-4D97-AF65-F5344CB8AC3E}">
        <p14:creationId xmlns:p14="http://schemas.microsoft.com/office/powerpoint/2010/main" val="3073724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scoring each expectation, raters </a:t>
            </a:r>
            <a:r>
              <a:rPr lang="en-US" b="1" dirty="0"/>
              <a:t>count</a:t>
            </a:r>
            <a:r>
              <a:rPr lang="en-US" dirty="0"/>
              <a:t> the number per setting appearing in the school’s matrix rated as </a:t>
            </a:r>
            <a:r>
              <a:rPr lang="en-US" i="1" dirty="0"/>
              <a:t>critical for success</a:t>
            </a:r>
            <a:r>
              <a:rPr lang="en-US" dirty="0"/>
              <a:t> by (a) ≥75%, (b) 50% to &lt;75%, or (c) &lt;50% of respondents.</a:t>
            </a:r>
          </a:p>
        </p:txBody>
      </p:sp>
      <p:sp>
        <p:nvSpPr>
          <p:cNvPr id="4" name="Slide Number Placeholder 3"/>
          <p:cNvSpPr>
            <a:spLocks noGrp="1"/>
          </p:cNvSpPr>
          <p:nvPr>
            <p:ph type="sldNum" sz="quarter" idx="5"/>
          </p:nvPr>
        </p:nvSpPr>
        <p:spPr/>
        <p:txBody>
          <a:bodyPr/>
          <a:lstStyle/>
          <a:p>
            <a:fld id="{61E19603-FCDA-BF42-AACB-898ED1A5C59C}" type="slidenum">
              <a:rPr lang="en-US" smtClean="0"/>
              <a:t>32</a:t>
            </a:fld>
            <a:endParaRPr lang="en-US"/>
          </a:p>
        </p:txBody>
      </p:sp>
    </p:spTree>
    <p:extLst>
      <p:ext uri="{BB962C8B-B14F-4D97-AF65-F5344CB8AC3E}">
        <p14:creationId xmlns:p14="http://schemas.microsoft.com/office/powerpoint/2010/main" val="1088768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formula then calculates a percentage score indicating, of the items included on the matrix, to what degree were they included with exact wording. For example, in the classroom:</a:t>
            </a:r>
          </a:p>
          <a:p>
            <a:r>
              <a:rPr lang="en-US" dirty="0"/>
              <a:t>Sum of all item scores is 28 out of a possible 64 points (32 items in classroom setting x 2 = 64) = 43.75% of max score.</a:t>
            </a:r>
          </a:p>
          <a:p>
            <a:r>
              <a:rPr lang="en-US" dirty="0"/>
              <a:t>Formula says 14 items were &gt;= 75% (green)</a:t>
            </a:r>
          </a:p>
          <a:p>
            <a:r>
              <a:rPr lang="en-US" dirty="0"/>
              <a:t>How many of those did we find included on their matrix? 14 so 100% included</a:t>
            </a:r>
          </a:p>
          <a:p>
            <a:r>
              <a:rPr lang="en-US" dirty="0"/>
              <a:t>And each item appeared on the matrix exactly as was on the SESSS so got 2 points each, so 14 x 2 = 28 pts score for green, max possible since all were exact wording</a:t>
            </a:r>
          </a:p>
          <a:p>
            <a:r>
              <a:rPr lang="en-US" dirty="0"/>
              <a:t>There were 12 yellow and 6 white but none were included on matrix.</a:t>
            </a:r>
          </a:p>
          <a:p>
            <a:r>
              <a:rPr lang="en-US" b="1" dirty="0"/>
              <a:t>MATRIX</a:t>
            </a:r>
            <a:endParaRPr lang="en-US" b="0" dirty="0"/>
          </a:p>
          <a:p>
            <a:r>
              <a:rPr lang="en-US" b="0" dirty="0"/>
              <a:t>On their draft matrix for classroom we counted 14 items. If they had added some of their own making not from the SESSS, then that count would be higher and the % from SESSS would be lower. But this school only put items from the SESSS onto their matrix, and all were the </a:t>
            </a:r>
            <a:r>
              <a:rPr lang="en-US" b="0" i="1" dirty="0"/>
              <a:t>critical for success</a:t>
            </a:r>
            <a:r>
              <a:rPr lang="en-US" b="0" i="0" dirty="0"/>
              <a:t> by the vast majority (75%+) items.</a:t>
            </a:r>
          </a:p>
          <a:p>
            <a:r>
              <a:rPr lang="en-US" b="0" i="0" dirty="0"/>
              <a:t>144 items total on the SESSS. This school used 56 of them on their draft matrix (38.89%).</a:t>
            </a:r>
            <a:endParaRPr lang="en-US" b="1" dirty="0"/>
          </a:p>
        </p:txBody>
      </p:sp>
      <p:sp>
        <p:nvSpPr>
          <p:cNvPr id="4" name="Slide Number Placeholder 3"/>
          <p:cNvSpPr>
            <a:spLocks noGrp="1"/>
          </p:cNvSpPr>
          <p:nvPr>
            <p:ph type="sldNum" sz="quarter" idx="5"/>
          </p:nvPr>
        </p:nvSpPr>
        <p:spPr/>
        <p:txBody>
          <a:bodyPr/>
          <a:lstStyle/>
          <a:p>
            <a:fld id="{61E19603-FCDA-BF42-AACB-898ED1A5C59C}" type="slidenum">
              <a:rPr lang="en-US" smtClean="0"/>
              <a:t>33</a:t>
            </a:fld>
            <a:endParaRPr lang="en-US"/>
          </a:p>
        </p:txBody>
      </p:sp>
    </p:spTree>
    <p:extLst>
      <p:ext uri="{BB962C8B-B14F-4D97-AF65-F5344CB8AC3E}">
        <p14:creationId xmlns:p14="http://schemas.microsoft.com/office/powerpoint/2010/main" val="12237694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Overall, people used the SESSS Report data as intended to draft their Ci3T expectation matrix.</a:t>
            </a:r>
          </a:p>
        </p:txBody>
      </p:sp>
      <p:sp>
        <p:nvSpPr>
          <p:cNvPr id="4" name="Slide Number Placeholder 3"/>
          <p:cNvSpPr>
            <a:spLocks noGrp="1"/>
          </p:cNvSpPr>
          <p:nvPr>
            <p:ph type="sldNum" sz="quarter" idx="5"/>
          </p:nvPr>
        </p:nvSpPr>
        <p:spPr/>
        <p:txBody>
          <a:bodyPr/>
          <a:lstStyle/>
          <a:p>
            <a:fld id="{61E19603-FCDA-BF42-AACB-898ED1A5C59C}" type="slidenum">
              <a:rPr lang="en-US" smtClean="0"/>
              <a:t>34</a:t>
            </a:fld>
            <a:endParaRPr lang="en-US"/>
          </a:p>
        </p:txBody>
      </p:sp>
    </p:spTree>
    <p:extLst>
      <p:ext uri="{BB962C8B-B14F-4D97-AF65-F5344CB8AC3E}">
        <p14:creationId xmlns:p14="http://schemas.microsoft.com/office/powerpoint/2010/main" val="4249615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Could be less 50-75% items were included b/c matrix cells were full from the &gt;= 75% items.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Remarkably few items rated </a:t>
            </a:r>
            <a:r>
              <a:rPr lang="en-US" sz="1200" i="1" kern="1200" dirty="0">
                <a:solidFill>
                  <a:schemeClr val="tx1"/>
                </a:solidFill>
                <a:effectLst/>
                <a:latin typeface="+mn-lt"/>
                <a:ea typeface="+mn-ea"/>
                <a:cs typeface="+mn-cs"/>
              </a:rPr>
              <a:t>critical for success</a:t>
            </a:r>
            <a:r>
              <a:rPr lang="en-US" sz="1200" kern="1200" dirty="0">
                <a:solidFill>
                  <a:schemeClr val="tx1"/>
                </a:solidFill>
                <a:effectLst/>
                <a:latin typeface="+mn-lt"/>
                <a:ea typeface="+mn-ea"/>
                <a:cs typeface="+mn-cs"/>
              </a:rPr>
              <a:t> by &lt; 50% of respondents were included in matrices.</a:t>
            </a:r>
            <a:endParaRPr lang="en-US" dirty="0"/>
          </a:p>
          <a:p>
            <a:endParaRPr lang="en-US" dirty="0"/>
          </a:p>
        </p:txBody>
      </p:sp>
      <p:sp>
        <p:nvSpPr>
          <p:cNvPr id="4" name="Slide Number Placeholder 3"/>
          <p:cNvSpPr>
            <a:spLocks noGrp="1"/>
          </p:cNvSpPr>
          <p:nvPr>
            <p:ph type="sldNum" sz="quarter" idx="5"/>
          </p:nvPr>
        </p:nvSpPr>
        <p:spPr/>
        <p:txBody>
          <a:bodyPr/>
          <a:lstStyle/>
          <a:p>
            <a:fld id="{61E19603-FCDA-BF42-AACB-898ED1A5C59C}" type="slidenum">
              <a:rPr lang="en-US" smtClean="0"/>
              <a:t>35</a:t>
            </a:fld>
            <a:endParaRPr lang="en-US"/>
          </a:p>
        </p:txBody>
      </p:sp>
    </p:spTree>
    <p:extLst>
      <p:ext uri="{BB962C8B-B14F-4D97-AF65-F5344CB8AC3E}">
        <p14:creationId xmlns:p14="http://schemas.microsoft.com/office/powerpoint/2010/main" val="24929417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Indicates the vast majority of SESSS items’ exact wording was retained when placed in each school’s draft matrix.</a:t>
            </a:r>
          </a:p>
        </p:txBody>
      </p:sp>
      <p:sp>
        <p:nvSpPr>
          <p:cNvPr id="4" name="Slide Number Placeholder 3"/>
          <p:cNvSpPr>
            <a:spLocks noGrp="1"/>
          </p:cNvSpPr>
          <p:nvPr>
            <p:ph type="sldNum" sz="quarter" idx="5"/>
          </p:nvPr>
        </p:nvSpPr>
        <p:spPr/>
        <p:txBody>
          <a:bodyPr/>
          <a:lstStyle/>
          <a:p>
            <a:fld id="{61E19603-FCDA-BF42-AACB-898ED1A5C59C}" type="slidenum">
              <a:rPr lang="en-US" smtClean="0"/>
              <a:t>36</a:t>
            </a:fld>
            <a:endParaRPr lang="en-US"/>
          </a:p>
        </p:txBody>
      </p:sp>
    </p:spTree>
    <p:extLst>
      <p:ext uri="{BB962C8B-B14F-4D97-AF65-F5344CB8AC3E}">
        <p14:creationId xmlns:p14="http://schemas.microsoft.com/office/powerpoint/2010/main" val="31926095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DC792-0067-417A-8050-A61419F8A1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78C9E5-4093-0BC8-287D-1628D8525E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201259-2385-B15D-4612-097740ED1712}"/>
              </a:ext>
            </a:extLst>
          </p:cNvPr>
          <p:cNvSpPr>
            <a:spLocks noGrp="1"/>
          </p:cNvSpPr>
          <p:nvPr>
            <p:ph type="body" idx="1"/>
          </p:nvPr>
        </p:nvSpPr>
        <p:spPr/>
        <p:txBody>
          <a:bodyPr/>
          <a:lstStyle/>
          <a:p>
            <a:r>
              <a:rPr lang="en-US" dirty="0"/>
              <a:t>Indicates the vast majority of SESSS items’ exact wording was retained when placed in each school’s draft matrix.</a:t>
            </a:r>
          </a:p>
        </p:txBody>
      </p:sp>
      <p:sp>
        <p:nvSpPr>
          <p:cNvPr id="4" name="Slide Number Placeholder 3">
            <a:extLst>
              <a:ext uri="{FF2B5EF4-FFF2-40B4-BE49-F238E27FC236}">
                <a16:creationId xmlns:a16="http://schemas.microsoft.com/office/drawing/2014/main" id="{23ED2B20-FC98-85AB-4C41-07CBC252C900}"/>
              </a:ext>
            </a:extLst>
          </p:cNvPr>
          <p:cNvSpPr>
            <a:spLocks noGrp="1"/>
          </p:cNvSpPr>
          <p:nvPr>
            <p:ph type="sldNum" sz="quarter" idx="5"/>
          </p:nvPr>
        </p:nvSpPr>
        <p:spPr/>
        <p:txBody>
          <a:bodyPr/>
          <a:lstStyle/>
          <a:p>
            <a:fld id="{61E19603-FCDA-BF42-AACB-898ED1A5C59C}" type="slidenum">
              <a:rPr lang="en-US" smtClean="0"/>
              <a:t>37</a:t>
            </a:fld>
            <a:endParaRPr lang="en-US"/>
          </a:p>
        </p:txBody>
      </p:sp>
    </p:spTree>
    <p:extLst>
      <p:ext uri="{BB962C8B-B14F-4D97-AF65-F5344CB8AC3E}">
        <p14:creationId xmlns:p14="http://schemas.microsoft.com/office/powerpoint/2010/main" val="3778535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1C597-9A6A-116A-C745-B40A05E288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8EFFBC-C167-1871-140C-6D016B9147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4BD05C-B252-DE52-2A84-BF94CA27CA6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Indicates teams included items scored critical for success by faculty and staff, and the vast majority of SESSS items’ exact wording was retained when placed in each school’s draft matrix.</a:t>
            </a:r>
          </a:p>
        </p:txBody>
      </p:sp>
      <p:sp>
        <p:nvSpPr>
          <p:cNvPr id="4" name="Slide Number Placeholder 3">
            <a:extLst>
              <a:ext uri="{FF2B5EF4-FFF2-40B4-BE49-F238E27FC236}">
                <a16:creationId xmlns:a16="http://schemas.microsoft.com/office/drawing/2014/main" id="{9310CDB2-4A0B-63E9-6107-0BAE30001632}"/>
              </a:ext>
            </a:extLst>
          </p:cNvPr>
          <p:cNvSpPr>
            <a:spLocks noGrp="1"/>
          </p:cNvSpPr>
          <p:nvPr>
            <p:ph type="sldNum" sz="quarter" idx="5"/>
          </p:nvPr>
        </p:nvSpPr>
        <p:spPr/>
        <p:txBody>
          <a:bodyPr/>
          <a:lstStyle/>
          <a:p>
            <a:fld id="{61E19603-FCDA-BF42-AACB-898ED1A5C59C}" type="slidenum">
              <a:rPr lang="en-US" smtClean="0"/>
              <a:t>38</a:t>
            </a:fld>
            <a:endParaRPr lang="en-US"/>
          </a:p>
        </p:txBody>
      </p:sp>
    </p:spTree>
    <p:extLst>
      <p:ext uri="{BB962C8B-B14F-4D97-AF65-F5344CB8AC3E}">
        <p14:creationId xmlns:p14="http://schemas.microsoft.com/office/powerpoint/2010/main" val="2769256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966612"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Lane and Oakes 2013</a:t>
            </a:r>
          </a:p>
        </p:txBody>
      </p:sp>
      <p:sp>
        <p:nvSpPr>
          <p:cNvPr id="5" name="Slide Number Placeholder 4"/>
          <p:cNvSpPr>
            <a:spLocks noGrp="1"/>
          </p:cNvSpPr>
          <p:nvPr>
            <p:ph type="sldNum" sz="quarter" idx="11"/>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2C598E34-06C9-4575-BF79-5E5F5BE16779}"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6" name="Date Placeholder 5"/>
          <p:cNvSpPr>
            <a:spLocks noGrp="1"/>
          </p:cNvSpPr>
          <p:nvPr>
            <p:ph type="dt" idx="12"/>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4/23/2015</a:t>
            </a:r>
          </a:p>
        </p:txBody>
      </p:sp>
    </p:spTree>
    <p:extLst>
      <p:ext uri="{BB962C8B-B14F-4D97-AF65-F5344CB8AC3E}">
        <p14:creationId xmlns:p14="http://schemas.microsoft.com/office/powerpoint/2010/main" val="29491593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E7F1F-3DB8-E313-52E5-47B9548F45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687F7A-788A-9D2F-F7DF-54B73924C2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ED199E-FDF1-BC32-2A31-7E1E1AA7472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AB9DD63D-894D-31B8-4B80-33591625DA69}"/>
              </a:ext>
            </a:extLst>
          </p:cNvPr>
          <p:cNvSpPr>
            <a:spLocks noGrp="1"/>
          </p:cNvSpPr>
          <p:nvPr>
            <p:ph type="sldNum" sz="quarter" idx="5"/>
          </p:nvPr>
        </p:nvSpPr>
        <p:spPr/>
        <p:txBody>
          <a:bodyPr/>
          <a:lstStyle/>
          <a:p>
            <a:fld id="{61E19603-FCDA-BF42-AACB-898ED1A5C59C}" type="slidenum">
              <a:rPr lang="en-US" smtClean="0"/>
              <a:t>39</a:t>
            </a:fld>
            <a:endParaRPr lang="en-US"/>
          </a:p>
        </p:txBody>
      </p:sp>
    </p:spTree>
    <p:extLst>
      <p:ext uri="{BB962C8B-B14F-4D97-AF65-F5344CB8AC3E}">
        <p14:creationId xmlns:p14="http://schemas.microsoft.com/office/powerpoint/2010/main" val="29818674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9DA36-829D-D4CF-1A20-968A9E836C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C88212-12EE-867D-2372-124D984221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93CA72-4009-56B9-B0F5-9AF91AF00A9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school with 0 items at &gt;=75% was a high school (neither high school from this sample included the playground setting in their draft matrix).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0-100 larger range included on matrix perhaps indicated a divergence in appropriateness by student population.</a:t>
            </a:r>
          </a:p>
        </p:txBody>
      </p:sp>
      <p:sp>
        <p:nvSpPr>
          <p:cNvPr id="4" name="Slide Number Placeholder 3">
            <a:extLst>
              <a:ext uri="{FF2B5EF4-FFF2-40B4-BE49-F238E27FC236}">
                <a16:creationId xmlns:a16="http://schemas.microsoft.com/office/drawing/2014/main" id="{5B8D47AD-97DB-B9B3-C167-9F13AC65B5CB}"/>
              </a:ext>
            </a:extLst>
          </p:cNvPr>
          <p:cNvSpPr>
            <a:spLocks noGrp="1"/>
          </p:cNvSpPr>
          <p:nvPr>
            <p:ph type="sldNum" sz="quarter" idx="5"/>
          </p:nvPr>
        </p:nvSpPr>
        <p:spPr/>
        <p:txBody>
          <a:bodyPr/>
          <a:lstStyle/>
          <a:p>
            <a:fld id="{61E19603-FCDA-BF42-AACB-898ED1A5C59C}" type="slidenum">
              <a:rPr lang="en-US" smtClean="0"/>
              <a:t>40</a:t>
            </a:fld>
            <a:endParaRPr lang="en-US"/>
          </a:p>
        </p:txBody>
      </p:sp>
    </p:spTree>
    <p:extLst>
      <p:ext uri="{BB962C8B-B14F-4D97-AF65-F5344CB8AC3E}">
        <p14:creationId xmlns:p14="http://schemas.microsoft.com/office/powerpoint/2010/main" val="18427734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140D9-0030-9261-0002-B8D7560BAD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6FE1AD-7838-F934-7074-8F2FF0E49E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F78622-6B76-22A7-C194-0C2F16C6272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1FF53C7C-F66A-AAD9-4EA2-A904323B266E}"/>
              </a:ext>
            </a:extLst>
          </p:cNvPr>
          <p:cNvSpPr>
            <a:spLocks noGrp="1"/>
          </p:cNvSpPr>
          <p:nvPr>
            <p:ph type="sldNum" sz="quarter" idx="5"/>
          </p:nvPr>
        </p:nvSpPr>
        <p:spPr/>
        <p:txBody>
          <a:bodyPr/>
          <a:lstStyle/>
          <a:p>
            <a:fld id="{61E19603-FCDA-BF42-AACB-898ED1A5C59C}" type="slidenum">
              <a:rPr lang="en-US" smtClean="0"/>
              <a:t>41</a:t>
            </a:fld>
            <a:endParaRPr lang="en-US"/>
          </a:p>
        </p:txBody>
      </p:sp>
    </p:spTree>
    <p:extLst>
      <p:ext uri="{BB962C8B-B14F-4D97-AF65-F5344CB8AC3E}">
        <p14:creationId xmlns:p14="http://schemas.microsoft.com/office/powerpoint/2010/main" val="378539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D4D6A-5BDA-CB04-0C82-5766468831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709D3A-A08C-6C0C-3CE0-651828650E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832FBA-AC93-3386-02D4-C4D3D84033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school did not include a bus setting on their matrix.</a:t>
            </a:r>
          </a:p>
        </p:txBody>
      </p:sp>
      <p:sp>
        <p:nvSpPr>
          <p:cNvPr id="4" name="Slide Number Placeholder 3">
            <a:extLst>
              <a:ext uri="{FF2B5EF4-FFF2-40B4-BE49-F238E27FC236}">
                <a16:creationId xmlns:a16="http://schemas.microsoft.com/office/drawing/2014/main" id="{46FDBD51-9E66-6CDA-1C45-8333B82BB581}"/>
              </a:ext>
            </a:extLst>
          </p:cNvPr>
          <p:cNvSpPr>
            <a:spLocks noGrp="1"/>
          </p:cNvSpPr>
          <p:nvPr>
            <p:ph type="sldNum" sz="quarter" idx="5"/>
          </p:nvPr>
        </p:nvSpPr>
        <p:spPr/>
        <p:txBody>
          <a:bodyPr/>
          <a:lstStyle/>
          <a:p>
            <a:fld id="{61E19603-FCDA-BF42-AACB-898ED1A5C59C}" type="slidenum">
              <a:rPr lang="en-US" smtClean="0"/>
              <a:t>42</a:t>
            </a:fld>
            <a:endParaRPr lang="en-US"/>
          </a:p>
        </p:txBody>
      </p:sp>
    </p:spTree>
    <p:extLst>
      <p:ext uri="{BB962C8B-B14F-4D97-AF65-F5344CB8AC3E}">
        <p14:creationId xmlns:p14="http://schemas.microsoft.com/office/powerpoint/2010/main" val="34916675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8DC02-48BF-75B2-AD30-5567402175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1A006F-05AD-97B4-8E57-3BB90DF932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5565E7-217F-E14E-CC43-30D6FDAD9C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 of 10 teams retained the arrival/dismissal setting</a:t>
            </a:r>
          </a:p>
        </p:txBody>
      </p:sp>
      <p:sp>
        <p:nvSpPr>
          <p:cNvPr id="4" name="Slide Number Placeholder 3">
            <a:extLst>
              <a:ext uri="{FF2B5EF4-FFF2-40B4-BE49-F238E27FC236}">
                <a16:creationId xmlns:a16="http://schemas.microsoft.com/office/drawing/2014/main" id="{867B0C2F-DA9F-2B0F-DFDC-03982E44B91C}"/>
              </a:ext>
            </a:extLst>
          </p:cNvPr>
          <p:cNvSpPr>
            <a:spLocks noGrp="1"/>
          </p:cNvSpPr>
          <p:nvPr>
            <p:ph type="sldNum" sz="quarter" idx="5"/>
          </p:nvPr>
        </p:nvSpPr>
        <p:spPr/>
        <p:txBody>
          <a:bodyPr/>
          <a:lstStyle/>
          <a:p>
            <a:fld id="{61E19603-FCDA-BF42-AACB-898ED1A5C59C}" type="slidenum">
              <a:rPr lang="en-US" smtClean="0"/>
              <a:t>43</a:t>
            </a:fld>
            <a:endParaRPr lang="en-US"/>
          </a:p>
        </p:txBody>
      </p:sp>
    </p:spTree>
    <p:extLst>
      <p:ext uri="{BB962C8B-B14F-4D97-AF65-F5344CB8AC3E}">
        <p14:creationId xmlns:p14="http://schemas.microsoft.com/office/powerpoint/2010/main" val="31315855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Results add additional evidence for the SESSS being a tool leadership teams can use to build schoolwide behavior expectation matrices with input from all faculty and staff.</a:t>
            </a:r>
          </a:p>
          <a:p>
            <a:endParaRPr lang="en-US" dirty="0"/>
          </a:p>
        </p:txBody>
      </p:sp>
      <p:sp>
        <p:nvSpPr>
          <p:cNvPr id="4" name="Slide Number Placeholder 3"/>
          <p:cNvSpPr>
            <a:spLocks noGrp="1"/>
          </p:cNvSpPr>
          <p:nvPr>
            <p:ph type="sldNum" sz="quarter" idx="5"/>
          </p:nvPr>
        </p:nvSpPr>
        <p:spPr/>
        <p:txBody>
          <a:bodyPr/>
          <a:lstStyle/>
          <a:p>
            <a:fld id="{61E19603-FCDA-BF42-AACB-898ED1A5C59C}" type="slidenum">
              <a:rPr lang="en-US" smtClean="0"/>
              <a:t>44</a:t>
            </a:fld>
            <a:endParaRPr lang="en-US"/>
          </a:p>
        </p:txBody>
      </p:sp>
    </p:spTree>
    <p:extLst>
      <p:ext uri="{BB962C8B-B14F-4D97-AF65-F5344CB8AC3E}">
        <p14:creationId xmlns:p14="http://schemas.microsoft.com/office/powerpoint/2010/main" val="38447801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can support the cultural responsivity of behavioral expectations, provided the faculty and staff are representative of the community, work closely with families, and are engaged within the community to know the local values, context, and cultures.</a:t>
            </a:r>
            <a:r>
              <a:rPr lang="en-US" dirty="0">
                <a:effectLst/>
              </a:rPr>
              <a:t> </a:t>
            </a:r>
            <a:endParaRPr lang="en-US" dirty="0"/>
          </a:p>
        </p:txBody>
      </p:sp>
      <p:sp>
        <p:nvSpPr>
          <p:cNvPr id="4" name="Slide Number Placeholder 3"/>
          <p:cNvSpPr>
            <a:spLocks noGrp="1"/>
          </p:cNvSpPr>
          <p:nvPr>
            <p:ph type="sldNum" sz="quarter" idx="5"/>
          </p:nvPr>
        </p:nvSpPr>
        <p:spPr/>
        <p:txBody>
          <a:bodyPr/>
          <a:lstStyle/>
          <a:p>
            <a:fld id="{61E19603-FCDA-BF42-AACB-898ED1A5C59C}" type="slidenum">
              <a:rPr lang="en-US" smtClean="0"/>
              <a:t>45</a:t>
            </a:fld>
            <a:endParaRPr lang="en-US"/>
          </a:p>
        </p:txBody>
      </p:sp>
    </p:spTree>
    <p:extLst>
      <p:ext uri="{BB962C8B-B14F-4D97-AF65-F5344CB8AC3E}">
        <p14:creationId xmlns:p14="http://schemas.microsoft.com/office/powerpoint/2010/main" val="31223553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Cognitive interviews: what did team members think during each step of the data-informed expectation building process (their metacognition reviewing SESSS report, how determined which items to place onto matrix, how edited settings and item working to fit unique school needs). Interviews would “help researchers understand why teams elected to not include certain items in the matrix even when they had a high level of faculty and staff endorsement, and why a few items rated as critical for success by less than half of respondents were, none the less, retained. This type of inquiry could better explain how SESSS data were used as well as provide insights into how SESSS reports could be more helpful for Ci3T Leadership Team members.”</a:t>
            </a:r>
          </a:p>
        </p:txBody>
      </p:sp>
      <p:sp>
        <p:nvSpPr>
          <p:cNvPr id="4" name="Slide Number Placeholder 3"/>
          <p:cNvSpPr>
            <a:spLocks noGrp="1"/>
          </p:cNvSpPr>
          <p:nvPr>
            <p:ph type="sldNum" sz="quarter" idx="5"/>
          </p:nvPr>
        </p:nvSpPr>
        <p:spPr/>
        <p:txBody>
          <a:bodyPr/>
          <a:lstStyle/>
          <a:p>
            <a:fld id="{61E19603-FCDA-BF42-AACB-898ED1A5C59C}" type="slidenum">
              <a:rPr lang="en-US" smtClean="0"/>
              <a:t>46</a:t>
            </a:fld>
            <a:endParaRPr lang="en-US"/>
          </a:p>
        </p:txBody>
      </p:sp>
    </p:spTree>
    <p:extLst>
      <p:ext uri="{BB962C8B-B14F-4D97-AF65-F5344CB8AC3E}">
        <p14:creationId xmlns:p14="http://schemas.microsoft.com/office/powerpoint/2010/main" val="2719150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328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D11C9F-81FA-4052-9B37-1EF4A4EF7E85}" type="slidenum">
              <a:rPr lang="en-US" smtClean="0"/>
              <a:t>8</a:t>
            </a:fld>
            <a:endParaRPr lang="en-US"/>
          </a:p>
        </p:txBody>
      </p:sp>
    </p:spTree>
    <p:extLst>
      <p:ext uri="{BB962C8B-B14F-4D97-AF65-F5344CB8AC3E}">
        <p14:creationId xmlns:p14="http://schemas.microsoft.com/office/powerpoint/2010/main" val="2769131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E9D5D3-2E19-48D7-A2AA-A8BA04DCF754}" type="slidenum">
              <a:rPr lang="en-US" smtClean="0"/>
              <a:t>9</a:t>
            </a:fld>
            <a:endParaRPr lang="en-US"/>
          </a:p>
        </p:txBody>
      </p:sp>
    </p:spTree>
    <p:extLst>
      <p:ext uri="{BB962C8B-B14F-4D97-AF65-F5344CB8AC3E}">
        <p14:creationId xmlns:p14="http://schemas.microsoft.com/office/powerpoint/2010/main" val="1713138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10</a:t>
            </a:fld>
            <a:endParaRPr lang="en-US"/>
          </a:p>
        </p:txBody>
      </p:sp>
    </p:spTree>
    <p:extLst>
      <p:ext uri="{BB962C8B-B14F-4D97-AF65-F5344CB8AC3E}">
        <p14:creationId xmlns:p14="http://schemas.microsoft.com/office/powerpoint/2010/main" val="4040878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906B5A-F248-4786-8BC0-11E6BBE87E45}"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94" name="Rectangle 2"/>
          <p:cNvSpPr>
            <a:spLocks noGrp="1" noRot="1" noChangeAspect="1" noChangeArrowheads="1" noTextEdit="1"/>
          </p:cNvSpPr>
          <p:nvPr>
            <p:ph type="sldImg"/>
          </p:nvPr>
        </p:nvSpPr>
        <p:spPr>
          <a:xfrm>
            <a:off x="2514600" y="857250"/>
            <a:ext cx="4114800" cy="2314575"/>
          </a:xfrm>
          <a:ln/>
        </p:spPr>
      </p:sp>
      <p:sp>
        <p:nvSpPr>
          <p:cNvPr id="8195" name="Rectangle 3"/>
          <p:cNvSpPr>
            <a:spLocks noGrp="1" noChangeArrowheads="1"/>
          </p:cNvSpPr>
          <p:nvPr>
            <p:ph type="body" idx="1"/>
          </p:nvPr>
        </p:nvSpPr>
        <p:spPr/>
        <p:txBody>
          <a:bodyPr/>
          <a:lstStyle/>
          <a:p>
            <a:pPr marL="232903" indent="-232903">
              <a:lnSpc>
                <a:spcPct val="80000"/>
              </a:lnSpc>
            </a:pPr>
            <a:r>
              <a:rPr lang="en-US" altLang="en-US" sz="1000" b="0" u="none" dirty="0"/>
              <a:t>Lots of people? Turn to your neighbor</a:t>
            </a:r>
          </a:p>
          <a:p>
            <a:pPr marL="232903" indent="-232903">
              <a:lnSpc>
                <a:spcPct val="80000"/>
              </a:lnSpc>
            </a:pPr>
            <a:r>
              <a:rPr lang="en-US" altLang="en-US" sz="1000" b="0" u="none" dirty="0"/>
              <a:t>A few people? Shout out for the room</a:t>
            </a:r>
          </a:p>
        </p:txBody>
      </p:sp>
    </p:spTree>
    <p:extLst>
      <p:ext uri="{BB962C8B-B14F-4D97-AF65-F5344CB8AC3E}">
        <p14:creationId xmlns:p14="http://schemas.microsoft.com/office/powerpoint/2010/main" val="2712238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E083E-BB69-FB28-6373-0B4706B49B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4F08C0-5252-0D14-1955-E40963633F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76BD76-BCBB-C2D1-B31B-2C777A8C2F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BCB7C6-96A5-9CAF-ECCF-CC1CC745238C}"/>
              </a:ext>
            </a:extLst>
          </p:cNvPr>
          <p:cNvSpPr>
            <a:spLocks noGrp="1"/>
          </p:cNvSpPr>
          <p:nvPr>
            <p:ph type="sldNum" sz="quarter" idx="5"/>
          </p:nvPr>
        </p:nvSpPr>
        <p:spPr/>
        <p:txBody>
          <a:bodyPr/>
          <a:lstStyle/>
          <a:p>
            <a:fld id="{64E4994B-E52C-D74C-B177-36CA851DEDE8}" type="slidenum">
              <a:rPr lang="en-US" smtClean="0"/>
              <a:t>12</a:t>
            </a:fld>
            <a:endParaRPr lang="en-US"/>
          </a:p>
        </p:txBody>
      </p:sp>
    </p:spTree>
    <p:extLst>
      <p:ext uri="{BB962C8B-B14F-4D97-AF65-F5344CB8AC3E}">
        <p14:creationId xmlns:p14="http://schemas.microsoft.com/office/powerpoint/2010/main" val="20708151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1A4721-85BD-9B9E-DD24-65B9B327657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5" name="Rectangle 4">
            <a:extLst>
              <a:ext uri="{FF2B5EF4-FFF2-40B4-BE49-F238E27FC236}">
                <a16:creationId xmlns:a16="http://schemas.microsoft.com/office/drawing/2014/main" id="{642E00D0-37AA-79EE-F14F-E94D4144FD27}"/>
              </a:ext>
            </a:extLst>
          </p:cNvPr>
          <p:cNvSpPr/>
          <p:nvPr userDrawn="1"/>
        </p:nvSpPr>
        <p:spPr>
          <a:xfrm>
            <a:off x="7058346" y="4726112"/>
            <a:ext cx="421241" cy="9554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F48FA78-AA29-DA93-E073-FE3ED7C41AD6}"/>
              </a:ext>
            </a:extLst>
          </p:cNvPr>
          <p:cNvPicPr>
            <a:picLocks noChangeAspect="1"/>
          </p:cNvPicPr>
          <p:nvPr userDrawn="1"/>
        </p:nvPicPr>
        <p:blipFill>
          <a:blip r:embed="rId2">
            <a:extLst>
              <a:ext uri="{28A0092B-C50C-407E-A947-70E740481C1C}">
                <a14:useLocalDpi xmlns:a14="http://schemas.microsoft.com/office/drawing/2010/main" val="0"/>
              </a:ext>
            </a:extLst>
          </a:blip>
          <a:srcRect l="58497" t="22783" r="10660" b="16243"/>
          <a:stretch>
            <a:fillRect/>
          </a:stretch>
        </p:blipFill>
        <p:spPr>
          <a:xfrm>
            <a:off x="7140542" y="780836"/>
            <a:ext cx="3760341" cy="4181582"/>
          </a:xfrm>
          <a:prstGeom prst="rect">
            <a:avLst/>
          </a:prstGeom>
        </p:spPr>
      </p:pic>
      <p:sp>
        <p:nvSpPr>
          <p:cNvPr id="2" name="Title 1">
            <a:extLst>
              <a:ext uri="{FF2B5EF4-FFF2-40B4-BE49-F238E27FC236}">
                <a16:creationId xmlns:a16="http://schemas.microsoft.com/office/drawing/2014/main" id="{73B602B0-3091-2144-2BBB-5D267142FE96}"/>
              </a:ext>
            </a:extLst>
          </p:cNvPr>
          <p:cNvSpPr>
            <a:spLocks noGrp="1"/>
          </p:cNvSpPr>
          <p:nvPr>
            <p:ph type="ctrTitle"/>
          </p:nvPr>
        </p:nvSpPr>
        <p:spPr>
          <a:xfrm>
            <a:off x="365760" y="793593"/>
            <a:ext cx="6458989"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66DE5622-3F8A-DBE7-4800-C4AB2DAF6335}"/>
              </a:ext>
            </a:extLst>
          </p:cNvPr>
          <p:cNvSpPr>
            <a:spLocks noGrp="1"/>
          </p:cNvSpPr>
          <p:nvPr>
            <p:ph type="subTitle" idx="1"/>
          </p:nvPr>
        </p:nvSpPr>
        <p:spPr>
          <a:xfrm>
            <a:off x="365760" y="3602038"/>
            <a:ext cx="6458989"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69322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9316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txBody>
            <a:bodyPr/>
            <a:lstStyle/>
            <a:p>
              <a:endParaRPr lang="en-US"/>
            </a:p>
          </p:txBody>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extLst>
              <p:ext uri="{D42A27DB-BD31-4B8C-83A1-F6EECF244321}">
                <p14:modId xmlns:p14="http://schemas.microsoft.com/office/powerpoint/2010/main" val="1326722726"/>
              </p:ext>
            </p:extLst>
          </p:nvPr>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3695150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6657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58267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01C6F-032B-9C16-EB33-47F6FCBB94ED}"/>
              </a:ext>
            </a:extLst>
          </p:cNvPr>
          <p:cNvSpPr>
            <a:spLocks noGrp="1"/>
          </p:cNvSpPr>
          <p:nvPr>
            <p:ph type="title"/>
          </p:nvPr>
        </p:nvSpPr>
        <p:spPr>
          <a:xfrm>
            <a:off x="838200" y="681037"/>
            <a:ext cx="10515600" cy="100965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9DD72B1-6F1B-36D3-05BF-072DB02036A7}"/>
              </a:ext>
            </a:extLst>
          </p:cNvPr>
          <p:cNvSpPr>
            <a:spLocks noGrp="1"/>
          </p:cNvSpPr>
          <p:nvPr>
            <p:ph idx="1"/>
          </p:nvPr>
        </p:nvSpPr>
        <p:spPr>
          <a:xfrm>
            <a:off x="838200" y="1825625"/>
            <a:ext cx="10515600" cy="4250979"/>
          </a:xfrm>
        </p:spPr>
        <p:txBody>
          <a:bodyPr/>
          <a:lstStyle>
            <a:lvl2pPr>
              <a:defRPr>
                <a:solidFill>
                  <a:srgbClr val="4E8F00"/>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colorful triangle with black letters&#10;&#10;AI-generated content may be incorrect.">
            <a:extLst>
              <a:ext uri="{FF2B5EF4-FFF2-40B4-BE49-F238E27FC236}">
                <a16:creationId xmlns:a16="http://schemas.microsoft.com/office/drawing/2014/main" id="{04E5FF23-1ACC-6197-492B-2A0D44C448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3800" y="106656"/>
            <a:ext cx="732536" cy="633644"/>
          </a:xfrm>
          <a:prstGeom prst="rect">
            <a:avLst/>
          </a:prstGeom>
        </p:spPr>
      </p:pic>
    </p:spTree>
    <p:extLst>
      <p:ext uri="{BB962C8B-B14F-4D97-AF65-F5344CB8AC3E}">
        <p14:creationId xmlns:p14="http://schemas.microsoft.com/office/powerpoint/2010/main" val="3866643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C329D-12F7-E1F1-0120-6C37A4D9C2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179536-5AEB-4666-3027-23F4BD7A63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Picture 4" descr="A colorful triangle with black letters&#10;&#10;AI-generated content may be incorrect.">
            <a:extLst>
              <a:ext uri="{FF2B5EF4-FFF2-40B4-BE49-F238E27FC236}">
                <a16:creationId xmlns:a16="http://schemas.microsoft.com/office/drawing/2014/main" id="{5E2A859C-A9B2-C86B-D5DB-55C9E91157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3800" y="106656"/>
            <a:ext cx="732536" cy="633644"/>
          </a:xfrm>
          <a:prstGeom prst="rect">
            <a:avLst/>
          </a:prstGeom>
        </p:spPr>
      </p:pic>
    </p:spTree>
    <p:extLst>
      <p:ext uri="{BB962C8B-B14F-4D97-AF65-F5344CB8AC3E}">
        <p14:creationId xmlns:p14="http://schemas.microsoft.com/office/powerpoint/2010/main" val="331164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0A2204-DE87-AFCD-BB59-44103A6EF531}"/>
              </a:ext>
            </a:extLst>
          </p:cNvPr>
          <p:cNvSpPr>
            <a:spLocks noGrp="1"/>
          </p:cNvSpPr>
          <p:nvPr>
            <p:ph sz="half" idx="1"/>
          </p:nvPr>
        </p:nvSpPr>
        <p:spPr>
          <a:xfrm>
            <a:off x="838200" y="1825625"/>
            <a:ext cx="5181600" cy="42676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696C3E-540E-0CC3-C3FC-E5DA2105D30F}"/>
              </a:ext>
            </a:extLst>
          </p:cNvPr>
          <p:cNvSpPr>
            <a:spLocks noGrp="1"/>
          </p:cNvSpPr>
          <p:nvPr>
            <p:ph sz="half" idx="2"/>
          </p:nvPr>
        </p:nvSpPr>
        <p:spPr>
          <a:xfrm>
            <a:off x="6172200" y="1825625"/>
            <a:ext cx="5181600" cy="42676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B0D3F47E-FEF9-275F-6F0E-09CAF41A822C}"/>
              </a:ext>
            </a:extLst>
          </p:cNvPr>
          <p:cNvSpPr>
            <a:spLocks noGrp="1"/>
          </p:cNvSpPr>
          <p:nvPr>
            <p:ph type="title"/>
          </p:nvPr>
        </p:nvSpPr>
        <p:spPr>
          <a:xfrm>
            <a:off x="838200" y="681037"/>
            <a:ext cx="10515600" cy="1009651"/>
          </a:xfrm>
        </p:spPr>
        <p:txBody>
          <a:bodyPr/>
          <a:lstStyle/>
          <a:p>
            <a:r>
              <a:rPr lang="en-US" dirty="0"/>
              <a:t>Click to edit Master title style</a:t>
            </a:r>
          </a:p>
        </p:txBody>
      </p:sp>
      <p:pic>
        <p:nvPicPr>
          <p:cNvPr id="6" name="Picture 5" descr="A colorful triangle with black letters&#10;&#10;AI-generated content may be incorrect.">
            <a:extLst>
              <a:ext uri="{FF2B5EF4-FFF2-40B4-BE49-F238E27FC236}">
                <a16:creationId xmlns:a16="http://schemas.microsoft.com/office/drawing/2014/main" id="{451F8778-16A6-7C7C-EC8D-20909AFD2A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3800" y="106656"/>
            <a:ext cx="732536" cy="633644"/>
          </a:xfrm>
          <a:prstGeom prst="rect">
            <a:avLst/>
          </a:prstGeom>
        </p:spPr>
      </p:pic>
    </p:spTree>
    <p:extLst>
      <p:ext uri="{BB962C8B-B14F-4D97-AF65-F5344CB8AC3E}">
        <p14:creationId xmlns:p14="http://schemas.microsoft.com/office/powerpoint/2010/main" val="656716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4F0243-5F64-3FF1-C33C-93EF16D615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AE78C32-C2B0-1771-9D26-57906C1BFE47}"/>
              </a:ext>
            </a:extLst>
          </p:cNvPr>
          <p:cNvSpPr>
            <a:spLocks noGrp="1"/>
          </p:cNvSpPr>
          <p:nvPr>
            <p:ph sz="half" idx="2"/>
          </p:nvPr>
        </p:nvSpPr>
        <p:spPr>
          <a:xfrm>
            <a:off x="839788" y="2505075"/>
            <a:ext cx="5157787" cy="35881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5979A47-4E33-A28D-0265-9DA677AE9F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3896317-EDFA-84ED-56E6-6CA6650C5461}"/>
              </a:ext>
            </a:extLst>
          </p:cNvPr>
          <p:cNvSpPr>
            <a:spLocks noGrp="1"/>
          </p:cNvSpPr>
          <p:nvPr>
            <p:ph sz="quarter" idx="4"/>
          </p:nvPr>
        </p:nvSpPr>
        <p:spPr>
          <a:xfrm>
            <a:off x="6172200" y="2505075"/>
            <a:ext cx="5183188" cy="35881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1ADB7C71-7B2C-3DD6-4AA6-74172B3578E7}"/>
              </a:ext>
            </a:extLst>
          </p:cNvPr>
          <p:cNvSpPr>
            <a:spLocks noGrp="1"/>
          </p:cNvSpPr>
          <p:nvPr>
            <p:ph type="title"/>
          </p:nvPr>
        </p:nvSpPr>
        <p:spPr>
          <a:xfrm>
            <a:off x="838200" y="681037"/>
            <a:ext cx="10515600" cy="1009651"/>
          </a:xfrm>
        </p:spPr>
        <p:txBody>
          <a:bodyPr/>
          <a:lstStyle/>
          <a:p>
            <a:r>
              <a:rPr lang="en-US" dirty="0"/>
              <a:t>Click to edit Master title style</a:t>
            </a:r>
          </a:p>
        </p:txBody>
      </p:sp>
      <p:pic>
        <p:nvPicPr>
          <p:cNvPr id="8" name="Picture 7" descr="A colorful triangle with black letters&#10;&#10;AI-generated content may be incorrect.">
            <a:extLst>
              <a:ext uri="{FF2B5EF4-FFF2-40B4-BE49-F238E27FC236}">
                <a16:creationId xmlns:a16="http://schemas.microsoft.com/office/drawing/2014/main" id="{91AB2E08-1753-9F32-3F6E-EDF6458729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3800" y="106656"/>
            <a:ext cx="732536" cy="633644"/>
          </a:xfrm>
          <a:prstGeom prst="rect">
            <a:avLst/>
          </a:prstGeom>
        </p:spPr>
      </p:pic>
    </p:spTree>
    <p:extLst>
      <p:ext uri="{BB962C8B-B14F-4D97-AF65-F5344CB8AC3E}">
        <p14:creationId xmlns:p14="http://schemas.microsoft.com/office/powerpoint/2010/main" val="1341001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56715BD-D2E1-D79C-833F-816F309E8C4D}"/>
              </a:ext>
            </a:extLst>
          </p:cNvPr>
          <p:cNvSpPr>
            <a:spLocks noGrp="1"/>
          </p:cNvSpPr>
          <p:nvPr>
            <p:ph type="title"/>
          </p:nvPr>
        </p:nvSpPr>
        <p:spPr>
          <a:xfrm>
            <a:off x="838200" y="681037"/>
            <a:ext cx="10515600" cy="1009651"/>
          </a:xfrm>
        </p:spPr>
        <p:txBody>
          <a:bodyPr/>
          <a:lstStyle/>
          <a:p>
            <a:r>
              <a:rPr lang="en-US" dirty="0"/>
              <a:t>Click to edit Master title style</a:t>
            </a:r>
          </a:p>
        </p:txBody>
      </p:sp>
      <p:pic>
        <p:nvPicPr>
          <p:cNvPr id="4" name="Picture 3" descr="A colorful triangle with black letters&#10;&#10;AI-generated content may be incorrect.">
            <a:extLst>
              <a:ext uri="{FF2B5EF4-FFF2-40B4-BE49-F238E27FC236}">
                <a16:creationId xmlns:a16="http://schemas.microsoft.com/office/drawing/2014/main" id="{7F04950A-84C1-563F-A091-5B8798FE64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3800" y="106656"/>
            <a:ext cx="732536" cy="633644"/>
          </a:xfrm>
          <a:prstGeom prst="rect">
            <a:avLst/>
          </a:prstGeom>
        </p:spPr>
      </p:pic>
    </p:spTree>
    <p:extLst>
      <p:ext uri="{BB962C8B-B14F-4D97-AF65-F5344CB8AC3E}">
        <p14:creationId xmlns:p14="http://schemas.microsoft.com/office/powerpoint/2010/main" val="2334971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B3059-24B8-65AD-67DA-3C36FF8500ED}"/>
              </a:ext>
            </a:extLst>
          </p:cNvPr>
          <p:cNvSpPr>
            <a:spLocks noGrp="1"/>
          </p:cNvSpPr>
          <p:nvPr>
            <p:ph type="title"/>
          </p:nvPr>
        </p:nvSpPr>
        <p:spPr>
          <a:xfrm>
            <a:off x="839788" y="681644"/>
            <a:ext cx="3932237" cy="1375756"/>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DC754EE5-C348-0479-09ED-522F5142E9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07E699F-68AA-7902-6305-490097961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6" name="Picture 5" descr="A colorful triangle with black letters&#10;&#10;AI-generated content may be incorrect.">
            <a:extLst>
              <a:ext uri="{FF2B5EF4-FFF2-40B4-BE49-F238E27FC236}">
                <a16:creationId xmlns:a16="http://schemas.microsoft.com/office/drawing/2014/main" id="{0712DC07-1C87-BE9A-534E-CC6CD97269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3800" y="106656"/>
            <a:ext cx="732536" cy="633644"/>
          </a:xfrm>
          <a:prstGeom prst="rect">
            <a:avLst/>
          </a:prstGeom>
        </p:spPr>
      </p:pic>
    </p:spTree>
    <p:extLst>
      <p:ext uri="{BB962C8B-B14F-4D97-AF65-F5344CB8AC3E}">
        <p14:creationId xmlns:p14="http://schemas.microsoft.com/office/powerpoint/2010/main" val="212842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1BEDF-94B2-0002-1CEF-9E99ACA68D23}"/>
              </a:ext>
            </a:extLst>
          </p:cNvPr>
          <p:cNvSpPr>
            <a:spLocks noGrp="1"/>
          </p:cNvSpPr>
          <p:nvPr>
            <p:ph type="title"/>
          </p:nvPr>
        </p:nvSpPr>
        <p:spPr>
          <a:xfrm>
            <a:off x="839788" y="698268"/>
            <a:ext cx="3932237" cy="1359131"/>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773D23-EF8E-6E0D-28ED-9C6B1CF035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D2AC0-3874-7ADB-9F00-AFD2DC7AE4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descr="A colorful triangle with black letters&#10;&#10;AI-generated content may be incorrect.">
            <a:extLst>
              <a:ext uri="{FF2B5EF4-FFF2-40B4-BE49-F238E27FC236}">
                <a16:creationId xmlns:a16="http://schemas.microsoft.com/office/drawing/2014/main" id="{6C3C0588-265F-16AB-74EA-5BE80499B7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3800" y="106656"/>
            <a:ext cx="732536" cy="633644"/>
          </a:xfrm>
          <a:prstGeom prst="rect">
            <a:avLst/>
          </a:prstGeom>
        </p:spPr>
      </p:pic>
    </p:spTree>
    <p:extLst>
      <p:ext uri="{BB962C8B-B14F-4D97-AF65-F5344CB8AC3E}">
        <p14:creationId xmlns:p14="http://schemas.microsoft.com/office/powerpoint/2010/main" val="405048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1377225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688D1C-530D-0EEC-374D-8167D501556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2" name="Title Placeholder 1">
            <a:extLst>
              <a:ext uri="{FF2B5EF4-FFF2-40B4-BE49-F238E27FC236}">
                <a16:creationId xmlns:a16="http://schemas.microsoft.com/office/drawing/2014/main" id="{835AD7B7-D22E-F594-39FC-F5D2A71CE8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CC5EF035-98D6-C433-64B6-5C69EBAA1E36}"/>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2776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60"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6.sv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7C5739-FC85-DCFE-1DF0-11B2CC122942}"/>
              </a:ext>
            </a:extLst>
          </p:cNvPr>
          <p:cNvSpPr>
            <a:spLocks noGrp="1"/>
          </p:cNvSpPr>
          <p:nvPr>
            <p:ph type="ctrTitle"/>
          </p:nvPr>
        </p:nvSpPr>
        <p:spPr>
          <a:xfrm>
            <a:off x="390617" y="1455821"/>
            <a:ext cx="6605801" cy="3300314"/>
          </a:xfrm>
        </p:spPr>
        <p:txBody>
          <a:bodyPr anchor="t">
            <a:normAutofit/>
          </a:bodyPr>
          <a:lstStyle/>
          <a:p>
            <a:r>
              <a:rPr lang="en-US" sz="5000" dirty="0"/>
              <a:t>Using the SESSS to Build Data-Informed Behavior Expectation</a:t>
            </a:r>
            <a:br>
              <a:rPr lang="en-US" sz="5000" dirty="0"/>
            </a:br>
            <a:r>
              <a:rPr lang="en-US" sz="5000" dirty="0"/>
              <a:t>Matrices</a:t>
            </a:r>
          </a:p>
        </p:txBody>
      </p:sp>
      <p:sp>
        <p:nvSpPr>
          <p:cNvPr id="7" name="Subtitle 6">
            <a:extLst>
              <a:ext uri="{FF2B5EF4-FFF2-40B4-BE49-F238E27FC236}">
                <a16:creationId xmlns:a16="http://schemas.microsoft.com/office/drawing/2014/main" id="{B3295B93-97DD-88D7-B9CF-C5E0FDA4A424}"/>
              </a:ext>
            </a:extLst>
          </p:cNvPr>
          <p:cNvSpPr>
            <a:spLocks noGrp="1"/>
          </p:cNvSpPr>
          <p:nvPr>
            <p:ph type="subTitle" idx="1"/>
          </p:nvPr>
        </p:nvSpPr>
        <p:spPr>
          <a:xfrm>
            <a:off x="591291" y="4880427"/>
            <a:ext cx="10405565" cy="1184813"/>
          </a:xfrm>
        </p:spPr>
        <p:txBody>
          <a:bodyPr/>
          <a:lstStyle/>
          <a:p>
            <a:pPr algn="l">
              <a:tabLst>
                <a:tab pos="5942013" algn="l"/>
              </a:tabLst>
            </a:pPr>
            <a:r>
              <a:rPr lang="en-US" dirty="0"/>
              <a:t>David James Royer, PhD, BCBA	University of Louisville</a:t>
            </a:r>
          </a:p>
          <a:p>
            <a:pPr algn="l">
              <a:tabLst>
                <a:tab pos="5942013" algn="l"/>
              </a:tabLst>
            </a:pPr>
            <a:r>
              <a:rPr lang="en-US" dirty="0"/>
              <a:t>Katie Scarlet Lane Pelton, MA	University of Connecticut</a:t>
            </a:r>
          </a:p>
          <a:p>
            <a:pPr algn="l">
              <a:tabLst>
                <a:tab pos="5942013" algn="l"/>
              </a:tabLst>
            </a:pPr>
            <a:r>
              <a:rPr lang="en-US" dirty="0"/>
              <a:t>Kathleen Lynne Lane, PhD, BCBA-D, CF-L2	University of Kansas</a:t>
            </a:r>
          </a:p>
          <a:p>
            <a:pPr algn="l">
              <a:tabLst>
                <a:tab pos="5942013" algn="l"/>
              </a:tabLst>
            </a:pPr>
            <a:r>
              <a:rPr lang="en-US" dirty="0"/>
              <a:t>Wendy Peia Oakes, PhD	Arizona State University</a:t>
            </a:r>
          </a:p>
        </p:txBody>
      </p:sp>
    </p:spTree>
    <p:extLst>
      <p:ext uri="{BB962C8B-B14F-4D97-AF65-F5344CB8AC3E}">
        <p14:creationId xmlns:p14="http://schemas.microsoft.com/office/powerpoint/2010/main" val="346450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326371C-58D6-024C-97BB-E72875F449D0}"/>
              </a:ext>
            </a:extLst>
          </p:cNvPr>
          <p:cNvSpPr/>
          <p:nvPr/>
        </p:nvSpPr>
        <p:spPr>
          <a:xfrm>
            <a:off x="4191000" y="1034902"/>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8">
            <a:extLst>
              <a:ext uri="{FF2B5EF4-FFF2-40B4-BE49-F238E27FC236}">
                <a16:creationId xmlns:a16="http://schemas.microsoft.com/office/drawing/2014/main" id="{0311E041-CA33-444B-BC43-3AA4F5A8285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4471" y="1655804"/>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a:extLst>
              <a:ext uri="{FF2B5EF4-FFF2-40B4-BE49-F238E27FC236}">
                <a16:creationId xmlns:a16="http://schemas.microsoft.com/office/drawing/2014/main" id="{6B14B590-B107-CE43-9D40-CF1F2FCFF361}"/>
              </a:ext>
            </a:extLst>
          </p:cNvPr>
          <p:cNvSpPr txBox="1">
            <a:spLocks/>
          </p:cNvSpPr>
          <p:nvPr/>
        </p:nvSpPr>
        <p:spPr bwMode="auto">
          <a:xfrm>
            <a:off x="2239926" y="4435023"/>
            <a:ext cx="9952074" cy="73501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algn="ctr">
              <a:spcBef>
                <a:spcPct val="0"/>
              </a:spcBef>
              <a:buFontTx/>
              <a:buNone/>
              <a:defRPr/>
            </a:pPr>
            <a:r>
              <a:rPr lang="en-US" altLang="en-US">
                <a:solidFill>
                  <a:srgbClr val="FFFFFF"/>
                </a:solidFill>
                <a:latin typeface="Times New Roman" charset="0"/>
                <a:ea typeface="MS PGothic" charset="-128"/>
                <a:cs typeface="Times New Roman" charset="0"/>
              </a:rPr>
              <a:t>Tertiary (Tier 3) Intervention Grids</a:t>
            </a:r>
          </a:p>
        </p:txBody>
      </p:sp>
      <p:pic>
        <p:nvPicPr>
          <p:cNvPr id="12" name="Picture 11">
            <a:extLst>
              <a:ext uri="{FF2B5EF4-FFF2-40B4-BE49-F238E27FC236}">
                <a16:creationId xmlns:a16="http://schemas.microsoft.com/office/drawing/2014/main" id="{609742F9-A46F-8F62-572A-9BA7B92E581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76608" y="494911"/>
            <a:ext cx="2106779" cy="3291840"/>
          </a:xfrm>
          <a:prstGeom prst="rect">
            <a:avLst/>
          </a:prstGeom>
        </p:spPr>
      </p:pic>
    </p:spTree>
    <p:extLst>
      <p:ext uri="{BB962C8B-B14F-4D97-AF65-F5344CB8AC3E}">
        <p14:creationId xmlns:p14="http://schemas.microsoft.com/office/powerpoint/2010/main" val="16198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79379EA-06FD-4A27-81D9-E875C5FE95E1}"/>
              </a:ext>
            </a:extLst>
          </p:cNvPr>
          <p:cNvSpPr txBox="1"/>
          <p:nvPr/>
        </p:nvSpPr>
        <p:spPr>
          <a:xfrm>
            <a:off x="1947570" y="958317"/>
            <a:ext cx="8296860" cy="4431983"/>
          </a:xfrm>
          <a:prstGeom prst="rect">
            <a:avLst/>
          </a:prstGeom>
          <a:noFill/>
          <a:ln w="762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83375"/>
                </a:solidFill>
                <a:effectLst/>
                <a:uLnTx/>
                <a:uFillTx/>
                <a:latin typeface="Arial" panose="020B0604020202020204"/>
                <a:ea typeface="+mn-ea"/>
                <a:cs typeface="+mn-cs"/>
              </a:rPr>
              <a:t>Consider tiered models of prevention like Ci3T.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Arial" panose="020B0604020202020204"/>
                <a:ea typeface="+mn-ea"/>
                <a:cs typeface="+mn-cs"/>
              </a:rPr>
              <a:t>What components are currently in place at your school?</a:t>
            </a:r>
          </a:p>
        </p:txBody>
      </p:sp>
    </p:spTree>
    <p:extLst>
      <p:ext uri="{BB962C8B-B14F-4D97-AF65-F5344CB8AC3E}">
        <p14:creationId xmlns:p14="http://schemas.microsoft.com/office/powerpoint/2010/main" val="2632334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E31B4-20E6-C6C2-31F9-9ECF19A27382}"/>
            </a:ext>
          </a:extLst>
        </p:cNvPr>
        <p:cNvGrpSpPr/>
        <p:nvPr/>
      </p:nvGrpSpPr>
      <p:grpSpPr>
        <a:xfrm>
          <a:off x="0" y="0"/>
          <a:ext cx="0" cy="0"/>
          <a:chOff x="0" y="0"/>
          <a:chExt cx="0" cy="0"/>
        </a:xfrm>
      </p:grpSpPr>
      <p:sp>
        <p:nvSpPr>
          <p:cNvPr id="4" name="Right Arrow 3">
            <a:extLst>
              <a:ext uri="{FF2B5EF4-FFF2-40B4-BE49-F238E27FC236}">
                <a16:creationId xmlns:a16="http://schemas.microsoft.com/office/drawing/2014/main" id="{EB65055C-7A9B-386B-6B94-B4A509A1FC2C}"/>
              </a:ext>
            </a:extLst>
          </p:cNvPr>
          <p:cNvSpPr>
            <a:spLocks noChangeArrowheads="1"/>
          </p:cNvSpPr>
          <p:nvPr/>
        </p:nvSpPr>
        <p:spPr bwMode="auto">
          <a:xfrm rot="2482386">
            <a:off x="2111075" y="3265195"/>
            <a:ext cx="4010025" cy="2943225"/>
          </a:xfrm>
          <a:prstGeom prst="rightArrow">
            <a:avLst>
              <a:gd name="adj1" fmla="val 50000"/>
              <a:gd name="adj2" fmla="val 50001"/>
            </a:avLst>
          </a:prstGeom>
          <a:solidFill>
            <a:srgbClr val="002060"/>
          </a:solidFill>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a:ea typeface="MS PGothic" charset="-128"/>
              </a:rPr>
              <a:t>P</a:t>
            </a:r>
            <a:r>
              <a:rPr kumimoji="0" lang="en-US" sz="2000" b="1" i="0" u="none" strike="noStrike" kern="0" cap="none" spc="0" normalizeH="0" baseline="0" noProof="0" dirty="0">
                <a:ln>
                  <a:noFill/>
                </a:ln>
                <a:solidFill>
                  <a:prstClr val="white"/>
                </a:solidFill>
                <a:effectLst/>
                <a:uLnTx/>
                <a:uFillTx/>
                <a:latin typeface="Calibri" panose="020F0502020204030204"/>
                <a:ea typeface="MS PGothic" charset="-128"/>
              </a:rPr>
              <a:t>ositive behavioral </a:t>
            </a:r>
            <a:r>
              <a:rPr lang="en-US" sz="2000" b="1" kern="0" dirty="0">
                <a:solidFill>
                  <a:prstClr val="white"/>
                </a:solidFill>
                <a:latin typeface="Calibri" panose="020F0502020204030204"/>
                <a:ea typeface="MS PGothic" charset="-128"/>
              </a:rPr>
              <a:t>interventions</a:t>
            </a:r>
            <a:r>
              <a:rPr kumimoji="0" lang="en-US" sz="2000" b="1" i="0" u="none" strike="noStrike" kern="0" cap="none" spc="0" normalizeH="0" baseline="0" noProof="0" dirty="0">
                <a:ln>
                  <a:noFill/>
                </a:ln>
                <a:solidFill>
                  <a:prstClr val="white"/>
                </a:solidFill>
                <a:effectLst/>
                <a:uLnTx/>
                <a:uFillTx/>
                <a:latin typeface="Calibri" panose="020F0502020204030204"/>
                <a:ea typeface="MS PGothic" charset="-128"/>
              </a:rPr>
              <a:t> and supports </a:t>
            </a:r>
          </a:p>
        </p:txBody>
      </p:sp>
    </p:spTree>
    <p:extLst>
      <p:ext uri="{BB962C8B-B14F-4D97-AF65-F5344CB8AC3E}">
        <p14:creationId xmlns:p14="http://schemas.microsoft.com/office/powerpoint/2010/main" val="398753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grpId="0" nodeType="clickEffect">
                                  <p:stCondLst>
                                    <p:cond delay="0"/>
                                  </p:stCondLst>
                                  <p:childTnLst>
                                    <p:animEffect transition="out" filter="dissolv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normAutofit fontScale="90000"/>
          </a:bodyPr>
          <a:lstStyle/>
          <a:p>
            <a:r>
              <a:rPr lang="en-US" dirty="0"/>
              <a:t>Positive Behavioral Interventions and Supports (PBIS)</a:t>
            </a:r>
          </a:p>
        </p:txBody>
      </p:sp>
      <p:sp>
        <p:nvSpPr>
          <p:cNvPr id="33796" name="Rectangle 3"/>
          <p:cNvSpPr>
            <a:spLocks noGrp="1" noChangeArrowheads="1"/>
          </p:cNvSpPr>
          <p:nvPr>
            <p:ph idx="1"/>
          </p:nvPr>
        </p:nvSpPr>
        <p:spPr/>
        <p:txBody>
          <a:bodyPr>
            <a:normAutofit/>
          </a:bodyPr>
          <a:lstStyle/>
          <a:p>
            <a:r>
              <a:rPr lang="en-US" altLang="en-US" sz="2400" dirty="0"/>
              <a:t>Establish, clarify, and define expectations</a:t>
            </a:r>
          </a:p>
          <a:p>
            <a:r>
              <a:rPr lang="en-US" altLang="en-US" sz="2400" dirty="0"/>
              <a:t>Teach all students the expectations, planned and implemented by all adults in the school </a:t>
            </a:r>
          </a:p>
          <a:p>
            <a:r>
              <a:rPr lang="en-US" altLang="en-US" sz="2400" dirty="0"/>
              <a:t>Give opportunities to practice</a:t>
            </a:r>
          </a:p>
          <a:p>
            <a:r>
              <a:rPr lang="en-US" altLang="en-US" sz="2400" dirty="0"/>
              <a:t>Reinforce consistently, facilitate success</a:t>
            </a:r>
          </a:p>
          <a:p>
            <a:r>
              <a:rPr lang="en-US" altLang="en-US" sz="2400" dirty="0"/>
              <a:t>Consider rules, routines, and physical arrangements</a:t>
            </a:r>
          </a:p>
          <a:p>
            <a:r>
              <a:rPr lang="en-US" altLang="en-US" sz="2400" dirty="0"/>
              <a:t>Monitor the plan using school-wide data to identify students who need more support</a:t>
            </a:r>
          </a:p>
          <a:p>
            <a:r>
              <a:rPr lang="en-US" altLang="en-US" sz="2400" dirty="0"/>
              <a:t>Monitor student progress</a:t>
            </a:r>
          </a:p>
        </p:txBody>
      </p:sp>
      <p:sp>
        <p:nvSpPr>
          <p:cNvPr id="5" name="Rectangle 4"/>
          <p:cNvSpPr/>
          <p:nvPr/>
        </p:nvSpPr>
        <p:spPr>
          <a:xfrm>
            <a:off x="0" y="6377869"/>
            <a:ext cx="10668000" cy="480131"/>
          </a:xfrm>
          <a:prstGeom prst="rect">
            <a:avLst/>
          </a:prstGeom>
        </p:spPr>
        <p:txBody>
          <a:bodyPr wrap="square" anchor="b" anchorCtr="0">
            <a:noAutofit/>
          </a:bodyPr>
          <a:lstStyle/>
          <a:p>
            <a:pPr>
              <a:lnSpc>
                <a:spcPct val="90000"/>
              </a:lnSpc>
              <a:spcBef>
                <a:spcPts val="576"/>
              </a:spcBef>
              <a:defRPr/>
            </a:pPr>
            <a:r>
              <a:rPr lang="en-US" sz="1400" dirty="0">
                <a:solidFill>
                  <a:prstClr val="white">
                    <a:lumMod val="50000"/>
                  </a:prstClr>
                </a:solidFill>
                <a:latin typeface="Calibri" panose="020F0502020204030204"/>
                <a:ea typeface="ＭＳ Ｐゴシック" pitchFamily="34" charset="-128"/>
              </a:rPr>
              <a:t>Source: </a:t>
            </a:r>
            <a:r>
              <a:rPr lang="en-US" sz="1400" dirty="0">
                <a:solidFill>
                  <a:prstClr val="white">
                    <a:lumMod val="50000"/>
                  </a:prstClr>
                </a:solidFill>
                <a:latin typeface="Calibri" panose="020F0502020204030204"/>
              </a:rPr>
              <a:t>Horner, R.H., &amp; Sugai, G. (2015). School-wide PBIS: An example of applied behavior analysis implemented at a scale of social importance. </a:t>
            </a:r>
            <a:r>
              <a:rPr lang="en-US" sz="1400" i="1" dirty="0">
                <a:solidFill>
                  <a:prstClr val="white">
                    <a:lumMod val="50000"/>
                  </a:prstClr>
                </a:solidFill>
                <a:latin typeface="Calibri" panose="020F0502020204030204"/>
              </a:rPr>
              <a:t>Behavior Analysis in Practice, 8</a:t>
            </a:r>
            <a:r>
              <a:rPr lang="en-US" sz="1400" dirty="0">
                <a:solidFill>
                  <a:prstClr val="white">
                    <a:lumMod val="50000"/>
                  </a:prstClr>
                </a:solidFill>
                <a:latin typeface="Calibri" panose="020F0502020204030204"/>
              </a:rPr>
              <a:t>, 80-85.</a:t>
            </a:r>
          </a:p>
        </p:txBody>
      </p:sp>
      <p:sp>
        <p:nvSpPr>
          <p:cNvPr id="9" name="Rounded Rectangle 8"/>
          <p:cNvSpPr/>
          <p:nvPr/>
        </p:nvSpPr>
        <p:spPr>
          <a:xfrm>
            <a:off x="6984073" y="1185862"/>
            <a:ext cx="4849684" cy="392527"/>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1">
            <a:schemeClr val="accent5"/>
          </a:lnRef>
          <a:fillRef idx="2">
            <a:schemeClr val="accent5"/>
          </a:fillRef>
          <a:effectRef idx="1">
            <a:schemeClr val="accent5"/>
          </a:effectRef>
          <a:fontRef idx="minor">
            <a:schemeClr val="dk1"/>
          </a:fontRef>
        </p:style>
        <p:txBody>
          <a:bodyPr rtlCol="0" anchor="ctr"/>
          <a:lstStyle/>
          <a:p>
            <a:pPr algn="ctr">
              <a:defRPr/>
            </a:pPr>
            <a:r>
              <a:rPr lang="en-US" sz="2800" dirty="0">
                <a:solidFill>
                  <a:prstClr val="black"/>
                </a:solidFill>
                <a:latin typeface="Calibri" panose="020F0502020204030204"/>
              </a:rPr>
              <a:t>A Framework, Not a Curriculum</a:t>
            </a:r>
          </a:p>
        </p:txBody>
      </p:sp>
      <p:grpSp>
        <p:nvGrpSpPr>
          <p:cNvPr id="2" name="Group 1">
            <a:extLst>
              <a:ext uri="{FF2B5EF4-FFF2-40B4-BE49-F238E27FC236}">
                <a16:creationId xmlns:a16="http://schemas.microsoft.com/office/drawing/2014/main" id="{930A8666-FC61-4EC9-9B69-02113646ECB4}"/>
              </a:ext>
            </a:extLst>
          </p:cNvPr>
          <p:cNvGrpSpPr/>
          <p:nvPr/>
        </p:nvGrpSpPr>
        <p:grpSpPr>
          <a:xfrm>
            <a:off x="3410897" y="5753608"/>
            <a:ext cx="5370206" cy="623098"/>
            <a:chOff x="2653453" y="5753608"/>
            <a:chExt cx="5370206" cy="623098"/>
          </a:xfrm>
        </p:grpSpPr>
        <p:pic>
          <p:nvPicPr>
            <p:cNvPr id="7" name="Picture 6" descr="Base of Ci3T triangle showing academic, behaviorl, and social domans." title="Ci3T Domains">
              <a:extLst>
                <a:ext uri="{FF2B5EF4-FFF2-40B4-BE49-F238E27FC236}">
                  <a16:creationId xmlns:a16="http://schemas.microsoft.com/office/drawing/2014/main" id="{A1C055D2-6365-744D-8B76-6FE18E3CBF74}"/>
                </a:ext>
              </a:extLst>
            </p:cNvPr>
            <p:cNvPicPr>
              <a:picLocks noChangeAspect="1"/>
            </p:cNvPicPr>
            <p:nvPr/>
          </p:nvPicPr>
          <p:blipFill>
            <a:blip r:embed="rId3">
              <a:alphaModFix amt="50000"/>
            </a:blip>
            <a:stretch>
              <a:fillRect/>
            </a:stretch>
          </p:blipFill>
          <p:spPr>
            <a:xfrm>
              <a:off x="2653453" y="5753608"/>
              <a:ext cx="5370206" cy="623098"/>
            </a:xfrm>
            <a:prstGeom prst="rect">
              <a:avLst/>
            </a:prstGeom>
          </p:spPr>
        </p:pic>
        <p:pic>
          <p:nvPicPr>
            <p:cNvPr id="8" name="Picture 7" title="Behavioral domain">
              <a:extLst>
                <a:ext uri="{FF2B5EF4-FFF2-40B4-BE49-F238E27FC236}">
                  <a16:creationId xmlns:a16="http://schemas.microsoft.com/office/drawing/2014/main" id="{BCF8EA23-126F-F246-8B00-9E917C94C28A}"/>
                </a:ext>
              </a:extLst>
            </p:cNvPr>
            <p:cNvPicPr>
              <a:picLocks noChangeAspect="1"/>
            </p:cNvPicPr>
            <p:nvPr/>
          </p:nvPicPr>
          <p:blipFill rotWithShape="1">
            <a:blip r:embed="rId4"/>
            <a:srcRect l="33792" r="33463"/>
            <a:stretch/>
          </p:blipFill>
          <p:spPr>
            <a:xfrm>
              <a:off x="4468167" y="5753608"/>
              <a:ext cx="1758462" cy="623098"/>
            </a:xfrm>
            <a:prstGeom prst="rect">
              <a:avLst/>
            </a:prstGeom>
            <a:effectLst>
              <a:softEdge rad="63500"/>
            </a:effectLst>
          </p:spPr>
        </p:pic>
      </p:grpSp>
    </p:spTree>
    <p:extLst>
      <p:ext uri="{BB962C8B-B14F-4D97-AF65-F5344CB8AC3E}">
        <p14:creationId xmlns:p14="http://schemas.microsoft.com/office/powerpoint/2010/main" val="2118878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93F7A-F028-887C-2101-B31068632A2B}"/>
              </a:ext>
            </a:extLst>
          </p:cNvPr>
          <p:cNvSpPr>
            <a:spLocks noGrp="1"/>
          </p:cNvSpPr>
          <p:nvPr>
            <p:ph type="title"/>
          </p:nvPr>
        </p:nvSpPr>
        <p:spPr/>
        <p:txBody>
          <a:bodyPr/>
          <a:lstStyle/>
          <a:p>
            <a:r>
              <a:rPr lang="en-US" dirty="0"/>
              <a:t>Behavior Expectation Matrices</a:t>
            </a:r>
          </a:p>
        </p:txBody>
      </p:sp>
      <p:pic>
        <p:nvPicPr>
          <p:cNvPr id="4" name="Picture 3" descr="A chart with text and images&#10;&#10;AI-generated content may be incorrect.">
            <a:extLst>
              <a:ext uri="{FF2B5EF4-FFF2-40B4-BE49-F238E27FC236}">
                <a16:creationId xmlns:a16="http://schemas.microsoft.com/office/drawing/2014/main" id="{981C38C8-F462-62E1-90B2-5ECD51BD4B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3451" y="1690688"/>
            <a:ext cx="6725099" cy="4998870"/>
          </a:xfrm>
          <a:prstGeom prst="rect">
            <a:avLst/>
          </a:prstGeom>
        </p:spPr>
      </p:pic>
    </p:spTree>
    <p:extLst>
      <p:ext uri="{BB962C8B-B14F-4D97-AF65-F5344CB8AC3E}">
        <p14:creationId xmlns:p14="http://schemas.microsoft.com/office/powerpoint/2010/main" val="638110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C3FB0-ACD8-2B56-DEA6-525855C431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F721DD-F6D8-C76E-2076-E48F562F3867}"/>
              </a:ext>
            </a:extLst>
          </p:cNvPr>
          <p:cNvSpPr>
            <a:spLocks noGrp="1"/>
          </p:cNvSpPr>
          <p:nvPr>
            <p:ph type="title"/>
          </p:nvPr>
        </p:nvSpPr>
        <p:spPr/>
        <p:txBody>
          <a:bodyPr/>
          <a:lstStyle/>
          <a:p>
            <a:r>
              <a:rPr lang="en-US" dirty="0"/>
              <a:t>Behavior Expectation Matrices</a:t>
            </a:r>
          </a:p>
        </p:txBody>
      </p:sp>
      <p:pic>
        <p:nvPicPr>
          <p:cNvPr id="4" name="Picture 3" descr="A chart with text and images&#10;&#10;AI-generated content may be incorrect.">
            <a:extLst>
              <a:ext uri="{FF2B5EF4-FFF2-40B4-BE49-F238E27FC236}">
                <a16:creationId xmlns:a16="http://schemas.microsoft.com/office/drawing/2014/main" id="{A8EF4952-C89D-4B3D-496E-267604E4E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67"/>
            <a:ext cx="12187734" cy="9059332"/>
          </a:xfrm>
          <a:prstGeom prst="rect">
            <a:avLst/>
          </a:prstGeom>
        </p:spPr>
      </p:pic>
    </p:spTree>
    <p:extLst>
      <p:ext uri="{BB962C8B-B14F-4D97-AF65-F5344CB8AC3E}">
        <p14:creationId xmlns:p14="http://schemas.microsoft.com/office/powerpoint/2010/main" val="3678244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E5278-C1F5-CD8B-58F8-3C7ECD9BE6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D96C6E-CAED-5627-775D-A7037CF3749A}"/>
              </a:ext>
            </a:extLst>
          </p:cNvPr>
          <p:cNvSpPr>
            <a:spLocks noGrp="1"/>
          </p:cNvSpPr>
          <p:nvPr>
            <p:ph type="title"/>
          </p:nvPr>
        </p:nvSpPr>
        <p:spPr/>
        <p:txBody>
          <a:bodyPr/>
          <a:lstStyle/>
          <a:p>
            <a:r>
              <a:rPr lang="en-US" dirty="0"/>
              <a:t>Behavior Expectation Matrices</a:t>
            </a:r>
          </a:p>
        </p:txBody>
      </p:sp>
      <p:pic>
        <p:nvPicPr>
          <p:cNvPr id="4" name="Picture 3" descr="A chart with text and images&#10;&#10;AI-generated content may be incorrect.">
            <a:extLst>
              <a:ext uri="{FF2B5EF4-FFF2-40B4-BE49-F238E27FC236}">
                <a16:creationId xmlns:a16="http://schemas.microsoft.com/office/drawing/2014/main" id="{8F5C4241-4F49-C4D7-31AF-13128DF0955B}"/>
              </a:ext>
            </a:extLst>
          </p:cNvPr>
          <p:cNvPicPr>
            <a:picLocks noChangeAspect="1"/>
          </p:cNvPicPr>
          <p:nvPr/>
        </p:nvPicPr>
        <p:blipFill>
          <a:blip r:embed="rId3">
            <a:alphaModFix/>
            <a:extLst>
              <a:ext uri="{28A0092B-C50C-407E-A947-70E740481C1C}">
                <a14:useLocalDpi xmlns:a14="http://schemas.microsoft.com/office/drawing/2010/main" val="0"/>
              </a:ext>
            </a:extLst>
          </a:blip>
          <a:srcRect t="18654" r="43020" b="38226"/>
          <a:stretch>
            <a:fillRect/>
          </a:stretch>
        </p:blipFill>
        <p:spPr>
          <a:xfrm>
            <a:off x="1" y="1"/>
            <a:ext cx="12192000" cy="6857999"/>
          </a:xfrm>
          <a:prstGeom prst="rect">
            <a:avLst/>
          </a:prstGeom>
        </p:spPr>
      </p:pic>
    </p:spTree>
    <p:extLst>
      <p:ext uri="{BB962C8B-B14F-4D97-AF65-F5344CB8AC3E}">
        <p14:creationId xmlns:p14="http://schemas.microsoft.com/office/powerpoint/2010/main" val="1584532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1DA41-196F-4464-0774-FCBE69DADE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4E141A-5B31-CECD-CF5C-C0531C199A8A}"/>
              </a:ext>
            </a:extLst>
          </p:cNvPr>
          <p:cNvSpPr>
            <a:spLocks noGrp="1"/>
          </p:cNvSpPr>
          <p:nvPr>
            <p:ph type="title"/>
          </p:nvPr>
        </p:nvSpPr>
        <p:spPr/>
        <p:txBody>
          <a:bodyPr/>
          <a:lstStyle/>
          <a:p>
            <a:r>
              <a:rPr lang="en-US" dirty="0"/>
              <a:t>Behavior Expectation Matrices</a:t>
            </a:r>
          </a:p>
        </p:txBody>
      </p:sp>
      <p:pic>
        <p:nvPicPr>
          <p:cNvPr id="4" name="Picture 3">
            <a:extLst>
              <a:ext uri="{FF2B5EF4-FFF2-40B4-BE49-F238E27FC236}">
                <a16:creationId xmlns:a16="http://schemas.microsoft.com/office/drawing/2014/main" id="{64408311-86F0-99DD-C7D1-34B515F19A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5711" y="0"/>
            <a:ext cx="9144915" cy="6858000"/>
          </a:xfrm>
          <a:prstGeom prst="rect">
            <a:avLst/>
          </a:prstGeom>
        </p:spPr>
      </p:pic>
    </p:spTree>
    <p:extLst>
      <p:ext uri="{BB962C8B-B14F-4D97-AF65-F5344CB8AC3E}">
        <p14:creationId xmlns:p14="http://schemas.microsoft.com/office/powerpoint/2010/main" val="3283015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AAF93-4FF8-A580-535E-4993654DBE16}"/>
              </a:ext>
            </a:extLst>
          </p:cNvPr>
          <p:cNvSpPr>
            <a:spLocks noGrp="1"/>
          </p:cNvSpPr>
          <p:nvPr>
            <p:ph type="title"/>
          </p:nvPr>
        </p:nvSpPr>
        <p:spPr/>
        <p:txBody>
          <a:bodyPr/>
          <a:lstStyle/>
          <a:p>
            <a:r>
              <a:rPr lang="en-US" dirty="0"/>
              <a:t>How are expectation matrices built?</a:t>
            </a:r>
          </a:p>
        </p:txBody>
      </p:sp>
      <p:sp>
        <p:nvSpPr>
          <p:cNvPr id="3" name="Content Placeholder 2">
            <a:extLst>
              <a:ext uri="{FF2B5EF4-FFF2-40B4-BE49-F238E27FC236}">
                <a16:creationId xmlns:a16="http://schemas.microsoft.com/office/drawing/2014/main" id="{6221C5D1-9E98-9CCE-6B28-3FF4DB40C670}"/>
              </a:ext>
            </a:extLst>
          </p:cNvPr>
          <p:cNvSpPr>
            <a:spLocks noGrp="1"/>
          </p:cNvSpPr>
          <p:nvPr>
            <p:ph idx="1"/>
          </p:nvPr>
        </p:nvSpPr>
        <p:spPr>
          <a:xfrm>
            <a:off x="838200" y="1825625"/>
            <a:ext cx="9990221" cy="4250979"/>
          </a:xfrm>
        </p:spPr>
        <p:txBody>
          <a:bodyPr/>
          <a:lstStyle/>
          <a:p>
            <a:pPr marL="0" indent="0">
              <a:buNone/>
            </a:pPr>
            <a:r>
              <a:rPr lang="en-US" b="1" dirty="0">
                <a:solidFill>
                  <a:schemeClr val="accent5"/>
                </a:solidFill>
              </a:rPr>
              <a:t>Literature review: 37 schools provided information</a:t>
            </a:r>
          </a:p>
          <a:p>
            <a:r>
              <a:rPr lang="en-US" dirty="0"/>
              <a:t>67.6% school leadership team</a:t>
            </a:r>
          </a:p>
          <a:p>
            <a:pPr lvl="1"/>
            <a:r>
              <a:rPr lang="en-US" dirty="0"/>
              <a:t>team size averaged 7.9, range = 5-11</a:t>
            </a:r>
          </a:p>
          <a:p>
            <a:r>
              <a:rPr lang="en-US" dirty="0"/>
              <a:t>21.6% faculty and staff</a:t>
            </a:r>
          </a:p>
          <a:p>
            <a:pPr lvl="1"/>
            <a:r>
              <a:rPr lang="en-US" dirty="0"/>
              <a:t>through consensus at 1 or 2 meetings</a:t>
            </a:r>
          </a:p>
          <a:p>
            <a:r>
              <a:rPr lang="en-US" dirty="0"/>
              <a:t>13.5% unclear (e.g., “administrators and teachers” but did not specify full faculty or small team)</a:t>
            </a:r>
          </a:p>
          <a:p>
            <a:r>
              <a:rPr lang="en-US" dirty="0"/>
              <a:t>Only two schools surveyed faculty and staff</a:t>
            </a:r>
          </a:p>
          <a:p>
            <a:pPr lvl="1"/>
            <a:r>
              <a:rPr lang="en-US" dirty="0"/>
              <a:t>survey results were used to create an expectation matrix through discussion with faculty and staff (Valenti and Kerr, 2015)</a:t>
            </a:r>
          </a:p>
        </p:txBody>
      </p:sp>
    </p:spTree>
    <p:extLst>
      <p:ext uri="{BB962C8B-B14F-4D97-AF65-F5344CB8AC3E}">
        <p14:creationId xmlns:p14="http://schemas.microsoft.com/office/powerpoint/2010/main" val="2831014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B1A9E6F-7FE6-6A9D-25EB-3B2A9B631FC2}"/>
              </a:ext>
            </a:extLst>
          </p:cNvPr>
          <p:cNvSpPr/>
          <p:nvPr/>
        </p:nvSpPr>
        <p:spPr>
          <a:xfrm>
            <a:off x="360947" y="2370222"/>
            <a:ext cx="1864895" cy="22860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115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2E7DA-C849-822B-DD55-47D90AEBF5FE}"/>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D841A145-6F9E-1BAA-BBA5-23E3BB9FE856}"/>
              </a:ext>
            </a:extLst>
          </p:cNvPr>
          <p:cNvSpPr>
            <a:spLocks noGrp="1"/>
          </p:cNvSpPr>
          <p:nvPr>
            <p:ph idx="1"/>
          </p:nvPr>
        </p:nvSpPr>
        <p:spPr/>
        <p:txBody>
          <a:bodyPr/>
          <a:lstStyle/>
          <a:p>
            <a:r>
              <a:rPr lang="en-US" dirty="0"/>
              <a:t>Comprehensive, Integrated, Three-Tiered (Ci3T) Model of Prevention</a:t>
            </a:r>
          </a:p>
          <a:p>
            <a:pPr lvl="1"/>
            <a:r>
              <a:rPr lang="en-US" dirty="0"/>
              <a:t>Positive Behavioral Interventions and Supports (PBIS)</a:t>
            </a:r>
          </a:p>
          <a:p>
            <a:pPr lvl="1"/>
            <a:r>
              <a:rPr lang="en-US" dirty="0"/>
              <a:t>Behavior Expectation Matrices</a:t>
            </a:r>
          </a:p>
          <a:p>
            <a:pPr lvl="1"/>
            <a:r>
              <a:rPr lang="en-US" dirty="0"/>
              <a:t>Schoolwide Expectations Survey for Specific Settings (SESSS)</a:t>
            </a:r>
          </a:p>
          <a:p>
            <a:r>
              <a:rPr lang="en-US" dirty="0"/>
              <a:t>Examining the Use of the SESSS</a:t>
            </a:r>
          </a:p>
          <a:p>
            <a:pPr lvl="1"/>
            <a:r>
              <a:rPr lang="en-US" dirty="0"/>
              <a:t>Method</a:t>
            </a:r>
          </a:p>
          <a:p>
            <a:pPr lvl="1"/>
            <a:r>
              <a:rPr lang="en-US" dirty="0"/>
              <a:t>Results</a:t>
            </a:r>
          </a:p>
          <a:p>
            <a:pPr lvl="1"/>
            <a:r>
              <a:rPr lang="en-US" dirty="0"/>
              <a:t>Educational Implications</a:t>
            </a:r>
          </a:p>
        </p:txBody>
      </p:sp>
      <p:sp>
        <p:nvSpPr>
          <p:cNvPr id="4" name="TextBox 3">
            <a:extLst>
              <a:ext uri="{FF2B5EF4-FFF2-40B4-BE49-F238E27FC236}">
                <a16:creationId xmlns:a16="http://schemas.microsoft.com/office/drawing/2014/main" id="{82F95364-E1B5-DECC-74D0-1E64EFE7CB1B}"/>
              </a:ext>
            </a:extLst>
          </p:cNvPr>
          <p:cNvSpPr txBox="1"/>
          <p:nvPr/>
        </p:nvSpPr>
        <p:spPr>
          <a:xfrm>
            <a:off x="0" y="6334780"/>
            <a:ext cx="10323095" cy="523220"/>
          </a:xfrm>
          <a:prstGeom prst="rect">
            <a:avLst/>
          </a:prstGeom>
          <a:noFill/>
        </p:spPr>
        <p:txBody>
          <a:bodyPr wrap="square" rtlCol="0">
            <a:spAutoFit/>
          </a:bodyPr>
          <a:lstStyle/>
          <a:p>
            <a:r>
              <a:rPr lang="en-US" sz="1400" dirty="0">
                <a:solidFill>
                  <a:schemeClr val="tx1">
                    <a:lumMod val="50000"/>
                    <a:lumOff val="50000"/>
                  </a:schemeClr>
                </a:solidFill>
              </a:rPr>
              <a:t>This work was funded in part by a cooperative research agreement between the University of Kansas Center for Research, Inc. and Keystone Learning Service. The opinions expressed herein should not be interpreted as an endorsement by either party.</a:t>
            </a:r>
          </a:p>
        </p:txBody>
      </p:sp>
    </p:spTree>
    <p:extLst>
      <p:ext uri="{BB962C8B-B14F-4D97-AF65-F5344CB8AC3E}">
        <p14:creationId xmlns:p14="http://schemas.microsoft.com/office/powerpoint/2010/main" val="3094832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79D4C-1B5E-1FE7-F5DB-CF3E87DD3611}"/>
              </a:ext>
            </a:extLst>
          </p:cNvPr>
          <p:cNvSpPr>
            <a:spLocks noGrp="1"/>
          </p:cNvSpPr>
          <p:nvPr>
            <p:ph type="title"/>
          </p:nvPr>
        </p:nvSpPr>
        <p:spPr/>
        <p:txBody>
          <a:bodyPr/>
          <a:lstStyle/>
          <a:p>
            <a:r>
              <a:rPr lang="en-US" dirty="0"/>
              <a:t>Schoolwide Expectations Survey For Specific Settings (SESSS)</a:t>
            </a:r>
          </a:p>
        </p:txBody>
      </p:sp>
      <p:pic>
        <p:nvPicPr>
          <p:cNvPr id="4" name="Picture 3">
            <a:extLst>
              <a:ext uri="{FF2B5EF4-FFF2-40B4-BE49-F238E27FC236}">
                <a16:creationId xmlns:a16="http://schemas.microsoft.com/office/drawing/2014/main" id="{939B9F3B-5471-402D-8EA5-B59D95BB2D9A}"/>
              </a:ext>
            </a:extLst>
          </p:cNvPr>
          <p:cNvPicPr>
            <a:picLocks noChangeAspect="1"/>
          </p:cNvPicPr>
          <p:nvPr/>
        </p:nvPicPr>
        <p:blipFill>
          <a:blip r:embed="rId3"/>
          <a:stretch>
            <a:fillRect/>
          </a:stretch>
        </p:blipFill>
        <p:spPr>
          <a:xfrm rot="5400000">
            <a:off x="3638678" y="133920"/>
            <a:ext cx="5034965" cy="8292883"/>
          </a:xfrm>
          <a:prstGeom prst="rect">
            <a:avLst/>
          </a:prstGeom>
          <a:solidFill>
            <a:schemeClr val="bg1"/>
          </a:solidFill>
          <a:ln>
            <a:solidFill>
              <a:srgbClr val="7030A0"/>
            </a:solidFill>
          </a:ln>
        </p:spPr>
      </p:pic>
      <p:sp>
        <p:nvSpPr>
          <p:cNvPr id="5" name="TextBox 4">
            <a:extLst>
              <a:ext uri="{FF2B5EF4-FFF2-40B4-BE49-F238E27FC236}">
                <a16:creationId xmlns:a16="http://schemas.microsoft.com/office/drawing/2014/main" id="{34831133-96B0-B668-D042-3DEB8CD0C7A9}"/>
              </a:ext>
            </a:extLst>
          </p:cNvPr>
          <p:cNvSpPr txBox="1"/>
          <p:nvPr/>
        </p:nvSpPr>
        <p:spPr>
          <a:xfrm>
            <a:off x="0" y="6488668"/>
            <a:ext cx="2074607" cy="369332"/>
          </a:xfrm>
          <a:prstGeom prst="rect">
            <a:avLst/>
          </a:prstGeom>
          <a:noFill/>
        </p:spPr>
        <p:txBody>
          <a:bodyPr wrap="none" rtlCol="0">
            <a:spAutoFit/>
          </a:bodyPr>
          <a:lstStyle/>
          <a:p>
            <a:r>
              <a:rPr lang="en-US" dirty="0"/>
              <a:t>ci3t.org/measures</a:t>
            </a:r>
          </a:p>
        </p:txBody>
      </p:sp>
    </p:spTree>
    <p:extLst>
      <p:ext uri="{BB962C8B-B14F-4D97-AF65-F5344CB8AC3E}">
        <p14:creationId xmlns:p14="http://schemas.microsoft.com/office/powerpoint/2010/main" val="2565989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125CC-02B1-E5BA-32E2-945617B22D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80303D-3A1B-6340-4B74-99D661FE1DBF}"/>
              </a:ext>
            </a:extLst>
          </p:cNvPr>
          <p:cNvSpPr>
            <a:spLocks noGrp="1"/>
          </p:cNvSpPr>
          <p:nvPr>
            <p:ph type="title"/>
          </p:nvPr>
        </p:nvSpPr>
        <p:spPr/>
        <p:txBody>
          <a:bodyPr/>
          <a:lstStyle/>
          <a:p>
            <a:r>
              <a:rPr lang="en-US" dirty="0"/>
              <a:t>Schoolwide Expectations Survey For Specific Settings (SESSS)</a:t>
            </a:r>
          </a:p>
        </p:txBody>
      </p:sp>
      <p:pic>
        <p:nvPicPr>
          <p:cNvPr id="4" name="Picture 3">
            <a:extLst>
              <a:ext uri="{FF2B5EF4-FFF2-40B4-BE49-F238E27FC236}">
                <a16:creationId xmlns:a16="http://schemas.microsoft.com/office/drawing/2014/main" id="{5BAF8488-193D-CD6F-F8FF-3F6C8A93399A}"/>
              </a:ext>
            </a:extLst>
          </p:cNvPr>
          <p:cNvPicPr>
            <a:picLocks noChangeAspect="1"/>
          </p:cNvPicPr>
          <p:nvPr/>
        </p:nvPicPr>
        <p:blipFill>
          <a:blip r:embed="rId3"/>
          <a:stretch>
            <a:fillRect/>
          </a:stretch>
        </p:blipFill>
        <p:spPr>
          <a:xfrm rot="5400000">
            <a:off x="2648459" y="-2230760"/>
            <a:ext cx="6895082" cy="11356604"/>
          </a:xfrm>
          <a:prstGeom prst="rect">
            <a:avLst/>
          </a:prstGeom>
          <a:solidFill>
            <a:schemeClr val="bg1"/>
          </a:solidFill>
          <a:ln>
            <a:solidFill>
              <a:srgbClr val="7030A0"/>
            </a:solidFill>
          </a:ln>
        </p:spPr>
      </p:pic>
    </p:spTree>
    <p:extLst>
      <p:ext uri="{BB962C8B-B14F-4D97-AF65-F5344CB8AC3E}">
        <p14:creationId xmlns:p14="http://schemas.microsoft.com/office/powerpoint/2010/main" val="17482208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7502E-92C0-77A8-9C48-A8E687E0B7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C99329-4D1D-5333-07BD-A82575AC9ABE}"/>
              </a:ext>
            </a:extLst>
          </p:cNvPr>
          <p:cNvSpPr>
            <a:spLocks noGrp="1"/>
          </p:cNvSpPr>
          <p:nvPr>
            <p:ph type="title"/>
          </p:nvPr>
        </p:nvSpPr>
        <p:spPr/>
        <p:txBody>
          <a:bodyPr/>
          <a:lstStyle/>
          <a:p>
            <a:r>
              <a:rPr lang="en-US" dirty="0"/>
              <a:t>Schoolwide Expectations Survey For Specific Settings (SESSS)</a:t>
            </a:r>
          </a:p>
        </p:txBody>
      </p:sp>
      <p:pic>
        <p:nvPicPr>
          <p:cNvPr id="4" name="Picture 3">
            <a:extLst>
              <a:ext uri="{FF2B5EF4-FFF2-40B4-BE49-F238E27FC236}">
                <a16:creationId xmlns:a16="http://schemas.microsoft.com/office/drawing/2014/main" id="{78BECFB4-401C-B61E-A033-C0C6615A414C}"/>
              </a:ext>
            </a:extLst>
          </p:cNvPr>
          <p:cNvPicPr>
            <a:picLocks noChangeAspect="1"/>
          </p:cNvPicPr>
          <p:nvPr/>
        </p:nvPicPr>
        <p:blipFill>
          <a:blip r:embed="rId2"/>
          <a:srcRect l="70" t="50589" r="55608" b="1421"/>
          <a:stretch>
            <a:fillRect/>
          </a:stretch>
        </p:blipFill>
        <p:spPr>
          <a:xfrm rot="5400000">
            <a:off x="2677760" y="-2667000"/>
            <a:ext cx="6836477" cy="12192000"/>
          </a:xfrm>
          <a:prstGeom prst="rect">
            <a:avLst/>
          </a:prstGeom>
          <a:solidFill>
            <a:schemeClr val="bg1"/>
          </a:solidFill>
          <a:ln>
            <a:solidFill>
              <a:srgbClr val="7030A0"/>
            </a:solidFill>
          </a:ln>
        </p:spPr>
      </p:pic>
    </p:spTree>
    <p:extLst>
      <p:ext uri="{BB962C8B-B14F-4D97-AF65-F5344CB8AC3E}">
        <p14:creationId xmlns:p14="http://schemas.microsoft.com/office/powerpoint/2010/main" val="1453616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56679-5EA0-CE78-E4B4-FFF66AD1846B}"/>
              </a:ext>
            </a:extLst>
          </p:cNvPr>
          <p:cNvSpPr>
            <a:spLocks noGrp="1"/>
          </p:cNvSpPr>
          <p:nvPr>
            <p:ph type="title"/>
          </p:nvPr>
        </p:nvSpPr>
        <p:spPr/>
        <p:txBody>
          <a:bodyPr/>
          <a:lstStyle/>
          <a:p>
            <a:r>
              <a:rPr lang="en-US" dirty="0"/>
              <a:t>SESSS Report</a:t>
            </a:r>
          </a:p>
        </p:txBody>
      </p:sp>
      <p:pic>
        <p:nvPicPr>
          <p:cNvPr id="4" name="Picture 3" descr="A close-up of a document&#10;&#10;AI-generated content may be incorrect.">
            <a:extLst>
              <a:ext uri="{FF2B5EF4-FFF2-40B4-BE49-F238E27FC236}">
                <a16:creationId xmlns:a16="http://schemas.microsoft.com/office/drawing/2014/main" id="{9F8F7B6D-9955-7813-C5D1-A353F7A7CD86}"/>
              </a:ext>
            </a:extLst>
          </p:cNvPr>
          <p:cNvPicPr>
            <a:picLocks noChangeAspect="1"/>
          </p:cNvPicPr>
          <p:nvPr/>
        </p:nvPicPr>
        <p:blipFill>
          <a:blip r:embed="rId3">
            <a:extLst>
              <a:ext uri="{28A0092B-C50C-407E-A947-70E740481C1C}">
                <a14:useLocalDpi xmlns:a14="http://schemas.microsoft.com/office/drawing/2010/main" val="0"/>
              </a:ext>
            </a:extLst>
          </a:blip>
          <a:srcRect r="25362" b="9380"/>
          <a:stretch>
            <a:fillRect/>
          </a:stretch>
        </p:blipFill>
        <p:spPr>
          <a:xfrm>
            <a:off x="-1" y="1"/>
            <a:ext cx="12192001" cy="6858000"/>
          </a:xfrm>
          <a:prstGeom prst="rect">
            <a:avLst/>
          </a:prstGeom>
        </p:spPr>
      </p:pic>
    </p:spTree>
    <p:extLst>
      <p:ext uri="{BB962C8B-B14F-4D97-AF65-F5344CB8AC3E}">
        <p14:creationId xmlns:p14="http://schemas.microsoft.com/office/powerpoint/2010/main" val="32333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639BE-FBD4-9D85-7640-B861F31C2164}"/>
              </a:ext>
            </a:extLst>
          </p:cNvPr>
          <p:cNvSpPr>
            <a:spLocks noGrp="1"/>
          </p:cNvSpPr>
          <p:nvPr>
            <p:ph type="title"/>
          </p:nvPr>
        </p:nvSpPr>
        <p:spPr/>
        <p:txBody>
          <a:bodyPr/>
          <a:lstStyle/>
          <a:p>
            <a:r>
              <a:rPr lang="en-US" dirty="0"/>
              <a:t>Research Question</a:t>
            </a:r>
          </a:p>
        </p:txBody>
      </p:sp>
      <p:sp>
        <p:nvSpPr>
          <p:cNvPr id="3" name="Content Placeholder 2">
            <a:extLst>
              <a:ext uri="{FF2B5EF4-FFF2-40B4-BE49-F238E27FC236}">
                <a16:creationId xmlns:a16="http://schemas.microsoft.com/office/drawing/2014/main" id="{1DB990B5-F624-3187-ADD6-B6753A506130}"/>
              </a:ext>
            </a:extLst>
          </p:cNvPr>
          <p:cNvSpPr>
            <a:spLocks noGrp="1"/>
          </p:cNvSpPr>
          <p:nvPr>
            <p:ph idx="1"/>
          </p:nvPr>
        </p:nvSpPr>
        <p:spPr/>
        <p:txBody>
          <a:bodyPr/>
          <a:lstStyle/>
          <a:p>
            <a:pPr marL="0" indent="0">
              <a:buNone/>
            </a:pPr>
            <a:r>
              <a:rPr lang="en-US" sz="6000" dirty="0">
                <a:solidFill>
                  <a:schemeClr val="accent5">
                    <a:lumMod val="75000"/>
                  </a:schemeClr>
                </a:solidFill>
              </a:rPr>
              <a:t>To what extent were behavior expectation priorities, as identified from SESSS data, featured in schoolwide expectation matrices?</a:t>
            </a:r>
          </a:p>
        </p:txBody>
      </p:sp>
    </p:spTree>
    <p:extLst>
      <p:ext uri="{BB962C8B-B14F-4D97-AF65-F5344CB8AC3E}">
        <p14:creationId xmlns:p14="http://schemas.microsoft.com/office/powerpoint/2010/main" val="35834570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42660-D986-D384-F1C9-2E3F55EB90E8}"/>
              </a:ext>
            </a:extLst>
          </p:cNvPr>
          <p:cNvSpPr>
            <a:spLocks noGrp="1"/>
          </p:cNvSpPr>
          <p:nvPr>
            <p:ph type="title"/>
          </p:nvPr>
        </p:nvSpPr>
        <p:spPr/>
        <p:txBody>
          <a:bodyPr/>
          <a:lstStyle/>
          <a:p>
            <a:r>
              <a:rPr lang="en-US" dirty="0"/>
              <a:t>Method</a:t>
            </a:r>
          </a:p>
        </p:txBody>
      </p:sp>
      <p:sp>
        <p:nvSpPr>
          <p:cNvPr id="3" name="Text Placeholder 2">
            <a:extLst>
              <a:ext uri="{FF2B5EF4-FFF2-40B4-BE49-F238E27FC236}">
                <a16:creationId xmlns:a16="http://schemas.microsoft.com/office/drawing/2014/main" id="{2BB98473-8B8A-81E1-EB99-D05B0589244A}"/>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7E33E51D-1051-110F-0D12-34FD9B6BE2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98232" y="248179"/>
            <a:ext cx="6773779" cy="6633885"/>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27670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descr="Man with solid fill">
            <a:extLst>
              <a:ext uri="{FF2B5EF4-FFF2-40B4-BE49-F238E27FC236}">
                <a16:creationId xmlns:a16="http://schemas.microsoft.com/office/drawing/2014/main" id="{2F3E5A99-0045-AD8C-AF27-1EA4365CB2C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312420" y="1577063"/>
            <a:ext cx="1645920" cy="1645920"/>
          </a:xfrm>
          <a:prstGeom prst="rect">
            <a:avLst/>
          </a:prstGeom>
        </p:spPr>
      </p:pic>
      <p:sp>
        <p:nvSpPr>
          <p:cNvPr id="2" name="Title 1">
            <a:extLst>
              <a:ext uri="{FF2B5EF4-FFF2-40B4-BE49-F238E27FC236}">
                <a16:creationId xmlns:a16="http://schemas.microsoft.com/office/drawing/2014/main" id="{D4FF464B-7D63-9F95-9113-DCE7CBAA865B}"/>
              </a:ext>
            </a:extLst>
          </p:cNvPr>
          <p:cNvSpPr>
            <a:spLocks noGrp="1"/>
          </p:cNvSpPr>
          <p:nvPr>
            <p:ph type="title"/>
          </p:nvPr>
        </p:nvSpPr>
        <p:spPr>
          <a:xfrm>
            <a:off x="838200" y="681037"/>
            <a:ext cx="6553200" cy="1009651"/>
          </a:xfrm>
        </p:spPr>
        <p:txBody>
          <a:bodyPr/>
          <a:lstStyle/>
          <a:p>
            <a:r>
              <a:rPr lang="en-US" dirty="0"/>
              <a:t>Participants and Setting</a:t>
            </a:r>
          </a:p>
        </p:txBody>
      </p:sp>
      <p:grpSp>
        <p:nvGrpSpPr>
          <p:cNvPr id="8" name="Group 7">
            <a:extLst>
              <a:ext uri="{FF2B5EF4-FFF2-40B4-BE49-F238E27FC236}">
                <a16:creationId xmlns:a16="http://schemas.microsoft.com/office/drawing/2014/main" id="{3F086C32-C5DA-1937-EA9D-05312503AAE4}"/>
              </a:ext>
            </a:extLst>
          </p:cNvPr>
          <p:cNvGrpSpPr>
            <a:grpSpLocks noChangeAspect="1"/>
          </p:cNvGrpSpPr>
          <p:nvPr/>
        </p:nvGrpSpPr>
        <p:grpSpPr>
          <a:xfrm>
            <a:off x="997544" y="1668037"/>
            <a:ext cx="1595399" cy="1371600"/>
            <a:chOff x="2535169" y="3546133"/>
            <a:chExt cx="505555" cy="434637"/>
          </a:xfrm>
        </p:grpSpPr>
        <p:sp>
          <p:nvSpPr>
            <p:cNvPr id="6" name="Freeform 5">
              <a:extLst>
                <a:ext uri="{FF2B5EF4-FFF2-40B4-BE49-F238E27FC236}">
                  <a16:creationId xmlns:a16="http://schemas.microsoft.com/office/drawing/2014/main" id="{872EC927-7DF1-C377-5C3F-7C5DAD4CF961}"/>
                </a:ext>
              </a:extLst>
            </p:cNvPr>
            <p:cNvSpPr/>
            <p:nvPr/>
          </p:nvSpPr>
          <p:spPr>
            <a:xfrm>
              <a:off x="2664366" y="3546133"/>
              <a:ext cx="244351" cy="137623"/>
            </a:xfrm>
            <a:custGeom>
              <a:avLst/>
              <a:gdLst>
                <a:gd name="connsiteX0" fmla="*/ 123580 w 244351"/>
                <a:gd name="connsiteY0" fmla="*/ 33704 h 137623"/>
                <a:gd name="connsiteX1" fmla="*/ 224691 w 244351"/>
                <a:gd name="connsiteY1" fmla="*/ 135517 h 137623"/>
                <a:gd name="connsiteX2" fmla="*/ 244352 w 244351"/>
                <a:gd name="connsiteY2" fmla="*/ 115856 h 137623"/>
                <a:gd name="connsiteX3" fmla="*/ 123580 w 244351"/>
                <a:gd name="connsiteY3" fmla="*/ 0 h 137623"/>
                <a:gd name="connsiteX4" fmla="*/ 0 w 244351"/>
                <a:gd name="connsiteY4" fmla="*/ 117963 h 137623"/>
                <a:gd name="connsiteX5" fmla="*/ 19661 w 244351"/>
                <a:gd name="connsiteY5" fmla="*/ 137623 h 137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351" h="137623">
                  <a:moveTo>
                    <a:pt x="123580" y="33704"/>
                  </a:moveTo>
                  <a:lnTo>
                    <a:pt x="224691" y="135517"/>
                  </a:lnTo>
                  <a:lnTo>
                    <a:pt x="244352" y="115856"/>
                  </a:lnTo>
                  <a:lnTo>
                    <a:pt x="123580" y="0"/>
                  </a:lnTo>
                  <a:lnTo>
                    <a:pt x="0" y="117963"/>
                  </a:lnTo>
                  <a:lnTo>
                    <a:pt x="19661" y="137623"/>
                  </a:lnTo>
                  <a:close/>
                </a:path>
              </a:pathLst>
            </a:custGeom>
            <a:solidFill>
              <a:schemeClr val="tx1">
                <a:lumMod val="50000"/>
                <a:lumOff val="50000"/>
              </a:schemeClr>
            </a:solidFill>
            <a:ln w="694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95A4420-817E-E8A5-4ECA-159C68714071}"/>
                </a:ext>
              </a:extLst>
            </p:cNvPr>
            <p:cNvSpPr/>
            <p:nvPr/>
          </p:nvSpPr>
          <p:spPr>
            <a:xfrm>
              <a:off x="2535169" y="3615647"/>
              <a:ext cx="505555" cy="365123"/>
            </a:xfrm>
            <a:custGeom>
              <a:avLst/>
              <a:gdLst>
                <a:gd name="connsiteX0" fmla="*/ 477469 w 505555"/>
                <a:gd name="connsiteY0" fmla="*/ 217670 h 365123"/>
                <a:gd name="connsiteX1" fmla="*/ 421296 w 505555"/>
                <a:gd name="connsiteY1" fmla="*/ 217670 h 365123"/>
                <a:gd name="connsiteX2" fmla="*/ 421296 w 505555"/>
                <a:gd name="connsiteY2" fmla="*/ 161497 h 365123"/>
                <a:gd name="connsiteX3" fmla="*/ 477469 w 505555"/>
                <a:gd name="connsiteY3" fmla="*/ 161497 h 365123"/>
                <a:gd name="connsiteX4" fmla="*/ 477469 w 505555"/>
                <a:gd name="connsiteY4" fmla="*/ 217670 h 365123"/>
                <a:gd name="connsiteX5" fmla="*/ 477469 w 505555"/>
                <a:gd name="connsiteY5" fmla="*/ 301929 h 365123"/>
                <a:gd name="connsiteX6" fmla="*/ 421296 w 505555"/>
                <a:gd name="connsiteY6" fmla="*/ 301929 h 365123"/>
                <a:gd name="connsiteX7" fmla="*/ 421296 w 505555"/>
                <a:gd name="connsiteY7" fmla="*/ 245756 h 365123"/>
                <a:gd name="connsiteX8" fmla="*/ 477469 w 505555"/>
                <a:gd name="connsiteY8" fmla="*/ 245756 h 365123"/>
                <a:gd name="connsiteX9" fmla="*/ 477469 w 505555"/>
                <a:gd name="connsiteY9" fmla="*/ 301929 h 365123"/>
                <a:gd name="connsiteX10" fmla="*/ 393210 w 505555"/>
                <a:gd name="connsiteY10" fmla="*/ 217670 h 365123"/>
                <a:gd name="connsiteX11" fmla="*/ 337037 w 505555"/>
                <a:gd name="connsiteY11" fmla="*/ 217670 h 365123"/>
                <a:gd name="connsiteX12" fmla="*/ 337037 w 505555"/>
                <a:gd name="connsiteY12" fmla="*/ 161497 h 365123"/>
                <a:gd name="connsiteX13" fmla="*/ 393210 w 505555"/>
                <a:gd name="connsiteY13" fmla="*/ 161497 h 365123"/>
                <a:gd name="connsiteX14" fmla="*/ 393210 w 505555"/>
                <a:gd name="connsiteY14" fmla="*/ 217670 h 365123"/>
                <a:gd name="connsiteX15" fmla="*/ 393210 w 505555"/>
                <a:gd name="connsiteY15" fmla="*/ 301929 h 365123"/>
                <a:gd name="connsiteX16" fmla="*/ 337037 w 505555"/>
                <a:gd name="connsiteY16" fmla="*/ 301929 h 365123"/>
                <a:gd name="connsiteX17" fmla="*/ 337037 w 505555"/>
                <a:gd name="connsiteY17" fmla="*/ 245756 h 365123"/>
                <a:gd name="connsiteX18" fmla="*/ 393210 w 505555"/>
                <a:gd name="connsiteY18" fmla="*/ 245756 h 365123"/>
                <a:gd name="connsiteX19" fmla="*/ 393210 w 505555"/>
                <a:gd name="connsiteY19" fmla="*/ 301929 h 365123"/>
                <a:gd name="connsiteX20" fmla="*/ 301929 w 505555"/>
                <a:gd name="connsiteY20" fmla="*/ 217670 h 365123"/>
                <a:gd name="connsiteX21" fmla="*/ 203627 w 505555"/>
                <a:gd name="connsiteY21" fmla="*/ 217670 h 365123"/>
                <a:gd name="connsiteX22" fmla="*/ 203627 w 505555"/>
                <a:gd name="connsiteY22" fmla="*/ 189583 h 365123"/>
                <a:gd name="connsiteX23" fmla="*/ 301929 w 505555"/>
                <a:gd name="connsiteY23" fmla="*/ 189583 h 365123"/>
                <a:gd name="connsiteX24" fmla="*/ 301929 w 505555"/>
                <a:gd name="connsiteY24" fmla="*/ 217670 h 365123"/>
                <a:gd name="connsiteX25" fmla="*/ 252778 w 505555"/>
                <a:gd name="connsiteY25" fmla="*/ 84259 h 365123"/>
                <a:gd name="connsiteX26" fmla="*/ 273843 w 505555"/>
                <a:gd name="connsiteY26" fmla="*/ 105324 h 365123"/>
                <a:gd name="connsiteX27" fmla="*/ 252778 w 505555"/>
                <a:gd name="connsiteY27" fmla="*/ 126389 h 365123"/>
                <a:gd name="connsiteX28" fmla="*/ 231713 w 505555"/>
                <a:gd name="connsiteY28" fmla="*/ 105324 h 365123"/>
                <a:gd name="connsiteX29" fmla="*/ 252778 w 505555"/>
                <a:gd name="connsiteY29" fmla="*/ 84259 h 365123"/>
                <a:gd name="connsiteX30" fmla="*/ 168519 w 505555"/>
                <a:gd name="connsiteY30" fmla="*/ 217670 h 365123"/>
                <a:gd name="connsiteX31" fmla="*/ 112346 w 505555"/>
                <a:gd name="connsiteY31" fmla="*/ 217670 h 365123"/>
                <a:gd name="connsiteX32" fmla="*/ 112346 w 505555"/>
                <a:gd name="connsiteY32" fmla="*/ 161497 h 365123"/>
                <a:gd name="connsiteX33" fmla="*/ 168519 w 505555"/>
                <a:gd name="connsiteY33" fmla="*/ 161497 h 365123"/>
                <a:gd name="connsiteX34" fmla="*/ 168519 w 505555"/>
                <a:gd name="connsiteY34" fmla="*/ 217670 h 365123"/>
                <a:gd name="connsiteX35" fmla="*/ 168519 w 505555"/>
                <a:gd name="connsiteY35" fmla="*/ 301929 h 365123"/>
                <a:gd name="connsiteX36" fmla="*/ 112346 w 505555"/>
                <a:gd name="connsiteY36" fmla="*/ 301929 h 365123"/>
                <a:gd name="connsiteX37" fmla="*/ 112346 w 505555"/>
                <a:gd name="connsiteY37" fmla="*/ 245756 h 365123"/>
                <a:gd name="connsiteX38" fmla="*/ 168519 w 505555"/>
                <a:gd name="connsiteY38" fmla="*/ 245756 h 365123"/>
                <a:gd name="connsiteX39" fmla="*/ 168519 w 505555"/>
                <a:gd name="connsiteY39" fmla="*/ 301929 h 365123"/>
                <a:gd name="connsiteX40" fmla="*/ 84259 w 505555"/>
                <a:gd name="connsiteY40" fmla="*/ 217670 h 365123"/>
                <a:gd name="connsiteX41" fmla="*/ 28086 w 505555"/>
                <a:gd name="connsiteY41" fmla="*/ 217670 h 365123"/>
                <a:gd name="connsiteX42" fmla="*/ 28086 w 505555"/>
                <a:gd name="connsiteY42" fmla="*/ 161497 h 365123"/>
                <a:gd name="connsiteX43" fmla="*/ 84259 w 505555"/>
                <a:gd name="connsiteY43" fmla="*/ 161497 h 365123"/>
                <a:gd name="connsiteX44" fmla="*/ 84259 w 505555"/>
                <a:gd name="connsiteY44" fmla="*/ 217670 h 365123"/>
                <a:gd name="connsiteX45" fmla="*/ 84259 w 505555"/>
                <a:gd name="connsiteY45" fmla="*/ 301929 h 365123"/>
                <a:gd name="connsiteX46" fmla="*/ 28086 w 505555"/>
                <a:gd name="connsiteY46" fmla="*/ 301929 h 365123"/>
                <a:gd name="connsiteX47" fmla="*/ 28086 w 505555"/>
                <a:gd name="connsiteY47" fmla="*/ 245756 h 365123"/>
                <a:gd name="connsiteX48" fmla="*/ 84259 w 505555"/>
                <a:gd name="connsiteY48" fmla="*/ 245756 h 365123"/>
                <a:gd name="connsiteX49" fmla="*/ 84259 w 505555"/>
                <a:gd name="connsiteY49" fmla="*/ 301929 h 365123"/>
                <a:gd name="connsiteX50" fmla="*/ 337037 w 505555"/>
                <a:gd name="connsiteY50" fmla="*/ 126389 h 365123"/>
                <a:gd name="connsiteX51" fmla="*/ 337037 w 505555"/>
                <a:gd name="connsiteY51" fmla="*/ 84259 h 365123"/>
                <a:gd name="connsiteX52" fmla="*/ 252778 w 505555"/>
                <a:gd name="connsiteY52" fmla="*/ 0 h 365123"/>
                <a:gd name="connsiteX53" fmla="*/ 168519 w 505555"/>
                <a:gd name="connsiteY53" fmla="*/ 84259 h 365123"/>
                <a:gd name="connsiteX54" fmla="*/ 168519 w 505555"/>
                <a:gd name="connsiteY54" fmla="*/ 126389 h 365123"/>
                <a:gd name="connsiteX55" fmla="*/ 0 w 505555"/>
                <a:gd name="connsiteY55" fmla="*/ 126389 h 365123"/>
                <a:gd name="connsiteX56" fmla="*/ 0 w 505555"/>
                <a:gd name="connsiteY56" fmla="*/ 365123 h 365123"/>
                <a:gd name="connsiteX57" fmla="*/ 203627 w 505555"/>
                <a:gd name="connsiteY57" fmla="*/ 365123 h 365123"/>
                <a:gd name="connsiteX58" fmla="*/ 203627 w 505555"/>
                <a:gd name="connsiteY58" fmla="*/ 287886 h 365123"/>
                <a:gd name="connsiteX59" fmla="*/ 252778 w 505555"/>
                <a:gd name="connsiteY59" fmla="*/ 245756 h 365123"/>
                <a:gd name="connsiteX60" fmla="*/ 301929 w 505555"/>
                <a:gd name="connsiteY60" fmla="*/ 287886 h 365123"/>
                <a:gd name="connsiteX61" fmla="*/ 301929 w 505555"/>
                <a:gd name="connsiteY61" fmla="*/ 365123 h 365123"/>
                <a:gd name="connsiteX62" fmla="*/ 505556 w 505555"/>
                <a:gd name="connsiteY62" fmla="*/ 365123 h 365123"/>
                <a:gd name="connsiteX63" fmla="*/ 505556 w 505555"/>
                <a:gd name="connsiteY63" fmla="*/ 126389 h 365123"/>
                <a:gd name="connsiteX64" fmla="*/ 337037 w 505555"/>
                <a:gd name="connsiteY64" fmla="*/ 126389 h 36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5555" h="365123">
                  <a:moveTo>
                    <a:pt x="477469" y="217670"/>
                  </a:moveTo>
                  <a:lnTo>
                    <a:pt x="421296" y="217670"/>
                  </a:lnTo>
                  <a:lnTo>
                    <a:pt x="421296" y="161497"/>
                  </a:lnTo>
                  <a:lnTo>
                    <a:pt x="477469" y="161497"/>
                  </a:lnTo>
                  <a:lnTo>
                    <a:pt x="477469" y="217670"/>
                  </a:lnTo>
                  <a:close/>
                  <a:moveTo>
                    <a:pt x="477469" y="301929"/>
                  </a:moveTo>
                  <a:lnTo>
                    <a:pt x="421296" y="301929"/>
                  </a:lnTo>
                  <a:lnTo>
                    <a:pt x="421296" y="245756"/>
                  </a:lnTo>
                  <a:lnTo>
                    <a:pt x="477469" y="245756"/>
                  </a:lnTo>
                  <a:lnTo>
                    <a:pt x="477469" y="301929"/>
                  </a:lnTo>
                  <a:close/>
                  <a:moveTo>
                    <a:pt x="393210" y="217670"/>
                  </a:moveTo>
                  <a:lnTo>
                    <a:pt x="337037" y="217670"/>
                  </a:lnTo>
                  <a:lnTo>
                    <a:pt x="337037" y="161497"/>
                  </a:lnTo>
                  <a:lnTo>
                    <a:pt x="393210" y="161497"/>
                  </a:lnTo>
                  <a:lnTo>
                    <a:pt x="393210" y="217670"/>
                  </a:lnTo>
                  <a:close/>
                  <a:moveTo>
                    <a:pt x="393210" y="301929"/>
                  </a:moveTo>
                  <a:lnTo>
                    <a:pt x="337037" y="301929"/>
                  </a:lnTo>
                  <a:lnTo>
                    <a:pt x="337037" y="245756"/>
                  </a:lnTo>
                  <a:lnTo>
                    <a:pt x="393210" y="245756"/>
                  </a:lnTo>
                  <a:lnTo>
                    <a:pt x="393210" y="301929"/>
                  </a:lnTo>
                  <a:close/>
                  <a:moveTo>
                    <a:pt x="301929" y="217670"/>
                  </a:moveTo>
                  <a:lnTo>
                    <a:pt x="203627" y="217670"/>
                  </a:lnTo>
                  <a:lnTo>
                    <a:pt x="203627" y="189583"/>
                  </a:lnTo>
                  <a:lnTo>
                    <a:pt x="301929" y="189583"/>
                  </a:lnTo>
                  <a:lnTo>
                    <a:pt x="301929" y="217670"/>
                  </a:lnTo>
                  <a:close/>
                  <a:moveTo>
                    <a:pt x="252778" y="84259"/>
                  </a:moveTo>
                  <a:cubicBezTo>
                    <a:pt x="264714" y="84259"/>
                    <a:pt x="273843" y="93387"/>
                    <a:pt x="273843" y="105324"/>
                  </a:cubicBezTo>
                  <a:cubicBezTo>
                    <a:pt x="273843" y="117261"/>
                    <a:pt x="264714" y="126389"/>
                    <a:pt x="252778" y="126389"/>
                  </a:cubicBezTo>
                  <a:cubicBezTo>
                    <a:pt x="240841" y="126389"/>
                    <a:pt x="231713" y="117261"/>
                    <a:pt x="231713" y="105324"/>
                  </a:cubicBezTo>
                  <a:cubicBezTo>
                    <a:pt x="231713" y="93387"/>
                    <a:pt x="240841" y="84259"/>
                    <a:pt x="252778" y="84259"/>
                  </a:cubicBezTo>
                  <a:close/>
                  <a:moveTo>
                    <a:pt x="168519" y="217670"/>
                  </a:moveTo>
                  <a:lnTo>
                    <a:pt x="112346" y="217670"/>
                  </a:lnTo>
                  <a:lnTo>
                    <a:pt x="112346" y="161497"/>
                  </a:lnTo>
                  <a:lnTo>
                    <a:pt x="168519" y="161497"/>
                  </a:lnTo>
                  <a:lnTo>
                    <a:pt x="168519" y="217670"/>
                  </a:lnTo>
                  <a:close/>
                  <a:moveTo>
                    <a:pt x="168519" y="301929"/>
                  </a:moveTo>
                  <a:lnTo>
                    <a:pt x="112346" y="301929"/>
                  </a:lnTo>
                  <a:lnTo>
                    <a:pt x="112346" y="245756"/>
                  </a:lnTo>
                  <a:lnTo>
                    <a:pt x="168519" y="245756"/>
                  </a:lnTo>
                  <a:lnTo>
                    <a:pt x="168519" y="301929"/>
                  </a:lnTo>
                  <a:close/>
                  <a:moveTo>
                    <a:pt x="84259" y="217670"/>
                  </a:moveTo>
                  <a:lnTo>
                    <a:pt x="28086" y="217670"/>
                  </a:lnTo>
                  <a:lnTo>
                    <a:pt x="28086" y="161497"/>
                  </a:lnTo>
                  <a:lnTo>
                    <a:pt x="84259" y="161497"/>
                  </a:lnTo>
                  <a:lnTo>
                    <a:pt x="84259" y="217670"/>
                  </a:lnTo>
                  <a:close/>
                  <a:moveTo>
                    <a:pt x="84259" y="301929"/>
                  </a:moveTo>
                  <a:lnTo>
                    <a:pt x="28086" y="301929"/>
                  </a:lnTo>
                  <a:lnTo>
                    <a:pt x="28086" y="245756"/>
                  </a:lnTo>
                  <a:lnTo>
                    <a:pt x="84259" y="245756"/>
                  </a:lnTo>
                  <a:lnTo>
                    <a:pt x="84259" y="301929"/>
                  </a:lnTo>
                  <a:close/>
                  <a:moveTo>
                    <a:pt x="337037" y="126389"/>
                  </a:moveTo>
                  <a:lnTo>
                    <a:pt x="337037" y="84259"/>
                  </a:lnTo>
                  <a:lnTo>
                    <a:pt x="252778" y="0"/>
                  </a:lnTo>
                  <a:lnTo>
                    <a:pt x="168519" y="84259"/>
                  </a:lnTo>
                  <a:lnTo>
                    <a:pt x="168519" y="126389"/>
                  </a:lnTo>
                  <a:lnTo>
                    <a:pt x="0" y="126389"/>
                  </a:lnTo>
                  <a:lnTo>
                    <a:pt x="0" y="365123"/>
                  </a:lnTo>
                  <a:lnTo>
                    <a:pt x="203627" y="365123"/>
                  </a:lnTo>
                  <a:lnTo>
                    <a:pt x="203627" y="287886"/>
                  </a:lnTo>
                  <a:cubicBezTo>
                    <a:pt x="203627" y="268225"/>
                    <a:pt x="217670" y="245756"/>
                    <a:pt x="252778" y="245756"/>
                  </a:cubicBezTo>
                  <a:cubicBezTo>
                    <a:pt x="287886" y="245756"/>
                    <a:pt x="301929" y="268225"/>
                    <a:pt x="301929" y="287886"/>
                  </a:cubicBezTo>
                  <a:lnTo>
                    <a:pt x="301929" y="365123"/>
                  </a:lnTo>
                  <a:lnTo>
                    <a:pt x="505556" y="365123"/>
                  </a:lnTo>
                  <a:lnTo>
                    <a:pt x="505556" y="126389"/>
                  </a:lnTo>
                  <a:lnTo>
                    <a:pt x="337037" y="126389"/>
                  </a:lnTo>
                  <a:close/>
                </a:path>
              </a:pathLst>
            </a:custGeom>
            <a:solidFill>
              <a:schemeClr val="tx1">
                <a:lumMod val="50000"/>
                <a:lumOff val="50000"/>
              </a:schemeClr>
            </a:solidFill>
            <a:ln w="6945" cap="flat">
              <a:noFill/>
              <a:prstDash val="solid"/>
              <a:miter/>
            </a:ln>
          </p:spPr>
          <p:txBody>
            <a:bodyPr rtlCol="0" anchor="ctr"/>
            <a:lstStyle/>
            <a:p>
              <a:endParaRPr lang="en-US"/>
            </a:p>
          </p:txBody>
        </p:sp>
      </p:grpSp>
      <p:sp>
        <p:nvSpPr>
          <p:cNvPr id="9" name="TextBox 8">
            <a:extLst>
              <a:ext uri="{FF2B5EF4-FFF2-40B4-BE49-F238E27FC236}">
                <a16:creationId xmlns:a16="http://schemas.microsoft.com/office/drawing/2014/main" id="{6CBC627E-BD34-2634-5B49-09DAB65B292E}"/>
              </a:ext>
            </a:extLst>
          </p:cNvPr>
          <p:cNvSpPr txBox="1"/>
          <p:nvPr/>
        </p:nvSpPr>
        <p:spPr>
          <a:xfrm>
            <a:off x="8109980" y="2132076"/>
            <a:ext cx="1217000" cy="1569660"/>
          </a:xfrm>
          <a:prstGeom prst="rect">
            <a:avLst/>
          </a:prstGeom>
          <a:noFill/>
        </p:spPr>
        <p:txBody>
          <a:bodyPr wrap="none" rtlCol="0">
            <a:spAutoFit/>
          </a:bodyPr>
          <a:lstStyle/>
          <a:p>
            <a:r>
              <a:rPr lang="en-US" sz="9600" b="1" spc="-1500" dirty="0">
                <a:ln w="38100">
                  <a:solidFill>
                    <a:schemeClr val="bg1"/>
                  </a:solidFill>
                </a:ln>
                <a:solidFill>
                  <a:srgbClr val="0070C0"/>
                </a:solidFill>
              </a:rPr>
              <a:t>51</a:t>
            </a:r>
          </a:p>
        </p:txBody>
      </p:sp>
      <p:sp>
        <p:nvSpPr>
          <p:cNvPr id="10" name="TextBox 9">
            <a:extLst>
              <a:ext uri="{FF2B5EF4-FFF2-40B4-BE49-F238E27FC236}">
                <a16:creationId xmlns:a16="http://schemas.microsoft.com/office/drawing/2014/main" id="{E178100D-F6BD-0C91-A1AE-4143C0AC74DE}"/>
              </a:ext>
            </a:extLst>
          </p:cNvPr>
          <p:cNvSpPr txBox="1"/>
          <p:nvPr/>
        </p:nvSpPr>
        <p:spPr>
          <a:xfrm>
            <a:off x="7882191" y="3706254"/>
            <a:ext cx="3163045" cy="2862322"/>
          </a:xfrm>
          <a:prstGeom prst="rect">
            <a:avLst/>
          </a:prstGeom>
          <a:noFill/>
        </p:spPr>
        <p:txBody>
          <a:bodyPr wrap="none" rtlCol="0">
            <a:spAutoFit/>
          </a:bodyPr>
          <a:lstStyle/>
          <a:p>
            <a:r>
              <a:rPr lang="en-US" sz="2000" dirty="0"/>
              <a:t>74.5</a:t>
            </a:r>
            <a:r>
              <a:rPr lang="en-US" sz="2000" b="1" dirty="0"/>
              <a:t>%</a:t>
            </a:r>
            <a:r>
              <a:rPr lang="en-US" sz="2000" dirty="0"/>
              <a:t>	female</a:t>
            </a:r>
          </a:p>
          <a:p>
            <a:r>
              <a:rPr lang="en-US" sz="2000" dirty="0"/>
              <a:t>96.1	white</a:t>
            </a:r>
          </a:p>
          <a:p>
            <a:r>
              <a:rPr lang="en-US" sz="2000" dirty="0"/>
              <a:t>51.0	master’s degree</a:t>
            </a:r>
          </a:p>
          <a:p>
            <a:r>
              <a:rPr lang="en-US" sz="2000" dirty="0"/>
              <a:t>35.3	general educators</a:t>
            </a:r>
          </a:p>
          <a:p>
            <a:r>
              <a:rPr lang="en-US" sz="2000" dirty="0"/>
              <a:t>23.5	administrators</a:t>
            </a:r>
          </a:p>
          <a:p>
            <a:r>
              <a:rPr lang="en-US" sz="2000" dirty="0"/>
              <a:t>15.7	special educators</a:t>
            </a:r>
          </a:p>
          <a:p>
            <a:r>
              <a:rPr lang="en-US" sz="2000" dirty="0"/>
              <a:t>13.7	related services</a:t>
            </a:r>
          </a:p>
          <a:p>
            <a:r>
              <a:rPr lang="en-US" sz="2000" dirty="0"/>
              <a:t>9.8	parent reps</a:t>
            </a:r>
          </a:p>
          <a:p>
            <a:r>
              <a:rPr lang="en-US" sz="2000" dirty="0"/>
              <a:t>2.0	staff</a:t>
            </a:r>
          </a:p>
        </p:txBody>
      </p:sp>
      <p:sp>
        <p:nvSpPr>
          <p:cNvPr id="11" name="TextBox 10">
            <a:extLst>
              <a:ext uri="{FF2B5EF4-FFF2-40B4-BE49-F238E27FC236}">
                <a16:creationId xmlns:a16="http://schemas.microsoft.com/office/drawing/2014/main" id="{D776B056-2E37-E4E6-22B0-62F74F5094F2}"/>
              </a:ext>
            </a:extLst>
          </p:cNvPr>
          <p:cNvSpPr txBox="1"/>
          <p:nvPr/>
        </p:nvSpPr>
        <p:spPr>
          <a:xfrm>
            <a:off x="2098436" y="2132076"/>
            <a:ext cx="1217000" cy="1569660"/>
          </a:xfrm>
          <a:prstGeom prst="rect">
            <a:avLst/>
          </a:prstGeom>
          <a:noFill/>
        </p:spPr>
        <p:txBody>
          <a:bodyPr wrap="none" rtlCol="0">
            <a:spAutoFit/>
          </a:bodyPr>
          <a:lstStyle/>
          <a:p>
            <a:r>
              <a:rPr lang="en-US" sz="9600" b="1" spc="-1500" dirty="0">
                <a:ln w="38100">
                  <a:solidFill>
                    <a:schemeClr val="bg1"/>
                  </a:solidFill>
                </a:ln>
                <a:solidFill>
                  <a:srgbClr val="0070C0"/>
                </a:solidFill>
              </a:rPr>
              <a:t>10</a:t>
            </a:r>
          </a:p>
        </p:txBody>
      </p:sp>
      <p:sp>
        <p:nvSpPr>
          <p:cNvPr id="12" name="TextBox 11">
            <a:extLst>
              <a:ext uri="{FF2B5EF4-FFF2-40B4-BE49-F238E27FC236}">
                <a16:creationId xmlns:a16="http://schemas.microsoft.com/office/drawing/2014/main" id="{D3365273-B6DC-ABE2-649D-02845629E560}"/>
              </a:ext>
            </a:extLst>
          </p:cNvPr>
          <p:cNvSpPr txBox="1"/>
          <p:nvPr/>
        </p:nvSpPr>
        <p:spPr>
          <a:xfrm>
            <a:off x="893629" y="3706254"/>
            <a:ext cx="2063385" cy="2246769"/>
          </a:xfrm>
          <a:prstGeom prst="rect">
            <a:avLst/>
          </a:prstGeom>
          <a:noFill/>
        </p:spPr>
        <p:txBody>
          <a:bodyPr wrap="none" rtlCol="0">
            <a:spAutoFit/>
          </a:bodyPr>
          <a:lstStyle/>
          <a:p>
            <a:r>
              <a:rPr lang="en-US" sz="2000" dirty="0"/>
              <a:t>Midwest</a:t>
            </a:r>
          </a:p>
          <a:p>
            <a:r>
              <a:rPr lang="en-US" sz="2000" b="1" dirty="0"/>
              <a:t>District A</a:t>
            </a:r>
          </a:p>
          <a:p>
            <a:r>
              <a:rPr lang="en-US" sz="2000" dirty="0"/>
              <a:t>   town: distant</a:t>
            </a:r>
          </a:p>
          <a:p>
            <a:r>
              <a:rPr lang="en-US" sz="2000" dirty="0"/>
              <a:t>   1,655 students</a:t>
            </a:r>
          </a:p>
          <a:p>
            <a:r>
              <a:rPr lang="en-US" sz="2000" b="1" dirty="0"/>
              <a:t>District B</a:t>
            </a:r>
          </a:p>
          <a:p>
            <a:r>
              <a:rPr lang="en-US" sz="2000" dirty="0"/>
              <a:t>   rural: remote</a:t>
            </a:r>
          </a:p>
          <a:p>
            <a:r>
              <a:rPr lang="en-US" sz="2000" dirty="0"/>
              <a:t>   747 students</a:t>
            </a:r>
          </a:p>
        </p:txBody>
      </p:sp>
      <p:grpSp>
        <p:nvGrpSpPr>
          <p:cNvPr id="15" name="Group 14">
            <a:extLst>
              <a:ext uri="{FF2B5EF4-FFF2-40B4-BE49-F238E27FC236}">
                <a16:creationId xmlns:a16="http://schemas.microsoft.com/office/drawing/2014/main" id="{EEE48CE2-39EE-B586-F89D-8D86A290EB10}"/>
              </a:ext>
            </a:extLst>
          </p:cNvPr>
          <p:cNvGrpSpPr>
            <a:grpSpLocks noChangeAspect="1"/>
          </p:cNvGrpSpPr>
          <p:nvPr/>
        </p:nvGrpSpPr>
        <p:grpSpPr>
          <a:xfrm>
            <a:off x="4403180" y="1455391"/>
            <a:ext cx="1853613" cy="1828800"/>
            <a:chOff x="4187280" y="1645891"/>
            <a:chExt cx="1838330" cy="1813722"/>
          </a:xfrm>
        </p:grpSpPr>
        <p:pic>
          <p:nvPicPr>
            <p:cNvPr id="4" name="Graphic 3" descr="Group of men with solid fill">
              <a:extLst>
                <a:ext uri="{FF2B5EF4-FFF2-40B4-BE49-F238E27FC236}">
                  <a16:creationId xmlns:a16="http://schemas.microsoft.com/office/drawing/2014/main" id="{24C07300-5E18-1DFE-9833-1E04E2197A8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187280" y="1645891"/>
              <a:ext cx="1608142" cy="1608142"/>
            </a:xfrm>
            <a:prstGeom prst="rect">
              <a:avLst/>
            </a:prstGeom>
          </p:spPr>
        </p:pic>
        <p:pic>
          <p:nvPicPr>
            <p:cNvPr id="14" name="Graphic 13" descr="Group of men with solid fill">
              <a:extLst>
                <a:ext uri="{FF2B5EF4-FFF2-40B4-BE49-F238E27FC236}">
                  <a16:creationId xmlns:a16="http://schemas.microsoft.com/office/drawing/2014/main" id="{BB65161A-C343-51DB-A922-80B35A741F7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417468" y="1851471"/>
              <a:ext cx="1608142" cy="1608142"/>
            </a:xfrm>
            <a:prstGeom prst="rect">
              <a:avLst/>
            </a:prstGeom>
            <a:effectLst>
              <a:glow rad="63500">
                <a:schemeClr val="bg1"/>
              </a:glow>
            </a:effectLst>
          </p:spPr>
        </p:pic>
      </p:grpSp>
      <p:sp>
        <p:nvSpPr>
          <p:cNvPr id="16" name="TextBox 15">
            <a:extLst>
              <a:ext uri="{FF2B5EF4-FFF2-40B4-BE49-F238E27FC236}">
                <a16:creationId xmlns:a16="http://schemas.microsoft.com/office/drawing/2014/main" id="{622C3F48-AD53-E0C4-919D-2B4DFC44DD53}"/>
              </a:ext>
            </a:extLst>
          </p:cNvPr>
          <p:cNvSpPr txBox="1"/>
          <p:nvPr/>
        </p:nvSpPr>
        <p:spPr>
          <a:xfrm>
            <a:off x="5316342" y="2132076"/>
            <a:ext cx="1217000" cy="1569660"/>
          </a:xfrm>
          <a:prstGeom prst="rect">
            <a:avLst/>
          </a:prstGeom>
          <a:noFill/>
        </p:spPr>
        <p:txBody>
          <a:bodyPr wrap="none" rtlCol="0">
            <a:spAutoFit/>
          </a:bodyPr>
          <a:lstStyle/>
          <a:p>
            <a:r>
              <a:rPr lang="en-US" sz="9600" b="1" spc="-1500" dirty="0">
                <a:ln w="38100">
                  <a:solidFill>
                    <a:schemeClr val="bg1"/>
                  </a:solidFill>
                </a:ln>
                <a:solidFill>
                  <a:srgbClr val="0070C0"/>
                </a:solidFill>
              </a:rPr>
              <a:t>10</a:t>
            </a:r>
          </a:p>
        </p:txBody>
      </p:sp>
      <p:sp>
        <p:nvSpPr>
          <p:cNvPr id="17" name="TextBox 16">
            <a:extLst>
              <a:ext uri="{FF2B5EF4-FFF2-40B4-BE49-F238E27FC236}">
                <a16:creationId xmlns:a16="http://schemas.microsoft.com/office/drawing/2014/main" id="{561376C7-1A8F-F286-22BC-CFEEE219FBA1}"/>
              </a:ext>
            </a:extLst>
          </p:cNvPr>
          <p:cNvSpPr txBox="1"/>
          <p:nvPr/>
        </p:nvSpPr>
        <p:spPr>
          <a:xfrm>
            <a:off x="2412249" y="3195032"/>
            <a:ext cx="987771" cy="369332"/>
          </a:xfrm>
          <a:prstGeom prst="rect">
            <a:avLst/>
          </a:prstGeom>
          <a:noFill/>
        </p:spPr>
        <p:txBody>
          <a:bodyPr wrap="none" rtlCol="0">
            <a:spAutoFit/>
          </a:bodyPr>
          <a:lstStyle/>
          <a:p>
            <a:r>
              <a:rPr lang="en-US" dirty="0"/>
              <a:t>schools</a:t>
            </a:r>
          </a:p>
        </p:txBody>
      </p:sp>
      <p:sp>
        <p:nvSpPr>
          <p:cNvPr id="18" name="TextBox 17">
            <a:extLst>
              <a:ext uri="{FF2B5EF4-FFF2-40B4-BE49-F238E27FC236}">
                <a16:creationId xmlns:a16="http://schemas.microsoft.com/office/drawing/2014/main" id="{9A808A57-AE40-3E11-DE75-EB489F961742}"/>
              </a:ext>
            </a:extLst>
          </p:cNvPr>
          <p:cNvSpPr txBox="1"/>
          <p:nvPr/>
        </p:nvSpPr>
        <p:spPr>
          <a:xfrm>
            <a:off x="5612216" y="3195032"/>
            <a:ext cx="827471" cy="369332"/>
          </a:xfrm>
          <a:prstGeom prst="rect">
            <a:avLst/>
          </a:prstGeom>
          <a:noFill/>
        </p:spPr>
        <p:txBody>
          <a:bodyPr wrap="none" rtlCol="0">
            <a:spAutoFit/>
          </a:bodyPr>
          <a:lstStyle/>
          <a:p>
            <a:r>
              <a:rPr lang="en-US" dirty="0"/>
              <a:t>teams</a:t>
            </a:r>
          </a:p>
        </p:txBody>
      </p:sp>
      <p:sp>
        <p:nvSpPr>
          <p:cNvPr id="19" name="TextBox 18">
            <a:extLst>
              <a:ext uri="{FF2B5EF4-FFF2-40B4-BE49-F238E27FC236}">
                <a16:creationId xmlns:a16="http://schemas.microsoft.com/office/drawing/2014/main" id="{58AD145F-340C-6ABB-4206-4936FE47B9B8}"/>
              </a:ext>
            </a:extLst>
          </p:cNvPr>
          <p:cNvSpPr txBox="1"/>
          <p:nvPr/>
        </p:nvSpPr>
        <p:spPr>
          <a:xfrm>
            <a:off x="8257699" y="3195032"/>
            <a:ext cx="1402948" cy="369332"/>
          </a:xfrm>
          <a:prstGeom prst="rect">
            <a:avLst/>
          </a:prstGeom>
          <a:noFill/>
        </p:spPr>
        <p:txBody>
          <a:bodyPr wrap="none" rtlCol="0">
            <a:spAutoFit/>
          </a:bodyPr>
          <a:lstStyle/>
          <a:p>
            <a:r>
              <a:rPr lang="en-US" dirty="0"/>
              <a:t>participants</a:t>
            </a:r>
          </a:p>
        </p:txBody>
      </p:sp>
      <p:sp>
        <p:nvSpPr>
          <p:cNvPr id="20" name="TextBox 19">
            <a:extLst>
              <a:ext uri="{FF2B5EF4-FFF2-40B4-BE49-F238E27FC236}">
                <a16:creationId xmlns:a16="http://schemas.microsoft.com/office/drawing/2014/main" id="{447C5360-B4C8-34DE-A1E2-C759C9A08AC3}"/>
              </a:ext>
            </a:extLst>
          </p:cNvPr>
          <p:cNvSpPr txBox="1"/>
          <p:nvPr/>
        </p:nvSpPr>
        <p:spPr>
          <a:xfrm>
            <a:off x="4635801" y="3706254"/>
            <a:ext cx="2552399" cy="3170099"/>
          </a:xfrm>
          <a:prstGeom prst="rect">
            <a:avLst/>
          </a:prstGeom>
          <a:noFill/>
        </p:spPr>
        <p:txBody>
          <a:bodyPr wrap="square" rtlCol="0">
            <a:spAutoFit/>
          </a:bodyPr>
          <a:lstStyle/>
          <a:p>
            <a:r>
              <a:rPr lang="en-US" sz="2000" dirty="0"/>
              <a:t>1 principal</a:t>
            </a:r>
          </a:p>
          <a:p>
            <a:r>
              <a:rPr lang="en-US" sz="2000" dirty="0"/>
              <a:t>2 general educators</a:t>
            </a:r>
          </a:p>
          <a:p>
            <a:r>
              <a:rPr lang="en-US" sz="2000" dirty="0"/>
              <a:t>1 special educator</a:t>
            </a:r>
          </a:p>
          <a:p>
            <a:r>
              <a:rPr lang="en-US" sz="2000" dirty="0"/>
              <a:t>1 district rep</a:t>
            </a:r>
          </a:p>
          <a:p>
            <a:r>
              <a:rPr lang="en-US" sz="2000" dirty="0"/>
              <a:t>1 parent rep</a:t>
            </a:r>
          </a:p>
          <a:p>
            <a:r>
              <a:rPr lang="en-US" sz="2000" dirty="0"/>
              <a:t>   </a:t>
            </a:r>
            <a:r>
              <a:rPr lang="en-US" sz="2000" i="1" dirty="0"/>
              <a:t>1 student rep</a:t>
            </a:r>
          </a:p>
          <a:p>
            <a:r>
              <a:rPr lang="en-US" sz="2000" dirty="0"/>
              <a:t>Optional:</a:t>
            </a:r>
          </a:p>
          <a:p>
            <a:r>
              <a:rPr lang="en-US" sz="2000" dirty="0"/>
              <a:t>   counselor</a:t>
            </a:r>
          </a:p>
          <a:p>
            <a:r>
              <a:rPr lang="en-US" sz="2000" dirty="0"/>
              <a:t>   social worker</a:t>
            </a:r>
          </a:p>
          <a:p>
            <a:r>
              <a:rPr lang="en-US" sz="2000" dirty="0"/>
              <a:t>   school psych</a:t>
            </a:r>
          </a:p>
        </p:txBody>
      </p:sp>
      <p:sp>
        <p:nvSpPr>
          <p:cNvPr id="21" name="TextBox 20">
            <a:extLst>
              <a:ext uri="{FF2B5EF4-FFF2-40B4-BE49-F238E27FC236}">
                <a16:creationId xmlns:a16="http://schemas.microsoft.com/office/drawing/2014/main" id="{CD57F129-EB32-879D-B8A3-58C6000E6434}"/>
              </a:ext>
            </a:extLst>
          </p:cNvPr>
          <p:cNvSpPr txBox="1"/>
          <p:nvPr/>
        </p:nvSpPr>
        <p:spPr>
          <a:xfrm>
            <a:off x="10290517" y="2921168"/>
            <a:ext cx="1901483" cy="1015663"/>
          </a:xfrm>
          <a:prstGeom prst="rect">
            <a:avLst/>
          </a:prstGeom>
          <a:solidFill>
            <a:schemeClr val="bg1"/>
          </a:solidFill>
        </p:spPr>
        <p:txBody>
          <a:bodyPr wrap="none" rtlCol="0">
            <a:spAutoFit/>
          </a:bodyPr>
          <a:lstStyle/>
          <a:p>
            <a:r>
              <a:rPr lang="en-US" sz="2000" dirty="0"/>
              <a:t>Average:</a:t>
            </a:r>
          </a:p>
          <a:p>
            <a:r>
              <a:rPr lang="en-US" sz="2000" dirty="0"/>
              <a:t>40.8  years old</a:t>
            </a:r>
          </a:p>
          <a:p>
            <a:r>
              <a:rPr lang="en-US" sz="2000" dirty="0"/>
              <a:t>15.4  years exp</a:t>
            </a:r>
          </a:p>
        </p:txBody>
      </p:sp>
    </p:spTree>
    <p:extLst>
      <p:ext uri="{BB962C8B-B14F-4D97-AF65-F5344CB8AC3E}">
        <p14:creationId xmlns:p14="http://schemas.microsoft.com/office/powerpoint/2010/main" val="305627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p:bldP spid="18" grpId="0"/>
      <p:bldP spid="19" grpId="0"/>
      <p:bldP spid="20" grpId="0"/>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03FF5-D8E8-B8CA-F53E-AC605B6F4C8C}"/>
              </a:ext>
            </a:extLst>
          </p:cNvPr>
          <p:cNvSpPr>
            <a:spLocks noGrp="1"/>
          </p:cNvSpPr>
          <p:nvPr>
            <p:ph type="title"/>
          </p:nvPr>
        </p:nvSpPr>
        <p:spPr/>
        <p:txBody>
          <a:bodyPr/>
          <a:lstStyle/>
          <a:p>
            <a:r>
              <a:rPr lang="en-US" dirty="0"/>
              <a:t>Procedures</a:t>
            </a:r>
          </a:p>
        </p:txBody>
      </p:sp>
      <p:sp>
        <p:nvSpPr>
          <p:cNvPr id="3" name="Content Placeholder 2">
            <a:extLst>
              <a:ext uri="{FF2B5EF4-FFF2-40B4-BE49-F238E27FC236}">
                <a16:creationId xmlns:a16="http://schemas.microsoft.com/office/drawing/2014/main" id="{9B1676AF-2630-B86E-6A2E-C250E8F7922E}"/>
              </a:ext>
            </a:extLst>
          </p:cNvPr>
          <p:cNvSpPr>
            <a:spLocks noGrp="1"/>
          </p:cNvSpPr>
          <p:nvPr>
            <p:ph idx="1"/>
          </p:nvPr>
        </p:nvSpPr>
        <p:spPr/>
        <p:txBody>
          <a:bodyPr/>
          <a:lstStyle/>
          <a:p>
            <a:r>
              <a:rPr lang="en-US" dirty="0"/>
              <a:t>Six-part year-long Ci3T design professional learning series</a:t>
            </a:r>
          </a:p>
          <a:p>
            <a:r>
              <a:rPr lang="en-US" dirty="0"/>
              <a:t>All faculty and staff invited to complete SESSS</a:t>
            </a:r>
          </a:p>
          <a:p>
            <a:r>
              <a:rPr lang="en-US" dirty="0"/>
              <a:t>Ci3T Leadership Teams reviewed SESSS Reports at Session 1-2</a:t>
            </a:r>
          </a:p>
          <a:p>
            <a:pPr lvl="1"/>
            <a:r>
              <a:rPr lang="en-US" dirty="0">
                <a:solidFill>
                  <a:srgbClr val="00B0F0"/>
                </a:solidFill>
              </a:rPr>
              <a:t>Highlighted items rated </a:t>
            </a:r>
            <a:r>
              <a:rPr lang="en-US" i="1" dirty="0">
                <a:solidFill>
                  <a:srgbClr val="00B0F0"/>
                </a:solidFill>
              </a:rPr>
              <a:t>critical for success</a:t>
            </a:r>
            <a:r>
              <a:rPr lang="en-US" dirty="0">
                <a:solidFill>
                  <a:srgbClr val="00B0F0"/>
                </a:solidFill>
              </a:rPr>
              <a:t> by 75%+</a:t>
            </a:r>
          </a:p>
          <a:p>
            <a:pPr lvl="1"/>
            <a:r>
              <a:rPr lang="en-US" dirty="0">
                <a:solidFill>
                  <a:srgbClr val="FF9300"/>
                </a:solidFill>
              </a:rPr>
              <a:t>Highlighted items rated </a:t>
            </a:r>
            <a:r>
              <a:rPr lang="en-US" i="1" dirty="0">
                <a:solidFill>
                  <a:srgbClr val="FF9300"/>
                </a:solidFill>
              </a:rPr>
              <a:t>critical for success</a:t>
            </a:r>
            <a:r>
              <a:rPr lang="en-US" dirty="0">
                <a:solidFill>
                  <a:srgbClr val="FF9300"/>
                </a:solidFill>
              </a:rPr>
              <a:t> by 50-75%</a:t>
            </a:r>
          </a:p>
          <a:p>
            <a:r>
              <a:rPr lang="en-US" dirty="0"/>
              <a:t>Determined broad schoolwide expectations</a:t>
            </a:r>
          </a:p>
          <a:p>
            <a:pPr lvl="1"/>
            <a:r>
              <a:rPr lang="en-US" dirty="0"/>
              <a:t>Be </a:t>
            </a:r>
            <a:r>
              <a:rPr lang="en-US" b="1" dirty="0"/>
              <a:t>R</a:t>
            </a:r>
            <a:r>
              <a:rPr lang="en-US" dirty="0"/>
              <a:t>espectful, Be </a:t>
            </a:r>
            <a:r>
              <a:rPr lang="en-US" b="1" dirty="0"/>
              <a:t>O</a:t>
            </a:r>
            <a:r>
              <a:rPr lang="en-US" dirty="0"/>
              <a:t>rganized, Be </a:t>
            </a:r>
            <a:r>
              <a:rPr lang="en-US" b="1" dirty="0"/>
              <a:t>A</a:t>
            </a:r>
            <a:r>
              <a:rPr lang="en-US" dirty="0"/>
              <a:t>wesome, Be </a:t>
            </a:r>
            <a:r>
              <a:rPr lang="en-US" b="1" dirty="0"/>
              <a:t>R</a:t>
            </a:r>
            <a:r>
              <a:rPr lang="en-US" dirty="0"/>
              <a:t>esponsible</a:t>
            </a:r>
          </a:p>
          <a:p>
            <a:r>
              <a:rPr lang="en-US" dirty="0"/>
              <a:t>Drafted Ci3T Blueprint C: Ci3T Expectation Matrix</a:t>
            </a:r>
          </a:p>
          <a:p>
            <a:r>
              <a:rPr lang="en-US" dirty="0"/>
              <a:t>Shared matrix with faculty &amp; staff after Session 4 for feedback</a:t>
            </a:r>
          </a:p>
        </p:txBody>
      </p:sp>
      <p:pic>
        <p:nvPicPr>
          <p:cNvPr id="5" name="Picture 4" descr="A lion head with a black background&#10;&#10;AI-generated content may be incorrect.">
            <a:extLst>
              <a:ext uri="{FF2B5EF4-FFF2-40B4-BE49-F238E27FC236}">
                <a16:creationId xmlns:a16="http://schemas.microsoft.com/office/drawing/2014/main" id="{95422074-CBAF-616A-9585-5BCF733D2C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7307" y="4428308"/>
            <a:ext cx="618880" cy="788307"/>
          </a:xfrm>
          <a:prstGeom prst="rect">
            <a:avLst/>
          </a:prstGeom>
        </p:spPr>
      </p:pic>
    </p:spTree>
    <p:extLst>
      <p:ext uri="{BB962C8B-B14F-4D97-AF65-F5344CB8AC3E}">
        <p14:creationId xmlns:p14="http://schemas.microsoft.com/office/powerpoint/2010/main" val="11956432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A7CC3-FCF6-37B3-9537-0B77094A48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AA9B6B-F8AB-AC4C-ABF0-734261B3E6B7}"/>
              </a:ext>
            </a:extLst>
          </p:cNvPr>
          <p:cNvSpPr>
            <a:spLocks noGrp="1"/>
          </p:cNvSpPr>
          <p:nvPr>
            <p:ph type="title"/>
          </p:nvPr>
        </p:nvSpPr>
        <p:spPr/>
        <p:txBody>
          <a:bodyPr/>
          <a:lstStyle/>
          <a:p>
            <a:r>
              <a:rPr lang="en-US" dirty="0"/>
              <a:t>Procedures</a:t>
            </a:r>
          </a:p>
        </p:txBody>
      </p:sp>
      <p:sp>
        <p:nvSpPr>
          <p:cNvPr id="3" name="Content Placeholder 2">
            <a:extLst>
              <a:ext uri="{FF2B5EF4-FFF2-40B4-BE49-F238E27FC236}">
                <a16:creationId xmlns:a16="http://schemas.microsoft.com/office/drawing/2014/main" id="{DDA28A30-0F27-4232-A518-7B6EE724DDB4}"/>
              </a:ext>
            </a:extLst>
          </p:cNvPr>
          <p:cNvSpPr>
            <a:spLocks noGrp="1"/>
          </p:cNvSpPr>
          <p:nvPr>
            <p:ph idx="1"/>
          </p:nvPr>
        </p:nvSpPr>
        <p:spPr/>
        <p:txBody>
          <a:bodyPr/>
          <a:lstStyle/>
          <a:p>
            <a:r>
              <a:rPr lang="en-US" dirty="0"/>
              <a:t>Created the </a:t>
            </a:r>
            <a:r>
              <a:rPr lang="en-US" dirty="0">
                <a:solidFill>
                  <a:srgbClr val="0070C0"/>
                </a:solidFill>
              </a:rPr>
              <a:t>SESSS vs. Expectation Matrix Comparison Rubric</a:t>
            </a:r>
          </a:p>
          <a:p>
            <a:r>
              <a:rPr lang="en-US" dirty="0"/>
              <a:t>Two raters</a:t>
            </a:r>
          </a:p>
          <a:p>
            <a:r>
              <a:rPr lang="en-US" dirty="0"/>
              <a:t>Independently scored each school’s Ci3T expectation matrix</a:t>
            </a:r>
          </a:p>
          <a:p>
            <a:r>
              <a:rPr lang="en-US" dirty="0"/>
              <a:t>Reviewed disagreements after each (for first 5, then 3, then 2)</a:t>
            </a:r>
          </a:p>
          <a:p>
            <a:r>
              <a:rPr lang="en-US" dirty="0"/>
              <a:t>Overall interrater agreement was 97.75%</a:t>
            </a:r>
            <a:br>
              <a:rPr lang="en-US" dirty="0"/>
            </a:br>
            <a:r>
              <a:rPr lang="en-US" dirty="0"/>
              <a:t>(</a:t>
            </a:r>
            <a:r>
              <a:rPr lang="en-US" i="1" dirty="0"/>
              <a:t>SD</a:t>
            </a:r>
            <a:r>
              <a:rPr lang="en-US" dirty="0"/>
              <a:t> = 1.75; range = 94.04-100%)</a:t>
            </a:r>
          </a:p>
        </p:txBody>
      </p:sp>
    </p:spTree>
    <p:extLst>
      <p:ext uri="{BB962C8B-B14F-4D97-AF65-F5344CB8AC3E}">
        <p14:creationId xmlns:p14="http://schemas.microsoft.com/office/powerpoint/2010/main" val="3183832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0A944-6435-E4D4-15C6-6A25C8B38011}"/>
              </a:ext>
            </a:extLst>
          </p:cNvPr>
          <p:cNvSpPr>
            <a:spLocks noGrp="1"/>
          </p:cNvSpPr>
          <p:nvPr>
            <p:ph type="title"/>
          </p:nvPr>
        </p:nvSpPr>
        <p:spPr/>
        <p:txBody>
          <a:bodyPr/>
          <a:lstStyle/>
          <a:p>
            <a:r>
              <a:rPr lang="en-US" dirty="0"/>
              <a:t>SESSS Rubric</a:t>
            </a:r>
          </a:p>
        </p:txBody>
      </p:sp>
      <p:pic>
        <p:nvPicPr>
          <p:cNvPr id="5" name="Content Placeholder 4">
            <a:extLst>
              <a:ext uri="{FF2B5EF4-FFF2-40B4-BE49-F238E27FC236}">
                <a16:creationId xmlns:a16="http://schemas.microsoft.com/office/drawing/2014/main" id="{5EA2D3B5-2B98-B449-A60C-91782FCB4A45}"/>
              </a:ext>
            </a:extLst>
          </p:cNvPr>
          <p:cNvPicPr>
            <a:picLocks noGrp="1" noChangeAspect="1"/>
          </p:cNvPicPr>
          <p:nvPr>
            <p:ph idx="1"/>
          </p:nvPr>
        </p:nvPicPr>
        <p:blipFill>
          <a:blip r:embed="rId2"/>
          <a:stretch>
            <a:fillRect/>
          </a:stretch>
        </p:blipFill>
        <p:spPr>
          <a:xfrm>
            <a:off x="1951692" y="1690688"/>
            <a:ext cx="8288617" cy="5032375"/>
          </a:xfrm>
          <a:solidFill>
            <a:schemeClr val="bg1"/>
          </a:solidFill>
          <a:ln>
            <a:solidFill>
              <a:schemeClr val="tx2">
                <a:lumMod val="75000"/>
                <a:lumOff val="25000"/>
              </a:schemeClr>
            </a:solidFill>
          </a:ln>
        </p:spPr>
      </p:pic>
    </p:spTree>
    <p:extLst>
      <p:ext uri="{BB962C8B-B14F-4D97-AF65-F5344CB8AC3E}">
        <p14:creationId xmlns:p14="http://schemas.microsoft.com/office/powerpoint/2010/main" val="1471293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72CD6-5A18-42D3-85F5-DD3F4F8B08DA}"/>
              </a:ext>
            </a:extLst>
          </p:cNvPr>
          <p:cNvSpPr>
            <a:spLocks noGrp="1"/>
          </p:cNvSpPr>
          <p:nvPr>
            <p:ph type="title"/>
          </p:nvPr>
        </p:nvSpPr>
        <p:spPr/>
        <p:txBody>
          <a:bodyPr/>
          <a:lstStyle/>
          <a:p>
            <a:r>
              <a:rPr lang="en-US" dirty="0"/>
              <a:t>Comprehensive, Integrated, Three-Tiered (Ci3T)</a:t>
            </a:r>
            <a:br>
              <a:rPr lang="en-US" dirty="0"/>
            </a:br>
            <a:r>
              <a:rPr lang="en-US" dirty="0"/>
              <a:t>Model of Prevention</a:t>
            </a:r>
          </a:p>
        </p:txBody>
      </p:sp>
      <p:sp>
        <p:nvSpPr>
          <p:cNvPr id="3" name="Text Placeholder 2">
            <a:extLst>
              <a:ext uri="{FF2B5EF4-FFF2-40B4-BE49-F238E27FC236}">
                <a16:creationId xmlns:a16="http://schemas.microsoft.com/office/drawing/2014/main" id="{60C757EA-F6F3-B2C6-E474-AD4FA994710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37370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AA1A6-54CD-A4B6-59DA-C4A375A6A9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09BE08-7494-883F-7AAF-ED60A37F221E}"/>
              </a:ext>
            </a:extLst>
          </p:cNvPr>
          <p:cNvSpPr>
            <a:spLocks noGrp="1"/>
          </p:cNvSpPr>
          <p:nvPr>
            <p:ph type="title"/>
          </p:nvPr>
        </p:nvSpPr>
        <p:spPr/>
        <p:txBody>
          <a:bodyPr/>
          <a:lstStyle/>
          <a:p>
            <a:r>
              <a:rPr lang="en-US" dirty="0"/>
              <a:t>SESSS Rubric</a:t>
            </a:r>
          </a:p>
        </p:txBody>
      </p:sp>
      <p:pic>
        <p:nvPicPr>
          <p:cNvPr id="5" name="Content Placeholder 4">
            <a:extLst>
              <a:ext uri="{FF2B5EF4-FFF2-40B4-BE49-F238E27FC236}">
                <a16:creationId xmlns:a16="http://schemas.microsoft.com/office/drawing/2014/main" id="{BA6D9E26-CF56-1C37-1EE1-D27D389604CC}"/>
              </a:ext>
            </a:extLst>
          </p:cNvPr>
          <p:cNvPicPr>
            <a:picLocks noGrp="1" noChangeAspect="1"/>
          </p:cNvPicPr>
          <p:nvPr>
            <p:ph idx="1"/>
          </p:nvPr>
        </p:nvPicPr>
        <p:blipFill>
          <a:blip r:embed="rId3"/>
          <a:stretch>
            <a:fillRect/>
          </a:stretch>
        </p:blipFill>
        <p:spPr>
          <a:xfrm>
            <a:off x="448237" y="0"/>
            <a:ext cx="11295527" cy="6858000"/>
          </a:xfrm>
          <a:solidFill>
            <a:schemeClr val="bg1"/>
          </a:solidFill>
          <a:ln>
            <a:solidFill>
              <a:schemeClr val="tx2">
                <a:lumMod val="75000"/>
                <a:lumOff val="25000"/>
              </a:schemeClr>
            </a:solidFill>
          </a:ln>
        </p:spPr>
      </p:pic>
    </p:spTree>
    <p:extLst>
      <p:ext uri="{BB962C8B-B14F-4D97-AF65-F5344CB8AC3E}">
        <p14:creationId xmlns:p14="http://schemas.microsoft.com/office/powerpoint/2010/main" val="4130608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58AA8-4FD8-5F86-4552-CE8440AB38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3DD57C-6BCA-E874-3D4E-B29FA51AA41E}"/>
              </a:ext>
            </a:extLst>
          </p:cNvPr>
          <p:cNvSpPr>
            <a:spLocks noGrp="1"/>
          </p:cNvSpPr>
          <p:nvPr>
            <p:ph type="title"/>
          </p:nvPr>
        </p:nvSpPr>
        <p:spPr/>
        <p:txBody>
          <a:bodyPr/>
          <a:lstStyle/>
          <a:p>
            <a:r>
              <a:rPr lang="en-US" dirty="0"/>
              <a:t>SESSS Rubric</a:t>
            </a:r>
          </a:p>
        </p:txBody>
      </p:sp>
      <p:pic>
        <p:nvPicPr>
          <p:cNvPr id="5" name="Content Placeholder 4">
            <a:extLst>
              <a:ext uri="{FF2B5EF4-FFF2-40B4-BE49-F238E27FC236}">
                <a16:creationId xmlns:a16="http://schemas.microsoft.com/office/drawing/2014/main" id="{3BAF5440-9DFC-A9D8-A286-CC9AFED339D4}"/>
              </a:ext>
            </a:extLst>
          </p:cNvPr>
          <p:cNvPicPr>
            <a:picLocks noGrp="1" noChangeAspect="1"/>
          </p:cNvPicPr>
          <p:nvPr>
            <p:ph idx="1"/>
          </p:nvPr>
        </p:nvPicPr>
        <p:blipFill>
          <a:blip r:embed="rId3"/>
          <a:stretch>
            <a:fillRect/>
          </a:stretch>
        </p:blipFill>
        <p:spPr>
          <a:xfrm>
            <a:off x="-15221712" y="0"/>
            <a:ext cx="27413712" cy="16644043"/>
          </a:xfrm>
          <a:solidFill>
            <a:schemeClr val="bg1"/>
          </a:solidFill>
          <a:ln>
            <a:solidFill>
              <a:schemeClr val="tx2">
                <a:lumMod val="75000"/>
                <a:lumOff val="25000"/>
              </a:schemeClr>
            </a:solidFill>
          </a:ln>
        </p:spPr>
      </p:pic>
      <p:pic>
        <p:nvPicPr>
          <p:cNvPr id="4" name="Example">
            <a:extLst>
              <a:ext uri="{FF2B5EF4-FFF2-40B4-BE49-F238E27FC236}">
                <a16:creationId xmlns:a16="http://schemas.microsoft.com/office/drawing/2014/main" id="{FBF40575-25A7-0454-8B04-CD61513C3982}"/>
              </a:ext>
            </a:extLst>
          </p:cNvPr>
          <p:cNvPicPr>
            <a:picLocks/>
          </p:cNvPicPr>
          <p:nvPr/>
        </p:nvPicPr>
        <p:blipFill>
          <a:blip r:embed="rId4"/>
          <a:srcRect l="227" b="19471"/>
          <a:stretch>
            <a:fillRect/>
          </a:stretch>
        </p:blipFill>
        <p:spPr>
          <a:xfrm>
            <a:off x="452174" y="2171371"/>
            <a:ext cx="11221519" cy="4690605"/>
          </a:xfrm>
          <a:prstGeom prst="rect">
            <a:avLst/>
          </a:prstGeom>
        </p:spPr>
      </p:pic>
      <p:sp>
        <p:nvSpPr>
          <p:cNvPr id="6" name="Down Arrow 5">
            <a:extLst>
              <a:ext uri="{FF2B5EF4-FFF2-40B4-BE49-F238E27FC236}">
                <a16:creationId xmlns:a16="http://schemas.microsoft.com/office/drawing/2014/main" id="{44390C29-5DFF-301A-C612-DB41520810FF}"/>
              </a:ext>
            </a:extLst>
          </p:cNvPr>
          <p:cNvSpPr/>
          <p:nvPr/>
        </p:nvSpPr>
        <p:spPr>
          <a:xfrm>
            <a:off x="2675355" y="138182"/>
            <a:ext cx="898024" cy="2631240"/>
          </a:xfrm>
          <a:prstGeom prst="downArrow">
            <a:avLst/>
          </a:prstGeom>
          <a:solidFill>
            <a:srgbClr val="5B9BD5"/>
          </a:solidFill>
          <a:ln w="25400" cap="flat" cmpd="sng" algn="ctr">
            <a:solidFill>
              <a:srgbClr val="5B9BD5">
                <a:shade val="50000"/>
              </a:srgbClr>
            </a:solidFill>
            <a:prstDash val="solid"/>
          </a:ln>
          <a:effectLst/>
        </p:spPr>
        <p:txBody>
          <a:bodyPr vert="wordArtVert" wrap="square" lIns="0" tIns="45720" rIns="0" bIns="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ysClr val="window" lastClr="FFFFFF"/>
                </a:solidFill>
                <a:effectLst/>
                <a:uLnTx/>
                <a:uFillTx/>
                <a:latin typeface="Calibri" panose="020F0502020204030204"/>
                <a:ea typeface="+mn-ea"/>
                <a:cs typeface="+mn-cs"/>
              </a:rPr>
              <a:t>Score</a:t>
            </a:r>
          </a:p>
        </p:txBody>
      </p:sp>
      <p:sp>
        <p:nvSpPr>
          <p:cNvPr id="7" name="Down Arrow 6">
            <a:extLst>
              <a:ext uri="{FF2B5EF4-FFF2-40B4-BE49-F238E27FC236}">
                <a16:creationId xmlns:a16="http://schemas.microsoft.com/office/drawing/2014/main" id="{DA170EBF-9699-04CE-4C45-3B0EC607C358}"/>
              </a:ext>
            </a:extLst>
          </p:cNvPr>
          <p:cNvSpPr/>
          <p:nvPr/>
        </p:nvSpPr>
        <p:spPr>
          <a:xfrm rot="2049582">
            <a:off x="4139577" y="139976"/>
            <a:ext cx="862111" cy="2877224"/>
          </a:xfrm>
          <a:prstGeom prst="downArrow">
            <a:avLst/>
          </a:prstGeom>
          <a:solidFill>
            <a:srgbClr val="5B9BD5"/>
          </a:solidFill>
          <a:ln w="25400" cap="flat" cmpd="sng" algn="ctr">
            <a:solidFill>
              <a:srgbClr val="5B9BD5">
                <a:shade val="50000"/>
              </a:srgbClr>
            </a:solidFill>
            <a:prstDash val="solid"/>
          </a:ln>
          <a:effectLst/>
        </p:spPr>
        <p:txBody>
          <a:bodyPr vert="vert270" lIns="0" tIns="45720" rIns="0" bIns="0"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ysClr val="window" lastClr="FFFFFF"/>
                </a:solidFill>
                <a:effectLst/>
                <a:uLnTx/>
                <a:uFillTx/>
                <a:latin typeface="Calibri" panose="020F0502020204030204"/>
                <a:ea typeface="+mn-ea"/>
                <a:cs typeface="+mn-cs"/>
              </a:rPr>
              <a:t>Paste % from report</a:t>
            </a:r>
          </a:p>
        </p:txBody>
      </p:sp>
      <p:sp>
        <p:nvSpPr>
          <p:cNvPr id="8" name="Rounded Rectangle 7">
            <a:extLst>
              <a:ext uri="{FF2B5EF4-FFF2-40B4-BE49-F238E27FC236}">
                <a16:creationId xmlns:a16="http://schemas.microsoft.com/office/drawing/2014/main" id="{D426AEBC-8012-E895-7AFB-70214508E751}"/>
              </a:ext>
            </a:extLst>
          </p:cNvPr>
          <p:cNvSpPr/>
          <p:nvPr/>
        </p:nvSpPr>
        <p:spPr>
          <a:xfrm>
            <a:off x="6552409" y="926756"/>
            <a:ext cx="5112371" cy="1124712"/>
          </a:xfrm>
          <a:prstGeom prst="roundRect">
            <a:avLst>
              <a:gd name="adj" fmla="val 35527"/>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C9491EE7-D432-0F1D-FF98-F62C6978C469}"/>
              </a:ext>
            </a:extLst>
          </p:cNvPr>
          <p:cNvSpPr/>
          <p:nvPr/>
        </p:nvSpPr>
        <p:spPr>
          <a:xfrm>
            <a:off x="7903029" y="2250608"/>
            <a:ext cx="3683725" cy="562356"/>
          </a:xfrm>
          <a:prstGeom prst="roundRect">
            <a:avLst>
              <a:gd name="adj" fmla="val 35527"/>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4786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500"/>
                                        <p:tgtEl>
                                          <p:spTgt spid="4"/>
                                        </p:tgtEl>
                                      </p:cBhvr>
                                    </p:animEffect>
                                  </p:childTnLst>
                                </p:cTn>
                              </p:par>
                            </p:childTnLst>
                          </p:cTn>
                        </p:par>
                        <p:par>
                          <p:cTn id="24" fill="hold">
                            <p:stCondLst>
                              <p:cond delay="500"/>
                            </p:stCondLst>
                            <p:childTnLst>
                              <p:par>
                                <p:cTn id="25" presetID="2" presetClass="entr" presetSubtype="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0C1AC-4614-89CB-B81B-8316565005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DB2FA6-6F67-6607-820E-47F1FCBB656D}"/>
              </a:ext>
            </a:extLst>
          </p:cNvPr>
          <p:cNvSpPr>
            <a:spLocks noGrp="1"/>
          </p:cNvSpPr>
          <p:nvPr>
            <p:ph type="title"/>
          </p:nvPr>
        </p:nvSpPr>
        <p:spPr/>
        <p:txBody>
          <a:bodyPr/>
          <a:lstStyle/>
          <a:p>
            <a:r>
              <a:rPr lang="en-US" dirty="0"/>
              <a:t>SESSS Rubric Page 2</a:t>
            </a:r>
          </a:p>
        </p:txBody>
      </p:sp>
      <p:pic>
        <p:nvPicPr>
          <p:cNvPr id="5" name="Content Placeholder 4">
            <a:extLst>
              <a:ext uri="{FF2B5EF4-FFF2-40B4-BE49-F238E27FC236}">
                <a16:creationId xmlns:a16="http://schemas.microsoft.com/office/drawing/2014/main" id="{0161C0BC-9BCE-5379-79D9-3CA73B7EDF71}"/>
              </a:ext>
            </a:extLst>
          </p:cNvPr>
          <p:cNvPicPr>
            <a:picLocks noGrp="1" noChangeAspect="1"/>
          </p:cNvPicPr>
          <p:nvPr>
            <p:ph idx="1"/>
          </p:nvPr>
        </p:nvPicPr>
        <p:blipFill>
          <a:blip r:embed="rId3"/>
          <a:stretch>
            <a:fillRect/>
          </a:stretch>
        </p:blipFill>
        <p:spPr>
          <a:xfrm>
            <a:off x="1951692" y="1690688"/>
            <a:ext cx="8288617" cy="5032375"/>
          </a:xfrm>
          <a:solidFill>
            <a:schemeClr val="bg1"/>
          </a:solidFill>
          <a:ln>
            <a:solidFill>
              <a:schemeClr val="tx2">
                <a:lumMod val="75000"/>
                <a:lumOff val="25000"/>
              </a:schemeClr>
            </a:solidFill>
          </a:ln>
        </p:spPr>
      </p:pic>
      <p:pic>
        <p:nvPicPr>
          <p:cNvPr id="3" name="Content Placeholder 4">
            <a:extLst>
              <a:ext uri="{FF2B5EF4-FFF2-40B4-BE49-F238E27FC236}">
                <a16:creationId xmlns:a16="http://schemas.microsoft.com/office/drawing/2014/main" id="{B12A6206-26F4-31B1-9A7B-37C82FF1FFF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3851" y="1690687"/>
            <a:ext cx="10239439" cy="5032375"/>
          </a:xfrm>
          <a:prstGeom prst="rect">
            <a:avLst/>
          </a:prstGeom>
          <a:solidFill>
            <a:schemeClr val="bg1"/>
          </a:solidFill>
          <a:ln>
            <a:solidFill>
              <a:schemeClr val="tx2">
                <a:lumMod val="75000"/>
                <a:lumOff val="25000"/>
              </a:schemeClr>
            </a:solidFill>
          </a:ln>
        </p:spPr>
      </p:pic>
    </p:spTree>
    <p:extLst>
      <p:ext uri="{BB962C8B-B14F-4D97-AF65-F5344CB8AC3E}">
        <p14:creationId xmlns:p14="http://schemas.microsoft.com/office/powerpoint/2010/main" val="3015100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88A05-C402-437A-DB48-C80A9DB170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063D51-AC45-F19E-CD0B-7D5A182BD727}"/>
              </a:ext>
            </a:extLst>
          </p:cNvPr>
          <p:cNvSpPr>
            <a:spLocks noGrp="1"/>
          </p:cNvSpPr>
          <p:nvPr>
            <p:ph type="title"/>
          </p:nvPr>
        </p:nvSpPr>
        <p:spPr/>
        <p:txBody>
          <a:bodyPr/>
          <a:lstStyle/>
          <a:p>
            <a:r>
              <a:rPr lang="en-US" dirty="0"/>
              <a:t>SESSS Rubric Page 2</a:t>
            </a:r>
          </a:p>
        </p:txBody>
      </p:sp>
      <p:pic>
        <p:nvPicPr>
          <p:cNvPr id="5" name="Content Placeholder 4">
            <a:extLst>
              <a:ext uri="{FF2B5EF4-FFF2-40B4-BE49-F238E27FC236}">
                <a16:creationId xmlns:a16="http://schemas.microsoft.com/office/drawing/2014/main" id="{2024CA73-548E-1D7F-928B-B83732DE38F7}"/>
              </a:ext>
            </a:extLst>
          </p:cNvPr>
          <p:cNvPicPr>
            <a:picLocks noGrp="1" noChangeAspect="1"/>
          </p:cNvPicPr>
          <p:nvPr>
            <p:ph idx="1"/>
          </p:nvPr>
        </p:nvPicPr>
        <p:blipFill>
          <a:blip r:embed="rId3"/>
          <a:stretch>
            <a:fillRect/>
          </a:stretch>
        </p:blipFill>
        <p:spPr>
          <a:xfrm>
            <a:off x="1951692" y="1690688"/>
            <a:ext cx="8288617" cy="5032375"/>
          </a:xfrm>
          <a:solidFill>
            <a:schemeClr val="bg1"/>
          </a:solidFill>
          <a:ln>
            <a:solidFill>
              <a:schemeClr val="tx2">
                <a:lumMod val="75000"/>
                <a:lumOff val="25000"/>
              </a:schemeClr>
            </a:solidFill>
          </a:ln>
        </p:spPr>
      </p:pic>
      <p:pic>
        <p:nvPicPr>
          <p:cNvPr id="3" name="Content Placeholder 4">
            <a:extLst>
              <a:ext uri="{FF2B5EF4-FFF2-40B4-BE49-F238E27FC236}">
                <a16:creationId xmlns:a16="http://schemas.microsoft.com/office/drawing/2014/main" id="{646A6BE2-DE11-98B8-AB64-7C2B43D421B5}"/>
              </a:ext>
            </a:extLst>
          </p:cNvPr>
          <p:cNvPicPr>
            <a:picLocks noChangeAspect="1"/>
          </p:cNvPicPr>
          <p:nvPr/>
        </p:nvPicPr>
        <p:blipFill>
          <a:blip r:embed="rId4">
            <a:extLst>
              <a:ext uri="{28A0092B-C50C-407E-A947-70E740481C1C}">
                <a14:useLocalDpi xmlns:a14="http://schemas.microsoft.com/office/drawing/2010/main" val="0"/>
              </a:ext>
            </a:extLst>
          </a:blip>
          <a:srcRect l="1" t="14220" r="66861" b="40593"/>
          <a:stretch>
            <a:fillRect/>
          </a:stretch>
        </p:blipFill>
        <p:spPr>
          <a:xfrm>
            <a:off x="313851" y="117989"/>
            <a:ext cx="9926457" cy="6652211"/>
          </a:xfrm>
          <a:prstGeom prst="rect">
            <a:avLst/>
          </a:prstGeom>
          <a:solidFill>
            <a:schemeClr val="bg1"/>
          </a:solidFill>
          <a:ln>
            <a:solidFill>
              <a:schemeClr val="tx2">
                <a:lumMod val="75000"/>
                <a:lumOff val="25000"/>
              </a:schemeClr>
            </a:solidFill>
          </a:ln>
        </p:spPr>
      </p:pic>
      <p:pic>
        <p:nvPicPr>
          <p:cNvPr id="4" name="Picture 3">
            <a:extLst>
              <a:ext uri="{FF2B5EF4-FFF2-40B4-BE49-F238E27FC236}">
                <a16:creationId xmlns:a16="http://schemas.microsoft.com/office/drawing/2014/main" id="{7E42D479-A4C6-5D10-69E0-A2DB535A3C43}"/>
              </a:ext>
            </a:extLst>
          </p:cNvPr>
          <p:cNvPicPr>
            <a:picLocks noChangeAspect="1"/>
          </p:cNvPicPr>
          <p:nvPr/>
        </p:nvPicPr>
        <p:blipFill>
          <a:blip r:embed="rId5"/>
          <a:stretch>
            <a:fillRect/>
          </a:stretch>
        </p:blipFill>
        <p:spPr>
          <a:xfrm>
            <a:off x="182880" y="56559"/>
            <a:ext cx="10424160" cy="7485183"/>
          </a:xfrm>
          <a:prstGeom prst="rect">
            <a:avLst/>
          </a:prstGeom>
        </p:spPr>
      </p:pic>
      <p:pic>
        <p:nvPicPr>
          <p:cNvPr id="6" name="Picture 5">
            <a:extLst>
              <a:ext uri="{FF2B5EF4-FFF2-40B4-BE49-F238E27FC236}">
                <a16:creationId xmlns:a16="http://schemas.microsoft.com/office/drawing/2014/main" id="{40F50ECC-3BCB-DDF1-8029-AE439A489B0F}"/>
              </a:ext>
            </a:extLst>
          </p:cNvPr>
          <p:cNvPicPr>
            <a:picLocks noChangeAspect="1"/>
          </p:cNvPicPr>
          <p:nvPr/>
        </p:nvPicPr>
        <p:blipFill>
          <a:blip r:embed="rId6"/>
          <a:stretch>
            <a:fillRect/>
          </a:stretch>
        </p:blipFill>
        <p:spPr>
          <a:xfrm>
            <a:off x="7170420" y="5478463"/>
            <a:ext cx="4838700" cy="1206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46253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A0A42-1734-ECDD-44E3-9FF422170BFC}"/>
              </a:ext>
            </a:extLst>
          </p:cNvPr>
          <p:cNvSpPr>
            <a:spLocks noGrp="1"/>
          </p:cNvSpPr>
          <p:nvPr>
            <p:ph type="title"/>
          </p:nvPr>
        </p:nvSpPr>
        <p:spPr/>
        <p:txBody>
          <a:bodyPr/>
          <a:lstStyle/>
          <a:p>
            <a:r>
              <a:rPr lang="en-US" dirty="0"/>
              <a:t>Results</a:t>
            </a:r>
          </a:p>
        </p:txBody>
      </p:sp>
      <p:pic>
        <p:nvPicPr>
          <p:cNvPr id="5" name="Picture 4" descr="A person in a sweater and green pants holding up his thumb&#10;&#10;AI-generated content may be incorrect.">
            <a:extLst>
              <a:ext uri="{FF2B5EF4-FFF2-40B4-BE49-F238E27FC236}">
                <a16:creationId xmlns:a16="http://schemas.microsoft.com/office/drawing/2014/main" id="{22D0DE86-9532-1EBB-BB9A-6E910031B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0101" y="2320414"/>
            <a:ext cx="3416943" cy="7396380"/>
          </a:xfrm>
          <a:prstGeom prst="rect">
            <a:avLst/>
          </a:prstGeom>
        </p:spPr>
      </p:pic>
      <p:pic>
        <p:nvPicPr>
          <p:cNvPr id="6" name="Picture 5">
            <a:extLst>
              <a:ext uri="{FF2B5EF4-FFF2-40B4-BE49-F238E27FC236}">
                <a16:creationId xmlns:a16="http://schemas.microsoft.com/office/drawing/2014/main" id="{FCAAA067-018F-0EBE-A112-A06344623C6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71174" y="2451615"/>
            <a:ext cx="3542638" cy="8943969"/>
          </a:xfrm>
          <a:prstGeom prst="rect">
            <a:avLst/>
          </a:prstGeom>
        </p:spPr>
      </p:pic>
      <p:pic>
        <p:nvPicPr>
          <p:cNvPr id="7" name="Picture 6">
            <a:extLst>
              <a:ext uri="{FF2B5EF4-FFF2-40B4-BE49-F238E27FC236}">
                <a16:creationId xmlns:a16="http://schemas.microsoft.com/office/drawing/2014/main" id="{C37C755B-2FB7-1081-D900-93B0FBD734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7023" y="2642492"/>
            <a:ext cx="2600264" cy="5760677"/>
          </a:xfrm>
          <a:prstGeom prst="rect">
            <a:avLst/>
          </a:prstGeom>
        </p:spPr>
      </p:pic>
    </p:spTree>
    <p:extLst>
      <p:ext uri="{BB962C8B-B14F-4D97-AF65-F5344CB8AC3E}">
        <p14:creationId xmlns:p14="http://schemas.microsoft.com/office/powerpoint/2010/main" val="35216098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BD724-84E6-FB8A-4E1B-5DE2CD1AD424}"/>
              </a:ext>
            </a:extLst>
          </p:cNvPr>
          <p:cNvSpPr>
            <a:spLocks noGrp="1"/>
          </p:cNvSpPr>
          <p:nvPr>
            <p:ph type="title"/>
          </p:nvPr>
        </p:nvSpPr>
        <p:spPr/>
        <p:txBody>
          <a:bodyPr/>
          <a:lstStyle/>
          <a:p>
            <a:r>
              <a:rPr lang="en-US" dirty="0"/>
              <a:t>Most Item Were Included</a:t>
            </a:r>
          </a:p>
        </p:txBody>
      </p:sp>
      <p:sp>
        <p:nvSpPr>
          <p:cNvPr id="12" name="Content Placeholder 11">
            <a:extLst>
              <a:ext uri="{FF2B5EF4-FFF2-40B4-BE49-F238E27FC236}">
                <a16:creationId xmlns:a16="http://schemas.microsoft.com/office/drawing/2014/main" id="{61F2CF64-1432-20A5-2BDA-A71A95674C0D}"/>
              </a:ext>
            </a:extLst>
          </p:cNvPr>
          <p:cNvSpPr>
            <a:spLocks noGrp="1"/>
          </p:cNvSpPr>
          <p:nvPr>
            <p:ph idx="1"/>
          </p:nvPr>
        </p:nvSpPr>
        <p:spPr/>
        <p:txBody>
          <a:bodyPr/>
          <a:lstStyle/>
          <a:p>
            <a:pPr marL="0" indent="0">
              <a:buNone/>
            </a:pPr>
            <a:r>
              <a:rPr lang="en-US" sz="3200" dirty="0"/>
              <a:t>Items rated </a:t>
            </a:r>
            <a:r>
              <a:rPr lang="en-US" sz="3200" i="1" dirty="0"/>
              <a:t>critical for success </a:t>
            </a:r>
            <a:r>
              <a:rPr lang="en-US" sz="3200" dirty="0"/>
              <a:t>by </a:t>
            </a:r>
            <a:r>
              <a:rPr lang="en-US" sz="3200" dirty="0">
                <a:solidFill>
                  <a:srgbClr val="4E8F00"/>
                </a:solidFill>
              </a:rPr>
              <a:t>≥ 75% </a:t>
            </a:r>
            <a:r>
              <a:rPr lang="en-US" sz="3200" dirty="0"/>
              <a:t>of faculty and staff almost always on the matrix</a:t>
            </a:r>
          </a:p>
          <a:p>
            <a:pPr lvl="1"/>
            <a:r>
              <a:rPr lang="en-US" sz="3200" dirty="0">
                <a:solidFill>
                  <a:schemeClr val="tx2">
                    <a:lumMod val="90000"/>
                    <a:lumOff val="10000"/>
                  </a:schemeClr>
                </a:solidFill>
              </a:rPr>
              <a:t>Most exactly as written on the SESSS</a:t>
            </a:r>
          </a:p>
          <a:p>
            <a:pPr lvl="1"/>
            <a:r>
              <a:rPr lang="en-US" sz="3200" dirty="0">
                <a:solidFill>
                  <a:schemeClr val="tx2">
                    <a:lumMod val="90000"/>
                    <a:lumOff val="10000"/>
                  </a:schemeClr>
                </a:solidFill>
              </a:rPr>
              <a:t>A few with modifications</a:t>
            </a:r>
          </a:p>
          <a:p>
            <a:pPr marL="0" indent="0">
              <a:buNone/>
            </a:pPr>
            <a:r>
              <a:rPr lang="en-US" sz="3200" dirty="0"/>
              <a:t>Ci3T Leadership Teams included less than half of items rated </a:t>
            </a:r>
            <a:r>
              <a:rPr lang="en-US" sz="3200" i="1" dirty="0"/>
              <a:t>critical for success </a:t>
            </a:r>
            <a:r>
              <a:rPr lang="en-US" sz="3200" dirty="0"/>
              <a:t>by </a:t>
            </a:r>
            <a:r>
              <a:rPr lang="en-US" sz="3200" dirty="0">
                <a:solidFill>
                  <a:srgbClr val="FF9300"/>
                </a:solidFill>
              </a:rPr>
              <a:t>50 to &lt;75%</a:t>
            </a:r>
          </a:p>
          <a:p>
            <a:pPr lvl="1"/>
            <a:r>
              <a:rPr lang="en-US" sz="3200" dirty="0">
                <a:solidFill>
                  <a:schemeClr val="tx2">
                    <a:lumMod val="90000"/>
                    <a:lumOff val="10000"/>
                  </a:schemeClr>
                </a:solidFill>
              </a:rPr>
              <a:t>Most exactly as written on the SESSS</a:t>
            </a:r>
          </a:p>
        </p:txBody>
      </p:sp>
    </p:spTree>
    <p:extLst>
      <p:ext uri="{BB962C8B-B14F-4D97-AF65-F5344CB8AC3E}">
        <p14:creationId xmlns:p14="http://schemas.microsoft.com/office/powerpoint/2010/main" val="876860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676EE-893F-C9F7-A937-9C5238F912F8}"/>
              </a:ext>
            </a:extLst>
          </p:cNvPr>
          <p:cNvSpPr>
            <a:spLocks noGrp="1"/>
          </p:cNvSpPr>
          <p:nvPr>
            <p:ph type="title"/>
          </p:nvPr>
        </p:nvSpPr>
        <p:spPr/>
        <p:txBody>
          <a:bodyPr/>
          <a:lstStyle/>
          <a:p>
            <a:r>
              <a:rPr lang="en-US" dirty="0"/>
              <a:t>Classroom </a:t>
            </a:r>
            <a:r>
              <a:rPr lang="en-US" sz="2800" dirty="0">
                <a:solidFill>
                  <a:schemeClr val="accent5"/>
                </a:solidFill>
              </a:rPr>
              <a:t>(32 SESSS items)</a:t>
            </a:r>
            <a:endParaRPr lang="en-US" sz="2400" dirty="0">
              <a:solidFill>
                <a:schemeClr val="accent5"/>
              </a:solidFill>
            </a:endParaRPr>
          </a:p>
        </p:txBody>
      </p:sp>
      <p:sp>
        <p:nvSpPr>
          <p:cNvPr id="3" name="Content Placeholder 2">
            <a:extLst>
              <a:ext uri="{FF2B5EF4-FFF2-40B4-BE49-F238E27FC236}">
                <a16:creationId xmlns:a16="http://schemas.microsoft.com/office/drawing/2014/main" id="{BC1723BC-8A59-1BD7-746E-1F5167E7B34C}"/>
              </a:ext>
            </a:extLst>
          </p:cNvPr>
          <p:cNvSpPr>
            <a:spLocks noGrp="1"/>
          </p:cNvSpPr>
          <p:nvPr>
            <p:ph idx="1"/>
          </p:nvPr>
        </p:nvSpPr>
        <p:spPr>
          <a:xfrm>
            <a:off x="838200" y="1825625"/>
            <a:ext cx="10668990" cy="4250979"/>
          </a:xfrm>
        </p:spPr>
        <p:txBody>
          <a:bodyPr/>
          <a:lstStyle/>
          <a:p>
            <a:pPr marL="0" indent="0">
              <a:buNone/>
            </a:pPr>
            <a:r>
              <a:rPr lang="en-US" sz="3200" dirty="0"/>
              <a:t>Items rated </a:t>
            </a:r>
            <a:r>
              <a:rPr lang="en-US" sz="3200" i="1" dirty="0"/>
              <a:t>critical for success </a:t>
            </a:r>
            <a:r>
              <a:rPr lang="en-US" sz="3200" dirty="0"/>
              <a:t>by ≥ 75% of faculty and staff ranged from 7-24 per school</a:t>
            </a:r>
          </a:p>
          <a:p>
            <a:r>
              <a:rPr lang="en-US" dirty="0"/>
              <a:t>91.2% (avg.) of those items were included on each school matrix</a:t>
            </a:r>
          </a:p>
          <a:p>
            <a:pPr lvl="1"/>
            <a:r>
              <a:rPr lang="en-US" dirty="0"/>
              <a:t>Range = 54.2-100%</a:t>
            </a:r>
          </a:p>
          <a:p>
            <a:pPr lvl="1"/>
            <a:r>
              <a:rPr lang="en-US" dirty="0"/>
              <a:t>5 of 10 teams included 100%</a:t>
            </a:r>
          </a:p>
          <a:p>
            <a:r>
              <a:rPr lang="en-US" dirty="0"/>
              <a:t>Average rubric score = 95.5% (range = 82.4-100%)</a:t>
            </a:r>
          </a:p>
          <a:p>
            <a:pPr lvl="1"/>
            <a:r>
              <a:rPr lang="en-US" dirty="0"/>
              <a:t>5 teams = 100% (retained exact wording for all items)</a:t>
            </a:r>
          </a:p>
        </p:txBody>
      </p:sp>
    </p:spTree>
    <p:extLst>
      <p:ext uri="{BB962C8B-B14F-4D97-AF65-F5344CB8AC3E}">
        <p14:creationId xmlns:p14="http://schemas.microsoft.com/office/powerpoint/2010/main" val="13432058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30D34-2631-12D4-E2E1-B11BCEEFED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2423C8-F2A4-8B2A-B8B6-D0A9841D8472}"/>
              </a:ext>
            </a:extLst>
          </p:cNvPr>
          <p:cNvSpPr>
            <a:spLocks noGrp="1"/>
          </p:cNvSpPr>
          <p:nvPr>
            <p:ph type="title"/>
          </p:nvPr>
        </p:nvSpPr>
        <p:spPr/>
        <p:txBody>
          <a:bodyPr/>
          <a:lstStyle/>
          <a:p>
            <a:r>
              <a:rPr lang="en-US" dirty="0"/>
              <a:t>Classroom </a:t>
            </a:r>
            <a:r>
              <a:rPr lang="en-US" sz="2800" dirty="0">
                <a:solidFill>
                  <a:schemeClr val="accent5"/>
                </a:solidFill>
              </a:rPr>
              <a:t>(32 SESSS items)</a:t>
            </a:r>
          </a:p>
        </p:txBody>
      </p:sp>
      <p:sp>
        <p:nvSpPr>
          <p:cNvPr id="3" name="Content Placeholder 2">
            <a:extLst>
              <a:ext uri="{FF2B5EF4-FFF2-40B4-BE49-F238E27FC236}">
                <a16:creationId xmlns:a16="http://schemas.microsoft.com/office/drawing/2014/main" id="{E04E2A09-3D7E-D591-9F40-0ADD50B38CA4}"/>
              </a:ext>
            </a:extLst>
          </p:cNvPr>
          <p:cNvSpPr>
            <a:spLocks noGrp="1"/>
          </p:cNvSpPr>
          <p:nvPr>
            <p:ph idx="1"/>
          </p:nvPr>
        </p:nvSpPr>
        <p:spPr/>
        <p:txBody>
          <a:bodyPr/>
          <a:lstStyle/>
          <a:p>
            <a:pPr marL="0" indent="0">
              <a:buNone/>
            </a:pPr>
            <a:r>
              <a:rPr lang="en-US" sz="3200" dirty="0"/>
              <a:t>Items rated </a:t>
            </a:r>
            <a:r>
              <a:rPr lang="en-US" sz="3200" i="1" dirty="0"/>
              <a:t>critical for success </a:t>
            </a:r>
            <a:r>
              <a:rPr lang="en-US" sz="3200" dirty="0"/>
              <a:t>by </a:t>
            </a:r>
            <a:r>
              <a:rPr lang="en-US" sz="3200" b="1" dirty="0">
                <a:solidFill>
                  <a:srgbClr val="FFC000"/>
                </a:solidFill>
              </a:rPr>
              <a:t>50 to &lt; 75% </a:t>
            </a:r>
            <a:r>
              <a:rPr lang="en-US" sz="3200" dirty="0"/>
              <a:t>of faculty and staff ranged from 6-19 per school</a:t>
            </a:r>
          </a:p>
          <a:p>
            <a:r>
              <a:rPr lang="en-US" dirty="0"/>
              <a:t>0-42.1% of those items were included on each school matrix</a:t>
            </a:r>
          </a:p>
          <a:p>
            <a:pPr lvl="1"/>
            <a:r>
              <a:rPr lang="en-US" dirty="0"/>
              <a:t>6 of 10 teams included 0%</a:t>
            </a:r>
          </a:p>
          <a:p>
            <a:r>
              <a:rPr lang="en-US" dirty="0"/>
              <a:t>Average rubric score = 100%</a:t>
            </a:r>
          </a:p>
          <a:p>
            <a:pPr lvl="1"/>
            <a:r>
              <a:rPr lang="en-US" dirty="0"/>
              <a:t>4 teams retained exact wording when including 1-8 items</a:t>
            </a:r>
          </a:p>
          <a:p>
            <a:pPr marL="0" indent="0">
              <a:spcBef>
                <a:spcPts val="2200"/>
              </a:spcBef>
              <a:buNone/>
            </a:pPr>
            <a:r>
              <a:rPr lang="en-US" sz="3200" dirty="0"/>
              <a:t>Items rated </a:t>
            </a:r>
            <a:r>
              <a:rPr lang="en-US" sz="3200" i="1" dirty="0"/>
              <a:t>critical for success </a:t>
            </a:r>
            <a:r>
              <a:rPr lang="en-US" sz="3200" dirty="0"/>
              <a:t>by </a:t>
            </a:r>
            <a:r>
              <a:rPr lang="en-US" sz="3200" b="1" dirty="0">
                <a:solidFill>
                  <a:srgbClr val="C00000"/>
                </a:solidFill>
              </a:rPr>
              <a:t>&lt; 50% </a:t>
            </a:r>
            <a:r>
              <a:rPr lang="en-US" sz="3200" dirty="0"/>
              <a:t>of faculty and staff ranged from 6-19 per school</a:t>
            </a:r>
          </a:p>
          <a:p>
            <a:r>
              <a:rPr lang="en-US" dirty="0"/>
              <a:t>Zero items were included on any school matrix</a:t>
            </a:r>
          </a:p>
        </p:txBody>
      </p:sp>
    </p:spTree>
    <p:extLst>
      <p:ext uri="{BB962C8B-B14F-4D97-AF65-F5344CB8AC3E}">
        <p14:creationId xmlns:p14="http://schemas.microsoft.com/office/powerpoint/2010/main" val="12587152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6C40A-CBE2-56FA-E6EB-96A0E0D738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4BA7EC-A8D9-7B3D-215D-66C5E3E9C7E8}"/>
              </a:ext>
            </a:extLst>
          </p:cNvPr>
          <p:cNvSpPr>
            <a:spLocks noGrp="1"/>
          </p:cNvSpPr>
          <p:nvPr>
            <p:ph type="title"/>
          </p:nvPr>
        </p:nvSpPr>
        <p:spPr/>
        <p:txBody>
          <a:bodyPr/>
          <a:lstStyle/>
          <a:p>
            <a:r>
              <a:rPr lang="en-US" dirty="0"/>
              <a:t>Hallway </a:t>
            </a:r>
            <a:r>
              <a:rPr lang="en-US" sz="2800" dirty="0">
                <a:solidFill>
                  <a:schemeClr val="accent5"/>
                </a:solidFill>
              </a:rPr>
              <a:t>(23 SESSS items)</a:t>
            </a:r>
          </a:p>
        </p:txBody>
      </p:sp>
      <p:graphicFrame>
        <p:nvGraphicFramePr>
          <p:cNvPr id="5" name="Content Placeholder 4">
            <a:extLst>
              <a:ext uri="{FF2B5EF4-FFF2-40B4-BE49-F238E27FC236}">
                <a16:creationId xmlns:a16="http://schemas.microsoft.com/office/drawing/2014/main" id="{2E353935-D6EC-A4ED-B93B-2DBC4C63920D}"/>
              </a:ext>
            </a:extLst>
          </p:cNvPr>
          <p:cNvGraphicFramePr>
            <a:graphicFrameLocks noGrp="1"/>
          </p:cNvGraphicFramePr>
          <p:nvPr>
            <p:ph idx="1"/>
            <p:extLst>
              <p:ext uri="{D42A27DB-BD31-4B8C-83A1-F6EECF244321}">
                <p14:modId xmlns:p14="http://schemas.microsoft.com/office/powerpoint/2010/main" val="2992234457"/>
              </p:ext>
            </p:extLst>
          </p:nvPr>
        </p:nvGraphicFramePr>
        <p:xfrm>
          <a:off x="609600" y="2435225"/>
          <a:ext cx="10698480" cy="3398520"/>
        </p:xfrm>
        <a:graphic>
          <a:graphicData uri="http://schemas.openxmlformats.org/drawingml/2006/table">
            <a:tbl>
              <a:tblPr firstRow="1" firstCol="1">
                <a:tableStyleId>{073A0DAA-6AF3-43AB-8588-CEC1D06C72B9}</a:tableStyleId>
              </a:tblPr>
              <a:tblGrid>
                <a:gridCol w="3017520">
                  <a:extLst>
                    <a:ext uri="{9D8B030D-6E8A-4147-A177-3AD203B41FA5}">
                      <a16:colId xmlns:a16="http://schemas.microsoft.com/office/drawing/2014/main" val="195072806"/>
                    </a:ext>
                  </a:extLst>
                </a:gridCol>
                <a:gridCol w="2651760">
                  <a:extLst>
                    <a:ext uri="{9D8B030D-6E8A-4147-A177-3AD203B41FA5}">
                      <a16:colId xmlns:a16="http://schemas.microsoft.com/office/drawing/2014/main" val="1706843045"/>
                    </a:ext>
                  </a:extLst>
                </a:gridCol>
                <a:gridCol w="2651760">
                  <a:extLst>
                    <a:ext uri="{9D8B030D-6E8A-4147-A177-3AD203B41FA5}">
                      <a16:colId xmlns:a16="http://schemas.microsoft.com/office/drawing/2014/main" val="4213368804"/>
                    </a:ext>
                  </a:extLst>
                </a:gridCol>
                <a:gridCol w="2377440">
                  <a:extLst>
                    <a:ext uri="{9D8B030D-6E8A-4147-A177-3AD203B41FA5}">
                      <a16:colId xmlns:a16="http://schemas.microsoft.com/office/drawing/2014/main" val="2686227036"/>
                    </a:ext>
                  </a:extLst>
                </a:gridCol>
              </a:tblGrid>
              <a:tr h="370840">
                <a:tc>
                  <a:txBody>
                    <a:bodyPr/>
                    <a:lstStyle/>
                    <a:p>
                      <a:endParaRPr lang="en-US" b="0" dirty="0">
                        <a:solidFill>
                          <a:schemeClr val="tx1"/>
                        </a:solidFill>
                      </a:endParaRP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3200" dirty="0"/>
                        <a:t>≥75%</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F00"/>
                    </a:solidFill>
                  </a:tcPr>
                </a:tc>
                <a:tc>
                  <a:txBody>
                    <a:bodyPr/>
                    <a:lstStyle/>
                    <a:p>
                      <a:r>
                        <a:rPr lang="en-US" sz="3200" dirty="0">
                          <a:solidFill>
                            <a:schemeClr val="tx1"/>
                          </a:solidFill>
                        </a:rPr>
                        <a:t>50-75%</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00"/>
                    </a:solidFill>
                  </a:tcPr>
                </a:tc>
                <a:tc>
                  <a:txBody>
                    <a:bodyPr/>
                    <a:lstStyle/>
                    <a:p>
                      <a:r>
                        <a:rPr lang="en-US" sz="3200" dirty="0">
                          <a:solidFill>
                            <a:schemeClr val="tx1"/>
                          </a:solidFill>
                        </a:rPr>
                        <a:t>0-50%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005183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u="none" dirty="0">
                          <a:solidFill>
                            <a:schemeClr val="tx1"/>
                          </a:solidFill>
                        </a:rPr>
                        <a:t>Number per school</a:t>
                      </a: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u="none" dirty="0"/>
                        <a:t>3-8</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alpha val="70000"/>
                      </a:schemeClr>
                    </a:solidFill>
                  </a:tcPr>
                </a:tc>
                <a:tc>
                  <a:txBody>
                    <a:bodyPr/>
                    <a:lstStyle/>
                    <a:p>
                      <a:r>
                        <a:rPr lang="en-US" sz="2800" dirty="0"/>
                        <a:t>4-16</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DE9"/>
                    </a:solidFill>
                  </a:tcPr>
                </a:tc>
                <a:tc>
                  <a:txBody>
                    <a:bodyPr/>
                    <a:lstStyle/>
                    <a:p>
                      <a:r>
                        <a:rPr lang="en-US" sz="2800" dirty="0"/>
                        <a:t>3-16</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6378898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mn-lt"/>
                          <a:ea typeface="+mn-ea"/>
                          <a:cs typeface="+mn-cs"/>
                        </a:rPr>
                        <a:t>M%</a:t>
                      </a:r>
                      <a:r>
                        <a:rPr kumimoji="0" lang="en-US" sz="2800" b="0" i="0" u="none" strike="noStrike" kern="1200" cap="none" spc="0" normalizeH="0" baseline="0" noProof="0" dirty="0">
                          <a:ln>
                            <a:noFill/>
                          </a:ln>
                          <a:solidFill>
                            <a:prstClr val="black"/>
                          </a:solidFill>
                          <a:effectLst/>
                          <a:uLnTx/>
                          <a:uFillTx/>
                          <a:latin typeface="+mn-lt"/>
                          <a:ea typeface="+mn-ea"/>
                          <a:cs typeface="+mn-cs"/>
                        </a:rPr>
                        <a:t> (range) </a:t>
                      </a:r>
                      <a:r>
                        <a:rPr kumimoji="0" lang="en-US" sz="2700" b="0" i="0" u="none" strike="noStrike" kern="1200" cap="none" spc="0" normalizeH="0" baseline="0" noProof="0" dirty="0">
                          <a:ln>
                            <a:noFill/>
                          </a:ln>
                          <a:solidFill>
                            <a:prstClr val="black"/>
                          </a:solidFill>
                          <a:effectLst/>
                          <a:uLnTx/>
                          <a:uFillTx/>
                          <a:latin typeface="+mn-lt"/>
                          <a:ea typeface="+mn-ea"/>
                          <a:cs typeface="+mn-cs"/>
                        </a:rPr>
                        <a:t>included on matrix</a:t>
                      </a:r>
                      <a:endParaRPr lang="en-US" sz="2800" b="0" dirty="0">
                        <a:solidFill>
                          <a:schemeClr val="tx1"/>
                        </a:solidFill>
                      </a:endParaRP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dirty="0"/>
                        <a:t>97.3 (85.7-100)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alpha val="70000"/>
                      </a:schemeClr>
                    </a:solidFill>
                  </a:tcPr>
                </a:tc>
                <a:tc>
                  <a:txBody>
                    <a:bodyPr/>
                    <a:lstStyle/>
                    <a:p>
                      <a:r>
                        <a:rPr lang="en-US" sz="2800" dirty="0"/>
                        <a:t>23.8 (0-100)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DE9"/>
                    </a:solidFill>
                  </a:tcPr>
                </a:tc>
                <a:tc>
                  <a:txBody>
                    <a:bodyPr/>
                    <a:lstStyle/>
                    <a:p>
                      <a:r>
                        <a:rPr lang="en-US" sz="2800" dirty="0"/>
                        <a:t>3.9 (0-20.0)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91918899"/>
                  </a:ext>
                </a:extLst>
              </a:tr>
              <a:tr h="370840">
                <a:tc>
                  <a:txBody>
                    <a:bodyPr/>
                    <a:lstStyle/>
                    <a:p>
                      <a:r>
                        <a:rPr lang="en-US" sz="2800" b="0" dirty="0">
                          <a:solidFill>
                            <a:schemeClr val="tx1"/>
                          </a:solidFill>
                        </a:rPr>
                        <a:t>Score </a:t>
                      </a:r>
                      <a:r>
                        <a:rPr lang="en-US" sz="2800" b="0" i="1" dirty="0">
                          <a:solidFill>
                            <a:schemeClr val="tx1"/>
                          </a:solidFill>
                        </a:rPr>
                        <a:t>M% </a:t>
                      </a:r>
                      <a:r>
                        <a:rPr lang="en-US" sz="2800" b="0" i="0" dirty="0">
                          <a:solidFill>
                            <a:schemeClr val="tx1"/>
                          </a:solidFill>
                        </a:rPr>
                        <a:t>(range)</a:t>
                      </a:r>
                    </a:p>
                    <a:p>
                      <a:r>
                        <a:rPr lang="en-US" sz="2800" b="0" dirty="0">
                          <a:solidFill>
                            <a:schemeClr val="tx1">
                              <a:lumMod val="50000"/>
                              <a:lumOff val="50000"/>
                            </a:schemeClr>
                          </a:solidFill>
                        </a:rPr>
                        <a:t>(exact wording)</a:t>
                      </a: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dirty="0"/>
                        <a:t>95.8 (83.3-100)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alpha val="70000"/>
                      </a:schemeClr>
                    </a:solidFill>
                  </a:tcPr>
                </a:tc>
                <a:tc>
                  <a:txBody>
                    <a:bodyPr/>
                    <a:lstStyle/>
                    <a:p>
                      <a:r>
                        <a:rPr lang="en-US" sz="2800" dirty="0"/>
                        <a:t>95.9 (90.0-100)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DE9"/>
                    </a:solidFill>
                  </a:tcPr>
                </a:tc>
                <a:tc>
                  <a:txBody>
                    <a:bodyPr/>
                    <a:lstStyle/>
                    <a:p>
                      <a:r>
                        <a:rPr lang="en-US" sz="2800" dirty="0"/>
                        <a:t>83.3 (50-100)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599624180"/>
                  </a:ext>
                </a:extLst>
              </a:tr>
            </a:tbl>
          </a:graphicData>
        </a:graphic>
      </p:graphicFrame>
      <p:sp>
        <p:nvSpPr>
          <p:cNvPr id="6" name="TextBox 5">
            <a:extLst>
              <a:ext uri="{FF2B5EF4-FFF2-40B4-BE49-F238E27FC236}">
                <a16:creationId xmlns:a16="http://schemas.microsoft.com/office/drawing/2014/main" id="{F9AAD37D-2719-56BB-55AA-ED6C5B7B5905}"/>
              </a:ext>
            </a:extLst>
          </p:cNvPr>
          <p:cNvSpPr txBox="1"/>
          <p:nvPr/>
        </p:nvSpPr>
        <p:spPr>
          <a:xfrm>
            <a:off x="3378200" y="2002393"/>
            <a:ext cx="8089074" cy="461665"/>
          </a:xfrm>
          <a:prstGeom prst="rect">
            <a:avLst/>
          </a:prstGeom>
          <a:noFill/>
        </p:spPr>
        <p:txBody>
          <a:bodyPr wrap="none" rtlCol="0">
            <a:spAutoFit/>
          </a:bodyPr>
          <a:lstStyle/>
          <a:p>
            <a:r>
              <a:rPr lang="en-US" sz="2400" dirty="0"/>
              <a:t>How many faculty &amp; staff rated items </a:t>
            </a:r>
            <a:r>
              <a:rPr lang="en-US" sz="2400" i="1" dirty="0"/>
              <a:t>critical for success?</a:t>
            </a:r>
            <a:endParaRPr lang="en-US" sz="2400" dirty="0"/>
          </a:p>
        </p:txBody>
      </p:sp>
      <p:sp>
        <p:nvSpPr>
          <p:cNvPr id="8" name="Score 100%">
            <a:extLst>
              <a:ext uri="{FF2B5EF4-FFF2-40B4-BE49-F238E27FC236}">
                <a16:creationId xmlns:a16="http://schemas.microsoft.com/office/drawing/2014/main" id="{40FA591D-86C2-C6C6-8CDF-3B120A145EE8}"/>
              </a:ext>
            </a:extLst>
          </p:cNvPr>
          <p:cNvSpPr txBox="1"/>
          <p:nvPr/>
        </p:nvSpPr>
        <p:spPr>
          <a:xfrm rot="-600000">
            <a:off x="6157825" y="4463737"/>
            <a:ext cx="2343195" cy="917079"/>
          </a:xfrm>
          <a:prstGeom prst="leftArrow">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sz="2400" dirty="0"/>
              <a:t>7 teams 100%</a:t>
            </a:r>
          </a:p>
        </p:txBody>
      </p:sp>
      <p:sp>
        <p:nvSpPr>
          <p:cNvPr id="9" name="Included 100%">
            <a:extLst>
              <a:ext uri="{FF2B5EF4-FFF2-40B4-BE49-F238E27FC236}">
                <a16:creationId xmlns:a16="http://schemas.microsoft.com/office/drawing/2014/main" id="{4C421957-5DE5-5366-F183-D252CB2F5543}"/>
              </a:ext>
            </a:extLst>
          </p:cNvPr>
          <p:cNvSpPr txBox="1"/>
          <p:nvPr/>
        </p:nvSpPr>
        <p:spPr>
          <a:xfrm rot="-600000">
            <a:off x="6157825" y="3497590"/>
            <a:ext cx="2343195" cy="917079"/>
          </a:xfrm>
          <a:prstGeom prst="lef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2400" dirty="0"/>
              <a:t>8 teams 100%</a:t>
            </a:r>
          </a:p>
        </p:txBody>
      </p:sp>
    </p:spTree>
    <p:extLst>
      <p:ext uri="{BB962C8B-B14F-4D97-AF65-F5344CB8AC3E}">
        <p14:creationId xmlns:p14="http://schemas.microsoft.com/office/powerpoint/2010/main" val="63855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2C4F4-1F3F-EE9A-570A-AC7825A18A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BF99AB-A291-06F7-93BD-2CCC624BCAB3}"/>
              </a:ext>
            </a:extLst>
          </p:cNvPr>
          <p:cNvSpPr>
            <a:spLocks noGrp="1"/>
          </p:cNvSpPr>
          <p:nvPr>
            <p:ph type="title"/>
          </p:nvPr>
        </p:nvSpPr>
        <p:spPr/>
        <p:txBody>
          <a:bodyPr/>
          <a:lstStyle/>
          <a:p>
            <a:r>
              <a:rPr kumimoji="0" lang="en-US" sz="4400" b="0" i="0" u="none" strike="noStrike" kern="1200" cap="none" spc="0" normalizeH="0" baseline="0" noProof="0" dirty="0">
                <a:ln>
                  <a:noFill/>
                </a:ln>
                <a:solidFill>
                  <a:prstClr val="black"/>
                </a:solidFill>
                <a:effectLst/>
                <a:uLnTx/>
                <a:uFillTx/>
                <a:latin typeface="Heebo ExtraBold"/>
                <a:ea typeface="+mj-ea"/>
                <a:cs typeface="+mj-cs"/>
              </a:rPr>
              <a:t>Cafeteria </a:t>
            </a:r>
            <a:r>
              <a:rPr kumimoji="0" lang="en-US" sz="2800" b="0" i="0" u="none" strike="noStrike" kern="1200" cap="none" spc="0" normalizeH="0" baseline="0" noProof="0" dirty="0">
                <a:ln>
                  <a:noFill/>
                </a:ln>
                <a:solidFill>
                  <a:srgbClr val="637253"/>
                </a:solidFill>
                <a:effectLst/>
                <a:uLnTx/>
                <a:uFillTx/>
                <a:latin typeface="Heebo ExtraBold"/>
                <a:ea typeface="+mj-ea"/>
                <a:cs typeface="+mj-cs"/>
              </a:rPr>
              <a:t>(24 SESSS items)</a:t>
            </a:r>
            <a:endParaRPr lang="en-US" sz="2800" dirty="0">
              <a:solidFill>
                <a:schemeClr val="accent5"/>
              </a:solidFill>
            </a:endParaRPr>
          </a:p>
        </p:txBody>
      </p:sp>
      <p:graphicFrame>
        <p:nvGraphicFramePr>
          <p:cNvPr id="5" name="Content Placeholder 4">
            <a:extLst>
              <a:ext uri="{FF2B5EF4-FFF2-40B4-BE49-F238E27FC236}">
                <a16:creationId xmlns:a16="http://schemas.microsoft.com/office/drawing/2014/main" id="{B3401088-65AE-3275-D841-DE641966B0F1}"/>
              </a:ext>
            </a:extLst>
          </p:cNvPr>
          <p:cNvGraphicFramePr>
            <a:graphicFrameLocks noGrp="1"/>
          </p:cNvGraphicFramePr>
          <p:nvPr>
            <p:ph idx="1"/>
            <p:extLst>
              <p:ext uri="{D42A27DB-BD31-4B8C-83A1-F6EECF244321}">
                <p14:modId xmlns:p14="http://schemas.microsoft.com/office/powerpoint/2010/main" val="1300119655"/>
              </p:ext>
            </p:extLst>
          </p:nvPr>
        </p:nvGraphicFramePr>
        <p:xfrm>
          <a:off x="609600" y="2435225"/>
          <a:ext cx="10698480" cy="3398520"/>
        </p:xfrm>
        <a:graphic>
          <a:graphicData uri="http://schemas.openxmlformats.org/drawingml/2006/table">
            <a:tbl>
              <a:tblPr firstRow="1" firstCol="1">
                <a:tableStyleId>{073A0DAA-6AF3-43AB-8588-CEC1D06C72B9}</a:tableStyleId>
              </a:tblPr>
              <a:tblGrid>
                <a:gridCol w="3017520">
                  <a:extLst>
                    <a:ext uri="{9D8B030D-6E8A-4147-A177-3AD203B41FA5}">
                      <a16:colId xmlns:a16="http://schemas.microsoft.com/office/drawing/2014/main" val="195072806"/>
                    </a:ext>
                  </a:extLst>
                </a:gridCol>
                <a:gridCol w="2651760">
                  <a:extLst>
                    <a:ext uri="{9D8B030D-6E8A-4147-A177-3AD203B41FA5}">
                      <a16:colId xmlns:a16="http://schemas.microsoft.com/office/drawing/2014/main" val="1706843045"/>
                    </a:ext>
                  </a:extLst>
                </a:gridCol>
                <a:gridCol w="2651760">
                  <a:extLst>
                    <a:ext uri="{9D8B030D-6E8A-4147-A177-3AD203B41FA5}">
                      <a16:colId xmlns:a16="http://schemas.microsoft.com/office/drawing/2014/main" val="4213368804"/>
                    </a:ext>
                  </a:extLst>
                </a:gridCol>
                <a:gridCol w="2377440">
                  <a:extLst>
                    <a:ext uri="{9D8B030D-6E8A-4147-A177-3AD203B41FA5}">
                      <a16:colId xmlns:a16="http://schemas.microsoft.com/office/drawing/2014/main" val="2686227036"/>
                    </a:ext>
                  </a:extLst>
                </a:gridCol>
              </a:tblGrid>
              <a:tr h="370840">
                <a:tc>
                  <a:txBody>
                    <a:bodyPr/>
                    <a:lstStyle/>
                    <a:p>
                      <a:endParaRPr lang="en-US" b="0" dirty="0">
                        <a:solidFill>
                          <a:schemeClr val="tx1"/>
                        </a:solidFill>
                      </a:endParaRP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3200" dirty="0"/>
                        <a:t>≥75%</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F00"/>
                    </a:solidFill>
                  </a:tcPr>
                </a:tc>
                <a:tc>
                  <a:txBody>
                    <a:bodyPr/>
                    <a:lstStyle/>
                    <a:p>
                      <a:r>
                        <a:rPr lang="en-US" sz="3200" dirty="0">
                          <a:solidFill>
                            <a:schemeClr val="tx1"/>
                          </a:solidFill>
                        </a:rPr>
                        <a:t>50-75%</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00"/>
                    </a:solidFill>
                  </a:tcPr>
                </a:tc>
                <a:tc>
                  <a:txBody>
                    <a:bodyPr/>
                    <a:lstStyle/>
                    <a:p>
                      <a:r>
                        <a:rPr lang="en-US" sz="3200" dirty="0">
                          <a:solidFill>
                            <a:schemeClr val="tx1"/>
                          </a:solidFill>
                        </a:rPr>
                        <a:t>0-50%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005183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u="none" dirty="0">
                          <a:solidFill>
                            <a:schemeClr val="tx1"/>
                          </a:solidFill>
                        </a:rPr>
                        <a:t>Number per school</a:t>
                      </a: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u="none" dirty="0"/>
                        <a:t>1-8</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alpha val="70000"/>
                      </a:schemeClr>
                    </a:solidFill>
                  </a:tcPr>
                </a:tc>
                <a:tc>
                  <a:txBody>
                    <a:bodyPr/>
                    <a:lstStyle/>
                    <a:p>
                      <a:r>
                        <a:rPr lang="en-US" sz="2800" dirty="0"/>
                        <a:t>4-15</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DE9"/>
                    </a:solidFill>
                  </a:tcPr>
                </a:tc>
                <a:tc>
                  <a:txBody>
                    <a:bodyPr/>
                    <a:lstStyle/>
                    <a:p>
                      <a:r>
                        <a:rPr lang="en-US" sz="2800" dirty="0"/>
                        <a:t>4-17</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6378898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mn-lt"/>
                          <a:ea typeface="+mn-ea"/>
                          <a:cs typeface="+mn-cs"/>
                        </a:rPr>
                        <a:t>M%</a:t>
                      </a:r>
                      <a:r>
                        <a:rPr kumimoji="0" lang="en-US" sz="2800" b="0" i="0" u="none" strike="noStrike" kern="1200" cap="none" spc="0" normalizeH="0" baseline="0" noProof="0" dirty="0">
                          <a:ln>
                            <a:noFill/>
                          </a:ln>
                          <a:solidFill>
                            <a:prstClr val="black"/>
                          </a:solidFill>
                          <a:effectLst/>
                          <a:uLnTx/>
                          <a:uFillTx/>
                          <a:latin typeface="+mn-lt"/>
                          <a:ea typeface="+mn-ea"/>
                          <a:cs typeface="+mn-cs"/>
                        </a:rPr>
                        <a:t> (range) </a:t>
                      </a:r>
                      <a:r>
                        <a:rPr kumimoji="0" lang="en-US" sz="2700" b="0" i="0" u="none" strike="noStrike" kern="1200" cap="none" spc="0" normalizeH="0" baseline="0" noProof="0" dirty="0">
                          <a:ln>
                            <a:noFill/>
                          </a:ln>
                          <a:solidFill>
                            <a:prstClr val="black"/>
                          </a:solidFill>
                          <a:effectLst/>
                          <a:uLnTx/>
                          <a:uFillTx/>
                          <a:latin typeface="+mn-lt"/>
                          <a:ea typeface="+mn-ea"/>
                          <a:cs typeface="+mn-cs"/>
                        </a:rPr>
                        <a:t>included on matrix</a:t>
                      </a:r>
                      <a:endParaRPr lang="en-US" sz="2800" b="0" dirty="0">
                        <a:solidFill>
                          <a:schemeClr val="tx1"/>
                        </a:solidFill>
                      </a:endParaRP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dirty="0"/>
                        <a:t>94.6 (83.3-100)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alpha val="70000"/>
                      </a:schemeClr>
                    </a:solidFill>
                  </a:tcPr>
                </a:tc>
                <a:tc>
                  <a:txBody>
                    <a:bodyPr/>
                    <a:lstStyle/>
                    <a:p>
                      <a:r>
                        <a:rPr lang="en-US" sz="2800" dirty="0"/>
                        <a:t>22.5 (0-100)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DE9"/>
                    </a:solidFill>
                  </a:tcPr>
                </a:tc>
                <a:tc>
                  <a:txBody>
                    <a:bodyPr/>
                    <a:lstStyle/>
                    <a:p>
                      <a:r>
                        <a:rPr lang="en-US" sz="2800" dirty="0"/>
                        <a:t>0.8 (0-8.3)</a:t>
                      </a:r>
                    </a:p>
                    <a:p>
                      <a:r>
                        <a:rPr lang="en-US" sz="2400" dirty="0"/>
                        <a:t>1 school, 1 item</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91918899"/>
                  </a:ext>
                </a:extLst>
              </a:tr>
              <a:tr h="370840">
                <a:tc>
                  <a:txBody>
                    <a:bodyPr/>
                    <a:lstStyle/>
                    <a:p>
                      <a:r>
                        <a:rPr lang="en-US" sz="2800" b="0" dirty="0">
                          <a:solidFill>
                            <a:schemeClr val="tx1"/>
                          </a:solidFill>
                        </a:rPr>
                        <a:t>Score </a:t>
                      </a:r>
                      <a:r>
                        <a:rPr lang="en-US" sz="2800" b="0" i="1" dirty="0">
                          <a:solidFill>
                            <a:schemeClr val="tx1"/>
                          </a:solidFill>
                        </a:rPr>
                        <a:t>M% </a:t>
                      </a:r>
                      <a:r>
                        <a:rPr lang="en-US" sz="2800" b="0" i="0" dirty="0">
                          <a:solidFill>
                            <a:schemeClr val="tx1"/>
                          </a:solidFill>
                        </a:rPr>
                        <a:t>(range)</a:t>
                      </a:r>
                    </a:p>
                    <a:p>
                      <a:r>
                        <a:rPr lang="en-US" sz="2800" b="0" dirty="0">
                          <a:solidFill>
                            <a:schemeClr val="tx1">
                              <a:lumMod val="50000"/>
                              <a:lumOff val="50000"/>
                            </a:schemeClr>
                          </a:solidFill>
                        </a:rPr>
                        <a:t>(exact wording)</a:t>
                      </a: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dirty="0"/>
                        <a:t>98.0 (80.0-100)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alpha val="70000"/>
                      </a:schemeClr>
                    </a:solidFill>
                  </a:tcPr>
                </a:tc>
                <a:tc>
                  <a:txBody>
                    <a:bodyPr/>
                    <a:lstStyle/>
                    <a:p>
                      <a:r>
                        <a:rPr lang="en-US" sz="2800" dirty="0"/>
                        <a:t>81.0 (50-100)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DE9"/>
                    </a:solidFill>
                  </a:tcPr>
                </a:tc>
                <a:tc>
                  <a:txBody>
                    <a:bodyPr/>
                    <a:lstStyle/>
                    <a:p>
                      <a:r>
                        <a:rPr lang="en-US" sz="2800" dirty="0"/>
                        <a:t>100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599624180"/>
                  </a:ext>
                </a:extLst>
              </a:tr>
            </a:tbl>
          </a:graphicData>
        </a:graphic>
      </p:graphicFrame>
      <p:sp>
        <p:nvSpPr>
          <p:cNvPr id="6" name="TextBox 5">
            <a:extLst>
              <a:ext uri="{FF2B5EF4-FFF2-40B4-BE49-F238E27FC236}">
                <a16:creationId xmlns:a16="http://schemas.microsoft.com/office/drawing/2014/main" id="{F66C89DC-D8BA-4077-7A5B-BC235AE8EA9B}"/>
              </a:ext>
            </a:extLst>
          </p:cNvPr>
          <p:cNvSpPr txBox="1"/>
          <p:nvPr/>
        </p:nvSpPr>
        <p:spPr>
          <a:xfrm>
            <a:off x="3378200" y="2002393"/>
            <a:ext cx="8089074" cy="461665"/>
          </a:xfrm>
          <a:prstGeom prst="rect">
            <a:avLst/>
          </a:prstGeom>
          <a:noFill/>
        </p:spPr>
        <p:txBody>
          <a:bodyPr wrap="none" rtlCol="0">
            <a:spAutoFit/>
          </a:bodyPr>
          <a:lstStyle/>
          <a:p>
            <a:r>
              <a:rPr lang="en-US" sz="2400" dirty="0"/>
              <a:t>How many faculty &amp; staff rated items </a:t>
            </a:r>
            <a:r>
              <a:rPr lang="en-US" sz="2400" i="1" dirty="0"/>
              <a:t>critical for success?</a:t>
            </a:r>
            <a:endParaRPr lang="en-US" sz="2400" dirty="0"/>
          </a:p>
        </p:txBody>
      </p:sp>
      <p:sp>
        <p:nvSpPr>
          <p:cNvPr id="8" name="100% score">
            <a:extLst>
              <a:ext uri="{FF2B5EF4-FFF2-40B4-BE49-F238E27FC236}">
                <a16:creationId xmlns:a16="http://schemas.microsoft.com/office/drawing/2014/main" id="{1728B77A-2E01-5ECD-A97A-A70D8631CCD2}"/>
              </a:ext>
            </a:extLst>
          </p:cNvPr>
          <p:cNvSpPr txBox="1"/>
          <p:nvPr/>
        </p:nvSpPr>
        <p:spPr>
          <a:xfrm rot="-600000">
            <a:off x="6157825" y="4463737"/>
            <a:ext cx="2343195" cy="917079"/>
          </a:xfrm>
          <a:prstGeom prst="leftArrow">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sz="2400" dirty="0"/>
              <a:t>9 teams 100%</a:t>
            </a:r>
          </a:p>
        </p:txBody>
      </p:sp>
      <p:sp>
        <p:nvSpPr>
          <p:cNvPr id="9" name="100% included">
            <a:extLst>
              <a:ext uri="{FF2B5EF4-FFF2-40B4-BE49-F238E27FC236}">
                <a16:creationId xmlns:a16="http://schemas.microsoft.com/office/drawing/2014/main" id="{529FB508-788D-C1BC-7D53-494416DA920A}"/>
              </a:ext>
            </a:extLst>
          </p:cNvPr>
          <p:cNvSpPr txBox="1"/>
          <p:nvPr/>
        </p:nvSpPr>
        <p:spPr>
          <a:xfrm rot="-600000">
            <a:off x="6157825" y="3497590"/>
            <a:ext cx="2343195" cy="917079"/>
          </a:xfrm>
          <a:prstGeom prst="lef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2400" dirty="0"/>
              <a:t>6 teams 100%</a:t>
            </a:r>
          </a:p>
        </p:txBody>
      </p:sp>
    </p:spTree>
    <p:extLst>
      <p:ext uri="{BB962C8B-B14F-4D97-AF65-F5344CB8AC3E}">
        <p14:creationId xmlns:p14="http://schemas.microsoft.com/office/powerpoint/2010/main" val="162014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11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DCC7C-B8AB-3798-35F0-5526F3A2F7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B054EC-A7B0-BF1E-4289-F78F9BAFC003}"/>
              </a:ext>
            </a:extLst>
          </p:cNvPr>
          <p:cNvSpPr>
            <a:spLocks noGrp="1"/>
          </p:cNvSpPr>
          <p:nvPr>
            <p:ph type="title"/>
          </p:nvPr>
        </p:nvSpPr>
        <p:spPr/>
        <p:txBody>
          <a:bodyPr/>
          <a:lstStyle/>
          <a:p>
            <a:r>
              <a:rPr kumimoji="0" lang="en-US" sz="4400" b="0" i="0" u="none" strike="noStrike" kern="1200" cap="none" spc="0" normalizeH="0" baseline="0" noProof="0" dirty="0">
                <a:ln>
                  <a:noFill/>
                </a:ln>
                <a:solidFill>
                  <a:prstClr val="black"/>
                </a:solidFill>
                <a:effectLst/>
                <a:uLnTx/>
                <a:uFillTx/>
                <a:latin typeface="Heebo ExtraBold"/>
                <a:ea typeface="+mj-ea"/>
                <a:cs typeface="+mj-cs"/>
              </a:rPr>
              <a:t>Playground </a:t>
            </a:r>
            <a:r>
              <a:rPr kumimoji="0" lang="en-US" sz="2800" b="0" i="0" u="none" strike="noStrike" kern="1200" cap="none" spc="0" normalizeH="0" baseline="0" noProof="0" dirty="0">
                <a:ln>
                  <a:noFill/>
                </a:ln>
                <a:solidFill>
                  <a:srgbClr val="637253"/>
                </a:solidFill>
                <a:effectLst/>
                <a:uLnTx/>
                <a:uFillTx/>
                <a:latin typeface="Heebo ExtraBold"/>
                <a:ea typeface="+mj-ea"/>
                <a:cs typeface="+mj-cs"/>
              </a:rPr>
              <a:t>(15 SESSS items)</a:t>
            </a:r>
            <a:endParaRPr lang="en-US" sz="2800" dirty="0">
              <a:solidFill>
                <a:schemeClr val="accent5"/>
              </a:solidFill>
            </a:endParaRPr>
          </a:p>
        </p:txBody>
      </p:sp>
      <p:graphicFrame>
        <p:nvGraphicFramePr>
          <p:cNvPr id="5" name="Content Placeholder 4">
            <a:extLst>
              <a:ext uri="{FF2B5EF4-FFF2-40B4-BE49-F238E27FC236}">
                <a16:creationId xmlns:a16="http://schemas.microsoft.com/office/drawing/2014/main" id="{58D3F4FA-D545-8975-A70D-2344EA3E3B1F}"/>
              </a:ext>
            </a:extLst>
          </p:cNvPr>
          <p:cNvGraphicFramePr>
            <a:graphicFrameLocks noGrp="1"/>
          </p:cNvGraphicFramePr>
          <p:nvPr>
            <p:ph idx="1"/>
            <p:extLst>
              <p:ext uri="{D42A27DB-BD31-4B8C-83A1-F6EECF244321}">
                <p14:modId xmlns:p14="http://schemas.microsoft.com/office/powerpoint/2010/main" val="2129397264"/>
              </p:ext>
            </p:extLst>
          </p:nvPr>
        </p:nvGraphicFramePr>
        <p:xfrm>
          <a:off x="609600" y="2435225"/>
          <a:ext cx="10698480" cy="3398520"/>
        </p:xfrm>
        <a:graphic>
          <a:graphicData uri="http://schemas.openxmlformats.org/drawingml/2006/table">
            <a:tbl>
              <a:tblPr firstRow="1" firstCol="1">
                <a:tableStyleId>{073A0DAA-6AF3-43AB-8588-CEC1D06C72B9}</a:tableStyleId>
              </a:tblPr>
              <a:tblGrid>
                <a:gridCol w="3017520">
                  <a:extLst>
                    <a:ext uri="{9D8B030D-6E8A-4147-A177-3AD203B41FA5}">
                      <a16:colId xmlns:a16="http://schemas.microsoft.com/office/drawing/2014/main" val="195072806"/>
                    </a:ext>
                  </a:extLst>
                </a:gridCol>
                <a:gridCol w="2651760">
                  <a:extLst>
                    <a:ext uri="{9D8B030D-6E8A-4147-A177-3AD203B41FA5}">
                      <a16:colId xmlns:a16="http://schemas.microsoft.com/office/drawing/2014/main" val="1706843045"/>
                    </a:ext>
                  </a:extLst>
                </a:gridCol>
                <a:gridCol w="2651760">
                  <a:extLst>
                    <a:ext uri="{9D8B030D-6E8A-4147-A177-3AD203B41FA5}">
                      <a16:colId xmlns:a16="http://schemas.microsoft.com/office/drawing/2014/main" val="4213368804"/>
                    </a:ext>
                  </a:extLst>
                </a:gridCol>
                <a:gridCol w="2377440">
                  <a:extLst>
                    <a:ext uri="{9D8B030D-6E8A-4147-A177-3AD203B41FA5}">
                      <a16:colId xmlns:a16="http://schemas.microsoft.com/office/drawing/2014/main" val="2686227036"/>
                    </a:ext>
                  </a:extLst>
                </a:gridCol>
              </a:tblGrid>
              <a:tr h="370840">
                <a:tc>
                  <a:txBody>
                    <a:bodyPr/>
                    <a:lstStyle/>
                    <a:p>
                      <a:endParaRPr lang="en-US" b="0" dirty="0">
                        <a:solidFill>
                          <a:schemeClr val="tx1"/>
                        </a:solidFill>
                      </a:endParaRP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3200" dirty="0"/>
                        <a:t>≥75%</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F00"/>
                    </a:solidFill>
                  </a:tcPr>
                </a:tc>
                <a:tc>
                  <a:txBody>
                    <a:bodyPr/>
                    <a:lstStyle/>
                    <a:p>
                      <a:r>
                        <a:rPr lang="en-US" sz="3200" dirty="0">
                          <a:solidFill>
                            <a:schemeClr val="tx1"/>
                          </a:solidFill>
                        </a:rPr>
                        <a:t>50-75%</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00"/>
                    </a:solidFill>
                  </a:tcPr>
                </a:tc>
                <a:tc>
                  <a:txBody>
                    <a:bodyPr/>
                    <a:lstStyle/>
                    <a:p>
                      <a:r>
                        <a:rPr lang="en-US" sz="3200" dirty="0">
                          <a:solidFill>
                            <a:schemeClr val="tx1"/>
                          </a:solidFill>
                        </a:rPr>
                        <a:t>0-50%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005183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u="none" dirty="0">
                          <a:solidFill>
                            <a:schemeClr val="tx1"/>
                          </a:solidFill>
                        </a:rPr>
                        <a:t>Number per school</a:t>
                      </a: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u="none" dirty="0"/>
                        <a:t>0-12</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alpha val="70000"/>
                      </a:schemeClr>
                    </a:solidFill>
                  </a:tcPr>
                </a:tc>
                <a:tc>
                  <a:txBody>
                    <a:bodyPr/>
                    <a:lstStyle/>
                    <a:p>
                      <a:r>
                        <a:rPr lang="en-US" sz="2800" dirty="0"/>
                        <a:t>3-10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DE9"/>
                    </a:solidFill>
                  </a:tcPr>
                </a:tc>
                <a:tc>
                  <a:txBody>
                    <a:bodyPr/>
                    <a:lstStyle/>
                    <a:p>
                      <a:r>
                        <a:rPr lang="en-US" sz="2800" dirty="0"/>
                        <a:t>1-10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63788981"/>
                  </a:ext>
                </a:extLst>
              </a:tr>
              <a:tr h="370840">
                <a:tc>
                  <a:txBody>
                    <a:bodyPr/>
                    <a:lstStyle/>
                    <a:p>
                      <a:r>
                        <a:rPr lang="en-US" sz="2800" b="0" i="1" dirty="0">
                          <a:solidFill>
                            <a:schemeClr val="tx1"/>
                          </a:solidFill>
                        </a:rPr>
                        <a:t>M%</a:t>
                      </a:r>
                      <a:r>
                        <a:rPr lang="en-US" sz="2800" b="0" dirty="0">
                          <a:solidFill>
                            <a:schemeClr val="tx1"/>
                          </a:solidFill>
                        </a:rPr>
                        <a:t> (range) </a:t>
                      </a:r>
                      <a:r>
                        <a:rPr lang="en-US" sz="2700" b="0" dirty="0">
                          <a:solidFill>
                            <a:schemeClr val="tx1"/>
                          </a:solidFill>
                        </a:rPr>
                        <a:t>included on matrix</a:t>
                      </a: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dirty="0"/>
                        <a:t>83.9 (0-100)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alpha val="70000"/>
                      </a:schemeClr>
                    </a:solidFill>
                  </a:tcPr>
                </a:tc>
                <a:tc>
                  <a:txBody>
                    <a:bodyPr/>
                    <a:lstStyle/>
                    <a:p>
                      <a:r>
                        <a:rPr lang="en-US" sz="2800" dirty="0"/>
                        <a:t>23.0 (0-100)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DE9"/>
                    </a:solidFill>
                  </a:tcPr>
                </a:tc>
                <a:tc>
                  <a:txBody>
                    <a:bodyPr/>
                    <a:lstStyle/>
                    <a:p>
                      <a:r>
                        <a:rPr lang="en-US" sz="2800" dirty="0"/>
                        <a:t>6.5 (0-33.3)</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91918899"/>
                  </a:ext>
                </a:extLst>
              </a:tr>
              <a:tr h="370840">
                <a:tc>
                  <a:txBody>
                    <a:bodyPr/>
                    <a:lstStyle/>
                    <a:p>
                      <a:r>
                        <a:rPr lang="en-US" sz="2800" b="0" dirty="0">
                          <a:solidFill>
                            <a:schemeClr val="tx1"/>
                          </a:solidFill>
                        </a:rPr>
                        <a:t>Score </a:t>
                      </a:r>
                      <a:r>
                        <a:rPr lang="en-US" sz="2800" b="0" i="1" dirty="0">
                          <a:solidFill>
                            <a:schemeClr val="tx1"/>
                          </a:solidFill>
                        </a:rPr>
                        <a:t>M% </a:t>
                      </a:r>
                      <a:r>
                        <a:rPr lang="en-US" sz="2800" b="0" i="0" dirty="0">
                          <a:solidFill>
                            <a:schemeClr val="tx1"/>
                          </a:solidFill>
                        </a:rPr>
                        <a:t>(range)</a:t>
                      </a:r>
                    </a:p>
                    <a:p>
                      <a:r>
                        <a:rPr lang="en-US" sz="2800" b="0" dirty="0">
                          <a:solidFill>
                            <a:schemeClr val="tx1">
                              <a:lumMod val="50000"/>
                              <a:lumOff val="50000"/>
                            </a:schemeClr>
                          </a:solidFill>
                        </a:rPr>
                        <a:t>(exact wording)</a:t>
                      </a: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dirty="0"/>
                        <a:t>96.9 (87.5-100)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alpha val="70000"/>
                      </a:schemeClr>
                    </a:solidFill>
                  </a:tcPr>
                </a:tc>
                <a:tc>
                  <a:txBody>
                    <a:bodyPr/>
                    <a:lstStyle/>
                    <a:p>
                      <a:r>
                        <a:rPr lang="en-US" sz="2800" dirty="0"/>
                        <a:t>97.2 (91.7-100)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DE9"/>
                    </a:solidFill>
                  </a:tcPr>
                </a:tc>
                <a:tc>
                  <a:txBody>
                    <a:bodyPr/>
                    <a:lstStyle/>
                    <a:p>
                      <a:r>
                        <a:rPr lang="en-US" sz="2800" dirty="0"/>
                        <a:t>100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599624180"/>
                  </a:ext>
                </a:extLst>
              </a:tr>
            </a:tbl>
          </a:graphicData>
        </a:graphic>
      </p:graphicFrame>
      <p:sp>
        <p:nvSpPr>
          <p:cNvPr id="6" name="TextBox 5">
            <a:extLst>
              <a:ext uri="{FF2B5EF4-FFF2-40B4-BE49-F238E27FC236}">
                <a16:creationId xmlns:a16="http://schemas.microsoft.com/office/drawing/2014/main" id="{07532C89-BFC7-FA9C-72D3-35E61D21F528}"/>
              </a:ext>
            </a:extLst>
          </p:cNvPr>
          <p:cNvSpPr txBox="1"/>
          <p:nvPr/>
        </p:nvSpPr>
        <p:spPr>
          <a:xfrm>
            <a:off x="3378200" y="2002393"/>
            <a:ext cx="8089074" cy="461665"/>
          </a:xfrm>
          <a:prstGeom prst="rect">
            <a:avLst/>
          </a:prstGeom>
          <a:noFill/>
        </p:spPr>
        <p:txBody>
          <a:bodyPr wrap="none" rtlCol="0">
            <a:spAutoFit/>
          </a:bodyPr>
          <a:lstStyle/>
          <a:p>
            <a:r>
              <a:rPr lang="en-US" sz="2400" dirty="0"/>
              <a:t>How many faculty &amp; staff rated items </a:t>
            </a:r>
            <a:r>
              <a:rPr lang="en-US" sz="2400" i="1" dirty="0"/>
              <a:t>critical for success?</a:t>
            </a:r>
            <a:endParaRPr lang="en-US" sz="2400" dirty="0"/>
          </a:p>
        </p:txBody>
      </p:sp>
      <p:sp>
        <p:nvSpPr>
          <p:cNvPr id="8" name="Score 100%">
            <a:extLst>
              <a:ext uri="{FF2B5EF4-FFF2-40B4-BE49-F238E27FC236}">
                <a16:creationId xmlns:a16="http://schemas.microsoft.com/office/drawing/2014/main" id="{F9A63B20-F5C4-CA88-1F68-7AC014EF31B6}"/>
              </a:ext>
            </a:extLst>
          </p:cNvPr>
          <p:cNvSpPr txBox="1"/>
          <p:nvPr/>
        </p:nvSpPr>
        <p:spPr>
          <a:xfrm rot="-600000">
            <a:off x="6157825" y="4463737"/>
            <a:ext cx="2343195" cy="917079"/>
          </a:xfrm>
          <a:prstGeom prst="leftArrow">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sz="2400" dirty="0"/>
              <a:t>5 teams 100%</a:t>
            </a:r>
          </a:p>
        </p:txBody>
      </p:sp>
      <p:sp>
        <p:nvSpPr>
          <p:cNvPr id="9" name="Included 100%">
            <a:extLst>
              <a:ext uri="{FF2B5EF4-FFF2-40B4-BE49-F238E27FC236}">
                <a16:creationId xmlns:a16="http://schemas.microsoft.com/office/drawing/2014/main" id="{7C1854FE-6880-AA27-DEF8-B321EA5CB4BF}"/>
              </a:ext>
            </a:extLst>
          </p:cNvPr>
          <p:cNvSpPr txBox="1"/>
          <p:nvPr/>
        </p:nvSpPr>
        <p:spPr>
          <a:xfrm rot="-600000">
            <a:off x="6157825" y="3497590"/>
            <a:ext cx="2343195" cy="917079"/>
          </a:xfrm>
          <a:prstGeom prst="lef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2400" dirty="0"/>
              <a:t>6 teams 100%</a:t>
            </a:r>
          </a:p>
        </p:txBody>
      </p:sp>
    </p:spTree>
    <p:extLst>
      <p:ext uri="{BB962C8B-B14F-4D97-AF65-F5344CB8AC3E}">
        <p14:creationId xmlns:p14="http://schemas.microsoft.com/office/powerpoint/2010/main" val="387340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5B185-65A4-9A0B-E01E-AFD2C20B9C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B8C106-1AE7-CEAB-ED6D-4A790C1AF79A}"/>
              </a:ext>
            </a:extLst>
          </p:cNvPr>
          <p:cNvSpPr>
            <a:spLocks noGrp="1"/>
          </p:cNvSpPr>
          <p:nvPr>
            <p:ph type="title"/>
          </p:nvPr>
        </p:nvSpPr>
        <p:spPr/>
        <p:txBody>
          <a:bodyPr/>
          <a:lstStyle/>
          <a:p>
            <a:r>
              <a:rPr kumimoji="0" lang="en-US" sz="4400" b="0" i="0" u="none" strike="noStrike" kern="1200" cap="none" spc="0" normalizeH="0" baseline="0" noProof="0" dirty="0">
                <a:ln>
                  <a:noFill/>
                </a:ln>
                <a:solidFill>
                  <a:prstClr val="black"/>
                </a:solidFill>
                <a:effectLst/>
                <a:uLnTx/>
                <a:uFillTx/>
                <a:latin typeface="Heebo ExtraBold"/>
                <a:ea typeface="+mj-ea"/>
                <a:cs typeface="+mj-cs"/>
              </a:rPr>
              <a:t>Restroom </a:t>
            </a:r>
            <a:r>
              <a:rPr kumimoji="0" lang="en-US" sz="2800" b="0" i="0" u="none" strike="noStrike" kern="1200" cap="none" spc="0" normalizeH="0" baseline="0" noProof="0" dirty="0">
                <a:ln>
                  <a:noFill/>
                </a:ln>
                <a:solidFill>
                  <a:srgbClr val="637253"/>
                </a:solidFill>
                <a:effectLst/>
                <a:uLnTx/>
                <a:uFillTx/>
                <a:latin typeface="Heebo ExtraBold"/>
                <a:ea typeface="+mj-ea"/>
                <a:cs typeface="+mj-cs"/>
              </a:rPr>
              <a:t>(18 SESSS items)</a:t>
            </a:r>
            <a:endParaRPr lang="en-US" sz="2800" dirty="0">
              <a:solidFill>
                <a:schemeClr val="accent5"/>
              </a:solidFill>
            </a:endParaRPr>
          </a:p>
        </p:txBody>
      </p:sp>
      <p:graphicFrame>
        <p:nvGraphicFramePr>
          <p:cNvPr id="5" name="Content Placeholder 4">
            <a:extLst>
              <a:ext uri="{FF2B5EF4-FFF2-40B4-BE49-F238E27FC236}">
                <a16:creationId xmlns:a16="http://schemas.microsoft.com/office/drawing/2014/main" id="{F37D5104-DE3B-E5D8-7F0D-B1BE018E0E6F}"/>
              </a:ext>
            </a:extLst>
          </p:cNvPr>
          <p:cNvGraphicFramePr>
            <a:graphicFrameLocks noGrp="1"/>
          </p:cNvGraphicFramePr>
          <p:nvPr>
            <p:ph idx="1"/>
            <p:extLst>
              <p:ext uri="{D42A27DB-BD31-4B8C-83A1-F6EECF244321}">
                <p14:modId xmlns:p14="http://schemas.microsoft.com/office/powerpoint/2010/main" val="881691247"/>
              </p:ext>
            </p:extLst>
          </p:nvPr>
        </p:nvGraphicFramePr>
        <p:xfrm>
          <a:off x="609600" y="2435225"/>
          <a:ext cx="10698480" cy="3398520"/>
        </p:xfrm>
        <a:graphic>
          <a:graphicData uri="http://schemas.openxmlformats.org/drawingml/2006/table">
            <a:tbl>
              <a:tblPr firstRow="1" firstCol="1">
                <a:tableStyleId>{073A0DAA-6AF3-43AB-8588-CEC1D06C72B9}</a:tableStyleId>
              </a:tblPr>
              <a:tblGrid>
                <a:gridCol w="3017520">
                  <a:extLst>
                    <a:ext uri="{9D8B030D-6E8A-4147-A177-3AD203B41FA5}">
                      <a16:colId xmlns:a16="http://schemas.microsoft.com/office/drawing/2014/main" val="195072806"/>
                    </a:ext>
                  </a:extLst>
                </a:gridCol>
                <a:gridCol w="2651760">
                  <a:extLst>
                    <a:ext uri="{9D8B030D-6E8A-4147-A177-3AD203B41FA5}">
                      <a16:colId xmlns:a16="http://schemas.microsoft.com/office/drawing/2014/main" val="1706843045"/>
                    </a:ext>
                  </a:extLst>
                </a:gridCol>
                <a:gridCol w="2651760">
                  <a:extLst>
                    <a:ext uri="{9D8B030D-6E8A-4147-A177-3AD203B41FA5}">
                      <a16:colId xmlns:a16="http://schemas.microsoft.com/office/drawing/2014/main" val="4213368804"/>
                    </a:ext>
                  </a:extLst>
                </a:gridCol>
                <a:gridCol w="2377440">
                  <a:extLst>
                    <a:ext uri="{9D8B030D-6E8A-4147-A177-3AD203B41FA5}">
                      <a16:colId xmlns:a16="http://schemas.microsoft.com/office/drawing/2014/main" val="2686227036"/>
                    </a:ext>
                  </a:extLst>
                </a:gridCol>
              </a:tblGrid>
              <a:tr h="370840">
                <a:tc>
                  <a:txBody>
                    <a:bodyPr/>
                    <a:lstStyle/>
                    <a:p>
                      <a:endParaRPr lang="en-US" b="0" dirty="0">
                        <a:solidFill>
                          <a:schemeClr val="tx1"/>
                        </a:solidFill>
                      </a:endParaRP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3200" dirty="0"/>
                        <a:t>≥75%</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F00"/>
                    </a:solidFill>
                  </a:tcPr>
                </a:tc>
                <a:tc>
                  <a:txBody>
                    <a:bodyPr/>
                    <a:lstStyle/>
                    <a:p>
                      <a:r>
                        <a:rPr lang="en-US" sz="3200" dirty="0">
                          <a:solidFill>
                            <a:schemeClr val="tx1"/>
                          </a:solidFill>
                        </a:rPr>
                        <a:t>50-75%</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00"/>
                    </a:solidFill>
                  </a:tcPr>
                </a:tc>
                <a:tc>
                  <a:txBody>
                    <a:bodyPr/>
                    <a:lstStyle/>
                    <a:p>
                      <a:r>
                        <a:rPr lang="en-US" sz="3200" dirty="0">
                          <a:solidFill>
                            <a:schemeClr val="tx1"/>
                          </a:solidFill>
                        </a:rPr>
                        <a:t>0-50%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005183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u="none" dirty="0">
                          <a:solidFill>
                            <a:schemeClr val="tx1"/>
                          </a:solidFill>
                        </a:rPr>
                        <a:t>Number per school</a:t>
                      </a: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u="none" dirty="0"/>
                        <a:t>3-12</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alpha val="70000"/>
                      </a:schemeClr>
                    </a:solidFill>
                  </a:tcPr>
                </a:tc>
                <a:tc>
                  <a:txBody>
                    <a:bodyPr/>
                    <a:lstStyle/>
                    <a:p>
                      <a:r>
                        <a:rPr lang="en-US" sz="2800" dirty="0"/>
                        <a:t>3-10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DE9"/>
                    </a:solidFill>
                  </a:tcPr>
                </a:tc>
                <a:tc>
                  <a:txBody>
                    <a:bodyPr/>
                    <a:lstStyle/>
                    <a:p>
                      <a:r>
                        <a:rPr lang="en-US" sz="2800" dirty="0"/>
                        <a:t>2-6</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6378898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mn-lt"/>
                          <a:ea typeface="+mn-ea"/>
                          <a:cs typeface="+mn-cs"/>
                        </a:rPr>
                        <a:t>M%</a:t>
                      </a:r>
                      <a:r>
                        <a:rPr kumimoji="0" lang="en-US" sz="2800" b="0" i="0" u="none" strike="noStrike" kern="1200" cap="none" spc="0" normalizeH="0" baseline="0" noProof="0" dirty="0">
                          <a:ln>
                            <a:noFill/>
                          </a:ln>
                          <a:solidFill>
                            <a:prstClr val="black"/>
                          </a:solidFill>
                          <a:effectLst/>
                          <a:uLnTx/>
                          <a:uFillTx/>
                          <a:latin typeface="+mn-lt"/>
                          <a:ea typeface="+mn-ea"/>
                          <a:cs typeface="+mn-cs"/>
                        </a:rPr>
                        <a:t> (range) </a:t>
                      </a:r>
                      <a:r>
                        <a:rPr kumimoji="0" lang="en-US" sz="2700" b="0" i="0" u="none" strike="noStrike" kern="1200" cap="none" spc="0" normalizeH="0" baseline="0" noProof="0" dirty="0">
                          <a:ln>
                            <a:noFill/>
                          </a:ln>
                          <a:solidFill>
                            <a:prstClr val="black"/>
                          </a:solidFill>
                          <a:effectLst/>
                          <a:uLnTx/>
                          <a:uFillTx/>
                          <a:latin typeface="+mn-lt"/>
                          <a:ea typeface="+mn-ea"/>
                          <a:cs typeface="+mn-cs"/>
                        </a:rPr>
                        <a:t>included on matrix</a:t>
                      </a:r>
                      <a:endParaRPr lang="en-US" sz="2800" b="0" dirty="0">
                        <a:solidFill>
                          <a:schemeClr val="tx1"/>
                        </a:solidFill>
                      </a:endParaRP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dirty="0"/>
                        <a:t>92.0 (66.7-100)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alpha val="70000"/>
                      </a:schemeClr>
                    </a:solidFill>
                  </a:tcPr>
                </a:tc>
                <a:tc>
                  <a:txBody>
                    <a:bodyPr/>
                    <a:lstStyle/>
                    <a:p>
                      <a:r>
                        <a:rPr lang="en-US" sz="2800" dirty="0"/>
                        <a:t>18.0 (0-100)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DE9"/>
                    </a:solidFill>
                  </a:tcPr>
                </a:tc>
                <a:tc>
                  <a:txBody>
                    <a:bodyPr/>
                    <a:lstStyle/>
                    <a:p>
                      <a:r>
                        <a:rPr lang="en-US" sz="2800" dirty="0"/>
                        <a:t>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91918899"/>
                  </a:ext>
                </a:extLst>
              </a:tr>
              <a:tr h="370840">
                <a:tc>
                  <a:txBody>
                    <a:bodyPr/>
                    <a:lstStyle/>
                    <a:p>
                      <a:r>
                        <a:rPr lang="en-US" sz="2800" b="0" dirty="0">
                          <a:solidFill>
                            <a:schemeClr val="tx1"/>
                          </a:solidFill>
                        </a:rPr>
                        <a:t>Score </a:t>
                      </a:r>
                      <a:r>
                        <a:rPr lang="en-US" sz="2800" b="0" i="1" dirty="0">
                          <a:solidFill>
                            <a:schemeClr val="tx1"/>
                          </a:solidFill>
                        </a:rPr>
                        <a:t>M% </a:t>
                      </a:r>
                      <a:r>
                        <a:rPr lang="en-US" sz="2800" b="0" i="0" dirty="0">
                          <a:solidFill>
                            <a:schemeClr val="tx1"/>
                          </a:solidFill>
                        </a:rPr>
                        <a:t>(range)</a:t>
                      </a:r>
                    </a:p>
                    <a:p>
                      <a:r>
                        <a:rPr lang="en-US" sz="2800" b="0" dirty="0">
                          <a:solidFill>
                            <a:schemeClr val="tx1">
                              <a:lumMod val="50000"/>
                              <a:lumOff val="50000"/>
                            </a:schemeClr>
                          </a:solidFill>
                        </a:rPr>
                        <a:t>(exact wording)</a:t>
                      </a: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dirty="0"/>
                        <a:t>90.6 (75.0-100)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alpha val="70000"/>
                      </a:schemeClr>
                    </a:solidFill>
                  </a:tcPr>
                </a:tc>
                <a:tc>
                  <a:txBody>
                    <a:bodyPr/>
                    <a:lstStyle/>
                    <a:p>
                      <a:r>
                        <a:rPr lang="en-US" sz="2800" dirty="0"/>
                        <a:t>86.1 (66.7-100)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DE9"/>
                    </a:solidFill>
                  </a:tcPr>
                </a:tc>
                <a:tc>
                  <a:txBody>
                    <a:bodyPr/>
                    <a:lstStyle/>
                    <a:p>
                      <a:r>
                        <a:rPr lang="en-US" sz="2800" dirty="0"/>
                        <a:t>n/a</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599624180"/>
                  </a:ext>
                </a:extLst>
              </a:tr>
            </a:tbl>
          </a:graphicData>
        </a:graphic>
      </p:graphicFrame>
      <p:sp>
        <p:nvSpPr>
          <p:cNvPr id="6" name="TextBox 5">
            <a:extLst>
              <a:ext uri="{FF2B5EF4-FFF2-40B4-BE49-F238E27FC236}">
                <a16:creationId xmlns:a16="http://schemas.microsoft.com/office/drawing/2014/main" id="{3FC0C2EE-32CB-2C7B-A3E5-8DB2BAAD42EE}"/>
              </a:ext>
            </a:extLst>
          </p:cNvPr>
          <p:cNvSpPr txBox="1"/>
          <p:nvPr/>
        </p:nvSpPr>
        <p:spPr>
          <a:xfrm>
            <a:off x="3378200" y="2002393"/>
            <a:ext cx="8089074" cy="461665"/>
          </a:xfrm>
          <a:prstGeom prst="rect">
            <a:avLst/>
          </a:prstGeom>
          <a:noFill/>
        </p:spPr>
        <p:txBody>
          <a:bodyPr wrap="none" rtlCol="0">
            <a:spAutoFit/>
          </a:bodyPr>
          <a:lstStyle/>
          <a:p>
            <a:r>
              <a:rPr lang="en-US" sz="2400" dirty="0"/>
              <a:t>How many faculty &amp; staff rated items </a:t>
            </a:r>
            <a:r>
              <a:rPr lang="en-US" sz="2400" i="1" dirty="0"/>
              <a:t>critical for success?</a:t>
            </a:r>
            <a:endParaRPr lang="en-US" sz="2400" dirty="0"/>
          </a:p>
        </p:txBody>
      </p:sp>
      <p:sp>
        <p:nvSpPr>
          <p:cNvPr id="8" name="Score 100%">
            <a:extLst>
              <a:ext uri="{FF2B5EF4-FFF2-40B4-BE49-F238E27FC236}">
                <a16:creationId xmlns:a16="http://schemas.microsoft.com/office/drawing/2014/main" id="{3890EEB6-BAC9-FF7E-376B-5B2C828F91E7}"/>
              </a:ext>
            </a:extLst>
          </p:cNvPr>
          <p:cNvSpPr txBox="1"/>
          <p:nvPr/>
        </p:nvSpPr>
        <p:spPr>
          <a:xfrm rot="-600000">
            <a:off x="6157825" y="4463737"/>
            <a:ext cx="2343195" cy="917079"/>
          </a:xfrm>
          <a:prstGeom prst="leftArrow">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sz="2400" dirty="0"/>
              <a:t>2 teams 100%</a:t>
            </a:r>
          </a:p>
        </p:txBody>
      </p:sp>
      <p:sp>
        <p:nvSpPr>
          <p:cNvPr id="9" name="Included 100%">
            <a:extLst>
              <a:ext uri="{FF2B5EF4-FFF2-40B4-BE49-F238E27FC236}">
                <a16:creationId xmlns:a16="http://schemas.microsoft.com/office/drawing/2014/main" id="{9C0942D0-F105-8358-0981-EEB1A2E31D82}"/>
              </a:ext>
            </a:extLst>
          </p:cNvPr>
          <p:cNvSpPr txBox="1"/>
          <p:nvPr/>
        </p:nvSpPr>
        <p:spPr>
          <a:xfrm rot="-600000">
            <a:off x="6157825" y="3497590"/>
            <a:ext cx="2343195" cy="917079"/>
          </a:xfrm>
          <a:prstGeom prst="lef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2400" dirty="0"/>
              <a:t>7 teams 100%</a:t>
            </a:r>
          </a:p>
        </p:txBody>
      </p:sp>
    </p:spTree>
    <p:extLst>
      <p:ext uri="{BB962C8B-B14F-4D97-AF65-F5344CB8AC3E}">
        <p14:creationId xmlns:p14="http://schemas.microsoft.com/office/powerpoint/2010/main" val="418300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D7BFD-0D51-0F6B-8D9B-BCC65AC095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81C0A4-71D6-B0BD-BF95-D405C9BCBBFA}"/>
              </a:ext>
            </a:extLst>
          </p:cNvPr>
          <p:cNvSpPr>
            <a:spLocks noGrp="1"/>
          </p:cNvSpPr>
          <p:nvPr>
            <p:ph type="title"/>
          </p:nvPr>
        </p:nvSpPr>
        <p:spPr/>
        <p:txBody>
          <a:bodyPr/>
          <a:lstStyle/>
          <a:p>
            <a:r>
              <a:rPr kumimoji="0" lang="en-US" sz="4400" b="0" i="0" u="none" strike="noStrike" kern="1200" cap="none" spc="0" normalizeH="0" baseline="0" noProof="0" dirty="0">
                <a:ln>
                  <a:noFill/>
                </a:ln>
                <a:solidFill>
                  <a:prstClr val="black"/>
                </a:solidFill>
                <a:effectLst/>
                <a:uLnTx/>
                <a:uFillTx/>
                <a:latin typeface="Heebo ExtraBold"/>
                <a:ea typeface="+mj-ea"/>
                <a:cs typeface="+mj-cs"/>
              </a:rPr>
              <a:t>Bus </a:t>
            </a:r>
            <a:r>
              <a:rPr kumimoji="0" lang="en-US" sz="2800" b="0" i="0" u="none" strike="noStrike" kern="1200" cap="none" spc="0" normalizeH="0" baseline="0" noProof="0" dirty="0">
                <a:ln>
                  <a:noFill/>
                </a:ln>
                <a:solidFill>
                  <a:srgbClr val="637253"/>
                </a:solidFill>
                <a:effectLst/>
                <a:uLnTx/>
                <a:uFillTx/>
                <a:latin typeface="Heebo ExtraBold"/>
                <a:ea typeface="+mj-ea"/>
                <a:cs typeface="+mj-cs"/>
              </a:rPr>
              <a:t>(19 SESSS items)</a:t>
            </a:r>
            <a:endParaRPr lang="en-US" sz="2800" dirty="0">
              <a:solidFill>
                <a:schemeClr val="accent5"/>
              </a:solidFill>
            </a:endParaRPr>
          </a:p>
        </p:txBody>
      </p:sp>
      <p:graphicFrame>
        <p:nvGraphicFramePr>
          <p:cNvPr id="5" name="Content Placeholder 4">
            <a:extLst>
              <a:ext uri="{FF2B5EF4-FFF2-40B4-BE49-F238E27FC236}">
                <a16:creationId xmlns:a16="http://schemas.microsoft.com/office/drawing/2014/main" id="{5ACF42EF-FAE8-35C0-55AB-B6E1F8191326}"/>
              </a:ext>
            </a:extLst>
          </p:cNvPr>
          <p:cNvGraphicFramePr>
            <a:graphicFrameLocks noGrp="1"/>
          </p:cNvGraphicFramePr>
          <p:nvPr>
            <p:ph idx="1"/>
            <p:extLst>
              <p:ext uri="{D42A27DB-BD31-4B8C-83A1-F6EECF244321}">
                <p14:modId xmlns:p14="http://schemas.microsoft.com/office/powerpoint/2010/main" val="817783362"/>
              </p:ext>
            </p:extLst>
          </p:nvPr>
        </p:nvGraphicFramePr>
        <p:xfrm>
          <a:off x="609600" y="2435225"/>
          <a:ext cx="10698480" cy="3398520"/>
        </p:xfrm>
        <a:graphic>
          <a:graphicData uri="http://schemas.openxmlformats.org/drawingml/2006/table">
            <a:tbl>
              <a:tblPr firstRow="1" firstCol="1">
                <a:tableStyleId>{073A0DAA-6AF3-43AB-8588-CEC1D06C72B9}</a:tableStyleId>
              </a:tblPr>
              <a:tblGrid>
                <a:gridCol w="3017520">
                  <a:extLst>
                    <a:ext uri="{9D8B030D-6E8A-4147-A177-3AD203B41FA5}">
                      <a16:colId xmlns:a16="http://schemas.microsoft.com/office/drawing/2014/main" val="195072806"/>
                    </a:ext>
                  </a:extLst>
                </a:gridCol>
                <a:gridCol w="2651760">
                  <a:extLst>
                    <a:ext uri="{9D8B030D-6E8A-4147-A177-3AD203B41FA5}">
                      <a16:colId xmlns:a16="http://schemas.microsoft.com/office/drawing/2014/main" val="1706843045"/>
                    </a:ext>
                  </a:extLst>
                </a:gridCol>
                <a:gridCol w="2651760">
                  <a:extLst>
                    <a:ext uri="{9D8B030D-6E8A-4147-A177-3AD203B41FA5}">
                      <a16:colId xmlns:a16="http://schemas.microsoft.com/office/drawing/2014/main" val="4213368804"/>
                    </a:ext>
                  </a:extLst>
                </a:gridCol>
                <a:gridCol w="2377440">
                  <a:extLst>
                    <a:ext uri="{9D8B030D-6E8A-4147-A177-3AD203B41FA5}">
                      <a16:colId xmlns:a16="http://schemas.microsoft.com/office/drawing/2014/main" val="2686227036"/>
                    </a:ext>
                  </a:extLst>
                </a:gridCol>
              </a:tblGrid>
              <a:tr h="370840">
                <a:tc>
                  <a:txBody>
                    <a:bodyPr/>
                    <a:lstStyle/>
                    <a:p>
                      <a:endParaRPr lang="en-US" b="0" dirty="0">
                        <a:solidFill>
                          <a:schemeClr val="tx1"/>
                        </a:solidFill>
                      </a:endParaRP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3200" dirty="0"/>
                        <a:t>≥75%</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F00"/>
                    </a:solidFill>
                  </a:tcPr>
                </a:tc>
                <a:tc>
                  <a:txBody>
                    <a:bodyPr/>
                    <a:lstStyle/>
                    <a:p>
                      <a:r>
                        <a:rPr lang="en-US" sz="3200" dirty="0">
                          <a:solidFill>
                            <a:schemeClr val="tx1"/>
                          </a:solidFill>
                        </a:rPr>
                        <a:t>50-75%</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00"/>
                    </a:solidFill>
                  </a:tcPr>
                </a:tc>
                <a:tc>
                  <a:txBody>
                    <a:bodyPr/>
                    <a:lstStyle/>
                    <a:p>
                      <a:r>
                        <a:rPr lang="en-US" sz="3200" dirty="0">
                          <a:solidFill>
                            <a:schemeClr val="tx1"/>
                          </a:solidFill>
                        </a:rPr>
                        <a:t>0-50%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005183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u="none" dirty="0">
                          <a:solidFill>
                            <a:schemeClr val="tx1"/>
                          </a:solidFill>
                        </a:rPr>
                        <a:t>Number per school</a:t>
                      </a: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u="none" dirty="0"/>
                        <a:t>6-15</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alpha val="70000"/>
                      </a:schemeClr>
                    </a:solidFill>
                  </a:tcPr>
                </a:tc>
                <a:tc>
                  <a:txBody>
                    <a:bodyPr/>
                    <a:lstStyle/>
                    <a:p>
                      <a:r>
                        <a:rPr lang="en-US" sz="2800" dirty="0"/>
                        <a:t>3-10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DE9"/>
                    </a:solidFill>
                  </a:tcPr>
                </a:tc>
                <a:tc>
                  <a:txBody>
                    <a:bodyPr/>
                    <a:lstStyle/>
                    <a:p>
                      <a:r>
                        <a:rPr lang="en-US" sz="2800" dirty="0"/>
                        <a:t>0-4</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6378898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mn-lt"/>
                          <a:ea typeface="+mn-ea"/>
                          <a:cs typeface="+mn-cs"/>
                        </a:rPr>
                        <a:t>M%</a:t>
                      </a:r>
                      <a:r>
                        <a:rPr kumimoji="0" lang="en-US" sz="2800" b="0" i="0" u="none" strike="noStrike" kern="1200" cap="none" spc="0" normalizeH="0" baseline="0" noProof="0" dirty="0">
                          <a:ln>
                            <a:noFill/>
                          </a:ln>
                          <a:solidFill>
                            <a:prstClr val="black"/>
                          </a:solidFill>
                          <a:effectLst/>
                          <a:uLnTx/>
                          <a:uFillTx/>
                          <a:latin typeface="+mn-lt"/>
                          <a:ea typeface="+mn-ea"/>
                          <a:cs typeface="+mn-cs"/>
                        </a:rPr>
                        <a:t> (range) </a:t>
                      </a:r>
                      <a:r>
                        <a:rPr kumimoji="0" lang="en-US" sz="2700" b="0" i="0" u="none" strike="noStrike" kern="1200" cap="none" spc="0" normalizeH="0" baseline="0" noProof="0" dirty="0">
                          <a:ln>
                            <a:noFill/>
                          </a:ln>
                          <a:solidFill>
                            <a:prstClr val="black"/>
                          </a:solidFill>
                          <a:effectLst/>
                          <a:uLnTx/>
                          <a:uFillTx/>
                          <a:latin typeface="+mn-lt"/>
                          <a:ea typeface="+mn-ea"/>
                          <a:cs typeface="+mn-cs"/>
                        </a:rPr>
                        <a:t>included on matrix</a:t>
                      </a:r>
                      <a:endParaRPr lang="en-US" sz="2800" b="0" dirty="0">
                        <a:solidFill>
                          <a:schemeClr val="tx1"/>
                        </a:solidFill>
                      </a:endParaRP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dirty="0"/>
                        <a:t>78.9 (0-100)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alpha val="70000"/>
                      </a:schemeClr>
                    </a:solidFill>
                  </a:tcPr>
                </a:tc>
                <a:tc>
                  <a:txBody>
                    <a:bodyPr/>
                    <a:lstStyle/>
                    <a:p>
                      <a:r>
                        <a:rPr lang="en-US" sz="2800" dirty="0"/>
                        <a:t>22.4 (0-100)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DE9"/>
                    </a:solidFill>
                  </a:tcPr>
                </a:tc>
                <a:tc>
                  <a:txBody>
                    <a:bodyPr/>
                    <a:lstStyle/>
                    <a:p>
                      <a:r>
                        <a:rPr lang="en-US" sz="2800" dirty="0"/>
                        <a:t>7.1 (0-50.0)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n-lt"/>
                          <a:ea typeface="+mn-ea"/>
                          <a:cs typeface="+mn-cs"/>
                        </a:rPr>
                        <a:t>1 school, 1 item</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91918899"/>
                  </a:ext>
                </a:extLst>
              </a:tr>
              <a:tr h="370840">
                <a:tc>
                  <a:txBody>
                    <a:bodyPr/>
                    <a:lstStyle/>
                    <a:p>
                      <a:r>
                        <a:rPr lang="en-US" sz="2800" b="0" dirty="0">
                          <a:solidFill>
                            <a:schemeClr val="tx1"/>
                          </a:solidFill>
                        </a:rPr>
                        <a:t>Score </a:t>
                      </a:r>
                      <a:r>
                        <a:rPr lang="en-US" sz="2800" b="0" i="1" dirty="0">
                          <a:solidFill>
                            <a:schemeClr val="tx1"/>
                          </a:solidFill>
                        </a:rPr>
                        <a:t>M% </a:t>
                      </a:r>
                      <a:r>
                        <a:rPr lang="en-US" sz="2800" b="0" i="0" dirty="0">
                          <a:solidFill>
                            <a:schemeClr val="tx1"/>
                          </a:solidFill>
                        </a:rPr>
                        <a:t>(range)</a:t>
                      </a:r>
                    </a:p>
                    <a:p>
                      <a:r>
                        <a:rPr lang="en-US" sz="2800" b="0" dirty="0">
                          <a:solidFill>
                            <a:schemeClr val="tx1">
                              <a:lumMod val="50000"/>
                              <a:lumOff val="50000"/>
                            </a:schemeClr>
                          </a:solidFill>
                        </a:rPr>
                        <a:t>(exact wording)</a:t>
                      </a: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dirty="0"/>
                        <a:t>98.0 (92.9-100)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alpha val="70000"/>
                      </a:schemeClr>
                    </a:solidFill>
                  </a:tcPr>
                </a:tc>
                <a:tc>
                  <a:txBody>
                    <a:bodyPr/>
                    <a:lstStyle/>
                    <a:p>
                      <a:r>
                        <a:rPr lang="en-US" sz="2800" dirty="0"/>
                        <a:t>91.0 (75.0-100)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DE9"/>
                    </a:solidFill>
                  </a:tcPr>
                </a:tc>
                <a:tc>
                  <a:txBody>
                    <a:bodyPr/>
                    <a:lstStyle/>
                    <a:p>
                      <a:r>
                        <a:rPr lang="en-US" sz="2800" dirty="0"/>
                        <a:t>100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599624180"/>
                  </a:ext>
                </a:extLst>
              </a:tr>
            </a:tbl>
          </a:graphicData>
        </a:graphic>
      </p:graphicFrame>
      <p:sp>
        <p:nvSpPr>
          <p:cNvPr id="6" name="TextBox 5">
            <a:extLst>
              <a:ext uri="{FF2B5EF4-FFF2-40B4-BE49-F238E27FC236}">
                <a16:creationId xmlns:a16="http://schemas.microsoft.com/office/drawing/2014/main" id="{A44F1307-A288-5D56-04FB-B0117437538D}"/>
              </a:ext>
            </a:extLst>
          </p:cNvPr>
          <p:cNvSpPr txBox="1"/>
          <p:nvPr/>
        </p:nvSpPr>
        <p:spPr>
          <a:xfrm>
            <a:off x="3378200" y="2002393"/>
            <a:ext cx="8089074" cy="461665"/>
          </a:xfrm>
          <a:prstGeom prst="rect">
            <a:avLst/>
          </a:prstGeom>
          <a:noFill/>
        </p:spPr>
        <p:txBody>
          <a:bodyPr wrap="none" rtlCol="0">
            <a:spAutoFit/>
          </a:bodyPr>
          <a:lstStyle/>
          <a:p>
            <a:r>
              <a:rPr lang="en-US" sz="2400" dirty="0"/>
              <a:t>How many faculty &amp; staff rated items </a:t>
            </a:r>
            <a:r>
              <a:rPr lang="en-US" sz="2400" i="1" dirty="0"/>
              <a:t>critical for success?</a:t>
            </a:r>
            <a:endParaRPr lang="en-US" sz="2400" dirty="0"/>
          </a:p>
        </p:txBody>
      </p:sp>
      <p:sp>
        <p:nvSpPr>
          <p:cNvPr id="8" name="Score 100%">
            <a:extLst>
              <a:ext uri="{FF2B5EF4-FFF2-40B4-BE49-F238E27FC236}">
                <a16:creationId xmlns:a16="http://schemas.microsoft.com/office/drawing/2014/main" id="{219D1547-08D8-AB72-0C12-0C81D63E8B63}"/>
              </a:ext>
            </a:extLst>
          </p:cNvPr>
          <p:cNvSpPr txBox="1"/>
          <p:nvPr/>
        </p:nvSpPr>
        <p:spPr>
          <a:xfrm rot="-600000">
            <a:off x="6157825" y="4463737"/>
            <a:ext cx="2343195" cy="917079"/>
          </a:xfrm>
          <a:prstGeom prst="leftArrow">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sz="2400" dirty="0"/>
              <a:t>6 teams 100%</a:t>
            </a:r>
          </a:p>
        </p:txBody>
      </p:sp>
      <p:sp>
        <p:nvSpPr>
          <p:cNvPr id="9" name="Included 100%">
            <a:extLst>
              <a:ext uri="{FF2B5EF4-FFF2-40B4-BE49-F238E27FC236}">
                <a16:creationId xmlns:a16="http://schemas.microsoft.com/office/drawing/2014/main" id="{0D02C252-152C-F2DF-4EAD-4802A8C9E376}"/>
              </a:ext>
            </a:extLst>
          </p:cNvPr>
          <p:cNvSpPr txBox="1"/>
          <p:nvPr/>
        </p:nvSpPr>
        <p:spPr>
          <a:xfrm rot="-600000">
            <a:off x="6157825" y="3497590"/>
            <a:ext cx="2343195" cy="917079"/>
          </a:xfrm>
          <a:prstGeom prst="lef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2400" dirty="0"/>
              <a:t>5 teams 100%</a:t>
            </a:r>
          </a:p>
        </p:txBody>
      </p:sp>
    </p:spTree>
    <p:extLst>
      <p:ext uri="{BB962C8B-B14F-4D97-AF65-F5344CB8AC3E}">
        <p14:creationId xmlns:p14="http://schemas.microsoft.com/office/powerpoint/2010/main" val="233197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39727-FA1E-CA29-901E-D1F9EAE9DB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B30F35-B286-0F8F-9784-71D8216B9663}"/>
              </a:ext>
            </a:extLst>
          </p:cNvPr>
          <p:cNvSpPr>
            <a:spLocks noGrp="1"/>
          </p:cNvSpPr>
          <p:nvPr>
            <p:ph type="title"/>
          </p:nvPr>
        </p:nvSpPr>
        <p:spPr/>
        <p:txBody>
          <a:bodyPr/>
          <a:lstStyle/>
          <a:p>
            <a:r>
              <a:rPr lang="en-US" dirty="0"/>
              <a:t>Arrival/Dismissal </a:t>
            </a:r>
            <a:r>
              <a:rPr lang="en-US" sz="2800" dirty="0">
                <a:solidFill>
                  <a:schemeClr val="accent5"/>
                </a:solidFill>
              </a:rPr>
              <a:t>(13 SESSS items)</a:t>
            </a:r>
          </a:p>
        </p:txBody>
      </p:sp>
      <p:graphicFrame>
        <p:nvGraphicFramePr>
          <p:cNvPr id="5" name="Content Placeholder 4">
            <a:extLst>
              <a:ext uri="{FF2B5EF4-FFF2-40B4-BE49-F238E27FC236}">
                <a16:creationId xmlns:a16="http://schemas.microsoft.com/office/drawing/2014/main" id="{8306B2AB-1437-07B7-735C-1F4A3BD8A4D6}"/>
              </a:ext>
            </a:extLst>
          </p:cNvPr>
          <p:cNvGraphicFramePr>
            <a:graphicFrameLocks noGrp="1"/>
          </p:cNvGraphicFramePr>
          <p:nvPr>
            <p:ph idx="1"/>
            <p:extLst>
              <p:ext uri="{D42A27DB-BD31-4B8C-83A1-F6EECF244321}">
                <p14:modId xmlns:p14="http://schemas.microsoft.com/office/powerpoint/2010/main" val="973366750"/>
              </p:ext>
            </p:extLst>
          </p:nvPr>
        </p:nvGraphicFramePr>
        <p:xfrm>
          <a:off x="609600" y="2435225"/>
          <a:ext cx="10698480" cy="3398520"/>
        </p:xfrm>
        <a:graphic>
          <a:graphicData uri="http://schemas.openxmlformats.org/drawingml/2006/table">
            <a:tbl>
              <a:tblPr firstRow="1" firstCol="1">
                <a:tableStyleId>{073A0DAA-6AF3-43AB-8588-CEC1D06C72B9}</a:tableStyleId>
              </a:tblPr>
              <a:tblGrid>
                <a:gridCol w="3017520">
                  <a:extLst>
                    <a:ext uri="{9D8B030D-6E8A-4147-A177-3AD203B41FA5}">
                      <a16:colId xmlns:a16="http://schemas.microsoft.com/office/drawing/2014/main" val="195072806"/>
                    </a:ext>
                  </a:extLst>
                </a:gridCol>
                <a:gridCol w="2651760">
                  <a:extLst>
                    <a:ext uri="{9D8B030D-6E8A-4147-A177-3AD203B41FA5}">
                      <a16:colId xmlns:a16="http://schemas.microsoft.com/office/drawing/2014/main" val="1706843045"/>
                    </a:ext>
                  </a:extLst>
                </a:gridCol>
                <a:gridCol w="2651760">
                  <a:extLst>
                    <a:ext uri="{9D8B030D-6E8A-4147-A177-3AD203B41FA5}">
                      <a16:colId xmlns:a16="http://schemas.microsoft.com/office/drawing/2014/main" val="4213368804"/>
                    </a:ext>
                  </a:extLst>
                </a:gridCol>
                <a:gridCol w="2377440">
                  <a:extLst>
                    <a:ext uri="{9D8B030D-6E8A-4147-A177-3AD203B41FA5}">
                      <a16:colId xmlns:a16="http://schemas.microsoft.com/office/drawing/2014/main" val="2686227036"/>
                    </a:ext>
                  </a:extLst>
                </a:gridCol>
              </a:tblGrid>
              <a:tr h="370840">
                <a:tc>
                  <a:txBody>
                    <a:bodyPr/>
                    <a:lstStyle/>
                    <a:p>
                      <a:endParaRPr lang="en-US" b="0" dirty="0">
                        <a:solidFill>
                          <a:schemeClr val="tx1"/>
                        </a:solidFill>
                      </a:endParaRP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3200" dirty="0"/>
                        <a:t>≥75%</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4E8F00"/>
                    </a:solidFill>
                  </a:tcPr>
                </a:tc>
                <a:tc>
                  <a:txBody>
                    <a:bodyPr/>
                    <a:lstStyle/>
                    <a:p>
                      <a:r>
                        <a:rPr lang="en-US" sz="3200" dirty="0">
                          <a:solidFill>
                            <a:schemeClr val="tx1"/>
                          </a:solidFill>
                        </a:rPr>
                        <a:t>50-75%</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F00"/>
                    </a:solidFill>
                  </a:tcPr>
                </a:tc>
                <a:tc>
                  <a:txBody>
                    <a:bodyPr/>
                    <a:lstStyle/>
                    <a:p>
                      <a:r>
                        <a:rPr lang="en-US" sz="3200" dirty="0">
                          <a:solidFill>
                            <a:schemeClr val="tx1"/>
                          </a:solidFill>
                        </a:rPr>
                        <a:t>0-50%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005183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u="none" dirty="0">
                          <a:solidFill>
                            <a:schemeClr val="tx1"/>
                          </a:solidFill>
                        </a:rPr>
                        <a:t>Number per school</a:t>
                      </a: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u="none" dirty="0"/>
                        <a:t>3-9</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alpha val="70000"/>
                      </a:schemeClr>
                    </a:solidFill>
                  </a:tcPr>
                </a:tc>
                <a:tc>
                  <a:txBody>
                    <a:bodyPr/>
                    <a:lstStyle/>
                    <a:p>
                      <a:r>
                        <a:rPr lang="en-US" sz="2800" dirty="0"/>
                        <a:t>2-9</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DE9"/>
                    </a:solidFill>
                  </a:tcPr>
                </a:tc>
                <a:tc>
                  <a:txBody>
                    <a:bodyPr/>
                    <a:lstStyle/>
                    <a:p>
                      <a:r>
                        <a:rPr lang="en-US" sz="2800" dirty="0"/>
                        <a:t>0-4</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6378898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mn-lt"/>
                          <a:ea typeface="+mn-ea"/>
                          <a:cs typeface="+mn-cs"/>
                        </a:rPr>
                        <a:t>M%</a:t>
                      </a:r>
                      <a:r>
                        <a:rPr kumimoji="0" lang="en-US" sz="2800" b="0" i="0" u="none" strike="noStrike" kern="1200" cap="none" spc="0" normalizeH="0" baseline="0" noProof="0" dirty="0">
                          <a:ln>
                            <a:noFill/>
                          </a:ln>
                          <a:solidFill>
                            <a:prstClr val="black"/>
                          </a:solidFill>
                          <a:effectLst/>
                          <a:uLnTx/>
                          <a:uFillTx/>
                          <a:latin typeface="+mn-lt"/>
                          <a:ea typeface="+mn-ea"/>
                          <a:cs typeface="+mn-cs"/>
                        </a:rPr>
                        <a:t> (range) </a:t>
                      </a:r>
                      <a:r>
                        <a:rPr kumimoji="0" lang="en-US" sz="2700" b="0" i="0" u="none" strike="noStrike" kern="1200" cap="none" spc="0" normalizeH="0" baseline="0" noProof="0" dirty="0">
                          <a:ln>
                            <a:noFill/>
                          </a:ln>
                          <a:solidFill>
                            <a:prstClr val="black"/>
                          </a:solidFill>
                          <a:effectLst/>
                          <a:uLnTx/>
                          <a:uFillTx/>
                          <a:latin typeface="+mn-lt"/>
                          <a:ea typeface="+mn-ea"/>
                          <a:cs typeface="+mn-cs"/>
                        </a:rPr>
                        <a:t>included on matrix</a:t>
                      </a:r>
                      <a:endParaRPr lang="en-US" sz="2800" b="0" dirty="0">
                        <a:solidFill>
                          <a:schemeClr val="tx1"/>
                        </a:solidFill>
                      </a:endParaRP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dirty="0"/>
                        <a:t>55.7 (0-100)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alpha val="70000"/>
                      </a:schemeClr>
                    </a:solidFill>
                  </a:tcPr>
                </a:tc>
                <a:tc>
                  <a:txBody>
                    <a:bodyPr/>
                    <a:lstStyle/>
                    <a:p>
                      <a:r>
                        <a:rPr lang="en-US" sz="2800" dirty="0"/>
                        <a:t>23.2 (0-100)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DE9"/>
                    </a:solidFill>
                  </a:tcPr>
                </a:tc>
                <a:tc>
                  <a:txBody>
                    <a:bodyPr/>
                    <a:lstStyle/>
                    <a:p>
                      <a:r>
                        <a:rPr lang="en-US" sz="2800" dirty="0"/>
                        <a:t>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91918899"/>
                  </a:ext>
                </a:extLst>
              </a:tr>
              <a:tr h="370840">
                <a:tc>
                  <a:txBody>
                    <a:bodyPr/>
                    <a:lstStyle/>
                    <a:p>
                      <a:r>
                        <a:rPr lang="en-US" sz="2800" b="0" dirty="0">
                          <a:solidFill>
                            <a:schemeClr val="tx1"/>
                          </a:solidFill>
                        </a:rPr>
                        <a:t>Score </a:t>
                      </a:r>
                      <a:r>
                        <a:rPr lang="en-US" sz="2800" b="0" i="1" dirty="0">
                          <a:solidFill>
                            <a:schemeClr val="tx1"/>
                          </a:solidFill>
                        </a:rPr>
                        <a:t>M% </a:t>
                      </a:r>
                      <a:r>
                        <a:rPr lang="en-US" sz="2800" b="0" i="0" dirty="0">
                          <a:solidFill>
                            <a:schemeClr val="tx1"/>
                          </a:solidFill>
                        </a:rPr>
                        <a:t>(range)</a:t>
                      </a:r>
                    </a:p>
                    <a:p>
                      <a:r>
                        <a:rPr lang="en-US" sz="2800" b="0" dirty="0">
                          <a:solidFill>
                            <a:schemeClr val="tx1">
                              <a:lumMod val="50000"/>
                              <a:lumOff val="50000"/>
                            </a:schemeClr>
                          </a:solidFill>
                        </a:rPr>
                        <a:t>(exact wording)</a:t>
                      </a: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dirty="0"/>
                        <a:t>94.6 (83.3-100)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alpha val="70000"/>
                      </a:schemeClr>
                    </a:solidFill>
                  </a:tcPr>
                </a:tc>
                <a:tc>
                  <a:txBody>
                    <a:bodyPr/>
                    <a:lstStyle/>
                    <a:p>
                      <a:r>
                        <a:rPr lang="en-US" sz="2800" dirty="0"/>
                        <a:t>95.0 (80.0-100)</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DE9"/>
                    </a:solidFill>
                  </a:tcPr>
                </a:tc>
                <a:tc>
                  <a:txBody>
                    <a:bodyPr/>
                    <a:lstStyle/>
                    <a:p>
                      <a:r>
                        <a:rPr lang="en-US" sz="2800" dirty="0"/>
                        <a:t>n/a</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599624180"/>
                  </a:ext>
                </a:extLst>
              </a:tr>
            </a:tbl>
          </a:graphicData>
        </a:graphic>
      </p:graphicFrame>
      <p:sp>
        <p:nvSpPr>
          <p:cNvPr id="6" name="TextBox 5">
            <a:extLst>
              <a:ext uri="{FF2B5EF4-FFF2-40B4-BE49-F238E27FC236}">
                <a16:creationId xmlns:a16="http://schemas.microsoft.com/office/drawing/2014/main" id="{07DCEAB4-A6E6-33EA-4CDE-2DA4245CAC87}"/>
              </a:ext>
            </a:extLst>
          </p:cNvPr>
          <p:cNvSpPr txBox="1"/>
          <p:nvPr/>
        </p:nvSpPr>
        <p:spPr>
          <a:xfrm>
            <a:off x="3378200" y="2002393"/>
            <a:ext cx="8089074" cy="461665"/>
          </a:xfrm>
          <a:prstGeom prst="rect">
            <a:avLst/>
          </a:prstGeom>
          <a:noFill/>
        </p:spPr>
        <p:txBody>
          <a:bodyPr wrap="none" rtlCol="0">
            <a:spAutoFit/>
          </a:bodyPr>
          <a:lstStyle/>
          <a:p>
            <a:r>
              <a:rPr lang="en-US" sz="2400" dirty="0"/>
              <a:t>How many faculty &amp; staff rated items </a:t>
            </a:r>
            <a:r>
              <a:rPr lang="en-US" sz="2400" i="1" dirty="0"/>
              <a:t>critical for success?</a:t>
            </a:r>
            <a:endParaRPr lang="en-US" sz="2400" dirty="0"/>
          </a:p>
        </p:txBody>
      </p:sp>
      <p:sp>
        <p:nvSpPr>
          <p:cNvPr id="8" name="Score 100%">
            <a:extLst>
              <a:ext uri="{FF2B5EF4-FFF2-40B4-BE49-F238E27FC236}">
                <a16:creationId xmlns:a16="http://schemas.microsoft.com/office/drawing/2014/main" id="{4326F3D4-0E42-DDEC-3471-CA684AABE0FC}"/>
              </a:ext>
            </a:extLst>
          </p:cNvPr>
          <p:cNvSpPr txBox="1"/>
          <p:nvPr/>
        </p:nvSpPr>
        <p:spPr>
          <a:xfrm rot="-600000">
            <a:off x="6157825" y="4463737"/>
            <a:ext cx="2343195" cy="917079"/>
          </a:xfrm>
          <a:prstGeom prst="leftArrow">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sz="2400" dirty="0"/>
              <a:t>3 teams 100%</a:t>
            </a:r>
          </a:p>
        </p:txBody>
      </p:sp>
      <p:sp>
        <p:nvSpPr>
          <p:cNvPr id="9" name="Included 100%">
            <a:extLst>
              <a:ext uri="{FF2B5EF4-FFF2-40B4-BE49-F238E27FC236}">
                <a16:creationId xmlns:a16="http://schemas.microsoft.com/office/drawing/2014/main" id="{70061836-E837-902D-13BA-6FD47051EC04}"/>
              </a:ext>
            </a:extLst>
          </p:cNvPr>
          <p:cNvSpPr txBox="1"/>
          <p:nvPr/>
        </p:nvSpPr>
        <p:spPr>
          <a:xfrm rot="-600000">
            <a:off x="6157825" y="3497590"/>
            <a:ext cx="2343195" cy="917079"/>
          </a:xfrm>
          <a:prstGeom prst="left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2400" dirty="0"/>
              <a:t>5 teams 100%</a:t>
            </a:r>
          </a:p>
        </p:txBody>
      </p:sp>
    </p:spTree>
    <p:extLst>
      <p:ext uri="{BB962C8B-B14F-4D97-AF65-F5344CB8AC3E}">
        <p14:creationId xmlns:p14="http://schemas.microsoft.com/office/powerpoint/2010/main" val="226133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B3401-2F62-EEAA-E989-5B7E96C43227}"/>
              </a:ext>
            </a:extLst>
          </p:cNvPr>
          <p:cNvSpPr>
            <a:spLocks noGrp="1"/>
          </p:cNvSpPr>
          <p:nvPr>
            <p:ph type="title"/>
          </p:nvPr>
        </p:nvSpPr>
        <p:spPr>
          <a:xfrm>
            <a:off x="831850" y="3429000"/>
            <a:ext cx="8721224" cy="1133475"/>
          </a:xfrm>
          <a:solidFill>
            <a:schemeClr val="bg1"/>
          </a:solidFill>
        </p:spPr>
        <p:txBody>
          <a:bodyPr/>
          <a:lstStyle/>
          <a:p>
            <a:r>
              <a:rPr lang="en-US" dirty="0"/>
              <a:t>Educational Implications</a:t>
            </a:r>
          </a:p>
        </p:txBody>
      </p:sp>
    </p:spTree>
    <p:extLst>
      <p:ext uri="{BB962C8B-B14F-4D97-AF65-F5344CB8AC3E}">
        <p14:creationId xmlns:p14="http://schemas.microsoft.com/office/powerpoint/2010/main" val="30327756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B1474-4CE7-8F06-2EBE-5AE48AB40B05}"/>
              </a:ext>
            </a:extLst>
          </p:cNvPr>
          <p:cNvSpPr>
            <a:spLocks noGrp="1"/>
          </p:cNvSpPr>
          <p:nvPr>
            <p:ph type="title"/>
          </p:nvPr>
        </p:nvSpPr>
        <p:spPr/>
        <p:txBody>
          <a:bodyPr/>
          <a:lstStyle/>
          <a:p>
            <a:r>
              <a:rPr lang="en-US" dirty="0"/>
              <a:t>Educational Implications</a:t>
            </a:r>
          </a:p>
        </p:txBody>
      </p:sp>
      <p:sp>
        <p:nvSpPr>
          <p:cNvPr id="3" name="Content Placeholder 2">
            <a:extLst>
              <a:ext uri="{FF2B5EF4-FFF2-40B4-BE49-F238E27FC236}">
                <a16:creationId xmlns:a16="http://schemas.microsoft.com/office/drawing/2014/main" id="{1DF8F340-42AE-3B2D-5349-9269DB345A70}"/>
              </a:ext>
            </a:extLst>
          </p:cNvPr>
          <p:cNvSpPr>
            <a:spLocks noGrp="1"/>
          </p:cNvSpPr>
          <p:nvPr>
            <p:ph idx="1"/>
          </p:nvPr>
        </p:nvSpPr>
        <p:spPr/>
        <p:txBody>
          <a:bodyPr/>
          <a:lstStyle/>
          <a:p>
            <a:r>
              <a:rPr lang="en-US" dirty="0"/>
              <a:t>SESSS was designed to increase likelihood expectations taught reflect opinions of all adults in the building</a:t>
            </a:r>
          </a:p>
          <a:p>
            <a:r>
              <a:rPr lang="en-US" dirty="0"/>
              <a:t>Ci3T leadership teams relied heavily on SESSS data to draft matrices</a:t>
            </a:r>
          </a:p>
          <a:p>
            <a:r>
              <a:rPr lang="en-US" dirty="0"/>
              <a:t>Highly rated items can be placed in expectation matrices with confidence</a:t>
            </a:r>
          </a:p>
          <a:p>
            <a:pPr lvl="1"/>
            <a:r>
              <a:rPr lang="en-US" dirty="0"/>
              <a:t>more likely to be taught and reinforced by all adults</a:t>
            </a:r>
          </a:p>
          <a:p>
            <a:r>
              <a:rPr lang="en-US" dirty="0"/>
              <a:t>SESSS can support cultural responsivity of behavior expectations, reflective of local beliefs and values</a:t>
            </a:r>
          </a:p>
        </p:txBody>
      </p:sp>
    </p:spTree>
    <p:extLst>
      <p:ext uri="{BB962C8B-B14F-4D97-AF65-F5344CB8AC3E}">
        <p14:creationId xmlns:p14="http://schemas.microsoft.com/office/powerpoint/2010/main" val="23548875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FA198-57B4-E9DA-32B0-83F5D7FB5D07}"/>
              </a:ext>
            </a:extLst>
          </p:cNvPr>
          <p:cNvSpPr>
            <a:spLocks noGrp="1"/>
          </p:cNvSpPr>
          <p:nvPr>
            <p:ph type="title"/>
          </p:nvPr>
        </p:nvSpPr>
        <p:spPr/>
        <p:txBody>
          <a:bodyPr/>
          <a:lstStyle/>
          <a:p>
            <a:r>
              <a:rPr lang="en-US" dirty="0"/>
              <a:t>Future Directions</a:t>
            </a:r>
          </a:p>
        </p:txBody>
      </p:sp>
      <p:sp>
        <p:nvSpPr>
          <p:cNvPr id="3" name="Content Placeholder 2">
            <a:extLst>
              <a:ext uri="{FF2B5EF4-FFF2-40B4-BE49-F238E27FC236}">
                <a16:creationId xmlns:a16="http://schemas.microsoft.com/office/drawing/2014/main" id="{3A7A6BD3-3F3A-F01B-5C27-A67AF542FF59}"/>
              </a:ext>
            </a:extLst>
          </p:cNvPr>
          <p:cNvSpPr>
            <a:spLocks noGrp="1"/>
          </p:cNvSpPr>
          <p:nvPr>
            <p:ph idx="1"/>
          </p:nvPr>
        </p:nvSpPr>
        <p:spPr/>
        <p:txBody>
          <a:bodyPr/>
          <a:lstStyle/>
          <a:p>
            <a:r>
              <a:rPr lang="en-US" dirty="0"/>
              <a:t>Replicate this pilot study</a:t>
            </a:r>
          </a:p>
          <a:p>
            <a:pPr lvl="1"/>
            <a:r>
              <a:rPr lang="en-US" dirty="0"/>
              <a:t>More cohorts of schools, with diverse populations</a:t>
            </a:r>
          </a:p>
          <a:p>
            <a:pPr lvl="1"/>
            <a:r>
              <a:rPr lang="en-US" dirty="0"/>
              <a:t>More geographic regions</a:t>
            </a:r>
          </a:p>
          <a:p>
            <a:r>
              <a:rPr lang="en-US" dirty="0"/>
              <a:t>Invite families and students to complete the SESSS</a:t>
            </a:r>
          </a:p>
          <a:p>
            <a:pPr lvl="1"/>
            <a:r>
              <a:rPr lang="en-US" dirty="0"/>
              <a:t>Look for convergent validity with faculty and staff</a:t>
            </a:r>
          </a:p>
          <a:p>
            <a:r>
              <a:rPr lang="en-US" dirty="0"/>
              <a:t>Schools can adapt items, customize the SESSS</a:t>
            </a:r>
          </a:p>
          <a:p>
            <a:r>
              <a:rPr lang="en-US" dirty="0"/>
              <a:t>Directly compare degree of effectiveness of this data-informed approach (SESSS) to non-data-informed approaches</a:t>
            </a:r>
          </a:p>
          <a:p>
            <a:pPr lvl="1"/>
            <a:r>
              <a:rPr lang="en-US" dirty="0"/>
              <a:t>e.g., reinforcement rate ticket count per grading period</a:t>
            </a:r>
          </a:p>
          <a:p>
            <a:r>
              <a:rPr lang="en-US" dirty="0"/>
              <a:t>Qualitative inquiry on goals, procedures, outcomes of SESSS</a:t>
            </a:r>
          </a:p>
        </p:txBody>
      </p:sp>
    </p:spTree>
    <p:extLst>
      <p:ext uri="{BB962C8B-B14F-4D97-AF65-F5344CB8AC3E}">
        <p14:creationId xmlns:p14="http://schemas.microsoft.com/office/powerpoint/2010/main" val="11274735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F469C-C955-14D3-02FC-DC78FE431BDB}"/>
              </a:ext>
            </a:extLst>
          </p:cNvPr>
          <p:cNvSpPr>
            <a:spLocks noGrp="1"/>
          </p:cNvSpPr>
          <p:nvPr>
            <p:ph type="title"/>
          </p:nvPr>
        </p:nvSpPr>
        <p:spPr/>
        <p:txBody>
          <a:bodyPr/>
          <a:lstStyle/>
          <a:p>
            <a:r>
              <a:rPr lang="en-US" dirty="0"/>
              <a:t>Thank you!</a:t>
            </a:r>
          </a:p>
        </p:txBody>
      </p:sp>
      <p:pic>
        <p:nvPicPr>
          <p:cNvPr id="4" name="Picture 3">
            <a:extLst>
              <a:ext uri="{FF2B5EF4-FFF2-40B4-BE49-F238E27FC236}">
                <a16:creationId xmlns:a16="http://schemas.microsoft.com/office/drawing/2014/main" id="{2502FB06-E637-01F7-5968-3A8A76587D21}"/>
              </a:ext>
            </a:extLst>
          </p:cNvPr>
          <p:cNvPicPr>
            <a:picLocks noChangeAspect="1"/>
          </p:cNvPicPr>
          <p:nvPr/>
        </p:nvPicPr>
        <p:blipFill>
          <a:blip r:embed="rId2"/>
          <a:stretch>
            <a:fillRect/>
          </a:stretch>
        </p:blipFill>
        <p:spPr>
          <a:xfrm rot="5400000">
            <a:off x="2274647" y="61729"/>
            <a:ext cx="5034965" cy="8292883"/>
          </a:xfrm>
          <a:prstGeom prst="rect">
            <a:avLst/>
          </a:prstGeom>
          <a:solidFill>
            <a:schemeClr val="bg1"/>
          </a:solidFill>
          <a:ln>
            <a:solidFill>
              <a:srgbClr val="7030A0"/>
            </a:solidFill>
          </a:ln>
        </p:spPr>
      </p:pic>
      <p:sp>
        <p:nvSpPr>
          <p:cNvPr id="5" name="TextBox 4">
            <a:extLst>
              <a:ext uri="{FF2B5EF4-FFF2-40B4-BE49-F238E27FC236}">
                <a16:creationId xmlns:a16="http://schemas.microsoft.com/office/drawing/2014/main" id="{99EDC2A4-500E-88FC-C5F0-CA45B9E4E47F}"/>
              </a:ext>
            </a:extLst>
          </p:cNvPr>
          <p:cNvSpPr txBox="1"/>
          <p:nvPr/>
        </p:nvSpPr>
        <p:spPr>
          <a:xfrm>
            <a:off x="8081272" y="1224196"/>
            <a:ext cx="2161169" cy="723275"/>
          </a:xfrm>
          <a:prstGeom prst="rect">
            <a:avLst/>
          </a:prstGeom>
          <a:solidFill>
            <a:schemeClr val="bg1"/>
          </a:solidFill>
        </p:spPr>
        <p:txBody>
          <a:bodyPr wrap="none" bIns="0" rtlCol="0">
            <a:spAutoFit/>
          </a:bodyPr>
          <a:lstStyle/>
          <a:p>
            <a:r>
              <a:rPr lang="en-US" sz="4400" b="1" dirty="0"/>
              <a:t>ci3t.org</a:t>
            </a:r>
          </a:p>
        </p:txBody>
      </p:sp>
      <p:sp>
        <p:nvSpPr>
          <p:cNvPr id="6" name="Subtitle 6">
            <a:extLst>
              <a:ext uri="{FF2B5EF4-FFF2-40B4-BE49-F238E27FC236}">
                <a16:creationId xmlns:a16="http://schemas.microsoft.com/office/drawing/2014/main" id="{B20864D7-BB89-8738-0551-D32307F81CA3}"/>
              </a:ext>
            </a:extLst>
          </p:cNvPr>
          <p:cNvSpPr txBox="1">
            <a:spLocks/>
          </p:cNvSpPr>
          <p:nvPr/>
        </p:nvSpPr>
        <p:spPr>
          <a:xfrm>
            <a:off x="9037468" y="3429000"/>
            <a:ext cx="3054269" cy="11848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5821363" algn="l"/>
              </a:tabLst>
            </a:pPr>
            <a:r>
              <a:rPr lang="en-US" sz="1800" dirty="0" err="1">
                <a:solidFill>
                  <a:schemeClr val="accent5"/>
                </a:solidFill>
              </a:rPr>
              <a:t>david.royer@louisville.edu</a:t>
            </a:r>
            <a:endParaRPr lang="en-US" sz="1800" dirty="0">
              <a:solidFill>
                <a:schemeClr val="accent5"/>
              </a:solidFill>
            </a:endParaRPr>
          </a:p>
          <a:p>
            <a:pPr marL="0" indent="0">
              <a:buNone/>
              <a:tabLst>
                <a:tab pos="5821363" algn="l"/>
              </a:tabLst>
            </a:pPr>
            <a:r>
              <a:rPr lang="en-US" sz="1800" dirty="0" err="1">
                <a:solidFill>
                  <a:schemeClr val="accent5"/>
                </a:solidFill>
              </a:rPr>
              <a:t>katie.lane@uconn.edu</a:t>
            </a:r>
            <a:endParaRPr lang="en-US" sz="1800" dirty="0">
              <a:solidFill>
                <a:schemeClr val="accent5"/>
              </a:solidFill>
            </a:endParaRPr>
          </a:p>
          <a:p>
            <a:pPr marL="0" indent="0">
              <a:buNone/>
              <a:tabLst>
                <a:tab pos="5821363" algn="l"/>
              </a:tabLst>
            </a:pPr>
            <a:r>
              <a:rPr lang="en-US" sz="1800" dirty="0" err="1">
                <a:solidFill>
                  <a:schemeClr val="accent5"/>
                </a:solidFill>
              </a:rPr>
              <a:t>kathleen.lane@ku.edu</a:t>
            </a:r>
            <a:endParaRPr lang="en-US" sz="1800" dirty="0">
              <a:solidFill>
                <a:schemeClr val="accent5"/>
              </a:solidFill>
            </a:endParaRPr>
          </a:p>
          <a:p>
            <a:pPr marL="0" indent="0">
              <a:buNone/>
              <a:tabLst>
                <a:tab pos="5821363" algn="l"/>
              </a:tabLst>
            </a:pPr>
            <a:r>
              <a:rPr lang="en-US" sz="1800" dirty="0" err="1">
                <a:solidFill>
                  <a:schemeClr val="accent5"/>
                </a:solidFill>
              </a:rPr>
              <a:t>wendy.oakes@asu.edu</a:t>
            </a:r>
            <a:endParaRPr lang="en-US" sz="1800" dirty="0">
              <a:solidFill>
                <a:schemeClr val="accent5"/>
              </a:solidFill>
            </a:endParaRPr>
          </a:p>
        </p:txBody>
      </p:sp>
    </p:spTree>
    <p:extLst>
      <p:ext uri="{BB962C8B-B14F-4D97-AF65-F5344CB8AC3E}">
        <p14:creationId xmlns:p14="http://schemas.microsoft.com/office/powerpoint/2010/main" val="2195014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apezoid 10">
            <a:extLst>
              <a:ext uri="{FF2B5EF4-FFF2-40B4-BE49-F238E27FC236}">
                <a16:creationId xmlns:a16="http://schemas.microsoft.com/office/drawing/2014/main" id="{7799C258-68B7-4C46-A2F5-4D8B3BB56F63}"/>
              </a:ext>
            </a:extLst>
          </p:cNvPr>
          <p:cNvSpPr/>
          <p:nvPr/>
        </p:nvSpPr>
        <p:spPr>
          <a:xfrm>
            <a:off x="2019300" y="3129625"/>
            <a:ext cx="8153399" cy="3609975"/>
          </a:xfrm>
          <a:prstGeom prst="trapezoid">
            <a:avLst>
              <a:gd name="adj" fmla="val 71146"/>
            </a:avLst>
          </a:prstGeom>
          <a:noFill/>
          <a:ln>
            <a:solidFill>
              <a:srgbClr val="11FF7D"/>
            </a:solidFill>
          </a:ln>
          <a:effectLst>
            <a:glow rad="228600">
              <a:srgbClr val="11FF7D">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ight Arrow 1">
            <a:extLst>
              <a:ext uri="{FF2B5EF4-FFF2-40B4-BE49-F238E27FC236}">
                <a16:creationId xmlns:a16="http://schemas.microsoft.com/office/drawing/2014/main" id="{F9EA4572-5915-F2A1-E260-3F65C8B7897E}"/>
              </a:ext>
            </a:extLst>
          </p:cNvPr>
          <p:cNvSpPr>
            <a:spLocks noChangeArrowheads="1"/>
          </p:cNvSpPr>
          <p:nvPr/>
        </p:nvSpPr>
        <p:spPr bwMode="auto">
          <a:xfrm rot="2522493">
            <a:off x="144709" y="2950785"/>
            <a:ext cx="4010025" cy="2943225"/>
          </a:xfrm>
          <a:prstGeom prst="rightArrow">
            <a:avLst>
              <a:gd name="adj1" fmla="val 50000"/>
              <a:gd name="adj2" fmla="val 50001"/>
            </a:avLst>
          </a:prstGeom>
          <a:solidFill>
            <a:srgbClr val="4F81BD"/>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panose="020F0502020204030204"/>
                <a:ea typeface="MS PGothic" charset="-128"/>
              </a:rPr>
              <a:t>District &amp; State Standard</a:t>
            </a:r>
            <a:r>
              <a:rPr kumimoji="0" lang="en-US" sz="2000" b="0" i="0" u="none" strike="noStrike" kern="0" cap="none" spc="0" normalizeH="0" baseline="0" noProof="0" dirty="0">
                <a:ln>
                  <a:noFill/>
                </a:ln>
                <a:solidFill>
                  <a:prstClr val="white"/>
                </a:solidFill>
                <a:effectLst/>
                <a:uLnTx/>
                <a:uFillTx/>
                <a:latin typeface="Calibri" panose="020F0502020204030204"/>
                <a:ea typeface="MS PGothic" charset="-128"/>
              </a:rPr>
              <a:t>s</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panose="020F0502020204030204"/>
                <a:ea typeface="MS PGothic" charset="-128"/>
              </a:rPr>
              <a:t>High-Quality Instruction</a:t>
            </a:r>
          </a:p>
        </p:txBody>
      </p:sp>
      <p:sp>
        <p:nvSpPr>
          <p:cNvPr id="4" name="Right Arrow 3">
            <a:extLst>
              <a:ext uri="{FF2B5EF4-FFF2-40B4-BE49-F238E27FC236}">
                <a16:creationId xmlns:a16="http://schemas.microsoft.com/office/drawing/2014/main" id="{8C9FF68F-5B03-2E09-9144-552724678D6B}"/>
              </a:ext>
            </a:extLst>
          </p:cNvPr>
          <p:cNvSpPr>
            <a:spLocks noChangeArrowheads="1"/>
          </p:cNvSpPr>
          <p:nvPr/>
        </p:nvSpPr>
        <p:spPr bwMode="auto">
          <a:xfrm rot="2482386">
            <a:off x="2111075" y="3265195"/>
            <a:ext cx="4010025" cy="2943225"/>
          </a:xfrm>
          <a:prstGeom prst="rightArrow">
            <a:avLst>
              <a:gd name="adj1" fmla="val 50000"/>
              <a:gd name="adj2" fmla="val 50001"/>
            </a:avLst>
          </a:prstGeom>
          <a:solidFill>
            <a:srgbClr val="002060"/>
          </a:solidFill>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alibri" panose="020F0502020204030204"/>
                <a:ea typeface="MS PGothic" charset="-128"/>
              </a:rPr>
              <a:t>P</a:t>
            </a:r>
            <a:r>
              <a:rPr kumimoji="0" lang="en-US" sz="2000" b="1" i="0" u="none" strike="noStrike" kern="0" cap="none" spc="0" normalizeH="0" baseline="0" noProof="0" dirty="0">
                <a:ln>
                  <a:noFill/>
                </a:ln>
                <a:solidFill>
                  <a:prstClr val="white"/>
                </a:solidFill>
                <a:effectLst/>
                <a:uLnTx/>
                <a:uFillTx/>
                <a:latin typeface="Calibri" panose="020F0502020204030204"/>
                <a:ea typeface="MS PGothic" charset="-128"/>
              </a:rPr>
              <a:t>ositive behavioral </a:t>
            </a:r>
            <a:r>
              <a:rPr lang="en-US" sz="2000" b="1" kern="0" dirty="0">
                <a:solidFill>
                  <a:prstClr val="white"/>
                </a:solidFill>
                <a:latin typeface="Calibri" panose="020F0502020204030204"/>
                <a:ea typeface="MS PGothic" charset="-128"/>
              </a:rPr>
              <a:t>interventions</a:t>
            </a:r>
            <a:r>
              <a:rPr kumimoji="0" lang="en-US" sz="2000" b="1" i="0" u="none" strike="noStrike" kern="0" cap="none" spc="0" normalizeH="0" baseline="0" noProof="0" dirty="0">
                <a:ln>
                  <a:noFill/>
                </a:ln>
                <a:solidFill>
                  <a:prstClr val="white"/>
                </a:solidFill>
                <a:effectLst/>
                <a:uLnTx/>
                <a:uFillTx/>
                <a:latin typeface="Calibri" panose="020F0502020204030204"/>
                <a:ea typeface="MS PGothic" charset="-128"/>
              </a:rPr>
              <a:t> and supports </a:t>
            </a:r>
          </a:p>
        </p:txBody>
      </p:sp>
      <p:grpSp>
        <p:nvGrpSpPr>
          <p:cNvPr id="5" name="Group 4">
            <a:extLst>
              <a:ext uri="{FF2B5EF4-FFF2-40B4-BE49-F238E27FC236}">
                <a16:creationId xmlns:a16="http://schemas.microsoft.com/office/drawing/2014/main" id="{18044786-2319-7D1A-78AD-2F3DA1BBF268}"/>
              </a:ext>
            </a:extLst>
          </p:cNvPr>
          <p:cNvGrpSpPr/>
          <p:nvPr/>
        </p:nvGrpSpPr>
        <p:grpSpPr>
          <a:xfrm>
            <a:off x="8822993" y="4260468"/>
            <a:ext cx="3369007" cy="2111375"/>
            <a:chOff x="6322875" y="4283618"/>
            <a:chExt cx="3369007" cy="2111375"/>
          </a:xfrm>
        </p:grpSpPr>
        <p:sp>
          <p:nvSpPr>
            <p:cNvPr id="6" name="Left Arrow 5">
              <a:extLst>
                <a:ext uri="{FF2B5EF4-FFF2-40B4-BE49-F238E27FC236}">
                  <a16:creationId xmlns:a16="http://schemas.microsoft.com/office/drawing/2014/main" id="{DC3CB167-2CF1-64D4-314A-B519C36319F4}"/>
                </a:ext>
              </a:extLst>
            </p:cNvPr>
            <p:cNvSpPr/>
            <p:nvPr/>
          </p:nvSpPr>
          <p:spPr bwMode="auto">
            <a:xfrm rot="19607267">
              <a:off x="6322875" y="4283618"/>
              <a:ext cx="3369007" cy="2111375"/>
            </a:xfrm>
            <a:prstGeom prst="leftArrow">
              <a:avLst/>
            </a:prstGeom>
            <a:solidFill>
              <a:srgbClr val="4F81BD">
                <a:lumMod val="20000"/>
                <a:lumOff val="80000"/>
              </a:srgbClr>
            </a:solidFill>
            <a:ln w="25400" cap="flat" cmpd="sng" algn="ctr">
              <a:solidFill>
                <a:srgbClr val="4F81BD">
                  <a:shade val="50000"/>
                </a:srgbClr>
              </a:solidFill>
              <a:prstDash val="solid"/>
            </a:ln>
            <a:effectLst/>
          </p:spPr>
          <p:txBody>
            <a:bodyPr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70C0"/>
                </a:solidFill>
                <a:effectLst/>
                <a:uLnTx/>
                <a:uFillTx/>
                <a:latin typeface="Calibri" panose="020F0502020204030204"/>
                <a:ea typeface="+mn-ea"/>
                <a:cs typeface="+mn-cs"/>
              </a:endParaRPr>
            </a:p>
          </p:txBody>
        </p:sp>
        <p:pic>
          <p:nvPicPr>
            <p:cNvPr id="7" name="Picture 4" descr="Lions Quest">
              <a:extLst>
                <a:ext uri="{FF2B5EF4-FFF2-40B4-BE49-F238E27FC236}">
                  <a16:creationId xmlns:a16="http://schemas.microsoft.com/office/drawing/2014/main" id="{C0EA7079-B603-0703-C174-523DD912C8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574630">
              <a:off x="7706964" y="4743974"/>
              <a:ext cx="1368425" cy="6621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88B9078B-B4C6-BCC0-C510-C437C53D2E89}"/>
              </a:ext>
            </a:extLst>
          </p:cNvPr>
          <p:cNvGrpSpPr/>
          <p:nvPr/>
        </p:nvGrpSpPr>
        <p:grpSpPr>
          <a:xfrm>
            <a:off x="8327178" y="3478044"/>
            <a:ext cx="3281362" cy="2111375"/>
            <a:chOff x="6172200" y="4572000"/>
            <a:chExt cx="3281362" cy="2111375"/>
          </a:xfrm>
        </p:grpSpPr>
        <p:sp>
          <p:nvSpPr>
            <p:cNvPr id="9" name="Left Arrow 8">
              <a:extLst>
                <a:ext uri="{FF2B5EF4-FFF2-40B4-BE49-F238E27FC236}">
                  <a16:creationId xmlns:a16="http://schemas.microsoft.com/office/drawing/2014/main" id="{EC6FF7EE-B9EC-FB2D-998E-2B2E55426E02}"/>
                </a:ext>
              </a:extLst>
            </p:cNvPr>
            <p:cNvSpPr/>
            <p:nvPr/>
          </p:nvSpPr>
          <p:spPr bwMode="auto">
            <a:xfrm rot="19607267">
              <a:off x="6172200" y="4572000"/>
              <a:ext cx="3281362" cy="2111375"/>
            </a:xfrm>
            <a:prstGeom prst="leftArrow">
              <a:avLst/>
            </a:prstGeom>
            <a:solidFill>
              <a:srgbClr val="4F81BD">
                <a:lumMod val="20000"/>
                <a:lumOff val="80000"/>
              </a:srgbClr>
            </a:solidFill>
            <a:ln w="25400" cap="flat" cmpd="sng" algn="ctr">
              <a:solidFill>
                <a:srgbClr val="4F81BD">
                  <a:shade val="50000"/>
                </a:srgbClr>
              </a:solidFill>
              <a:prstDash val="solid"/>
            </a:ln>
            <a:effectLst/>
          </p:spPr>
          <p:txBody>
            <a:bodyPr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70C0"/>
                </a:solidFill>
                <a:effectLst/>
                <a:uLnTx/>
                <a:uFillTx/>
                <a:latin typeface="Calibri" panose="020F0502020204030204"/>
                <a:ea typeface="+mn-ea"/>
                <a:cs typeface="+mn-cs"/>
              </a:endParaRPr>
            </a:p>
          </p:txBody>
        </p:sp>
        <p:pic>
          <p:nvPicPr>
            <p:cNvPr id="10" name="Picture 2" descr="Second Step">
              <a:extLst>
                <a:ext uri="{FF2B5EF4-FFF2-40B4-BE49-F238E27FC236}">
                  <a16:creationId xmlns:a16="http://schemas.microsoft.com/office/drawing/2014/main" id="{77BD7F97-E142-3427-4B35-7781AE0671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510097">
              <a:off x="6987798" y="5253605"/>
              <a:ext cx="2223203" cy="3293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3EEB94ED-E584-6D9A-9A14-FAEB64092E10}"/>
              </a:ext>
            </a:extLst>
          </p:cNvPr>
          <p:cNvGrpSpPr>
            <a:grpSpLocks/>
          </p:cNvGrpSpPr>
          <p:nvPr/>
        </p:nvGrpSpPr>
        <p:grpSpPr bwMode="auto">
          <a:xfrm>
            <a:off x="7628747" y="2820861"/>
            <a:ext cx="3416135" cy="2111375"/>
            <a:chOff x="5762729" y="3050778"/>
            <a:chExt cx="3416135" cy="2111375"/>
          </a:xfrm>
        </p:grpSpPr>
        <p:sp>
          <p:nvSpPr>
            <p:cNvPr id="13" name="Left Arrow 12">
              <a:extLst>
                <a:ext uri="{FF2B5EF4-FFF2-40B4-BE49-F238E27FC236}">
                  <a16:creationId xmlns:a16="http://schemas.microsoft.com/office/drawing/2014/main" id="{53598BF0-89D6-CB46-35FF-94E308829113}"/>
                </a:ext>
              </a:extLst>
            </p:cNvPr>
            <p:cNvSpPr/>
            <p:nvPr/>
          </p:nvSpPr>
          <p:spPr>
            <a:xfrm rot="19607267">
              <a:off x="5762729" y="3050778"/>
              <a:ext cx="3416135" cy="2111375"/>
            </a:xfrm>
            <a:prstGeom prst="leftArrow">
              <a:avLst/>
            </a:prstGeom>
            <a:solidFill>
              <a:srgbClr val="4F81BD">
                <a:lumMod val="20000"/>
                <a:lumOff val="80000"/>
              </a:srgbClr>
            </a:solidFill>
            <a:ln w="25400" cap="flat" cmpd="sng" algn="ctr">
              <a:solidFill>
                <a:srgbClr val="4F81BD">
                  <a:shade val="50000"/>
                </a:srgbClr>
              </a:solidFill>
              <a:prstDash val="solid"/>
            </a:ln>
            <a:effectLst/>
          </p:spPr>
          <p:txBody>
            <a:bodyPr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70C0"/>
                </a:solidFill>
                <a:effectLst/>
                <a:uLnTx/>
                <a:uFillTx/>
                <a:latin typeface="Calibri" panose="020F0502020204030204"/>
                <a:ea typeface="+mn-ea"/>
                <a:cs typeface="+mn-cs"/>
              </a:endParaRPr>
            </a:p>
          </p:txBody>
        </p:sp>
        <p:pic>
          <p:nvPicPr>
            <p:cNvPr id="14" name="Picture 3">
              <a:extLst>
                <a:ext uri="{FF2B5EF4-FFF2-40B4-BE49-F238E27FC236}">
                  <a16:creationId xmlns:a16="http://schemas.microsoft.com/office/drawing/2014/main" id="{052244F4-8E89-8C6C-0C55-B1F5B0D08D9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75494">
              <a:off x="6583363" y="3767138"/>
              <a:ext cx="22272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a:extLst>
              <a:ext uri="{FF2B5EF4-FFF2-40B4-BE49-F238E27FC236}">
                <a16:creationId xmlns:a16="http://schemas.microsoft.com/office/drawing/2014/main" id="{22BE01C0-05EE-C02C-A7CF-5C96E509CBA8}"/>
              </a:ext>
            </a:extLst>
          </p:cNvPr>
          <p:cNvGrpSpPr/>
          <p:nvPr/>
        </p:nvGrpSpPr>
        <p:grpSpPr>
          <a:xfrm>
            <a:off x="6984454" y="2056801"/>
            <a:ext cx="3508545" cy="2169520"/>
            <a:chOff x="4143676" y="2079951"/>
            <a:chExt cx="3508545" cy="2169520"/>
          </a:xfrm>
        </p:grpSpPr>
        <p:sp>
          <p:nvSpPr>
            <p:cNvPr id="16" name="Left Arrow 15">
              <a:extLst>
                <a:ext uri="{FF2B5EF4-FFF2-40B4-BE49-F238E27FC236}">
                  <a16:creationId xmlns:a16="http://schemas.microsoft.com/office/drawing/2014/main" id="{04C0FABB-3F2F-5ED4-9846-14CE4642617C}"/>
                </a:ext>
              </a:extLst>
            </p:cNvPr>
            <p:cNvSpPr/>
            <p:nvPr/>
          </p:nvSpPr>
          <p:spPr>
            <a:xfrm rot="19657824">
              <a:off x="4143676" y="2138224"/>
              <a:ext cx="3508545" cy="2111247"/>
            </a:xfrm>
            <a:prstGeom prst="leftArrow">
              <a:avLst/>
            </a:prstGeom>
            <a:solidFill>
              <a:srgbClr val="4F81BD">
                <a:lumMod val="20000"/>
                <a:lumOff val="80000"/>
              </a:srgbClr>
            </a:solidFill>
            <a:ln w="25400" cap="flat" cmpd="sng" algn="ctr">
              <a:solidFill>
                <a:srgbClr val="4F81BD">
                  <a:shade val="50000"/>
                </a:srgbClr>
              </a:solidFill>
              <a:prstDash val="solid"/>
            </a:ln>
            <a:effectLst/>
          </p:spPr>
          <p:txBody>
            <a:bodyPr anchor="ct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70C0"/>
                  </a:solidFill>
                  <a:effectLst/>
                  <a:uLnTx/>
                  <a:uFillTx/>
                  <a:latin typeface="Calibri" panose="020F0502020204030204"/>
                  <a:ea typeface="+mn-ea"/>
                  <a:cs typeface="+mn-cs"/>
                </a:rPr>
                <a:t>Positive Action </a:t>
              </a:r>
            </a:p>
          </p:txBody>
        </p:sp>
        <p:pic>
          <p:nvPicPr>
            <p:cNvPr id="17" name="Picture 16">
              <a:extLst>
                <a:ext uri="{FF2B5EF4-FFF2-40B4-BE49-F238E27FC236}">
                  <a16:creationId xmlns:a16="http://schemas.microsoft.com/office/drawing/2014/main" id="{3353E046-EF43-2C12-FA2B-8FCB65477E1C}"/>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173" t="-5288" r="-2705"/>
            <a:stretch/>
          </p:blipFill>
          <p:spPr>
            <a:xfrm rot="21087965">
              <a:off x="6471363" y="2079951"/>
              <a:ext cx="851534" cy="883011"/>
            </a:xfrm>
            <a:prstGeom prst="ellipse">
              <a:avLst/>
            </a:prstGeom>
            <a:solidFill>
              <a:srgbClr val="4F81BD">
                <a:lumMod val="20000"/>
                <a:lumOff val="80000"/>
              </a:srgbClr>
            </a:solidFill>
          </p:spPr>
        </p:pic>
      </p:grpSp>
    </p:spTree>
    <p:extLst>
      <p:ext uri="{BB962C8B-B14F-4D97-AF65-F5344CB8AC3E}">
        <p14:creationId xmlns:p14="http://schemas.microsoft.com/office/powerpoint/2010/main" val="117858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26" presetClass="emph" presetSubtype="0" fill="hold" grpId="1" nodeType="afterEffect">
                                  <p:stCondLst>
                                    <p:cond delay="0"/>
                                  </p:stCondLst>
                                  <p:childTnLst>
                                    <p:animEffect transition="out" filter="fade">
                                      <p:cBhvr>
                                        <p:cTn id="10" dur="500" tmFilter="0, 0; .2, .5; .8, .5; 1, 0"/>
                                        <p:tgtEl>
                                          <p:spTgt spid="11"/>
                                        </p:tgtEl>
                                      </p:cBhvr>
                                    </p:animEffect>
                                    <p:animScale>
                                      <p:cBhvr>
                                        <p:cTn id="11" dur="250" autoRev="1" fill="hold"/>
                                        <p:tgtEl>
                                          <p:spTgt spid="11"/>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 presetClass="entr" presetSubtype="9"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9"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0-#ppt_w/2"/>
                                          </p:val>
                                        </p:tav>
                                        <p:tav tm="100000">
                                          <p:val>
                                            <p:strVal val="#ppt_x"/>
                                          </p:val>
                                        </p:tav>
                                      </p:tavLst>
                                    </p:anim>
                                    <p:anim calcmode="lin" valueType="num">
                                      <p:cBhvr additive="base">
                                        <p:cTn id="2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grpId="0" nodeType="clickEffect">
                                  <p:stCondLst>
                                    <p:cond delay="0"/>
                                  </p:stCondLst>
                                  <p:childTnLst>
                                    <p:animEffect transition="out" filter="dissolv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3"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1+#ppt_w/2"/>
                                          </p:val>
                                        </p:tav>
                                        <p:tav tm="100000">
                                          <p:val>
                                            <p:strVal val="#ppt_x"/>
                                          </p:val>
                                        </p:tav>
                                      </p:tavLst>
                                    </p:anim>
                                    <p:anim calcmode="lin" valueType="num">
                                      <p:cBhvr additive="base">
                                        <p:cTn id="39" dur="500" fill="hold"/>
                                        <p:tgtEl>
                                          <p:spTgt spid="5"/>
                                        </p:tgtEl>
                                        <p:attrNameLst>
                                          <p:attrName>ppt_y</p:attrName>
                                        </p:attrNameLst>
                                      </p:cBhvr>
                                      <p:tavLst>
                                        <p:tav tm="0">
                                          <p:val>
                                            <p:strVal val="0-#ppt_h/2"/>
                                          </p:val>
                                        </p:tav>
                                        <p:tav tm="100000">
                                          <p:val>
                                            <p:strVal val="#ppt_y"/>
                                          </p:val>
                                        </p:tav>
                                      </p:tavLst>
                                    </p:anim>
                                  </p:childTnLst>
                                </p:cTn>
                              </p:par>
                            </p:childTnLst>
                          </p:cTn>
                        </p:par>
                        <p:par>
                          <p:cTn id="40" fill="hold">
                            <p:stCondLst>
                              <p:cond delay="500"/>
                            </p:stCondLst>
                            <p:childTnLst>
                              <p:par>
                                <p:cTn id="41" presetID="2" presetClass="entr" presetSubtype="3"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1+#ppt_w/2"/>
                                          </p:val>
                                        </p:tav>
                                        <p:tav tm="100000">
                                          <p:val>
                                            <p:strVal val="#ppt_x"/>
                                          </p:val>
                                        </p:tav>
                                      </p:tavLst>
                                    </p:anim>
                                    <p:anim calcmode="lin" valueType="num">
                                      <p:cBhvr additive="base">
                                        <p:cTn id="44" dur="500" fill="hold"/>
                                        <p:tgtEl>
                                          <p:spTgt spid="8"/>
                                        </p:tgtEl>
                                        <p:attrNameLst>
                                          <p:attrName>ppt_y</p:attrName>
                                        </p:attrNameLst>
                                      </p:cBhvr>
                                      <p:tavLst>
                                        <p:tav tm="0">
                                          <p:val>
                                            <p:strVal val="0-#ppt_h/2"/>
                                          </p:val>
                                        </p:tav>
                                        <p:tav tm="100000">
                                          <p:val>
                                            <p:strVal val="#ppt_y"/>
                                          </p:val>
                                        </p:tav>
                                      </p:tavLst>
                                    </p:anim>
                                  </p:childTnLst>
                                </p:cTn>
                              </p:par>
                            </p:childTnLst>
                          </p:cTn>
                        </p:par>
                        <p:par>
                          <p:cTn id="45" fill="hold">
                            <p:stCondLst>
                              <p:cond delay="1000"/>
                            </p:stCondLst>
                            <p:childTnLst>
                              <p:par>
                                <p:cTn id="46" presetID="2" presetClass="entr" presetSubtype="3"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1+#ppt_w/2"/>
                                          </p:val>
                                        </p:tav>
                                        <p:tav tm="100000">
                                          <p:val>
                                            <p:strVal val="#ppt_x"/>
                                          </p:val>
                                        </p:tav>
                                      </p:tavLst>
                                    </p:anim>
                                    <p:anim calcmode="lin" valueType="num">
                                      <p:cBhvr additive="base">
                                        <p:cTn id="49" dur="500" fill="hold"/>
                                        <p:tgtEl>
                                          <p:spTgt spid="12"/>
                                        </p:tgtEl>
                                        <p:attrNameLst>
                                          <p:attrName>ppt_y</p:attrName>
                                        </p:attrNameLst>
                                      </p:cBhvr>
                                      <p:tavLst>
                                        <p:tav tm="0">
                                          <p:val>
                                            <p:strVal val="0-#ppt_h/2"/>
                                          </p:val>
                                        </p:tav>
                                        <p:tav tm="100000">
                                          <p:val>
                                            <p:strVal val="#ppt_y"/>
                                          </p:val>
                                        </p:tav>
                                      </p:tavLst>
                                    </p:anim>
                                  </p:childTnLst>
                                </p:cTn>
                              </p:par>
                            </p:childTnLst>
                          </p:cTn>
                        </p:par>
                        <p:par>
                          <p:cTn id="50" fill="hold">
                            <p:stCondLst>
                              <p:cond delay="1500"/>
                            </p:stCondLst>
                            <p:childTnLst>
                              <p:par>
                                <p:cTn id="51" presetID="2" presetClass="entr" presetSubtype="3"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1+#ppt_w/2"/>
                                          </p:val>
                                        </p:tav>
                                        <p:tav tm="100000">
                                          <p:val>
                                            <p:strVal val="#ppt_x"/>
                                          </p:val>
                                        </p:tav>
                                      </p:tavLst>
                                    </p:anim>
                                    <p:anim calcmode="lin" valueType="num">
                                      <p:cBhvr additive="base">
                                        <p:cTn id="54"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1069" y="142104"/>
            <a:ext cx="2906853" cy="3771977"/>
          </a:xfrm>
          <a:solidFill>
            <a:schemeClr val="bg1">
              <a:alpha val="90000"/>
            </a:schemeClr>
          </a:solidFill>
          <a:effectLst>
            <a:softEdge rad="31750"/>
          </a:effectLst>
        </p:spPr>
        <p:txBody>
          <a:bodyPr>
            <a:noAutofit/>
          </a:bodyPr>
          <a:lstStyle/>
          <a:p>
            <a:r>
              <a:rPr lang="en-US" dirty="0"/>
              <a:t>Everything connects to the</a:t>
            </a:r>
            <a:br>
              <a:rPr lang="en-US" dirty="0"/>
            </a:br>
            <a:r>
              <a:rPr lang="en-US" dirty="0">
                <a:solidFill>
                  <a:srgbClr val="00B050"/>
                </a:solidFill>
              </a:rPr>
              <a:t>Tier 1 Plan</a:t>
            </a:r>
          </a:p>
        </p:txBody>
      </p:sp>
      <p:sp>
        <p:nvSpPr>
          <p:cNvPr id="8" name="Content Placeholder 7"/>
          <p:cNvSpPr>
            <a:spLocks noGrp="1"/>
          </p:cNvSpPr>
          <p:nvPr>
            <p:ph sz="half" idx="4294967295"/>
          </p:nvPr>
        </p:nvSpPr>
        <p:spPr>
          <a:xfrm>
            <a:off x="9181069" y="3914080"/>
            <a:ext cx="2906853" cy="2801815"/>
          </a:xfrm>
          <a:solidFill>
            <a:schemeClr val="bg1">
              <a:alpha val="90000"/>
            </a:schemeClr>
          </a:solidFill>
          <a:effectLst>
            <a:softEdge rad="31750"/>
          </a:effectLst>
        </p:spPr>
        <p:txBody>
          <a:bodyPr rIns="182880">
            <a:noAutofit/>
          </a:bodyPr>
          <a:lstStyle/>
          <a:p>
            <a:pPr marL="0" indent="0">
              <a:buNone/>
            </a:pPr>
            <a:r>
              <a:rPr lang="en-US" sz="2000" dirty="0"/>
              <a:t>Including procedures for teaching, reinforcing, and monitoring across academic, behavior, and social domain roles and responsibilities.</a:t>
            </a:r>
          </a:p>
        </p:txBody>
      </p:sp>
      <p:pic>
        <p:nvPicPr>
          <p:cNvPr id="13" name="Content Placeholder 12">
            <a:extLst>
              <a:ext uri="{FF2B5EF4-FFF2-40B4-BE49-F238E27FC236}">
                <a16:creationId xmlns:a16="http://schemas.microsoft.com/office/drawing/2014/main" id="{1C4E4169-E179-1F40-BFBD-5FB68A507184}"/>
              </a:ext>
            </a:extLst>
          </p:cNvPr>
          <p:cNvPicPr>
            <a:picLocks noGrp="1" noChangeAspect="1"/>
          </p:cNvPicPr>
          <p:nvPr>
            <p:ph idx="1"/>
          </p:nvPr>
        </p:nvPicPr>
        <p:blipFill>
          <a:blip r:embed="rId3"/>
          <a:stretch>
            <a:fillRect/>
          </a:stretch>
        </p:blipFill>
        <p:spPr>
          <a:xfrm>
            <a:off x="0" y="0"/>
            <a:ext cx="9084777" cy="6858000"/>
          </a:xfrm>
          <a:prstGeom prst="rect">
            <a:avLst/>
          </a:prstGeom>
        </p:spPr>
      </p:pic>
    </p:spTree>
    <p:extLst>
      <p:ext uri="{BB962C8B-B14F-4D97-AF65-F5344CB8AC3E}">
        <p14:creationId xmlns:p14="http://schemas.microsoft.com/office/powerpoint/2010/main" val="3299137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tx2">
                <a:lumMod val="25000"/>
                <a:lumOff val="75000"/>
              </a:schemeClr>
            </a:gs>
            <a:gs pos="46000">
              <a:srgbClr val="0070C0"/>
            </a:gs>
            <a:gs pos="100000">
              <a:srgbClr val="002060"/>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3" name="Imp manual">
            <a:extLst>
              <a:ext uri="{FF2B5EF4-FFF2-40B4-BE49-F238E27FC236}">
                <a16:creationId xmlns:a16="http://schemas.microsoft.com/office/drawing/2014/main" id="{0270C888-911D-4C66-B394-44EB4AC075EA}"/>
              </a:ext>
            </a:extLst>
          </p:cNvPr>
          <p:cNvPicPr>
            <a:picLocks noChangeAspect="1"/>
          </p:cNvPicPr>
          <p:nvPr/>
        </p:nvPicPr>
        <p:blipFill>
          <a:blip r:embed="rId3"/>
          <a:srcRect/>
          <a:stretch/>
        </p:blipFill>
        <p:spPr>
          <a:xfrm>
            <a:off x="9390132" y="152400"/>
            <a:ext cx="2543725" cy="3291880"/>
          </a:xfrm>
          <a:prstGeom prst="rect">
            <a:avLst/>
          </a:prstGeom>
          <a:ln>
            <a:solidFill>
              <a:schemeClr val="tx1"/>
            </a:solidFill>
          </a:ln>
        </p:spPr>
      </p:pic>
      <p:pic>
        <p:nvPicPr>
          <p:cNvPr id="11" name="Picture 10">
            <a:extLst>
              <a:ext uri="{FF2B5EF4-FFF2-40B4-BE49-F238E27FC236}">
                <a16:creationId xmlns:a16="http://schemas.microsoft.com/office/drawing/2014/main" id="{3C6E50BF-84C1-7E42-9663-942095B957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7293" y="152400"/>
            <a:ext cx="8449415" cy="6529094"/>
          </a:xfrm>
          <a:prstGeom prst="rect">
            <a:avLst/>
          </a:prstGeom>
          <a:ln>
            <a:noFill/>
          </a:ln>
          <a:effectLst>
            <a:outerShdw blurRad="292100" dist="139700" dir="2700000" algn="tl" rotWithShape="0">
              <a:srgbClr val="333333">
                <a:alpha val="65000"/>
              </a:srgbClr>
            </a:outerShdw>
          </a:effectLst>
        </p:spPr>
      </p:pic>
      <p:pic>
        <p:nvPicPr>
          <p:cNvPr id="2" name="Reactive Plan" descr="Diagram, text&#10;&#10;Description automatically generated">
            <a:extLst>
              <a:ext uri="{FF2B5EF4-FFF2-40B4-BE49-F238E27FC236}">
                <a16:creationId xmlns:a16="http://schemas.microsoft.com/office/drawing/2014/main" id="{2F19C80D-F57B-B18F-E209-F48B6DD1192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06681" y="2550691"/>
            <a:ext cx="3192114" cy="4130970"/>
          </a:xfrm>
          <a:prstGeom prst="rect">
            <a:avLst/>
          </a:prstGeom>
          <a:ln>
            <a:solidFill>
              <a:schemeClr val="tx1"/>
            </a:solidFill>
          </a:ln>
        </p:spPr>
      </p:pic>
      <p:sp>
        <p:nvSpPr>
          <p:cNvPr id="12" name="Rounded Rectangle 11">
            <a:extLst>
              <a:ext uri="{FF2B5EF4-FFF2-40B4-BE49-F238E27FC236}">
                <a16:creationId xmlns:a16="http://schemas.microsoft.com/office/drawing/2014/main" id="{212967E6-D19C-2248-9F3D-5F6F72EC562C}"/>
              </a:ext>
            </a:extLst>
          </p:cNvPr>
          <p:cNvSpPr/>
          <p:nvPr/>
        </p:nvSpPr>
        <p:spPr>
          <a:xfrm rot="5400000">
            <a:off x="1277746" y="2397423"/>
            <a:ext cx="1671274" cy="250993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6C6F184B-D454-524E-8284-77849D660310}"/>
              </a:ext>
            </a:extLst>
          </p:cNvPr>
          <p:cNvSpPr/>
          <p:nvPr/>
        </p:nvSpPr>
        <p:spPr>
          <a:xfrm rot="5400000">
            <a:off x="3696791" y="3469121"/>
            <a:ext cx="1759748" cy="2416629"/>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A54254C8-AC84-0740-A97B-1673BD79874F}"/>
              </a:ext>
            </a:extLst>
          </p:cNvPr>
          <p:cNvSpPr/>
          <p:nvPr/>
        </p:nvSpPr>
        <p:spPr>
          <a:xfrm rot="5400000">
            <a:off x="6015058" y="941719"/>
            <a:ext cx="2077769" cy="253792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aching">
            <a:extLst>
              <a:ext uri="{FF2B5EF4-FFF2-40B4-BE49-F238E27FC236}">
                <a16:creationId xmlns:a16="http://schemas.microsoft.com/office/drawing/2014/main" id="{7E41C484-EAF3-974A-A20B-B7E58713C8FC}"/>
              </a:ext>
            </a:extLst>
          </p:cNvPr>
          <p:cNvSpPr txBox="1">
            <a:spLocks/>
          </p:cNvSpPr>
          <p:nvPr/>
        </p:nvSpPr>
        <p:spPr bwMode="auto">
          <a:xfrm rot="-246943">
            <a:off x="552171" y="1118394"/>
            <a:ext cx="8382000" cy="736600"/>
          </a:xfrm>
          <a:prstGeom prst="rect">
            <a:avLst/>
          </a:prstGeom>
          <a:solidFill>
            <a:schemeClr val="tx2">
              <a:lumMod val="90000"/>
              <a:lumOff val="10000"/>
            </a:schemeClr>
          </a:solidFill>
          <a:ln>
            <a:solidFill>
              <a:schemeClr val="bg1"/>
            </a:solid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prstClr val="white"/>
                </a:solidFill>
                <a:effectLst/>
                <a:uLnTx/>
                <a:uFillTx/>
                <a:latin typeface="Times New Roman" charset="0"/>
                <a:ea typeface="+mn-ea"/>
                <a:cs typeface="Times New Roman" charset="0"/>
              </a:rPr>
              <a:t>Ci3T Primary Plan: Procedures for Teaching</a:t>
            </a:r>
          </a:p>
        </p:txBody>
      </p:sp>
      <p:sp>
        <p:nvSpPr>
          <p:cNvPr id="8" name="Reinforcing">
            <a:extLst>
              <a:ext uri="{FF2B5EF4-FFF2-40B4-BE49-F238E27FC236}">
                <a16:creationId xmlns:a16="http://schemas.microsoft.com/office/drawing/2014/main" id="{FFF86DAD-3777-AC4F-8CD6-515CD3E47450}"/>
              </a:ext>
            </a:extLst>
          </p:cNvPr>
          <p:cNvSpPr txBox="1">
            <a:spLocks/>
          </p:cNvSpPr>
          <p:nvPr/>
        </p:nvSpPr>
        <p:spPr bwMode="auto">
          <a:xfrm rot="414631">
            <a:off x="485666" y="2983923"/>
            <a:ext cx="8382000" cy="736600"/>
          </a:xfrm>
          <a:prstGeom prst="rect">
            <a:avLst/>
          </a:prstGeom>
          <a:solidFill>
            <a:schemeClr val="tx2">
              <a:lumMod val="90000"/>
              <a:lumOff val="10000"/>
            </a:schemeClr>
          </a:solidFill>
          <a:ln>
            <a:solidFill>
              <a:schemeClr val="bg1"/>
            </a:solid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Reinforcing</a:t>
            </a:r>
          </a:p>
        </p:txBody>
      </p:sp>
      <p:sp>
        <p:nvSpPr>
          <p:cNvPr id="9" name="Monitoring">
            <a:extLst>
              <a:ext uri="{FF2B5EF4-FFF2-40B4-BE49-F238E27FC236}">
                <a16:creationId xmlns:a16="http://schemas.microsoft.com/office/drawing/2014/main" id="{ED864D72-2272-7245-9B53-9AD30E644BE1}"/>
              </a:ext>
            </a:extLst>
          </p:cNvPr>
          <p:cNvSpPr txBox="1">
            <a:spLocks/>
          </p:cNvSpPr>
          <p:nvPr/>
        </p:nvSpPr>
        <p:spPr bwMode="auto">
          <a:xfrm rot="-330507">
            <a:off x="552171" y="4853998"/>
            <a:ext cx="8382000" cy="736600"/>
          </a:xfrm>
          <a:prstGeom prst="rect">
            <a:avLst/>
          </a:prstGeom>
          <a:solidFill>
            <a:schemeClr val="tx2">
              <a:lumMod val="90000"/>
              <a:lumOff val="10000"/>
            </a:schemeClr>
          </a:solidFill>
          <a:ln>
            <a:solidFill>
              <a:schemeClr val="bg1"/>
            </a:solid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Monitoring</a:t>
            </a:r>
          </a:p>
        </p:txBody>
      </p:sp>
    </p:spTree>
    <p:extLst>
      <p:ext uri="{BB962C8B-B14F-4D97-AF65-F5344CB8AC3E}">
        <p14:creationId xmlns:p14="http://schemas.microsoft.com/office/powerpoint/2010/main" val="418582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1+#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2" fill="hold" nodeType="clickEffect">
                                  <p:stCondLst>
                                    <p:cond delay="0"/>
                                  </p:stCondLst>
                                  <p:childTnLst>
                                    <p:anim calcmode="lin" valueType="num">
                                      <p:cBhvr additive="base">
                                        <p:cTn id="22" dur="500"/>
                                        <p:tgtEl>
                                          <p:spTgt spid="2"/>
                                        </p:tgtEl>
                                        <p:attrNameLst>
                                          <p:attrName>ppt_x</p:attrName>
                                        </p:attrNameLst>
                                      </p:cBhvr>
                                      <p:tavLst>
                                        <p:tav tm="0">
                                          <p:val>
                                            <p:strVal val="ppt_x"/>
                                          </p:val>
                                        </p:tav>
                                        <p:tav tm="100000">
                                          <p:val>
                                            <p:strVal val="1+ppt_w/2"/>
                                          </p:val>
                                        </p:tav>
                                      </p:tavLst>
                                    </p:anim>
                                    <p:anim calcmode="lin" valueType="num">
                                      <p:cBhvr additive="base">
                                        <p:cTn id="23" dur="500"/>
                                        <p:tgtEl>
                                          <p:spTgt spid="2"/>
                                        </p:tgtEl>
                                        <p:attrNameLst>
                                          <p:attrName>ppt_y</p:attrName>
                                        </p:attrNameLst>
                                      </p:cBhvr>
                                      <p:tavLst>
                                        <p:tav tm="0">
                                          <p:val>
                                            <p:strVal val="ppt_y"/>
                                          </p:val>
                                        </p:tav>
                                        <p:tav tm="100000">
                                          <p:val>
                                            <p:strVal val="ppt_y"/>
                                          </p:val>
                                        </p:tav>
                                      </p:tavLst>
                                    </p:anim>
                                    <p:set>
                                      <p:cBhvr>
                                        <p:cTn id="24" dur="1" fill="hold">
                                          <p:stCondLst>
                                            <p:cond delay="499"/>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9"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additive="base">
                                        <p:cTn id="40" dur="500" fill="hold"/>
                                        <p:tgtEl>
                                          <p:spTgt spid="8"/>
                                        </p:tgtEl>
                                        <p:attrNameLst>
                                          <p:attrName>ppt_x</p:attrName>
                                        </p:attrNameLst>
                                      </p:cBhvr>
                                      <p:tavLst>
                                        <p:tav tm="0">
                                          <p:val>
                                            <p:strVal val="0-#ppt_w/2"/>
                                          </p:val>
                                        </p:tav>
                                        <p:tav tm="100000">
                                          <p:val>
                                            <p:strVal val="#ppt_x"/>
                                          </p:val>
                                        </p:tav>
                                      </p:tavLst>
                                    </p:anim>
                                    <p:anim calcmode="lin" valueType="num">
                                      <p:cBhvr additive="base">
                                        <p:cTn id="41"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12"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0-#ppt_w/2"/>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C669791-B09D-A173-8200-ABF8E5C784E8}"/>
              </a:ext>
            </a:extLst>
          </p:cNvPr>
          <p:cNvSpPr txBox="1"/>
          <p:nvPr/>
        </p:nvSpPr>
        <p:spPr>
          <a:xfrm>
            <a:off x="6517944" y="5843730"/>
            <a:ext cx="2347117" cy="584775"/>
          </a:xfrm>
          <a:prstGeom prst="rect">
            <a:avLst/>
          </a:prstGeom>
          <a:noFill/>
        </p:spPr>
        <p:txBody>
          <a:bodyPr wrap="none" rtlCol="0">
            <a:spAutoFit/>
          </a:bodyPr>
          <a:lstStyle/>
          <a:p>
            <a:r>
              <a:rPr lang="en-US" sz="3200" dirty="0">
                <a:solidFill>
                  <a:schemeClr val="tx2"/>
                </a:solidFill>
              </a:rPr>
              <a:t>for behavior</a:t>
            </a:r>
          </a:p>
        </p:txBody>
      </p:sp>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a:t>
            </a:r>
            <a:br>
              <a:rPr lang="en-US"/>
            </a:br>
            <a:r>
              <a:rPr lang="en-US"/>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extLst>
              <p:ext uri="{D42A27DB-BD31-4B8C-83A1-F6EECF244321}">
                <p14:modId xmlns:p14="http://schemas.microsoft.com/office/powerpoint/2010/main" val="1387003422"/>
              </p:ext>
            </p:extLst>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45944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8">
            <a:extLst>
              <a:ext uri="{FF2B5EF4-FFF2-40B4-BE49-F238E27FC236}">
                <a16:creationId xmlns:a16="http://schemas.microsoft.com/office/drawing/2014/main" id="{4DD5A587-7E90-774B-8A2F-B21E2057207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1024" y="136965"/>
            <a:ext cx="5246522" cy="672103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a:extLst>
              <a:ext uri="{FF2B5EF4-FFF2-40B4-BE49-F238E27FC236}">
                <a16:creationId xmlns:a16="http://schemas.microsoft.com/office/drawing/2014/main" id="{80152DF5-9257-1F49-910B-D3739F5653E1}"/>
              </a:ext>
            </a:extLst>
          </p:cNvPr>
          <p:cNvSpPr txBox="1">
            <a:spLocks/>
          </p:cNvSpPr>
          <p:nvPr/>
        </p:nvSpPr>
        <p:spPr bwMode="auto">
          <a:xfrm>
            <a:off x="2197394" y="3907834"/>
            <a:ext cx="9994605" cy="9191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algn="ctr">
              <a:spcBef>
                <a:spcPct val="0"/>
              </a:spcBef>
              <a:buFontTx/>
              <a:buNone/>
              <a:defRPr/>
            </a:pPr>
            <a:r>
              <a:rPr lang="en-US" altLang="en-US" dirty="0">
                <a:solidFill>
                  <a:srgbClr val="000000"/>
                </a:solidFill>
                <a:latin typeface="Times New Roman" charset="0"/>
                <a:ea typeface="MS PGothic" charset="-128"/>
                <a:cs typeface="Times New Roman" charset="0"/>
              </a:rPr>
              <a:t>Secondary (Tier 2) Intervention Grids</a:t>
            </a:r>
          </a:p>
        </p:txBody>
      </p:sp>
      <p:pic>
        <p:nvPicPr>
          <p:cNvPr id="3" name="Picture 2" descr="A person and a child working on a project&#10;&#10;Description automatically generated">
            <a:extLst>
              <a:ext uri="{FF2B5EF4-FFF2-40B4-BE49-F238E27FC236}">
                <a16:creationId xmlns:a16="http://schemas.microsoft.com/office/drawing/2014/main" id="{DEA9A6A0-0A47-47A7-BFD9-C71AB3FD86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6671" y="469718"/>
            <a:ext cx="2106778" cy="3291840"/>
          </a:xfrm>
          <a:prstGeom prst="rect">
            <a:avLst/>
          </a:prstGeom>
        </p:spPr>
      </p:pic>
    </p:spTree>
    <p:extLst>
      <p:ext uri="{BB962C8B-B14F-4D97-AF65-F5344CB8AC3E}">
        <p14:creationId xmlns:p14="http://schemas.microsoft.com/office/powerpoint/2010/main" val="365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82D40"/>
      </a:dk2>
      <a:lt2>
        <a:srgbClr val="E7E6E6"/>
      </a:lt2>
      <a:accent1>
        <a:srgbClr val="231F20"/>
      </a:accent1>
      <a:accent2>
        <a:srgbClr val="A62326"/>
      </a:accent2>
      <a:accent3>
        <a:srgbClr val="994F27"/>
      </a:accent3>
      <a:accent4>
        <a:srgbClr val="B2A469"/>
      </a:accent4>
      <a:accent5>
        <a:srgbClr val="637253"/>
      </a:accent5>
      <a:accent6>
        <a:srgbClr val="000000"/>
      </a:accent6>
      <a:hlink>
        <a:srgbClr val="2E567A"/>
      </a:hlink>
      <a:folHlink>
        <a:srgbClr val="2E567A"/>
      </a:folHlink>
    </a:clrScheme>
    <a:fontScheme name="Custom 1">
      <a:majorFont>
        <a:latin typeface="Heebo ExtraBold"/>
        <a:ea typeface=""/>
        <a:cs typeface=""/>
      </a:majorFont>
      <a:minorFont>
        <a:latin typeface="Hee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11501</TotalTime>
  <Words>3915</Words>
  <Application>Microsoft Macintosh PowerPoint</Application>
  <PresentationFormat>Widescreen</PresentationFormat>
  <Paragraphs>386</Paragraphs>
  <Slides>47</Slides>
  <Notes>37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Aptos</vt:lpstr>
      <vt:lpstr>Arial</vt:lpstr>
      <vt:lpstr>Calibri</vt:lpstr>
      <vt:lpstr>Century Gothic</vt:lpstr>
      <vt:lpstr>Heebo</vt:lpstr>
      <vt:lpstr>Heebo ExtraBold</vt:lpstr>
      <vt:lpstr>Times New Roman</vt:lpstr>
      <vt:lpstr>Office Theme</vt:lpstr>
      <vt:lpstr>Using the SESSS to Build Data-Informed Behavior Expectation Matrices</vt:lpstr>
      <vt:lpstr>Agenda</vt:lpstr>
      <vt:lpstr>Comprehensive, Integrated, Three-Tiered (Ci3T) Model of Prevention</vt:lpstr>
      <vt:lpstr>PowerPoint Presentation</vt:lpstr>
      <vt:lpstr>PowerPoint Presentation</vt:lpstr>
      <vt:lpstr>Everything connects to the Tier 1 Plan</vt:lpstr>
      <vt:lpstr>PowerPoint Presentation</vt:lpstr>
      <vt:lpstr>Essential Components of  Primary Prevention Efforts</vt:lpstr>
      <vt:lpstr>PowerPoint Presentation</vt:lpstr>
      <vt:lpstr>PowerPoint Presentation</vt:lpstr>
      <vt:lpstr>PowerPoint Presentation</vt:lpstr>
      <vt:lpstr>PowerPoint Presentation</vt:lpstr>
      <vt:lpstr>Positive Behavioral Interventions and Supports (PBIS)</vt:lpstr>
      <vt:lpstr>Behavior Expectation Matrices</vt:lpstr>
      <vt:lpstr>Behavior Expectation Matrices</vt:lpstr>
      <vt:lpstr>Behavior Expectation Matrices</vt:lpstr>
      <vt:lpstr>Behavior Expectation Matrices</vt:lpstr>
      <vt:lpstr>How are expectation matrices built?</vt:lpstr>
      <vt:lpstr>PowerPoint Presentation</vt:lpstr>
      <vt:lpstr>Schoolwide Expectations Survey For Specific Settings (SESSS)</vt:lpstr>
      <vt:lpstr>Schoolwide Expectations Survey For Specific Settings (SESSS)</vt:lpstr>
      <vt:lpstr>Schoolwide Expectations Survey For Specific Settings (SESSS)</vt:lpstr>
      <vt:lpstr>SESSS Report</vt:lpstr>
      <vt:lpstr>Research Question</vt:lpstr>
      <vt:lpstr>Method</vt:lpstr>
      <vt:lpstr>Participants and Setting</vt:lpstr>
      <vt:lpstr>Procedures</vt:lpstr>
      <vt:lpstr>Procedures</vt:lpstr>
      <vt:lpstr>SESSS Rubric</vt:lpstr>
      <vt:lpstr>SESSS Rubric</vt:lpstr>
      <vt:lpstr>SESSS Rubric</vt:lpstr>
      <vt:lpstr>SESSS Rubric Page 2</vt:lpstr>
      <vt:lpstr>SESSS Rubric Page 2</vt:lpstr>
      <vt:lpstr>Results</vt:lpstr>
      <vt:lpstr>Most Item Were Included</vt:lpstr>
      <vt:lpstr>Classroom (32 SESSS items)</vt:lpstr>
      <vt:lpstr>Classroom (32 SESSS items)</vt:lpstr>
      <vt:lpstr>Hallway (23 SESSS items)</vt:lpstr>
      <vt:lpstr>Cafeteria (24 SESSS items)</vt:lpstr>
      <vt:lpstr>Playground (15 SESSS items)</vt:lpstr>
      <vt:lpstr>Restroom (18 SESSS items)</vt:lpstr>
      <vt:lpstr>Bus (19 SESSS items)</vt:lpstr>
      <vt:lpstr>Arrival/Dismissal (13 SESSS items)</vt:lpstr>
      <vt:lpstr>Educational Implications</vt:lpstr>
      <vt:lpstr>Educational Implications</vt:lpstr>
      <vt:lpstr>Future Directions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Lara Fahey</dc:creator>
  <cp:lastModifiedBy>Royer</cp:lastModifiedBy>
  <cp:revision>49</cp:revision>
  <dcterms:created xsi:type="dcterms:W3CDTF">2023-09-25T02:09:25Z</dcterms:created>
  <dcterms:modified xsi:type="dcterms:W3CDTF">2026-03-19T01:01:06Z</dcterms:modified>
</cp:coreProperties>
</file>