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4"/>
    <p:sldMasterId id="2147483694" r:id="rId5"/>
  </p:sldMasterIdLst>
  <p:notesMasterIdLst>
    <p:notesMasterId r:id="rId79"/>
  </p:notesMasterIdLst>
  <p:handoutMasterIdLst>
    <p:handoutMasterId r:id="rId80"/>
  </p:handoutMasterIdLst>
  <p:sldIdLst>
    <p:sldId id="2474" r:id="rId6"/>
    <p:sldId id="2476" r:id="rId7"/>
    <p:sldId id="2477" r:id="rId8"/>
    <p:sldId id="2478" r:id="rId9"/>
    <p:sldId id="2312" r:id="rId10"/>
    <p:sldId id="2362" r:id="rId11"/>
    <p:sldId id="2403" r:id="rId12"/>
    <p:sldId id="2404" r:id="rId13"/>
    <p:sldId id="2365" r:id="rId14"/>
    <p:sldId id="2405" r:id="rId15"/>
    <p:sldId id="2472" r:id="rId16"/>
    <p:sldId id="2481" r:id="rId17"/>
    <p:sldId id="2440" r:id="rId18"/>
    <p:sldId id="1972" r:id="rId19"/>
    <p:sldId id="2479" r:id="rId20"/>
    <p:sldId id="279" r:id="rId21"/>
    <p:sldId id="2024" r:id="rId22"/>
    <p:sldId id="2442" r:id="rId23"/>
    <p:sldId id="2480" r:id="rId24"/>
    <p:sldId id="2371" r:id="rId25"/>
    <p:sldId id="2022" r:id="rId26"/>
    <p:sldId id="2446" r:id="rId27"/>
    <p:sldId id="2358" r:id="rId28"/>
    <p:sldId id="2025" r:id="rId29"/>
    <p:sldId id="2402" r:id="rId30"/>
    <p:sldId id="2447" r:id="rId31"/>
    <p:sldId id="2448" r:id="rId32"/>
    <p:sldId id="2482" r:id="rId33"/>
    <p:sldId id="1838" r:id="rId34"/>
    <p:sldId id="2449" r:id="rId35"/>
    <p:sldId id="1857" r:id="rId36"/>
    <p:sldId id="2450" r:id="rId37"/>
    <p:sldId id="2483" r:id="rId38"/>
    <p:sldId id="2452" r:id="rId39"/>
    <p:sldId id="2415" r:id="rId40"/>
    <p:sldId id="2419" r:id="rId41"/>
    <p:sldId id="1896" r:id="rId42"/>
    <p:sldId id="2454" r:id="rId43"/>
    <p:sldId id="1982" r:id="rId44"/>
    <p:sldId id="2455" r:id="rId45"/>
    <p:sldId id="2485" r:id="rId46"/>
    <p:sldId id="1886" r:id="rId47"/>
    <p:sldId id="1891" r:id="rId48"/>
    <p:sldId id="2486" r:id="rId49"/>
    <p:sldId id="1918" r:id="rId50"/>
    <p:sldId id="2417" r:id="rId51"/>
    <p:sldId id="2456" r:id="rId52"/>
    <p:sldId id="2457" r:id="rId53"/>
    <p:sldId id="2458" r:id="rId54"/>
    <p:sldId id="2487" r:id="rId55"/>
    <p:sldId id="2460" r:id="rId56"/>
    <p:sldId id="2420" r:id="rId57"/>
    <p:sldId id="1897" r:id="rId58"/>
    <p:sldId id="2484" r:id="rId59"/>
    <p:sldId id="1984" r:id="rId60"/>
    <p:sldId id="2421" r:id="rId61"/>
    <p:sldId id="2468" r:id="rId62"/>
    <p:sldId id="2422" r:id="rId63"/>
    <p:sldId id="2469" r:id="rId64"/>
    <p:sldId id="2444" r:id="rId65"/>
    <p:sldId id="262" r:id="rId66"/>
    <p:sldId id="2379" r:id="rId67"/>
    <p:sldId id="1880" r:id="rId68"/>
    <p:sldId id="2375" r:id="rId69"/>
    <p:sldId id="266" r:id="rId70"/>
    <p:sldId id="1881" r:id="rId71"/>
    <p:sldId id="271" r:id="rId72"/>
    <p:sldId id="263" r:id="rId73"/>
    <p:sldId id="1929" r:id="rId74"/>
    <p:sldId id="2328" r:id="rId75"/>
    <p:sldId id="2305" r:id="rId76"/>
    <p:sldId id="1995" r:id="rId77"/>
    <p:sldId id="2489"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mp; Agenda" id="{76E94627-A3CC-46B4-98D8-EEF8ABC560E3}">
          <p14:sldIdLst>
            <p14:sldId id="2474"/>
            <p14:sldId id="2476"/>
            <p14:sldId id="2477"/>
            <p14:sldId id="2478"/>
            <p14:sldId id="2312"/>
          </p14:sldIdLst>
        </p14:section>
        <p14:section name="Supporting students with internalizing behavioral challenges" id="{521DC1D5-528F-4502-B0B5-49F09890D83D}">
          <p14:sldIdLst>
            <p14:sldId id="2362"/>
            <p14:sldId id="2403"/>
            <p14:sldId id="2404"/>
            <p14:sldId id="2365"/>
            <p14:sldId id="2405"/>
            <p14:sldId id="2472"/>
            <p14:sldId id="2481"/>
            <p14:sldId id="2440"/>
          </p14:sldIdLst>
        </p14:section>
        <p14:section name="Introducing Recognize. Relax. Record." id="{487A4E01-99BD-4867-A176-F05A8AB880AE}">
          <p14:sldIdLst>
            <p14:sldId id="1972"/>
            <p14:sldId id="2479"/>
            <p14:sldId id="279"/>
            <p14:sldId id="2024"/>
            <p14:sldId id="2442"/>
            <p14:sldId id="2480"/>
            <p14:sldId id="2371"/>
          </p14:sldIdLst>
        </p14:section>
        <p14:section name="Step 1" id="{F2A68717-C95D-4780-A773-173D8BBFECBC}">
          <p14:sldIdLst>
            <p14:sldId id="2022"/>
            <p14:sldId id="2446"/>
            <p14:sldId id="2358"/>
            <p14:sldId id="2025"/>
          </p14:sldIdLst>
        </p14:section>
        <p14:section name="Step 2" id="{8616BBDA-BB7E-4E7D-B499-732C207197C0}">
          <p14:sldIdLst>
            <p14:sldId id="2402"/>
            <p14:sldId id="2447"/>
            <p14:sldId id="2448"/>
          </p14:sldIdLst>
        </p14:section>
        <p14:section name="Step 3" id="{13179986-3208-4F6F-B87B-3DB3C34313F2}">
          <p14:sldIdLst>
            <p14:sldId id="2482"/>
            <p14:sldId id="1838"/>
            <p14:sldId id="2449"/>
            <p14:sldId id="1857"/>
            <p14:sldId id="2450"/>
            <p14:sldId id="2483"/>
            <p14:sldId id="2452"/>
          </p14:sldIdLst>
        </p14:section>
        <p14:section name="Step 4" id="{005AC5B5-A572-42A8-910D-271F2684B84E}">
          <p14:sldIdLst>
            <p14:sldId id="2415"/>
            <p14:sldId id="2419"/>
            <p14:sldId id="1896"/>
            <p14:sldId id="2454"/>
            <p14:sldId id="1982"/>
            <p14:sldId id="2455"/>
            <p14:sldId id="2485"/>
            <p14:sldId id="1886"/>
            <p14:sldId id="1891"/>
            <p14:sldId id="2486"/>
            <p14:sldId id="1918"/>
            <p14:sldId id="2417"/>
            <p14:sldId id="2456"/>
            <p14:sldId id="2457"/>
            <p14:sldId id="2458"/>
            <p14:sldId id="2487"/>
            <p14:sldId id="2460"/>
          </p14:sldIdLst>
        </p14:section>
        <p14:section name="Step 5" id="{2E4820C2-75D1-4591-993D-EF3899B934F6}">
          <p14:sldIdLst>
            <p14:sldId id="2420"/>
            <p14:sldId id="1897"/>
            <p14:sldId id="2484"/>
            <p14:sldId id="1984"/>
          </p14:sldIdLst>
        </p14:section>
        <p14:section name="Step 6" id="{35155479-34DC-4ECC-827E-63BA66A291BF}">
          <p14:sldIdLst>
            <p14:sldId id="2421"/>
            <p14:sldId id="2468"/>
          </p14:sldIdLst>
        </p14:section>
        <p14:section name="Step 7" id="{0C4582CF-1D8D-48DF-BB4E-95F6338CA9EB}">
          <p14:sldIdLst>
            <p14:sldId id="2422"/>
            <p14:sldId id="2469"/>
            <p14:sldId id="2444"/>
          </p14:sldIdLst>
        </p14:section>
        <p14:section name="Preliminary findings of a randomized controlled trial" id="{38004EAB-D57A-4A5C-91F8-2A11BC651D8C}">
          <p14:sldIdLst>
            <p14:sldId id="262"/>
            <p14:sldId id="2379"/>
            <p14:sldId id="1880"/>
            <p14:sldId id="2375"/>
            <p14:sldId id="266"/>
            <p14:sldId id="1881"/>
          </p14:sldIdLst>
        </p14:section>
        <p14:section name="RCT Results" id="{61460002-AA47-4E73-92EA-0A437CF40458}">
          <p14:sldIdLst>
            <p14:sldId id="271"/>
          </p14:sldIdLst>
        </p14:section>
        <p14:section name="Next steps and resource sharing" id="{E316A8CB-9758-451F-84E2-886DF964086C}">
          <p14:sldIdLst>
            <p14:sldId id="263"/>
            <p14:sldId id="1929"/>
            <p14:sldId id="2328"/>
            <p14:sldId id="2305"/>
            <p14:sldId id="1995"/>
            <p14:sldId id="24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10" autoAdjust="0"/>
  </p:normalViewPr>
  <p:slideViewPr>
    <p:cSldViewPr snapToGrid="0">
      <p:cViewPr varScale="1">
        <p:scale>
          <a:sx n="98" d="100"/>
          <a:sy n="98" d="100"/>
        </p:scale>
        <p:origin x="954" y="84"/>
      </p:cViewPr>
      <p:guideLst/>
    </p:cSldViewPr>
  </p:slideViewPr>
  <p:notesTextViewPr>
    <p:cViewPr>
      <p:scale>
        <a:sx n="1" d="1"/>
        <a:sy n="1" d="1"/>
      </p:scale>
      <p:origin x="0" y="0"/>
    </p:cViewPr>
  </p:notesTextViewPr>
  <p:sorterViewPr>
    <p:cViewPr>
      <p:scale>
        <a:sx n="100" d="100"/>
        <a:sy n="100" d="100"/>
      </p:scale>
      <p:origin x="0" y="-189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handoutMaster" Target="handoutMasters/handout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rd, Allison M" userId="7cd67125-3436-42b8-b83a-bbe37ba15a4e" providerId="ADAL" clId="{AD0D5657-A2E8-4846-9457-002B02CFA32F}"/>
    <pc:docChg chg="delSld modSld modSection">
      <pc:chgData name="Bernard, Allison M" userId="7cd67125-3436-42b8-b83a-bbe37ba15a4e" providerId="ADAL" clId="{AD0D5657-A2E8-4846-9457-002B02CFA32F}" dt="2026-03-04T16:51:56.291" v="16" actId="20577"/>
      <pc:docMkLst>
        <pc:docMk/>
      </pc:docMkLst>
      <pc:sldChg chg="del">
        <pc:chgData name="Bernard, Allison M" userId="7cd67125-3436-42b8-b83a-bbe37ba15a4e" providerId="ADAL" clId="{AD0D5657-A2E8-4846-9457-002B02CFA32F}" dt="2026-03-04T16:51:13.308" v="7" actId="47"/>
        <pc:sldMkLst>
          <pc:docMk/>
          <pc:sldMk cId="2135283055" sldId="265"/>
        </pc:sldMkLst>
      </pc:sldChg>
      <pc:sldChg chg="del">
        <pc:chgData name="Bernard, Allison M" userId="7cd67125-3436-42b8-b83a-bbe37ba15a4e" providerId="ADAL" clId="{AD0D5657-A2E8-4846-9457-002B02CFA32F}" dt="2026-03-04T16:51:16.396" v="9" actId="47"/>
        <pc:sldMkLst>
          <pc:docMk/>
          <pc:sldMk cId="1491063619" sldId="267"/>
        </pc:sldMkLst>
      </pc:sldChg>
      <pc:sldChg chg="del">
        <pc:chgData name="Bernard, Allison M" userId="7cd67125-3436-42b8-b83a-bbe37ba15a4e" providerId="ADAL" clId="{AD0D5657-A2E8-4846-9457-002B02CFA32F}" dt="2026-03-04T16:51:25.433" v="12" actId="47"/>
        <pc:sldMkLst>
          <pc:docMk/>
          <pc:sldMk cId="2761040804" sldId="269"/>
        </pc:sldMkLst>
      </pc:sldChg>
      <pc:sldChg chg="del">
        <pc:chgData name="Bernard, Allison M" userId="7cd67125-3436-42b8-b83a-bbe37ba15a4e" providerId="ADAL" clId="{AD0D5657-A2E8-4846-9457-002B02CFA32F}" dt="2026-03-04T16:51:14.868" v="8" actId="47"/>
        <pc:sldMkLst>
          <pc:docMk/>
          <pc:sldMk cId="4278586445" sldId="272"/>
        </pc:sldMkLst>
      </pc:sldChg>
      <pc:sldChg chg="del">
        <pc:chgData name="Bernard, Allison M" userId="7cd67125-3436-42b8-b83a-bbe37ba15a4e" providerId="ADAL" clId="{AD0D5657-A2E8-4846-9457-002B02CFA32F}" dt="2026-03-04T16:51:25.433" v="12" actId="47"/>
        <pc:sldMkLst>
          <pc:docMk/>
          <pc:sldMk cId="1922862518" sldId="273"/>
        </pc:sldMkLst>
      </pc:sldChg>
      <pc:sldChg chg="del">
        <pc:chgData name="Bernard, Allison M" userId="7cd67125-3436-42b8-b83a-bbe37ba15a4e" providerId="ADAL" clId="{AD0D5657-A2E8-4846-9457-002B02CFA32F}" dt="2026-03-04T16:51:25.433" v="12" actId="47"/>
        <pc:sldMkLst>
          <pc:docMk/>
          <pc:sldMk cId="2084609525" sldId="274"/>
        </pc:sldMkLst>
      </pc:sldChg>
      <pc:sldChg chg="del">
        <pc:chgData name="Bernard, Allison M" userId="7cd67125-3436-42b8-b83a-bbe37ba15a4e" providerId="ADAL" clId="{AD0D5657-A2E8-4846-9457-002B02CFA32F}" dt="2026-03-04T16:50:31.197" v="2" actId="47"/>
        <pc:sldMkLst>
          <pc:docMk/>
          <pc:sldMk cId="3634904633" sldId="2108"/>
        </pc:sldMkLst>
      </pc:sldChg>
      <pc:sldChg chg="del">
        <pc:chgData name="Bernard, Allison M" userId="7cd67125-3436-42b8-b83a-bbe37ba15a4e" providerId="ADAL" clId="{AD0D5657-A2E8-4846-9457-002B02CFA32F}" dt="2026-03-04T16:50:36.013" v="4" actId="47"/>
        <pc:sldMkLst>
          <pc:docMk/>
          <pc:sldMk cId="1539011539" sldId="2113"/>
        </pc:sldMkLst>
      </pc:sldChg>
      <pc:sldChg chg="del">
        <pc:chgData name="Bernard, Allison M" userId="7cd67125-3436-42b8-b83a-bbe37ba15a4e" providerId="ADAL" clId="{AD0D5657-A2E8-4846-9457-002B02CFA32F}" dt="2026-03-04T16:50:34.896" v="3" actId="47"/>
        <pc:sldMkLst>
          <pc:docMk/>
          <pc:sldMk cId="3174007273" sldId="2114"/>
        </pc:sldMkLst>
      </pc:sldChg>
      <pc:sldChg chg="modSp mod">
        <pc:chgData name="Bernard, Allison M" userId="7cd67125-3436-42b8-b83a-bbe37ba15a4e" providerId="ADAL" clId="{AD0D5657-A2E8-4846-9457-002B02CFA32F}" dt="2026-03-04T16:51:56.291" v="16" actId="20577"/>
        <pc:sldMkLst>
          <pc:docMk/>
          <pc:sldMk cId="473130021" sldId="2305"/>
        </pc:sldMkLst>
        <pc:graphicFrameChg chg="modGraphic">
          <ac:chgData name="Bernard, Allison M" userId="7cd67125-3436-42b8-b83a-bbe37ba15a4e" providerId="ADAL" clId="{AD0D5657-A2E8-4846-9457-002B02CFA32F}" dt="2026-03-04T16:51:56.291" v="16" actId="20577"/>
          <ac:graphicFrameMkLst>
            <pc:docMk/>
            <pc:sldMk cId="473130021" sldId="2305"/>
            <ac:graphicFrameMk id="3" creationId="{B2257AC1-3AC9-6BC2-4BF9-030AE14267CF}"/>
          </ac:graphicFrameMkLst>
        </pc:graphicFrameChg>
      </pc:sldChg>
      <pc:sldChg chg="del">
        <pc:chgData name="Bernard, Allison M" userId="7cd67125-3436-42b8-b83a-bbe37ba15a4e" providerId="ADAL" clId="{AD0D5657-A2E8-4846-9457-002B02CFA32F}" dt="2026-03-04T16:50:26.318" v="0" actId="47"/>
        <pc:sldMkLst>
          <pc:docMk/>
          <pc:sldMk cId="2839649882" sldId="2321"/>
        </pc:sldMkLst>
      </pc:sldChg>
      <pc:sldChg chg="del">
        <pc:chgData name="Bernard, Allison M" userId="7cd67125-3436-42b8-b83a-bbe37ba15a4e" providerId="ADAL" clId="{AD0D5657-A2E8-4846-9457-002B02CFA32F}" dt="2026-03-04T16:50:50.591" v="5" actId="47"/>
        <pc:sldMkLst>
          <pc:docMk/>
          <pc:sldMk cId="1792305250" sldId="2381"/>
        </pc:sldMkLst>
      </pc:sldChg>
      <pc:sldChg chg="del">
        <pc:chgData name="Bernard, Allison M" userId="7cd67125-3436-42b8-b83a-bbe37ba15a4e" providerId="ADAL" clId="{AD0D5657-A2E8-4846-9457-002B02CFA32F}" dt="2026-03-04T16:51:12.122" v="6" actId="47"/>
        <pc:sldMkLst>
          <pc:docMk/>
          <pc:sldMk cId="2205136763" sldId="2382"/>
        </pc:sldMkLst>
      </pc:sldChg>
      <pc:sldChg chg="del">
        <pc:chgData name="Bernard, Allison M" userId="7cd67125-3436-42b8-b83a-bbe37ba15a4e" providerId="ADAL" clId="{AD0D5657-A2E8-4846-9457-002B02CFA32F}" dt="2026-03-04T16:51:17.431" v="10" actId="47"/>
        <pc:sldMkLst>
          <pc:docMk/>
          <pc:sldMk cId="615386492" sldId="2383"/>
        </pc:sldMkLst>
      </pc:sldChg>
      <pc:sldChg chg="del">
        <pc:chgData name="Bernard, Allison M" userId="7cd67125-3436-42b8-b83a-bbe37ba15a4e" providerId="ADAL" clId="{AD0D5657-A2E8-4846-9457-002B02CFA32F}" dt="2026-03-04T16:51:18.656" v="11" actId="47"/>
        <pc:sldMkLst>
          <pc:docMk/>
          <pc:sldMk cId="1267571124" sldId="2384"/>
        </pc:sldMkLst>
      </pc:sldChg>
      <pc:sldChg chg="del">
        <pc:chgData name="Bernard, Allison M" userId="7cd67125-3436-42b8-b83a-bbe37ba15a4e" providerId="ADAL" clId="{AD0D5657-A2E8-4846-9457-002B02CFA32F}" dt="2026-03-04T16:51:25.433" v="12" actId="47"/>
        <pc:sldMkLst>
          <pc:docMk/>
          <pc:sldMk cId="2940764379" sldId="2385"/>
        </pc:sldMkLst>
      </pc:sldChg>
      <pc:sldChg chg="del">
        <pc:chgData name="Bernard, Allison M" userId="7cd67125-3436-42b8-b83a-bbe37ba15a4e" providerId="ADAL" clId="{AD0D5657-A2E8-4846-9457-002B02CFA32F}" dt="2026-03-04T16:51:25.433" v="12" actId="47"/>
        <pc:sldMkLst>
          <pc:docMk/>
          <pc:sldMk cId="3004035716" sldId="2386"/>
        </pc:sldMkLst>
      </pc:sldChg>
      <pc:sldChg chg="del">
        <pc:chgData name="Bernard, Allison M" userId="7cd67125-3436-42b8-b83a-bbe37ba15a4e" providerId="ADAL" clId="{AD0D5657-A2E8-4846-9457-002B02CFA32F}" dt="2026-03-04T16:51:25.433" v="12" actId="47"/>
        <pc:sldMkLst>
          <pc:docMk/>
          <pc:sldMk cId="837465781" sldId="2387"/>
        </pc:sldMkLst>
      </pc:sldChg>
      <pc:sldChg chg="del">
        <pc:chgData name="Bernard, Allison M" userId="7cd67125-3436-42b8-b83a-bbe37ba15a4e" providerId="ADAL" clId="{AD0D5657-A2E8-4846-9457-002B02CFA32F}" dt="2026-03-04T16:50:27.982" v="1" actId="47"/>
        <pc:sldMkLst>
          <pc:docMk/>
          <pc:sldMk cId="2060674414" sldId="2488"/>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D09875-47A0-4902-8B66-0F12BCC9FB72}" type="doc">
      <dgm:prSet loTypeId="urn:microsoft.com/office/officeart/2005/8/layout/lProcess2" loCatId="list" qsTypeId="urn:microsoft.com/office/officeart/2005/8/quickstyle/simple2" qsCatId="simple" csTypeId="urn:microsoft.com/office/officeart/2005/8/colors/accent1_2" csCatId="accent1" phldr="1"/>
      <dgm:spPr/>
      <dgm:t>
        <a:bodyPr/>
        <a:lstStyle/>
        <a:p>
          <a:endParaRPr lang="en-US"/>
        </a:p>
      </dgm:t>
    </dgm:pt>
    <dgm:pt modelId="{D764739C-4CE7-4DDF-BA42-D66B040C818E}">
      <dgm:prSet phldrT="[Text]" custT="1"/>
      <dgm:spPr>
        <a:solidFill>
          <a:schemeClr val="accent5">
            <a:lumMod val="20000"/>
            <a:lumOff val="80000"/>
          </a:schemeClr>
        </a:solidFill>
      </dgm:spPr>
      <dgm:t>
        <a:bodyPr/>
        <a:lstStyle/>
        <a:p>
          <a:pPr>
            <a:buNone/>
          </a:pPr>
          <a:r>
            <a:rPr lang="en-US" sz="3200" b="1"/>
            <a:t>Top Professional</a:t>
          </a:r>
          <a:br>
            <a:rPr lang="en-US" sz="3200" b="1"/>
          </a:br>
          <a:r>
            <a:rPr lang="en-US" sz="3200" b="1"/>
            <a:t>Learning Needs</a:t>
          </a:r>
          <a:endParaRPr lang="en-US" sz="3200"/>
        </a:p>
      </dgm:t>
      <dgm:extLst>
        <a:ext uri="{E40237B7-FDA0-4F09-8148-C483321AD2D9}">
          <dgm14:cNvPr xmlns:dgm14="http://schemas.microsoft.com/office/drawing/2010/diagram" id="0" name="" descr="SmartArt showing three top professional learning needs:&#10;de-escalation techniques&#10;social skill instruction&#10;supports for students with internalizing behavior patterns"/>
        </a:ext>
      </dgm:extLst>
    </dgm:pt>
    <dgm:pt modelId="{5C682063-654C-4F5C-834B-90D45E6D4402}" type="parTrans" cxnId="{54AE90E0-93FD-4FBE-B797-DB6539951325}">
      <dgm:prSet/>
      <dgm:spPr/>
      <dgm:t>
        <a:bodyPr/>
        <a:lstStyle/>
        <a:p>
          <a:endParaRPr lang="en-US"/>
        </a:p>
      </dgm:t>
    </dgm:pt>
    <dgm:pt modelId="{E36C0F87-4102-4D37-8923-35252D97EA2D}" type="sibTrans" cxnId="{54AE90E0-93FD-4FBE-B797-DB6539951325}">
      <dgm:prSet/>
      <dgm:spPr/>
      <dgm:t>
        <a:bodyPr/>
        <a:lstStyle/>
        <a:p>
          <a:endParaRPr lang="en-US"/>
        </a:p>
      </dgm:t>
    </dgm:pt>
    <dgm:pt modelId="{C29A6D02-6FCD-4DB8-A973-67EFDA0234A0}">
      <dgm:prSet phldrT="[Text]"/>
      <dgm:spPr>
        <a:solidFill>
          <a:schemeClr val="accent5"/>
        </a:solidFill>
        <a:ln>
          <a:solidFill>
            <a:schemeClr val="tx1">
              <a:alpha val="90000"/>
            </a:schemeClr>
          </a:solidFill>
        </a:ln>
      </dgm:spPr>
      <dgm:t>
        <a:bodyPr/>
        <a:lstStyle/>
        <a:p>
          <a:r>
            <a:rPr lang="en-US"/>
            <a:t>De-escalation techniques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87CE1A0-5FC7-428B-A6E5-AB427FCDD47A}" type="parTrans" cxnId="{803650D6-1A0C-424E-B7C7-2561880CDD36}">
      <dgm:prSet/>
      <dgm:spPr/>
      <dgm:t>
        <a:bodyPr/>
        <a:lstStyle/>
        <a:p>
          <a:endParaRPr lang="en-US"/>
        </a:p>
      </dgm:t>
    </dgm:pt>
    <dgm:pt modelId="{F444D078-4E10-42E4-85F4-42524EEE8666}" type="sibTrans" cxnId="{803650D6-1A0C-424E-B7C7-2561880CDD36}">
      <dgm:prSet/>
      <dgm:spPr/>
      <dgm:t>
        <a:bodyPr/>
        <a:lstStyle/>
        <a:p>
          <a:endParaRPr lang="en-US"/>
        </a:p>
      </dgm:t>
    </dgm:pt>
    <dgm:pt modelId="{BB545903-E1A5-4542-AC2D-A192C19DD34C}">
      <dgm:prSet phldrT="[Text]"/>
      <dgm:spPr>
        <a:solidFill>
          <a:schemeClr val="accent5"/>
        </a:solidFill>
        <a:ln>
          <a:solidFill>
            <a:schemeClr val="tx1">
              <a:alpha val="90000"/>
            </a:schemeClr>
          </a:solidFill>
        </a:ln>
      </dgm:spPr>
      <dgm:t>
        <a:bodyPr/>
        <a:lstStyle/>
        <a:p>
          <a:r>
            <a:rPr lang="en-US"/>
            <a:t>Social skill instruction</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B9D6848-A7AC-498D-8366-F197C3AC323B}" type="parTrans" cxnId="{DD58263E-40D8-4BA1-B594-2DF5859386B8}">
      <dgm:prSet/>
      <dgm:spPr/>
      <dgm:t>
        <a:bodyPr/>
        <a:lstStyle/>
        <a:p>
          <a:endParaRPr lang="en-US"/>
        </a:p>
      </dgm:t>
    </dgm:pt>
    <dgm:pt modelId="{B0FCCF3C-13BB-4586-9923-EB91C8DBCAB9}" type="sibTrans" cxnId="{DD58263E-40D8-4BA1-B594-2DF5859386B8}">
      <dgm:prSet/>
      <dgm:spPr/>
      <dgm:t>
        <a:bodyPr/>
        <a:lstStyle/>
        <a:p>
          <a:endParaRPr lang="en-US"/>
        </a:p>
      </dgm:t>
    </dgm:pt>
    <dgm:pt modelId="{A6E0299D-C0AF-4290-894C-C5392EEEA3B2}">
      <dgm:prSet phldrT="[Text]"/>
      <dgm:spPr>
        <a:solidFill>
          <a:schemeClr val="accent5"/>
        </a:solidFill>
        <a:ln>
          <a:solidFill>
            <a:schemeClr val="tx1">
              <a:alpha val="90000"/>
            </a:schemeClr>
          </a:solidFill>
        </a:ln>
      </dgm:spPr>
      <dgm:t>
        <a:bodyPr/>
        <a:lstStyle/>
        <a:p>
          <a:r>
            <a:rPr lang="en-US"/>
            <a:t>Supports for students with internalizing behavior patterns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797259C-083E-4748-934E-736D9FC942E3}" type="parTrans" cxnId="{FF10F7EE-DD3D-4E13-B451-EA1E61CE5774}">
      <dgm:prSet/>
      <dgm:spPr/>
      <dgm:t>
        <a:bodyPr/>
        <a:lstStyle/>
        <a:p>
          <a:endParaRPr lang="en-US"/>
        </a:p>
      </dgm:t>
    </dgm:pt>
    <dgm:pt modelId="{81191350-7F28-458B-8AF3-37058974FBEF}" type="sibTrans" cxnId="{FF10F7EE-DD3D-4E13-B451-EA1E61CE5774}">
      <dgm:prSet/>
      <dgm:spPr/>
      <dgm:t>
        <a:bodyPr/>
        <a:lstStyle/>
        <a:p>
          <a:endParaRPr lang="en-US"/>
        </a:p>
      </dgm:t>
    </dgm:pt>
    <dgm:pt modelId="{1B4B45F0-F542-4402-9227-4F6FD22E390D}" type="pres">
      <dgm:prSet presAssocID="{A9D09875-47A0-4902-8B66-0F12BCC9FB72}" presName="theList" presStyleCnt="0">
        <dgm:presLayoutVars>
          <dgm:dir/>
          <dgm:animLvl val="lvl"/>
          <dgm:resizeHandles val="exact"/>
        </dgm:presLayoutVars>
      </dgm:prSet>
      <dgm:spPr/>
    </dgm:pt>
    <dgm:pt modelId="{D74EA3B1-A556-472A-80C5-B6165B3BF8FC}" type="pres">
      <dgm:prSet presAssocID="{D764739C-4CE7-4DDF-BA42-D66B040C818E}" presName="compNode" presStyleCnt="0"/>
      <dgm:spPr/>
    </dgm:pt>
    <dgm:pt modelId="{D862B044-142B-431C-BAE8-CB4495212E63}" type="pres">
      <dgm:prSet presAssocID="{D764739C-4CE7-4DDF-BA42-D66B040C818E}" presName="aNode" presStyleLbl="bgShp" presStyleIdx="0" presStyleCnt="1"/>
      <dgm:spPr/>
    </dgm:pt>
    <dgm:pt modelId="{C9F56FE8-B7F9-47B9-A1DD-19BEB74BDBF1}" type="pres">
      <dgm:prSet presAssocID="{D764739C-4CE7-4DDF-BA42-D66B040C818E}" presName="textNode" presStyleLbl="bgShp" presStyleIdx="0" presStyleCnt="1"/>
      <dgm:spPr/>
    </dgm:pt>
    <dgm:pt modelId="{01B97BF7-BF70-47AE-8AF2-CA5AB0E301DF}" type="pres">
      <dgm:prSet presAssocID="{D764739C-4CE7-4DDF-BA42-D66B040C818E}" presName="compChildNode" presStyleCnt="0"/>
      <dgm:spPr/>
    </dgm:pt>
    <dgm:pt modelId="{C0873CE9-76FA-4274-991B-0BA2AACF0172}" type="pres">
      <dgm:prSet presAssocID="{D764739C-4CE7-4DDF-BA42-D66B040C818E}" presName="theInnerList" presStyleCnt="0"/>
      <dgm:spPr/>
    </dgm:pt>
    <dgm:pt modelId="{C6178688-A648-4541-BA87-F46ABFCA6714}" type="pres">
      <dgm:prSet presAssocID="{C29A6D02-6FCD-4DB8-A973-67EFDA0234A0}" presName="childNode" presStyleLbl="node1" presStyleIdx="0" presStyleCnt="3">
        <dgm:presLayoutVars>
          <dgm:bulletEnabled val="1"/>
        </dgm:presLayoutVars>
      </dgm:prSet>
      <dgm:spPr/>
    </dgm:pt>
    <dgm:pt modelId="{DF3393A8-FABD-466E-8F2E-37FC1B631FA6}" type="pres">
      <dgm:prSet presAssocID="{C29A6D02-6FCD-4DB8-A973-67EFDA0234A0}" presName="aSpace2" presStyleCnt="0"/>
      <dgm:spPr/>
    </dgm:pt>
    <dgm:pt modelId="{661782BA-9BEB-4C4F-BAC3-F268673A55E3}" type="pres">
      <dgm:prSet presAssocID="{BB545903-E1A5-4542-AC2D-A192C19DD34C}" presName="childNode" presStyleLbl="node1" presStyleIdx="1" presStyleCnt="3">
        <dgm:presLayoutVars>
          <dgm:bulletEnabled val="1"/>
        </dgm:presLayoutVars>
      </dgm:prSet>
      <dgm:spPr/>
    </dgm:pt>
    <dgm:pt modelId="{C5756758-A958-4318-9F7E-8ABA22A77367}" type="pres">
      <dgm:prSet presAssocID="{BB545903-E1A5-4542-AC2D-A192C19DD34C}" presName="aSpace2" presStyleCnt="0"/>
      <dgm:spPr/>
    </dgm:pt>
    <dgm:pt modelId="{DF1F0BC9-F35A-4B7A-A524-CBC8AF6C9086}" type="pres">
      <dgm:prSet presAssocID="{A6E0299D-C0AF-4290-894C-C5392EEEA3B2}" presName="childNode" presStyleLbl="node1" presStyleIdx="2" presStyleCnt="3">
        <dgm:presLayoutVars>
          <dgm:bulletEnabled val="1"/>
        </dgm:presLayoutVars>
      </dgm:prSet>
      <dgm:spPr/>
    </dgm:pt>
  </dgm:ptLst>
  <dgm:cxnLst>
    <dgm:cxn modelId="{DD58263E-40D8-4BA1-B594-2DF5859386B8}" srcId="{D764739C-4CE7-4DDF-BA42-D66B040C818E}" destId="{BB545903-E1A5-4542-AC2D-A192C19DD34C}" srcOrd="1" destOrd="0" parTransId="{4B9D6848-A7AC-498D-8366-F197C3AC323B}" sibTransId="{B0FCCF3C-13BB-4586-9923-EB91C8DBCAB9}"/>
    <dgm:cxn modelId="{DD995865-BADB-4431-A33F-513835E6A609}" type="presOf" srcId="{C29A6D02-6FCD-4DB8-A973-67EFDA0234A0}" destId="{C6178688-A648-4541-BA87-F46ABFCA6714}" srcOrd="0" destOrd="0" presId="urn:microsoft.com/office/officeart/2005/8/layout/lProcess2"/>
    <dgm:cxn modelId="{1A7E3A49-87BD-48D0-A8D5-B9A2B64117EE}" type="presOf" srcId="{BB545903-E1A5-4542-AC2D-A192C19DD34C}" destId="{661782BA-9BEB-4C4F-BAC3-F268673A55E3}" srcOrd="0" destOrd="0" presId="urn:microsoft.com/office/officeart/2005/8/layout/lProcess2"/>
    <dgm:cxn modelId="{EBE2E973-47A5-4CDD-B89C-A0B66090484A}" type="presOf" srcId="{D764739C-4CE7-4DDF-BA42-D66B040C818E}" destId="{C9F56FE8-B7F9-47B9-A1DD-19BEB74BDBF1}" srcOrd="1" destOrd="0" presId="urn:microsoft.com/office/officeart/2005/8/layout/lProcess2"/>
    <dgm:cxn modelId="{F48BC28F-9864-4EDE-9199-DE8659064705}" type="presOf" srcId="{A9D09875-47A0-4902-8B66-0F12BCC9FB72}" destId="{1B4B45F0-F542-4402-9227-4F6FD22E390D}" srcOrd="0" destOrd="0" presId="urn:microsoft.com/office/officeart/2005/8/layout/lProcess2"/>
    <dgm:cxn modelId="{803650D6-1A0C-424E-B7C7-2561880CDD36}" srcId="{D764739C-4CE7-4DDF-BA42-D66B040C818E}" destId="{C29A6D02-6FCD-4DB8-A973-67EFDA0234A0}" srcOrd="0" destOrd="0" parTransId="{787CE1A0-5FC7-428B-A6E5-AB427FCDD47A}" sibTransId="{F444D078-4E10-42E4-85F4-42524EEE8666}"/>
    <dgm:cxn modelId="{54AE90E0-93FD-4FBE-B797-DB6539951325}" srcId="{A9D09875-47A0-4902-8B66-0F12BCC9FB72}" destId="{D764739C-4CE7-4DDF-BA42-D66B040C818E}" srcOrd="0" destOrd="0" parTransId="{5C682063-654C-4F5C-834B-90D45E6D4402}" sibTransId="{E36C0F87-4102-4D37-8923-35252D97EA2D}"/>
    <dgm:cxn modelId="{FD8C99E8-0862-4063-8BE7-26A0A0B93F1B}" type="presOf" srcId="{A6E0299D-C0AF-4290-894C-C5392EEEA3B2}" destId="{DF1F0BC9-F35A-4B7A-A524-CBC8AF6C9086}" srcOrd="0" destOrd="0" presId="urn:microsoft.com/office/officeart/2005/8/layout/lProcess2"/>
    <dgm:cxn modelId="{FF10F7EE-DD3D-4E13-B451-EA1E61CE5774}" srcId="{D764739C-4CE7-4DDF-BA42-D66B040C818E}" destId="{A6E0299D-C0AF-4290-894C-C5392EEEA3B2}" srcOrd="2" destOrd="0" parTransId="{A797259C-083E-4748-934E-736D9FC942E3}" sibTransId="{81191350-7F28-458B-8AF3-37058974FBEF}"/>
    <dgm:cxn modelId="{57D7BCFC-A970-4043-885C-D7088452916C}" type="presOf" srcId="{D764739C-4CE7-4DDF-BA42-D66B040C818E}" destId="{D862B044-142B-431C-BAE8-CB4495212E63}" srcOrd="0" destOrd="0" presId="urn:microsoft.com/office/officeart/2005/8/layout/lProcess2"/>
    <dgm:cxn modelId="{61DF4540-0ACA-4A0C-BBFC-DCD026565D37}" type="presParOf" srcId="{1B4B45F0-F542-4402-9227-4F6FD22E390D}" destId="{D74EA3B1-A556-472A-80C5-B6165B3BF8FC}" srcOrd="0" destOrd="0" presId="urn:microsoft.com/office/officeart/2005/8/layout/lProcess2"/>
    <dgm:cxn modelId="{3D0C451A-A69D-4E45-9DC0-C118839C2C0D}" type="presParOf" srcId="{D74EA3B1-A556-472A-80C5-B6165B3BF8FC}" destId="{D862B044-142B-431C-BAE8-CB4495212E63}" srcOrd="0" destOrd="0" presId="urn:microsoft.com/office/officeart/2005/8/layout/lProcess2"/>
    <dgm:cxn modelId="{DCCDE576-D1DE-42D3-A183-B7F4467C5708}" type="presParOf" srcId="{D74EA3B1-A556-472A-80C5-B6165B3BF8FC}" destId="{C9F56FE8-B7F9-47B9-A1DD-19BEB74BDBF1}" srcOrd="1" destOrd="0" presId="urn:microsoft.com/office/officeart/2005/8/layout/lProcess2"/>
    <dgm:cxn modelId="{D869AB0D-45CA-428F-AD15-7A41BAE9E969}" type="presParOf" srcId="{D74EA3B1-A556-472A-80C5-B6165B3BF8FC}" destId="{01B97BF7-BF70-47AE-8AF2-CA5AB0E301DF}" srcOrd="2" destOrd="0" presId="urn:microsoft.com/office/officeart/2005/8/layout/lProcess2"/>
    <dgm:cxn modelId="{D8FDCE59-143F-46B0-949F-3333DA380A66}" type="presParOf" srcId="{01B97BF7-BF70-47AE-8AF2-CA5AB0E301DF}" destId="{C0873CE9-76FA-4274-991B-0BA2AACF0172}" srcOrd="0" destOrd="0" presId="urn:microsoft.com/office/officeart/2005/8/layout/lProcess2"/>
    <dgm:cxn modelId="{F9B13057-8C25-4AC4-8D18-E5B7EC4A21C0}" type="presParOf" srcId="{C0873CE9-76FA-4274-991B-0BA2AACF0172}" destId="{C6178688-A648-4541-BA87-F46ABFCA6714}" srcOrd="0" destOrd="0" presId="urn:microsoft.com/office/officeart/2005/8/layout/lProcess2"/>
    <dgm:cxn modelId="{99451ED8-2E01-487D-BC89-54091FE24E1F}" type="presParOf" srcId="{C0873CE9-76FA-4274-991B-0BA2AACF0172}" destId="{DF3393A8-FABD-466E-8F2E-37FC1B631FA6}" srcOrd="1" destOrd="0" presId="urn:microsoft.com/office/officeart/2005/8/layout/lProcess2"/>
    <dgm:cxn modelId="{170D6BD7-FA6D-46FF-9A0C-CB0AC5DD4212}" type="presParOf" srcId="{C0873CE9-76FA-4274-991B-0BA2AACF0172}" destId="{661782BA-9BEB-4C4F-BAC3-F268673A55E3}" srcOrd="2" destOrd="0" presId="urn:microsoft.com/office/officeart/2005/8/layout/lProcess2"/>
    <dgm:cxn modelId="{CC46FF43-8239-4FE0-BF70-19E5C5D0D52E}" type="presParOf" srcId="{C0873CE9-76FA-4274-991B-0BA2AACF0172}" destId="{C5756758-A958-4318-9F7E-8ABA22A77367}" srcOrd="3" destOrd="0" presId="urn:microsoft.com/office/officeart/2005/8/layout/lProcess2"/>
    <dgm:cxn modelId="{7BD7170A-34BF-4D77-A4E8-AC82BFBC1B57}" type="presParOf" srcId="{C0873CE9-76FA-4274-991B-0BA2AACF0172}" destId="{DF1F0BC9-F35A-4B7A-A524-CBC8AF6C9086}"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8DC573-2F29-4E33-994C-D217F94D660D}" type="doc">
      <dgm:prSet loTypeId="urn:microsoft.com/office/officeart/2005/8/layout/process1" loCatId="process" qsTypeId="urn:microsoft.com/office/officeart/2005/8/quickstyle/simple1" qsCatId="simple" csTypeId="urn:microsoft.com/office/officeart/2005/8/colors/accent5_2" csCatId="accent5" phldr="1"/>
      <dgm:spPr/>
    </dgm:pt>
    <dgm:pt modelId="{2B92B5D7-B4B5-4479-A884-67A98EB04F1A}">
      <dgm:prSet phldrT="[Text]"/>
      <dgm:spPr/>
      <dgm:t>
        <a:bodyPr/>
        <a:lstStyle/>
        <a:p>
          <a:r>
            <a:rPr lang="en-US"/>
            <a:t>Baseline</a:t>
          </a:r>
        </a:p>
      </dgm:t>
    </dgm:pt>
    <dgm:pt modelId="{0076ED57-B427-465A-917C-B6EF5D09AAC3}" type="parTrans" cxnId="{CDF0FBAB-7DBE-4E3F-8F1A-BB7189197B9A}">
      <dgm:prSet/>
      <dgm:spPr/>
      <dgm:t>
        <a:bodyPr/>
        <a:lstStyle/>
        <a:p>
          <a:endParaRPr lang="en-US"/>
        </a:p>
      </dgm:t>
    </dgm:pt>
    <dgm:pt modelId="{76EDA49C-66A9-4C83-99E1-DACEE8EFC803}" type="sibTrans" cxnId="{CDF0FBAB-7DBE-4E3F-8F1A-BB7189197B9A}">
      <dgm:prSet/>
      <dgm:spPr/>
      <dgm:t>
        <a:bodyPr/>
        <a:lstStyle/>
        <a:p>
          <a:endParaRPr lang="en-US"/>
        </a:p>
      </dgm:t>
    </dgm:pt>
    <dgm:pt modelId="{CB51CFAE-1477-428D-B46D-71C068F4FEF5}">
      <dgm:prSet phldrT="[Text]"/>
      <dgm:spPr/>
      <dgm:t>
        <a:bodyPr/>
        <a:lstStyle/>
        <a:p>
          <a:r>
            <a:rPr lang="en-US"/>
            <a:t>RRR Instruction</a:t>
          </a:r>
        </a:p>
      </dgm:t>
    </dgm:pt>
    <dgm:pt modelId="{83325C0C-F263-4DAF-AE65-BB26E7F5AD4D}" type="parTrans" cxnId="{D53FFAB7-D730-40F6-AEBA-94EBDD5777E3}">
      <dgm:prSet/>
      <dgm:spPr/>
      <dgm:t>
        <a:bodyPr/>
        <a:lstStyle/>
        <a:p>
          <a:endParaRPr lang="en-US"/>
        </a:p>
      </dgm:t>
    </dgm:pt>
    <dgm:pt modelId="{10B44C80-9065-49A3-843A-5A0C7E52527B}" type="sibTrans" cxnId="{D53FFAB7-D730-40F6-AEBA-94EBDD5777E3}">
      <dgm:prSet/>
      <dgm:spPr/>
      <dgm:t>
        <a:bodyPr/>
        <a:lstStyle/>
        <a:p>
          <a:endParaRPr lang="en-US"/>
        </a:p>
      </dgm:t>
    </dgm:pt>
    <dgm:pt modelId="{6064AE92-228A-4BA2-9781-20C05632431C}">
      <dgm:prSet phldrT="[Text]"/>
      <dgm:spPr/>
      <dgm:t>
        <a:bodyPr/>
        <a:lstStyle/>
        <a:p>
          <a:r>
            <a:rPr lang="en-US"/>
            <a:t>RRR </a:t>
          </a:r>
        </a:p>
        <a:p>
          <a:r>
            <a:rPr lang="en-US"/>
            <a:t>In-Class</a:t>
          </a:r>
        </a:p>
      </dgm:t>
    </dgm:pt>
    <dgm:pt modelId="{76ABBC66-C8F0-45B7-B965-97B658732367}" type="parTrans" cxnId="{9FC34598-4F37-4F82-9D30-A1267D11D09C}">
      <dgm:prSet/>
      <dgm:spPr/>
      <dgm:t>
        <a:bodyPr/>
        <a:lstStyle/>
        <a:p>
          <a:endParaRPr lang="en-US"/>
        </a:p>
      </dgm:t>
    </dgm:pt>
    <dgm:pt modelId="{CCD79FD8-88A9-471C-8292-4B1FF02247A2}" type="sibTrans" cxnId="{9FC34598-4F37-4F82-9D30-A1267D11D09C}">
      <dgm:prSet/>
      <dgm:spPr/>
      <dgm:t>
        <a:bodyPr/>
        <a:lstStyle/>
        <a:p>
          <a:endParaRPr lang="en-US"/>
        </a:p>
      </dgm:t>
    </dgm:pt>
    <dgm:pt modelId="{8E1D528B-10A2-43BC-B89A-C7E5931C5097}" type="pres">
      <dgm:prSet presAssocID="{598DC573-2F29-4E33-994C-D217F94D660D}" presName="Name0" presStyleCnt="0">
        <dgm:presLayoutVars>
          <dgm:dir/>
          <dgm:resizeHandles val="exact"/>
        </dgm:presLayoutVars>
      </dgm:prSet>
      <dgm:spPr/>
    </dgm:pt>
    <dgm:pt modelId="{4985F217-4331-4104-827A-C00E93343370}" type="pres">
      <dgm:prSet presAssocID="{2B92B5D7-B4B5-4479-A884-67A98EB04F1A}" presName="node" presStyleLbl="node1" presStyleIdx="0" presStyleCnt="3">
        <dgm:presLayoutVars>
          <dgm:bulletEnabled val="1"/>
        </dgm:presLayoutVars>
      </dgm:prSet>
      <dgm:spPr/>
    </dgm:pt>
    <dgm:pt modelId="{809DFF17-5C80-4B9D-89DB-4802FCB8BBA1}" type="pres">
      <dgm:prSet presAssocID="{76EDA49C-66A9-4C83-99E1-DACEE8EFC803}" presName="sibTrans" presStyleLbl="sibTrans2D1" presStyleIdx="0" presStyleCnt="2"/>
      <dgm:spPr/>
    </dgm:pt>
    <dgm:pt modelId="{61159C2B-EA48-4BC0-964B-BB00EEE79F85}" type="pres">
      <dgm:prSet presAssocID="{76EDA49C-66A9-4C83-99E1-DACEE8EFC803}" presName="connectorText" presStyleLbl="sibTrans2D1" presStyleIdx="0" presStyleCnt="2"/>
      <dgm:spPr/>
    </dgm:pt>
    <dgm:pt modelId="{2B9848CC-098B-4857-BC53-20B3323E6BB1}" type="pres">
      <dgm:prSet presAssocID="{CB51CFAE-1477-428D-B46D-71C068F4FEF5}" presName="node" presStyleLbl="node1" presStyleIdx="1" presStyleCnt="3">
        <dgm:presLayoutVars>
          <dgm:bulletEnabled val="1"/>
        </dgm:presLayoutVars>
      </dgm:prSet>
      <dgm:spPr/>
    </dgm:pt>
    <dgm:pt modelId="{D489693B-B652-45FE-A7A5-77AE8559AE68}" type="pres">
      <dgm:prSet presAssocID="{10B44C80-9065-49A3-843A-5A0C7E52527B}" presName="sibTrans" presStyleLbl="sibTrans2D1" presStyleIdx="1" presStyleCnt="2"/>
      <dgm:spPr/>
    </dgm:pt>
    <dgm:pt modelId="{4FB2E4D7-0307-4311-823C-18ADE63C5F6E}" type="pres">
      <dgm:prSet presAssocID="{10B44C80-9065-49A3-843A-5A0C7E52527B}" presName="connectorText" presStyleLbl="sibTrans2D1" presStyleIdx="1" presStyleCnt="2"/>
      <dgm:spPr/>
    </dgm:pt>
    <dgm:pt modelId="{F17B5CB5-1FE1-4C37-9309-CA6700080187}" type="pres">
      <dgm:prSet presAssocID="{6064AE92-228A-4BA2-9781-20C05632431C}" presName="node" presStyleLbl="node1" presStyleIdx="2" presStyleCnt="3">
        <dgm:presLayoutVars>
          <dgm:bulletEnabled val="1"/>
        </dgm:presLayoutVars>
      </dgm:prSet>
      <dgm:spPr/>
    </dgm:pt>
  </dgm:ptLst>
  <dgm:cxnLst>
    <dgm:cxn modelId="{97533B0F-B5FE-4A26-A4BD-0AB91ECBFF00}" type="presOf" srcId="{CB51CFAE-1477-428D-B46D-71C068F4FEF5}" destId="{2B9848CC-098B-4857-BC53-20B3323E6BB1}" srcOrd="0" destOrd="0" presId="urn:microsoft.com/office/officeart/2005/8/layout/process1"/>
    <dgm:cxn modelId="{2FD01530-A273-41DB-A728-83B6FB910D77}" type="presOf" srcId="{76EDA49C-66A9-4C83-99E1-DACEE8EFC803}" destId="{809DFF17-5C80-4B9D-89DB-4802FCB8BBA1}" srcOrd="0" destOrd="0" presId="urn:microsoft.com/office/officeart/2005/8/layout/process1"/>
    <dgm:cxn modelId="{19E7193E-066F-4EE6-8AC7-5FF5DC14DFCF}" type="presOf" srcId="{76EDA49C-66A9-4C83-99E1-DACEE8EFC803}" destId="{61159C2B-EA48-4BC0-964B-BB00EEE79F85}" srcOrd="1" destOrd="0" presId="urn:microsoft.com/office/officeart/2005/8/layout/process1"/>
    <dgm:cxn modelId="{69064642-A59B-482D-B646-1DD95A32EE56}" type="presOf" srcId="{10B44C80-9065-49A3-843A-5A0C7E52527B}" destId="{4FB2E4D7-0307-4311-823C-18ADE63C5F6E}" srcOrd="1" destOrd="0" presId="urn:microsoft.com/office/officeart/2005/8/layout/process1"/>
    <dgm:cxn modelId="{0AFAD242-2DA9-4B28-8AD2-DE0DEFF3A289}" type="presOf" srcId="{598DC573-2F29-4E33-994C-D217F94D660D}" destId="{8E1D528B-10A2-43BC-B89A-C7E5931C5097}" srcOrd="0" destOrd="0" presId="urn:microsoft.com/office/officeart/2005/8/layout/process1"/>
    <dgm:cxn modelId="{992B0090-A2ED-4CB7-B563-8EFEE3DDF79C}" type="presOf" srcId="{2B92B5D7-B4B5-4479-A884-67A98EB04F1A}" destId="{4985F217-4331-4104-827A-C00E93343370}" srcOrd="0" destOrd="0" presId="urn:microsoft.com/office/officeart/2005/8/layout/process1"/>
    <dgm:cxn modelId="{9FC34598-4F37-4F82-9D30-A1267D11D09C}" srcId="{598DC573-2F29-4E33-994C-D217F94D660D}" destId="{6064AE92-228A-4BA2-9781-20C05632431C}" srcOrd="2" destOrd="0" parTransId="{76ABBC66-C8F0-45B7-B965-97B658732367}" sibTransId="{CCD79FD8-88A9-471C-8292-4B1FF02247A2}"/>
    <dgm:cxn modelId="{CDF0FBAB-7DBE-4E3F-8F1A-BB7189197B9A}" srcId="{598DC573-2F29-4E33-994C-D217F94D660D}" destId="{2B92B5D7-B4B5-4479-A884-67A98EB04F1A}" srcOrd="0" destOrd="0" parTransId="{0076ED57-B427-465A-917C-B6EF5D09AAC3}" sibTransId="{76EDA49C-66A9-4C83-99E1-DACEE8EFC803}"/>
    <dgm:cxn modelId="{F5417DB1-FA13-4D87-9E2C-9797F29C28CD}" type="presOf" srcId="{6064AE92-228A-4BA2-9781-20C05632431C}" destId="{F17B5CB5-1FE1-4C37-9309-CA6700080187}" srcOrd="0" destOrd="0" presId="urn:microsoft.com/office/officeart/2005/8/layout/process1"/>
    <dgm:cxn modelId="{D53FFAB7-D730-40F6-AEBA-94EBDD5777E3}" srcId="{598DC573-2F29-4E33-994C-D217F94D660D}" destId="{CB51CFAE-1477-428D-B46D-71C068F4FEF5}" srcOrd="1" destOrd="0" parTransId="{83325C0C-F263-4DAF-AE65-BB26E7F5AD4D}" sibTransId="{10B44C80-9065-49A3-843A-5A0C7E52527B}"/>
    <dgm:cxn modelId="{8FB2EEDC-E43B-4590-9EBB-ABC8C8DC45A0}" type="presOf" srcId="{10B44C80-9065-49A3-843A-5A0C7E52527B}" destId="{D489693B-B652-45FE-A7A5-77AE8559AE68}" srcOrd="0" destOrd="0" presId="urn:microsoft.com/office/officeart/2005/8/layout/process1"/>
    <dgm:cxn modelId="{9367420B-89EA-49FC-ACA1-F95F7F6E0746}" type="presParOf" srcId="{8E1D528B-10A2-43BC-B89A-C7E5931C5097}" destId="{4985F217-4331-4104-827A-C00E93343370}" srcOrd="0" destOrd="0" presId="urn:microsoft.com/office/officeart/2005/8/layout/process1"/>
    <dgm:cxn modelId="{A20B046B-5521-4F87-926D-A37CB752F325}" type="presParOf" srcId="{8E1D528B-10A2-43BC-B89A-C7E5931C5097}" destId="{809DFF17-5C80-4B9D-89DB-4802FCB8BBA1}" srcOrd="1" destOrd="0" presId="urn:microsoft.com/office/officeart/2005/8/layout/process1"/>
    <dgm:cxn modelId="{82DE4B67-BE9C-4CE1-B1CC-24A912CA783A}" type="presParOf" srcId="{809DFF17-5C80-4B9D-89DB-4802FCB8BBA1}" destId="{61159C2B-EA48-4BC0-964B-BB00EEE79F85}" srcOrd="0" destOrd="0" presId="urn:microsoft.com/office/officeart/2005/8/layout/process1"/>
    <dgm:cxn modelId="{80A7784A-C7B6-408F-A177-75065223B6CF}" type="presParOf" srcId="{8E1D528B-10A2-43BC-B89A-C7E5931C5097}" destId="{2B9848CC-098B-4857-BC53-20B3323E6BB1}" srcOrd="2" destOrd="0" presId="urn:microsoft.com/office/officeart/2005/8/layout/process1"/>
    <dgm:cxn modelId="{2B0EE4E9-5137-49A5-B35F-363996C70F9D}" type="presParOf" srcId="{8E1D528B-10A2-43BC-B89A-C7E5931C5097}" destId="{D489693B-B652-45FE-A7A5-77AE8559AE68}" srcOrd="3" destOrd="0" presId="urn:microsoft.com/office/officeart/2005/8/layout/process1"/>
    <dgm:cxn modelId="{F784D7CE-164D-4ADC-9846-77D1FBCE6BD7}" type="presParOf" srcId="{D489693B-B652-45FE-A7A5-77AE8559AE68}" destId="{4FB2E4D7-0307-4311-823C-18ADE63C5F6E}" srcOrd="0" destOrd="0" presId="urn:microsoft.com/office/officeart/2005/8/layout/process1"/>
    <dgm:cxn modelId="{D9CC1890-C707-418B-93F4-F9B63E58EB86}" type="presParOf" srcId="{8E1D528B-10A2-43BC-B89A-C7E5931C5097}" destId="{F17B5CB5-1FE1-4C37-9309-CA670008018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F6F08F-CE7F-49C1-A88C-EA7C2449E0D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7456483-8ED8-478C-A6D8-7C3EBE2D6862}">
      <dgm:prSet phldrT="[Text]" custT="1"/>
      <dgm:spPr>
        <a:ln>
          <a:solidFill>
            <a:schemeClr val="accent1"/>
          </a:solidFill>
        </a:ln>
      </dgm:spPr>
      <dgm:t>
        <a:bodyPr lIns="22860"/>
        <a:lstStyle/>
        <a:p>
          <a:r>
            <a:rPr lang="en-US" sz="1800"/>
            <a:t>Social-emotional competencies</a:t>
          </a:r>
        </a:p>
      </dgm:t>
    </dgm:pt>
    <dgm:pt modelId="{168B8861-0A91-47F6-B966-151F8FEB781D}" type="parTrans" cxnId="{5397A83C-889A-46C3-AB33-BEBB64C0060A}">
      <dgm:prSet/>
      <dgm:spPr/>
      <dgm:t>
        <a:bodyPr/>
        <a:lstStyle/>
        <a:p>
          <a:endParaRPr lang="en-US" sz="2400"/>
        </a:p>
      </dgm:t>
    </dgm:pt>
    <dgm:pt modelId="{744B7A2B-B691-4345-A9ED-CDBFC52E6AD0}" type="sibTrans" cxnId="{5397A83C-889A-46C3-AB33-BEBB64C0060A}">
      <dgm:prSet/>
      <dgm:spPr/>
      <dgm:t>
        <a:bodyPr/>
        <a:lstStyle/>
        <a:p>
          <a:endParaRPr lang="en-US" sz="2400"/>
        </a:p>
      </dgm:t>
    </dgm:pt>
    <dgm:pt modelId="{682FEAF6-E886-462A-97CC-3346B7DF3D6E}">
      <dgm:prSet phldrT="[Text]" custT="1"/>
      <dgm:spPr>
        <a:ln>
          <a:solidFill>
            <a:schemeClr val="tx1"/>
          </a:solidFill>
        </a:ln>
      </dgm:spPr>
      <dgm:t>
        <a:bodyPr/>
        <a:lstStyle/>
        <a:p>
          <a:r>
            <a:rPr lang="en-US" sz="1600"/>
            <a:t>Self-awareness</a:t>
          </a:r>
        </a:p>
      </dgm:t>
    </dgm:pt>
    <dgm:pt modelId="{1AACFF89-3015-4DB1-9B13-E10577B652BD}" type="parTrans" cxnId="{A6184E06-6D51-425C-9A5B-98FB117AB51A}">
      <dgm:prSet/>
      <dgm:spPr/>
      <dgm:t>
        <a:bodyPr/>
        <a:lstStyle/>
        <a:p>
          <a:endParaRPr lang="en-US" sz="2400"/>
        </a:p>
      </dgm:t>
    </dgm:pt>
    <dgm:pt modelId="{CD515797-CD29-4C35-8558-174456C42E01}" type="sibTrans" cxnId="{A6184E06-6D51-425C-9A5B-98FB117AB51A}">
      <dgm:prSet/>
      <dgm:spPr/>
      <dgm:t>
        <a:bodyPr/>
        <a:lstStyle/>
        <a:p>
          <a:endParaRPr lang="en-US" sz="2400"/>
        </a:p>
      </dgm:t>
    </dgm:pt>
    <dgm:pt modelId="{34368B97-3CE1-47FC-A055-AA7223C8C572}">
      <dgm:prSet phldrT="[Text]" custT="1"/>
      <dgm:spPr>
        <a:ln>
          <a:solidFill>
            <a:schemeClr val="tx1"/>
          </a:solidFill>
        </a:ln>
      </dgm:spPr>
      <dgm:t>
        <a:bodyPr/>
        <a:lstStyle/>
        <a:p>
          <a:r>
            <a:rPr lang="en-US" sz="1500"/>
            <a:t>Self-management</a:t>
          </a:r>
        </a:p>
      </dgm:t>
    </dgm:pt>
    <dgm:pt modelId="{31BB098E-81DF-4263-BBF6-1834F7BBA50E}" type="parTrans" cxnId="{4DDAE692-E142-4BA4-A3A2-9724017D331B}">
      <dgm:prSet/>
      <dgm:spPr/>
      <dgm:t>
        <a:bodyPr/>
        <a:lstStyle/>
        <a:p>
          <a:endParaRPr lang="en-US" sz="2400"/>
        </a:p>
      </dgm:t>
    </dgm:pt>
    <dgm:pt modelId="{DB5AF551-93A5-47D6-B1B1-D7A3F73925A3}" type="sibTrans" cxnId="{4DDAE692-E142-4BA4-A3A2-9724017D331B}">
      <dgm:prSet/>
      <dgm:spPr/>
      <dgm:t>
        <a:bodyPr/>
        <a:lstStyle/>
        <a:p>
          <a:endParaRPr lang="en-US" sz="2400"/>
        </a:p>
      </dgm:t>
    </dgm:pt>
    <dgm:pt modelId="{713D367C-77E1-46B0-ACA1-998D58EF5F48}">
      <dgm:prSet phldrT="[Text]" custT="1"/>
      <dgm:spPr>
        <a:solidFill>
          <a:schemeClr val="bg1">
            <a:lumMod val="95000"/>
            <a:alpha val="50000"/>
          </a:schemeClr>
        </a:solidFill>
        <a:ln>
          <a:solidFill>
            <a:schemeClr val="tx1"/>
          </a:solidFill>
        </a:ln>
      </dgm:spPr>
      <dgm:t>
        <a:bodyPr/>
        <a:lstStyle/>
        <a:p>
          <a:r>
            <a:rPr lang="en-US" sz="1600"/>
            <a:t>Social awareness</a:t>
          </a:r>
        </a:p>
      </dgm:t>
    </dgm:pt>
    <dgm:pt modelId="{B58B42BB-238E-46D1-9927-1145CEC62B99}" type="parTrans" cxnId="{08095F7A-4B3E-4A51-8947-3E9BAC3342B6}">
      <dgm:prSet/>
      <dgm:spPr/>
      <dgm:t>
        <a:bodyPr/>
        <a:lstStyle/>
        <a:p>
          <a:endParaRPr lang="en-US" sz="2400"/>
        </a:p>
      </dgm:t>
    </dgm:pt>
    <dgm:pt modelId="{6A054C7C-3D1E-444C-8ADF-10DCF27E7CC1}" type="sibTrans" cxnId="{08095F7A-4B3E-4A51-8947-3E9BAC3342B6}">
      <dgm:prSet/>
      <dgm:spPr/>
      <dgm:t>
        <a:bodyPr/>
        <a:lstStyle/>
        <a:p>
          <a:endParaRPr lang="en-US" sz="2400"/>
        </a:p>
      </dgm:t>
    </dgm:pt>
    <dgm:pt modelId="{8BDB899A-0CB6-4CA2-8B8A-4C34DD6F4E9A}">
      <dgm:prSet phldrT="[Text]" custT="1"/>
      <dgm:spPr>
        <a:solidFill>
          <a:schemeClr val="bg1">
            <a:lumMod val="95000"/>
            <a:alpha val="50000"/>
          </a:schemeClr>
        </a:solidFill>
        <a:ln>
          <a:solidFill>
            <a:schemeClr val="tx1"/>
          </a:solidFill>
        </a:ln>
      </dgm:spPr>
      <dgm:t>
        <a:bodyPr/>
        <a:lstStyle/>
        <a:p>
          <a:r>
            <a:rPr lang="en-US" sz="1600"/>
            <a:t>Responsible decision-making</a:t>
          </a:r>
        </a:p>
      </dgm:t>
    </dgm:pt>
    <dgm:pt modelId="{3F535D34-E285-493C-9288-C70A7DF684AD}" type="parTrans" cxnId="{7DDFF83D-EC3E-4F0D-9CE9-9974C70777BB}">
      <dgm:prSet/>
      <dgm:spPr/>
      <dgm:t>
        <a:bodyPr/>
        <a:lstStyle/>
        <a:p>
          <a:endParaRPr lang="en-US" sz="2400"/>
        </a:p>
      </dgm:t>
    </dgm:pt>
    <dgm:pt modelId="{9A09703B-C03B-4B4A-B80E-84E13380603D}" type="sibTrans" cxnId="{7DDFF83D-EC3E-4F0D-9CE9-9974C70777BB}">
      <dgm:prSet/>
      <dgm:spPr/>
      <dgm:t>
        <a:bodyPr/>
        <a:lstStyle/>
        <a:p>
          <a:endParaRPr lang="en-US" sz="2400"/>
        </a:p>
      </dgm:t>
    </dgm:pt>
    <dgm:pt modelId="{A329B721-E4DA-49EC-92BF-5E35AD024725}">
      <dgm:prSet phldrT="[Text]" custT="1"/>
      <dgm:spPr>
        <a:solidFill>
          <a:schemeClr val="bg1">
            <a:lumMod val="95000"/>
            <a:alpha val="50000"/>
          </a:schemeClr>
        </a:solidFill>
        <a:ln>
          <a:solidFill>
            <a:schemeClr val="tx1"/>
          </a:solidFill>
        </a:ln>
      </dgm:spPr>
      <dgm:t>
        <a:bodyPr/>
        <a:lstStyle/>
        <a:p>
          <a:r>
            <a:rPr lang="en-US" sz="1600"/>
            <a:t>Relationship Skills</a:t>
          </a:r>
        </a:p>
      </dgm:t>
    </dgm:pt>
    <dgm:pt modelId="{035109E4-3ED7-4219-A0F6-5E1B25B9DD62}" type="parTrans" cxnId="{86ACA29A-39E5-4C2D-A7BF-04962FA674AA}">
      <dgm:prSet/>
      <dgm:spPr/>
      <dgm:t>
        <a:bodyPr/>
        <a:lstStyle/>
        <a:p>
          <a:endParaRPr lang="en-US" sz="2400"/>
        </a:p>
      </dgm:t>
    </dgm:pt>
    <dgm:pt modelId="{532A434C-8D8F-4255-A47D-AE0F1AA9B31E}" type="sibTrans" cxnId="{86ACA29A-39E5-4C2D-A7BF-04962FA674AA}">
      <dgm:prSet/>
      <dgm:spPr/>
      <dgm:t>
        <a:bodyPr/>
        <a:lstStyle/>
        <a:p>
          <a:endParaRPr lang="en-US" sz="2400"/>
        </a:p>
      </dgm:t>
    </dgm:pt>
    <dgm:pt modelId="{41E3F75F-113C-4ADB-8D6F-072432F22C45}" type="pres">
      <dgm:prSet presAssocID="{42F6F08F-CE7F-49C1-A88C-EA7C2449E0DF}" presName="composite" presStyleCnt="0">
        <dgm:presLayoutVars>
          <dgm:chMax val="1"/>
          <dgm:dir/>
          <dgm:resizeHandles val="exact"/>
        </dgm:presLayoutVars>
      </dgm:prSet>
      <dgm:spPr/>
    </dgm:pt>
    <dgm:pt modelId="{4107E5DD-AE0C-49BB-8B2B-B705D14E1B21}" type="pres">
      <dgm:prSet presAssocID="{42F6F08F-CE7F-49C1-A88C-EA7C2449E0DF}" presName="radial" presStyleCnt="0">
        <dgm:presLayoutVars>
          <dgm:animLvl val="ctr"/>
        </dgm:presLayoutVars>
      </dgm:prSet>
      <dgm:spPr/>
    </dgm:pt>
    <dgm:pt modelId="{FC341036-DEC3-4A80-8DF2-D586DEA3B656}" type="pres">
      <dgm:prSet presAssocID="{B7456483-8ED8-478C-A6D8-7C3EBE2D6862}" presName="centerShape" presStyleLbl="vennNode1" presStyleIdx="0" presStyleCnt="6" custScaleX="93531" custScaleY="96220"/>
      <dgm:spPr/>
    </dgm:pt>
    <dgm:pt modelId="{28ECF0F3-975B-47C5-8BE8-1C591490F6DA}" type="pres">
      <dgm:prSet presAssocID="{682FEAF6-E886-462A-97CC-3346B7DF3D6E}" presName="node" presStyleLbl="vennNode1" presStyleIdx="1" presStyleCnt="6" custScaleX="132437" custScaleY="132437">
        <dgm:presLayoutVars>
          <dgm:bulletEnabled val="1"/>
        </dgm:presLayoutVars>
      </dgm:prSet>
      <dgm:spPr/>
    </dgm:pt>
    <dgm:pt modelId="{456596F4-A435-4347-9B39-D5539639E4A1}" type="pres">
      <dgm:prSet presAssocID="{34368B97-3CE1-47FC-A055-AA7223C8C572}" presName="node" presStyleLbl="vennNode1" presStyleIdx="2" presStyleCnt="6" custScaleX="132437" custScaleY="132437">
        <dgm:presLayoutVars>
          <dgm:bulletEnabled val="1"/>
        </dgm:presLayoutVars>
      </dgm:prSet>
      <dgm:spPr/>
    </dgm:pt>
    <dgm:pt modelId="{62971D67-9E8E-4FB5-9695-C876B04C913B}" type="pres">
      <dgm:prSet presAssocID="{8BDB899A-0CB6-4CA2-8B8A-4C34DD6F4E9A}" presName="node" presStyleLbl="vennNode1" presStyleIdx="3" presStyleCnt="6" custScaleX="132437" custScaleY="132437">
        <dgm:presLayoutVars>
          <dgm:bulletEnabled val="1"/>
        </dgm:presLayoutVars>
      </dgm:prSet>
      <dgm:spPr/>
    </dgm:pt>
    <dgm:pt modelId="{0FF9EA82-B212-4442-BE36-4043F4FDFB6D}" type="pres">
      <dgm:prSet presAssocID="{A329B721-E4DA-49EC-92BF-5E35AD024725}" presName="node" presStyleLbl="vennNode1" presStyleIdx="4" presStyleCnt="6" custScaleX="132437" custScaleY="132437">
        <dgm:presLayoutVars>
          <dgm:bulletEnabled val="1"/>
        </dgm:presLayoutVars>
      </dgm:prSet>
      <dgm:spPr/>
    </dgm:pt>
    <dgm:pt modelId="{CFAFF3D1-B132-4C77-A2CD-1C8072BD6715}" type="pres">
      <dgm:prSet presAssocID="{713D367C-77E1-46B0-ACA1-998D58EF5F48}" presName="node" presStyleLbl="vennNode1" presStyleIdx="5" presStyleCnt="6" custScaleX="132437" custScaleY="132437">
        <dgm:presLayoutVars>
          <dgm:bulletEnabled val="1"/>
        </dgm:presLayoutVars>
      </dgm:prSet>
      <dgm:spPr/>
    </dgm:pt>
  </dgm:ptLst>
  <dgm:cxnLst>
    <dgm:cxn modelId="{A6184E06-6D51-425C-9A5B-98FB117AB51A}" srcId="{B7456483-8ED8-478C-A6D8-7C3EBE2D6862}" destId="{682FEAF6-E886-462A-97CC-3346B7DF3D6E}" srcOrd="0" destOrd="0" parTransId="{1AACFF89-3015-4DB1-9B13-E10577B652BD}" sibTransId="{CD515797-CD29-4C35-8558-174456C42E01}"/>
    <dgm:cxn modelId="{F393B90D-101D-4134-95BE-CFF8C90C0C95}" type="presOf" srcId="{34368B97-3CE1-47FC-A055-AA7223C8C572}" destId="{456596F4-A435-4347-9B39-D5539639E4A1}" srcOrd="0" destOrd="0" presId="urn:microsoft.com/office/officeart/2005/8/layout/radial3"/>
    <dgm:cxn modelId="{B02BDE32-0CE3-4845-9D7B-504DE00E5B6C}" type="presOf" srcId="{A329B721-E4DA-49EC-92BF-5E35AD024725}" destId="{0FF9EA82-B212-4442-BE36-4043F4FDFB6D}" srcOrd="0" destOrd="0" presId="urn:microsoft.com/office/officeart/2005/8/layout/radial3"/>
    <dgm:cxn modelId="{8E50E434-7646-42C3-B87D-4083516631EB}" type="presOf" srcId="{682FEAF6-E886-462A-97CC-3346B7DF3D6E}" destId="{28ECF0F3-975B-47C5-8BE8-1C591490F6DA}" srcOrd="0" destOrd="0" presId="urn:microsoft.com/office/officeart/2005/8/layout/radial3"/>
    <dgm:cxn modelId="{5397A83C-889A-46C3-AB33-BEBB64C0060A}" srcId="{42F6F08F-CE7F-49C1-A88C-EA7C2449E0DF}" destId="{B7456483-8ED8-478C-A6D8-7C3EBE2D6862}" srcOrd="0" destOrd="0" parTransId="{168B8861-0A91-47F6-B966-151F8FEB781D}" sibTransId="{744B7A2B-B691-4345-A9ED-CDBFC52E6AD0}"/>
    <dgm:cxn modelId="{7DDFF83D-EC3E-4F0D-9CE9-9974C70777BB}" srcId="{B7456483-8ED8-478C-A6D8-7C3EBE2D6862}" destId="{8BDB899A-0CB6-4CA2-8B8A-4C34DD6F4E9A}" srcOrd="2" destOrd="0" parTransId="{3F535D34-E285-493C-9288-C70A7DF684AD}" sibTransId="{9A09703B-C03B-4B4A-B80E-84E13380603D}"/>
    <dgm:cxn modelId="{08095F7A-4B3E-4A51-8947-3E9BAC3342B6}" srcId="{B7456483-8ED8-478C-A6D8-7C3EBE2D6862}" destId="{713D367C-77E1-46B0-ACA1-998D58EF5F48}" srcOrd="4" destOrd="0" parTransId="{B58B42BB-238E-46D1-9927-1145CEC62B99}" sibTransId="{6A054C7C-3D1E-444C-8ADF-10DCF27E7CC1}"/>
    <dgm:cxn modelId="{AA024A5A-D59F-4F18-B8E9-C69A67EEF353}" type="presOf" srcId="{8BDB899A-0CB6-4CA2-8B8A-4C34DD6F4E9A}" destId="{62971D67-9E8E-4FB5-9695-C876B04C913B}" srcOrd="0" destOrd="0" presId="urn:microsoft.com/office/officeart/2005/8/layout/radial3"/>
    <dgm:cxn modelId="{BA027681-3884-4CAB-BCE0-F4C76ED144C3}" type="presOf" srcId="{B7456483-8ED8-478C-A6D8-7C3EBE2D6862}" destId="{FC341036-DEC3-4A80-8DF2-D586DEA3B656}" srcOrd="0" destOrd="0" presId="urn:microsoft.com/office/officeart/2005/8/layout/radial3"/>
    <dgm:cxn modelId="{A93D0392-2421-470D-A997-0C83799E7C0B}" type="presOf" srcId="{713D367C-77E1-46B0-ACA1-998D58EF5F48}" destId="{CFAFF3D1-B132-4C77-A2CD-1C8072BD6715}" srcOrd="0" destOrd="0" presId="urn:microsoft.com/office/officeart/2005/8/layout/radial3"/>
    <dgm:cxn modelId="{4DDAE692-E142-4BA4-A3A2-9724017D331B}" srcId="{B7456483-8ED8-478C-A6D8-7C3EBE2D6862}" destId="{34368B97-3CE1-47FC-A055-AA7223C8C572}" srcOrd="1" destOrd="0" parTransId="{31BB098E-81DF-4263-BBF6-1834F7BBA50E}" sibTransId="{DB5AF551-93A5-47D6-B1B1-D7A3F73925A3}"/>
    <dgm:cxn modelId="{86ACA29A-39E5-4C2D-A7BF-04962FA674AA}" srcId="{B7456483-8ED8-478C-A6D8-7C3EBE2D6862}" destId="{A329B721-E4DA-49EC-92BF-5E35AD024725}" srcOrd="3" destOrd="0" parTransId="{035109E4-3ED7-4219-A0F6-5E1B25B9DD62}" sibTransId="{532A434C-8D8F-4255-A47D-AE0F1AA9B31E}"/>
    <dgm:cxn modelId="{7F2314A3-ADD8-4E46-9D5F-9042164E65C0}" type="presOf" srcId="{42F6F08F-CE7F-49C1-A88C-EA7C2449E0DF}" destId="{41E3F75F-113C-4ADB-8D6F-072432F22C45}" srcOrd="0" destOrd="0" presId="urn:microsoft.com/office/officeart/2005/8/layout/radial3"/>
    <dgm:cxn modelId="{A17BBBB9-BB93-42B3-8C7A-585314A0EEBB}" type="presParOf" srcId="{41E3F75F-113C-4ADB-8D6F-072432F22C45}" destId="{4107E5DD-AE0C-49BB-8B2B-B705D14E1B21}" srcOrd="0" destOrd="0" presId="urn:microsoft.com/office/officeart/2005/8/layout/radial3"/>
    <dgm:cxn modelId="{409F8676-BD6B-4BF1-BF30-03D70CB67ABF}" type="presParOf" srcId="{4107E5DD-AE0C-49BB-8B2B-B705D14E1B21}" destId="{FC341036-DEC3-4A80-8DF2-D586DEA3B656}" srcOrd="0" destOrd="0" presId="urn:microsoft.com/office/officeart/2005/8/layout/radial3"/>
    <dgm:cxn modelId="{C7E399AA-3AF2-4972-9F1D-1ECB5123483A}" type="presParOf" srcId="{4107E5DD-AE0C-49BB-8B2B-B705D14E1B21}" destId="{28ECF0F3-975B-47C5-8BE8-1C591490F6DA}" srcOrd="1" destOrd="0" presId="urn:microsoft.com/office/officeart/2005/8/layout/radial3"/>
    <dgm:cxn modelId="{CD17A139-3728-4785-80DD-5FCA88BCD24C}" type="presParOf" srcId="{4107E5DD-AE0C-49BB-8B2B-B705D14E1B21}" destId="{456596F4-A435-4347-9B39-D5539639E4A1}" srcOrd="2" destOrd="0" presId="urn:microsoft.com/office/officeart/2005/8/layout/radial3"/>
    <dgm:cxn modelId="{0D29F610-0F87-4166-BFED-C106450BCE4A}" type="presParOf" srcId="{4107E5DD-AE0C-49BB-8B2B-B705D14E1B21}" destId="{62971D67-9E8E-4FB5-9695-C876B04C913B}" srcOrd="3" destOrd="0" presId="urn:microsoft.com/office/officeart/2005/8/layout/radial3"/>
    <dgm:cxn modelId="{77D8ECD3-0D9E-4F14-B746-FA8BA5CA24EA}" type="presParOf" srcId="{4107E5DD-AE0C-49BB-8B2B-B705D14E1B21}" destId="{0FF9EA82-B212-4442-BE36-4043F4FDFB6D}" srcOrd="4" destOrd="0" presId="urn:microsoft.com/office/officeart/2005/8/layout/radial3"/>
    <dgm:cxn modelId="{20FDD6B2-5161-4897-B564-7C53FD9C78A6}" type="presParOf" srcId="{4107E5DD-AE0C-49BB-8B2B-B705D14E1B21}" destId="{CFAFF3D1-B132-4C77-A2CD-1C8072BD6715}"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2B044-142B-431C-BAE8-CB4495212E63}">
      <dsp:nvSpPr>
        <dsp:cNvPr id="0" name=""/>
        <dsp:cNvSpPr/>
      </dsp:nvSpPr>
      <dsp:spPr>
        <a:xfrm>
          <a:off x="0" y="0"/>
          <a:ext cx="6714506" cy="3825754"/>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t>Top Professional</a:t>
          </a:r>
          <a:br>
            <a:rPr lang="en-US" sz="3200" b="1" kern="1200"/>
          </a:br>
          <a:r>
            <a:rPr lang="en-US" sz="3200" b="1" kern="1200"/>
            <a:t>Learning Needs</a:t>
          </a:r>
          <a:endParaRPr lang="en-US" sz="3200" kern="1200"/>
        </a:p>
      </dsp:txBody>
      <dsp:txXfrm>
        <a:off x="0" y="0"/>
        <a:ext cx="6714506" cy="1147726"/>
      </dsp:txXfrm>
    </dsp:sp>
    <dsp:sp modelId="{C6178688-A648-4541-BA87-F46ABFCA6714}">
      <dsp:nvSpPr>
        <dsp:cNvPr id="0" name=""/>
        <dsp:cNvSpPr/>
      </dsp:nvSpPr>
      <dsp:spPr>
        <a:xfrm>
          <a:off x="671450" y="1148053"/>
          <a:ext cx="5371604" cy="751607"/>
        </a:xfrm>
        <a:prstGeom prst="roundRect">
          <a:avLst>
            <a:gd name="adj" fmla="val 10000"/>
          </a:avLst>
        </a:prstGeom>
        <a:solidFill>
          <a:schemeClr val="accent5"/>
        </a:solidFill>
        <a:ln w="19050" cap="flat" cmpd="sng" algn="ctr">
          <a:solidFill>
            <a:schemeClr val="tx1">
              <a:alpha val="9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t>De-escalation techniques</a:t>
          </a:r>
        </a:p>
      </dsp:txBody>
      <dsp:txXfrm>
        <a:off x="693464" y="1170067"/>
        <a:ext cx="5327576" cy="707579"/>
      </dsp:txXfrm>
    </dsp:sp>
    <dsp:sp modelId="{661782BA-9BEB-4C4F-BAC3-F268673A55E3}">
      <dsp:nvSpPr>
        <dsp:cNvPr id="0" name=""/>
        <dsp:cNvSpPr/>
      </dsp:nvSpPr>
      <dsp:spPr>
        <a:xfrm>
          <a:off x="671450" y="2015292"/>
          <a:ext cx="5371604" cy="751607"/>
        </a:xfrm>
        <a:prstGeom prst="roundRect">
          <a:avLst>
            <a:gd name="adj" fmla="val 10000"/>
          </a:avLst>
        </a:prstGeom>
        <a:solidFill>
          <a:schemeClr val="accent5"/>
        </a:solidFill>
        <a:ln w="19050" cap="flat" cmpd="sng" algn="ctr">
          <a:solidFill>
            <a:schemeClr val="tx1">
              <a:alpha val="9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t>Social skill instruction</a:t>
          </a:r>
        </a:p>
      </dsp:txBody>
      <dsp:txXfrm>
        <a:off x="693464" y="2037306"/>
        <a:ext cx="5327576" cy="707579"/>
      </dsp:txXfrm>
    </dsp:sp>
    <dsp:sp modelId="{DF1F0BC9-F35A-4B7A-A524-CBC8AF6C9086}">
      <dsp:nvSpPr>
        <dsp:cNvPr id="0" name=""/>
        <dsp:cNvSpPr/>
      </dsp:nvSpPr>
      <dsp:spPr>
        <a:xfrm>
          <a:off x="671450" y="2882531"/>
          <a:ext cx="5371604" cy="751607"/>
        </a:xfrm>
        <a:prstGeom prst="roundRect">
          <a:avLst>
            <a:gd name="adj" fmla="val 10000"/>
          </a:avLst>
        </a:prstGeom>
        <a:solidFill>
          <a:schemeClr val="accent5"/>
        </a:solidFill>
        <a:ln w="19050" cap="flat" cmpd="sng" algn="ctr">
          <a:solidFill>
            <a:schemeClr val="tx1">
              <a:alpha val="9000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n-US" sz="2300" kern="1200"/>
            <a:t>Supports for students with internalizing behavior patterns</a:t>
          </a:r>
        </a:p>
      </dsp:txBody>
      <dsp:txXfrm>
        <a:off x="693464" y="2904545"/>
        <a:ext cx="5327576" cy="7075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5F217-4331-4104-827A-C00E93343370}">
      <dsp:nvSpPr>
        <dsp:cNvPr id="0" name=""/>
        <dsp:cNvSpPr/>
      </dsp:nvSpPr>
      <dsp:spPr>
        <a:xfrm>
          <a:off x="9242"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Baseline</a:t>
          </a:r>
        </a:p>
      </dsp:txBody>
      <dsp:txXfrm>
        <a:off x="57787" y="1395494"/>
        <a:ext cx="2665308" cy="1560349"/>
      </dsp:txXfrm>
    </dsp:sp>
    <dsp:sp modelId="{809DFF17-5C80-4B9D-89DB-4802FCB8BBA1}">
      <dsp:nvSpPr>
        <dsp:cNvPr id="0" name=""/>
        <dsp:cNvSpPr/>
      </dsp:nvSpPr>
      <dsp:spPr>
        <a:xfrm>
          <a:off x="3047880" y="1833131"/>
          <a:ext cx="585628" cy="68507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047880" y="1970146"/>
        <a:ext cx="409940" cy="411044"/>
      </dsp:txXfrm>
    </dsp:sp>
    <dsp:sp modelId="{2B9848CC-098B-4857-BC53-20B3323E6BB1}">
      <dsp:nvSpPr>
        <dsp:cNvPr id="0" name=""/>
        <dsp:cNvSpPr/>
      </dsp:nvSpPr>
      <dsp:spPr>
        <a:xfrm>
          <a:off x="3876600"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RRR Instruction</a:t>
          </a:r>
        </a:p>
      </dsp:txBody>
      <dsp:txXfrm>
        <a:off x="3925145" y="1395494"/>
        <a:ext cx="2665308" cy="1560349"/>
      </dsp:txXfrm>
    </dsp:sp>
    <dsp:sp modelId="{D489693B-B652-45FE-A7A5-77AE8559AE68}">
      <dsp:nvSpPr>
        <dsp:cNvPr id="0" name=""/>
        <dsp:cNvSpPr/>
      </dsp:nvSpPr>
      <dsp:spPr>
        <a:xfrm>
          <a:off x="6915239" y="1833131"/>
          <a:ext cx="585628" cy="68507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915239" y="1970146"/>
        <a:ext cx="409940" cy="411044"/>
      </dsp:txXfrm>
    </dsp:sp>
    <dsp:sp modelId="{F17B5CB5-1FE1-4C37-9309-CA6700080187}">
      <dsp:nvSpPr>
        <dsp:cNvPr id="0" name=""/>
        <dsp:cNvSpPr/>
      </dsp:nvSpPr>
      <dsp:spPr>
        <a:xfrm>
          <a:off x="7743958"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RRR </a:t>
          </a:r>
        </a:p>
        <a:p>
          <a:pPr marL="0" lvl="0" indent="0" algn="ctr" defTabSz="1733550">
            <a:lnSpc>
              <a:spcPct val="90000"/>
            </a:lnSpc>
            <a:spcBef>
              <a:spcPct val="0"/>
            </a:spcBef>
            <a:spcAft>
              <a:spcPct val="35000"/>
            </a:spcAft>
            <a:buNone/>
          </a:pPr>
          <a:r>
            <a:rPr lang="en-US" sz="3900" kern="1200"/>
            <a:t>In-Class</a:t>
          </a:r>
        </a:p>
      </dsp:txBody>
      <dsp:txXfrm>
        <a:off x="7792503" y="1395494"/>
        <a:ext cx="2665308" cy="15603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41036-DEC3-4A80-8DF2-D586DEA3B656}">
      <dsp:nvSpPr>
        <dsp:cNvPr id="0" name=""/>
        <dsp:cNvSpPr/>
      </dsp:nvSpPr>
      <dsp:spPr>
        <a:xfrm>
          <a:off x="1017270" y="1648080"/>
          <a:ext cx="2369093" cy="2437204"/>
        </a:xfrm>
        <a:prstGeom prst="ellipse">
          <a:avLst/>
        </a:prstGeom>
        <a:solidFill>
          <a:schemeClr val="accent1">
            <a:alpha val="5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Social-emotional competencies</a:t>
          </a:r>
        </a:p>
      </dsp:txBody>
      <dsp:txXfrm>
        <a:off x="1364216" y="2005000"/>
        <a:ext cx="1675201" cy="1723364"/>
      </dsp:txXfrm>
    </dsp:sp>
    <dsp:sp modelId="{28ECF0F3-975B-47C5-8BE8-1C591490F6DA}">
      <dsp:nvSpPr>
        <dsp:cNvPr id="0" name=""/>
        <dsp:cNvSpPr/>
      </dsp:nvSpPr>
      <dsp:spPr>
        <a:xfrm>
          <a:off x="1363176" y="380260"/>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Self-awareness</a:t>
          </a:r>
        </a:p>
      </dsp:txBody>
      <dsp:txXfrm>
        <a:off x="1608808" y="625892"/>
        <a:ext cx="1186017" cy="1186017"/>
      </dsp:txXfrm>
    </dsp:sp>
    <dsp:sp modelId="{456596F4-A435-4347-9B39-D5539639E4A1}">
      <dsp:nvSpPr>
        <dsp:cNvPr id="0" name=""/>
        <dsp:cNvSpPr/>
      </dsp:nvSpPr>
      <dsp:spPr>
        <a:xfrm>
          <a:off x="2930309" y="1518849"/>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Self-management</a:t>
          </a:r>
        </a:p>
      </dsp:txBody>
      <dsp:txXfrm>
        <a:off x="3175941" y="1764481"/>
        <a:ext cx="1186017" cy="1186017"/>
      </dsp:txXfrm>
    </dsp:sp>
    <dsp:sp modelId="{62971D67-9E8E-4FB5-9695-C876B04C913B}">
      <dsp:nvSpPr>
        <dsp:cNvPr id="0" name=""/>
        <dsp:cNvSpPr/>
      </dsp:nvSpPr>
      <dsp:spPr>
        <a:xfrm>
          <a:off x="2331717"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Responsible decision-making</a:t>
          </a:r>
        </a:p>
      </dsp:txBody>
      <dsp:txXfrm>
        <a:off x="2577349" y="3606756"/>
        <a:ext cx="1186017" cy="1186017"/>
      </dsp:txXfrm>
    </dsp:sp>
    <dsp:sp modelId="{0FF9EA82-B212-4442-BE36-4043F4FDFB6D}">
      <dsp:nvSpPr>
        <dsp:cNvPr id="0" name=""/>
        <dsp:cNvSpPr/>
      </dsp:nvSpPr>
      <dsp:spPr>
        <a:xfrm>
          <a:off x="394634"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Relationship Skills</a:t>
          </a:r>
        </a:p>
      </dsp:txBody>
      <dsp:txXfrm>
        <a:off x="640266" y="3606756"/>
        <a:ext cx="1186017" cy="1186017"/>
      </dsp:txXfrm>
    </dsp:sp>
    <dsp:sp modelId="{CFAFF3D1-B132-4C77-A2CD-1C8072BD6715}">
      <dsp:nvSpPr>
        <dsp:cNvPr id="0" name=""/>
        <dsp:cNvSpPr/>
      </dsp:nvSpPr>
      <dsp:spPr>
        <a:xfrm>
          <a:off x="-203956" y="1518849"/>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Social awareness</a:t>
          </a:r>
        </a:p>
      </dsp:txBody>
      <dsp:txXfrm>
        <a:off x="41676" y="1764481"/>
        <a:ext cx="1186017" cy="11860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3/4/2026</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A8AE9-FAAB-4EE6-BC0A-C9F0BFE8DCB9}"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C88DB9-C99E-460D-9D5D-C2829A2B6097}" type="slidenum">
              <a:rPr lang="en-US" smtClean="0"/>
              <a:t>‹#›</a:t>
            </a:fld>
            <a:endParaRPr lang="en-US"/>
          </a:p>
        </p:txBody>
      </p:sp>
    </p:spTree>
    <p:extLst>
      <p:ext uri="{BB962C8B-B14F-4D97-AF65-F5344CB8AC3E}">
        <p14:creationId xmlns:p14="http://schemas.microsoft.com/office/powerpoint/2010/main" val="4275450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2</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CB6EA-7969-C699-8622-ABF3FCE03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4472C-E624-EC93-A6DE-CCFDE67A9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C1281-AD30-42BA-B425-8E75A209A2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CA9DF56B-150B-E9ED-C8FC-33C7FCC8E9AB}"/>
              </a:ext>
            </a:extLst>
          </p:cNvPr>
          <p:cNvSpPr>
            <a:spLocks noGrp="1"/>
          </p:cNvSpPr>
          <p:nvPr>
            <p:ph type="sldNum" sz="quarter" idx="5"/>
          </p:nvPr>
        </p:nvSpPr>
        <p:spPr/>
        <p:txBody>
          <a:bodyPr/>
          <a:lstStyle/>
          <a:p>
            <a:fld id="{5C8451FA-6A34-6746-9D58-EF03C996319E}" type="slidenum">
              <a:rPr lang="en-US" smtClean="0"/>
              <a:t>23</a:t>
            </a:fld>
            <a:endParaRPr lang="en-US"/>
          </a:p>
        </p:txBody>
      </p:sp>
    </p:spTree>
    <p:extLst>
      <p:ext uri="{BB962C8B-B14F-4D97-AF65-F5344CB8AC3E}">
        <p14:creationId xmlns:p14="http://schemas.microsoft.com/office/powerpoint/2010/main" val="585425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Fully translate materials and consent form</a:t>
            </a:r>
          </a:p>
        </p:txBody>
      </p:sp>
      <p:sp>
        <p:nvSpPr>
          <p:cNvPr id="4" name="Slide Number Placeholder 3"/>
          <p:cNvSpPr>
            <a:spLocks noGrp="1"/>
          </p:cNvSpPr>
          <p:nvPr>
            <p:ph type="sldNum" sz="quarter" idx="5"/>
          </p:nvPr>
        </p:nvSpPr>
        <p:spPr/>
        <p:txBody>
          <a:bodyPr/>
          <a:lstStyle/>
          <a:p>
            <a:fld id="{5C8451FA-6A34-6746-9D58-EF03C996319E}" type="slidenum">
              <a:rPr lang="en-US" smtClean="0"/>
              <a:t>24</a:t>
            </a:fld>
            <a:endParaRPr lang="en-US"/>
          </a:p>
        </p:txBody>
      </p:sp>
    </p:spTree>
    <p:extLst>
      <p:ext uri="{BB962C8B-B14F-4D97-AF65-F5344CB8AC3E}">
        <p14:creationId xmlns:p14="http://schemas.microsoft.com/office/powerpoint/2010/main" val="1618252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2FB06-8CED-6B16-9F31-C5D2539E5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1FC7D-EFEC-C8C7-35C7-25896FA330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C246F-E468-EBB8-B3B5-5FE0F5570B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D68039-FA63-DAEB-5281-9282A4EA16EC}"/>
              </a:ext>
            </a:extLst>
          </p:cNvPr>
          <p:cNvSpPr>
            <a:spLocks noGrp="1"/>
          </p:cNvSpPr>
          <p:nvPr>
            <p:ph type="sldNum" sz="quarter" idx="5"/>
          </p:nvPr>
        </p:nvSpPr>
        <p:spPr/>
        <p:txBody>
          <a:bodyPr/>
          <a:lstStyle/>
          <a:p>
            <a:fld id="{5C8451FA-6A34-6746-9D58-EF03C996319E}" type="slidenum">
              <a:rPr lang="en-US" smtClean="0"/>
              <a:t>25</a:t>
            </a:fld>
            <a:endParaRPr lang="en-US"/>
          </a:p>
        </p:txBody>
      </p:sp>
    </p:spTree>
    <p:extLst>
      <p:ext uri="{BB962C8B-B14F-4D97-AF65-F5344CB8AC3E}">
        <p14:creationId xmlns:p14="http://schemas.microsoft.com/office/powerpoint/2010/main" val="1764230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26</a:t>
            </a:fld>
            <a:endParaRPr lang="en-US"/>
          </a:p>
        </p:txBody>
      </p:sp>
    </p:spTree>
    <p:extLst>
      <p:ext uri="{BB962C8B-B14F-4D97-AF65-F5344CB8AC3E}">
        <p14:creationId xmlns:p14="http://schemas.microsoft.com/office/powerpoint/2010/main" val="47912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B39AB-8BD5-E4D5-C3B0-D98887C34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00ABC-4E29-25F7-E8F2-A7301F1F4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F43F4-43D9-0E47-7BC3-E27E1F7FD8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942957-565C-5E79-0638-3E69273477A8}"/>
              </a:ext>
            </a:extLst>
          </p:cNvPr>
          <p:cNvSpPr>
            <a:spLocks noGrp="1"/>
          </p:cNvSpPr>
          <p:nvPr>
            <p:ph type="sldNum" sz="quarter" idx="5"/>
          </p:nvPr>
        </p:nvSpPr>
        <p:spPr/>
        <p:txBody>
          <a:bodyPr/>
          <a:lstStyle/>
          <a:p>
            <a:fld id="{5C8451FA-6A34-6746-9D58-EF03C996319E}" type="slidenum">
              <a:rPr lang="en-US" smtClean="0"/>
              <a:t>28</a:t>
            </a:fld>
            <a:endParaRPr lang="en-US"/>
          </a:p>
        </p:txBody>
      </p:sp>
    </p:spTree>
    <p:extLst>
      <p:ext uri="{BB962C8B-B14F-4D97-AF65-F5344CB8AC3E}">
        <p14:creationId xmlns:p14="http://schemas.microsoft.com/office/powerpoint/2010/main" val="1337754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29</a:t>
            </a:fld>
            <a:endParaRPr lang="en-US"/>
          </a:p>
        </p:txBody>
      </p:sp>
    </p:spTree>
    <p:extLst>
      <p:ext uri="{BB962C8B-B14F-4D97-AF65-F5344CB8AC3E}">
        <p14:creationId xmlns:p14="http://schemas.microsoft.com/office/powerpoint/2010/main" val="2023388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30</a:t>
            </a:fld>
            <a:endParaRPr lang="en-US"/>
          </a:p>
        </p:txBody>
      </p:sp>
    </p:spTree>
    <p:extLst>
      <p:ext uri="{BB962C8B-B14F-4D97-AF65-F5344CB8AC3E}">
        <p14:creationId xmlns:p14="http://schemas.microsoft.com/office/powerpoint/2010/main" val="433926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31</a:t>
            </a:fld>
            <a:endParaRPr lang="en-US"/>
          </a:p>
        </p:txBody>
      </p:sp>
    </p:spTree>
    <p:extLst>
      <p:ext uri="{BB962C8B-B14F-4D97-AF65-F5344CB8AC3E}">
        <p14:creationId xmlns:p14="http://schemas.microsoft.com/office/powerpoint/2010/main" val="1651587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34</a:t>
            </a:fld>
            <a:endParaRPr lang="en-US"/>
          </a:p>
        </p:txBody>
      </p:sp>
    </p:spTree>
    <p:extLst>
      <p:ext uri="{BB962C8B-B14F-4D97-AF65-F5344CB8AC3E}">
        <p14:creationId xmlns:p14="http://schemas.microsoft.com/office/powerpoint/2010/main" val="1020998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90DA8-D5CD-5D0D-BF0E-4DEAB93A2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29092-59B6-DCB5-9FD4-1108405EA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8280B-E986-1A13-FE98-C94DEA7922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DA407E-9AE8-BAAC-0292-7AA26143F06E}"/>
              </a:ext>
            </a:extLst>
          </p:cNvPr>
          <p:cNvSpPr>
            <a:spLocks noGrp="1"/>
          </p:cNvSpPr>
          <p:nvPr>
            <p:ph type="sldNum" sz="quarter" idx="5"/>
          </p:nvPr>
        </p:nvSpPr>
        <p:spPr/>
        <p:txBody>
          <a:bodyPr/>
          <a:lstStyle/>
          <a:p>
            <a:fld id="{5C8451FA-6A34-6746-9D58-EF03C996319E}" type="slidenum">
              <a:rPr lang="en-US" smtClean="0"/>
              <a:t>35</a:t>
            </a:fld>
            <a:endParaRPr lang="en-US"/>
          </a:p>
        </p:txBody>
      </p:sp>
    </p:spTree>
    <p:extLst>
      <p:ext uri="{BB962C8B-B14F-4D97-AF65-F5344CB8AC3E}">
        <p14:creationId xmlns:p14="http://schemas.microsoft.com/office/powerpoint/2010/main" val="58392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451FA-6A34-6746-9D58-EF03C99631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205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37</a:t>
            </a:fld>
            <a:endParaRPr lang="en-US"/>
          </a:p>
        </p:txBody>
      </p:sp>
    </p:spTree>
    <p:extLst>
      <p:ext uri="{BB962C8B-B14F-4D97-AF65-F5344CB8AC3E}">
        <p14:creationId xmlns:p14="http://schemas.microsoft.com/office/powerpoint/2010/main" val="1301280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38</a:t>
            </a:fld>
            <a:endParaRPr lang="en-US"/>
          </a:p>
        </p:txBody>
      </p:sp>
    </p:spTree>
    <p:extLst>
      <p:ext uri="{BB962C8B-B14F-4D97-AF65-F5344CB8AC3E}">
        <p14:creationId xmlns:p14="http://schemas.microsoft.com/office/powerpoint/2010/main" val="1953212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Family materials – available in both English and Spanish on one ring (front and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Guidance in lessons in the blue wrap up boxes for when to send those home</a:t>
            </a:r>
          </a:p>
        </p:txBody>
      </p:sp>
      <p:sp>
        <p:nvSpPr>
          <p:cNvPr id="4" name="Slide Number Placeholder 3"/>
          <p:cNvSpPr>
            <a:spLocks noGrp="1"/>
          </p:cNvSpPr>
          <p:nvPr>
            <p:ph type="sldNum" sz="quarter" idx="5"/>
          </p:nvPr>
        </p:nvSpPr>
        <p:spPr/>
        <p:txBody>
          <a:bodyPr/>
          <a:lstStyle/>
          <a:p>
            <a:fld id="{5C8451FA-6A34-6746-9D58-EF03C996319E}" type="slidenum">
              <a:rPr lang="en-US" smtClean="0"/>
              <a:t>39</a:t>
            </a:fld>
            <a:endParaRPr lang="en-US"/>
          </a:p>
        </p:txBody>
      </p:sp>
    </p:spTree>
    <p:extLst>
      <p:ext uri="{BB962C8B-B14F-4D97-AF65-F5344CB8AC3E}">
        <p14:creationId xmlns:p14="http://schemas.microsoft.com/office/powerpoint/2010/main" val="3469166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40</a:t>
            </a:fld>
            <a:endParaRPr lang="en-US"/>
          </a:p>
        </p:txBody>
      </p:sp>
    </p:spTree>
    <p:extLst>
      <p:ext uri="{BB962C8B-B14F-4D97-AF65-F5344CB8AC3E}">
        <p14:creationId xmlns:p14="http://schemas.microsoft.com/office/powerpoint/2010/main" val="1639028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1:30 second video</a:t>
            </a:r>
          </a:p>
          <a:p>
            <a:endParaRPr lang="en-US"/>
          </a:p>
          <a:p>
            <a:pPr marL="171450" indent="-171450">
              <a:buFont typeface="Arial" panose="020B0604020202020204" pitchFamily="34" charset="0"/>
              <a:buChar char="•"/>
            </a:pPr>
            <a:r>
              <a:rPr lang="en-US"/>
              <a:t>Video walkthrough of instructional hub</a:t>
            </a:r>
          </a:p>
        </p:txBody>
      </p:sp>
      <p:sp>
        <p:nvSpPr>
          <p:cNvPr id="4" name="Slide Number Placeholder 3"/>
          <p:cNvSpPr>
            <a:spLocks noGrp="1"/>
          </p:cNvSpPr>
          <p:nvPr>
            <p:ph type="sldNum" sz="quarter" idx="5"/>
          </p:nvPr>
        </p:nvSpPr>
        <p:spPr/>
        <p:txBody>
          <a:bodyPr/>
          <a:lstStyle/>
          <a:p>
            <a:fld id="{5C8451FA-6A34-6746-9D58-EF03C996319E}" type="slidenum">
              <a:rPr lang="en-US" smtClean="0"/>
              <a:t>41</a:t>
            </a:fld>
            <a:endParaRPr lang="en-US"/>
          </a:p>
        </p:txBody>
      </p:sp>
    </p:spTree>
    <p:extLst>
      <p:ext uri="{BB962C8B-B14F-4D97-AF65-F5344CB8AC3E}">
        <p14:creationId xmlns:p14="http://schemas.microsoft.com/office/powerpoint/2010/main" val="3501867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Lesson plans have consistent format – each lesson has a title, learning objective, big ideas, and materials you will need</a:t>
            </a:r>
          </a:p>
        </p:txBody>
      </p:sp>
      <p:sp>
        <p:nvSpPr>
          <p:cNvPr id="4" name="Slide Number Placeholder 3"/>
          <p:cNvSpPr>
            <a:spLocks noGrp="1"/>
          </p:cNvSpPr>
          <p:nvPr>
            <p:ph type="sldNum" sz="quarter" idx="5"/>
          </p:nvPr>
        </p:nvSpPr>
        <p:spPr/>
        <p:txBody>
          <a:bodyPr/>
          <a:lstStyle/>
          <a:p>
            <a:fld id="{94B12963-4390-488D-97B2-A5BFD2E7614A}" type="slidenum">
              <a:rPr lang="en-US" smtClean="0"/>
              <a:t>42</a:t>
            </a:fld>
            <a:endParaRPr lang="en-US"/>
          </a:p>
        </p:txBody>
      </p:sp>
    </p:spTree>
    <p:extLst>
      <p:ext uri="{BB962C8B-B14F-4D97-AF65-F5344CB8AC3E}">
        <p14:creationId xmlns:p14="http://schemas.microsoft.com/office/powerpoint/2010/main" val="2409940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Story Cards and examples built in. Can edit to meet needs of students. </a:t>
            </a:r>
          </a:p>
          <a:p>
            <a:pPr marL="171450" indent="-171450">
              <a:buFont typeface="Arial" panose="020B0604020202020204" pitchFamily="34" charset="0"/>
              <a:buChar char="•"/>
            </a:pPr>
            <a:r>
              <a:rPr lang="en-US"/>
              <a:t>Likely teaching at small group table – teachers have used hard-copy materials, flipped their computer around, or used a second monitor. Set up to be flexible and meet your needs!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43</a:t>
            </a:fld>
            <a:endParaRPr lang="en-US"/>
          </a:p>
        </p:txBody>
      </p:sp>
    </p:spTree>
    <p:extLst>
      <p:ext uri="{BB962C8B-B14F-4D97-AF65-F5344CB8AC3E}">
        <p14:creationId xmlns:p14="http://schemas.microsoft.com/office/powerpoint/2010/main" val="296383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47</a:t>
            </a:fld>
            <a:endParaRPr lang="en-US"/>
          </a:p>
        </p:txBody>
      </p:sp>
    </p:spTree>
    <p:extLst>
      <p:ext uri="{BB962C8B-B14F-4D97-AF65-F5344CB8AC3E}">
        <p14:creationId xmlns:p14="http://schemas.microsoft.com/office/powerpoint/2010/main" val="2194449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48</a:t>
            </a:fld>
            <a:endParaRPr lang="en-US"/>
          </a:p>
        </p:txBody>
      </p:sp>
    </p:spTree>
    <p:extLst>
      <p:ext uri="{BB962C8B-B14F-4D97-AF65-F5344CB8AC3E}">
        <p14:creationId xmlns:p14="http://schemas.microsoft.com/office/powerpoint/2010/main" val="2781979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08B6F-7DF9-71D4-A8CF-B334951B3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7ADC-506F-A86E-D01B-6132B3433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CC6C8-DE3E-6B39-6217-B0677EF9FC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587F6A-A6F9-0191-C718-CBD8C7C2DB93}"/>
              </a:ext>
            </a:extLst>
          </p:cNvPr>
          <p:cNvSpPr>
            <a:spLocks noGrp="1"/>
          </p:cNvSpPr>
          <p:nvPr>
            <p:ph type="sldNum" sz="quarter" idx="5"/>
          </p:nvPr>
        </p:nvSpPr>
        <p:spPr/>
        <p:txBody>
          <a:bodyPr/>
          <a:lstStyle/>
          <a:p>
            <a:fld id="{94B12963-4390-488D-97B2-A5BFD2E7614A}" type="slidenum">
              <a:rPr lang="en-US" smtClean="0"/>
              <a:t>49</a:t>
            </a:fld>
            <a:endParaRPr lang="en-US"/>
          </a:p>
        </p:txBody>
      </p:sp>
    </p:spTree>
    <p:extLst>
      <p:ext uri="{BB962C8B-B14F-4D97-AF65-F5344CB8AC3E}">
        <p14:creationId xmlns:p14="http://schemas.microsoft.com/office/powerpoint/2010/main" val="88961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85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A9C7-D06A-629C-C2DF-6C8DB808C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66A0E-8D11-23C6-5306-7FA312636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0467D-2BEF-086E-362E-D1584FA7F9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9CFD04-3AD8-3BF9-CF6C-F4459AF4B421}"/>
              </a:ext>
            </a:extLst>
          </p:cNvPr>
          <p:cNvSpPr>
            <a:spLocks noGrp="1"/>
          </p:cNvSpPr>
          <p:nvPr>
            <p:ph type="sldNum" sz="quarter" idx="5"/>
          </p:nvPr>
        </p:nvSpPr>
        <p:spPr/>
        <p:txBody>
          <a:bodyPr/>
          <a:lstStyle/>
          <a:p>
            <a:fld id="{94B12963-4390-488D-97B2-A5BFD2E7614A}" type="slidenum">
              <a:rPr lang="en-US" smtClean="0"/>
              <a:t>51</a:t>
            </a:fld>
            <a:endParaRPr lang="en-US"/>
          </a:p>
        </p:txBody>
      </p:sp>
    </p:spTree>
    <p:extLst>
      <p:ext uri="{BB962C8B-B14F-4D97-AF65-F5344CB8AC3E}">
        <p14:creationId xmlns:p14="http://schemas.microsoft.com/office/powerpoint/2010/main" val="400724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FFDED-0EF5-ADDC-EAEA-9B40D7444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A5700-357B-40B7-2D98-C06DBC30D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9B0C7-75E5-3D25-7DAE-0A1E7D688B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41ECC2-C11F-8A65-E03D-C8C7AE5DD236}"/>
              </a:ext>
            </a:extLst>
          </p:cNvPr>
          <p:cNvSpPr>
            <a:spLocks noGrp="1"/>
          </p:cNvSpPr>
          <p:nvPr>
            <p:ph type="sldNum" sz="quarter" idx="5"/>
          </p:nvPr>
        </p:nvSpPr>
        <p:spPr/>
        <p:txBody>
          <a:bodyPr/>
          <a:lstStyle/>
          <a:p>
            <a:fld id="{5C8451FA-6A34-6746-9D58-EF03C996319E}" type="slidenum">
              <a:rPr lang="en-US" smtClean="0"/>
              <a:t>52</a:t>
            </a:fld>
            <a:endParaRPr lang="en-US"/>
          </a:p>
        </p:txBody>
      </p:sp>
    </p:spTree>
    <p:extLst>
      <p:ext uri="{BB962C8B-B14F-4D97-AF65-F5344CB8AC3E}">
        <p14:creationId xmlns:p14="http://schemas.microsoft.com/office/powerpoint/2010/main" val="692700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53</a:t>
            </a:fld>
            <a:endParaRPr lang="en-US"/>
          </a:p>
        </p:txBody>
      </p:sp>
    </p:spTree>
    <p:extLst>
      <p:ext uri="{BB962C8B-B14F-4D97-AF65-F5344CB8AC3E}">
        <p14:creationId xmlns:p14="http://schemas.microsoft.com/office/powerpoint/2010/main" val="3098813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01:30</a:t>
            </a:r>
          </a:p>
        </p:txBody>
      </p:sp>
      <p:sp>
        <p:nvSpPr>
          <p:cNvPr id="4" name="Slide Number Placeholder 3"/>
          <p:cNvSpPr>
            <a:spLocks noGrp="1"/>
          </p:cNvSpPr>
          <p:nvPr>
            <p:ph type="sldNum" sz="quarter" idx="5"/>
          </p:nvPr>
        </p:nvSpPr>
        <p:spPr/>
        <p:txBody>
          <a:bodyPr/>
          <a:lstStyle/>
          <a:p>
            <a:fld id="{5C8451FA-6A34-6746-9D58-EF03C996319E}" type="slidenum">
              <a:rPr lang="en-US" smtClean="0"/>
              <a:t>55</a:t>
            </a:fld>
            <a:endParaRPr lang="en-US"/>
          </a:p>
        </p:txBody>
      </p:sp>
    </p:spTree>
    <p:extLst>
      <p:ext uri="{BB962C8B-B14F-4D97-AF65-F5344CB8AC3E}">
        <p14:creationId xmlns:p14="http://schemas.microsoft.com/office/powerpoint/2010/main" val="3460733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C8D55-1CA2-6B9E-8AC7-138D0424E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E47DD-E813-F86A-9340-2CAFC33CD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38D49-F7BF-64F6-E8C9-8B41CAC3EE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4ED686-C296-31F8-4F36-56E97582E550}"/>
              </a:ext>
            </a:extLst>
          </p:cNvPr>
          <p:cNvSpPr>
            <a:spLocks noGrp="1"/>
          </p:cNvSpPr>
          <p:nvPr>
            <p:ph type="sldNum" sz="quarter" idx="5"/>
          </p:nvPr>
        </p:nvSpPr>
        <p:spPr/>
        <p:txBody>
          <a:bodyPr/>
          <a:lstStyle/>
          <a:p>
            <a:fld id="{5C8451FA-6A34-6746-9D58-EF03C996319E}" type="slidenum">
              <a:rPr lang="en-US" smtClean="0"/>
              <a:t>56</a:t>
            </a:fld>
            <a:endParaRPr lang="en-US"/>
          </a:p>
        </p:txBody>
      </p:sp>
    </p:spTree>
    <p:extLst>
      <p:ext uri="{BB962C8B-B14F-4D97-AF65-F5344CB8AC3E}">
        <p14:creationId xmlns:p14="http://schemas.microsoft.com/office/powerpoint/2010/main" val="1954019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support these endeavors of extending the application of the intervention, we have family materials that Amy showcased earlier as well as infographics specifically for families embedded throughout the module to help educate families on the practice and encourage generalization outside of the school building </a:t>
            </a:r>
            <a:r>
              <a:rPr lang="en-US">
                <a:sym typeface="Wingdings" panose="05000000000000000000" pitchFamily="2" charset="2"/>
              </a:rPr>
              <a:t> </a:t>
            </a: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57</a:t>
            </a:fld>
            <a:endParaRPr lang="en-US"/>
          </a:p>
        </p:txBody>
      </p:sp>
    </p:spTree>
    <p:extLst>
      <p:ext uri="{BB962C8B-B14F-4D97-AF65-F5344CB8AC3E}">
        <p14:creationId xmlns:p14="http://schemas.microsoft.com/office/powerpoint/2010/main" val="4180246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28683-9FAE-EC3B-9F2C-F8D9F84C9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CB7B6-1019-F325-156D-7532B6D99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3A874-BD9F-FFC0-46C5-580BCF369A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4D4053-181E-4EE6-394C-E3B5943DAE7F}"/>
              </a:ext>
            </a:extLst>
          </p:cNvPr>
          <p:cNvSpPr>
            <a:spLocks noGrp="1"/>
          </p:cNvSpPr>
          <p:nvPr>
            <p:ph type="sldNum" sz="quarter" idx="5"/>
          </p:nvPr>
        </p:nvSpPr>
        <p:spPr/>
        <p:txBody>
          <a:bodyPr/>
          <a:lstStyle/>
          <a:p>
            <a:fld id="{5C8451FA-6A34-6746-9D58-EF03C996319E}" type="slidenum">
              <a:rPr lang="en-US" smtClean="0"/>
              <a:t>58</a:t>
            </a:fld>
            <a:endParaRPr lang="en-US"/>
          </a:p>
        </p:txBody>
      </p:sp>
    </p:spTree>
    <p:extLst>
      <p:ext uri="{BB962C8B-B14F-4D97-AF65-F5344CB8AC3E}">
        <p14:creationId xmlns:p14="http://schemas.microsoft.com/office/powerpoint/2010/main" val="948110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C8451FA-6A34-6746-9D58-EF03C996319E}" type="slidenum">
              <a:rPr lang="en-US" smtClean="0"/>
              <a:t>60</a:t>
            </a:fld>
            <a:endParaRPr lang="en-US"/>
          </a:p>
        </p:txBody>
      </p:sp>
    </p:spTree>
    <p:extLst>
      <p:ext uri="{BB962C8B-B14F-4D97-AF65-F5344CB8AC3E}">
        <p14:creationId xmlns:p14="http://schemas.microsoft.com/office/powerpoint/2010/main" val="3792366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11F6B-2EF8-FFC7-2707-6755AC86E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D2541-8507-1FCE-C3DE-76DCEA3A7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1D2C5-C2C7-5CAA-6961-44E40EFC8A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F1304A-34A8-A507-0F25-71A2CC73F727}"/>
              </a:ext>
            </a:extLst>
          </p:cNvPr>
          <p:cNvSpPr>
            <a:spLocks noGrp="1"/>
          </p:cNvSpPr>
          <p:nvPr>
            <p:ph type="sldNum" sz="quarter" idx="5"/>
          </p:nvPr>
        </p:nvSpPr>
        <p:spPr/>
        <p:txBody>
          <a:bodyPr/>
          <a:lstStyle/>
          <a:p>
            <a:fld id="{5C8451FA-6A34-6746-9D58-EF03C996319E}" type="slidenum">
              <a:rPr lang="en-US" smtClean="0"/>
              <a:t>62</a:t>
            </a:fld>
            <a:endParaRPr lang="en-US"/>
          </a:p>
        </p:txBody>
      </p:sp>
    </p:spTree>
    <p:extLst>
      <p:ext uri="{BB962C8B-B14F-4D97-AF65-F5344CB8AC3E}">
        <p14:creationId xmlns:p14="http://schemas.microsoft.com/office/powerpoint/2010/main" val="1330037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63</a:t>
            </a:fld>
            <a:endParaRPr lang="en-US"/>
          </a:p>
        </p:txBody>
      </p:sp>
    </p:spTree>
    <p:extLst>
      <p:ext uri="{BB962C8B-B14F-4D97-AF65-F5344CB8AC3E}">
        <p14:creationId xmlns:p14="http://schemas.microsoft.com/office/powerpoint/2010/main" val="2240776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6D4A5-7C68-B680-F7B3-3FCEC5C06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EE9B1-A7CB-E70E-541C-A81A17EF9C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9BFFE-7B03-5CC9-444F-776561BB9F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9A32AC-71D4-3A8C-DC90-D2B3BA09F0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122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E4EE8-B719-658C-992B-3E2B584E3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71A7A-AF16-CBB5-EBE8-0A900453C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1DF99-3763-A18F-59F1-4F1233C513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8F05BB-ACCC-C358-8F0D-A1FE947236A0}"/>
              </a:ext>
            </a:extLst>
          </p:cNvPr>
          <p:cNvSpPr>
            <a:spLocks noGrp="1"/>
          </p:cNvSpPr>
          <p:nvPr>
            <p:ph type="sldNum" sz="quarter" idx="5"/>
          </p:nvPr>
        </p:nvSpPr>
        <p:spPr/>
        <p:txBody>
          <a:bodyPr/>
          <a:lstStyle/>
          <a:p>
            <a:fld id="{A7C88DB9-C99E-460D-9D5D-C2829A2B6097}" type="slidenum">
              <a:rPr lang="en-US" smtClean="0"/>
              <a:t>64</a:t>
            </a:fld>
            <a:endParaRPr lang="en-US"/>
          </a:p>
        </p:txBody>
      </p:sp>
    </p:spTree>
    <p:extLst>
      <p:ext uri="{BB962C8B-B14F-4D97-AF65-F5344CB8AC3E}">
        <p14:creationId xmlns:p14="http://schemas.microsoft.com/office/powerpoint/2010/main" val="1859611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C88DB9-C99E-460D-9D5D-C2829A2B6097}" type="slidenum">
              <a:rPr lang="en-US" smtClean="0"/>
              <a:t>65</a:t>
            </a:fld>
            <a:endParaRPr lang="en-US"/>
          </a:p>
        </p:txBody>
      </p:sp>
    </p:spTree>
    <p:extLst>
      <p:ext uri="{BB962C8B-B14F-4D97-AF65-F5344CB8AC3E}">
        <p14:creationId xmlns:p14="http://schemas.microsoft.com/office/powerpoint/2010/main" val="25975077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Share key details- at Bishop, with teachers from other schools</a:t>
            </a:r>
          </a:p>
          <a:p>
            <a:pPr marL="171450" indent="-171450">
              <a:buFont typeface="Arial" panose="020B0604020202020204" pitchFamily="34" charset="0"/>
              <a:buChar char="•"/>
            </a:pPr>
            <a:r>
              <a:rPr lang="en-US"/>
              <a:t>Don’t need to worry about jotting down these dates, we’ve got a copy to share with you later!</a:t>
            </a:r>
          </a:p>
        </p:txBody>
      </p:sp>
      <p:sp>
        <p:nvSpPr>
          <p:cNvPr id="4" name="Slide Number Placeholder 3"/>
          <p:cNvSpPr>
            <a:spLocks noGrp="1"/>
          </p:cNvSpPr>
          <p:nvPr>
            <p:ph type="sldNum" sz="quarter" idx="5"/>
          </p:nvPr>
        </p:nvSpPr>
        <p:spPr/>
        <p:txBody>
          <a:bodyPr/>
          <a:lstStyle/>
          <a:p>
            <a:fld id="{5C8451FA-6A34-6746-9D58-EF03C996319E}" type="slidenum">
              <a:rPr lang="en-US" smtClean="0"/>
              <a:t>66</a:t>
            </a:fld>
            <a:endParaRPr lang="en-US"/>
          </a:p>
        </p:txBody>
      </p:sp>
    </p:spTree>
    <p:extLst>
      <p:ext uri="{BB962C8B-B14F-4D97-AF65-F5344CB8AC3E}">
        <p14:creationId xmlns:p14="http://schemas.microsoft.com/office/powerpoint/2010/main" val="28509097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3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75F66-97D9-C0A6-724B-405EE4FAB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32BD5-9E4B-355F-A12E-61617827B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BA4E3-C13E-378D-E521-F25DCD5419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7AF871-E930-3DC6-955B-3D3549267F6F}"/>
              </a:ext>
            </a:extLst>
          </p:cNvPr>
          <p:cNvSpPr>
            <a:spLocks noGrp="1"/>
          </p:cNvSpPr>
          <p:nvPr>
            <p:ph type="sldNum" sz="quarter" idx="5"/>
          </p:nvPr>
        </p:nvSpPr>
        <p:spPr/>
        <p:txBody>
          <a:bodyPr/>
          <a:lstStyle/>
          <a:p>
            <a:fld id="{5C8451FA-6A34-6746-9D58-EF03C996319E}" type="slidenum">
              <a:rPr lang="en-US" smtClean="0"/>
              <a:t>14</a:t>
            </a:fld>
            <a:endParaRPr lang="en-US"/>
          </a:p>
        </p:txBody>
      </p:sp>
    </p:spTree>
    <p:extLst>
      <p:ext uri="{BB962C8B-B14F-4D97-AF65-F5344CB8AC3E}">
        <p14:creationId xmlns:p14="http://schemas.microsoft.com/office/powerpoint/2010/main" val="3883240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18</a:t>
            </a:fld>
            <a:endParaRPr lang="en-US"/>
          </a:p>
        </p:txBody>
      </p:sp>
    </p:spTree>
    <p:extLst>
      <p:ext uri="{BB962C8B-B14F-4D97-AF65-F5344CB8AC3E}">
        <p14:creationId xmlns:p14="http://schemas.microsoft.com/office/powerpoint/2010/main" val="42925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19</a:t>
            </a:fld>
            <a:endParaRPr lang="en-US"/>
          </a:p>
        </p:txBody>
      </p:sp>
    </p:spTree>
    <p:extLst>
      <p:ext uri="{BB962C8B-B14F-4D97-AF65-F5344CB8AC3E}">
        <p14:creationId xmlns:p14="http://schemas.microsoft.com/office/powerpoint/2010/main" val="3214427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20</a:t>
            </a:fld>
            <a:endParaRPr lang="en-US"/>
          </a:p>
        </p:txBody>
      </p:sp>
    </p:spTree>
    <p:extLst>
      <p:ext uri="{BB962C8B-B14F-4D97-AF65-F5344CB8AC3E}">
        <p14:creationId xmlns:p14="http://schemas.microsoft.com/office/powerpoint/2010/main" val="2337364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DE69-6E72-09C6-D5A5-4A175CCD6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EA7F3-6073-86BB-8426-6D498AD99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D6A93-6049-DB75-02CE-E928684588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1A205E-AEE3-29C1-C6EA-2677186E449D}"/>
              </a:ext>
            </a:extLst>
          </p:cNvPr>
          <p:cNvSpPr>
            <a:spLocks noGrp="1"/>
          </p:cNvSpPr>
          <p:nvPr>
            <p:ph type="sldNum" sz="quarter" idx="5"/>
          </p:nvPr>
        </p:nvSpPr>
        <p:spPr/>
        <p:txBody>
          <a:bodyPr/>
          <a:lstStyle/>
          <a:p>
            <a:fld id="{5C8451FA-6A34-6746-9D58-EF03C996319E}" type="slidenum">
              <a:rPr lang="en-US" smtClean="0"/>
              <a:t>21</a:t>
            </a:fld>
            <a:endParaRPr lang="en-US"/>
          </a:p>
        </p:txBody>
      </p:sp>
    </p:spTree>
    <p:extLst>
      <p:ext uri="{BB962C8B-B14F-4D97-AF65-F5344CB8AC3E}">
        <p14:creationId xmlns:p14="http://schemas.microsoft.com/office/powerpoint/2010/main" val="699962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emf"/><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sv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emf"/><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874337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7343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231358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4201594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14554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33950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0852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2781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1641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232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414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895810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BE251BE4-07B8-432A-AA5F-4CFBFA5F6614}"/>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72513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grpSp>
        <p:nvGrpSpPr>
          <p:cNvPr id="14" name="Group 13">
            <a:extLst>
              <a:ext uri="{FF2B5EF4-FFF2-40B4-BE49-F238E27FC236}">
                <a16:creationId xmlns:a16="http://schemas.microsoft.com/office/drawing/2014/main" id="{C97B5F3B-224C-D0DE-D2CC-D6FEC675105F}"/>
              </a:ext>
            </a:extLst>
          </p:cNvPr>
          <p:cNvGrpSpPr/>
          <p:nvPr userDrawn="1"/>
        </p:nvGrpSpPr>
        <p:grpSpPr>
          <a:xfrm>
            <a:off x="4582197" y="163563"/>
            <a:ext cx="3027606" cy="957938"/>
            <a:chOff x="4217940" y="163563"/>
            <a:chExt cx="3027606" cy="957938"/>
          </a:xfrm>
        </p:grpSpPr>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12698" y="163563"/>
              <a:ext cx="1632848" cy="957938"/>
            </a:xfrm>
            <a:prstGeom prst="rect">
              <a:avLst/>
            </a:prstGeom>
          </p:spPr>
        </p:pic>
        <p:pic>
          <p:nvPicPr>
            <p:cNvPr id="9" name="Picture 8">
              <a:extLst>
                <a:ext uri="{FF2B5EF4-FFF2-40B4-BE49-F238E27FC236}">
                  <a16:creationId xmlns:a16="http://schemas.microsoft.com/office/drawing/2014/main" id="{7FD26C6C-1216-4367-8661-11C2E3D8A9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17940" y="163573"/>
              <a:ext cx="957919" cy="957919"/>
            </a:xfrm>
            <a:prstGeom prst="rect">
              <a:avLst/>
            </a:prstGeom>
          </p:spPr>
        </p:pic>
        <p:sp>
          <p:nvSpPr>
            <p:cNvPr id="12" name="Rectangle: Rounded Corners 11">
              <a:extLst>
                <a:ext uri="{FF2B5EF4-FFF2-40B4-BE49-F238E27FC236}">
                  <a16:creationId xmlns:a16="http://schemas.microsoft.com/office/drawing/2014/main" id="{1F6D496D-0635-E83C-AA74-F90DB82AD633}"/>
                </a:ext>
              </a:extLst>
            </p:cNvPr>
            <p:cNvSpPr/>
            <p:nvPr userDrawn="1"/>
          </p:nvSpPr>
          <p:spPr>
            <a:xfrm rot="16200000">
              <a:off x="4915318" y="628825"/>
              <a:ext cx="957919" cy="27432"/>
            </a:xfrm>
            <a:prstGeom prst="roundRect">
              <a:avLst/>
            </a:prstGeom>
            <a:gradFill flip="none" rotWithShape="1">
              <a:gsLst>
                <a:gs pos="23000">
                  <a:srgbClr val="4D4D4D"/>
                </a:gs>
                <a:gs pos="100000">
                  <a:srgbClr val="2F4E6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3350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10" name="Picture 9">
            <a:extLst>
              <a:ext uri="{FF2B5EF4-FFF2-40B4-BE49-F238E27FC236}">
                <a16:creationId xmlns:a16="http://schemas.microsoft.com/office/drawing/2014/main" id="{D509D391-AACD-960E-FA02-9666A36AA2A1}"/>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4036857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12" name="Picture 11">
            <a:extLst>
              <a:ext uri="{FF2B5EF4-FFF2-40B4-BE49-F238E27FC236}">
                <a16:creationId xmlns:a16="http://schemas.microsoft.com/office/drawing/2014/main" id="{13DD9FD3-5AC3-8F5C-3DAB-AA4B2115BF07}"/>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2381353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11" name="Picture 10">
            <a:extLst>
              <a:ext uri="{FF2B5EF4-FFF2-40B4-BE49-F238E27FC236}">
                <a16:creationId xmlns:a16="http://schemas.microsoft.com/office/drawing/2014/main" id="{C5DAD6D6-1DA9-912D-09EA-F53CFA8C2EAF}"/>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321350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3/4/2026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13" name="Picture 12">
            <a:extLst>
              <a:ext uri="{FF2B5EF4-FFF2-40B4-BE49-F238E27FC236}">
                <a16:creationId xmlns:a16="http://schemas.microsoft.com/office/drawing/2014/main" id="{5B8DD42A-CE85-154F-FC6B-472D379C0971}"/>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1521116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3/4/2026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6A7DEEDE-7241-05D3-2279-006FFAE713F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771985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44B745D2-FCB8-ECB3-2206-B96C262E0A11}"/>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3098491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22F8AADB-5687-04BF-C4A3-D34481B89394}"/>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140442"/>
            <a:ext cx="1133856" cy="1133856"/>
          </a:xfrm>
          <a:prstGeom prst="rect">
            <a:avLst/>
          </a:prstGeom>
        </p:spPr>
      </p:pic>
    </p:spTree>
    <p:extLst>
      <p:ext uri="{BB962C8B-B14F-4D97-AF65-F5344CB8AC3E}">
        <p14:creationId xmlns:p14="http://schemas.microsoft.com/office/powerpoint/2010/main" val="20351991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6633037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5028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96878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239099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703146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534333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38926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80301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0192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02297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17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97089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25864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13117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233500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34358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9326665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424503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4130967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3/4/2026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3/4/2026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3/4/2026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93" r:id="rId15"/>
    <p:sldLayoutId id="2147483687" r:id="rId16"/>
    <p:sldLayoutId id="2147483688" r:id="rId17"/>
    <p:sldLayoutId id="2147483689" r:id="rId18"/>
    <p:sldLayoutId id="2147483690" r:id="rId19"/>
    <p:sldLayoutId id="2147483691" r:id="rId20"/>
    <p:sldLayoutId id="2147483692" r:id="rId21"/>
    <p:sldLayoutId id="2147483668" r:id="rId22"/>
    <p:sldLayoutId id="2147483669" r:id="rId23"/>
    <p:sldLayoutId id="2147483670" r:id="rId24"/>
    <p:sldLayoutId id="2147483671" r:id="rId25"/>
    <p:sldLayoutId id="2147483672" r:id="rId26"/>
    <p:sldLayoutId id="214748367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3/4/2026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41415663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SC%20FM/ci3t.org/enhance" TargetMode="External"/><Relationship Id="rId1" Type="http://schemas.openxmlformats.org/officeDocument/2006/relationships/slideLayout" Target="../slideLayouts/slideLayout33.xml"/><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60.png"/><Relationship Id="rId4" Type="http://schemas.openxmlformats.org/officeDocument/2006/relationships/diagramLayout" Target="../diagrams/layout5.xml"/><Relationship Id="rId9" Type="http://schemas.openxmlformats.org/officeDocument/2006/relationships/hyperlink" Target="https://doi.org/10.1007/s43494-021-00049-z"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6.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7.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6.xml"/><Relationship Id="rId7" Type="http://schemas.openxmlformats.org/officeDocument/2006/relationships/image" Target="../media/image65.png"/><Relationship Id="rId2" Type="http://schemas.openxmlformats.org/officeDocument/2006/relationships/diagramData" Target="../diagrams/data6.xml"/><Relationship Id="rId1" Type="http://schemas.openxmlformats.org/officeDocument/2006/relationships/slideLayout" Target="../slideLayouts/slideLayout29.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68.png"/><Relationship Id="rId4" Type="http://schemas.openxmlformats.org/officeDocument/2006/relationships/diagramQuickStyle" Target="../diagrams/quickStyle6.xml"/><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6.xml"/><Relationship Id="rId7" Type="http://schemas.openxmlformats.org/officeDocument/2006/relationships/diagramColors" Target="../diagrams/colors7.xml"/><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70.png"/><Relationship Id="rId4" Type="http://schemas.openxmlformats.org/officeDocument/2006/relationships/diagramData" Target="../diagrams/data7.xml"/><Relationship Id="rId9"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hyperlink" Target="http://www.ci3t.org/enhance"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0.png"/><Relationship Id="rId2" Type="http://schemas.openxmlformats.org/officeDocument/2006/relationships/hyperlink" Target="https://www.ci3t.org/rbook/M6326/pdf/RRR_Defining_Bx_Infographic.pdf" TargetMode="Externa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mailto:rebeccasherod@asu.edu" TargetMode="External"/><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xml"/><Relationship Id="rId16" Type="http://schemas.openxmlformats.org/officeDocument/2006/relationships/image" Target="../media/image51.png"/><Relationship Id="rId1" Type="http://schemas.openxmlformats.org/officeDocument/2006/relationships/slideLayout" Target="../slideLayouts/slideLayout2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hyperlink" Target="mailto:joni.weiss@ku.edu" TargetMode="External"/><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0.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84.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SC%20FM/ci3t.org/enhance" TargetMode="External"/><Relationship Id="rId1" Type="http://schemas.openxmlformats.org/officeDocument/2006/relationships/slideLayout" Target="../slideLayouts/slideLayout33.xml"/><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70.png"/><Relationship Id="rId4" Type="http://schemas.openxmlformats.org/officeDocument/2006/relationships/image" Target="../media/image100.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7.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 Id="rId4" Type="http://schemas.openxmlformats.org/officeDocument/2006/relationships/image" Target="../media/image123.png"/></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70.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png"/></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7.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3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hyperlink" Target="https://ci3t.org/tier_library/Social_Validity_Adapted-IRP15_Adult.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4.png"/><Relationship Id="rId7"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hyperlink" Target="mailto:Kathleen.lane@ku.edu" TargetMode="External"/><Relationship Id="rId5" Type="http://schemas.openxmlformats.org/officeDocument/2006/relationships/image" Target="../media/image146.svg"/><Relationship Id="rId4" Type="http://schemas.openxmlformats.org/officeDocument/2006/relationships/image" Target="../media/image145.png"/><Relationship Id="rId9" Type="http://schemas.openxmlformats.org/officeDocument/2006/relationships/image" Target="../media/image148.png"/></Relationships>
</file>

<file path=ppt/slides/_rels/slide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10.xml"/><Relationship Id="rId4" Type="http://schemas.openxmlformats.org/officeDocument/2006/relationships/image" Target="../media/image151.png"/></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0481-7FE4-816E-085B-77AB554F73B6}"/>
              </a:ext>
            </a:extLst>
          </p:cNvPr>
          <p:cNvSpPr>
            <a:spLocks noGrp="1"/>
          </p:cNvSpPr>
          <p:nvPr>
            <p:ph type="title"/>
          </p:nvPr>
        </p:nvSpPr>
        <p:spPr/>
        <p:txBody>
          <a:bodyPr/>
          <a:lstStyle/>
          <a:p>
            <a:r>
              <a:rPr lang="en-US"/>
              <a:t>Getting Started</a:t>
            </a:r>
          </a:p>
        </p:txBody>
      </p:sp>
      <p:sp>
        <p:nvSpPr>
          <p:cNvPr id="4" name="Content Placeholder 3">
            <a:extLst>
              <a:ext uri="{FF2B5EF4-FFF2-40B4-BE49-F238E27FC236}">
                <a16:creationId xmlns:a16="http://schemas.microsoft.com/office/drawing/2014/main" id="{D856FFCE-E723-EDBE-ED0E-2834A3866B51}"/>
              </a:ext>
            </a:extLst>
          </p:cNvPr>
          <p:cNvSpPr>
            <a:spLocks noGrp="1"/>
          </p:cNvSpPr>
          <p:nvPr>
            <p:ph sz="half" idx="1"/>
          </p:nvPr>
        </p:nvSpPr>
        <p:spPr/>
        <p:txBody>
          <a:bodyPr>
            <a:normAutofit lnSpcReduction="10000"/>
          </a:bodyPr>
          <a:lstStyle/>
          <a:p>
            <a:r>
              <a:rPr lang="en-US" b="1"/>
              <a:t>Step 1: </a:t>
            </a:r>
            <a:r>
              <a:rPr lang="en-US"/>
              <a:t>Go to </a:t>
            </a:r>
            <a:r>
              <a:rPr lang="en-US">
                <a:hlinkClick r:id="rId2"/>
              </a:rPr>
              <a:t>ci3t.org/enhance</a:t>
            </a:r>
            <a:endParaRPr lang="en-US"/>
          </a:p>
          <a:p>
            <a:r>
              <a:rPr lang="en-US" b="1"/>
              <a:t>Step 2: </a:t>
            </a:r>
            <a:r>
              <a:rPr lang="en-US"/>
              <a:t>If you have not already registered to access Enhancing Ci3T Modules, consider doing so.</a:t>
            </a:r>
          </a:p>
          <a:p>
            <a:r>
              <a:rPr lang="en-US" b="1"/>
              <a:t>Step 3: </a:t>
            </a:r>
            <a:r>
              <a:rPr lang="en-US"/>
              <a:t>Sign into the</a:t>
            </a:r>
            <a:r>
              <a:rPr lang="en-US" i="1"/>
              <a:t> Recognize. Relax. Record. </a:t>
            </a:r>
            <a:r>
              <a:rPr lang="en-US"/>
              <a:t>module (see Ci3T: Implementing Secondary (Tier 2) Interventions)</a:t>
            </a:r>
            <a:endParaRPr lang="en-US" b="1"/>
          </a:p>
        </p:txBody>
      </p:sp>
      <p:pic>
        <p:nvPicPr>
          <p:cNvPr id="7" name="Picture 6">
            <a:extLst>
              <a:ext uri="{FF2B5EF4-FFF2-40B4-BE49-F238E27FC236}">
                <a16:creationId xmlns:a16="http://schemas.microsoft.com/office/drawing/2014/main" id="{30133F61-9D78-A5EE-2E20-CEC0E650DF8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75301" y="1302044"/>
            <a:ext cx="5724628" cy="1231606"/>
          </a:xfrm>
          <a:prstGeom prst="rect">
            <a:avLst/>
          </a:prstGeom>
          <a:ln>
            <a:solidFill>
              <a:schemeClr val="tx1">
                <a:lumMod val="85000"/>
                <a:lumOff val="15000"/>
              </a:schemeClr>
            </a:solidFill>
          </a:ln>
        </p:spPr>
      </p:pic>
      <p:grpSp>
        <p:nvGrpSpPr>
          <p:cNvPr id="10" name="Group 9">
            <a:extLst>
              <a:ext uri="{FF2B5EF4-FFF2-40B4-BE49-F238E27FC236}">
                <a16:creationId xmlns:a16="http://schemas.microsoft.com/office/drawing/2014/main" id="{E140C72C-3523-0A0D-DF70-FE5C54D203DB}"/>
              </a:ext>
              <a:ext uri="{C183D7F6-B498-43B3-948B-1728B52AA6E4}">
                <adec:decorative xmlns:adec="http://schemas.microsoft.com/office/drawing/2017/decorative" val="1"/>
              </a:ext>
            </a:extLst>
          </p:cNvPr>
          <p:cNvGrpSpPr/>
          <p:nvPr/>
        </p:nvGrpSpPr>
        <p:grpSpPr>
          <a:xfrm>
            <a:off x="6912058" y="3227078"/>
            <a:ext cx="4105192" cy="2949885"/>
            <a:chOff x="6912058" y="3227078"/>
            <a:chExt cx="4105192" cy="2949885"/>
          </a:xfrm>
        </p:grpSpPr>
        <p:pic>
          <p:nvPicPr>
            <p:cNvPr id="8" name="Picture 7">
              <a:extLst>
                <a:ext uri="{FF2B5EF4-FFF2-40B4-BE49-F238E27FC236}">
                  <a16:creationId xmlns:a16="http://schemas.microsoft.com/office/drawing/2014/main" id="{EC2F942F-4F51-E4B0-1853-64FC20932C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2058" y="3227078"/>
              <a:ext cx="4105192" cy="2949885"/>
            </a:xfrm>
            <a:prstGeom prst="rect">
              <a:avLst/>
            </a:prstGeom>
            <a:ln>
              <a:solidFill>
                <a:schemeClr val="tx1">
                  <a:lumMod val="75000"/>
                  <a:lumOff val="25000"/>
                </a:schemeClr>
              </a:solidFill>
            </a:ln>
          </p:spPr>
        </p:pic>
        <p:sp>
          <p:nvSpPr>
            <p:cNvPr id="9" name="Rectangle 8">
              <a:extLst>
                <a:ext uri="{FF2B5EF4-FFF2-40B4-BE49-F238E27FC236}">
                  <a16:creationId xmlns:a16="http://schemas.microsoft.com/office/drawing/2014/main" id="{1065959A-616F-3E11-A0D3-7694A9FAFE18}"/>
                </a:ext>
              </a:extLst>
            </p:cNvPr>
            <p:cNvSpPr/>
            <p:nvPr/>
          </p:nvSpPr>
          <p:spPr>
            <a:xfrm>
              <a:off x="6946003" y="4833938"/>
              <a:ext cx="788297" cy="122713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1" name="Arrow: Right 10">
            <a:extLst>
              <a:ext uri="{FF2B5EF4-FFF2-40B4-BE49-F238E27FC236}">
                <a16:creationId xmlns:a16="http://schemas.microsoft.com/office/drawing/2014/main" id="{A8849D22-7D55-2621-C3B5-E09E06C9E9A9}"/>
              </a:ext>
              <a:ext uri="{C183D7F6-B498-43B3-948B-1728B52AA6E4}">
                <adec:decorative xmlns:adec="http://schemas.microsoft.com/office/drawing/2017/decorative" val="1"/>
              </a:ext>
            </a:extLst>
          </p:cNvPr>
          <p:cNvSpPr/>
          <p:nvPr/>
        </p:nvSpPr>
        <p:spPr>
          <a:xfrm rot="20195213">
            <a:off x="4996985" y="2560608"/>
            <a:ext cx="989565" cy="372403"/>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Arrow: Right 11">
            <a:extLst>
              <a:ext uri="{FF2B5EF4-FFF2-40B4-BE49-F238E27FC236}">
                <a16:creationId xmlns:a16="http://schemas.microsoft.com/office/drawing/2014/main" id="{EFE7C17F-13D5-F447-D8A9-0657DCE19EB5}"/>
              </a:ext>
              <a:ext uri="{C183D7F6-B498-43B3-948B-1728B52AA6E4}">
                <adec:decorative xmlns:adec="http://schemas.microsoft.com/office/drawing/2017/decorative" val="1"/>
              </a:ext>
            </a:extLst>
          </p:cNvPr>
          <p:cNvSpPr/>
          <p:nvPr/>
        </p:nvSpPr>
        <p:spPr>
          <a:xfrm>
            <a:off x="5677866" y="4702020"/>
            <a:ext cx="1161391" cy="456395"/>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7110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2786-6749-5125-93AF-6584372B7018}"/>
              </a:ext>
            </a:extLst>
          </p:cNvPr>
          <p:cNvSpPr>
            <a:spLocks noGrp="1"/>
          </p:cNvSpPr>
          <p:nvPr>
            <p:ph type="title"/>
          </p:nvPr>
        </p:nvSpPr>
        <p:spPr/>
        <p:txBody>
          <a:bodyPr>
            <a:normAutofit/>
          </a:bodyPr>
          <a:lstStyle/>
          <a:p>
            <a:r>
              <a:rPr lang="en-US"/>
              <a:t>Who do internalizing behaviors impact? </a:t>
            </a:r>
          </a:p>
        </p:txBody>
      </p:sp>
      <p:sp>
        <p:nvSpPr>
          <p:cNvPr id="3" name="Content Placeholder 2">
            <a:extLst>
              <a:ext uri="{FF2B5EF4-FFF2-40B4-BE49-F238E27FC236}">
                <a16:creationId xmlns:a16="http://schemas.microsoft.com/office/drawing/2014/main" id="{1526432E-49A9-51D3-FDA5-713FF2C516F3}"/>
              </a:ext>
            </a:extLst>
          </p:cNvPr>
          <p:cNvSpPr>
            <a:spLocks noGrp="1"/>
          </p:cNvSpPr>
          <p:nvPr>
            <p:ph idx="1"/>
          </p:nvPr>
        </p:nvSpPr>
        <p:spPr/>
        <p:txBody>
          <a:bodyPr>
            <a:normAutofit/>
          </a:bodyPr>
          <a:lstStyle/>
          <a:p>
            <a:endParaRPr lang="en-US"/>
          </a:p>
          <a:p>
            <a:r>
              <a:rPr lang="en-US"/>
              <a:t>≈ 32% of children experience an anxiety disorder at some point during their childhood (</a:t>
            </a:r>
            <a:r>
              <a:rPr lang="en-US" err="1"/>
              <a:t>Merikangas</a:t>
            </a:r>
            <a:r>
              <a:rPr lang="en-US"/>
              <a:t> et al., 2010)</a:t>
            </a:r>
          </a:p>
          <a:p>
            <a:r>
              <a:rPr lang="en-US"/>
              <a:t>Onset typically occurs during elementary years (</a:t>
            </a:r>
            <a:r>
              <a:rPr lang="en-US" err="1"/>
              <a:t>Merikangas</a:t>
            </a:r>
            <a:r>
              <a:rPr lang="en-US"/>
              <a:t> et al., 2010)</a:t>
            </a:r>
          </a:p>
          <a:p>
            <a:r>
              <a:rPr lang="en-US"/>
              <a:t>Prevalence of behavioral, social, and emotional well-being challenges may be on the rise:</a:t>
            </a:r>
          </a:p>
          <a:p>
            <a:pPr lvl="1"/>
            <a:r>
              <a:rPr lang="en-US"/>
              <a:t>Lebrun-Harris and colleagues (2022) found an increase in anxiety and behavioral/conduct disorder from 2016-2020.</a:t>
            </a:r>
          </a:p>
        </p:txBody>
      </p:sp>
    </p:spTree>
    <p:extLst>
      <p:ext uri="{BB962C8B-B14F-4D97-AF65-F5344CB8AC3E}">
        <p14:creationId xmlns:p14="http://schemas.microsoft.com/office/powerpoint/2010/main" val="592699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pic>
        <p:nvPicPr>
          <p:cNvPr id="3" name="Picture 2">
            <a:extLst>
              <a:ext uri="{FF2B5EF4-FFF2-40B4-BE49-F238E27FC236}">
                <a16:creationId xmlns:a16="http://schemas.microsoft.com/office/drawing/2014/main" id="{6AEAE3E4-DC89-E516-E4AB-DF1C1BC2F4E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9343" y="1796660"/>
            <a:ext cx="1065412" cy="1065412"/>
          </a:xfrm>
          <a:prstGeom prst="rect">
            <a:avLst/>
          </a:prstGeom>
        </p:spPr>
      </p:pic>
      <p:pic>
        <p:nvPicPr>
          <p:cNvPr id="5" name="Picture 4" descr="Recognize. Relax. Record. Module cover">
            <a:extLst>
              <a:ext uri="{FF2B5EF4-FFF2-40B4-BE49-F238E27FC236}">
                <a16:creationId xmlns:a16="http://schemas.microsoft.com/office/drawing/2014/main" id="{CE31A336-EC4D-4F26-0814-CC62F083CB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7297" y="2986688"/>
            <a:ext cx="1642091" cy="2565766"/>
          </a:xfrm>
          <a:prstGeom prst="rect">
            <a:avLst/>
          </a:prstGeom>
        </p:spPr>
      </p:pic>
    </p:spTree>
    <p:extLst>
      <p:ext uri="{BB962C8B-B14F-4D97-AF65-F5344CB8AC3E}">
        <p14:creationId xmlns:p14="http://schemas.microsoft.com/office/powerpoint/2010/main" val="1416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CEBD-D88E-FBA9-C23F-B65C50836F8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7B57311-DB7B-5B4C-15B0-84A872D5CDB0}"/>
              </a:ext>
            </a:extLst>
          </p:cNvPr>
          <p:cNvSpPr>
            <a:spLocks noGrp="1"/>
          </p:cNvSpPr>
          <p:nvPr>
            <p:ph type="title"/>
          </p:nvPr>
        </p:nvSpPr>
        <p:spPr/>
        <p:txBody>
          <a:bodyPr/>
          <a:lstStyle/>
          <a:p>
            <a:r>
              <a:rPr lang="en-US"/>
              <a:t>Assessing Professional Learning Needs</a:t>
            </a:r>
          </a:p>
        </p:txBody>
      </p:sp>
      <p:graphicFrame>
        <p:nvGraphicFramePr>
          <p:cNvPr id="4" name="Content Placeholder 3" descr="Infographic showing Top Professional Learning Needs: De-escalation techniques, Social skill instruction and Support for students with internalizing behavior patterns">
            <a:extLst>
              <a:ext uri="{FF2B5EF4-FFF2-40B4-BE49-F238E27FC236}">
                <a16:creationId xmlns:a16="http://schemas.microsoft.com/office/drawing/2014/main" id="{83AE99A2-7AC4-1DDA-6856-CBBD70F02ED3}"/>
              </a:ext>
            </a:extLst>
          </p:cNvPr>
          <p:cNvGraphicFramePr>
            <a:graphicFrameLocks noGrp="1"/>
          </p:cNvGraphicFramePr>
          <p:nvPr>
            <p:ph sz="half" idx="1"/>
          </p:nvPr>
        </p:nvGraphicFramePr>
        <p:xfrm>
          <a:off x="838200" y="1826901"/>
          <a:ext cx="6714506" cy="3825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Image of the paper cited on this slide">
            <a:extLst>
              <a:ext uri="{FF2B5EF4-FFF2-40B4-BE49-F238E27FC236}">
                <a16:creationId xmlns:a16="http://schemas.microsoft.com/office/drawing/2014/main" id="{B7167071-8EBE-0FDE-8979-178C1E1D0F65}"/>
              </a:ext>
            </a:extLst>
          </p:cNvPr>
          <p:cNvPicPr>
            <a:picLocks noGrp="1" noChangeAspect="1"/>
          </p:cNvPicPr>
          <p:nvPr>
            <p:ph sz="half" idx="2"/>
          </p:nvPr>
        </p:nvPicPr>
        <p:blipFill>
          <a:blip r:embed="rId8" cstate="screen">
            <a:extLst>
              <a:ext uri="{28A0092B-C50C-407E-A947-70E740481C1C}">
                <a14:useLocalDpi xmlns:a14="http://schemas.microsoft.com/office/drawing/2010/main"/>
              </a:ext>
            </a:extLst>
          </a:blip>
          <a:stretch>
            <a:fillRect/>
          </a:stretch>
        </p:blipFill>
        <p:spPr>
          <a:xfrm>
            <a:off x="8211878" y="1826901"/>
            <a:ext cx="2840373" cy="3827030"/>
          </a:xfrm>
          <a:prstGeom prst="rect">
            <a:avLst/>
          </a:prstGeom>
          <a:ln>
            <a:solidFill>
              <a:schemeClr val="tx1"/>
            </a:solidFill>
          </a:ln>
        </p:spPr>
      </p:pic>
      <p:sp>
        <p:nvSpPr>
          <p:cNvPr id="11" name="TextBox 10">
            <a:extLst>
              <a:ext uri="{FF2B5EF4-FFF2-40B4-BE49-F238E27FC236}">
                <a16:creationId xmlns:a16="http://schemas.microsoft.com/office/drawing/2014/main" id="{AEC8F661-B8D5-BA0B-8A4B-D3AE047747A0}"/>
              </a:ext>
              <a:ext uri="{C183D7F6-B498-43B3-948B-1728B52AA6E4}">
                <adec:decorative xmlns:adec="http://schemas.microsoft.com/office/drawing/2017/decorative" val="1"/>
              </a:ext>
            </a:extLst>
          </p:cNvPr>
          <p:cNvSpPr txBox="1"/>
          <p:nvPr/>
        </p:nvSpPr>
        <p:spPr>
          <a:xfrm>
            <a:off x="838200" y="5885487"/>
            <a:ext cx="10515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Common, E. A., Buckman, M. M., Lane, K. L., Oakes, W. P., Royer, D. J., Chafouleas, S., Briesch, A., &amp; Sherod, R. (2021). Project ENHANCE: Assessing Professional Learning Needs for Implementing Comprehensive, Integrated, Three-Tiered (Ci3T) Models of Prevention. </a:t>
            </a:r>
            <a:r>
              <a:rPr kumimoji="0" lang="en-US" sz="1200" b="0" i="1" u="none" strike="noStrike" kern="1200" cap="none" spc="0" normalizeH="0" baseline="0" noProof="0">
                <a:ln>
                  <a:noFill/>
                </a:ln>
                <a:solidFill>
                  <a:srgbClr val="222222"/>
                </a:solidFill>
                <a:effectLst/>
                <a:uLnTx/>
                <a:uFillTx/>
                <a:latin typeface="Arial" panose="020B0604020202020204" pitchFamily="34" charset="0"/>
                <a:ea typeface="+mn-ea"/>
                <a:cs typeface="+mn-cs"/>
              </a:rPr>
              <a:t>Education and Treatment of Children</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hlinkClick r:id="rId9"/>
              </a:rPr>
              <a:t>https://doi.org/10.1007/s43494-021-00049-z</a:t>
            </a: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 name="Content Placeholder 5">
            <a:extLst>
              <a:ext uri="{FF2B5EF4-FFF2-40B4-BE49-F238E27FC236}">
                <a16:creationId xmlns:a16="http://schemas.microsoft.com/office/drawing/2014/main" id="{5003795B-0725-3281-1380-B6DF51BC9566}"/>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00456" y="4658537"/>
            <a:ext cx="875488" cy="87548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67297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87D2-6F6A-7E96-A69C-94CBC000EF0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Implementing Secondary (Tier 2) Interventions</a:t>
            </a:r>
          </a:p>
        </p:txBody>
      </p:sp>
      <p:sp>
        <p:nvSpPr>
          <p:cNvPr id="3" name="Arrow" descr="Arrow pointing to the Recognize. Relax. Record. module cover">
            <a:extLst>
              <a:ext uri="{FF2B5EF4-FFF2-40B4-BE49-F238E27FC236}">
                <a16:creationId xmlns:a16="http://schemas.microsoft.com/office/drawing/2014/main" id="{40AD004A-056B-76B2-7B4B-DC266699B46A}"/>
              </a:ext>
            </a:extLst>
          </p:cNvPr>
          <p:cNvSpPr/>
          <p:nvPr/>
        </p:nvSpPr>
        <p:spPr>
          <a:xfrm>
            <a:off x="255342" y="4633158"/>
            <a:ext cx="1435100" cy="6651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4" name="Picture" descr="Secondary (Tier 2) Interventions yellow module covers (9)">
            <a:extLst>
              <a:ext uri="{FF2B5EF4-FFF2-40B4-BE49-F238E27FC236}">
                <a16:creationId xmlns:a16="http://schemas.microsoft.com/office/drawing/2014/main" id="{D81C1743-3A77-C250-DD0D-64A33ABA1FD5}"/>
              </a:ext>
            </a:extLst>
          </p:cNvPr>
          <p:cNvPicPr>
            <a:picLocks noChangeAspect="1"/>
          </p:cNvPicPr>
          <p:nvPr/>
        </p:nvPicPr>
        <p:blipFill>
          <a:blip r:embed="rId2"/>
          <a:srcRect/>
          <a:stretch/>
        </p:blipFill>
        <p:spPr>
          <a:xfrm>
            <a:off x="1690442" y="515983"/>
            <a:ext cx="8555084" cy="6062658"/>
          </a:xfrm>
          <a:prstGeom prst="rect">
            <a:avLst/>
          </a:prstGeom>
        </p:spPr>
      </p:pic>
    </p:spTree>
    <p:extLst>
      <p:ext uri="{BB962C8B-B14F-4D97-AF65-F5344CB8AC3E}">
        <p14:creationId xmlns:p14="http://schemas.microsoft.com/office/powerpoint/2010/main" val="1443409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D02DE-3B47-D854-4E92-4CD3965B2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2609F-0052-74DE-7AC1-76FAEF65A493}"/>
              </a:ext>
            </a:extLst>
          </p:cNvPr>
          <p:cNvSpPr>
            <a:spLocks noGrp="1"/>
          </p:cNvSpPr>
          <p:nvPr>
            <p:ph type="title"/>
          </p:nvPr>
        </p:nvSpPr>
        <p:spPr/>
        <p:txBody>
          <a:bodyPr/>
          <a:lstStyle/>
          <a:p>
            <a:r>
              <a:rPr lang="en-US"/>
              <a:t>An Overview of Recognize.Relax.Record</a:t>
            </a:r>
          </a:p>
        </p:txBody>
      </p:sp>
    </p:spTree>
    <p:extLst>
      <p:ext uri="{BB962C8B-B14F-4D97-AF65-F5344CB8AC3E}">
        <p14:creationId xmlns:p14="http://schemas.microsoft.com/office/powerpoint/2010/main" val="1633792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2</a:t>
            </a:r>
          </a:p>
        </p:txBody>
      </p:sp>
      <p:pic>
        <p:nvPicPr>
          <p:cNvPr id="3" name="Picture 2" descr="Rrecognize. Relax. Record infographic.">
            <a:extLst>
              <a:ext uri="{FF2B5EF4-FFF2-40B4-BE49-F238E27FC236}">
                <a16:creationId xmlns:a16="http://schemas.microsoft.com/office/drawing/2014/main" id="{6AEAE3E4-DC89-E516-E4AB-DF1C1BC2F4EA}"/>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9343" y="1796660"/>
            <a:ext cx="1065412" cy="1065412"/>
          </a:xfrm>
          <a:prstGeom prst="rect">
            <a:avLst/>
          </a:prstGeom>
        </p:spPr>
      </p:pic>
      <p:pic>
        <p:nvPicPr>
          <p:cNvPr id="5" name="Picture 4" descr="Recognize. Relax. Record. Module cover">
            <a:extLst>
              <a:ext uri="{FF2B5EF4-FFF2-40B4-BE49-F238E27FC236}">
                <a16:creationId xmlns:a16="http://schemas.microsoft.com/office/drawing/2014/main" id="{CE31A336-EC4D-4F26-0814-CC62F083CB8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7297" y="2986688"/>
            <a:ext cx="1642091" cy="2565766"/>
          </a:xfrm>
          <a:prstGeom prst="rect">
            <a:avLst/>
          </a:prstGeom>
        </p:spPr>
      </p:pic>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4"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4428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BF2EDF-21DA-1E06-9DF4-559DF3205A6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RRR Interactive Resource</a:t>
            </a:r>
          </a:p>
        </p:txBody>
      </p:sp>
      <p:pic>
        <p:nvPicPr>
          <p:cNvPr id="4" name="Picture 3" descr="Recognize. Relax. Record. Module cover">
            <a:extLst>
              <a:ext uri="{FF2B5EF4-FFF2-40B4-BE49-F238E27FC236}">
                <a16:creationId xmlns:a16="http://schemas.microsoft.com/office/drawing/2014/main" id="{6029B3EB-F0F2-F352-D378-AABD491781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4" y="0"/>
            <a:ext cx="1115416" cy="1743075"/>
          </a:xfrm>
          <a:prstGeom prst="rect">
            <a:avLst/>
          </a:prstGeom>
        </p:spPr>
      </p:pic>
      <p:pic>
        <p:nvPicPr>
          <p:cNvPr id="3" name="Picture 2" descr="Image of interactive resource: Recognize. Relax. Record.">
            <a:extLst>
              <a:ext uri="{FF2B5EF4-FFF2-40B4-BE49-F238E27FC236}">
                <a16:creationId xmlns:a16="http://schemas.microsoft.com/office/drawing/2014/main" id="{297D551D-39E9-45B1-A422-EC2850D9CF86}"/>
              </a:ext>
            </a:extLst>
          </p:cNvPr>
          <p:cNvPicPr>
            <a:picLocks noChangeAspect="1"/>
          </p:cNvPicPr>
          <p:nvPr/>
        </p:nvPicPr>
        <p:blipFill>
          <a:blip r:embed="rId3"/>
          <a:stretch>
            <a:fillRect/>
          </a:stretch>
        </p:blipFill>
        <p:spPr>
          <a:xfrm>
            <a:off x="1501670" y="312008"/>
            <a:ext cx="9621066" cy="6233983"/>
          </a:xfrm>
          <a:prstGeom prst="rect">
            <a:avLst/>
          </a:prstGeom>
        </p:spPr>
      </p:pic>
      <p:pic>
        <p:nvPicPr>
          <p:cNvPr id="2" name="Picture 1">
            <a:extLst>
              <a:ext uri="{FF2B5EF4-FFF2-40B4-BE49-F238E27FC236}">
                <a16:creationId xmlns:a16="http://schemas.microsoft.com/office/drawing/2014/main" id="{1D7EA695-58C2-2307-6D50-69E635AEC6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35592" y="2570480"/>
            <a:ext cx="2783629" cy="2783629"/>
          </a:xfrm>
          <a:prstGeom prst="rect">
            <a:avLst/>
          </a:prstGeom>
        </p:spPr>
      </p:pic>
    </p:spTree>
    <p:extLst>
      <p:ext uri="{BB962C8B-B14F-4D97-AF65-F5344CB8AC3E}">
        <p14:creationId xmlns:p14="http://schemas.microsoft.com/office/powerpoint/2010/main" val="1553603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580BED2A-1781-5F40-A3AE-6DFE79DB2D39}"/>
              </a:ext>
            </a:extLst>
          </p:cNvPr>
          <p:cNvSpPr>
            <a:spLocks noGrp="1"/>
          </p:cNvSpPr>
          <p:nvPr>
            <p:ph type="title"/>
          </p:nvPr>
        </p:nvSpPr>
        <p:spPr/>
        <p:txBody>
          <a:bodyPr/>
          <a:lstStyle/>
          <a:p>
            <a:r>
              <a:rPr lang="en-US"/>
              <a:t>Three Components of </a:t>
            </a:r>
            <a:br>
              <a:rPr lang="en-US"/>
            </a:br>
            <a:r>
              <a:rPr lang="en-US"/>
              <a:t>Recognize. Relax. Record. </a:t>
            </a:r>
          </a:p>
        </p:txBody>
      </p:sp>
      <p:graphicFrame>
        <p:nvGraphicFramePr>
          <p:cNvPr id="4" name="Content Placeholder 3" descr="Flowchart that displays baseline with an arrow pointing to RRR instruction with an arrow pointing to RRR In-Class">
            <a:extLst>
              <a:ext uri="{FF2B5EF4-FFF2-40B4-BE49-F238E27FC236}">
                <a16:creationId xmlns:a16="http://schemas.microsoft.com/office/drawing/2014/main" id="{7139D524-8501-FD00-4403-A7B54AC83DD6}"/>
              </a:ext>
            </a:extLst>
          </p:cNvPr>
          <p:cNvGraphicFramePr>
            <a:graphicFrameLocks noGrp="1"/>
          </p:cNvGraphicFramePr>
          <p:nvPr>
            <p:ph idx="1"/>
          </p:nvPr>
        </p:nvGraphicFramePr>
        <p:xfrm>
          <a:off x="827403" y="81048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D21E4651-FBD7-1EF1-663E-AB84E2A180D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5583" y="4157693"/>
            <a:ext cx="2320242" cy="1792915"/>
          </a:xfrm>
          <a:prstGeom prst="rect">
            <a:avLst/>
          </a:prstGeom>
          <a:ln>
            <a:solidFill>
              <a:schemeClr val="tx1"/>
            </a:solidFill>
          </a:ln>
        </p:spPr>
      </p:pic>
      <p:grpSp>
        <p:nvGrpSpPr>
          <p:cNvPr id="39" name="Group 38">
            <a:extLst>
              <a:ext uri="{FF2B5EF4-FFF2-40B4-BE49-F238E27FC236}">
                <a16:creationId xmlns:a16="http://schemas.microsoft.com/office/drawing/2014/main" id="{4542CB91-DE49-6F98-5013-D9523799631B}"/>
              </a:ext>
              <a:ext uri="{C183D7F6-B498-43B3-948B-1728B52AA6E4}">
                <adec:decorative xmlns:adec="http://schemas.microsoft.com/office/drawing/2017/decorative" val="1"/>
              </a:ext>
            </a:extLst>
          </p:cNvPr>
          <p:cNvGrpSpPr/>
          <p:nvPr/>
        </p:nvGrpSpPr>
        <p:grpSpPr>
          <a:xfrm>
            <a:off x="5340531" y="4029563"/>
            <a:ext cx="1848899" cy="2049173"/>
            <a:chOff x="5225142" y="4186108"/>
            <a:chExt cx="1848899" cy="2049173"/>
          </a:xfrm>
        </p:grpSpPr>
        <p:grpSp>
          <p:nvGrpSpPr>
            <p:cNvPr id="7" name="Group 6">
              <a:extLst>
                <a:ext uri="{FF2B5EF4-FFF2-40B4-BE49-F238E27FC236}">
                  <a16:creationId xmlns:a16="http://schemas.microsoft.com/office/drawing/2014/main" id="{8F98F8B8-0F3B-6769-D926-F5D758CFE6C9}"/>
                </a:ext>
              </a:extLst>
            </p:cNvPr>
            <p:cNvGrpSpPr/>
            <p:nvPr/>
          </p:nvGrpSpPr>
          <p:grpSpPr>
            <a:xfrm>
              <a:off x="6686009" y="4208006"/>
              <a:ext cx="388032" cy="2027275"/>
              <a:chOff x="6704237" y="2072313"/>
              <a:chExt cx="451125" cy="4213316"/>
            </a:xfrm>
          </p:grpSpPr>
          <p:sp>
            <p:nvSpPr>
              <p:cNvPr id="8" name="Arrow: Pentagon 7">
                <a:extLst>
                  <a:ext uri="{FF2B5EF4-FFF2-40B4-BE49-F238E27FC236}">
                    <a16:creationId xmlns:a16="http://schemas.microsoft.com/office/drawing/2014/main" id="{4BDE862E-1FF5-535A-903E-D3431006CCE2}"/>
                  </a:ext>
                </a:extLst>
              </p:cNvPr>
              <p:cNvSpPr/>
              <p:nvPr/>
            </p:nvSpPr>
            <p:spPr>
              <a:xfrm>
                <a:off x="6836547" y="2072313"/>
                <a:ext cx="275583" cy="273475"/>
              </a:xfrm>
              <a:prstGeom prst="homePlate">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Arrow: Pentagon 8">
                <a:extLst>
                  <a:ext uri="{FF2B5EF4-FFF2-40B4-BE49-F238E27FC236}">
                    <a16:creationId xmlns:a16="http://schemas.microsoft.com/office/drawing/2014/main" id="{1B7914D0-7B18-8169-F9A5-C72857E1EAAB}"/>
                  </a:ext>
                </a:extLst>
              </p:cNvPr>
              <p:cNvSpPr/>
              <p:nvPr/>
            </p:nvSpPr>
            <p:spPr>
              <a:xfrm>
                <a:off x="6836546" y="2345788"/>
                <a:ext cx="275583" cy="273475"/>
              </a:xfrm>
              <a:prstGeom prst="homePlate">
                <a:avLst/>
              </a:prstGeom>
              <a:solidFill>
                <a:srgbClr val="FFF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Arrow: Pentagon 9">
                <a:extLst>
                  <a:ext uri="{FF2B5EF4-FFF2-40B4-BE49-F238E27FC236}">
                    <a16:creationId xmlns:a16="http://schemas.microsoft.com/office/drawing/2014/main" id="{00E9CB37-6C36-7928-9676-951C3C2EAE26}"/>
                  </a:ext>
                </a:extLst>
              </p:cNvPr>
              <p:cNvSpPr/>
              <p:nvPr/>
            </p:nvSpPr>
            <p:spPr>
              <a:xfrm>
                <a:off x="6836545" y="2619263"/>
                <a:ext cx="275583" cy="273475"/>
              </a:xfrm>
              <a:prstGeom prst="homePlate">
                <a:avLst/>
              </a:prstGeom>
              <a:solidFill>
                <a:srgbClr val="FF99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Arrow: Pentagon 10">
                <a:extLst>
                  <a:ext uri="{FF2B5EF4-FFF2-40B4-BE49-F238E27FC236}">
                    <a16:creationId xmlns:a16="http://schemas.microsoft.com/office/drawing/2014/main" id="{B7A18E76-34DE-CC5B-4AD3-9A8A3E7C78A5}"/>
                  </a:ext>
                </a:extLst>
              </p:cNvPr>
              <p:cNvSpPr/>
              <p:nvPr/>
            </p:nvSpPr>
            <p:spPr>
              <a:xfrm>
                <a:off x="6836544" y="2892738"/>
                <a:ext cx="275583" cy="273475"/>
              </a:xfrm>
              <a:prstGeom prst="homePlate">
                <a:avLst/>
              </a:prstGeom>
              <a:solidFill>
                <a:srgbClr val="FF7C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Arrow: Pentagon 11">
                <a:extLst>
                  <a:ext uri="{FF2B5EF4-FFF2-40B4-BE49-F238E27FC236}">
                    <a16:creationId xmlns:a16="http://schemas.microsoft.com/office/drawing/2014/main" id="{E8CA1E1C-E039-095C-F892-DD9ED38009C3}"/>
                  </a:ext>
                </a:extLst>
              </p:cNvPr>
              <p:cNvSpPr/>
              <p:nvPr/>
            </p:nvSpPr>
            <p:spPr>
              <a:xfrm>
                <a:off x="6836543" y="3166213"/>
                <a:ext cx="275583" cy="273475"/>
              </a:xfrm>
              <a:prstGeom prst="homePlate">
                <a:avLst/>
              </a:prstGeom>
              <a:solidFill>
                <a:srgbClr val="FF85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Arrow: Pentagon 12">
                <a:extLst>
                  <a:ext uri="{FF2B5EF4-FFF2-40B4-BE49-F238E27FC236}">
                    <a16:creationId xmlns:a16="http://schemas.microsoft.com/office/drawing/2014/main" id="{219AC932-9F32-A072-9250-B0CD0F10F75F}"/>
                  </a:ext>
                </a:extLst>
              </p:cNvPr>
              <p:cNvSpPr/>
              <p:nvPr/>
            </p:nvSpPr>
            <p:spPr>
              <a:xfrm>
                <a:off x="6836542" y="3439688"/>
                <a:ext cx="275583" cy="273475"/>
              </a:xfrm>
              <a:prstGeom prst="homePlat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Arrow: Pentagon 13">
                <a:extLst>
                  <a:ext uri="{FF2B5EF4-FFF2-40B4-BE49-F238E27FC236}">
                    <a16:creationId xmlns:a16="http://schemas.microsoft.com/office/drawing/2014/main" id="{E7A5637A-38D6-E397-8BFB-F6EE6C8EFE4C}"/>
                  </a:ext>
                </a:extLst>
              </p:cNvPr>
              <p:cNvSpPr/>
              <p:nvPr/>
            </p:nvSpPr>
            <p:spPr>
              <a:xfrm>
                <a:off x="6836541" y="3713163"/>
                <a:ext cx="275583" cy="273475"/>
              </a:xfrm>
              <a:prstGeom prst="homePlate">
                <a:avLst/>
              </a:prstGeom>
              <a:solidFill>
                <a:srgbClr val="CC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Arrow: Pentagon 14">
                <a:extLst>
                  <a:ext uri="{FF2B5EF4-FFF2-40B4-BE49-F238E27FC236}">
                    <a16:creationId xmlns:a16="http://schemas.microsoft.com/office/drawing/2014/main" id="{2DE4777A-6D7A-CBD9-BE45-6D2C95E76309}"/>
                  </a:ext>
                </a:extLst>
              </p:cNvPr>
              <p:cNvSpPr/>
              <p:nvPr/>
            </p:nvSpPr>
            <p:spPr>
              <a:xfrm>
                <a:off x="6836540" y="3986638"/>
                <a:ext cx="275583" cy="273475"/>
              </a:xfrm>
              <a:prstGeom prst="homePlate">
                <a:avLst/>
              </a:prstGeom>
              <a:solidFill>
                <a:srgbClr val="CC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Arrow: Pentagon 15">
                <a:extLst>
                  <a:ext uri="{FF2B5EF4-FFF2-40B4-BE49-F238E27FC236}">
                    <a16:creationId xmlns:a16="http://schemas.microsoft.com/office/drawing/2014/main" id="{59B7BDAE-9260-AC4E-DA79-49BD8A1B6355}"/>
                  </a:ext>
                </a:extLst>
              </p:cNvPr>
              <p:cNvSpPr/>
              <p:nvPr/>
            </p:nvSpPr>
            <p:spPr>
              <a:xfrm>
                <a:off x="6836539" y="4260113"/>
                <a:ext cx="275583" cy="273475"/>
              </a:xfrm>
              <a:prstGeom prst="homePlat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Arrow: Pentagon 16">
                <a:extLst>
                  <a:ext uri="{FF2B5EF4-FFF2-40B4-BE49-F238E27FC236}">
                    <a16:creationId xmlns:a16="http://schemas.microsoft.com/office/drawing/2014/main" id="{4F4B4519-C01E-D4D5-F54C-5B3A60B6E2E7}"/>
                  </a:ext>
                </a:extLst>
              </p:cNvPr>
              <p:cNvSpPr/>
              <p:nvPr/>
            </p:nvSpPr>
            <p:spPr>
              <a:xfrm>
                <a:off x="6836538" y="4533588"/>
                <a:ext cx="275583" cy="273475"/>
              </a:xfrm>
              <a:prstGeom prst="homePlate">
                <a:avLst/>
              </a:prstGeom>
              <a:solidFill>
                <a:srgbClr val="33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Arrow: Pentagon 17">
                <a:extLst>
                  <a:ext uri="{FF2B5EF4-FFF2-40B4-BE49-F238E27FC236}">
                    <a16:creationId xmlns:a16="http://schemas.microsoft.com/office/drawing/2014/main" id="{7986851C-F1C8-33F2-0324-D7BCCB835602}"/>
                  </a:ext>
                </a:extLst>
              </p:cNvPr>
              <p:cNvSpPr/>
              <p:nvPr/>
            </p:nvSpPr>
            <p:spPr>
              <a:xfrm>
                <a:off x="6836537" y="4807063"/>
                <a:ext cx="275583" cy="273475"/>
              </a:xfrm>
              <a:prstGeom prst="homePlate">
                <a:avLst/>
              </a:prstGeom>
              <a:solidFill>
                <a:srgbClr val="66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Arrow: Pentagon 18">
                <a:extLst>
                  <a:ext uri="{FF2B5EF4-FFF2-40B4-BE49-F238E27FC236}">
                    <a16:creationId xmlns:a16="http://schemas.microsoft.com/office/drawing/2014/main" id="{3D7AAF02-C9EC-5076-94B4-6736763925EF}"/>
                  </a:ext>
                </a:extLst>
              </p:cNvPr>
              <p:cNvSpPr/>
              <p:nvPr/>
            </p:nvSpPr>
            <p:spPr>
              <a:xfrm>
                <a:off x="6836536" y="5080538"/>
                <a:ext cx="275583" cy="273475"/>
              </a:xfrm>
              <a:prstGeom prst="homePlat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Arrow: Pentagon 19">
                <a:extLst>
                  <a:ext uri="{FF2B5EF4-FFF2-40B4-BE49-F238E27FC236}">
                    <a16:creationId xmlns:a16="http://schemas.microsoft.com/office/drawing/2014/main" id="{9B331BA2-26C4-5776-71DB-A0EA4D8A5A50}"/>
                  </a:ext>
                </a:extLst>
              </p:cNvPr>
              <p:cNvSpPr/>
              <p:nvPr/>
            </p:nvSpPr>
            <p:spPr>
              <a:xfrm>
                <a:off x="6836535" y="5354013"/>
                <a:ext cx="275583" cy="273475"/>
              </a:xfrm>
              <a:prstGeom prst="homePlat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Arrow: Pentagon 20">
                <a:extLst>
                  <a:ext uri="{FF2B5EF4-FFF2-40B4-BE49-F238E27FC236}">
                    <a16:creationId xmlns:a16="http://schemas.microsoft.com/office/drawing/2014/main" id="{590AD038-BE34-57E0-8525-5A9EE11657CE}"/>
                  </a:ext>
                </a:extLst>
              </p:cNvPr>
              <p:cNvSpPr/>
              <p:nvPr/>
            </p:nvSpPr>
            <p:spPr>
              <a:xfrm>
                <a:off x="6836534" y="5627488"/>
                <a:ext cx="275583" cy="2734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Arrow: Pentagon 21">
                <a:extLst>
                  <a:ext uri="{FF2B5EF4-FFF2-40B4-BE49-F238E27FC236}">
                    <a16:creationId xmlns:a16="http://schemas.microsoft.com/office/drawing/2014/main" id="{608EE37E-3095-4651-C27C-4F17D2E30C52}"/>
                  </a:ext>
                </a:extLst>
              </p:cNvPr>
              <p:cNvSpPr/>
              <p:nvPr/>
            </p:nvSpPr>
            <p:spPr>
              <a:xfrm>
                <a:off x="6836533" y="5900963"/>
                <a:ext cx="275583" cy="273475"/>
              </a:xfrm>
              <a:prstGeom prst="homePlate">
                <a:avLst/>
              </a:prstGeom>
              <a:solidFill>
                <a:srgbClr val="3399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a:extLst>
                  <a:ext uri="{FF2B5EF4-FFF2-40B4-BE49-F238E27FC236}">
                    <a16:creationId xmlns:a16="http://schemas.microsoft.com/office/drawing/2014/main" id="{20DB7B62-5F48-682C-25B0-7D1ED5396986}"/>
                  </a:ext>
                </a:extLst>
              </p:cNvPr>
              <p:cNvSpPr/>
              <p:nvPr/>
            </p:nvSpPr>
            <p:spPr>
              <a:xfrm>
                <a:off x="6791274" y="2074923"/>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758E70D7-2462-E5FD-6335-5AF06AE15633}"/>
                  </a:ext>
                </a:extLst>
              </p:cNvPr>
              <p:cNvSpPr/>
              <p:nvPr/>
            </p:nvSpPr>
            <p:spPr>
              <a:xfrm>
                <a:off x="6791275" y="2350550"/>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2</a:t>
                </a:r>
              </a:p>
            </p:txBody>
          </p:sp>
          <p:sp>
            <p:nvSpPr>
              <p:cNvPr id="25" name="Rectangle 24">
                <a:extLst>
                  <a:ext uri="{FF2B5EF4-FFF2-40B4-BE49-F238E27FC236}">
                    <a16:creationId xmlns:a16="http://schemas.microsoft.com/office/drawing/2014/main" id="{F18F5146-6C1C-3F2C-6EAC-A4AFB4BED87E}"/>
                  </a:ext>
                </a:extLst>
              </p:cNvPr>
              <p:cNvSpPr/>
              <p:nvPr/>
            </p:nvSpPr>
            <p:spPr>
              <a:xfrm>
                <a:off x="6788120" y="2613978"/>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3</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1D2554CE-59D3-B6F2-3CFA-804C9BBDB1D6}"/>
                  </a:ext>
                </a:extLst>
              </p:cNvPr>
              <p:cNvSpPr/>
              <p:nvPr/>
            </p:nvSpPr>
            <p:spPr>
              <a:xfrm>
                <a:off x="6791273" y="2893975"/>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4</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F9A03868-4287-C3BA-47EB-77989083D0F3}"/>
                  </a:ext>
                </a:extLst>
              </p:cNvPr>
              <p:cNvSpPr/>
              <p:nvPr/>
            </p:nvSpPr>
            <p:spPr>
              <a:xfrm>
                <a:off x="6791273" y="3170975"/>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5</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370AE479-8E7C-B23F-E8C6-87BAB403420A}"/>
                  </a:ext>
                </a:extLst>
              </p:cNvPr>
              <p:cNvSpPr/>
              <p:nvPr/>
            </p:nvSpPr>
            <p:spPr>
              <a:xfrm>
                <a:off x="6809174" y="3706332"/>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7</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5659C272-5D20-B63B-E68F-DB6BF87C7359}"/>
                  </a:ext>
                </a:extLst>
              </p:cNvPr>
              <p:cNvSpPr/>
              <p:nvPr/>
            </p:nvSpPr>
            <p:spPr>
              <a:xfrm>
                <a:off x="6791274" y="3440536"/>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6</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B88319CE-83B5-4679-824B-726C796C0558}"/>
                  </a:ext>
                </a:extLst>
              </p:cNvPr>
              <p:cNvSpPr/>
              <p:nvPr/>
            </p:nvSpPr>
            <p:spPr>
              <a:xfrm>
                <a:off x="6797640" y="4264096"/>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9</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3F34438B-0183-A885-55B9-B5D6D41A2E16}"/>
                  </a:ext>
                </a:extLst>
              </p:cNvPr>
              <p:cNvSpPr/>
              <p:nvPr/>
            </p:nvSpPr>
            <p:spPr>
              <a:xfrm>
                <a:off x="6740491" y="4519145"/>
                <a:ext cx="3989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10</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73013415-CD72-72B8-F16B-7B3FD1E2E7BD}"/>
                  </a:ext>
                </a:extLst>
              </p:cNvPr>
              <p:cNvSpPr/>
              <p:nvPr/>
            </p:nvSpPr>
            <p:spPr>
              <a:xfrm>
                <a:off x="6724617" y="4804823"/>
                <a:ext cx="43074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11</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E0C240C6-1E6D-7754-2180-7DFC02A3D0B1}"/>
                  </a:ext>
                </a:extLst>
              </p:cNvPr>
              <p:cNvSpPr/>
              <p:nvPr/>
            </p:nvSpPr>
            <p:spPr>
              <a:xfrm>
                <a:off x="6704237" y="5077451"/>
                <a:ext cx="4370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12</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26D917C1-F555-972A-20B8-195804F313CB}"/>
                  </a:ext>
                </a:extLst>
              </p:cNvPr>
              <p:cNvSpPr/>
              <p:nvPr/>
            </p:nvSpPr>
            <p:spPr>
              <a:xfrm>
                <a:off x="6724617" y="5327337"/>
                <a:ext cx="411696"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13</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437A6781-AF95-4DEA-777F-701CCB48074B}"/>
                  </a:ext>
                </a:extLst>
              </p:cNvPr>
              <p:cNvSpPr/>
              <p:nvPr/>
            </p:nvSpPr>
            <p:spPr>
              <a:xfrm>
                <a:off x="6735988" y="5616551"/>
                <a:ext cx="3735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14</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6" name="Rectangle 35">
                <a:extLst>
                  <a:ext uri="{FF2B5EF4-FFF2-40B4-BE49-F238E27FC236}">
                    <a16:creationId xmlns:a16="http://schemas.microsoft.com/office/drawing/2014/main" id="{F0FF791A-293F-52C2-47C6-C88F726362D2}"/>
                  </a:ext>
                </a:extLst>
              </p:cNvPr>
              <p:cNvSpPr/>
              <p:nvPr/>
            </p:nvSpPr>
            <p:spPr>
              <a:xfrm>
                <a:off x="6737318" y="5901835"/>
                <a:ext cx="3862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15</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447D5F43-8FB0-F4A0-0082-9095F138302A}"/>
                  </a:ext>
                </a:extLst>
              </p:cNvPr>
              <p:cNvSpPr/>
              <p:nvPr/>
            </p:nvSpPr>
            <p:spPr>
              <a:xfrm>
                <a:off x="6809175" y="3979121"/>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8</a:t>
                </a:r>
                <a:endParaRPr lang="en-US" sz="600" b="0" cap="none" spc="0">
                  <a:ln w="0"/>
                  <a:solidFill>
                    <a:schemeClr val="tx1"/>
                  </a:solidFill>
                  <a:effectLst>
                    <a:outerShdw blurRad="38100" dist="19050" dir="2700000" algn="tl" rotWithShape="0">
                      <a:schemeClr val="dk1">
                        <a:alpha val="40000"/>
                      </a:schemeClr>
                    </a:outerShdw>
                  </a:effectLst>
                </a:endParaRPr>
              </a:p>
            </p:txBody>
          </p:sp>
        </p:grpSp>
        <p:pic>
          <p:nvPicPr>
            <p:cNvPr id="6" name="Picture 5">
              <a:extLst>
                <a:ext uri="{FF2B5EF4-FFF2-40B4-BE49-F238E27FC236}">
                  <a16:creationId xmlns:a16="http://schemas.microsoft.com/office/drawing/2014/main" id="{041E7BA2-5848-6F4D-C482-F9373D3B4A9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225142" y="4186108"/>
              <a:ext cx="1599543" cy="2046391"/>
            </a:xfrm>
            <a:prstGeom prst="rect">
              <a:avLst/>
            </a:prstGeom>
            <a:ln>
              <a:noFill/>
            </a:ln>
            <a:effectLst>
              <a:outerShdw blurRad="292100" dist="139700" dir="2700000" algn="tl" rotWithShape="0">
                <a:srgbClr val="333333">
                  <a:alpha val="65000"/>
                </a:srgbClr>
              </a:outerShdw>
            </a:effectLst>
          </p:spPr>
        </p:pic>
      </p:grpSp>
      <p:pic>
        <p:nvPicPr>
          <p:cNvPr id="40" name="Picture 39">
            <a:extLst>
              <a:ext uri="{FF2B5EF4-FFF2-40B4-BE49-F238E27FC236}">
                <a16:creationId xmlns:a16="http://schemas.microsoft.com/office/drawing/2014/main" id="{CF9ED086-2209-C3F4-A2A2-09BA1BF057A9}"/>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662460" y="4058784"/>
            <a:ext cx="1613137" cy="1246414"/>
          </a:xfrm>
          <a:prstGeom prst="rect">
            <a:avLst/>
          </a:prstGeom>
          <a:ln>
            <a:solidFill>
              <a:schemeClr val="tx1"/>
            </a:solidFill>
          </a:ln>
        </p:spPr>
      </p:pic>
      <p:pic>
        <p:nvPicPr>
          <p:cNvPr id="41" name="Picture 40">
            <a:extLst>
              <a:ext uri="{FF2B5EF4-FFF2-40B4-BE49-F238E27FC236}">
                <a16:creationId xmlns:a16="http://schemas.microsoft.com/office/drawing/2014/main" id="{C7C5E158-3037-BAE4-F99C-A844B878F948}"/>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729866" y="4581343"/>
            <a:ext cx="1613137" cy="1246515"/>
          </a:xfrm>
          <a:prstGeom prst="rect">
            <a:avLst/>
          </a:prstGeom>
        </p:spPr>
      </p:pic>
    </p:spTree>
    <p:extLst>
      <p:ext uri="{BB962C8B-B14F-4D97-AF65-F5344CB8AC3E}">
        <p14:creationId xmlns:p14="http://schemas.microsoft.com/office/powerpoint/2010/main" val="2717003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1047750" y="313308"/>
            <a:ext cx="9400185" cy="1412245"/>
          </a:xfrm>
        </p:spPr>
        <p:txBody>
          <a:bodyPr>
            <a:normAutofit fontScale="90000"/>
          </a:bodyPr>
          <a:lstStyle/>
          <a:p>
            <a:r>
              <a:rPr lang="en-US"/>
              <a:t>What does the supporting research for Recognize. Relax. Record. say? (Recognize)</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a:xfrm>
            <a:off x="838200" y="2097860"/>
            <a:ext cx="5632269" cy="4226832"/>
          </a:xfrm>
        </p:spPr>
        <p:txBody>
          <a:bodyPr>
            <a:normAutofit/>
          </a:bodyPr>
          <a:lstStyle/>
          <a:p>
            <a:pPr marL="0" indent="0">
              <a:buNone/>
            </a:pPr>
            <a:r>
              <a:rPr lang="en-US" b="1"/>
              <a:t>Recognize.</a:t>
            </a:r>
          </a:p>
          <a:p>
            <a:r>
              <a:rPr lang="en-US"/>
              <a:t>Social-emotional competencies, such as self-awareness and self-management, are related to important long-range outcomes</a:t>
            </a:r>
          </a:p>
          <a:p>
            <a:pPr lvl="1"/>
            <a:r>
              <a:rPr lang="en-US"/>
              <a:t>high school graduation</a:t>
            </a:r>
          </a:p>
          <a:p>
            <a:pPr lvl="1"/>
            <a:r>
              <a:rPr lang="en-US"/>
              <a:t>college degree completion</a:t>
            </a:r>
          </a:p>
          <a:p>
            <a:pPr lvl="1"/>
            <a:r>
              <a:rPr lang="en-US"/>
              <a:t>obtaining employment</a:t>
            </a:r>
          </a:p>
          <a:p>
            <a:pPr marL="914400" lvl="2" indent="0" algn="r">
              <a:buNone/>
            </a:pPr>
            <a:r>
              <a:rPr lang="en-US"/>
              <a:t>Durlak et al., 2011</a:t>
            </a:r>
          </a:p>
        </p:txBody>
      </p:sp>
      <p:graphicFrame>
        <p:nvGraphicFramePr>
          <p:cNvPr id="14" name="Diagram" descr="Diagram with a circle in the middle that says social-emotional competencies as well as 5 connecting circles surrounding the middle circle that say self-awareness, self-management, responsible decision-making, relationship skills, and social awareness.">
            <a:extLst>
              <a:ext uri="{FF2B5EF4-FFF2-40B4-BE49-F238E27FC236}">
                <a16:creationId xmlns:a16="http://schemas.microsoft.com/office/drawing/2014/main" id="{759FE544-376D-49AB-8CBD-6603B9B82AB0}"/>
              </a:ext>
            </a:extLst>
          </p:cNvPr>
          <p:cNvGraphicFramePr/>
          <p:nvPr/>
        </p:nvGraphicFramePr>
        <p:xfrm>
          <a:off x="7028050" y="1313198"/>
          <a:ext cx="440363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a:extLst>
              <a:ext uri="{FF2B5EF4-FFF2-40B4-BE49-F238E27FC236}">
                <a16:creationId xmlns:a16="http://schemas.microsoft.com/office/drawing/2014/main" id="{906CEA04-15EE-4672-8771-A10B3E5AC73A}"/>
              </a:ext>
            </a:extLst>
          </p:cNvPr>
          <p:cNvSpPr txBox="1"/>
          <p:nvPr/>
        </p:nvSpPr>
        <p:spPr>
          <a:xfrm>
            <a:off x="7653202" y="6354375"/>
            <a:ext cx="2959462" cy="276999"/>
          </a:xfrm>
          <a:prstGeom prst="rect">
            <a:avLst/>
          </a:prstGeom>
          <a:noFill/>
        </p:spPr>
        <p:txBody>
          <a:bodyPr wrap="square" rtlCol="0">
            <a:spAutoFit/>
          </a:bodyPr>
          <a:lstStyle/>
          <a:p>
            <a:pPr algn="ctr"/>
            <a:r>
              <a:rPr lang="en-US" sz="1200"/>
              <a:t>Adapted from CASEL Framework (2020)</a:t>
            </a:r>
          </a:p>
        </p:txBody>
      </p:sp>
      <p:grpSp>
        <p:nvGrpSpPr>
          <p:cNvPr id="4" name="RRR">
            <a:extLst>
              <a:ext uri="{FF2B5EF4-FFF2-40B4-BE49-F238E27FC236}">
                <a16:creationId xmlns:a16="http://schemas.microsoft.com/office/drawing/2014/main" id="{B3058DBC-E8A7-6C15-4272-48139F54F2F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4784A90E-0F2B-10C0-03C0-D5DDA9BF7BF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3CB7364D-8E9E-8801-4F8F-E3B3DBCDDD3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91394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315450" cy="1325563"/>
          </a:xfrm>
        </p:spPr>
        <p:txBody>
          <a:bodyPr>
            <a:normAutofit fontScale="90000"/>
          </a:bodyPr>
          <a:lstStyle/>
          <a:p>
            <a:r>
              <a:rPr lang="en-US"/>
              <a:t>What does the supporting research for Recognize. Relax. Record. say? (Relax)</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p:txBody>
          <a:bodyPr>
            <a:normAutofit/>
          </a:bodyPr>
          <a:lstStyle/>
          <a:p>
            <a:pPr marL="0" indent="0">
              <a:buNone/>
            </a:pPr>
            <a:r>
              <a:rPr lang="en-US" b="1"/>
              <a:t>Relax.</a:t>
            </a:r>
          </a:p>
          <a:p>
            <a:r>
              <a:rPr lang="en-US"/>
              <a:t>Relaxation training is commonly used in research-based cognitive behavioral interventions for children with anxiety</a:t>
            </a:r>
          </a:p>
          <a:p>
            <a:pPr marL="914400" lvl="2" indent="0" algn="r">
              <a:buNone/>
            </a:pPr>
            <a:r>
              <a:rPr lang="en-US" err="1"/>
              <a:t>Chorpita</a:t>
            </a:r>
            <a:r>
              <a:rPr lang="en-US"/>
              <a:t> &amp; Daleiden, 2009</a:t>
            </a:r>
          </a:p>
          <a:p>
            <a:pPr lvl="2"/>
            <a:endParaRPr lang="en-US"/>
          </a:p>
        </p:txBody>
      </p:sp>
      <p:grpSp>
        <p:nvGrpSpPr>
          <p:cNvPr id="10" name="RRR">
            <a:extLst>
              <a:ext uri="{FF2B5EF4-FFF2-40B4-BE49-F238E27FC236}">
                <a16:creationId xmlns:a16="http://schemas.microsoft.com/office/drawing/2014/main" id="{D2845BCF-1C78-8D4A-9995-50D529FC9B7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EB72AAB9-D67D-927D-CC17-2B45C98AB74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7A73A7F5-0833-133F-78F2-296C2A85C0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descr="Images of the 4 relax strategies, which includes breathing techniques, guided imagery, progressive muscle relaxation, and self-talk.">
            <a:extLst>
              <a:ext uri="{FF2B5EF4-FFF2-40B4-BE49-F238E27FC236}">
                <a16:creationId xmlns:a16="http://schemas.microsoft.com/office/drawing/2014/main" id="{3CC0C5FC-E4F6-2EDC-60A3-0BFC14B25230}"/>
              </a:ext>
            </a:extLst>
          </p:cNvPr>
          <p:cNvPicPr>
            <a:picLocks noChangeAspect="1"/>
          </p:cNvPicPr>
          <p:nvPr/>
        </p:nvPicPr>
        <p:blipFill>
          <a:blip r:embed="rId6"/>
          <a:stretch>
            <a:fillRect/>
          </a:stretch>
        </p:blipFill>
        <p:spPr>
          <a:xfrm>
            <a:off x="755904" y="4001294"/>
            <a:ext cx="10047079" cy="2389839"/>
          </a:xfrm>
          <a:prstGeom prst="rect">
            <a:avLst/>
          </a:prstGeom>
        </p:spPr>
      </p:pic>
    </p:spTree>
    <p:custDataLst>
      <p:tags r:id="rId1"/>
    </p:custDataLst>
    <p:extLst>
      <p:ext uri="{BB962C8B-B14F-4D97-AF65-F5344CB8AC3E}">
        <p14:creationId xmlns:p14="http://schemas.microsoft.com/office/powerpoint/2010/main" val="1887576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RR Logo">
            <a:extLst>
              <a:ext uri="{FF2B5EF4-FFF2-40B4-BE49-F238E27FC236}">
                <a16:creationId xmlns:a16="http://schemas.microsoft.com/office/drawing/2014/main" id="{8D81BAE2-A94D-AD79-C58C-B7F32A113BA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563191" y="169028"/>
            <a:ext cx="1397738" cy="1397738"/>
          </a:xfrm>
          <a:prstGeom prst="rect">
            <a:avLst/>
          </a:prstGeom>
        </p:spPr>
      </p:pic>
      <p:sp>
        <p:nvSpPr>
          <p:cNvPr id="11" name="Title 10">
            <a:extLst>
              <a:ext uri="{FF2B5EF4-FFF2-40B4-BE49-F238E27FC236}">
                <a16:creationId xmlns:a16="http://schemas.microsoft.com/office/drawing/2014/main" id="{F17115DE-BEB6-44BE-4C53-8DF6A86162AB}"/>
              </a:ext>
            </a:extLst>
          </p:cNvPr>
          <p:cNvSpPr>
            <a:spLocks noGrp="1"/>
          </p:cNvSpPr>
          <p:nvPr>
            <p:ph type="ctrTitle"/>
          </p:nvPr>
        </p:nvSpPr>
        <p:spPr>
          <a:xfrm>
            <a:off x="746460" y="321267"/>
            <a:ext cx="10515600" cy="2387600"/>
          </a:xfrm>
        </p:spPr>
        <p:txBody>
          <a:bodyPr>
            <a:normAutofit fontScale="90000"/>
          </a:bodyPr>
          <a:lstStyle/>
          <a:p>
            <a:r>
              <a:rPr lang="en-US" sz="4900"/>
              <a:t>Recognize. Relax. Record.:  </a:t>
            </a:r>
            <a:br>
              <a:rPr lang="en-US" sz="4900"/>
            </a:br>
            <a:r>
              <a:rPr lang="en-US" sz="4900"/>
              <a:t>A Practical Teacher-led Tiered 2 Intervention Managing Anxious Feelings</a:t>
            </a:r>
            <a:endParaRPr lang="en-US">
              <a:solidFill>
                <a:schemeClr val="tx1">
                  <a:lumMod val="75000"/>
                  <a:lumOff val="25000"/>
                </a:schemeClr>
              </a:solidFill>
            </a:endParaRPr>
          </a:p>
        </p:txBody>
      </p:sp>
      <p:sp>
        <p:nvSpPr>
          <p:cNvPr id="4" name="Subtitle 4">
            <a:extLst>
              <a:ext uri="{FF2B5EF4-FFF2-40B4-BE49-F238E27FC236}">
                <a16:creationId xmlns:a16="http://schemas.microsoft.com/office/drawing/2014/main" id="{5BB6B684-C838-33FC-DBD4-B79810CC37ED}"/>
              </a:ext>
            </a:extLst>
          </p:cNvPr>
          <p:cNvSpPr>
            <a:spLocks noGrp="1"/>
          </p:cNvSpPr>
          <p:nvPr>
            <p:ph type="subTitle" idx="1"/>
          </p:nvPr>
        </p:nvSpPr>
        <p:spPr>
          <a:xfrm>
            <a:off x="838200" y="2861106"/>
            <a:ext cx="10515600" cy="2002303"/>
          </a:xfrm>
        </p:spPr>
        <p:txBody>
          <a:bodyPr vert="horz" lIns="91440" tIns="45720" rIns="91440" bIns="45720" rtlCol="0" anchor="t">
            <a:normAutofit fontScale="85000" lnSpcReduction="20000"/>
          </a:bodyPr>
          <a:lstStyle/>
          <a:p>
            <a:pPr>
              <a:spcBef>
                <a:spcPts val="0"/>
              </a:spcBef>
            </a:pPr>
            <a:r>
              <a:rPr lang="en-US" sz="2100"/>
              <a:t>Midwest Symposium for Leadership in Behavioral Disorders</a:t>
            </a:r>
          </a:p>
          <a:p>
            <a:pPr>
              <a:spcBef>
                <a:spcPts val="0"/>
              </a:spcBef>
            </a:pPr>
            <a:r>
              <a:rPr lang="en-US" sz="2100"/>
              <a:t>February 6, 2026</a:t>
            </a:r>
          </a:p>
          <a:p>
            <a:pPr>
              <a:spcBef>
                <a:spcPts val="0"/>
              </a:spcBef>
            </a:pPr>
            <a:endParaRPr lang="en-US" sz="3200"/>
          </a:p>
          <a:p>
            <a:pPr>
              <a:spcBef>
                <a:spcPts val="0"/>
              </a:spcBef>
            </a:pPr>
            <a:r>
              <a:rPr lang="en-US" sz="3200"/>
              <a:t>Kathleen Lynne Lane, University of Kansas</a:t>
            </a:r>
            <a:endParaRPr lang="en-US" sz="3200" baseline="30000">
              <a:cs typeface="Arial"/>
            </a:endParaRPr>
          </a:p>
          <a:p>
            <a:pPr>
              <a:spcBef>
                <a:spcPts val="0"/>
              </a:spcBef>
            </a:pPr>
            <a:r>
              <a:rPr lang="en-US" sz="3200"/>
              <a:t> Allison Bernard, University of Kansas</a:t>
            </a:r>
          </a:p>
          <a:p>
            <a:pPr>
              <a:spcBef>
                <a:spcPts val="0"/>
              </a:spcBef>
            </a:pPr>
            <a:r>
              <a:rPr lang="en-US" sz="3200"/>
              <a:t>Elise Sarasin, University of Kansas</a:t>
            </a:r>
          </a:p>
          <a:p>
            <a:pPr>
              <a:spcBef>
                <a:spcPts val="0"/>
              </a:spcBef>
            </a:pPr>
            <a:r>
              <a:rPr lang="en-US" sz="3200"/>
              <a:t>Carrie Brandon, Arizona State University</a:t>
            </a:r>
          </a:p>
        </p:txBody>
      </p:sp>
      <p:sp>
        <p:nvSpPr>
          <p:cNvPr id="13" name="Textbox">
            <a:extLst>
              <a:ext uri="{FF2B5EF4-FFF2-40B4-BE49-F238E27FC236}">
                <a16:creationId xmlns:a16="http://schemas.microsoft.com/office/drawing/2014/main" id="{ADDE23BF-DA44-1DA1-193D-04CEFAFB7C28}"/>
              </a:ext>
            </a:extLst>
          </p:cNvPr>
          <p:cNvSpPr/>
          <p:nvPr/>
        </p:nvSpPr>
        <p:spPr>
          <a:xfrm>
            <a:off x="2280114" y="5150062"/>
            <a:ext cx="7888014" cy="103130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000"/>
              <a:t>We invite you to visit </a:t>
            </a:r>
            <a:r>
              <a:rPr lang="en-US" sz="2000">
                <a:solidFill>
                  <a:schemeClr val="bg1"/>
                </a:solidFill>
                <a:hlinkClick r:id="rId4">
                  <a:extLst>
                    <a:ext uri="{A12FA001-AC4F-418D-AE19-62706E023703}">
                      <ahyp:hlinkClr xmlns:ahyp="http://schemas.microsoft.com/office/drawing/2018/hyperlinkcolor" val="tx"/>
                    </a:ext>
                  </a:extLst>
                </a:hlinkClick>
              </a:rPr>
              <a:t>ci3t.org/enhance</a:t>
            </a:r>
            <a:r>
              <a:rPr lang="en-US" sz="2000">
                <a:solidFill>
                  <a:schemeClr val="bg1"/>
                </a:solidFill>
              </a:rPr>
              <a:t> </a:t>
            </a:r>
            <a:r>
              <a:rPr lang="en-US" sz="2000"/>
              <a:t>to access our collection of Enhancing Ci3T Modules following a one-time registration process!</a:t>
            </a:r>
          </a:p>
        </p:txBody>
      </p:sp>
      <p:sp>
        <p:nvSpPr>
          <p:cNvPr id="5" name="Text Box 2">
            <a:extLst>
              <a:ext uri="{FF2B5EF4-FFF2-40B4-BE49-F238E27FC236}">
                <a16:creationId xmlns:a16="http://schemas.microsoft.com/office/drawing/2014/main" id="{5E68433B-5201-9CA0-D60E-416A72EE324B}"/>
              </a:ext>
            </a:extLst>
          </p:cNvPr>
          <p:cNvSpPr txBox="1">
            <a:spLocks noChangeArrowheads="1"/>
          </p:cNvSpPr>
          <p:nvPr/>
        </p:nvSpPr>
        <p:spPr bwMode="auto">
          <a:xfrm>
            <a:off x="4237703" y="6238568"/>
            <a:ext cx="7954297" cy="61943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15000"/>
              </a:lnSpc>
              <a:spcAft>
                <a:spcPts val="800"/>
              </a:spcAft>
              <a:buNone/>
            </a:pPr>
            <a:r>
              <a:rPr lang="en-US" sz="1000">
                <a:solidFill>
                  <a:srgbClr val="000000"/>
                </a:solidFill>
                <a:effectLst/>
                <a:latin typeface="Arial" panose="020B0604020202020204" pitchFamily="34" charset="0"/>
                <a:ea typeface="Calibri" panose="020F0502020204030204" pitchFamily="34" charset="0"/>
                <a:cs typeface="Arial" panose="020B0604020202020204" pitchFamily="34" charset="0"/>
              </a:rPr>
              <a:t>This presentation was funded in part by Project ENHANCE (U.S. Department of Education, Institute of Education Sciences: Award Number: R324N190002), Project ENGAGE (U.S. Department of Education, Institute of Education Sciences: Award Number: R324X220067), and Project EPIC (U.S. Department of Education, Office of Special Education Programs, Award Number: H325D220011).</a:t>
            </a:r>
          </a:p>
        </p:txBody>
      </p:sp>
    </p:spTree>
    <p:extLst>
      <p:ext uri="{BB962C8B-B14F-4D97-AF65-F5344CB8AC3E}">
        <p14:creationId xmlns:p14="http://schemas.microsoft.com/office/powerpoint/2010/main" val="25972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525000" cy="1325563"/>
          </a:xfrm>
        </p:spPr>
        <p:txBody>
          <a:bodyPr>
            <a:normAutofit fontScale="90000"/>
          </a:bodyPr>
          <a:lstStyle/>
          <a:p>
            <a:r>
              <a:rPr lang="en-US"/>
              <a:t>What does the supporting research for Recognize. Relax. Record. say? (Record)</a:t>
            </a:r>
          </a:p>
        </p:txBody>
      </p:sp>
      <p:sp>
        <p:nvSpPr>
          <p:cNvPr id="3" name="Content 1">
            <a:extLst>
              <a:ext uri="{FF2B5EF4-FFF2-40B4-BE49-F238E27FC236}">
                <a16:creationId xmlns:a16="http://schemas.microsoft.com/office/drawing/2014/main" id="{402E630D-9228-A947-BC9A-20EEB26DD2DF}"/>
              </a:ext>
            </a:extLst>
          </p:cNvPr>
          <p:cNvSpPr>
            <a:spLocks noGrp="1"/>
          </p:cNvSpPr>
          <p:nvPr>
            <p:ph idx="1"/>
          </p:nvPr>
        </p:nvSpPr>
        <p:spPr>
          <a:xfrm>
            <a:off x="838201" y="1825625"/>
            <a:ext cx="8791574" cy="4394200"/>
          </a:xfrm>
        </p:spPr>
        <p:txBody>
          <a:bodyPr>
            <a:noAutofit/>
          </a:bodyPr>
          <a:lstStyle/>
          <a:p>
            <a:pPr marL="0" indent="0">
              <a:buNone/>
            </a:pPr>
            <a:r>
              <a:rPr lang="en-US" b="1"/>
              <a:t>Record</a:t>
            </a:r>
          </a:p>
          <a:p>
            <a:r>
              <a:rPr lang="en-US" sz="2400"/>
              <a:t>Self-management interventions effective for </a:t>
            </a:r>
          </a:p>
          <a:p>
            <a:pPr lvl="1"/>
            <a:r>
              <a:rPr lang="en-US" sz="2000"/>
              <a:t>behavioral and social outcomes </a:t>
            </a:r>
          </a:p>
          <a:p>
            <a:pPr lvl="1"/>
            <a:r>
              <a:rPr lang="en-US" sz="2000"/>
              <a:t>reading, math, and other content areas at elementary</a:t>
            </a:r>
          </a:p>
          <a:p>
            <a:pPr marL="914400" lvl="2" indent="0" algn="r">
              <a:buNone/>
            </a:pPr>
            <a:r>
              <a:rPr lang="en-US" sz="1800"/>
              <a:t>Levendoski &amp; Cartledge, 2000</a:t>
            </a:r>
          </a:p>
          <a:p>
            <a:pPr lvl="1"/>
            <a:r>
              <a:rPr lang="en-US" sz="2000"/>
              <a:t>productivity, engagement, and academic performance at middle and high school</a:t>
            </a:r>
          </a:p>
          <a:p>
            <a:pPr marL="914400" lvl="2" indent="0" algn="r">
              <a:buNone/>
            </a:pPr>
            <a:r>
              <a:rPr lang="en-US" sz="1800"/>
              <a:t>Carr &amp; Punzo, 1993</a:t>
            </a:r>
          </a:p>
          <a:p>
            <a:pPr lvl="1"/>
            <a:r>
              <a:rPr lang="en-US" sz="2000"/>
              <a:t>students with emotional and behavioral disorders</a:t>
            </a:r>
          </a:p>
          <a:p>
            <a:pPr lvl="1"/>
            <a:r>
              <a:rPr lang="en-US" sz="2000"/>
              <a:t>students educated in general and special education classrooms</a:t>
            </a:r>
          </a:p>
          <a:p>
            <a:pPr marL="2174875" lvl="2" indent="0" algn="r">
              <a:buNone/>
            </a:pPr>
            <a:r>
              <a:rPr lang="en-US" sz="1800"/>
              <a:t>A.M. Briesch &amp; Briesch, 2016; Briesch &amp; </a:t>
            </a:r>
            <a:r>
              <a:rPr lang="en-US" sz="1800" err="1"/>
              <a:t>Chafouleas</a:t>
            </a:r>
            <a:r>
              <a:rPr lang="en-US" sz="1800"/>
              <a:t>, 2009; Mooney et al., 2005</a:t>
            </a:r>
          </a:p>
        </p:txBody>
      </p:sp>
      <p:pic>
        <p:nvPicPr>
          <p:cNvPr id="9" name="Module" descr="Module 6.3.2.6 Recognize. Relax. Record.">
            <a:extLst>
              <a:ext uri="{FF2B5EF4-FFF2-40B4-BE49-F238E27FC236}">
                <a16:creationId xmlns:a16="http://schemas.microsoft.com/office/drawing/2014/main" id="{28C8E41C-34CF-99A1-44F0-F72FD56E75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94199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B633-A32E-325C-D702-01E9A1670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605ED-7E43-6E97-8197-316ED9D1C4A6}"/>
              </a:ext>
            </a:extLst>
          </p:cNvPr>
          <p:cNvSpPr>
            <a:spLocks noGrp="1"/>
          </p:cNvSpPr>
          <p:nvPr>
            <p:ph type="title"/>
          </p:nvPr>
        </p:nvSpPr>
        <p:spPr>
          <a:xfrm>
            <a:off x="3581400" y="1709738"/>
            <a:ext cx="8610600" cy="2852737"/>
          </a:xfrm>
        </p:spPr>
        <p:txBody>
          <a:bodyPr anchor="ctr">
            <a:normAutofit/>
          </a:bodyPr>
          <a:lstStyle/>
          <a:p>
            <a:r>
              <a:rPr lang="en-US"/>
              <a:t>Step 1</a:t>
            </a:r>
          </a:p>
        </p:txBody>
      </p:sp>
      <p:sp>
        <p:nvSpPr>
          <p:cNvPr id="7" name="Text Placeholder 2">
            <a:extLst>
              <a:ext uri="{FF2B5EF4-FFF2-40B4-BE49-F238E27FC236}">
                <a16:creationId xmlns:a16="http://schemas.microsoft.com/office/drawing/2014/main" id="{72023E1F-A9F0-D4CC-23A1-4638EFF20627}"/>
              </a:ext>
            </a:extLst>
          </p:cNvPr>
          <p:cNvSpPr>
            <a:spLocks noGrp="1"/>
          </p:cNvSpPr>
          <p:nvPr>
            <p:ph type="body" idx="1"/>
          </p:nvPr>
        </p:nvSpPr>
        <p:spPr>
          <a:xfrm>
            <a:off x="5578996" y="4589463"/>
            <a:ext cx="6613004" cy="1500187"/>
          </a:xfrm>
        </p:spPr>
        <p:txBody>
          <a:bodyPr/>
          <a:lstStyle/>
          <a:p>
            <a:r>
              <a:rPr lang="en-US"/>
              <a:t>Use data to connect students to RRR</a:t>
            </a:r>
          </a:p>
        </p:txBody>
      </p:sp>
    </p:spTree>
    <p:extLst>
      <p:ext uri="{BB962C8B-B14F-4D97-AF65-F5344CB8AC3E}">
        <p14:creationId xmlns:p14="http://schemas.microsoft.com/office/powerpoint/2010/main" val="2937661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817F-0B2C-49A6-44BE-1586C1042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15C54-229A-DB37-3C0E-6B2FCBF7FEE7}"/>
              </a:ext>
              <a:ext uri="{C183D7F6-B498-43B3-948B-1728B52AA6E4}">
                <adec:decorative xmlns:adec="http://schemas.microsoft.com/office/drawing/2017/decorative" val="1"/>
              </a:ext>
            </a:extLst>
          </p:cNvPr>
          <p:cNvSpPr>
            <a:spLocks noGrp="1"/>
          </p:cNvSpPr>
          <p:nvPr>
            <p:ph type="title"/>
          </p:nvPr>
        </p:nvSpPr>
        <p:spPr/>
        <p:txBody>
          <a:bodyPr/>
          <a:lstStyle/>
          <a:p>
            <a:r>
              <a:rPr lang="en-US"/>
              <a:t>Recognize. Relax. Record. </a:t>
            </a:r>
            <a:br>
              <a:rPr lang="en-US"/>
            </a:br>
            <a:r>
              <a:rPr lang="en-US"/>
              <a:t>Secondary (Tier 2) Intervention Grid</a:t>
            </a:r>
          </a:p>
        </p:txBody>
      </p:sp>
      <p:pic>
        <p:nvPicPr>
          <p:cNvPr id="6" name="Picture" descr="RRR Secondary Tier 2 Intervention Grid for Recognize. Relax. Record.">
            <a:extLst>
              <a:ext uri="{FF2B5EF4-FFF2-40B4-BE49-F238E27FC236}">
                <a16:creationId xmlns:a16="http://schemas.microsoft.com/office/drawing/2014/main" id="{2520E936-F76B-E00B-742A-6D4C5A959F1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02758" y="1954902"/>
            <a:ext cx="5872670" cy="4537973"/>
          </a:xfrm>
          <a:prstGeom prst="rect">
            <a:avLst/>
          </a:prstGeom>
          <a:ln>
            <a:noFill/>
          </a:ln>
          <a:effectLst>
            <a:outerShdw blurRad="292100" dist="139700" dir="2700000" algn="tl" rotWithShape="0">
              <a:srgbClr val="333333">
                <a:alpha val="65000"/>
              </a:srgbClr>
            </a:outerShdw>
          </a:effectLst>
        </p:spPr>
      </p:pic>
      <p:sp>
        <p:nvSpPr>
          <p:cNvPr id="3" name="Rectangle" descr="Yellow box outlining the entry criteria column of the intervention grid">
            <a:extLst>
              <a:ext uri="{FF2B5EF4-FFF2-40B4-BE49-F238E27FC236}">
                <a16:creationId xmlns:a16="http://schemas.microsoft.com/office/drawing/2014/main" id="{EE79C9CD-50AA-62F7-193A-A549CD77367D}"/>
              </a:ext>
            </a:extLst>
          </p:cNvPr>
          <p:cNvSpPr/>
          <p:nvPr/>
        </p:nvSpPr>
        <p:spPr>
          <a:xfrm>
            <a:off x="6209881" y="2675687"/>
            <a:ext cx="994787" cy="3232743"/>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RRR">
            <a:extLst>
              <a:ext uri="{FF2B5EF4-FFF2-40B4-BE49-F238E27FC236}">
                <a16:creationId xmlns:a16="http://schemas.microsoft.com/office/drawing/2014/main" id="{5A391BB0-592F-CC33-4208-CA9F1EF3CA4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B4DA50F-F340-0740-7349-05EC93E59F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659966B-5F20-570E-4CF8-BA22B7AC1F8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9982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4FBAB-C7F1-21E8-54DC-E113A8911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24FBC-C8A7-44E9-8321-452805A3B14A}"/>
              </a:ext>
            </a:extLst>
          </p:cNvPr>
          <p:cNvSpPr>
            <a:spLocks noGrp="1"/>
          </p:cNvSpPr>
          <p:nvPr>
            <p:ph type="title"/>
          </p:nvPr>
        </p:nvSpPr>
        <p:spPr/>
        <p:txBody>
          <a:bodyPr>
            <a:normAutofit/>
          </a:bodyPr>
          <a:lstStyle/>
          <a:p>
            <a:r>
              <a:rPr lang="en-US"/>
              <a:t>Using data to connect students to </a:t>
            </a:r>
            <a:br>
              <a:rPr lang="en-US"/>
            </a:br>
            <a:r>
              <a:rPr lang="en-US"/>
              <a:t>Recognize. Relax. Record. </a:t>
            </a:r>
          </a:p>
        </p:txBody>
      </p:sp>
      <p:pic>
        <p:nvPicPr>
          <p:cNvPr id="4" name="Picture" descr="A screenshot of the elementary version of the Student Risk Screening Scale - Internalizing and Externalizing">
            <a:extLst>
              <a:ext uri="{FF2B5EF4-FFF2-40B4-BE49-F238E27FC236}">
                <a16:creationId xmlns:a16="http://schemas.microsoft.com/office/drawing/2014/main" id="{5FBED679-A19B-BD45-AF9F-8D51345C1F08}"/>
              </a:ext>
            </a:extLst>
          </p:cNvPr>
          <p:cNvPicPr>
            <a:picLocks noChangeAspect="1"/>
          </p:cNvPicPr>
          <p:nvPr/>
        </p:nvPicPr>
        <p:blipFill>
          <a:blip r:embed="rId3" cstate="screen">
            <a:extLst>
              <a:ext uri="{28A0092B-C50C-407E-A947-70E740481C1C}">
                <a14:useLocalDpi xmlns:a14="http://schemas.microsoft.com/office/drawing/2010/main"/>
              </a:ext>
            </a:extLst>
          </a:blip>
          <a:srcRect l="2073" t="8358" r="25499" b="46866"/>
          <a:stretch>
            <a:fillRect/>
          </a:stretch>
        </p:blipFill>
        <p:spPr>
          <a:xfrm>
            <a:off x="1377265" y="1891535"/>
            <a:ext cx="9352994" cy="4467990"/>
          </a:xfrm>
          <a:prstGeom prst="rect">
            <a:avLst/>
          </a:prstGeom>
          <a:ln>
            <a:noFill/>
          </a:ln>
          <a:effectLst>
            <a:outerShdw blurRad="292100" dist="139700" dir="2700000" algn="tl" rotWithShape="0">
              <a:srgbClr val="333333">
                <a:alpha val="65000"/>
              </a:srgbClr>
            </a:outerShdw>
          </a:effectLst>
        </p:spPr>
      </p:pic>
      <p:sp>
        <p:nvSpPr>
          <p:cNvPr id="5" name="Rectangle" descr="A yellow box outlining the internalizing total scores for students">
            <a:extLst>
              <a:ext uri="{FF2B5EF4-FFF2-40B4-BE49-F238E27FC236}">
                <a16:creationId xmlns:a16="http://schemas.microsoft.com/office/drawing/2014/main" id="{AC623BCD-1075-8756-3318-50789F87BBCC}"/>
              </a:ext>
            </a:extLst>
          </p:cNvPr>
          <p:cNvSpPr/>
          <p:nvPr/>
        </p:nvSpPr>
        <p:spPr>
          <a:xfrm>
            <a:off x="9063506" y="3539613"/>
            <a:ext cx="355798" cy="2910325"/>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RRR">
            <a:extLst>
              <a:ext uri="{FF2B5EF4-FFF2-40B4-BE49-F238E27FC236}">
                <a16:creationId xmlns:a16="http://schemas.microsoft.com/office/drawing/2014/main" id="{894A82E6-B300-2F35-230C-33190123246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0CD0320-19BD-6A5F-1DB6-21AC667A9F9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9CB72870-31A8-A0D7-FFBB-AD5C2A7D59D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17438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ABB41C-2379-BCFD-BB98-1B68956449F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Student Selection Sheet</a:t>
            </a:r>
          </a:p>
        </p:txBody>
      </p:sp>
      <p:pic>
        <p:nvPicPr>
          <p:cNvPr id="5" name="Content Placeholder 4" descr="Example of a complete RRR Student Selection Sheet with the columns student ID, student name, sex, Internalizing score, Externalizing score, absences, family communication preferred in Spanish, invitation sent, invitation received filled in">
            <a:extLst>
              <a:ext uri="{FF2B5EF4-FFF2-40B4-BE49-F238E27FC236}">
                <a16:creationId xmlns:a16="http://schemas.microsoft.com/office/drawing/2014/main" id="{9F494D41-7A82-DC03-9E89-D5E978218451}"/>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153274" y="-910141"/>
            <a:ext cx="11885452" cy="9184944"/>
          </a:xfrm>
          <a:ln>
            <a:solidFill>
              <a:schemeClr val="tx1"/>
            </a:solidFill>
          </a:ln>
        </p:spPr>
      </p:pic>
      <p:grpSp>
        <p:nvGrpSpPr>
          <p:cNvPr id="54" name="Group 53">
            <a:extLst>
              <a:ext uri="{FF2B5EF4-FFF2-40B4-BE49-F238E27FC236}">
                <a16:creationId xmlns:a16="http://schemas.microsoft.com/office/drawing/2014/main" id="{A9A260B0-D4C1-F19C-0BBB-F81D7E12FDD3}"/>
              </a:ext>
              <a:ext uri="{C183D7F6-B498-43B3-948B-1728B52AA6E4}">
                <adec:decorative xmlns:adec="http://schemas.microsoft.com/office/drawing/2017/decorative" val="1"/>
              </a:ext>
            </a:extLst>
          </p:cNvPr>
          <p:cNvGrpSpPr/>
          <p:nvPr/>
        </p:nvGrpSpPr>
        <p:grpSpPr>
          <a:xfrm>
            <a:off x="754476" y="800247"/>
            <a:ext cx="10245619" cy="4047112"/>
            <a:chOff x="754476" y="800247"/>
            <a:chExt cx="10245619" cy="4047112"/>
          </a:xfrm>
        </p:grpSpPr>
        <p:sp>
          <p:nvSpPr>
            <p:cNvPr id="2" name="TextBox 1">
              <a:extLst>
                <a:ext uri="{FF2B5EF4-FFF2-40B4-BE49-F238E27FC236}">
                  <a16:creationId xmlns:a16="http://schemas.microsoft.com/office/drawing/2014/main" id="{DBA7F5B7-495B-F01F-E69A-BCBF2D4ADE86}"/>
                </a:ext>
              </a:extLst>
            </p:cNvPr>
            <p:cNvSpPr txBox="1"/>
            <p:nvPr/>
          </p:nvSpPr>
          <p:spPr>
            <a:xfrm>
              <a:off x="2647666" y="832513"/>
              <a:ext cx="1992573"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Ms. Sarasin</a:t>
              </a:r>
            </a:p>
          </p:txBody>
        </p:sp>
        <p:sp>
          <p:nvSpPr>
            <p:cNvPr id="3" name="TextBox 2">
              <a:extLst>
                <a:ext uri="{FF2B5EF4-FFF2-40B4-BE49-F238E27FC236}">
                  <a16:creationId xmlns:a16="http://schemas.microsoft.com/office/drawing/2014/main" id="{C37282F2-6922-742D-097E-A5155F453552}"/>
                </a:ext>
              </a:extLst>
            </p:cNvPr>
            <p:cNvSpPr txBox="1"/>
            <p:nvPr/>
          </p:nvSpPr>
          <p:spPr>
            <a:xfrm>
              <a:off x="2226861" y="1169579"/>
              <a:ext cx="420806"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4" name="TextBox 3">
              <a:extLst>
                <a:ext uri="{FF2B5EF4-FFF2-40B4-BE49-F238E27FC236}">
                  <a16:creationId xmlns:a16="http://schemas.microsoft.com/office/drawing/2014/main" id="{2CA30FA0-7500-DB0D-20BA-D5633DEEFEFD}"/>
                </a:ext>
              </a:extLst>
            </p:cNvPr>
            <p:cNvSpPr txBox="1"/>
            <p:nvPr/>
          </p:nvSpPr>
          <p:spPr>
            <a:xfrm>
              <a:off x="8698173" y="800247"/>
              <a:ext cx="2301921"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Lincoln Elementary</a:t>
              </a:r>
            </a:p>
          </p:txBody>
        </p:sp>
        <p:sp>
          <p:nvSpPr>
            <p:cNvPr id="9" name="TextBox 8">
              <a:extLst>
                <a:ext uri="{FF2B5EF4-FFF2-40B4-BE49-F238E27FC236}">
                  <a16:creationId xmlns:a16="http://schemas.microsoft.com/office/drawing/2014/main" id="{E8BFB587-C420-4701-07AA-C64EDFDBEC97}"/>
                </a:ext>
              </a:extLst>
            </p:cNvPr>
            <p:cNvSpPr txBox="1"/>
            <p:nvPr/>
          </p:nvSpPr>
          <p:spPr>
            <a:xfrm>
              <a:off x="9544335" y="1169579"/>
              <a:ext cx="145576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10/14/24</a:t>
              </a:r>
            </a:p>
          </p:txBody>
        </p:sp>
        <p:sp>
          <p:nvSpPr>
            <p:cNvPr id="10" name="TextBox 9">
              <a:extLst>
                <a:ext uri="{FF2B5EF4-FFF2-40B4-BE49-F238E27FC236}">
                  <a16:creationId xmlns:a16="http://schemas.microsoft.com/office/drawing/2014/main" id="{63C19C11-1D70-DDEF-7847-3FB45D2696D8}"/>
                </a:ext>
              </a:extLst>
            </p:cNvPr>
            <p:cNvSpPr txBox="1"/>
            <p:nvPr/>
          </p:nvSpPr>
          <p:spPr>
            <a:xfrm>
              <a:off x="1180531" y="2878961"/>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122006</a:t>
              </a:r>
            </a:p>
          </p:txBody>
        </p:sp>
        <p:sp>
          <p:nvSpPr>
            <p:cNvPr id="11" name="TextBox 10">
              <a:extLst>
                <a:ext uri="{FF2B5EF4-FFF2-40B4-BE49-F238E27FC236}">
                  <a16:creationId xmlns:a16="http://schemas.microsoft.com/office/drawing/2014/main" id="{34DD082E-AC91-AE70-947C-76EAD5804B6B}"/>
                </a:ext>
              </a:extLst>
            </p:cNvPr>
            <p:cNvSpPr txBox="1"/>
            <p:nvPr/>
          </p:nvSpPr>
          <p:spPr>
            <a:xfrm>
              <a:off x="3857767"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12" name="TextBox 11">
              <a:extLst>
                <a:ext uri="{FF2B5EF4-FFF2-40B4-BE49-F238E27FC236}">
                  <a16:creationId xmlns:a16="http://schemas.microsoft.com/office/drawing/2014/main" id="{66F55ABF-F163-D1B1-6F4E-07A54F8491C6}"/>
                </a:ext>
              </a:extLst>
            </p:cNvPr>
            <p:cNvSpPr txBox="1"/>
            <p:nvPr/>
          </p:nvSpPr>
          <p:spPr>
            <a:xfrm>
              <a:off x="4897272"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4</a:t>
              </a:r>
            </a:p>
          </p:txBody>
        </p:sp>
        <p:sp>
          <p:nvSpPr>
            <p:cNvPr id="13" name="TextBox 12">
              <a:extLst>
                <a:ext uri="{FF2B5EF4-FFF2-40B4-BE49-F238E27FC236}">
                  <a16:creationId xmlns:a16="http://schemas.microsoft.com/office/drawing/2014/main" id="{B345AD63-488E-1BE9-C713-5292C8E26968}"/>
                </a:ext>
              </a:extLst>
            </p:cNvPr>
            <p:cNvSpPr txBox="1"/>
            <p:nvPr/>
          </p:nvSpPr>
          <p:spPr>
            <a:xfrm>
              <a:off x="6227492"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14" name="TextBox 13">
              <a:extLst>
                <a:ext uri="{FF2B5EF4-FFF2-40B4-BE49-F238E27FC236}">
                  <a16:creationId xmlns:a16="http://schemas.microsoft.com/office/drawing/2014/main" id="{709A507C-D6E6-6E37-EDDF-937F7051A4FB}"/>
                </a:ext>
              </a:extLst>
            </p:cNvPr>
            <p:cNvSpPr txBox="1"/>
            <p:nvPr/>
          </p:nvSpPr>
          <p:spPr>
            <a:xfrm>
              <a:off x="7424383"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15" name="TextBox 14">
              <a:extLst>
                <a:ext uri="{FF2B5EF4-FFF2-40B4-BE49-F238E27FC236}">
                  <a16:creationId xmlns:a16="http://schemas.microsoft.com/office/drawing/2014/main" id="{D1C9A537-83F4-6933-9F18-D355260C00AB}"/>
                </a:ext>
              </a:extLst>
            </p:cNvPr>
            <p:cNvSpPr txBox="1"/>
            <p:nvPr/>
          </p:nvSpPr>
          <p:spPr>
            <a:xfrm>
              <a:off x="8443414"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16" name="TextBox 15">
              <a:extLst>
                <a:ext uri="{FF2B5EF4-FFF2-40B4-BE49-F238E27FC236}">
                  <a16:creationId xmlns:a16="http://schemas.microsoft.com/office/drawing/2014/main" id="{406BE6BB-502F-872A-90B9-040AE48BE3F6}"/>
                </a:ext>
              </a:extLst>
            </p:cNvPr>
            <p:cNvSpPr txBox="1"/>
            <p:nvPr/>
          </p:nvSpPr>
          <p:spPr>
            <a:xfrm>
              <a:off x="1196452" y="3181489"/>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17" name="TextBox 16">
              <a:extLst>
                <a:ext uri="{FF2B5EF4-FFF2-40B4-BE49-F238E27FC236}">
                  <a16:creationId xmlns:a16="http://schemas.microsoft.com/office/drawing/2014/main" id="{A05F55CC-EADF-18F2-DD1A-134FC3B6D892}"/>
                </a:ext>
              </a:extLst>
            </p:cNvPr>
            <p:cNvSpPr txBox="1"/>
            <p:nvPr/>
          </p:nvSpPr>
          <p:spPr>
            <a:xfrm>
              <a:off x="3873688"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18" name="TextBox 17">
              <a:extLst>
                <a:ext uri="{FF2B5EF4-FFF2-40B4-BE49-F238E27FC236}">
                  <a16:creationId xmlns:a16="http://schemas.microsoft.com/office/drawing/2014/main" id="{D4B47B6D-69AF-7A3F-9AE1-32453E209238}"/>
                </a:ext>
              </a:extLst>
            </p:cNvPr>
            <p:cNvSpPr txBox="1"/>
            <p:nvPr/>
          </p:nvSpPr>
          <p:spPr>
            <a:xfrm>
              <a:off x="4913193"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19" name="TextBox 18">
              <a:extLst>
                <a:ext uri="{FF2B5EF4-FFF2-40B4-BE49-F238E27FC236}">
                  <a16:creationId xmlns:a16="http://schemas.microsoft.com/office/drawing/2014/main" id="{CE706DFD-0237-3C31-AFE5-02752973C090}"/>
                </a:ext>
              </a:extLst>
            </p:cNvPr>
            <p:cNvSpPr txBox="1"/>
            <p:nvPr/>
          </p:nvSpPr>
          <p:spPr>
            <a:xfrm>
              <a:off x="6243413"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8</a:t>
              </a:r>
            </a:p>
          </p:txBody>
        </p:sp>
        <p:sp>
          <p:nvSpPr>
            <p:cNvPr id="20" name="TextBox 19">
              <a:extLst>
                <a:ext uri="{FF2B5EF4-FFF2-40B4-BE49-F238E27FC236}">
                  <a16:creationId xmlns:a16="http://schemas.microsoft.com/office/drawing/2014/main" id="{3AC310A7-3115-1754-D34F-3EDB661E88E5}"/>
                </a:ext>
              </a:extLst>
            </p:cNvPr>
            <p:cNvSpPr txBox="1"/>
            <p:nvPr/>
          </p:nvSpPr>
          <p:spPr>
            <a:xfrm>
              <a:off x="7440304"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1" name="TextBox 20">
              <a:extLst>
                <a:ext uri="{FF2B5EF4-FFF2-40B4-BE49-F238E27FC236}">
                  <a16:creationId xmlns:a16="http://schemas.microsoft.com/office/drawing/2014/main" id="{A5DE9ABB-B911-BA79-4E24-7CC6201A9203}"/>
                </a:ext>
              </a:extLst>
            </p:cNvPr>
            <p:cNvSpPr txBox="1"/>
            <p:nvPr/>
          </p:nvSpPr>
          <p:spPr>
            <a:xfrm>
              <a:off x="8363799" y="3181489"/>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both</a:t>
              </a:r>
            </a:p>
          </p:txBody>
        </p:sp>
        <p:sp>
          <p:nvSpPr>
            <p:cNvPr id="22" name="TextBox 21">
              <a:extLst>
                <a:ext uri="{FF2B5EF4-FFF2-40B4-BE49-F238E27FC236}">
                  <a16:creationId xmlns:a16="http://schemas.microsoft.com/office/drawing/2014/main" id="{8C42FEB3-A861-EF8F-3BE0-B66E45CB423A}"/>
                </a:ext>
              </a:extLst>
            </p:cNvPr>
            <p:cNvSpPr txBox="1"/>
            <p:nvPr/>
          </p:nvSpPr>
          <p:spPr>
            <a:xfrm>
              <a:off x="1210099" y="4150483"/>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122313</a:t>
              </a:r>
            </a:p>
          </p:txBody>
        </p:sp>
        <p:sp>
          <p:nvSpPr>
            <p:cNvPr id="23" name="TextBox 22">
              <a:extLst>
                <a:ext uri="{FF2B5EF4-FFF2-40B4-BE49-F238E27FC236}">
                  <a16:creationId xmlns:a16="http://schemas.microsoft.com/office/drawing/2014/main" id="{F465DBB7-43E8-6600-60E9-94CB68C355FE}"/>
                </a:ext>
              </a:extLst>
            </p:cNvPr>
            <p:cNvSpPr txBox="1"/>
            <p:nvPr/>
          </p:nvSpPr>
          <p:spPr>
            <a:xfrm>
              <a:off x="3887335"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a:t>
              </a:r>
            </a:p>
          </p:txBody>
        </p:sp>
        <p:sp>
          <p:nvSpPr>
            <p:cNvPr id="24" name="TextBox 23">
              <a:extLst>
                <a:ext uri="{FF2B5EF4-FFF2-40B4-BE49-F238E27FC236}">
                  <a16:creationId xmlns:a16="http://schemas.microsoft.com/office/drawing/2014/main" id="{7C164B6E-18A4-F6B7-71C7-DAE8CD83165B}"/>
                </a:ext>
              </a:extLst>
            </p:cNvPr>
            <p:cNvSpPr txBox="1"/>
            <p:nvPr/>
          </p:nvSpPr>
          <p:spPr>
            <a:xfrm>
              <a:off x="4926840"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5" name="TextBox 24">
              <a:extLst>
                <a:ext uri="{FF2B5EF4-FFF2-40B4-BE49-F238E27FC236}">
                  <a16:creationId xmlns:a16="http://schemas.microsoft.com/office/drawing/2014/main" id="{95A77F79-530F-1FBF-F1BF-36B38F45BC4A}"/>
                </a:ext>
              </a:extLst>
            </p:cNvPr>
            <p:cNvSpPr txBox="1"/>
            <p:nvPr/>
          </p:nvSpPr>
          <p:spPr>
            <a:xfrm>
              <a:off x="6257060"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6" name="TextBox 25">
              <a:extLst>
                <a:ext uri="{FF2B5EF4-FFF2-40B4-BE49-F238E27FC236}">
                  <a16:creationId xmlns:a16="http://schemas.microsoft.com/office/drawing/2014/main" id="{F85C04DA-31D8-6F2B-FBB9-C538D8DFE0E9}"/>
                </a:ext>
              </a:extLst>
            </p:cNvPr>
            <p:cNvSpPr txBox="1"/>
            <p:nvPr/>
          </p:nvSpPr>
          <p:spPr>
            <a:xfrm>
              <a:off x="7453951"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a:t>
              </a:r>
            </a:p>
          </p:txBody>
        </p:sp>
        <p:sp>
          <p:nvSpPr>
            <p:cNvPr id="27" name="TextBox 26">
              <a:extLst>
                <a:ext uri="{FF2B5EF4-FFF2-40B4-BE49-F238E27FC236}">
                  <a16:creationId xmlns:a16="http://schemas.microsoft.com/office/drawing/2014/main" id="{0E186C59-7864-C68D-6779-821E36B693C7}"/>
                </a:ext>
              </a:extLst>
            </p:cNvPr>
            <p:cNvSpPr txBox="1"/>
            <p:nvPr/>
          </p:nvSpPr>
          <p:spPr>
            <a:xfrm>
              <a:off x="8432038"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28" name="TextBox 27">
              <a:extLst>
                <a:ext uri="{FF2B5EF4-FFF2-40B4-BE49-F238E27FC236}">
                  <a16:creationId xmlns:a16="http://schemas.microsoft.com/office/drawing/2014/main" id="{2DAC3AB8-A479-6AFD-0617-1413B0E9A0C7}"/>
                </a:ext>
              </a:extLst>
            </p:cNvPr>
            <p:cNvSpPr txBox="1"/>
            <p:nvPr/>
          </p:nvSpPr>
          <p:spPr>
            <a:xfrm>
              <a:off x="1196451" y="4478027"/>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122318</a:t>
              </a:r>
            </a:p>
          </p:txBody>
        </p:sp>
        <p:sp>
          <p:nvSpPr>
            <p:cNvPr id="29" name="TextBox 28">
              <a:extLst>
                <a:ext uri="{FF2B5EF4-FFF2-40B4-BE49-F238E27FC236}">
                  <a16:creationId xmlns:a16="http://schemas.microsoft.com/office/drawing/2014/main" id="{D8123C88-2DD8-AD10-3587-48FE12EB585A}"/>
                </a:ext>
              </a:extLst>
            </p:cNvPr>
            <p:cNvSpPr txBox="1"/>
            <p:nvPr/>
          </p:nvSpPr>
          <p:spPr>
            <a:xfrm>
              <a:off x="3873687"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a:t>
              </a:r>
            </a:p>
          </p:txBody>
        </p:sp>
        <p:sp>
          <p:nvSpPr>
            <p:cNvPr id="30" name="TextBox 29">
              <a:extLst>
                <a:ext uri="{FF2B5EF4-FFF2-40B4-BE49-F238E27FC236}">
                  <a16:creationId xmlns:a16="http://schemas.microsoft.com/office/drawing/2014/main" id="{AE37415F-BC26-CBEA-29F8-6DAB17401D8E}"/>
                </a:ext>
              </a:extLst>
            </p:cNvPr>
            <p:cNvSpPr txBox="1"/>
            <p:nvPr/>
          </p:nvSpPr>
          <p:spPr>
            <a:xfrm>
              <a:off x="4913192"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31" name="TextBox 30">
              <a:extLst>
                <a:ext uri="{FF2B5EF4-FFF2-40B4-BE49-F238E27FC236}">
                  <a16:creationId xmlns:a16="http://schemas.microsoft.com/office/drawing/2014/main" id="{D83C84DD-5A79-EB90-8980-741C3B400035}"/>
                </a:ext>
              </a:extLst>
            </p:cNvPr>
            <p:cNvSpPr txBox="1"/>
            <p:nvPr/>
          </p:nvSpPr>
          <p:spPr>
            <a:xfrm>
              <a:off x="6243412"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32" name="TextBox 31">
              <a:extLst>
                <a:ext uri="{FF2B5EF4-FFF2-40B4-BE49-F238E27FC236}">
                  <a16:creationId xmlns:a16="http://schemas.microsoft.com/office/drawing/2014/main" id="{27B959C8-C941-229A-F6A2-F53D8F2DAAD4}"/>
                </a:ext>
              </a:extLst>
            </p:cNvPr>
            <p:cNvSpPr txBox="1"/>
            <p:nvPr/>
          </p:nvSpPr>
          <p:spPr>
            <a:xfrm>
              <a:off x="7440303"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33" name="TextBox 32">
              <a:extLst>
                <a:ext uri="{FF2B5EF4-FFF2-40B4-BE49-F238E27FC236}">
                  <a16:creationId xmlns:a16="http://schemas.microsoft.com/office/drawing/2014/main" id="{BA3AEB15-2DF3-CB38-EC2E-08315688B70E}"/>
                </a:ext>
              </a:extLst>
            </p:cNvPr>
            <p:cNvSpPr txBox="1"/>
            <p:nvPr/>
          </p:nvSpPr>
          <p:spPr>
            <a:xfrm>
              <a:off x="8418390"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yes</a:t>
              </a:r>
            </a:p>
          </p:txBody>
        </p:sp>
        <p:sp>
          <p:nvSpPr>
            <p:cNvPr id="36" name="TextBox 35">
              <a:extLst>
                <a:ext uri="{FF2B5EF4-FFF2-40B4-BE49-F238E27FC236}">
                  <a16:creationId xmlns:a16="http://schemas.microsoft.com/office/drawing/2014/main" id="{06781158-F37B-8D0C-8E40-344A3AA5B3E2}"/>
                </a:ext>
              </a:extLst>
            </p:cNvPr>
            <p:cNvSpPr txBox="1"/>
            <p:nvPr/>
          </p:nvSpPr>
          <p:spPr>
            <a:xfrm>
              <a:off x="1212372" y="3497665"/>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37" name="TextBox 36">
              <a:extLst>
                <a:ext uri="{FF2B5EF4-FFF2-40B4-BE49-F238E27FC236}">
                  <a16:creationId xmlns:a16="http://schemas.microsoft.com/office/drawing/2014/main" id="{32C39408-2B93-5E41-4D56-C0FACECD5611}"/>
                </a:ext>
              </a:extLst>
            </p:cNvPr>
            <p:cNvSpPr txBox="1"/>
            <p:nvPr/>
          </p:nvSpPr>
          <p:spPr>
            <a:xfrm>
              <a:off x="3889608"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38" name="TextBox 37">
              <a:extLst>
                <a:ext uri="{FF2B5EF4-FFF2-40B4-BE49-F238E27FC236}">
                  <a16:creationId xmlns:a16="http://schemas.microsoft.com/office/drawing/2014/main" id="{F24F541D-029D-D009-F8E7-8EB3567F056A}"/>
                </a:ext>
              </a:extLst>
            </p:cNvPr>
            <p:cNvSpPr txBox="1"/>
            <p:nvPr/>
          </p:nvSpPr>
          <p:spPr>
            <a:xfrm>
              <a:off x="4929113"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8</a:t>
              </a:r>
            </a:p>
          </p:txBody>
        </p:sp>
        <p:sp>
          <p:nvSpPr>
            <p:cNvPr id="39" name="TextBox 38">
              <a:extLst>
                <a:ext uri="{FF2B5EF4-FFF2-40B4-BE49-F238E27FC236}">
                  <a16:creationId xmlns:a16="http://schemas.microsoft.com/office/drawing/2014/main" id="{A9127539-4C7B-40CA-A81C-308FA5C733F0}"/>
                </a:ext>
              </a:extLst>
            </p:cNvPr>
            <p:cNvSpPr txBox="1"/>
            <p:nvPr/>
          </p:nvSpPr>
          <p:spPr>
            <a:xfrm>
              <a:off x="6259333"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4</a:t>
              </a:r>
            </a:p>
          </p:txBody>
        </p:sp>
        <p:sp>
          <p:nvSpPr>
            <p:cNvPr id="40" name="TextBox 39">
              <a:extLst>
                <a:ext uri="{FF2B5EF4-FFF2-40B4-BE49-F238E27FC236}">
                  <a16:creationId xmlns:a16="http://schemas.microsoft.com/office/drawing/2014/main" id="{07A5FAE1-DE2B-229E-B4D8-18AF21C8C8B7}"/>
                </a:ext>
              </a:extLst>
            </p:cNvPr>
            <p:cNvSpPr txBox="1"/>
            <p:nvPr/>
          </p:nvSpPr>
          <p:spPr>
            <a:xfrm>
              <a:off x="7456224"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41" name="TextBox 40">
              <a:extLst>
                <a:ext uri="{FF2B5EF4-FFF2-40B4-BE49-F238E27FC236}">
                  <a16:creationId xmlns:a16="http://schemas.microsoft.com/office/drawing/2014/main" id="{6DDB1B1B-682C-D0E4-1EEF-195BEE02E1B7}"/>
                </a:ext>
              </a:extLst>
            </p:cNvPr>
            <p:cNvSpPr txBox="1"/>
            <p:nvPr/>
          </p:nvSpPr>
          <p:spPr>
            <a:xfrm>
              <a:off x="8379719" y="3497665"/>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42" name="TextBox 41">
              <a:extLst>
                <a:ext uri="{FF2B5EF4-FFF2-40B4-BE49-F238E27FC236}">
                  <a16:creationId xmlns:a16="http://schemas.microsoft.com/office/drawing/2014/main" id="{F5A84F79-14D6-44A1-C69E-D3F677A41911}"/>
                </a:ext>
              </a:extLst>
            </p:cNvPr>
            <p:cNvSpPr txBox="1"/>
            <p:nvPr/>
          </p:nvSpPr>
          <p:spPr>
            <a:xfrm>
              <a:off x="1212372" y="3811566"/>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43" name="TextBox 42">
              <a:extLst>
                <a:ext uri="{FF2B5EF4-FFF2-40B4-BE49-F238E27FC236}">
                  <a16:creationId xmlns:a16="http://schemas.microsoft.com/office/drawing/2014/main" id="{B30FAD21-D75A-8532-3759-B206D2E31275}"/>
                </a:ext>
              </a:extLst>
            </p:cNvPr>
            <p:cNvSpPr txBox="1"/>
            <p:nvPr/>
          </p:nvSpPr>
          <p:spPr>
            <a:xfrm>
              <a:off x="3889608"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44" name="TextBox 43">
              <a:extLst>
                <a:ext uri="{FF2B5EF4-FFF2-40B4-BE49-F238E27FC236}">
                  <a16:creationId xmlns:a16="http://schemas.microsoft.com/office/drawing/2014/main" id="{832C61D3-84F2-72D5-3EA4-6B85F9591EAF}"/>
                </a:ext>
              </a:extLst>
            </p:cNvPr>
            <p:cNvSpPr txBox="1"/>
            <p:nvPr/>
          </p:nvSpPr>
          <p:spPr>
            <a:xfrm>
              <a:off x="4929113"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45" name="TextBox 44">
              <a:extLst>
                <a:ext uri="{FF2B5EF4-FFF2-40B4-BE49-F238E27FC236}">
                  <a16:creationId xmlns:a16="http://schemas.microsoft.com/office/drawing/2014/main" id="{7D3E3F83-0D8E-83FF-D385-586867485972}"/>
                </a:ext>
              </a:extLst>
            </p:cNvPr>
            <p:cNvSpPr txBox="1"/>
            <p:nvPr/>
          </p:nvSpPr>
          <p:spPr>
            <a:xfrm>
              <a:off x="6259333"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19</a:t>
              </a:r>
            </a:p>
          </p:txBody>
        </p:sp>
        <p:sp>
          <p:nvSpPr>
            <p:cNvPr id="46" name="TextBox 45">
              <a:extLst>
                <a:ext uri="{FF2B5EF4-FFF2-40B4-BE49-F238E27FC236}">
                  <a16:creationId xmlns:a16="http://schemas.microsoft.com/office/drawing/2014/main" id="{2DFC09EE-AF4F-5BED-BE55-5C587E85057C}"/>
                </a:ext>
              </a:extLst>
            </p:cNvPr>
            <p:cNvSpPr txBox="1"/>
            <p:nvPr/>
          </p:nvSpPr>
          <p:spPr>
            <a:xfrm>
              <a:off x="7456224"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7</a:t>
              </a:r>
            </a:p>
          </p:txBody>
        </p:sp>
        <p:sp>
          <p:nvSpPr>
            <p:cNvPr id="47" name="TextBox 46">
              <a:extLst>
                <a:ext uri="{FF2B5EF4-FFF2-40B4-BE49-F238E27FC236}">
                  <a16:creationId xmlns:a16="http://schemas.microsoft.com/office/drawing/2014/main" id="{49B2194E-AE3C-AD63-0976-C69B23E41201}"/>
                </a:ext>
              </a:extLst>
            </p:cNvPr>
            <p:cNvSpPr txBox="1"/>
            <p:nvPr/>
          </p:nvSpPr>
          <p:spPr>
            <a:xfrm>
              <a:off x="8379719" y="3811566"/>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49" name="TextBox 48" descr="The number 2 circled next to a student's name">
              <a:extLst>
                <a:ext uri="{FF2B5EF4-FFF2-40B4-BE49-F238E27FC236}">
                  <a16:creationId xmlns:a16="http://schemas.microsoft.com/office/drawing/2014/main" id="{49E4A602-0B5D-FB57-605C-11D0C1FD06B1}"/>
                </a:ext>
              </a:extLst>
            </p:cNvPr>
            <p:cNvSpPr txBox="1"/>
            <p:nvPr/>
          </p:nvSpPr>
          <p:spPr>
            <a:xfrm>
              <a:off x="796818" y="280461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51" name="Oval 50">
              <a:extLst>
                <a:ext uri="{FF2B5EF4-FFF2-40B4-BE49-F238E27FC236}">
                  <a16:creationId xmlns:a16="http://schemas.microsoft.com/office/drawing/2014/main" id="{63513992-E458-B964-68E0-E391F080D863}"/>
                </a:ext>
              </a:extLst>
            </p:cNvPr>
            <p:cNvSpPr/>
            <p:nvPr/>
          </p:nvSpPr>
          <p:spPr>
            <a:xfrm>
              <a:off x="754476" y="2777323"/>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extBox 47" descr="The number 1 circled next to a student's name">
              <a:extLst>
                <a:ext uri="{FF2B5EF4-FFF2-40B4-BE49-F238E27FC236}">
                  <a16:creationId xmlns:a16="http://schemas.microsoft.com/office/drawing/2014/main" id="{783785D9-1399-1EC6-6423-94752CDC8AA6}"/>
                </a:ext>
              </a:extLst>
            </p:cNvPr>
            <p:cNvSpPr txBox="1"/>
            <p:nvPr/>
          </p:nvSpPr>
          <p:spPr>
            <a:xfrm>
              <a:off x="813613" y="3499637"/>
              <a:ext cx="310195"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a:t>
              </a:r>
            </a:p>
          </p:txBody>
        </p:sp>
        <p:sp>
          <p:nvSpPr>
            <p:cNvPr id="52" name="Oval 51">
              <a:extLst>
                <a:ext uri="{FF2B5EF4-FFF2-40B4-BE49-F238E27FC236}">
                  <a16:creationId xmlns:a16="http://schemas.microsoft.com/office/drawing/2014/main" id="{013E5010-537C-B02C-2A80-EF96480A0BCC}"/>
                </a:ext>
              </a:extLst>
            </p:cNvPr>
            <p:cNvSpPr/>
            <p:nvPr/>
          </p:nvSpPr>
          <p:spPr>
            <a:xfrm>
              <a:off x="754476" y="3486305"/>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TextBox 49">
              <a:extLst>
                <a:ext uri="{FF2B5EF4-FFF2-40B4-BE49-F238E27FC236}">
                  <a16:creationId xmlns:a16="http://schemas.microsoft.com/office/drawing/2014/main" id="{224A15A1-2C4F-320F-7A5B-0FE745E6AF95}"/>
                </a:ext>
              </a:extLst>
            </p:cNvPr>
            <p:cNvSpPr txBox="1"/>
            <p:nvPr/>
          </p:nvSpPr>
          <p:spPr>
            <a:xfrm>
              <a:off x="801367" y="4151250"/>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53" name="Oval 52" descr="The number 3 circled next to a student's name">
              <a:extLst>
                <a:ext uri="{FF2B5EF4-FFF2-40B4-BE49-F238E27FC236}">
                  <a16:creationId xmlns:a16="http://schemas.microsoft.com/office/drawing/2014/main" id="{A791DF81-603B-D8E4-4FF9-5215E4419772}"/>
                </a:ext>
              </a:extLst>
            </p:cNvPr>
            <p:cNvSpPr/>
            <p:nvPr/>
          </p:nvSpPr>
          <p:spPr>
            <a:xfrm>
              <a:off x="754476" y="4138343"/>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243C368F-3A6B-F734-1830-19AF0548BA85}"/>
                </a:ext>
              </a:extLst>
            </p:cNvPr>
            <p:cNvSpPr txBox="1"/>
            <p:nvPr/>
          </p:nvSpPr>
          <p:spPr>
            <a:xfrm>
              <a:off x="2330030" y="2834483"/>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Smith, John</a:t>
              </a:r>
            </a:p>
          </p:txBody>
        </p:sp>
        <p:sp>
          <p:nvSpPr>
            <p:cNvPr id="8" name="TextBox 7">
              <a:extLst>
                <a:ext uri="{FF2B5EF4-FFF2-40B4-BE49-F238E27FC236}">
                  <a16:creationId xmlns:a16="http://schemas.microsoft.com/office/drawing/2014/main" id="{3A239159-7B26-3E36-8D8B-6D6845BD968C}"/>
                </a:ext>
              </a:extLst>
            </p:cNvPr>
            <p:cNvSpPr txBox="1"/>
            <p:nvPr/>
          </p:nvSpPr>
          <p:spPr>
            <a:xfrm>
              <a:off x="2331924" y="3181489"/>
              <a:ext cx="1046330" cy="253916"/>
            </a:xfrm>
            <a:prstGeom prst="rect">
              <a:avLst/>
            </a:prstGeom>
            <a:noFill/>
          </p:spPr>
          <p:txBody>
            <a:bodyPr wrap="square" rtlCol="0">
              <a:spAutoFit/>
            </a:bodyPr>
            <a:lstStyle/>
            <a:p>
              <a:r>
                <a:rPr lang="en-US" sz="1050">
                  <a:latin typeface="Dreaming Outloud Pro" panose="03050502040302030504" pitchFamily="66" charset="0"/>
                  <a:cs typeface="Dreaming Outloud Pro" panose="03050502040302030504" pitchFamily="66" charset="0"/>
                </a:rPr>
                <a:t>Johnson, Emily</a:t>
              </a:r>
            </a:p>
          </p:txBody>
        </p:sp>
        <p:sp>
          <p:nvSpPr>
            <p:cNvPr id="34" name="TextBox 33">
              <a:extLst>
                <a:ext uri="{FF2B5EF4-FFF2-40B4-BE49-F238E27FC236}">
                  <a16:creationId xmlns:a16="http://schemas.microsoft.com/office/drawing/2014/main" id="{5592CFA8-F72E-FA58-B80F-9E66560BC2A0}"/>
                </a:ext>
              </a:extLst>
            </p:cNvPr>
            <p:cNvSpPr txBox="1"/>
            <p:nvPr/>
          </p:nvSpPr>
          <p:spPr>
            <a:xfrm>
              <a:off x="2347266" y="3486305"/>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Taylor, Sarah</a:t>
              </a:r>
            </a:p>
          </p:txBody>
        </p:sp>
        <p:sp>
          <p:nvSpPr>
            <p:cNvPr id="35" name="TextBox 34">
              <a:extLst>
                <a:ext uri="{FF2B5EF4-FFF2-40B4-BE49-F238E27FC236}">
                  <a16:creationId xmlns:a16="http://schemas.microsoft.com/office/drawing/2014/main" id="{DF2BD524-DD2C-35FB-2F19-7166D3500DB8}"/>
                </a:ext>
              </a:extLst>
            </p:cNvPr>
            <p:cNvSpPr txBox="1"/>
            <p:nvPr/>
          </p:nvSpPr>
          <p:spPr>
            <a:xfrm>
              <a:off x="2347266" y="3833311"/>
              <a:ext cx="1371294" cy="246221"/>
            </a:xfrm>
            <a:prstGeom prst="rect">
              <a:avLst/>
            </a:prstGeom>
            <a:noFill/>
          </p:spPr>
          <p:txBody>
            <a:bodyPr wrap="square" rtlCol="0">
              <a:spAutoFit/>
            </a:bodyPr>
            <a:lstStyle/>
            <a:p>
              <a:r>
                <a:rPr lang="en-US" sz="1000">
                  <a:latin typeface="Dreaming Outloud Pro" panose="03050502040302030504" pitchFamily="66" charset="0"/>
                  <a:cs typeface="Dreaming Outloud Pro" panose="03050502040302030504" pitchFamily="66" charset="0"/>
                </a:rPr>
                <a:t>Anderson, David</a:t>
              </a:r>
            </a:p>
          </p:txBody>
        </p:sp>
        <p:sp>
          <p:nvSpPr>
            <p:cNvPr id="57" name="TextBox 56">
              <a:extLst>
                <a:ext uri="{FF2B5EF4-FFF2-40B4-BE49-F238E27FC236}">
                  <a16:creationId xmlns:a16="http://schemas.microsoft.com/office/drawing/2014/main" id="{6A6E2A57-42BE-D0FD-22A1-4FF8E8FC0B5B}"/>
                </a:ext>
              </a:extLst>
            </p:cNvPr>
            <p:cNvSpPr txBox="1"/>
            <p:nvPr/>
          </p:nvSpPr>
          <p:spPr>
            <a:xfrm>
              <a:off x="2347266" y="4154292"/>
              <a:ext cx="1371294" cy="253916"/>
            </a:xfrm>
            <a:prstGeom prst="rect">
              <a:avLst/>
            </a:prstGeom>
            <a:noFill/>
          </p:spPr>
          <p:txBody>
            <a:bodyPr wrap="square" rtlCol="0">
              <a:spAutoFit/>
            </a:bodyPr>
            <a:lstStyle/>
            <a:p>
              <a:r>
                <a:rPr lang="en-US" sz="1050">
                  <a:latin typeface="Dreaming Outloud Pro" panose="03050502040302030504" pitchFamily="66" charset="0"/>
                  <a:cs typeface="Dreaming Outloud Pro" panose="03050502040302030504" pitchFamily="66" charset="0"/>
                </a:rPr>
                <a:t>Thomas, Jessica</a:t>
              </a:r>
            </a:p>
          </p:txBody>
        </p:sp>
        <p:sp>
          <p:nvSpPr>
            <p:cNvPr id="58" name="TextBox 57">
              <a:extLst>
                <a:ext uri="{FF2B5EF4-FFF2-40B4-BE49-F238E27FC236}">
                  <a16:creationId xmlns:a16="http://schemas.microsoft.com/office/drawing/2014/main" id="{5D2CEAF7-62B5-414F-B972-8034A72FA94B}"/>
                </a:ext>
              </a:extLst>
            </p:cNvPr>
            <p:cNvSpPr txBox="1"/>
            <p:nvPr/>
          </p:nvSpPr>
          <p:spPr>
            <a:xfrm>
              <a:off x="2372435" y="4491358"/>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Harris, James</a:t>
              </a:r>
            </a:p>
          </p:txBody>
        </p:sp>
      </p:grpSp>
    </p:spTree>
    <p:extLst>
      <p:ext uri="{BB962C8B-B14F-4D97-AF65-F5344CB8AC3E}">
        <p14:creationId xmlns:p14="http://schemas.microsoft.com/office/powerpoint/2010/main" val="611116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9B40E-D066-73A0-8B17-2832A4688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C1CE3-E92C-462C-42C6-B9796205BCE0}"/>
              </a:ext>
            </a:extLst>
          </p:cNvPr>
          <p:cNvSpPr>
            <a:spLocks noGrp="1"/>
          </p:cNvSpPr>
          <p:nvPr>
            <p:ph type="title"/>
          </p:nvPr>
        </p:nvSpPr>
        <p:spPr>
          <a:xfrm>
            <a:off x="3581400" y="1709738"/>
            <a:ext cx="8610600" cy="2852737"/>
          </a:xfrm>
        </p:spPr>
        <p:txBody>
          <a:bodyPr anchor="ctr">
            <a:normAutofit/>
          </a:bodyPr>
          <a:lstStyle/>
          <a:p>
            <a:r>
              <a:rPr lang="en-US"/>
              <a:t>Step 2</a:t>
            </a:r>
          </a:p>
        </p:txBody>
      </p:sp>
      <p:sp>
        <p:nvSpPr>
          <p:cNvPr id="7" name="Text Placeholder 2">
            <a:extLst>
              <a:ext uri="{FF2B5EF4-FFF2-40B4-BE49-F238E27FC236}">
                <a16:creationId xmlns:a16="http://schemas.microsoft.com/office/drawing/2014/main" id="{192A1B1C-0A69-3FDB-C9F7-BC687260E7D5}"/>
              </a:ext>
            </a:extLst>
          </p:cNvPr>
          <p:cNvSpPr>
            <a:spLocks noGrp="1"/>
          </p:cNvSpPr>
          <p:nvPr>
            <p:ph type="body" idx="1"/>
          </p:nvPr>
        </p:nvSpPr>
        <p:spPr>
          <a:xfrm>
            <a:off x="5578996" y="4589463"/>
            <a:ext cx="6613004" cy="1500187"/>
          </a:xfrm>
        </p:spPr>
        <p:txBody>
          <a:bodyPr/>
          <a:lstStyle/>
          <a:p>
            <a:r>
              <a:rPr lang="en-US"/>
              <a:t>Plan RRR Procedures</a:t>
            </a:r>
          </a:p>
        </p:txBody>
      </p:sp>
    </p:spTree>
    <p:extLst>
      <p:ext uri="{BB962C8B-B14F-4D97-AF65-F5344CB8AC3E}">
        <p14:creationId xmlns:p14="http://schemas.microsoft.com/office/powerpoint/2010/main" val="235465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Step 2</a:t>
            </a:r>
            <a:br>
              <a:rPr lang="en-US" sz="4000"/>
            </a:br>
            <a:r>
              <a:rPr lang="en-US" sz="4000" b="0">
                <a:latin typeface="Arial" panose="020B0604020202020204"/>
              </a:rPr>
              <a:t>Plan RRR Procedures (1 of 2)</a:t>
            </a:r>
            <a:endParaRPr lang="en-US" sz="4000" b="0"/>
          </a:p>
        </p:txBody>
      </p:sp>
      <p:sp>
        <p:nvSpPr>
          <p:cNvPr id="3" name="Content">
            <a:extLst>
              <a:ext uri="{FF2B5EF4-FFF2-40B4-BE49-F238E27FC236}">
                <a16:creationId xmlns:a16="http://schemas.microsoft.com/office/drawing/2014/main" id="{F474782C-0812-D57D-D0B5-64BF6A8858BE}"/>
              </a:ext>
            </a:extLst>
          </p:cNvPr>
          <p:cNvSpPr>
            <a:spLocks noGrp="1"/>
          </p:cNvSpPr>
          <p:nvPr>
            <p:ph idx="1"/>
          </p:nvPr>
        </p:nvSpPr>
        <p:spPr>
          <a:xfrm>
            <a:off x="838200" y="1825625"/>
            <a:ext cx="7380767" cy="4351338"/>
          </a:xfrm>
        </p:spPr>
        <p:txBody>
          <a:bodyPr>
            <a:normAutofit fontScale="92500" lnSpcReduction="20000"/>
          </a:bodyPr>
          <a:lstStyle/>
          <a:p>
            <a:r>
              <a:rPr lang="en-US"/>
              <a:t>Collaborate with parents, families, and colleagues</a:t>
            </a:r>
          </a:p>
          <a:p>
            <a:r>
              <a:rPr lang="en-US"/>
              <a:t>Gather data to identify students’ strengths, abilities, and needs</a:t>
            </a:r>
          </a:p>
          <a:p>
            <a:r>
              <a:rPr lang="en-US"/>
              <a:t>Schedule </a:t>
            </a:r>
          </a:p>
          <a:p>
            <a:pPr lvl="1"/>
            <a:r>
              <a:rPr lang="en-US" sz="2600"/>
              <a:t>RRR Rating Period</a:t>
            </a:r>
          </a:p>
          <a:p>
            <a:pPr lvl="2"/>
            <a:r>
              <a:rPr lang="en-US" sz="2600"/>
              <a:t>Time when baseline (Direct Behavior Rating) data collected</a:t>
            </a:r>
          </a:p>
          <a:p>
            <a:pPr lvl="2"/>
            <a:r>
              <a:rPr lang="en-US" sz="2600"/>
              <a:t>Time when students will use self-monitoring during RRR In-Class phase</a:t>
            </a:r>
          </a:p>
          <a:p>
            <a:pPr lvl="1"/>
            <a:r>
              <a:rPr lang="en-US" sz="2600"/>
              <a:t>RRR Instruction Block</a:t>
            </a:r>
          </a:p>
          <a:p>
            <a:pPr lvl="2"/>
            <a:r>
              <a:rPr lang="en-US" sz="2600"/>
              <a:t>Time when small-group instruction will occur</a:t>
            </a:r>
            <a:br>
              <a:rPr lang="en-US" sz="2600"/>
            </a:br>
            <a:r>
              <a:rPr lang="en-US" sz="2600"/>
              <a:t>(15 lessons, 20-30 min each)</a:t>
            </a:r>
          </a:p>
          <a:p>
            <a:pPr lvl="1"/>
            <a:endParaRPr lang="en-US"/>
          </a:p>
        </p:txBody>
      </p:sp>
      <p:grpSp>
        <p:nvGrpSpPr>
          <p:cNvPr id="8" name="Group">
            <a:extLst>
              <a:ext uri="{FF2B5EF4-FFF2-40B4-BE49-F238E27FC236}">
                <a16:creationId xmlns:a16="http://schemas.microsoft.com/office/drawing/2014/main" id="{DAE089D0-1E2A-F0C0-7822-04A59AAB6CC8}"/>
              </a:ext>
              <a:ext uri="{C183D7F6-B498-43B3-948B-1728B52AA6E4}">
                <adec:decorative xmlns:adec="http://schemas.microsoft.com/office/drawing/2017/decorative" val="1"/>
              </a:ext>
            </a:extLst>
          </p:cNvPr>
          <p:cNvGrpSpPr/>
          <p:nvPr/>
        </p:nvGrpSpPr>
        <p:grpSpPr>
          <a:xfrm>
            <a:off x="8218967" y="1529501"/>
            <a:ext cx="3469840" cy="3798998"/>
            <a:chOff x="6425514" y="2862538"/>
            <a:chExt cx="1853514" cy="1803410"/>
          </a:xfrm>
        </p:grpSpPr>
        <p:pic>
          <p:nvPicPr>
            <p:cNvPr id="9" name="Picture">
              <a:extLst>
                <a:ext uri="{FF2B5EF4-FFF2-40B4-BE49-F238E27FC236}">
                  <a16:creationId xmlns:a16="http://schemas.microsoft.com/office/drawing/2014/main" id="{59F9C644-6925-BA61-B713-5FD17265D6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25514" y="2862538"/>
              <a:ext cx="1853514" cy="18034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TextBox 1">
              <a:extLst>
                <a:ext uri="{FF2B5EF4-FFF2-40B4-BE49-F238E27FC236}">
                  <a16:creationId xmlns:a16="http://schemas.microsoft.com/office/drawing/2014/main" id="{E4F77175-6F70-79E4-932A-A97285D164C3}"/>
                </a:ext>
              </a:extLst>
            </p:cNvPr>
            <p:cNvSpPr txBox="1"/>
            <p:nvPr/>
          </p:nvSpPr>
          <p:spPr>
            <a:xfrm>
              <a:off x="6457749" y="3289648"/>
              <a:ext cx="894522" cy="248376"/>
            </a:xfrm>
            <a:prstGeom prst="rect">
              <a:avLst/>
            </a:prstGeom>
            <a:noFill/>
            <a:ln w="3175">
              <a:noFill/>
            </a:ln>
          </p:spPr>
          <p:txBody>
            <a:bodyPr wrap="square" rtlCol="0">
              <a:spAutoFit/>
            </a:bodyPr>
            <a:lstStyle/>
            <a:p>
              <a:pPr algn="ctr"/>
              <a:r>
                <a:rPr lang="en-US" sz="1400" b="1">
                  <a:latin typeface="Dreaming Outloud Pro" panose="03050502040302030504" pitchFamily="66" charset="0"/>
                  <a:cs typeface="Dreaming Outloud Pro" panose="03050502040302030504" pitchFamily="66" charset="0"/>
                </a:rPr>
                <a:t>2:00-2:40</a:t>
              </a:r>
            </a:p>
            <a:p>
              <a:pPr algn="ctr"/>
              <a:r>
                <a:rPr lang="en-US" sz="1400" b="1">
                  <a:latin typeface="Dreaming Outloud Pro" panose="03050502040302030504" pitchFamily="66" charset="0"/>
                  <a:cs typeface="Dreaming Outloud Pro" panose="03050502040302030504" pitchFamily="66" charset="0"/>
                </a:rPr>
                <a:t>Monday-Thursday</a:t>
              </a:r>
            </a:p>
          </p:txBody>
        </p:sp>
        <p:sp>
          <p:nvSpPr>
            <p:cNvPr id="11" name="TextBox 2">
              <a:extLst>
                <a:ext uri="{FF2B5EF4-FFF2-40B4-BE49-F238E27FC236}">
                  <a16:creationId xmlns:a16="http://schemas.microsoft.com/office/drawing/2014/main" id="{F5EE4CC9-66F0-531B-7811-19C6A0D3360C}"/>
                </a:ext>
              </a:extLst>
            </p:cNvPr>
            <p:cNvSpPr txBox="1"/>
            <p:nvPr/>
          </p:nvSpPr>
          <p:spPr>
            <a:xfrm>
              <a:off x="7255366" y="3335814"/>
              <a:ext cx="894522" cy="175324"/>
            </a:xfrm>
            <a:prstGeom prst="rect">
              <a:avLst/>
            </a:prstGeom>
            <a:noFill/>
            <a:ln w="3175">
              <a:noFill/>
            </a:ln>
          </p:spPr>
          <p:txBody>
            <a:bodyPr wrap="square" rtlCol="0">
              <a:spAutoFit/>
            </a:bodyPr>
            <a:lstStyle/>
            <a:p>
              <a:pPr algn="ctr"/>
              <a:r>
                <a:rPr lang="en-US" b="1">
                  <a:latin typeface="Dreaming Outloud Pro" panose="03050502040302030504" pitchFamily="66" charset="0"/>
                  <a:cs typeface="Dreaming Outloud Pro" panose="03050502040302030504" pitchFamily="66" charset="0"/>
                </a:rPr>
                <a:t>Math</a:t>
              </a:r>
            </a:p>
          </p:txBody>
        </p:sp>
        <p:sp>
          <p:nvSpPr>
            <p:cNvPr id="12" name="TextBox 3">
              <a:extLst>
                <a:ext uri="{FF2B5EF4-FFF2-40B4-BE49-F238E27FC236}">
                  <a16:creationId xmlns:a16="http://schemas.microsoft.com/office/drawing/2014/main" id="{C4F500F4-DD17-EE84-A4DE-D7F910B7D56B}"/>
                </a:ext>
              </a:extLst>
            </p:cNvPr>
            <p:cNvSpPr txBox="1"/>
            <p:nvPr/>
          </p:nvSpPr>
          <p:spPr>
            <a:xfrm>
              <a:off x="6457748" y="4221638"/>
              <a:ext cx="894522" cy="273944"/>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10:00-10:25</a:t>
              </a:r>
            </a:p>
            <a:p>
              <a:pPr algn="ctr"/>
              <a:r>
                <a:rPr lang="en-US" sz="1050" b="1">
                  <a:latin typeface="Dreaming Outloud Pro" panose="03050502040302030504" pitchFamily="66" charset="0"/>
                  <a:cs typeface="Dreaming Outloud Pro" panose="03050502040302030504" pitchFamily="66" charset="0"/>
                </a:rPr>
                <a:t>Monday, Wednesday, Thursday</a:t>
              </a:r>
            </a:p>
          </p:txBody>
        </p:sp>
        <p:sp>
          <p:nvSpPr>
            <p:cNvPr id="13" name="TextBox 4">
              <a:extLst>
                <a:ext uri="{FF2B5EF4-FFF2-40B4-BE49-F238E27FC236}">
                  <a16:creationId xmlns:a16="http://schemas.microsoft.com/office/drawing/2014/main" id="{B50A35A2-F878-CD82-FE45-A0859417AB0A}"/>
                </a:ext>
              </a:extLst>
            </p:cNvPr>
            <p:cNvSpPr txBox="1"/>
            <p:nvPr/>
          </p:nvSpPr>
          <p:spPr>
            <a:xfrm>
              <a:off x="7303818" y="4273533"/>
              <a:ext cx="894522" cy="120536"/>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Independent Work Time</a:t>
              </a:r>
            </a:p>
          </p:txBody>
        </p:sp>
      </p:grpSp>
      <p:grpSp>
        <p:nvGrpSpPr>
          <p:cNvPr id="6" name="RRR">
            <a:extLst>
              <a:ext uri="{FF2B5EF4-FFF2-40B4-BE49-F238E27FC236}">
                <a16:creationId xmlns:a16="http://schemas.microsoft.com/office/drawing/2014/main" id="{F382F344-5132-6B1C-83E6-A2F00D3F53A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EE37913E-E3F4-3271-DFC5-8050FB556E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2136F61B-088A-5D84-FEA5-552B90953B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5138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a:xfrm>
            <a:off x="849227" y="163295"/>
            <a:ext cx="10515600" cy="1325563"/>
          </a:xfrm>
        </p:spPr>
        <p:txBody>
          <a:bodyPr>
            <a:normAutofit/>
          </a:bodyPr>
          <a:lstStyle/>
          <a:p>
            <a:r>
              <a:rPr lang="en-US" sz="4000"/>
              <a:t>Step 2</a:t>
            </a:r>
            <a:br>
              <a:rPr lang="en-US" sz="4000"/>
            </a:br>
            <a:r>
              <a:rPr lang="en-US" sz="4000" b="0">
                <a:latin typeface="Arial" panose="020B0604020202020204"/>
              </a:rPr>
              <a:t>Plan RRR Procedures (2 of 2)</a:t>
            </a:r>
            <a:endParaRPr lang="en-US" sz="4000"/>
          </a:p>
        </p:txBody>
      </p:sp>
      <p:pic>
        <p:nvPicPr>
          <p:cNvPr id="4" name="Picture 1" descr="Defining Behaviors infographic">
            <a:hlinkClick r:id="rId2"/>
            <a:extLst>
              <a:ext uri="{FF2B5EF4-FFF2-40B4-BE49-F238E27FC236}">
                <a16:creationId xmlns:a16="http://schemas.microsoft.com/office/drawing/2014/main" id="{5D7DDBD0-401A-60EA-1B7C-70D8B3425C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321" y="1809326"/>
            <a:ext cx="3169000" cy="4102585"/>
          </a:xfrm>
          <a:prstGeom prst="rect">
            <a:avLst/>
          </a:prstGeom>
          <a:ln>
            <a:noFill/>
          </a:ln>
          <a:effectLst>
            <a:outerShdw blurRad="292100" dist="139700" dir="2700000" algn="tl" rotWithShape="0">
              <a:srgbClr val="333333">
                <a:alpha val="65000"/>
              </a:srgbClr>
            </a:outerShdw>
          </a:effectLst>
        </p:spPr>
      </p:pic>
      <p:sp>
        <p:nvSpPr>
          <p:cNvPr id="3" name="Text 1">
            <a:extLst>
              <a:ext uri="{FF2B5EF4-FFF2-40B4-BE49-F238E27FC236}">
                <a16:creationId xmlns:a16="http://schemas.microsoft.com/office/drawing/2014/main" id="{F474782C-0812-D57D-D0B5-64BF6A8858BE}"/>
              </a:ext>
            </a:extLst>
          </p:cNvPr>
          <p:cNvSpPr>
            <a:spLocks noGrp="1"/>
          </p:cNvSpPr>
          <p:nvPr>
            <p:ph idx="1"/>
          </p:nvPr>
        </p:nvSpPr>
        <p:spPr>
          <a:xfrm>
            <a:off x="463201" y="6041145"/>
            <a:ext cx="4073240" cy="674175"/>
          </a:xfrm>
        </p:spPr>
        <p:txBody>
          <a:bodyPr>
            <a:noAutofit/>
          </a:bodyPr>
          <a:lstStyle/>
          <a:p>
            <a:pPr marL="0" indent="0" algn="ctr">
              <a:buNone/>
            </a:pPr>
            <a:r>
              <a:rPr lang="en-US" sz="2400"/>
              <a:t>Operationalize behaviors of interest</a:t>
            </a:r>
          </a:p>
        </p:txBody>
      </p:sp>
      <p:sp>
        <p:nvSpPr>
          <p:cNvPr id="5" name="Text 2">
            <a:extLst>
              <a:ext uri="{FF2B5EF4-FFF2-40B4-BE49-F238E27FC236}">
                <a16:creationId xmlns:a16="http://schemas.microsoft.com/office/drawing/2014/main" id="{6194D8FC-C028-2743-55AE-C8D42F160E9E}"/>
              </a:ext>
            </a:extLst>
          </p:cNvPr>
          <p:cNvSpPr txBox="1">
            <a:spLocks/>
          </p:cNvSpPr>
          <p:nvPr/>
        </p:nvSpPr>
        <p:spPr>
          <a:xfrm>
            <a:off x="5669018" y="1375092"/>
            <a:ext cx="5750869" cy="8391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t>Prepare intervention forms and procedures</a:t>
            </a:r>
          </a:p>
        </p:txBody>
      </p:sp>
      <p:pic>
        <p:nvPicPr>
          <p:cNvPr id="7" name="Picture 2">
            <a:extLst>
              <a:ext uri="{FF2B5EF4-FFF2-40B4-BE49-F238E27FC236}">
                <a16:creationId xmlns:a16="http://schemas.microsoft.com/office/drawing/2014/main" id="{F0907217-A3DC-E18D-81E6-67D1248CD55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2040" y="2312975"/>
            <a:ext cx="2887880" cy="2232050"/>
          </a:xfrm>
          <a:prstGeom prst="rect">
            <a:avLst/>
          </a:prstGeom>
          <a:ln>
            <a:noFill/>
          </a:ln>
          <a:effectLst>
            <a:outerShdw blurRad="292100" dist="139700" dir="2700000" algn="tl" rotWithShape="0">
              <a:srgbClr val="333333">
                <a:alpha val="65000"/>
              </a:srgbClr>
            </a:outerShdw>
          </a:effectLst>
        </p:spPr>
      </p:pic>
      <p:sp>
        <p:nvSpPr>
          <p:cNvPr id="6" name="Text 3">
            <a:extLst>
              <a:ext uri="{FF2B5EF4-FFF2-40B4-BE49-F238E27FC236}">
                <a16:creationId xmlns:a16="http://schemas.microsoft.com/office/drawing/2014/main" id="{0B7A0BA0-9DBF-32F3-48E9-0CCE7E10E781}"/>
              </a:ext>
            </a:extLst>
          </p:cNvPr>
          <p:cNvSpPr txBox="1">
            <a:spLocks/>
          </p:cNvSpPr>
          <p:nvPr/>
        </p:nvSpPr>
        <p:spPr>
          <a:xfrm>
            <a:off x="5726930" y="4742580"/>
            <a:ext cx="2862989" cy="142192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t>Teacher Recording Form</a:t>
            </a:r>
            <a:br>
              <a:rPr lang="en-US" sz="2400"/>
            </a:br>
            <a:r>
              <a:rPr lang="en-US" sz="2400"/>
              <a:t>(Direct Behavior Rating)</a:t>
            </a:r>
          </a:p>
        </p:txBody>
      </p:sp>
      <p:pic>
        <p:nvPicPr>
          <p:cNvPr id="13" name="Picture 3">
            <a:extLst>
              <a:ext uri="{FF2B5EF4-FFF2-40B4-BE49-F238E27FC236}">
                <a16:creationId xmlns:a16="http://schemas.microsoft.com/office/drawing/2014/main" id="{5B1BB339-4BDD-A4B2-8A2D-82552D0D32A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11456" y="2971799"/>
            <a:ext cx="2887352" cy="2231136"/>
          </a:xfrm>
          <a:prstGeom prst="rect">
            <a:avLst/>
          </a:prstGeom>
          <a:effectLst>
            <a:outerShdw blurRad="292100" dist="139700" dir="2700000" algn="ctr" rotWithShape="0">
              <a:schemeClr val="tx1">
                <a:alpha val="65000"/>
              </a:schemeClr>
            </a:outerShdw>
          </a:effectLst>
        </p:spPr>
      </p:pic>
      <p:sp>
        <p:nvSpPr>
          <p:cNvPr id="8" name="Text 4">
            <a:extLst>
              <a:ext uri="{FF2B5EF4-FFF2-40B4-BE49-F238E27FC236}">
                <a16:creationId xmlns:a16="http://schemas.microsoft.com/office/drawing/2014/main" id="{DEBF7A84-FDF2-6B36-51F7-390ACC6006E4}"/>
              </a:ext>
            </a:extLst>
          </p:cNvPr>
          <p:cNvSpPr txBox="1">
            <a:spLocks/>
          </p:cNvSpPr>
          <p:nvPr/>
        </p:nvSpPr>
        <p:spPr>
          <a:xfrm>
            <a:off x="9233585" y="5395692"/>
            <a:ext cx="2043095" cy="10895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t>Student Self-Monitoring Sheet</a:t>
            </a:r>
          </a:p>
        </p:txBody>
      </p:sp>
      <p:grpSp>
        <p:nvGrpSpPr>
          <p:cNvPr id="9" name="RRR">
            <a:extLst>
              <a:ext uri="{FF2B5EF4-FFF2-40B4-BE49-F238E27FC236}">
                <a16:creationId xmlns:a16="http://schemas.microsoft.com/office/drawing/2014/main" id="{B1303089-CD05-4921-DC18-4F17C05E8BC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55D7C7A5-F5E7-DCC8-E3F9-5F98ED094F3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AAFB321F-9419-0278-A49B-A895DA20D92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8204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2A44D-44A4-C5DB-15A4-F5F2486B4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C5E00-BF91-277A-508D-555CF55A485C}"/>
              </a:ext>
            </a:extLst>
          </p:cNvPr>
          <p:cNvSpPr>
            <a:spLocks noGrp="1"/>
          </p:cNvSpPr>
          <p:nvPr>
            <p:ph type="title"/>
          </p:nvPr>
        </p:nvSpPr>
        <p:spPr>
          <a:xfrm>
            <a:off x="3581400" y="1709738"/>
            <a:ext cx="8610600" cy="2852737"/>
          </a:xfrm>
        </p:spPr>
        <p:txBody>
          <a:bodyPr anchor="ctr">
            <a:normAutofit/>
          </a:bodyPr>
          <a:lstStyle/>
          <a:p>
            <a:r>
              <a:rPr lang="en-US"/>
              <a:t>Step 3</a:t>
            </a:r>
          </a:p>
        </p:txBody>
      </p:sp>
      <p:sp>
        <p:nvSpPr>
          <p:cNvPr id="7" name="Text Placeholder 2">
            <a:extLst>
              <a:ext uri="{FF2B5EF4-FFF2-40B4-BE49-F238E27FC236}">
                <a16:creationId xmlns:a16="http://schemas.microsoft.com/office/drawing/2014/main" id="{EBAFC50E-D8FD-260D-1C87-812C4855AA7D}"/>
              </a:ext>
            </a:extLst>
          </p:cNvPr>
          <p:cNvSpPr>
            <a:spLocks noGrp="1"/>
          </p:cNvSpPr>
          <p:nvPr>
            <p:ph type="body" idx="1"/>
          </p:nvPr>
        </p:nvSpPr>
        <p:spPr>
          <a:xfrm>
            <a:off x="5578996" y="4589463"/>
            <a:ext cx="6613004" cy="1500187"/>
          </a:xfrm>
        </p:spPr>
        <p:txBody>
          <a:bodyPr/>
          <a:lstStyle/>
          <a:p>
            <a:r>
              <a:rPr lang="en-US"/>
              <a:t>Begin baseline data collection</a:t>
            </a:r>
          </a:p>
        </p:txBody>
      </p:sp>
    </p:spTree>
    <p:extLst>
      <p:ext uri="{BB962C8B-B14F-4D97-AF65-F5344CB8AC3E}">
        <p14:creationId xmlns:p14="http://schemas.microsoft.com/office/powerpoint/2010/main" val="4112548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 uri="{C183D7F6-B498-43B3-948B-1728B52AA6E4}">
                <adec:decorative xmlns:adec="http://schemas.microsoft.com/office/drawing/2017/decorative" val="0"/>
              </a:ext>
            </a:extLst>
          </p:cNvPr>
          <p:cNvSpPr>
            <a:spLocks noGrp="1"/>
          </p:cNvSpPr>
          <p:nvPr>
            <p:ph type="title"/>
          </p:nvPr>
        </p:nvSpPr>
        <p:spPr/>
        <p:txBody>
          <a:bodyPr/>
          <a:lstStyle/>
          <a:p>
            <a:r>
              <a:rPr lang="en-US"/>
              <a:t>Baseline</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a:xfrm>
            <a:off x="838200" y="1825625"/>
            <a:ext cx="10701130" cy="4351338"/>
          </a:xfrm>
        </p:spPr>
        <p:txBody>
          <a:bodyPr/>
          <a:lstStyle/>
          <a:p>
            <a:r>
              <a:rPr lang="en-US"/>
              <a:t>This is the time (approximately two weeks) </a:t>
            </a:r>
            <a:r>
              <a:rPr lang="en-US" b="1" u="sng"/>
              <a:t>before</a:t>
            </a:r>
            <a:r>
              <a:rPr lang="en-US"/>
              <a:t> beginning RRR instruction</a:t>
            </a:r>
          </a:p>
          <a:p>
            <a:pPr lvl="1"/>
            <a:r>
              <a:rPr lang="en-US"/>
              <a:t>Nothing else changes!</a:t>
            </a:r>
          </a:p>
          <a:p>
            <a:pPr lvl="1"/>
            <a:r>
              <a:rPr lang="en-US"/>
              <a:t>This allows for a comparison pre-intervention performance to post-intervention performance</a:t>
            </a:r>
          </a:p>
          <a:p>
            <a:r>
              <a:rPr lang="en-US"/>
              <a:t>During this time, teachers will collect Direct Behavior Rating (DBR) data four times a week (Monday-Thursday)</a:t>
            </a:r>
          </a:p>
          <a:p>
            <a:r>
              <a:rPr lang="en-US"/>
              <a:t>Goal is to collect ~6-8 data points during this time!</a:t>
            </a:r>
          </a:p>
          <a:p>
            <a:pPr lvl="1"/>
            <a:endParaRPr lang="en-US"/>
          </a:p>
        </p:txBody>
      </p:sp>
      <p:pic>
        <p:nvPicPr>
          <p:cNvPr id="5" name="Picture 4" descr="Image of a Teacher Recording Form (DBR)&#10;&#10;">
            <a:extLst>
              <a:ext uri="{FF2B5EF4-FFF2-40B4-BE49-F238E27FC236}">
                <a16:creationId xmlns:a16="http://schemas.microsoft.com/office/drawing/2014/main" id="{A65F8FA6-15E0-F52B-6EC5-514980BDD5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6311" y="5276850"/>
            <a:ext cx="1830150" cy="1414207"/>
          </a:xfrm>
          <a:prstGeom prst="rect">
            <a:avLst/>
          </a:prstGeom>
          <a:ln>
            <a:solidFill>
              <a:schemeClr val="tx1"/>
            </a:solidFill>
          </a:ln>
        </p:spPr>
      </p:pic>
    </p:spTree>
    <p:extLst>
      <p:ext uri="{BB962C8B-B14F-4D97-AF65-F5344CB8AC3E}">
        <p14:creationId xmlns:p14="http://schemas.microsoft.com/office/powerpoint/2010/main" val="154459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8F1557-2C5C-E21A-7E07-8E148A2794DA}"/>
              </a:ext>
            </a:extLst>
          </p:cNvPr>
          <p:cNvSpPr txBox="1">
            <a:spLocks noGrp="1"/>
          </p:cNvSpPr>
          <p:nvPr>
            <p:ph type="title" idx="4294967295"/>
          </p:nvPr>
        </p:nvSpPr>
        <p:spPr>
          <a:xfrm>
            <a:off x="1576213" y="122535"/>
            <a:ext cx="8700667"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150" normalizeH="0" baseline="0" noProof="0">
                <a:ln>
                  <a:noFill/>
                </a:ln>
                <a:solidFill>
                  <a:prstClr val="black"/>
                </a:solidFill>
                <a:effectLst/>
                <a:uLnTx/>
                <a:uFillTx/>
                <a:latin typeface="Arial" panose="020B0604020202020204"/>
                <a:ea typeface="+mn-ea"/>
                <a:cs typeface="+mn-cs"/>
              </a:rPr>
              <a:t>Project ENGAGE Research Team</a:t>
            </a:r>
          </a:p>
        </p:txBody>
      </p:sp>
      <p:grpSp>
        <p:nvGrpSpPr>
          <p:cNvPr id="32" name="Group 31" descr="Images and emails of Project ENGAGE Research Team including Allison Bernard allison.bernard@ku.edu, Mark Buckman buckman@ku.edu, Amy Buffington a.buffington@ku.edu, Eric Common ecommon@umich.edu, Rebecca L. Sherod-Adams rebeccasherod@asu.edu, Kathleen Lynne Lane Kathleen.lane@ku.edu, Wendy P. Oakes Wendy.oakes@asu.edu, Kathryn Johnson kathrynjohnson@ku,edu, Elise Sarasin elise.sarasin@ku.edu, Joni Weiss joni.weiss@ku.edu, Stacie Williams Stacie.w@ku.edu">
            <a:extLst>
              <a:ext uri="{FF2B5EF4-FFF2-40B4-BE49-F238E27FC236}">
                <a16:creationId xmlns:a16="http://schemas.microsoft.com/office/drawing/2014/main" id="{6A008767-950B-6FA9-34FA-916BA0A279C8}"/>
              </a:ext>
            </a:extLst>
          </p:cNvPr>
          <p:cNvGrpSpPr/>
          <p:nvPr/>
        </p:nvGrpSpPr>
        <p:grpSpPr>
          <a:xfrm>
            <a:off x="929014" y="884385"/>
            <a:ext cx="10169128" cy="5747964"/>
            <a:chOff x="929014" y="884385"/>
            <a:chExt cx="10169128" cy="5747964"/>
          </a:xfrm>
        </p:grpSpPr>
        <p:pic>
          <p:nvPicPr>
            <p:cNvPr id="2" name="Picture 1">
              <a:extLst>
                <a:ext uri="{FF2B5EF4-FFF2-40B4-BE49-F238E27FC236}">
                  <a16:creationId xmlns:a16="http://schemas.microsoft.com/office/drawing/2014/main" id="{1E0C42C1-4227-1099-37CB-4DFD79806EC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89344" y="2782825"/>
              <a:ext cx="1950889" cy="1752216"/>
            </a:xfrm>
            <a:prstGeom prst="rect">
              <a:avLst/>
            </a:prstGeom>
          </p:spPr>
        </p:pic>
        <p:pic>
          <p:nvPicPr>
            <p:cNvPr id="4" name="Picture 3">
              <a:extLst>
                <a:ext uri="{FF2B5EF4-FFF2-40B4-BE49-F238E27FC236}">
                  <a16:creationId xmlns:a16="http://schemas.microsoft.com/office/drawing/2014/main" id="{8BF5D73A-E8D8-2831-2B49-A933DAE837C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610406" y="891976"/>
              <a:ext cx="1950889" cy="1752216"/>
            </a:xfrm>
            <a:prstGeom prst="rect">
              <a:avLst/>
            </a:prstGeom>
          </p:spPr>
        </p:pic>
        <p:pic>
          <p:nvPicPr>
            <p:cNvPr id="6" name="Picture 5">
              <a:extLst>
                <a:ext uri="{FF2B5EF4-FFF2-40B4-BE49-F238E27FC236}">
                  <a16:creationId xmlns:a16="http://schemas.microsoft.com/office/drawing/2014/main" id="{A5047CBF-FC4E-59E8-E51F-CD4E599F6BF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684714" y="2797934"/>
              <a:ext cx="1956986" cy="1752217"/>
            </a:xfrm>
            <a:prstGeom prst="rect">
              <a:avLst/>
            </a:prstGeom>
          </p:spPr>
        </p:pic>
        <p:pic>
          <p:nvPicPr>
            <p:cNvPr id="8" name="Picture 7">
              <a:extLst>
                <a:ext uri="{FF2B5EF4-FFF2-40B4-BE49-F238E27FC236}">
                  <a16:creationId xmlns:a16="http://schemas.microsoft.com/office/drawing/2014/main" id="{5EF425F0-720C-47C6-DD33-8AF3EB896B0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973190" y="891976"/>
              <a:ext cx="1950889" cy="1767325"/>
            </a:xfrm>
            <a:prstGeom prst="rect">
              <a:avLst/>
            </a:prstGeom>
          </p:spPr>
        </p:pic>
        <p:pic>
          <p:nvPicPr>
            <p:cNvPr id="10" name="Picture 9">
              <a:extLst>
                <a:ext uri="{FF2B5EF4-FFF2-40B4-BE49-F238E27FC236}">
                  <a16:creationId xmlns:a16="http://schemas.microsoft.com/office/drawing/2014/main" id="{0CBC3563-2814-BC9B-94E0-1E6C31E07AC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291798" y="891976"/>
              <a:ext cx="1950889" cy="1770235"/>
            </a:xfrm>
            <a:prstGeom prst="rect">
              <a:avLst/>
            </a:prstGeom>
          </p:spPr>
        </p:pic>
        <p:pic>
          <p:nvPicPr>
            <p:cNvPr id="11" name="Picture 10">
              <a:extLst>
                <a:ext uri="{FF2B5EF4-FFF2-40B4-BE49-F238E27FC236}">
                  <a16:creationId xmlns:a16="http://schemas.microsoft.com/office/drawing/2014/main" id="{6C17A4F6-2AAD-407A-BEC8-93DFCD0D451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147253" y="4799084"/>
              <a:ext cx="1950889" cy="1753873"/>
            </a:xfrm>
            <a:prstGeom prst="rect">
              <a:avLst/>
            </a:prstGeom>
          </p:spPr>
        </p:pic>
        <p:pic>
          <p:nvPicPr>
            <p:cNvPr id="15" name="Picture 14">
              <a:extLst>
                <a:ext uri="{FF2B5EF4-FFF2-40B4-BE49-F238E27FC236}">
                  <a16:creationId xmlns:a16="http://schemas.microsoft.com/office/drawing/2014/main" id="{682D636F-07BA-FD7D-6F22-DECD4B7A22B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818801" y="4799084"/>
              <a:ext cx="1420491" cy="1398143"/>
            </a:xfrm>
            <a:prstGeom prst="rect">
              <a:avLst/>
            </a:prstGeom>
          </p:spPr>
        </p:pic>
        <p:pic>
          <p:nvPicPr>
            <p:cNvPr id="16" name="Picture 15">
              <a:extLst>
                <a:ext uri="{FF2B5EF4-FFF2-40B4-BE49-F238E27FC236}">
                  <a16:creationId xmlns:a16="http://schemas.microsoft.com/office/drawing/2014/main" id="{A31C0589-629F-8AAB-2AA1-3545E64F0463}"/>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767417" y="4799084"/>
              <a:ext cx="1950889" cy="1767325"/>
            </a:xfrm>
            <a:prstGeom prst="rect">
              <a:avLst/>
            </a:prstGeom>
          </p:spPr>
        </p:pic>
        <p:pic>
          <p:nvPicPr>
            <p:cNvPr id="23" name="Picture 22" descr="A person smiling at camera&#10;&#10;Description automatically generated">
              <a:extLst>
                <a:ext uri="{FF2B5EF4-FFF2-40B4-BE49-F238E27FC236}">
                  <a16:creationId xmlns:a16="http://schemas.microsoft.com/office/drawing/2014/main" id="{11B24542-6C33-C74E-F44C-00892E28260A}"/>
                </a:ext>
              </a:extLst>
            </p:cNvPr>
            <p:cNvPicPr>
              <a:picLocks noChangeAspect="1"/>
            </p:cNvPicPr>
            <p:nvPr/>
          </p:nvPicPr>
          <p:blipFill>
            <a:blip r:embed="rId11"/>
            <a:stretch>
              <a:fillRect/>
            </a:stretch>
          </p:blipFill>
          <p:spPr>
            <a:xfrm>
              <a:off x="1334246" y="4718665"/>
              <a:ext cx="1408176" cy="1408176"/>
            </a:xfrm>
            <a:prstGeom prst="rect">
              <a:avLst/>
            </a:prstGeom>
          </p:spPr>
        </p:pic>
        <p:pic>
          <p:nvPicPr>
            <p:cNvPr id="1026" name="Picture 2" descr="Picture of Rebecca Lee Sherod">
              <a:extLst>
                <a:ext uri="{FF2B5EF4-FFF2-40B4-BE49-F238E27FC236}">
                  <a16:creationId xmlns:a16="http://schemas.microsoft.com/office/drawing/2014/main" id="{28185D64-2625-288B-38DB-3015CDBA0FF9}"/>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95314" y="2775234"/>
              <a:ext cx="1408176" cy="14081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7C6F15F-38D3-CEAF-5B4C-CA18F3514915}"/>
                </a:ext>
              </a:extLst>
            </p:cNvPr>
            <p:cNvSpPr txBox="1"/>
            <p:nvPr/>
          </p:nvSpPr>
          <p:spPr>
            <a:xfrm>
              <a:off x="1805798" y="4105653"/>
              <a:ext cx="2439066" cy="461665"/>
            </a:xfrm>
            <a:prstGeom prst="rect">
              <a:avLst/>
            </a:prstGeom>
            <a:noFill/>
          </p:spPr>
          <p:txBody>
            <a:bodyPr wrap="square" rtlCol="0">
              <a:spAutoFit/>
            </a:bodyPr>
            <a:lstStyle/>
            <a:p>
              <a:pPr algn="ctr"/>
              <a:r>
                <a:rPr lang="en-US" sz="1200" b="1">
                  <a:latin typeface="+mj-lt"/>
                </a:rPr>
                <a:t>Rebecca L. Sherod-Adams</a:t>
              </a:r>
            </a:p>
            <a:p>
              <a:pPr algn="ctr"/>
              <a:r>
                <a:rPr lang="en-US" sz="1200">
                  <a:latin typeface="+mj-lt"/>
                  <a:hlinkClick r:id="rId13"/>
                </a:rPr>
                <a:t>rebeccasherod@asu.edu</a:t>
              </a:r>
              <a:r>
                <a:rPr lang="en-US" sz="1200">
                  <a:latin typeface="+mj-lt"/>
                </a:rPr>
                <a:t> </a:t>
              </a:r>
            </a:p>
          </p:txBody>
        </p:sp>
        <p:pic>
          <p:nvPicPr>
            <p:cNvPr id="3" name="Picture 2">
              <a:extLst>
                <a:ext uri="{FF2B5EF4-FFF2-40B4-BE49-F238E27FC236}">
                  <a16:creationId xmlns:a16="http://schemas.microsoft.com/office/drawing/2014/main" id="{4353F4BD-BDD2-93F6-D0FF-11F811CF10FC}"/>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929014" y="884385"/>
              <a:ext cx="1950889" cy="1752216"/>
            </a:xfrm>
            <a:prstGeom prst="rect">
              <a:avLst/>
            </a:prstGeom>
          </p:spPr>
        </p:pic>
        <p:sp>
          <p:nvSpPr>
            <p:cNvPr id="29" name="TextBox 28">
              <a:extLst>
                <a:ext uri="{FF2B5EF4-FFF2-40B4-BE49-F238E27FC236}">
                  <a16:creationId xmlns:a16="http://schemas.microsoft.com/office/drawing/2014/main" id="{8046F602-EA4E-AB0B-4E20-CF115C492A9D}"/>
                </a:ext>
                <a:ext uri="{C183D7F6-B498-43B3-948B-1728B52AA6E4}">
                  <adec:decorative xmlns:adec="http://schemas.microsoft.com/office/drawing/2017/decorative" val="1"/>
                </a:ext>
              </a:extLst>
            </p:cNvPr>
            <p:cNvSpPr txBox="1"/>
            <p:nvPr/>
          </p:nvSpPr>
          <p:spPr>
            <a:xfrm>
              <a:off x="6626267" y="6170684"/>
              <a:ext cx="19513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Joni Weiss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hlinkClick r:id="rId15"/>
                </a:rPr>
                <a:t>joni.weiss@ku.edu</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a:t>
              </a:r>
            </a:p>
          </p:txBody>
        </p:sp>
        <p:pic>
          <p:nvPicPr>
            <p:cNvPr id="13" name="Picture 12">
              <a:extLst>
                <a:ext uri="{FF2B5EF4-FFF2-40B4-BE49-F238E27FC236}">
                  <a16:creationId xmlns:a16="http://schemas.microsoft.com/office/drawing/2014/main" id="{70124C07-74DB-7681-B3A1-7502A0AED00B}"/>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rcRect b="51122"/>
            <a:stretch/>
          </p:blipFill>
          <p:spPr>
            <a:xfrm>
              <a:off x="981568" y="6126841"/>
              <a:ext cx="1950889" cy="426116"/>
            </a:xfrm>
            <a:prstGeom prst="rect">
              <a:avLst/>
            </a:prstGeom>
          </p:spPr>
        </p:pic>
        <p:pic>
          <p:nvPicPr>
            <p:cNvPr id="17" name="Picture 16">
              <a:extLst>
                <a:ext uri="{FF2B5EF4-FFF2-40B4-BE49-F238E27FC236}">
                  <a16:creationId xmlns:a16="http://schemas.microsoft.com/office/drawing/2014/main" id="{030CF9CA-2A8D-B0F1-1048-0A0EE6E0B42E}"/>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929014" y="891976"/>
              <a:ext cx="1950889" cy="1752216"/>
            </a:xfrm>
            <a:prstGeom prst="rect">
              <a:avLst/>
            </a:prstGeom>
          </p:spPr>
        </p:pic>
      </p:grpSp>
    </p:spTree>
    <p:extLst>
      <p:ext uri="{BB962C8B-B14F-4D97-AF65-F5344CB8AC3E}">
        <p14:creationId xmlns:p14="http://schemas.microsoft.com/office/powerpoint/2010/main" val="2594867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2B4F-28CA-84EF-A42D-52E6978F64C7}"/>
              </a:ext>
            </a:extLst>
          </p:cNvPr>
          <p:cNvSpPr>
            <a:spLocks noGrp="1"/>
          </p:cNvSpPr>
          <p:nvPr>
            <p:ph type="title"/>
          </p:nvPr>
        </p:nvSpPr>
        <p:spPr/>
        <p:txBody>
          <a:bodyPr/>
          <a:lstStyle/>
          <a:p>
            <a:r>
              <a:rPr lang="en-US"/>
              <a:t>Direct Behavior Rating (DBR)</a:t>
            </a:r>
          </a:p>
        </p:txBody>
      </p:sp>
      <p:sp>
        <p:nvSpPr>
          <p:cNvPr id="3" name="Content 1">
            <a:extLst>
              <a:ext uri="{FF2B5EF4-FFF2-40B4-BE49-F238E27FC236}">
                <a16:creationId xmlns:a16="http://schemas.microsoft.com/office/drawing/2014/main" id="{C0BF3B20-3E94-8D4C-3A96-79B4A83789EB}"/>
              </a:ext>
            </a:extLst>
          </p:cNvPr>
          <p:cNvSpPr>
            <a:spLocks noGrp="1"/>
          </p:cNvSpPr>
          <p:nvPr>
            <p:ph idx="1"/>
          </p:nvPr>
        </p:nvSpPr>
        <p:spPr>
          <a:xfrm>
            <a:off x="838200" y="1825625"/>
            <a:ext cx="10938468" cy="4351338"/>
          </a:xfrm>
        </p:spPr>
        <p:txBody>
          <a:bodyPr>
            <a:normAutofit/>
          </a:bodyPr>
          <a:lstStyle/>
          <a:p>
            <a:pPr marL="0" indent="0">
              <a:buNone/>
            </a:pPr>
            <a:r>
              <a:rPr lang="en-US"/>
              <a:t>A tool that involves a</a:t>
            </a:r>
            <a:r>
              <a:rPr lang="en-US" b="1" i="1"/>
              <a:t> </a:t>
            </a:r>
            <a:r>
              <a:rPr lang="en-US" b="1"/>
              <a:t>brief rating </a:t>
            </a:r>
            <a:r>
              <a:rPr lang="en-US"/>
              <a:t>of </a:t>
            </a:r>
            <a:r>
              <a:rPr lang="en-US" b="1"/>
              <a:t>target behavior </a:t>
            </a:r>
            <a:r>
              <a:rPr lang="en-US"/>
              <a:t>immediately following a specified </a:t>
            </a:r>
            <a:r>
              <a:rPr lang="en-US" b="1"/>
              <a:t>observation period</a:t>
            </a:r>
            <a:r>
              <a:rPr lang="en-US"/>
              <a:t>.</a:t>
            </a:r>
          </a:p>
          <a:p>
            <a:pPr marL="0" indent="0">
              <a:buNone/>
            </a:pPr>
            <a:endParaRPr lang="en-US"/>
          </a:p>
        </p:txBody>
      </p:sp>
      <p:pic>
        <p:nvPicPr>
          <p:cNvPr id="6" name="Picture 1" descr="Screenshot of the Direct Behavior Rating Training Site home page">
            <a:extLst>
              <a:ext uri="{FF2B5EF4-FFF2-40B4-BE49-F238E27FC236}">
                <a16:creationId xmlns:a16="http://schemas.microsoft.com/office/drawing/2014/main" id="{E687CF3F-61D1-B261-BF50-F5172B106173}"/>
              </a:ext>
            </a:extLst>
          </p:cNvPr>
          <p:cNvPicPr>
            <a:picLocks noChangeAspect="1"/>
          </p:cNvPicPr>
          <p:nvPr/>
        </p:nvPicPr>
        <p:blipFill>
          <a:blip r:embed="rId3" cstate="screen">
            <a:extLst>
              <a:ext uri="{28A0092B-C50C-407E-A947-70E740481C1C}">
                <a14:useLocalDpi xmlns:a14="http://schemas.microsoft.com/office/drawing/2010/main"/>
              </a:ext>
            </a:extLst>
          </a:blip>
          <a:srcRect t="-1"/>
          <a:stretch/>
        </p:blipFill>
        <p:spPr>
          <a:xfrm>
            <a:off x="2838104" y="2934118"/>
            <a:ext cx="3276394" cy="2981587"/>
          </a:xfrm>
          <a:prstGeom prst="rect">
            <a:avLst/>
          </a:prstGeom>
          <a:ln>
            <a:noFill/>
          </a:ln>
          <a:effectLst>
            <a:outerShdw blurRad="292100" dist="139700" dir="2700000" algn="tl" rotWithShape="0">
              <a:srgbClr val="333333">
                <a:alpha val="65000"/>
              </a:srgbClr>
            </a:outerShdw>
          </a:effectLst>
        </p:spPr>
      </p:pic>
      <p:pic>
        <p:nvPicPr>
          <p:cNvPr id="8" name="Picture 2" descr="Direct Behavior Rating to Support Classroom Behavior and Engagement module cover">
            <a:extLst>
              <a:ext uri="{FF2B5EF4-FFF2-40B4-BE49-F238E27FC236}">
                <a16:creationId xmlns:a16="http://schemas.microsoft.com/office/drawing/2014/main" id="{D7D44E5E-E43F-762A-4D42-08189CCCF6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1168" y="2934118"/>
            <a:ext cx="1908215" cy="2981587"/>
          </a:xfrm>
          <a:prstGeom prst="rect">
            <a:avLst/>
          </a:prstGeom>
          <a:ln>
            <a:noFill/>
          </a:ln>
          <a:effectLst>
            <a:outerShdw blurRad="292100" dist="139700" dir="2700000" algn="tl" rotWithShape="0">
              <a:srgbClr val="333333">
                <a:alpha val="65000"/>
              </a:srgbClr>
            </a:outerShdw>
          </a:effectLst>
        </p:spPr>
      </p:pic>
      <p:sp>
        <p:nvSpPr>
          <p:cNvPr id="4" name="TextBox">
            <a:extLst>
              <a:ext uri="{FF2B5EF4-FFF2-40B4-BE49-F238E27FC236}">
                <a16:creationId xmlns:a16="http://schemas.microsoft.com/office/drawing/2014/main" id="{F9C06B34-2F26-ECA2-8086-46B3808BBD41}"/>
              </a:ext>
              <a:ext uri="{C183D7F6-B498-43B3-948B-1728B52AA6E4}">
                <adec:decorative xmlns:adec="http://schemas.microsoft.com/office/drawing/2017/decorative" val="1"/>
              </a:ext>
            </a:extLst>
          </p:cNvPr>
          <p:cNvSpPr txBox="1"/>
          <p:nvPr/>
        </p:nvSpPr>
        <p:spPr>
          <a:xfrm>
            <a:off x="838200" y="6176963"/>
            <a:ext cx="9436942" cy="523220"/>
          </a:xfrm>
          <a:prstGeom prst="rect">
            <a:avLst/>
          </a:prstGeom>
          <a:noFill/>
        </p:spPr>
        <p:txBody>
          <a:bodyPr wrap="none" rtlCol="0">
            <a:spAutoFit/>
          </a:bodyPr>
          <a:lstStyle/>
          <a:p>
            <a:r>
              <a:rPr lang="en-US" sz="1400">
                <a:solidFill>
                  <a:schemeClr val="bg1">
                    <a:lumMod val="65000"/>
                  </a:schemeClr>
                </a:solidFill>
              </a:rPr>
              <a:t>Source: University of Connecticut. (n.d.). Direct behavior rating: Assessment training module. [video training module].</a:t>
            </a:r>
          </a:p>
          <a:p>
            <a:r>
              <a:rPr lang="en-US" sz="1400">
                <a:solidFill>
                  <a:schemeClr val="bg1">
                    <a:lumMod val="65000"/>
                  </a:schemeClr>
                </a:solidFill>
              </a:rPr>
              <a:t>             www.dbrtraining.education.uconn.edu/video.php</a:t>
            </a:r>
            <a:endParaRPr lang="en-US" sz="1400" i="1">
              <a:solidFill>
                <a:schemeClr val="bg1">
                  <a:lumMod val="65000"/>
                </a:schemeClr>
              </a:solidFill>
            </a:endParaRPr>
          </a:p>
        </p:txBody>
      </p:sp>
      <p:grpSp>
        <p:nvGrpSpPr>
          <p:cNvPr id="10" name="RRR">
            <a:extLst>
              <a:ext uri="{FF2B5EF4-FFF2-40B4-BE49-F238E27FC236}">
                <a16:creationId xmlns:a16="http://schemas.microsoft.com/office/drawing/2014/main" id="{6DF96346-D211-7E3F-9920-C21D7C9892D5}"/>
              </a:ext>
              <a:ext uri="{C183D7F6-B498-43B3-948B-1728B52AA6E4}">
                <adec:decorative xmlns:adec="http://schemas.microsoft.com/office/drawing/2017/decorative" val="1"/>
              </a:ext>
            </a:extLst>
          </p:cNvPr>
          <p:cNvGrpSpPr/>
          <p:nvPr/>
        </p:nvGrpSpPr>
        <p:grpSpPr>
          <a:xfrm>
            <a:off x="10352845" y="18255"/>
            <a:ext cx="1754287" cy="1325563"/>
            <a:chOff x="10316269" y="64518"/>
            <a:chExt cx="1754287" cy="1325563"/>
          </a:xfrm>
        </p:grpSpPr>
        <p:pic>
          <p:nvPicPr>
            <p:cNvPr id="11" name="Logo">
              <a:extLst>
                <a:ext uri="{FF2B5EF4-FFF2-40B4-BE49-F238E27FC236}">
                  <a16:creationId xmlns:a16="http://schemas.microsoft.com/office/drawing/2014/main" id="{6DFBC9A3-90BC-A195-C6F7-2BB3F2E97A7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B2C1F7E0-CD14-3089-D482-B05A88CB955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9610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7197-B07F-94D8-76AD-D1FE742C98B5}"/>
              </a:ext>
            </a:extLst>
          </p:cNvPr>
          <p:cNvSpPr>
            <a:spLocks noGrp="1"/>
          </p:cNvSpPr>
          <p:nvPr>
            <p:ph type="title"/>
          </p:nvPr>
        </p:nvSpPr>
        <p:spPr/>
        <p:txBody>
          <a:bodyPr/>
          <a:lstStyle/>
          <a:p>
            <a:r>
              <a:rPr lang="en-US"/>
              <a:t>Teacher Recording Form</a:t>
            </a:r>
          </a:p>
        </p:txBody>
      </p:sp>
      <p:sp>
        <p:nvSpPr>
          <p:cNvPr id="5" name="Content 1">
            <a:extLst>
              <a:ext uri="{FF2B5EF4-FFF2-40B4-BE49-F238E27FC236}">
                <a16:creationId xmlns:a16="http://schemas.microsoft.com/office/drawing/2014/main" id="{078F68EB-C312-A9FD-41AD-7B7DC892D344}"/>
              </a:ext>
            </a:extLst>
          </p:cNvPr>
          <p:cNvSpPr>
            <a:spLocks noGrp="1"/>
          </p:cNvSpPr>
          <p:nvPr>
            <p:ph idx="1"/>
          </p:nvPr>
        </p:nvSpPr>
        <p:spPr>
          <a:xfrm>
            <a:off x="838200" y="1825625"/>
            <a:ext cx="4497593" cy="4351338"/>
          </a:xfrm>
        </p:spPr>
        <p:txBody>
          <a:bodyPr/>
          <a:lstStyle/>
          <a:p>
            <a:pPr marL="0" indent="0">
              <a:buNone/>
            </a:pPr>
            <a:r>
              <a:rPr lang="en-US"/>
              <a:t>DBR data are collected using the </a:t>
            </a:r>
            <a:r>
              <a:rPr lang="en-US" err="1"/>
              <a:t>Recognize.Relax.Record</a:t>
            </a:r>
            <a:r>
              <a:rPr lang="en-US"/>
              <a:t> Teacher Recording Form to measure students’: </a:t>
            </a:r>
          </a:p>
          <a:p>
            <a:pPr lvl="1"/>
            <a:r>
              <a:rPr lang="en-US" sz="2800"/>
              <a:t>Academic engagement </a:t>
            </a:r>
          </a:p>
          <a:p>
            <a:pPr lvl="1"/>
            <a:r>
              <a:rPr lang="en-US" sz="2800"/>
              <a:t>Internalizing behavior</a:t>
            </a:r>
          </a:p>
          <a:p>
            <a:endParaRPr lang="en-US"/>
          </a:p>
        </p:txBody>
      </p:sp>
      <p:pic>
        <p:nvPicPr>
          <p:cNvPr id="8" name="Content 2" descr="RRR Teacher Recording Form (direct behavior rating)">
            <a:extLst>
              <a:ext uri="{FF2B5EF4-FFF2-40B4-BE49-F238E27FC236}">
                <a16:creationId xmlns:a16="http://schemas.microsoft.com/office/drawing/2014/main" id="{EBB050A6-F944-F618-F0B6-578A41BE4A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302" y="1825625"/>
            <a:ext cx="5593916" cy="4322571"/>
          </a:xfrm>
          <a:prstGeom prst="rect">
            <a:avLst/>
          </a:prstGeom>
          <a:ln>
            <a:solidFill>
              <a:schemeClr val="tx1"/>
            </a:solidFill>
          </a:ln>
        </p:spPr>
      </p:pic>
      <p:sp>
        <p:nvSpPr>
          <p:cNvPr id="7" name="Rectangle">
            <a:extLst>
              <a:ext uri="{FF2B5EF4-FFF2-40B4-BE49-F238E27FC236}">
                <a16:creationId xmlns:a16="http://schemas.microsoft.com/office/drawing/2014/main" id="{D114EF80-E51A-DD11-F7E6-DD73A93D99B9}"/>
              </a:ext>
              <a:ext uri="{C183D7F6-B498-43B3-948B-1728B52AA6E4}">
                <adec:decorative xmlns:adec="http://schemas.microsoft.com/office/drawing/2017/decorative" val="1"/>
              </a:ext>
            </a:extLst>
          </p:cNvPr>
          <p:cNvSpPr/>
          <p:nvPr/>
        </p:nvSpPr>
        <p:spPr>
          <a:xfrm>
            <a:off x="5634302" y="4475609"/>
            <a:ext cx="5719498" cy="1236701"/>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7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 uri="{C183D7F6-B498-43B3-948B-1728B52AA6E4}">
                <adec:decorative xmlns:adec="http://schemas.microsoft.com/office/drawing/2017/decorative" val="1"/>
              </a:ext>
            </a:extLst>
          </p:cNvPr>
          <p:cNvSpPr>
            <a:spLocks noGrp="1"/>
          </p:cNvSpPr>
          <p:nvPr>
            <p:ph type="title"/>
          </p:nvPr>
        </p:nvSpPr>
        <p:spPr/>
        <p:txBody>
          <a:bodyPr/>
          <a:lstStyle/>
          <a:p>
            <a:r>
              <a:rPr lang="en-US"/>
              <a:t>DBR Procedures: </a:t>
            </a:r>
            <a:r>
              <a:rPr lang="en-US" sz="4400" b="1"/>
              <a:t>RRR Rating Period</a:t>
            </a:r>
            <a:endParaRPr lang="en-US"/>
          </a:p>
        </p:txBody>
      </p:sp>
      <p:sp>
        <p:nvSpPr>
          <p:cNvPr id="3" name="Content 1">
            <a:extLst>
              <a:ext uri="{FF2B5EF4-FFF2-40B4-BE49-F238E27FC236}">
                <a16:creationId xmlns:a16="http://schemas.microsoft.com/office/drawing/2014/main" id="{A1B0D031-23EB-262A-A152-87FB2C3ED175}"/>
              </a:ext>
            </a:extLst>
          </p:cNvPr>
          <p:cNvSpPr>
            <a:spLocks noGrp="1"/>
          </p:cNvSpPr>
          <p:nvPr>
            <p:ph sz="half" idx="1"/>
          </p:nvPr>
        </p:nvSpPr>
        <p:spPr>
          <a:xfrm>
            <a:off x="838199" y="1825625"/>
            <a:ext cx="6143513" cy="4351338"/>
          </a:xfrm>
        </p:spPr>
        <p:txBody>
          <a:bodyPr>
            <a:normAutofit/>
          </a:bodyPr>
          <a:lstStyle/>
          <a:p>
            <a:r>
              <a:rPr lang="en-US" sz="3200"/>
              <a:t>Plan to collect DBR data four times a week </a:t>
            </a:r>
          </a:p>
          <a:p>
            <a:pPr lvl="1"/>
            <a:r>
              <a:rPr lang="en-US" sz="2800"/>
              <a:t>Generally, Monday through Thursday </a:t>
            </a:r>
          </a:p>
          <a:p>
            <a:pPr lvl="1"/>
            <a:r>
              <a:rPr lang="en-US" sz="2800"/>
              <a:t>All students on one form per day</a:t>
            </a:r>
          </a:p>
          <a:p>
            <a:r>
              <a:rPr lang="en-US" sz="3200"/>
              <a:t>At the end of the RRR Rating Period, complete the Teacher Recording Form</a:t>
            </a:r>
          </a:p>
          <a:p>
            <a:endParaRPr lang="en-US" sz="3200"/>
          </a:p>
          <a:p>
            <a:endParaRPr lang="en-US" sz="3200"/>
          </a:p>
        </p:txBody>
      </p:sp>
      <p:pic>
        <p:nvPicPr>
          <p:cNvPr id="4" name="Content 2" descr="RRR Teacher Recording Form (direct behavior rating)">
            <a:extLst>
              <a:ext uri="{FF2B5EF4-FFF2-40B4-BE49-F238E27FC236}">
                <a16:creationId xmlns:a16="http://schemas.microsoft.com/office/drawing/2014/main" id="{03C1100B-AA92-C517-65BF-482F4879533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93298" y="1975116"/>
            <a:ext cx="4259076" cy="3295015"/>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4E215B98-F7F0-C4E7-835C-FF6DF8F4F38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76855B1-D866-750E-0296-60242C87726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a:extLst>
                <a:ext uri="{FF2B5EF4-FFF2-40B4-BE49-F238E27FC236}">
                  <a16:creationId xmlns:a16="http://schemas.microsoft.com/office/drawing/2014/main" id="{7C40718C-4041-9E17-DFD1-5DE728393788}"/>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08016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05D86-AF31-7198-729F-579EA12C6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C708F-88CB-247C-70A5-FEBE15D72625}"/>
              </a:ext>
              <a:ext uri="{C183D7F6-B498-43B3-948B-1728B52AA6E4}">
                <adec:decorative xmlns:adec="http://schemas.microsoft.com/office/drawing/2017/decorative" val="1"/>
              </a:ext>
            </a:extLst>
          </p:cNvPr>
          <p:cNvSpPr>
            <a:spLocks noGrp="1"/>
          </p:cNvSpPr>
          <p:nvPr>
            <p:ph type="title"/>
          </p:nvPr>
        </p:nvSpPr>
        <p:spPr>
          <a:xfrm>
            <a:off x="838200" y="116333"/>
            <a:ext cx="10515600" cy="1325563"/>
          </a:xfrm>
        </p:spPr>
        <p:txBody>
          <a:bodyPr/>
          <a:lstStyle/>
          <a:p>
            <a:r>
              <a:rPr lang="en-US"/>
              <a:t>DBR Procedures: </a:t>
            </a:r>
            <a:r>
              <a:rPr lang="en-US" sz="4400" b="1"/>
              <a:t>RRR Rating Period (Teacher Recording Form)</a:t>
            </a:r>
            <a:endParaRPr lang="en-US"/>
          </a:p>
        </p:txBody>
      </p:sp>
      <p:pic>
        <p:nvPicPr>
          <p:cNvPr id="4" name="Content 2" descr="RRR Teacher Recording Form (direct behavior rating)">
            <a:extLst>
              <a:ext uri="{FF2B5EF4-FFF2-40B4-BE49-F238E27FC236}">
                <a16:creationId xmlns:a16="http://schemas.microsoft.com/office/drawing/2014/main" id="{2202C8BD-7230-AE17-F0DE-501992BA26F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98723" y="1441896"/>
            <a:ext cx="9797877" cy="7580083"/>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2B4DEAB7-0510-D6D0-6BC9-02D876ACD7D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C434DB9-CADE-08EF-BF0D-E2632731892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a:extLst>
                <a:ext uri="{FF2B5EF4-FFF2-40B4-BE49-F238E27FC236}">
                  <a16:creationId xmlns:a16="http://schemas.microsoft.com/office/drawing/2014/main" id="{681DA0A1-344D-9F28-6325-5B85F83EBD3C}"/>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0456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a:xfrm>
            <a:off x="214659" y="395951"/>
            <a:ext cx="10515600" cy="1325563"/>
          </a:xfrm>
        </p:spPr>
        <p:txBody>
          <a:bodyPr>
            <a:normAutofit/>
          </a:bodyPr>
          <a:lstStyle/>
          <a:p>
            <a:r>
              <a:rPr lang="en-US"/>
              <a:t>RRR Engagement Graphing Procedures</a:t>
            </a:r>
          </a:p>
        </p:txBody>
      </p:sp>
      <p:sp>
        <p:nvSpPr>
          <p:cNvPr id="6" name="Content">
            <a:extLst>
              <a:ext uri="{FF2B5EF4-FFF2-40B4-BE49-F238E27FC236}">
                <a16:creationId xmlns:a16="http://schemas.microsoft.com/office/drawing/2014/main" id="{B584C9C0-FF07-C7CC-3C9F-72D35AC31F98}"/>
              </a:ext>
            </a:extLst>
          </p:cNvPr>
          <p:cNvSpPr>
            <a:spLocks noGrp="1"/>
          </p:cNvSpPr>
          <p:nvPr>
            <p:ph sz="half" idx="2"/>
          </p:nvPr>
        </p:nvSpPr>
        <p:spPr>
          <a:xfrm>
            <a:off x="685800" y="1825625"/>
            <a:ext cx="6233160" cy="4351338"/>
          </a:xfrm>
        </p:spPr>
        <p:txBody>
          <a:bodyPr>
            <a:normAutofit/>
          </a:bodyPr>
          <a:lstStyle/>
          <a:p>
            <a:r>
              <a:rPr lang="en-US"/>
              <a:t>Each student will have their own Engagement Graphing Handout</a:t>
            </a:r>
          </a:p>
          <a:p>
            <a:pPr lvl="1"/>
            <a:r>
              <a:rPr lang="en-US"/>
              <a:t>Later in the intervention (during RRR In-Class), students will also add their total engagement ratings to this graph!</a:t>
            </a:r>
          </a:p>
          <a:p>
            <a:r>
              <a:rPr lang="en-US"/>
              <a:t>Once you have completed the Teacher Recording Form, graph each student’s overall engagement score on their graph</a:t>
            </a:r>
          </a:p>
        </p:txBody>
      </p:sp>
      <p:pic>
        <p:nvPicPr>
          <p:cNvPr id="15" name="Picture" descr="RRR Engagement Graphing Handout">
            <a:extLst>
              <a:ext uri="{FF2B5EF4-FFF2-40B4-BE49-F238E27FC236}">
                <a16:creationId xmlns:a16="http://schemas.microsoft.com/office/drawing/2014/main" id="{2BAC806B-99BC-1083-430B-61C25DE6AE6E}"/>
              </a:ext>
            </a:extLst>
          </p:cNvPr>
          <p:cNvPicPr>
            <a:picLocks noChangeAspect="1"/>
          </p:cNvPicPr>
          <p:nvPr/>
        </p:nvPicPr>
        <p:blipFill>
          <a:blip r:embed="rId3"/>
          <a:stretch>
            <a:fillRect/>
          </a:stretch>
        </p:blipFill>
        <p:spPr>
          <a:xfrm>
            <a:off x="7072909" y="1991295"/>
            <a:ext cx="4383404" cy="3389670"/>
          </a:xfrm>
          <a:prstGeom prst="rect">
            <a:avLst/>
          </a:prstGeom>
        </p:spPr>
      </p:pic>
      <p:grpSp>
        <p:nvGrpSpPr>
          <p:cNvPr id="10" name="RRR">
            <a:extLst>
              <a:ext uri="{FF2B5EF4-FFF2-40B4-BE49-F238E27FC236}">
                <a16:creationId xmlns:a16="http://schemas.microsoft.com/office/drawing/2014/main" id="{7D445BE0-0B9F-AC37-CC68-D77CF72E432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4D9A963D-587B-AA17-6577-DBEBB164702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5CE857E0-3607-63D4-FDA7-B396F7BFCB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7769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14597-68AB-0FF6-789B-1E12965BE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29568D-FCC9-1E17-CD17-B548F6456831}"/>
              </a:ext>
            </a:extLst>
          </p:cNvPr>
          <p:cNvSpPr>
            <a:spLocks noGrp="1"/>
          </p:cNvSpPr>
          <p:nvPr>
            <p:ph type="title"/>
          </p:nvPr>
        </p:nvSpPr>
        <p:spPr>
          <a:xfrm>
            <a:off x="3581400" y="1709738"/>
            <a:ext cx="8610600" cy="2852737"/>
          </a:xfrm>
        </p:spPr>
        <p:txBody>
          <a:bodyPr anchor="ctr">
            <a:normAutofit/>
          </a:bodyPr>
          <a:lstStyle/>
          <a:p>
            <a:r>
              <a:rPr lang="en-US"/>
              <a:t>Step 4</a:t>
            </a:r>
          </a:p>
        </p:txBody>
      </p:sp>
      <p:sp>
        <p:nvSpPr>
          <p:cNvPr id="7" name="Text Placeholder 2">
            <a:extLst>
              <a:ext uri="{FF2B5EF4-FFF2-40B4-BE49-F238E27FC236}">
                <a16:creationId xmlns:a16="http://schemas.microsoft.com/office/drawing/2014/main" id="{E89BE124-6A8F-2405-E2D4-F5C0E4DAB419}"/>
              </a:ext>
            </a:extLst>
          </p:cNvPr>
          <p:cNvSpPr>
            <a:spLocks noGrp="1"/>
          </p:cNvSpPr>
          <p:nvPr>
            <p:ph type="body" idx="1"/>
          </p:nvPr>
        </p:nvSpPr>
        <p:spPr>
          <a:xfrm>
            <a:off x="5578996" y="4589463"/>
            <a:ext cx="6613004" cy="1500187"/>
          </a:xfrm>
        </p:spPr>
        <p:txBody>
          <a:bodyPr/>
          <a:lstStyle/>
          <a:p>
            <a:r>
              <a:rPr lang="en-US"/>
              <a:t>Provide RRR Instruction</a:t>
            </a:r>
          </a:p>
        </p:txBody>
      </p:sp>
      <p:pic>
        <p:nvPicPr>
          <p:cNvPr id="5" name="Picture 4" descr="Yellow rectangle highlighting the RRR Instruction Lesson Sequence: Recognize, Relax, Record and RRR Ready-Go">
            <a:extLst>
              <a:ext uri="{FF2B5EF4-FFF2-40B4-BE49-F238E27FC236}">
                <a16:creationId xmlns:a16="http://schemas.microsoft.com/office/drawing/2014/main" id="{C67EF7CF-F151-8B9D-7BF3-0D90AA9C8B7E}"/>
              </a:ext>
            </a:extLst>
          </p:cNvPr>
          <p:cNvPicPr/>
          <p:nvPr/>
        </p:nvPicPr>
        <p:blipFill>
          <a:blip r:embed="rId3" cstate="screen">
            <a:extLst>
              <a:ext uri="{28A0092B-C50C-407E-A947-70E740481C1C}">
                <a14:useLocalDpi xmlns:a14="http://schemas.microsoft.com/office/drawing/2010/main"/>
              </a:ext>
            </a:extLst>
          </a:blip>
          <a:stretch>
            <a:fillRect/>
          </a:stretch>
        </p:blipFill>
        <p:spPr>
          <a:xfrm>
            <a:off x="8771860" y="5018567"/>
            <a:ext cx="3285461" cy="1740859"/>
          </a:xfrm>
          <a:prstGeom prst="rect">
            <a:avLst/>
          </a:prstGeom>
        </p:spPr>
      </p:pic>
      <p:sp>
        <p:nvSpPr>
          <p:cNvPr id="6" name="Rectangle 5" descr="A diagram of a RRR lesson sequence&#10;">
            <a:extLst>
              <a:ext uri="{FF2B5EF4-FFF2-40B4-BE49-F238E27FC236}">
                <a16:creationId xmlns:a16="http://schemas.microsoft.com/office/drawing/2014/main" id="{CB168970-DBC8-36C9-C84D-0FBD79A7A476}"/>
              </a:ext>
            </a:extLst>
          </p:cNvPr>
          <p:cNvSpPr/>
          <p:nvPr/>
        </p:nvSpPr>
        <p:spPr>
          <a:xfrm>
            <a:off x="8994977" y="5079050"/>
            <a:ext cx="2538454" cy="1496703"/>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011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DBE5-80FB-A5F7-3AF6-7457C36A54C6}"/>
              </a:ext>
            </a:extLst>
          </p:cNvPr>
          <p:cNvSpPr>
            <a:spLocks noGrp="1"/>
          </p:cNvSpPr>
          <p:nvPr>
            <p:ph type="title"/>
          </p:nvPr>
        </p:nvSpPr>
        <p:spPr/>
        <p:txBody>
          <a:bodyPr/>
          <a:lstStyle/>
          <a:p>
            <a:r>
              <a:rPr lang="en-US"/>
              <a:t>Accessing Materials</a:t>
            </a:r>
          </a:p>
        </p:txBody>
      </p:sp>
      <p:pic>
        <p:nvPicPr>
          <p:cNvPr id="5" name="Picture 1" descr="Image of Ci3T: Implementing Secondary (Tier 2) Interventions Module covers from the website">
            <a:extLst>
              <a:ext uri="{FF2B5EF4-FFF2-40B4-BE49-F238E27FC236}">
                <a16:creationId xmlns:a16="http://schemas.microsoft.com/office/drawing/2014/main" id="{44AD4E4E-5181-8DBB-3C89-4D5B622F8D6F}"/>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411" y="1545198"/>
            <a:ext cx="3787813" cy="2721824"/>
          </a:xfrm>
          <a:prstGeom prst="rect">
            <a:avLst/>
          </a:prstGeom>
          <a:ln>
            <a:solidFill>
              <a:schemeClr val="tx1">
                <a:lumMod val="75000"/>
                <a:lumOff val="25000"/>
              </a:schemeClr>
            </a:solidFill>
          </a:ln>
        </p:spPr>
      </p:pic>
      <p:pic>
        <p:nvPicPr>
          <p:cNvPr id="7" name="Picture 2" descr="Image of the RRR Strategy Card Gallery from the RRR module">
            <a:extLst>
              <a:ext uri="{FF2B5EF4-FFF2-40B4-BE49-F238E27FC236}">
                <a16:creationId xmlns:a16="http://schemas.microsoft.com/office/drawing/2014/main" id="{690041C3-9882-FF8B-B471-654FDC9EC0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7912" y="2182858"/>
            <a:ext cx="3968869" cy="2830511"/>
          </a:xfrm>
          <a:prstGeom prst="rect">
            <a:avLst/>
          </a:prstGeom>
        </p:spPr>
      </p:pic>
      <p:pic>
        <p:nvPicPr>
          <p:cNvPr id="9" name="Picture 3" descr="Image of the RRR Materials Preview from the RRR module">
            <a:extLst>
              <a:ext uri="{FF2B5EF4-FFF2-40B4-BE49-F238E27FC236}">
                <a16:creationId xmlns:a16="http://schemas.microsoft.com/office/drawing/2014/main" id="{87E7FA71-8603-8B92-D27B-7E4362F677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6661" y="2828317"/>
            <a:ext cx="3990079" cy="2877411"/>
          </a:xfrm>
          <a:prstGeom prst="rect">
            <a:avLst/>
          </a:prstGeom>
        </p:spPr>
      </p:pic>
      <p:pic>
        <p:nvPicPr>
          <p:cNvPr id="11" name="Picture 4" descr="Image of RRR Frequently Asked Questions from the RRR module">
            <a:extLst>
              <a:ext uri="{FF2B5EF4-FFF2-40B4-BE49-F238E27FC236}">
                <a16:creationId xmlns:a16="http://schemas.microsoft.com/office/drawing/2014/main" id="{84D38D78-908A-9D47-5856-1B8514B2A5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2218" y="3598114"/>
            <a:ext cx="4222479" cy="3042588"/>
          </a:xfrm>
          <a:prstGeom prst="rect">
            <a:avLst/>
          </a:prstGeom>
        </p:spPr>
      </p:pic>
    </p:spTree>
    <p:extLst>
      <p:ext uri="{BB962C8B-B14F-4D97-AF65-F5344CB8AC3E}">
        <p14:creationId xmlns:p14="http://schemas.microsoft.com/office/powerpoint/2010/main" val="2141004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Instruction</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a:xfrm>
            <a:off x="838200" y="1690688"/>
            <a:ext cx="10691192" cy="4351338"/>
          </a:xfrm>
        </p:spPr>
        <p:txBody>
          <a:bodyPr/>
          <a:lstStyle/>
          <a:p>
            <a:r>
              <a:rPr lang="en-US"/>
              <a:t>Deliver small group RRR Lessons</a:t>
            </a:r>
          </a:p>
          <a:p>
            <a:pPr lvl="1"/>
            <a:r>
              <a:rPr lang="en-US"/>
              <a:t>~20-30 minutes per lesson</a:t>
            </a:r>
          </a:p>
          <a:p>
            <a:pPr lvl="1"/>
            <a:r>
              <a:rPr lang="en-US"/>
              <a:t> Up to 15 lessons (with optional lessons); likely to teach only 10-13 lessons</a:t>
            </a:r>
          </a:p>
          <a:p>
            <a:pPr lvl="1"/>
            <a:r>
              <a:rPr lang="en-US"/>
              <a:t>Taught during a </a:t>
            </a:r>
            <a:r>
              <a:rPr lang="en-US" i="1"/>
              <a:t>different time </a:t>
            </a:r>
            <a:r>
              <a:rPr lang="en-US"/>
              <a:t>than RRR Rating Period</a:t>
            </a:r>
          </a:p>
          <a:p>
            <a:r>
              <a:rPr lang="en-US"/>
              <a:t>Teachers continue to collect DBR data four times a week (Monday-Thursday) during the RRR Rating Period</a:t>
            </a:r>
          </a:p>
          <a:p>
            <a:endParaRPr lang="en-US"/>
          </a:p>
        </p:txBody>
      </p:sp>
      <p:pic>
        <p:nvPicPr>
          <p:cNvPr id="7" name="Picture 6" descr="Image of a DBR form">
            <a:extLst>
              <a:ext uri="{FF2B5EF4-FFF2-40B4-BE49-F238E27FC236}">
                <a16:creationId xmlns:a16="http://schemas.microsoft.com/office/drawing/2014/main" id="{68EB415E-FB0F-D92B-1C2D-2864B0AB83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9989" y="4674742"/>
            <a:ext cx="2670933" cy="2063903"/>
          </a:xfrm>
          <a:prstGeom prst="rect">
            <a:avLst/>
          </a:prstGeom>
          <a:ln>
            <a:solidFill>
              <a:schemeClr val="tx1"/>
            </a:solidFill>
          </a:ln>
        </p:spPr>
      </p:pic>
      <p:pic>
        <p:nvPicPr>
          <p:cNvPr id="4" name="Picture 3">
            <a:extLst>
              <a:ext uri="{FF2B5EF4-FFF2-40B4-BE49-F238E27FC236}">
                <a16:creationId xmlns:a16="http://schemas.microsoft.com/office/drawing/2014/main" id="{BC77D430-BDD3-DB6D-4153-8F350D80FD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6212" y="4674742"/>
            <a:ext cx="1605258" cy="2063903"/>
          </a:xfrm>
          <a:prstGeom prst="rect">
            <a:avLst/>
          </a:prstGeom>
          <a:ln>
            <a:solidFill>
              <a:schemeClr val="tx1"/>
            </a:solidFill>
          </a:ln>
        </p:spPr>
      </p:pic>
    </p:spTree>
    <p:extLst>
      <p:ext uri="{BB962C8B-B14F-4D97-AF65-F5344CB8AC3E}">
        <p14:creationId xmlns:p14="http://schemas.microsoft.com/office/powerpoint/2010/main" val="4138857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AD3258-20F7-65B7-F62C-D79F7F5DA647}"/>
              </a:ext>
            </a:extLst>
          </p:cNvPr>
          <p:cNvSpPr>
            <a:spLocks noGrp="1"/>
          </p:cNvSpPr>
          <p:nvPr>
            <p:ph type="title"/>
          </p:nvPr>
        </p:nvSpPr>
        <p:spPr/>
        <p:txBody>
          <a:bodyPr/>
          <a:lstStyle/>
          <a:p>
            <a:r>
              <a:rPr lang="en-US"/>
              <a:t>Lesson Plans Overview</a:t>
            </a:r>
          </a:p>
        </p:txBody>
      </p:sp>
      <p:sp>
        <p:nvSpPr>
          <p:cNvPr id="10" name="Content 1">
            <a:extLst>
              <a:ext uri="{FF2B5EF4-FFF2-40B4-BE49-F238E27FC236}">
                <a16:creationId xmlns:a16="http://schemas.microsoft.com/office/drawing/2014/main" id="{9051D312-EF04-EE78-A36C-882E9081FDF3}"/>
              </a:ext>
            </a:extLst>
          </p:cNvPr>
          <p:cNvSpPr>
            <a:spLocks noGrp="1"/>
          </p:cNvSpPr>
          <p:nvPr>
            <p:ph sz="half" idx="1"/>
          </p:nvPr>
        </p:nvSpPr>
        <p:spPr/>
        <p:txBody>
          <a:bodyPr>
            <a:normAutofit/>
          </a:bodyPr>
          <a:lstStyle/>
          <a:p>
            <a:r>
              <a:rPr lang="en-US"/>
              <a:t>15 lessons available</a:t>
            </a:r>
          </a:p>
          <a:p>
            <a:pPr lvl="1"/>
            <a:r>
              <a:rPr lang="en-US"/>
              <a:t>Recognize - 3 lessons</a:t>
            </a:r>
          </a:p>
          <a:p>
            <a:pPr lvl="1"/>
            <a:r>
              <a:rPr lang="en-US"/>
              <a:t>Relax - 8 lessons*</a:t>
            </a:r>
          </a:p>
          <a:p>
            <a:pPr lvl="1"/>
            <a:r>
              <a:rPr lang="en-US"/>
              <a:t>Record - 2 lessons</a:t>
            </a:r>
          </a:p>
          <a:p>
            <a:pPr lvl="1"/>
            <a:r>
              <a:rPr lang="en-US"/>
              <a:t>Ready-Go! </a:t>
            </a:r>
          </a:p>
          <a:p>
            <a:pPr lvl="1"/>
            <a:r>
              <a:rPr lang="en-US"/>
              <a:t>Review (optional)</a:t>
            </a:r>
          </a:p>
          <a:p>
            <a:r>
              <a:rPr lang="en-US"/>
              <a:t>20-30 min each lesson</a:t>
            </a:r>
          </a:p>
          <a:p>
            <a:r>
              <a:rPr lang="en-US"/>
              <a:t>Semi-scripted</a:t>
            </a:r>
          </a:p>
          <a:p>
            <a:r>
              <a:rPr lang="en-US"/>
              <a:t>Teacher-led</a:t>
            </a:r>
          </a:p>
        </p:txBody>
      </p:sp>
      <p:pic>
        <p:nvPicPr>
          <p:cNvPr id="2" name="Picture 1" descr="Image of RRR Intervention Material and Lesson Plans printed binder">
            <a:extLst>
              <a:ext uri="{FF2B5EF4-FFF2-40B4-BE49-F238E27FC236}">
                <a16:creationId xmlns:a16="http://schemas.microsoft.com/office/drawing/2014/main" id="{DA365103-8CE2-39E7-98B4-87B0C5461CE3}"/>
              </a:ext>
            </a:extLst>
          </p:cNvPr>
          <p:cNvPicPr>
            <a:picLocks noChangeAspect="1"/>
          </p:cNvPicPr>
          <p:nvPr/>
        </p:nvPicPr>
        <p:blipFill>
          <a:blip r:embed="rId3"/>
          <a:stretch>
            <a:fillRect/>
          </a:stretch>
        </p:blipFill>
        <p:spPr>
          <a:xfrm>
            <a:off x="6572427" y="1422462"/>
            <a:ext cx="4157832" cy="5157663"/>
          </a:xfrm>
          <a:prstGeom prst="rect">
            <a:avLst/>
          </a:prstGeom>
        </p:spPr>
      </p:pic>
      <p:grpSp>
        <p:nvGrpSpPr>
          <p:cNvPr id="39" name="RRR">
            <a:extLst>
              <a:ext uri="{FF2B5EF4-FFF2-40B4-BE49-F238E27FC236}">
                <a16:creationId xmlns:a16="http://schemas.microsoft.com/office/drawing/2014/main" id="{6586495C-26AE-5815-7685-458C256E1AD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0" name="Logo">
              <a:extLst>
                <a:ext uri="{FF2B5EF4-FFF2-40B4-BE49-F238E27FC236}">
                  <a16:creationId xmlns:a16="http://schemas.microsoft.com/office/drawing/2014/main" id="{B5B97C6A-F3FB-5D6D-AE0C-C768ACEF59E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41" name="Module" descr="Module 6.3.2.6 Recognize. Relax. Record.">
              <a:extLst>
                <a:ext uri="{FF2B5EF4-FFF2-40B4-BE49-F238E27FC236}">
                  <a16:creationId xmlns:a16="http://schemas.microsoft.com/office/drawing/2014/main" id="{5DBF9F40-6281-C60E-CA05-7D91BB90D4B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0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2CDE-804F-FB86-DA2F-DC95D64B6CC3}"/>
              </a:ext>
            </a:extLst>
          </p:cNvPr>
          <p:cNvSpPr>
            <a:spLocks noGrp="1"/>
          </p:cNvSpPr>
          <p:nvPr>
            <p:ph type="title"/>
          </p:nvPr>
        </p:nvSpPr>
        <p:spPr/>
        <p:txBody>
          <a:bodyPr/>
          <a:lstStyle/>
          <a:p>
            <a:r>
              <a:rPr lang="en-US"/>
              <a:t>Family Materials </a:t>
            </a:r>
          </a:p>
        </p:txBody>
      </p:sp>
      <p:pic>
        <p:nvPicPr>
          <p:cNvPr id="6" name="Picture 1" descr="Image of a Family Strategy Note">
            <a:extLst>
              <a:ext uri="{FF2B5EF4-FFF2-40B4-BE49-F238E27FC236}">
                <a16:creationId xmlns:a16="http://schemas.microsoft.com/office/drawing/2014/main" id="{325FE4C4-7D4A-62AF-FCA3-9B3C6BDFE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596" y="2016933"/>
            <a:ext cx="2744724" cy="1961106"/>
          </a:xfrm>
          <a:prstGeom prst="rect">
            <a:avLst/>
          </a:prstGeom>
        </p:spPr>
      </p:pic>
      <p:pic>
        <p:nvPicPr>
          <p:cNvPr id="4" name="Picture 2" descr="Image of the Family Relaxation Strategy Card ring">
            <a:extLst>
              <a:ext uri="{FF2B5EF4-FFF2-40B4-BE49-F238E27FC236}">
                <a16:creationId xmlns:a16="http://schemas.microsoft.com/office/drawing/2014/main" id="{A80A0C6A-4C61-3C39-86AF-64FCB64F70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4539" y="1921180"/>
            <a:ext cx="2826207" cy="1992189"/>
          </a:xfrm>
          <a:prstGeom prst="rect">
            <a:avLst/>
          </a:prstGeom>
        </p:spPr>
      </p:pic>
      <p:pic>
        <p:nvPicPr>
          <p:cNvPr id="7" name="Picture 3" descr="Image of a Family Strategy Note in Spanish">
            <a:extLst>
              <a:ext uri="{FF2B5EF4-FFF2-40B4-BE49-F238E27FC236}">
                <a16:creationId xmlns:a16="http://schemas.microsoft.com/office/drawing/2014/main" id="{7D5D86F8-BA98-F78A-6D2B-00B403574E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199" y="4481020"/>
            <a:ext cx="2751518" cy="1965960"/>
          </a:xfrm>
          <a:prstGeom prst="rect">
            <a:avLst/>
          </a:prstGeom>
        </p:spPr>
      </p:pic>
      <p:pic>
        <p:nvPicPr>
          <p:cNvPr id="5" name="Picture 4" descr="Image of the Family Relaxation Strategy Card ring in Spanish">
            <a:extLst>
              <a:ext uri="{FF2B5EF4-FFF2-40B4-BE49-F238E27FC236}">
                <a16:creationId xmlns:a16="http://schemas.microsoft.com/office/drawing/2014/main" id="{5A0DD43A-AA99-7DDC-B0F6-EB563DC64C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4539" y="4340917"/>
            <a:ext cx="3043430" cy="2010508"/>
          </a:xfrm>
          <a:prstGeom prst="rect">
            <a:avLst/>
          </a:prstGeom>
        </p:spPr>
      </p:pic>
      <p:pic>
        <p:nvPicPr>
          <p:cNvPr id="8" name="Picture 5" descr="Image of the Wrapping up! page from the RRR lesson plans">
            <a:extLst>
              <a:ext uri="{FF2B5EF4-FFF2-40B4-BE49-F238E27FC236}">
                <a16:creationId xmlns:a16="http://schemas.microsoft.com/office/drawing/2014/main" id="{2999A03E-6842-D69E-CA9F-CD95D28C34D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760921" y="1027906"/>
            <a:ext cx="3973166" cy="5130749"/>
          </a:xfrm>
          <a:prstGeom prst="rect">
            <a:avLst/>
          </a:prstGeom>
          <a:ln>
            <a:noFill/>
          </a:ln>
          <a:effectLst>
            <a:outerShdw blurRad="292100" dist="139700" dir="2700000" algn="tl" rotWithShape="0">
              <a:srgbClr val="333333">
                <a:alpha val="65000"/>
              </a:srgbClr>
            </a:outerShdw>
          </a:effectLst>
        </p:spPr>
      </p:pic>
      <p:sp>
        <p:nvSpPr>
          <p:cNvPr id="9" name="Callout: Line 8">
            <a:extLst>
              <a:ext uri="{FF2B5EF4-FFF2-40B4-BE49-F238E27FC236}">
                <a16:creationId xmlns:a16="http://schemas.microsoft.com/office/drawing/2014/main" id="{5B2EE69B-81DF-19ED-9E52-9D6C2A067F63}"/>
              </a:ext>
            </a:extLst>
          </p:cNvPr>
          <p:cNvSpPr/>
          <p:nvPr/>
        </p:nvSpPr>
        <p:spPr>
          <a:xfrm>
            <a:off x="7880960" y="4606553"/>
            <a:ext cx="3733087" cy="1840427"/>
          </a:xfrm>
          <a:prstGeom prst="borderCallout1">
            <a:avLst>
              <a:gd name="adj1" fmla="val 2785"/>
              <a:gd name="adj2" fmla="val 8730"/>
              <a:gd name="adj3" fmla="val -111442"/>
              <a:gd name="adj4" fmla="val 6386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a:t>Guidance for sending materials is in each lesson plan, as appropriate</a:t>
            </a:r>
          </a:p>
        </p:txBody>
      </p:sp>
    </p:spTree>
    <p:extLst>
      <p:ext uri="{BB962C8B-B14F-4D97-AF65-F5344CB8AC3E}">
        <p14:creationId xmlns:p14="http://schemas.microsoft.com/office/powerpoint/2010/main" val="347706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083B6-F734-3CF7-7D72-DE9CF686F4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48B992-BD1F-3D36-3F92-DCD1B91E889A}"/>
              </a:ext>
            </a:extLst>
          </p:cNvPr>
          <p:cNvSpPr>
            <a:spLocks noGrp="1"/>
          </p:cNvSpPr>
          <p:nvPr>
            <p:ph type="title"/>
          </p:nvPr>
        </p:nvSpPr>
        <p:spPr/>
        <p:txBody>
          <a:bodyPr/>
          <a:lstStyle/>
          <a:p>
            <a:r>
              <a:rPr lang="en-US"/>
              <a:t>Starting Activity</a:t>
            </a:r>
          </a:p>
        </p:txBody>
      </p:sp>
      <p:sp>
        <p:nvSpPr>
          <p:cNvPr id="4" name="Content Placeholder 3">
            <a:extLst>
              <a:ext uri="{FF2B5EF4-FFF2-40B4-BE49-F238E27FC236}">
                <a16:creationId xmlns:a16="http://schemas.microsoft.com/office/drawing/2014/main" id="{9C05272D-ACEC-D560-F39F-4F1C341D664F}"/>
              </a:ext>
            </a:extLst>
          </p:cNvPr>
          <p:cNvSpPr>
            <a:spLocks noGrp="1"/>
          </p:cNvSpPr>
          <p:nvPr>
            <p:ph sz="half" idx="1"/>
          </p:nvPr>
        </p:nvSpPr>
        <p:spPr/>
        <p:txBody>
          <a:bodyPr>
            <a:normAutofit lnSpcReduction="10000"/>
          </a:bodyPr>
          <a:lstStyle/>
          <a:p>
            <a:r>
              <a:rPr lang="en-US" b="1"/>
              <a:t>Step 1: </a:t>
            </a:r>
            <a:r>
              <a:rPr lang="en-US"/>
              <a:t>Go to </a:t>
            </a:r>
            <a:r>
              <a:rPr lang="en-US">
                <a:hlinkClick r:id="rId2"/>
              </a:rPr>
              <a:t>ci3t.org/enhance</a:t>
            </a:r>
            <a:endParaRPr lang="en-US"/>
          </a:p>
          <a:p>
            <a:r>
              <a:rPr lang="en-US" b="1"/>
              <a:t>Step 2: </a:t>
            </a:r>
            <a:r>
              <a:rPr lang="en-US"/>
              <a:t>If you have not already registered to access Enhancing Ci3T Modules, consider doing so.</a:t>
            </a:r>
          </a:p>
          <a:p>
            <a:r>
              <a:rPr lang="en-US" b="1"/>
              <a:t>Step 3: </a:t>
            </a:r>
            <a:r>
              <a:rPr lang="en-US"/>
              <a:t>Sign into the</a:t>
            </a:r>
            <a:r>
              <a:rPr lang="en-US" i="1"/>
              <a:t> Recognize. Relax. Record. </a:t>
            </a:r>
            <a:r>
              <a:rPr lang="en-US"/>
              <a:t>module (see Ci3T: Implementing Secondary (Tier 2) Interventions)</a:t>
            </a:r>
            <a:endParaRPr lang="en-US" b="1"/>
          </a:p>
        </p:txBody>
      </p:sp>
      <p:pic>
        <p:nvPicPr>
          <p:cNvPr id="7" name="Picture 6">
            <a:extLst>
              <a:ext uri="{FF2B5EF4-FFF2-40B4-BE49-F238E27FC236}">
                <a16:creationId xmlns:a16="http://schemas.microsoft.com/office/drawing/2014/main" id="{22DE823D-060B-0050-F3DA-D2130450B34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75301" y="1302044"/>
            <a:ext cx="5724628" cy="1231606"/>
          </a:xfrm>
          <a:prstGeom prst="rect">
            <a:avLst/>
          </a:prstGeom>
          <a:ln>
            <a:solidFill>
              <a:schemeClr val="tx1">
                <a:lumMod val="85000"/>
                <a:lumOff val="15000"/>
              </a:schemeClr>
            </a:solidFill>
          </a:ln>
        </p:spPr>
      </p:pic>
      <p:grpSp>
        <p:nvGrpSpPr>
          <p:cNvPr id="10" name="Group 9">
            <a:extLst>
              <a:ext uri="{FF2B5EF4-FFF2-40B4-BE49-F238E27FC236}">
                <a16:creationId xmlns:a16="http://schemas.microsoft.com/office/drawing/2014/main" id="{8B695F39-7A1D-DDA9-BA18-E11822EA7C0F}"/>
              </a:ext>
              <a:ext uri="{C183D7F6-B498-43B3-948B-1728B52AA6E4}">
                <adec:decorative xmlns:adec="http://schemas.microsoft.com/office/drawing/2017/decorative" val="1"/>
              </a:ext>
            </a:extLst>
          </p:cNvPr>
          <p:cNvGrpSpPr/>
          <p:nvPr/>
        </p:nvGrpSpPr>
        <p:grpSpPr>
          <a:xfrm>
            <a:off x="6912058" y="3227078"/>
            <a:ext cx="4105192" cy="2949885"/>
            <a:chOff x="6912058" y="3227078"/>
            <a:chExt cx="4105192" cy="2949885"/>
          </a:xfrm>
        </p:grpSpPr>
        <p:pic>
          <p:nvPicPr>
            <p:cNvPr id="8" name="Picture 7">
              <a:extLst>
                <a:ext uri="{FF2B5EF4-FFF2-40B4-BE49-F238E27FC236}">
                  <a16:creationId xmlns:a16="http://schemas.microsoft.com/office/drawing/2014/main" id="{BB5D3742-AEB0-370B-21D2-726753BE10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2058" y="3227078"/>
              <a:ext cx="4105192" cy="2949885"/>
            </a:xfrm>
            <a:prstGeom prst="rect">
              <a:avLst/>
            </a:prstGeom>
            <a:ln>
              <a:solidFill>
                <a:schemeClr val="tx1">
                  <a:lumMod val="75000"/>
                  <a:lumOff val="25000"/>
                </a:schemeClr>
              </a:solidFill>
            </a:ln>
          </p:spPr>
        </p:pic>
        <p:sp>
          <p:nvSpPr>
            <p:cNvPr id="9" name="Rectangle 8">
              <a:extLst>
                <a:ext uri="{FF2B5EF4-FFF2-40B4-BE49-F238E27FC236}">
                  <a16:creationId xmlns:a16="http://schemas.microsoft.com/office/drawing/2014/main" id="{30E873E3-E78C-6FA2-639D-35C634E0D0D6}"/>
                </a:ext>
              </a:extLst>
            </p:cNvPr>
            <p:cNvSpPr/>
            <p:nvPr/>
          </p:nvSpPr>
          <p:spPr>
            <a:xfrm>
              <a:off x="6946003" y="4833938"/>
              <a:ext cx="788297" cy="122713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1" name="Arrow: Right 10">
            <a:extLst>
              <a:ext uri="{FF2B5EF4-FFF2-40B4-BE49-F238E27FC236}">
                <a16:creationId xmlns:a16="http://schemas.microsoft.com/office/drawing/2014/main" id="{49A62A52-FCAB-BFF2-F790-0EB49FBAB385}"/>
              </a:ext>
              <a:ext uri="{C183D7F6-B498-43B3-948B-1728B52AA6E4}">
                <adec:decorative xmlns:adec="http://schemas.microsoft.com/office/drawing/2017/decorative" val="1"/>
              </a:ext>
            </a:extLst>
          </p:cNvPr>
          <p:cNvSpPr/>
          <p:nvPr/>
        </p:nvSpPr>
        <p:spPr>
          <a:xfrm rot="20195213">
            <a:off x="4996985" y="2560608"/>
            <a:ext cx="989565" cy="372403"/>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Arrow: Right 11">
            <a:extLst>
              <a:ext uri="{FF2B5EF4-FFF2-40B4-BE49-F238E27FC236}">
                <a16:creationId xmlns:a16="http://schemas.microsoft.com/office/drawing/2014/main" id="{BF8AB849-CC2D-81FD-5580-CF2557FFE27A}"/>
              </a:ext>
              <a:ext uri="{C183D7F6-B498-43B3-948B-1728B52AA6E4}">
                <adec:decorative xmlns:adec="http://schemas.microsoft.com/office/drawing/2017/decorative" val="1"/>
              </a:ext>
            </a:extLst>
          </p:cNvPr>
          <p:cNvSpPr/>
          <p:nvPr/>
        </p:nvSpPr>
        <p:spPr>
          <a:xfrm>
            <a:off x="5677866" y="4702020"/>
            <a:ext cx="1161391" cy="456395"/>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98983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44ED-1A49-E90E-7FEE-1C9390F93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7744A-2C56-117B-87F2-BE17D795FCA8}"/>
              </a:ext>
            </a:extLst>
          </p:cNvPr>
          <p:cNvSpPr>
            <a:spLocks noGrp="1"/>
          </p:cNvSpPr>
          <p:nvPr>
            <p:ph type="title"/>
          </p:nvPr>
        </p:nvSpPr>
        <p:spPr/>
        <p:txBody>
          <a:bodyPr/>
          <a:lstStyle/>
          <a:p>
            <a:r>
              <a:rPr lang="en-US"/>
              <a:t>Teacher Materials </a:t>
            </a:r>
          </a:p>
        </p:txBody>
      </p:sp>
      <p:pic>
        <p:nvPicPr>
          <p:cNvPr id="14" name="Picture 1" descr="Screenshot of the RRR Instruction Hub">
            <a:extLst>
              <a:ext uri="{FF2B5EF4-FFF2-40B4-BE49-F238E27FC236}">
                <a16:creationId xmlns:a16="http://schemas.microsoft.com/office/drawing/2014/main" id="{5B2F7E92-7DFF-9121-229E-59589BA4EC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9626" y="1866701"/>
            <a:ext cx="3200103" cy="2052971"/>
          </a:xfrm>
          <a:prstGeom prst="rect">
            <a:avLst/>
          </a:prstGeom>
        </p:spPr>
      </p:pic>
      <p:pic>
        <p:nvPicPr>
          <p:cNvPr id="10" name="Picture 2" descr="RRR Story Cards">
            <a:extLst>
              <a:ext uri="{FF2B5EF4-FFF2-40B4-BE49-F238E27FC236}">
                <a16:creationId xmlns:a16="http://schemas.microsoft.com/office/drawing/2014/main" id="{D7855AB9-F8E1-7424-BA9A-6C693EF6F0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0736" y="1690688"/>
            <a:ext cx="2510676" cy="2431098"/>
          </a:xfrm>
          <a:prstGeom prst="rect">
            <a:avLst/>
          </a:prstGeom>
        </p:spPr>
      </p:pic>
      <p:pic>
        <p:nvPicPr>
          <p:cNvPr id="11" name="Picture 3" descr="RRR Engaged or Distracted activity cards">
            <a:extLst>
              <a:ext uri="{FF2B5EF4-FFF2-40B4-BE49-F238E27FC236}">
                <a16:creationId xmlns:a16="http://schemas.microsoft.com/office/drawing/2014/main" id="{167295F5-14C3-859D-83F1-0772C304445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05472" y="1771755"/>
            <a:ext cx="2267099" cy="2268964"/>
          </a:xfrm>
          <a:prstGeom prst="rect">
            <a:avLst/>
          </a:prstGeom>
        </p:spPr>
      </p:pic>
      <p:pic>
        <p:nvPicPr>
          <p:cNvPr id="13" name="Picture 4" descr="Strategy Cards Ring">
            <a:extLst>
              <a:ext uri="{FF2B5EF4-FFF2-40B4-BE49-F238E27FC236}">
                <a16:creationId xmlns:a16="http://schemas.microsoft.com/office/drawing/2014/main" id="{AC3A2651-6C5F-54E9-0C46-36F44EE323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872" y="3919672"/>
            <a:ext cx="3641632" cy="2655727"/>
          </a:xfrm>
          <a:prstGeom prst="rect">
            <a:avLst/>
          </a:prstGeom>
        </p:spPr>
      </p:pic>
      <p:pic>
        <p:nvPicPr>
          <p:cNvPr id="12" name="Picture 5" descr="RRR Visual Cue Cards (relax icons)">
            <a:extLst>
              <a:ext uri="{FF2B5EF4-FFF2-40B4-BE49-F238E27FC236}">
                <a16:creationId xmlns:a16="http://schemas.microsoft.com/office/drawing/2014/main" id="{A06B1A0D-9EA1-1859-5AD4-54BFFC1D5D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15563" y="4156650"/>
            <a:ext cx="2352747" cy="2336225"/>
          </a:xfrm>
          <a:prstGeom prst="rect">
            <a:avLst/>
          </a:prstGeom>
        </p:spPr>
      </p:pic>
      <p:pic>
        <p:nvPicPr>
          <p:cNvPr id="7" name="Picture 6" descr="Screenshot of the digital RRR Lesson Plan Materials available on Google Slides">
            <a:extLst>
              <a:ext uri="{FF2B5EF4-FFF2-40B4-BE49-F238E27FC236}">
                <a16:creationId xmlns:a16="http://schemas.microsoft.com/office/drawing/2014/main" id="{E693ECB2-2C9F-33B4-C20C-7E637450E8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62429" y="4484187"/>
            <a:ext cx="3730752" cy="1926322"/>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F8937EB1-2568-ECD1-73B2-F4488EF24EE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76467D80-106F-8316-19FD-7CD6D80CF11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17A9CD8B-7369-59C2-C0B7-9246142E462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370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14324-E1A6-8C10-526F-5614017DD35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5FA399F-3E0B-D450-6D86-6294F947C359}"/>
              </a:ext>
            </a:extLst>
          </p:cNvPr>
          <p:cNvSpPr>
            <a:spLocks noGrp="1"/>
          </p:cNvSpPr>
          <p:nvPr>
            <p:ph type="title"/>
          </p:nvPr>
        </p:nvSpPr>
        <p:spPr/>
        <p:txBody>
          <a:bodyPr/>
          <a:lstStyle/>
          <a:p>
            <a:r>
              <a:rPr lang="en-US"/>
              <a:t>Video Model: The Instructional Hub</a:t>
            </a:r>
            <a:br>
              <a:rPr lang="en-US"/>
            </a:br>
            <a:endParaRPr lang="en-US"/>
          </a:p>
        </p:txBody>
      </p:sp>
      <p:pic>
        <p:nvPicPr>
          <p:cNvPr id="4" name="Training 2 Video 1" descr="Video walkthrough of accessing the RRR instructional hub">
            <a:hlinkClick r:id="" action="ppaction://media"/>
            <a:extLst>
              <a:ext uri="{FF2B5EF4-FFF2-40B4-BE49-F238E27FC236}">
                <a16:creationId xmlns:a16="http://schemas.microsoft.com/office/drawing/2014/main" id="{DEFEBD86-1730-E318-BB23-370945D87C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7351" y="1369628"/>
            <a:ext cx="8592371" cy="4833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Graphic 9">
            <a:extLst>
              <a:ext uri="{FF2B5EF4-FFF2-40B4-BE49-F238E27FC236}">
                <a16:creationId xmlns:a16="http://schemas.microsoft.com/office/drawing/2014/main" id="{DF41006B-D600-FB0C-3DC7-7B09E3312D6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0106" y="6202837"/>
            <a:ext cx="554107" cy="554107"/>
          </a:xfrm>
          <a:prstGeom prst="rect">
            <a:avLst/>
          </a:prstGeom>
        </p:spPr>
      </p:pic>
    </p:spTree>
    <p:extLst>
      <p:ext uri="{BB962C8B-B14F-4D97-AF65-F5344CB8AC3E}">
        <p14:creationId xmlns:p14="http://schemas.microsoft.com/office/powerpoint/2010/main" val="145814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7309DA-B1C8-8C12-2DA7-C54D9D659392}"/>
              </a:ext>
            </a:extLst>
          </p:cNvPr>
          <p:cNvSpPr>
            <a:spLocks noGrp="1"/>
          </p:cNvSpPr>
          <p:nvPr>
            <p:ph type="title"/>
          </p:nvPr>
        </p:nvSpPr>
        <p:spPr/>
        <p:txBody>
          <a:bodyPr/>
          <a:lstStyle/>
          <a:p>
            <a:r>
              <a:rPr lang="en-US"/>
              <a:t>Key Intervention Lesson Features (1 of 2)</a:t>
            </a:r>
          </a:p>
        </p:txBody>
      </p:sp>
      <p:pic>
        <p:nvPicPr>
          <p:cNvPr id="5" name="Picture 4" descr="Image of the Relax: Breathing strategies lesson plan page">
            <a:extLst>
              <a:ext uri="{FF2B5EF4-FFF2-40B4-BE49-F238E27FC236}">
                <a16:creationId xmlns:a16="http://schemas.microsoft.com/office/drawing/2014/main" id="{8F4A3699-93F7-4796-8121-E5497417B6B3}"/>
              </a:ext>
            </a:extLst>
          </p:cNvPr>
          <p:cNvPicPr>
            <a:picLocks noChangeAspect="1"/>
          </p:cNvPicPr>
          <p:nvPr/>
        </p:nvPicPr>
        <p:blipFill>
          <a:blip r:embed="rId3"/>
          <a:srcRect/>
          <a:stretch/>
        </p:blipFill>
        <p:spPr>
          <a:xfrm>
            <a:off x="3619880" y="1512784"/>
            <a:ext cx="4039928" cy="5198571"/>
          </a:xfrm>
          <a:prstGeom prst="rect">
            <a:avLst/>
          </a:prstGeom>
          <a:ln>
            <a:noFill/>
          </a:ln>
          <a:effectLst>
            <a:outerShdw blurRad="292100" dist="139700" dir="2700000" algn="tl" rotWithShape="0">
              <a:srgbClr val="333333">
                <a:alpha val="65000"/>
              </a:srgbClr>
            </a:outerShdw>
          </a:effectLst>
        </p:spPr>
      </p:pic>
      <p:sp>
        <p:nvSpPr>
          <p:cNvPr id="12" name="Callout: Line 11">
            <a:extLst>
              <a:ext uri="{FF2B5EF4-FFF2-40B4-BE49-F238E27FC236}">
                <a16:creationId xmlns:a16="http://schemas.microsoft.com/office/drawing/2014/main" id="{5CA7751A-96AB-43B4-A614-9D79F0774DE7}"/>
              </a:ext>
            </a:extLst>
          </p:cNvPr>
          <p:cNvSpPr/>
          <p:nvPr/>
        </p:nvSpPr>
        <p:spPr>
          <a:xfrm>
            <a:off x="8444342" y="1557915"/>
            <a:ext cx="2909455" cy="862446"/>
          </a:xfrm>
          <a:prstGeom prst="borderCallout1">
            <a:avLst>
              <a:gd name="adj1" fmla="val 51280"/>
              <a:gd name="adj2" fmla="val -1190"/>
              <a:gd name="adj3" fmla="val 51542"/>
              <a:gd name="adj4" fmla="val -106068"/>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Lesson title</a:t>
            </a:r>
          </a:p>
          <a:p>
            <a:pPr algn="ctr"/>
            <a:r>
              <a:rPr lang="en-US" sz="2400"/>
              <a:t>Lesson timing</a:t>
            </a:r>
          </a:p>
        </p:txBody>
      </p:sp>
      <p:sp>
        <p:nvSpPr>
          <p:cNvPr id="13" name="Callout: Line 12">
            <a:extLst>
              <a:ext uri="{FF2B5EF4-FFF2-40B4-BE49-F238E27FC236}">
                <a16:creationId xmlns:a16="http://schemas.microsoft.com/office/drawing/2014/main" id="{657630D0-EACD-4364-8E0B-9754C704E3E1}"/>
              </a:ext>
            </a:extLst>
          </p:cNvPr>
          <p:cNvSpPr/>
          <p:nvPr/>
        </p:nvSpPr>
        <p:spPr>
          <a:xfrm>
            <a:off x="8444342" y="2676607"/>
            <a:ext cx="2909455" cy="862446"/>
          </a:xfrm>
          <a:prstGeom prst="borderCallout1">
            <a:avLst>
              <a:gd name="adj1" fmla="val 51280"/>
              <a:gd name="adj2" fmla="val -1190"/>
              <a:gd name="adj3" fmla="val -44751"/>
              <a:gd name="adj4" fmla="val -83793"/>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Learning objectives</a:t>
            </a:r>
          </a:p>
        </p:txBody>
      </p:sp>
      <p:sp>
        <p:nvSpPr>
          <p:cNvPr id="2" name="Callout: Line 1">
            <a:extLst>
              <a:ext uri="{FF2B5EF4-FFF2-40B4-BE49-F238E27FC236}">
                <a16:creationId xmlns:a16="http://schemas.microsoft.com/office/drawing/2014/main" id="{8D05AB2B-BA0B-B8EB-D3CF-B12810D68F76}"/>
              </a:ext>
            </a:extLst>
          </p:cNvPr>
          <p:cNvSpPr/>
          <p:nvPr/>
        </p:nvSpPr>
        <p:spPr>
          <a:xfrm>
            <a:off x="8444343" y="3818575"/>
            <a:ext cx="2909455" cy="862446"/>
          </a:xfrm>
          <a:prstGeom prst="borderCallout1">
            <a:avLst>
              <a:gd name="adj1" fmla="val 51280"/>
              <a:gd name="adj2" fmla="val -1190"/>
              <a:gd name="adj3" fmla="val -23372"/>
              <a:gd name="adj4" fmla="val -4471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Big Ideas of the lesson</a:t>
            </a:r>
          </a:p>
        </p:txBody>
      </p:sp>
      <p:sp>
        <p:nvSpPr>
          <p:cNvPr id="14" name="Callout: Line 13">
            <a:extLst>
              <a:ext uri="{FF2B5EF4-FFF2-40B4-BE49-F238E27FC236}">
                <a16:creationId xmlns:a16="http://schemas.microsoft.com/office/drawing/2014/main" id="{3C66E6DA-2F52-48F9-B049-DCFD8E62D0AC}"/>
              </a:ext>
            </a:extLst>
          </p:cNvPr>
          <p:cNvSpPr/>
          <p:nvPr/>
        </p:nvSpPr>
        <p:spPr>
          <a:xfrm>
            <a:off x="8444344" y="4913992"/>
            <a:ext cx="2909455" cy="862446"/>
          </a:xfrm>
          <a:prstGeom prst="borderCallout1">
            <a:avLst>
              <a:gd name="adj1" fmla="val 51280"/>
              <a:gd name="adj2" fmla="val -1190"/>
              <a:gd name="adj3" fmla="val -43048"/>
              <a:gd name="adj4" fmla="val -4476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Materials</a:t>
            </a:r>
          </a:p>
        </p:txBody>
      </p:sp>
      <p:sp>
        <p:nvSpPr>
          <p:cNvPr id="4" name="Callout: Line 3">
            <a:extLst>
              <a:ext uri="{FF2B5EF4-FFF2-40B4-BE49-F238E27FC236}">
                <a16:creationId xmlns:a16="http://schemas.microsoft.com/office/drawing/2014/main" id="{7217FD56-89C9-E814-2BCB-E4E714FC7329}"/>
              </a:ext>
            </a:extLst>
          </p:cNvPr>
          <p:cNvSpPr/>
          <p:nvPr/>
        </p:nvSpPr>
        <p:spPr>
          <a:xfrm>
            <a:off x="366431" y="2539272"/>
            <a:ext cx="3075710" cy="3145593"/>
          </a:xfrm>
          <a:prstGeom prst="borderCallout1">
            <a:avLst>
              <a:gd name="adj1" fmla="val 51280"/>
              <a:gd name="adj2" fmla="val -1190"/>
              <a:gd name="adj3" fmla="val 44833"/>
              <a:gd name="adj4" fmla="val 93911"/>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t>Pacing Guide </a:t>
            </a:r>
          </a:p>
          <a:p>
            <a:pPr algn="ctr"/>
            <a:r>
              <a:rPr lang="en-US" sz="2400"/>
              <a:t>Headings</a:t>
            </a:r>
          </a:p>
          <a:p>
            <a:pPr marL="285750" indent="-285750">
              <a:buFont typeface="Arial" panose="020B0604020202020204" pitchFamily="34" charset="0"/>
              <a:buChar char="•"/>
            </a:pPr>
            <a:r>
              <a:rPr lang="en-US" sz="2400"/>
              <a:t>Tell</a:t>
            </a:r>
          </a:p>
          <a:p>
            <a:pPr marL="285750" indent="-285750">
              <a:buFont typeface="Arial" panose="020B0604020202020204" pitchFamily="34" charset="0"/>
              <a:buChar char="•"/>
            </a:pPr>
            <a:r>
              <a:rPr lang="en-US" sz="2400"/>
              <a:t>Show </a:t>
            </a:r>
          </a:p>
          <a:p>
            <a:pPr marL="285750" indent="-285750">
              <a:buFont typeface="Arial" panose="020B0604020202020204" pitchFamily="34" charset="0"/>
              <a:buChar char="•"/>
            </a:pPr>
            <a:r>
              <a:rPr lang="en-US" sz="2400"/>
              <a:t>Do</a:t>
            </a:r>
          </a:p>
          <a:p>
            <a:pPr marL="285750" indent="-285750">
              <a:buFont typeface="Arial" panose="020B0604020202020204" pitchFamily="34" charset="0"/>
              <a:buChar char="•"/>
            </a:pPr>
            <a:r>
              <a:rPr lang="en-US" sz="2400"/>
              <a:t>Practice &amp; Monitor</a:t>
            </a:r>
          </a:p>
          <a:p>
            <a:pPr marL="285750" indent="-285750">
              <a:buFont typeface="Arial" panose="020B0604020202020204" pitchFamily="34" charset="0"/>
              <a:buChar char="•"/>
            </a:pPr>
            <a:r>
              <a:rPr lang="en-US" sz="2400"/>
              <a:t>Generalize &amp; Close</a:t>
            </a:r>
          </a:p>
        </p:txBody>
      </p:sp>
    </p:spTree>
    <p:extLst>
      <p:ext uri="{BB962C8B-B14F-4D97-AF65-F5344CB8AC3E}">
        <p14:creationId xmlns:p14="http://schemas.microsoft.com/office/powerpoint/2010/main" val="22567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14"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8629D-579B-F680-0DE4-8DEE038E8F97}"/>
              </a:ext>
            </a:extLst>
          </p:cNvPr>
          <p:cNvSpPr>
            <a:spLocks noGrp="1"/>
          </p:cNvSpPr>
          <p:nvPr>
            <p:ph type="title"/>
          </p:nvPr>
        </p:nvSpPr>
        <p:spPr/>
        <p:txBody>
          <a:bodyPr/>
          <a:lstStyle/>
          <a:p>
            <a:r>
              <a:rPr lang="en-US"/>
              <a:t>Key Intervention Lesson Features (2 of 2)</a:t>
            </a:r>
          </a:p>
        </p:txBody>
      </p:sp>
      <p:pic>
        <p:nvPicPr>
          <p:cNvPr id="8" name="Picture 7" descr="Image of a RRR lesson plan">
            <a:extLst>
              <a:ext uri="{FF2B5EF4-FFF2-40B4-BE49-F238E27FC236}">
                <a16:creationId xmlns:a16="http://schemas.microsoft.com/office/drawing/2014/main" id="{3C011E2B-6998-4D48-9569-9053A6C49D6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40696" y="1567239"/>
            <a:ext cx="3910004" cy="4990245"/>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6636889" y="1361704"/>
            <a:ext cx="4404941" cy="1562885"/>
          </a:xfrm>
          <a:prstGeom prst="borderCallout1">
            <a:avLst>
              <a:gd name="adj1" fmla="val 51280"/>
              <a:gd name="adj2" fmla="val -1190"/>
              <a:gd name="adj3" fmla="val 129593"/>
              <a:gd name="adj4" fmla="val -5366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Situational stories and other examples</a:t>
            </a:r>
          </a:p>
        </p:txBody>
      </p:sp>
      <p:grpSp>
        <p:nvGrpSpPr>
          <p:cNvPr id="2" name="Group 1" descr="Example of a classroom set-up when teaching RRR lessons, includes a kidney table with chairs, laptop, and second monitor screen">
            <a:extLst>
              <a:ext uri="{FF2B5EF4-FFF2-40B4-BE49-F238E27FC236}">
                <a16:creationId xmlns:a16="http://schemas.microsoft.com/office/drawing/2014/main" id="{98244525-68A8-51B4-0EDE-287C0398AEE9}"/>
              </a:ext>
            </a:extLst>
          </p:cNvPr>
          <p:cNvGrpSpPr/>
          <p:nvPr/>
        </p:nvGrpSpPr>
        <p:grpSpPr>
          <a:xfrm>
            <a:off x="6056263" y="2994443"/>
            <a:ext cx="5563562" cy="4757935"/>
            <a:chOff x="6056263" y="2994443"/>
            <a:chExt cx="5563562" cy="4757935"/>
          </a:xfrm>
        </p:grpSpPr>
        <p:pic>
          <p:nvPicPr>
            <p:cNvPr id="22" name="Picture 21">
              <a:extLst>
                <a:ext uri="{FF2B5EF4-FFF2-40B4-BE49-F238E27FC236}">
                  <a16:creationId xmlns:a16="http://schemas.microsoft.com/office/drawing/2014/main" id="{E71AFCB3-C478-C6B5-000D-4228019891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2820" y="4246179"/>
              <a:ext cx="844623" cy="1123348"/>
            </a:xfrm>
            <a:prstGeom prst="rect">
              <a:avLst/>
            </a:prstGeom>
          </p:spPr>
        </p:pic>
        <p:pic>
          <p:nvPicPr>
            <p:cNvPr id="1032" name="Picture 8" descr="Mobile TV Stand Tilt Rolling TV Cart with Wheels for LCD LED TVs up to ...">
              <a:extLst>
                <a:ext uri="{FF2B5EF4-FFF2-40B4-BE49-F238E27FC236}">
                  <a16:creationId xmlns:a16="http://schemas.microsoft.com/office/drawing/2014/main" id="{1B2B1ABD-2A9D-B415-9EB9-EB53215AAF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6263" y="2994443"/>
              <a:ext cx="2835856" cy="28358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table with metal legs&#10;&#10;Description automatically generated">
              <a:extLst>
                <a:ext uri="{FF2B5EF4-FFF2-40B4-BE49-F238E27FC236}">
                  <a16:creationId xmlns:a16="http://schemas.microsoft.com/office/drawing/2014/main" id="{F0A1AB63-516C-A591-83D0-CABB353E9DF0}"/>
                </a:ext>
              </a:extLst>
            </p:cNvPr>
            <p:cNvPicPr>
              <a:picLocks noChangeAspect="1"/>
            </p:cNvPicPr>
            <p:nvPr/>
          </p:nvPicPr>
          <p:blipFill>
            <a:blip r:embed="rId6"/>
            <a:stretch>
              <a:fillRect/>
            </a:stretch>
          </p:blipFill>
          <p:spPr>
            <a:xfrm>
              <a:off x="6692873" y="4062361"/>
              <a:ext cx="4926952" cy="3690017"/>
            </a:xfrm>
            <a:prstGeom prst="rect">
              <a:avLst/>
            </a:prstGeom>
          </p:spPr>
        </p:pic>
        <p:sp>
          <p:nvSpPr>
            <p:cNvPr id="15" name="Rectangle 14">
              <a:extLst>
                <a:ext uri="{FF2B5EF4-FFF2-40B4-BE49-F238E27FC236}">
                  <a16:creationId xmlns:a16="http://schemas.microsoft.com/office/drawing/2014/main" id="{1A6A3F91-0C05-1BA2-174A-9A2A5E489933}"/>
                </a:ext>
              </a:extLst>
            </p:cNvPr>
            <p:cNvSpPr/>
            <p:nvPr/>
          </p:nvSpPr>
          <p:spPr>
            <a:xfrm>
              <a:off x="6549004" y="3034397"/>
              <a:ext cx="1850373" cy="10325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C1F6B88-78D8-D7EB-05B0-0AB230158AB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954957" y="3173712"/>
              <a:ext cx="887782" cy="812166"/>
            </a:xfrm>
            <a:prstGeom prst="rect">
              <a:avLst/>
            </a:prstGeom>
          </p:spPr>
        </p:pic>
        <p:pic>
          <p:nvPicPr>
            <p:cNvPr id="1036" name="Picture 12" descr="Laptop , The back side of a laptop on a desk 24725108 PNG">
              <a:extLst>
                <a:ext uri="{FF2B5EF4-FFF2-40B4-BE49-F238E27FC236}">
                  <a16:creationId xmlns:a16="http://schemas.microsoft.com/office/drawing/2014/main" id="{06CE94EB-C809-5009-2AF2-AEE8E05D34B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22582" y="4560408"/>
              <a:ext cx="1399882" cy="10258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EE487FE-16D3-9071-9716-06DD561766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6805" y="5614043"/>
              <a:ext cx="844623" cy="1123348"/>
            </a:xfrm>
            <a:prstGeom prst="rect">
              <a:avLst/>
            </a:prstGeom>
          </p:spPr>
        </p:pic>
        <p:pic>
          <p:nvPicPr>
            <p:cNvPr id="19" name="Picture 18">
              <a:extLst>
                <a:ext uri="{FF2B5EF4-FFF2-40B4-BE49-F238E27FC236}">
                  <a16:creationId xmlns:a16="http://schemas.microsoft.com/office/drawing/2014/main" id="{32880413-13BA-1580-6475-0C91F5AF03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9984" y="5719550"/>
              <a:ext cx="844623" cy="1123348"/>
            </a:xfrm>
            <a:prstGeom prst="rect">
              <a:avLst/>
            </a:prstGeom>
          </p:spPr>
        </p:pic>
        <p:pic>
          <p:nvPicPr>
            <p:cNvPr id="20" name="Picture 19">
              <a:extLst>
                <a:ext uri="{FF2B5EF4-FFF2-40B4-BE49-F238E27FC236}">
                  <a16:creationId xmlns:a16="http://schemas.microsoft.com/office/drawing/2014/main" id="{3CB4A2AA-E0CB-28C2-DB96-925FE4AAE1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5202" y="5614043"/>
              <a:ext cx="844623" cy="1123348"/>
            </a:xfrm>
            <a:prstGeom prst="rect">
              <a:avLst/>
            </a:prstGeom>
          </p:spPr>
        </p:pic>
      </p:grpSp>
    </p:spTree>
    <p:extLst>
      <p:ext uri="{BB962C8B-B14F-4D97-AF65-F5344CB8AC3E}">
        <p14:creationId xmlns:p14="http://schemas.microsoft.com/office/powerpoint/2010/main" val="3758132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6D894-1ED2-80BD-74E0-3A71CB1F9DBA}"/>
              </a:ext>
            </a:extLst>
          </p:cNvPr>
          <p:cNvSpPr>
            <a:spLocks noGrp="1"/>
          </p:cNvSpPr>
          <p:nvPr>
            <p:ph type="title"/>
          </p:nvPr>
        </p:nvSpPr>
        <p:spPr>
          <a:xfrm>
            <a:off x="838200" y="365125"/>
            <a:ext cx="10515600" cy="732155"/>
          </a:xfrm>
        </p:spPr>
        <p:txBody>
          <a:bodyPr/>
          <a:lstStyle/>
          <a:p>
            <a:r>
              <a:rPr lang="en-US"/>
              <a:t>Recess Ronnie</a:t>
            </a:r>
          </a:p>
        </p:txBody>
      </p:sp>
      <p:pic>
        <p:nvPicPr>
          <p:cNvPr id="3" name="Picture 2" descr="Image of a boy with a sad expression sitting on a bench on a school playground with a basketball on the ground below him">
            <a:extLst>
              <a:ext uri="{FF2B5EF4-FFF2-40B4-BE49-F238E27FC236}">
                <a16:creationId xmlns:a16="http://schemas.microsoft.com/office/drawing/2014/main" id="{7D5D617E-D369-8977-8806-A591FD53AD09}"/>
              </a:ext>
            </a:extLst>
          </p:cNvPr>
          <p:cNvPicPr>
            <a:picLocks noChangeAspect="1"/>
          </p:cNvPicPr>
          <p:nvPr/>
        </p:nvPicPr>
        <p:blipFill>
          <a:blip r:embed="rId2"/>
          <a:stretch>
            <a:fillRect/>
          </a:stretch>
        </p:blipFill>
        <p:spPr>
          <a:xfrm>
            <a:off x="599556" y="1385233"/>
            <a:ext cx="5014395" cy="4709568"/>
          </a:xfrm>
          <a:prstGeom prst="rect">
            <a:avLst/>
          </a:prstGeom>
          <a:ln w="19050">
            <a:solidFill>
              <a:schemeClr val="tx1"/>
            </a:solidFill>
          </a:ln>
        </p:spPr>
      </p:pic>
      <p:pic>
        <p:nvPicPr>
          <p:cNvPr id="4" name="Picture 3" descr="A screenshot of a page from a lesson about Recess Ronnie">
            <a:extLst>
              <a:ext uri="{FF2B5EF4-FFF2-40B4-BE49-F238E27FC236}">
                <a16:creationId xmlns:a16="http://schemas.microsoft.com/office/drawing/2014/main" id="{EE6EC99A-8785-C5AD-F91A-D7F92C99517D}"/>
              </a:ext>
            </a:extLst>
          </p:cNvPr>
          <p:cNvPicPr>
            <a:picLocks noChangeAspect="1"/>
          </p:cNvPicPr>
          <p:nvPr/>
        </p:nvPicPr>
        <p:blipFill>
          <a:blip r:embed="rId3"/>
          <a:stretch>
            <a:fillRect/>
          </a:stretch>
        </p:blipFill>
        <p:spPr>
          <a:xfrm>
            <a:off x="6058249" y="1385233"/>
            <a:ext cx="5298255" cy="4711974"/>
          </a:xfrm>
          <a:prstGeom prst="rect">
            <a:avLst/>
          </a:prstGeom>
          <a:ln w="19050">
            <a:solidFill>
              <a:schemeClr val="tx1"/>
            </a:solidFill>
          </a:ln>
        </p:spPr>
      </p:pic>
    </p:spTree>
    <p:extLst>
      <p:ext uri="{BB962C8B-B14F-4D97-AF65-F5344CB8AC3E}">
        <p14:creationId xmlns:p14="http://schemas.microsoft.com/office/powerpoint/2010/main" val="32606021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6E7F-5374-CB4E-F9E1-B2070C1CF7DB}"/>
              </a:ext>
            </a:extLst>
          </p:cNvPr>
          <p:cNvSpPr>
            <a:spLocks noGrp="1"/>
          </p:cNvSpPr>
          <p:nvPr>
            <p:ph type="title"/>
          </p:nvPr>
        </p:nvSpPr>
        <p:spPr/>
        <p:txBody>
          <a:bodyPr/>
          <a:lstStyle/>
          <a:p>
            <a:r>
              <a:rPr lang="en-US"/>
              <a:t>Lesson Activities</a:t>
            </a:r>
          </a:p>
        </p:txBody>
      </p:sp>
      <p:pic>
        <p:nvPicPr>
          <p:cNvPr id="10" name="Picture 9" descr="Image of a page from an RRR lesson">
            <a:extLst>
              <a:ext uri="{FF2B5EF4-FFF2-40B4-BE49-F238E27FC236}">
                <a16:creationId xmlns:a16="http://schemas.microsoft.com/office/drawing/2014/main" id="{E7612AE6-93FF-455B-BCEE-F7286FF39D6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83935" y="1660912"/>
            <a:ext cx="3764210" cy="4873662"/>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6505125" y="783091"/>
            <a:ext cx="3294139" cy="748147"/>
          </a:xfrm>
          <a:prstGeom prst="borderCallout1">
            <a:avLst>
              <a:gd name="adj1" fmla="val 51280"/>
              <a:gd name="adj2" fmla="val -1190"/>
              <a:gd name="adj3" fmla="val 204866"/>
              <a:gd name="adj4" fmla="val -5111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Embedded materials throughout</a:t>
            </a:r>
          </a:p>
        </p:txBody>
      </p:sp>
      <p:pic>
        <p:nvPicPr>
          <p:cNvPr id="15" name="Picture 14" descr="Image of an activity page from an RRR lesson">
            <a:extLst>
              <a:ext uri="{FF2B5EF4-FFF2-40B4-BE49-F238E27FC236}">
                <a16:creationId xmlns:a16="http://schemas.microsoft.com/office/drawing/2014/main" id="{3E44224E-20B2-092D-C6E1-D5C16379F1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3959" y="1686162"/>
            <a:ext cx="3836473" cy="4848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00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B670E-4570-234A-FA7B-55A617D03F63}"/>
              </a:ext>
            </a:extLst>
          </p:cNvPr>
          <p:cNvSpPr>
            <a:spLocks noGrp="1"/>
          </p:cNvSpPr>
          <p:nvPr>
            <p:ph type="title"/>
          </p:nvPr>
        </p:nvSpPr>
        <p:spPr/>
        <p:txBody>
          <a:bodyPr/>
          <a:lstStyle/>
          <a:p>
            <a:r>
              <a:rPr lang="en-US"/>
              <a:t>3 Intervention Components</a:t>
            </a:r>
          </a:p>
        </p:txBody>
      </p:sp>
    </p:spTree>
    <p:extLst>
      <p:ext uri="{BB962C8B-B14F-4D97-AF65-F5344CB8AC3E}">
        <p14:creationId xmlns:p14="http://schemas.microsoft.com/office/powerpoint/2010/main" val="1573862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5181697-CAFB-D607-9638-F56ABD0774E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solidFill>
                  <a:schemeClr val="tx2"/>
                </a:solidFill>
              </a:rPr>
              <a:t>Recognize. </a:t>
            </a:r>
            <a:r>
              <a:rPr lang="en-US"/>
              <a:t>Relax. Record.</a:t>
            </a:r>
            <a:br>
              <a:rPr lang="en-US"/>
            </a:br>
            <a:r>
              <a:rPr lang="en-US"/>
              <a:t>Intervention Component (Recognize)</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p:txBody>
          <a:bodyPr>
            <a:normAutofit lnSpcReduction="10000"/>
          </a:bodyPr>
          <a:lstStyle/>
          <a:p>
            <a:r>
              <a:rPr lang="en-US"/>
              <a:t>Recognizing and understanding our emotions is a key component for self-awareness</a:t>
            </a:r>
          </a:p>
          <a:p>
            <a:r>
              <a:rPr lang="en-US"/>
              <a:t>Students learn to: </a:t>
            </a:r>
          </a:p>
          <a:p>
            <a:pPr lvl="1"/>
            <a:r>
              <a:rPr lang="en-US"/>
              <a:t>Lesson 1: Understanding anxious feelings</a:t>
            </a:r>
          </a:p>
          <a:p>
            <a:pPr lvl="1"/>
            <a:r>
              <a:rPr lang="en-US"/>
              <a:t>Lesson 2: Identifying anxious thoughts and feelings</a:t>
            </a:r>
          </a:p>
          <a:p>
            <a:pPr lvl="1"/>
            <a:r>
              <a:rPr lang="en-US"/>
              <a:t>Lesson 3: Choosing strategies to help manage anxious thoughts and feelings</a:t>
            </a:r>
          </a:p>
        </p:txBody>
      </p:sp>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918830" y="374722"/>
            <a:ext cx="2821133" cy="653184"/>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DB78C47D-1817-530D-8674-5DD5DE2514F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189593B-8B68-3725-2836-E4196B1BD83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7C36BE5A-04E4-8E38-5BB2-C9A0CDBE4F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descr="Images of two Anxious Feelings in Our Bodies visual cue cards 1. Heart Racing (Boys with worried expression clasping his hands in front of his body in a classroom) and 2. Shaking Hands (Boy in a classroom holding out shaking hands in front of him)">
            <a:extLst>
              <a:ext uri="{FF2B5EF4-FFF2-40B4-BE49-F238E27FC236}">
                <a16:creationId xmlns:a16="http://schemas.microsoft.com/office/drawing/2014/main" id="{219B1B56-F229-1FC5-D769-57EF30F6E0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9120" y="2857500"/>
            <a:ext cx="4993250" cy="2743073"/>
          </a:xfrm>
          <a:prstGeom prst="rect">
            <a:avLst/>
          </a:prstGeom>
          <a:ln w="19050">
            <a:solidFill>
              <a:schemeClr val="tx1"/>
            </a:solidFill>
          </a:ln>
        </p:spPr>
      </p:pic>
    </p:spTree>
    <p:extLst>
      <p:ext uri="{BB962C8B-B14F-4D97-AF65-F5344CB8AC3E}">
        <p14:creationId xmlns:p14="http://schemas.microsoft.com/office/powerpoint/2010/main" val="9890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6DBA47F-1F28-FEF0-3D53-16D95DBF9FAB}"/>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solidFill>
                  <a:schemeClr val="accent5"/>
                </a:solidFill>
              </a:rPr>
              <a:t>Relax. </a:t>
            </a:r>
            <a:r>
              <a:rPr lang="en-US"/>
              <a:t>Record.</a:t>
            </a:r>
            <a:br>
              <a:rPr lang="en-US"/>
            </a:br>
            <a:r>
              <a:rPr lang="en-US"/>
              <a:t>Intervention Component (Relax)</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a:xfrm>
            <a:off x="6172199" y="1825625"/>
            <a:ext cx="5522495" cy="4351338"/>
          </a:xfrm>
        </p:spPr>
        <p:txBody>
          <a:bodyPr>
            <a:normAutofit fontScale="92500"/>
          </a:bodyPr>
          <a:lstStyle/>
          <a:p>
            <a:r>
              <a:rPr lang="en-US"/>
              <a:t>Students learn strategies to respond when they feel anxious</a:t>
            </a:r>
          </a:p>
          <a:p>
            <a:pPr lvl="1"/>
            <a:r>
              <a:rPr lang="en-US"/>
              <a:t>Breathing Strategies</a:t>
            </a:r>
          </a:p>
          <a:p>
            <a:pPr lvl="1"/>
            <a:r>
              <a:rPr lang="en-US"/>
              <a:t>Self-talk</a:t>
            </a:r>
          </a:p>
          <a:p>
            <a:pPr lvl="1"/>
            <a:r>
              <a:rPr lang="en-US"/>
              <a:t>Guided Imagery</a:t>
            </a:r>
          </a:p>
          <a:p>
            <a:pPr lvl="1"/>
            <a:r>
              <a:rPr lang="en-US"/>
              <a:t>Progressive Muscle Relaxation</a:t>
            </a:r>
          </a:p>
          <a:p>
            <a:r>
              <a:rPr lang="en-US"/>
              <a:t>For each strategy, students will:</a:t>
            </a:r>
          </a:p>
          <a:p>
            <a:pPr lvl="1"/>
            <a:r>
              <a:rPr lang="en-US"/>
              <a:t>Define</a:t>
            </a:r>
          </a:p>
          <a:p>
            <a:pPr lvl="1"/>
            <a:r>
              <a:rPr lang="en-US"/>
              <a:t>Learn to use</a:t>
            </a:r>
          </a:p>
          <a:p>
            <a:pPr lvl="1"/>
            <a:r>
              <a:rPr lang="en-US"/>
              <a:t>Recognize situations for when to use</a:t>
            </a:r>
          </a:p>
          <a:p>
            <a:pPr lvl="1"/>
            <a:r>
              <a:rPr lang="en-US"/>
              <a:t>Demonstrate (and practice)</a:t>
            </a:r>
          </a:p>
        </p:txBody>
      </p:sp>
      <p:pic>
        <p:nvPicPr>
          <p:cNvPr id="6" name="Picture" descr="RRR Visual Cue Cards (relax icons)">
            <a:extLst>
              <a:ext uri="{FF2B5EF4-FFF2-40B4-BE49-F238E27FC236}">
                <a16:creationId xmlns:a16="http://schemas.microsoft.com/office/drawing/2014/main" id="{8875B98E-B428-2EE2-01F4-CF64F5C8D0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8995" y="2033337"/>
            <a:ext cx="3958389" cy="397099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3751522" y="415307"/>
            <a:ext cx="1645862"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59B1EE6E-65F0-D1AC-9246-22E709FC63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6A574EB7-575C-9E1E-1DAA-8E32B77CFC7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0126B9D-D708-1E3D-F617-F571D9C20F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43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64E9-1712-5FFB-12CD-52D9C405A161}"/>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67574EC8-7445-43D7-13B8-1EF3215722A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t>Relax.</a:t>
            </a:r>
            <a:r>
              <a:rPr lang="en-US">
                <a:solidFill>
                  <a:schemeClr val="accent5"/>
                </a:solidFill>
              </a:rPr>
              <a:t> Record.</a:t>
            </a:r>
            <a:br>
              <a:rPr lang="en-US">
                <a:solidFill>
                  <a:schemeClr val="accent5"/>
                </a:solidFill>
              </a:rPr>
            </a:br>
            <a:r>
              <a:rPr lang="en-US"/>
              <a:t>Intervention Component (Record)</a:t>
            </a:r>
          </a:p>
        </p:txBody>
      </p:sp>
      <p:sp>
        <p:nvSpPr>
          <p:cNvPr id="18" name="Content">
            <a:extLst>
              <a:ext uri="{FF2B5EF4-FFF2-40B4-BE49-F238E27FC236}">
                <a16:creationId xmlns:a16="http://schemas.microsoft.com/office/drawing/2014/main" id="{EE28FB24-0030-A627-85E3-B7A4AABF007F}"/>
              </a:ext>
            </a:extLst>
          </p:cNvPr>
          <p:cNvSpPr>
            <a:spLocks noGrp="1"/>
          </p:cNvSpPr>
          <p:nvPr>
            <p:ph sz="half" idx="4294967295"/>
          </p:nvPr>
        </p:nvSpPr>
        <p:spPr>
          <a:xfrm>
            <a:off x="409575" y="1881204"/>
            <a:ext cx="10944225" cy="4351338"/>
          </a:xfrm>
        </p:spPr>
        <p:txBody>
          <a:bodyPr>
            <a:normAutofit/>
          </a:bodyPr>
          <a:lstStyle/>
          <a:p>
            <a:pPr marL="0" indent="0">
              <a:buNone/>
            </a:pPr>
            <a:r>
              <a:rPr lang="en-US"/>
              <a:t>Students learn how to monitor their own feelings and behaviors</a:t>
            </a:r>
          </a:p>
          <a:p>
            <a:pPr lvl="1"/>
            <a:r>
              <a:rPr lang="en-US"/>
              <a:t>Lesson 1: Learning to Self-Monitor (Record) our Behaviors</a:t>
            </a:r>
          </a:p>
          <a:p>
            <a:pPr lvl="2"/>
            <a:r>
              <a:rPr lang="en-US" sz="2400"/>
              <a:t>Focus: Academic Engagement</a:t>
            </a:r>
          </a:p>
          <a:p>
            <a:pPr lvl="1"/>
            <a:r>
              <a:rPr lang="en-US"/>
              <a:t>Lesson 2: Learning to Self-Monitor (Record) our Thoughts, Feelings, and Behaviors</a:t>
            </a:r>
          </a:p>
          <a:p>
            <a:pPr lvl="2"/>
            <a:r>
              <a:rPr lang="en-US" sz="2400"/>
              <a:t>Focus: Anxious thoughts and feelings</a:t>
            </a:r>
          </a:p>
          <a:p>
            <a:pPr lvl="2"/>
            <a:r>
              <a:rPr lang="en-US" sz="2400"/>
              <a:t>Focus: Use of relaxation strategies</a:t>
            </a:r>
          </a:p>
        </p:txBody>
      </p:sp>
      <p:sp>
        <p:nvSpPr>
          <p:cNvPr id="3" name="Rectangle">
            <a:extLst>
              <a:ext uri="{FF2B5EF4-FFF2-40B4-BE49-F238E27FC236}">
                <a16:creationId xmlns:a16="http://schemas.microsoft.com/office/drawing/2014/main" id="{6C756E2A-DFFC-D1C0-69E5-3138AD2EBDD5}"/>
              </a:ext>
              <a:ext uri="{C183D7F6-B498-43B3-948B-1728B52AA6E4}">
                <adec:decorative xmlns:adec="http://schemas.microsoft.com/office/drawing/2017/decorative" val="1"/>
              </a:ext>
            </a:extLst>
          </p:cNvPr>
          <p:cNvSpPr/>
          <p:nvPr/>
        </p:nvSpPr>
        <p:spPr>
          <a:xfrm>
            <a:off x="5414764" y="365125"/>
            <a:ext cx="2028217"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RRR">
            <a:extLst>
              <a:ext uri="{FF2B5EF4-FFF2-40B4-BE49-F238E27FC236}">
                <a16:creationId xmlns:a16="http://schemas.microsoft.com/office/drawing/2014/main" id="{38D71AE0-2A21-0227-5D08-7B82E4DBCB4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B92E0340-DCD2-7300-F042-65B7F5D964F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FA8ADB1B-293C-05CD-B696-45A69445F15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27436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a:xfrm>
            <a:off x="838200" y="1825625"/>
            <a:ext cx="8654005" cy="4351338"/>
          </a:xfrm>
        </p:spPr>
        <p:txBody>
          <a:bodyPr>
            <a:noAutofit/>
          </a:bodyPr>
          <a:lstStyle/>
          <a:p>
            <a:pPr marL="514350" indent="-514350">
              <a:buFont typeface="+mj-lt"/>
              <a:buAutoNum type="arabicPeriod"/>
            </a:pPr>
            <a:r>
              <a:rPr lang="en-US"/>
              <a:t>Welcome</a:t>
            </a:r>
          </a:p>
          <a:p>
            <a:pPr marL="514350" indent="-514350">
              <a:buFont typeface="+mj-lt"/>
              <a:buAutoNum type="arabicPeriod"/>
            </a:pPr>
            <a:r>
              <a:rPr lang="en-US"/>
              <a:t>Supporting students with internalizing behaviors</a:t>
            </a:r>
          </a:p>
          <a:p>
            <a:pPr marL="514350" indent="-514350">
              <a:buFont typeface="+mj-lt"/>
              <a:buAutoNum type="arabicPeriod"/>
            </a:pPr>
            <a:r>
              <a:rPr lang="en-US"/>
              <a:t>Introducing </a:t>
            </a:r>
            <a:r>
              <a:rPr lang="en-US" i="1"/>
              <a:t>Recognize. Relax. Record.</a:t>
            </a:r>
          </a:p>
          <a:p>
            <a:pPr marL="457200" lvl="1" indent="0">
              <a:buNone/>
            </a:pPr>
            <a:r>
              <a:rPr lang="en-US"/>
              <a:t>	Baseline</a:t>
            </a:r>
          </a:p>
          <a:p>
            <a:pPr marL="457200" lvl="1" indent="0">
              <a:buNone/>
            </a:pPr>
            <a:r>
              <a:rPr lang="en-US"/>
              <a:t>	RRR Instruction</a:t>
            </a:r>
          </a:p>
          <a:p>
            <a:pPr marL="457200" lvl="1" indent="0">
              <a:buNone/>
            </a:pPr>
            <a:r>
              <a:rPr lang="en-US"/>
              <a:t>	RRR In-Class</a:t>
            </a:r>
          </a:p>
          <a:p>
            <a:pPr marL="514350" indent="-514350">
              <a:buFont typeface="+mj-lt"/>
              <a:buAutoNum type="arabicPeriod"/>
            </a:pPr>
            <a:r>
              <a:rPr lang="en-US"/>
              <a:t>Sharing preliminary findings of a cluster randomized controlled trial</a:t>
            </a:r>
          </a:p>
          <a:p>
            <a:pPr marL="514350" indent="-514350">
              <a:buFont typeface="+mj-lt"/>
              <a:buAutoNum type="arabicPeriod"/>
            </a:pPr>
            <a:r>
              <a:rPr lang="en-US"/>
              <a:t>Next steps and resource sharing</a:t>
            </a:r>
          </a:p>
        </p:txBody>
      </p:sp>
    </p:spTree>
    <p:extLst>
      <p:ext uri="{BB962C8B-B14F-4D97-AF65-F5344CB8AC3E}">
        <p14:creationId xmlns:p14="http://schemas.microsoft.com/office/powerpoint/2010/main" val="21782317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C1EA-6D71-0CD8-8A66-D9709267F46B}"/>
              </a:ext>
            </a:extLst>
          </p:cNvPr>
          <p:cNvSpPr>
            <a:spLocks noGrp="1"/>
          </p:cNvSpPr>
          <p:nvPr>
            <p:ph type="title"/>
          </p:nvPr>
        </p:nvSpPr>
        <p:spPr>
          <a:xfrm>
            <a:off x="648929" y="275303"/>
            <a:ext cx="6567947" cy="1415385"/>
          </a:xfrm>
        </p:spPr>
        <p:txBody>
          <a:bodyPr>
            <a:normAutofit/>
          </a:bodyPr>
          <a:lstStyle/>
          <a:p>
            <a:r>
              <a:rPr lang="en-US"/>
              <a:t>Engaged or Distracted</a:t>
            </a:r>
          </a:p>
        </p:txBody>
      </p:sp>
      <p:pic>
        <p:nvPicPr>
          <p:cNvPr id="1032" name="Picture 8" descr="Image of 3 students working together in a chemistry classroom">
            <a:extLst>
              <a:ext uri="{FF2B5EF4-FFF2-40B4-BE49-F238E27FC236}">
                <a16:creationId xmlns:a16="http://schemas.microsoft.com/office/drawing/2014/main" id="{25ECA0D0-439A-07F3-7FB0-928E461D4AD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468" y="1954160"/>
            <a:ext cx="37719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of girl sleeping at her desk in a classroom">
            <a:extLst>
              <a:ext uri="{FF2B5EF4-FFF2-40B4-BE49-F238E27FC236}">
                <a16:creationId xmlns:a16="http://schemas.microsoft.com/office/drawing/2014/main" id="{24D4462D-922E-72AD-1986-41F6C01BF3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02079" y="1954160"/>
            <a:ext cx="3731582" cy="3840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of students working together on a class project in a classroom">
            <a:extLst>
              <a:ext uri="{FF2B5EF4-FFF2-40B4-BE49-F238E27FC236}">
                <a16:creationId xmlns:a16="http://schemas.microsoft.com/office/drawing/2014/main" id="{E91D042A-3F9E-CEE9-E24D-535DDFF6E0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57372" y="1954160"/>
            <a:ext cx="3749040" cy="432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176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05D1-9606-F073-9086-5956A31C03F9}"/>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BF7CB73C-A8D3-68E6-5875-7A7A4DB16BED}"/>
              </a:ext>
            </a:extLst>
          </p:cNvPr>
          <p:cNvSpPr>
            <a:spLocks noGrp="1"/>
          </p:cNvSpPr>
          <p:nvPr>
            <p:ph type="title"/>
          </p:nvPr>
        </p:nvSpPr>
        <p:spPr/>
        <p:txBody>
          <a:bodyPr>
            <a:normAutofit/>
          </a:bodyPr>
          <a:lstStyle/>
          <a:p>
            <a:r>
              <a:rPr lang="en-US"/>
              <a:t>RRR Ready-Go! and Optional Review Lessons</a:t>
            </a:r>
          </a:p>
        </p:txBody>
      </p:sp>
      <p:pic>
        <p:nvPicPr>
          <p:cNvPr id="6" name="Picture" descr="Screenshot of the first page of a RRR lesson plan (Ready Go!)">
            <a:extLst>
              <a:ext uri="{FF2B5EF4-FFF2-40B4-BE49-F238E27FC236}">
                <a16:creationId xmlns:a16="http://schemas.microsoft.com/office/drawing/2014/main" id="{EBB79AB7-DFF4-4F6B-60AE-ECBEBB1B5E1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432153" y="1742505"/>
            <a:ext cx="3320475" cy="4297975"/>
          </a:xfrm>
          <a:prstGeom prst="rect">
            <a:avLst/>
          </a:prstGeom>
          <a:ln>
            <a:noFill/>
          </a:ln>
          <a:effectLst>
            <a:outerShdw blurRad="292100" dist="139700" dir="2700000" algn="tl" rotWithShape="0">
              <a:srgbClr val="333333">
                <a:alpha val="65000"/>
              </a:srgbClr>
            </a:outerShdw>
          </a:effectLst>
        </p:spPr>
      </p:pic>
      <p:sp>
        <p:nvSpPr>
          <p:cNvPr id="18" name="Content">
            <a:extLst>
              <a:ext uri="{FF2B5EF4-FFF2-40B4-BE49-F238E27FC236}">
                <a16:creationId xmlns:a16="http://schemas.microsoft.com/office/drawing/2014/main" id="{31B5A947-3433-8FD0-CEAC-99C90444CA3F}"/>
              </a:ext>
            </a:extLst>
          </p:cNvPr>
          <p:cNvSpPr>
            <a:spLocks noGrp="1"/>
          </p:cNvSpPr>
          <p:nvPr>
            <p:ph sz="half" idx="4294967295"/>
          </p:nvPr>
        </p:nvSpPr>
        <p:spPr>
          <a:xfrm>
            <a:off x="1082105" y="5686537"/>
            <a:ext cx="4020569" cy="707886"/>
          </a:xfrm>
          <a:solidFill>
            <a:srgbClr val="385D8A"/>
          </a:solidFill>
        </p:spPr>
        <p:txBody>
          <a:bodyPr>
            <a:noAutofit/>
          </a:bodyPr>
          <a:lstStyle/>
          <a:p>
            <a:pPr marL="0" indent="0" algn="ctr">
              <a:spcBef>
                <a:spcPts val="0"/>
              </a:spcBef>
              <a:buNone/>
            </a:pPr>
            <a:r>
              <a:rPr lang="en-US" sz="2400">
                <a:solidFill>
                  <a:schemeClr val="bg1"/>
                </a:solidFill>
              </a:rPr>
              <a:t>Lesson taught </a:t>
            </a:r>
            <a:r>
              <a:rPr lang="en-US" sz="2400" i="1" u="sng">
                <a:solidFill>
                  <a:schemeClr val="bg1"/>
                </a:solidFill>
              </a:rPr>
              <a:t>after</a:t>
            </a:r>
            <a:r>
              <a:rPr lang="en-US" sz="2400">
                <a:solidFill>
                  <a:schemeClr val="bg1"/>
                </a:solidFill>
              </a:rPr>
              <a:t> a few </a:t>
            </a:r>
          </a:p>
          <a:p>
            <a:pPr marL="0" indent="0" algn="ctr">
              <a:spcBef>
                <a:spcPts val="0"/>
              </a:spcBef>
              <a:buNone/>
            </a:pPr>
            <a:r>
              <a:rPr lang="en-US" sz="2400">
                <a:solidFill>
                  <a:schemeClr val="bg1"/>
                </a:solidFill>
              </a:rPr>
              <a:t>days of RRR In-Class</a:t>
            </a:r>
          </a:p>
        </p:txBody>
      </p:sp>
      <p:grpSp>
        <p:nvGrpSpPr>
          <p:cNvPr id="7" name="RRR">
            <a:extLst>
              <a:ext uri="{FF2B5EF4-FFF2-40B4-BE49-F238E27FC236}">
                <a16:creationId xmlns:a16="http://schemas.microsoft.com/office/drawing/2014/main" id="{07EDCDE4-B567-17CC-D62E-B186651AC469}"/>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9CFC55E-DCD3-34DA-252C-E542FD01988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04593CAD-357D-93B1-A9A3-F9B0DB87B8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1" descr="Screenshot of the first page of a RRR lesson plan (Review)">
            <a:extLst>
              <a:ext uri="{FF2B5EF4-FFF2-40B4-BE49-F238E27FC236}">
                <a16:creationId xmlns:a16="http://schemas.microsoft.com/office/drawing/2014/main" id="{C3DC5933-C36E-9A84-7462-56510DEDE8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7383" y="1742505"/>
            <a:ext cx="3429695" cy="442723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F31D45B-7221-6F54-0DE9-F6C51FA6F0FE}"/>
              </a:ext>
            </a:extLst>
          </p:cNvPr>
          <p:cNvSpPr txBox="1"/>
          <p:nvPr/>
        </p:nvSpPr>
        <p:spPr>
          <a:xfrm>
            <a:off x="6207571" y="5686537"/>
            <a:ext cx="4346130" cy="830997"/>
          </a:xfrm>
          <a:prstGeom prst="rect">
            <a:avLst/>
          </a:prstGeom>
          <a:solidFill>
            <a:srgbClr val="385D8A"/>
          </a:solidFill>
        </p:spPr>
        <p:txBody>
          <a:bodyPr wrap="square" rtlCol="0">
            <a:spAutoFit/>
          </a:bodyPr>
          <a:lstStyle/>
          <a:p>
            <a:pPr algn="ctr"/>
            <a:r>
              <a:rPr lang="en-US" sz="2400">
                <a:solidFill>
                  <a:schemeClr val="bg1"/>
                </a:solidFill>
              </a:rPr>
              <a:t>Optional customizable lesson following an extended break</a:t>
            </a:r>
          </a:p>
        </p:txBody>
      </p:sp>
    </p:spTree>
    <p:extLst>
      <p:ext uri="{BB962C8B-B14F-4D97-AF65-F5344CB8AC3E}">
        <p14:creationId xmlns:p14="http://schemas.microsoft.com/office/powerpoint/2010/main" val="862596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8ADC-665C-BD14-6FAF-8F26B9811A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5ADBB-5649-9A9E-1CFB-6A291FB44992}"/>
              </a:ext>
            </a:extLst>
          </p:cNvPr>
          <p:cNvSpPr>
            <a:spLocks noGrp="1"/>
          </p:cNvSpPr>
          <p:nvPr>
            <p:ph type="title"/>
          </p:nvPr>
        </p:nvSpPr>
        <p:spPr>
          <a:xfrm>
            <a:off x="3581400" y="1709738"/>
            <a:ext cx="8610600" cy="2852737"/>
          </a:xfrm>
        </p:spPr>
        <p:txBody>
          <a:bodyPr anchor="ctr">
            <a:normAutofit/>
          </a:bodyPr>
          <a:lstStyle/>
          <a:p>
            <a:r>
              <a:rPr lang="en-US"/>
              <a:t>Step 5</a:t>
            </a:r>
          </a:p>
        </p:txBody>
      </p:sp>
      <p:sp>
        <p:nvSpPr>
          <p:cNvPr id="7" name="Text Placeholder 2">
            <a:extLst>
              <a:ext uri="{FF2B5EF4-FFF2-40B4-BE49-F238E27FC236}">
                <a16:creationId xmlns:a16="http://schemas.microsoft.com/office/drawing/2014/main" id="{B15E6414-50DD-66D7-EC0F-989A4A62CC19}"/>
              </a:ext>
            </a:extLst>
          </p:cNvPr>
          <p:cNvSpPr>
            <a:spLocks noGrp="1"/>
          </p:cNvSpPr>
          <p:nvPr>
            <p:ph type="body" idx="1"/>
          </p:nvPr>
        </p:nvSpPr>
        <p:spPr>
          <a:xfrm>
            <a:off x="5578996" y="4589463"/>
            <a:ext cx="6613004" cy="1500187"/>
          </a:xfrm>
        </p:spPr>
        <p:txBody>
          <a:bodyPr/>
          <a:lstStyle/>
          <a:p>
            <a:r>
              <a:rPr lang="en-US"/>
              <a:t>Implement RRR In-Class and Monitor Student Performance</a:t>
            </a:r>
          </a:p>
        </p:txBody>
      </p:sp>
      <p:pic>
        <p:nvPicPr>
          <p:cNvPr id="5" name="Picture 4" descr="Infographic of RRR Instruction Lesson Sequence ">
            <a:extLst>
              <a:ext uri="{FF2B5EF4-FFF2-40B4-BE49-F238E27FC236}">
                <a16:creationId xmlns:a16="http://schemas.microsoft.com/office/drawing/2014/main" id="{5E8A676A-CF1E-0DEF-4706-20BF4BEAEA37}"/>
              </a:ext>
            </a:extLst>
          </p:cNvPr>
          <p:cNvPicPr/>
          <p:nvPr/>
        </p:nvPicPr>
        <p:blipFill>
          <a:blip r:embed="rId3" cstate="screen">
            <a:extLst>
              <a:ext uri="{28A0092B-C50C-407E-A947-70E740481C1C}">
                <a14:useLocalDpi xmlns:a14="http://schemas.microsoft.com/office/drawing/2010/main"/>
              </a:ext>
            </a:extLst>
          </a:blip>
          <a:stretch>
            <a:fillRect/>
          </a:stretch>
        </p:blipFill>
        <p:spPr>
          <a:xfrm>
            <a:off x="8771860" y="5018567"/>
            <a:ext cx="3285461" cy="1740859"/>
          </a:xfrm>
          <a:prstGeom prst="rect">
            <a:avLst/>
          </a:prstGeom>
        </p:spPr>
      </p:pic>
      <p:sp>
        <p:nvSpPr>
          <p:cNvPr id="6" name="Rectangle 5" descr="Yellow rectangle highlighting RRR In-Class">
            <a:extLst>
              <a:ext uri="{FF2B5EF4-FFF2-40B4-BE49-F238E27FC236}">
                <a16:creationId xmlns:a16="http://schemas.microsoft.com/office/drawing/2014/main" id="{014D23B6-4827-8F5C-F64A-1E18D72A2BAF}"/>
              </a:ext>
            </a:extLst>
          </p:cNvPr>
          <p:cNvSpPr/>
          <p:nvPr/>
        </p:nvSpPr>
        <p:spPr>
          <a:xfrm>
            <a:off x="11483163" y="5022051"/>
            <a:ext cx="574158" cy="1496703"/>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868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In-Class</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p:txBody>
          <a:bodyPr/>
          <a:lstStyle/>
          <a:p>
            <a:r>
              <a:rPr lang="en-US"/>
              <a:t>Teachers continue to collect DBR data four times a week (Monday-Thursday)</a:t>
            </a:r>
          </a:p>
          <a:p>
            <a:r>
              <a:rPr lang="en-US"/>
              <a:t>Students use the Student Self-Monitoring sheet to self-monitor their engagement, anxious feelings, and use of relaxation strategies</a:t>
            </a:r>
          </a:p>
          <a:p>
            <a:r>
              <a:rPr lang="en-US"/>
              <a:t>Teachers facilitate self-monitoring </a:t>
            </a:r>
            <a:r>
              <a:rPr lang="en-US" sz="2400"/>
              <a:t>(e.g., audio cue, brief check-ins)</a:t>
            </a:r>
            <a:endParaRPr lang="en-US"/>
          </a:p>
        </p:txBody>
      </p:sp>
      <p:pic>
        <p:nvPicPr>
          <p:cNvPr id="5" name="Picture 4">
            <a:extLst>
              <a:ext uri="{FF2B5EF4-FFF2-40B4-BE49-F238E27FC236}">
                <a16:creationId xmlns:a16="http://schemas.microsoft.com/office/drawing/2014/main" id="{915823A1-C60D-5D89-6561-B438720DDC2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5350" y="4571213"/>
            <a:ext cx="2661913" cy="2056933"/>
          </a:xfrm>
          <a:prstGeom prst="rect">
            <a:avLst/>
          </a:prstGeom>
          <a:ln>
            <a:solidFill>
              <a:schemeClr val="tx1"/>
            </a:solidFill>
          </a:ln>
        </p:spPr>
      </p:pic>
      <p:pic>
        <p:nvPicPr>
          <p:cNvPr id="9" name="Picture 8">
            <a:extLst>
              <a:ext uri="{FF2B5EF4-FFF2-40B4-BE49-F238E27FC236}">
                <a16:creationId xmlns:a16="http://schemas.microsoft.com/office/drawing/2014/main" id="{7B041D14-6904-90B8-AA0D-28D1A044CD7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63948" y="4571999"/>
            <a:ext cx="2661913" cy="2056933"/>
          </a:xfrm>
          <a:prstGeom prst="rect">
            <a:avLst/>
          </a:prstGeom>
        </p:spPr>
      </p:pic>
      <p:pic>
        <p:nvPicPr>
          <p:cNvPr id="4" name="Picture 3">
            <a:extLst>
              <a:ext uri="{FF2B5EF4-FFF2-40B4-BE49-F238E27FC236}">
                <a16:creationId xmlns:a16="http://schemas.microsoft.com/office/drawing/2014/main" id="{6595FEAE-5139-CCC9-2573-4CCDD4FE074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565422" y="4571213"/>
            <a:ext cx="1250367" cy="2052455"/>
          </a:xfrm>
          <a:prstGeom prst="rect">
            <a:avLst/>
          </a:prstGeom>
          <a:ln>
            <a:solidFill>
              <a:schemeClr val="tx1"/>
            </a:solidFill>
          </a:ln>
        </p:spPr>
      </p:pic>
    </p:spTree>
    <p:extLst>
      <p:ext uri="{BB962C8B-B14F-4D97-AF65-F5344CB8AC3E}">
        <p14:creationId xmlns:p14="http://schemas.microsoft.com/office/powerpoint/2010/main" val="5632784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9D3C6-77AB-ECF6-B222-326EC2BAD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3A572-4CCF-BC84-E48A-F101F131ED74}"/>
              </a:ext>
            </a:extLst>
          </p:cNvPr>
          <p:cNvSpPr>
            <a:spLocks noGrp="1"/>
          </p:cNvSpPr>
          <p:nvPr>
            <p:ph type="title"/>
          </p:nvPr>
        </p:nvSpPr>
        <p:spPr/>
        <p:txBody>
          <a:bodyPr/>
          <a:lstStyle/>
          <a:p>
            <a:r>
              <a:rPr lang="en-US"/>
              <a:t>Student Self-Monitoring Sheet</a:t>
            </a:r>
          </a:p>
        </p:txBody>
      </p:sp>
      <p:grpSp>
        <p:nvGrpSpPr>
          <p:cNvPr id="8" name="Group 1" descr="Image of the RRR-Ding video ">
            <a:extLst>
              <a:ext uri="{FF2B5EF4-FFF2-40B4-BE49-F238E27FC236}">
                <a16:creationId xmlns:a16="http://schemas.microsoft.com/office/drawing/2014/main" id="{0D9FF6BA-7A26-F8D9-E2AD-E2AB4F90AA82}"/>
              </a:ext>
            </a:extLst>
          </p:cNvPr>
          <p:cNvGrpSpPr/>
          <p:nvPr/>
        </p:nvGrpSpPr>
        <p:grpSpPr>
          <a:xfrm>
            <a:off x="465261" y="2443173"/>
            <a:ext cx="2746693" cy="3605275"/>
            <a:chOff x="173740" y="2244560"/>
            <a:chExt cx="2746693" cy="3605275"/>
          </a:xfrm>
        </p:grpSpPr>
        <p:sp>
          <p:nvSpPr>
            <p:cNvPr id="10" name="Rectangle 9">
              <a:extLst>
                <a:ext uri="{FF2B5EF4-FFF2-40B4-BE49-F238E27FC236}">
                  <a16:creationId xmlns:a16="http://schemas.microsoft.com/office/drawing/2014/main" id="{74244FC6-476F-6B97-2A7F-B58661AC7513}"/>
                </a:ext>
              </a:extLst>
            </p:cNvPr>
            <p:cNvSpPr/>
            <p:nvPr/>
          </p:nvSpPr>
          <p:spPr>
            <a:xfrm>
              <a:off x="173740" y="4292893"/>
              <a:ext cx="2672364" cy="155694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RRR-Ding provides </a:t>
              </a:r>
            </a:p>
            <a:p>
              <a:pPr algn="ctr"/>
              <a:r>
                <a:rPr lang="en-US" sz="2400"/>
                <a:t>audio cue for intervals</a:t>
              </a:r>
            </a:p>
          </p:txBody>
        </p:sp>
        <p:pic>
          <p:nvPicPr>
            <p:cNvPr id="9" name="Picture 8" descr="A screenshot of a video game&#10;&#10;AI-generated content may be incorrect.">
              <a:extLst>
                <a:ext uri="{FF2B5EF4-FFF2-40B4-BE49-F238E27FC236}">
                  <a16:creationId xmlns:a16="http://schemas.microsoft.com/office/drawing/2014/main" id="{27E1AF2C-EF6B-CD8D-296A-683AD4C12B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069" y="2244560"/>
              <a:ext cx="2672364" cy="1556942"/>
            </a:xfrm>
            <a:prstGeom prst="rect">
              <a:avLst/>
            </a:prstGeom>
            <a:ln>
              <a:noFill/>
            </a:ln>
            <a:effectLst>
              <a:outerShdw blurRad="292100" dist="139700" dir="2700000" algn="tl" rotWithShape="0">
                <a:srgbClr val="333333">
                  <a:alpha val="65000"/>
                </a:srgbClr>
              </a:outerShdw>
            </a:effectLst>
          </p:spPr>
        </p:pic>
      </p:grpSp>
      <p:pic>
        <p:nvPicPr>
          <p:cNvPr id="7" name="Picture 1" descr="Image of a Student Self-Monitoring Sheet">
            <a:extLst>
              <a:ext uri="{FF2B5EF4-FFF2-40B4-BE49-F238E27FC236}">
                <a16:creationId xmlns:a16="http://schemas.microsoft.com/office/drawing/2014/main" id="{1D48FCCE-F543-68FC-4882-11DCC4A676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9664" y="1546675"/>
            <a:ext cx="6540760" cy="5054224"/>
          </a:xfrm>
          <a:prstGeom prst="rect">
            <a:avLst/>
          </a:prstGeom>
          <a:ln>
            <a:solidFill>
              <a:schemeClr val="tx1"/>
            </a:solidFill>
          </a:ln>
        </p:spPr>
      </p:pic>
      <p:sp>
        <p:nvSpPr>
          <p:cNvPr id="4" name="Rectangle 1" descr="Red rectangle highlighting the section of the Student Self-Monitoring Sheet showing When I feel... anxious I can use...Breathing, Guided Imagery, Muscle relaxation or Self-Talk">
            <a:extLst>
              <a:ext uri="{FF2B5EF4-FFF2-40B4-BE49-F238E27FC236}">
                <a16:creationId xmlns:a16="http://schemas.microsoft.com/office/drawing/2014/main" id="{CC832082-B33A-914E-8797-961BD93C98BE}"/>
              </a:ext>
            </a:extLst>
          </p:cNvPr>
          <p:cNvSpPr/>
          <p:nvPr/>
        </p:nvSpPr>
        <p:spPr>
          <a:xfrm rot="5400000">
            <a:off x="6802179" y="271109"/>
            <a:ext cx="574158" cy="5326911"/>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descr="Red rectangle highlighting the Time block section of the Student Self-Monitoring Sheet (1, 2,3, 4)">
            <a:extLst>
              <a:ext uri="{FF2B5EF4-FFF2-40B4-BE49-F238E27FC236}">
                <a16:creationId xmlns:a16="http://schemas.microsoft.com/office/drawing/2014/main" id="{89F41407-FBC4-CE97-74D4-963ECAE93EAA}"/>
              </a:ext>
            </a:extLst>
          </p:cNvPr>
          <p:cNvSpPr/>
          <p:nvPr/>
        </p:nvSpPr>
        <p:spPr>
          <a:xfrm>
            <a:off x="4425803" y="3354547"/>
            <a:ext cx="574158" cy="1834119"/>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descr="Red rectangle highlighting the Strategies used section of the Student Self-Monitoring Sheet.">
            <a:extLst>
              <a:ext uri="{FF2B5EF4-FFF2-40B4-BE49-F238E27FC236}">
                <a16:creationId xmlns:a16="http://schemas.microsoft.com/office/drawing/2014/main" id="{469ADB35-93B7-809C-8CCC-F4DFA8CF3DB7}"/>
              </a:ext>
            </a:extLst>
          </p:cNvPr>
          <p:cNvSpPr/>
          <p:nvPr/>
        </p:nvSpPr>
        <p:spPr>
          <a:xfrm rot="5400000">
            <a:off x="8380227" y="3709856"/>
            <a:ext cx="1834118" cy="1123505"/>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4" descr="Blue rectangle highlighting the Overall rating section of the Student Self-Monitoring Sheet for How engaged was I? and How was I feeling?">
            <a:extLst>
              <a:ext uri="{FF2B5EF4-FFF2-40B4-BE49-F238E27FC236}">
                <a16:creationId xmlns:a16="http://schemas.microsoft.com/office/drawing/2014/main" id="{B72CF894-2B8F-A730-4BD0-05B9F7143D42}"/>
              </a:ext>
            </a:extLst>
          </p:cNvPr>
          <p:cNvSpPr/>
          <p:nvPr/>
        </p:nvSpPr>
        <p:spPr>
          <a:xfrm rot="5400000">
            <a:off x="6422063" y="3204811"/>
            <a:ext cx="329612" cy="4297325"/>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55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0815-C9C1-CE2B-B8ED-1A61BFDC9BFC}"/>
              </a:ext>
            </a:extLst>
          </p:cNvPr>
          <p:cNvSpPr>
            <a:spLocks noGrp="1"/>
          </p:cNvSpPr>
          <p:nvPr>
            <p:ph type="title"/>
          </p:nvPr>
        </p:nvSpPr>
        <p:spPr/>
        <p:txBody>
          <a:bodyPr/>
          <a:lstStyle/>
          <a:p>
            <a:r>
              <a:rPr lang="en-US"/>
              <a:t>Video Model: RRR In-Class Procedures</a:t>
            </a:r>
          </a:p>
        </p:txBody>
      </p:sp>
      <p:pic>
        <p:nvPicPr>
          <p:cNvPr id="5" name="Graphic 4">
            <a:extLst>
              <a:ext uri="{FF2B5EF4-FFF2-40B4-BE49-F238E27FC236}">
                <a16:creationId xmlns:a16="http://schemas.microsoft.com/office/drawing/2014/main" id="{B5CC903D-7E90-9FAF-6A74-C8B762A943F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106" y="6202837"/>
            <a:ext cx="554107" cy="554107"/>
          </a:xfrm>
          <a:prstGeom prst="rect">
            <a:avLst/>
          </a:prstGeom>
        </p:spPr>
      </p:pic>
      <p:sp>
        <p:nvSpPr>
          <p:cNvPr id="4" name="Content Placeholder 3">
            <a:extLst>
              <a:ext uri="{FF2B5EF4-FFF2-40B4-BE49-F238E27FC236}">
                <a16:creationId xmlns:a16="http://schemas.microsoft.com/office/drawing/2014/main" id="{501E9F5C-457E-8C1B-37BB-6CDCAC5484E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16492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79ED-0CB6-98D4-331F-9362986BFF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22FD58-3916-670E-D07F-D603B1DBB415}"/>
              </a:ext>
            </a:extLst>
          </p:cNvPr>
          <p:cNvSpPr>
            <a:spLocks noGrp="1"/>
          </p:cNvSpPr>
          <p:nvPr>
            <p:ph type="title"/>
          </p:nvPr>
        </p:nvSpPr>
        <p:spPr>
          <a:xfrm>
            <a:off x="3581400" y="1709738"/>
            <a:ext cx="8610600" cy="2852737"/>
          </a:xfrm>
        </p:spPr>
        <p:txBody>
          <a:bodyPr anchor="ctr">
            <a:normAutofit/>
          </a:bodyPr>
          <a:lstStyle/>
          <a:p>
            <a:r>
              <a:rPr lang="en-US"/>
              <a:t>Step 6</a:t>
            </a:r>
          </a:p>
        </p:txBody>
      </p:sp>
      <p:sp>
        <p:nvSpPr>
          <p:cNvPr id="7" name="Text Placeholder 2">
            <a:extLst>
              <a:ext uri="{FF2B5EF4-FFF2-40B4-BE49-F238E27FC236}">
                <a16:creationId xmlns:a16="http://schemas.microsoft.com/office/drawing/2014/main" id="{A42B46BF-4F06-D66C-388A-190217F8801B}"/>
              </a:ext>
            </a:extLst>
          </p:cNvPr>
          <p:cNvSpPr>
            <a:spLocks noGrp="1"/>
          </p:cNvSpPr>
          <p:nvPr>
            <p:ph type="body" idx="1"/>
          </p:nvPr>
        </p:nvSpPr>
        <p:spPr>
          <a:xfrm>
            <a:off x="5578996" y="4589463"/>
            <a:ext cx="6613004" cy="1500187"/>
          </a:xfrm>
        </p:spPr>
        <p:txBody>
          <a:bodyPr/>
          <a:lstStyle/>
          <a:p>
            <a:r>
              <a:rPr lang="en-US"/>
              <a:t>Monitor maintenance and generalization</a:t>
            </a:r>
          </a:p>
        </p:txBody>
      </p:sp>
    </p:spTree>
    <p:extLst>
      <p:ext uri="{BB962C8B-B14F-4D97-AF65-F5344CB8AC3E}">
        <p14:creationId xmlns:p14="http://schemas.microsoft.com/office/powerpoint/2010/main" val="3413484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3D3A-33AE-C909-D6E0-4EE680635527}"/>
              </a:ext>
            </a:extLst>
          </p:cNvPr>
          <p:cNvSpPr>
            <a:spLocks noGrp="1"/>
          </p:cNvSpPr>
          <p:nvPr>
            <p:ph type="title"/>
          </p:nvPr>
        </p:nvSpPr>
        <p:spPr/>
        <p:txBody>
          <a:bodyPr>
            <a:normAutofit/>
          </a:bodyPr>
          <a:lstStyle/>
          <a:p>
            <a:r>
              <a:rPr lang="en-US"/>
              <a:t>Step 6</a:t>
            </a:r>
            <a:br>
              <a:rPr lang="en-US"/>
            </a:br>
            <a:r>
              <a:rPr lang="en-US" sz="4400" b="0">
                <a:cs typeface="Arial"/>
              </a:rPr>
              <a:t>Monitor maintenance and generalization</a:t>
            </a:r>
            <a:endParaRPr lang="en-US" b="0"/>
          </a:p>
        </p:txBody>
      </p:sp>
      <p:pic>
        <p:nvPicPr>
          <p:cNvPr id="11" name="Picture 1" descr="Relaxation Strategy Step Cards">
            <a:extLst>
              <a:ext uri="{FF2B5EF4-FFF2-40B4-BE49-F238E27FC236}">
                <a16:creationId xmlns:a16="http://schemas.microsoft.com/office/drawing/2014/main" id="{EDEE4847-DFD2-D7E2-2D21-74165393C8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144" y="1991295"/>
            <a:ext cx="5540641" cy="4077297"/>
          </a:xfrm>
          <a:prstGeom prst="rect">
            <a:avLst/>
          </a:prstGeom>
        </p:spPr>
      </p:pic>
      <p:pic>
        <p:nvPicPr>
          <p:cNvPr id="6" name="Picture 2" descr="Recognize. Relax. Record. Infographic">
            <a:extLst>
              <a:ext uri="{FF2B5EF4-FFF2-40B4-BE49-F238E27FC236}">
                <a16:creationId xmlns:a16="http://schemas.microsoft.com/office/drawing/2014/main" id="{62B900FE-5E28-40D1-9692-3E726726F9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1801" y="1903984"/>
            <a:ext cx="3324606" cy="4432808"/>
          </a:xfrm>
          <a:prstGeom prst="rect">
            <a:avLst/>
          </a:prstGeom>
          <a:ln w="9525">
            <a:solidFill>
              <a:schemeClr val="tx1"/>
            </a:solid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FA8F3C07-4227-EEF9-AD38-38B09348FDB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B02D11C-4CC2-314B-4E8F-948505B9666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B6EB9ED-DA4A-1FA9-E703-B8C9A8AFE0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60398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D5EB4-FC8A-BD23-B2EA-8044283A6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C81BA-512F-C90D-D4EC-F41241A60DDC}"/>
              </a:ext>
            </a:extLst>
          </p:cNvPr>
          <p:cNvSpPr>
            <a:spLocks noGrp="1"/>
          </p:cNvSpPr>
          <p:nvPr>
            <p:ph type="title"/>
          </p:nvPr>
        </p:nvSpPr>
        <p:spPr>
          <a:xfrm>
            <a:off x="3581400" y="1709738"/>
            <a:ext cx="8610600" cy="2852737"/>
          </a:xfrm>
        </p:spPr>
        <p:txBody>
          <a:bodyPr anchor="ctr">
            <a:normAutofit/>
          </a:bodyPr>
          <a:lstStyle/>
          <a:p>
            <a:r>
              <a:rPr lang="en-US"/>
              <a:t>Step 7</a:t>
            </a:r>
          </a:p>
        </p:txBody>
      </p:sp>
      <p:sp>
        <p:nvSpPr>
          <p:cNvPr id="7" name="Text Placeholder 2">
            <a:extLst>
              <a:ext uri="{FF2B5EF4-FFF2-40B4-BE49-F238E27FC236}">
                <a16:creationId xmlns:a16="http://schemas.microsoft.com/office/drawing/2014/main" id="{E99E3586-56F9-500E-7A48-26867EAA3431}"/>
              </a:ext>
            </a:extLst>
          </p:cNvPr>
          <p:cNvSpPr>
            <a:spLocks noGrp="1"/>
          </p:cNvSpPr>
          <p:nvPr>
            <p:ph type="body" idx="1"/>
          </p:nvPr>
        </p:nvSpPr>
        <p:spPr>
          <a:xfrm>
            <a:off x="5578996" y="4589463"/>
            <a:ext cx="6613004" cy="1500187"/>
          </a:xfrm>
        </p:spPr>
        <p:txBody>
          <a:bodyPr/>
          <a:lstStyle/>
          <a:p>
            <a:r>
              <a:rPr lang="en-US"/>
              <a:t>Seek input from students, families, and teachers</a:t>
            </a:r>
          </a:p>
        </p:txBody>
      </p:sp>
    </p:spTree>
    <p:extLst>
      <p:ext uri="{BB962C8B-B14F-4D97-AF65-F5344CB8AC3E}">
        <p14:creationId xmlns:p14="http://schemas.microsoft.com/office/powerpoint/2010/main" val="293218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5087-EC76-910C-BE6B-593AA4043A29}"/>
              </a:ext>
            </a:extLst>
          </p:cNvPr>
          <p:cNvSpPr>
            <a:spLocks noGrp="1"/>
          </p:cNvSpPr>
          <p:nvPr>
            <p:ph type="title"/>
          </p:nvPr>
        </p:nvSpPr>
        <p:spPr/>
        <p:txBody>
          <a:bodyPr>
            <a:normAutofit/>
          </a:bodyPr>
          <a:lstStyle/>
          <a:p>
            <a:r>
              <a:rPr lang="en-US"/>
              <a:t>Step 7: </a:t>
            </a:r>
            <a:r>
              <a:rPr lang="en-US" sz="4400">
                <a:cs typeface="Arial"/>
              </a:rPr>
              <a:t>Seek input from student, families, and teachers</a:t>
            </a:r>
            <a:endParaRPr lang="en-US"/>
          </a:p>
        </p:txBody>
      </p:sp>
      <p:pic>
        <p:nvPicPr>
          <p:cNvPr id="6" name="Picture 1" descr="Recognize. Relax. Record. Social Validity Questionnaire (students) post-intervention">
            <a:extLst>
              <a:ext uri="{FF2B5EF4-FFF2-40B4-BE49-F238E27FC236}">
                <a16:creationId xmlns:a16="http://schemas.microsoft.com/office/drawing/2014/main" id="{06B739AC-557D-0398-DA9F-F03638A653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3849" y="1749056"/>
            <a:ext cx="3343941" cy="4327452"/>
          </a:xfrm>
          <a:prstGeom prst="rect">
            <a:avLst/>
          </a:prstGeom>
          <a:ln>
            <a:solidFill>
              <a:schemeClr val="tx1"/>
            </a:solidFill>
          </a:ln>
        </p:spPr>
      </p:pic>
      <p:pic>
        <p:nvPicPr>
          <p:cNvPr id="8" name="Picture 2" descr="Recognize. Relax. Record. Social Validity Questionnaire (parent/family member) post-intervention">
            <a:extLst>
              <a:ext uri="{FF2B5EF4-FFF2-40B4-BE49-F238E27FC236}">
                <a16:creationId xmlns:a16="http://schemas.microsoft.com/office/drawing/2014/main" id="{E5BAFD24-1D44-DDDD-C10D-E65621FA38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2617" y="1749056"/>
            <a:ext cx="3343941" cy="4327452"/>
          </a:xfrm>
          <a:prstGeom prst="rect">
            <a:avLst/>
          </a:prstGeom>
          <a:ln>
            <a:solidFill>
              <a:schemeClr val="tx1"/>
            </a:solidFill>
          </a:ln>
        </p:spPr>
      </p:pic>
      <p:pic>
        <p:nvPicPr>
          <p:cNvPr id="4" name="Picture 3" descr="Post-intervention Adapted Version of the Intervention Rating Profile 15">
            <a:hlinkClick r:id="rId4"/>
            <a:extLst>
              <a:ext uri="{FF2B5EF4-FFF2-40B4-BE49-F238E27FC236}">
                <a16:creationId xmlns:a16="http://schemas.microsoft.com/office/drawing/2014/main" id="{ECFC6ED8-AF92-0D6B-5369-15E7A4466F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1386" y="1749055"/>
            <a:ext cx="3343942" cy="4327455"/>
          </a:xfrm>
          <a:prstGeom prst="rect">
            <a:avLst/>
          </a:prstGeom>
          <a:ln>
            <a:solidFill>
              <a:schemeClr val="tx1"/>
            </a:solidFill>
          </a:ln>
        </p:spPr>
      </p:pic>
    </p:spTree>
    <p:extLst>
      <p:ext uri="{BB962C8B-B14F-4D97-AF65-F5344CB8AC3E}">
        <p14:creationId xmlns:p14="http://schemas.microsoft.com/office/powerpoint/2010/main" val="3160093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39F1E-A586-5EBF-74BE-5B99B5B2E6C8}"/>
              </a:ext>
            </a:extLst>
          </p:cNvPr>
          <p:cNvSpPr>
            <a:spLocks noGrp="1"/>
          </p:cNvSpPr>
          <p:nvPr>
            <p:ph type="title"/>
          </p:nvPr>
        </p:nvSpPr>
        <p:spPr/>
        <p:txBody>
          <a:bodyPr/>
          <a:lstStyle/>
          <a:p>
            <a:r>
              <a:rPr lang="en-US">
                <a:solidFill>
                  <a:prstClr val="black"/>
                </a:solidFill>
                <a:ea typeface="MS PGothic" panose="020B0600070205080204" pitchFamily="34" charset="-128"/>
                <a:cs typeface="Arial" panose="020B0604020202020204" pitchFamily="34" charset="0"/>
              </a:rPr>
              <a:t>Supporting Students with Internalizing Behaviors</a:t>
            </a:r>
            <a:endParaRPr lang="en-US"/>
          </a:p>
        </p:txBody>
      </p:sp>
    </p:spTree>
    <p:extLst>
      <p:ext uri="{BB962C8B-B14F-4D97-AF65-F5344CB8AC3E}">
        <p14:creationId xmlns:p14="http://schemas.microsoft.com/office/powerpoint/2010/main" val="39162386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276972E-D63D-86D7-2629-5A57BA6AEBF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Project ENGAGE</a:t>
            </a:r>
          </a:p>
        </p:txBody>
      </p:sp>
      <p:pic>
        <p:nvPicPr>
          <p:cNvPr id="9" name="Picture" descr="Infographic: Timeline of Project ENGAGE. Year 1: 1 elementary school, 2 teachers, single-case designs, study 1 and study 2. Year 2: 1 elementary school, 6 teachers, multiple baseline design. Year 3: 13 elementary schools, 96 teachers randomly assigned to 2 groups. Year 4: Analyze, Finalize, Share.">
            <a:extLst>
              <a:ext uri="{FF2B5EF4-FFF2-40B4-BE49-F238E27FC236}">
                <a16:creationId xmlns:a16="http://schemas.microsoft.com/office/drawing/2014/main" id="{53F73976-D2D6-DBD1-7A5D-D1C71123D5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90" y="50800"/>
            <a:ext cx="12089220" cy="6756400"/>
          </a:xfrm>
          <a:prstGeom prst="rect">
            <a:avLst/>
          </a:prstGeom>
        </p:spPr>
      </p:pic>
      <p:sp>
        <p:nvSpPr>
          <p:cNvPr id="2" name="Rectangle">
            <a:extLst>
              <a:ext uri="{FF2B5EF4-FFF2-40B4-BE49-F238E27FC236}">
                <a16:creationId xmlns:a16="http://schemas.microsoft.com/office/drawing/2014/main" id="{49A61E27-793A-1CC4-1E62-54B9081E9BB1}"/>
              </a:ext>
            </a:extLst>
          </p:cNvPr>
          <p:cNvSpPr/>
          <p:nvPr/>
        </p:nvSpPr>
        <p:spPr>
          <a:xfrm>
            <a:off x="5640308" y="4861711"/>
            <a:ext cx="3938257" cy="169299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A special thank you to teachers who participated! It was gift to learn from and with you!!!</a:t>
            </a:r>
          </a:p>
        </p:txBody>
      </p:sp>
    </p:spTree>
    <p:extLst>
      <p:ext uri="{BB962C8B-B14F-4D97-AF65-F5344CB8AC3E}">
        <p14:creationId xmlns:p14="http://schemas.microsoft.com/office/powerpoint/2010/main" val="1193967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0BC2-ED6C-CC3B-A060-1915500D606D}"/>
              </a:ext>
            </a:extLst>
          </p:cNvPr>
          <p:cNvSpPr>
            <a:spLocks noGrp="1"/>
          </p:cNvSpPr>
          <p:nvPr>
            <p:ph type="title"/>
          </p:nvPr>
        </p:nvSpPr>
        <p:spPr/>
        <p:txBody>
          <a:bodyPr/>
          <a:lstStyle/>
          <a:p>
            <a:r>
              <a:rPr lang="en-US"/>
              <a:t>Preliminary findings of a cluster randomized controlled trial</a:t>
            </a:r>
          </a:p>
        </p:txBody>
      </p:sp>
    </p:spTree>
    <p:extLst>
      <p:ext uri="{BB962C8B-B14F-4D97-AF65-F5344CB8AC3E}">
        <p14:creationId xmlns:p14="http://schemas.microsoft.com/office/powerpoint/2010/main" val="2162385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7834E-681E-538E-1243-B6F4084E396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0E925C3-5CDE-7DAE-EF95-8D131B066F2A}"/>
              </a:ext>
            </a:extLst>
          </p:cNvPr>
          <p:cNvSpPr>
            <a:spLocks noGrp="1"/>
          </p:cNvSpPr>
          <p:nvPr>
            <p:ph type="title"/>
          </p:nvPr>
        </p:nvSpPr>
        <p:spPr>
          <a:xfrm>
            <a:off x="838200" y="365125"/>
            <a:ext cx="10515600" cy="1325563"/>
          </a:xfrm>
        </p:spPr>
        <p:txBody>
          <a:bodyPr anchor="ctr">
            <a:normAutofit/>
          </a:bodyPr>
          <a:lstStyle/>
          <a:p>
            <a:r>
              <a:rPr lang="en-US"/>
              <a:t>Method:</a:t>
            </a:r>
            <a:br>
              <a:rPr lang="en-US"/>
            </a:br>
            <a:r>
              <a:rPr lang="en-US" sz="2400" b="0"/>
              <a:t>Research Questions</a:t>
            </a:r>
          </a:p>
        </p:txBody>
      </p:sp>
      <p:sp>
        <p:nvSpPr>
          <p:cNvPr id="4" name="Content Placeholder 3">
            <a:extLst>
              <a:ext uri="{FF2B5EF4-FFF2-40B4-BE49-F238E27FC236}">
                <a16:creationId xmlns:a16="http://schemas.microsoft.com/office/drawing/2014/main" id="{28677AA7-E34E-C5FD-94CD-4717501DE6F7}"/>
              </a:ext>
            </a:extLst>
          </p:cNvPr>
          <p:cNvSpPr>
            <a:spLocks noGrp="1"/>
          </p:cNvSpPr>
          <p:nvPr>
            <p:ph sz="half" idx="1"/>
          </p:nvPr>
        </p:nvSpPr>
        <p:spPr>
          <a:xfrm>
            <a:off x="838200" y="1825625"/>
            <a:ext cx="7763142" cy="4351338"/>
          </a:xfrm>
        </p:spPr>
        <p:txBody>
          <a:bodyPr>
            <a:normAutofit/>
          </a:bodyPr>
          <a:lstStyle/>
          <a:p>
            <a:r>
              <a:rPr lang="en-US"/>
              <a:t>Does RRR decrease anxious feelings for third-, fourth- and fifth-grade students with and at-risk for EBD, specifically internalizing behaviors when implemented with limited university support?</a:t>
            </a:r>
          </a:p>
          <a:p>
            <a:r>
              <a:rPr lang="en-US"/>
              <a:t>To what extent is RRR implemented as designed when implemented with limited university support? </a:t>
            </a:r>
          </a:p>
          <a:p>
            <a:r>
              <a:rPr lang="en-US"/>
              <a:t>Do consumers view RRR to be socially valid? </a:t>
            </a:r>
          </a:p>
        </p:txBody>
      </p:sp>
      <p:pic>
        <p:nvPicPr>
          <p:cNvPr id="9" name="Content Placeholder 4">
            <a:extLst>
              <a:ext uri="{FF2B5EF4-FFF2-40B4-BE49-F238E27FC236}">
                <a16:creationId xmlns:a16="http://schemas.microsoft.com/office/drawing/2014/main" id="{48F52E23-3222-CB25-EAA1-DBB85D4C010A}"/>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b="-2"/>
          <a:stretch>
            <a:fillRect/>
          </a:stretch>
        </p:blipFill>
        <p:spPr>
          <a:xfrm>
            <a:off x="8959850" y="1935977"/>
            <a:ext cx="2393950" cy="4130634"/>
          </a:xfrm>
          <a:noFill/>
        </p:spPr>
      </p:pic>
    </p:spTree>
    <p:extLst>
      <p:ext uri="{BB962C8B-B14F-4D97-AF65-F5344CB8AC3E}">
        <p14:creationId xmlns:p14="http://schemas.microsoft.com/office/powerpoint/2010/main" val="38796700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A44BB8-EF14-D4D5-59B5-8CF3AF0B85AA}"/>
              </a:ext>
            </a:extLst>
          </p:cNvPr>
          <p:cNvSpPr>
            <a:spLocks noGrp="1"/>
          </p:cNvSpPr>
          <p:nvPr>
            <p:ph type="title"/>
          </p:nvPr>
        </p:nvSpPr>
        <p:spPr/>
        <p:txBody>
          <a:bodyPr/>
          <a:lstStyle/>
          <a:p>
            <a:r>
              <a:rPr lang="en-US"/>
              <a:t>Method:</a:t>
            </a:r>
            <a:br>
              <a:rPr lang="en-US"/>
            </a:br>
            <a:r>
              <a:rPr lang="en-US" sz="2400" b="0"/>
              <a:t>Group Descriptions</a:t>
            </a:r>
          </a:p>
        </p:txBody>
      </p:sp>
      <p:sp>
        <p:nvSpPr>
          <p:cNvPr id="3" name="Text Placeholder 2">
            <a:extLst>
              <a:ext uri="{FF2B5EF4-FFF2-40B4-BE49-F238E27FC236}">
                <a16:creationId xmlns:a16="http://schemas.microsoft.com/office/drawing/2014/main" id="{B04B8AB4-8143-AF41-D856-6ACF08AB0597}"/>
              </a:ext>
            </a:extLst>
          </p:cNvPr>
          <p:cNvSpPr>
            <a:spLocks noGrp="1"/>
          </p:cNvSpPr>
          <p:nvPr>
            <p:ph type="body" idx="1"/>
          </p:nvPr>
        </p:nvSpPr>
        <p:spPr>
          <a:xfrm>
            <a:off x="839788" y="1681163"/>
            <a:ext cx="5157787" cy="823912"/>
          </a:xfrm>
        </p:spPr>
        <p:txBody>
          <a:bodyPr/>
          <a:lstStyle/>
          <a:p>
            <a:r>
              <a:rPr lang="en-US" sz="2400" b="1"/>
              <a:t>Treatment Condition</a:t>
            </a:r>
            <a:br>
              <a:rPr lang="en-US" sz="2400" b="1"/>
            </a:br>
            <a:r>
              <a:rPr lang="en-US" sz="2400"/>
              <a:t>(Group 1)</a:t>
            </a:r>
          </a:p>
        </p:txBody>
      </p:sp>
      <p:sp>
        <p:nvSpPr>
          <p:cNvPr id="8" name="Content Placeholder 7">
            <a:extLst>
              <a:ext uri="{FF2B5EF4-FFF2-40B4-BE49-F238E27FC236}">
                <a16:creationId xmlns:a16="http://schemas.microsoft.com/office/drawing/2014/main" id="{A21578BF-2A46-6274-7405-BA9CA0EC5E07}"/>
              </a:ext>
            </a:extLst>
          </p:cNvPr>
          <p:cNvSpPr>
            <a:spLocks noGrp="1"/>
          </p:cNvSpPr>
          <p:nvPr>
            <p:ph sz="half" idx="2"/>
          </p:nvPr>
        </p:nvSpPr>
        <p:spPr/>
        <p:txBody>
          <a:bodyPr>
            <a:noAutofit/>
          </a:bodyPr>
          <a:lstStyle/>
          <a:p>
            <a:r>
              <a:rPr lang="en-US" sz="1800"/>
              <a:t>Engage in ≈ 6 hours of paid professional learning</a:t>
            </a:r>
          </a:p>
          <a:p>
            <a:pPr lvl="1"/>
            <a:r>
              <a:rPr lang="en-US" sz="1800"/>
              <a:t>Learn how to use RRR with their students</a:t>
            </a:r>
          </a:p>
          <a:p>
            <a:r>
              <a:rPr lang="en-US" sz="1800"/>
              <a:t>Work with up to three students who meet criteria</a:t>
            </a:r>
          </a:p>
          <a:p>
            <a:pPr lvl="1"/>
            <a:r>
              <a:rPr lang="en-US" sz="1800"/>
              <a:t>15 small group sessions (20-30 min)</a:t>
            </a:r>
          </a:p>
          <a:p>
            <a:pPr lvl="1"/>
            <a:r>
              <a:rPr lang="en-US" sz="1800"/>
              <a:t>During the school day</a:t>
            </a:r>
          </a:p>
          <a:p>
            <a:pPr lvl="1"/>
            <a:r>
              <a:rPr lang="en-US" sz="1800"/>
              <a:t>Support selected students in using new skills and self-monitoring during another time of the day</a:t>
            </a:r>
          </a:p>
          <a:p>
            <a:pPr lvl="2"/>
            <a:r>
              <a:rPr lang="en-US" sz="1400"/>
              <a:t>4 days per week for ≈ 4-6 weeks</a:t>
            </a:r>
          </a:p>
        </p:txBody>
      </p:sp>
      <p:sp>
        <p:nvSpPr>
          <p:cNvPr id="5" name="Text Placeholder 4">
            <a:extLst>
              <a:ext uri="{FF2B5EF4-FFF2-40B4-BE49-F238E27FC236}">
                <a16:creationId xmlns:a16="http://schemas.microsoft.com/office/drawing/2014/main" id="{02167612-5E0C-91C7-6D3F-B3F4BE63C0CE}"/>
              </a:ext>
            </a:extLst>
          </p:cNvPr>
          <p:cNvSpPr>
            <a:spLocks noGrp="1"/>
          </p:cNvSpPr>
          <p:nvPr>
            <p:ph type="body" sz="quarter" idx="3"/>
          </p:nvPr>
        </p:nvSpPr>
        <p:spPr>
          <a:xfrm>
            <a:off x="6172200" y="1681163"/>
            <a:ext cx="5183188" cy="823912"/>
          </a:xfrm>
        </p:spPr>
        <p:txBody>
          <a:bodyPr/>
          <a:lstStyle/>
          <a:p>
            <a:r>
              <a:rPr lang="en-US" sz="2400" b="1"/>
              <a:t>Waitlist-Control Condition</a:t>
            </a:r>
            <a:br>
              <a:rPr lang="en-US" sz="2400" b="1"/>
            </a:br>
            <a:r>
              <a:rPr lang="en-US" sz="2400"/>
              <a:t>(Group 2)</a:t>
            </a:r>
          </a:p>
        </p:txBody>
      </p:sp>
      <p:sp>
        <p:nvSpPr>
          <p:cNvPr id="6" name="Content Placeholder 5">
            <a:extLst>
              <a:ext uri="{FF2B5EF4-FFF2-40B4-BE49-F238E27FC236}">
                <a16:creationId xmlns:a16="http://schemas.microsoft.com/office/drawing/2014/main" id="{484235D5-2A2C-8694-5E43-DE93F66A1449}"/>
              </a:ext>
            </a:extLst>
          </p:cNvPr>
          <p:cNvSpPr>
            <a:spLocks noGrp="1"/>
          </p:cNvSpPr>
          <p:nvPr>
            <p:ph sz="quarter" idx="4"/>
          </p:nvPr>
        </p:nvSpPr>
        <p:spPr>
          <a:xfrm>
            <a:off x="6172200" y="2505075"/>
            <a:ext cx="5666874" cy="3987800"/>
          </a:xfrm>
        </p:spPr>
        <p:txBody>
          <a:bodyPr>
            <a:noAutofit/>
          </a:bodyPr>
          <a:lstStyle/>
          <a:p>
            <a:pPr marL="0" indent="0">
              <a:buNone/>
            </a:pPr>
            <a:r>
              <a:rPr lang="en-US" sz="1800" b="1"/>
              <a:t>Implement regular school practices until spring break, then:</a:t>
            </a:r>
          </a:p>
          <a:p>
            <a:r>
              <a:rPr lang="en-US" sz="1800"/>
              <a:t>Engage in ≈ 6 hours of paid professional learning </a:t>
            </a:r>
          </a:p>
          <a:p>
            <a:pPr lvl="1"/>
            <a:r>
              <a:rPr lang="en-US" sz="1800"/>
              <a:t>Learn how to use RRR with their students</a:t>
            </a:r>
          </a:p>
          <a:p>
            <a:r>
              <a:rPr lang="en-US" sz="1800"/>
              <a:t>Work with up to three students who meet criteria</a:t>
            </a:r>
          </a:p>
          <a:p>
            <a:pPr lvl="1"/>
            <a:r>
              <a:rPr lang="en-US" sz="1800"/>
              <a:t>15 small group sessions (20-30 min)</a:t>
            </a:r>
          </a:p>
          <a:p>
            <a:pPr lvl="1"/>
            <a:r>
              <a:rPr lang="en-US" sz="1800"/>
              <a:t>During the school day</a:t>
            </a:r>
          </a:p>
          <a:p>
            <a:pPr lvl="1"/>
            <a:r>
              <a:rPr lang="en-US" sz="1800"/>
              <a:t>Support selected students in using new skills and self-monitoring during another time of the day</a:t>
            </a:r>
          </a:p>
          <a:p>
            <a:pPr lvl="2"/>
            <a:r>
              <a:rPr lang="en-US" sz="1400"/>
              <a:t>4 days per week for ≈ 4-6 weeks</a:t>
            </a:r>
          </a:p>
        </p:txBody>
      </p:sp>
    </p:spTree>
    <p:extLst>
      <p:ext uri="{BB962C8B-B14F-4D97-AF65-F5344CB8AC3E}">
        <p14:creationId xmlns:p14="http://schemas.microsoft.com/office/powerpoint/2010/main" val="31069708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CC173-E4AE-A488-FD79-8B54938F0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26852-B96F-D966-580D-14210729333B}"/>
              </a:ext>
            </a:extLst>
          </p:cNvPr>
          <p:cNvSpPr>
            <a:spLocks noGrp="1"/>
          </p:cNvSpPr>
          <p:nvPr>
            <p:ph type="title"/>
          </p:nvPr>
        </p:nvSpPr>
        <p:spPr/>
        <p:txBody>
          <a:bodyPr/>
          <a:lstStyle/>
          <a:p>
            <a:r>
              <a:rPr lang="en-US"/>
              <a:t>Method:</a:t>
            </a:r>
            <a:br>
              <a:rPr lang="en-US"/>
            </a:br>
            <a:r>
              <a:rPr lang="en-US" sz="2400" b="0"/>
              <a:t>Student Selection Criteria</a:t>
            </a:r>
          </a:p>
        </p:txBody>
      </p:sp>
      <p:sp>
        <p:nvSpPr>
          <p:cNvPr id="3" name="Content Placeholder 2">
            <a:extLst>
              <a:ext uri="{FF2B5EF4-FFF2-40B4-BE49-F238E27FC236}">
                <a16:creationId xmlns:a16="http://schemas.microsoft.com/office/drawing/2014/main" id="{A0F44192-4B49-6EDE-7016-B76BC347ED77}"/>
              </a:ext>
            </a:extLst>
          </p:cNvPr>
          <p:cNvSpPr>
            <a:spLocks noGrp="1"/>
          </p:cNvSpPr>
          <p:nvPr>
            <p:ph idx="1"/>
          </p:nvPr>
        </p:nvSpPr>
        <p:spPr>
          <a:xfrm>
            <a:off x="838200" y="1825625"/>
            <a:ext cx="3907536" cy="4351338"/>
          </a:xfrm>
        </p:spPr>
        <p:txBody>
          <a:bodyPr>
            <a:normAutofit/>
          </a:bodyPr>
          <a:lstStyle/>
          <a:p>
            <a:r>
              <a:rPr lang="en-US"/>
              <a:t>Behavior</a:t>
            </a:r>
          </a:p>
          <a:p>
            <a:pPr lvl="1"/>
            <a:r>
              <a:rPr lang="en-US"/>
              <a:t>SRSS-I5 score: Moderate (2-3) or High (4-15)</a:t>
            </a:r>
          </a:p>
          <a:p>
            <a:r>
              <a:rPr lang="en-US"/>
              <a:t>Attendance</a:t>
            </a:r>
          </a:p>
          <a:p>
            <a:pPr lvl="1"/>
            <a:r>
              <a:rPr lang="en-US"/>
              <a:t>Missing no more than 5 days in first 6 weeks of school</a:t>
            </a:r>
          </a:p>
          <a:p>
            <a:r>
              <a:rPr lang="en-US"/>
              <a:t>Grade-level</a:t>
            </a:r>
          </a:p>
          <a:p>
            <a:pPr lvl="1"/>
            <a:r>
              <a:rPr lang="en-US"/>
              <a:t>3</a:t>
            </a:r>
            <a:r>
              <a:rPr lang="en-US" baseline="30000"/>
              <a:t>rd</a:t>
            </a:r>
            <a:r>
              <a:rPr lang="en-US"/>
              <a:t>, 4</a:t>
            </a:r>
            <a:r>
              <a:rPr lang="en-US" baseline="30000"/>
              <a:t>th</a:t>
            </a:r>
            <a:r>
              <a:rPr lang="en-US"/>
              <a:t>, 5</a:t>
            </a:r>
            <a:r>
              <a:rPr lang="en-US" baseline="30000"/>
              <a:t>th</a:t>
            </a:r>
            <a:r>
              <a:rPr lang="en-US"/>
              <a:t> grade</a:t>
            </a:r>
          </a:p>
          <a:p>
            <a:endParaRPr lang="en-US"/>
          </a:p>
        </p:txBody>
      </p:sp>
      <p:pic>
        <p:nvPicPr>
          <p:cNvPr id="4" name="Picture" descr="RRR Secondary Tier 2 Intervention Grid for Recognize. Relax. Record.">
            <a:extLst>
              <a:ext uri="{FF2B5EF4-FFF2-40B4-BE49-F238E27FC236}">
                <a16:creationId xmlns:a16="http://schemas.microsoft.com/office/drawing/2014/main" id="{E84718C3-3D4D-76CD-1D23-C5F8A41A5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7238" y="1732307"/>
            <a:ext cx="5872670" cy="4537973"/>
          </a:xfrm>
          <a:prstGeom prst="rect">
            <a:avLst/>
          </a:prstGeom>
          <a:ln>
            <a:noFill/>
          </a:ln>
          <a:effectLst>
            <a:outerShdw blurRad="292100" dist="139700" dir="2700000" algn="tl" rotWithShape="0">
              <a:srgbClr val="333333">
                <a:alpha val="65000"/>
              </a:srgbClr>
            </a:outerShdw>
          </a:effectLst>
        </p:spPr>
      </p:pic>
      <p:sp>
        <p:nvSpPr>
          <p:cNvPr id="5" name="Rectangle" descr="Yellow box outlining the entry criteria column of the intervention grid">
            <a:extLst>
              <a:ext uri="{FF2B5EF4-FFF2-40B4-BE49-F238E27FC236}">
                <a16:creationId xmlns:a16="http://schemas.microsoft.com/office/drawing/2014/main" id="{67FCC9E9-2F57-1F91-4B07-0CE4B731F776}"/>
              </a:ext>
            </a:extLst>
          </p:cNvPr>
          <p:cNvSpPr/>
          <p:nvPr/>
        </p:nvSpPr>
        <p:spPr>
          <a:xfrm>
            <a:off x="7793573" y="2569464"/>
            <a:ext cx="994787" cy="3026664"/>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828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8319E-7657-F821-8A6D-2C495D866F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505B4E-F12D-AE6A-DD36-432A0BD94146}"/>
              </a:ext>
            </a:extLst>
          </p:cNvPr>
          <p:cNvSpPr>
            <a:spLocks noGrp="1"/>
          </p:cNvSpPr>
          <p:nvPr>
            <p:ph type="title"/>
          </p:nvPr>
        </p:nvSpPr>
        <p:spPr/>
        <p:txBody>
          <a:bodyPr/>
          <a:lstStyle/>
          <a:p>
            <a:r>
              <a:rPr lang="en-US"/>
              <a:t>Method:</a:t>
            </a:r>
            <a:br>
              <a:rPr lang="en-US"/>
            </a:br>
            <a:r>
              <a:rPr lang="en-US" sz="2400" b="0"/>
              <a:t>Primary Measures</a:t>
            </a:r>
          </a:p>
        </p:txBody>
      </p:sp>
      <p:sp>
        <p:nvSpPr>
          <p:cNvPr id="3" name="Content Placeholder 2">
            <a:extLst>
              <a:ext uri="{FF2B5EF4-FFF2-40B4-BE49-F238E27FC236}">
                <a16:creationId xmlns:a16="http://schemas.microsoft.com/office/drawing/2014/main" id="{40BCD2B8-A15C-3375-54AE-75537B4B09BC}"/>
              </a:ext>
            </a:extLst>
          </p:cNvPr>
          <p:cNvSpPr>
            <a:spLocks noGrp="1"/>
          </p:cNvSpPr>
          <p:nvPr>
            <p:ph idx="1"/>
          </p:nvPr>
        </p:nvSpPr>
        <p:spPr/>
        <p:txBody>
          <a:bodyPr>
            <a:normAutofit lnSpcReduction="10000"/>
          </a:bodyPr>
          <a:lstStyle/>
          <a:p>
            <a:r>
              <a:rPr lang="en-US"/>
              <a:t>Student Outcomes</a:t>
            </a:r>
          </a:p>
          <a:p>
            <a:pPr lvl="1"/>
            <a:r>
              <a:rPr lang="en-US"/>
              <a:t>ASEBA Teacher Report Form (TRF; Teachers)</a:t>
            </a:r>
          </a:p>
          <a:p>
            <a:pPr lvl="1"/>
            <a:r>
              <a:rPr lang="en-US"/>
              <a:t>Social Skills Improvement System (</a:t>
            </a:r>
            <a:r>
              <a:rPr lang="en-US" err="1"/>
              <a:t>SSiS</a:t>
            </a:r>
            <a:r>
              <a:rPr lang="en-US"/>
              <a:t>; Teachers, Families, Students)</a:t>
            </a:r>
          </a:p>
          <a:p>
            <a:pPr lvl="1"/>
            <a:r>
              <a:rPr lang="en-US"/>
              <a:t>Direct Behavior Rating</a:t>
            </a:r>
          </a:p>
          <a:p>
            <a:r>
              <a:rPr lang="en-US"/>
              <a:t>Treatment Integrity</a:t>
            </a:r>
          </a:p>
          <a:p>
            <a:pPr lvl="1"/>
            <a:r>
              <a:rPr lang="en-US"/>
              <a:t>RRR Instruction Treatment Integrity form (Teachers, Research Staff)</a:t>
            </a:r>
          </a:p>
          <a:p>
            <a:pPr lvl="1"/>
            <a:r>
              <a:rPr lang="en-US"/>
              <a:t>RRR In-Class Treatment Integrity form (Teachers, Research Staff)</a:t>
            </a:r>
          </a:p>
          <a:p>
            <a:r>
              <a:rPr lang="en-US"/>
              <a:t>Social Validity</a:t>
            </a:r>
          </a:p>
          <a:p>
            <a:pPr lvl="1"/>
            <a:r>
              <a:rPr lang="en-US"/>
              <a:t>IRP-15 (Teachers, Families)</a:t>
            </a:r>
          </a:p>
          <a:p>
            <a:pPr lvl="1"/>
            <a:r>
              <a:rPr lang="en-US"/>
              <a:t>CIRP (Students)</a:t>
            </a:r>
          </a:p>
          <a:p>
            <a:pPr lvl="1"/>
            <a:r>
              <a:rPr lang="en-US"/>
              <a:t>Teacher and student interviews</a:t>
            </a:r>
          </a:p>
          <a:p>
            <a:pPr lvl="1"/>
            <a:endParaRPr lang="en-US"/>
          </a:p>
          <a:p>
            <a:endParaRPr lang="en-US"/>
          </a:p>
        </p:txBody>
      </p:sp>
    </p:spTree>
    <p:extLst>
      <p:ext uri="{BB962C8B-B14F-4D97-AF65-F5344CB8AC3E}">
        <p14:creationId xmlns:p14="http://schemas.microsoft.com/office/powerpoint/2010/main" val="20483087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18CD0-F3ED-1E7D-1EC2-5F60622AC5A4}"/>
              </a:ext>
            </a:extLst>
          </p:cNvPr>
          <p:cNvSpPr>
            <a:spLocks noGrp="1"/>
          </p:cNvSpPr>
          <p:nvPr>
            <p:ph type="title"/>
          </p:nvPr>
        </p:nvSpPr>
        <p:spPr/>
        <p:txBody>
          <a:bodyPr/>
          <a:lstStyle/>
          <a:p>
            <a:r>
              <a:rPr lang="en-US"/>
              <a:t>Method:</a:t>
            </a:r>
            <a:br>
              <a:rPr lang="en-US"/>
            </a:br>
            <a:r>
              <a:rPr lang="en-US" sz="2400" b="0"/>
              <a:t>Teacher Training</a:t>
            </a:r>
          </a:p>
        </p:txBody>
      </p:sp>
      <p:graphicFrame>
        <p:nvGraphicFramePr>
          <p:cNvPr id="4" name="Content Placeholder 3">
            <a:extLst>
              <a:ext uri="{FF2B5EF4-FFF2-40B4-BE49-F238E27FC236}">
                <a16:creationId xmlns:a16="http://schemas.microsoft.com/office/drawing/2014/main" id="{E7225FF3-96C0-53F4-EF9E-6F2D115EC575}"/>
              </a:ext>
            </a:extLst>
          </p:cNvPr>
          <p:cNvGraphicFramePr>
            <a:graphicFrameLocks noGrp="1"/>
          </p:cNvGraphicFramePr>
          <p:nvPr>
            <p:ph idx="1"/>
            <p:extLst>
              <p:ext uri="{D42A27DB-BD31-4B8C-83A1-F6EECF244321}">
                <p14:modId xmlns:p14="http://schemas.microsoft.com/office/powerpoint/2010/main" val="3679684187"/>
              </p:ext>
            </p:extLst>
          </p:nvPr>
        </p:nvGraphicFramePr>
        <p:xfrm>
          <a:off x="838200" y="1835150"/>
          <a:ext cx="10155237" cy="3920448"/>
        </p:xfrm>
        <a:graphic>
          <a:graphicData uri="http://schemas.openxmlformats.org/drawingml/2006/table">
            <a:tbl>
              <a:tblPr firstRow="1" firstCol="1" bandRow="1"/>
              <a:tblGrid>
                <a:gridCol w="2709936">
                  <a:extLst>
                    <a:ext uri="{9D8B030D-6E8A-4147-A177-3AD203B41FA5}">
                      <a16:colId xmlns:a16="http://schemas.microsoft.com/office/drawing/2014/main" val="3459273363"/>
                    </a:ext>
                  </a:extLst>
                </a:gridCol>
                <a:gridCol w="3745016">
                  <a:extLst>
                    <a:ext uri="{9D8B030D-6E8A-4147-A177-3AD203B41FA5}">
                      <a16:colId xmlns:a16="http://schemas.microsoft.com/office/drawing/2014/main" val="187598334"/>
                    </a:ext>
                  </a:extLst>
                </a:gridCol>
                <a:gridCol w="3700285">
                  <a:extLst>
                    <a:ext uri="{9D8B030D-6E8A-4147-A177-3AD203B41FA5}">
                      <a16:colId xmlns:a16="http://schemas.microsoft.com/office/drawing/2014/main" val="3709006359"/>
                    </a:ext>
                  </a:extLst>
                </a:gridCol>
              </a:tblGrid>
              <a:tr h="628608">
                <a:tc>
                  <a:txBody>
                    <a:bodyPr/>
                    <a:lstStyle/>
                    <a:p>
                      <a:pPr marL="0" marR="0">
                        <a:lnSpc>
                          <a:spcPct val="115000"/>
                        </a:lnSpc>
                        <a:spcBef>
                          <a:spcPts val="0"/>
                        </a:spcBef>
                        <a:spcAft>
                          <a:spcPts val="0"/>
                        </a:spcAft>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Timepoint &amp; Topic</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Bef>
                          <a:spcPts val="0"/>
                        </a:spcBef>
                        <a:spcAft>
                          <a:spcPts val="0"/>
                        </a:spcAft>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Group 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a:solidFill>
                            <a:srgbClr val="FFFFFF"/>
                          </a:solidFill>
                          <a:effectLst/>
                          <a:latin typeface="Arial" panose="020B0604020202020204" pitchFamily="34" charset="0"/>
                          <a:ea typeface="Calibri" panose="020F0502020204030204" pitchFamily="34" charset="0"/>
                          <a:cs typeface="Arial" panose="020B0604020202020204" pitchFamily="34" charset="0"/>
                        </a:rPr>
                        <a:t>(Will start in Fall)</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Bef>
                          <a:spcPts val="0"/>
                        </a:spcBef>
                        <a:spcAft>
                          <a:spcPts val="0"/>
                        </a:spcAft>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Group 2</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800">
                          <a:solidFill>
                            <a:srgbClr val="FFFFFF"/>
                          </a:solidFill>
                          <a:effectLst/>
                          <a:latin typeface="Arial" panose="020B0604020202020204" pitchFamily="34" charset="0"/>
                          <a:ea typeface="Calibri" panose="020F0502020204030204" pitchFamily="34" charset="0"/>
                          <a:cs typeface="Arial" panose="020B0604020202020204" pitchFamily="34" charset="0"/>
                        </a:rPr>
                        <a:t>(Will start in Spring)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609874948"/>
                  </a:ext>
                </a:extLst>
              </a:tr>
              <a:tr h="1097280">
                <a:tc>
                  <a:txBody>
                    <a:bodyPr/>
                    <a:lstStyle/>
                    <a:p>
                      <a:pPr marL="0" marR="0">
                        <a:lnSpc>
                          <a:spcPct val="115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Training 1: Overview &amp;</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Direct Behavior Ratings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4:30 pm – 6:30 pm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Tuesday, October 29, 2024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Wednesday, October 30, 2024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Tuesday, February 18,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Wednesday, February 19,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1361803"/>
                  </a:ext>
                </a:extLst>
              </a:tr>
              <a:tr h="1097280">
                <a:tc>
                  <a:txBody>
                    <a:bodyPr/>
                    <a:lstStyle/>
                    <a:p>
                      <a:pPr marL="0" marR="0">
                        <a:lnSpc>
                          <a:spcPct val="115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Training 2: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RRR Instruction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4:30 pm – 6:30 pm</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 Tuesday, November 5, 2024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 Wednesday, November 6, 2024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 Wednesday, March 5,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 Thursday, March 6,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96607391"/>
                  </a:ext>
                </a:extLst>
              </a:tr>
              <a:tr h="1097280">
                <a:tc>
                  <a:txBody>
                    <a:bodyPr/>
                    <a:lstStyle/>
                    <a:p>
                      <a:pPr marL="0" marR="0">
                        <a:lnSpc>
                          <a:spcPct val="115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Training 3: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RRR In-Class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4:30 pm – 6:30 pm</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Tuesday, December 3, 2024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Wednesday, December 4, 2024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Tuesday, April 1,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1600">
                          <a:effectLst/>
                          <a:latin typeface="Arial" panose="020B0604020202020204" pitchFamily="34" charset="0"/>
                          <a:ea typeface="Calibri" panose="020F0502020204030204" pitchFamily="34" charset="0"/>
                          <a:cs typeface="Arial" panose="020B0604020202020204" pitchFamily="34" charset="0"/>
                        </a:rPr>
                        <a:t> Wednesday, April 2, 2025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8616731"/>
                  </a:ext>
                </a:extLst>
              </a:tr>
            </a:tbl>
          </a:graphicData>
        </a:graphic>
      </p:graphicFrame>
    </p:spTree>
    <p:extLst>
      <p:ext uri="{BB962C8B-B14F-4D97-AF65-F5344CB8AC3E}">
        <p14:creationId xmlns:p14="http://schemas.microsoft.com/office/powerpoint/2010/main" val="3450122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7BBC-4A6C-27E1-FA53-583ADA856814}"/>
              </a:ext>
            </a:extLst>
          </p:cNvPr>
          <p:cNvSpPr>
            <a:spLocks noGrp="1"/>
          </p:cNvSpPr>
          <p:nvPr>
            <p:ph type="title"/>
          </p:nvPr>
        </p:nvSpPr>
        <p:spPr/>
        <p:txBody>
          <a:bodyPr/>
          <a:lstStyle/>
          <a:p>
            <a:r>
              <a:rPr lang="en-US"/>
              <a:t>Discussion</a:t>
            </a:r>
          </a:p>
        </p:txBody>
      </p:sp>
      <p:sp>
        <p:nvSpPr>
          <p:cNvPr id="3" name="Content Placeholder 2">
            <a:extLst>
              <a:ext uri="{FF2B5EF4-FFF2-40B4-BE49-F238E27FC236}">
                <a16:creationId xmlns:a16="http://schemas.microsoft.com/office/drawing/2014/main" id="{FA59E32E-9494-7135-B750-861344792BB7}"/>
              </a:ext>
            </a:extLst>
          </p:cNvPr>
          <p:cNvSpPr>
            <a:spLocks noGrp="1"/>
          </p:cNvSpPr>
          <p:nvPr>
            <p:ph sz="half" idx="1"/>
          </p:nvPr>
        </p:nvSpPr>
        <p:spPr>
          <a:xfrm>
            <a:off x="838200" y="1825625"/>
            <a:ext cx="7607300" cy="4351338"/>
          </a:xfrm>
        </p:spPr>
        <p:txBody>
          <a:bodyPr>
            <a:normAutofit/>
          </a:bodyPr>
          <a:lstStyle/>
          <a:p>
            <a:r>
              <a:rPr lang="en-US" sz="2400"/>
              <a:t>Preliminary results show moderate intervention effects on teacher-rated internalizing behaviors</a:t>
            </a:r>
          </a:p>
          <a:p>
            <a:r>
              <a:rPr lang="en-US" sz="2400"/>
              <a:t>On whole, with coaching and support, teachers were able to successfully implement Recognize. Relax. Record. with a high degree of fidelity</a:t>
            </a:r>
          </a:p>
          <a:p>
            <a:r>
              <a:rPr lang="en-US" sz="2400"/>
              <a:t>Social validity ratings indicate the intervention met (or even exceeded) expectations</a:t>
            </a:r>
          </a:p>
          <a:p>
            <a:r>
              <a:rPr lang="en-US" sz="2400"/>
              <a:t>Further analysis and testing needed, but results indicate Recognize. Relax. Record. is a promising Tier 2 intervention</a:t>
            </a:r>
          </a:p>
        </p:txBody>
      </p:sp>
      <p:pic>
        <p:nvPicPr>
          <p:cNvPr id="5" name="RRR Logo">
            <a:extLst>
              <a:ext uri="{FF2B5EF4-FFF2-40B4-BE49-F238E27FC236}">
                <a16:creationId xmlns:a16="http://schemas.microsoft.com/office/drawing/2014/main" id="{0C1550CB-D10B-4230-0A6F-1457D7E5E3D0}"/>
              </a:ext>
              <a:ext uri="{C183D7F6-B498-43B3-948B-1728B52AA6E4}">
                <adec:decorative xmlns:adec="http://schemas.microsoft.com/office/drawing/2017/decorative" val="1"/>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9012237" y="2258218"/>
            <a:ext cx="2341563" cy="2341563"/>
          </a:xfrm>
          <a:prstGeom prst="rect">
            <a:avLst/>
          </a:prstGeom>
        </p:spPr>
      </p:pic>
      <p:pic>
        <p:nvPicPr>
          <p:cNvPr id="4" name="Picture 3" descr="A red rectangular stamp that says &quot;preliminary&quot;&#10;&#10;">
            <a:extLst>
              <a:ext uri="{FF2B5EF4-FFF2-40B4-BE49-F238E27FC236}">
                <a16:creationId xmlns:a16="http://schemas.microsoft.com/office/drawing/2014/main" id="{093BDC62-6EB5-B06B-BA1B-56A18C90775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505440" y="108426"/>
            <a:ext cx="1493520" cy="919480"/>
          </a:xfrm>
          <a:prstGeom prst="rect">
            <a:avLst/>
          </a:prstGeom>
        </p:spPr>
      </p:pic>
    </p:spTree>
    <p:extLst>
      <p:ext uri="{BB962C8B-B14F-4D97-AF65-F5344CB8AC3E}">
        <p14:creationId xmlns:p14="http://schemas.microsoft.com/office/powerpoint/2010/main" val="600293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6B4FE-B29E-8F5F-DFEB-B8ACB6AB2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A9815B-2E39-859A-8B6B-92C41FB570D7}"/>
              </a:ext>
            </a:extLst>
          </p:cNvPr>
          <p:cNvSpPr>
            <a:spLocks noGrp="1"/>
          </p:cNvSpPr>
          <p:nvPr>
            <p:ph type="title"/>
          </p:nvPr>
        </p:nvSpPr>
        <p:spPr/>
        <p:txBody>
          <a:bodyPr/>
          <a:lstStyle/>
          <a:p>
            <a:r>
              <a:rPr lang="en-US"/>
              <a:t>Next steps and resource sharing</a:t>
            </a:r>
          </a:p>
        </p:txBody>
      </p:sp>
    </p:spTree>
    <p:extLst>
      <p:ext uri="{BB962C8B-B14F-4D97-AF65-F5344CB8AC3E}">
        <p14:creationId xmlns:p14="http://schemas.microsoft.com/office/powerpoint/2010/main" val="24659102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Resource Sharing:</a:t>
            </a:r>
            <a:br>
              <a:rPr lang="en-US"/>
            </a:br>
            <a:r>
              <a:rPr lang="en-US" sz="2400" b="0"/>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3905-1B9D-DF4C-9185-644C12170925}"/>
              </a:ext>
            </a:extLst>
          </p:cNvPr>
          <p:cNvSpPr>
            <a:spLocks noGrp="1"/>
          </p:cNvSpPr>
          <p:nvPr>
            <p:ph type="title"/>
          </p:nvPr>
        </p:nvSpPr>
        <p:spPr>
          <a:xfrm>
            <a:off x="838200" y="233895"/>
            <a:ext cx="10515600" cy="1325563"/>
          </a:xfrm>
        </p:spPr>
        <p:txBody>
          <a:bodyPr anchor="t">
            <a:normAutofit/>
          </a:bodyPr>
          <a:lstStyle/>
          <a:p>
            <a:pPr algn="ctr"/>
            <a:r>
              <a:rPr lang="en-US"/>
              <a:t>Thank you for your commitment!</a:t>
            </a:r>
          </a:p>
        </p:txBody>
      </p:sp>
      <p:grpSp>
        <p:nvGrpSpPr>
          <p:cNvPr id="3" name="Group 2" descr="Image of the United States map with a Venn diagram showing Internalizing and Externalizing circles intersecting.">
            <a:extLst>
              <a:ext uri="{FF2B5EF4-FFF2-40B4-BE49-F238E27FC236}">
                <a16:creationId xmlns:a16="http://schemas.microsoft.com/office/drawing/2014/main" id="{8890DA4C-8B86-27B7-BCA0-A57C84E9BBC6}"/>
              </a:ext>
            </a:extLst>
          </p:cNvPr>
          <p:cNvGrpSpPr/>
          <p:nvPr/>
        </p:nvGrpSpPr>
        <p:grpSpPr>
          <a:xfrm>
            <a:off x="2769185" y="1051692"/>
            <a:ext cx="9144000" cy="5140325"/>
            <a:chOff x="2769185" y="1051692"/>
            <a:chExt cx="9144000" cy="5140325"/>
          </a:xfrm>
        </p:grpSpPr>
        <p:pic>
          <p:nvPicPr>
            <p:cNvPr id="14" name="Picture 3">
              <a:extLst>
                <a:ext uri="{FF2B5EF4-FFF2-40B4-BE49-F238E27FC236}">
                  <a16:creationId xmlns:a16="http://schemas.microsoft.com/office/drawing/2014/main" id="{576E7D48-7593-6943-8BB1-D15DE0839FF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69185" y="1051692"/>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28AA8256-17A3-F945-8BB3-459FD0C3E7F6}"/>
                </a:ext>
              </a:extLst>
            </p:cNvPr>
            <p:cNvSpPr/>
            <p:nvPr/>
          </p:nvSpPr>
          <p:spPr>
            <a:xfrm>
              <a:off x="3219094" y="132862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6811567" y="1359286"/>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0" cap="none" spc="0" normalizeH="0" baseline="0" noProof="0">
                  <a:ln>
                    <a:noFill/>
                  </a:ln>
                  <a:solidFill>
                    <a:prstClr val="black"/>
                  </a:solidFill>
                  <a:effectLst/>
                  <a:uLnTx/>
                  <a:uFillTx/>
                  <a:latin typeface="Arial" panose="020B0604020202020204"/>
                  <a:ea typeface="+mn-ea"/>
                  <a:cs typeface="+mn-cs"/>
                </a:rPr>
                <a:t>Externalizing</a:t>
              </a:r>
            </a:p>
          </p:txBody>
        </p:sp>
      </p:grpSp>
      <p:sp>
        <p:nvSpPr>
          <p:cNvPr id="11" name="Right Arrow 10">
            <a:extLst>
              <a:ext uri="{FF2B5EF4-FFF2-40B4-BE49-F238E27FC236}">
                <a16:creationId xmlns:a16="http://schemas.microsoft.com/office/drawing/2014/main" id="{A0CBF1B7-09CE-7942-83EE-E5EE824D335A}"/>
              </a:ext>
            </a:extLst>
          </p:cNvPr>
          <p:cNvSpPr/>
          <p:nvPr/>
        </p:nvSpPr>
        <p:spPr>
          <a:xfrm>
            <a:off x="278815" y="1204272"/>
            <a:ext cx="3903482" cy="2849418"/>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A0A0A"/>
                </a:solidFill>
                <a:effectLst/>
                <a:uLnTx/>
                <a:uFillTx/>
                <a:latin typeface="Calibri" panose="020F0502020204030204"/>
                <a:ea typeface="+mn-ea"/>
                <a:cs typeface="+mn-cs"/>
              </a:rPr>
              <a:t>Shift to a systems level perspective</a:t>
            </a:r>
          </a:p>
        </p:txBody>
      </p:sp>
      <p:pic>
        <p:nvPicPr>
          <p:cNvPr id="4" name="Picture 3" descr="A bullseye diagram showing prevalence of emotional or behavioral disorders: Emotionally Disturbed= less than 1%. Emotional and Behavior Disorders= 12-20%.">
            <a:extLst>
              <a:ext uri="{FF2B5EF4-FFF2-40B4-BE49-F238E27FC236}">
                <a16:creationId xmlns:a16="http://schemas.microsoft.com/office/drawing/2014/main" id="{91605E36-E90E-76F9-7D75-347BA5ABEF45}"/>
              </a:ext>
            </a:extLst>
          </p:cNvPr>
          <p:cNvPicPr>
            <a:picLocks noChangeAspect="1"/>
          </p:cNvPicPr>
          <p:nvPr/>
        </p:nvPicPr>
        <p:blipFill>
          <a:blip r:embed="rId3"/>
          <a:stretch>
            <a:fillRect/>
          </a:stretch>
        </p:blipFill>
        <p:spPr>
          <a:xfrm>
            <a:off x="-316052" y="4377380"/>
            <a:ext cx="4035902" cy="2115495"/>
          </a:xfrm>
          <a:prstGeom prst="rect">
            <a:avLst/>
          </a:prstGeom>
        </p:spPr>
      </p:pic>
      <p:sp>
        <p:nvSpPr>
          <p:cNvPr id="21" name="Rectangle 20">
            <a:extLst>
              <a:ext uri="{FF2B5EF4-FFF2-40B4-BE49-F238E27FC236}">
                <a16:creationId xmlns:a16="http://schemas.microsoft.com/office/drawing/2014/main" id="{0ABF9DD2-2F2B-864D-A7DB-BEA91F6208D8}"/>
              </a:ext>
              <a:ext uri="{C183D7F6-B498-43B3-948B-1728B52AA6E4}">
                <adec:decorative xmlns:adec="http://schemas.microsoft.com/office/drawing/2017/decorative" val="1"/>
              </a:ext>
            </a:extLst>
          </p:cNvPr>
          <p:cNvSpPr/>
          <p:nvPr/>
        </p:nvSpPr>
        <p:spPr>
          <a:xfrm>
            <a:off x="0" y="6393375"/>
            <a:ext cx="9346766"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Source: Forness, S.R., Freeman, S.F., </a:t>
            </a:r>
            <a:r>
              <a:rPr kumimoji="0" lang="en-US" sz="1200" b="0" i="0" u="none" strike="noStrike" kern="1200" cap="none" spc="0" normalizeH="0" baseline="0" noProof="0" err="1">
                <a:ln>
                  <a:noFill/>
                </a:ln>
                <a:solidFill>
                  <a:srgbClr val="B3B3B3"/>
                </a:solidFill>
                <a:effectLst/>
                <a:uLnTx/>
                <a:uFillTx/>
                <a:latin typeface="Arial" panose="020B0604020202020204"/>
                <a:ea typeface="ＭＳ Ｐゴシック" pitchFamily="34" charset="-128"/>
                <a:cs typeface="+mn-cs"/>
              </a:rPr>
              <a:t>Paparella</a:t>
            </a: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 T., Kauffman, J.M., &amp; Walker, H.M. (2012). Special education implications of point and cumulative prevalence for children with emotional or behavioral disorders. </a:t>
            </a:r>
            <a:r>
              <a:rPr kumimoji="0" lang="en-US" sz="1200" b="0" i="1"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Journal of Emotional and Behavioral Disorders, 20</a:t>
            </a:r>
            <a:r>
              <a:rPr kumimoji="0" lang="en-US" sz="1200" b="0" i="0" u="none" strike="noStrike" kern="1200" cap="none" spc="0" normalizeH="0" baseline="0" noProof="0">
                <a:ln>
                  <a:noFill/>
                </a:ln>
                <a:solidFill>
                  <a:srgbClr val="B3B3B3"/>
                </a:solidFill>
                <a:effectLst/>
                <a:uLnTx/>
                <a:uFillTx/>
                <a:latin typeface="Arial" panose="020B0604020202020204"/>
                <a:ea typeface="ＭＳ Ｐゴシック" pitchFamily="34" charset="-128"/>
                <a:cs typeface="+mn-cs"/>
              </a:rPr>
              <a:t>, 4-18.</a:t>
            </a:r>
          </a:p>
        </p:txBody>
      </p:sp>
    </p:spTree>
    <p:extLst>
      <p:ext uri="{BB962C8B-B14F-4D97-AF65-F5344CB8AC3E}">
        <p14:creationId xmlns:p14="http://schemas.microsoft.com/office/powerpoint/2010/main" val="29118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3" name="Rectangle 2">
            <a:extLst>
              <a:ext uri="{FF2B5EF4-FFF2-40B4-BE49-F238E27FC236}">
                <a16:creationId xmlns:a16="http://schemas.microsoft.com/office/drawing/2014/main" id="{A265D069-0506-EDA2-32DD-6675D25818B4}"/>
              </a:ext>
              <a:ext uri="{C183D7F6-B498-43B3-948B-1728B52AA6E4}">
                <adec:decorative xmlns:adec="http://schemas.microsoft.com/office/drawing/2017/decorative" val="1"/>
              </a:ext>
            </a:extLst>
          </p:cNvPr>
          <p:cNvSpPr/>
          <p:nvPr/>
        </p:nvSpPr>
        <p:spPr>
          <a:xfrm>
            <a:off x="4045117" y="4857135"/>
            <a:ext cx="7589538" cy="582442"/>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6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1586351698"/>
              </p:ext>
            </p:extLst>
          </p:nvPr>
        </p:nvGraphicFramePr>
        <p:xfrm>
          <a:off x="962025" y="1734344"/>
          <a:ext cx="10665400" cy="4752370"/>
        </p:xfrm>
        <a:graphic>
          <a:graphicData uri="http://schemas.openxmlformats.org/drawingml/2006/table">
            <a:tbl>
              <a:tblPr firstRow="1"/>
              <a:tblGrid>
                <a:gridCol w="5033530">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600" b="1" i="0" u="none" strike="noStrike">
                          <a:solidFill>
                            <a:srgbClr val="FFFFFF"/>
                          </a:solidFill>
                          <a:effectLst/>
                          <a:latin typeface="Arial" panose="020B0604020202020204" pitchFamily="34" charset="0"/>
                        </a:rPr>
                        <a:t>Action Item</a:t>
                      </a:r>
                      <a:endParaRPr lang="en-US" sz="16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Person(s) Responsible</a:t>
                      </a:r>
                      <a:endParaRPr lang="en-US" sz="16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Planned</a:t>
                      </a:r>
                      <a:endParaRPr lang="en-US" sz="1600" b="1">
                        <a:effectLst/>
                      </a:endParaRPr>
                    </a:p>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Completion Date</a:t>
                      </a:r>
                      <a:endParaRPr lang="en-US" sz="16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600" b="1" i="0" u="none" strike="noStrike">
                          <a:solidFill>
                            <a:srgbClr val="FFFFFF"/>
                          </a:solidFill>
                          <a:effectLst/>
                          <a:latin typeface="Arial" panose="020B0604020202020204" pitchFamily="34" charset="0"/>
                        </a:rPr>
                        <a:t>Date Completed</a:t>
                      </a:r>
                      <a:endParaRPr lang="en-US" sz="16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538926">
                <a:tc>
                  <a:txBody>
                    <a:bodyPr/>
                    <a:lstStyle/>
                    <a:p>
                      <a:pPr fontAlgn="t"/>
                      <a:r>
                        <a:rPr lang="en-US" sz="2400" b="0">
                          <a:effectLst/>
                          <a:latin typeface="Bradley Hand ITC" panose="03070402050302030203" pitchFamily="66" charset="0"/>
                        </a:rPr>
                        <a:t>Review systematic screening data (winter) to see which students might benefit from Recognize. Relax. Record. (RRR)</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dirty="0">
                          <a:effectLst/>
                          <a:latin typeface="Bradley Hand ITC" panose="03070402050302030203" pitchFamily="66" charset="77"/>
                        </a:rPr>
                        <a:t>3/25/26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fontAlgn="t"/>
                      <a:r>
                        <a:rPr lang="en-US" sz="2400" b="0">
                          <a:effectLst/>
                          <a:latin typeface="Bradley Hand ITC" panose="03070402050302030203" pitchFamily="66" charset="0"/>
                        </a:rPr>
                        <a:t>Explore the possibility of implementing RRR with your school site colleagues and principal</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dirty="0">
                          <a:effectLst/>
                          <a:latin typeface="Bradley Hand ITC" panose="03070402050302030203" pitchFamily="66" charset="77"/>
                        </a:rPr>
                        <a:t>3/25/26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400" b="0">
                          <a:effectLst/>
                          <a:latin typeface="Bradley Hand ITC" panose="03070402050302030203" pitchFamily="66" charset="0"/>
                        </a:rPr>
                        <a:t>Visit the UConn DBR Training Site</a:t>
                      </a:r>
                    </a:p>
                    <a:p>
                      <a:pPr fontAlgn="t"/>
                      <a:endParaRPr lang="en-US" sz="2000" b="0">
                        <a:effectLst/>
                        <a:latin typeface="Bradley Hand ITC" panose="03070402050302030203" pitchFamily="66" charset="0"/>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a:effectLst/>
                          <a:latin typeface="Bradley Hand ITC" panose="03070402050302030203" pitchFamily="66" charset="77"/>
                        </a:rPr>
                        <a:t>Allison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400" b="0">
                          <a:effectLst/>
                          <a:latin typeface="Bradley Hand ITC" panose="03070402050302030203" pitchFamily="66" charset="77"/>
                        </a:rPr>
                        <a:t>3/20/26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endParaRPr lang="en-US" sz="2000" b="1">
                        <a:effectLst/>
                      </a:endParaRPr>
                    </a:p>
                    <a:p>
                      <a:pPr fontAlgn="t"/>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7889189"/>
                  </a:ext>
                </a:extLst>
              </a:tr>
              <a:tr h="642650">
                <a:tc>
                  <a:txBody>
                    <a:bodyPr/>
                    <a:lstStyle/>
                    <a:p>
                      <a:pPr fontAlgn="t"/>
                      <a:endParaRPr lang="en-US" sz="2000" b="0">
                        <a:effectLst/>
                        <a:highlight>
                          <a:srgbClr val="FFFF00"/>
                        </a:highlight>
                        <a:latin typeface="Bradley Hand ITC" panose="03070402050302030203" pitchFamily="66" charset="0"/>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endParaRPr lang="en-US" sz="2000" b="0">
                        <a:effectLst/>
                        <a:latin typeface="Bradley Hand ITC" panose="03070402050302030203" pitchFamily="66" charset="77"/>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endParaRPr lang="en-US" sz="2000" b="0">
                        <a:effectLst/>
                        <a:latin typeface="Bradley Hand ITC" panose="03070402050302030203" pitchFamily="66" charset="77"/>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endParaRPr lang="en-US" sz="2000" b="1"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4817232"/>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pic>
        <p:nvPicPr>
          <p:cNvPr id="22" name="Picture 2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Recognize. Relax. Record module cover and infographic situated next to the Tier 2 section of the Ci3T triangle.">
            <a:extLst>
              <a:ext uri="{FF2B5EF4-FFF2-40B4-BE49-F238E27FC236}">
                <a16:creationId xmlns:a16="http://schemas.microsoft.com/office/drawing/2014/main" id="{5F0EB6EA-C3EF-1A9F-7A0B-72328581FF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41" y="55788"/>
            <a:ext cx="6018119" cy="3395775"/>
          </a:xfrm>
          <a:prstGeom prst="rect">
            <a:avLst/>
          </a:prstGeom>
        </p:spPr>
      </p:pic>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6650636" y="569659"/>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047531" y="178221"/>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34198" y="236842"/>
              <a:ext cx="685800" cy="685800"/>
            </a:xfrm>
            <a:prstGeom prst="rect">
              <a:avLst/>
            </a:prstGeom>
          </p:spPr>
        </p:pic>
      </p:gr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6096000" y="1674625"/>
            <a:ext cx="6052359" cy="204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0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ctr" defTabSz="914400" rtl="0" eaLnBrk="1" fontAlgn="auto" latinLnBrk="0" hangingPunct="1">
              <a:lnSpc>
                <a:spcPct val="100000"/>
              </a:lnSpc>
              <a:spcBef>
                <a:spcPts val="0"/>
              </a:spcBef>
              <a:spcAft>
                <a:spcPts val="600"/>
              </a:spcAft>
              <a:buClr>
                <a:srgbClr val="0BC58A"/>
              </a:buClr>
              <a:buSzTx/>
              <a:buFontTx/>
              <a:buNone/>
              <a:tabLst/>
              <a:defRPr/>
            </a:pP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hlinkClick r:id="rId6"/>
              </a:rPr>
              <a:t>Kathleen.lane@ku.edu</a:t>
            </a:r>
            <a:endPar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15" name="Group 14" descr="Ci3T: Implementing Secondary (Tier 2) Intervention module covers">
            <a:extLst>
              <a:ext uri="{FF2B5EF4-FFF2-40B4-BE49-F238E27FC236}">
                <a16:creationId xmlns:a16="http://schemas.microsoft.com/office/drawing/2014/main" id="{889C2BDA-55C5-06E7-E5D2-21B1CE77A724}"/>
              </a:ext>
              <a:ext uri="{C183D7F6-B498-43B3-948B-1728B52AA6E4}">
                <adec:decorative xmlns:adec="http://schemas.microsoft.com/office/drawing/2017/decorative" val="0"/>
              </a:ext>
            </a:extLst>
          </p:cNvPr>
          <p:cNvGrpSpPr/>
          <p:nvPr/>
        </p:nvGrpSpPr>
        <p:grpSpPr>
          <a:xfrm>
            <a:off x="771214" y="3567451"/>
            <a:ext cx="4105192" cy="2949885"/>
            <a:chOff x="6912058" y="3227078"/>
            <a:chExt cx="4105192" cy="2949885"/>
          </a:xfrm>
        </p:grpSpPr>
        <p:pic>
          <p:nvPicPr>
            <p:cNvPr id="16" name="Picture 15">
              <a:extLst>
                <a:ext uri="{FF2B5EF4-FFF2-40B4-BE49-F238E27FC236}">
                  <a16:creationId xmlns:a16="http://schemas.microsoft.com/office/drawing/2014/main" id="{004AE3F2-E032-E28D-ADBB-A7EEDE12C2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12058" y="3227078"/>
              <a:ext cx="4105192" cy="2949885"/>
            </a:xfrm>
            <a:prstGeom prst="rect">
              <a:avLst/>
            </a:prstGeom>
            <a:ln>
              <a:solidFill>
                <a:schemeClr val="tx1">
                  <a:lumMod val="75000"/>
                  <a:lumOff val="25000"/>
                </a:schemeClr>
              </a:solidFill>
            </a:ln>
          </p:spPr>
        </p:pic>
        <p:sp>
          <p:nvSpPr>
            <p:cNvPr id="17" name="Rectangle 16">
              <a:extLst>
                <a:ext uri="{FF2B5EF4-FFF2-40B4-BE49-F238E27FC236}">
                  <a16:creationId xmlns:a16="http://schemas.microsoft.com/office/drawing/2014/main" id="{8818D81B-E7D1-9420-4DF6-872BA7D0A451}"/>
                </a:ext>
              </a:extLst>
            </p:cNvPr>
            <p:cNvSpPr/>
            <p:nvPr/>
          </p:nvSpPr>
          <p:spPr>
            <a:xfrm>
              <a:off x="6946003" y="4833938"/>
              <a:ext cx="788297" cy="122713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9" name="Group 8" descr="Screenshot of the Ci3T website on the Professional Learning tab">
            <a:extLst>
              <a:ext uri="{FF2B5EF4-FFF2-40B4-BE49-F238E27FC236}">
                <a16:creationId xmlns:a16="http://schemas.microsoft.com/office/drawing/2014/main" id="{703160FA-C79F-6541-DF48-6F01A6E06107}"/>
              </a:ext>
            </a:extLst>
          </p:cNvPr>
          <p:cNvGrpSpPr/>
          <p:nvPr/>
        </p:nvGrpSpPr>
        <p:grpSpPr>
          <a:xfrm>
            <a:off x="6275791" y="3378786"/>
            <a:ext cx="5821467" cy="3300994"/>
            <a:chOff x="313196" y="300226"/>
            <a:chExt cx="11564964" cy="6557774"/>
          </a:xfrm>
        </p:grpSpPr>
        <p:pic>
          <p:nvPicPr>
            <p:cNvPr id="4" name="Picture 3">
              <a:extLst>
                <a:ext uri="{FF2B5EF4-FFF2-40B4-BE49-F238E27FC236}">
                  <a16:creationId xmlns:a16="http://schemas.microsoft.com/office/drawing/2014/main" id="{3737D47F-75D9-FDAC-76BC-1081D46D855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3196" y="300226"/>
              <a:ext cx="11564964" cy="2257740"/>
            </a:xfrm>
            <a:prstGeom prst="rect">
              <a:avLst/>
            </a:prstGeom>
          </p:spPr>
        </p:pic>
        <p:pic>
          <p:nvPicPr>
            <p:cNvPr id="8" name="Picture 7">
              <a:extLst>
                <a:ext uri="{FF2B5EF4-FFF2-40B4-BE49-F238E27FC236}">
                  <a16:creationId xmlns:a16="http://schemas.microsoft.com/office/drawing/2014/main" id="{865DB969-83EC-6A60-5407-992E671668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3197" y="2542573"/>
              <a:ext cx="11564963" cy="4315427"/>
            </a:xfrm>
            <a:prstGeom prst="rect">
              <a:avLst/>
            </a:prstGeom>
          </p:spPr>
        </p:pic>
      </p:grpSp>
      <p:sp>
        <p:nvSpPr>
          <p:cNvPr id="11" name="Oval 10" descr="Yellow circle outlining the 2025-2026 Ci3T Project Empower registration link on the Ci3T website Professional Learning tab">
            <a:extLst>
              <a:ext uri="{FF2B5EF4-FFF2-40B4-BE49-F238E27FC236}">
                <a16:creationId xmlns:a16="http://schemas.microsoft.com/office/drawing/2014/main" id="{18EE93B8-E4E2-FF10-B192-8458FC8A092C}"/>
              </a:ext>
              <a:ext uri="{C183D7F6-B498-43B3-948B-1728B52AA6E4}">
                <adec:decorative xmlns:adec="http://schemas.microsoft.com/office/drawing/2017/decorative" val="0"/>
              </a:ext>
            </a:extLst>
          </p:cNvPr>
          <p:cNvSpPr/>
          <p:nvPr/>
        </p:nvSpPr>
        <p:spPr>
          <a:xfrm>
            <a:off x="7582213" y="4380614"/>
            <a:ext cx="2721935" cy="946882"/>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56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3BD5C3-7AF6-E22B-73CB-BDB5124F1417}"/>
              </a:ext>
            </a:extLst>
          </p:cNvPr>
          <p:cNvSpPr/>
          <p:nvPr/>
        </p:nvSpPr>
        <p:spPr>
          <a:xfrm>
            <a:off x="0" y="0"/>
            <a:ext cx="12192000" cy="6858000"/>
          </a:xfrm>
          <a:prstGeom prst="rect">
            <a:avLst/>
          </a:prstGeom>
          <a:gradFill>
            <a:gsLst>
              <a:gs pos="0">
                <a:schemeClr val="accent1">
                  <a:alpha val="0"/>
                  <a:lumMod val="0"/>
                  <a:lumOff val="100000"/>
                </a:schemeClr>
              </a:gs>
              <a:gs pos="100000">
                <a:srgbClr val="3A5997">
                  <a:alpha val="65000"/>
                </a:srgb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D770281-E783-329F-6A79-97838A842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762D24BE-E46B-7499-0188-9F4D89FBEF5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D09A4E99-8740-4018-728E-109A6C821BE0}"/>
              </a:ext>
            </a:extLst>
          </p:cNvPr>
          <p:cNvSpPr/>
          <p:nvPr/>
        </p:nvSpPr>
        <p:spPr>
          <a:xfrm>
            <a:off x="0" y="0"/>
            <a:ext cx="12192000" cy="6858000"/>
          </a:xfrm>
          <a:prstGeom prst="rect">
            <a:avLst/>
          </a:prstGeom>
          <a:gradFill>
            <a:gsLst>
              <a:gs pos="0">
                <a:schemeClr val="accent1">
                  <a:alpha val="0"/>
                  <a:lumMod val="0"/>
                  <a:lumOff val="100000"/>
                </a:schemeClr>
              </a:gs>
              <a:gs pos="100000">
                <a:srgbClr val="3A5997">
                  <a:alpha val="65000"/>
                </a:srgb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hite text on a black background&#10;&#10;AI-generated content may be incorrect.">
            <a:extLst>
              <a:ext uri="{FF2B5EF4-FFF2-40B4-BE49-F238E27FC236}">
                <a16:creationId xmlns:a16="http://schemas.microsoft.com/office/drawing/2014/main" id="{BA39EFFF-1806-606B-12C9-0FB8A4FE7A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275" y="6023685"/>
            <a:ext cx="3113904" cy="618243"/>
          </a:xfrm>
          <a:prstGeom prst="rect">
            <a:avLst/>
          </a:prstGeom>
        </p:spPr>
      </p:pic>
      <p:sp>
        <p:nvSpPr>
          <p:cNvPr id="7" name="Title 1">
            <a:extLst>
              <a:ext uri="{FF2B5EF4-FFF2-40B4-BE49-F238E27FC236}">
                <a16:creationId xmlns:a16="http://schemas.microsoft.com/office/drawing/2014/main" id="{675FDAF2-5CD4-7122-6F63-C9C609809765}"/>
              </a:ext>
            </a:extLst>
          </p:cNvPr>
          <p:cNvSpPr txBox="1">
            <a:spLocks/>
          </p:cNvSpPr>
          <p:nvPr/>
        </p:nvSpPr>
        <p:spPr>
          <a:xfrm>
            <a:off x="321275" y="486888"/>
            <a:ext cx="6264876" cy="1410045"/>
          </a:xfrm>
          <a:prstGeom prst="rect">
            <a:avLst/>
          </a:prstGeom>
        </p:spPr>
        <p:txBody>
          <a:bodyPr anchor="ct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solidFill>
                  <a:srgbClr val="3A5997"/>
                </a:solidFill>
                <a:latin typeface="Arial Black" panose="020B0604020202020204" pitchFamily="34" charset="0"/>
                <a:cs typeface="Arial Black" panose="020B0604020202020204" pitchFamily="34" charset="0"/>
              </a:rPr>
              <a:t>Conference Evaluation</a:t>
            </a:r>
            <a:endParaRPr lang="en-US" dirty="0">
              <a:solidFill>
                <a:srgbClr val="3A5997"/>
              </a:solidFill>
              <a:latin typeface="Arial Black" panose="020B0604020202020204" pitchFamily="34" charset="0"/>
              <a:cs typeface="Arial Black" panose="020B0604020202020204" pitchFamily="34" charset="0"/>
            </a:endParaRPr>
          </a:p>
        </p:txBody>
      </p:sp>
      <p:sp>
        <p:nvSpPr>
          <p:cNvPr id="8" name="Rectangle 7">
            <a:extLst>
              <a:ext uri="{FF2B5EF4-FFF2-40B4-BE49-F238E27FC236}">
                <a16:creationId xmlns:a16="http://schemas.microsoft.com/office/drawing/2014/main" id="{36EE94D5-72FB-D270-F76D-186F83EFB229}"/>
              </a:ext>
            </a:extLst>
          </p:cNvPr>
          <p:cNvSpPr/>
          <p:nvPr/>
        </p:nvSpPr>
        <p:spPr>
          <a:xfrm>
            <a:off x="7043351" y="0"/>
            <a:ext cx="5148649" cy="6858000"/>
          </a:xfrm>
          <a:prstGeom prst="rect">
            <a:avLst/>
          </a:prstGeom>
          <a:solidFill>
            <a:schemeClr val="bg1">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C6F4FD0E-B363-C5C7-04DF-344A9322817A}"/>
              </a:ext>
            </a:extLst>
          </p:cNvPr>
          <p:cNvSpPr txBox="1">
            <a:spLocks/>
          </p:cNvSpPr>
          <p:nvPr/>
        </p:nvSpPr>
        <p:spPr>
          <a:xfrm>
            <a:off x="321275" y="2182786"/>
            <a:ext cx="5869318" cy="33881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rgbClr val="3A5997"/>
                </a:solidFill>
                <a:latin typeface="Calibri" panose="020F0502020204030204" pitchFamily="34" charset="0"/>
                <a:cs typeface="Calibri" panose="020F0502020204030204" pitchFamily="34" charset="0"/>
              </a:rPr>
              <a:t>Please take a few moments to complete the conference evaluation as you attend sessions. </a:t>
            </a:r>
          </a:p>
          <a:p>
            <a:pPr marL="0" indent="0">
              <a:buNone/>
            </a:pPr>
            <a:endParaRPr lang="en-US" sz="3200" dirty="0">
              <a:solidFill>
                <a:srgbClr val="3A5997"/>
              </a:solidFill>
              <a:latin typeface="Calibri" panose="020F0502020204030204" pitchFamily="34" charset="0"/>
              <a:cs typeface="Calibri" panose="020F0502020204030204" pitchFamily="34" charset="0"/>
            </a:endParaRPr>
          </a:p>
          <a:p>
            <a:pPr marL="0" indent="0">
              <a:buNone/>
            </a:pPr>
            <a:r>
              <a:rPr lang="en-US" sz="3200" dirty="0">
                <a:solidFill>
                  <a:srgbClr val="3A5997"/>
                </a:solidFill>
                <a:latin typeface="Calibri" panose="020F0502020204030204" pitchFamily="34" charset="0"/>
                <a:cs typeface="Calibri" panose="020F0502020204030204" pitchFamily="34" charset="0"/>
              </a:rPr>
              <a:t>Thank you for sharing your time and insights!</a:t>
            </a:r>
            <a:endParaRPr lang="en-US" sz="3200" b="1" dirty="0">
              <a:solidFill>
                <a:srgbClr val="3A5997"/>
              </a:solidFill>
              <a:latin typeface="Calibri" panose="020F0502020204030204" pitchFamily="34" charset="0"/>
              <a:cs typeface="Calibri" panose="020F0502020204030204" pitchFamily="34" charset="0"/>
            </a:endParaRPr>
          </a:p>
        </p:txBody>
      </p:sp>
      <p:pic>
        <p:nvPicPr>
          <p:cNvPr id="10" name="Picture 9" descr="A qr code with black squares&#10;&#10;AI-generated content may be incorrect.">
            <a:extLst>
              <a:ext uri="{FF2B5EF4-FFF2-40B4-BE49-F238E27FC236}">
                <a16:creationId xmlns:a16="http://schemas.microsoft.com/office/drawing/2014/main" id="{347B8774-68DC-C241-AE8A-C84CCF8E8425}"/>
              </a:ext>
            </a:extLst>
          </p:cNvPr>
          <p:cNvPicPr>
            <a:picLocks noChangeAspect="1"/>
          </p:cNvPicPr>
          <p:nvPr/>
        </p:nvPicPr>
        <p:blipFill>
          <a:blip r:embed="rId4"/>
          <a:stretch>
            <a:fillRect/>
          </a:stretch>
        </p:blipFill>
        <p:spPr>
          <a:xfrm>
            <a:off x="7705208" y="639204"/>
            <a:ext cx="3824933" cy="3824933"/>
          </a:xfrm>
          <a:prstGeom prst="rect">
            <a:avLst/>
          </a:prstGeom>
        </p:spPr>
      </p:pic>
      <p:sp>
        <p:nvSpPr>
          <p:cNvPr id="11" name="TextBox 10">
            <a:extLst>
              <a:ext uri="{FF2B5EF4-FFF2-40B4-BE49-F238E27FC236}">
                <a16:creationId xmlns:a16="http://schemas.microsoft.com/office/drawing/2014/main" id="{3BA87C7F-18EB-3004-CA27-5F9BF44558E4}"/>
              </a:ext>
            </a:extLst>
          </p:cNvPr>
          <p:cNvSpPr txBox="1"/>
          <p:nvPr/>
        </p:nvSpPr>
        <p:spPr>
          <a:xfrm>
            <a:off x="7463481" y="5434070"/>
            <a:ext cx="4407244" cy="954107"/>
          </a:xfrm>
          <a:prstGeom prst="rect">
            <a:avLst/>
          </a:prstGeom>
          <a:noFill/>
        </p:spPr>
        <p:txBody>
          <a:bodyPr wrap="square" rtlCol="0">
            <a:spAutoFit/>
          </a:bodyPr>
          <a:lstStyle/>
          <a:p>
            <a:pPr algn="ctr"/>
            <a:r>
              <a:rPr lang="en-US" sz="2800" dirty="0">
                <a:solidFill>
                  <a:srgbClr val="3A5997"/>
                </a:solidFill>
              </a:rPr>
              <a:t>Scan the QR code to link to the Conference Evaluation </a:t>
            </a:r>
          </a:p>
        </p:txBody>
      </p:sp>
    </p:spTree>
    <p:extLst>
      <p:ext uri="{BB962C8B-B14F-4D97-AF65-F5344CB8AC3E}">
        <p14:creationId xmlns:p14="http://schemas.microsoft.com/office/powerpoint/2010/main" val="2660849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A6DD5-2FC5-3EB7-C2BC-9EDD1E5F6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3644C-5B26-01A6-4BE2-4EFCE642B173}"/>
              </a:ext>
            </a:extLst>
          </p:cNvPr>
          <p:cNvSpPr>
            <a:spLocks noGrp="1"/>
          </p:cNvSpPr>
          <p:nvPr>
            <p:ph type="title"/>
          </p:nvPr>
        </p:nvSpPr>
        <p:spPr/>
        <p:txBody>
          <a:bodyPr>
            <a:normAutofit/>
          </a:bodyPr>
          <a:lstStyle/>
          <a:p>
            <a:r>
              <a:rPr lang="en-US"/>
              <a:t>What are internalizing behaviors? </a:t>
            </a:r>
          </a:p>
        </p:txBody>
      </p:sp>
      <p:sp>
        <p:nvSpPr>
          <p:cNvPr id="6" name="Content Placeholder 5">
            <a:extLst>
              <a:ext uri="{FF2B5EF4-FFF2-40B4-BE49-F238E27FC236}">
                <a16:creationId xmlns:a16="http://schemas.microsoft.com/office/drawing/2014/main" id="{DBD12667-5DFD-384E-B0AC-69C1348E10E5}"/>
              </a:ext>
            </a:extLst>
          </p:cNvPr>
          <p:cNvSpPr>
            <a:spLocks noGrp="1"/>
          </p:cNvSpPr>
          <p:nvPr>
            <p:ph sz="half" idx="2"/>
          </p:nvPr>
        </p:nvSpPr>
        <p:spPr/>
        <p:txBody>
          <a:bodyPr anchor="ctr">
            <a:normAutofit/>
          </a:bodyPr>
          <a:lstStyle/>
          <a:p>
            <a:pPr marL="0" indent="0">
              <a:buNone/>
            </a:pPr>
            <a:r>
              <a:rPr lang="en-US"/>
              <a:t>Some examples include:</a:t>
            </a:r>
          </a:p>
          <a:p>
            <a:pPr lvl="1"/>
            <a:r>
              <a:rPr lang="en-US"/>
              <a:t>frequent complaints of illness or pain,</a:t>
            </a:r>
          </a:p>
          <a:p>
            <a:pPr lvl="1"/>
            <a:r>
              <a:rPr lang="en-US"/>
              <a:t>social withdrawal,</a:t>
            </a:r>
          </a:p>
          <a:p>
            <a:pPr lvl="1"/>
            <a:r>
              <a:rPr lang="en-US"/>
              <a:t>irritability,</a:t>
            </a:r>
          </a:p>
          <a:p>
            <a:pPr lvl="1"/>
            <a:r>
              <a:rPr lang="en-US"/>
              <a:t>poor concentration,</a:t>
            </a:r>
          </a:p>
          <a:p>
            <a:pPr lvl="1"/>
            <a:r>
              <a:rPr lang="en-US"/>
              <a:t>restlessness,</a:t>
            </a:r>
          </a:p>
          <a:p>
            <a:pPr lvl="1"/>
            <a:r>
              <a:rPr lang="en-US"/>
              <a:t>emotional outbursts,</a:t>
            </a:r>
          </a:p>
          <a:p>
            <a:pPr lvl="1"/>
            <a:r>
              <a:rPr lang="en-US"/>
              <a:t>rapid breathing,</a:t>
            </a:r>
          </a:p>
          <a:p>
            <a:pPr lvl="1"/>
            <a:r>
              <a:rPr lang="en-US"/>
              <a:t>sweating, or</a:t>
            </a:r>
          </a:p>
          <a:p>
            <a:pPr lvl="1"/>
            <a:r>
              <a:rPr lang="en-US"/>
              <a:t>trembling/shaking.</a:t>
            </a:r>
          </a:p>
        </p:txBody>
      </p:sp>
      <p:pic>
        <p:nvPicPr>
          <p:cNvPr id="7" name="Picture">
            <a:extLst>
              <a:ext uri="{FF2B5EF4-FFF2-40B4-BE49-F238E27FC236}">
                <a16:creationId xmlns:a16="http://schemas.microsoft.com/office/drawing/2014/main" id="{293EDD82-8293-C527-D399-E9BFA309417E}"/>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747801" y="1825625"/>
            <a:ext cx="3362397"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536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3198B-B5E9-A05F-A42C-C11FEEAEC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E50A8-50CE-9D47-5F25-7E19B8AA4178}"/>
              </a:ext>
            </a:extLst>
          </p:cNvPr>
          <p:cNvSpPr>
            <a:spLocks noGrp="1"/>
          </p:cNvSpPr>
          <p:nvPr>
            <p:ph type="title"/>
          </p:nvPr>
        </p:nvSpPr>
        <p:spPr/>
        <p:txBody>
          <a:bodyPr>
            <a:normAutofit/>
          </a:bodyPr>
          <a:lstStyle/>
          <a:p>
            <a:r>
              <a:rPr lang="en-US"/>
              <a:t>A Focus on Internalizing Behaviors </a:t>
            </a:r>
          </a:p>
        </p:txBody>
      </p:sp>
      <p:sp>
        <p:nvSpPr>
          <p:cNvPr id="8" name="Content Placeholder 7">
            <a:extLst>
              <a:ext uri="{FF2B5EF4-FFF2-40B4-BE49-F238E27FC236}">
                <a16:creationId xmlns:a16="http://schemas.microsoft.com/office/drawing/2014/main" id="{028871D9-89BC-3053-159D-F164328C7747}"/>
              </a:ext>
            </a:extLst>
          </p:cNvPr>
          <p:cNvSpPr>
            <a:spLocks noGrp="1"/>
          </p:cNvSpPr>
          <p:nvPr>
            <p:ph idx="1"/>
          </p:nvPr>
        </p:nvSpPr>
        <p:spPr>
          <a:solidFill>
            <a:srgbClr val="FAF7E1"/>
          </a:solidFill>
          <a:ln w="38100">
            <a:solidFill>
              <a:srgbClr val="FDF34C"/>
            </a:solidFill>
          </a:ln>
        </p:spPr>
        <p:txBody>
          <a:bodyPr tIns="182880" bIns="182880">
            <a:normAutofit lnSpcReduction="10000"/>
          </a:bodyPr>
          <a:lstStyle/>
          <a:p>
            <a:pPr marL="914400" indent="0">
              <a:spcBef>
                <a:spcPts val="1200"/>
              </a:spcBef>
              <a:buNone/>
            </a:pPr>
            <a:r>
              <a:rPr lang="en-US" sz="2400"/>
              <a:t>Internalizing concerns are associated with multiple worrisome outcomes compared to students who do not have internalizing behavior patterns, such as:</a:t>
            </a:r>
          </a:p>
          <a:p>
            <a:pPr lvl="1"/>
            <a:r>
              <a:rPr lang="en-US"/>
              <a:t>Lower levels of academic achievement (e.g., grade point average, GPA; Vaillancourt et al., 2013)</a:t>
            </a:r>
          </a:p>
          <a:p>
            <a:pPr lvl="1"/>
            <a:r>
              <a:rPr lang="en-US"/>
              <a:t>Lower levels of school adaptation (e.g., ability to learn, ability to meet behavioral expectations, happiness/adjustment; Pedersen et al., 2019)</a:t>
            </a:r>
          </a:p>
          <a:p>
            <a:pPr lvl="1"/>
            <a:r>
              <a:rPr lang="en-US"/>
              <a:t>Higher levels of school dropout (Weist et al., 2018)</a:t>
            </a:r>
          </a:p>
          <a:p>
            <a:pPr lvl="1"/>
            <a:r>
              <a:rPr lang="en-US"/>
              <a:t>Higher levels of social rejection (Weist et al., 2018)</a:t>
            </a:r>
          </a:p>
          <a:p>
            <a:pPr lvl="1"/>
            <a:r>
              <a:rPr lang="en-US"/>
              <a:t>Increased engagement in risk-taking behaviors (e.g., substance use, suicide; Weist et al., 2018)</a:t>
            </a:r>
          </a:p>
          <a:p>
            <a:pPr lvl="1"/>
            <a:r>
              <a:rPr lang="en-US"/>
              <a:t>Increased risk of physical health problems (Jamnik &amp; DiLalla, 2019)</a:t>
            </a:r>
          </a:p>
        </p:txBody>
      </p:sp>
      <p:pic>
        <p:nvPicPr>
          <p:cNvPr id="12" name="Picture 11">
            <a:extLst>
              <a:ext uri="{FF2B5EF4-FFF2-40B4-BE49-F238E27FC236}">
                <a16:creationId xmlns:a16="http://schemas.microsoft.com/office/drawing/2014/main" id="{D4DE1539-704A-DA98-2852-B5715A344CD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80" y="2023708"/>
            <a:ext cx="600819" cy="681244"/>
          </a:xfrm>
          <a:prstGeom prst="rect">
            <a:avLst/>
          </a:prstGeom>
        </p:spPr>
      </p:pic>
    </p:spTree>
    <p:extLst>
      <p:ext uri="{BB962C8B-B14F-4D97-AF65-F5344CB8AC3E}">
        <p14:creationId xmlns:p14="http://schemas.microsoft.com/office/powerpoint/2010/main" val="3301026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E12BBD8B-750B-4646-A94E-D8D1CDF470EA}:318"/>
</p:tagLst>
</file>

<file path=ppt/tags/tag2.xml><?xml version="1.0" encoding="utf-8"?>
<p:tagLst xmlns:a="http://schemas.openxmlformats.org/drawingml/2006/main" xmlns:r="http://schemas.openxmlformats.org/officeDocument/2006/relationships" xmlns:p="http://schemas.openxmlformats.org/presentationml/2006/main">
  <p:tag name="GENSWF_SLIDE_UID" val="{BB7B7CC8-F9DB-4E5C-A564-F071FAC3309F}:317"/>
</p:tagLst>
</file>

<file path=ppt/tags/tag3.xml><?xml version="1.0" encoding="utf-8"?>
<p:tagLst xmlns:a="http://schemas.openxmlformats.org/drawingml/2006/main" xmlns:r="http://schemas.openxmlformats.org/officeDocument/2006/relationships" xmlns:p="http://schemas.openxmlformats.org/presentationml/2006/main">
  <p:tag name="GENSWF_SLIDE_UID" val="{F196E2E0-E013-4E5F-B172-3D0C4B7D09D1}:264"/>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8" ma:contentTypeDescription="Create a new document." ma:contentTypeScope="" ma:versionID="4a4d43b7b0f2aca41efc10e10a9f0cd6">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fafc01831b952f851163b2d7028236df"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74D2C8-E307-4709-A85A-8308F1CF43A8}">
  <ds:schemaRefs>
    <ds:schemaRef ds:uri="http://schemas.microsoft.com/sharepoint/v3/contenttype/forms"/>
  </ds:schemaRefs>
</ds:datastoreItem>
</file>

<file path=customXml/itemProps2.xml><?xml version="1.0" encoding="utf-8"?>
<ds:datastoreItem xmlns:ds="http://schemas.openxmlformats.org/officeDocument/2006/customXml" ds:itemID="{3026BB86-3058-4B62-9359-AB4569624D22}">
  <ds:schemaRef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f9e924d8-64f0-44e1-941a-d1c0bfcaccf4"/>
    <ds:schemaRef ds:uri="http://www.w3.org/XML/1998/namespace"/>
    <ds:schemaRef ds:uri="4318368a-e051-4120-b782-b8f83150f24c"/>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05B1991-78CC-40DF-AEBF-854B4D18BAB6}">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5</TotalTime>
  <Words>3104</Words>
  <Application>Microsoft Office PowerPoint</Application>
  <PresentationFormat>Widescreen</PresentationFormat>
  <Paragraphs>499</Paragraphs>
  <Slides>73</Slides>
  <Notes>43</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73</vt:i4>
      </vt:variant>
    </vt:vector>
  </HeadingPairs>
  <TitlesOfParts>
    <vt:vector size="88" baseType="lpstr">
      <vt:lpstr>MS PGothic</vt:lpstr>
      <vt:lpstr>System Font Regular</vt:lpstr>
      <vt:lpstr>Aptos</vt:lpstr>
      <vt:lpstr>Arial</vt:lpstr>
      <vt:lpstr>Arial Black</vt:lpstr>
      <vt:lpstr>Bradley Hand ITC</vt:lpstr>
      <vt:lpstr>Calibri</vt:lpstr>
      <vt:lpstr>Century Gothic</vt:lpstr>
      <vt:lpstr>Courier New</vt:lpstr>
      <vt:lpstr>Dreaming Outloud Pro</vt:lpstr>
      <vt:lpstr>Segoe UI</vt:lpstr>
      <vt:lpstr>Times New Roman</vt:lpstr>
      <vt:lpstr>Wingdings</vt:lpstr>
      <vt:lpstr>Ci3T</vt:lpstr>
      <vt:lpstr>1_Ci3T</vt:lpstr>
      <vt:lpstr>Getting Started</vt:lpstr>
      <vt:lpstr>Recognize. Relax. Record.:   A Practical Teacher-led Tiered 2 Intervention Managing Anxious Feelings</vt:lpstr>
      <vt:lpstr>Project ENGAGE Research Team</vt:lpstr>
      <vt:lpstr>Starting Activity</vt:lpstr>
      <vt:lpstr>Agenda</vt:lpstr>
      <vt:lpstr>Supporting Students with Internalizing Behaviors</vt:lpstr>
      <vt:lpstr>Thank you for your commitment!</vt:lpstr>
      <vt:lpstr>What are internalizing behaviors? </vt:lpstr>
      <vt:lpstr>A Focus on Internalizing Behaviors </vt:lpstr>
      <vt:lpstr>Who do internalizing behaviors impact? </vt:lpstr>
      <vt:lpstr>Comprehensive, Integrated, Three-Tiered Model of Prevention 1</vt:lpstr>
      <vt:lpstr>Assessing Professional Learning Needs</vt:lpstr>
      <vt:lpstr>Ci3T: Implementing Secondary (Tier 2) Interventions</vt:lpstr>
      <vt:lpstr>An Overview of Recognize.Relax.Record</vt:lpstr>
      <vt:lpstr>Comprehensive, Integrated, Three-Tiered Model of Prevention 2</vt:lpstr>
      <vt:lpstr>RRR Interactive Resource</vt:lpstr>
      <vt:lpstr>Three Components of  Recognize. Relax. Record. </vt:lpstr>
      <vt:lpstr>What does the supporting research for Recognize. Relax. Record. say? (Recognize)</vt:lpstr>
      <vt:lpstr>What does the supporting research for Recognize. Relax. Record. say? (Relax)</vt:lpstr>
      <vt:lpstr>What does the supporting research for Recognize. Relax. Record. say? (Record)</vt:lpstr>
      <vt:lpstr>Step 1</vt:lpstr>
      <vt:lpstr>Recognize. Relax. Record.  Secondary (Tier 2) Intervention Grid</vt:lpstr>
      <vt:lpstr>Using data to connect students to  Recognize. Relax. Record. </vt:lpstr>
      <vt:lpstr>Student Selection Sheet</vt:lpstr>
      <vt:lpstr>Step 2</vt:lpstr>
      <vt:lpstr>Step 2 Plan RRR Procedures (1 of 2)</vt:lpstr>
      <vt:lpstr>Step 2 Plan RRR Procedures (2 of 2)</vt:lpstr>
      <vt:lpstr>Step 3</vt:lpstr>
      <vt:lpstr>Baseline</vt:lpstr>
      <vt:lpstr>Direct Behavior Rating (DBR)</vt:lpstr>
      <vt:lpstr>Teacher Recording Form</vt:lpstr>
      <vt:lpstr>DBR Procedures: RRR Rating Period</vt:lpstr>
      <vt:lpstr>DBR Procedures: RRR Rating Period (Teacher Recording Form)</vt:lpstr>
      <vt:lpstr>RRR Engagement Graphing Procedures</vt:lpstr>
      <vt:lpstr>Step 4</vt:lpstr>
      <vt:lpstr>Accessing Materials</vt:lpstr>
      <vt:lpstr>RRR Instruction</vt:lpstr>
      <vt:lpstr>Lesson Plans Overview</vt:lpstr>
      <vt:lpstr>Family Materials </vt:lpstr>
      <vt:lpstr>Teacher Materials </vt:lpstr>
      <vt:lpstr>Video Model: The Instructional Hub </vt:lpstr>
      <vt:lpstr>Key Intervention Lesson Features (1 of 2)</vt:lpstr>
      <vt:lpstr>Key Intervention Lesson Features (2 of 2)</vt:lpstr>
      <vt:lpstr>Recess Ronnie</vt:lpstr>
      <vt:lpstr>Lesson Activities</vt:lpstr>
      <vt:lpstr>3 Intervention Components</vt:lpstr>
      <vt:lpstr>Recognize. Relax. Record. Intervention Component (Recognize)</vt:lpstr>
      <vt:lpstr>Recognize. Relax. Record. Intervention Component (Relax)</vt:lpstr>
      <vt:lpstr>Recognize. Relax. Record. Intervention Component (Record)</vt:lpstr>
      <vt:lpstr>Engaged or Distracted</vt:lpstr>
      <vt:lpstr>RRR Ready-Go! and Optional Review Lessons</vt:lpstr>
      <vt:lpstr>Step 5</vt:lpstr>
      <vt:lpstr>RRR In-Class</vt:lpstr>
      <vt:lpstr>Student Self-Monitoring Sheet</vt:lpstr>
      <vt:lpstr>Video Model: RRR In-Class Procedures</vt:lpstr>
      <vt:lpstr>Step 6</vt:lpstr>
      <vt:lpstr>Step 6 Monitor maintenance and generalization</vt:lpstr>
      <vt:lpstr>Step 7</vt:lpstr>
      <vt:lpstr>Step 7: Seek input from student, families, and teachers</vt:lpstr>
      <vt:lpstr>Project ENGAGE</vt:lpstr>
      <vt:lpstr>Preliminary findings of a cluster randomized controlled trial</vt:lpstr>
      <vt:lpstr>Method: Research Questions</vt:lpstr>
      <vt:lpstr>Method: Group Descriptions</vt:lpstr>
      <vt:lpstr>Method: Student Selection Criteria</vt:lpstr>
      <vt:lpstr>Method: Primary Measures</vt:lpstr>
      <vt:lpstr>Method: Teacher Training</vt:lpstr>
      <vt:lpstr>Discussion</vt:lpstr>
      <vt:lpstr>Next steps and resource sharing</vt:lpstr>
      <vt:lpstr>Resource Sharing: Enhancing Ci3T Modules</vt:lpstr>
      <vt:lpstr>Project EMPOWER+</vt:lpstr>
      <vt:lpstr>Action Items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Bernard, Allison M</cp:lastModifiedBy>
  <cp:revision>3</cp:revision>
  <dcterms:created xsi:type="dcterms:W3CDTF">2020-08-09T02:04:37Z</dcterms:created>
  <dcterms:modified xsi:type="dcterms:W3CDTF">2026-03-04T17:24:16Z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