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notesSlides/notesSlide8.xml" ContentType="application/vnd.openxmlformats-officedocument.presentationml.notesSlide+xml"/>
  <Override PartName="/ppt/charts/chart2.xml" ContentType="application/vnd.openxmlformats-officedocument.drawingml.chart+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charts/chart3.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9"/>
  </p:notesMasterIdLst>
  <p:sldIdLst>
    <p:sldId id="269" r:id="rId5"/>
    <p:sldId id="272" r:id="rId6"/>
    <p:sldId id="267" r:id="rId7"/>
    <p:sldId id="2427" r:id="rId8"/>
    <p:sldId id="2385" r:id="rId9"/>
    <p:sldId id="1966" r:id="rId10"/>
    <p:sldId id="3812" r:id="rId11"/>
    <p:sldId id="3813" r:id="rId12"/>
    <p:sldId id="3814" r:id="rId13"/>
    <p:sldId id="3815" r:id="rId14"/>
    <p:sldId id="3816" r:id="rId15"/>
    <p:sldId id="3817" r:id="rId16"/>
    <p:sldId id="2183" r:id="rId17"/>
    <p:sldId id="3818" r:id="rId18"/>
    <p:sldId id="2016" r:id="rId19"/>
    <p:sldId id="2017" r:id="rId20"/>
    <p:sldId id="3819" r:id="rId21"/>
    <p:sldId id="3820" r:id="rId22"/>
    <p:sldId id="3821" r:id="rId23"/>
    <p:sldId id="3822" r:id="rId24"/>
    <p:sldId id="3823" r:id="rId25"/>
    <p:sldId id="3824" r:id="rId26"/>
    <p:sldId id="3825" r:id="rId27"/>
    <p:sldId id="3826" r:id="rId28"/>
    <p:sldId id="3827" r:id="rId29"/>
    <p:sldId id="3828" r:id="rId30"/>
    <p:sldId id="3829" r:id="rId31"/>
    <p:sldId id="2041" r:id="rId32"/>
    <p:sldId id="1600" r:id="rId33"/>
    <p:sldId id="3830" r:id="rId34"/>
    <p:sldId id="3831" r:id="rId35"/>
    <p:sldId id="3833" r:id="rId36"/>
    <p:sldId id="3834" r:id="rId37"/>
    <p:sldId id="3835" r:id="rId38"/>
    <p:sldId id="3836" r:id="rId39"/>
    <p:sldId id="3837" r:id="rId40"/>
    <p:sldId id="3839" r:id="rId41"/>
    <p:sldId id="2012" r:id="rId42"/>
    <p:sldId id="279" r:id="rId43"/>
    <p:sldId id="3846" r:id="rId44"/>
    <p:sldId id="3841" r:id="rId45"/>
    <p:sldId id="3842" r:id="rId46"/>
    <p:sldId id="3844" r:id="rId47"/>
    <p:sldId id="3840"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7C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58633E-83A5-4325-B817-1123EF969B0F}" v="3" dt="2026-02-08T18:33:33.131"/>
    <p1510:client id="{C92F1341-65E9-45E2-BE76-5EC18E05526D}" v="5" dt="2026-02-09T15:40:07.4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9" d="100"/>
          <a:sy n="149" d="100"/>
        </p:scale>
        <p:origin x="644" y="120"/>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uckman, Mark" userId="143108ed-1948-4344-b71d-df851b3c54dd" providerId="ADAL" clId="{14620DA4-A871-4EC4-A5FE-17531DB005E9}"/>
    <pc:docChg chg="custSel modSld">
      <pc:chgData name="Buckman, Mark" userId="143108ed-1948-4344-b71d-df851b3c54dd" providerId="ADAL" clId="{14620DA4-A871-4EC4-A5FE-17531DB005E9}" dt="2026-02-09T15:40:07.486" v="20"/>
      <pc:docMkLst>
        <pc:docMk/>
      </pc:docMkLst>
      <pc:sldChg chg="modSp mod">
        <pc:chgData name="Buckman, Mark" userId="143108ed-1948-4344-b71d-df851b3c54dd" providerId="ADAL" clId="{14620DA4-A871-4EC4-A5FE-17531DB005E9}" dt="2026-02-09T15:39:33.920" v="14" actId="208"/>
        <pc:sldMkLst>
          <pc:docMk/>
          <pc:sldMk cId="687676814" sldId="1600"/>
        </pc:sldMkLst>
        <pc:spChg chg="mod">
          <ac:chgData name="Buckman, Mark" userId="143108ed-1948-4344-b71d-df851b3c54dd" providerId="ADAL" clId="{14620DA4-A871-4EC4-A5FE-17531DB005E9}" dt="2026-02-09T15:39:30.619" v="9" actId="208"/>
          <ac:spMkLst>
            <pc:docMk/>
            <pc:sldMk cId="687676814" sldId="1600"/>
            <ac:spMk id="3" creationId="{714A4384-619A-0102-D12B-43A7B1475B89}"/>
          </ac:spMkLst>
        </pc:spChg>
        <pc:spChg chg="mod">
          <ac:chgData name="Buckman, Mark" userId="143108ed-1948-4344-b71d-df851b3c54dd" providerId="ADAL" clId="{14620DA4-A871-4EC4-A5FE-17531DB005E9}" dt="2026-02-09T15:39:31.485" v="10" actId="208"/>
          <ac:spMkLst>
            <pc:docMk/>
            <pc:sldMk cId="687676814" sldId="1600"/>
            <ac:spMk id="6" creationId="{73E73522-A3A6-74C0-AA58-88420FA19AF3}"/>
          </ac:spMkLst>
        </pc:spChg>
        <pc:spChg chg="mod">
          <ac:chgData name="Buckman, Mark" userId="143108ed-1948-4344-b71d-df851b3c54dd" providerId="ADAL" clId="{14620DA4-A871-4EC4-A5FE-17531DB005E9}" dt="2026-02-09T15:39:32.286" v="11" actId="208"/>
          <ac:spMkLst>
            <pc:docMk/>
            <pc:sldMk cId="687676814" sldId="1600"/>
            <ac:spMk id="8" creationId="{0224984E-8333-24C1-2C91-461A4C48EE7E}"/>
          </ac:spMkLst>
        </pc:spChg>
        <pc:spChg chg="mod">
          <ac:chgData name="Buckman, Mark" userId="143108ed-1948-4344-b71d-df851b3c54dd" providerId="ADAL" clId="{14620DA4-A871-4EC4-A5FE-17531DB005E9}" dt="2026-02-09T15:39:32.862" v="12" actId="208"/>
          <ac:spMkLst>
            <pc:docMk/>
            <pc:sldMk cId="687676814" sldId="1600"/>
            <ac:spMk id="10" creationId="{3E96BD2F-CF92-33C7-7518-96B4F8B18B78}"/>
          </ac:spMkLst>
        </pc:spChg>
        <pc:spChg chg="mod">
          <ac:chgData name="Buckman, Mark" userId="143108ed-1948-4344-b71d-df851b3c54dd" providerId="ADAL" clId="{14620DA4-A871-4EC4-A5FE-17531DB005E9}" dt="2026-02-09T15:39:33.406" v="13" actId="208"/>
          <ac:spMkLst>
            <pc:docMk/>
            <pc:sldMk cId="687676814" sldId="1600"/>
            <ac:spMk id="12" creationId="{8C3C77F4-C39D-FB8F-9C03-EBC9688CF80F}"/>
          </ac:spMkLst>
        </pc:spChg>
        <pc:spChg chg="mod">
          <ac:chgData name="Buckman, Mark" userId="143108ed-1948-4344-b71d-df851b3c54dd" providerId="ADAL" clId="{14620DA4-A871-4EC4-A5FE-17531DB005E9}" dt="2026-02-09T15:39:33.920" v="14" actId="208"/>
          <ac:spMkLst>
            <pc:docMk/>
            <pc:sldMk cId="687676814" sldId="1600"/>
            <ac:spMk id="14" creationId="{4C18BF93-348D-3308-0D13-0D0C5E8EBB7B}"/>
          </ac:spMkLst>
        </pc:spChg>
      </pc:sldChg>
      <pc:sldChg chg="modSp mod">
        <pc:chgData name="Buckman, Mark" userId="143108ed-1948-4344-b71d-df851b3c54dd" providerId="ADAL" clId="{14620DA4-A871-4EC4-A5FE-17531DB005E9}" dt="2026-02-09T15:39:06.985" v="2" actId="207"/>
        <pc:sldMkLst>
          <pc:docMk/>
          <pc:sldMk cId="1543547192" sldId="2183"/>
        </pc:sldMkLst>
        <pc:graphicFrameChg chg="modGraphic">
          <ac:chgData name="Buckman, Mark" userId="143108ed-1948-4344-b71d-df851b3c54dd" providerId="ADAL" clId="{14620DA4-A871-4EC4-A5FE-17531DB005E9}" dt="2026-02-09T15:39:06.985" v="2" actId="207"/>
          <ac:graphicFrameMkLst>
            <pc:docMk/>
            <pc:sldMk cId="1543547192" sldId="2183"/>
            <ac:graphicFrameMk id="3" creationId="{03C8CD75-A595-A9B5-B286-F78B33E092B2}"/>
          </ac:graphicFrameMkLst>
        </pc:graphicFrameChg>
      </pc:sldChg>
      <pc:sldChg chg="modSp mod">
        <pc:chgData name="Buckman, Mark" userId="143108ed-1948-4344-b71d-df851b3c54dd" providerId="ADAL" clId="{14620DA4-A871-4EC4-A5FE-17531DB005E9}" dt="2026-02-09T15:38:26.335" v="1" actId="207"/>
        <pc:sldMkLst>
          <pc:docMk/>
          <pc:sldMk cId="566716564" sldId="3815"/>
        </pc:sldMkLst>
        <pc:graphicFrameChg chg="modGraphic">
          <ac:chgData name="Buckman, Mark" userId="143108ed-1948-4344-b71d-df851b3c54dd" providerId="ADAL" clId="{14620DA4-A871-4EC4-A5FE-17531DB005E9}" dt="2026-02-09T15:38:26.335" v="1" actId="207"/>
          <ac:graphicFrameMkLst>
            <pc:docMk/>
            <pc:sldMk cId="566716564" sldId="3815"/>
            <ac:graphicFrameMk id="3" creationId="{D9ADD88D-9209-547B-80E7-6DA454CD2FF2}"/>
          </ac:graphicFrameMkLst>
        </pc:graphicFrameChg>
        <pc:graphicFrameChg chg="modGraphic">
          <ac:chgData name="Buckman, Mark" userId="143108ed-1948-4344-b71d-df851b3c54dd" providerId="ADAL" clId="{14620DA4-A871-4EC4-A5FE-17531DB005E9}" dt="2026-02-09T15:38:23.715" v="0" actId="207"/>
          <ac:graphicFrameMkLst>
            <pc:docMk/>
            <pc:sldMk cId="566716564" sldId="3815"/>
            <ac:graphicFrameMk id="19" creationId="{E37C3801-1D2B-147C-5044-2433492BA3CB}"/>
          </ac:graphicFrameMkLst>
        </pc:graphicFrameChg>
      </pc:sldChg>
      <pc:sldChg chg="modSp mod">
        <pc:chgData name="Buckman, Mark" userId="143108ed-1948-4344-b71d-df851b3c54dd" providerId="ADAL" clId="{14620DA4-A871-4EC4-A5FE-17531DB005E9}" dt="2026-02-09T15:40:07.486" v="20"/>
        <pc:sldMkLst>
          <pc:docMk/>
          <pc:sldMk cId="321776523" sldId="3835"/>
        </pc:sldMkLst>
        <pc:graphicFrameChg chg="mod modGraphic">
          <ac:chgData name="Buckman, Mark" userId="143108ed-1948-4344-b71d-df851b3c54dd" providerId="ADAL" clId="{14620DA4-A871-4EC4-A5FE-17531DB005E9}" dt="2026-02-09T15:40:07.486" v="20"/>
          <ac:graphicFrameMkLst>
            <pc:docMk/>
            <pc:sldMk cId="321776523" sldId="3835"/>
            <ac:graphicFrameMk id="3" creationId="{00000000-0000-0000-0000-000000000000}"/>
          </ac:graphicFrameMkLst>
        </pc:graphicFrameChg>
      </pc:sldChg>
    </pc:docChg>
  </pc:docChgLst>
  <pc:docChgLst>
    <pc:chgData name="Lane, Kathleen" userId="d8586a00-d571-4eeb-bfc3-f42bf250439e" providerId="ADAL" clId="{8577ED6C-C0DA-4D4B-9539-F2730A2AF55F}"/>
    <pc:docChg chg="custSel addSld delSld modSld">
      <pc:chgData name="Lane, Kathleen" userId="d8586a00-d571-4eeb-bfc3-f42bf250439e" providerId="ADAL" clId="{8577ED6C-C0DA-4D4B-9539-F2730A2AF55F}" dt="2026-02-08T18:33:46.093" v="62" actId="47"/>
      <pc:docMkLst>
        <pc:docMk/>
      </pc:docMkLst>
      <pc:sldChg chg="del">
        <pc:chgData name="Lane, Kathleen" userId="d8586a00-d571-4eeb-bfc3-f42bf250439e" providerId="ADAL" clId="{8577ED6C-C0DA-4D4B-9539-F2730A2AF55F}" dt="2026-02-08T18:31:31.735" v="1" actId="47"/>
        <pc:sldMkLst>
          <pc:docMk/>
          <pc:sldMk cId="0" sldId="257"/>
        </pc:sldMkLst>
      </pc:sldChg>
      <pc:sldChg chg="del">
        <pc:chgData name="Lane, Kathleen" userId="d8586a00-d571-4eeb-bfc3-f42bf250439e" providerId="ADAL" clId="{8577ED6C-C0DA-4D4B-9539-F2730A2AF55F}" dt="2026-02-08T18:31:34.153" v="2" actId="47"/>
        <pc:sldMkLst>
          <pc:docMk/>
          <pc:sldMk cId="2863132769" sldId="270"/>
        </pc:sldMkLst>
      </pc:sldChg>
      <pc:sldChg chg="del">
        <pc:chgData name="Lane, Kathleen" userId="d8586a00-d571-4eeb-bfc3-f42bf250439e" providerId="ADAL" clId="{8577ED6C-C0DA-4D4B-9539-F2730A2AF55F}" dt="2026-02-08T18:30:40.534" v="0" actId="2696"/>
        <pc:sldMkLst>
          <pc:docMk/>
          <pc:sldMk cId="2936808028" sldId="3838"/>
        </pc:sldMkLst>
      </pc:sldChg>
      <pc:sldChg chg="addSp modSp mod">
        <pc:chgData name="Lane, Kathleen" userId="d8586a00-d571-4eeb-bfc3-f42bf250439e" providerId="ADAL" clId="{8577ED6C-C0DA-4D4B-9539-F2730A2AF55F}" dt="2026-02-08T18:33:43.193" v="61" actId="1076"/>
        <pc:sldMkLst>
          <pc:docMk/>
          <pc:sldMk cId="757305841" sldId="3842"/>
        </pc:sldMkLst>
        <pc:grpChg chg="mod">
          <ac:chgData name="Lane, Kathleen" userId="d8586a00-d571-4eeb-bfc3-f42bf250439e" providerId="ADAL" clId="{8577ED6C-C0DA-4D4B-9539-F2730A2AF55F}" dt="2026-02-08T18:33:26.819" v="56" actId="1076"/>
          <ac:grpSpMkLst>
            <pc:docMk/>
            <pc:sldMk cId="757305841" sldId="3842"/>
            <ac:grpSpMk id="10" creationId="{3A3CC786-2873-188B-6D21-CB2E57B1A22F}"/>
          </ac:grpSpMkLst>
        </pc:grpChg>
        <pc:picChg chg="add mod">
          <ac:chgData name="Lane, Kathleen" userId="d8586a00-d571-4eeb-bfc3-f42bf250439e" providerId="ADAL" clId="{8577ED6C-C0DA-4D4B-9539-F2730A2AF55F}" dt="2026-02-08T18:33:40.918" v="60" actId="1076"/>
          <ac:picMkLst>
            <pc:docMk/>
            <pc:sldMk cId="757305841" sldId="3842"/>
            <ac:picMk id="3" creationId="{0C34C4DB-BD5A-0E1C-842F-479ED9FD2F8E}"/>
          </ac:picMkLst>
        </pc:picChg>
        <pc:picChg chg="add mod">
          <ac:chgData name="Lane, Kathleen" userId="d8586a00-d571-4eeb-bfc3-f42bf250439e" providerId="ADAL" clId="{8577ED6C-C0DA-4D4B-9539-F2730A2AF55F}" dt="2026-02-08T18:33:43.193" v="61" actId="1076"/>
          <ac:picMkLst>
            <pc:docMk/>
            <pc:sldMk cId="757305841" sldId="3842"/>
            <ac:picMk id="4" creationId="{2CB2E0B8-EA4D-9E91-DB61-728BF765E1EC}"/>
          </ac:picMkLst>
        </pc:picChg>
      </pc:sldChg>
      <pc:sldChg chg="del">
        <pc:chgData name="Lane, Kathleen" userId="d8586a00-d571-4eeb-bfc3-f42bf250439e" providerId="ADAL" clId="{8577ED6C-C0DA-4D4B-9539-F2730A2AF55F}" dt="2026-02-08T18:33:46.093" v="62" actId="47"/>
        <pc:sldMkLst>
          <pc:docMk/>
          <pc:sldMk cId="1343806186" sldId="3843"/>
        </pc:sldMkLst>
      </pc:sldChg>
      <pc:sldChg chg="new del">
        <pc:chgData name="Lane, Kathleen" userId="d8586a00-d571-4eeb-bfc3-f42bf250439e" providerId="ADAL" clId="{8577ED6C-C0DA-4D4B-9539-F2730A2AF55F}" dt="2026-02-08T18:32:59.688" v="49" actId="47"/>
        <pc:sldMkLst>
          <pc:docMk/>
          <pc:sldMk cId="2707215747" sldId="3845"/>
        </pc:sldMkLst>
      </pc:sldChg>
      <pc:sldChg chg="modSp add mod">
        <pc:chgData name="Lane, Kathleen" userId="d8586a00-d571-4eeb-bfc3-f42bf250439e" providerId="ADAL" clId="{8577ED6C-C0DA-4D4B-9539-F2730A2AF55F}" dt="2026-02-08T18:32:48.326" v="48" actId="20577"/>
        <pc:sldMkLst>
          <pc:docMk/>
          <pc:sldMk cId="1908938211" sldId="3846"/>
        </pc:sldMkLst>
        <pc:spChg chg="mod">
          <ac:chgData name="Lane, Kathleen" userId="d8586a00-d571-4eeb-bfc3-f42bf250439e" providerId="ADAL" clId="{8577ED6C-C0DA-4D4B-9539-F2730A2AF55F}" dt="2026-02-08T18:32:48.326" v="48" actId="20577"/>
          <ac:spMkLst>
            <pc:docMk/>
            <pc:sldMk cId="1908938211" sldId="3846"/>
            <ac:spMk id="2" creationId="{C1700FC7-8113-75F4-9199-26CEEB647D6D}"/>
          </ac:spMkLst>
        </pc:sp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pPr>
        <a:ln>
          <a:solidFill>
            <a:schemeClr val="bg2">
              <a:lumMod val="90000"/>
            </a:schemeClr>
          </a:solidFill>
        </a:ln>
      </c:spPr>
    </c:sideWall>
    <c:backWall>
      <c:thickness val="0"/>
      <c:spPr>
        <a:ln>
          <a:solidFill>
            <a:schemeClr val="bg2">
              <a:lumMod val="90000"/>
            </a:schemeClr>
          </a:solidFill>
        </a:ln>
      </c:spPr>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 (0-3)</c:v>
                </c:pt>
              </c:strCache>
            </c:strRef>
          </c:tx>
          <c:spPr>
            <a:solidFill>
              <a:srgbClr val="33CC33"/>
            </a:solidFill>
          </c:spPr>
          <c:invertIfNegative val="0"/>
          <c:dLbls>
            <c:dLbl>
              <c:idx val="0"/>
              <c:layout>
                <c:manualLayout>
                  <c:x val="2.307288916447164E-3"/>
                  <c:y val="-3.4446419335394836E-2"/>
                </c:manualLayout>
              </c:layout>
              <c:tx>
                <c:rich>
                  <a:bodyPr/>
                  <a:lstStyle/>
                  <a:p>
                    <a:fld id="{F7B7933C-28B6-4A4A-AE45-6AD36F912BC4}"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E59D-49F1-8AA2-705D35750817}"/>
                </c:ext>
              </c:extLst>
            </c:dLbl>
            <c:dLbl>
              <c:idx val="1"/>
              <c:layout>
                <c:manualLayout>
                  <c:x val="4.6145778328943281E-3"/>
                  <c:y val="-2.6497245642611411E-2"/>
                </c:manualLayout>
              </c:layout>
              <c:tx>
                <c:rich>
                  <a:bodyPr/>
                  <a:lstStyle/>
                  <a:p>
                    <a:fld id="{7D9AEE12-5B3A-46FB-85FE-FD056AE93EC1}"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4-E59D-49F1-8AA2-705D35750817}"/>
                </c:ext>
              </c:extLst>
            </c:dLbl>
            <c:dLbl>
              <c:idx val="2"/>
              <c:layout>
                <c:manualLayout>
                  <c:x val="5.7682222911179092E-3"/>
                  <c:y val="-1.0598898257044661E-2"/>
                </c:manualLayout>
              </c:layout>
              <c:tx>
                <c:rich>
                  <a:bodyPr/>
                  <a:lstStyle/>
                  <a:p>
                    <a:fld id="{DA61A695-5740-4B6D-A9C0-C333464BC98F}"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6-E59D-49F1-8AA2-705D35750817}"/>
                </c:ext>
              </c:extLst>
            </c:dLbl>
            <c:dLbl>
              <c:idx val="3"/>
              <c:layout>
                <c:manualLayout>
                  <c:x val="8.0755112075650733E-3"/>
                  <c:y val="-7.949173692783423E-3"/>
                </c:manualLayout>
              </c:layout>
              <c:tx>
                <c:rich>
                  <a:bodyPr/>
                  <a:lstStyle/>
                  <a:p>
                    <a:fld id="{DA017FE0-2FDE-4861-A1B9-F5A0BF31AD59}"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7-E59D-49F1-8AA2-705D35750817}"/>
                </c:ext>
              </c:extLst>
            </c:dLbl>
            <c:dLbl>
              <c:idx val="4"/>
              <c:layout>
                <c:manualLayout>
                  <c:x val="1.0382800124012237E-2"/>
                  <c:y val="-1.5898347385566846E-2"/>
                </c:manualLayout>
              </c:layout>
              <c:tx>
                <c:rich>
                  <a:bodyPr/>
                  <a:lstStyle/>
                  <a:p>
                    <a:fld id="{E25B1F95-5E54-4754-BA83-A72DB3810DD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E-E6EC-454B-9CBE-5E57D321CB34}"/>
                </c:ext>
              </c:extLst>
            </c:dLbl>
            <c:dLbl>
              <c:idx val="5"/>
              <c:layout>
                <c:manualLayout>
                  <c:x val="9.2291556657885711E-3"/>
                  <c:y val="-1.5898347385566846E-2"/>
                </c:manualLayout>
              </c:layout>
              <c:tx>
                <c:rich>
                  <a:bodyPr/>
                  <a:lstStyle/>
                  <a:p>
                    <a:fld id="{281CECA3-0AE3-45EA-AE90-C31DDA48709F}"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0829-4CF5-B4D7-0FC79382E850}"/>
                </c:ext>
              </c:extLst>
            </c:dLbl>
            <c:dLbl>
              <c:idx val="6"/>
              <c:layout>
                <c:manualLayout>
                  <c:x val="9.2291556657885711E-3"/>
                  <c:y val="3.9745868463917117E-2"/>
                </c:manualLayout>
              </c:layout>
              <c:tx>
                <c:rich>
                  <a:bodyPr/>
                  <a:lstStyle/>
                  <a:p>
                    <a:fld id="{AFE0B1E8-642E-47F3-A292-E8AEDCC1AFF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5-0829-4CF5-B4D7-0FC79382E850}"/>
                </c:ext>
              </c:extLst>
            </c:dLbl>
            <c:dLbl>
              <c:idx val="7"/>
              <c:layout>
                <c:manualLayout>
                  <c:x val="9.2291556657886561E-3"/>
                  <c:y val="2.6497245642610437E-3"/>
                </c:manualLayout>
              </c:layout>
              <c:tx>
                <c:rich>
                  <a:bodyPr/>
                  <a:lstStyle/>
                  <a:p>
                    <a:fld id="{E8EA4B57-922A-4C38-9DD6-B1AF80CF385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0829-4CF5-B4D7-0FC79382E850}"/>
                </c:ext>
              </c:extLst>
            </c:dLbl>
            <c:dLbl>
              <c:idx val="8"/>
              <c:layout>
                <c:manualLayout>
                  <c:x val="9.2291556657886561E-3"/>
                  <c:y val="2.6497245642611409E-3"/>
                </c:manualLayout>
              </c:layout>
              <c:tx>
                <c:rich>
                  <a:bodyPr/>
                  <a:lstStyle/>
                  <a:p>
                    <a:fld id="{36DEE6E0-2406-4895-8BD4-FC2727D1B32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0829-4CF5-B4D7-0FC79382E850}"/>
                </c:ext>
              </c:extLst>
            </c:dLbl>
            <c:dLbl>
              <c:idx val="9"/>
              <c:layout>
                <c:manualLayout>
                  <c:x val="9.2291556657886561E-3"/>
                  <c:y val="-2.6497245642611314E-2"/>
                </c:manualLayout>
              </c:layout>
              <c:tx>
                <c:rich>
                  <a:bodyPr/>
                  <a:lstStyle/>
                  <a:p>
                    <a:fld id="{2DDA383D-C804-4AC7-B916-4F5E08F42D8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0829-4CF5-B4D7-0FC79382E850}"/>
                </c:ext>
              </c:extLst>
            </c:dLbl>
            <c:dLbl>
              <c:idx val="10"/>
              <c:layout>
                <c:manualLayout>
                  <c:x val="1.0382800124012067E-2"/>
                  <c:y val="-1.0598898257044661E-2"/>
                </c:manualLayout>
              </c:layout>
              <c:tx>
                <c:rich>
                  <a:bodyPr/>
                  <a:lstStyle/>
                  <a:p>
                    <a:fld id="{3CAA4262-6CB2-49F0-A528-C92668F92D6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0829-4CF5-B4D7-0FC79382E850}"/>
                </c:ext>
              </c:extLst>
            </c:dLbl>
            <c:dLbl>
              <c:idx val="11"/>
              <c:layout>
                <c:manualLayout>
                  <c:x val="2.9994755913813131E-2"/>
                  <c:y val="0.16163319841992951"/>
                </c:manualLayout>
              </c:layout>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0-0829-4CF5-B4D7-0FC79382E850}"/>
                </c:ext>
              </c:extLst>
            </c:dLbl>
            <c:spPr>
              <a:solidFill>
                <a:schemeClr val="accent6">
                  <a:lumMod val="20000"/>
                  <a:lumOff val="80000"/>
                </a:schemeClr>
              </a:solidFill>
              <a:ln>
                <a:solidFill>
                  <a:prstClr val="black">
                    <a:lumMod val="65000"/>
                    <a:lumOff val="35000"/>
                  </a:prstClr>
                </a:solidFill>
              </a:ln>
              <a:effectLst/>
            </c:spPr>
            <c:txPr>
              <a:bodyPr wrap="square" lIns="38100" tIns="19050" rIns="38100" bIns="19050" anchor="ctr">
                <a:spAutoFit/>
              </a:bodyPr>
              <a:lstStyle/>
              <a:p>
                <a:pPr>
                  <a:defRPr sz="1200"/>
                </a:pPr>
                <a:endParaRPr lang="en-US"/>
              </a:p>
            </c:txPr>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1"/>
              </c:ext>
            </c:extLst>
          </c:dLbls>
          <c:cat>
            <c:strRef>
              <c:f>Sheet1!$A$2:$A$12</c:f>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f>Sheet1!$B$2:$B$12</c:f>
              <c:numCache>
                <c:formatCode>0.000000</c:formatCode>
                <c:ptCount val="11"/>
                <c:pt idx="0">
                  <c:v>0.63595505617977532</c:v>
                </c:pt>
                <c:pt idx="1">
                  <c:v>0.6587112171837709</c:v>
                </c:pt>
                <c:pt idx="2">
                  <c:v>0.71734475374732332</c:v>
                </c:pt>
                <c:pt idx="3">
                  <c:v>0.73111111111111116</c:v>
                </c:pt>
                <c:pt idx="4">
                  <c:v>0.71495327102803741</c:v>
                </c:pt>
                <c:pt idx="5">
                  <c:v>0.72345679012345676</c:v>
                </c:pt>
                <c:pt idx="6">
                  <c:v>0.90239999999999998</c:v>
                </c:pt>
                <c:pt idx="7">
                  <c:v>0.80089999999999995</c:v>
                </c:pt>
                <c:pt idx="8">
                  <c:v>0.80920000000000003</c:v>
                </c:pt>
                <c:pt idx="9">
                  <c:v>0.7319</c:v>
                </c:pt>
                <c:pt idx="10">
                  <c:v>0.78210000000000002</c:v>
                </c:pt>
              </c:numCache>
            </c:numRef>
          </c:val>
          <c:extLst>
            <c:ext xmlns:c15="http://schemas.microsoft.com/office/drawing/2012/chart" uri="{02D57815-91ED-43cb-92C2-25804820EDAC}">
              <c15:datalabelsRange>
                <c15:f>Sheet1!$K$2:$K$1048570</c15:f>
                <c15:dlblRangeCache>
                  <c:ptCount val="1048569"/>
                  <c:pt idx="0">
                    <c:v>63.6% 
(n=283)</c:v>
                  </c:pt>
                  <c:pt idx="1">
                    <c:v>65.87% 
(n=276)</c:v>
                  </c:pt>
                  <c:pt idx="2">
                    <c:v>71.73% 
(n=335)</c:v>
                  </c:pt>
                  <c:pt idx="3">
                    <c:v>73.11% 
(n=329)</c:v>
                  </c:pt>
                  <c:pt idx="4">
                    <c:v>71.5% 
(n=306)</c:v>
                  </c:pt>
                  <c:pt idx="5">
                    <c:v>72.35% 
(n=293)</c:v>
                  </c:pt>
                  <c:pt idx="6">
                    <c:v>90.24% 
(n=333)</c:v>
                  </c:pt>
                  <c:pt idx="7">
                    <c:v>80.09% 
(n=346)</c:v>
                  </c:pt>
                  <c:pt idx="8">
                    <c:v>80.92% 
(n=352)</c:v>
                  </c:pt>
                  <c:pt idx="9">
                    <c:v>73.19% 
(n=314)</c:v>
                  </c:pt>
                  <c:pt idx="10">
                    <c:v>78.21% 
(n=341)</c:v>
                  </c:pt>
                </c15:dlblRangeCache>
              </c15:datalabelsRange>
            </c:ext>
            <c:ext xmlns:c16="http://schemas.microsoft.com/office/drawing/2014/chart" uri="{C3380CC4-5D6E-409C-BE32-E72D297353CC}">
              <c16:uniqueId val="{00000000-D479-42A4-AF28-F93899A48718}"/>
            </c:ext>
          </c:extLst>
        </c:ser>
        <c:ser>
          <c:idx val="1"/>
          <c:order val="1"/>
          <c:tx>
            <c:strRef>
              <c:f>Sheet1!$C$1</c:f>
              <c:strCache>
                <c:ptCount val="1"/>
                <c:pt idx="0">
                  <c:v>Moderate (4-8)</c:v>
                </c:pt>
              </c:strCache>
            </c:strRef>
          </c:tx>
          <c:spPr>
            <a:solidFill>
              <a:srgbClr val="FFFF00"/>
            </a:solidFill>
            <a:ln>
              <a:solidFill>
                <a:srgbClr val="FFFF00"/>
              </a:solidFill>
            </a:ln>
          </c:spPr>
          <c:invertIfNegative val="0"/>
          <c:dLbls>
            <c:dLbl>
              <c:idx val="0"/>
              <c:layout>
                <c:manualLayout>
                  <c:x val="3.9223911579601783E-2"/>
                  <c:y val="-4.2395593028178281E-2"/>
                </c:manualLayout>
              </c:layout>
              <c:tx>
                <c:rich>
                  <a:bodyPr/>
                  <a:lstStyle/>
                  <a:p>
                    <a:fld id="{826C89FC-38E2-4ABA-9113-55AF4407C03F}"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5-E59D-49F1-8AA2-705D35750817}"/>
                </c:ext>
              </c:extLst>
            </c:dLbl>
            <c:dLbl>
              <c:idx val="1"/>
              <c:layout>
                <c:manualLayout>
                  <c:x val="4.0377556037825328E-2"/>
                  <c:y val="-3.9745868463917138E-2"/>
                </c:manualLayout>
              </c:layout>
              <c:tx>
                <c:rich>
                  <a:bodyPr/>
                  <a:lstStyle/>
                  <a:p>
                    <a:fld id="{EBD43272-60D8-40D0-A00B-4EE848F7CCA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0112-4428-B610-C15DD32A7287}"/>
                </c:ext>
              </c:extLst>
            </c:dLbl>
            <c:dLbl>
              <c:idx val="2"/>
              <c:layout>
                <c:manualLayout>
                  <c:x val="4.1531200496048949E-2"/>
                  <c:y val="-2.1197796514089127E-2"/>
                </c:manualLayout>
              </c:layout>
              <c:tx>
                <c:rich>
                  <a:bodyPr/>
                  <a:lstStyle/>
                  <a:p>
                    <a:fld id="{B6B234D1-BE77-4DDE-B3B9-D7B08058DAC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8-E59D-49F1-8AA2-705D35750817}"/>
                </c:ext>
              </c:extLst>
            </c:dLbl>
            <c:dLbl>
              <c:idx val="3"/>
              <c:layout>
                <c:manualLayout>
                  <c:x val="3.92239115796017E-2"/>
                  <c:y val="-1.0598898257044563E-2"/>
                </c:manualLayout>
              </c:layout>
              <c:tx>
                <c:rich>
                  <a:bodyPr/>
                  <a:lstStyle/>
                  <a:p>
                    <a:fld id="{FDD40FB2-94DC-488A-ADF0-E1E3A5B2DA3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9-E59D-49F1-8AA2-705D35750817}"/>
                </c:ext>
              </c:extLst>
            </c:dLbl>
            <c:dLbl>
              <c:idx val="4"/>
              <c:layout>
                <c:manualLayout>
                  <c:x val="4.1531200496048866E-2"/>
                  <c:y val="-2.3847521078350292E-2"/>
                </c:manualLayout>
              </c:layout>
              <c:tx>
                <c:rich>
                  <a:bodyPr/>
                  <a:lstStyle/>
                  <a:p>
                    <a:fld id="{152FB9BE-A401-4C60-96D5-2F9A77F4392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E6EC-454B-9CBE-5E57D321CB34}"/>
                </c:ext>
              </c:extLst>
            </c:dLbl>
            <c:dLbl>
              <c:idx val="5"/>
              <c:layout>
                <c:manualLayout>
                  <c:x val="4.037755603782537E-2"/>
                  <c:y val="-1.8548071949828011E-2"/>
                </c:manualLayout>
              </c:layout>
              <c:tx>
                <c:rich>
                  <a:bodyPr/>
                  <a:lstStyle/>
                  <a:p>
                    <a:fld id="{40AD284F-4047-4D7F-BD19-67488055ADD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0829-4CF5-B4D7-0FC79382E850}"/>
                </c:ext>
              </c:extLst>
            </c:dLbl>
            <c:dLbl>
              <c:idx val="6"/>
              <c:layout>
                <c:manualLayout>
                  <c:x val="4.3838489412496032E-2"/>
                  <c:y val="6.3593389542267384E-2"/>
                </c:manualLayout>
              </c:layout>
              <c:tx>
                <c:rich>
                  <a:bodyPr/>
                  <a:lstStyle/>
                  <a:p>
                    <a:fld id="{433C368C-D260-48F0-8F5B-4B7192D7D2C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8-0829-4CF5-B4D7-0FC79382E850}"/>
                </c:ext>
              </c:extLst>
            </c:dLbl>
            <c:dLbl>
              <c:idx val="7"/>
              <c:layout>
                <c:manualLayout>
                  <c:x val="4.037755603782537E-2"/>
                  <c:y val="1.5898347385566822E-2"/>
                </c:manualLayout>
              </c:layout>
              <c:tx>
                <c:rich>
                  <a:bodyPr/>
                  <a:lstStyle/>
                  <a:p>
                    <a:fld id="{10577522-6FC0-4C51-A765-D2F1AC3ABB5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0829-4CF5-B4D7-0FC79382E850}"/>
                </c:ext>
              </c:extLst>
            </c:dLbl>
            <c:dLbl>
              <c:idx val="8"/>
              <c:layout>
                <c:manualLayout>
                  <c:x val="4.3838489412495941E-2"/>
                  <c:y val="1.3248622821305706E-2"/>
                </c:manualLayout>
              </c:layout>
              <c:tx>
                <c:rich>
                  <a:bodyPr/>
                  <a:lstStyle/>
                  <a:p>
                    <a:fld id="{2F433650-8650-464A-A2CA-55A321E2B1A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A-0829-4CF5-B4D7-0FC79382E850}"/>
                </c:ext>
              </c:extLst>
            </c:dLbl>
            <c:dLbl>
              <c:idx val="9"/>
              <c:layout>
                <c:manualLayout>
                  <c:x val="4.2684844954272362E-2"/>
                  <c:y val="-2.3847521078350267E-2"/>
                </c:manualLayout>
              </c:layout>
              <c:tx>
                <c:rich>
                  <a:bodyPr/>
                  <a:lstStyle/>
                  <a:p>
                    <a:fld id="{21CEF1F6-89EF-488B-8D70-4F6A5208679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0-0829-4CF5-B4D7-0FC79382E850}"/>
                </c:ext>
              </c:extLst>
            </c:dLbl>
            <c:dLbl>
              <c:idx val="10"/>
              <c:layout>
                <c:manualLayout>
                  <c:x val="4.037755603782537E-2"/>
                  <c:y val="-5.299449128522306E-3"/>
                </c:manualLayout>
              </c:layout>
              <c:tx>
                <c:rich>
                  <a:bodyPr/>
                  <a:lstStyle/>
                  <a:p>
                    <a:fld id="{9F602B36-9C1F-4291-98EA-0A224F3E827F}"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E-0829-4CF5-B4D7-0FC79382E850}"/>
                </c:ext>
              </c:extLst>
            </c:dLbl>
            <c:spPr>
              <a:solidFill>
                <a:srgbClr val="FFFFCC"/>
              </a:solidFill>
              <a:ln>
                <a:solidFill>
                  <a:prstClr val="black">
                    <a:lumMod val="65000"/>
                    <a:lumOff val="35000"/>
                  </a:prstClr>
                </a:solidFill>
              </a:ln>
              <a:effectLst/>
            </c:spPr>
            <c:txPr>
              <a:bodyPr wrap="square" lIns="38100" tIns="19050" rIns="38100" bIns="19050" anchor="ctr">
                <a:spAutoFit/>
              </a:bodyPr>
              <a:lstStyle/>
              <a:p>
                <a:pPr>
                  <a:defRPr sz="1200"/>
                </a:pPr>
                <a:endParaRPr lang="en-US"/>
              </a:p>
            </c:txPr>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1"/>
              </c:ext>
            </c:extLst>
          </c:dLbls>
          <c:cat>
            <c:strRef>
              <c:f>Sheet1!$A$2:$A$12</c:f>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f>Sheet1!$C$2:$C$12</c:f>
              <c:numCache>
                <c:formatCode>0.000000</c:formatCode>
                <c:ptCount val="11"/>
                <c:pt idx="0">
                  <c:v>0.26516853932584272</c:v>
                </c:pt>
                <c:pt idx="1">
                  <c:v>0.2386634844868735</c:v>
                </c:pt>
                <c:pt idx="2">
                  <c:v>0.18201284796573874</c:v>
                </c:pt>
                <c:pt idx="3">
                  <c:v>0.2088888888888889</c:v>
                </c:pt>
                <c:pt idx="4">
                  <c:v>0.20093457943925233</c:v>
                </c:pt>
                <c:pt idx="5">
                  <c:v>0.20493827160493827</c:v>
                </c:pt>
                <c:pt idx="6">
                  <c:v>8.1299999999999997E-2</c:v>
                </c:pt>
                <c:pt idx="7">
                  <c:v>0.15970000000000001</c:v>
                </c:pt>
                <c:pt idx="8">
                  <c:v>0.14019999999999999</c:v>
                </c:pt>
                <c:pt idx="9">
                  <c:v>0.1981</c:v>
                </c:pt>
                <c:pt idx="10">
                  <c:v>0.156</c:v>
                </c:pt>
              </c:numCache>
            </c:numRef>
          </c:val>
          <c:extLst>
            <c:ext xmlns:c15="http://schemas.microsoft.com/office/drawing/2012/chart" uri="{02D57815-91ED-43cb-92C2-25804820EDAC}">
              <c15:datalabelsRange>
                <c15:f>Sheet1!$L$2:$L$1048570</c15:f>
                <c15:dlblRangeCache>
                  <c:ptCount val="1048569"/>
                  <c:pt idx="0">
                    <c:v>26.52% 
(n=118)</c:v>
                  </c:pt>
                  <c:pt idx="1">
                    <c:v>23.87% 
(n=100)</c:v>
                  </c:pt>
                  <c:pt idx="2">
                    <c:v>18.2% 
(n=85)</c:v>
                  </c:pt>
                  <c:pt idx="3">
                    <c:v>20.89% 
(n=94)</c:v>
                  </c:pt>
                  <c:pt idx="4">
                    <c:v>20.09% 
(n=86)</c:v>
                  </c:pt>
                  <c:pt idx="5">
                    <c:v>20.49% 
(n=83)</c:v>
                  </c:pt>
                  <c:pt idx="6">
                    <c:v>8.13% 
(n=30)</c:v>
                  </c:pt>
                  <c:pt idx="7">
                    <c:v>15.97% 
(n=69)</c:v>
                  </c:pt>
                  <c:pt idx="8">
                    <c:v>14.02% 
(n=61)</c:v>
                  </c:pt>
                  <c:pt idx="9">
                    <c:v>19.81% 
(n=85)</c:v>
                  </c:pt>
                  <c:pt idx="10">
                    <c:v>15.6% 
(n=68)</c:v>
                  </c:pt>
                </c15:dlblRangeCache>
              </c15:datalabelsRange>
            </c:ext>
            <c:ext xmlns:c16="http://schemas.microsoft.com/office/drawing/2014/chart" uri="{C3380CC4-5D6E-409C-BE32-E72D297353CC}">
              <c16:uniqueId val="{00000001-D479-42A4-AF28-F93899A48718}"/>
            </c:ext>
          </c:extLst>
        </c:ser>
        <c:ser>
          <c:idx val="2"/>
          <c:order val="2"/>
          <c:tx>
            <c:strRef>
              <c:f>Sheet1!$D$1</c:f>
              <c:strCache>
                <c:ptCount val="1"/>
                <c:pt idx="0">
                  <c:v>High (9-21)</c:v>
                </c:pt>
              </c:strCache>
            </c:strRef>
          </c:tx>
          <c:spPr>
            <a:solidFill>
              <a:srgbClr val="FF0000"/>
            </a:solidFill>
            <a:ln>
              <a:solidFill>
                <a:srgbClr val="FF0000"/>
              </a:solidFill>
            </a:ln>
          </c:spPr>
          <c:invertIfNegative val="0"/>
          <c:dLbls>
            <c:dLbl>
              <c:idx val="0"/>
              <c:layout>
                <c:manualLayout>
                  <c:x val="3.6916622663154625E-2"/>
                  <c:y val="-6.3080970366690581E-2"/>
                </c:manualLayout>
              </c:layout>
              <c:tx>
                <c:rich>
                  <a:bodyPr/>
                  <a:lstStyle/>
                  <a:p>
                    <a:fld id="{FA450182-2917-4AC4-9215-BAAAF994D9BF}"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0112-4428-B610-C15DD32A7287}"/>
                </c:ext>
              </c:extLst>
            </c:dLbl>
            <c:dLbl>
              <c:idx val="1"/>
              <c:layout>
                <c:manualLayout>
                  <c:x val="4.1531200496048949E-2"/>
                  <c:y val="-6.4354507275371689E-2"/>
                </c:manualLayout>
              </c:layout>
              <c:tx>
                <c:rich>
                  <a:bodyPr/>
                  <a:lstStyle/>
                  <a:p>
                    <a:fld id="{A2ECEAD5-7E16-4D87-8C08-EFC6BA88540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0112-4428-B610-C15DD32A7287}"/>
                </c:ext>
              </c:extLst>
            </c:dLbl>
            <c:dLbl>
              <c:idx val="2"/>
              <c:layout>
                <c:manualLayout>
                  <c:x val="4.1531200496048949E-2"/>
                  <c:y val="-6.368080958891506E-2"/>
                </c:manualLayout>
              </c:layout>
              <c:tx>
                <c:rich>
                  <a:bodyPr/>
                  <a:lstStyle/>
                  <a:p>
                    <a:fld id="{256B0F9F-FF05-4EF3-BC06-B01A750FF2F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F-E59D-49F1-8AA2-705D35750817}"/>
                </c:ext>
              </c:extLst>
            </c:dLbl>
            <c:dLbl>
              <c:idx val="3"/>
              <c:layout>
                <c:manualLayout>
                  <c:x val="3.8647089350489994E-2"/>
                  <c:y val="-4.9873449572090348E-2"/>
                </c:manualLayout>
              </c:layout>
              <c:tx>
                <c:rich>
                  <a:bodyPr/>
                  <a:lstStyle/>
                  <a:p>
                    <a:fld id="{EDA823C1-3FCE-4B58-913B-6307E7B07F5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E-E59D-49F1-8AA2-705D35750817}"/>
                </c:ext>
              </c:extLst>
            </c:dLbl>
            <c:dLbl>
              <c:idx val="4"/>
              <c:layout>
                <c:manualLayout>
                  <c:x val="4.2684844954272529E-2"/>
                  <c:y val="-5.8065062630517188E-2"/>
                </c:manualLayout>
              </c:layout>
              <c:tx>
                <c:rich>
                  <a:bodyPr/>
                  <a:lstStyle/>
                  <a:p>
                    <a:fld id="{9B191808-04FD-4A1F-96B9-240747E3E14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E6EC-454B-9CBE-5E57D321CB34}"/>
                </c:ext>
              </c:extLst>
            </c:dLbl>
            <c:dLbl>
              <c:idx val="5"/>
              <c:layout>
                <c:manualLayout>
                  <c:x val="4.1531200496048949E-2"/>
                  <c:y val="-5.3816114539873242E-2"/>
                </c:manualLayout>
              </c:layout>
              <c:tx>
                <c:rich>
                  <a:bodyPr/>
                  <a:lstStyle/>
                  <a:p>
                    <a:fld id="{F5A2198C-A2DA-4B9E-8A06-5A0C5E71EC09}"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8336-4F2B-A05E-761B872B7CD0}"/>
                </c:ext>
              </c:extLst>
            </c:dLbl>
            <c:dLbl>
              <c:idx val="6"/>
              <c:layout>
                <c:manualLayout>
                  <c:x val="3.92239115796017E-2"/>
                  <c:y val="-3.4446419335394836E-2"/>
                </c:manualLayout>
              </c:layout>
              <c:tx>
                <c:rich>
                  <a:bodyPr/>
                  <a:lstStyle/>
                  <a:p>
                    <a:fld id="{E9BD4EF0-17FB-48FD-91FD-9BE5EF27802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8336-4F2B-A05E-761B872B7CD0}"/>
                </c:ext>
              </c:extLst>
            </c:dLbl>
            <c:dLbl>
              <c:idx val="7"/>
              <c:layout>
                <c:manualLayout>
                  <c:x val="4.037755603782528E-2"/>
                  <c:y val="-4.2875255766228366E-2"/>
                </c:manualLayout>
              </c:layout>
              <c:tx>
                <c:rich>
                  <a:bodyPr/>
                  <a:lstStyle/>
                  <a:p>
                    <a:fld id="{0B7A37EA-52E9-4D90-9EB8-8179E15560A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8336-4F2B-A05E-761B872B7CD0}"/>
                </c:ext>
              </c:extLst>
            </c:dLbl>
            <c:dLbl>
              <c:idx val="8"/>
              <c:layout>
                <c:manualLayout>
                  <c:x val="3.8070267121378204E-2"/>
                  <c:y val="-4.6680218512561468E-2"/>
                </c:manualLayout>
              </c:layout>
              <c:tx>
                <c:rich>
                  <a:bodyPr/>
                  <a:lstStyle/>
                  <a:p>
                    <a:fld id="{C6F026B0-11EC-4E1B-B3F3-E0E94760242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8336-4F2B-A05E-761B872B7CD0}"/>
                </c:ext>
              </c:extLst>
            </c:dLbl>
            <c:dLbl>
              <c:idx val="9"/>
              <c:layout>
                <c:manualLayout>
                  <c:x val="4.037755603782537E-2"/>
                  <c:y val="-5.3239225687890405E-2"/>
                </c:manualLayout>
              </c:layout>
              <c:tx>
                <c:rich>
                  <a:bodyPr/>
                  <a:lstStyle/>
                  <a:p>
                    <a:fld id="{8DE8C13C-78B1-4B97-AEEE-4E825507B5E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0829-4CF5-B4D7-0FC79382E850}"/>
                </c:ext>
              </c:extLst>
            </c:dLbl>
            <c:dLbl>
              <c:idx val="10"/>
              <c:layout>
                <c:manualLayout>
                  <c:x val="3.9223911579601783E-2"/>
                  <c:y val="-5.0518980895068615E-2"/>
                </c:manualLayout>
              </c:layout>
              <c:tx>
                <c:rich>
                  <a:bodyPr/>
                  <a:lstStyle/>
                  <a:p>
                    <a:fld id="{A13149C2-196F-4B14-A364-133D7A1E3669}"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0829-4CF5-B4D7-0FC79382E850}"/>
                </c:ext>
              </c:extLst>
            </c:dLbl>
            <c:dLbl>
              <c:idx val="11"/>
              <c:layout>
                <c:manualLayout>
                  <c:x val="3.4609333746705765E-3"/>
                  <c:y val="-3.8613372012357317E-2"/>
                </c:manualLayout>
              </c:layout>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D-0829-4CF5-B4D7-0FC79382E850}"/>
                </c:ext>
              </c:extLst>
            </c:dLbl>
            <c:spPr>
              <a:solidFill>
                <a:srgbClr val="FFCCCC"/>
              </a:solidFill>
            </c:spPr>
            <c:txPr>
              <a:bodyPr wrap="square" lIns="38100" tIns="19050" rIns="38100" bIns="19050" anchor="ctr">
                <a:spAutoFit/>
              </a:bodyPr>
              <a:lstStyle/>
              <a:p>
                <a:pPr>
                  <a:defRPr sz="1200"/>
                </a:pPr>
                <a:endParaRPr lang="en-US"/>
              </a:p>
            </c:txPr>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1"/>
              </c:ext>
            </c:extLst>
          </c:dLbls>
          <c:cat>
            <c:strRef>
              <c:f>Sheet1!$A$2:$A$12</c:f>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f>Sheet1!$D$2:$D$12</c:f>
              <c:numCache>
                <c:formatCode>0.000000</c:formatCode>
                <c:ptCount val="11"/>
                <c:pt idx="0">
                  <c:v>9.8876404494382023E-2</c:v>
                </c:pt>
                <c:pt idx="1">
                  <c:v>0.1026252983293556</c:v>
                </c:pt>
                <c:pt idx="2">
                  <c:v>0.1006423982869379</c:v>
                </c:pt>
                <c:pt idx="3">
                  <c:v>0.06</c:v>
                </c:pt>
                <c:pt idx="4">
                  <c:v>8.4112149532710276E-2</c:v>
                </c:pt>
                <c:pt idx="5">
                  <c:v>7.160493827160494E-2</c:v>
                </c:pt>
                <c:pt idx="6">
                  <c:v>1.6299999999999999E-2</c:v>
                </c:pt>
                <c:pt idx="7">
                  <c:v>3.9399999999999998E-2</c:v>
                </c:pt>
                <c:pt idx="8">
                  <c:v>5.0599999999999999E-2</c:v>
                </c:pt>
                <c:pt idx="9">
                  <c:v>6.9900000000000004E-2</c:v>
                </c:pt>
                <c:pt idx="10">
                  <c:v>6.1899999999999997E-2</c:v>
                </c:pt>
              </c:numCache>
            </c:numRef>
          </c:val>
          <c:extLst>
            <c:ext xmlns:c15="http://schemas.microsoft.com/office/drawing/2012/chart" uri="{02D57815-91ED-43cb-92C2-25804820EDAC}">
              <c15:datalabelsRange>
                <c15:f>Sheet1!$M$2:$M$1048570</c15:f>
                <c15:dlblRangeCache>
                  <c:ptCount val="1048569"/>
                  <c:pt idx="0">
                    <c:v>9.89% 
(n=44)</c:v>
                  </c:pt>
                  <c:pt idx="1">
                    <c:v>10.26% 
(n=43)</c:v>
                  </c:pt>
                  <c:pt idx="2">
                    <c:v>10.06% 
(n=47)</c:v>
                  </c:pt>
                  <c:pt idx="3">
                    <c:v>6% 
(n=27)</c:v>
                  </c:pt>
                  <c:pt idx="4">
                    <c:v>8.41% 
(n=36)</c:v>
                  </c:pt>
                  <c:pt idx="5">
                    <c:v>7.16% 
(n=29)</c:v>
                  </c:pt>
                  <c:pt idx="6">
                    <c:v>1.63% 
(n=6)</c:v>
                  </c:pt>
                  <c:pt idx="7">
                    <c:v>3.94% 
(n=17)</c:v>
                  </c:pt>
                  <c:pt idx="8">
                    <c:v>5.06% 
(n=22)</c:v>
                  </c:pt>
                  <c:pt idx="9">
                    <c:v>6.99% 
(n=30)</c:v>
                  </c:pt>
                  <c:pt idx="10">
                    <c:v>6.19% 
(n=27)</c:v>
                  </c:pt>
                </c15:dlblRangeCache>
              </c15:datalabelsRange>
            </c:ext>
            <c:ext xmlns:c16="http://schemas.microsoft.com/office/drawing/2014/chart" uri="{C3380CC4-5D6E-409C-BE32-E72D297353CC}">
              <c16:uniqueId val="{00000002-D479-42A4-AF28-F93899A48718}"/>
            </c:ext>
          </c:extLst>
        </c:ser>
        <c:dLbls>
          <c:showLegendKey val="0"/>
          <c:showVal val="0"/>
          <c:showCatName val="0"/>
          <c:showSerName val="0"/>
          <c:showPercent val="0"/>
          <c:showBubbleSize val="0"/>
        </c:dLbls>
        <c:gapWidth val="150"/>
        <c:shape val="pyramid"/>
        <c:axId val="329537128"/>
        <c:axId val="420660408"/>
        <c:axId val="0"/>
        <c:extLst>
          <c:ext xmlns:c15="http://schemas.microsoft.com/office/drawing/2012/chart" uri="{02D57815-91ED-43cb-92C2-25804820EDAC}">
            <c15:filteredBarSeries>
              <c15:ser>
                <c:idx val="3"/>
                <c:order val="3"/>
                <c:tx>
                  <c:strRef>
                    <c:extLst>
                      <c:ext uri="{02D57815-91ED-43cb-92C2-25804820EDAC}">
                        <c15:formulaRef>
                          <c15:sqref>Sheet1!$E$1</c15:sqref>
                        </c15:formulaRef>
                      </c:ext>
                    </c:extLst>
                    <c:strCache>
                      <c:ptCount val="1"/>
                      <c:pt idx="0">
                        <c:v>Low Risk (0-3)2</c:v>
                      </c:pt>
                    </c:strCache>
                  </c:strRef>
                </c:tx>
                <c:invertIfNegative val="0"/>
                <c:cat>
                  <c:strRef>
                    <c:extLst>
                      <c:ex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c:ext uri="{02D57815-91ED-43cb-92C2-25804820EDAC}">
                        <c15:formulaRef>
                          <c15:sqref>Sheet1!$E$2:$E$12</c15:sqref>
                        </c15:formulaRef>
                      </c:ext>
                    </c:extLst>
                    <c:numCache>
                      <c:formatCode>0.0000</c:formatCode>
                      <c:ptCount val="11"/>
                      <c:pt idx="0">
                        <c:v>0.63600000000000001</c:v>
                      </c:pt>
                      <c:pt idx="1">
                        <c:v>0.65869999999999995</c:v>
                      </c:pt>
                      <c:pt idx="2">
                        <c:v>0.71730000000000005</c:v>
                      </c:pt>
                      <c:pt idx="3">
                        <c:v>0.73109999999999997</c:v>
                      </c:pt>
                      <c:pt idx="4">
                        <c:v>0.71499999999999997</c:v>
                      </c:pt>
                      <c:pt idx="5">
                        <c:v>0.72350000000000003</c:v>
                      </c:pt>
                      <c:pt idx="6">
                        <c:v>0.90239999999999998</c:v>
                      </c:pt>
                      <c:pt idx="7">
                        <c:v>0.80089999999999995</c:v>
                      </c:pt>
                      <c:pt idx="8">
                        <c:v>0.80920000000000003</c:v>
                      </c:pt>
                      <c:pt idx="9">
                        <c:v>0.7319</c:v>
                      </c:pt>
                      <c:pt idx="10">
                        <c:v>0.78210000000000002</c:v>
                      </c:pt>
                    </c:numCache>
                  </c:numRef>
                </c:val>
                <c:extLst>
                  <c:ext xmlns:c16="http://schemas.microsoft.com/office/drawing/2014/chart" uri="{C3380CC4-5D6E-409C-BE32-E72D297353CC}">
                    <c16:uniqueId val="{0000000B-E59D-49F1-8AA2-705D35750817}"/>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Sheet1!$F$1</c15:sqref>
                        </c15:formulaRef>
                      </c:ext>
                    </c:extLst>
                    <c:strCache>
                      <c:ptCount val="1"/>
                      <c:pt idx="0">
                        <c:v>Moderate (4-8)2</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Sheet1!$F$2:$F$12</c15:sqref>
                        </c15:formulaRef>
                      </c:ext>
                    </c:extLst>
                    <c:numCache>
                      <c:formatCode>0.0000</c:formatCode>
                      <c:ptCount val="11"/>
                      <c:pt idx="0">
                        <c:v>0.26519999999999999</c:v>
                      </c:pt>
                      <c:pt idx="1">
                        <c:v>0.2387</c:v>
                      </c:pt>
                      <c:pt idx="2">
                        <c:v>0.182</c:v>
                      </c:pt>
                      <c:pt idx="3">
                        <c:v>0.2089</c:v>
                      </c:pt>
                      <c:pt idx="4">
                        <c:v>0.2009</c:v>
                      </c:pt>
                      <c:pt idx="5">
                        <c:v>0.2049</c:v>
                      </c:pt>
                      <c:pt idx="6">
                        <c:v>8.1299999999999997E-2</c:v>
                      </c:pt>
                      <c:pt idx="7">
                        <c:v>0.15970000000000001</c:v>
                      </c:pt>
                      <c:pt idx="8">
                        <c:v>0.14019999999999999</c:v>
                      </c:pt>
                      <c:pt idx="9">
                        <c:v>0.1981</c:v>
                      </c:pt>
                      <c:pt idx="10">
                        <c:v>0.156</c:v>
                      </c:pt>
                    </c:numCache>
                  </c:numRef>
                </c:val>
                <c:extLst xmlns:c15="http://schemas.microsoft.com/office/drawing/2012/chart">
                  <c:ext xmlns:c16="http://schemas.microsoft.com/office/drawing/2014/chart" uri="{C3380CC4-5D6E-409C-BE32-E72D297353CC}">
                    <c16:uniqueId val="{0000000C-E59D-49F1-8AA2-705D35750817}"/>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Sheet1!$G$1</c15:sqref>
                        </c15:formulaRef>
                      </c:ext>
                    </c:extLst>
                    <c:strCache>
                      <c:ptCount val="1"/>
                      <c:pt idx="0">
                        <c:v>High (9-21)2</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Sheet1!$G$2:$G$12</c15:sqref>
                        </c15:formulaRef>
                      </c:ext>
                    </c:extLst>
                    <c:numCache>
                      <c:formatCode>0.0000</c:formatCode>
                      <c:ptCount val="11"/>
                      <c:pt idx="0">
                        <c:v>9.8900000000000002E-2</c:v>
                      </c:pt>
                      <c:pt idx="1">
                        <c:v>0.1026</c:v>
                      </c:pt>
                      <c:pt idx="2">
                        <c:v>0.10059999999999999</c:v>
                      </c:pt>
                      <c:pt idx="3">
                        <c:v>0.06</c:v>
                      </c:pt>
                      <c:pt idx="4">
                        <c:v>8.4099999999999994E-2</c:v>
                      </c:pt>
                      <c:pt idx="5">
                        <c:v>7.1599999999999997E-2</c:v>
                      </c:pt>
                      <c:pt idx="6">
                        <c:v>1.6299999999999999E-2</c:v>
                      </c:pt>
                      <c:pt idx="7">
                        <c:v>3.9399999999999998E-2</c:v>
                      </c:pt>
                      <c:pt idx="8">
                        <c:v>5.0599999999999999E-2</c:v>
                      </c:pt>
                      <c:pt idx="9">
                        <c:v>6.9900000000000004E-2</c:v>
                      </c:pt>
                      <c:pt idx="10">
                        <c:v>6.1899999999999997E-2</c:v>
                      </c:pt>
                    </c:numCache>
                  </c:numRef>
                </c:val>
                <c:extLst xmlns:c15="http://schemas.microsoft.com/office/drawing/2012/chart">
                  <c:ext xmlns:c16="http://schemas.microsoft.com/office/drawing/2014/chart" uri="{C3380CC4-5D6E-409C-BE32-E72D297353CC}">
                    <c16:uniqueId val="{0000000D-E59D-49F1-8AA2-705D35750817}"/>
                  </c:ext>
                </c:extLst>
              </c15:ser>
            </c15:filteredBarSeries>
            <c15:filteredBarSeries>
              <c15:ser>
                <c:idx val="6"/>
                <c:order val="6"/>
                <c:tx>
                  <c:strRef>
                    <c:extLst xmlns:c15="http://schemas.microsoft.com/office/drawing/2012/chart">
                      <c:ext xmlns:c15="http://schemas.microsoft.com/office/drawing/2012/chart" uri="{02D57815-91ED-43cb-92C2-25804820EDAC}">
                        <c15:formulaRef>
                          <c15:sqref>Sheet1!$H$1</c15:sqref>
                        </c15:formulaRef>
                      </c:ext>
                    </c:extLst>
                    <c:strCache>
                      <c:ptCount val="1"/>
                      <c:pt idx="0">
                        <c:v>Low Count</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Sheet1!$H$2:$H$12</c15:sqref>
                        </c15:formulaRef>
                      </c:ext>
                    </c:extLst>
                    <c:numCache>
                      <c:formatCode>0</c:formatCode>
                      <c:ptCount val="11"/>
                      <c:pt idx="0">
                        <c:v>283</c:v>
                      </c:pt>
                      <c:pt idx="1">
                        <c:v>276</c:v>
                      </c:pt>
                      <c:pt idx="2">
                        <c:v>335</c:v>
                      </c:pt>
                      <c:pt idx="3">
                        <c:v>329</c:v>
                      </c:pt>
                      <c:pt idx="4">
                        <c:v>306</c:v>
                      </c:pt>
                      <c:pt idx="5">
                        <c:v>293</c:v>
                      </c:pt>
                      <c:pt idx="6">
                        <c:v>333</c:v>
                      </c:pt>
                      <c:pt idx="7">
                        <c:v>346</c:v>
                      </c:pt>
                      <c:pt idx="8">
                        <c:v>352</c:v>
                      </c:pt>
                      <c:pt idx="9">
                        <c:v>314</c:v>
                      </c:pt>
                      <c:pt idx="10">
                        <c:v>341</c:v>
                      </c:pt>
                    </c:numCache>
                  </c:numRef>
                </c:val>
                <c:extLst xmlns:c15="http://schemas.microsoft.com/office/drawing/2012/chart">
                  <c:ext xmlns:c16="http://schemas.microsoft.com/office/drawing/2014/chart" uri="{C3380CC4-5D6E-409C-BE32-E72D297353CC}">
                    <c16:uniqueId val="{0000000E-E59D-49F1-8AA2-705D35750817}"/>
                  </c:ext>
                </c:extLst>
              </c15:ser>
            </c15:filteredBarSeries>
            <c15:filteredBarSeries>
              <c15:ser>
                <c:idx val="7"/>
                <c:order val="7"/>
                <c:tx>
                  <c:strRef>
                    <c:extLst xmlns:c15="http://schemas.microsoft.com/office/drawing/2012/chart">
                      <c:ext xmlns:c15="http://schemas.microsoft.com/office/drawing/2012/chart" uri="{02D57815-91ED-43cb-92C2-25804820EDAC}">
                        <c15:formulaRef>
                          <c15:sqref>Sheet1!$I$1</c15:sqref>
                        </c15:formulaRef>
                      </c:ext>
                    </c:extLst>
                    <c:strCache>
                      <c:ptCount val="1"/>
                      <c:pt idx="0">
                        <c:v>Mod Count</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Sheet1!$I$2:$I$12</c15:sqref>
                        </c15:formulaRef>
                      </c:ext>
                    </c:extLst>
                    <c:numCache>
                      <c:formatCode>0</c:formatCode>
                      <c:ptCount val="11"/>
                      <c:pt idx="0">
                        <c:v>118</c:v>
                      </c:pt>
                      <c:pt idx="1">
                        <c:v>100</c:v>
                      </c:pt>
                      <c:pt idx="2">
                        <c:v>85</c:v>
                      </c:pt>
                      <c:pt idx="3">
                        <c:v>94</c:v>
                      </c:pt>
                      <c:pt idx="4">
                        <c:v>86</c:v>
                      </c:pt>
                      <c:pt idx="5">
                        <c:v>83</c:v>
                      </c:pt>
                      <c:pt idx="6">
                        <c:v>30</c:v>
                      </c:pt>
                      <c:pt idx="7">
                        <c:v>69</c:v>
                      </c:pt>
                      <c:pt idx="8">
                        <c:v>61</c:v>
                      </c:pt>
                      <c:pt idx="9">
                        <c:v>85</c:v>
                      </c:pt>
                      <c:pt idx="10">
                        <c:v>68</c:v>
                      </c:pt>
                    </c:numCache>
                  </c:numRef>
                </c:val>
                <c:extLst xmlns:c15="http://schemas.microsoft.com/office/drawing/2012/chart">
                  <c:ext xmlns:c16="http://schemas.microsoft.com/office/drawing/2014/chart" uri="{C3380CC4-5D6E-409C-BE32-E72D297353CC}">
                    <c16:uniqueId val="{0000000F-E59D-49F1-8AA2-705D35750817}"/>
                  </c:ext>
                </c:extLst>
              </c15:ser>
            </c15:filteredBarSeries>
            <c15:filteredBarSeries>
              <c15:ser>
                <c:idx val="8"/>
                <c:order val="8"/>
                <c:tx>
                  <c:strRef>
                    <c:extLst xmlns:c15="http://schemas.microsoft.com/office/drawing/2012/chart">
                      <c:ext xmlns:c15="http://schemas.microsoft.com/office/drawing/2012/chart" uri="{02D57815-91ED-43cb-92C2-25804820EDAC}">
                        <c15:formulaRef>
                          <c15:sqref>Sheet1!$J$1</c15:sqref>
                        </c15:formulaRef>
                      </c:ext>
                    </c:extLst>
                    <c:strCache>
                      <c:ptCount val="1"/>
                      <c:pt idx="0">
                        <c:v>High Count</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Sheet1!$J$2:$J$12</c15:sqref>
                        </c15:formulaRef>
                      </c:ext>
                    </c:extLst>
                    <c:numCache>
                      <c:formatCode>0</c:formatCode>
                      <c:ptCount val="11"/>
                      <c:pt idx="0">
                        <c:v>44</c:v>
                      </c:pt>
                      <c:pt idx="1">
                        <c:v>43</c:v>
                      </c:pt>
                      <c:pt idx="2">
                        <c:v>47</c:v>
                      </c:pt>
                      <c:pt idx="3">
                        <c:v>27</c:v>
                      </c:pt>
                      <c:pt idx="4">
                        <c:v>36</c:v>
                      </c:pt>
                      <c:pt idx="5">
                        <c:v>29</c:v>
                      </c:pt>
                      <c:pt idx="6">
                        <c:v>6</c:v>
                      </c:pt>
                      <c:pt idx="7">
                        <c:v>17</c:v>
                      </c:pt>
                      <c:pt idx="8">
                        <c:v>22</c:v>
                      </c:pt>
                      <c:pt idx="9">
                        <c:v>30</c:v>
                      </c:pt>
                      <c:pt idx="10">
                        <c:v>27</c:v>
                      </c:pt>
                    </c:numCache>
                  </c:numRef>
                </c:val>
                <c:extLst xmlns:c15="http://schemas.microsoft.com/office/drawing/2012/chart">
                  <c:ext xmlns:c16="http://schemas.microsoft.com/office/drawing/2014/chart" uri="{C3380CC4-5D6E-409C-BE32-E72D297353CC}">
                    <c16:uniqueId val="{00000010-E59D-49F1-8AA2-705D35750817}"/>
                  </c:ext>
                </c:extLst>
              </c15:ser>
            </c15:filteredBarSeries>
            <c15:filteredBarSeries>
              <c15:ser>
                <c:idx val="9"/>
                <c:order val="9"/>
                <c:tx>
                  <c:strRef>
                    <c:extLst xmlns:c15="http://schemas.microsoft.com/office/drawing/2012/chart">
                      <c:ext xmlns:c15="http://schemas.microsoft.com/office/drawing/2012/chart" uri="{02D57815-91ED-43cb-92C2-25804820EDAC}">
                        <c15:formulaRef>
                          <c15:sqref>Sheet1!$K$1</c15:sqref>
                        </c15:formulaRef>
                      </c:ext>
                    </c:extLst>
                    <c:strCache>
                      <c:ptCount val="1"/>
                      <c:pt idx="0">
                        <c:v>Column H (for B &amp; E)</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Sheet1!$K$2:$K$12</c15:sqref>
                        </c15:formulaRef>
                      </c:ext>
                    </c:extLst>
                    <c:numCache>
                      <c:formatCode>General</c:formatCode>
                      <c:ptCount val="11"/>
                      <c:pt idx="0">
                        <c:v>0</c:v>
                      </c:pt>
                      <c:pt idx="1">
                        <c:v>0</c:v>
                      </c:pt>
                      <c:pt idx="2">
                        <c:v>0</c:v>
                      </c:pt>
                      <c:pt idx="3">
                        <c:v>0</c:v>
                      </c:pt>
                      <c:pt idx="4">
                        <c:v>0</c:v>
                      </c:pt>
                      <c:pt idx="5">
                        <c:v>0</c:v>
                      </c:pt>
                      <c:pt idx="6">
                        <c:v>0</c:v>
                      </c:pt>
                      <c:pt idx="7">
                        <c:v>0</c:v>
                      </c:pt>
                      <c:pt idx="8">
                        <c:v>0</c:v>
                      </c:pt>
                      <c:pt idx="9">
                        <c:v>0</c:v>
                      </c:pt>
                      <c:pt idx="10">
                        <c:v>0</c:v>
                      </c:pt>
                    </c:numCache>
                  </c:numRef>
                </c:val>
                <c:extLst xmlns:c15="http://schemas.microsoft.com/office/drawing/2012/chart">
                  <c:ext xmlns:c16="http://schemas.microsoft.com/office/drawing/2014/chart" uri="{C3380CC4-5D6E-409C-BE32-E72D297353CC}">
                    <c16:uniqueId val="{00000011-E59D-49F1-8AA2-705D35750817}"/>
                  </c:ext>
                </c:extLst>
              </c15:ser>
            </c15:filteredBarSeries>
            <c15:filteredBarSeries>
              <c15:ser>
                <c:idx val="10"/>
                <c:order val="10"/>
                <c:tx>
                  <c:strRef>
                    <c:extLst xmlns:c15="http://schemas.microsoft.com/office/drawing/2012/chart">
                      <c:ext xmlns:c15="http://schemas.microsoft.com/office/drawing/2012/chart" uri="{02D57815-91ED-43cb-92C2-25804820EDAC}">
                        <c15:formulaRef>
                          <c15:sqref>Sheet1!$L$1</c15:sqref>
                        </c15:formulaRef>
                      </c:ext>
                    </c:extLst>
                    <c:strCache>
                      <c:ptCount val="1"/>
                      <c:pt idx="0">
                        <c:v>Column I (for C &amp; F</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Sheet1!$L$2:$L$12</c15:sqref>
                        </c15:formulaRef>
                      </c:ext>
                    </c:extLst>
                    <c:numCache>
                      <c:formatCode>General</c:formatCode>
                      <c:ptCount val="11"/>
                      <c:pt idx="0">
                        <c:v>0</c:v>
                      </c:pt>
                      <c:pt idx="1">
                        <c:v>0</c:v>
                      </c:pt>
                      <c:pt idx="2">
                        <c:v>0</c:v>
                      </c:pt>
                      <c:pt idx="3">
                        <c:v>0</c:v>
                      </c:pt>
                      <c:pt idx="4">
                        <c:v>0</c:v>
                      </c:pt>
                      <c:pt idx="5">
                        <c:v>0</c:v>
                      </c:pt>
                      <c:pt idx="6">
                        <c:v>0</c:v>
                      </c:pt>
                      <c:pt idx="7">
                        <c:v>0</c:v>
                      </c:pt>
                      <c:pt idx="8">
                        <c:v>0</c:v>
                      </c:pt>
                      <c:pt idx="9">
                        <c:v>0</c:v>
                      </c:pt>
                      <c:pt idx="10">
                        <c:v>0</c:v>
                      </c:pt>
                    </c:numCache>
                  </c:numRef>
                </c:val>
                <c:extLst xmlns:c15="http://schemas.microsoft.com/office/drawing/2012/chart">
                  <c:ext xmlns:c16="http://schemas.microsoft.com/office/drawing/2014/chart" uri="{C3380CC4-5D6E-409C-BE32-E72D297353CC}">
                    <c16:uniqueId val="{00000012-E59D-49F1-8AA2-705D35750817}"/>
                  </c:ext>
                </c:extLst>
              </c15:ser>
            </c15:filteredBarSeries>
            <c15:filteredBarSeries>
              <c15:ser>
                <c:idx val="11"/>
                <c:order val="11"/>
                <c:tx>
                  <c:strRef>
                    <c:extLst xmlns:c15="http://schemas.microsoft.com/office/drawing/2012/chart">
                      <c:ext xmlns:c15="http://schemas.microsoft.com/office/drawing/2012/chart" uri="{02D57815-91ED-43cb-92C2-25804820EDAC}">
                        <c15:formulaRef>
                          <c15:sqref>Sheet1!$M$1</c15:sqref>
                        </c15:formulaRef>
                      </c:ext>
                    </c:extLst>
                    <c:strCache>
                      <c:ptCount val="1"/>
                      <c:pt idx="0">
                        <c:v>Column J (for D &amp; G):</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Sheet1!$M$2:$M$12</c15:sqref>
                        </c15:formulaRef>
                      </c:ext>
                    </c:extLst>
                    <c:numCache>
                      <c:formatCode>General</c:formatCode>
                      <c:ptCount val="11"/>
                      <c:pt idx="0">
                        <c:v>0</c:v>
                      </c:pt>
                      <c:pt idx="1">
                        <c:v>0</c:v>
                      </c:pt>
                      <c:pt idx="2">
                        <c:v>0</c:v>
                      </c:pt>
                      <c:pt idx="3">
                        <c:v>0</c:v>
                      </c:pt>
                      <c:pt idx="4">
                        <c:v>0</c:v>
                      </c:pt>
                      <c:pt idx="5">
                        <c:v>0</c:v>
                      </c:pt>
                      <c:pt idx="6">
                        <c:v>0</c:v>
                      </c:pt>
                      <c:pt idx="7">
                        <c:v>0</c:v>
                      </c:pt>
                      <c:pt idx="8">
                        <c:v>0</c:v>
                      </c:pt>
                      <c:pt idx="9">
                        <c:v>0</c:v>
                      </c:pt>
                      <c:pt idx="10">
                        <c:v>0</c:v>
                      </c:pt>
                    </c:numCache>
                  </c:numRef>
                </c:val>
                <c:extLst xmlns:c15="http://schemas.microsoft.com/office/drawing/2012/chart">
                  <c:ext xmlns:c16="http://schemas.microsoft.com/office/drawing/2014/chart" uri="{C3380CC4-5D6E-409C-BE32-E72D297353CC}">
                    <c16:uniqueId val="{00000013-E59D-49F1-8AA2-705D35750817}"/>
                  </c:ext>
                </c:extLst>
              </c15:ser>
            </c15:filteredBarSeries>
          </c:ext>
        </c:extLst>
      </c:bar3DChart>
      <c:catAx>
        <c:axId val="329537128"/>
        <c:scaling>
          <c:orientation val="minMax"/>
        </c:scaling>
        <c:delete val="0"/>
        <c:axPos val="b"/>
        <c:title>
          <c:tx>
            <c:rich>
              <a:bodyPr/>
              <a:lstStyle/>
              <a:p>
                <a:pPr>
                  <a:defRPr/>
                </a:pPr>
                <a:r>
                  <a:rPr lang="en-US"/>
                  <a:t>Fall</a:t>
                </a:r>
              </a:p>
            </c:rich>
          </c:tx>
          <c:overlay val="0"/>
        </c:title>
        <c:numFmt formatCode="General" sourceLinked="0"/>
        <c:majorTickMark val="out"/>
        <c:minorTickMark val="none"/>
        <c:tickLblPos val="nextTo"/>
        <c:crossAx val="420660408"/>
        <c:crosses val="autoZero"/>
        <c:auto val="1"/>
        <c:lblAlgn val="ctr"/>
        <c:lblOffset val="100"/>
        <c:noMultiLvlLbl val="0"/>
      </c:catAx>
      <c:valAx>
        <c:axId val="420660408"/>
        <c:scaling>
          <c:orientation val="minMax"/>
          <c:min val="0"/>
        </c:scaling>
        <c:delete val="0"/>
        <c:axPos val="l"/>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329537128"/>
        <c:crosses val="autoZero"/>
        <c:crossBetween val="between"/>
        <c:majorUnit val="0.2"/>
      </c:valAx>
    </c:plotArea>
    <c:legend>
      <c:legendPos val="b"/>
      <c:layout>
        <c:manualLayout>
          <c:xMode val="edge"/>
          <c:yMode val="edge"/>
          <c:x val="0.18874027787810926"/>
          <c:y val="0.92991111906466239"/>
          <c:w val="0.50690919482793029"/>
          <c:h val="7.0088970239837622E-2"/>
        </c:manualLayout>
      </c:layout>
      <c:overlay val="0"/>
      <c:spPr>
        <a:ln>
          <a:noFill/>
        </a:ln>
      </c:spPr>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pPr>
        <a:ln>
          <a:solidFill>
            <a:schemeClr val="bg2">
              <a:lumMod val="90000"/>
            </a:schemeClr>
          </a:solidFill>
        </a:ln>
      </c:spPr>
    </c:sideWall>
    <c:backWall>
      <c:thickness val="0"/>
      <c:spPr>
        <a:ln>
          <a:solidFill>
            <a:schemeClr val="bg2">
              <a:lumMod val="90000"/>
            </a:schemeClr>
          </a:solidFill>
        </a:ln>
      </c:spPr>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 (0-1)</c:v>
                </c:pt>
              </c:strCache>
            </c:strRef>
          </c:tx>
          <c:spPr>
            <a:solidFill>
              <a:srgbClr val="33CC33"/>
            </a:solidFill>
          </c:spPr>
          <c:invertIfNegative val="0"/>
          <c:dLbls>
            <c:dLbl>
              <c:idx val="0"/>
              <c:layout>
                <c:manualLayout>
                  <c:x val="4.6145778328943281E-3"/>
                  <c:y val="-3.4446419335394836E-2"/>
                </c:manualLayout>
              </c:layout>
              <c:tx>
                <c:rich>
                  <a:bodyPr/>
                  <a:lstStyle/>
                  <a:p>
                    <a:fld id="{F7B7933C-28B6-4A4A-AE45-6AD36F912BC4}"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9BAA-45C5-8201-526D6CDF61ED}"/>
                </c:ext>
              </c:extLst>
            </c:dLbl>
            <c:dLbl>
              <c:idx val="1"/>
              <c:layout>
                <c:manualLayout>
                  <c:x val="1.1536444582235818E-2"/>
                  <c:y val="-3.1796694771133692E-2"/>
                </c:manualLayout>
              </c:layout>
              <c:tx>
                <c:rich>
                  <a:bodyPr/>
                  <a:lstStyle/>
                  <a:p>
                    <a:fld id="{7D9AEE12-5B3A-46FB-85FE-FD056AE93EC1}"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9BAA-45C5-8201-526D6CDF61ED}"/>
                </c:ext>
              </c:extLst>
            </c:dLbl>
            <c:dLbl>
              <c:idx val="2"/>
              <c:layout>
                <c:manualLayout>
                  <c:x val="1.0382800124012237E-2"/>
                  <c:y val="-7.949173692783423E-3"/>
                </c:manualLayout>
              </c:layout>
              <c:tx>
                <c:rich>
                  <a:bodyPr/>
                  <a:lstStyle/>
                  <a:p>
                    <a:fld id="{DA61A695-5740-4B6D-A9C0-C333464BC98F}"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9BAA-45C5-8201-526D6CDF61ED}"/>
                </c:ext>
              </c:extLst>
            </c:dLbl>
            <c:dLbl>
              <c:idx val="3"/>
              <c:layout>
                <c:manualLayout>
                  <c:x val="5.7682222911179092E-3"/>
                  <c:y val="-1.5898347385566943E-2"/>
                </c:manualLayout>
              </c:layout>
              <c:tx>
                <c:rich>
                  <a:bodyPr/>
                  <a:lstStyle/>
                  <a:p>
                    <a:fld id="{DEBBE278-4E9C-4C4B-BB2F-41FC87792FA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9BAA-45C5-8201-526D6CDF61ED}"/>
                </c:ext>
              </c:extLst>
            </c:dLbl>
            <c:dLbl>
              <c:idx val="4"/>
              <c:layout>
                <c:manualLayout>
                  <c:x val="8.0755112075650733E-3"/>
                  <c:y val="5.2994491285222817E-3"/>
                </c:manualLayout>
              </c:layout>
              <c:tx>
                <c:rich>
                  <a:bodyPr/>
                  <a:lstStyle/>
                  <a:p>
                    <a:fld id="{5D0E6557-E724-4344-A639-DB5E887881C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9BAA-45C5-8201-526D6CDF61ED}"/>
                </c:ext>
              </c:extLst>
            </c:dLbl>
            <c:dLbl>
              <c:idx val="5"/>
              <c:layout>
                <c:manualLayout>
                  <c:x val="1.0382800124012237E-2"/>
                  <c:y val="5.2994491285223303E-3"/>
                </c:manualLayout>
              </c:layout>
              <c:tx>
                <c:rich>
                  <a:bodyPr/>
                  <a:lstStyle/>
                  <a:p>
                    <a:fld id="{695B6106-A3D0-42E7-8C6D-5357C7B2EB4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FB50-4089-8FFE-C5D871197C71}"/>
                </c:ext>
              </c:extLst>
            </c:dLbl>
            <c:dLbl>
              <c:idx val="6"/>
              <c:layout>
                <c:manualLayout>
                  <c:x val="5.7682222911179092E-3"/>
                  <c:y val="1.3248622821305754E-2"/>
                </c:manualLayout>
              </c:layout>
              <c:tx>
                <c:rich>
                  <a:bodyPr/>
                  <a:lstStyle/>
                  <a:p>
                    <a:fld id="{772BC681-EA12-4172-9579-B3AEA5DF390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FB50-4089-8FFE-C5D871197C71}"/>
                </c:ext>
              </c:extLst>
            </c:dLbl>
            <c:dLbl>
              <c:idx val="7"/>
              <c:layout>
                <c:manualLayout>
                  <c:x val="6.9218667493414071E-3"/>
                  <c:y val="-2.1197796514089127E-2"/>
                </c:manualLayout>
              </c:layout>
              <c:tx>
                <c:rich>
                  <a:bodyPr/>
                  <a:lstStyle/>
                  <a:p>
                    <a:fld id="{2957473F-AC5A-4C3C-BFBE-F4D6000EBF3F}"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FB50-4089-8FFE-C5D871197C71}"/>
                </c:ext>
              </c:extLst>
            </c:dLbl>
            <c:dLbl>
              <c:idx val="8"/>
              <c:layout>
                <c:manualLayout>
                  <c:x val="5.7682222911179092E-3"/>
                  <c:y val="-2.1197796514089127E-2"/>
                </c:manualLayout>
              </c:layout>
              <c:tx>
                <c:rich>
                  <a:bodyPr/>
                  <a:lstStyle/>
                  <a:p>
                    <a:fld id="{3E92E229-B3D4-40E1-BA42-FB4D5FA6B0F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FB50-4089-8FFE-C5D871197C71}"/>
                </c:ext>
              </c:extLst>
            </c:dLbl>
            <c:dLbl>
              <c:idx val="9"/>
              <c:layout>
                <c:manualLayout>
                  <c:x val="5.7682222911179092E-3"/>
                  <c:y val="-2.9146970206872552E-2"/>
                </c:manualLayout>
              </c:layout>
              <c:tx>
                <c:rich>
                  <a:bodyPr/>
                  <a:lstStyle/>
                  <a:p>
                    <a:fld id="{45097046-1BB2-4031-B530-C7B3E5205653}"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FB50-4089-8FFE-C5D871197C71}"/>
                </c:ext>
              </c:extLst>
            </c:dLbl>
            <c:dLbl>
              <c:idx val="10"/>
              <c:layout>
                <c:manualLayout>
                  <c:x val="6.9218667493413221E-3"/>
                  <c:y val="-7.9491736927835201E-3"/>
                </c:manualLayout>
              </c:layout>
              <c:tx>
                <c:rich>
                  <a:bodyPr/>
                  <a:lstStyle/>
                  <a:p>
                    <a:fld id="{1B7FE8EF-DE77-4159-9BFD-033C50F82B4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5-FB50-4089-8FFE-C5D871197C71}"/>
                </c:ext>
              </c:extLst>
            </c:dLbl>
            <c:spPr>
              <a:solidFill>
                <a:schemeClr val="accent6">
                  <a:lumMod val="20000"/>
                  <a:lumOff val="80000"/>
                </a:schemeClr>
              </a:solidFill>
              <a:ln>
                <a:solidFill>
                  <a:prstClr val="black">
                    <a:lumMod val="65000"/>
                    <a:lumOff val="35000"/>
                  </a:prstClr>
                </a:solidFill>
              </a:ln>
              <a:effectLst/>
            </c:spPr>
            <c:txPr>
              <a:bodyPr wrap="square" lIns="38100" tIns="19050" rIns="38100" bIns="19050" anchor="ctr">
                <a:spAutoFit/>
              </a:bodyPr>
              <a:lstStyle/>
              <a:p>
                <a:pPr>
                  <a:defRPr sz="1200"/>
                </a:pPr>
                <a:endParaRPr lang="en-US"/>
              </a:p>
            </c:txPr>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1"/>
              </c:ext>
            </c:extLst>
          </c:dLbls>
          <c:cat>
            <c:strRef>
              <c:f>Sheet1!$A$2:$A$12</c:f>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f>Sheet1!$B$2:$B$12</c:f>
              <c:numCache>
                <c:formatCode>0.00</c:formatCode>
                <c:ptCount val="11"/>
                <c:pt idx="0">
                  <c:v>0.68314606741573036</c:v>
                </c:pt>
                <c:pt idx="1">
                  <c:v>0.69689737470167068</c:v>
                </c:pt>
                <c:pt idx="2">
                  <c:v>0.77301927194860809</c:v>
                </c:pt>
                <c:pt idx="3">
                  <c:v>0.75111111111111106</c:v>
                </c:pt>
                <c:pt idx="4">
                  <c:v>0.82009345794392519</c:v>
                </c:pt>
                <c:pt idx="5">
                  <c:v>0.83950617283950613</c:v>
                </c:pt>
                <c:pt idx="6">
                  <c:v>0.86990000000000001</c:v>
                </c:pt>
                <c:pt idx="7">
                  <c:v>0.78239999999999998</c:v>
                </c:pt>
                <c:pt idx="8">
                  <c:v>0.78849999999999998</c:v>
                </c:pt>
                <c:pt idx="9">
                  <c:v>0.76919999999999999</c:v>
                </c:pt>
                <c:pt idx="10">
                  <c:v>0.83489999999999998</c:v>
                </c:pt>
              </c:numCache>
            </c:numRef>
          </c:val>
          <c:extLst>
            <c:ext xmlns:c15="http://schemas.microsoft.com/office/drawing/2012/chart" uri="{02D57815-91ED-43cb-92C2-25804820EDAC}">
              <c15:datalabelsRange>
                <c15:f>Sheet1!$K$2:$K$1048570</c15:f>
                <c15:dlblRangeCache>
                  <c:ptCount val="1048569"/>
                  <c:pt idx="0">
                    <c:v>68.31% 
(n=304)</c:v>
                  </c:pt>
                  <c:pt idx="1">
                    <c:v>69.69% 
(n=292)</c:v>
                  </c:pt>
                  <c:pt idx="2">
                    <c:v>77.3% 
(n=361)</c:v>
                  </c:pt>
                  <c:pt idx="3">
                    <c:v>75.11% 
(n=338)</c:v>
                  </c:pt>
                  <c:pt idx="4">
                    <c:v>82.01% 
(n=351)</c:v>
                  </c:pt>
                  <c:pt idx="5">
                    <c:v>83.95% 
(n=340)</c:v>
                  </c:pt>
                  <c:pt idx="6">
                    <c:v>86.99% 
(n=321)</c:v>
                  </c:pt>
                  <c:pt idx="7">
                    <c:v>78.24% 
(n=338)</c:v>
                  </c:pt>
                  <c:pt idx="8">
                    <c:v>78.85% 
(n=343)</c:v>
                  </c:pt>
                  <c:pt idx="9">
                    <c:v>76.92% 
(n=330)</c:v>
                  </c:pt>
                  <c:pt idx="10">
                    <c:v>83.49% 
(n=364)</c:v>
                  </c:pt>
                </c15:dlblRangeCache>
              </c15:datalabelsRange>
            </c:ext>
            <c:ext xmlns:c16="http://schemas.microsoft.com/office/drawing/2014/chart" uri="{C3380CC4-5D6E-409C-BE32-E72D297353CC}">
              <c16:uniqueId val="{00000005-9BAA-45C5-8201-526D6CDF61ED}"/>
            </c:ext>
          </c:extLst>
        </c:ser>
        <c:ser>
          <c:idx val="1"/>
          <c:order val="1"/>
          <c:tx>
            <c:strRef>
              <c:f>Sheet1!$C$1</c:f>
              <c:strCache>
                <c:ptCount val="1"/>
                <c:pt idx="0">
                  <c:v>Moderate (2-3)</c:v>
                </c:pt>
              </c:strCache>
            </c:strRef>
          </c:tx>
          <c:spPr>
            <a:solidFill>
              <a:srgbClr val="FFFF00"/>
            </a:solidFill>
            <a:ln>
              <a:solidFill>
                <a:srgbClr val="FFFF00"/>
              </a:solidFill>
            </a:ln>
          </c:spPr>
          <c:invertIfNegative val="0"/>
          <c:dLbls>
            <c:dLbl>
              <c:idx val="0"/>
              <c:layout>
                <c:manualLayout>
                  <c:x val="3.9223911579601742E-2"/>
                  <c:y val="-6.0943664978006268E-2"/>
                </c:manualLayout>
              </c:layout>
              <c:tx>
                <c:rich>
                  <a:bodyPr/>
                  <a:lstStyle/>
                  <a:p>
                    <a:fld id="{2F141D22-4783-4FDB-AB28-58CE315824C3}"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9BAA-45C5-8201-526D6CDF61ED}"/>
                </c:ext>
              </c:extLst>
            </c:dLbl>
            <c:dLbl>
              <c:idx val="1"/>
              <c:layout>
                <c:manualLayout>
                  <c:x val="4.037755603782537E-2"/>
                  <c:y val="-6.6243114106528528E-2"/>
                </c:manualLayout>
              </c:layout>
              <c:tx>
                <c:rich>
                  <a:bodyPr/>
                  <a:lstStyle/>
                  <a:p>
                    <a:fld id="{77D5BADB-6A86-4C6C-814F-50F0F263112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9BAA-45C5-8201-526D6CDF61ED}"/>
                </c:ext>
              </c:extLst>
            </c:dLbl>
            <c:dLbl>
              <c:idx val="2"/>
              <c:layout>
                <c:manualLayout>
                  <c:x val="3.9223911579601742E-2"/>
                  <c:y val="-2.3847521078350267E-2"/>
                </c:manualLayout>
              </c:layout>
              <c:tx>
                <c:rich>
                  <a:bodyPr/>
                  <a:lstStyle/>
                  <a:p>
                    <a:fld id="{22C4A23C-5298-4E0E-A3EE-11901AD9CDC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8-9BAA-45C5-8201-526D6CDF61ED}"/>
                </c:ext>
              </c:extLst>
            </c:dLbl>
            <c:dLbl>
              <c:idx val="3"/>
              <c:layout>
                <c:manualLayout>
                  <c:x val="4.3838489412496115E-2"/>
                  <c:y val="-3.7096143899655973E-2"/>
                </c:manualLayout>
              </c:layout>
              <c:tx>
                <c:rich>
                  <a:bodyPr/>
                  <a:lstStyle/>
                  <a:p>
                    <a:fld id="{F48388A8-4212-46F8-A396-20CC3B20C4B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9BAA-45C5-8201-526D6CDF61ED}"/>
                </c:ext>
              </c:extLst>
            </c:dLbl>
            <c:dLbl>
              <c:idx val="4"/>
              <c:layout>
                <c:manualLayout>
                  <c:x val="4.037755603782537E-2"/>
                  <c:y val="-1.3248622821305706E-2"/>
                </c:manualLayout>
              </c:layout>
              <c:tx>
                <c:rich>
                  <a:bodyPr/>
                  <a:lstStyle/>
                  <a:p>
                    <a:fld id="{906A608C-8F3A-4CF3-9B2E-39E2D9024735}"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A-9BAA-45C5-8201-526D6CDF61ED}"/>
                </c:ext>
              </c:extLst>
            </c:dLbl>
            <c:dLbl>
              <c:idx val="5"/>
              <c:layout>
                <c:manualLayout>
                  <c:x val="4.1531200496048949E-2"/>
                  <c:y val="5.2994491285222817E-3"/>
                </c:manualLayout>
              </c:layout>
              <c:tx>
                <c:rich>
                  <a:bodyPr/>
                  <a:lstStyle/>
                  <a:p>
                    <a:fld id="{9D6391D6-8855-4C14-A33F-1F3FE5FBF33F}"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FB50-4089-8FFE-C5D871197C71}"/>
                </c:ext>
              </c:extLst>
            </c:dLbl>
            <c:dLbl>
              <c:idx val="6"/>
              <c:layout>
                <c:manualLayout>
                  <c:x val="3.8070267121378204E-2"/>
                  <c:y val="2.1197796514089127E-2"/>
                </c:manualLayout>
              </c:layout>
              <c:tx>
                <c:rich>
                  <a:bodyPr/>
                  <a:lstStyle/>
                  <a:p>
                    <a:fld id="{6483349D-5F54-4B08-80B8-DB707F2395B3}"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FB50-4089-8FFE-C5D871197C71}"/>
                </c:ext>
              </c:extLst>
            </c:dLbl>
            <c:dLbl>
              <c:idx val="7"/>
              <c:layout>
                <c:manualLayout>
                  <c:x val="4.3838489412496115E-2"/>
                  <c:y val="-1.8548071949827986E-2"/>
                </c:manualLayout>
              </c:layout>
              <c:tx>
                <c:rich>
                  <a:bodyPr/>
                  <a:lstStyle/>
                  <a:p>
                    <a:fld id="{03251934-0EEE-4334-A90C-0F67633C464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8-FB50-4089-8FFE-C5D871197C71}"/>
                </c:ext>
              </c:extLst>
            </c:dLbl>
            <c:dLbl>
              <c:idx val="8"/>
              <c:layout>
                <c:manualLayout>
                  <c:x val="4.1531200496048949E-2"/>
                  <c:y val="-5.299449128522306E-3"/>
                </c:manualLayout>
              </c:layout>
              <c:tx>
                <c:rich>
                  <a:bodyPr/>
                  <a:lstStyle/>
                  <a:p>
                    <a:fld id="{E83ED0AE-2D1E-48D2-ACFF-5A8F09E04420}"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FB50-4089-8FFE-C5D871197C71}"/>
                </c:ext>
              </c:extLst>
            </c:dLbl>
            <c:dLbl>
              <c:idx val="9"/>
              <c:layout>
                <c:manualLayout>
                  <c:x val="3.9223911579601617E-2"/>
                  <c:y val="-2.3847521078350267E-2"/>
                </c:manualLayout>
              </c:layout>
              <c:tx>
                <c:rich>
                  <a:bodyPr/>
                  <a:lstStyle/>
                  <a:p>
                    <a:fld id="{EDA9853C-8599-4429-BEB3-6A401BDF1D4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A-FB50-4089-8FFE-C5D871197C71}"/>
                </c:ext>
              </c:extLst>
            </c:dLbl>
            <c:dLbl>
              <c:idx val="10"/>
              <c:layout>
                <c:manualLayout>
                  <c:x val="5.0760356161837605E-2"/>
                  <c:y val="1.0598898257044539E-2"/>
                </c:manualLayout>
              </c:layout>
              <c:tx>
                <c:rich>
                  <a:bodyPr/>
                  <a:lstStyle/>
                  <a:p>
                    <a:fld id="{641AB0C5-B455-4252-869D-AAE2B99C26C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FB50-4089-8FFE-C5D871197C71}"/>
                </c:ext>
              </c:extLst>
            </c:dLbl>
            <c:spPr>
              <a:solidFill>
                <a:srgbClr val="FFFFCC"/>
              </a:solidFill>
              <a:ln>
                <a:solidFill>
                  <a:prstClr val="black">
                    <a:lumMod val="65000"/>
                    <a:lumOff val="35000"/>
                  </a:prstClr>
                </a:solidFill>
              </a:ln>
              <a:effectLst/>
            </c:spPr>
            <c:txPr>
              <a:bodyPr wrap="square" lIns="38100" tIns="19050" rIns="38100" bIns="19050" anchor="ctr">
                <a:spAutoFit/>
              </a:bodyPr>
              <a:lstStyle/>
              <a:p>
                <a:pPr>
                  <a:defRPr sz="1200"/>
                </a:pPr>
                <a:endParaRPr lang="en-US"/>
              </a:p>
            </c:txPr>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1"/>
              </c:ext>
            </c:extLst>
          </c:dLbls>
          <c:cat>
            <c:strRef>
              <c:f>Sheet1!$A$2:$A$12</c:f>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f>Sheet1!$C$2:$C$12</c:f>
              <c:numCache>
                <c:formatCode>0.00</c:formatCode>
                <c:ptCount val="11"/>
                <c:pt idx="0">
                  <c:v>0.1842696629213483</c:v>
                </c:pt>
                <c:pt idx="1">
                  <c:v>0.15513126491646778</c:v>
                </c:pt>
                <c:pt idx="2">
                  <c:v>0.14346895074946467</c:v>
                </c:pt>
                <c:pt idx="3">
                  <c:v>0.16222222222222221</c:v>
                </c:pt>
                <c:pt idx="4">
                  <c:v>0.10747663551401869</c:v>
                </c:pt>
                <c:pt idx="5">
                  <c:v>0.11604938271604938</c:v>
                </c:pt>
                <c:pt idx="6">
                  <c:v>9.4899999999999998E-2</c:v>
                </c:pt>
                <c:pt idx="7">
                  <c:v>0.14349999999999999</c:v>
                </c:pt>
                <c:pt idx="8">
                  <c:v>0.15859999999999999</c:v>
                </c:pt>
                <c:pt idx="9">
                  <c:v>0.1469</c:v>
                </c:pt>
                <c:pt idx="10">
                  <c:v>0.11700000000000001</c:v>
                </c:pt>
              </c:numCache>
            </c:numRef>
          </c:val>
          <c:extLst>
            <c:ext xmlns:c15="http://schemas.microsoft.com/office/drawing/2012/chart" uri="{02D57815-91ED-43cb-92C2-25804820EDAC}">
              <c15:datalabelsRange>
                <c15:f>Sheet1!$L$2:$L$1048570</c15:f>
                <c15:dlblRangeCache>
                  <c:ptCount val="1048569"/>
                  <c:pt idx="0">
                    <c:v>18.43% 
(n=82)</c:v>
                  </c:pt>
                  <c:pt idx="1">
                    <c:v>15.51% 
(n=65)</c:v>
                  </c:pt>
                  <c:pt idx="2">
                    <c:v>14.35% 
(n=67)</c:v>
                  </c:pt>
                  <c:pt idx="3">
                    <c:v>16.22% 
(n=73)</c:v>
                  </c:pt>
                  <c:pt idx="4">
                    <c:v>10.75% 
(n=46)</c:v>
                  </c:pt>
                  <c:pt idx="5">
                    <c:v>11.6% 
(n=47)</c:v>
                  </c:pt>
                  <c:pt idx="6">
                    <c:v>9.49% 
(n=35)</c:v>
                  </c:pt>
                  <c:pt idx="7">
                    <c:v>14.35% 
(n=62)</c:v>
                  </c:pt>
                  <c:pt idx="8">
                    <c:v>15.86% 
(n=69)</c:v>
                  </c:pt>
                  <c:pt idx="9">
                    <c:v>14.69% 
(n=63)</c:v>
                  </c:pt>
                  <c:pt idx="10">
                    <c:v>11.7% 
(n=51)</c:v>
                  </c:pt>
                </c15:dlblRangeCache>
              </c15:datalabelsRange>
            </c:ext>
            <c:ext xmlns:c16="http://schemas.microsoft.com/office/drawing/2014/chart" uri="{C3380CC4-5D6E-409C-BE32-E72D297353CC}">
              <c16:uniqueId val="{0000000B-9BAA-45C5-8201-526D6CDF61ED}"/>
            </c:ext>
          </c:extLst>
        </c:ser>
        <c:ser>
          <c:idx val="2"/>
          <c:order val="2"/>
          <c:tx>
            <c:strRef>
              <c:f>Sheet1!$D$1</c:f>
              <c:strCache>
                <c:ptCount val="1"/>
                <c:pt idx="0">
                  <c:v>High (4-15)</c:v>
                </c:pt>
              </c:strCache>
            </c:strRef>
          </c:tx>
          <c:spPr>
            <a:solidFill>
              <a:srgbClr val="FF0000"/>
            </a:solidFill>
            <a:ln>
              <a:solidFill>
                <a:srgbClr val="FF0000"/>
              </a:solidFill>
            </a:ln>
          </c:spPr>
          <c:invertIfNegative val="0"/>
          <c:dLbls>
            <c:dLbl>
              <c:idx val="0"/>
              <c:layout>
                <c:manualLayout>
                  <c:x val="4.0377556037825328E-2"/>
                  <c:y val="-6.7749075673838519E-2"/>
                </c:manualLayout>
              </c:layout>
              <c:tx>
                <c:rich>
                  <a:bodyPr/>
                  <a:lstStyle/>
                  <a:p>
                    <a:fld id="{FA450182-2917-4AC4-9215-BAAAF994D9BF}"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9BAA-45C5-8201-526D6CDF61ED}"/>
                </c:ext>
              </c:extLst>
            </c:dLbl>
            <c:dLbl>
              <c:idx val="1"/>
              <c:layout>
                <c:manualLayout>
                  <c:x val="4.1531200496048949E-2"/>
                  <c:y val="-7.5626268659955004E-2"/>
                </c:manualLayout>
              </c:layout>
              <c:tx>
                <c:rich>
                  <a:bodyPr/>
                  <a:lstStyle/>
                  <a:p>
                    <a:fld id="{96A8AA6B-88DE-4714-A344-F94BFB381ED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D-9BAA-45C5-8201-526D6CDF61ED}"/>
                </c:ext>
              </c:extLst>
            </c:dLbl>
            <c:dLbl>
              <c:idx val="2"/>
              <c:layout>
                <c:manualLayout>
                  <c:x val="4.3838489412496115E-2"/>
                  <c:y val="-5.3727442654848759E-2"/>
                </c:manualLayout>
              </c:layout>
              <c:tx>
                <c:rich>
                  <a:bodyPr/>
                  <a:lstStyle/>
                  <a:p>
                    <a:fld id="{33D031B6-4AFB-4A19-870F-56E3FDDCB22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E-9BAA-45C5-8201-526D6CDF61ED}"/>
                </c:ext>
              </c:extLst>
            </c:dLbl>
            <c:dLbl>
              <c:idx val="3"/>
              <c:layout>
                <c:manualLayout>
                  <c:x val="5.0183533932725816E-2"/>
                  <c:y val="-6.05459976536376E-2"/>
                </c:manualLayout>
              </c:layout>
              <c:tx>
                <c:rich>
                  <a:bodyPr/>
                  <a:lstStyle/>
                  <a:p>
                    <a:fld id="{DAD579A4-9B67-4415-9B02-C4AFD166F40F}"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F-9BAA-45C5-8201-526D6CDF61ED}"/>
                </c:ext>
              </c:extLst>
            </c:dLbl>
            <c:dLbl>
              <c:idx val="4"/>
              <c:layout>
                <c:manualLayout>
                  <c:x val="4.1531200496048949E-2"/>
                  <c:y val="-4.996274737630324E-2"/>
                </c:manualLayout>
              </c:layout>
              <c:tx>
                <c:rich>
                  <a:bodyPr/>
                  <a:lstStyle/>
                  <a:p>
                    <a:fld id="{6D8E8C9E-D843-4497-866C-7AF3C5C74A1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0-9BAA-45C5-8201-526D6CDF61ED}"/>
                </c:ext>
              </c:extLst>
            </c:dLbl>
            <c:dLbl>
              <c:idx val="5"/>
              <c:layout>
                <c:manualLayout>
                  <c:x val="4.1531200496048949E-2"/>
                  <c:y val="-3.7096143899655973E-2"/>
                </c:manualLayout>
              </c:layout>
              <c:tx>
                <c:rich>
                  <a:bodyPr/>
                  <a:lstStyle/>
                  <a:p>
                    <a:fld id="{05B9D57B-1F51-4F99-BE64-02D121156E6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FB50-4089-8FFE-C5D871197C71}"/>
                </c:ext>
              </c:extLst>
            </c:dLbl>
            <c:dLbl>
              <c:idx val="6"/>
              <c:layout>
                <c:manualLayout>
                  <c:x val="4.1531200496048949E-2"/>
                  <c:y val="-3.7096143899655973E-2"/>
                </c:manualLayout>
              </c:layout>
              <c:tx>
                <c:rich>
                  <a:bodyPr/>
                  <a:lstStyle/>
                  <a:p>
                    <a:fld id="{315FAEDA-71CF-482A-A1B2-3BDC0712A52F}"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D-FB50-4089-8FFE-C5D871197C71}"/>
                </c:ext>
              </c:extLst>
            </c:dLbl>
            <c:dLbl>
              <c:idx val="7"/>
              <c:layout>
                <c:manualLayout>
                  <c:x val="4.6145778328943274E-2"/>
                  <c:y val="-4.7695042156700534E-2"/>
                </c:manualLayout>
              </c:layout>
              <c:tx>
                <c:rich>
                  <a:bodyPr/>
                  <a:lstStyle/>
                  <a:p>
                    <a:fld id="{26CF67A7-0206-402B-B4B4-920191B0A93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E-FB50-4089-8FFE-C5D871197C71}"/>
                </c:ext>
              </c:extLst>
            </c:dLbl>
            <c:dLbl>
              <c:idx val="8"/>
              <c:layout>
                <c:manualLayout>
                  <c:x val="4.3838489412495941E-2"/>
                  <c:y val="-3.8028554850654636E-2"/>
                </c:manualLayout>
              </c:layout>
              <c:tx>
                <c:rich>
                  <a:bodyPr/>
                  <a:lstStyle/>
                  <a:p>
                    <a:fld id="{5A4CED84-B9F7-49DD-A2E6-74F8BDAD2B0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F-FB50-4089-8FFE-C5D871197C71}"/>
                </c:ext>
              </c:extLst>
            </c:dLbl>
            <c:dLbl>
              <c:idx val="9"/>
              <c:layout>
                <c:manualLayout>
                  <c:x val="4.3838489412496115E-2"/>
                  <c:y val="-5.1209787039341731E-2"/>
                </c:manualLayout>
              </c:layout>
              <c:tx>
                <c:rich>
                  <a:bodyPr/>
                  <a:lstStyle/>
                  <a:p>
                    <a:fld id="{41EA4372-59A4-4D21-814A-78BB394B658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0-FB50-4089-8FFE-C5D871197C71}"/>
                </c:ext>
              </c:extLst>
            </c:dLbl>
            <c:dLbl>
              <c:idx val="10"/>
              <c:layout>
                <c:manualLayout>
                  <c:x val="4.729942278716686E-2"/>
                  <c:y val="-3.7096143899655973E-2"/>
                </c:manualLayout>
              </c:layout>
              <c:tx>
                <c:rich>
                  <a:bodyPr/>
                  <a:lstStyle/>
                  <a:p>
                    <a:fld id="{5A198359-211E-4118-88D3-D29AC1CDD9F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1-FB50-4089-8FFE-C5D871197C71}"/>
                </c:ext>
              </c:extLst>
            </c:dLbl>
            <c:spPr>
              <a:solidFill>
                <a:srgbClr val="FFCCCC"/>
              </a:solidFill>
            </c:spPr>
            <c:txPr>
              <a:bodyPr wrap="square" lIns="38100" tIns="19050" rIns="38100" bIns="19050" anchor="ctr">
                <a:spAutoFit/>
              </a:bodyPr>
              <a:lstStyle/>
              <a:p>
                <a:pPr>
                  <a:defRPr sz="1200"/>
                </a:pPr>
                <a:endParaRPr lang="en-US"/>
              </a:p>
            </c:txPr>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1"/>
              </c:ext>
            </c:extLst>
          </c:dLbls>
          <c:cat>
            <c:strRef>
              <c:f>Sheet1!$A$2:$A$12</c:f>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f>Sheet1!$D$2:$D$12</c:f>
              <c:numCache>
                <c:formatCode>0.00</c:formatCode>
                <c:ptCount val="11"/>
                <c:pt idx="0">
                  <c:v>0.13258426966292136</c:v>
                </c:pt>
                <c:pt idx="1">
                  <c:v>0.14797136038186157</c:v>
                </c:pt>
                <c:pt idx="2">
                  <c:v>8.3511777301927201E-2</c:v>
                </c:pt>
                <c:pt idx="3">
                  <c:v>8.666666666666667E-2</c:v>
                </c:pt>
                <c:pt idx="4">
                  <c:v>7.2429906542056069E-2</c:v>
                </c:pt>
                <c:pt idx="5">
                  <c:v>4.4444444444444446E-2</c:v>
                </c:pt>
                <c:pt idx="6">
                  <c:v>3.5200000000000002E-2</c:v>
                </c:pt>
                <c:pt idx="7">
                  <c:v>7.4099999999999999E-2</c:v>
                </c:pt>
                <c:pt idx="8">
                  <c:v>5.2900000000000003E-2</c:v>
                </c:pt>
                <c:pt idx="9">
                  <c:v>8.3900000000000002E-2</c:v>
                </c:pt>
                <c:pt idx="10">
                  <c:v>4.82E-2</c:v>
                </c:pt>
              </c:numCache>
            </c:numRef>
          </c:val>
          <c:extLst>
            <c:ext xmlns:c15="http://schemas.microsoft.com/office/drawing/2012/chart" uri="{02D57815-91ED-43cb-92C2-25804820EDAC}">
              <c15:datalabelsRange>
                <c15:f>Sheet1!$M$2:$M$1048570</c15:f>
                <c15:dlblRangeCache>
                  <c:ptCount val="1048569"/>
                  <c:pt idx="0">
                    <c:v>13.26% 
(n=59)</c:v>
                  </c:pt>
                  <c:pt idx="1">
                    <c:v>14.8% 
(n=62)</c:v>
                  </c:pt>
                  <c:pt idx="2">
                    <c:v>8.35% 
(n=39)</c:v>
                  </c:pt>
                  <c:pt idx="3">
                    <c:v>8.67% 
(n=39)</c:v>
                  </c:pt>
                  <c:pt idx="4">
                    <c:v>7.24% 
(n=31)</c:v>
                  </c:pt>
                  <c:pt idx="5">
                    <c:v>4.44% 
(n=18)</c:v>
                  </c:pt>
                  <c:pt idx="6">
                    <c:v>3.52% 
(n=13)</c:v>
                  </c:pt>
                  <c:pt idx="7">
                    <c:v>7.41% 
(n=32)</c:v>
                  </c:pt>
                  <c:pt idx="8">
                    <c:v>5.29% 
(n=23)</c:v>
                  </c:pt>
                  <c:pt idx="9">
                    <c:v>8.39% 
(n=36)</c:v>
                  </c:pt>
                  <c:pt idx="10">
                    <c:v>4.82% 
(n=21)</c:v>
                  </c:pt>
                </c15:dlblRangeCache>
              </c15:datalabelsRange>
            </c:ext>
            <c:ext xmlns:c16="http://schemas.microsoft.com/office/drawing/2014/chart" uri="{C3380CC4-5D6E-409C-BE32-E72D297353CC}">
              <c16:uniqueId val="{00000011-9BAA-45C5-8201-526D6CDF61ED}"/>
            </c:ext>
          </c:extLst>
        </c:ser>
        <c:dLbls>
          <c:showLegendKey val="0"/>
          <c:showVal val="0"/>
          <c:showCatName val="0"/>
          <c:showSerName val="0"/>
          <c:showPercent val="0"/>
          <c:showBubbleSize val="0"/>
        </c:dLbls>
        <c:gapWidth val="150"/>
        <c:shape val="pyramid"/>
        <c:axId val="329537128"/>
        <c:axId val="420660408"/>
        <c:axId val="0"/>
        <c:extLst>
          <c:ext xmlns:c15="http://schemas.microsoft.com/office/drawing/2012/chart" uri="{02D57815-91ED-43cb-92C2-25804820EDAC}">
            <c15:filteredBarSeries>
              <c15:ser>
                <c:idx val="3"/>
                <c:order val="3"/>
                <c:tx>
                  <c:strRef>
                    <c:extLst>
                      <c:ext uri="{02D57815-91ED-43cb-92C2-25804820EDAC}">
                        <c15:formulaRef>
                          <c15:sqref>Sheet1!$E$1</c15:sqref>
                        </c15:formulaRef>
                      </c:ext>
                    </c:extLst>
                    <c:strCache>
                      <c:ptCount val="1"/>
                      <c:pt idx="0">
                        <c:v>Low Risk (0-3) formula</c:v>
                      </c:pt>
                    </c:strCache>
                  </c:strRef>
                </c:tx>
                <c:invertIfNegative val="0"/>
                <c:cat>
                  <c:strRef>
                    <c:extLst>
                      <c:ex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c:ext uri="{02D57815-91ED-43cb-92C2-25804820EDAC}">
                        <c15:formulaRef>
                          <c15:sqref>Sheet1!$E$2:$E$12</c15:sqref>
                        </c15:formulaRef>
                      </c:ext>
                    </c:extLst>
                    <c:numCache>
                      <c:formatCode>0.0000</c:formatCode>
                      <c:ptCount val="11"/>
                      <c:pt idx="0">
                        <c:v>0.68310000000000004</c:v>
                      </c:pt>
                      <c:pt idx="1">
                        <c:v>0.69689999999999996</c:v>
                      </c:pt>
                      <c:pt idx="2">
                        <c:v>0.77300000000000002</c:v>
                      </c:pt>
                      <c:pt idx="3">
                        <c:v>0.75109999999999999</c:v>
                      </c:pt>
                      <c:pt idx="4">
                        <c:v>0.82010000000000005</c:v>
                      </c:pt>
                      <c:pt idx="5">
                        <c:v>0.83950000000000002</c:v>
                      </c:pt>
                      <c:pt idx="6">
                        <c:v>0.86990000000000001</c:v>
                      </c:pt>
                      <c:pt idx="7">
                        <c:v>0.78239999999999998</c:v>
                      </c:pt>
                      <c:pt idx="8">
                        <c:v>0.78849999999999998</c:v>
                      </c:pt>
                      <c:pt idx="9">
                        <c:v>0.76919999999999999</c:v>
                      </c:pt>
                      <c:pt idx="10">
                        <c:v>0.83489999999999998</c:v>
                      </c:pt>
                    </c:numCache>
                  </c:numRef>
                </c:val>
                <c:extLst>
                  <c:ext xmlns:c16="http://schemas.microsoft.com/office/drawing/2014/chart" uri="{C3380CC4-5D6E-409C-BE32-E72D297353CC}">
                    <c16:uniqueId val="{00000012-9BAA-45C5-8201-526D6CDF61ED}"/>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Sheet1!$F$1</c15:sqref>
                        </c15:formulaRef>
                      </c:ext>
                    </c:extLst>
                    <c:strCache>
                      <c:ptCount val="1"/>
                      <c:pt idx="0">
                        <c:v>Moderate (4-8) formula</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Sheet1!$F$2:$F$12</c15:sqref>
                        </c15:formulaRef>
                      </c:ext>
                    </c:extLst>
                    <c:numCache>
                      <c:formatCode>0.0000</c:formatCode>
                      <c:ptCount val="11"/>
                      <c:pt idx="0">
                        <c:v>0.18429999999999999</c:v>
                      </c:pt>
                      <c:pt idx="1">
                        <c:v>0.15509999999999999</c:v>
                      </c:pt>
                      <c:pt idx="2">
                        <c:v>0.14349999999999999</c:v>
                      </c:pt>
                      <c:pt idx="3">
                        <c:v>0.16220000000000001</c:v>
                      </c:pt>
                      <c:pt idx="4">
                        <c:v>0.1075</c:v>
                      </c:pt>
                      <c:pt idx="5">
                        <c:v>0.11600000000000001</c:v>
                      </c:pt>
                      <c:pt idx="6">
                        <c:v>9.4899999999999998E-2</c:v>
                      </c:pt>
                      <c:pt idx="7">
                        <c:v>0.14349999999999999</c:v>
                      </c:pt>
                      <c:pt idx="8">
                        <c:v>0.15859999999999999</c:v>
                      </c:pt>
                      <c:pt idx="9">
                        <c:v>0.1469</c:v>
                      </c:pt>
                      <c:pt idx="10">
                        <c:v>0.11700000000000001</c:v>
                      </c:pt>
                    </c:numCache>
                  </c:numRef>
                </c:val>
                <c:extLst xmlns:c15="http://schemas.microsoft.com/office/drawing/2012/chart">
                  <c:ext xmlns:c16="http://schemas.microsoft.com/office/drawing/2014/chart" uri="{C3380CC4-5D6E-409C-BE32-E72D297353CC}">
                    <c16:uniqueId val="{00000013-9BAA-45C5-8201-526D6CDF61ED}"/>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Sheet1!$G$1</c15:sqref>
                        </c15:formulaRef>
                      </c:ext>
                    </c:extLst>
                    <c:strCache>
                      <c:ptCount val="1"/>
                      <c:pt idx="0">
                        <c:v>High (9-21) Formula</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Sheet1!$G$2:$G$12</c15:sqref>
                        </c15:formulaRef>
                      </c:ext>
                    </c:extLst>
                    <c:numCache>
                      <c:formatCode>0.0000</c:formatCode>
                      <c:ptCount val="11"/>
                      <c:pt idx="0">
                        <c:v>0.1326</c:v>
                      </c:pt>
                      <c:pt idx="1">
                        <c:v>0.14799999999999999</c:v>
                      </c:pt>
                      <c:pt idx="2">
                        <c:v>8.3500000000000005E-2</c:v>
                      </c:pt>
                      <c:pt idx="3">
                        <c:v>8.6699999999999999E-2</c:v>
                      </c:pt>
                      <c:pt idx="4">
                        <c:v>7.2400000000000006E-2</c:v>
                      </c:pt>
                      <c:pt idx="5">
                        <c:v>4.4400000000000002E-2</c:v>
                      </c:pt>
                      <c:pt idx="6">
                        <c:v>3.5200000000000002E-2</c:v>
                      </c:pt>
                      <c:pt idx="7">
                        <c:v>7.4099999999999999E-2</c:v>
                      </c:pt>
                      <c:pt idx="8">
                        <c:v>5.2900000000000003E-2</c:v>
                      </c:pt>
                      <c:pt idx="9">
                        <c:v>8.3900000000000002E-2</c:v>
                      </c:pt>
                      <c:pt idx="10">
                        <c:v>4.82E-2</c:v>
                      </c:pt>
                    </c:numCache>
                  </c:numRef>
                </c:val>
                <c:extLst xmlns:c15="http://schemas.microsoft.com/office/drawing/2012/chart">
                  <c:ext xmlns:c16="http://schemas.microsoft.com/office/drawing/2014/chart" uri="{C3380CC4-5D6E-409C-BE32-E72D297353CC}">
                    <c16:uniqueId val="{00000014-9BAA-45C5-8201-526D6CDF61ED}"/>
                  </c:ext>
                </c:extLst>
              </c15:ser>
            </c15:filteredBarSeries>
            <c15:filteredBarSeries>
              <c15:ser>
                <c:idx val="6"/>
                <c:order val="6"/>
                <c:tx>
                  <c:strRef>
                    <c:extLst xmlns:c15="http://schemas.microsoft.com/office/drawing/2012/chart">
                      <c:ext xmlns:c15="http://schemas.microsoft.com/office/drawing/2012/chart" uri="{02D57815-91ED-43cb-92C2-25804820EDAC}">
                        <c15:formulaRef>
                          <c15:sqref>Sheet1!$H$1</c15:sqref>
                        </c15:formulaRef>
                      </c:ext>
                    </c:extLst>
                    <c:strCache>
                      <c:ptCount val="1"/>
                      <c:pt idx="0">
                        <c:v>Low Count</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Sheet1!$H$2:$H$12</c15:sqref>
                        </c15:formulaRef>
                      </c:ext>
                    </c:extLst>
                    <c:numCache>
                      <c:formatCode>0</c:formatCode>
                      <c:ptCount val="11"/>
                      <c:pt idx="0">
                        <c:v>304</c:v>
                      </c:pt>
                      <c:pt idx="1">
                        <c:v>292</c:v>
                      </c:pt>
                      <c:pt idx="2">
                        <c:v>361</c:v>
                      </c:pt>
                      <c:pt idx="3">
                        <c:v>338</c:v>
                      </c:pt>
                      <c:pt idx="4">
                        <c:v>351</c:v>
                      </c:pt>
                      <c:pt idx="5">
                        <c:v>340</c:v>
                      </c:pt>
                      <c:pt idx="6">
                        <c:v>321</c:v>
                      </c:pt>
                      <c:pt idx="7">
                        <c:v>338</c:v>
                      </c:pt>
                      <c:pt idx="8">
                        <c:v>343</c:v>
                      </c:pt>
                      <c:pt idx="9">
                        <c:v>330</c:v>
                      </c:pt>
                      <c:pt idx="10">
                        <c:v>364</c:v>
                      </c:pt>
                    </c:numCache>
                  </c:numRef>
                </c:val>
                <c:extLst xmlns:c15="http://schemas.microsoft.com/office/drawing/2012/chart">
                  <c:ext xmlns:c16="http://schemas.microsoft.com/office/drawing/2014/chart" uri="{C3380CC4-5D6E-409C-BE32-E72D297353CC}">
                    <c16:uniqueId val="{00000015-9BAA-45C5-8201-526D6CDF61ED}"/>
                  </c:ext>
                </c:extLst>
              </c15:ser>
            </c15:filteredBarSeries>
            <c15:filteredBarSeries>
              <c15:ser>
                <c:idx val="7"/>
                <c:order val="7"/>
                <c:tx>
                  <c:strRef>
                    <c:extLst xmlns:c15="http://schemas.microsoft.com/office/drawing/2012/chart">
                      <c:ext xmlns:c15="http://schemas.microsoft.com/office/drawing/2012/chart" uri="{02D57815-91ED-43cb-92C2-25804820EDAC}">
                        <c15:formulaRef>
                          <c15:sqref>Sheet1!$I$1</c15:sqref>
                        </c15:formulaRef>
                      </c:ext>
                    </c:extLst>
                    <c:strCache>
                      <c:ptCount val="1"/>
                      <c:pt idx="0">
                        <c:v>Mod Count</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Sheet1!$I$2:$I$12</c15:sqref>
                        </c15:formulaRef>
                      </c:ext>
                    </c:extLst>
                    <c:numCache>
                      <c:formatCode>0</c:formatCode>
                      <c:ptCount val="11"/>
                      <c:pt idx="0">
                        <c:v>82</c:v>
                      </c:pt>
                      <c:pt idx="1">
                        <c:v>65</c:v>
                      </c:pt>
                      <c:pt idx="2">
                        <c:v>67</c:v>
                      </c:pt>
                      <c:pt idx="3">
                        <c:v>73</c:v>
                      </c:pt>
                      <c:pt idx="4">
                        <c:v>46</c:v>
                      </c:pt>
                      <c:pt idx="5">
                        <c:v>47</c:v>
                      </c:pt>
                      <c:pt idx="6">
                        <c:v>35</c:v>
                      </c:pt>
                      <c:pt idx="7">
                        <c:v>62</c:v>
                      </c:pt>
                      <c:pt idx="8">
                        <c:v>69</c:v>
                      </c:pt>
                      <c:pt idx="9">
                        <c:v>63</c:v>
                      </c:pt>
                      <c:pt idx="10">
                        <c:v>51</c:v>
                      </c:pt>
                    </c:numCache>
                  </c:numRef>
                </c:val>
                <c:extLst xmlns:c15="http://schemas.microsoft.com/office/drawing/2012/chart">
                  <c:ext xmlns:c16="http://schemas.microsoft.com/office/drawing/2014/chart" uri="{C3380CC4-5D6E-409C-BE32-E72D297353CC}">
                    <c16:uniqueId val="{00000016-9BAA-45C5-8201-526D6CDF61ED}"/>
                  </c:ext>
                </c:extLst>
              </c15:ser>
            </c15:filteredBarSeries>
            <c15:filteredBarSeries>
              <c15:ser>
                <c:idx val="8"/>
                <c:order val="8"/>
                <c:tx>
                  <c:strRef>
                    <c:extLst xmlns:c15="http://schemas.microsoft.com/office/drawing/2012/chart">
                      <c:ext xmlns:c15="http://schemas.microsoft.com/office/drawing/2012/chart" uri="{02D57815-91ED-43cb-92C2-25804820EDAC}">
                        <c15:formulaRef>
                          <c15:sqref>Sheet1!$J$1</c15:sqref>
                        </c15:formulaRef>
                      </c:ext>
                    </c:extLst>
                    <c:strCache>
                      <c:ptCount val="1"/>
                      <c:pt idx="0">
                        <c:v>High Count</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Sheet1!$J$2:$J$12</c15:sqref>
                        </c15:formulaRef>
                      </c:ext>
                    </c:extLst>
                    <c:numCache>
                      <c:formatCode>0</c:formatCode>
                      <c:ptCount val="11"/>
                      <c:pt idx="0">
                        <c:v>59</c:v>
                      </c:pt>
                      <c:pt idx="1">
                        <c:v>62</c:v>
                      </c:pt>
                      <c:pt idx="2">
                        <c:v>39</c:v>
                      </c:pt>
                      <c:pt idx="3">
                        <c:v>39</c:v>
                      </c:pt>
                      <c:pt idx="4">
                        <c:v>31</c:v>
                      </c:pt>
                      <c:pt idx="5">
                        <c:v>18</c:v>
                      </c:pt>
                      <c:pt idx="6">
                        <c:v>13</c:v>
                      </c:pt>
                      <c:pt idx="7">
                        <c:v>32</c:v>
                      </c:pt>
                      <c:pt idx="8">
                        <c:v>23</c:v>
                      </c:pt>
                      <c:pt idx="9">
                        <c:v>36</c:v>
                      </c:pt>
                      <c:pt idx="10">
                        <c:v>21</c:v>
                      </c:pt>
                    </c:numCache>
                  </c:numRef>
                </c:val>
                <c:extLst xmlns:c15="http://schemas.microsoft.com/office/drawing/2012/chart">
                  <c:ext xmlns:c16="http://schemas.microsoft.com/office/drawing/2014/chart" uri="{C3380CC4-5D6E-409C-BE32-E72D297353CC}">
                    <c16:uniqueId val="{00000017-9BAA-45C5-8201-526D6CDF61ED}"/>
                  </c:ext>
                </c:extLst>
              </c15:ser>
            </c15:filteredBarSeries>
            <c15:filteredBarSeries>
              <c15:ser>
                <c:idx val="9"/>
                <c:order val="9"/>
                <c:tx>
                  <c:strRef>
                    <c:extLst xmlns:c15="http://schemas.microsoft.com/office/drawing/2012/chart">
                      <c:ext xmlns:c15="http://schemas.microsoft.com/office/drawing/2012/chart" uri="{02D57815-91ED-43cb-92C2-25804820EDAC}">
                        <c15:formulaRef>
                          <c15:sqref>Sheet1!$K$1</c15:sqref>
                        </c15:formulaRef>
                      </c:ext>
                    </c:extLst>
                    <c:strCache>
                      <c:ptCount val="1"/>
                      <c:pt idx="0">
                        <c:v>Column H (for B &amp; E)</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Sheet1!$K$2:$K$12</c15:sqref>
                        </c15:formulaRef>
                      </c:ext>
                    </c:extLst>
                    <c:numCache>
                      <c:formatCode>General</c:formatCode>
                      <c:ptCount val="11"/>
                      <c:pt idx="0">
                        <c:v>0</c:v>
                      </c:pt>
                      <c:pt idx="1">
                        <c:v>0</c:v>
                      </c:pt>
                      <c:pt idx="2">
                        <c:v>0</c:v>
                      </c:pt>
                      <c:pt idx="3">
                        <c:v>0</c:v>
                      </c:pt>
                      <c:pt idx="4">
                        <c:v>0</c:v>
                      </c:pt>
                      <c:pt idx="5">
                        <c:v>0</c:v>
                      </c:pt>
                      <c:pt idx="6">
                        <c:v>0</c:v>
                      </c:pt>
                      <c:pt idx="7">
                        <c:v>0</c:v>
                      </c:pt>
                      <c:pt idx="8">
                        <c:v>0</c:v>
                      </c:pt>
                      <c:pt idx="9">
                        <c:v>0</c:v>
                      </c:pt>
                      <c:pt idx="10">
                        <c:v>0</c:v>
                      </c:pt>
                    </c:numCache>
                  </c:numRef>
                </c:val>
                <c:extLst xmlns:c15="http://schemas.microsoft.com/office/drawing/2012/chart">
                  <c:ext xmlns:c16="http://schemas.microsoft.com/office/drawing/2014/chart" uri="{C3380CC4-5D6E-409C-BE32-E72D297353CC}">
                    <c16:uniqueId val="{00000018-9BAA-45C5-8201-526D6CDF61ED}"/>
                  </c:ext>
                </c:extLst>
              </c15:ser>
            </c15:filteredBarSeries>
            <c15:filteredBarSeries>
              <c15:ser>
                <c:idx val="10"/>
                <c:order val="10"/>
                <c:tx>
                  <c:strRef>
                    <c:extLst xmlns:c15="http://schemas.microsoft.com/office/drawing/2012/chart">
                      <c:ext xmlns:c15="http://schemas.microsoft.com/office/drawing/2012/chart" uri="{02D57815-91ED-43cb-92C2-25804820EDAC}">
                        <c15:formulaRef>
                          <c15:sqref>Sheet1!$L$1</c15:sqref>
                        </c15:formulaRef>
                      </c:ext>
                    </c:extLst>
                    <c:strCache>
                      <c:ptCount val="1"/>
                      <c:pt idx="0">
                        <c:v>Column I (for C &amp; F</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Sheet1!$L$2:$L$12</c15:sqref>
                        </c15:formulaRef>
                      </c:ext>
                    </c:extLst>
                    <c:numCache>
                      <c:formatCode>General</c:formatCode>
                      <c:ptCount val="11"/>
                      <c:pt idx="0">
                        <c:v>0</c:v>
                      </c:pt>
                      <c:pt idx="1">
                        <c:v>0</c:v>
                      </c:pt>
                      <c:pt idx="2">
                        <c:v>0</c:v>
                      </c:pt>
                      <c:pt idx="3">
                        <c:v>0</c:v>
                      </c:pt>
                      <c:pt idx="4">
                        <c:v>0</c:v>
                      </c:pt>
                      <c:pt idx="5">
                        <c:v>0</c:v>
                      </c:pt>
                      <c:pt idx="6">
                        <c:v>0</c:v>
                      </c:pt>
                      <c:pt idx="7">
                        <c:v>0</c:v>
                      </c:pt>
                      <c:pt idx="8">
                        <c:v>0</c:v>
                      </c:pt>
                      <c:pt idx="9">
                        <c:v>0</c:v>
                      </c:pt>
                      <c:pt idx="10">
                        <c:v>0</c:v>
                      </c:pt>
                    </c:numCache>
                  </c:numRef>
                </c:val>
                <c:extLst xmlns:c15="http://schemas.microsoft.com/office/drawing/2012/chart">
                  <c:ext xmlns:c16="http://schemas.microsoft.com/office/drawing/2014/chart" uri="{C3380CC4-5D6E-409C-BE32-E72D297353CC}">
                    <c16:uniqueId val="{00000019-9BAA-45C5-8201-526D6CDF61ED}"/>
                  </c:ext>
                </c:extLst>
              </c15:ser>
            </c15:filteredBarSeries>
            <c15:filteredBarSeries>
              <c15:ser>
                <c:idx val="11"/>
                <c:order val="11"/>
                <c:tx>
                  <c:strRef>
                    <c:extLst xmlns:c15="http://schemas.microsoft.com/office/drawing/2012/chart">
                      <c:ext xmlns:c15="http://schemas.microsoft.com/office/drawing/2012/chart" uri="{02D57815-91ED-43cb-92C2-25804820EDAC}">
                        <c15:formulaRef>
                          <c15:sqref>Sheet1!$M$1</c15:sqref>
                        </c15:formulaRef>
                      </c:ext>
                    </c:extLst>
                    <c:strCache>
                      <c:ptCount val="1"/>
                      <c:pt idx="0">
                        <c:v>Column J (for D &amp; G):</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Sheet1!$M$2:$M$12</c15:sqref>
                        </c15:formulaRef>
                      </c:ext>
                    </c:extLst>
                    <c:numCache>
                      <c:formatCode>General</c:formatCode>
                      <c:ptCount val="11"/>
                      <c:pt idx="0">
                        <c:v>0</c:v>
                      </c:pt>
                      <c:pt idx="1">
                        <c:v>0</c:v>
                      </c:pt>
                      <c:pt idx="2">
                        <c:v>0</c:v>
                      </c:pt>
                      <c:pt idx="3">
                        <c:v>0</c:v>
                      </c:pt>
                      <c:pt idx="4">
                        <c:v>0</c:v>
                      </c:pt>
                      <c:pt idx="5">
                        <c:v>0</c:v>
                      </c:pt>
                      <c:pt idx="6">
                        <c:v>0</c:v>
                      </c:pt>
                      <c:pt idx="7">
                        <c:v>0</c:v>
                      </c:pt>
                      <c:pt idx="8">
                        <c:v>0</c:v>
                      </c:pt>
                      <c:pt idx="9">
                        <c:v>0</c:v>
                      </c:pt>
                      <c:pt idx="10">
                        <c:v>0</c:v>
                      </c:pt>
                    </c:numCache>
                  </c:numRef>
                </c:val>
                <c:extLst xmlns:c15="http://schemas.microsoft.com/office/drawing/2012/chart">
                  <c:ext xmlns:c16="http://schemas.microsoft.com/office/drawing/2014/chart" uri="{C3380CC4-5D6E-409C-BE32-E72D297353CC}">
                    <c16:uniqueId val="{0000001A-9BAA-45C5-8201-526D6CDF61ED}"/>
                  </c:ext>
                </c:extLst>
              </c15:ser>
            </c15:filteredBarSeries>
          </c:ext>
        </c:extLst>
      </c:bar3DChart>
      <c:catAx>
        <c:axId val="329537128"/>
        <c:scaling>
          <c:orientation val="minMax"/>
        </c:scaling>
        <c:delete val="0"/>
        <c:axPos val="b"/>
        <c:title>
          <c:tx>
            <c:rich>
              <a:bodyPr/>
              <a:lstStyle/>
              <a:p>
                <a:pPr>
                  <a:defRPr/>
                </a:pPr>
                <a:r>
                  <a:rPr lang="en-US"/>
                  <a:t>Fall</a:t>
                </a:r>
              </a:p>
            </c:rich>
          </c:tx>
          <c:overlay val="0"/>
        </c:title>
        <c:numFmt formatCode="General" sourceLinked="0"/>
        <c:majorTickMark val="out"/>
        <c:minorTickMark val="none"/>
        <c:tickLblPos val="nextTo"/>
        <c:crossAx val="420660408"/>
        <c:crosses val="autoZero"/>
        <c:auto val="1"/>
        <c:lblAlgn val="ctr"/>
        <c:lblOffset val="100"/>
        <c:noMultiLvlLbl val="0"/>
      </c:catAx>
      <c:valAx>
        <c:axId val="420660408"/>
        <c:scaling>
          <c:orientation val="minMax"/>
          <c:min val="0"/>
        </c:scaling>
        <c:delete val="0"/>
        <c:axPos val="l"/>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329537128"/>
        <c:crosses val="autoZero"/>
        <c:crossBetween val="between"/>
        <c:majorUnit val="0.2"/>
      </c:valAx>
    </c:plotArea>
    <c:legend>
      <c:legendPos val="b"/>
      <c:layout>
        <c:manualLayout>
          <c:xMode val="edge"/>
          <c:yMode val="edge"/>
          <c:x val="0.18874027787810926"/>
          <c:y val="0.92991111906466239"/>
          <c:w val="0.50690919482793029"/>
          <c:h val="7.0088970239837622E-2"/>
        </c:manualLayout>
      </c:layout>
      <c:overlay val="0"/>
      <c:spPr>
        <a:ln>
          <a:noFill/>
        </a:ln>
      </c:spPr>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pPr>
        <a:ln>
          <a:solidFill>
            <a:schemeClr val="bg2">
              <a:lumMod val="90000"/>
            </a:schemeClr>
          </a:solidFill>
        </a:ln>
      </c:spPr>
    </c:sideWall>
    <c:backWall>
      <c:thickness val="0"/>
      <c:spPr>
        <a:ln>
          <a:solidFill>
            <a:schemeClr val="bg2">
              <a:lumMod val="90000"/>
            </a:schemeClr>
          </a:solidFill>
        </a:ln>
      </c:spPr>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 (0-3)</c:v>
                </c:pt>
              </c:strCache>
            </c:strRef>
          </c:tx>
          <c:spPr>
            <a:solidFill>
              <a:srgbClr val="33CC33"/>
            </a:solidFill>
          </c:spPr>
          <c:invertIfNegative val="0"/>
          <c:dLbls>
            <c:dLbl>
              <c:idx val="0"/>
              <c:layout>
                <c:manualLayout>
                  <c:x val="2.307288916447164E-3"/>
                  <c:y val="-3.4446419335394836E-2"/>
                </c:manualLayout>
              </c:layout>
              <c:tx>
                <c:rich>
                  <a:bodyPr/>
                  <a:lstStyle/>
                  <a:p>
                    <a:fld id="{F7B7933C-28B6-4A4A-AE45-6AD36F912BC4}"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E59D-49F1-8AA2-705D35750817}"/>
                </c:ext>
              </c:extLst>
            </c:dLbl>
            <c:dLbl>
              <c:idx val="1"/>
              <c:layout>
                <c:manualLayout>
                  <c:x val="4.6145778328943281E-3"/>
                  <c:y val="-2.6497245642611411E-2"/>
                </c:manualLayout>
              </c:layout>
              <c:tx>
                <c:rich>
                  <a:bodyPr/>
                  <a:lstStyle/>
                  <a:p>
                    <a:fld id="{7D9AEE12-5B3A-46FB-85FE-FD056AE93EC1}"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4-E59D-49F1-8AA2-705D35750817}"/>
                </c:ext>
              </c:extLst>
            </c:dLbl>
            <c:dLbl>
              <c:idx val="2"/>
              <c:layout>
                <c:manualLayout>
                  <c:x val="5.7682222911179092E-3"/>
                  <c:y val="-1.0598898257044661E-2"/>
                </c:manualLayout>
              </c:layout>
              <c:tx>
                <c:rich>
                  <a:bodyPr/>
                  <a:lstStyle/>
                  <a:p>
                    <a:fld id="{DA61A695-5740-4B6D-A9C0-C333464BC98F}"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6-E59D-49F1-8AA2-705D35750817}"/>
                </c:ext>
              </c:extLst>
            </c:dLbl>
            <c:dLbl>
              <c:idx val="3"/>
              <c:layout>
                <c:manualLayout>
                  <c:x val="8.0755112075650733E-3"/>
                  <c:y val="-7.949173692783423E-3"/>
                </c:manualLayout>
              </c:layout>
              <c:tx>
                <c:rich>
                  <a:bodyPr/>
                  <a:lstStyle/>
                  <a:p>
                    <a:fld id="{D66A28F6-62B9-496A-94A6-1FBE345DFE5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7-E59D-49F1-8AA2-705D35750817}"/>
                </c:ext>
              </c:extLst>
            </c:dLbl>
            <c:dLbl>
              <c:idx val="4"/>
              <c:layout>
                <c:manualLayout>
                  <c:x val="1.0382800124012237E-2"/>
                  <c:y val="-1.5898347385566846E-2"/>
                </c:manualLayout>
              </c:layout>
              <c:tx>
                <c:rich>
                  <a:bodyPr/>
                  <a:lstStyle/>
                  <a:p>
                    <a:fld id="{F1BD4212-650F-4C25-838D-F9F0AA41C63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E-E6EC-454B-9CBE-5E57D321CB34}"/>
                </c:ext>
              </c:extLst>
            </c:dLbl>
            <c:dLbl>
              <c:idx val="5"/>
              <c:layout>
                <c:manualLayout>
                  <c:x val="9.2291556657885711E-3"/>
                  <c:y val="-1.5898347385566846E-2"/>
                </c:manualLayout>
              </c:layout>
              <c:tx>
                <c:rich>
                  <a:bodyPr/>
                  <a:lstStyle/>
                  <a:p>
                    <a:fld id="{3E59EEAF-F0F2-4670-80F5-1903E8814A10}"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0829-4CF5-B4D7-0FC79382E850}"/>
                </c:ext>
              </c:extLst>
            </c:dLbl>
            <c:dLbl>
              <c:idx val="6"/>
              <c:layout>
                <c:manualLayout>
                  <c:x val="9.2291556657885711E-3"/>
                  <c:y val="3.9745868463917117E-2"/>
                </c:manualLayout>
              </c:layout>
              <c:tx>
                <c:rich>
                  <a:bodyPr/>
                  <a:lstStyle/>
                  <a:p>
                    <a:fld id="{CE4CDA5F-A966-4AFD-AC3F-BC9FEBCB7A5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5-0829-4CF5-B4D7-0FC79382E850}"/>
                </c:ext>
              </c:extLst>
            </c:dLbl>
            <c:dLbl>
              <c:idx val="7"/>
              <c:layout>
                <c:manualLayout>
                  <c:x val="9.2291556657886561E-3"/>
                  <c:y val="2.6497245642610437E-3"/>
                </c:manualLayout>
              </c:layout>
              <c:tx>
                <c:rich>
                  <a:bodyPr/>
                  <a:lstStyle/>
                  <a:p>
                    <a:fld id="{81E86E14-EA11-45CD-9135-A978C4B58E7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0829-4CF5-B4D7-0FC79382E850}"/>
                </c:ext>
              </c:extLst>
            </c:dLbl>
            <c:dLbl>
              <c:idx val="8"/>
              <c:layout>
                <c:manualLayout>
                  <c:x val="9.2291556657886561E-3"/>
                  <c:y val="2.6497245642611409E-3"/>
                </c:manualLayout>
              </c:layout>
              <c:tx>
                <c:rich>
                  <a:bodyPr/>
                  <a:lstStyle/>
                  <a:p>
                    <a:fld id="{A11714ED-09FE-45DD-89F7-5D9B71995CD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0829-4CF5-B4D7-0FC79382E850}"/>
                </c:ext>
              </c:extLst>
            </c:dLbl>
            <c:dLbl>
              <c:idx val="9"/>
              <c:layout>
                <c:manualLayout>
                  <c:x val="9.2291556657886561E-3"/>
                  <c:y val="-2.6497245642611314E-2"/>
                </c:manualLayout>
              </c:layout>
              <c:tx>
                <c:rich>
                  <a:bodyPr/>
                  <a:lstStyle/>
                  <a:p>
                    <a:fld id="{18CAAF87-A9D3-49EB-A290-03F0B75488F0}"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0829-4CF5-B4D7-0FC79382E850}"/>
                </c:ext>
              </c:extLst>
            </c:dLbl>
            <c:dLbl>
              <c:idx val="10"/>
              <c:layout>
                <c:manualLayout>
                  <c:x val="1.0382800124012067E-2"/>
                  <c:y val="-1.0598898257044661E-2"/>
                </c:manualLayout>
              </c:layout>
              <c:tx>
                <c:rich>
                  <a:bodyPr/>
                  <a:lstStyle/>
                  <a:p>
                    <a:fld id="{ECFF0AE7-AD96-4EA4-A019-FCD5E8BBFF5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0829-4CF5-B4D7-0FC79382E850}"/>
                </c:ext>
              </c:extLst>
            </c:dLbl>
            <c:dLbl>
              <c:idx val="11"/>
              <c:layout>
                <c:manualLayout>
                  <c:x val="2.9994755913813131E-2"/>
                  <c:y val="0.16163319841992951"/>
                </c:manualLayout>
              </c:layout>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0-0829-4CF5-B4D7-0FC79382E850}"/>
                </c:ext>
              </c:extLst>
            </c:dLbl>
            <c:spPr>
              <a:solidFill>
                <a:schemeClr val="accent6">
                  <a:lumMod val="20000"/>
                  <a:lumOff val="80000"/>
                </a:schemeClr>
              </a:solidFill>
              <a:ln>
                <a:solidFill>
                  <a:prstClr val="black">
                    <a:lumMod val="65000"/>
                    <a:lumOff val="35000"/>
                  </a:prstClr>
                </a:solidFill>
              </a:ln>
              <a:effectLst/>
            </c:spPr>
            <c:txPr>
              <a:bodyPr wrap="square" lIns="38100" tIns="19050" rIns="38100" bIns="19050" anchor="ctr">
                <a:spAutoFit/>
              </a:bodyPr>
              <a:lstStyle/>
              <a:p>
                <a:pPr>
                  <a:defRPr sz="1200"/>
                </a:pPr>
                <a:endParaRPr lang="en-US"/>
              </a:p>
            </c:txPr>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1"/>
              </c:ext>
            </c:extLst>
          </c:dLbls>
          <c:cat>
            <c:strRef>
              <c:f>Sheet1!$A$2:$A$12</c:f>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f>Sheet1!$B$2:$B$12</c:f>
              <c:numCache>
                <c:formatCode>0.000000</c:formatCode>
                <c:ptCount val="11"/>
                <c:pt idx="0">
                  <c:v>0.63595505617977532</c:v>
                </c:pt>
                <c:pt idx="1">
                  <c:v>0.6587112171837709</c:v>
                </c:pt>
                <c:pt idx="2">
                  <c:v>0.71734475374732332</c:v>
                </c:pt>
                <c:pt idx="3">
                  <c:v>0.73111111111111116</c:v>
                </c:pt>
                <c:pt idx="4">
                  <c:v>0.71495327102803741</c:v>
                </c:pt>
                <c:pt idx="5">
                  <c:v>0.72345679012345676</c:v>
                </c:pt>
                <c:pt idx="6">
                  <c:v>0.90239999999999998</c:v>
                </c:pt>
                <c:pt idx="7">
                  <c:v>0.80089999999999995</c:v>
                </c:pt>
                <c:pt idx="8">
                  <c:v>0.80920000000000003</c:v>
                </c:pt>
                <c:pt idx="9">
                  <c:v>0.7319</c:v>
                </c:pt>
                <c:pt idx="10">
                  <c:v>0.78210000000000002</c:v>
                </c:pt>
              </c:numCache>
            </c:numRef>
          </c:val>
          <c:extLst>
            <c:ext xmlns:c15="http://schemas.microsoft.com/office/drawing/2012/chart" uri="{02D57815-91ED-43cb-92C2-25804820EDAC}">
              <c15:datalabelsRange>
                <c15:f>Sheet1!$K$2:$K$1048570</c15:f>
                <c15:dlblRangeCache>
                  <c:ptCount val="1048569"/>
                  <c:pt idx="0">
                    <c:v>63.6% 
(n=283)</c:v>
                  </c:pt>
                  <c:pt idx="1">
                    <c:v>65.87% 
(n=276)</c:v>
                  </c:pt>
                  <c:pt idx="2">
                    <c:v>71.73% 
(n=335)</c:v>
                  </c:pt>
                  <c:pt idx="3">
                    <c:v>73.11% 
(n=329)</c:v>
                  </c:pt>
                  <c:pt idx="4">
                    <c:v>71.5% 
(n=306)</c:v>
                  </c:pt>
                  <c:pt idx="5">
                    <c:v>72.35% 
(n=293)</c:v>
                  </c:pt>
                  <c:pt idx="6">
                    <c:v>90.24% 
(n=333)</c:v>
                  </c:pt>
                  <c:pt idx="7">
                    <c:v>80.09% 
(n=346)</c:v>
                  </c:pt>
                  <c:pt idx="8">
                    <c:v>80.92% 
(n=352)</c:v>
                  </c:pt>
                  <c:pt idx="9">
                    <c:v>73.19% 
(n=314)</c:v>
                  </c:pt>
                  <c:pt idx="10">
                    <c:v>78.21% 
(n=341)</c:v>
                  </c:pt>
                </c15:dlblRangeCache>
              </c15:datalabelsRange>
            </c:ext>
            <c:ext xmlns:c16="http://schemas.microsoft.com/office/drawing/2014/chart" uri="{C3380CC4-5D6E-409C-BE32-E72D297353CC}">
              <c16:uniqueId val="{00000000-D479-42A4-AF28-F93899A48718}"/>
            </c:ext>
          </c:extLst>
        </c:ser>
        <c:ser>
          <c:idx val="1"/>
          <c:order val="1"/>
          <c:tx>
            <c:strRef>
              <c:f>Sheet1!$C$1</c:f>
              <c:strCache>
                <c:ptCount val="1"/>
                <c:pt idx="0">
                  <c:v>Moderate (4-8)</c:v>
                </c:pt>
              </c:strCache>
            </c:strRef>
          </c:tx>
          <c:spPr>
            <a:solidFill>
              <a:srgbClr val="FFFF00"/>
            </a:solidFill>
            <a:ln>
              <a:solidFill>
                <a:srgbClr val="FFFF00"/>
              </a:solidFill>
            </a:ln>
          </c:spPr>
          <c:invertIfNegative val="0"/>
          <c:dLbls>
            <c:dLbl>
              <c:idx val="0"/>
              <c:layout>
                <c:manualLayout>
                  <c:x val="3.9223911579601783E-2"/>
                  <c:y val="-4.2395593028178281E-2"/>
                </c:manualLayout>
              </c:layout>
              <c:tx>
                <c:rich>
                  <a:bodyPr/>
                  <a:lstStyle/>
                  <a:p>
                    <a:fld id="{8672FB2E-1FED-4974-8311-39CD59C6700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5-E59D-49F1-8AA2-705D35750817}"/>
                </c:ext>
              </c:extLst>
            </c:dLbl>
            <c:dLbl>
              <c:idx val="1"/>
              <c:layout>
                <c:manualLayout>
                  <c:x val="4.0377556037825328E-2"/>
                  <c:y val="-3.9745868463917138E-2"/>
                </c:manualLayout>
              </c:layout>
              <c:tx>
                <c:rich>
                  <a:bodyPr/>
                  <a:lstStyle/>
                  <a:p>
                    <a:fld id="{32F3983A-BDDF-4779-9B78-AF23C3DE5E2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0112-4428-B610-C15DD32A7287}"/>
                </c:ext>
              </c:extLst>
            </c:dLbl>
            <c:dLbl>
              <c:idx val="2"/>
              <c:layout>
                <c:manualLayout>
                  <c:x val="4.1531200496048949E-2"/>
                  <c:y val="-2.1197796514089127E-2"/>
                </c:manualLayout>
              </c:layout>
              <c:tx>
                <c:rich>
                  <a:bodyPr/>
                  <a:lstStyle/>
                  <a:p>
                    <a:fld id="{5F135367-CBE8-4C78-99FE-FB2D4DF099D9}"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8-E59D-49F1-8AA2-705D35750817}"/>
                </c:ext>
              </c:extLst>
            </c:dLbl>
            <c:dLbl>
              <c:idx val="3"/>
              <c:layout>
                <c:manualLayout>
                  <c:x val="3.92239115796017E-2"/>
                  <c:y val="-1.0598898257044563E-2"/>
                </c:manualLayout>
              </c:layout>
              <c:tx>
                <c:rich>
                  <a:bodyPr/>
                  <a:lstStyle/>
                  <a:p>
                    <a:fld id="{7BD166A9-A9D7-4412-B780-EFE9CC7BDA49}"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9-E59D-49F1-8AA2-705D35750817}"/>
                </c:ext>
              </c:extLst>
            </c:dLbl>
            <c:dLbl>
              <c:idx val="4"/>
              <c:layout>
                <c:manualLayout>
                  <c:x val="4.1531200496048866E-2"/>
                  <c:y val="-2.3847521078350292E-2"/>
                </c:manualLayout>
              </c:layout>
              <c:tx>
                <c:rich>
                  <a:bodyPr/>
                  <a:lstStyle/>
                  <a:p>
                    <a:fld id="{64E605BD-60F5-4F4D-B058-84A5421D912F}"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E6EC-454B-9CBE-5E57D321CB34}"/>
                </c:ext>
              </c:extLst>
            </c:dLbl>
            <c:dLbl>
              <c:idx val="5"/>
              <c:layout>
                <c:manualLayout>
                  <c:x val="4.037755603782537E-2"/>
                  <c:y val="-1.8548071949828011E-2"/>
                </c:manualLayout>
              </c:layout>
              <c:tx>
                <c:rich>
                  <a:bodyPr/>
                  <a:lstStyle/>
                  <a:p>
                    <a:fld id="{4F07FD5F-FE9D-48AB-8111-83D647DAAF33}"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0829-4CF5-B4D7-0FC79382E850}"/>
                </c:ext>
              </c:extLst>
            </c:dLbl>
            <c:dLbl>
              <c:idx val="6"/>
              <c:layout>
                <c:manualLayout>
                  <c:x val="4.3838489412496032E-2"/>
                  <c:y val="6.3593389542267384E-2"/>
                </c:manualLayout>
              </c:layout>
              <c:tx>
                <c:rich>
                  <a:bodyPr/>
                  <a:lstStyle/>
                  <a:p>
                    <a:fld id="{F49FAA73-84B4-4FEF-A2AE-3E712747851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8-0829-4CF5-B4D7-0FC79382E850}"/>
                </c:ext>
              </c:extLst>
            </c:dLbl>
            <c:dLbl>
              <c:idx val="7"/>
              <c:layout>
                <c:manualLayout>
                  <c:x val="4.037755603782537E-2"/>
                  <c:y val="1.5898347385566822E-2"/>
                </c:manualLayout>
              </c:layout>
              <c:tx>
                <c:rich>
                  <a:bodyPr/>
                  <a:lstStyle/>
                  <a:p>
                    <a:fld id="{1400C1D7-8505-4BDC-9C0B-8D71594E141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0829-4CF5-B4D7-0FC79382E850}"/>
                </c:ext>
              </c:extLst>
            </c:dLbl>
            <c:dLbl>
              <c:idx val="8"/>
              <c:layout>
                <c:manualLayout>
                  <c:x val="4.3838489412495941E-2"/>
                  <c:y val="1.3248622821305706E-2"/>
                </c:manualLayout>
              </c:layout>
              <c:tx>
                <c:rich>
                  <a:bodyPr/>
                  <a:lstStyle/>
                  <a:p>
                    <a:fld id="{EF9B04DE-CE13-4880-B4BA-4A0F5B95314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A-0829-4CF5-B4D7-0FC79382E850}"/>
                </c:ext>
              </c:extLst>
            </c:dLbl>
            <c:dLbl>
              <c:idx val="9"/>
              <c:layout>
                <c:manualLayout>
                  <c:x val="4.2684844954272362E-2"/>
                  <c:y val="-2.3847521078350267E-2"/>
                </c:manualLayout>
              </c:layout>
              <c:tx>
                <c:rich>
                  <a:bodyPr/>
                  <a:lstStyle/>
                  <a:p>
                    <a:fld id="{280B2ACC-AA0C-4367-9F06-9EB335744123}"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0-0829-4CF5-B4D7-0FC79382E850}"/>
                </c:ext>
              </c:extLst>
            </c:dLbl>
            <c:dLbl>
              <c:idx val="10"/>
              <c:layout>
                <c:manualLayout>
                  <c:x val="4.037755603782537E-2"/>
                  <c:y val="-5.299449128522306E-3"/>
                </c:manualLayout>
              </c:layout>
              <c:tx>
                <c:rich>
                  <a:bodyPr/>
                  <a:lstStyle/>
                  <a:p>
                    <a:fld id="{D12D9B31-B706-42DB-B9C6-4A81D807B9A0}"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E-0829-4CF5-B4D7-0FC79382E850}"/>
                </c:ext>
              </c:extLst>
            </c:dLbl>
            <c:spPr>
              <a:solidFill>
                <a:srgbClr val="FFFFCC"/>
              </a:solidFill>
              <a:ln>
                <a:solidFill>
                  <a:prstClr val="black">
                    <a:lumMod val="65000"/>
                    <a:lumOff val="35000"/>
                  </a:prstClr>
                </a:solidFill>
              </a:ln>
              <a:effectLst/>
            </c:spPr>
            <c:txPr>
              <a:bodyPr wrap="square" lIns="38100" tIns="19050" rIns="38100" bIns="19050" anchor="ctr">
                <a:spAutoFit/>
              </a:bodyPr>
              <a:lstStyle/>
              <a:p>
                <a:pPr>
                  <a:defRPr sz="1200"/>
                </a:pPr>
                <a:endParaRPr lang="en-US"/>
              </a:p>
            </c:txPr>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1"/>
              </c:ext>
            </c:extLst>
          </c:dLbls>
          <c:cat>
            <c:strRef>
              <c:f>Sheet1!$A$2:$A$12</c:f>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f>Sheet1!$C$2:$C$12</c:f>
              <c:numCache>
                <c:formatCode>0.000000</c:formatCode>
                <c:ptCount val="11"/>
                <c:pt idx="0">
                  <c:v>0.26516853932584272</c:v>
                </c:pt>
                <c:pt idx="1">
                  <c:v>0.2386634844868735</c:v>
                </c:pt>
                <c:pt idx="2">
                  <c:v>0.18201284796573874</c:v>
                </c:pt>
                <c:pt idx="3">
                  <c:v>0.2088888888888889</c:v>
                </c:pt>
                <c:pt idx="4">
                  <c:v>0.20093457943925233</c:v>
                </c:pt>
                <c:pt idx="5">
                  <c:v>0.20493827160493827</c:v>
                </c:pt>
                <c:pt idx="6">
                  <c:v>8.1299999999999997E-2</c:v>
                </c:pt>
                <c:pt idx="7">
                  <c:v>0.15970000000000001</c:v>
                </c:pt>
                <c:pt idx="8">
                  <c:v>0.14019999999999999</c:v>
                </c:pt>
                <c:pt idx="9">
                  <c:v>0.1981</c:v>
                </c:pt>
                <c:pt idx="10">
                  <c:v>0.156</c:v>
                </c:pt>
              </c:numCache>
            </c:numRef>
          </c:val>
          <c:extLst>
            <c:ext xmlns:c15="http://schemas.microsoft.com/office/drawing/2012/chart" uri="{02D57815-91ED-43cb-92C2-25804820EDAC}">
              <c15:datalabelsRange>
                <c15:f>Sheet1!$L$2:$L$1048570</c15:f>
                <c15:dlblRangeCache>
                  <c:ptCount val="1048569"/>
                  <c:pt idx="0">
                    <c:v>26.52% 
(n=118)</c:v>
                  </c:pt>
                  <c:pt idx="1">
                    <c:v>23.87% 
(n=100)</c:v>
                  </c:pt>
                  <c:pt idx="2">
                    <c:v>18.2% 
(n=85)</c:v>
                  </c:pt>
                  <c:pt idx="3">
                    <c:v>20.89% 
(n=94)</c:v>
                  </c:pt>
                  <c:pt idx="4">
                    <c:v>20.09% 
(n=86)</c:v>
                  </c:pt>
                  <c:pt idx="5">
                    <c:v>20.49% 
(n=83)</c:v>
                  </c:pt>
                  <c:pt idx="6">
                    <c:v>8.13% 
(n=30)</c:v>
                  </c:pt>
                  <c:pt idx="7">
                    <c:v>15.97% 
(n=69)</c:v>
                  </c:pt>
                  <c:pt idx="8">
                    <c:v>14.02% 
(n=61)</c:v>
                  </c:pt>
                  <c:pt idx="9">
                    <c:v>19.81% 
(n=85)</c:v>
                  </c:pt>
                  <c:pt idx="10">
                    <c:v>15.6% 
(n=68)</c:v>
                  </c:pt>
                </c15:dlblRangeCache>
              </c15:datalabelsRange>
            </c:ext>
            <c:ext xmlns:c16="http://schemas.microsoft.com/office/drawing/2014/chart" uri="{C3380CC4-5D6E-409C-BE32-E72D297353CC}">
              <c16:uniqueId val="{00000001-D479-42A4-AF28-F93899A48718}"/>
            </c:ext>
          </c:extLst>
        </c:ser>
        <c:ser>
          <c:idx val="2"/>
          <c:order val="2"/>
          <c:tx>
            <c:strRef>
              <c:f>Sheet1!$D$1</c:f>
              <c:strCache>
                <c:ptCount val="1"/>
                <c:pt idx="0">
                  <c:v>High (9-21)</c:v>
                </c:pt>
              </c:strCache>
            </c:strRef>
          </c:tx>
          <c:spPr>
            <a:solidFill>
              <a:srgbClr val="FF0000"/>
            </a:solidFill>
            <a:ln>
              <a:solidFill>
                <a:srgbClr val="FF0000"/>
              </a:solidFill>
            </a:ln>
          </c:spPr>
          <c:invertIfNegative val="0"/>
          <c:dLbls>
            <c:dLbl>
              <c:idx val="0"/>
              <c:layout>
                <c:manualLayout>
                  <c:x val="3.6916622663154625E-2"/>
                  <c:y val="-6.3080970366690581E-2"/>
                </c:manualLayout>
              </c:layout>
              <c:tx>
                <c:rich>
                  <a:bodyPr/>
                  <a:lstStyle/>
                  <a:p>
                    <a:fld id="{FA450182-2917-4AC4-9215-BAAAF994D9BF}"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0112-4428-B610-C15DD32A7287}"/>
                </c:ext>
              </c:extLst>
            </c:dLbl>
            <c:dLbl>
              <c:idx val="1"/>
              <c:layout>
                <c:manualLayout>
                  <c:x val="4.1531200496048949E-2"/>
                  <c:y val="-6.4354507275371689E-2"/>
                </c:manualLayout>
              </c:layout>
              <c:tx>
                <c:rich>
                  <a:bodyPr/>
                  <a:lstStyle/>
                  <a:p>
                    <a:fld id="{082686D1-8611-446C-9BE9-552313A1E20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0112-4428-B610-C15DD32A7287}"/>
                </c:ext>
              </c:extLst>
            </c:dLbl>
            <c:dLbl>
              <c:idx val="2"/>
              <c:layout>
                <c:manualLayout>
                  <c:x val="4.1531200496048949E-2"/>
                  <c:y val="-6.368080958891506E-2"/>
                </c:manualLayout>
              </c:layout>
              <c:tx>
                <c:rich>
                  <a:bodyPr/>
                  <a:lstStyle/>
                  <a:p>
                    <a:fld id="{E6A10417-C48F-453B-94E8-E80ED221E430}"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F-E59D-49F1-8AA2-705D35750817}"/>
                </c:ext>
              </c:extLst>
            </c:dLbl>
            <c:dLbl>
              <c:idx val="3"/>
              <c:layout>
                <c:manualLayout>
                  <c:x val="3.8647089350489994E-2"/>
                  <c:y val="-4.9873449572090348E-2"/>
                </c:manualLayout>
              </c:layout>
              <c:tx>
                <c:rich>
                  <a:bodyPr/>
                  <a:lstStyle/>
                  <a:p>
                    <a:fld id="{114E39B8-4B51-45D3-9818-A6D0AB7D9C3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E-E59D-49F1-8AA2-705D35750817}"/>
                </c:ext>
              </c:extLst>
            </c:dLbl>
            <c:dLbl>
              <c:idx val="4"/>
              <c:layout>
                <c:manualLayout>
                  <c:x val="4.2684844954272529E-2"/>
                  <c:y val="-5.8065062630517188E-2"/>
                </c:manualLayout>
              </c:layout>
              <c:tx>
                <c:rich>
                  <a:bodyPr/>
                  <a:lstStyle/>
                  <a:p>
                    <a:fld id="{4020889D-50C2-4E45-910E-E29982C6D5B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E6EC-454B-9CBE-5E57D321CB34}"/>
                </c:ext>
              </c:extLst>
            </c:dLbl>
            <c:dLbl>
              <c:idx val="5"/>
              <c:layout>
                <c:manualLayout>
                  <c:x val="4.1531200496048949E-2"/>
                  <c:y val="-5.3816114539873242E-2"/>
                </c:manualLayout>
              </c:layout>
              <c:tx>
                <c:rich>
                  <a:bodyPr/>
                  <a:lstStyle/>
                  <a:p>
                    <a:fld id="{7C9071AB-B37C-49B9-9961-371BAD50B43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8336-4F2B-A05E-761B872B7CD0}"/>
                </c:ext>
              </c:extLst>
            </c:dLbl>
            <c:dLbl>
              <c:idx val="6"/>
              <c:layout>
                <c:manualLayout>
                  <c:x val="3.92239115796017E-2"/>
                  <c:y val="-3.4446419335394836E-2"/>
                </c:manualLayout>
              </c:layout>
              <c:tx>
                <c:rich>
                  <a:bodyPr/>
                  <a:lstStyle/>
                  <a:p>
                    <a:fld id="{E3A668CD-91A7-4302-BC77-2732BD017D2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8336-4F2B-A05E-761B872B7CD0}"/>
                </c:ext>
              </c:extLst>
            </c:dLbl>
            <c:dLbl>
              <c:idx val="7"/>
              <c:layout>
                <c:manualLayout>
                  <c:x val="4.037755603782528E-2"/>
                  <c:y val="-4.2875255766228366E-2"/>
                </c:manualLayout>
              </c:layout>
              <c:tx>
                <c:rich>
                  <a:bodyPr/>
                  <a:lstStyle/>
                  <a:p>
                    <a:fld id="{257A325C-E961-4577-AB42-22AE156421E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8336-4F2B-A05E-761B872B7CD0}"/>
                </c:ext>
              </c:extLst>
            </c:dLbl>
            <c:dLbl>
              <c:idx val="8"/>
              <c:layout>
                <c:manualLayout>
                  <c:x val="3.8070267121378204E-2"/>
                  <c:y val="-4.6680218512561468E-2"/>
                </c:manualLayout>
              </c:layout>
              <c:tx>
                <c:rich>
                  <a:bodyPr/>
                  <a:lstStyle/>
                  <a:p>
                    <a:fld id="{09C9397E-FBE6-4FF1-BDD3-1560A1F075F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8336-4F2B-A05E-761B872B7CD0}"/>
                </c:ext>
              </c:extLst>
            </c:dLbl>
            <c:dLbl>
              <c:idx val="9"/>
              <c:layout>
                <c:manualLayout>
                  <c:x val="4.037755603782537E-2"/>
                  <c:y val="-5.3239225687890405E-2"/>
                </c:manualLayout>
              </c:layout>
              <c:tx>
                <c:rich>
                  <a:bodyPr/>
                  <a:lstStyle/>
                  <a:p>
                    <a:fld id="{D2A7E713-F1C6-4BC0-8F74-5F40ECA7230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0829-4CF5-B4D7-0FC79382E850}"/>
                </c:ext>
              </c:extLst>
            </c:dLbl>
            <c:dLbl>
              <c:idx val="10"/>
              <c:layout>
                <c:manualLayout>
                  <c:x val="3.9223911579601783E-2"/>
                  <c:y val="-5.0518980895068615E-2"/>
                </c:manualLayout>
              </c:layout>
              <c:tx>
                <c:rich>
                  <a:bodyPr/>
                  <a:lstStyle/>
                  <a:p>
                    <a:fld id="{D1291DC3-89E7-4FB7-AD99-A576EAE4E053}"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0829-4CF5-B4D7-0FC79382E850}"/>
                </c:ext>
              </c:extLst>
            </c:dLbl>
            <c:dLbl>
              <c:idx val="11"/>
              <c:layout>
                <c:manualLayout>
                  <c:x val="3.4609333746705765E-3"/>
                  <c:y val="-3.8613372012357317E-2"/>
                </c:manualLayout>
              </c:layout>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D-0829-4CF5-B4D7-0FC79382E850}"/>
                </c:ext>
              </c:extLst>
            </c:dLbl>
            <c:spPr>
              <a:solidFill>
                <a:srgbClr val="FFCCCC"/>
              </a:solidFill>
            </c:spPr>
            <c:txPr>
              <a:bodyPr wrap="square" lIns="38100" tIns="19050" rIns="38100" bIns="19050" anchor="ctr">
                <a:spAutoFit/>
              </a:bodyPr>
              <a:lstStyle/>
              <a:p>
                <a:pPr>
                  <a:defRPr sz="1200"/>
                </a:pPr>
                <a:endParaRPr lang="en-US"/>
              </a:p>
            </c:txPr>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1"/>
              </c:ext>
            </c:extLst>
          </c:dLbls>
          <c:cat>
            <c:strRef>
              <c:f>Sheet1!$A$2:$A$12</c:f>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f>Sheet1!$D$2:$D$12</c:f>
              <c:numCache>
                <c:formatCode>0.000000</c:formatCode>
                <c:ptCount val="11"/>
                <c:pt idx="0">
                  <c:v>9.8876404494382023E-2</c:v>
                </c:pt>
                <c:pt idx="1">
                  <c:v>0.1026252983293556</c:v>
                </c:pt>
                <c:pt idx="2">
                  <c:v>0.1006423982869379</c:v>
                </c:pt>
                <c:pt idx="3">
                  <c:v>0.06</c:v>
                </c:pt>
                <c:pt idx="4">
                  <c:v>8.4112149532710276E-2</c:v>
                </c:pt>
                <c:pt idx="5">
                  <c:v>7.160493827160494E-2</c:v>
                </c:pt>
                <c:pt idx="6">
                  <c:v>1.6299999999999999E-2</c:v>
                </c:pt>
                <c:pt idx="7">
                  <c:v>3.9399999999999998E-2</c:v>
                </c:pt>
                <c:pt idx="8">
                  <c:v>5.0599999999999999E-2</c:v>
                </c:pt>
                <c:pt idx="9">
                  <c:v>6.9900000000000004E-2</c:v>
                </c:pt>
                <c:pt idx="10">
                  <c:v>6.1899999999999997E-2</c:v>
                </c:pt>
              </c:numCache>
            </c:numRef>
          </c:val>
          <c:extLst>
            <c:ext xmlns:c15="http://schemas.microsoft.com/office/drawing/2012/chart" uri="{02D57815-91ED-43cb-92C2-25804820EDAC}">
              <c15:datalabelsRange>
                <c15:f>Sheet1!$M$2:$M$1048570</c15:f>
                <c15:dlblRangeCache>
                  <c:ptCount val="1048569"/>
                  <c:pt idx="0">
                    <c:v>9.89% 
(n=44)</c:v>
                  </c:pt>
                  <c:pt idx="1">
                    <c:v>10.26% 
(n=43)</c:v>
                  </c:pt>
                  <c:pt idx="2">
                    <c:v>10.06% 
(n=47)</c:v>
                  </c:pt>
                  <c:pt idx="3">
                    <c:v>6% 
(n=27)</c:v>
                  </c:pt>
                  <c:pt idx="4">
                    <c:v>8.41% 
(n=36)</c:v>
                  </c:pt>
                  <c:pt idx="5">
                    <c:v>7.16% 
(n=29)</c:v>
                  </c:pt>
                  <c:pt idx="6">
                    <c:v>1.63% 
(n=6)</c:v>
                  </c:pt>
                  <c:pt idx="7">
                    <c:v>3.94% 
(n=17)</c:v>
                  </c:pt>
                  <c:pt idx="8">
                    <c:v>5.06% 
(n=22)</c:v>
                  </c:pt>
                  <c:pt idx="9">
                    <c:v>6.99% 
(n=30)</c:v>
                  </c:pt>
                  <c:pt idx="10">
                    <c:v>6.19% 
(n=27)</c:v>
                  </c:pt>
                </c15:dlblRangeCache>
              </c15:datalabelsRange>
            </c:ext>
            <c:ext xmlns:c16="http://schemas.microsoft.com/office/drawing/2014/chart" uri="{C3380CC4-5D6E-409C-BE32-E72D297353CC}">
              <c16:uniqueId val="{00000002-D479-42A4-AF28-F93899A48718}"/>
            </c:ext>
          </c:extLst>
        </c:ser>
        <c:dLbls>
          <c:showLegendKey val="0"/>
          <c:showVal val="0"/>
          <c:showCatName val="0"/>
          <c:showSerName val="0"/>
          <c:showPercent val="0"/>
          <c:showBubbleSize val="0"/>
        </c:dLbls>
        <c:gapWidth val="150"/>
        <c:shape val="pyramid"/>
        <c:axId val="329537128"/>
        <c:axId val="420660408"/>
        <c:axId val="0"/>
        <c:extLst>
          <c:ext xmlns:c15="http://schemas.microsoft.com/office/drawing/2012/chart" uri="{02D57815-91ED-43cb-92C2-25804820EDAC}">
            <c15:filteredBarSeries>
              <c15:ser>
                <c:idx val="3"/>
                <c:order val="3"/>
                <c:tx>
                  <c:strRef>
                    <c:extLst>
                      <c:ext uri="{02D57815-91ED-43cb-92C2-25804820EDAC}">
                        <c15:formulaRef>
                          <c15:sqref>Sheet1!$E$1</c15:sqref>
                        </c15:formulaRef>
                      </c:ext>
                    </c:extLst>
                    <c:strCache>
                      <c:ptCount val="1"/>
                      <c:pt idx="0">
                        <c:v>Low Risk (0-3)2</c:v>
                      </c:pt>
                    </c:strCache>
                  </c:strRef>
                </c:tx>
                <c:invertIfNegative val="0"/>
                <c:cat>
                  <c:strRef>
                    <c:extLst>
                      <c:ex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c:ext uri="{02D57815-91ED-43cb-92C2-25804820EDAC}">
                        <c15:formulaRef>
                          <c15:sqref>Sheet1!$E$2:$E$12</c15:sqref>
                        </c15:formulaRef>
                      </c:ext>
                    </c:extLst>
                    <c:numCache>
                      <c:formatCode>0.0000</c:formatCode>
                      <c:ptCount val="11"/>
                      <c:pt idx="0">
                        <c:v>0.63600000000000001</c:v>
                      </c:pt>
                      <c:pt idx="1">
                        <c:v>0.65869999999999995</c:v>
                      </c:pt>
                      <c:pt idx="2">
                        <c:v>0.71730000000000005</c:v>
                      </c:pt>
                      <c:pt idx="3">
                        <c:v>0.73109999999999997</c:v>
                      </c:pt>
                      <c:pt idx="4">
                        <c:v>0.71499999999999997</c:v>
                      </c:pt>
                      <c:pt idx="5">
                        <c:v>0.72350000000000003</c:v>
                      </c:pt>
                      <c:pt idx="6">
                        <c:v>0.90239999999999998</c:v>
                      </c:pt>
                      <c:pt idx="7">
                        <c:v>0.80089999999999995</c:v>
                      </c:pt>
                      <c:pt idx="8">
                        <c:v>0.80920000000000003</c:v>
                      </c:pt>
                      <c:pt idx="9">
                        <c:v>0.7319</c:v>
                      </c:pt>
                      <c:pt idx="10">
                        <c:v>0.78210000000000002</c:v>
                      </c:pt>
                    </c:numCache>
                  </c:numRef>
                </c:val>
                <c:extLst>
                  <c:ext xmlns:c16="http://schemas.microsoft.com/office/drawing/2014/chart" uri="{C3380CC4-5D6E-409C-BE32-E72D297353CC}">
                    <c16:uniqueId val="{0000000B-E59D-49F1-8AA2-705D35750817}"/>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Sheet1!$F$1</c15:sqref>
                        </c15:formulaRef>
                      </c:ext>
                    </c:extLst>
                    <c:strCache>
                      <c:ptCount val="1"/>
                      <c:pt idx="0">
                        <c:v>Moderate (4-8)2</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Sheet1!$F$2:$F$12</c15:sqref>
                        </c15:formulaRef>
                      </c:ext>
                    </c:extLst>
                    <c:numCache>
                      <c:formatCode>0.0000</c:formatCode>
                      <c:ptCount val="11"/>
                      <c:pt idx="0">
                        <c:v>0.26519999999999999</c:v>
                      </c:pt>
                      <c:pt idx="1">
                        <c:v>0.2387</c:v>
                      </c:pt>
                      <c:pt idx="2">
                        <c:v>0.182</c:v>
                      </c:pt>
                      <c:pt idx="3">
                        <c:v>0.2089</c:v>
                      </c:pt>
                      <c:pt idx="4">
                        <c:v>0.2009</c:v>
                      </c:pt>
                      <c:pt idx="5">
                        <c:v>0.2049</c:v>
                      </c:pt>
                      <c:pt idx="6">
                        <c:v>8.1299999999999997E-2</c:v>
                      </c:pt>
                      <c:pt idx="7">
                        <c:v>0.15970000000000001</c:v>
                      </c:pt>
                      <c:pt idx="8">
                        <c:v>0.14019999999999999</c:v>
                      </c:pt>
                      <c:pt idx="9">
                        <c:v>0.1981</c:v>
                      </c:pt>
                      <c:pt idx="10">
                        <c:v>0.156</c:v>
                      </c:pt>
                    </c:numCache>
                  </c:numRef>
                </c:val>
                <c:extLst xmlns:c15="http://schemas.microsoft.com/office/drawing/2012/chart">
                  <c:ext xmlns:c16="http://schemas.microsoft.com/office/drawing/2014/chart" uri="{C3380CC4-5D6E-409C-BE32-E72D297353CC}">
                    <c16:uniqueId val="{0000000C-E59D-49F1-8AA2-705D35750817}"/>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Sheet1!$G$1</c15:sqref>
                        </c15:formulaRef>
                      </c:ext>
                    </c:extLst>
                    <c:strCache>
                      <c:ptCount val="1"/>
                      <c:pt idx="0">
                        <c:v>High (9-21)2</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Sheet1!$G$2:$G$12</c15:sqref>
                        </c15:formulaRef>
                      </c:ext>
                    </c:extLst>
                    <c:numCache>
                      <c:formatCode>0.0000</c:formatCode>
                      <c:ptCount val="11"/>
                      <c:pt idx="0">
                        <c:v>9.8900000000000002E-2</c:v>
                      </c:pt>
                      <c:pt idx="1">
                        <c:v>0.1026</c:v>
                      </c:pt>
                      <c:pt idx="2">
                        <c:v>0.10059999999999999</c:v>
                      </c:pt>
                      <c:pt idx="3">
                        <c:v>0.06</c:v>
                      </c:pt>
                      <c:pt idx="4">
                        <c:v>8.4099999999999994E-2</c:v>
                      </c:pt>
                      <c:pt idx="5">
                        <c:v>7.1599999999999997E-2</c:v>
                      </c:pt>
                      <c:pt idx="6">
                        <c:v>1.6299999999999999E-2</c:v>
                      </c:pt>
                      <c:pt idx="7">
                        <c:v>3.9399999999999998E-2</c:v>
                      </c:pt>
                      <c:pt idx="8">
                        <c:v>5.0599999999999999E-2</c:v>
                      </c:pt>
                      <c:pt idx="9">
                        <c:v>6.9900000000000004E-2</c:v>
                      </c:pt>
                      <c:pt idx="10">
                        <c:v>6.1899999999999997E-2</c:v>
                      </c:pt>
                    </c:numCache>
                  </c:numRef>
                </c:val>
                <c:extLst xmlns:c15="http://schemas.microsoft.com/office/drawing/2012/chart">
                  <c:ext xmlns:c16="http://schemas.microsoft.com/office/drawing/2014/chart" uri="{C3380CC4-5D6E-409C-BE32-E72D297353CC}">
                    <c16:uniqueId val="{0000000D-E59D-49F1-8AA2-705D35750817}"/>
                  </c:ext>
                </c:extLst>
              </c15:ser>
            </c15:filteredBarSeries>
            <c15:filteredBarSeries>
              <c15:ser>
                <c:idx val="6"/>
                <c:order val="6"/>
                <c:tx>
                  <c:strRef>
                    <c:extLst xmlns:c15="http://schemas.microsoft.com/office/drawing/2012/chart">
                      <c:ext xmlns:c15="http://schemas.microsoft.com/office/drawing/2012/chart" uri="{02D57815-91ED-43cb-92C2-25804820EDAC}">
                        <c15:formulaRef>
                          <c15:sqref>Sheet1!$H$1</c15:sqref>
                        </c15:formulaRef>
                      </c:ext>
                    </c:extLst>
                    <c:strCache>
                      <c:ptCount val="1"/>
                      <c:pt idx="0">
                        <c:v>Low Count</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Sheet1!$H$2:$H$12</c15:sqref>
                        </c15:formulaRef>
                      </c:ext>
                    </c:extLst>
                    <c:numCache>
                      <c:formatCode>0</c:formatCode>
                      <c:ptCount val="11"/>
                      <c:pt idx="0">
                        <c:v>283</c:v>
                      </c:pt>
                      <c:pt idx="1">
                        <c:v>276</c:v>
                      </c:pt>
                      <c:pt idx="2">
                        <c:v>335</c:v>
                      </c:pt>
                      <c:pt idx="3">
                        <c:v>329</c:v>
                      </c:pt>
                      <c:pt idx="4">
                        <c:v>306</c:v>
                      </c:pt>
                      <c:pt idx="5">
                        <c:v>293</c:v>
                      </c:pt>
                      <c:pt idx="6">
                        <c:v>333</c:v>
                      </c:pt>
                      <c:pt idx="7">
                        <c:v>346</c:v>
                      </c:pt>
                      <c:pt idx="8">
                        <c:v>352</c:v>
                      </c:pt>
                      <c:pt idx="9">
                        <c:v>314</c:v>
                      </c:pt>
                      <c:pt idx="10">
                        <c:v>341</c:v>
                      </c:pt>
                    </c:numCache>
                  </c:numRef>
                </c:val>
                <c:extLst xmlns:c15="http://schemas.microsoft.com/office/drawing/2012/chart">
                  <c:ext xmlns:c16="http://schemas.microsoft.com/office/drawing/2014/chart" uri="{C3380CC4-5D6E-409C-BE32-E72D297353CC}">
                    <c16:uniqueId val="{0000000E-E59D-49F1-8AA2-705D35750817}"/>
                  </c:ext>
                </c:extLst>
              </c15:ser>
            </c15:filteredBarSeries>
            <c15:filteredBarSeries>
              <c15:ser>
                <c:idx val="7"/>
                <c:order val="7"/>
                <c:tx>
                  <c:strRef>
                    <c:extLst xmlns:c15="http://schemas.microsoft.com/office/drawing/2012/chart">
                      <c:ext xmlns:c15="http://schemas.microsoft.com/office/drawing/2012/chart" uri="{02D57815-91ED-43cb-92C2-25804820EDAC}">
                        <c15:formulaRef>
                          <c15:sqref>Sheet1!$I$1</c15:sqref>
                        </c15:formulaRef>
                      </c:ext>
                    </c:extLst>
                    <c:strCache>
                      <c:ptCount val="1"/>
                      <c:pt idx="0">
                        <c:v>Mod Count</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Sheet1!$I$2:$I$12</c15:sqref>
                        </c15:formulaRef>
                      </c:ext>
                    </c:extLst>
                    <c:numCache>
                      <c:formatCode>0</c:formatCode>
                      <c:ptCount val="11"/>
                      <c:pt idx="0">
                        <c:v>118</c:v>
                      </c:pt>
                      <c:pt idx="1">
                        <c:v>100</c:v>
                      </c:pt>
                      <c:pt idx="2">
                        <c:v>85</c:v>
                      </c:pt>
                      <c:pt idx="3">
                        <c:v>94</c:v>
                      </c:pt>
                      <c:pt idx="4">
                        <c:v>86</c:v>
                      </c:pt>
                      <c:pt idx="5">
                        <c:v>83</c:v>
                      </c:pt>
                      <c:pt idx="6">
                        <c:v>30</c:v>
                      </c:pt>
                      <c:pt idx="7">
                        <c:v>69</c:v>
                      </c:pt>
                      <c:pt idx="8">
                        <c:v>61</c:v>
                      </c:pt>
                      <c:pt idx="9">
                        <c:v>85</c:v>
                      </c:pt>
                      <c:pt idx="10">
                        <c:v>68</c:v>
                      </c:pt>
                    </c:numCache>
                  </c:numRef>
                </c:val>
                <c:extLst xmlns:c15="http://schemas.microsoft.com/office/drawing/2012/chart">
                  <c:ext xmlns:c16="http://schemas.microsoft.com/office/drawing/2014/chart" uri="{C3380CC4-5D6E-409C-BE32-E72D297353CC}">
                    <c16:uniqueId val="{0000000F-E59D-49F1-8AA2-705D35750817}"/>
                  </c:ext>
                </c:extLst>
              </c15:ser>
            </c15:filteredBarSeries>
            <c15:filteredBarSeries>
              <c15:ser>
                <c:idx val="8"/>
                <c:order val="8"/>
                <c:tx>
                  <c:strRef>
                    <c:extLst xmlns:c15="http://schemas.microsoft.com/office/drawing/2012/chart">
                      <c:ext xmlns:c15="http://schemas.microsoft.com/office/drawing/2012/chart" uri="{02D57815-91ED-43cb-92C2-25804820EDAC}">
                        <c15:formulaRef>
                          <c15:sqref>Sheet1!$J$1</c15:sqref>
                        </c15:formulaRef>
                      </c:ext>
                    </c:extLst>
                    <c:strCache>
                      <c:ptCount val="1"/>
                      <c:pt idx="0">
                        <c:v>High Count</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Sheet1!$J$2:$J$12</c15:sqref>
                        </c15:formulaRef>
                      </c:ext>
                    </c:extLst>
                    <c:numCache>
                      <c:formatCode>0</c:formatCode>
                      <c:ptCount val="11"/>
                      <c:pt idx="0">
                        <c:v>44</c:v>
                      </c:pt>
                      <c:pt idx="1">
                        <c:v>43</c:v>
                      </c:pt>
                      <c:pt idx="2">
                        <c:v>47</c:v>
                      </c:pt>
                      <c:pt idx="3">
                        <c:v>27</c:v>
                      </c:pt>
                      <c:pt idx="4">
                        <c:v>36</c:v>
                      </c:pt>
                      <c:pt idx="5">
                        <c:v>29</c:v>
                      </c:pt>
                      <c:pt idx="6">
                        <c:v>6</c:v>
                      </c:pt>
                      <c:pt idx="7">
                        <c:v>17</c:v>
                      </c:pt>
                      <c:pt idx="8">
                        <c:v>22</c:v>
                      </c:pt>
                      <c:pt idx="9">
                        <c:v>30</c:v>
                      </c:pt>
                      <c:pt idx="10">
                        <c:v>27</c:v>
                      </c:pt>
                    </c:numCache>
                  </c:numRef>
                </c:val>
                <c:extLst xmlns:c15="http://schemas.microsoft.com/office/drawing/2012/chart">
                  <c:ext xmlns:c16="http://schemas.microsoft.com/office/drawing/2014/chart" uri="{C3380CC4-5D6E-409C-BE32-E72D297353CC}">
                    <c16:uniqueId val="{00000010-E59D-49F1-8AA2-705D35750817}"/>
                  </c:ext>
                </c:extLst>
              </c15:ser>
            </c15:filteredBarSeries>
            <c15:filteredBarSeries>
              <c15:ser>
                <c:idx val="9"/>
                <c:order val="9"/>
                <c:tx>
                  <c:strRef>
                    <c:extLst xmlns:c15="http://schemas.microsoft.com/office/drawing/2012/chart">
                      <c:ext xmlns:c15="http://schemas.microsoft.com/office/drawing/2012/chart" uri="{02D57815-91ED-43cb-92C2-25804820EDAC}">
                        <c15:formulaRef>
                          <c15:sqref>Sheet1!$K$1</c15:sqref>
                        </c15:formulaRef>
                      </c:ext>
                    </c:extLst>
                    <c:strCache>
                      <c:ptCount val="1"/>
                      <c:pt idx="0">
                        <c:v>Column H (for B &amp; E)</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Sheet1!$K$2:$K$12</c15:sqref>
                        </c15:formulaRef>
                      </c:ext>
                    </c:extLst>
                    <c:numCache>
                      <c:formatCode>General</c:formatCode>
                      <c:ptCount val="11"/>
                      <c:pt idx="0">
                        <c:v>0</c:v>
                      </c:pt>
                      <c:pt idx="1">
                        <c:v>0</c:v>
                      </c:pt>
                      <c:pt idx="2">
                        <c:v>0</c:v>
                      </c:pt>
                      <c:pt idx="3">
                        <c:v>0</c:v>
                      </c:pt>
                      <c:pt idx="4">
                        <c:v>0</c:v>
                      </c:pt>
                      <c:pt idx="5">
                        <c:v>0</c:v>
                      </c:pt>
                      <c:pt idx="6">
                        <c:v>0</c:v>
                      </c:pt>
                      <c:pt idx="7">
                        <c:v>0</c:v>
                      </c:pt>
                      <c:pt idx="8">
                        <c:v>0</c:v>
                      </c:pt>
                      <c:pt idx="9">
                        <c:v>0</c:v>
                      </c:pt>
                      <c:pt idx="10">
                        <c:v>0</c:v>
                      </c:pt>
                    </c:numCache>
                  </c:numRef>
                </c:val>
                <c:extLst xmlns:c15="http://schemas.microsoft.com/office/drawing/2012/chart">
                  <c:ext xmlns:c16="http://schemas.microsoft.com/office/drawing/2014/chart" uri="{C3380CC4-5D6E-409C-BE32-E72D297353CC}">
                    <c16:uniqueId val="{00000011-E59D-49F1-8AA2-705D35750817}"/>
                  </c:ext>
                </c:extLst>
              </c15:ser>
            </c15:filteredBarSeries>
            <c15:filteredBarSeries>
              <c15:ser>
                <c:idx val="10"/>
                <c:order val="10"/>
                <c:tx>
                  <c:strRef>
                    <c:extLst xmlns:c15="http://schemas.microsoft.com/office/drawing/2012/chart">
                      <c:ext xmlns:c15="http://schemas.microsoft.com/office/drawing/2012/chart" uri="{02D57815-91ED-43cb-92C2-25804820EDAC}">
                        <c15:formulaRef>
                          <c15:sqref>Sheet1!$L$1</c15:sqref>
                        </c15:formulaRef>
                      </c:ext>
                    </c:extLst>
                    <c:strCache>
                      <c:ptCount val="1"/>
                      <c:pt idx="0">
                        <c:v>Column I (for C &amp; F</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Sheet1!$L$2:$L$12</c15:sqref>
                        </c15:formulaRef>
                      </c:ext>
                    </c:extLst>
                    <c:numCache>
                      <c:formatCode>General</c:formatCode>
                      <c:ptCount val="11"/>
                      <c:pt idx="0">
                        <c:v>0</c:v>
                      </c:pt>
                      <c:pt idx="1">
                        <c:v>0</c:v>
                      </c:pt>
                      <c:pt idx="2">
                        <c:v>0</c:v>
                      </c:pt>
                      <c:pt idx="3">
                        <c:v>0</c:v>
                      </c:pt>
                      <c:pt idx="4">
                        <c:v>0</c:v>
                      </c:pt>
                      <c:pt idx="5">
                        <c:v>0</c:v>
                      </c:pt>
                      <c:pt idx="6">
                        <c:v>0</c:v>
                      </c:pt>
                      <c:pt idx="7">
                        <c:v>0</c:v>
                      </c:pt>
                      <c:pt idx="8">
                        <c:v>0</c:v>
                      </c:pt>
                      <c:pt idx="9">
                        <c:v>0</c:v>
                      </c:pt>
                      <c:pt idx="10">
                        <c:v>0</c:v>
                      </c:pt>
                    </c:numCache>
                  </c:numRef>
                </c:val>
                <c:extLst xmlns:c15="http://schemas.microsoft.com/office/drawing/2012/chart">
                  <c:ext xmlns:c16="http://schemas.microsoft.com/office/drawing/2014/chart" uri="{C3380CC4-5D6E-409C-BE32-E72D297353CC}">
                    <c16:uniqueId val="{00000012-E59D-49F1-8AA2-705D35750817}"/>
                  </c:ext>
                </c:extLst>
              </c15:ser>
            </c15:filteredBarSeries>
            <c15:filteredBarSeries>
              <c15:ser>
                <c:idx val="11"/>
                <c:order val="11"/>
                <c:tx>
                  <c:strRef>
                    <c:extLst xmlns:c15="http://schemas.microsoft.com/office/drawing/2012/chart">
                      <c:ext xmlns:c15="http://schemas.microsoft.com/office/drawing/2012/chart" uri="{02D57815-91ED-43cb-92C2-25804820EDAC}">
                        <c15:formulaRef>
                          <c15:sqref>Sheet1!$M$1</c15:sqref>
                        </c15:formulaRef>
                      </c:ext>
                    </c:extLst>
                    <c:strCache>
                      <c:ptCount val="1"/>
                      <c:pt idx="0">
                        <c:v>Column J (for D &amp; G):</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Sheet1!$M$2:$M$12</c15:sqref>
                        </c15:formulaRef>
                      </c:ext>
                    </c:extLst>
                    <c:numCache>
                      <c:formatCode>General</c:formatCode>
                      <c:ptCount val="11"/>
                      <c:pt idx="0">
                        <c:v>0</c:v>
                      </c:pt>
                      <c:pt idx="1">
                        <c:v>0</c:v>
                      </c:pt>
                      <c:pt idx="2">
                        <c:v>0</c:v>
                      </c:pt>
                      <c:pt idx="3">
                        <c:v>0</c:v>
                      </c:pt>
                      <c:pt idx="4">
                        <c:v>0</c:v>
                      </c:pt>
                      <c:pt idx="5">
                        <c:v>0</c:v>
                      </c:pt>
                      <c:pt idx="6">
                        <c:v>0</c:v>
                      </c:pt>
                      <c:pt idx="7">
                        <c:v>0</c:v>
                      </c:pt>
                      <c:pt idx="8">
                        <c:v>0</c:v>
                      </c:pt>
                      <c:pt idx="9">
                        <c:v>0</c:v>
                      </c:pt>
                      <c:pt idx="10">
                        <c:v>0</c:v>
                      </c:pt>
                    </c:numCache>
                  </c:numRef>
                </c:val>
                <c:extLst xmlns:c15="http://schemas.microsoft.com/office/drawing/2012/chart">
                  <c:ext xmlns:c16="http://schemas.microsoft.com/office/drawing/2014/chart" uri="{C3380CC4-5D6E-409C-BE32-E72D297353CC}">
                    <c16:uniqueId val="{00000013-E59D-49F1-8AA2-705D35750817}"/>
                  </c:ext>
                </c:extLst>
              </c15:ser>
            </c15:filteredBarSeries>
          </c:ext>
        </c:extLst>
      </c:bar3DChart>
      <c:catAx>
        <c:axId val="329537128"/>
        <c:scaling>
          <c:orientation val="minMax"/>
        </c:scaling>
        <c:delete val="0"/>
        <c:axPos val="b"/>
        <c:title>
          <c:tx>
            <c:rich>
              <a:bodyPr/>
              <a:lstStyle/>
              <a:p>
                <a:pPr>
                  <a:defRPr/>
                </a:pPr>
                <a:r>
                  <a:rPr lang="en-US"/>
                  <a:t>Fall</a:t>
                </a:r>
              </a:p>
            </c:rich>
          </c:tx>
          <c:overlay val="0"/>
        </c:title>
        <c:numFmt formatCode="General" sourceLinked="0"/>
        <c:majorTickMark val="out"/>
        <c:minorTickMark val="none"/>
        <c:tickLblPos val="nextTo"/>
        <c:crossAx val="420660408"/>
        <c:crosses val="autoZero"/>
        <c:auto val="1"/>
        <c:lblAlgn val="ctr"/>
        <c:lblOffset val="100"/>
        <c:noMultiLvlLbl val="0"/>
      </c:catAx>
      <c:valAx>
        <c:axId val="420660408"/>
        <c:scaling>
          <c:orientation val="minMax"/>
          <c:min val="0"/>
        </c:scaling>
        <c:delete val="0"/>
        <c:axPos val="l"/>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329537128"/>
        <c:crosses val="autoZero"/>
        <c:crossBetween val="between"/>
        <c:majorUnit val="0.2"/>
      </c:valAx>
    </c:plotArea>
    <c:legend>
      <c:legendPos val="b"/>
      <c:layout>
        <c:manualLayout>
          <c:xMode val="edge"/>
          <c:yMode val="edge"/>
          <c:x val="0.18874027787810926"/>
          <c:y val="0.92991111906466239"/>
          <c:w val="0.50690919482793029"/>
          <c:h val="7.0088970239837622E-2"/>
        </c:manualLayout>
      </c:layout>
      <c:overlay val="0"/>
      <c:spPr>
        <a:ln>
          <a:noFill/>
        </a:ln>
      </c:spPr>
    </c:legend>
    <c:plotVisOnly val="1"/>
    <c:dispBlanksAs val="gap"/>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D31F10-EFBB-4C37-81A1-19883132FCC5}" type="doc">
      <dgm:prSet loTypeId="urn:microsoft.com/office/officeart/2005/8/layout/process4" loCatId="list" qsTypeId="urn:microsoft.com/office/officeart/2005/8/quickstyle/simple2" qsCatId="simple" csTypeId="urn:microsoft.com/office/officeart/2005/8/colors/accent5_4" csCatId="accent5" phldr="1"/>
      <dgm:spPr/>
      <dgm:t>
        <a:bodyPr/>
        <a:lstStyle/>
        <a:p>
          <a:endParaRPr lang="en-US"/>
        </a:p>
      </dgm:t>
    </dgm:pt>
    <dgm:pt modelId="{AAA14169-7EAA-4C1B-BC81-0AC0644B6B22}">
      <dgm:prSet phldrT="[Text]" custT="1"/>
      <dgm:spPr>
        <a:xfrm rot="10800000">
          <a:off x="0" y="0"/>
          <a:ext cx="8229600" cy="1721648"/>
        </a:xfrm>
        <a:prstGeom prst="upArrowCallout">
          <a:avLst/>
        </a:prstGeom>
        <a:solidFill>
          <a:schemeClr val="accent5"/>
        </a:solidFill>
        <a:ln w="19050" cap="flat" cmpd="sng" algn="ctr">
          <a:noFill/>
          <a:prstDash val="solid"/>
          <a:miter lim="800000"/>
        </a:ln>
        <a:effectLst/>
      </dgm:spPr>
      <dgm:t>
        <a:bodyPr/>
        <a:lstStyle/>
        <a:p>
          <a:pPr>
            <a:buNone/>
          </a:pPr>
          <a:r>
            <a:rPr lang="en-US" sz="3600" b="1">
              <a:solidFill>
                <a:sysClr val="window" lastClr="FFFFFF"/>
              </a:solidFill>
              <a:latin typeface="Calibri" panose="020F0502020204030204"/>
              <a:ea typeface="+mn-ea"/>
              <a:cs typeface="+mn-cs"/>
            </a:rPr>
            <a:t>Social Validity</a:t>
          </a:r>
        </a:p>
      </dgm:t>
    </dgm:pt>
    <dgm:pt modelId="{F39E48C4-2151-40C6-9A17-63539B6645C8}" type="parTrans" cxnId="{493E3501-29F6-43A4-94D9-C651444002CD}">
      <dgm:prSet/>
      <dgm:spPr/>
      <dgm:t>
        <a:bodyPr/>
        <a:lstStyle/>
        <a:p>
          <a:endParaRPr lang="en-US"/>
        </a:p>
      </dgm:t>
    </dgm:pt>
    <dgm:pt modelId="{40C80F87-338D-40AA-B8B9-AED7A42B207F}" type="sibTrans" cxnId="{493E3501-29F6-43A4-94D9-C651444002CD}">
      <dgm:prSet/>
      <dgm:spPr/>
      <dgm:t>
        <a:bodyPr/>
        <a:lstStyle/>
        <a:p>
          <a:endParaRPr lang="en-US"/>
        </a:p>
      </dgm:t>
    </dgm:pt>
    <dgm:pt modelId="{F75A0922-6348-4F40-839F-3C6AB76740E4}">
      <dgm:prSet phldrT="[Text]"/>
      <dgm:spPr>
        <a:xfrm>
          <a:off x="1182" y="605099"/>
          <a:ext cx="4124489" cy="514773"/>
        </a:xfrm>
        <a:prstGeom prst="rect">
          <a:avLst/>
        </a:prstGeom>
        <a:solidFill>
          <a:srgbClr val="4472C4">
            <a:alpha val="90000"/>
            <a:tint val="55000"/>
            <a:hueOff val="0"/>
            <a:satOff val="0"/>
            <a:lumOff val="0"/>
            <a:alphaOff val="0"/>
          </a:srgbClr>
        </a:solidFill>
        <a:ln w="12700" cap="flat" cmpd="sng" algn="ctr">
          <a:no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AEAF2BFD-C853-4532-BB72-C07008563050}" type="parTrans" cxnId="{BE8B365C-B1BF-4FC4-8CEA-793F773271B0}">
      <dgm:prSet/>
      <dgm:spPr/>
      <dgm:t>
        <a:bodyPr/>
        <a:lstStyle/>
        <a:p>
          <a:endParaRPr lang="en-US"/>
        </a:p>
      </dgm:t>
    </dgm:pt>
    <dgm:pt modelId="{76B545E1-A39B-4C58-A6A9-93A9FBE5A165}" type="sibTrans" cxnId="{BE8B365C-B1BF-4FC4-8CEA-793F773271B0}">
      <dgm:prSet/>
      <dgm:spPr/>
      <dgm:t>
        <a:bodyPr/>
        <a:lstStyle/>
        <a:p>
          <a:endParaRPr lang="en-US"/>
        </a:p>
      </dgm:t>
    </dgm:pt>
    <dgm:pt modelId="{B2B012CD-BAA3-4366-A4E2-4DB490FFA9EE}">
      <dgm:prSet phldrT="[Text]"/>
      <dgm:spPr>
        <a:xfrm>
          <a:off x="4125672" y="605099"/>
          <a:ext cx="4102744" cy="514773"/>
        </a:xfrm>
        <a:prstGeom prst="rect">
          <a:avLst/>
        </a:prstGeom>
        <a:solidFill>
          <a:srgbClr val="4472C4">
            <a:alpha val="90000"/>
            <a:tint val="55000"/>
            <a:hueOff val="0"/>
            <a:satOff val="0"/>
            <a:lumOff val="0"/>
            <a:alphaOff val="0"/>
          </a:srgbClr>
        </a:solidFill>
        <a:ln w="12700" cap="flat" cmpd="sng" algn="ctr">
          <a:no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76064162-581C-4DB4-82B8-390B097AA775}" type="parTrans" cxnId="{E7A5A181-CD45-462D-9C2F-A9781C4AAB40}">
      <dgm:prSet/>
      <dgm:spPr/>
      <dgm:t>
        <a:bodyPr/>
        <a:lstStyle/>
        <a:p>
          <a:endParaRPr lang="en-US"/>
        </a:p>
      </dgm:t>
    </dgm:pt>
    <dgm:pt modelId="{33522F8C-0CB9-4D51-B91B-E48D4C640C7B}" type="sibTrans" cxnId="{E7A5A181-CD45-462D-9C2F-A9781C4AAB40}">
      <dgm:prSet/>
      <dgm:spPr/>
      <dgm:t>
        <a:bodyPr/>
        <a:lstStyle/>
        <a:p>
          <a:endParaRPr lang="en-US"/>
        </a:p>
      </dgm:t>
    </dgm:pt>
    <dgm:pt modelId="{9509D009-D455-4B96-A125-8D28310F5179}">
      <dgm:prSet phldrT="[Text]" custT="1"/>
      <dgm:spPr>
        <a:xfrm>
          <a:off x="0" y="3410516"/>
          <a:ext cx="8229600" cy="1119407"/>
        </a:xfrm>
        <a:prstGeom prst="rect">
          <a:avLst/>
        </a:prstGeom>
        <a:solidFill>
          <a:schemeClr val="accent5"/>
        </a:solidFill>
        <a:ln w="19050" cap="flat" cmpd="sng" algn="ctr">
          <a:noFill/>
          <a:prstDash val="solid"/>
          <a:miter lim="800000"/>
        </a:ln>
        <a:effectLst/>
      </dgm:spPr>
      <dgm:t>
        <a:bodyPr/>
        <a:lstStyle/>
        <a:p>
          <a:pPr>
            <a:buNone/>
          </a:pPr>
          <a:r>
            <a:rPr lang="en-US" sz="3600" b="1">
              <a:solidFill>
                <a:sysClr val="window" lastClr="FFFFFF"/>
              </a:solidFill>
              <a:latin typeface="Calibri" panose="020F0502020204030204"/>
              <a:ea typeface="+mn-ea"/>
              <a:cs typeface="+mn-cs"/>
            </a:rPr>
            <a:t>Systematic Universal Screening</a:t>
          </a:r>
        </a:p>
      </dgm:t>
    </dgm:pt>
    <dgm:pt modelId="{F55888F4-69FB-44E3-AF2F-6D377C4F16B3}" type="parTrans" cxnId="{C8B6340B-2A15-45CA-A120-3D475437C0C3}">
      <dgm:prSet/>
      <dgm:spPr/>
      <dgm:t>
        <a:bodyPr/>
        <a:lstStyle/>
        <a:p>
          <a:endParaRPr lang="en-US"/>
        </a:p>
      </dgm:t>
    </dgm:pt>
    <dgm:pt modelId="{A023F6FF-1E2B-44F5-9E31-278AF39CF3FA}" type="sibTrans" cxnId="{C8B6340B-2A15-45CA-A120-3D475437C0C3}">
      <dgm:prSet/>
      <dgm:spPr/>
      <dgm:t>
        <a:bodyPr/>
        <a:lstStyle/>
        <a:p>
          <a:endParaRPr lang="en-US"/>
        </a:p>
      </dgm:t>
    </dgm:pt>
    <dgm:pt modelId="{380616C1-0908-407E-9867-C2794633A264}">
      <dgm:prSet phldrT="[Text]"/>
      <dgm:spPr>
        <a:xfrm>
          <a:off x="0" y="3992608"/>
          <a:ext cx="4114799" cy="514927"/>
        </a:xfrm>
        <a:prstGeom prst="rect">
          <a:avLst/>
        </a:prstGeom>
        <a:solidFill>
          <a:srgbClr val="4472C4">
            <a:alpha val="90000"/>
            <a:tint val="55000"/>
            <a:hueOff val="0"/>
            <a:satOff val="0"/>
            <a:lumOff val="0"/>
            <a:alphaOff val="0"/>
          </a:srgbClr>
        </a:solidFill>
        <a:ln w="12700" cap="flat" cmpd="sng" algn="ctr">
          <a:noFill/>
          <a:prstDash val="solid"/>
          <a:miter lim="800000"/>
        </a:ln>
        <a:effectLst/>
      </dgm:spPr>
      <dgm:t>
        <a:bodyPr/>
        <a:lstStyle/>
        <a:p>
          <a:pPr>
            <a:buNone/>
          </a:pPr>
          <a:r>
            <a:rPr lang="en-US">
              <a:solidFill>
                <a:sysClr val="windowText" lastClr="000000">
                  <a:hueOff val="0"/>
                  <a:satOff val="0"/>
                  <a:lumOff val="0"/>
                  <a:alphaOff val="0"/>
                </a:sysClr>
              </a:solidFill>
              <a:latin typeface="Calibri" panose="020F0502020204030204"/>
              <a:ea typeface="+mn-ea"/>
              <a:cs typeface="+mn-cs"/>
            </a:rPr>
            <a:t>Academic</a:t>
          </a:r>
        </a:p>
      </dgm:t>
    </dgm:pt>
    <dgm:pt modelId="{956F3F8C-9115-4B06-8C1D-5851B1D64045}" type="parTrans" cxnId="{A81F9FE4-A546-4656-817F-561A715DB8B7}">
      <dgm:prSet/>
      <dgm:spPr/>
      <dgm:t>
        <a:bodyPr/>
        <a:lstStyle/>
        <a:p>
          <a:endParaRPr lang="en-US"/>
        </a:p>
      </dgm:t>
    </dgm:pt>
    <dgm:pt modelId="{CFA2C853-689D-4649-9C63-EFE34D20CE86}" type="sibTrans" cxnId="{A81F9FE4-A546-4656-817F-561A715DB8B7}">
      <dgm:prSet/>
      <dgm:spPr/>
      <dgm:t>
        <a:bodyPr/>
        <a:lstStyle/>
        <a:p>
          <a:endParaRPr lang="en-US"/>
        </a:p>
      </dgm:t>
    </dgm:pt>
    <dgm:pt modelId="{BCA538D6-4E32-4184-A5A1-776963BB7365}">
      <dgm:prSet phldrT="[Text]"/>
      <dgm:spPr>
        <a:xfrm>
          <a:off x="4114800" y="3992608"/>
          <a:ext cx="4114799" cy="514927"/>
        </a:xfrm>
        <a:prstGeom prst="rect">
          <a:avLst/>
        </a:prstGeom>
        <a:solidFill>
          <a:srgbClr val="4472C4">
            <a:alpha val="90000"/>
            <a:tint val="55000"/>
            <a:hueOff val="0"/>
            <a:satOff val="0"/>
            <a:lumOff val="0"/>
            <a:alphaOff val="0"/>
          </a:srgbClr>
        </a:solidFill>
        <a:ln w="12700" cap="flat" cmpd="sng" algn="ctr">
          <a:noFill/>
          <a:prstDash val="solid"/>
          <a:miter lim="800000"/>
        </a:ln>
        <a:effectLst/>
      </dgm:spPr>
      <dgm:t>
        <a:bodyPr/>
        <a:lstStyle/>
        <a:p>
          <a:pPr>
            <a:buNone/>
          </a:pPr>
          <a:r>
            <a:rPr lang="en-US">
              <a:solidFill>
                <a:sysClr val="windowText" lastClr="000000">
                  <a:hueOff val="0"/>
                  <a:satOff val="0"/>
                  <a:lumOff val="0"/>
                  <a:alphaOff val="0"/>
                </a:sysClr>
              </a:solidFill>
              <a:latin typeface="Calibri" panose="020F0502020204030204"/>
              <a:ea typeface="+mn-ea"/>
              <a:cs typeface="+mn-cs"/>
            </a:rPr>
            <a:t>Behavior</a:t>
          </a:r>
        </a:p>
      </dgm:t>
    </dgm:pt>
    <dgm:pt modelId="{4C13A34B-6674-4204-8FB1-BA19085DB6B4}" type="parTrans" cxnId="{3365657F-AC24-41C6-A335-D3E057EF0FCF}">
      <dgm:prSet/>
      <dgm:spPr/>
      <dgm:t>
        <a:bodyPr/>
        <a:lstStyle/>
        <a:p>
          <a:endParaRPr lang="en-US"/>
        </a:p>
      </dgm:t>
    </dgm:pt>
    <dgm:pt modelId="{E4667663-1073-4A87-BB8F-DBF14282E81B}" type="sibTrans" cxnId="{3365657F-AC24-41C6-A335-D3E057EF0FCF}">
      <dgm:prSet/>
      <dgm:spPr/>
      <dgm:t>
        <a:bodyPr/>
        <a:lstStyle/>
        <a:p>
          <a:endParaRPr lang="en-US"/>
        </a:p>
      </dgm:t>
    </dgm:pt>
    <dgm:pt modelId="{A021ED4B-6B6D-46DD-8323-A0DD78E2644A}">
      <dgm:prSet phldrT="[Text]" custT="1"/>
      <dgm:spPr>
        <a:xfrm rot="10800000">
          <a:off x="0" y="1705658"/>
          <a:ext cx="8229600" cy="1721648"/>
        </a:xfrm>
        <a:prstGeom prst="upArrowCallout">
          <a:avLst/>
        </a:prstGeom>
        <a:solidFill>
          <a:schemeClr val="accent5"/>
        </a:solidFill>
        <a:ln w="19050" cap="flat" cmpd="sng" algn="ctr">
          <a:noFill/>
          <a:prstDash val="solid"/>
          <a:miter lim="800000"/>
        </a:ln>
        <a:effectLst/>
      </dgm:spPr>
      <dgm:t>
        <a:bodyPr/>
        <a:lstStyle/>
        <a:p>
          <a:pPr>
            <a:buNone/>
          </a:pPr>
          <a:r>
            <a:rPr lang="en-US" sz="3600" b="1">
              <a:solidFill>
                <a:sysClr val="window" lastClr="FFFFFF"/>
              </a:solidFill>
              <a:latin typeface="Calibri" panose="020F0502020204030204"/>
              <a:ea typeface="+mn-ea"/>
              <a:cs typeface="+mn-cs"/>
            </a:rPr>
            <a:t>Treatment Integrity</a:t>
          </a:r>
        </a:p>
      </dgm:t>
    </dgm:pt>
    <dgm:pt modelId="{3178EEC7-62C9-43E4-B186-64522EEA98AB}" type="sibTrans" cxnId="{AFBB0F8A-8549-42FF-8D71-8C88C88A79C3}">
      <dgm:prSet/>
      <dgm:spPr/>
      <dgm:t>
        <a:bodyPr/>
        <a:lstStyle/>
        <a:p>
          <a:endParaRPr lang="en-US"/>
        </a:p>
      </dgm:t>
    </dgm:pt>
    <dgm:pt modelId="{0B2C85FB-D659-46BA-8DAD-2D976D20AF4F}" type="parTrans" cxnId="{AFBB0F8A-8549-42FF-8D71-8C88C88A79C3}">
      <dgm:prSet/>
      <dgm:spPr/>
      <dgm:t>
        <a:bodyPr/>
        <a:lstStyle/>
        <a:p>
          <a:endParaRPr lang="en-US"/>
        </a:p>
      </dgm:t>
    </dgm:pt>
    <dgm:pt modelId="{17A4EE6A-34EC-4BC7-8661-03F7276A80D8}">
      <dgm:prSet/>
      <dgm:spPr>
        <a:xfrm>
          <a:off x="0" y="2285999"/>
          <a:ext cx="4124482" cy="514773"/>
        </a:xfrm>
        <a:prstGeom prst="rect">
          <a:avLst/>
        </a:prstGeom>
        <a:solidFill>
          <a:srgbClr val="4472C4">
            <a:alpha val="90000"/>
            <a:tint val="55000"/>
            <a:hueOff val="0"/>
            <a:satOff val="0"/>
            <a:lumOff val="0"/>
            <a:alphaOff val="0"/>
          </a:srgbClr>
        </a:solidFill>
        <a:ln w="12700" cap="flat" cmpd="sng" algn="ctr">
          <a:no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D43919A6-A940-464D-9816-D9AE217F3905}" type="parTrans" cxnId="{52D0281D-5056-4D91-A841-8A215E5814B9}">
      <dgm:prSet/>
      <dgm:spPr/>
      <dgm:t>
        <a:bodyPr/>
        <a:lstStyle/>
        <a:p>
          <a:endParaRPr lang="en-US"/>
        </a:p>
      </dgm:t>
    </dgm:pt>
    <dgm:pt modelId="{642563DE-00EE-4F68-AC07-5FC24EE81DE8}" type="sibTrans" cxnId="{52D0281D-5056-4D91-A841-8A215E5814B9}">
      <dgm:prSet/>
      <dgm:spPr/>
      <dgm:t>
        <a:bodyPr/>
        <a:lstStyle/>
        <a:p>
          <a:endParaRPr lang="en-US"/>
        </a:p>
      </dgm:t>
    </dgm:pt>
    <dgm:pt modelId="{799B20B1-639D-4E91-9501-EC7906464195}">
      <dgm:prSet/>
      <dgm:spPr>
        <a:xfrm>
          <a:off x="4124809" y="2285999"/>
          <a:ext cx="4104464" cy="514773"/>
        </a:xfrm>
        <a:prstGeom prst="rect">
          <a:avLst/>
        </a:prstGeom>
        <a:solidFill>
          <a:srgbClr val="4472C4">
            <a:alpha val="90000"/>
            <a:tint val="55000"/>
            <a:hueOff val="0"/>
            <a:satOff val="0"/>
            <a:lumOff val="0"/>
            <a:alphaOff val="0"/>
          </a:srgbClr>
        </a:solidFill>
        <a:ln w="12700" cap="flat" cmpd="sng" algn="ctr">
          <a:no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0BEA3612-3292-45BE-BB41-FFA163FB7EFE}" type="parTrans" cxnId="{D53F16A7-79B1-4913-BAB3-86BB7D27EDB3}">
      <dgm:prSet/>
      <dgm:spPr/>
      <dgm:t>
        <a:bodyPr/>
        <a:lstStyle/>
        <a:p>
          <a:endParaRPr lang="en-US"/>
        </a:p>
      </dgm:t>
    </dgm:pt>
    <dgm:pt modelId="{8F6620F3-D9A5-4E38-A853-48ACC39DF1E7}" type="sibTrans" cxnId="{D53F16A7-79B1-4913-BAB3-86BB7D27EDB3}">
      <dgm:prSet/>
      <dgm:spPr/>
      <dgm:t>
        <a:bodyPr/>
        <a:lstStyle/>
        <a:p>
          <a:endParaRPr lang="en-US"/>
        </a:p>
      </dgm:t>
    </dgm:pt>
    <dgm:pt modelId="{4F391DC1-0719-41AE-B676-A4611A391BAA}" type="pres">
      <dgm:prSet presAssocID="{01D31F10-EFBB-4C37-81A1-19883132FCC5}" presName="Name0" presStyleCnt="0">
        <dgm:presLayoutVars>
          <dgm:dir/>
          <dgm:animLvl val="lvl"/>
          <dgm:resizeHandles val="exact"/>
        </dgm:presLayoutVars>
      </dgm:prSet>
      <dgm:spPr/>
    </dgm:pt>
    <dgm:pt modelId="{D4C3231F-C41E-43C0-9740-8B74B5C58238}" type="pres">
      <dgm:prSet presAssocID="{9509D009-D455-4B96-A125-8D28310F5179}" presName="boxAndChildren" presStyleCnt="0"/>
      <dgm:spPr/>
    </dgm:pt>
    <dgm:pt modelId="{BE4611CB-CA4A-481C-AC6E-3F4AB82ACCE5}" type="pres">
      <dgm:prSet presAssocID="{9509D009-D455-4B96-A125-8D28310F5179}" presName="parentTextBox" presStyleLbl="node1" presStyleIdx="0" presStyleCnt="3"/>
      <dgm:spPr/>
    </dgm:pt>
    <dgm:pt modelId="{BBD327FD-E0BA-4777-8832-E4427CBDB707}" type="pres">
      <dgm:prSet presAssocID="{9509D009-D455-4B96-A125-8D28310F5179}" presName="entireBox" presStyleLbl="node1" presStyleIdx="0" presStyleCnt="3"/>
      <dgm:spPr/>
    </dgm:pt>
    <dgm:pt modelId="{9E7A8D2E-2D82-4663-9543-29F239BA6050}" type="pres">
      <dgm:prSet presAssocID="{9509D009-D455-4B96-A125-8D28310F5179}" presName="descendantBox" presStyleCnt="0"/>
      <dgm:spPr/>
    </dgm:pt>
    <dgm:pt modelId="{7951155A-7E89-44A9-9BF7-5C790023F098}" type="pres">
      <dgm:prSet presAssocID="{380616C1-0908-407E-9867-C2794633A264}" presName="childTextBox" presStyleLbl="fgAccFollowNode1" presStyleIdx="0" presStyleCnt="6" custLinFactNeighborY="4082">
        <dgm:presLayoutVars>
          <dgm:bulletEnabled val="1"/>
        </dgm:presLayoutVars>
      </dgm:prSet>
      <dgm:spPr/>
    </dgm:pt>
    <dgm:pt modelId="{CD5EA9AD-1FF3-4544-A506-1F718852DBF6}" type="pres">
      <dgm:prSet presAssocID="{BCA538D6-4E32-4184-A5A1-776963BB7365}" presName="childTextBox" presStyleLbl="fgAccFollowNode1" presStyleIdx="1" presStyleCnt="6" custLinFactNeighborY="4082">
        <dgm:presLayoutVars>
          <dgm:bulletEnabled val="1"/>
        </dgm:presLayoutVars>
      </dgm:prSet>
      <dgm:spPr/>
    </dgm:pt>
    <dgm:pt modelId="{65907931-0DB8-4C04-B908-D02C4050FD67}" type="pres">
      <dgm:prSet presAssocID="{3178EEC7-62C9-43E4-B186-64522EEA98AB}" presName="sp" presStyleCnt="0"/>
      <dgm:spPr/>
    </dgm:pt>
    <dgm:pt modelId="{4D6B09BE-5F40-4BEF-8F53-3AF7298788E6}" type="pres">
      <dgm:prSet presAssocID="{A021ED4B-6B6D-46DD-8323-A0DD78E2644A}" presName="arrowAndChildren" presStyleCnt="0"/>
      <dgm:spPr/>
    </dgm:pt>
    <dgm:pt modelId="{5EC9AC2B-D8D1-4BFE-B188-FF570D586A84}" type="pres">
      <dgm:prSet presAssocID="{A021ED4B-6B6D-46DD-8323-A0DD78E2644A}" presName="parentTextArrow" presStyleLbl="node1" presStyleIdx="0" presStyleCnt="3"/>
      <dgm:spPr/>
    </dgm:pt>
    <dgm:pt modelId="{8C645032-AEF5-4BBE-B17B-5357735C973E}" type="pres">
      <dgm:prSet presAssocID="{A021ED4B-6B6D-46DD-8323-A0DD78E2644A}" presName="arrow" presStyleLbl="node1" presStyleIdx="1" presStyleCnt="3" custLinFactNeighborY="-610"/>
      <dgm:spPr/>
    </dgm:pt>
    <dgm:pt modelId="{9BFBD914-522F-45BC-978D-2A995F294AA3}" type="pres">
      <dgm:prSet presAssocID="{A021ED4B-6B6D-46DD-8323-A0DD78E2644A}" presName="descendantArrow" presStyleCnt="0"/>
      <dgm:spPr/>
    </dgm:pt>
    <dgm:pt modelId="{EF1860AA-16E8-43FF-8CDC-B27F22404ED5}" type="pres">
      <dgm:prSet presAssocID="{17A4EE6A-34EC-4BC7-8661-03F7276A80D8}" presName="childTextArrow" presStyleLbl="fgAccFollowNode1" presStyleIdx="2" presStyleCnt="6" custScaleX="83857" custScaleY="88816" custLinFactNeighborX="-7" custLinFactNeighborY="3514">
        <dgm:presLayoutVars>
          <dgm:bulletEnabled val="1"/>
        </dgm:presLayoutVars>
      </dgm:prSet>
      <dgm:spPr/>
    </dgm:pt>
    <dgm:pt modelId="{6734207F-FF24-4F81-ACCB-17C44A0B2C91}" type="pres">
      <dgm:prSet presAssocID="{799B20B1-639D-4E91-9501-EC7906464195}" presName="childTextArrow" presStyleLbl="fgAccFollowNode1" presStyleIdx="3" presStyleCnt="6" custScaleX="83450" custScaleY="88816" custLinFactNeighborY="3514">
        <dgm:presLayoutVars>
          <dgm:bulletEnabled val="1"/>
        </dgm:presLayoutVars>
      </dgm:prSet>
      <dgm:spPr/>
    </dgm:pt>
    <dgm:pt modelId="{82FA41B7-2C30-4CB4-806C-A0308B1D3E66}" type="pres">
      <dgm:prSet presAssocID="{40C80F87-338D-40AA-B8B9-AED7A42B207F}" presName="sp" presStyleCnt="0"/>
      <dgm:spPr/>
    </dgm:pt>
    <dgm:pt modelId="{1B7EA2E0-3DA4-477D-BC15-0B305AF2F721}" type="pres">
      <dgm:prSet presAssocID="{AAA14169-7EAA-4C1B-BC81-0AC0644B6B22}" presName="arrowAndChildren" presStyleCnt="0"/>
      <dgm:spPr/>
    </dgm:pt>
    <dgm:pt modelId="{40AEB583-4814-404E-B1E7-0A4918E9B654}" type="pres">
      <dgm:prSet presAssocID="{AAA14169-7EAA-4C1B-BC81-0AC0644B6B22}" presName="parentTextArrow" presStyleLbl="node1" presStyleIdx="1" presStyleCnt="3"/>
      <dgm:spPr/>
    </dgm:pt>
    <dgm:pt modelId="{1E4F588E-03BB-45C8-87EE-6965E618E9BF}" type="pres">
      <dgm:prSet presAssocID="{AAA14169-7EAA-4C1B-BC81-0AC0644B6B22}" presName="arrow" presStyleLbl="node1" presStyleIdx="2" presStyleCnt="3" custLinFactNeighborY="-2444"/>
      <dgm:spPr/>
    </dgm:pt>
    <dgm:pt modelId="{96CE1577-6B47-4FB8-BD3E-89F0A8753922}" type="pres">
      <dgm:prSet presAssocID="{AAA14169-7EAA-4C1B-BC81-0AC0644B6B22}" presName="descendantArrow" presStyleCnt="0"/>
      <dgm:spPr/>
    </dgm:pt>
    <dgm:pt modelId="{1089999C-8267-48BC-A665-5A0CF5DB29FD}" type="pres">
      <dgm:prSet presAssocID="{F75A0922-6348-4F40-839F-3C6AB76740E4}" presName="childTextArrow" presStyleLbl="fgAccFollowNode1" presStyleIdx="4" presStyleCnt="6" custScaleX="100530" custScaleY="88816" custLinFactNeighborY="6126">
        <dgm:presLayoutVars>
          <dgm:bulletEnabled val="1"/>
        </dgm:presLayoutVars>
      </dgm:prSet>
      <dgm:spPr/>
    </dgm:pt>
    <dgm:pt modelId="{ECFD427D-5D07-4820-81E5-F9AAF6F7B224}" type="pres">
      <dgm:prSet presAssocID="{B2B012CD-BAA3-4366-A4E2-4DB490FFA9EE}" presName="childTextArrow" presStyleLbl="fgAccFollowNode1" presStyleIdx="5" presStyleCnt="6" custScaleY="88816" custLinFactNeighborY="6126">
        <dgm:presLayoutVars>
          <dgm:bulletEnabled val="1"/>
        </dgm:presLayoutVars>
      </dgm:prSet>
      <dgm:spPr/>
    </dgm:pt>
  </dgm:ptLst>
  <dgm:cxnLst>
    <dgm:cxn modelId="{493E3501-29F6-43A4-94D9-C651444002CD}" srcId="{01D31F10-EFBB-4C37-81A1-19883132FCC5}" destId="{AAA14169-7EAA-4C1B-BC81-0AC0644B6B22}" srcOrd="0" destOrd="0" parTransId="{F39E48C4-2151-40C6-9A17-63539B6645C8}" sibTransId="{40C80F87-338D-40AA-B8B9-AED7A42B207F}"/>
    <dgm:cxn modelId="{F4F5D209-1F04-4748-8D80-0EEA31CC1F54}" type="presOf" srcId="{380616C1-0908-407E-9867-C2794633A264}" destId="{7951155A-7E89-44A9-9BF7-5C790023F098}" srcOrd="0" destOrd="0" presId="urn:microsoft.com/office/officeart/2005/8/layout/process4"/>
    <dgm:cxn modelId="{C8B6340B-2A15-45CA-A120-3D475437C0C3}" srcId="{01D31F10-EFBB-4C37-81A1-19883132FCC5}" destId="{9509D009-D455-4B96-A125-8D28310F5179}" srcOrd="2" destOrd="0" parTransId="{F55888F4-69FB-44E3-AF2F-6D377C4F16B3}" sibTransId="{A023F6FF-1E2B-44F5-9E31-278AF39CF3FA}"/>
    <dgm:cxn modelId="{52D0281D-5056-4D91-A841-8A215E5814B9}" srcId="{A021ED4B-6B6D-46DD-8323-A0DD78E2644A}" destId="{17A4EE6A-34EC-4BC7-8661-03F7276A80D8}" srcOrd="0" destOrd="0" parTransId="{D43919A6-A940-464D-9816-D9AE217F3905}" sibTransId="{642563DE-00EE-4F68-AC07-5FC24EE81DE8}"/>
    <dgm:cxn modelId="{54C32F26-B659-4E96-B97D-370CEF868F61}" type="presOf" srcId="{AAA14169-7EAA-4C1B-BC81-0AC0644B6B22}" destId="{40AEB583-4814-404E-B1E7-0A4918E9B654}" srcOrd="0" destOrd="0" presId="urn:microsoft.com/office/officeart/2005/8/layout/process4"/>
    <dgm:cxn modelId="{573DAA29-D425-4D26-A599-8AB834C33886}" type="presOf" srcId="{799B20B1-639D-4E91-9501-EC7906464195}" destId="{6734207F-FF24-4F81-ACCB-17C44A0B2C91}" srcOrd="0" destOrd="0" presId="urn:microsoft.com/office/officeart/2005/8/layout/process4"/>
    <dgm:cxn modelId="{9D49C82E-DC89-4064-ADF6-A9179FB5AC79}" type="presOf" srcId="{BCA538D6-4E32-4184-A5A1-776963BB7365}" destId="{CD5EA9AD-1FF3-4544-A506-1F718852DBF6}" srcOrd="0" destOrd="0" presId="urn:microsoft.com/office/officeart/2005/8/layout/process4"/>
    <dgm:cxn modelId="{96C84D34-A53C-4762-A4EA-C75472F8B257}" type="presOf" srcId="{B2B012CD-BAA3-4366-A4E2-4DB490FFA9EE}" destId="{ECFD427D-5D07-4820-81E5-F9AAF6F7B224}" srcOrd="0" destOrd="0" presId="urn:microsoft.com/office/officeart/2005/8/layout/process4"/>
    <dgm:cxn modelId="{BE8B365C-B1BF-4FC4-8CEA-793F773271B0}" srcId="{AAA14169-7EAA-4C1B-BC81-0AC0644B6B22}" destId="{F75A0922-6348-4F40-839F-3C6AB76740E4}" srcOrd="0" destOrd="0" parTransId="{AEAF2BFD-C853-4532-BB72-C07008563050}" sibTransId="{76B545E1-A39B-4C58-A6A9-93A9FBE5A165}"/>
    <dgm:cxn modelId="{DA08535F-FEDA-4D7C-B924-84745EFC550C}" type="presOf" srcId="{A021ED4B-6B6D-46DD-8323-A0DD78E2644A}" destId="{8C645032-AEF5-4BBE-B17B-5357735C973E}" srcOrd="1" destOrd="0" presId="urn:microsoft.com/office/officeart/2005/8/layout/process4"/>
    <dgm:cxn modelId="{2B2F6076-AADD-433D-99C8-F7B0C83C1B17}" type="presOf" srcId="{A021ED4B-6B6D-46DD-8323-A0DD78E2644A}" destId="{5EC9AC2B-D8D1-4BFE-B188-FF570D586A84}" srcOrd="0" destOrd="0" presId="urn:microsoft.com/office/officeart/2005/8/layout/process4"/>
    <dgm:cxn modelId="{3365657F-AC24-41C6-A335-D3E057EF0FCF}" srcId="{9509D009-D455-4B96-A125-8D28310F5179}" destId="{BCA538D6-4E32-4184-A5A1-776963BB7365}" srcOrd="1" destOrd="0" parTransId="{4C13A34B-6674-4204-8FB1-BA19085DB6B4}" sibTransId="{E4667663-1073-4A87-BB8F-DBF14282E81B}"/>
    <dgm:cxn modelId="{E7A5A181-CD45-462D-9C2F-A9781C4AAB40}" srcId="{AAA14169-7EAA-4C1B-BC81-0AC0644B6B22}" destId="{B2B012CD-BAA3-4366-A4E2-4DB490FFA9EE}" srcOrd="1" destOrd="0" parTransId="{76064162-581C-4DB4-82B8-390B097AA775}" sibTransId="{33522F8C-0CB9-4D51-B91B-E48D4C640C7B}"/>
    <dgm:cxn modelId="{AFBB0F8A-8549-42FF-8D71-8C88C88A79C3}" srcId="{01D31F10-EFBB-4C37-81A1-19883132FCC5}" destId="{A021ED4B-6B6D-46DD-8323-A0DD78E2644A}" srcOrd="1" destOrd="0" parTransId="{0B2C85FB-D659-46BA-8DAD-2D976D20AF4F}" sibTransId="{3178EEC7-62C9-43E4-B186-64522EEA98AB}"/>
    <dgm:cxn modelId="{D53F16A7-79B1-4913-BAB3-86BB7D27EDB3}" srcId="{A021ED4B-6B6D-46DD-8323-A0DD78E2644A}" destId="{799B20B1-639D-4E91-9501-EC7906464195}" srcOrd="1" destOrd="0" parTransId="{0BEA3612-3292-45BE-BB41-FFA163FB7EFE}" sibTransId="{8F6620F3-D9A5-4E38-A853-48ACC39DF1E7}"/>
    <dgm:cxn modelId="{B57889A9-69A8-4CA4-9969-8C1F78AB9DAC}" type="presOf" srcId="{9509D009-D455-4B96-A125-8D28310F5179}" destId="{BE4611CB-CA4A-481C-AC6E-3F4AB82ACCE5}" srcOrd="0" destOrd="0" presId="urn:microsoft.com/office/officeart/2005/8/layout/process4"/>
    <dgm:cxn modelId="{BCFDDDB4-7D59-4120-AE3D-36B19426E433}" type="presOf" srcId="{01D31F10-EFBB-4C37-81A1-19883132FCC5}" destId="{4F391DC1-0719-41AE-B676-A4611A391BAA}" srcOrd="0" destOrd="0" presId="urn:microsoft.com/office/officeart/2005/8/layout/process4"/>
    <dgm:cxn modelId="{80EDF8B6-2BD9-4022-B15B-3476BC103040}" type="presOf" srcId="{17A4EE6A-34EC-4BC7-8661-03F7276A80D8}" destId="{EF1860AA-16E8-43FF-8CDC-B27F22404ED5}" srcOrd="0" destOrd="0" presId="urn:microsoft.com/office/officeart/2005/8/layout/process4"/>
    <dgm:cxn modelId="{A96B73CC-3BA8-4F8F-B2A2-D644E8066777}" type="presOf" srcId="{F75A0922-6348-4F40-839F-3C6AB76740E4}" destId="{1089999C-8267-48BC-A665-5A0CF5DB29FD}" srcOrd="0" destOrd="0" presId="urn:microsoft.com/office/officeart/2005/8/layout/process4"/>
    <dgm:cxn modelId="{73C44CCF-79BF-4F10-981A-E509E415DBF9}" type="presOf" srcId="{AAA14169-7EAA-4C1B-BC81-0AC0644B6B22}" destId="{1E4F588E-03BB-45C8-87EE-6965E618E9BF}" srcOrd="1" destOrd="0" presId="urn:microsoft.com/office/officeart/2005/8/layout/process4"/>
    <dgm:cxn modelId="{3BEB9CD6-F95E-421D-AAFD-8AC8C35658BB}" type="presOf" srcId="{9509D009-D455-4B96-A125-8D28310F5179}" destId="{BBD327FD-E0BA-4777-8832-E4427CBDB707}" srcOrd="1" destOrd="0" presId="urn:microsoft.com/office/officeart/2005/8/layout/process4"/>
    <dgm:cxn modelId="{A81F9FE4-A546-4656-817F-561A715DB8B7}" srcId="{9509D009-D455-4B96-A125-8D28310F5179}" destId="{380616C1-0908-407E-9867-C2794633A264}" srcOrd="0" destOrd="0" parTransId="{956F3F8C-9115-4B06-8C1D-5851B1D64045}" sibTransId="{CFA2C853-689D-4649-9C63-EFE34D20CE86}"/>
    <dgm:cxn modelId="{CD5C618D-BC61-4230-8E24-2F85C378D467}" type="presParOf" srcId="{4F391DC1-0719-41AE-B676-A4611A391BAA}" destId="{D4C3231F-C41E-43C0-9740-8B74B5C58238}" srcOrd="0" destOrd="0" presId="urn:microsoft.com/office/officeart/2005/8/layout/process4"/>
    <dgm:cxn modelId="{F169E53E-F978-4616-911B-7EE377ABE447}" type="presParOf" srcId="{D4C3231F-C41E-43C0-9740-8B74B5C58238}" destId="{BE4611CB-CA4A-481C-AC6E-3F4AB82ACCE5}" srcOrd="0" destOrd="0" presId="urn:microsoft.com/office/officeart/2005/8/layout/process4"/>
    <dgm:cxn modelId="{199A31E7-F1E5-4E33-BF8B-8B626297FD94}" type="presParOf" srcId="{D4C3231F-C41E-43C0-9740-8B74B5C58238}" destId="{BBD327FD-E0BA-4777-8832-E4427CBDB707}" srcOrd="1" destOrd="0" presId="urn:microsoft.com/office/officeart/2005/8/layout/process4"/>
    <dgm:cxn modelId="{DAA8B53C-3C8D-4639-A518-AFA7429AB624}" type="presParOf" srcId="{D4C3231F-C41E-43C0-9740-8B74B5C58238}" destId="{9E7A8D2E-2D82-4663-9543-29F239BA6050}" srcOrd="2" destOrd="0" presId="urn:microsoft.com/office/officeart/2005/8/layout/process4"/>
    <dgm:cxn modelId="{AA94273F-6731-4AF4-B130-34E1630E3D37}" type="presParOf" srcId="{9E7A8D2E-2D82-4663-9543-29F239BA6050}" destId="{7951155A-7E89-44A9-9BF7-5C790023F098}" srcOrd="0" destOrd="0" presId="urn:microsoft.com/office/officeart/2005/8/layout/process4"/>
    <dgm:cxn modelId="{2C901092-149B-4B1B-9E75-3BDA68CB74EE}" type="presParOf" srcId="{9E7A8D2E-2D82-4663-9543-29F239BA6050}" destId="{CD5EA9AD-1FF3-4544-A506-1F718852DBF6}" srcOrd="1" destOrd="0" presId="urn:microsoft.com/office/officeart/2005/8/layout/process4"/>
    <dgm:cxn modelId="{52DDFD21-E352-424D-BD41-ECB8F2449029}" type="presParOf" srcId="{4F391DC1-0719-41AE-B676-A4611A391BAA}" destId="{65907931-0DB8-4C04-B908-D02C4050FD67}" srcOrd="1" destOrd="0" presId="urn:microsoft.com/office/officeart/2005/8/layout/process4"/>
    <dgm:cxn modelId="{88A9D95D-61AD-4A56-81DF-D2D9DC6FB220}" type="presParOf" srcId="{4F391DC1-0719-41AE-B676-A4611A391BAA}" destId="{4D6B09BE-5F40-4BEF-8F53-3AF7298788E6}" srcOrd="2" destOrd="0" presId="urn:microsoft.com/office/officeart/2005/8/layout/process4"/>
    <dgm:cxn modelId="{40F841C9-C9CF-44B7-B0A3-AE3F58411EBA}" type="presParOf" srcId="{4D6B09BE-5F40-4BEF-8F53-3AF7298788E6}" destId="{5EC9AC2B-D8D1-4BFE-B188-FF570D586A84}" srcOrd="0" destOrd="0" presId="urn:microsoft.com/office/officeart/2005/8/layout/process4"/>
    <dgm:cxn modelId="{5883E69F-48E0-4D78-834F-D5FB8DBF08FF}" type="presParOf" srcId="{4D6B09BE-5F40-4BEF-8F53-3AF7298788E6}" destId="{8C645032-AEF5-4BBE-B17B-5357735C973E}" srcOrd="1" destOrd="0" presId="urn:microsoft.com/office/officeart/2005/8/layout/process4"/>
    <dgm:cxn modelId="{60367BF7-08E2-404A-B136-97F17080B353}" type="presParOf" srcId="{4D6B09BE-5F40-4BEF-8F53-3AF7298788E6}" destId="{9BFBD914-522F-45BC-978D-2A995F294AA3}" srcOrd="2" destOrd="0" presId="urn:microsoft.com/office/officeart/2005/8/layout/process4"/>
    <dgm:cxn modelId="{B142216E-DF8A-4463-A720-CFE73EC9A956}" type="presParOf" srcId="{9BFBD914-522F-45BC-978D-2A995F294AA3}" destId="{EF1860AA-16E8-43FF-8CDC-B27F22404ED5}" srcOrd="0" destOrd="0" presId="urn:microsoft.com/office/officeart/2005/8/layout/process4"/>
    <dgm:cxn modelId="{946960A1-1019-4015-B970-E827DAFB0E9C}" type="presParOf" srcId="{9BFBD914-522F-45BC-978D-2A995F294AA3}" destId="{6734207F-FF24-4F81-ACCB-17C44A0B2C91}" srcOrd="1" destOrd="0" presId="urn:microsoft.com/office/officeart/2005/8/layout/process4"/>
    <dgm:cxn modelId="{3B05AD6F-5419-4852-A12A-6117B3E0139C}" type="presParOf" srcId="{4F391DC1-0719-41AE-B676-A4611A391BAA}" destId="{82FA41B7-2C30-4CB4-806C-A0308B1D3E66}" srcOrd="3" destOrd="0" presId="urn:microsoft.com/office/officeart/2005/8/layout/process4"/>
    <dgm:cxn modelId="{B9EA4939-CBBA-4F76-BB23-169C61D436E6}" type="presParOf" srcId="{4F391DC1-0719-41AE-B676-A4611A391BAA}" destId="{1B7EA2E0-3DA4-477D-BC15-0B305AF2F721}" srcOrd="4" destOrd="0" presId="urn:microsoft.com/office/officeart/2005/8/layout/process4"/>
    <dgm:cxn modelId="{285844AE-4705-425D-AA3F-5B35B6894586}" type="presParOf" srcId="{1B7EA2E0-3DA4-477D-BC15-0B305AF2F721}" destId="{40AEB583-4814-404E-B1E7-0A4918E9B654}" srcOrd="0" destOrd="0" presId="urn:microsoft.com/office/officeart/2005/8/layout/process4"/>
    <dgm:cxn modelId="{FC59F21E-3A44-4C14-9811-DBB67E51B604}" type="presParOf" srcId="{1B7EA2E0-3DA4-477D-BC15-0B305AF2F721}" destId="{1E4F588E-03BB-45C8-87EE-6965E618E9BF}" srcOrd="1" destOrd="0" presId="urn:microsoft.com/office/officeart/2005/8/layout/process4"/>
    <dgm:cxn modelId="{43A9FDE2-12C1-494D-9CE2-6B158796F32E}" type="presParOf" srcId="{1B7EA2E0-3DA4-477D-BC15-0B305AF2F721}" destId="{96CE1577-6B47-4FB8-BD3E-89F0A8753922}" srcOrd="2" destOrd="0" presId="urn:microsoft.com/office/officeart/2005/8/layout/process4"/>
    <dgm:cxn modelId="{59078A20-A060-4CA4-B77C-5D4F4179E130}" type="presParOf" srcId="{96CE1577-6B47-4FB8-BD3E-89F0A8753922}" destId="{1089999C-8267-48BC-A665-5A0CF5DB29FD}" srcOrd="0" destOrd="0" presId="urn:microsoft.com/office/officeart/2005/8/layout/process4"/>
    <dgm:cxn modelId="{B7892A37-A040-4322-ADB3-AFAFE51EC83F}" type="presParOf" srcId="{96CE1577-6B47-4FB8-BD3E-89F0A8753922}" destId="{ECFD427D-5D07-4820-81E5-F9AAF6F7B224}" srcOrd="1"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65B9CEC-747A-43ED-9178-5FE60BBE0962}"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4A1F7287-B2A9-4018-93D7-07A76B2381C9}">
      <dgm:prSet phldrT="[Text]"/>
      <dgm:spPr/>
      <dgm:t>
        <a:bodyPr/>
        <a:lstStyle/>
        <a:p>
          <a:r>
            <a:rPr lang="en-US"/>
            <a:t>Fall</a:t>
          </a:r>
        </a:p>
      </dgm:t>
    </dgm:pt>
    <dgm:pt modelId="{20707723-CBC0-4BDB-B40F-3F37CABF92A4}" type="parTrans" cxnId="{648432A0-26E9-46C5-B9F8-0528FAAD6F36}">
      <dgm:prSet/>
      <dgm:spPr/>
      <dgm:t>
        <a:bodyPr/>
        <a:lstStyle/>
        <a:p>
          <a:endParaRPr lang="en-US"/>
        </a:p>
      </dgm:t>
    </dgm:pt>
    <dgm:pt modelId="{C5B4A24E-9908-460B-9DF1-5F26D39A679E}" type="sibTrans" cxnId="{648432A0-26E9-46C5-B9F8-0528FAAD6F36}">
      <dgm:prSet/>
      <dgm:spPr/>
      <dgm:t>
        <a:bodyPr/>
        <a:lstStyle/>
        <a:p>
          <a:endParaRPr lang="en-US"/>
        </a:p>
      </dgm:t>
    </dgm:pt>
    <dgm:pt modelId="{7D52F953-CA7D-4C10-87DE-961F4621885E}">
      <dgm:prSet phldrT="[Text]"/>
      <dgm:spPr/>
      <dgm:t>
        <a:bodyPr/>
        <a:lstStyle/>
        <a:p>
          <a:r>
            <a:rPr lang="en-US"/>
            <a:t>Winter</a:t>
          </a:r>
        </a:p>
      </dgm:t>
    </dgm:pt>
    <dgm:pt modelId="{CBAD469D-9A2D-4702-926B-6721B198A00C}" type="parTrans" cxnId="{2A8E0220-8B14-43FE-A69C-680E31566BDA}">
      <dgm:prSet/>
      <dgm:spPr/>
      <dgm:t>
        <a:bodyPr/>
        <a:lstStyle/>
        <a:p>
          <a:endParaRPr lang="en-US"/>
        </a:p>
      </dgm:t>
    </dgm:pt>
    <dgm:pt modelId="{90288430-9498-4B97-9A41-A9705C82F903}" type="sibTrans" cxnId="{2A8E0220-8B14-43FE-A69C-680E31566BDA}">
      <dgm:prSet/>
      <dgm:spPr/>
      <dgm:t>
        <a:bodyPr/>
        <a:lstStyle/>
        <a:p>
          <a:endParaRPr lang="en-US"/>
        </a:p>
      </dgm:t>
    </dgm:pt>
    <dgm:pt modelId="{75EF79E5-7FB4-457E-97E8-ADEEDBC08D8E}">
      <dgm:prSet phldrT="[Text]"/>
      <dgm:spPr/>
      <dgm:t>
        <a:bodyPr/>
        <a:lstStyle/>
        <a:p>
          <a:r>
            <a:rPr lang="en-US"/>
            <a:t>Spring</a:t>
          </a:r>
        </a:p>
      </dgm:t>
    </dgm:pt>
    <dgm:pt modelId="{8C91182E-F0F7-4DBA-96A5-8BBA026AE6C2}" type="parTrans" cxnId="{7386033F-8218-421B-80FA-9811349A39D9}">
      <dgm:prSet/>
      <dgm:spPr/>
      <dgm:t>
        <a:bodyPr/>
        <a:lstStyle/>
        <a:p>
          <a:endParaRPr lang="en-US"/>
        </a:p>
      </dgm:t>
    </dgm:pt>
    <dgm:pt modelId="{BC8CD318-0A66-4952-96E0-5D14A780B019}" type="sibTrans" cxnId="{7386033F-8218-421B-80FA-9811349A39D9}">
      <dgm:prSet/>
      <dgm:spPr/>
      <dgm:t>
        <a:bodyPr/>
        <a:lstStyle/>
        <a:p>
          <a:endParaRPr lang="en-US"/>
        </a:p>
      </dgm:t>
    </dgm:pt>
    <dgm:pt modelId="{A0575927-31F4-429F-84B3-D47319CFF55A}" type="pres">
      <dgm:prSet presAssocID="{365B9CEC-747A-43ED-9178-5FE60BBE0962}" presName="Name0" presStyleCnt="0">
        <dgm:presLayoutVars>
          <dgm:chMax val="11"/>
          <dgm:chPref val="11"/>
          <dgm:dir/>
          <dgm:resizeHandles/>
        </dgm:presLayoutVars>
      </dgm:prSet>
      <dgm:spPr/>
    </dgm:pt>
    <dgm:pt modelId="{359B8155-D9C8-4240-8236-F25252FA305F}" type="pres">
      <dgm:prSet presAssocID="{75EF79E5-7FB4-457E-97E8-ADEEDBC08D8E}" presName="Accent3" presStyleCnt="0"/>
      <dgm:spPr/>
    </dgm:pt>
    <dgm:pt modelId="{2B3E6CE9-C53C-4BE8-9404-0F71C2DA7C2B}" type="pres">
      <dgm:prSet presAssocID="{75EF79E5-7FB4-457E-97E8-ADEEDBC08D8E}" presName="Accent" presStyleLbl="node1" presStyleIdx="0" presStyleCnt="3"/>
      <dgm:spPr/>
    </dgm:pt>
    <dgm:pt modelId="{F9DB2E59-3038-43DC-9447-D0AC843CF248}" type="pres">
      <dgm:prSet presAssocID="{75EF79E5-7FB4-457E-97E8-ADEEDBC08D8E}" presName="ParentBackground3" presStyleCnt="0"/>
      <dgm:spPr/>
    </dgm:pt>
    <dgm:pt modelId="{E2A40099-3EA8-46DF-8737-5F5C4BE66025}" type="pres">
      <dgm:prSet presAssocID="{75EF79E5-7FB4-457E-97E8-ADEEDBC08D8E}" presName="ParentBackground" presStyleLbl="fgAcc1" presStyleIdx="0" presStyleCnt="3"/>
      <dgm:spPr/>
    </dgm:pt>
    <dgm:pt modelId="{F2FF9593-8579-4AE0-82D1-87C3B3C79863}" type="pres">
      <dgm:prSet presAssocID="{75EF79E5-7FB4-457E-97E8-ADEEDBC08D8E}" presName="Parent3" presStyleLbl="revTx" presStyleIdx="0" presStyleCnt="0">
        <dgm:presLayoutVars>
          <dgm:chMax val="1"/>
          <dgm:chPref val="1"/>
          <dgm:bulletEnabled val="1"/>
        </dgm:presLayoutVars>
      </dgm:prSet>
      <dgm:spPr/>
    </dgm:pt>
    <dgm:pt modelId="{4378B597-1CAE-4FC4-BAF5-4419F69F9E7C}" type="pres">
      <dgm:prSet presAssocID="{7D52F953-CA7D-4C10-87DE-961F4621885E}" presName="Accent2" presStyleCnt="0"/>
      <dgm:spPr/>
    </dgm:pt>
    <dgm:pt modelId="{D250D6A6-840F-4AE9-B4E6-2BFEAEAAD961}" type="pres">
      <dgm:prSet presAssocID="{7D52F953-CA7D-4C10-87DE-961F4621885E}" presName="Accent" presStyleLbl="node1" presStyleIdx="1" presStyleCnt="3"/>
      <dgm:spPr/>
    </dgm:pt>
    <dgm:pt modelId="{311FA360-5052-4F72-84BC-6CB58AD7F51D}" type="pres">
      <dgm:prSet presAssocID="{7D52F953-CA7D-4C10-87DE-961F4621885E}" presName="ParentBackground2" presStyleCnt="0"/>
      <dgm:spPr/>
    </dgm:pt>
    <dgm:pt modelId="{07979D52-96F6-4BAB-8408-622494D3F10C}" type="pres">
      <dgm:prSet presAssocID="{7D52F953-CA7D-4C10-87DE-961F4621885E}" presName="ParentBackground" presStyleLbl="fgAcc1" presStyleIdx="1" presStyleCnt="3"/>
      <dgm:spPr/>
    </dgm:pt>
    <dgm:pt modelId="{6F30FEAA-E26A-45E2-976C-A5EBF6F73DAA}" type="pres">
      <dgm:prSet presAssocID="{7D52F953-CA7D-4C10-87DE-961F4621885E}" presName="Parent2" presStyleLbl="revTx" presStyleIdx="0" presStyleCnt="0">
        <dgm:presLayoutVars>
          <dgm:chMax val="1"/>
          <dgm:chPref val="1"/>
          <dgm:bulletEnabled val="1"/>
        </dgm:presLayoutVars>
      </dgm:prSet>
      <dgm:spPr/>
    </dgm:pt>
    <dgm:pt modelId="{3A051859-D600-47F8-B018-9706C83E8F1E}" type="pres">
      <dgm:prSet presAssocID="{4A1F7287-B2A9-4018-93D7-07A76B2381C9}" presName="Accent1" presStyleCnt="0"/>
      <dgm:spPr/>
    </dgm:pt>
    <dgm:pt modelId="{B1761DD4-8450-42DE-B7D1-DC92695CFC6C}" type="pres">
      <dgm:prSet presAssocID="{4A1F7287-B2A9-4018-93D7-07A76B2381C9}" presName="Accent" presStyleLbl="node1" presStyleIdx="2" presStyleCnt="3"/>
      <dgm:spPr/>
    </dgm:pt>
    <dgm:pt modelId="{7B925DC5-1AE4-4A02-B05E-F4E2E6CDD49B}" type="pres">
      <dgm:prSet presAssocID="{4A1F7287-B2A9-4018-93D7-07A76B2381C9}" presName="ParentBackground1" presStyleCnt="0"/>
      <dgm:spPr/>
    </dgm:pt>
    <dgm:pt modelId="{F67C0699-19E7-4D29-B996-47BA69249930}" type="pres">
      <dgm:prSet presAssocID="{4A1F7287-B2A9-4018-93D7-07A76B2381C9}" presName="ParentBackground" presStyleLbl="fgAcc1" presStyleIdx="2" presStyleCnt="3"/>
      <dgm:spPr/>
    </dgm:pt>
    <dgm:pt modelId="{9A9013DA-D69F-4C86-B5FC-B41D113F07D7}" type="pres">
      <dgm:prSet presAssocID="{4A1F7287-B2A9-4018-93D7-07A76B2381C9}" presName="Parent1" presStyleLbl="revTx" presStyleIdx="0" presStyleCnt="0">
        <dgm:presLayoutVars>
          <dgm:chMax val="1"/>
          <dgm:chPref val="1"/>
          <dgm:bulletEnabled val="1"/>
        </dgm:presLayoutVars>
      </dgm:prSet>
      <dgm:spPr/>
    </dgm:pt>
  </dgm:ptLst>
  <dgm:cxnLst>
    <dgm:cxn modelId="{DB00870C-FF58-4782-B9B6-BD264F3B849D}" type="presOf" srcId="{75EF79E5-7FB4-457E-97E8-ADEEDBC08D8E}" destId="{E2A40099-3EA8-46DF-8737-5F5C4BE66025}" srcOrd="0" destOrd="0" presId="urn:microsoft.com/office/officeart/2011/layout/CircleProcess"/>
    <dgm:cxn modelId="{59EC5713-3651-4108-8348-B897D0B562A0}" type="presOf" srcId="{4A1F7287-B2A9-4018-93D7-07A76B2381C9}" destId="{9A9013DA-D69F-4C86-B5FC-B41D113F07D7}" srcOrd="1" destOrd="0" presId="urn:microsoft.com/office/officeart/2011/layout/CircleProcess"/>
    <dgm:cxn modelId="{E9037316-19FA-4C92-B924-EF3AD21FF8D2}" type="presOf" srcId="{4A1F7287-B2A9-4018-93D7-07A76B2381C9}" destId="{F67C0699-19E7-4D29-B996-47BA69249930}" srcOrd="0" destOrd="0" presId="urn:microsoft.com/office/officeart/2011/layout/CircleProcess"/>
    <dgm:cxn modelId="{2A8E0220-8B14-43FE-A69C-680E31566BDA}" srcId="{365B9CEC-747A-43ED-9178-5FE60BBE0962}" destId="{7D52F953-CA7D-4C10-87DE-961F4621885E}" srcOrd="1" destOrd="0" parTransId="{CBAD469D-9A2D-4702-926B-6721B198A00C}" sibTransId="{90288430-9498-4B97-9A41-A9705C82F903}"/>
    <dgm:cxn modelId="{7386033F-8218-421B-80FA-9811349A39D9}" srcId="{365B9CEC-747A-43ED-9178-5FE60BBE0962}" destId="{75EF79E5-7FB4-457E-97E8-ADEEDBC08D8E}" srcOrd="2" destOrd="0" parTransId="{8C91182E-F0F7-4DBA-96A5-8BBA026AE6C2}" sibTransId="{BC8CD318-0A66-4952-96E0-5D14A780B019}"/>
    <dgm:cxn modelId="{083E1089-2CA6-4C49-8F96-E128AB3EDDF1}" type="presOf" srcId="{75EF79E5-7FB4-457E-97E8-ADEEDBC08D8E}" destId="{F2FF9593-8579-4AE0-82D1-87C3B3C79863}" srcOrd="1" destOrd="0" presId="urn:microsoft.com/office/officeart/2011/layout/CircleProcess"/>
    <dgm:cxn modelId="{F8597C91-A5D0-47C7-89AD-77857EF86FE2}" type="presOf" srcId="{7D52F953-CA7D-4C10-87DE-961F4621885E}" destId="{6F30FEAA-E26A-45E2-976C-A5EBF6F73DAA}" srcOrd="1" destOrd="0" presId="urn:microsoft.com/office/officeart/2011/layout/CircleProcess"/>
    <dgm:cxn modelId="{648432A0-26E9-46C5-B9F8-0528FAAD6F36}" srcId="{365B9CEC-747A-43ED-9178-5FE60BBE0962}" destId="{4A1F7287-B2A9-4018-93D7-07A76B2381C9}" srcOrd="0" destOrd="0" parTransId="{20707723-CBC0-4BDB-B40F-3F37CABF92A4}" sibTransId="{C5B4A24E-9908-460B-9DF1-5F26D39A679E}"/>
    <dgm:cxn modelId="{60935BED-1B2E-46EF-AA6E-56283F1F0B10}" type="presOf" srcId="{7D52F953-CA7D-4C10-87DE-961F4621885E}" destId="{07979D52-96F6-4BAB-8408-622494D3F10C}" srcOrd="0" destOrd="0" presId="urn:microsoft.com/office/officeart/2011/layout/CircleProcess"/>
    <dgm:cxn modelId="{CEC0F7F7-221B-47E6-914F-C1BE1264F9D4}" type="presOf" srcId="{365B9CEC-747A-43ED-9178-5FE60BBE0962}" destId="{A0575927-31F4-429F-84B3-D47319CFF55A}" srcOrd="0" destOrd="0" presId="urn:microsoft.com/office/officeart/2011/layout/CircleProcess"/>
    <dgm:cxn modelId="{C752C356-D7A8-42CC-A1DF-F5049009A61E}" type="presParOf" srcId="{A0575927-31F4-429F-84B3-D47319CFF55A}" destId="{359B8155-D9C8-4240-8236-F25252FA305F}" srcOrd="0" destOrd="0" presId="urn:microsoft.com/office/officeart/2011/layout/CircleProcess"/>
    <dgm:cxn modelId="{7DF8A03D-BCD3-4353-B434-84C75777E6F1}" type="presParOf" srcId="{359B8155-D9C8-4240-8236-F25252FA305F}" destId="{2B3E6CE9-C53C-4BE8-9404-0F71C2DA7C2B}" srcOrd="0" destOrd="0" presId="urn:microsoft.com/office/officeart/2011/layout/CircleProcess"/>
    <dgm:cxn modelId="{52CE7C78-3630-4375-BCC0-083EFEB41CF5}" type="presParOf" srcId="{A0575927-31F4-429F-84B3-D47319CFF55A}" destId="{F9DB2E59-3038-43DC-9447-D0AC843CF248}" srcOrd="1" destOrd="0" presId="urn:microsoft.com/office/officeart/2011/layout/CircleProcess"/>
    <dgm:cxn modelId="{B7D16375-E8D7-4A01-B6B8-C4FD25F85720}" type="presParOf" srcId="{F9DB2E59-3038-43DC-9447-D0AC843CF248}" destId="{E2A40099-3EA8-46DF-8737-5F5C4BE66025}" srcOrd="0" destOrd="0" presId="urn:microsoft.com/office/officeart/2011/layout/CircleProcess"/>
    <dgm:cxn modelId="{B8B1E7EA-DC14-4CE1-8D94-6FC4A4CE97C7}" type="presParOf" srcId="{A0575927-31F4-429F-84B3-D47319CFF55A}" destId="{F2FF9593-8579-4AE0-82D1-87C3B3C79863}" srcOrd="2" destOrd="0" presId="urn:microsoft.com/office/officeart/2011/layout/CircleProcess"/>
    <dgm:cxn modelId="{B1885CC5-6DF7-44D8-B948-9BB3959C0776}" type="presParOf" srcId="{A0575927-31F4-429F-84B3-D47319CFF55A}" destId="{4378B597-1CAE-4FC4-BAF5-4419F69F9E7C}" srcOrd="3" destOrd="0" presId="urn:microsoft.com/office/officeart/2011/layout/CircleProcess"/>
    <dgm:cxn modelId="{80ABD5FA-FC99-4F47-9439-89F706623545}" type="presParOf" srcId="{4378B597-1CAE-4FC4-BAF5-4419F69F9E7C}" destId="{D250D6A6-840F-4AE9-B4E6-2BFEAEAAD961}" srcOrd="0" destOrd="0" presId="urn:microsoft.com/office/officeart/2011/layout/CircleProcess"/>
    <dgm:cxn modelId="{61E26957-7613-469F-9E92-C79987C7775B}" type="presParOf" srcId="{A0575927-31F4-429F-84B3-D47319CFF55A}" destId="{311FA360-5052-4F72-84BC-6CB58AD7F51D}" srcOrd="4" destOrd="0" presId="urn:microsoft.com/office/officeart/2011/layout/CircleProcess"/>
    <dgm:cxn modelId="{110A687F-8B84-4F2F-94FD-9B46201B2D6D}" type="presParOf" srcId="{311FA360-5052-4F72-84BC-6CB58AD7F51D}" destId="{07979D52-96F6-4BAB-8408-622494D3F10C}" srcOrd="0" destOrd="0" presId="urn:microsoft.com/office/officeart/2011/layout/CircleProcess"/>
    <dgm:cxn modelId="{27E1A7EB-A0FD-4455-ACD0-C1F14DCA8FF2}" type="presParOf" srcId="{A0575927-31F4-429F-84B3-D47319CFF55A}" destId="{6F30FEAA-E26A-45E2-976C-A5EBF6F73DAA}" srcOrd="5" destOrd="0" presId="urn:microsoft.com/office/officeart/2011/layout/CircleProcess"/>
    <dgm:cxn modelId="{FC79C4A6-99E4-4D5A-9751-B1834117B12F}" type="presParOf" srcId="{A0575927-31F4-429F-84B3-D47319CFF55A}" destId="{3A051859-D600-47F8-B018-9706C83E8F1E}" srcOrd="6" destOrd="0" presId="urn:microsoft.com/office/officeart/2011/layout/CircleProcess"/>
    <dgm:cxn modelId="{6FBD6617-076D-432D-B819-D8218E9CEECF}" type="presParOf" srcId="{3A051859-D600-47F8-B018-9706C83E8F1E}" destId="{B1761DD4-8450-42DE-B7D1-DC92695CFC6C}" srcOrd="0" destOrd="0" presId="urn:microsoft.com/office/officeart/2011/layout/CircleProcess"/>
    <dgm:cxn modelId="{DEDD6ED2-384C-484E-9D5F-D5691CFFF786}" type="presParOf" srcId="{A0575927-31F4-429F-84B3-D47319CFF55A}" destId="{7B925DC5-1AE4-4A02-B05E-F4E2E6CDD49B}" srcOrd="7" destOrd="0" presId="urn:microsoft.com/office/officeart/2011/layout/CircleProcess"/>
    <dgm:cxn modelId="{FEF3BBAD-375B-48F7-9FF4-29C1CA644D8D}" type="presParOf" srcId="{7B925DC5-1AE4-4A02-B05E-F4E2E6CDD49B}" destId="{F67C0699-19E7-4D29-B996-47BA69249930}" srcOrd="0" destOrd="0" presId="urn:microsoft.com/office/officeart/2011/layout/CircleProcess"/>
    <dgm:cxn modelId="{7054ED07-1AF5-4FED-89BB-7FEFF542225E}" type="presParOf" srcId="{A0575927-31F4-429F-84B3-D47319CFF55A}" destId="{9A9013DA-D69F-4C86-B5FC-B41D113F07D7}" srcOrd="8" destOrd="0" presId="urn:microsoft.com/office/officeart/2011/layout/Circle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56B69D9-9F23-4F4D-AFF5-028EF9CAB6BF}" type="doc">
      <dgm:prSet loTypeId="urn:microsoft.com/office/officeart/2005/8/layout/hProcess9" loCatId="process" qsTypeId="urn:microsoft.com/office/officeart/2005/8/quickstyle/simple1" qsCatId="simple" csTypeId="urn:microsoft.com/office/officeart/2005/8/colors/accent1_2" csCatId="accent1" phldr="1"/>
      <dgm:spPr/>
    </dgm:pt>
    <dgm:pt modelId="{5E068FFF-E290-4441-AC94-C6DFD8189264}">
      <dgm:prSet phldrT="[Text]"/>
      <dgm:spPr>
        <a:solidFill>
          <a:srgbClr val="5D9B4F"/>
        </a:solidFill>
      </dgm:spPr>
      <dgm:t>
        <a:bodyPr/>
        <a:lstStyle/>
        <a:p>
          <a:r>
            <a:rPr lang="en-US"/>
            <a:t>Selecting</a:t>
          </a:r>
        </a:p>
      </dgm:t>
    </dgm:pt>
    <dgm:pt modelId="{A628B0E8-8F2F-4622-8FE0-37A46A8BF4F5}" type="parTrans" cxnId="{A1D6C21C-9F36-421E-895C-2D7557B70742}">
      <dgm:prSet/>
      <dgm:spPr/>
      <dgm:t>
        <a:bodyPr/>
        <a:lstStyle/>
        <a:p>
          <a:endParaRPr lang="en-US"/>
        </a:p>
      </dgm:t>
    </dgm:pt>
    <dgm:pt modelId="{F4D2B5BA-3ACB-4F5A-B78C-102FA59C8FD2}" type="sibTrans" cxnId="{A1D6C21C-9F36-421E-895C-2D7557B70742}">
      <dgm:prSet/>
      <dgm:spPr/>
      <dgm:t>
        <a:bodyPr/>
        <a:lstStyle/>
        <a:p>
          <a:endParaRPr lang="en-US"/>
        </a:p>
      </dgm:t>
    </dgm:pt>
    <dgm:pt modelId="{17DB0254-CE67-41F1-B0BE-B80F8F3376FA}">
      <dgm:prSet phldrT="[Text]"/>
      <dgm:spPr>
        <a:solidFill>
          <a:srgbClr val="5D9B4F"/>
        </a:solidFill>
      </dgm:spPr>
      <dgm:t>
        <a:bodyPr/>
        <a:lstStyle/>
        <a:p>
          <a:r>
            <a:rPr lang="en-US"/>
            <a:t>Installing</a:t>
          </a:r>
        </a:p>
      </dgm:t>
    </dgm:pt>
    <dgm:pt modelId="{3061DB9A-B818-456C-85DC-F6F45C8696E2}" type="parTrans" cxnId="{2CCC176F-D20C-4ADD-AB08-1C68C2132060}">
      <dgm:prSet/>
      <dgm:spPr/>
      <dgm:t>
        <a:bodyPr/>
        <a:lstStyle/>
        <a:p>
          <a:endParaRPr lang="en-US"/>
        </a:p>
      </dgm:t>
    </dgm:pt>
    <dgm:pt modelId="{619F8050-9D65-488F-9E1B-A5504317872E}" type="sibTrans" cxnId="{2CCC176F-D20C-4ADD-AB08-1C68C2132060}">
      <dgm:prSet/>
      <dgm:spPr/>
      <dgm:t>
        <a:bodyPr/>
        <a:lstStyle/>
        <a:p>
          <a:endParaRPr lang="en-US"/>
        </a:p>
      </dgm:t>
    </dgm:pt>
    <dgm:pt modelId="{A1BE2792-42B1-4359-8D3B-CEB00969C450}">
      <dgm:prSet phldrT="[Text]"/>
      <dgm:spPr>
        <a:solidFill>
          <a:srgbClr val="5D9B4F"/>
        </a:solidFill>
      </dgm:spPr>
      <dgm:t>
        <a:bodyPr/>
        <a:lstStyle/>
        <a:p>
          <a:r>
            <a:rPr lang="en-US"/>
            <a:t>Analyzing</a:t>
          </a:r>
        </a:p>
      </dgm:t>
    </dgm:pt>
    <dgm:pt modelId="{DB419CE7-FEF9-4E8E-B906-DCF59E2516DC}" type="parTrans" cxnId="{08AB3198-2880-4CD4-8C91-7A06D0D0D40E}">
      <dgm:prSet/>
      <dgm:spPr/>
      <dgm:t>
        <a:bodyPr/>
        <a:lstStyle/>
        <a:p>
          <a:endParaRPr lang="en-US"/>
        </a:p>
      </dgm:t>
    </dgm:pt>
    <dgm:pt modelId="{76E22832-65FB-4A72-8014-EF4BAB3F02A3}" type="sibTrans" cxnId="{08AB3198-2880-4CD4-8C91-7A06D0D0D40E}">
      <dgm:prSet/>
      <dgm:spPr/>
      <dgm:t>
        <a:bodyPr/>
        <a:lstStyle/>
        <a:p>
          <a:endParaRPr lang="en-US"/>
        </a:p>
      </dgm:t>
    </dgm:pt>
    <dgm:pt modelId="{9AAEA3E6-0D44-45E9-86A5-296864DA38EF}" type="pres">
      <dgm:prSet presAssocID="{B56B69D9-9F23-4F4D-AFF5-028EF9CAB6BF}" presName="CompostProcess" presStyleCnt="0">
        <dgm:presLayoutVars>
          <dgm:dir/>
          <dgm:resizeHandles val="exact"/>
        </dgm:presLayoutVars>
      </dgm:prSet>
      <dgm:spPr/>
    </dgm:pt>
    <dgm:pt modelId="{E3DEB135-FE62-48DF-970C-D826F5A489EF}" type="pres">
      <dgm:prSet presAssocID="{B56B69D9-9F23-4F4D-AFF5-028EF9CAB6BF}" presName="arrow" presStyleLbl="bgShp" presStyleIdx="0" presStyleCnt="1"/>
      <dgm:spPr/>
    </dgm:pt>
    <dgm:pt modelId="{341E916B-783B-4724-8677-3E8448E477F2}" type="pres">
      <dgm:prSet presAssocID="{B56B69D9-9F23-4F4D-AFF5-028EF9CAB6BF}" presName="linearProcess" presStyleCnt="0"/>
      <dgm:spPr/>
    </dgm:pt>
    <dgm:pt modelId="{B67AA2B9-FD6C-43D4-8791-F42551B198CD}" type="pres">
      <dgm:prSet presAssocID="{5E068FFF-E290-4441-AC94-C6DFD8189264}" presName="textNode" presStyleLbl="node1" presStyleIdx="0" presStyleCnt="3">
        <dgm:presLayoutVars>
          <dgm:bulletEnabled val="1"/>
        </dgm:presLayoutVars>
      </dgm:prSet>
      <dgm:spPr/>
    </dgm:pt>
    <dgm:pt modelId="{2A3FAA4A-7E6E-4DC0-AE0D-D5E1C76EAD77}" type="pres">
      <dgm:prSet presAssocID="{F4D2B5BA-3ACB-4F5A-B78C-102FA59C8FD2}" presName="sibTrans" presStyleCnt="0"/>
      <dgm:spPr/>
    </dgm:pt>
    <dgm:pt modelId="{C8277305-BFA5-4CB7-AEE4-ABFC7D057AD9}" type="pres">
      <dgm:prSet presAssocID="{17DB0254-CE67-41F1-B0BE-B80F8F3376FA}" presName="textNode" presStyleLbl="node1" presStyleIdx="1" presStyleCnt="3">
        <dgm:presLayoutVars>
          <dgm:bulletEnabled val="1"/>
        </dgm:presLayoutVars>
      </dgm:prSet>
      <dgm:spPr/>
    </dgm:pt>
    <dgm:pt modelId="{1BA5A0C1-5A1A-412A-A7A5-2346D3D14A5A}" type="pres">
      <dgm:prSet presAssocID="{619F8050-9D65-488F-9E1B-A5504317872E}" presName="sibTrans" presStyleCnt="0"/>
      <dgm:spPr/>
    </dgm:pt>
    <dgm:pt modelId="{318AAECD-848F-414E-BECE-3515CC3B39FC}" type="pres">
      <dgm:prSet presAssocID="{A1BE2792-42B1-4359-8D3B-CEB00969C450}" presName="textNode" presStyleLbl="node1" presStyleIdx="2" presStyleCnt="3">
        <dgm:presLayoutVars>
          <dgm:bulletEnabled val="1"/>
        </dgm:presLayoutVars>
      </dgm:prSet>
      <dgm:spPr/>
    </dgm:pt>
  </dgm:ptLst>
  <dgm:cxnLst>
    <dgm:cxn modelId="{A1D6C21C-9F36-421E-895C-2D7557B70742}" srcId="{B56B69D9-9F23-4F4D-AFF5-028EF9CAB6BF}" destId="{5E068FFF-E290-4441-AC94-C6DFD8189264}" srcOrd="0" destOrd="0" parTransId="{A628B0E8-8F2F-4622-8FE0-37A46A8BF4F5}" sibTransId="{F4D2B5BA-3ACB-4F5A-B78C-102FA59C8FD2}"/>
    <dgm:cxn modelId="{8E136944-C603-43C7-987E-6CBCC5DFC724}" type="presOf" srcId="{A1BE2792-42B1-4359-8D3B-CEB00969C450}" destId="{318AAECD-848F-414E-BECE-3515CC3B39FC}" srcOrd="0" destOrd="0" presId="urn:microsoft.com/office/officeart/2005/8/layout/hProcess9"/>
    <dgm:cxn modelId="{2CCC176F-D20C-4ADD-AB08-1C68C2132060}" srcId="{B56B69D9-9F23-4F4D-AFF5-028EF9CAB6BF}" destId="{17DB0254-CE67-41F1-B0BE-B80F8F3376FA}" srcOrd="1" destOrd="0" parTransId="{3061DB9A-B818-456C-85DC-F6F45C8696E2}" sibTransId="{619F8050-9D65-488F-9E1B-A5504317872E}"/>
    <dgm:cxn modelId="{4A8CC98E-C0E3-4B97-9819-4413494C8164}" type="presOf" srcId="{5E068FFF-E290-4441-AC94-C6DFD8189264}" destId="{B67AA2B9-FD6C-43D4-8791-F42551B198CD}" srcOrd="0" destOrd="0" presId="urn:microsoft.com/office/officeart/2005/8/layout/hProcess9"/>
    <dgm:cxn modelId="{08AB3198-2880-4CD4-8C91-7A06D0D0D40E}" srcId="{B56B69D9-9F23-4F4D-AFF5-028EF9CAB6BF}" destId="{A1BE2792-42B1-4359-8D3B-CEB00969C450}" srcOrd="2" destOrd="0" parTransId="{DB419CE7-FEF9-4E8E-B906-DCF59E2516DC}" sibTransId="{76E22832-65FB-4A72-8014-EF4BAB3F02A3}"/>
    <dgm:cxn modelId="{470ED2B9-F0CA-40DE-B4B1-5B1A6C7222A0}" type="presOf" srcId="{B56B69D9-9F23-4F4D-AFF5-028EF9CAB6BF}" destId="{9AAEA3E6-0D44-45E9-86A5-296864DA38EF}" srcOrd="0" destOrd="0" presId="urn:microsoft.com/office/officeart/2005/8/layout/hProcess9"/>
    <dgm:cxn modelId="{CCF89FCC-8380-4FEE-B9E5-6EFFCCB309C2}" type="presOf" srcId="{17DB0254-CE67-41F1-B0BE-B80F8F3376FA}" destId="{C8277305-BFA5-4CB7-AEE4-ABFC7D057AD9}" srcOrd="0" destOrd="0" presId="urn:microsoft.com/office/officeart/2005/8/layout/hProcess9"/>
    <dgm:cxn modelId="{767FE536-861C-451B-BB74-95CEBB13584A}" type="presParOf" srcId="{9AAEA3E6-0D44-45E9-86A5-296864DA38EF}" destId="{E3DEB135-FE62-48DF-970C-D826F5A489EF}" srcOrd="0" destOrd="0" presId="urn:microsoft.com/office/officeart/2005/8/layout/hProcess9"/>
    <dgm:cxn modelId="{B05EB2DC-E0E1-4763-9358-F08372484A86}" type="presParOf" srcId="{9AAEA3E6-0D44-45E9-86A5-296864DA38EF}" destId="{341E916B-783B-4724-8677-3E8448E477F2}" srcOrd="1" destOrd="0" presId="urn:microsoft.com/office/officeart/2005/8/layout/hProcess9"/>
    <dgm:cxn modelId="{70EBA817-CBDF-4343-A222-6A7B204FDCB4}" type="presParOf" srcId="{341E916B-783B-4724-8677-3E8448E477F2}" destId="{B67AA2B9-FD6C-43D4-8791-F42551B198CD}" srcOrd="0" destOrd="0" presId="urn:microsoft.com/office/officeart/2005/8/layout/hProcess9"/>
    <dgm:cxn modelId="{3D79C55B-DAB2-4617-8F7A-8E68BB806B8B}" type="presParOf" srcId="{341E916B-783B-4724-8677-3E8448E477F2}" destId="{2A3FAA4A-7E6E-4DC0-AE0D-D5E1C76EAD77}" srcOrd="1" destOrd="0" presId="urn:microsoft.com/office/officeart/2005/8/layout/hProcess9"/>
    <dgm:cxn modelId="{F7FB66E4-EF55-4905-811F-88EAB70E0DC5}" type="presParOf" srcId="{341E916B-783B-4724-8677-3E8448E477F2}" destId="{C8277305-BFA5-4CB7-AEE4-ABFC7D057AD9}" srcOrd="2" destOrd="0" presId="urn:microsoft.com/office/officeart/2005/8/layout/hProcess9"/>
    <dgm:cxn modelId="{8575462A-A8F1-48E3-B9AE-4B11F592BE5A}" type="presParOf" srcId="{341E916B-783B-4724-8677-3E8448E477F2}" destId="{1BA5A0C1-5A1A-412A-A7A5-2346D3D14A5A}" srcOrd="3" destOrd="0" presId="urn:microsoft.com/office/officeart/2005/8/layout/hProcess9"/>
    <dgm:cxn modelId="{4C943F9A-65F9-4533-B9ED-CACF42852B15}" type="presParOf" srcId="{341E916B-783B-4724-8677-3E8448E477F2}" destId="{318AAECD-848F-414E-BECE-3515CC3B39FC}" srcOrd="4" destOrd="0" presId="urn:microsoft.com/office/officeart/2005/8/layout/hProcess9"/>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65B9CEC-747A-43ED-9178-5FE60BBE0962}"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4A1F7287-B2A9-4018-93D7-07A76B2381C9}">
      <dgm:prSet phldrT="[Text]"/>
      <dgm:spPr/>
      <dgm:t>
        <a:bodyPr/>
        <a:lstStyle/>
        <a:p>
          <a:r>
            <a:rPr lang="en-US"/>
            <a:t>Fall</a:t>
          </a:r>
        </a:p>
      </dgm:t>
    </dgm:pt>
    <dgm:pt modelId="{20707723-CBC0-4BDB-B40F-3F37CABF92A4}" type="parTrans" cxnId="{648432A0-26E9-46C5-B9F8-0528FAAD6F36}">
      <dgm:prSet/>
      <dgm:spPr/>
      <dgm:t>
        <a:bodyPr/>
        <a:lstStyle/>
        <a:p>
          <a:endParaRPr lang="en-US"/>
        </a:p>
      </dgm:t>
    </dgm:pt>
    <dgm:pt modelId="{C5B4A24E-9908-460B-9DF1-5F26D39A679E}" type="sibTrans" cxnId="{648432A0-26E9-46C5-B9F8-0528FAAD6F36}">
      <dgm:prSet/>
      <dgm:spPr/>
      <dgm:t>
        <a:bodyPr/>
        <a:lstStyle/>
        <a:p>
          <a:endParaRPr lang="en-US"/>
        </a:p>
      </dgm:t>
    </dgm:pt>
    <dgm:pt modelId="{7D52F953-CA7D-4C10-87DE-961F4621885E}">
      <dgm:prSet phldrT="[Text]"/>
      <dgm:spPr/>
      <dgm:t>
        <a:bodyPr/>
        <a:lstStyle/>
        <a:p>
          <a:r>
            <a:rPr lang="en-US"/>
            <a:t>Winter</a:t>
          </a:r>
        </a:p>
      </dgm:t>
    </dgm:pt>
    <dgm:pt modelId="{CBAD469D-9A2D-4702-926B-6721B198A00C}" type="parTrans" cxnId="{2A8E0220-8B14-43FE-A69C-680E31566BDA}">
      <dgm:prSet/>
      <dgm:spPr/>
      <dgm:t>
        <a:bodyPr/>
        <a:lstStyle/>
        <a:p>
          <a:endParaRPr lang="en-US"/>
        </a:p>
      </dgm:t>
    </dgm:pt>
    <dgm:pt modelId="{90288430-9498-4B97-9A41-A9705C82F903}" type="sibTrans" cxnId="{2A8E0220-8B14-43FE-A69C-680E31566BDA}">
      <dgm:prSet/>
      <dgm:spPr/>
      <dgm:t>
        <a:bodyPr/>
        <a:lstStyle/>
        <a:p>
          <a:endParaRPr lang="en-US"/>
        </a:p>
      </dgm:t>
    </dgm:pt>
    <dgm:pt modelId="{75EF79E5-7FB4-457E-97E8-ADEEDBC08D8E}">
      <dgm:prSet phldrT="[Text]"/>
      <dgm:spPr/>
      <dgm:t>
        <a:bodyPr/>
        <a:lstStyle/>
        <a:p>
          <a:r>
            <a:rPr lang="en-US"/>
            <a:t>Year End</a:t>
          </a:r>
        </a:p>
        <a:p>
          <a:r>
            <a:rPr lang="en-US"/>
            <a:t>ODR Suspensions</a:t>
          </a:r>
        </a:p>
        <a:p>
          <a:r>
            <a:rPr lang="en-US"/>
            <a:t>Nurse Visits</a:t>
          </a:r>
        </a:p>
        <a:p>
          <a:r>
            <a:rPr lang="en-US"/>
            <a:t>Course Failures</a:t>
          </a:r>
        </a:p>
      </dgm:t>
    </dgm:pt>
    <dgm:pt modelId="{8C91182E-F0F7-4DBA-96A5-8BBA026AE6C2}" type="parTrans" cxnId="{7386033F-8218-421B-80FA-9811349A39D9}">
      <dgm:prSet/>
      <dgm:spPr/>
      <dgm:t>
        <a:bodyPr/>
        <a:lstStyle/>
        <a:p>
          <a:endParaRPr lang="en-US"/>
        </a:p>
      </dgm:t>
    </dgm:pt>
    <dgm:pt modelId="{BC8CD318-0A66-4952-96E0-5D14A780B019}" type="sibTrans" cxnId="{7386033F-8218-421B-80FA-9811349A39D9}">
      <dgm:prSet/>
      <dgm:spPr/>
      <dgm:t>
        <a:bodyPr/>
        <a:lstStyle/>
        <a:p>
          <a:endParaRPr lang="en-US"/>
        </a:p>
      </dgm:t>
    </dgm:pt>
    <dgm:pt modelId="{A0575927-31F4-429F-84B3-D47319CFF55A}" type="pres">
      <dgm:prSet presAssocID="{365B9CEC-747A-43ED-9178-5FE60BBE0962}" presName="Name0" presStyleCnt="0">
        <dgm:presLayoutVars>
          <dgm:chMax val="11"/>
          <dgm:chPref val="11"/>
          <dgm:dir/>
          <dgm:resizeHandles/>
        </dgm:presLayoutVars>
      </dgm:prSet>
      <dgm:spPr/>
    </dgm:pt>
    <dgm:pt modelId="{359B8155-D9C8-4240-8236-F25252FA305F}" type="pres">
      <dgm:prSet presAssocID="{75EF79E5-7FB4-457E-97E8-ADEEDBC08D8E}" presName="Accent3" presStyleCnt="0"/>
      <dgm:spPr/>
    </dgm:pt>
    <dgm:pt modelId="{2B3E6CE9-C53C-4BE8-9404-0F71C2DA7C2B}" type="pres">
      <dgm:prSet presAssocID="{75EF79E5-7FB4-457E-97E8-ADEEDBC08D8E}" presName="Accent" presStyleLbl="node1" presStyleIdx="0" presStyleCnt="3"/>
      <dgm:spPr/>
    </dgm:pt>
    <dgm:pt modelId="{F9DB2E59-3038-43DC-9447-D0AC843CF248}" type="pres">
      <dgm:prSet presAssocID="{75EF79E5-7FB4-457E-97E8-ADEEDBC08D8E}" presName="ParentBackground3" presStyleCnt="0"/>
      <dgm:spPr/>
    </dgm:pt>
    <dgm:pt modelId="{E2A40099-3EA8-46DF-8737-5F5C4BE66025}" type="pres">
      <dgm:prSet presAssocID="{75EF79E5-7FB4-457E-97E8-ADEEDBC08D8E}" presName="ParentBackground" presStyleLbl="fgAcc1" presStyleIdx="0" presStyleCnt="3"/>
      <dgm:spPr/>
    </dgm:pt>
    <dgm:pt modelId="{F2FF9593-8579-4AE0-82D1-87C3B3C79863}" type="pres">
      <dgm:prSet presAssocID="{75EF79E5-7FB4-457E-97E8-ADEEDBC08D8E}" presName="Parent3" presStyleLbl="revTx" presStyleIdx="0" presStyleCnt="0">
        <dgm:presLayoutVars>
          <dgm:chMax val="1"/>
          <dgm:chPref val="1"/>
          <dgm:bulletEnabled val="1"/>
        </dgm:presLayoutVars>
      </dgm:prSet>
      <dgm:spPr/>
    </dgm:pt>
    <dgm:pt modelId="{4378B597-1CAE-4FC4-BAF5-4419F69F9E7C}" type="pres">
      <dgm:prSet presAssocID="{7D52F953-CA7D-4C10-87DE-961F4621885E}" presName="Accent2" presStyleCnt="0"/>
      <dgm:spPr/>
    </dgm:pt>
    <dgm:pt modelId="{D250D6A6-840F-4AE9-B4E6-2BFEAEAAD961}" type="pres">
      <dgm:prSet presAssocID="{7D52F953-CA7D-4C10-87DE-961F4621885E}" presName="Accent" presStyleLbl="node1" presStyleIdx="1" presStyleCnt="3"/>
      <dgm:spPr/>
    </dgm:pt>
    <dgm:pt modelId="{311FA360-5052-4F72-84BC-6CB58AD7F51D}" type="pres">
      <dgm:prSet presAssocID="{7D52F953-CA7D-4C10-87DE-961F4621885E}" presName="ParentBackground2" presStyleCnt="0"/>
      <dgm:spPr/>
    </dgm:pt>
    <dgm:pt modelId="{07979D52-96F6-4BAB-8408-622494D3F10C}" type="pres">
      <dgm:prSet presAssocID="{7D52F953-CA7D-4C10-87DE-961F4621885E}" presName="ParentBackground" presStyleLbl="fgAcc1" presStyleIdx="1" presStyleCnt="3"/>
      <dgm:spPr/>
    </dgm:pt>
    <dgm:pt modelId="{6F30FEAA-E26A-45E2-976C-A5EBF6F73DAA}" type="pres">
      <dgm:prSet presAssocID="{7D52F953-CA7D-4C10-87DE-961F4621885E}" presName="Parent2" presStyleLbl="revTx" presStyleIdx="0" presStyleCnt="0">
        <dgm:presLayoutVars>
          <dgm:chMax val="1"/>
          <dgm:chPref val="1"/>
          <dgm:bulletEnabled val="1"/>
        </dgm:presLayoutVars>
      </dgm:prSet>
      <dgm:spPr/>
    </dgm:pt>
    <dgm:pt modelId="{3A051859-D600-47F8-B018-9706C83E8F1E}" type="pres">
      <dgm:prSet presAssocID="{4A1F7287-B2A9-4018-93D7-07A76B2381C9}" presName="Accent1" presStyleCnt="0"/>
      <dgm:spPr/>
    </dgm:pt>
    <dgm:pt modelId="{B1761DD4-8450-42DE-B7D1-DC92695CFC6C}" type="pres">
      <dgm:prSet presAssocID="{4A1F7287-B2A9-4018-93D7-07A76B2381C9}" presName="Accent" presStyleLbl="node1" presStyleIdx="2" presStyleCnt="3"/>
      <dgm:spPr/>
    </dgm:pt>
    <dgm:pt modelId="{7B925DC5-1AE4-4A02-B05E-F4E2E6CDD49B}" type="pres">
      <dgm:prSet presAssocID="{4A1F7287-B2A9-4018-93D7-07A76B2381C9}" presName="ParentBackground1" presStyleCnt="0"/>
      <dgm:spPr/>
    </dgm:pt>
    <dgm:pt modelId="{F67C0699-19E7-4D29-B996-47BA69249930}" type="pres">
      <dgm:prSet presAssocID="{4A1F7287-B2A9-4018-93D7-07A76B2381C9}" presName="ParentBackground" presStyleLbl="fgAcc1" presStyleIdx="2" presStyleCnt="3"/>
      <dgm:spPr/>
    </dgm:pt>
    <dgm:pt modelId="{9A9013DA-D69F-4C86-B5FC-B41D113F07D7}" type="pres">
      <dgm:prSet presAssocID="{4A1F7287-B2A9-4018-93D7-07A76B2381C9}" presName="Parent1" presStyleLbl="revTx" presStyleIdx="0" presStyleCnt="0">
        <dgm:presLayoutVars>
          <dgm:chMax val="1"/>
          <dgm:chPref val="1"/>
          <dgm:bulletEnabled val="1"/>
        </dgm:presLayoutVars>
      </dgm:prSet>
      <dgm:spPr/>
    </dgm:pt>
  </dgm:ptLst>
  <dgm:cxnLst>
    <dgm:cxn modelId="{DB00870C-FF58-4782-B9B6-BD264F3B849D}" type="presOf" srcId="{75EF79E5-7FB4-457E-97E8-ADEEDBC08D8E}" destId="{E2A40099-3EA8-46DF-8737-5F5C4BE66025}" srcOrd="0" destOrd="0" presId="urn:microsoft.com/office/officeart/2011/layout/CircleProcess"/>
    <dgm:cxn modelId="{59EC5713-3651-4108-8348-B897D0B562A0}" type="presOf" srcId="{4A1F7287-B2A9-4018-93D7-07A76B2381C9}" destId="{9A9013DA-D69F-4C86-B5FC-B41D113F07D7}" srcOrd="1" destOrd="0" presId="urn:microsoft.com/office/officeart/2011/layout/CircleProcess"/>
    <dgm:cxn modelId="{E9037316-19FA-4C92-B924-EF3AD21FF8D2}" type="presOf" srcId="{4A1F7287-B2A9-4018-93D7-07A76B2381C9}" destId="{F67C0699-19E7-4D29-B996-47BA69249930}" srcOrd="0" destOrd="0" presId="urn:microsoft.com/office/officeart/2011/layout/CircleProcess"/>
    <dgm:cxn modelId="{2A8E0220-8B14-43FE-A69C-680E31566BDA}" srcId="{365B9CEC-747A-43ED-9178-5FE60BBE0962}" destId="{7D52F953-CA7D-4C10-87DE-961F4621885E}" srcOrd="1" destOrd="0" parTransId="{CBAD469D-9A2D-4702-926B-6721B198A00C}" sibTransId="{90288430-9498-4B97-9A41-A9705C82F903}"/>
    <dgm:cxn modelId="{7386033F-8218-421B-80FA-9811349A39D9}" srcId="{365B9CEC-747A-43ED-9178-5FE60BBE0962}" destId="{75EF79E5-7FB4-457E-97E8-ADEEDBC08D8E}" srcOrd="2" destOrd="0" parTransId="{8C91182E-F0F7-4DBA-96A5-8BBA026AE6C2}" sibTransId="{BC8CD318-0A66-4952-96E0-5D14A780B019}"/>
    <dgm:cxn modelId="{083E1089-2CA6-4C49-8F96-E128AB3EDDF1}" type="presOf" srcId="{75EF79E5-7FB4-457E-97E8-ADEEDBC08D8E}" destId="{F2FF9593-8579-4AE0-82D1-87C3B3C79863}" srcOrd="1" destOrd="0" presId="urn:microsoft.com/office/officeart/2011/layout/CircleProcess"/>
    <dgm:cxn modelId="{F8597C91-A5D0-47C7-89AD-77857EF86FE2}" type="presOf" srcId="{7D52F953-CA7D-4C10-87DE-961F4621885E}" destId="{6F30FEAA-E26A-45E2-976C-A5EBF6F73DAA}" srcOrd="1" destOrd="0" presId="urn:microsoft.com/office/officeart/2011/layout/CircleProcess"/>
    <dgm:cxn modelId="{648432A0-26E9-46C5-B9F8-0528FAAD6F36}" srcId="{365B9CEC-747A-43ED-9178-5FE60BBE0962}" destId="{4A1F7287-B2A9-4018-93D7-07A76B2381C9}" srcOrd="0" destOrd="0" parTransId="{20707723-CBC0-4BDB-B40F-3F37CABF92A4}" sibTransId="{C5B4A24E-9908-460B-9DF1-5F26D39A679E}"/>
    <dgm:cxn modelId="{60935BED-1B2E-46EF-AA6E-56283F1F0B10}" type="presOf" srcId="{7D52F953-CA7D-4C10-87DE-961F4621885E}" destId="{07979D52-96F6-4BAB-8408-622494D3F10C}" srcOrd="0" destOrd="0" presId="urn:microsoft.com/office/officeart/2011/layout/CircleProcess"/>
    <dgm:cxn modelId="{CEC0F7F7-221B-47E6-914F-C1BE1264F9D4}" type="presOf" srcId="{365B9CEC-747A-43ED-9178-5FE60BBE0962}" destId="{A0575927-31F4-429F-84B3-D47319CFF55A}" srcOrd="0" destOrd="0" presId="urn:microsoft.com/office/officeart/2011/layout/CircleProcess"/>
    <dgm:cxn modelId="{C752C356-D7A8-42CC-A1DF-F5049009A61E}" type="presParOf" srcId="{A0575927-31F4-429F-84B3-D47319CFF55A}" destId="{359B8155-D9C8-4240-8236-F25252FA305F}" srcOrd="0" destOrd="0" presId="urn:microsoft.com/office/officeart/2011/layout/CircleProcess"/>
    <dgm:cxn modelId="{7DF8A03D-BCD3-4353-B434-84C75777E6F1}" type="presParOf" srcId="{359B8155-D9C8-4240-8236-F25252FA305F}" destId="{2B3E6CE9-C53C-4BE8-9404-0F71C2DA7C2B}" srcOrd="0" destOrd="0" presId="urn:microsoft.com/office/officeart/2011/layout/CircleProcess"/>
    <dgm:cxn modelId="{52CE7C78-3630-4375-BCC0-083EFEB41CF5}" type="presParOf" srcId="{A0575927-31F4-429F-84B3-D47319CFF55A}" destId="{F9DB2E59-3038-43DC-9447-D0AC843CF248}" srcOrd="1" destOrd="0" presId="urn:microsoft.com/office/officeart/2011/layout/CircleProcess"/>
    <dgm:cxn modelId="{B7D16375-E8D7-4A01-B6B8-C4FD25F85720}" type="presParOf" srcId="{F9DB2E59-3038-43DC-9447-D0AC843CF248}" destId="{E2A40099-3EA8-46DF-8737-5F5C4BE66025}" srcOrd="0" destOrd="0" presId="urn:microsoft.com/office/officeart/2011/layout/CircleProcess"/>
    <dgm:cxn modelId="{B8B1E7EA-DC14-4CE1-8D94-6FC4A4CE97C7}" type="presParOf" srcId="{A0575927-31F4-429F-84B3-D47319CFF55A}" destId="{F2FF9593-8579-4AE0-82D1-87C3B3C79863}" srcOrd="2" destOrd="0" presId="urn:microsoft.com/office/officeart/2011/layout/CircleProcess"/>
    <dgm:cxn modelId="{B1885CC5-6DF7-44D8-B948-9BB3959C0776}" type="presParOf" srcId="{A0575927-31F4-429F-84B3-D47319CFF55A}" destId="{4378B597-1CAE-4FC4-BAF5-4419F69F9E7C}" srcOrd="3" destOrd="0" presId="urn:microsoft.com/office/officeart/2011/layout/CircleProcess"/>
    <dgm:cxn modelId="{80ABD5FA-FC99-4F47-9439-89F706623545}" type="presParOf" srcId="{4378B597-1CAE-4FC4-BAF5-4419F69F9E7C}" destId="{D250D6A6-840F-4AE9-B4E6-2BFEAEAAD961}" srcOrd="0" destOrd="0" presId="urn:microsoft.com/office/officeart/2011/layout/CircleProcess"/>
    <dgm:cxn modelId="{61E26957-7613-469F-9E92-C79987C7775B}" type="presParOf" srcId="{A0575927-31F4-429F-84B3-D47319CFF55A}" destId="{311FA360-5052-4F72-84BC-6CB58AD7F51D}" srcOrd="4" destOrd="0" presId="urn:microsoft.com/office/officeart/2011/layout/CircleProcess"/>
    <dgm:cxn modelId="{110A687F-8B84-4F2F-94FD-9B46201B2D6D}" type="presParOf" srcId="{311FA360-5052-4F72-84BC-6CB58AD7F51D}" destId="{07979D52-96F6-4BAB-8408-622494D3F10C}" srcOrd="0" destOrd="0" presId="urn:microsoft.com/office/officeart/2011/layout/CircleProcess"/>
    <dgm:cxn modelId="{27E1A7EB-A0FD-4455-ACD0-C1F14DCA8FF2}" type="presParOf" srcId="{A0575927-31F4-429F-84B3-D47319CFF55A}" destId="{6F30FEAA-E26A-45E2-976C-A5EBF6F73DAA}" srcOrd="5" destOrd="0" presId="urn:microsoft.com/office/officeart/2011/layout/CircleProcess"/>
    <dgm:cxn modelId="{FC79C4A6-99E4-4D5A-9751-B1834117B12F}" type="presParOf" srcId="{A0575927-31F4-429F-84B3-D47319CFF55A}" destId="{3A051859-D600-47F8-B018-9706C83E8F1E}" srcOrd="6" destOrd="0" presId="urn:microsoft.com/office/officeart/2011/layout/CircleProcess"/>
    <dgm:cxn modelId="{6FBD6617-076D-432D-B819-D8218E9CEECF}" type="presParOf" srcId="{3A051859-D600-47F8-B018-9706C83E8F1E}" destId="{B1761DD4-8450-42DE-B7D1-DC92695CFC6C}" srcOrd="0" destOrd="0" presId="urn:microsoft.com/office/officeart/2011/layout/CircleProcess"/>
    <dgm:cxn modelId="{DEDD6ED2-384C-484E-9D5F-D5691CFFF786}" type="presParOf" srcId="{A0575927-31F4-429F-84B3-D47319CFF55A}" destId="{7B925DC5-1AE4-4A02-B05E-F4E2E6CDD49B}" srcOrd="7" destOrd="0" presId="urn:microsoft.com/office/officeart/2011/layout/CircleProcess"/>
    <dgm:cxn modelId="{FEF3BBAD-375B-48F7-9FF4-29C1CA644D8D}" type="presParOf" srcId="{7B925DC5-1AE4-4A02-B05E-F4E2E6CDD49B}" destId="{F67C0699-19E7-4D29-B996-47BA69249930}" srcOrd="0" destOrd="0" presId="urn:microsoft.com/office/officeart/2011/layout/CircleProcess"/>
    <dgm:cxn modelId="{7054ED07-1AF5-4FED-89BB-7FEFF542225E}" type="presParOf" srcId="{A0575927-31F4-429F-84B3-D47319CFF55A}" destId="{9A9013DA-D69F-4C86-B5FC-B41D113F07D7}" srcOrd="8" destOrd="0" presId="urn:microsoft.com/office/officeart/2011/layout/Circle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D327FD-E0BA-4777-8832-E4427CBDB707}">
      <dsp:nvSpPr>
        <dsp:cNvPr id="0" name=""/>
        <dsp:cNvSpPr/>
      </dsp:nvSpPr>
      <dsp:spPr>
        <a:xfrm>
          <a:off x="0" y="3410516"/>
          <a:ext cx="8229600" cy="1119407"/>
        </a:xfrm>
        <a:prstGeom prst="rect">
          <a:avLst/>
        </a:prstGeom>
        <a:solidFill>
          <a:schemeClr val="accent5"/>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a:solidFill>
                <a:sysClr val="window" lastClr="FFFFFF"/>
              </a:solidFill>
              <a:latin typeface="Calibri" panose="020F0502020204030204"/>
              <a:ea typeface="+mn-ea"/>
              <a:cs typeface="+mn-cs"/>
            </a:rPr>
            <a:t>Systematic Universal Screening</a:t>
          </a:r>
        </a:p>
      </dsp:txBody>
      <dsp:txXfrm>
        <a:off x="0" y="3410516"/>
        <a:ext cx="8229600" cy="604480"/>
      </dsp:txXfrm>
    </dsp:sp>
    <dsp:sp modelId="{7951155A-7E89-44A9-9BF7-5C790023F098}">
      <dsp:nvSpPr>
        <dsp:cNvPr id="0" name=""/>
        <dsp:cNvSpPr/>
      </dsp:nvSpPr>
      <dsp:spPr>
        <a:xfrm>
          <a:off x="0" y="4013627"/>
          <a:ext cx="4114799" cy="514927"/>
        </a:xfrm>
        <a:prstGeom prst="rect">
          <a:avLst/>
        </a:prstGeom>
        <a:solidFill>
          <a:srgbClr val="4472C4">
            <a:alpha val="90000"/>
            <a:tint val="55000"/>
            <a:hueOff val="0"/>
            <a:satOff val="0"/>
            <a:lumOff val="0"/>
            <a:alphaOff val="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r>
            <a:rPr lang="en-US" sz="3100" kern="1200">
              <a:solidFill>
                <a:sysClr val="windowText" lastClr="000000">
                  <a:hueOff val="0"/>
                  <a:satOff val="0"/>
                  <a:lumOff val="0"/>
                  <a:alphaOff val="0"/>
                </a:sysClr>
              </a:solidFill>
              <a:latin typeface="Calibri" panose="020F0502020204030204"/>
              <a:ea typeface="+mn-ea"/>
              <a:cs typeface="+mn-cs"/>
            </a:rPr>
            <a:t>Academic</a:t>
          </a:r>
        </a:p>
      </dsp:txBody>
      <dsp:txXfrm>
        <a:off x="0" y="4013627"/>
        <a:ext cx="4114799" cy="514927"/>
      </dsp:txXfrm>
    </dsp:sp>
    <dsp:sp modelId="{CD5EA9AD-1FF3-4544-A506-1F718852DBF6}">
      <dsp:nvSpPr>
        <dsp:cNvPr id="0" name=""/>
        <dsp:cNvSpPr/>
      </dsp:nvSpPr>
      <dsp:spPr>
        <a:xfrm>
          <a:off x="4114800" y="4013627"/>
          <a:ext cx="4114799" cy="514927"/>
        </a:xfrm>
        <a:prstGeom prst="rect">
          <a:avLst/>
        </a:prstGeom>
        <a:solidFill>
          <a:srgbClr val="4472C4">
            <a:alpha val="90000"/>
            <a:tint val="55000"/>
            <a:hueOff val="0"/>
            <a:satOff val="0"/>
            <a:lumOff val="0"/>
            <a:alphaOff val="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r>
            <a:rPr lang="en-US" sz="3100" kern="1200">
              <a:solidFill>
                <a:sysClr val="windowText" lastClr="000000">
                  <a:hueOff val="0"/>
                  <a:satOff val="0"/>
                  <a:lumOff val="0"/>
                  <a:alphaOff val="0"/>
                </a:sysClr>
              </a:solidFill>
              <a:latin typeface="Calibri" panose="020F0502020204030204"/>
              <a:ea typeface="+mn-ea"/>
              <a:cs typeface="+mn-cs"/>
            </a:rPr>
            <a:t>Behavior</a:t>
          </a:r>
        </a:p>
      </dsp:txBody>
      <dsp:txXfrm>
        <a:off x="4114800" y="4013627"/>
        <a:ext cx="4114799" cy="514927"/>
      </dsp:txXfrm>
    </dsp:sp>
    <dsp:sp modelId="{8C645032-AEF5-4BBE-B17B-5357735C973E}">
      <dsp:nvSpPr>
        <dsp:cNvPr id="0" name=""/>
        <dsp:cNvSpPr/>
      </dsp:nvSpPr>
      <dsp:spPr>
        <a:xfrm rot="10800000">
          <a:off x="0" y="1695156"/>
          <a:ext cx="8229600" cy="1721648"/>
        </a:xfrm>
        <a:prstGeom prst="upArrowCallout">
          <a:avLst/>
        </a:prstGeom>
        <a:solidFill>
          <a:schemeClr val="accent5"/>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a:solidFill>
                <a:sysClr val="window" lastClr="FFFFFF"/>
              </a:solidFill>
              <a:latin typeface="Calibri" panose="020F0502020204030204"/>
              <a:ea typeface="+mn-ea"/>
              <a:cs typeface="+mn-cs"/>
            </a:rPr>
            <a:t>Treatment Integrity</a:t>
          </a:r>
        </a:p>
      </dsp:txBody>
      <dsp:txXfrm rot="-10800000">
        <a:off x="0" y="1906799"/>
        <a:ext cx="8229600" cy="392655"/>
      </dsp:txXfrm>
    </dsp:sp>
    <dsp:sp modelId="{EF1860AA-16E8-43FF-8CDC-B27F22404ED5}">
      <dsp:nvSpPr>
        <dsp:cNvPr id="0" name=""/>
        <dsp:cNvSpPr/>
      </dsp:nvSpPr>
      <dsp:spPr>
        <a:xfrm>
          <a:off x="0" y="2356832"/>
          <a:ext cx="4124482" cy="457200"/>
        </a:xfrm>
        <a:prstGeom prst="rect">
          <a:avLst/>
        </a:prstGeom>
        <a:solidFill>
          <a:srgbClr val="4472C4">
            <a:alpha val="90000"/>
            <a:tint val="55000"/>
            <a:hueOff val="0"/>
            <a:satOff val="0"/>
            <a:lumOff val="0"/>
            <a:alphaOff val="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2024" tIns="34290" rIns="192024" bIns="34290" numCol="1" spcCol="1270" anchor="ctr" anchorCtr="0">
          <a:noAutofit/>
        </a:bodyPr>
        <a:lstStyle/>
        <a:p>
          <a:pPr marL="0" lvl="0" indent="0" algn="ctr" defTabSz="1200150">
            <a:lnSpc>
              <a:spcPct val="90000"/>
            </a:lnSpc>
            <a:spcBef>
              <a:spcPct val="0"/>
            </a:spcBef>
            <a:spcAft>
              <a:spcPct val="35000"/>
            </a:spcAft>
            <a:buNone/>
          </a:pPr>
          <a:endParaRPr lang="en-US" sz="2700" kern="1200">
            <a:solidFill>
              <a:sysClr val="windowText" lastClr="000000">
                <a:hueOff val="0"/>
                <a:satOff val="0"/>
                <a:lumOff val="0"/>
                <a:alphaOff val="0"/>
              </a:sysClr>
            </a:solidFill>
            <a:latin typeface="Calibri" panose="020F0502020204030204"/>
            <a:ea typeface="+mn-ea"/>
            <a:cs typeface="+mn-cs"/>
          </a:endParaRPr>
        </a:p>
      </dsp:txBody>
      <dsp:txXfrm>
        <a:off x="0" y="2356832"/>
        <a:ext cx="4124482" cy="457200"/>
      </dsp:txXfrm>
    </dsp:sp>
    <dsp:sp modelId="{6734207F-FF24-4F81-ACCB-17C44A0B2C91}">
      <dsp:nvSpPr>
        <dsp:cNvPr id="0" name=""/>
        <dsp:cNvSpPr/>
      </dsp:nvSpPr>
      <dsp:spPr>
        <a:xfrm>
          <a:off x="4124809" y="2356832"/>
          <a:ext cx="4104464" cy="457200"/>
        </a:xfrm>
        <a:prstGeom prst="rect">
          <a:avLst/>
        </a:prstGeom>
        <a:solidFill>
          <a:srgbClr val="4472C4">
            <a:alpha val="90000"/>
            <a:tint val="55000"/>
            <a:hueOff val="0"/>
            <a:satOff val="0"/>
            <a:lumOff val="0"/>
            <a:alphaOff val="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2024" tIns="34290" rIns="192024" bIns="34290" numCol="1" spcCol="1270" anchor="ctr" anchorCtr="0">
          <a:noAutofit/>
        </a:bodyPr>
        <a:lstStyle/>
        <a:p>
          <a:pPr marL="0" lvl="0" indent="0" algn="ctr" defTabSz="1200150">
            <a:lnSpc>
              <a:spcPct val="90000"/>
            </a:lnSpc>
            <a:spcBef>
              <a:spcPct val="0"/>
            </a:spcBef>
            <a:spcAft>
              <a:spcPct val="35000"/>
            </a:spcAft>
            <a:buNone/>
          </a:pPr>
          <a:endParaRPr lang="en-US" sz="2700" kern="1200">
            <a:solidFill>
              <a:sysClr val="windowText" lastClr="000000">
                <a:hueOff val="0"/>
                <a:satOff val="0"/>
                <a:lumOff val="0"/>
                <a:alphaOff val="0"/>
              </a:sysClr>
            </a:solidFill>
            <a:latin typeface="Calibri" panose="020F0502020204030204"/>
            <a:ea typeface="+mn-ea"/>
            <a:cs typeface="+mn-cs"/>
          </a:endParaRPr>
        </a:p>
      </dsp:txBody>
      <dsp:txXfrm>
        <a:off x="4124809" y="2356832"/>
        <a:ext cx="4104464" cy="457200"/>
      </dsp:txXfrm>
    </dsp:sp>
    <dsp:sp modelId="{1E4F588E-03BB-45C8-87EE-6965E618E9BF}">
      <dsp:nvSpPr>
        <dsp:cNvPr id="0" name=""/>
        <dsp:cNvSpPr/>
      </dsp:nvSpPr>
      <dsp:spPr>
        <a:xfrm rot="10800000">
          <a:off x="0" y="0"/>
          <a:ext cx="8229600" cy="1721648"/>
        </a:xfrm>
        <a:prstGeom prst="upArrowCallout">
          <a:avLst/>
        </a:prstGeom>
        <a:solidFill>
          <a:schemeClr val="accent5"/>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a:solidFill>
                <a:sysClr val="window" lastClr="FFFFFF"/>
              </a:solidFill>
              <a:latin typeface="Calibri" panose="020F0502020204030204"/>
              <a:ea typeface="+mn-ea"/>
              <a:cs typeface="+mn-cs"/>
            </a:rPr>
            <a:t>Social Validity</a:t>
          </a:r>
        </a:p>
      </dsp:txBody>
      <dsp:txXfrm rot="-10800000">
        <a:off x="0" y="211643"/>
        <a:ext cx="8229600" cy="392655"/>
      </dsp:txXfrm>
    </dsp:sp>
    <dsp:sp modelId="{1089999C-8267-48BC-A665-5A0CF5DB29FD}">
      <dsp:nvSpPr>
        <dsp:cNvPr id="0" name=""/>
        <dsp:cNvSpPr/>
      </dsp:nvSpPr>
      <dsp:spPr>
        <a:xfrm>
          <a:off x="1182" y="665420"/>
          <a:ext cx="4124489" cy="457200"/>
        </a:xfrm>
        <a:prstGeom prst="rect">
          <a:avLst/>
        </a:prstGeom>
        <a:solidFill>
          <a:srgbClr val="4472C4">
            <a:alpha val="90000"/>
            <a:tint val="55000"/>
            <a:hueOff val="0"/>
            <a:satOff val="0"/>
            <a:lumOff val="0"/>
            <a:alphaOff val="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2024" tIns="34290" rIns="192024" bIns="34290" numCol="1" spcCol="1270" anchor="ctr" anchorCtr="0">
          <a:noAutofit/>
        </a:bodyPr>
        <a:lstStyle/>
        <a:p>
          <a:pPr marL="0" lvl="0" indent="0" algn="ctr" defTabSz="1200150">
            <a:lnSpc>
              <a:spcPct val="90000"/>
            </a:lnSpc>
            <a:spcBef>
              <a:spcPct val="0"/>
            </a:spcBef>
            <a:spcAft>
              <a:spcPct val="35000"/>
            </a:spcAft>
            <a:buNone/>
          </a:pPr>
          <a:endParaRPr lang="en-US" sz="2700" kern="1200">
            <a:solidFill>
              <a:sysClr val="windowText" lastClr="000000">
                <a:hueOff val="0"/>
                <a:satOff val="0"/>
                <a:lumOff val="0"/>
                <a:alphaOff val="0"/>
              </a:sysClr>
            </a:solidFill>
            <a:latin typeface="Calibri" panose="020F0502020204030204"/>
            <a:ea typeface="+mn-ea"/>
            <a:cs typeface="+mn-cs"/>
          </a:endParaRPr>
        </a:p>
      </dsp:txBody>
      <dsp:txXfrm>
        <a:off x="1182" y="665420"/>
        <a:ext cx="4124489" cy="457200"/>
      </dsp:txXfrm>
    </dsp:sp>
    <dsp:sp modelId="{ECFD427D-5D07-4820-81E5-F9AAF6F7B224}">
      <dsp:nvSpPr>
        <dsp:cNvPr id="0" name=""/>
        <dsp:cNvSpPr/>
      </dsp:nvSpPr>
      <dsp:spPr>
        <a:xfrm>
          <a:off x="4125672" y="665420"/>
          <a:ext cx="4102744" cy="457200"/>
        </a:xfrm>
        <a:prstGeom prst="rect">
          <a:avLst/>
        </a:prstGeom>
        <a:solidFill>
          <a:srgbClr val="4472C4">
            <a:alpha val="90000"/>
            <a:tint val="55000"/>
            <a:hueOff val="0"/>
            <a:satOff val="0"/>
            <a:lumOff val="0"/>
            <a:alphaOff val="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2024" tIns="34290" rIns="192024" bIns="34290" numCol="1" spcCol="1270" anchor="ctr" anchorCtr="0">
          <a:noAutofit/>
        </a:bodyPr>
        <a:lstStyle/>
        <a:p>
          <a:pPr marL="0" lvl="0" indent="0" algn="ctr" defTabSz="1200150">
            <a:lnSpc>
              <a:spcPct val="90000"/>
            </a:lnSpc>
            <a:spcBef>
              <a:spcPct val="0"/>
            </a:spcBef>
            <a:spcAft>
              <a:spcPct val="35000"/>
            </a:spcAft>
            <a:buNone/>
          </a:pPr>
          <a:endParaRPr lang="en-US" sz="2700" kern="1200">
            <a:solidFill>
              <a:sysClr val="windowText" lastClr="000000">
                <a:hueOff val="0"/>
                <a:satOff val="0"/>
                <a:lumOff val="0"/>
                <a:alphaOff val="0"/>
              </a:sysClr>
            </a:solidFill>
            <a:latin typeface="Calibri" panose="020F0502020204030204"/>
            <a:ea typeface="+mn-ea"/>
            <a:cs typeface="+mn-cs"/>
          </a:endParaRPr>
        </a:p>
      </dsp:txBody>
      <dsp:txXfrm>
        <a:off x="4125672" y="665420"/>
        <a:ext cx="4102744" cy="4572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3E6CE9-C53C-4BE8-9404-0F71C2DA7C2B}">
      <dsp:nvSpPr>
        <dsp:cNvPr id="0" name=""/>
        <dsp:cNvSpPr/>
      </dsp:nvSpPr>
      <dsp:spPr>
        <a:xfrm>
          <a:off x="6735583" y="876836"/>
          <a:ext cx="2322716" cy="2323146"/>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2A40099-3EA8-46DF-8737-5F5C4BE66025}">
      <dsp:nvSpPr>
        <dsp:cNvPr id="0" name=""/>
        <dsp:cNvSpPr/>
      </dsp:nvSpPr>
      <dsp:spPr>
        <a:xfrm>
          <a:off x="6812704" y="954287"/>
          <a:ext cx="2168473" cy="2168243"/>
        </a:xfrm>
        <a:prstGeom prst="ellipse">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1733550">
            <a:lnSpc>
              <a:spcPct val="90000"/>
            </a:lnSpc>
            <a:spcBef>
              <a:spcPct val="0"/>
            </a:spcBef>
            <a:spcAft>
              <a:spcPct val="35000"/>
            </a:spcAft>
            <a:buNone/>
          </a:pPr>
          <a:r>
            <a:rPr lang="en-US" sz="3900" kern="1200"/>
            <a:t>Spring</a:t>
          </a:r>
        </a:p>
      </dsp:txBody>
      <dsp:txXfrm>
        <a:off x="7122702" y="1264095"/>
        <a:ext cx="1548477" cy="1548628"/>
      </dsp:txXfrm>
    </dsp:sp>
    <dsp:sp modelId="{D250D6A6-840F-4AE9-B4E6-2BFEAEAAD961}">
      <dsp:nvSpPr>
        <dsp:cNvPr id="0" name=""/>
        <dsp:cNvSpPr/>
      </dsp:nvSpPr>
      <dsp:spPr>
        <a:xfrm rot="2700000">
          <a:off x="4337786" y="879644"/>
          <a:ext cx="2317122" cy="2317122"/>
        </a:xfrm>
        <a:prstGeom prst="teardrop">
          <a:avLst>
            <a:gd name="adj" fmla="val 10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7979D52-96F6-4BAB-8408-622494D3F10C}">
      <dsp:nvSpPr>
        <dsp:cNvPr id="0" name=""/>
        <dsp:cNvSpPr/>
      </dsp:nvSpPr>
      <dsp:spPr>
        <a:xfrm>
          <a:off x="4412110" y="954287"/>
          <a:ext cx="2168473" cy="2168243"/>
        </a:xfrm>
        <a:prstGeom prst="ellipse">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1733550">
            <a:lnSpc>
              <a:spcPct val="90000"/>
            </a:lnSpc>
            <a:spcBef>
              <a:spcPct val="0"/>
            </a:spcBef>
            <a:spcAft>
              <a:spcPct val="35000"/>
            </a:spcAft>
            <a:buNone/>
          </a:pPr>
          <a:r>
            <a:rPr lang="en-US" sz="3900" kern="1200"/>
            <a:t>Winter</a:t>
          </a:r>
        </a:p>
      </dsp:txBody>
      <dsp:txXfrm>
        <a:off x="4722108" y="1264095"/>
        <a:ext cx="1548477" cy="1548628"/>
      </dsp:txXfrm>
    </dsp:sp>
    <dsp:sp modelId="{B1761DD4-8450-42DE-B7D1-DC92695CFC6C}">
      <dsp:nvSpPr>
        <dsp:cNvPr id="0" name=""/>
        <dsp:cNvSpPr/>
      </dsp:nvSpPr>
      <dsp:spPr>
        <a:xfrm rot="2700000">
          <a:off x="1937191" y="879644"/>
          <a:ext cx="2317122" cy="2317122"/>
        </a:xfrm>
        <a:prstGeom prst="teardrop">
          <a:avLst>
            <a:gd name="adj" fmla="val 10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67C0699-19E7-4D29-B996-47BA69249930}">
      <dsp:nvSpPr>
        <dsp:cNvPr id="0" name=""/>
        <dsp:cNvSpPr/>
      </dsp:nvSpPr>
      <dsp:spPr>
        <a:xfrm>
          <a:off x="2011515" y="954287"/>
          <a:ext cx="2168473" cy="2168243"/>
        </a:xfrm>
        <a:prstGeom prst="ellipse">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1733550">
            <a:lnSpc>
              <a:spcPct val="90000"/>
            </a:lnSpc>
            <a:spcBef>
              <a:spcPct val="0"/>
            </a:spcBef>
            <a:spcAft>
              <a:spcPct val="35000"/>
            </a:spcAft>
            <a:buNone/>
          </a:pPr>
          <a:r>
            <a:rPr lang="en-US" sz="3900" kern="1200"/>
            <a:t>Fall</a:t>
          </a:r>
        </a:p>
      </dsp:txBody>
      <dsp:txXfrm>
        <a:off x="2321513" y="1264095"/>
        <a:ext cx="1548477" cy="154862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DEB135-FE62-48DF-970C-D826F5A489EF}">
      <dsp:nvSpPr>
        <dsp:cNvPr id="0" name=""/>
        <dsp:cNvSpPr/>
      </dsp:nvSpPr>
      <dsp:spPr>
        <a:xfrm>
          <a:off x="380307" y="0"/>
          <a:ext cx="4310149" cy="3408779"/>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67AA2B9-FD6C-43D4-8791-F42551B198CD}">
      <dsp:nvSpPr>
        <dsp:cNvPr id="0" name=""/>
        <dsp:cNvSpPr/>
      </dsp:nvSpPr>
      <dsp:spPr>
        <a:xfrm>
          <a:off x="433" y="1022633"/>
          <a:ext cx="1622619" cy="1363511"/>
        </a:xfrm>
        <a:prstGeom prst="roundRect">
          <a:avLst/>
        </a:prstGeom>
        <a:solidFill>
          <a:srgbClr val="5D9B4F"/>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Selecting</a:t>
          </a:r>
        </a:p>
      </dsp:txBody>
      <dsp:txXfrm>
        <a:off x="66994" y="1089194"/>
        <a:ext cx="1489497" cy="1230389"/>
      </dsp:txXfrm>
    </dsp:sp>
    <dsp:sp modelId="{C8277305-BFA5-4CB7-AEE4-ABFC7D057AD9}">
      <dsp:nvSpPr>
        <dsp:cNvPr id="0" name=""/>
        <dsp:cNvSpPr/>
      </dsp:nvSpPr>
      <dsp:spPr>
        <a:xfrm>
          <a:off x="1724072" y="1022633"/>
          <a:ext cx="1622619" cy="1363511"/>
        </a:xfrm>
        <a:prstGeom prst="roundRect">
          <a:avLst/>
        </a:prstGeom>
        <a:solidFill>
          <a:srgbClr val="5D9B4F"/>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Installing</a:t>
          </a:r>
        </a:p>
      </dsp:txBody>
      <dsp:txXfrm>
        <a:off x="1790633" y="1089194"/>
        <a:ext cx="1489497" cy="1230389"/>
      </dsp:txXfrm>
    </dsp:sp>
    <dsp:sp modelId="{318AAECD-848F-414E-BECE-3515CC3B39FC}">
      <dsp:nvSpPr>
        <dsp:cNvPr id="0" name=""/>
        <dsp:cNvSpPr/>
      </dsp:nvSpPr>
      <dsp:spPr>
        <a:xfrm>
          <a:off x="3447710" y="1022633"/>
          <a:ext cx="1622619" cy="1363511"/>
        </a:xfrm>
        <a:prstGeom prst="roundRect">
          <a:avLst/>
        </a:prstGeom>
        <a:solidFill>
          <a:srgbClr val="5D9B4F"/>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Analyzing</a:t>
          </a:r>
        </a:p>
      </dsp:txBody>
      <dsp:txXfrm>
        <a:off x="3514271" y="1089194"/>
        <a:ext cx="1489497" cy="123038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3E6CE9-C53C-4BE8-9404-0F71C2DA7C2B}">
      <dsp:nvSpPr>
        <dsp:cNvPr id="0" name=""/>
        <dsp:cNvSpPr/>
      </dsp:nvSpPr>
      <dsp:spPr>
        <a:xfrm>
          <a:off x="7578344" y="1024686"/>
          <a:ext cx="2714367" cy="2714870"/>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2A40099-3EA8-46DF-8737-5F5C4BE66025}">
      <dsp:nvSpPr>
        <dsp:cNvPr id="0" name=""/>
        <dsp:cNvSpPr/>
      </dsp:nvSpPr>
      <dsp:spPr>
        <a:xfrm>
          <a:off x="7668469" y="1115197"/>
          <a:ext cx="2534116" cy="2533847"/>
        </a:xfrm>
        <a:prstGeom prst="ellipse">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a:t>Year End</a:t>
          </a:r>
        </a:p>
        <a:p>
          <a:pPr marL="0" lvl="0" indent="0" algn="ctr" defTabSz="844550">
            <a:lnSpc>
              <a:spcPct val="90000"/>
            </a:lnSpc>
            <a:spcBef>
              <a:spcPct val="0"/>
            </a:spcBef>
            <a:spcAft>
              <a:spcPct val="35000"/>
            </a:spcAft>
            <a:buNone/>
          </a:pPr>
          <a:r>
            <a:rPr lang="en-US" sz="1900" kern="1200"/>
            <a:t>ODR Suspensions</a:t>
          </a:r>
        </a:p>
        <a:p>
          <a:pPr marL="0" lvl="0" indent="0" algn="ctr" defTabSz="844550">
            <a:lnSpc>
              <a:spcPct val="90000"/>
            </a:lnSpc>
            <a:spcBef>
              <a:spcPct val="0"/>
            </a:spcBef>
            <a:spcAft>
              <a:spcPct val="35000"/>
            </a:spcAft>
            <a:buNone/>
          </a:pPr>
          <a:r>
            <a:rPr lang="en-US" sz="1900" kern="1200"/>
            <a:t>Nurse Visits</a:t>
          </a:r>
        </a:p>
        <a:p>
          <a:pPr marL="0" lvl="0" indent="0" algn="ctr" defTabSz="844550">
            <a:lnSpc>
              <a:spcPct val="90000"/>
            </a:lnSpc>
            <a:spcBef>
              <a:spcPct val="0"/>
            </a:spcBef>
            <a:spcAft>
              <a:spcPct val="35000"/>
            </a:spcAft>
            <a:buNone/>
          </a:pPr>
          <a:r>
            <a:rPr lang="en-US" sz="1900" kern="1200"/>
            <a:t>Course Failures</a:t>
          </a:r>
        </a:p>
      </dsp:txBody>
      <dsp:txXfrm>
        <a:off x="8030738" y="1477243"/>
        <a:ext cx="1809578" cy="1809754"/>
      </dsp:txXfrm>
    </dsp:sp>
    <dsp:sp modelId="{D250D6A6-840F-4AE9-B4E6-2BFEAEAAD961}">
      <dsp:nvSpPr>
        <dsp:cNvPr id="0" name=""/>
        <dsp:cNvSpPr/>
      </dsp:nvSpPr>
      <dsp:spPr>
        <a:xfrm rot="2700000">
          <a:off x="4776235" y="1027967"/>
          <a:ext cx="2707830" cy="2707830"/>
        </a:xfrm>
        <a:prstGeom prst="teardrop">
          <a:avLst>
            <a:gd name="adj" fmla="val 10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7979D52-96F6-4BAB-8408-622494D3F10C}">
      <dsp:nvSpPr>
        <dsp:cNvPr id="0" name=""/>
        <dsp:cNvSpPr/>
      </dsp:nvSpPr>
      <dsp:spPr>
        <a:xfrm>
          <a:off x="4863092" y="1115197"/>
          <a:ext cx="2534116" cy="2533847"/>
        </a:xfrm>
        <a:prstGeom prst="ellipse">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a:t>Winter</a:t>
          </a:r>
        </a:p>
      </dsp:txBody>
      <dsp:txXfrm>
        <a:off x="5225361" y="1477243"/>
        <a:ext cx="1809578" cy="1809754"/>
      </dsp:txXfrm>
    </dsp:sp>
    <dsp:sp modelId="{B1761DD4-8450-42DE-B7D1-DC92695CFC6C}">
      <dsp:nvSpPr>
        <dsp:cNvPr id="0" name=""/>
        <dsp:cNvSpPr/>
      </dsp:nvSpPr>
      <dsp:spPr>
        <a:xfrm rot="2700000">
          <a:off x="1970858" y="1027967"/>
          <a:ext cx="2707830" cy="2707830"/>
        </a:xfrm>
        <a:prstGeom prst="teardrop">
          <a:avLst>
            <a:gd name="adj" fmla="val 10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67C0699-19E7-4D29-B996-47BA69249930}">
      <dsp:nvSpPr>
        <dsp:cNvPr id="0" name=""/>
        <dsp:cNvSpPr/>
      </dsp:nvSpPr>
      <dsp:spPr>
        <a:xfrm>
          <a:off x="2057715" y="1115197"/>
          <a:ext cx="2534116" cy="2533847"/>
        </a:xfrm>
        <a:prstGeom prst="ellipse">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a:t>Fall</a:t>
          </a:r>
        </a:p>
      </dsp:txBody>
      <dsp:txXfrm>
        <a:off x="2419984" y="1477243"/>
        <a:ext cx="1809578" cy="1809754"/>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462215-DBD2-464C-9328-7028C57C62B4}" type="datetimeFigureOut">
              <a:rPr lang="en-US" smtClean="0"/>
              <a:t>2/9/2026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4A30DE-CEB0-5348-8FDF-2A2F5E1CB6C3}" type="slidenum">
              <a:rPr lang="en-US" smtClean="0"/>
              <a:t>‹#›</a:t>
            </a:fld>
            <a:endParaRPr lang="en-US"/>
          </a:p>
        </p:txBody>
      </p:sp>
    </p:spTree>
    <p:extLst>
      <p:ext uri="{BB962C8B-B14F-4D97-AF65-F5344CB8AC3E}">
        <p14:creationId xmlns:p14="http://schemas.microsoft.com/office/powerpoint/2010/main" val="29690675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a:extLst>
            <a:ext uri="{FF2B5EF4-FFF2-40B4-BE49-F238E27FC236}">
              <a16:creationId xmlns:a16="http://schemas.microsoft.com/office/drawing/2014/main" id="{2A2A4692-51AB-D40D-43AE-6583BAD19390}"/>
            </a:ext>
          </a:extLst>
        </p:cNvPr>
        <p:cNvGrpSpPr/>
        <p:nvPr/>
      </p:nvGrpSpPr>
      <p:grpSpPr>
        <a:xfrm>
          <a:off x="0" y="0"/>
          <a:ext cx="0" cy="0"/>
          <a:chOff x="0" y="0"/>
          <a:chExt cx="0" cy="0"/>
        </a:xfrm>
      </p:grpSpPr>
      <p:sp>
        <p:nvSpPr>
          <p:cNvPr id="87" name="Google Shape;87;p1:notes">
            <a:extLst>
              <a:ext uri="{FF2B5EF4-FFF2-40B4-BE49-F238E27FC236}">
                <a16:creationId xmlns:a16="http://schemas.microsoft.com/office/drawing/2014/main" id="{B5B46027-E7B4-C0C1-C42B-ACA7D4D8E996}"/>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8" name="Google Shape;88;p1:notes">
            <a:extLst>
              <a:ext uri="{FF2B5EF4-FFF2-40B4-BE49-F238E27FC236}">
                <a16:creationId xmlns:a16="http://schemas.microsoft.com/office/drawing/2014/main" id="{B2326968-006A-C871-7B75-6BEFF968429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180755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5A3123-7468-04EA-6894-34AEF6BC5D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A82080-B425-A386-13C2-3CC2F28462F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8DFB97F-AD36-2BAF-299A-F34E1A31200F}"/>
              </a:ext>
            </a:extLst>
          </p:cNvPr>
          <p:cNvSpPr>
            <a:spLocks noGrp="1"/>
          </p:cNvSpPr>
          <p:nvPr>
            <p:ph type="body" idx="1"/>
          </p:nvPr>
        </p:nvSpPr>
        <p:spPr/>
        <p:txBody>
          <a:bodyPr/>
          <a:lstStyle/>
          <a:p>
            <a:r>
              <a:rPr lang="en-US"/>
              <a:t>Fill in &lt;year&gt; based on current academic year. This is located in column A of the data sheet. Edit by right clicking and selecting “Edit data”.</a:t>
            </a:r>
          </a:p>
        </p:txBody>
      </p:sp>
      <p:sp>
        <p:nvSpPr>
          <p:cNvPr id="4" name="Slide Number Placeholder 3">
            <a:extLst>
              <a:ext uri="{FF2B5EF4-FFF2-40B4-BE49-F238E27FC236}">
                <a16:creationId xmlns:a16="http://schemas.microsoft.com/office/drawing/2014/main" id="{0DB30877-9F12-984D-4D62-7501AC451D1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A2F364-F0C4-4B2D-822E-43EBCE1F57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63058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25</a:t>
            </a:fld>
            <a:endParaRPr lang="en-US"/>
          </a:p>
        </p:txBody>
      </p:sp>
    </p:spTree>
    <p:extLst>
      <p:ext uri="{BB962C8B-B14F-4D97-AF65-F5344CB8AC3E}">
        <p14:creationId xmlns:p14="http://schemas.microsoft.com/office/powerpoint/2010/main" val="819833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29</a:t>
            </a:fld>
            <a:endParaRPr lang="en-US"/>
          </a:p>
        </p:txBody>
      </p:sp>
    </p:spTree>
    <p:extLst>
      <p:ext uri="{BB962C8B-B14F-4D97-AF65-F5344CB8AC3E}">
        <p14:creationId xmlns:p14="http://schemas.microsoft.com/office/powerpoint/2010/main" val="27186239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0"/>
            <a:r>
              <a:rPr lang="en-US"/>
              <a:t>Lane, K. L., Oakes, W. P., Ennis, R. P., &amp; Hirsch, S. E. (2014). Identifying students for secondary and tertiary prevention efforts: How do we determine which students have Tier 2 and Tier 3 needs? </a:t>
            </a:r>
            <a:r>
              <a:rPr lang="en-US" i="1"/>
              <a:t>Preventing School Failure, 58, </a:t>
            </a:r>
            <a:r>
              <a:rPr lang="en-US"/>
              <a:t>171-182, DOI: 10.1080/1045988X.2014.895573</a:t>
            </a:r>
          </a:p>
          <a:p>
            <a:endParaRPr lang="en-US"/>
          </a:p>
        </p:txBody>
      </p:sp>
      <p:sp>
        <p:nvSpPr>
          <p:cNvPr id="4" name="Slide Number Placeholder 3"/>
          <p:cNvSpPr>
            <a:spLocks noGrp="1"/>
          </p:cNvSpPr>
          <p:nvPr>
            <p:ph type="sldNum" sz="quarter" idx="10"/>
          </p:nvPr>
        </p:nvSpPr>
        <p:spPr/>
        <p:txBody>
          <a:bodyPr/>
          <a:lstStyle/>
          <a:p>
            <a:pPr marL="0" marR="0" lvl="0" indent="0" algn="r" defTabSz="931774" rtl="0" eaLnBrk="0" fontAlgn="base" latinLnBrk="0" hangingPunct="0">
              <a:lnSpc>
                <a:spcPct val="100000"/>
              </a:lnSpc>
              <a:spcBef>
                <a:spcPct val="0"/>
              </a:spcBef>
              <a:spcAft>
                <a:spcPct val="0"/>
              </a:spcAft>
              <a:buClrTx/>
              <a:buSzTx/>
              <a:buFontTx/>
              <a:buNone/>
              <a:tabLst/>
              <a:defRPr/>
            </a:pPr>
            <a:fld id="{DFDAB86F-69B3-40D1-ADA3-E7244A873187}" type="slidenum">
              <a:rPr kumimoji="0" lang="en-US" sz="1300" b="0"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mn-cs"/>
              </a:rPr>
              <a:pPr marL="0" marR="0" lvl="0" indent="0" algn="r" defTabSz="931774" rtl="0" eaLnBrk="0" fontAlgn="base" latinLnBrk="0" hangingPunct="0">
                <a:lnSpc>
                  <a:spcPct val="100000"/>
                </a:lnSpc>
                <a:spcBef>
                  <a:spcPct val="0"/>
                </a:spcBef>
                <a:spcAft>
                  <a:spcPct val="0"/>
                </a:spcAft>
                <a:buClrTx/>
                <a:buSzTx/>
                <a:buFontTx/>
                <a:buNone/>
                <a:tabLst/>
                <a:defRPr/>
              </a:pPr>
              <a:t>31</a:t>
            </a:fld>
            <a:endParaRPr kumimoji="0" lang="en-US" sz="1300" b="0"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mn-cs"/>
            </a:endParaRPr>
          </a:p>
        </p:txBody>
      </p:sp>
    </p:spTree>
    <p:extLst>
      <p:ext uri="{BB962C8B-B14F-4D97-AF65-F5344CB8AC3E}">
        <p14:creationId xmlns:p14="http://schemas.microsoft.com/office/powerpoint/2010/main" val="17870371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10"/>
          </p:nvPr>
        </p:nvSpPr>
        <p:spPr/>
        <p:txBody>
          <a:bodyPr/>
          <a:lstStyle/>
          <a:p>
            <a:fld id="{1DA97D0D-5178-4F57-BFD7-EC7A65772746}" type="slidenum">
              <a:rPr lang="en-US" smtClean="0"/>
              <a:t>34</a:t>
            </a:fld>
            <a:endParaRPr lang="en-US"/>
          </a:p>
        </p:txBody>
      </p:sp>
    </p:spTree>
    <p:extLst>
      <p:ext uri="{BB962C8B-B14F-4D97-AF65-F5344CB8AC3E}">
        <p14:creationId xmlns:p14="http://schemas.microsoft.com/office/powerpoint/2010/main" val="9530956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Support is the name of the strategy, practice, or program. Notice this </a:t>
            </a:r>
            <a:r>
              <a:rPr lang="en-US" b="1"/>
              <a:t>is not </a:t>
            </a:r>
            <a:r>
              <a:rPr lang="en-US"/>
              <a:t>the name of a person or role.</a:t>
            </a:r>
          </a:p>
        </p:txBody>
      </p:sp>
      <p:sp>
        <p:nvSpPr>
          <p:cNvPr id="4" name="Slide Number Placeholder 3"/>
          <p:cNvSpPr>
            <a:spLocks noGrp="1"/>
          </p:cNvSpPr>
          <p:nvPr>
            <p:ph type="sldNum" sz="quarter" idx="5"/>
          </p:nvPr>
        </p:nvSpPr>
        <p:spPr/>
        <p:txBody>
          <a:bodyPr/>
          <a:lstStyle/>
          <a:p>
            <a:fld id="{FCBDACA8-45AF-461A-9F93-73E959B08D0A}" type="slidenum">
              <a:rPr lang="en-US" smtClean="0"/>
              <a:t>37</a:t>
            </a:fld>
            <a:endParaRPr lang="en-US"/>
          </a:p>
        </p:txBody>
      </p:sp>
    </p:spTree>
    <p:extLst>
      <p:ext uri="{BB962C8B-B14F-4D97-AF65-F5344CB8AC3E}">
        <p14:creationId xmlns:p14="http://schemas.microsoft.com/office/powerpoint/2010/main" val="24936335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4A30DE-CEB0-5348-8FDF-2A2F5E1CB6C3}" type="slidenum">
              <a:rPr lang="en-US" smtClean="0"/>
              <a:t>2</a:t>
            </a:fld>
            <a:endParaRPr lang="en-US"/>
          </a:p>
        </p:txBody>
      </p:sp>
    </p:spTree>
    <p:extLst>
      <p:ext uri="{BB962C8B-B14F-4D97-AF65-F5344CB8AC3E}">
        <p14:creationId xmlns:p14="http://schemas.microsoft.com/office/powerpoint/2010/main" val="17075678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5</a:t>
            </a:fld>
            <a:endParaRPr lang="en-US"/>
          </a:p>
        </p:txBody>
      </p:sp>
    </p:spTree>
    <p:extLst>
      <p:ext uri="{BB962C8B-B14F-4D97-AF65-F5344CB8AC3E}">
        <p14:creationId xmlns:p14="http://schemas.microsoft.com/office/powerpoint/2010/main" val="35380531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6</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91316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E9D5D3-2E19-48D7-A2AA-A8BA04DCF7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57236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BDACA8-45AF-461A-9F93-73E959B08D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47451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A2F41D-515C-6101-F388-01491AFEB2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D1767C-91CB-45BA-97DE-95ECA67BB6C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8E75DB1-08EA-4D16-3DCB-1AE05D77C83C}"/>
              </a:ext>
            </a:extLst>
          </p:cNvPr>
          <p:cNvSpPr>
            <a:spLocks noGrp="1"/>
          </p:cNvSpPr>
          <p:nvPr>
            <p:ph type="body" idx="1"/>
          </p:nvPr>
        </p:nvSpPr>
        <p:spPr/>
        <p:txBody>
          <a:bodyPr/>
          <a:lstStyle/>
          <a:p>
            <a:r>
              <a:rPr lang="en-US"/>
              <a:t>Fill in &lt;year&gt; based on current academic year. This is located in column A of the data sheet. Edit by right clicking and selecting “Edit data”.</a:t>
            </a:r>
          </a:p>
        </p:txBody>
      </p:sp>
      <p:sp>
        <p:nvSpPr>
          <p:cNvPr id="4" name="Slide Number Placeholder 3">
            <a:extLst>
              <a:ext uri="{FF2B5EF4-FFF2-40B4-BE49-F238E27FC236}">
                <a16:creationId xmlns:a16="http://schemas.microsoft.com/office/drawing/2014/main" id="{7A0BE832-F36F-CD0D-C177-0FE84F82F93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A2F364-F0C4-4B2D-822E-43EBCE1F57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15056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64B014-2006-C58B-92F5-36F7A71FB8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1E5D1C-1AEC-03C6-35D7-F0E15157970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E3D5DFE-6023-A33E-EDA2-2D852A739D6E}"/>
              </a:ext>
            </a:extLst>
          </p:cNvPr>
          <p:cNvSpPr>
            <a:spLocks noGrp="1"/>
          </p:cNvSpPr>
          <p:nvPr>
            <p:ph type="body" idx="1"/>
          </p:nvPr>
        </p:nvSpPr>
        <p:spPr/>
        <p:txBody>
          <a:bodyPr/>
          <a:lstStyle/>
          <a:p>
            <a:r>
              <a:rPr lang="en-US"/>
              <a:t>Fill in &lt;year&gt; based on current academic year. This is located in column A of the data sheet. Edit by right clicking and selecting “Edit data”.</a:t>
            </a:r>
          </a:p>
        </p:txBody>
      </p:sp>
      <p:sp>
        <p:nvSpPr>
          <p:cNvPr id="4" name="Slide Number Placeholder 3">
            <a:extLst>
              <a:ext uri="{FF2B5EF4-FFF2-40B4-BE49-F238E27FC236}">
                <a16:creationId xmlns:a16="http://schemas.microsoft.com/office/drawing/2014/main" id="{7C2C12DD-B038-7A08-38C7-C2842B5EA00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A2F364-F0C4-4B2D-822E-43EBCE1F57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50992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B4BBF9-47E4-9E56-1538-15B59AC1EB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CC183B-ABB2-06CB-04EF-4228E178ABF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9B932F0-2D4E-6837-2F48-A81E8BE30D2E}"/>
              </a:ext>
            </a:extLst>
          </p:cNvPr>
          <p:cNvSpPr>
            <a:spLocks noGrp="1"/>
          </p:cNvSpPr>
          <p:nvPr>
            <p:ph type="body" idx="1"/>
          </p:nvPr>
        </p:nvSpPr>
        <p:spPr/>
        <p:txBody>
          <a:bodyPr/>
          <a:lstStyle/>
          <a:p>
            <a:r>
              <a:rPr lang="en-US"/>
              <a:t>Fill in &lt;year&gt; based on current academic year. This is located in column A of the data sheet. Edit by right clicking and selecting “Edit data”.</a:t>
            </a:r>
          </a:p>
        </p:txBody>
      </p:sp>
      <p:sp>
        <p:nvSpPr>
          <p:cNvPr id="4" name="Slide Number Placeholder 3">
            <a:extLst>
              <a:ext uri="{FF2B5EF4-FFF2-40B4-BE49-F238E27FC236}">
                <a16:creationId xmlns:a16="http://schemas.microsoft.com/office/drawing/2014/main" id="{25EAAF8F-CBD4-A1C2-7920-7C4C9075DD5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A2F364-F0C4-4B2D-822E-43EBCE1F57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32892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BC02C-F7C5-F36E-78D9-507092569BF1}"/>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C1AF0AD9-7DD6-9C29-5383-FE12F942EBFC}"/>
              </a:ext>
            </a:extLst>
          </p:cNvPr>
          <p:cNvSpPr>
            <a:spLocks noGrp="1"/>
          </p:cNvSpPr>
          <p:nvPr>
            <p:ph idx="1"/>
          </p:nvPr>
        </p:nvSpPr>
        <p:spPr>
          <a:xfrm>
            <a:off x="838200" y="2926079"/>
            <a:ext cx="10515600" cy="3250883"/>
          </a:xfrm>
          <a:prstGeom prst="rect">
            <a:avLst/>
          </a:prstGeom>
        </p:spPr>
        <p:txBody>
          <a:bodyPr vert="horz" lIns="91440" tIns="45720" rIns="91440" bIns="45720" rtlCol="0">
            <a:normAutofit/>
          </a:bodyPr>
          <a:lstStyle/>
          <a:p>
            <a:pPr lvl="0"/>
            <a:r>
              <a:rPr lang="en-US"/>
              <a:t>Click to edit Master text styles</a:t>
            </a:r>
          </a:p>
        </p:txBody>
      </p:sp>
    </p:spTree>
    <p:extLst>
      <p:ext uri="{BB962C8B-B14F-4D97-AF65-F5344CB8AC3E}">
        <p14:creationId xmlns:p14="http://schemas.microsoft.com/office/powerpoint/2010/main" val="24457843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2/9/2026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1402621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44476"/>
            <a:ext cx="11184467"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9"/>
          <p:cNvSpPr>
            <a:spLocks noGrp="1"/>
          </p:cNvSpPr>
          <p:nvPr>
            <p:ph type="dt" sz="half" idx="10"/>
          </p:nvPr>
        </p:nvSpPr>
        <p:spPr>
          <a:xfrm>
            <a:off x="609600" y="6356351"/>
            <a:ext cx="2844800" cy="365125"/>
          </a:xfrm>
          <a:prstGeom prst="rect">
            <a:avLst/>
          </a:prstGeom>
        </p:spPr>
        <p:txBody>
          <a:bodyPr/>
          <a:lstStyle>
            <a:lvl1pPr>
              <a:defRPr>
                <a:solidFill>
                  <a:srgbClr val="46464A">
                    <a:shade val="90000"/>
                  </a:srgbClr>
                </a:solidFill>
              </a:defRPr>
            </a:lvl1pPr>
          </a:lstStyle>
          <a:p>
            <a:pPr>
              <a:defRPr/>
            </a:pPr>
            <a:endParaRPr lang="en-US"/>
          </a:p>
        </p:txBody>
      </p:sp>
      <p:sp>
        <p:nvSpPr>
          <p:cNvPr id="4" name="Footer Placeholder 21"/>
          <p:cNvSpPr>
            <a:spLocks noGrp="1"/>
          </p:cNvSpPr>
          <p:nvPr>
            <p:ph type="ftr" sz="quarter" idx="11"/>
          </p:nvPr>
        </p:nvSpPr>
        <p:spPr>
          <a:xfrm>
            <a:off x="4165600" y="6356351"/>
            <a:ext cx="3860800" cy="365125"/>
          </a:xfrm>
          <a:prstGeom prst="rect">
            <a:avLst/>
          </a:prstGeom>
        </p:spPr>
        <p:txBody>
          <a:bodyPr/>
          <a:lstStyle>
            <a:lvl1pPr>
              <a:defRPr>
                <a:solidFill>
                  <a:srgbClr val="46464A">
                    <a:shade val="90000"/>
                  </a:srgbClr>
                </a:solidFill>
              </a:defRPr>
            </a:lvl1pPr>
          </a:lstStyle>
          <a:p>
            <a:pPr>
              <a:defRPr/>
            </a:pPr>
            <a:r>
              <a:rPr lang="en-US"/>
              <a:t>IRB # 100863</a:t>
            </a:r>
          </a:p>
        </p:txBody>
      </p:sp>
      <p:sp>
        <p:nvSpPr>
          <p:cNvPr id="5" name="Slide Number Placeholder 17"/>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424246"/>
                </a:solidFill>
              </a:defRPr>
            </a:lvl1pPr>
          </a:lstStyle>
          <a:p>
            <a:fld id="{AD8C5752-3634-4A47-A36B-784E85709ABA}" type="slidenum">
              <a:rPr lang="en-US" altLang="en-US"/>
              <a:pPr/>
              <a:t>‹#›</a:t>
            </a:fld>
            <a:endParaRPr lang="en-US" altLang="en-US"/>
          </a:p>
        </p:txBody>
      </p:sp>
    </p:spTree>
    <p:extLst>
      <p:ext uri="{BB962C8B-B14F-4D97-AF65-F5344CB8AC3E}">
        <p14:creationId xmlns:p14="http://schemas.microsoft.com/office/powerpoint/2010/main" val="37737499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Google Shape;127;p6">
            <a:extLst>
              <a:ext uri="{FF2B5EF4-FFF2-40B4-BE49-F238E27FC236}">
                <a16:creationId xmlns:a16="http://schemas.microsoft.com/office/drawing/2014/main" id="{D5CDD0E1-5657-AD1C-71A8-7683BD49BB1A}"/>
              </a:ext>
            </a:extLst>
          </p:cNvPr>
          <p:cNvSpPr txBox="1">
            <a:spLocks noGrp="1"/>
          </p:cNvSpPr>
          <p:nvPr>
            <p:ph type="title" hasCustomPrompt="1"/>
          </p:nvPr>
        </p:nvSpPr>
        <p:spPr>
          <a:xfrm>
            <a:off x="2235978" y="979339"/>
            <a:ext cx="8063054" cy="1325563"/>
          </a:xfrm>
          <a:prstGeom prst="rect">
            <a:avLst/>
          </a:prstGeom>
          <a:noFill/>
          <a:ln>
            <a:noFill/>
          </a:ln>
        </p:spPr>
        <p:txBody>
          <a:bodyPr spcFirstLastPara="1" wrap="square" lIns="91425" tIns="45700" rIns="91425" bIns="45700" anchor="ctr" anchorCtr="0">
            <a:normAutofit/>
          </a:bodyPr>
          <a:lstStyle>
            <a:lvl1pPr>
              <a:defRPr>
                <a:latin typeface="+mj-lt"/>
              </a:defRPr>
            </a:lvl1pPr>
          </a:lstStyle>
          <a:p>
            <a:pPr>
              <a:buClr>
                <a:srgbClr val="0070C0"/>
              </a:buClr>
              <a:buSzPts val="4400"/>
            </a:pPr>
            <a:r>
              <a:rPr lang="en-US" sz="4800" b="1">
                <a:ln w="635">
                  <a:noFill/>
                </a:ln>
                <a:solidFill>
                  <a:schemeClr val="tx1">
                    <a:lumMod val="50000"/>
                  </a:schemeClr>
                </a:solidFill>
                <a:latin typeface="Franklin Gothic Heavy" panose="020B0603020102020204" pitchFamily="34" charset="0"/>
                <a:ea typeface="ADLaM Display" panose="02010000000000000000" pitchFamily="2" charset="77"/>
                <a:cs typeface="ADLaM Display" panose="02010000000000000000" pitchFamily="2" charset="77"/>
              </a:rPr>
              <a:t>Title</a:t>
            </a:r>
          </a:p>
        </p:txBody>
      </p:sp>
      <p:sp>
        <p:nvSpPr>
          <p:cNvPr id="12" name="Content Placeholder 11">
            <a:extLst>
              <a:ext uri="{FF2B5EF4-FFF2-40B4-BE49-F238E27FC236}">
                <a16:creationId xmlns:a16="http://schemas.microsoft.com/office/drawing/2014/main" id="{1CE01817-08F7-B1B7-BC65-1475FAD64330}"/>
              </a:ext>
            </a:extLst>
          </p:cNvPr>
          <p:cNvSpPr>
            <a:spLocks noGrp="1"/>
          </p:cNvSpPr>
          <p:nvPr>
            <p:ph sz="quarter" idx="10"/>
          </p:nvPr>
        </p:nvSpPr>
        <p:spPr>
          <a:xfrm>
            <a:off x="2235200" y="2519363"/>
            <a:ext cx="8063054" cy="3359298"/>
          </a:xfrm>
        </p:spPr>
        <p:txBody>
          <a:bodyPr/>
          <a:lstStyle>
            <a:lvl1pPr algn="l">
              <a:defRPr sz="2800"/>
            </a:lvl1pPr>
            <a:lvl2pPr algn="l">
              <a:defRPr>
                <a:solidFill>
                  <a:schemeClr val="tx1">
                    <a:lumMod val="50000"/>
                  </a:schemeClr>
                </a:solidFill>
              </a:defRPr>
            </a:lvl2pPr>
            <a:lvl3pPr algn="l">
              <a:defRPr>
                <a:solidFill>
                  <a:schemeClr val="tx1">
                    <a:lumMod val="50000"/>
                  </a:schemeClr>
                </a:solidFill>
              </a:defRPr>
            </a:lvl3pPr>
            <a:lvl4pPr algn="l">
              <a:defRPr>
                <a:solidFill>
                  <a:schemeClr val="tx1">
                    <a:lumMod val="50000"/>
                  </a:schemeClr>
                </a:solidFill>
              </a:defRPr>
            </a:lvl4pPr>
            <a:lvl5pPr algn="l">
              <a:defRPr>
                <a:solidFill>
                  <a:schemeClr val="tx1">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9100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Google Shape;127;p6">
            <a:extLst>
              <a:ext uri="{FF2B5EF4-FFF2-40B4-BE49-F238E27FC236}">
                <a16:creationId xmlns:a16="http://schemas.microsoft.com/office/drawing/2014/main" id="{714C20D2-F71F-19BD-DB84-516C4A719637}"/>
              </a:ext>
            </a:extLst>
          </p:cNvPr>
          <p:cNvSpPr txBox="1">
            <a:spLocks noGrp="1"/>
          </p:cNvSpPr>
          <p:nvPr>
            <p:ph type="title" hasCustomPrompt="1"/>
          </p:nvPr>
        </p:nvSpPr>
        <p:spPr>
          <a:xfrm>
            <a:off x="2235978" y="979339"/>
            <a:ext cx="8063054" cy="1325563"/>
          </a:xfrm>
          <a:prstGeom prst="rect">
            <a:avLst/>
          </a:prstGeom>
          <a:noFill/>
          <a:ln>
            <a:noFill/>
          </a:ln>
        </p:spPr>
        <p:txBody>
          <a:bodyPr spcFirstLastPara="1" wrap="square" lIns="91425" tIns="45700" rIns="91425" bIns="45700" anchor="ctr" anchorCtr="0">
            <a:normAutofit/>
          </a:bodyPr>
          <a:lstStyle>
            <a:lvl1pPr>
              <a:defRPr>
                <a:latin typeface="+mj-lt"/>
              </a:defRPr>
            </a:lvl1pPr>
          </a:lstStyle>
          <a:p>
            <a:pPr>
              <a:buClr>
                <a:srgbClr val="0070C0"/>
              </a:buClr>
              <a:buSzPts val="4400"/>
            </a:pPr>
            <a:r>
              <a:rPr lang="en-US" sz="4800" b="1">
                <a:ln w="635">
                  <a:noFill/>
                </a:ln>
                <a:solidFill>
                  <a:schemeClr val="tx1">
                    <a:lumMod val="50000"/>
                  </a:schemeClr>
                </a:solidFill>
                <a:latin typeface="Franklin Gothic Heavy" panose="020B0603020102020204" pitchFamily="34" charset="0"/>
                <a:ea typeface="ADLaM Display" panose="02010000000000000000" pitchFamily="2" charset="77"/>
                <a:cs typeface="ADLaM Display" panose="02010000000000000000" pitchFamily="2" charset="77"/>
              </a:rPr>
              <a:t>Title</a:t>
            </a:r>
          </a:p>
        </p:txBody>
      </p:sp>
      <p:sp>
        <p:nvSpPr>
          <p:cNvPr id="8" name="Content Placeholder 11">
            <a:extLst>
              <a:ext uri="{FF2B5EF4-FFF2-40B4-BE49-F238E27FC236}">
                <a16:creationId xmlns:a16="http://schemas.microsoft.com/office/drawing/2014/main" id="{71D1DA37-7D79-0FF2-B7EE-D82FC4606B19}"/>
              </a:ext>
            </a:extLst>
          </p:cNvPr>
          <p:cNvSpPr>
            <a:spLocks noGrp="1"/>
          </p:cNvSpPr>
          <p:nvPr>
            <p:ph sz="quarter" idx="10"/>
          </p:nvPr>
        </p:nvSpPr>
        <p:spPr>
          <a:xfrm>
            <a:off x="2235200" y="2519363"/>
            <a:ext cx="8063054" cy="3359298"/>
          </a:xfrm>
        </p:spPr>
        <p:txBody>
          <a:bodyPr/>
          <a:lstStyle>
            <a:lvl1pPr algn="l">
              <a:defRPr sz="2800"/>
            </a:lvl1pPr>
            <a:lvl2pPr algn="l">
              <a:defRPr>
                <a:solidFill>
                  <a:schemeClr val="tx1">
                    <a:lumMod val="50000"/>
                  </a:schemeClr>
                </a:solidFill>
              </a:defRPr>
            </a:lvl2pPr>
            <a:lvl3pPr algn="l">
              <a:defRPr>
                <a:solidFill>
                  <a:schemeClr val="tx1">
                    <a:lumMod val="50000"/>
                  </a:schemeClr>
                </a:solidFill>
              </a:defRPr>
            </a:lvl3pPr>
            <a:lvl4pPr algn="l">
              <a:defRPr>
                <a:solidFill>
                  <a:schemeClr val="tx1">
                    <a:lumMod val="50000"/>
                  </a:schemeClr>
                </a:solidFill>
              </a:defRPr>
            </a:lvl4pPr>
            <a:lvl5pPr algn="l">
              <a:defRPr>
                <a:solidFill>
                  <a:schemeClr val="tx1">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72309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7D3C0-EC53-0C63-7358-BAFEBDE3A53D}"/>
              </a:ext>
            </a:extLst>
          </p:cNvPr>
          <p:cNvSpPr>
            <a:spLocks noGrp="1"/>
          </p:cNvSpPr>
          <p:nvPr>
            <p:ph type="title" hasCustomPrompt="1"/>
          </p:nvPr>
        </p:nvSpPr>
        <p:spPr>
          <a:xfrm>
            <a:off x="1811909" y="768350"/>
            <a:ext cx="8568182" cy="758571"/>
          </a:xfrm>
          <a:prstGeom prst="rect">
            <a:avLst/>
          </a:prstGeom>
        </p:spPr>
        <p:txBody>
          <a:bodyPr anchor="b">
            <a:normAutofit/>
          </a:bodyPr>
          <a:lstStyle>
            <a:lvl1pPr algn="ctr">
              <a:defRPr sz="4000"/>
            </a:lvl1pPr>
          </a:lstStyle>
          <a:p>
            <a:r>
              <a:rPr lang="en-US"/>
              <a:t>Title</a:t>
            </a:r>
          </a:p>
        </p:txBody>
      </p:sp>
      <p:sp>
        <p:nvSpPr>
          <p:cNvPr id="7" name="Content Placeholder 11">
            <a:extLst>
              <a:ext uri="{FF2B5EF4-FFF2-40B4-BE49-F238E27FC236}">
                <a16:creationId xmlns:a16="http://schemas.microsoft.com/office/drawing/2014/main" id="{58AD2268-DF2D-B0F6-134F-6269DF6CC920}"/>
              </a:ext>
            </a:extLst>
          </p:cNvPr>
          <p:cNvSpPr>
            <a:spLocks noGrp="1"/>
          </p:cNvSpPr>
          <p:nvPr>
            <p:ph sz="quarter" idx="13"/>
          </p:nvPr>
        </p:nvSpPr>
        <p:spPr>
          <a:xfrm>
            <a:off x="1811909" y="1932230"/>
            <a:ext cx="8568181" cy="3901641"/>
          </a:xfrm>
        </p:spPr>
        <p:txBody>
          <a:bodyPr/>
          <a:lstStyle>
            <a:lvl1pPr algn="l">
              <a:defRPr sz="2800"/>
            </a:lvl1pPr>
            <a:lvl2pPr algn="l">
              <a:defRPr>
                <a:solidFill>
                  <a:schemeClr val="tx1">
                    <a:lumMod val="50000"/>
                  </a:schemeClr>
                </a:solidFill>
              </a:defRPr>
            </a:lvl2pPr>
            <a:lvl3pPr algn="l">
              <a:defRPr>
                <a:solidFill>
                  <a:schemeClr val="tx1">
                    <a:lumMod val="50000"/>
                  </a:schemeClr>
                </a:solidFill>
              </a:defRPr>
            </a:lvl3pPr>
            <a:lvl4pPr algn="l">
              <a:defRPr>
                <a:solidFill>
                  <a:schemeClr val="tx1">
                    <a:lumMod val="50000"/>
                  </a:schemeClr>
                </a:solidFill>
              </a:defRPr>
            </a:lvl4pPr>
            <a:lvl5pPr algn="l">
              <a:defRPr>
                <a:solidFill>
                  <a:schemeClr val="tx1">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029144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clusion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1DE0F-F4AF-4EE6-A2B0-8C65ACBC79C8}"/>
              </a:ext>
            </a:extLst>
          </p:cNvPr>
          <p:cNvSpPr>
            <a:spLocks noGrp="1"/>
          </p:cNvSpPr>
          <p:nvPr>
            <p:ph type="title" hasCustomPrompt="1"/>
          </p:nvPr>
        </p:nvSpPr>
        <p:spPr>
          <a:xfrm>
            <a:off x="1303020" y="4455795"/>
            <a:ext cx="9585960" cy="1325563"/>
          </a:xfrm>
          <a:prstGeom prst="rect">
            <a:avLst/>
          </a:prstGeom>
        </p:spPr>
        <p:txBody>
          <a:bodyPr/>
          <a:lstStyle>
            <a:lvl1pPr algn="ctr">
              <a:defRPr/>
            </a:lvl1pPr>
          </a:lstStyle>
          <a:p>
            <a:r>
              <a:rPr lang="en-US"/>
              <a:t>Title</a:t>
            </a:r>
          </a:p>
        </p:txBody>
      </p:sp>
    </p:spTree>
    <p:extLst>
      <p:ext uri="{BB962C8B-B14F-4D97-AF65-F5344CB8AC3E}">
        <p14:creationId xmlns:p14="http://schemas.microsoft.com/office/powerpoint/2010/main" val="31355008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8"/>
        <p:cNvGrpSpPr/>
        <p:nvPr/>
      </p:nvGrpSpPr>
      <p:grpSpPr>
        <a:xfrm>
          <a:off x="0" y="0"/>
          <a:ext cx="0" cy="0"/>
          <a:chOff x="0" y="0"/>
          <a:chExt cx="0" cy="0"/>
        </a:xfrm>
      </p:grpSpPr>
      <p:sp>
        <p:nvSpPr>
          <p:cNvPr id="19" name="Google Shape;19;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0C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 name="Google Shape;21;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83930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6"/>
        <p:cNvGrpSpPr/>
        <p:nvPr/>
      </p:nvGrpSpPr>
      <p:grpSpPr>
        <a:xfrm>
          <a:off x="0" y="0"/>
          <a:ext cx="0" cy="0"/>
          <a:chOff x="0" y="0"/>
          <a:chExt cx="0" cy="0"/>
        </a:xfrm>
      </p:grpSpPr>
      <p:sp>
        <p:nvSpPr>
          <p:cNvPr id="37" name="Google Shape;37;p1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70C0"/>
              </a:buClr>
              <a:buSzPts val="6000"/>
              <a:buFont typeface="Candara"/>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1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9" name="Google Shape;39;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39109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4"/>
        <p:cNvGrpSpPr/>
        <p:nvPr/>
      </p:nvGrpSpPr>
      <p:grpSpPr>
        <a:xfrm>
          <a:off x="0" y="0"/>
          <a:ext cx="0" cy="0"/>
          <a:chOff x="0" y="0"/>
          <a:chExt cx="0" cy="0"/>
        </a:xfrm>
      </p:grpSpPr>
      <p:sp>
        <p:nvSpPr>
          <p:cNvPr id="25" name="Google Shape;25;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0C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1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1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312919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1"/>
        <p:cNvGrpSpPr/>
        <p:nvPr/>
      </p:nvGrpSpPr>
      <p:grpSpPr>
        <a:xfrm>
          <a:off x="0" y="0"/>
          <a:ext cx="0" cy="0"/>
          <a:chOff x="0" y="0"/>
          <a:chExt cx="0" cy="0"/>
        </a:xfrm>
      </p:grpSpPr>
      <p:sp>
        <p:nvSpPr>
          <p:cNvPr id="52" name="Google Shape;52;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0C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5584640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6DEB6CC-DECA-04E2-B023-E62193EDC2B6}"/>
              </a:ext>
            </a:extLst>
          </p:cNvPr>
          <p:cNvSpPr>
            <a:spLocks noGrp="1"/>
          </p:cNvSpPr>
          <p:nvPr>
            <p:ph type="title"/>
          </p:nvPr>
        </p:nvSpPr>
        <p:spPr>
          <a:xfrm>
            <a:off x="1350264" y="1218819"/>
            <a:ext cx="9585960" cy="1325563"/>
          </a:xfrm>
          <a:prstGeom prst="rect">
            <a:avLst/>
          </a:prstGeom>
        </p:spPr>
        <p:txBody>
          <a:bodyPr vert="horz" lIns="91440" tIns="45720" rIns="91440" bIns="45720" rtlCol="0" anchor="ctr">
            <a:normAutofit/>
          </a:bodyPr>
          <a:lstStyle/>
          <a:p>
            <a:r>
              <a:rPr lang="en-US"/>
              <a:t>Title</a:t>
            </a:r>
          </a:p>
        </p:txBody>
      </p:sp>
      <p:sp>
        <p:nvSpPr>
          <p:cNvPr id="3" name="Text Placeholder 2">
            <a:extLst>
              <a:ext uri="{FF2B5EF4-FFF2-40B4-BE49-F238E27FC236}">
                <a16:creationId xmlns:a16="http://schemas.microsoft.com/office/drawing/2014/main" id="{9566AB0E-56FB-0582-D89B-AF162D26C759}"/>
              </a:ext>
            </a:extLst>
          </p:cNvPr>
          <p:cNvSpPr>
            <a:spLocks noGrp="1"/>
          </p:cNvSpPr>
          <p:nvPr>
            <p:ph type="body" idx="1"/>
          </p:nvPr>
        </p:nvSpPr>
        <p:spPr>
          <a:xfrm>
            <a:off x="838200" y="2926079"/>
            <a:ext cx="10515600" cy="3250883"/>
          </a:xfrm>
          <a:prstGeom prst="rect">
            <a:avLst/>
          </a:prstGeom>
        </p:spPr>
        <p:txBody>
          <a:bodyPr vert="horz" lIns="91440" tIns="45720" rIns="91440" bIns="45720" rtlCol="0">
            <a:normAutofit/>
          </a:bodyPr>
          <a:lstStyle/>
          <a:p>
            <a:pPr lvl="0"/>
            <a:r>
              <a:rPr lang="en-US"/>
              <a:t>Click to edit Master text styles</a:t>
            </a:r>
          </a:p>
        </p:txBody>
      </p:sp>
      <p:pic>
        <p:nvPicPr>
          <p:cNvPr id="12" name="Picture 11" descr="A black background with red and blue text&#10;&#10;AI-generated content may be incorrect.">
            <a:extLst>
              <a:ext uri="{FF2B5EF4-FFF2-40B4-BE49-F238E27FC236}">
                <a16:creationId xmlns:a16="http://schemas.microsoft.com/office/drawing/2014/main" id="{05971A4E-4EA3-04E1-CCC9-6C6EA488A5C1}"/>
              </a:ext>
            </a:extLst>
          </p:cNvPr>
          <p:cNvPicPr>
            <a:picLocks noChangeAspect="1"/>
          </p:cNvPicPr>
          <p:nvPr userDrawn="1"/>
        </p:nvPicPr>
        <p:blipFill>
          <a:blip r:embed="rId14"/>
          <a:stretch>
            <a:fillRect/>
          </a:stretch>
        </p:blipFill>
        <p:spPr>
          <a:xfrm>
            <a:off x="9676892" y="5935607"/>
            <a:ext cx="2457196" cy="922393"/>
          </a:xfrm>
          <a:prstGeom prst="rect">
            <a:avLst/>
          </a:prstGeom>
        </p:spPr>
      </p:pic>
    </p:spTree>
    <p:extLst>
      <p:ext uri="{BB962C8B-B14F-4D97-AF65-F5344CB8AC3E}">
        <p14:creationId xmlns:p14="http://schemas.microsoft.com/office/powerpoint/2010/main" val="1301783805"/>
      </p:ext>
    </p:extLst>
  </p:cSld>
  <p:clrMap bg1="lt1" tx1="dk1" bg2="lt2" tx2="dk2" accent1="accent1" accent2="accent2" accent3="accent3" accent4="accent4" accent5="accent5" accent6="accent6" hlink="hlink" folHlink="folHlink"/>
  <p:sldLayoutIdLst>
    <p:sldLayoutId id="2147483653" r:id="rId1"/>
    <p:sldLayoutId id="2147483649" r:id="rId2"/>
    <p:sldLayoutId id="2147483650" r:id="rId3"/>
    <p:sldLayoutId id="2147483651" r:id="rId4"/>
    <p:sldLayoutId id="2147483652"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lumMod val="50000"/>
            </a:schemeClr>
          </a:solidFill>
          <a:latin typeface="+mj-lt"/>
          <a:ea typeface="+mj-ea"/>
          <a:cs typeface="+mj-cs"/>
        </a:defRPr>
      </a:lvl1pPr>
    </p:titleStyle>
    <p:bodyStyle>
      <a:lvl1pPr marL="0" indent="0" algn="ctr" defTabSz="914400" rtl="0" eaLnBrk="1" latinLnBrk="0" hangingPunct="1">
        <a:lnSpc>
          <a:spcPct val="90000"/>
        </a:lnSpc>
        <a:spcBef>
          <a:spcPts val="1000"/>
        </a:spcBef>
        <a:buFont typeface="Arial" panose="020B0604020202020204" pitchFamily="34" charset="0"/>
        <a:buNone/>
        <a:defRPr sz="2800" b="1"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19.png"/><Relationship Id="rId7" Type="http://schemas.openxmlformats.org/officeDocument/2006/relationships/diagramQuickStyle" Target="../diagrams/quickStyle4.xml"/><Relationship Id="rId2" Type="http://schemas.openxmlformats.org/officeDocument/2006/relationships/image" Target="../media/image18.png"/><Relationship Id="rId1" Type="http://schemas.openxmlformats.org/officeDocument/2006/relationships/slideLayout" Target="../slideLayouts/slideLayout9.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20.png"/><Relationship Id="rId9" Type="http://schemas.microsoft.com/office/2007/relationships/diagramDrawing" Target="../diagrams/drawing4.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9.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31.jpeg"/><Relationship Id="rId5" Type="http://schemas.openxmlformats.org/officeDocument/2006/relationships/hyperlink" Target="https://doi.org/10.17161/ci3t.42880" TargetMode="Externa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 Id="rId5" Type="http://schemas.openxmlformats.org/officeDocument/2006/relationships/image" Target="../media/image37.png"/><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0.xml"/><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36.png"/></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0.xml"/><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3.png"/><Relationship Id="rId1" Type="http://schemas.openxmlformats.org/officeDocument/2006/relationships/slideLayout" Target="../slideLayouts/slideLayout9.xml"/><Relationship Id="rId4" Type="http://schemas.openxmlformats.org/officeDocument/2006/relationships/image" Target="../media/image52.png"/></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8.xml"/><Relationship Id="rId5" Type="http://schemas.openxmlformats.org/officeDocument/2006/relationships/image" Target="../media/image25.png"/><Relationship Id="rId4" Type="http://schemas.openxmlformats.org/officeDocument/2006/relationships/image" Target="../media/image24.png"/></Relationships>
</file>

<file path=ppt/slides/_rels/slide43.xml.rels><?xml version="1.0" encoding="UTF-8" standalone="yes"?>
<Relationships xmlns="http://schemas.openxmlformats.org/package/2006/relationships"><Relationship Id="rId3" Type="http://schemas.openxmlformats.org/officeDocument/2006/relationships/hyperlink" Target="ci3t.org/pl" TargetMode="External"/><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4.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diagramColors" Target="../diagrams/colors1.xml"/><Relationship Id="rId11" Type="http://schemas.openxmlformats.org/officeDocument/2006/relationships/hyperlink" Target="https://www.ci3t.org/measures" TargetMode="External"/><Relationship Id="rId5" Type="http://schemas.openxmlformats.org/officeDocument/2006/relationships/diagramQuickStyle" Target="../diagrams/quickStyle1.xml"/><Relationship Id="rId10" Type="http://schemas.openxmlformats.org/officeDocument/2006/relationships/image" Target="../media/image12.png"/><Relationship Id="rId4" Type="http://schemas.openxmlformats.org/officeDocument/2006/relationships/diagramLayout" Target="../diagrams/layout1.xml"/><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microsoft.com/office/2007/relationships/diagramDrawing" Target="../diagrams/drawing2.xml"/><Relationship Id="rId13" Type="http://schemas.microsoft.com/office/2007/relationships/diagramDrawing" Target="../diagrams/drawing3.xml"/><Relationship Id="rId3" Type="http://schemas.openxmlformats.org/officeDocument/2006/relationships/image" Target="../media/image15.jpeg"/><Relationship Id="rId7" Type="http://schemas.openxmlformats.org/officeDocument/2006/relationships/diagramColors" Target="../diagrams/colors2.xml"/><Relationship Id="rId12" Type="http://schemas.openxmlformats.org/officeDocument/2006/relationships/diagramColors" Target="../diagrams/colors3.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diagramQuickStyle" Target="../diagrams/quickStyle2.xml"/><Relationship Id="rId11" Type="http://schemas.openxmlformats.org/officeDocument/2006/relationships/diagramQuickStyle" Target="../diagrams/quickStyle3.xml"/><Relationship Id="rId5" Type="http://schemas.openxmlformats.org/officeDocument/2006/relationships/diagramLayout" Target="../diagrams/layout2.xml"/><Relationship Id="rId10" Type="http://schemas.openxmlformats.org/officeDocument/2006/relationships/diagramLayout" Target="../diagrams/layout3.xml"/><Relationship Id="rId4" Type="http://schemas.openxmlformats.org/officeDocument/2006/relationships/diagramData" Target="../diagrams/data2.xml"/><Relationship Id="rId9" Type="http://schemas.openxmlformats.org/officeDocument/2006/relationships/diagramData" Target="../diagrams/data3.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89">
          <a:extLst>
            <a:ext uri="{FF2B5EF4-FFF2-40B4-BE49-F238E27FC236}">
              <a16:creationId xmlns:a16="http://schemas.microsoft.com/office/drawing/2014/main" id="{6C2D7E45-A473-D865-D57B-D2F1E0170F2C}"/>
            </a:ext>
          </a:extLst>
        </p:cNvPr>
        <p:cNvGrpSpPr/>
        <p:nvPr/>
      </p:nvGrpSpPr>
      <p:grpSpPr>
        <a:xfrm>
          <a:off x="0" y="0"/>
          <a:ext cx="0" cy="0"/>
          <a:chOff x="0" y="0"/>
          <a:chExt cx="0" cy="0"/>
        </a:xfrm>
      </p:grpSpPr>
      <p:sp>
        <p:nvSpPr>
          <p:cNvPr id="14" name="Google Shape;90;p1">
            <a:extLst>
              <a:ext uri="{FF2B5EF4-FFF2-40B4-BE49-F238E27FC236}">
                <a16:creationId xmlns:a16="http://schemas.microsoft.com/office/drawing/2014/main" id="{08B93DE7-A154-01FA-C628-EF68BD490A2A}"/>
              </a:ext>
            </a:extLst>
          </p:cNvPr>
          <p:cNvSpPr txBox="1">
            <a:spLocks noGrp="1"/>
          </p:cNvSpPr>
          <p:nvPr>
            <p:ph type="title" idx="4294967295"/>
          </p:nvPr>
        </p:nvSpPr>
        <p:spPr>
          <a:xfrm>
            <a:off x="430163" y="1425611"/>
            <a:ext cx="11331672" cy="1011385"/>
          </a:xfrm>
          <a:prstGeom prst="rect">
            <a:avLst/>
          </a:prstGeom>
          <a:noFill/>
          <a:ln w="0">
            <a:noFill/>
            <a:prstDash/>
          </a:ln>
          <a:effectLst/>
        </p:spPr>
        <p:txBody>
          <a:bodyPr rot="0" spcFirstLastPara="1"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
                <a:srgbClr val="0070C0"/>
              </a:buClr>
              <a:buSzPts val="4400"/>
              <a:buFontTx/>
              <a:buNone/>
              <a:tabLst/>
              <a:defRPr/>
            </a:pPr>
            <a:r>
              <a:rPr kumimoji="0" lang="en-US" sz="4800" b="1" i="0" u="none" strike="noStrike" kern="1200" cap="none" spc="0" normalizeH="0" baseline="0" noProof="0">
                <a:ln w="635">
                  <a:noFill/>
                </a:ln>
                <a:solidFill>
                  <a:schemeClr val="tx1">
                    <a:lumMod val="50000"/>
                  </a:schemeClr>
                </a:solidFill>
                <a:effectLst/>
                <a:uLnTx/>
                <a:uFillTx/>
                <a:latin typeface="+mj-lt"/>
                <a:ea typeface="ADLaM Display" panose="02010000000000000000" pitchFamily="2" charset="77"/>
                <a:cs typeface="ADLaM Display" panose="02010000000000000000" pitchFamily="2" charset="77"/>
              </a:rPr>
              <a:t>Using Systematic Screening Data to Inform Instruction (5D)</a:t>
            </a:r>
          </a:p>
        </p:txBody>
      </p:sp>
      <p:sp>
        <p:nvSpPr>
          <p:cNvPr id="18" name="Google Shape;106;p3">
            <a:extLst>
              <a:ext uri="{FF2B5EF4-FFF2-40B4-BE49-F238E27FC236}">
                <a16:creationId xmlns:a16="http://schemas.microsoft.com/office/drawing/2014/main" id="{C0FCBFBA-55FE-9BD6-6F0F-E2B23F94B4A3}"/>
              </a:ext>
            </a:extLst>
          </p:cNvPr>
          <p:cNvSpPr txBox="1">
            <a:spLocks/>
          </p:cNvSpPr>
          <p:nvPr/>
        </p:nvSpPr>
        <p:spPr>
          <a:xfrm>
            <a:off x="612514" y="2584172"/>
            <a:ext cx="10966970" cy="1408230"/>
          </a:xfrm>
          <a:prstGeom prst="rect">
            <a:avLst/>
          </a:prstGeom>
          <a:noFill/>
          <a:ln>
            <a:noFill/>
          </a:ln>
        </p:spPr>
        <p:txBody>
          <a:bodyPr spcFirstLastPara="1" vert="horz" wrap="square" lIns="91425" tIns="45700" rIns="91425" bIns="45700" rtlCol="0" anchor="t" anchorCtr="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Clr>
                <a:schemeClr val="dk1"/>
              </a:buClr>
              <a:buSzPts val="2000"/>
              <a:buFont typeface="Arial" panose="020B0604020202020204" pitchFamily="34" charset="0"/>
              <a:buNone/>
            </a:pPr>
            <a:r>
              <a:rPr lang="en-US" i="1">
                <a:latin typeface="Arial" panose="020B0604020202020204" pitchFamily="34" charset="0"/>
                <a:ea typeface="Calibri"/>
                <a:cs typeface="Arial" panose="020B0604020202020204" pitchFamily="34" charset="0"/>
                <a:sym typeface="Calibri"/>
              </a:rPr>
              <a:t>Presenters: </a:t>
            </a:r>
            <a:br>
              <a:rPr lang="en-US" i="1">
                <a:latin typeface="Arial" panose="020B0604020202020204" pitchFamily="34" charset="0"/>
                <a:ea typeface="Calibri"/>
                <a:cs typeface="Arial" panose="020B0604020202020204" pitchFamily="34" charset="0"/>
                <a:sym typeface="Calibri"/>
              </a:rPr>
            </a:br>
            <a:r>
              <a:rPr lang="en-US" i="1">
                <a:latin typeface="Arial" panose="020B0604020202020204" pitchFamily="34" charset="0"/>
                <a:cs typeface="Arial" panose="020B0604020202020204" pitchFamily="34" charset="0"/>
              </a:rPr>
              <a:t>Kathleen Lynne Lane, PhD, BCBA-D, CF-L2 | University of Kansas</a:t>
            </a:r>
          </a:p>
          <a:p>
            <a:pPr marL="0" indent="0" algn="ctr">
              <a:spcBef>
                <a:spcPts val="0"/>
              </a:spcBef>
              <a:buClr>
                <a:schemeClr val="dk1"/>
              </a:buClr>
              <a:buSzPts val="2000"/>
              <a:buFont typeface="Arial" panose="020B0604020202020204" pitchFamily="34" charset="0"/>
              <a:buNone/>
            </a:pPr>
            <a:r>
              <a:rPr lang="en-US" i="1">
                <a:latin typeface="Arial" panose="020B0604020202020204" pitchFamily="34" charset="0"/>
                <a:cs typeface="Arial" panose="020B0604020202020204" pitchFamily="34" charset="0"/>
              </a:rPr>
              <a:t>Mark Buckman, PhD| University of Kansas</a:t>
            </a:r>
          </a:p>
          <a:p>
            <a:pPr marL="0" indent="0" algn="ctr">
              <a:spcBef>
                <a:spcPts val="0"/>
              </a:spcBef>
              <a:buClr>
                <a:schemeClr val="dk1"/>
              </a:buClr>
              <a:buSzPts val="2000"/>
              <a:buFont typeface="Arial" panose="020B0604020202020204" pitchFamily="34" charset="0"/>
              <a:buNone/>
            </a:pPr>
            <a:r>
              <a:rPr lang="en-US" i="1">
                <a:latin typeface="Arial" panose="020B0604020202020204" pitchFamily="34" charset="0"/>
                <a:cs typeface="Arial" panose="020B0604020202020204" pitchFamily="34" charset="0"/>
              </a:rPr>
              <a:t>Rebecca Sherod Adams, MSE  | Arizona State University </a:t>
            </a:r>
          </a:p>
          <a:p>
            <a:pPr marL="0" indent="0" algn="ctr">
              <a:spcBef>
                <a:spcPts val="0"/>
              </a:spcBef>
              <a:buClr>
                <a:schemeClr val="dk1"/>
              </a:buClr>
              <a:buSzPts val="2000"/>
              <a:buFont typeface="Arial" panose="020B0604020202020204" pitchFamily="34" charset="0"/>
              <a:buNone/>
            </a:pP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82294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4527D6-A565-3FD6-2769-AC1834CF1967}"/>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1F7BDDC7-D5F3-76EA-7774-61742EFADD66}"/>
              </a:ext>
            </a:extLst>
          </p:cNvPr>
          <p:cNvSpPr>
            <a:spLocks noGrp="1"/>
          </p:cNvSpPr>
          <p:nvPr>
            <p:ph type="title"/>
          </p:nvPr>
        </p:nvSpPr>
        <p:spPr/>
        <p:txBody>
          <a:bodyPr/>
          <a:lstStyle/>
          <a:p>
            <a:r>
              <a:rPr lang="en-US" altLang="en-US"/>
              <a:t>SRSS-IE: Cut Scores</a:t>
            </a:r>
            <a:endParaRPr lang="en-US"/>
          </a:p>
        </p:txBody>
      </p:sp>
      <p:sp>
        <p:nvSpPr>
          <p:cNvPr id="4" name="Content 1">
            <a:extLst>
              <a:ext uri="{FF2B5EF4-FFF2-40B4-BE49-F238E27FC236}">
                <a16:creationId xmlns:a16="http://schemas.microsoft.com/office/drawing/2014/main" id="{EB3005AE-7907-D7E2-AAA4-E6F0D6B57A8F}"/>
              </a:ext>
            </a:extLst>
          </p:cNvPr>
          <p:cNvSpPr txBox="1">
            <a:spLocks/>
          </p:cNvSpPr>
          <p:nvPr/>
        </p:nvSpPr>
        <p:spPr>
          <a:xfrm>
            <a:off x="838200" y="1818310"/>
            <a:ext cx="5243771" cy="647394"/>
          </a:xfrm>
          <a:prstGeom prst="rect">
            <a:avLst/>
          </a:prstGeom>
          <a:solidFill>
            <a:srgbClr val="2E75B6"/>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Font typeface="Arial" panose="020B0604020202020204" pitchFamily="34" charset="0"/>
              <a:buNone/>
            </a:pPr>
            <a:r>
              <a:rPr lang="en-US" sz="2200" b="1">
                <a:solidFill>
                  <a:schemeClr val="bg1"/>
                </a:solidFill>
              </a:rPr>
              <a:t>Elementary School</a:t>
            </a:r>
          </a:p>
        </p:txBody>
      </p:sp>
      <p:graphicFrame>
        <p:nvGraphicFramePr>
          <p:cNvPr id="19" name="Content 2" descr="Image of a table with Cut scores for the SRSS-E7 (Items 1-7, 0-3=low risk, 4-8=moderate risk, 9-21=high risk) and SRSS-I5 (Items 8-12, 0-1=low risk, 2-3=moderate risk, 4-15=high risk)">
            <a:extLst>
              <a:ext uri="{FF2B5EF4-FFF2-40B4-BE49-F238E27FC236}">
                <a16:creationId xmlns:a16="http://schemas.microsoft.com/office/drawing/2014/main" id="{E37C3801-1D2B-147C-5044-2433492BA3CB}"/>
              </a:ext>
            </a:extLst>
          </p:cNvPr>
          <p:cNvGraphicFramePr>
            <a:graphicFrameLocks noGrp="1"/>
          </p:cNvGraphicFramePr>
          <p:nvPr>
            <p:ph idx="1"/>
            <p:extLst>
              <p:ext uri="{D42A27DB-BD31-4B8C-83A1-F6EECF244321}">
                <p14:modId xmlns:p14="http://schemas.microsoft.com/office/powerpoint/2010/main" val="1931547777"/>
              </p:ext>
            </p:extLst>
          </p:nvPr>
        </p:nvGraphicFramePr>
        <p:xfrm>
          <a:off x="838200" y="2465704"/>
          <a:ext cx="5243772" cy="2670176"/>
        </p:xfrm>
        <a:graphic>
          <a:graphicData uri="http://schemas.openxmlformats.org/drawingml/2006/table">
            <a:tbl>
              <a:tblPr firstRow="1" firstCol="1" bandRow="1"/>
              <a:tblGrid>
                <a:gridCol w="2621955">
                  <a:extLst>
                    <a:ext uri="{9D8B030D-6E8A-4147-A177-3AD203B41FA5}">
                      <a16:colId xmlns:a16="http://schemas.microsoft.com/office/drawing/2014/main" val="20000"/>
                    </a:ext>
                  </a:extLst>
                </a:gridCol>
                <a:gridCol w="2621817">
                  <a:extLst>
                    <a:ext uri="{9D8B030D-6E8A-4147-A177-3AD203B41FA5}">
                      <a16:colId xmlns:a16="http://schemas.microsoft.com/office/drawing/2014/main" val="20001"/>
                    </a:ext>
                  </a:extLst>
                </a:gridCol>
              </a:tblGrid>
              <a:tr h="485416">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lgn="ctr">
                        <a:spcBef>
                          <a:spcPts val="0"/>
                        </a:spcBef>
                        <a:spcAft>
                          <a:spcPts val="0"/>
                        </a:spcAft>
                      </a:pPr>
                      <a:r>
                        <a:rPr lang="en-US" sz="2200" b="0" dirty="0">
                          <a:effectLst/>
                          <a:latin typeface="+mn-lt"/>
                        </a:rPr>
                        <a:t>SRSS-E7</a:t>
                      </a:r>
                      <a:endParaRPr lang="en-US" sz="2000" b="0" dirty="0">
                        <a:effectLst/>
                        <a:latin typeface="+mn-lt"/>
                      </a:endParaRPr>
                    </a:p>
                  </a:txBody>
                  <a:tcPr marL="75512" marR="75512" marT="0" marB="0" anchor="ctr">
                    <a:lnL w="12700" cmpd="sng">
                      <a:solidFill>
                        <a:srgbClr val="A5A5A5"/>
                      </a:solidFill>
                    </a:lnL>
                    <a:lnR w="12700" cap="flat" cmpd="sng" algn="ctr">
                      <a:solidFill>
                        <a:srgbClr val="A5A5A5"/>
                      </a:solidFill>
                      <a:prstDash val="solid"/>
                      <a:round/>
                      <a:headEnd type="none" w="med" len="med"/>
                      <a:tailEnd type="none" w="med" len="med"/>
                    </a:lnR>
                    <a:lnT w="25400" cap="flat" cmpd="sng" algn="ctr">
                      <a:solidFill>
                        <a:srgbClr val="A5A5A5"/>
                      </a:solidFill>
                      <a:prstDash val="solid"/>
                      <a:round/>
                      <a:headEnd type="none" w="med" len="med"/>
                      <a:tailEnd type="none" w="med" len="med"/>
                    </a:lnT>
                    <a:lnB w="12700" cmpd="sng">
                      <a:solidFill>
                        <a:srgbClr val="A5A5A5"/>
                      </a:solidFill>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2200">
                          <a:effectLst/>
                          <a:latin typeface="+mn-lt"/>
                        </a:rPr>
                        <a:t>SRSS-I5</a:t>
                      </a:r>
                      <a:endParaRPr lang="en-US" sz="2000">
                        <a:effectLst/>
                        <a:latin typeface="+mn-lt"/>
                        <a:ea typeface="Calibri" panose="020F0502020204030204" pitchFamily="34" charset="0"/>
                        <a:cs typeface="Times New Roman" panose="02020603050405020304" pitchFamily="18" charset="0"/>
                      </a:endParaRPr>
                    </a:p>
                  </a:txBody>
                  <a:tcPr marL="75512" marR="75512" marT="0" marB="0" anchor="ctr">
                    <a:lnL w="12700" cap="flat" cmpd="sng" algn="ctr">
                      <a:solidFill>
                        <a:srgbClr val="A5A5A5"/>
                      </a:solidFill>
                      <a:prstDash val="solid"/>
                      <a:round/>
                      <a:headEnd type="none" w="med" len="med"/>
                      <a:tailEnd type="none" w="med" len="med"/>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r h="728510">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spcBef>
                          <a:spcPts val="0"/>
                        </a:spcBef>
                        <a:spcAft>
                          <a:spcPts val="0"/>
                        </a:spcAft>
                      </a:pPr>
                      <a:r>
                        <a:rPr lang="en-US" sz="2200" b="0" dirty="0">
                          <a:effectLst/>
                          <a:latin typeface="+mn-lt"/>
                          <a:ea typeface="+mn-ea"/>
                          <a:cs typeface="+mn-cs"/>
                        </a:rPr>
                        <a:t>Items</a:t>
                      </a:r>
                      <a:r>
                        <a:rPr lang="en-US" sz="2200" b="0" baseline="0" dirty="0">
                          <a:effectLst/>
                          <a:latin typeface="+mn-lt"/>
                          <a:ea typeface="+mn-ea"/>
                          <a:cs typeface="+mn-cs"/>
                        </a:rPr>
                        <a:t> 1-7</a:t>
                      </a:r>
                      <a:endParaRPr lang="en-US" sz="2000" b="0" dirty="0">
                        <a:effectLst/>
                        <a:latin typeface="+mn-lt"/>
                        <a:ea typeface="Calibri" panose="020F0502020204030204" pitchFamily="34" charset="0"/>
                        <a:cs typeface="Times New Roman" panose="02020603050405020304" pitchFamily="18" charset="0"/>
                      </a:endParaRPr>
                    </a:p>
                  </a:txBody>
                  <a:tcPr marL="75512" marR="75512" marT="0" marB="0" anchor="ct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200">
                          <a:effectLst/>
                          <a:latin typeface="+mn-lt"/>
                        </a:rPr>
                        <a:t>Items</a:t>
                      </a:r>
                      <a:r>
                        <a:rPr lang="en-US" sz="2200" baseline="0">
                          <a:effectLst/>
                          <a:latin typeface="+mn-lt"/>
                        </a:rPr>
                        <a:t> 8-12</a:t>
                      </a:r>
                      <a:endParaRPr lang="en-US" sz="2000" b="0">
                        <a:effectLst/>
                        <a:latin typeface="+mn-lt"/>
                        <a:ea typeface="Calibri" panose="020F0502020204030204" pitchFamily="34" charset="0"/>
                        <a:cs typeface="Times New Roman" panose="02020603050405020304" pitchFamily="18" charset="0"/>
                      </a:endParaRPr>
                    </a:p>
                  </a:txBody>
                  <a:tcPr marL="75512" marR="75512" marT="0" marB="0" anchor="ct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2"/>
                  </a:ext>
                </a:extLst>
              </a:tr>
              <a:tr h="1456250">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spcBef>
                          <a:spcPts val="0"/>
                        </a:spcBef>
                        <a:spcAft>
                          <a:spcPts val="0"/>
                        </a:spcAft>
                      </a:pPr>
                      <a:r>
                        <a:rPr lang="en-US" sz="2200" b="0">
                          <a:effectLst/>
                          <a:latin typeface="+mn-lt"/>
                        </a:rPr>
                        <a:t>0-3 = low risk</a:t>
                      </a:r>
                      <a:endParaRPr lang="en-US" sz="2000" b="0">
                        <a:effectLst/>
                        <a:latin typeface="+mn-lt"/>
                      </a:endParaRPr>
                    </a:p>
                    <a:p>
                      <a:pPr marL="0" marR="0">
                        <a:spcBef>
                          <a:spcPts val="0"/>
                        </a:spcBef>
                        <a:spcAft>
                          <a:spcPts val="0"/>
                        </a:spcAft>
                      </a:pPr>
                      <a:r>
                        <a:rPr lang="en-US" sz="2200" b="0">
                          <a:effectLst/>
                          <a:latin typeface="+mn-lt"/>
                        </a:rPr>
                        <a:t>4-8 = moderate risk</a:t>
                      </a:r>
                      <a:endParaRPr lang="en-US" sz="2000" b="0">
                        <a:effectLst/>
                        <a:latin typeface="+mn-lt"/>
                      </a:endParaRPr>
                    </a:p>
                    <a:p>
                      <a:pPr marL="0" marR="0">
                        <a:spcBef>
                          <a:spcPts val="0"/>
                        </a:spcBef>
                        <a:spcAft>
                          <a:spcPts val="0"/>
                        </a:spcAft>
                      </a:pPr>
                      <a:r>
                        <a:rPr lang="en-US" sz="2200" b="0">
                          <a:effectLst/>
                          <a:latin typeface="+mn-lt"/>
                        </a:rPr>
                        <a:t>9-21 = high risk</a:t>
                      </a:r>
                      <a:endParaRPr lang="en-US" sz="2000" b="0">
                        <a:effectLst/>
                        <a:latin typeface="+mn-lt"/>
                        <a:ea typeface="Calibri" panose="020F0502020204030204" pitchFamily="34" charset="0"/>
                        <a:cs typeface="Times New Roman" panose="02020603050405020304" pitchFamily="18" charset="0"/>
                      </a:endParaRPr>
                    </a:p>
                  </a:txBody>
                  <a:tcPr marL="75512" marR="75512" marT="0" marB="0" anchor="ct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200" dirty="0">
                          <a:effectLst/>
                          <a:latin typeface="+mn-lt"/>
                        </a:rPr>
                        <a:t>0-1 = low risk</a:t>
                      </a:r>
                      <a:endParaRPr lang="en-US" sz="2000" dirty="0">
                        <a:effectLst/>
                        <a:latin typeface="+mn-lt"/>
                      </a:endParaRPr>
                    </a:p>
                    <a:p>
                      <a:pPr marL="0" marR="0">
                        <a:spcBef>
                          <a:spcPts val="0"/>
                        </a:spcBef>
                        <a:spcAft>
                          <a:spcPts val="0"/>
                        </a:spcAft>
                      </a:pPr>
                      <a:r>
                        <a:rPr lang="en-US" sz="2200" dirty="0">
                          <a:effectLst/>
                          <a:latin typeface="+mn-lt"/>
                        </a:rPr>
                        <a:t>2-3 = moderate risk</a:t>
                      </a:r>
                      <a:endParaRPr lang="en-US" sz="2000" dirty="0">
                        <a:effectLst/>
                        <a:latin typeface="+mn-lt"/>
                      </a:endParaRPr>
                    </a:p>
                    <a:p>
                      <a:pPr marL="0" marR="0">
                        <a:spcBef>
                          <a:spcPts val="0"/>
                        </a:spcBef>
                        <a:spcAft>
                          <a:spcPts val="0"/>
                        </a:spcAft>
                      </a:pPr>
                      <a:r>
                        <a:rPr lang="en-US" sz="2200" dirty="0">
                          <a:effectLst/>
                          <a:latin typeface="+mn-lt"/>
                        </a:rPr>
                        <a:t>4-15 = high risk</a:t>
                      </a:r>
                      <a:endParaRPr lang="en-US" sz="2000" b="0" dirty="0">
                        <a:effectLst/>
                        <a:latin typeface="+mn-lt"/>
                        <a:ea typeface="Calibri" panose="020F0502020204030204" pitchFamily="34" charset="0"/>
                        <a:cs typeface="Times New Roman" panose="02020603050405020304" pitchFamily="18" charset="0"/>
                      </a:endParaRPr>
                    </a:p>
                  </a:txBody>
                  <a:tcPr marL="75512" marR="75512" marT="0" marB="0" anchor="ct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3"/>
                  </a:ext>
                </a:extLst>
              </a:tr>
            </a:tbl>
          </a:graphicData>
        </a:graphic>
      </p:graphicFrame>
      <p:sp>
        <p:nvSpPr>
          <p:cNvPr id="5" name="Content 3">
            <a:extLst>
              <a:ext uri="{FF2B5EF4-FFF2-40B4-BE49-F238E27FC236}">
                <a16:creationId xmlns:a16="http://schemas.microsoft.com/office/drawing/2014/main" id="{171F4EBD-EF1A-1B93-D82E-3E1D607545DD}"/>
              </a:ext>
            </a:extLst>
          </p:cNvPr>
          <p:cNvSpPr txBox="1">
            <a:spLocks/>
          </p:cNvSpPr>
          <p:nvPr/>
        </p:nvSpPr>
        <p:spPr>
          <a:xfrm>
            <a:off x="6248399" y="1818311"/>
            <a:ext cx="5257799" cy="647392"/>
          </a:xfrm>
          <a:prstGeom prst="rect">
            <a:avLst/>
          </a:prstGeom>
          <a:solidFill>
            <a:srgbClr val="1F4E79"/>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Font typeface="Arial" panose="020B0604020202020204" pitchFamily="34" charset="0"/>
              <a:buNone/>
            </a:pPr>
            <a:r>
              <a:rPr lang="en-US" sz="2200" b="1">
                <a:solidFill>
                  <a:schemeClr val="bg1"/>
                </a:solidFill>
              </a:rPr>
              <a:t>Middle and High School</a:t>
            </a:r>
          </a:p>
        </p:txBody>
      </p:sp>
      <p:graphicFrame>
        <p:nvGraphicFramePr>
          <p:cNvPr id="3" name="Content 4" descr="Image of a table with Cut scores for the SRSS-E7 (Items 1-7, 0-3=low risk, 4-8=moderate risk, 9-21=high risk) and SRSS-I5 (Items 4, 8-12, 0-3=low risk, 4-5=moderate risk, 6-18=high risk)">
            <a:extLst>
              <a:ext uri="{FF2B5EF4-FFF2-40B4-BE49-F238E27FC236}">
                <a16:creationId xmlns:a16="http://schemas.microsoft.com/office/drawing/2014/main" id="{D9ADD88D-9209-547B-80E7-6DA454CD2FF2}"/>
              </a:ext>
            </a:extLst>
          </p:cNvPr>
          <p:cNvGraphicFramePr>
            <a:graphicFrameLocks/>
          </p:cNvGraphicFramePr>
          <p:nvPr>
            <p:extLst>
              <p:ext uri="{D42A27DB-BD31-4B8C-83A1-F6EECF244321}">
                <p14:modId xmlns:p14="http://schemas.microsoft.com/office/powerpoint/2010/main" val="2945122069"/>
              </p:ext>
            </p:extLst>
          </p:nvPr>
        </p:nvGraphicFramePr>
        <p:xfrm>
          <a:off x="6248400" y="2465703"/>
          <a:ext cx="5271827" cy="2670176"/>
        </p:xfrm>
        <a:graphic>
          <a:graphicData uri="http://schemas.openxmlformats.org/drawingml/2006/table">
            <a:tbl>
              <a:tblPr firstRow="1" firstCol="1" bandRow="1"/>
              <a:tblGrid>
                <a:gridCol w="2650010">
                  <a:extLst>
                    <a:ext uri="{9D8B030D-6E8A-4147-A177-3AD203B41FA5}">
                      <a16:colId xmlns:a16="http://schemas.microsoft.com/office/drawing/2014/main" val="20002"/>
                    </a:ext>
                  </a:extLst>
                </a:gridCol>
                <a:gridCol w="2621817">
                  <a:extLst>
                    <a:ext uri="{9D8B030D-6E8A-4147-A177-3AD203B41FA5}">
                      <a16:colId xmlns:a16="http://schemas.microsoft.com/office/drawing/2014/main" val="20003"/>
                    </a:ext>
                  </a:extLst>
                </a:gridCol>
              </a:tblGrid>
              <a:tr h="485416">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2200" dirty="0">
                          <a:effectLst/>
                          <a:latin typeface="+mn-lt"/>
                        </a:rPr>
                        <a:t>SRSS-E7</a:t>
                      </a:r>
                      <a:endParaRPr lang="en-US" sz="2000" dirty="0">
                        <a:effectLst/>
                        <a:latin typeface="+mn-lt"/>
                        <a:ea typeface="Calibri" panose="020F0502020204030204" pitchFamily="34" charset="0"/>
                        <a:cs typeface="Times New Roman" panose="02020603050405020304" pitchFamily="18" charset="0"/>
                      </a:endParaRPr>
                    </a:p>
                  </a:txBody>
                  <a:tcPr marL="75512" marR="75512" marT="0" marB="0" anchor="ctr">
                    <a:lnL w="12700" cmpd="sng">
                      <a:solidFill>
                        <a:srgbClr val="A5A5A5"/>
                      </a:solidFill>
                    </a:lnL>
                    <a:lnR w="12700" cap="flat" cmpd="sng" algn="ctr">
                      <a:solidFill>
                        <a:srgbClr val="A5A5A5"/>
                      </a:solidFill>
                      <a:prstDash val="solid"/>
                      <a:round/>
                      <a:headEnd type="none" w="med" len="med"/>
                      <a:tailEnd type="none" w="med" len="med"/>
                    </a:lnR>
                    <a:lnT w="254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2200">
                          <a:effectLst/>
                          <a:latin typeface="+mn-lt"/>
                        </a:rPr>
                        <a:t>SRSS-I6</a:t>
                      </a:r>
                      <a:endParaRPr lang="en-US" sz="2000">
                        <a:effectLst/>
                        <a:latin typeface="+mn-lt"/>
                        <a:ea typeface="Calibri" panose="020F0502020204030204" pitchFamily="34" charset="0"/>
                        <a:cs typeface="Times New Roman" panose="02020603050405020304" pitchFamily="18" charset="0"/>
                      </a:endParaRPr>
                    </a:p>
                  </a:txBody>
                  <a:tcPr marL="75512" marR="75512" marT="0" marB="0" anchor="ctr">
                    <a:lnL w="12700" cap="flat" cmpd="sng" algn="ctr">
                      <a:solidFill>
                        <a:srgbClr val="A5A5A5"/>
                      </a:solidFill>
                      <a:prstDash val="solid"/>
                      <a:round/>
                      <a:headEnd type="none" w="med" len="med"/>
                      <a:tailEnd type="none" w="med" len="med"/>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r h="72851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200" b="0" dirty="0">
                          <a:effectLst/>
                          <a:latin typeface="+mn-lt"/>
                          <a:ea typeface="+mn-ea"/>
                          <a:cs typeface="+mn-cs"/>
                        </a:rPr>
                        <a:t>Items</a:t>
                      </a:r>
                      <a:r>
                        <a:rPr lang="en-US" sz="2200" b="0" baseline="0" dirty="0">
                          <a:effectLst/>
                          <a:latin typeface="+mn-lt"/>
                          <a:ea typeface="+mn-ea"/>
                          <a:cs typeface="+mn-cs"/>
                        </a:rPr>
                        <a:t> 1-7</a:t>
                      </a:r>
                      <a:endParaRPr lang="en-US" sz="2000" b="0" dirty="0">
                        <a:effectLst/>
                        <a:latin typeface="+mn-lt"/>
                        <a:ea typeface="Calibri" panose="020F0502020204030204" pitchFamily="34" charset="0"/>
                        <a:cs typeface="Times New Roman" panose="02020603050405020304" pitchFamily="18" charset="0"/>
                      </a:endParaRPr>
                    </a:p>
                  </a:txBody>
                  <a:tcPr marL="75512" marR="75512" marT="0" marB="0" anchor="ctr">
                    <a:lnL w="12700" cmpd="sng">
                      <a:solidFill>
                        <a:srgbClr val="A5A5A5"/>
                      </a:solidFill>
                    </a:lnL>
                    <a:lnR w="12700" cmpd="sng">
                      <a:solidFill>
                        <a:srgbClr val="A5A5A5"/>
                      </a:solidFill>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200">
                          <a:effectLst/>
                          <a:latin typeface="+mn-lt"/>
                        </a:rPr>
                        <a:t>Items</a:t>
                      </a:r>
                      <a:r>
                        <a:rPr lang="en-US" sz="2200" baseline="0">
                          <a:effectLst/>
                          <a:latin typeface="+mn-lt"/>
                        </a:rPr>
                        <a:t> 4, 8-12</a:t>
                      </a:r>
                      <a:endParaRPr lang="en-US" sz="2000">
                        <a:effectLst/>
                        <a:latin typeface="+mn-lt"/>
                      </a:endParaRPr>
                    </a:p>
                  </a:txBody>
                  <a:tcPr marL="75512" marR="75512" marT="0" marB="0" anchor="ct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2"/>
                  </a:ext>
                </a:extLst>
              </a:tr>
              <a:tr h="145625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200" dirty="0">
                          <a:effectLst/>
                          <a:latin typeface="+mn-lt"/>
                        </a:rPr>
                        <a:t>0-3 = low risk</a:t>
                      </a:r>
                      <a:endParaRPr lang="en-US" sz="2000" dirty="0">
                        <a:effectLst/>
                        <a:latin typeface="+mn-lt"/>
                      </a:endParaRPr>
                    </a:p>
                    <a:p>
                      <a:pPr marL="0" marR="0">
                        <a:spcBef>
                          <a:spcPts val="0"/>
                        </a:spcBef>
                        <a:spcAft>
                          <a:spcPts val="0"/>
                        </a:spcAft>
                      </a:pPr>
                      <a:r>
                        <a:rPr lang="en-US" sz="2200" dirty="0">
                          <a:effectLst/>
                          <a:latin typeface="+mn-lt"/>
                        </a:rPr>
                        <a:t>4-8 = moderate risk</a:t>
                      </a:r>
                      <a:endParaRPr lang="en-US" sz="2000" dirty="0">
                        <a:effectLst/>
                        <a:latin typeface="+mn-lt"/>
                      </a:endParaRPr>
                    </a:p>
                    <a:p>
                      <a:pPr marL="0" marR="0">
                        <a:spcBef>
                          <a:spcPts val="0"/>
                        </a:spcBef>
                        <a:spcAft>
                          <a:spcPts val="0"/>
                        </a:spcAft>
                      </a:pPr>
                      <a:r>
                        <a:rPr lang="en-US" sz="2200" dirty="0">
                          <a:effectLst/>
                          <a:latin typeface="+mn-lt"/>
                        </a:rPr>
                        <a:t>9-21 = high risk</a:t>
                      </a:r>
                      <a:endParaRPr lang="en-US" sz="2000" b="0" dirty="0">
                        <a:effectLst/>
                        <a:latin typeface="+mn-lt"/>
                        <a:ea typeface="Calibri" panose="020F0502020204030204" pitchFamily="34" charset="0"/>
                        <a:cs typeface="Times New Roman" panose="02020603050405020304" pitchFamily="18" charset="0"/>
                      </a:endParaRPr>
                    </a:p>
                  </a:txBody>
                  <a:tcPr marL="75512" marR="75512" marT="0" marB="0" anchor="ctr">
                    <a:lnL w="12700" cmpd="sng">
                      <a:solidFill>
                        <a:srgbClr val="A5A5A5"/>
                      </a:solidFill>
                    </a:lnL>
                    <a:lnR w="12700" cmpd="sng">
                      <a:solidFill>
                        <a:srgbClr val="A5A5A5"/>
                      </a:solidFill>
                    </a:lnR>
                    <a:lnT w="12700" cap="flat" cmpd="sng" algn="ctr">
                      <a:solidFill>
                        <a:srgbClr val="A5A5A5"/>
                      </a:solidFill>
                      <a:prstDash val="solid"/>
                      <a:round/>
                      <a:headEnd type="none" w="med" len="med"/>
                      <a:tailEnd type="none" w="med" len="med"/>
                    </a:lnT>
                    <a:lnB w="12700" cmpd="sng">
                      <a:solidFill>
                        <a:srgbClr val="A5A5A5"/>
                      </a:solidFill>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200" dirty="0">
                          <a:effectLst/>
                          <a:latin typeface="+mn-lt"/>
                        </a:rPr>
                        <a:t>0-3 = low risk</a:t>
                      </a:r>
                      <a:endParaRPr lang="en-US" sz="2000" dirty="0">
                        <a:effectLst/>
                        <a:latin typeface="+mn-lt"/>
                      </a:endParaRPr>
                    </a:p>
                    <a:p>
                      <a:pPr marL="0" marR="0">
                        <a:spcBef>
                          <a:spcPts val="0"/>
                        </a:spcBef>
                        <a:spcAft>
                          <a:spcPts val="0"/>
                        </a:spcAft>
                      </a:pPr>
                      <a:r>
                        <a:rPr lang="en-US" sz="2200" dirty="0">
                          <a:effectLst/>
                          <a:latin typeface="+mn-lt"/>
                        </a:rPr>
                        <a:t>4-5 = moderate risk</a:t>
                      </a:r>
                      <a:endParaRPr lang="en-US" sz="2000" dirty="0">
                        <a:effectLst/>
                        <a:latin typeface="+mn-lt"/>
                      </a:endParaRPr>
                    </a:p>
                    <a:p>
                      <a:pPr marL="0" marR="0">
                        <a:spcBef>
                          <a:spcPts val="0"/>
                        </a:spcBef>
                        <a:spcAft>
                          <a:spcPts val="0"/>
                        </a:spcAft>
                      </a:pPr>
                      <a:r>
                        <a:rPr lang="en-US" sz="2200" dirty="0">
                          <a:effectLst/>
                          <a:latin typeface="+mn-lt"/>
                        </a:rPr>
                        <a:t>6-18 = high risk</a:t>
                      </a:r>
                      <a:endParaRPr lang="en-US" sz="2000" b="0" dirty="0">
                        <a:effectLst/>
                        <a:latin typeface="+mn-lt"/>
                        <a:ea typeface="Calibri" panose="020F0502020204030204" pitchFamily="34" charset="0"/>
                        <a:cs typeface="Times New Roman" panose="02020603050405020304" pitchFamily="18" charset="0"/>
                      </a:endParaRPr>
                    </a:p>
                  </a:txBody>
                  <a:tcPr marL="75512" marR="75512" marT="0" marB="0" anchor="ct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3"/>
                  </a:ext>
                </a:extLst>
              </a:tr>
            </a:tbl>
          </a:graphicData>
        </a:graphic>
      </p:graphicFrame>
      <p:sp>
        <p:nvSpPr>
          <p:cNvPr id="8" name="References">
            <a:extLst>
              <a:ext uri="{FF2B5EF4-FFF2-40B4-BE49-F238E27FC236}">
                <a16:creationId xmlns:a16="http://schemas.microsoft.com/office/drawing/2014/main" id="{8BF0040E-AC05-0BC4-66F1-5E29399E298E}"/>
              </a:ext>
              <a:ext uri="{C183D7F6-B498-43B3-948B-1728B52AA6E4}">
                <adec:decorative xmlns:adec="http://schemas.microsoft.com/office/drawing/2017/decorative" val="1"/>
              </a:ext>
            </a:extLst>
          </p:cNvPr>
          <p:cNvSpPr txBox="1">
            <a:spLocks noChangeArrowheads="1"/>
          </p:cNvSpPr>
          <p:nvPr/>
        </p:nvSpPr>
        <p:spPr bwMode="auto">
          <a:xfrm>
            <a:off x="0" y="5688449"/>
            <a:ext cx="11033760"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 typeface="Arial" panose="020B0604020202020204" pitchFamily="34" charset="0"/>
              <a:buNone/>
              <a:defRPr/>
            </a:pPr>
            <a:r>
              <a:rPr lang="en-US" altLang="en-US" sz="1000" b="1">
                <a:solidFill>
                  <a:srgbClr val="A6A6A6"/>
                </a:solidFill>
                <a:latin typeface="+mn-lt"/>
                <a:ea typeface="MS PGothic" panose="020B0600070205080204" pitchFamily="34" charset="-128"/>
                <a:cs typeface="Times New Roman" panose="02020603050405020304" pitchFamily="18" charset="0"/>
              </a:rPr>
              <a:t>Elementary School Level:</a:t>
            </a:r>
          </a:p>
          <a:p>
            <a:pPr>
              <a:lnSpc>
                <a:spcPct val="100000"/>
              </a:lnSpc>
              <a:spcBef>
                <a:spcPct val="0"/>
              </a:spcBef>
              <a:buFont typeface="Arial" panose="020B0604020202020204" pitchFamily="34" charset="0"/>
              <a:buNone/>
              <a:defRPr/>
            </a:pPr>
            <a:r>
              <a:rPr lang="en-US" altLang="en-US" sz="1000">
                <a:solidFill>
                  <a:srgbClr val="A6A6A6"/>
                </a:solidFill>
                <a:latin typeface="+mn-lt"/>
                <a:ea typeface="MS PGothic" panose="020B0600070205080204" pitchFamily="34" charset="-128"/>
                <a:cs typeface="Times New Roman" panose="02020603050405020304" pitchFamily="18" charset="0"/>
              </a:rPr>
              <a:t>Lane, K. L., Oakes, W. P., Swogger, E. D., Schatschneider, C., Menzies, H., M., &amp; Sanchez, J. (2015). Student risk screening scale for internalizing and externalizing behaviors: Preliminary cut scores to support data-informed decision making. </a:t>
            </a:r>
            <a:r>
              <a:rPr lang="en-US" altLang="en-US" sz="1000" i="1">
                <a:solidFill>
                  <a:srgbClr val="A6A6A6"/>
                </a:solidFill>
                <a:latin typeface="+mn-lt"/>
                <a:ea typeface="MS PGothic" panose="020B0600070205080204" pitchFamily="34" charset="-128"/>
                <a:cs typeface="Times New Roman" panose="02020603050405020304" pitchFamily="18" charset="0"/>
              </a:rPr>
              <a:t>Behavioral Disorders, 40,</a:t>
            </a:r>
            <a:r>
              <a:rPr lang="en-US" altLang="en-US" sz="1000">
                <a:solidFill>
                  <a:srgbClr val="A6A6A6"/>
                </a:solidFill>
                <a:latin typeface="+mn-lt"/>
                <a:ea typeface="MS PGothic" panose="020B0600070205080204" pitchFamily="34" charset="-128"/>
                <a:cs typeface="Times New Roman" panose="02020603050405020304" pitchFamily="18" charset="0"/>
              </a:rPr>
              <a:t> 159-170.</a:t>
            </a:r>
          </a:p>
          <a:p>
            <a:pPr>
              <a:lnSpc>
                <a:spcPct val="100000"/>
              </a:lnSpc>
              <a:spcBef>
                <a:spcPct val="0"/>
              </a:spcBef>
              <a:buFont typeface="Arial" panose="020B0604020202020204" pitchFamily="34" charset="0"/>
              <a:buNone/>
              <a:defRPr/>
            </a:pPr>
            <a:r>
              <a:rPr lang="en-US" altLang="en-US" sz="1000">
                <a:solidFill>
                  <a:srgbClr val="A6A6A6"/>
                </a:solidFill>
                <a:latin typeface="+mn-lt"/>
                <a:ea typeface="MS PGothic" panose="020B0600070205080204" pitchFamily="34" charset="-128"/>
                <a:cs typeface="Times New Roman" panose="02020603050405020304" pitchFamily="18" charset="0"/>
              </a:rPr>
              <a:t> </a:t>
            </a:r>
          </a:p>
          <a:p>
            <a:pPr>
              <a:lnSpc>
                <a:spcPct val="100000"/>
              </a:lnSpc>
              <a:spcBef>
                <a:spcPct val="0"/>
              </a:spcBef>
              <a:buFont typeface="Arial" panose="020B0604020202020204" pitchFamily="34" charset="0"/>
              <a:buNone/>
              <a:defRPr/>
            </a:pPr>
            <a:r>
              <a:rPr lang="en-US" altLang="en-US" sz="1000" b="1">
                <a:solidFill>
                  <a:srgbClr val="A6A6A6"/>
                </a:solidFill>
                <a:latin typeface="+mn-lt"/>
                <a:ea typeface="MS PGothic" panose="020B0600070205080204" pitchFamily="34" charset="-128"/>
                <a:cs typeface="Times New Roman" panose="02020603050405020304" pitchFamily="18" charset="0"/>
              </a:rPr>
              <a:t>Middle and High School Levels:</a:t>
            </a:r>
          </a:p>
          <a:p>
            <a:pPr>
              <a:lnSpc>
                <a:spcPct val="100000"/>
              </a:lnSpc>
              <a:spcBef>
                <a:spcPct val="0"/>
              </a:spcBef>
              <a:buFont typeface="Arial" panose="020B0604020202020204" pitchFamily="34" charset="0"/>
              <a:buNone/>
              <a:defRPr/>
            </a:pPr>
            <a:r>
              <a:rPr lang="en-US" altLang="en-US" sz="1000">
                <a:solidFill>
                  <a:srgbClr val="A6A6A6"/>
                </a:solidFill>
                <a:latin typeface="+mn-lt"/>
                <a:ea typeface="MS PGothic" panose="020B0600070205080204" pitchFamily="34" charset="-128"/>
                <a:cs typeface="Times New Roman" panose="02020603050405020304" pitchFamily="18" charset="0"/>
              </a:rPr>
              <a:t>Lane, K. L., Oakes, W. P., Cantwell, E. D., Schatschneider, C., Menzies, H., Crittenden, M., &amp;  Messenger, M. (2016). Student Risk Screening Scale for Internalizing and Externalizing Behaviors: Preliminary cut scores to support data-informed decision making in middle and high schools. </a:t>
            </a:r>
            <a:r>
              <a:rPr lang="en-US" altLang="en-US" sz="1000" i="1">
                <a:solidFill>
                  <a:srgbClr val="A6A6A6"/>
                </a:solidFill>
                <a:latin typeface="+mn-lt"/>
                <a:ea typeface="MS PGothic" panose="020B0600070205080204" pitchFamily="34" charset="-128"/>
                <a:cs typeface="Times New Roman" panose="02020603050405020304" pitchFamily="18" charset="0"/>
              </a:rPr>
              <a:t>Behavioral Disorders, 42</a:t>
            </a:r>
            <a:r>
              <a:rPr lang="en-US" altLang="en-US" sz="1000">
                <a:solidFill>
                  <a:srgbClr val="A6A6A6"/>
                </a:solidFill>
                <a:latin typeface="+mn-lt"/>
                <a:ea typeface="MS PGothic" panose="020B0600070205080204" pitchFamily="34" charset="-128"/>
                <a:cs typeface="Times New Roman" panose="02020603050405020304" pitchFamily="18" charset="0"/>
              </a:rPr>
              <a:t>(1), 271-284</a:t>
            </a:r>
          </a:p>
        </p:txBody>
      </p:sp>
      <p:sp>
        <p:nvSpPr>
          <p:cNvPr id="6" name="Rectangle 1" descr="Yellow retangle highlighting the elementary school cut scores table">
            <a:extLst>
              <a:ext uri="{FF2B5EF4-FFF2-40B4-BE49-F238E27FC236}">
                <a16:creationId xmlns:a16="http://schemas.microsoft.com/office/drawing/2014/main" id="{3EA3DCAA-5440-AA2D-71CE-856D2B6E83DF}"/>
              </a:ext>
              <a:ext uri="{C183D7F6-B498-43B3-948B-1728B52AA6E4}">
                <adec:decorative xmlns:adec="http://schemas.microsoft.com/office/drawing/2017/decorative" val="0"/>
              </a:ext>
            </a:extLst>
          </p:cNvPr>
          <p:cNvSpPr/>
          <p:nvPr/>
        </p:nvSpPr>
        <p:spPr>
          <a:xfrm>
            <a:off x="838200" y="1818310"/>
            <a:ext cx="5257799" cy="3317569"/>
          </a:xfrm>
          <a:prstGeom prst="rect">
            <a:avLst/>
          </a:prstGeom>
          <a:noFill/>
          <a:ln w="76200" cap="flat" cmpd="sng" algn="ctr">
            <a:solidFill>
              <a:srgbClr val="FFFF0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64B3C"/>
              </a:solidFill>
              <a:effectLst/>
              <a:uLnTx/>
              <a:uFillTx/>
              <a:latin typeface="Calibri" panose="020F0502020204030204"/>
              <a:ea typeface="+mn-ea"/>
              <a:cs typeface="+mn-cs"/>
            </a:endParaRPr>
          </a:p>
        </p:txBody>
      </p:sp>
      <p:sp>
        <p:nvSpPr>
          <p:cNvPr id="7" name="Rectangle 2" descr="Yellow rectangle highlighting the middle and high school cut scores table">
            <a:extLst>
              <a:ext uri="{FF2B5EF4-FFF2-40B4-BE49-F238E27FC236}">
                <a16:creationId xmlns:a16="http://schemas.microsoft.com/office/drawing/2014/main" id="{EB47F2A6-7062-7897-AA57-5012C9C4D65E}"/>
              </a:ext>
              <a:ext uri="{C183D7F6-B498-43B3-948B-1728B52AA6E4}">
                <adec:decorative xmlns:adec="http://schemas.microsoft.com/office/drawing/2017/decorative" val="0"/>
              </a:ext>
            </a:extLst>
          </p:cNvPr>
          <p:cNvSpPr/>
          <p:nvPr/>
        </p:nvSpPr>
        <p:spPr>
          <a:xfrm>
            <a:off x="6248400" y="1818310"/>
            <a:ext cx="5257800" cy="3317569"/>
          </a:xfrm>
          <a:prstGeom prst="rect">
            <a:avLst/>
          </a:prstGeom>
          <a:noFill/>
          <a:ln w="76200" cap="flat" cmpd="sng" algn="ctr">
            <a:solidFill>
              <a:srgbClr val="FFFF0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64B3C"/>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6716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2152F7-17F2-7CCE-0BFC-E256856CDE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B65CB8-E3DC-6A52-77D8-4541688D41B6}"/>
              </a:ext>
              <a:ext uri="{C183D7F6-B498-43B3-948B-1728B52AA6E4}">
                <adec:decorative xmlns:adec="http://schemas.microsoft.com/office/drawing/2017/decorative" val="0"/>
              </a:ext>
            </a:extLst>
          </p:cNvPr>
          <p:cNvSpPr>
            <a:spLocks noGrp="1"/>
          </p:cNvSpPr>
          <p:nvPr>
            <p:ph type="title"/>
          </p:nvPr>
        </p:nvSpPr>
        <p:spPr>
          <a:xfrm>
            <a:off x="838200" y="1"/>
            <a:ext cx="10515600" cy="1690688"/>
          </a:xfrm>
          <a:solidFill>
            <a:srgbClr val="CEDCEA"/>
          </a:solidFill>
          <a:effectLst>
            <a:softEdge rad="127000"/>
          </a:effectLst>
        </p:spPr>
        <p:txBody>
          <a:bodyPr>
            <a:noAutofit/>
          </a:bodyPr>
          <a:lstStyle/>
          <a:p>
            <a:pPr algn="ctr"/>
            <a:r>
              <a:rPr lang="en-US" sz="4000"/>
              <a:t>Fall Over Time</a:t>
            </a:r>
            <a:br>
              <a:rPr lang="en-US" sz="4000"/>
            </a:br>
            <a:r>
              <a:rPr lang="en-US" sz="4000"/>
              <a:t>SRSS-</a:t>
            </a:r>
            <a:r>
              <a:rPr lang="en-US" sz="4000" u="sng"/>
              <a:t>Externalizing </a:t>
            </a:r>
            <a:r>
              <a:rPr lang="en-US" sz="4000"/>
              <a:t>Results – Elementary School Level (1 of 2)</a:t>
            </a:r>
          </a:p>
        </p:txBody>
      </p:sp>
      <p:graphicFrame>
        <p:nvGraphicFramePr>
          <p:cNvPr id="5" name="Chart 4" descr="Graph of the Fall SRSS-Externalizing Results: number and percent of students screened over time at the elementary school level">
            <a:extLst>
              <a:ext uri="{FF2B5EF4-FFF2-40B4-BE49-F238E27FC236}">
                <a16:creationId xmlns:a16="http://schemas.microsoft.com/office/drawing/2014/main" id="{7BFAF689-FE23-5679-F302-5C236D2A7610}"/>
              </a:ext>
            </a:extLst>
          </p:cNvPr>
          <p:cNvGraphicFramePr/>
          <p:nvPr/>
        </p:nvGraphicFramePr>
        <p:xfrm>
          <a:off x="480937" y="1699924"/>
          <a:ext cx="11008591" cy="479295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137160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20C9CD-0BB7-D48F-B31F-69315E7933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94C53F-2EA7-2C2F-B20F-52D896A26A37}"/>
              </a:ext>
              <a:ext uri="{C183D7F6-B498-43B3-948B-1728B52AA6E4}">
                <adec:decorative xmlns:adec="http://schemas.microsoft.com/office/drawing/2017/decorative" val="0"/>
              </a:ext>
            </a:extLst>
          </p:cNvPr>
          <p:cNvSpPr>
            <a:spLocks noGrp="1"/>
          </p:cNvSpPr>
          <p:nvPr>
            <p:ph type="title"/>
          </p:nvPr>
        </p:nvSpPr>
        <p:spPr>
          <a:xfrm>
            <a:off x="838200" y="1"/>
            <a:ext cx="10515600" cy="1690688"/>
          </a:xfrm>
          <a:solidFill>
            <a:srgbClr val="CEDCEA"/>
          </a:solidFill>
          <a:effectLst>
            <a:softEdge rad="127000"/>
          </a:effectLst>
        </p:spPr>
        <p:txBody>
          <a:bodyPr>
            <a:noAutofit/>
          </a:bodyPr>
          <a:lstStyle/>
          <a:p>
            <a:pPr algn="ctr"/>
            <a:r>
              <a:rPr lang="en-US" sz="4000"/>
              <a:t>Fall Over Time</a:t>
            </a:r>
            <a:br>
              <a:rPr lang="en-US" sz="4000"/>
            </a:br>
            <a:r>
              <a:rPr lang="en-US" sz="4000"/>
              <a:t>SRSS-</a:t>
            </a:r>
            <a:r>
              <a:rPr lang="en-US" sz="4000" u="sng"/>
              <a:t>Internalizing </a:t>
            </a:r>
            <a:r>
              <a:rPr lang="en-US" sz="4000"/>
              <a:t>Results – Elementary School Level (1 of 2)</a:t>
            </a:r>
          </a:p>
        </p:txBody>
      </p:sp>
      <p:graphicFrame>
        <p:nvGraphicFramePr>
          <p:cNvPr id="5" name="Chart 4" descr="Graph of the Fall SRSS-Internalizing Results: number and percent of students screened over time at the elementary school level">
            <a:extLst>
              <a:ext uri="{FF2B5EF4-FFF2-40B4-BE49-F238E27FC236}">
                <a16:creationId xmlns:a16="http://schemas.microsoft.com/office/drawing/2014/main" id="{11F22A53-10EA-9FD5-0919-00EB13F50D9D}"/>
              </a:ext>
            </a:extLst>
          </p:cNvPr>
          <p:cNvGraphicFramePr/>
          <p:nvPr/>
        </p:nvGraphicFramePr>
        <p:xfrm>
          <a:off x="591704" y="1690688"/>
          <a:ext cx="11008591" cy="479295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850943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7BE89D-25E2-1920-A0CE-13EC420C68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C567B2-C3A2-2DAB-50DA-023B98F7FE7C}"/>
              </a:ext>
            </a:extLst>
          </p:cNvPr>
          <p:cNvSpPr>
            <a:spLocks noGrp="1"/>
          </p:cNvSpPr>
          <p:nvPr>
            <p:ph type="title"/>
          </p:nvPr>
        </p:nvSpPr>
        <p:spPr>
          <a:xfrm>
            <a:off x="838200" y="1"/>
            <a:ext cx="10515600" cy="1690688"/>
          </a:xfrm>
          <a:solidFill>
            <a:srgbClr val="CEDCEA"/>
          </a:solidFill>
          <a:effectLst>
            <a:softEdge rad="127000"/>
          </a:effectLst>
        </p:spPr>
        <p:txBody>
          <a:bodyPr>
            <a:noAutofit/>
          </a:bodyPr>
          <a:lstStyle/>
          <a:p>
            <a:pPr algn="ctr"/>
            <a:r>
              <a:rPr lang="en-US" sz="4000"/>
              <a:t>Fall 2024</a:t>
            </a:r>
            <a:br>
              <a:rPr lang="en-US" sz="4000"/>
            </a:br>
            <a:r>
              <a:rPr lang="en-US" sz="4000"/>
              <a:t>SRSS-</a:t>
            </a:r>
            <a:r>
              <a:rPr lang="en-US" sz="4000" u="sng"/>
              <a:t>Internalizing</a:t>
            </a:r>
            <a:r>
              <a:rPr lang="en-US" sz="4000"/>
              <a:t> Results – Elementary School Grade Level</a:t>
            </a:r>
          </a:p>
        </p:txBody>
      </p:sp>
      <p:graphicFrame>
        <p:nvGraphicFramePr>
          <p:cNvPr id="3" name="Table">
            <a:extLst>
              <a:ext uri="{FF2B5EF4-FFF2-40B4-BE49-F238E27FC236}">
                <a16:creationId xmlns:a16="http://schemas.microsoft.com/office/drawing/2014/main" id="{03C8CD75-A595-A9B5-B286-F78B33E092B2}"/>
              </a:ext>
            </a:extLst>
          </p:cNvPr>
          <p:cNvGraphicFramePr>
            <a:graphicFrameLocks noGrp="1"/>
          </p:cNvGraphicFramePr>
          <p:nvPr>
            <p:extLst>
              <p:ext uri="{D42A27DB-BD31-4B8C-83A1-F6EECF244321}">
                <p14:modId xmlns:p14="http://schemas.microsoft.com/office/powerpoint/2010/main" val="3914237010"/>
              </p:ext>
            </p:extLst>
          </p:nvPr>
        </p:nvGraphicFramePr>
        <p:xfrm>
          <a:off x="609600" y="1801089"/>
          <a:ext cx="10972800" cy="4632768"/>
        </p:xfrm>
        <a:graphic>
          <a:graphicData uri="http://schemas.openxmlformats.org/drawingml/2006/table">
            <a:tbl>
              <a:tblPr firstRow="1" bandRow="1">
                <a:tableStyleId>{5C22544A-7EE6-4342-B048-85BDC9FD1C3A}</a:tableStyleId>
              </a:tblPr>
              <a:tblGrid>
                <a:gridCol w="1538243">
                  <a:extLst>
                    <a:ext uri="{9D8B030D-6E8A-4147-A177-3AD203B41FA5}">
                      <a16:colId xmlns:a16="http://schemas.microsoft.com/office/drawing/2014/main" val="20000"/>
                    </a:ext>
                  </a:extLst>
                </a:gridCol>
                <a:gridCol w="1743342">
                  <a:extLst>
                    <a:ext uri="{9D8B030D-6E8A-4147-A177-3AD203B41FA5}">
                      <a16:colId xmlns:a16="http://schemas.microsoft.com/office/drawing/2014/main" val="20001"/>
                    </a:ext>
                  </a:extLst>
                </a:gridCol>
                <a:gridCol w="2563738">
                  <a:extLst>
                    <a:ext uri="{9D8B030D-6E8A-4147-A177-3AD203B41FA5}">
                      <a16:colId xmlns:a16="http://schemas.microsoft.com/office/drawing/2014/main" val="20002"/>
                    </a:ext>
                  </a:extLst>
                </a:gridCol>
                <a:gridCol w="2666288">
                  <a:extLst>
                    <a:ext uri="{9D8B030D-6E8A-4147-A177-3AD203B41FA5}">
                      <a16:colId xmlns:a16="http://schemas.microsoft.com/office/drawing/2014/main" val="20003"/>
                    </a:ext>
                  </a:extLst>
                </a:gridCol>
                <a:gridCol w="2461189">
                  <a:extLst>
                    <a:ext uri="{9D8B030D-6E8A-4147-A177-3AD203B41FA5}">
                      <a16:colId xmlns:a16="http://schemas.microsoft.com/office/drawing/2014/main" val="20004"/>
                    </a:ext>
                  </a:extLst>
                </a:gridCol>
              </a:tblGrid>
              <a:tr h="762001">
                <a:tc>
                  <a:txBody>
                    <a:bodyPr/>
                    <a:lstStyle/>
                    <a:p>
                      <a:pPr algn="ctr"/>
                      <a:r>
                        <a:rPr lang="en-US" sz="2400">
                          <a:solidFill>
                            <a:schemeClr val="tx1"/>
                          </a:solidFill>
                        </a:rPr>
                        <a:t>Grade Level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i="1" dirty="0">
                          <a:solidFill>
                            <a:schemeClr val="tx1"/>
                          </a:solidFill>
                        </a:rPr>
                        <a:t>N</a:t>
                      </a:r>
                    </a:p>
                    <a:p>
                      <a:pPr algn="ctr"/>
                      <a:r>
                        <a:rPr lang="en-US" sz="2400" dirty="0">
                          <a:solidFill>
                            <a:schemeClr val="tx1"/>
                          </a:solidFill>
                        </a:rPr>
                        <a:t>Screened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a:solidFill>
                            <a:schemeClr val="tx1"/>
                          </a:solidFill>
                        </a:rPr>
                        <a:t>Low  </a:t>
                      </a:r>
                    </a:p>
                    <a:p>
                      <a:pPr algn="ctr"/>
                      <a:r>
                        <a:rPr lang="en-US" sz="2400" i="1">
                          <a:solidFill>
                            <a:schemeClr val="tx1"/>
                          </a:solidFill>
                        </a:rPr>
                        <a:t>n</a:t>
                      </a:r>
                      <a:r>
                        <a:rPr lang="en-US" sz="2400" i="1" baseline="0">
                          <a:solidFill>
                            <a:schemeClr val="tx1"/>
                          </a:solidFill>
                        </a:rPr>
                        <a:t> (%)</a:t>
                      </a:r>
                      <a:endParaRPr lang="en-US" sz="2400" i="1">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F2D0"/>
                    </a:solidFill>
                  </a:tcPr>
                </a:tc>
                <a:tc>
                  <a:txBody>
                    <a:bodyPr/>
                    <a:lstStyle/>
                    <a:p>
                      <a:pPr algn="ctr"/>
                      <a:r>
                        <a:rPr lang="en-US" sz="2400">
                          <a:solidFill>
                            <a:schemeClr val="tx1"/>
                          </a:solidFill>
                        </a:rPr>
                        <a:t>Moderate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i="1">
                          <a:solidFill>
                            <a:schemeClr val="tx1"/>
                          </a:solidFill>
                        </a:rPr>
                        <a:t>n</a:t>
                      </a:r>
                      <a:r>
                        <a:rPr lang="en-US" sz="2400" i="1" baseline="0">
                          <a:solidFill>
                            <a:schemeClr val="tx1"/>
                          </a:solidFill>
                        </a:rPr>
                        <a:t> (%)</a:t>
                      </a:r>
                      <a:r>
                        <a:rPr lang="en-US" sz="2400">
                          <a:solidFill>
                            <a:schemeClr val="tx1"/>
                          </a:solidFill>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a:r>
                        <a:rPr lang="en-US" sz="2400">
                          <a:solidFill>
                            <a:schemeClr val="tx1"/>
                          </a:solidFill>
                        </a:rPr>
                        <a:t>High</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i="1">
                          <a:solidFill>
                            <a:schemeClr val="tx1"/>
                          </a:solidFill>
                        </a:rPr>
                        <a:t>n</a:t>
                      </a:r>
                      <a:r>
                        <a:rPr lang="en-US" sz="2400" i="1" baseline="0">
                          <a:solidFill>
                            <a:schemeClr val="tx1"/>
                          </a:solidFill>
                        </a:rPr>
                        <a:t> (%)</a:t>
                      </a:r>
                      <a:endParaRPr lang="en-US" sz="2400" i="1">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solidFill>
                  </a:tcPr>
                </a:tc>
                <a:extLst>
                  <a:ext uri="{0D108BD9-81ED-4DB2-BD59-A6C34878D82A}">
                    <a16:rowId xmlns:a16="http://schemas.microsoft.com/office/drawing/2014/main" val="10000"/>
                  </a:ext>
                </a:extLst>
              </a:tr>
              <a:tr h="1269936">
                <a:tc>
                  <a:txBody>
                    <a:bodyPr/>
                    <a:lstStyle/>
                    <a:p>
                      <a:pPr algn="ctr"/>
                      <a:r>
                        <a:rPr lang="en-US" sz="2400" dirty="0"/>
                        <a:t>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400" dirty="0">
                          <a:solidFill>
                            <a:schemeClr val="tx1"/>
                          </a:solidFill>
                        </a:rPr>
                        <a:t>46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buNone/>
                      </a:pPr>
                      <a:r>
                        <a:rPr lang="en-US" sz="2400" kern="1200" dirty="0">
                          <a:solidFill>
                            <a:schemeClr val="tx1"/>
                          </a:solidFill>
                          <a:latin typeface="+mn-lt"/>
                          <a:ea typeface="+mn-ea"/>
                          <a:cs typeface="+mn-cs"/>
                        </a:rPr>
                        <a:t>26</a:t>
                      </a:r>
                    </a:p>
                    <a:p>
                      <a:pPr marL="0" algn="ctr" defTabSz="914400" rtl="0" eaLnBrk="1" fontAlgn="b" latinLnBrk="0" hangingPunct="1">
                        <a:buNone/>
                      </a:pPr>
                      <a:r>
                        <a:rPr lang="en-US" sz="2400" kern="1200" dirty="0">
                          <a:solidFill>
                            <a:schemeClr val="tx1"/>
                          </a:solidFill>
                          <a:latin typeface="+mn-lt"/>
                          <a:ea typeface="+mn-ea"/>
                          <a:cs typeface="+mn-cs"/>
                        </a:rPr>
                        <a:t>(56.52)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buNone/>
                      </a:pPr>
                      <a:r>
                        <a:rPr lang="en-US" sz="2400" kern="1200">
                          <a:solidFill>
                            <a:schemeClr val="tx1"/>
                          </a:solidFill>
                          <a:latin typeface="+mn-lt"/>
                          <a:ea typeface="+mn-ea"/>
                          <a:cs typeface="+mn-cs"/>
                        </a:rPr>
                        <a:t>9</a:t>
                      </a:r>
                    </a:p>
                    <a:p>
                      <a:pPr marL="0" algn="ctr" defTabSz="914400" rtl="0" eaLnBrk="1" fontAlgn="b" latinLnBrk="0" hangingPunct="1">
                        <a:buNone/>
                      </a:pPr>
                      <a:r>
                        <a:rPr lang="en-US" sz="2400" kern="1200">
                          <a:solidFill>
                            <a:schemeClr val="tx1"/>
                          </a:solidFill>
                          <a:latin typeface="+mn-lt"/>
                          <a:ea typeface="+mn-ea"/>
                          <a:cs typeface="+mn-cs"/>
                        </a:rPr>
                        <a:t>(19.57)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buNone/>
                      </a:pPr>
                      <a:r>
                        <a:rPr lang="en-US" sz="2400" kern="1200">
                          <a:solidFill>
                            <a:schemeClr val="tx1"/>
                          </a:solidFill>
                          <a:latin typeface="+mn-lt"/>
                          <a:ea typeface="+mn-ea"/>
                          <a:cs typeface="+mn-cs"/>
                        </a:rPr>
                        <a:t>11</a:t>
                      </a:r>
                    </a:p>
                    <a:p>
                      <a:pPr marL="0" algn="ctr" defTabSz="914400" rtl="0" eaLnBrk="1" fontAlgn="b" latinLnBrk="0" hangingPunct="1">
                        <a:buNone/>
                      </a:pPr>
                      <a:r>
                        <a:rPr lang="en-US" sz="2400" kern="1200">
                          <a:solidFill>
                            <a:schemeClr val="tx1"/>
                          </a:solidFill>
                          <a:latin typeface="+mn-lt"/>
                          <a:ea typeface="+mn-ea"/>
                          <a:cs typeface="+mn-cs"/>
                        </a:rPr>
                        <a:t>(23.91)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1269936">
                <a:tc>
                  <a:txBody>
                    <a:bodyPr/>
                    <a:lstStyle/>
                    <a:p>
                      <a:pPr algn="ctr"/>
                      <a:r>
                        <a:rPr lang="en-US" sz="2400"/>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buNone/>
                      </a:pPr>
                      <a:r>
                        <a:rPr lang="en-US" sz="2400" kern="1200">
                          <a:solidFill>
                            <a:schemeClr val="tx1"/>
                          </a:solidFill>
                          <a:latin typeface="+mn-lt"/>
                          <a:ea typeface="+mn-ea"/>
                          <a:cs typeface="+mn-cs"/>
                        </a:rPr>
                        <a:t>60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buNone/>
                      </a:pPr>
                      <a:r>
                        <a:rPr lang="en-US" sz="2400" kern="1200" dirty="0">
                          <a:solidFill>
                            <a:schemeClr val="tx1"/>
                          </a:solidFill>
                          <a:latin typeface="+mn-lt"/>
                          <a:ea typeface="+mn-ea"/>
                          <a:cs typeface="+mn-cs"/>
                        </a:rPr>
                        <a:t>41</a:t>
                      </a:r>
                    </a:p>
                    <a:p>
                      <a:pPr marL="0" algn="ctr" defTabSz="914400" rtl="0" eaLnBrk="1" fontAlgn="b" latinLnBrk="0" hangingPunct="1">
                        <a:buNone/>
                      </a:pPr>
                      <a:r>
                        <a:rPr lang="en-US" sz="2400" kern="1200" dirty="0">
                          <a:solidFill>
                            <a:schemeClr val="tx1"/>
                          </a:solidFill>
                          <a:latin typeface="+mn-lt"/>
                          <a:ea typeface="+mn-ea"/>
                          <a:cs typeface="+mn-cs"/>
                        </a:rPr>
                        <a:t>(68.33)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buNone/>
                      </a:pPr>
                      <a:r>
                        <a:rPr lang="en-US" sz="2400" kern="1200" dirty="0">
                          <a:solidFill>
                            <a:schemeClr val="tx1"/>
                          </a:solidFill>
                          <a:latin typeface="+mn-lt"/>
                          <a:ea typeface="+mn-ea"/>
                          <a:cs typeface="+mn-cs"/>
                        </a:rPr>
                        <a:t>9</a:t>
                      </a:r>
                    </a:p>
                    <a:p>
                      <a:pPr marL="0" algn="ctr" defTabSz="914400" rtl="0" eaLnBrk="1" fontAlgn="b" latinLnBrk="0" hangingPunct="1">
                        <a:buNone/>
                      </a:pPr>
                      <a:r>
                        <a:rPr lang="en-US" sz="2400" kern="1200" dirty="0">
                          <a:solidFill>
                            <a:schemeClr val="tx1"/>
                          </a:solidFill>
                          <a:latin typeface="+mn-lt"/>
                          <a:ea typeface="+mn-ea"/>
                          <a:cs typeface="+mn-cs"/>
                        </a:rPr>
                        <a:t>(15.00)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buNone/>
                      </a:pPr>
                      <a:r>
                        <a:rPr lang="en-US" sz="2400" kern="1200" dirty="0">
                          <a:solidFill>
                            <a:schemeClr val="tx1"/>
                          </a:solidFill>
                          <a:latin typeface="+mn-lt"/>
                          <a:ea typeface="+mn-ea"/>
                          <a:cs typeface="+mn-cs"/>
                        </a:rPr>
                        <a:t>10</a:t>
                      </a:r>
                    </a:p>
                    <a:p>
                      <a:pPr marL="0" algn="ctr" defTabSz="914400" rtl="0" eaLnBrk="1" fontAlgn="b" latinLnBrk="0" hangingPunct="1">
                        <a:buNone/>
                      </a:pPr>
                      <a:r>
                        <a:rPr lang="en-US" sz="2400" kern="1200" dirty="0">
                          <a:solidFill>
                            <a:schemeClr val="tx1"/>
                          </a:solidFill>
                          <a:latin typeface="+mn-lt"/>
                          <a:ea typeface="+mn-ea"/>
                          <a:cs typeface="+mn-cs"/>
                        </a:rPr>
                        <a:t>(16.67)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1269936">
                <a:tc>
                  <a:txBody>
                    <a:bodyPr/>
                    <a:lstStyle/>
                    <a:p>
                      <a:pPr algn="ctr"/>
                      <a:r>
                        <a:rPr lang="en-US" sz="2400"/>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buNone/>
                      </a:pPr>
                      <a:r>
                        <a:rPr lang="en-US" sz="2400" kern="1200">
                          <a:solidFill>
                            <a:schemeClr val="tx1"/>
                          </a:solidFill>
                          <a:latin typeface="+mn-lt"/>
                          <a:ea typeface="+mn-ea"/>
                          <a:cs typeface="+mn-cs"/>
                        </a:rPr>
                        <a:t>85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buNone/>
                      </a:pPr>
                      <a:r>
                        <a:rPr lang="en-US" sz="2400" kern="1200">
                          <a:solidFill>
                            <a:schemeClr val="tx1"/>
                          </a:solidFill>
                          <a:latin typeface="+mn-lt"/>
                          <a:ea typeface="+mn-ea"/>
                          <a:cs typeface="+mn-cs"/>
                        </a:rPr>
                        <a:t>66</a:t>
                      </a:r>
                    </a:p>
                    <a:p>
                      <a:pPr marL="0" algn="ctr" defTabSz="914400" rtl="0" eaLnBrk="1" fontAlgn="b" latinLnBrk="0" hangingPunct="1">
                        <a:buNone/>
                      </a:pPr>
                      <a:r>
                        <a:rPr lang="en-US" sz="2400" kern="1200">
                          <a:solidFill>
                            <a:schemeClr val="tx1"/>
                          </a:solidFill>
                          <a:latin typeface="+mn-lt"/>
                          <a:ea typeface="+mn-ea"/>
                          <a:cs typeface="+mn-cs"/>
                        </a:rPr>
                        <a:t>(77.65)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buNone/>
                      </a:pPr>
                      <a:r>
                        <a:rPr lang="en-US" sz="2400" kern="1200">
                          <a:solidFill>
                            <a:schemeClr val="tx1"/>
                          </a:solidFill>
                          <a:latin typeface="+mn-lt"/>
                          <a:ea typeface="+mn-ea"/>
                          <a:cs typeface="+mn-cs"/>
                        </a:rPr>
                        <a:t>15</a:t>
                      </a:r>
                    </a:p>
                    <a:p>
                      <a:pPr marL="0" algn="ctr" defTabSz="914400" rtl="0" eaLnBrk="1" fontAlgn="b" latinLnBrk="0" hangingPunct="1">
                        <a:buNone/>
                      </a:pPr>
                      <a:r>
                        <a:rPr lang="en-US" sz="2400" kern="1200">
                          <a:solidFill>
                            <a:schemeClr val="tx1"/>
                          </a:solidFill>
                          <a:latin typeface="+mn-lt"/>
                          <a:ea typeface="+mn-ea"/>
                          <a:cs typeface="+mn-cs"/>
                        </a:rPr>
                        <a:t>(17.65)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buNone/>
                      </a:pPr>
                      <a:r>
                        <a:rPr lang="en-US" sz="2400" kern="1200" dirty="0">
                          <a:solidFill>
                            <a:schemeClr val="tx1"/>
                          </a:solidFill>
                          <a:latin typeface="+mn-lt"/>
                          <a:ea typeface="+mn-ea"/>
                          <a:cs typeface="+mn-cs"/>
                        </a:rPr>
                        <a:t>4</a:t>
                      </a:r>
                    </a:p>
                    <a:p>
                      <a:pPr marL="0" algn="ctr" defTabSz="914400" rtl="0" eaLnBrk="1" fontAlgn="b" latinLnBrk="0" hangingPunct="1">
                        <a:buNone/>
                      </a:pPr>
                      <a:r>
                        <a:rPr lang="en-US" sz="2400" kern="1200" dirty="0">
                          <a:solidFill>
                            <a:schemeClr val="tx1"/>
                          </a:solidFill>
                          <a:latin typeface="+mn-lt"/>
                          <a:ea typeface="+mn-ea"/>
                          <a:cs typeface="+mn-cs"/>
                        </a:rPr>
                        <a:t>(4.71)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5435471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56885-42AA-48AB-AB7D-0BAE79DD1872}"/>
              </a:ext>
            </a:extLst>
          </p:cNvPr>
          <p:cNvSpPr>
            <a:spLocks noGrp="1"/>
          </p:cNvSpPr>
          <p:nvPr>
            <p:ph type="title"/>
          </p:nvPr>
        </p:nvSpPr>
        <p:spPr/>
        <p:txBody>
          <a:bodyPr/>
          <a:lstStyle/>
          <a:p>
            <a:r>
              <a:rPr lang="en-US"/>
              <a:t>SRSS-IE Scores Predict Student Outcomes</a:t>
            </a:r>
          </a:p>
        </p:txBody>
      </p:sp>
      <p:grpSp>
        <p:nvGrpSpPr>
          <p:cNvPr id="7" name="Group 6" descr="Screenshot of three articles written about the predictive validity of Student Risk Screening Scale - Internalizing an Externalizing (SRSS-IE) Scores">
            <a:extLst>
              <a:ext uri="{FF2B5EF4-FFF2-40B4-BE49-F238E27FC236}">
                <a16:creationId xmlns:a16="http://schemas.microsoft.com/office/drawing/2014/main" id="{F9F2A88B-62E6-26E5-705E-1A6B06ACB270}"/>
              </a:ext>
            </a:extLst>
          </p:cNvPr>
          <p:cNvGrpSpPr/>
          <p:nvPr/>
        </p:nvGrpSpPr>
        <p:grpSpPr>
          <a:xfrm>
            <a:off x="294501" y="1808251"/>
            <a:ext cx="11001914" cy="4805435"/>
            <a:chOff x="294501" y="1808251"/>
            <a:chExt cx="11001914" cy="4805435"/>
          </a:xfrm>
        </p:grpSpPr>
        <p:pic>
          <p:nvPicPr>
            <p:cNvPr id="3" name="Picture 2">
              <a:extLst>
                <a:ext uri="{FF2B5EF4-FFF2-40B4-BE49-F238E27FC236}">
                  <a16:creationId xmlns:a16="http://schemas.microsoft.com/office/drawing/2014/main" id="{BFD43A98-C59E-485A-A0F6-191AE9350A0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4501" y="1808252"/>
              <a:ext cx="3574467" cy="4763766"/>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D09B954C-3E12-47E8-993B-BD22ADE8B75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61806" y="1808251"/>
              <a:ext cx="3592251" cy="4732159"/>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F04F3B0C-9EE2-4D18-A653-522E87D2F95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29111" y="1808252"/>
              <a:ext cx="3667304" cy="4805434"/>
            </a:xfrm>
            <a:prstGeom prst="rect">
              <a:avLst/>
            </a:prstGeom>
            <a:ln>
              <a:noFill/>
            </a:ln>
            <a:effectLst>
              <a:outerShdw blurRad="292100" dist="139700" dir="2700000" algn="tl" rotWithShape="0">
                <a:srgbClr val="333333">
                  <a:alpha val="65000"/>
                </a:srgbClr>
              </a:outerShdw>
            </a:effectLst>
          </p:spPr>
        </p:pic>
      </p:grpSp>
      <p:graphicFrame>
        <p:nvGraphicFramePr>
          <p:cNvPr id="6" name="Content Placeholder 3" descr="Diagram that displays a flowchart from fall to winter to year end ODR suspensions, nurse visits, and course failures">
            <a:extLst>
              <a:ext uri="{FF2B5EF4-FFF2-40B4-BE49-F238E27FC236}">
                <a16:creationId xmlns:a16="http://schemas.microsoft.com/office/drawing/2014/main" id="{86E13DD7-2228-3C54-3E4C-249FC283A481}"/>
              </a:ext>
            </a:extLst>
          </p:cNvPr>
          <p:cNvGraphicFramePr>
            <a:graphicFrameLocks/>
          </p:cNvGraphicFramePr>
          <p:nvPr/>
        </p:nvGraphicFramePr>
        <p:xfrm>
          <a:off x="-668316" y="2224339"/>
          <a:ext cx="11702761" cy="476376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6209806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6FCBF-9924-6D6C-3398-415A8D990007}"/>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What is Behavior Screening? 1</a:t>
            </a:r>
          </a:p>
        </p:txBody>
      </p:sp>
      <p:pic>
        <p:nvPicPr>
          <p:cNvPr id="7" name="Picture" descr="What is Behavior Screening? Infographic that includes its features, which are being reliable and valid, completed for all students, and conducted in fall, winter, and spring.">
            <a:extLst>
              <a:ext uri="{FF2B5EF4-FFF2-40B4-BE49-F238E27FC236}">
                <a16:creationId xmlns:a16="http://schemas.microsoft.com/office/drawing/2014/main" id="{00DA776C-235D-C137-36DB-E73435AC2EA4}"/>
              </a:ext>
            </a:extLst>
          </p:cNvPr>
          <p:cNvPicPr>
            <a:picLocks noChangeAspect="1"/>
          </p:cNvPicPr>
          <p:nvPr/>
        </p:nvPicPr>
        <p:blipFill>
          <a:blip r:embed="rId2"/>
          <a:stretch>
            <a:fillRect/>
          </a:stretch>
        </p:blipFill>
        <p:spPr>
          <a:xfrm>
            <a:off x="1647459" y="0"/>
            <a:ext cx="8897082" cy="11517257"/>
          </a:xfrm>
          <a:prstGeom prst="rect">
            <a:avLst/>
          </a:prstGeom>
          <a:ln>
            <a:solidFill>
              <a:schemeClr val="tx2"/>
            </a:solidFill>
          </a:ln>
        </p:spPr>
      </p:pic>
    </p:spTree>
    <p:extLst>
      <p:ext uri="{BB962C8B-B14F-4D97-AF65-F5344CB8AC3E}">
        <p14:creationId xmlns:p14="http://schemas.microsoft.com/office/powerpoint/2010/main" val="34631581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descr="What is Behavior Screening? Infographic that includes its benefits, which is that data are used to shape instruction to meet students' multiple needs, as well as how that behavior screening data is used, which is to inform tier 1 instruction, identify opportunities for teacher-delivered low-intensity strategies, and connect students to tier 2 and tier 3 interventions.">
            <a:extLst>
              <a:ext uri="{FF2B5EF4-FFF2-40B4-BE49-F238E27FC236}">
                <a16:creationId xmlns:a16="http://schemas.microsoft.com/office/drawing/2014/main" id="{00DA776C-235D-C137-36DB-E73435AC2EA4}"/>
              </a:ext>
            </a:extLst>
          </p:cNvPr>
          <p:cNvPicPr>
            <a:picLocks noChangeAspect="1"/>
          </p:cNvPicPr>
          <p:nvPr/>
        </p:nvPicPr>
        <p:blipFill>
          <a:blip r:embed="rId2"/>
          <a:stretch>
            <a:fillRect/>
          </a:stretch>
        </p:blipFill>
        <p:spPr>
          <a:xfrm>
            <a:off x="1647459" y="-4659257"/>
            <a:ext cx="8897082" cy="11517257"/>
          </a:xfrm>
          <a:prstGeom prst="rect">
            <a:avLst/>
          </a:prstGeom>
          <a:ln>
            <a:solidFill>
              <a:schemeClr val="tx2"/>
            </a:solidFill>
          </a:ln>
        </p:spPr>
      </p:pic>
      <p:sp>
        <p:nvSpPr>
          <p:cNvPr id="2" name="Title 1">
            <a:extLst>
              <a:ext uri="{FF2B5EF4-FFF2-40B4-BE49-F238E27FC236}">
                <a16:creationId xmlns:a16="http://schemas.microsoft.com/office/drawing/2014/main" id="{2419AAA9-B34E-F464-56BB-81FE069AB2C5}"/>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What is Behavior Screening? 2</a:t>
            </a:r>
          </a:p>
        </p:txBody>
      </p:sp>
    </p:spTree>
    <p:extLst>
      <p:ext uri="{BB962C8B-B14F-4D97-AF65-F5344CB8AC3E}">
        <p14:creationId xmlns:p14="http://schemas.microsoft.com/office/powerpoint/2010/main" val="9704002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37458-403D-3A69-0612-8EB3F48C3D2D}"/>
              </a:ext>
            </a:extLst>
          </p:cNvPr>
          <p:cNvSpPr>
            <a:spLocks noGrp="1"/>
          </p:cNvSpPr>
          <p:nvPr>
            <p:ph type="title"/>
          </p:nvPr>
        </p:nvSpPr>
        <p:spPr/>
        <p:txBody>
          <a:bodyPr/>
          <a:lstStyle/>
          <a:p>
            <a:r>
              <a:rPr lang="en-US"/>
              <a:t>Using Academic and Behavior </a:t>
            </a:r>
            <a:br>
              <a:rPr lang="en-US"/>
            </a:br>
            <a:r>
              <a:rPr lang="en-US"/>
              <a:t>Screening Data</a:t>
            </a:r>
          </a:p>
        </p:txBody>
      </p:sp>
      <p:sp>
        <p:nvSpPr>
          <p:cNvPr id="3" name="Content Placeholder 2">
            <a:extLst>
              <a:ext uri="{FF2B5EF4-FFF2-40B4-BE49-F238E27FC236}">
                <a16:creationId xmlns:a16="http://schemas.microsoft.com/office/drawing/2014/main" id="{8A618BF7-9411-B470-1F76-E1833216A7A7}"/>
              </a:ext>
            </a:extLst>
          </p:cNvPr>
          <p:cNvSpPr>
            <a:spLocks noGrp="1"/>
          </p:cNvSpPr>
          <p:nvPr>
            <p:ph idx="1"/>
          </p:nvPr>
        </p:nvSpPr>
        <p:spPr>
          <a:xfrm>
            <a:off x="838200" y="1825625"/>
            <a:ext cx="10515600" cy="1325563"/>
          </a:xfrm>
        </p:spPr>
        <p:txBody>
          <a:bodyPr>
            <a:normAutofit fontScale="92500"/>
          </a:bodyPr>
          <a:lstStyle/>
          <a:p>
            <a:pPr marL="0" indent="0">
              <a:buNone/>
            </a:pPr>
            <a:r>
              <a:rPr lang="en-US"/>
              <a:t>These academic and behavior screening data are then reviewed alongside other data collected as part of typical school practices (e.g., attendance, office discipline referrals, grades) to:</a:t>
            </a:r>
          </a:p>
        </p:txBody>
      </p:sp>
      <p:pic>
        <p:nvPicPr>
          <p:cNvPr id="4" name="Picture 3" descr="Infographic illustrating three ways to use screening data: inform Tier 1 instruction, identify opportunities for teacher-delivered, low-intensity strategies, and connect students to Tier 2 and Tier 3 interventions">
            <a:extLst>
              <a:ext uri="{FF2B5EF4-FFF2-40B4-BE49-F238E27FC236}">
                <a16:creationId xmlns:a16="http://schemas.microsoft.com/office/drawing/2014/main" id="{F0D8B7A4-51E9-8704-A517-CEFAE98E2E9F}"/>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1862667" y="3286125"/>
            <a:ext cx="8624711" cy="3094273"/>
          </a:xfrm>
          <a:prstGeom prst="rect">
            <a:avLst/>
          </a:prstGeom>
          <a:ln>
            <a:solidFill>
              <a:schemeClr val="tx2"/>
            </a:solidFill>
          </a:ln>
        </p:spPr>
      </p:pic>
    </p:spTree>
    <p:extLst>
      <p:ext uri="{BB962C8B-B14F-4D97-AF65-F5344CB8AC3E}">
        <p14:creationId xmlns:p14="http://schemas.microsoft.com/office/powerpoint/2010/main" val="27710509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6EC0A1F3-F48E-328A-DA0E-D7DA3F1B14D9}"/>
              </a:ext>
            </a:extLst>
          </p:cNvPr>
          <p:cNvSpPr>
            <a:spLocks noGrp="1"/>
          </p:cNvSpPr>
          <p:nvPr>
            <p:ph type="title"/>
          </p:nvPr>
        </p:nvSpPr>
        <p:spPr/>
        <p:txBody>
          <a:bodyPr/>
          <a:lstStyle/>
          <a:p>
            <a:r>
              <a:rPr lang="en-US"/>
              <a:t>Systematic Screening Resources</a:t>
            </a:r>
          </a:p>
        </p:txBody>
      </p:sp>
      <p:pic>
        <p:nvPicPr>
          <p:cNvPr id="7" name="Picture 6" descr="PBIS Resources to Support Systematic Screening in K-12 Schools infographic.">
            <a:extLst>
              <a:ext uri="{FF2B5EF4-FFF2-40B4-BE49-F238E27FC236}">
                <a16:creationId xmlns:a16="http://schemas.microsoft.com/office/drawing/2014/main" id="{340E3A2B-AFFB-5ADA-260A-5AAC22ACB169}"/>
              </a:ext>
            </a:extLst>
          </p:cNvPr>
          <p:cNvPicPr>
            <a:picLocks noChangeAspect="1"/>
          </p:cNvPicPr>
          <p:nvPr/>
        </p:nvPicPr>
        <p:blipFill>
          <a:blip r:embed="rId2"/>
          <a:stretch>
            <a:fillRect/>
          </a:stretch>
        </p:blipFill>
        <p:spPr>
          <a:xfrm>
            <a:off x="1333191" y="1591977"/>
            <a:ext cx="1834214" cy="4584986"/>
          </a:xfrm>
          <a:prstGeom prst="rect">
            <a:avLst/>
          </a:prstGeom>
          <a:ln>
            <a:solidFill>
              <a:schemeClr val="tx1"/>
            </a:solidFill>
          </a:ln>
        </p:spPr>
      </p:pic>
      <p:pic>
        <p:nvPicPr>
          <p:cNvPr id="5" name="Picture 2" descr="Supports and Structures for Behavior Screening module cover">
            <a:extLst>
              <a:ext uri="{FF2B5EF4-FFF2-40B4-BE49-F238E27FC236}">
                <a16:creationId xmlns:a16="http://schemas.microsoft.com/office/drawing/2014/main" id="{B26B445F-C227-4F4B-F904-55C8D73D4301}"/>
              </a:ext>
            </a:extLst>
          </p:cNvPr>
          <p:cNvPicPr>
            <a:picLocks noChangeAspect="1"/>
          </p:cNvPicPr>
          <p:nvPr/>
        </p:nvPicPr>
        <p:blipFill>
          <a:blip r:embed="rId3"/>
          <a:stretch>
            <a:fillRect/>
          </a:stretch>
        </p:blipFill>
        <p:spPr>
          <a:xfrm>
            <a:off x="4330380" y="1825625"/>
            <a:ext cx="2784855" cy="4351338"/>
          </a:xfrm>
          <a:prstGeom prst="rect">
            <a:avLst/>
          </a:prstGeom>
          <a:ln>
            <a:solidFill>
              <a:schemeClr val="tx1"/>
            </a:solidFill>
          </a:ln>
        </p:spPr>
      </p:pic>
      <p:pic>
        <p:nvPicPr>
          <p:cNvPr id="6" name="Picture 3" descr="Student Risk Screening Scale - Internalizing and Externalizing (SRSS-IE) module cover">
            <a:extLst>
              <a:ext uri="{FF2B5EF4-FFF2-40B4-BE49-F238E27FC236}">
                <a16:creationId xmlns:a16="http://schemas.microsoft.com/office/drawing/2014/main" id="{1E92ED19-269B-2AF0-BE24-70C2DF8ADC4E}"/>
              </a:ext>
            </a:extLst>
          </p:cNvPr>
          <p:cNvPicPr>
            <a:picLocks noChangeAspect="1"/>
          </p:cNvPicPr>
          <p:nvPr/>
        </p:nvPicPr>
        <p:blipFill>
          <a:blip r:embed="rId4"/>
          <a:stretch>
            <a:fillRect/>
          </a:stretch>
        </p:blipFill>
        <p:spPr>
          <a:xfrm>
            <a:off x="7965182" y="1825625"/>
            <a:ext cx="2784855" cy="4351338"/>
          </a:xfrm>
          <a:prstGeom prst="rect">
            <a:avLst/>
          </a:prstGeom>
          <a:ln>
            <a:solidFill>
              <a:schemeClr val="tx1"/>
            </a:solidFill>
          </a:ln>
        </p:spPr>
      </p:pic>
    </p:spTree>
    <p:extLst>
      <p:ext uri="{BB962C8B-B14F-4D97-AF65-F5344CB8AC3E}">
        <p14:creationId xmlns:p14="http://schemas.microsoft.com/office/powerpoint/2010/main" val="17151967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0364C9F-A0FF-4899-A41F-DF8DEBEF41D5}"/>
              </a:ext>
            </a:extLst>
          </p:cNvPr>
          <p:cNvSpPr>
            <a:spLocks noGrp="1"/>
          </p:cNvSpPr>
          <p:nvPr>
            <p:ph type="title" idx="4294967295"/>
          </p:nvPr>
        </p:nvSpPr>
        <p:spPr>
          <a:xfrm>
            <a:off x="770225" y="278908"/>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Resources for screening: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PBIS.org…</a:t>
            </a:r>
          </a:p>
        </p:txBody>
      </p:sp>
      <p:pic>
        <p:nvPicPr>
          <p:cNvPr id="7" name="Picture 6" descr="Screenshot of the PBIS website with the Data-based Decision Making tab selected">
            <a:extLst>
              <a:ext uri="{FF2B5EF4-FFF2-40B4-BE49-F238E27FC236}">
                <a16:creationId xmlns:a16="http://schemas.microsoft.com/office/drawing/2014/main" id="{BC791F54-D5A3-19D6-4904-B5514EBA52B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00996" y="2042229"/>
            <a:ext cx="7911221" cy="4290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Infographic: Resources to Support Systematic Screening in K-12 Schools">
            <a:extLst>
              <a:ext uri="{FF2B5EF4-FFF2-40B4-BE49-F238E27FC236}">
                <a16:creationId xmlns:a16="http://schemas.microsoft.com/office/drawing/2014/main" id="{A343141F-DE8F-0802-3D57-7EC40A49648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446976" y="0"/>
            <a:ext cx="2745024" cy="6858000"/>
          </a:xfrm>
          <a:prstGeom prst="rect">
            <a:avLst/>
          </a:prstGeom>
        </p:spPr>
      </p:pic>
    </p:spTree>
    <p:extLst>
      <p:ext uri="{BB962C8B-B14F-4D97-AF65-F5344CB8AC3E}">
        <p14:creationId xmlns:p14="http://schemas.microsoft.com/office/powerpoint/2010/main" val="23148912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27;p6">
            <a:extLst>
              <a:ext uri="{FF2B5EF4-FFF2-40B4-BE49-F238E27FC236}">
                <a16:creationId xmlns:a16="http://schemas.microsoft.com/office/drawing/2014/main" id="{1A4E0B8C-1A70-F3D8-8B96-DDD962C880D1}"/>
              </a:ext>
            </a:extLst>
          </p:cNvPr>
          <p:cNvSpPr txBox="1">
            <a:spLocks noGrp="1"/>
          </p:cNvSpPr>
          <p:nvPr>
            <p:ph type="title"/>
          </p:nvPr>
        </p:nvSpPr>
        <p:spPr>
          <a:xfrm>
            <a:off x="1877632" y="1065836"/>
            <a:ext cx="7033917" cy="1325563"/>
          </a:xfrm>
          <a:prstGeom prst="rect">
            <a:avLst/>
          </a:prstGeom>
          <a:noFill/>
          <a:ln>
            <a:noFill/>
          </a:ln>
        </p:spPr>
        <p:txBody>
          <a:bodyPr spcFirstLastPara="1" wrap="square" lIns="91425" tIns="45700" rIns="91425" bIns="45700" anchor="ctr" anchorCtr="0">
            <a:normAutofit/>
          </a:bodyPr>
          <a:lstStyle/>
          <a:p>
            <a:pPr>
              <a:buClr>
                <a:srgbClr val="0070C0"/>
              </a:buClr>
              <a:buSzPts val="4400"/>
            </a:pPr>
            <a:r>
              <a:rPr lang="en-US" sz="4800" b="1">
                <a:ln w="635">
                  <a:noFill/>
                </a:ln>
                <a:solidFill>
                  <a:schemeClr val="tx1">
                    <a:lumMod val="50000"/>
                  </a:schemeClr>
                </a:solidFill>
                <a:ea typeface="ADLaM Display" panose="02010000000000000000" pitchFamily="2" charset="77"/>
                <a:cs typeface="ADLaM Display" panose="02010000000000000000" pitchFamily="2" charset="77"/>
              </a:rPr>
              <a:t>Learning Objectives</a:t>
            </a:r>
          </a:p>
        </p:txBody>
      </p:sp>
      <p:sp>
        <p:nvSpPr>
          <p:cNvPr id="5" name="Google Shape;128;p6">
            <a:extLst>
              <a:ext uri="{FF2B5EF4-FFF2-40B4-BE49-F238E27FC236}">
                <a16:creationId xmlns:a16="http://schemas.microsoft.com/office/drawing/2014/main" id="{CD65C2A9-1D86-5297-BE75-0C6E97729103}"/>
              </a:ext>
            </a:extLst>
          </p:cNvPr>
          <p:cNvSpPr txBox="1">
            <a:spLocks/>
          </p:cNvSpPr>
          <p:nvPr/>
        </p:nvSpPr>
        <p:spPr>
          <a:xfrm>
            <a:off x="1877632" y="2425079"/>
            <a:ext cx="8494970" cy="3348259"/>
          </a:xfrm>
          <a:prstGeom prst="rect">
            <a:avLst/>
          </a:prstGeom>
          <a:noFill/>
          <a:ln>
            <a:noFill/>
          </a:ln>
        </p:spPr>
        <p:txBody>
          <a:bodyPr spcFirstLastPara="1" vert="horz" wrap="square" lIns="91425" tIns="45700" rIns="91425" bIns="45700"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spcBef>
                <a:spcPts val="0"/>
              </a:spcBef>
              <a:buClr>
                <a:schemeClr val="dk1"/>
              </a:buClr>
              <a:buSzPts val="2400"/>
              <a:buFont typeface="Calibri"/>
              <a:buAutoNum type="arabicPeriod"/>
            </a:pPr>
            <a:r>
              <a:rPr lang="en-US" sz="2400" i="1">
                <a:solidFill>
                  <a:schemeClr val="tx1">
                    <a:lumMod val="50000"/>
                  </a:schemeClr>
                </a:solidFill>
              </a:rPr>
              <a:t>Describe Systematic Screening</a:t>
            </a:r>
            <a:endParaRPr lang="en-US">
              <a:solidFill>
                <a:schemeClr val="tx1">
                  <a:lumMod val="50000"/>
                </a:schemeClr>
              </a:solidFill>
            </a:endParaRPr>
          </a:p>
          <a:p>
            <a:pPr marL="514350" indent="-514350">
              <a:buClr>
                <a:schemeClr val="dk1"/>
              </a:buClr>
              <a:buSzPts val="2400"/>
              <a:buFont typeface="Calibri"/>
              <a:buAutoNum type="arabicPeriod"/>
            </a:pPr>
            <a:r>
              <a:rPr lang="en-US" sz="2400" i="1">
                <a:solidFill>
                  <a:schemeClr val="tx1">
                    <a:lumMod val="50000"/>
                  </a:schemeClr>
                </a:solidFill>
              </a:rPr>
              <a:t>Use Systematic Screening data to:</a:t>
            </a:r>
          </a:p>
          <a:p>
            <a:pPr marL="971550" lvl="1" indent="-514350">
              <a:buClr>
                <a:schemeClr val="dk1"/>
              </a:buClr>
              <a:buSzPts val="2400"/>
              <a:buFont typeface="Calibri"/>
              <a:buAutoNum type="arabicPeriod"/>
            </a:pPr>
            <a:r>
              <a:rPr lang="en-US" sz="2000" i="1">
                <a:solidFill>
                  <a:schemeClr val="tx1">
                    <a:lumMod val="50000"/>
                  </a:schemeClr>
                </a:solidFill>
              </a:rPr>
              <a:t>Inform instruction</a:t>
            </a:r>
          </a:p>
          <a:p>
            <a:pPr marL="971550" lvl="1" indent="-514350">
              <a:buClr>
                <a:schemeClr val="dk1"/>
              </a:buClr>
              <a:buSzPts val="2400"/>
              <a:buFont typeface="Calibri"/>
              <a:buAutoNum type="arabicPeriod"/>
            </a:pPr>
            <a:r>
              <a:rPr lang="en-US" sz="2000" i="1">
                <a:solidFill>
                  <a:schemeClr val="tx1">
                    <a:lumMod val="50000"/>
                  </a:schemeClr>
                </a:solidFill>
              </a:rPr>
              <a:t>Empower teachers with low-intensity strategies</a:t>
            </a:r>
          </a:p>
          <a:p>
            <a:pPr marL="971550" lvl="1" indent="-514350">
              <a:buClr>
                <a:schemeClr val="dk1"/>
              </a:buClr>
              <a:buSzPts val="2400"/>
              <a:buFont typeface="Calibri"/>
              <a:buAutoNum type="arabicPeriod"/>
            </a:pPr>
            <a:r>
              <a:rPr lang="en-US" sz="2000" i="1">
                <a:solidFill>
                  <a:schemeClr val="tx1">
                    <a:lumMod val="50000"/>
                  </a:schemeClr>
                </a:solidFill>
              </a:rPr>
              <a:t>Connect students to Tier 2 and Tier 3 interventions</a:t>
            </a:r>
            <a:endParaRPr lang="en-US">
              <a:solidFill>
                <a:schemeClr val="tx1">
                  <a:lumMod val="50000"/>
                </a:schemeClr>
              </a:solidFill>
            </a:endParaRPr>
          </a:p>
          <a:p>
            <a:pPr marL="514350" indent="-514350">
              <a:buClr>
                <a:schemeClr val="dk1"/>
              </a:buClr>
              <a:buSzPts val="2400"/>
              <a:buFont typeface="Calibri"/>
              <a:buAutoNum type="arabicPeriod"/>
            </a:pPr>
            <a:r>
              <a:rPr lang="en-US" sz="2400" i="1">
                <a:solidFill>
                  <a:schemeClr val="tx1">
                    <a:lumMod val="50000"/>
                  </a:schemeClr>
                </a:solidFill>
              </a:rPr>
              <a:t>Identify resources to learn about screening </a:t>
            </a:r>
            <a:endParaRPr lang="en-US">
              <a:solidFill>
                <a:schemeClr val="tx1">
                  <a:lumMod val="50000"/>
                </a:schemeClr>
              </a:solidFill>
            </a:endParaRPr>
          </a:p>
          <a:p>
            <a:pPr marL="514350" indent="-361950">
              <a:buClr>
                <a:schemeClr val="dk1"/>
              </a:buClr>
              <a:buSzPts val="2400"/>
              <a:buFont typeface="Calibri"/>
              <a:buNone/>
            </a:pPr>
            <a:endParaRPr lang="en-US" sz="2400" i="1">
              <a:solidFill>
                <a:schemeClr val="tx1">
                  <a:lumMod val="50000"/>
                </a:schemeClr>
              </a:solidFill>
            </a:endParaRPr>
          </a:p>
          <a:p>
            <a:pPr marL="514350" indent="-361950">
              <a:buClr>
                <a:schemeClr val="dk1"/>
              </a:buClr>
              <a:buSzPts val="2400"/>
              <a:buFont typeface="Calibri"/>
              <a:buNone/>
            </a:pPr>
            <a:endParaRPr lang="en-US" sz="2400" i="1">
              <a:solidFill>
                <a:schemeClr val="tx1">
                  <a:lumMod val="50000"/>
                </a:schemeClr>
              </a:solidFill>
            </a:endParaRPr>
          </a:p>
        </p:txBody>
      </p:sp>
    </p:spTree>
    <p:extLst>
      <p:ext uri="{BB962C8B-B14F-4D97-AF65-F5344CB8AC3E}">
        <p14:creationId xmlns:p14="http://schemas.microsoft.com/office/powerpoint/2010/main" val="8092127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AE2DC5-6095-24BB-D3CB-193A2D4B20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8743EE-DEB5-9C95-1518-7657C573D8A3}"/>
              </a:ext>
            </a:extLst>
          </p:cNvPr>
          <p:cNvSpPr>
            <a:spLocks noGrp="1"/>
          </p:cNvSpPr>
          <p:nvPr>
            <p:ph type="title"/>
          </p:nvPr>
        </p:nvSpPr>
        <p:spPr>
          <a:xfrm>
            <a:off x="838200" y="-1525260"/>
            <a:ext cx="10515600" cy="1325563"/>
          </a:xfrm>
        </p:spPr>
        <p:txBody>
          <a:bodyPr spcFirstLastPara="1" wrap="square" lIns="91425" tIns="45700" rIns="91425" bIns="45700" anchor="b" anchorCtr="0">
            <a:normAutofit fontScale="90000"/>
          </a:bodyPr>
          <a:lstStyle/>
          <a:p>
            <a:r>
              <a:rPr lang="en-US"/>
              <a:t>PBIS Infographic: Resources to Support Systematic Screening in K-12 Schools (1 of 2)</a:t>
            </a:r>
          </a:p>
        </p:txBody>
      </p:sp>
      <p:pic>
        <p:nvPicPr>
          <p:cNvPr id="7" name="Picture 6" descr="Resources about universal behavior screening infographic: Systematic Screening Tools: Universal Behavior Screener are a compilation of various screening tools used to assess behavior, social, and/or academic risk. Screening Resources are a list of presentations, videos, webinars, articles and websites. Psychometric Properties of Behavior Screener are a list of presentations, videos, webinars, articles and websites. Guidance for Systematic Screening: Lessons Learned from Practitioners are 5 lessons learned from district leaders are shared for those already involved and new to the systematic screening process. Lessons Learned from  District-and School-site Leaders Conducting Systematic Screening are results of an online survey from three geographic regions across the United States.">
            <a:extLst>
              <a:ext uri="{FF2B5EF4-FFF2-40B4-BE49-F238E27FC236}">
                <a16:creationId xmlns:a16="http://schemas.microsoft.com/office/drawing/2014/main" id="{5688EE27-FC1C-B361-7E9B-9F730D2B3840}"/>
              </a:ext>
            </a:extLst>
          </p:cNvPr>
          <p:cNvPicPr>
            <a:picLocks noChangeAspect="1"/>
          </p:cNvPicPr>
          <p:nvPr/>
        </p:nvPicPr>
        <p:blipFill>
          <a:blip r:embed="rId2"/>
          <a:stretch>
            <a:fillRect/>
          </a:stretch>
        </p:blipFill>
        <p:spPr>
          <a:xfrm>
            <a:off x="2752627" y="-2347775"/>
            <a:ext cx="6023728" cy="15057516"/>
          </a:xfrm>
          <a:prstGeom prst="rect">
            <a:avLst/>
          </a:prstGeom>
          <a:ln>
            <a:solidFill>
              <a:schemeClr val="tx1"/>
            </a:solidFill>
          </a:ln>
        </p:spPr>
      </p:pic>
    </p:spTree>
    <p:extLst>
      <p:ext uri="{BB962C8B-B14F-4D97-AF65-F5344CB8AC3E}">
        <p14:creationId xmlns:p14="http://schemas.microsoft.com/office/powerpoint/2010/main" val="17373803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6E4A00-055B-1F31-5E23-A1D95C6ECA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9BF839-CDF2-171F-33F9-3CDDD680D0D2}"/>
              </a:ext>
            </a:extLst>
          </p:cNvPr>
          <p:cNvSpPr>
            <a:spLocks noGrp="1"/>
          </p:cNvSpPr>
          <p:nvPr>
            <p:ph type="title"/>
          </p:nvPr>
        </p:nvSpPr>
        <p:spPr>
          <a:xfrm>
            <a:off x="838200" y="-1525260"/>
            <a:ext cx="10515600" cy="1325563"/>
          </a:xfrm>
        </p:spPr>
        <p:txBody>
          <a:bodyPr spcFirstLastPara="1" wrap="square" lIns="91425" tIns="45700" rIns="91425" bIns="45700" anchor="b" anchorCtr="0">
            <a:normAutofit fontScale="90000"/>
          </a:bodyPr>
          <a:lstStyle/>
          <a:p>
            <a:r>
              <a:rPr lang="en-US"/>
              <a:t>PBIS Infographic: Resources to Support Systematic Screening in K-12 Schools (2 of 2)</a:t>
            </a:r>
          </a:p>
        </p:txBody>
      </p:sp>
      <p:pic>
        <p:nvPicPr>
          <p:cNvPr id="7" name="Picture 6" descr="Resources to inform the screening Process infographic: 1. Selecting a Universal Behavior Screening Tool. 2. Installing a Universal Behavior Screening Tool. 3. Interpreting Universal Behavior Screening Data. Resources for  families and communities: Communicating with Your Community-What does your district and school leadership team need to know? The Whys and Hows of Screening: Frequently Asked Questions for Families. Lessons Learned from implementing screening: Systematic Screening in Tiered Systems: Lessons Learned at the Elementary School Level and Systematic Screening in  Tiered Systems: Lessons Learned at the Middle and High School Level.">
            <a:extLst>
              <a:ext uri="{FF2B5EF4-FFF2-40B4-BE49-F238E27FC236}">
                <a16:creationId xmlns:a16="http://schemas.microsoft.com/office/drawing/2014/main" id="{72A32AAB-3E93-CB6A-EB52-6E3D9A726D0C}"/>
              </a:ext>
            </a:extLst>
          </p:cNvPr>
          <p:cNvPicPr>
            <a:picLocks noChangeAspect="1"/>
          </p:cNvPicPr>
          <p:nvPr/>
        </p:nvPicPr>
        <p:blipFill>
          <a:blip r:embed="rId2"/>
          <a:stretch>
            <a:fillRect/>
          </a:stretch>
        </p:blipFill>
        <p:spPr>
          <a:xfrm>
            <a:off x="2752627" y="-6834932"/>
            <a:ext cx="6023728" cy="15057516"/>
          </a:xfrm>
          <a:prstGeom prst="rect">
            <a:avLst/>
          </a:prstGeom>
          <a:ln>
            <a:solidFill>
              <a:schemeClr val="tx1"/>
            </a:solidFill>
          </a:ln>
        </p:spPr>
      </p:pic>
    </p:spTree>
    <p:extLst>
      <p:ext uri="{BB962C8B-B14F-4D97-AF65-F5344CB8AC3E}">
        <p14:creationId xmlns:p14="http://schemas.microsoft.com/office/powerpoint/2010/main" val="3949294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CDDA9-326E-7FB1-FDC3-39458B3D6DD1}"/>
              </a:ext>
            </a:extLst>
          </p:cNvPr>
          <p:cNvSpPr>
            <a:spLocks noGrp="1"/>
          </p:cNvSpPr>
          <p:nvPr>
            <p:ph type="title"/>
          </p:nvPr>
        </p:nvSpPr>
        <p:spPr>
          <a:xfrm>
            <a:off x="838200" y="1305417"/>
            <a:ext cx="10515600" cy="4247165"/>
          </a:xfrm>
        </p:spPr>
        <p:txBody>
          <a:bodyPr>
            <a:normAutofit fontScale="90000"/>
          </a:bodyPr>
          <a:lstStyle/>
          <a:p>
            <a:pPr marL="0" marR="0" lvl="0" indent="0" algn="l" defTabSz="914400" rtl="0" eaLnBrk="1" fontAlgn="auto" latinLnBrk="0" hangingPunct="1">
              <a:lnSpc>
                <a:spcPct val="90000"/>
              </a:lnSpc>
              <a:spcBef>
                <a:spcPts val="1000"/>
              </a:spcBef>
              <a:spcAft>
                <a:spcPts val="0"/>
              </a:spcAft>
              <a:buClr>
                <a:srgbClr val="888888"/>
              </a:buClr>
              <a:buSzPts val="2400"/>
              <a:buFont typeface="Arial"/>
              <a:buNone/>
              <a:tabLst/>
              <a:defRPr/>
            </a:pPr>
            <a:r>
              <a:rPr lang="en-US"/>
              <a:t>Using Systematic Screening Data to Inform Instruction – Illustrations of Using Data to…</a:t>
            </a:r>
            <a:br>
              <a:rPr lang="en-US"/>
            </a:br>
            <a:br>
              <a:rPr lang="en-US"/>
            </a:br>
            <a:r>
              <a:rPr kumimoji="0" lang="en-US" sz="3600" b="1" i="0" u="none" strike="noStrike" kern="0" cap="none" spc="0" normalizeH="0" baseline="0" noProof="0">
                <a:ln>
                  <a:noFill/>
                </a:ln>
                <a:solidFill>
                  <a:srgbClr val="888888"/>
                </a:solidFill>
                <a:effectLst/>
                <a:uLnTx/>
                <a:uFillTx/>
                <a:latin typeface="Calibri"/>
                <a:ea typeface="Calibri"/>
                <a:cs typeface="Calibri"/>
                <a:sym typeface="Calibri"/>
              </a:rPr>
              <a:t>Shape Tier 1 Efforts</a:t>
            </a:r>
            <a:br>
              <a:rPr kumimoji="0" lang="en-US" sz="3600" b="0" i="0" u="none" strike="noStrike" kern="0" cap="none" spc="0" normalizeH="0" baseline="0" noProof="0">
                <a:ln>
                  <a:noFill/>
                </a:ln>
                <a:solidFill>
                  <a:srgbClr val="888888"/>
                </a:solidFill>
                <a:effectLst/>
                <a:uLnTx/>
                <a:uFillTx/>
                <a:latin typeface="Calibri"/>
                <a:ea typeface="Calibri"/>
                <a:cs typeface="Calibri"/>
                <a:sym typeface="Calibri"/>
              </a:rPr>
            </a:br>
            <a:endParaRPr lang="en-US" sz="3600"/>
          </a:p>
        </p:txBody>
      </p:sp>
    </p:spTree>
    <p:extLst>
      <p:ext uri="{BB962C8B-B14F-4D97-AF65-F5344CB8AC3E}">
        <p14:creationId xmlns:p14="http://schemas.microsoft.com/office/powerpoint/2010/main" val="34139278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C4C8C7-99A7-1E9B-6498-CCD0033E6D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F152E0-6CD0-8E53-4A69-09211B56DB08}"/>
              </a:ext>
              <a:ext uri="{C183D7F6-B498-43B3-948B-1728B52AA6E4}">
                <adec:decorative xmlns:adec="http://schemas.microsoft.com/office/drawing/2017/decorative" val="0"/>
              </a:ext>
            </a:extLst>
          </p:cNvPr>
          <p:cNvSpPr>
            <a:spLocks noGrp="1"/>
          </p:cNvSpPr>
          <p:nvPr>
            <p:ph type="title"/>
          </p:nvPr>
        </p:nvSpPr>
        <p:spPr>
          <a:xfrm>
            <a:off x="838200" y="1"/>
            <a:ext cx="10515600" cy="1690688"/>
          </a:xfrm>
          <a:solidFill>
            <a:srgbClr val="CEDCEA"/>
          </a:solidFill>
          <a:effectLst>
            <a:softEdge rad="127000"/>
          </a:effectLst>
        </p:spPr>
        <p:txBody>
          <a:bodyPr>
            <a:noAutofit/>
          </a:bodyPr>
          <a:lstStyle/>
          <a:p>
            <a:pPr algn="ctr"/>
            <a:r>
              <a:rPr lang="en-US" sz="4000"/>
              <a:t>Fall Over Time</a:t>
            </a:r>
            <a:br>
              <a:rPr lang="en-US" sz="4000"/>
            </a:br>
            <a:r>
              <a:rPr lang="en-US" sz="4000"/>
              <a:t>SRSS-</a:t>
            </a:r>
            <a:r>
              <a:rPr lang="en-US" sz="4000" u="sng"/>
              <a:t>Externalizing </a:t>
            </a:r>
            <a:r>
              <a:rPr lang="en-US" sz="4000"/>
              <a:t>Results – Elementary School Level (2 of 2)</a:t>
            </a:r>
          </a:p>
        </p:txBody>
      </p:sp>
      <p:graphicFrame>
        <p:nvGraphicFramePr>
          <p:cNvPr id="5" name="Chart 4" descr="Graph of the Fall SRSS-Externalizing Results: number and percent of students screened over time at the elementary school level">
            <a:extLst>
              <a:ext uri="{FF2B5EF4-FFF2-40B4-BE49-F238E27FC236}">
                <a16:creationId xmlns:a16="http://schemas.microsoft.com/office/drawing/2014/main" id="{D2565757-808E-2AC7-53E3-1079427056FE}"/>
              </a:ext>
            </a:extLst>
          </p:cNvPr>
          <p:cNvGraphicFramePr/>
          <p:nvPr/>
        </p:nvGraphicFramePr>
        <p:xfrm>
          <a:off x="480937" y="1699924"/>
          <a:ext cx="11008591" cy="479295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063283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0DBC67-492D-036F-C883-6C73E504B0C6}"/>
            </a:ext>
          </a:extLst>
        </p:cNvPr>
        <p:cNvGrpSpPr/>
        <p:nvPr/>
      </p:nvGrpSpPr>
      <p:grpSpPr>
        <a:xfrm>
          <a:off x="0" y="0"/>
          <a:ext cx="0" cy="0"/>
          <a:chOff x="0" y="0"/>
          <a:chExt cx="0" cy="0"/>
        </a:xfrm>
      </p:grpSpPr>
      <p:sp>
        <p:nvSpPr>
          <p:cNvPr id="6" name="Title">
            <a:extLst>
              <a:ext uri="{FF2B5EF4-FFF2-40B4-BE49-F238E27FC236}">
                <a16:creationId xmlns:a16="http://schemas.microsoft.com/office/drawing/2014/main" id="{E160AADF-E567-ADF9-CFC3-DA181AE5CE4F}"/>
              </a:ext>
            </a:extLst>
          </p:cNvPr>
          <p:cNvSpPr>
            <a:spLocks noGrp="1"/>
          </p:cNvSpPr>
          <p:nvPr>
            <p:ph type="title"/>
          </p:nvPr>
        </p:nvSpPr>
        <p:spPr/>
        <p:txBody>
          <a:bodyPr/>
          <a:lstStyle/>
          <a:p>
            <a:r>
              <a:rPr lang="en-US"/>
              <a:t>Data to Indicate a Focus on Tier 1: School Level</a:t>
            </a:r>
          </a:p>
        </p:txBody>
      </p:sp>
      <p:pic>
        <p:nvPicPr>
          <p:cNvPr id="2" name="Content" descr="Chart that displays which percent of students are making adequate progress, have moderate difficulties, or have significant difficulties in reading skills, math skills, prosocial behavior, and motivation to learn.">
            <a:extLst>
              <a:ext uri="{FF2B5EF4-FFF2-40B4-BE49-F238E27FC236}">
                <a16:creationId xmlns:a16="http://schemas.microsoft.com/office/drawing/2014/main" id="{F0848193-71EF-6D61-1EF3-FB898DA0AD87}"/>
              </a:ext>
            </a:extLst>
          </p:cNvPr>
          <p:cNvPicPr>
            <a:picLocks noChangeAspect="1"/>
          </p:cNvPicPr>
          <p:nvPr/>
        </p:nvPicPr>
        <p:blipFill>
          <a:blip r:embed="rId2"/>
          <a:stretch/>
        </p:blipFill>
        <p:spPr>
          <a:xfrm>
            <a:off x="3049138" y="2373017"/>
            <a:ext cx="6093724" cy="3899425"/>
          </a:xfrm>
          <a:prstGeom prst="rect">
            <a:avLst/>
          </a:prstGeom>
        </p:spPr>
      </p:pic>
      <p:sp>
        <p:nvSpPr>
          <p:cNvPr id="3" name="TextBox">
            <a:extLst>
              <a:ext uri="{FF2B5EF4-FFF2-40B4-BE49-F238E27FC236}">
                <a16:creationId xmlns:a16="http://schemas.microsoft.com/office/drawing/2014/main" id="{EB46E8E9-B642-2B2A-29E2-77947F93142F}"/>
              </a:ext>
              <a:ext uri="{C183D7F6-B498-43B3-948B-1728B52AA6E4}">
                <adec:decorative xmlns:adec="http://schemas.microsoft.com/office/drawing/2017/decorative" val="1"/>
              </a:ext>
            </a:extLst>
          </p:cNvPr>
          <p:cNvSpPr txBox="1"/>
          <p:nvPr/>
        </p:nvSpPr>
        <p:spPr>
          <a:xfrm>
            <a:off x="-18854" y="6455394"/>
            <a:ext cx="8201320" cy="430887"/>
          </a:xfrm>
          <a:prstGeom prst="rect">
            <a:avLst/>
          </a:prstGeom>
          <a:noFill/>
        </p:spPr>
        <p:txBody>
          <a:bodyPr wrap="square" rtlCol="0">
            <a:spAutoFit/>
          </a:bodyPr>
          <a:lstStyle/>
          <a:p>
            <a:r>
              <a:rPr lang="en-US" sz="1050">
                <a:solidFill>
                  <a:prstClr val="black"/>
                </a:solidFill>
              </a:rPr>
              <a:t>Lane, K. L., Oakes, W. P., &amp; Magill, L. (2013). Primary prevention efforts: How do we implemented and monitor the Tier 1 component of our Comprehensive, Integrated, Three-Tiered (Ci3T) Model?, </a:t>
            </a:r>
            <a:r>
              <a:rPr lang="en-US" sz="1050" i="1">
                <a:solidFill>
                  <a:prstClr val="black"/>
                </a:solidFill>
              </a:rPr>
              <a:t>Preventing School Failure, 58</a:t>
            </a:r>
            <a:r>
              <a:rPr lang="en-US" sz="1050">
                <a:solidFill>
                  <a:prstClr val="black"/>
                </a:solidFill>
              </a:rPr>
              <a:t>(1), 143-158. </a:t>
            </a:r>
          </a:p>
        </p:txBody>
      </p:sp>
      <p:sp>
        <p:nvSpPr>
          <p:cNvPr id="7" name="TextBox 6">
            <a:extLst>
              <a:ext uri="{FF2B5EF4-FFF2-40B4-BE49-F238E27FC236}">
                <a16:creationId xmlns:a16="http://schemas.microsoft.com/office/drawing/2014/main" id="{5FD5550E-3DD5-91A0-65B3-B47A92C0133C}"/>
              </a:ext>
            </a:extLst>
          </p:cNvPr>
          <p:cNvSpPr txBox="1"/>
          <p:nvPr/>
        </p:nvSpPr>
        <p:spPr>
          <a:xfrm>
            <a:off x="1015621" y="1855152"/>
            <a:ext cx="10694158" cy="369332"/>
          </a:xfrm>
          <a:prstGeom prst="rect">
            <a:avLst/>
          </a:prstGeom>
          <a:noFill/>
        </p:spPr>
        <p:txBody>
          <a:bodyPr wrap="square">
            <a:spAutoFit/>
          </a:bodyPr>
          <a:lstStyle/>
          <a:p>
            <a:pPr algn="ctr"/>
            <a:r>
              <a:rPr lang="en-US" b="1">
                <a:cs typeface="Times New Roman" pitchFamily="18" charset="0"/>
              </a:rPr>
              <a:t>Social Skills Improvement System – Performance Screening Guide Spring 2012 – Total School</a:t>
            </a:r>
            <a:endParaRPr lang="en-US" b="1"/>
          </a:p>
        </p:txBody>
      </p:sp>
    </p:spTree>
    <p:extLst>
      <p:ext uri="{BB962C8B-B14F-4D97-AF65-F5344CB8AC3E}">
        <p14:creationId xmlns:p14="http://schemas.microsoft.com/office/powerpoint/2010/main" val="3866228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1668C-697D-4C8F-D134-14F5C14AE58B}"/>
              </a:ext>
            </a:extLst>
          </p:cNvPr>
          <p:cNvSpPr>
            <a:spLocks noGrp="1"/>
          </p:cNvSpPr>
          <p:nvPr>
            <p:ph type="title"/>
          </p:nvPr>
        </p:nvSpPr>
        <p:spPr/>
        <p:txBody>
          <a:bodyPr/>
          <a:lstStyle/>
          <a:p>
            <a:r>
              <a:rPr lang="en-US"/>
              <a:t>Ci3T Integrated Lesson Planning</a:t>
            </a:r>
          </a:p>
        </p:txBody>
      </p:sp>
      <p:grpSp>
        <p:nvGrpSpPr>
          <p:cNvPr id="5" name="Group" descr="Comprehensive, Integrated, Three-Tiered Model of Prevention pyramid with an arrow pointing to the bottom green tier (Tier 1).">
            <a:extLst>
              <a:ext uri="{FF2B5EF4-FFF2-40B4-BE49-F238E27FC236}">
                <a16:creationId xmlns:a16="http://schemas.microsoft.com/office/drawing/2014/main" id="{12EF95F1-8F50-1E72-9EAF-D53E25F509AE}"/>
              </a:ext>
            </a:extLst>
          </p:cNvPr>
          <p:cNvGrpSpPr/>
          <p:nvPr/>
        </p:nvGrpSpPr>
        <p:grpSpPr>
          <a:xfrm>
            <a:off x="461276" y="2112963"/>
            <a:ext cx="5836071" cy="4043114"/>
            <a:chOff x="461276" y="2112963"/>
            <a:chExt cx="5836071" cy="4043114"/>
          </a:xfrm>
        </p:grpSpPr>
        <p:pic>
          <p:nvPicPr>
            <p:cNvPr id="9" name="Picture 1" descr="Diagram&#10;&#10;Description automatically generated">
              <a:extLst>
                <a:ext uri="{FF2B5EF4-FFF2-40B4-BE49-F238E27FC236}">
                  <a16:creationId xmlns:a16="http://schemas.microsoft.com/office/drawing/2014/main" id="{2CBD09DB-9E70-B078-791A-4C4FED6DE83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9498" y="2112963"/>
              <a:ext cx="5827849" cy="4043114"/>
            </a:xfrm>
            <a:prstGeom prst="rect">
              <a:avLst/>
            </a:prstGeom>
          </p:spPr>
        </p:pic>
        <p:sp>
          <p:nvSpPr>
            <p:cNvPr id="10" name="Arrow">
              <a:extLst>
                <a:ext uri="{FF2B5EF4-FFF2-40B4-BE49-F238E27FC236}">
                  <a16:creationId xmlns:a16="http://schemas.microsoft.com/office/drawing/2014/main" id="{0487792D-380F-E773-B511-AC244F6251A8}"/>
                </a:ext>
                <a:ext uri="{C183D7F6-B498-43B3-948B-1728B52AA6E4}">
                  <adec:decorative xmlns:adec="http://schemas.microsoft.com/office/drawing/2017/decorative" val="0"/>
                </a:ext>
              </a:extLst>
            </p:cNvPr>
            <p:cNvSpPr/>
            <p:nvPr/>
          </p:nvSpPr>
          <p:spPr>
            <a:xfrm rot="1671121">
              <a:off x="461276" y="4002406"/>
              <a:ext cx="1024570" cy="516823"/>
            </a:xfrm>
            <a:prstGeom prst="rightArrow">
              <a:avLst/>
            </a:prstGeom>
            <a:noFill/>
            <a:ln w="38100">
              <a:solidFill>
                <a:schemeClr val="accent5"/>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grpSp>
      <p:pic>
        <p:nvPicPr>
          <p:cNvPr id="3" name="Picture 2" descr="Integrated Lesson Plan. Includes strategies such as active supervision, behavior specific praise, high-p request sequence, instructional choice, instructional feedback, opportunities to respond, and precorrection. Also includes core lesson elements, which are academic objectives, social skills objectives, and behavioral expectations.">
            <a:extLst>
              <a:ext uri="{FF2B5EF4-FFF2-40B4-BE49-F238E27FC236}">
                <a16:creationId xmlns:a16="http://schemas.microsoft.com/office/drawing/2014/main" id="{A0560071-6F20-D39D-2422-49FDBE65F6F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4290" b="13076"/>
          <a:stretch/>
        </p:blipFill>
        <p:spPr>
          <a:xfrm>
            <a:off x="6609242" y="2278215"/>
            <a:ext cx="4744558" cy="3029581"/>
          </a:xfrm>
          <a:prstGeom prst="rect">
            <a:avLst/>
          </a:prstGeom>
          <a:ln>
            <a:solidFill>
              <a:schemeClr val="tx1"/>
            </a:solidFill>
          </a:ln>
        </p:spPr>
      </p:pic>
      <p:sp>
        <p:nvSpPr>
          <p:cNvPr id="4" name="Citation">
            <a:extLst>
              <a:ext uri="{FF2B5EF4-FFF2-40B4-BE49-F238E27FC236}">
                <a16:creationId xmlns:a16="http://schemas.microsoft.com/office/drawing/2014/main" id="{00BB1C7F-3FEE-B691-C793-304B1990882B}"/>
              </a:ext>
              <a:ext uri="{C183D7F6-B498-43B3-948B-1728B52AA6E4}">
                <adec:decorative xmlns:adec="http://schemas.microsoft.com/office/drawing/2017/decorative" val="1"/>
              </a:ext>
            </a:extLst>
          </p:cNvPr>
          <p:cNvSpPr txBox="1"/>
          <p:nvPr/>
        </p:nvSpPr>
        <p:spPr>
          <a:xfrm>
            <a:off x="69448" y="6331191"/>
            <a:ext cx="11455802" cy="500137"/>
          </a:xfrm>
          <a:prstGeom prst="rect">
            <a:avLst/>
          </a:prstGeom>
          <a:noFill/>
        </p:spPr>
        <p:txBody>
          <a:bodyPr wrap="square">
            <a:spAutoFit/>
          </a:bodyPr>
          <a:lstStyle/>
          <a:p>
            <a:pPr marL="0" marR="0">
              <a:buNone/>
              <a:tabLst>
                <a:tab pos="2971800" algn="ctr"/>
                <a:tab pos="5943600" algn="r"/>
              </a:tabLst>
            </a:pPr>
            <a:r>
              <a:rPr lang="en-US" sz="1050">
                <a:solidFill>
                  <a:srgbClr val="808080"/>
                </a:solidFill>
                <a:effectLst/>
                <a:latin typeface="Calibri" panose="020F0502020204030204" pitchFamily="34" charset="0"/>
                <a:ea typeface="Calibri" panose="020F0502020204030204" pitchFamily="34" charset="0"/>
                <a:cs typeface="Times New Roman" panose="02020603050405020304" pitchFamily="18" charset="0"/>
              </a:rPr>
              <a:t>Citation. Oakes, W. P., Lane, K. L., Lane, K. S., &amp; Buckman, M. M. (2019). </a:t>
            </a:r>
            <a:r>
              <a:rPr lang="en-US" sz="1050" i="1">
                <a:solidFill>
                  <a:srgbClr val="808080"/>
                </a:solidFill>
                <a:effectLst/>
                <a:latin typeface="Calibri" panose="020F0502020204030204" pitchFamily="34" charset="0"/>
                <a:ea typeface="Calibri" panose="020F0502020204030204" pitchFamily="34" charset="0"/>
                <a:cs typeface="Times New Roman" panose="02020603050405020304" pitchFamily="18" charset="0"/>
              </a:rPr>
              <a:t>Ci3T integrated lessons plan template</a:t>
            </a:r>
            <a:r>
              <a:rPr lang="en-US" sz="1050">
                <a:solidFill>
                  <a:srgbClr val="808080"/>
                </a:solidFill>
                <a:effectLst/>
                <a:latin typeface="Calibri" panose="020F0502020204030204" pitchFamily="34" charset="0"/>
                <a:ea typeface="Calibri" panose="020F0502020204030204" pitchFamily="34" charset="0"/>
                <a:cs typeface="Times New Roman" panose="02020603050405020304" pitchFamily="18" charset="0"/>
              </a:rPr>
              <a:t>. www.ci3t.org.</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0" marR="0">
              <a:buNone/>
              <a:tabLst>
                <a:tab pos="2971800" algn="ctr"/>
                <a:tab pos="5943600" algn="r"/>
              </a:tabLst>
            </a:pPr>
            <a:r>
              <a:rPr lang="en-US" sz="1050">
                <a:solidFill>
                  <a:srgbClr val="808080"/>
                </a:solidFill>
                <a:effectLst/>
                <a:latin typeface="Calibri" panose="020F0502020204030204" pitchFamily="34" charset="0"/>
                <a:ea typeface="Calibri" panose="020F0502020204030204" pitchFamily="34" charset="0"/>
                <a:cs typeface="Times New Roman" panose="02020603050405020304" pitchFamily="18" charset="0"/>
              </a:rPr>
              <a:t>Completed examples available in:</a:t>
            </a:r>
            <a:r>
              <a:rPr lang="en-US" sz="1600">
                <a:latin typeface="Calibri" panose="020F0502020204030204" pitchFamily="34" charset="0"/>
                <a:ea typeface="Calibri" panose="020F0502020204030204" pitchFamily="34" charset="0"/>
                <a:cs typeface="Times New Roman" panose="02020603050405020304" pitchFamily="18" charset="0"/>
              </a:rPr>
              <a:t> </a:t>
            </a:r>
            <a:r>
              <a:rPr lang="en-US" sz="1050">
                <a:solidFill>
                  <a:srgbClr val="808080"/>
                </a:solidFill>
                <a:effectLst/>
                <a:latin typeface="Calibri" panose="020F0502020204030204" pitchFamily="34" charset="0"/>
                <a:ea typeface="Calibri" panose="020F0502020204030204" pitchFamily="34" charset="0"/>
                <a:cs typeface="Times New Roman" panose="02020603050405020304" pitchFamily="18" charset="0"/>
              </a:rPr>
              <a:t>Ci3T Project ENHANCE Research Team. (2022, July). </a:t>
            </a:r>
            <a:r>
              <a:rPr lang="en-US" sz="1050" i="1">
                <a:solidFill>
                  <a:srgbClr val="808080"/>
                </a:solidFill>
                <a:effectLst/>
                <a:latin typeface="Calibri" panose="020F0502020204030204" pitchFamily="34" charset="0"/>
                <a:ea typeface="Calibri" panose="020F0502020204030204" pitchFamily="34" charset="0"/>
                <a:cs typeface="Times New Roman" panose="02020603050405020304" pitchFamily="18" charset="0"/>
              </a:rPr>
              <a:t>Embedding and integrating Ci3T domains into daily instruction</a:t>
            </a:r>
            <a:r>
              <a:rPr lang="en-US" sz="1050">
                <a:solidFill>
                  <a:srgbClr val="808080"/>
                </a:solidFill>
                <a:effectLst/>
                <a:latin typeface="Calibri" panose="020F0502020204030204" pitchFamily="34" charset="0"/>
                <a:ea typeface="Calibri" panose="020F0502020204030204" pitchFamily="34" charset="0"/>
                <a:cs typeface="Times New Roman" panose="02020603050405020304" pitchFamily="18" charset="0"/>
              </a:rPr>
              <a:t>. Author. </a:t>
            </a:r>
            <a:r>
              <a:rPr lang="en-US" sz="1050">
                <a:solidFill>
                  <a:srgbClr val="808080"/>
                </a:solidFill>
                <a:effectLst/>
                <a:latin typeface="Calibri" panose="020F0502020204030204" pitchFamily="34" charset="0"/>
                <a:ea typeface="Calibri" panose="020F0502020204030204" pitchFamily="34" charset="0"/>
                <a:cs typeface="Times New Roman" panose="02020603050405020304" pitchFamily="18" charset="0"/>
                <a:hlinkClick r:id="rId5"/>
              </a:rPr>
              <a:t>https://doi.org/10.17161/ci3t.42880</a:t>
            </a:r>
            <a:r>
              <a:rPr lang="en-US" sz="1050">
                <a:solidFill>
                  <a:srgbClr val="80808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26" name="Picture 3">
            <a:extLst>
              <a:ext uri="{FF2B5EF4-FFF2-40B4-BE49-F238E27FC236}">
                <a16:creationId xmlns:a16="http://schemas.microsoft.com/office/drawing/2014/main" id="{04FE7E35-DF58-3A68-0348-AE9AA5EDD1F4}"/>
              </a:ext>
              <a:ext uri="{C183D7F6-B498-43B3-948B-1728B52AA6E4}">
                <adec:decorative xmlns:adec="http://schemas.microsoft.com/office/drawing/2017/decorative" val="1"/>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p:blipFill>
        <p:spPr bwMode="auto">
          <a:xfrm>
            <a:off x="11021483" y="0"/>
            <a:ext cx="1170517"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37587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6EF20-D550-4249-9C55-88E579BEE548}"/>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Integrated Lesson Plan</a:t>
            </a:r>
          </a:p>
        </p:txBody>
      </p:sp>
      <p:pic>
        <p:nvPicPr>
          <p:cNvPr id="9" name="Picture 1" descr="Integrated Lesson Plan. Includes strategies such as active supervision, behavior specific praise, high-p request sequence, instructional choice, instructional feedback, opportunities to respond, and precorrection. Also includes core lesson elements, which are academic objectives, social skills objectives, and behavioral expectations.">
            <a:extLst>
              <a:ext uri="{FF2B5EF4-FFF2-40B4-BE49-F238E27FC236}">
                <a16:creationId xmlns:a16="http://schemas.microsoft.com/office/drawing/2014/main" id="{5A29E1D8-7908-D04C-68F3-09B4F6764EB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78297" y="75721"/>
            <a:ext cx="10502990" cy="6706558"/>
          </a:xfrm>
          <a:prstGeom prst="rect">
            <a:avLst/>
          </a:prstGeom>
          <a:ln>
            <a:solidFill>
              <a:schemeClr val="tx1"/>
            </a:solidFill>
          </a:ln>
        </p:spPr>
      </p:pic>
      <p:sp>
        <p:nvSpPr>
          <p:cNvPr id="15" name="Rectangle 1">
            <a:extLst>
              <a:ext uri="{FF2B5EF4-FFF2-40B4-BE49-F238E27FC236}">
                <a16:creationId xmlns:a16="http://schemas.microsoft.com/office/drawing/2014/main" id="{614F4E20-F682-20BC-CEDD-F9704CBCE9A0}"/>
              </a:ext>
              <a:ext uri="{C183D7F6-B498-43B3-948B-1728B52AA6E4}">
                <adec:decorative xmlns:adec="http://schemas.microsoft.com/office/drawing/2017/decorative" val="1"/>
              </a:ext>
            </a:extLst>
          </p:cNvPr>
          <p:cNvSpPr/>
          <p:nvPr/>
        </p:nvSpPr>
        <p:spPr>
          <a:xfrm>
            <a:off x="1094864" y="2574758"/>
            <a:ext cx="2033337" cy="1540042"/>
          </a:xfrm>
          <a:prstGeom prst="rect">
            <a:avLst/>
          </a:prstGeom>
          <a:noFill/>
          <a:ln w="57150" cap="flat" cmpd="sng" algn="ctr">
            <a:solidFill>
              <a:schemeClr val="accent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 name="Rectangle 2">
            <a:extLst>
              <a:ext uri="{FF2B5EF4-FFF2-40B4-BE49-F238E27FC236}">
                <a16:creationId xmlns:a16="http://schemas.microsoft.com/office/drawing/2014/main" id="{4D10287F-4A8E-6334-0A27-66115EF16611}"/>
              </a:ext>
              <a:ext uri="{C183D7F6-B498-43B3-948B-1728B52AA6E4}">
                <adec:decorative xmlns:adec="http://schemas.microsoft.com/office/drawing/2017/decorative" val="1"/>
              </a:ext>
            </a:extLst>
          </p:cNvPr>
          <p:cNvSpPr/>
          <p:nvPr/>
        </p:nvSpPr>
        <p:spPr>
          <a:xfrm>
            <a:off x="8410259" y="502723"/>
            <a:ext cx="2694880" cy="1819371"/>
          </a:xfrm>
          <a:prstGeom prst="rect">
            <a:avLst/>
          </a:prstGeom>
          <a:noFill/>
          <a:ln w="57150" cap="flat" cmpd="sng" algn="ctr">
            <a:solidFill>
              <a:schemeClr val="accent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4" name="Picture 2" descr="Teacher Reflection form">
            <a:extLst>
              <a:ext uri="{FF2B5EF4-FFF2-40B4-BE49-F238E27FC236}">
                <a16:creationId xmlns:a16="http://schemas.microsoft.com/office/drawing/2014/main" id="{EEFCEB27-F8CB-6812-A317-974ED324FE77}"/>
              </a:ext>
            </a:extLst>
          </p:cNvPr>
          <p:cNvPicPr>
            <a:picLocks noChangeAspect="1"/>
          </p:cNvPicPr>
          <p:nvPr/>
        </p:nvPicPr>
        <p:blipFill>
          <a:blip r:embed="rId3"/>
          <a:stretch>
            <a:fillRect/>
          </a:stretch>
        </p:blipFill>
        <p:spPr>
          <a:xfrm>
            <a:off x="1155023" y="4335556"/>
            <a:ext cx="9926052" cy="2420731"/>
          </a:xfrm>
          <a:prstGeom prst="rect">
            <a:avLst/>
          </a:prstGeom>
          <a:ln>
            <a:noFill/>
          </a:ln>
          <a:effectLst/>
        </p:spPr>
      </p:pic>
      <p:sp>
        <p:nvSpPr>
          <p:cNvPr id="4" name="TextBox 3">
            <a:extLst>
              <a:ext uri="{FF2B5EF4-FFF2-40B4-BE49-F238E27FC236}">
                <a16:creationId xmlns:a16="http://schemas.microsoft.com/office/drawing/2014/main" id="{CE1B9D07-790B-3BB6-D566-CBC274150597}"/>
              </a:ext>
              <a:ext uri="{C183D7F6-B498-43B3-948B-1728B52AA6E4}">
                <adec:decorative xmlns:adec="http://schemas.microsoft.com/office/drawing/2017/decorative" val="1"/>
              </a:ext>
            </a:extLst>
          </p:cNvPr>
          <p:cNvSpPr txBox="1"/>
          <p:nvPr/>
        </p:nvSpPr>
        <p:spPr>
          <a:xfrm>
            <a:off x="878297" y="6593199"/>
            <a:ext cx="6706559" cy="233975"/>
          </a:xfrm>
          <a:prstGeom prst="rect">
            <a:avLst/>
          </a:prstGeom>
          <a:noFill/>
        </p:spPr>
        <p:txBody>
          <a:bodyPr wrap="square">
            <a:spAutoFit/>
          </a:bodyPr>
          <a:lstStyle/>
          <a:p>
            <a:pPr algn="l" rtl="0" fontAlgn="base">
              <a:lnSpc>
                <a:spcPts val="1150"/>
              </a:lnSpc>
              <a:buNone/>
            </a:pPr>
            <a:r>
              <a:rPr lang="en-US" sz="900" b="0" i="0" u="none" strike="noStrike">
                <a:solidFill>
                  <a:srgbClr val="808080"/>
                </a:solidFill>
                <a:effectLst/>
              </a:rPr>
              <a:t>Citation. Oakes, W. P., Lane, K. L., Lane, K. S., &amp; Buckman, M. M. (2019). </a:t>
            </a:r>
            <a:r>
              <a:rPr lang="en-US" sz="900" b="0" i="1" u="none" strike="noStrike">
                <a:solidFill>
                  <a:srgbClr val="808080"/>
                </a:solidFill>
                <a:effectLst/>
              </a:rPr>
              <a:t>Ci3T integrated lessons plan template</a:t>
            </a:r>
            <a:r>
              <a:rPr lang="en-US" sz="900" b="0" i="0" u="none" strike="noStrike">
                <a:solidFill>
                  <a:srgbClr val="808080"/>
                </a:solidFill>
                <a:effectLst/>
              </a:rPr>
              <a:t>. www.ci3t.org.</a:t>
            </a:r>
            <a:r>
              <a:rPr lang="en-US" sz="900" b="0" i="0">
                <a:effectLst/>
              </a:rPr>
              <a:t>​</a:t>
            </a:r>
          </a:p>
        </p:txBody>
      </p:sp>
    </p:spTree>
    <p:extLst>
      <p:ext uri="{BB962C8B-B14F-4D97-AF65-F5344CB8AC3E}">
        <p14:creationId xmlns:p14="http://schemas.microsoft.com/office/powerpoint/2010/main" val="4079995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heel(1)">
                                      <p:cBhvr>
                                        <p:cTn id="12" dur="20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B6CC7FB-10F8-33A6-39F3-B3D0714E7581}"/>
              </a:ext>
            </a:extLst>
          </p:cNvPr>
          <p:cNvSpPr>
            <a:spLocks noGrp="1"/>
          </p:cNvSpPr>
          <p:nvPr>
            <p:ph type="title"/>
          </p:nvPr>
        </p:nvSpPr>
        <p:spPr/>
        <p:txBody>
          <a:bodyPr/>
          <a:lstStyle/>
          <a:p>
            <a:r>
              <a:rPr lang="en-US"/>
              <a:t>A Focus on: Responding to Challenging Behavior</a:t>
            </a:r>
          </a:p>
        </p:txBody>
      </p:sp>
      <p:grpSp>
        <p:nvGrpSpPr>
          <p:cNvPr id="3" name="Group" descr="Reactive Plan Flow Chart for Responding to Challenging Behavior">
            <a:extLst>
              <a:ext uri="{FF2B5EF4-FFF2-40B4-BE49-F238E27FC236}">
                <a16:creationId xmlns:a16="http://schemas.microsoft.com/office/drawing/2014/main" id="{C6E4C3DA-40FC-EC28-CBF6-13253EB4A328}"/>
              </a:ext>
            </a:extLst>
          </p:cNvPr>
          <p:cNvGrpSpPr/>
          <p:nvPr/>
        </p:nvGrpSpPr>
        <p:grpSpPr>
          <a:xfrm>
            <a:off x="461276" y="2112963"/>
            <a:ext cx="5836071" cy="4043114"/>
            <a:chOff x="461276" y="2112963"/>
            <a:chExt cx="5836071" cy="4043114"/>
          </a:xfrm>
        </p:grpSpPr>
        <p:pic>
          <p:nvPicPr>
            <p:cNvPr id="8" name="Picture 1" descr="Diagram&#10;&#10;Description automatically generated">
              <a:extLst>
                <a:ext uri="{FF2B5EF4-FFF2-40B4-BE49-F238E27FC236}">
                  <a16:creationId xmlns:a16="http://schemas.microsoft.com/office/drawing/2014/main" id="{F3756766-7F2A-E223-54A6-87AE3DD98DB5}"/>
                </a:ext>
              </a:extLst>
            </p:cNvPr>
            <p:cNvPicPr>
              <a:picLocks noChangeAspect="1"/>
            </p:cNvPicPr>
            <p:nvPr/>
          </p:nvPicPr>
          <p:blipFill>
            <a:blip r:embed="rId2"/>
            <a:stretch>
              <a:fillRect/>
            </a:stretch>
          </p:blipFill>
          <p:spPr>
            <a:xfrm>
              <a:off x="469498" y="2112963"/>
              <a:ext cx="5827849" cy="4043114"/>
            </a:xfrm>
            <a:prstGeom prst="rect">
              <a:avLst/>
            </a:prstGeom>
          </p:spPr>
        </p:pic>
        <p:sp>
          <p:nvSpPr>
            <p:cNvPr id="9" name="Arrow">
              <a:extLst>
                <a:ext uri="{FF2B5EF4-FFF2-40B4-BE49-F238E27FC236}">
                  <a16:creationId xmlns:a16="http://schemas.microsoft.com/office/drawing/2014/main" id="{161C8871-3C7B-A3C7-99A6-15DDDF57B754}"/>
                </a:ext>
              </a:extLst>
            </p:cNvPr>
            <p:cNvSpPr/>
            <p:nvPr/>
          </p:nvSpPr>
          <p:spPr>
            <a:xfrm rot="1671121">
              <a:off x="461276" y="4002406"/>
              <a:ext cx="1024570" cy="516823"/>
            </a:xfrm>
            <a:prstGeom prst="rightArrow">
              <a:avLst/>
            </a:prstGeom>
            <a:noFill/>
            <a:ln w="38100">
              <a:solidFill>
                <a:schemeClr val="accent5"/>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grpSp>
      <p:pic>
        <p:nvPicPr>
          <p:cNvPr id="4" name="Picture 2" descr="Reactive Plan Flow Chart for Responding to Challenging Behavior">
            <a:extLst>
              <a:ext uri="{FF2B5EF4-FFF2-40B4-BE49-F238E27FC236}">
                <a16:creationId xmlns:a16="http://schemas.microsoft.com/office/drawing/2014/main" id="{2AC542FE-7C5F-8CDA-2B61-CDCBF9D09CF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673420" y="1726951"/>
            <a:ext cx="3362398" cy="4351338"/>
          </a:xfrm>
          <a:prstGeom prst="rect">
            <a:avLst/>
          </a:prstGeom>
          <a:ln>
            <a:solidFill>
              <a:schemeClr val="tx1"/>
            </a:solidFill>
          </a:ln>
        </p:spPr>
      </p:pic>
      <p:pic>
        <p:nvPicPr>
          <p:cNvPr id="5" name="Picture 3">
            <a:extLst>
              <a:ext uri="{FF2B5EF4-FFF2-40B4-BE49-F238E27FC236}">
                <a16:creationId xmlns:a16="http://schemas.microsoft.com/office/drawing/2014/main" id="{C8DB3082-0F5E-0681-8E68-4DCEB633E1FD}"/>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003837" y="0"/>
            <a:ext cx="1188163" cy="1537623"/>
          </a:xfrm>
          <a:prstGeom prst="rect">
            <a:avLst/>
          </a:prstGeom>
          <a:ln>
            <a:solidFill>
              <a:schemeClr val="tx1"/>
            </a:solidFill>
          </a:ln>
        </p:spPr>
      </p:pic>
      <p:pic>
        <p:nvPicPr>
          <p:cNvPr id="7" name="Picture 4">
            <a:extLst>
              <a:ext uri="{FF2B5EF4-FFF2-40B4-BE49-F238E27FC236}">
                <a16:creationId xmlns:a16="http://schemas.microsoft.com/office/drawing/2014/main" id="{234865FB-663A-F38D-54ED-2EC21690771B}"/>
              </a:ext>
              <a:ext uri="{C183D7F6-B498-43B3-948B-1728B52AA6E4}">
                <adec:decorative xmlns:adec="http://schemas.microsoft.com/office/drawing/2017/decorative" val="1"/>
              </a:ext>
            </a:extLst>
          </p:cNvPr>
          <p:cNvPicPr>
            <a:picLocks noGrp="1" noChangeAspect="1"/>
          </p:cNvPicPr>
          <p:nvPr>
            <p:ph idx="1"/>
          </p:nvPr>
        </p:nvPicPr>
        <p:blipFill>
          <a:blip r:embed="rId5" cstate="print">
            <a:extLst>
              <a:ext uri="{28A0092B-C50C-407E-A947-70E740481C1C}">
                <a14:useLocalDpi xmlns:a14="http://schemas.microsoft.com/office/drawing/2010/main"/>
              </a:ext>
            </a:extLst>
          </a:blip>
          <a:stretch>
            <a:fillRect/>
          </a:stretch>
        </p:blipFill>
        <p:spPr>
          <a:xfrm>
            <a:off x="11022889" y="1600200"/>
            <a:ext cx="1170431" cy="1828800"/>
          </a:xfrm>
        </p:spPr>
      </p:pic>
    </p:spTree>
    <p:extLst>
      <p:ext uri="{BB962C8B-B14F-4D97-AF65-F5344CB8AC3E}">
        <p14:creationId xmlns:p14="http://schemas.microsoft.com/office/powerpoint/2010/main" val="23798711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hidden)">
            <a:extLst>
              <a:ext uri="{FF2B5EF4-FFF2-40B4-BE49-F238E27FC236}">
                <a16:creationId xmlns:a16="http://schemas.microsoft.com/office/drawing/2014/main" id="{3D95E5E6-ED68-3C0D-B12E-8D0FC0499EF6}"/>
              </a:ext>
            </a:extLst>
          </p:cNvPr>
          <p:cNvSpPr txBox="1">
            <a:spLocks noGrp="1"/>
          </p:cNvSpPr>
          <p:nvPr>
            <p:ph type="title" idx="4294967295"/>
          </p:nvPr>
        </p:nvSpPr>
        <p:spPr>
          <a:xfrm>
            <a:off x="838200" y="-154046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Reactive Plan: Flow Chart for Responding to Challenging Behavior 2</a:t>
            </a:r>
          </a:p>
        </p:txBody>
      </p:sp>
      <p:pic>
        <p:nvPicPr>
          <p:cNvPr id="4" name="Picture 2" descr="Reactive Plan Flow Chart for Responding to Challenging Behavior that includes definitions of and directions for responding to minor versus major behavior.">
            <a:extLst>
              <a:ext uri="{FF2B5EF4-FFF2-40B4-BE49-F238E27FC236}">
                <a16:creationId xmlns:a16="http://schemas.microsoft.com/office/drawing/2014/main" id="{2AC542FE-7C5F-8CDA-2B61-CDCBF9D09CF8}"/>
              </a:ext>
            </a:extLst>
          </p:cNvPr>
          <p:cNvPicPr>
            <a:picLocks noChangeAspect="1"/>
          </p:cNvPicPr>
          <p:nvPr/>
        </p:nvPicPr>
        <p:blipFill>
          <a:blip r:embed="rId2"/>
          <a:stretch>
            <a:fillRect/>
          </a:stretch>
        </p:blipFill>
        <p:spPr>
          <a:xfrm>
            <a:off x="838200" y="245750"/>
            <a:ext cx="9842638" cy="12737529"/>
          </a:xfrm>
          <a:prstGeom prst="rect">
            <a:avLst/>
          </a:prstGeom>
          <a:ln>
            <a:solidFill>
              <a:schemeClr val="tx1"/>
            </a:solidFill>
          </a:ln>
        </p:spPr>
      </p:pic>
      <p:pic>
        <p:nvPicPr>
          <p:cNvPr id="2" name="Picture 3" descr="Image of Lincoln Elementary Implementation Manual">
            <a:extLst>
              <a:ext uri="{FF2B5EF4-FFF2-40B4-BE49-F238E27FC236}">
                <a16:creationId xmlns:a16="http://schemas.microsoft.com/office/drawing/2014/main" id="{7403D116-B47A-014D-1DDE-5DDDD34659BD}"/>
              </a:ex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003837" y="0"/>
            <a:ext cx="1188163" cy="1537623"/>
          </a:xfrm>
          <a:prstGeom prst="rect">
            <a:avLst/>
          </a:prstGeom>
          <a:ln>
            <a:solidFill>
              <a:schemeClr val="tx1"/>
            </a:solidFill>
          </a:ln>
        </p:spPr>
      </p:pic>
      <p:pic>
        <p:nvPicPr>
          <p:cNvPr id="3" name="Picture 4" descr="Ci3T as a Structure to Create Positive, Productive, Safe Learning Environments module cover">
            <a:extLst>
              <a:ext uri="{FF2B5EF4-FFF2-40B4-BE49-F238E27FC236}">
                <a16:creationId xmlns:a16="http://schemas.microsoft.com/office/drawing/2014/main" id="{BDAB839C-D0A4-4702-A8AD-E4CACD89FAAF}"/>
              </a:ext>
              <a:ext uri="{C183D7F6-B498-43B3-948B-1728B52AA6E4}">
                <adec:decorative xmlns:adec="http://schemas.microsoft.com/office/drawing/2017/decorative" val="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022889" y="1600200"/>
            <a:ext cx="1170431" cy="1828800"/>
          </a:xfrm>
          <a:prstGeom prst="rect">
            <a:avLst/>
          </a:prstGeom>
        </p:spPr>
      </p:pic>
    </p:spTree>
    <p:extLst>
      <p:ext uri="{BB962C8B-B14F-4D97-AF65-F5344CB8AC3E}">
        <p14:creationId xmlns:p14="http://schemas.microsoft.com/office/powerpoint/2010/main" val="3894794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0BCE0ED-E324-1C08-C703-30D9596103C4}"/>
              </a:ext>
            </a:extLst>
          </p:cNvPr>
          <p:cNvSpPr>
            <a:spLocks noGrp="1"/>
          </p:cNvSpPr>
          <p:nvPr>
            <p:ph type="title"/>
          </p:nvPr>
        </p:nvSpPr>
        <p:spPr/>
        <p:txBody>
          <a:bodyPr>
            <a:normAutofit fontScale="90000"/>
          </a:bodyPr>
          <a:lstStyle/>
          <a:p>
            <a:r>
              <a:rPr lang="en-US" sz="4400"/>
              <a:t>6-Step Instructional Approach for Responding to Challenging Behavior</a:t>
            </a:r>
            <a:endParaRPr lang="en-US"/>
          </a:p>
        </p:txBody>
      </p:sp>
      <p:grpSp>
        <p:nvGrpSpPr>
          <p:cNvPr id="2" name="Group 1" descr="Infographic of the 6-Step Instructional Approach for Responding to Challenging Behavior. Step 1-Show empathy, Step 2-Maintain the flow of instruction, Step 3-Acknowledge other students meeting expectations, Step 4- Redirect and reteach expected behavior, Step 5- Allow time and space and Step 6-Recognize and reinforce">
            <a:extLst>
              <a:ext uri="{FF2B5EF4-FFF2-40B4-BE49-F238E27FC236}">
                <a16:creationId xmlns:a16="http://schemas.microsoft.com/office/drawing/2014/main" id="{F4DB72CE-8A31-9EE6-57AE-39CE9072BA71}"/>
              </a:ext>
            </a:extLst>
          </p:cNvPr>
          <p:cNvGrpSpPr/>
          <p:nvPr/>
        </p:nvGrpSpPr>
        <p:grpSpPr>
          <a:xfrm>
            <a:off x="245807" y="1826820"/>
            <a:ext cx="9296530" cy="4348947"/>
            <a:chOff x="838849" y="1826820"/>
            <a:chExt cx="7301611" cy="4348947"/>
          </a:xfrm>
        </p:grpSpPr>
        <p:sp>
          <p:nvSpPr>
            <p:cNvPr id="3" name="Freeform: Shape 2">
              <a:extLst>
                <a:ext uri="{FF2B5EF4-FFF2-40B4-BE49-F238E27FC236}">
                  <a16:creationId xmlns:a16="http://schemas.microsoft.com/office/drawing/2014/main" id="{714A4384-619A-0102-D12B-43A7B1475B89}"/>
                </a:ext>
              </a:extLst>
            </p:cNvPr>
            <p:cNvSpPr/>
            <p:nvPr/>
          </p:nvSpPr>
          <p:spPr>
            <a:xfrm>
              <a:off x="2188833" y="1896404"/>
              <a:ext cx="5951627" cy="556665"/>
            </a:xfrm>
            <a:custGeom>
              <a:avLst/>
              <a:gdLst>
                <a:gd name="connsiteX0" fmla="*/ 92779 w 556665"/>
                <a:gd name="connsiteY0" fmla="*/ 0 h 5951627"/>
                <a:gd name="connsiteX1" fmla="*/ 463886 w 556665"/>
                <a:gd name="connsiteY1" fmla="*/ 0 h 5951627"/>
                <a:gd name="connsiteX2" fmla="*/ 556665 w 556665"/>
                <a:gd name="connsiteY2" fmla="*/ 92779 h 5951627"/>
                <a:gd name="connsiteX3" fmla="*/ 556665 w 556665"/>
                <a:gd name="connsiteY3" fmla="*/ 5951627 h 5951627"/>
                <a:gd name="connsiteX4" fmla="*/ 556665 w 556665"/>
                <a:gd name="connsiteY4" fmla="*/ 5951627 h 5951627"/>
                <a:gd name="connsiteX5" fmla="*/ 0 w 556665"/>
                <a:gd name="connsiteY5" fmla="*/ 5951627 h 5951627"/>
                <a:gd name="connsiteX6" fmla="*/ 0 w 556665"/>
                <a:gd name="connsiteY6" fmla="*/ 5951627 h 5951627"/>
                <a:gd name="connsiteX7" fmla="*/ 0 w 556665"/>
                <a:gd name="connsiteY7" fmla="*/ 92779 h 5951627"/>
                <a:gd name="connsiteX8" fmla="*/ 92779 w 556665"/>
                <a:gd name="connsiteY8" fmla="*/ 0 h 5951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6665" h="5951627">
                  <a:moveTo>
                    <a:pt x="556665" y="991957"/>
                  </a:moveTo>
                  <a:lnTo>
                    <a:pt x="556665" y="4959670"/>
                  </a:lnTo>
                  <a:cubicBezTo>
                    <a:pt x="556665" y="5507505"/>
                    <a:pt x="552780" y="5951622"/>
                    <a:pt x="547987" y="5951622"/>
                  </a:cubicBezTo>
                  <a:lnTo>
                    <a:pt x="0" y="5951622"/>
                  </a:lnTo>
                  <a:lnTo>
                    <a:pt x="0" y="5951622"/>
                  </a:lnTo>
                  <a:lnTo>
                    <a:pt x="0" y="5"/>
                  </a:lnTo>
                  <a:lnTo>
                    <a:pt x="0" y="5"/>
                  </a:lnTo>
                  <a:lnTo>
                    <a:pt x="547987" y="5"/>
                  </a:lnTo>
                  <a:cubicBezTo>
                    <a:pt x="552780" y="5"/>
                    <a:pt x="556665" y="444122"/>
                    <a:pt x="556665" y="991957"/>
                  </a:cubicBezTo>
                  <a:close/>
                </a:path>
              </a:pathLst>
            </a:custGeom>
            <a:solidFill>
              <a:schemeClr val="bg1"/>
            </a:solidFill>
            <a:ln>
              <a:solidFill>
                <a:schemeClr val="accent2">
                  <a:lumMod val="10000"/>
                  <a:alpha val="90000"/>
                </a:schemeClr>
              </a:solidFill>
            </a:ln>
          </p:spPr>
          <p:style>
            <a:lnRef idx="2">
              <a:schemeClr val="accent5">
                <a:alpha val="90000"/>
                <a:tint val="40000"/>
                <a:hueOff val="0"/>
                <a:satOff val="0"/>
                <a:lumOff val="0"/>
                <a:alphaOff val="0"/>
              </a:schemeClr>
            </a:lnRef>
            <a:fillRef idx="1">
              <a:schemeClr val="accent5">
                <a:alpha val="90000"/>
                <a:tint val="40000"/>
                <a:hueOff val="0"/>
                <a:satOff val="0"/>
                <a:lumOff val="0"/>
                <a:alphaOff val="0"/>
              </a:schemeClr>
            </a:fillRef>
            <a:effectRef idx="0">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0" tIns="150999" rIns="274824" bIns="150999" numCol="1" spcCol="1270" anchor="ctr" anchorCtr="0">
              <a:noAutofit/>
            </a:bodyPr>
            <a:lstStyle/>
            <a:p>
              <a:pPr marL="171450" lvl="1" indent="-171450" algn="l" defTabSz="800100">
                <a:lnSpc>
                  <a:spcPct val="90000"/>
                </a:lnSpc>
                <a:spcBef>
                  <a:spcPct val="0"/>
                </a:spcBef>
                <a:spcAft>
                  <a:spcPct val="15000"/>
                </a:spcAft>
                <a:buNone/>
              </a:pPr>
              <a:r>
                <a:rPr lang="en-US" sz="2400" kern="1200"/>
                <a:t>Show empathy</a:t>
              </a:r>
            </a:p>
          </p:txBody>
        </p:sp>
        <p:sp>
          <p:nvSpPr>
            <p:cNvPr id="5" name="Freeform: Shape 4" descr="Infographic of the 6-Step Instructional Approach for Responding to Challenging Behavhior: Step 1-Show empathy, Step 2- Mantain the flow of instruction, Step 3-Acknowledge other students meeting expectations, Step 4-Redirectand reteach expected behavior, Step 5-Allow time and space and Step 6-Recognize and reinforce">
              <a:extLst>
                <a:ext uri="{FF2B5EF4-FFF2-40B4-BE49-F238E27FC236}">
                  <a16:creationId xmlns:a16="http://schemas.microsoft.com/office/drawing/2014/main" id="{2245B68F-D1AD-4D51-52C9-2872CAFF5F0B}"/>
                </a:ext>
              </a:extLst>
            </p:cNvPr>
            <p:cNvSpPr/>
            <p:nvPr/>
          </p:nvSpPr>
          <p:spPr>
            <a:xfrm>
              <a:off x="838849" y="1826820"/>
              <a:ext cx="1349984" cy="695831"/>
            </a:xfrm>
            <a:custGeom>
              <a:avLst/>
              <a:gdLst>
                <a:gd name="connsiteX0" fmla="*/ 0 w 1349984"/>
                <a:gd name="connsiteY0" fmla="*/ 115974 h 695831"/>
                <a:gd name="connsiteX1" fmla="*/ 115974 w 1349984"/>
                <a:gd name="connsiteY1" fmla="*/ 0 h 695831"/>
                <a:gd name="connsiteX2" fmla="*/ 1234010 w 1349984"/>
                <a:gd name="connsiteY2" fmla="*/ 0 h 695831"/>
                <a:gd name="connsiteX3" fmla="*/ 1349984 w 1349984"/>
                <a:gd name="connsiteY3" fmla="*/ 115974 h 695831"/>
                <a:gd name="connsiteX4" fmla="*/ 1349984 w 1349984"/>
                <a:gd name="connsiteY4" fmla="*/ 579857 h 695831"/>
                <a:gd name="connsiteX5" fmla="*/ 1234010 w 1349984"/>
                <a:gd name="connsiteY5" fmla="*/ 695831 h 695831"/>
                <a:gd name="connsiteX6" fmla="*/ 115974 w 1349984"/>
                <a:gd name="connsiteY6" fmla="*/ 695831 h 695831"/>
                <a:gd name="connsiteX7" fmla="*/ 0 w 1349984"/>
                <a:gd name="connsiteY7" fmla="*/ 579857 h 695831"/>
                <a:gd name="connsiteX8" fmla="*/ 0 w 1349984"/>
                <a:gd name="connsiteY8" fmla="*/ 115974 h 695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9984" h="695831">
                  <a:moveTo>
                    <a:pt x="0" y="115974"/>
                  </a:moveTo>
                  <a:cubicBezTo>
                    <a:pt x="0" y="51923"/>
                    <a:pt x="51923" y="0"/>
                    <a:pt x="115974" y="0"/>
                  </a:cubicBezTo>
                  <a:lnTo>
                    <a:pt x="1234010" y="0"/>
                  </a:lnTo>
                  <a:cubicBezTo>
                    <a:pt x="1298061" y="0"/>
                    <a:pt x="1349984" y="51923"/>
                    <a:pt x="1349984" y="115974"/>
                  </a:cubicBezTo>
                  <a:lnTo>
                    <a:pt x="1349984" y="579857"/>
                  </a:lnTo>
                  <a:cubicBezTo>
                    <a:pt x="1349984" y="643908"/>
                    <a:pt x="1298061" y="695831"/>
                    <a:pt x="1234010" y="695831"/>
                  </a:cubicBezTo>
                  <a:lnTo>
                    <a:pt x="115974" y="695831"/>
                  </a:lnTo>
                  <a:cubicBezTo>
                    <a:pt x="51923" y="695831"/>
                    <a:pt x="0" y="643908"/>
                    <a:pt x="0" y="579857"/>
                  </a:cubicBezTo>
                  <a:lnTo>
                    <a:pt x="0" y="115974"/>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10168" tIns="72068" rIns="110168" bIns="72068" numCol="1" spcCol="1270" anchor="ctr" anchorCtr="0">
              <a:noAutofit/>
            </a:bodyPr>
            <a:lstStyle/>
            <a:p>
              <a:pPr marL="0" lvl="0" indent="0" algn="ctr" defTabSz="889000">
                <a:lnSpc>
                  <a:spcPct val="90000"/>
                </a:lnSpc>
                <a:spcBef>
                  <a:spcPct val="0"/>
                </a:spcBef>
                <a:spcAft>
                  <a:spcPct val="35000"/>
                </a:spcAft>
                <a:buNone/>
              </a:pPr>
              <a:r>
                <a:rPr lang="en-US" sz="2400" b="1" kern="1200"/>
                <a:t>Step 1</a:t>
              </a:r>
            </a:p>
          </p:txBody>
        </p:sp>
        <p:sp>
          <p:nvSpPr>
            <p:cNvPr id="6" name="Freeform: Shape 5">
              <a:extLst>
                <a:ext uri="{FF2B5EF4-FFF2-40B4-BE49-F238E27FC236}">
                  <a16:creationId xmlns:a16="http://schemas.microsoft.com/office/drawing/2014/main" id="{73E73522-A3A6-74C0-AA58-88420FA19AF3}"/>
                </a:ext>
              </a:extLst>
            </p:cNvPr>
            <p:cNvSpPr/>
            <p:nvPr/>
          </p:nvSpPr>
          <p:spPr>
            <a:xfrm>
              <a:off x="2188833" y="2627027"/>
              <a:ext cx="5951627" cy="556665"/>
            </a:xfrm>
            <a:custGeom>
              <a:avLst/>
              <a:gdLst>
                <a:gd name="connsiteX0" fmla="*/ 92779 w 556665"/>
                <a:gd name="connsiteY0" fmla="*/ 0 h 5951627"/>
                <a:gd name="connsiteX1" fmla="*/ 463886 w 556665"/>
                <a:gd name="connsiteY1" fmla="*/ 0 h 5951627"/>
                <a:gd name="connsiteX2" fmla="*/ 556665 w 556665"/>
                <a:gd name="connsiteY2" fmla="*/ 92779 h 5951627"/>
                <a:gd name="connsiteX3" fmla="*/ 556665 w 556665"/>
                <a:gd name="connsiteY3" fmla="*/ 5951627 h 5951627"/>
                <a:gd name="connsiteX4" fmla="*/ 556665 w 556665"/>
                <a:gd name="connsiteY4" fmla="*/ 5951627 h 5951627"/>
                <a:gd name="connsiteX5" fmla="*/ 0 w 556665"/>
                <a:gd name="connsiteY5" fmla="*/ 5951627 h 5951627"/>
                <a:gd name="connsiteX6" fmla="*/ 0 w 556665"/>
                <a:gd name="connsiteY6" fmla="*/ 5951627 h 5951627"/>
                <a:gd name="connsiteX7" fmla="*/ 0 w 556665"/>
                <a:gd name="connsiteY7" fmla="*/ 92779 h 5951627"/>
                <a:gd name="connsiteX8" fmla="*/ 92779 w 556665"/>
                <a:gd name="connsiteY8" fmla="*/ 0 h 5951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6665" h="5951627">
                  <a:moveTo>
                    <a:pt x="556665" y="991957"/>
                  </a:moveTo>
                  <a:lnTo>
                    <a:pt x="556665" y="4959670"/>
                  </a:lnTo>
                  <a:cubicBezTo>
                    <a:pt x="556665" y="5507505"/>
                    <a:pt x="552780" y="5951622"/>
                    <a:pt x="547987" y="5951622"/>
                  </a:cubicBezTo>
                  <a:lnTo>
                    <a:pt x="0" y="5951622"/>
                  </a:lnTo>
                  <a:lnTo>
                    <a:pt x="0" y="5951622"/>
                  </a:lnTo>
                  <a:lnTo>
                    <a:pt x="0" y="5"/>
                  </a:lnTo>
                  <a:lnTo>
                    <a:pt x="0" y="5"/>
                  </a:lnTo>
                  <a:lnTo>
                    <a:pt x="547987" y="5"/>
                  </a:lnTo>
                  <a:cubicBezTo>
                    <a:pt x="552780" y="5"/>
                    <a:pt x="556665" y="444122"/>
                    <a:pt x="556665" y="991957"/>
                  </a:cubicBezTo>
                  <a:close/>
                </a:path>
              </a:pathLst>
            </a:custGeom>
            <a:solidFill>
              <a:schemeClr val="bg1"/>
            </a:solidFill>
            <a:ln>
              <a:solidFill>
                <a:schemeClr val="accent2">
                  <a:lumMod val="10000"/>
                  <a:alpha val="90000"/>
                </a:schemeClr>
              </a:solidFill>
            </a:ln>
          </p:spPr>
          <p:style>
            <a:lnRef idx="2">
              <a:schemeClr val="accent5">
                <a:alpha val="90000"/>
                <a:tint val="40000"/>
                <a:hueOff val="0"/>
                <a:satOff val="0"/>
                <a:lumOff val="0"/>
                <a:alphaOff val="0"/>
              </a:schemeClr>
            </a:lnRef>
            <a:fillRef idx="1">
              <a:schemeClr val="accent5">
                <a:alpha val="90000"/>
                <a:tint val="40000"/>
                <a:hueOff val="0"/>
                <a:satOff val="0"/>
                <a:lumOff val="0"/>
                <a:alphaOff val="0"/>
              </a:schemeClr>
            </a:fillRef>
            <a:effectRef idx="0">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0" tIns="150999" rIns="274824" bIns="150999" numCol="1" spcCol="1270" anchor="ctr" anchorCtr="0">
              <a:noAutofit/>
            </a:bodyPr>
            <a:lstStyle/>
            <a:p>
              <a:pPr marL="171450" lvl="1" indent="-171450" algn="l" defTabSz="800100">
                <a:lnSpc>
                  <a:spcPct val="90000"/>
                </a:lnSpc>
                <a:spcBef>
                  <a:spcPct val="0"/>
                </a:spcBef>
                <a:spcAft>
                  <a:spcPct val="15000"/>
                </a:spcAft>
                <a:buNone/>
              </a:pPr>
              <a:r>
                <a:rPr lang="en-US" sz="2400" kern="1200" dirty="0"/>
                <a:t>Maintain the flow of instruction</a:t>
              </a:r>
            </a:p>
          </p:txBody>
        </p:sp>
        <p:sp>
          <p:nvSpPr>
            <p:cNvPr id="7" name="Freeform: Shape 6">
              <a:extLst>
                <a:ext uri="{FF2B5EF4-FFF2-40B4-BE49-F238E27FC236}">
                  <a16:creationId xmlns:a16="http://schemas.microsoft.com/office/drawing/2014/main" id="{B0C57A61-448F-2943-2AE1-8AD29D75301D}"/>
                </a:ext>
              </a:extLst>
            </p:cNvPr>
            <p:cNvSpPr/>
            <p:nvPr/>
          </p:nvSpPr>
          <p:spPr>
            <a:xfrm>
              <a:off x="838849" y="2557443"/>
              <a:ext cx="1349984" cy="695831"/>
            </a:xfrm>
            <a:custGeom>
              <a:avLst/>
              <a:gdLst>
                <a:gd name="connsiteX0" fmla="*/ 0 w 1349984"/>
                <a:gd name="connsiteY0" fmla="*/ 115974 h 695831"/>
                <a:gd name="connsiteX1" fmla="*/ 115974 w 1349984"/>
                <a:gd name="connsiteY1" fmla="*/ 0 h 695831"/>
                <a:gd name="connsiteX2" fmla="*/ 1234010 w 1349984"/>
                <a:gd name="connsiteY2" fmla="*/ 0 h 695831"/>
                <a:gd name="connsiteX3" fmla="*/ 1349984 w 1349984"/>
                <a:gd name="connsiteY3" fmla="*/ 115974 h 695831"/>
                <a:gd name="connsiteX4" fmla="*/ 1349984 w 1349984"/>
                <a:gd name="connsiteY4" fmla="*/ 579857 h 695831"/>
                <a:gd name="connsiteX5" fmla="*/ 1234010 w 1349984"/>
                <a:gd name="connsiteY5" fmla="*/ 695831 h 695831"/>
                <a:gd name="connsiteX6" fmla="*/ 115974 w 1349984"/>
                <a:gd name="connsiteY6" fmla="*/ 695831 h 695831"/>
                <a:gd name="connsiteX7" fmla="*/ 0 w 1349984"/>
                <a:gd name="connsiteY7" fmla="*/ 579857 h 695831"/>
                <a:gd name="connsiteX8" fmla="*/ 0 w 1349984"/>
                <a:gd name="connsiteY8" fmla="*/ 115974 h 695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9984" h="695831">
                  <a:moveTo>
                    <a:pt x="0" y="115974"/>
                  </a:moveTo>
                  <a:cubicBezTo>
                    <a:pt x="0" y="51923"/>
                    <a:pt x="51923" y="0"/>
                    <a:pt x="115974" y="0"/>
                  </a:cubicBezTo>
                  <a:lnTo>
                    <a:pt x="1234010" y="0"/>
                  </a:lnTo>
                  <a:cubicBezTo>
                    <a:pt x="1298061" y="0"/>
                    <a:pt x="1349984" y="51923"/>
                    <a:pt x="1349984" y="115974"/>
                  </a:cubicBezTo>
                  <a:lnTo>
                    <a:pt x="1349984" y="579857"/>
                  </a:lnTo>
                  <a:cubicBezTo>
                    <a:pt x="1349984" y="643908"/>
                    <a:pt x="1298061" y="695831"/>
                    <a:pt x="1234010" y="695831"/>
                  </a:cubicBezTo>
                  <a:lnTo>
                    <a:pt x="115974" y="695831"/>
                  </a:lnTo>
                  <a:cubicBezTo>
                    <a:pt x="51923" y="695831"/>
                    <a:pt x="0" y="643908"/>
                    <a:pt x="0" y="579857"/>
                  </a:cubicBezTo>
                  <a:lnTo>
                    <a:pt x="0" y="115974"/>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10168" tIns="72068" rIns="110168" bIns="72068" numCol="1" spcCol="1270" anchor="ctr" anchorCtr="0">
              <a:noAutofit/>
            </a:bodyPr>
            <a:lstStyle/>
            <a:p>
              <a:pPr marL="0" lvl="0" indent="0" algn="ctr" defTabSz="889000">
                <a:lnSpc>
                  <a:spcPct val="90000"/>
                </a:lnSpc>
                <a:spcBef>
                  <a:spcPct val="0"/>
                </a:spcBef>
                <a:spcAft>
                  <a:spcPct val="35000"/>
                </a:spcAft>
                <a:buNone/>
              </a:pPr>
              <a:r>
                <a:rPr lang="en-US" sz="2400" b="1" kern="1200"/>
                <a:t>Step 2</a:t>
              </a:r>
            </a:p>
          </p:txBody>
        </p:sp>
        <p:sp>
          <p:nvSpPr>
            <p:cNvPr id="8" name="Freeform: Shape 7">
              <a:extLst>
                <a:ext uri="{FF2B5EF4-FFF2-40B4-BE49-F238E27FC236}">
                  <a16:creationId xmlns:a16="http://schemas.microsoft.com/office/drawing/2014/main" id="{0224984E-8333-24C1-2C91-461A4C48EE7E}"/>
                </a:ext>
              </a:extLst>
            </p:cNvPr>
            <p:cNvSpPr/>
            <p:nvPr/>
          </p:nvSpPr>
          <p:spPr>
            <a:xfrm>
              <a:off x="2188833" y="3357650"/>
              <a:ext cx="5951627" cy="556665"/>
            </a:xfrm>
            <a:custGeom>
              <a:avLst/>
              <a:gdLst>
                <a:gd name="connsiteX0" fmla="*/ 92779 w 556665"/>
                <a:gd name="connsiteY0" fmla="*/ 0 h 5951627"/>
                <a:gd name="connsiteX1" fmla="*/ 463886 w 556665"/>
                <a:gd name="connsiteY1" fmla="*/ 0 h 5951627"/>
                <a:gd name="connsiteX2" fmla="*/ 556665 w 556665"/>
                <a:gd name="connsiteY2" fmla="*/ 92779 h 5951627"/>
                <a:gd name="connsiteX3" fmla="*/ 556665 w 556665"/>
                <a:gd name="connsiteY3" fmla="*/ 5951627 h 5951627"/>
                <a:gd name="connsiteX4" fmla="*/ 556665 w 556665"/>
                <a:gd name="connsiteY4" fmla="*/ 5951627 h 5951627"/>
                <a:gd name="connsiteX5" fmla="*/ 0 w 556665"/>
                <a:gd name="connsiteY5" fmla="*/ 5951627 h 5951627"/>
                <a:gd name="connsiteX6" fmla="*/ 0 w 556665"/>
                <a:gd name="connsiteY6" fmla="*/ 5951627 h 5951627"/>
                <a:gd name="connsiteX7" fmla="*/ 0 w 556665"/>
                <a:gd name="connsiteY7" fmla="*/ 92779 h 5951627"/>
                <a:gd name="connsiteX8" fmla="*/ 92779 w 556665"/>
                <a:gd name="connsiteY8" fmla="*/ 0 h 5951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6665" h="5951627">
                  <a:moveTo>
                    <a:pt x="556665" y="991957"/>
                  </a:moveTo>
                  <a:lnTo>
                    <a:pt x="556665" y="4959670"/>
                  </a:lnTo>
                  <a:cubicBezTo>
                    <a:pt x="556665" y="5507505"/>
                    <a:pt x="552780" y="5951622"/>
                    <a:pt x="547987" y="5951622"/>
                  </a:cubicBezTo>
                  <a:lnTo>
                    <a:pt x="0" y="5951622"/>
                  </a:lnTo>
                  <a:lnTo>
                    <a:pt x="0" y="5951622"/>
                  </a:lnTo>
                  <a:lnTo>
                    <a:pt x="0" y="5"/>
                  </a:lnTo>
                  <a:lnTo>
                    <a:pt x="0" y="5"/>
                  </a:lnTo>
                  <a:lnTo>
                    <a:pt x="547987" y="5"/>
                  </a:lnTo>
                  <a:cubicBezTo>
                    <a:pt x="552780" y="5"/>
                    <a:pt x="556665" y="444122"/>
                    <a:pt x="556665" y="991957"/>
                  </a:cubicBezTo>
                  <a:close/>
                </a:path>
              </a:pathLst>
            </a:custGeom>
            <a:solidFill>
              <a:schemeClr val="bg1"/>
            </a:solidFill>
            <a:ln>
              <a:solidFill>
                <a:schemeClr val="accent2">
                  <a:lumMod val="10000"/>
                  <a:alpha val="90000"/>
                </a:schemeClr>
              </a:solidFill>
            </a:ln>
          </p:spPr>
          <p:style>
            <a:lnRef idx="2">
              <a:schemeClr val="accent5">
                <a:alpha val="90000"/>
                <a:tint val="40000"/>
                <a:hueOff val="0"/>
                <a:satOff val="0"/>
                <a:lumOff val="0"/>
                <a:alphaOff val="0"/>
              </a:schemeClr>
            </a:lnRef>
            <a:fillRef idx="1">
              <a:schemeClr val="accent5">
                <a:alpha val="90000"/>
                <a:tint val="40000"/>
                <a:hueOff val="0"/>
                <a:satOff val="0"/>
                <a:lumOff val="0"/>
                <a:alphaOff val="0"/>
              </a:schemeClr>
            </a:fillRef>
            <a:effectRef idx="0">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0" tIns="150999" rIns="274824" bIns="150999" numCol="1" spcCol="1270" anchor="ctr" anchorCtr="0">
              <a:noAutofit/>
            </a:bodyPr>
            <a:lstStyle/>
            <a:p>
              <a:pPr marL="171450" lvl="1" indent="-171450" algn="l" defTabSz="800100">
                <a:lnSpc>
                  <a:spcPct val="90000"/>
                </a:lnSpc>
                <a:spcBef>
                  <a:spcPct val="0"/>
                </a:spcBef>
                <a:spcAft>
                  <a:spcPct val="15000"/>
                </a:spcAft>
                <a:buNone/>
              </a:pPr>
              <a:r>
                <a:rPr lang="en-US" sz="2400" kern="1200" dirty="0"/>
                <a:t>Acknowledge other students meeting expectations</a:t>
              </a:r>
            </a:p>
          </p:txBody>
        </p:sp>
        <p:sp>
          <p:nvSpPr>
            <p:cNvPr id="9" name="Freeform: Shape 8">
              <a:extLst>
                <a:ext uri="{FF2B5EF4-FFF2-40B4-BE49-F238E27FC236}">
                  <a16:creationId xmlns:a16="http://schemas.microsoft.com/office/drawing/2014/main" id="{FFC38D83-0176-2DB2-D8F5-5A89A163941E}"/>
                </a:ext>
              </a:extLst>
            </p:cNvPr>
            <p:cNvSpPr/>
            <p:nvPr/>
          </p:nvSpPr>
          <p:spPr>
            <a:xfrm>
              <a:off x="838849" y="3288066"/>
              <a:ext cx="1349984" cy="695831"/>
            </a:xfrm>
            <a:custGeom>
              <a:avLst/>
              <a:gdLst>
                <a:gd name="connsiteX0" fmla="*/ 0 w 1349984"/>
                <a:gd name="connsiteY0" fmla="*/ 115974 h 695831"/>
                <a:gd name="connsiteX1" fmla="*/ 115974 w 1349984"/>
                <a:gd name="connsiteY1" fmla="*/ 0 h 695831"/>
                <a:gd name="connsiteX2" fmla="*/ 1234010 w 1349984"/>
                <a:gd name="connsiteY2" fmla="*/ 0 h 695831"/>
                <a:gd name="connsiteX3" fmla="*/ 1349984 w 1349984"/>
                <a:gd name="connsiteY3" fmla="*/ 115974 h 695831"/>
                <a:gd name="connsiteX4" fmla="*/ 1349984 w 1349984"/>
                <a:gd name="connsiteY4" fmla="*/ 579857 h 695831"/>
                <a:gd name="connsiteX5" fmla="*/ 1234010 w 1349984"/>
                <a:gd name="connsiteY5" fmla="*/ 695831 h 695831"/>
                <a:gd name="connsiteX6" fmla="*/ 115974 w 1349984"/>
                <a:gd name="connsiteY6" fmla="*/ 695831 h 695831"/>
                <a:gd name="connsiteX7" fmla="*/ 0 w 1349984"/>
                <a:gd name="connsiteY7" fmla="*/ 579857 h 695831"/>
                <a:gd name="connsiteX8" fmla="*/ 0 w 1349984"/>
                <a:gd name="connsiteY8" fmla="*/ 115974 h 695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9984" h="695831">
                  <a:moveTo>
                    <a:pt x="0" y="115974"/>
                  </a:moveTo>
                  <a:cubicBezTo>
                    <a:pt x="0" y="51923"/>
                    <a:pt x="51923" y="0"/>
                    <a:pt x="115974" y="0"/>
                  </a:cubicBezTo>
                  <a:lnTo>
                    <a:pt x="1234010" y="0"/>
                  </a:lnTo>
                  <a:cubicBezTo>
                    <a:pt x="1298061" y="0"/>
                    <a:pt x="1349984" y="51923"/>
                    <a:pt x="1349984" y="115974"/>
                  </a:cubicBezTo>
                  <a:lnTo>
                    <a:pt x="1349984" y="579857"/>
                  </a:lnTo>
                  <a:cubicBezTo>
                    <a:pt x="1349984" y="643908"/>
                    <a:pt x="1298061" y="695831"/>
                    <a:pt x="1234010" y="695831"/>
                  </a:cubicBezTo>
                  <a:lnTo>
                    <a:pt x="115974" y="695831"/>
                  </a:lnTo>
                  <a:cubicBezTo>
                    <a:pt x="51923" y="695831"/>
                    <a:pt x="0" y="643908"/>
                    <a:pt x="0" y="579857"/>
                  </a:cubicBezTo>
                  <a:lnTo>
                    <a:pt x="0" y="115974"/>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10168" tIns="72068" rIns="110168" bIns="72068" numCol="1" spcCol="1270" anchor="ctr" anchorCtr="0">
              <a:noAutofit/>
            </a:bodyPr>
            <a:lstStyle/>
            <a:p>
              <a:pPr marL="0" lvl="0" indent="0" algn="ctr" defTabSz="889000">
                <a:lnSpc>
                  <a:spcPct val="90000"/>
                </a:lnSpc>
                <a:spcBef>
                  <a:spcPct val="0"/>
                </a:spcBef>
                <a:spcAft>
                  <a:spcPct val="35000"/>
                </a:spcAft>
                <a:buNone/>
              </a:pPr>
              <a:r>
                <a:rPr lang="en-US" sz="2400" b="1" kern="1200"/>
                <a:t>Step 3</a:t>
              </a:r>
            </a:p>
          </p:txBody>
        </p:sp>
        <p:sp>
          <p:nvSpPr>
            <p:cNvPr id="10" name="Freeform: Shape 9">
              <a:extLst>
                <a:ext uri="{FF2B5EF4-FFF2-40B4-BE49-F238E27FC236}">
                  <a16:creationId xmlns:a16="http://schemas.microsoft.com/office/drawing/2014/main" id="{3E96BD2F-CF92-33C7-7518-96B4F8B18B78}"/>
                </a:ext>
              </a:extLst>
            </p:cNvPr>
            <p:cNvSpPr/>
            <p:nvPr/>
          </p:nvSpPr>
          <p:spPr>
            <a:xfrm>
              <a:off x="2188833" y="4088273"/>
              <a:ext cx="5951627" cy="556665"/>
            </a:xfrm>
            <a:custGeom>
              <a:avLst/>
              <a:gdLst>
                <a:gd name="connsiteX0" fmla="*/ 92779 w 556665"/>
                <a:gd name="connsiteY0" fmla="*/ 0 h 5951627"/>
                <a:gd name="connsiteX1" fmla="*/ 463886 w 556665"/>
                <a:gd name="connsiteY1" fmla="*/ 0 h 5951627"/>
                <a:gd name="connsiteX2" fmla="*/ 556665 w 556665"/>
                <a:gd name="connsiteY2" fmla="*/ 92779 h 5951627"/>
                <a:gd name="connsiteX3" fmla="*/ 556665 w 556665"/>
                <a:gd name="connsiteY3" fmla="*/ 5951627 h 5951627"/>
                <a:gd name="connsiteX4" fmla="*/ 556665 w 556665"/>
                <a:gd name="connsiteY4" fmla="*/ 5951627 h 5951627"/>
                <a:gd name="connsiteX5" fmla="*/ 0 w 556665"/>
                <a:gd name="connsiteY5" fmla="*/ 5951627 h 5951627"/>
                <a:gd name="connsiteX6" fmla="*/ 0 w 556665"/>
                <a:gd name="connsiteY6" fmla="*/ 5951627 h 5951627"/>
                <a:gd name="connsiteX7" fmla="*/ 0 w 556665"/>
                <a:gd name="connsiteY7" fmla="*/ 92779 h 5951627"/>
                <a:gd name="connsiteX8" fmla="*/ 92779 w 556665"/>
                <a:gd name="connsiteY8" fmla="*/ 0 h 5951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6665" h="5951627">
                  <a:moveTo>
                    <a:pt x="556665" y="991957"/>
                  </a:moveTo>
                  <a:lnTo>
                    <a:pt x="556665" y="4959670"/>
                  </a:lnTo>
                  <a:cubicBezTo>
                    <a:pt x="556665" y="5507505"/>
                    <a:pt x="552780" y="5951622"/>
                    <a:pt x="547987" y="5951622"/>
                  </a:cubicBezTo>
                  <a:lnTo>
                    <a:pt x="0" y="5951622"/>
                  </a:lnTo>
                  <a:lnTo>
                    <a:pt x="0" y="5951622"/>
                  </a:lnTo>
                  <a:lnTo>
                    <a:pt x="0" y="5"/>
                  </a:lnTo>
                  <a:lnTo>
                    <a:pt x="0" y="5"/>
                  </a:lnTo>
                  <a:lnTo>
                    <a:pt x="547987" y="5"/>
                  </a:lnTo>
                  <a:cubicBezTo>
                    <a:pt x="552780" y="5"/>
                    <a:pt x="556665" y="444122"/>
                    <a:pt x="556665" y="991957"/>
                  </a:cubicBezTo>
                  <a:close/>
                </a:path>
              </a:pathLst>
            </a:custGeom>
            <a:solidFill>
              <a:schemeClr val="bg1"/>
            </a:solidFill>
            <a:ln>
              <a:solidFill>
                <a:schemeClr val="accent2">
                  <a:lumMod val="10000"/>
                  <a:alpha val="90000"/>
                </a:schemeClr>
              </a:solidFill>
            </a:ln>
          </p:spPr>
          <p:style>
            <a:lnRef idx="2">
              <a:schemeClr val="accent5">
                <a:alpha val="90000"/>
                <a:tint val="40000"/>
                <a:hueOff val="0"/>
                <a:satOff val="0"/>
                <a:lumOff val="0"/>
                <a:alphaOff val="0"/>
              </a:schemeClr>
            </a:lnRef>
            <a:fillRef idx="1">
              <a:schemeClr val="accent5">
                <a:alpha val="90000"/>
                <a:tint val="40000"/>
                <a:hueOff val="0"/>
                <a:satOff val="0"/>
                <a:lumOff val="0"/>
                <a:alphaOff val="0"/>
              </a:schemeClr>
            </a:fillRef>
            <a:effectRef idx="0">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0" tIns="150999" rIns="274824" bIns="150999" numCol="1" spcCol="1270" anchor="ctr" anchorCtr="0">
              <a:noAutofit/>
            </a:bodyPr>
            <a:lstStyle/>
            <a:p>
              <a:pPr marL="171450" lvl="1" indent="-171450" algn="l" defTabSz="800100">
                <a:lnSpc>
                  <a:spcPct val="90000"/>
                </a:lnSpc>
                <a:spcBef>
                  <a:spcPct val="0"/>
                </a:spcBef>
                <a:spcAft>
                  <a:spcPct val="15000"/>
                </a:spcAft>
                <a:buNone/>
              </a:pPr>
              <a:r>
                <a:rPr lang="en-US" sz="2400" kern="1200" dirty="0"/>
                <a:t>Redirect and reteach expected behavior</a:t>
              </a:r>
            </a:p>
          </p:txBody>
        </p:sp>
        <p:sp>
          <p:nvSpPr>
            <p:cNvPr id="11" name="Freeform: Shape 10">
              <a:extLst>
                <a:ext uri="{FF2B5EF4-FFF2-40B4-BE49-F238E27FC236}">
                  <a16:creationId xmlns:a16="http://schemas.microsoft.com/office/drawing/2014/main" id="{D5D99841-82C7-E478-6681-F2A44F234C60}"/>
                </a:ext>
              </a:extLst>
            </p:cNvPr>
            <p:cNvSpPr/>
            <p:nvPr/>
          </p:nvSpPr>
          <p:spPr>
            <a:xfrm>
              <a:off x="838849" y="4018689"/>
              <a:ext cx="1349984" cy="695831"/>
            </a:xfrm>
            <a:custGeom>
              <a:avLst/>
              <a:gdLst>
                <a:gd name="connsiteX0" fmla="*/ 0 w 1349984"/>
                <a:gd name="connsiteY0" fmla="*/ 115974 h 695831"/>
                <a:gd name="connsiteX1" fmla="*/ 115974 w 1349984"/>
                <a:gd name="connsiteY1" fmla="*/ 0 h 695831"/>
                <a:gd name="connsiteX2" fmla="*/ 1234010 w 1349984"/>
                <a:gd name="connsiteY2" fmla="*/ 0 h 695831"/>
                <a:gd name="connsiteX3" fmla="*/ 1349984 w 1349984"/>
                <a:gd name="connsiteY3" fmla="*/ 115974 h 695831"/>
                <a:gd name="connsiteX4" fmla="*/ 1349984 w 1349984"/>
                <a:gd name="connsiteY4" fmla="*/ 579857 h 695831"/>
                <a:gd name="connsiteX5" fmla="*/ 1234010 w 1349984"/>
                <a:gd name="connsiteY5" fmla="*/ 695831 h 695831"/>
                <a:gd name="connsiteX6" fmla="*/ 115974 w 1349984"/>
                <a:gd name="connsiteY6" fmla="*/ 695831 h 695831"/>
                <a:gd name="connsiteX7" fmla="*/ 0 w 1349984"/>
                <a:gd name="connsiteY7" fmla="*/ 579857 h 695831"/>
                <a:gd name="connsiteX8" fmla="*/ 0 w 1349984"/>
                <a:gd name="connsiteY8" fmla="*/ 115974 h 695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9984" h="695831">
                  <a:moveTo>
                    <a:pt x="0" y="115974"/>
                  </a:moveTo>
                  <a:cubicBezTo>
                    <a:pt x="0" y="51923"/>
                    <a:pt x="51923" y="0"/>
                    <a:pt x="115974" y="0"/>
                  </a:cubicBezTo>
                  <a:lnTo>
                    <a:pt x="1234010" y="0"/>
                  </a:lnTo>
                  <a:cubicBezTo>
                    <a:pt x="1298061" y="0"/>
                    <a:pt x="1349984" y="51923"/>
                    <a:pt x="1349984" y="115974"/>
                  </a:cubicBezTo>
                  <a:lnTo>
                    <a:pt x="1349984" y="579857"/>
                  </a:lnTo>
                  <a:cubicBezTo>
                    <a:pt x="1349984" y="643908"/>
                    <a:pt x="1298061" y="695831"/>
                    <a:pt x="1234010" y="695831"/>
                  </a:cubicBezTo>
                  <a:lnTo>
                    <a:pt x="115974" y="695831"/>
                  </a:lnTo>
                  <a:cubicBezTo>
                    <a:pt x="51923" y="695831"/>
                    <a:pt x="0" y="643908"/>
                    <a:pt x="0" y="579857"/>
                  </a:cubicBezTo>
                  <a:lnTo>
                    <a:pt x="0" y="115974"/>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10168" tIns="72068" rIns="110168" bIns="72068" numCol="1" spcCol="1270" anchor="ctr" anchorCtr="0">
              <a:noAutofit/>
            </a:bodyPr>
            <a:lstStyle/>
            <a:p>
              <a:pPr marL="0" lvl="0" indent="0" algn="ctr" defTabSz="889000">
                <a:lnSpc>
                  <a:spcPct val="90000"/>
                </a:lnSpc>
                <a:spcBef>
                  <a:spcPct val="0"/>
                </a:spcBef>
                <a:spcAft>
                  <a:spcPct val="35000"/>
                </a:spcAft>
                <a:buNone/>
              </a:pPr>
              <a:r>
                <a:rPr lang="en-US" sz="2400" b="1" kern="1200"/>
                <a:t>Step 4</a:t>
              </a:r>
            </a:p>
          </p:txBody>
        </p:sp>
        <p:sp>
          <p:nvSpPr>
            <p:cNvPr id="12" name="Freeform: Shape 11">
              <a:extLst>
                <a:ext uri="{FF2B5EF4-FFF2-40B4-BE49-F238E27FC236}">
                  <a16:creationId xmlns:a16="http://schemas.microsoft.com/office/drawing/2014/main" id="{8C3C77F4-C39D-FB8F-9C03-EBC9688CF80F}"/>
                </a:ext>
              </a:extLst>
            </p:cNvPr>
            <p:cNvSpPr/>
            <p:nvPr/>
          </p:nvSpPr>
          <p:spPr>
            <a:xfrm>
              <a:off x="2188833" y="4818896"/>
              <a:ext cx="5951627" cy="556665"/>
            </a:xfrm>
            <a:custGeom>
              <a:avLst/>
              <a:gdLst>
                <a:gd name="connsiteX0" fmla="*/ 92779 w 556665"/>
                <a:gd name="connsiteY0" fmla="*/ 0 h 5951627"/>
                <a:gd name="connsiteX1" fmla="*/ 463886 w 556665"/>
                <a:gd name="connsiteY1" fmla="*/ 0 h 5951627"/>
                <a:gd name="connsiteX2" fmla="*/ 556665 w 556665"/>
                <a:gd name="connsiteY2" fmla="*/ 92779 h 5951627"/>
                <a:gd name="connsiteX3" fmla="*/ 556665 w 556665"/>
                <a:gd name="connsiteY3" fmla="*/ 5951627 h 5951627"/>
                <a:gd name="connsiteX4" fmla="*/ 556665 w 556665"/>
                <a:gd name="connsiteY4" fmla="*/ 5951627 h 5951627"/>
                <a:gd name="connsiteX5" fmla="*/ 0 w 556665"/>
                <a:gd name="connsiteY5" fmla="*/ 5951627 h 5951627"/>
                <a:gd name="connsiteX6" fmla="*/ 0 w 556665"/>
                <a:gd name="connsiteY6" fmla="*/ 5951627 h 5951627"/>
                <a:gd name="connsiteX7" fmla="*/ 0 w 556665"/>
                <a:gd name="connsiteY7" fmla="*/ 92779 h 5951627"/>
                <a:gd name="connsiteX8" fmla="*/ 92779 w 556665"/>
                <a:gd name="connsiteY8" fmla="*/ 0 h 5951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6665" h="5951627">
                  <a:moveTo>
                    <a:pt x="556665" y="991957"/>
                  </a:moveTo>
                  <a:lnTo>
                    <a:pt x="556665" y="4959670"/>
                  </a:lnTo>
                  <a:cubicBezTo>
                    <a:pt x="556665" y="5507505"/>
                    <a:pt x="552780" y="5951622"/>
                    <a:pt x="547987" y="5951622"/>
                  </a:cubicBezTo>
                  <a:lnTo>
                    <a:pt x="0" y="5951622"/>
                  </a:lnTo>
                  <a:lnTo>
                    <a:pt x="0" y="5951622"/>
                  </a:lnTo>
                  <a:lnTo>
                    <a:pt x="0" y="5"/>
                  </a:lnTo>
                  <a:lnTo>
                    <a:pt x="0" y="5"/>
                  </a:lnTo>
                  <a:lnTo>
                    <a:pt x="547987" y="5"/>
                  </a:lnTo>
                  <a:cubicBezTo>
                    <a:pt x="552780" y="5"/>
                    <a:pt x="556665" y="444122"/>
                    <a:pt x="556665" y="991957"/>
                  </a:cubicBezTo>
                  <a:close/>
                </a:path>
              </a:pathLst>
            </a:custGeom>
            <a:solidFill>
              <a:schemeClr val="bg1"/>
            </a:solidFill>
            <a:ln>
              <a:solidFill>
                <a:schemeClr val="accent2">
                  <a:lumMod val="10000"/>
                  <a:alpha val="90000"/>
                </a:schemeClr>
              </a:solidFill>
            </a:ln>
          </p:spPr>
          <p:style>
            <a:lnRef idx="2">
              <a:schemeClr val="accent5">
                <a:alpha val="90000"/>
                <a:tint val="40000"/>
                <a:hueOff val="0"/>
                <a:satOff val="0"/>
                <a:lumOff val="0"/>
                <a:alphaOff val="0"/>
              </a:schemeClr>
            </a:lnRef>
            <a:fillRef idx="1">
              <a:schemeClr val="accent5">
                <a:alpha val="90000"/>
                <a:tint val="40000"/>
                <a:hueOff val="0"/>
                <a:satOff val="0"/>
                <a:lumOff val="0"/>
                <a:alphaOff val="0"/>
              </a:schemeClr>
            </a:fillRef>
            <a:effectRef idx="0">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0" tIns="150999" rIns="274824" bIns="150999" numCol="1" spcCol="1270" anchor="ctr" anchorCtr="0">
              <a:noAutofit/>
            </a:bodyPr>
            <a:lstStyle/>
            <a:p>
              <a:pPr marL="171450" lvl="1" indent="-171450" algn="l" defTabSz="800100">
                <a:lnSpc>
                  <a:spcPct val="90000"/>
                </a:lnSpc>
                <a:spcBef>
                  <a:spcPct val="0"/>
                </a:spcBef>
                <a:spcAft>
                  <a:spcPct val="15000"/>
                </a:spcAft>
                <a:buNone/>
              </a:pPr>
              <a:r>
                <a:rPr lang="en-US" sz="2400" kern="1200"/>
                <a:t>Allow time and space</a:t>
              </a:r>
            </a:p>
          </p:txBody>
        </p:sp>
        <p:sp>
          <p:nvSpPr>
            <p:cNvPr id="13" name="Freeform: Shape 12">
              <a:extLst>
                <a:ext uri="{FF2B5EF4-FFF2-40B4-BE49-F238E27FC236}">
                  <a16:creationId xmlns:a16="http://schemas.microsoft.com/office/drawing/2014/main" id="{B77DAE19-13A1-DC58-3313-7A106F15184E}"/>
                </a:ext>
              </a:extLst>
            </p:cNvPr>
            <p:cNvSpPr/>
            <p:nvPr/>
          </p:nvSpPr>
          <p:spPr>
            <a:xfrm>
              <a:off x="838849" y="4749313"/>
              <a:ext cx="1349984" cy="695831"/>
            </a:xfrm>
            <a:custGeom>
              <a:avLst/>
              <a:gdLst>
                <a:gd name="connsiteX0" fmla="*/ 0 w 1349984"/>
                <a:gd name="connsiteY0" fmla="*/ 115974 h 695831"/>
                <a:gd name="connsiteX1" fmla="*/ 115974 w 1349984"/>
                <a:gd name="connsiteY1" fmla="*/ 0 h 695831"/>
                <a:gd name="connsiteX2" fmla="*/ 1234010 w 1349984"/>
                <a:gd name="connsiteY2" fmla="*/ 0 h 695831"/>
                <a:gd name="connsiteX3" fmla="*/ 1349984 w 1349984"/>
                <a:gd name="connsiteY3" fmla="*/ 115974 h 695831"/>
                <a:gd name="connsiteX4" fmla="*/ 1349984 w 1349984"/>
                <a:gd name="connsiteY4" fmla="*/ 579857 h 695831"/>
                <a:gd name="connsiteX5" fmla="*/ 1234010 w 1349984"/>
                <a:gd name="connsiteY5" fmla="*/ 695831 h 695831"/>
                <a:gd name="connsiteX6" fmla="*/ 115974 w 1349984"/>
                <a:gd name="connsiteY6" fmla="*/ 695831 h 695831"/>
                <a:gd name="connsiteX7" fmla="*/ 0 w 1349984"/>
                <a:gd name="connsiteY7" fmla="*/ 579857 h 695831"/>
                <a:gd name="connsiteX8" fmla="*/ 0 w 1349984"/>
                <a:gd name="connsiteY8" fmla="*/ 115974 h 695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9984" h="695831">
                  <a:moveTo>
                    <a:pt x="0" y="115974"/>
                  </a:moveTo>
                  <a:cubicBezTo>
                    <a:pt x="0" y="51923"/>
                    <a:pt x="51923" y="0"/>
                    <a:pt x="115974" y="0"/>
                  </a:cubicBezTo>
                  <a:lnTo>
                    <a:pt x="1234010" y="0"/>
                  </a:lnTo>
                  <a:cubicBezTo>
                    <a:pt x="1298061" y="0"/>
                    <a:pt x="1349984" y="51923"/>
                    <a:pt x="1349984" y="115974"/>
                  </a:cubicBezTo>
                  <a:lnTo>
                    <a:pt x="1349984" y="579857"/>
                  </a:lnTo>
                  <a:cubicBezTo>
                    <a:pt x="1349984" y="643908"/>
                    <a:pt x="1298061" y="695831"/>
                    <a:pt x="1234010" y="695831"/>
                  </a:cubicBezTo>
                  <a:lnTo>
                    <a:pt x="115974" y="695831"/>
                  </a:lnTo>
                  <a:cubicBezTo>
                    <a:pt x="51923" y="695831"/>
                    <a:pt x="0" y="643908"/>
                    <a:pt x="0" y="579857"/>
                  </a:cubicBezTo>
                  <a:lnTo>
                    <a:pt x="0" y="115974"/>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10168" tIns="72068" rIns="110168" bIns="72068" numCol="1" spcCol="1270" anchor="ctr" anchorCtr="0">
              <a:noAutofit/>
            </a:bodyPr>
            <a:lstStyle/>
            <a:p>
              <a:pPr marL="0" lvl="0" indent="0" algn="ctr" defTabSz="889000">
                <a:lnSpc>
                  <a:spcPct val="90000"/>
                </a:lnSpc>
                <a:spcBef>
                  <a:spcPct val="0"/>
                </a:spcBef>
                <a:spcAft>
                  <a:spcPct val="35000"/>
                </a:spcAft>
                <a:buNone/>
              </a:pPr>
              <a:r>
                <a:rPr lang="en-US" sz="2400" b="1" kern="1200"/>
                <a:t>Step 5</a:t>
              </a:r>
            </a:p>
          </p:txBody>
        </p:sp>
        <p:sp>
          <p:nvSpPr>
            <p:cNvPr id="14" name="Freeform: Shape 13">
              <a:extLst>
                <a:ext uri="{FF2B5EF4-FFF2-40B4-BE49-F238E27FC236}">
                  <a16:creationId xmlns:a16="http://schemas.microsoft.com/office/drawing/2014/main" id="{4C18BF93-348D-3308-0D13-0D0C5E8EBB7B}"/>
                </a:ext>
              </a:extLst>
            </p:cNvPr>
            <p:cNvSpPr/>
            <p:nvPr/>
          </p:nvSpPr>
          <p:spPr>
            <a:xfrm>
              <a:off x="2188833" y="5549519"/>
              <a:ext cx="5951627" cy="556665"/>
            </a:xfrm>
            <a:custGeom>
              <a:avLst/>
              <a:gdLst>
                <a:gd name="connsiteX0" fmla="*/ 92779 w 556665"/>
                <a:gd name="connsiteY0" fmla="*/ 0 h 5951627"/>
                <a:gd name="connsiteX1" fmla="*/ 463886 w 556665"/>
                <a:gd name="connsiteY1" fmla="*/ 0 h 5951627"/>
                <a:gd name="connsiteX2" fmla="*/ 556665 w 556665"/>
                <a:gd name="connsiteY2" fmla="*/ 92779 h 5951627"/>
                <a:gd name="connsiteX3" fmla="*/ 556665 w 556665"/>
                <a:gd name="connsiteY3" fmla="*/ 5951627 h 5951627"/>
                <a:gd name="connsiteX4" fmla="*/ 556665 w 556665"/>
                <a:gd name="connsiteY4" fmla="*/ 5951627 h 5951627"/>
                <a:gd name="connsiteX5" fmla="*/ 0 w 556665"/>
                <a:gd name="connsiteY5" fmla="*/ 5951627 h 5951627"/>
                <a:gd name="connsiteX6" fmla="*/ 0 w 556665"/>
                <a:gd name="connsiteY6" fmla="*/ 5951627 h 5951627"/>
                <a:gd name="connsiteX7" fmla="*/ 0 w 556665"/>
                <a:gd name="connsiteY7" fmla="*/ 92779 h 5951627"/>
                <a:gd name="connsiteX8" fmla="*/ 92779 w 556665"/>
                <a:gd name="connsiteY8" fmla="*/ 0 h 5951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6665" h="5951627">
                  <a:moveTo>
                    <a:pt x="556665" y="991957"/>
                  </a:moveTo>
                  <a:lnTo>
                    <a:pt x="556665" y="4959670"/>
                  </a:lnTo>
                  <a:cubicBezTo>
                    <a:pt x="556665" y="5507505"/>
                    <a:pt x="552780" y="5951622"/>
                    <a:pt x="547987" y="5951622"/>
                  </a:cubicBezTo>
                  <a:lnTo>
                    <a:pt x="0" y="5951622"/>
                  </a:lnTo>
                  <a:lnTo>
                    <a:pt x="0" y="5951622"/>
                  </a:lnTo>
                  <a:lnTo>
                    <a:pt x="0" y="5"/>
                  </a:lnTo>
                  <a:lnTo>
                    <a:pt x="0" y="5"/>
                  </a:lnTo>
                  <a:lnTo>
                    <a:pt x="547987" y="5"/>
                  </a:lnTo>
                  <a:cubicBezTo>
                    <a:pt x="552780" y="5"/>
                    <a:pt x="556665" y="444122"/>
                    <a:pt x="556665" y="991957"/>
                  </a:cubicBezTo>
                  <a:close/>
                </a:path>
              </a:pathLst>
            </a:custGeom>
            <a:solidFill>
              <a:schemeClr val="bg1"/>
            </a:solidFill>
            <a:ln>
              <a:solidFill>
                <a:schemeClr val="accent2">
                  <a:lumMod val="10000"/>
                  <a:alpha val="90000"/>
                </a:schemeClr>
              </a:solidFill>
            </a:ln>
          </p:spPr>
          <p:style>
            <a:lnRef idx="2">
              <a:schemeClr val="accent5">
                <a:alpha val="90000"/>
                <a:tint val="40000"/>
                <a:hueOff val="0"/>
                <a:satOff val="0"/>
                <a:lumOff val="0"/>
                <a:alphaOff val="0"/>
              </a:schemeClr>
            </a:lnRef>
            <a:fillRef idx="1">
              <a:schemeClr val="accent5">
                <a:alpha val="90000"/>
                <a:tint val="40000"/>
                <a:hueOff val="0"/>
                <a:satOff val="0"/>
                <a:lumOff val="0"/>
                <a:alphaOff val="0"/>
              </a:schemeClr>
            </a:fillRef>
            <a:effectRef idx="0">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0" tIns="150999" rIns="274824" bIns="150999" numCol="1" spcCol="1270" anchor="ctr" anchorCtr="0">
              <a:noAutofit/>
            </a:bodyPr>
            <a:lstStyle/>
            <a:p>
              <a:pPr marL="171450" lvl="1" indent="-171450" algn="l" defTabSz="800100">
                <a:lnSpc>
                  <a:spcPct val="90000"/>
                </a:lnSpc>
                <a:spcBef>
                  <a:spcPct val="0"/>
                </a:spcBef>
                <a:spcAft>
                  <a:spcPct val="15000"/>
                </a:spcAft>
                <a:buNone/>
              </a:pPr>
              <a:r>
                <a:rPr lang="en-US" sz="2400" kern="1200" dirty="0"/>
                <a:t>Recognize and reinforce</a:t>
              </a:r>
            </a:p>
          </p:txBody>
        </p:sp>
        <p:sp>
          <p:nvSpPr>
            <p:cNvPr id="16" name="Freeform: Shape 15">
              <a:extLst>
                <a:ext uri="{FF2B5EF4-FFF2-40B4-BE49-F238E27FC236}">
                  <a16:creationId xmlns:a16="http://schemas.microsoft.com/office/drawing/2014/main" id="{8B62049F-8A24-881E-0780-85BD3EF36891}"/>
                </a:ext>
              </a:extLst>
            </p:cNvPr>
            <p:cNvSpPr/>
            <p:nvPr/>
          </p:nvSpPr>
          <p:spPr>
            <a:xfrm>
              <a:off x="838849" y="5479936"/>
              <a:ext cx="1349984" cy="695831"/>
            </a:xfrm>
            <a:custGeom>
              <a:avLst/>
              <a:gdLst>
                <a:gd name="connsiteX0" fmla="*/ 0 w 1349984"/>
                <a:gd name="connsiteY0" fmla="*/ 115974 h 695831"/>
                <a:gd name="connsiteX1" fmla="*/ 115974 w 1349984"/>
                <a:gd name="connsiteY1" fmla="*/ 0 h 695831"/>
                <a:gd name="connsiteX2" fmla="*/ 1234010 w 1349984"/>
                <a:gd name="connsiteY2" fmla="*/ 0 h 695831"/>
                <a:gd name="connsiteX3" fmla="*/ 1349984 w 1349984"/>
                <a:gd name="connsiteY3" fmla="*/ 115974 h 695831"/>
                <a:gd name="connsiteX4" fmla="*/ 1349984 w 1349984"/>
                <a:gd name="connsiteY4" fmla="*/ 579857 h 695831"/>
                <a:gd name="connsiteX5" fmla="*/ 1234010 w 1349984"/>
                <a:gd name="connsiteY5" fmla="*/ 695831 h 695831"/>
                <a:gd name="connsiteX6" fmla="*/ 115974 w 1349984"/>
                <a:gd name="connsiteY6" fmla="*/ 695831 h 695831"/>
                <a:gd name="connsiteX7" fmla="*/ 0 w 1349984"/>
                <a:gd name="connsiteY7" fmla="*/ 579857 h 695831"/>
                <a:gd name="connsiteX8" fmla="*/ 0 w 1349984"/>
                <a:gd name="connsiteY8" fmla="*/ 115974 h 695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9984" h="695831">
                  <a:moveTo>
                    <a:pt x="0" y="115974"/>
                  </a:moveTo>
                  <a:cubicBezTo>
                    <a:pt x="0" y="51923"/>
                    <a:pt x="51923" y="0"/>
                    <a:pt x="115974" y="0"/>
                  </a:cubicBezTo>
                  <a:lnTo>
                    <a:pt x="1234010" y="0"/>
                  </a:lnTo>
                  <a:cubicBezTo>
                    <a:pt x="1298061" y="0"/>
                    <a:pt x="1349984" y="51923"/>
                    <a:pt x="1349984" y="115974"/>
                  </a:cubicBezTo>
                  <a:lnTo>
                    <a:pt x="1349984" y="579857"/>
                  </a:lnTo>
                  <a:cubicBezTo>
                    <a:pt x="1349984" y="643908"/>
                    <a:pt x="1298061" y="695831"/>
                    <a:pt x="1234010" y="695831"/>
                  </a:cubicBezTo>
                  <a:lnTo>
                    <a:pt x="115974" y="695831"/>
                  </a:lnTo>
                  <a:cubicBezTo>
                    <a:pt x="51923" y="695831"/>
                    <a:pt x="0" y="643908"/>
                    <a:pt x="0" y="579857"/>
                  </a:cubicBezTo>
                  <a:lnTo>
                    <a:pt x="0" y="115974"/>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10168" tIns="72068" rIns="110168" bIns="72068" numCol="1" spcCol="1270" anchor="ctr" anchorCtr="0">
              <a:noAutofit/>
            </a:bodyPr>
            <a:lstStyle/>
            <a:p>
              <a:pPr marL="0" lvl="0" indent="0" algn="ctr" defTabSz="889000">
                <a:lnSpc>
                  <a:spcPct val="90000"/>
                </a:lnSpc>
                <a:spcBef>
                  <a:spcPct val="0"/>
                </a:spcBef>
                <a:spcAft>
                  <a:spcPct val="35000"/>
                </a:spcAft>
                <a:buNone/>
              </a:pPr>
              <a:r>
                <a:rPr lang="en-US" sz="2400" b="1" kern="1200"/>
                <a:t>Step 6</a:t>
              </a:r>
            </a:p>
          </p:txBody>
        </p:sp>
      </p:grpSp>
      <p:pic>
        <p:nvPicPr>
          <p:cNvPr id="1028" name="Picture 4" descr="A Six-Step Approach for Responding to Challenging Behavior module cover">
            <a:extLst>
              <a:ext uri="{FF2B5EF4-FFF2-40B4-BE49-F238E27FC236}">
                <a16:creationId xmlns:a16="http://schemas.microsoft.com/office/drawing/2014/main" id="{17C26591-6866-1533-9ECC-B2612B8F05F1}"/>
              </a:ext>
            </a:extLst>
          </p:cNvPr>
          <p:cNvPicPr>
            <a:picLocks noGrp="1" noChangeAspect="1" noChangeArrowheads="1"/>
          </p:cNvPicPr>
          <p:nvPr>
            <p:ph sz="half" idx="2"/>
          </p:nvPr>
        </p:nvPicPr>
        <p:blipFill>
          <a:blip r:embed="rId3" cstate="email">
            <a:extLst>
              <a:ext uri="{28A0092B-C50C-407E-A947-70E740481C1C}">
                <a14:useLocalDpi xmlns:a14="http://schemas.microsoft.com/office/drawing/2010/main"/>
              </a:ext>
            </a:extLst>
          </a:blip>
          <a:srcRect/>
          <a:stretch/>
        </p:blipFill>
        <p:spPr bwMode="auto">
          <a:xfrm>
            <a:off x="9542337" y="1476513"/>
            <a:ext cx="2784856" cy="4351338"/>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76768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B045E-1001-B3A8-0419-964E957D59DC}"/>
              </a:ext>
            </a:extLst>
          </p:cNvPr>
          <p:cNvSpPr>
            <a:spLocks noGrp="1"/>
          </p:cNvSpPr>
          <p:nvPr>
            <p:ph type="title"/>
          </p:nvPr>
        </p:nvSpPr>
        <p:spPr/>
        <p:txBody>
          <a:bodyPr/>
          <a:lstStyle/>
          <a:p>
            <a:r>
              <a:rPr lang="en-US"/>
              <a:t>Agenda</a:t>
            </a:r>
          </a:p>
        </p:txBody>
      </p:sp>
      <p:sp>
        <p:nvSpPr>
          <p:cNvPr id="3" name="Text Placeholder 2">
            <a:extLst>
              <a:ext uri="{FF2B5EF4-FFF2-40B4-BE49-F238E27FC236}">
                <a16:creationId xmlns:a16="http://schemas.microsoft.com/office/drawing/2014/main" id="{F7645EF5-02B4-4B55-2F25-1F95A9423A0E}"/>
              </a:ext>
            </a:extLst>
          </p:cNvPr>
          <p:cNvSpPr>
            <a:spLocks noGrp="1"/>
          </p:cNvSpPr>
          <p:nvPr>
            <p:ph type="body" idx="1"/>
          </p:nvPr>
        </p:nvSpPr>
        <p:spPr/>
        <p:txBody>
          <a:bodyPr/>
          <a:lstStyle/>
          <a:p>
            <a:pPr marL="628650" indent="-514350">
              <a:buFont typeface="+mj-lt"/>
              <a:buAutoNum type="arabicPeriod"/>
            </a:pPr>
            <a:r>
              <a:rPr lang="en-US"/>
              <a:t>What is Systematic Screening?</a:t>
            </a:r>
          </a:p>
          <a:p>
            <a:pPr marL="628650" indent="-514350">
              <a:buFont typeface="+mj-lt"/>
              <a:buAutoNum type="arabicPeriod"/>
            </a:pPr>
            <a:r>
              <a:rPr lang="en-US"/>
              <a:t>Using Screening Data to Inform Instruction – Illustrations of using data to </a:t>
            </a:r>
          </a:p>
          <a:p>
            <a:pPr marL="1085850" lvl="1" indent="-514350">
              <a:buFont typeface="+mj-lt"/>
              <a:buAutoNum type="arabicPeriod"/>
            </a:pPr>
            <a:r>
              <a:rPr lang="en-US"/>
              <a:t>Shape Tier 1 Efforts</a:t>
            </a:r>
          </a:p>
          <a:p>
            <a:pPr marL="1085850" lvl="1" indent="-514350">
              <a:buFont typeface="+mj-lt"/>
              <a:buAutoNum type="arabicPeriod"/>
            </a:pPr>
            <a:r>
              <a:rPr lang="en-US"/>
              <a:t>Empower Teachers with Low-intensity Strategies</a:t>
            </a:r>
          </a:p>
          <a:p>
            <a:pPr marL="1085850" lvl="1" indent="-514350">
              <a:buFont typeface="+mj-lt"/>
              <a:buAutoNum type="arabicPeriod"/>
            </a:pPr>
            <a:r>
              <a:rPr lang="en-US"/>
              <a:t>Connect Students to Tier 2 and Tier 3 Efforts </a:t>
            </a:r>
          </a:p>
          <a:p>
            <a:pPr marL="628650" indent="-514350">
              <a:buFont typeface="+mj-lt"/>
              <a:buAutoNum type="arabicPeriod"/>
            </a:pPr>
            <a:r>
              <a:rPr lang="en-US"/>
              <a:t>Additional Resources and Wrap Up</a:t>
            </a:r>
          </a:p>
          <a:p>
            <a:pPr marL="1085850" lvl="1" indent="-514350">
              <a:buFont typeface="+mj-lt"/>
              <a:buAutoNum type="arabicPeriod"/>
            </a:pPr>
            <a:endParaRPr lang="en-US"/>
          </a:p>
          <a:p>
            <a:pPr marL="628650" indent="-514350">
              <a:buFont typeface="+mj-lt"/>
              <a:buAutoNum type="arabicPeriod"/>
            </a:pPr>
            <a:endParaRPr lang="en-US"/>
          </a:p>
        </p:txBody>
      </p:sp>
    </p:spTree>
    <p:extLst>
      <p:ext uri="{BB962C8B-B14F-4D97-AF65-F5344CB8AC3E}">
        <p14:creationId xmlns:p14="http://schemas.microsoft.com/office/powerpoint/2010/main" val="23211174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740DBF-FAAD-4EA0-252B-CB4C65A8BE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B729B6-1015-E18E-750E-54130E7A6003}"/>
              </a:ext>
            </a:extLst>
          </p:cNvPr>
          <p:cNvSpPr>
            <a:spLocks noGrp="1"/>
          </p:cNvSpPr>
          <p:nvPr>
            <p:ph type="title"/>
          </p:nvPr>
        </p:nvSpPr>
        <p:spPr>
          <a:xfrm>
            <a:off x="838200" y="1305417"/>
            <a:ext cx="10515600" cy="4247165"/>
          </a:xfrm>
        </p:spPr>
        <p:txBody>
          <a:bodyPr>
            <a:normAutofit fontScale="90000"/>
          </a:bodyPr>
          <a:lstStyle/>
          <a:p>
            <a:pPr marL="0" marR="0" lvl="0" indent="0" algn="l" defTabSz="914400" rtl="0" eaLnBrk="1" fontAlgn="auto" latinLnBrk="0" hangingPunct="1">
              <a:lnSpc>
                <a:spcPct val="90000"/>
              </a:lnSpc>
              <a:spcBef>
                <a:spcPts val="1000"/>
              </a:spcBef>
              <a:spcAft>
                <a:spcPts val="0"/>
              </a:spcAft>
              <a:buClr>
                <a:srgbClr val="888888"/>
              </a:buClr>
              <a:buSzPts val="2400"/>
              <a:buFont typeface="Arial"/>
              <a:buNone/>
              <a:tabLst/>
              <a:defRPr/>
            </a:pPr>
            <a:r>
              <a:rPr lang="en-US"/>
              <a:t>Using Systematic Screening Data to Inform Instruction – Illustrations of Using Data to…</a:t>
            </a:r>
            <a:br>
              <a:rPr lang="en-US"/>
            </a:br>
            <a:br>
              <a:rPr lang="en-US"/>
            </a:br>
            <a:r>
              <a:rPr kumimoji="0" lang="en-US" sz="3600" b="1" i="0" u="none" strike="noStrike" kern="0" cap="none" spc="0" normalizeH="0" baseline="0" noProof="0">
                <a:ln>
                  <a:noFill/>
                </a:ln>
                <a:solidFill>
                  <a:srgbClr val="888888"/>
                </a:solidFill>
                <a:effectLst/>
                <a:uLnTx/>
                <a:uFillTx/>
                <a:latin typeface="Calibri"/>
                <a:ea typeface="Calibri"/>
                <a:cs typeface="Calibri"/>
                <a:sym typeface="Calibri"/>
              </a:rPr>
              <a:t>Empower Teachers with Low-Intensity Strategies</a:t>
            </a:r>
            <a:br>
              <a:rPr kumimoji="0" lang="en-US" sz="3600" b="0" i="0" u="none" strike="noStrike" kern="0" cap="none" spc="0" normalizeH="0" baseline="0" noProof="0">
                <a:ln>
                  <a:noFill/>
                </a:ln>
                <a:solidFill>
                  <a:srgbClr val="888888"/>
                </a:solidFill>
                <a:effectLst/>
                <a:uLnTx/>
                <a:uFillTx/>
                <a:latin typeface="Calibri"/>
                <a:ea typeface="Calibri"/>
                <a:cs typeface="Calibri"/>
                <a:sym typeface="Calibri"/>
              </a:rPr>
            </a:br>
            <a:endParaRPr lang="en-US" sz="3600"/>
          </a:p>
        </p:txBody>
      </p:sp>
    </p:spTree>
    <p:extLst>
      <p:ext uri="{BB962C8B-B14F-4D97-AF65-F5344CB8AC3E}">
        <p14:creationId xmlns:p14="http://schemas.microsoft.com/office/powerpoint/2010/main" val="42151863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idx="4294967295"/>
          </p:nvPr>
        </p:nvSpPr>
        <p:spPr>
          <a:xfrm>
            <a:off x="1703614" y="68185"/>
            <a:ext cx="8686800" cy="990600"/>
          </a:xfrm>
          <a:prstGeom prst="rect">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Light" panose="020F0302020204030204"/>
                <a:ea typeface="+mn-ea"/>
                <a:cs typeface="Times New Roman" panose="02020603050405020304" pitchFamily="18" charset="0"/>
              </a:rPr>
              <a:t>Examining Academic and Behavioral Data</a:t>
            </a:r>
          </a:p>
        </p:txBody>
      </p:sp>
      <p:pic>
        <p:nvPicPr>
          <p:cNvPr id="3" name="Picture 4" descr="Dashboard that displays academic and behavioral data">
            <a:extLst>
              <a:ext uri="{FF2B5EF4-FFF2-40B4-BE49-F238E27FC236}">
                <a16:creationId xmlns:a16="http://schemas.microsoft.com/office/drawing/2014/main" id="{90920DF2-C688-F2E9-54B9-AE3ECE3AC253}"/>
              </a:ext>
            </a:extLst>
          </p:cNvPr>
          <p:cNvPicPr>
            <a:picLocks noChangeAspect="1"/>
          </p:cNvPicPr>
          <p:nvPr/>
        </p:nvPicPr>
        <p:blipFill>
          <a:blip r:embed="rId3"/>
          <a:stretch>
            <a:fillRect/>
          </a:stretch>
        </p:blipFill>
        <p:spPr>
          <a:xfrm>
            <a:off x="2178819" y="1581997"/>
            <a:ext cx="7733881" cy="4439256"/>
          </a:xfrm>
          <a:prstGeom prst="rect">
            <a:avLst/>
          </a:prstGeom>
        </p:spPr>
      </p:pic>
      <p:sp>
        <p:nvSpPr>
          <p:cNvPr id="4" name="Down Arrow 3">
            <a:extLst>
              <a:ext uri="{C183D7F6-B498-43B3-948B-1728B52AA6E4}">
                <adec:decorative xmlns:adec="http://schemas.microsoft.com/office/drawing/2017/decorative" val="1"/>
              </a:ext>
            </a:extLst>
          </p:cNvPr>
          <p:cNvSpPr/>
          <p:nvPr/>
        </p:nvSpPr>
        <p:spPr>
          <a:xfrm>
            <a:off x="5396273" y="1088213"/>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Down Arrow 5">
            <a:extLst>
              <a:ext uri="{C183D7F6-B498-43B3-948B-1728B52AA6E4}">
                <adec:decorative xmlns:adec="http://schemas.microsoft.com/office/drawing/2017/decorative" val="1"/>
              </a:ext>
            </a:extLst>
          </p:cNvPr>
          <p:cNvSpPr/>
          <p:nvPr/>
        </p:nvSpPr>
        <p:spPr>
          <a:xfrm>
            <a:off x="6433457" y="1088213"/>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Down Arrow 6">
            <a:extLst>
              <a:ext uri="{C183D7F6-B498-43B3-948B-1728B52AA6E4}">
                <adec:decorative xmlns:adec="http://schemas.microsoft.com/office/drawing/2017/decorative" val="1"/>
              </a:ext>
            </a:extLst>
          </p:cNvPr>
          <p:cNvSpPr/>
          <p:nvPr/>
        </p:nvSpPr>
        <p:spPr>
          <a:xfrm>
            <a:off x="7390429" y="1088213"/>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Down Arrow 12">
            <a:extLst>
              <a:ext uri="{C183D7F6-B498-43B3-948B-1728B52AA6E4}">
                <adec:decorative xmlns:adec="http://schemas.microsoft.com/office/drawing/2017/decorative" val="1"/>
              </a:ext>
            </a:extLst>
          </p:cNvPr>
          <p:cNvSpPr/>
          <p:nvPr/>
        </p:nvSpPr>
        <p:spPr>
          <a:xfrm>
            <a:off x="8372521" y="1088213"/>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Down Arrow 13">
            <a:extLst>
              <a:ext uri="{C183D7F6-B498-43B3-948B-1728B52AA6E4}">
                <adec:decorative xmlns:adec="http://schemas.microsoft.com/office/drawing/2017/decorative" val="1"/>
              </a:ext>
            </a:extLst>
          </p:cNvPr>
          <p:cNvSpPr/>
          <p:nvPr/>
        </p:nvSpPr>
        <p:spPr>
          <a:xfrm>
            <a:off x="4459793" y="1088213"/>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Down Arrow 10">
            <a:extLst>
              <a:ext uri="{C183D7F6-B498-43B3-948B-1728B52AA6E4}">
                <adec:decorative xmlns:adec="http://schemas.microsoft.com/office/drawing/2017/decorative" val="1"/>
              </a:ext>
            </a:extLst>
          </p:cNvPr>
          <p:cNvSpPr/>
          <p:nvPr/>
        </p:nvSpPr>
        <p:spPr>
          <a:xfrm>
            <a:off x="9235825" y="1088213"/>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p:cNvSpPr/>
          <p:nvPr/>
        </p:nvSpPr>
        <p:spPr>
          <a:xfrm>
            <a:off x="1479401" y="6324601"/>
            <a:ext cx="9131449" cy="261610"/>
          </a:xfrm>
          <a:prstGeom prst="rect">
            <a:avLst/>
          </a:prstGeom>
          <a:noFill/>
        </p:spPr>
        <p:txBody>
          <a:bodyPr wrap="square">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S PGothic" charset="-128"/>
                <a:cs typeface="+mn-cs"/>
              </a:rPr>
              <a:t>Lane, K. L., Menzies, H. M., Ennis, R. P., &amp; Oakes, W. P. (2015)</a:t>
            </a:r>
            <a:r>
              <a:rPr kumimoji="0" lang="en-US" sz="1100" b="0" i="1" u="none" strike="noStrike" kern="1200" cap="none" spc="0" normalizeH="0" baseline="0" noProof="0">
                <a:ln>
                  <a:noFill/>
                </a:ln>
                <a:solidFill>
                  <a:prstClr val="black"/>
                </a:solidFill>
                <a:effectLst/>
                <a:uLnTx/>
                <a:uFillTx/>
                <a:latin typeface="Calibri" panose="020F0502020204030204" pitchFamily="34" charset="0"/>
                <a:ea typeface="MS PGothic" charset="-128"/>
                <a:cs typeface="+mn-cs"/>
              </a:rPr>
              <a:t>. Supporting Behavior for School Success: A Step-by-Step Guide to Key Strategies. </a:t>
            </a: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S PGothic" charset="-128"/>
                <a:cs typeface="+mn-cs"/>
              </a:rPr>
              <a:t>Guilford Press. </a:t>
            </a:r>
            <a:r>
              <a:rPr kumimoji="0" lang="en-US" sz="1100" b="0" i="1" u="none" strike="noStrike" kern="1200" cap="none" spc="0" normalizeH="0" baseline="0" noProof="0">
                <a:ln>
                  <a:noFill/>
                </a:ln>
                <a:solidFill>
                  <a:prstClr val="black"/>
                </a:solidFill>
                <a:effectLst/>
                <a:uLnTx/>
                <a:uFillTx/>
                <a:latin typeface="Calibri" panose="020F0502020204030204" pitchFamily="34" charset="0"/>
                <a:ea typeface="MS PGothic" charset="-128"/>
                <a:cs typeface="+mn-cs"/>
              </a:rPr>
              <a:t>  </a:t>
            </a:r>
            <a:endPar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S PGothic" charset="-128"/>
              <a:cs typeface="+mn-cs"/>
            </a:endParaRPr>
          </a:p>
        </p:txBody>
      </p:sp>
    </p:spTree>
    <p:extLst>
      <p:ext uri="{BB962C8B-B14F-4D97-AF65-F5344CB8AC3E}">
        <p14:creationId xmlns:p14="http://schemas.microsoft.com/office/powerpoint/2010/main" val="1034296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1"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2" presetClass="entr" presetSubtype="1"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0-#ppt_h/2"/>
                                          </p:val>
                                        </p:tav>
                                        <p:tav tm="100000">
                                          <p:val>
                                            <p:strVal val="#ppt_y"/>
                                          </p:val>
                                        </p:tav>
                                      </p:tavLst>
                                    </p:anim>
                                  </p:childTnLst>
                                </p:cTn>
                              </p:par>
                            </p:childTnLst>
                          </p:cTn>
                        </p:par>
                        <p:par>
                          <p:cTn id="29" fill="hold">
                            <p:stCondLst>
                              <p:cond delay="2500"/>
                            </p:stCondLst>
                            <p:childTnLst>
                              <p:par>
                                <p:cTn id="30" presetID="2" presetClass="entr" presetSubtype="1"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ppt_x"/>
                                          </p:val>
                                        </p:tav>
                                        <p:tav tm="100000">
                                          <p:val>
                                            <p:strVal val="#ppt_x"/>
                                          </p:val>
                                        </p:tav>
                                      </p:tavLst>
                                    </p:anim>
                                    <p:anim calcmode="lin" valueType="num">
                                      <p:cBhvr additive="base">
                                        <p:cTn id="33"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13" grpId="0" animBg="1"/>
      <p:bldP spid="14" grpId="0" animBg="1"/>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98B59A-4676-F13E-3DEF-01DDCE44876F}"/>
            </a:ext>
          </a:extLst>
        </p:cNvPr>
        <p:cNvGrpSpPr/>
        <p:nvPr/>
      </p:nvGrpSpPr>
      <p:grpSpPr>
        <a:xfrm>
          <a:off x="0" y="0"/>
          <a:ext cx="0" cy="0"/>
          <a:chOff x="0" y="0"/>
          <a:chExt cx="0" cy="0"/>
        </a:xfrm>
      </p:grpSpPr>
      <p:sp>
        <p:nvSpPr>
          <p:cNvPr id="14" name="Title">
            <a:extLst>
              <a:ext uri="{FF2B5EF4-FFF2-40B4-BE49-F238E27FC236}">
                <a16:creationId xmlns:a16="http://schemas.microsoft.com/office/drawing/2014/main" id="{538A139A-8EA8-F6BC-9FD3-43255A9524D7}"/>
              </a:ext>
              <a:ext uri="{C183D7F6-B498-43B3-948B-1728B52AA6E4}">
                <adec:decorative xmlns:adec="http://schemas.microsoft.com/office/drawing/2017/decorative" val="0"/>
              </a:ext>
            </a:extLst>
          </p:cNvPr>
          <p:cNvSpPr>
            <a:spLocks noGrp="1"/>
          </p:cNvSpPr>
          <p:nvPr>
            <p:ph type="title"/>
          </p:nvPr>
        </p:nvSpPr>
        <p:spPr>
          <a:xfrm>
            <a:off x="838200" y="365125"/>
            <a:ext cx="11296866" cy="1325563"/>
          </a:xfrm>
        </p:spPr>
        <p:txBody>
          <a:bodyPr/>
          <a:lstStyle/>
          <a:p>
            <a:r>
              <a:rPr lang="en-US"/>
              <a:t>Low-Intensity </a:t>
            </a:r>
            <a:br>
              <a:rPr lang="en-US"/>
            </a:br>
            <a:r>
              <a:rPr lang="en-US"/>
              <a:t>Teacher-Delivered Strategies</a:t>
            </a:r>
          </a:p>
        </p:txBody>
      </p:sp>
      <p:pic>
        <p:nvPicPr>
          <p:cNvPr id="3" name="Picture 1" descr="Ci3T Blueprint A Primary Tier 1 Plan 1 with a highlighted sentence in Area 1: Academics Responsibilities that states Use teacher-delivered, low-intensity strategies to support students’ active engagement">
            <a:extLst>
              <a:ext uri="{FF2B5EF4-FFF2-40B4-BE49-F238E27FC236}">
                <a16:creationId xmlns:a16="http://schemas.microsoft.com/office/drawing/2014/main" id="{3C2B9B0E-AB57-37A8-8390-C091915B89C5}"/>
              </a:ext>
            </a:extLst>
          </p:cNvPr>
          <p:cNvPicPr>
            <a:picLocks noChangeAspect="1"/>
          </p:cNvPicPr>
          <p:nvPr/>
        </p:nvPicPr>
        <p:blipFill>
          <a:blip r:embed="rId2"/>
          <a:stretch>
            <a:fillRect/>
          </a:stretch>
        </p:blipFill>
        <p:spPr>
          <a:xfrm>
            <a:off x="447566" y="1627476"/>
            <a:ext cx="11296867" cy="3603048"/>
          </a:xfrm>
          <a:prstGeom prst="rect">
            <a:avLst/>
          </a:prstGeom>
        </p:spPr>
      </p:pic>
      <p:pic>
        <p:nvPicPr>
          <p:cNvPr id="16" name="Picture 2" descr="Seven purple Ci3T Low Intensity Teacher-Delivered Strategies module covers">
            <a:extLst>
              <a:ext uri="{FF2B5EF4-FFF2-40B4-BE49-F238E27FC236}">
                <a16:creationId xmlns:a16="http://schemas.microsoft.com/office/drawing/2014/main" id="{FC173FC8-3623-4317-09F4-70402A01F43F}"/>
              </a:ext>
            </a:extLst>
          </p:cNvPr>
          <p:cNvPicPr>
            <a:picLocks noChangeAspect="1"/>
          </p:cNvPicPr>
          <p:nvPr/>
        </p:nvPicPr>
        <p:blipFill>
          <a:blip r:embed="rId3"/>
          <a:stretch>
            <a:fillRect/>
          </a:stretch>
        </p:blipFill>
        <p:spPr>
          <a:xfrm>
            <a:off x="6766490" y="2953039"/>
            <a:ext cx="5241817" cy="3748035"/>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pic>
        <p:nvPicPr>
          <p:cNvPr id="2" name="Picture 3" descr="Image of Lincoln Elementary Implementation manual">
            <a:extLst>
              <a:ext uri="{FF2B5EF4-FFF2-40B4-BE49-F238E27FC236}">
                <a16:creationId xmlns:a16="http://schemas.microsoft.com/office/drawing/2014/main" id="{FAF8CAF3-117D-2727-F760-1B384FFE7856}"/>
              </a:ext>
              <a:ext uri="{C183D7F6-B498-43B3-948B-1728B52AA6E4}">
                <adec:decorative xmlns:adec="http://schemas.microsoft.com/office/drawing/2017/decorative" val="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03837" y="0"/>
            <a:ext cx="1188163" cy="1537623"/>
          </a:xfrm>
          <a:prstGeom prst="rect">
            <a:avLst/>
          </a:prstGeom>
          <a:ln>
            <a:solidFill>
              <a:schemeClr val="tx1"/>
            </a:solidFill>
          </a:ln>
        </p:spPr>
      </p:pic>
    </p:spTree>
    <p:extLst>
      <p:ext uri="{BB962C8B-B14F-4D97-AF65-F5344CB8AC3E}">
        <p14:creationId xmlns:p14="http://schemas.microsoft.com/office/powerpoint/2010/main" val="102570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hidden">
            <a:extLst>
              <a:ext uri="{FF2B5EF4-FFF2-40B4-BE49-F238E27FC236}">
                <a16:creationId xmlns:a16="http://schemas.microsoft.com/office/drawing/2014/main" id="{C14FE2DD-FAA8-1CFB-DCC0-438133DD5FED}"/>
              </a:ext>
            </a:extLst>
          </p:cNvPr>
          <p:cNvSpPr txBox="1">
            <a:spLocks noGrp="1"/>
          </p:cNvSpPr>
          <p:nvPr>
            <p:ph type="title" idx="4294967295"/>
          </p:nvPr>
        </p:nvSpPr>
        <p:spPr>
          <a:xfrm>
            <a:off x="838200" y="-154046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Low-Intensity Strategies: Academic Supervision</a:t>
            </a:r>
          </a:p>
        </p:txBody>
      </p:sp>
      <p:pic>
        <p:nvPicPr>
          <p:cNvPr id="7" name="Picture 1" descr="Active supervision is intentional, specific, and overt behaviors educators use such as: establishing expectations, frequently scanning the context, engaging in positive interactions (verbal and nonverbal precorrections and prompts, listening and offering feedback as appropriate), reinforcing desired behavior and correction or redirection (when needed). In the classroom, you would notice the teacher is scanning the classroom, moving between students or groups, praising on-task behavior and correct work, providing feedback to fine tune understanding, using precorrection and prompts to prevent anticipating issues and minimize any potential challenges.">
            <a:extLst>
              <a:ext uri="{FF2B5EF4-FFF2-40B4-BE49-F238E27FC236}">
                <a16:creationId xmlns:a16="http://schemas.microsoft.com/office/drawing/2014/main" id="{00BB083C-6526-1995-DBAC-65F7D4FF7C3B}"/>
              </a:ext>
            </a:extLst>
          </p:cNvPr>
          <p:cNvPicPr>
            <a:picLocks noChangeAspect="1"/>
          </p:cNvPicPr>
          <p:nvPr/>
        </p:nvPicPr>
        <p:blipFill>
          <a:blip r:embed="rId2"/>
          <a:stretch>
            <a:fillRect/>
          </a:stretch>
        </p:blipFill>
        <p:spPr>
          <a:xfrm>
            <a:off x="228369" y="457135"/>
            <a:ext cx="10638522" cy="5943729"/>
          </a:xfrm>
          <a:prstGeom prst="rect">
            <a:avLst/>
          </a:prstGeom>
        </p:spPr>
      </p:pic>
      <p:pic>
        <p:nvPicPr>
          <p:cNvPr id="9" name="Picture 2">
            <a:extLst>
              <a:ext uri="{FF2B5EF4-FFF2-40B4-BE49-F238E27FC236}">
                <a16:creationId xmlns:a16="http://schemas.microsoft.com/office/drawing/2014/main" id="{6630BA40-8D91-2355-EB87-C966261F4CE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314176" y="0"/>
            <a:ext cx="877824" cy="1371600"/>
          </a:xfrm>
          <a:prstGeom prst="rect">
            <a:avLst/>
          </a:prstGeom>
        </p:spPr>
      </p:pic>
    </p:spTree>
    <p:extLst>
      <p:ext uri="{BB962C8B-B14F-4D97-AF65-F5344CB8AC3E}">
        <p14:creationId xmlns:p14="http://schemas.microsoft.com/office/powerpoint/2010/main" val="38543669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8B441-D1FD-00A7-8AE8-842D7D43AFF1}"/>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Low-Intensity Strategies</a:t>
            </a:r>
          </a:p>
        </p:txBody>
      </p:sp>
      <p:graphicFrame>
        <p:nvGraphicFramePr>
          <p:cNvPr id="3" name="Content Placeholder 2"/>
          <p:cNvGraphicFramePr>
            <a:graphicFrameLocks noGrp="1"/>
          </p:cNvGraphicFramePr>
          <p:nvPr>
            <p:ph/>
            <p:extLst>
              <p:ext uri="{D42A27DB-BD31-4B8C-83A1-F6EECF244321}">
                <p14:modId xmlns:p14="http://schemas.microsoft.com/office/powerpoint/2010/main" val="607453822"/>
              </p:ext>
            </p:extLst>
          </p:nvPr>
        </p:nvGraphicFramePr>
        <p:xfrm>
          <a:off x="1323190" y="104510"/>
          <a:ext cx="9693998" cy="6298897"/>
        </p:xfrm>
        <a:graphic>
          <a:graphicData uri="http://schemas.openxmlformats.org/drawingml/2006/table">
            <a:tbl>
              <a:tblPr firstRow="1" bandRow="1">
                <a:tableStyleId>{5C22544A-7EE6-4342-B048-85BDC9FD1C3A}</a:tableStyleId>
              </a:tblPr>
              <a:tblGrid>
                <a:gridCol w="4846999">
                  <a:extLst>
                    <a:ext uri="{9D8B030D-6E8A-4147-A177-3AD203B41FA5}">
                      <a16:colId xmlns:a16="http://schemas.microsoft.com/office/drawing/2014/main" val="3475468031"/>
                    </a:ext>
                  </a:extLst>
                </a:gridCol>
                <a:gridCol w="4846999">
                  <a:extLst>
                    <a:ext uri="{9D8B030D-6E8A-4147-A177-3AD203B41FA5}">
                      <a16:colId xmlns:a16="http://schemas.microsoft.com/office/drawing/2014/main" val="3555776466"/>
                    </a:ext>
                  </a:extLst>
                </a:gridCol>
              </a:tblGrid>
              <a:tr h="356787">
                <a:tc>
                  <a:txBody>
                    <a:bodyPr/>
                    <a:lstStyle/>
                    <a:p>
                      <a:r>
                        <a:rPr lang="en-US">
                          <a:solidFill>
                            <a:schemeClr val="tx1"/>
                          </a:solidFill>
                        </a:rPr>
                        <a:t>Low-Intensity Strategy</a:t>
                      </a:r>
                    </a:p>
                  </a:txBody>
                  <a:tcPr>
                    <a:lnB w="12700" cap="flat" cmpd="sng" algn="ctr">
                      <a:solidFill>
                        <a:schemeClr val="tx1"/>
                      </a:solidFill>
                      <a:prstDash val="solid"/>
                      <a:round/>
                      <a:headEnd type="none" w="med" len="med"/>
                      <a:tailEnd type="none" w="med" len="med"/>
                    </a:lnB>
                  </a:tcPr>
                </a:tc>
                <a:tc>
                  <a:txBody>
                    <a:bodyPr/>
                    <a:lstStyle/>
                    <a:p>
                      <a:r>
                        <a:rPr lang="en-US">
                          <a:solidFill>
                            <a:schemeClr val="tx1"/>
                          </a:solidFill>
                        </a:rPr>
                        <a:t>Franklin High School On-Site</a:t>
                      </a:r>
                      <a:r>
                        <a:rPr lang="en-US" baseline="0">
                          <a:solidFill>
                            <a:schemeClr val="tx1"/>
                          </a:solidFill>
                        </a:rPr>
                        <a:t> Expert</a:t>
                      </a:r>
                      <a:endParaRPr lang="en-US">
                        <a:solidFill>
                          <a:schemeClr val="tx1"/>
                        </a:solidFill>
                      </a:endParaRP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45248379"/>
                  </a:ext>
                </a:extLst>
              </a:tr>
              <a:tr h="1671522">
                <a:tc>
                  <a:txBody>
                    <a:bodyPr/>
                    <a:lstStyle/>
                    <a:p>
                      <a:pPr marL="0" indent="0">
                        <a:buFont typeface="Courier New" panose="02070309020205020404" pitchFamily="49" charset="0"/>
                        <a:buNone/>
                      </a:pPr>
                      <a:r>
                        <a:rPr lang="en-US" sz="1600" b="1" dirty="0">
                          <a:solidFill>
                            <a:schemeClr val="accent5">
                              <a:lumMod val="50000"/>
                            </a:schemeClr>
                          </a:solidFill>
                        </a:rPr>
                        <a:t>Behavior-Specific</a:t>
                      </a:r>
                      <a:r>
                        <a:rPr lang="en-US" sz="1600" b="1" baseline="0" dirty="0">
                          <a:solidFill>
                            <a:schemeClr val="accent5">
                              <a:lumMod val="50000"/>
                            </a:schemeClr>
                          </a:solidFill>
                        </a:rPr>
                        <a:t> Praise</a:t>
                      </a:r>
                      <a:r>
                        <a:rPr lang="en-US" sz="1600" baseline="0" dirty="0"/>
                        <a:t>: Identifying the specific expectation the student met.</a:t>
                      </a:r>
                    </a:p>
                    <a:p>
                      <a:pPr marL="285750" indent="-285750">
                        <a:buFont typeface="Courier New" panose="02070309020205020404" pitchFamily="49" charset="0"/>
                        <a:buChar char="o"/>
                      </a:pPr>
                      <a:r>
                        <a:rPr lang="en-US" sz="1600" baseline="0" dirty="0"/>
                        <a:t>“Niama, I noticed you outlined your paper and used the graphic organizer to draft your essay. Well done!”</a:t>
                      </a:r>
                    </a:p>
                    <a:p>
                      <a:pPr marL="285750" indent="-285750">
                        <a:buFont typeface="Courier New" panose="02070309020205020404" pitchFamily="49" charset="0"/>
                        <a:buChar char="o"/>
                      </a:pPr>
                      <a:r>
                        <a:rPr lang="en-US" sz="1600" baseline="0" dirty="0"/>
                        <a:t>“Justice, thank you for pushing in your chair to keep the walkway safe.”</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85750" indent="-285750">
                        <a:buFont typeface="Arial" panose="020B0604020202020204" pitchFamily="34" charset="0"/>
                        <a:buChar char="•"/>
                      </a:pPr>
                      <a:r>
                        <a:rPr lang="en-US" sz="1600" dirty="0"/>
                        <a:t>Eric Common, Behavior Specialist</a:t>
                      </a:r>
                    </a:p>
                    <a:p>
                      <a:pPr marL="285750" indent="-285750">
                        <a:buFont typeface="Arial" panose="020B0604020202020204" pitchFamily="34" charset="0"/>
                        <a:buChar char="•"/>
                      </a:pPr>
                      <a:r>
                        <a:rPr lang="en-US" sz="1600" dirty="0"/>
                        <a:t>Mark Buckman, Special Education</a:t>
                      </a:r>
                    </a:p>
                    <a:p>
                      <a:pPr marL="285750" indent="-285750">
                        <a:buFont typeface="Arial" panose="020B0604020202020204" pitchFamily="34" charset="0"/>
                        <a:buChar char="•"/>
                      </a:pPr>
                      <a:r>
                        <a:rPr lang="en-US" sz="1600" baseline="0" dirty="0"/>
                        <a:t>Grant Allen, Parent Volunteer</a:t>
                      </a:r>
                    </a:p>
                    <a:p>
                      <a:pPr marL="285750" indent="-285750">
                        <a:buFont typeface="Arial" panose="020B0604020202020204" pitchFamily="34" charset="0"/>
                        <a:buChar char="•"/>
                      </a:pPr>
                      <a:r>
                        <a:rPr lang="en-US" sz="1600" baseline="0" dirty="0"/>
                        <a:t>Paloma Pérez-Clark, School Psychologist</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97779822"/>
                  </a:ext>
                </a:extLst>
              </a:tr>
              <a:tr h="2199371">
                <a:tc>
                  <a:txBody>
                    <a:bodyPr/>
                    <a:lstStyle/>
                    <a:p>
                      <a:pPr marL="0" indent="0">
                        <a:buFont typeface="Courier New" panose="02070309020205020404" pitchFamily="49" charset="0"/>
                        <a:buNone/>
                      </a:pPr>
                      <a:r>
                        <a:rPr lang="en-US" sz="1600" b="1" dirty="0">
                          <a:solidFill>
                            <a:schemeClr val="accent5">
                              <a:lumMod val="50000"/>
                            </a:schemeClr>
                          </a:solidFill>
                        </a:rPr>
                        <a:t>Opportunities to Respond</a:t>
                      </a:r>
                      <a:r>
                        <a:rPr lang="en-US" sz="1600" baseline="0" dirty="0"/>
                        <a:t>: Providing 4-6 opportunities per minute for students to respond individually, choral, verbal, written, gesture, or symbol.</a:t>
                      </a:r>
                    </a:p>
                    <a:p>
                      <a:pPr marL="285750" indent="-285750">
                        <a:buFont typeface="Courier New" panose="02070309020205020404" pitchFamily="49" charset="0"/>
                        <a:buChar char="o"/>
                      </a:pPr>
                      <a:r>
                        <a:rPr lang="en-US" sz="1600" baseline="0" dirty="0"/>
                        <a:t>“Show me thumbs or thumbs down if...”</a:t>
                      </a:r>
                    </a:p>
                    <a:p>
                      <a:pPr marL="285750" indent="-285750">
                        <a:buFont typeface="Courier New" panose="02070309020205020404" pitchFamily="49" charset="0"/>
                        <a:buChar char="o"/>
                      </a:pPr>
                      <a:r>
                        <a:rPr lang="en-US" sz="1600" baseline="0" dirty="0"/>
                        <a:t>“Show me on your white board what…”</a:t>
                      </a:r>
                    </a:p>
                    <a:p>
                      <a:pPr marL="285750" indent="-285750">
                        <a:buFont typeface="Courier New" panose="02070309020205020404" pitchFamily="49" charset="0"/>
                        <a:buChar char="o"/>
                      </a:pPr>
                      <a:r>
                        <a:rPr lang="en-US" sz="1600" baseline="0" dirty="0"/>
                        <a:t>“Turn to your elbow partner and say…”</a:t>
                      </a:r>
                    </a:p>
                    <a:p>
                      <a:pPr marL="285750" indent="-285750">
                        <a:buFont typeface="Courier New" panose="02070309020205020404" pitchFamily="49" charset="0"/>
                        <a:buChar char="o"/>
                      </a:pPr>
                      <a:r>
                        <a:rPr lang="en-US" sz="1600" baseline="0" dirty="0"/>
                        <a:t>“All together now, what is…”</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600" dirty="0"/>
                        <a:t>David Royer, Administration</a:t>
                      </a:r>
                    </a:p>
                    <a:p>
                      <a:pPr marL="285750" indent="-285750">
                        <a:buFont typeface="Arial" panose="020B0604020202020204" pitchFamily="34" charset="0"/>
                        <a:buChar char="•"/>
                      </a:pPr>
                      <a:r>
                        <a:rPr lang="en-US" sz="1600" dirty="0"/>
                        <a:t>Emily Cantwell,</a:t>
                      </a:r>
                      <a:r>
                        <a:rPr lang="en-US" sz="1600" baseline="0" dirty="0"/>
                        <a:t> 12</a:t>
                      </a:r>
                      <a:r>
                        <a:rPr lang="en-US" sz="1600" baseline="30000" dirty="0"/>
                        <a:t>th</a:t>
                      </a:r>
                      <a:r>
                        <a:rPr lang="en-US" sz="1600" baseline="0" dirty="0"/>
                        <a:t> Grade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aseline="0" dirty="0"/>
                        <a:t>Scarlett Lane, 11</a:t>
                      </a:r>
                      <a:r>
                        <a:rPr lang="en-US" sz="1600" baseline="30000" dirty="0"/>
                        <a:t>rd</a:t>
                      </a:r>
                      <a:r>
                        <a:rPr lang="en-US" sz="1600" baseline="0" dirty="0"/>
                        <a:t> Grade</a:t>
                      </a:r>
                    </a:p>
                    <a:p>
                      <a:pPr marL="285750" indent="-285750">
                        <a:buFont typeface="Arial" panose="020B0604020202020204" pitchFamily="34" charset="0"/>
                        <a:buChar char="•"/>
                      </a:pPr>
                      <a:r>
                        <a:rPr lang="en-US" sz="1600" baseline="0" dirty="0"/>
                        <a:t>Mallory Messenger, Counselor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55642090"/>
                  </a:ext>
                </a:extLst>
              </a:tr>
              <a:tr h="1935446">
                <a:tc>
                  <a:txBody>
                    <a:bodyPr/>
                    <a:lstStyle/>
                    <a:p>
                      <a:pPr marL="0" indent="0">
                        <a:buFont typeface="Courier New" panose="02070309020205020404" pitchFamily="49" charset="0"/>
                        <a:buNone/>
                      </a:pPr>
                      <a:r>
                        <a:rPr lang="en-US" sz="1600" b="1" dirty="0">
                          <a:solidFill>
                            <a:schemeClr val="accent5">
                              <a:lumMod val="50000"/>
                            </a:schemeClr>
                          </a:solidFill>
                        </a:rPr>
                        <a:t>Instructional Choice</a:t>
                      </a:r>
                      <a:r>
                        <a:rPr lang="en-US" sz="1600" baseline="0" dirty="0"/>
                        <a:t>: Providing within-task or between task choices to increase academic engaged time and motivation.</a:t>
                      </a:r>
                    </a:p>
                    <a:p>
                      <a:pPr marL="285750" indent="-285750">
                        <a:buFont typeface="Courier New" panose="02070309020205020404" pitchFamily="49" charset="0"/>
                        <a:buChar char="o"/>
                      </a:pPr>
                      <a:r>
                        <a:rPr lang="en-US" sz="1600" baseline="0" dirty="0"/>
                        <a:t>“Ronaldo, our of our 3 learning objectives today, which would you like to work on first?”</a:t>
                      </a:r>
                    </a:p>
                    <a:p>
                      <a:pPr marL="285750" indent="-285750">
                        <a:buFont typeface="Courier New" panose="02070309020205020404" pitchFamily="49" charset="0"/>
                        <a:buChar char="o"/>
                      </a:pPr>
                      <a:r>
                        <a:rPr lang="en-US" sz="1600" baseline="0" dirty="0"/>
                        <a:t>“Suzy, do you want to work on the laptop, or handwrite your answers for this assignment?”</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600" dirty="0"/>
                        <a:t>Abbie Jenkins, 10</a:t>
                      </a:r>
                      <a:r>
                        <a:rPr lang="en-US" sz="1600" baseline="30000" dirty="0"/>
                        <a:t>th</a:t>
                      </a:r>
                      <a:r>
                        <a:rPr lang="en-US" sz="1600" dirty="0"/>
                        <a:t> Grade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aseline="0" dirty="0"/>
                        <a:t>Scarlett Lane, 11</a:t>
                      </a:r>
                      <a:r>
                        <a:rPr lang="en-US" sz="1600" baseline="30000" dirty="0"/>
                        <a:t>th</a:t>
                      </a:r>
                      <a:r>
                        <a:rPr lang="en-US" sz="1600" baseline="0" dirty="0"/>
                        <a:t> Grade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aseline="0" dirty="0"/>
                        <a:t>José Sousa, PE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aseline="0" dirty="0"/>
                        <a:t>Liane Johl, 9</a:t>
                      </a:r>
                      <a:r>
                        <a:rPr lang="en-US" sz="1600" baseline="30000" dirty="0"/>
                        <a:t>th</a:t>
                      </a:r>
                      <a:r>
                        <a:rPr lang="en-US" sz="1600" baseline="0" dirty="0"/>
                        <a:t> Grade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94125512"/>
                  </a:ext>
                </a:extLst>
              </a:tr>
            </a:tbl>
          </a:graphicData>
        </a:graphic>
      </p:graphicFrame>
    </p:spTree>
    <p:extLst>
      <p:ext uri="{BB962C8B-B14F-4D97-AF65-F5344CB8AC3E}">
        <p14:creationId xmlns:p14="http://schemas.microsoft.com/office/powerpoint/2010/main" val="32177652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E881AB-FDED-915B-685D-3EF24F8865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FEB3B9-3315-412B-21C3-1E2792F101B4}"/>
              </a:ext>
            </a:extLst>
          </p:cNvPr>
          <p:cNvSpPr>
            <a:spLocks noGrp="1"/>
          </p:cNvSpPr>
          <p:nvPr>
            <p:ph type="title"/>
          </p:nvPr>
        </p:nvSpPr>
        <p:spPr>
          <a:xfrm>
            <a:off x="838200" y="1305417"/>
            <a:ext cx="10515600" cy="4247165"/>
          </a:xfrm>
        </p:spPr>
        <p:txBody>
          <a:bodyPr>
            <a:normAutofit fontScale="90000"/>
          </a:bodyPr>
          <a:lstStyle/>
          <a:p>
            <a:pPr marL="0" marR="0" lvl="0" indent="0" algn="l" defTabSz="914400" rtl="0" eaLnBrk="1" fontAlgn="auto" latinLnBrk="0" hangingPunct="1">
              <a:lnSpc>
                <a:spcPct val="90000"/>
              </a:lnSpc>
              <a:spcBef>
                <a:spcPts val="1000"/>
              </a:spcBef>
              <a:spcAft>
                <a:spcPts val="0"/>
              </a:spcAft>
              <a:buClr>
                <a:srgbClr val="888888"/>
              </a:buClr>
              <a:buSzPts val="2400"/>
              <a:buFont typeface="Arial"/>
              <a:buNone/>
              <a:tabLst/>
              <a:defRPr/>
            </a:pPr>
            <a:r>
              <a:rPr lang="en-US"/>
              <a:t>Using Systematic Screening Data to Inform Instruction – Illustrations of Using Data to…</a:t>
            </a:r>
            <a:br>
              <a:rPr lang="en-US"/>
            </a:br>
            <a:br>
              <a:rPr lang="en-US"/>
            </a:br>
            <a:r>
              <a:rPr kumimoji="0" lang="en-US" sz="3600" b="1" i="0" u="none" strike="noStrike" kern="0" cap="none" spc="0" normalizeH="0" baseline="0" noProof="0">
                <a:ln>
                  <a:noFill/>
                </a:ln>
                <a:solidFill>
                  <a:srgbClr val="888888"/>
                </a:solidFill>
                <a:effectLst/>
                <a:uLnTx/>
                <a:uFillTx/>
                <a:latin typeface="Calibri"/>
                <a:ea typeface="Calibri"/>
                <a:cs typeface="Calibri"/>
                <a:sym typeface="Calibri"/>
              </a:rPr>
              <a:t>Connect Students to Tier 2 and Tier 3 Efforts </a:t>
            </a:r>
            <a:br>
              <a:rPr kumimoji="0" lang="en-US" sz="3600" b="0" i="0" u="none" strike="noStrike" kern="0" cap="none" spc="0" normalizeH="0" baseline="0" noProof="0">
                <a:ln>
                  <a:noFill/>
                </a:ln>
                <a:solidFill>
                  <a:srgbClr val="888888"/>
                </a:solidFill>
                <a:effectLst/>
                <a:uLnTx/>
                <a:uFillTx/>
                <a:latin typeface="Calibri"/>
                <a:ea typeface="Calibri"/>
                <a:cs typeface="Calibri"/>
                <a:sym typeface="Calibri"/>
              </a:rPr>
            </a:br>
            <a:endParaRPr lang="en-US" sz="3600"/>
          </a:p>
        </p:txBody>
      </p:sp>
    </p:spTree>
    <p:extLst>
      <p:ext uri="{BB962C8B-B14F-4D97-AF65-F5344CB8AC3E}">
        <p14:creationId xmlns:p14="http://schemas.microsoft.com/office/powerpoint/2010/main" val="28748126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45A94B-D310-55AA-CD21-7D025411F60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1B4A895-AE34-A579-9927-1E4D0E046669}"/>
              </a:ext>
            </a:extLst>
          </p:cNvPr>
          <p:cNvSpPr>
            <a:spLocks noGrp="1"/>
          </p:cNvSpPr>
          <p:nvPr>
            <p:ph type="title"/>
          </p:nvPr>
        </p:nvSpPr>
        <p:spPr/>
        <p:txBody>
          <a:bodyPr/>
          <a:lstStyle/>
          <a:p>
            <a:r>
              <a:rPr lang="en-US"/>
              <a:t>Data Reporting:</a:t>
            </a:r>
            <a:br>
              <a:rPr lang="en-US"/>
            </a:br>
            <a:r>
              <a:rPr lang="en-US" b="0"/>
              <a:t>Integrated Data Dashboards (1)</a:t>
            </a:r>
            <a:endParaRPr lang="en-US"/>
          </a:p>
        </p:txBody>
      </p:sp>
      <p:pic>
        <p:nvPicPr>
          <p:cNvPr id="2" name="Picture 0" descr="Ci3T Data Dashboard exemplar, showing how educators could aggregate multiple sources of data including attendance, behavior screening, academic screening.">
            <a:extLst>
              <a:ext uri="{FF2B5EF4-FFF2-40B4-BE49-F238E27FC236}">
                <a16:creationId xmlns:a16="http://schemas.microsoft.com/office/drawing/2014/main" id="{1A359E04-A055-7AFB-99AD-19E51FFF6F73}"/>
              </a:ext>
            </a:extLst>
          </p:cNvPr>
          <p:cNvPicPr>
            <a:picLocks noChangeAspect="1"/>
          </p:cNvPicPr>
          <p:nvPr/>
        </p:nvPicPr>
        <p:blipFill>
          <a:blip r:embed="rId2"/>
          <a:stretch>
            <a:fillRect/>
          </a:stretch>
        </p:blipFill>
        <p:spPr>
          <a:xfrm>
            <a:off x="903514" y="1864860"/>
            <a:ext cx="10384971" cy="3886116"/>
          </a:xfrm>
          <a:prstGeom prst="rect">
            <a:avLst/>
          </a:prstGeom>
          <a:ln>
            <a:solidFill>
              <a:schemeClr val="tx1"/>
            </a:solidFill>
          </a:ln>
        </p:spPr>
      </p:pic>
      <p:sp>
        <p:nvSpPr>
          <p:cNvPr id="4" name="Rectangle 1">
            <a:extLst>
              <a:ext uri="{FF2B5EF4-FFF2-40B4-BE49-F238E27FC236}">
                <a16:creationId xmlns:a16="http://schemas.microsoft.com/office/drawing/2014/main" id="{A3834757-3230-F156-8D45-E8D2F8F0E098}"/>
              </a:ext>
              <a:ext uri="{C183D7F6-B498-43B3-948B-1728B52AA6E4}">
                <adec:decorative xmlns:adec="http://schemas.microsoft.com/office/drawing/2017/decorative" val="1"/>
              </a:ext>
            </a:extLst>
          </p:cNvPr>
          <p:cNvSpPr/>
          <p:nvPr/>
        </p:nvSpPr>
        <p:spPr>
          <a:xfrm>
            <a:off x="2924174" y="1846408"/>
            <a:ext cx="838201" cy="3904568"/>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2">
            <a:extLst>
              <a:ext uri="{FF2B5EF4-FFF2-40B4-BE49-F238E27FC236}">
                <a16:creationId xmlns:a16="http://schemas.microsoft.com/office/drawing/2014/main" id="{ABDCBAF3-47F6-1524-8C15-CB064D60C2B8}"/>
              </a:ext>
              <a:ext uri="{C183D7F6-B498-43B3-948B-1728B52AA6E4}">
                <adec:decorative xmlns:adec="http://schemas.microsoft.com/office/drawing/2017/decorative" val="1"/>
              </a:ext>
            </a:extLst>
          </p:cNvPr>
          <p:cNvSpPr/>
          <p:nvPr/>
        </p:nvSpPr>
        <p:spPr>
          <a:xfrm>
            <a:off x="4114800" y="1846408"/>
            <a:ext cx="1190626" cy="3904568"/>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3">
            <a:extLst>
              <a:ext uri="{FF2B5EF4-FFF2-40B4-BE49-F238E27FC236}">
                <a16:creationId xmlns:a16="http://schemas.microsoft.com/office/drawing/2014/main" id="{0EF0AAF1-2F34-54E0-B34E-2BA54A337CD8}"/>
              </a:ext>
              <a:ext uri="{C183D7F6-B498-43B3-948B-1728B52AA6E4}">
                <adec:decorative xmlns:adec="http://schemas.microsoft.com/office/drawing/2017/decorative" val="1"/>
              </a:ext>
            </a:extLst>
          </p:cNvPr>
          <p:cNvSpPr/>
          <p:nvPr/>
        </p:nvSpPr>
        <p:spPr>
          <a:xfrm>
            <a:off x="5419724" y="1846408"/>
            <a:ext cx="4467225" cy="3904568"/>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1">
            <a:extLst>
              <a:ext uri="{FF2B5EF4-FFF2-40B4-BE49-F238E27FC236}">
                <a16:creationId xmlns:a16="http://schemas.microsoft.com/office/drawing/2014/main" id="{881584E1-E6E4-C75E-2DDA-35364E36FF10}"/>
              </a:ext>
            </a:extLst>
          </p:cNvPr>
          <p:cNvSpPr/>
          <p:nvPr/>
        </p:nvSpPr>
        <p:spPr>
          <a:xfrm>
            <a:off x="2644775" y="5906696"/>
            <a:ext cx="1304925" cy="361950"/>
          </a:xfrm>
          <a:prstGeom prst="roundRect">
            <a:avLst/>
          </a:prstGeom>
          <a:solidFill>
            <a:schemeClr val="accent5">
              <a:lumMod val="20000"/>
              <a:lumOff val="80000"/>
            </a:schemeClr>
          </a:solidFill>
          <a:ln w="12700"/>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solidFill>
                  <a:schemeClr val="tx1"/>
                </a:solidFill>
              </a:rPr>
              <a:t>attendance</a:t>
            </a:r>
          </a:p>
        </p:txBody>
      </p:sp>
      <p:sp>
        <p:nvSpPr>
          <p:cNvPr id="10" name="Textbox 2">
            <a:extLst>
              <a:ext uri="{FF2B5EF4-FFF2-40B4-BE49-F238E27FC236}">
                <a16:creationId xmlns:a16="http://schemas.microsoft.com/office/drawing/2014/main" id="{F220B2D1-63F4-7F3A-036B-BD9EAE43AE86}"/>
              </a:ext>
            </a:extLst>
          </p:cNvPr>
          <p:cNvSpPr/>
          <p:nvPr/>
        </p:nvSpPr>
        <p:spPr>
          <a:xfrm>
            <a:off x="4171156" y="5906696"/>
            <a:ext cx="1077913" cy="567727"/>
          </a:xfrm>
          <a:prstGeom prst="roundRect">
            <a:avLst/>
          </a:prstGeom>
          <a:solidFill>
            <a:schemeClr val="accent5">
              <a:lumMod val="20000"/>
              <a:lumOff val="80000"/>
            </a:schemeClr>
          </a:solidFill>
          <a:ln w="12700"/>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solidFill>
                  <a:schemeClr val="tx1"/>
                </a:solidFill>
              </a:rPr>
              <a:t>behavior</a:t>
            </a:r>
          </a:p>
          <a:p>
            <a:pPr algn="ctr"/>
            <a:r>
              <a:rPr lang="en-US">
                <a:solidFill>
                  <a:schemeClr val="tx1"/>
                </a:solidFill>
              </a:rPr>
              <a:t>screening</a:t>
            </a:r>
          </a:p>
        </p:txBody>
      </p:sp>
      <p:sp>
        <p:nvSpPr>
          <p:cNvPr id="11" name="Textbox 3">
            <a:extLst>
              <a:ext uri="{FF2B5EF4-FFF2-40B4-BE49-F238E27FC236}">
                <a16:creationId xmlns:a16="http://schemas.microsoft.com/office/drawing/2014/main" id="{E4D04DB3-E356-6EF9-C6A4-8869D6D51226}"/>
              </a:ext>
            </a:extLst>
          </p:cNvPr>
          <p:cNvSpPr/>
          <p:nvPr/>
        </p:nvSpPr>
        <p:spPr>
          <a:xfrm>
            <a:off x="6784973" y="5906696"/>
            <a:ext cx="1736725" cy="567727"/>
          </a:xfrm>
          <a:prstGeom prst="roundRect">
            <a:avLst/>
          </a:prstGeom>
          <a:solidFill>
            <a:schemeClr val="accent5">
              <a:lumMod val="20000"/>
              <a:lumOff val="80000"/>
            </a:schemeClr>
          </a:solidFill>
          <a:ln w="12700"/>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solidFill>
                  <a:schemeClr val="tx1"/>
                </a:solidFill>
              </a:rPr>
              <a:t>academic screening</a:t>
            </a:r>
          </a:p>
        </p:txBody>
      </p:sp>
    </p:spTree>
    <p:extLst>
      <p:ext uri="{BB962C8B-B14F-4D97-AF65-F5344CB8AC3E}">
        <p14:creationId xmlns:p14="http://schemas.microsoft.com/office/powerpoint/2010/main" val="61651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125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par>
                          <p:cTn id="11" fill="hold">
                            <p:stCondLst>
                              <p:cond delay="1250"/>
                            </p:stCondLst>
                            <p:childTnLst>
                              <p:par>
                                <p:cTn id="12" presetID="21" presetClass="entr" presetSubtype="1"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heel(1)">
                                      <p:cBhvr>
                                        <p:cTn id="14" dur="1250"/>
                                        <p:tgtEl>
                                          <p:spTgt spid="7"/>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par>
                          <p:cTn id="18" fill="hold">
                            <p:stCondLst>
                              <p:cond delay="2500"/>
                            </p:stCondLst>
                            <p:childTnLst>
                              <p:par>
                                <p:cTn id="19" presetID="21" presetClass="entr" presetSubtype="1"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heel(1)">
                                      <p:cBhvr>
                                        <p:cTn id="21" dur="1250"/>
                                        <p:tgtEl>
                                          <p:spTgt spid="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9" grpId="0" animBg="1"/>
      <p:bldP spid="10" grpId="0" animBg="1"/>
      <p:bldP spid="1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AA811-1783-49DC-6704-949ED0E59311}"/>
              </a:ext>
            </a:extLst>
          </p:cNvPr>
          <p:cNvSpPr>
            <a:spLocks noGrp="1"/>
          </p:cNvSpPr>
          <p:nvPr>
            <p:ph type="title"/>
          </p:nvPr>
        </p:nvSpPr>
        <p:spPr/>
        <p:txBody>
          <a:bodyPr/>
          <a:lstStyle/>
          <a:p>
            <a:r>
              <a:rPr lang="en-US"/>
              <a:t>Tier 2 and Tier 3 Intervention Grids</a:t>
            </a:r>
          </a:p>
        </p:txBody>
      </p:sp>
      <p:pic>
        <p:nvPicPr>
          <p:cNvPr id="5" name="Picture 1" descr="Secondary (Tier 2) Intervention Grid: Self-Monitoring. Includes column sections for the name of the support, the description, school-wide data entry criteria, data to progress monitor (such as social validity and treatment integrity), and exit criteria.">
            <a:extLst>
              <a:ext uri="{FF2B5EF4-FFF2-40B4-BE49-F238E27FC236}">
                <a16:creationId xmlns:a16="http://schemas.microsoft.com/office/drawing/2014/main" id="{4A38E0EE-5C70-57CC-7EC0-2C7E4880C486}"/>
              </a:ext>
            </a:extLst>
          </p:cNvPr>
          <p:cNvPicPr>
            <a:picLocks noGrp="1" noRot="1" noChangeAspect="1" noMove="1" noResize="1" noEditPoints="1" noAdjustHandles="1" noChangeArrowheads="1" noChangeShapeType="1" noCrop="1"/>
          </p:cNvPicPr>
          <p:nvPr/>
        </p:nvPicPr>
        <p:blipFill>
          <a:blip r:embed="rId3"/>
          <a:srcRect l="5425" t="5324" r="4925" b="4166"/>
          <a:stretch/>
        </p:blipFill>
        <p:spPr>
          <a:xfrm>
            <a:off x="2730042" y="1690688"/>
            <a:ext cx="6261557" cy="4884815"/>
          </a:xfrm>
          <a:prstGeom prst="rect">
            <a:avLst/>
          </a:prstGeom>
          <a:ln>
            <a:solidFill>
              <a:schemeClr val="tx1"/>
            </a:solidFill>
          </a:ln>
        </p:spPr>
      </p:pic>
      <p:pic>
        <p:nvPicPr>
          <p:cNvPr id="3" name="Picture 2">
            <a:extLst>
              <a:ext uri="{FF2B5EF4-FFF2-40B4-BE49-F238E27FC236}">
                <a16:creationId xmlns:a16="http://schemas.microsoft.com/office/drawing/2014/main" id="{1E0FDB31-38F6-C227-6B42-6D715EE5D1C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003837" y="0"/>
            <a:ext cx="1188163" cy="1537623"/>
          </a:xfrm>
          <a:prstGeom prst="rect">
            <a:avLst/>
          </a:prstGeom>
          <a:ln>
            <a:solidFill>
              <a:schemeClr val="tx1"/>
            </a:solidFill>
          </a:ln>
        </p:spPr>
      </p:pic>
      <p:sp>
        <p:nvSpPr>
          <p:cNvPr id="7" name="Highlighting">
            <a:extLst>
              <a:ext uri="{FF2B5EF4-FFF2-40B4-BE49-F238E27FC236}">
                <a16:creationId xmlns:a16="http://schemas.microsoft.com/office/drawing/2014/main" id="{F8DA6E33-3101-D132-6521-6F783CBF1B35}"/>
              </a:ext>
              <a:ext uri="{C183D7F6-B498-43B3-948B-1728B52AA6E4}">
                <adec:decorative xmlns:adec="http://schemas.microsoft.com/office/drawing/2017/decorative" val="1"/>
              </a:ext>
            </a:extLst>
          </p:cNvPr>
          <p:cNvSpPr/>
          <p:nvPr/>
        </p:nvSpPr>
        <p:spPr>
          <a:xfrm>
            <a:off x="2998281" y="2905286"/>
            <a:ext cx="522159" cy="249394"/>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 name="Highlighting">
            <a:extLst>
              <a:ext uri="{FF2B5EF4-FFF2-40B4-BE49-F238E27FC236}">
                <a16:creationId xmlns:a16="http://schemas.microsoft.com/office/drawing/2014/main" id="{D3C6297A-9470-ED8B-2656-7F569FB117AB}"/>
              </a:ext>
              <a:ext uri="{C183D7F6-B498-43B3-948B-1728B52AA6E4}">
                <adec:decorative xmlns:adec="http://schemas.microsoft.com/office/drawing/2017/decorative" val="1"/>
              </a:ext>
            </a:extLst>
          </p:cNvPr>
          <p:cNvSpPr/>
          <p:nvPr/>
        </p:nvSpPr>
        <p:spPr>
          <a:xfrm>
            <a:off x="3890997" y="2773680"/>
            <a:ext cx="687353" cy="131606"/>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Highlighting">
            <a:extLst>
              <a:ext uri="{FF2B5EF4-FFF2-40B4-BE49-F238E27FC236}">
                <a16:creationId xmlns:a16="http://schemas.microsoft.com/office/drawing/2014/main" id="{50028C9D-A9DB-139A-2B8D-AAC4B8D9F324}"/>
              </a:ext>
              <a:ext uri="{C183D7F6-B498-43B3-948B-1728B52AA6E4}">
                <adec:decorative xmlns:adec="http://schemas.microsoft.com/office/drawing/2017/decorative" val="1"/>
              </a:ext>
            </a:extLst>
          </p:cNvPr>
          <p:cNvSpPr/>
          <p:nvPr/>
        </p:nvSpPr>
        <p:spPr>
          <a:xfrm>
            <a:off x="4833431" y="2683357"/>
            <a:ext cx="1338769" cy="3330093"/>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 name="Highlighting">
            <a:extLst>
              <a:ext uri="{FF2B5EF4-FFF2-40B4-BE49-F238E27FC236}">
                <a16:creationId xmlns:a16="http://schemas.microsoft.com/office/drawing/2014/main" id="{54AF8754-5970-42AE-0681-A46EF9ACC4D2}"/>
              </a:ext>
              <a:ext uri="{C183D7F6-B498-43B3-948B-1728B52AA6E4}">
                <adec:decorative xmlns:adec="http://schemas.microsoft.com/office/drawing/2017/decorative" val="1"/>
              </a:ext>
            </a:extLst>
          </p:cNvPr>
          <p:cNvSpPr/>
          <p:nvPr/>
        </p:nvSpPr>
        <p:spPr>
          <a:xfrm>
            <a:off x="6237018" y="4018100"/>
            <a:ext cx="732742" cy="128210"/>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 name="Highlighting">
            <a:extLst>
              <a:ext uri="{FF2B5EF4-FFF2-40B4-BE49-F238E27FC236}">
                <a16:creationId xmlns:a16="http://schemas.microsoft.com/office/drawing/2014/main" id="{EA341D1D-74C6-2849-8BF9-F94D0D1D84A0}"/>
              </a:ext>
              <a:ext uri="{C183D7F6-B498-43B3-948B-1728B52AA6E4}">
                <adec:decorative xmlns:adec="http://schemas.microsoft.com/office/drawing/2017/decorative" val="1"/>
              </a:ext>
            </a:extLst>
          </p:cNvPr>
          <p:cNvSpPr/>
          <p:nvPr/>
        </p:nvSpPr>
        <p:spPr>
          <a:xfrm>
            <a:off x="6237018" y="4876800"/>
            <a:ext cx="966422" cy="128210"/>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2" name="Highlighting">
            <a:extLst>
              <a:ext uri="{FF2B5EF4-FFF2-40B4-BE49-F238E27FC236}">
                <a16:creationId xmlns:a16="http://schemas.microsoft.com/office/drawing/2014/main" id="{8E178A5D-3566-A220-6082-EC66EE519BCC}"/>
              </a:ext>
              <a:ext uri="{C183D7F6-B498-43B3-948B-1728B52AA6E4}">
                <adec:decorative xmlns:adec="http://schemas.microsoft.com/office/drawing/2017/decorative" val="1"/>
              </a:ext>
            </a:extLst>
          </p:cNvPr>
          <p:cNvSpPr/>
          <p:nvPr/>
        </p:nvSpPr>
        <p:spPr>
          <a:xfrm>
            <a:off x="6237018" y="2895600"/>
            <a:ext cx="1275032" cy="698500"/>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 name="Highlighting">
            <a:extLst>
              <a:ext uri="{FF2B5EF4-FFF2-40B4-BE49-F238E27FC236}">
                <a16:creationId xmlns:a16="http://schemas.microsoft.com/office/drawing/2014/main" id="{E5A53A7B-2881-24B2-1625-0873D542628B}"/>
              </a:ext>
              <a:ext uri="{C183D7F6-B498-43B3-948B-1728B52AA6E4}">
                <adec:decorative xmlns:adec="http://schemas.microsoft.com/office/drawing/2017/decorative" val="1"/>
              </a:ext>
            </a:extLst>
          </p:cNvPr>
          <p:cNvSpPr/>
          <p:nvPr/>
        </p:nvSpPr>
        <p:spPr>
          <a:xfrm>
            <a:off x="7748081" y="2773680"/>
            <a:ext cx="786319" cy="131606"/>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9821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left)">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3237921-F02D-205A-5642-24DA0D5A2FA4}"/>
              </a:ext>
            </a:extLst>
          </p:cNvPr>
          <p:cNvSpPr>
            <a:spLocks noGrp="1"/>
          </p:cNvSpPr>
          <p:nvPr>
            <p:ph type="title"/>
          </p:nvPr>
        </p:nvSpPr>
        <p:spPr/>
        <p:txBody>
          <a:bodyPr/>
          <a:lstStyle/>
          <a:p>
            <a:r>
              <a:rPr lang="en-US"/>
              <a:t>Tier 2: Recognize. Relax. Record</a:t>
            </a:r>
          </a:p>
        </p:txBody>
      </p:sp>
      <p:pic>
        <p:nvPicPr>
          <p:cNvPr id="4" name="Picture 1" descr="A Secondary (Tier 2) Intervention Grid for Recognize.Relax.Record">
            <a:extLst>
              <a:ext uri="{FF2B5EF4-FFF2-40B4-BE49-F238E27FC236}">
                <a16:creationId xmlns:a16="http://schemas.microsoft.com/office/drawing/2014/main" id="{8DCD617B-D5BC-3EA1-B0E5-56F78B721C65}"/>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2013995" y="1349909"/>
            <a:ext cx="7477335" cy="5612263"/>
          </a:xfrm>
          <a:prstGeom prst="rect">
            <a:avLst/>
          </a:prstGeom>
          <a:ln>
            <a:solidFill>
              <a:schemeClr val="tx1"/>
            </a:solidFill>
          </a:ln>
        </p:spPr>
      </p:pic>
      <p:pic>
        <p:nvPicPr>
          <p:cNvPr id="6" name="Picture 2" descr="Recognize, Relax, Record. module cover">
            <a:extLst>
              <a:ext uri="{FF2B5EF4-FFF2-40B4-BE49-F238E27FC236}">
                <a16:creationId xmlns:a16="http://schemas.microsoft.com/office/drawing/2014/main" id="{9D9F37E3-ECE1-16DC-132F-B5FE6DC29237}"/>
              </a:ext>
              <a:ext uri="{C183D7F6-B498-43B3-948B-1728B52AA6E4}">
                <adec:decorative xmlns:adec="http://schemas.microsoft.com/office/drawing/2017/decorative" val="0"/>
              </a:ext>
            </a:extLst>
          </p:cNvPr>
          <p:cNvPicPr>
            <a:picLocks noGrp="1" noChangeAspect="1"/>
          </p:cNvPicPr>
          <p:nvPr>
            <p:ph idx="1"/>
          </p:nvPr>
        </p:nvPicPr>
        <p:blipFill>
          <a:blip r:embed="rId3" cstate="print">
            <a:extLst>
              <a:ext uri="{28A0092B-C50C-407E-A947-70E740481C1C}">
                <a14:useLocalDpi xmlns:a14="http://schemas.microsoft.com/office/drawing/2010/main"/>
              </a:ext>
            </a:extLst>
          </a:blip>
          <a:srcRect/>
          <a:stretch/>
        </p:blipFill>
        <p:spPr>
          <a:xfrm>
            <a:off x="11021569" y="0"/>
            <a:ext cx="1170431" cy="1828800"/>
          </a:xfrm>
        </p:spPr>
      </p:pic>
      <p:sp>
        <p:nvSpPr>
          <p:cNvPr id="5" name="Rectangle 1" descr="Red rectangle outlining the School-wide Data Entry Criteria Column">
            <a:extLst>
              <a:ext uri="{FF2B5EF4-FFF2-40B4-BE49-F238E27FC236}">
                <a16:creationId xmlns:a16="http://schemas.microsoft.com/office/drawing/2014/main" id="{CA1DF67F-8EA3-B15B-19E3-64DC2EC16188}"/>
              </a:ext>
            </a:extLst>
          </p:cNvPr>
          <p:cNvSpPr/>
          <p:nvPr/>
        </p:nvSpPr>
        <p:spPr>
          <a:xfrm>
            <a:off x="5752663" y="2222340"/>
            <a:ext cx="1250022" cy="412058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857242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BF2EDF-21DA-1E06-9DF4-559DF3205A6F}"/>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RRR Interactive Resource</a:t>
            </a:r>
          </a:p>
        </p:txBody>
      </p:sp>
      <p:pic>
        <p:nvPicPr>
          <p:cNvPr id="4" name="Picture 3" descr="Recognize. Relax. Record. Module cover">
            <a:extLst>
              <a:ext uri="{FF2B5EF4-FFF2-40B4-BE49-F238E27FC236}">
                <a16:creationId xmlns:a16="http://schemas.microsoft.com/office/drawing/2014/main" id="{6029B3EB-F0F2-F352-D378-AABD4917817A}"/>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74" y="0"/>
            <a:ext cx="1115416" cy="1743075"/>
          </a:xfrm>
          <a:prstGeom prst="rect">
            <a:avLst/>
          </a:prstGeom>
        </p:spPr>
      </p:pic>
      <p:pic>
        <p:nvPicPr>
          <p:cNvPr id="3" name="Picture 2" descr="Image of interactive resource: Recognize. Relax. Record.">
            <a:extLst>
              <a:ext uri="{FF2B5EF4-FFF2-40B4-BE49-F238E27FC236}">
                <a16:creationId xmlns:a16="http://schemas.microsoft.com/office/drawing/2014/main" id="{297D551D-39E9-45B1-A422-EC2850D9CF8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01670" y="312008"/>
            <a:ext cx="9621066" cy="6233983"/>
          </a:xfrm>
          <a:prstGeom prst="rect">
            <a:avLst/>
          </a:prstGeom>
        </p:spPr>
      </p:pic>
      <p:pic>
        <p:nvPicPr>
          <p:cNvPr id="2" name="Picture 1">
            <a:extLst>
              <a:ext uri="{FF2B5EF4-FFF2-40B4-BE49-F238E27FC236}">
                <a16:creationId xmlns:a16="http://schemas.microsoft.com/office/drawing/2014/main" id="{1D7EA695-58C2-2307-6D50-69E635AEC6A5}"/>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2535592" y="2570480"/>
            <a:ext cx="2783629" cy="2783629"/>
          </a:xfrm>
          <a:prstGeom prst="rect">
            <a:avLst/>
          </a:prstGeom>
        </p:spPr>
      </p:pic>
    </p:spTree>
    <p:extLst>
      <p:ext uri="{BB962C8B-B14F-4D97-AF65-F5344CB8AC3E}">
        <p14:creationId xmlns:p14="http://schemas.microsoft.com/office/powerpoint/2010/main" val="155360334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B131B6-D4E0-A6AC-7C36-D004416640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D32B11-AC07-9042-CAE5-8CD3EAADCE60}"/>
              </a:ext>
            </a:extLst>
          </p:cNvPr>
          <p:cNvSpPr>
            <a:spLocks noGrp="1"/>
          </p:cNvSpPr>
          <p:nvPr>
            <p:ph type="title"/>
          </p:nvPr>
        </p:nvSpPr>
        <p:spPr/>
        <p:txBody>
          <a:bodyPr>
            <a:normAutofit/>
          </a:bodyPr>
          <a:lstStyle/>
          <a:p>
            <a:r>
              <a:rPr lang="en-US"/>
              <a:t>What is Systematic Screening?</a:t>
            </a:r>
          </a:p>
        </p:txBody>
      </p:sp>
    </p:spTree>
    <p:extLst>
      <p:ext uri="{BB962C8B-B14F-4D97-AF65-F5344CB8AC3E}">
        <p14:creationId xmlns:p14="http://schemas.microsoft.com/office/powerpoint/2010/main" val="15060107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0FDB04-9045-BB75-F2AE-42B96D0091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700FC7-8113-75F4-9199-26CEEB647D6D}"/>
              </a:ext>
            </a:extLst>
          </p:cNvPr>
          <p:cNvSpPr>
            <a:spLocks noGrp="1"/>
          </p:cNvSpPr>
          <p:nvPr>
            <p:ph type="title"/>
          </p:nvPr>
        </p:nvSpPr>
        <p:spPr>
          <a:xfrm>
            <a:off x="838200" y="1305417"/>
            <a:ext cx="10515600" cy="4247165"/>
          </a:xfrm>
        </p:spPr>
        <p:txBody>
          <a:bodyPr>
            <a:normAutofit/>
          </a:bodyPr>
          <a:lstStyle/>
          <a:p>
            <a:pPr marL="0" marR="0" lvl="0" indent="0" algn="l" defTabSz="914400" rtl="0" eaLnBrk="1" fontAlgn="auto" latinLnBrk="0" hangingPunct="1">
              <a:lnSpc>
                <a:spcPct val="90000"/>
              </a:lnSpc>
              <a:spcBef>
                <a:spcPts val="1000"/>
              </a:spcBef>
              <a:spcAft>
                <a:spcPts val="0"/>
              </a:spcAft>
              <a:buClr>
                <a:srgbClr val="888888"/>
              </a:buClr>
              <a:buSzPts val="2400"/>
              <a:buFont typeface="Arial"/>
              <a:buNone/>
              <a:tabLst/>
              <a:defRPr/>
            </a:pPr>
            <a:r>
              <a:rPr lang="en-US" dirty="0"/>
              <a:t>Resources to Support Screening</a:t>
            </a:r>
            <a:br>
              <a:rPr lang="en-US" dirty="0"/>
            </a:br>
            <a:br>
              <a:rPr kumimoji="0" lang="en-US" sz="3600" b="0" i="0" u="none" strike="noStrike" kern="0" cap="none" spc="0" normalizeH="0" baseline="0" noProof="0" dirty="0">
                <a:ln>
                  <a:noFill/>
                </a:ln>
                <a:solidFill>
                  <a:srgbClr val="888888"/>
                </a:solidFill>
                <a:effectLst/>
                <a:uLnTx/>
                <a:uFillTx/>
                <a:latin typeface="Calibri"/>
                <a:ea typeface="Calibri"/>
                <a:cs typeface="Calibri"/>
                <a:sym typeface="Calibri"/>
              </a:rPr>
            </a:br>
            <a:endParaRPr lang="en-US" sz="3600" dirty="0"/>
          </a:p>
        </p:txBody>
      </p:sp>
    </p:spTree>
    <p:extLst>
      <p:ext uri="{BB962C8B-B14F-4D97-AF65-F5344CB8AC3E}">
        <p14:creationId xmlns:p14="http://schemas.microsoft.com/office/powerpoint/2010/main" val="19089382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F64718-D6EC-322C-ABB4-4D2141B18C81}"/>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57D94137-87FC-45AB-5F00-F77971F85A83}"/>
              </a:ext>
            </a:extLst>
          </p:cNvPr>
          <p:cNvSpPr>
            <a:spLocks noGrp="1"/>
          </p:cNvSpPr>
          <p:nvPr>
            <p:ph type="title"/>
          </p:nvPr>
        </p:nvSpPr>
        <p:spPr>
          <a:xfrm>
            <a:off x="838200" y="204866"/>
            <a:ext cx="10515600" cy="1325563"/>
          </a:xfrm>
        </p:spPr>
        <p:txBody>
          <a:bodyPr/>
          <a:lstStyle/>
          <a:p>
            <a:r>
              <a:rPr lang="en-US"/>
              <a:t>Systematic Screening Resources (PBIS)</a:t>
            </a:r>
          </a:p>
        </p:txBody>
      </p:sp>
      <p:pic>
        <p:nvPicPr>
          <p:cNvPr id="7" name="Picture 6" descr="Infographic: PBIS Resources to Support Systematic Screening in K-12 Schools">
            <a:extLst>
              <a:ext uri="{FF2B5EF4-FFF2-40B4-BE49-F238E27FC236}">
                <a16:creationId xmlns:a16="http://schemas.microsoft.com/office/drawing/2014/main" id="{5E9331E3-A5D9-9E49-5527-E60DD319F993}"/>
              </a:ext>
            </a:extLst>
          </p:cNvPr>
          <p:cNvPicPr>
            <a:picLocks noChangeAspect="1"/>
          </p:cNvPicPr>
          <p:nvPr/>
        </p:nvPicPr>
        <p:blipFill>
          <a:blip r:embed="rId2"/>
          <a:stretch>
            <a:fillRect/>
          </a:stretch>
        </p:blipFill>
        <p:spPr>
          <a:xfrm>
            <a:off x="989029" y="1460002"/>
            <a:ext cx="2112390" cy="5280342"/>
          </a:xfrm>
          <a:prstGeom prst="rect">
            <a:avLst/>
          </a:prstGeom>
          <a:ln>
            <a:solidFill>
              <a:schemeClr val="tx1"/>
            </a:solidFill>
          </a:ln>
        </p:spPr>
      </p:pic>
      <p:pic>
        <p:nvPicPr>
          <p:cNvPr id="4" name="Picture 3" descr="PBIS Handout: The Whys and Hows of Screening: Frequently Asked Questions for Families">
            <a:extLst>
              <a:ext uri="{FF2B5EF4-FFF2-40B4-BE49-F238E27FC236}">
                <a16:creationId xmlns:a16="http://schemas.microsoft.com/office/drawing/2014/main" id="{38BC72FB-5B95-7FA3-3BC8-4BBE4717F3B8}"/>
              </a:ext>
            </a:extLst>
          </p:cNvPr>
          <p:cNvPicPr>
            <a:picLocks noChangeAspect="1"/>
          </p:cNvPicPr>
          <p:nvPr/>
        </p:nvPicPr>
        <p:blipFill>
          <a:blip r:embed="rId3"/>
          <a:stretch>
            <a:fillRect/>
          </a:stretch>
        </p:blipFill>
        <p:spPr>
          <a:xfrm>
            <a:off x="3714703" y="1460002"/>
            <a:ext cx="3695793" cy="4780542"/>
          </a:xfrm>
          <a:prstGeom prst="rect">
            <a:avLst/>
          </a:prstGeom>
          <a:ln>
            <a:solidFill>
              <a:schemeClr val="tx1"/>
            </a:solidFill>
          </a:ln>
        </p:spPr>
      </p:pic>
      <p:pic>
        <p:nvPicPr>
          <p:cNvPr id="9" name="Picture 8" descr="PBIS Handout: Psychometric Properties of Behavior Screening Tools">
            <a:extLst>
              <a:ext uri="{FF2B5EF4-FFF2-40B4-BE49-F238E27FC236}">
                <a16:creationId xmlns:a16="http://schemas.microsoft.com/office/drawing/2014/main" id="{652AE010-3AF2-7AFB-ED6E-E72F4F988E58}"/>
              </a:ext>
            </a:extLst>
          </p:cNvPr>
          <p:cNvPicPr>
            <a:picLocks noChangeAspect="1"/>
          </p:cNvPicPr>
          <p:nvPr/>
        </p:nvPicPr>
        <p:blipFill>
          <a:blip r:embed="rId4"/>
          <a:stretch>
            <a:fillRect/>
          </a:stretch>
        </p:blipFill>
        <p:spPr>
          <a:xfrm>
            <a:off x="8023780" y="1460002"/>
            <a:ext cx="3695793" cy="4780542"/>
          </a:xfrm>
          <a:prstGeom prst="rect">
            <a:avLst/>
          </a:prstGeom>
          <a:ln>
            <a:solidFill>
              <a:schemeClr val="tx1"/>
            </a:solidFill>
          </a:ln>
        </p:spPr>
      </p:pic>
    </p:spTree>
    <p:extLst>
      <p:ext uri="{BB962C8B-B14F-4D97-AF65-F5344CB8AC3E}">
        <p14:creationId xmlns:p14="http://schemas.microsoft.com/office/powerpoint/2010/main" val="12045323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334D53-B1A2-D54E-EBF8-ECEA9B1B69FE}"/>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4D930856-CE7E-2A1A-C88F-E2D2CF1F4672}"/>
              </a:ext>
            </a:extLst>
          </p:cNvPr>
          <p:cNvSpPr>
            <a:spLocks noGrp="1"/>
          </p:cNvSpPr>
          <p:nvPr>
            <p:ph type="title"/>
          </p:nvPr>
        </p:nvSpPr>
        <p:spPr/>
        <p:txBody>
          <a:bodyPr/>
          <a:lstStyle/>
          <a:p>
            <a:r>
              <a:rPr lang="en-US"/>
              <a:t>Enhancing Ci3T Modules </a:t>
            </a:r>
          </a:p>
        </p:txBody>
      </p:sp>
      <p:sp>
        <p:nvSpPr>
          <p:cNvPr id="5" name="Text Placeholder 4">
            <a:extLst>
              <a:ext uri="{FF2B5EF4-FFF2-40B4-BE49-F238E27FC236}">
                <a16:creationId xmlns:a16="http://schemas.microsoft.com/office/drawing/2014/main" id="{5A8D3268-AA65-C1D8-D29B-CF7A56B1CD7E}"/>
              </a:ext>
            </a:extLst>
          </p:cNvPr>
          <p:cNvSpPr>
            <a:spLocks noGrp="1"/>
          </p:cNvSpPr>
          <p:nvPr>
            <p:ph type="body" idx="1"/>
          </p:nvPr>
        </p:nvSpPr>
        <p:spPr>
          <a:xfrm>
            <a:off x="838200" y="1825625"/>
            <a:ext cx="5969000" cy="4351338"/>
          </a:xfrm>
        </p:spPr>
        <p:txBody>
          <a:bodyPr>
            <a:normAutofit fontScale="85000" lnSpcReduction="10000"/>
          </a:bodyPr>
          <a:lstStyle/>
          <a:p>
            <a:r>
              <a:rPr lang="en-US" dirty="0"/>
              <a:t>40+ free-access professional learning modules available at ci3t.org/enhance</a:t>
            </a:r>
          </a:p>
          <a:p>
            <a:r>
              <a:rPr lang="en-US" dirty="0"/>
              <a:t>Topic areas:</a:t>
            </a:r>
          </a:p>
          <a:p>
            <a:pPr lvl="1"/>
            <a:r>
              <a:rPr lang="en-US" dirty="0"/>
              <a:t>Serving as a Ci3T Leader</a:t>
            </a:r>
          </a:p>
          <a:p>
            <a:pPr lvl="1"/>
            <a:r>
              <a:rPr lang="en-US" dirty="0"/>
              <a:t>Selecting and Installing Behavior Screeners</a:t>
            </a:r>
          </a:p>
          <a:p>
            <a:pPr lvl="1"/>
            <a:r>
              <a:rPr lang="en-US" dirty="0"/>
              <a:t>Primary (Tier 1) Prevention efforts</a:t>
            </a:r>
          </a:p>
          <a:p>
            <a:pPr lvl="1"/>
            <a:r>
              <a:rPr lang="en-US" dirty="0"/>
              <a:t>Low-intensity, Teacher-delivered Strategies</a:t>
            </a:r>
          </a:p>
          <a:p>
            <a:pPr lvl="1"/>
            <a:r>
              <a:rPr lang="en-US" dirty="0"/>
              <a:t>Implementing Secondary (Tier 2) Strategies</a:t>
            </a:r>
          </a:p>
          <a:p>
            <a:pPr lvl="1"/>
            <a:r>
              <a:rPr lang="en-US" dirty="0"/>
              <a:t>Implementing Tertiary (Tier 3) Strategies</a:t>
            </a:r>
          </a:p>
          <a:p>
            <a:pPr lvl="1"/>
            <a:r>
              <a:rPr lang="en-US" dirty="0"/>
              <a:t>Foundational Knowledge</a:t>
            </a:r>
          </a:p>
          <a:p>
            <a:pPr lvl="1"/>
            <a:endParaRPr lang="en-US" dirty="0"/>
          </a:p>
        </p:txBody>
      </p:sp>
      <p:grpSp>
        <p:nvGrpSpPr>
          <p:cNvPr id="10" name="Image 1" descr="Computer screen with Ci3T modules displayed">
            <a:extLst>
              <a:ext uri="{FF2B5EF4-FFF2-40B4-BE49-F238E27FC236}">
                <a16:creationId xmlns:a16="http://schemas.microsoft.com/office/drawing/2014/main" id="{3A3CC786-2873-188B-6D21-CB2E57B1A22F}"/>
              </a:ext>
            </a:extLst>
          </p:cNvPr>
          <p:cNvGrpSpPr/>
          <p:nvPr/>
        </p:nvGrpSpPr>
        <p:grpSpPr>
          <a:xfrm>
            <a:off x="7191109" y="1377569"/>
            <a:ext cx="4274150" cy="3863975"/>
            <a:chOff x="770428" y="1626441"/>
            <a:chExt cx="5807526" cy="5231888"/>
          </a:xfrm>
        </p:grpSpPr>
        <p:pic>
          <p:nvPicPr>
            <p:cNvPr id="12" name="Computer">
              <a:extLst>
                <a:ext uri="{FF2B5EF4-FFF2-40B4-BE49-F238E27FC236}">
                  <a16:creationId xmlns:a16="http://schemas.microsoft.com/office/drawing/2014/main" id="{740DE6A1-11A9-358E-7F5C-8E25C4839752}"/>
                </a:ext>
              </a:extLst>
            </p:cNvPr>
            <p:cNvPicPr>
              <a:picLocks noChangeAspect="1"/>
            </p:cNvPicPr>
            <p:nvPr/>
          </p:nvPicPr>
          <p:blipFill>
            <a:blip r:embed="rId2"/>
            <a:stretch>
              <a:fillRect/>
            </a:stretch>
          </p:blipFill>
          <p:spPr>
            <a:xfrm>
              <a:off x="770428" y="1626441"/>
              <a:ext cx="5807526" cy="5231888"/>
            </a:xfrm>
            <a:custGeom>
              <a:avLst/>
              <a:gdLst>
                <a:gd name="connsiteX0" fmla="*/ 0 w 5807526"/>
                <a:gd name="connsiteY0" fmla="*/ -736 h 5231889"/>
                <a:gd name="connsiteX1" fmla="*/ 5807526 w 5807526"/>
                <a:gd name="connsiteY1" fmla="*/ -736 h 5231889"/>
                <a:gd name="connsiteX2" fmla="*/ 5807526 w 5807526"/>
                <a:gd name="connsiteY2" fmla="*/ 5231153 h 5231889"/>
                <a:gd name="connsiteX3" fmla="*/ 0 w 5807526"/>
                <a:gd name="connsiteY3" fmla="*/ 5231153 h 5231889"/>
              </a:gdLst>
              <a:ahLst/>
              <a:cxnLst>
                <a:cxn ang="0">
                  <a:pos x="connsiteX0" y="connsiteY0"/>
                </a:cxn>
                <a:cxn ang="0">
                  <a:pos x="connsiteX1" y="connsiteY1"/>
                </a:cxn>
                <a:cxn ang="0">
                  <a:pos x="connsiteX2" y="connsiteY2"/>
                </a:cxn>
                <a:cxn ang="0">
                  <a:pos x="connsiteX3" y="connsiteY3"/>
                </a:cxn>
              </a:cxnLst>
              <a:rect l="l" t="t" r="r" b="b"/>
              <a:pathLst>
                <a:path w="5807526" h="5231889">
                  <a:moveTo>
                    <a:pt x="0" y="-736"/>
                  </a:moveTo>
                  <a:lnTo>
                    <a:pt x="5807526" y="-736"/>
                  </a:lnTo>
                  <a:lnTo>
                    <a:pt x="5807526" y="5231153"/>
                  </a:lnTo>
                  <a:lnTo>
                    <a:pt x="0" y="5231153"/>
                  </a:lnTo>
                  <a:close/>
                </a:path>
              </a:pathLst>
            </a:custGeom>
          </p:spPr>
        </p:pic>
        <p:pic>
          <p:nvPicPr>
            <p:cNvPr id="14" name="Modules">
              <a:extLst>
                <a:ext uri="{FF2B5EF4-FFF2-40B4-BE49-F238E27FC236}">
                  <a16:creationId xmlns:a16="http://schemas.microsoft.com/office/drawing/2014/main" id="{63180D2E-677D-95B2-7EAE-753EF8B4C079}"/>
                </a:ext>
              </a:extLst>
            </p:cNvPr>
            <p:cNvPicPr>
              <a:picLocks noChangeAspect="1"/>
            </p:cNvPicPr>
            <p:nvPr/>
          </p:nvPicPr>
          <p:blipFill>
            <a:blip r:embed="rId3"/>
            <a:srcRect r="1324"/>
            <a:stretch>
              <a:fillRect/>
            </a:stretch>
          </p:blipFill>
          <p:spPr>
            <a:xfrm>
              <a:off x="1017547" y="1878441"/>
              <a:ext cx="5301973" cy="3289868"/>
            </a:xfrm>
            <a:prstGeom prst="rect">
              <a:avLst/>
            </a:prstGeom>
          </p:spPr>
        </p:pic>
        <p:sp>
          <p:nvSpPr>
            <p:cNvPr id="15" name="Glare">
              <a:extLst>
                <a:ext uri="{FF2B5EF4-FFF2-40B4-BE49-F238E27FC236}">
                  <a16:creationId xmlns:a16="http://schemas.microsoft.com/office/drawing/2014/main" id="{38515AAD-41BA-AE3D-27B4-539DCABED474}"/>
                </a:ext>
              </a:extLst>
            </p:cNvPr>
            <p:cNvSpPr/>
            <p:nvPr userDrawn="1"/>
          </p:nvSpPr>
          <p:spPr>
            <a:xfrm flipH="1" flipV="1">
              <a:off x="1420550" y="1878441"/>
              <a:ext cx="4898970" cy="2609485"/>
            </a:xfrm>
            <a:custGeom>
              <a:avLst/>
              <a:gdLst>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30775"/>
                <a:gd name="connsiteY0" fmla="*/ 2286092 h 2286092"/>
                <a:gd name="connsiteX1" fmla="*/ 0 w 3630775"/>
                <a:gd name="connsiteY1" fmla="*/ 0 h 2286092"/>
                <a:gd name="connsiteX2" fmla="*/ 1807081 w 3630775"/>
                <a:gd name="connsiteY2" fmla="*/ 1130669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60418"/>
                <a:gd name="connsiteY0" fmla="*/ 2286092 h 2286092"/>
                <a:gd name="connsiteX1" fmla="*/ 0 w 3660418"/>
                <a:gd name="connsiteY1" fmla="*/ 0 h 2286092"/>
                <a:gd name="connsiteX2" fmla="*/ 3630775 w 3660418"/>
                <a:gd name="connsiteY2" fmla="*/ 2286092 h 2286092"/>
                <a:gd name="connsiteX3" fmla="*/ 0 w 3660418"/>
                <a:gd name="connsiteY3" fmla="*/ 2286092 h 2286092"/>
                <a:gd name="connsiteX0" fmla="*/ 453845 w 4084620"/>
                <a:gd name="connsiteY0" fmla="*/ 2286092 h 2286092"/>
                <a:gd name="connsiteX1" fmla="*/ 453845 w 4084620"/>
                <a:gd name="connsiteY1" fmla="*/ 0 h 2286092"/>
                <a:gd name="connsiteX2" fmla="*/ 4084620 w 4084620"/>
                <a:gd name="connsiteY2" fmla="*/ 2286092 h 2286092"/>
                <a:gd name="connsiteX3" fmla="*/ 453845 w 4084620"/>
                <a:gd name="connsiteY3" fmla="*/ 2286092 h 2286092"/>
                <a:gd name="connsiteX0" fmla="*/ 268947 w 3899722"/>
                <a:gd name="connsiteY0" fmla="*/ 2286092 h 2286092"/>
                <a:gd name="connsiteX1" fmla="*/ 268947 w 3899722"/>
                <a:gd name="connsiteY1" fmla="*/ 0 h 2286092"/>
                <a:gd name="connsiteX2" fmla="*/ 3899722 w 3899722"/>
                <a:gd name="connsiteY2" fmla="*/ 2286092 h 2286092"/>
                <a:gd name="connsiteX3" fmla="*/ 268947 w 3899722"/>
                <a:gd name="connsiteY3" fmla="*/ 2286092 h 2286092"/>
                <a:gd name="connsiteX0" fmla="*/ 1 w 3630776"/>
                <a:gd name="connsiteY0" fmla="*/ 2286092 h 2286092"/>
                <a:gd name="connsiteX1" fmla="*/ 1 w 3630776"/>
                <a:gd name="connsiteY1" fmla="*/ 0 h 2286092"/>
                <a:gd name="connsiteX2" fmla="*/ 3630776 w 3630776"/>
                <a:gd name="connsiteY2" fmla="*/ 2286092 h 2286092"/>
                <a:gd name="connsiteX3" fmla="*/ 1 w 3630776"/>
                <a:gd name="connsiteY3"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Lst>
              <a:ahLst/>
              <a:cxnLst>
                <a:cxn ang="0">
                  <a:pos x="connsiteX0" y="connsiteY0"/>
                </a:cxn>
                <a:cxn ang="0">
                  <a:pos x="connsiteX1" y="connsiteY1"/>
                </a:cxn>
                <a:cxn ang="0">
                  <a:pos x="connsiteX2" y="connsiteY2"/>
                </a:cxn>
                <a:cxn ang="0">
                  <a:pos x="connsiteX3" y="connsiteY3"/>
                </a:cxn>
              </a:cxnLst>
              <a:rect l="l" t="t" r="r" b="b"/>
              <a:pathLst>
                <a:path w="3630775" h="2286092">
                  <a:moveTo>
                    <a:pt x="0" y="2286092"/>
                  </a:moveTo>
                  <a:lnTo>
                    <a:pt x="0" y="0"/>
                  </a:lnTo>
                  <a:cubicBezTo>
                    <a:pt x="573095" y="332764"/>
                    <a:pt x="1815387" y="1143046"/>
                    <a:pt x="3630775" y="2286092"/>
                  </a:cubicBezTo>
                  <a:lnTo>
                    <a:pt x="0" y="2286092"/>
                  </a:lnTo>
                  <a:close/>
                </a:path>
              </a:pathLst>
            </a:cu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descr="Supports and Structures for Behavior Screening module cover">
            <a:extLst>
              <a:ext uri="{FF2B5EF4-FFF2-40B4-BE49-F238E27FC236}">
                <a16:creationId xmlns:a16="http://schemas.microsoft.com/office/drawing/2014/main" id="{0C34C4DB-BD5A-0E1C-842F-479ED9FD2F8E}"/>
              </a:ext>
            </a:extLst>
          </p:cNvPr>
          <p:cNvPicPr>
            <a:picLocks noChangeAspect="1"/>
          </p:cNvPicPr>
          <p:nvPr/>
        </p:nvPicPr>
        <p:blipFill>
          <a:blip r:embed="rId4"/>
          <a:stretch>
            <a:fillRect/>
          </a:stretch>
        </p:blipFill>
        <p:spPr>
          <a:xfrm>
            <a:off x="6599974" y="5084064"/>
            <a:ext cx="1069604" cy="1671256"/>
          </a:xfrm>
          <a:prstGeom prst="rect">
            <a:avLst/>
          </a:prstGeom>
          <a:ln>
            <a:solidFill>
              <a:schemeClr val="tx1"/>
            </a:solidFill>
          </a:ln>
        </p:spPr>
      </p:pic>
      <p:pic>
        <p:nvPicPr>
          <p:cNvPr id="4" name="Picture 3" descr="Student Risk Screening Scale - Internalizing and Externalizing (SRSS-IE) module cover">
            <a:extLst>
              <a:ext uri="{FF2B5EF4-FFF2-40B4-BE49-F238E27FC236}">
                <a16:creationId xmlns:a16="http://schemas.microsoft.com/office/drawing/2014/main" id="{2CB2E0B8-EA4D-9E91-DB61-728BF765E1EC}"/>
              </a:ext>
            </a:extLst>
          </p:cNvPr>
          <p:cNvPicPr>
            <a:picLocks noChangeAspect="1"/>
          </p:cNvPicPr>
          <p:nvPr/>
        </p:nvPicPr>
        <p:blipFill>
          <a:blip r:embed="rId5"/>
          <a:stretch>
            <a:fillRect/>
          </a:stretch>
        </p:blipFill>
        <p:spPr>
          <a:xfrm>
            <a:off x="7963014" y="5084064"/>
            <a:ext cx="1069603" cy="1671256"/>
          </a:xfrm>
          <a:prstGeom prst="rect">
            <a:avLst/>
          </a:prstGeom>
          <a:ln>
            <a:solidFill>
              <a:schemeClr val="tx1"/>
            </a:solidFill>
          </a:ln>
        </p:spPr>
      </p:pic>
    </p:spTree>
    <p:extLst>
      <p:ext uri="{BB962C8B-B14F-4D97-AF65-F5344CB8AC3E}">
        <p14:creationId xmlns:p14="http://schemas.microsoft.com/office/powerpoint/2010/main" val="7573058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B97F3-3C7A-892B-FCA8-F44D69C897CE}"/>
              </a:ext>
            </a:extLst>
          </p:cNvPr>
          <p:cNvSpPr>
            <a:spLocks noGrp="1"/>
          </p:cNvSpPr>
          <p:nvPr>
            <p:ph type="title"/>
          </p:nvPr>
        </p:nvSpPr>
        <p:spPr/>
        <p:txBody>
          <a:bodyPr/>
          <a:lstStyle/>
          <a:p>
            <a:r>
              <a:rPr lang="en-US"/>
              <a:t>Ci3T EMPOWER Sessions</a:t>
            </a:r>
          </a:p>
        </p:txBody>
      </p:sp>
      <p:sp>
        <p:nvSpPr>
          <p:cNvPr id="6" name="Text Placeholder 5">
            <a:extLst>
              <a:ext uri="{FF2B5EF4-FFF2-40B4-BE49-F238E27FC236}">
                <a16:creationId xmlns:a16="http://schemas.microsoft.com/office/drawing/2014/main" id="{02013DB1-1530-3EE0-751C-CFE28CFE8C8A}"/>
              </a:ext>
            </a:extLst>
          </p:cNvPr>
          <p:cNvSpPr>
            <a:spLocks noGrp="1"/>
          </p:cNvSpPr>
          <p:nvPr>
            <p:ph type="body" idx="1"/>
          </p:nvPr>
        </p:nvSpPr>
        <p:spPr>
          <a:xfrm>
            <a:off x="838200" y="1825625"/>
            <a:ext cx="6322996" cy="4351338"/>
          </a:xfrm>
        </p:spPr>
        <p:txBody>
          <a:bodyPr>
            <a:normAutofit fontScale="92500"/>
          </a:bodyPr>
          <a:lstStyle/>
          <a:p>
            <a:r>
              <a:rPr lang="en-US"/>
              <a:t>Free-access, standalone professional learning sessions for any interested person (implementers, community members)</a:t>
            </a:r>
          </a:p>
          <a:p>
            <a:r>
              <a:rPr lang="en-US"/>
              <a:t>Content focused on building knowledge, skills, and confidence to implement effective practices to support students’ multiple academic, behavioral, and social and emotional well-being needs</a:t>
            </a:r>
          </a:p>
        </p:txBody>
      </p:sp>
      <p:pic>
        <p:nvPicPr>
          <p:cNvPr id="5" name="Picture 4" descr="Image of the session flyer for Ci3T Project EMPOWER">
            <a:extLst>
              <a:ext uri="{FF2B5EF4-FFF2-40B4-BE49-F238E27FC236}">
                <a16:creationId xmlns:a16="http://schemas.microsoft.com/office/drawing/2014/main" id="{1C1E1F03-9765-D4C7-B56F-894C839B955D}"/>
              </a:ext>
            </a:extLst>
          </p:cNvPr>
          <p:cNvPicPr>
            <a:picLocks noChangeAspect="1"/>
          </p:cNvPicPr>
          <p:nvPr/>
        </p:nvPicPr>
        <p:blipFill>
          <a:blip r:embed="rId2"/>
          <a:stretch>
            <a:fillRect/>
          </a:stretch>
        </p:blipFill>
        <p:spPr>
          <a:xfrm>
            <a:off x="8139783" y="1343643"/>
            <a:ext cx="3214017" cy="4170714"/>
          </a:xfrm>
          <a:prstGeom prst="rect">
            <a:avLst/>
          </a:prstGeom>
          <a:ln>
            <a:solidFill>
              <a:schemeClr val="tx1">
                <a:lumMod val="75000"/>
                <a:lumOff val="25000"/>
              </a:schemeClr>
            </a:solidFill>
          </a:ln>
        </p:spPr>
      </p:pic>
      <p:sp>
        <p:nvSpPr>
          <p:cNvPr id="7" name="TextBox 6">
            <a:extLst>
              <a:ext uri="{FF2B5EF4-FFF2-40B4-BE49-F238E27FC236}">
                <a16:creationId xmlns:a16="http://schemas.microsoft.com/office/drawing/2014/main" id="{6CB9442B-062D-CF77-E16B-113EA95E19B4}"/>
              </a:ext>
            </a:extLst>
          </p:cNvPr>
          <p:cNvSpPr txBox="1"/>
          <p:nvPr/>
        </p:nvSpPr>
        <p:spPr>
          <a:xfrm>
            <a:off x="8597046" y="5544152"/>
            <a:ext cx="2905144" cy="369332"/>
          </a:xfrm>
          <a:prstGeom prst="rect">
            <a:avLst/>
          </a:prstGeom>
          <a:noFill/>
        </p:spPr>
        <p:txBody>
          <a:bodyPr wrap="square" rtlCol="0">
            <a:spAutoFit/>
          </a:bodyPr>
          <a:lstStyle/>
          <a:p>
            <a:r>
              <a:rPr lang="en-US" sz="1800">
                <a:hlinkClick r:id="rId3"/>
              </a:rPr>
              <a:t>Sign-up at ci3t.org/pl</a:t>
            </a:r>
            <a:endParaRPr lang="en-US" sz="1800"/>
          </a:p>
        </p:txBody>
      </p:sp>
    </p:spTree>
    <p:extLst>
      <p:ext uri="{BB962C8B-B14F-4D97-AF65-F5344CB8AC3E}">
        <p14:creationId xmlns:p14="http://schemas.microsoft.com/office/powerpoint/2010/main" val="39463799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7B052C-B39B-F9E9-0C73-0AC39F160F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B36567-6E40-7181-BAED-BB37B91ED5AB}"/>
              </a:ext>
            </a:extLst>
          </p:cNvPr>
          <p:cNvSpPr>
            <a:spLocks noGrp="1"/>
          </p:cNvSpPr>
          <p:nvPr>
            <p:ph type="title"/>
          </p:nvPr>
        </p:nvSpPr>
        <p:spPr>
          <a:xfrm>
            <a:off x="831850" y="1709738"/>
            <a:ext cx="9990121" cy="2852737"/>
          </a:xfrm>
        </p:spPr>
        <p:txBody>
          <a:bodyPr>
            <a:normAutofit/>
          </a:bodyPr>
          <a:lstStyle/>
          <a:p>
            <a:r>
              <a:rPr lang="en-US"/>
              <a:t>Let’s talk! Screening to Inform Instruction</a:t>
            </a:r>
          </a:p>
        </p:txBody>
      </p:sp>
    </p:spTree>
    <p:extLst>
      <p:ext uri="{BB962C8B-B14F-4D97-AF65-F5344CB8AC3E}">
        <p14:creationId xmlns:p14="http://schemas.microsoft.com/office/powerpoint/2010/main" val="37831763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ACC0015-4871-E660-24C8-14CA5A1F0934}"/>
              </a:ext>
            </a:extLst>
          </p:cNvPr>
          <p:cNvSpPr txBox="1">
            <a:spLocks noGrp="1"/>
          </p:cNvSpPr>
          <p:nvPr>
            <p:ph type="title" idx="4294967295"/>
          </p:nvPr>
        </p:nvSpPr>
        <p:spPr>
          <a:xfrm>
            <a:off x="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Comprehensive, Integrated, Three-Tiered Model of Prevention 2</a:t>
            </a:r>
          </a:p>
        </p:txBody>
      </p:sp>
      <p:pic>
        <p:nvPicPr>
          <p:cNvPr id="3" name="Picture 1" descr="Comprehensive, Integrated, Three-Tiered Model of Prevention pyramid.">
            <a:extLst>
              <a:ext uri="{FF2B5EF4-FFF2-40B4-BE49-F238E27FC236}">
                <a16:creationId xmlns:a16="http://schemas.microsoft.com/office/drawing/2014/main" id="{8E50B7D4-5C02-5230-4351-0AC23FCE9D67}"/>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202595" y="0"/>
            <a:ext cx="11786810" cy="6858000"/>
          </a:xfrm>
          <a:prstGeom prst="rect">
            <a:avLst/>
          </a:prstGeom>
        </p:spPr>
      </p:pic>
      <p:sp>
        <p:nvSpPr>
          <p:cNvPr id="11" name="Outline">
            <a:extLst>
              <a:ext uri="{FF2B5EF4-FFF2-40B4-BE49-F238E27FC236}">
                <a16:creationId xmlns:a16="http://schemas.microsoft.com/office/drawing/2014/main" id="{7799C258-68B7-4C46-A2F5-4D8B3BB56F63}"/>
              </a:ext>
              <a:ext uri="{C183D7F6-B498-43B3-948B-1728B52AA6E4}">
                <adec:decorative xmlns:adec="http://schemas.microsoft.com/office/drawing/2017/decorative" val="1"/>
              </a:ext>
            </a:extLst>
          </p:cNvPr>
          <p:cNvSpPr/>
          <p:nvPr/>
        </p:nvSpPr>
        <p:spPr>
          <a:xfrm>
            <a:off x="2019300" y="3129625"/>
            <a:ext cx="8153399" cy="3609975"/>
          </a:xfrm>
          <a:prstGeom prst="trapezoid">
            <a:avLst>
              <a:gd name="adj" fmla="val 71146"/>
            </a:avLst>
          </a:prstGeom>
          <a:noFill/>
          <a:ln>
            <a:solidFill>
              <a:schemeClr val="accent1"/>
            </a:solidFill>
          </a:ln>
          <a:effectLst>
            <a:glow rad="127000">
              <a:schemeClr val="accent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Arrow 1">
            <a:extLst>
              <a:ext uri="{FF2B5EF4-FFF2-40B4-BE49-F238E27FC236}">
                <a16:creationId xmlns:a16="http://schemas.microsoft.com/office/drawing/2014/main" id="{64EF3AAF-5CC1-1463-5FC5-63C762FA29B4}"/>
              </a:ext>
            </a:extLst>
          </p:cNvPr>
          <p:cNvSpPr>
            <a:spLocks noChangeArrowheads="1"/>
          </p:cNvSpPr>
          <p:nvPr/>
        </p:nvSpPr>
        <p:spPr bwMode="auto">
          <a:xfrm rot="2482386">
            <a:off x="-13254" y="3212233"/>
            <a:ext cx="4010025" cy="2943225"/>
          </a:xfrm>
          <a:prstGeom prst="rightArrow">
            <a:avLst>
              <a:gd name="adj1" fmla="val 50000"/>
              <a:gd name="adj2" fmla="val 50001"/>
            </a:avLst>
          </a:prstGeom>
          <a:ln/>
        </p:spPr>
        <p:style>
          <a:lnRef idx="3">
            <a:schemeClr val="lt1"/>
          </a:lnRef>
          <a:fillRef idx="1">
            <a:schemeClr val="accent5"/>
          </a:fillRef>
          <a:effectRef idx="1">
            <a:schemeClr val="accent5"/>
          </a:effectRef>
          <a:fontRef idx="minor">
            <a:schemeClr val="lt1"/>
          </a:fontRef>
        </p:style>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prstClr val="white"/>
                </a:solidFill>
                <a:effectLst/>
                <a:uLnTx/>
                <a:uFillTx/>
                <a:latin typeface="Calibri" panose="020F0502020204030204"/>
                <a:ea typeface="MS PGothic" charset="-128"/>
              </a:rPr>
              <a:t>District &amp; State</a:t>
            </a:r>
            <a:r>
              <a:rPr kumimoji="0" lang="en-US" sz="2400" b="0" i="0" u="none" strike="noStrike" kern="0" cap="none" spc="0" normalizeH="0" noProof="0">
                <a:ln>
                  <a:noFill/>
                </a:ln>
                <a:solidFill>
                  <a:prstClr val="white"/>
                </a:solidFill>
                <a:effectLst/>
                <a:uLnTx/>
                <a:uFillTx/>
                <a:latin typeface="Calibri" panose="020F0502020204030204"/>
                <a:ea typeface="MS PGothic" charset="-128"/>
              </a:rPr>
              <a:t> Standards Quality Instruction</a:t>
            </a:r>
            <a:endParaRPr kumimoji="0" lang="en-US" sz="2400" b="1" i="0" u="none" strike="noStrike" kern="0" cap="none" spc="0" normalizeH="0" baseline="0" noProof="0">
              <a:ln>
                <a:noFill/>
              </a:ln>
              <a:solidFill>
                <a:prstClr val="white"/>
              </a:solidFill>
              <a:effectLst/>
              <a:uLnTx/>
              <a:uFillTx/>
              <a:latin typeface="Calibri" panose="020F0502020204030204"/>
              <a:ea typeface="MS PGothic" charset="-128"/>
            </a:endParaRPr>
          </a:p>
        </p:txBody>
      </p:sp>
      <p:sp>
        <p:nvSpPr>
          <p:cNvPr id="4" name="Arrow 2">
            <a:extLst>
              <a:ext uri="{FF2B5EF4-FFF2-40B4-BE49-F238E27FC236}">
                <a16:creationId xmlns:a16="http://schemas.microsoft.com/office/drawing/2014/main" id="{8C9FF68F-5B03-2E09-9144-552724678D6B}"/>
              </a:ext>
            </a:extLst>
          </p:cNvPr>
          <p:cNvSpPr>
            <a:spLocks noChangeArrowheads="1"/>
          </p:cNvSpPr>
          <p:nvPr/>
        </p:nvSpPr>
        <p:spPr bwMode="auto">
          <a:xfrm rot="2482386">
            <a:off x="2436487" y="2327609"/>
            <a:ext cx="4010025" cy="2943225"/>
          </a:xfrm>
          <a:prstGeom prst="rightArrow">
            <a:avLst>
              <a:gd name="adj1" fmla="val 50000"/>
              <a:gd name="adj2" fmla="val 50001"/>
            </a:avLst>
          </a:prstGeom>
          <a:ln/>
        </p:spPr>
        <p:style>
          <a:lnRef idx="3">
            <a:schemeClr val="lt1"/>
          </a:lnRef>
          <a:fillRef idx="1">
            <a:schemeClr val="accent5"/>
          </a:fillRef>
          <a:effectRef idx="1">
            <a:schemeClr val="accent5"/>
          </a:effectRef>
          <a:fontRef idx="minor">
            <a:schemeClr val="lt1"/>
          </a:fontRef>
        </p:style>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400" i="0" u="none" strike="noStrike" kern="0" cap="none" spc="0" normalizeH="0" baseline="0" noProof="0">
                <a:ln>
                  <a:noFill/>
                </a:ln>
                <a:solidFill>
                  <a:prstClr val="white"/>
                </a:solidFill>
                <a:effectLst/>
                <a:uLnTx/>
                <a:uFillTx/>
                <a:latin typeface="Calibri" panose="020F0502020204030204"/>
                <a:ea typeface="MS PGothic" charset="-128"/>
              </a:rPr>
              <a:t>Positive Behavioral </a:t>
            </a:r>
            <a:r>
              <a:rPr lang="en-US" sz="2400" kern="0" noProof="0">
                <a:solidFill>
                  <a:prstClr val="white"/>
                </a:solidFill>
                <a:latin typeface="Calibri" panose="020F0502020204030204"/>
                <a:ea typeface="MS PGothic" charset="-128"/>
              </a:rPr>
              <a:t>Interventions</a:t>
            </a:r>
            <a:r>
              <a:rPr kumimoji="0" lang="en-US" sz="2400" i="0" u="none" strike="noStrike" kern="0" cap="none" spc="0" normalizeH="0" baseline="0" noProof="0">
                <a:ln>
                  <a:noFill/>
                </a:ln>
                <a:solidFill>
                  <a:prstClr val="white"/>
                </a:solidFill>
                <a:effectLst/>
                <a:uLnTx/>
                <a:uFillTx/>
                <a:latin typeface="Calibri" panose="020F0502020204030204"/>
                <a:ea typeface="MS PGothic" charset="-128"/>
              </a:rPr>
              <a:t> and Supports </a:t>
            </a:r>
          </a:p>
        </p:txBody>
      </p:sp>
      <p:pic>
        <p:nvPicPr>
          <p:cNvPr id="8" name="Picture 2" descr="Expectation Matrix example">
            <a:extLst>
              <a:ext uri="{FF2B5EF4-FFF2-40B4-BE49-F238E27FC236}">
                <a16:creationId xmlns:a16="http://schemas.microsoft.com/office/drawing/2014/main" id="{76774EB5-CA77-1142-0CBA-22184A8F78FE}"/>
              </a:ext>
            </a:extLst>
          </p:cNvPr>
          <p:cNvPicPr>
            <a:picLocks noChangeAspect="1"/>
          </p:cNvPicPr>
          <p:nvPr/>
        </p:nvPicPr>
        <p:blipFill>
          <a:blip r:embed="rId4"/>
          <a:stretch>
            <a:fillRect/>
          </a:stretch>
        </p:blipFill>
        <p:spPr>
          <a:xfrm>
            <a:off x="7875259" y="1763722"/>
            <a:ext cx="3966354" cy="3055927"/>
          </a:xfrm>
          <a:prstGeom prst="rect">
            <a:avLst/>
          </a:prstGeom>
        </p:spPr>
      </p:pic>
      <p:sp>
        <p:nvSpPr>
          <p:cNvPr id="6" name="Arrow 3">
            <a:extLst>
              <a:ext uri="{FF2B5EF4-FFF2-40B4-BE49-F238E27FC236}">
                <a16:creationId xmlns:a16="http://schemas.microsoft.com/office/drawing/2014/main" id="{36220C88-93A4-258D-31F0-614059EAC3B8}"/>
              </a:ext>
            </a:extLst>
          </p:cNvPr>
          <p:cNvSpPr>
            <a:spLocks noChangeArrowheads="1"/>
          </p:cNvSpPr>
          <p:nvPr/>
        </p:nvSpPr>
        <p:spPr bwMode="auto">
          <a:xfrm rot="19659500">
            <a:off x="7923615" y="3212232"/>
            <a:ext cx="4010025" cy="2943225"/>
          </a:xfrm>
          <a:prstGeom prst="leftArrow">
            <a:avLst/>
          </a:prstGeom>
          <a:ln/>
        </p:spPr>
        <p:style>
          <a:lnRef idx="3">
            <a:schemeClr val="lt1"/>
          </a:lnRef>
          <a:fillRef idx="1">
            <a:schemeClr val="accent5"/>
          </a:fillRef>
          <a:effectRef idx="1">
            <a:schemeClr val="accent5"/>
          </a:effectRef>
          <a:fontRef idx="minor">
            <a:schemeClr val="lt1"/>
          </a:fontRef>
        </p:style>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prstClr val="white"/>
                </a:solidFill>
                <a:effectLst/>
                <a:uLnTx/>
                <a:uFillTx/>
                <a:latin typeface="Calibri" panose="020F0502020204030204"/>
                <a:ea typeface="MS PGothic" charset="-128"/>
              </a:rPr>
              <a:t>Validated Curricula and Resources</a:t>
            </a:r>
            <a:endParaRPr kumimoji="0" lang="en-US" sz="2400" b="1" i="0" u="none" strike="noStrike" kern="0" cap="none" spc="0" normalizeH="0" baseline="0" noProof="0">
              <a:ln>
                <a:noFill/>
              </a:ln>
              <a:solidFill>
                <a:prstClr val="white"/>
              </a:solidFill>
              <a:effectLst/>
              <a:uLnTx/>
              <a:uFillTx/>
              <a:latin typeface="Calibri" panose="020F0502020204030204"/>
              <a:ea typeface="MS PGothic" charset="-128"/>
            </a:endParaRPr>
          </a:p>
        </p:txBody>
      </p:sp>
      <p:pic>
        <p:nvPicPr>
          <p:cNvPr id="9" name="Picture 3" descr="Screenshot of What Works Clearinghouse website">
            <a:extLst>
              <a:ext uri="{FF2B5EF4-FFF2-40B4-BE49-F238E27FC236}">
                <a16:creationId xmlns:a16="http://schemas.microsoft.com/office/drawing/2014/main" id="{F19C359F-D4A4-5B7B-3682-6D6C51F1712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13278" y="773666"/>
            <a:ext cx="3430698" cy="2237559"/>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91349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8"/>
                                        </p:tgtEl>
                                      </p:cBhvr>
                                    </p:animEffect>
                                    <p:set>
                                      <p:cBhvr>
                                        <p:cTn id="23" dur="1" fill="hold">
                                          <p:stCondLst>
                                            <p:cond delay="499"/>
                                          </p:stCondLst>
                                        </p:cTn>
                                        <p:tgtEl>
                                          <p:spTgt spid="8"/>
                                        </p:tgtEl>
                                        <p:attrNameLst>
                                          <p:attrName>style.visibility</p:attrName>
                                        </p:attrNameLst>
                                      </p:cBhvr>
                                      <p:to>
                                        <p:strVal val="hidden"/>
                                      </p:to>
                                    </p:set>
                                  </p:childTnLst>
                                </p:cTn>
                              </p:par>
                              <p:par>
                                <p:cTn id="24" presetID="2" presetClass="entr" presetSubtype="3"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1+#ppt_w/2"/>
                                          </p:val>
                                        </p:tav>
                                        <p:tav tm="100000">
                                          <p:val>
                                            <p:strVal val="#ppt_x"/>
                                          </p:val>
                                        </p:tav>
                                      </p:tavLst>
                                    </p:anim>
                                    <p:anim calcmode="lin" valueType="num">
                                      <p:cBhvr additive="base">
                                        <p:cTn id="27" dur="500" fill="hold"/>
                                        <p:tgtEl>
                                          <p:spTgt spid="6"/>
                                        </p:tgtEl>
                                        <p:attrNameLst>
                                          <p:attrName>ppt_y</p:attrName>
                                        </p:attrNameLst>
                                      </p:cBhvr>
                                      <p:tavLst>
                                        <p:tav tm="0">
                                          <p:val>
                                            <p:strVal val="0-#ppt_h/2"/>
                                          </p:val>
                                        </p:tav>
                                        <p:tav tm="100000">
                                          <p:val>
                                            <p:strVal val="#ppt_y"/>
                                          </p:val>
                                        </p:tav>
                                      </p:tavLst>
                                    </p:anim>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5"/>
                                        </p:tgtEl>
                                      </p:cBhvr>
                                    </p:animEffect>
                                    <p:set>
                                      <p:cBhvr>
                                        <p:cTn id="36" dur="1" fill="hold">
                                          <p:stCondLst>
                                            <p:cond delay="499"/>
                                          </p:stCondLst>
                                        </p:cTn>
                                        <p:tgtEl>
                                          <p:spTgt spid="5"/>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4"/>
                                        </p:tgtEl>
                                      </p:cBhvr>
                                    </p:animEffect>
                                    <p:set>
                                      <p:cBhvr>
                                        <p:cTn id="39" dur="1" fill="hold">
                                          <p:stCondLst>
                                            <p:cond delay="499"/>
                                          </p:stCondLst>
                                        </p:cTn>
                                        <p:tgtEl>
                                          <p:spTgt spid="4"/>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9"/>
                                        </p:tgtEl>
                                      </p:cBhvr>
                                    </p:animEffect>
                                    <p:set>
                                      <p:cBhvr>
                                        <p:cTn id="42" dur="1" fill="hold">
                                          <p:stCondLst>
                                            <p:cond delay="499"/>
                                          </p:stCondLst>
                                        </p:cTn>
                                        <p:tgtEl>
                                          <p:spTgt spid="9"/>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8"/>
                                        </p:tgtEl>
                                      </p:cBhvr>
                                    </p:animEffect>
                                    <p:set>
                                      <p:cBhvr>
                                        <p:cTn id="45" dur="1" fill="hold">
                                          <p:stCondLst>
                                            <p:cond delay="499"/>
                                          </p:stCondLst>
                                        </p:cTn>
                                        <p:tgtEl>
                                          <p:spTgt spid="8"/>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6"/>
                                        </p:tgtEl>
                                      </p:cBhvr>
                                    </p:animEffect>
                                    <p:set>
                                      <p:cBhvr>
                                        <p:cTn id="48" dur="1" fill="hold">
                                          <p:stCondLst>
                                            <p:cond delay="499"/>
                                          </p:stCondLst>
                                        </p:cTn>
                                        <p:tgtEl>
                                          <p:spTgt spid="6"/>
                                        </p:tgtEl>
                                        <p:attrNameLst>
                                          <p:attrName>style.visibility</p:attrName>
                                        </p:attrNameLst>
                                      </p:cBhvr>
                                      <p:to>
                                        <p:strVal val="hidden"/>
                                      </p:to>
                                    </p:set>
                                  </p:childTnLst>
                                </p:cTn>
                              </p:par>
                              <p:par>
                                <p:cTn id="49" presetID="21" presetClass="entr" presetSubtype="1"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wheel(1)">
                                      <p:cBhvr>
                                        <p:cTn id="51"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P spid="5" grpId="1" animBg="1"/>
      <p:bldP spid="4" grpId="0" animBg="1"/>
      <p:bldP spid="4" grpId="1" animBg="1"/>
      <p:bldP spid="6" grpId="0" animBg="1"/>
      <p:bldP spid="6"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1DF4C-A026-E041-8D5B-8384E05DA34E}"/>
              </a:ext>
              <a:ext uri="{C183D7F6-B498-43B3-948B-1728B52AA6E4}">
                <adec:decorative xmlns:adec="http://schemas.microsoft.com/office/drawing/2017/decorative" val="0"/>
              </a:ext>
            </a:extLst>
          </p:cNvPr>
          <p:cNvSpPr>
            <a:spLocks noGrp="1"/>
          </p:cNvSpPr>
          <p:nvPr>
            <p:ph type="title"/>
          </p:nvPr>
        </p:nvSpPr>
        <p:spPr>
          <a:xfrm>
            <a:off x="838200" y="119559"/>
            <a:ext cx="10515600" cy="1325563"/>
          </a:xfrm>
        </p:spPr>
        <p:txBody>
          <a:bodyPr/>
          <a:lstStyle/>
          <a:p>
            <a:r>
              <a:rPr lang="en-US"/>
              <a:t>Essential Components of Primary (Tier 1) Prevention Efforts</a:t>
            </a:r>
          </a:p>
        </p:txBody>
      </p:sp>
      <p:graphicFrame>
        <p:nvGraphicFramePr>
          <p:cNvPr id="12" name="Content Placeholder 1" descr="Flowchart of Tier 1 prevention efforts including social validity with an arrow to treatment integrity with an arrow to systematic universal screening for academic and behavior">
            <a:extLst>
              <a:ext uri="{FF2B5EF4-FFF2-40B4-BE49-F238E27FC236}">
                <a16:creationId xmlns:a16="http://schemas.microsoft.com/office/drawing/2014/main" id="{AC8CEEF1-B7B5-1B40-A8D2-D660A9946D46}"/>
              </a:ext>
            </a:extLst>
          </p:cNvPr>
          <p:cNvGraphicFramePr>
            <a:graphicFrameLocks/>
          </p:cNvGraphicFramePr>
          <p:nvPr/>
        </p:nvGraphicFramePr>
        <p:xfrm>
          <a:off x="1981200" y="1925320"/>
          <a:ext cx="8229600" cy="4530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1">
            <a:extLst>
              <a:ext uri="{FF2B5EF4-FFF2-40B4-BE49-F238E27FC236}">
                <a16:creationId xmlns:a16="http://schemas.microsoft.com/office/drawing/2014/main" id="{35A09957-B873-4686-A463-F5135D02C7D1}"/>
              </a:ext>
              <a:ext uri="{C183D7F6-B498-43B3-948B-1728B52AA6E4}">
                <adec:decorative xmlns:adec="http://schemas.microsoft.com/office/drawing/2017/decorative" val="1"/>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495394" y="1565806"/>
            <a:ext cx="1600447" cy="2071166"/>
          </a:xfrm>
          <a:prstGeom prst="rect">
            <a:avLst/>
          </a:prstGeom>
          <a:ln w="6350">
            <a:solidFill>
              <a:schemeClr val="tx1">
                <a:lumMod val="50000"/>
                <a:lumOff val="50000"/>
              </a:schemeClr>
            </a:solidFill>
          </a:ln>
        </p:spPr>
      </p:pic>
      <p:pic>
        <p:nvPicPr>
          <p:cNvPr id="11" name="Picture 2">
            <a:extLst>
              <a:ext uri="{FF2B5EF4-FFF2-40B4-BE49-F238E27FC236}">
                <a16:creationId xmlns:a16="http://schemas.microsoft.com/office/drawing/2014/main" id="{FF9F1366-F65E-1C03-3BBF-3071641880F5}"/>
              </a:ext>
              <a:ext uri="{C183D7F6-B498-43B3-948B-1728B52AA6E4}">
                <adec:decorative xmlns:adec="http://schemas.microsoft.com/office/drawing/2017/decorative" val="1"/>
              </a:ext>
            </a:extLst>
          </p:cNvPr>
          <p:cNvPicPr>
            <a:picLocks noChangeAspect="1"/>
          </p:cNvPicPr>
          <p:nvPr/>
        </p:nvPicPr>
        <p:blipFill>
          <a:blip r:embed="rId9" cstate="email">
            <a:extLst>
              <a:ext uri="{28A0092B-C50C-407E-A947-70E740481C1C}">
                <a14:useLocalDpi xmlns:a14="http://schemas.microsoft.com/office/drawing/2010/main"/>
              </a:ext>
            </a:extLst>
          </a:blip>
          <a:srcRect/>
          <a:stretch/>
        </p:blipFill>
        <p:spPr>
          <a:xfrm>
            <a:off x="412058" y="2978583"/>
            <a:ext cx="1488665" cy="1926509"/>
          </a:xfrm>
          <a:prstGeom prst="rect">
            <a:avLst/>
          </a:prstGeom>
          <a:ln>
            <a:solidFill>
              <a:schemeClr val="tx1"/>
            </a:solidFill>
          </a:ln>
        </p:spPr>
      </p:pic>
      <p:pic>
        <p:nvPicPr>
          <p:cNvPr id="5" name="Picture 3">
            <a:extLst>
              <a:ext uri="{FF2B5EF4-FFF2-40B4-BE49-F238E27FC236}">
                <a16:creationId xmlns:a16="http://schemas.microsoft.com/office/drawing/2014/main" id="{B5CEA9E5-A796-4103-32E0-BB3E57CA9C88}"/>
              </a:ext>
              <a:ext uri="{C183D7F6-B498-43B3-948B-1728B52AA6E4}">
                <adec:decorative xmlns:adec="http://schemas.microsoft.com/office/drawing/2017/decorative" val="1"/>
              </a:ext>
            </a:extLst>
          </p:cNvPr>
          <p:cNvPicPr>
            <a:picLocks noChangeAspect="1"/>
          </p:cNvPicPr>
          <p:nvPr/>
        </p:nvPicPr>
        <p:blipFill>
          <a:blip r:embed="rId10" cstate="email">
            <a:extLst>
              <a:ext uri="{28A0092B-C50C-407E-A947-70E740481C1C}">
                <a14:useLocalDpi xmlns:a14="http://schemas.microsoft.com/office/drawing/2010/main"/>
              </a:ext>
            </a:extLst>
          </a:blip>
          <a:srcRect/>
          <a:stretch/>
        </p:blipFill>
        <p:spPr>
          <a:xfrm>
            <a:off x="1788363" y="2564290"/>
            <a:ext cx="1595884" cy="2065263"/>
          </a:xfrm>
          <a:prstGeom prst="rect">
            <a:avLst/>
          </a:prstGeom>
          <a:ln w="6350">
            <a:solidFill>
              <a:schemeClr val="tx1">
                <a:lumMod val="50000"/>
                <a:lumOff val="50000"/>
              </a:schemeClr>
            </a:solidFill>
          </a:ln>
        </p:spPr>
      </p:pic>
      <p:pic>
        <p:nvPicPr>
          <p:cNvPr id="6" name="Picture 4">
            <a:hlinkClick r:id="rId11"/>
            <a:extLst>
              <a:ext uri="{FF2B5EF4-FFF2-40B4-BE49-F238E27FC236}">
                <a16:creationId xmlns:a16="http://schemas.microsoft.com/office/drawing/2014/main" id="{38E3BC7A-7BD9-D452-531F-1C322338A651}"/>
              </a:ext>
              <a:ext uri="{C183D7F6-B498-43B3-948B-1728B52AA6E4}">
                <adec:decorative xmlns:adec="http://schemas.microsoft.com/office/drawing/2017/decorative" val="1"/>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0255119" y="1925320"/>
            <a:ext cx="1739944" cy="2633704"/>
          </a:xfrm>
          <a:prstGeom prst="rect">
            <a:avLst/>
          </a:prstGeom>
          <a:ln>
            <a:solidFill>
              <a:schemeClr val="tx1"/>
            </a:solidFill>
          </a:ln>
        </p:spPr>
      </p:pic>
      <p:pic>
        <p:nvPicPr>
          <p:cNvPr id="3" name="Picture 5">
            <a:extLst>
              <a:ext uri="{FF2B5EF4-FFF2-40B4-BE49-F238E27FC236}">
                <a16:creationId xmlns:a16="http://schemas.microsoft.com/office/drawing/2014/main" id="{3BBFC1AA-EFA0-0A9B-7069-C384CEE5CF41}"/>
              </a:ext>
              <a:ext uri="{C183D7F6-B498-43B3-948B-1728B52AA6E4}">
                <adec:decorative xmlns:adec="http://schemas.microsoft.com/office/drawing/2017/decorative" val="1"/>
              </a:ext>
            </a:extLst>
          </p:cNvPr>
          <p:cNvPicPr>
            <a:picLocks noChangeAspect="1"/>
          </p:cNvPicPr>
          <p:nvPr/>
        </p:nvPicPr>
        <p:blipFill>
          <a:blip r:embed="rId13" cstate="email">
            <a:extLst>
              <a:ext uri="{28A0092B-C50C-407E-A947-70E740481C1C}">
                <a14:useLocalDpi xmlns:a14="http://schemas.microsoft.com/office/drawing/2010/main"/>
              </a:ext>
            </a:extLst>
          </a:blip>
          <a:srcRect/>
          <a:stretch/>
        </p:blipFill>
        <p:spPr>
          <a:xfrm>
            <a:off x="9462583" y="5248649"/>
            <a:ext cx="2563016" cy="1417488"/>
          </a:xfrm>
          <a:prstGeom prst="rect">
            <a:avLst/>
          </a:prstGeom>
          <a:ln w="6350">
            <a:solidFill>
              <a:schemeClr val="tx1">
                <a:lumMod val="50000"/>
                <a:lumOff val="50000"/>
              </a:schemeClr>
            </a:solidFill>
          </a:ln>
        </p:spPr>
      </p:pic>
      <p:sp>
        <p:nvSpPr>
          <p:cNvPr id="9" name="Websites">
            <a:extLst>
              <a:ext uri="{FF2B5EF4-FFF2-40B4-BE49-F238E27FC236}">
                <a16:creationId xmlns:a16="http://schemas.microsoft.com/office/drawing/2014/main" id="{76C90D6D-2E52-5BDA-E966-D00047FFE5AB}"/>
              </a:ext>
            </a:extLst>
          </p:cNvPr>
          <p:cNvSpPr txBox="1"/>
          <p:nvPr/>
        </p:nvSpPr>
        <p:spPr>
          <a:xfrm>
            <a:off x="10222859" y="4064144"/>
            <a:ext cx="1816523" cy="113877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anose="020B0604020202020204"/>
                <a:ea typeface="+mn-ea"/>
                <a:cs typeface="+mn-cs"/>
              </a:rPr>
              <a:t>ci3t.org/measures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anose="020B0604020202020204"/>
                <a:ea typeface="+mn-ea"/>
                <a:cs typeface="+mn-cs"/>
              </a:rPr>
              <a:t>ci3t.org/screening</a:t>
            </a:r>
          </a:p>
        </p:txBody>
      </p:sp>
      <p:sp>
        <p:nvSpPr>
          <p:cNvPr id="4" name="Rectangle 3" descr="Yellow rectangle highlighting Social Validy and Tretment Integrity  of the sections of the flowchart">
            <a:extLst>
              <a:ext uri="{FF2B5EF4-FFF2-40B4-BE49-F238E27FC236}">
                <a16:creationId xmlns:a16="http://schemas.microsoft.com/office/drawing/2014/main" id="{91A774F2-B76F-0270-EE39-A094B3F17AC7}"/>
              </a:ext>
            </a:extLst>
          </p:cNvPr>
          <p:cNvSpPr/>
          <p:nvPr/>
        </p:nvSpPr>
        <p:spPr>
          <a:xfrm>
            <a:off x="372618" y="1564681"/>
            <a:ext cx="11666764" cy="3424795"/>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Oval 1" descr="Yellow oval highlighting Behavior">
            <a:extLst>
              <a:ext uri="{FF2B5EF4-FFF2-40B4-BE49-F238E27FC236}">
                <a16:creationId xmlns:a16="http://schemas.microsoft.com/office/drawing/2014/main" id="{22823ADC-C1B4-7EF7-8D31-BC69488D4FF4}"/>
              </a:ext>
              <a:ext uri="{C183D7F6-B498-43B3-948B-1728B52AA6E4}">
                <adec:decorative xmlns:adec="http://schemas.microsoft.com/office/drawing/2017/decorative" val="0"/>
              </a:ext>
            </a:extLst>
          </p:cNvPr>
          <p:cNvSpPr/>
          <p:nvPr/>
        </p:nvSpPr>
        <p:spPr>
          <a:xfrm>
            <a:off x="6168748" y="5698484"/>
            <a:ext cx="3618102" cy="999933"/>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7041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2D380-DA5E-EE83-B60C-BFA188177A25}"/>
              </a:ext>
            </a:extLst>
          </p:cNvPr>
          <p:cNvSpPr>
            <a:spLocks noGrp="1"/>
          </p:cNvSpPr>
          <p:nvPr>
            <p:ph type="title"/>
          </p:nvPr>
        </p:nvSpPr>
        <p:spPr/>
        <p:txBody>
          <a:bodyPr/>
          <a:lstStyle/>
          <a:p>
            <a:r>
              <a:rPr lang="en-US"/>
              <a:t>Systematic Screening … Logistics</a:t>
            </a:r>
          </a:p>
        </p:txBody>
      </p:sp>
      <p:pic>
        <p:nvPicPr>
          <p:cNvPr id="14" name="Picture 1">
            <a:extLst>
              <a:ext uri="{FF2B5EF4-FFF2-40B4-BE49-F238E27FC236}">
                <a16:creationId xmlns:a16="http://schemas.microsoft.com/office/drawing/2014/main" id="{E4599AD1-6DBA-B110-9C75-45347F62C157}"/>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3721711"/>
            <a:ext cx="5070764" cy="3344108"/>
          </a:xfrm>
          <a:prstGeom prst="rect">
            <a:avLst/>
          </a:prstGeom>
        </p:spPr>
      </p:pic>
      <p:sp>
        <p:nvSpPr>
          <p:cNvPr id="5" name="Triangle">
            <a:extLst>
              <a:ext uri="{FF2B5EF4-FFF2-40B4-BE49-F238E27FC236}">
                <a16:creationId xmlns:a16="http://schemas.microsoft.com/office/drawing/2014/main" id="{DDC21A45-5A31-BEEE-EEC3-98BB78E1D1CA}"/>
              </a:ext>
              <a:ext uri="{C183D7F6-B498-43B3-948B-1728B52AA6E4}">
                <adec:decorative xmlns:adec="http://schemas.microsoft.com/office/drawing/2017/decorative" val="1"/>
              </a:ext>
            </a:extLst>
          </p:cNvPr>
          <p:cNvSpPr/>
          <p:nvPr/>
        </p:nvSpPr>
        <p:spPr>
          <a:xfrm>
            <a:off x="5807420" y="1128425"/>
            <a:ext cx="6400800" cy="5695721"/>
          </a:xfrm>
          <a:prstGeom prst="triangle">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aphicFrame>
        <p:nvGraphicFramePr>
          <p:cNvPr id="4" name="Diagram 1" descr="Diagram that displays a flow chart from fall to winter to spring">
            <a:extLst>
              <a:ext uri="{FF2B5EF4-FFF2-40B4-BE49-F238E27FC236}">
                <a16:creationId xmlns:a16="http://schemas.microsoft.com/office/drawing/2014/main" id="{CE8CC4A8-3BB8-7144-4537-A18BD33D4787}"/>
              </a:ext>
              <a:ext uri="{C183D7F6-B498-43B3-948B-1728B52AA6E4}">
                <adec:decorative xmlns:adec="http://schemas.microsoft.com/office/drawing/2017/decorative" val="0"/>
              </a:ext>
            </a:extLst>
          </p:cNvPr>
          <p:cNvGraphicFramePr>
            <a:graphicFrameLocks noGrp="1"/>
          </p:cNvGraphicFramePr>
          <p:nvPr>
            <p:ph idx="1"/>
          </p:nvPr>
        </p:nvGraphicFramePr>
        <p:xfrm>
          <a:off x="846310" y="667994"/>
          <a:ext cx="10515600" cy="407641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3" name="Diagram 2" descr="Diagram that displays a flow chart from selecting to installing to analyzing">
            <a:extLst>
              <a:ext uri="{FF2B5EF4-FFF2-40B4-BE49-F238E27FC236}">
                <a16:creationId xmlns:a16="http://schemas.microsoft.com/office/drawing/2014/main" id="{8E09CF52-1CC7-E6CF-A16B-2AB035AA12A5}"/>
              </a:ext>
              <a:ext uri="{C183D7F6-B498-43B3-948B-1728B52AA6E4}">
                <adec:decorative xmlns:adec="http://schemas.microsoft.com/office/drawing/2017/decorative" val="0"/>
              </a:ext>
            </a:extLst>
          </p:cNvPr>
          <p:cNvGraphicFramePr/>
          <p:nvPr/>
        </p:nvGraphicFramePr>
        <p:xfrm>
          <a:off x="5680955" y="3415367"/>
          <a:ext cx="5070764" cy="340877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807253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631E6-AFAA-AB40-858E-4ED93D73DA47}"/>
              </a:ext>
            </a:extLst>
          </p:cNvPr>
          <p:cNvSpPr>
            <a:spLocks noGrp="1"/>
          </p:cNvSpPr>
          <p:nvPr>
            <p:ph type="title"/>
          </p:nvPr>
        </p:nvSpPr>
        <p:spPr/>
        <p:txBody>
          <a:bodyPr>
            <a:normAutofit fontScale="90000"/>
          </a:bodyPr>
          <a:lstStyle/>
          <a:p>
            <a:r>
              <a:rPr lang="en-US" altLang="en-US"/>
              <a:t>Student Risk Screening Scale – Internalizing and Externalizing </a:t>
            </a:r>
            <a:r>
              <a:rPr lang="en-US" altLang="en-US" sz="2400" b="0">
                <a:solidFill>
                  <a:schemeClr val="tx2"/>
                </a:solidFill>
              </a:rPr>
              <a:t>(SRSS-IE; Drummond, 1994; Lane &amp; Menzies, 2009)</a:t>
            </a:r>
            <a:br>
              <a:rPr lang="en-US" altLang="en-US" b="0"/>
            </a:br>
            <a:r>
              <a:rPr lang="en-US" altLang="en-US" b="0" spc="0"/>
              <a:t>Elementary</a:t>
            </a:r>
            <a:endParaRPr lang="en-US"/>
          </a:p>
        </p:txBody>
      </p:sp>
      <p:pic>
        <p:nvPicPr>
          <p:cNvPr id="10" name="Picture" descr="Screenshot of elementary school version of Student Risk Screening Scale – Internalizing and Externalizing">
            <a:extLst>
              <a:ext uri="{FF2B5EF4-FFF2-40B4-BE49-F238E27FC236}">
                <a16:creationId xmlns:a16="http://schemas.microsoft.com/office/drawing/2014/main" id="{203C82A0-FF8C-F2AF-E45F-44E1965D3BF2}"/>
              </a:ext>
            </a:extLst>
          </p:cNvPr>
          <p:cNvPicPr>
            <a:picLocks noChangeAspect="1"/>
          </p:cNvPicPr>
          <p:nvPr/>
        </p:nvPicPr>
        <p:blipFill>
          <a:blip r:embed="rId3" cstate="email">
            <a:extLst>
              <a:ext uri="{28A0092B-C50C-407E-A947-70E740481C1C}">
                <a14:useLocalDpi xmlns:a14="http://schemas.microsoft.com/office/drawing/2010/main"/>
              </a:ext>
            </a:extLst>
          </a:blip>
          <a:srcRect l="2073" t="8358" r="25499" b="46866"/>
          <a:stretch>
            <a:fillRect/>
          </a:stretch>
        </p:blipFill>
        <p:spPr>
          <a:xfrm>
            <a:off x="1323833" y="2024885"/>
            <a:ext cx="9352994" cy="4467990"/>
          </a:xfrm>
          <a:prstGeom prst="rect">
            <a:avLst/>
          </a:prstGeom>
        </p:spPr>
      </p:pic>
      <p:sp>
        <p:nvSpPr>
          <p:cNvPr id="3" name="Oval 2">
            <a:extLst>
              <a:ext uri="{FF2B5EF4-FFF2-40B4-BE49-F238E27FC236}">
                <a16:creationId xmlns:a16="http://schemas.microsoft.com/office/drawing/2014/main" id="{3ED38323-1B82-81F1-D788-6A07C00EA354}"/>
              </a:ext>
            </a:extLst>
          </p:cNvPr>
          <p:cNvSpPr/>
          <p:nvPr/>
        </p:nvSpPr>
        <p:spPr>
          <a:xfrm>
            <a:off x="3912279" y="2332864"/>
            <a:ext cx="4525137" cy="4525136"/>
          </a:xfrm>
          <a:prstGeom prst="ellipse">
            <a:avLst/>
          </a:prstGeom>
          <a:solidFill>
            <a:srgbClr val="00B050">
              <a:alpha val="50000"/>
            </a:srgbClr>
          </a:solidFill>
          <a:ln w="12700" cap="flat" cmpd="sng" algn="ctr">
            <a:solidFill>
              <a:sysClr val="window" lastClr="FFFFFF">
                <a:hueOff val="0"/>
                <a:satOff val="0"/>
                <a:lumOff val="0"/>
                <a:alphaOff val="0"/>
              </a:sysClr>
            </a:solidFill>
            <a:prstDash val="solid"/>
            <a:miter lim="800000"/>
          </a:ln>
          <a:effectLst/>
        </p:spPr>
        <p:txBody>
          <a:bodyPr wrap="none" lIns="0" tIns="0" rIns="0" bIns="0" anchor="ctr" anchorCtr="0"/>
          <a:lstStyle/>
          <a:p>
            <a:pPr marL="0" marR="0" lvl="0" indent="0" algn="ctr" defTabSz="1733550" rtl="0" eaLnBrk="1" fontAlgn="auto" latinLnBrk="0" hangingPunct="1">
              <a:lnSpc>
                <a:spcPct val="90000"/>
              </a:lnSpc>
              <a:spcBef>
                <a:spcPct val="0"/>
              </a:spcBef>
              <a:spcAft>
                <a:spcPct val="35000"/>
              </a:spcAft>
              <a:buClrTx/>
              <a:buSzTx/>
              <a:buFontTx/>
              <a:buNone/>
              <a:tabLst/>
              <a:defRPr/>
            </a:pPr>
            <a:r>
              <a:rPr kumimoji="0" lang="en-US" sz="3900" b="0" i="0" u="none" strike="noStrike" kern="0" cap="none" spc="0" normalizeH="0" baseline="0" noProof="0">
                <a:ln>
                  <a:noFill/>
                </a:ln>
                <a:solidFill>
                  <a:prstClr val="black"/>
                </a:solidFill>
                <a:effectLst/>
                <a:uLnTx/>
                <a:uFillTx/>
                <a:latin typeface="Arial" panose="020B0604020202020204"/>
                <a:ea typeface="+mn-ea"/>
                <a:cs typeface="+mn-cs"/>
              </a:rPr>
              <a:t>Internalizing</a:t>
            </a:r>
          </a:p>
        </p:txBody>
      </p:sp>
      <p:sp>
        <p:nvSpPr>
          <p:cNvPr id="4" name="Oval 3">
            <a:extLst>
              <a:ext uri="{FF2B5EF4-FFF2-40B4-BE49-F238E27FC236}">
                <a16:creationId xmlns:a16="http://schemas.microsoft.com/office/drawing/2014/main" id="{690C0DE0-C392-0C9D-1359-2E58340D5FCD}"/>
              </a:ext>
            </a:extLst>
          </p:cNvPr>
          <p:cNvSpPr/>
          <p:nvPr/>
        </p:nvSpPr>
        <p:spPr>
          <a:xfrm>
            <a:off x="7666863" y="2332864"/>
            <a:ext cx="4525137" cy="4525136"/>
          </a:xfrm>
          <a:prstGeom prst="ellipse">
            <a:avLst/>
          </a:prstGeom>
          <a:solidFill>
            <a:srgbClr val="4472C4">
              <a:alpha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txBody>
          <a:bodyPr wrap="none" lIns="0" tIns="0" rIns="0" bIns="0" anchor="ctr" anchorCtr="0"/>
          <a:lstStyle/>
          <a:p>
            <a:pPr marL="0" marR="0" lvl="0" indent="0" algn="ctr" defTabSz="1733550" rtl="0" eaLnBrk="1" fontAlgn="auto" latinLnBrk="0" hangingPunct="1">
              <a:lnSpc>
                <a:spcPct val="90000"/>
              </a:lnSpc>
              <a:spcBef>
                <a:spcPct val="0"/>
              </a:spcBef>
              <a:spcAft>
                <a:spcPct val="35000"/>
              </a:spcAft>
              <a:buClrTx/>
              <a:buSzTx/>
              <a:buFontTx/>
              <a:buNone/>
              <a:tabLst/>
              <a:defRPr/>
            </a:pPr>
            <a:r>
              <a:rPr kumimoji="0" lang="en-US" sz="3900" b="0" i="0" u="none" strike="noStrike" kern="0" cap="none" spc="0" normalizeH="0" baseline="0" noProof="0">
                <a:ln>
                  <a:noFill/>
                </a:ln>
                <a:solidFill>
                  <a:prstClr val="black"/>
                </a:solidFill>
                <a:effectLst/>
                <a:uLnTx/>
                <a:uFillTx/>
                <a:latin typeface="Arial" panose="020B0604020202020204"/>
                <a:ea typeface="+mn-ea"/>
                <a:cs typeface="+mn-cs"/>
              </a:rPr>
              <a:t>Externalizing</a:t>
            </a:r>
          </a:p>
        </p:txBody>
      </p:sp>
    </p:spTree>
    <p:extLst>
      <p:ext uri="{BB962C8B-B14F-4D97-AF65-F5344CB8AC3E}">
        <p14:creationId xmlns:p14="http://schemas.microsoft.com/office/powerpoint/2010/main" val="3562348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CD8E9-D419-164C-A7F0-BF63F96CDADA}"/>
              </a:ext>
            </a:extLst>
          </p:cNvPr>
          <p:cNvSpPr>
            <a:spLocks noGrp="1"/>
          </p:cNvSpPr>
          <p:nvPr>
            <p:ph type="title"/>
          </p:nvPr>
        </p:nvSpPr>
        <p:spPr/>
        <p:txBody>
          <a:bodyPr>
            <a:normAutofit fontScale="90000"/>
          </a:bodyPr>
          <a:lstStyle/>
          <a:p>
            <a:r>
              <a:rPr lang="en-US" altLang="en-US"/>
              <a:t>Student Risk Screening Scale – Internalizing and Externalizing </a:t>
            </a:r>
            <a:r>
              <a:rPr lang="en-US" altLang="en-US" sz="2400" b="0">
                <a:solidFill>
                  <a:schemeClr val="tx2"/>
                </a:solidFill>
              </a:rPr>
              <a:t>(SRSS-IE; Drummond, 1994; Lane &amp; Menzies, 2009)</a:t>
            </a:r>
            <a:br>
              <a:rPr lang="en-US" altLang="en-US" b="0"/>
            </a:br>
            <a:r>
              <a:rPr lang="en-US" altLang="en-US" b="0" spc="0"/>
              <a:t>Secondary</a:t>
            </a:r>
            <a:endParaRPr lang="en-US"/>
          </a:p>
        </p:txBody>
      </p:sp>
      <p:pic>
        <p:nvPicPr>
          <p:cNvPr id="9" name="Picture" descr="Screenshot of secondary school version of Student Risk Screening Scale – Internalizing and Externalizing">
            <a:extLst>
              <a:ext uri="{FF2B5EF4-FFF2-40B4-BE49-F238E27FC236}">
                <a16:creationId xmlns:a16="http://schemas.microsoft.com/office/drawing/2014/main" id="{88EABF6C-2D39-041B-A7E6-7106BCD1A5DA}"/>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1323833" y="2024885"/>
            <a:ext cx="9352994" cy="4467990"/>
          </a:xfrm>
          <a:prstGeom prst="rect">
            <a:avLst/>
          </a:prstGeom>
        </p:spPr>
      </p:pic>
      <p:sp>
        <p:nvSpPr>
          <p:cNvPr id="3" name="Oval 2">
            <a:extLst>
              <a:ext uri="{FF2B5EF4-FFF2-40B4-BE49-F238E27FC236}">
                <a16:creationId xmlns:a16="http://schemas.microsoft.com/office/drawing/2014/main" id="{9FEF6345-EC52-E2CC-58AF-4BD304316054}"/>
              </a:ext>
            </a:extLst>
          </p:cNvPr>
          <p:cNvSpPr/>
          <p:nvPr/>
        </p:nvSpPr>
        <p:spPr>
          <a:xfrm>
            <a:off x="3974625" y="2332864"/>
            <a:ext cx="4525137" cy="4525136"/>
          </a:xfrm>
          <a:prstGeom prst="ellipse">
            <a:avLst/>
          </a:prstGeom>
          <a:solidFill>
            <a:srgbClr val="00B050">
              <a:alpha val="50000"/>
            </a:srgbClr>
          </a:solidFill>
          <a:ln w="12700" cap="flat" cmpd="sng" algn="ctr">
            <a:solidFill>
              <a:sysClr val="window" lastClr="FFFFFF">
                <a:hueOff val="0"/>
                <a:satOff val="0"/>
                <a:lumOff val="0"/>
                <a:alphaOff val="0"/>
              </a:sysClr>
            </a:solidFill>
            <a:prstDash val="solid"/>
            <a:miter lim="800000"/>
          </a:ln>
          <a:effectLst/>
        </p:spPr>
        <p:txBody>
          <a:bodyPr wrap="none" lIns="0" tIns="0" rIns="0" bIns="0" anchor="ctr" anchorCtr="0"/>
          <a:lstStyle/>
          <a:p>
            <a:pPr marL="0" marR="0" lvl="0" indent="0" algn="ctr" defTabSz="1733550" rtl="0" eaLnBrk="1" fontAlgn="auto" latinLnBrk="0" hangingPunct="1">
              <a:lnSpc>
                <a:spcPct val="90000"/>
              </a:lnSpc>
              <a:spcBef>
                <a:spcPct val="0"/>
              </a:spcBef>
              <a:spcAft>
                <a:spcPct val="35000"/>
              </a:spcAft>
              <a:buClrTx/>
              <a:buSzTx/>
              <a:buFontTx/>
              <a:buNone/>
              <a:tabLst/>
              <a:defRPr/>
            </a:pPr>
            <a:r>
              <a:rPr kumimoji="0" lang="en-US" sz="3900" b="0" i="0" u="none" strike="noStrike" kern="0" cap="none" spc="0" normalizeH="0" baseline="0" noProof="0">
                <a:ln>
                  <a:noFill/>
                </a:ln>
                <a:solidFill>
                  <a:prstClr val="black"/>
                </a:solidFill>
                <a:effectLst/>
                <a:uLnTx/>
                <a:uFillTx/>
                <a:latin typeface="Arial" panose="020B0604020202020204"/>
                <a:ea typeface="+mn-ea"/>
                <a:cs typeface="+mn-cs"/>
              </a:rPr>
              <a:t>Internalizing</a:t>
            </a:r>
          </a:p>
        </p:txBody>
      </p:sp>
      <p:sp>
        <p:nvSpPr>
          <p:cNvPr id="4" name="Oval 3">
            <a:extLst>
              <a:ext uri="{FF2B5EF4-FFF2-40B4-BE49-F238E27FC236}">
                <a16:creationId xmlns:a16="http://schemas.microsoft.com/office/drawing/2014/main" id="{E5ACABBD-FFDF-5C36-E25D-5BC56C6E1587}"/>
              </a:ext>
            </a:extLst>
          </p:cNvPr>
          <p:cNvSpPr/>
          <p:nvPr/>
        </p:nvSpPr>
        <p:spPr>
          <a:xfrm>
            <a:off x="7666863" y="2332864"/>
            <a:ext cx="4525137" cy="4525136"/>
          </a:xfrm>
          <a:prstGeom prst="ellipse">
            <a:avLst/>
          </a:prstGeom>
          <a:solidFill>
            <a:srgbClr val="4472C4">
              <a:alpha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txBody>
          <a:bodyPr wrap="none" lIns="0" tIns="0" rIns="0" bIns="0" anchor="ctr" anchorCtr="0"/>
          <a:lstStyle/>
          <a:p>
            <a:pPr marL="0" marR="0" lvl="0" indent="0" algn="ctr" defTabSz="1733550" rtl="0" eaLnBrk="1" fontAlgn="auto" latinLnBrk="0" hangingPunct="1">
              <a:lnSpc>
                <a:spcPct val="90000"/>
              </a:lnSpc>
              <a:spcBef>
                <a:spcPct val="0"/>
              </a:spcBef>
              <a:spcAft>
                <a:spcPct val="35000"/>
              </a:spcAft>
              <a:buClrTx/>
              <a:buSzTx/>
              <a:buFontTx/>
              <a:buNone/>
              <a:tabLst/>
              <a:defRPr/>
            </a:pPr>
            <a:r>
              <a:rPr kumimoji="0" lang="en-US" sz="3900" b="0" i="0" u="none" strike="noStrike" kern="0" cap="none" spc="0" normalizeH="0" baseline="0" noProof="0">
                <a:ln>
                  <a:noFill/>
                </a:ln>
                <a:solidFill>
                  <a:prstClr val="black"/>
                </a:solidFill>
                <a:effectLst/>
                <a:uLnTx/>
                <a:uFillTx/>
                <a:latin typeface="Arial" panose="020B0604020202020204"/>
                <a:ea typeface="+mn-ea"/>
                <a:cs typeface="+mn-cs"/>
              </a:rPr>
              <a:t>Externalizing</a:t>
            </a:r>
          </a:p>
        </p:txBody>
      </p:sp>
    </p:spTree>
    <p:extLst>
      <p:ext uri="{BB962C8B-B14F-4D97-AF65-F5344CB8AC3E}">
        <p14:creationId xmlns:p14="http://schemas.microsoft.com/office/powerpoint/2010/main" val="2041272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theme/theme1.xml><?xml version="1.0" encoding="utf-8"?>
<a:theme xmlns:a="http://schemas.openxmlformats.org/drawingml/2006/main" name="Virtual Forum Master">
  <a:themeElements>
    <a:clrScheme name="Virtual Forum 26">
      <a:dk1>
        <a:srgbClr val="3B61AE"/>
      </a:dk1>
      <a:lt1>
        <a:srgbClr val="FFFFFF"/>
      </a:lt1>
      <a:dk2>
        <a:srgbClr val="29457C"/>
      </a:dk2>
      <a:lt2>
        <a:srgbClr val="BBC6CF"/>
      </a:lt2>
      <a:accent1>
        <a:srgbClr val="99C5B3"/>
      </a:accent1>
      <a:accent2>
        <a:srgbClr val="C5CED8"/>
      </a:accent2>
      <a:accent3>
        <a:srgbClr val="8D9FB1"/>
      </a:accent3>
      <a:accent4>
        <a:srgbClr val="006FBF"/>
      </a:accent4>
      <a:accent5>
        <a:srgbClr val="304579"/>
      </a:accent5>
      <a:accent6>
        <a:srgbClr val="9FDEA0"/>
      </a:accent6>
      <a:hlink>
        <a:srgbClr val="3B61AE"/>
      </a:hlink>
      <a:folHlink>
        <a:srgbClr val="3B61AE"/>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343E7070AE64E43BAE61DF1DE8B0501" ma:contentTypeVersion="18" ma:contentTypeDescription="Create a new document." ma:contentTypeScope="" ma:versionID="4a4d43b7b0f2aca41efc10e10a9f0cd6">
  <xsd:schema xmlns:xsd="http://www.w3.org/2001/XMLSchema" xmlns:xs="http://www.w3.org/2001/XMLSchema" xmlns:p="http://schemas.microsoft.com/office/2006/metadata/properties" xmlns:ns2="4318368a-e051-4120-b782-b8f83150f24c" xmlns:ns3="f9e924d8-64f0-44e1-941a-d1c0bfcaccf4" targetNamespace="http://schemas.microsoft.com/office/2006/metadata/properties" ma:root="true" ma:fieldsID="fafc01831b952f851163b2d7028236df" ns2:_="" ns3:_="">
    <xsd:import namespace="4318368a-e051-4120-b782-b8f83150f24c"/>
    <xsd:import namespace="f9e924d8-64f0-44e1-941a-d1c0bfcaccf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18368a-e051-4120-b782-b8f83150f24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c2c5899-478d-4689-af14-80570c5f1cc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9e924d8-64f0-44e1-941a-d1c0bfcaccf4"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cde3c441-0ace-4f90-ba1a-4990169dc477}" ma:internalName="TaxCatchAll" ma:showField="CatchAllData" ma:web="f9e924d8-64f0-44e1-941a-d1c0bfcaccf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318368a-e051-4120-b782-b8f83150f24c">
      <Terms xmlns="http://schemas.microsoft.com/office/infopath/2007/PartnerControls"/>
    </lcf76f155ced4ddcb4097134ff3c332f>
    <TaxCatchAll xmlns="f9e924d8-64f0-44e1-941a-d1c0bfcaccf4" xsi:nil="true"/>
  </documentManagement>
</p:properties>
</file>

<file path=customXml/itemProps1.xml><?xml version="1.0" encoding="utf-8"?>
<ds:datastoreItem xmlns:ds="http://schemas.openxmlformats.org/officeDocument/2006/customXml" ds:itemID="{9FCA63EE-838E-482F-81CA-D1692892DA63}">
  <ds:schemaRefs>
    <ds:schemaRef ds:uri="http://schemas.microsoft.com/sharepoint/v3/contenttype/forms"/>
  </ds:schemaRefs>
</ds:datastoreItem>
</file>

<file path=customXml/itemProps2.xml><?xml version="1.0" encoding="utf-8"?>
<ds:datastoreItem xmlns:ds="http://schemas.openxmlformats.org/officeDocument/2006/customXml" ds:itemID="{3B0A3B30-5B4B-453C-A5D5-EA092D71D502}">
  <ds:schemaRefs>
    <ds:schemaRef ds:uri="4318368a-e051-4120-b782-b8f83150f24c"/>
    <ds:schemaRef ds:uri="f9e924d8-64f0-44e1-941a-d1c0bfcaccf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F1C3071-E5D0-47CE-8643-9EB10F4C9DC9}">
  <ds:schemaRefs>
    <ds:schemaRef ds:uri="http://purl.org/dc/terms/"/>
    <ds:schemaRef ds:uri="http://schemas.openxmlformats.org/package/2006/metadata/core-properties"/>
    <ds:schemaRef ds:uri="f9e924d8-64f0-44e1-941a-d1c0bfcaccf4"/>
    <ds:schemaRef ds:uri="http://purl.org/dc/dcmitype/"/>
    <ds:schemaRef ds:uri="http://schemas.microsoft.com/office/2006/documentManagement/types"/>
    <ds:schemaRef ds:uri="http://purl.org/dc/elements/1.1/"/>
    <ds:schemaRef ds:uri="http://www.w3.org/XML/1998/namespace"/>
    <ds:schemaRef ds:uri="4318368a-e051-4120-b782-b8f83150f24c"/>
    <ds:schemaRef ds:uri="http://schemas.microsoft.com/office/infopath/2007/PartnerControl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6</TotalTime>
  <Words>1808</Words>
  <Application>Microsoft Office PowerPoint</Application>
  <PresentationFormat>Widescreen</PresentationFormat>
  <Paragraphs>333</Paragraphs>
  <Slides>44</Slides>
  <Notes>15</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44</vt:i4>
      </vt:variant>
    </vt:vector>
  </HeadingPairs>
  <TitlesOfParts>
    <vt:vector size="56" baseType="lpstr">
      <vt:lpstr>ADLaM Display</vt:lpstr>
      <vt:lpstr>Aptos</vt:lpstr>
      <vt:lpstr>Arial</vt:lpstr>
      <vt:lpstr>Arial Black</vt:lpstr>
      <vt:lpstr>Calibri</vt:lpstr>
      <vt:lpstr>Calibri Light</vt:lpstr>
      <vt:lpstr>Candara</vt:lpstr>
      <vt:lpstr>Courier New</vt:lpstr>
      <vt:lpstr>Franklin Gothic Heavy</vt:lpstr>
      <vt:lpstr>Times New Roman</vt:lpstr>
      <vt:lpstr>Verdana</vt:lpstr>
      <vt:lpstr>Virtual Forum Master</vt:lpstr>
      <vt:lpstr>Using Systematic Screening Data to Inform Instruction (5D)</vt:lpstr>
      <vt:lpstr>Learning Objectives</vt:lpstr>
      <vt:lpstr>Agenda</vt:lpstr>
      <vt:lpstr>What is Systematic Screening?</vt:lpstr>
      <vt:lpstr>Comprehensive, Integrated, Three-Tiered Model of Prevention 2</vt:lpstr>
      <vt:lpstr>Essential Components of Primary (Tier 1) Prevention Efforts</vt:lpstr>
      <vt:lpstr>Systematic Screening … Logistics</vt:lpstr>
      <vt:lpstr>Student Risk Screening Scale – Internalizing and Externalizing (SRSS-IE; Drummond, 1994; Lane &amp; Menzies, 2009) Elementary</vt:lpstr>
      <vt:lpstr>Student Risk Screening Scale – Internalizing and Externalizing (SRSS-IE; Drummond, 1994; Lane &amp; Menzies, 2009) Secondary</vt:lpstr>
      <vt:lpstr>SRSS-IE: Cut Scores</vt:lpstr>
      <vt:lpstr>Fall Over Time SRSS-Externalizing Results – Elementary School Level (1 of 2)</vt:lpstr>
      <vt:lpstr>Fall Over Time SRSS-Internalizing Results – Elementary School Level (1 of 2)</vt:lpstr>
      <vt:lpstr>Fall 2024 SRSS-Internalizing Results – Elementary School Grade Level</vt:lpstr>
      <vt:lpstr>SRSS-IE Scores Predict Student Outcomes</vt:lpstr>
      <vt:lpstr>What is Behavior Screening? 1</vt:lpstr>
      <vt:lpstr>What is Behavior Screening? 2</vt:lpstr>
      <vt:lpstr>Using Academic and Behavior  Screening Data</vt:lpstr>
      <vt:lpstr>Systematic Screening Resources</vt:lpstr>
      <vt:lpstr>Resources for screening:  PBIS.org…</vt:lpstr>
      <vt:lpstr>PBIS Infographic: Resources to Support Systematic Screening in K-12 Schools (1 of 2)</vt:lpstr>
      <vt:lpstr>PBIS Infographic: Resources to Support Systematic Screening in K-12 Schools (2 of 2)</vt:lpstr>
      <vt:lpstr>Using Systematic Screening Data to Inform Instruction – Illustrations of Using Data to…  Shape Tier 1 Efforts </vt:lpstr>
      <vt:lpstr>Fall Over Time SRSS-Externalizing Results – Elementary School Level (2 of 2)</vt:lpstr>
      <vt:lpstr>Data to Indicate a Focus on Tier 1: School Level</vt:lpstr>
      <vt:lpstr>Ci3T Integrated Lesson Planning</vt:lpstr>
      <vt:lpstr>Integrated Lesson Plan</vt:lpstr>
      <vt:lpstr>A Focus on: Responding to Challenging Behavior</vt:lpstr>
      <vt:lpstr>Reactive Plan: Flow Chart for Responding to Challenging Behavior 2</vt:lpstr>
      <vt:lpstr>6-Step Instructional Approach for Responding to Challenging Behavior</vt:lpstr>
      <vt:lpstr>Using Systematic Screening Data to Inform Instruction – Illustrations of Using Data to…  Empower Teachers with Low-Intensity Strategies </vt:lpstr>
      <vt:lpstr>Examining Academic and Behavioral Data</vt:lpstr>
      <vt:lpstr>Low-Intensity  Teacher-Delivered Strategies</vt:lpstr>
      <vt:lpstr>Low-Intensity Strategies: Academic Supervision</vt:lpstr>
      <vt:lpstr>Low-Intensity Strategies</vt:lpstr>
      <vt:lpstr>Using Systematic Screening Data to Inform Instruction – Illustrations of Using Data to…  Connect Students to Tier 2 and Tier 3 Efforts  </vt:lpstr>
      <vt:lpstr>Data Reporting: Integrated Data Dashboards (1)</vt:lpstr>
      <vt:lpstr>Tier 2 and Tier 3 Intervention Grids</vt:lpstr>
      <vt:lpstr>Tier 2: Recognize. Relax. Record</vt:lpstr>
      <vt:lpstr>RRR Interactive Resource</vt:lpstr>
      <vt:lpstr>Resources to Support Screening  </vt:lpstr>
      <vt:lpstr>Systematic Screening Resources (PBIS)</vt:lpstr>
      <vt:lpstr>Enhancing Ci3T Modules </vt:lpstr>
      <vt:lpstr>Ci3T EMPOWER Sessions</vt:lpstr>
      <vt:lpstr>Let’s talk! Screening to Inform Instruction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Molly English</dc:creator>
  <cp:lastModifiedBy>Buckman, Mark</cp:lastModifiedBy>
  <cp:revision>2</cp:revision>
  <dcterms:created xsi:type="dcterms:W3CDTF">2026-01-08T17:02:28Z</dcterms:created>
  <dcterms:modified xsi:type="dcterms:W3CDTF">2026-02-09T15:40:09Z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0x010100A343E7070AE64E43BAE61DF1DE8B0501</vt:lpwstr>
  </property>
  <property fmtid="{D5CDD505-2E9C-101B-9397-08002B2CF9AE}" pid="3" name="MediaServiceImageTags">
    <vt:lpwstr/>
  </property>
</Properties>
</file>