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 id="2147483748" r:id="rId6"/>
  </p:sldMasterIdLst>
  <p:notesMasterIdLst>
    <p:notesMasterId r:id="rId121"/>
  </p:notesMasterIdLst>
  <p:handoutMasterIdLst>
    <p:handoutMasterId r:id="rId122"/>
  </p:handoutMasterIdLst>
  <p:sldIdLst>
    <p:sldId id="2311" r:id="rId7"/>
    <p:sldId id="2383" r:id="rId8"/>
    <p:sldId id="3941" r:id="rId9"/>
    <p:sldId id="3940" r:id="rId10"/>
    <p:sldId id="3635" r:id="rId11"/>
    <p:sldId id="1395" r:id="rId12"/>
    <p:sldId id="2384" r:id="rId13"/>
    <p:sldId id="3876" r:id="rId14"/>
    <p:sldId id="2385" r:id="rId15"/>
    <p:sldId id="3825" r:id="rId16"/>
    <p:sldId id="1696" r:id="rId17"/>
    <p:sldId id="749" r:id="rId18"/>
    <p:sldId id="849" r:id="rId19"/>
    <p:sldId id="706" r:id="rId20"/>
    <p:sldId id="1597" r:id="rId21"/>
    <p:sldId id="1598" r:id="rId22"/>
    <p:sldId id="850" r:id="rId23"/>
    <p:sldId id="713" r:id="rId24"/>
    <p:sldId id="1522" r:id="rId25"/>
    <p:sldId id="1534" r:id="rId26"/>
    <p:sldId id="2376" r:id="rId27"/>
    <p:sldId id="851" r:id="rId28"/>
    <p:sldId id="755" r:id="rId29"/>
    <p:sldId id="1975" r:id="rId30"/>
    <p:sldId id="264" r:id="rId31"/>
    <p:sldId id="1966" r:id="rId32"/>
    <p:sldId id="3826" r:id="rId33"/>
    <p:sldId id="3936" r:id="rId34"/>
    <p:sldId id="3937" r:id="rId35"/>
    <p:sldId id="3689" r:id="rId36"/>
    <p:sldId id="894" r:id="rId37"/>
    <p:sldId id="3879" r:id="rId38"/>
    <p:sldId id="3949" r:id="rId39"/>
    <p:sldId id="342" r:id="rId40"/>
    <p:sldId id="1829" r:id="rId41"/>
    <p:sldId id="1305" r:id="rId42"/>
    <p:sldId id="1306" r:id="rId43"/>
    <p:sldId id="3811" r:id="rId44"/>
    <p:sldId id="2186" r:id="rId45"/>
    <p:sldId id="2187" r:id="rId46"/>
    <p:sldId id="3714" r:id="rId47"/>
    <p:sldId id="2183" r:id="rId48"/>
    <p:sldId id="3944" r:id="rId49"/>
    <p:sldId id="3800" r:id="rId50"/>
    <p:sldId id="3806" r:id="rId51"/>
    <p:sldId id="3791" r:id="rId52"/>
    <p:sldId id="3792" r:id="rId53"/>
    <p:sldId id="3945" r:id="rId54"/>
    <p:sldId id="3794" r:id="rId55"/>
    <p:sldId id="2016" r:id="rId56"/>
    <p:sldId id="2017" r:id="rId57"/>
    <p:sldId id="2019" r:id="rId58"/>
    <p:sldId id="3717" r:id="rId59"/>
    <p:sldId id="1871" r:id="rId60"/>
    <p:sldId id="1861" r:id="rId61"/>
    <p:sldId id="3935" r:id="rId62"/>
    <p:sldId id="3946" r:id="rId63"/>
    <p:sldId id="2301" r:id="rId64"/>
    <p:sldId id="3821" r:id="rId65"/>
    <p:sldId id="3812" r:id="rId66"/>
    <p:sldId id="2010" r:id="rId67"/>
    <p:sldId id="3831" r:id="rId68"/>
    <p:sldId id="3813" r:id="rId69"/>
    <p:sldId id="2040" r:id="rId70"/>
    <p:sldId id="2041" r:id="rId71"/>
    <p:sldId id="1600" r:id="rId72"/>
    <p:sldId id="3950" r:id="rId73"/>
    <p:sldId id="2302" r:id="rId74"/>
    <p:sldId id="1737" r:id="rId75"/>
    <p:sldId id="2036" r:id="rId76"/>
    <p:sldId id="3822" r:id="rId77"/>
    <p:sldId id="3816" r:id="rId78"/>
    <p:sldId id="3721" r:id="rId79"/>
    <p:sldId id="2150" r:id="rId80"/>
    <p:sldId id="3948" r:id="rId81"/>
    <p:sldId id="2303" r:id="rId82"/>
    <p:sldId id="2357" r:id="rId83"/>
    <p:sldId id="2358" r:id="rId84"/>
    <p:sldId id="1933" r:id="rId85"/>
    <p:sldId id="1934" r:id="rId86"/>
    <p:sldId id="3832" r:id="rId87"/>
    <p:sldId id="3824" r:id="rId88"/>
    <p:sldId id="3938" r:id="rId89"/>
    <p:sldId id="2058" r:id="rId90"/>
    <p:sldId id="3681" r:id="rId91"/>
    <p:sldId id="1051" r:id="rId92"/>
    <p:sldId id="930" r:id="rId93"/>
    <p:sldId id="2012" r:id="rId94"/>
    <p:sldId id="279" r:id="rId95"/>
    <p:sldId id="1828" r:id="rId96"/>
    <p:sldId id="3939" r:id="rId97"/>
    <p:sldId id="2022" r:id="rId98"/>
    <p:sldId id="3731" r:id="rId99"/>
    <p:sldId id="2005" r:id="rId100"/>
    <p:sldId id="3951" r:id="rId101"/>
    <p:sldId id="3833" r:id="rId102"/>
    <p:sldId id="3909" r:id="rId103"/>
    <p:sldId id="2378" r:id="rId104"/>
    <p:sldId id="1996" r:id="rId105"/>
    <p:sldId id="3913" r:id="rId106"/>
    <p:sldId id="3914" r:id="rId107"/>
    <p:sldId id="3911" r:id="rId108"/>
    <p:sldId id="3912" r:id="rId109"/>
    <p:sldId id="3915" r:id="rId110"/>
    <p:sldId id="3916" r:id="rId111"/>
    <p:sldId id="3917" r:id="rId112"/>
    <p:sldId id="3918" r:id="rId113"/>
    <p:sldId id="3930" r:id="rId114"/>
    <p:sldId id="3920" r:id="rId115"/>
    <p:sldId id="1518" r:id="rId116"/>
    <p:sldId id="3922" r:id="rId117"/>
    <p:sldId id="3923" r:id="rId118"/>
    <p:sldId id="3942" r:id="rId119"/>
    <p:sldId id="3924"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FD924D5-F993-4EDF-AD3D-B764B554F393}">
          <p14:sldIdLst>
            <p14:sldId id="2311"/>
            <p14:sldId id="2383"/>
            <p14:sldId id="3941"/>
          </p14:sldIdLst>
        </p14:section>
        <p14:section name="Wouldn't it be great if ...?" id="{1D475209-146D-447B-932C-150D93D5D8A1}">
          <p14:sldIdLst>
            <p14:sldId id="3940"/>
            <p14:sldId id="3635"/>
            <p14:sldId id="1395"/>
            <p14:sldId id="2384"/>
            <p14:sldId id="3876"/>
            <p14:sldId id="2385"/>
            <p14:sldId id="3825"/>
            <p14:sldId id="1696"/>
            <p14:sldId id="749"/>
            <p14:sldId id="849"/>
            <p14:sldId id="706"/>
            <p14:sldId id="1597"/>
            <p14:sldId id="1598"/>
            <p14:sldId id="850"/>
            <p14:sldId id="713"/>
            <p14:sldId id="1522"/>
            <p14:sldId id="1534"/>
            <p14:sldId id="2376"/>
            <p14:sldId id="851"/>
            <p14:sldId id="755"/>
            <p14:sldId id="1975"/>
            <p14:sldId id="264"/>
            <p14:sldId id="1966"/>
            <p14:sldId id="3826"/>
            <p14:sldId id="3936"/>
            <p14:sldId id="3937"/>
            <p14:sldId id="3689"/>
            <p14:sldId id="894"/>
            <p14:sldId id="3879"/>
            <p14:sldId id="3949"/>
          </p14:sldIdLst>
        </p14:section>
        <p14:section name="The Role of Systematic Screening" id="{7DB38ED2-1A06-4FDA-88C7-0350EEB5650F}">
          <p14:sldIdLst>
            <p14:sldId id="342"/>
            <p14:sldId id="1829"/>
            <p14:sldId id="1305"/>
            <p14:sldId id="1306"/>
            <p14:sldId id="3811"/>
            <p14:sldId id="2186"/>
            <p14:sldId id="2187"/>
            <p14:sldId id="3714"/>
            <p14:sldId id="2183"/>
            <p14:sldId id="3944"/>
            <p14:sldId id="3800"/>
            <p14:sldId id="3806"/>
            <p14:sldId id="3791"/>
            <p14:sldId id="3792"/>
            <p14:sldId id="3945"/>
            <p14:sldId id="3794"/>
            <p14:sldId id="2016"/>
            <p14:sldId id="2017"/>
            <p14:sldId id="2019"/>
            <p14:sldId id="3717"/>
            <p14:sldId id="1871"/>
            <p14:sldId id="1861"/>
            <p14:sldId id="3935"/>
            <p14:sldId id="3946"/>
            <p14:sldId id="2301"/>
            <p14:sldId id="3821"/>
            <p14:sldId id="3812"/>
            <p14:sldId id="2010"/>
            <p14:sldId id="3831"/>
            <p14:sldId id="3813"/>
            <p14:sldId id="2040"/>
            <p14:sldId id="2041"/>
            <p14:sldId id="1600"/>
            <p14:sldId id="3950"/>
            <p14:sldId id="2302"/>
            <p14:sldId id="1737"/>
            <p14:sldId id="2036"/>
            <p14:sldId id="3822"/>
            <p14:sldId id="3816"/>
            <p14:sldId id="3721"/>
            <p14:sldId id="2150"/>
            <p14:sldId id="3948"/>
            <p14:sldId id="2303"/>
            <p14:sldId id="2357"/>
            <p14:sldId id="2358"/>
            <p14:sldId id="1933"/>
            <p14:sldId id="1934"/>
            <p14:sldId id="3832"/>
            <p14:sldId id="3824"/>
            <p14:sldId id="3938"/>
            <p14:sldId id="2058"/>
            <p14:sldId id="3681"/>
            <p14:sldId id="1051"/>
            <p14:sldId id="930"/>
            <p14:sldId id="2012"/>
            <p14:sldId id="279"/>
            <p14:sldId id="1828"/>
            <p14:sldId id="3939"/>
            <p14:sldId id="2022"/>
            <p14:sldId id="3731"/>
            <p14:sldId id="2005"/>
            <p14:sldId id="3951"/>
          </p14:sldIdLst>
        </p14:section>
        <p14:section name="How do we continue to design, implement, evaluate, sustain, &amp; Innovate?" id="{F3DB2788-FF20-4069-A75B-0DE2BC7C6282}">
          <p14:sldIdLst>
            <p14:sldId id="3833"/>
            <p14:sldId id="3909"/>
            <p14:sldId id="2378"/>
            <p14:sldId id="1996"/>
            <p14:sldId id="3913"/>
            <p14:sldId id="3914"/>
            <p14:sldId id="3911"/>
            <p14:sldId id="3912"/>
            <p14:sldId id="3915"/>
            <p14:sldId id="3916"/>
            <p14:sldId id="3917"/>
            <p14:sldId id="3918"/>
            <p14:sldId id="3930"/>
            <p14:sldId id="3920"/>
            <p14:sldId id="1518"/>
            <p14:sldId id="3922"/>
            <p14:sldId id="3923"/>
            <p14:sldId id="3942"/>
            <p14:sldId id="392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8399"/>
    <a:srgbClr val="97A6B6"/>
    <a:srgbClr val="FFFFFF"/>
    <a:srgbClr val="BFB500"/>
    <a:srgbClr val="2F4E6D"/>
    <a:srgbClr val="2A3576"/>
    <a:srgbClr val="7030A0"/>
    <a:srgbClr val="C55A11"/>
    <a:srgbClr val="356D3C"/>
    <a:srgbClr val="8EAA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164F04-42C5-4064-977C-90CDC0E7D023}" v="1" dt="2026-01-28T15:10:18.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96"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8577ED6C-C0DA-4D4B-9539-F2730A2AF55F}"/>
    <pc:docChg chg="undo custSel addSld delSld modSld sldOrd modSection">
      <pc:chgData name="Lane, Kathleen" userId="d8586a00-d571-4eeb-bfc3-f42bf250439e" providerId="ADAL" clId="{8577ED6C-C0DA-4D4B-9539-F2730A2AF55F}" dt="2026-01-28T15:10:30.555" v="89" actId="20577"/>
      <pc:docMkLst>
        <pc:docMk/>
      </pc:docMkLst>
      <pc:sldChg chg="modSp add del mod">
        <pc:chgData name="Lane, Kathleen" userId="d8586a00-d571-4eeb-bfc3-f42bf250439e" providerId="ADAL" clId="{8577ED6C-C0DA-4D4B-9539-F2730A2AF55F}" dt="2026-01-28T15:07:18.668" v="29" actId="14100"/>
        <pc:sldMkLst>
          <pc:docMk/>
          <pc:sldMk cId="2246831830" sldId="3949"/>
        </pc:sldMkLst>
        <pc:spChg chg="mod">
          <ac:chgData name="Lane, Kathleen" userId="d8586a00-d571-4eeb-bfc3-f42bf250439e" providerId="ADAL" clId="{8577ED6C-C0DA-4D4B-9539-F2730A2AF55F}" dt="2026-01-28T15:07:18.668" v="29" actId="14100"/>
          <ac:spMkLst>
            <pc:docMk/>
            <pc:sldMk cId="2246831830" sldId="3949"/>
            <ac:spMk id="3" creationId="{C1E145D4-CE3A-2722-130C-08290204DCDA}"/>
          </ac:spMkLst>
        </pc:spChg>
      </pc:sldChg>
      <pc:sldChg chg="modSp mod ord">
        <pc:chgData name="Lane, Kathleen" userId="d8586a00-d571-4eeb-bfc3-f42bf250439e" providerId="ADAL" clId="{8577ED6C-C0DA-4D4B-9539-F2730A2AF55F}" dt="2026-01-28T15:10:07.872" v="74" actId="1076"/>
        <pc:sldMkLst>
          <pc:docMk/>
          <pc:sldMk cId="2304892907" sldId="3950"/>
        </pc:sldMkLst>
        <pc:spChg chg="mod">
          <ac:chgData name="Lane, Kathleen" userId="d8586a00-d571-4eeb-bfc3-f42bf250439e" providerId="ADAL" clId="{8577ED6C-C0DA-4D4B-9539-F2730A2AF55F}" dt="2026-01-28T15:10:07.872" v="74" actId="1076"/>
          <ac:spMkLst>
            <pc:docMk/>
            <pc:sldMk cId="2304892907" sldId="3950"/>
            <ac:spMk id="3" creationId="{DCBB2BFC-0E96-80A3-7C58-EAFD6B32AAEE}"/>
          </ac:spMkLst>
        </pc:spChg>
      </pc:sldChg>
      <pc:sldChg chg="modSp mod">
        <pc:chgData name="Lane, Kathleen" userId="d8586a00-d571-4eeb-bfc3-f42bf250439e" providerId="ADAL" clId="{8577ED6C-C0DA-4D4B-9539-F2730A2AF55F}" dt="2026-01-28T15:10:30.555" v="89" actId="20577"/>
        <pc:sldMkLst>
          <pc:docMk/>
          <pc:sldMk cId="3440794102" sldId="3951"/>
        </pc:sldMkLst>
        <pc:spChg chg="mod">
          <ac:chgData name="Lane, Kathleen" userId="d8586a00-d571-4eeb-bfc3-f42bf250439e" providerId="ADAL" clId="{8577ED6C-C0DA-4D4B-9539-F2730A2AF55F}" dt="2026-01-28T15:10:30.555" v="89" actId="20577"/>
          <ac:spMkLst>
            <pc:docMk/>
            <pc:sldMk cId="3440794102" sldId="3951"/>
            <ac:spMk id="3" creationId="{7740D10C-9902-18A6-2669-2050A6333831}"/>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2.307288916447164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4.6145778328943281E-3"/>
                  <c:y val="-2.6497245642611411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5.7682222911179092E-3"/>
                  <c:y val="-1.0598898257044661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8.0755112075650733E-3"/>
                  <c:y val="-7.949173692783423E-3"/>
                </c:manualLayout>
              </c:layout>
              <c:tx>
                <c:rich>
                  <a:bodyPr/>
                  <a:lstStyle/>
                  <a:p>
                    <a:fld id="{6DA7D41A-EFA2-40C4-8C64-A41E235014F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1.0382800124012237E-2"/>
                  <c:y val="-1.5898347385566846E-2"/>
                </c:manualLayout>
              </c:layout>
              <c:tx>
                <c:rich>
                  <a:bodyPr/>
                  <a:lstStyle/>
                  <a:p>
                    <a:fld id="{BCA6F2CA-C126-43D8-AD25-EED8792B9B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9.2291556657885711E-3"/>
                  <c:y val="-1.5898347385566846E-2"/>
                </c:manualLayout>
              </c:layout>
              <c:tx>
                <c:rich>
                  <a:bodyPr/>
                  <a:lstStyle/>
                  <a:p>
                    <a:fld id="{01A414DE-8A57-42DC-BE86-272E089F3C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0829-4CF5-B4D7-0FC79382E850}"/>
                </c:ext>
              </c:extLst>
            </c:dLbl>
            <c:dLbl>
              <c:idx val="6"/>
              <c:layout>
                <c:manualLayout>
                  <c:x val="9.2291556657885711E-3"/>
                  <c:y val="3.9745868463917117E-2"/>
                </c:manualLayout>
              </c:layout>
              <c:tx>
                <c:rich>
                  <a:bodyPr/>
                  <a:lstStyle/>
                  <a:p>
                    <a:fld id="{98D3DD3A-6D14-4431-9EFD-FA566CEB75D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829-4CF5-B4D7-0FC79382E850}"/>
                </c:ext>
              </c:extLst>
            </c:dLbl>
            <c:dLbl>
              <c:idx val="7"/>
              <c:layout>
                <c:manualLayout>
                  <c:x val="9.2291556657886561E-3"/>
                  <c:y val="2.6497245642610437E-3"/>
                </c:manualLayout>
              </c:layout>
              <c:tx>
                <c:rich>
                  <a:bodyPr/>
                  <a:lstStyle/>
                  <a:p>
                    <a:fld id="{C94A0A8A-8B65-4066-956E-38A48A7936C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829-4CF5-B4D7-0FC79382E850}"/>
                </c:ext>
              </c:extLst>
            </c:dLbl>
            <c:dLbl>
              <c:idx val="8"/>
              <c:layout>
                <c:manualLayout>
                  <c:x val="9.2291556657886561E-3"/>
                  <c:y val="2.6497245642611409E-3"/>
                </c:manualLayout>
              </c:layout>
              <c:tx>
                <c:rich>
                  <a:bodyPr/>
                  <a:lstStyle/>
                  <a:p>
                    <a:fld id="{31C66D0E-A26B-4E15-9E64-B2E4C338D81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829-4CF5-B4D7-0FC79382E850}"/>
                </c:ext>
              </c:extLst>
            </c:dLbl>
            <c:dLbl>
              <c:idx val="9"/>
              <c:layout>
                <c:manualLayout>
                  <c:x val="9.2291556657886561E-3"/>
                  <c:y val="-2.6497245642611314E-2"/>
                </c:manualLayout>
              </c:layout>
              <c:tx>
                <c:rich>
                  <a:bodyPr/>
                  <a:lstStyle/>
                  <a:p>
                    <a:fld id="{3052CBA6-5D4B-44AB-AAC7-7CF17F8AD31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829-4CF5-B4D7-0FC79382E850}"/>
                </c:ext>
              </c:extLst>
            </c:dLbl>
            <c:dLbl>
              <c:idx val="10"/>
              <c:layout>
                <c:manualLayout>
                  <c:x val="1.0382800124012067E-2"/>
                  <c:y val="-1.0598898257044661E-2"/>
                </c:manualLayout>
              </c:layout>
              <c:tx>
                <c:rich>
                  <a:bodyPr/>
                  <a:lstStyle/>
                  <a:p>
                    <a:fld id="{0F956163-C649-4C72-9CB9-7E471027A34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829-4CF5-B4D7-0FC79382E850}"/>
                </c:ext>
              </c:extLst>
            </c:dLbl>
            <c:dLbl>
              <c:idx val="11"/>
              <c:layout>
                <c:manualLayout>
                  <c:x val="2.9994755913813131E-2"/>
                  <c:y val="0.16163319841992951"/>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0829-4CF5-B4D7-0FC79382E850}"/>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0.000000</c:formatCode>
                <c:ptCount val="11"/>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pt idx="9">
                  <c:v>0.7319</c:v>
                </c:pt>
                <c:pt idx="10">
                  <c:v>0.78210000000000002</c:v>
                </c:pt>
              </c:numCache>
            </c:numRef>
          </c:val>
          <c:extLst>
            <c:ext xmlns:c15="http://schemas.microsoft.com/office/drawing/2012/chart" uri="{02D57815-91ED-43cb-92C2-25804820EDAC}">
              <c15:datalabelsRange>
                <c15:f>Sheet1!$K$2:$K$1048570</c15:f>
                <c15:dlblRangeCache>
                  <c:ptCount val="1048569"/>
                  <c:pt idx="0">
                    <c:v>63.6% 
(n=283)</c:v>
                  </c:pt>
                  <c:pt idx="1">
                    <c:v>65.87% 
(n=276)</c:v>
                  </c:pt>
                  <c:pt idx="2">
                    <c:v>71.73% 
(n=335)</c:v>
                  </c:pt>
                  <c:pt idx="3">
                    <c:v>73.11% 
(n=329)</c:v>
                  </c:pt>
                  <c:pt idx="4">
                    <c:v>71.5% 
(n=306)</c:v>
                  </c:pt>
                  <c:pt idx="5">
                    <c:v>72.35% 
(n=293)</c:v>
                  </c:pt>
                  <c:pt idx="6">
                    <c:v>90.24% 
(n=333)</c:v>
                  </c:pt>
                  <c:pt idx="7">
                    <c:v>80.09% 
(n=346)</c:v>
                  </c:pt>
                  <c:pt idx="8">
                    <c:v>80.92% 
(n=352)</c:v>
                  </c:pt>
                  <c:pt idx="9">
                    <c:v>73.19% 
(n=314)</c:v>
                  </c:pt>
                  <c:pt idx="10">
                    <c:v>78.21% 
(n=341)</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3.9223911579601783E-2"/>
                  <c:y val="-4.2395593028178281E-2"/>
                </c:manualLayout>
              </c:layout>
              <c:tx>
                <c:rich>
                  <a:bodyPr/>
                  <a:lstStyle/>
                  <a:p>
                    <a:fld id="{6BAB8375-4867-4CE1-86EE-F001EAB9E0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0377556037825328E-2"/>
                  <c:y val="-3.9745868463917138E-2"/>
                </c:manualLayout>
              </c:layout>
              <c:tx>
                <c:rich>
                  <a:bodyPr/>
                  <a:lstStyle/>
                  <a:p>
                    <a:fld id="{2508E243-110D-475A-86BA-A96428BD222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1531200496048949E-2"/>
                  <c:y val="-2.1197796514089127E-2"/>
                </c:manualLayout>
              </c:layout>
              <c:tx>
                <c:rich>
                  <a:bodyPr/>
                  <a:lstStyle/>
                  <a:p>
                    <a:fld id="{041FC3F5-D1E3-4A8D-B842-F9533754D0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3.92239115796017E-2"/>
                  <c:y val="-1.0598898257044563E-2"/>
                </c:manualLayout>
              </c:layout>
              <c:tx>
                <c:rich>
                  <a:bodyPr/>
                  <a:lstStyle/>
                  <a:p>
                    <a:fld id="{01BC3846-5F18-4522-BA29-20327B0183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4.1531200496048866E-2"/>
                  <c:y val="-2.3847521078350292E-2"/>
                </c:manualLayout>
              </c:layout>
              <c:tx>
                <c:rich>
                  <a:bodyPr/>
                  <a:lstStyle/>
                  <a:p>
                    <a:fld id="{3122B6F4-503C-4011-8AE3-C5FDE197ED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037755603782537E-2"/>
                  <c:y val="-1.8548071949828011E-2"/>
                </c:manualLayout>
              </c:layout>
              <c:tx>
                <c:rich>
                  <a:bodyPr/>
                  <a:lstStyle/>
                  <a:p>
                    <a:fld id="{F8F52FE7-8002-45CB-A0D7-5E26D624415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829-4CF5-B4D7-0FC79382E850}"/>
                </c:ext>
              </c:extLst>
            </c:dLbl>
            <c:dLbl>
              <c:idx val="6"/>
              <c:layout>
                <c:manualLayout>
                  <c:x val="4.3838489412496032E-2"/>
                  <c:y val="6.3593389542267384E-2"/>
                </c:manualLayout>
              </c:layout>
              <c:tx>
                <c:rich>
                  <a:bodyPr/>
                  <a:lstStyle/>
                  <a:p>
                    <a:fld id="{542F6E70-81A7-4E60-B97F-62EB5B0BE2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829-4CF5-B4D7-0FC79382E850}"/>
                </c:ext>
              </c:extLst>
            </c:dLbl>
            <c:dLbl>
              <c:idx val="7"/>
              <c:layout>
                <c:manualLayout>
                  <c:x val="4.037755603782537E-2"/>
                  <c:y val="1.5898347385566822E-2"/>
                </c:manualLayout>
              </c:layout>
              <c:tx>
                <c:rich>
                  <a:bodyPr/>
                  <a:lstStyle/>
                  <a:p>
                    <a:fld id="{6FEF6A37-150C-4582-B194-7B1411C310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829-4CF5-B4D7-0FC79382E850}"/>
                </c:ext>
              </c:extLst>
            </c:dLbl>
            <c:dLbl>
              <c:idx val="8"/>
              <c:layout>
                <c:manualLayout>
                  <c:x val="4.3838489412495941E-2"/>
                  <c:y val="1.3248622821305706E-2"/>
                </c:manualLayout>
              </c:layout>
              <c:tx>
                <c:rich>
                  <a:bodyPr/>
                  <a:lstStyle/>
                  <a:p>
                    <a:fld id="{D33DBA9C-0D2B-4849-A912-2A5BD43079C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829-4CF5-B4D7-0FC79382E850}"/>
                </c:ext>
              </c:extLst>
            </c:dLbl>
            <c:dLbl>
              <c:idx val="9"/>
              <c:layout>
                <c:manualLayout>
                  <c:x val="4.2684844954272362E-2"/>
                  <c:y val="-2.3847521078350267E-2"/>
                </c:manualLayout>
              </c:layout>
              <c:tx>
                <c:rich>
                  <a:bodyPr/>
                  <a:lstStyle/>
                  <a:p>
                    <a:fld id="{588D6052-9BCC-4324-AB17-416247B1E2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829-4CF5-B4D7-0FC79382E850}"/>
                </c:ext>
              </c:extLst>
            </c:dLbl>
            <c:dLbl>
              <c:idx val="10"/>
              <c:layout>
                <c:manualLayout>
                  <c:x val="4.037755603782537E-2"/>
                  <c:y val="-5.299449128522306E-3"/>
                </c:manualLayout>
              </c:layout>
              <c:tx>
                <c:rich>
                  <a:bodyPr/>
                  <a:lstStyle/>
                  <a:p>
                    <a:fld id="{98412276-2DED-4C55-8DFF-8C72AE4661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0829-4CF5-B4D7-0FC79382E850}"/>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0.000000</c:formatCode>
                <c:ptCount val="11"/>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pt idx="9">
                  <c:v>0.1981</c:v>
                </c:pt>
                <c:pt idx="10">
                  <c:v>0.156</c:v>
                </c:pt>
              </c:numCache>
            </c:numRef>
          </c:val>
          <c:extLst>
            <c:ext xmlns:c15="http://schemas.microsoft.com/office/drawing/2012/chart" uri="{02D57815-91ED-43cb-92C2-25804820EDAC}">
              <c15:datalabelsRange>
                <c15:f>Sheet1!$L$2:$L$1048570</c15:f>
                <c15:dlblRangeCache>
                  <c:ptCount val="1048569"/>
                  <c:pt idx="0">
                    <c:v>26.52% 
(n=118)</c:v>
                  </c:pt>
                  <c:pt idx="1">
                    <c:v>23.87% 
(n=100)</c:v>
                  </c:pt>
                  <c:pt idx="2">
                    <c:v>18.2% 
(n=85)</c:v>
                  </c:pt>
                  <c:pt idx="3">
                    <c:v>20.89% 
(n=94)</c:v>
                  </c:pt>
                  <c:pt idx="4">
                    <c:v>20.09% 
(n=86)</c:v>
                  </c:pt>
                  <c:pt idx="5">
                    <c:v>20.49% 
(n=83)</c:v>
                  </c:pt>
                  <c:pt idx="6">
                    <c:v>8.13% 
(n=30)</c:v>
                  </c:pt>
                  <c:pt idx="7">
                    <c:v>15.97% 
(n=69)</c:v>
                  </c:pt>
                  <c:pt idx="8">
                    <c:v>14.02% 
(n=61)</c:v>
                  </c:pt>
                  <c:pt idx="9">
                    <c:v>19.81% 
(n=85)</c:v>
                  </c:pt>
                  <c:pt idx="10">
                    <c:v>15.6% 
(n=68)</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3.6916622663154625E-2"/>
                  <c:y val="-6.3080970366690581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1531200496048949E-2"/>
                  <c:y val="-6.4354507275371689E-2"/>
                </c:manualLayout>
              </c:layout>
              <c:tx>
                <c:rich>
                  <a:bodyPr/>
                  <a:lstStyle/>
                  <a:p>
                    <a:fld id="{2B7EC191-DCDD-4C4D-934A-8D8D1D97850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1531200496048949E-2"/>
                  <c:y val="-6.368080958891506E-2"/>
                </c:manualLayout>
              </c:layout>
              <c:tx>
                <c:rich>
                  <a:bodyPr/>
                  <a:lstStyle/>
                  <a:p>
                    <a:fld id="{CFFE020E-15E4-4842-A423-DBFDA451466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3.8647089350489994E-2"/>
                  <c:y val="-4.9873449572090348E-2"/>
                </c:manualLayout>
              </c:layout>
              <c:tx>
                <c:rich>
                  <a:bodyPr/>
                  <a:lstStyle/>
                  <a:p>
                    <a:fld id="{985E2FD2-B02B-4BDD-9CFC-64714E2ED11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4.2684844954272529E-2"/>
                  <c:y val="-5.8065062630517188E-2"/>
                </c:manualLayout>
              </c:layout>
              <c:tx>
                <c:rich>
                  <a:bodyPr/>
                  <a:lstStyle/>
                  <a:p>
                    <a:fld id="{D38DF885-0D03-4335-98AF-E042E4E35F2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4.1531200496048949E-2"/>
                  <c:y val="-5.3816114539873242E-2"/>
                </c:manualLayout>
              </c:layout>
              <c:tx>
                <c:rich>
                  <a:bodyPr/>
                  <a:lstStyle/>
                  <a:p>
                    <a:fld id="{39391729-613C-4673-9A89-2FD20C3CBEB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336-4F2B-A05E-761B872B7CD0}"/>
                </c:ext>
              </c:extLst>
            </c:dLbl>
            <c:dLbl>
              <c:idx val="6"/>
              <c:layout>
                <c:manualLayout>
                  <c:x val="3.92239115796017E-2"/>
                  <c:y val="-3.4446419335394836E-2"/>
                </c:manualLayout>
              </c:layout>
              <c:tx>
                <c:rich>
                  <a:bodyPr/>
                  <a:lstStyle/>
                  <a:p>
                    <a:fld id="{302A7724-4C71-4286-8B16-BB06060764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336-4F2B-A05E-761B872B7CD0}"/>
                </c:ext>
              </c:extLst>
            </c:dLbl>
            <c:dLbl>
              <c:idx val="7"/>
              <c:layout>
                <c:manualLayout>
                  <c:x val="4.037755603782528E-2"/>
                  <c:y val="-4.2875255766228366E-2"/>
                </c:manualLayout>
              </c:layout>
              <c:tx>
                <c:rich>
                  <a:bodyPr/>
                  <a:lstStyle/>
                  <a:p>
                    <a:fld id="{0C846582-2DED-483B-9823-D0C450D3A1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336-4F2B-A05E-761B872B7CD0}"/>
                </c:ext>
              </c:extLst>
            </c:dLbl>
            <c:dLbl>
              <c:idx val="8"/>
              <c:layout>
                <c:manualLayout>
                  <c:x val="3.8070267121378204E-2"/>
                  <c:y val="-4.6680218512561468E-2"/>
                </c:manualLayout>
              </c:layout>
              <c:tx>
                <c:rich>
                  <a:bodyPr/>
                  <a:lstStyle/>
                  <a:p>
                    <a:fld id="{F83902FF-E0A1-4A2B-AB13-05E2497237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336-4F2B-A05E-761B872B7CD0}"/>
                </c:ext>
              </c:extLst>
            </c:dLbl>
            <c:dLbl>
              <c:idx val="9"/>
              <c:layout>
                <c:manualLayout>
                  <c:x val="4.037755603782537E-2"/>
                  <c:y val="-5.3239225687890405E-2"/>
                </c:manualLayout>
              </c:layout>
              <c:tx>
                <c:rich>
                  <a:bodyPr/>
                  <a:lstStyle/>
                  <a:p>
                    <a:fld id="{6BEF28EE-8515-4FFF-892F-DA21CECC71F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829-4CF5-B4D7-0FC79382E850}"/>
                </c:ext>
              </c:extLst>
            </c:dLbl>
            <c:dLbl>
              <c:idx val="10"/>
              <c:layout>
                <c:manualLayout>
                  <c:x val="3.9223911579601783E-2"/>
                  <c:y val="-5.0518980895068615E-2"/>
                </c:manualLayout>
              </c:layout>
              <c:tx>
                <c:rich>
                  <a:bodyPr/>
                  <a:lstStyle/>
                  <a:p>
                    <a:fld id="{DAF7EBDC-8242-4CA9-A2D8-C9DC4BB91E5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0829-4CF5-B4D7-0FC79382E850}"/>
                </c:ext>
              </c:extLst>
            </c:dLbl>
            <c:dLbl>
              <c:idx val="11"/>
              <c:layout>
                <c:manualLayout>
                  <c:x val="3.4609333746705765E-3"/>
                  <c:y val="-3.8613372012357317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0829-4CF5-B4D7-0FC79382E850}"/>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0.000000</c:formatCode>
                <c:ptCount val="11"/>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pt idx="9">
                  <c:v>6.9900000000000004E-2</c:v>
                </c:pt>
                <c:pt idx="10">
                  <c:v>6.1899999999999997E-2</c:v>
                </c:pt>
              </c:numCache>
            </c:numRef>
          </c:val>
          <c:extLst>
            <c:ext xmlns:c15="http://schemas.microsoft.com/office/drawing/2012/chart" uri="{02D57815-91ED-43cb-92C2-25804820EDAC}">
              <c15:datalabelsRange>
                <c15:f>Sheet1!$M$2:$M$1048570</c15:f>
                <c15:dlblRangeCache>
                  <c:ptCount val="1048569"/>
                  <c:pt idx="0">
                    <c:v>9.89% 
(n=44)</c:v>
                  </c:pt>
                  <c:pt idx="1">
                    <c:v>10.26% 
(n=43)</c:v>
                  </c:pt>
                  <c:pt idx="2">
                    <c:v>10.06% 
(n=47)</c:v>
                  </c:pt>
                  <c:pt idx="3">
                    <c:v>6% 
(n=27)</c:v>
                  </c:pt>
                  <c:pt idx="4">
                    <c:v>8.41% 
(n=36)</c:v>
                  </c:pt>
                  <c:pt idx="5">
                    <c:v>7.16% 
(n=29)</c:v>
                  </c:pt>
                  <c:pt idx="6">
                    <c:v>1.63% 
(n=6)</c:v>
                  </c:pt>
                  <c:pt idx="7">
                    <c:v>3.94% 
(n=17)</c:v>
                  </c:pt>
                  <c:pt idx="8">
                    <c:v>5.06% 
(n=22)</c:v>
                  </c:pt>
                  <c:pt idx="9">
                    <c:v>6.99% 
(n=30)</c:v>
                  </c:pt>
                  <c:pt idx="10">
                    <c:v>6.19% 
(n=27)</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0.63600000000000001</c:v>
                      </c:pt>
                      <c:pt idx="1">
                        <c:v>0.65869999999999995</c:v>
                      </c:pt>
                      <c:pt idx="2">
                        <c:v>0.71730000000000005</c:v>
                      </c:pt>
                      <c:pt idx="3">
                        <c:v>0.73109999999999997</c:v>
                      </c:pt>
                      <c:pt idx="4">
                        <c:v>0.71499999999999997</c:v>
                      </c:pt>
                      <c:pt idx="5">
                        <c:v>0.72350000000000003</c:v>
                      </c:pt>
                      <c:pt idx="6">
                        <c:v>0.90239999999999998</c:v>
                      </c:pt>
                      <c:pt idx="7">
                        <c:v>0.80089999999999995</c:v>
                      </c:pt>
                      <c:pt idx="8">
                        <c:v>0.80920000000000003</c:v>
                      </c:pt>
                      <c:pt idx="9">
                        <c:v>0.7319</c:v>
                      </c:pt>
                      <c:pt idx="10">
                        <c:v>0.78210000000000002</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0.26519999999999999</c:v>
                      </c:pt>
                      <c:pt idx="1">
                        <c:v>0.2387</c:v>
                      </c:pt>
                      <c:pt idx="2">
                        <c:v>0.182</c:v>
                      </c:pt>
                      <c:pt idx="3">
                        <c:v>0.2089</c:v>
                      </c:pt>
                      <c:pt idx="4">
                        <c:v>0.2009</c:v>
                      </c:pt>
                      <c:pt idx="5">
                        <c:v>0.2049</c:v>
                      </c:pt>
                      <c:pt idx="6">
                        <c:v>8.1299999999999997E-2</c:v>
                      </c:pt>
                      <c:pt idx="7">
                        <c:v>0.15970000000000001</c:v>
                      </c:pt>
                      <c:pt idx="8">
                        <c:v>0.14019999999999999</c:v>
                      </c:pt>
                      <c:pt idx="9">
                        <c:v>0.1981</c:v>
                      </c:pt>
                      <c:pt idx="10">
                        <c:v>0.156</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9.8900000000000002E-2</c:v>
                      </c:pt>
                      <c:pt idx="1">
                        <c:v>0.1026</c:v>
                      </c:pt>
                      <c:pt idx="2">
                        <c:v>0.10059999999999999</c:v>
                      </c:pt>
                      <c:pt idx="3">
                        <c:v>0.06</c:v>
                      </c:pt>
                      <c:pt idx="4">
                        <c:v>8.4099999999999994E-2</c:v>
                      </c:pt>
                      <c:pt idx="5">
                        <c:v>7.1599999999999997E-2</c:v>
                      </c:pt>
                      <c:pt idx="6">
                        <c:v>1.6299999999999999E-2</c:v>
                      </c:pt>
                      <c:pt idx="7">
                        <c:v>3.9399999999999998E-2</c:v>
                      </c:pt>
                      <c:pt idx="8">
                        <c:v>5.0599999999999999E-2</c:v>
                      </c:pt>
                      <c:pt idx="9">
                        <c:v>6.9900000000000004E-2</c:v>
                      </c:pt>
                      <c:pt idx="10">
                        <c:v>6.1899999999999997E-2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283</c:v>
                      </c:pt>
                      <c:pt idx="1">
                        <c:v>276</c:v>
                      </c:pt>
                      <c:pt idx="2">
                        <c:v>335</c:v>
                      </c:pt>
                      <c:pt idx="3">
                        <c:v>329</c:v>
                      </c:pt>
                      <c:pt idx="4">
                        <c:v>306</c:v>
                      </c:pt>
                      <c:pt idx="5">
                        <c:v>293</c:v>
                      </c:pt>
                      <c:pt idx="6">
                        <c:v>333</c:v>
                      </c:pt>
                      <c:pt idx="7">
                        <c:v>346</c:v>
                      </c:pt>
                      <c:pt idx="8">
                        <c:v>352</c:v>
                      </c:pt>
                      <c:pt idx="9">
                        <c:v>314</c:v>
                      </c:pt>
                      <c:pt idx="10">
                        <c:v>341</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118</c:v>
                      </c:pt>
                      <c:pt idx="1">
                        <c:v>100</c:v>
                      </c:pt>
                      <c:pt idx="2">
                        <c:v>85</c:v>
                      </c:pt>
                      <c:pt idx="3">
                        <c:v>94</c:v>
                      </c:pt>
                      <c:pt idx="4">
                        <c:v>86</c:v>
                      </c:pt>
                      <c:pt idx="5">
                        <c:v>83</c:v>
                      </c:pt>
                      <c:pt idx="6">
                        <c:v>30</c:v>
                      </c:pt>
                      <c:pt idx="7">
                        <c:v>69</c:v>
                      </c:pt>
                      <c:pt idx="8">
                        <c:v>61</c:v>
                      </c:pt>
                      <c:pt idx="9">
                        <c:v>85</c:v>
                      </c:pt>
                      <c:pt idx="10">
                        <c:v>68</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44</c:v>
                      </c:pt>
                      <c:pt idx="1">
                        <c:v>43</c:v>
                      </c:pt>
                      <c:pt idx="2">
                        <c:v>47</c:v>
                      </c:pt>
                      <c:pt idx="3">
                        <c:v>27</c:v>
                      </c:pt>
                      <c:pt idx="4">
                        <c:v>36</c:v>
                      </c:pt>
                      <c:pt idx="5">
                        <c:v>29</c:v>
                      </c:pt>
                      <c:pt idx="6">
                        <c:v>6</c:v>
                      </c:pt>
                      <c:pt idx="7">
                        <c:v>17</c:v>
                      </c:pt>
                      <c:pt idx="8">
                        <c:v>22</c:v>
                      </c:pt>
                      <c:pt idx="9">
                        <c:v>30</c:v>
                      </c:pt>
                      <c:pt idx="10">
                        <c:v>27</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281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BAA-45C5-8201-526D6CDF61ED}"/>
                </c:ext>
              </c:extLst>
            </c:dLbl>
            <c:dLbl>
              <c:idx val="1"/>
              <c:layout>
                <c:manualLayout>
                  <c:x val="1.1536444582235818E-2"/>
                  <c:y val="-3.1796694771133692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BAA-45C5-8201-526D6CDF61ED}"/>
                </c:ext>
              </c:extLst>
            </c:dLbl>
            <c:dLbl>
              <c:idx val="2"/>
              <c:layout>
                <c:manualLayout>
                  <c:x val="1.0382800124012237E-2"/>
                  <c:y val="-7.949173692783423E-3"/>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BAA-45C5-8201-526D6CDF61ED}"/>
                </c:ext>
              </c:extLst>
            </c:dLbl>
            <c:dLbl>
              <c:idx val="3"/>
              <c:layout>
                <c:manualLayout>
                  <c:x val="5.7682222911179092E-3"/>
                  <c:y val="-1.5898347385566943E-2"/>
                </c:manualLayout>
              </c:layout>
              <c:tx>
                <c:rich>
                  <a:bodyPr/>
                  <a:lstStyle/>
                  <a:p>
                    <a:fld id="{BD33DCB3-51E4-4D41-A12F-152C484F979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BAA-45C5-8201-526D6CDF61ED}"/>
                </c:ext>
              </c:extLst>
            </c:dLbl>
            <c:dLbl>
              <c:idx val="4"/>
              <c:layout>
                <c:manualLayout>
                  <c:x val="8.0755112075650733E-3"/>
                  <c:y val="5.2994491285222817E-3"/>
                </c:manualLayout>
              </c:layout>
              <c:tx>
                <c:rich>
                  <a:bodyPr/>
                  <a:lstStyle/>
                  <a:p>
                    <a:fld id="{F9DE9615-D1C9-4531-9023-C37102DD18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BAA-45C5-8201-526D6CDF61ED}"/>
                </c:ext>
              </c:extLst>
            </c:dLbl>
            <c:dLbl>
              <c:idx val="5"/>
              <c:layout>
                <c:manualLayout>
                  <c:x val="1.0382800124012237E-2"/>
                  <c:y val="5.2994491285223303E-3"/>
                </c:manualLayout>
              </c:layout>
              <c:tx>
                <c:rich>
                  <a:bodyPr/>
                  <a:lstStyle/>
                  <a:p>
                    <a:fld id="{80D05FF5-BC9A-43B0-852C-19C47FB756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B50-4089-8FFE-C5D871197C71}"/>
                </c:ext>
              </c:extLst>
            </c:dLbl>
            <c:dLbl>
              <c:idx val="6"/>
              <c:layout>
                <c:manualLayout>
                  <c:x val="5.7682222911179092E-3"/>
                  <c:y val="1.3248622821305754E-2"/>
                </c:manualLayout>
              </c:layout>
              <c:tx>
                <c:rich>
                  <a:bodyPr/>
                  <a:lstStyle/>
                  <a:p>
                    <a:fld id="{113081E3-839B-4606-BE0D-17901F4019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B50-4089-8FFE-C5D871197C71}"/>
                </c:ext>
              </c:extLst>
            </c:dLbl>
            <c:dLbl>
              <c:idx val="7"/>
              <c:layout>
                <c:manualLayout>
                  <c:x val="6.9218667493414071E-3"/>
                  <c:y val="-2.1197796514089127E-2"/>
                </c:manualLayout>
              </c:layout>
              <c:tx>
                <c:rich>
                  <a:bodyPr/>
                  <a:lstStyle/>
                  <a:p>
                    <a:fld id="{3FC7872E-E5F2-4701-8E63-D8628AB2966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B50-4089-8FFE-C5D871197C71}"/>
                </c:ext>
              </c:extLst>
            </c:dLbl>
            <c:dLbl>
              <c:idx val="8"/>
              <c:layout>
                <c:manualLayout>
                  <c:x val="5.7682222911179092E-3"/>
                  <c:y val="-2.1197796514089127E-2"/>
                </c:manualLayout>
              </c:layout>
              <c:tx>
                <c:rich>
                  <a:bodyPr/>
                  <a:lstStyle/>
                  <a:p>
                    <a:fld id="{C3926155-E86C-4AA9-9EE4-3CD8769A8F7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B50-4089-8FFE-C5D871197C71}"/>
                </c:ext>
              </c:extLst>
            </c:dLbl>
            <c:dLbl>
              <c:idx val="9"/>
              <c:layout>
                <c:manualLayout>
                  <c:x val="5.7682222911179092E-3"/>
                  <c:y val="-2.9146970206872552E-2"/>
                </c:manualLayout>
              </c:layout>
              <c:tx>
                <c:rich>
                  <a:bodyPr/>
                  <a:lstStyle/>
                  <a:p>
                    <a:fld id="{EBD218A4-358F-42C6-B135-2165F636C5B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B50-4089-8FFE-C5D871197C71}"/>
                </c:ext>
              </c:extLst>
            </c:dLbl>
            <c:dLbl>
              <c:idx val="10"/>
              <c:layout>
                <c:manualLayout>
                  <c:x val="6.9218667493413221E-3"/>
                  <c:y val="-7.9491736927835201E-3"/>
                </c:manualLayout>
              </c:layout>
              <c:tx>
                <c:rich>
                  <a:bodyPr/>
                  <a:lstStyle/>
                  <a:p>
                    <a:fld id="{08704098-1FC9-4D2F-9150-C0B9F3C28F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B50-4089-8FFE-C5D871197C71}"/>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c:formatCode>
                <c:ptCount val="11"/>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pt idx="9">
                  <c:v>0.76919999999999999</c:v>
                </c:pt>
                <c:pt idx="10">
                  <c:v>0.83489999999999998</c:v>
                </c:pt>
              </c:numCache>
            </c:numRef>
          </c:val>
          <c:extLst>
            <c:ext xmlns:c15="http://schemas.microsoft.com/office/drawing/2012/chart" uri="{02D57815-91ED-43cb-92C2-25804820EDAC}">
              <c15:datalabelsRange>
                <c15:f>Sheet1!$K$2:$K$1048570</c15:f>
                <c15:dlblRangeCache>
                  <c:ptCount val="1048569"/>
                  <c:pt idx="0">
                    <c:v>68.31% 
(n=304)</c:v>
                  </c:pt>
                  <c:pt idx="1">
                    <c:v>69.69% 
(n=292)</c:v>
                  </c:pt>
                  <c:pt idx="2">
                    <c:v>77.3% 
(n=361)</c:v>
                  </c:pt>
                  <c:pt idx="3">
                    <c:v>75.11% 
(n=338)</c:v>
                  </c:pt>
                  <c:pt idx="4">
                    <c:v>82.01% 
(n=351)</c:v>
                  </c:pt>
                  <c:pt idx="5">
                    <c:v>83.95% 
(n=340)</c:v>
                  </c:pt>
                  <c:pt idx="6">
                    <c:v>86.99% 
(n=321)</c:v>
                  </c:pt>
                  <c:pt idx="7">
                    <c:v>78.24% 
(n=338)</c:v>
                  </c:pt>
                  <c:pt idx="8">
                    <c:v>78.85% 
(n=343)</c:v>
                  </c:pt>
                  <c:pt idx="9">
                    <c:v>76.92% 
(n=330)</c:v>
                  </c:pt>
                  <c:pt idx="10">
                    <c:v>83.49% 
(n=364)</c:v>
                  </c:pt>
                </c15:dlblRangeCache>
              </c15:datalabelsRange>
            </c:ext>
            <c:ext xmlns:c16="http://schemas.microsoft.com/office/drawing/2014/chart" uri="{C3380CC4-5D6E-409C-BE32-E72D297353CC}">
              <c16:uniqueId val="{00000005-9BAA-45C5-8201-526D6CDF61ED}"/>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3.9223911579601742E-2"/>
                  <c:y val="-6.0943664978006268E-2"/>
                </c:manualLayout>
              </c:layout>
              <c:tx>
                <c:rich>
                  <a:bodyPr/>
                  <a:lstStyle/>
                  <a:p>
                    <a:fld id="{E718869C-3F24-4545-AF67-036892922E4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BAA-45C5-8201-526D6CDF61ED}"/>
                </c:ext>
              </c:extLst>
            </c:dLbl>
            <c:dLbl>
              <c:idx val="1"/>
              <c:layout>
                <c:manualLayout>
                  <c:x val="4.037755603782537E-2"/>
                  <c:y val="-6.6243114106528528E-2"/>
                </c:manualLayout>
              </c:layout>
              <c:tx>
                <c:rich>
                  <a:bodyPr/>
                  <a:lstStyle/>
                  <a:p>
                    <a:fld id="{66DD3033-D43B-4FA4-BBAC-873727D33B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BAA-45C5-8201-526D6CDF61ED}"/>
                </c:ext>
              </c:extLst>
            </c:dLbl>
            <c:dLbl>
              <c:idx val="2"/>
              <c:layout>
                <c:manualLayout>
                  <c:x val="3.9223911579601742E-2"/>
                  <c:y val="-2.3847521078350267E-2"/>
                </c:manualLayout>
              </c:layout>
              <c:tx>
                <c:rich>
                  <a:bodyPr/>
                  <a:lstStyle/>
                  <a:p>
                    <a:fld id="{38F6EC01-1D37-4786-A9F8-A1799D2FE8F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BAA-45C5-8201-526D6CDF61ED}"/>
                </c:ext>
              </c:extLst>
            </c:dLbl>
            <c:dLbl>
              <c:idx val="3"/>
              <c:layout>
                <c:manualLayout>
                  <c:x val="4.3838489412496115E-2"/>
                  <c:y val="-3.7096143899655973E-2"/>
                </c:manualLayout>
              </c:layout>
              <c:tx>
                <c:rich>
                  <a:bodyPr/>
                  <a:lstStyle/>
                  <a:p>
                    <a:fld id="{D0CCD63B-5233-42B4-856B-2C656F71AC8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BAA-45C5-8201-526D6CDF61ED}"/>
                </c:ext>
              </c:extLst>
            </c:dLbl>
            <c:dLbl>
              <c:idx val="4"/>
              <c:layout>
                <c:manualLayout>
                  <c:x val="4.037755603782537E-2"/>
                  <c:y val="-1.3248622821305706E-2"/>
                </c:manualLayout>
              </c:layout>
              <c:tx>
                <c:rich>
                  <a:bodyPr/>
                  <a:lstStyle/>
                  <a:p>
                    <a:fld id="{906A608C-8F3A-4CF3-9B2E-39E2D9024735}"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BAA-45C5-8201-526D6CDF61ED}"/>
                </c:ext>
              </c:extLst>
            </c:dLbl>
            <c:dLbl>
              <c:idx val="5"/>
              <c:layout>
                <c:manualLayout>
                  <c:x val="4.1531200496048949E-2"/>
                  <c:y val="5.2994491285222817E-3"/>
                </c:manualLayout>
              </c:layout>
              <c:tx>
                <c:rich>
                  <a:bodyPr/>
                  <a:lstStyle/>
                  <a:p>
                    <a:fld id="{9BE1FA2E-12D4-4EE9-B15A-9E25AD658F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B50-4089-8FFE-C5D871197C71}"/>
                </c:ext>
              </c:extLst>
            </c:dLbl>
            <c:dLbl>
              <c:idx val="6"/>
              <c:layout>
                <c:manualLayout>
                  <c:x val="3.8070267121378204E-2"/>
                  <c:y val="2.1197796514089127E-2"/>
                </c:manualLayout>
              </c:layout>
              <c:tx>
                <c:rich>
                  <a:bodyPr/>
                  <a:lstStyle/>
                  <a:p>
                    <a:fld id="{289B086D-EF2F-418C-8BA6-7EDD2DE0E14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B50-4089-8FFE-C5D871197C71}"/>
                </c:ext>
              </c:extLst>
            </c:dLbl>
            <c:dLbl>
              <c:idx val="7"/>
              <c:layout>
                <c:manualLayout>
                  <c:x val="4.3838489412496115E-2"/>
                  <c:y val="-1.8548071949827986E-2"/>
                </c:manualLayout>
              </c:layout>
              <c:tx>
                <c:rich>
                  <a:bodyPr/>
                  <a:lstStyle/>
                  <a:p>
                    <a:fld id="{6354286A-FAF3-487F-87AB-40A538F9509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B50-4089-8FFE-C5D871197C71}"/>
                </c:ext>
              </c:extLst>
            </c:dLbl>
            <c:dLbl>
              <c:idx val="8"/>
              <c:layout>
                <c:manualLayout>
                  <c:x val="4.1531200496048949E-2"/>
                  <c:y val="-5.299449128522306E-3"/>
                </c:manualLayout>
              </c:layout>
              <c:tx>
                <c:rich>
                  <a:bodyPr/>
                  <a:lstStyle/>
                  <a:p>
                    <a:fld id="{2F0564CA-ED71-4F96-8D1A-DFE9DC8AAF2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B50-4089-8FFE-C5D871197C71}"/>
                </c:ext>
              </c:extLst>
            </c:dLbl>
            <c:dLbl>
              <c:idx val="9"/>
              <c:layout>
                <c:manualLayout>
                  <c:x val="3.9223911579601617E-2"/>
                  <c:y val="-2.3847521078350267E-2"/>
                </c:manualLayout>
              </c:layout>
              <c:tx>
                <c:rich>
                  <a:bodyPr/>
                  <a:lstStyle/>
                  <a:p>
                    <a:fld id="{455DA32E-0301-48D2-9A69-A632BEC49DE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B50-4089-8FFE-C5D871197C71}"/>
                </c:ext>
              </c:extLst>
            </c:dLbl>
            <c:dLbl>
              <c:idx val="10"/>
              <c:layout>
                <c:manualLayout>
                  <c:x val="5.0760356161837605E-2"/>
                  <c:y val="1.0598898257044539E-2"/>
                </c:manualLayout>
              </c:layout>
              <c:tx>
                <c:rich>
                  <a:bodyPr/>
                  <a:lstStyle/>
                  <a:p>
                    <a:fld id="{DA7078FA-7C80-42FF-A14B-739AC7C3C99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B50-4089-8FFE-C5D871197C71}"/>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c:formatCode>
                <c:ptCount val="11"/>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pt idx="9">
                  <c:v>0.1469</c:v>
                </c:pt>
                <c:pt idx="10">
                  <c:v>0.11700000000000001</c:v>
                </c:pt>
              </c:numCache>
            </c:numRef>
          </c:val>
          <c:extLst>
            <c:ext xmlns:c15="http://schemas.microsoft.com/office/drawing/2012/chart" uri="{02D57815-91ED-43cb-92C2-25804820EDAC}">
              <c15:datalabelsRange>
                <c15:f>Sheet1!$L$2:$L$1048570</c15:f>
                <c15:dlblRangeCache>
                  <c:ptCount val="1048569"/>
                  <c:pt idx="0">
                    <c:v>18.43% 
(n=82)</c:v>
                  </c:pt>
                  <c:pt idx="1">
                    <c:v>15.51% 
(n=65)</c:v>
                  </c:pt>
                  <c:pt idx="2">
                    <c:v>14.35% 
(n=67)</c:v>
                  </c:pt>
                  <c:pt idx="3">
                    <c:v>16.22% 
(n=73)</c:v>
                  </c:pt>
                  <c:pt idx="4">
                    <c:v>10.75% 
(n=46)</c:v>
                  </c:pt>
                  <c:pt idx="5">
                    <c:v>11.6% 
(n=47)</c:v>
                  </c:pt>
                  <c:pt idx="6">
                    <c:v>9.49% 
(n=35)</c:v>
                  </c:pt>
                  <c:pt idx="7">
                    <c:v>14.35% 
(n=62)</c:v>
                  </c:pt>
                  <c:pt idx="8">
                    <c:v>15.86% 
(n=69)</c:v>
                  </c:pt>
                  <c:pt idx="9">
                    <c:v>14.69% 
(n=63)</c:v>
                  </c:pt>
                  <c:pt idx="10">
                    <c:v>11.7% 
(n=51)</c:v>
                  </c:pt>
                </c15:dlblRangeCache>
              </c15:datalabelsRange>
            </c:ext>
            <c:ext xmlns:c16="http://schemas.microsoft.com/office/drawing/2014/chart" uri="{C3380CC4-5D6E-409C-BE32-E72D297353CC}">
              <c16:uniqueId val="{0000000B-9BAA-45C5-8201-526D6CDF61ED}"/>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0377556037825328E-2"/>
                  <c:y val="-6.7749075673838519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BAA-45C5-8201-526D6CDF61ED}"/>
                </c:ext>
              </c:extLst>
            </c:dLbl>
            <c:dLbl>
              <c:idx val="1"/>
              <c:layout>
                <c:manualLayout>
                  <c:x val="4.1531200496048949E-2"/>
                  <c:y val="-7.5626268659955004E-2"/>
                </c:manualLayout>
              </c:layout>
              <c:tx>
                <c:rich>
                  <a:bodyPr/>
                  <a:lstStyle/>
                  <a:p>
                    <a:fld id="{53DF92CD-C600-4863-BE2D-788E3705689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BAA-45C5-8201-526D6CDF61ED}"/>
                </c:ext>
              </c:extLst>
            </c:dLbl>
            <c:dLbl>
              <c:idx val="2"/>
              <c:layout>
                <c:manualLayout>
                  <c:x val="4.3838489412496115E-2"/>
                  <c:y val="-5.3727442654848759E-2"/>
                </c:manualLayout>
              </c:layout>
              <c:tx>
                <c:rich>
                  <a:bodyPr/>
                  <a:lstStyle/>
                  <a:p>
                    <a:fld id="{48743A9C-4A9A-4F07-945F-A3EFD95B23D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BAA-45C5-8201-526D6CDF61ED}"/>
                </c:ext>
              </c:extLst>
            </c:dLbl>
            <c:dLbl>
              <c:idx val="3"/>
              <c:layout>
                <c:manualLayout>
                  <c:x val="5.0183533932725816E-2"/>
                  <c:y val="-6.05459976536376E-2"/>
                </c:manualLayout>
              </c:layout>
              <c:tx>
                <c:rich>
                  <a:bodyPr/>
                  <a:lstStyle/>
                  <a:p>
                    <a:fld id="{1B530871-F32F-4A90-889D-D8B27A1A920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BAA-45C5-8201-526D6CDF61ED}"/>
                </c:ext>
              </c:extLst>
            </c:dLbl>
            <c:dLbl>
              <c:idx val="4"/>
              <c:layout>
                <c:manualLayout>
                  <c:x val="4.1531200496048949E-2"/>
                  <c:y val="-4.996274737630324E-2"/>
                </c:manualLayout>
              </c:layout>
              <c:tx>
                <c:rich>
                  <a:bodyPr/>
                  <a:lstStyle/>
                  <a:p>
                    <a:fld id="{6573A1B7-980D-41AE-83AD-98DB468BD4F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BAA-45C5-8201-526D6CDF61ED}"/>
                </c:ext>
              </c:extLst>
            </c:dLbl>
            <c:dLbl>
              <c:idx val="5"/>
              <c:layout>
                <c:manualLayout>
                  <c:x val="4.1531200496048949E-2"/>
                  <c:y val="-3.7096143899655973E-2"/>
                </c:manualLayout>
              </c:layout>
              <c:tx>
                <c:rich>
                  <a:bodyPr/>
                  <a:lstStyle/>
                  <a:p>
                    <a:fld id="{2877FFA8-96D5-4859-9E7D-78963651ABF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FB50-4089-8FFE-C5D871197C71}"/>
                </c:ext>
              </c:extLst>
            </c:dLbl>
            <c:dLbl>
              <c:idx val="6"/>
              <c:layout>
                <c:manualLayout>
                  <c:x val="4.1531200496048949E-2"/>
                  <c:y val="-3.7096143899655973E-2"/>
                </c:manualLayout>
              </c:layout>
              <c:tx>
                <c:rich>
                  <a:bodyPr/>
                  <a:lstStyle/>
                  <a:p>
                    <a:fld id="{FAD34A7F-4EC0-4EE8-9813-5CA05DD42C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B50-4089-8FFE-C5D871197C71}"/>
                </c:ext>
              </c:extLst>
            </c:dLbl>
            <c:dLbl>
              <c:idx val="7"/>
              <c:layout>
                <c:manualLayout>
                  <c:x val="4.6145778328943274E-2"/>
                  <c:y val="-4.7695042156700534E-2"/>
                </c:manualLayout>
              </c:layout>
              <c:tx>
                <c:rich>
                  <a:bodyPr/>
                  <a:lstStyle/>
                  <a:p>
                    <a:fld id="{7AEE7071-B719-4B13-B981-3BA4F9A49F8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FB50-4089-8FFE-C5D871197C71}"/>
                </c:ext>
              </c:extLst>
            </c:dLbl>
            <c:dLbl>
              <c:idx val="8"/>
              <c:layout>
                <c:manualLayout>
                  <c:x val="4.3838489412495941E-2"/>
                  <c:y val="-3.8028554850654636E-2"/>
                </c:manualLayout>
              </c:layout>
              <c:tx>
                <c:rich>
                  <a:bodyPr/>
                  <a:lstStyle/>
                  <a:p>
                    <a:fld id="{D7FBBEEE-E0BB-47F3-92BE-67AC7A75E04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B50-4089-8FFE-C5D871197C71}"/>
                </c:ext>
              </c:extLst>
            </c:dLbl>
            <c:dLbl>
              <c:idx val="9"/>
              <c:layout>
                <c:manualLayout>
                  <c:x val="4.3838489412496115E-2"/>
                  <c:y val="-5.1209787039341731E-2"/>
                </c:manualLayout>
              </c:layout>
              <c:tx>
                <c:rich>
                  <a:bodyPr/>
                  <a:lstStyle/>
                  <a:p>
                    <a:fld id="{596B37D9-BE8F-4D07-A543-6ACD777DC9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FB50-4089-8FFE-C5D871197C71}"/>
                </c:ext>
              </c:extLst>
            </c:dLbl>
            <c:dLbl>
              <c:idx val="10"/>
              <c:layout>
                <c:manualLayout>
                  <c:x val="4.729942278716686E-2"/>
                  <c:y val="-3.7096143899655973E-2"/>
                </c:manualLayout>
              </c:layout>
              <c:tx>
                <c:rich>
                  <a:bodyPr/>
                  <a:lstStyle/>
                  <a:p>
                    <a:fld id="{577AE384-0A25-4611-B997-C6072C2D17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B50-4089-8FFE-C5D871197C71}"/>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c:formatCode>
                <c:ptCount val="11"/>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pt idx="9">
                  <c:v>8.3900000000000002E-2</c:v>
                </c:pt>
                <c:pt idx="10">
                  <c:v>4.82E-2</c:v>
                </c:pt>
              </c:numCache>
            </c:numRef>
          </c:val>
          <c:extLst>
            <c:ext xmlns:c15="http://schemas.microsoft.com/office/drawing/2012/chart" uri="{02D57815-91ED-43cb-92C2-25804820EDAC}">
              <c15:datalabelsRange>
                <c15:f>Sheet1!$M$2:$M$1048570</c15:f>
                <c15:dlblRangeCache>
                  <c:ptCount val="1048569"/>
                  <c:pt idx="0">
                    <c:v>13.26% 
(n=59)</c:v>
                  </c:pt>
                  <c:pt idx="1">
                    <c:v>14.8% 
(n=62)</c:v>
                  </c:pt>
                  <c:pt idx="2">
                    <c:v>8.35% 
(n=39)</c:v>
                  </c:pt>
                  <c:pt idx="3">
                    <c:v>8.67% 
(n=39)</c:v>
                  </c:pt>
                  <c:pt idx="4">
                    <c:v>7.24% 
(n=31)</c:v>
                  </c:pt>
                  <c:pt idx="5">
                    <c:v>4.44% 
(n=18)</c:v>
                  </c:pt>
                  <c:pt idx="6">
                    <c:v>3.52% 
(n=13)</c:v>
                  </c:pt>
                  <c:pt idx="7">
                    <c:v>7.41% 
(n=32)</c:v>
                  </c:pt>
                  <c:pt idx="8">
                    <c:v>5.29% 
(n=23)</c:v>
                  </c:pt>
                  <c:pt idx="9">
                    <c:v>8.39% 
(n=36)</c:v>
                  </c:pt>
                  <c:pt idx="10">
                    <c:v>4.82% 
(n=21)</c:v>
                  </c:pt>
                </c15:dlblRangeCache>
              </c15:datalabelsRange>
            </c:ext>
            <c:ext xmlns:c16="http://schemas.microsoft.com/office/drawing/2014/chart" uri="{C3380CC4-5D6E-409C-BE32-E72D297353CC}">
              <c16:uniqueId val="{00000011-9BAA-45C5-8201-526D6CDF61ED}"/>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0.68310000000000004</c:v>
                      </c:pt>
                      <c:pt idx="1">
                        <c:v>0.69689999999999996</c:v>
                      </c:pt>
                      <c:pt idx="2">
                        <c:v>0.77300000000000002</c:v>
                      </c:pt>
                      <c:pt idx="3">
                        <c:v>0.75109999999999999</c:v>
                      </c:pt>
                      <c:pt idx="4">
                        <c:v>0.82010000000000005</c:v>
                      </c:pt>
                      <c:pt idx="5">
                        <c:v>0.83950000000000002</c:v>
                      </c:pt>
                      <c:pt idx="6">
                        <c:v>0.86990000000000001</c:v>
                      </c:pt>
                      <c:pt idx="7">
                        <c:v>0.78239999999999998</c:v>
                      </c:pt>
                      <c:pt idx="8">
                        <c:v>0.78849999999999998</c:v>
                      </c:pt>
                      <c:pt idx="9">
                        <c:v>0.76919999999999999</c:v>
                      </c:pt>
                      <c:pt idx="10">
                        <c:v>0.83489999999999998</c:v>
                      </c:pt>
                    </c:numCache>
                  </c:numRef>
                </c:val>
                <c:extLst>
                  <c:ext xmlns:c16="http://schemas.microsoft.com/office/drawing/2014/chart" uri="{C3380CC4-5D6E-409C-BE32-E72D297353CC}">
                    <c16:uniqueId val="{00000012-9BAA-45C5-8201-526D6CDF61E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0.18429999999999999</c:v>
                      </c:pt>
                      <c:pt idx="1">
                        <c:v>0.15509999999999999</c:v>
                      </c:pt>
                      <c:pt idx="2">
                        <c:v>0.14349999999999999</c:v>
                      </c:pt>
                      <c:pt idx="3">
                        <c:v>0.16220000000000001</c:v>
                      </c:pt>
                      <c:pt idx="4">
                        <c:v>0.1075</c:v>
                      </c:pt>
                      <c:pt idx="5">
                        <c:v>0.11600000000000001</c:v>
                      </c:pt>
                      <c:pt idx="6">
                        <c:v>9.4899999999999998E-2</c:v>
                      </c:pt>
                      <c:pt idx="7">
                        <c:v>0.14349999999999999</c:v>
                      </c:pt>
                      <c:pt idx="8">
                        <c:v>0.15859999999999999</c:v>
                      </c:pt>
                      <c:pt idx="9">
                        <c:v>0.1469</c:v>
                      </c:pt>
                      <c:pt idx="10">
                        <c:v>0.11700000000000001</c:v>
                      </c:pt>
                    </c:numCache>
                  </c:numRef>
                </c:val>
                <c:extLst xmlns:c15="http://schemas.microsoft.com/office/drawing/2012/chart">
                  <c:ext xmlns:c16="http://schemas.microsoft.com/office/drawing/2014/chart" uri="{C3380CC4-5D6E-409C-BE32-E72D297353CC}">
                    <c16:uniqueId val="{00000013-9BAA-45C5-8201-526D6CDF61E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0.1326</c:v>
                      </c:pt>
                      <c:pt idx="1">
                        <c:v>0.14799999999999999</c:v>
                      </c:pt>
                      <c:pt idx="2">
                        <c:v>8.3500000000000005E-2</c:v>
                      </c:pt>
                      <c:pt idx="3">
                        <c:v>8.6699999999999999E-2</c:v>
                      </c:pt>
                      <c:pt idx="4">
                        <c:v>7.2400000000000006E-2</c:v>
                      </c:pt>
                      <c:pt idx="5">
                        <c:v>4.4400000000000002E-2</c:v>
                      </c:pt>
                      <c:pt idx="6">
                        <c:v>3.5200000000000002E-2</c:v>
                      </c:pt>
                      <c:pt idx="7">
                        <c:v>7.4099999999999999E-2</c:v>
                      </c:pt>
                      <c:pt idx="8">
                        <c:v>5.2900000000000003E-2</c:v>
                      </c:pt>
                      <c:pt idx="9">
                        <c:v>8.3900000000000002E-2</c:v>
                      </c:pt>
                      <c:pt idx="10">
                        <c:v>4.82E-2</c:v>
                      </c:pt>
                    </c:numCache>
                  </c:numRef>
                </c:val>
                <c:extLst xmlns:c15="http://schemas.microsoft.com/office/drawing/2012/chart">
                  <c:ext xmlns:c16="http://schemas.microsoft.com/office/drawing/2014/chart" uri="{C3380CC4-5D6E-409C-BE32-E72D297353CC}">
                    <c16:uniqueId val="{00000014-9BAA-45C5-8201-526D6CDF61E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304</c:v>
                      </c:pt>
                      <c:pt idx="1">
                        <c:v>292</c:v>
                      </c:pt>
                      <c:pt idx="2">
                        <c:v>361</c:v>
                      </c:pt>
                      <c:pt idx="3">
                        <c:v>338</c:v>
                      </c:pt>
                      <c:pt idx="4">
                        <c:v>351</c:v>
                      </c:pt>
                      <c:pt idx="5">
                        <c:v>340</c:v>
                      </c:pt>
                      <c:pt idx="6">
                        <c:v>321</c:v>
                      </c:pt>
                      <c:pt idx="7">
                        <c:v>338</c:v>
                      </c:pt>
                      <c:pt idx="8">
                        <c:v>343</c:v>
                      </c:pt>
                      <c:pt idx="9">
                        <c:v>330</c:v>
                      </c:pt>
                      <c:pt idx="10">
                        <c:v>364</c:v>
                      </c:pt>
                    </c:numCache>
                  </c:numRef>
                </c:val>
                <c:extLst xmlns:c15="http://schemas.microsoft.com/office/drawing/2012/chart">
                  <c:ext xmlns:c16="http://schemas.microsoft.com/office/drawing/2014/chart" uri="{C3380CC4-5D6E-409C-BE32-E72D297353CC}">
                    <c16:uniqueId val="{00000015-9BAA-45C5-8201-526D6CDF61E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82</c:v>
                      </c:pt>
                      <c:pt idx="1">
                        <c:v>65</c:v>
                      </c:pt>
                      <c:pt idx="2">
                        <c:v>67</c:v>
                      </c:pt>
                      <c:pt idx="3">
                        <c:v>73</c:v>
                      </c:pt>
                      <c:pt idx="4">
                        <c:v>46</c:v>
                      </c:pt>
                      <c:pt idx="5">
                        <c:v>47</c:v>
                      </c:pt>
                      <c:pt idx="6">
                        <c:v>35</c:v>
                      </c:pt>
                      <c:pt idx="7">
                        <c:v>62</c:v>
                      </c:pt>
                      <c:pt idx="8">
                        <c:v>69</c:v>
                      </c:pt>
                      <c:pt idx="9">
                        <c:v>63</c:v>
                      </c:pt>
                      <c:pt idx="10">
                        <c:v>51</c:v>
                      </c:pt>
                    </c:numCache>
                  </c:numRef>
                </c:val>
                <c:extLst xmlns:c15="http://schemas.microsoft.com/office/drawing/2012/chart">
                  <c:ext xmlns:c16="http://schemas.microsoft.com/office/drawing/2014/chart" uri="{C3380CC4-5D6E-409C-BE32-E72D297353CC}">
                    <c16:uniqueId val="{00000016-9BAA-45C5-8201-526D6CDF61E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59</c:v>
                      </c:pt>
                      <c:pt idx="1">
                        <c:v>62</c:v>
                      </c:pt>
                      <c:pt idx="2">
                        <c:v>39</c:v>
                      </c:pt>
                      <c:pt idx="3">
                        <c:v>39</c:v>
                      </c:pt>
                      <c:pt idx="4">
                        <c:v>31</c:v>
                      </c:pt>
                      <c:pt idx="5">
                        <c:v>18</c:v>
                      </c:pt>
                      <c:pt idx="6">
                        <c:v>13</c:v>
                      </c:pt>
                      <c:pt idx="7">
                        <c:v>32</c:v>
                      </c:pt>
                      <c:pt idx="8">
                        <c:v>23</c:v>
                      </c:pt>
                      <c:pt idx="9">
                        <c:v>36</c:v>
                      </c:pt>
                      <c:pt idx="10">
                        <c:v>21</c:v>
                      </c:pt>
                    </c:numCache>
                  </c:numRef>
                </c:val>
                <c:extLst xmlns:c15="http://schemas.microsoft.com/office/drawing/2012/chart">
                  <c:ext xmlns:c16="http://schemas.microsoft.com/office/drawing/2014/chart" uri="{C3380CC4-5D6E-409C-BE32-E72D297353CC}">
                    <c16:uniqueId val="{00000017-9BAA-45C5-8201-526D6CDF61E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8-9BAA-45C5-8201-526D6CDF61E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9-9BAA-45C5-8201-526D6CDF61E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A-9BAA-45C5-8201-526D6CDF61ED}"/>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944-C846-8E49-5791168CF717}"/>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944-C846-8E49-5791168CF717}"/>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944-C846-8E49-5791168CF717}"/>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944-C846-8E49-5791168CF717}"/>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944-C846-8E49-5791168CF717}"/>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944-C846-8E49-5791168CF717}"/>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944-C846-8E49-5791168CF717}"/>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944-C846-8E49-5791168CF717}"/>
                </c:ext>
              </c:extLst>
            </c:dLbl>
            <c:dLbl>
              <c:idx val="8"/>
              <c:layout>
                <c:manualLayout>
                  <c:x val="-1.3383473938845954E-3"/>
                  <c:y val="5.1620060867929293E-2"/>
                </c:manualLayout>
              </c:layout>
              <c:tx>
                <c:rich>
                  <a:bodyPr/>
                  <a:lstStyle/>
                  <a:p>
                    <a:r>
                      <a:rPr lang="en-US" b="1">
                        <a:solidFill>
                          <a:schemeClr val="bg1"/>
                        </a:solidFill>
                      </a:rPr>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944-C846-8E49-5791168CF717}"/>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0944-C846-8E49-5791168CF717}"/>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944-C846-8E49-5791168CF717}"/>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944-C846-8E49-5791168CF717}"/>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944-C846-8E49-5791168CF717}"/>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944-C846-8E49-5791168CF717}"/>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944-C846-8E49-5791168CF717}"/>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944-C846-8E49-5791168CF717}"/>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944-C846-8E49-5791168CF717}"/>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0944-C846-8E49-5791168CF717}"/>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0944-C846-8E49-5791168CF717}"/>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0944-C846-8E49-5791168CF717}"/>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0944-C846-8E49-5791168CF717}"/>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0944-C846-8E49-5791168CF717}"/>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0944-C846-8E49-5791168CF717}"/>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0944-C846-8E49-5791168CF717}"/>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0944-C846-8E49-5791168CF717}"/>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0944-C846-8E49-5791168CF717}"/>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0944-C846-8E49-5791168CF717}"/>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0944-C846-8E49-5791168CF717}"/>
            </c:ext>
          </c:extLst>
        </c:ser>
        <c:dLbls>
          <c:showLegendKey val="0"/>
          <c:showVal val="0"/>
          <c:showCatName val="0"/>
          <c:showSerName val="0"/>
          <c:showPercent val="0"/>
          <c:showBubbleSize val="0"/>
        </c:dLbls>
        <c:gapWidth val="26"/>
        <c:overlap val="100"/>
        <c:axId val="281718024"/>
        <c:axId val="281717632"/>
      </c:barChart>
      <c:catAx>
        <c:axId val="281718024"/>
        <c:scaling>
          <c:orientation val="minMax"/>
        </c:scaling>
        <c:delete val="0"/>
        <c:axPos val="b"/>
        <c:title>
          <c:tx>
            <c:rich>
              <a:bodyPr/>
              <a:lstStyle/>
              <a:p>
                <a:pPr>
                  <a:defRPr/>
                </a:pPr>
                <a:r>
                  <a:rPr lang="en-US"/>
                  <a:t>Screening Time Point</a:t>
                </a:r>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sz="1400"/>
            </a:pPr>
            <a:endParaRPr lang="en-US"/>
          </a:p>
        </c:txPr>
        <c:crossAx val="281717632"/>
        <c:crosses val="autoZero"/>
        <c:auto val="1"/>
        <c:lblAlgn val="ctr"/>
        <c:lblOffset val="100"/>
        <c:tickLblSkip val="1"/>
        <c:tickMarkSkip val="1"/>
        <c:noMultiLvlLbl val="0"/>
      </c:catAx>
      <c:valAx>
        <c:axId val="281717632"/>
        <c:scaling>
          <c:orientation val="minMax"/>
        </c:scaling>
        <c:delete val="0"/>
        <c:axPos val="l"/>
        <c:majorGridlines>
          <c:spPr>
            <a:ln w="2623">
              <a:noFill/>
              <a:prstDash val="solid"/>
            </a:ln>
          </c:spPr>
        </c:majorGridlines>
        <c:title>
          <c:tx>
            <c:rich>
              <a:bodyPr rot="-5400000" vert="horz"/>
              <a:lstStyle/>
              <a:p>
                <a:pPr>
                  <a:defRPr/>
                </a:pPr>
                <a:r>
                  <a:rPr lang="en-US"/>
                  <a:t>Percentage of Students</a:t>
                </a:r>
              </a:p>
            </c:rich>
          </c:tx>
          <c:layout>
            <c:manualLayout>
              <c:xMode val="edge"/>
              <c:yMode val="edge"/>
              <c:x val="9.372680362294987E-2"/>
              <c:y val="0.31931430287949747"/>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281718024"/>
        <c:crosses val="autoZero"/>
        <c:crossBetween val="between"/>
        <c:majorUnit val="0.2"/>
      </c:valAx>
      <c:spPr>
        <a:noFill/>
        <a:ln w="10489">
          <a:noFill/>
          <a:prstDash val="solid"/>
        </a:ln>
      </c:spPr>
    </c:plotArea>
    <c:legend>
      <c:legendPos val="r"/>
      <c:layout>
        <c:manualLayout>
          <c:xMode val="edge"/>
          <c:yMode val="edge"/>
          <c:x val="0.89256801048063583"/>
          <c:y val="0.41264674071671176"/>
          <c:w val="0.10743198951936399"/>
          <c:h val="0.17470632501554215"/>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600" b="0" i="0" u="none" strike="noStrike" baseline="0">
          <a:solidFill>
            <a:schemeClr val="tx1"/>
          </a:solidFill>
          <a:latin typeface="+mn-lt"/>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944-C846-8E49-5791168CF717}"/>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944-C846-8E49-5791168CF717}"/>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944-C846-8E49-5791168CF717}"/>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944-C846-8E49-5791168CF717}"/>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944-C846-8E49-5791168CF717}"/>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944-C846-8E49-5791168CF717}"/>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944-C846-8E49-5791168CF717}"/>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944-C846-8E49-5791168CF717}"/>
                </c:ext>
              </c:extLst>
            </c:dLbl>
            <c:dLbl>
              <c:idx val="8"/>
              <c:layout>
                <c:manualLayout>
                  <c:x val="-1.3383473938845954E-3"/>
                  <c:y val="5.1620060867929293E-2"/>
                </c:manualLayout>
              </c:layout>
              <c:tx>
                <c:rich>
                  <a:bodyPr/>
                  <a:lstStyle/>
                  <a:p>
                    <a:r>
                      <a:rPr lang="en-US" b="1">
                        <a:solidFill>
                          <a:schemeClr val="bg1"/>
                        </a:solidFill>
                      </a:rPr>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944-C846-8E49-5791168CF717}"/>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0944-C846-8E49-5791168CF717}"/>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944-C846-8E49-5791168CF717}"/>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944-C846-8E49-5791168CF717}"/>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944-C846-8E49-5791168CF717}"/>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944-C846-8E49-5791168CF717}"/>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944-C846-8E49-5791168CF717}"/>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944-C846-8E49-5791168CF717}"/>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944-C846-8E49-5791168CF717}"/>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0944-C846-8E49-5791168CF717}"/>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0944-C846-8E49-5791168CF717}"/>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0944-C846-8E49-5791168CF717}"/>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0944-C846-8E49-5791168CF717}"/>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0944-C846-8E49-5791168CF717}"/>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0944-C846-8E49-5791168CF717}"/>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0944-C846-8E49-5791168CF717}"/>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0944-C846-8E49-5791168CF717}"/>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0944-C846-8E49-5791168CF717}"/>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0944-C846-8E49-5791168CF717}"/>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0944-C846-8E49-5791168CF717}"/>
            </c:ext>
          </c:extLst>
        </c:ser>
        <c:dLbls>
          <c:showLegendKey val="0"/>
          <c:showVal val="0"/>
          <c:showCatName val="0"/>
          <c:showSerName val="0"/>
          <c:showPercent val="0"/>
          <c:showBubbleSize val="0"/>
        </c:dLbls>
        <c:gapWidth val="26"/>
        <c:overlap val="100"/>
        <c:axId val="281718024"/>
        <c:axId val="281717632"/>
      </c:barChart>
      <c:catAx>
        <c:axId val="281718024"/>
        <c:scaling>
          <c:orientation val="minMax"/>
        </c:scaling>
        <c:delete val="0"/>
        <c:axPos val="b"/>
        <c:title>
          <c:tx>
            <c:rich>
              <a:bodyPr/>
              <a:lstStyle/>
              <a:p>
                <a:pPr>
                  <a:defRPr/>
                </a:pPr>
                <a:r>
                  <a:rPr lang="en-US"/>
                  <a:t>Screening Time Point</a:t>
                </a:r>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sz="1400"/>
            </a:pPr>
            <a:endParaRPr lang="en-US"/>
          </a:p>
        </c:txPr>
        <c:crossAx val="281717632"/>
        <c:crosses val="autoZero"/>
        <c:auto val="1"/>
        <c:lblAlgn val="ctr"/>
        <c:lblOffset val="100"/>
        <c:tickLblSkip val="1"/>
        <c:tickMarkSkip val="1"/>
        <c:noMultiLvlLbl val="0"/>
      </c:catAx>
      <c:valAx>
        <c:axId val="281717632"/>
        <c:scaling>
          <c:orientation val="minMax"/>
        </c:scaling>
        <c:delete val="0"/>
        <c:axPos val="l"/>
        <c:majorGridlines>
          <c:spPr>
            <a:ln w="2623">
              <a:noFill/>
              <a:prstDash val="solid"/>
            </a:ln>
          </c:spPr>
        </c:majorGridlines>
        <c:title>
          <c:tx>
            <c:rich>
              <a:bodyPr rot="-5400000" vert="horz"/>
              <a:lstStyle/>
              <a:p>
                <a:pPr>
                  <a:defRPr/>
                </a:pPr>
                <a:r>
                  <a:rPr lang="en-US"/>
                  <a:t>Percentage of Students</a:t>
                </a:r>
              </a:p>
            </c:rich>
          </c:tx>
          <c:layout>
            <c:manualLayout>
              <c:xMode val="edge"/>
              <c:yMode val="edge"/>
              <c:x val="9.372680362294987E-2"/>
              <c:y val="0.31931430287949747"/>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281718024"/>
        <c:crosses val="autoZero"/>
        <c:crossBetween val="between"/>
        <c:majorUnit val="0.2"/>
      </c:valAx>
      <c:spPr>
        <a:noFill/>
        <a:ln w="10489">
          <a:noFill/>
          <a:prstDash val="solid"/>
        </a:ln>
      </c:spPr>
    </c:plotArea>
    <c:legend>
      <c:legendPos val="r"/>
      <c:layout>
        <c:manualLayout>
          <c:xMode val="edge"/>
          <c:yMode val="edge"/>
          <c:x val="0.89256801048063583"/>
          <c:y val="0.41264674071671176"/>
          <c:w val="0.10743198951936399"/>
          <c:h val="0.17470632501554215"/>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600" b="0" i="0" u="none" strike="noStrike" baseline="0">
          <a:solidFill>
            <a:schemeClr val="tx1"/>
          </a:solidFill>
          <a:latin typeface="+mn-lt"/>
          <a:ea typeface="Times New Roman"/>
          <a:cs typeface="Times New Roman"/>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281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BAA-45C5-8201-526D6CDF61ED}"/>
                </c:ext>
              </c:extLst>
            </c:dLbl>
            <c:dLbl>
              <c:idx val="1"/>
              <c:layout>
                <c:manualLayout>
                  <c:x val="1.1536444582235818E-2"/>
                  <c:y val="-3.1796694771133692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BAA-45C5-8201-526D6CDF61ED}"/>
                </c:ext>
              </c:extLst>
            </c:dLbl>
            <c:dLbl>
              <c:idx val="2"/>
              <c:layout>
                <c:manualLayout>
                  <c:x val="1.0382800124012237E-2"/>
                  <c:y val="-7.949173692783423E-3"/>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BAA-45C5-8201-526D6CDF61ED}"/>
                </c:ext>
              </c:extLst>
            </c:dLbl>
            <c:dLbl>
              <c:idx val="3"/>
              <c:layout>
                <c:manualLayout>
                  <c:x val="5.7682222911179092E-3"/>
                  <c:y val="-1.5898347385566943E-2"/>
                </c:manualLayout>
              </c:layout>
              <c:tx>
                <c:rich>
                  <a:bodyPr/>
                  <a:lstStyle/>
                  <a:p>
                    <a:fld id="{92923A5F-C898-434C-8755-3255033DE90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BAA-45C5-8201-526D6CDF61ED}"/>
                </c:ext>
              </c:extLst>
            </c:dLbl>
            <c:dLbl>
              <c:idx val="4"/>
              <c:layout>
                <c:manualLayout>
                  <c:x val="8.0755112075650733E-3"/>
                  <c:y val="5.2994491285222817E-3"/>
                </c:manualLayout>
              </c:layout>
              <c:tx>
                <c:rich>
                  <a:bodyPr/>
                  <a:lstStyle/>
                  <a:p>
                    <a:fld id="{7FC9A0A5-F1A2-49E2-85B3-1F5912E23A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BAA-45C5-8201-526D6CDF61ED}"/>
                </c:ext>
              </c:extLst>
            </c:dLbl>
            <c:dLbl>
              <c:idx val="5"/>
              <c:layout>
                <c:manualLayout>
                  <c:x val="1.0382800124012237E-2"/>
                  <c:y val="5.2994491285223303E-3"/>
                </c:manualLayout>
              </c:layout>
              <c:tx>
                <c:rich>
                  <a:bodyPr/>
                  <a:lstStyle/>
                  <a:p>
                    <a:fld id="{75B572A1-DE12-4BB3-864B-8CCE23E501F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B50-4089-8FFE-C5D871197C71}"/>
                </c:ext>
              </c:extLst>
            </c:dLbl>
            <c:dLbl>
              <c:idx val="6"/>
              <c:layout>
                <c:manualLayout>
                  <c:x val="5.7682222911179092E-3"/>
                  <c:y val="1.3248622821305754E-2"/>
                </c:manualLayout>
              </c:layout>
              <c:tx>
                <c:rich>
                  <a:bodyPr/>
                  <a:lstStyle/>
                  <a:p>
                    <a:fld id="{1222DAF1-993F-4A3E-96A7-D2241B48EE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B50-4089-8FFE-C5D871197C71}"/>
                </c:ext>
              </c:extLst>
            </c:dLbl>
            <c:dLbl>
              <c:idx val="7"/>
              <c:layout>
                <c:manualLayout>
                  <c:x val="6.9218667493414071E-3"/>
                  <c:y val="-2.1197796514089127E-2"/>
                </c:manualLayout>
              </c:layout>
              <c:tx>
                <c:rich>
                  <a:bodyPr/>
                  <a:lstStyle/>
                  <a:p>
                    <a:fld id="{E4F3ED62-D4A5-4038-A6BD-E119256276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B50-4089-8FFE-C5D871197C71}"/>
                </c:ext>
              </c:extLst>
            </c:dLbl>
            <c:dLbl>
              <c:idx val="8"/>
              <c:layout>
                <c:manualLayout>
                  <c:x val="5.7682222911179092E-3"/>
                  <c:y val="-2.1197796514089127E-2"/>
                </c:manualLayout>
              </c:layout>
              <c:tx>
                <c:rich>
                  <a:bodyPr/>
                  <a:lstStyle/>
                  <a:p>
                    <a:fld id="{3BCACFC4-9C88-4431-959A-EB02346B8BE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B50-4089-8FFE-C5D871197C71}"/>
                </c:ext>
              </c:extLst>
            </c:dLbl>
            <c:dLbl>
              <c:idx val="9"/>
              <c:layout>
                <c:manualLayout>
                  <c:x val="5.7682222911179092E-3"/>
                  <c:y val="-2.9146970206872552E-2"/>
                </c:manualLayout>
              </c:layout>
              <c:tx>
                <c:rich>
                  <a:bodyPr/>
                  <a:lstStyle/>
                  <a:p>
                    <a:fld id="{611C267D-B39E-4A2E-A339-5051334EDA2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B50-4089-8FFE-C5D871197C71}"/>
                </c:ext>
              </c:extLst>
            </c:dLbl>
            <c:dLbl>
              <c:idx val="10"/>
              <c:layout>
                <c:manualLayout>
                  <c:x val="6.9218667493413221E-3"/>
                  <c:y val="-7.9491736927835201E-3"/>
                </c:manualLayout>
              </c:layout>
              <c:tx>
                <c:rich>
                  <a:bodyPr/>
                  <a:lstStyle/>
                  <a:p>
                    <a:fld id="{26854A62-6AFC-41A4-9BDC-A72E5337547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B50-4089-8FFE-C5D871197C71}"/>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c:formatCode>
                <c:ptCount val="11"/>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pt idx="9">
                  <c:v>0.76919999999999999</c:v>
                </c:pt>
                <c:pt idx="10">
                  <c:v>0.83489999999999998</c:v>
                </c:pt>
              </c:numCache>
            </c:numRef>
          </c:val>
          <c:extLst>
            <c:ext xmlns:c15="http://schemas.microsoft.com/office/drawing/2012/chart" uri="{02D57815-91ED-43cb-92C2-25804820EDAC}">
              <c15:datalabelsRange>
                <c15:f>Sheet1!$K$2:$K$1048570</c15:f>
                <c15:dlblRangeCache>
                  <c:ptCount val="1048569"/>
                  <c:pt idx="0">
                    <c:v>68.31% 
(n=304)</c:v>
                  </c:pt>
                  <c:pt idx="1">
                    <c:v>69.69% 
(n=292)</c:v>
                  </c:pt>
                  <c:pt idx="2">
                    <c:v>77.3% 
(n=361)</c:v>
                  </c:pt>
                  <c:pt idx="3">
                    <c:v>75.11% 
(n=338)</c:v>
                  </c:pt>
                  <c:pt idx="4">
                    <c:v>82.01% 
(n=351)</c:v>
                  </c:pt>
                  <c:pt idx="5">
                    <c:v>83.95% 
(n=340)</c:v>
                  </c:pt>
                  <c:pt idx="6">
                    <c:v>86.99% 
(n=321)</c:v>
                  </c:pt>
                  <c:pt idx="7">
                    <c:v>78.24% 
(n=338)</c:v>
                  </c:pt>
                  <c:pt idx="8">
                    <c:v>78.85% 
(n=343)</c:v>
                  </c:pt>
                  <c:pt idx="9">
                    <c:v>76.92% 
(n=330)</c:v>
                  </c:pt>
                  <c:pt idx="10">
                    <c:v>83.49% 
(n=364)</c:v>
                  </c:pt>
                </c15:dlblRangeCache>
              </c15:datalabelsRange>
            </c:ext>
            <c:ext xmlns:c16="http://schemas.microsoft.com/office/drawing/2014/chart" uri="{C3380CC4-5D6E-409C-BE32-E72D297353CC}">
              <c16:uniqueId val="{00000005-9BAA-45C5-8201-526D6CDF61ED}"/>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3.9223911579601742E-2"/>
                  <c:y val="-6.0943664978006268E-2"/>
                </c:manualLayout>
              </c:layout>
              <c:tx>
                <c:rich>
                  <a:bodyPr/>
                  <a:lstStyle/>
                  <a:p>
                    <a:fld id="{64F15409-551E-4285-9306-529FF36D65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BAA-45C5-8201-526D6CDF61ED}"/>
                </c:ext>
              </c:extLst>
            </c:dLbl>
            <c:dLbl>
              <c:idx val="1"/>
              <c:layout>
                <c:manualLayout>
                  <c:x val="4.037755603782537E-2"/>
                  <c:y val="-6.6243114106528528E-2"/>
                </c:manualLayout>
              </c:layout>
              <c:tx>
                <c:rich>
                  <a:bodyPr/>
                  <a:lstStyle/>
                  <a:p>
                    <a:fld id="{780FC7AF-98D3-4637-BA3C-07F467E9B3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BAA-45C5-8201-526D6CDF61ED}"/>
                </c:ext>
              </c:extLst>
            </c:dLbl>
            <c:dLbl>
              <c:idx val="2"/>
              <c:layout>
                <c:manualLayout>
                  <c:x val="3.9223911579601742E-2"/>
                  <c:y val="-2.3847521078350267E-2"/>
                </c:manualLayout>
              </c:layout>
              <c:tx>
                <c:rich>
                  <a:bodyPr/>
                  <a:lstStyle/>
                  <a:p>
                    <a:fld id="{84A03DAA-29C8-4A63-A02F-F92BD1AAB80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BAA-45C5-8201-526D6CDF61ED}"/>
                </c:ext>
              </c:extLst>
            </c:dLbl>
            <c:dLbl>
              <c:idx val="3"/>
              <c:layout>
                <c:manualLayout>
                  <c:x val="4.3838489412496115E-2"/>
                  <c:y val="-3.7096143899655973E-2"/>
                </c:manualLayout>
              </c:layout>
              <c:tx>
                <c:rich>
                  <a:bodyPr/>
                  <a:lstStyle/>
                  <a:p>
                    <a:fld id="{4782D720-9660-49E0-9755-008C91B9E2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BAA-45C5-8201-526D6CDF61ED}"/>
                </c:ext>
              </c:extLst>
            </c:dLbl>
            <c:dLbl>
              <c:idx val="4"/>
              <c:layout>
                <c:manualLayout>
                  <c:x val="4.037755603782537E-2"/>
                  <c:y val="-1.3248622821305706E-2"/>
                </c:manualLayout>
              </c:layout>
              <c:tx>
                <c:rich>
                  <a:bodyPr/>
                  <a:lstStyle/>
                  <a:p>
                    <a:fld id="{906A608C-8F3A-4CF3-9B2E-39E2D9024735}"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BAA-45C5-8201-526D6CDF61ED}"/>
                </c:ext>
              </c:extLst>
            </c:dLbl>
            <c:dLbl>
              <c:idx val="5"/>
              <c:layout>
                <c:manualLayout>
                  <c:x val="4.1531200496048949E-2"/>
                  <c:y val="5.2994491285222817E-3"/>
                </c:manualLayout>
              </c:layout>
              <c:tx>
                <c:rich>
                  <a:bodyPr/>
                  <a:lstStyle/>
                  <a:p>
                    <a:fld id="{FDBD0CE1-A758-4527-A9B8-A88107948C8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B50-4089-8FFE-C5D871197C71}"/>
                </c:ext>
              </c:extLst>
            </c:dLbl>
            <c:dLbl>
              <c:idx val="6"/>
              <c:layout>
                <c:manualLayout>
                  <c:x val="3.8070267121378204E-2"/>
                  <c:y val="2.1197796514089127E-2"/>
                </c:manualLayout>
              </c:layout>
              <c:tx>
                <c:rich>
                  <a:bodyPr/>
                  <a:lstStyle/>
                  <a:p>
                    <a:fld id="{FDEBEE75-A149-4B55-9436-33E074F22E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B50-4089-8FFE-C5D871197C71}"/>
                </c:ext>
              </c:extLst>
            </c:dLbl>
            <c:dLbl>
              <c:idx val="7"/>
              <c:layout>
                <c:manualLayout>
                  <c:x val="4.3838489412496115E-2"/>
                  <c:y val="-1.8548071949827986E-2"/>
                </c:manualLayout>
              </c:layout>
              <c:tx>
                <c:rich>
                  <a:bodyPr/>
                  <a:lstStyle/>
                  <a:p>
                    <a:fld id="{400B8C46-AEA9-4369-96AF-FF862061E89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B50-4089-8FFE-C5D871197C71}"/>
                </c:ext>
              </c:extLst>
            </c:dLbl>
            <c:dLbl>
              <c:idx val="8"/>
              <c:layout>
                <c:manualLayout>
                  <c:x val="4.1531200496048949E-2"/>
                  <c:y val="-5.299449128522306E-3"/>
                </c:manualLayout>
              </c:layout>
              <c:tx>
                <c:rich>
                  <a:bodyPr/>
                  <a:lstStyle/>
                  <a:p>
                    <a:fld id="{4925AB48-4F8D-41AF-A92D-7EC6ED4AA0B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B50-4089-8FFE-C5D871197C71}"/>
                </c:ext>
              </c:extLst>
            </c:dLbl>
            <c:dLbl>
              <c:idx val="9"/>
              <c:layout>
                <c:manualLayout>
                  <c:x val="3.9223911579601617E-2"/>
                  <c:y val="-2.3847521078350267E-2"/>
                </c:manualLayout>
              </c:layout>
              <c:tx>
                <c:rich>
                  <a:bodyPr/>
                  <a:lstStyle/>
                  <a:p>
                    <a:fld id="{2E14930A-D5D7-42BC-A1BB-C554F79B62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B50-4089-8FFE-C5D871197C71}"/>
                </c:ext>
              </c:extLst>
            </c:dLbl>
            <c:dLbl>
              <c:idx val="10"/>
              <c:layout>
                <c:manualLayout>
                  <c:x val="5.0760356161837605E-2"/>
                  <c:y val="1.0598898257044539E-2"/>
                </c:manualLayout>
              </c:layout>
              <c:tx>
                <c:rich>
                  <a:bodyPr/>
                  <a:lstStyle/>
                  <a:p>
                    <a:fld id="{B429267D-D332-4203-858A-454742F920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B50-4089-8FFE-C5D871197C71}"/>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c:formatCode>
                <c:ptCount val="11"/>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pt idx="9">
                  <c:v>0.1469</c:v>
                </c:pt>
                <c:pt idx="10">
                  <c:v>0.11700000000000001</c:v>
                </c:pt>
              </c:numCache>
            </c:numRef>
          </c:val>
          <c:extLst>
            <c:ext xmlns:c15="http://schemas.microsoft.com/office/drawing/2012/chart" uri="{02D57815-91ED-43cb-92C2-25804820EDAC}">
              <c15:datalabelsRange>
                <c15:f>Sheet1!$L$2:$L$1048570</c15:f>
                <c15:dlblRangeCache>
                  <c:ptCount val="1048569"/>
                  <c:pt idx="0">
                    <c:v>18.43% 
(n=82)</c:v>
                  </c:pt>
                  <c:pt idx="1">
                    <c:v>15.51% 
(n=65)</c:v>
                  </c:pt>
                  <c:pt idx="2">
                    <c:v>14.35% 
(n=67)</c:v>
                  </c:pt>
                  <c:pt idx="3">
                    <c:v>16.22% 
(n=73)</c:v>
                  </c:pt>
                  <c:pt idx="4">
                    <c:v>10.75% 
(n=46)</c:v>
                  </c:pt>
                  <c:pt idx="5">
                    <c:v>11.6% 
(n=47)</c:v>
                  </c:pt>
                  <c:pt idx="6">
                    <c:v>9.49% 
(n=35)</c:v>
                  </c:pt>
                  <c:pt idx="7">
                    <c:v>14.35% 
(n=62)</c:v>
                  </c:pt>
                  <c:pt idx="8">
                    <c:v>15.86% 
(n=69)</c:v>
                  </c:pt>
                  <c:pt idx="9">
                    <c:v>14.69% 
(n=63)</c:v>
                  </c:pt>
                  <c:pt idx="10">
                    <c:v>11.7% 
(n=51)</c:v>
                  </c:pt>
                </c15:dlblRangeCache>
              </c15:datalabelsRange>
            </c:ext>
            <c:ext xmlns:c16="http://schemas.microsoft.com/office/drawing/2014/chart" uri="{C3380CC4-5D6E-409C-BE32-E72D297353CC}">
              <c16:uniqueId val="{0000000B-9BAA-45C5-8201-526D6CDF61ED}"/>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0377556037825328E-2"/>
                  <c:y val="-6.7749075673838519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BAA-45C5-8201-526D6CDF61ED}"/>
                </c:ext>
              </c:extLst>
            </c:dLbl>
            <c:dLbl>
              <c:idx val="1"/>
              <c:layout>
                <c:manualLayout>
                  <c:x val="4.1531200496048949E-2"/>
                  <c:y val="-7.5626268659955004E-2"/>
                </c:manualLayout>
              </c:layout>
              <c:tx>
                <c:rich>
                  <a:bodyPr/>
                  <a:lstStyle/>
                  <a:p>
                    <a:fld id="{4E443FB2-153A-4B57-9F2D-660BCC92CCC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BAA-45C5-8201-526D6CDF61ED}"/>
                </c:ext>
              </c:extLst>
            </c:dLbl>
            <c:dLbl>
              <c:idx val="2"/>
              <c:layout>
                <c:manualLayout>
                  <c:x val="4.3838489412496115E-2"/>
                  <c:y val="-5.3727442654848759E-2"/>
                </c:manualLayout>
              </c:layout>
              <c:tx>
                <c:rich>
                  <a:bodyPr/>
                  <a:lstStyle/>
                  <a:p>
                    <a:fld id="{B5FD1F84-D654-472D-A29D-96EC21B95F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BAA-45C5-8201-526D6CDF61ED}"/>
                </c:ext>
              </c:extLst>
            </c:dLbl>
            <c:dLbl>
              <c:idx val="3"/>
              <c:layout>
                <c:manualLayout>
                  <c:x val="5.0183533932725816E-2"/>
                  <c:y val="-6.05459976536376E-2"/>
                </c:manualLayout>
              </c:layout>
              <c:tx>
                <c:rich>
                  <a:bodyPr/>
                  <a:lstStyle/>
                  <a:p>
                    <a:fld id="{2A8ECF51-E2F2-4220-825A-25084A0DE25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BAA-45C5-8201-526D6CDF61ED}"/>
                </c:ext>
              </c:extLst>
            </c:dLbl>
            <c:dLbl>
              <c:idx val="4"/>
              <c:layout>
                <c:manualLayout>
                  <c:x val="4.1531200496048949E-2"/>
                  <c:y val="-4.996274737630324E-2"/>
                </c:manualLayout>
              </c:layout>
              <c:tx>
                <c:rich>
                  <a:bodyPr/>
                  <a:lstStyle/>
                  <a:p>
                    <a:fld id="{A40FA315-A07F-49DC-A970-0E68F89FF24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BAA-45C5-8201-526D6CDF61ED}"/>
                </c:ext>
              </c:extLst>
            </c:dLbl>
            <c:dLbl>
              <c:idx val="5"/>
              <c:layout>
                <c:manualLayout>
                  <c:x val="4.1531200496048949E-2"/>
                  <c:y val="-3.7096143899655973E-2"/>
                </c:manualLayout>
              </c:layout>
              <c:tx>
                <c:rich>
                  <a:bodyPr/>
                  <a:lstStyle/>
                  <a:p>
                    <a:fld id="{3FB20DEF-176F-4A66-9E7A-F4137D65A8A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FB50-4089-8FFE-C5D871197C71}"/>
                </c:ext>
              </c:extLst>
            </c:dLbl>
            <c:dLbl>
              <c:idx val="6"/>
              <c:layout>
                <c:manualLayout>
                  <c:x val="4.1531200496048949E-2"/>
                  <c:y val="-3.7096143899655973E-2"/>
                </c:manualLayout>
              </c:layout>
              <c:tx>
                <c:rich>
                  <a:bodyPr/>
                  <a:lstStyle/>
                  <a:p>
                    <a:fld id="{7B217BD8-3546-4A07-9D29-C45503B40C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B50-4089-8FFE-C5D871197C71}"/>
                </c:ext>
              </c:extLst>
            </c:dLbl>
            <c:dLbl>
              <c:idx val="7"/>
              <c:layout>
                <c:manualLayout>
                  <c:x val="4.6145778328943274E-2"/>
                  <c:y val="-4.7695042156700534E-2"/>
                </c:manualLayout>
              </c:layout>
              <c:tx>
                <c:rich>
                  <a:bodyPr/>
                  <a:lstStyle/>
                  <a:p>
                    <a:fld id="{1A73F8F7-5213-4389-8092-104D4FDE4EC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FB50-4089-8FFE-C5D871197C71}"/>
                </c:ext>
              </c:extLst>
            </c:dLbl>
            <c:dLbl>
              <c:idx val="8"/>
              <c:layout>
                <c:manualLayout>
                  <c:x val="4.3838489412495941E-2"/>
                  <c:y val="-3.8028554850654636E-2"/>
                </c:manualLayout>
              </c:layout>
              <c:tx>
                <c:rich>
                  <a:bodyPr/>
                  <a:lstStyle/>
                  <a:p>
                    <a:fld id="{BAB09506-1279-4D64-92FC-24AA2B5279F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B50-4089-8FFE-C5D871197C71}"/>
                </c:ext>
              </c:extLst>
            </c:dLbl>
            <c:dLbl>
              <c:idx val="9"/>
              <c:layout>
                <c:manualLayout>
                  <c:x val="4.3838489412496115E-2"/>
                  <c:y val="-5.1209787039341731E-2"/>
                </c:manualLayout>
              </c:layout>
              <c:tx>
                <c:rich>
                  <a:bodyPr/>
                  <a:lstStyle/>
                  <a:p>
                    <a:fld id="{5F736A4F-B2BB-4F04-BFD9-2DB68337212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FB50-4089-8FFE-C5D871197C71}"/>
                </c:ext>
              </c:extLst>
            </c:dLbl>
            <c:dLbl>
              <c:idx val="10"/>
              <c:layout>
                <c:manualLayout>
                  <c:x val="4.729942278716686E-2"/>
                  <c:y val="-3.7096143899655973E-2"/>
                </c:manualLayout>
              </c:layout>
              <c:tx>
                <c:rich>
                  <a:bodyPr/>
                  <a:lstStyle/>
                  <a:p>
                    <a:fld id="{506ACEA4-C7D9-4E8C-A69C-EF016FB859A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B50-4089-8FFE-C5D871197C71}"/>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c:formatCode>
                <c:ptCount val="11"/>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pt idx="9">
                  <c:v>8.3900000000000002E-2</c:v>
                </c:pt>
                <c:pt idx="10">
                  <c:v>4.82E-2</c:v>
                </c:pt>
              </c:numCache>
            </c:numRef>
          </c:val>
          <c:extLst>
            <c:ext xmlns:c15="http://schemas.microsoft.com/office/drawing/2012/chart" uri="{02D57815-91ED-43cb-92C2-25804820EDAC}">
              <c15:datalabelsRange>
                <c15:f>Sheet1!$M$2:$M$1048570</c15:f>
                <c15:dlblRangeCache>
                  <c:ptCount val="1048569"/>
                  <c:pt idx="0">
                    <c:v>13.26% 
(n=59)</c:v>
                  </c:pt>
                  <c:pt idx="1">
                    <c:v>14.8% 
(n=62)</c:v>
                  </c:pt>
                  <c:pt idx="2">
                    <c:v>8.35% 
(n=39)</c:v>
                  </c:pt>
                  <c:pt idx="3">
                    <c:v>8.67% 
(n=39)</c:v>
                  </c:pt>
                  <c:pt idx="4">
                    <c:v>7.24% 
(n=31)</c:v>
                  </c:pt>
                  <c:pt idx="5">
                    <c:v>4.44% 
(n=18)</c:v>
                  </c:pt>
                  <c:pt idx="6">
                    <c:v>3.52% 
(n=13)</c:v>
                  </c:pt>
                  <c:pt idx="7">
                    <c:v>7.41% 
(n=32)</c:v>
                  </c:pt>
                  <c:pt idx="8">
                    <c:v>5.29% 
(n=23)</c:v>
                  </c:pt>
                  <c:pt idx="9">
                    <c:v>8.39% 
(n=36)</c:v>
                  </c:pt>
                  <c:pt idx="10">
                    <c:v>4.82% 
(n=21)</c:v>
                  </c:pt>
                </c15:dlblRangeCache>
              </c15:datalabelsRange>
            </c:ext>
            <c:ext xmlns:c16="http://schemas.microsoft.com/office/drawing/2014/chart" uri="{C3380CC4-5D6E-409C-BE32-E72D297353CC}">
              <c16:uniqueId val="{00000011-9BAA-45C5-8201-526D6CDF61ED}"/>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0.68310000000000004</c:v>
                      </c:pt>
                      <c:pt idx="1">
                        <c:v>0.69689999999999996</c:v>
                      </c:pt>
                      <c:pt idx="2">
                        <c:v>0.77300000000000002</c:v>
                      </c:pt>
                      <c:pt idx="3">
                        <c:v>0.75109999999999999</c:v>
                      </c:pt>
                      <c:pt idx="4">
                        <c:v>0.82010000000000005</c:v>
                      </c:pt>
                      <c:pt idx="5">
                        <c:v>0.83950000000000002</c:v>
                      </c:pt>
                      <c:pt idx="6">
                        <c:v>0.86990000000000001</c:v>
                      </c:pt>
                      <c:pt idx="7">
                        <c:v>0.78239999999999998</c:v>
                      </c:pt>
                      <c:pt idx="8">
                        <c:v>0.78849999999999998</c:v>
                      </c:pt>
                      <c:pt idx="9">
                        <c:v>0.76919999999999999</c:v>
                      </c:pt>
                      <c:pt idx="10">
                        <c:v>0.83489999999999998</c:v>
                      </c:pt>
                    </c:numCache>
                  </c:numRef>
                </c:val>
                <c:extLst>
                  <c:ext xmlns:c16="http://schemas.microsoft.com/office/drawing/2014/chart" uri="{C3380CC4-5D6E-409C-BE32-E72D297353CC}">
                    <c16:uniqueId val="{00000012-9BAA-45C5-8201-526D6CDF61E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0.18429999999999999</c:v>
                      </c:pt>
                      <c:pt idx="1">
                        <c:v>0.15509999999999999</c:v>
                      </c:pt>
                      <c:pt idx="2">
                        <c:v>0.14349999999999999</c:v>
                      </c:pt>
                      <c:pt idx="3">
                        <c:v>0.16220000000000001</c:v>
                      </c:pt>
                      <c:pt idx="4">
                        <c:v>0.1075</c:v>
                      </c:pt>
                      <c:pt idx="5">
                        <c:v>0.11600000000000001</c:v>
                      </c:pt>
                      <c:pt idx="6">
                        <c:v>9.4899999999999998E-2</c:v>
                      </c:pt>
                      <c:pt idx="7">
                        <c:v>0.14349999999999999</c:v>
                      </c:pt>
                      <c:pt idx="8">
                        <c:v>0.15859999999999999</c:v>
                      </c:pt>
                      <c:pt idx="9">
                        <c:v>0.1469</c:v>
                      </c:pt>
                      <c:pt idx="10">
                        <c:v>0.11700000000000001</c:v>
                      </c:pt>
                    </c:numCache>
                  </c:numRef>
                </c:val>
                <c:extLst xmlns:c15="http://schemas.microsoft.com/office/drawing/2012/chart">
                  <c:ext xmlns:c16="http://schemas.microsoft.com/office/drawing/2014/chart" uri="{C3380CC4-5D6E-409C-BE32-E72D297353CC}">
                    <c16:uniqueId val="{00000013-9BAA-45C5-8201-526D6CDF61E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0.1326</c:v>
                      </c:pt>
                      <c:pt idx="1">
                        <c:v>0.14799999999999999</c:v>
                      </c:pt>
                      <c:pt idx="2">
                        <c:v>8.3500000000000005E-2</c:v>
                      </c:pt>
                      <c:pt idx="3">
                        <c:v>8.6699999999999999E-2</c:v>
                      </c:pt>
                      <c:pt idx="4">
                        <c:v>7.2400000000000006E-2</c:v>
                      </c:pt>
                      <c:pt idx="5">
                        <c:v>4.4400000000000002E-2</c:v>
                      </c:pt>
                      <c:pt idx="6">
                        <c:v>3.5200000000000002E-2</c:v>
                      </c:pt>
                      <c:pt idx="7">
                        <c:v>7.4099999999999999E-2</c:v>
                      </c:pt>
                      <c:pt idx="8">
                        <c:v>5.2900000000000003E-2</c:v>
                      </c:pt>
                      <c:pt idx="9">
                        <c:v>8.3900000000000002E-2</c:v>
                      </c:pt>
                      <c:pt idx="10">
                        <c:v>4.82E-2</c:v>
                      </c:pt>
                    </c:numCache>
                  </c:numRef>
                </c:val>
                <c:extLst xmlns:c15="http://schemas.microsoft.com/office/drawing/2012/chart">
                  <c:ext xmlns:c16="http://schemas.microsoft.com/office/drawing/2014/chart" uri="{C3380CC4-5D6E-409C-BE32-E72D297353CC}">
                    <c16:uniqueId val="{00000014-9BAA-45C5-8201-526D6CDF61E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304</c:v>
                      </c:pt>
                      <c:pt idx="1">
                        <c:v>292</c:v>
                      </c:pt>
                      <c:pt idx="2">
                        <c:v>361</c:v>
                      </c:pt>
                      <c:pt idx="3">
                        <c:v>338</c:v>
                      </c:pt>
                      <c:pt idx="4">
                        <c:v>351</c:v>
                      </c:pt>
                      <c:pt idx="5">
                        <c:v>340</c:v>
                      </c:pt>
                      <c:pt idx="6">
                        <c:v>321</c:v>
                      </c:pt>
                      <c:pt idx="7">
                        <c:v>338</c:v>
                      </c:pt>
                      <c:pt idx="8">
                        <c:v>343</c:v>
                      </c:pt>
                      <c:pt idx="9">
                        <c:v>330</c:v>
                      </c:pt>
                      <c:pt idx="10">
                        <c:v>364</c:v>
                      </c:pt>
                    </c:numCache>
                  </c:numRef>
                </c:val>
                <c:extLst xmlns:c15="http://schemas.microsoft.com/office/drawing/2012/chart">
                  <c:ext xmlns:c16="http://schemas.microsoft.com/office/drawing/2014/chart" uri="{C3380CC4-5D6E-409C-BE32-E72D297353CC}">
                    <c16:uniqueId val="{00000015-9BAA-45C5-8201-526D6CDF61E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82</c:v>
                      </c:pt>
                      <c:pt idx="1">
                        <c:v>65</c:v>
                      </c:pt>
                      <c:pt idx="2">
                        <c:v>67</c:v>
                      </c:pt>
                      <c:pt idx="3">
                        <c:v>73</c:v>
                      </c:pt>
                      <c:pt idx="4">
                        <c:v>46</c:v>
                      </c:pt>
                      <c:pt idx="5">
                        <c:v>47</c:v>
                      </c:pt>
                      <c:pt idx="6">
                        <c:v>35</c:v>
                      </c:pt>
                      <c:pt idx="7">
                        <c:v>62</c:v>
                      </c:pt>
                      <c:pt idx="8">
                        <c:v>69</c:v>
                      </c:pt>
                      <c:pt idx="9">
                        <c:v>63</c:v>
                      </c:pt>
                      <c:pt idx="10">
                        <c:v>51</c:v>
                      </c:pt>
                    </c:numCache>
                  </c:numRef>
                </c:val>
                <c:extLst xmlns:c15="http://schemas.microsoft.com/office/drawing/2012/chart">
                  <c:ext xmlns:c16="http://schemas.microsoft.com/office/drawing/2014/chart" uri="{C3380CC4-5D6E-409C-BE32-E72D297353CC}">
                    <c16:uniqueId val="{00000016-9BAA-45C5-8201-526D6CDF61E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59</c:v>
                      </c:pt>
                      <c:pt idx="1">
                        <c:v>62</c:v>
                      </c:pt>
                      <c:pt idx="2">
                        <c:v>39</c:v>
                      </c:pt>
                      <c:pt idx="3">
                        <c:v>39</c:v>
                      </c:pt>
                      <c:pt idx="4">
                        <c:v>31</c:v>
                      </c:pt>
                      <c:pt idx="5">
                        <c:v>18</c:v>
                      </c:pt>
                      <c:pt idx="6">
                        <c:v>13</c:v>
                      </c:pt>
                      <c:pt idx="7">
                        <c:v>32</c:v>
                      </c:pt>
                      <c:pt idx="8">
                        <c:v>23</c:v>
                      </c:pt>
                      <c:pt idx="9">
                        <c:v>36</c:v>
                      </c:pt>
                      <c:pt idx="10">
                        <c:v>21</c:v>
                      </c:pt>
                    </c:numCache>
                  </c:numRef>
                </c:val>
                <c:extLst xmlns:c15="http://schemas.microsoft.com/office/drawing/2012/chart">
                  <c:ext xmlns:c16="http://schemas.microsoft.com/office/drawing/2014/chart" uri="{C3380CC4-5D6E-409C-BE32-E72D297353CC}">
                    <c16:uniqueId val="{00000017-9BAA-45C5-8201-526D6CDF61E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8-9BAA-45C5-8201-526D6CDF61E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9-9BAA-45C5-8201-526D6CDF61E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A-9BAA-45C5-8201-526D6CDF61ED}"/>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image" Target="../media/image42.jpeg"/><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image" Target="../media/image42.jpeg"/><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E068FFF-E290-4441-AC94-C6DFD8189264}">
      <dgm:prSet phldrT="[Text]" custT="1"/>
      <dgm:spPr/>
      <dgm:t>
        <a:bodyPr/>
        <a:lstStyle/>
        <a:p>
          <a:r>
            <a:rPr lang="en-US" sz="2400">
              <a:solidFill>
                <a:schemeClr val="tx1">
                  <a:lumMod val="85000"/>
                  <a:lumOff val="15000"/>
                </a:schemeClr>
              </a:solidFill>
            </a:rPr>
            <a:t>Selecting</a:t>
          </a:r>
        </a:p>
      </dgm:t>
    </dgm:pt>
    <dgm:pt modelId="{A628B0E8-8F2F-4622-8FE0-37A46A8BF4F5}" type="parTrans" cxnId="{A1D6C21C-9F36-421E-895C-2D7557B70742}">
      <dgm:prSet/>
      <dgm:spPr/>
      <dgm:t>
        <a:bodyPr/>
        <a:lstStyle/>
        <a:p>
          <a:endParaRPr lang="en-US"/>
        </a:p>
      </dgm:t>
    </dgm:pt>
    <dgm:pt modelId="{F4D2B5BA-3ACB-4F5A-B78C-102FA59C8FD2}" type="sibTrans" cxnId="{A1D6C21C-9F36-421E-895C-2D7557B70742}">
      <dgm:prSet/>
      <dgm:spPr/>
      <dgm:t>
        <a:bodyPr/>
        <a:lstStyle/>
        <a:p>
          <a:endParaRPr lang="en-US"/>
        </a:p>
      </dgm:t>
    </dgm:pt>
    <dgm:pt modelId="{17DB0254-CE67-41F1-B0BE-B80F8F3376FA}">
      <dgm:prSet phldrT="[Text]" custT="1"/>
      <dgm:spPr/>
      <dgm:t>
        <a:bodyPr/>
        <a:lstStyle/>
        <a:p>
          <a:r>
            <a:rPr lang="en-US" sz="2400">
              <a:solidFill>
                <a:schemeClr val="tx1">
                  <a:lumMod val="75000"/>
                  <a:lumOff val="25000"/>
                </a:schemeClr>
              </a:solidFill>
            </a:rPr>
            <a:t>Installing</a:t>
          </a:r>
        </a:p>
      </dgm:t>
    </dgm:pt>
    <dgm:pt modelId="{3061DB9A-B818-456C-85DC-F6F45C8696E2}" type="parTrans" cxnId="{2CCC176F-D20C-4ADD-AB08-1C68C2132060}">
      <dgm:prSet/>
      <dgm:spPr/>
      <dgm:t>
        <a:bodyPr/>
        <a:lstStyle/>
        <a:p>
          <a:endParaRPr lang="en-US"/>
        </a:p>
      </dgm:t>
    </dgm:pt>
    <dgm:pt modelId="{619F8050-9D65-488F-9E1B-A5504317872E}" type="sibTrans" cxnId="{2CCC176F-D20C-4ADD-AB08-1C68C2132060}">
      <dgm:prSet/>
      <dgm:spPr/>
      <dgm:t>
        <a:bodyPr/>
        <a:lstStyle/>
        <a:p>
          <a:endParaRPr lang="en-US"/>
        </a:p>
      </dgm:t>
    </dgm:pt>
    <dgm:pt modelId="{A1BE2792-42B1-4359-8D3B-CEB00969C450}">
      <dgm:prSet phldrT="[Text]" custT="1"/>
      <dgm:spPr/>
      <dgm:t>
        <a:bodyPr/>
        <a:lstStyle/>
        <a:p>
          <a:r>
            <a:rPr lang="en-US" sz="2400">
              <a:solidFill>
                <a:schemeClr val="tx1"/>
              </a:solidFill>
            </a:rPr>
            <a:t>Analyzing</a:t>
          </a:r>
        </a:p>
      </dgm:t>
    </dgm:pt>
    <dgm:pt modelId="{DB419CE7-FEF9-4E8E-B906-DCF59E2516DC}" type="parTrans" cxnId="{08AB3198-2880-4CD4-8C91-7A06D0D0D40E}">
      <dgm:prSet/>
      <dgm:spPr/>
      <dgm:t>
        <a:bodyPr/>
        <a:lstStyle/>
        <a:p>
          <a:endParaRPr lang="en-US"/>
        </a:p>
      </dgm:t>
    </dgm:pt>
    <dgm:pt modelId="{76E22832-65FB-4A72-8014-EF4BAB3F02A3}" type="sibTrans" cxnId="{08AB3198-2880-4CD4-8C91-7A06D0D0D40E}">
      <dgm:prSet/>
      <dgm:spPr/>
      <dgm:t>
        <a:bodyPr/>
        <a:lstStyle/>
        <a:p>
          <a:endParaRPr lang="en-US"/>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custScaleX="96772" custScaleY="101522">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pPr algn="r"/>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extLst>
        <a:ext uri="{E40237B7-FDA0-4F09-8148-C483321AD2D9}">
          <dgm14:cNvPr xmlns:dgm14="http://schemas.microsoft.com/office/drawing/2010/diagram" id="0" name="" descr="A bullseye diagram showing prevalence of emotional or behavioral disorders: Emotionally Disturbed= less than 1%. Emotional and Behavior Disorders= 12-20%."/>
        </a:ext>
      </dgm:extLst>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318598" custLinFactNeighborX="85201" custLinFactNeighborY="-14023">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Universal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custLinFactNeighborY="4082">
        <dgm:presLayoutVars>
          <dgm:bulletEnabled val="1"/>
        </dgm:presLayoutVars>
      </dgm:prSet>
      <dgm:spPr/>
    </dgm:pt>
    <dgm:pt modelId="{CD5EA9AD-1FF3-4544-A506-1F718852DBF6}" type="pres">
      <dgm:prSet presAssocID="{BCA538D6-4E32-4184-A5A1-776963BB7365}" presName="childTextBox" presStyleLbl="fgAccFollowNode1" presStyleIdx="1" presStyleCnt="6" custLinFactNeighborY="4082">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custLinFactNeighborY="-610"/>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ScaleY="88816" custLinFactNeighborX="-7" custLinFactNeighborY="351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ScaleY="88816" custLinFactNeighborY="351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custScaleY="88816" custLinFactNeighborY="6126">
        <dgm:presLayoutVars>
          <dgm:bulletEnabled val="1"/>
        </dgm:presLayoutVars>
      </dgm:prSet>
      <dgm:spPr/>
    </dgm:pt>
    <dgm:pt modelId="{ECFD427D-5D07-4820-81E5-F9AAF6F7B224}" type="pres">
      <dgm:prSet presAssocID="{B2B012CD-BAA3-4366-A4E2-4DB490FFA9EE}" presName="childTextArrow" presStyleLbl="fgAccFollowNode1" presStyleIdx="5" presStyleCnt="6" custScaleY="88816" custLinFactNeighborY="612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a:xfrm>
          <a:off x="412245" y="45123"/>
          <a:ext cx="4145337" cy="47232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a:xfrm>
          <a:off x="412245" y="1350483"/>
          <a:ext cx="4449896" cy="47232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a:xfrm>
          <a:off x="412245" y="2391244"/>
          <a:ext cx="4907341" cy="4723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a:xfrm>
          <a:off x="0" y="281283"/>
          <a:ext cx="8244916" cy="982799"/>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a:xfrm>
          <a:off x="0" y="1586643"/>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a:xfrm>
          <a:off x="0" y="262740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a:xfrm>
          <a:off x="412245" y="3432004"/>
          <a:ext cx="5516632"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a:xfrm>
          <a:off x="0" y="470892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a:xfrm>
          <a:off x="412245" y="4472764"/>
          <a:ext cx="5974134"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a:xfrm>
          <a:off x="0" y="366816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426071" y="0"/>
          <a:ext cx="4828811" cy="339514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27507" y="1018543"/>
          <a:ext cx="1704286" cy="1358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lumMod val="85000"/>
                  <a:lumOff val="15000"/>
                </a:schemeClr>
              </a:solidFill>
            </a:rPr>
            <a:t>Selecting</a:t>
          </a:r>
        </a:p>
      </dsp:txBody>
      <dsp:txXfrm>
        <a:off x="93802" y="1084838"/>
        <a:ext cx="1571696" cy="1225468"/>
      </dsp:txXfrm>
    </dsp:sp>
    <dsp:sp modelId="{C8277305-BFA5-4CB7-AEE4-ABFC7D057AD9}">
      <dsp:nvSpPr>
        <dsp:cNvPr id="0" name=""/>
        <dsp:cNvSpPr/>
      </dsp:nvSpPr>
      <dsp:spPr>
        <a:xfrm>
          <a:off x="2015841" y="1018543"/>
          <a:ext cx="1704286" cy="1358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lumMod val="75000"/>
                  <a:lumOff val="25000"/>
                </a:schemeClr>
              </a:solidFill>
            </a:rPr>
            <a:t>Installing</a:t>
          </a:r>
        </a:p>
      </dsp:txBody>
      <dsp:txXfrm>
        <a:off x="2082136" y="1084838"/>
        <a:ext cx="1571696" cy="1225468"/>
      </dsp:txXfrm>
    </dsp:sp>
    <dsp:sp modelId="{318AAECD-848F-414E-BECE-3515CC3B39FC}">
      <dsp:nvSpPr>
        <dsp:cNvPr id="0" name=""/>
        <dsp:cNvSpPr/>
      </dsp:nvSpPr>
      <dsp:spPr>
        <a:xfrm>
          <a:off x="4004175" y="1008208"/>
          <a:ext cx="1649272" cy="1378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Analyzing</a:t>
          </a:r>
        </a:p>
      </dsp:txBody>
      <dsp:txXfrm>
        <a:off x="4071479" y="1075512"/>
        <a:ext cx="1514664" cy="1244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326304"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861461"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837445"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837445" y="37657"/>
        <a:ext cx="1637277" cy="418451"/>
      </dsp:txXfrm>
    </dsp:sp>
    <dsp:sp modelId="{F85020AF-8515-406B-B6E1-03CC05B4F8F1}">
      <dsp:nvSpPr>
        <dsp:cNvPr id="0" name=""/>
        <dsp:cNvSpPr/>
      </dsp:nvSpPr>
      <dsp:spPr>
        <a:xfrm>
          <a:off x="1779872"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991994"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1574846" y="497564"/>
          <a:ext cx="2463753"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r" defTabSz="1066800">
            <a:lnSpc>
              <a:spcPct val="90000"/>
            </a:lnSpc>
            <a:spcBef>
              <a:spcPct val="0"/>
            </a:spcBef>
            <a:spcAft>
              <a:spcPct val="35000"/>
            </a:spcAft>
            <a:buNone/>
          </a:pPr>
          <a:r>
            <a:rPr lang="en-US" sz="2400" kern="1200"/>
            <a:t>EBD 12-20%</a:t>
          </a:r>
        </a:p>
      </dsp:txBody>
      <dsp:txXfrm>
        <a:off x="1574846" y="497564"/>
        <a:ext cx="2463753" cy="644425"/>
      </dsp:txXfrm>
    </dsp:sp>
    <dsp:sp modelId="{1E4DC311-4D49-4A44-8224-A248A07C0CCA}">
      <dsp:nvSpPr>
        <dsp:cNvPr id="0" name=""/>
        <dsp:cNvSpPr/>
      </dsp:nvSpPr>
      <dsp:spPr>
        <a:xfrm>
          <a:off x="1918902"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345827"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Universal Screening</a:t>
          </a:r>
        </a:p>
      </dsp:txBody>
      <dsp:txXfrm>
        <a:off x="0" y="3410516"/>
        <a:ext cx="8229600" cy="604480"/>
      </dsp:txXfrm>
    </dsp:sp>
    <dsp:sp modelId="{7951155A-7E89-44A9-9BF7-5C790023F098}">
      <dsp:nvSpPr>
        <dsp:cNvPr id="0" name=""/>
        <dsp:cNvSpPr/>
      </dsp:nvSpPr>
      <dsp:spPr>
        <a:xfrm>
          <a:off x="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4013627"/>
        <a:ext cx="4114799" cy="514927"/>
      </dsp:txXfrm>
    </dsp:sp>
    <dsp:sp modelId="{CD5EA9AD-1FF3-4544-A506-1F718852DBF6}">
      <dsp:nvSpPr>
        <dsp:cNvPr id="0" name=""/>
        <dsp:cNvSpPr/>
      </dsp:nvSpPr>
      <dsp:spPr>
        <a:xfrm>
          <a:off x="411480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4013627"/>
        <a:ext cx="4114799" cy="514927"/>
      </dsp:txXfrm>
    </dsp:sp>
    <dsp:sp modelId="{8C645032-AEF5-4BBE-B17B-5357735C973E}">
      <dsp:nvSpPr>
        <dsp:cNvPr id="0" name=""/>
        <dsp:cNvSpPr/>
      </dsp:nvSpPr>
      <dsp:spPr>
        <a:xfrm rot="10800000">
          <a:off x="0" y="1695156"/>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06799"/>
        <a:ext cx="8229600" cy="392655"/>
      </dsp:txXfrm>
    </dsp:sp>
    <dsp:sp modelId="{EF1860AA-16E8-43FF-8CDC-B27F22404ED5}">
      <dsp:nvSpPr>
        <dsp:cNvPr id="0" name=""/>
        <dsp:cNvSpPr/>
      </dsp:nvSpPr>
      <dsp:spPr>
        <a:xfrm>
          <a:off x="0" y="2356832"/>
          <a:ext cx="4124482"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0" y="2356832"/>
        <a:ext cx="4124482" cy="457200"/>
      </dsp:txXfrm>
    </dsp:sp>
    <dsp:sp modelId="{6734207F-FF24-4F81-ACCB-17C44A0B2C91}">
      <dsp:nvSpPr>
        <dsp:cNvPr id="0" name=""/>
        <dsp:cNvSpPr/>
      </dsp:nvSpPr>
      <dsp:spPr>
        <a:xfrm>
          <a:off x="4124809" y="2356832"/>
          <a:ext cx="410446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4809" y="2356832"/>
        <a:ext cx="4104464" cy="457200"/>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65420"/>
          <a:ext cx="4124489"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1182" y="665420"/>
        <a:ext cx="4124489" cy="457200"/>
      </dsp:txXfrm>
    </dsp:sp>
    <dsp:sp modelId="{ECFD427D-5D07-4820-81E5-F9AAF6F7B224}">
      <dsp:nvSpPr>
        <dsp:cNvPr id="0" name=""/>
        <dsp:cNvSpPr/>
      </dsp:nvSpPr>
      <dsp:spPr>
        <a:xfrm>
          <a:off x="4125672" y="665420"/>
          <a:ext cx="410274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5672" y="665420"/>
        <a:ext cx="4102744" cy="457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35362"/>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sp:txBody>
      <dsp:txXfrm>
        <a:off x="0" y="335362"/>
        <a:ext cx="10719504" cy="736312"/>
      </dsp:txXfrm>
    </dsp:sp>
    <dsp:sp modelId="{1C83B8A7-E55A-4A95-9C9B-A2BC7606356D}">
      <dsp:nvSpPr>
        <dsp:cNvPr id="0" name=""/>
        <dsp:cNvSpPr/>
      </dsp:nvSpPr>
      <dsp:spPr>
        <a:xfrm>
          <a:off x="535975" y="84442"/>
          <a:ext cx="5389498" cy="50184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Exploration &amp; Adoption</a:t>
          </a:r>
        </a:p>
      </dsp:txBody>
      <dsp:txXfrm>
        <a:off x="560473" y="108940"/>
        <a:ext cx="5340502" cy="452844"/>
      </dsp:txXfrm>
    </dsp:sp>
    <dsp:sp modelId="{C3D4A2DB-AD52-4904-A56F-39717FFF0012}">
      <dsp:nvSpPr>
        <dsp:cNvPr id="0" name=""/>
        <dsp:cNvSpPr/>
      </dsp:nvSpPr>
      <dsp:spPr>
        <a:xfrm>
          <a:off x="0" y="1414395"/>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sp:txBody>
      <dsp:txXfrm>
        <a:off x="0" y="1414395"/>
        <a:ext cx="10719504" cy="736312"/>
      </dsp:txXfrm>
    </dsp:sp>
    <dsp:sp modelId="{63DF7D70-FA28-4CB5-87C3-68C2218D59D9}">
      <dsp:nvSpPr>
        <dsp:cNvPr id="0" name=""/>
        <dsp:cNvSpPr/>
      </dsp:nvSpPr>
      <dsp:spPr>
        <a:xfrm>
          <a:off x="535975" y="1163475"/>
          <a:ext cx="5785466" cy="50184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Installation</a:t>
          </a:r>
        </a:p>
      </dsp:txBody>
      <dsp:txXfrm>
        <a:off x="560473" y="1187973"/>
        <a:ext cx="5736470" cy="452844"/>
      </dsp:txXfrm>
    </dsp:sp>
    <dsp:sp modelId="{34868D5B-AE8B-4E00-8715-EF98D4DDE889}">
      <dsp:nvSpPr>
        <dsp:cNvPr id="0" name=""/>
        <dsp:cNvSpPr/>
      </dsp:nvSpPr>
      <dsp:spPr>
        <a:xfrm>
          <a:off x="0" y="2493427"/>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sp:txBody>
      <dsp:txXfrm>
        <a:off x="0" y="2493427"/>
        <a:ext cx="10719504" cy="736312"/>
      </dsp:txXfrm>
    </dsp:sp>
    <dsp:sp modelId="{223DD7FC-BB63-4487-83F2-E54C0643849F}">
      <dsp:nvSpPr>
        <dsp:cNvPr id="0" name=""/>
        <dsp:cNvSpPr/>
      </dsp:nvSpPr>
      <dsp:spPr>
        <a:xfrm>
          <a:off x="535975" y="2242507"/>
          <a:ext cx="6380205" cy="50184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Initial Implementation</a:t>
          </a:r>
        </a:p>
      </dsp:txBody>
      <dsp:txXfrm>
        <a:off x="560473" y="2267005"/>
        <a:ext cx="6331209" cy="452844"/>
      </dsp:txXfrm>
    </dsp:sp>
    <dsp:sp modelId="{DDF6E055-97DD-47A5-B52B-4D4E9E2EADD0}">
      <dsp:nvSpPr>
        <dsp:cNvPr id="0" name=""/>
        <dsp:cNvSpPr/>
      </dsp:nvSpPr>
      <dsp:spPr>
        <a:xfrm>
          <a:off x="0" y="3572460"/>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sp:txBody>
      <dsp:txXfrm>
        <a:off x="0" y="3572460"/>
        <a:ext cx="10719504" cy="736312"/>
      </dsp:txXfrm>
    </dsp:sp>
    <dsp:sp modelId="{6D914A54-B7F6-4A24-9F6E-4AB6A8A63DE4}">
      <dsp:nvSpPr>
        <dsp:cNvPr id="0" name=""/>
        <dsp:cNvSpPr/>
      </dsp:nvSpPr>
      <dsp:spPr>
        <a:xfrm>
          <a:off x="535975" y="3321540"/>
          <a:ext cx="7172366" cy="5018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Full Implementation</a:t>
          </a:r>
        </a:p>
      </dsp:txBody>
      <dsp:txXfrm>
        <a:off x="560473" y="3346038"/>
        <a:ext cx="7123370" cy="452844"/>
      </dsp:txXfrm>
    </dsp:sp>
    <dsp:sp modelId="{200C7944-57E3-44A0-ACC4-32F750BA3DB6}">
      <dsp:nvSpPr>
        <dsp:cNvPr id="0" name=""/>
        <dsp:cNvSpPr/>
      </dsp:nvSpPr>
      <dsp:spPr>
        <a:xfrm>
          <a:off x="0" y="4651492"/>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sp:txBody>
      <dsp:txXfrm>
        <a:off x="0" y="4651492"/>
        <a:ext cx="10719504" cy="736312"/>
      </dsp:txXfrm>
    </dsp:sp>
    <dsp:sp modelId="{37644250-2239-41EF-88FE-BDEC6CDC8369}">
      <dsp:nvSpPr>
        <dsp:cNvPr id="0" name=""/>
        <dsp:cNvSpPr/>
      </dsp:nvSpPr>
      <dsp:spPr>
        <a:xfrm>
          <a:off x="535975" y="4400572"/>
          <a:ext cx="7767181" cy="5018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Sustainability &amp; Continuous Regeneration</a:t>
          </a:r>
        </a:p>
      </dsp:txBody>
      <dsp:txXfrm>
        <a:off x="560473" y="4425070"/>
        <a:ext cx="7718185"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1/28/2026</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437437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723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396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790D5-F7A6-364E-D704-0DD3A1C91814}"/>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E1BEF8F0-4409-9F50-A2C1-6E6E66BD74FB}"/>
              </a:ext>
            </a:extLst>
          </p:cNvPr>
          <p:cNvSpPr>
            <a:spLocks noGrp="1" noChangeArrowheads="1"/>
          </p:cNvSpPr>
          <p:nvPr>
            <p:ph type="sldNum" sz="quarter" idx="5"/>
          </p:nvPr>
        </p:nvSpPr>
        <p:spPr>
          <a:ln/>
        </p:spPr>
        <p:txBody>
          <a:bodyPr/>
          <a:lstStyle/>
          <a:p>
            <a:fld id="{DC75AA24-DACC-4E88-AC38-A5808338F778}" type="slidenum">
              <a:rPr lang="en-US"/>
              <a:pPr/>
              <a:t>32</a:t>
            </a:fld>
            <a:endParaRPr lang="en-US"/>
          </a:p>
        </p:txBody>
      </p:sp>
      <p:sp>
        <p:nvSpPr>
          <p:cNvPr id="8194" name="Rectangle 2">
            <a:extLst>
              <a:ext uri="{FF2B5EF4-FFF2-40B4-BE49-F238E27FC236}">
                <a16:creationId xmlns:a16="http://schemas.microsoft.com/office/drawing/2014/main" id="{2D044636-234A-A872-82A5-A6325D195BD9}"/>
              </a:ext>
            </a:extLst>
          </p:cNvPr>
          <p:cNvSpPr>
            <a:spLocks noGrp="1" noRot="1" noChangeAspect="1" noChangeArrowheads="1" noTextEdit="1"/>
          </p:cNvSpPr>
          <p:nvPr>
            <p:ph type="sldImg"/>
          </p:nvPr>
        </p:nvSpPr>
        <p:spPr>
          <a:xfrm>
            <a:off x="777875" y="1200150"/>
            <a:ext cx="5759450" cy="3240088"/>
          </a:xfrm>
          <a:ln/>
        </p:spPr>
        <p:txBody>
          <a:bodyPr/>
          <a:lstStyle/>
          <a:p>
            <a:endParaRPr lang="en-US"/>
          </a:p>
        </p:txBody>
      </p:sp>
      <p:sp>
        <p:nvSpPr>
          <p:cNvPr id="8195" name="Rectangle 3">
            <a:extLst>
              <a:ext uri="{FF2B5EF4-FFF2-40B4-BE49-F238E27FC236}">
                <a16:creationId xmlns:a16="http://schemas.microsoft.com/office/drawing/2014/main" id="{5789D29A-DCF2-3E04-1F67-22EE9014F4D2}"/>
              </a:ext>
            </a:extLst>
          </p:cNvPr>
          <p:cNvSpPr>
            <a:spLocks noGrp="1" noChangeArrowheads="1"/>
          </p:cNvSpPr>
          <p:nvPr>
            <p:ph type="body" idx="1"/>
          </p:nvPr>
        </p:nvSpPr>
        <p:spPr/>
        <p:txBody>
          <a:bodyPr/>
          <a:lstStyle/>
          <a:p>
            <a:pPr marL="244258" indent="-244258">
              <a:lnSpc>
                <a:spcPct val="80000"/>
              </a:lnSpc>
            </a:pPr>
            <a:r>
              <a:rPr lang="en-US" sz="1100"/>
              <a:t>10-min timer</a:t>
            </a:r>
          </a:p>
        </p:txBody>
      </p:sp>
    </p:spTree>
    <p:extLst>
      <p:ext uri="{BB962C8B-B14F-4D97-AF65-F5344CB8AC3E}">
        <p14:creationId xmlns:p14="http://schemas.microsoft.com/office/powerpoint/2010/main" val="3609411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None/>
            </a:pPr>
            <a:r>
              <a:rPr lang="en-US" b="1">
                <a:solidFill>
                  <a:prstClr val="black"/>
                </a:solidFill>
                <a:ea typeface="MS PGothic"/>
                <a:cs typeface="Arial"/>
              </a:rPr>
              <a:t>What does it look like in schools and classrooms? </a:t>
            </a:r>
          </a:p>
          <a:p>
            <a:pPr marL="0" indent="0">
              <a:buNone/>
            </a:pPr>
            <a:r>
              <a:rPr lang="en-US" sz="1200">
                <a:solidFill>
                  <a:prstClr val="black"/>
                </a:solidFill>
                <a:ea typeface="MS PGothic"/>
                <a:cs typeface="Arial"/>
              </a:rPr>
              <a:t>The Role of Systematic Screening</a:t>
            </a:r>
          </a:p>
          <a:p>
            <a:r>
              <a:rPr lang="en-US" sz="1200"/>
              <a:t>Inform Instruction at Tier 1</a:t>
            </a:r>
          </a:p>
          <a:p>
            <a:r>
              <a:rPr lang="en-US" sz="1200"/>
              <a:t>Empower Teachers with Low-Intensity Strategies</a:t>
            </a:r>
          </a:p>
          <a:p>
            <a:r>
              <a:rPr lang="en-US" sz="1200"/>
              <a:t>Connect Students to Validated Tier 2 and Tier 3 Supports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34</a:t>
            </a:fld>
            <a:endParaRPr lang="en-US"/>
          </a:p>
        </p:txBody>
      </p:sp>
    </p:spTree>
    <p:extLst>
      <p:ext uri="{BB962C8B-B14F-4D97-AF65-F5344CB8AC3E}">
        <p14:creationId xmlns:p14="http://schemas.microsoft.com/office/powerpoint/2010/main" val="3473895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984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36</a:t>
            </a:fld>
            <a:endParaRPr lang="en-US"/>
          </a:p>
        </p:txBody>
      </p:sp>
    </p:spTree>
    <p:extLst>
      <p:ext uri="{BB962C8B-B14F-4D97-AF65-F5344CB8AC3E}">
        <p14:creationId xmlns:p14="http://schemas.microsoft.com/office/powerpoint/2010/main" val="1284478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2F41D-515C-6101-F388-01491AFEB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1767C-91CB-45BA-97DE-95ECA67BB6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E75DB1-08EA-4D16-3DCB-1AE05D77C83C}"/>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A0BE832-F36F-CD0D-C177-0FE84F82F9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505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4B014-2006-C58B-92F5-36F7A71FB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E5D1C-1AEC-03C6-35D7-F0E1515797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E3D5DFE-6023-A33E-EDA2-2D852A739D6E}"/>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C2C12DD-B038-7A08-38C7-C2842B5EA0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09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4BBF9-47E4-9E56-1538-15B59AC1E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C183B-ABB2-06CB-04EF-4228E178AB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9B932F0-2D4E-6837-2F48-A81E8BE30D2E}"/>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25EAAF8F-CBD4-A1C2-7920-7C4C9075DD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289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F9BA9-5089-EE99-5FCC-3CCF53D9D80F}"/>
            </a:ext>
          </a:extLst>
        </p:cNvPr>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D2F6D5BA-5515-2ED6-43B3-6FD23160D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27" name="Notes Placeholder 2">
            <a:extLst>
              <a:ext uri="{FF2B5EF4-FFF2-40B4-BE49-F238E27FC236}">
                <a16:creationId xmlns:a16="http://schemas.microsoft.com/office/drawing/2014/main" id="{67B94855-80E1-7237-0789-5F6931D64F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a:extLst>
              <a:ext uri="{FF2B5EF4-FFF2-40B4-BE49-F238E27FC236}">
                <a16:creationId xmlns:a16="http://schemas.microsoft.com/office/drawing/2014/main" id="{F3418725-2BB9-9E37-40B7-4F1222B0B046}"/>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5998">
              <a:defRPr>
                <a:solidFill>
                  <a:schemeClr val="tx1"/>
                </a:solidFill>
                <a:latin typeface="Calibri" pitchFamily="34" charset="0"/>
              </a:defRPr>
            </a:lvl1pPr>
            <a:lvl2pPr marL="761821" indent="-293008" defTabSz="935998">
              <a:defRPr>
                <a:solidFill>
                  <a:schemeClr val="tx1"/>
                </a:solidFill>
                <a:latin typeface="Calibri" pitchFamily="34" charset="0"/>
              </a:defRPr>
            </a:lvl2pPr>
            <a:lvl3pPr marL="1172032" indent="-234406" defTabSz="935998">
              <a:defRPr>
                <a:solidFill>
                  <a:schemeClr val="tx1"/>
                </a:solidFill>
                <a:latin typeface="Calibri" pitchFamily="34" charset="0"/>
              </a:defRPr>
            </a:lvl3pPr>
            <a:lvl4pPr marL="1640845" indent="-234406" defTabSz="935998">
              <a:defRPr>
                <a:solidFill>
                  <a:schemeClr val="tx1"/>
                </a:solidFill>
                <a:latin typeface="Calibri" pitchFamily="34" charset="0"/>
              </a:defRPr>
            </a:lvl4pPr>
            <a:lvl5pPr marL="2109658" indent="-234406" defTabSz="935998">
              <a:defRPr>
                <a:solidFill>
                  <a:schemeClr val="tx1"/>
                </a:solidFill>
                <a:latin typeface="Calibri" pitchFamily="34" charset="0"/>
              </a:defRPr>
            </a:lvl5pPr>
            <a:lvl6pPr marL="2578471" indent="-234406" defTabSz="935998" fontAlgn="base">
              <a:spcBef>
                <a:spcPct val="0"/>
              </a:spcBef>
              <a:spcAft>
                <a:spcPct val="0"/>
              </a:spcAft>
              <a:defRPr>
                <a:solidFill>
                  <a:schemeClr val="tx1"/>
                </a:solidFill>
                <a:latin typeface="Calibri" pitchFamily="34" charset="0"/>
              </a:defRPr>
            </a:lvl6pPr>
            <a:lvl7pPr marL="3047284" indent="-234406" defTabSz="935998" fontAlgn="base">
              <a:spcBef>
                <a:spcPct val="0"/>
              </a:spcBef>
              <a:spcAft>
                <a:spcPct val="0"/>
              </a:spcAft>
              <a:defRPr>
                <a:solidFill>
                  <a:schemeClr val="tx1"/>
                </a:solidFill>
                <a:latin typeface="Calibri" pitchFamily="34" charset="0"/>
              </a:defRPr>
            </a:lvl7pPr>
            <a:lvl8pPr marL="3516097" indent="-234406" defTabSz="935998" fontAlgn="base">
              <a:spcBef>
                <a:spcPct val="0"/>
              </a:spcBef>
              <a:spcAft>
                <a:spcPct val="0"/>
              </a:spcAft>
              <a:defRPr>
                <a:solidFill>
                  <a:schemeClr val="tx1"/>
                </a:solidFill>
                <a:latin typeface="Calibri" pitchFamily="34" charset="0"/>
              </a:defRPr>
            </a:lvl8pPr>
            <a:lvl9pPr marL="3984909" indent="-234406" defTabSz="935998" fontAlgn="base">
              <a:spcBef>
                <a:spcPct val="0"/>
              </a:spcBef>
              <a:spcAft>
                <a:spcPct val="0"/>
              </a:spcAft>
              <a:defRPr>
                <a:solidFill>
                  <a:schemeClr val="tx1"/>
                </a:solidFill>
                <a:latin typeface="Calibri" pitchFamily="34" charset="0"/>
              </a:defRPr>
            </a:lvl9pPr>
          </a:lstStyle>
          <a:p>
            <a:pPr>
              <a:defRPr/>
            </a:pPr>
            <a:fld id="{E9974735-75EA-4173-8D41-68936E24EC5A}" type="slidenum">
              <a:rPr lang="en-US" smtClean="0">
                <a:solidFill>
                  <a:prstClr val="black"/>
                </a:solidFill>
              </a:rPr>
              <a:pPr>
                <a:defRPr/>
              </a:pPr>
              <a:t>44</a:t>
            </a:fld>
            <a:endParaRPr lang="en-US">
              <a:solidFill>
                <a:prstClr val="black"/>
              </a:solidFill>
            </a:endParaRPr>
          </a:p>
        </p:txBody>
      </p:sp>
      <p:sp>
        <p:nvSpPr>
          <p:cNvPr id="2" name="Footer Placeholder 1">
            <a:extLst>
              <a:ext uri="{FF2B5EF4-FFF2-40B4-BE49-F238E27FC236}">
                <a16:creationId xmlns:a16="http://schemas.microsoft.com/office/drawing/2014/main" id="{FC78D8EC-5EF4-9238-4F0C-515718CE2231}"/>
              </a:ext>
            </a:extLst>
          </p:cNvPr>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269353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in MO, KS, VT, AZ</a:t>
            </a:r>
          </a:p>
          <a:p>
            <a:r>
              <a:rPr lang="en-US" altLang="en-US">
                <a:latin typeface="Calibri" charset="0"/>
                <a:ea typeface="MS PGothic" charset="-128"/>
              </a:rPr>
              <a:t>More trainings and grants: MO, KS, AL, SC, HI, KY</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435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9B4CB-DEE5-741A-E677-A0CCF8D6D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056F9-B48F-7925-EE47-ECE81E75E7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E46407-C676-745B-359C-01566BBCA1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Established strict invariance across groups &amp; time suggesting the SRSS-IE</a:t>
            </a:r>
            <a:r>
              <a:rPr lang="en-US"/>
              <a:t> functions in the same way for these groups of students:</a:t>
            </a:r>
            <a:endParaRPr lang="en-US" sz="1200">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3D57FC38-BA0D-81CA-713B-2CF102C3AE78}"/>
              </a:ext>
            </a:extLst>
          </p:cNvPr>
          <p:cNvSpPr>
            <a:spLocks noGrp="1"/>
          </p:cNvSpPr>
          <p:nvPr>
            <p:ph type="sldNum" sz="quarter" idx="5"/>
          </p:nvPr>
        </p:nvSpPr>
        <p:spPr/>
        <p:txBody>
          <a:bodyPr/>
          <a:lstStyle/>
          <a:p>
            <a:fld id="{E8B547A0-2066-4CB6-B242-D34CE16870C3}" type="slidenum">
              <a:rPr lang="en-US" smtClean="0"/>
              <a:t>46</a:t>
            </a:fld>
            <a:endParaRPr lang="en-US"/>
          </a:p>
        </p:txBody>
      </p:sp>
    </p:spTree>
    <p:extLst>
      <p:ext uri="{BB962C8B-B14F-4D97-AF65-F5344CB8AC3E}">
        <p14:creationId xmlns:p14="http://schemas.microsoft.com/office/powerpoint/2010/main" val="1927304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4EDE-6183-8DDE-01E4-539F02D6C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2492E-6FC9-EAA5-A7F3-665F9434301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4E1D66C-2306-A7A8-5820-D335235D5C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19618B-D0BF-B97F-3723-27966EA64C6E}"/>
              </a:ext>
            </a:extLst>
          </p:cNvPr>
          <p:cNvSpPr>
            <a:spLocks noGrp="1"/>
          </p:cNvSpPr>
          <p:nvPr>
            <p:ph type="sldNum" sz="quarter" idx="5"/>
          </p:nvPr>
        </p:nvSpPr>
        <p:spPr/>
        <p:txBody>
          <a:bodyPr/>
          <a:lstStyle/>
          <a:p>
            <a:pPr defTabSz="966612">
              <a:defRPr/>
            </a:pPr>
            <a:fld id="{DCAC60E6-90B1-46FB-858E-564E6D0F225F}" type="slidenum">
              <a:rPr lang="en-US">
                <a:solidFill>
                  <a:prstClr val="black"/>
                </a:solidFill>
                <a:latin typeface="Calibri" panose="020F0502020204030204"/>
              </a:rPr>
              <a:pPr defTabSz="966612">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531530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4EDE-6183-8DDE-01E4-539F02D6C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2492E-6FC9-EAA5-A7F3-665F9434301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4E1D66C-2306-A7A8-5820-D335235D5C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19618B-D0BF-B97F-3723-27966EA64C6E}"/>
              </a:ext>
            </a:extLst>
          </p:cNvPr>
          <p:cNvSpPr>
            <a:spLocks noGrp="1"/>
          </p:cNvSpPr>
          <p:nvPr>
            <p:ph type="sldNum" sz="quarter" idx="5"/>
          </p:nvPr>
        </p:nvSpPr>
        <p:spPr/>
        <p:txBody>
          <a:bodyPr/>
          <a:lstStyle/>
          <a:p>
            <a:pPr defTabSz="966612">
              <a:defRPr/>
            </a:pPr>
            <a:fld id="{DCAC60E6-90B1-46FB-858E-564E6D0F225F}" type="slidenum">
              <a:rPr lang="en-US">
                <a:solidFill>
                  <a:prstClr val="black"/>
                </a:solidFill>
                <a:latin typeface="Calibri" panose="020F0502020204030204"/>
              </a:rPr>
              <a:pPr defTabSz="966612">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531530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653F3-E7AA-D946-8110-91204FFB8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6EC71-00A0-8D4C-D018-B834B23F60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8CDB117-DFCB-7124-A3EE-06FA16EF49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36FCF2-CB68-82DE-E58B-1C7ADF6B1553}"/>
              </a:ext>
            </a:extLst>
          </p:cNvPr>
          <p:cNvSpPr>
            <a:spLocks noGrp="1"/>
          </p:cNvSpPr>
          <p:nvPr>
            <p:ph type="sldNum" sz="quarter" idx="5"/>
          </p:nvPr>
        </p:nvSpPr>
        <p:spPr/>
        <p:txBody>
          <a:bodyPr/>
          <a:lstStyle/>
          <a:p>
            <a:fld id="{5C8451FA-6A34-6746-9D58-EF03C996319E}" type="slidenum">
              <a:rPr lang="en-US" smtClean="0"/>
              <a:t>56</a:t>
            </a:fld>
            <a:endParaRPr lang="en-US"/>
          </a:p>
        </p:txBody>
      </p:sp>
    </p:spTree>
    <p:extLst>
      <p:ext uri="{BB962C8B-B14F-4D97-AF65-F5344CB8AC3E}">
        <p14:creationId xmlns:p14="http://schemas.microsoft.com/office/powerpoint/2010/main" val="3416205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09BFB-3CB3-4C66-2A9B-2778F5FB8D3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E2D2A108-3CC0-0234-E77C-6E536CF9382A}"/>
              </a:ext>
            </a:extLst>
          </p:cNvPr>
          <p:cNvSpPr>
            <a:spLocks noGrp="1" noChangeArrowheads="1"/>
          </p:cNvSpPr>
          <p:nvPr>
            <p:ph type="sldNum" sz="quarter" idx="5"/>
          </p:nvPr>
        </p:nvSpPr>
        <p:spPr>
          <a:ln/>
        </p:spPr>
        <p:txBody>
          <a:bodyPr/>
          <a:lstStyle/>
          <a:p>
            <a:fld id="{DC75AA24-DACC-4E88-AC38-A5808338F778}" type="slidenum">
              <a:rPr lang="en-US"/>
              <a:pPr/>
              <a:t>57</a:t>
            </a:fld>
            <a:endParaRPr lang="en-US"/>
          </a:p>
        </p:txBody>
      </p:sp>
      <p:sp>
        <p:nvSpPr>
          <p:cNvPr id="8194" name="Rectangle 2">
            <a:extLst>
              <a:ext uri="{FF2B5EF4-FFF2-40B4-BE49-F238E27FC236}">
                <a16:creationId xmlns:a16="http://schemas.microsoft.com/office/drawing/2014/main" id="{463FF72B-A458-BE68-2E83-3C5DB0179E8B}"/>
              </a:ext>
            </a:extLst>
          </p:cNvPr>
          <p:cNvSpPr>
            <a:spLocks noGrp="1" noRot="1" noChangeAspect="1" noChangeArrowheads="1" noTextEdit="1"/>
          </p:cNvSpPr>
          <p:nvPr>
            <p:ph type="sldImg"/>
          </p:nvPr>
        </p:nvSpPr>
        <p:spPr>
          <a:xfrm>
            <a:off x="777875" y="1200150"/>
            <a:ext cx="5759450" cy="3240088"/>
          </a:xfrm>
          <a:ln/>
        </p:spPr>
        <p:txBody>
          <a:bodyPr/>
          <a:lstStyle/>
          <a:p>
            <a:endParaRPr lang="en-US"/>
          </a:p>
        </p:txBody>
      </p:sp>
      <p:sp>
        <p:nvSpPr>
          <p:cNvPr id="8195" name="Rectangle 3">
            <a:extLst>
              <a:ext uri="{FF2B5EF4-FFF2-40B4-BE49-F238E27FC236}">
                <a16:creationId xmlns:a16="http://schemas.microsoft.com/office/drawing/2014/main" id="{E959E77C-22EB-71C7-D023-FCE36F272243}"/>
              </a:ext>
            </a:extLst>
          </p:cNvPr>
          <p:cNvSpPr>
            <a:spLocks noGrp="1" noChangeArrowheads="1"/>
          </p:cNvSpPr>
          <p:nvPr>
            <p:ph type="body" idx="1"/>
          </p:nvPr>
        </p:nvSpPr>
        <p:spPr/>
        <p:txBody>
          <a:bodyPr/>
          <a:lstStyle/>
          <a:p>
            <a:pPr marL="244258" indent="-244258">
              <a:lnSpc>
                <a:spcPct val="80000"/>
              </a:lnSpc>
            </a:pPr>
            <a:r>
              <a:rPr lang="en-US" sz="1100"/>
              <a:t>10-min timer</a:t>
            </a:r>
          </a:p>
        </p:txBody>
      </p:sp>
    </p:spTree>
    <p:extLst>
      <p:ext uri="{BB962C8B-B14F-4D97-AF65-F5344CB8AC3E}">
        <p14:creationId xmlns:p14="http://schemas.microsoft.com/office/powerpoint/2010/main" val="1025067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27B46-9275-5EA0-F873-E6ABEC345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545EA-7A56-E7A2-F494-5E19092D4A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A4F359-CD22-32B7-BA9D-B291359C8BDA}"/>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DB6A4F91-9C8E-3622-E2D7-2310E5B904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589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If you have Ci3T in place, here’s where it is in your Ci3T Implementation manual</a:t>
            </a:r>
          </a:p>
        </p:txBody>
      </p:sp>
      <p:sp>
        <p:nvSpPr>
          <p:cNvPr id="4" name="Slide Number Placeholder 3"/>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3285944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62</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66</a:t>
            </a:fld>
            <a:endParaRPr lang="en-US"/>
          </a:p>
        </p:txBody>
      </p:sp>
    </p:spTree>
    <p:extLst>
      <p:ext uri="{BB962C8B-B14F-4D97-AF65-F5344CB8AC3E}">
        <p14:creationId xmlns:p14="http://schemas.microsoft.com/office/powerpoint/2010/main" val="2718623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defTabSz="975847" eaLnBrk="0" fontAlgn="base" hangingPunct="0">
              <a:spcBef>
                <a:spcPct val="0"/>
              </a:spcBef>
              <a:spcAft>
                <a:spcPct val="0"/>
              </a:spcAft>
              <a:defRPr/>
            </a:pPr>
            <a:fld id="{DFDAB86F-69B3-40D1-ADA3-E7244A873187}" type="slidenum">
              <a:rPr lang="en-US" sz="1400">
                <a:solidFill>
                  <a:prstClr val="black"/>
                </a:solidFill>
                <a:latin typeface="Verdana" panose="020B0604030504040204" pitchFamily="34" charset="0"/>
                <a:ea typeface="MS PGothic" panose="020B0600070205080204" pitchFamily="34" charset="-128"/>
              </a:rPr>
              <a:pPr defTabSz="975847" eaLnBrk="0" fontAlgn="base" hangingPunct="0">
                <a:spcBef>
                  <a:spcPct val="0"/>
                </a:spcBef>
                <a:spcAft>
                  <a:spcPct val="0"/>
                </a:spcAft>
                <a:defRPr/>
              </a:pPr>
              <a:t>69</a:t>
            </a:fld>
            <a:endParaRPr lang="en-US" sz="1400">
              <a:solidFill>
                <a:prstClr val="black"/>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1787037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D7BDF-B563-54FC-37EB-DEAAA83B3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AF994-9684-2026-251B-0915400509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E8EF0D4-D241-44DD-AEAA-94206DC4A37B}"/>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88E3B263-EFC4-2E35-93B0-59D5506CE06E}"/>
              </a:ext>
            </a:extLst>
          </p:cNvPr>
          <p:cNvSpPr>
            <a:spLocks noGrp="1"/>
          </p:cNvSpPr>
          <p:nvPr>
            <p:ph type="sldNum" sz="quarter" idx="10"/>
          </p:nvPr>
        </p:nvSpPr>
        <p:spPr/>
        <p:txBody>
          <a:bodyPr/>
          <a:lstStyle/>
          <a:p>
            <a:fld id="{1DA97D0D-5178-4F57-BFD7-EC7A65772746}" type="slidenum">
              <a:rPr lang="en-US" smtClean="0"/>
              <a:t>73</a:t>
            </a:fld>
            <a:endParaRPr lang="en-US"/>
          </a:p>
        </p:txBody>
      </p:sp>
    </p:spTree>
    <p:extLst>
      <p:ext uri="{BB962C8B-B14F-4D97-AF65-F5344CB8AC3E}">
        <p14:creationId xmlns:p14="http://schemas.microsoft.com/office/powerpoint/2010/main" val="1922369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a:t>
            </a:r>
          </a:p>
        </p:txBody>
      </p:sp>
      <p:sp>
        <p:nvSpPr>
          <p:cNvPr id="4" name="Slide Number Placeholder 3"/>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391739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F5C99-CFCF-273A-6C68-62592E58F3A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7732D94-E382-6950-F1C7-032CD97B0CC7}"/>
              </a:ext>
            </a:extLst>
          </p:cNvPr>
          <p:cNvSpPr>
            <a:spLocks noGrp="1" noChangeArrowheads="1"/>
          </p:cNvSpPr>
          <p:nvPr>
            <p:ph type="sldNum" sz="quarter" idx="5"/>
          </p:nvPr>
        </p:nvSpPr>
        <p:spPr>
          <a:ln/>
        </p:spPr>
        <p:txBody>
          <a:bodyPr/>
          <a:lstStyle/>
          <a:p>
            <a:fld id="{DC75AA24-DACC-4E88-AC38-A5808338F778}" type="slidenum">
              <a:rPr lang="en-US"/>
              <a:pPr/>
              <a:t>75</a:t>
            </a:fld>
            <a:endParaRPr lang="en-US"/>
          </a:p>
        </p:txBody>
      </p:sp>
      <p:sp>
        <p:nvSpPr>
          <p:cNvPr id="8194" name="Rectangle 2">
            <a:extLst>
              <a:ext uri="{FF2B5EF4-FFF2-40B4-BE49-F238E27FC236}">
                <a16:creationId xmlns:a16="http://schemas.microsoft.com/office/drawing/2014/main" id="{52E3B344-14F4-309E-DF03-72EA383E3CAE}"/>
              </a:ext>
            </a:extLst>
          </p:cNvPr>
          <p:cNvSpPr>
            <a:spLocks noGrp="1" noRot="1" noChangeAspect="1" noChangeArrowheads="1" noTextEdit="1"/>
          </p:cNvSpPr>
          <p:nvPr>
            <p:ph type="sldImg"/>
          </p:nvPr>
        </p:nvSpPr>
        <p:spPr>
          <a:xfrm>
            <a:off x="777875" y="1200150"/>
            <a:ext cx="5759450" cy="3240088"/>
          </a:xfrm>
          <a:ln/>
        </p:spPr>
        <p:txBody>
          <a:bodyPr/>
          <a:lstStyle/>
          <a:p>
            <a:endParaRPr lang="en-US"/>
          </a:p>
        </p:txBody>
      </p:sp>
      <p:sp>
        <p:nvSpPr>
          <p:cNvPr id="8195" name="Rectangle 3">
            <a:extLst>
              <a:ext uri="{FF2B5EF4-FFF2-40B4-BE49-F238E27FC236}">
                <a16:creationId xmlns:a16="http://schemas.microsoft.com/office/drawing/2014/main" id="{6E6C9DAC-D8D3-CF52-0AA3-EF23A1B46BD0}"/>
              </a:ext>
            </a:extLst>
          </p:cNvPr>
          <p:cNvSpPr>
            <a:spLocks noGrp="1" noChangeArrowheads="1"/>
          </p:cNvSpPr>
          <p:nvPr>
            <p:ph type="body" idx="1"/>
          </p:nvPr>
        </p:nvSpPr>
        <p:spPr/>
        <p:txBody>
          <a:bodyPr/>
          <a:lstStyle/>
          <a:p>
            <a:pPr marL="244258" indent="-244258">
              <a:lnSpc>
                <a:spcPct val="80000"/>
              </a:lnSpc>
            </a:pPr>
            <a:r>
              <a:rPr lang="en-US" sz="1100"/>
              <a:t>10-min timer</a:t>
            </a:r>
          </a:p>
        </p:txBody>
      </p:sp>
    </p:spTree>
    <p:extLst>
      <p:ext uri="{BB962C8B-B14F-4D97-AF65-F5344CB8AC3E}">
        <p14:creationId xmlns:p14="http://schemas.microsoft.com/office/powerpoint/2010/main" val="3601061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723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Support is the name of the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FCBDACA8-45AF-461A-9F93-73E959B08D0A}" type="slidenum">
              <a:rPr lang="en-US" smtClean="0"/>
              <a:t>84</a:t>
            </a:fld>
            <a:endParaRPr lang="en-US"/>
          </a:p>
        </p:txBody>
      </p:sp>
    </p:spTree>
    <p:extLst>
      <p:ext uri="{BB962C8B-B14F-4D97-AF65-F5344CB8AC3E}">
        <p14:creationId xmlns:p14="http://schemas.microsoft.com/office/powerpoint/2010/main" val="2493633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85</a:t>
            </a:fld>
            <a:endParaRPr lang="en-US"/>
          </a:p>
        </p:txBody>
      </p:sp>
    </p:spTree>
    <p:extLst>
      <p:ext uri="{BB962C8B-B14F-4D97-AF65-F5344CB8AC3E}">
        <p14:creationId xmlns:p14="http://schemas.microsoft.com/office/powerpoint/2010/main" val="2497464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txBody>
          <a:bodyPr/>
          <a:lstStyle/>
          <a:p>
            <a:endParaRPr lang="en-US"/>
          </a:p>
        </p:txBody>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txBody>
          <a:bodyPr/>
          <a:lstStyle/>
          <a:p>
            <a:endParaRPr lang="en-US"/>
          </a:p>
        </p:txBody>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451FA-6A34-6746-9D58-EF03C99631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19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396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354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2EA13-75B0-72B8-9403-447E2758F461}"/>
            </a:ext>
          </a:extLst>
        </p:cNvPr>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CB5558AD-D107-3CD5-BE21-1FBE0D7428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483" name="Notes Placeholder 2">
            <a:extLst>
              <a:ext uri="{FF2B5EF4-FFF2-40B4-BE49-F238E27FC236}">
                <a16:creationId xmlns:a16="http://schemas.microsoft.com/office/drawing/2014/main" id="{E21DB471-2FC2-029F-D127-5AC2D158D0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a:extLst>
              <a:ext uri="{FF2B5EF4-FFF2-40B4-BE49-F238E27FC236}">
                <a16:creationId xmlns:a16="http://schemas.microsoft.com/office/drawing/2014/main" id="{6B911B5E-EC56-6AF6-62CE-CF82AFB168F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05321" indent="-309739">
              <a:defRPr>
                <a:solidFill>
                  <a:schemeClr val="tx1"/>
                </a:solidFill>
                <a:latin typeface="Calibri" pitchFamily="34" charset="0"/>
              </a:defRPr>
            </a:lvl2pPr>
            <a:lvl3pPr marL="1238955" indent="-247791">
              <a:defRPr>
                <a:solidFill>
                  <a:schemeClr val="tx1"/>
                </a:solidFill>
                <a:latin typeface="Calibri" pitchFamily="34" charset="0"/>
              </a:defRPr>
            </a:lvl3pPr>
            <a:lvl4pPr marL="1734537" indent="-247791">
              <a:defRPr>
                <a:solidFill>
                  <a:schemeClr val="tx1"/>
                </a:solidFill>
                <a:latin typeface="Calibri" pitchFamily="34" charset="0"/>
              </a:defRPr>
            </a:lvl4pPr>
            <a:lvl5pPr marL="2230119" indent="-247791">
              <a:defRPr>
                <a:solidFill>
                  <a:schemeClr val="tx1"/>
                </a:solidFill>
                <a:latin typeface="Calibri" pitchFamily="34" charset="0"/>
              </a:defRPr>
            </a:lvl5pPr>
            <a:lvl6pPr marL="2725702" indent="-247791" fontAlgn="base">
              <a:spcBef>
                <a:spcPct val="0"/>
              </a:spcBef>
              <a:spcAft>
                <a:spcPct val="0"/>
              </a:spcAft>
              <a:defRPr>
                <a:solidFill>
                  <a:schemeClr val="tx1"/>
                </a:solidFill>
                <a:latin typeface="Calibri" pitchFamily="34" charset="0"/>
              </a:defRPr>
            </a:lvl6pPr>
            <a:lvl7pPr marL="3221284" indent="-247791" fontAlgn="base">
              <a:spcBef>
                <a:spcPct val="0"/>
              </a:spcBef>
              <a:spcAft>
                <a:spcPct val="0"/>
              </a:spcAft>
              <a:defRPr>
                <a:solidFill>
                  <a:schemeClr val="tx1"/>
                </a:solidFill>
                <a:latin typeface="Calibri" pitchFamily="34" charset="0"/>
              </a:defRPr>
            </a:lvl7pPr>
            <a:lvl8pPr marL="3716866" indent="-247791" fontAlgn="base">
              <a:spcBef>
                <a:spcPct val="0"/>
              </a:spcBef>
              <a:spcAft>
                <a:spcPct val="0"/>
              </a:spcAft>
              <a:defRPr>
                <a:solidFill>
                  <a:schemeClr val="tx1"/>
                </a:solidFill>
                <a:latin typeface="Calibri" pitchFamily="34" charset="0"/>
              </a:defRPr>
            </a:lvl8pPr>
            <a:lvl9pPr marL="4212447" indent="-247791"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629A501-26CA-478F-B831-AF3B2BBCA52E}" type="slidenum">
              <a:rPr kumimoji="0" lang="en-US" sz="13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3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2" name="Footer Placeholder 1">
            <a:extLst>
              <a:ext uri="{FF2B5EF4-FFF2-40B4-BE49-F238E27FC236}">
                <a16:creationId xmlns:a16="http://schemas.microsoft.com/office/drawing/2014/main" id="{60551F9A-F83C-BB04-8DF3-13125EA3E18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386604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94</a:t>
            </a:fld>
            <a:endParaRPr lang="en-US"/>
          </a:p>
        </p:txBody>
      </p:sp>
      <p:sp>
        <p:nvSpPr>
          <p:cNvPr id="8194" name="Rectangle 2"/>
          <p:cNvSpPr>
            <a:spLocks noGrp="1" noRot="1" noChangeAspect="1" noChangeArrowheads="1" noTextEdit="1"/>
          </p:cNvSpPr>
          <p:nvPr>
            <p:ph type="sldImg"/>
          </p:nvPr>
        </p:nvSpPr>
        <p:spPr>
          <a:xfrm>
            <a:off x="777875" y="1200150"/>
            <a:ext cx="5759450" cy="3240088"/>
          </a:xfrm>
          <a:ln/>
        </p:spPr>
        <p:txBody>
          <a:bodyPr/>
          <a:lstStyle/>
          <a:p>
            <a:endParaRPr lang="en-US"/>
          </a:p>
        </p:txBody>
      </p:sp>
      <p:sp>
        <p:nvSpPr>
          <p:cNvPr id="8195" name="Rectangle 3"/>
          <p:cNvSpPr>
            <a:spLocks noGrp="1" noChangeArrowheads="1"/>
          </p:cNvSpPr>
          <p:nvPr>
            <p:ph type="body" idx="1"/>
          </p:nvPr>
        </p:nvSpPr>
        <p:spPr/>
        <p:txBody>
          <a:bodyPr/>
          <a:lstStyle/>
          <a:p>
            <a:pPr marL="244258" indent="-244258">
              <a:lnSpc>
                <a:spcPct val="80000"/>
              </a:lnSpc>
            </a:pPr>
            <a:r>
              <a:rPr lang="en-US" sz="1100"/>
              <a:t>10-min timer</a:t>
            </a:r>
          </a:p>
        </p:txBody>
      </p:sp>
    </p:spTree>
    <p:extLst>
      <p:ext uri="{BB962C8B-B14F-4D97-AF65-F5344CB8AC3E}">
        <p14:creationId xmlns:p14="http://schemas.microsoft.com/office/powerpoint/2010/main" val="211348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None/>
            </a:pPr>
            <a:r>
              <a:rPr lang="en-US" b="1">
                <a:solidFill>
                  <a:prstClr val="black"/>
                </a:solidFill>
                <a:ea typeface="MS PGothic"/>
                <a:cs typeface="Arial"/>
              </a:rPr>
              <a:t>How do we continue to design, implement, evaluate, sustain, &amp; innovate? </a:t>
            </a:r>
          </a:p>
          <a:p>
            <a:pPr marL="0" indent="0">
              <a:buNone/>
            </a:pPr>
            <a:r>
              <a:rPr lang="en-US" sz="1100"/>
              <a:t>Building on lessons learned from Ci3T inquiry</a:t>
            </a:r>
            <a:endParaRPr lang="en-US" sz="1100">
              <a:cs typeface="Arial"/>
            </a:endParaRP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96</a:t>
            </a:fld>
            <a:endParaRPr lang="en-US"/>
          </a:p>
        </p:txBody>
      </p:sp>
    </p:spTree>
    <p:extLst>
      <p:ext uri="{BB962C8B-B14F-4D97-AF65-F5344CB8AC3E}">
        <p14:creationId xmlns:p14="http://schemas.microsoft.com/office/powerpoint/2010/main" val="3681946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97</a:t>
            </a:fld>
            <a:endParaRPr lang="en-US"/>
          </a:p>
        </p:txBody>
      </p:sp>
    </p:spTree>
    <p:extLst>
      <p:ext uri="{BB962C8B-B14F-4D97-AF65-F5344CB8AC3E}">
        <p14:creationId xmlns:p14="http://schemas.microsoft.com/office/powerpoint/2010/main" val="1937135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99</a:t>
            </a:fld>
            <a:endParaRPr lang="en-US"/>
          </a:p>
        </p:txBody>
      </p:sp>
    </p:spTree>
    <p:extLst>
      <p:ext uri="{BB962C8B-B14F-4D97-AF65-F5344CB8AC3E}">
        <p14:creationId xmlns:p14="http://schemas.microsoft.com/office/powerpoint/2010/main" val="4133905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Structure for positive, productive discussions</a:t>
            </a:r>
          </a:p>
          <a:p>
            <a:r>
              <a:rPr lang="en-US"/>
              <a:t>Data-informed professional development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289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103</a:t>
            </a:fld>
            <a:endParaRPr lang="en-US"/>
          </a:p>
        </p:txBody>
      </p:sp>
    </p:spTree>
    <p:extLst>
      <p:ext uri="{BB962C8B-B14F-4D97-AF65-F5344CB8AC3E}">
        <p14:creationId xmlns:p14="http://schemas.microsoft.com/office/powerpoint/2010/main" val="3838498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Administrator(s)</a:t>
            </a:r>
          </a:p>
          <a:p>
            <a:pPr marL="171450" indent="-171450">
              <a:buFont typeface="Arial" panose="020B0604020202020204" pitchFamily="34" charset="0"/>
              <a:buChar char="•"/>
            </a:pPr>
            <a:r>
              <a:rPr lang="en-US"/>
              <a:t>General education teachers representative of your school</a:t>
            </a:r>
          </a:p>
          <a:p>
            <a:pPr marL="628650" lvl="1" indent="-171450">
              <a:buFont typeface="Arial" panose="020B0604020202020204" pitchFamily="34" charset="0"/>
              <a:buChar char="•"/>
            </a:pPr>
            <a:r>
              <a:rPr lang="en-US"/>
              <a:t>Elementary: a lower-grades and an upper-grades teacher</a:t>
            </a:r>
          </a:p>
          <a:p>
            <a:pPr marL="628650" lvl="1" indent="-171450">
              <a:buFont typeface="Arial" panose="020B0604020202020204" pitchFamily="34" charset="0"/>
              <a:buChar char="•"/>
            </a:pPr>
            <a:r>
              <a:rPr lang="en-US"/>
              <a:t>Secondary: a teacher from each grade level or department</a:t>
            </a:r>
          </a:p>
          <a:p>
            <a:pPr marL="171450" indent="-171450">
              <a:buFont typeface="Arial" panose="020B0604020202020204" pitchFamily="34" charset="0"/>
              <a:buChar char="•"/>
            </a:pPr>
            <a:r>
              <a:rPr lang="en-US"/>
              <a:t>Special education teacher(s)</a:t>
            </a:r>
          </a:p>
          <a:p>
            <a:pPr marL="171450" indent="-171450">
              <a:buFont typeface="Arial" panose="020B0604020202020204" pitchFamily="34" charset="0"/>
              <a:buChar char="•"/>
            </a:pPr>
            <a:r>
              <a:rPr lang="en-US"/>
              <a:t>Support staff</a:t>
            </a:r>
          </a:p>
          <a:p>
            <a:pPr marL="628650" lvl="1" indent="-171450">
              <a:buFont typeface="Arial" panose="020B0604020202020204" pitchFamily="34" charset="0"/>
              <a:buChar char="•"/>
            </a:pPr>
            <a:r>
              <a:rPr lang="en-US"/>
              <a:t>e.g., counselor, psychologist, social worker</a:t>
            </a:r>
          </a:p>
          <a:p>
            <a:pPr marL="171450" indent="-171450">
              <a:buFont typeface="Arial" panose="020B0604020202020204" pitchFamily="34" charset="0"/>
              <a:buChar char="•"/>
            </a:pPr>
            <a:r>
              <a:rPr lang="en-US"/>
              <a:t>Parent representative(s)</a:t>
            </a:r>
          </a:p>
          <a:p>
            <a:pPr marL="171450" indent="-171450">
              <a:buFont typeface="Arial" panose="020B0604020202020204" pitchFamily="34" charset="0"/>
              <a:buChar char="•"/>
            </a:pPr>
            <a:r>
              <a:rPr lang="en-US"/>
              <a:t>Student representative(s) such as from student council</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104</a:t>
            </a:fld>
            <a:endParaRPr lang="en-US"/>
          </a:p>
        </p:txBody>
      </p:sp>
    </p:spTree>
    <p:extLst>
      <p:ext uri="{BB962C8B-B14F-4D97-AF65-F5344CB8AC3E}">
        <p14:creationId xmlns:p14="http://schemas.microsoft.com/office/powerpoint/2010/main" val="2824504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DA86E-607C-8CF3-9935-B44714E41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D8929-7D85-005D-C833-02F5517251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06951F-54AB-78E4-A5FD-2BF957559B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13F3D7-C817-D766-2C64-FDB5CBE63934}"/>
              </a:ext>
            </a:extLst>
          </p:cNvPr>
          <p:cNvSpPr>
            <a:spLocks noGrp="1"/>
          </p:cNvSpPr>
          <p:nvPr>
            <p:ph type="sldNum" sz="quarter" idx="5"/>
          </p:nvPr>
        </p:nvSpPr>
        <p:spPr/>
        <p:txBody>
          <a:bodyPr/>
          <a:lstStyle/>
          <a:p>
            <a:fld id="{58D11C9F-81FA-4052-9B37-1EF4A4EF7E85}" type="slidenum">
              <a:rPr lang="en-US" smtClean="0"/>
              <a:t>105</a:t>
            </a:fld>
            <a:endParaRPr lang="en-US"/>
          </a:p>
        </p:txBody>
      </p:sp>
    </p:spTree>
    <p:extLst>
      <p:ext uri="{BB962C8B-B14F-4D97-AF65-F5344CB8AC3E}">
        <p14:creationId xmlns:p14="http://schemas.microsoft.com/office/powerpoint/2010/main" val="849152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300"/>
              <a:t>Our EMPOWER series are free 2 </a:t>
            </a:r>
            <a:r>
              <a:rPr lang="en-US" sz="1300" err="1"/>
              <a:t>hr</a:t>
            </a:r>
            <a:r>
              <a:rPr lang="en-US" sz="1300"/>
              <a:t> sessions offered  via zoom.</a:t>
            </a:r>
          </a:p>
          <a:p>
            <a:endParaRPr lang="en-US" sz="1300"/>
          </a:p>
          <a:p>
            <a:r>
              <a:rPr lang="en-US" sz="1300"/>
              <a:t>They are stand alone PDs so people can come to one, a few, or all. They are a great opportunity for faculty and staff who want to deepen their understanding of the topic (for example – screening, low intensity strategies, Tier 3 interventions). </a:t>
            </a:r>
          </a:p>
          <a:p>
            <a:endParaRPr lang="en-US" sz="1300"/>
          </a:p>
          <a:p>
            <a:r>
              <a:rPr lang="en-US" sz="1300"/>
              <a:t>We also record these sessions and post them to our website</a:t>
            </a:r>
            <a:r>
              <a:rPr lang="en-US"/>
              <a:t>.</a:t>
            </a:r>
            <a:r>
              <a:rPr lang="en-US" sz="1300"/>
              <a:t> Some teams use all or part of the videos as part of their professional learning – whether that’s watching a 10-minute clip and discussing in PLCs or pressing play on the entire video.</a:t>
            </a:r>
            <a:r>
              <a:rPr lang="en-US"/>
              <a:t> </a:t>
            </a:r>
            <a:endParaRPr lang="en-US" sz="1300">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107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68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14</a:t>
            </a:fld>
            <a:endParaRPr lang="en-US"/>
          </a:p>
        </p:txBody>
      </p:sp>
    </p:spTree>
    <p:extLst>
      <p:ext uri="{BB962C8B-B14F-4D97-AF65-F5344CB8AC3E}">
        <p14:creationId xmlns:p14="http://schemas.microsoft.com/office/powerpoint/2010/main" val="3096420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F9156-3E9E-BD1B-C4CB-0EFB3338D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4CE1B-4288-3463-02D7-CBF83042ED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CBDCCB-BFFE-A7E3-00D8-806D37D9C63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70581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B36DA-9387-622E-0DDC-D1B4CBC38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83CEC-4A8B-ADBB-8BF8-8C4A429D12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4A158E-8481-4C96-BD40-9049732A3FAD}"/>
              </a:ext>
            </a:extLst>
          </p:cNvPr>
          <p:cNvSpPr>
            <a:spLocks noGrp="1"/>
          </p:cNvSpPr>
          <p:nvPr>
            <p:ph type="body" idx="1"/>
          </p:nvPr>
        </p:nvSpPr>
        <p:spPr/>
        <p:txBody>
          <a:bodyPr/>
          <a:lstStyle/>
          <a:p>
            <a:r>
              <a:rPr lang="en-US" sz="1300"/>
              <a:t>Our EMPOWER series are free 2 </a:t>
            </a:r>
            <a:r>
              <a:rPr lang="en-US" sz="1300" err="1"/>
              <a:t>hr</a:t>
            </a:r>
            <a:r>
              <a:rPr lang="en-US" sz="1300"/>
              <a:t> sessions offered  via zoom.</a:t>
            </a:r>
          </a:p>
          <a:p>
            <a:endParaRPr lang="en-US" sz="1300"/>
          </a:p>
          <a:p>
            <a:r>
              <a:rPr lang="en-US" sz="1300"/>
              <a:t>They are stand alone PDs so people can come to one, a few, or all. They are a great opportunity for faculty and staff who want to deepen their understanding of the topic (for example – screening, low intensity strategies, Tier 3 interventions). </a:t>
            </a:r>
          </a:p>
          <a:p>
            <a:endParaRPr lang="en-US" sz="1300"/>
          </a:p>
          <a:p>
            <a:r>
              <a:rPr lang="en-US" sz="1300"/>
              <a:t>We also record these sessions and post them to our website</a:t>
            </a:r>
            <a:r>
              <a:rPr lang="en-US"/>
              <a:t>.</a:t>
            </a:r>
            <a:r>
              <a:rPr lang="en-US" sz="1300"/>
              <a:t> Some teams use all or part of the videos as part of their professional learning – whether that’s watching a 10-minute clip and discussing in PLCs or pressing play on the entire video.</a:t>
            </a:r>
            <a:r>
              <a:rPr lang="en-US"/>
              <a:t> </a:t>
            </a:r>
            <a:endParaRPr lang="en-US" sz="1300">
              <a:cs typeface="Calibri"/>
            </a:endParaRPr>
          </a:p>
          <a:p>
            <a:endParaRPr lang="en-US"/>
          </a:p>
        </p:txBody>
      </p:sp>
      <p:sp>
        <p:nvSpPr>
          <p:cNvPr id="4" name="Slide Number Placeholder 3">
            <a:extLst>
              <a:ext uri="{FF2B5EF4-FFF2-40B4-BE49-F238E27FC236}">
                <a16:creationId xmlns:a16="http://schemas.microsoft.com/office/drawing/2014/main" id="{3FCBC628-E661-EA92-F203-7AEAF80DBA89}"/>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109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50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601A-E794-DFC5-A3A8-68F4B7AAB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560CC-E6F8-F47F-5E73-E9F9298C52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E7FAB1B-6473-3E31-CC16-96ECD7C8CB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404914-D371-E36C-98DE-C75E00650F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A1A46-F400-455A-922D-D558C7C13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1622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1381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 </a:t>
            </a:r>
          </a:p>
          <a:p>
            <a:endParaRPr lang="en-US"/>
          </a:p>
          <a:p>
            <a:r>
              <a:rPr lang="en-US"/>
              <a:t>Notice similar strategies and connections.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391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431D4-7D95-A094-7AAF-4454DA69A90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DEE696B-6D3C-6664-F232-8991CA6898AD}"/>
              </a:ext>
            </a:extLst>
          </p:cNvPr>
          <p:cNvSpPr>
            <a:spLocks noGrp="1" noChangeArrowheads="1"/>
          </p:cNvSpPr>
          <p:nvPr>
            <p:ph type="sldNum" sz="quarter" idx="5"/>
          </p:nvPr>
        </p:nvSpPr>
        <p:spPr>
          <a:ln/>
        </p:spPr>
        <p:txBody>
          <a:bodyPr/>
          <a:lstStyle/>
          <a:p>
            <a:fld id="{DC75AA24-DACC-4E88-AC38-A5808338F778}" type="slidenum">
              <a:rPr lang="en-US"/>
              <a:pPr/>
              <a:t>113</a:t>
            </a:fld>
            <a:endParaRPr lang="en-US"/>
          </a:p>
        </p:txBody>
      </p:sp>
      <p:sp>
        <p:nvSpPr>
          <p:cNvPr id="8194" name="Rectangle 2">
            <a:extLst>
              <a:ext uri="{FF2B5EF4-FFF2-40B4-BE49-F238E27FC236}">
                <a16:creationId xmlns:a16="http://schemas.microsoft.com/office/drawing/2014/main" id="{09B922EA-6EBB-8D69-7A14-FE4C162D2E03}"/>
              </a:ext>
            </a:extLst>
          </p:cNvPr>
          <p:cNvSpPr>
            <a:spLocks noGrp="1" noRot="1" noChangeAspect="1" noChangeArrowheads="1" noTextEdit="1"/>
          </p:cNvSpPr>
          <p:nvPr>
            <p:ph type="sldImg"/>
          </p:nvPr>
        </p:nvSpPr>
        <p:spPr>
          <a:xfrm>
            <a:off x="777875" y="1200150"/>
            <a:ext cx="5759450" cy="3240088"/>
          </a:xfrm>
          <a:ln/>
        </p:spPr>
        <p:txBody>
          <a:bodyPr/>
          <a:lstStyle/>
          <a:p>
            <a:endParaRPr lang="en-US"/>
          </a:p>
        </p:txBody>
      </p:sp>
      <p:sp>
        <p:nvSpPr>
          <p:cNvPr id="8195" name="Rectangle 3">
            <a:extLst>
              <a:ext uri="{FF2B5EF4-FFF2-40B4-BE49-F238E27FC236}">
                <a16:creationId xmlns:a16="http://schemas.microsoft.com/office/drawing/2014/main" id="{2D205EB1-F943-6F3C-FEBD-E764D46EE1DA}"/>
              </a:ext>
            </a:extLst>
          </p:cNvPr>
          <p:cNvSpPr>
            <a:spLocks noGrp="1" noChangeArrowheads="1"/>
          </p:cNvSpPr>
          <p:nvPr>
            <p:ph type="body" idx="1"/>
          </p:nvPr>
        </p:nvSpPr>
        <p:spPr/>
        <p:txBody>
          <a:bodyPr/>
          <a:lstStyle/>
          <a:p>
            <a:pPr marL="244258" indent="-244258">
              <a:lnSpc>
                <a:spcPct val="80000"/>
              </a:lnSpc>
            </a:pPr>
            <a:r>
              <a:rPr lang="en-US" sz="1100"/>
              <a:t>10-min timer</a:t>
            </a:r>
          </a:p>
        </p:txBody>
      </p:sp>
    </p:spTree>
    <p:extLst>
      <p:ext uri="{BB962C8B-B14F-4D97-AF65-F5344CB8AC3E}">
        <p14:creationId xmlns:p14="http://schemas.microsoft.com/office/powerpoint/2010/main" val="789193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17</a:t>
            </a:fld>
            <a:endParaRPr lang="en-US"/>
          </a:p>
        </p:txBody>
      </p:sp>
    </p:spTree>
    <p:extLst>
      <p:ext uri="{BB962C8B-B14F-4D97-AF65-F5344CB8AC3E}">
        <p14:creationId xmlns:p14="http://schemas.microsoft.com/office/powerpoint/2010/main" val="3857299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23</a:t>
            </a:fld>
            <a:endParaRPr lang="en-US"/>
          </a:p>
        </p:txBody>
      </p:sp>
    </p:spTree>
    <p:extLst>
      <p:ext uri="{BB962C8B-B14F-4D97-AF65-F5344CB8AC3E}">
        <p14:creationId xmlns:p14="http://schemas.microsoft.com/office/powerpoint/2010/main" val="3009939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27</a:t>
            </a:fld>
            <a:endParaRPr lang="en-US"/>
          </a:p>
        </p:txBody>
      </p:sp>
    </p:spTree>
    <p:extLst>
      <p:ext uri="{BB962C8B-B14F-4D97-AF65-F5344CB8AC3E}">
        <p14:creationId xmlns:p14="http://schemas.microsoft.com/office/powerpoint/2010/main" val="1810077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6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58.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57.png"/><Relationship Id="rId2" Type="http://schemas.openxmlformats.org/officeDocument/2006/relationships/image" Target="../media/image24.png"/><Relationship Id="rId1" Type="http://schemas.openxmlformats.org/officeDocument/2006/relationships/slideMaster" Target="../slideMasters/slideMaster3.xml"/><Relationship Id="rId6" Type="http://schemas.openxmlformats.org/officeDocument/2006/relationships/image" Target="../media/image28.emf"/><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 Id="rId14" Type="http://schemas.openxmlformats.org/officeDocument/2006/relationships/image" Target="../media/image5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3" Type="http://schemas.openxmlformats.org/officeDocument/2006/relationships/image" Target="../media/image78.svg"/><Relationship Id="rId18" Type="http://schemas.openxmlformats.org/officeDocument/2006/relationships/image" Target="../media/image83.png"/><Relationship Id="rId26" Type="http://schemas.openxmlformats.org/officeDocument/2006/relationships/image" Target="../media/image91.svg"/><Relationship Id="rId3" Type="http://schemas.openxmlformats.org/officeDocument/2006/relationships/image" Target="../media/image68.svg"/><Relationship Id="rId21" Type="http://schemas.openxmlformats.org/officeDocument/2006/relationships/image" Target="../media/image86.png"/><Relationship Id="rId34" Type="http://schemas.microsoft.com/office/2007/relationships/hdphoto" Target="../media/hdphoto1.wdp"/><Relationship Id="rId7" Type="http://schemas.openxmlformats.org/officeDocument/2006/relationships/image" Target="../media/image72.svg"/><Relationship Id="rId12" Type="http://schemas.openxmlformats.org/officeDocument/2006/relationships/image" Target="../media/image77.png"/><Relationship Id="rId17" Type="http://schemas.openxmlformats.org/officeDocument/2006/relationships/image" Target="../media/image82.emf"/><Relationship Id="rId25" Type="http://schemas.openxmlformats.org/officeDocument/2006/relationships/image" Target="../media/image90.png"/><Relationship Id="rId33" Type="http://schemas.openxmlformats.org/officeDocument/2006/relationships/image" Target="../media/image98.png"/><Relationship Id="rId2" Type="http://schemas.openxmlformats.org/officeDocument/2006/relationships/image" Target="../media/image67.png"/><Relationship Id="rId16" Type="http://schemas.openxmlformats.org/officeDocument/2006/relationships/image" Target="../media/image81.emf"/><Relationship Id="rId20" Type="http://schemas.openxmlformats.org/officeDocument/2006/relationships/image" Target="../media/image85.png"/><Relationship Id="rId29" Type="http://schemas.openxmlformats.org/officeDocument/2006/relationships/image" Target="../media/image94.png"/><Relationship Id="rId1" Type="http://schemas.openxmlformats.org/officeDocument/2006/relationships/slideMaster" Target="../slideMasters/slideMaster3.xml"/><Relationship Id="rId6" Type="http://schemas.openxmlformats.org/officeDocument/2006/relationships/image" Target="../media/image71.png"/><Relationship Id="rId11" Type="http://schemas.openxmlformats.org/officeDocument/2006/relationships/image" Target="../media/image76.svg"/><Relationship Id="rId24" Type="http://schemas.openxmlformats.org/officeDocument/2006/relationships/image" Target="../media/image89.jpeg"/><Relationship Id="rId32" Type="http://schemas.openxmlformats.org/officeDocument/2006/relationships/image" Target="../media/image97.jpeg"/><Relationship Id="rId5" Type="http://schemas.openxmlformats.org/officeDocument/2006/relationships/image" Target="../media/image70.svg"/><Relationship Id="rId15" Type="http://schemas.openxmlformats.org/officeDocument/2006/relationships/image" Target="../media/image80.svg"/><Relationship Id="rId23" Type="http://schemas.openxmlformats.org/officeDocument/2006/relationships/image" Target="../media/image88.jpeg"/><Relationship Id="rId28" Type="http://schemas.openxmlformats.org/officeDocument/2006/relationships/image" Target="../media/image93.emf"/><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96.jpe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png"/><Relationship Id="rId22" Type="http://schemas.openxmlformats.org/officeDocument/2006/relationships/image" Target="../media/image87.jpeg"/><Relationship Id="rId27" Type="http://schemas.openxmlformats.org/officeDocument/2006/relationships/image" Target="../media/image92.jpeg"/><Relationship Id="rId30" Type="http://schemas.openxmlformats.org/officeDocument/2006/relationships/image" Target="../media/image95.png"/><Relationship Id="rId8" Type="http://schemas.openxmlformats.org/officeDocument/2006/relationships/image" Target="../media/image7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txBody>
            <a:bodyPr/>
            <a:lstStyle/>
            <a:p>
              <a:endParaRPr lang="en-US"/>
            </a:p>
          </p:txBody>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609101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429048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4305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061492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89891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80806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05586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18590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40531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09010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99F962F-7DB8-B042-820A-AF25F9EA195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20005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392589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568577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txBody>
            <a:bodyPr/>
            <a:lstStyle/>
            <a:p>
              <a:endParaRPr lang="en-US"/>
            </a:p>
          </p:txBody>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55142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40805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152881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2639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5977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6522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7040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958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627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6401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901181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25288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618627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2322065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332011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429775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EA4A31EE-B5D9-A641-88B9-DE234CBD9B2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1026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0439583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4082597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9792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2DB449F4-D990-3248-8DF3-76B31B9D093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04159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F944C484-679D-EE42-8547-1C89D449E86F}"/>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625338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34A7732E-B776-5A53-0F12-13AD970B3B7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94989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0739271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06252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108737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857955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txBody>
            <a:bodyPr/>
            <a:lstStyle/>
            <a:p>
              <a:endParaRPr lang="en-US"/>
            </a:p>
          </p:txBody>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extLst>
              <p:ext uri="{D42A27DB-BD31-4B8C-83A1-F6EECF244321}">
                <p14:modId xmlns:p14="http://schemas.microsoft.com/office/powerpoint/2010/main" val="1326722726"/>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860830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extLst>
              <p:ext uri="{D42A27DB-BD31-4B8C-83A1-F6EECF244321}">
                <p14:modId xmlns:p14="http://schemas.microsoft.com/office/powerpoint/2010/main" val="3180854121"/>
              </p:ext>
            </p:extLst>
          </p:nvPr>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626238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618164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Implementation PL Series and Delivery">
    <p:bg>
      <p:bgPr>
        <a:gradFill>
          <a:gsLst>
            <a:gs pos="44000">
              <a:schemeClr val="accent4">
                <a:lumMod val="5000"/>
                <a:lumOff val="95000"/>
              </a:schemeClr>
            </a:gs>
            <a:gs pos="83000">
              <a:schemeClr val="bg1">
                <a:lumMod val="6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A table with a chart and text&#10;&#10;Description automatically generated with medium confidence">
            <a:extLst>
              <a:ext uri="{FF2B5EF4-FFF2-40B4-BE49-F238E27FC236}">
                <a16:creationId xmlns:a16="http://schemas.microsoft.com/office/drawing/2014/main" id="{723CC2E3-3C1F-43E2-D9C4-D32F51B768B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665983" y="317178"/>
            <a:ext cx="8860035" cy="6207447"/>
          </a:xfrm>
          <a:prstGeom prst="rect">
            <a:avLst/>
          </a:prstGeom>
        </p:spPr>
      </p:pic>
    </p:spTree>
    <p:extLst>
      <p:ext uri="{BB962C8B-B14F-4D97-AF65-F5344CB8AC3E}">
        <p14:creationId xmlns:p14="http://schemas.microsoft.com/office/powerpoint/2010/main" val="2623457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1984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12967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02828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7691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5699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4700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536656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95380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28556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5D1FFE2C-05DA-9637-3AAF-6FF409603B15}"/>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99154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lvl="0" indent="-285750">
              <a:buFont typeface="Arial" panose="020B0604020202020204" pitchFamily="34" charset="0"/>
              <a:buChar cha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2063484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7090748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P.EN PIs+">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USA map">
            <a:extLst>
              <a:ext uri="{FF2B5EF4-FFF2-40B4-BE49-F238E27FC236}">
                <a16:creationId xmlns:a16="http://schemas.microsoft.com/office/drawing/2014/main" id="{BE505EF7-CB2A-007C-9686-2E4EBD034B1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1830050" cy="6858000"/>
          </a:xfrm>
          <a:prstGeom prst="rect">
            <a:avLst/>
          </a:prstGeom>
        </p:spPr>
      </p:pic>
      <p:pic>
        <p:nvPicPr>
          <p:cNvPr id="3" name="AZ">
            <a:extLst>
              <a:ext uri="{FF2B5EF4-FFF2-40B4-BE49-F238E27FC236}">
                <a16:creationId xmlns:a16="http://schemas.microsoft.com/office/drawing/2014/main" id="{287BB524-B78D-6D92-1547-4F8D6A31675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10259" y="3101937"/>
            <a:ext cx="1818526" cy="2093021"/>
          </a:xfrm>
          <a:prstGeom prst="rect">
            <a:avLst/>
          </a:prstGeom>
        </p:spPr>
      </p:pic>
      <p:pic>
        <p:nvPicPr>
          <p:cNvPr id="4" name="MI">
            <a:extLst>
              <a:ext uri="{FF2B5EF4-FFF2-40B4-BE49-F238E27FC236}">
                <a16:creationId xmlns:a16="http://schemas.microsoft.com/office/drawing/2014/main" id="{415A2EF2-2E66-4A6E-D1CC-8BDC5C3E6B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02076" y="1436528"/>
            <a:ext cx="1033999" cy="1009380"/>
          </a:xfrm>
          <a:prstGeom prst="rect">
            <a:avLst/>
          </a:prstGeom>
        </p:spPr>
      </p:pic>
      <p:pic>
        <p:nvPicPr>
          <p:cNvPr id="5" name="MI2">
            <a:extLst>
              <a:ext uri="{FF2B5EF4-FFF2-40B4-BE49-F238E27FC236}">
                <a16:creationId xmlns:a16="http://schemas.microsoft.com/office/drawing/2014/main" id="{C9C22DB3-72A7-423F-D3E3-76C4045F9AA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17493" y="1023682"/>
            <a:ext cx="1219906" cy="609953"/>
          </a:xfrm>
          <a:prstGeom prst="rect">
            <a:avLst/>
          </a:prstGeom>
        </p:spPr>
      </p:pic>
      <p:pic>
        <p:nvPicPr>
          <p:cNvPr id="6" name="CN">
            <a:extLst>
              <a:ext uri="{FF2B5EF4-FFF2-40B4-BE49-F238E27FC236}">
                <a16:creationId xmlns:a16="http://schemas.microsoft.com/office/drawing/2014/main" id="{EABE28BC-2A02-196D-DC7A-9A2961D6156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35109" y="1865947"/>
            <a:ext cx="601489" cy="587168"/>
          </a:xfrm>
          <a:prstGeom prst="rect">
            <a:avLst/>
          </a:prstGeom>
        </p:spPr>
      </p:pic>
      <p:pic>
        <p:nvPicPr>
          <p:cNvPr id="7" name="MA">
            <a:extLst>
              <a:ext uri="{FF2B5EF4-FFF2-40B4-BE49-F238E27FC236}">
                <a16:creationId xmlns:a16="http://schemas.microsoft.com/office/drawing/2014/main" id="{67B29F03-F4D7-04CD-8C6E-8DFA66A261E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27802" y="1530566"/>
            <a:ext cx="809073" cy="789809"/>
          </a:xfrm>
          <a:prstGeom prst="rect">
            <a:avLst/>
          </a:prstGeom>
        </p:spPr>
      </p:pic>
      <p:pic>
        <p:nvPicPr>
          <p:cNvPr id="8" name="KS blue">
            <a:extLst>
              <a:ext uri="{FF2B5EF4-FFF2-40B4-BE49-F238E27FC236}">
                <a16:creationId xmlns:a16="http://schemas.microsoft.com/office/drawing/2014/main" id="{26A6C0C8-BEC4-62C0-6DAC-15D792588F2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4326" r="1897"/>
          <a:stretch/>
        </p:blipFill>
        <p:spPr>
          <a:xfrm>
            <a:off x="5462546" y="2830002"/>
            <a:ext cx="1576497" cy="1280822"/>
          </a:xfrm>
          <a:prstGeom prst="rect">
            <a:avLst/>
          </a:prstGeom>
        </p:spPr>
      </p:pic>
      <p:pic>
        <p:nvPicPr>
          <p:cNvPr id="9" name="ASU">
            <a:extLst>
              <a:ext uri="{FF2B5EF4-FFF2-40B4-BE49-F238E27FC236}">
                <a16:creationId xmlns:a16="http://schemas.microsoft.com/office/drawing/2014/main" id="{96A42AE2-9CEA-D7F7-AFE3-95D5DE85624B}"/>
              </a:ext>
            </a:extLst>
          </p:cNvP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3323558" y="4173434"/>
            <a:ext cx="1065270" cy="454184"/>
          </a:xfrm>
          <a:prstGeom prst="rect">
            <a:avLst/>
          </a:prstGeom>
          <a:noFill/>
          <a:ln>
            <a:noFill/>
          </a:ln>
          <a:effectLst>
            <a:glow rad="12700">
              <a:sysClr val="window" lastClr="FFFFFF"/>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
            <a:extLst>
              <a:ext uri="{FF2B5EF4-FFF2-40B4-BE49-F238E27FC236}">
                <a16:creationId xmlns:a16="http://schemas.microsoft.com/office/drawing/2014/main" id="{AE0C04F5-35F6-F8CF-8F98-B7EAF10D617E}"/>
              </a:ext>
            </a:extLst>
          </p:cNvPr>
          <p:cNvPicPr>
            <a:picLocks noChangeAspect="1" noChangeArrowheads="1"/>
          </p:cNvPicPr>
          <p:nvPr userDrawn="1"/>
        </p:nvPicPr>
        <p:blipFill>
          <a:blip r:embed="rId17"/>
          <a:stretch>
            <a:fillRect/>
          </a:stretch>
        </p:blipFill>
        <p:spPr bwMode="auto">
          <a:xfrm>
            <a:off x="6185145" y="3283411"/>
            <a:ext cx="925771" cy="588104"/>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1" name="UCONN">
            <a:extLst>
              <a:ext uri="{FF2B5EF4-FFF2-40B4-BE49-F238E27FC236}">
                <a16:creationId xmlns:a16="http://schemas.microsoft.com/office/drawing/2014/main" id="{4FC9CBD8-A47B-5176-F5C4-CED6AC4D9B2E}"/>
              </a:ext>
            </a:extLst>
          </p:cNvPr>
          <p:cNvPicPr>
            <a:picLocks noChangeAspect="1" noChangeArrowheads="1"/>
          </p:cNvPicPr>
          <p:nvPr userDrawn="1"/>
        </p:nvPicPr>
        <p:blipFill>
          <a:blip r:embed="rId18" cstate="email">
            <a:extLst>
              <a:ext uri="{28A0092B-C50C-407E-A947-70E740481C1C}">
                <a14:useLocalDpi xmlns:a14="http://schemas.microsoft.com/office/drawing/2010/main"/>
              </a:ext>
            </a:extLst>
          </a:blip>
          <a:stretch>
            <a:fillRect/>
          </a:stretch>
        </p:blipFill>
        <p:spPr bwMode="auto">
          <a:xfrm>
            <a:off x="10779699" y="2248060"/>
            <a:ext cx="1322211" cy="394517"/>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2" name="Northeastern">
            <a:extLst>
              <a:ext uri="{FF2B5EF4-FFF2-40B4-BE49-F238E27FC236}">
                <a16:creationId xmlns:a16="http://schemas.microsoft.com/office/drawing/2014/main" id="{0DB23D45-375A-9E77-FDD6-2EEDEA92679B}"/>
              </a:ext>
            </a:extLst>
          </p:cNvPr>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p:blipFill>
        <p:spPr bwMode="auto">
          <a:xfrm>
            <a:off x="11336475" y="1349885"/>
            <a:ext cx="765435" cy="765435"/>
          </a:xfrm>
          <a:prstGeom prst="ellipse">
            <a:avLst/>
          </a:prstGeom>
          <a:solidFill>
            <a:sysClr val="window" lastClr="FFFFFF"/>
          </a:solidFill>
        </p:spPr>
      </p:pic>
      <p:pic>
        <p:nvPicPr>
          <p:cNvPr id="13" name="UMFlint">
            <a:extLst>
              <a:ext uri="{FF2B5EF4-FFF2-40B4-BE49-F238E27FC236}">
                <a16:creationId xmlns:a16="http://schemas.microsoft.com/office/drawing/2014/main" id="{09DB8503-9E6F-C09B-E0A3-0D1C3EF6DC56}"/>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8774187" y="2085666"/>
            <a:ext cx="654209" cy="644608"/>
          </a:xfrm>
          <a:prstGeom prst="rect">
            <a:avLst/>
          </a:prstGeom>
        </p:spPr>
      </p:pic>
      <p:pic>
        <p:nvPicPr>
          <p:cNvPr id="14" name="EAC">
            <a:extLst>
              <a:ext uri="{FF2B5EF4-FFF2-40B4-BE49-F238E27FC236}">
                <a16:creationId xmlns:a16="http://schemas.microsoft.com/office/drawing/2014/main" id="{AF33F50C-359E-6CA5-1355-1DEA935594B7}"/>
              </a:ext>
            </a:extLst>
          </p:cNvPr>
          <p:cNvPicPr>
            <a:picLocks noChangeAspect="1" noChangeArrowheads="1"/>
          </p:cNvPicPr>
          <p:nvPr userDrawn="1"/>
        </p:nvPicPr>
        <p:blipFill rotWithShape="1">
          <a:blip r:embed="rId21" cstate="email">
            <a:extLst>
              <a:ext uri="{28A0092B-C50C-407E-A947-70E740481C1C}">
                <a14:useLocalDpi xmlns:a14="http://schemas.microsoft.com/office/drawing/2010/main"/>
              </a:ext>
            </a:extLst>
          </a:blip>
          <a:srcRect/>
          <a:stretch/>
        </p:blipFill>
        <p:spPr bwMode="auto">
          <a:xfrm>
            <a:off x="8021519" y="805817"/>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WPO">
            <a:extLst>
              <a:ext uri="{FF2B5EF4-FFF2-40B4-BE49-F238E27FC236}">
                <a16:creationId xmlns:a16="http://schemas.microsoft.com/office/drawing/2014/main" id="{202BC3E1-6E7E-E0D7-A9A1-BD42ED6D34CE}"/>
              </a:ext>
            </a:extLst>
          </p:cNvPr>
          <p:cNvPicPr>
            <a:picLocks noChangeAspect="1" noChangeArrowheads="1"/>
          </p:cNvPicPr>
          <p:nvPr userDrawn="1"/>
        </p:nvPicPr>
        <p:blipFill rotWithShape="1">
          <a:blip r:embed="rId22" cstate="email">
            <a:extLst>
              <a:ext uri="{28A0092B-C50C-407E-A947-70E740481C1C}">
                <a14:useLocalDpi xmlns:a14="http://schemas.microsoft.com/office/drawing/2010/main"/>
              </a:ext>
            </a:extLst>
          </a:blip>
          <a:srcRect/>
          <a:stretch/>
        </p:blipFill>
        <p:spPr bwMode="auto">
          <a:xfrm>
            <a:off x="3229563" y="2926345"/>
            <a:ext cx="1087041"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10" descr="Image result for amy briesch northeastern university">
            <a:extLst>
              <a:ext uri="{FF2B5EF4-FFF2-40B4-BE49-F238E27FC236}">
                <a16:creationId xmlns:a16="http://schemas.microsoft.com/office/drawing/2014/main" id="{50A4809A-9B25-43AA-1655-C9B2660FDF45}"/>
              </a:ext>
            </a:extLst>
          </p:cNvPr>
          <p:cNvPicPr>
            <a:picLocks noChangeAspect="1" noChangeArrowheads="1"/>
          </p:cNvPicPr>
          <p:nvPr userDrawn="1"/>
        </p:nvPicPr>
        <p:blipFill rotWithShape="1">
          <a:blip r:embed="rId23" cstate="email">
            <a:extLst>
              <a:ext uri="{28A0092B-C50C-407E-A947-70E740481C1C}">
                <a14:useLocalDpi xmlns:a14="http://schemas.microsoft.com/office/drawing/2010/main"/>
              </a:ext>
            </a:extLst>
          </a:blip>
          <a:srcRect/>
          <a:stretch/>
        </p:blipFill>
        <p:spPr bwMode="auto">
          <a:xfrm>
            <a:off x="10207079" y="597061"/>
            <a:ext cx="1083050"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12" descr="Image result for sandra chafouleas university of connecticut">
            <a:extLst>
              <a:ext uri="{FF2B5EF4-FFF2-40B4-BE49-F238E27FC236}">
                <a16:creationId xmlns:a16="http://schemas.microsoft.com/office/drawing/2014/main" id="{385CC711-F217-B320-AA8D-C6975DA7910F}"/>
              </a:ext>
            </a:extLst>
          </p:cNvPr>
          <p:cNvPicPr>
            <a:picLocks noChangeAspect="1" noChangeArrowheads="1"/>
          </p:cNvPicPr>
          <p:nvPr userDrawn="1"/>
        </p:nvPicPr>
        <p:blipFill rotWithShape="1">
          <a:blip r:embed="rId24" cstate="email">
            <a:extLst>
              <a:ext uri="{28A0092B-C50C-407E-A947-70E740481C1C}">
                <a14:useLocalDpi xmlns:a14="http://schemas.microsoft.com/office/drawing/2010/main"/>
              </a:ext>
            </a:extLst>
          </a:blip>
          <a:srcRect t="-337"/>
          <a:stretch/>
        </p:blipFill>
        <p:spPr bwMode="auto">
          <a:xfrm>
            <a:off x="10772493" y="2743375"/>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 name="Title 2">
            <a:extLst>
              <a:ext uri="{FF2B5EF4-FFF2-40B4-BE49-F238E27FC236}">
                <a16:creationId xmlns:a16="http://schemas.microsoft.com/office/drawing/2014/main" id="{EE4B171C-8B6B-9496-0623-A04038FD61B3}"/>
              </a:ext>
            </a:extLst>
          </p:cNvPr>
          <p:cNvSpPr txBox="1">
            <a:spLocks/>
          </p:cNvSpPr>
          <p:nvPr userDrawn="1"/>
        </p:nvSpPr>
        <p:spPr>
          <a:xfrm>
            <a:off x="195094" y="158546"/>
            <a:ext cx="6703679" cy="1348791"/>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4000" b="1">
                <a:ln w="12700">
                  <a:solidFill>
                    <a:prstClr val="white"/>
                  </a:solidFill>
                </a:ln>
                <a:solidFill>
                  <a:prstClr val="black"/>
                </a:solidFill>
                <a:latin typeface="Calibri" panose="020F0502020204030204"/>
              </a:rPr>
              <a:t>Institute of Education Sciences </a:t>
            </a:r>
            <a:r>
              <a:rPr lang="en-US" altLang="en-US" sz="4800" b="1">
                <a:ln w="12700">
                  <a:solidFill>
                    <a:prstClr val="white"/>
                  </a:solidFill>
                </a:ln>
                <a:solidFill>
                  <a:prstClr val="black"/>
                </a:solidFill>
                <a:effectLst>
                  <a:glow rad="63500">
                    <a:srgbClr val="70AD47">
                      <a:satMod val="175000"/>
                      <a:alpha val="30000"/>
                    </a:srgbClr>
                  </a:glow>
                </a:effectLst>
                <a:latin typeface="Calibri" panose="020F0502020204030204"/>
              </a:rPr>
              <a:t>Project ENHANCE</a:t>
            </a:r>
            <a:endParaRPr lang="en-US" altLang="en-US" b="1">
              <a:ln w="12700">
                <a:solidFill>
                  <a:prstClr val="white"/>
                </a:solidFill>
              </a:ln>
              <a:solidFill>
                <a:prstClr val="black"/>
              </a:solidFill>
              <a:effectLst>
                <a:glow rad="63500">
                  <a:srgbClr val="70AD47">
                    <a:satMod val="175000"/>
                    <a:alpha val="30000"/>
                  </a:srgbClr>
                </a:glow>
              </a:effectLst>
              <a:latin typeface="Calibri" panose="020F0502020204030204"/>
            </a:endParaRPr>
          </a:p>
        </p:txBody>
      </p:sp>
      <p:pic>
        <p:nvPicPr>
          <p:cNvPr id="19" name="Graphic 18">
            <a:extLst>
              <a:ext uri="{FF2B5EF4-FFF2-40B4-BE49-F238E27FC236}">
                <a16:creationId xmlns:a16="http://schemas.microsoft.com/office/drawing/2014/main" id="{42987D76-E8DF-AC75-A870-330FBBD5C2F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805531" y="3039764"/>
            <a:ext cx="1599168" cy="834348"/>
          </a:xfrm>
          <a:prstGeom prst="rect">
            <a:avLst/>
          </a:prstGeom>
        </p:spPr>
      </p:pic>
      <p:pic>
        <p:nvPicPr>
          <p:cNvPr id="20" name="DJR">
            <a:extLst>
              <a:ext uri="{FF2B5EF4-FFF2-40B4-BE49-F238E27FC236}">
                <a16:creationId xmlns:a16="http://schemas.microsoft.com/office/drawing/2014/main" id="{FB75D6EE-3669-AEAC-7181-0A0894ECF78B}"/>
              </a:ext>
            </a:extLst>
          </p:cNvPr>
          <p:cNvPicPr>
            <a:picLocks noChangeAspect="1" noChangeArrowheads="1"/>
          </p:cNvPicPr>
          <p:nvPr userDrawn="1"/>
        </p:nvPicPr>
        <p:blipFill>
          <a:blip r:embed="rId27" cstate="email">
            <a:extLst>
              <a:ext uri="{28A0092B-C50C-407E-A947-70E740481C1C}">
                <a14:useLocalDpi xmlns:a14="http://schemas.microsoft.com/office/drawing/2010/main"/>
              </a:ext>
            </a:extLst>
          </a:blip>
          <a:srcRect/>
          <a:stretch/>
        </p:blipFill>
        <p:spPr bwMode="auto">
          <a:xfrm>
            <a:off x="7533671" y="2533182"/>
            <a:ext cx="1086875" cy="1086873"/>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EB25F55-7959-BC37-7C42-991AC5970B6D}"/>
              </a:ext>
            </a:extLst>
          </p:cNvPr>
          <p:cNvPicPr>
            <a:picLocks noChangeAspect="1"/>
          </p:cNvPicPr>
          <p:nvPr userDrawn="1"/>
        </p:nvPicPr>
        <p:blipFill rotWithShape="1">
          <a:blip r:embed="rId28"/>
          <a:srcRect l="14165" t="18982" r="18122" b="21628"/>
          <a:stretch/>
        </p:blipFill>
        <p:spPr>
          <a:xfrm>
            <a:off x="8535707" y="3425248"/>
            <a:ext cx="898839" cy="588105"/>
          </a:xfrm>
          <a:prstGeom prst="rect">
            <a:avLst/>
          </a:prstGeom>
          <a:effectLst>
            <a:glow rad="12700">
              <a:sysClr val="window" lastClr="FFFFFF"/>
            </a:glow>
          </a:effectLst>
        </p:spPr>
      </p:pic>
      <p:pic>
        <p:nvPicPr>
          <p:cNvPr id="22" name="Picture 21">
            <a:extLst>
              <a:ext uri="{FF2B5EF4-FFF2-40B4-BE49-F238E27FC236}">
                <a16:creationId xmlns:a16="http://schemas.microsoft.com/office/drawing/2014/main" id="{6523C026-767E-952F-5562-4179C7B27E93}"/>
              </a:ext>
            </a:extLst>
          </p:cNvPr>
          <p:cNvPicPr>
            <a:picLocks noChangeAspect="1"/>
          </p:cNvPicPr>
          <p:nvPr userDrawn="1"/>
        </p:nvPicPr>
        <p:blipFill rotWithShape="1">
          <a:blip r:embed="rId29" cstate="email">
            <a:extLst>
              <a:ext uri="{28A0092B-C50C-407E-A947-70E740481C1C}">
                <a14:useLocalDpi xmlns:a14="http://schemas.microsoft.com/office/drawing/2010/main"/>
              </a:ext>
            </a:extLst>
          </a:blip>
          <a:srcRect/>
          <a:stretch/>
        </p:blipFill>
        <p:spPr>
          <a:xfrm>
            <a:off x="273386" y="1534640"/>
            <a:ext cx="914400" cy="914400"/>
          </a:xfrm>
          <a:prstGeom prst="ellipse">
            <a:avLst/>
          </a:prstGeom>
          <a:ln>
            <a:solidFill>
              <a:sysClr val="window" lastClr="FFFFFF"/>
            </a:solidFill>
          </a:ln>
        </p:spPr>
      </p:pic>
      <p:pic>
        <p:nvPicPr>
          <p:cNvPr id="23" name="Picture 22">
            <a:extLst>
              <a:ext uri="{FF2B5EF4-FFF2-40B4-BE49-F238E27FC236}">
                <a16:creationId xmlns:a16="http://schemas.microsoft.com/office/drawing/2014/main" id="{BE767356-09D2-BDF4-58BE-FE72F2880FD0}"/>
              </a:ext>
            </a:extLst>
          </p:cNvPr>
          <p:cNvPicPr>
            <a:picLocks noChangeAspect="1"/>
          </p:cNvPicPr>
          <p:nvPr userDrawn="1"/>
        </p:nvPicPr>
        <p:blipFill rotWithShape="1">
          <a:blip r:embed="rId30" cstate="email">
            <a:extLst>
              <a:ext uri="{28A0092B-C50C-407E-A947-70E740481C1C}">
                <a14:useLocalDpi xmlns:a14="http://schemas.microsoft.com/office/drawing/2010/main"/>
              </a:ext>
            </a:extLst>
          </a:blip>
          <a:srcRect/>
          <a:stretch/>
        </p:blipFill>
        <p:spPr>
          <a:xfrm>
            <a:off x="1219602" y="1534640"/>
            <a:ext cx="914400" cy="914400"/>
          </a:xfrm>
          <a:prstGeom prst="ellipse">
            <a:avLst/>
          </a:prstGeom>
          <a:ln>
            <a:solidFill>
              <a:sysClr val="window" lastClr="FFFFFF"/>
            </a:solidFill>
          </a:ln>
        </p:spPr>
      </p:pic>
      <p:pic>
        <p:nvPicPr>
          <p:cNvPr id="24" name="Picture 23" descr="A close-up of a person smiling&#10;&#10;Description automatically generated">
            <a:extLst>
              <a:ext uri="{FF2B5EF4-FFF2-40B4-BE49-F238E27FC236}">
                <a16:creationId xmlns:a16="http://schemas.microsoft.com/office/drawing/2014/main" id="{A49EE037-E691-2393-C60F-7B5176FF3DC9}"/>
              </a:ext>
            </a:extLst>
          </p:cNvPr>
          <p:cNvPicPr>
            <a:picLocks noChangeAspect="1"/>
          </p:cNvPicPr>
          <p:nvPr userDrawn="1"/>
        </p:nvPicPr>
        <p:blipFill rotWithShape="1">
          <a:blip r:embed="rId31" cstate="email">
            <a:extLst>
              <a:ext uri="{28A0092B-C50C-407E-A947-70E740481C1C}">
                <a14:useLocalDpi xmlns:a14="http://schemas.microsoft.com/office/drawing/2010/main"/>
              </a:ext>
            </a:extLst>
          </a:blip>
          <a:srcRect/>
          <a:stretch/>
        </p:blipFill>
        <p:spPr>
          <a:xfrm>
            <a:off x="5344966" y="2138318"/>
            <a:ext cx="1143600" cy="1086873"/>
          </a:xfrm>
          <a:prstGeom prst="ellipse">
            <a:avLst/>
          </a:prstGeom>
          <a:noFill/>
          <a:ln>
            <a:solidFill>
              <a:sysClr val="window" lastClr="FFFFFF"/>
            </a:solidFill>
          </a:ln>
          <a:effectLst>
            <a:outerShdw blurRad="76200" dir="18900000" sy="23000" kx="-1200000" algn="bl" rotWithShape="0">
              <a:prstClr val="black">
                <a:alpha val="20000"/>
              </a:prstClr>
            </a:outerShdw>
          </a:effectLst>
        </p:spPr>
      </p:pic>
      <p:pic>
        <p:nvPicPr>
          <p:cNvPr id="25" name="Picture 24" descr="A picture of Rebecca Sherod">
            <a:extLst>
              <a:ext uri="{FF2B5EF4-FFF2-40B4-BE49-F238E27FC236}">
                <a16:creationId xmlns:a16="http://schemas.microsoft.com/office/drawing/2014/main" id="{4B0BF917-7F47-8B0D-8CBD-1D02392CB694}"/>
              </a:ext>
            </a:extLst>
          </p:cNvPr>
          <p:cNvPicPr>
            <a:picLocks noChangeAspect="1"/>
          </p:cNvPicPr>
          <p:nvPr userDrawn="1"/>
        </p:nvPicPr>
        <p:blipFill rotWithShape="1">
          <a:blip r:embed="rId32" cstate="email">
            <a:extLst>
              <a:ext uri="{28A0092B-C50C-407E-A947-70E740481C1C}">
                <a14:useLocalDpi xmlns:a14="http://schemas.microsoft.com/office/drawing/2010/main"/>
              </a:ext>
            </a:extLst>
          </a:blip>
          <a:srcRect/>
          <a:stretch/>
        </p:blipFill>
        <p:spPr>
          <a:xfrm>
            <a:off x="2165818" y="1534640"/>
            <a:ext cx="915401" cy="914400"/>
          </a:xfrm>
          <a:prstGeom prst="flowChartConnector">
            <a:avLst/>
          </a:prstGeom>
          <a:blipFill dpi="0" rotWithShape="1">
            <a:blip r:embed="rId33" cstate="email">
              <a:extLst>
                <a:ext uri="{BEBA8EAE-BF5A-486C-A8C5-ECC9F3942E4B}">
                  <a14:imgProps xmlns:a14="http://schemas.microsoft.com/office/drawing/2010/main">
                    <a14:imgLayer r:embed="rId3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ysClr val="window" lastClr="FFFFFF"/>
            </a:solidFill>
            <a:prstDash val="solid"/>
            <a:miter lim="800000"/>
          </a:ln>
          <a:effectLst/>
        </p:spPr>
      </p:pic>
    </p:spTree>
    <p:extLst>
      <p:ext uri="{BB962C8B-B14F-4D97-AF65-F5344CB8AC3E}">
        <p14:creationId xmlns:p14="http://schemas.microsoft.com/office/powerpoint/2010/main" val="34832414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03362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489470C-E3B4-D277-3A0D-1D720352DE4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theme" Target="../theme/theme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779"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25795175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32871701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8" Type="http://schemas.openxmlformats.org/officeDocument/2006/relationships/image" Target="../media/image306.jpeg"/><Relationship Id="rId3" Type="http://schemas.openxmlformats.org/officeDocument/2006/relationships/image" Target="../media/image301.png"/><Relationship Id="rId7" Type="http://schemas.openxmlformats.org/officeDocument/2006/relationships/image" Target="../media/image305.jpe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304.jpeg"/><Relationship Id="rId5" Type="http://schemas.openxmlformats.org/officeDocument/2006/relationships/image" Target="../media/image303.jpeg"/><Relationship Id="rId10" Type="http://schemas.openxmlformats.org/officeDocument/2006/relationships/image" Target="../media/image308.jpeg"/><Relationship Id="rId4" Type="http://schemas.openxmlformats.org/officeDocument/2006/relationships/image" Target="../media/image302.png"/><Relationship Id="rId9" Type="http://schemas.openxmlformats.org/officeDocument/2006/relationships/image" Target="../media/image30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2.xml"/><Relationship Id="rId4" Type="http://schemas.openxmlformats.org/officeDocument/2006/relationships/image" Target="../media/image311.png"/></Relationships>
</file>

<file path=ppt/slides/_rels/slide10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13.png"/><Relationship Id="rId4" Type="http://schemas.openxmlformats.org/officeDocument/2006/relationships/image" Target="../media/image312.png"/></Relationships>
</file>

<file path=ppt/slides/_rels/slide10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315.png"/></Relationships>
</file>

<file path=ppt/slides/_rels/slide10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319.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320.png"/></Relationships>
</file>

<file path=ppt/slides/_rels/slide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10.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323.png"/><Relationship Id="rId4" Type="http://schemas.openxmlformats.org/officeDocument/2006/relationships/image" Target="../media/image322.png"/></Relationships>
</file>

<file path=ppt/slides/_rels/slide111.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25.jpeg"/></Relationships>
</file>

<file path=ppt/slides/_rels/slide11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27.png"/></Relationships>
</file>

<file path=ppt/slides/_rels/slide113.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jpeg"/><Relationship Id="rId17" Type="http://schemas.openxmlformats.org/officeDocument/2006/relationships/image" Target="../media/image232.svg"/><Relationship Id="rId2" Type="http://schemas.openxmlformats.org/officeDocument/2006/relationships/notesSlide" Target="../notesSlides/notesSlide55.xml"/><Relationship Id="rId16" Type="http://schemas.openxmlformats.org/officeDocument/2006/relationships/image" Target="../media/image231.png"/><Relationship Id="rId1" Type="http://schemas.openxmlformats.org/officeDocument/2006/relationships/slideLayout" Target="../slideLayouts/slideLayout10.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5" Type="http://schemas.openxmlformats.org/officeDocument/2006/relationships/image" Target="../media/image190.pn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11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60.png"/></Relationships>
</file>

<file path=ppt/slides/_rels/slide1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66.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9.xml"/><Relationship Id="rId4" Type="http://schemas.openxmlformats.org/officeDocument/2006/relationships/image" Target="../media/image160.png"/></Relationships>
</file>

<file path=ppt/slides/_rels/slide1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65.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9.xml"/><Relationship Id="rId4" Type="http://schemas.openxmlformats.org/officeDocument/2006/relationships/image" Target="../media/image1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60.png"/></Relationships>
</file>

<file path=ppt/slides/_rels/slide2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9.xml"/><Relationship Id="rId4" Type="http://schemas.openxmlformats.org/officeDocument/2006/relationships/image" Target="../media/image178.png"/></Relationships>
</file>

<file path=ppt/slides/_rels/slide26.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3.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182.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diagramColors" Target="../diagrams/colors8.xml"/><Relationship Id="rId11" Type="http://schemas.openxmlformats.org/officeDocument/2006/relationships/hyperlink" Target="https://www.ci3t.org/measures" TargetMode="External"/><Relationship Id="rId5" Type="http://schemas.openxmlformats.org/officeDocument/2006/relationships/diagramQuickStyle" Target="../diagrams/quickStyle8.xml"/><Relationship Id="rId10" Type="http://schemas.openxmlformats.org/officeDocument/2006/relationships/image" Target="../media/image181.png"/><Relationship Id="rId4" Type="http://schemas.openxmlformats.org/officeDocument/2006/relationships/diagramLayout" Target="../diagrams/layout8.xml"/><Relationship Id="rId9" Type="http://schemas.openxmlformats.org/officeDocument/2006/relationships/image" Target="../media/image180.png"/></Relationships>
</file>

<file path=ppt/slides/_rels/slide2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85.png"/><Relationship Id="rId4" Type="http://schemas.openxmlformats.org/officeDocument/2006/relationships/image" Target="../media/image184.png"/></Relationships>
</file>

<file path=ppt/slides/_rels/slide2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87.png"/><Relationship Id="rId4" Type="http://schemas.openxmlformats.org/officeDocument/2006/relationships/image" Target="../media/image186.png"/></Relationships>
</file>

<file path=ppt/slides/_rels/slide2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89.png"/><Relationship Id="rId4" Type="http://schemas.openxmlformats.org/officeDocument/2006/relationships/image" Target="../media/image188.png"/></Relationships>
</file>

<file path=ppt/slides/_rels/slide3.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195.jpeg"/><Relationship Id="rId13" Type="http://schemas.openxmlformats.org/officeDocument/2006/relationships/image" Target="../media/image200.jpeg"/><Relationship Id="rId18" Type="http://schemas.openxmlformats.org/officeDocument/2006/relationships/image" Target="../media/image205.jpeg"/><Relationship Id="rId3" Type="http://schemas.openxmlformats.org/officeDocument/2006/relationships/image" Target="../media/image190.png"/><Relationship Id="rId7" Type="http://schemas.openxmlformats.org/officeDocument/2006/relationships/image" Target="../media/image194.jpeg"/><Relationship Id="rId12" Type="http://schemas.openxmlformats.org/officeDocument/2006/relationships/image" Target="../media/image199.jpeg"/><Relationship Id="rId17" Type="http://schemas.openxmlformats.org/officeDocument/2006/relationships/image" Target="../media/image204.jpeg"/><Relationship Id="rId2" Type="http://schemas.openxmlformats.org/officeDocument/2006/relationships/notesSlide" Target="../notesSlides/notesSlide12.xml"/><Relationship Id="rId16" Type="http://schemas.openxmlformats.org/officeDocument/2006/relationships/image" Target="../media/image203.jpeg"/><Relationship Id="rId1" Type="http://schemas.openxmlformats.org/officeDocument/2006/relationships/slideLayout" Target="../slideLayouts/slideLayout10.xml"/><Relationship Id="rId6" Type="http://schemas.openxmlformats.org/officeDocument/2006/relationships/image" Target="../media/image193.png"/><Relationship Id="rId11" Type="http://schemas.openxmlformats.org/officeDocument/2006/relationships/image" Target="../media/image198.jpeg"/><Relationship Id="rId5" Type="http://schemas.openxmlformats.org/officeDocument/2006/relationships/image" Target="../media/image192.png"/><Relationship Id="rId15" Type="http://schemas.openxmlformats.org/officeDocument/2006/relationships/image" Target="../media/image202.jpeg"/><Relationship Id="rId10" Type="http://schemas.openxmlformats.org/officeDocument/2006/relationships/image" Target="../media/image197.jpeg"/><Relationship Id="rId4" Type="http://schemas.openxmlformats.org/officeDocument/2006/relationships/image" Target="../media/image191.png"/><Relationship Id="rId9" Type="http://schemas.openxmlformats.org/officeDocument/2006/relationships/image" Target="../media/image196.jpeg"/><Relationship Id="rId14" Type="http://schemas.openxmlformats.org/officeDocument/2006/relationships/image" Target="../media/image201.jpeg"/></Relationships>
</file>

<file path=ppt/slides/_rels/slide33.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207.jpeg"/><Relationship Id="rId13" Type="http://schemas.microsoft.com/office/2007/relationships/diagramDrawing" Target="../diagrams/drawing11.xml"/><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diagramColors" Target="../diagrams/colors1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QuickStyle" Target="../diagrams/quickStyle11.xml"/><Relationship Id="rId5" Type="http://schemas.openxmlformats.org/officeDocument/2006/relationships/diagramQuickStyle" Target="../diagrams/quickStyle10.xml"/><Relationship Id="rId10" Type="http://schemas.openxmlformats.org/officeDocument/2006/relationships/diagramLayout" Target="../diagrams/layout11.xml"/><Relationship Id="rId4" Type="http://schemas.openxmlformats.org/officeDocument/2006/relationships/diagramLayout" Target="../diagrams/layout10.xml"/><Relationship Id="rId9" Type="http://schemas.openxmlformats.org/officeDocument/2006/relationships/diagramData" Target="../diagrams/data11.xml"/></Relationships>
</file>

<file path=ppt/slides/_rels/slide3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0.xml"/><Relationship Id="rId4" Type="http://schemas.openxmlformats.org/officeDocument/2006/relationships/image" Target="../media/image212.png"/></Relationships>
</file>

<file path=ppt/slides/_rels/slide4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doi.org/10.1177/07419325231193147"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7.svg"/><Relationship Id="rId5" Type="http://schemas.openxmlformats.org/officeDocument/2006/relationships/image" Target="../media/image216.png"/><Relationship Id="rId4" Type="http://schemas.openxmlformats.org/officeDocument/2006/relationships/image" Target="../media/image215.svg"/><Relationship Id="rId9" Type="http://schemas.openxmlformats.org/officeDocument/2006/relationships/hyperlink" Target="https://doi.org/10.1177/01987429231222890"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7.svg"/><Relationship Id="rId5" Type="http://schemas.openxmlformats.org/officeDocument/2006/relationships/image" Target="../media/image216.png"/><Relationship Id="rId4" Type="http://schemas.openxmlformats.org/officeDocument/2006/relationships/image" Target="../media/image215.svg"/><Relationship Id="rId9" Type="http://schemas.openxmlformats.org/officeDocument/2006/relationships/hyperlink" Target="https://doi.org/10.1177/0198742923122289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15.svg"/><Relationship Id="rId7" Type="http://schemas.openxmlformats.org/officeDocument/2006/relationships/image" Target="../media/image221.sv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7.svg"/><Relationship Id="rId4" Type="http://schemas.openxmlformats.org/officeDocument/2006/relationships/image" Target="../media/image216.png"/></Relationships>
</file>

<file path=ppt/slides/_rels/slide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5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nam10.safelinks.protection.outlook.com/?url=https%3A%2F%2Fjournals.sagepub.com%2Feprint%2F8KJQMHJ4CCWSXSTJBAXZ%2Ffull&amp;data=05%7C02%7Ck923l138%40ku.edu%7Cd3a5aca1136c4fc7c8a708de118b2176%7C3c176536afe643f5b96636feabbe3c1a%7C0%7C0%7C638967486441172534%7CUnknown%7CTWFpbGZsb3d8eyJFbXB0eU1hcGkiOnRydWUsIlYiOiIwLjAuMDAwMCIsIlAiOiJXaW4zMiIsIkFOIjoiTWFpbCIsIldUIjoyfQ%3D%3D%7C0%7C%7C%7C&amp;sdata=0OoJ3OQbQ%2B38xR0%2FafTz7lNyA%2FyJJnuPu33lplf352Q%3D&amp;reserved=0"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30.png"/><Relationship Id="rId4" Type="http://schemas.openxmlformats.org/officeDocument/2006/relationships/hyperlink" Target="https://ldbase.org/projects/0a153f89-2424-449f-8aea-d4d82cae9805"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jpeg"/><Relationship Id="rId17" Type="http://schemas.openxmlformats.org/officeDocument/2006/relationships/image" Target="../media/image232.svg"/><Relationship Id="rId2" Type="http://schemas.openxmlformats.org/officeDocument/2006/relationships/notesSlide" Target="../notesSlides/notesSlide24.xml"/><Relationship Id="rId16" Type="http://schemas.openxmlformats.org/officeDocument/2006/relationships/image" Target="../media/image231.png"/><Relationship Id="rId1" Type="http://schemas.openxmlformats.org/officeDocument/2006/relationships/slideLayout" Target="../slideLayouts/slideLayout10.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5" Type="http://schemas.openxmlformats.org/officeDocument/2006/relationships/image" Target="../media/image190.pn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08.png"/><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6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doi.org/10.17161/ci3t.42880" TargetMode="External"/><Relationship Id="rId5" Type="http://schemas.openxmlformats.org/officeDocument/2006/relationships/image" Target="../media/image237.jpeg"/><Relationship Id="rId4" Type="http://schemas.openxmlformats.org/officeDocument/2006/relationships/image" Target="../media/image236.png"/></Relationships>
</file>

<file path=ppt/slides/_rels/slide6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240.png"/><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160.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72.png"/><Relationship Id="rId1" Type="http://schemas.openxmlformats.org/officeDocument/2006/relationships/slideLayout" Target="../slideLayouts/slideLayout10.xml"/><Relationship Id="rId4" Type="http://schemas.openxmlformats.org/officeDocument/2006/relationships/image" Target="../media/image241.png"/></Relationships>
</file>

<file path=ppt/slides/_rels/slide6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7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75.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18" Type="http://schemas.openxmlformats.org/officeDocument/2006/relationships/image" Target="../media/image190.pn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jpeg"/><Relationship Id="rId17" Type="http://schemas.openxmlformats.org/officeDocument/2006/relationships/image" Target="../media/image250.png"/><Relationship Id="rId2" Type="http://schemas.openxmlformats.org/officeDocument/2006/relationships/notesSlide" Target="../notesSlides/notesSlide32.xml"/><Relationship Id="rId16" Type="http://schemas.openxmlformats.org/officeDocument/2006/relationships/image" Target="../media/image249.png"/><Relationship Id="rId1" Type="http://schemas.openxmlformats.org/officeDocument/2006/relationships/slideLayout" Target="../slideLayouts/slideLayout10.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5" Type="http://schemas.openxmlformats.org/officeDocument/2006/relationships/hyperlink" Target="https://www.ci3t.org/enhance" TargetMode="External"/><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png"/><Relationship Id="rId39" Type="http://schemas.openxmlformats.org/officeDocument/2006/relationships/image" Target="../media/image145.png"/><Relationship Id="rId21" Type="http://schemas.openxmlformats.org/officeDocument/2006/relationships/image" Target="../media/image127.png"/><Relationship Id="rId34" Type="http://schemas.openxmlformats.org/officeDocument/2006/relationships/image" Target="../media/image140.png"/><Relationship Id="rId42" Type="http://schemas.openxmlformats.org/officeDocument/2006/relationships/image" Target="../media/image148.png"/><Relationship Id="rId47" Type="http://schemas.openxmlformats.org/officeDocument/2006/relationships/image" Target="../media/image153.png"/><Relationship Id="rId7" Type="http://schemas.openxmlformats.org/officeDocument/2006/relationships/image" Target="../media/image113.png"/><Relationship Id="rId2" Type="http://schemas.openxmlformats.org/officeDocument/2006/relationships/notesSlide" Target="../notesSlides/notesSlide2.xml"/><Relationship Id="rId16" Type="http://schemas.openxmlformats.org/officeDocument/2006/relationships/image" Target="../media/image122.png"/><Relationship Id="rId29" Type="http://schemas.openxmlformats.org/officeDocument/2006/relationships/image" Target="../media/image135.png"/><Relationship Id="rId1" Type="http://schemas.openxmlformats.org/officeDocument/2006/relationships/slideLayout" Target="../slideLayouts/slideLayout35.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130.png"/><Relationship Id="rId32" Type="http://schemas.openxmlformats.org/officeDocument/2006/relationships/image" Target="../media/image138.png"/><Relationship Id="rId37" Type="http://schemas.openxmlformats.org/officeDocument/2006/relationships/image" Target="../media/image143.png"/><Relationship Id="rId40" Type="http://schemas.openxmlformats.org/officeDocument/2006/relationships/image" Target="../media/image146.png"/><Relationship Id="rId45" Type="http://schemas.openxmlformats.org/officeDocument/2006/relationships/image" Target="../media/image151.pn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134.png"/><Relationship Id="rId36" Type="http://schemas.openxmlformats.org/officeDocument/2006/relationships/image" Target="../media/image142.png"/><Relationship Id="rId10" Type="http://schemas.openxmlformats.org/officeDocument/2006/relationships/image" Target="../media/image116.png"/><Relationship Id="rId19" Type="http://schemas.openxmlformats.org/officeDocument/2006/relationships/image" Target="../media/image125.png"/><Relationship Id="rId31" Type="http://schemas.openxmlformats.org/officeDocument/2006/relationships/image" Target="../media/image137.png"/><Relationship Id="rId44" Type="http://schemas.openxmlformats.org/officeDocument/2006/relationships/image" Target="../media/image150.pn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png"/><Relationship Id="rId30" Type="http://schemas.openxmlformats.org/officeDocument/2006/relationships/image" Target="../media/image136.png"/><Relationship Id="rId35" Type="http://schemas.openxmlformats.org/officeDocument/2006/relationships/image" Target="../media/image141.png"/><Relationship Id="rId43" Type="http://schemas.openxmlformats.org/officeDocument/2006/relationships/image" Target="../media/image149.png"/><Relationship Id="rId48" Type="http://schemas.openxmlformats.org/officeDocument/2006/relationships/image" Target="../media/image154.png"/><Relationship Id="rId8" Type="http://schemas.openxmlformats.org/officeDocument/2006/relationships/image" Target="../media/image114.png"/><Relationship Id="rId3" Type="http://schemas.openxmlformats.org/officeDocument/2006/relationships/image" Target="../media/image67.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31.png"/><Relationship Id="rId33" Type="http://schemas.openxmlformats.org/officeDocument/2006/relationships/image" Target="../media/image139.png"/><Relationship Id="rId38" Type="http://schemas.openxmlformats.org/officeDocument/2006/relationships/image" Target="../media/image144.png"/><Relationship Id="rId46" Type="http://schemas.openxmlformats.org/officeDocument/2006/relationships/image" Target="../media/image152.png"/><Relationship Id="rId20" Type="http://schemas.openxmlformats.org/officeDocument/2006/relationships/image" Target="../media/image126.png"/><Relationship Id="rId41" Type="http://schemas.openxmlformats.org/officeDocument/2006/relationships/image" Target="../media/image147.png"/></Relationships>
</file>

<file path=ppt/slides/_rels/slide80.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187.png"/><Relationship Id="rId4" Type="http://schemas.openxmlformats.org/officeDocument/2006/relationships/image" Target="../media/image186.png"/></Relationships>
</file>

<file path=ppt/slides/_rels/slide8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160.png"/></Relationships>
</file>

<file path=ppt/slides/_rels/slide8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263.png"/></Relationships>
</file>

<file path=ppt/slides/_rels/slide87.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64.png"/><Relationship Id="rId7" Type="http://schemas.openxmlformats.org/officeDocument/2006/relationships/image" Target="../media/image267.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3.png"/></Relationships>
</file>

<file path=ppt/slides/_rels/slide8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10.xml"/><Relationship Id="rId4" Type="http://schemas.openxmlformats.org/officeDocument/2006/relationships/image" Target="../media/image273.png"/></Relationships>
</file>

<file path=ppt/slides/_rels/slide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57.png"/><Relationship Id="rId4" Type="http://schemas.openxmlformats.org/officeDocument/2006/relationships/image" Target="../media/image156.png"/></Relationships>
</file>

<file path=ppt/slides/_rels/slide90.xml.rels><?xml version="1.0" encoding="UTF-8" standalone="yes"?>
<Relationships xmlns="http://schemas.openxmlformats.org/package/2006/relationships"><Relationship Id="rId8" Type="http://schemas.openxmlformats.org/officeDocument/2006/relationships/image" Target="../media/image279.png"/><Relationship Id="rId13" Type="http://schemas.openxmlformats.org/officeDocument/2006/relationships/image" Target="../media/image284.png"/><Relationship Id="rId3" Type="http://schemas.openxmlformats.org/officeDocument/2006/relationships/image" Target="../media/image274.png"/><Relationship Id="rId7" Type="http://schemas.openxmlformats.org/officeDocument/2006/relationships/image" Target="../media/image278.png"/><Relationship Id="rId12" Type="http://schemas.openxmlformats.org/officeDocument/2006/relationships/image" Target="../media/image283.png"/><Relationship Id="rId2" Type="http://schemas.openxmlformats.org/officeDocument/2006/relationships/notesSlide" Target="../notesSlides/notesSlide38.xml"/><Relationship Id="rId16"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277.png"/><Relationship Id="rId11" Type="http://schemas.openxmlformats.org/officeDocument/2006/relationships/image" Target="../media/image282.png"/><Relationship Id="rId5" Type="http://schemas.openxmlformats.org/officeDocument/2006/relationships/image" Target="../media/image276.png"/><Relationship Id="rId15" Type="http://schemas.openxmlformats.org/officeDocument/2006/relationships/image" Target="../media/image286.png"/><Relationship Id="rId10" Type="http://schemas.openxmlformats.org/officeDocument/2006/relationships/image" Target="../media/image281.png"/><Relationship Id="rId4" Type="http://schemas.openxmlformats.org/officeDocument/2006/relationships/image" Target="../media/image275.png"/><Relationship Id="rId9" Type="http://schemas.openxmlformats.org/officeDocument/2006/relationships/image" Target="../media/image280.png"/><Relationship Id="rId14" Type="http://schemas.openxmlformats.org/officeDocument/2006/relationships/image" Target="../media/image285.png"/></Relationships>
</file>

<file path=ppt/slides/_rels/slide9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189.png"/><Relationship Id="rId4" Type="http://schemas.openxmlformats.org/officeDocument/2006/relationships/image" Target="../media/image188.png"/></Relationships>
</file>

<file path=ppt/slides/_rels/slide92.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image" Target="../media/image290.jpeg"/><Relationship Id="rId7" Type="http://schemas.openxmlformats.org/officeDocument/2006/relationships/image" Target="../media/image294.jpe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293.jpeg"/><Relationship Id="rId5" Type="http://schemas.openxmlformats.org/officeDocument/2006/relationships/image" Target="../media/image292.jpeg"/><Relationship Id="rId10" Type="http://schemas.openxmlformats.org/officeDocument/2006/relationships/image" Target="../media/image298.jpeg"/><Relationship Id="rId4" Type="http://schemas.openxmlformats.org/officeDocument/2006/relationships/image" Target="../media/image291.jpeg"/><Relationship Id="rId9" Type="http://schemas.openxmlformats.org/officeDocument/2006/relationships/chart" Target="../charts/chart6.xml"/></Relationships>
</file>

<file path=ppt/slides/_rels/slide94.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jpeg"/><Relationship Id="rId17" Type="http://schemas.openxmlformats.org/officeDocument/2006/relationships/image" Target="../media/image232.svg"/><Relationship Id="rId2" Type="http://schemas.openxmlformats.org/officeDocument/2006/relationships/notesSlide" Target="../notesSlides/notesSlide41.xml"/><Relationship Id="rId16" Type="http://schemas.openxmlformats.org/officeDocument/2006/relationships/image" Target="../media/image231.png"/><Relationship Id="rId1" Type="http://schemas.openxmlformats.org/officeDocument/2006/relationships/slideLayout" Target="../slideLayouts/slideLayout10.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5" Type="http://schemas.openxmlformats.org/officeDocument/2006/relationships/image" Target="../media/image190.pn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9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7BCB212-66F0-4C3B-B653-2843DDCD3BEE}"/>
              </a:ext>
            </a:extLst>
          </p:cNvPr>
          <p:cNvSpPr>
            <a:spLocks noGrp="1"/>
          </p:cNvSpPr>
          <p:nvPr>
            <p:ph type="ctrTitle"/>
          </p:nvPr>
        </p:nvSpPr>
        <p:spPr>
          <a:xfrm>
            <a:off x="838200" y="-489545"/>
            <a:ext cx="10515600" cy="2387600"/>
          </a:xfrm>
        </p:spPr>
        <p:txBody>
          <a:bodyPr>
            <a:noAutofit/>
          </a:bodyPr>
          <a:lstStyle/>
          <a:p>
            <a:br>
              <a:rPr lang="en-US" sz="4000"/>
            </a:br>
            <a:r>
              <a:rPr lang="en-US" sz="4000"/>
              <a:t>A Comprehensive, Integrated Approach to a Three-tiered Prevention Model: </a:t>
            </a:r>
            <a:br>
              <a:rPr lang="en-US" sz="4000"/>
            </a:br>
            <a:r>
              <a:rPr lang="en-US" sz="4000"/>
              <a:t>Sharing Lessons Learned</a:t>
            </a:r>
            <a:endParaRPr lang="en-US" sz="4000" b="0">
              <a:solidFill>
                <a:srgbClr val="FF0000"/>
              </a:solidFill>
            </a:endParaRPr>
          </a:p>
        </p:txBody>
      </p:sp>
      <p:sp>
        <p:nvSpPr>
          <p:cNvPr id="3" name="Subtitle">
            <a:extLst>
              <a:ext uri="{FF2B5EF4-FFF2-40B4-BE49-F238E27FC236}">
                <a16:creationId xmlns:a16="http://schemas.microsoft.com/office/drawing/2014/main" id="{5A566965-2075-4DCB-AE1F-BE391667D1F1}"/>
              </a:ext>
            </a:extLst>
          </p:cNvPr>
          <p:cNvSpPr>
            <a:spLocks noGrp="1"/>
          </p:cNvSpPr>
          <p:nvPr>
            <p:ph type="subTitle" idx="1"/>
          </p:nvPr>
        </p:nvSpPr>
        <p:spPr>
          <a:xfrm>
            <a:off x="838200" y="1898329"/>
            <a:ext cx="10515600" cy="1655762"/>
          </a:xfrm>
        </p:spPr>
        <p:txBody>
          <a:bodyPr anchor="ctr"/>
          <a:lstStyle/>
          <a:p>
            <a:r>
              <a:rPr lang="en-US"/>
              <a:t>Kathleen Lynne Lane, Ph.D., BCBA-D, CF-L2</a:t>
            </a:r>
          </a:p>
          <a:p>
            <a:r>
              <a:rPr lang="en-US"/>
              <a:t>Georgia Department of Education</a:t>
            </a:r>
          </a:p>
          <a:p>
            <a:r>
              <a:rPr lang="en-US"/>
              <a:t>February 5, 2026</a:t>
            </a:r>
          </a:p>
        </p:txBody>
      </p:sp>
      <p:sp>
        <p:nvSpPr>
          <p:cNvPr id="6" name="Rounded Rectangle">
            <a:extLst>
              <a:ext uri="{FF2B5EF4-FFF2-40B4-BE49-F238E27FC236}">
                <a16:creationId xmlns:a16="http://schemas.microsoft.com/office/drawing/2014/main" id="{29E226DD-3925-47DC-DDAD-91CF3CE958A6}"/>
              </a:ext>
            </a:extLst>
          </p:cNvPr>
          <p:cNvSpPr/>
          <p:nvPr/>
        </p:nvSpPr>
        <p:spPr>
          <a:xfrm>
            <a:off x="453131" y="3554639"/>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We invite you to visit </a:t>
            </a:r>
            <a:r>
              <a:rPr lang="en-US" sz="2800">
                <a:solidFill>
                  <a:schemeClr val="bg1"/>
                </a:solidFill>
                <a:hlinkClick r:id="rId2">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and complete a one-time registration process!</a:t>
            </a:r>
          </a:p>
          <a:p>
            <a:pPr algn="ctr"/>
            <a:r>
              <a:rPr lang="en-US" sz="2800"/>
              <a:t>*wait 10 minutes after registering to open modules</a:t>
            </a:r>
          </a:p>
        </p:txBody>
      </p:sp>
      <p:pic>
        <p:nvPicPr>
          <p:cNvPr id="7" name="Picture" descr="A screenshot of the Ci3T website on the Enhancing Ci3T Modules tab">
            <a:extLst>
              <a:ext uri="{FF2B5EF4-FFF2-40B4-BE49-F238E27FC236}">
                <a16:creationId xmlns:a16="http://schemas.microsoft.com/office/drawing/2014/main" id="{D18DAA0A-7073-906C-1C3C-33DD70598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665" y="3176925"/>
            <a:ext cx="3873204" cy="3394092"/>
          </a:xfrm>
          <a:prstGeom prst="rect">
            <a:avLst/>
          </a:prstGeom>
          <a:ln>
            <a:solidFill>
              <a:schemeClr val="tx1"/>
            </a:solidFill>
          </a:ln>
        </p:spPr>
      </p:pic>
    </p:spTree>
    <p:extLst>
      <p:ext uri="{BB962C8B-B14F-4D97-AF65-F5344CB8AC3E}">
        <p14:creationId xmlns:p14="http://schemas.microsoft.com/office/powerpoint/2010/main" val="147799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0D0B1-67B3-1218-5BBA-16FD159E6F7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Professional Learning Series</a:t>
            </a:r>
          </a:p>
        </p:txBody>
      </p:sp>
      <p:pic>
        <p:nvPicPr>
          <p:cNvPr id="2" name="PL Series" descr="Ci3T Professional Learning Series graphic">
            <a:extLst>
              <a:ext uri="{FF2B5EF4-FFF2-40B4-BE49-F238E27FC236}">
                <a16:creationId xmlns:a16="http://schemas.microsoft.com/office/drawing/2014/main" id="{52BF5E95-EB1B-776F-0BFE-C06E7C295876}"/>
              </a:ext>
            </a:extLst>
          </p:cNvPr>
          <p:cNvPicPr>
            <a:picLocks noChangeAspect="1"/>
          </p:cNvPicPr>
          <p:nvPr/>
        </p:nvPicPr>
        <p:blipFill>
          <a:blip r:embed="rId2"/>
          <a:stretch>
            <a:fillRect/>
          </a:stretch>
        </p:blipFill>
        <p:spPr>
          <a:xfrm>
            <a:off x="351351" y="0"/>
            <a:ext cx="11489298" cy="6703401"/>
          </a:xfrm>
          <a:prstGeom prst="rect">
            <a:avLst/>
          </a:prstGeom>
        </p:spPr>
      </p:pic>
      <p:pic>
        <p:nvPicPr>
          <p:cNvPr id="3" name="Picture 2" descr="IMage of the Building and Installing Comprehensive, Integrated, Three-Tiered (Ci3T) Models of Preventions book cover">
            <a:extLst>
              <a:ext uri="{FF2B5EF4-FFF2-40B4-BE49-F238E27FC236}">
                <a16:creationId xmlns:a16="http://schemas.microsoft.com/office/drawing/2014/main" id="{B67BC729-D80F-2DFA-358A-582F83A350D6}"/>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538065" y="4901398"/>
            <a:ext cx="1376147" cy="1802003"/>
          </a:xfrm>
          <a:prstGeom prst="rect">
            <a:avLst/>
          </a:prstGeom>
        </p:spPr>
      </p:pic>
    </p:spTree>
    <p:extLst>
      <p:ext uri="{BB962C8B-B14F-4D97-AF65-F5344CB8AC3E}">
        <p14:creationId xmlns:p14="http://schemas.microsoft.com/office/powerpoint/2010/main" val="711993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362C13B-B34E-CD4C-AC54-7D7D4F3E8C81}"/>
              </a:ext>
            </a:extLst>
          </p:cNvPr>
          <p:cNvSpPr>
            <a:spLocks noGrp="1"/>
          </p:cNvSpPr>
          <p:nvPr>
            <p:ph type="title"/>
          </p:nvPr>
        </p:nvSpPr>
        <p:spPr>
          <a:xfrm>
            <a:off x="0" y="158073"/>
            <a:ext cx="12192000" cy="738309"/>
          </a:xfrm>
        </p:spPr>
        <p:txBody>
          <a:bodyPr anchor="t">
            <a:normAutofit/>
          </a:bodyPr>
          <a:lstStyle/>
          <a:p>
            <a:pPr algn="ctr"/>
            <a:r>
              <a:rPr lang="en-US"/>
              <a:t>Communication and Continuous Improvement</a:t>
            </a:r>
          </a:p>
        </p:txBody>
      </p:sp>
      <p:grpSp>
        <p:nvGrpSpPr>
          <p:cNvPr id="11" name="Group 1" descr="Effective Teams">
            <a:extLst>
              <a:ext uri="{FF2B5EF4-FFF2-40B4-BE49-F238E27FC236}">
                <a16:creationId xmlns:a16="http://schemas.microsoft.com/office/drawing/2014/main" id="{E680975B-5812-E643-B64D-EF4DDEBC9360}"/>
              </a:ext>
            </a:extLst>
          </p:cNvPr>
          <p:cNvGrpSpPr/>
          <p:nvPr/>
        </p:nvGrpSpPr>
        <p:grpSpPr>
          <a:xfrm>
            <a:off x="886352" y="838417"/>
            <a:ext cx="2027738" cy="2219131"/>
            <a:chOff x="861065" y="375717"/>
            <a:chExt cx="2027738" cy="2219131"/>
          </a:xfrm>
        </p:grpSpPr>
        <p:pic>
          <p:nvPicPr>
            <p:cNvPr id="84" name="Picture 2" descr="people near a blackboard by jetxee">
              <a:extLst>
                <a:ext uri="{FF2B5EF4-FFF2-40B4-BE49-F238E27FC236}">
                  <a16:creationId xmlns:a16="http://schemas.microsoft.com/office/drawing/2014/main" id="{3FCB69C4-D552-6C42-9E81-329CEC41A0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1065" y="375717"/>
              <a:ext cx="2027738" cy="221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84">
              <a:extLst>
                <a:ext uri="{FF2B5EF4-FFF2-40B4-BE49-F238E27FC236}">
                  <a16:creationId xmlns:a16="http://schemas.microsoft.com/office/drawing/2014/main" id="{D391EE1B-4649-254C-987F-EF5575561B0F}"/>
                </a:ext>
              </a:extLst>
            </p:cNvPr>
            <p:cNvSpPr/>
            <p:nvPr/>
          </p:nvSpPr>
          <p:spPr>
            <a:xfrm>
              <a:off x="1175515" y="506889"/>
              <a:ext cx="1365619" cy="413824"/>
            </a:xfrm>
            <a:prstGeom prst="rect">
              <a:avLst/>
            </a:prstGeom>
            <a:solidFill>
              <a:srgbClr val="008000"/>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rial" panose="020B0604020202020204"/>
                  <a:ea typeface="+mn-ea"/>
                  <a:cs typeface="+mn-cs"/>
                </a:rPr>
                <a:t>Effective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rial" panose="020B0604020202020204"/>
                  <a:ea typeface="+mn-ea"/>
                  <a:cs typeface="+mn-cs"/>
                </a:rPr>
                <a:t>Teams</a:t>
              </a:r>
            </a:p>
          </p:txBody>
        </p:sp>
        <p:pic>
          <p:nvPicPr>
            <p:cNvPr id="113" name="Picture 112">
              <a:extLst>
                <a:ext uri="{FF2B5EF4-FFF2-40B4-BE49-F238E27FC236}">
                  <a16:creationId xmlns:a16="http://schemas.microsoft.com/office/drawing/2014/main" id="{AC9F91D0-9696-3C4E-8D81-115842BA81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1925" y="960580"/>
              <a:ext cx="862411" cy="945176"/>
            </a:xfrm>
            <a:prstGeom prst="rect">
              <a:avLst/>
            </a:prstGeom>
          </p:spPr>
        </p:pic>
      </p:grpSp>
      <p:sp>
        <p:nvSpPr>
          <p:cNvPr id="60" name="Oval 59">
            <a:extLst>
              <a:ext uri="{FF2B5EF4-FFF2-40B4-BE49-F238E27FC236}">
                <a16:creationId xmlns:a16="http://schemas.microsoft.com/office/drawing/2014/main" id="{96B7DECE-27EB-A542-BD2F-E3116FF6F119}"/>
              </a:ext>
            </a:extLst>
          </p:cNvPr>
          <p:cNvSpPr/>
          <p:nvPr/>
        </p:nvSpPr>
        <p:spPr>
          <a:xfrm>
            <a:off x="4435783" y="1471755"/>
            <a:ext cx="3724415" cy="1010420"/>
          </a:xfrm>
          <a:prstGeom prst="ellipse">
            <a:avLst/>
          </a:prstGeom>
          <a:solidFill>
            <a:srgbClr val="FFC000"/>
          </a:solidFill>
          <a:ln w="28575"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3D3D3D"/>
                </a:solidFill>
                <a:effectLst/>
                <a:uLnTx/>
                <a:uFillTx/>
                <a:latin typeface="Arial" panose="020B0604020202020204"/>
                <a:ea typeface="+mn-ea"/>
                <a:cs typeface="+mn-cs"/>
              </a:rPr>
              <a:t>Ci3T District Leadership Team</a:t>
            </a:r>
          </a:p>
        </p:txBody>
      </p:sp>
      <p:grpSp>
        <p:nvGrpSpPr>
          <p:cNvPr id="14" name="Group 2" descr="Elementary Ci3T School Leadership Team">
            <a:extLst>
              <a:ext uri="{FF2B5EF4-FFF2-40B4-BE49-F238E27FC236}">
                <a16:creationId xmlns:a16="http://schemas.microsoft.com/office/drawing/2014/main" id="{A0E75919-AB63-52DD-41EE-C8963DBD6C37}"/>
              </a:ext>
            </a:extLst>
          </p:cNvPr>
          <p:cNvGrpSpPr/>
          <p:nvPr/>
        </p:nvGrpSpPr>
        <p:grpSpPr>
          <a:xfrm>
            <a:off x="361903" y="2334202"/>
            <a:ext cx="4892556" cy="4269987"/>
            <a:chOff x="361903" y="2334202"/>
            <a:chExt cx="4892556" cy="4269987"/>
          </a:xfrm>
        </p:grpSpPr>
        <p:cxnSp>
          <p:nvCxnSpPr>
            <p:cNvPr id="114" name="Straight Connector 113">
              <a:extLst>
                <a:ext uri="{FF2B5EF4-FFF2-40B4-BE49-F238E27FC236}">
                  <a16:creationId xmlns:a16="http://schemas.microsoft.com/office/drawing/2014/main" id="{C486EBAB-8486-DE45-8963-E17114406675}"/>
                </a:ext>
              </a:extLst>
            </p:cNvPr>
            <p:cNvCxnSpPr>
              <a:cxnSpLocks/>
              <a:stCxn id="60" idx="3"/>
            </p:cNvCxnSpPr>
            <p:nvPr/>
          </p:nvCxnSpPr>
          <p:spPr>
            <a:xfrm flipH="1">
              <a:off x="2987569" y="2334202"/>
              <a:ext cx="1993642" cy="1753204"/>
            </a:xfrm>
            <a:prstGeom prst="line">
              <a:avLst/>
            </a:prstGeom>
            <a:noFill/>
            <a:ln w="19050" cap="flat" cmpd="sng" algn="ctr">
              <a:solidFill>
                <a:srgbClr val="FFC000"/>
              </a:solidFill>
              <a:prstDash val="solid"/>
              <a:miter lim="800000"/>
            </a:ln>
            <a:effectLst/>
          </p:spPr>
        </p:cxnSp>
        <p:grpSp>
          <p:nvGrpSpPr>
            <p:cNvPr id="8" name="Group 7">
              <a:extLst>
                <a:ext uri="{FF2B5EF4-FFF2-40B4-BE49-F238E27FC236}">
                  <a16:creationId xmlns:a16="http://schemas.microsoft.com/office/drawing/2014/main" id="{EC2735AC-1F95-EE0F-661C-B999427402E6}"/>
                </a:ext>
              </a:extLst>
            </p:cNvPr>
            <p:cNvGrpSpPr/>
            <p:nvPr/>
          </p:nvGrpSpPr>
          <p:grpSpPr>
            <a:xfrm>
              <a:off x="361903" y="2334202"/>
              <a:ext cx="4892556" cy="4269987"/>
              <a:chOff x="361903" y="2334202"/>
              <a:chExt cx="4892556" cy="4269987"/>
            </a:xfrm>
          </p:grpSpPr>
          <p:cxnSp>
            <p:nvCxnSpPr>
              <p:cNvPr id="86" name="Straight Connector 85">
                <a:extLst>
                  <a:ext uri="{FF2B5EF4-FFF2-40B4-BE49-F238E27FC236}">
                    <a16:creationId xmlns:a16="http://schemas.microsoft.com/office/drawing/2014/main" id="{F03302F9-E4E4-FF46-A255-C45F499F8F6F}"/>
                  </a:ext>
                </a:extLst>
              </p:cNvPr>
              <p:cNvCxnSpPr>
                <a:cxnSpLocks/>
                <a:stCxn id="60" idx="3"/>
              </p:cNvCxnSpPr>
              <p:nvPr/>
            </p:nvCxnSpPr>
            <p:spPr>
              <a:xfrm flipH="1">
                <a:off x="2225569" y="2334202"/>
                <a:ext cx="2755642" cy="991204"/>
              </a:xfrm>
              <a:prstGeom prst="line">
                <a:avLst/>
              </a:prstGeom>
              <a:noFill/>
              <a:ln w="19050" cap="flat" cmpd="sng" algn="ctr">
                <a:solidFill>
                  <a:srgbClr val="FFC000"/>
                </a:solidFill>
                <a:prstDash val="solid"/>
                <a:miter lim="800000"/>
              </a:ln>
              <a:effectLst/>
            </p:spPr>
          </p:cxnSp>
          <p:grpSp>
            <p:nvGrpSpPr>
              <p:cNvPr id="7" name="Group 6">
                <a:extLst>
                  <a:ext uri="{FF2B5EF4-FFF2-40B4-BE49-F238E27FC236}">
                    <a16:creationId xmlns:a16="http://schemas.microsoft.com/office/drawing/2014/main" id="{69547AE8-ABE7-E37D-96DD-4B2CC2592793}"/>
                  </a:ext>
                </a:extLst>
              </p:cNvPr>
              <p:cNvGrpSpPr/>
              <p:nvPr/>
            </p:nvGrpSpPr>
            <p:grpSpPr>
              <a:xfrm>
                <a:off x="361903" y="2334202"/>
                <a:ext cx="4892556" cy="4269987"/>
                <a:chOff x="361903" y="2334202"/>
                <a:chExt cx="4892556" cy="4269987"/>
              </a:xfrm>
            </p:grpSpPr>
            <p:sp>
              <p:nvSpPr>
                <p:cNvPr id="81" name="Rectangle 80">
                  <a:extLst>
                    <a:ext uri="{FF2B5EF4-FFF2-40B4-BE49-F238E27FC236}">
                      <a16:creationId xmlns:a16="http://schemas.microsoft.com/office/drawing/2014/main" id="{29D34A4D-E066-454C-9028-40BDED74EA69}"/>
                    </a:ext>
                  </a:extLst>
                </p:cNvPr>
                <p:cNvSpPr/>
                <p:nvPr/>
              </p:nvSpPr>
              <p:spPr>
                <a:xfrm>
                  <a:off x="2854278" y="6021387"/>
                  <a:ext cx="2400179" cy="582802"/>
                </a:xfrm>
                <a:prstGeom prst="rect">
                  <a:avLst/>
                </a:prstGeom>
                <a:no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a:ea typeface="+mn-ea"/>
                      <a:cs typeface="+mn-cs"/>
                    </a:rPr>
                    <a:t>Elementary</a:t>
                  </a:r>
                </a:p>
              </p:txBody>
            </p:sp>
            <p:grpSp>
              <p:nvGrpSpPr>
                <p:cNvPr id="2" name="Group 1">
                  <a:extLst>
                    <a:ext uri="{FF2B5EF4-FFF2-40B4-BE49-F238E27FC236}">
                      <a16:creationId xmlns:a16="http://schemas.microsoft.com/office/drawing/2014/main" id="{20566461-FEC3-06F9-A535-B4F2F4A82FC2}"/>
                    </a:ext>
                  </a:extLst>
                </p:cNvPr>
                <p:cNvGrpSpPr/>
                <p:nvPr/>
              </p:nvGrpSpPr>
              <p:grpSpPr>
                <a:xfrm>
                  <a:off x="361903" y="2334202"/>
                  <a:ext cx="4892556" cy="4243180"/>
                  <a:chOff x="361903" y="2334202"/>
                  <a:chExt cx="4892556" cy="4243180"/>
                </a:xfrm>
              </p:grpSpPr>
              <p:sp>
                <p:nvSpPr>
                  <p:cNvPr id="61" name="Rectangle 60">
                    <a:extLst>
                      <a:ext uri="{FF2B5EF4-FFF2-40B4-BE49-F238E27FC236}">
                        <a16:creationId xmlns:a16="http://schemas.microsoft.com/office/drawing/2014/main" id="{3A849A7E-26EA-7844-9758-740557418EFB}"/>
                      </a:ext>
                    </a:extLst>
                  </p:cNvPr>
                  <p:cNvSpPr/>
                  <p:nvPr/>
                </p:nvSpPr>
                <p:spPr>
                  <a:xfrm>
                    <a:off x="873079" y="31730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62" name="Rectangle 61">
                    <a:extLst>
                      <a:ext uri="{FF2B5EF4-FFF2-40B4-BE49-F238E27FC236}">
                        <a16:creationId xmlns:a16="http://schemas.microsoft.com/office/drawing/2014/main" id="{8160E8DB-3C24-8549-B40A-F2CB6CAAA9F0}"/>
                      </a:ext>
                    </a:extLst>
                  </p:cNvPr>
                  <p:cNvSpPr/>
                  <p:nvPr/>
                </p:nvSpPr>
                <p:spPr>
                  <a:xfrm>
                    <a:off x="1025479" y="3325406"/>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3D3D3D"/>
                        </a:solidFill>
                        <a:effectLst/>
                        <a:uLnTx/>
                        <a:uFillTx/>
                        <a:latin typeface="Arial" panose="020B0604020202020204"/>
                        <a:ea typeface="+mn-ea"/>
                        <a:cs typeface="+mn-cs"/>
                      </a:rPr>
                      <a:t>Ci3T School Leadership Team</a:t>
                    </a:r>
                  </a:p>
                </p:txBody>
              </p:sp>
              <p:sp>
                <p:nvSpPr>
                  <p:cNvPr id="63" name="Rectangle 62">
                    <a:extLst>
                      <a:ext uri="{FF2B5EF4-FFF2-40B4-BE49-F238E27FC236}">
                        <a16:creationId xmlns:a16="http://schemas.microsoft.com/office/drawing/2014/main" id="{5CEB4597-3915-6145-8428-638B8FFC3785}"/>
                      </a:ext>
                    </a:extLst>
                  </p:cNvPr>
                  <p:cNvSpPr/>
                  <p:nvPr/>
                </p:nvSpPr>
                <p:spPr>
                  <a:xfrm>
                    <a:off x="1177879" y="34778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64" name="Rectangle 63">
                    <a:extLst>
                      <a:ext uri="{FF2B5EF4-FFF2-40B4-BE49-F238E27FC236}">
                        <a16:creationId xmlns:a16="http://schemas.microsoft.com/office/drawing/2014/main" id="{F354965C-6AE8-544C-898D-DA32210850FA}"/>
                      </a:ext>
                    </a:extLst>
                  </p:cNvPr>
                  <p:cNvSpPr/>
                  <p:nvPr/>
                </p:nvSpPr>
                <p:spPr>
                  <a:xfrm>
                    <a:off x="1330279" y="36302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65" name="Rectangle 64">
                    <a:extLst>
                      <a:ext uri="{FF2B5EF4-FFF2-40B4-BE49-F238E27FC236}">
                        <a16:creationId xmlns:a16="http://schemas.microsoft.com/office/drawing/2014/main" id="{F98BCD20-0EB7-5A47-B977-C65EB6352556}"/>
                      </a:ext>
                    </a:extLst>
                  </p:cNvPr>
                  <p:cNvSpPr/>
                  <p:nvPr/>
                </p:nvSpPr>
                <p:spPr>
                  <a:xfrm>
                    <a:off x="1482679" y="37826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66" name="Rectangle 65">
                    <a:extLst>
                      <a:ext uri="{FF2B5EF4-FFF2-40B4-BE49-F238E27FC236}">
                        <a16:creationId xmlns:a16="http://schemas.microsoft.com/office/drawing/2014/main" id="{8A00C2A9-27D7-F14F-922C-7C17FC4CE34B}"/>
                      </a:ext>
                    </a:extLst>
                  </p:cNvPr>
                  <p:cNvSpPr/>
                  <p:nvPr/>
                </p:nvSpPr>
                <p:spPr>
                  <a:xfrm>
                    <a:off x="1635079" y="39350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67" name="Rectangle 66">
                    <a:extLst>
                      <a:ext uri="{FF2B5EF4-FFF2-40B4-BE49-F238E27FC236}">
                        <a16:creationId xmlns:a16="http://schemas.microsoft.com/office/drawing/2014/main" id="{A2259F3C-26CB-D540-99B5-3A12DE28DB07}"/>
                      </a:ext>
                    </a:extLst>
                  </p:cNvPr>
                  <p:cNvSpPr/>
                  <p:nvPr/>
                </p:nvSpPr>
                <p:spPr>
                  <a:xfrm>
                    <a:off x="1787479" y="4087406"/>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3D3D3D"/>
                        </a:solidFill>
                        <a:effectLst/>
                        <a:uLnTx/>
                        <a:uFillTx/>
                        <a:latin typeface="Arial" panose="020B0604020202020204"/>
                        <a:ea typeface="+mn-ea"/>
                        <a:cs typeface="+mn-cs"/>
                      </a:rPr>
                      <a:t>Ci3T School Leadership Team</a:t>
                    </a:r>
                  </a:p>
                </p:txBody>
              </p:sp>
              <p:sp>
                <p:nvSpPr>
                  <p:cNvPr id="68" name="Rectangle 67">
                    <a:extLst>
                      <a:ext uri="{FF2B5EF4-FFF2-40B4-BE49-F238E27FC236}">
                        <a16:creationId xmlns:a16="http://schemas.microsoft.com/office/drawing/2014/main" id="{5B38FDEE-3A8B-3F4B-BD94-9DCEEF9111C6}"/>
                      </a:ext>
                    </a:extLst>
                  </p:cNvPr>
                  <p:cNvSpPr/>
                  <p:nvPr/>
                </p:nvSpPr>
                <p:spPr>
                  <a:xfrm>
                    <a:off x="1939879" y="42398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69" name="Rectangle 68">
                    <a:extLst>
                      <a:ext uri="{FF2B5EF4-FFF2-40B4-BE49-F238E27FC236}">
                        <a16:creationId xmlns:a16="http://schemas.microsoft.com/office/drawing/2014/main" id="{721CE133-3D17-1C4A-BB48-5ACC0E45C1A4}"/>
                      </a:ext>
                    </a:extLst>
                  </p:cNvPr>
                  <p:cNvSpPr/>
                  <p:nvPr/>
                </p:nvSpPr>
                <p:spPr>
                  <a:xfrm>
                    <a:off x="2092279" y="4392206"/>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3D3D3D"/>
                        </a:solidFill>
                        <a:effectLst/>
                        <a:uLnTx/>
                        <a:uFillTx/>
                        <a:latin typeface="Arial" panose="020B0604020202020204"/>
                        <a:ea typeface="+mn-ea"/>
                        <a:cs typeface="+mn-cs"/>
                      </a:rPr>
                      <a:t>Ci3T School Leadership Team</a:t>
                    </a:r>
                  </a:p>
                </p:txBody>
              </p:sp>
              <p:sp>
                <p:nvSpPr>
                  <p:cNvPr id="70" name="Rectangle 69">
                    <a:extLst>
                      <a:ext uri="{FF2B5EF4-FFF2-40B4-BE49-F238E27FC236}">
                        <a16:creationId xmlns:a16="http://schemas.microsoft.com/office/drawing/2014/main" id="{F91A7E3E-4FF1-2041-A849-F9906CB8C749}"/>
                      </a:ext>
                    </a:extLst>
                  </p:cNvPr>
                  <p:cNvSpPr/>
                  <p:nvPr/>
                </p:nvSpPr>
                <p:spPr>
                  <a:xfrm>
                    <a:off x="2244679" y="45446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71" name="Rectangle 70">
                    <a:extLst>
                      <a:ext uri="{FF2B5EF4-FFF2-40B4-BE49-F238E27FC236}">
                        <a16:creationId xmlns:a16="http://schemas.microsoft.com/office/drawing/2014/main" id="{1F6F01F8-1587-B747-9BBD-925D2E3D88B7}"/>
                      </a:ext>
                    </a:extLst>
                  </p:cNvPr>
                  <p:cNvSpPr/>
                  <p:nvPr/>
                </p:nvSpPr>
                <p:spPr>
                  <a:xfrm>
                    <a:off x="2397079" y="46970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72" name="Rectangle 71">
                    <a:extLst>
                      <a:ext uri="{FF2B5EF4-FFF2-40B4-BE49-F238E27FC236}">
                        <a16:creationId xmlns:a16="http://schemas.microsoft.com/office/drawing/2014/main" id="{B1040F81-1F72-0842-8F52-67884EE0F981}"/>
                      </a:ext>
                    </a:extLst>
                  </p:cNvPr>
                  <p:cNvSpPr/>
                  <p:nvPr/>
                </p:nvSpPr>
                <p:spPr>
                  <a:xfrm>
                    <a:off x="2549479" y="48494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73" name="Rectangle 72">
                    <a:extLst>
                      <a:ext uri="{FF2B5EF4-FFF2-40B4-BE49-F238E27FC236}">
                        <a16:creationId xmlns:a16="http://schemas.microsoft.com/office/drawing/2014/main" id="{08793D68-1A74-504D-AEA4-C103B8285A02}"/>
                      </a:ext>
                    </a:extLst>
                  </p:cNvPr>
                  <p:cNvSpPr/>
                  <p:nvPr/>
                </p:nvSpPr>
                <p:spPr>
                  <a:xfrm>
                    <a:off x="2701879" y="50018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74" name="Rectangle 73">
                    <a:extLst>
                      <a:ext uri="{FF2B5EF4-FFF2-40B4-BE49-F238E27FC236}">
                        <a16:creationId xmlns:a16="http://schemas.microsoft.com/office/drawing/2014/main" id="{538DF297-4001-4F4E-8016-5905B99E37DE}"/>
                      </a:ext>
                    </a:extLst>
                  </p:cNvPr>
                  <p:cNvSpPr/>
                  <p:nvPr/>
                </p:nvSpPr>
                <p:spPr>
                  <a:xfrm>
                    <a:off x="2854279" y="51542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pic>
                <p:nvPicPr>
                  <p:cNvPr id="89" name="Picture 48">
                    <a:extLst>
                      <a:ext uri="{FF2B5EF4-FFF2-40B4-BE49-F238E27FC236}">
                        <a16:creationId xmlns:a16="http://schemas.microsoft.com/office/drawing/2014/main" id="{17171145-C84E-3144-8120-8493C823C48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4603" y="3968924"/>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a:extLst>
                      <a:ext uri="{FF2B5EF4-FFF2-40B4-BE49-F238E27FC236}">
                        <a16:creationId xmlns:a16="http://schemas.microsoft.com/office/drawing/2014/main" id="{D58C4E70-5406-254E-9330-5F128D1D70F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1903" y="4502324"/>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a:extLst>
                      <a:ext uri="{FF2B5EF4-FFF2-40B4-BE49-F238E27FC236}">
                        <a16:creationId xmlns:a16="http://schemas.microsoft.com/office/drawing/2014/main" id="{7CED51EC-D9A1-7542-BE69-0CD660B7C77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1903" y="55421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a:extLst>
                      <a:ext uri="{FF2B5EF4-FFF2-40B4-BE49-F238E27FC236}">
                        <a16:creationId xmlns:a16="http://schemas.microsoft.com/office/drawing/2014/main" id="{84CA784B-686F-2E4D-98CE-824A54E49F8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3016" y="502778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a:extLst>
                      <a:ext uri="{FF2B5EF4-FFF2-40B4-BE49-F238E27FC236}">
                        <a16:creationId xmlns:a16="http://schemas.microsoft.com/office/drawing/2014/main" id="{F0F446A4-A74E-6A4E-BD3C-1C964A11AF5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3016" y="60882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a:extLst>
                      <a:ext uri="{FF2B5EF4-FFF2-40B4-BE49-F238E27FC236}">
                        <a16:creationId xmlns:a16="http://schemas.microsoft.com/office/drawing/2014/main" id="{15AE2082-CE1E-5145-8BB0-B1E63FA8049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1016" y="4502324"/>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a:extLst>
                      <a:ext uri="{FF2B5EF4-FFF2-40B4-BE49-F238E27FC236}">
                        <a16:creationId xmlns:a16="http://schemas.microsoft.com/office/drawing/2014/main" id="{CCF4A64C-B3AB-2E40-9206-07EF8D8056E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6416" y="502778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01">
                    <a:extLst>
                      <a:ext uri="{FF2B5EF4-FFF2-40B4-BE49-F238E27FC236}">
                        <a16:creationId xmlns:a16="http://schemas.microsoft.com/office/drawing/2014/main" id="{2A400625-D16C-BD40-B339-199286CDE18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0066" y="55421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a:extLst>
                      <a:ext uri="{FF2B5EF4-FFF2-40B4-BE49-F238E27FC236}">
                        <a16:creationId xmlns:a16="http://schemas.microsoft.com/office/drawing/2014/main" id="{67B96043-B6DA-C240-84E3-9CA62E9B25DF}"/>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31816" y="60882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03">
                    <a:extLst>
                      <a:ext uri="{FF2B5EF4-FFF2-40B4-BE49-F238E27FC236}">
                        <a16:creationId xmlns:a16="http://schemas.microsoft.com/office/drawing/2014/main" id="{308A9CAD-3363-254F-84FE-C5C9117F748D}"/>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35053" y="5026199"/>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104">
                    <a:extLst>
                      <a:ext uri="{FF2B5EF4-FFF2-40B4-BE49-F238E27FC236}">
                        <a16:creationId xmlns:a16="http://schemas.microsoft.com/office/drawing/2014/main" id="{1174F45B-C5B0-B64E-8884-39AD4DC7845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35053" y="55421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05">
                    <a:extLst>
                      <a:ext uri="{FF2B5EF4-FFF2-40B4-BE49-F238E27FC236}">
                        <a16:creationId xmlns:a16="http://schemas.microsoft.com/office/drawing/2014/main" id="{A115B51B-E0FD-E946-8D22-D44CA9DB2BAE}"/>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47753" y="609458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106">
                    <a:extLst>
                      <a:ext uri="{FF2B5EF4-FFF2-40B4-BE49-F238E27FC236}">
                        <a16:creationId xmlns:a16="http://schemas.microsoft.com/office/drawing/2014/main" id="{DBDE8388-04D8-F44C-9D63-B91507F7F63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54166" y="55421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07">
                    <a:extLst>
                      <a:ext uri="{FF2B5EF4-FFF2-40B4-BE49-F238E27FC236}">
                        <a16:creationId xmlns:a16="http://schemas.microsoft.com/office/drawing/2014/main" id="{D1183A21-7E19-D845-975F-F58050A64B6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85916" y="60882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5" name="Straight Connector 114">
                    <a:extLst>
                      <a:ext uri="{FF2B5EF4-FFF2-40B4-BE49-F238E27FC236}">
                        <a16:creationId xmlns:a16="http://schemas.microsoft.com/office/drawing/2014/main" id="{9FFE6733-E345-9941-8AAA-F287DF54B7A9}"/>
                      </a:ext>
                    </a:extLst>
                  </p:cNvPr>
                  <p:cNvCxnSpPr>
                    <a:cxnSpLocks/>
                    <a:stCxn id="60" idx="3"/>
                    <a:endCxn id="69" idx="0"/>
                  </p:cNvCxnSpPr>
                  <p:nvPr/>
                </p:nvCxnSpPr>
                <p:spPr>
                  <a:xfrm flipH="1">
                    <a:off x="3292369" y="2334202"/>
                    <a:ext cx="1688842" cy="2058004"/>
                  </a:xfrm>
                  <a:prstGeom prst="line">
                    <a:avLst/>
                  </a:prstGeom>
                  <a:noFill/>
                  <a:ln w="19050" cap="flat" cmpd="sng" algn="ctr">
                    <a:solidFill>
                      <a:srgbClr val="FFC000"/>
                    </a:solidFill>
                    <a:prstDash val="solid"/>
                    <a:miter lim="800000"/>
                  </a:ln>
                  <a:effectLst/>
                </p:spPr>
              </p:cxnSp>
            </p:grpSp>
          </p:grpSp>
        </p:grpSp>
      </p:grpSp>
      <p:grpSp>
        <p:nvGrpSpPr>
          <p:cNvPr id="9" name="Group 3" descr="Middle Ci3T School Leadership team">
            <a:extLst>
              <a:ext uri="{FF2B5EF4-FFF2-40B4-BE49-F238E27FC236}">
                <a16:creationId xmlns:a16="http://schemas.microsoft.com/office/drawing/2014/main" id="{EB6D44CC-39C5-73AB-EC72-5BCA9D69478E}"/>
              </a:ext>
            </a:extLst>
          </p:cNvPr>
          <p:cNvGrpSpPr/>
          <p:nvPr/>
        </p:nvGrpSpPr>
        <p:grpSpPr>
          <a:xfrm>
            <a:off x="5459803" y="2482175"/>
            <a:ext cx="2893590" cy="4145367"/>
            <a:chOff x="5459803" y="2482175"/>
            <a:chExt cx="2893590" cy="4145367"/>
          </a:xfrm>
        </p:grpSpPr>
        <p:cxnSp>
          <p:nvCxnSpPr>
            <p:cNvPr id="87" name="Straight Connector 86">
              <a:extLst>
                <a:ext uri="{FF2B5EF4-FFF2-40B4-BE49-F238E27FC236}">
                  <a16:creationId xmlns:a16="http://schemas.microsoft.com/office/drawing/2014/main" id="{2C419CFC-09D2-C846-99C0-A3EBA498F8E5}"/>
                </a:ext>
              </a:extLst>
            </p:cNvPr>
            <p:cNvCxnSpPr>
              <a:cxnSpLocks/>
              <a:stCxn id="60" idx="4"/>
              <a:endCxn id="76" idx="0"/>
            </p:cNvCxnSpPr>
            <p:nvPr/>
          </p:nvCxnSpPr>
          <p:spPr>
            <a:xfrm>
              <a:off x="6297991" y="2482175"/>
              <a:ext cx="514302" cy="1363178"/>
            </a:xfrm>
            <a:prstGeom prst="line">
              <a:avLst/>
            </a:prstGeom>
            <a:noFill/>
            <a:ln w="19050" cap="flat" cmpd="sng" algn="ctr">
              <a:solidFill>
                <a:srgbClr val="FFC000"/>
              </a:solidFill>
              <a:prstDash val="solid"/>
              <a:miter lim="800000"/>
            </a:ln>
            <a:effectLst/>
          </p:spPr>
        </p:cxnSp>
        <p:grpSp>
          <p:nvGrpSpPr>
            <p:cNvPr id="3" name="Group 2">
              <a:extLst>
                <a:ext uri="{FF2B5EF4-FFF2-40B4-BE49-F238E27FC236}">
                  <a16:creationId xmlns:a16="http://schemas.microsoft.com/office/drawing/2014/main" id="{18D8FED6-C4CE-4F29-11B9-166CC13E92A8}"/>
                </a:ext>
              </a:extLst>
            </p:cNvPr>
            <p:cNvGrpSpPr/>
            <p:nvPr/>
          </p:nvGrpSpPr>
          <p:grpSpPr>
            <a:xfrm>
              <a:off x="5459803" y="3692953"/>
              <a:ext cx="2893590" cy="2934589"/>
              <a:chOff x="5459803" y="3692953"/>
              <a:chExt cx="2893590" cy="2934589"/>
            </a:xfrm>
          </p:grpSpPr>
          <p:sp>
            <p:nvSpPr>
              <p:cNvPr id="75" name="Rectangle 74">
                <a:extLst>
                  <a:ext uri="{FF2B5EF4-FFF2-40B4-BE49-F238E27FC236}">
                    <a16:creationId xmlns:a16="http://schemas.microsoft.com/office/drawing/2014/main" id="{213D5246-9903-AC4E-91D5-430709BD3F63}"/>
                  </a:ext>
                </a:extLst>
              </p:cNvPr>
              <p:cNvSpPr/>
              <p:nvPr/>
            </p:nvSpPr>
            <p:spPr>
              <a:xfrm>
                <a:off x="5459803" y="3692953"/>
                <a:ext cx="2400180" cy="910413"/>
              </a:xfrm>
              <a:prstGeom prst="rect">
                <a:avLst/>
              </a:prstGeom>
              <a:solidFill>
                <a:srgbClr val="44546A"/>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rial" panose="020B0604020202020204"/>
                    <a:ea typeface="+mn-ea"/>
                    <a:cs typeface="+mn-cs"/>
                  </a:rPr>
                  <a:t>Ci3T School Leadership Team</a:t>
                </a:r>
              </a:p>
            </p:txBody>
          </p:sp>
          <p:sp>
            <p:nvSpPr>
              <p:cNvPr id="76" name="Rectangle 75">
                <a:extLst>
                  <a:ext uri="{FF2B5EF4-FFF2-40B4-BE49-F238E27FC236}">
                    <a16:creationId xmlns:a16="http://schemas.microsoft.com/office/drawing/2014/main" id="{0722831B-291D-8A44-BBD6-8597F56D58F1}"/>
                  </a:ext>
                </a:extLst>
              </p:cNvPr>
              <p:cNvSpPr/>
              <p:nvPr/>
            </p:nvSpPr>
            <p:spPr>
              <a:xfrm>
                <a:off x="5612203" y="3845353"/>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3D3D3D"/>
                    </a:solidFill>
                    <a:effectLst/>
                    <a:uLnTx/>
                    <a:uFillTx/>
                    <a:latin typeface="Arial" panose="020B0604020202020204"/>
                    <a:ea typeface="+mn-ea"/>
                    <a:cs typeface="+mn-cs"/>
                  </a:rPr>
                  <a:t>Ci3T School Leadership Team</a:t>
                </a:r>
              </a:p>
            </p:txBody>
          </p:sp>
          <p:sp>
            <p:nvSpPr>
              <p:cNvPr id="77" name="Rectangle 76">
                <a:extLst>
                  <a:ext uri="{FF2B5EF4-FFF2-40B4-BE49-F238E27FC236}">
                    <a16:creationId xmlns:a16="http://schemas.microsoft.com/office/drawing/2014/main" id="{23DB924A-6C42-A345-8B2F-98FC0CA2D7D7}"/>
                  </a:ext>
                </a:extLst>
              </p:cNvPr>
              <p:cNvSpPr/>
              <p:nvPr/>
            </p:nvSpPr>
            <p:spPr>
              <a:xfrm>
                <a:off x="5797941" y="3997753"/>
                <a:ext cx="2400180" cy="910413"/>
              </a:xfrm>
              <a:prstGeom prst="rect">
                <a:avLst/>
              </a:prstGeom>
              <a:solidFill>
                <a:srgbClr val="44546A"/>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rial" panose="020B0604020202020204"/>
                    <a:ea typeface="+mn-ea"/>
                    <a:cs typeface="+mn-cs"/>
                  </a:rPr>
                  <a:t>Ci3T School Leadership Team</a:t>
                </a:r>
              </a:p>
            </p:txBody>
          </p:sp>
          <p:sp>
            <p:nvSpPr>
              <p:cNvPr id="78" name="Rectangle 77">
                <a:extLst>
                  <a:ext uri="{FF2B5EF4-FFF2-40B4-BE49-F238E27FC236}">
                    <a16:creationId xmlns:a16="http://schemas.microsoft.com/office/drawing/2014/main" id="{EFE67FA5-3EF0-D847-8E3A-FE134FC7E8F8}"/>
                  </a:ext>
                </a:extLst>
              </p:cNvPr>
              <p:cNvSpPr/>
              <p:nvPr/>
            </p:nvSpPr>
            <p:spPr>
              <a:xfrm>
                <a:off x="5917003" y="4150153"/>
                <a:ext cx="2400180" cy="910413"/>
              </a:xfrm>
              <a:prstGeom prst="rect">
                <a:avLst/>
              </a:prstGeom>
              <a:solidFill>
                <a:srgbClr val="44546A"/>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rial" panose="020B0604020202020204"/>
                    <a:ea typeface="+mn-ea"/>
                    <a:cs typeface="+mn-cs"/>
                  </a:rPr>
                  <a:t>Ci3T School Leadership Team</a:t>
                </a:r>
              </a:p>
            </p:txBody>
          </p:sp>
          <p:sp>
            <p:nvSpPr>
              <p:cNvPr id="82" name="Rectangle 81">
                <a:extLst>
                  <a:ext uri="{FF2B5EF4-FFF2-40B4-BE49-F238E27FC236}">
                    <a16:creationId xmlns:a16="http://schemas.microsoft.com/office/drawing/2014/main" id="{E7AF15BF-F160-9E45-BAA5-B3BB8985CD38}"/>
                  </a:ext>
                </a:extLst>
              </p:cNvPr>
              <p:cNvSpPr/>
              <p:nvPr/>
            </p:nvSpPr>
            <p:spPr>
              <a:xfrm>
                <a:off x="5917003" y="5043402"/>
                <a:ext cx="2436390" cy="496589"/>
              </a:xfrm>
              <a:prstGeom prst="rect">
                <a:avLst/>
              </a:prstGeom>
              <a:no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a:ea typeface="+mn-ea"/>
                    <a:cs typeface="+mn-cs"/>
                  </a:rPr>
                  <a:t>Middle </a:t>
                </a:r>
              </a:p>
            </p:txBody>
          </p:sp>
          <p:pic>
            <p:nvPicPr>
              <p:cNvPr id="90" name="Picture 50">
                <a:extLst>
                  <a:ext uri="{FF2B5EF4-FFF2-40B4-BE49-F238E27FC236}">
                    <a16:creationId xmlns:a16="http://schemas.microsoft.com/office/drawing/2014/main" id="{97814F70-CA05-B048-9600-95B6AD83534A}"/>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28620" y="5486815"/>
                <a:ext cx="551765" cy="5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a:extLst>
                  <a:ext uri="{FF2B5EF4-FFF2-40B4-BE49-F238E27FC236}">
                    <a16:creationId xmlns:a16="http://schemas.microsoft.com/office/drawing/2014/main" id="{545D3245-1140-4642-A088-542592040E1B}"/>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33458" y="6075777"/>
                <a:ext cx="551765" cy="5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a:extLst>
                  <a:ext uri="{FF2B5EF4-FFF2-40B4-BE49-F238E27FC236}">
                    <a16:creationId xmlns:a16="http://schemas.microsoft.com/office/drawing/2014/main" id="{F4648244-B00C-584A-B2B4-A9368CDE11A9}"/>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33458" y="5486815"/>
                <a:ext cx="551765" cy="5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a:extLst>
                  <a:ext uri="{FF2B5EF4-FFF2-40B4-BE49-F238E27FC236}">
                    <a16:creationId xmlns:a16="http://schemas.microsoft.com/office/drawing/2014/main" id="{6B9A3CA1-3C47-914C-A664-1A0ACC9DC6D5}"/>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28620" y="6075777"/>
                <a:ext cx="551765" cy="5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 name="Group 4" descr="High Ci3T School Leadership Team">
            <a:extLst>
              <a:ext uri="{FF2B5EF4-FFF2-40B4-BE49-F238E27FC236}">
                <a16:creationId xmlns:a16="http://schemas.microsoft.com/office/drawing/2014/main" id="{5E55501A-908F-9534-F105-398AE7E80032}"/>
              </a:ext>
            </a:extLst>
          </p:cNvPr>
          <p:cNvGrpSpPr/>
          <p:nvPr/>
        </p:nvGrpSpPr>
        <p:grpSpPr>
          <a:xfrm>
            <a:off x="7614770" y="2334202"/>
            <a:ext cx="4214610" cy="4310988"/>
            <a:chOff x="7614770" y="2334202"/>
            <a:chExt cx="4214610" cy="4310988"/>
          </a:xfrm>
        </p:grpSpPr>
        <p:grpSp>
          <p:nvGrpSpPr>
            <p:cNvPr id="6" name="Group 5">
              <a:extLst>
                <a:ext uri="{FF2B5EF4-FFF2-40B4-BE49-F238E27FC236}">
                  <a16:creationId xmlns:a16="http://schemas.microsoft.com/office/drawing/2014/main" id="{12D08A6E-1D78-7757-37B4-064552AFA329}"/>
                </a:ext>
              </a:extLst>
            </p:cNvPr>
            <p:cNvGrpSpPr/>
            <p:nvPr/>
          </p:nvGrpSpPr>
          <p:grpSpPr>
            <a:xfrm>
              <a:off x="9276800" y="4260791"/>
              <a:ext cx="2552580" cy="2384399"/>
              <a:chOff x="9276800" y="4260791"/>
              <a:chExt cx="2552580" cy="2384399"/>
            </a:xfrm>
          </p:grpSpPr>
          <p:sp>
            <p:nvSpPr>
              <p:cNvPr id="79" name="Rectangle 78">
                <a:extLst>
                  <a:ext uri="{FF2B5EF4-FFF2-40B4-BE49-F238E27FC236}">
                    <a16:creationId xmlns:a16="http://schemas.microsoft.com/office/drawing/2014/main" id="{E168E604-DE4C-2741-A816-66A293A28088}"/>
                  </a:ext>
                </a:extLst>
              </p:cNvPr>
              <p:cNvSpPr/>
              <p:nvPr/>
            </p:nvSpPr>
            <p:spPr>
              <a:xfrm>
                <a:off x="9276800" y="4260791"/>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3D3D3D"/>
                    </a:solidFill>
                    <a:effectLst/>
                    <a:uLnTx/>
                    <a:uFillTx/>
                    <a:latin typeface="Arial" panose="020B0604020202020204"/>
                    <a:ea typeface="+mn-ea"/>
                    <a:cs typeface="+mn-cs"/>
                  </a:rPr>
                  <a:t>Ci3T School Leadership Team</a:t>
                </a:r>
              </a:p>
            </p:txBody>
          </p:sp>
          <p:sp>
            <p:nvSpPr>
              <p:cNvPr id="80" name="Rectangle 79">
                <a:extLst>
                  <a:ext uri="{FF2B5EF4-FFF2-40B4-BE49-F238E27FC236}">
                    <a16:creationId xmlns:a16="http://schemas.microsoft.com/office/drawing/2014/main" id="{4B14EAD2-2F4E-7F4F-912E-AAB5426E68E8}"/>
                  </a:ext>
                </a:extLst>
              </p:cNvPr>
              <p:cNvSpPr/>
              <p:nvPr/>
            </p:nvSpPr>
            <p:spPr>
              <a:xfrm>
                <a:off x="9429200" y="4413191"/>
                <a:ext cx="2400180" cy="910413"/>
              </a:xfrm>
              <a:prstGeom prst="rect">
                <a:avLst/>
              </a:prstGeom>
              <a:solidFill>
                <a:srgbClr val="70AD47">
                  <a:lumMod val="75000"/>
                </a:srgbClr>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rial" panose="020B0604020202020204"/>
                    <a:ea typeface="+mn-ea"/>
                    <a:cs typeface="+mn-cs"/>
                  </a:rPr>
                  <a:t>Ci3T School Leadership Team</a:t>
                </a:r>
              </a:p>
            </p:txBody>
          </p:sp>
          <p:sp>
            <p:nvSpPr>
              <p:cNvPr id="83" name="Rectangle 82">
                <a:extLst>
                  <a:ext uri="{FF2B5EF4-FFF2-40B4-BE49-F238E27FC236}">
                    <a16:creationId xmlns:a16="http://schemas.microsoft.com/office/drawing/2014/main" id="{F3F25C5E-2C3A-2948-9F0C-2ED8D9B47C40}"/>
                  </a:ext>
                </a:extLst>
              </p:cNvPr>
              <p:cNvSpPr/>
              <p:nvPr/>
            </p:nvSpPr>
            <p:spPr>
              <a:xfrm>
                <a:off x="9429200" y="5306440"/>
                <a:ext cx="2400180" cy="496589"/>
              </a:xfrm>
              <a:prstGeom prst="rect">
                <a:avLst/>
              </a:prstGeom>
              <a:no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a:ea typeface="+mn-ea"/>
                    <a:cs typeface="+mn-cs"/>
                  </a:rPr>
                  <a:t>High</a:t>
                </a:r>
              </a:p>
            </p:txBody>
          </p:sp>
          <p:pic>
            <p:nvPicPr>
              <p:cNvPr id="94" name="Picture 61">
                <a:extLst>
                  <a:ext uri="{FF2B5EF4-FFF2-40B4-BE49-F238E27FC236}">
                    <a16:creationId xmlns:a16="http://schemas.microsoft.com/office/drawing/2014/main" id="{E4B64B57-A754-8140-A97A-B6FC67D95975}"/>
                  </a:ext>
                </a:extLst>
              </p:cNvPr>
              <p:cNvPicPr>
                <a:picLocks/>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33999" y="5734777"/>
                <a:ext cx="910413" cy="9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a:extLst>
                  <a:ext uri="{FF2B5EF4-FFF2-40B4-BE49-F238E27FC236}">
                    <a16:creationId xmlns:a16="http://schemas.microsoft.com/office/drawing/2014/main" id="{EAA68C94-C1F8-9146-8E25-CB0BB0A66892}"/>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78549" y="5731602"/>
                <a:ext cx="910413" cy="9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9" name="Straight Connector 108">
              <a:extLst>
                <a:ext uri="{FF2B5EF4-FFF2-40B4-BE49-F238E27FC236}">
                  <a16:creationId xmlns:a16="http://schemas.microsoft.com/office/drawing/2014/main" id="{E6FD301A-6B20-064B-9B4E-B9FF6F6304CA}"/>
                </a:ext>
              </a:extLst>
            </p:cNvPr>
            <p:cNvCxnSpPr>
              <a:cxnSpLocks/>
              <a:stCxn id="60" idx="5"/>
              <a:endCxn id="79" idx="0"/>
            </p:cNvCxnSpPr>
            <p:nvPr/>
          </p:nvCxnSpPr>
          <p:spPr>
            <a:xfrm>
              <a:off x="7614770" y="2334202"/>
              <a:ext cx="2862120" cy="1926589"/>
            </a:xfrm>
            <a:prstGeom prst="line">
              <a:avLst/>
            </a:prstGeom>
            <a:noFill/>
            <a:ln w="19050" cap="flat" cmpd="sng" algn="ctr">
              <a:solidFill>
                <a:srgbClr val="FFC000"/>
              </a:solidFill>
              <a:prstDash val="solid"/>
              <a:miter lim="800000"/>
            </a:ln>
            <a:effectLst/>
          </p:spPr>
        </p:cxnSp>
      </p:grpSp>
      <p:grpSp>
        <p:nvGrpSpPr>
          <p:cNvPr id="13" name="Group 5" descr="College &amp; Career Ci3T School Leadership Team">
            <a:extLst>
              <a:ext uri="{FF2B5EF4-FFF2-40B4-BE49-F238E27FC236}">
                <a16:creationId xmlns:a16="http://schemas.microsoft.com/office/drawing/2014/main" id="{162AC692-E6AE-C7FC-FFD7-35DEBE8854E4}"/>
              </a:ext>
            </a:extLst>
          </p:cNvPr>
          <p:cNvGrpSpPr/>
          <p:nvPr/>
        </p:nvGrpSpPr>
        <p:grpSpPr>
          <a:xfrm>
            <a:off x="8160198" y="1604520"/>
            <a:ext cx="3850441" cy="1888444"/>
            <a:chOff x="8160198" y="1604520"/>
            <a:chExt cx="3850441" cy="1888444"/>
          </a:xfrm>
        </p:grpSpPr>
        <p:cxnSp>
          <p:nvCxnSpPr>
            <p:cNvPr id="88" name="Straight Connector 87">
              <a:extLst>
                <a:ext uri="{FF2B5EF4-FFF2-40B4-BE49-F238E27FC236}">
                  <a16:creationId xmlns:a16="http://schemas.microsoft.com/office/drawing/2014/main" id="{4F2AE84A-41FC-A844-A21E-FEC304FE50B8}"/>
                </a:ext>
              </a:extLst>
            </p:cNvPr>
            <p:cNvCxnSpPr>
              <a:cxnSpLocks/>
              <a:stCxn id="60" idx="6"/>
            </p:cNvCxnSpPr>
            <p:nvPr/>
          </p:nvCxnSpPr>
          <p:spPr>
            <a:xfrm>
              <a:off x="8160198" y="1976965"/>
              <a:ext cx="1394500" cy="82762"/>
            </a:xfrm>
            <a:prstGeom prst="line">
              <a:avLst/>
            </a:prstGeom>
            <a:noFill/>
            <a:ln w="19050" cap="flat" cmpd="sng" algn="ctr">
              <a:solidFill>
                <a:srgbClr val="FFC000"/>
              </a:solidFill>
              <a:prstDash val="solid"/>
              <a:miter lim="800000"/>
            </a:ln>
            <a:effectLst/>
          </p:spPr>
        </p:cxnSp>
        <p:grpSp>
          <p:nvGrpSpPr>
            <p:cNvPr id="5" name="Group 4">
              <a:extLst>
                <a:ext uri="{FF2B5EF4-FFF2-40B4-BE49-F238E27FC236}">
                  <a16:creationId xmlns:a16="http://schemas.microsoft.com/office/drawing/2014/main" id="{BA61308B-6E82-1964-B1FE-268B0D9C63DD}"/>
                </a:ext>
              </a:extLst>
            </p:cNvPr>
            <p:cNvGrpSpPr/>
            <p:nvPr/>
          </p:nvGrpSpPr>
          <p:grpSpPr>
            <a:xfrm>
              <a:off x="9027843" y="1604520"/>
              <a:ext cx="2982796" cy="1888444"/>
              <a:chOff x="9027843" y="1604520"/>
              <a:chExt cx="2982796" cy="1888444"/>
            </a:xfrm>
          </p:grpSpPr>
          <p:sp>
            <p:nvSpPr>
              <p:cNvPr id="110" name="Rectangle 109">
                <a:extLst>
                  <a:ext uri="{FF2B5EF4-FFF2-40B4-BE49-F238E27FC236}">
                    <a16:creationId xmlns:a16="http://schemas.microsoft.com/office/drawing/2014/main" id="{64585ABF-2B15-6940-9C63-6B067973F06E}"/>
                  </a:ext>
                </a:extLst>
              </p:cNvPr>
              <p:cNvSpPr/>
              <p:nvPr/>
            </p:nvSpPr>
            <p:spPr>
              <a:xfrm>
                <a:off x="9554698" y="1604520"/>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3D3D3D"/>
                    </a:solidFill>
                    <a:effectLst/>
                    <a:uLnTx/>
                    <a:uFillTx/>
                    <a:latin typeface="Arial" panose="020B0604020202020204"/>
                    <a:ea typeface="+mn-ea"/>
                    <a:cs typeface="+mn-cs"/>
                  </a:rPr>
                  <a:t>Ci3T School Leadership Team</a:t>
                </a:r>
              </a:p>
            </p:txBody>
          </p:sp>
          <p:pic>
            <p:nvPicPr>
              <p:cNvPr id="111" name="Picture 79">
                <a:extLst>
                  <a:ext uri="{FF2B5EF4-FFF2-40B4-BE49-F238E27FC236}">
                    <a16:creationId xmlns:a16="http://schemas.microsoft.com/office/drawing/2014/main" id="{DDA298F0-D43A-7442-AAA7-8D11D75CAD57}"/>
                  </a:ext>
                </a:extLst>
              </p:cNvPr>
              <p:cNvPicPr>
                <a:picLocks/>
              </p:cNvPicPr>
              <p:nvPr/>
            </p:nvPicPr>
            <p:blipFill>
              <a:blip r:embed="rId10"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1098502" y="2582551"/>
                <a:ext cx="912137" cy="9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Rectangle 111">
                <a:extLst>
                  <a:ext uri="{FF2B5EF4-FFF2-40B4-BE49-F238E27FC236}">
                    <a16:creationId xmlns:a16="http://schemas.microsoft.com/office/drawing/2014/main" id="{4522E820-E643-AA40-929F-9AB8BF718CB1}"/>
                  </a:ext>
                </a:extLst>
              </p:cNvPr>
              <p:cNvSpPr/>
              <p:nvPr/>
            </p:nvSpPr>
            <p:spPr>
              <a:xfrm>
                <a:off x="9027843" y="2715939"/>
                <a:ext cx="2108875" cy="494865"/>
              </a:xfrm>
              <a:prstGeom prst="rect">
                <a:avLst/>
              </a:prstGeom>
              <a:noFill/>
              <a:ln w="12700" cap="flat" cmpd="sng" algn="ctr">
                <a:noFill/>
                <a:prstDash val="solid"/>
                <a:miter lim="800000"/>
              </a:ln>
              <a:effectLst/>
            </p:spPr>
            <p:txBody>
              <a:bodyPr anchor="ct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3200" b="1" i="0" u="none" strike="noStrike" kern="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a:ea typeface="+mn-ea"/>
                    <a:cs typeface="+mn-cs"/>
                  </a:rPr>
                  <a:t>College &amp; Career</a:t>
                </a:r>
              </a:p>
            </p:txBody>
          </p:sp>
        </p:grpSp>
      </p:grpSp>
    </p:spTree>
    <p:extLst>
      <p:ext uri="{BB962C8B-B14F-4D97-AF65-F5344CB8AC3E}">
        <p14:creationId xmlns:p14="http://schemas.microsoft.com/office/powerpoint/2010/main" val="25316489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F461-B46E-9243-8082-B9A3B1E1FB64}"/>
              </a:ext>
            </a:extLst>
          </p:cNvPr>
          <p:cNvSpPr>
            <a:spLocks noGrp="1"/>
          </p:cNvSpPr>
          <p:nvPr>
            <p:ph type="title"/>
          </p:nvPr>
        </p:nvSpPr>
        <p:spPr>
          <a:xfrm>
            <a:off x="0" y="365125"/>
            <a:ext cx="12192000" cy="1325563"/>
          </a:xfrm>
        </p:spPr>
        <p:txBody>
          <a:bodyPr anchor="t">
            <a:normAutofit/>
          </a:bodyPr>
          <a:lstStyle/>
          <a:p>
            <a:pPr algn="ctr"/>
            <a:r>
              <a:rPr lang="en-US" altLang="en-US"/>
              <a:t>Ci3T Training &amp; Implementation</a:t>
            </a:r>
            <a:endParaRPr lang="en-US"/>
          </a:p>
        </p:txBody>
      </p:sp>
      <p:graphicFrame>
        <p:nvGraphicFramePr>
          <p:cNvPr id="3" name="Content Placeholder 7">
            <a:extLst>
              <a:ext uri="{FF2B5EF4-FFF2-40B4-BE49-F238E27FC236}">
                <a16:creationId xmlns:a16="http://schemas.microsoft.com/office/drawing/2014/main" id="{68B6A632-1C88-BB41-AB65-8E2684377205}"/>
              </a:ext>
            </a:extLst>
          </p:cNvPr>
          <p:cNvGraphicFramePr>
            <a:graphicFrameLocks/>
          </p:cNvGraphicFramePr>
          <p:nvPr/>
        </p:nvGraphicFramePr>
        <p:xfrm>
          <a:off x="952501" y="954740"/>
          <a:ext cx="10201273" cy="5670554"/>
        </p:xfrm>
        <a:graphic>
          <a:graphicData uri="http://schemas.openxmlformats.org/drawingml/2006/table">
            <a:tbl>
              <a:tblPr firstRow="1"/>
              <a:tblGrid>
                <a:gridCol w="3676440">
                  <a:extLst>
                    <a:ext uri="{9D8B030D-6E8A-4147-A177-3AD203B41FA5}">
                      <a16:colId xmlns:a16="http://schemas.microsoft.com/office/drawing/2014/main" val="20000"/>
                    </a:ext>
                  </a:extLst>
                </a:gridCol>
                <a:gridCol w="950650">
                  <a:extLst>
                    <a:ext uri="{9D8B030D-6E8A-4147-A177-3AD203B41FA5}">
                      <a16:colId xmlns:a16="http://schemas.microsoft.com/office/drawing/2014/main" val="20001"/>
                    </a:ext>
                  </a:extLst>
                </a:gridCol>
                <a:gridCol w="968419">
                  <a:extLst>
                    <a:ext uri="{9D8B030D-6E8A-4147-A177-3AD203B41FA5}">
                      <a16:colId xmlns:a16="http://schemas.microsoft.com/office/drawing/2014/main" val="20002"/>
                    </a:ext>
                  </a:extLst>
                </a:gridCol>
                <a:gridCol w="966642">
                  <a:extLst>
                    <a:ext uri="{9D8B030D-6E8A-4147-A177-3AD203B41FA5}">
                      <a16:colId xmlns:a16="http://schemas.microsoft.com/office/drawing/2014/main" val="20003"/>
                    </a:ext>
                  </a:extLst>
                </a:gridCol>
                <a:gridCol w="968418">
                  <a:extLst>
                    <a:ext uri="{9D8B030D-6E8A-4147-A177-3AD203B41FA5}">
                      <a16:colId xmlns:a16="http://schemas.microsoft.com/office/drawing/2014/main" val="20004"/>
                    </a:ext>
                  </a:extLst>
                </a:gridCol>
                <a:gridCol w="966642">
                  <a:extLst>
                    <a:ext uri="{9D8B030D-6E8A-4147-A177-3AD203B41FA5}">
                      <a16:colId xmlns:a16="http://schemas.microsoft.com/office/drawing/2014/main" val="20005"/>
                    </a:ext>
                  </a:extLst>
                </a:gridCol>
                <a:gridCol w="968419">
                  <a:extLst>
                    <a:ext uri="{9D8B030D-6E8A-4147-A177-3AD203B41FA5}">
                      <a16:colId xmlns:a16="http://schemas.microsoft.com/office/drawing/2014/main" val="20006"/>
                    </a:ext>
                  </a:extLst>
                </a:gridCol>
                <a:gridCol w="735643">
                  <a:extLst>
                    <a:ext uri="{9D8B030D-6E8A-4147-A177-3AD203B41FA5}">
                      <a16:colId xmlns:a16="http://schemas.microsoft.com/office/drawing/2014/main" val="20007"/>
                    </a:ext>
                  </a:extLst>
                </a:gridCol>
              </a:tblGrid>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charset="0"/>
                          <a:ea typeface="MS PGothic" charset="-128"/>
                        </a:rPr>
                        <a:t>Phase </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charset="0"/>
                          <a:ea typeface="MS PGothic" charset="-128"/>
                        </a:rPr>
                        <a:t>Year</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2013-14</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14-15</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15-16</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16-17</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17-18</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18-19</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19-20</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MS PGothic" charset="-128"/>
                        </a:rPr>
                        <a:t>Elementary School</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MS PGothic" charset="-128"/>
                        </a:rPr>
                        <a:t>Middle and High Schools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MS PGothic" charset="-128"/>
                        </a:rPr>
                        <a:t>College and Career Center</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10167111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75468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a:t>Module Pathways</a:t>
            </a:r>
          </a:p>
        </p:txBody>
      </p:sp>
      <p:pic>
        <p:nvPicPr>
          <p:cNvPr id="6" name="Content Placeholder 5"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773289"/>
            <a:ext cx="3180740" cy="4114800"/>
          </a:xfrm>
        </p:spPr>
      </p:pic>
      <p:pic>
        <p:nvPicPr>
          <p:cNvPr id="8" name="Picture 7"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922" y="1773289"/>
            <a:ext cx="3180740" cy="4114800"/>
          </a:xfrm>
          <a:prstGeom prst="rect">
            <a:avLst/>
          </a:prstGeom>
        </p:spPr>
      </p:pic>
      <p:pic>
        <p:nvPicPr>
          <p:cNvPr id="10" name="Picture 9"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770" y="1773289"/>
            <a:ext cx="3180740" cy="4114800"/>
          </a:xfrm>
          <a:prstGeom prst="rect">
            <a:avLst/>
          </a:prstGeom>
        </p:spPr>
      </p:pic>
    </p:spTree>
    <p:extLst>
      <p:ext uri="{BB962C8B-B14F-4D97-AF65-F5344CB8AC3E}">
        <p14:creationId xmlns:p14="http://schemas.microsoft.com/office/powerpoint/2010/main" val="14595394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p:txBody>
          <a:bodyPr/>
          <a:lstStyle/>
          <a:p>
            <a:r>
              <a:rPr lang="en-US"/>
              <a:t>Structuring your Ci3T Team</a:t>
            </a:r>
          </a:p>
        </p:txBody>
      </p:sp>
      <p:pic>
        <p:nvPicPr>
          <p:cNvPr id="5" name="Picture 1" descr="Ci3T Leadership Team Handout. Includes directions to confirm the Ci3T Leadership Team as well as spaces to write in the district name, school name, and date updated, as well as a table including space to write in each team member's district position/role, first and last name, email, and phone number.">
            <a:extLst>
              <a:ext uri="{FF2B5EF4-FFF2-40B4-BE49-F238E27FC236}">
                <a16:creationId xmlns:a16="http://schemas.microsoft.com/office/drawing/2014/main" id="{350C7B80-592B-4E77-0D53-818BDE248E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8053" y="1556951"/>
            <a:ext cx="6495893" cy="5121276"/>
          </a:xfrm>
          <a:prstGeom prst="rect">
            <a:avLst/>
          </a:prstGeom>
          <a:ln>
            <a:solidFill>
              <a:schemeClr val="tx1"/>
            </a:solidFill>
          </a:ln>
        </p:spPr>
      </p:pic>
      <p:pic>
        <p:nvPicPr>
          <p:cNvPr id="6" name="Picture 2">
            <a:extLst>
              <a:ext uri="{FF2B5EF4-FFF2-40B4-BE49-F238E27FC236}">
                <a16:creationId xmlns:a16="http://schemas.microsoft.com/office/drawing/2014/main" id="{2F273E9B-1C71-B8F7-5605-D9AFA4B5BCD7}"/>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341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73763-5F40-6CE6-581F-EF925FA4B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3D4DD-7A68-C193-F49A-24E3BBEC8ED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Ci3T Meeting Schedule Example</a:t>
            </a:r>
          </a:p>
        </p:txBody>
      </p:sp>
      <p:pic>
        <p:nvPicPr>
          <p:cNvPr id="39" name="Picture 1" descr="Example of a completed Ci3T Meeting Schedule handout">
            <a:extLst>
              <a:ext uri="{FF2B5EF4-FFF2-40B4-BE49-F238E27FC236}">
                <a16:creationId xmlns:a16="http://schemas.microsoft.com/office/drawing/2014/main" id="{02C87A6B-29D6-64C5-764A-AED76EE4D6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974" y="-1"/>
            <a:ext cx="11759381" cy="9238652"/>
          </a:xfrm>
          <a:prstGeom prst="rect">
            <a:avLst/>
          </a:prstGeom>
        </p:spPr>
      </p:pic>
    </p:spTree>
    <p:extLst>
      <p:ext uri="{BB962C8B-B14F-4D97-AF65-F5344CB8AC3E}">
        <p14:creationId xmlns:p14="http://schemas.microsoft.com/office/powerpoint/2010/main" val="29157647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9A63-198C-A223-CEFA-9D32E59186E0}"/>
              </a:ext>
            </a:extLst>
          </p:cNvPr>
          <p:cNvSpPr>
            <a:spLocks noGrp="1"/>
          </p:cNvSpPr>
          <p:nvPr>
            <p:ph type="title"/>
          </p:nvPr>
        </p:nvSpPr>
        <p:spPr/>
        <p:txBody>
          <a:bodyPr/>
          <a:lstStyle/>
          <a:p>
            <a:r>
              <a:rPr lang="en-US"/>
              <a:t>Foundational Ci3T Implementation &amp; Professional Learning Activities</a:t>
            </a:r>
          </a:p>
        </p:txBody>
      </p:sp>
      <p:pic>
        <p:nvPicPr>
          <p:cNvPr id="3" name="Picture 2" descr="Table of yearlong Ci3T Implementation Series and Delivery activities.">
            <a:extLst>
              <a:ext uri="{FF2B5EF4-FFF2-40B4-BE49-F238E27FC236}">
                <a16:creationId xmlns:a16="http://schemas.microsoft.com/office/drawing/2014/main" id="{9927B3F7-E306-CDAE-C2C1-A52BEF7AA1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3040" y="1855743"/>
            <a:ext cx="11805920" cy="4387164"/>
          </a:xfrm>
          <a:prstGeom prst="rect">
            <a:avLst/>
          </a:prstGeom>
        </p:spPr>
      </p:pic>
    </p:spTree>
    <p:extLst>
      <p:ext uri="{BB962C8B-B14F-4D97-AF65-F5344CB8AC3E}">
        <p14:creationId xmlns:p14="http://schemas.microsoft.com/office/powerpoint/2010/main" val="11552615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8A1A-357C-F2B6-8435-5B46C308E70B}"/>
              </a:ext>
            </a:extLst>
          </p:cNvPr>
          <p:cNvSpPr>
            <a:spLocks noGrp="1"/>
          </p:cNvSpPr>
          <p:nvPr>
            <p:ph type="title"/>
          </p:nvPr>
        </p:nvSpPr>
        <p:spPr>
          <a:xfrm>
            <a:off x="97367" y="5291"/>
            <a:ext cx="12092516" cy="1304397"/>
          </a:xfrm>
        </p:spPr>
        <p:txBody>
          <a:bodyPr>
            <a:normAutofit/>
          </a:bodyPr>
          <a:lstStyle/>
          <a:p>
            <a:r>
              <a:rPr lang="en-US" sz="4000"/>
              <a:t>Professional Learning Offerings: EMPOWER</a:t>
            </a:r>
          </a:p>
        </p:txBody>
      </p:sp>
      <p:sp>
        <p:nvSpPr>
          <p:cNvPr id="3" name="Rectangle 2">
            <a:extLst>
              <a:ext uri="{FF2B5EF4-FFF2-40B4-BE49-F238E27FC236}">
                <a16:creationId xmlns:a16="http://schemas.microsoft.com/office/drawing/2014/main" id="{23065571-3D85-6C8E-B11E-239B9CADF727}"/>
              </a:ext>
            </a:extLst>
          </p:cNvPr>
          <p:cNvSpPr/>
          <p:nvPr/>
        </p:nvSpPr>
        <p:spPr>
          <a:xfrm>
            <a:off x="1983783" y="2262753"/>
            <a:ext cx="8865031" cy="401406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Arial" panose="020B0604020202020204"/>
                <a:ea typeface="+mn-ea"/>
                <a:cs typeface="+mn-cs"/>
              </a:rPr>
              <a:t>Insert snip of website and empower flyer</a:t>
            </a:r>
          </a:p>
        </p:txBody>
      </p:sp>
      <p:pic>
        <p:nvPicPr>
          <p:cNvPr id="4" name="Picture 3" descr="Screenshot of the Ci3T website on the Professional Learning Tab">
            <a:extLst>
              <a:ext uri="{FF2B5EF4-FFF2-40B4-BE49-F238E27FC236}">
                <a16:creationId xmlns:a16="http://schemas.microsoft.com/office/drawing/2014/main" id="{21DA538C-5989-FD12-E4E7-1FFE9A8703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0782" y="1309688"/>
            <a:ext cx="11563350" cy="5488678"/>
          </a:xfrm>
          <a:prstGeom prst="rect">
            <a:avLst/>
          </a:prstGeom>
        </p:spPr>
      </p:pic>
      <p:sp>
        <p:nvSpPr>
          <p:cNvPr id="5" name="Rounded Rectangle 4">
            <a:extLst>
              <a:ext uri="{FF2B5EF4-FFF2-40B4-BE49-F238E27FC236}">
                <a16:creationId xmlns:a16="http://schemas.microsoft.com/office/drawing/2014/main" id="{E08E0EAC-84F8-1F64-B863-1BFFE99FFECB}"/>
              </a:ext>
              <a:ext uri="{C183D7F6-B498-43B3-948B-1728B52AA6E4}">
                <adec:decorative xmlns:adec="http://schemas.microsoft.com/office/drawing/2017/decorative" val="1"/>
              </a:ext>
            </a:extLst>
          </p:cNvPr>
          <p:cNvSpPr/>
          <p:nvPr/>
        </p:nvSpPr>
        <p:spPr>
          <a:xfrm>
            <a:off x="6507781" y="1741201"/>
            <a:ext cx="2239617" cy="556593"/>
          </a:xfrm>
          <a:prstGeom prst="roundRect">
            <a:avLst/>
          </a:prstGeom>
          <a:noFill/>
          <a:ln w="76200">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descr="Excerpt from Ci3T website showing the 2025-2026 Empower session tabs">
            <a:extLst>
              <a:ext uri="{FF2B5EF4-FFF2-40B4-BE49-F238E27FC236}">
                <a16:creationId xmlns:a16="http://schemas.microsoft.com/office/drawing/2014/main" id="{ABB02EFF-78F7-C971-9076-79CAE844B8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03065" y="2463073"/>
            <a:ext cx="7978153" cy="6891457"/>
          </a:xfrm>
          <a:prstGeom prst="rect">
            <a:avLst/>
          </a:prstGeom>
        </p:spPr>
      </p:pic>
    </p:spTree>
    <p:extLst>
      <p:ext uri="{BB962C8B-B14F-4D97-AF65-F5344CB8AC3E}">
        <p14:creationId xmlns:p14="http://schemas.microsoft.com/office/powerpoint/2010/main" val="258388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9A06E-FEB3-09EB-70CE-DCA495DE5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DD650-7FA5-4B8D-9ABC-C6A803ABD0EA}"/>
              </a:ext>
            </a:extLst>
          </p:cNvPr>
          <p:cNvSpPr>
            <a:spLocks noGrp="1"/>
          </p:cNvSpPr>
          <p:nvPr>
            <p:ph type="title"/>
          </p:nvPr>
        </p:nvSpPr>
        <p:spPr>
          <a:xfrm>
            <a:off x="832770" y="100308"/>
            <a:ext cx="10515600" cy="1325563"/>
          </a:xfrm>
        </p:spPr>
        <p:txBody>
          <a:bodyPr/>
          <a:lstStyle/>
          <a:p>
            <a:r>
              <a:rPr lang="en-US"/>
              <a:t>Sustaining and Disseminating Professional Learning</a:t>
            </a:r>
          </a:p>
        </p:txBody>
      </p:sp>
      <p:graphicFrame>
        <p:nvGraphicFramePr>
          <p:cNvPr id="3" name="Table 2">
            <a:extLst>
              <a:ext uri="{FF2B5EF4-FFF2-40B4-BE49-F238E27FC236}">
                <a16:creationId xmlns:a16="http://schemas.microsoft.com/office/drawing/2014/main" id="{A5C21332-C523-B0DD-9213-451D30BF4073}"/>
              </a:ext>
            </a:extLst>
          </p:cNvPr>
          <p:cNvGraphicFramePr>
            <a:graphicFrameLocks noGrp="1"/>
          </p:cNvGraphicFramePr>
          <p:nvPr/>
        </p:nvGraphicFramePr>
        <p:xfrm>
          <a:off x="146969" y="1425871"/>
          <a:ext cx="11887201" cy="166498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28577">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3F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3F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00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00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5596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3F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3F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00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00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167088">
                <a:tc>
                  <a:txBody>
                    <a:bodyPr/>
                    <a:lstStyle/>
                    <a:p>
                      <a:pPr marL="0" marR="0" algn="ctr">
                        <a:lnSpc>
                          <a:spcPct val="107000"/>
                        </a:lnSpc>
                        <a:spcBef>
                          <a:spcPts val="0"/>
                        </a:spcBef>
                        <a:spcAft>
                          <a:spcPts val="0"/>
                        </a:spcAft>
                      </a:pPr>
                      <a:r>
                        <a:rPr lang="en-US" sz="160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60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20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Ci3T</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EMPOWER</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a:solidFill>
                            <a:srgbClr val="000000"/>
                          </a:solidFill>
                          <a:effectLst/>
                          <a:latin typeface="+mn-lt"/>
                          <a:ea typeface="Calibri" panose="020F0502020204030204" pitchFamily="34" charset="0"/>
                          <a:cs typeface="Times New Roman" panose="02020603050405020304" pitchFamily="18" charset="0"/>
                        </a:rPr>
                        <a:t>Session 1</a:t>
                      </a:r>
                      <a:r>
                        <a:rPr lang="en-US" sz="120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Ci3T</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200">
                          <a:solidFill>
                            <a:srgbClr val="000000"/>
                          </a:solidFill>
                          <a:effectLst/>
                          <a:latin typeface="+mn-lt"/>
                          <a:ea typeface="Calibri" panose="020F0502020204030204" pitchFamily="34" charset="0"/>
                          <a:cs typeface="Times New Roman" panose="02020603050405020304" pitchFamily="18" charset="0"/>
                        </a:rPr>
                        <a:t>Session 2</a:t>
                      </a:r>
                      <a:r>
                        <a:rPr lang="en-US" sz="1200" b="1">
                          <a:effectLst/>
                          <a:latin typeface="+mn-lt"/>
                          <a:ea typeface="Calibri" panose="020F0502020204030204" pitchFamily="34" charset="0"/>
                          <a:cs typeface="Times New Roman" panose="02020603050405020304" pitchFamily="18" charset="0"/>
                        </a:rPr>
                        <a:t> </a:t>
                      </a:r>
                      <a:endParaRPr lang="en-US" sz="120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Ci3T</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EMPOWER</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a:solidFill>
                            <a:srgbClr val="000000"/>
                          </a:solidFill>
                          <a:effectLst/>
                          <a:latin typeface="+mn-lt"/>
                          <a:ea typeface="Calibri" panose="020F0502020204030204" pitchFamily="34" charset="0"/>
                          <a:cs typeface="Times New Roman" panose="02020603050405020304" pitchFamily="18" charset="0"/>
                        </a:rPr>
                        <a:t>Session 3</a:t>
                      </a:r>
                      <a:r>
                        <a:rPr lang="en-US" sz="1200" b="1">
                          <a:effectLst/>
                          <a:latin typeface="+mn-lt"/>
                          <a:ea typeface="Calibri" panose="020F0502020204030204" pitchFamily="34" charset="0"/>
                          <a:cs typeface="Times New Roman" panose="02020603050405020304" pitchFamily="18" charset="0"/>
                        </a:rPr>
                        <a:t> </a:t>
                      </a:r>
                      <a:endParaRPr lang="en-US" sz="120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Ci3T</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EMPOWER</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a:solidFill>
                            <a:srgbClr val="000000"/>
                          </a:solidFill>
                          <a:effectLst/>
                          <a:latin typeface="+mn-lt"/>
                          <a:ea typeface="Calibri" panose="020F0502020204030204" pitchFamily="34" charset="0"/>
                          <a:cs typeface="Times New Roman" panose="02020603050405020304" pitchFamily="18" charset="0"/>
                        </a:rPr>
                        <a:t>Session 4</a:t>
                      </a:r>
                      <a:r>
                        <a:rPr lang="en-US" sz="1200" b="1">
                          <a:effectLst/>
                          <a:latin typeface="+mn-lt"/>
                          <a:ea typeface="Calibri" panose="020F0502020204030204" pitchFamily="34" charset="0"/>
                          <a:cs typeface="Times New Roman" panose="02020603050405020304" pitchFamily="18" charset="0"/>
                        </a:rPr>
                        <a:t> </a:t>
                      </a:r>
                      <a:endParaRPr lang="en-US" sz="120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Ci3T</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EMPOWER</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a:solidFill>
                            <a:srgbClr val="000000"/>
                          </a:solidFill>
                          <a:effectLst/>
                          <a:latin typeface="+mn-lt"/>
                          <a:ea typeface="Calibri" panose="020F0502020204030204" pitchFamily="34" charset="0"/>
                          <a:cs typeface="Times New Roman" panose="02020603050405020304" pitchFamily="18" charset="0"/>
                        </a:rPr>
                        <a:t>Session 5</a:t>
                      </a:r>
                      <a:r>
                        <a:rPr lang="en-US" sz="120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Ci3T</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EMPOWER</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a:solidFill>
                            <a:srgbClr val="000000"/>
                          </a:solidFill>
                          <a:effectLst/>
                          <a:latin typeface="+mn-lt"/>
                          <a:ea typeface="Calibri" panose="020F0502020204030204" pitchFamily="34" charset="0"/>
                          <a:cs typeface="Times New Roman" panose="02020603050405020304" pitchFamily="18" charset="0"/>
                        </a:rPr>
                        <a:t>Session 6</a:t>
                      </a:r>
                      <a:r>
                        <a:rPr lang="en-US" sz="1200" b="1">
                          <a:effectLst/>
                          <a:latin typeface="+mn-lt"/>
                          <a:ea typeface="Calibri" panose="020F0502020204030204" pitchFamily="34" charset="0"/>
                          <a:cs typeface="Times New Roman" panose="02020603050405020304" pitchFamily="18" charset="0"/>
                        </a:rPr>
                        <a:t> </a:t>
                      </a:r>
                      <a:endParaRPr lang="en-US" sz="120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Ci3T</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a:solidFill>
                            <a:srgbClr val="000000"/>
                          </a:solidFill>
                          <a:effectLst/>
                          <a:latin typeface="+mn-lt"/>
                          <a:ea typeface="Calibri" panose="020F0502020204030204" pitchFamily="34" charset="0"/>
                          <a:cs typeface="Times New Roman" panose="02020603050405020304" pitchFamily="18" charset="0"/>
                        </a:rPr>
                        <a:t>EMPOWER</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a:solidFill>
                            <a:srgbClr val="000000"/>
                          </a:solidFill>
                          <a:effectLst/>
                          <a:latin typeface="+mn-lt"/>
                          <a:ea typeface="Calibri" panose="020F0502020204030204" pitchFamily="34" charset="0"/>
                          <a:cs typeface="Times New Roman" panose="02020603050405020304" pitchFamily="18" charset="0"/>
                        </a:rPr>
                        <a:t>Session 7</a:t>
                      </a:r>
                      <a:r>
                        <a:rPr lang="en-US" sz="1200" b="1">
                          <a:effectLst/>
                          <a:latin typeface="+mn-lt"/>
                          <a:ea typeface="Calibri" panose="020F0502020204030204" pitchFamily="34" charset="0"/>
                          <a:cs typeface="Times New Roman" panose="02020603050405020304" pitchFamily="18" charset="0"/>
                        </a:rPr>
                        <a:t> </a:t>
                      </a:r>
                      <a:endParaRPr lang="en-US" sz="120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bl>
          </a:graphicData>
        </a:graphic>
      </p:graphicFrame>
      <p:cxnSp>
        <p:nvCxnSpPr>
          <p:cNvPr id="51" name="Straight Arrow Connector 50">
            <a:extLst>
              <a:ext uri="{FF2B5EF4-FFF2-40B4-BE49-F238E27FC236}">
                <a16:creationId xmlns:a16="http://schemas.microsoft.com/office/drawing/2014/main" id="{3048FE6E-391A-788C-F053-903A623C6FD7}"/>
              </a:ext>
              <a:ext uri="{C183D7F6-B498-43B3-948B-1728B52AA6E4}">
                <adec:decorative xmlns:adec="http://schemas.microsoft.com/office/drawing/2017/decorative" val="1"/>
              </a:ext>
            </a:extLst>
          </p:cNvPr>
          <p:cNvCxnSpPr>
            <a:cxnSpLocks/>
          </p:cNvCxnSpPr>
          <p:nvPr/>
        </p:nvCxnSpPr>
        <p:spPr>
          <a:xfrm flipH="1">
            <a:off x="7780271" y="3085540"/>
            <a:ext cx="40133"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6" name="Straight Arrow Connector 55">
            <a:extLst>
              <a:ext uri="{FF2B5EF4-FFF2-40B4-BE49-F238E27FC236}">
                <a16:creationId xmlns:a16="http://schemas.microsoft.com/office/drawing/2014/main" id="{BE501A6A-C68C-1651-1CCA-6C76D707BE7C}"/>
              </a:ext>
              <a:ext uri="{C183D7F6-B498-43B3-948B-1728B52AA6E4}">
                <adec:decorative xmlns:adec="http://schemas.microsoft.com/office/drawing/2017/decorative" val="1"/>
              </a:ext>
            </a:extLst>
          </p:cNvPr>
          <p:cNvCxnSpPr>
            <a:cxnSpLocks/>
          </p:cNvCxnSpPr>
          <p:nvPr/>
        </p:nvCxnSpPr>
        <p:spPr>
          <a:xfrm flipH="1">
            <a:off x="6080676" y="3085540"/>
            <a:ext cx="808650"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a:extLst>
              <a:ext uri="{FF2B5EF4-FFF2-40B4-BE49-F238E27FC236}">
                <a16:creationId xmlns:a16="http://schemas.microsoft.com/office/drawing/2014/main" id="{016CAD2A-FF42-49E6-CBC2-31E461DB0E8E}"/>
              </a:ext>
              <a:ext uri="{C183D7F6-B498-43B3-948B-1728B52AA6E4}">
                <adec:decorative xmlns:adec="http://schemas.microsoft.com/office/drawing/2017/decorative" val="1"/>
              </a:ext>
            </a:extLst>
          </p:cNvPr>
          <p:cNvCxnSpPr>
            <a:cxnSpLocks/>
          </p:cNvCxnSpPr>
          <p:nvPr/>
        </p:nvCxnSpPr>
        <p:spPr>
          <a:xfrm flipH="1">
            <a:off x="4381081" y="3085540"/>
            <a:ext cx="636273"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a:extLst>
              <a:ext uri="{FF2B5EF4-FFF2-40B4-BE49-F238E27FC236}">
                <a16:creationId xmlns:a16="http://schemas.microsoft.com/office/drawing/2014/main" id="{BC500078-3E5D-D0A7-C744-5ADDCF3DE149}"/>
              </a:ext>
              <a:ext uri="{C183D7F6-B498-43B3-948B-1728B52AA6E4}">
                <adec:decorative xmlns:adec="http://schemas.microsoft.com/office/drawing/2017/decorative" val="1"/>
              </a:ext>
            </a:extLst>
          </p:cNvPr>
          <p:cNvCxnSpPr>
            <a:cxnSpLocks/>
          </p:cNvCxnSpPr>
          <p:nvPr/>
        </p:nvCxnSpPr>
        <p:spPr>
          <a:xfrm flipH="1">
            <a:off x="2681486" y="3085540"/>
            <a:ext cx="1420935"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5" name="Straight Arrow Connector 44">
            <a:extLst>
              <a:ext uri="{FF2B5EF4-FFF2-40B4-BE49-F238E27FC236}">
                <a16:creationId xmlns:a16="http://schemas.microsoft.com/office/drawing/2014/main" id="{2725BFA7-7A40-47A6-5419-02A1083F835D}"/>
              </a:ext>
              <a:ext uri="{C183D7F6-B498-43B3-948B-1728B52AA6E4}">
                <adec:decorative xmlns:adec="http://schemas.microsoft.com/office/drawing/2017/decorative" val="1"/>
              </a:ext>
            </a:extLst>
          </p:cNvPr>
          <p:cNvCxnSpPr>
            <a:cxnSpLocks/>
          </p:cNvCxnSpPr>
          <p:nvPr/>
        </p:nvCxnSpPr>
        <p:spPr>
          <a:xfrm flipH="1">
            <a:off x="981891" y="3085540"/>
            <a:ext cx="2195069"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27" name="Straight Arrow Connector 26">
            <a:extLst>
              <a:ext uri="{FF2B5EF4-FFF2-40B4-BE49-F238E27FC236}">
                <a16:creationId xmlns:a16="http://schemas.microsoft.com/office/drawing/2014/main" id="{47183035-D891-FDF6-13DC-5AC5E5AC1C09}"/>
              </a:ext>
              <a:ext uri="{C183D7F6-B498-43B3-948B-1728B52AA6E4}">
                <adec:decorative xmlns:adec="http://schemas.microsoft.com/office/drawing/2017/decorative" val="1"/>
              </a:ext>
            </a:extLst>
          </p:cNvPr>
          <p:cNvCxnSpPr>
            <a:cxnSpLocks/>
          </p:cNvCxnSpPr>
          <p:nvPr/>
        </p:nvCxnSpPr>
        <p:spPr>
          <a:xfrm>
            <a:off x="9682048" y="3085540"/>
            <a:ext cx="1497416"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0" name="Straight Arrow Connector 49">
            <a:extLst>
              <a:ext uri="{FF2B5EF4-FFF2-40B4-BE49-F238E27FC236}">
                <a16:creationId xmlns:a16="http://schemas.microsoft.com/office/drawing/2014/main" id="{AB3D5527-63D6-D0C6-732B-2D02DC742CC3}"/>
              </a:ext>
              <a:ext uri="{C183D7F6-B498-43B3-948B-1728B52AA6E4}">
                <adec:decorative xmlns:adec="http://schemas.microsoft.com/office/drawing/2017/decorative" val="1"/>
              </a:ext>
            </a:extLst>
          </p:cNvPr>
          <p:cNvCxnSpPr>
            <a:cxnSpLocks/>
          </p:cNvCxnSpPr>
          <p:nvPr/>
        </p:nvCxnSpPr>
        <p:spPr>
          <a:xfrm>
            <a:off x="8767762" y="3085540"/>
            <a:ext cx="712104"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a:extLst>
              <a:ext uri="{FF2B5EF4-FFF2-40B4-BE49-F238E27FC236}">
                <a16:creationId xmlns:a16="http://schemas.microsoft.com/office/drawing/2014/main" id="{9872787C-6974-014C-0D49-C6B8C11C57B0}"/>
              </a:ext>
            </a:extLst>
          </p:cNvPr>
          <p:cNvSpPr/>
          <p:nvPr/>
        </p:nvSpPr>
        <p:spPr>
          <a:xfrm>
            <a:off x="1561718" y="3419714"/>
            <a:ext cx="9260451" cy="540774"/>
          </a:xfrm>
          <a:prstGeom prst="roundRect">
            <a:avLst/>
          </a:prstGeom>
          <a:solidFill>
            <a:srgbClr val="6D6D6D"/>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Designate two staff to attend trainings to become on-site coaches</a:t>
            </a:r>
          </a:p>
        </p:txBody>
      </p:sp>
      <p:sp>
        <p:nvSpPr>
          <p:cNvPr id="55" name="TextBox 54">
            <a:extLst>
              <a:ext uri="{FF2B5EF4-FFF2-40B4-BE49-F238E27FC236}">
                <a16:creationId xmlns:a16="http://schemas.microsoft.com/office/drawing/2014/main" id="{6C2FB7EF-01F8-942C-6741-61D3F370A181}"/>
              </a:ext>
            </a:extLst>
          </p:cNvPr>
          <p:cNvSpPr txBox="1"/>
          <p:nvPr/>
        </p:nvSpPr>
        <p:spPr>
          <a:xfrm>
            <a:off x="157830" y="4294660"/>
            <a:ext cx="1669836" cy="1150737"/>
          </a:xfrm>
          <a:prstGeom prst="rect">
            <a:avLst/>
          </a:prstGeom>
          <a:solidFill>
            <a:srgbClr val="0C8000"/>
          </a:solid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Ci3T fit: Start the year strong</a:t>
            </a:r>
          </a:p>
        </p:txBody>
      </p:sp>
      <p:sp>
        <p:nvSpPr>
          <p:cNvPr id="44" name="Rectangle 43">
            <a:extLst>
              <a:ext uri="{FF2B5EF4-FFF2-40B4-BE49-F238E27FC236}">
                <a16:creationId xmlns:a16="http://schemas.microsoft.com/office/drawing/2014/main" id="{35CF4B9F-B8FD-7A92-D9F1-323B495023EC}"/>
              </a:ext>
            </a:extLst>
          </p:cNvPr>
          <p:cNvSpPr/>
          <p:nvPr/>
        </p:nvSpPr>
        <p:spPr>
          <a:xfrm>
            <a:off x="1975293" y="4281392"/>
            <a:ext cx="1458430" cy="1150737"/>
          </a:xfrm>
          <a:prstGeom prst="rect">
            <a:avLst/>
          </a:prstGeom>
          <a:solidFill>
            <a:srgbClr val="0C8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Data-informed Instruction</a:t>
            </a:r>
          </a:p>
        </p:txBody>
      </p:sp>
      <p:sp>
        <p:nvSpPr>
          <p:cNvPr id="14" name="Rectangle 13">
            <a:extLst>
              <a:ext uri="{FF2B5EF4-FFF2-40B4-BE49-F238E27FC236}">
                <a16:creationId xmlns:a16="http://schemas.microsoft.com/office/drawing/2014/main" id="{50F73793-2741-B2F7-3D4D-DEA3D22AE1C9}"/>
              </a:ext>
            </a:extLst>
          </p:cNvPr>
          <p:cNvSpPr/>
          <p:nvPr/>
        </p:nvSpPr>
        <p:spPr>
          <a:xfrm>
            <a:off x="3579467" y="4281393"/>
            <a:ext cx="1957749" cy="1150736"/>
          </a:xfrm>
          <a:prstGeom prst="rect">
            <a:avLst/>
          </a:prstGeom>
          <a:solidFill>
            <a:srgbClr val="0C8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Precorrection &amp; Active Supervision</a:t>
            </a:r>
          </a:p>
        </p:txBody>
      </p:sp>
      <p:sp>
        <p:nvSpPr>
          <p:cNvPr id="13" name="Rectangle 12">
            <a:extLst>
              <a:ext uri="{FF2B5EF4-FFF2-40B4-BE49-F238E27FC236}">
                <a16:creationId xmlns:a16="http://schemas.microsoft.com/office/drawing/2014/main" id="{FDF6F2CE-E6CA-54F3-BBE8-25D604106F71}"/>
              </a:ext>
            </a:extLst>
          </p:cNvPr>
          <p:cNvSpPr/>
          <p:nvPr/>
        </p:nvSpPr>
        <p:spPr>
          <a:xfrm>
            <a:off x="5659528" y="4281393"/>
            <a:ext cx="1957748" cy="1150734"/>
          </a:xfrm>
          <a:prstGeom prst="rect">
            <a:avLst/>
          </a:prstGeom>
          <a:solidFill>
            <a:srgbClr val="0C8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prstClr val="white"/>
                </a:solidFill>
                <a:effectLst/>
                <a:uLnTx/>
                <a:uFillTx/>
                <a:latin typeface="Arial" panose="020B0604020202020204"/>
                <a:ea typeface="+mn-ea"/>
                <a:cs typeface="+mn-cs"/>
              </a:rPr>
              <a:t>Instructional Choice &amp; OTR</a:t>
            </a:r>
          </a:p>
        </p:txBody>
      </p:sp>
      <p:sp>
        <p:nvSpPr>
          <p:cNvPr id="42" name="TextBox 41">
            <a:extLst>
              <a:ext uri="{FF2B5EF4-FFF2-40B4-BE49-F238E27FC236}">
                <a16:creationId xmlns:a16="http://schemas.microsoft.com/office/drawing/2014/main" id="{14F91945-9ACB-50F1-035C-559E3D4E7DD6}"/>
              </a:ext>
            </a:extLst>
          </p:cNvPr>
          <p:cNvSpPr txBox="1"/>
          <p:nvPr/>
        </p:nvSpPr>
        <p:spPr>
          <a:xfrm>
            <a:off x="7739588" y="4294662"/>
            <a:ext cx="1505695" cy="843629"/>
          </a:xfrm>
          <a:prstGeom prst="rect">
            <a:avLst/>
          </a:prstGeom>
          <a:solidFill>
            <a:srgbClr val="0C8000"/>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Behavior Contracts</a:t>
            </a:r>
          </a:p>
        </p:txBody>
      </p:sp>
      <p:sp>
        <p:nvSpPr>
          <p:cNvPr id="48" name="TextBox 47">
            <a:extLst>
              <a:ext uri="{FF2B5EF4-FFF2-40B4-BE49-F238E27FC236}">
                <a16:creationId xmlns:a16="http://schemas.microsoft.com/office/drawing/2014/main" id="{F8BB395E-7BD1-ED90-CDAE-214FB6780449}"/>
              </a:ext>
            </a:extLst>
          </p:cNvPr>
          <p:cNvSpPr txBox="1"/>
          <p:nvPr/>
        </p:nvSpPr>
        <p:spPr>
          <a:xfrm>
            <a:off x="9408278" y="4300139"/>
            <a:ext cx="1374704" cy="1150735"/>
          </a:xfrm>
          <a:prstGeom prst="rect">
            <a:avLst/>
          </a:prstGeom>
          <a:solidFill>
            <a:srgbClr val="0C8000"/>
          </a:solid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Direct Behavior Ratings</a:t>
            </a:r>
          </a:p>
        </p:txBody>
      </p:sp>
      <p:sp>
        <p:nvSpPr>
          <p:cNvPr id="7" name="TextBox 6">
            <a:extLst>
              <a:ext uri="{FF2B5EF4-FFF2-40B4-BE49-F238E27FC236}">
                <a16:creationId xmlns:a16="http://schemas.microsoft.com/office/drawing/2014/main" id="{66AC9504-8249-B1C7-9ECF-895F827D2286}"/>
              </a:ext>
            </a:extLst>
          </p:cNvPr>
          <p:cNvSpPr txBox="1"/>
          <p:nvPr/>
        </p:nvSpPr>
        <p:spPr>
          <a:xfrm>
            <a:off x="10945977" y="4294660"/>
            <a:ext cx="920757" cy="539024"/>
          </a:xfrm>
          <a:prstGeom prst="rect">
            <a:avLst/>
          </a:prstGeom>
          <a:solidFill>
            <a:srgbClr val="0C8000"/>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FABI</a:t>
            </a:r>
          </a:p>
        </p:txBody>
      </p:sp>
      <p:sp>
        <p:nvSpPr>
          <p:cNvPr id="32" name="Right Arrow 31">
            <a:extLst>
              <a:ext uri="{FF2B5EF4-FFF2-40B4-BE49-F238E27FC236}">
                <a16:creationId xmlns:a16="http://schemas.microsoft.com/office/drawing/2014/main" id="{16EC70AD-348C-F529-4C87-44A948345DAB}"/>
              </a:ext>
            </a:extLst>
          </p:cNvPr>
          <p:cNvSpPr/>
          <p:nvPr/>
        </p:nvSpPr>
        <p:spPr>
          <a:xfrm>
            <a:off x="0" y="6004041"/>
            <a:ext cx="5311167" cy="814073"/>
          </a:xfrm>
          <a:prstGeom prst="rightArrow">
            <a:avLst/>
          </a:prstGeom>
          <a:solidFill>
            <a:schemeClr val="accent5">
              <a:alpha val="9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10 min @ next faculty meeting</a:t>
            </a:r>
          </a:p>
        </p:txBody>
      </p:sp>
    </p:spTree>
    <p:extLst>
      <p:ext uri="{BB962C8B-B14F-4D97-AF65-F5344CB8AC3E}">
        <p14:creationId xmlns:p14="http://schemas.microsoft.com/office/powerpoint/2010/main" val="33053190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2D673-6AD0-B821-9880-6DB5650A5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8517D-4586-54D3-36F0-CA9AE4FCF43E}"/>
              </a:ext>
            </a:extLst>
          </p:cNvPr>
          <p:cNvSpPr>
            <a:spLocks noGrp="1"/>
          </p:cNvSpPr>
          <p:nvPr>
            <p:ph type="title"/>
          </p:nvPr>
        </p:nvSpPr>
        <p:spPr>
          <a:xfrm>
            <a:off x="97367" y="5291"/>
            <a:ext cx="12092516" cy="1304397"/>
          </a:xfrm>
        </p:spPr>
        <p:txBody>
          <a:bodyPr>
            <a:normAutofit/>
          </a:bodyPr>
          <a:lstStyle/>
          <a:p>
            <a:r>
              <a:rPr lang="en-US" sz="4000"/>
              <a:t>Professional Learning Offerings: Trainers and Coaches Calls</a:t>
            </a:r>
          </a:p>
        </p:txBody>
      </p:sp>
      <p:pic>
        <p:nvPicPr>
          <p:cNvPr id="4" name="Picture 3" descr="Screenshot of the Ci3T website on the Professional Learning Tab">
            <a:extLst>
              <a:ext uri="{FF2B5EF4-FFF2-40B4-BE49-F238E27FC236}">
                <a16:creationId xmlns:a16="http://schemas.microsoft.com/office/drawing/2014/main" id="{CC917C78-647B-A5CB-B469-D69B047D67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0782" y="1309688"/>
            <a:ext cx="11563350" cy="5488678"/>
          </a:xfrm>
          <a:prstGeom prst="rect">
            <a:avLst/>
          </a:prstGeom>
        </p:spPr>
      </p:pic>
      <p:sp>
        <p:nvSpPr>
          <p:cNvPr id="5" name="Rounded Rectangle 4">
            <a:extLst>
              <a:ext uri="{FF2B5EF4-FFF2-40B4-BE49-F238E27FC236}">
                <a16:creationId xmlns:a16="http://schemas.microsoft.com/office/drawing/2014/main" id="{C4AE39B8-3D21-1019-DB7F-057F86D21052}"/>
              </a:ext>
              <a:ext uri="{C183D7F6-B498-43B3-948B-1728B52AA6E4}">
                <adec:decorative xmlns:adec="http://schemas.microsoft.com/office/drawing/2017/decorative" val="1"/>
              </a:ext>
            </a:extLst>
          </p:cNvPr>
          <p:cNvSpPr/>
          <p:nvPr/>
        </p:nvSpPr>
        <p:spPr>
          <a:xfrm>
            <a:off x="6487903" y="1740341"/>
            <a:ext cx="2239617" cy="556593"/>
          </a:xfrm>
          <a:prstGeom prst="roundRect">
            <a:avLst/>
          </a:prstGeom>
          <a:noFill/>
          <a:ln w="76200">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descr="Screenshot of the 2025-2026 Ci3T Trainers and Coaches Calls flyer.&#10;&#10;The purpose of our coaching calls is to provide ongoing support for Ci3T District leaders, Ci3T Trainers, Ci3T Coaches, and other individuals supporting the design and implementation of Ci3T. We offer these calls as a service activity to support those committed to meeting students' multiple needs in academic, behavior, and social domains. Open to all interested parties - to join these calls, please register.">
            <a:extLst>
              <a:ext uri="{FF2B5EF4-FFF2-40B4-BE49-F238E27FC236}">
                <a16:creationId xmlns:a16="http://schemas.microsoft.com/office/drawing/2014/main" id="{5F9DDC4C-FCE1-7A1C-2A30-F3C842C7F9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9726" y="3131518"/>
            <a:ext cx="10425462" cy="3701106"/>
          </a:xfrm>
          <a:prstGeom prst="rect">
            <a:avLst/>
          </a:prstGeom>
        </p:spPr>
      </p:pic>
    </p:spTree>
    <p:extLst>
      <p:ext uri="{BB962C8B-B14F-4D97-AF65-F5344CB8AC3E}">
        <p14:creationId xmlns:p14="http://schemas.microsoft.com/office/powerpoint/2010/main" val="14100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1" descr="Image of the Lincoln Elementary Implementation Manual cover">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818641"/>
            <a:ext cx="3262546" cy="4222119"/>
          </a:xfrm>
          <a:ln>
            <a:solidFill>
              <a:schemeClr val="tx1"/>
            </a:solidFill>
          </a:ln>
        </p:spPr>
      </p:pic>
      <p:pic>
        <p:nvPicPr>
          <p:cNvPr id="14" name="Picture 2" descr="Image of the Coolidge Mddle School Implementation Manual cover">
            <a:extLst>
              <a:ext uri="{FF2B5EF4-FFF2-40B4-BE49-F238E27FC236}">
                <a16:creationId xmlns:a16="http://schemas.microsoft.com/office/drawing/2014/main" id="{9B069BBB-F8E1-20F3-D2BF-9E5E506C31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1269" y="1818641"/>
            <a:ext cx="3262546" cy="4223640"/>
          </a:xfrm>
          <a:prstGeom prst="rect">
            <a:avLst/>
          </a:prstGeom>
          <a:ln w="9525" cap="sq">
            <a:solidFill>
              <a:srgbClr val="000000"/>
            </a:solidFill>
            <a:prstDash val="solid"/>
            <a:miter lim="800000"/>
          </a:ln>
          <a:effectLst/>
        </p:spPr>
      </p:pic>
      <p:pic>
        <p:nvPicPr>
          <p:cNvPr id="13" name="Picture 3" descr="Image of the Franklin Pierce High School Implementation Manual cover">
            <a:extLst>
              <a:ext uri="{FF2B5EF4-FFF2-40B4-BE49-F238E27FC236}">
                <a16:creationId xmlns:a16="http://schemas.microsoft.com/office/drawing/2014/main" id="{19546B91-294E-3F7F-4484-16C86CFF9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4339" y="1818641"/>
            <a:ext cx="3262547" cy="4222119"/>
          </a:xfrm>
          <a:prstGeom prst="rect">
            <a:avLst/>
          </a:prstGeom>
          <a:ln w="9525" cap="sq">
            <a:solidFill>
              <a:srgbClr val="000000"/>
            </a:solidFill>
            <a:prstDash val="solid"/>
            <a:miter lim="800000"/>
          </a:ln>
          <a:effectLst/>
        </p:spPr>
      </p:pic>
    </p:spTree>
    <p:extLst>
      <p:ext uri="{BB962C8B-B14F-4D97-AF65-F5344CB8AC3E}">
        <p14:creationId xmlns:p14="http://schemas.microsoft.com/office/powerpoint/2010/main" val="3858363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A4A2A-5542-EE1A-FAAE-EEBC72750C8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5487939-BE06-701F-3AFA-525141706205}"/>
              </a:ext>
            </a:extLst>
          </p:cNvPr>
          <p:cNvSpPr>
            <a:spLocks noGrp="1"/>
          </p:cNvSpPr>
          <p:nvPr>
            <p:ph type="title"/>
          </p:nvPr>
        </p:nvSpPr>
        <p:spPr/>
        <p:txBody>
          <a:bodyPr/>
          <a:lstStyle/>
          <a:p>
            <a:r>
              <a:rPr lang="en-US"/>
              <a:t>Teachers Well-Being in Ci3T Models</a:t>
            </a:r>
          </a:p>
        </p:txBody>
      </p:sp>
      <p:pic>
        <p:nvPicPr>
          <p:cNvPr id="10" name="Picture 9" descr="Three-Tiered Models of Prevention: Teacher Efficacy and Burnout article cover">
            <a:extLst>
              <a:ext uri="{FF2B5EF4-FFF2-40B4-BE49-F238E27FC236}">
                <a16:creationId xmlns:a16="http://schemas.microsoft.com/office/drawing/2014/main" id="{53643D33-6BC3-9BAD-2844-4910F9D73732}"/>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178" y="1565494"/>
            <a:ext cx="3114590" cy="4703667"/>
          </a:xfrm>
          <a:prstGeom prst="rect">
            <a:avLst/>
          </a:prstGeom>
          <a:ln>
            <a:solidFill>
              <a:schemeClr val="bg2"/>
            </a:solidFill>
          </a:ln>
          <a:effectLst>
            <a:outerShdw blurRad="292100" dist="139700" dir="2700000" algn="tl" rotWithShape="0">
              <a:srgbClr val="333333">
                <a:alpha val="65000"/>
              </a:srgbClr>
            </a:outerShdw>
          </a:effectLst>
        </p:spPr>
      </p:pic>
      <p:pic>
        <p:nvPicPr>
          <p:cNvPr id="5" name="Picture 4" descr="Elementary Teachers' Self-Efficacy During Initial Implementation of Comprehensive, Integrated, Three-Tiered Models of Prevention article cover">
            <a:extLst>
              <a:ext uri="{FF2B5EF4-FFF2-40B4-BE49-F238E27FC236}">
                <a16:creationId xmlns:a16="http://schemas.microsoft.com/office/drawing/2014/main" id="{A4068670-9B2D-6305-CF97-DA563CF022F6}"/>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6746" y="1511120"/>
            <a:ext cx="3561141" cy="4818014"/>
          </a:xfrm>
          <a:prstGeom prst="rect">
            <a:avLst/>
          </a:prstGeom>
          <a:ln>
            <a:noFill/>
          </a:ln>
          <a:effectLst>
            <a:outerShdw blurRad="292100" dist="139700" dir="2700000" algn="tl" rotWithShape="0">
              <a:srgbClr val="333333">
                <a:alpha val="65000"/>
              </a:srgbClr>
            </a:outerShdw>
          </a:effectLst>
        </p:spPr>
      </p:pic>
      <p:pic>
        <p:nvPicPr>
          <p:cNvPr id="11" name="Picture 10" descr="Secondary Teachers' Self-Efficacy During Initial Implementation of Comprehensive, Integrated, Three-Tiered Models article cover">
            <a:extLst>
              <a:ext uri="{FF2B5EF4-FFF2-40B4-BE49-F238E27FC236}">
                <a16:creationId xmlns:a16="http://schemas.microsoft.com/office/drawing/2014/main" id="{C89ED4F1-1EF4-F312-B5DA-63E88E273097}"/>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898147" y="1511120"/>
            <a:ext cx="3644715" cy="4812417"/>
          </a:xfrm>
          <a:prstGeom prst="rect">
            <a:avLst/>
          </a:prstGeom>
          <a:ln>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263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A900-A404-4A01-230F-BF81CC75DB2D}"/>
              </a:ext>
            </a:extLst>
          </p:cNvPr>
          <p:cNvSpPr>
            <a:spLocks noGrp="1"/>
          </p:cNvSpPr>
          <p:nvPr>
            <p:ph type="title"/>
          </p:nvPr>
        </p:nvSpPr>
        <p:spPr/>
        <p:txBody>
          <a:bodyPr/>
          <a:lstStyle/>
          <a:p>
            <a:r>
              <a:rPr lang="en-US"/>
              <a:t>Onboarding</a:t>
            </a:r>
          </a:p>
        </p:txBody>
      </p:sp>
      <p:pic>
        <p:nvPicPr>
          <p:cNvPr id="10" name="Picture 9" descr="Image of a Journal article: Date-Informed Professional Learning and Instruction in Integrated Tiered Systems">
            <a:extLst>
              <a:ext uri="{FF2B5EF4-FFF2-40B4-BE49-F238E27FC236}">
                <a16:creationId xmlns:a16="http://schemas.microsoft.com/office/drawing/2014/main" id="{FF871410-269A-8056-D9ED-71BC5299F4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0490" y="1573835"/>
            <a:ext cx="3441020" cy="4468191"/>
          </a:xfrm>
          <a:prstGeom prst="rect">
            <a:avLst/>
          </a:prstGeom>
          <a:ln>
            <a:solidFill>
              <a:schemeClr val="tx1"/>
            </a:solidFill>
          </a:ln>
        </p:spPr>
      </p:pic>
      <p:pic>
        <p:nvPicPr>
          <p:cNvPr id="6" name="Content Placeholder 5" descr="Image of Intervention Journal: Integrated Multi-Tiered Systems of Support article cover">
            <a:extLst>
              <a:ext uri="{FF2B5EF4-FFF2-40B4-BE49-F238E27FC236}">
                <a16:creationId xmlns:a16="http://schemas.microsoft.com/office/drawing/2014/main" id="{BF57EC37-35F6-9369-F200-B9AA1B6C12B7}"/>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6240491" y="336491"/>
            <a:ext cx="4393262" cy="5705535"/>
          </a:xfrm>
        </p:spPr>
      </p:pic>
    </p:spTree>
    <p:extLst>
      <p:ext uri="{BB962C8B-B14F-4D97-AF65-F5344CB8AC3E}">
        <p14:creationId xmlns:p14="http://schemas.microsoft.com/office/powerpoint/2010/main" val="30155865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noGrp="1"/>
          </p:cNvSpPr>
          <p:nvPr>
            <p:ph type="title"/>
          </p:nvPr>
        </p:nvSpPr>
        <p:spPr/>
        <p:txBody>
          <a:bodyPr/>
          <a:lstStyle/>
          <a:p>
            <a:r>
              <a:rPr lang="en-US"/>
              <a:t>Resource Spotlight! (2 of 2)</a:t>
            </a:r>
          </a:p>
        </p:txBody>
      </p:sp>
      <p:pic>
        <p:nvPicPr>
          <p:cNvPr id="6" name="Picture 5" descr="Image of the What Works Clearinghouse Teacher-Delivered Behavioral Interventions in Grades K-5 Practice Guide for Educators cover">
            <a:extLst>
              <a:ext uri="{FF2B5EF4-FFF2-40B4-BE49-F238E27FC236}">
                <a16:creationId xmlns:a16="http://schemas.microsoft.com/office/drawing/2014/main" id="{7BCC563C-2818-BAA0-E085-CAA2AED8B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3365810" cy="4347305"/>
          </a:xfrm>
          <a:prstGeom prst="rect">
            <a:avLst/>
          </a:prstGeom>
          <a:ln>
            <a:solidFill>
              <a:schemeClr val="tx1"/>
            </a:solidFill>
          </a:ln>
        </p:spPr>
      </p:pic>
      <p:pic>
        <p:nvPicPr>
          <p:cNvPr id="8" name="Content Placeholder 7" descr="Screenshot of the What Works Clearinghouse website on a webpage that displays a practice guide for teacher-delivered behavioral interventions in grades K-5 ">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575733" y="1509920"/>
            <a:ext cx="6240174" cy="4982955"/>
          </a:xfrm>
          <a:ln>
            <a:solidFill>
              <a:schemeClr val="tx1"/>
            </a:solidFill>
          </a:ln>
        </p:spPr>
      </p:pic>
      <p:sp>
        <p:nvSpPr>
          <p:cNvPr id="11" name="Rectangle 10" descr="Yellow rectangle outlining recommendations 4 and 5">
            <a:extLst>
              <a:ext uri="{FF2B5EF4-FFF2-40B4-BE49-F238E27FC236}">
                <a16:creationId xmlns:a16="http://schemas.microsoft.com/office/drawing/2014/main" id="{973030BB-D6C9-F269-9069-73BB6AC029F7}"/>
              </a:ext>
            </a:extLst>
          </p:cNvPr>
          <p:cNvSpPr/>
          <p:nvPr/>
        </p:nvSpPr>
        <p:spPr>
          <a:xfrm>
            <a:off x="4575733" y="5201672"/>
            <a:ext cx="6240174" cy="100615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557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D3692-2086-5B18-7763-CB4B0BAB5E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3FA77B-1FBD-B1FB-F3B6-139F804B893C}"/>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Let’s Talk 5</a:t>
            </a:r>
          </a:p>
        </p:txBody>
      </p:sp>
      <p:graphicFrame>
        <p:nvGraphicFramePr>
          <p:cNvPr id="2" name="Table 2">
            <a:extLst>
              <a:ext uri="{FF2B5EF4-FFF2-40B4-BE49-F238E27FC236}">
                <a16:creationId xmlns:a16="http://schemas.microsoft.com/office/drawing/2014/main" id="{69BB79E8-662E-05FA-8074-951350B366F2}"/>
              </a:ext>
            </a:extLst>
          </p:cNvPr>
          <p:cNvGraphicFramePr>
            <a:graphicFrameLocks noGrp="1"/>
          </p:cNvGraphicFramePr>
          <p:nvPr>
            <p:extLst>
              <p:ext uri="{D42A27DB-BD31-4B8C-83A1-F6EECF244321}">
                <p14:modId xmlns:p14="http://schemas.microsoft.com/office/powerpoint/2010/main" val="551269"/>
              </p:ext>
            </p:extLst>
          </p:nvPr>
        </p:nvGraphicFramePr>
        <p:xfrm>
          <a:off x="458012" y="112614"/>
          <a:ext cx="11329435" cy="4512495"/>
        </p:xfrm>
        <a:graphic>
          <a:graphicData uri="http://schemas.openxmlformats.org/drawingml/2006/table">
            <a:tbl>
              <a:tblPr firstRow="1" bandRow="1">
                <a:tableStyleId>{5C22544A-7EE6-4342-B048-85BDC9FD1C3A}</a:tableStyleId>
              </a:tblPr>
              <a:tblGrid>
                <a:gridCol w="11329435">
                  <a:extLst>
                    <a:ext uri="{9D8B030D-6E8A-4147-A177-3AD203B41FA5}">
                      <a16:colId xmlns:a16="http://schemas.microsoft.com/office/drawing/2014/main" val="753282578"/>
                    </a:ext>
                  </a:extLst>
                </a:gridCol>
              </a:tblGrid>
              <a:tr h="6375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chemeClr val="bg1"/>
                          </a:solidFill>
                        </a:rPr>
                        <a:t>Let’s Talk! </a:t>
                      </a:r>
                      <a:r>
                        <a:rPr lang="en-US" sz="3600">
                          <a:solidFill>
                            <a:schemeClr val="bg1"/>
                          </a:solidFill>
                        </a:rPr>
                        <a:t>Data-informed Professional Learning</a:t>
                      </a:r>
                      <a:endParaRPr lang="en-US" sz="4000">
                        <a:solidFill>
                          <a:schemeClr val="bg1"/>
                        </a:solidFill>
                      </a:endParaRPr>
                    </a:p>
                  </a:txBody>
                  <a:tcPr>
                    <a:solidFill>
                      <a:srgbClr val="2F4E6D"/>
                    </a:solidFill>
                  </a:tcPr>
                </a:tc>
                <a:extLst>
                  <a:ext uri="{0D108BD9-81ED-4DB2-BD59-A6C34878D82A}">
                    <a16:rowId xmlns:a16="http://schemas.microsoft.com/office/drawing/2014/main" val="2457955308"/>
                  </a:ext>
                </a:extLst>
              </a:tr>
              <a:tr h="3811455">
                <a:tc>
                  <a:txBody>
                    <a:bodyPr/>
                    <a:lstStyle/>
                    <a:p>
                      <a:pPr marL="285750" indent="-285750">
                        <a:buFont typeface="Arial" panose="020B0604020202020204" pitchFamily="34" charset="0"/>
                        <a:buChar char="•"/>
                      </a:pPr>
                      <a:r>
                        <a:rPr lang="en-US" sz="2800"/>
                        <a:t>How do you currently engage in data-informed professional learning for adults in your district?</a:t>
                      </a:r>
                    </a:p>
                    <a:p>
                      <a:pPr marL="285750" indent="-285750">
                        <a:buFont typeface="Arial" panose="020B0604020202020204" pitchFamily="34" charset="0"/>
                        <a:buChar char="•"/>
                      </a:pPr>
                      <a:r>
                        <a:rPr lang="en-US" sz="2800"/>
                        <a:t>What is one new approach you would like to consider as you move forward with GaMTSS?</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5" name="Picture 47">
            <a:extLst>
              <a:ext uri="{FF2B5EF4-FFF2-40B4-BE49-F238E27FC236}">
                <a16:creationId xmlns:a16="http://schemas.microsoft.com/office/drawing/2014/main" id="{52DA9CBA-011D-CF40-79C9-9F42FA20A9C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6" name="Picture 46">
            <a:extLst>
              <a:ext uri="{FF2B5EF4-FFF2-40B4-BE49-F238E27FC236}">
                <a16:creationId xmlns:a16="http://schemas.microsoft.com/office/drawing/2014/main" id="{B8A3A7F2-27D5-1583-13F3-40300E45787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7" name="Picture 45">
            <a:extLst>
              <a:ext uri="{FF2B5EF4-FFF2-40B4-BE49-F238E27FC236}">
                <a16:creationId xmlns:a16="http://schemas.microsoft.com/office/drawing/2014/main" id="{ED7724DE-514C-07C2-1BC9-8439F317164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8" name="Picture 44">
            <a:extLst>
              <a:ext uri="{FF2B5EF4-FFF2-40B4-BE49-F238E27FC236}">
                <a16:creationId xmlns:a16="http://schemas.microsoft.com/office/drawing/2014/main" id="{101CE47E-3652-3B9D-8A4C-B8846CD036D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9" name="Picture 43">
            <a:extLst>
              <a:ext uri="{FF2B5EF4-FFF2-40B4-BE49-F238E27FC236}">
                <a16:creationId xmlns:a16="http://schemas.microsoft.com/office/drawing/2014/main" id="{A1F5B0A0-34BB-72D7-CAA0-B28B72E45A3D}"/>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0" name="Picture 41">
            <a:extLst>
              <a:ext uri="{FF2B5EF4-FFF2-40B4-BE49-F238E27FC236}">
                <a16:creationId xmlns:a16="http://schemas.microsoft.com/office/drawing/2014/main" id="{FB230F12-9AE4-7DDA-2018-AF09096A1581}"/>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1" name="Picture 40">
            <a:extLst>
              <a:ext uri="{FF2B5EF4-FFF2-40B4-BE49-F238E27FC236}">
                <a16:creationId xmlns:a16="http://schemas.microsoft.com/office/drawing/2014/main" id="{911EF01B-C456-EAB8-B5C4-A2BCEE02826E}"/>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2" name="Picture 39">
            <a:extLst>
              <a:ext uri="{FF2B5EF4-FFF2-40B4-BE49-F238E27FC236}">
                <a16:creationId xmlns:a16="http://schemas.microsoft.com/office/drawing/2014/main" id="{CE59B6E7-79E9-ABC0-1F0A-B0EC709DCDE4}"/>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3" name="Picture 38">
            <a:extLst>
              <a:ext uri="{FF2B5EF4-FFF2-40B4-BE49-F238E27FC236}">
                <a16:creationId xmlns:a16="http://schemas.microsoft.com/office/drawing/2014/main" id="{ED65AA5D-9185-21AD-4BD2-3599E1A12620}"/>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4" name="Picture 33">
            <a:extLst>
              <a:ext uri="{FF2B5EF4-FFF2-40B4-BE49-F238E27FC236}">
                <a16:creationId xmlns:a16="http://schemas.microsoft.com/office/drawing/2014/main" id="{0FA0063E-26A3-BE44-1708-48EA6C15CC8A}"/>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5" name="Picture 36">
            <a:extLst>
              <a:ext uri="{FF2B5EF4-FFF2-40B4-BE49-F238E27FC236}">
                <a16:creationId xmlns:a16="http://schemas.microsoft.com/office/drawing/2014/main" id="{67F9AF77-7D76-4A4E-244D-CDB5B1CC21B4}"/>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6" name="Picture 32">
            <a:extLst>
              <a:ext uri="{FF2B5EF4-FFF2-40B4-BE49-F238E27FC236}">
                <a16:creationId xmlns:a16="http://schemas.microsoft.com/office/drawing/2014/main" id="{0F04ED5B-C79C-2382-278E-BD113C0047DB}"/>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7" name="Picture 16" descr="The GaMTSS Journey">
            <a:extLst>
              <a:ext uri="{FF2B5EF4-FFF2-40B4-BE49-F238E27FC236}">
                <a16:creationId xmlns:a16="http://schemas.microsoft.com/office/drawing/2014/main" id="{A6917576-F632-9AAC-8823-D13E95517BF2}"/>
              </a:ext>
            </a:extLst>
          </p:cNvPr>
          <p:cNvPicPr>
            <a:picLocks noChangeAspect="1"/>
          </p:cNvPicPr>
          <p:nvPr/>
        </p:nvPicPr>
        <p:blipFill>
          <a:blip r:embed="rId15"/>
          <a:stretch>
            <a:fillRect/>
          </a:stretch>
        </p:blipFill>
        <p:spPr>
          <a:xfrm>
            <a:off x="702196" y="3115035"/>
            <a:ext cx="5547218" cy="1804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a:extLst>
              <a:ext uri="{FF2B5EF4-FFF2-40B4-BE49-F238E27FC236}">
                <a16:creationId xmlns:a16="http://schemas.microsoft.com/office/drawing/2014/main" id="{EC20AB69-989D-B415-714F-4FFE26841667}"/>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rcRect l="6300" t="18502" r="5720" b="17686"/>
          <a:stretch/>
        </p:blipFill>
        <p:spPr>
          <a:xfrm>
            <a:off x="8118442" y="2538043"/>
            <a:ext cx="2877508" cy="2087066"/>
          </a:xfrm>
          <a:prstGeom prst="rect">
            <a:avLst/>
          </a:prstGeom>
        </p:spPr>
      </p:pic>
    </p:spTree>
    <p:extLst>
      <p:ext uri="{BB962C8B-B14F-4D97-AF65-F5344CB8AC3E}">
        <p14:creationId xmlns:p14="http://schemas.microsoft.com/office/powerpoint/2010/main" val="1099531092"/>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57BB5E7-AA39-1AD7-58EE-6D8D94F038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3</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215099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6423-07B1-ED2A-3C17-8860136A53A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Implementation Manual Primary Plan</a:t>
            </a:r>
          </a:p>
        </p:txBody>
      </p:sp>
      <p:sp>
        <p:nvSpPr>
          <p:cNvPr id="8" name="Rounded Rectangle 7"/>
          <p:cNvSpPr/>
          <p:nvPr/>
        </p:nvSpPr>
        <p:spPr>
          <a:xfrm>
            <a:off x="2093844" y="91673"/>
            <a:ext cx="7627851" cy="6858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a:ea typeface="+mn-ea"/>
                <a:cs typeface="+mn-cs"/>
              </a:rPr>
              <a:t>Ci3T Implementation Manual Primary (Tier 1) Plan</a:t>
            </a:r>
          </a:p>
        </p:txBody>
      </p:sp>
      <p:pic>
        <p:nvPicPr>
          <p:cNvPr id="7" name="Picture 6" descr="Ci3T Primary Tier 1 Plan handout">
            <a:extLs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0047" y="483480"/>
            <a:ext cx="8222633" cy="6282847"/>
          </a:xfrm>
          <a:prstGeom prst="rect">
            <a:avLst/>
          </a:prstGeom>
          <a:ln>
            <a:noFill/>
          </a:ln>
          <a:effectLst>
            <a:outerShdw blurRad="292100" dist="139700" dir="2700000" algn="tl" rotWithShape="0">
              <a:srgbClr val="333333">
                <a:alpha val="65000"/>
              </a:srgbClr>
            </a:outerShdw>
          </a:effectLst>
        </p:spPr>
      </p:pic>
      <p:sp>
        <p:nvSpPr>
          <p:cNvPr id="9" name="Oval 8" descr="Blue oval  highlighting Area 1: Academics Responsibilities, Area II:  Behavior Responsibiites and Area III: Social Skills Responsibilities">
            <a:extLst>
              <a:ext uri="{C183D7F6-B498-43B3-948B-1728B52AA6E4}">
                <adec:decorative xmlns:adec="http://schemas.microsoft.com/office/drawing/2017/decorative" val="0"/>
              </a:ext>
            </a:extLst>
          </p:cNvPr>
          <p:cNvSpPr/>
          <p:nvPr/>
        </p:nvSpPr>
        <p:spPr>
          <a:xfrm>
            <a:off x="1790046" y="1848465"/>
            <a:ext cx="8410815" cy="1905001"/>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p:cNvSpPr txBox="1"/>
          <p:nvPr/>
        </p:nvSpPr>
        <p:spPr>
          <a:xfrm>
            <a:off x="2093844" y="6119996"/>
            <a:ext cx="53275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F4E6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What are ALL students accessing?</a:t>
            </a:r>
            <a:endParaRPr kumimoji="0" lang="en-US" sz="2400" b="1" i="0" u="none" strike="noStrike" kern="1200" cap="none" spc="0" normalizeH="0" baseline="0" noProof="0">
              <a:ln>
                <a:noFill/>
              </a:ln>
              <a:solidFill>
                <a:srgbClr val="2F4E6D"/>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1706243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82E142E-BBE1-4963-90F8-7FDF66C091F1}"/>
              </a:ext>
            </a:extLst>
          </p:cNvPr>
          <p:cNvSpPr>
            <a:spLocks noGrp="1"/>
          </p:cNvSpPr>
          <p:nvPr>
            <p:ph type="title"/>
          </p:nvPr>
        </p:nvSpPr>
        <p:spPr/>
        <p:txBody>
          <a:bodyPr>
            <a:normAutofit/>
          </a:bodyPr>
          <a:lstStyle/>
          <a:p>
            <a:r>
              <a:rPr lang="en-US" sz="4800"/>
              <a:t>Tier 1: Academic Domain </a:t>
            </a:r>
            <a:br>
              <a:rPr lang="en-US"/>
            </a:br>
            <a:r>
              <a:rPr lang="en-US" sz="4000"/>
              <a:t>Validated Strategies, Practices, &amp; Programs</a:t>
            </a:r>
            <a:endParaRPr lang="en-US" sz="4400"/>
          </a:p>
        </p:txBody>
      </p:sp>
      <p:grpSp>
        <p:nvGrpSpPr>
          <p:cNvPr id="6" name="Image" descr="Ci3T Blueprint A Primary Tier 1 Plan 1 with Area 1 Academic Responsibilities outlined">
            <a:extLst>
              <a:ext uri="{FF2B5EF4-FFF2-40B4-BE49-F238E27FC236}">
                <a16:creationId xmlns:a16="http://schemas.microsoft.com/office/drawing/2014/main" id="{4E986B6B-1DBC-5DA8-A92F-CC0BB5A3CB60}"/>
              </a:ext>
            </a:extLst>
          </p:cNvPr>
          <p:cNvGrpSpPr/>
          <p:nvPr/>
        </p:nvGrpSpPr>
        <p:grpSpPr>
          <a:xfrm>
            <a:off x="283943" y="3648988"/>
            <a:ext cx="3880474" cy="2998548"/>
            <a:chOff x="283943" y="3648988"/>
            <a:chExt cx="3880474" cy="2998548"/>
          </a:xfrm>
        </p:grpSpPr>
        <p:pic>
          <p:nvPicPr>
            <p:cNvPr id="4" name="Picture" descr="Ci3T Blueprint A Primary Tier 1 Plan 1 with Area 1 Academics Responsibilities outlined">
              <a:extLst>
                <a:ext uri="{FF2B5EF4-FFF2-40B4-BE49-F238E27FC236}">
                  <a16:creationId xmlns:a16="http://schemas.microsoft.com/office/drawing/2014/main" id="{9747361F-1368-4FF9-A0FE-690C4D9E1247}"/>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943" y="3648988"/>
              <a:ext cx="3880474" cy="2998548"/>
            </a:xfrm>
            <a:prstGeom prst="rect">
              <a:avLst/>
            </a:prstGeom>
            <a:ln>
              <a:noFill/>
            </a:ln>
            <a:effectLst>
              <a:outerShdw blurRad="292100" dist="139700" dir="2700000" algn="tl" rotWithShape="0">
                <a:srgbClr val="333333">
                  <a:alpha val="65000"/>
                </a:srgbClr>
              </a:outerShdw>
            </a:effectLst>
          </p:spPr>
        </p:pic>
        <p:sp>
          <p:nvSpPr>
            <p:cNvPr id="5" name="Outline">
              <a:extLst>
                <a:ext uri="{FF2B5EF4-FFF2-40B4-BE49-F238E27FC236}">
                  <a16:creationId xmlns:a16="http://schemas.microsoft.com/office/drawing/2014/main" id="{BACCDC07-54A3-4639-ACEC-FEC2BFAA5F78}"/>
                </a:ext>
                <a:ext uri="{C183D7F6-B498-43B3-948B-1728B52AA6E4}">
                  <adec:decorative xmlns:adec="http://schemas.microsoft.com/office/drawing/2017/decorative" val="0"/>
                </a:ext>
              </a:extLst>
            </p:cNvPr>
            <p:cNvSpPr/>
            <p:nvPr/>
          </p:nvSpPr>
          <p:spPr>
            <a:xfrm rot="5400000">
              <a:off x="-249668" y="4460891"/>
              <a:ext cx="2681036" cy="128170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1371597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Academics</a:t>
            </a:r>
          </a:p>
        </p:txBody>
      </p:sp>
      <p:pic>
        <p:nvPicPr>
          <p:cNvPr id="5" name="Picture 1" descr="Ci3T Blueprint A Primary Tier 1 Plan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Yellow Box" descr="Yellow box outlining Area 1: Academics Responsibilities of faculty and staff">
            <a:extLst>
              <a:ext uri="{FF2B5EF4-FFF2-40B4-BE49-F238E27FC236}">
                <a16:creationId xmlns:a16="http://schemas.microsoft.com/office/drawing/2014/main" id="{839E5BBC-6062-9710-7A33-965504AE5659}"/>
              </a:ext>
            </a:extLst>
          </p:cNvPr>
          <p:cNvSpPr/>
          <p:nvPr/>
        </p:nvSpPr>
        <p:spPr>
          <a:xfrm>
            <a:off x="3071190" y="3872840"/>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6EE69C0A-6F37-D03F-BB56-858E1EDE99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80789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0"/>
              </a:ext>
            </a:extLst>
          </p:cNvPr>
          <p:cNvSpPr>
            <a:spLocks noGrp="1"/>
          </p:cNvSpPr>
          <p:nvPr>
            <p:ph type="title"/>
          </p:nvPr>
        </p:nvSpPr>
        <p:spPr/>
        <p:txBody>
          <a:bodyPr/>
          <a:lstStyle/>
          <a:p>
            <a:r>
              <a:rPr lang="en-US"/>
              <a:t>Academics (1 of 2)</a:t>
            </a:r>
          </a:p>
        </p:txBody>
      </p:sp>
      <p:pic>
        <p:nvPicPr>
          <p:cNvPr id="5" name="Picture 4" descr="Ci3T Blueprint A Primary Tier 1 Plan 1 with a highlighted sentence in Area 1: Academics Responsibilities that states Teach core programs according to district and state standards with integrity">
            <a:extLst>
              <a:ext uri="{FF2B5EF4-FFF2-40B4-BE49-F238E27FC236}">
                <a16:creationId xmlns:a16="http://schemas.microsoft.com/office/drawing/2014/main" id="{BFA58367-DA09-1E9D-B105-4263A95674F6}"/>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2" name="Picture">
            <a:extLst>
              <a:ext uri="{FF2B5EF4-FFF2-40B4-BE49-F238E27FC236}">
                <a16:creationId xmlns:a16="http://schemas.microsoft.com/office/drawing/2014/main" id="{F67C9DAC-18B1-1E73-687C-E6F43B5E53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864066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0"/>
              </a:ext>
            </a:extLst>
          </p:cNvPr>
          <p:cNvSpPr>
            <a:spLocks noGrp="1"/>
          </p:cNvSpPr>
          <p:nvPr>
            <p:ph type="title"/>
          </p:nvPr>
        </p:nvSpPr>
        <p:spPr/>
        <p:txBody>
          <a:bodyPr/>
          <a:lstStyle/>
          <a:p>
            <a:r>
              <a:rPr lang="en-US"/>
              <a:t>Academics (2 of 2)</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089444FC-9DC4-3E94-ED44-CE6B08B631D5}"/>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16" name="Picture 2" descr="Seven purple Ci3T Low Intensity Teacher-Delivered Strategies module covers">
            <a:extLst>
              <a:ext uri="{FF2B5EF4-FFF2-40B4-BE49-F238E27FC236}">
                <a16:creationId xmlns:a16="http://schemas.microsoft.com/office/drawing/2014/main" id="{6A39DD43-A545-7C30-4406-35BAE4A391BA}"/>
              </a:ext>
            </a:extLst>
          </p:cNvPr>
          <p:cNvPicPr>
            <a:picLocks noChangeAspect="1"/>
          </p:cNvPicPr>
          <p:nvPr/>
        </p:nvPicPr>
        <p:blipFill>
          <a:blip r:embed="rId3"/>
          <a:stretch>
            <a:fillRect/>
          </a:stretch>
        </p:blipFill>
        <p:spPr>
          <a:xfrm>
            <a:off x="6766490" y="2953039"/>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a:extLst>
              <a:ext uri="{FF2B5EF4-FFF2-40B4-BE49-F238E27FC236}">
                <a16:creationId xmlns:a16="http://schemas.microsoft.com/office/drawing/2014/main" id="{94A771AA-10F9-DBC2-20BA-EB6CBFE0D7C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1602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8CDF968-FBE7-4E2C-8D0E-B7D733A5ADD4}"/>
              </a:ext>
            </a:extLst>
          </p:cNvPr>
          <p:cNvSpPr>
            <a:spLocks noGrp="1"/>
          </p:cNvSpPr>
          <p:nvPr>
            <p:ph type="title"/>
          </p:nvPr>
        </p:nvSpPr>
        <p:spPr/>
        <p:txBody>
          <a:bodyPr>
            <a:normAutofit/>
          </a:bodyPr>
          <a:lstStyle/>
          <a:p>
            <a:r>
              <a:rPr lang="en-US" sz="4800"/>
              <a:t>Tier 1: Behavioral Domain </a:t>
            </a:r>
            <a:r>
              <a:rPr lang="en-US" sz="4000"/>
              <a:t>Positive Behavior Interventions and Supports</a:t>
            </a:r>
            <a:endParaRPr lang="en-US"/>
          </a:p>
        </p:txBody>
      </p:sp>
      <p:grpSp>
        <p:nvGrpSpPr>
          <p:cNvPr id="6" name="Image" descr="Ci3T Blueprint A Primary Tier 1 Plan 1 with Area 2 Behavior Responsibilities outlined">
            <a:extLst>
              <a:ext uri="{FF2B5EF4-FFF2-40B4-BE49-F238E27FC236}">
                <a16:creationId xmlns:a16="http://schemas.microsoft.com/office/drawing/2014/main" id="{90A8FCE1-078D-7AEE-121D-0C8E2E2C5A23}"/>
              </a:ext>
            </a:extLst>
          </p:cNvPr>
          <p:cNvGrpSpPr/>
          <p:nvPr/>
        </p:nvGrpSpPr>
        <p:grpSpPr>
          <a:xfrm>
            <a:off x="230129" y="3648988"/>
            <a:ext cx="3880474" cy="2998548"/>
            <a:chOff x="230129" y="3648988"/>
            <a:chExt cx="3880474" cy="2998548"/>
          </a:xfrm>
        </p:grpSpPr>
        <p:pic>
          <p:nvPicPr>
            <p:cNvPr id="4" name="Picture">
              <a:extLst>
                <a:ext uri="{FF2B5EF4-FFF2-40B4-BE49-F238E27FC236}">
                  <a16:creationId xmlns:a16="http://schemas.microsoft.com/office/drawing/2014/main" id="{3CF05660-0F8D-497D-88B3-4DD382527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29" y="3648988"/>
              <a:ext cx="3880474" cy="2998548"/>
            </a:xfrm>
            <a:prstGeom prst="rect">
              <a:avLst/>
            </a:prstGeom>
            <a:ln>
              <a:noFill/>
            </a:ln>
            <a:effectLst>
              <a:outerShdw blurRad="292100" dist="139700" dir="2700000" algn="tl" rotWithShape="0">
                <a:srgbClr val="333333">
                  <a:alpha val="65000"/>
                </a:srgbClr>
              </a:outerShdw>
            </a:effectLst>
          </p:spPr>
        </p:pic>
        <p:sp>
          <p:nvSpPr>
            <p:cNvPr id="5" name="Outline">
              <a:extLst>
                <a:ext uri="{FF2B5EF4-FFF2-40B4-BE49-F238E27FC236}">
                  <a16:creationId xmlns:a16="http://schemas.microsoft.com/office/drawing/2014/main" id="{98ACB40D-04DD-411F-81E3-42254B1FF8E7}"/>
                </a:ext>
              </a:extLst>
            </p:cNvPr>
            <p:cNvSpPr/>
            <p:nvPr/>
          </p:nvSpPr>
          <p:spPr>
            <a:xfrm rot="5400000">
              <a:off x="833149"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721091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Behavior</a:t>
            </a:r>
          </a:p>
        </p:txBody>
      </p:sp>
      <p:pic>
        <p:nvPicPr>
          <p:cNvPr id="6" name="Picture 1" descr="Ci3T Blueprint A Primary Tier 1 Plan 1"/>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Yellow Box" descr="Yellow box outlining Area 2: Behavior Responsibilities of faculty and staff">
            <a:extLst>
              <a:ext uri="{FF2B5EF4-FFF2-40B4-BE49-F238E27FC236}">
                <a16:creationId xmlns:a16="http://schemas.microsoft.com/office/drawing/2014/main" id="{7B5F2854-463B-4F17-6334-BA7537B27F0E}"/>
              </a:ext>
            </a:extLst>
          </p:cNvPr>
          <p:cNvSpPr/>
          <p:nvPr/>
        </p:nvSpPr>
        <p:spPr>
          <a:xfrm>
            <a:off x="5002695" y="3872840"/>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F6C00E4E-C853-4A57-2D32-C697CF6BE8C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9195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0"/>
              </a:ext>
            </a:extLst>
          </p:cNvPr>
          <p:cNvSpPr>
            <a:spLocks noGrp="1"/>
          </p:cNvSpPr>
          <p:nvPr>
            <p:ph type="title"/>
          </p:nvPr>
        </p:nvSpPr>
        <p:spPr/>
        <p:txBody>
          <a:bodyPr/>
          <a:lstStyle/>
          <a:p>
            <a:r>
              <a:rPr lang="en-US"/>
              <a:t>Behavioral</a:t>
            </a:r>
          </a:p>
        </p:txBody>
      </p:sp>
      <p:pic>
        <p:nvPicPr>
          <p:cNvPr id="3" name="Picture 1" descr="Ci3T Blueprint A Primary Tier 1 Plan 1 with a highlighted sentence in Area 2: Behavior Responsibilities that states Display and model school-wide expectations in classrooms and other key settings.">
            <a:extLst>
              <a:ext uri="{FF2B5EF4-FFF2-40B4-BE49-F238E27FC236}">
                <a16:creationId xmlns:a16="http://schemas.microsoft.com/office/drawing/2014/main" id="{18D99C63-413F-4B01-DA89-CC97FC3DFC74}"/>
              </a:ext>
            </a:extLst>
          </p:cNvPr>
          <p:cNvPicPr>
            <a:picLocks noChangeAspect="1"/>
          </p:cNvPicPr>
          <p:nvPr/>
        </p:nvPicPr>
        <p:blipFill>
          <a:blip r:embed="rId2"/>
          <a:stretch>
            <a:fillRect/>
          </a:stretch>
        </p:blipFill>
        <p:spPr>
          <a:xfrm>
            <a:off x="831647" y="1690688"/>
            <a:ext cx="10528705" cy="4627265"/>
          </a:xfrm>
          <a:prstGeom prst="rect">
            <a:avLst/>
          </a:prstGeom>
        </p:spPr>
      </p:pic>
      <p:pic>
        <p:nvPicPr>
          <p:cNvPr id="14" name="Picture 2" descr="Example of expectation matrix">
            <a:extLst>
              <a:ext uri="{FF2B5EF4-FFF2-40B4-BE49-F238E27FC236}">
                <a16:creationId xmlns:a16="http://schemas.microsoft.com/office/drawing/2014/main" id="{C4ECBADD-07DF-B794-6DB4-23246E810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120" y="3584870"/>
            <a:ext cx="4246726" cy="3185044"/>
          </a:xfrm>
          <a:prstGeom prst="rect">
            <a:avLst/>
          </a:prstGeom>
          <a:ln>
            <a:solidFill>
              <a:schemeClr val="tx1"/>
            </a:solidFill>
          </a:ln>
        </p:spPr>
      </p:pic>
      <p:pic>
        <p:nvPicPr>
          <p:cNvPr id="5" name="Picture 3">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343640" y="7488"/>
            <a:ext cx="877824" cy="1371600"/>
          </a:xfrm>
          <a:prstGeom prst="rect">
            <a:avLst/>
          </a:prstGeom>
        </p:spPr>
      </p:pic>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478384"/>
            <a:ext cx="10515600" cy="4351338"/>
          </a:xfrm>
        </p:spPr>
        <p:txBody>
          <a:bodyPr vert="horz" lIns="91440" tIns="45720" rIns="91440" bIns="45720" rtlCol="0" anchor="t">
            <a:noAutofit/>
          </a:bodyPr>
          <a:lstStyle/>
          <a:p>
            <a:pPr marL="0" indent="0">
              <a:buNone/>
            </a:pPr>
            <a:r>
              <a:rPr lang="en-US"/>
              <a:t>Welcome &amp; Introductions</a:t>
            </a:r>
            <a:endParaRPr lang="en-US">
              <a:cs typeface="Arial"/>
            </a:endParaRPr>
          </a:p>
          <a:p>
            <a:pPr marL="0" indent="0">
              <a:buNone/>
            </a:pPr>
            <a:r>
              <a:rPr lang="en-US" b="1">
                <a:solidFill>
                  <a:prstClr val="black"/>
                </a:solidFill>
                <a:ea typeface="MS PGothic"/>
              </a:rPr>
              <a:t>Wouldn’t it be great if …? </a:t>
            </a:r>
          </a:p>
          <a:p>
            <a:pPr marL="0" indent="0">
              <a:buNone/>
            </a:pPr>
            <a:r>
              <a:rPr lang="en-US" sz="2400">
                <a:solidFill>
                  <a:prstClr val="black"/>
                </a:solidFill>
                <a:ea typeface="MS PGothic"/>
              </a:rPr>
              <a:t>A Comprehensive, Integrated, Three-Tiered (Ci3T) Models of Prevention </a:t>
            </a:r>
          </a:p>
          <a:p>
            <a:pPr marL="0" indent="0">
              <a:buNone/>
            </a:pPr>
            <a:r>
              <a:rPr lang="en-US" b="1">
                <a:solidFill>
                  <a:prstClr val="black"/>
                </a:solidFill>
                <a:ea typeface="MS PGothic"/>
                <a:cs typeface="Arial"/>
              </a:rPr>
              <a:t>What does Ci3T look like in schools and classrooms? </a:t>
            </a:r>
          </a:p>
          <a:p>
            <a:pPr marL="0" indent="0">
              <a:buNone/>
            </a:pPr>
            <a:r>
              <a:rPr lang="en-US" sz="2400">
                <a:solidFill>
                  <a:prstClr val="black"/>
                </a:solidFill>
                <a:ea typeface="MS PGothic"/>
                <a:cs typeface="Arial"/>
              </a:rPr>
              <a:t>The Role of Systematic Screening</a:t>
            </a:r>
          </a:p>
          <a:p>
            <a:r>
              <a:rPr lang="en-US" sz="2400"/>
              <a:t>Inform Instruction at Tier 1</a:t>
            </a:r>
          </a:p>
          <a:p>
            <a:r>
              <a:rPr lang="en-US" sz="2400"/>
              <a:t>Empower Teachers with Low-Intensity Strategies</a:t>
            </a:r>
          </a:p>
          <a:p>
            <a:r>
              <a:rPr lang="en-US" sz="2400"/>
              <a:t>Connect Students to Validated Tier 2 and Tier 3 Supports</a:t>
            </a:r>
          </a:p>
          <a:p>
            <a:pPr marL="0" indent="0">
              <a:buNone/>
            </a:pPr>
            <a:r>
              <a:rPr lang="en-US" b="1">
                <a:solidFill>
                  <a:prstClr val="black"/>
                </a:solidFill>
                <a:ea typeface="MS PGothic"/>
                <a:cs typeface="Arial"/>
              </a:rPr>
              <a:t>How do we continue to design, implement, evaluate, sustain, &amp; innovate? </a:t>
            </a:r>
          </a:p>
          <a:p>
            <a:pPr marL="0" indent="0">
              <a:buNone/>
            </a:pPr>
            <a:r>
              <a:rPr lang="en-US" sz="2400"/>
              <a:t>Building on lessons learned from Ci3T inquiry</a:t>
            </a:r>
            <a:endParaRPr lang="en-US" sz="2400">
              <a:cs typeface="Arial"/>
            </a:endParaRPr>
          </a:p>
        </p:txBody>
      </p:sp>
    </p:spTree>
    <p:extLst>
      <p:ext uri="{BB962C8B-B14F-4D97-AF65-F5344CB8AC3E}">
        <p14:creationId xmlns:p14="http://schemas.microsoft.com/office/powerpoint/2010/main" val="1633769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descr="Reactive Plan: Flow Chart for Responding to Challenging Behavior that includes definitions of and directions for responding to minor versus major behavior.">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206375"/>
            <a:ext cx="11157637" cy="14439292"/>
          </a:xfrm>
          <a:prstGeom prst="rect">
            <a:avLst/>
          </a:prstGeom>
          <a:ln>
            <a:solidFill>
              <a:schemeClr val="tx1"/>
            </a:solidFill>
          </a:ln>
        </p:spPr>
      </p:pic>
      <p:sp>
        <p:nvSpPr>
          <p:cNvPr id="2" name="Title">
            <a:extLst>
              <a:ext uri="{FF2B5EF4-FFF2-40B4-BE49-F238E27FC236}">
                <a16:creationId xmlns:a16="http://schemas.microsoft.com/office/drawing/2014/main" id="{568F9F9B-10F1-9D0D-386C-CCD1B585D7F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Reactive Plan: Flow Chart for Responding to Challenging Behavior 1</a:t>
            </a:r>
          </a:p>
        </p:txBody>
      </p:sp>
    </p:spTree>
    <p:extLst>
      <p:ext uri="{BB962C8B-B14F-4D97-AF65-F5344CB8AC3E}">
        <p14:creationId xmlns:p14="http://schemas.microsoft.com/office/powerpoint/2010/main" val="551526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71C8A-57EE-925B-B554-58C3D8AE98CC}"/>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0EF4EB22-5CF0-B52A-65EA-28C45450B0DD}"/>
              </a:ext>
            </a:extLst>
          </p:cNvPr>
          <p:cNvSpPr>
            <a:spLocks noGrp="1"/>
          </p:cNvSpPr>
          <p:nvPr>
            <p:ph type="title"/>
          </p:nvPr>
        </p:nvSpPr>
        <p:spPr>
          <a:xfrm>
            <a:off x="838200" y="-1325563"/>
            <a:ext cx="10515600" cy="1325563"/>
          </a:xfrm>
        </p:spPr>
        <p:txBody>
          <a:bodyPr vert="horz" lIns="91440" tIns="45720" rIns="91440" bIns="45720" rtlCol="0" anchor="b">
            <a:normAutofit fontScale="90000"/>
          </a:bodyPr>
          <a:lstStyle/>
          <a:p>
            <a:r>
              <a:rPr lang="en-US"/>
              <a:t>6-Step Instructional Approach for Responding to Challenging Behavior Infographic</a:t>
            </a:r>
          </a:p>
        </p:txBody>
      </p:sp>
      <p:pic>
        <p:nvPicPr>
          <p:cNvPr id="3" name="Picture" descr="Infographic: 6-Step Instructional Approach for Responding to Challenging Behavior. Step 1: Show empathy&#10;Step 2: Maintain flow of instruction&#10;Step 3: Acknowledge other students meeting expectations&#10;Step 4: Redirect and reteach expected behavior&#10;Step 5: Allow time and space&#10;Step 6: Recognize and reinforce appropriate behavior when demonstrated">
            <a:extLst>
              <a:ext uri="{FF2B5EF4-FFF2-40B4-BE49-F238E27FC236}">
                <a16:creationId xmlns:a16="http://schemas.microsoft.com/office/drawing/2014/main" id="{421D46EF-69F3-6B47-FFD1-26C88B3E5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Red rectangle highlighting text: How we first respond is likely to influence whether the student's behavior escalates towards a crisis, or de-escalates toward a calm state conducive to learning!">
            <a:extLst>
              <a:ext uri="{FF2B5EF4-FFF2-40B4-BE49-F238E27FC236}">
                <a16:creationId xmlns:a16="http://schemas.microsoft.com/office/drawing/2014/main" id="{442E7CF4-81B0-0B67-8B3C-B040E98105B2}"/>
              </a:ext>
            </a:extLst>
          </p:cNvPr>
          <p:cNvSpPr/>
          <p:nvPr/>
        </p:nvSpPr>
        <p:spPr>
          <a:xfrm>
            <a:off x="908002" y="5437220"/>
            <a:ext cx="10041352" cy="1010472"/>
          </a:xfrm>
          <a:prstGeom prst="rect">
            <a:avLst/>
          </a:prstGeom>
          <a:no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029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9C19FCD-3F36-4EA3-8ADA-2775F823E209}"/>
              </a:ext>
            </a:extLst>
          </p:cNvPr>
          <p:cNvSpPr>
            <a:spLocks noGrp="1"/>
          </p:cNvSpPr>
          <p:nvPr>
            <p:ph type="title"/>
          </p:nvPr>
        </p:nvSpPr>
        <p:spPr/>
        <p:txBody>
          <a:bodyPr>
            <a:normAutofit fontScale="90000"/>
          </a:bodyPr>
          <a:lstStyle/>
          <a:p>
            <a:r>
              <a:rPr lang="en-US"/>
              <a:t>Tier 1: Social and Emotional Well-being Learning Domain</a:t>
            </a:r>
          </a:p>
        </p:txBody>
      </p:sp>
      <p:grpSp>
        <p:nvGrpSpPr>
          <p:cNvPr id="6" name="Image" descr="Ci3T Blueprint A Primary Tier 1 Plan 1 with Area 3 Social Skills Responsibilities outlined">
            <a:extLst>
              <a:ext uri="{FF2B5EF4-FFF2-40B4-BE49-F238E27FC236}">
                <a16:creationId xmlns:a16="http://schemas.microsoft.com/office/drawing/2014/main" id="{A8427AD3-E4EC-63D4-89E0-25B76F03B9B2}"/>
              </a:ext>
            </a:extLst>
          </p:cNvPr>
          <p:cNvGrpSpPr/>
          <p:nvPr/>
        </p:nvGrpSpPr>
        <p:grpSpPr>
          <a:xfrm>
            <a:off x="329882" y="3648988"/>
            <a:ext cx="3880474" cy="2998548"/>
            <a:chOff x="329882" y="3648988"/>
            <a:chExt cx="3880474" cy="2998548"/>
          </a:xfrm>
        </p:grpSpPr>
        <p:pic>
          <p:nvPicPr>
            <p:cNvPr id="4" name="Picture">
              <a:extLst>
                <a:ext uri="{FF2B5EF4-FFF2-40B4-BE49-F238E27FC236}">
                  <a16:creationId xmlns:a16="http://schemas.microsoft.com/office/drawing/2014/main" id="{146F1514-5166-4FFF-8426-8A211BE94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82" y="3648988"/>
              <a:ext cx="3880474" cy="2998548"/>
            </a:xfrm>
            <a:prstGeom prst="rect">
              <a:avLst/>
            </a:prstGeom>
            <a:ln>
              <a:noFill/>
            </a:ln>
            <a:effectLst>
              <a:outerShdw blurRad="292100" dist="139700" dir="2700000" algn="tl" rotWithShape="0">
                <a:srgbClr val="333333">
                  <a:alpha val="65000"/>
                </a:srgbClr>
              </a:outerShdw>
            </a:effectLst>
          </p:spPr>
        </p:pic>
        <p:sp>
          <p:nvSpPr>
            <p:cNvPr id="5" name="Outline">
              <a:extLst>
                <a:ext uri="{FF2B5EF4-FFF2-40B4-BE49-F238E27FC236}">
                  <a16:creationId xmlns:a16="http://schemas.microsoft.com/office/drawing/2014/main" id="{15246A1E-3F9F-49EE-BFD6-DB43F1A20F4B}"/>
                </a:ext>
              </a:extLst>
            </p:cNvPr>
            <p:cNvSpPr/>
            <p:nvPr/>
          </p:nvSpPr>
          <p:spPr>
            <a:xfrm rot="5400000">
              <a:off x="2071242"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982742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Social Skills</a:t>
            </a:r>
          </a:p>
        </p:txBody>
      </p:sp>
      <p:pic>
        <p:nvPicPr>
          <p:cNvPr id="6" name="Picture 1" descr="Ci3T Blueprint A Primary Tier 1 Plan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utline" descr="Yellow box outlining Area 3: Social Skills Responsibilities of faculty and staff">
            <a:extLst>
              <a:ext uri="{FF2B5EF4-FFF2-40B4-BE49-F238E27FC236}">
                <a16:creationId xmlns:a16="http://schemas.microsoft.com/office/drawing/2014/main" id="{C75B3605-4035-F019-E019-70C3B3B58500}"/>
              </a:ext>
            </a:extLst>
          </p:cNvPr>
          <p:cNvSpPr/>
          <p:nvPr/>
        </p:nvSpPr>
        <p:spPr>
          <a:xfrm>
            <a:off x="7048500" y="3910940"/>
            <a:ext cx="1971675" cy="236603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6878D3FF-EDC3-979B-6FD1-CE04940D56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53975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a:t>
            </a:r>
          </a:p>
        </p:txBody>
      </p:sp>
      <p:pic>
        <p:nvPicPr>
          <p:cNvPr id="2" name="Picture 1" descr="Ci3T Blueprint A Primary Tier 1 Plan 1 with three highlighted sentences in Area 3: Social Responsibilities that states Teach schoolwide social skills/ character education curricula with integrity. Teach daily Second Step lessons (link to grade level instructional schedules). Seek ways to engage parents as partners in the school program.">
            <a:extLst>
              <a:ext uri="{FF2B5EF4-FFF2-40B4-BE49-F238E27FC236}">
                <a16:creationId xmlns:a16="http://schemas.microsoft.com/office/drawing/2014/main" id="{BC01A5E7-6F89-708A-41ED-2A9658928222}"/>
              </a:ext>
            </a:extLst>
          </p:cNvPr>
          <p:cNvPicPr>
            <a:picLocks noChangeAspect="1"/>
          </p:cNvPicPr>
          <p:nvPr/>
        </p:nvPicPr>
        <p:blipFill>
          <a:blip r:embed="rId2"/>
          <a:stretch>
            <a:fillRect/>
          </a:stretch>
        </p:blipFill>
        <p:spPr>
          <a:xfrm>
            <a:off x="447566" y="2099115"/>
            <a:ext cx="11296867" cy="3603048"/>
          </a:xfrm>
          <a:prstGeom prst="rect">
            <a:avLst/>
          </a:prstGeom>
        </p:spPr>
      </p:pic>
      <p:pic>
        <p:nvPicPr>
          <p:cNvPr id="3" name="Picture 4" descr="Screenshot of What Works Clearinghouse website">
            <a:extLst>
              <a:ext uri="{FF2B5EF4-FFF2-40B4-BE49-F238E27FC236}">
                <a16:creationId xmlns:a16="http://schemas.microsoft.com/office/drawing/2014/main" id="{37A728CB-194F-DB2E-9692-1CA681B070FE}"/>
              </a:ext>
            </a:extLst>
          </p:cNvPr>
          <p:cNvPicPr>
            <a:picLocks noChangeAspect="1"/>
          </p:cNvPicPr>
          <p:nvPr/>
        </p:nvPicPr>
        <p:blipFill>
          <a:blip r:embed="rId3"/>
          <a:stretch>
            <a:fillRect/>
          </a:stretch>
        </p:blipFill>
        <p:spPr>
          <a:xfrm>
            <a:off x="9055509" y="130344"/>
            <a:ext cx="2913327" cy="190012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721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38C7-B8EB-6105-AC2D-3A2F72AAA8E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Implementation Report Example</a:t>
            </a:r>
          </a:p>
        </p:txBody>
      </p:sp>
      <p:pic>
        <p:nvPicPr>
          <p:cNvPr id="11" name="Picture 1" descr="Ci3T Exemplar (includes academic, behavior, and social skills responsibilities)">
            <a:extLst>
              <a:ext uri="{FF2B5EF4-FFF2-40B4-BE49-F238E27FC236}">
                <a16:creationId xmlns:a16="http://schemas.microsoft.com/office/drawing/2014/main" id="{3C6E50BF-84C1-7E42-9663-942095B957C3}"/>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Highlight 1" descr="Blue box highlighting section about using proactive evidence-based strategies to support students' active engagement">
            <a:extLst>
              <a:ext uri="{FF2B5EF4-FFF2-40B4-BE49-F238E27FC236}">
                <a16:creationId xmlns:a16="http://schemas.microsoft.com/office/drawing/2014/main" id="{212967E6-D19C-2248-9F3D-5F6F72EC562C}"/>
              </a:ext>
              <a:ext uri="{C183D7F6-B498-43B3-948B-1728B52AA6E4}">
                <adec:decorative xmlns:adec="http://schemas.microsoft.com/office/drawing/2017/decorative" val="0"/>
              </a:ext>
            </a:extLst>
          </p:cNvPr>
          <p:cNvSpPr/>
          <p:nvPr/>
        </p:nvSpPr>
        <p:spPr>
          <a:xfrm rot="5400000">
            <a:off x="1277746" y="2397423"/>
            <a:ext cx="1671274" cy="250993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ighlight 2" descr="Blue box highlighting the section about using a positive response to initial indicators of not meeting expectations">
            <a:extLst>
              <a:ext uri="{FF2B5EF4-FFF2-40B4-BE49-F238E27FC236}">
                <a16:creationId xmlns:a16="http://schemas.microsoft.com/office/drawing/2014/main" id="{6C6F184B-D454-524E-8284-77849D660310}"/>
              </a:ext>
              <a:ext uri="{C183D7F6-B498-43B3-948B-1728B52AA6E4}">
                <adec:decorative xmlns:adec="http://schemas.microsoft.com/office/drawing/2017/decorative" val="0"/>
              </a:ext>
            </a:extLst>
          </p:cNvPr>
          <p:cNvSpPr/>
          <p:nvPr/>
        </p:nvSpPr>
        <p:spPr>
          <a:xfrm rot="5400000">
            <a:off x="3696791" y="3469121"/>
            <a:ext cx="1759748" cy="2416629"/>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ghlight 3" descr="Blue box highlighting the section about teaching schoolwide social skills/character education curricula with fidelity">
            <a:extLst>
              <a:ext uri="{FF2B5EF4-FFF2-40B4-BE49-F238E27FC236}">
                <a16:creationId xmlns:a16="http://schemas.microsoft.com/office/drawing/2014/main" id="{A54254C8-AC84-0740-A97B-1673BD79874F}"/>
              </a:ext>
              <a:ext uri="{C183D7F6-B498-43B3-948B-1728B52AA6E4}">
                <adec:decorative xmlns:adec="http://schemas.microsoft.com/office/drawing/2017/decorative" val="0"/>
              </a:ext>
            </a:extLst>
          </p:cNvPr>
          <p:cNvSpPr/>
          <p:nvPr/>
        </p:nvSpPr>
        <p:spPr>
          <a:xfrm rot="5400000">
            <a:off x="6015058" y="941719"/>
            <a:ext cx="2077769" cy="253792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2">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sp>
        <p:nvSpPr>
          <p:cNvPr id="6" name="Arrow: Left 5" descr="Blue arrow pointing towards the Ci3T Exemplar (includes academic, behavior, and social skills responsibilities)">
            <a:extLst>
              <a:ext uri="{FF2B5EF4-FFF2-40B4-BE49-F238E27FC236}">
                <a16:creationId xmlns:a16="http://schemas.microsoft.com/office/drawing/2014/main" id="{FBF5976D-5876-AB79-AE18-939D6BFC283A}"/>
              </a:ext>
            </a:extLst>
          </p:cNvPr>
          <p:cNvSpPr/>
          <p:nvPr/>
        </p:nvSpPr>
        <p:spPr>
          <a:xfrm>
            <a:off x="9066972" y="4546321"/>
            <a:ext cx="2335284" cy="1310064"/>
          </a:xfrm>
          <a:prstGeom prst="lef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3" descr="Lincoln Elementary Ci3T Treatment Integrity:Direct Observation Report">
            <a:extLst>
              <a:ext uri="{FF2B5EF4-FFF2-40B4-BE49-F238E27FC236}">
                <a16:creationId xmlns:a16="http://schemas.microsoft.com/office/drawing/2014/main" id="{E23B62E6-10F7-48E4-7210-AFF4F5970331}"/>
              </a:ext>
            </a:extLst>
          </p:cNvPr>
          <p:cNvPicPr>
            <a:picLocks noChangeAspect="1"/>
          </p:cNvPicPr>
          <p:nvPr/>
        </p:nvPicPr>
        <p:blipFill>
          <a:blip r:embed="rId3"/>
          <a:srcRect/>
          <a:stretch/>
        </p:blipFill>
        <p:spPr>
          <a:xfrm>
            <a:off x="9119891" y="182797"/>
            <a:ext cx="2020781" cy="2615129"/>
          </a:xfrm>
          <a:prstGeom prst="rect">
            <a:avLst/>
          </a:prstGeom>
          <a:ln w="6350">
            <a:solidFill>
              <a:schemeClr val="tx1">
                <a:lumMod val="50000"/>
                <a:lumOff val="50000"/>
              </a:schemeClr>
            </a:solidFill>
          </a:ln>
        </p:spPr>
      </p:pic>
      <p:pic>
        <p:nvPicPr>
          <p:cNvPr id="10" name="Picture 4" descr="Lincoln Elementary Ci3T Implementation Report">
            <a:extLst>
              <a:ext uri="{FF2B5EF4-FFF2-40B4-BE49-F238E27FC236}">
                <a16:creationId xmlns:a16="http://schemas.microsoft.com/office/drawing/2014/main" id="{FDF1FE2C-B44A-481D-B905-70B2359B124B}"/>
              </a:ext>
            </a:extLst>
          </p:cNvPr>
          <p:cNvPicPr>
            <a:picLocks noChangeAspect="1"/>
          </p:cNvPicPr>
          <p:nvPr/>
        </p:nvPicPr>
        <p:blipFill>
          <a:blip r:embed="rId4"/>
          <a:srcRect/>
          <a:stretch/>
        </p:blipFill>
        <p:spPr>
          <a:xfrm>
            <a:off x="10020135" y="1938263"/>
            <a:ext cx="2026559" cy="2622605"/>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95490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0"/>
              </a:ext>
            </a:extLst>
          </p:cNvPr>
          <p:cNvSpPr>
            <a:spLocks noGrp="1"/>
          </p:cNvSpPr>
          <p:nvPr>
            <p:ph type="title"/>
          </p:nvPr>
        </p:nvSpPr>
        <p:spPr>
          <a:xfrm>
            <a:off x="838200" y="119559"/>
            <a:ext cx="10515600" cy="1325563"/>
          </a:xfrm>
        </p:spPr>
        <p:txBody>
          <a:bodyPr/>
          <a:lstStyle/>
          <a:p>
            <a:r>
              <a:rPr lang="en-US"/>
              <a:t>Essential Components of Primary (Tier 1) Prevention Efforts</a:t>
            </a:r>
          </a:p>
        </p:txBody>
      </p:sp>
      <p:graphicFrame>
        <p:nvGraphicFramePr>
          <p:cNvPr id="12" name="Content Placeholder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AC8CEEF1-B7B5-1B40-A8D2-D660A9946D46}"/>
              </a:ext>
            </a:extLst>
          </p:cNvPr>
          <p:cNvGraphicFramePr>
            <a:graphicFrameLocks/>
          </p:cNvGraphicFramePr>
          <p:nvPr>
            <p:extLst>
              <p:ext uri="{D42A27DB-BD31-4B8C-83A1-F6EECF244321}">
                <p14:modId xmlns:p14="http://schemas.microsoft.com/office/powerpoint/2010/main" val="4187818496"/>
              </p:ext>
            </p:extLst>
          </p:nvPr>
        </p:nvGraphicFramePr>
        <p:xfrm>
          <a:off x="198120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1">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95394" y="1565806"/>
            <a:ext cx="1600447" cy="2071166"/>
          </a:xfrm>
          <a:prstGeom prst="rect">
            <a:avLst/>
          </a:prstGeom>
          <a:ln w="6350">
            <a:solidFill>
              <a:schemeClr val="tx1">
                <a:lumMod val="50000"/>
                <a:lumOff val="50000"/>
              </a:schemeClr>
            </a:solidFill>
          </a:ln>
        </p:spPr>
      </p:pic>
      <p:pic>
        <p:nvPicPr>
          <p:cNvPr id="11" name="Picture 2">
            <a:extLst>
              <a:ext uri="{FF2B5EF4-FFF2-40B4-BE49-F238E27FC236}">
                <a16:creationId xmlns:a16="http://schemas.microsoft.com/office/drawing/2014/main" id="{FF9F1366-F65E-1C03-3BBF-3071641880F5}"/>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12058" y="2978583"/>
            <a:ext cx="1488665" cy="1926509"/>
          </a:xfrm>
          <a:prstGeom prst="rect">
            <a:avLst/>
          </a:prstGeom>
          <a:ln>
            <a:solidFill>
              <a:schemeClr val="tx1"/>
            </a:solidFill>
          </a:ln>
        </p:spPr>
      </p:pic>
      <p:pic>
        <p:nvPicPr>
          <p:cNvPr id="5" name="Picture 3">
            <a:extLst>
              <a:ext uri="{FF2B5EF4-FFF2-40B4-BE49-F238E27FC236}">
                <a16:creationId xmlns:a16="http://schemas.microsoft.com/office/drawing/2014/main" id="{B5CEA9E5-A796-4103-32E0-BB3E57CA9C88}"/>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788363" y="2564290"/>
            <a:ext cx="1595884" cy="2065263"/>
          </a:xfrm>
          <a:prstGeom prst="rect">
            <a:avLst/>
          </a:prstGeom>
          <a:ln w="6350">
            <a:solidFill>
              <a:schemeClr val="tx1">
                <a:lumMod val="50000"/>
                <a:lumOff val="50000"/>
              </a:schemeClr>
            </a:solidFill>
          </a:ln>
        </p:spPr>
      </p:pic>
      <p:pic>
        <p:nvPicPr>
          <p:cNvPr id="6" name="Picture 4">
            <a:hlinkClick r:id="rId11"/>
            <a:extLst>
              <a:ext uri="{FF2B5EF4-FFF2-40B4-BE49-F238E27FC236}">
                <a16:creationId xmlns:a16="http://schemas.microsoft.com/office/drawing/2014/main" id="{38E3BC7A-7BD9-D452-531F-1C322338A651}"/>
              </a:ex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255119" y="1925320"/>
            <a:ext cx="1739944" cy="2633704"/>
          </a:xfrm>
          <a:prstGeom prst="rect">
            <a:avLst/>
          </a:prstGeom>
          <a:ln>
            <a:solidFill>
              <a:schemeClr val="tx1"/>
            </a:solidFill>
          </a:ln>
        </p:spPr>
      </p:pic>
      <p:pic>
        <p:nvPicPr>
          <p:cNvPr id="3" name="Picture 5">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462583" y="5248649"/>
            <a:ext cx="2563016" cy="1417488"/>
          </a:xfrm>
          <a:prstGeom prst="rect">
            <a:avLst/>
          </a:prstGeom>
          <a:ln w="6350">
            <a:solidFill>
              <a:schemeClr val="tx1">
                <a:lumMod val="50000"/>
                <a:lumOff val="50000"/>
              </a:schemeClr>
            </a:solidFill>
          </a:ln>
        </p:spPr>
      </p:pic>
      <p:sp>
        <p:nvSpPr>
          <p:cNvPr id="9" name="Websites">
            <a:extLst>
              <a:ext uri="{FF2B5EF4-FFF2-40B4-BE49-F238E27FC236}">
                <a16:creationId xmlns:a16="http://schemas.microsoft.com/office/drawing/2014/main" id="{76C90D6D-2E52-5BDA-E966-D00047FFE5AB}"/>
              </a:ext>
            </a:extLst>
          </p:cNvPr>
          <p:cNvSpPr txBox="1"/>
          <p:nvPr/>
        </p:nvSpPr>
        <p:spPr>
          <a:xfrm>
            <a:off x="10222859" y="4064144"/>
            <a:ext cx="1816523"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ci3t.org/measures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ci3t.org/screening</a:t>
            </a:r>
          </a:p>
        </p:txBody>
      </p:sp>
      <p:sp>
        <p:nvSpPr>
          <p:cNvPr id="4" name="Rectangle 3" descr="Yellow rectangle highlighting Social Validy and Tretment Integrity  of the sections of the flowchart">
            <a:extLst>
              <a:ext uri="{FF2B5EF4-FFF2-40B4-BE49-F238E27FC236}">
                <a16:creationId xmlns:a16="http://schemas.microsoft.com/office/drawing/2014/main" id="{91A774F2-B76F-0270-EE39-A094B3F17AC7}"/>
              </a:ext>
            </a:extLst>
          </p:cNvPr>
          <p:cNvSpPr/>
          <p:nvPr/>
        </p:nvSpPr>
        <p:spPr>
          <a:xfrm>
            <a:off x="372618" y="1564681"/>
            <a:ext cx="11666764" cy="342479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Oval 1" descr="Yellow oval highlighting Behavior">
            <a:extLst>
              <a:ext uri="{FF2B5EF4-FFF2-40B4-BE49-F238E27FC236}">
                <a16:creationId xmlns:a16="http://schemas.microsoft.com/office/drawing/2014/main" id="{22823ADC-C1B4-7EF7-8D31-BC69488D4FF4}"/>
              </a:ext>
              <a:ext uri="{C183D7F6-B498-43B3-948B-1728B52AA6E4}">
                <adec:decorative xmlns:adec="http://schemas.microsoft.com/office/drawing/2017/decorative" val="0"/>
              </a:ext>
            </a:extLst>
          </p:cNvPr>
          <p:cNvSpPr/>
          <p:nvPr/>
        </p:nvSpPr>
        <p:spPr>
          <a:xfrm>
            <a:off x="6168748" y="5698484"/>
            <a:ext cx="3618102" cy="99993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04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241277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DA428F-C917-17A7-99B8-0957FEF81BD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Secondary (Tier 2) Intervention Grid</a:t>
            </a:r>
          </a:p>
        </p:txBody>
      </p:sp>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8E65728-B925-1DE6-99E1-2F4C9F1BD7C2}"/>
              </a:ext>
            </a:extLst>
          </p:cNvPr>
          <p:cNvSpPr/>
          <p:nvPr/>
        </p:nvSpPr>
        <p:spPr>
          <a:xfrm>
            <a:off x="5246522" y="4646717"/>
            <a:ext cx="6945478" cy="8485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Secondary (Tier 2) Intervention Grid</a:t>
            </a: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ED5A4-8DBD-6457-2232-133F1F5AEDD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Tertiary (Tier 3) Intervention Grid</a:t>
            </a:r>
          </a:p>
        </p:txBody>
      </p:sp>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8CCB307-FA90-99EA-2530-60C205E70545}"/>
              </a:ext>
            </a:extLst>
          </p:cNvPr>
          <p:cNvSpPr/>
          <p:nvPr/>
        </p:nvSpPr>
        <p:spPr>
          <a:xfrm>
            <a:off x="5981180" y="4646717"/>
            <a:ext cx="6210819" cy="8485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Tertiary (Tier 3) Intervention Grid</a:t>
            </a: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5"/>
          <a:stretch>
            <a:fillRect/>
          </a:stretch>
        </p:blipFill>
        <p:spPr>
          <a:xfrm>
            <a:off x="9177435" y="908543"/>
            <a:ext cx="2072454" cy="3236976"/>
          </a:xfrm>
          <a:prstGeom prst="rect">
            <a:avLst/>
          </a:prstGeom>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0CCDC-25A2-9685-CBA3-0204BDF9169F}"/>
              </a:ext>
            </a:extLst>
          </p:cNvPr>
          <p:cNvSpPr>
            <a:spLocks noGrp="1"/>
          </p:cNvSpPr>
          <p:nvPr>
            <p:ph type="title"/>
          </p:nvPr>
        </p:nvSpPr>
        <p:spPr>
          <a:xfrm>
            <a:off x="838200" y="365125"/>
            <a:ext cx="10515600" cy="1325563"/>
          </a:xfrm>
        </p:spPr>
        <p:txBody>
          <a:bodyPr anchor="ctr">
            <a:normAutofit/>
          </a:bodyPr>
          <a:lstStyle/>
          <a:p>
            <a:r>
              <a:rPr lang="en-US"/>
              <a:t>The GaMTSS Journey</a:t>
            </a:r>
          </a:p>
        </p:txBody>
      </p:sp>
      <p:grpSp>
        <p:nvGrpSpPr>
          <p:cNvPr id="11" name="Group 10">
            <a:extLst>
              <a:ext uri="{FF2B5EF4-FFF2-40B4-BE49-F238E27FC236}">
                <a16:creationId xmlns:a16="http://schemas.microsoft.com/office/drawing/2014/main" id="{851AABAF-5F99-0F37-9B4B-B5DF59368FCC}"/>
              </a:ext>
              <a:ext uri="{C183D7F6-B498-43B3-948B-1728B52AA6E4}">
                <adec:decorative xmlns:adec="http://schemas.microsoft.com/office/drawing/2017/decorative" val="1"/>
              </a:ext>
            </a:extLst>
          </p:cNvPr>
          <p:cNvGrpSpPr/>
          <p:nvPr/>
        </p:nvGrpSpPr>
        <p:grpSpPr>
          <a:xfrm>
            <a:off x="2050769" y="2489413"/>
            <a:ext cx="8090460" cy="1300252"/>
            <a:chOff x="2050769" y="2489413"/>
            <a:chExt cx="8090460" cy="1300252"/>
          </a:xfrm>
        </p:grpSpPr>
        <p:sp>
          <p:nvSpPr>
            <p:cNvPr id="4" name="Rectangle 3" descr="Bullseye">
              <a:extLst>
                <a:ext uri="{FF2B5EF4-FFF2-40B4-BE49-F238E27FC236}">
                  <a16:creationId xmlns:a16="http://schemas.microsoft.com/office/drawing/2014/main" id="{ED61E7C6-89D4-D00E-4669-ADB65AF2286F}"/>
                </a:ext>
              </a:extLst>
            </p:cNvPr>
            <p:cNvSpPr/>
            <p:nvPr/>
          </p:nvSpPr>
          <p:spPr>
            <a:xfrm>
              <a:off x="2050769" y="2489413"/>
              <a:ext cx="1300252" cy="130025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ln w="0"/>
                <a:solidFill>
                  <a:schemeClr val="accent1"/>
                </a:solidFill>
                <a:effectLst>
                  <a:outerShdw blurRad="38100" dist="25400" dir="5400000" algn="ctr" rotWithShape="0">
                    <a:srgbClr val="6E747A">
                      <a:alpha val="43000"/>
                    </a:srgbClr>
                  </a:outerShdw>
                </a:effectLst>
              </a:endParaRPr>
            </a:p>
          </p:txBody>
        </p:sp>
        <p:sp>
          <p:nvSpPr>
            <p:cNvPr id="7" name="Rectangle 6" descr="Group of People">
              <a:extLst>
                <a:ext uri="{FF2B5EF4-FFF2-40B4-BE49-F238E27FC236}">
                  <a16:creationId xmlns:a16="http://schemas.microsoft.com/office/drawing/2014/main" id="{0EA06AAA-4169-9017-28D0-06FD34C8A56A}"/>
                </a:ext>
              </a:extLst>
            </p:cNvPr>
            <p:cNvSpPr/>
            <p:nvPr/>
          </p:nvSpPr>
          <p:spPr>
            <a:xfrm>
              <a:off x="5445873" y="2489413"/>
              <a:ext cx="1300252" cy="130025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9" name="Rectangle 8" descr="Customer Review">
              <a:extLst>
                <a:ext uri="{FF2B5EF4-FFF2-40B4-BE49-F238E27FC236}">
                  <a16:creationId xmlns:a16="http://schemas.microsoft.com/office/drawing/2014/main" id="{DC89F128-B339-A5F0-871C-6EF6D34404E5}"/>
                </a:ext>
              </a:extLst>
            </p:cNvPr>
            <p:cNvSpPr/>
            <p:nvPr/>
          </p:nvSpPr>
          <p:spPr>
            <a:xfrm>
              <a:off x="8840977" y="2489413"/>
              <a:ext cx="1300252" cy="1300252"/>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grpSp>
      <p:sp>
        <p:nvSpPr>
          <p:cNvPr id="6" name="Freeform: Shape 5">
            <a:extLst>
              <a:ext uri="{FF2B5EF4-FFF2-40B4-BE49-F238E27FC236}">
                <a16:creationId xmlns:a16="http://schemas.microsoft.com/office/drawing/2014/main" id="{43146AA8-7E43-AF7F-DD9B-C1C5BDDDE43D}"/>
              </a:ext>
            </a:extLst>
          </p:cNvPr>
          <p:cNvSpPr/>
          <p:nvPr/>
        </p:nvSpPr>
        <p:spPr>
          <a:xfrm>
            <a:off x="1256171" y="4243330"/>
            <a:ext cx="2889450" cy="1269843"/>
          </a:xfrm>
          <a:custGeom>
            <a:avLst/>
            <a:gdLst>
              <a:gd name="csX0" fmla="*/ 0 w 2889450"/>
              <a:gd name="csY0" fmla="*/ 0 h 1269843"/>
              <a:gd name="csX1" fmla="*/ 2889450 w 2889450"/>
              <a:gd name="csY1" fmla="*/ 0 h 1269843"/>
              <a:gd name="csX2" fmla="*/ 2889450 w 2889450"/>
              <a:gd name="csY2" fmla="*/ 1269843 h 1269843"/>
              <a:gd name="csX3" fmla="*/ 0 w 2889450"/>
              <a:gd name="csY3" fmla="*/ 1269843 h 1269843"/>
              <a:gd name="csX4" fmla="*/ 0 w 2889450"/>
              <a:gd name="csY4" fmla="*/ 0 h 1269843"/>
            </a:gdLst>
            <a:ahLst/>
            <a:cxnLst>
              <a:cxn ang="0">
                <a:pos x="csX0" y="csY0"/>
              </a:cxn>
              <a:cxn ang="0">
                <a:pos x="csX1" y="csY1"/>
              </a:cxn>
              <a:cxn ang="0">
                <a:pos x="csX2" y="csY2"/>
              </a:cxn>
              <a:cxn ang="0">
                <a:pos x="csX3" y="csY3"/>
              </a:cxn>
              <a:cxn ang="0">
                <a:pos x="csX4" y="csY4"/>
              </a:cxn>
            </a:cxnLst>
            <a:rect l="l" t="t" r="r" b="b"/>
            <a:pathLst>
              <a:path w="2889450" h="1269843">
                <a:moveTo>
                  <a:pt x="0" y="0"/>
                </a:moveTo>
                <a:lnTo>
                  <a:pt x="2889450" y="0"/>
                </a:lnTo>
                <a:lnTo>
                  <a:pt x="2889450" y="1269843"/>
                </a:lnTo>
                <a:lnTo>
                  <a:pt x="0" y="12698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Goal: We </a:t>
            </a:r>
            <a:r>
              <a:rPr lang="en-US" sz="2400"/>
              <a:t>have established </a:t>
            </a:r>
            <a:r>
              <a:rPr lang="en-US" sz="2400" kern="1200"/>
              <a:t>GaMTSS</a:t>
            </a:r>
          </a:p>
        </p:txBody>
      </p:sp>
      <p:sp>
        <p:nvSpPr>
          <p:cNvPr id="8" name="Freeform: Shape 7">
            <a:extLst>
              <a:ext uri="{FF2B5EF4-FFF2-40B4-BE49-F238E27FC236}">
                <a16:creationId xmlns:a16="http://schemas.microsoft.com/office/drawing/2014/main" id="{71993D82-C3AA-4456-1621-100154FAFE1A}"/>
              </a:ext>
            </a:extLst>
          </p:cNvPr>
          <p:cNvSpPr/>
          <p:nvPr/>
        </p:nvSpPr>
        <p:spPr>
          <a:xfrm>
            <a:off x="4651275" y="4243330"/>
            <a:ext cx="2889450" cy="1269843"/>
          </a:xfrm>
          <a:custGeom>
            <a:avLst/>
            <a:gdLst>
              <a:gd name="csX0" fmla="*/ 0 w 2889450"/>
              <a:gd name="csY0" fmla="*/ 0 h 1269843"/>
              <a:gd name="csX1" fmla="*/ 2889450 w 2889450"/>
              <a:gd name="csY1" fmla="*/ 0 h 1269843"/>
              <a:gd name="csX2" fmla="*/ 2889450 w 2889450"/>
              <a:gd name="csY2" fmla="*/ 1269843 h 1269843"/>
              <a:gd name="csX3" fmla="*/ 0 w 2889450"/>
              <a:gd name="csY3" fmla="*/ 1269843 h 1269843"/>
              <a:gd name="csX4" fmla="*/ 0 w 2889450"/>
              <a:gd name="csY4" fmla="*/ 0 h 1269843"/>
            </a:gdLst>
            <a:ahLst/>
            <a:cxnLst>
              <a:cxn ang="0">
                <a:pos x="csX0" y="csY0"/>
              </a:cxn>
              <a:cxn ang="0">
                <a:pos x="csX1" y="csY1"/>
              </a:cxn>
              <a:cxn ang="0">
                <a:pos x="csX2" y="csY2"/>
              </a:cxn>
              <a:cxn ang="0">
                <a:pos x="csX3" y="csY3"/>
              </a:cxn>
              <a:cxn ang="0">
                <a:pos x="csX4" y="csY4"/>
              </a:cxn>
            </a:cxnLst>
            <a:rect l="l" t="t" r="r" b="b"/>
            <a:pathLst>
              <a:path w="2889450" h="1269843">
                <a:moveTo>
                  <a:pt x="0" y="0"/>
                </a:moveTo>
                <a:lnTo>
                  <a:pt x="2889450" y="0"/>
                </a:lnTo>
                <a:lnTo>
                  <a:pt x="2889450" y="1269843"/>
                </a:lnTo>
                <a:lnTo>
                  <a:pt x="0" y="12698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We will explore lessons learned from Ci3T inquiry</a:t>
            </a:r>
          </a:p>
        </p:txBody>
      </p:sp>
      <p:sp>
        <p:nvSpPr>
          <p:cNvPr id="10" name="Freeform: Shape 9">
            <a:extLst>
              <a:ext uri="{FF2B5EF4-FFF2-40B4-BE49-F238E27FC236}">
                <a16:creationId xmlns:a16="http://schemas.microsoft.com/office/drawing/2014/main" id="{A1B3A6C6-3B5F-F281-D063-B9C974EB1644}"/>
              </a:ext>
            </a:extLst>
          </p:cNvPr>
          <p:cNvSpPr/>
          <p:nvPr/>
        </p:nvSpPr>
        <p:spPr>
          <a:xfrm>
            <a:off x="8046378" y="4243330"/>
            <a:ext cx="2889450" cy="1269843"/>
          </a:xfrm>
          <a:custGeom>
            <a:avLst/>
            <a:gdLst>
              <a:gd name="csX0" fmla="*/ 0 w 2889450"/>
              <a:gd name="csY0" fmla="*/ 0 h 1269843"/>
              <a:gd name="csX1" fmla="*/ 2889450 w 2889450"/>
              <a:gd name="csY1" fmla="*/ 0 h 1269843"/>
              <a:gd name="csX2" fmla="*/ 2889450 w 2889450"/>
              <a:gd name="csY2" fmla="*/ 1269843 h 1269843"/>
              <a:gd name="csX3" fmla="*/ 0 w 2889450"/>
              <a:gd name="csY3" fmla="*/ 1269843 h 1269843"/>
              <a:gd name="csX4" fmla="*/ 0 w 2889450"/>
              <a:gd name="csY4" fmla="*/ 0 h 1269843"/>
            </a:gdLst>
            <a:ahLst/>
            <a:cxnLst>
              <a:cxn ang="0">
                <a:pos x="csX0" y="csY0"/>
              </a:cxn>
              <a:cxn ang="0">
                <a:pos x="csX1" y="csY1"/>
              </a:cxn>
              <a:cxn ang="0">
                <a:pos x="csX2" y="csY2"/>
              </a:cxn>
              <a:cxn ang="0">
                <a:pos x="csX3" y="csY3"/>
              </a:cxn>
              <a:cxn ang="0">
                <a:pos x="csX4" y="csY4"/>
              </a:cxn>
            </a:cxnLst>
            <a:rect l="l" t="t" r="r" b="b"/>
            <a:pathLst>
              <a:path w="2889450" h="1269843">
                <a:moveTo>
                  <a:pt x="0" y="0"/>
                </a:moveTo>
                <a:lnTo>
                  <a:pt x="2889450" y="0"/>
                </a:lnTo>
                <a:lnTo>
                  <a:pt x="2889450" y="1269843"/>
                </a:lnTo>
                <a:lnTo>
                  <a:pt x="0" y="12698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We will use lessons learned from Ci3T inquiry to scale up GaMTSS</a:t>
            </a:r>
          </a:p>
        </p:txBody>
      </p:sp>
    </p:spTree>
    <p:extLst>
      <p:ext uri="{BB962C8B-B14F-4D97-AF65-F5344CB8AC3E}">
        <p14:creationId xmlns:p14="http://schemas.microsoft.com/office/powerpoint/2010/main" val="881553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57AB-DD45-A341-898F-25D4D829E9DB}"/>
              </a:ext>
            </a:extLst>
          </p:cNvPr>
          <p:cNvSpPr>
            <a:spLocks noGrp="1"/>
          </p:cNvSpPr>
          <p:nvPr>
            <p:ph type="title"/>
          </p:nvPr>
        </p:nvSpPr>
        <p:spPr>
          <a:xfrm>
            <a:off x="834314" y="0"/>
            <a:ext cx="10515600" cy="1325563"/>
          </a:xfrm>
        </p:spPr>
        <p:txBody>
          <a:bodyPr/>
          <a:lstStyle/>
          <a:p>
            <a:pPr algn="ctr"/>
            <a:r>
              <a:rPr lang="en-US"/>
              <a:t>Implementation Science</a:t>
            </a:r>
            <a:br>
              <a:rPr lang="en-US"/>
            </a:br>
            <a:r>
              <a:rPr lang="en-US" sz="1800" b="0" spc="0">
                <a:solidFill>
                  <a:schemeClr val="tx2"/>
                </a:solidFill>
              </a:rPr>
              <a:t>Adapted from Fixsen &amp; Blasé, 2005</a:t>
            </a:r>
          </a:p>
        </p:txBody>
      </p:sp>
      <p:graphicFrame>
        <p:nvGraphicFramePr>
          <p:cNvPr id="7" name="Content Placeholder 3" descr="Infographic showing steps of Implementation Science: Exploration and Adoption (We think we know what we need so we are planning to move forward (evidence based)), Installation (Let's make sure we're ready to implement (capacity infrastructure)), Initial Implementation (Let's give it a try and evaluate (demonstration)), Full Implementation (That worked, let's do it for real (investment)), Sustainability and Continuous Regeneration (Let's make it our way of doing business (institutionalized use))">
            <a:extLst>
              <a:ext uri="{FF2B5EF4-FFF2-40B4-BE49-F238E27FC236}">
                <a16:creationId xmlns:a16="http://schemas.microsoft.com/office/drawing/2014/main" id="{1FB4491D-E2F7-C346-A718-9D9EAF8118D8}"/>
              </a:ext>
              <a:ext uri="{C183D7F6-B498-43B3-948B-1728B52AA6E4}">
                <adec:decorative xmlns:adec="http://schemas.microsoft.com/office/drawing/2017/decorative" val="0"/>
              </a:ext>
            </a:extLst>
          </p:cNvPr>
          <p:cNvGraphicFramePr>
            <a:graphicFrameLocks/>
          </p:cNvGraphicFramePr>
          <p:nvPr/>
        </p:nvGraphicFramePr>
        <p:xfrm>
          <a:off x="736248" y="1232756"/>
          <a:ext cx="10719504" cy="547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5-Point Star 8" descr="Image of a red star next to Sustainability and Continuous Regeneration step">
            <a:extLst>
              <a:ext uri="{FF2B5EF4-FFF2-40B4-BE49-F238E27FC236}">
                <a16:creationId xmlns:a16="http://schemas.microsoft.com/office/drawing/2014/main" id="{9AC6C80C-BEC0-AB46-8390-79881A669612}"/>
              </a:ext>
              <a:ext uri="{C183D7F6-B498-43B3-948B-1728B52AA6E4}">
                <adec:decorative xmlns:adec="http://schemas.microsoft.com/office/drawing/2017/decorative" val="0"/>
              </a:ext>
            </a:extLst>
          </p:cNvPr>
          <p:cNvSpPr/>
          <p:nvPr/>
        </p:nvSpPr>
        <p:spPr>
          <a:xfrm>
            <a:off x="487998" y="5188268"/>
            <a:ext cx="914400" cy="914400"/>
          </a:xfrm>
          <a:prstGeom prst="star5">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610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Transparency, Access, &amp; </a:t>
            </a:r>
            <a:br>
              <a:rPr lang="en-US"/>
            </a:br>
            <a:r>
              <a:rPr lang="en-US"/>
              <a:t>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8A7E-A4E9-0962-B3CD-2E9CC2FD52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8D8F98-43B6-F24A-1DBD-2E869B347F8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Let’s Talk 1</a:t>
            </a:r>
          </a:p>
        </p:txBody>
      </p:sp>
      <p:graphicFrame>
        <p:nvGraphicFramePr>
          <p:cNvPr id="2" name="Table 2">
            <a:extLst>
              <a:ext uri="{FF2B5EF4-FFF2-40B4-BE49-F238E27FC236}">
                <a16:creationId xmlns:a16="http://schemas.microsoft.com/office/drawing/2014/main" id="{5F6ED42C-166E-98C6-3396-52CFB7D90ED7}"/>
              </a:ext>
            </a:extLst>
          </p:cNvPr>
          <p:cNvGraphicFramePr>
            <a:graphicFrameLocks noGrp="1"/>
          </p:cNvGraphicFramePr>
          <p:nvPr>
            <p:extLst>
              <p:ext uri="{D42A27DB-BD31-4B8C-83A1-F6EECF244321}">
                <p14:modId xmlns:p14="http://schemas.microsoft.com/office/powerpoint/2010/main" val="344246309"/>
              </p:ext>
            </p:extLst>
          </p:nvPr>
        </p:nvGraphicFramePr>
        <p:xfrm>
          <a:off x="583682" y="245145"/>
          <a:ext cx="11329435" cy="4607864"/>
        </p:xfrm>
        <a:graphic>
          <a:graphicData uri="http://schemas.openxmlformats.org/drawingml/2006/table">
            <a:tbl>
              <a:tblPr firstRow="1" bandRow="1">
                <a:tableStyleId>{5C22544A-7EE6-4342-B048-85BDC9FD1C3A}</a:tableStyleId>
              </a:tblPr>
              <a:tblGrid>
                <a:gridCol w="11329435">
                  <a:extLst>
                    <a:ext uri="{9D8B030D-6E8A-4147-A177-3AD203B41FA5}">
                      <a16:colId xmlns:a16="http://schemas.microsoft.com/office/drawing/2014/main" val="753282578"/>
                    </a:ext>
                  </a:extLst>
                </a:gridCol>
              </a:tblGrid>
              <a:tr h="2737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chemeClr val="bg1"/>
                          </a:solidFill>
                        </a:rPr>
                        <a:t>Let’s Talk! What’s your why?</a:t>
                      </a:r>
                    </a:p>
                  </a:txBody>
                  <a:tcPr>
                    <a:solidFill>
                      <a:srgbClr val="2F4E6D"/>
                    </a:solidFill>
                  </a:tcPr>
                </a:tc>
                <a:extLst>
                  <a:ext uri="{0D108BD9-81ED-4DB2-BD59-A6C34878D82A}">
                    <a16:rowId xmlns:a16="http://schemas.microsoft.com/office/drawing/2014/main" val="2457955308"/>
                  </a:ext>
                </a:extLst>
              </a:tr>
              <a:tr h="3906824">
                <a:tc>
                  <a:txBody>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t>What are the benefits of implementing GaMTSS?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t>What is your “why” for continuing this process?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t>What components are currently in place in your district?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t>Where are your district’s areas for refinement?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17" name="Picture 16" descr="The GaMTSS Journey">
            <a:extLst>
              <a:ext uri="{FF2B5EF4-FFF2-40B4-BE49-F238E27FC236}">
                <a16:creationId xmlns:a16="http://schemas.microsoft.com/office/drawing/2014/main" id="{D72F02F6-E897-D0FB-EB7F-982415385E3B}"/>
              </a:ext>
            </a:extLst>
          </p:cNvPr>
          <p:cNvPicPr>
            <a:picLocks noChangeAspect="1"/>
          </p:cNvPicPr>
          <p:nvPr/>
        </p:nvPicPr>
        <p:blipFill>
          <a:blip r:embed="rId3"/>
          <a:stretch>
            <a:fillRect/>
          </a:stretch>
        </p:blipFill>
        <p:spPr>
          <a:xfrm>
            <a:off x="1018572" y="3115034"/>
            <a:ext cx="5547218" cy="1804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Content Placeholder 5" descr="An image of the Orientating Principal Leaders to Ci3T Pathway available at ci3t.org/enhance">
            <a:extLst>
              <a:ext uri="{FF2B5EF4-FFF2-40B4-BE49-F238E27FC236}">
                <a16:creationId xmlns:a16="http://schemas.microsoft.com/office/drawing/2014/main" id="{713A2F7A-B634-C20A-FA25-BE69DFF54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6320" y="3116294"/>
            <a:ext cx="1413662" cy="1828800"/>
          </a:xfrm>
          <a:prstGeom prst="rect">
            <a:avLst/>
          </a:prstGeom>
          <a:ln>
            <a:solidFill>
              <a:schemeClr val="tx1"/>
            </a:solidFill>
          </a:ln>
        </p:spPr>
      </p:pic>
      <p:pic>
        <p:nvPicPr>
          <p:cNvPr id="5" name="Picture 4" descr="An image of the General Education Teacher Pathway available at ci3t.org/enhance">
            <a:extLst>
              <a:ext uri="{FF2B5EF4-FFF2-40B4-BE49-F238E27FC236}">
                <a16:creationId xmlns:a16="http://schemas.microsoft.com/office/drawing/2014/main" id="{DA136871-37FD-8839-40AF-63540E546C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1043" y="3116294"/>
            <a:ext cx="1413662" cy="1828800"/>
          </a:xfrm>
          <a:prstGeom prst="rect">
            <a:avLst/>
          </a:prstGeom>
          <a:ln>
            <a:solidFill>
              <a:schemeClr val="tx1"/>
            </a:solidFill>
          </a:ln>
        </p:spPr>
      </p:pic>
      <p:pic>
        <p:nvPicPr>
          <p:cNvPr id="6" name="Picture 5" descr="An image of the Paraprofessional Pathway available at ci3t.org/enhance">
            <a:extLst>
              <a:ext uri="{FF2B5EF4-FFF2-40B4-BE49-F238E27FC236}">
                <a16:creationId xmlns:a16="http://schemas.microsoft.com/office/drawing/2014/main" id="{86D08D32-BEDC-E14C-8B10-0C18A59FAF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95766" y="3116294"/>
            <a:ext cx="1413662" cy="1828800"/>
          </a:xfrm>
          <a:prstGeom prst="rect">
            <a:avLst/>
          </a:prstGeom>
          <a:ln>
            <a:solidFill>
              <a:schemeClr val="tx1"/>
            </a:solidFill>
          </a:ln>
        </p:spPr>
      </p:pic>
      <p:pic>
        <p:nvPicPr>
          <p:cNvPr id="7" name="Picture 47">
            <a:extLst>
              <a:ext uri="{FF2B5EF4-FFF2-40B4-BE49-F238E27FC236}">
                <a16:creationId xmlns:a16="http://schemas.microsoft.com/office/drawing/2014/main" id="{F5B13606-172E-72CA-1A5D-6CE4C6C5C296}"/>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332119" y="5020250"/>
            <a:ext cx="5076825" cy="1800292"/>
          </a:xfrm>
          <a:prstGeom prst="rect">
            <a:avLst/>
          </a:prstGeom>
          <a:noFill/>
          <a:ln w="9525">
            <a:noFill/>
            <a:miter lim="800000"/>
            <a:headEnd/>
            <a:tailEnd/>
          </a:ln>
        </p:spPr>
      </p:pic>
      <p:pic>
        <p:nvPicPr>
          <p:cNvPr id="8" name="Picture 46">
            <a:extLst>
              <a:ext uri="{FF2B5EF4-FFF2-40B4-BE49-F238E27FC236}">
                <a16:creationId xmlns:a16="http://schemas.microsoft.com/office/drawing/2014/main" id="{04E32D2C-E7BA-5A1C-6E8E-C71306CA56F2}"/>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332119" y="5020250"/>
            <a:ext cx="5076825" cy="1800292"/>
          </a:xfrm>
          <a:prstGeom prst="rect">
            <a:avLst/>
          </a:prstGeom>
          <a:noFill/>
          <a:ln w="9525">
            <a:noFill/>
            <a:miter lim="800000"/>
            <a:headEnd/>
            <a:tailEnd/>
          </a:ln>
        </p:spPr>
      </p:pic>
      <p:pic>
        <p:nvPicPr>
          <p:cNvPr id="9" name="Picture 45">
            <a:extLst>
              <a:ext uri="{FF2B5EF4-FFF2-40B4-BE49-F238E27FC236}">
                <a16:creationId xmlns:a16="http://schemas.microsoft.com/office/drawing/2014/main" id="{630B8474-F7F0-9EC5-23DA-27EEC6712CD6}"/>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332119" y="5020250"/>
            <a:ext cx="5076825" cy="1800292"/>
          </a:xfrm>
          <a:prstGeom prst="rect">
            <a:avLst/>
          </a:prstGeom>
          <a:noFill/>
          <a:ln w="9525">
            <a:noFill/>
            <a:miter lim="800000"/>
            <a:headEnd/>
            <a:tailEnd/>
          </a:ln>
        </p:spPr>
      </p:pic>
      <p:pic>
        <p:nvPicPr>
          <p:cNvPr id="10" name="Picture 44">
            <a:extLst>
              <a:ext uri="{FF2B5EF4-FFF2-40B4-BE49-F238E27FC236}">
                <a16:creationId xmlns:a16="http://schemas.microsoft.com/office/drawing/2014/main" id="{20DB0B53-1C6A-B0B8-F823-3038E546BA96}"/>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332119" y="5020250"/>
            <a:ext cx="5076825" cy="1800292"/>
          </a:xfrm>
          <a:prstGeom prst="rect">
            <a:avLst/>
          </a:prstGeom>
          <a:noFill/>
          <a:ln w="9525">
            <a:noFill/>
            <a:miter lim="800000"/>
            <a:headEnd/>
            <a:tailEnd/>
          </a:ln>
        </p:spPr>
      </p:pic>
      <p:pic>
        <p:nvPicPr>
          <p:cNvPr id="11" name="Picture 43">
            <a:extLst>
              <a:ext uri="{FF2B5EF4-FFF2-40B4-BE49-F238E27FC236}">
                <a16:creationId xmlns:a16="http://schemas.microsoft.com/office/drawing/2014/main" id="{471FB6BF-95E4-565D-8198-F6B618CA0619}"/>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332119" y="5020250"/>
            <a:ext cx="5076825" cy="1800292"/>
          </a:xfrm>
          <a:prstGeom prst="rect">
            <a:avLst/>
          </a:prstGeom>
          <a:noFill/>
          <a:ln w="9525">
            <a:noFill/>
            <a:miter lim="800000"/>
            <a:headEnd/>
            <a:tailEnd/>
          </a:ln>
        </p:spPr>
      </p:pic>
      <p:pic>
        <p:nvPicPr>
          <p:cNvPr id="12" name="Picture 41">
            <a:extLst>
              <a:ext uri="{FF2B5EF4-FFF2-40B4-BE49-F238E27FC236}">
                <a16:creationId xmlns:a16="http://schemas.microsoft.com/office/drawing/2014/main" id="{DB67BF10-4BE6-DE52-22D5-8B8B8613DC7F}"/>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332119" y="5020250"/>
            <a:ext cx="5076825" cy="1800292"/>
          </a:xfrm>
          <a:prstGeom prst="rect">
            <a:avLst/>
          </a:prstGeom>
          <a:noFill/>
          <a:ln w="9525">
            <a:noFill/>
            <a:miter lim="800000"/>
            <a:headEnd/>
            <a:tailEnd/>
          </a:ln>
        </p:spPr>
      </p:pic>
      <p:pic>
        <p:nvPicPr>
          <p:cNvPr id="13" name="Picture 40">
            <a:extLst>
              <a:ext uri="{FF2B5EF4-FFF2-40B4-BE49-F238E27FC236}">
                <a16:creationId xmlns:a16="http://schemas.microsoft.com/office/drawing/2014/main" id="{13E071F4-8435-173C-638A-36866C4414DB}"/>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332119" y="5020250"/>
            <a:ext cx="5076825" cy="1800292"/>
          </a:xfrm>
          <a:prstGeom prst="rect">
            <a:avLst/>
          </a:prstGeom>
          <a:noFill/>
          <a:ln w="9525">
            <a:noFill/>
            <a:miter lim="800000"/>
            <a:headEnd/>
            <a:tailEnd/>
          </a:ln>
        </p:spPr>
      </p:pic>
      <p:pic>
        <p:nvPicPr>
          <p:cNvPr id="14" name="Picture 39">
            <a:extLst>
              <a:ext uri="{FF2B5EF4-FFF2-40B4-BE49-F238E27FC236}">
                <a16:creationId xmlns:a16="http://schemas.microsoft.com/office/drawing/2014/main" id="{CA09EE24-AE4E-38C5-2AFE-E39C6DFA3AB5}"/>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332119" y="5020250"/>
            <a:ext cx="5076825" cy="1800292"/>
          </a:xfrm>
          <a:prstGeom prst="rect">
            <a:avLst/>
          </a:prstGeom>
          <a:noFill/>
          <a:ln w="9525">
            <a:noFill/>
            <a:miter lim="800000"/>
            <a:headEnd/>
            <a:tailEnd/>
          </a:ln>
        </p:spPr>
      </p:pic>
      <p:pic>
        <p:nvPicPr>
          <p:cNvPr id="15" name="Picture 38">
            <a:extLst>
              <a:ext uri="{FF2B5EF4-FFF2-40B4-BE49-F238E27FC236}">
                <a16:creationId xmlns:a16="http://schemas.microsoft.com/office/drawing/2014/main" id="{B7483706-A730-D19A-237B-29AC5CE6074A}"/>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332119" y="5020250"/>
            <a:ext cx="5076825" cy="1800292"/>
          </a:xfrm>
          <a:prstGeom prst="rect">
            <a:avLst/>
          </a:prstGeom>
          <a:noFill/>
          <a:ln w="9525">
            <a:noFill/>
            <a:miter lim="800000"/>
            <a:headEnd/>
            <a:tailEnd/>
          </a:ln>
        </p:spPr>
      </p:pic>
      <p:pic>
        <p:nvPicPr>
          <p:cNvPr id="22" name="Picture 33">
            <a:extLst>
              <a:ext uri="{FF2B5EF4-FFF2-40B4-BE49-F238E27FC236}">
                <a16:creationId xmlns:a16="http://schemas.microsoft.com/office/drawing/2014/main" id="{B08CA4EF-702F-8EC2-178A-EE2C730A50F6}"/>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332119" y="5020250"/>
            <a:ext cx="5076825" cy="1800292"/>
          </a:xfrm>
          <a:prstGeom prst="rect">
            <a:avLst/>
          </a:prstGeom>
          <a:noFill/>
          <a:ln w="9525">
            <a:noFill/>
            <a:miter lim="800000"/>
            <a:headEnd/>
            <a:tailEnd/>
          </a:ln>
        </p:spPr>
      </p:pic>
      <p:pic>
        <p:nvPicPr>
          <p:cNvPr id="23" name="Picture 36">
            <a:extLst>
              <a:ext uri="{FF2B5EF4-FFF2-40B4-BE49-F238E27FC236}">
                <a16:creationId xmlns:a16="http://schemas.microsoft.com/office/drawing/2014/main" id="{B13B31D7-8B3C-C833-EB96-DEDA4BA28B6C}"/>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332119" y="5020250"/>
            <a:ext cx="5076825" cy="1800292"/>
          </a:xfrm>
          <a:prstGeom prst="rect">
            <a:avLst/>
          </a:prstGeom>
          <a:noFill/>
          <a:ln w="9525">
            <a:noFill/>
            <a:miter lim="800000"/>
            <a:headEnd/>
            <a:tailEnd/>
          </a:ln>
        </p:spPr>
      </p:pic>
      <p:pic>
        <p:nvPicPr>
          <p:cNvPr id="24" name="Picture 32">
            <a:extLst>
              <a:ext uri="{FF2B5EF4-FFF2-40B4-BE49-F238E27FC236}">
                <a16:creationId xmlns:a16="http://schemas.microsoft.com/office/drawing/2014/main" id="{B6722F10-43E3-C13C-9C0A-C42C754129F5}"/>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332119" y="5020250"/>
            <a:ext cx="5076825" cy="1800292"/>
          </a:xfrm>
          <a:prstGeom prst="rect">
            <a:avLst/>
          </a:prstGeom>
          <a:noFill/>
          <a:ln w="9525">
            <a:noFill/>
            <a:miter lim="800000"/>
            <a:headEnd/>
            <a:tailEnd/>
          </a:ln>
        </p:spPr>
      </p:pic>
    </p:spTree>
    <p:extLst>
      <p:ext uri="{BB962C8B-B14F-4D97-AF65-F5344CB8AC3E}">
        <p14:creationId xmlns:p14="http://schemas.microsoft.com/office/powerpoint/2010/main" val="1662158459"/>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C7A0F-6F55-A4AA-7832-997D2BA446F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1E145D4-CE3A-2722-130C-08290204DCDA}"/>
              </a:ext>
            </a:extLst>
          </p:cNvPr>
          <p:cNvSpPr txBox="1">
            <a:spLocks noGrp="1"/>
          </p:cNvSpPr>
          <p:nvPr>
            <p:ph type="title" idx="4294967295"/>
          </p:nvPr>
        </p:nvSpPr>
        <p:spPr>
          <a:xfrm>
            <a:off x="4120207" y="1245187"/>
            <a:ext cx="4366568"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Break – Question Board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dirty="0">
              <a:ln>
                <a:noFill/>
              </a:ln>
              <a:solidFill>
                <a:schemeClr val="tx1"/>
              </a:solidFill>
              <a:effectLst/>
              <a:uLnTx/>
              <a:uFillTx/>
              <a:latin typeface="+mj-lt"/>
              <a:ea typeface="+mj-ea"/>
              <a:cs typeface="+mj-cs"/>
            </a:endParaRPr>
          </a:p>
        </p:txBody>
      </p:sp>
      <p:pic>
        <p:nvPicPr>
          <p:cNvPr id="4" name="00:00">
            <a:extLst>
              <a:ext uri="{FF2B5EF4-FFF2-40B4-BE49-F238E27FC236}">
                <a16:creationId xmlns:a16="http://schemas.microsoft.com/office/drawing/2014/main" id="{55E71F67-DF3E-7504-9972-ACA56C398500}"/>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901025" y="2728364"/>
            <a:ext cx="3951586" cy="1401272"/>
          </a:xfrm>
          <a:prstGeom prst="rect">
            <a:avLst/>
          </a:prstGeom>
          <a:noFill/>
        </p:spPr>
      </p:pic>
    </p:spTree>
    <p:extLst>
      <p:ext uri="{BB962C8B-B14F-4D97-AF65-F5344CB8AC3E}">
        <p14:creationId xmlns:p14="http://schemas.microsoft.com/office/powerpoint/2010/main" val="22468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a:xfrm>
            <a:off x="831850" y="1519238"/>
            <a:ext cx="9585365" cy="2852737"/>
          </a:xfrm>
        </p:spPr>
        <p:txBody>
          <a:bodyPr>
            <a:normAutofit fontScale="90000"/>
          </a:bodyPr>
          <a:lstStyle/>
          <a:p>
            <a:r>
              <a:rPr lang="en-US"/>
              <a:t>What does Ci3T look like in schools and classrooms? </a:t>
            </a:r>
            <a:br>
              <a:rPr lang="en-US" sz="5400"/>
            </a:br>
            <a:r>
              <a:rPr lang="en-US" sz="5300"/>
              <a:t>The Role of Systematic Screening </a:t>
            </a:r>
            <a:endParaRPr lang="en-US" sz="4000"/>
          </a:p>
        </p:txBody>
      </p:sp>
      <p:sp>
        <p:nvSpPr>
          <p:cNvPr id="3" name="Text">
            <a:extLst>
              <a:ext uri="{FF2B5EF4-FFF2-40B4-BE49-F238E27FC236}">
                <a16:creationId xmlns:a16="http://schemas.microsoft.com/office/drawing/2014/main" id="{870111B2-FB37-6757-2551-492873BB2EB9}"/>
              </a:ext>
            </a:extLst>
          </p:cNvPr>
          <p:cNvSpPr>
            <a:spLocks noGrp="1"/>
          </p:cNvSpPr>
          <p:nvPr>
            <p:ph type="body" idx="1"/>
          </p:nvPr>
        </p:nvSpPr>
        <p:spPr>
          <a:xfrm>
            <a:off x="831850" y="4398963"/>
            <a:ext cx="10515600" cy="1500187"/>
          </a:xfrm>
        </p:spPr>
        <p:txBody>
          <a:bodyPr>
            <a:normAutofit fontScale="92500" lnSpcReduction="20000"/>
          </a:bodyPr>
          <a:lstStyle/>
          <a:p>
            <a:r>
              <a:rPr lang="en-US"/>
              <a:t>Using Screening Data to… </a:t>
            </a:r>
          </a:p>
          <a:p>
            <a:r>
              <a:rPr lang="en-US"/>
              <a:t>Inform Instruction at Tier 1</a:t>
            </a:r>
          </a:p>
          <a:p>
            <a:r>
              <a:rPr lang="en-US"/>
              <a:t>Empower Teachers with Low-Intensity Strategies</a:t>
            </a:r>
          </a:p>
          <a:p>
            <a:r>
              <a:rPr lang="en-US"/>
              <a:t>Connect Students to Validated Tier 2 and Tier 3 Supports</a:t>
            </a:r>
          </a:p>
        </p:txBody>
      </p:sp>
    </p:spTree>
    <p:extLst>
      <p:ext uri="{BB962C8B-B14F-4D97-AF65-F5344CB8AC3E}">
        <p14:creationId xmlns:p14="http://schemas.microsoft.com/office/powerpoint/2010/main" val="3973010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D380-DA5E-EE83-B60C-BFA188177A25}"/>
              </a:ext>
              <a:ext uri="{C183D7F6-B498-43B3-948B-1728B52AA6E4}">
                <adec:decorative xmlns:adec="http://schemas.microsoft.com/office/drawing/2017/decorative" val="0"/>
              </a:ext>
            </a:extLst>
          </p:cNvPr>
          <p:cNvSpPr>
            <a:spLocks noGrp="1"/>
          </p:cNvSpPr>
          <p:nvPr>
            <p:ph type="title"/>
          </p:nvPr>
        </p:nvSpPr>
        <p:spPr>
          <a:xfrm>
            <a:off x="685800" y="33854"/>
            <a:ext cx="10785251" cy="1325563"/>
          </a:xfrm>
        </p:spPr>
        <p:txBody>
          <a:bodyPr/>
          <a:lstStyle/>
          <a:p>
            <a:r>
              <a:rPr lang="en-US"/>
              <a:t>Systematic Screening … Logistics</a:t>
            </a:r>
          </a:p>
        </p:txBody>
      </p:sp>
      <p:graphicFrame>
        <p:nvGraphicFramePr>
          <p:cNvPr id="4" name="Content Placeholder 3" descr="Infographic flowchart with three circles in this order from left to right: Fall, Winter, Spring">
            <a:extLst>
              <a:ext uri="{FF2B5EF4-FFF2-40B4-BE49-F238E27FC236}">
                <a16:creationId xmlns:a16="http://schemas.microsoft.com/office/drawing/2014/main" id="{CE8CC4A8-3BB8-7144-4537-A18BD33D4787}"/>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088354376"/>
              </p:ext>
            </p:extLst>
          </p:nvPr>
        </p:nvGraphicFramePr>
        <p:xfrm>
          <a:off x="846310" y="667994"/>
          <a:ext cx="10515600" cy="4076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E4599AD1-6DBA-B110-9C75-45347F62C157}"/>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4267199"/>
            <a:ext cx="4243624" cy="2798619"/>
          </a:xfrm>
          <a:prstGeom prst="rect">
            <a:avLst/>
          </a:prstGeom>
        </p:spPr>
      </p:pic>
      <p:graphicFrame>
        <p:nvGraphicFramePr>
          <p:cNvPr id="3" name="Diagram 2" descr="Infographic flowchart showing an arrow pointing right with three green boxes: selecting, installing, and analyzing">
            <a:extLst>
              <a:ext uri="{FF2B5EF4-FFF2-40B4-BE49-F238E27FC236}">
                <a16:creationId xmlns:a16="http://schemas.microsoft.com/office/drawing/2014/main" id="{8E09CF52-1CC7-E6CF-A16B-2AB035AA12A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58922769"/>
              </p:ext>
            </p:extLst>
          </p:nvPr>
        </p:nvGraphicFramePr>
        <p:xfrm>
          <a:off x="5680954" y="3429000"/>
          <a:ext cx="5680955" cy="339514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699219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10" name="Picture" descr="Screenshot of elementary school version of Student Risk Screening Scale – Internalizing and Externalizing">
            <a:extLst>
              <a:ext uri="{FF2B5EF4-FFF2-40B4-BE49-F238E27FC236}">
                <a16:creationId xmlns:a16="http://schemas.microsoft.com/office/drawing/2014/main" id="{203C82A0-FF8C-F2AF-E45F-44E1965D3BF2}"/>
              </a:ext>
            </a:extLst>
          </p:cNvPr>
          <p:cNvPicPr>
            <a:picLocks noChangeAspect="1"/>
          </p:cNvPicPr>
          <p:nvPr/>
        </p:nvPicPr>
        <p:blipFill>
          <a:blip r:embed="rId3" cstate="print">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Tree>
    <p:extLst>
      <p:ext uri="{BB962C8B-B14F-4D97-AF65-F5344CB8AC3E}">
        <p14:creationId xmlns:p14="http://schemas.microsoft.com/office/powerpoint/2010/main" val="3794158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9" name="Picture" descr="Screenshot of secondary school version of Student Risk Screening Scale – Internalizing and Externalizing">
            <a:extLst>
              <a:ext uri="{FF2B5EF4-FFF2-40B4-BE49-F238E27FC236}">
                <a16:creationId xmlns:a16="http://schemas.microsoft.com/office/drawing/2014/main" id="{88EABF6C-2D39-041B-A7E6-7106BCD1A5D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Tree>
    <p:extLst>
      <p:ext uri="{BB962C8B-B14F-4D97-AF65-F5344CB8AC3E}">
        <p14:creationId xmlns:p14="http://schemas.microsoft.com/office/powerpoint/2010/main" val="1454538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27D6-A565-3FD6-2769-AC1834CF196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7BDDC7-D5F3-76EA-7774-61742EFADD66}"/>
              </a:ext>
            </a:extLst>
          </p:cNvPr>
          <p:cNvSpPr>
            <a:spLocks noGrp="1"/>
          </p:cNvSpPr>
          <p:nvPr>
            <p:ph type="title"/>
          </p:nvPr>
        </p:nvSpPr>
        <p:spPr/>
        <p:txBody>
          <a:bodyPr/>
          <a:lstStyle/>
          <a:p>
            <a:r>
              <a:rPr lang="en-US" altLang="en-US"/>
              <a:t>SRSS-IE: Cut Scores</a:t>
            </a:r>
            <a:endParaRPr lang="en-US"/>
          </a:p>
        </p:txBody>
      </p:sp>
      <p:sp>
        <p:nvSpPr>
          <p:cNvPr id="4" name="Content 1">
            <a:extLst>
              <a:ext uri="{FF2B5EF4-FFF2-40B4-BE49-F238E27FC236}">
                <a16:creationId xmlns:a16="http://schemas.microsoft.com/office/drawing/2014/main" id="{EB3005AE-7907-D7E2-AAA4-E6F0D6B57A8F}"/>
              </a:ext>
            </a:extLst>
          </p:cNvPr>
          <p:cNvSpPr txBox="1">
            <a:spLocks/>
          </p:cNvSpPr>
          <p:nvPr/>
        </p:nvSpPr>
        <p:spPr>
          <a:xfrm>
            <a:off x="838200" y="1818310"/>
            <a:ext cx="5243771" cy="647394"/>
          </a:xfrm>
          <a:prstGeom prst="rect">
            <a:avLst/>
          </a:prstGeom>
          <a:solidFill>
            <a:srgbClr val="2E75B6"/>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Elementary School</a:t>
            </a:r>
          </a:p>
        </p:txBody>
      </p:sp>
      <p:graphicFrame>
        <p:nvGraphicFramePr>
          <p:cNvPr id="19" name="Content 2" descr="Image of a table with Cut scores for the SRSS-E7 (Items 1-7, 0-3=low risk, 4-8=moderate risk, 9-21=high risk) and SRSS-I5 (Items 8-12, 0-1=low risk, 2-3=moderate risk, 4-15=high risk)">
            <a:extLst>
              <a:ext uri="{FF2B5EF4-FFF2-40B4-BE49-F238E27FC236}">
                <a16:creationId xmlns:a16="http://schemas.microsoft.com/office/drawing/2014/main" id="{E37C3801-1D2B-147C-5044-2433492BA3CB}"/>
              </a:ext>
            </a:extLst>
          </p:cNvPr>
          <p:cNvGraphicFramePr>
            <a:graphicFrameLocks noGrp="1"/>
          </p:cNvGraphicFramePr>
          <p:nvPr>
            <p:ph idx="1"/>
          </p:nvPr>
        </p:nvGraphicFramePr>
        <p:xfrm>
          <a:off x="838200" y="2465704"/>
          <a:ext cx="5243772" cy="2670176"/>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tblGrid>
              <a:tr h="48541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bl>
          </a:graphicData>
        </a:graphic>
      </p:graphicFrame>
      <p:sp>
        <p:nvSpPr>
          <p:cNvPr id="5" name="Content 3">
            <a:extLst>
              <a:ext uri="{FF2B5EF4-FFF2-40B4-BE49-F238E27FC236}">
                <a16:creationId xmlns:a16="http://schemas.microsoft.com/office/drawing/2014/main" id="{171F4EBD-EF1A-1B93-D82E-3E1D607545DD}"/>
              </a:ext>
            </a:extLst>
          </p:cNvPr>
          <p:cNvSpPr txBox="1">
            <a:spLocks/>
          </p:cNvSpPr>
          <p:nvPr/>
        </p:nvSpPr>
        <p:spPr>
          <a:xfrm>
            <a:off x="6248399" y="1818311"/>
            <a:ext cx="5257799" cy="647392"/>
          </a:xfrm>
          <a:prstGeom prst="rect">
            <a:avLst/>
          </a:prstGeom>
          <a:solidFill>
            <a:srgbClr val="1F4E79"/>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Middle and High School</a:t>
            </a:r>
          </a:p>
        </p:txBody>
      </p:sp>
      <p:graphicFrame>
        <p:nvGraphicFramePr>
          <p:cNvPr id="3" name="Content 4" descr="Image of a table with Cut scores for the SRSS-E7 (Items 1-7, 0-3=low risk, 4-8=moderate risk, 9-21=high risk) and SRSS-I5 (Items 4, 8-12, 0-3=low risk, 4-5=moderate risk, 6-18=high risk)">
            <a:extLst>
              <a:ext uri="{FF2B5EF4-FFF2-40B4-BE49-F238E27FC236}">
                <a16:creationId xmlns:a16="http://schemas.microsoft.com/office/drawing/2014/main" id="{D9ADD88D-9209-547B-80E7-6DA454CD2FF2}"/>
              </a:ext>
            </a:extLst>
          </p:cNvPr>
          <p:cNvGraphicFramePr>
            <a:graphicFrameLocks/>
          </p:cNvGraphicFramePr>
          <p:nvPr/>
        </p:nvGraphicFramePr>
        <p:xfrm>
          <a:off x="6248400" y="2465703"/>
          <a:ext cx="5271827" cy="2670176"/>
        </p:xfrm>
        <a:graphic>
          <a:graphicData uri="http://schemas.openxmlformats.org/drawingml/2006/table">
            <a:tbl>
              <a:tblPr firstRow="1" firstCol="1" bandRow="1"/>
              <a:tblGrid>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85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8" name="References">
            <a:extLst>
              <a:ext uri="{FF2B5EF4-FFF2-40B4-BE49-F238E27FC236}">
                <a16:creationId xmlns:a16="http://schemas.microsoft.com/office/drawing/2014/main" id="{8BF0040E-AC05-0BC4-66F1-5E29399E298E}"/>
              </a:ext>
              <a:ext uri="{C183D7F6-B498-43B3-948B-1728B52AA6E4}">
                <adec:decorative xmlns:adec="http://schemas.microsoft.com/office/drawing/2017/decorative" val="1"/>
              </a:ext>
            </a:extLst>
          </p:cNvPr>
          <p:cNvSpPr txBox="1">
            <a:spLocks noChangeArrowheads="1"/>
          </p:cNvSpPr>
          <p:nvPr/>
        </p:nvSpPr>
        <p:spPr bwMode="auto">
          <a:xfrm>
            <a:off x="0" y="5688449"/>
            <a:ext cx="110337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40,</a:t>
            </a:r>
            <a:r>
              <a:rPr lang="en-US" altLang="en-US" sz="1000">
                <a:solidFill>
                  <a:srgbClr val="A6A6A6"/>
                </a:solidFill>
                <a:latin typeface="+mn-lt"/>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42</a:t>
            </a:r>
            <a:r>
              <a:rPr lang="en-US" altLang="en-US" sz="1000">
                <a:solidFill>
                  <a:srgbClr val="A6A6A6"/>
                </a:solidFill>
                <a:latin typeface="+mn-lt"/>
                <a:ea typeface="MS PGothic" panose="020B0600070205080204" pitchFamily="34" charset="-128"/>
                <a:cs typeface="Times New Roman" panose="02020603050405020304" pitchFamily="18" charset="0"/>
              </a:rPr>
              <a:t>(1), 271-284</a:t>
            </a:r>
          </a:p>
        </p:txBody>
      </p:sp>
      <p:sp>
        <p:nvSpPr>
          <p:cNvPr id="6" name="Rectangle 1" descr="Yellow retangle highlighting the elementary school cut scores table">
            <a:extLst>
              <a:ext uri="{FF2B5EF4-FFF2-40B4-BE49-F238E27FC236}">
                <a16:creationId xmlns:a16="http://schemas.microsoft.com/office/drawing/2014/main" id="{3EA3DCAA-5440-AA2D-71CE-856D2B6E83DF}"/>
              </a:ext>
              <a:ext uri="{C183D7F6-B498-43B3-948B-1728B52AA6E4}">
                <adec:decorative xmlns:adec="http://schemas.microsoft.com/office/drawing/2017/decorative" val="0"/>
              </a:ext>
            </a:extLst>
          </p:cNvPr>
          <p:cNvSpPr/>
          <p:nvPr/>
        </p:nvSpPr>
        <p:spPr>
          <a:xfrm>
            <a:off x="838200" y="1818310"/>
            <a:ext cx="5257799"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7" name="Rectangle 2" descr="Yellow rectangle highlighting the middle and high school cut scores table">
            <a:extLst>
              <a:ext uri="{FF2B5EF4-FFF2-40B4-BE49-F238E27FC236}">
                <a16:creationId xmlns:a16="http://schemas.microsoft.com/office/drawing/2014/main" id="{EB47F2A6-7062-7897-AA57-5012C9C4D65E}"/>
              </a:ext>
              <a:ext uri="{C183D7F6-B498-43B3-948B-1728B52AA6E4}">
                <adec:decorative xmlns:adec="http://schemas.microsoft.com/office/drawing/2017/decorative" val="0"/>
              </a:ext>
            </a:extLst>
          </p:cNvPr>
          <p:cNvSpPr/>
          <p:nvPr/>
        </p:nvSpPr>
        <p:spPr>
          <a:xfrm>
            <a:off x="6248400" y="1818310"/>
            <a:ext cx="5257800"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9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152F7-17F2-7CCE-0BFC-E256856CD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65CB8-E3DC-6A52-77D8-4541688D41B6}"/>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Externalizing </a:t>
            </a:r>
            <a:r>
              <a:rPr lang="en-US" sz="4000"/>
              <a:t>Results – Elementary School Level</a:t>
            </a:r>
          </a:p>
        </p:txBody>
      </p:sp>
      <p:graphicFrame>
        <p:nvGraphicFramePr>
          <p:cNvPr id="5" name="Chart 4" descr="Graph of the Fall SRSS-Externalizing Results: number and percent of students screened over time at the elementary school level">
            <a:extLst>
              <a:ext uri="{FF2B5EF4-FFF2-40B4-BE49-F238E27FC236}">
                <a16:creationId xmlns:a16="http://schemas.microsoft.com/office/drawing/2014/main" id="{7BFAF689-FE23-5679-F302-5C236D2A7610}"/>
              </a:ext>
            </a:extLst>
          </p:cNvPr>
          <p:cNvGraphicFramePr/>
          <p:nvPr>
            <p:extLst>
              <p:ext uri="{D42A27DB-BD31-4B8C-83A1-F6EECF244321}">
                <p14:modId xmlns:p14="http://schemas.microsoft.com/office/powerpoint/2010/main" val="2077808763"/>
              </p:ext>
            </p:extLst>
          </p:nvPr>
        </p:nvGraphicFramePr>
        <p:xfrm>
          <a:off x="480937"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0103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80A1-5EAF-0786-65D7-C4F864018261}"/>
              </a:ext>
            </a:extLst>
          </p:cNvPr>
          <p:cNvSpPr>
            <a:spLocks noGrp="1"/>
          </p:cNvSpPr>
          <p:nvPr>
            <p:ph type="title"/>
          </p:nvPr>
        </p:nvSpPr>
        <p:spPr/>
        <p:txBody>
          <a:bodyPr>
            <a:normAutofit fontScale="90000"/>
          </a:bodyPr>
          <a:lstStyle/>
          <a:p>
            <a:r>
              <a:rPr lang="en-US"/>
              <a:t>Wouldn’t in be great if …?</a:t>
            </a:r>
            <a:br>
              <a:rPr lang="en-US"/>
            </a:br>
            <a:r>
              <a:rPr lang="en-US" sz="5300"/>
              <a:t>A Comprehensive, Integrated, Three-Tiered (Ci3T) Models of Prevention</a:t>
            </a:r>
            <a:endParaRPr lang="en-US"/>
          </a:p>
        </p:txBody>
      </p:sp>
    </p:spTree>
    <p:extLst>
      <p:ext uri="{BB962C8B-B14F-4D97-AF65-F5344CB8AC3E}">
        <p14:creationId xmlns:p14="http://schemas.microsoft.com/office/powerpoint/2010/main" val="2504958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0C9CD-0BB7-D48F-B31F-69315E793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4C53F-2EA7-2C2F-B20F-52D896A26A37}"/>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Internalizing </a:t>
            </a:r>
            <a:r>
              <a:rPr lang="en-US" sz="4000"/>
              <a:t>Results – Elementary School Level (1 of 2)</a:t>
            </a:r>
          </a:p>
        </p:txBody>
      </p:sp>
      <p:graphicFrame>
        <p:nvGraphicFramePr>
          <p:cNvPr id="5" name="Chart 4" descr="Graph of the Fall SRSS-Internalizing Results: number and percent of students screened over time at the elementary school level">
            <a:extLst>
              <a:ext uri="{FF2B5EF4-FFF2-40B4-BE49-F238E27FC236}">
                <a16:creationId xmlns:a16="http://schemas.microsoft.com/office/drawing/2014/main" id="{11F22A53-10EA-9FD5-0919-00EB13F50D9D}"/>
              </a:ext>
            </a:extLst>
          </p:cNvPr>
          <p:cNvGraphicFramePr/>
          <p:nvPr/>
        </p:nvGraphicFramePr>
        <p:xfrm>
          <a:off x="591704" y="1690688"/>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5836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999F-920D-314C-88DA-613729ED56BF}"/>
              </a:ext>
            </a:extLst>
          </p:cNvPr>
          <p:cNvSpPr>
            <a:spLocks noGrp="1"/>
          </p:cNvSpPr>
          <p:nvPr>
            <p:ph type="title"/>
          </p:nvPr>
        </p:nvSpPr>
        <p:spPr/>
        <p:txBody>
          <a:bodyPr anchor="t">
            <a:normAutofit/>
          </a:bodyPr>
          <a:lstStyle/>
          <a:p>
            <a:r>
              <a:rPr lang="en-US"/>
              <a:t>Student Risk Screening Scale (1 of 2)</a:t>
            </a:r>
            <a:br>
              <a:rPr lang="en-US"/>
            </a:br>
            <a:r>
              <a:rPr lang="en-US" sz="2400" b="0" spc="0">
                <a:solidFill>
                  <a:schemeClr val="tx2"/>
                </a:solidFill>
              </a:rPr>
              <a:t>Fall 2004-2012 • Middle School</a:t>
            </a:r>
          </a:p>
        </p:txBody>
      </p:sp>
      <p:graphicFrame>
        <p:nvGraphicFramePr>
          <p:cNvPr id="3" name="Chart 2" descr="Chart that displays data of the percentage of students across years (Fall 2004-Fall 2012) who scored in the low, moderate, and high student risk areas">
            <a:extLst>
              <a:ext uri="{FF2B5EF4-FFF2-40B4-BE49-F238E27FC236}">
                <a16:creationId xmlns:a16="http://schemas.microsoft.com/office/drawing/2014/main" id="{F32BB0D1-5553-1748-AA71-54FA13F2E84C}"/>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10470953"/>
              </p:ext>
            </p:extLst>
          </p:nvPr>
        </p:nvGraphicFramePr>
        <p:xfrm>
          <a:off x="636608" y="1091240"/>
          <a:ext cx="10602410" cy="516659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81E4FD88-08A4-424A-A03E-D0F4DB93E89C}"/>
              </a:ext>
            </a:extLst>
          </p:cNvPr>
          <p:cNvSpPr/>
          <p:nvPr/>
        </p:nvSpPr>
        <p:spPr>
          <a:xfrm>
            <a:off x="0" y="6280919"/>
            <a:ext cx="10972800" cy="577081"/>
          </a:xfrm>
          <a:prstGeom prst="rect">
            <a:avLst/>
          </a:prstGeom>
          <a:ln>
            <a:noFill/>
          </a:ln>
        </p:spPr>
        <p:txBody>
          <a:bodyPr wrap="square">
            <a:spAutoFit/>
          </a:bodyPr>
          <a:lstStyle/>
          <a:p>
            <a:pPr>
              <a:spcBef>
                <a:spcPts val="0"/>
              </a:spcBef>
              <a:spcAft>
                <a:spcPts val="0"/>
              </a:spcAft>
            </a:pPr>
            <a:r>
              <a:rPr lang="en-US" sz="1050">
                <a:solidFill>
                  <a:schemeClr val="bg2"/>
                </a:solidFill>
                <a:latin typeface="Times New Roman" panose="02020603050405020304" pitchFamily="18" charset="0"/>
                <a:ea typeface="Calibri" panose="020F0502020204030204" pitchFamily="34" charset="0"/>
              </a:rPr>
              <a:t>Source: Lane, K. L., Oakes, W. P., &amp; Magill, L. M. (2014). Primary prevention efforts: How do we implement and monitor the Tier 1 component of our comprehensive, integrated, three-tiered model of prevention? </a:t>
            </a:r>
            <a:r>
              <a:rPr lang="en-US" sz="1050" i="1">
                <a:solidFill>
                  <a:schemeClr val="bg2"/>
                </a:solidFill>
                <a:latin typeface="Times New Roman" panose="02020603050405020304" pitchFamily="18" charset="0"/>
                <a:ea typeface="Calibri" panose="020F0502020204030204" pitchFamily="34" charset="0"/>
              </a:rPr>
              <a:t>Preventing School Failure, 58, </a:t>
            </a:r>
            <a:r>
              <a:rPr lang="en-US" sz="1050">
                <a:solidFill>
                  <a:schemeClr val="bg2"/>
                </a:solidFill>
                <a:latin typeface="Times New Roman" panose="02020603050405020304" pitchFamily="18" charset="0"/>
                <a:ea typeface="Calibri" panose="020F0502020204030204" pitchFamily="34" charset="0"/>
              </a:rPr>
              <a:t>143-158. </a:t>
            </a:r>
            <a:r>
              <a:rPr lang="en-US" sz="1050" err="1">
                <a:solidFill>
                  <a:schemeClr val="bg2"/>
                </a:solidFill>
                <a:latin typeface="Times New Roman" panose="02020603050405020304" pitchFamily="18" charset="0"/>
                <a:ea typeface="Calibri" panose="020F0502020204030204" pitchFamily="34" charset="0"/>
              </a:rPr>
              <a:t>doi</a:t>
            </a:r>
            <a:r>
              <a:rPr lang="en-US" sz="1050">
                <a:solidFill>
                  <a:schemeClr val="bg2"/>
                </a:solidFill>
                <a:latin typeface="Times New Roman" panose="02020603050405020304" pitchFamily="18" charset="0"/>
                <a:ea typeface="Calibri" panose="020F0502020204030204" pitchFamily="34" charset="0"/>
              </a:rPr>
              <a:t>: 10.1080/1045988X.2014.893978 [</a:t>
            </a:r>
            <a:r>
              <a:rPr lang="en-US" sz="1050" i="1">
                <a:solidFill>
                  <a:schemeClr val="bg2"/>
                </a:solidFill>
                <a:latin typeface="Times New Roman" panose="02020603050405020304" pitchFamily="18" charset="0"/>
                <a:ea typeface="Calibri" panose="020F0502020204030204" pitchFamily="34" charset="0"/>
              </a:rPr>
              <a:t>Figure 4.</a:t>
            </a:r>
            <a:r>
              <a:rPr lang="en-US" sz="1050">
                <a:solidFill>
                  <a:schemeClr val="bg2"/>
                </a:solidFill>
                <a:latin typeface="Times New Roman" panose="02020603050405020304" pitchFamily="18" charset="0"/>
                <a:ea typeface="Calibri" panose="020F0502020204030204" pitchFamily="34" charset="0"/>
              </a:rPr>
              <a:t> Middle school behavior screening data over time at the fall time point. Adapted from Figure 4.6 p. 127 Lane, K. L., Menzies, H. M, Oakes, W. P., &amp; </a:t>
            </a:r>
            <a:r>
              <a:rPr lang="en-US" sz="1050" err="1">
                <a:solidFill>
                  <a:schemeClr val="bg2"/>
                </a:solidFill>
                <a:latin typeface="Times New Roman" panose="02020603050405020304" pitchFamily="18" charset="0"/>
                <a:ea typeface="Calibri" panose="020F0502020204030204" pitchFamily="34" charset="0"/>
              </a:rPr>
              <a:t>Kalberg</a:t>
            </a:r>
            <a:r>
              <a:rPr lang="en-US" sz="1050">
                <a:solidFill>
                  <a:schemeClr val="bg2"/>
                </a:solidFill>
                <a:latin typeface="Times New Roman" panose="02020603050405020304" pitchFamily="18" charset="0"/>
                <a:ea typeface="Calibri" panose="020F0502020204030204" pitchFamily="34" charset="0"/>
              </a:rPr>
              <a:t>, J. R. (2012). </a:t>
            </a:r>
            <a:r>
              <a:rPr lang="en-US" sz="1050" i="1">
                <a:solidFill>
                  <a:schemeClr val="bg2"/>
                </a:solidFill>
                <a:latin typeface="Times New Roman" panose="02020603050405020304" pitchFamily="18" charset="0"/>
                <a:ea typeface="Calibri" panose="020F0502020204030204" pitchFamily="34" charset="0"/>
              </a:rPr>
              <a:t>Systematic screenings of behavior to support instruction: From preschool to high school.</a:t>
            </a:r>
            <a:r>
              <a:rPr lang="en-US" sz="1050">
                <a:solidFill>
                  <a:schemeClr val="bg2"/>
                </a:solidFill>
                <a:latin typeface="Times New Roman" panose="02020603050405020304" pitchFamily="18" charset="0"/>
                <a:ea typeface="Calibri" panose="020F0502020204030204" pitchFamily="34" charset="0"/>
              </a:rPr>
              <a:t> New York, NY: Guilford Press.]</a:t>
            </a:r>
          </a:p>
        </p:txBody>
      </p:sp>
    </p:spTree>
    <p:extLst>
      <p:ext uri="{BB962C8B-B14F-4D97-AF65-F5344CB8AC3E}">
        <p14:creationId xmlns:p14="http://schemas.microsoft.com/office/powerpoint/2010/main" val="427293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BE89D-25E2-1920-A0CE-13EC420C6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567B2-C3A2-2DAB-50DA-023B98F7FE7C}"/>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2024</a:t>
            </a:r>
            <a:br>
              <a:rPr lang="en-US" sz="4000"/>
            </a:br>
            <a:r>
              <a:rPr lang="en-US" sz="4000"/>
              <a:t>SRSS-</a:t>
            </a:r>
            <a:r>
              <a:rPr lang="en-US" sz="4000" u="sng"/>
              <a:t>Internalizing</a:t>
            </a:r>
            <a:r>
              <a:rPr lang="en-US" sz="4000"/>
              <a:t> Results – Elementary School Grade Level</a:t>
            </a:r>
          </a:p>
        </p:txBody>
      </p:sp>
      <p:graphicFrame>
        <p:nvGraphicFramePr>
          <p:cNvPr id="3" name="Table">
            <a:extLst>
              <a:ext uri="{FF2B5EF4-FFF2-40B4-BE49-F238E27FC236}">
                <a16:creationId xmlns:a16="http://schemas.microsoft.com/office/drawing/2014/main" id="{03C8CD75-A595-A9B5-B286-F78B33E092B2}"/>
              </a:ext>
            </a:extLst>
          </p:cNvPr>
          <p:cNvGraphicFramePr>
            <a:graphicFrameLocks noGrp="1"/>
          </p:cNvGraphicFramePr>
          <p:nvPr>
            <p:extLst>
              <p:ext uri="{D42A27DB-BD31-4B8C-83A1-F6EECF244321}">
                <p14:modId xmlns:p14="http://schemas.microsoft.com/office/powerpoint/2010/main" val="3056005451"/>
              </p:ext>
            </p:extLst>
          </p:nvPr>
        </p:nvGraphicFramePr>
        <p:xfrm>
          <a:off x="609600" y="1801089"/>
          <a:ext cx="10972800" cy="4632768"/>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4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a:solidFill>
                            <a:schemeClr val="tx1"/>
                          </a:solidFill>
                        </a:rPr>
                        <a:t>N</a:t>
                      </a:r>
                    </a:p>
                    <a:p>
                      <a:pPr algn="ctr"/>
                      <a:r>
                        <a:rPr lang="en-US" sz="24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Low  </a:t>
                      </a:r>
                    </a:p>
                    <a:p>
                      <a:pPr algn="ctr"/>
                      <a:r>
                        <a:rPr lang="en-US" sz="2400" i="1">
                          <a:solidFill>
                            <a:schemeClr val="tx1"/>
                          </a:solidFill>
                        </a:rPr>
                        <a:t>n</a:t>
                      </a:r>
                      <a:r>
                        <a:rPr lang="en-US" sz="2400" i="1" baseline="0">
                          <a:solidFill>
                            <a:schemeClr val="tx1"/>
                          </a:solidFill>
                        </a:rPr>
                        <a:t> (%)</a:t>
                      </a:r>
                      <a:endParaRPr lang="en-US" sz="24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4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chemeClr val="tx1"/>
                          </a:solidFill>
                        </a:rPr>
                        <a:t>n</a:t>
                      </a:r>
                      <a:r>
                        <a:rPr lang="en-US" sz="2400" i="1" baseline="0">
                          <a:solidFill>
                            <a:schemeClr val="tx1"/>
                          </a:solidFill>
                        </a:rPr>
                        <a:t> (%)</a:t>
                      </a:r>
                      <a:r>
                        <a:rPr lang="en-US" sz="24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chemeClr val="tx1"/>
                          </a:solidFill>
                        </a:rPr>
                        <a:t>n</a:t>
                      </a:r>
                      <a:r>
                        <a:rPr lang="en-US" sz="2400" i="1" baseline="0">
                          <a:solidFill>
                            <a:schemeClr val="tx1"/>
                          </a:solidFill>
                        </a:rPr>
                        <a:t> (%)</a:t>
                      </a:r>
                      <a:endParaRPr lang="en-US" sz="24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26</a:t>
                      </a:r>
                    </a:p>
                    <a:p>
                      <a:pPr marL="0" algn="ctr" defTabSz="914400" rtl="0" eaLnBrk="1" fontAlgn="b" latinLnBrk="0" hangingPunct="1">
                        <a:buNone/>
                      </a:pPr>
                      <a:r>
                        <a:rPr lang="en-US" sz="2400" kern="1200">
                          <a:solidFill>
                            <a:schemeClr val="tx1"/>
                          </a:solidFill>
                          <a:latin typeface="+mn-lt"/>
                          <a:ea typeface="+mn-ea"/>
                          <a:cs typeface="+mn-cs"/>
                        </a:rPr>
                        <a:t>(56.52)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9</a:t>
                      </a:r>
                    </a:p>
                    <a:p>
                      <a:pPr marL="0" algn="ctr" defTabSz="914400" rtl="0" eaLnBrk="1" fontAlgn="b" latinLnBrk="0" hangingPunct="1">
                        <a:buNone/>
                      </a:pPr>
                      <a:r>
                        <a:rPr lang="en-US" sz="2400" kern="1200">
                          <a:solidFill>
                            <a:schemeClr val="tx1"/>
                          </a:solidFill>
                          <a:latin typeface="+mn-lt"/>
                          <a:ea typeface="+mn-ea"/>
                          <a:cs typeface="+mn-cs"/>
                        </a:rPr>
                        <a:t>(19.57)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11</a:t>
                      </a:r>
                    </a:p>
                    <a:p>
                      <a:pPr marL="0" algn="ctr" defTabSz="914400" rtl="0" eaLnBrk="1" fontAlgn="b" latinLnBrk="0" hangingPunct="1">
                        <a:buNone/>
                      </a:pPr>
                      <a:r>
                        <a:rPr lang="en-US" sz="2400" kern="1200">
                          <a:solidFill>
                            <a:schemeClr val="tx1"/>
                          </a:solidFill>
                          <a:latin typeface="+mn-lt"/>
                          <a:ea typeface="+mn-ea"/>
                          <a:cs typeface="+mn-cs"/>
                        </a:rPr>
                        <a:t>(23.91)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2400" kern="1200">
                          <a:solidFill>
                            <a:schemeClr val="tx1"/>
                          </a:solidFill>
                          <a:latin typeface="+mn-lt"/>
                          <a:ea typeface="+mn-ea"/>
                          <a:cs typeface="+mn-cs"/>
                        </a:rPr>
                        <a:t>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41</a:t>
                      </a:r>
                    </a:p>
                    <a:p>
                      <a:pPr marL="0" algn="ctr" defTabSz="914400" rtl="0" eaLnBrk="1" fontAlgn="b" latinLnBrk="0" hangingPunct="1">
                        <a:buNone/>
                      </a:pPr>
                      <a:r>
                        <a:rPr lang="en-US" sz="2400" kern="1200">
                          <a:solidFill>
                            <a:schemeClr val="tx1"/>
                          </a:solidFill>
                          <a:latin typeface="+mn-lt"/>
                          <a:ea typeface="+mn-ea"/>
                          <a:cs typeface="+mn-cs"/>
                        </a:rPr>
                        <a:t>(68.33)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9</a:t>
                      </a:r>
                    </a:p>
                    <a:p>
                      <a:pPr marL="0" algn="ctr" defTabSz="914400" rtl="0" eaLnBrk="1" fontAlgn="b" latinLnBrk="0" hangingPunct="1">
                        <a:buNone/>
                      </a:pPr>
                      <a:r>
                        <a:rPr lang="en-US" sz="2400" kern="1200">
                          <a:solidFill>
                            <a:schemeClr val="tx1"/>
                          </a:solidFill>
                          <a:latin typeface="+mn-lt"/>
                          <a:ea typeface="+mn-ea"/>
                          <a:cs typeface="+mn-cs"/>
                        </a:rPr>
                        <a:t>(15.00)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10</a:t>
                      </a:r>
                    </a:p>
                    <a:p>
                      <a:pPr marL="0" algn="ctr" defTabSz="914400" rtl="0" eaLnBrk="1" fontAlgn="b" latinLnBrk="0" hangingPunct="1">
                        <a:buNone/>
                      </a:pPr>
                      <a:r>
                        <a:rPr lang="en-US" sz="2400" kern="1200">
                          <a:solidFill>
                            <a:schemeClr val="tx1"/>
                          </a:solidFill>
                          <a:latin typeface="+mn-lt"/>
                          <a:ea typeface="+mn-ea"/>
                          <a:cs typeface="+mn-cs"/>
                        </a:rPr>
                        <a:t>(16.67)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2400" kern="1200">
                          <a:solidFill>
                            <a:schemeClr val="tx1"/>
                          </a:solidFill>
                          <a:latin typeface="+mn-lt"/>
                          <a:ea typeface="+mn-ea"/>
                          <a:cs typeface="+mn-cs"/>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66</a:t>
                      </a:r>
                    </a:p>
                    <a:p>
                      <a:pPr marL="0" algn="ctr" defTabSz="914400" rtl="0" eaLnBrk="1" fontAlgn="b" latinLnBrk="0" hangingPunct="1">
                        <a:buNone/>
                      </a:pPr>
                      <a:r>
                        <a:rPr lang="en-US" sz="2400" kern="1200">
                          <a:solidFill>
                            <a:schemeClr val="tx1"/>
                          </a:solidFill>
                          <a:latin typeface="+mn-lt"/>
                          <a:ea typeface="+mn-ea"/>
                          <a:cs typeface="+mn-cs"/>
                        </a:rPr>
                        <a:t>(77.65)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15</a:t>
                      </a:r>
                    </a:p>
                    <a:p>
                      <a:pPr marL="0" algn="ctr" defTabSz="914400" rtl="0" eaLnBrk="1" fontAlgn="b" latinLnBrk="0" hangingPunct="1">
                        <a:buNone/>
                      </a:pPr>
                      <a:r>
                        <a:rPr lang="en-US" sz="2400" kern="1200">
                          <a:solidFill>
                            <a:schemeClr val="tx1"/>
                          </a:solidFill>
                          <a:latin typeface="+mn-lt"/>
                          <a:ea typeface="+mn-ea"/>
                          <a:cs typeface="+mn-cs"/>
                        </a:rPr>
                        <a:t>(17.65)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4</a:t>
                      </a:r>
                    </a:p>
                    <a:p>
                      <a:pPr marL="0" algn="ctr" defTabSz="914400" rtl="0" eaLnBrk="1" fontAlgn="b" latinLnBrk="0" hangingPunct="1">
                        <a:buNone/>
                      </a:pPr>
                      <a:r>
                        <a:rPr lang="en-US" sz="2400" kern="1200">
                          <a:solidFill>
                            <a:schemeClr val="tx1"/>
                          </a:solidFill>
                          <a:latin typeface="+mn-lt"/>
                          <a:ea typeface="+mn-ea"/>
                          <a:cs typeface="+mn-cs"/>
                        </a:rPr>
                        <a:t>(4.71)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43547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999F-920D-314C-88DA-613729ED56BF}"/>
              </a:ext>
            </a:extLst>
          </p:cNvPr>
          <p:cNvSpPr>
            <a:spLocks noGrp="1"/>
          </p:cNvSpPr>
          <p:nvPr>
            <p:ph type="title"/>
          </p:nvPr>
        </p:nvSpPr>
        <p:spPr/>
        <p:txBody>
          <a:bodyPr anchor="t">
            <a:normAutofit/>
          </a:bodyPr>
          <a:lstStyle/>
          <a:p>
            <a:r>
              <a:rPr lang="en-US"/>
              <a:t>Student Risk Screening Scale (2 of 2)</a:t>
            </a:r>
            <a:br>
              <a:rPr lang="en-US"/>
            </a:br>
            <a:r>
              <a:rPr lang="en-US" sz="2400" b="0" spc="0">
                <a:solidFill>
                  <a:schemeClr val="tx2"/>
                </a:solidFill>
              </a:rPr>
              <a:t>Fall 2004-2012 • Middle School</a:t>
            </a:r>
          </a:p>
        </p:txBody>
      </p:sp>
      <p:graphicFrame>
        <p:nvGraphicFramePr>
          <p:cNvPr id="3" name="Chart 2">
            <a:extLst>
              <a:ext uri="{FF2B5EF4-FFF2-40B4-BE49-F238E27FC236}">
                <a16:creationId xmlns:a16="http://schemas.microsoft.com/office/drawing/2014/main" id="{F32BB0D1-5553-1748-AA71-54FA13F2E84C}"/>
              </a:ext>
              <a:ext uri="{C183D7F6-B498-43B3-948B-1728B52AA6E4}">
                <adec:decorative xmlns:adec="http://schemas.microsoft.com/office/drawing/2017/decorative" val="1"/>
              </a:ext>
            </a:extLst>
          </p:cNvPr>
          <p:cNvGraphicFramePr>
            <a:graphicFrameLocks noChangeAspect="1"/>
          </p:cNvGraphicFramePr>
          <p:nvPr/>
        </p:nvGraphicFramePr>
        <p:xfrm>
          <a:off x="636608" y="1091240"/>
          <a:ext cx="10602410" cy="516659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81E4FD88-08A4-424A-A03E-D0F4DB93E89C}"/>
              </a:ext>
            </a:extLst>
          </p:cNvPr>
          <p:cNvSpPr/>
          <p:nvPr/>
        </p:nvSpPr>
        <p:spPr>
          <a:xfrm>
            <a:off x="0" y="6280919"/>
            <a:ext cx="10972800" cy="577081"/>
          </a:xfrm>
          <a:prstGeom prst="rect">
            <a:avLst/>
          </a:prstGeom>
          <a:ln>
            <a:noFill/>
          </a:ln>
        </p:spPr>
        <p:txBody>
          <a:bodyPr wrap="square">
            <a:spAutoFit/>
          </a:bodyPr>
          <a:lstStyle/>
          <a:p>
            <a:pPr>
              <a:spcBef>
                <a:spcPts val="0"/>
              </a:spcBef>
              <a:spcAft>
                <a:spcPts val="0"/>
              </a:spcAft>
            </a:pPr>
            <a:r>
              <a:rPr lang="en-US" sz="1050">
                <a:solidFill>
                  <a:schemeClr val="bg2"/>
                </a:solidFill>
                <a:latin typeface="Times New Roman" panose="02020603050405020304" pitchFamily="18" charset="0"/>
                <a:ea typeface="Calibri" panose="020F0502020204030204" pitchFamily="34" charset="0"/>
              </a:rPr>
              <a:t>Source: Lane, K. L., Oakes, W. P., &amp; Magill, L. M. (2014). Primary prevention efforts: How do we implement and monitor the Tier 1 component of our comprehensive, integrated, three-tiered model of prevention? </a:t>
            </a:r>
            <a:r>
              <a:rPr lang="en-US" sz="1050" i="1">
                <a:solidFill>
                  <a:schemeClr val="bg2"/>
                </a:solidFill>
                <a:latin typeface="Times New Roman" panose="02020603050405020304" pitchFamily="18" charset="0"/>
                <a:ea typeface="Calibri" panose="020F0502020204030204" pitchFamily="34" charset="0"/>
              </a:rPr>
              <a:t>Preventing School Failure, 58, </a:t>
            </a:r>
            <a:r>
              <a:rPr lang="en-US" sz="1050">
                <a:solidFill>
                  <a:schemeClr val="bg2"/>
                </a:solidFill>
                <a:latin typeface="Times New Roman" panose="02020603050405020304" pitchFamily="18" charset="0"/>
                <a:ea typeface="Calibri" panose="020F0502020204030204" pitchFamily="34" charset="0"/>
              </a:rPr>
              <a:t>143-158. </a:t>
            </a:r>
            <a:r>
              <a:rPr lang="en-US" sz="1050" err="1">
                <a:solidFill>
                  <a:schemeClr val="bg2"/>
                </a:solidFill>
                <a:latin typeface="Times New Roman" panose="02020603050405020304" pitchFamily="18" charset="0"/>
                <a:ea typeface="Calibri" panose="020F0502020204030204" pitchFamily="34" charset="0"/>
              </a:rPr>
              <a:t>doi</a:t>
            </a:r>
            <a:r>
              <a:rPr lang="en-US" sz="1050">
                <a:solidFill>
                  <a:schemeClr val="bg2"/>
                </a:solidFill>
                <a:latin typeface="Times New Roman" panose="02020603050405020304" pitchFamily="18" charset="0"/>
                <a:ea typeface="Calibri" panose="020F0502020204030204" pitchFamily="34" charset="0"/>
              </a:rPr>
              <a:t>: 10.1080/1045988X.2014.893978 [</a:t>
            </a:r>
            <a:r>
              <a:rPr lang="en-US" sz="1050" i="1">
                <a:solidFill>
                  <a:schemeClr val="bg2"/>
                </a:solidFill>
                <a:latin typeface="Times New Roman" panose="02020603050405020304" pitchFamily="18" charset="0"/>
                <a:ea typeface="Calibri" panose="020F0502020204030204" pitchFamily="34" charset="0"/>
              </a:rPr>
              <a:t>Figure 4.</a:t>
            </a:r>
            <a:r>
              <a:rPr lang="en-US" sz="1050">
                <a:solidFill>
                  <a:schemeClr val="bg2"/>
                </a:solidFill>
                <a:latin typeface="Times New Roman" panose="02020603050405020304" pitchFamily="18" charset="0"/>
                <a:ea typeface="Calibri" panose="020F0502020204030204" pitchFamily="34" charset="0"/>
              </a:rPr>
              <a:t> Middle school behavior screening data over time at the fall time point. Adapted from Figure 4.6 p. 127 Lane, K. L., Menzies, H. M, Oakes, W. P., &amp; </a:t>
            </a:r>
            <a:r>
              <a:rPr lang="en-US" sz="1050" err="1">
                <a:solidFill>
                  <a:schemeClr val="bg2"/>
                </a:solidFill>
                <a:latin typeface="Times New Roman" panose="02020603050405020304" pitchFamily="18" charset="0"/>
                <a:ea typeface="Calibri" panose="020F0502020204030204" pitchFamily="34" charset="0"/>
              </a:rPr>
              <a:t>Kalberg</a:t>
            </a:r>
            <a:r>
              <a:rPr lang="en-US" sz="1050">
                <a:solidFill>
                  <a:schemeClr val="bg2"/>
                </a:solidFill>
                <a:latin typeface="Times New Roman" panose="02020603050405020304" pitchFamily="18" charset="0"/>
                <a:ea typeface="Calibri" panose="020F0502020204030204" pitchFamily="34" charset="0"/>
              </a:rPr>
              <a:t>, J. R. (2012). </a:t>
            </a:r>
            <a:r>
              <a:rPr lang="en-US" sz="1050" i="1">
                <a:solidFill>
                  <a:schemeClr val="bg2"/>
                </a:solidFill>
                <a:latin typeface="Times New Roman" panose="02020603050405020304" pitchFamily="18" charset="0"/>
                <a:ea typeface="Calibri" panose="020F0502020204030204" pitchFamily="34" charset="0"/>
              </a:rPr>
              <a:t>Systematic screenings of behavior to support instruction: From preschool to high school.</a:t>
            </a:r>
            <a:r>
              <a:rPr lang="en-US" sz="1050">
                <a:solidFill>
                  <a:schemeClr val="bg2"/>
                </a:solidFill>
                <a:latin typeface="Times New Roman" panose="02020603050405020304" pitchFamily="18" charset="0"/>
                <a:ea typeface="Calibri" panose="020F0502020204030204" pitchFamily="34" charset="0"/>
              </a:rPr>
              <a:t> New York, NY: Guilford Press.]</a:t>
            </a:r>
          </a:p>
        </p:txBody>
      </p:sp>
    </p:spTree>
    <p:extLst>
      <p:ext uri="{BB962C8B-B14F-4D97-AF65-F5344CB8AC3E}">
        <p14:creationId xmlns:p14="http://schemas.microsoft.com/office/powerpoint/2010/main" val="849190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23483-A043-212D-E9FC-7C4542CE8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D7D9E-B41B-620B-0B63-718F16689F66}"/>
              </a:ext>
            </a:extLst>
          </p:cNvPr>
          <p:cNvSpPr>
            <a:spLocks noGrp="1"/>
          </p:cNvSpPr>
          <p:nvPr>
            <p:ph type="title"/>
          </p:nvPr>
        </p:nvSpPr>
        <p:spPr>
          <a:xfrm>
            <a:off x="838199" y="139695"/>
            <a:ext cx="10515600" cy="1325563"/>
          </a:xfrm>
        </p:spPr>
        <p:txBody>
          <a:bodyPr>
            <a:noAutofit/>
          </a:bodyPr>
          <a:lstStyle/>
          <a:p>
            <a:r>
              <a:rPr lang="en-US" sz="4000" b="0"/>
              <a:t>Middle School</a:t>
            </a:r>
            <a:br>
              <a:rPr lang="en-US" sz="4000"/>
            </a:br>
            <a:r>
              <a:rPr lang="en-US" sz="4000"/>
              <a:t>Behavior &amp; Academic Characteristics of SRSS Risk Groups</a:t>
            </a:r>
          </a:p>
        </p:txBody>
      </p:sp>
      <p:graphicFrame>
        <p:nvGraphicFramePr>
          <p:cNvPr id="260144" name="Group 48" descr="SSRS data table showing predictive validity&#10;&#10;SSRS data table showing predictive validity" title="SSRS data table showing predictive validity">
            <a:extLst>
              <a:ext uri="{FF2B5EF4-FFF2-40B4-BE49-F238E27FC236}">
                <a16:creationId xmlns:a16="http://schemas.microsoft.com/office/drawing/2014/main" id="{44AE364E-C4DB-B96B-F542-320CC1BCA3F6}"/>
              </a:ext>
            </a:extLst>
          </p:cNvPr>
          <p:cNvGraphicFramePr>
            <a:graphicFrameLocks noGrp="1"/>
          </p:cNvGraphicFramePr>
          <p:nvPr>
            <p:ph idx="1"/>
          </p:nvPr>
        </p:nvGraphicFramePr>
        <p:xfrm>
          <a:off x="988187" y="1633737"/>
          <a:ext cx="10215623" cy="4937796"/>
        </p:xfrm>
        <a:graphic>
          <a:graphicData uri="http://schemas.openxmlformats.org/drawingml/2006/table">
            <a:tbl>
              <a:tblPr firstRow="1"/>
              <a:tblGrid>
                <a:gridCol w="2553906">
                  <a:extLst>
                    <a:ext uri="{9D8B030D-6E8A-4147-A177-3AD203B41FA5}">
                      <a16:colId xmlns:a16="http://schemas.microsoft.com/office/drawing/2014/main" val="20000"/>
                    </a:ext>
                  </a:extLst>
                </a:gridCol>
                <a:gridCol w="1668906">
                  <a:extLst>
                    <a:ext uri="{9D8B030D-6E8A-4147-A177-3AD203B41FA5}">
                      <a16:colId xmlns:a16="http://schemas.microsoft.com/office/drawing/2014/main" val="20001"/>
                    </a:ext>
                  </a:extLst>
                </a:gridCol>
                <a:gridCol w="1821431">
                  <a:extLst>
                    <a:ext uri="{9D8B030D-6E8A-4147-A177-3AD203B41FA5}">
                      <a16:colId xmlns:a16="http://schemas.microsoft.com/office/drawing/2014/main" val="20002"/>
                    </a:ext>
                  </a:extLst>
                </a:gridCol>
                <a:gridCol w="1933166">
                  <a:extLst>
                    <a:ext uri="{9D8B030D-6E8A-4147-A177-3AD203B41FA5}">
                      <a16:colId xmlns:a16="http://schemas.microsoft.com/office/drawing/2014/main" val="20003"/>
                    </a:ext>
                  </a:extLst>
                </a:gridCol>
                <a:gridCol w="2238214">
                  <a:extLst>
                    <a:ext uri="{9D8B030D-6E8A-4147-A177-3AD203B41FA5}">
                      <a16:colId xmlns:a16="http://schemas.microsoft.com/office/drawing/2014/main" val="20004"/>
                    </a:ext>
                  </a:extLst>
                </a:gridCol>
              </a:tblGrid>
              <a:tr h="191225">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Variable</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Risk</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081033">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cs typeface="Times New Roman" pitchFamily="18" charset="0"/>
                      </a:endParaRPr>
                    </a:p>
                  </a:txBody>
                  <a:tcPr marL="116840" marR="116840"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a:t>
                      </a:r>
                      <a:r>
                        <a:rPr kumimoji="0" lang="en-US" sz="2400" b="0" i="1" u="none" strike="noStrike" cap="none" normalizeH="0" baseline="0">
                          <a:ln>
                            <a:noFill/>
                          </a:ln>
                          <a:solidFill>
                            <a:schemeClr val="bg1"/>
                          </a:solidFill>
                          <a:effectLst/>
                          <a:latin typeface="+mn-lt"/>
                        </a:rPr>
                        <a:t>n</a:t>
                      </a:r>
                      <a:r>
                        <a:rPr kumimoji="0" lang="en-US" sz="2400" b="0" i="0" u="none" strike="noStrike" cap="none" normalizeH="0" baseline="0">
                          <a:ln>
                            <a:noFill/>
                          </a:ln>
                          <a:solidFill>
                            <a:schemeClr val="bg1"/>
                          </a:solidFill>
                          <a:effectLst/>
                          <a:latin typeface="+mn-lt"/>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a:ln>
                            <a:noFill/>
                          </a:ln>
                          <a:solidFill>
                            <a:schemeClr val="bg1"/>
                          </a:solidFill>
                          <a:effectLst/>
                          <a:latin typeface="+mn-lt"/>
                        </a:rPr>
                        <a:t>M (SD)</a:t>
                      </a: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a:t>
                      </a:r>
                      <a:r>
                        <a:rPr kumimoji="0" lang="en-US" sz="2400" b="0" i="1" u="none" strike="noStrike" cap="none" normalizeH="0" baseline="0">
                          <a:ln>
                            <a:noFill/>
                          </a:ln>
                          <a:solidFill>
                            <a:schemeClr val="bg1"/>
                          </a:solidFill>
                          <a:effectLst/>
                          <a:latin typeface="+mn-lt"/>
                        </a:rPr>
                        <a:t>n</a:t>
                      </a:r>
                      <a:r>
                        <a:rPr kumimoji="0" lang="en-US" sz="2400" b="0" i="0" u="none" strike="noStrike" cap="none" normalizeH="0" baseline="0">
                          <a:ln>
                            <a:noFill/>
                          </a:ln>
                          <a:solidFill>
                            <a:schemeClr val="bg1"/>
                          </a:solidFill>
                          <a:effectLst/>
                          <a:latin typeface="+mn-lt"/>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a:ln>
                            <a:noFill/>
                          </a:ln>
                          <a:solidFill>
                            <a:schemeClr val="bg1"/>
                          </a:solidFill>
                          <a:effectLst/>
                          <a:latin typeface="+mn-lt"/>
                        </a:rPr>
                        <a:t>M (SD)</a:t>
                      </a:r>
                      <a:endParaRPr kumimoji="0" lang="en-US" sz="24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a:t>
                      </a:r>
                      <a:r>
                        <a:rPr kumimoji="0" lang="en-US" sz="2400" b="0" i="1" u="none" strike="noStrike" cap="none" normalizeH="0" baseline="0">
                          <a:ln>
                            <a:noFill/>
                          </a:ln>
                          <a:solidFill>
                            <a:schemeClr val="bg1"/>
                          </a:solidFill>
                          <a:effectLst/>
                          <a:latin typeface="+mn-lt"/>
                        </a:rPr>
                        <a:t>n</a:t>
                      </a:r>
                      <a:r>
                        <a:rPr kumimoji="0" lang="en-US" sz="2400" b="0" i="0" u="none" strike="noStrike" cap="none" normalizeH="0" baseline="0">
                          <a:ln>
                            <a:noFill/>
                          </a:ln>
                          <a:solidFill>
                            <a:schemeClr val="bg1"/>
                          </a:solidFill>
                          <a:effectLst/>
                          <a:latin typeface="+mn-lt"/>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a:ln>
                            <a:noFill/>
                          </a:ln>
                          <a:solidFill>
                            <a:schemeClr val="bg1"/>
                          </a:solidFill>
                          <a:effectLst/>
                          <a:latin typeface="+mn-lt"/>
                        </a:rPr>
                        <a:t>M (SD)</a:t>
                      </a:r>
                      <a:endParaRPr kumimoji="0" lang="en-US" sz="24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Testing</a:t>
                      </a:r>
                    </a:p>
                  </a:txBody>
                  <a:tcPr marL="116840" marR="116840" marT="45723" marB="45723" anchor="b"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4840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ODR</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(2.85)</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(5.32)</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(7.01)    </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      </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4840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In-School Suspensions</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(0.38)</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(1.04)</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(2.26)      </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L&lt;M&lt;H</a:t>
                      </a: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74840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rPr>
                        <a:t>GPA</a:t>
                      </a: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(0.52)</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(0.65)</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(0.59)       </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74840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400" b="0" i="0" u="none" strike="noStrike" cap="none" normalizeH="0" baseline="0">
                          <a:ln>
                            <a:noFill/>
                          </a:ln>
                          <a:solidFill>
                            <a:schemeClr val="bg1"/>
                          </a:solidFill>
                          <a:effectLst/>
                          <a:latin typeface="+mn-lt"/>
                        </a:rPr>
                        <a:t>Course Failures</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(1.50)</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(3.46)</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(3.49)      </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a:extLst>
              <a:ext uri="{FF2B5EF4-FFF2-40B4-BE49-F238E27FC236}">
                <a16:creationId xmlns:a16="http://schemas.microsoft.com/office/drawing/2014/main" id="{A3118ECA-61E5-AAE3-EA70-0A131A5F49C1}"/>
              </a:ext>
            </a:extLst>
          </p:cNvPr>
          <p:cNvSpPr txBox="1">
            <a:spLocks noGrp="1"/>
          </p:cNvSpPr>
          <p:nvPr/>
        </p:nvSpPr>
        <p:spPr bwMode="auto">
          <a:xfrm>
            <a:off x="0" y="6492875"/>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200">
                <a:solidFill>
                  <a:schemeClr val="bg2"/>
                </a:solidFill>
                <a:latin typeface="+mn-lt"/>
              </a:rPr>
              <a:t>(Lane, Parks, Kalberg, &amp; Carter, 2007)</a:t>
            </a:r>
          </a:p>
        </p:txBody>
      </p:sp>
    </p:spTree>
    <p:extLst>
      <p:ext uri="{BB962C8B-B14F-4D97-AF65-F5344CB8AC3E}">
        <p14:creationId xmlns:p14="http://schemas.microsoft.com/office/powerpoint/2010/main" val="464827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AE56-487D-782B-CCC3-6D4F801F559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SRSS-IE</a:t>
            </a:r>
          </a:p>
        </p:txBody>
      </p:sp>
      <p:pic>
        <p:nvPicPr>
          <p:cNvPr id="6" name="Content Placeholder 5" descr="Image of first page of the article &quot;Examination of the Factor Structure and Measurement Invariance of the SRSS-IE&quot;">
            <a:extLst>
              <a:ext uri="{FF2B5EF4-FFF2-40B4-BE49-F238E27FC236}">
                <a16:creationId xmlns:a16="http://schemas.microsoft.com/office/drawing/2014/main" id="{8A84D4E9-BE9B-DB22-C8D2-79DE298E51AA}"/>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382763" y="1143000"/>
            <a:ext cx="3532834" cy="4572000"/>
          </a:xfrm>
          <a:ln>
            <a:solidFill>
              <a:schemeClr val="tx1"/>
            </a:solidFill>
          </a:ln>
        </p:spPr>
      </p:pic>
      <p:pic>
        <p:nvPicPr>
          <p:cNvPr id="8" name="Picture 7" descr="Image of first page of the article &quot;Additional Evidence of Predictive Validity of SRSS-EI Scores With Elementary Students&quot;">
            <a:extLst>
              <a:ext uri="{FF2B5EF4-FFF2-40B4-BE49-F238E27FC236}">
                <a16:creationId xmlns:a16="http://schemas.microsoft.com/office/drawing/2014/main" id="{CE08FFDE-552E-010A-0BF4-180E33B0C8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3494" y="1143000"/>
            <a:ext cx="3532909" cy="4572000"/>
          </a:xfrm>
          <a:prstGeom prst="rect">
            <a:avLst/>
          </a:prstGeom>
          <a:ln>
            <a:solidFill>
              <a:schemeClr val="tx1"/>
            </a:solidFill>
          </a:ln>
        </p:spPr>
      </p:pic>
      <p:pic>
        <p:nvPicPr>
          <p:cNvPr id="10" name="Picture 9" descr="Image of first page of the article &quot;New evidence of predictive validity of SRSS-IE scores with middle and high school students&quot;">
            <a:extLst>
              <a:ext uri="{FF2B5EF4-FFF2-40B4-BE49-F238E27FC236}">
                <a16:creationId xmlns:a16="http://schemas.microsoft.com/office/drawing/2014/main" id="{86EBD548-7A24-CC1B-EF14-56BB520FEB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4300" y="1143000"/>
            <a:ext cx="3532909" cy="4572000"/>
          </a:xfrm>
          <a:prstGeom prst="rect">
            <a:avLst/>
          </a:prstGeom>
          <a:ln>
            <a:solidFill>
              <a:schemeClr val="tx1"/>
            </a:solidFill>
          </a:ln>
        </p:spPr>
      </p:pic>
    </p:spTree>
    <p:extLst>
      <p:ext uri="{BB962C8B-B14F-4D97-AF65-F5344CB8AC3E}">
        <p14:creationId xmlns:p14="http://schemas.microsoft.com/office/powerpoint/2010/main" val="1531672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D2FD6-32CE-3F05-E902-B208C2134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C9CE09-BDC1-1E0C-856A-2681F491AA0A}"/>
              </a:ext>
            </a:extLst>
          </p:cNvPr>
          <p:cNvSpPr>
            <a:spLocks noGrp="1"/>
          </p:cNvSpPr>
          <p:nvPr>
            <p:ph type="title"/>
          </p:nvPr>
        </p:nvSpPr>
        <p:spPr/>
        <p:txBody>
          <a:bodyPr/>
          <a:lstStyle/>
          <a:p>
            <a:r>
              <a:rPr lang="en-US"/>
              <a:t>Measurement Invariance</a:t>
            </a:r>
          </a:p>
        </p:txBody>
      </p:sp>
      <p:sp>
        <p:nvSpPr>
          <p:cNvPr id="3" name="Content Placeholder 2">
            <a:extLst>
              <a:ext uri="{FF2B5EF4-FFF2-40B4-BE49-F238E27FC236}">
                <a16:creationId xmlns:a16="http://schemas.microsoft.com/office/drawing/2014/main" id="{6BF79294-E12D-95BE-453E-1CCF4779B76B}"/>
              </a:ext>
            </a:extLst>
          </p:cNvPr>
          <p:cNvSpPr>
            <a:spLocks noGrp="1"/>
          </p:cNvSpPr>
          <p:nvPr>
            <p:ph idx="1"/>
          </p:nvPr>
        </p:nvSpPr>
        <p:spPr>
          <a:xfrm>
            <a:off x="929640" y="1358265"/>
            <a:ext cx="6060440" cy="4351338"/>
          </a:xfrm>
        </p:spPr>
        <p:txBody>
          <a:bodyPr>
            <a:normAutofit/>
          </a:bodyPr>
          <a:lstStyle/>
          <a:p>
            <a:pPr marL="0" indent="0">
              <a:buNone/>
            </a:pPr>
            <a:r>
              <a:rPr lang="en-US" sz="2800">
                <a:latin typeface="Arial" panose="020B0604020202020204" pitchFamily="34" charset="0"/>
                <a:cs typeface="Arial" panose="020B0604020202020204" pitchFamily="34" charset="0"/>
              </a:rPr>
              <a:t>Established strict invariance across groups &amp; time suggesting the SRSS-IE</a:t>
            </a:r>
            <a:r>
              <a:rPr lang="en-US"/>
              <a:t> functions in the same way:</a:t>
            </a:r>
            <a:endParaRPr lang="en-US" sz="2800">
              <a:latin typeface="Arial" panose="020B0604020202020204" pitchFamily="34" charset="0"/>
              <a:cs typeface="Arial" panose="020B0604020202020204" pitchFamily="34" charset="0"/>
            </a:endParaRPr>
          </a:p>
          <a:p>
            <a:pPr lvl="1"/>
            <a:r>
              <a:rPr lang="en-US" sz="2800">
                <a:latin typeface="Arial" panose="020B0604020202020204" pitchFamily="34" charset="0"/>
                <a:cs typeface="Arial" panose="020B0604020202020204" pitchFamily="34" charset="0"/>
              </a:rPr>
              <a:t>Male &amp; Female</a:t>
            </a:r>
          </a:p>
          <a:p>
            <a:pPr lvl="1"/>
            <a:r>
              <a:rPr lang="en-US" sz="2800">
                <a:latin typeface="Arial" panose="020B0604020202020204" pitchFamily="34" charset="0"/>
                <a:cs typeface="Arial" panose="020B0604020202020204" pitchFamily="34" charset="0"/>
              </a:rPr>
              <a:t>White &amp; Students of Color</a:t>
            </a:r>
          </a:p>
          <a:p>
            <a:pPr lvl="1"/>
            <a:r>
              <a:rPr lang="en-US" sz="2800">
                <a:latin typeface="Arial" panose="020B0604020202020204" pitchFamily="34" charset="0"/>
                <a:cs typeface="Arial" panose="020B0604020202020204" pitchFamily="34" charset="0"/>
              </a:rPr>
              <a:t>White &amp; Black</a:t>
            </a:r>
          </a:p>
          <a:p>
            <a:pPr lvl="1"/>
            <a:r>
              <a:rPr lang="en-US" sz="2800">
                <a:latin typeface="Arial" panose="020B0604020202020204" pitchFamily="34" charset="0"/>
                <a:cs typeface="Arial" panose="020B0604020202020204" pitchFamily="34" charset="0"/>
              </a:rPr>
              <a:t>Hispanic &amp; non-Hispanic</a:t>
            </a:r>
          </a:p>
          <a:p>
            <a:pPr lvl="1"/>
            <a:r>
              <a:rPr lang="en-US" sz="2800">
                <a:latin typeface="Arial" panose="020B0604020202020204" pitchFamily="34" charset="0"/>
                <a:cs typeface="Arial" panose="020B0604020202020204" pitchFamily="34" charset="0"/>
              </a:rPr>
              <a:t>Sped &amp; non-Sped</a:t>
            </a:r>
          </a:p>
          <a:p>
            <a:pPr lvl="1"/>
            <a:r>
              <a:rPr lang="en-US" sz="2800">
                <a:latin typeface="Arial" panose="020B0604020202020204" pitchFamily="34" charset="0"/>
                <a:cs typeface="Arial" panose="020B0604020202020204" pitchFamily="34" charset="0"/>
              </a:rPr>
              <a:t>Overtime: Fall – Winter – Spring </a:t>
            </a:r>
          </a:p>
          <a:p>
            <a:endParaRPr lang="en-US"/>
          </a:p>
        </p:txBody>
      </p:sp>
      <p:pic>
        <p:nvPicPr>
          <p:cNvPr id="4" name="Content Placeholder 3" descr="Flow chart that shows Externalizing and Internalizing connected. Externalizing is also connected to steal, lie cheat, sneak, behavior problems, negative attitude, and aggressive behavior. Internalizing is also connected to emotionally flat, sad, depressed, anxious, and lonely.">
            <a:extLst>
              <a:ext uri="{FF2B5EF4-FFF2-40B4-BE49-F238E27FC236}">
                <a16:creationId xmlns:a16="http://schemas.microsoft.com/office/drawing/2014/main" id="{729F34D5-01BC-BDD9-1237-BDE74162ED59}"/>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49415" y="394312"/>
            <a:ext cx="4602076" cy="5534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DAADBAD4-413C-87EA-3A47-553962275BA7}"/>
              </a:ext>
            </a:extLst>
          </p:cNvPr>
          <p:cNvSpPr txBox="1"/>
          <p:nvPr/>
        </p:nvSpPr>
        <p:spPr>
          <a:xfrm>
            <a:off x="0" y="6140522"/>
            <a:ext cx="111111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Lane, K. L., Oakes, W. P., Buckman, M. M., Lane, N. A., Lane, K. S, Fleming, K., Swinburne Romine, R., Sherod, R., Chang, C., Jones, 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Cantwell, E., &amp; Crittenden, M. (2023). Examination of the factor structure and measurement invariance of the SRSS-IE. </a:t>
            </a:r>
            <a:r>
              <a:rPr kumimoji="0" lang="en-US" sz="1200" b="0" i="1"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Remedial and Special Education, 45</a:t>
            </a: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(3), 152-172.</a:t>
            </a:r>
            <a:r>
              <a:rPr kumimoji="0" lang="en-US" sz="1200" b="0" i="1"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 </a:t>
            </a:r>
            <a:r>
              <a:rPr kumimoji="0" lang="en-US" sz="1200" b="0" i="0" u="sng" strike="noStrike" kern="1200" cap="none" spc="0" normalizeH="0" baseline="0" noProof="0">
                <a:ln>
                  <a:noFill/>
                </a:ln>
                <a:solidFill>
                  <a:srgbClr val="0000FF"/>
                </a:solidFill>
                <a:effectLst/>
                <a:uLnTx/>
                <a:uFillTx/>
                <a:latin typeface="Arial" panose="020B0604020202020204"/>
                <a:ea typeface="Times New Roman" panose="02020603050405020304" pitchFamily="18" charset="0"/>
                <a:cs typeface="+mn-cs"/>
                <a:hlinkClick r:id="rId4"/>
              </a:rPr>
              <a:t>https://doi.org/10.1177/07419325231193147</a:t>
            </a:r>
            <a:endPar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endParaRPr>
          </a:p>
        </p:txBody>
      </p:sp>
    </p:spTree>
    <p:extLst>
      <p:ext uri="{BB962C8B-B14F-4D97-AF65-F5344CB8AC3E}">
        <p14:creationId xmlns:p14="http://schemas.microsoft.com/office/powerpoint/2010/main" val="3800192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3CBBA-E0A6-9E1D-08D2-8DB0BE4CFC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A08B6-E69C-65ED-19A4-51E70499BEEF}"/>
              </a:ext>
            </a:extLst>
          </p:cNvPr>
          <p:cNvSpPr>
            <a:spLocks noGrp="1"/>
          </p:cNvSpPr>
          <p:nvPr>
            <p:ph type="title"/>
          </p:nvPr>
        </p:nvSpPr>
        <p:spPr>
          <a:xfrm>
            <a:off x="0" y="101615"/>
            <a:ext cx="12192000" cy="830997"/>
          </a:xfrm>
        </p:spPr>
        <p:txBody>
          <a:bodyPr>
            <a:normAutofit/>
          </a:bodyPr>
          <a:lstStyle/>
          <a:p>
            <a:r>
              <a:rPr lang="en-US"/>
              <a:t>Predictive Validity – Elementary School (1 of 2)</a:t>
            </a:r>
          </a:p>
        </p:txBody>
      </p:sp>
      <p:sp>
        <p:nvSpPr>
          <p:cNvPr id="8" name="TextBox 7">
            <a:extLst>
              <a:ext uri="{FF2B5EF4-FFF2-40B4-BE49-F238E27FC236}">
                <a16:creationId xmlns:a16="http://schemas.microsoft.com/office/drawing/2014/main" id="{22E71673-EFE7-F647-1044-8502665EEC16}"/>
              </a:ext>
            </a:extLst>
          </p:cNvPr>
          <p:cNvSpPr txBox="1"/>
          <p:nvPr/>
        </p:nvSpPr>
        <p:spPr>
          <a:xfrm>
            <a:off x="161695" y="990140"/>
            <a:ext cx="4967967" cy="830997"/>
          </a:xfrm>
          <a:prstGeom prst="rect">
            <a:avLst/>
          </a:prstGeom>
          <a:noFill/>
          <a:ln>
            <a:solidFill>
              <a:schemeClr val="tx1"/>
            </a:solidFill>
          </a:ln>
        </p:spPr>
        <p:txBody>
          <a:bodyPr wrap="square" rtlCol="0">
            <a:spAutoFit/>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24,535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students in grades K-6</a:t>
            </a:r>
          </a:p>
          <a:p>
            <a:pPr marL="0" marR="0" lvl="0" indent="0" algn="l" defTabSz="43891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schools in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geographic regions</a:t>
            </a:r>
          </a:p>
        </p:txBody>
      </p:sp>
      <p:pic>
        <p:nvPicPr>
          <p:cNvPr id="20" name="Graphic 19" descr="Visual representation of items representing externalizing subscale of the SRSS-IE elementary version: (1) Steal, (2) Lie, Cheat, sneak, (3) behavior problems, (4) negative attitude, (5) aggressive behavior">
            <a:extLst>
              <a:ext uri="{FF2B5EF4-FFF2-40B4-BE49-F238E27FC236}">
                <a16:creationId xmlns:a16="http://schemas.microsoft.com/office/drawing/2014/main" id="{0B6062CC-2F7D-F0F0-E636-80E6A6A6C1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8147" y="2009053"/>
            <a:ext cx="3588122" cy="1808322"/>
          </a:xfrm>
          <a:prstGeom prst="rect">
            <a:avLst/>
          </a:prstGeom>
        </p:spPr>
      </p:pic>
      <p:pic>
        <p:nvPicPr>
          <p:cNvPr id="21" name="Graphic 20" descr="Visual representation of items representing internalizing subscale of the SRSS-IE elementary version: (1) Emotionally flat, (2) Sad, depressed, (3) Anxious, (4) lonely ">
            <a:extLst>
              <a:ext uri="{FF2B5EF4-FFF2-40B4-BE49-F238E27FC236}">
                <a16:creationId xmlns:a16="http://schemas.microsoft.com/office/drawing/2014/main" id="{AF779467-E36E-1660-918D-9366DC9D53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4754" y="4005291"/>
            <a:ext cx="3694908" cy="1438827"/>
          </a:xfrm>
          <a:prstGeom prst="rect">
            <a:avLst/>
          </a:prstGeom>
        </p:spPr>
      </p:pic>
      <p:pic>
        <p:nvPicPr>
          <p:cNvPr id="7" name="Graphic 6" descr="Table of statistical predictive validity testing of the elementary SRSS-IE 9 vs SRSS-IE 12. All outcomes (ODRs, Suspensions, Nurse Visits, Reading, math, course failures, SPED referrals) for both Externalizing and Internalizing predictors were statistically significant at p &lt; .0001 except Internalizing: Suspensions which had a p value of 0.0011. ">
            <a:extLst>
              <a:ext uri="{FF2B5EF4-FFF2-40B4-BE49-F238E27FC236}">
                <a16:creationId xmlns:a16="http://schemas.microsoft.com/office/drawing/2014/main" id="{1BDDC0B1-C314-B7FB-5098-89A8DD4B2A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1800" y="990140"/>
            <a:ext cx="5475446" cy="4519747"/>
          </a:xfrm>
          <a:prstGeom prst="rect">
            <a:avLst/>
          </a:prstGeom>
        </p:spPr>
      </p:pic>
      <p:sp>
        <p:nvSpPr>
          <p:cNvPr id="6" name="Content Placeholder 2">
            <a:extLst>
              <a:ext uri="{FF2B5EF4-FFF2-40B4-BE49-F238E27FC236}">
                <a16:creationId xmlns:a16="http://schemas.microsoft.com/office/drawing/2014/main" id="{1EB0952C-A55A-C2CE-C5A5-3FDE1B314357}"/>
              </a:ext>
            </a:extLst>
          </p:cNvPr>
          <p:cNvSpPr>
            <a:spLocks noGrp="1"/>
          </p:cNvSpPr>
          <p:nvPr>
            <p:ph idx="1"/>
          </p:nvPr>
        </p:nvSpPr>
        <p:spPr>
          <a:xfrm rot="10800000" flipV="1">
            <a:off x="0" y="5470218"/>
            <a:ext cx="10515600" cy="455169"/>
          </a:xfrm>
        </p:spPr>
        <p:txBody>
          <a:bodyPr>
            <a:noAutofit/>
          </a:bodyPr>
          <a:lstStyle/>
          <a:p>
            <a:pPr marL="0" indent="0">
              <a:buNone/>
            </a:pPr>
            <a:r>
              <a:rPr lang="en-US" sz="2400">
                <a:latin typeface="Arial"/>
                <a:cs typeface="Arial"/>
              </a:rPr>
              <a:t>Green shading indicates the predictive relationship was statistically significant at </a:t>
            </a:r>
            <a:r>
              <a:rPr lang="en-US" sz="2400" i="1">
                <a:latin typeface="Arial"/>
                <a:cs typeface="Arial"/>
              </a:rPr>
              <a:t>p</a:t>
            </a:r>
            <a:r>
              <a:rPr lang="en-US" sz="2400">
                <a:latin typeface="Arial"/>
                <a:cs typeface="Arial"/>
              </a:rPr>
              <a:t> </a:t>
            </a:r>
            <a:r>
              <a:rPr lang="en-US" sz="2400" u="sng">
                <a:latin typeface="Arial"/>
                <a:cs typeface="Arial"/>
              </a:rPr>
              <a:t>&lt;</a:t>
            </a:r>
            <a:r>
              <a:rPr lang="en-US" sz="2400">
                <a:latin typeface="Arial"/>
                <a:cs typeface="Arial"/>
              </a:rPr>
              <a:t> .0001.</a:t>
            </a:r>
            <a:endParaRPr lang="en-US" sz="2400"/>
          </a:p>
        </p:txBody>
      </p:sp>
      <p:sp>
        <p:nvSpPr>
          <p:cNvPr id="4" name="Content Placeholder 2">
            <a:extLst>
              <a:ext uri="{FF2B5EF4-FFF2-40B4-BE49-F238E27FC236}">
                <a16:creationId xmlns:a16="http://schemas.microsoft.com/office/drawing/2014/main" id="{E71E3AEE-8BEB-BE63-F27F-C00EF82BBDE0}"/>
              </a:ext>
            </a:extLst>
          </p:cNvPr>
          <p:cNvSpPr txBox="1">
            <a:spLocks/>
          </p:cNvSpPr>
          <p:nvPr/>
        </p:nvSpPr>
        <p:spPr>
          <a:xfrm>
            <a:off x="161695" y="6249214"/>
            <a:ext cx="10853635" cy="455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0">
              <a:lnSpc>
                <a:spcPct val="90000"/>
              </a:lnSpc>
              <a:spcBef>
                <a:spcPts val="500"/>
              </a:spcBef>
              <a:spcAft>
                <a:spcPts val="5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Lane, K. L., Oakes, W. P., Buckman, M. M., Lane, N. A., Lane, K. S., Fleming, K., Swinburne Romine, R., Sherod, R. L., Chang, C., &amp; Cantwell, E. D. (2024) Additional evidence of predictive validity of SRSS-IE scores with elementary students. </a:t>
            </a:r>
            <a:r>
              <a:rPr kumimoji="0" lang="en-US" sz="1200" b="0" i="1"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Behavioral Disorders. 49</a:t>
            </a: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(3), 189-204</a:t>
            </a:r>
            <a:r>
              <a:rPr kumimoji="0" lang="en-US" sz="1200" b="0" i="1"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 </a:t>
            </a:r>
            <a:r>
              <a:rPr kumimoji="0" lang="en-US" sz="1200" b="0" i="0" u="none" strike="noStrike" kern="1200" cap="none" spc="0" normalizeH="0" baseline="0" noProof="0">
                <a:ln>
                  <a:noFill/>
                </a:ln>
                <a:solidFill>
                  <a:srgbClr val="333333"/>
                </a:solidFill>
                <a:effectLst/>
                <a:uLnTx/>
                <a:uFillTx/>
                <a:latin typeface="Arial" panose="020B0604020202020204"/>
                <a:ea typeface="Times New Roman" panose="02020603050405020304" pitchFamily="18" charset="0"/>
                <a:cs typeface="+mn-cs"/>
                <a:hlinkClick r:id="rId9"/>
              </a:rPr>
              <a:t>https://doi.org/10.1177/01987429231222890</a:t>
            </a:r>
            <a:endParaRPr kumimoji="0" lang="en-US" sz="1200" b="0" i="0" u="none" strike="noStrike" kern="1200" cap="none" spc="0" normalizeH="0" baseline="0" noProof="0">
              <a:ln>
                <a:noFill/>
              </a:ln>
              <a:solidFill>
                <a:srgbClr val="333333"/>
              </a:solidFill>
              <a:effectLst/>
              <a:uLnTx/>
              <a:uFillTx/>
              <a:latin typeface="Arial" panose="020B0604020202020204"/>
              <a:ea typeface="Times New Roman" panose="02020603050405020304" pitchFamily="18" charset="0"/>
              <a:cs typeface="+mn-cs"/>
            </a:endParaRPr>
          </a:p>
          <a:p>
            <a:pPr marL="0" marR="0" lvl="0" indent="0" algn="l" defTabSz="914400" rtl="0" eaLnBrk="1" fontAlgn="auto" latinLnBrk="0" hangingPunct="0">
              <a:lnSpc>
                <a:spcPct val="90000"/>
              </a:lnSpc>
              <a:spcBef>
                <a:spcPts val="500"/>
              </a:spcBef>
              <a:spcAft>
                <a:spcPts val="500"/>
              </a:spcAft>
              <a:buClrTx/>
              <a:buSzTx/>
              <a:buFont typeface="Arial" panose="020B0604020202020204" pitchFamily="34" charset="0"/>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endParaRPr>
          </a:p>
        </p:txBody>
      </p:sp>
    </p:spTree>
    <p:extLst>
      <p:ext uri="{BB962C8B-B14F-4D97-AF65-F5344CB8AC3E}">
        <p14:creationId xmlns:p14="http://schemas.microsoft.com/office/powerpoint/2010/main" val="500667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3CBBA-E0A6-9E1D-08D2-8DB0BE4CFC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A08B6-E69C-65ED-19A4-51E70499BEEF}"/>
              </a:ext>
            </a:extLst>
          </p:cNvPr>
          <p:cNvSpPr>
            <a:spLocks noGrp="1"/>
          </p:cNvSpPr>
          <p:nvPr>
            <p:ph type="title"/>
          </p:nvPr>
        </p:nvSpPr>
        <p:spPr>
          <a:xfrm>
            <a:off x="9558" y="0"/>
            <a:ext cx="12108870" cy="990140"/>
          </a:xfrm>
        </p:spPr>
        <p:txBody>
          <a:bodyPr>
            <a:normAutofit/>
          </a:bodyPr>
          <a:lstStyle/>
          <a:p>
            <a:r>
              <a:rPr lang="en-US"/>
              <a:t>Predictive Validity – Elementary School (2 of 2)</a:t>
            </a:r>
          </a:p>
        </p:txBody>
      </p:sp>
      <p:sp>
        <p:nvSpPr>
          <p:cNvPr id="8" name="TextBox 7">
            <a:extLst>
              <a:ext uri="{FF2B5EF4-FFF2-40B4-BE49-F238E27FC236}">
                <a16:creationId xmlns:a16="http://schemas.microsoft.com/office/drawing/2014/main" id="{22E71673-EFE7-F647-1044-8502665EEC16}"/>
              </a:ext>
            </a:extLst>
          </p:cNvPr>
          <p:cNvSpPr txBox="1"/>
          <p:nvPr/>
        </p:nvSpPr>
        <p:spPr>
          <a:xfrm>
            <a:off x="161695" y="990140"/>
            <a:ext cx="4967967" cy="830997"/>
          </a:xfrm>
          <a:prstGeom prst="rect">
            <a:avLst/>
          </a:prstGeom>
          <a:noFill/>
          <a:ln>
            <a:solidFill>
              <a:schemeClr val="tx1"/>
            </a:solidFill>
          </a:ln>
        </p:spPr>
        <p:txBody>
          <a:bodyPr wrap="square" rtlCol="0">
            <a:spAutoFit/>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24,535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students in grades K-6</a:t>
            </a:r>
          </a:p>
          <a:p>
            <a:pPr marL="0" marR="0" lvl="0" indent="0" algn="l" defTabSz="43891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schools in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geographic regions</a:t>
            </a:r>
          </a:p>
        </p:txBody>
      </p:sp>
      <p:pic>
        <p:nvPicPr>
          <p:cNvPr id="20" name="Graphic 19" descr="Visual representation of items representing externalizing subscale of the SRSS-IE elementary version: (1) Steal, (2) Lie, Cheat, sneak, (3) behavior problems, (4) negative attitude, (5) aggressive behavior">
            <a:extLst>
              <a:ext uri="{FF2B5EF4-FFF2-40B4-BE49-F238E27FC236}">
                <a16:creationId xmlns:a16="http://schemas.microsoft.com/office/drawing/2014/main" id="{0B6062CC-2F7D-F0F0-E636-80E6A6A6C1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8147" y="2009053"/>
            <a:ext cx="3588122" cy="1808322"/>
          </a:xfrm>
          <a:prstGeom prst="rect">
            <a:avLst/>
          </a:prstGeom>
        </p:spPr>
      </p:pic>
      <p:pic>
        <p:nvPicPr>
          <p:cNvPr id="21" name="Graphic 20" descr="Visual representation of items representing internalizing subscale of the SRSS-IE elementary version: (1) Emotionally flat, (2) Sad, depressed, (3) Anxious, (4) lonely ">
            <a:extLst>
              <a:ext uri="{FF2B5EF4-FFF2-40B4-BE49-F238E27FC236}">
                <a16:creationId xmlns:a16="http://schemas.microsoft.com/office/drawing/2014/main" id="{AF779467-E36E-1660-918D-9366DC9D53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4754" y="4005291"/>
            <a:ext cx="3694908" cy="1438827"/>
          </a:xfrm>
          <a:prstGeom prst="rect">
            <a:avLst/>
          </a:prstGeom>
        </p:spPr>
      </p:pic>
      <p:pic>
        <p:nvPicPr>
          <p:cNvPr id="7" name="Graphic 6" descr="Table of statistical predictive validity testing of the elementary SRSS-IE 9 vs SRSS-IE 12. All outcomes (ODRs, Suspensions, Nurse Visits, Reading, math, course failures, SPED referrals) for both Externalizing and Internalizing predictors were statistically significant at p &lt; .0001 except Internalizing: Suspensions which had a p value of 0.0011. ">
            <a:extLst>
              <a:ext uri="{FF2B5EF4-FFF2-40B4-BE49-F238E27FC236}">
                <a16:creationId xmlns:a16="http://schemas.microsoft.com/office/drawing/2014/main" id="{1BDDC0B1-C314-B7FB-5098-89A8DD4B2A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1800" y="990140"/>
            <a:ext cx="5475446" cy="4519747"/>
          </a:xfrm>
          <a:prstGeom prst="rect">
            <a:avLst/>
          </a:prstGeom>
        </p:spPr>
      </p:pic>
      <p:sp>
        <p:nvSpPr>
          <p:cNvPr id="6" name="Content Placeholder 2">
            <a:extLst>
              <a:ext uri="{FF2B5EF4-FFF2-40B4-BE49-F238E27FC236}">
                <a16:creationId xmlns:a16="http://schemas.microsoft.com/office/drawing/2014/main" id="{1EB0952C-A55A-C2CE-C5A5-3FDE1B314357}"/>
              </a:ext>
            </a:extLst>
          </p:cNvPr>
          <p:cNvSpPr>
            <a:spLocks noGrp="1"/>
          </p:cNvSpPr>
          <p:nvPr>
            <p:ph idx="1"/>
          </p:nvPr>
        </p:nvSpPr>
        <p:spPr>
          <a:xfrm rot="10800000" flipV="1">
            <a:off x="0" y="5470218"/>
            <a:ext cx="10515600" cy="455169"/>
          </a:xfrm>
        </p:spPr>
        <p:txBody>
          <a:bodyPr>
            <a:noAutofit/>
          </a:bodyPr>
          <a:lstStyle/>
          <a:p>
            <a:pPr marL="0" indent="0">
              <a:buNone/>
            </a:pPr>
            <a:r>
              <a:rPr lang="en-US" sz="2400">
                <a:latin typeface="Arial"/>
                <a:cs typeface="Arial"/>
              </a:rPr>
              <a:t>Green shading indicates the predictive relationship was statistically significant at </a:t>
            </a:r>
            <a:r>
              <a:rPr lang="en-US" sz="2400" i="1">
                <a:latin typeface="Arial"/>
                <a:cs typeface="Arial"/>
              </a:rPr>
              <a:t>p</a:t>
            </a:r>
            <a:r>
              <a:rPr lang="en-US" sz="2400">
                <a:latin typeface="Arial"/>
                <a:cs typeface="Arial"/>
              </a:rPr>
              <a:t> </a:t>
            </a:r>
            <a:r>
              <a:rPr lang="en-US" sz="2400" u="sng">
                <a:latin typeface="Arial"/>
                <a:cs typeface="Arial"/>
              </a:rPr>
              <a:t>&lt;</a:t>
            </a:r>
            <a:r>
              <a:rPr lang="en-US" sz="2400">
                <a:latin typeface="Arial"/>
                <a:cs typeface="Arial"/>
              </a:rPr>
              <a:t> .0001.</a:t>
            </a:r>
            <a:endParaRPr lang="en-US" sz="2400"/>
          </a:p>
        </p:txBody>
      </p:sp>
      <p:sp>
        <p:nvSpPr>
          <p:cNvPr id="4" name="Content Placeholder 2">
            <a:extLst>
              <a:ext uri="{FF2B5EF4-FFF2-40B4-BE49-F238E27FC236}">
                <a16:creationId xmlns:a16="http://schemas.microsoft.com/office/drawing/2014/main" id="{E71E3AEE-8BEB-BE63-F27F-C00EF82BBDE0}"/>
              </a:ext>
            </a:extLst>
          </p:cNvPr>
          <p:cNvSpPr txBox="1">
            <a:spLocks/>
          </p:cNvSpPr>
          <p:nvPr/>
        </p:nvSpPr>
        <p:spPr>
          <a:xfrm>
            <a:off x="161695" y="6249214"/>
            <a:ext cx="10853635" cy="455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0">
              <a:lnSpc>
                <a:spcPct val="90000"/>
              </a:lnSpc>
              <a:spcBef>
                <a:spcPts val="500"/>
              </a:spcBef>
              <a:spcAft>
                <a:spcPts val="5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Lane, K. L., Oakes, W. P., Buckman, M. M., Lane, N. A., Lane, K. S., Fleming, K., Swinburne Romine, R., Sherod, R. L., Chang, C., &amp; Cantwell, E. D. (2024) Additional evidence of predictive validity of SRSS-IE scores with elementary students. </a:t>
            </a:r>
            <a:r>
              <a:rPr kumimoji="0" lang="en-US" sz="1200" b="0" i="1"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Behavioral Disorders. 49</a:t>
            </a: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(3), 189-204</a:t>
            </a:r>
            <a:r>
              <a:rPr kumimoji="0" lang="en-US" sz="1200" b="0" i="1"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 </a:t>
            </a:r>
            <a:r>
              <a:rPr kumimoji="0" lang="en-US" sz="1200" b="0" i="0" u="none" strike="noStrike" kern="1200" cap="none" spc="0" normalizeH="0" baseline="0" noProof="0">
                <a:ln>
                  <a:noFill/>
                </a:ln>
                <a:solidFill>
                  <a:srgbClr val="333333"/>
                </a:solidFill>
                <a:effectLst/>
                <a:uLnTx/>
                <a:uFillTx/>
                <a:latin typeface="Arial" panose="020B0604020202020204"/>
                <a:ea typeface="Times New Roman" panose="02020603050405020304" pitchFamily="18" charset="0"/>
                <a:cs typeface="+mn-cs"/>
                <a:hlinkClick r:id="rId9"/>
              </a:rPr>
              <a:t>https://doi.org/10.1177/01987429231222890</a:t>
            </a:r>
            <a:endParaRPr kumimoji="0" lang="en-US" sz="1200" b="0" i="0" u="none" strike="noStrike" kern="1200" cap="none" spc="0" normalizeH="0" baseline="0" noProof="0">
              <a:ln>
                <a:noFill/>
              </a:ln>
              <a:solidFill>
                <a:srgbClr val="333333"/>
              </a:solidFill>
              <a:effectLst/>
              <a:uLnTx/>
              <a:uFillTx/>
              <a:latin typeface="Arial" panose="020B0604020202020204"/>
              <a:ea typeface="Times New Roman" panose="02020603050405020304" pitchFamily="18" charset="0"/>
              <a:cs typeface="+mn-cs"/>
            </a:endParaRPr>
          </a:p>
          <a:p>
            <a:pPr marL="0" marR="0" lvl="0" indent="0" algn="l" defTabSz="914400" rtl="0" eaLnBrk="1" fontAlgn="auto" latinLnBrk="0" hangingPunct="0">
              <a:lnSpc>
                <a:spcPct val="90000"/>
              </a:lnSpc>
              <a:spcBef>
                <a:spcPts val="500"/>
              </a:spcBef>
              <a:spcAft>
                <a:spcPts val="500"/>
              </a:spcAft>
              <a:buClrTx/>
              <a:buSzTx/>
              <a:buFont typeface="Arial" panose="020B0604020202020204" pitchFamily="34" charset="0"/>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endParaRPr>
          </a:p>
        </p:txBody>
      </p:sp>
    </p:spTree>
    <p:extLst>
      <p:ext uri="{BB962C8B-B14F-4D97-AF65-F5344CB8AC3E}">
        <p14:creationId xmlns:p14="http://schemas.microsoft.com/office/powerpoint/2010/main" val="4159757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537FD-AE4C-3DEC-4957-FC7F635AF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A05D92-19E6-4BD4-52A4-3E809640D56C}"/>
              </a:ext>
            </a:extLst>
          </p:cNvPr>
          <p:cNvSpPr>
            <a:spLocks noGrp="1"/>
          </p:cNvSpPr>
          <p:nvPr>
            <p:ph type="title"/>
          </p:nvPr>
        </p:nvSpPr>
        <p:spPr>
          <a:xfrm>
            <a:off x="709148" y="14036"/>
            <a:ext cx="10515600" cy="1325563"/>
          </a:xfrm>
        </p:spPr>
        <p:txBody>
          <a:bodyPr/>
          <a:lstStyle/>
          <a:p>
            <a:r>
              <a:rPr lang="en-US"/>
              <a:t>Predictive Validity – High School</a:t>
            </a:r>
          </a:p>
        </p:txBody>
      </p:sp>
      <p:sp>
        <p:nvSpPr>
          <p:cNvPr id="8" name="TextBox 7">
            <a:extLst>
              <a:ext uri="{FF2B5EF4-FFF2-40B4-BE49-F238E27FC236}">
                <a16:creationId xmlns:a16="http://schemas.microsoft.com/office/drawing/2014/main" id="{F804F999-FC9C-8124-BFD2-47CBBE82B540}"/>
              </a:ext>
            </a:extLst>
          </p:cNvPr>
          <p:cNvSpPr txBox="1"/>
          <p:nvPr/>
        </p:nvSpPr>
        <p:spPr>
          <a:xfrm>
            <a:off x="89105" y="996245"/>
            <a:ext cx="4394405" cy="830997"/>
          </a:xfrm>
          <a:prstGeom prst="rect">
            <a:avLst/>
          </a:prstGeom>
          <a:noFill/>
          <a:ln>
            <a:solidFill>
              <a:schemeClr val="tx1"/>
            </a:solidFill>
          </a:ln>
        </p:spPr>
        <p:txBody>
          <a:bodyPr wrap="square">
            <a:spAutoFit/>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7,244</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students in grades 9-12</a:t>
            </a:r>
          </a:p>
          <a:p>
            <a:pPr marL="889000" marR="0" lvl="0" indent="-857250" defTabSz="43891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geographic regions</a:t>
            </a:r>
          </a:p>
        </p:txBody>
      </p:sp>
      <p:pic>
        <p:nvPicPr>
          <p:cNvPr id="7" name="Graphic 6" descr="Visual representation of items representing externalizing subscale of the SRSS-IE high school version: (1) Steal, (2) Lie, Cheat, sneak, (3) behavior problems, (4) negative attitude, (5) aggressive behavior">
            <a:extLst>
              <a:ext uri="{FF2B5EF4-FFF2-40B4-BE49-F238E27FC236}">
                <a16:creationId xmlns:a16="http://schemas.microsoft.com/office/drawing/2014/main" id="{67417A41-B784-0378-E5B5-D07D9D491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4789" y="2033163"/>
            <a:ext cx="3588122" cy="1808322"/>
          </a:xfrm>
          <a:prstGeom prst="rect">
            <a:avLst/>
          </a:prstGeom>
        </p:spPr>
      </p:pic>
      <p:pic>
        <p:nvPicPr>
          <p:cNvPr id="9" name="Graphic 8" descr="Visual representation of items representing internalizing subscale of the SRSS-IE high school version: (1) Emotionally flat, (2) Sad, depressed, (3) Anxious, (4) lonely ">
            <a:extLst>
              <a:ext uri="{FF2B5EF4-FFF2-40B4-BE49-F238E27FC236}">
                <a16:creationId xmlns:a16="http://schemas.microsoft.com/office/drawing/2014/main" id="{6AE34555-6D79-03F1-84F7-8916963C9D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4789" y="3976328"/>
            <a:ext cx="3694908" cy="1438827"/>
          </a:xfrm>
          <a:prstGeom prst="rect">
            <a:avLst/>
          </a:prstGeom>
        </p:spPr>
      </p:pic>
      <p:pic>
        <p:nvPicPr>
          <p:cNvPr id="4" name="Graphic 3" descr="Table of statistical predictive validity testing of the High School SRSS-IE 9 vs SRSS-IE 12. Outcomes (ODRs, Suspensions, Nurse Visits, Reading, math, course failures, SPED referrals) for both Externalizing and Internalizing predictors were statistically significant at p &lt; .0001 except the following:  Externalizing: Subscale: SPED referrals, 0.3090, Latent: 0.3150, Internalizing Latent: ODRs: 0.0010, Subscale: 0.0010 Nurse Visits: 0.0200, Subscale 0.0010; SPED referrals: 0.540 (Latent) and 0.210 (subscale);  SRSS-IE 12 Externalizing: SPED referrals subscale: 0.1360 Internalizing Nurse Visits: 0.0010; SPED referrals: 0.0430. The following tests were not conducted: SRSS-IE 9 and 12, Reading, Math across both internalizing and externalizing">
            <a:extLst>
              <a:ext uri="{FF2B5EF4-FFF2-40B4-BE49-F238E27FC236}">
                <a16:creationId xmlns:a16="http://schemas.microsoft.com/office/drawing/2014/main" id="{ADC81009-F05C-8FF9-53FA-1C10AEDAE0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9495" y="996245"/>
            <a:ext cx="5356583" cy="4256184"/>
          </a:xfrm>
          <a:prstGeom prst="rect">
            <a:avLst/>
          </a:prstGeom>
        </p:spPr>
      </p:pic>
      <p:sp>
        <p:nvSpPr>
          <p:cNvPr id="10" name="Content Placeholder 2">
            <a:extLst>
              <a:ext uri="{FF2B5EF4-FFF2-40B4-BE49-F238E27FC236}">
                <a16:creationId xmlns:a16="http://schemas.microsoft.com/office/drawing/2014/main" id="{37BEC918-E9C4-1C8D-0208-F5CCBDDDD161}"/>
              </a:ext>
            </a:extLst>
          </p:cNvPr>
          <p:cNvSpPr txBox="1">
            <a:spLocks/>
          </p:cNvSpPr>
          <p:nvPr/>
        </p:nvSpPr>
        <p:spPr>
          <a:xfrm>
            <a:off x="89105" y="5519676"/>
            <a:ext cx="9938843" cy="311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Green shading indicates the predictive relationship was statistically significant at </a:t>
            </a:r>
            <a:r>
              <a:rPr kumimoji="0" lang="en-US" sz="2400" b="0" i="1" u="none" strike="noStrike" kern="1200" cap="none" spc="0" normalizeH="0" baseline="0" noProof="0">
                <a:ln>
                  <a:noFill/>
                </a:ln>
                <a:solidFill>
                  <a:prstClr val="black"/>
                </a:solidFill>
                <a:effectLst/>
                <a:uLnTx/>
                <a:uFillTx/>
                <a:latin typeface="Arial"/>
                <a:ea typeface="+mn-ea"/>
                <a:cs typeface="Arial"/>
              </a:rPr>
              <a:t>p</a:t>
            </a:r>
            <a:r>
              <a:rPr kumimoji="0" lang="en-US" sz="2400" b="0" i="0" u="none" strike="noStrike" kern="1200" cap="none" spc="0" normalizeH="0" baseline="0" noProof="0">
                <a:ln>
                  <a:noFill/>
                </a:ln>
                <a:solidFill>
                  <a:prstClr val="black"/>
                </a:solidFill>
                <a:effectLst/>
                <a:uLnTx/>
                <a:uFillTx/>
                <a:latin typeface="Arial"/>
                <a:ea typeface="+mn-ea"/>
                <a:cs typeface="Arial"/>
              </a:rPr>
              <a:t> </a:t>
            </a:r>
            <a:r>
              <a:rPr kumimoji="0" lang="en-US" sz="2400" b="0" i="0" u="sng" strike="noStrike" kern="1200" cap="none" spc="0" normalizeH="0" baseline="0" noProof="0">
                <a:ln>
                  <a:noFill/>
                </a:ln>
                <a:solidFill>
                  <a:prstClr val="black"/>
                </a:solidFill>
                <a:effectLst/>
                <a:uLnTx/>
                <a:uFillTx/>
                <a:latin typeface="Arial"/>
                <a:ea typeface="+mn-ea"/>
                <a:cs typeface="Arial"/>
              </a:rPr>
              <a:t>&lt;</a:t>
            </a:r>
            <a:r>
              <a:rPr kumimoji="0" lang="en-US" sz="2400" b="0" i="0" u="none" strike="noStrike" kern="1200" cap="none" spc="0" normalizeH="0" baseline="0" noProof="0">
                <a:ln>
                  <a:noFill/>
                </a:ln>
                <a:solidFill>
                  <a:prstClr val="black"/>
                </a:solidFill>
                <a:effectLst/>
                <a:uLnTx/>
                <a:uFillTx/>
                <a:latin typeface="Arial"/>
                <a:ea typeface="+mn-ea"/>
                <a:cs typeface="Arial"/>
              </a:rPr>
              <a:t> .0001. Gray indicates a test was not conducted.</a:t>
            </a: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33132B0A-CC3A-CAA2-53AA-EFADED83BA09}"/>
              </a:ext>
            </a:extLst>
          </p:cNvPr>
          <p:cNvSpPr txBox="1">
            <a:spLocks/>
          </p:cNvSpPr>
          <p:nvPr/>
        </p:nvSpPr>
        <p:spPr>
          <a:xfrm>
            <a:off x="161695" y="6409567"/>
            <a:ext cx="10515600" cy="54020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Lane, K. L., Oakes, W. P., Buckman, M. M., Lane, N. A., Lane, K. S., Fleming, K., Swinburne Romine, R., Sherod, R. L., Cantwell, E. D &amp; Chang, C. (2024). New evidence of predictive validity of SRSS-IE scores with middle and high school students. </a:t>
            </a:r>
            <a:r>
              <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Frontiers in Education</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8:1251063. https://doi.org/10.3389/feduc.2023.1251063</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12869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E89C-225B-DD67-6AA8-A23D8A91E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7D63D-B40E-3A63-4C3A-09FB68DCA144}"/>
              </a:ext>
            </a:extLst>
          </p:cNvPr>
          <p:cNvSpPr>
            <a:spLocks noGrp="1"/>
          </p:cNvSpPr>
          <p:nvPr>
            <p:ph type="title"/>
          </p:nvPr>
        </p:nvSpPr>
        <p:spPr>
          <a:xfrm>
            <a:off x="8106310" y="18255"/>
            <a:ext cx="4085690" cy="1707803"/>
          </a:xfrm>
        </p:spPr>
        <p:txBody>
          <a:bodyPr>
            <a:normAutofit/>
          </a:bodyPr>
          <a:lstStyle/>
          <a:p>
            <a:pPr algn="ctr"/>
            <a:r>
              <a:rPr lang="en-US"/>
              <a:t>With sincere gratitude</a:t>
            </a:r>
          </a:p>
        </p:txBody>
      </p:sp>
      <p:sp>
        <p:nvSpPr>
          <p:cNvPr id="5" name="Title 1">
            <a:extLst>
              <a:ext uri="{FF2B5EF4-FFF2-40B4-BE49-F238E27FC236}">
                <a16:creationId xmlns:a16="http://schemas.microsoft.com/office/drawing/2014/main" id="{DFA6C5E7-A38C-FE77-B9DB-49FA2DC2C125}"/>
              </a:ext>
            </a:extLst>
          </p:cNvPr>
          <p:cNvSpPr txBox="1">
            <a:spLocks/>
          </p:cNvSpPr>
          <p:nvPr/>
        </p:nvSpPr>
        <p:spPr>
          <a:xfrm>
            <a:off x="8098351" y="4716066"/>
            <a:ext cx="4085690" cy="1328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a:t>The Ci3T Journey</a:t>
            </a:r>
          </a:p>
        </p:txBody>
      </p:sp>
      <p:pic>
        <p:nvPicPr>
          <p:cNvPr id="1026" name="A4D988B8-A995-42BE-B3CF-2A5111242ACF">
            <a:extLst>
              <a:ext uri="{FF2B5EF4-FFF2-40B4-BE49-F238E27FC236}">
                <a16:creationId xmlns:a16="http://schemas.microsoft.com/office/drawing/2014/main" id="{82B71DD5-E14F-8F6D-953D-C3FA3B4E958F}"/>
              </a:ext>
              <a:ext uri="{C183D7F6-B498-43B3-948B-1728B52AA6E4}">
                <adec:decorative xmlns:adec="http://schemas.microsoft.com/office/drawing/2017/decorative" val="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959" y="-13024"/>
            <a:ext cx="8106310" cy="688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5492058-DD9A-DAD0-C0EA-5BF133FA513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06310" y="2671282"/>
            <a:ext cx="4088607" cy="2044784"/>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37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FCBF-9924-6D6C-3398-415A8D9900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1</a:t>
            </a:r>
          </a:p>
        </p:txBody>
      </p:sp>
      <p:pic>
        <p:nvPicPr>
          <p:cNvPr id="7" name="Picture" descr="What is Behavior Screening? Infographic that includes its features, which are being reliable and valid, completed for all students, and conducted in fall, winter, and spring.">
            <a:extLst>
              <a:ext uri="{FF2B5EF4-FFF2-40B4-BE49-F238E27FC236}">
                <a16:creationId xmlns:a16="http://schemas.microsoft.com/office/drawing/2014/main" id="{00DA776C-235D-C137-36DB-E73435AC2EA4}"/>
              </a:ext>
            </a:extLst>
          </p:cNvPr>
          <p:cNvPicPr>
            <a:picLocks noChangeAspect="1"/>
          </p:cNvPicPr>
          <p:nvPr/>
        </p:nvPicPr>
        <p:blipFill>
          <a:blip r:embed="rId2"/>
          <a:stretch>
            <a:fillRect/>
          </a:stretch>
        </p:blipFill>
        <p:spPr>
          <a:xfrm>
            <a:off x="1647459" y="0"/>
            <a:ext cx="8897082" cy="11517257"/>
          </a:xfrm>
          <a:prstGeom prst="rect">
            <a:avLst/>
          </a:prstGeom>
          <a:ln>
            <a:solidFill>
              <a:schemeClr val="tx2"/>
            </a:solidFill>
          </a:ln>
        </p:spPr>
      </p:pic>
    </p:spTree>
    <p:extLst>
      <p:ext uri="{BB962C8B-B14F-4D97-AF65-F5344CB8AC3E}">
        <p14:creationId xmlns:p14="http://schemas.microsoft.com/office/powerpoint/2010/main" val="3463158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What is Behavior Screening? Infographic that includes its benefits, which is that data are used to shape instruction to meet students' multiple needs, as well as how that behavior screening data is used, which is to inform tier 1 instruction, identify opportunities for teacher-delivered low-intensity strategies, and connect students to tier 2 and tier 3 interventions.">
            <a:extLst>
              <a:ext uri="{FF2B5EF4-FFF2-40B4-BE49-F238E27FC236}">
                <a16:creationId xmlns:a16="http://schemas.microsoft.com/office/drawing/2014/main" id="{00DA776C-235D-C137-36DB-E73435AC2EA4}"/>
              </a:ext>
            </a:extLst>
          </p:cNvPr>
          <p:cNvPicPr>
            <a:picLocks noChangeAspect="1"/>
          </p:cNvPicPr>
          <p:nvPr/>
        </p:nvPicPr>
        <p:blipFill>
          <a:blip r:embed="rId2"/>
          <a:stretch>
            <a:fillRect/>
          </a:stretch>
        </p:blipFill>
        <p:spPr>
          <a:xfrm>
            <a:off x="1647459" y="-4659257"/>
            <a:ext cx="8897082" cy="11517257"/>
          </a:xfrm>
          <a:prstGeom prst="rect">
            <a:avLst/>
          </a:prstGeom>
          <a:ln>
            <a:solidFill>
              <a:schemeClr val="tx2"/>
            </a:solidFill>
          </a:ln>
        </p:spPr>
      </p:pic>
      <p:sp>
        <p:nvSpPr>
          <p:cNvPr id="2" name="Title 1">
            <a:extLst>
              <a:ext uri="{FF2B5EF4-FFF2-40B4-BE49-F238E27FC236}">
                <a16:creationId xmlns:a16="http://schemas.microsoft.com/office/drawing/2014/main" id="{2419AAA9-B34E-F464-56BB-81FE069AB2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2</a:t>
            </a:r>
          </a:p>
        </p:txBody>
      </p:sp>
    </p:spTree>
    <p:extLst>
      <p:ext uri="{BB962C8B-B14F-4D97-AF65-F5344CB8AC3E}">
        <p14:creationId xmlns:p14="http://schemas.microsoft.com/office/powerpoint/2010/main" val="970400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7458-403D-3A69-0612-8EB3F48C3D2D}"/>
              </a:ext>
            </a:extLst>
          </p:cNvPr>
          <p:cNvSpPr>
            <a:spLocks noGrp="1"/>
          </p:cNvSpPr>
          <p:nvPr>
            <p:ph type="title"/>
          </p:nvPr>
        </p:nvSpPr>
        <p:spPr/>
        <p:txBody>
          <a:bodyPr/>
          <a:lstStyle/>
          <a:p>
            <a:r>
              <a:rPr lang="en-US"/>
              <a:t>Using Academic and Behavior </a:t>
            </a:r>
            <a:br>
              <a:rPr lang="en-US"/>
            </a:br>
            <a:r>
              <a:rPr lang="en-US"/>
              <a:t>Screening Data</a:t>
            </a:r>
          </a:p>
        </p:txBody>
      </p:sp>
      <p:sp>
        <p:nvSpPr>
          <p:cNvPr id="3" name="Content Placeholder 2">
            <a:extLst>
              <a:ext uri="{FF2B5EF4-FFF2-40B4-BE49-F238E27FC236}">
                <a16:creationId xmlns:a16="http://schemas.microsoft.com/office/drawing/2014/main" id="{8A618BF7-9411-B470-1F76-E1833216A7A7}"/>
              </a:ext>
            </a:extLst>
          </p:cNvPr>
          <p:cNvSpPr>
            <a:spLocks noGrp="1"/>
          </p:cNvSpPr>
          <p:nvPr>
            <p:ph idx="1"/>
          </p:nvPr>
        </p:nvSpPr>
        <p:spPr>
          <a:xfrm>
            <a:off x="838200" y="1825625"/>
            <a:ext cx="10515600" cy="1325563"/>
          </a:xfrm>
        </p:spPr>
        <p:txBody>
          <a:bodyPr/>
          <a:lstStyle/>
          <a:p>
            <a:pPr marL="0" indent="0">
              <a:buNone/>
            </a:pPr>
            <a:r>
              <a:rPr lang="en-US"/>
              <a:t>These academic and behavior screening data are then reviewed alongside other data collected as part of typical school practices (e.g., attendance, office discipline referrals, grades) to:</a:t>
            </a:r>
          </a:p>
        </p:txBody>
      </p:sp>
      <p:pic>
        <p:nvPicPr>
          <p:cNvPr id="4" name="Picture 3" descr="Infographic illustrating three ways to use screening data: inform Tier 1 instruction, identify opportunities for teacher-delivered, low-intensity strategies, and connect students to Tier 2 and Tier 3 interventions">
            <a:extLst>
              <a:ext uri="{FF2B5EF4-FFF2-40B4-BE49-F238E27FC236}">
                <a16:creationId xmlns:a16="http://schemas.microsoft.com/office/drawing/2014/main" id="{F0D8B7A4-51E9-8704-A517-CEFAE98E2E9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862667" y="3286125"/>
            <a:ext cx="8624711" cy="3094273"/>
          </a:xfrm>
          <a:prstGeom prst="rect">
            <a:avLst/>
          </a:prstGeom>
          <a:ln>
            <a:solidFill>
              <a:schemeClr val="tx2"/>
            </a:solidFill>
          </a:ln>
        </p:spPr>
      </p:pic>
    </p:spTree>
    <p:extLst>
      <p:ext uri="{BB962C8B-B14F-4D97-AF65-F5344CB8AC3E}">
        <p14:creationId xmlns:p14="http://schemas.microsoft.com/office/powerpoint/2010/main" val="36473293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64C9F-A0FF-4899-A41F-DF8DEBEF41D5}"/>
              </a:ext>
            </a:extLst>
          </p:cNvPr>
          <p:cNvSpPr>
            <a:spLocks noGrp="1"/>
          </p:cNvSpPr>
          <p:nvPr>
            <p:ph type="title" idx="4294967295"/>
          </p:nvPr>
        </p:nvSpPr>
        <p:spPr>
          <a:xfrm>
            <a:off x="770225" y="27890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Resources for screening: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PBIS.org…</a:t>
            </a:r>
          </a:p>
        </p:txBody>
      </p:sp>
      <p:pic>
        <p:nvPicPr>
          <p:cNvPr id="7" name="Picture 6" descr="Screenshot of the PBIS website with the Data-based Decision Making tab selected">
            <a:extLst>
              <a:ext uri="{FF2B5EF4-FFF2-40B4-BE49-F238E27FC236}">
                <a16:creationId xmlns:a16="http://schemas.microsoft.com/office/drawing/2014/main" id="{BC791F54-D5A3-19D6-4904-B5514EBA52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0996" y="2042229"/>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nfographic: Resources to Support Systematic Screening in K-12 Schools">
            <a:extLst>
              <a:ext uri="{FF2B5EF4-FFF2-40B4-BE49-F238E27FC236}">
                <a16:creationId xmlns:a16="http://schemas.microsoft.com/office/drawing/2014/main" id="{A343141F-DE8F-0802-3D57-7EC40A496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6976" y="0"/>
            <a:ext cx="2745024" cy="6858000"/>
          </a:xfrm>
          <a:prstGeom prst="rect">
            <a:avLst/>
          </a:prstGeom>
        </p:spPr>
      </p:pic>
    </p:spTree>
    <p:extLst>
      <p:ext uri="{BB962C8B-B14F-4D97-AF65-F5344CB8AC3E}">
        <p14:creationId xmlns:p14="http://schemas.microsoft.com/office/powerpoint/2010/main" val="2314891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ph type="title" idx="4294967295"/>
          </p:nvPr>
        </p:nvSpPr>
        <p:spPr>
          <a:xfrm>
            <a:off x="763072" y="513235"/>
            <a:ext cx="72305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Tips for Communicating with Your Community about Systematic Screening</a:t>
            </a:r>
          </a:p>
        </p:txBody>
      </p:sp>
      <p:pic>
        <p:nvPicPr>
          <p:cNvPr id="5" name="Picture 4" descr="Screenshot from the PBIS website of the download button for the resource: Tips for Communicating with Your Community about Systematic Screening: What does your district and school leadership team need to know?">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663" y="2558594"/>
            <a:ext cx="7230533" cy="1663021"/>
          </a:xfrm>
          <a:prstGeom prst="rect">
            <a:avLst/>
          </a:prstGeom>
          <a:effectLst>
            <a:glow>
              <a:schemeClr val="accent1">
                <a:alpha val="40000"/>
              </a:schemeClr>
            </a:glow>
          </a:effectLst>
        </p:spPr>
      </p:pic>
      <p:pic>
        <p:nvPicPr>
          <p:cNvPr id="6" name="Picture 5" descr="Handout: Tips for Communicating with Your Community about Systematic Screening: What does your district and school leadership team need to know?">
            <a:extLst>
              <a:ext uri="{FF2B5EF4-FFF2-40B4-BE49-F238E27FC236}">
                <a16:creationId xmlns:a16="http://schemas.microsoft.com/office/drawing/2014/main" id="{FABC64AC-C31F-E54C-80A1-4F1DBAD63A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8196" y="1233031"/>
            <a:ext cx="4086141" cy="5289505"/>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 uri="{C183D7F6-B498-43B3-948B-1728B52AA6E4}">
                <adec:decorative xmlns:adec="http://schemas.microsoft.com/office/drawing/2017/decorative" val="1"/>
              </a:ext>
            </a:extLst>
          </p:cNvPr>
          <p:cNvSpPr/>
          <p:nvPr/>
        </p:nvSpPr>
        <p:spPr>
          <a:xfrm rot="18757218">
            <a:off x="7172004" y="2643552"/>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41923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ph type="title" idx="4294967295"/>
          </p:nvPr>
        </p:nvSpPr>
        <p:spPr>
          <a:xfrm>
            <a:off x="763072" y="513235"/>
            <a:ext cx="72305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The Whys and </a:t>
            </a:r>
            <a:r>
              <a:rPr kumimoji="0" lang="en-US" sz="4400" b="1" i="0" u="none" strike="noStrike" kern="1200" cap="none" spc="-150" normalizeH="0" baseline="0" noProof="0" err="1">
                <a:ln>
                  <a:noFill/>
                </a:ln>
                <a:solidFill>
                  <a:schemeClr val="tx1"/>
                </a:solidFill>
                <a:effectLst/>
                <a:uLnTx/>
                <a:uFillTx/>
                <a:latin typeface="+mj-lt"/>
                <a:ea typeface="+mj-ea"/>
                <a:cs typeface="+mj-cs"/>
              </a:rPr>
              <a:t>Hows</a:t>
            </a:r>
            <a:r>
              <a:rPr kumimoji="0" lang="en-US" sz="4400" b="1" i="0" u="none" strike="noStrike" kern="1200" cap="none" spc="-150" normalizeH="0" baseline="0" noProof="0">
                <a:ln>
                  <a:noFill/>
                </a:ln>
                <a:solidFill>
                  <a:schemeClr val="tx1"/>
                </a:solidFill>
                <a:effectLst/>
                <a:uLnTx/>
                <a:uFillTx/>
                <a:latin typeface="+mj-lt"/>
                <a:ea typeface="+mj-ea"/>
                <a:cs typeface="+mj-cs"/>
              </a:rPr>
              <a:t> of Screening: Frequently Asked Questions for Families</a:t>
            </a:r>
          </a:p>
        </p:txBody>
      </p:sp>
      <p:pic>
        <p:nvPicPr>
          <p:cNvPr id="3" name="Picture 2" descr="Screenshot from the PBIS website of the download button for the resource: The Whys and Hows of Screening: Frequently Asked Questions for Families">
            <a:extLst>
              <a:ext uri="{FF2B5EF4-FFF2-40B4-BE49-F238E27FC236}">
                <a16:creationId xmlns:a16="http://schemas.microsoft.com/office/drawing/2014/main" id="{69C0F70E-5D91-2B0B-EA2A-896A044584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5901" y="2574232"/>
            <a:ext cx="6550642" cy="2507271"/>
          </a:xfrm>
          <a:prstGeom prst="rect">
            <a:avLst/>
          </a:prstGeom>
          <a:ln>
            <a:noFill/>
          </a:ln>
          <a:effectLst>
            <a:outerShdw blurRad="292100" dist="139700" dir="2700000" algn="tl" rotWithShape="0">
              <a:srgbClr val="333333">
                <a:alpha val="65000"/>
              </a:srgbClr>
            </a:outerShdw>
          </a:effectLst>
        </p:spPr>
      </p:pic>
      <p:pic>
        <p:nvPicPr>
          <p:cNvPr id="9" name="Picture 8" descr="Handout: The Whys and Hows of Screening: Frequently Asked Questions for Families">
            <a:extLst>
              <a:ext uri="{FF2B5EF4-FFF2-40B4-BE49-F238E27FC236}">
                <a16:creationId xmlns:a16="http://schemas.microsoft.com/office/drawing/2014/main" id="{3993A594-138C-E036-A2CB-E289BAAC53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9958" y="1176016"/>
            <a:ext cx="4086141" cy="5285461"/>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 uri="{C183D7F6-B498-43B3-948B-1728B52AA6E4}">
                <adec:decorative xmlns:adec="http://schemas.microsoft.com/office/drawing/2017/decorative" val="1"/>
              </a:ext>
            </a:extLst>
          </p:cNvPr>
          <p:cNvSpPr/>
          <p:nvPr/>
        </p:nvSpPr>
        <p:spPr>
          <a:xfrm rot="18757218">
            <a:off x="6935369" y="2547758"/>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45615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7E366-B461-C36F-C854-75616D0AE2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7F220-D3A9-2622-2611-772D9C0FEA89}"/>
              </a:ext>
            </a:extLst>
          </p:cNvPr>
          <p:cNvSpPr>
            <a:spLocks noGrp="1"/>
          </p:cNvSpPr>
          <p:nvPr>
            <p:ph type="title"/>
          </p:nvPr>
        </p:nvSpPr>
        <p:spPr/>
        <p:txBody>
          <a:bodyPr/>
          <a:lstStyle/>
          <a:p>
            <a:r>
              <a:rPr lang="en-US"/>
              <a:t>Exploring Systematic Screening Tools: Check out </a:t>
            </a:r>
            <a:r>
              <a:rPr lang="en-US" err="1"/>
              <a:t>LDBase</a:t>
            </a:r>
            <a:r>
              <a:rPr lang="en-US"/>
              <a:t>!</a:t>
            </a:r>
          </a:p>
        </p:txBody>
      </p:sp>
      <p:sp>
        <p:nvSpPr>
          <p:cNvPr id="3" name="Content 1">
            <a:extLst>
              <a:ext uri="{FF2B5EF4-FFF2-40B4-BE49-F238E27FC236}">
                <a16:creationId xmlns:a16="http://schemas.microsoft.com/office/drawing/2014/main" id="{9167FD55-D5FB-8D62-CAA0-7528DA7EDE51}"/>
              </a:ext>
            </a:extLst>
          </p:cNvPr>
          <p:cNvSpPr>
            <a:spLocks noGrp="1"/>
          </p:cNvSpPr>
          <p:nvPr>
            <p:ph sz="half" idx="1"/>
          </p:nvPr>
        </p:nvSpPr>
        <p:spPr>
          <a:xfrm>
            <a:off x="838199" y="1825625"/>
            <a:ext cx="6406148" cy="4351338"/>
          </a:xfrm>
        </p:spPr>
        <p:txBody>
          <a:bodyPr>
            <a:noAutofit/>
          </a:bodyPr>
          <a:lstStyle/>
          <a:p>
            <a:r>
              <a:rPr lang="en-US" sz="2400"/>
              <a:t>Pelton, K. S. L., Lane, K. L., Oakes, W. P., Buckman, M. M., Royer, D. J., &amp; Sherod, R. L. (2025). Mapping the research base for universal behavior screeners. </a:t>
            </a:r>
            <a:r>
              <a:rPr lang="en-US" sz="2400" i="1"/>
              <a:t>Review of Educational Research</a:t>
            </a:r>
            <a:r>
              <a:rPr lang="en-US" sz="2400"/>
              <a:t>, 00346543251315168.</a:t>
            </a:r>
          </a:p>
          <a:p>
            <a:r>
              <a:rPr lang="en-US" sz="2400"/>
              <a:t>To access the data set from our scoping review – </a:t>
            </a:r>
            <a:r>
              <a:rPr lang="en-US" sz="2400" i="1" u="sng">
                <a:hlinkClick r:id="rId3"/>
              </a:rPr>
              <a:t>Mapping the Research Base for Universal Behavior Screeners</a:t>
            </a:r>
            <a:r>
              <a:rPr lang="en-US" sz="2400"/>
              <a:t> – visit this link at </a:t>
            </a:r>
            <a:r>
              <a:rPr lang="en-US" sz="2400" err="1"/>
              <a:t>LDBase</a:t>
            </a:r>
            <a:r>
              <a:rPr lang="en-US" sz="2400"/>
              <a:t>: </a:t>
            </a:r>
            <a:r>
              <a:rPr lang="en-US" sz="2400" u="sng" err="1">
                <a:hlinkClick r:id="rId4"/>
              </a:rPr>
              <a:t>LDBase</a:t>
            </a:r>
            <a:r>
              <a:rPr lang="en-US" sz="2400" u="sng">
                <a:hlinkClick r:id="rId4"/>
              </a:rPr>
              <a:t> Projects</a:t>
            </a:r>
            <a:r>
              <a:rPr lang="en-US" sz="2400" b="1"/>
              <a:t> </a:t>
            </a:r>
          </a:p>
        </p:txBody>
      </p:sp>
      <p:pic>
        <p:nvPicPr>
          <p:cNvPr id="14" name="Picture 13" descr="A screenshot of an article in the SAGE Journals: Mapping the Research Base for Universal Behavior Screeners">
            <a:extLst>
              <a:ext uri="{FF2B5EF4-FFF2-40B4-BE49-F238E27FC236}">
                <a16:creationId xmlns:a16="http://schemas.microsoft.com/office/drawing/2014/main" id="{F13453B2-514E-1DEC-A66C-21A672D59754}"/>
              </a:ext>
            </a:extLst>
          </p:cNvPr>
          <p:cNvPicPr>
            <a:picLocks noChangeAspect="1"/>
          </p:cNvPicPr>
          <p:nvPr/>
        </p:nvPicPr>
        <p:blipFill>
          <a:blip r:embed="rId5"/>
          <a:stretch>
            <a:fillRect/>
          </a:stretch>
        </p:blipFill>
        <p:spPr>
          <a:xfrm>
            <a:off x="7244347" y="1825625"/>
            <a:ext cx="4020977" cy="3772838"/>
          </a:xfrm>
          <a:prstGeom prst="rect">
            <a:avLst/>
          </a:prstGeom>
          <a:ln>
            <a:solidFill>
              <a:schemeClr val="tx1"/>
            </a:solidFill>
          </a:ln>
        </p:spPr>
      </p:pic>
    </p:spTree>
    <p:extLst>
      <p:ext uri="{BB962C8B-B14F-4D97-AF65-F5344CB8AC3E}">
        <p14:creationId xmlns:p14="http://schemas.microsoft.com/office/powerpoint/2010/main" val="3656442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4D52E-280A-E6C4-012B-BF6CF9F098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37253A-A819-C95F-A5DC-0C705003915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Let’s Talk 2</a:t>
            </a:r>
          </a:p>
        </p:txBody>
      </p:sp>
      <p:graphicFrame>
        <p:nvGraphicFramePr>
          <p:cNvPr id="2" name="Table 2">
            <a:extLst>
              <a:ext uri="{FF2B5EF4-FFF2-40B4-BE49-F238E27FC236}">
                <a16:creationId xmlns:a16="http://schemas.microsoft.com/office/drawing/2014/main" id="{3BFED0BF-8679-47DB-4B25-80234C9F6B5D}"/>
              </a:ext>
            </a:extLst>
          </p:cNvPr>
          <p:cNvGraphicFramePr>
            <a:graphicFrameLocks noGrp="1"/>
          </p:cNvGraphicFramePr>
          <p:nvPr>
            <p:extLst>
              <p:ext uri="{D42A27DB-BD31-4B8C-83A1-F6EECF244321}">
                <p14:modId xmlns:p14="http://schemas.microsoft.com/office/powerpoint/2010/main" val="2410599768"/>
              </p:ext>
            </p:extLst>
          </p:nvPr>
        </p:nvGraphicFramePr>
        <p:xfrm>
          <a:off x="458012" y="112614"/>
          <a:ext cx="11329435" cy="4512495"/>
        </p:xfrm>
        <a:graphic>
          <a:graphicData uri="http://schemas.openxmlformats.org/drawingml/2006/table">
            <a:tbl>
              <a:tblPr firstRow="1" bandRow="1">
                <a:tableStyleId>{5C22544A-7EE6-4342-B048-85BDC9FD1C3A}</a:tableStyleId>
              </a:tblPr>
              <a:tblGrid>
                <a:gridCol w="11329435">
                  <a:extLst>
                    <a:ext uri="{9D8B030D-6E8A-4147-A177-3AD203B41FA5}">
                      <a16:colId xmlns:a16="http://schemas.microsoft.com/office/drawing/2014/main" val="753282578"/>
                    </a:ext>
                  </a:extLst>
                </a:gridCol>
              </a:tblGrid>
              <a:tr h="6375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chemeClr val="bg1"/>
                          </a:solidFill>
                        </a:rPr>
                        <a:t>Let’s Talk! </a:t>
                      </a:r>
                      <a:r>
                        <a:rPr lang="en-US" sz="3200">
                          <a:solidFill>
                            <a:schemeClr val="bg1"/>
                          </a:solidFill>
                        </a:rPr>
                        <a:t>Initial Thoughts on Systematic Screening</a:t>
                      </a:r>
                      <a:endParaRPr lang="en-US" sz="4000">
                        <a:solidFill>
                          <a:schemeClr val="bg1"/>
                        </a:solidFill>
                      </a:endParaRPr>
                    </a:p>
                  </a:txBody>
                  <a:tcPr>
                    <a:solidFill>
                      <a:srgbClr val="2F4E6D"/>
                    </a:solidFill>
                  </a:tcPr>
                </a:tc>
                <a:extLst>
                  <a:ext uri="{0D108BD9-81ED-4DB2-BD59-A6C34878D82A}">
                    <a16:rowId xmlns:a16="http://schemas.microsoft.com/office/drawing/2014/main" val="2457955308"/>
                  </a:ext>
                </a:extLst>
              </a:tr>
              <a:tr h="3811455">
                <a:tc>
                  <a:txBody>
                    <a:bodyPr/>
                    <a:lstStyle/>
                    <a:p>
                      <a:pPr marL="285750" indent="-285750">
                        <a:buFont typeface="Arial" panose="020B0604020202020204" pitchFamily="34" charset="0"/>
                        <a:buChar char="•"/>
                      </a:pPr>
                      <a:r>
                        <a:rPr lang="en-US" sz="2800"/>
                        <a:t>How do you currently screen for students’ academic and behavioral performance? </a:t>
                      </a:r>
                    </a:p>
                    <a:p>
                      <a:pPr marL="285750" indent="-285750">
                        <a:buFont typeface="Arial" panose="020B0604020202020204" pitchFamily="34" charset="0"/>
                        <a:buChar char="•"/>
                      </a:pPr>
                      <a:r>
                        <a:rPr lang="en-US" sz="2800"/>
                        <a:t>What are some of the potential benefits of systematic screening?</a:t>
                      </a:r>
                    </a:p>
                    <a:p>
                      <a:pPr marL="285750" indent="-285750">
                        <a:buFont typeface="Arial" panose="020B0604020202020204" pitchFamily="34" charset="0"/>
                        <a:buChar char="•"/>
                      </a:pPr>
                      <a:r>
                        <a:rPr lang="en-US" sz="2800"/>
                        <a:t>What are some of the potential challenges of systematic screening? </a:t>
                      </a:r>
                    </a:p>
                    <a:p>
                      <a:pPr marL="285750" indent="-285750">
                        <a:buFont typeface="Arial" panose="020B0604020202020204" pitchFamily="34" charset="0"/>
                        <a:buChar char="•"/>
                      </a:pPr>
                      <a:r>
                        <a:rPr lang="en-US" sz="2800"/>
                        <a:t>What questions do you have about systematic screening?</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5" name="Picture 47">
            <a:extLst>
              <a:ext uri="{FF2B5EF4-FFF2-40B4-BE49-F238E27FC236}">
                <a16:creationId xmlns:a16="http://schemas.microsoft.com/office/drawing/2014/main" id="{7D0765F5-6795-2FD7-A7BF-9B7AA09C21D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6" name="Picture 46">
            <a:extLst>
              <a:ext uri="{FF2B5EF4-FFF2-40B4-BE49-F238E27FC236}">
                <a16:creationId xmlns:a16="http://schemas.microsoft.com/office/drawing/2014/main" id="{C945A25F-0FA2-91F7-F127-048D5FACFD6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7" name="Picture 45">
            <a:extLst>
              <a:ext uri="{FF2B5EF4-FFF2-40B4-BE49-F238E27FC236}">
                <a16:creationId xmlns:a16="http://schemas.microsoft.com/office/drawing/2014/main" id="{9ED99CB9-6B11-51EB-45B2-2598F6B8CCD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8" name="Picture 44">
            <a:extLst>
              <a:ext uri="{FF2B5EF4-FFF2-40B4-BE49-F238E27FC236}">
                <a16:creationId xmlns:a16="http://schemas.microsoft.com/office/drawing/2014/main" id="{9519F11F-262B-D5AE-3A74-13E60AD6BB88}"/>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9" name="Picture 43">
            <a:extLst>
              <a:ext uri="{FF2B5EF4-FFF2-40B4-BE49-F238E27FC236}">
                <a16:creationId xmlns:a16="http://schemas.microsoft.com/office/drawing/2014/main" id="{DEF66524-E4C3-08C2-7AF9-262835AF2995}"/>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0" name="Picture 41">
            <a:extLst>
              <a:ext uri="{FF2B5EF4-FFF2-40B4-BE49-F238E27FC236}">
                <a16:creationId xmlns:a16="http://schemas.microsoft.com/office/drawing/2014/main" id="{E774D075-8DA8-4296-76F6-6DA064F8A61E}"/>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1" name="Picture 40">
            <a:extLst>
              <a:ext uri="{FF2B5EF4-FFF2-40B4-BE49-F238E27FC236}">
                <a16:creationId xmlns:a16="http://schemas.microsoft.com/office/drawing/2014/main" id="{FC2B6928-0DDD-4FB8-BAFC-1B13D9E4C54A}"/>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2" name="Picture 39">
            <a:extLst>
              <a:ext uri="{FF2B5EF4-FFF2-40B4-BE49-F238E27FC236}">
                <a16:creationId xmlns:a16="http://schemas.microsoft.com/office/drawing/2014/main" id="{6A09C70B-3A4A-F47A-02E4-0FB4EDAAC11B}"/>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3" name="Picture 38">
            <a:extLst>
              <a:ext uri="{FF2B5EF4-FFF2-40B4-BE49-F238E27FC236}">
                <a16:creationId xmlns:a16="http://schemas.microsoft.com/office/drawing/2014/main" id="{EC61EB99-0D70-7F13-6942-A0DE74699D3D}"/>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4" name="Picture 33">
            <a:extLst>
              <a:ext uri="{FF2B5EF4-FFF2-40B4-BE49-F238E27FC236}">
                <a16:creationId xmlns:a16="http://schemas.microsoft.com/office/drawing/2014/main" id="{05C79B6A-5819-B4D1-1F99-EF84C12492A6}"/>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5" name="Picture 36">
            <a:extLst>
              <a:ext uri="{FF2B5EF4-FFF2-40B4-BE49-F238E27FC236}">
                <a16:creationId xmlns:a16="http://schemas.microsoft.com/office/drawing/2014/main" id="{21E9C364-B5C5-D653-B27A-0003D34F69B0}"/>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6" name="Picture 32">
            <a:extLst>
              <a:ext uri="{FF2B5EF4-FFF2-40B4-BE49-F238E27FC236}">
                <a16:creationId xmlns:a16="http://schemas.microsoft.com/office/drawing/2014/main" id="{C2FDEBE0-F5E0-9E02-6AC5-BA291B124F4C}"/>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7" name="Picture 16" descr="The GaMTSS Journey">
            <a:extLst>
              <a:ext uri="{FF2B5EF4-FFF2-40B4-BE49-F238E27FC236}">
                <a16:creationId xmlns:a16="http://schemas.microsoft.com/office/drawing/2014/main" id="{52C28494-605F-30CE-75B7-BBDFD3002EA8}"/>
              </a:ext>
            </a:extLst>
          </p:cNvPr>
          <p:cNvPicPr>
            <a:picLocks noChangeAspect="1"/>
          </p:cNvPicPr>
          <p:nvPr/>
        </p:nvPicPr>
        <p:blipFill>
          <a:blip r:embed="rId15"/>
          <a:stretch>
            <a:fillRect/>
          </a:stretch>
        </p:blipFill>
        <p:spPr>
          <a:xfrm>
            <a:off x="667472" y="3115035"/>
            <a:ext cx="5547218" cy="1804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a:extLst>
              <a:ext uri="{FF2B5EF4-FFF2-40B4-BE49-F238E27FC236}">
                <a16:creationId xmlns:a16="http://schemas.microsoft.com/office/drawing/2014/main" id="{0FB291C4-70F1-2C50-5FBB-33BEDA704CC0}"/>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rcRect l="6300" t="18502" r="5720" b="17686"/>
          <a:stretch/>
        </p:blipFill>
        <p:spPr>
          <a:xfrm>
            <a:off x="8118442" y="3115035"/>
            <a:ext cx="2877508" cy="2087066"/>
          </a:xfrm>
          <a:prstGeom prst="rect">
            <a:avLst/>
          </a:prstGeom>
        </p:spPr>
      </p:pic>
    </p:spTree>
    <p:extLst>
      <p:ext uri="{BB962C8B-B14F-4D97-AF65-F5344CB8AC3E}">
        <p14:creationId xmlns:p14="http://schemas.microsoft.com/office/powerpoint/2010/main" val="3533504435"/>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EACD089-2B87-9177-5066-F720456AD8D1}"/>
              </a:ext>
            </a:extLst>
          </p:cNvPr>
          <p:cNvSpPr>
            <a:spLocks noGrp="1"/>
          </p:cNvSpPr>
          <p:nvPr>
            <p:ph type="title"/>
          </p:nvPr>
        </p:nvSpPr>
        <p:spPr/>
        <p:txBody>
          <a:bodyPr/>
          <a:lstStyle/>
          <a:p>
            <a:r>
              <a:rPr lang="en-US"/>
              <a:t>Inform Instruction at Tier 1</a:t>
            </a:r>
          </a:p>
        </p:txBody>
      </p:sp>
    </p:spTree>
    <p:extLst>
      <p:ext uri="{BB962C8B-B14F-4D97-AF65-F5344CB8AC3E}">
        <p14:creationId xmlns:p14="http://schemas.microsoft.com/office/powerpoint/2010/main" val="13619371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7F527-1AC8-2788-BCD8-09D88C46D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395DB-D0E3-517A-FDE9-79F9C169CDA7}"/>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Internalizing </a:t>
            </a:r>
            <a:r>
              <a:rPr lang="en-US" sz="4000"/>
              <a:t>Results – Elementary School Level (2 of 2)</a:t>
            </a:r>
          </a:p>
        </p:txBody>
      </p:sp>
      <p:graphicFrame>
        <p:nvGraphicFramePr>
          <p:cNvPr id="5" name="Chart 4" descr="Graph of the Fall SRSS-Internalizing Results: number and percent of students screened over time at the elementary school level">
            <a:extLst>
              <a:ext uri="{FF2B5EF4-FFF2-40B4-BE49-F238E27FC236}">
                <a16:creationId xmlns:a16="http://schemas.microsoft.com/office/drawing/2014/main" id="{9420D0DD-7876-310E-2513-F7C424728365}"/>
              </a:ext>
            </a:extLst>
          </p:cNvPr>
          <p:cNvGraphicFramePr/>
          <p:nvPr/>
        </p:nvGraphicFramePr>
        <p:xfrm>
          <a:off x="591704" y="1690688"/>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4285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72443" y="1"/>
            <a:ext cx="11624257" cy="1128226"/>
          </a:xfrm>
        </p:spPr>
        <p:txBody>
          <a:bodyPr>
            <a:noAutofit/>
          </a:bodyPr>
          <a:lstStyle/>
          <a:p>
            <a:r>
              <a:rPr lang="en-US" sz="4000"/>
              <a:t>Creating Positive, Productive Systems for All Students</a:t>
            </a:r>
          </a:p>
        </p:txBody>
      </p:sp>
      <p:pic>
        <p:nvPicPr>
          <p:cNvPr id="6" name="Picture 3" descr="Image of the United States map with a Venn diagram showing Internalizing and Externalizing circles intersectin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
            <a:extLst>
              <a:ext uri="{C183D7F6-B498-43B3-948B-1728B52AA6E4}">
                <adec:decorative xmlns:adec="http://schemas.microsoft.com/office/drawing/2017/decorative" val="1"/>
              </a:ext>
            </a:extLst>
          </p:cNvPr>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9" name="Oval 4"/>
            <p:cNvSpPr txBox="1"/>
            <p:nvPr/>
          </p:nvSpPr>
          <p:spPr>
            <a:xfrm>
              <a:off x="815340" y="582442"/>
              <a:ext cx="2609088" cy="345791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2">
            <a:extLst>
              <a:ext uri="{C183D7F6-B498-43B3-948B-1728B52AA6E4}">
                <adec:decorative xmlns:adec="http://schemas.microsoft.com/office/drawing/2017/decorative" val="1"/>
              </a:ext>
            </a:extLst>
          </p:cNvPr>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graphicFrame>
        <p:nvGraphicFramePr>
          <p:cNvPr id="17" name="Content Placeholder 1" descr="A bullseye diagram showing prevalence of emotional or behavioral disorders: Emotionally Disturbed= less than 1%. Emotional and Behavior Disorders= 12-20%."/>
          <p:cNvGraphicFramePr>
            <a:graphicFrameLocks/>
          </p:cNvGraphicFramePr>
          <p:nvPr/>
        </p:nvGraphicFramePr>
        <p:xfrm>
          <a:off x="-254561"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4-18.</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BC67-492D-036F-C883-6C73E504B0C6}"/>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E160AADF-E567-ADF9-CFC3-DA181AE5CE4F}"/>
              </a:ext>
            </a:extLst>
          </p:cNvPr>
          <p:cNvSpPr>
            <a:spLocks noGrp="1"/>
          </p:cNvSpPr>
          <p:nvPr>
            <p:ph type="title"/>
          </p:nvPr>
        </p:nvSpPr>
        <p:spPr/>
        <p:txBody>
          <a:bodyPr/>
          <a:lstStyle/>
          <a:p>
            <a:r>
              <a:rPr lang="en-US"/>
              <a:t>Data to Indicate a Focus on Tier 1: School Level</a:t>
            </a:r>
          </a:p>
        </p:txBody>
      </p:sp>
      <p:sp>
        <p:nvSpPr>
          <p:cNvPr id="7" name="TextBox 6">
            <a:extLst>
              <a:ext uri="{FF2B5EF4-FFF2-40B4-BE49-F238E27FC236}">
                <a16:creationId xmlns:a16="http://schemas.microsoft.com/office/drawing/2014/main" id="{5FD5550E-3DD5-91A0-65B3-B47A92C0133C}"/>
              </a:ext>
            </a:extLst>
          </p:cNvPr>
          <p:cNvSpPr txBox="1"/>
          <p:nvPr/>
        </p:nvSpPr>
        <p:spPr>
          <a:xfrm>
            <a:off x="995957" y="1616354"/>
            <a:ext cx="10694158" cy="830997"/>
          </a:xfrm>
          <a:prstGeom prst="rect">
            <a:avLst/>
          </a:prstGeom>
          <a:noFill/>
        </p:spPr>
        <p:txBody>
          <a:bodyPr wrap="square">
            <a:spAutoFit/>
          </a:bodyPr>
          <a:lstStyle/>
          <a:p>
            <a:pPr algn="ctr"/>
            <a:r>
              <a:rPr lang="en-US" sz="2400" b="1">
                <a:cs typeface="Times New Roman" pitchFamily="18" charset="0"/>
              </a:rPr>
              <a:t>Social Skills Improvement System – Performance Screening Guide Spring 2012 – Total School</a:t>
            </a:r>
            <a:endParaRPr lang="en-US" sz="2400" b="1"/>
          </a:p>
        </p:txBody>
      </p:sp>
      <p:pic>
        <p:nvPicPr>
          <p:cNvPr id="2" name="Content" descr="Chart that displays which percent of students are making adequate progress, have moderate difficulties, or have significant difficulties in reading skills, math skills, prosocial behavior, and motivation to learn.">
            <a:extLst>
              <a:ext uri="{FF2B5EF4-FFF2-40B4-BE49-F238E27FC236}">
                <a16:creationId xmlns:a16="http://schemas.microsoft.com/office/drawing/2014/main" id="{F0848193-71EF-6D61-1EF3-FB898DA0AD87}"/>
              </a:ext>
            </a:extLst>
          </p:cNvPr>
          <p:cNvPicPr>
            <a:picLocks noChangeAspect="1"/>
          </p:cNvPicPr>
          <p:nvPr/>
        </p:nvPicPr>
        <p:blipFill>
          <a:blip r:embed="rId2"/>
          <a:stretch/>
        </p:blipFill>
        <p:spPr>
          <a:xfrm>
            <a:off x="3049138" y="2373017"/>
            <a:ext cx="6093724" cy="3899425"/>
          </a:xfrm>
          <a:prstGeom prst="rect">
            <a:avLst/>
          </a:prstGeom>
        </p:spPr>
      </p:pic>
      <p:sp>
        <p:nvSpPr>
          <p:cNvPr id="3" name="TextBox">
            <a:extLst>
              <a:ext uri="{FF2B5EF4-FFF2-40B4-BE49-F238E27FC236}">
                <a16:creationId xmlns:a16="http://schemas.microsoft.com/office/drawing/2014/main" id="{EB46E8E9-B642-2B2A-29E2-77947F93142F}"/>
              </a:ext>
              <a:ext uri="{C183D7F6-B498-43B3-948B-1728B52AA6E4}">
                <adec:decorative xmlns:adec="http://schemas.microsoft.com/office/drawing/2017/decorative" val="0"/>
              </a:ext>
            </a:extLst>
          </p:cNvPr>
          <p:cNvSpPr txBox="1"/>
          <p:nvPr/>
        </p:nvSpPr>
        <p:spPr>
          <a:xfrm>
            <a:off x="0" y="6396335"/>
            <a:ext cx="10413242"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2837394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C230-BA51-950C-B611-EC2E0DC3423F}"/>
              </a:ext>
            </a:extLst>
          </p:cNvPr>
          <p:cNvSpPr>
            <a:spLocks noGrp="1"/>
          </p:cNvSpPr>
          <p:nvPr>
            <p:ph type="title"/>
          </p:nvPr>
        </p:nvSpPr>
        <p:spPr/>
        <p:txBody>
          <a:bodyPr/>
          <a:lstStyle/>
          <a:p>
            <a:r>
              <a:rPr lang="en-US"/>
              <a:t>Low-Intensity, Teacher-Delivered Strategies at Tier 1</a:t>
            </a:r>
          </a:p>
        </p:txBody>
      </p:sp>
      <p:pic>
        <p:nvPicPr>
          <p:cNvPr id="6" name="Content Placeholder 5">
            <a:extLst>
              <a:ext uri="{FF2B5EF4-FFF2-40B4-BE49-F238E27FC236}">
                <a16:creationId xmlns:a16="http://schemas.microsoft.com/office/drawing/2014/main" id="{98F0C605-26AA-F410-981A-BA5CE08B56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03837" y="0"/>
            <a:ext cx="1188163" cy="1537623"/>
          </a:xfrm>
          <a:prstGeom prst="rect">
            <a:avLst/>
          </a:prstGeom>
          <a:ln>
            <a:solidFill>
              <a:schemeClr val="tx1"/>
            </a:solidFill>
          </a:ln>
        </p:spPr>
      </p:pic>
      <p:pic>
        <p:nvPicPr>
          <p:cNvPr id="7" name="Picture 6" descr="Excerpt from the implementation manual with the following information highlighted: Area 1: Academic Responsibilities: Use proactive evidence-based strategies to support students' active engagement. Examples: Active supervision, Precorrection, Instructional feedback, Instructional choice, Increased opportunities to respond, Behavior specific praise, High-p requests.">
            <a:extLst>
              <a:ext uri="{FF2B5EF4-FFF2-40B4-BE49-F238E27FC236}">
                <a16:creationId xmlns:a16="http://schemas.microsoft.com/office/drawing/2014/main" id="{E4EC82E0-F1D4-4387-6124-9924347DB187}"/>
              </a:ext>
            </a:extLst>
          </p:cNvPr>
          <p:cNvPicPr>
            <a:picLocks noChangeAspect="1"/>
          </p:cNvPicPr>
          <p:nvPr/>
        </p:nvPicPr>
        <p:blipFill>
          <a:blip r:embed="rId4"/>
          <a:stretch>
            <a:fillRect/>
          </a:stretch>
        </p:blipFill>
        <p:spPr>
          <a:xfrm>
            <a:off x="1889560" y="1885950"/>
            <a:ext cx="7772151" cy="4495800"/>
          </a:xfrm>
          <a:prstGeom prst="rect">
            <a:avLst/>
          </a:prstGeom>
        </p:spPr>
      </p:pic>
    </p:spTree>
    <p:extLst>
      <p:ext uri="{BB962C8B-B14F-4D97-AF65-F5344CB8AC3E}">
        <p14:creationId xmlns:p14="http://schemas.microsoft.com/office/powerpoint/2010/main" val="40338761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Ci3T Integrated Lesson Planning</a:t>
            </a:r>
          </a:p>
        </p:txBody>
      </p:sp>
      <p:grpSp>
        <p:nvGrpSpPr>
          <p:cNvPr id="5" name="Group" descr="Comprehensive, Integrated, Three-Tiered Model of Prevention pyramid with an arrow pointing to the bottom green tier (Tier 1).">
            <a:extLst>
              <a:ext uri="{FF2B5EF4-FFF2-40B4-BE49-F238E27FC236}">
                <a16:creationId xmlns:a16="http://schemas.microsoft.com/office/drawing/2014/main" id="{12EF95F1-8F50-1E72-9EAF-D53E25F509AE}"/>
              </a:ext>
            </a:extLst>
          </p:cNvPr>
          <p:cNvGrpSpPr/>
          <p:nvPr/>
        </p:nvGrpSpPr>
        <p:grpSpPr>
          <a:xfrm>
            <a:off x="461276" y="2112963"/>
            <a:ext cx="5836071" cy="4043114"/>
            <a:chOff x="461276" y="2112963"/>
            <a:chExt cx="5836071" cy="4043114"/>
          </a:xfrm>
        </p:grpSpPr>
        <p:pic>
          <p:nvPicPr>
            <p:cNvPr id="9" name="Picture 1" descr="Diagram&#10;&#10;Description automatically generated">
              <a:extLst>
                <a:ext uri="{FF2B5EF4-FFF2-40B4-BE49-F238E27FC236}">
                  <a16:creationId xmlns:a16="http://schemas.microsoft.com/office/drawing/2014/main" id="{2CBD09DB-9E70-B078-791A-4C4FED6DE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10" name="Arrow">
              <a:extLst>
                <a:ext uri="{FF2B5EF4-FFF2-40B4-BE49-F238E27FC236}">
                  <a16:creationId xmlns:a16="http://schemas.microsoft.com/office/drawing/2014/main" id="{0487792D-380F-E773-B511-AC244F6251A8}"/>
                </a:ext>
                <a:ext uri="{C183D7F6-B498-43B3-948B-1728B52AA6E4}">
                  <adec:decorative xmlns:adec="http://schemas.microsoft.com/office/drawing/2017/decorative" val="0"/>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A0560071-6F20-D39D-2422-49FDBE65F6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290" b="13076"/>
          <a:stretch/>
        </p:blipFill>
        <p:spPr>
          <a:xfrm>
            <a:off x="6609242" y="2278215"/>
            <a:ext cx="4744558" cy="3029581"/>
          </a:xfrm>
          <a:prstGeom prst="rect">
            <a:avLst/>
          </a:prstGeom>
          <a:ln>
            <a:solidFill>
              <a:schemeClr val="tx1"/>
            </a:solidFill>
          </a:ln>
        </p:spPr>
      </p:pic>
      <p:pic>
        <p:nvPicPr>
          <p:cNvPr id="1026" name="Picture 3" descr="Embedding and Integrating Ci3T Domains into Daily Instuction module cover">
            <a:extLst>
              <a:ext uri="{FF2B5EF4-FFF2-40B4-BE49-F238E27FC236}">
                <a16:creationId xmlns:a16="http://schemas.microsoft.com/office/drawing/2014/main" id="{04FE7E35-DF58-3A68-0348-AE9AA5EDD1F4}"/>
              </a:ext>
              <a:ext uri="{C183D7F6-B498-43B3-948B-1728B52AA6E4}">
                <adec:decorative xmlns:adec="http://schemas.microsoft.com/office/drawing/2017/decorative" val="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Citation">
            <a:extLst>
              <a:ext uri="{FF2B5EF4-FFF2-40B4-BE49-F238E27FC236}">
                <a16:creationId xmlns:a16="http://schemas.microsoft.com/office/drawing/2014/main" id="{00BB1C7F-3FEE-B691-C793-304B1990882B}"/>
              </a:ext>
              <a:ext uri="{C183D7F6-B498-43B3-948B-1728B52AA6E4}">
                <adec:decorative xmlns:adec="http://schemas.microsoft.com/office/drawing/2017/decorative" val="0"/>
              </a:ext>
            </a:extLst>
          </p:cNvPr>
          <p:cNvSpPr txBox="1"/>
          <p:nvPr/>
        </p:nvSpPr>
        <p:spPr>
          <a:xfrm>
            <a:off x="69448" y="6331191"/>
            <a:ext cx="11455802" cy="500137"/>
          </a:xfrm>
          <a:prstGeom prst="rect">
            <a:avLst/>
          </a:prstGeom>
          <a:noFill/>
        </p:spPr>
        <p:txBody>
          <a:bodyPr wrap="square">
            <a:spAutoFit/>
          </a:bodyPr>
          <a:lstStyle/>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Citation. Oakes, W. P., Lane, K. L., Lane, K. S., &amp; Buckman, M. M. (2019).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integrated lessons plan template</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www.ci3t.org.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Completed examples available in:</a:t>
            </a:r>
            <a:r>
              <a:rPr lang="en-US" sz="1600">
                <a:latin typeface="Calibri" panose="020F0502020204030204" pitchFamily="34" charset="0"/>
                <a:ea typeface="Calibri" panose="020F0502020204030204" pitchFamily="34" charset="0"/>
                <a:cs typeface="Times New Roman" panose="02020603050405020304" pitchFamily="18" charset="0"/>
              </a:rPr>
              <a:t>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Project ENHANCE Research Team. (2022, July).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Embedding and integrating Ci3T domains into daily instruction</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Author.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hlinkClick r:id="rId6"/>
              </a:rPr>
              <a:t>https://doi.org/10.17161/ci3t.42880</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6426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78297" y="75721"/>
            <a:ext cx="10502990" cy="6706558"/>
          </a:xfrm>
          <a:prstGeom prst="rect">
            <a:avLst/>
          </a:prstGeom>
          <a:ln>
            <a:solidFill>
              <a:schemeClr val="tx1"/>
            </a:solidFill>
          </a:ln>
        </p:spPr>
      </p:pic>
      <p:sp>
        <p:nvSpPr>
          <p:cNvPr id="15" name="Rectangle 1" descr="Blue rectangle highlighting Academic Objectives, Social skills objectives and Behavioral Expectations">
            <a:extLst>
              <a:ext uri="{FF2B5EF4-FFF2-40B4-BE49-F238E27FC236}">
                <a16:creationId xmlns:a16="http://schemas.microsoft.com/office/drawing/2014/main" id="{614F4E20-F682-20BC-CEDD-F9704CBCE9A0}"/>
              </a:ext>
              <a:ext uri="{C183D7F6-B498-43B3-948B-1728B52AA6E4}">
                <adec:decorative xmlns:adec="http://schemas.microsoft.com/office/drawing/2017/decorative" val="0"/>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descr="Blue rectangle highlighting Active supervision, Behavior-specific praise, High-P request sequence, Instructional choice, Opportunities to respond, and Precorrection">
            <a:extLst>
              <a:ext uri="{FF2B5EF4-FFF2-40B4-BE49-F238E27FC236}">
                <a16:creationId xmlns:a16="http://schemas.microsoft.com/office/drawing/2014/main" id="{4D10287F-4A8E-6334-0A27-66115EF16611}"/>
              </a:ext>
              <a:ext uri="{C183D7F6-B498-43B3-948B-1728B52AA6E4}">
                <adec:decorative xmlns:adec="http://schemas.microsoft.com/office/drawing/2017/decorative" val="0"/>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3059996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B6CC7FB-10F8-33A6-39F3-B3D0714E7581}"/>
              </a:ext>
            </a:extLst>
          </p:cNvPr>
          <p:cNvSpPr>
            <a:spLocks noGrp="1"/>
          </p:cNvSpPr>
          <p:nvPr>
            <p:ph type="title"/>
          </p:nvPr>
        </p:nvSpPr>
        <p:spPr/>
        <p:txBody>
          <a:bodyPr/>
          <a:lstStyle/>
          <a:p>
            <a:r>
              <a:rPr lang="en-US"/>
              <a:t>A Focus on: Responding to Challenging Behavior</a:t>
            </a:r>
          </a:p>
        </p:txBody>
      </p:sp>
      <p:grpSp>
        <p:nvGrpSpPr>
          <p:cNvPr id="3" name="Group" descr="Comprehensive, Integrated, Three-Tiered Model of Prevention pyramid with an arrow pointing to the bottom green tier (Tier 1).">
            <a:extLst>
              <a:ext uri="{FF2B5EF4-FFF2-40B4-BE49-F238E27FC236}">
                <a16:creationId xmlns:a16="http://schemas.microsoft.com/office/drawing/2014/main" id="{C6E4C3DA-40FC-EC28-CBF6-13253EB4A328}"/>
              </a:ext>
            </a:extLst>
          </p:cNvPr>
          <p:cNvGrpSpPr/>
          <p:nvPr/>
        </p:nvGrpSpPr>
        <p:grpSpPr>
          <a:xfrm>
            <a:off x="461276" y="2112963"/>
            <a:ext cx="5836071" cy="4043114"/>
            <a:chOff x="461276" y="2112963"/>
            <a:chExt cx="5836071" cy="4043114"/>
          </a:xfrm>
        </p:grpSpPr>
        <p:pic>
          <p:nvPicPr>
            <p:cNvPr id="8" name="Picture 1" descr="Diagram&#10;&#10;Description automatically generated">
              <a:extLst>
                <a:ext uri="{FF2B5EF4-FFF2-40B4-BE49-F238E27FC236}">
                  <a16:creationId xmlns:a16="http://schemas.microsoft.com/office/drawing/2014/main" id="{F3756766-7F2A-E223-54A6-87AE3DD98DB5}"/>
                </a:ext>
              </a:extLst>
            </p:cNvPr>
            <p:cNvPicPr>
              <a:picLocks noChangeAspect="1"/>
            </p:cNvPicPr>
            <p:nvPr/>
          </p:nvPicPr>
          <p:blipFill>
            <a:blip r:embed="rId2"/>
            <a:stretch>
              <a:fillRect/>
            </a:stretch>
          </p:blipFill>
          <p:spPr>
            <a:xfrm>
              <a:off x="469498" y="2112963"/>
              <a:ext cx="5827849" cy="4043114"/>
            </a:xfrm>
            <a:prstGeom prst="rect">
              <a:avLst/>
            </a:prstGeom>
          </p:spPr>
        </p:pic>
        <p:sp>
          <p:nvSpPr>
            <p:cNvPr id="9" name="Arrow">
              <a:extLst>
                <a:ext uri="{FF2B5EF4-FFF2-40B4-BE49-F238E27FC236}">
                  <a16:creationId xmlns:a16="http://schemas.microsoft.com/office/drawing/2014/main" id="{161C8871-3C7B-A3C7-99A6-15DDDF57B754}"/>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4" name="Picture 2" descr="Reactive Plan Flow Chart for Responding to Challenging Behavior">
            <a:extLst>
              <a:ext uri="{FF2B5EF4-FFF2-40B4-BE49-F238E27FC236}">
                <a16:creationId xmlns:a16="http://schemas.microsoft.com/office/drawing/2014/main" id="{2AC542FE-7C5F-8CDA-2B61-CDCBF9D09C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3420" y="1726951"/>
            <a:ext cx="3362398" cy="4351338"/>
          </a:xfrm>
          <a:prstGeom prst="rect">
            <a:avLst/>
          </a:prstGeom>
          <a:ln>
            <a:solidFill>
              <a:schemeClr val="tx1"/>
            </a:solidFill>
          </a:ln>
        </p:spPr>
      </p:pic>
      <p:pic>
        <p:nvPicPr>
          <p:cNvPr id="5" name="Picture 3" descr="Image of Lincoln Elementary Implementation Manual">
            <a:extLst>
              <a:ext uri="{FF2B5EF4-FFF2-40B4-BE49-F238E27FC236}">
                <a16:creationId xmlns:a16="http://schemas.microsoft.com/office/drawing/2014/main" id="{C8DB3082-0F5E-0681-8E68-4DCEB633E1FD}"/>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7" name="Picture 4" descr="Image of Ci3T as a Structure to Create Positive, Productive, Safe learning environments module cover">
            <a:extLst>
              <a:ext uri="{FF2B5EF4-FFF2-40B4-BE49-F238E27FC236}">
                <a16:creationId xmlns:a16="http://schemas.microsoft.com/office/drawing/2014/main" id="{234865FB-663A-F38D-54ED-2EC21690771B}"/>
              </a:ext>
              <a:ext uri="{C183D7F6-B498-43B3-948B-1728B52AA6E4}">
                <adec:decorative xmlns:adec="http://schemas.microsoft.com/office/drawing/2017/decorative" val="0"/>
              </a:ext>
            </a:extLst>
          </p:cNvPr>
          <p:cNvPicPr>
            <a:picLocks noGrp="1" noChangeAspect="1"/>
          </p:cNvPicPr>
          <p:nvPr>
            <p:ph idx="1"/>
          </p:nvPr>
        </p:nvPicPr>
        <p:blipFill>
          <a:blip r:embed="rId5" cstate="print">
            <a:extLst>
              <a:ext uri="{28A0092B-C50C-407E-A947-70E740481C1C}">
                <a14:useLocalDpi xmlns:a14="http://schemas.microsoft.com/office/drawing/2010/main"/>
              </a:ext>
            </a:extLst>
          </a:blip>
          <a:stretch>
            <a:fillRect/>
          </a:stretch>
        </p:blipFill>
        <p:spPr>
          <a:xfrm>
            <a:off x="11022889" y="1600200"/>
            <a:ext cx="1170431" cy="1828800"/>
          </a:xfrm>
        </p:spPr>
      </p:pic>
    </p:spTree>
    <p:extLst>
      <p:ext uri="{BB962C8B-B14F-4D97-AF65-F5344CB8AC3E}">
        <p14:creationId xmlns:p14="http://schemas.microsoft.com/office/powerpoint/2010/main" val="3013273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3D95E5E6-ED68-3C0D-B12E-8D0FC0499EF6}"/>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Reactive Plan: Flow Chart for Responding to Challenging Behavior 2</a:t>
            </a:r>
          </a:p>
        </p:txBody>
      </p:sp>
      <p:pic>
        <p:nvPicPr>
          <p:cNvPr id="4" name="Picture 2" descr="Reactive Plan Flow Chart for Responding to Challenging Behavior that includes definitions of and directions for responding to minor versus major behavior.">
            <a:extLst>
              <a:ext uri="{FF2B5EF4-FFF2-40B4-BE49-F238E27FC236}">
                <a16:creationId xmlns:a16="http://schemas.microsoft.com/office/drawing/2014/main" id="{2AC542FE-7C5F-8CDA-2B61-CDCBF9D09CF8}"/>
              </a:ext>
            </a:extLst>
          </p:cNvPr>
          <p:cNvPicPr>
            <a:picLocks noChangeAspect="1"/>
          </p:cNvPicPr>
          <p:nvPr/>
        </p:nvPicPr>
        <p:blipFill>
          <a:blip r:embed="rId2"/>
          <a:stretch>
            <a:fillRect/>
          </a:stretch>
        </p:blipFill>
        <p:spPr>
          <a:xfrm>
            <a:off x="838200" y="245750"/>
            <a:ext cx="9842638" cy="12737529"/>
          </a:xfrm>
          <a:prstGeom prst="rect">
            <a:avLst/>
          </a:prstGeom>
          <a:ln>
            <a:solidFill>
              <a:schemeClr val="tx1"/>
            </a:solidFill>
          </a:ln>
        </p:spPr>
      </p:pic>
      <p:pic>
        <p:nvPicPr>
          <p:cNvPr id="2" name="Picture 3" descr="Image of Lincoln Elementary Implementation Manual">
            <a:extLst>
              <a:ext uri="{FF2B5EF4-FFF2-40B4-BE49-F238E27FC236}">
                <a16:creationId xmlns:a16="http://schemas.microsoft.com/office/drawing/2014/main" id="{7403D116-B47A-014D-1DDE-5DDDD34659B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3" name="Picture 4" descr="Ci3T as a Structure to Create Positive, Productive, Safe Learning Environments module cover">
            <a:extLst>
              <a:ext uri="{FF2B5EF4-FFF2-40B4-BE49-F238E27FC236}">
                <a16:creationId xmlns:a16="http://schemas.microsoft.com/office/drawing/2014/main" id="{BDAB839C-D0A4-4702-A8AD-E4CACD89FAAF}"/>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22889" y="1600200"/>
            <a:ext cx="1170431" cy="1828800"/>
          </a:xfrm>
          <a:prstGeom prst="rect">
            <a:avLst/>
          </a:prstGeom>
        </p:spPr>
      </p:pic>
    </p:spTree>
    <p:extLst>
      <p:ext uri="{BB962C8B-B14F-4D97-AF65-F5344CB8AC3E}">
        <p14:creationId xmlns:p14="http://schemas.microsoft.com/office/powerpoint/2010/main" val="389479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CE0ED-E324-1C08-C703-30D9596103C4}"/>
              </a:ext>
            </a:extLst>
          </p:cNvPr>
          <p:cNvSpPr>
            <a:spLocks noGrp="1"/>
          </p:cNvSpPr>
          <p:nvPr>
            <p:ph type="title"/>
          </p:nvPr>
        </p:nvSpPr>
        <p:spPr/>
        <p:txBody>
          <a:bodyPr>
            <a:normAutofit/>
          </a:bodyPr>
          <a:lstStyle/>
          <a:p>
            <a:r>
              <a:rPr lang="en-US" sz="4400"/>
              <a:t>6-Step Instructional Approach for Responding to Challenging Behavior</a:t>
            </a:r>
            <a:endParaRPr lang="en-US"/>
          </a:p>
        </p:txBody>
      </p:sp>
      <p:grpSp>
        <p:nvGrpSpPr>
          <p:cNvPr id="2" name="Group 1" descr="Infographic of the 6-Step Instructional Approach for Responding to Challenging Behavior. Step 1-Show empathy, Step 2-Maintain the flow of instruction, Step 3-Acknowledge other students meeting expectations, Step 4- Redirect and reteach expected behavior, Step 5- Allow time and space and Step 6-Recognize and reinforce">
            <a:extLst>
              <a:ext uri="{FF2B5EF4-FFF2-40B4-BE49-F238E27FC236}">
                <a16:creationId xmlns:a16="http://schemas.microsoft.com/office/drawing/2014/main" id="{F4DB72CE-8A31-9EE6-57AE-39CE9072BA71}"/>
              </a:ext>
            </a:extLst>
          </p:cNvPr>
          <p:cNvGrpSpPr/>
          <p:nvPr/>
        </p:nvGrpSpPr>
        <p:grpSpPr>
          <a:xfrm>
            <a:off x="245807" y="1826820"/>
            <a:ext cx="9296530" cy="4348947"/>
            <a:chOff x="838849" y="1826820"/>
            <a:chExt cx="7301611" cy="4348947"/>
          </a:xfrm>
        </p:grpSpPr>
        <p:sp>
          <p:nvSpPr>
            <p:cNvPr id="3" name="Freeform: Shape 2">
              <a:extLst>
                <a:ext uri="{FF2B5EF4-FFF2-40B4-BE49-F238E27FC236}">
                  <a16:creationId xmlns:a16="http://schemas.microsoft.com/office/drawing/2014/main" id="{714A4384-619A-0102-D12B-43A7B1475B89}"/>
                </a:ext>
              </a:extLst>
            </p:cNvPr>
            <p:cNvSpPr/>
            <p:nvPr/>
          </p:nvSpPr>
          <p:spPr>
            <a:xfrm>
              <a:off x="2188833" y="1896404"/>
              <a:ext cx="5951627" cy="556665"/>
            </a:xfrm>
            <a:custGeom>
              <a:avLst/>
              <a:gdLst>
                <a:gd name="connsiteX0" fmla="*/ 92779 w 556665"/>
                <a:gd name="connsiteY0" fmla="*/ 0 h 5951627"/>
                <a:gd name="connsiteX1" fmla="*/ 463886 w 556665"/>
                <a:gd name="connsiteY1" fmla="*/ 0 h 5951627"/>
                <a:gd name="connsiteX2" fmla="*/ 556665 w 556665"/>
                <a:gd name="connsiteY2" fmla="*/ 92779 h 5951627"/>
                <a:gd name="connsiteX3" fmla="*/ 556665 w 556665"/>
                <a:gd name="connsiteY3" fmla="*/ 5951627 h 5951627"/>
                <a:gd name="connsiteX4" fmla="*/ 556665 w 556665"/>
                <a:gd name="connsiteY4" fmla="*/ 5951627 h 5951627"/>
                <a:gd name="connsiteX5" fmla="*/ 0 w 556665"/>
                <a:gd name="connsiteY5" fmla="*/ 5951627 h 5951627"/>
                <a:gd name="connsiteX6" fmla="*/ 0 w 556665"/>
                <a:gd name="connsiteY6" fmla="*/ 5951627 h 5951627"/>
                <a:gd name="connsiteX7" fmla="*/ 0 w 556665"/>
                <a:gd name="connsiteY7" fmla="*/ 92779 h 5951627"/>
                <a:gd name="connsiteX8" fmla="*/ 92779 w 556665"/>
                <a:gd name="connsiteY8" fmla="*/ 0 h 59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65" h="5951627">
                  <a:moveTo>
                    <a:pt x="556665" y="991957"/>
                  </a:moveTo>
                  <a:lnTo>
                    <a:pt x="556665" y="4959670"/>
                  </a:lnTo>
                  <a:cubicBezTo>
                    <a:pt x="556665" y="5507505"/>
                    <a:pt x="552780" y="5951622"/>
                    <a:pt x="547987" y="5951622"/>
                  </a:cubicBezTo>
                  <a:lnTo>
                    <a:pt x="0" y="5951622"/>
                  </a:lnTo>
                  <a:lnTo>
                    <a:pt x="0" y="5951622"/>
                  </a:lnTo>
                  <a:lnTo>
                    <a:pt x="0" y="5"/>
                  </a:lnTo>
                  <a:lnTo>
                    <a:pt x="0" y="5"/>
                  </a:lnTo>
                  <a:lnTo>
                    <a:pt x="547987" y="5"/>
                  </a:lnTo>
                  <a:cubicBezTo>
                    <a:pt x="552780" y="5"/>
                    <a:pt x="556665" y="444122"/>
                    <a:pt x="556665" y="991957"/>
                  </a:cubicBez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0999" rIns="274824" bIns="150999" numCol="1" spcCol="1270" anchor="ctr" anchorCtr="0">
              <a:noAutofit/>
            </a:bodyPr>
            <a:lstStyle/>
            <a:p>
              <a:pPr marL="171450" lvl="1" indent="-171450" algn="l" defTabSz="800100">
                <a:lnSpc>
                  <a:spcPct val="90000"/>
                </a:lnSpc>
                <a:spcBef>
                  <a:spcPct val="0"/>
                </a:spcBef>
                <a:spcAft>
                  <a:spcPct val="15000"/>
                </a:spcAft>
                <a:buNone/>
              </a:pPr>
              <a:r>
                <a:rPr lang="en-US" sz="2400" kern="1200"/>
                <a:t>Show empathy</a:t>
              </a:r>
            </a:p>
          </p:txBody>
        </p:sp>
        <p:sp>
          <p:nvSpPr>
            <p:cNvPr id="5" name="Freeform: Shape 4" descr="Infographic of the 6-Step Instructional Approach for Responding to Challenging Behavhior: Step 1-Show empathy, Step 2- Mantain the flow of instruction, Step 3-Acknowledge other students meeting expectations, Step 4-Redirectand reteach expected behavior, Step 5-Allow time and space and Step 6-Recognize and reinforce">
              <a:extLst>
                <a:ext uri="{FF2B5EF4-FFF2-40B4-BE49-F238E27FC236}">
                  <a16:creationId xmlns:a16="http://schemas.microsoft.com/office/drawing/2014/main" id="{2245B68F-D1AD-4D51-52C9-2872CAFF5F0B}"/>
                </a:ext>
              </a:extLst>
            </p:cNvPr>
            <p:cNvSpPr/>
            <p:nvPr/>
          </p:nvSpPr>
          <p:spPr>
            <a:xfrm>
              <a:off x="838849" y="1826820"/>
              <a:ext cx="1349984" cy="695831"/>
            </a:xfrm>
            <a:custGeom>
              <a:avLst/>
              <a:gdLst>
                <a:gd name="connsiteX0" fmla="*/ 0 w 1349984"/>
                <a:gd name="connsiteY0" fmla="*/ 115974 h 695831"/>
                <a:gd name="connsiteX1" fmla="*/ 115974 w 1349984"/>
                <a:gd name="connsiteY1" fmla="*/ 0 h 695831"/>
                <a:gd name="connsiteX2" fmla="*/ 1234010 w 1349984"/>
                <a:gd name="connsiteY2" fmla="*/ 0 h 695831"/>
                <a:gd name="connsiteX3" fmla="*/ 1349984 w 1349984"/>
                <a:gd name="connsiteY3" fmla="*/ 115974 h 695831"/>
                <a:gd name="connsiteX4" fmla="*/ 1349984 w 1349984"/>
                <a:gd name="connsiteY4" fmla="*/ 579857 h 695831"/>
                <a:gd name="connsiteX5" fmla="*/ 1234010 w 1349984"/>
                <a:gd name="connsiteY5" fmla="*/ 695831 h 695831"/>
                <a:gd name="connsiteX6" fmla="*/ 115974 w 1349984"/>
                <a:gd name="connsiteY6" fmla="*/ 695831 h 695831"/>
                <a:gd name="connsiteX7" fmla="*/ 0 w 1349984"/>
                <a:gd name="connsiteY7" fmla="*/ 579857 h 695831"/>
                <a:gd name="connsiteX8" fmla="*/ 0 w 1349984"/>
                <a:gd name="connsiteY8" fmla="*/ 115974 h 6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984" h="695831">
                  <a:moveTo>
                    <a:pt x="0" y="115974"/>
                  </a:moveTo>
                  <a:cubicBezTo>
                    <a:pt x="0" y="51923"/>
                    <a:pt x="51923" y="0"/>
                    <a:pt x="115974" y="0"/>
                  </a:cubicBezTo>
                  <a:lnTo>
                    <a:pt x="1234010" y="0"/>
                  </a:lnTo>
                  <a:cubicBezTo>
                    <a:pt x="1298061" y="0"/>
                    <a:pt x="1349984" y="51923"/>
                    <a:pt x="1349984" y="115974"/>
                  </a:cubicBezTo>
                  <a:lnTo>
                    <a:pt x="1349984" y="579857"/>
                  </a:lnTo>
                  <a:cubicBezTo>
                    <a:pt x="1349984" y="643908"/>
                    <a:pt x="1298061" y="695831"/>
                    <a:pt x="1234010" y="695831"/>
                  </a:cubicBezTo>
                  <a:lnTo>
                    <a:pt x="115974" y="695831"/>
                  </a:lnTo>
                  <a:cubicBezTo>
                    <a:pt x="51923" y="695831"/>
                    <a:pt x="0" y="643908"/>
                    <a:pt x="0" y="579857"/>
                  </a:cubicBezTo>
                  <a:lnTo>
                    <a:pt x="0" y="1159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168" tIns="72068" rIns="110168" bIns="72068" numCol="1" spcCol="1270" anchor="ctr" anchorCtr="0">
              <a:noAutofit/>
            </a:bodyPr>
            <a:lstStyle/>
            <a:p>
              <a:pPr marL="0" lvl="0" indent="0" algn="ctr" defTabSz="889000">
                <a:lnSpc>
                  <a:spcPct val="90000"/>
                </a:lnSpc>
                <a:spcBef>
                  <a:spcPct val="0"/>
                </a:spcBef>
                <a:spcAft>
                  <a:spcPct val="35000"/>
                </a:spcAft>
                <a:buNone/>
              </a:pPr>
              <a:r>
                <a:rPr lang="en-US" sz="2400" b="1" kern="1200"/>
                <a:t>Step 1</a:t>
              </a:r>
            </a:p>
          </p:txBody>
        </p:sp>
        <p:sp>
          <p:nvSpPr>
            <p:cNvPr id="6" name="Freeform: Shape 5">
              <a:extLst>
                <a:ext uri="{FF2B5EF4-FFF2-40B4-BE49-F238E27FC236}">
                  <a16:creationId xmlns:a16="http://schemas.microsoft.com/office/drawing/2014/main" id="{73E73522-A3A6-74C0-AA58-88420FA19AF3}"/>
                </a:ext>
              </a:extLst>
            </p:cNvPr>
            <p:cNvSpPr/>
            <p:nvPr/>
          </p:nvSpPr>
          <p:spPr>
            <a:xfrm>
              <a:off x="2188833" y="2627027"/>
              <a:ext cx="5951627" cy="556665"/>
            </a:xfrm>
            <a:custGeom>
              <a:avLst/>
              <a:gdLst>
                <a:gd name="connsiteX0" fmla="*/ 92779 w 556665"/>
                <a:gd name="connsiteY0" fmla="*/ 0 h 5951627"/>
                <a:gd name="connsiteX1" fmla="*/ 463886 w 556665"/>
                <a:gd name="connsiteY1" fmla="*/ 0 h 5951627"/>
                <a:gd name="connsiteX2" fmla="*/ 556665 w 556665"/>
                <a:gd name="connsiteY2" fmla="*/ 92779 h 5951627"/>
                <a:gd name="connsiteX3" fmla="*/ 556665 w 556665"/>
                <a:gd name="connsiteY3" fmla="*/ 5951627 h 5951627"/>
                <a:gd name="connsiteX4" fmla="*/ 556665 w 556665"/>
                <a:gd name="connsiteY4" fmla="*/ 5951627 h 5951627"/>
                <a:gd name="connsiteX5" fmla="*/ 0 w 556665"/>
                <a:gd name="connsiteY5" fmla="*/ 5951627 h 5951627"/>
                <a:gd name="connsiteX6" fmla="*/ 0 w 556665"/>
                <a:gd name="connsiteY6" fmla="*/ 5951627 h 5951627"/>
                <a:gd name="connsiteX7" fmla="*/ 0 w 556665"/>
                <a:gd name="connsiteY7" fmla="*/ 92779 h 5951627"/>
                <a:gd name="connsiteX8" fmla="*/ 92779 w 556665"/>
                <a:gd name="connsiteY8" fmla="*/ 0 h 59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65" h="5951627">
                  <a:moveTo>
                    <a:pt x="556665" y="991957"/>
                  </a:moveTo>
                  <a:lnTo>
                    <a:pt x="556665" y="4959670"/>
                  </a:lnTo>
                  <a:cubicBezTo>
                    <a:pt x="556665" y="5507505"/>
                    <a:pt x="552780" y="5951622"/>
                    <a:pt x="547987" y="5951622"/>
                  </a:cubicBezTo>
                  <a:lnTo>
                    <a:pt x="0" y="5951622"/>
                  </a:lnTo>
                  <a:lnTo>
                    <a:pt x="0" y="5951622"/>
                  </a:lnTo>
                  <a:lnTo>
                    <a:pt x="0" y="5"/>
                  </a:lnTo>
                  <a:lnTo>
                    <a:pt x="0" y="5"/>
                  </a:lnTo>
                  <a:lnTo>
                    <a:pt x="547987" y="5"/>
                  </a:lnTo>
                  <a:cubicBezTo>
                    <a:pt x="552780" y="5"/>
                    <a:pt x="556665" y="444122"/>
                    <a:pt x="556665" y="991957"/>
                  </a:cubicBez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0999" rIns="274824" bIns="150999" numCol="1" spcCol="1270" anchor="ctr" anchorCtr="0">
              <a:noAutofit/>
            </a:bodyPr>
            <a:lstStyle/>
            <a:p>
              <a:pPr marL="171450" lvl="1" indent="-171450" algn="l" defTabSz="800100">
                <a:lnSpc>
                  <a:spcPct val="90000"/>
                </a:lnSpc>
                <a:spcBef>
                  <a:spcPct val="0"/>
                </a:spcBef>
                <a:spcAft>
                  <a:spcPct val="15000"/>
                </a:spcAft>
                <a:buNone/>
              </a:pPr>
              <a:r>
                <a:rPr lang="en-US" sz="2400" kern="1200"/>
                <a:t>Maintain the flow of instruction</a:t>
              </a:r>
            </a:p>
          </p:txBody>
        </p:sp>
        <p:sp>
          <p:nvSpPr>
            <p:cNvPr id="7" name="Freeform: Shape 6">
              <a:extLst>
                <a:ext uri="{FF2B5EF4-FFF2-40B4-BE49-F238E27FC236}">
                  <a16:creationId xmlns:a16="http://schemas.microsoft.com/office/drawing/2014/main" id="{B0C57A61-448F-2943-2AE1-8AD29D75301D}"/>
                </a:ext>
              </a:extLst>
            </p:cNvPr>
            <p:cNvSpPr/>
            <p:nvPr/>
          </p:nvSpPr>
          <p:spPr>
            <a:xfrm>
              <a:off x="838849" y="2557443"/>
              <a:ext cx="1349984" cy="695831"/>
            </a:xfrm>
            <a:custGeom>
              <a:avLst/>
              <a:gdLst>
                <a:gd name="connsiteX0" fmla="*/ 0 w 1349984"/>
                <a:gd name="connsiteY0" fmla="*/ 115974 h 695831"/>
                <a:gd name="connsiteX1" fmla="*/ 115974 w 1349984"/>
                <a:gd name="connsiteY1" fmla="*/ 0 h 695831"/>
                <a:gd name="connsiteX2" fmla="*/ 1234010 w 1349984"/>
                <a:gd name="connsiteY2" fmla="*/ 0 h 695831"/>
                <a:gd name="connsiteX3" fmla="*/ 1349984 w 1349984"/>
                <a:gd name="connsiteY3" fmla="*/ 115974 h 695831"/>
                <a:gd name="connsiteX4" fmla="*/ 1349984 w 1349984"/>
                <a:gd name="connsiteY4" fmla="*/ 579857 h 695831"/>
                <a:gd name="connsiteX5" fmla="*/ 1234010 w 1349984"/>
                <a:gd name="connsiteY5" fmla="*/ 695831 h 695831"/>
                <a:gd name="connsiteX6" fmla="*/ 115974 w 1349984"/>
                <a:gd name="connsiteY6" fmla="*/ 695831 h 695831"/>
                <a:gd name="connsiteX7" fmla="*/ 0 w 1349984"/>
                <a:gd name="connsiteY7" fmla="*/ 579857 h 695831"/>
                <a:gd name="connsiteX8" fmla="*/ 0 w 1349984"/>
                <a:gd name="connsiteY8" fmla="*/ 115974 h 6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984" h="695831">
                  <a:moveTo>
                    <a:pt x="0" y="115974"/>
                  </a:moveTo>
                  <a:cubicBezTo>
                    <a:pt x="0" y="51923"/>
                    <a:pt x="51923" y="0"/>
                    <a:pt x="115974" y="0"/>
                  </a:cubicBezTo>
                  <a:lnTo>
                    <a:pt x="1234010" y="0"/>
                  </a:lnTo>
                  <a:cubicBezTo>
                    <a:pt x="1298061" y="0"/>
                    <a:pt x="1349984" y="51923"/>
                    <a:pt x="1349984" y="115974"/>
                  </a:cubicBezTo>
                  <a:lnTo>
                    <a:pt x="1349984" y="579857"/>
                  </a:lnTo>
                  <a:cubicBezTo>
                    <a:pt x="1349984" y="643908"/>
                    <a:pt x="1298061" y="695831"/>
                    <a:pt x="1234010" y="695831"/>
                  </a:cubicBezTo>
                  <a:lnTo>
                    <a:pt x="115974" y="695831"/>
                  </a:lnTo>
                  <a:cubicBezTo>
                    <a:pt x="51923" y="695831"/>
                    <a:pt x="0" y="643908"/>
                    <a:pt x="0" y="579857"/>
                  </a:cubicBezTo>
                  <a:lnTo>
                    <a:pt x="0" y="1159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168" tIns="72068" rIns="110168" bIns="72068" numCol="1" spcCol="1270" anchor="ctr" anchorCtr="0">
              <a:noAutofit/>
            </a:bodyPr>
            <a:lstStyle/>
            <a:p>
              <a:pPr marL="0" lvl="0" indent="0" algn="ctr" defTabSz="889000">
                <a:lnSpc>
                  <a:spcPct val="90000"/>
                </a:lnSpc>
                <a:spcBef>
                  <a:spcPct val="0"/>
                </a:spcBef>
                <a:spcAft>
                  <a:spcPct val="35000"/>
                </a:spcAft>
                <a:buNone/>
              </a:pPr>
              <a:r>
                <a:rPr lang="en-US" sz="2400" b="1" kern="1200"/>
                <a:t>Step 2</a:t>
              </a:r>
            </a:p>
          </p:txBody>
        </p:sp>
        <p:sp>
          <p:nvSpPr>
            <p:cNvPr id="8" name="Freeform: Shape 7">
              <a:extLst>
                <a:ext uri="{FF2B5EF4-FFF2-40B4-BE49-F238E27FC236}">
                  <a16:creationId xmlns:a16="http://schemas.microsoft.com/office/drawing/2014/main" id="{0224984E-8333-24C1-2C91-461A4C48EE7E}"/>
                </a:ext>
              </a:extLst>
            </p:cNvPr>
            <p:cNvSpPr/>
            <p:nvPr/>
          </p:nvSpPr>
          <p:spPr>
            <a:xfrm>
              <a:off x="2188833" y="3357650"/>
              <a:ext cx="5951627" cy="556665"/>
            </a:xfrm>
            <a:custGeom>
              <a:avLst/>
              <a:gdLst>
                <a:gd name="connsiteX0" fmla="*/ 92779 w 556665"/>
                <a:gd name="connsiteY0" fmla="*/ 0 h 5951627"/>
                <a:gd name="connsiteX1" fmla="*/ 463886 w 556665"/>
                <a:gd name="connsiteY1" fmla="*/ 0 h 5951627"/>
                <a:gd name="connsiteX2" fmla="*/ 556665 w 556665"/>
                <a:gd name="connsiteY2" fmla="*/ 92779 h 5951627"/>
                <a:gd name="connsiteX3" fmla="*/ 556665 w 556665"/>
                <a:gd name="connsiteY3" fmla="*/ 5951627 h 5951627"/>
                <a:gd name="connsiteX4" fmla="*/ 556665 w 556665"/>
                <a:gd name="connsiteY4" fmla="*/ 5951627 h 5951627"/>
                <a:gd name="connsiteX5" fmla="*/ 0 w 556665"/>
                <a:gd name="connsiteY5" fmla="*/ 5951627 h 5951627"/>
                <a:gd name="connsiteX6" fmla="*/ 0 w 556665"/>
                <a:gd name="connsiteY6" fmla="*/ 5951627 h 5951627"/>
                <a:gd name="connsiteX7" fmla="*/ 0 w 556665"/>
                <a:gd name="connsiteY7" fmla="*/ 92779 h 5951627"/>
                <a:gd name="connsiteX8" fmla="*/ 92779 w 556665"/>
                <a:gd name="connsiteY8" fmla="*/ 0 h 59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65" h="5951627">
                  <a:moveTo>
                    <a:pt x="556665" y="991957"/>
                  </a:moveTo>
                  <a:lnTo>
                    <a:pt x="556665" y="4959670"/>
                  </a:lnTo>
                  <a:cubicBezTo>
                    <a:pt x="556665" y="5507505"/>
                    <a:pt x="552780" y="5951622"/>
                    <a:pt x="547987" y="5951622"/>
                  </a:cubicBezTo>
                  <a:lnTo>
                    <a:pt x="0" y="5951622"/>
                  </a:lnTo>
                  <a:lnTo>
                    <a:pt x="0" y="5951622"/>
                  </a:lnTo>
                  <a:lnTo>
                    <a:pt x="0" y="5"/>
                  </a:lnTo>
                  <a:lnTo>
                    <a:pt x="0" y="5"/>
                  </a:lnTo>
                  <a:lnTo>
                    <a:pt x="547987" y="5"/>
                  </a:lnTo>
                  <a:cubicBezTo>
                    <a:pt x="552780" y="5"/>
                    <a:pt x="556665" y="444122"/>
                    <a:pt x="556665" y="991957"/>
                  </a:cubicBez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0999" rIns="274824" bIns="150999" numCol="1" spcCol="1270" anchor="ctr" anchorCtr="0">
              <a:noAutofit/>
            </a:bodyPr>
            <a:lstStyle/>
            <a:p>
              <a:pPr marL="171450" lvl="1" indent="-171450" algn="l" defTabSz="800100">
                <a:lnSpc>
                  <a:spcPct val="90000"/>
                </a:lnSpc>
                <a:spcBef>
                  <a:spcPct val="0"/>
                </a:spcBef>
                <a:spcAft>
                  <a:spcPct val="15000"/>
                </a:spcAft>
                <a:buNone/>
              </a:pPr>
              <a:r>
                <a:rPr lang="en-US" sz="2400" kern="1200"/>
                <a:t>Acknowledge other students meeting expectations</a:t>
              </a:r>
            </a:p>
          </p:txBody>
        </p:sp>
        <p:sp>
          <p:nvSpPr>
            <p:cNvPr id="9" name="Freeform: Shape 8">
              <a:extLst>
                <a:ext uri="{FF2B5EF4-FFF2-40B4-BE49-F238E27FC236}">
                  <a16:creationId xmlns:a16="http://schemas.microsoft.com/office/drawing/2014/main" id="{FFC38D83-0176-2DB2-D8F5-5A89A163941E}"/>
                </a:ext>
              </a:extLst>
            </p:cNvPr>
            <p:cNvSpPr/>
            <p:nvPr/>
          </p:nvSpPr>
          <p:spPr>
            <a:xfrm>
              <a:off x="838849" y="3288066"/>
              <a:ext cx="1349984" cy="695831"/>
            </a:xfrm>
            <a:custGeom>
              <a:avLst/>
              <a:gdLst>
                <a:gd name="connsiteX0" fmla="*/ 0 w 1349984"/>
                <a:gd name="connsiteY0" fmla="*/ 115974 h 695831"/>
                <a:gd name="connsiteX1" fmla="*/ 115974 w 1349984"/>
                <a:gd name="connsiteY1" fmla="*/ 0 h 695831"/>
                <a:gd name="connsiteX2" fmla="*/ 1234010 w 1349984"/>
                <a:gd name="connsiteY2" fmla="*/ 0 h 695831"/>
                <a:gd name="connsiteX3" fmla="*/ 1349984 w 1349984"/>
                <a:gd name="connsiteY3" fmla="*/ 115974 h 695831"/>
                <a:gd name="connsiteX4" fmla="*/ 1349984 w 1349984"/>
                <a:gd name="connsiteY4" fmla="*/ 579857 h 695831"/>
                <a:gd name="connsiteX5" fmla="*/ 1234010 w 1349984"/>
                <a:gd name="connsiteY5" fmla="*/ 695831 h 695831"/>
                <a:gd name="connsiteX6" fmla="*/ 115974 w 1349984"/>
                <a:gd name="connsiteY6" fmla="*/ 695831 h 695831"/>
                <a:gd name="connsiteX7" fmla="*/ 0 w 1349984"/>
                <a:gd name="connsiteY7" fmla="*/ 579857 h 695831"/>
                <a:gd name="connsiteX8" fmla="*/ 0 w 1349984"/>
                <a:gd name="connsiteY8" fmla="*/ 115974 h 6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984" h="695831">
                  <a:moveTo>
                    <a:pt x="0" y="115974"/>
                  </a:moveTo>
                  <a:cubicBezTo>
                    <a:pt x="0" y="51923"/>
                    <a:pt x="51923" y="0"/>
                    <a:pt x="115974" y="0"/>
                  </a:cubicBezTo>
                  <a:lnTo>
                    <a:pt x="1234010" y="0"/>
                  </a:lnTo>
                  <a:cubicBezTo>
                    <a:pt x="1298061" y="0"/>
                    <a:pt x="1349984" y="51923"/>
                    <a:pt x="1349984" y="115974"/>
                  </a:cubicBezTo>
                  <a:lnTo>
                    <a:pt x="1349984" y="579857"/>
                  </a:lnTo>
                  <a:cubicBezTo>
                    <a:pt x="1349984" y="643908"/>
                    <a:pt x="1298061" y="695831"/>
                    <a:pt x="1234010" y="695831"/>
                  </a:cubicBezTo>
                  <a:lnTo>
                    <a:pt x="115974" y="695831"/>
                  </a:lnTo>
                  <a:cubicBezTo>
                    <a:pt x="51923" y="695831"/>
                    <a:pt x="0" y="643908"/>
                    <a:pt x="0" y="579857"/>
                  </a:cubicBezTo>
                  <a:lnTo>
                    <a:pt x="0" y="1159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168" tIns="72068" rIns="110168" bIns="72068" numCol="1" spcCol="1270" anchor="ctr" anchorCtr="0">
              <a:noAutofit/>
            </a:bodyPr>
            <a:lstStyle/>
            <a:p>
              <a:pPr marL="0" lvl="0" indent="0" algn="ctr" defTabSz="889000">
                <a:lnSpc>
                  <a:spcPct val="90000"/>
                </a:lnSpc>
                <a:spcBef>
                  <a:spcPct val="0"/>
                </a:spcBef>
                <a:spcAft>
                  <a:spcPct val="35000"/>
                </a:spcAft>
                <a:buNone/>
              </a:pPr>
              <a:r>
                <a:rPr lang="en-US" sz="2400" b="1" kern="1200"/>
                <a:t>Step 3</a:t>
              </a:r>
            </a:p>
          </p:txBody>
        </p:sp>
        <p:sp>
          <p:nvSpPr>
            <p:cNvPr id="10" name="Freeform: Shape 9">
              <a:extLst>
                <a:ext uri="{FF2B5EF4-FFF2-40B4-BE49-F238E27FC236}">
                  <a16:creationId xmlns:a16="http://schemas.microsoft.com/office/drawing/2014/main" id="{3E96BD2F-CF92-33C7-7518-96B4F8B18B78}"/>
                </a:ext>
              </a:extLst>
            </p:cNvPr>
            <p:cNvSpPr/>
            <p:nvPr/>
          </p:nvSpPr>
          <p:spPr>
            <a:xfrm>
              <a:off x="2188833" y="4088273"/>
              <a:ext cx="5951627" cy="556665"/>
            </a:xfrm>
            <a:custGeom>
              <a:avLst/>
              <a:gdLst>
                <a:gd name="connsiteX0" fmla="*/ 92779 w 556665"/>
                <a:gd name="connsiteY0" fmla="*/ 0 h 5951627"/>
                <a:gd name="connsiteX1" fmla="*/ 463886 w 556665"/>
                <a:gd name="connsiteY1" fmla="*/ 0 h 5951627"/>
                <a:gd name="connsiteX2" fmla="*/ 556665 w 556665"/>
                <a:gd name="connsiteY2" fmla="*/ 92779 h 5951627"/>
                <a:gd name="connsiteX3" fmla="*/ 556665 w 556665"/>
                <a:gd name="connsiteY3" fmla="*/ 5951627 h 5951627"/>
                <a:gd name="connsiteX4" fmla="*/ 556665 w 556665"/>
                <a:gd name="connsiteY4" fmla="*/ 5951627 h 5951627"/>
                <a:gd name="connsiteX5" fmla="*/ 0 w 556665"/>
                <a:gd name="connsiteY5" fmla="*/ 5951627 h 5951627"/>
                <a:gd name="connsiteX6" fmla="*/ 0 w 556665"/>
                <a:gd name="connsiteY6" fmla="*/ 5951627 h 5951627"/>
                <a:gd name="connsiteX7" fmla="*/ 0 w 556665"/>
                <a:gd name="connsiteY7" fmla="*/ 92779 h 5951627"/>
                <a:gd name="connsiteX8" fmla="*/ 92779 w 556665"/>
                <a:gd name="connsiteY8" fmla="*/ 0 h 59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65" h="5951627">
                  <a:moveTo>
                    <a:pt x="556665" y="991957"/>
                  </a:moveTo>
                  <a:lnTo>
                    <a:pt x="556665" y="4959670"/>
                  </a:lnTo>
                  <a:cubicBezTo>
                    <a:pt x="556665" y="5507505"/>
                    <a:pt x="552780" y="5951622"/>
                    <a:pt x="547987" y="5951622"/>
                  </a:cubicBezTo>
                  <a:lnTo>
                    <a:pt x="0" y="5951622"/>
                  </a:lnTo>
                  <a:lnTo>
                    <a:pt x="0" y="5951622"/>
                  </a:lnTo>
                  <a:lnTo>
                    <a:pt x="0" y="5"/>
                  </a:lnTo>
                  <a:lnTo>
                    <a:pt x="0" y="5"/>
                  </a:lnTo>
                  <a:lnTo>
                    <a:pt x="547987" y="5"/>
                  </a:lnTo>
                  <a:cubicBezTo>
                    <a:pt x="552780" y="5"/>
                    <a:pt x="556665" y="444122"/>
                    <a:pt x="556665" y="991957"/>
                  </a:cubicBez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0999" rIns="274824" bIns="150999" numCol="1" spcCol="1270" anchor="ctr" anchorCtr="0">
              <a:noAutofit/>
            </a:bodyPr>
            <a:lstStyle/>
            <a:p>
              <a:pPr marL="171450" lvl="1" indent="-171450" algn="l" defTabSz="800100">
                <a:lnSpc>
                  <a:spcPct val="90000"/>
                </a:lnSpc>
                <a:spcBef>
                  <a:spcPct val="0"/>
                </a:spcBef>
                <a:spcAft>
                  <a:spcPct val="15000"/>
                </a:spcAft>
                <a:buNone/>
              </a:pPr>
              <a:r>
                <a:rPr lang="en-US" sz="2400" kern="1200"/>
                <a:t>Redirect and reteach expected behavior</a:t>
              </a:r>
            </a:p>
          </p:txBody>
        </p:sp>
        <p:sp>
          <p:nvSpPr>
            <p:cNvPr id="11" name="Freeform: Shape 10">
              <a:extLst>
                <a:ext uri="{FF2B5EF4-FFF2-40B4-BE49-F238E27FC236}">
                  <a16:creationId xmlns:a16="http://schemas.microsoft.com/office/drawing/2014/main" id="{D5D99841-82C7-E478-6681-F2A44F234C60}"/>
                </a:ext>
              </a:extLst>
            </p:cNvPr>
            <p:cNvSpPr/>
            <p:nvPr/>
          </p:nvSpPr>
          <p:spPr>
            <a:xfrm>
              <a:off x="838849" y="4018689"/>
              <a:ext cx="1349984" cy="695831"/>
            </a:xfrm>
            <a:custGeom>
              <a:avLst/>
              <a:gdLst>
                <a:gd name="connsiteX0" fmla="*/ 0 w 1349984"/>
                <a:gd name="connsiteY0" fmla="*/ 115974 h 695831"/>
                <a:gd name="connsiteX1" fmla="*/ 115974 w 1349984"/>
                <a:gd name="connsiteY1" fmla="*/ 0 h 695831"/>
                <a:gd name="connsiteX2" fmla="*/ 1234010 w 1349984"/>
                <a:gd name="connsiteY2" fmla="*/ 0 h 695831"/>
                <a:gd name="connsiteX3" fmla="*/ 1349984 w 1349984"/>
                <a:gd name="connsiteY3" fmla="*/ 115974 h 695831"/>
                <a:gd name="connsiteX4" fmla="*/ 1349984 w 1349984"/>
                <a:gd name="connsiteY4" fmla="*/ 579857 h 695831"/>
                <a:gd name="connsiteX5" fmla="*/ 1234010 w 1349984"/>
                <a:gd name="connsiteY5" fmla="*/ 695831 h 695831"/>
                <a:gd name="connsiteX6" fmla="*/ 115974 w 1349984"/>
                <a:gd name="connsiteY6" fmla="*/ 695831 h 695831"/>
                <a:gd name="connsiteX7" fmla="*/ 0 w 1349984"/>
                <a:gd name="connsiteY7" fmla="*/ 579857 h 695831"/>
                <a:gd name="connsiteX8" fmla="*/ 0 w 1349984"/>
                <a:gd name="connsiteY8" fmla="*/ 115974 h 6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984" h="695831">
                  <a:moveTo>
                    <a:pt x="0" y="115974"/>
                  </a:moveTo>
                  <a:cubicBezTo>
                    <a:pt x="0" y="51923"/>
                    <a:pt x="51923" y="0"/>
                    <a:pt x="115974" y="0"/>
                  </a:cubicBezTo>
                  <a:lnTo>
                    <a:pt x="1234010" y="0"/>
                  </a:lnTo>
                  <a:cubicBezTo>
                    <a:pt x="1298061" y="0"/>
                    <a:pt x="1349984" y="51923"/>
                    <a:pt x="1349984" y="115974"/>
                  </a:cubicBezTo>
                  <a:lnTo>
                    <a:pt x="1349984" y="579857"/>
                  </a:lnTo>
                  <a:cubicBezTo>
                    <a:pt x="1349984" y="643908"/>
                    <a:pt x="1298061" y="695831"/>
                    <a:pt x="1234010" y="695831"/>
                  </a:cubicBezTo>
                  <a:lnTo>
                    <a:pt x="115974" y="695831"/>
                  </a:lnTo>
                  <a:cubicBezTo>
                    <a:pt x="51923" y="695831"/>
                    <a:pt x="0" y="643908"/>
                    <a:pt x="0" y="579857"/>
                  </a:cubicBezTo>
                  <a:lnTo>
                    <a:pt x="0" y="1159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168" tIns="72068" rIns="110168" bIns="72068" numCol="1" spcCol="1270" anchor="ctr" anchorCtr="0">
              <a:noAutofit/>
            </a:bodyPr>
            <a:lstStyle/>
            <a:p>
              <a:pPr marL="0" lvl="0" indent="0" algn="ctr" defTabSz="889000">
                <a:lnSpc>
                  <a:spcPct val="90000"/>
                </a:lnSpc>
                <a:spcBef>
                  <a:spcPct val="0"/>
                </a:spcBef>
                <a:spcAft>
                  <a:spcPct val="35000"/>
                </a:spcAft>
                <a:buNone/>
              </a:pPr>
              <a:r>
                <a:rPr lang="en-US" sz="2400" b="1" kern="1200"/>
                <a:t>Step 4</a:t>
              </a:r>
            </a:p>
          </p:txBody>
        </p:sp>
        <p:sp>
          <p:nvSpPr>
            <p:cNvPr id="12" name="Freeform: Shape 11">
              <a:extLst>
                <a:ext uri="{FF2B5EF4-FFF2-40B4-BE49-F238E27FC236}">
                  <a16:creationId xmlns:a16="http://schemas.microsoft.com/office/drawing/2014/main" id="{8C3C77F4-C39D-FB8F-9C03-EBC9688CF80F}"/>
                </a:ext>
              </a:extLst>
            </p:cNvPr>
            <p:cNvSpPr/>
            <p:nvPr/>
          </p:nvSpPr>
          <p:spPr>
            <a:xfrm>
              <a:off x="2188833" y="4818896"/>
              <a:ext cx="5951627" cy="556665"/>
            </a:xfrm>
            <a:custGeom>
              <a:avLst/>
              <a:gdLst>
                <a:gd name="connsiteX0" fmla="*/ 92779 w 556665"/>
                <a:gd name="connsiteY0" fmla="*/ 0 h 5951627"/>
                <a:gd name="connsiteX1" fmla="*/ 463886 w 556665"/>
                <a:gd name="connsiteY1" fmla="*/ 0 h 5951627"/>
                <a:gd name="connsiteX2" fmla="*/ 556665 w 556665"/>
                <a:gd name="connsiteY2" fmla="*/ 92779 h 5951627"/>
                <a:gd name="connsiteX3" fmla="*/ 556665 w 556665"/>
                <a:gd name="connsiteY3" fmla="*/ 5951627 h 5951627"/>
                <a:gd name="connsiteX4" fmla="*/ 556665 w 556665"/>
                <a:gd name="connsiteY4" fmla="*/ 5951627 h 5951627"/>
                <a:gd name="connsiteX5" fmla="*/ 0 w 556665"/>
                <a:gd name="connsiteY5" fmla="*/ 5951627 h 5951627"/>
                <a:gd name="connsiteX6" fmla="*/ 0 w 556665"/>
                <a:gd name="connsiteY6" fmla="*/ 5951627 h 5951627"/>
                <a:gd name="connsiteX7" fmla="*/ 0 w 556665"/>
                <a:gd name="connsiteY7" fmla="*/ 92779 h 5951627"/>
                <a:gd name="connsiteX8" fmla="*/ 92779 w 556665"/>
                <a:gd name="connsiteY8" fmla="*/ 0 h 59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65" h="5951627">
                  <a:moveTo>
                    <a:pt x="556665" y="991957"/>
                  </a:moveTo>
                  <a:lnTo>
                    <a:pt x="556665" y="4959670"/>
                  </a:lnTo>
                  <a:cubicBezTo>
                    <a:pt x="556665" y="5507505"/>
                    <a:pt x="552780" y="5951622"/>
                    <a:pt x="547987" y="5951622"/>
                  </a:cubicBezTo>
                  <a:lnTo>
                    <a:pt x="0" y="5951622"/>
                  </a:lnTo>
                  <a:lnTo>
                    <a:pt x="0" y="5951622"/>
                  </a:lnTo>
                  <a:lnTo>
                    <a:pt x="0" y="5"/>
                  </a:lnTo>
                  <a:lnTo>
                    <a:pt x="0" y="5"/>
                  </a:lnTo>
                  <a:lnTo>
                    <a:pt x="547987" y="5"/>
                  </a:lnTo>
                  <a:cubicBezTo>
                    <a:pt x="552780" y="5"/>
                    <a:pt x="556665" y="444122"/>
                    <a:pt x="556665" y="991957"/>
                  </a:cubicBez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0999" rIns="274824" bIns="150999" numCol="1" spcCol="1270" anchor="ctr" anchorCtr="0">
              <a:noAutofit/>
            </a:bodyPr>
            <a:lstStyle/>
            <a:p>
              <a:pPr marL="171450" lvl="1" indent="-171450" algn="l" defTabSz="800100">
                <a:lnSpc>
                  <a:spcPct val="90000"/>
                </a:lnSpc>
                <a:spcBef>
                  <a:spcPct val="0"/>
                </a:spcBef>
                <a:spcAft>
                  <a:spcPct val="15000"/>
                </a:spcAft>
                <a:buNone/>
              </a:pPr>
              <a:r>
                <a:rPr lang="en-US" sz="2400" kern="1200"/>
                <a:t>Allow time and space</a:t>
              </a:r>
            </a:p>
          </p:txBody>
        </p:sp>
        <p:sp>
          <p:nvSpPr>
            <p:cNvPr id="13" name="Freeform: Shape 12">
              <a:extLst>
                <a:ext uri="{FF2B5EF4-FFF2-40B4-BE49-F238E27FC236}">
                  <a16:creationId xmlns:a16="http://schemas.microsoft.com/office/drawing/2014/main" id="{B77DAE19-13A1-DC58-3313-7A106F15184E}"/>
                </a:ext>
              </a:extLst>
            </p:cNvPr>
            <p:cNvSpPr/>
            <p:nvPr/>
          </p:nvSpPr>
          <p:spPr>
            <a:xfrm>
              <a:off x="838849" y="4749313"/>
              <a:ext cx="1349984" cy="695831"/>
            </a:xfrm>
            <a:custGeom>
              <a:avLst/>
              <a:gdLst>
                <a:gd name="connsiteX0" fmla="*/ 0 w 1349984"/>
                <a:gd name="connsiteY0" fmla="*/ 115974 h 695831"/>
                <a:gd name="connsiteX1" fmla="*/ 115974 w 1349984"/>
                <a:gd name="connsiteY1" fmla="*/ 0 h 695831"/>
                <a:gd name="connsiteX2" fmla="*/ 1234010 w 1349984"/>
                <a:gd name="connsiteY2" fmla="*/ 0 h 695831"/>
                <a:gd name="connsiteX3" fmla="*/ 1349984 w 1349984"/>
                <a:gd name="connsiteY3" fmla="*/ 115974 h 695831"/>
                <a:gd name="connsiteX4" fmla="*/ 1349984 w 1349984"/>
                <a:gd name="connsiteY4" fmla="*/ 579857 h 695831"/>
                <a:gd name="connsiteX5" fmla="*/ 1234010 w 1349984"/>
                <a:gd name="connsiteY5" fmla="*/ 695831 h 695831"/>
                <a:gd name="connsiteX6" fmla="*/ 115974 w 1349984"/>
                <a:gd name="connsiteY6" fmla="*/ 695831 h 695831"/>
                <a:gd name="connsiteX7" fmla="*/ 0 w 1349984"/>
                <a:gd name="connsiteY7" fmla="*/ 579857 h 695831"/>
                <a:gd name="connsiteX8" fmla="*/ 0 w 1349984"/>
                <a:gd name="connsiteY8" fmla="*/ 115974 h 6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984" h="695831">
                  <a:moveTo>
                    <a:pt x="0" y="115974"/>
                  </a:moveTo>
                  <a:cubicBezTo>
                    <a:pt x="0" y="51923"/>
                    <a:pt x="51923" y="0"/>
                    <a:pt x="115974" y="0"/>
                  </a:cubicBezTo>
                  <a:lnTo>
                    <a:pt x="1234010" y="0"/>
                  </a:lnTo>
                  <a:cubicBezTo>
                    <a:pt x="1298061" y="0"/>
                    <a:pt x="1349984" y="51923"/>
                    <a:pt x="1349984" y="115974"/>
                  </a:cubicBezTo>
                  <a:lnTo>
                    <a:pt x="1349984" y="579857"/>
                  </a:lnTo>
                  <a:cubicBezTo>
                    <a:pt x="1349984" y="643908"/>
                    <a:pt x="1298061" y="695831"/>
                    <a:pt x="1234010" y="695831"/>
                  </a:cubicBezTo>
                  <a:lnTo>
                    <a:pt x="115974" y="695831"/>
                  </a:lnTo>
                  <a:cubicBezTo>
                    <a:pt x="51923" y="695831"/>
                    <a:pt x="0" y="643908"/>
                    <a:pt x="0" y="579857"/>
                  </a:cubicBezTo>
                  <a:lnTo>
                    <a:pt x="0" y="1159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168" tIns="72068" rIns="110168" bIns="72068" numCol="1" spcCol="1270" anchor="ctr" anchorCtr="0">
              <a:noAutofit/>
            </a:bodyPr>
            <a:lstStyle/>
            <a:p>
              <a:pPr marL="0" lvl="0" indent="0" algn="ctr" defTabSz="889000">
                <a:lnSpc>
                  <a:spcPct val="90000"/>
                </a:lnSpc>
                <a:spcBef>
                  <a:spcPct val="0"/>
                </a:spcBef>
                <a:spcAft>
                  <a:spcPct val="35000"/>
                </a:spcAft>
                <a:buNone/>
              </a:pPr>
              <a:r>
                <a:rPr lang="en-US" sz="2400" b="1" kern="1200"/>
                <a:t>Step 5</a:t>
              </a:r>
            </a:p>
          </p:txBody>
        </p:sp>
        <p:sp>
          <p:nvSpPr>
            <p:cNvPr id="14" name="Freeform: Shape 13">
              <a:extLst>
                <a:ext uri="{FF2B5EF4-FFF2-40B4-BE49-F238E27FC236}">
                  <a16:creationId xmlns:a16="http://schemas.microsoft.com/office/drawing/2014/main" id="{4C18BF93-348D-3308-0D13-0D0C5E8EBB7B}"/>
                </a:ext>
              </a:extLst>
            </p:cNvPr>
            <p:cNvSpPr/>
            <p:nvPr/>
          </p:nvSpPr>
          <p:spPr>
            <a:xfrm>
              <a:off x="2188833" y="5549519"/>
              <a:ext cx="5951627" cy="556665"/>
            </a:xfrm>
            <a:custGeom>
              <a:avLst/>
              <a:gdLst>
                <a:gd name="connsiteX0" fmla="*/ 92779 w 556665"/>
                <a:gd name="connsiteY0" fmla="*/ 0 h 5951627"/>
                <a:gd name="connsiteX1" fmla="*/ 463886 w 556665"/>
                <a:gd name="connsiteY1" fmla="*/ 0 h 5951627"/>
                <a:gd name="connsiteX2" fmla="*/ 556665 w 556665"/>
                <a:gd name="connsiteY2" fmla="*/ 92779 h 5951627"/>
                <a:gd name="connsiteX3" fmla="*/ 556665 w 556665"/>
                <a:gd name="connsiteY3" fmla="*/ 5951627 h 5951627"/>
                <a:gd name="connsiteX4" fmla="*/ 556665 w 556665"/>
                <a:gd name="connsiteY4" fmla="*/ 5951627 h 5951627"/>
                <a:gd name="connsiteX5" fmla="*/ 0 w 556665"/>
                <a:gd name="connsiteY5" fmla="*/ 5951627 h 5951627"/>
                <a:gd name="connsiteX6" fmla="*/ 0 w 556665"/>
                <a:gd name="connsiteY6" fmla="*/ 5951627 h 5951627"/>
                <a:gd name="connsiteX7" fmla="*/ 0 w 556665"/>
                <a:gd name="connsiteY7" fmla="*/ 92779 h 5951627"/>
                <a:gd name="connsiteX8" fmla="*/ 92779 w 556665"/>
                <a:gd name="connsiteY8" fmla="*/ 0 h 59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65" h="5951627">
                  <a:moveTo>
                    <a:pt x="556665" y="991957"/>
                  </a:moveTo>
                  <a:lnTo>
                    <a:pt x="556665" y="4959670"/>
                  </a:lnTo>
                  <a:cubicBezTo>
                    <a:pt x="556665" y="5507505"/>
                    <a:pt x="552780" y="5951622"/>
                    <a:pt x="547987" y="5951622"/>
                  </a:cubicBezTo>
                  <a:lnTo>
                    <a:pt x="0" y="5951622"/>
                  </a:lnTo>
                  <a:lnTo>
                    <a:pt x="0" y="5951622"/>
                  </a:lnTo>
                  <a:lnTo>
                    <a:pt x="0" y="5"/>
                  </a:lnTo>
                  <a:lnTo>
                    <a:pt x="0" y="5"/>
                  </a:lnTo>
                  <a:lnTo>
                    <a:pt x="547987" y="5"/>
                  </a:lnTo>
                  <a:cubicBezTo>
                    <a:pt x="552780" y="5"/>
                    <a:pt x="556665" y="444122"/>
                    <a:pt x="556665" y="991957"/>
                  </a:cubicBez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0999" rIns="274824" bIns="150999" numCol="1" spcCol="1270" anchor="ctr" anchorCtr="0">
              <a:noAutofit/>
            </a:bodyPr>
            <a:lstStyle/>
            <a:p>
              <a:pPr marL="171450" lvl="1" indent="-171450" algn="l" defTabSz="800100">
                <a:lnSpc>
                  <a:spcPct val="90000"/>
                </a:lnSpc>
                <a:spcBef>
                  <a:spcPct val="0"/>
                </a:spcBef>
                <a:spcAft>
                  <a:spcPct val="15000"/>
                </a:spcAft>
                <a:buNone/>
              </a:pPr>
              <a:r>
                <a:rPr lang="en-US" sz="2400" kern="1200"/>
                <a:t>Recognize and reinforce</a:t>
              </a:r>
            </a:p>
          </p:txBody>
        </p:sp>
        <p:sp>
          <p:nvSpPr>
            <p:cNvPr id="16" name="Freeform: Shape 15">
              <a:extLst>
                <a:ext uri="{FF2B5EF4-FFF2-40B4-BE49-F238E27FC236}">
                  <a16:creationId xmlns:a16="http://schemas.microsoft.com/office/drawing/2014/main" id="{8B62049F-8A24-881E-0780-85BD3EF36891}"/>
                </a:ext>
              </a:extLst>
            </p:cNvPr>
            <p:cNvSpPr/>
            <p:nvPr/>
          </p:nvSpPr>
          <p:spPr>
            <a:xfrm>
              <a:off x="838849" y="5479936"/>
              <a:ext cx="1349984" cy="695831"/>
            </a:xfrm>
            <a:custGeom>
              <a:avLst/>
              <a:gdLst>
                <a:gd name="connsiteX0" fmla="*/ 0 w 1349984"/>
                <a:gd name="connsiteY0" fmla="*/ 115974 h 695831"/>
                <a:gd name="connsiteX1" fmla="*/ 115974 w 1349984"/>
                <a:gd name="connsiteY1" fmla="*/ 0 h 695831"/>
                <a:gd name="connsiteX2" fmla="*/ 1234010 w 1349984"/>
                <a:gd name="connsiteY2" fmla="*/ 0 h 695831"/>
                <a:gd name="connsiteX3" fmla="*/ 1349984 w 1349984"/>
                <a:gd name="connsiteY3" fmla="*/ 115974 h 695831"/>
                <a:gd name="connsiteX4" fmla="*/ 1349984 w 1349984"/>
                <a:gd name="connsiteY4" fmla="*/ 579857 h 695831"/>
                <a:gd name="connsiteX5" fmla="*/ 1234010 w 1349984"/>
                <a:gd name="connsiteY5" fmla="*/ 695831 h 695831"/>
                <a:gd name="connsiteX6" fmla="*/ 115974 w 1349984"/>
                <a:gd name="connsiteY6" fmla="*/ 695831 h 695831"/>
                <a:gd name="connsiteX7" fmla="*/ 0 w 1349984"/>
                <a:gd name="connsiteY7" fmla="*/ 579857 h 695831"/>
                <a:gd name="connsiteX8" fmla="*/ 0 w 1349984"/>
                <a:gd name="connsiteY8" fmla="*/ 115974 h 6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984" h="695831">
                  <a:moveTo>
                    <a:pt x="0" y="115974"/>
                  </a:moveTo>
                  <a:cubicBezTo>
                    <a:pt x="0" y="51923"/>
                    <a:pt x="51923" y="0"/>
                    <a:pt x="115974" y="0"/>
                  </a:cubicBezTo>
                  <a:lnTo>
                    <a:pt x="1234010" y="0"/>
                  </a:lnTo>
                  <a:cubicBezTo>
                    <a:pt x="1298061" y="0"/>
                    <a:pt x="1349984" y="51923"/>
                    <a:pt x="1349984" y="115974"/>
                  </a:cubicBezTo>
                  <a:lnTo>
                    <a:pt x="1349984" y="579857"/>
                  </a:lnTo>
                  <a:cubicBezTo>
                    <a:pt x="1349984" y="643908"/>
                    <a:pt x="1298061" y="695831"/>
                    <a:pt x="1234010" y="695831"/>
                  </a:cubicBezTo>
                  <a:lnTo>
                    <a:pt x="115974" y="695831"/>
                  </a:lnTo>
                  <a:cubicBezTo>
                    <a:pt x="51923" y="695831"/>
                    <a:pt x="0" y="643908"/>
                    <a:pt x="0" y="579857"/>
                  </a:cubicBezTo>
                  <a:lnTo>
                    <a:pt x="0" y="1159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168" tIns="72068" rIns="110168" bIns="72068" numCol="1" spcCol="1270" anchor="ctr" anchorCtr="0">
              <a:noAutofit/>
            </a:bodyPr>
            <a:lstStyle/>
            <a:p>
              <a:pPr marL="0" lvl="0" indent="0" algn="ctr" defTabSz="889000">
                <a:lnSpc>
                  <a:spcPct val="90000"/>
                </a:lnSpc>
                <a:spcBef>
                  <a:spcPct val="0"/>
                </a:spcBef>
                <a:spcAft>
                  <a:spcPct val="35000"/>
                </a:spcAft>
                <a:buNone/>
              </a:pPr>
              <a:r>
                <a:rPr lang="en-US" sz="2400" b="1" kern="1200"/>
                <a:t>Step 6</a:t>
              </a:r>
            </a:p>
          </p:txBody>
        </p:sp>
      </p:grpSp>
      <p:pic>
        <p:nvPicPr>
          <p:cNvPr id="1028" name="Picture 4" descr="A Six-Step Approach for Responding to Challenging Behavior module cover">
            <a:extLst>
              <a:ext uri="{FF2B5EF4-FFF2-40B4-BE49-F238E27FC236}">
                <a16:creationId xmlns:a16="http://schemas.microsoft.com/office/drawing/2014/main" id="{17C26591-6866-1533-9ECC-B2612B8F05F1}"/>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p:blipFill>
        <p:spPr bwMode="auto">
          <a:xfrm>
            <a:off x="9542337" y="1476513"/>
            <a:ext cx="2784856" cy="435133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6768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CAE83-0453-8E49-5439-FEAB0C080E1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CBB2BFC-0E96-80A3-7C58-EAFD6B32AAEE}"/>
              </a:ext>
            </a:extLst>
          </p:cNvPr>
          <p:cNvSpPr txBox="1">
            <a:spLocks noGrp="1"/>
          </p:cNvSpPr>
          <p:nvPr>
            <p:ph type="title" idx="4294967295"/>
          </p:nvPr>
        </p:nvSpPr>
        <p:spPr>
          <a:xfrm>
            <a:off x="4908884" y="1773747"/>
            <a:ext cx="2009274"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Lunch </a:t>
            </a:r>
          </a:p>
        </p:txBody>
      </p:sp>
      <p:pic>
        <p:nvPicPr>
          <p:cNvPr id="4" name="00:00">
            <a:extLst>
              <a:ext uri="{FF2B5EF4-FFF2-40B4-BE49-F238E27FC236}">
                <a16:creationId xmlns:a16="http://schemas.microsoft.com/office/drawing/2014/main" id="{867A8DC2-4924-A49D-4161-2CEEFBA4C956}"/>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901025" y="2728364"/>
            <a:ext cx="3951586" cy="1401272"/>
          </a:xfrm>
          <a:prstGeom prst="rect">
            <a:avLst/>
          </a:prstGeom>
          <a:noFill/>
        </p:spPr>
      </p:pic>
    </p:spTree>
    <p:extLst>
      <p:ext uri="{BB962C8B-B14F-4D97-AF65-F5344CB8AC3E}">
        <p14:creationId xmlns:p14="http://schemas.microsoft.com/office/powerpoint/2010/main" val="230489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F16C-C1A6-36D4-2014-A55D3CE4F69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8E977C74-344C-18C6-F69E-AFE385A1E5BB}"/>
              </a:ext>
            </a:extLst>
          </p:cNvPr>
          <p:cNvSpPr>
            <a:spLocks noGrp="1"/>
          </p:cNvSpPr>
          <p:nvPr>
            <p:ph type="title"/>
          </p:nvPr>
        </p:nvSpPr>
        <p:spPr/>
        <p:txBody>
          <a:bodyPr/>
          <a:lstStyle/>
          <a:p>
            <a:r>
              <a:rPr lang="en-US"/>
              <a:t>Empower Teachers with Low-Intensity Strategies</a:t>
            </a:r>
          </a:p>
        </p:txBody>
      </p:sp>
    </p:spTree>
    <p:extLst>
      <p:ext uri="{BB962C8B-B14F-4D97-AF65-F5344CB8AC3E}">
        <p14:creationId xmlns:p14="http://schemas.microsoft.com/office/powerpoint/2010/main" val="25409288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03614" y="68185"/>
            <a:ext cx="8686800" cy="9906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pic>
        <p:nvPicPr>
          <p:cNvPr id="3" name="Picture 1" descr="Table showing student data: Aimsweb Reading, Aimsweb Math, SRSS-E7. SRSS-I5, ODR and Total Days Absent.">
            <a:extLst>
              <a:ext uri="{FF2B5EF4-FFF2-40B4-BE49-F238E27FC236}">
                <a16:creationId xmlns:a16="http://schemas.microsoft.com/office/drawing/2014/main" id="{90920DF2-C688-F2E9-54B9-AE3ECE3AC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19" y="1581997"/>
            <a:ext cx="7733881" cy="4439256"/>
          </a:xfrm>
          <a:prstGeom prst="rect">
            <a:avLst/>
          </a:prstGeom>
        </p:spPr>
      </p:pic>
      <p:sp>
        <p:nvSpPr>
          <p:cNvPr id="14" name="Down Arrow 1" descr="Arrow pointing to Aimsweb Reading scores column"/>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rrow 2" descr="Arrow pointing to Aimsweb Math column"/>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3" descr="Arrow pointing to SRSS-E7 column"/>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4" descr="Arrow pointing to SRSS-I5 column"/>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5" descr="Arrow pointing to ODR column"/>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6" descr="Arrow pointing to Total Days Absent column"/>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Tree>
    <p:extLst>
      <p:ext uri="{BB962C8B-B14F-4D97-AF65-F5344CB8AC3E}">
        <p14:creationId xmlns:p14="http://schemas.microsoft.com/office/powerpoint/2010/main" val="13810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6" grpId="0" animBg="1"/>
      <p:bldP spid="7" grpId="0" animBg="1"/>
      <p:bldP spid="13"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57BB5E7-AA39-1AD7-58EE-6D8D94F038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1</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2265565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lang="en-US"/>
              <a:t>Reviewing Multiple Sources of Data in an Integrated Way</a:t>
            </a:r>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2">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4">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5390147" y="1807591"/>
            <a:ext cx="4360343" cy="4030471"/>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1886552" y="5906696"/>
            <a:ext cx="1875823"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14" name="Textbox 2">
            <a:extLst>
              <a:ext uri="{FF2B5EF4-FFF2-40B4-BE49-F238E27FC236}">
                <a16:creationId xmlns:a16="http://schemas.microsoft.com/office/drawing/2014/main" id="{FC8C99F0-FCBF-7D0A-EBDD-0D04BD5D26DC}"/>
              </a:ext>
            </a:extLst>
          </p:cNvPr>
          <p:cNvSpPr/>
          <p:nvPr/>
        </p:nvSpPr>
        <p:spPr>
          <a:xfrm>
            <a:off x="3948113" y="5925147"/>
            <a:ext cx="1605664" cy="76441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3">
            <a:extLst>
              <a:ext uri="{FF2B5EF4-FFF2-40B4-BE49-F238E27FC236}">
                <a16:creationId xmlns:a16="http://schemas.microsoft.com/office/drawing/2014/main" id="{DA07B747-3433-8B07-4FCE-F2A05481830F}"/>
              </a:ext>
            </a:extLst>
          </p:cNvPr>
          <p:cNvSpPr/>
          <p:nvPr/>
        </p:nvSpPr>
        <p:spPr>
          <a:xfrm>
            <a:off x="6323347" y="5925146"/>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14" grpId="0" animBg="1"/>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8B59A-4676-F13E-3DEF-01DDCE44876F}"/>
            </a:ext>
          </a:extLst>
        </p:cNvPr>
        <p:cNvGrpSpPr/>
        <p:nvPr/>
      </p:nvGrpSpPr>
      <p:grpSpPr>
        <a:xfrm>
          <a:off x="0" y="0"/>
          <a:ext cx="0" cy="0"/>
          <a:chOff x="0" y="0"/>
          <a:chExt cx="0" cy="0"/>
        </a:xfrm>
      </p:grpSpPr>
      <p:sp>
        <p:nvSpPr>
          <p:cNvPr id="14" name="Title">
            <a:extLst>
              <a:ext uri="{FF2B5EF4-FFF2-40B4-BE49-F238E27FC236}">
                <a16:creationId xmlns:a16="http://schemas.microsoft.com/office/drawing/2014/main" id="{538A139A-8EA8-F6BC-9FD3-43255A9524D7}"/>
              </a:ext>
              <a:ext uri="{C183D7F6-B498-43B3-948B-1728B52AA6E4}">
                <adec:decorative xmlns:adec="http://schemas.microsoft.com/office/drawing/2017/decorative" val="0"/>
              </a:ext>
            </a:extLst>
          </p:cNvPr>
          <p:cNvSpPr>
            <a:spLocks noGrp="1"/>
          </p:cNvSpPr>
          <p:nvPr>
            <p:ph type="title"/>
          </p:nvPr>
        </p:nvSpPr>
        <p:spPr>
          <a:xfrm>
            <a:off x="838200" y="365125"/>
            <a:ext cx="11296866" cy="1325563"/>
          </a:xfrm>
        </p:spPr>
        <p:txBody>
          <a:bodyPr/>
          <a:lstStyle/>
          <a:p>
            <a:r>
              <a:rPr lang="en-US"/>
              <a:t>Low-Intensity </a:t>
            </a:r>
            <a:br>
              <a:rPr lang="en-US"/>
            </a:br>
            <a:r>
              <a:rPr lang="en-US"/>
              <a:t>Teacher-Delivered Strategies</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3C2B9B0E-AB57-37A8-8390-C091915B89C5}"/>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16" name="Picture 2" descr="Seven purple Ci3T Low Intensity Teacher-Delivered Strategies module covers">
            <a:extLst>
              <a:ext uri="{FF2B5EF4-FFF2-40B4-BE49-F238E27FC236}">
                <a16:creationId xmlns:a16="http://schemas.microsoft.com/office/drawing/2014/main" id="{FC173FC8-3623-4317-09F4-70402A01F43F}"/>
              </a:ext>
            </a:extLst>
          </p:cNvPr>
          <p:cNvPicPr>
            <a:picLocks noChangeAspect="1"/>
          </p:cNvPicPr>
          <p:nvPr/>
        </p:nvPicPr>
        <p:blipFill>
          <a:blip r:embed="rId3"/>
          <a:stretch>
            <a:fillRect/>
          </a:stretch>
        </p:blipFill>
        <p:spPr>
          <a:xfrm>
            <a:off x="6766490" y="2953039"/>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descr="Image of Lincoln Elementary Implementation manual">
            <a:extLst>
              <a:ext uri="{FF2B5EF4-FFF2-40B4-BE49-F238E27FC236}">
                <a16:creationId xmlns:a16="http://schemas.microsoft.com/office/drawing/2014/main" id="{FAF8CAF3-117D-2727-F760-1B384FFE7856}"/>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0257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A559A51E-6B4D-AC44-9217-46FF41C1F7AF}"/>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Choice</a:t>
            </a:r>
          </a:p>
        </p:txBody>
      </p:sp>
      <p:pic>
        <p:nvPicPr>
          <p:cNvPr id="7" name="Picture 1" descr="Instructional choice is offering students opportunities to make choices throughout the instructional day. Teachers offer students two or more options, allow each student to independently make their choice, and the student is provided with the selected option.">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descr="Image of Tier 1 Practical Strategies for Preventing and Responding to  Challenging Behavior module cover">
            <a:extLst>
              <a:ext uri="{FF2B5EF4-FFF2-40B4-BE49-F238E27FC236}">
                <a16:creationId xmlns:a16="http://schemas.microsoft.com/office/drawing/2014/main" id="{3C5E4AA0-F0E0-1C6C-8E79-487A00AE73D0}"/>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4173169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7DD2D-8811-3A5F-4F5C-DDB6C815E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4545DC-11B4-B08B-C53C-9E11B4F460E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Low-Intensity Strategies</a:t>
            </a:r>
          </a:p>
        </p:txBody>
      </p:sp>
      <p:graphicFrame>
        <p:nvGraphicFramePr>
          <p:cNvPr id="3" name="Content Placeholder 2">
            <a:extLst>
              <a:ext uri="{FF2B5EF4-FFF2-40B4-BE49-F238E27FC236}">
                <a16:creationId xmlns:a16="http://schemas.microsoft.com/office/drawing/2014/main" id="{9B66BB8A-8CA3-517F-1225-E228B4760B83}"/>
              </a:ext>
            </a:extLst>
          </p:cNvPr>
          <p:cNvGraphicFramePr>
            <a:graphicFrameLocks noGrp="1"/>
          </p:cNvGraphicFramePr>
          <p:nvPr>
            <p:ph/>
            <p:extLst>
              <p:ext uri="{D42A27DB-BD31-4B8C-83A1-F6EECF244321}">
                <p14:modId xmlns:p14="http://schemas.microsoft.com/office/powerpoint/2010/main" val="3512257378"/>
              </p:ext>
            </p:extLst>
          </p:nvPr>
        </p:nvGraphicFramePr>
        <p:xfrm>
          <a:off x="353961" y="104510"/>
          <a:ext cx="11710220" cy="6405611"/>
        </p:xfrm>
        <a:graphic>
          <a:graphicData uri="http://schemas.openxmlformats.org/drawingml/2006/table">
            <a:tbl>
              <a:tblPr firstRow="1" bandRow="1">
                <a:tableStyleId>{5C22544A-7EE6-4342-B048-85BDC9FD1C3A}</a:tableStyleId>
              </a:tblPr>
              <a:tblGrid>
                <a:gridCol w="5855110">
                  <a:extLst>
                    <a:ext uri="{9D8B030D-6E8A-4147-A177-3AD203B41FA5}">
                      <a16:colId xmlns:a16="http://schemas.microsoft.com/office/drawing/2014/main" val="3475468031"/>
                    </a:ext>
                  </a:extLst>
                </a:gridCol>
                <a:gridCol w="5855110">
                  <a:extLst>
                    <a:ext uri="{9D8B030D-6E8A-4147-A177-3AD203B41FA5}">
                      <a16:colId xmlns:a16="http://schemas.microsoft.com/office/drawing/2014/main" val="3555776466"/>
                    </a:ext>
                  </a:extLst>
                </a:gridCol>
              </a:tblGrid>
              <a:tr h="356787">
                <a:tc>
                  <a:txBody>
                    <a:bodyPr/>
                    <a:lstStyle/>
                    <a:p>
                      <a:r>
                        <a:rPr lang="en-US" sz="2400">
                          <a:solidFill>
                            <a:schemeClr val="tx1"/>
                          </a:solidFill>
                        </a:rPr>
                        <a:t>Low-Intensity Strategy</a:t>
                      </a:r>
                    </a:p>
                  </a:txBody>
                  <a:tcPr/>
                </a:tc>
                <a:tc>
                  <a:txBody>
                    <a:bodyPr/>
                    <a:lstStyle/>
                    <a:p>
                      <a:r>
                        <a:rPr lang="en-US" sz="2400">
                          <a:solidFill>
                            <a:schemeClr val="tx1"/>
                          </a:solidFill>
                        </a:rPr>
                        <a:t>Franklin High School On-Site</a:t>
                      </a:r>
                      <a:r>
                        <a:rPr lang="en-US" sz="2400" baseline="0">
                          <a:solidFill>
                            <a:schemeClr val="tx1"/>
                          </a:solidFill>
                        </a:rPr>
                        <a:t> Expert</a:t>
                      </a:r>
                      <a:endParaRPr lang="en-US" sz="2400">
                        <a:solidFill>
                          <a:schemeClr val="tx1"/>
                        </a:solidFill>
                      </a:endParaRPr>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800" b="1">
                          <a:solidFill>
                            <a:schemeClr val="accent5">
                              <a:lumMod val="50000"/>
                            </a:schemeClr>
                          </a:solidFill>
                        </a:rPr>
                        <a:t>Behavior-Specific</a:t>
                      </a:r>
                      <a:r>
                        <a:rPr lang="en-US" sz="1800" b="1" baseline="0">
                          <a:solidFill>
                            <a:schemeClr val="accent5">
                              <a:lumMod val="50000"/>
                            </a:schemeClr>
                          </a:solidFill>
                        </a:rPr>
                        <a:t> Praise</a:t>
                      </a:r>
                      <a:r>
                        <a:rPr lang="en-US" sz="1800" baseline="0"/>
                        <a:t>: Identifying the specific expectation the student met.</a:t>
                      </a:r>
                    </a:p>
                    <a:p>
                      <a:pPr marL="285750" indent="-285750">
                        <a:buFont typeface="Courier New" panose="02070309020205020404" pitchFamily="49" charset="0"/>
                        <a:buChar char="o"/>
                      </a:pPr>
                      <a:r>
                        <a:rPr lang="en-US" sz="1800" baseline="0"/>
                        <a:t>“Niama, I noticed you outlined your paper and used the graphic organizer to draft your essay. Well done!”</a:t>
                      </a:r>
                    </a:p>
                    <a:p>
                      <a:pPr marL="285750" indent="-285750">
                        <a:buFont typeface="Courier New" panose="02070309020205020404" pitchFamily="49" charset="0"/>
                        <a:buChar char="o"/>
                      </a:pPr>
                      <a:r>
                        <a:rPr lang="en-US" sz="1800" baseline="0"/>
                        <a:t>“Justice, thank you for pushing in your chair to keep the walkway safe.”</a:t>
                      </a:r>
                      <a:endParaRPr lang="en-US" sz="1800"/>
                    </a:p>
                  </a:txBody>
                  <a:tcPr/>
                </a:tc>
                <a:tc>
                  <a:txBody>
                    <a:bodyPr/>
                    <a:lstStyle/>
                    <a:p>
                      <a:pPr marL="285750" indent="-285750">
                        <a:buFont typeface="Arial" panose="020B0604020202020204" pitchFamily="34" charset="0"/>
                        <a:buChar char="•"/>
                      </a:pPr>
                      <a:r>
                        <a:rPr lang="en-US" sz="1800"/>
                        <a:t>Eric Common, Behavior Specialist</a:t>
                      </a:r>
                    </a:p>
                    <a:p>
                      <a:pPr marL="285750" indent="-285750">
                        <a:buFont typeface="Arial" panose="020B0604020202020204" pitchFamily="34" charset="0"/>
                        <a:buChar char="•"/>
                      </a:pPr>
                      <a:r>
                        <a:rPr lang="en-US" sz="1800"/>
                        <a:t>Mark Buckman, Special Education</a:t>
                      </a:r>
                    </a:p>
                    <a:p>
                      <a:pPr marL="285750" indent="-285750">
                        <a:buFont typeface="Arial" panose="020B0604020202020204" pitchFamily="34" charset="0"/>
                        <a:buChar char="•"/>
                      </a:pPr>
                      <a:r>
                        <a:rPr lang="en-US" sz="1800" baseline="0"/>
                        <a:t>Grant Allen, Parent Volunteer</a:t>
                      </a:r>
                    </a:p>
                    <a:p>
                      <a:pPr marL="285750" indent="-285750">
                        <a:buFont typeface="Arial" panose="020B0604020202020204" pitchFamily="34" charset="0"/>
                        <a:buChar char="•"/>
                      </a:pPr>
                      <a:r>
                        <a:rPr lang="en-US" sz="1800" baseline="0"/>
                        <a:t>Paloma Pérez-Clark, School Psychologist</a:t>
                      </a:r>
                      <a:endParaRPr lang="en-US" sz="180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800" b="1">
                          <a:solidFill>
                            <a:schemeClr val="accent5">
                              <a:lumMod val="50000"/>
                            </a:schemeClr>
                          </a:solidFill>
                        </a:rPr>
                        <a:t>Opportunities to Respond</a:t>
                      </a:r>
                      <a:r>
                        <a:rPr lang="en-US" sz="18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800" baseline="0"/>
                        <a:t>“Show me thumbs or thumbs down if...”</a:t>
                      </a:r>
                    </a:p>
                    <a:p>
                      <a:pPr marL="285750" indent="-285750">
                        <a:buFont typeface="Courier New" panose="02070309020205020404" pitchFamily="49" charset="0"/>
                        <a:buChar char="o"/>
                      </a:pPr>
                      <a:r>
                        <a:rPr lang="en-US" sz="1800" baseline="0"/>
                        <a:t>“Show me on your white board what…”</a:t>
                      </a:r>
                    </a:p>
                    <a:p>
                      <a:pPr marL="285750" indent="-285750">
                        <a:buFont typeface="Courier New" panose="02070309020205020404" pitchFamily="49" charset="0"/>
                        <a:buChar char="o"/>
                      </a:pPr>
                      <a:r>
                        <a:rPr lang="en-US" sz="1800" baseline="0"/>
                        <a:t>“Turn to your elbow partner and say…”</a:t>
                      </a:r>
                    </a:p>
                    <a:p>
                      <a:pPr marL="285750" indent="-285750">
                        <a:buFont typeface="Courier New" panose="02070309020205020404" pitchFamily="49" charset="0"/>
                        <a:buChar char="o"/>
                      </a:pPr>
                      <a:r>
                        <a:rPr lang="en-US" sz="1800" baseline="0"/>
                        <a:t>“All together now, what is…”</a:t>
                      </a:r>
                      <a:endParaRPr lang="en-US" sz="1800"/>
                    </a:p>
                  </a:txBody>
                  <a:tcPr/>
                </a:tc>
                <a:tc>
                  <a:txBody>
                    <a:bodyPr/>
                    <a:lstStyle/>
                    <a:p>
                      <a:pPr marL="285750" indent="-285750">
                        <a:buFont typeface="Arial" panose="020B0604020202020204" pitchFamily="34" charset="0"/>
                        <a:buChar char="•"/>
                      </a:pPr>
                      <a:r>
                        <a:rPr lang="en-US" sz="1800"/>
                        <a:t>David Royer, Administration</a:t>
                      </a:r>
                    </a:p>
                    <a:p>
                      <a:pPr marL="285750" indent="-285750">
                        <a:buFont typeface="Arial" panose="020B0604020202020204" pitchFamily="34" charset="0"/>
                        <a:buChar char="•"/>
                      </a:pPr>
                      <a:r>
                        <a:rPr lang="en-US" sz="1800"/>
                        <a:t>Emily Cantwell,</a:t>
                      </a:r>
                      <a:r>
                        <a:rPr lang="en-US" sz="1800" baseline="0"/>
                        <a:t> 12</a:t>
                      </a:r>
                      <a:r>
                        <a:rPr lang="en-US" sz="1800" baseline="30000"/>
                        <a:t>th</a:t>
                      </a:r>
                      <a:r>
                        <a:rPr lang="en-US" sz="18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a:t>Scarlett Lane, 11</a:t>
                      </a:r>
                      <a:r>
                        <a:rPr lang="en-US" sz="1800" baseline="30000"/>
                        <a:t>rd</a:t>
                      </a:r>
                      <a:r>
                        <a:rPr lang="en-US" sz="1800" baseline="0"/>
                        <a:t> Grade</a:t>
                      </a:r>
                    </a:p>
                    <a:p>
                      <a:pPr marL="285750" indent="-285750">
                        <a:buFont typeface="Arial" panose="020B0604020202020204" pitchFamily="34" charset="0"/>
                        <a:buChar char="•"/>
                      </a:pPr>
                      <a:r>
                        <a:rPr lang="en-US" sz="1800" baseline="0"/>
                        <a:t>Mallory Messenger, Counselor</a:t>
                      </a:r>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800" b="1">
                          <a:solidFill>
                            <a:schemeClr val="accent5">
                              <a:lumMod val="50000"/>
                            </a:schemeClr>
                          </a:solidFill>
                        </a:rPr>
                        <a:t>Instructional Choice</a:t>
                      </a:r>
                      <a:r>
                        <a:rPr lang="en-US" sz="1800" baseline="0"/>
                        <a:t>: Providing within-task or between task choices to increase academic engaged time and motivation.</a:t>
                      </a:r>
                    </a:p>
                    <a:p>
                      <a:pPr marL="285750" indent="-285750">
                        <a:buFont typeface="Courier New" panose="02070309020205020404" pitchFamily="49" charset="0"/>
                        <a:buChar char="o"/>
                      </a:pPr>
                      <a:r>
                        <a:rPr lang="en-US" sz="1800" baseline="0"/>
                        <a:t>“Ronaldo, our of our 3 learning objectives today, which would you like to work on first?”</a:t>
                      </a:r>
                    </a:p>
                    <a:p>
                      <a:pPr marL="285750" indent="-285750">
                        <a:buFont typeface="Courier New" panose="02070309020205020404" pitchFamily="49" charset="0"/>
                        <a:buChar char="o"/>
                      </a:pPr>
                      <a:r>
                        <a:rPr lang="en-US" sz="1800" baseline="0"/>
                        <a:t>“Suzy, do you want to work on the laptop, or handwrite your answers for this assignment?”</a:t>
                      </a:r>
                      <a:endParaRPr lang="en-US" sz="1800"/>
                    </a:p>
                  </a:txBody>
                  <a:tcPr/>
                </a:tc>
                <a:tc>
                  <a:txBody>
                    <a:bodyPr/>
                    <a:lstStyle/>
                    <a:p>
                      <a:pPr marL="285750" indent="-285750">
                        <a:buFont typeface="Arial" panose="020B0604020202020204" pitchFamily="34" charset="0"/>
                        <a:buChar char="•"/>
                      </a:pPr>
                      <a:r>
                        <a:rPr lang="en-US" sz="1800"/>
                        <a:t>Abbie Jenkins, 10</a:t>
                      </a:r>
                      <a:r>
                        <a:rPr lang="en-US" sz="1800" baseline="30000"/>
                        <a:t>th</a:t>
                      </a:r>
                      <a:r>
                        <a:rPr lang="en-US" sz="18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a:t>Scarlett Lane, 11</a:t>
                      </a:r>
                      <a:r>
                        <a:rPr lang="en-US" sz="1800" baseline="30000"/>
                        <a:t>th</a:t>
                      </a:r>
                      <a:r>
                        <a:rPr lang="en-US" sz="18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a:t>Liane Johl, 9</a:t>
                      </a:r>
                      <a:r>
                        <a:rPr lang="en-US" sz="1800" baseline="30000"/>
                        <a:t>th</a:t>
                      </a:r>
                      <a:r>
                        <a:rPr lang="en-US" sz="1800" baseline="0"/>
                        <a:t> Grade</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41952892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noGrp="1"/>
          </p:cNvSpPr>
          <p:nvPr>
            <p:ph type="title"/>
          </p:nvPr>
        </p:nvSpPr>
        <p:spPr/>
        <p:txBody>
          <a:bodyPr/>
          <a:lstStyle/>
          <a:p>
            <a:r>
              <a:rPr lang="en-US"/>
              <a:t>Resource Spotlight! (1 of 2)</a:t>
            </a:r>
          </a:p>
        </p:txBody>
      </p:sp>
      <p:pic>
        <p:nvPicPr>
          <p:cNvPr id="6" name="Picture 1" descr="Teacher-Delivered Behavioral Interventions in Grades K-5 What Works Clearinghouse practice guide cover">
            <a:extLst>
              <a:ext uri="{FF2B5EF4-FFF2-40B4-BE49-F238E27FC236}">
                <a16:creationId xmlns:a16="http://schemas.microsoft.com/office/drawing/2014/main" id="{7BCC563C-2818-BAA0-E085-CAA2AED8BCD5}"/>
              </a:ext>
            </a:extLst>
          </p:cNvPr>
          <p:cNvPicPr>
            <a:picLocks noChangeAspect="1"/>
          </p:cNvPicPr>
          <p:nvPr/>
        </p:nvPicPr>
        <p:blipFill>
          <a:blip r:embed="rId3"/>
          <a:stretch>
            <a:fillRect/>
          </a:stretch>
        </p:blipFill>
        <p:spPr>
          <a:xfrm>
            <a:off x="838200" y="1825625"/>
            <a:ext cx="3365810" cy="4347305"/>
          </a:xfrm>
          <a:prstGeom prst="rect">
            <a:avLst/>
          </a:prstGeom>
          <a:ln>
            <a:solidFill>
              <a:schemeClr val="tx1"/>
            </a:solidFill>
          </a:ln>
        </p:spPr>
      </p:pic>
      <p:pic>
        <p:nvPicPr>
          <p:cNvPr id="8" name="Picture 2" descr="Screenshot of What Works Clearinghouse website page titled Teacher-Delivered Behavioral Interventions in Grades K-5">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4"/>
          <a:stretch>
            <a:fillRect/>
          </a:stretch>
        </p:blipFill>
        <p:spPr>
          <a:xfrm>
            <a:off x="4575733" y="1509920"/>
            <a:ext cx="6240174" cy="4982955"/>
          </a:xfrm>
          <a:ln>
            <a:solidFill>
              <a:schemeClr val="tx1"/>
            </a:solidFill>
          </a:ln>
        </p:spPr>
      </p:pic>
      <p:sp>
        <p:nvSpPr>
          <p:cNvPr id="11" name="Yellow Box" descr="Yellow box outlining seven recommendations tabs on website">
            <a:extLst>
              <a:ext uri="{FF2B5EF4-FFF2-40B4-BE49-F238E27FC236}">
                <a16:creationId xmlns:a16="http://schemas.microsoft.com/office/drawing/2014/main" id="{973030BB-D6C9-F269-9069-73BB6AC029F7}"/>
              </a:ext>
            </a:extLst>
          </p:cNvPr>
          <p:cNvSpPr/>
          <p:nvPr/>
        </p:nvSpPr>
        <p:spPr>
          <a:xfrm>
            <a:off x="4575733" y="3795251"/>
            <a:ext cx="6240174" cy="2697623"/>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2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D96CE-90A3-22C8-FAD5-AAF89EFDE5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B7005E-689F-F859-951D-060B8599716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Let’s Talk 3</a:t>
            </a:r>
          </a:p>
        </p:txBody>
      </p:sp>
      <p:graphicFrame>
        <p:nvGraphicFramePr>
          <p:cNvPr id="2" name="Table 2">
            <a:extLst>
              <a:ext uri="{FF2B5EF4-FFF2-40B4-BE49-F238E27FC236}">
                <a16:creationId xmlns:a16="http://schemas.microsoft.com/office/drawing/2014/main" id="{F0998742-07AD-67C6-587A-60BBC8D47EE5}"/>
              </a:ext>
            </a:extLst>
          </p:cNvPr>
          <p:cNvGraphicFramePr>
            <a:graphicFrameLocks noGrp="1"/>
          </p:cNvGraphicFramePr>
          <p:nvPr>
            <p:extLst>
              <p:ext uri="{D42A27DB-BD31-4B8C-83A1-F6EECF244321}">
                <p14:modId xmlns:p14="http://schemas.microsoft.com/office/powerpoint/2010/main" val="2339340816"/>
              </p:ext>
            </p:extLst>
          </p:nvPr>
        </p:nvGraphicFramePr>
        <p:xfrm>
          <a:off x="458012" y="112614"/>
          <a:ext cx="11329435" cy="4512495"/>
        </p:xfrm>
        <a:graphic>
          <a:graphicData uri="http://schemas.openxmlformats.org/drawingml/2006/table">
            <a:tbl>
              <a:tblPr firstRow="1" bandRow="1">
                <a:tableStyleId>{5C22544A-7EE6-4342-B048-85BDC9FD1C3A}</a:tableStyleId>
              </a:tblPr>
              <a:tblGrid>
                <a:gridCol w="11329435">
                  <a:extLst>
                    <a:ext uri="{9D8B030D-6E8A-4147-A177-3AD203B41FA5}">
                      <a16:colId xmlns:a16="http://schemas.microsoft.com/office/drawing/2014/main" val="753282578"/>
                    </a:ext>
                  </a:extLst>
                </a:gridCol>
              </a:tblGrid>
              <a:tr h="6375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chemeClr val="bg1"/>
                          </a:solidFill>
                        </a:rPr>
                        <a:t>Let’s Talk! </a:t>
                      </a:r>
                      <a:r>
                        <a:rPr lang="en-US" sz="3200">
                          <a:solidFill>
                            <a:schemeClr val="bg1"/>
                          </a:solidFill>
                        </a:rPr>
                        <a:t>Initial Thoughts on Low-Intensity Strategies </a:t>
                      </a:r>
                      <a:endParaRPr lang="en-US" sz="4000">
                        <a:solidFill>
                          <a:schemeClr val="bg1"/>
                        </a:solidFill>
                      </a:endParaRPr>
                    </a:p>
                  </a:txBody>
                  <a:tcPr>
                    <a:solidFill>
                      <a:srgbClr val="2F4E6D"/>
                    </a:solidFill>
                  </a:tcPr>
                </a:tc>
                <a:extLst>
                  <a:ext uri="{0D108BD9-81ED-4DB2-BD59-A6C34878D82A}">
                    <a16:rowId xmlns:a16="http://schemas.microsoft.com/office/drawing/2014/main" val="2457955308"/>
                  </a:ext>
                </a:extLst>
              </a:tr>
              <a:tr h="3811455">
                <a:tc>
                  <a:txBody>
                    <a:bodyPr/>
                    <a:lstStyle/>
                    <a:p>
                      <a:pPr marL="457200" indent="-457200">
                        <a:lnSpc>
                          <a:spcPct val="100000"/>
                        </a:lnSpc>
                        <a:spcBef>
                          <a:spcPts val="0"/>
                        </a:spcBef>
                        <a:buFont typeface="Arial" panose="020B0604020202020204" pitchFamily="34" charset="0"/>
                        <a:buChar char="•"/>
                        <a:defRPr/>
                      </a:pPr>
                      <a:r>
                        <a:rPr lang="en-US" sz="2800"/>
                        <a:t>Which low-intensity strategies do you currently prioritize?</a:t>
                      </a:r>
                    </a:p>
                    <a:p>
                      <a:pPr marL="457200" indent="-457200">
                        <a:lnSpc>
                          <a:spcPct val="100000"/>
                        </a:lnSpc>
                        <a:spcBef>
                          <a:spcPts val="0"/>
                        </a:spcBef>
                        <a:buFont typeface="Arial" panose="020B0604020202020204" pitchFamily="34" charset="0"/>
                        <a:buChar char="•"/>
                        <a:defRPr/>
                      </a:pPr>
                      <a:r>
                        <a:rPr lang="en-US" sz="2800"/>
                        <a:t>How do you currently provide professional learning for educators on low-intensity strategies?</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5" name="Picture 47">
            <a:extLst>
              <a:ext uri="{FF2B5EF4-FFF2-40B4-BE49-F238E27FC236}">
                <a16:creationId xmlns:a16="http://schemas.microsoft.com/office/drawing/2014/main" id="{1DDC62BC-6928-4843-ED1B-84171822404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6" name="Picture 46">
            <a:extLst>
              <a:ext uri="{FF2B5EF4-FFF2-40B4-BE49-F238E27FC236}">
                <a16:creationId xmlns:a16="http://schemas.microsoft.com/office/drawing/2014/main" id="{DAAD625C-7904-3331-CAEF-A9422F7EA3C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7" name="Picture 45">
            <a:extLst>
              <a:ext uri="{FF2B5EF4-FFF2-40B4-BE49-F238E27FC236}">
                <a16:creationId xmlns:a16="http://schemas.microsoft.com/office/drawing/2014/main" id="{E88B3665-0826-992C-8AB7-E32EA0A82F8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8" name="Picture 44">
            <a:extLst>
              <a:ext uri="{FF2B5EF4-FFF2-40B4-BE49-F238E27FC236}">
                <a16:creationId xmlns:a16="http://schemas.microsoft.com/office/drawing/2014/main" id="{B148D1EE-4BFD-F950-724E-A571CA16586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9" name="Picture 43">
            <a:extLst>
              <a:ext uri="{FF2B5EF4-FFF2-40B4-BE49-F238E27FC236}">
                <a16:creationId xmlns:a16="http://schemas.microsoft.com/office/drawing/2014/main" id="{B5E79F7A-9FE0-F10B-2044-E1897DFB648D}"/>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0" name="Picture 41">
            <a:extLst>
              <a:ext uri="{FF2B5EF4-FFF2-40B4-BE49-F238E27FC236}">
                <a16:creationId xmlns:a16="http://schemas.microsoft.com/office/drawing/2014/main" id="{98B397AD-C146-5F7F-8EA8-A1738B332BDB}"/>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1" name="Picture 40">
            <a:extLst>
              <a:ext uri="{FF2B5EF4-FFF2-40B4-BE49-F238E27FC236}">
                <a16:creationId xmlns:a16="http://schemas.microsoft.com/office/drawing/2014/main" id="{256B4296-5240-128D-071F-74B3210BF6EB}"/>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2" name="Picture 39">
            <a:extLst>
              <a:ext uri="{FF2B5EF4-FFF2-40B4-BE49-F238E27FC236}">
                <a16:creationId xmlns:a16="http://schemas.microsoft.com/office/drawing/2014/main" id="{F35DD52D-DBF3-3FE9-D35E-197D964BD478}"/>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3" name="Picture 38">
            <a:extLst>
              <a:ext uri="{FF2B5EF4-FFF2-40B4-BE49-F238E27FC236}">
                <a16:creationId xmlns:a16="http://schemas.microsoft.com/office/drawing/2014/main" id="{BCC17F3E-ED29-D3EE-8AE6-6BCD26A25DC8}"/>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4" name="Picture 33">
            <a:extLst>
              <a:ext uri="{FF2B5EF4-FFF2-40B4-BE49-F238E27FC236}">
                <a16:creationId xmlns:a16="http://schemas.microsoft.com/office/drawing/2014/main" id="{E133E945-3283-B51E-F375-2EA054D71C80}"/>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5" name="Picture 36">
            <a:extLst>
              <a:ext uri="{FF2B5EF4-FFF2-40B4-BE49-F238E27FC236}">
                <a16:creationId xmlns:a16="http://schemas.microsoft.com/office/drawing/2014/main" id="{C661FD35-BF67-5CB6-9793-E1D362BCAB21}"/>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6" name="Picture 32">
            <a:extLst>
              <a:ext uri="{FF2B5EF4-FFF2-40B4-BE49-F238E27FC236}">
                <a16:creationId xmlns:a16="http://schemas.microsoft.com/office/drawing/2014/main" id="{317A22BE-02C8-D534-CE50-4EBA7A64FA44}"/>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sp>
        <p:nvSpPr>
          <p:cNvPr id="18" name="TextBox 17">
            <a:extLst>
              <a:ext uri="{FF2B5EF4-FFF2-40B4-BE49-F238E27FC236}">
                <a16:creationId xmlns:a16="http://schemas.microsoft.com/office/drawing/2014/main" id="{C98FE8EF-8D2C-9303-7CAB-6B5CAC47C42B}"/>
              </a:ext>
            </a:extLst>
          </p:cNvPr>
          <p:cNvSpPr txBox="1"/>
          <p:nvPr/>
        </p:nvSpPr>
        <p:spPr>
          <a:xfrm>
            <a:off x="667473" y="2157853"/>
            <a:ext cx="5540518" cy="830997"/>
          </a:xfrm>
          <a:prstGeom prst="rect">
            <a:avLst/>
          </a:prstGeom>
          <a:solidFill>
            <a:srgbClr val="F0F0F0"/>
          </a:solidFill>
          <a:ln w="12700">
            <a:solidFill>
              <a:schemeClr val="tx1"/>
            </a:solidFill>
          </a:ln>
        </p:spPr>
        <p:txBody>
          <a:bodyPr wrap="square" rtlCol="0">
            <a:spAutoFit/>
          </a:bodyPr>
          <a:lstStyle/>
          <a:p>
            <a:r>
              <a:rPr lang="en-US" sz="2400" b="1"/>
              <a:t>Step 1: </a:t>
            </a:r>
            <a:r>
              <a:rPr lang="en-US" sz="2400"/>
              <a:t>Go to the </a:t>
            </a: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hlinkClick r:id="rId15"/>
              </a:rPr>
              <a:t>Ci3T Website on the Enhance tab</a:t>
            </a:r>
            <a:endParaRPr lang="en-US" sz="2400"/>
          </a:p>
        </p:txBody>
      </p:sp>
      <p:sp>
        <p:nvSpPr>
          <p:cNvPr id="19" name="TextBox 18">
            <a:extLst>
              <a:ext uri="{FF2B5EF4-FFF2-40B4-BE49-F238E27FC236}">
                <a16:creationId xmlns:a16="http://schemas.microsoft.com/office/drawing/2014/main" id="{E139205F-12D5-2936-3659-88ABD6537CB9}"/>
              </a:ext>
            </a:extLst>
          </p:cNvPr>
          <p:cNvSpPr txBox="1"/>
          <p:nvPr/>
        </p:nvSpPr>
        <p:spPr>
          <a:xfrm>
            <a:off x="6268148" y="1750363"/>
            <a:ext cx="5930552" cy="2677656"/>
          </a:xfrm>
          <a:prstGeom prst="rect">
            <a:avLst/>
          </a:prstGeom>
          <a:solidFill>
            <a:srgbClr val="F0F0F0"/>
          </a:solidFill>
          <a:ln>
            <a:solidFill>
              <a:schemeClr val="tx1"/>
            </a:solidFill>
          </a:ln>
        </p:spPr>
        <p:txBody>
          <a:bodyPr wrap="square" rtlCol="0">
            <a:spAutoFit/>
          </a:bodyPr>
          <a:lstStyle/>
          <a:p>
            <a:r>
              <a:rPr lang="en-US" sz="2400" b="1"/>
              <a:t>Step 2: </a:t>
            </a:r>
            <a:r>
              <a:rPr lang="en-US" sz="2400"/>
              <a:t>Select one low-intensity strategies module to explore</a:t>
            </a:r>
          </a:p>
          <a:p>
            <a:endParaRPr lang="en-US" sz="2400"/>
          </a:p>
          <a:p>
            <a:endParaRPr lang="en-US" sz="2400"/>
          </a:p>
          <a:p>
            <a:endParaRPr lang="en-US" sz="2400"/>
          </a:p>
          <a:p>
            <a:endParaRPr lang="en-US" sz="2400"/>
          </a:p>
          <a:p>
            <a:endParaRPr lang="en-US" sz="2400"/>
          </a:p>
        </p:txBody>
      </p:sp>
      <p:pic>
        <p:nvPicPr>
          <p:cNvPr id="20" name="Picture 19" descr="Low-Intensity Strategies Module covers">
            <a:extLst>
              <a:ext uri="{FF2B5EF4-FFF2-40B4-BE49-F238E27FC236}">
                <a16:creationId xmlns:a16="http://schemas.microsoft.com/office/drawing/2014/main" id="{C2F15601-7AF7-27FD-A85C-F95A7A2BE38E}"/>
              </a:ext>
              <a:ext uri="{C183D7F6-B498-43B3-948B-1728B52AA6E4}">
                <adec:decorative xmlns:adec="http://schemas.microsoft.com/office/drawing/2017/decorative" val="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328305" y="2497554"/>
            <a:ext cx="5930552" cy="1862891"/>
          </a:xfrm>
          <a:prstGeom prst="rect">
            <a:avLst/>
          </a:prstGeom>
        </p:spPr>
      </p:pic>
      <p:pic>
        <p:nvPicPr>
          <p:cNvPr id="21" name="Picture 20" descr="Low-Intensity Strategies Module covers">
            <a:extLst>
              <a:ext uri="{FF2B5EF4-FFF2-40B4-BE49-F238E27FC236}">
                <a16:creationId xmlns:a16="http://schemas.microsoft.com/office/drawing/2014/main" id="{66B7EF47-560A-066F-912C-65F1465B45F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687870" y="4247253"/>
            <a:ext cx="2400129" cy="1855914"/>
          </a:xfrm>
          <a:prstGeom prst="rect">
            <a:avLst/>
          </a:prstGeom>
        </p:spPr>
      </p:pic>
      <p:pic>
        <p:nvPicPr>
          <p:cNvPr id="17" name="Picture 16" descr="The GaMTSS Journey">
            <a:extLst>
              <a:ext uri="{FF2B5EF4-FFF2-40B4-BE49-F238E27FC236}">
                <a16:creationId xmlns:a16="http://schemas.microsoft.com/office/drawing/2014/main" id="{19715704-B772-A0C4-80E8-C9258D3B682B}"/>
              </a:ext>
            </a:extLst>
          </p:cNvPr>
          <p:cNvPicPr>
            <a:picLocks noChangeAspect="1"/>
          </p:cNvPicPr>
          <p:nvPr/>
        </p:nvPicPr>
        <p:blipFill>
          <a:blip r:embed="rId18"/>
          <a:stretch>
            <a:fillRect/>
          </a:stretch>
        </p:blipFill>
        <p:spPr>
          <a:xfrm>
            <a:off x="667472" y="3115035"/>
            <a:ext cx="5547218" cy="1804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7225552"/>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C9A6B-3948-155B-C371-454F344A81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B5D542-1133-B94D-8292-CA8FC09C5C7D}"/>
              </a:ext>
            </a:extLst>
          </p:cNvPr>
          <p:cNvSpPr>
            <a:spLocks noGrp="1"/>
          </p:cNvSpPr>
          <p:nvPr>
            <p:ph type="title"/>
          </p:nvPr>
        </p:nvSpPr>
        <p:spPr/>
        <p:txBody>
          <a:bodyPr/>
          <a:lstStyle/>
          <a:p>
            <a:r>
              <a:rPr lang="en-US"/>
              <a:t>Connect Students to Validated Tier 2 and Tier 3 Supports</a:t>
            </a:r>
          </a:p>
        </p:txBody>
      </p:sp>
    </p:spTree>
    <p:extLst>
      <p:ext uri="{BB962C8B-B14F-4D97-AF65-F5344CB8AC3E}">
        <p14:creationId xmlns:p14="http://schemas.microsoft.com/office/powerpoint/2010/main" val="2721041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B9369-FA80-992A-EE04-4F2CFC3D0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AF876-8087-2024-61B2-4CB43164A1F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1</a:t>
            </a:r>
          </a:p>
        </p:txBody>
      </p:sp>
      <p:pic>
        <p:nvPicPr>
          <p:cNvPr id="5" name="Picture" descr="Close-up image of the Clarifying Tier 2 Supports infographic with this information: Language matters. How do we talk about students in need of Tier 2 supports? There are no &quot;Tier 2 kids&quot; or &quot;yellow zone students.&quot; Based on the data, there may be a student who needs Tier 2 supports. Various locations. Where do we provide Tier 2 supports to students? Tier 2 supports can be provided in various locations. Students do not have to be sent out of the classroom to receive a Tier 2 support. ">
            <a:extLst>
              <a:ext uri="{FF2B5EF4-FFF2-40B4-BE49-F238E27FC236}">
                <a16:creationId xmlns:a16="http://schemas.microsoft.com/office/drawing/2014/main" id="{95208B99-CD41-DE19-D81F-45D908ABCD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67746" y="0"/>
            <a:ext cx="7658757" cy="11044057"/>
          </a:xfrm>
          <a:prstGeom prst="rect">
            <a:avLst/>
          </a:prstGeom>
          <a:ln>
            <a:solidFill>
              <a:schemeClr val="tx1"/>
            </a:solidFill>
          </a:ln>
        </p:spPr>
      </p:pic>
    </p:spTree>
    <p:extLst>
      <p:ext uri="{BB962C8B-B14F-4D97-AF65-F5344CB8AC3E}">
        <p14:creationId xmlns:p14="http://schemas.microsoft.com/office/powerpoint/2010/main" val="3747410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26F9-4B66-0E0A-DF74-6CA6A2CE0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BCF3F-737E-C9EF-B0C4-249DF3D31F0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3</a:t>
            </a:r>
          </a:p>
        </p:txBody>
      </p:sp>
      <p:pic>
        <p:nvPicPr>
          <p:cNvPr id="5" name="Picture" descr="Close-up image of the Clarifying Tier 2 Supports infographic with this information: Supports vs. people. Is Tier 2 the support? Or the person who provides it? Tier 2 intervention grids list the strategy, practice, or program provided. Tier 2 supports may be provided by teacher, interventionists, counselors, staff, or others. Supports are integrated. What is available to students in need of Tier 2 supports? Your Ci3T Implementation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6375F17C-F4AA-B689-DFDF-6C0732BF07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4071" y="-4896294"/>
            <a:ext cx="7658757" cy="11044057"/>
          </a:xfrm>
          <a:prstGeom prst="rect">
            <a:avLst/>
          </a:prstGeom>
          <a:ln>
            <a:solidFill>
              <a:schemeClr val="tx1"/>
            </a:solidFill>
          </a:ln>
        </p:spPr>
      </p:pic>
    </p:spTree>
    <p:extLst>
      <p:ext uri="{BB962C8B-B14F-4D97-AF65-F5344CB8AC3E}">
        <p14:creationId xmlns:p14="http://schemas.microsoft.com/office/powerpoint/2010/main" val="3407516838"/>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42B62E-F9A9-1EC1-93E9-32FD89C5903D}"/>
              </a:ext>
            </a:extLst>
          </p:cNvPr>
          <p:cNvSpPr>
            <a:spLocks noGrp="1"/>
          </p:cNvSpPr>
          <p:nvPr>
            <p:ph type="title"/>
          </p:nvPr>
        </p:nvSpPr>
        <p:spPr>
          <a:xfrm>
            <a:off x="838200" y="-1642116"/>
            <a:ext cx="10515600" cy="1325563"/>
          </a:xfrm>
        </p:spPr>
        <p:txBody>
          <a:bodyPr vert="horz" lIns="91440" tIns="45720" rIns="91440" bIns="45720" rtlCol="0" anchor="b">
            <a:normAutofit/>
          </a:bodyPr>
          <a:lstStyle/>
          <a:p>
            <a:r>
              <a:rPr lang="en-US"/>
              <a:t>CrossFit 1</a:t>
            </a:r>
          </a:p>
        </p:txBody>
      </p:sp>
      <p:pic>
        <p:nvPicPr>
          <p:cNvPr id="4" name="Content Placeholder 3" descr="Photo of a CrossFit gy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8519" y="-316553"/>
            <a:ext cx="11302155" cy="7534771"/>
          </a:xfrm>
          <a:prstGeom prst="rect">
            <a:avLst/>
          </a:prstGeom>
          <a:ln>
            <a:noFill/>
          </a:ln>
          <a:effectLst>
            <a:outerShdw blurRad="292100" dist="139700" dir="2700000" algn="tl" rotWithShape="0">
              <a:srgbClr val="333333">
                <a:alpha val="65000"/>
              </a:srgbClr>
            </a:outerShdw>
          </a:effectLst>
        </p:spPr>
      </p:pic>
      <p:pic>
        <p:nvPicPr>
          <p:cNvPr id="5" name="Content Placeholder 3" descr="Image of a sign that says Kaw Valley Crossfit, Larwrence, K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54704" y="0"/>
            <a:ext cx="2237295" cy="1546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6274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he Journey of Ci3T">
            <a:extLst>
              <a:ext uri="{FF2B5EF4-FFF2-40B4-BE49-F238E27FC236}">
                <a16:creationId xmlns:a16="http://schemas.microsoft.com/office/drawing/2014/main" id="{C024B7DD-57C1-E846-BF1F-0297F13B2A7F}"/>
              </a:ext>
            </a:extLst>
          </p:cNvPr>
          <p:cNvSpPr>
            <a:spLocks noGrp="1"/>
          </p:cNvSpPr>
          <p:nvPr>
            <p:ph type="title"/>
          </p:nvPr>
        </p:nvSpPr>
        <p:spPr>
          <a:xfrm>
            <a:off x="0" y="0"/>
            <a:ext cx="12192000" cy="1039855"/>
          </a:xfrm>
        </p:spPr>
        <p:txBody>
          <a:bodyPr anchor="ctr" anchorCtr="0">
            <a:normAutofit/>
          </a:bodyPr>
          <a:lstStyle/>
          <a:p>
            <a:pPr algn="ctr"/>
            <a:r>
              <a:rPr lang="en-US" altLang="en-US" sz="5400" b="1">
                <a:ln w="3175">
                  <a:solidFill>
                    <a:schemeClr val="bg1">
                      <a:alpha val="75000"/>
                    </a:schemeClr>
                  </a:solidFill>
                </a:ln>
                <a:effectLst>
                  <a:outerShdw blurRad="127000" dist="38100" dir="2700000" algn="tl" rotWithShape="0">
                    <a:schemeClr val="tx1">
                      <a:alpha val="40000"/>
                    </a:schemeClr>
                  </a:outerShdw>
                </a:effectLst>
                <a:latin typeface="Arial" panose="020B0604020202020204" pitchFamily="34" charset="0"/>
                <a:cs typeface="Arial" panose="020B0604020202020204" pitchFamily="34" charset="0"/>
              </a:rPr>
              <a:t>The Journey of Ci3T</a:t>
            </a:r>
            <a:endParaRPr lang="en-US" sz="5400" b="1">
              <a:ln w="3175">
                <a:solidFill>
                  <a:schemeClr val="bg1">
                    <a:alpha val="75000"/>
                  </a:schemeClr>
                </a:solidFill>
              </a:ln>
              <a:effectLst>
                <a:outerShdw blurRad="127000" dist="38100" dir="2700000" algn="tl" rotWithShape="0">
                  <a:schemeClr val="tx1">
                    <a:alpha val="40000"/>
                  </a:schemeClr>
                </a:outerShdw>
              </a:effectLst>
              <a:latin typeface="Arial" panose="020B0604020202020204" pitchFamily="34" charset="0"/>
              <a:cs typeface="Arial" panose="020B0604020202020204" pitchFamily="34" charset="0"/>
            </a:endParaRPr>
          </a:p>
        </p:txBody>
      </p:sp>
      <p:pic>
        <p:nvPicPr>
          <p:cNvPr id="8" name="USA map" descr="USA map">
            <a:extLst>
              <a:ext uri="{FF2B5EF4-FFF2-40B4-BE49-F238E27FC236}">
                <a16:creationId xmlns:a16="http://schemas.microsoft.com/office/drawing/2014/main" id="{CA050F3D-11D3-B6AE-5516-809A13DBAD36}"/>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0166" y="637446"/>
            <a:ext cx="10730455" cy="6220554"/>
          </a:xfrm>
          <a:prstGeom prst="rect">
            <a:avLst/>
          </a:prstGeom>
        </p:spPr>
      </p:pic>
      <p:pic>
        <p:nvPicPr>
          <p:cNvPr id="5" name="Ci3T logo" descr="Ci3T Logo">
            <a:extLst>
              <a:ext uri="{FF2B5EF4-FFF2-40B4-BE49-F238E27FC236}">
                <a16:creationId xmlns:a16="http://schemas.microsoft.com/office/drawing/2014/main" id="{5698720C-BFEB-9A49-822B-253C4D95BB45}"/>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bwMode="auto">
          <a:xfrm>
            <a:off x="1432395" y="2560539"/>
            <a:ext cx="12573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1996">
            <a:extLst>
              <a:ext uri="{FF2B5EF4-FFF2-40B4-BE49-F238E27FC236}">
                <a16:creationId xmlns:a16="http://schemas.microsoft.com/office/drawing/2014/main" id="{6D5440BA-95F5-7235-4F26-D3D77E6BC600}"/>
              </a:ext>
            </a:extLst>
          </p:cNvPr>
          <p:cNvSpPr txBox="1"/>
          <p:nvPr/>
        </p:nvSpPr>
        <p:spPr>
          <a:xfrm>
            <a:off x="1294372" y="3675099"/>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1996</a:t>
            </a:r>
          </a:p>
        </p:txBody>
      </p:sp>
      <p:pic>
        <p:nvPicPr>
          <p:cNvPr id="6" name="Southern California" descr="Southern California">
            <a:extLst>
              <a:ext uri="{FF2B5EF4-FFF2-40B4-BE49-F238E27FC236}">
                <a16:creationId xmlns:a16="http://schemas.microsoft.com/office/drawing/2014/main" id="{B32F7FE8-95A9-8541-92D9-F76C17DABCA9}"/>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p:blipFill>
        <p:spPr bwMode="auto">
          <a:xfrm flipH="1">
            <a:off x="2423423" y="3494005"/>
            <a:ext cx="762496" cy="731520"/>
          </a:xfrm>
          <a:prstGeom prst="rect">
            <a:avLst/>
          </a:prstGeom>
        </p:spPr>
      </p:pic>
      <p:pic>
        <p:nvPicPr>
          <p:cNvPr id="34" name="Arizona" descr="Arizona">
            <a:extLst>
              <a:ext uri="{FF2B5EF4-FFF2-40B4-BE49-F238E27FC236}">
                <a16:creationId xmlns:a16="http://schemas.microsoft.com/office/drawing/2014/main" id="{D930A914-EE3F-B52C-C6BB-188993D2036F}"/>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3339251" y="3908391"/>
            <a:ext cx="762497" cy="731520"/>
          </a:xfrm>
          <a:prstGeom prst="rect">
            <a:avLst/>
          </a:prstGeom>
        </p:spPr>
      </p:pic>
      <p:pic>
        <p:nvPicPr>
          <p:cNvPr id="48" name="Tennessee" descr="Tennessee">
            <a:extLst>
              <a:ext uri="{FF2B5EF4-FFF2-40B4-BE49-F238E27FC236}">
                <a16:creationId xmlns:a16="http://schemas.microsoft.com/office/drawing/2014/main" id="{B7864170-B746-5BE0-CA10-83FF5A9ACDC3}"/>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861501" y="3542631"/>
            <a:ext cx="762497" cy="731520"/>
          </a:xfrm>
          <a:prstGeom prst="rect">
            <a:avLst/>
          </a:prstGeom>
        </p:spPr>
      </p:pic>
      <p:pic>
        <p:nvPicPr>
          <p:cNvPr id="49" name="North Carolina" descr="North Carolina">
            <a:extLst>
              <a:ext uri="{FF2B5EF4-FFF2-40B4-BE49-F238E27FC236}">
                <a16:creationId xmlns:a16="http://schemas.microsoft.com/office/drawing/2014/main" id="{90019CB0-251F-F3CA-8EAF-98A62B73F93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397689" y="3421612"/>
            <a:ext cx="762497" cy="731520"/>
          </a:xfrm>
          <a:prstGeom prst="rect">
            <a:avLst/>
          </a:prstGeom>
        </p:spPr>
      </p:pic>
      <p:pic>
        <p:nvPicPr>
          <p:cNvPr id="42" name="Kansas" descr="Kansas">
            <a:extLst>
              <a:ext uri="{FF2B5EF4-FFF2-40B4-BE49-F238E27FC236}">
                <a16:creationId xmlns:a16="http://schemas.microsoft.com/office/drawing/2014/main" id="{0AA44A8C-21C0-B3A9-183F-A295D9AB6815}"/>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811213" y="3031681"/>
            <a:ext cx="762497" cy="731520"/>
          </a:xfrm>
          <a:prstGeom prst="rect">
            <a:avLst/>
          </a:prstGeom>
        </p:spPr>
      </p:pic>
      <p:pic>
        <p:nvPicPr>
          <p:cNvPr id="47" name="Alabama" descr="Alabama">
            <a:extLst>
              <a:ext uri="{FF2B5EF4-FFF2-40B4-BE49-F238E27FC236}">
                <a16:creationId xmlns:a16="http://schemas.microsoft.com/office/drawing/2014/main" id="{0618F8D2-59DB-F738-AF6A-E09D543F47A4}"/>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933497" y="4405666"/>
            <a:ext cx="762497" cy="731520"/>
          </a:xfrm>
          <a:prstGeom prst="rect">
            <a:avLst/>
          </a:prstGeom>
        </p:spPr>
      </p:pic>
      <p:pic>
        <p:nvPicPr>
          <p:cNvPr id="44" name="Missouri" descr="Missouri">
            <a:extLst>
              <a:ext uri="{FF2B5EF4-FFF2-40B4-BE49-F238E27FC236}">
                <a16:creationId xmlns:a16="http://schemas.microsoft.com/office/drawing/2014/main" id="{642214EB-1143-F0E1-9A5A-4EEA1C7A9F4E}"/>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830697" y="2999715"/>
            <a:ext cx="762497" cy="731520"/>
          </a:xfrm>
          <a:prstGeom prst="rect">
            <a:avLst/>
          </a:prstGeom>
        </p:spPr>
      </p:pic>
      <p:pic>
        <p:nvPicPr>
          <p:cNvPr id="45" name="Iowa" descr="Iowa">
            <a:extLst>
              <a:ext uri="{FF2B5EF4-FFF2-40B4-BE49-F238E27FC236}">
                <a16:creationId xmlns:a16="http://schemas.microsoft.com/office/drawing/2014/main" id="{815337C8-B880-BF30-8C97-46C4268179C6}"/>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605664" y="2218341"/>
            <a:ext cx="762497" cy="731520"/>
          </a:xfrm>
          <a:prstGeom prst="rect">
            <a:avLst/>
          </a:prstGeom>
        </p:spPr>
      </p:pic>
      <p:pic>
        <p:nvPicPr>
          <p:cNvPr id="52" name="Hawaii" descr="Hawaii">
            <a:extLst>
              <a:ext uri="{FF2B5EF4-FFF2-40B4-BE49-F238E27FC236}">
                <a16:creationId xmlns:a16="http://schemas.microsoft.com/office/drawing/2014/main" id="{690E616F-98A8-4B18-9C6C-80E63F16F57A}"/>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676375" y="5854794"/>
            <a:ext cx="762497" cy="731520"/>
          </a:xfrm>
          <a:prstGeom prst="rect">
            <a:avLst/>
          </a:prstGeom>
        </p:spPr>
      </p:pic>
      <p:pic>
        <p:nvPicPr>
          <p:cNvPr id="46" name="Washington" descr="Washington">
            <a:extLst>
              <a:ext uri="{FF2B5EF4-FFF2-40B4-BE49-F238E27FC236}">
                <a16:creationId xmlns:a16="http://schemas.microsoft.com/office/drawing/2014/main" id="{647FCC20-240E-C64E-09D8-F8FB17BC845A}"/>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2576754" y="644042"/>
            <a:ext cx="762497" cy="731520"/>
          </a:xfrm>
          <a:prstGeom prst="rect">
            <a:avLst/>
          </a:prstGeom>
        </p:spPr>
      </p:pic>
      <p:pic>
        <p:nvPicPr>
          <p:cNvPr id="50" name="Vermont" descr="Vermont">
            <a:extLst>
              <a:ext uri="{FF2B5EF4-FFF2-40B4-BE49-F238E27FC236}">
                <a16:creationId xmlns:a16="http://schemas.microsoft.com/office/drawing/2014/main" id="{968DE0A4-C33C-AA16-5DD9-3C243FA6869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918514" y="1277971"/>
            <a:ext cx="762497" cy="731520"/>
          </a:xfrm>
          <a:prstGeom prst="rect">
            <a:avLst/>
          </a:prstGeom>
        </p:spPr>
      </p:pic>
      <p:pic>
        <p:nvPicPr>
          <p:cNvPr id="53" name="South Carolina" descr="South Carolina">
            <a:extLst>
              <a:ext uri="{FF2B5EF4-FFF2-40B4-BE49-F238E27FC236}">
                <a16:creationId xmlns:a16="http://schemas.microsoft.com/office/drawing/2014/main" id="{6886EB22-B797-25BB-D3B0-2FA9B8047EB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016440" y="3908391"/>
            <a:ext cx="762497" cy="731520"/>
          </a:xfrm>
          <a:prstGeom prst="rect">
            <a:avLst/>
          </a:prstGeom>
        </p:spPr>
      </p:pic>
      <p:pic>
        <p:nvPicPr>
          <p:cNvPr id="65" name="Kentucky" descr="Kentucky">
            <a:extLst>
              <a:ext uri="{FF2B5EF4-FFF2-40B4-BE49-F238E27FC236}">
                <a16:creationId xmlns:a16="http://schemas.microsoft.com/office/drawing/2014/main" id="{4DC35D9D-EBFD-8D81-8464-5C4E7E19A329}"/>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8314745" y="3063240"/>
            <a:ext cx="762497" cy="731520"/>
          </a:xfrm>
          <a:prstGeom prst="rect">
            <a:avLst/>
          </a:prstGeom>
        </p:spPr>
      </p:pic>
      <p:pic>
        <p:nvPicPr>
          <p:cNvPr id="4" name="Picture 3">
            <a:extLst>
              <a:ext uri="{FF2B5EF4-FFF2-40B4-BE49-F238E27FC236}">
                <a16:creationId xmlns:a16="http://schemas.microsoft.com/office/drawing/2014/main" id="{53F28895-2029-0709-8678-420B6A5C5B09}"/>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67036" y="0"/>
            <a:ext cx="1554480" cy="1554480"/>
          </a:xfrm>
          <a:prstGeom prst="rect">
            <a:avLst/>
          </a:prstGeom>
        </p:spPr>
      </p:pic>
      <p:pic>
        <p:nvPicPr>
          <p:cNvPr id="7" name="Picture 6">
            <a:extLst>
              <a:ext uri="{FF2B5EF4-FFF2-40B4-BE49-F238E27FC236}">
                <a16:creationId xmlns:a16="http://schemas.microsoft.com/office/drawing/2014/main" id="{19852E82-29B7-99FD-3E4C-5C755C37AAF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34845" y="0"/>
            <a:ext cx="1554480" cy="1554480"/>
          </a:xfrm>
          <a:prstGeom prst="rect">
            <a:avLst/>
          </a:prstGeom>
        </p:spPr>
      </p:pic>
      <p:pic>
        <p:nvPicPr>
          <p:cNvPr id="9" name="Picture 8">
            <a:extLst>
              <a:ext uri="{FF2B5EF4-FFF2-40B4-BE49-F238E27FC236}">
                <a16:creationId xmlns:a16="http://schemas.microsoft.com/office/drawing/2014/main" id="{20E3249E-8DD0-862E-5CFA-3F00FDF65FD0}"/>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02653" y="0"/>
            <a:ext cx="1554480" cy="1554480"/>
          </a:xfrm>
          <a:prstGeom prst="rect">
            <a:avLst/>
          </a:prstGeom>
        </p:spPr>
      </p:pic>
      <p:pic>
        <p:nvPicPr>
          <p:cNvPr id="10" name="Picture 9">
            <a:extLst>
              <a:ext uri="{FF2B5EF4-FFF2-40B4-BE49-F238E27FC236}">
                <a16:creationId xmlns:a16="http://schemas.microsoft.com/office/drawing/2014/main" id="{153DC144-4F8B-B0F9-17A2-8B1806F73099}"/>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70461" y="0"/>
            <a:ext cx="1554480" cy="1554480"/>
          </a:xfrm>
          <a:prstGeom prst="rect">
            <a:avLst/>
          </a:prstGeom>
        </p:spPr>
      </p:pic>
      <p:pic>
        <p:nvPicPr>
          <p:cNvPr id="11" name="Picture 10">
            <a:extLst>
              <a:ext uri="{FF2B5EF4-FFF2-40B4-BE49-F238E27FC236}">
                <a16:creationId xmlns:a16="http://schemas.microsoft.com/office/drawing/2014/main" id="{8B1EA7CC-9B03-BCEE-9A0C-FCE3FA6CD710}"/>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38269" y="0"/>
            <a:ext cx="1554480" cy="1554480"/>
          </a:xfrm>
          <a:prstGeom prst="rect">
            <a:avLst/>
          </a:prstGeom>
        </p:spPr>
      </p:pic>
      <p:pic>
        <p:nvPicPr>
          <p:cNvPr id="12" name="Picture 11">
            <a:extLst>
              <a:ext uri="{FF2B5EF4-FFF2-40B4-BE49-F238E27FC236}">
                <a16:creationId xmlns:a16="http://schemas.microsoft.com/office/drawing/2014/main" id="{FA646E6C-C61B-47BF-79C3-7A4E38565AF4}"/>
              </a:ex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06077" y="0"/>
            <a:ext cx="1554480" cy="1554480"/>
          </a:xfrm>
          <a:prstGeom prst="rect">
            <a:avLst/>
          </a:prstGeom>
        </p:spPr>
      </p:pic>
      <p:pic>
        <p:nvPicPr>
          <p:cNvPr id="13" name="Picture 12">
            <a:extLst>
              <a:ext uri="{FF2B5EF4-FFF2-40B4-BE49-F238E27FC236}">
                <a16:creationId xmlns:a16="http://schemas.microsoft.com/office/drawing/2014/main" id="{BC028945-D41C-C0EB-F7AB-8FD9746A263C}"/>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73885" y="0"/>
            <a:ext cx="1554480" cy="1554480"/>
          </a:xfrm>
          <a:prstGeom prst="rect">
            <a:avLst/>
          </a:prstGeom>
        </p:spPr>
      </p:pic>
      <p:pic>
        <p:nvPicPr>
          <p:cNvPr id="58" name="Picture 57">
            <a:extLst>
              <a:ext uri="{FF2B5EF4-FFF2-40B4-BE49-F238E27FC236}">
                <a16:creationId xmlns:a16="http://schemas.microsoft.com/office/drawing/2014/main" id="{E163D536-60AA-0F7F-D839-AADB11200251}"/>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38781" y="0"/>
            <a:ext cx="1554480" cy="1554480"/>
          </a:xfrm>
          <a:prstGeom prst="rect">
            <a:avLst/>
          </a:prstGeom>
        </p:spPr>
      </p:pic>
      <p:pic>
        <p:nvPicPr>
          <p:cNvPr id="15" name="Picture 14">
            <a:extLst>
              <a:ext uri="{FF2B5EF4-FFF2-40B4-BE49-F238E27FC236}">
                <a16:creationId xmlns:a16="http://schemas.microsoft.com/office/drawing/2014/main" id="{8EA68762-80D8-E347-7BF4-363A35DC66BC}"/>
              </a:ext>
              <a:ext uri="{C183D7F6-B498-43B3-948B-1728B52AA6E4}">
                <adec:decorative xmlns:adec="http://schemas.microsoft.com/office/drawing/2017/decorative" val="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500" y="0"/>
            <a:ext cx="1554480" cy="1554480"/>
          </a:xfrm>
          <a:prstGeom prst="rect">
            <a:avLst/>
          </a:prstGeom>
        </p:spPr>
      </p:pic>
      <p:pic>
        <p:nvPicPr>
          <p:cNvPr id="16" name="Picture 15">
            <a:extLst>
              <a:ext uri="{FF2B5EF4-FFF2-40B4-BE49-F238E27FC236}">
                <a16:creationId xmlns:a16="http://schemas.microsoft.com/office/drawing/2014/main" id="{A7979E4E-449E-4FD6-4A42-B684991633E1}"/>
              </a:ext>
              <a:ext uri="{C183D7F6-B498-43B3-948B-1728B52AA6E4}">
                <adec:decorative xmlns:adec="http://schemas.microsoft.com/office/drawing/2017/decorative" val="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667036" y="1328420"/>
            <a:ext cx="1554480" cy="1554480"/>
          </a:xfrm>
          <a:prstGeom prst="rect">
            <a:avLst/>
          </a:prstGeom>
        </p:spPr>
      </p:pic>
      <p:pic>
        <p:nvPicPr>
          <p:cNvPr id="17" name="Picture 16">
            <a:extLst>
              <a:ext uri="{FF2B5EF4-FFF2-40B4-BE49-F238E27FC236}">
                <a16:creationId xmlns:a16="http://schemas.microsoft.com/office/drawing/2014/main" id="{36671554-8BE6-EF3F-AB80-05C082301AA0}"/>
              </a:ex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334604" y="1328420"/>
            <a:ext cx="1554480" cy="1554480"/>
          </a:xfrm>
          <a:prstGeom prst="rect">
            <a:avLst/>
          </a:prstGeom>
        </p:spPr>
      </p:pic>
      <p:pic>
        <p:nvPicPr>
          <p:cNvPr id="18" name="Picture 17">
            <a:extLst>
              <a:ext uri="{FF2B5EF4-FFF2-40B4-BE49-F238E27FC236}">
                <a16:creationId xmlns:a16="http://schemas.microsoft.com/office/drawing/2014/main" id="{DC169E19-28B8-0A42-1649-7A2D46CE6302}"/>
              </a:ext>
              <a:ext uri="{C183D7F6-B498-43B3-948B-1728B52AA6E4}">
                <adec:decorative xmlns:adec="http://schemas.microsoft.com/office/drawing/2017/decorative" val="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002169" y="1328420"/>
            <a:ext cx="1554480" cy="1554480"/>
          </a:xfrm>
          <a:prstGeom prst="rect">
            <a:avLst/>
          </a:prstGeom>
        </p:spPr>
      </p:pic>
      <p:pic>
        <p:nvPicPr>
          <p:cNvPr id="19" name="Picture 18">
            <a:extLst>
              <a:ext uri="{FF2B5EF4-FFF2-40B4-BE49-F238E27FC236}">
                <a16:creationId xmlns:a16="http://schemas.microsoft.com/office/drawing/2014/main" id="{147C6EA1-EA7E-575E-EBEF-7B879780CD6B}"/>
              </a:ext>
              <a:ext uri="{C183D7F6-B498-43B3-948B-1728B52AA6E4}">
                <adec:decorative xmlns:adec="http://schemas.microsoft.com/office/drawing/2017/decorative" val="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669734" y="1328420"/>
            <a:ext cx="1554480" cy="1554480"/>
          </a:xfrm>
          <a:prstGeom prst="rect">
            <a:avLst/>
          </a:prstGeom>
        </p:spPr>
      </p:pic>
      <p:pic>
        <p:nvPicPr>
          <p:cNvPr id="20" name="Picture 19">
            <a:extLst>
              <a:ext uri="{FF2B5EF4-FFF2-40B4-BE49-F238E27FC236}">
                <a16:creationId xmlns:a16="http://schemas.microsoft.com/office/drawing/2014/main" id="{540887B7-1011-202E-4D40-A20FF2E7D064}"/>
              </a:ext>
              <a:ext uri="{C183D7F6-B498-43B3-948B-1728B52AA6E4}">
                <adec:decorative xmlns:adec="http://schemas.microsoft.com/office/drawing/2017/decorative" val="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337299" y="1328420"/>
            <a:ext cx="1554480" cy="1554480"/>
          </a:xfrm>
          <a:prstGeom prst="rect">
            <a:avLst/>
          </a:prstGeom>
        </p:spPr>
      </p:pic>
      <p:pic>
        <p:nvPicPr>
          <p:cNvPr id="21" name="Picture 20">
            <a:extLst>
              <a:ext uri="{FF2B5EF4-FFF2-40B4-BE49-F238E27FC236}">
                <a16:creationId xmlns:a16="http://schemas.microsoft.com/office/drawing/2014/main" id="{28A2A131-5821-93E1-7EB4-A2CF024C4525}"/>
              </a:ext>
              <a:ext uri="{C183D7F6-B498-43B3-948B-1728B52AA6E4}">
                <adec:decorative xmlns:adec="http://schemas.microsoft.com/office/drawing/2017/decorative" val="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004864" y="1328420"/>
            <a:ext cx="1554480" cy="1554480"/>
          </a:xfrm>
          <a:prstGeom prst="rect">
            <a:avLst/>
          </a:prstGeom>
        </p:spPr>
      </p:pic>
      <p:pic>
        <p:nvPicPr>
          <p:cNvPr id="22" name="Picture 21">
            <a:extLst>
              <a:ext uri="{FF2B5EF4-FFF2-40B4-BE49-F238E27FC236}">
                <a16:creationId xmlns:a16="http://schemas.microsoft.com/office/drawing/2014/main" id="{6184D53E-E1D6-7483-7A24-AD167DE0C836}"/>
              </a:ext>
              <a:ext uri="{C183D7F6-B498-43B3-948B-1728B52AA6E4}">
                <adec:decorative xmlns:adec="http://schemas.microsoft.com/office/drawing/2017/decorative" val="1"/>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672429" y="1328420"/>
            <a:ext cx="1554480" cy="1554480"/>
          </a:xfrm>
          <a:prstGeom prst="rect">
            <a:avLst/>
          </a:prstGeom>
        </p:spPr>
      </p:pic>
      <p:pic>
        <p:nvPicPr>
          <p:cNvPr id="23" name="Picture 22">
            <a:extLst>
              <a:ext uri="{FF2B5EF4-FFF2-40B4-BE49-F238E27FC236}">
                <a16:creationId xmlns:a16="http://schemas.microsoft.com/office/drawing/2014/main" id="{5AE94329-FD65-940D-F31A-C59020BB2CD4}"/>
              </a:ext>
              <a:ext uri="{C183D7F6-B498-43B3-948B-1728B52AA6E4}">
                <adec:decorative xmlns:adec="http://schemas.microsoft.com/office/drawing/2017/decorative" val="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339994" y="1328420"/>
            <a:ext cx="1554480" cy="1554480"/>
          </a:xfrm>
          <a:prstGeom prst="rect">
            <a:avLst/>
          </a:prstGeom>
        </p:spPr>
      </p:pic>
      <p:pic>
        <p:nvPicPr>
          <p:cNvPr id="24" name="Picture 23">
            <a:extLst>
              <a:ext uri="{FF2B5EF4-FFF2-40B4-BE49-F238E27FC236}">
                <a16:creationId xmlns:a16="http://schemas.microsoft.com/office/drawing/2014/main" id="{C48497EE-4150-82C1-72A8-759F6D472270}"/>
              </a:ext>
              <a:ext uri="{C183D7F6-B498-43B3-948B-1728B52AA6E4}">
                <adec:decorative xmlns:adec="http://schemas.microsoft.com/office/drawing/2017/decorative" val="1"/>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5500" y="1328420"/>
            <a:ext cx="1554480" cy="1554480"/>
          </a:xfrm>
          <a:prstGeom prst="rect">
            <a:avLst/>
          </a:prstGeom>
        </p:spPr>
      </p:pic>
      <p:pic>
        <p:nvPicPr>
          <p:cNvPr id="25" name="Picture 24">
            <a:extLst>
              <a:ext uri="{FF2B5EF4-FFF2-40B4-BE49-F238E27FC236}">
                <a16:creationId xmlns:a16="http://schemas.microsoft.com/office/drawing/2014/main" id="{16EBDCC8-C72A-2F0B-9589-27BFF13EE7E3}"/>
              </a:ext>
              <a:ext uri="{C183D7F6-B498-43B3-948B-1728B52AA6E4}">
                <adec:decorative xmlns:adec="http://schemas.microsoft.com/office/drawing/2017/decorative" val="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667036" y="2656840"/>
            <a:ext cx="1554480" cy="1554480"/>
          </a:xfrm>
          <a:prstGeom prst="rect">
            <a:avLst/>
          </a:prstGeom>
        </p:spPr>
      </p:pic>
      <p:pic>
        <p:nvPicPr>
          <p:cNvPr id="26" name="Picture 25">
            <a:extLst>
              <a:ext uri="{FF2B5EF4-FFF2-40B4-BE49-F238E27FC236}">
                <a16:creationId xmlns:a16="http://schemas.microsoft.com/office/drawing/2014/main" id="{7F8FA95E-76CD-3F17-A73E-3B63A17E6DAA}"/>
              </a:ext>
              <a:ext uri="{C183D7F6-B498-43B3-948B-1728B52AA6E4}">
                <adec:decorative xmlns:adec="http://schemas.microsoft.com/office/drawing/2017/decorative" val="1"/>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333876" y="2656840"/>
            <a:ext cx="1554480" cy="1554480"/>
          </a:xfrm>
          <a:prstGeom prst="rect">
            <a:avLst/>
          </a:prstGeom>
        </p:spPr>
      </p:pic>
      <p:pic>
        <p:nvPicPr>
          <p:cNvPr id="27" name="Picture 26">
            <a:extLst>
              <a:ext uri="{FF2B5EF4-FFF2-40B4-BE49-F238E27FC236}">
                <a16:creationId xmlns:a16="http://schemas.microsoft.com/office/drawing/2014/main" id="{83E655C2-2340-6187-A57B-28910B775934}"/>
              </a:ext>
              <a:ext uri="{C183D7F6-B498-43B3-948B-1728B52AA6E4}">
                <adec:decorative xmlns:adec="http://schemas.microsoft.com/office/drawing/2017/decorative" val="1"/>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002823" y="2656840"/>
            <a:ext cx="1554480" cy="1554480"/>
          </a:xfrm>
          <a:prstGeom prst="rect">
            <a:avLst/>
          </a:prstGeom>
        </p:spPr>
      </p:pic>
      <p:pic>
        <p:nvPicPr>
          <p:cNvPr id="28" name="Picture 27">
            <a:extLst>
              <a:ext uri="{FF2B5EF4-FFF2-40B4-BE49-F238E27FC236}">
                <a16:creationId xmlns:a16="http://schemas.microsoft.com/office/drawing/2014/main" id="{B6DE559F-0740-6F3F-E946-BBCC1818F2EC}"/>
              </a:ext>
              <a:ext uri="{C183D7F6-B498-43B3-948B-1728B52AA6E4}">
                <adec:decorative xmlns:adec="http://schemas.microsoft.com/office/drawing/2017/decorative" val="1"/>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671770" y="2656840"/>
            <a:ext cx="1554480" cy="1554480"/>
          </a:xfrm>
          <a:prstGeom prst="rect">
            <a:avLst/>
          </a:prstGeom>
        </p:spPr>
      </p:pic>
      <p:pic>
        <p:nvPicPr>
          <p:cNvPr id="29" name="Picture 28">
            <a:extLst>
              <a:ext uri="{FF2B5EF4-FFF2-40B4-BE49-F238E27FC236}">
                <a16:creationId xmlns:a16="http://schemas.microsoft.com/office/drawing/2014/main" id="{DA5CEFFF-3BBD-E00B-4F8C-81940D95B82B}"/>
              </a:ext>
              <a:ext uri="{C183D7F6-B498-43B3-948B-1728B52AA6E4}">
                <adec:decorative xmlns:adec="http://schemas.microsoft.com/office/drawing/2017/decorative" val="1"/>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5340717" y="2656840"/>
            <a:ext cx="1554480" cy="1554480"/>
          </a:xfrm>
          <a:prstGeom prst="rect">
            <a:avLst/>
          </a:prstGeom>
        </p:spPr>
      </p:pic>
      <p:pic>
        <p:nvPicPr>
          <p:cNvPr id="30" name="Picture 29">
            <a:extLst>
              <a:ext uri="{FF2B5EF4-FFF2-40B4-BE49-F238E27FC236}">
                <a16:creationId xmlns:a16="http://schemas.microsoft.com/office/drawing/2014/main" id="{F11835ED-87E3-CAF4-E190-40789F2823D1}"/>
              </a:ext>
              <a:ext uri="{C183D7F6-B498-43B3-948B-1728B52AA6E4}">
                <adec:decorative xmlns:adec="http://schemas.microsoft.com/office/drawing/2017/decorative" val="1"/>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4009664" y="2656840"/>
            <a:ext cx="1554480" cy="1554480"/>
          </a:xfrm>
          <a:prstGeom prst="rect">
            <a:avLst/>
          </a:prstGeom>
        </p:spPr>
      </p:pic>
      <p:pic>
        <p:nvPicPr>
          <p:cNvPr id="31" name="Picture 30">
            <a:extLst>
              <a:ext uri="{FF2B5EF4-FFF2-40B4-BE49-F238E27FC236}">
                <a16:creationId xmlns:a16="http://schemas.microsoft.com/office/drawing/2014/main" id="{2A1FAFED-BCAF-07E8-7631-F5CA166D1D54}"/>
              </a:ext>
              <a:ext uri="{C183D7F6-B498-43B3-948B-1728B52AA6E4}">
                <adec:decorative xmlns:adec="http://schemas.microsoft.com/office/drawing/2017/decorative" val="1"/>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2678611" y="2656840"/>
            <a:ext cx="1554480" cy="1554480"/>
          </a:xfrm>
          <a:prstGeom prst="rect">
            <a:avLst/>
          </a:prstGeom>
        </p:spPr>
      </p:pic>
      <p:pic>
        <p:nvPicPr>
          <p:cNvPr id="33" name="Picture 32">
            <a:extLst>
              <a:ext uri="{FF2B5EF4-FFF2-40B4-BE49-F238E27FC236}">
                <a16:creationId xmlns:a16="http://schemas.microsoft.com/office/drawing/2014/main" id="{D83C6E87-A623-62B3-6F44-E1ECE61E4772}"/>
              </a:ex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347558" y="2656840"/>
            <a:ext cx="1554480" cy="1554480"/>
          </a:xfrm>
          <a:prstGeom prst="rect">
            <a:avLst/>
          </a:prstGeom>
        </p:spPr>
      </p:pic>
      <p:pic>
        <p:nvPicPr>
          <p:cNvPr id="35" name="Picture 34">
            <a:extLst>
              <a:ext uri="{FF2B5EF4-FFF2-40B4-BE49-F238E27FC236}">
                <a16:creationId xmlns:a16="http://schemas.microsoft.com/office/drawing/2014/main" id="{3B27D4BD-E2FA-C8E6-1DF7-8B88E14517E0}"/>
              </a:ex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5500" y="2656840"/>
            <a:ext cx="1554480" cy="1554480"/>
          </a:xfrm>
          <a:prstGeom prst="rect">
            <a:avLst/>
          </a:prstGeom>
        </p:spPr>
      </p:pic>
      <p:pic>
        <p:nvPicPr>
          <p:cNvPr id="36" name="Picture 35">
            <a:extLst>
              <a:ext uri="{FF2B5EF4-FFF2-40B4-BE49-F238E27FC236}">
                <a16:creationId xmlns:a16="http://schemas.microsoft.com/office/drawing/2014/main" id="{E8270F15-8B11-2779-2A9F-09D14E45BA6F}"/>
              </a:ex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0667036" y="3985260"/>
            <a:ext cx="1554480" cy="1554480"/>
          </a:xfrm>
          <a:prstGeom prst="rect">
            <a:avLst/>
          </a:prstGeom>
        </p:spPr>
      </p:pic>
      <p:pic>
        <p:nvPicPr>
          <p:cNvPr id="37" name="Picture 36">
            <a:extLst>
              <a:ext uri="{FF2B5EF4-FFF2-40B4-BE49-F238E27FC236}">
                <a16:creationId xmlns:a16="http://schemas.microsoft.com/office/drawing/2014/main" id="{B43E5F6F-FC60-0CB0-1A3F-7BFF94FEF62E}"/>
              </a:ext>
              <a:ext uri="{C183D7F6-B498-43B3-948B-1728B52AA6E4}">
                <adec:decorative xmlns:adec="http://schemas.microsoft.com/office/drawing/2017/decorative" val="1"/>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9335594" y="3985260"/>
            <a:ext cx="1554480" cy="1554480"/>
          </a:xfrm>
          <a:prstGeom prst="rect">
            <a:avLst/>
          </a:prstGeom>
        </p:spPr>
      </p:pic>
      <p:pic>
        <p:nvPicPr>
          <p:cNvPr id="38" name="Picture 37">
            <a:extLst>
              <a:ext uri="{FF2B5EF4-FFF2-40B4-BE49-F238E27FC236}">
                <a16:creationId xmlns:a16="http://schemas.microsoft.com/office/drawing/2014/main" id="{1A0804D3-7ABA-A1E6-D1BE-E4F83B222EAE}"/>
              </a:ext>
              <a:ext uri="{C183D7F6-B498-43B3-948B-1728B52AA6E4}">
                <adec:decorative xmlns:adec="http://schemas.microsoft.com/office/drawing/2017/decorative" val="1"/>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8004152" y="3985260"/>
            <a:ext cx="1554480" cy="1554480"/>
          </a:xfrm>
          <a:prstGeom prst="rect">
            <a:avLst/>
          </a:prstGeom>
        </p:spPr>
      </p:pic>
      <p:pic>
        <p:nvPicPr>
          <p:cNvPr id="57" name="Picture 56">
            <a:extLst>
              <a:ext uri="{FF2B5EF4-FFF2-40B4-BE49-F238E27FC236}">
                <a16:creationId xmlns:a16="http://schemas.microsoft.com/office/drawing/2014/main" id="{C41BADE4-39EC-19EC-BEFA-1A51D3225BF1}"/>
              </a:ext>
              <a:ext uri="{C183D7F6-B498-43B3-948B-1728B52AA6E4}">
                <adec:decorative xmlns:adec="http://schemas.microsoft.com/office/drawing/2017/decorative" val="1"/>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6653673" y="4011595"/>
            <a:ext cx="1554480" cy="1554480"/>
          </a:xfrm>
          <a:prstGeom prst="rect">
            <a:avLst/>
          </a:prstGeom>
        </p:spPr>
      </p:pic>
      <p:pic>
        <p:nvPicPr>
          <p:cNvPr id="40" name="Picture 39">
            <a:extLst>
              <a:ext uri="{FF2B5EF4-FFF2-40B4-BE49-F238E27FC236}">
                <a16:creationId xmlns:a16="http://schemas.microsoft.com/office/drawing/2014/main" id="{45938737-5E05-95DB-D85C-6DBC412B2113}"/>
              </a:ext>
              <a:ext uri="{C183D7F6-B498-43B3-948B-1728B52AA6E4}">
                <adec:decorative xmlns:adec="http://schemas.microsoft.com/office/drawing/2017/decorative" val="1"/>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5341268" y="3985260"/>
            <a:ext cx="1554480" cy="1554480"/>
          </a:xfrm>
          <a:prstGeom prst="rect">
            <a:avLst/>
          </a:prstGeom>
        </p:spPr>
      </p:pic>
      <p:pic>
        <p:nvPicPr>
          <p:cNvPr id="41" name="Picture 40">
            <a:extLst>
              <a:ext uri="{FF2B5EF4-FFF2-40B4-BE49-F238E27FC236}">
                <a16:creationId xmlns:a16="http://schemas.microsoft.com/office/drawing/2014/main" id="{13EE5439-F102-7B63-7371-33B40CC1F80D}"/>
              </a:ext>
              <a:ext uri="{C183D7F6-B498-43B3-948B-1728B52AA6E4}">
                <adec:decorative xmlns:adec="http://schemas.microsoft.com/office/drawing/2017/decorative" val="1"/>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4009826" y="3985260"/>
            <a:ext cx="1554480" cy="1554480"/>
          </a:xfrm>
          <a:prstGeom prst="rect">
            <a:avLst/>
          </a:prstGeom>
        </p:spPr>
      </p:pic>
      <p:pic>
        <p:nvPicPr>
          <p:cNvPr id="43" name="Picture 42">
            <a:extLst>
              <a:ext uri="{FF2B5EF4-FFF2-40B4-BE49-F238E27FC236}">
                <a16:creationId xmlns:a16="http://schemas.microsoft.com/office/drawing/2014/main" id="{C18E7647-755B-4238-E2B0-68FE44D67DB7}"/>
              </a:ext>
              <a:ext uri="{C183D7F6-B498-43B3-948B-1728B52AA6E4}">
                <adec:decorative xmlns:adec="http://schemas.microsoft.com/office/drawing/2017/decorative" val="1"/>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678384" y="3985260"/>
            <a:ext cx="1554480" cy="1554480"/>
          </a:xfrm>
          <a:prstGeom prst="rect">
            <a:avLst/>
          </a:prstGeom>
        </p:spPr>
      </p:pic>
      <p:pic>
        <p:nvPicPr>
          <p:cNvPr id="54" name="Picture 53">
            <a:extLst>
              <a:ext uri="{FF2B5EF4-FFF2-40B4-BE49-F238E27FC236}">
                <a16:creationId xmlns:a16="http://schemas.microsoft.com/office/drawing/2014/main" id="{B03417CA-F057-C19F-997D-00F86A7B9ABE}"/>
              </a:ext>
              <a:ext uri="{C183D7F6-B498-43B3-948B-1728B52AA6E4}">
                <adec:decorative xmlns:adec="http://schemas.microsoft.com/office/drawing/2017/decorative" val="1"/>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346942" y="3985260"/>
            <a:ext cx="1554480" cy="1554480"/>
          </a:xfrm>
          <a:prstGeom prst="rect">
            <a:avLst/>
          </a:prstGeom>
        </p:spPr>
      </p:pic>
      <p:pic>
        <p:nvPicPr>
          <p:cNvPr id="55" name="Picture 54">
            <a:extLst>
              <a:ext uri="{FF2B5EF4-FFF2-40B4-BE49-F238E27FC236}">
                <a16:creationId xmlns:a16="http://schemas.microsoft.com/office/drawing/2014/main" id="{74D2F90B-4238-5472-16D1-DAFD3D753BF5}"/>
              </a:ex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5500" y="3985260"/>
            <a:ext cx="1554480" cy="1554480"/>
          </a:xfrm>
          <a:prstGeom prst="rect">
            <a:avLst/>
          </a:prstGeom>
        </p:spPr>
      </p:pic>
      <p:pic>
        <p:nvPicPr>
          <p:cNvPr id="56" name="Picture 55">
            <a:extLst>
              <a:ext uri="{FF2B5EF4-FFF2-40B4-BE49-F238E27FC236}">
                <a16:creationId xmlns:a16="http://schemas.microsoft.com/office/drawing/2014/main" id="{3607A908-D9A3-2E51-44F1-16410D753A77}"/>
              </a:ext>
              <a:ext uri="{C183D7F6-B498-43B3-948B-1728B52AA6E4}">
                <adec:decorative xmlns:adec="http://schemas.microsoft.com/office/drawing/2017/decorative" val="1"/>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605706" y="5277357"/>
            <a:ext cx="1554480" cy="1554480"/>
          </a:xfrm>
          <a:prstGeom prst="rect">
            <a:avLst/>
          </a:prstGeom>
        </p:spPr>
      </p:pic>
      <p:pic>
        <p:nvPicPr>
          <p:cNvPr id="60" name="Picture 59">
            <a:extLst>
              <a:ext uri="{FF2B5EF4-FFF2-40B4-BE49-F238E27FC236}">
                <a16:creationId xmlns:a16="http://schemas.microsoft.com/office/drawing/2014/main" id="{C34D79A1-4A9F-8658-C6CD-429FDE3A3648}"/>
              </a:ext>
              <a:ext uri="{C183D7F6-B498-43B3-948B-1728B52AA6E4}">
                <adec:decorative xmlns:adec="http://schemas.microsoft.com/office/drawing/2017/decorative" val="1"/>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319278" y="5277357"/>
            <a:ext cx="1554480" cy="1554480"/>
          </a:xfrm>
          <a:prstGeom prst="rect">
            <a:avLst/>
          </a:prstGeom>
        </p:spPr>
      </p:pic>
      <p:pic>
        <p:nvPicPr>
          <p:cNvPr id="61" name="Picture 60">
            <a:extLst>
              <a:ext uri="{FF2B5EF4-FFF2-40B4-BE49-F238E27FC236}">
                <a16:creationId xmlns:a16="http://schemas.microsoft.com/office/drawing/2014/main" id="{79339596-1DEC-6A6C-A709-0453DE1F6F8A}"/>
              </a:ext>
              <a:ext uri="{C183D7F6-B498-43B3-948B-1728B52AA6E4}">
                <adec:decorative xmlns:adec="http://schemas.microsoft.com/office/drawing/2017/decorative" val="1"/>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5987836" y="5277357"/>
            <a:ext cx="1554480" cy="1554480"/>
          </a:xfrm>
          <a:prstGeom prst="rect">
            <a:avLst/>
          </a:prstGeom>
        </p:spPr>
      </p:pic>
      <p:pic>
        <p:nvPicPr>
          <p:cNvPr id="62" name="Picture 61">
            <a:extLst>
              <a:ext uri="{FF2B5EF4-FFF2-40B4-BE49-F238E27FC236}">
                <a16:creationId xmlns:a16="http://schemas.microsoft.com/office/drawing/2014/main" id="{5BDBA717-8A6D-BDC4-AC81-43AA65EAB61D}"/>
              </a:ext>
              <a:ext uri="{C183D7F6-B498-43B3-948B-1728B52AA6E4}">
                <adec:decorative xmlns:adec="http://schemas.microsoft.com/office/drawing/2017/decorative" val="1"/>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4656394" y="5277357"/>
            <a:ext cx="1554480" cy="1554480"/>
          </a:xfrm>
          <a:prstGeom prst="rect">
            <a:avLst/>
          </a:prstGeom>
        </p:spPr>
      </p:pic>
      <p:pic>
        <p:nvPicPr>
          <p:cNvPr id="63" name="Picture 62">
            <a:extLst>
              <a:ext uri="{FF2B5EF4-FFF2-40B4-BE49-F238E27FC236}">
                <a16:creationId xmlns:a16="http://schemas.microsoft.com/office/drawing/2014/main" id="{B9CA7783-BD1F-D80F-B6E1-7C67AA8D4D82}"/>
              </a:ext>
              <a:ext uri="{C183D7F6-B498-43B3-948B-1728B52AA6E4}">
                <adec:decorative xmlns:adec="http://schemas.microsoft.com/office/drawing/2017/decorative" val="1"/>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3324952" y="5277357"/>
            <a:ext cx="1554480" cy="1554480"/>
          </a:xfrm>
          <a:prstGeom prst="rect">
            <a:avLst/>
          </a:prstGeom>
        </p:spPr>
      </p:pic>
      <p:pic>
        <p:nvPicPr>
          <p:cNvPr id="64" name="Picture 63">
            <a:extLst>
              <a:ext uri="{FF2B5EF4-FFF2-40B4-BE49-F238E27FC236}">
                <a16:creationId xmlns:a16="http://schemas.microsoft.com/office/drawing/2014/main" id="{31F3CD97-3ED4-E572-262E-5DBCB2E0C1A3}"/>
              </a:ext>
              <a:ext uri="{C183D7F6-B498-43B3-948B-1728B52AA6E4}">
                <adec:decorative xmlns:adec="http://schemas.microsoft.com/office/drawing/2017/decorative" val="1"/>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993510" y="5277357"/>
            <a:ext cx="1554480" cy="1554480"/>
          </a:xfrm>
          <a:prstGeom prst="rect">
            <a:avLst/>
          </a:prstGeom>
        </p:spPr>
      </p:pic>
    </p:spTree>
    <p:extLst>
      <p:ext uri="{BB962C8B-B14F-4D97-AF65-F5344CB8AC3E}">
        <p14:creationId xmlns:p14="http://schemas.microsoft.com/office/powerpoint/2010/main" val="39312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anim calcmode="lin" valueType="num">
                                      <p:cBhvr>
                                        <p:cTn id="14" dur="500" fill="hold"/>
                                        <p:tgtEl>
                                          <p:spTgt spid="48"/>
                                        </p:tgtEl>
                                        <p:attrNameLst>
                                          <p:attrName>ppt_x</p:attrName>
                                        </p:attrNameLst>
                                      </p:cBhvr>
                                      <p:tavLst>
                                        <p:tav tm="0">
                                          <p:val>
                                            <p:strVal val="#ppt_x"/>
                                          </p:val>
                                        </p:tav>
                                        <p:tav tm="100000">
                                          <p:val>
                                            <p:strVal val="#ppt_x"/>
                                          </p:val>
                                        </p:tav>
                                      </p:tavLst>
                                    </p:anim>
                                    <p:anim calcmode="lin" valueType="num">
                                      <p:cBhvr>
                                        <p:cTn id="15" dur="500" fill="hold"/>
                                        <p:tgtEl>
                                          <p:spTgt spid="4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anim calcmode="lin" valueType="num">
                                      <p:cBhvr>
                                        <p:cTn id="20" dur="500" fill="hold"/>
                                        <p:tgtEl>
                                          <p:spTgt spid="49"/>
                                        </p:tgtEl>
                                        <p:attrNameLst>
                                          <p:attrName>ppt_x</p:attrName>
                                        </p:attrNameLst>
                                      </p:cBhvr>
                                      <p:tavLst>
                                        <p:tav tm="0">
                                          <p:val>
                                            <p:strVal val="#ppt_x"/>
                                          </p:val>
                                        </p:tav>
                                        <p:tav tm="100000">
                                          <p:val>
                                            <p:strVal val="#ppt_x"/>
                                          </p:val>
                                        </p:tav>
                                      </p:tavLst>
                                    </p:anim>
                                    <p:anim calcmode="lin" valueType="num">
                                      <p:cBhvr>
                                        <p:cTn id="21" dur="5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anim calcmode="lin" valueType="num">
                                      <p:cBhvr>
                                        <p:cTn id="32" dur="500" fill="hold"/>
                                        <p:tgtEl>
                                          <p:spTgt spid="47"/>
                                        </p:tgtEl>
                                        <p:attrNameLst>
                                          <p:attrName>ppt_x</p:attrName>
                                        </p:attrNameLst>
                                      </p:cBhvr>
                                      <p:tavLst>
                                        <p:tav tm="0">
                                          <p:val>
                                            <p:strVal val="#ppt_x"/>
                                          </p:val>
                                        </p:tav>
                                        <p:tav tm="100000">
                                          <p:val>
                                            <p:strVal val="#ppt_x"/>
                                          </p:val>
                                        </p:tav>
                                      </p:tavLst>
                                    </p:anim>
                                    <p:anim calcmode="lin" valueType="num">
                                      <p:cBhvr>
                                        <p:cTn id="33" dur="500" fill="hold"/>
                                        <p:tgtEl>
                                          <p:spTgt spid="4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anim calcmode="lin" valueType="num">
                                      <p:cBhvr>
                                        <p:cTn id="38" dur="500" fill="hold"/>
                                        <p:tgtEl>
                                          <p:spTgt spid="44"/>
                                        </p:tgtEl>
                                        <p:attrNameLst>
                                          <p:attrName>ppt_x</p:attrName>
                                        </p:attrNameLst>
                                      </p:cBhvr>
                                      <p:tavLst>
                                        <p:tav tm="0">
                                          <p:val>
                                            <p:strVal val="#ppt_x"/>
                                          </p:val>
                                        </p:tav>
                                        <p:tav tm="100000">
                                          <p:val>
                                            <p:strVal val="#ppt_x"/>
                                          </p:val>
                                        </p:tav>
                                      </p:tavLst>
                                    </p:anim>
                                    <p:anim calcmode="lin" valueType="num">
                                      <p:cBhvr>
                                        <p:cTn id="39" dur="500" fill="hold"/>
                                        <p:tgtEl>
                                          <p:spTgt spid="44"/>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anim calcmode="lin" valueType="num">
                                      <p:cBhvr>
                                        <p:cTn id="44" dur="500" fill="hold"/>
                                        <p:tgtEl>
                                          <p:spTgt spid="45"/>
                                        </p:tgtEl>
                                        <p:attrNameLst>
                                          <p:attrName>ppt_x</p:attrName>
                                        </p:attrNameLst>
                                      </p:cBhvr>
                                      <p:tavLst>
                                        <p:tav tm="0">
                                          <p:val>
                                            <p:strVal val="#ppt_x"/>
                                          </p:val>
                                        </p:tav>
                                        <p:tav tm="100000">
                                          <p:val>
                                            <p:strVal val="#ppt_x"/>
                                          </p:val>
                                        </p:tav>
                                      </p:tavLst>
                                    </p:anim>
                                    <p:anim calcmode="lin" valueType="num">
                                      <p:cBhvr>
                                        <p:cTn id="45" dur="500" fill="hold"/>
                                        <p:tgtEl>
                                          <p:spTgt spid="45"/>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7"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anim calcmode="lin" valueType="num">
                                      <p:cBhvr>
                                        <p:cTn id="50" dur="500" fill="hold"/>
                                        <p:tgtEl>
                                          <p:spTgt spid="52"/>
                                        </p:tgtEl>
                                        <p:attrNameLst>
                                          <p:attrName>ppt_x</p:attrName>
                                        </p:attrNameLst>
                                      </p:cBhvr>
                                      <p:tavLst>
                                        <p:tav tm="0">
                                          <p:val>
                                            <p:strVal val="#ppt_x"/>
                                          </p:val>
                                        </p:tav>
                                        <p:tav tm="100000">
                                          <p:val>
                                            <p:strVal val="#ppt_x"/>
                                          </p:val>
                                        </p:tav>
                                      </p:tavLst>
                                    </p:anim>
                                    <p:anim calcmode="lin" valueType="num">
                                      <p:cBhvr>
                                        <p:cTn id="51" dur="500" fill="hold"/>
                                        <p:tgtEl>
                                          <p:spTgt spid="52"/>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7"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strVal val="#ppt_x"/>
                                          </p:val>
                                        </p:tav>
                                        <p:tav tm="100000">
                                          <p:val>
                                            <p:strVal val="#ppt_x"/>
                                          </p:val>
                                        </p:tav>
                                      </p:tavLst>
                                    </p:anim>
                                    <p:anim calcmode="lin" valueType="num">
                                      <p:cBhvr>
                                        <p:cTn id="57" dur="500" fill="hold"/>
                                        <p:tgtEl>
                                          <p:spTgt spid="46"/>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7" presetClass="entr" presetSubtype="0"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anim calcmode="lin" valueType="num">
                                      <p:cBhvr>
                                        <p:cTn id="62" dur="500" fill="hold"/>
                                        <p:tgtEl>
                                          <p:spTgt spid="50"/>
                                        </p:tgtEl>
                                        <p:attrNameLst>
                                          <p:attrName>ppt_x</p:attrName>
                                        </p:attrNameLst>
                                      </p:cBhvr>
                                      <p:tavLst>
                                        <p:tav tm="0">
                                          <p:val>
                                            <p:strVal val="#ppt_x"/>
                                          </p:val>
                                        </p:tav>
                                        <p:tav tm="100000">
                                          <p:val>
                                            <p:strVal val="#ppt_x"/>
                                          </p:val>
                                        </p:tav>
                                      </p:tavLst>
                                    </p:anim>
                                    <p:anim calcmode="lin" valueType="num">
                                      <p:cBhvr>
                                        <p:cTn id="63" dur="500" fill="hold"/>
                                        <p:tgtEl>
                                          <p:spTgt spid="50"/>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7"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anim calcmode="lin" valueType="num">
                                      <p:cBhvr>
                                        <p:cTn id="68" dur="500" fill="hold"/>
                                        <p:tgtEl>
                                          <p:spTgt spid="53"/>
                                        </p:tgtEl>
                                        <p:attrNameLst>
                                          <p:attrName>ppt_x</p:attrName>
                                        </p:attrNameLst>
                                      </p:cBhvr>
                                      <p:tavLst>
                                        <p:tav tm="0">
                                          <p:val>
                                            <p:strVal val="#ppt_x"/>
                                          </p:val>
                                        </p:tav>
                                        <p:tav tm="100000">
                                          <p:val>
                                            <p:strVal val="#ppt_x"/>
                                          </p:val>
                                        </p:tav>
                                      </p:tavLst>
                                    </p:anim>
                                    <p:anim calcmode="lin" valueType="num">
                                      <p:cBhvr>
                                        <p:cTn id="69" dur="500" fill="hold"/>
                                        <p:tgtEl>
                                          <p:spTgt spid="53"/>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7" presetClass="entr" presetSubtype="0" fill="hold" nodeType="after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anim calcmode="lin" valueType="num">
                                      <p:cBhvr>
                                        <p:cTn id="74" dur="500" fill="hold"/>
                                        <p:tgtEl>
                                          <p:spTgt spid="65"/>
                                        </p:tgtEl>
                                        <p:attrNameLst>
                                          <p:attrName>ppt_x</p:attrName>
                                        </p:attrNameLst>
                                      </p:cBhvr>
                                      <p:tavLst>
                                        <p:tav tm="0">
                                          <p:val>
                                            <p:strVal val="#ppt_x"/>
                                          </p:val>
                                        </p:tav>
                                        <p:tav tm="100000">
                                          <p:val>
                                            <p:strVal val="#ppt_x"/>
                                          </p:val>
                                        </p:tav>
                                      </p:tavLst>
                                    </p:anim>
                                    <p:anim calcmode="lin" valueType="num">
                                      <p:cBhvr>
                                        <p:cTn id="75"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 calcmode="lin" valueType="num">
                                      <p:cBhvr additive="base">
                                        <p:cTn id="80" dur="2000" fill="hold"/>
                                        <p:tgtEl>
                                          <p:spTgt spid="4"/>
                                        </p:tgtEl>
                                        <p:attrNameLst>
                                          <p:attrName>ppt_x</p:attrName>
                                        </p:attrNameLst>
                                      </p:cBhvr>
                                      <p:tavLst>
                                        <p:tav tm="0">
                                          <p:val>
                                            <p:strVal val="1+#ppt_w/2"/>
                                          </p:val>
                                        </p:tav>
                                        <p:tav tm="100000">
                                          <p:val>
                                            <p:strVal val="#ppt_x"/>
                                          </p:val>
                                        </p:tav>
                                      </p:tavLst>
                                    </p:anim>
                                    <p:anim calcmode="lin" valueType="num">
                                      <p:cBhvr additive="base">
                                        <p:cTn id="81" dur="2000" fill="hold"/>
                                        <p:tgtEl>
                                          <p:spTgt spid="4"/>
                                        </p:tgtEl>
                                        <p:attrNameLst>
                                          <p:attrName>ppt_y</p:attrName>
                                        </p:attrNameLst>
                                      </p:cBhvr>
                                      <p:tavLst>
                                        <p:tav tm="0">
                                          <p:val>
                                            <p:strVal val="#ppt_y"/>
                                          </p:val>
                                        </p:tav>
                                        <p:tav tm="100000">
                                          <p:val>
                                            <p:strVal val="#ppt_y"/>
                                          </p:val>
                                        </p:tav>
                                      </p:tavLst>
                                    </p:anim>
                                  </p:childTnLst>
                                </p:cTn>
                              </p:par>
                              <p:par>
                                <p:cTn id="82" presetID="2" presetClass="entr" presetSubtype="2"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additive="base">
                                        <p:cTn id="84" dur="2000" fill="hold"/>
                                        <p:tgtEl>
                                          <p:spTgt spid="7"/>
                                        </p:tgtEl>
                                        <p:attrNameLst>
                                          <p:attrName>ppt_x</p:attrName>
                                        </p:attrNameLst>
                                      </p:cBhvr>
                                      <p:tavLst>
                                        <p:tav tm="0">
                                          <p:val>
                                            <p:strVal val="1+#ppt_w/2"/>
                                          </p:val>
                                        </p:tav>
                                        <p:tav tm="100000">
                                          <p:val>
                                            <p:strVal val="#ppt_x"/>
                                          </p:val>
                                        </p:tav>
                                      </p:tavLst>
                                    </p:anim>
                                    <p:anim calcmode="lin" valueType="num">
                                      <p:cBhvr additive="base">
                                        <p:cTn id="85" dur="2000" fill="hold"/>
                                        <p:tgtEl>
                                          <p:spTgt spid="7"/>
                                        </p:tgtEl>
                                        <p:attrNameLst>
                                          <p:attrName>ppt_y</p:attrName>
                                        </p:attrNameLst>
                                      </p:cBhvr>
                                      <p:tavLst>
                                        <p:tav tm="0">
                                          <p:val>
                                            <p:strVal val="#ppt_y"/>
                                          </p:val>
                                        </p:tav>
                                        <p:tav tm="100000">
                                          <p:val>
                                            <p:strVal val="#ppt_y"/>
                                          </p:val>
                                        </p:tav>
                                      </p:tavLst>
                                    </p:anim>
                                  </p:childTnLst>
                                </p:cTn>
                              </p:par>
                              <p:par>
                                <p:cTn id="86" presetID="2" presetClass="entr" presetSubtype="2"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2000" fill="hold"/>
                                        <p:tgtEl>
                                          <p:spTgt spid="9"/>
                                        </p:tgtEl>
                                        <p:attrNameLst>
                                          <p:attrName>ppt_x</p:attrName>
                                        </p:attrNameLst>
                                      </p:cBhvr>
                                      <p:tavLst>
                                        <p:tav tm="0">
                                          <p:val>
                                            <p:strVal val="1+#ppt_w/2"/>
                                          </p:val>
                                        </p:tav>
                                        <p:tav tm="100000">
                                          <p:val>
                                            <p:strVal val="#ppt_x"/>
                                          </p:val>
                                        </p:tav>
                                      </p:tavLst>
                                    </p:anim>
                                    <p:anim calcmode="lin" valueType="num">
                                      <p:cBhvr additive="base">
                                        <p:cTn id="89" dur="2000" fill="hold"/>
                                        <p:tgtEl>
                                          <p:spTgt spid="9"/>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2000" fill="hold"/>
                                        <p:tgtEl>
                                          <p:spTgt spid="10"/>
                                        </p:tgtEl>
                                        <p:attrNameLst>
                                          <p:attrName>ppt_x</p:attrName>
                                        </p:attrNameLst>
                                      </p:cBhvr>
                                      <p:tavLst>
                                        <p:tav tm="0">
                                          <p:val>
                                            <p:strVal val="1+#ppt_w/2"/>
                                          </p:val>
                                        </p:tav>
                                        <p:tav tm="100000">
                                          <p:val>
                                            <p:strVal val="#ppt_x"/>
                                          </p:val>
                                        </p:tav>
                                      </p:tavLst>
                                    </p:anim>
                                    <p:anim calcmode="lin" valueType="num">
                                      <p:cBhvr additive="base">
                                        <p:cTn id="93" dur="2000" fill="hold"/>
                                        <p:tgtEl>
                                          <p:spTgt spid="10"/>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additive="base">
                                        <p:cTn id="96" dur="2000" fill="hold"/>
                                        <p:tgtEl>
                                          <p:spTgt spid="11"/>
                                        </p:tgtEl>
                                        <p:attrNameLst>
                                          <p:attrName>ppt_x</p:attrName>
                                        </p:attrNameLst>
                                      </p:cBhvr>
                                      <p:tavLst>
                                        <p:tav tm="0">
                                          <p:val>
                                            <p:strVal val="1+#ppt_w/2"/>
                                          </p:val>
                                        </p:tav>
                                        <p:tav tm="100000">
                                          <p:val>
                                            <p:strVal val="#ppt_x"/>
                                          </p:val>
                                        </p:tav>
                                      </p:tavLst>
                                    </p:anim>
                                    <p:anim calcmode="lin" valueType="num">
                                      <p:cBhvr additive="base">
                                        <p:cTn id="97" dur="2000" fill="hold"/>
                                        <p:tgtEl>
                                          <p:spTgt spid="11"/>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additive="base">
                                        <p:cTn id="100" dur="2000" fill="hold"/>
                                        <p:tgtEl>
                                          <p:spTgt spid="12"/>
                                        </p:tgtEl>
                                        <p:attrNameLst>
                                          <p:attrName>ppt_x</p:attrName>
                                        </p:attrNameLst>
                                      </p:cBhvr>
                                      <p:tavLst>
                                        <p:tav tm="0">
                                          <p:val>
                                            <p:strVal val="1+#ppt_w/2"/>
                                          </p:val>
                                        </p:tav>
                                        <p:tav tm="100000">
                                          <p:val>
                                            <p:strVal val="#ppt_x"/>
                                          </p:val>
                                        </p:tav>
                                      </p:tavLst>
                                    </p:anim>
                                    <p:anim calcmode="lin" valueType="num">
                                      <p:cBhvr additive="base">
                                        <p:cTn id="101" dur="2000" fill="hold"/>
                                        <p:tgtEl>
                                          <p:spTgt spid="12"/>
                                        </p:tgtEl>
                                        <p:attrNameLst>
                                          <p:attrName>ppt_y</p:attrName>
                                        </p:attrNameLst>
                                      </p:cBhvr>
                                      <p:tavLst>
                                        <p:tav tm="0">
                                          <p:val>
                                            <p:strVal val="#ppt_y"/>
                                          </p:val>
                                        </p:tav>
                                        <p:tav tm="100000">
                                          <p:val>
                                            <p:strVal val="#ppt_y"/>
                                          </p:val>
                                        </p:tav>
                                      </p:tavLst>
                                    </p:anim>
                                  </p:childTnLst>
                                </p:cTn>
                              </p:par>
                              <p:par>
                                <p:cTn id="102" presetID="2" presetClass="entr" presetSubtype="2" fill="hold" nodeType="withEffect">
                                  <p:stCondLst>
                                    <p:cond delay="0"/>
                                  </p:stCondLst>
                                  <p:childTnLst>
                                    <p:set>
                                      <p:cBhvr>
                                        <p:cTn id="103" dur="1" fill="hold">
                                          <p:stCondLst>
                                            <p:cond delay="0"/>
                                          </p:stCondLst>
                                        </p:cTn>
                                        <p:tgtEl>
                                          <p:spTgt spid="13"/>
                                        </p:tgtEl>
                                        <p:attrNameLst>
                                          <p:attrName>style.visibility</p:attrName>
                                        </p:attrNameLst>
                                      </p:cBhvr>
                                      <p:to>
                                        <p:strVal val="visible"/>
                                      </p:to>
                                    </p:set>
                                    <p:anim calcmode="lin" valueType="num">
                                      <p:cBhvr additive="base">
                                        <p:cTn id="104" dur="2000" fill="hold"/>
                                        <p:tgtEl>
                                          <p:spTgt spid="13"/>
                                        </p:tgtEl>
                                        <p:attrNameLst>
                                          <p:attrName>ppt_x</p:attrName>
                                        </p:attrNameLst>
                                      </p:cBhvr>
                                      <p:tavLst>
                                        <p:tav tm="0">
                                          <p:val>
                                            <p:strVal val="1+#ppt_w/2"/>
                                          </p:val>
                                        </p:tav>
                                        <p:tav tm="100000">
                                          <p:val>
                                            <p:strVal val="#ppt_x"/>
                                          </p:val>
                                        </p:tav>
                                      </p:tavLst>
                                    </p:anim>
                                    <p:anim calcmode="lin" valueType="num">
                                      <p:cBhvr additive="base">
                                        <p:cTn id="105" dur="2000" fill="hold"/>
                                        <p:tgtEl>
                                          <p:spTgt spid="13"/>
                                        </p:tgtEl>
                                        <p:attrNameLst>
                                          <p:attrName>ppt_y</p:attrName>
                                        </p:attrNameLst>
                                      </p:cBhvr>
                                      <p:tavLst>
                                        <p:tav tm="0">
                                          <p:val>
                                            <p:strVal val="#ppt_y"/>
                                          </p:val>
                                        </p:tav>
                                        <p:tav tm="100000">
                                          <p:val>
                                            <p:strVal val="#ppt_y"/>
                                          </p:val>
                                        </p:tav>
                                      </p:tavLst>
                                    </p:anim>
                                  </p:childTnLst>
                                </p:cTn>
                              </p:par>
                              <p:par>
                                <p:cTn id="106" presetID="2" presetClass="entr" presetSubtype="2" fill="hold" nodeType="withEffect">
                                  <p:stCondLst>
                                    <p:cond delay="0"/>
                                  </p:stCondLst>
                                  <p:childTnLst>
                                    <p:set>
                                      <p:cBhvr>
                                        <p:cTn id="107" dur="1" fill="hold">
                                          <p:stCondLst>
                                            <p:cond delay="0"/>
                                          </p:stCondLst>
                                        </p:cTn>
                                        <p:tgtEl>
                                          <p:spTgt spid="15"/>
                                        </p:tgtEl>
                                        <p:attrNameLst>
                                          <p:attrName>style.visibility</p:attrName>
                                        </p:attrNameLst>
                                      </p:cBhvr>
                                      <p:to>
                                        <p:strVal val="visible"/>
                                      </p:to>
                                    </p:set>
                                    <p:anim calcmode="lin" valueType="num">
                                      <p:cBhvr additive="base">
                                        <p:cTn id="108" dur="2000" fill="hold"/>
                                        <p:tgtEl>
                                          <p:spTgt spid="15"/>
                                        </p:tgtEl>
                                        <p:attrNameLst>
                                          <p:attrName>ppt_x</p:attrName>
                                        </p:attrNameLst>
                                      </p:cBhvr>
                                      <p:tavLst>
                                        <p:tav tm="0">
                                          <p:val>
                                            <p:strVal val="1+#ppt_w/2"/>
                                          </p:val>
                                        </p:tav>
                                        <p:tav tm="100000">
                                          <p:val>
                                            <p:strVal val="#ppt_x"/>
                                          </p:val>
                                        </p:tav>
                                      </p:tavLst>
                                    </p:anim>
                                    <p:anim calcmode="lin" valueType="num">
                                      <p:cBhvr additive="base">
                                        <p:cTn id="109" dur="2000" fill="hold"/>
                                        <p:tgtEl>
                                          <p:spTgt spid="15"/>
                                        </p:tgtEl>
                                        <p:attrNameLst>
                                          <p:attrName>ppt_y</p:attrName>
                                        </p:attrNameLst>
                                      </p:cBhvr>
                                      <p:tavLst>
                                        <p:tav tm="0">
                                          <p:val>
                                            <p:strVal val="#ppt_y"/>
                                          </p:val>
                                        </p:tav>
                                        <p:tav tm="100000">
                                          <p:val>
                                            <p:strVal val="#ppt_y"/>
                                          </p:val>
                                        </p:tav>
                                      </p:tavLst>
                                    </p:anim>
                                  </p:childTnLst>
                                </p:cTn>
                              </p:par>
                              <p:par>
                                <p:cTn id="110" presetID="2" presetClass="entr" presetSubtype="2" fill="hold" nodeType="withEffect">
                                  <p:stCondLst>
                                    <p:cond delay="0"/>
                                  </p:stCondLst>
                                  <p:childTnLst>
                                    <p:set>
                                      <p:cBhvr>
                                        <p:cTn id="111" dur="1" fill="hold">
                                          <p:stCondLst>
                                            <p:cond delay="0"/>
                                          </p:stCondLst>
                                        </p:cTn>
                                        <p:tgtEl>
                                          <p:spTgt spid="16"/>
                                        </p:tgtEl>
                                        <p:attrNameLst>
                                          <p:attrName>style.visibility</p:attrName>
                                        </p:attrNameLst>
                                      </p:cBhvr>
                                      <p:to>
                                        <p:strVal val="visible"/>
                                      </p:to>
                                    </p:set>
                                    <p:anim calcmode="lin" valueType="num">
                                      <p:cBhvr additive="base">
                                        <p:cTn id="112" dur="2000" fill="hold"/>
                                        <p:tgtEl>
                                          <p:spTgt spid="16"/>
                                        </p:tgtEl>
                                        <p:attrNameLst>
                                          <p:attrName>ppt_x</p:attrName>
                                        </p:attrNameLst>
                                      </p:cBhvr>
                                      <p:tavLst>
                                        <p:tav tm="0">
                                          <p:val>
                                            <p:strVal val="1+#ppt_w/2"/>
                                          </p:val>
                                        </p:tav>
                                        <p:tav tm="100000">
                                          <p:val>
                                            <p:strVal val="#ppt_x"/>
                                          </p:val>
                                        </p:tav>
                                      </p:tavLst>
                                    </p:anim>
                                    <p:anim calcmode="lin" valueType="num">
                                      <p:cBhvr additive="base">
                                        <p:cTn id="113" dur="2000" fill="hold"/>
                                        <p:tgtEl>
                                          <p:spTgt spid="16"/>
                                        </p:tgtEl>
                                        <p:attrNameLst>
                                          <p:attrName>ppt_y</p:attrName>
                                        </p:attrNameLst>
                                      </p:cBhvr>
                                      <p:tavLst>
                                        <p:tav tm="0">
                                          <p:val>
                                            <p:strVal val="#ppt_y"/>
                                          </p:val>
                                        </p:tav>
                                        <p:tav tm="100000">
                                          <p:val>
                                            <p:strVal val="#ppt_y"/>
                                          </p:val>
                                        </p:tav>
                                      </p:tavLst>
                                    </p:anim>
                                  </p:childTnLst>
                                </p:cTn>
                              </p:par>
                              <p:par>
                                <p:cTn id="114" presetID="2" presetClass="entr" presetSubtype="2"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2000" fill="hold"/>
                                        <p:tgtEl>
                                          <p:spTgt spid="17"/>
                                        </p:tgtEl>
                                        <p:attrNameLst>
                                          <p:attrName>ppt_x</p:attrName>
                                        </p:attrNameLst>
                                      </p:cBhvr>
                                      <p:tavLst>
                                        <p:tav tm="0">
                                          <p:val>
                                            <p:strVal val="1+#ppt_w/2"/>
                                          </p:val>
                                        </p:tav>
                                        <p:tav tm="100000">
                                          <p:val>
                                            <p:strVal val="#ppt_x"/>
                                          </p:val>
                                        </p:tav>
                                      </p:tavLst>
                                    </p:anim>
                                    <p:anim calcmode="lin" valueType="num">
                                      <p:cBhvr additive="base">
                                        <p:cTn id="117" dur="2000" fill="hold"/>
                                        <p:tgtEl>
                                          <p:spTgt spid="17"/>
                                        </p:tgtEl>
                                        <p:attrNameLst>
                                          <p:attrName>ppt_y</p:attrName>
                                        </p:attrNameLst>
                                      </p:cBhvr>
                                      <p:tavLst>
                                        <p:tav tm="0">
                                          <p:val>
                                            <p:strVal val="#ppt_y"/>
                                          </p:val>
                                        </p:tav>
                                        <p:tav tm="100000">
                                          <p:val>
                                            <p:strVal val="#ppt_y"/>
                                          </p:val>
                                        </p:tav>
                                      </p:tavLst>
                                    </p:anim>
                                  </p:childTnLst>
                                </p:cTn>
                              </p:par>
                              <p:par>
                                <p:cTn id="118" presetID="2" presetClass="entr" presetSubtype="2" fill="hold" nodeType="withEffect">
                                  <p:stCondLst>
                                    <p:cond delay="0"/>
                                  </p:stCondLst>
                                  <p:childTnLst>
                                    <p:set>
                                      <p:cBhvr>
                                        <p:cTn id="119" dur="1" fill="hold">
                                          <p:stCondLst>
                                            <p:cond delay="0"/>
                                          </p:stCondLst>
                                        </p:cTn>
                                        <p:tgtEl>
                                          <p:spTgt spid="18"/>
                                        </p:tgtEl>
                                        <p:attrNameLst>
                                          <p:attrName>style.visibility</p:attrName>
                                        </p:attrNameLst>
                                      </p:cBhvr>
                                      <p:to>
                                        <p:strVal val="visible"/>
                                      </p:to>
                                    </p:set>
                                    <p:anim calcmode="lin" valueType="num">
                                      <p:cBhvr additive="base">
                                        <p:cTn id="120" dur="2000" fill="hold"/>
                                        <p:tgtEl>
                                          <p:spTgt spid="18"/>
                                        </p:tgtEl>
                                        <p:attrNameLst>
                                          <p:attrName>ppt_x</p:attrName>
                                        </p:attrNameLst>
                                      </p:cBhvr>
                                      <p:tavLst>
                                        <p:tav tm="0">
                                          <p:val>
                                            <p:strVal val="1+#ppt_w/2"/>
                                          </p:val>
                                        </p:tav>
                                        <p:tav tm="100000">
                                          <p:val>
                                            <p:strVal val="#ppt_x"/>
                                          </p:val>
                                        </p:tav>
                                      </p:tavLst>
                                    </p:anim>
                                    <p:anim calcmode="lin" valueType="num">
                                      <p:cBhvr additive="base">
                                        <p:cTn id="121" dur="2000" fill="hold"/>
                                        <p:tgtEl>
                                          <p:spTgt spid="18"/>
                                        </p:tgtEl>
                                        <p:attrNameLst>
                                          <p:attrName>ppt_y</p:attrName>
                                        </p:attrNameLst>
                                      </p:cBhvr>
                                      <p:tavLst>
                                        <p:tav tm="0">
                                          <p:val>
                                            <p:strVal val="#ppt_y"/>
                                          </p:val>
                                        </p:tav>
                                        <p:tav tm="100000">
                                          <p:val>
                                            <p:strVal val="#ppt_y"/>
                                          </p:val>
                                        </p:tav>
                                      </p:tavLst>
                                    </p:anim>
                                  </p:childTnLst>
                                </p:cTn>
                              </p:par>
                              <p:par>
                                <p:cTn id="122" presetID="2" presetClass="entr" presetSubtype="2" fill="hold" nodeType="withEffect">
                                  <p:stCondLst>
                                    <p:cond delay="0"/>
                                  </p:stCondLst>
                                  <p:childTnLst>
                                    <p:set>
                                      <p:cBhvr>
                                        <p:cTn id="123" dur="1" fill="hold">
                                          <p:stCondLst>
                                            <p:cond delay="0"/>
                                          </p:stCondLst>
                                        </p:cTn>
                                        <p:tgtEl>
                                          <p:spTgt spid="19"/>
                                        </p:tgtEl>
                                        <p:attrNameLst>
                                          <p:attrName>style.visibility</p:attrName>
                                        </p:attrNameLst>
                                      </p:cBhvr>
                                      <p:to>
                                        <p:strVal val="visible"/>
                                      </p:to>
                                    </p:set>
                                    <p:anim calcmode="lin" valueType="num">
                                      <p:cBhvr additive="base">
                                        <p:cTn id="124" dur="2000" fill="hold"/>
                                        <p:tgtEl>
                                          <p:spTgt spid="19"/>
                                        </p:tgtEl>
                                        <p:attrNameLst>
                                          <p:attrName>ppt_x</p:attrName>
                                        </p:attrNameLst>
                                      </p:cBhvr>
                                      <p:tavLst>
                                        <p:tav tm="0">
                                          <p:val>
                                            <p:strVal val="1+#ppt_w/2"/>
                                          </p:val>
                                        </p:tav>
                                        <p:tav tm="100000">
                                          <p:val>
                                            <p:strVal val="#ppt_x"/>
                                          </p:val>
                                        </p:tav>
                                      </p:tavLst>
                                    </p:anim>
                                    <p:anim calcmode="lin" valueType="num">
                                      <p:cBhvr additive="base">
                                        <p:cTn id="125" dur="2000" fill="hold"/>
                                        <p:tgtEl>
                                          <p:spTgt spid="19"/>
                                        </p:tgtEl>
                                        <p:attrNameLst>
                                          <p:attrName>ppt_y</p:attrName>
                                        </p:attrNameLst>
                                      </p:cBhvr>
                                      <p:tavLst>
                                        <p:tav tm="0">
                                          <p:val>
                                            <p:strVal val="#ppt_y"/>
                                          </p:val>
                                        </p:tav>
                                        <p:tav tm="100000">
                                          <p:val>
                                            <p:strVal val="#ppt_y"/>
                                          </p:val>
                                        </p:tav>
                                      </p:tavLst>
                                    </p:anim>
                                  </p:childTnLst>
                                </p:cTn>
                              </p:par>
                              <p:par>
                                <p:cTn id="126" presetID="2" presetClass="entr" presetSubtype="2" fill="hold" nodeType="with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additive="base">
                                        <p:cTn id="128" dur="2000" fill="hold"/>
                                        <p:tgtEl>
                                          <p:spTgt spid="20"/>
                                        </p:tgtEl>
                                        <p:attrNameLst>
                                          <p:attrName>ppt_x</p:attrName>
                                        </p:attrNameLst>
                                      </p:cBhvr>
                                      <p:tavLst>
                                        <p:tav tm="0">
                                          <p:val>
                                            <p:strVal val="1+#ppt_w/2"/>
                                          </p:val>
                                        </p:tav>
                                        <p:tav tm="100000">
                                          <p:val>
                                            <p:strVal val="#ppt_x"/>
                                          </p:val>
                                        </p:tav>
                                      </p:tavLst>
                                    </p:anim>
                                    <p:anim calcmode="lin" valueType="num">
                                      <p:cBhvr additive="base">
                                        <p:cTn id="129" dur="2000" fill="hold"/>
                                        <p:tgtEl>
                                          <p:spTgt spid="20"/>
                                        </p:tgtEl>
                                        <p:attrNameLst>
                                          <p:attrName>ppt_y</p:attrName>
                                        </p:attrNameLst>
                                      </p:cBhvr>
                                      <p:tavLst>
                                        <p:tav tm="0">
                                          <p:val>
                                            <p:strVal val="#ppt_y"/>
                                          </p:val>
                                        </p:tav>
                                        <p:tav tm="100000">
                                          <p:val>
                                            <p:strVal val="#ppt_y"/>
                                          </p:val>
                                        </p:tav>
                                      </p:tavLst>
                                    </p:anim>
                                  </p:childTnLst>
                                </p:cTn>
                              </p:par>
                              <p:par>
                                <p:cTn id="130" presetID="2" presetClass="entr" presetSubtype="2" fill="hold" nodeType="with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additive="base">
                                        <p:cTn id="132" dur="2000" fill="hold"/>
                                        <p:tgtEl>
                                          <p:spTgt spid="21"/>
                                        </p:tgtEl>
                                        <p:attrNameLst>
                                          <p:attrName>ppt_x</p:attrName>
                                        </p:attrNameLst>
                                      </p:cBhvr>
                                      <p:tavLst>
                                        <p:tav tm="0">
                                          <p:val>
                                            <p:strVal val="1+#ppt_w/2"/>
                                          </p:val>
                                        </p:tav>
                                        <p:tav tm="100000">
                                          <p:val>
                                            <p:strVal val="#ppt_x"/>
                                          </p:val>
                                        </p:tav>
                                      </p:tavLst>
                                    </p:anim>
                                    <p:anim calcmode="lin" valueType="num">
                                      <p:cBhvr additive="base">
                                        <p:cTn id="133" dur="2000" fill="hold"/>
                                        <p:tgtEl>
                                          <p:spTgt spid="21"/>
                                        </p:tgtEl>
                                        <p:attrNameLst>
                                          <p:attrName>ppt_y</p:attrName>
                                        </p:attrNameLst>
                                      </p:cBhvr>
                                      <p:tavLst>
                                        <p:tav tm="0">
                                          <p:val>
                                            <p:strVal val="#ppt_y"/>
                                          </p:val>
                                        </p:tav>
                                        <p:tav tm="100000">
                                          <p:val>
                                            <p:strVal val="#ppt_y"/>
                                          </p:val>
                                        </p:tav>
                                      </p:tavLst>
                                    </p:anim>
                                  </p:childTnLst>
                                </p:cTn>
                              </p:par>
                              <p:par>
                                <p:cTn id="134" presetID="2" presetClass="entr" presetSubtype="2" fill="hold" nodeType="with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additive="base">
                                        <p:cTn id="136" dur="2000" fill="hold"/>
                                        <p:tgtEl>
                                          <p:spTgt spid="22"/>
                                        </p:tgtEl>
                                        <p:attrNameLst>
                                          <p:attrName>ppt_x</p:attrName>
                                        </p:attrNameLst>
                                      </p:cBhvr>
                                      <p:tavLst>
                                        <p:tav tm="0">
                                          <p:val>
                                            <p:strVal val="1+#ppt_w/2"/>
                                          </p:val>
                                        </p:tav>
                                        <p:tav tm="100000">
                                          <p:val>
                                            <p:strVal val="#ppt_x"/>
                                          </p:val>
                                        </p:tav>
                                      </p:tavLst>
                                    </p:anim>
                                    <p:anim calcmode="lin" valueType="num">
                                      <p:cBhvr additive="base">
                                        <p:cTn id="137" dur="2000" fill="hold"/>
                                        <p:tgtEl>
                                          <p:spTgt spid="22"/>
                                        </p:tgtEl>
                                        <p:attrNameLst>
                                          <p:attrName>ppt_y</p:attrName>
                                        </p:attrNameLst>
                                      </p:cBhvr>
                                      <p:tavLst>
                                        <p:tav tm="0">
                                          <p:val>
                                            <p:strVal val="#ppt_y"/>
                                          </p:val>
                                        </p:tav>
                                        <p:tav tm="100000">
                                          <p:val>
                                            <p:strVal val="#ppt_y"/>
                                          </p:val>
                                        </p:tav>
                                      </p:tavLst>
                                    </p:anim>
                                  </p:childTnLst>
                                </p:cTn>
                              </p:par>
                              <p:par>
                                <p:cTn id="138" presetID="2" presetClass="entr" presetSubtype="2" fill="hold" nodeType="withEffect">
                                  <p:stCondLst>
                                    <p:cond delay="0"/>
                                  </p:stCondLst>
                                  <p:childTnLst>
                                    <p:set>
                                      <p:cBhvr>
                                        <p:cTn id="139" dur="1" fill="hold">
                                          <p:stCondLst>
                                            <p:cond delay="0"/>
                                          </p:stCondLst>
                                        </p:cTn>
                                        <p:tgtEl>
                                          <p:spTgt spid="23"/>
                                        </p:tgtEl>
                                        <p:attrNameLst>
                                          <p:attrName>style.visibility</p:attrName>
                                        </p:attrNameLst>
                                      </p:cBhvr>
                                      <p:to>
                                        <p:strVal val="visible"/>
                                      </p:to>
                                    </p:set>
                                    <p:anim calcmode="lin" valueType="num">
                                      <p:cBhvr additive="base">
                                        <p:cTn id="140" dur="2000" fill="hold"/>
                                        <p:tgtEl>
                                          <p:spTgt spid="23"/>
                                        </p:tgtEl>
                                        <p:attrNameLst>
                                          <p:attrName>ppt_x</p:attrName>
                                        </p:attrNameLst>
                                      </p:cBhvr>
                                      <p:tavLst>
                                        <p:tav tm="0">
                                          <p:val>
                                            <p:strVal val="1+#ppt_w/2"/>
                                          </p:val>
                                        </p:tav>
                                        <p:tav tm="100000">
                                          <p:val>
                                            <p:strVal val="#ppt_x"/>
                                          </p:val>
                                        </p:tav>
                                      </p:tavLst>
                                    </p:anim>
                                    <p:anim calcmode="lin" valueType="num">
                                      <p:cBhvr additive="base">
                                        <p:cTn id="141" dur="2000" fill="hold"/>
                                        <p:tgtEl>
                                          <p:spTgt spid="23"/>
                                        </p:tgtEl>
                                        <p:attrNameLst>
                                          <p:attrName>ppt_y</p:attrName>
                                        </p:attrNameLst>
                                      </p:cBhvr>
                                      <p:tavLst>
                                        <p:tav tm="0">
                                          <p:val>
                                            <p:strVal val="#ppt_y"/>
                                          </p:val>
                                        </p:tav>
                                        <p:tav tm="100000">
                                          <p:val>
                                            <p:strVal val="#ppt_y"/>
                                          </p:val>
                                        </p:tav>
                                      </p:tavLst>
                                    </p:anim>
                                  </p:childTnLst>
                                </p:cTn>
                              </p:par>
                              <p:par>
                                <p:cTn id="142" presetID="2" presetClass="entr" presetSubtype="2" fill="hold" nodeType="withEffect">
                                  <p:stCondLst>
                                    <p:cond delay="0"/>
                                  </p:stCondLst>
                                  <p:childTnLst>
                                    <p:set>
                                      <p:cBhvr>
                                        <p:cTn id="143" dur="1" fill="hold">
                                          <p:stCondLst>
                                            <p:cond delay="0"/>
                                          </p:stCondLst>
                                        </p:cTn>
                                        <p:tgtEl>
                                          <p:spTgt spid="24"/>
                                        </p:tgtEl>
                                        <p:attrNameLst>
                                          <p:attrName>style.visibility</p:attrName>
                                        </p:attrNameLst>
                                      </p:cBhvr>
                                      <p:to>
                                        <p:strVal val="visible"/>
                                      </p:to>
                                    </p:set>
                                    <p:anim calcmode="lin" valueType="num">
                                      <p:cBhvr additive="base">
                                        <p:cTn id="144" dur="2000" fill="hold"/>
                                        <p:tgtEl>
                                          <p:spTgt spid="24"/>
                                        </p:tgtEl>
                                        <p:attrNameLst>
                                          <p:attrName>ppt_x</p:attrName>
                                        </p:attrNameLst>
                                      </p:cBhvr>
                                      <p:tavLst>
                                        <p:tav tm="0">
                                          <p:val>
                                            <p:strVal val="1+#ppt_w/2"/>
                                          </p:val>
                                        </p:tav>
                                        <p:tav tm="100000">
                                          <p:val>
                                            <p:strVal val="#ppt_x"/>
                                          </p:val>
                                        </p:tav>
                                      </p:tavLst>
                                    </p:anim>
                                    <p:anim calcmode="lin" valueType="num">
                                      <p:cBhvr additive="base">
                                        <p:cTn id="145" dur="2000" fill="hold"/>
                                        <p:tgtEl>
                                          <p:spTgt spid="24"/>
                                        </p:tgtEl>
                                        <p:attrNameLst>
                                          <p:attrName>ppt_y</p:attrName>
                                        </p:attrNameLst>
                                      </p:cBhvr>
                                      <p:tavLst>
                                        <p:tav tm="0">
                                          <p:val>
                                            <p:strVal val="#ppt_y"/>
                                          </p:val>
                                        </p:tav>
                                        <p:tav tm="100000">
                                          <p:val>
                                            <p:strVal val="#ppt_y"/>
                                          </p:val>
                                        </p:tav>
                                      </p:tavLst>
                                    </p:anim>
                                  </p:childTnLst>
                                </p:cTn>
                              </p:par>
                              <p:par>
                                <p:cTn id="146" presetID="2" presetClass="entr" presetSubtype="2" fill="hold" nodeType="withEffect">
                                  <p:stCondLst>
                                    <p:cond delay="0"/>
                                  </p:stCondLst>
                                  <p:childTnLst>
                                    <p:set>
                                      <p:cBhvr>
                                        <p:cTn id="147" dur="1" fill="hold">
                                          <p:stCondLst>
                                            <p:cond delay="0"/>
                                          </p:stCondLst>
                                        </p:cTn>
                                        <p:tgtEl>
                                          <p:spTgt spid="25"/>
                                        </p:tgtEl>
                                        <p:attrNameLst>
                                          <p:attrName>style.visibility</p:attrName>
                                        </p:attrNameLst>
                                      </p:cBhvr>
                                      <p:to>
                                        <p:strVal val="visible"/>
                                      </p:to>
                                    </p:set>
                                    <p:anim calcmode="lin" valueType="num">
                                      <p:cBhvr additive="base">
                                        <p:cTn id="148" dur="2000" fill="hold"/>
                                        <p:tgtEl>
                                          <p:spTgt spid="25"/>
                                        </p:tgtEl>
                                        <p:attrNameLst>
                                          <p:attrName>ppt_x</p:attrName>
                                        </p:attrNameLst>
                                      </p:cBhvr>
                                      <p:tavLst>
                                        <p:tav tm="0">
                                          <p:val>
                                            <p:strVal val="1+#ppt_w/2"/>
                                          </p:val>
                                        </p:tav>
                                        <p:tav tm="100000">
                                          <p:val>
                                            <p:strVal val="#ppt_x"/>
                                          </p:val>
                                        </p:tav>
                                      </p:tavLst>
                                    </p:anim>
                                    <p:anim calcmode="lin" valueType="num">
                                      <p:cBhvr additive="base">
                                        <p:cTn id="149" dur="2000" fill="hold"/>
                                        <p:tgtEl>
                                          <p:spTgt spid="25"/>
                                        </p:tgtEl>
                                        <p:attrNameLst>
                                          <p:attrName>ppt_y</p:attrName>
                                        </p:attrNameLst>
                                      </p:cBhvr>
                                      <p:tavLst>
                                        <p:tav tm="0">
                                          <p:val>
                                            <p:strVal val="#ppt_y"/>
                                          </p:val>
                                        </p:tav>
                                        <p:tav tm="100000">
                                          <p:val>
                                            <p:strVal val="#ppt_y"/>
                                          </p:val>
                                        </p:tav>
                                      </p:tavLst>
                                    </p:anim>
                                  </p:childTnLst>
                                </p:cTn>
                              </p:par>
                              <p:par>
                                <p:cTn id="150" presetID="2" presetClass="entr" presetSubtype="2" fill="hold" nodeType="withEffect">
                                  <p:stCondLst>
                                    <p:cond delay="0"/>
                                  </p:stCondLst>
                                  <p:childTnLst>
                                    <p:set>
                                      <p:cBhvr>
                                        <p:cTn id="151" dur="1" fill="hold">
                                          <p:stCondLst>
                                            <p:cond delay="0"/>
                                          </p:stCondLst>
                                        </p:cTn>
                                        <p:tgtEl>
                                          <p:spTgt spid="26"/>
                                        </p:tgtEl>
                                        <p:attrNameLst>
                                          <p:attrName>style.visibility</p:attrName>
                                        </p:attrNameLst>
                                      </p:cBhvr>
                                      <p:to>
                                        <p:strVal val="visible"/>
                                      </p:to>
                                    </p:set>
                                    <p:anim calcmode="lin" valueType="num">
                                      <p:cBhvr additive="base">
                                        <p:cTn id="152" dur="2000" fill="hold"/>
                                        <p:tgtEl>
                                          <p:spTgt spid="26"/>
                                        </p:tgtEl>
                                        <p:attrNameLst>
                                          <p:attrName>ppt_x</p:attrName>
                                        </p:attrNameLst>
                                      </p:cBhvr>
                                      <p:tavLst>
                                        <p:tav tm="0">
                                          <p:val>
                                            <p:strVal val="1+#ppt_w/2"/>
                                          </p:val>
                                        </p:tav>
                                        <p:tav tm="100000">
                                          <p:val>
                                            <p:strVal val="#ppt_x"/>
                                          </p:val>
                                        </p:tav>
                                      </p:tavLst>
                                    </p:anim>
                                    <p:anim calcmode="lin" valueType="num">
                                      <p:cBhvr additive="base">
                                        <p:cTn id="153" dur="2000" fill="hold"/>
                                        <p:tgtEl>
                                          <p:spTgt spid="26"/>
                                        </p:tgtEl>
                                        <p:attrNameLst>
                                          <p:attrName>ppt_y</p:attrName>
                                        </p:attrNameLst>
                                      </p:cBhvr>
                                      <p:tavLst>
                                        <p:tav tm="0">
                                          <p:val>
                                            <p:strVal val="#ppt_y"/>
                                          </p:val>
                                        </p:tav>
                                        <p:tav tm="100000">
                                          <p:val>
                                            <p:strVal val="#ppt_y"/>
                                          </p:val>
                                        </p:tav>
                                      </p:tavLst>
                                    </p:anim>
                                  </p:childTnLst>
                                </p:cTn>
                              </p:par>
                              <p:par>
                                <p:cTn id="154" presetID="2" presetClass="entr" presetSubtype="2" fill="hold" nodeType="withEffect">
                                  <p:stCondLst>
                                    <p:cond delay="0"/>
                                  </p:stCondLst>
                                  <p:childTnLst>
                                    <p:set>
                                      <p:cBhvr>
                                        <p:cTn id="155" dur="1" fill="hold">
                                          <p:stCondLst>
                                            <p:cond delay="0"/>
                                          </p:stCondLst>
                                        </p:cTn>
                                        <p:tgtEl>
                                          <p:spTgt spid="27"/>
                                        </p:tgtEl>
                                        <p:attrNameLst>
                                          <p:attrName>style.visibility</p:attrName>
                                        </p:attrNameLst>
                                      </p:cBhvr>
                                      <p:to>
                                        <p:strVal val="visible"/>
                                      </p:to>
                                    </p:set>
                                    <p:anim calcmode="lin" valueType="num">
                                      <p:cBhvr additive="base">
                                        <p:cTn id="156" dur="2000" fill="hold"/>
                                        <p:tgtEl>
                                          <p:spTgt spid="27"/>
                                        </p:tgtEl>
                                        <p:attrNameLst>
                                          <p:attrName>ppt_x</p:attrName>
                                        </p:attrNameLst>
                                      </p:cBhvr>
                                      <p:tavLst>
                                        <p:tav tm="0">
                                          <p:val>
                                            <p:strVal val="1+#ppt_w/2"/>
                                          </p:val>
                                        </p:tav>
                                        <p:tav tm="100000">
                                          <p:val>
                                            <p:strVal val="#ppt_x"/>
                                          </p:val>
                                        </p:tav>
                                      </p:tavLst>
                                    </p:anim>
                                    <p:anim calcmode="lin" valueType="num">
                                      <p:cBhvr additive="base">
                                        <p:cTn id="157" dur="2000" fill="hold"/>
                                        <p:tgtEl>
                                          <p:spTgt spid="27"/>
                                        </p:tgtEl>
                                        <p:attrNameLst>
                                          <p:attrName>ppt_y</p:attrName>
                                        </p:attrNameLst>
                                      </p:cBhvr>
                                      <p:tavLst>
                                        <p:tav tm="0">
                                          <p:val>
                                            <p:strVal val="#ppt_y"/>
                                          </p:val>
                                        </p:tav>
                                        <p:tav tm="100000">
                                          <p:val>
                                            <p:strVal val="#ppt_y"/>
                                          </p:val>
                                        </p:tav>
                                      </p:tavLst>
                                    </p:anim>
                                  </p:childTnLst>
                                </p:cTn>
                              </p:par>
                              <p:par>
                                <p:cTn id="158" presetID="2" presetClass="entr" presetSubtype="2" fill="hold" nodeType="withEffect">
                                  <p:stCondLst>
                                    <p:cond delay="0"/>
                                  </p:stCondLst>
                                  <p:childTnLst>
                                    <p:set>
                                      <p:cBhvr>
                                        <p:cTn id="159" dur="1" fill="hold">
                                          <p:stCondLst>
                                            <p:cond delay="0"/>
                                          </p:stCondLst>
                                        </p:cTn>
                                        <p:tgtEl>
                                          <p:spTgt spid="28"/>
                                        </p:tgtEl>
                                        <p:attrNameLst>
                                          <p:attrName>style.visibility</p:attrName>
                                        </p:attrNameLst>
                                      </p:cBhvr>
                                      <p:to>
                                        <p:strVal val="visible"/>
                                      </p:to>
                                    </p:set>
                                    <p:anim calcmode="lin" valueType="num">
                                      <p:cBhvr additive="base">
                                        <p:cTn id="160" dur="2000" fill="hold"/>
                                        <p:tgtEl>
                                          <p:spTgt spid="28"/>
                                        </p:tgtEl>
                                        <p:attrNameLst>
                                          <p:attrName>ppt_x</p:attrName>
                                        </p:attrNameLst>
                                      </p:cBhvr>
                                      <p:tavLst>
                                        <p:tav tm="0">
                                          <p:val>
                                            <p:strVal val="1+#ppt_w/2"/>
                                          </p:val>
                                        </p:tav>
                                        <p:tav tm="100000">
                                          <p:val>
                                            <p:strVal val="#ppt_x"/>
                                          </p:val>
                                        </p:tav>
                                      </p:tavLst>
                                    </p:anim>
                                    <p:anim calcmode="lin" valueType="num">
                                      <p:cBhvr additive="base">
                                        <p:cTn id="161" dur="2000" fill="hold"/>
                                        <p:tgtEl>
                                          <p:spTgt spid="28"/>
                                        </p:tgtEl>
                                        <p:attrNameLst>
                                          <p:attrName>ppt_y</p:attrName>
                                        </p:attrNameLst>
                                      </p:cBhvr>
                                      <p:tavLst>
                                        <p:tav tm="0">
                                          <p:val>
                                            <p:strVal val="#ppt_y"/>
                                          </p:val>
                                        </p:tav>
                                        <p:tav tm="100000">
                                          <p:val>
                                            <p:strVal val="#ppt_y"/>
                                          </p:val>
                                        </p:tav>
                                      </p:tavLst>
                                    </p:anim>
                                  </p:childTnLst>
                                </p:cTn>
                              </p:par>
                              <p:par>
                                <p:cTn id="162" presetID="2" presetClass="entr" presetSubtype="2" fill="hold" nodeType="withEffect">
                                  <p:stCondLst>
                                    <p:cond delay="0"/>
                                  </p:stCondLst>
                                  <p:childTnLst>
                                    <p:set>
                                      <p:cBhvr>
                                        <p:cTn id="163" dur="1" fill="hold">
                                          <p:stCondLst>
                                            <p:cond delay="0"/>
                                          </p:stCondLst>
                                        </p:cTn>
                                        <p:tgtEl>
                                          <p:spTgt spid="29"/>
                                        </p:tgtEl>
                                        <p:attrNameLst>
                                          <p:attrName>style.visibility</p:attrName>
                                        </p:attrNameLst>
                                      </p:cBhvr>
                                      <p:to>
                                        <p:strVal val="visible"/>
                                      </p:to>
                                    </p:set>
                                    <p:anim calcmode="lin" valueType="num">
                                      <p:cBhvr additive="base">
                                        <p:cTn id="164" dur="2000" fill="hold"/>
                                        <p:tgtEl>
                                          <p:spTgt spid="29"/>
                                        </p:tgtEl>
                                        <p:attrNameLst>
                                          <p:attrName>ppt_x</p:attrName>
                                        </p:attrNameLst>
                                      </p:cBhvr>
                                      <p:tavLst>
                                        <p:tav tm="0">
                                          <p:val>
                                            <p:strVal val="1+#ppt_w/2"/>
                                          </p:val>
                                        </p:tav>
                                        <p:tav tm="100000">
                                          <p:val>
                                            <p:strVal val="#ppt_x"/>
                                          </p:val>
                                        </p:tav>
                                      </p:tavLst>
                                    </p:anim>
                                    <p:anim calcmode="lin" valueType="num">
                                      <p:cBhvr additive="base">
                                        <p:cTn id="165" dur="2000" fill="hold"/>
                                        <p:tgtEl>
                                          <p:spTgt spid="29"/>
                                        </p:tgtEl>
                                        <p:attrNameLst>
                                          <p:attrName>ppt_y</p:attrName>
                                        </p:attrNameLst>
                                      </p:cBhvr>
                                      <p:tavLst>
                                        <p:tav tm="0">
                                          <p:val>
                                            <p:strVal val="#ppt_y"/>
                                          </p:val>
                                        </p:tav>
                                        <p:tav tm="100000">
                                          <p:val>
                                            <p:strVal val="#ppt_y"/>
                                          </p:val>
                                        </p:tav>
                                      </p:tavLst>
                                    </p:anim>
                                  </p:childTnLst>
                                </p:cTn>
                              </p:par>
                              <p:par>
                                <p:cTn id="166" presetID="2" presetClass="entr" presetSubtype="2" fill="hold" nodeType="withEffect">
                                  <p:stCondLst>
                                    <p:cond delay="0"/>
                                  </p:stCondLst>
                                  <p:childTnLst>
                                    <p:set>
                                      <p:cBhvr>
                                        <p:cTn id="167" dur="1" fill="hold">
                                          <p:stCondLst>
                                            <p:cond delay="0"/>
                                          </p:stCondLst>
                                        </p:cTn>
                                        <p:tgtEl>
                                          <p:spTgt spid="30"/>
                                        </p:tgtEl>
                                        <p:attrNameLst>
                                          <p:attrName>style.visibility</p:attrName>
                                        </p:attrNameLst>
                                      </p:cBhvr>
                                      <p:to>
                                        <p:strVal val="visible"/>
                                      </p:to>
                                    </p:set>
                                    <p:anim calcmode="lin" valueType="num">
                                      <p:cBhvr additive="base">
                                        <p:cTn id="168" dur="2000" fill="hold"/>
                                        <p:tgtEl>
                                          <p:spTgt spid="30"/>
                                        </p:tgtEl>
                                        <p:attrNameLst>
                                          <p:attrName>ppt_x</p:attrName>
                                        </p:attrNameLst>
                                      </p:cBhvr>
                                      <p:tavLst>
                                        <p:tav tm="0">
                                          <p:val>
                                            <p:strVal val="1+#ppt_w/2"/>
                                          </p:val>
                                        </p:tav>
                                        <p:tav tm="100000">
                                          <p:val>
                                            <p:strVal val="#ppt_x"/>
                                          </p:val>
                                        </p:tav>
                                      </p:tavLst>
                                    </p:anim>
                                    <p:anim calcmode="lin" valueType="num">
                                      <p:cBhvr additive="base">
                                        <p:cTn id="169" dur="2000" fill="hold"/>
                                        <p:tgtEl>
                                          <p:spTgt spid="30"/>
                                        </p:tgtEl>
                                        <p:attrNameLst>
                                          <p:attrName>ppt_y</p:attrName>
                                        </p:attrNameLst>
                                      </p:cBhvr>
                                      <p:tavLst>
                                        <p:tav tm="0">
                                          <p:val>
                                            <p:strVal val="#ppt_y"/>
                                          </p:val>
                                        </p:tav>
                                        <p:tav tm="100000">
                                          <p:val>
                                            <p:strVal val="#ppt_y"/>
                                          </p:val>
                                        </p:tav>
                                      </p:tavLst>
                                    </p:anim>
                                  </p:childTnLst>
                                </p:cTn>
                              </p:par>
                              <p:par>
                                <p:cTn id="170" presetID="2" presetClass="entr" presetSubtype="2" fill="hold" nodeType="withEffect">
                                  <p:stCondLst>
                                    <p:cond delay="0"/>
                                  </p:stCondLst>
                                  <p:childTnLst>
                                    <p:set>
                                      <p:cBhvr>
                                        <p:cTn id="171" dur="1" fill="hold">
                                          <p:stCondLst>
                                            <p:cond delay="0"/>
                                          </p:stCondLst>
                                        </p:cTn>
                                        <p:tgtEl>
                                          <p:spTgt spid="31"/>
                                        </p:tgtEl>
                                        <p:attrNameLst>
                                          <p:attrName>style.visibility</p:attrName>
                                        </p:attrNameLst>
                                      </p:cBhvr>
                                      <p:to>
                                        <p:strVal val="visible"/>
                                      </p:to>
                                    </p:set>
                                    <p:anim calcmode="lin" valueType="num">
                                      <p:cBhvr additive="base">
                                        <p:cTn id="172" dur="2000" fill="hold"/>
                                        <p:tgtEl>
                                          <p:spTgt spid="31"/>
                                        </p:tgtEl>
                                        <p:attrNameLst>
                                          <p:attrName>ppt_x</p:attrName>
                                        </p:attrNameLst>
                                      </p:cBhvr>
                                      <p:tavLst>
                                        <p:tav tm="0">
                                          <p:val>
                                            <p:strVal val="1+#ppt_w/2"/>
                                          </p:val>
                                        </p:tav>
                                        <p:tav tm="100000">
                                          <p:val>
                                            <p:strVal val="#ppt_x"/>
                                          </p:val>
                                        </p:tav>
                                      </p:tavLst>
                                    </p:anim>
                                    <p:anim calcmode="lin" valueType="num">
                                      <p:cBhvr additive="base">
                                        <p:cTn id="173" dur="2000" fill="hold"/>
                                        <p:tgtEl>
                                          <p:spTgt spid="31"/>
                                        </p:tgtEl>
                                        <p:attrNameLst>
                                          <p:attrName>ppt_y</p:attrName>
                                        </p:attrNameLst>
                                      </p:cBhvr>
                                      <p:tavLst>
                                        <p:tav tm="0">
                                          <p:val>
                                            <p:strVal val="#ppt_y"/>
                                          </p:val>
                                        </p:tav>
                                        <p:tav tm="100000">
                                          <p:val>
                                            <p:strVal val="#ppt_y"/>
                                          </p:val>
                                        </p:tav>
                                      </p:tavLst>
                                    </p:anim>
                                  </p:childTnLst>
                                </p:cTn>
                              </p:par>
                              <p:par>
                                <p:cTn id="174" presetID="2" presetClass="entr" presetSubtype="2" fill="hold" nodeType="withEffect">
                                  <p:stCondLst>
                                    <p:cond delay="0"/>
                                  </p:stCondLst>
                                  <p:childTnLst>
                                    <p:set>
                                      <p:cBhvr>
                                        <p:cTn id="175" dur="1" fill="hold">
                                          <p:stCondLst>
                                            <p:cond delay="0"/>
                                          </p:stCondLst>
                                        </p:cTn>
                                        <p:tgtEl>
                                          <p:spTgt spid="33"/>
                                        </p:tgtEl>
                                        <p:attrNameLst>
                                          <p:attrName>style.visibility</p:attrName>
                                        </p:attrNameLst>
                                      </p:cBhvr>
                                      <p:to>
                                        <p:strVal val="visible"/>
                                      </p:to>
                                    </p:set>
                                    <p:anim calcmode="lin" valueType="num">
                                      <p:cBhvr additive="base">
                                        <p:cTn id="176" dur="2000" fill="hold"/>
                                        <p:tgtEl>
                                          <p:spTgt spid="33"/>
                                        </p:tgtEl>
                                        <p:attrNameLst>
                                          <p:attrName>ppt_x</p:attrName>
                                        </p:attrNameLst>
                                      </p:cBhvr>
                                      <p:tavLst>
                                        <p:tav tm="0">
                                          <p:val>
                                            <p:strVal val="1+#ppt_w/2"/>
                                          </p:val>
                                        </p:tav>
                                        <p:tav tm="100000">
                                          <p:val>
                                            <p:strVal val="#ppt_x"/>
                                          </p:val>
                                        </p:tav>
                                      </p:tavLst>
                                    </p:anim>
                                    <p:anim calcmode="lin" valueType="num">
                                      <p:cBhvr additive="base">
                                        <p:cTn id="177" dur="2000" fill="hold"/>
                                        <p:tgtEl>
                                          <p:spTgt spid="33"/>
                                        </p:tgtEl>
                                        <p:attrNameLst>
                                          <p:attrName>ppt_y</p:attrName>
                                        </p:attrNameLst>
                                      </p:cBhvr>
                                      <p:tavLst>
                                        <p:tav tm="0">
                                          <p:val>
                                            <p:strVal val="#ppt_y"/>
                                          </p:val>
                                        </p:tav>
                                        <p:tav tm="100000">
                                          <p:val>
                                            <p:strVal val="#ppt_y"/>
                                          </p:val>
                                        </p:tav>
                                      </p:tavLst>
                                    </p:anim>
                                  </p:childTnLst>
                                </p:cTn>
                              </p:par>
                              <p:par>
                                <p:cTn id="178" presetID="2" presetClass="entr" presetSubtype="2" fill="hold" nodeType="with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additive="base">
                                        <p:cTn id="180" dur="2000" fill="hold"/>
                                        <p:tgtEl>
                                          <p:spTgt spid="35"/>
                                        </p:tgtEl>
                                        <p:attrNameLst>
                                          <p:attrName>ppt_x</p:attrName>
                                        </p:attrNameLst>
                                      </p:cBhvr>
                                      <p:tavLst>
                                        <p:tav tm="0">
                                          <p:val>
                                            <p:strVal val="1+#ppt_w/2"/>
                                          </p:val>
                                        </p:tav>
                                        <p:tav tm="100000">
                                          <p:val>
                                            <p:strVal val="#ppt_x"/>
                                          </p:val>
                                        </p:tav>
                                      </p:tavLst>
                                    </p:anim>
                                    <p:anim calcmode="lin" valueType="num">
                                      <p:cBhvr additive="base">
                                        <p:cTn id="181" dur="2000" fill="hold"/>
                                        <p:tgtEl>
                                          <p:spTgt spid="35"/>
                                        </p:tgtEl>
                                        <p:attrNameLst>
                                          <p:attrName>ppt_y</p:attrName>
                                        </p:attrNameLst>
                                      </p:cBhvr>
                                      <p:tavLst>
                                        <p:tav tm="0">
                                          <p:val>
                                            <p:strVal val="#ppt_y"/>
                                          </p:val>
                                        </p:tav>
                                        <p:tav tm="100000">
                                          <p:val>
                                            <p:strVal val="#ppt_y"/>
                                          </p:val>
                                        </p:tav>
                                      </p:tavLst>
                                    </p:anim>
                                  </p:childTnLst>
                                </p:cTn>
                              </p:par>
                              <p:par>
                                <p:cTn id="182" presetID="2" presetClass="entr" presetSubtype="2" fill="hold" nodeType="withEffect">
                                  <p:stCondLst>
                                    <p:cond delay="0"/>
                                  </p:stCondLst>
                                  <p:childTnLst>
                                    <p:set>
                                      <p:cBhvr>
                                        <p:cTn id="183" dur="1" fill="hold">
                                          <p:stCondLst>
                                            <p:cond delay="0"/>
                                          </p:stCondLst>
                                        </p:cTn>
                                        <p:tgtEl>
                                          <p:spTgt spid="36"/>
                                        </p:tgtEl>
                                        <p:attrNameLst>
                                          <p:attrName>style.visibility</p:attrName>
                                        </p:attrNameLst>
                                      </p:cBhvr>
                                      <p:to>
                                        <p:strVal val="visible"/>
                                      </p:to>
                                    </p:set>
                                    <p:anim calcmode="lin" valueType="num">
                                      <p:cBhvr additive="base">
                                        <p:cTn id="184" dur="2000" fill="hold"/>
                                        <p:tgtEl>
                                          <p:spTgt spid="36"/>
                                        </p:tgtEl>
                                        <p:attrNameLst>
                                          <p:attrName>ppt_x</p:attrName>
                                        </p:attrNameLst>
                                      </p:cBhvr>
                                      <p:tavLst>
                                        <p:tav tm="0">
                                          <p:val>
                                            <p:strVal val="1+#ppt_w/2"/>
                                          </p:val>
                                        </p:tav>
                                        <p:tav tm="100000">
                                          <p:val>
                                            <p:strVal val="#ppt_x"/>
                                          </p:val>
                                        </p:tav>
                                      </p:tavLst>
                                    </p:anim>
                                    <p:anim calcmode="lin" valueType="num">
                                      <p:cBhvr additive="base">
                                        <p:cTn id="185" dur="2000" fill="hold"/>
                                        <p:tgtEl>
                                          <p:spTgt spid="36"/>
                                        </p:tgtEl>
                                        <p:attrNameLst>
                                          <p:attrName>ppt_y</p:attrName>
                                        </p:attrNameLst>
                                      </p:cBhvr>
                                      <p:tavLst>
                                        <p:tav tm="0">
                                          <p:val>
                                            <p:strVal val="#ppt_y"/>
                                          </p:val>
                                        </p:tav>
                                        <p:tav tm="100000">
                                          <p:val>
                                            <p:strVal val="#ppt_y"/>
                                          </p:val>
                                        </p:tav>
                                      </p:tavLst>
                                    </p:anim>
                                  </p:childTnLst>
                                </p:cTn>
                              </p:par>
                              <p:par>
                                <p:cTn id="186" presetID="2" presetClass="entr" presetSubtype="2" fill="hold" nodeType="withEffect">
                                  <p:stCondLst>
                                    <p:cond delay="0"/>
                                  </p:stCondLst>
                                  <p:childTnLst>
                                    <p:set>
                                      <p:cBhvr>
                                        <p:cTn id="187" dur="1" fill="hold">
                                          <p:stCondLst>
                                            <p:cond delay="0"/>
                                          </p:stCondLst>
                                        </p:cTn>
                                        <p:tgtEl>
                                          <p:spTgt spid="37"/>
                                        </p:tgtEl>
                                        <p:attrNameLst>
                                          <p:attrName>style.visibility</p:attrName>
                                        </p:attrNameLst>
                                      </p:cBhvr>
                                      <p:to>
                                        <p:strVal val="visible"/>
                                      </p:to>
                                    </p:set>
                                    <p:anim calcmode="lin" valueType="num">
                                      <p:cBhvr additive="base">
                                        <p:cTn id="188" dur="2000" fill="hold"/>
                                        <p:tgtEl>
                                          <p:spTgt spid="37"/>
                                        </p:tgtEl>
                                        <p:attrNameLst>
                                          <p:attrName>ppt_x</p:attrName>
                                        </p:attrNameLst>
                                      </p:cBhvr>
                                      <p:tavLst>
                                        <p:tav tm="0">
                                          <p:val>
                                            <p:strVal val="1+#ppt_w/2"/>
                                          </p:val>
                                        </p:tav>
                                        <p:tav tm="100000">
                                          <p:val>
                                            <p:strVal val="#ppt_x"/>
                                          </p:val>
                                        </p:tav>
                                      </p:tavLst>
                                    </p:anim>
                                    <p:anim calcmode="lin" valueType="num">
                                      <p:cBhvr additive="base">
                                        <p:cTn id="189" dur="2000" fill="hold"/>
                                        <p:tgtEl>
                                          <p:spTgt spid="37"/>
                                        </p:tgtEl>
                                        <p:attrNameLst>
                                          <p:attrName>ppt_y</p:attrName>
                                        </p:attrNameLst>
                                      </p:cBhvr>
                                      <p:tavLst>
                                        <p:tav tm="0">
                                          <p:val>
                                            <p:strVal val="#ppt_y"/>
                                          </p:val>
                                        </p:tav>
                                        <p:tav tm="100000">
                                          <p:val>
                                            <p:strVal val="#ppt_y"/>
                                          </p:val>
                                        </p:tav>
                                      </p:tavLst>
                                    </p:anim>
                                  </p:childTnLst>
                                </p:cTn>
                              </p:par>
                              <p:par>
                                <p:cTn id="190" presetID="2" presetClass="entr" presetSubtype="2" fill="hold" nodeType="withEffect">
                                  <p:stCondLst>
                                    <p:cond delay="0"/>
                                  </p:stCondLst>
                                  <p:childTnLst>
                                    <p:set>
                                      <p:cBhvr>
                                        <p:cTn id="191" dur="1" fill="hold">
                                          <p:stCondLst>
                                            <p:cond delay="0"/>
                                          </p:stCondLst>
                                        </p:cTn>
                                        <p:tgtEl>
                                          <p:spTgt spid="38"/>
                                        </p:tgtEl>
                                        <p:attrNameLst>
                                          <p:attrName>style.visibility</p:attrName>
                                        </p:attrNameLst>
                                      </p:cBhvr>
                                      <p:to>
                                        <p:strVal val="visible"/>
                                      </p:to>
                                    </p:set>
                                    <p:anim calcmode="lin" valueType="num">
                                      <p:cBhvr additive="base">
                                        <p:cTn id="192" dur="2000" fill="hold"/>
                                        <p:tgtEl>
                                          <p:spTgt spid="38"/>
                                        </p:tgtEl>
                                        <p:attrNameLst>
                                          <p:attrName>ppt_x</p:attrName>
                                        </p:attrNameLst>
                                      </p:cBhvr>
                                      <p:tavLst>
                                        <p:tav tm="0">
                                          <p:val>
                                            <p:strVal val="1+#ppt_w/2"/>
                                          </p:val>
                                        </p:tav>
                                        <p:tav tm="100000">
                                          <p:val>
                                            <p:strVal val="#ppt_x"/>
                                          </p:val>
                                        </p:tav>
                                      </p:tavLst>
                                    </p:anim>
                                    <p:anim calcmode="lin" valueType="num">
                                      <p:cBhvr additive="base">
                                        <p:cTn id="193" dur="2000" fill="hold"/>
                                        <p:tgtEl>
                                          <p:spTgt spid="38"/>
                                        </p:tgtEl>
                                        <p:attrNameLst>
                                          <p:attrName>ppt_y</p:attrName>
                                        </p:attrNameLst>
                                      </p:cBhvr>
                                      <p:tavLst>
                                        <p:tav tm="0">
                                          <p:val>
                                            <p:strVal val="#ppt_y"/>
                                          </p:val>
                                        </p:tav>
                                        <p:tav tm="100000">
                                          <p:val>
                                            <p:strVal val="#ppt_y"/>
                                          </p:val>
                                        </p:tav>
                                      </p:tavLst>
                                    </p:anim>
                                  </p:childTnLst>
                                </p:cTn>
                              </p:par>
                              <p:par>
                                <p:cTn id="194" presetID="2" presetClass="entr" presetSubtype="2" fill="hold" nodeType="withEffect">
                                  <p:stCondLst>
                                    <p:cond delay="0"/>
                                  </p:stCondLst>
                                  <p:childTnLst>
                                    <p:set>
                                      <p:cBhvr>
                                        <p:cTn id="195" dur="1" fill="hold">
                                          <p:stCondLst>
                                            <p:cond delay="0"/>
                                          </p:stCondLst>
                                        </p:cTn>
                                        <p:tgtEl>
                                          <p:spTgt spid="40"/>
                                        </p:tgtEl>
                                        <p:attrNameLst>
                                          <p:attrName>style.visibility</p:attrName>
                                        </p:attrNameLst>
                                      </p:cBhvr>
                                      <p:to>
                                        <p:strVal val="visible"/>
                                      </p:to>
                                    </p:set>
                                    <p:anim calcmode="lin" valueType="num">
                                      <p:cBhvr additive="base">
                                        <p:cTn id="196" dur="2000" fill="hold"/>
                                        <p:tgtEl>
                                          <p:spTgt spid="40"/>
                                        </p:tgtEl>
                                        <p:attrNameLst>
                                          <p:attrName>ppt_x</p:attrName>
                                        </p:attrNameLst>
                                      </p:cBhvr>
                                      <p:tavLst>
                                        <p:tav tm="0">
                                          <p:val>
                                            <p:strVal val="1+#ppt_w/2"/>
                                          </p:val>
                                        </p:tav>
                                        <p:tav tm="100000">
                                          <p:val>
                                            <p:strVal val="#ppt_x"/>
                                          </p:val>
                                        </p:tav>
                                      </p:tavLst>
                                    </p:anim>
                                    <p:anim calcmode="lin" valueType="num">
                                      <p:cBhvr additive="base">
                                        <p:cTn id="197" dur="2000" fill="hold"/>
                                        <p:tgtEl>
                                          <p:spTgt spid="40"/>
                                        </p:tgtEl>
                                        <p:attrNameLst>
                                          <p:attrName>ppt_y</p:attrName>
                                        </p:attrNameLst>
                                      </p:cBhvr>
                                      <p:tavLst>
                                        <p:tav tm="0">
                                          <p:val>
                                            <p:strVal val="#ppt_y"/>
                                          </p:val>
                                        </p:tav>
                                        <p:tav tm="100000">
                                          <p:val>
                                            <p:strVal val="#ppt_y"/>
                                          </p:val>
                                        </p:tav>
                                      </p:tavLst>
                                    </p:anim>
                                  </p:childTnLst>
                                </p:cTn>
                              </p:par>
                              <p:par>
                                <p:cTn id="198" presetID="2" presetClass="entr" presetSubtype="2" fill="hold" nodeType="withEffect">
                                  <p:stCondLst>
                                    <p:cond delay="0"/>
                                  </p:stCondLst>
                                  <p:childTnLst>
                                    <p:set>
                                      <p:cBhvr>
                                        <p:cTn id="199" dur="1" fill="hold">
                                          <p:stCondLst>
                                            <p:cond delay="0"/>
                                          </p:stCondLst>
                                        </p:cTn>
                                        <p:tgtEl>
                                          <p:spTgt spid="41"/>
                                        </p:tgtEl>
                                        <p:attrNameLst>
                                          <p:attrName>style.visibility</p:attrName>
                                        </p:attrNameLst>
                                      </p:cBhvr>
                                      <p:to>
                                        <p:strVal val="visible"/>
                                      </p:to>
                                    </p:set>
                                    <p:anim calcmode="lin" valueType="num">
                                      <p:cBhvr additive="base">
                                        <p:cTn id="200" dur="2000" fill="hold"/>
                                        <p:tgtEl>
                                          <p:spTgt spid="41"/>
                                        </p:tgtEl>
                                        <p:attrNameLst>
                                          <p:attrName>ppt_x</p:attrName>
                                        </p:attrNameLst>
                                      </p:cBhvr>
                                      <p:tavLst>
                                        <p:tav tm="0">
                                          <p:val>
                                            <p:strVal val="1+#ppt_w/2"/>
                                          </p:val>
                                        </p:tav>
                                        <p:tav tm="100000">
                                          <p:val>
                                            <p:strVal val="#ppt_x"/>
                                          </p:val>
                                        </p:tav>
                                      </p:tavLst>
                                    </p:anim>
                                    <p:anim calcmode="lin" valueType="num">
                                      <p:cBhvr additive="base">
                                        <p:cTn id="201" dur="2000" fill="hold"/>
                                        <p:tgtEl>
                                          <p:spTgt spid="41"/>
                                        </p:tgtEl>
                                        <p:attrNameLst>
                                          <p:attrName>ppt_y</p:attrName>
                                        </p:attrNameLst>
                                      </p:cBhvr>
                                      <p:tavLst>
                                        <p:tav tm="0">
                                          <p:val>
                                            <p:strVal val="#ppt_y"/>
                                          </p:val>
                                        </p:tav>
                                        <p:tav tm="100000">
                                          <p:val>
                                            <p:strVal val="#ppt_y"/>
                                          </p:val>
                                        </p:tav>
                                      </p:tavLst>
                                    </p:anim>
                                  </p:childTnLst>
                                </p:cTn>
                              </p:par>
                              <p:par>
                                <p:cTn id="202" presetID="2" presetClass="entr" presetSubtype="2" fill="hold" nodeType="with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2000" fill="hold"/>
                                        <p:tgtEl>
                                          <p:spTgt spid="43"/>
                                        </p:tgtEl>
                                        <p:attrNameLst>
                                          <p:attrName>ppt_x</p:attrName>
                                        </p:attrNameLst>
                                      </p:cBhvr>
                                      <p:tavLst>
                                        <p:tav tm="0">
                                          <p:val>
                                            <p:strVal val="1+#ppt_w/2"/>
                                          </p:val>
                                        </p:tav>
                                        <p:tav tm="100000">
                                          <p:val>
                                            <p:strVal val="#ppt_x"/>
                                          </p:val>
                                        </p:tav>
                                      </p:tavLst>
                                    </p:anim>
                                    <p:anim calcmode="lin" valueType="num">
                                      <p:cBhvr additive="base">
                                        <p:cTn id="205" dur="2000" fill="hold"/>
                                        <p:tgtEl>
                                          <p:spTgt spid="43"/>
                                        </p:tgtEl>
                                        <p:attrNameLst>
                                          <p:attrName>ppt_y</p:attrName>
                                        </p:attrNameLst>
                                      </p:cBhvr>
                                      <p:tavLst>
                                        <p:tav tm="0">
                                          <p:val>
                                            <p:strVal val="#ppt_y"/>
                                          </p:val>
                                        </p:tav>
                                        <p:tav tm="100000">
                                          <p:val>
                                            <p:strVal val="#ppt_y"/>
                                          </p:val>
                                        </p:tav>
                                      </p:tavLst>
                                    </p:anim>
                                  </p:childTnLst>
                                </p:cTn>
                              </p:par>
                              <p:par>
                                <p:cTn id="206" presetID="2" presetClass="entr" presetSubtype="2" fill="hold" nodeType="withEffect">
                                  <p:stCondLst>
                                    <p:cond delay="0"/>
                                  </p:stCondLst>
                                  <p:childTnLst>
                                    <p:set>
                                      <p:cBhvr>
                                        <p:cTn id="207" dur="1" fill="hold">
                                          <p:stCondLst>
                                            <p:cond delay="0"/>
                                          </p:stCondLst>
                                        </p:cTn>
                                        <p:tgtEl>
                                          <p:spTgt spid="54"/>
                                        </p:tgtEl>
                                        <p:attrNameLst>
                                          <p:attrName>style.visibility</p:attrName>
                                        </p:attrNameLst>
                                      </p:cBhvr>
                                      <p:to>
                                        <p:strVal val="visible"/>
                                      </p:to>
                                    </p:set>
                                    <p:anim calcmode="lin" valueType="num">
                                      <p:cBhvr additive="base">
                                        <p:cTn id="208" dur="2000" fill="hold"/>
                                        <p:tgtEl>
                                          <p:spTgt spid="54"/>
                                        </p:tgtEl>
                                        <p:attrNameLst>
                                          <p:attrName>ppt_x</p:attrName>
                                        </p:attrNameLst>
                                      </p:cBhvr>
                                      <p:tavLst>
                                        <p:tav tm="0">
                                          <p:val>
                                            <p:strVal val="1+#ppt_w/2"/>
                                          </p:val>
                                        </p:tav>
                                        <p:tav tm="100000">
                                          <p:val>
                                            <p:strVal val="#ppt_x"/>
                                          </p:val>
                                        </p:tav>
                                      </p:tavLst>
                                    </p:anim>
                                    <p:anim calcmode="lin" valueType="num">
                                      <p:cBhvr additive="base">
                                        <p:cTn id="209" dur="2000" fill="hold"/>
                                        <p:tgtEl>
                                          <p:spTgt spid="54"/>
                                        </p:tgtEl>
                                        <p:attrNameLst>
                                          <p:attrName>ppt_y</p:attrName>
                                        </p:attrNameLst>
                                      </p:cBhvr>
                                      <p:tavLst>
                                        <p:tav tm="0">
                                          <p:val>
                                            <p:strVal val="#ppt_y"/>
                                          </p:val>
                                        </p:tav>
                                        <p:tav tm="100000">
                                          <p:val>
                                            <p:strVal val="#ppt_y"/>
                                          </p:val>
                                        </p:tav>
                                      </p:tavLst>
                                    </p:anim>
                                  </p:childTnLst>
                                </p:cTn>
                              </p:par>
                              <p:par>
                                <p:cTn id="210" presetID="2" presetClass="entr" presetSubtype="2" fill="hold" nodeType="withEffect">
                                  <p:stCondLst>
                                    <p:cond delay="0"/>
                                  </p:stCondLst>
                                  <p:childTnLst>
                                    <p:set>
                                      <p:cBhvr>
                                        <p:cTn id="211" dur="1" fill="hold">
                                          <p:stCondLst>
                                            <p:cond delay="0"/>
                                          </p:stCondLst>
                                        </p:cTn>
                                        <p:tgtEl>
                                          <p:spTgt spid="55"/>
                                        </p:tgtEl>
                                        <p:attrNameLst>
                                          <p:attrName>style.visibility</p:attrName>
                                        </p:attrNameLst>
                                      </p:cBhvr>
                                      <p:to>
                                        <p:strVal val="visible"/>
                                      </p:to>
                                    </p:set>
                                    <p:anim calcmode="lin" valueType="num">
                                      <p:cBhvr additive="base">
                                        <p:cTn id="212" dur="2000" fill="hold"/>
                                        <p:tgtEl>
                                          <p:spTgt spid="55"/>
                                        </p:tgtEl>
                                        <p:attrNameLst>
                                          <p:attrName>ppt_x</p:attrName>
                                        </p:attrNameLst>
                                      </p:cBhvr>
                                      <p:tavLst>
                                        <p:tav tm="0">
                                          <p:val>
                                            <p:strVal val="1+#ppt_w/2"/>
                                          </p:val>
                                        </p:tav>
                                        <p:tav tm="100000">
                                          <p:val>
                                            <p:strVal val="#ppt_x"/>
                                          </p:val>
                                        </p:tav>
                                      </p:tavLst>
                                    </p:anim>
                                    <p:anim calcmode="lin" valueType="num">
                                      <p:cBhvr additive="base">
                                        <p:cTn id="213" dur="2000" fill="hold"/>
                                        <p:tgtEl>
                                          <p:spTgt spid="55"/>
                                        </p:tgtEl>
                                        <p:attrNameLst>
                                          <p:attrName>ppt_y</p:attrName>
                                        </p:attrNameLst>
                                      </p:cBhvr>
                                      <p:tavLst>
                                        <p:tav tm="0">
                                          <p:val>
                                            <p:strVal val="#ppt_y"/>
                                          </p:val>
                                        </p:tav>
                                        <p:tav tm="100000">
                                          <p:val>
                                            <p:strVal val="#ppt_y"/>
                                          </p:val>
                                        </p:tav>
                                      </p:tavLst>
                                    </p:anim>
                                  </p:childTnLst>
                                </p:cTn>
                              </p:par>
                              <p:par>
                                <p:cTn id="214" presetID="2" presetClass="entr" presetSubtype="2" fill="hold" nodeType="withEffect">
                                  <p:stCondLst>
                                    <p:cond delay="0"/>
                                  </p:stCondLst>
                                  <p:childTnLst>
                                    <p:set>
                                      <p:cBhvr>
                                        <p:cTn id="215" dur="1" fill="hold">
                                          <p:stCondLst>
                                            <p:cond delay="0"/>
                                          </p:stCondLst>
                                        </p:cTn>
                                        <p:tgtEl>
                                          <p:spTgt spid="56"/>
                                        </p:tgtEl>
                                        <p:attrNameLst>
                                          <p:attrName>style.visibility</p:attrName>
                                        </p:attrNameLst>
                                      </p:cBhvr>
                                      <p:to>
                                        <p:strVal val="visible"/>
                                      </p:to>
                                    </p:set>
                                    <p:anim calcmode="lin" valueType="num">
                                      <p:cBhvr additive="base">
                                        <p:cTn id="216" dur="2000" fill="hold"/>
                                        <p:tgtEl>
                                          <p:spTgt spid="56"/>
                                        </p:tgtEl>
                                        <p:attrNameLst>
                                          <p:attrName>ppt_x</p:attrName>
                                        </p:attrNameLst>
                                      </p:cBhvr>
                                      <p:tavLst>
                                        <p:tav tm="0">
                                          <p:val>
                                            <p:strVal val="1+#ppt_w/2"/>
                                          </p:val>
                                        </p:tav>
                                        <p:tav tm="100000">
                                          <p:val>
                                            <p:strVal val="#ppt_x"/>
                                          </p:val>
                                        </p:tav>
                                      </p:tavLst>
                                    </p:anim>
                                    <p:anim calcmode="lin" valueType="num">
                                      <p:cBhvr additive="base">
                                        <p:cTn id="217" dur="2000" fill="hold"/>
                                        <p:tgtEl>
                                          <p:spTgt spid="56"/>
                                        </p:tgtEl>
                                        <p:attrNameLst>
                                          <p:attrName>ppt_y</p:attrName>
                                        </p:attrNameLst>
                                      </p:cBhvr>
                                      <p:tavLst>
                                        <p:tav tm="0">
                                          <p:val>
                                            <p:strVal val="#ppt_y"/>
                                          </p:val>
                                        </p:tav>
                                        <p:tav tm="100000">
                                          <p:val>
                                            <p:strVal val="#ppt_y"/>
                                          </p:val>
                                        </p:tav>
                                      </p:tavLst>
                                    </p:anim>
                                  </p:childTnLst>
                                </p:cTn>
                              </p:par>
                              <p:par>
                                <p:cTn id="218" presetID="2" presetClass="entr" presetSubtype="2" fill="hold" nodeType="withEffect">
                                  <p:stCondLst>
                                    <p:cond delay="0"/>
                                  </p:stCondLst>
                                  <p:childTnLst>
                                    <p:set>
                                      <p:cBhvr>
                                        <p:cTn id="219" dur="1" fill="hold">
                                          <p:stCondLst>
                                            <p:cond delay="0"/>
                                          </p:stCondLst>
                                        </p:cTn>
                                        <p:tgtEl>
                                          <p:spTgt spid="57"/>
                                        </p:tgtEl>
                                        <p:attrNameLst>
                                          <p:attrName>style.visibility</p:attrName>
                                        </p:attrNameLst>
                                      </p:cBhvr>
                                      <p:to>
                                        <p:strVal val="visible"/>
                                      </p:to>
                                    </p:set>
                                    <p:anim calcmode="lin" valueType="num">
                                      <p:cBhvr additive="base">
                                        <p:cTn id="220" dur="2000" fill="hold"/>
                                        <p:tgtEl>
                                          <p:spTgt spid="57"/>
                                        </p:tgtEl>
                                        <p:attrNameLst>
                                          <p:attrName>ppt_x</p:attrName>
                                        </p:attrNameLst>
                                      </p:cBhvr>
                                      <p:tavLst>
                                        <p:tav tm="0">
                                          <p:val>
                                            <p:strVal val="1+#ppt_w/2"/>
                                          </p:val>
                                        </p:tav>
                                        <p:tav tm="100000">
                                          <p:val>
                                            <p:strVal val="#ppt_x"/>
                                          </p:val>
                                        </p:tav>
                                      </p:tavLst>
                                    </p:anim>
                                    <p:anim calcmode="lin" valueType="num">
                                      <p:cBhvr additive="base">
                                        <p:cTn id="221" dur="2000" fill="hold"/>
                                        <p:tgtEl>
                                          <p:spTgt spid="57"/>
                                        </p:tgtEl>
                                        <p:attrNameLst>
                                          <p:attrName>ppt_y</p:attrName>
                                        </p:attrNameLst>
                                      </p:cBhvr>
                                      <p:tavLst>
                                        <p:tav tm="0">
                                          <p:val>
                                            <p:strVal val="#ppt_y"/>
                                          </p:val>
                                        </p:tav>
                                        <p:tav tm="100000">
                                          <p:val>
                                            <p:strVal val="#ppt_y"/>
                                          </p:val>
                                        </p:tav>
                                      </p:tavLst>
                                    </p:anim>
                                  </p:childTnLst>
                                </p:cTn>
                              </p:par>
                              <p:par>
                                <p:cTn id="222" presetID="2" presetClass="entr" presetSubtype="2" fill="hold" nodeType="withEffect">
                                  <p:stCondLst>
                                    <p:cond delay="0"/>
                                  </p:stCondLst>
                                  <p:childTnLst>
                                    <p:set>
                                      <p:cBhvr>
                                        <p:cTn id="223" dur="1" fill="hold">
                                          <p:stCondLst>
                                            <p:cond delay="0"/>
                                          </p:stCondLst>
                                        </p:cTn>
                                        <p:tgtEl>
                                          <p:spTgt spid="58"/>
                                        </p:tgtEl>
                                        <p:attrNameLst>
                                          <p:attrName>style.visibility</p:attrName>
                                        </p:attrNameLst>
                                      </p:cBhvr>
                                      <p:to>
                                        <p:strVal val="visible"/>
                                      </p:to>
                                    </p:set>
                                    <p:anim calcmode="lin" valueType="num">
                                      <p:cBhvr additive="base">
                                        <p:cTn id="224" dur="2000" fill="hold"/>
                                        <p:tgtEl>
                                          <p:spTgt spid="58"/>
                                        </p:tgtEl>
                                        <p:attrNameLst>
                                          <p:attrName>ppt_x</p:attrName>
                                        </p:attrNameLst>
                                      </p:cBhvr>
                                      <p:tavLst>
                                        <p:tav tm="0">
                                          <p:val>
                                            <p:strVal val="1+#ppt_w/2"/>
                                          </p:val>
                                        </p:tav>
                                        <p:tav tm="100000">
                                          <p:val>
                                            <p:strVal val="#ppt_x"/>
                                          </p:val>
                                        </p:tav>
                                      </p:tavLst>
                                    </p:anim>
                                    <p:anim calcmode="lin" valueType="num">
                                      <p:cBhvr additive="base">
                                        <p:cTn id="225" dur="2000" fill="hold"/>
                                        <p:tgtEl>
                                          <p:spTgt spid="58"/>
                                        </p:tgtEl>
                                        <p:attrNameLst>
                                          <p:attrName>ppt_y</p:attrName>
                                        </p:attrNameLst>
                                      </p:cBhvr>
                                      <p:tavLst>
                                        <p:tav tm="0">
                                          <p:val>
                                            <p:strVal val="#ppt_y"/>
                                          </p:val>
                                        </p:tav>
                                        <p:tav tm="100000">
                                          <p:val>
                                            <p:strVal val="#ppt_y"/>
                                          </p:val>
                                        </p:tav>
                                      </p:tavLst>
                                    </p:anim>
                                  </p:childTnLst>
                                </p:cTn>
                              </p:par>
                              <p:par>
                                <p:cTn id="226" presetID="2" presetClass="entr" presetSubtype="2" fill="hold" nodeType="withEffect">
                                  <p:stCondLst>
                                    <p:cond delay="0"/>
                                  </p:stCondLst>
                                  <p:childTnLst>
                                    <p:set>
                                      <p:cBhvr>
                                        <p:cTn id="227" dur="1" fill="hold">
                                          <p:stCondLst>
                                            <p:cond delay="0"/>
                                          </p:stCondLst>
                                        </p:cTn>
                                        <p:tgtEl>
                                          <p:spTgt spid="60"/>
                                        </p:tgtEl>
                                        <p:attrNameLst>
                                          <p:attrName>style.visibility</p:attrName>
                                        </p:attrNameLst>
                                      </p:cBhvr>
                                      <p:to>
                                        <p:strVal val="visible"/>
                                      </p:to>
                                    </p:set>
                                    <p:anim calcmode="lin" valueType="num">
                                      <p:cBhvr additive="base">
                                        <p:cTn id="228" dur="2000" fill="hold"/>
                                        <p:tgtEl>
                                          <p:spTgt spid="60"/>
                                        </p:tgtEl>
                                        <p:attrNameLst>
                                          <p:attrName>ppt_x</p:attrName>
                                        </p:attrNameLst>
                                      </p:cBhvr>
                                      <p:tavLst>
                                        <p:tav tm="0">
                                          <p:val>
                                            <p:strVal val="1+#ppt_w/2"/>
                                          </p:val>
                                        </p:tav>
                                        <p:tav tm="100000">
                                          <p:val>
                                            <p:strVal val="#ppt_x"/>
                                          </p:val>
                                        </p:tav>
                                      </p:tavLst>
                                    </p:anim>
                                    <p:anim calcmode="lin" valueType="num">
                                      <p:cBhvr additive="base">
                                        <p:cTn id="229" dur="2000" fill="hold"/>
                                        <p:tgtEl>
                                          <p:spTgt spid="60"/>
                                        </p:tgtEl>
                                        <p:attrNameLst>
                                          <p:attrName>ppt_y</p:attrName>
                                        </p:attrNameLst>
                                      </p:cBhvr>
                                      <p:tavLst>
                                        <p:tav tm="0">
                                          <p:val>
                                            <p:strVal val="#ppt_y"/>
                                          </p:val>
                                        </p:tav>
                                        <p:tav tm="100000">
                                          <p:val>
                                            <p:strVal val="#ppt_y"/>
                                          </p:val>
                                        </p:tav>
                                      </p:tavLst>
                                    </p:anim>
                                  </p:childTnLst>
                                </p:cTn>
                              </p:par>
                              <p:par>
                                <p:cTn id="230" presetID="2" presetClass="entr" presetSubtype="2" fill="hold" nodeType="withEffect">
                                  <p:stCondLst>
                                    <p:cond delay="0"/>
                                  </p:stCondLst>
                                  <p:childTnLst>
                                    <p:set>
                                      <p:cBhvr>
                                        <p:cTn id="231" dur="1" fill="hold">
                                          <p:stCondLst>
                                            <p:cond delay="0"/>
                                          </p:stCondLst>
                                        </p:cTn>
                                        <p:tgtEl>
                                          <p:spTgt spid="61"/>
                                        </p:tgtEl>
                                        <p:attrNameLst>
                                          <p:attrName>style.visibility</p:attrName>
                                        </p:attrNameLst>
                                      </p:cBhvr>
                                      <p:to>
                                        <p:strVal val="visible"/>
                                      </p:to>
                                    </p:set>
                                    <p:anim calcmode="lin" valueType="num">
                                      <p:cBhvr additive="base">
                                        <p:cTn id="232" dur="2000" fill="hold"/>
                                        <p:tgtEl>
                                          <p:spTgt spid="61"/>
                                        </p:tgtEl>
                                        <p:attrNameLst>
                                          <p:attrName>ppt_x</p:attrName>
                                        </p:attrNameLst>
                                      </p:cBhvr>
                                      <p:tavLst>
                                        <p:tav tm="0">
                                          <p:val>
                                            <p:strVal val="1+#ppt_w/2"/>
                                          </p:val>
                                        </p:tav>
                                        <p:tav tm="100000">
                                          <p:val>
                                            <p:strVal val="#ppt_x"/>
                                          </p:val>
                                        </p:tav>
                                      </p:tavLst>
                                    </p:anim>
                                    <p:anim calcmode="lin" valueType="num">
                                      <p:cBhvr additive="base">
                                        <p:cTn id="233" dur="2000" fill="hold"/>
                                        <p:tgtEl>
                                          <p:spTgt spid="61"/>
                                        </p:tgtEl>
                                        <p:attrNameLst>
                                          <p:attrName>ppt_y</p:attrName>
                                        </p:attrNameLst>
                                      </p:cBhvr>
                                      <p:tavLst>
                                        <p:tav tm="0">
                                          <p:val>
                                            <p:strVal val="#ppt_y"/>
                                          </p:val>
                                        </p:tav>
                                        <p:tav tm="100000">
                                          <p:val>
                                            <p:strVal val="#ppt_y"/>
                                          </p:val>
                                        </p:tav>
                                      </p:tavLst>
                                    </p:anim>
                                  </p:childTnLst>
                                </p:cTn>
                              </p:par>
                              <p:par>
                                <p:cTn id="234" presetID="2" presetClass="entr" presetSubtype="2" fill="hold" nodeType="withEffect">
                                  <p:stCondLst>
                                    <p:cond delay="0"/>
                                  </p:stCondLst>
                                  <p:childTnLst>
                                    <p:set>
                                      <p:cBhvr>
                                        <p:cTn id="235" dur="1" fill="hold">
                                          <p:stCondLst>
                                            <p:cond delay="0"/>
                                          </p:stCondLst>
                                        </p:cTn>
                                        <p:tgtEl>
                                          <p:spTgt spid="62"/>
                                        </p:tgtEl>
                                        <p:attrNameLst>
                                          <p:attrName>style.visibility</p:attrName>
                                        </p:attrNameLst>
                                      </p:cBhvr>
                                      <p:to>
                                        <p:strVal val="visible"/>
                                      </p:to>
                                    </p:set>
                                    <p:anim calcmode="lin" valueType="num">
                                      <p:cBhvr additive="base">
                                        <p:cTn id="236" dur="2000" fill="hold"/>
                                        <p:tgtEl>
                                          <p:spTgt spid="62"/>
                                        </p:tgtEl>
                                        <p:attrNameLst>
                                          <p:attrName>ppt_x</p:attrName>
                                        </p:attrNameLst>
                                      </p:cBhvr>
                                      <p:tavLst>
                                        <p:tav tm="0">
                                          <p:val>
                                            <p:strVal val="1+#ppt_w/2"/>
                                          </p:val>
                                        </p:tav>
                                        <p:tav tm="100000">
                                          <p:val>
                                            <p:strVal val="#ppt_x"/>
                                          </p:val>
                                        </p:tav>
                                      </p:tavLst>
                                    </p:anim>
                                    <p:anim calcmode="lin" valueType="num">
                                      <p:cBhvr additive="base">
                                        <p:cTn id="237" dur="2000" fill="hold"/>
                                        <p:tgtEl>
                                          <p:spTgt spid="62"/>
                                        </p:tgtEl>
                                        <p:attrNameLst>
                                          <p:attrName>ppt_y</p:attrName>
                                        </p:attrNameLst>
                                      </p:cBhvr>
                                      <p:tavLst>
                                        <p:tav tm="0">
                                          <p:val>
                                            <p:strVal val="#ppt_y"/>
                                          </p:val>
                                        </p:tav>
                                        <p:tav tm="100000">
                                          <p:val>
                                            <p:strVal val="#ppt_y"/>
                                          </p:val>
                                        </p:tav>
                                      </p:tavLst>
                                    </p:anim>
                                  </p:childTnLst>
                                </p:cTn>
                              </p:par>
                              <p:par>
                                <p:cTn id="238" presetID="2" presetClass="entr" presetSubtype="2" fill="hold" nodeType="withEffect">
                                  <p:stCondLst>
                                    <p:cond delay="0"/>
                                  </p:stCondLst>
                                  <p:childTnLst>
                                    <p:set>
                                      <p:cBhvr>
                                        <p:cTn id="239" dur="1" fill="hold">
                                          <p:stCondLst>
                                            <p:cond delay="0"/>
                                          </p:stCondLst>
                                        </p:cTn>
                                        <p:tgtEl>
                                          <p:spTgt spid="63"/>
                                        </p:tgtEl>
                                        <p:attrNameLst>
                                          <p:attrName>style.visibility</p:attrName>
                                        </p:attrNameLst>
                                      </p:cBhvr>
                                      <p:to>
                                        <p:strVal val="visible"/>
                                      </p:to>
                                    </p:set>
                                    <p:anim calcmode="lin" valueType="num">
                                      <p:cBhvr additive="base">
                                        <p:cTn id="240" dur="2000" fill="hold"/>
                                        <p:tgtEl>
                                          <p:spTgt spid="63"/>
                                        </p:tgtEl>
                                        <p:attrNameLst>
                                          <p:attrName>ppt_x</p:attrName>
                                        </p:attrNameLst>
                                      </p:cBhvr>
                                      <p:tavLst>
                                        <p:tav tm="0">
                                          <p:val>
                                            <p:strVal val="1+#ppt_w/2"/>
                                          </p:val>
                                        </p:tav>
                                        <p:tav tm="100000">
                                          <p:val>
                                            <p:strVal val="#ppt_x"/>
                                          </p:val>
                                        </p:tav>
                                      </p:tavLst>
                                    </p:anim>
                                    <p:anim calcmode="lin" valueType="num">
                                      <p:cBhvr additive="base">
                                        <p:cTn id="241" dur="2000" fill="hold"/>
                                        <p:tgtEl>
                                          <p:spTgt spid="63"/>
                                        </p:tgtEl>
                                        <p:attrNameLst>
                                          <p:attrName>ppt_y</p:attrName>
                                        </p:attrNameLst>
                                      </p:cBhvr>
                                      <p:tavLst>
                                        <p:tav tm="0">
                                          <p:val>
                                            <p:strVal val="#ppt_y"/>
                                          </p:val>
                                        </p:tav>
                                        <p:tav tm="100000">
                                          <p:val>
                                            <p:strVal val="#ppt_y"/>
                                          </p:val>
                                        </p:tav>
                                      </p:tavLst>
                                    </p:anim>
                                  </p:childTnLst>
                                </p:cTn>
                              </p:par>
                              <p:par>
                                <p:cTn id="242" presetID="2" presetClass="entr" presetSubtype="2" fill="hold" nodeType="withEffect">
                                  <p:stCondLst>
                                    <p:cond delay="0"/>
                                  </p:stCondLst>
                                  <p:childTnLst>
                                    <p:set>
                                      <p:cBhvr>
                                        <p:cTn id="243" dur="1" fill="hold">
                                          <p:stCondLst>
                                            <p:cond delay="0"/>
                                          </p:stCondLst>
                                        </p:cTn>
                                        <p:tgtEl>
                                          <p:spTgt spid="64"/>
                                        </p:tgtEl>
                                        <p:attrNameLst>
                                          <p:attrName>style.visibility</p:attrName>
                                        </p:attrNameLst>
                                      </p:cBhvr>
                                      <p:to>
                                        <p:strVal val="visible"/>
                                      </p:to>
                                    </p:set>
                                    <p:anim calcmode="lin" valueType="num">
                                      <p:cBhvr additive="base">
                                        <p:cTn id="244" dur="2000" fill="hold"/>
                                        <p:tgtEl>
                                          <p:spTgt spid="64"/>
                                        </p:tgtEl>
                                        <p:attrNameLst>
                                          <p:attrName>ppt_x</p:attrName>
                                        </p:attrNameLst>
                                      </p:cBhvr>
                                      <p:tavLst>
                                        <p:tav tm="0">
                                          <p:val>
                                            <p:strVal val="1+#ppt_w/2"/>
                                          </p:val>
                                        </p:tav>
                                        <p:tav tm="100000">
                                          <p:val>
                                            <p:strVal val="#ppt_x"/>
                                          </p:val>
                                        </p:tav>
                                      </p:tavLst>
                                    </p:anim>
                                    <p:anim calcmode="lin" valueType="num">
                                      <p:cBhvr additive="base">
                                        <p:cTn id="245" dur="2000" fill="hold"/>
                                        <p:tgtEl>
                                          <p:spTgt spid="64"/>
                                        </p:tgtEl>
                                        <p:attrNameLst>
                                          <p:attrName>ppt_y</p:attrName>
                                        </p:attrNameLst>
                                      </p:cBhvr>
                                      <p:tavLst>
                                        <p:tav tm="0">
                                          <p:val>
                                            <p:strVal val="#ppt_y"/>
                                          </p:val>
                                        </p:tav>
                                        <p:tav tm="100000">
                                          <p:val>
                                            <p:strVal val="#ppt_y"/>
                                          </p:val>
                                        </p:tav>
                                      </p:tavLst>
                                    </p:anim>
                                  </p:childTnLst>
                                </p:cTn>
                              </p:par>
                              <p:par>
                                <p:cTn id="246" presetID="8" presetClass="emph" presetSubtype="0" fill="hold" nodeType="withEffect">
                                  <p:stCondLst>
                                    <p:cond delay="0"/>
                                  </p:stCondLst>
                                  <p:childTnLst>
                                    <p:animRot by="-21600000">
                                      <p:cBhvr>
                                        <p:cTn id="247" dur="2000" fill="hold"/>
                                        <p:tgtEl>
                                          <p:spTgt spid="4"/>
                                        </p:tgtEl>
                                        <p:attrNameLst>
                                          <p:attrName>r</p:attrName>
                                        </p:attrNameLst>
                                      </p:cBhvr>
                                    </p:animRot>
                                  </p:childTnLst>
                                </p:cTn>
                              </p:par>
                              <p:par>
                                <p:cTn id="248" presetID="8" presetClass="emph" presetSubtype="0" fill="hold" nodeType="withEffect">
                                  <p:stCondLst>
                                    <p:cond delay="0"/>
                                  </p:stCondLst>
                                  <p:childTnLst>
                                    <p:animRot by="-21600000">
                                      <p:cBhvr>
                                        <p:cTn id="249" dur="2000" fill="hold"/>
                                        <p:tgtEl>
                                          <p:spTgt spid="7"/>
                                        </p:tgtEl>
                                        <p:attrNameLst>
                                          <p:attrName>r</p:attrName>
                                        </p:attrNameLst>
                                      </p:cBhvr>
                                    </p:animRot>
                                  </p:childTnLst>
                                </p:cTn>
                              </p:par>
                              <p:par>
                                <p:cTn id="250" presetID="8" presetClass="emph" presetSubtype="0" fill="hold" nodeType="withEffect">
                                  <p:stCondLst>
                                    <p:cond delay="0"/>
                                  </p:stCondLst>
                                  <p:childTnLst>
                                    <p:animRot by="-21600000">
                                      <p:cBhvr>
                                        <p:cTn id="251" dur="2000" fill="hold"/>
                                        <p:tgtEl>
                                          <p:spTgt spid="9"/>
                                        </p:tgtEl>
                                        <p:attrNameLst>
                                          <p:attrName>r</p:attrName>
                                        </p:attrNameLst>
                                      </p:cBhvr>
                                    </p:animRot>
                                  </p:childTnLst>
                                </p:cTn>
                              </p:par>
                              <p:par>
                                <p:cTn id="252" presetID="8" presetClass="emph" presetSubtype="0" fill="hold" nodeType="withEffect">
                                  <p:stCondLst>
                                    <p:cond delay="0"/>
                                  </p:stCondLst>
                                  <p:childTnLst>
                                    <p:animRot by="-21600000">
                                      <p:cBhvr>
                                        <p:cTn id="253" dur="2000" fill="hold"/>
                                        <p:tgtEl>
                                          <p:spTgt spid="10"/>
                                        </p:tgtEl>
                                        <p:attrNameLst>
                                          <p:attrName>r</p:attrName>
                                        </p:attrNameLst>
                                      </p:cBhvr>
                                    </p:animRot>
                                  </p:childTnLst>
                                </p:cTn>
                              </p:par>
                              <p:par>
                                <p:cTn id="254" presetID="8" presetClass="emph" presetSubtype="0" fill="hold" nodeType="withEffect">
                                  <p:stCondLst>
                                    <p:cond delay="0"/>
                                  </p:stCondLst>
                                  <p:childTnLst>
                                    <p:animRot by="-21600000">
                                      <p:cBhvr>
                                        <p:cTn id="255" dur="2000" fill="hold"/>
                                        <p:tgtEl>
                                          <p:spTgt spid="11"/>
                                        </p:tgtEl>
                                        <p:attrNameLst>
                                          <p:attrName>r</p:attrName>
                                        </p:attrNameLst>
                                      </p:cBhvr>
                                    </p:animRot>
                                  </p:childTnLst>
                                </p:cTn>
                              </p:par>
                              <p:par>
                                <p:cTn id="256" presetID="8" presetClass="emph" presetSubtype="0" fill="hold" nodeType="withEffect">
                                  <p:stCondLst>
                                    <p:cond delay="0"/>
                                  </p:stCondLst>
                                  <p:childTnLst>
                                    <p:animRot by="-21600000">
                                      <p:cBhvr>
                                        <p:cTn id="257" dur="2000" fill="hold"/>
                                        <p:tgtEl>
                                          <p:spTgt spid="12"/>
                                        </p:tgtEl>
                                        <p:attrNameLst>
                                          <p:attrName>r</p:attrName>
                                        </p:attrNameLst>
                                      </p:cBhvr>
                                    </p:animRot>
                                  </p:childTnLst>
                                </p:cTn>
                              </p:par>
                              <p:par>
                                <p:cTn id="258" presetID="8" presetClass="emph" presetSubtype="0" fill="hold" nodeType="withEffect">
                                  <p:stCondLst>
                                    <p:cond delay="0"/>
                                  </p:stCondLst>
                                  <p:childTnLst>
                                    <p:animRot by="-21600000">
                                      <p:cBhvr>
                                        <p:cTn id="259" dur="2000" fill="hold"/>
                                        <p:tgtEl>
                                          <p:spTgt spid="13"/>
                                        </p:tgtEl>
                                        <p:attrNameLst>
                                          <p:attrName>r</p:attrName>
                                        </p:attrNameLst>
                                      </p:cBhvr>
                                    </p:animRot>
                                  </p:childTnLst>
                                </p:cTn>
                              </p:par>
                              <p:par>
                                <p:cTn id="260" presetID="8" presetClass="emph" presetSubtype="0" fill="hold" nodeType="withEffect">
                                  <p:stCondLst>
                                    <p:cond delay="0"/>
                                  </p:stCondLst>
                                  <p:childTnLst>
                                    <p:animRot by="-21600000">
                                      <p:cBhvr>
                                        <p:cTn id="261" dur="2000" fill="hold"/>
                                        <p:tgtEl>
                                          <p:spTgt spid="15"/>
                                        </p:tgtEl>
                                        <p:attrNameLst>
                                          <p:attrName>r</p:attrName>
                                        </p:attrNameLst>
                                      </p:cBhvr>
                                    </p:animRot>
                                  </p:childTnLst>
                                </p:cTn>
                              </p:par>
                              <p:par>
                                <p:cTn id="262" presetID="8" presetClass="emph" presetSubtype="0" fill="hold" nodeType="withEffect">
                                  <p:stCondLst>
                                    <p:cond delay="0"/>
                                  </p:stCondLst>
                                  <p:childTnLst>
                                    <p:animRot by="-21600000">
                                      <p:cBhvr>
                                        <p:cTn id="263" dur="2000" fill="hold"/>
                                        <p:tgtEl>
                                          <p:spTgt spid="16"/>
                                        </p:tgtEl>
                                        <p:attrNameLst>
                                          <p:attrName>r</p:attrName>
                                        </p:attrNameLst>
                                      </p:cBhvr>
                                    </p:animRot>
                                  </p:childTnLst>
                                </p:cTn>
                              </p:par>
                              <p:par>
                                <p:cTn id="264" presetID="8" presetClass="emph" presetSubtype="0" fill="hold" nodeType="withEffect">
                                  <p:stCondLst>
                                    <p:cond delay="0"/>
                                  </p:stCondLst>
                                  <p:childTnLst>
                                    <p:animRot by="-21600000">
                                      <p:cBhvr>
                                        <p:cTn id="265" dur="2000" fill="hold"/>
                                        <p:tgtEl>
                                          <p:spTgt spid="17"/>
                                        </p:tgtEl>
                                        <p:attrNameLst>
                                          <p:attrName>r</p:attrName>
                                        </p:attrNameLst>
                                      </p:cBhvr>
                                    </p:animRot>
                                  </p:childTnLst>
                                </p:cTn>
                              </p:par>
                              <p:par>
                                <p:cTn id="266" presetID="8" presetClass="emph" presetSubtype="0" fill="hold" nodeType="withEffect">
                                  <p:stCondLst>
                                    <p:cond delay="0"/>
                                  </p:stCondLst>
                                  <p:childTnLst>
                                    <p:animRot by="-21600000">
                                      <p:cBhvr>
                                        <p:cTn id="267" dur="2000" fill="hold"/>
                                        <p:tgtEl>
                                          <p:spTgt spid="18"/>
                                        </p:tgtEl>
                                        <p:attrNameLst>
                                          <p:attrName>r</p:attrName>
                                        </p:attrNameLst>
                                      </p:cBhvr>
                                    </p:animRot>
                                  </p:childTnLst>
                                </p:cTn>
                              </p:par>
                              <p:par>
                                <p:cTn id="268" presetID="8" presetClass="emph" presetSubtype="0" fill="hold" nodeType="withEffect">
                                  <p:stCondLst>
                                    <p:cond delay="0"/>
                                  </p:stCondLst>
                                  <p:childTnLst>
                                    <p:animRot by="-21600000">
                                      <p:cBhvr>
                                        <p:cTn id="269" dur="2000" fill="hold"/>
                                        <p:tgtEl>
                                          <p:spTgt spid="19"/>
                                        </p:tgtEl>
                                        <p:attrNameLst>
                                          <p:attrName>r</p:attrName>
                                        </p:attrNameLst>
                                      </p:cBhvr>
                                    </p:animRot>
                                  </p:childTnLst>
                                </p:cTn>
                              </p:par>
                              <p:par>
                                <p:cTn id="270" presetID="8" presetClass="emph" presetSubtype="0" fill="hold" nodeType="withEffect">
                                  <p:stCondLst>
                                    <p:cond delay="0"/>
                                  </p:stCondLst>
                                  <p:childTnLst>
                                    <p:animRot by="-21600000">
                                      <p:cBhvr>
                                        <p:cTn id="271" dur="2000" fill="hold"/>
                                        <p:tgtEl>
                                          <p:spTgt spid="20"/>
                                        </p:tgtEl>
                                        <p:attrNameLst>
                                          <p:attrName>r</p:attrName>
                                        </p:attrNameLst>
                                      </p:cBhvr>
                                    </p:animRot>
                                  </p:childTnLst>
                                </p:cTn>
                              </p:par>
                              <p:par>
                                <p:cTn id="272" presetID="8" presetClass="emph" presetSubtype="0" fill="hold" nodeType="withEffect">
                                  <p:stCondLst>
                                    <p:cond delay="0"/>
                                  </p:stCondLst>
                                  <p:childTnLst>
                                    <p:animRot by="-21600000">
                                      <p:cBhvr>
                                        <p:cTn id="273" dur="2000" fill="hold"/>
                                        <p:tgtEl>
                                          <p:spTgt spid="21"/>
                                        </p:tgtEl>
                                        <p:attrNameLst>
                                          <p:attrName>r</p:attrName>
                                        </p:attrNameLst>
                                      </p:cBhvr>
                                    </p:animRot>
                                  </p:childTnLst>
                                </p:cTn>
                              </p:par>
                              <p:par>
                                <p:cTn id="274" presetID="8" presetClass="emph" presetSubtype="0" fill="hold" nodeType="withEffect">
                                  <p:stCondLst>
                                    <p:cond delay="0"/>
                                  </p:stCondLst>
                                  <p:childTnLst>
                                    <p:animRot by="-21600000">
                                      <p:cBhvr>
                                        <p:cTn id="275" dur="2000" fill="hold"/>
                                        <p:tgtEl>
                                          <p:spTgt spid="22"/>
                                        </p:tgtEl>
                                        <p:attrNameLst>
                                          <p:attrName>r</p:attrName>
                                        </p:attrNameLst>
                                      </p:cBhvr>
                                    </p:animRot>
                                  </p:childTnLst>
                                </p:cTn>
                              </p:par>
                              <p:par>
                                <p:cTn id="276" presetID="8" presetClass="emph" presetSubtype="0" fill="hold" nodeType="withEffect">
                                  <p:stCondLst>
                                    <p:cond delay="0"/>
                                  </p:stCondLst>
                                  <p:childTnLst>
                                    <p:animRot by="-21600000">
                                      <p:cBhvr>
                                        <p:cTn id="277" dur="2000" fill="hold"/>
                                        <p:tgtEl>
                                          <p:spTgt spid="23"/>
                                        </p:tgtEl>
                                        <p:attrNameLst>
                                          <p:attrName>r</p:attrName>
                                        </p:attrNameLst>
                                      </p:cBhvr>
                                    </p:animRot>
                                  </p:childTnLst>
                                </p:cTn>
                              </p:par>
                              <p:par>
                                <p:cTn id="278" presetID="8" presetClass="emph" presetSubtype="0" fill="hold" nodeType="withEffect">
                                  <p:stCondLst>
                                    <p:cond delay="0"/>
                                  </p:stCondLst>
                                  <p:childTnLst>
                                    <p:animRot by="-21600000">
                                      <p:cBhvr>
                                        <p:cTn id="279" dur="2000" fill="hold"/>
                                        <p:tgtEl>
                                          <p:spTgt spid="24"/>
                                        </p:tgtEl>
                                        <p:attrNameLst>
                                          <p:attrName>r</p:attrName>
                                        </p:attrNameLst>
                                      </p:cBhvr>
                                    </p:animRot>
                                  </p:childTnLst>
                                </p:cTn>
                              </p:par>
                              <p:par>
                                <p:cTn id="280" presetID="8" presetClass="emph" presetSubtype="0" fill="hold" nodeType="withEffect">
                                  <p:stCondLst>
                                    <p:cond delay="0"/>
                                  </p:stCondLst>
                                  <p:childTnLst>
                                    <p:animRot by="-21600000">
                                      <p:cBhvr>
                                        <p:cTn id="281" dur="2000" fill="hold"/>
                                        <p:tgtEl>
                                          <p:spTgt spid="25"/>
                                        </p:tgtEl>
                                        <p:attrNameLst>
                                          <p:attrName>r</p:attrName>
                                        </p:attrNameLst>
                                      </p:cBhvr>
                                    </p:animRot>
                                  </p:childTnLst>
                                </p:cTn>
                              </p:par>
                              <p:par>
                                <p:cTn id="282" presetID="8" presetClass="emph" presetSubtype="0" fill="hold" nodeType="withEffect">
                                  <p:stCondLst>
                                    <p:cond delay="0"/>
                                  </p:stCondLst>
                                  <p:childTnLst>
                                    <p:animRot by="-21600000">
                                      <p:cBhvr>
                                        <p:cTn id="283" dur="2000" fill="hold"/>
                                        <p:tgtEl>
                                          <p:spTgt spid="26"/>
                                        </p:tgtEl>
                                        <p:attrNameLst>
                                          <p:attrName>r</p:attrName>
                                        </p:attrNameLst>
                                      </p:cBhvr>
                                    </p:animRot>
                                  </p:childTnLst>
                                </p:cTn>
                              </p:par>
                              <p:par>
                                <p:cTn id="284" presetID="8" presetClass="emph" presetSubtype="0" fill="hold" nodeType="withEffect">
                                  <p:stCondLst>
                                    <p:cond delay="0"/>
                                  </p:stCondLst>
                                  <p:childTnLst>
                                    <p:animRot by="-21600000">
                                      <p:cBhvr>
                                        <p:cTn id="285" dur="2000" fill="hold"/>
                                        <p:tgtEl>
                                          <p:spTgt spid="27"/>
                                        </p:tgtEl>
                                        <p:attrNameLst>
                                          <p:attrName>r</p:attrName>
                                        </p:attrNameLst>
                                      </p:cBhvr>
                                    </p:animRot>
                                  </p:childTnLst>
                                </p:cTn>
                              </p:par>
                              <p:par>
                                <p:cTn id="286" presetID="8" presetClass="emph" presetSubtype="0" fill="hold" nodeType="withEffect">
                                  <p:stCondLst>
                                    <p:cond delay="0"/>
                                  </p:stCondLst>
                                  <p:childTnLst>
                                    <p:animRot by="-21600000">
                                      <p:cBhvr>
                                        <p:cTn id="287" dur="2000" fill="hold"/>
                                        <p:tgtEl>
                                          <p:spTgt spid="28"/>
                                        </p:tgtEl>
                                        <p:attrNameLst>
                                          <p:attrName>r</p:attrName>
                                        </p:attrNameLst>
                                      </p:cBhvr>
                                    </p:animRot>
                                  </p:childTnLst>
                                </p:cTn>
                              </p:par>
                              <p:par>
                                <p:cTn id="288" presetID="8" presetClass="emph" presetSubtype="0" fill="hold" nodeType="withEffect">
                                  <p:stCondLst>
                                    <p:cond delay="0"/>
                                  </p:stCondLst>
                                  <p:childTnLst>
                                    <p:animRot by="-21600000">
                                      <p:cBhvr>
                                        <p:cTn id="289" dur="2000" fill="hold"/>
                                        <p:tgtEl>
                                          <p:spTgt spid="29"/>
                                        </p:tgtEl>
                                        <p:attrNameLst>
                                          <p:attrName>r</p:attrName>
                                        </p:attrNameLst>
                                      </p:cBhvr>
                                    </p:animRot>
                                  </p:childTnLst>
                                </p:cTn>
                              </p:par>
                              <p:par>
                                <p:cTn id="290" presetID="8" presetClass="emph" presetSubtype="0" fill="hold" nodeType="withEffect">
                                  <p:stCondLst>
                                    <p:cond delay="0"/>
                                  </p:stCondLst>
                                  <p:childTnLst>
                                    <p:animRot by="-21600000">
                                      <p:cBhvr>
                                        <p:cTn id="291" dur="2000" fill="hold"/>
                                        <p:tgtEl>
                                          <p:spTgt spid="30"/>
                                        </p:tgtEl>
                                        <p:attrNameLst>
                                          <p:attrName>r</p:attrName>
                                        </p:attrNameLst>
                                      </p:cBhvr>
                                    </p:animRot>
                                  </p:childTnLst>
                                </p:cTn>
                              </p:par>
                              <p:par>
                                <p:cTn id="292" presetID="8" presetClass="emph" presetSubtype="0" fill="hold" nodeType="withEffect">
                                  <p:stCondLst>
                                    <p:cond delay="0"/>
                                  </p:stCondLst>
                                  <p:childTnLst>
                                    <p:animRot by="-21600000">
                                      <p:cBhvr>
                                        <p:cTn id="293" dur="2000" fill="hold"/>
                                        <p:tgtEl>
                                          <p:spTgt spid="31"/>
                                        </p:tgtEl>
                                        <p:attrNameLst>
                                          <p:attrName>r</p:attrName>
                                        </p:attrNameLst>
                                      </p:cBhvr>
                                    </p:animRot>
                                  </p:childTnLst>
                                </p:cTn>
                              </p:par>
                              <p:par>
                                <p:cTn id="294" presetID="8" presetClass="emph" presetSubtype="0" fill="hold" nodeType="withEffect">
                                  <p:stCondLst>
                                    <p:cond delay="0"/>
                                  </p:stCondLst>
                                  <p:childTnLst>
                                    <p:animRot by="-21600000">
                                      <p:cBhvr>
                                        <p:cTn id="295" dur="2000" fill="hold"/>
                                        <p:tgtEl>
                                          <p:spTgt spid="33"/>
                                        </p:tgtEl>
                                        <p:attrNameLst>
                                          <p:attrName>r</p:attrName>
                                        </p:attrNameLst>
                                      </p:cBhvr>
                                    </p:animRot>
                                  </p:childTnLst>
                                </p:cTn>
                              </p:par>
                              <p:par>
                                <p:cTn id="296" presetID="8" presetClass="emph" presetSubtype="0" fill="hold" nodeType="withEffect">
                                  <p:stCondLst>
                                    <p:cond delay="0"/>
                                  </p:stCondLst>
                                  <p:childTnLst>
                                    <p:animRot by="-21600000">
                                      <p:cBhvr>
                                        <p:cTn id="297" dur="2000" fill="hold"/>
                                        <p:tgtEl>
                                          <p:spTgt spid="35"/>
                                        </p:tgtEl>
                                        <p:attrNameLst>
                                          <p:attrName>r</p:attrName>
                                        </p:attrNameLst>
                                      </p:cBhvr>
                                    </p:animRot>
                                  </p:childTnLst>
                                </p:cTn>
                              </p:par>
                              <p:par>
                                <p:cTn id="298" presetID="8" presetClass="emph" presetSubtype="0" fill="hold" nodeType="withEffect">
                                  <p:stCondLst>
                                    <p:cond delay="0"/>
                                  </p:stCondLst>
                                  <p:childTnLst>
                                    <p:animRot by="-21600000">
                                      <p:cBhvr>
                                        <p:cTn id="299" dur="2000" fill="hold"/>
                                        <p:tgtEl>
                                          <p:spTgt spid="36"/>
                                        </p:tgtEl>
                                        <p:attrNameLst>
                                          <p:attrName>r</p:attrName>
                                        </p:attrNameLst>
                                      </p:cBhvr>
                                    </p:animRot>
                                  </p:childTnLst>
                                </p:cTn>
                              </p:par>
                              <p:par>
                                <p:cTn id="300" presetID="8" presetClass="emph" presetSubtype="0" fill="hold" nodeType="withEffect">
                                  <p:stCondLst>
                                    <p:cond delay="0"/>
                                  </p:stCondLst>
                                  <p:childTnLst>
                                    <p:animRot by="-21600000">
                                      <p:cBhvr>
                                        <p:cTn id="301" dur="2000" fill="hold"/>
                                        <p:tgtEl>
                                          <p:spTgt spid="37"/>
                                        </p:tgtEl>
                                        <p:attrNameLst>
                                          <p:attrName>r</p:attrName>
                                        </p:attrNameLst>
                                      </p:cBhvr>
                                    </p:animRot>
                                  </p:childTnLst>
                                </p:cTn>
                              </p:par>
                              <p:par>
                                <p:cTn id="302" presetID="8" presetClass="emph" presetSubtype="0" fill="hold" nodeType="withEffect">
                                  <p:stCondLst>
                                    <p:cond delay="0"/>
                                  </p:stCondLst>
                                  <p:childTnLst>
                                    <p:animRot by="-21600000">
                                      <p:cBhvr>
                                        <p:cTn id="303" dur="2000" fill="hold"/>
                                        <p:tgtEl>
                                          <p:spTgt spid="38"/>
                                        </p:tgtEl>
                                        <p:attrNameLst>
                                          <p:attrName>r</p:attrName>
                                        </p:attrNameLst>
                                      </p:cBhvr>
                                    </p:animRot>
                                  </p:childTnLst>
                                </p:cTn>
                              </p:par>
                              <p:par>
                                <p:cTn id="304" presetID="8" presetClass="emph" presetSubtype="0" fill="hold" nodeType="withEffect">
                                  <p:stCondLst>
                                    <p:cond delay="0"/>
                                  </p:stCondLst>
                                  <p:childTnLst>
                                    <p:animRot by="-21600000">
                                      <p:cBhvr>
                                        <p:cTn id="305" dur="2000" fill="hold"/>
                                        <p:tgtEl>
                                          <p:spTgt spid="40"/>
                                        </p:tgtEl>
                                        <p:attrNameLst>
                                          <p:attrName>r</p:attrName>
                                        </p:attrNameLst>
                                      </p:cBhvr>
                                    </p:animRot>
                                  </p:childTnLst>
                                </p:cTn>
                              </p:par>
                              <p:par>
                                <p:cTn id="306" presetID="8" presetClass="emph" presetSubtype="0" fill="hold" nodeType="withEffect">
                                  <p:stCondLst>
                                    <p:cond delay="0"/>
                                  </p:stCondLst>
                                  <p:childTnLst>
                                    <p:animRot by="-21600000">
                                      <p:cBhvr>
                                        <p:cTn id="307" dur="2000" fill="hold"/>
                                        <p:tgtEl>
                                          <p:spTgt spid="41"/>
                                        </p:tgtEl>
                                        <p:attrNameLst>
                                          <p:attrName>r</p:attrName>
                                        </p:attrNameLst>
                                      </p:cBhvr>
                                    </p:animRot>
                                  </p:childTnLst>
                                </p:cTn>
                              </p:par>
                              <p:par>
                                <p:cTn id="308" presetID="8" presetClass="emph" presetSubtype="0" fill="hold" nodeType="withEffect">
                                  <p:stCondLst>
                                    <p:cond delay="0"/>
                                  </p:stCondLst>
                                  <p:childTnLst>
                                    <p:animRot by="-21600000">
                                      <p:cBhvr>
                                        <p:cTn id="309" dur="2000" fill="hold"/>
                                        <p:tgtEl>
                                          <p:spTgt spid="43"/>
                                        </p:tgtEl>
                                        <p:attrNameLst>
                                          <p:attrName>r</p:attrName>
                                        </p:attrNameLst>
                                      </p:cBhvr>
                                    </p:animRot>
                                  </p:childTnLst>
                                </p:cTn>
                              </p:par>
                              <p:par>
                                <p:cTn id="310" presetID="8" presetClass="emph" presetSubtype="0" fill="hold" nodeType="withEffect">
                                  <p:stCondLst>
                                    <p:cond delay="0"/>
                                  </p:stCondLst>
                                  <p:childTnLst>
                                    <p:animRot by="-21600000">
                                      <p:cBhvr>
                                        <p:cTn id="311" dur="2000" fill="hold"/>
                                        <p:tgtEl>
                                          <p:spTgt spid="54"/>
                                        </p:tgtEl>
                                        <p:attrNameLst>
                                          <p:attrName>r</p:attrName>
                                        </p:attrNameLst>
                                      </p:cBhvr>
                                    </p:animRot>
                                  </p:childTnLst>
                                </p:cTn>
                              </p:par>
                              <p:par>
                                <p:cTn id="312" presetID="8" presetClass="emph" presetSubtype="0" fill="hold" nodeType="withEffect">
                                  <p:stCondLst>
                                    <p:cond delay="0"/>
                                  </p:stCondLst>
                                  <p:childTnLst>
                                    <p:animRot by="-21600000">
                                      <p:cBhvr>
                                        <p:cTn id="313" dur="2000" fill="hold"/>
                                        <p:tgtEl>
                                          <p:spTgt spid="55"/>
                                        </p:tgtEl>
                                        <p:attrNameLst>
                                          <p:attrName>r</p:attrName>
                                        </p:attrNameLst>
                                      </p:cBhvr>
                                    </p:animRot>
                                  </p:childTnLst>
                                </p:cTn>
                              </p:par>
                              <p:par>
                                <p:cTn id="314" presetID="8" presetClass="emph" presetSubtype="0" fill="hold" nodeType="withEffect">
                                  <p:stCondLst>
                                    <p:cond delay="0"/>
                                  </p:stCondLst>
                                  <p:childTnLst>
                                    <p:animRot by="-21600000">
                                      <p:cBhvr>
                                        <p:cTn id="315" dur="2000" fill="hold"/>
                                        <p:tgtEl>
                                          <p:spTgt spid="56"/>
                                        </p:tgtEl>
                                        <p:attrNameLst>
                                          <p:attrName>r</p:attrName>
                                        </p:attrNameLst>
                                      </p:cBhvr>
                                    </p:animRot>
                                  </p:childTnLst>
                                </p:cTn>
                              </p:par>
                              <p:par>
                                <p:cTn id="316" presetID="8" presetClass="emph" presetSubtype="0" fill="hold" nodeType="withEffect">
                                  <p:stCondLst>
                                    <p:cond delay="0"/>
                                  </p:stCondLst>
                                  <p:childTnLst>
                                    <p:animRot by="-21600000">
                                      <p:cBhvr>
                                        <p:cTn id="317" dur="2000" fill="hold"/>
                                        <p:tgtEl>
                                          <p:spTgt spid="57"/>
                                        </p:tgtEl>
                                        <p:attrNameLst>
                                          <p:attrName>r</p:attrName>
                                        </p:attrNameLst>
                                      </p:cBhvr>
                                    </p:animRot>
                                  </p:childTnLst>
                                </p:cTn>
                              </p:par>
                              <p:par>
                                <p:cTn id="318" presetID="8" presetClass="emph" presetSubtype="0" fill="hold" nodeType="withEffect">
                                  <p:stCondLst>
                                    <p:cond delay="0"/>
                                  </p:stCondLst>
                                  <p:childTnLst>
                                    <p:animRot by="-21600000">
                                      <p:cBhvr>
                                        <p:cTn id="319" dur="2000" fill="hold"/>
                                        <p:tgtEl>
                                          <p:spTgt spid="58"/>
                                        </p:tgtEl>
                                        <p:attrNameLst>
                                          <p:attrName>r</p:attrName>
                                        </p:attrNameLst>
                                      </p:cBhvr>
                                    </p:animRot>
                                  </p:childTnLst>
                                </p:cTn>
                              </p:par>
                              <p:par>
                                <p:cTn id="320" presetID="8" presetClass="emph" presetSubtype="0" fill="hold" nodeType="withEffect">
                                  <p:stCondLst>
                                    <p:cond delay="0"/>
                                  </p:stCondLst>
                                  <p:childTnLst>
                                    <p:animRot by="-21600000">
                                      <p:cBhvr>
                                        <p:cTn id="321" dur="2000" fill="hold"/>
                                        <p:tgtEl>
                                          <p:spTgt spid="60"/>
                                        </p:tgtEl>
                                        <p:attrNameLst>
                                          <p:attrName>r</p:attrName>
                                        </p:attrNameLst>
                                      </p:cBhvr>
                                    </p:animRot>
                                  </p:childTnLst>
                                </p:cTn>
                              </p:par>
                              <p:par>
                                <p:cTn id="322" presetID="8" presetClass="emph" presetSubtype="0" fill="hold" nodeType="withEffect">
                                  <p:stCondLst>
                                    <p:cond delay="0"/>
                                  </p:stCondLst>
                                  <p:childTnLst>
                                    <p:animRot by="-21600000">
                                      <p:cBhvr>
                                        <p:cTn id="323" dur="2000" fill="hold"/>
                                        <p:tgtEl>
                                          <p:spTgt spid="61"/>
                                        </p:tgtEl>
                                        <p:attrNameLst>
                                          <p:attrName>r</p:attrName>
                                        </p:attrNameLst>
                                      </p:cBhvr>
                                    </p:animRot>
                                  </p:childTnLst>
                                </p:cTn>
                              </p:par>
                              <p:par>
                                <p:cTn id="324" presetID="8" presetClass="emph" presetSubtype="0" fill="hold" nodeType="withEffect">
                                  <p:stCondLst>
                                    <p:cond delay="0"/>
                                  </p:stCondLst>
                                  <p:childTnLst>
                                    <p:animRot by="-21600000">
                                      <p:cBhvr>
                                        <p:cTn id="325" dur="2000" fill="hold"/>
                                        <p:tgtEl>
                                          <p:spTgt spid="62"/>
                                        </p:tgtEl>
                                        <p:attrNameLst>
                                          <p:attrName>r</p:attrName>
                                        </p:attrNameLst>
                                      </p:cBhvr>
                                    </p:animRot>
                                  </p:childTnLst>
                                </p:cTn>
                              </p:par>
                              <p:par>
                                <p:cTn id="326" presetID="8" presetClass="emph" presetSubtype="0" fill="hold" nodeType="withEffect">
                                  <p:stCondLst>
                                    <p:cond delay="0"/>
                                  </p:stCondLst>
                                  <p:childTnLst>
                                    <p:animRot by="-21600000">
                                      <p:cBhvr>
                                        <p:cTn id="327" dur="2000" fill="hold"/>
                                        <p:tgtEl>
                                          <p:spTgt spid="63"/>
                                        </p:tgtEl>
                                        <p:attrNameLst>
                                          <p:attrName>r</p:attrName>
                                        </p:attrNameLst>
                                      </p:cBhvr>
                                    </p:animRot>
                                  </p:childTnLst>
                                </p:cTn>
                              </p:par>
                              <p:par>
                                <p:cTn id="328" presetID="8" presetClass="emph" presetSubtype="0" fill="hold" nodeType="withEffect">
                                  <p:stCondLst>
                                    <p:cond delay="0"/>
                                  </p:stCondLst>
                                  <p:childTnLst>
                                    <p:animRot by="-21600000">
                                      <p:cBhvr>
                                        <p:cTn id="329" dur="2000" fill="hold"/>
                                        <p:tgtEl>
                                          <p:spTgt spid="64"/>
                                        </p:tgtEl>
                                        <p:attrNameLst>
                                          <p:attrName>r</p:attrName>
                                        </p:attrNameLst>
                                      </p:cBhvr>
                                    </p:animRot>
                                  </p:childTnLst>
                                </p:cTn>
                              </p:par>
                            </p:childTnLst>
                          </p:cTn>
                        </p:par>
                      </p:childTnLst>
                    </p:cTn>
                  </p:par>
                  <p:par>
                    <p:cTn id="330" fill="hold">
                      <p:stCondLst>
                        <p:cond delay="indefinite"/>
                      </p:stCondLst>
                      <p:childTnLst>
                        <p:par>
                          <p:cTn id="331" fill="hold">
                            <p:stCondLst>
                              <p:cond delay="0"/>
                            </p:stCondLst>
                            <p:childTnLst>
                              <p:par>
                                <p:cTn id="332" presetID="2" presetClass="exit" presetSubtype="8" fill="hold" nodeType="clickEffect">
                                  <p:stCondLst>
                                    <p:cond delay="0"/>
                                  </p:stCondLst>
                                  <p:childTnLst>
                                    <p:anim calcmode="lin" valueType="num">
                                      <p:cBhvr additive="base">
                                        <p:cTn id="333" dur="2000"/>
                                        <p:tgtEl>
                                          <p:spTgt spid="64"/>
                                        </p:tgtEl>
                                        <p:attrNameLst>
                                          <p:attrName>ppt_x</p:attrName>
                                        </p:attrNameLst>
                                      </p:cBhvr>
                                      <p:tavLst>
                                        <p:tav tm="0">
                                          <p:val>
                                            <p:strVal val="ppt_x"/>
                                          </p:val>
                                        </p:tav>
                                        <p:tav tm="100000">
                                          <p:val>
                                            <p:strVal val="0-ppt_w/2"/>
                                          </p:val>
                                        </p:tav>
                                      </p:tavLst>
                                    </p:anim>
                                    <p:anim calcmode="lin" valueType="num">
                                      <p:cBhvr additive="base">
                                        <p:cTn id="334" dur="2000"/>
                                        <p:tgtEl>
                                          <p:spTgt spid="64"/>
                                        </p:tgtEl>
                                        <p:attrNameLst>
                                          <p:attrName>ppt_y</p:attrName>
                                        </p:attrNameLst>
                                      </p:cBhvr>
                                      <p:tavLst>
                                        <p:tav tm="0">
                                          <p:val>
                                            <p:strVal val="ppt_y"/>
                                          </p:val>
                                        </p:tav>
                                        <p:tav tm="100000">
                                          <p:val>
                                            <p:strVal val="ppt_y"/>
                                          </p:val>
                                        </p:tav>
                                      </p:tavLst>
                                    </p:anim>
                                    <p:set>
                                      <p:cBhvr>
                                        <p:cTn id="335" dur="1" fill="hold">
                                          <p:stCondLst>
                                            <p:cond delay="1999"/>
                                          </p:stCondLst>
                                        </p:cTn>
                                        <p:tgtEl>
                                          <p:spTgt spid="64"/>
                                        </p:tgtEl>
                                        <p:attrNameLst>
                                          <p:attrName>style.visibility</p:attrName>
                                        </p:attrNameLst>
                                      </p:cBhvr>
                                      <p:to>
                                        <p:strVal val="hidden"/>
                                      </p:to>
                                    </p:set>
                                  </p:childTnLst>
                                </p:cTn>
                              </p:par>
                              <p:par>
                                <p:cTn id="336" presetID="2" presetClass="exit" presetSubtype="8" fill="hold" nodeType="withEffect">
                                  <p:stCondLst>
                                    <p:cond delay="0"/>
                                  </p:stCondLst>
                                  <p:childTnLst>
                                    <p:anim calcmode="lin" valueType="num">
                                      <p:cBhvr additive="base">
                                        <p:cTn id="337" dur="2000"/>
                                        <p:tgtEl>
                                          <p:spTgt spid="63"/>
                                        </p:tgtEl>
                                        <p:attrNameLst>
                                          <p:attrName>ppt_x</p:attrName>
                                        </p:attrNameLst>
                                      </p:cBhvr>
                                      <p:tavLst>
                                        <p:tav tm="0">
                                          <p:val>
                                            <p:strVal val="ppt_x"/>
                                          </p:val>
                                        </p:tav>
                                        <p:tav tm="100000">
                                          <p:val>
                                            <p:strVal val="0-ppt_w/2"/>
                                          </p:val>
                                        </p:tav>
                                      </p:tavLst>
                                    </p:anim>
                                    <p:anim calcmode="lin" valueType="num">
                                      <p:cBhvr additive="base">
                                        <p:cTn id="338" dur="2000"/>
                                        <p:tgtEl>
                                          <p:spTgt spid="63"/>
                                        </p:tgtEl>
                                        <p:attrNameLst>
                                          <p:attrName>ppt_y</p:attrName>
                                        </p:attrNameLst>
                                      </p:cBhvr>
                                      <p:tavLst>
                                        <p:tav tm="0">
                                          <p:val>
                                            <p:strVal val="ppt_y"/>
                                          </p:val>
                                        </p:tav>
                                        <p:tav tm="100000">
                                          <p:val>
                                            <p:strVal val="ppt_y"/>
                                          </p:val>
                                        </p:tav>
                                      </p:tavLst>
                                    </p:anim>
                                    <p:set>
                                      <p:cBhvr>
                                        <p:cTn id="339" dur="1" fill="hold">
                                          <p:stCondLst>
                                            <p:cond delay="1999"/>
                                          </p:stCondLst>
                                        </p:cTn>
                                        <p:tgtEl>
                                          <p:spTgt spid="63"/>
                                        </p:tgtEl>
                                        <p:attrNameLst>
                                          <p:attrName>style.visibility</p:attrName>
                                        </p:attrNameLst>
                                      </p:cBhvr>
                                      <p:to>
                                        <p:strVal val="hidden"/>
                                      </p:to>
                                    </p:set>
                                  </p:childTnLst>
                                </p:cTn>
                              </p:par>
                              <p:par>
                                <p:cTn id="340" presetID="2" presetClass="exit" presetSubtype="8" fill="hold" nodeType="withEffect">
                                  <p:stCondLst>
                                    <p:cond delay="0"/>
                                  </p:stCondLst>
                                  <p:childTnLst>
                                    <p:anim calcmode="lin" valueType="num">
                                      <p:cBhvr additive="base">
                                        <p:cTn id="341" dur="2000"/>
                                        <p:tgtEl>
                                          <p:spTgt spid="62"/>
                                        </p:tgtEl>
                                        <p:attrNameLst>
                                          <p:attrName>ppt_x</p:attrName>
                                        </p:attrNameLst>
                                      </p:cBhvr>
                                      <p:tavLst>
                                        <p:tav tm="0">
                                          <p:val>
                                            <p:strVal val="ppt_x"/>
                                          </p:val>
                                        </p:tav>
                                        <p:tav tm="100000">
                                          <p:val>
                                            <p:strVal val="0-ppt_w/2"/>
                                          </p:val>
                                        </p:tav>
                                      </p:tavLst>
                                    </p:anim>
                                    <p:anim calcmode="lin" valueType="num">
                                      <p:cBhvr additive="base">
                                        <p:cTn id="342" dur="2000"/>
                                        <p:tgtEl>
                                          <p:spTgt spid="62"/>
                                        </p:tgtEl>
                                        <p:attrNameLst>
                                          <p:attrName>ppt_y</p:attrName>
                                        </p:attrNameLst>
                                      </p:cBhvr>
                                      <p:tavLst>
                                        <p:tav tm="0">
                                          <p:val>
                                            <p:strVal val="ppt_y"/>
                                          </p:val>
                                        </p:tav>
                                        <p:tav tm="100000">
                                          <p:val>
                                            <p:strVal val="ppt_y"/>
                                          </p:val>
                                        </p:tav>
                                      </p:tavLst>
                                    </p:anim>
                                    <p:set>
                                      <p:cBhvr>
                                        <p:cTn id="343" dur="1" fill="hold">
                                          <p:stCondLst>
                                            <p:cond delay="1999"/>
                                          </p:stCondLst>
                                        </p:cTn>
                                        <p:tgtEl>
                                          <p:spTgt spid="62"/>
                                        </p:tgtEl>
                                        <p:attrNameLst>
                                          <p:attrName>style.visibility</p:attrName>
                                        </p:attrNameLst>
                                      </p:cBhvr>
                                      <p:to>
                                        <p:strVal val="hidden"/>
                                      </p:to>
                                    </p:set>
                                  </p:childTnLst>
                                </p:cTn>
                              </p:par>
                              <p:par>
                                <p:cTn id="344" presetID="2" presetClass="exit" presetSubtype="8" fill="hold" nodeType="withEffect">
                                  <p:stCondLst>
                                    <p:cond delay="0"/>
                                  </p:stCondLst>
                                  <p:childTnLst>
                                    <p:anim calcmode="lin" valueType="num">
                                      <p:cBhvr additive="base">
                                        <p:cTn id="345" dur="2000"/>
                                        <p:tgtEl>
                                          <p:spTgt spid="61"/>
                                        </p:tgtEl>
                                        <p:attrNameLst>
                                          <p:attrName>ppt_x</p:attrName>
                                        </p:attrNameLst>
                                      </p:cBhvr>
                                      <p:tavLst>
                                        <p:tav tm="0">
                                          <p:val>
                                            <p:strVal val="ppt_x"/>
                                          </p:val>
                                        </p:tav>
                                        <p:tav tm="100000">
                                          <p:val>
                                            <p:strVal val="0-ppt_w/2"/>
                                          </p:val>
                                        </p:tav>
                                      </p:tavLst>
                                    </p:anim>
                                    <p:anim calcmode="lin" valueType="num">
                                      <p:cBhvr additive="base">
                                        <p:cTn id="346" dur="2000"/>
                                        <p:tgtEl>
                                          <p:spTgt spid="61"/>
                                        </p:tgtEl>
                                        <p:attrNameLst>
                                          <p:attrName>ppt_y</p:attrName>
                                        </p:attrNameLst>
                                      </p:cBhvr>
                                      <p:tavLst>
                                        <p:tav tm="0">
                                          <p:val>
                                            <p:strVal val="ppt_y"/>
                                          </p:val>
                                        </p:tav>
                                        <p:tav tm="100000">
                                          <p:val>
                                            <p:strVal val="ppt_y"/>
                                          </p:val>
                                        </p:tav>
                                      </p:tavLst>
                                    </p:anim>
                                    <p:set>
                                      <p:cBhvr>
                                        <p:cTn id="347" dur="1" fill="hold">
                                          <p:stCondLst>
                                            <p:cond delay="1999"/>
                                          </p:stCondLst>
                                        </p:cTn>
                                        <p:tgtEl>
                                          <p:spTgt spid="61"/>
                                        </p:tgtEl>
                                        <p:attrNameLst>
                                          <p:attrName>style.visibility</p:attrName>
                                        </p:attrNameLst>
                                      </p:cBhvr>
                                      <p:to>
                                        <p:strVal val="hidden"/>
                                      </p:to>
                                    </p:set>
                                  </p:childTnLst>
                                </p:cTn>
                              </p:par>
                              <p:par>
                                <p:cTn id="348" presetID="2" presetClass="exit" presetSubtype="8" fill="hold" nodeType="withEffect">
                                  <p:stCondLst>
                                    <p:cond delay="0"/>
                                  </p:stCondLst>
                                  <p:childTnLst>
                                    <p:anim calcmode="lin" valueType="num">
                                      <p:cBhvr additive="base">
                                        <p:cTn id="349" dur="2000"/>
                                        <p:tgtEl>
                                          <p:spTgt spid="60"/>
                                        </p:tgtEl>
                                        <p:attrNameLst>
                                          <p:attrName>ppt_x</p:attrName>
                                        </p:attrNameLst>
                                      </p:cBhvr>
                                      <p:tavLst>
                                        <p:tav tm="0">
                                          <p:val>
                                            <p:strVal val="ppt_x"/>
                                          </p:val>
                                        </p:tav>
                                        <p:tav tm="100000">
                                          <p:val>
                                            <p:strVal val="0-ppt_w/2"/>
                                          </p:val>
                                        </p:tav>
                                      </p:tavLst>
                                    </p:anim>
                                    <p:anim calcmode="lin" valueType="num">
                                      <p:cBhvr additive="base">
                                        <p:cTn id="350" dur="2000"/>
                                        <p:tgtEl>
                                          <p:spTgt spid="60"/>
                                        </p:tgtEl>
                                        <p:attrNameLst>
                                          <p:attrName>ppt_y</p:attrName>
                                        </p:attrNameLst>
                                      </p:cBhvr>
                                      <p:tavLst>
                                        <p:tav tm="0">
                                          <p:val>
                                            <p:strVal val="ppt_y"/>
                                          </p:val>
                                        </p:tav>
                                        <p:tav tm="100000">
                                          <p:val>
                                            <p:strVal val="ppt_y"/>
                                          </p:val>
                                        </p:tav>
                                      </p:tavLst>
                                    </p:anim>
                                    <p:set>
                                      <p:cBhvr>
                                        <p:cTn id="351" dur="1" fill="hold">
                                          <p:stCondLst>
                                            <p:cond delay="1999"/>
                                          </p:stCondLst>
                                        </p:cTn>
                                        <p:tgtEl>
                                          <p:spTgt spid="60"/>
                                        </p:tgtEl>
                                        <p:attrNameLst>
                                          <p:attrName>style.visibility</p:attrName>
                                        </p:attrNameLst>
                                      </p:cBhvr>
                                      <p:to>
                                        <p:strVal val="hidden"/>
                                      </p:to>
                                    </p:set>
                                  </p:childTnLst>
                                </p:cTn>
                              </p:par>
                              <p:par>
                                <p:cTn id="352" presetID="2" presetClass="exit" presetSubtype="8" fill="hold" nodeType="withEffect">
                                  <p:stCondLst>
                                    <p:cond delay="0"/>
                                  </p:stCondLst>
                                  <p:childTnLst>
                                    <p:anim calcmode="lin" valueType="num">
                                      <p:cBhvr additive="base">
                                        <p:cTn id="353" dur="2000"/>
                                        <p:tgtEl>
                                          <p:spTgt spid="58"/>
                                        </p:tgtEl>
                                        <p:attrNameLst>
                                          <p:attrName>ppt_x</p:attrName>
                                        </p:attrNameLst>
                                      </p:cBhvr>
                                      <p:tavLst>
                                        <p:tav tm="0">
                                          <p:val>
                                            <p:strVal val="ppt_x"/>
                                          </p:val>
                                        </p:tav>
                                        <p:tav tm="100000">
                                          <p:val>
                                            <p:strVal val="0-ppt_w/2"/>
                                          </p:val>
                                        </p:tav>
                                      </p:tavLst>
                                    </p:anim>
                                    <p:anim calcmode="lin" valueType="num">
                                      <p:cBhvr additive="base">
                                        <p:cTn id="354" dur="2000"/>
                                        <p:tgtEl>
                                          <p:spTgt spid="58"/>
                                        </p:tgtEl>
                                        <p:attrNameLst>
                                          <p:attrName>ppt_y</p:attrName>
                                        </p:attrNameLst>
                                      </p:cBhvr>
                                      <p:tavLst>
                                        <p:tav tm="0">
                                          <p:val>
                                            <p:strVal val="ppt_y"/>
                                          </p:val>
                                        </p:tav>
                                        <p:tav tm="100000">
                                          <p:val>
                                            <p:strVal val="ppt_y"/>
                                          </p:val>
                                        </p:tav>
                                      </p:tavLst>
                                    </p:anim>
                                    <p:set>
                                      <p:cBhvr>
                                        <p:cTn id="355" dur="1" fill="hold">
                                          <p:stCondLst>
                                            <p:cond delay="1999"/>
                                          </p:stCondLst>
                                        </p:cTn>
                                        <p:tgtEl>
                                          <p:spTgt spid="58"/>
                                        </p:tgtEl>
                                        <p:attrNameLst>
                                          <p:attrName>style.visibility</p:attrName>
                                        </p:attrNameLst>
                                      </p:cBhvr>
                                      <p:to>
                                        <p:strVal val="hidden"/>
                                      </p:to>
                                    </p:set>
                                  </p:childTnLst>
                                </p:cTn>
                              </p:par>
                              <p:par>
                                <p:cTn id="356" presetID="2" presetClass="exit" presetSubtype="8" fill="hold" nodeType="withEffect">
                                  <p:stCondLst>
                                    <p:cond delay="0"/>
                                  </p:stCondLst>
                                  <p:childTnLst>
                                    <p:anim calcmode="lin" valueType="num">
                                      <p:cBhvr additive="base">
                                        <p:cTn id="357" dur="2000"/>
                                        <p:tgtEl>
                                          <p:spTgt spid="57"/>
                                        </p:tgtEl>
                                        <p:attrNameLst>
                                          <p:attrName>ppt_x</p:attrName>
                                        </p:attrNameLst>
                                      </p:cBhvr>
                                      <p:tavLst>
                                        <p:tav tm="0">
                                          <p:val>
                                            <p:strVal val="ppt_x"/>
                                          </p:val>
                                        </p:tav>
                                        <p:tav tm="100000">
                                          <p:val>
                                            <p:strVal val="0-ppt_w/2"/>
                                          </p:val>
                                        </p:tav>
                                      </p:tavLst>
                                    </p:anim>
                                    <p:anim calcmode="lin" valueType="num">
                                      <p:cBhvr additive="base">
                                        <p:cTn id="358" dur="2000"/>
                                        <p:tgtEl>
                                          <p:spTgt spid="57"/>
                                        </p:tgtEl>
                                        <p:attrNameLst>
                                          <p:attrName>ppt_y</p:attrName>
                                        </p:attrNameLst>
                                      </p:cBhvr>
                                      <p:tavLst>
                                        <p:tav tm="0">
                                          <p:val>
                                            <p:strVal val="ppt_y"/>
                                          </p:val>
                                        </p:tav>
                                        <p:tav tm="100000">
                                          <p:val>
                                            <p:strVal val="ppt_y"/>
                                          </p:val>
                                        </p:tav>
                                      </p:tavLst>
                                    </p:anim>
                                    <p:set>
                                      <p:cBhvr>
                                        <p:cTn id="359" dur="1" fill="hold">
                                          <p:stCondLst>
                                            <p:cond delay="1999"/>
                                          </p:stCondLst>
                                        </p:cTn>
                                        <p:tgtEl>
                                          <p:spTgt spid="57"/>
                                        </p:tgtEl>
                                        <p:attrNameLst>
                                          <p:attrName>style.visibility</p:attrName>
                                        </p:attrNameLst>
                                      </p:cBhvr>
                                      <p:to>
                                        <p:strVal val="hidden"/>
                                      </p:to>
                                    </p:set>
                                  </p:childTnLst>
                                </p:cTn>
                              </p:par>
                              <p:par>
                                <p:cTn id="360" presetID="2" presetClass="exit" presetSubtype="8" fill="hold" nodeType="withEffect">
                                  <p:stCondLst>
                                    <p:cond delay="0"/>
                                  </p:stCondLst>
                                  <p:childTnLst>
                                    <p:anim calcmode="lin" valueType="num">
                                      <p:cBhvr additive="base">
                                        <p:cTn id="361" dur="2000"/>
                                        <p:tgtEl>
                                          <p:spTgt spid="56"/>
                                        </p:tgtEl>
                                        <p:attrNameLst>
                                          <p:attrName>ppt_x</p:attrName>
                                        </p:attrNameLst>
                                      </p:cBhvr>
                                      <p:tavLst>
                                        <p:tav tm="0">
                                          <p:val>
                                            <p:strVal val="ppt_x"/>
                                          </p:val>
                                        </p:tav>
                                        <p:tav tm="100000">
                                          <p:val>
                                            <p:strVal val="0-ppt_w/2"/>
                                          </p:val>
                                        </p:tav>
                                      </p:tavLst>
                                    </p:anim>
                                    <p:anim calcmode="lin" valueType="num">
                                      <p:cBhvr additive="base">
                                        <p:cTn id="362" dur="2000"/>
                                        <p:tgtEl>
                                          <p:spTgt spid="56"/>
                                        </p:tgtEl>
                                        <p:attrNameLst>
                                          <p:attrName>ppt_y</p:attrName>
                                        </p:attrNameLst>
                                      </p:cBhvr>
                                      <p:tavLst>
                                        <p:tav tm="0">
                                          <p:val>
                                            <p:strVal val="ppt_y"/>
                                          </p:val>
                                        </p:tav>
                                        <p:tav tm="100000">
                                          <p:val>
                                            <p:strVal val="ppt_y"/>
                                          </p:val>
                                        </p:tav>
                                      </p:tavLst>
                                    </p:anim>
                                    <p:set>
                                      <p:cBhvr>
                                        <p:cTn id="363" dur="1" fill="hold">
                                          <p:stCondLst>
                                            <p:cond delay="1999"/>
                                          </p:stCondLst>
                                        </p:cTn>
                                        <p:tgtEl>
                                          <p:spTgt spid="56"/>
                                        </p:tgtEl>
                                        <p:attrNameLst>
                                          <p:attrName>style.visibility</p:attrName>
                                        </p:attrNameLst>
                                      </p:cBhvr>
                                      <p:to>
                                        <p:strVal val="hidden"/>
                                      </p:to>
                                    </p:set>
                                  </p:childTnLst>
                                </p:cTn>
                              </p:par>
                              <p:par>
                                <p:cTn id="364" presetID="2" presetClass="exit" presetSubtype="8" fill="hold" nodeType="withEffect">
                                  <p:stCondLst>
                                    <p:cond delay="0"/>
                                  </p:stCondLst>
                                  <p:childTnLst>
                                    <p:anim calcmode="lin" valueType="num">
                                      <p:cBhvr additive="base">
                                        <p:cTn id="365" dur="2000"/>
                                        <p:tgtEl>
                                          <p:spTgt spid="55"/>
                                        </p:tgtEl>
                                        <p:attrNameLst>
                                          <p:attrName>ppt_x</p:attrName>
                                        </p:attrNameLst>
                                      </p:cBhvr>
                                      <p:tavLst>
                                        <p:tav tm="0">
                                          <p:val>
                                            <p:strVal val="ppt_x"/>
                                          </p:val>
                                        </p:tav>
                                        <p:tav tm="100000">
                                          <p:val>
                                            <p:strVal val="0-ppt_w/2"/>
                                          </p:val>
                                        </p:tav>
                                      </p:tavLst>
                                    </p:anim>
                                    <p:anim calcmode="lin" valueType="num">
                                      <p:cBhvr additive="base">
                                        <p:cTn id="366" dur="2000"/>
                                        <p:tgtEl>
                                          <p:spTgt spid="55"/>
                                        </p:tgtEl>
                                        <p:attrNameLst>
                                          <p:attrName>ppt_y</p:attrName>
                                        </p:attrNameLst>
                                      </p:cBhvr>
                                      <p:tavLst>
                                        <p:tav tm="0">
                                          <p:val>
                                            <p:strVal val="ppt_y"/>
                                          </p:val>
                                        </p:tav>
                                        <p:tav tm="100000">
                                          <p:val>
                                            <p:strVal val="ppt_y"/>
                                          </p:val>
                                        </p:tav>
                                      </p:tavLst>
                                    </p:anim>
                                    <p:set>
                                      <p:cBhvr>
                                        <p:cTn id="367" dur="1" fill="hold">
                                          <p:stCondLst>
                                            <p:cond delay="1999"/>
                                          </p:stCondLst>
                                        </p:cTn>
                                        <p:tgtEl>
                                          <p:spTgt spid="55"/>
                                        </p:tgtEl>
                                        <p:attrNameLst>
                                          <p:attrName>style.visibility</p:attrName>
                                        </p:attrNameLst>
                                      </p:cBhvr>
                                      <p:to>
                                        <p:strVal val="hidden"/>
                                      </p:to>
                                    </p:set>
                                  </p:childTnLst>
                                </p:cTn>
                              </p:par>
                              <p:par>
                                <p:cTn id="368" presetID="2" presetClass="exit" presetSubtype="8" fill="hold" nodeType="withEffect">
                                  <p:stCondLst>
                                    <p:cond delay="0"/>
                                  </p:stCondLst>
                                  <p:childTnLst>
                                    <p:anim calcmode="lin" valueType="num">
                                      <p:cBhvr additive="base">
                                        <p:cTn id="369" dur="2000"/>
                                        <p:tgtEl>
                                          <p:spTgt spid="54"/>
                                        </p:tgtEl>
                                        <p:attrNameLst>
                                          <p:attrName>ppt_x</p:attrName>
                                        </p:attrNameLst>
                                      </p:cBhvr>
                                      <p:tavLst>
                                        <p:tav tm="0">
                                          <p:val>
                                            <p:strVal val="ppt_x"/>
                                          </p:val>
                                        </p:tav>
                                        <p:tav tm="100000">
                                          <p:val>
                                            <p:strVal val="0-ppt_w/2"/>
                                          </p:val>
                                        </p:tav>
                                      </p:tavLst>
                                    </p:anim>
                                    <p:anim calcmode="lin" valueType="num">
                                      <p:cBhvr additive="base">
                                        <p:cTn id="370" dur="2000"/>
                                        <p:tgtEl>
                                          <p:spTgt spid="54"/>
                                        </p:tgtEl>
                                        <p:attrNameLst>
                                          <p:attrName>ppt_y</p:attrName>
                                        </p:attrNameLst>
                                      </p:cBhvr>
                                      <p:tavLst>
                                        <p:tav tm="0">
                                          <p:val>
                                            <p:strVal val="ppt_y"/>
                                          </p:val>
                                        </p:tav>
                                        <p:tav tm="100000">
                                          <p:val>
                                            <p:strVal val="ppt_y"/>
                                          </p:val>
                                        </p:tav>
                                      </p:tavLst>
                                    </p:anim>
                                    <p:set>
                                      <p:cBhvr>
                                        <p:cTn id="371" dur="1" fill="hold">
                                          <p:stCondLst>
                                            <p:cond delay="1999"/>
                                          </p:stCondLst>
                                        </p:cTn>
                                        <p:tgtEl>
                                          <p:spTgt spid="54"/>
                                        </p:tgtEl>
                                        <p:attrNameLst>
                                          <p:attrName>style.visibility</p:attrName>
                                        </p:attrNameLst>
                                      </p:cBhvr>
                                      <p:to>
                                        <p:strVal val="hidden"/>
                                      </p:to>
                                    </p:set>
                                  </p:childTnLst>
                                </p:cTn>
                              </p:par>
                              <p:par>
                                <p:cTn id="372" presetID="2" presetClass="exit" presetSubtype="8" fill="hold" nodeType="withEffect">
                                  <p:stCondLst>
                                    <p:cond delay="0"/>
                                  </p:stCondLst>
                                  <p:childTnLst>
                                    <p:anim calcmode="lin" valueType="num">
                                      <p:cBhvr additive="base">
                                        <p:cTn id="373" dur="2000"/>
                                        <p:tgtEl>
                                          <p:spTgt spid="43"/>
                                        </p:tgtEl>
                                        <p:attrNameLst>
                                          <p:attrName>ppt_x</p:attrName>
                                        </p:attrNameLst>
                                      </p:cBhvr>
                                      <p:tavLst>
                                        <p:tav tm="0">
                                          <p:val>
                                            <p:strVal val="ppt_x"/>
                                          </p:val>
                                        </p:tav>
                                        <p:tav tm="100000">
                                          <p:val>
                                            <p:strVal val="0-ppt_w/2"/>
                                          </p:val>
                                        </p:tav>
                                      </p:tavLst>
                                    </p:anim>
                                    <p:anim calcmode="lin" valueType="num">
                                      <p:cBhvr additive="base">
                                        <p:cTn id="374" dur="2000"/>
                                        <p:tgtEl>
                                          <p:spTgt spid="43"/>
                                        </p:tgtEl>
                                        <p:attrNameLst>
                                          <p:attrName>ppt_y</p:attrName>
                                        </p:attrNameLst>
                                      </p:cBhvr>
                                      <p:tavLst>
                                        <p:tav tm="0">
                                          <p:val>
                                            <p:strVal val="ppt_y"/>
                                          </p:val>
                                        </p:tav>
                                        <p:tav tm="100000">
                                          <p:val>
                                            <p:strVal val="ppt_y"/>
                                          </p:val>
                                        </p:tav>
                                      </p:tavLst>
                                    </p:anim>
                                    <p:set>
                                      <p:cBhvr>
                                        <p:cTn id="375" dur="1" fill="hold">
                                          <p:stCondLst>
                                            <p:cond delay="1999"/>
                                          </p:stCondLst>
                                        </p:cTn>
                                        <p:tgtEl>
                                          <p:spTgt spid="43"/>
                                        </p:tgtEl>
                                        <p:attrNameLst>
                                          <p:attrName>style.visibility</p:attrName>
                                        </p:attrNameLst>
                                      </p:cBhvr>
                                      <p:to>
                                        <p:strVal val="hidden"/>
                                      </p:to>
                                    </p:set>
                                  </p:childTnLst>
                                </p:cTn>
                              </p:par>
                              <p:par>
                                <p:cTn id="376" presetID="2" presetClass="exit" presetSubtype="8" fill="hold" nodeType="withEffect">
                                  <p:stCondLst>
                                    <p:cond delay="0"/>
                                  </p:stCondLst>
                                  <p:childTnLst>
                                    <p:anim calcmode="lin" valueType="num">
                                      <p:cBhvr additive="base">
                                        <p:cTn id="377" dur="2000"/>
                                        <p:tgtEl>
                                          <p:spTgt spid="41"/>
                                        </p:tgtEl>
                                        <p:attrNameLst>
                                          <p:attrName>ppt_x</p:attrName>
                                        </p:attrNameLst>
                                      </p:cBhvr>
                                      <p:tavLst>
                                        <p:tav tm="0">
                                          <p:val>
                                            <p:strVal val="ppt_x"/>
                                          </p:val>
                                        </p:tav>
                                        <p:tav tm="100000">
                                          <p:val>
                                            <p:strVal val="0-ppt_w/2"/>
                                          </p:val>
                                        </p:tav>
                                      </p:tavLst>
                                    </p:anim>
                                    <p:anim calcmode="lin" valueType="num">
                                      <p:cBhvr additive="base">
                                        <p:cTn id="378" dur="2000"/>
                                        <p:tgtEl>
                                          <p:spTgt spid="41"/>
                                        </p:tgtEl>
                                        <p:attrNameLst>
                                          <p:attrName>ppt_y</p:attrName>
                                        </p:attrNameLst>
                                      </p:cBhvr>
                                      <p:tavLst>
                                        <p:tav tm="0">
                                          <p:val>
                                            <p:strVal val="ppt_y"/>
                                          </p:val>
                                        </p:tav>
                                        <p:tav tm="100000">
                                          <p:val>
                                            <p:strVal val="ppt_y"/>
                                          </p:val>
                                        </p:tav>
                                      </p:tavLst>
                                    </p:anim>
                                    <p:set>
                                      <p:cBhvr>
                                        <p:cTn id="379" dur="1" fill="hold">
                                          <p:stCondLst>
                                            <p:cond delay="1999"/>
                                          </p:stCondLst>
                                        </p:cTn>
                                        <p:tgtEl>
                                          <p:spTgt spid="41"/>
                                        </p:tgtEl>
                                        <p:attrNameLst>
                                          <p:attrName>style.visibility</p:attrName>
                                        </p:attrNameLst>
                                      </p:cBhvr>
                                      <p:to>
                                        <p:strVal val="hidden"/>
                                      </p:to>
                                    </p:set>
                                  </p:childTnLst>
                                </p:cTn>
                              </p:par>
                              <p:par>
                                <p:cTn id="380" presetID="2" presetClass="exit" presetSubtype="8" fill="hold" nodeType="withEffect">
                                  <p:stCondLst>
                                    <p:cond delay="0"/>
                                  </p:stCondLst>
                                  <p:childTnLst>
                                    <p:anim calcmode="lin" valueType="num">
                                      <p:cBhvr additive="base">
                                        <p:cTn id="381" dur="2000"/>
                                        <p:tgtEl>
                                          <p:spTgt spid="40"/>
                                        </p:tgtEl>
                                        <p:attrNameLst>
                                          <p:attrName>ppt_x</p:attrName>
                                        </p:attrNameLst>
                                      </p:cBhvr>
                                      <p:tavLst>
                                        <p:tav tm="0">
                                          <p:val>
                                            <p:strVal val="ppt_x"/>
                                          </p:val>
                                        </p:tav>
                                        <p:tav tm="100000">
                                          <p:val>
                                            <p:strVal val="0-ppt_w/2"/>
                                          </p:val>
                                        </p:tav>
                                      </p:tavLst>
                                    </p:anim>
                                    <p:anim calcmode="lin" valueType="num">
                                      <p:cBhvr additive="base">
                                        <p:cTn id="382" dur="2000"/>
                                        <p:tgtEl>
                                          <p:spTgt spid="40"/>
                                        </p:tgtEl>
                                        <p:attrNameLst>
                                          <p:attrName>ppt_y</p:attrName>
                                        </p:attrNameLst>
                                      </p:cBhvr>
                                      <p:tavLst>
                                        <p:tav tm="0">
                                          <p:val>
                                            <p:strVal val="ppt_y"/>
                                          </p:val>
                                        </p:tav>
                                        <p:tav tm="100000">
                                          <p:val>
                                            <p:strVal val="ppt_y"/>
                                          </p:val>
                                        </p:tav>
                                      </p:tavLst>
                                    </p:anim>
                                    <p:set>
                                      <p:cBhvr>
                                        <p:cTn id="383" dur="1" fill="hold">
                                          <p:stCondLst>
                                            <p:cond delay="1999"/>
                                          </p:stCondLst>
                                        </p:cTn>
                                        <p:tgtEl>
                                          <p:spTgt spid="40"/>
                                        </p:tgtEl>
                                        <p:attrNameLst>
                                          <p:attrName>style.visibility</p:attrName>
                                        </p:attrNameLst>
                                      </p:cBhvr>
                                      <p:to>
                                        <p:strVal val="hidden"/>
                                      </p:to>
                                    </p:set>
                                  </p:childTnLst>
                                </p:cTn>
                              </p:par>
                              <p:par>
                                <p:cTn id="384" presetID="2" presetClass="exit" presetSubtype="8" fill="hold" nodeType="withEffect">
                                  <p:stCondLst>
                                    <p:cond delay="0"/>
                                  </p:stCondLst>
                                  <p:childTnLst>
                                    <p:anim calcmode="lin" valueType="num">
                                      <p:cBhvr additive="base">
                                        <p:cTn id="385" dur="2000"/>
                                        <p:tgtEl>
                                          <p:spTgt spid="38"/>
                                        </p:tgtEl>
                                        <p:attrNameLst>
                                          <p:attrName>ppt_x</p:attrName>
                                        </p:attrNameLst>
                                      </p:cBhvr>
                                      <p:tavLst>
                                        <p:tav tm="0">
                                          <p:val>
                                            <p:strVal val="ppt_x"/>
                                          </p:val>
                                        </p:tav>
                                        <p:tav tm="100000">
                                          <p:val>
                                            <p:strVal val="0-ppt_w/2"/>
                                          </p:val>
                                        </p:tav>
                                      </p:tavLst>
                                    </p:anim>
                                    <p:anim calcmode="lin" valueType="num">
                                      <p:cBhvr additive="base">
                                        <p:cTn id="386" dur="2000"/>
                                        <p:tgtEl>
                                          <p:spTgt spid="38"/>
                                        </p:tgtEl>
                                        <p:attrNameLst>
                                          <p:attrName>ppt_y</p:attrName>
                                        </p:attrNameLst>
                                      </p:cBhvr>
                                      <p:tavLst>
                                        <p:tav tm="0">
                                          <p:val>
                                            <p:strVal val="ppt_y"/>
                                          </p:val>
                                        </p:tav>
                                        <p:tav tm="100000">
                                          <p:val>
                                            <p:strVal val="ppt_y"/>
                                          </p:val>
                                        </p:tav>
                                      </p:tavLst>
                                    </p:anim>
                                    <p:set>
                                      <p:cBhvr>
                                        <p:cTn id="387" dur="1" fill="hold">
                                          <p:stCondLst>
                                            <p:cond delay="1999"/>
                                          </p:stCondLst>
                                        </p:cTn>
                                        <p:tgtEl>
                                          <p:spTgt spid="38"/>
                                        </p:tgtEl>
                                        <p:attrNameLst>
                                          <p:attrName>style.visibility</p:attrName>
                                        </p:attrNameLst>
                                      </p:cBhvr>
                                      <p:to>
                                        <p:strVal val="hidden"/>
                                      </p:to>
                                    </p:set>
                                  </p:childTnLst>
                                </p:cTn>
                              </p:par>
                              <p:par>
                                <p:cTn id="388" presetID="2" presetClass="exit" presetSubtype="8" fill="hold" nodeType="withEffect">
                                  <p:stCondLst>
                                    <p:cond delay="0"/>
                                  </p:stCondLst>
                                  <p:childTnLst>
                                    <p:anim calcmode="lin" valueType="num">
                                      <p:cBhvr additive="base">
                                        <p:cTn id="389" dur="2000"/>
                                        <p:tgtEl>
                                          <p:spTgt spid="37"/>
                                        </p:tgtEl>
                                        <p:attrNameLst>
                                          <p:attrName>ppt_x</p:attrName>
                                        </p:attrNameLst>
                                      </p:cBhvr>
                                      <p:tavLst>
                                        <p:tav tm="0">
                                          <p:val>
                                            <p:strVal val="ppt_x"/>
                                          </p:val>
                                        </p:tav>
                                        <p:tav tm="100000">
                                          <p:val>
                                            <p:strVal val="0-ppt_w/2"/>
                                          </p:val>
                                        </p:tav>
                                      </p:tavLst>
                                    </p:anim>
                                    <p:anim calcmode="lin" valueType="num">
                                      <p:cBhvr additive="base">
                                        <p:cTn id="390" dur="2000"/>
                                        <p:tgtEl>
                                          <p:spTgt spid="37"/>
                                        </p:tgtEl>
                                        <p:attrNameLst>
                                          <p:attrName>ppt_y</p:attrName>
                                        </p:attrNameLst>
                                      </p:cBhvr>
                                      <p:tavLst>
                                        <p:tav tm="0">
                                          <p:val>
                                            <p:strVal val="ppt_y"/>
                                          </p:val>
                                        </p:tav>
                                        <p:tav tm="100000">
                                          <p:val>
                                            <p:strVal val="ppt_y"/>
                                          </p:val>
                                        </p:tav>
                                      </p:tavLst>
                                    </p:anim>
                                    <p:set>
                                      <p:cBhvr>
                                        <p:cTn id="391" dur="1" fill="hold">
                                          <p:stCondLst>
                                            <p:cond delay="1999"/>
                                          </p:stCondLst>
                                        </p:cTn>
                                        <p:tgtEl>
                                          <p:spTgt spid="37"/>
                                        </p:tgtEl>
                                        <p:attrNameLst>
                                          <p:attrName>style.visibility</p:attrName>
                                        </p:attrNameLst>
                                      </p:cBhvr>
                                      <p:to>
                                        <p:strVal val="hidden"/>
                                      </p:to>
                                    </p:set>
                                  </p:childTnLst>
                                </p:cTn>
                              </p:par>
                              <p:par>
                                <p:cTn id="392" presetID="2" presetClass="exit" presetSubtype="8" fill="hold" nodeType="withEffect">
                                  <p:stCondLst>
                                    <p:cond delay="0"/>
                                  </p:stCondLst>
                                  <p:childTnLst>
                                    <p:anim calcmode="lin" valueType="num">
                                      <p:cBhvr additive="base">
                                        <p:cTn id="393" dur="2000"/>
                                        <p:tgtEl>
                                          <p:spTgt spid="36"/>
                                        </p:tgtEl>
                                        <p:attrNameLst>
                                          <p:attrName>ppt_x</p:attrName>
                                        </p:attrNameLst>
                                      </p:cBhvr>
                                      <p:tavLst>
                                        <p:tav tm="0">
                                          <p:val>
                                            <p:strVal val="ppt_x"/>
                                          </p:val>
                                        </p:tav>
                                        <p:tav tm="100000">
                                          <p:val>
                                            <p:strVal val="0-ppt_w/2"/>
                                          </p:val>
                                        </p:tav>
                                      </p:tavLst>
                                    </p:anim>
                                    <p:anim calcmode="lin" valueType="num">
                                      <p:cBhvr additive="base">
                                        <p:cTn id="394" dur="2000"/>
                                        <p:tgtEl>
                                          <p:spTgt spid="36"/>
                                        </p:tgtEl>
                                        <p:attrNameLst>
                                          <p:attrName>ppt_y</p:attrName>
                                        </p:attrNameLst>
                                      </p:cBhvr>
                                      <p:tavLst>
                                        <p:tav tm="0">
                                          <p:val>
                                            <p:strVal val="ppt_y"/>
                                          </p:val>
                                        </p:tav>
                                        <p:tav tm="100000">
                                          <p:val>
                                            <p:strVal val="ppt_y"/>
                                          </p:val>
                                        </p:tav>
                                      </p:tavLst>
                                    </p:anim>
                                    <p:set>
                                      <p:cBhvr>
                                        <p:cTn id="395" dur="1" fill="hold">
                                          <p:stCondLst>
                                            <p:cond delay="1999"/>
                                          </p:stCondLst>
                                        </p:cTn>
                                        <p:tgtEl>
                                          <p:spTgt spid="36"/>
                                        </p:tgtEl>
                                        <p:attrNameLst>
                                          <p:attrName>style.visibility</p:attrName>
                                        </p:attrNameLst>
                                      </p:cBhvr>
                                      <p:to>
                                        <p:strVal val="hidden"/>
                                      </p:to>
                                    </p:set>
                                  </p:childTnLst>
                                </p:cTn>
                              </p:par>
                              <p:par>
                                <p:cTn id="396" presetID="2" presetClass="exit" presetSubtype="8" fill="hold" nodeType="withEffect">
                                  <p:stCondLst>
                                    <p:cond delay="0"/>
                                  </p:stCondLst>
                                  <p:childTnLst>
                                    <p:anim calcmode="lin" valueType="num">
                                      <p:cBhvr additive="base">
                                        <p:cTn id="397" dur="2000"/>
                                        <p:tgtEl>
                                          <p:spTgt spid="35"/>
                                        </p:tgtEl>
                                        <p:attrNameLst>
                                          <p:attrName>ppt_x</p:attrName>
                                        </p:attrNameLst>
                                      </p:cBhvr>
                                      <p:tavLst>
                                        <p:tav tm="0">
                                          <p:val>
                                            <p:strVal val="ppt_x"/>
                                          </p:val>
                                        </p:tav>
                                        <p:tav tm="100000">
                                          <p:val>
                                            <p:strVal val="0-ppt_w/2"/>
                                          </p:val>
                                        </p:tav>
                                      </p:tavLst>
                                    </p:anim>
                                    <p:anim calcmode="lin" valueType="num">
                                      <p:cBhvr additive="base">
                                        <p:cTn id="398" dur="2000"/>
                                        <p:tgtEl>
                                          <p:spTgt spid="35"/>
                                        </p:tgtEl>
                                        <p:attrNameLst>
                                          <p:attrName>ppt_y</p:attrName>
                                        </p:attrNameLst>
                                      </p:cBhvr>
                                      <p:tavLst>
                                        <p:tav tm="0">
                                          <p:val>
                                            <p:strVal val="ppt_y"/>
                                          </p:val>
                                        </p:tav>
                                        <p:tav tm="100000">
                                          <p:val>
                                            <p:strVal val="ppt_y"/>
                                          </p:val>
                                        </p:tav>
                                      </p:tavLst>
                                    </p:anim>
                                    <p:set>
                                      <p:cBhvr>
                                        <p:cTn id="399" dur="1" fill="hold">
                                          <p:stCondLst>
                                            <p:cond delay="1999"/>
                                          </p:stCondLst>
                                        </p:cTn>
                                        <p:tgtEl>
                                          <p:spTgt spid="35"/>
                                        </p:tgtEl>
                                        <p:attrNameLst>
                                          <p:attrName>style.visibility</p:attrName>
                                        </p:attrNameLst>
                                      </p:cBhvr>
                                      <p:to>
                                        <p:strVal val="hidden"/>
                                      </p:to>
                                    </p:set>
                                  </p:childTnLst>
                                </p:cTn>
                              </p:par>
                              <p:par>
                                <p:cTn id="400" presetID="2" presetClass="exit" presetSubtype="8" fill="hold" nodeType="withEffect">
                                  <p:stCondLst>
                                    <p:cond delay="0"/>
                                  </p:stCondLst>
                                  <p:childTnLst>
                                    <p:anim calcmode="lin" valueType="num">
                                      <p:cBhvr additive="base">
                                        <p:cTn id="401" dur="2000"/>
                                        <p:tgtEl>
                                          <p:spTgt spid="33"/>
                                        </p:tgtEl>
                                        <p:attrNameLst>
                                          <p:attrName>ppt_x</p:attrName>
                                        </p:attrNameLst>
                                      </p:cBhvr>
                                      <p:tavLst>
                                        <p:tav tm="0">
                                          <p:val>
                                            <p:strVal val="ppt_x"/>
                                          </p:val>
                                        </p:tav>
                                        <p:tav tm="100000">
                                          <p:val>
                                            <p:strVal val="0-ppt_w/2"/>
                                          </p:val>
                                        </p:tav>
                                      </p:tavLst>
                                    </p:anim>
                                    <p:anim calcmode="lin" valueType="num">
                                      <p:cBhvr additive="base">
                                        <p:cTn id="402" dur="2000"/>
                                        <p:tgtEl>
                                          <p:spTgt spid="33"/>
                                        </p:tgtEl>
                                        <p:attrNameLst>
                                          <p:attrName>ppt_y</p:attrName>
                                        </p:attrNameLst>
                                      </p:cBhvr>
                                      <p:tavLst>
                                        <p:tav tm="0">
                                          <p:val>
                                            <p:strVal val="ppt_y"/>
                                          </p:val>
                                        </p:tav>
                                        <p:tav tm="100000">
                                          <p:val>
                                            <p:strVal val="ppt_y"/>
                                          </p:val>
                                        </p:tav>
                                      </p:tavLst>
                                    </p:anim>
                                    <p:set>
                                      <p:cBhvr>
                                        <p:cTn id="403" dur="1" fill="hold">
                                          <p:stCondLst>
                                            <p:cond delay="1999"/>
                                          </p:stCondLst>
                                        </p:cTn>
                                        <p:tgtEl>
                                          <p:spTgt spid="33"/>
                                        </p:tgtEl>
                                        <p:attrNameLst>
                                          <p:attrName>style.visibility</p:attrName>
                                        </p:attrNameLst>
                                      </p:cBhvr>
                                      <p:to>
                                        <p:strVal val="hidden"/>
                                      </p:to>
                                    </p:set>
                                  </p:childTnLst>
                                </p:cTn>
                              </p:par>
                              <p:par>
                                <p:cTn id="404" presetID="2" presetClass="exit" presetSubtype="8" fill="hold" nodeType="withEffect">
                                  <p:stCondLst>
                                    <p:cond delay="0"/>
                                  </p:stCondLst>
                                  <p:childTnLst>
                                    <p:anim calcmode="lin" valueType="num">
                                      <p:cBhvr additive="base">
                                        <p:cTn id="405" dur="2000"/>
                                        <p:tgtEl>
                                          <p:spTgt spid="31"/>
                                        </p:tgtEl>
                                        <p:attrNameLst>
                                          <p:attrName>ppt_x</p:attrName>
                                        </p:attrNameLst>
                                      </p:cBhvr>
                                      <p:tavLst>
                                        <p:tav tm="0">
                                          <p:val>
                                            <p:strVal val="ppt_x"/>
                                          </p:val>
                                        </p:tav>
                                        <p:tav tm="100000">
                                          <p:val>
                                            <p:strVal val="0-ppt_w/2"/>
                                          </p:val>
                                        </p:tav>
                                      </p:tavLst>
                                    </p:anim>
                                    <p:anim calcmode="lin" valueType="num">
                                      <p:cBhvr additive="base">
                                        <p:cTn id="406" dur="2000"/>
                                        <p:tgtEl>
                                          <p:spTgt spid="31"/>
                                        </p:tgtEl>
                                        <p:attrNameLst>
                                          <p:attrName>ppt_y</p:attrName>
                                        </p:attrNameLst>
                                      </p:cBhvr>
                                      <p:tavLst>
                                        <p:tav tm="0">
                                          <p:val>
                                            <p:strVal val="ppt_y"/>
                                          </p:val>
                                        </p:tav>
                                        <p:tav tm="100000">
                                          <p:val>
                                            <p:strVal val="ppt_y"/>
                                          </p:val>
                                        </p:tav>
                                      </p:tavLst>
                                    </p:anim>
                                    <p:set>
                                      <p:cBhvr>
                                        <p:cTn id="407" dur="1" fill="hold">
                                          <p:stCondLst>
                                            <p:cond delay="1999"/>
                                          </p:stCondLst>
                                        </p:cTn>
                                        <p:tgtEl>
                                          <p:spTgt spid="31"/>
                                        </p:tgtEl>
                                        <p:attrNameLst>
                                          <p:attrName>style.visibility</p:attrName>
                                        </p:attrNameLst>
                                      </p:cBhvr>
                                      <p:to>
                                        <p:strVal val="hidden"/>
                                      </p:to>
                                    </p:set>
                                  </p:childTnLst>
                                </p:cTn>
                              </p:par>
                              <p:par>
                                <p:cTn id="408" presetID="2" presetClass="exit" presetSubtype="8" fill="hold" nodeType="withEffect">
                                  <p:stCondLst>
                                    <p:cond delay="0"/>
                                  </p:stCondLst>
                                  <p:childTnLst>
                                    <p:anim calcmode="lin" valueType="num">
                                      <p:cBhvr additive="base">
                                        <p:cTn id="409" dur="2000"/>
                                        <p:tgtEl>
                                          <p:spTgt spid="30"/>
                                        </p:tgtEl>
                                        <p:attrNameLst>
                                          <p:attrName>ppt_x</p:attrName>
                                        </p:attrNameLst>
                                      </p:cBhvr>
                                      <p:tavLst>
                                        <p:tav tm="0">
                                          <p:val>
                                            <p:strVal val="ppt_x"/>
                                          </p:val>
                                        </p:tav>
                                        <p:tav tm="100000">
                                          <p:val>
                                            <p:strVal val="0-ppt_w/2"/>
                                          </p:val>
                                        </p:tav>
                                      </p:tavLst>
                                    </p:anim>
                                    <p:anim calcmode="lin" valueType="num">
                                      <p:cBhvr additive="base">
                                        <p:cTn id="410" dur="2000"/>
                                        <p:tgtEl>
                                          <p:spTgt spid="30"/>
                                        </p:tgtEl>
                                        <p:attrNameLst>
                                          <p:attrName>ppt_y</p:attrName>
                                        </p:attrNameLst>
                                      </p:cBhvr>
                                      <p:tavLst>
                                        <p:tav tm="0">
                                          <p:val>
                                            <p:strVal val="ppt_y"/>
                                          </p:val>
                                        </p:tav>
                                        <p:tav tm="100000">
                                          <p:val>
                                            <p:strVal val="ppt_y"/>
                                          </p:val>
                                        </p:tav>
                                      </p:tavLst>
                                    </p:anim>
                                    <p:set>
                                      <p:cBhvr>
                                        <p:cTn id="411" dur="1" fill="hold">
                                          <p:stCondLst>
                                            <p:cond delay="1999"/>
                                          </p:stCondLst>
                                        </p:cTn>
                                        <p:tgtEl>
                                          <p:spTgt spid="30"/>
                                        </p:tgtEl>
                                        <p:attrNameLst>
                                          <p:attrName>style.visibility</p:attrName>
                                        </p:attrNameLst>
                                      </p:cBhvr>
                                      <p:to>
                                        <p:strVal val="hidden"/>
                                      </p:to>
                                    </p:set>
                                  </p:childTnLst>
                                </p:cTn>
                              </p:par>
                              <p:par>
                                <p:cTn id="412" presetID="2" presetClass="exit" presetSubtype="8" fill="hold" nodeType="withEffect">
                                  <p:stCondLst>
                                    <p:cond delay="0"/>
                                  </p:stCondLst>
                                  <p:childTnLst>
                                    <p:anim calcmode="lin" valueType="num">
                                      <p:cBhvr additive="base">
                                        <p:cTn id="413" dur="2000"/>
                                        <p:tgtEl>
                                          <p:spTgt spid="29"/>
                                        </p:tgtEl>
                                        <p:attrNameLst>
                                          <p:attrName>ppt_x</p:attrName>
                                        </p:attrNameLst>
                                      </p:cBhvr>
                                      <p:tavLst>
                                        <p:tav tm="0">
                                          <p:val>
                                            <p:strVal val="ppt_x"/>
                                          </p:val>
                                        </p:tav>
                                        <p:tav tm="100000">
                                          <p:val>
                                            <p:strVal val="0-ppt_w/2"/>
                                          </p:val>
                                        </p:tav>
                                      </p:tavLst>
                                    </p:anim>
                                    <p:anim calcmode="lin" valueType="num">
                                      <p:cBhvr additive="base">
                                        <p:cTn id="414" dur="2000"/>
                                        <p:tgtEl>
                                          <p:spTgt spid="29"/>
                                        </p:tgtEl>
                                        <p:attrNameLst>
                                          <p:attrName>ppt_y</p:attrName>
                                        </p:attrNameLst>
                                      </p:cBhvr>
                                      <p:tavLst>
                                        <p:tav tm="0">
                                          <p:val>
                                            <p:strVal val="ppt_y"/>
                                          </p:val>
                                        </p:tav>
                                        <p:tav tm="100000">
                                          <p:val>
                                            <p:strVal val="ppt_y"/>
                                          </p:val>
                                        </p:tav>
                                      </p:tavLst>
                                    </p:anim>
                                    <p:set>
                                      <p:cBhvr>
                                        <p:cTn id="415" dur="1" fill="hold">
                                          <p:stCondLst>
                                            <p:cond delay="1999"/>
                                          </p:stCondLst>
                                        </p:cTn>
                                        <p:tgtEl>
                                          <p:spTgt spid="29"/>
                                        </p:tgtEl>
                                        <p:attrNameLst>
                                          <p:attrName>style.visibility</p:attrName>
                                        </p:attrNameLst>
                                      </p:cBhvr>
                                      <p:to>
                                        <p:strVal val="hidden"/>
                                      </p:to>
                                    </p:set>
                                  </p:childTnLst>
                                </p:cTn>
                              </p:par>
                              <p:par>
                                <p:cTn id="416" presetID="2" presetClass="exit" presetSubtype="8" fill="hold" nodeType="withEffect">
                                  <p:stCondLst>
                                    <p:cond delay="0"/>
                                  </p:stCondLst>
                                  <p:childTnLst>
                                    <p:anim calcmode="lin" valueType="num">
                                      <p:cBhvr additive="base">
                                        <p:cTn id="417" dur="2000"/>
                                        <p:tgtEl>
                                          <p:spTgt spid="28"/>
                                        </p:tgtEl>
                                        <p:attrNameLst>
                                          <p:attrName>ppt_x</p:attrName>
                                        </p:attrNameLst>
                                      </p:cBhvr>
                                      <p:tavLst>
                                        <p:tav tm="0">
                                          <p:val>
                                            <p:strVal val="ppt_x"/>
                                          </p:val>
                                        </p:tav>
                                        <p:tav tm="100000">
                                          <p:val>
                                            <p:strVal val="0-ppt_w/2"/>
                                          </p:val>
                                        </p:tav>
                                      </p:tavLst>
                                    </p:anim>
                                    <p:anim calcmode="lin" valueType="num">
                                      <p:cBhvr additive="base">
                                        <p:cTn id="418" dur="2000"/>
                                        <p:tgtEl>
                                          <p:spTgt spid="28"/>
                                        </p:tgtEl>
                                        <p:attrNameLst>
                                          <p:attrName>ppt_y</p:attrName>
                                        </p:attrNameLst>
                                      </p:cBhvr>
                                      <p:tavLst>
                                        <p:tav tm="0">
                                          <p:val>
                                            <p:strVal val="ppt_y"/>
                                          </p:val>
                                        </p:tav>
                                        <p:tav tm="100000">
                                          <p:val>
                                            <p:strVal val="ppt_y"/>
                                          </p:val>
                                        </p:tav>
                                      </p:tavLst>
                                    </p:anim>
                                    <p:set>
                                      <p:cBhvr>
                                        <p:cTn id="419" dur="1" fill="hold">
                                          <p:stCondLst>
                                            <p:cond delay="1999"/>
                                          </p:stCondLst>
                                        </p:cTn>
                                        <p:tgtEl>
                                          <p:spTgt spid="28"/>
                                        </p:tgtEl>
                                        <p:attrNameLst>
                                          <p:attrName>style.visibility</p:attrName>
                                        </p:attrNameLst>
                                      </p:cBhvr>
                                      <p:to>
                                        <p:strVal val="hidden"/>
                                      </p:to>
                                    </p:set>
                                  </p:childTnLst>
                                </p:cTn>
                              </p:par>
                              <p:par>
                                <p:cTn id="420" presetID="2" presetClass="exit" presetSubtype="8" fill="hold" nodeType="withEffect">
                                  <p:stCondLst>
                                    <p:cond delay="0"/>
                                  </p:stCondLst>
                                  <p:childTnLst>
                                    <p:anim calcmode="lin" valueType="num">
                                      <p:cBhvr additive="base">
                                        <p:cTn id="421" dur="2000"/>
                                        <p:tgtEl>
                                          <p:spTgt spid="27"/>
                                        </p:tgtEl>
                                        <p:attrNameLst>
                                          <p:attrName>ppt_x</p:attrName>
                                        </p:attrNameLst>
                                      </p:cBhvr>
                                      <p:tavLst>
                                        <p:tav tm="0">
                                          <p:val>
                                            <p:strVal val="ppt_x"/>
                                          </p:val>
                                        </p:tav>
                                        <p:tav tm="100000">
                                          <p:val>
                                            <p:strVal val="0-ppt_w/2"/>
                                          </p:val>
                                        </p:tav>
                                      </p:tavLst>
                                    </p:anim>
                                    <p:anim calcmode="lin" valueType="num">
                                      <p:cBhvr additive="base">
                                        <p:cTn id="422" dur="2000"/>
                                        <p:tgtEl>
                                          <p:spTgt spid="27"/>
                                        </p:tgtEl>
                                        <p:attrNameLst>
                                          <p:attrName>ppt_y</p:attrName>
                                        </p:attrNameLst>
                                      </p:cBhvr>
                                      <p:tavLst>
                                        <p:tav tm="0">
                                          <p:val>
                                            <p:strVal val="ppt_y"/>
                                          </p:val>
                                        </p:tav>
                                        <p:tav tm="100000">
                                          <p:val>
                                            <p:strVal val="ppt_y"/>
                                          </p:val>
                                        </p:tav>
                                      </p:tavLst>
                                    </p:anim>
                                    <p:set>
                                      <p:cBhvr>
                                        <p:cTn id="423" dur="1" fill="hold">
                                          <p:stCondLst>
                                            <p:cond delay="1999"/>
                                          </p:stCondLst>
                                        </p:cTn>
                                        <p:tgtEl>
                                          <p:spTgt spid="27"/>
                                        </p:tgtEl>
                                        <p:attrNameLst>
                                          <p:attrName>style.visibility</p:attrName>
                                        </p:attrNameLst>
                                      </p:cBhvr>
                                      <p:to>
                                        <p:strVal val="hidden"/>
                                      </p:to>
                                    </p:set>
                                  </p:childTnLst>
                                </p:cTn>
                              </p:par>
                              <p:par>
                                <p:cTn id="424" presetID="2" presetClass="exit" presetSubtype="8" fill="hold" nodeType="withEffect">
                                  <p:stCondLst>
                                    <p:cond delay="0"/>
                                  </p:stCondLst>
                                  <p:childTnLst>
                                    <p:anim calcmode="lin" valueType="num">
                                      <p:cBhvr additive="base">
                                        <p:cTn id="425" dur="2000"/>
                                        <p:tgtEl>
                                          <p:spTgt spid="26"/>
                                        </p:tgtEl>
                                        <p:attrNameLst>
                                          <p:attrName>ppt_x</p:attrName>
                                        </p:attrNameLst>
                                      </p:cBhvr>
                                      <p:tavLst>
                                        <p:tav tm="0">
                                          <p:val>
                                            <p:strVal val="ppt_x"/>
                                          </p:val>
                                        </p:tav>
                                        <p:tav tm="100000">
                                          <p:val>
                                            <p:strVal val="0-ppt_w/2"/>
                                          </p:val>
                                        </p:tav>
                                      </p:tavLst>
                                    </p:anim>
                                    <p:anim calcmode="lin" valueType="num">
                                      <p:cBhvr additive="base">
                                        <p:cTn id="426" dur="2000"/>
                                        <p:tgtEl>
                                          <p:spTgt spid="26"/>
                                        </p:tgtEl>
                                        <p:attrNameLst>
                                          <p:attrName>ppt_y</p:attrName>
                                        </p:attrNameLst>
                                      </p:cBhvr>
                                      <p:tavLst>
                                        <p:tav tm="0">
                                          <p:val>
                                            <p:strVal val="ppt_y"/>
                                          </p:val>
                                        </p:tav>
                                        <p:tav tm="100000">
                                          <p:val>
                                            <p:strVal val="ppt_y"/>
                                          </p:val>
                                        </p:tav>
                                      </p:tavLst>
                                    </p:anim>
                                    <p:set>
                                      <p:cBhvr>
                                        <p:cTn id="427" dur="1" fill="hold">
                                          <p:stCondLst>
                                            <p:cond delay="1999"/>
                                          </p:stCondLst>
                                        </p:cTn>
                                        <p:tgtEl>
                                          <p:spTgt spid="26"/>
                                        </p:tgtEl>
                                        <p:attrNameLst>
                                          <p:attrName>style.visibility</p:attrName>
                                        </p:attrNameLst>
                                      </p:cBhvr>
                                      <p:to>
                                        <p:strVal val="hidden"/>
                                      </p:to>
                                    </p:set>
                                  </p:childTnLst>
                                </p:cTn>
                              </p:par>
                              <p:par>
                                <p:cTn id="428" presetID="2" presetClass="exit" presetSubtype="8" fill="hold" nodeType="withEffect">
                                  <p:stCondLst>
                                    <p:cond delay="0"/>
                                  </p:stCondLst>
                                  <p:childTnLst>
                                    <p:anim calcmode="lin" valueType="num">
                                      <p:cBhvr additive="base">
                                        <p:cTn id="429" dur="2000"/>
                                        <p:tgtEl>
                                          <p:spTgt spid="25"/>
                                        </p:tgtEl>
                                        <p:attrNameLst>
                                          <p:attrName>ppt_x</p:attrName>
                                        </p:attrNameLst>
                                      </p:cBhvr>
                                      <p:tavLst>
                                        <p:tav tm="0">
                                          <p:val>
                                            <p:strVal val="ppt_x"/>
                                          </p:val>
                                        </p:tav>
                                        <p:tav tm="100000">
                                          <p:val>
                                            <p:strVal val="0-ppt_w/2"/>
                                          </p:val>
                                        </p:tav>
                                      </p:tavLst>
                                    </p:anim>
                                    <p:anim calcmode="lin" valueType="num">
                                      <p:cBhvr additive="base">
                                        <p:cTn id="430" dur="2000"/>
                                        <p:tgtEl>
                                          <p:spTgt spid="25"/>
                                        </p:tgtEl>
                                        <p:attrNameLst>
                                          <p:attrName>ppt_y</p:attrName>
                                        </p:attrNameLst>
                                      </p:cBhvr>
                                      <p:tavLst>
                                        <p:tav tm="0">
                                          <p:val>
                                            <p:strVal val="ppt_y"/>
                                          </p:val>
                                        </p:tav>
                                        <p:tav tm="100000">
                                          <p:val>
                                            <p:strVal val="ppt_y"/>
                                          </p:val>
                                        </p:tav>
                                      </p:tavLst>
                                    </p:anim>
                                    <p:set>
                                      <p:cBhvr>
                                        <p:cTn id="431" dur="1" fill="hold">
                                          <p:stCondLst>
                                            <p:cond delay="1999"/>
                                          </p:stCondLst>
                                        </p:cTn>
                                        <p:tgtEl>
                                          <p:spTgt spid="25"/>
                                        </p:tgtEl>
                                        <p:attrNameLst>
                                          <p:attrName>style.visibility</p:attrName>
                                        </p:attrNameLst>
                                      </p:cBhvr>
                                      <p:to>
                                        <p:strVal val="hidden"/>
                                      </p:to>
                                    </p:set>
                                  </p:childTnLst>
                                </p:cTn>
                              </p:par>
                              <p:par>
                                <p:cTn id="432" presetID="2" presetClass="exit" presetSubtype="8" fill="hold" nodeType="withEffect">
                                  <p:stCondLst>
                                    <p:cond delay="0"/>
                                  </p:stCondLst>
                                  <p:childTnLst>
                                    <p:anim calcmode="lin" valueType="num">
                                      <p:cBhvr additive="base">
                                        <p:cTn id="433" dur="2000"/>
                                        <p:tgtEl>
                                          <p:spTgt spid="24"/>
                                        </p:tgtEl>
                                        <p:attrNameLst>
                                          <p:attrName>ppt_x</p:attrName>
                                        </p:attrNameLst>
                                      </p:cBhvr>
                                      <p:tavLst>
                                        <p:tav tm="0">
                                          <p:val>
                                            <p:strVal val="ppt_x"/>
                                          </p:val>
                                        </p:tav>
                                        <p:tav tm="100000">
                                          <p:val>
                                            <p:strVal val="0-ppt_w/2"/>
                                          </p:val>
                                        </p:tav>
                                      </p:tavLst>
                                    </p:anim>
                                    <p:anim calcmode="lin" valueType="num">
                                      <p:cBhvr additive="base">
                                        <p:cTn id="434" dur="2000"/>
                                        <p:tgtEl>
                                          <p:spTgt spid="24"/>
                                        </p:tgtEl>
                                        <p:attrNameLst>
                                          <p:attrName>ppt_y</p:attrName>
                                        </p:attrNameLst>
                                      </p:cBhvr>
                                      <p:tavLst>
                                        <p:tav tm="0">
                                          <p:val>
                                            <p:strVal val="ppt_y"/>
                                          </p:val>
                                        </p:tav>
                                        <p:tav tm="100000">
                                          <p:val>
                                            <p:strVal val="ppt_y"/>
                                          </p:val>
                                        </p:tav>
                                      </p:tavLst>
                                    </p:anim>
                                    <p:set>
                                      <p:cBhvr>
                                        <p:cTn id="435" dur="1" fill="hold">
                                          <p:stCondLst>
                                            <p:cond delay="1999"/>
                                          </p:stCondLst>
                                        </p:cTn>
                                        <p:tgtEl>
                                          <p:spTgt spid="24"/>
                                        </p:tgtEl>
                                        <p:attrNameLst>
                                          <p:attrName>style.visibility</p:attrName>
                                        </p:attrNameLst>
                                      </p:cBhvr>
                                      <p:to>
                                        <p:strVal val="hidden"/>
                                      </p:to>
                                    </p:set>
                                  </p:childTnLst>
                                </p:cTn>
                              </p:par>
                              <p:par>
                                <p:cTn id="436" presetID="2" presetClass="exit" presetSubtype="8" fill="hold" nodeType="withEffect">
                                  <p:stCondLst>
                                    <p:cond delay="0"/>
                                  </p:stCondLst>
                                  <p:childTnLst>
                                    <p:anim calcmode="lin" valueType="num">
                                      <p:cBhvr additive="base">
                                        <p:cTn id="437" dur="2000"/>
                                        <p:tgtEl>
                                          <p:spTgt spid="23"/>
                                        </p:tgtEl>
                                        <p:attrNameLst>
                                          <p:attrName>ppt_x</p:attrName>
                                        </p:attrNameLst>
                                      </p:cBhvr>
                                      <p:tavLst>
                                        <p:tav tm="0">
                                          <p:val>
                                            <p:strVal val="ppt_x"/>
                                          </p:val>
                                        </p:tav>
                                        <p:tav tm="100000">
                                          <p:val>
                                            <p:strVal val="0-ppt_w/2"/>
                                          </p:val>
                                        </p:tav>
                                      </p:tavLst>
                                    </p:anim>
                                    <p:anim calcmode="lin" valueType="num">
                                      <p:cBhvr additive="base">
                                        <p:cTn id="438" dur="2000"/>
                                        <p:tgtEl>
                                          <p:spTgt spid="23"/>
                                        </p:tgtEl>
                                        <p:attrNameLst>
                                          <p:attrName>ppt_y</p:attrName>
                                        </p:attrNameLst>
                                      </p:cBhvr>
                                      <p:tavLst>
                                        <p:tav tm="0">
                                          <p:val>
                                            <p:strVal val="ppt_y"/>
                                          </p:val>
                                        </p:tav>
                                        <p:tav tm="100000">
                                          <p:val>
                                            <p:strVal val="ppt_y"/>
                                          </p:val>
                                        </p:tav>
                                      </p:tavLst>
                                    </p:anim>
                                    <p:set>
                                      <p:cBhvr>
                                        <p:cTn id="439" dur="1" fill="hold">
                                          <p:stCondLst>
                                            <p:cond delay="1999"/>
                                          </p:stCondLst>
                                        </p:cTn>
                                        <p:tgtEl>
                                          <p:spTgt spid="23"/>
                                        </p:tgtEl>
                                        <p:attrNameLst>
                                          <p:attrName>style.visibility</p:attrName>
                                        </p:attrNameLst>
                                      </p:cBhvr>
                                      <p:to>
                                        <p:strVal val="hidden"/>
                                      </p:to>
                                    </p:set>
                                  </p:childTnLst>
                                </p:cTn>
                              </p:par>
                              <p:par>
                                <p:cTn id="440" presetID="2" presetClass="exit" presetSubtype="8" fill="hold" nodeType="withEffect">
                                  <p:stCondLst>
                                    <p:cond delay="0"/>
                                  </p:stCondLst>
                                  <p:childTnLst>
                                    <p:anim calcmode="lin" valueType="num">
                                      <p:cBhvr additive="base">
                                        <p:cTn id="441" dur="2000"/>
                                        <p:tgtEl>
                                          <p:spTgt spid="22"/>
                                        </p:tgtEl>
                                        <p:attrNameLst>
                                          <p:attrName>ppt_x</p:attrName>
                                        </p:attrNameLst>
                                      </p:cBhvr>
                                      <p:tavLst>
                                        <p:tav tm="0">
                                          <p:val>
                                            <p:strVal val="ppt_x"/>
                                          </p:val>
                                        </p:tav>
                                        <p:tav tm="100000">
                                          <p:val>
                                            <p:strVal val="0-ppt_w/2"/>
                                          </p:val>
                                        </p:tav>
                                      </p:tavLst>
                                    </p:anim>
                                    <p:anim calcmode="lin" valueType="num">
                                      <p:cBhvr additive="base">
                                        <p:cTn id="442" dur="2000"/>
                                        <p:tgtEl>
                                          <p:spTgt spid="22"/>
                                        </p:tgtEl>
                                        <p:attrNameLst>
                                          <p:attrName>ppt_y</p:attrName>
                                        </p:attrNameLst>
                                      </p:cBhvr>
                                      <p:tavLst>
                                        <p:tav tm="0">
                                          <p:val>
                                            <p:strVal val="ppt_y"/>
                                          </p:val>
                                        </p:tav>
                                        <p:tav tm="100000">
                                          <p:val>
                                            <p:strVal val="ppt_y"/>
                                          </p:val>
                                        </p:tav>
                                      </p:tavLst>
                                    </p:anim>
                                    <p:set>
                                      <p:cBhvr>
                                        <p:cTn id="443" dur="1" fill="hold">
                                          <p:stCondLst>
                                            <p:cond delay="1999"/>
                                          </p:stCondLst>
                                        </p:cTn>
                                        <p:tgtEl>
                                          <p:spTgt spid="22"/>
                                        </p:tgtEl>
                                        <p:attrNameLst>
                                          <p:attrName>style.visibility</p:attrName>
                                        </p:attrNameLst>
                                      </p:cBhvr>
                                      <p:to>
                                        <p:strVal val="hidden"/>
                                      </p:to>
                                    </p:set>
                                  </p:childTnLst>
                                </p:cTn>
                              </p:par>
                              <p:par>
                                <p:cTn id="444" presetID="2" presetClass="exit" presetSubtype="8" fill="hold" nodeType="withEffect">
                                  <p:stCondLst>
                                    <p:cond delay="0"/>
                                  </p:stCondLst>
                                  <p:childTnLst>
                                    <p:anim calcmode="lin" valueType="num">
                                      <p:cBhvr additive="base">
                                        <p:cTn id="445" dur="2000"/>
                                        <p:tgtEl>
                                          <p:spTgt spid="21"/>
                                        </p:tgtEl>
                                        <p:attrNameLst>
                                          <p:attrName>ppt_x</p:attrName>
                                        </p:attrNameLst>
                                      </p:cBhvr>
                                      <p:tavLst>
                                        <p:tav tm="0">
                                          <p:val>
                                            <p:strVal val="ppt_x"/>
                                          </p:val>
                                        </p:tav>
                                        <p:tav tm="100000">
                                          <p:val>
                                            <p:strVal val="0-ppt_w/2"/>
                                          </p:val>
                                        </p:tav>
                                      </p:tavLst>
                                    </p:anim>
                                    <p:anim calcmode="lin" valueType="num">
                                      <p:cBhvr additive="base">
                                        <p:cTn id="446" dur="2000"/>
                                        <p:tgtEl>
                                          <p:spTgt spid="21"/>
                                        </p:tgtEl>
                                        <p:attrNameLst>
                                          <p:attrName>ppt_y</p:attrName>
                                        </p:attrNameLst>
                                      </p:cBhvr>
                                      <p:tavLst>
                                        <p:tav tm="0">
                                          <p:val>
                                            <p:strVal val="ppt_y"/>
                                          </p:val>
                                        </p:tav>
                                        <p:tav tm="100000">
                                          <p:val>
                                            <p:strVal val="ppt_y"/>
                                          </p:val>
                                        </p:tav>
                                      </p:tavLst>
                                    </p:anim>
                                    <p:set>
                                      <p:cBhvr>
                                        <p:cTn id="447" dur="1" fill="hold">
                                          <p:stCondLst>
                                            <p:cond delay="1999"/>
                                          </p:stCondLst>
                                        </p:cTn>
                                        <p:tgtEl>
                                          <p:spTgt spid="21"/>
                                        </p:tgtEl>
                                        <p:attrNameLst>
                                          <p:attrName>style.visibility</p:attrName>
                                        </p:attrNameLst>
                                      </p:cBhvr>
                                      <p:to>
                                        <p:strVal val="hidden"/>
                                      </p:to>
                                    </p:set>
                                  </p:childTnLst>
                                </p:cTn>
                              </p:par>
                              <p:par>
                                <p:cTn id="448" presetID="2" presetClass="exit" presetSubtype="8" fill="hold" nodeType="withEffect">
                                  <p:stCondLst>
                                    <p:cond delay="0"/>
                                  </p:stCondLst>
                                  <p:childTnLst>
                                    <p:anim calcmode="lin" valueType="num">
                                      <p:cBhvr additive="base">
                                        <p:cTn id="449" dur="2000"/>
                                        <p:tgtEl>
                                          <p:spTgt spid="20"/>
                                        </p:tgtEl>
                                        <p:attrNameLst>
                                          <p:attrName>ppt_x</p:attrName>
                                        </p:attrNameLst>
                                      </p:cBhvr>
                                      <p:tavLst>
                                        <p:tav tm="0">
                                          <p:val>
                                            <p:strVal val="ppt_x"/>
                                          </p:val>
                                        </p:tav>
                                        <p:tav tm="100000">
                                          <p:val>
                                            <p:strVal val="0-ppt_w/2"/>
                                          </p:val>
                                        </p:tav>
                                      </p:tavLst>
                                    </p:anim>
                                    <p:anim calcmode="lin" valueType="num">
                                      <p:cBhvr additive="base">
                                        <p:cTn id="450" dur="2000"/>
                                        <p:tgtEl>
                                          <p:spTgt spid="20"/>
                                        </p:tgtEl>
                                        <p:attrNameLst>
                                          <p:attrName>ppt_y</p:attrName>
                                        </p:attrNameLst>
                                      </p:cBhvr>
                                      <p:tavLst>
                                        <p:tav tm="0">
                                          <p:val>
                                            <p:strVal val="ppt_y"/>
                                          </p:val>
                                        </p:tav>
                                        <p:tav tm="100000">
                                          <p:val>
                                            <p:strVal val="ppt_y"/>
                                          </p:val>
                                        </p:tav>
                                      </p:tavLst>
                                    </p:anim>
                                    <p:set>
                                      <p:cBhvr>
                                        <p:cTn id="451" dur="1" fill="hold">
                                          <p:stCondLst>
                                            <p:cond delay="1999"/>
                                          </p:stCondLst>
                                        </p:cTn>
                                        <p:tgtEl>
                                          <p:spTgt spid="20"/>
                                        </p:tgtEl>
                                        <p:attrNameLst>
                                          <p:attrName>style.visibility</p:attrName>
                                        </p:attrNameLst>
                                      </p:cBhvr>
                                      <p:to>
                                        <p:strVal val="hidden"/>
                                      </p:to>
                                    </p:set>
                                  </p:childTnLst>
                                </p:cTn>
                              </p:par>
                              <p:par>
                                <p:cTn id="452" presetID="2" presetClass="exit" presetSubtype="8" fill="hold" nodeType="withEffect">
                                  <p:stCondLst>
                                    <p:cond delay="0"/>
                                  </p:stCondLst>
                                  <p:childTnLst>
                                    <p:anim calcmode="lin" valueType="num">
                                      <p:cBhvr additive="base">
                                        <p:cTn id="453" dur="2000"/>
                                        <p:tgtEl>
                                          <p:spTgt spid="19"/>
                                        </p:tgtEl>
                                        <p:attrNameLst>
                                          <p:attrName>ppt_x</p:attrName>
                                        </p:attrNameLst>
                                      </p:cBhvr>
                                      <p:tavLst>
                                        <p:tav tm="0">
                                          <p:val>
                                            <p:strVal val="ppt_x"/>
                                          </p:val>
                                        </p:tav>
                                        <p:tav tm="100000">
                                          <p:val>
                                            <p:strVal val="0-ppt_w/2"/>
                                          </p:val>
                                        </p:tav>
                                      </p:tavLst>
                                    </p:anim>
                                    <p:anim calcmode="lin" valueType="num">
                                      <p:cBhvr additive="base">
                                        <p:cTn id="454" dur="2000"/>
                                        <p:tgtEl>
                                          <p:spTgt spid="19"/>
                                        </p:tgtEl>
                                        <p:attrNameLst>
                                          <p:attrName>ppt_y</p:attrName>
                                        </p:attrNameLst>
                                      </p:cBhvr>
                                      <p:tavLst>
                                        <p:tav tm="0">
                                          <p:val>
                                            <p:strVal val="ppt_y"/>
                                          </p:val>
                                        </p:tav>
                                        <p:tav tm="100000">
                                          <p:val>
                                            <p:strVal val="ppt_y"/>
                                          </p:val>
                                        </p:tav>
                                      </p:tavLst>
                                    </p:anim>
                                    <p:set>
                                      <p:cBhvr>
                                        <p:cTn id="455" dur="1" fill="hold">
                                          <p:stCondLst>
                                            <p:cond delay="1999"/>
                                          </p:stCondLst>
                                        </p:cTn>
                                        <p:tgtEl>
                                          <p:spTgt spid="19"/>
                                        </p:tgtEl>
                                        <p:attrNameLst>
                                          <p:attrName>style.visibility</p:attrName>
                                        </p:attrNameLst>
                                      </p:cBhvr>
                                      <p:to>
                                        <p:strVal val="hidden"/>
                                      </p:to>
                                    </p:set>
                                  </p:childTnLst>
                                </p:cTn>
                              </p:par>
                              <p:par>
                                <p:cTn id="456" presetID="2" presetClass="exit" presetSubtype="8" fill="hold" nodeType="withEffect">
                                  <p:stCondLst>
                                    <p:cond delay="0"/>
                                  </p:stCondLst>
                                  <p:childTnLst>
                                    <p:anim calcmode="lin" valueType="num">
                                      <p:cBhvr additive="base">
                                        <p:cTn id="457" dur="2000"/>
                                        <p:tgtEl>
                                          <p:spTgt spid="18"/>
                                        </p:tgtEl>
                                        <p:attrNameLst>
                                          <p:attrName>ppt_x</p:attrName>
                                        </p:attrNameLst>
                                      </p:cBhvr>
                                      <p:tavLst>
                                        <p:tav tm="0">
                                          <p:val>
                                            <p:strVal val="ppt_x"/>
                                          </p:val>
                                        </p:tav>
                                        <p:tav tm="100000">
                                          <p:val>
                                            <p:strVal val="0-ppt_w/2"/>
                                          </p:val>
                                        </p:tav>
                                      </p:tavLst>
                                    </p:anim>
                                    <p:anim calcmode="lin" valueType="num">
                                      <p:cBhvr additive="base">
                                        <p:cTn id="458" dur="2000"/>
                                        <p:tgtEl>
                                          <p:spTgt spid="18"/>
                                        </p:tgtEl>
                                        <p:attrNameLst>
                                          <p:attrName>ppt_y</p:attrName>
                                        </p:attrNameLst>
                                      </p:cBhvr>
                                      <p:tavLst>
                                        <p:tav tm="0">
                                          <p:val>
                                            <p:strVal val="ppt_y"/>
                                          </p:val>
                                        </p:tav>
                                        <p:tav tm="100000">
                                          <p:val>
                                            <p:strVal val="ppt_y"/>
                                          </p:val>
                                        </p:tav>
                                      </p:tavLst>
                                    </p:anim>
                                    <p:set>
                                      <p:cBhvr>
                                        <p:cTn id="459" dur="1" fill="hold">
                                          <p:stCondLst>
                                            <p:cond delay="1999"/>
                                          </p:stCondLst>
                                        </p:cTn>
                                        <p:tgtEl>
                                          <p:spTgt spid="18"/>
                                        </p:tgtEl>
                                        <p:attrNameLst>
                                          <p:attrName>style.visibility</p:attrName>
                                        </p:attrNameLst>
                                      </p:cBhvr>
                                      <p:to>
                                        <p:strVal val="hidden"/>
                                      </p:to>
                                    </p:set>
                                  </p:childTnLst>
                                </p:cTn>
                              </p:par>
                              <p:par>
                                <p:cTn id="460" presetID="2" presetClass="exit" presetSubtype="8" fill="hold" nodeType="withEffect">
                                  <p:stCondLst>
                                    <p:cond delay="0"/>
                                  </p:stCondLst>
                                  <p:childTnLst>
                                    <p:anim calcmode="lin" valueType="num">
                                      <p:cBhvr additive="base">
                                        <p:cTn id="461" dur="2000"/>
                                        <p:tgtEl>
                                          <p:spTgt spid="17"/>
                                        </p:tgtEl>
                                        <p:attrNameLst>
                                          <p:attrName>ppt_x</p:attrName>
                                        </p:attrNameLst>
                                      </p:cBhvr>
                                      <p:tavLst>
                                        <p:tav tm="0">
                                          <p:val>
                                            <p:strVal val="ppt_x"/>
                                          </p:val>
                                        </p:tav>
                                        <p:tav tm="100000">
                                          <p:val>
                                            <p:strVal val="0-ppt_w/2"/>
                                          </p:val>
                                        </p:tav>
                                      </p:tavLst>
                                    </p:anim>
                                    <p:anim calcmode="lin" valueType="num">
                                      <p:cBhvr additive="base">
                                        <p:cTn id="462" dur="2000"/>
                                        <p:tgtEl>
                                          <p:spTgt spid="17"/>
                                        </p:tgtEl>
                                        <p:attrNameLst>
                                          <p:attrName>ppt_y</p:attrName>
                                        </p:attrNameLst>
                                      </p:cBhvr>
                                      <p:tavLst>
                                        <p:tav tm="0">
                                          <p:val>
                                            <p:strVal val="ppt_y"/>
                                          </p:val>
                                        </p:tav>
                                        <p:tav tm="100000">
                                          <p:val>
                                            <p:strVal val="ppt_y"/>
                                          </p:val>
                                        </p:tav>
                                      </p:tavLst>
                                    </p:anim>
                                    <p:set>
                                      <p:cBhvr>
                                        <p:cTn id="463" dur="1" fill="hold">
                                          <p:stCondLst>
                                            <p:cond delay="1999"/>
                                          </p:stCondLst>
                                        </p:cTn>
                                        <p:tgtEl>
                                          <p:spTgt spid="17"/>
                                        </p:tgtEl>
                                        <p:attrNameLst>
                                          <p:attrName>style.visibility</p:attrName>
                                        </p:attrNameLst>
                                      </p:cBhvr>
                                      <p:to>
                                        <p:strVal val="hidden"/>
                                      </p:to>
                                    </p:set>
                                  </p:childTnLst>
                                </p:cTn>
                              </p:par>
                              <p:par>
                                <p:cTn id="464" presetID="2" presetClass="exit" presetSubtype="8" fill="hold" nodeType="withEffect">
                                  <p:stCondLst>
                                    <p:cond delay="0"/>
                                  </p:stCondLst>
                                  <p:childTnLst>
                                    <p:anim calcmode="lin" valueType="num">
                                      <p:cBhvr additive="base">
                                        <p:cTn id="465" dur="2000"/>
                                        <p:tgtEl>
                                          <p:spTgt spid="16"/>
                                        </p:tgtEl>
                                        <p:attrNameLst>
                                          <p:attrName>ppt_x</p:attrName>
                                        </p:attrNameLst>
                                      </p:cBhvr>
                                      <p:tavLst>
                                        <p:tav tm="0">
                                          <p:val>
                                            <p:strVal val="ppt_x"/>
                                          </p:val>
                                        </p:tav>
                                        <p:tav tm="100000">
                                          <p:val>
                                            <p:strVal val="0-ppt_w/2"/>
                                          </p:val>
                                        </p:tav>
                                      </p:tavLst>
                                    </p:anim>
                                    <p:anim calcmode="lin" valueType="num">
                                      <p:cBhvr additive="base">
                                        <p:cTn id="466" dur="2000"/>
                                        <p:tgtEl>
                                          <p:spTgt spid="16"/>
                                        </p:tgtEl>
                                        <p:attrNameLst>
                                          <p:attrName>ppt_y</p:attrName>
                                        </p:attrNameLst>
                                      </p:cBhvr>
                                      <p:tavLst>
                                        <p:tav tm="0">
                                          <p:val>
                                            <p:strVal val="ppt_y"/>
                                          </p:val>
                                        </p:tav>
                                        <p:tav tm="100000">
                                          <p:val>
                                            <p:strVal val="ppt_y"/>
                                          </p:val>
                                        </p:tav>
                                      </p:tavLst>
                                    </p:anim>
                                    <p:set>
                                      <p:cBhvr>
                                        <p:cTn id="467" dur="1" fill="hold">
                                          <p:stCondLst>
                                            <p:cond delay="1999"/>
                                          </p:stCondLst>
                                        </p:cTn>
                                        <p:tgtEl>
                                          <p:spTgt spid="16"/>
                                        </p:tgtEl>
                                        <p:attrNameLst>
                                          <p:attrName>style.visibility</p:attrName>
                                        </p:attrNameLst>
                                      </p:cBhvr>
                                      <p:to>
                                        <p:strVal val="hidden"/>
                                      </p:to>
                                    </p:set>
                                  </p:childTnLst>
                                </p:cTn>
                              </p:par>
                              <p:par>
                                <p:cTn id="468" presetID="2" presetClass="exit" presetSubtype="8" fill="hold" nodeType="withEffect">
                                  <p:stCondLst>
                                    <p:cond delay="0"/>
                                  </p:stCondLst>
                                  <p:childTnLst>
                                    <p:anim calcmode="lin" valueType="num">
                                      <p:cBhvr additive="base">
                                        <p:cTn id="469" dur="2000"/>
                                        <p:tgtEl>
                                          <p:spTgt spid="15"/>
                                        </p:tgtEl>
                                        <p:attrNameLst>
                                          <p:attrName>ppt_x</p:attrName>
                                        </p:attrNameLst>
                                      </p:cBhvr>
                                      <p:tavLst>
                                        <p:tav tm="0">
                                          <p:val>
                                            <p:strVal val="ppt_x"/>
                                          </p:val>
                                        </p:tav>
                                        <p:tav tm="100000">
                                          <p:val>
                                            <p:strVal val="0-ppt_w/2"/>
                                          </p:val>
                                        </p:tav>
                                      </p:tavLst>
                                    </p:anim>
                                    <p:anim calcmode="lin" valueType="num">
                                      <p:cBhvr additive="base">
                                        <p:cTn id="470" dur="2000"/>
                                        <p:tgtEl>
                                          <p:spTgt spid="15"/>
                                        </p:tgtEl>
                                        <p:attrNameLst>
                                          <p:attrName>ppt_y</p:attrName>
                                        </p:attrNameLst>
                                      </p:cBhvr>
                                      <p:tavLst>
                                        <p:tav tm="0">
                                          <p:val>
                                            <p:strVal val="ppt_y"/>
                                          </p:val>
                                        </p:tav>
                                        <p:tav tm="100000">
                                          <p:val>
                                            <p:strVal val="ppt_y"/>
                                          </p:val>
                                        </p:tav>
                                      </p:tavLst>
                                    </p:anim>
                                    <p:set>
                                      <p:cBhvr>
                                        <p:cTn id="471" dur="1" fill="hold">
                                          <p:stCondLst>
                                            <p:cond delay="1999"/>
                                          </p:stCondLst>
                                        </p:cTn>
                                        <p:tgtEl>
                                          <p:spTgt spid="15"/>
                                        </p:tgtEl>
                                        <p:attrNameLst>
                                          <p:attrName>style.visibility</p:attrName>
                                        </p:attrNameLst>
                                      </p:cBhvr>
                                      <p:to>
                                        <p:strVal val="hidden"/>
                                      </p:to>
                                    </p:set>
                                  </p:childTnLst>
                                </p:cTn>
                              </p:par>
                              <p:par>
                                <p:cTn id="472" presetID="2" presetClass="exit" presetSubtype="8" fill="hold" nodeType="withEffect">
                                  <p:stCondLst>
                                    <p:cond delay="0"/>
                                  </p:stCondLst>
                                  <p:childTnLst>
                                    <p:anim calcmode="lin" valueType="num">
                                      <p:cBhvr additive="base">
                                        <p:cTn id="473" dur="2000"/>
                                        <p:tgtEl>
                                          <p:spTgt spid="13"/>
                                        </p:tgtEl>
                                        <p:attrNameLst>
                                          <p:attrName>ppt_x</p:attrName>
                                        </p:attrNameLst>
                                      </p:cBhvr>
                                      <p:tavLst>
                                        <p:tav tm="0">
                                          <p:val>
                                            <p:strVal val="ppt_x"/>
                                          </p:val>
                                        </p:tav>
                                        <p:tav tm="100000">
                                          <p:val>
                                            <p:strVal val="0-ppt_w/2"/>
                                          </p:val>
                                        </p:tav>
                                      </p:tavLst>
                                    </p:anim>
                                    <p:anim calcmode="lin" valueType="num">
                                      <p:cBhvr additive="base">
                                        <p:cTn id="474" dur="2000"/>
                                        <p:tgtEl>
                                          <p:spTgt spid="13"/>
                                        </p:tgtEl>
                                        <p:attrNameLst>
                                          <p:attrName>ppt_y</p:attrName>
                                        </p:attrNameLst>
                                      </p:cBhvr>
                                      <p:tavLst>
                                        <p:tav tm="0">
                                          <p:val>
                                            <p:strVal val="ppt_y"/>
                                          </p:val>
                                        </p:tav>
                                        <p:tav tm="100000">
                                          <p:val>
                                            <p:strVal val="ppt_y"/>
                                          </p:val>
                                        </p:tav>
                                      </p:tavLst>
                                    </p:anim>
                                    <p:set>
                                      <p:cBhvr>
                                        <p:cTn id="475" dur="1" fill="hold">
                                          <p:stCondLst>
                                            <p:cond delay="1999"/>
                                          </p:stCondLst>
                                        </p:cTn>
                                        <p:tgtEl>
                                          <p:spTgt spid="13"/>
                                        </p:tgtEl>
                                        <p:attrNameLst>
                                          <p:attrName>style.visibility</p:attrName>
                                        </p:attrNameLst>
                                      </p:cBhvr>
                                      <p:to>
                                        <p:strVal val="hidden"/>
                                      </p:to>
                                    </p:set>
                                  </p:childTnLst>
                                </p:cTn>
                              </p:par>
                              <p:par>
                                <p:cTn id="476" presetID="2" presetClass="exit" presetSubtype="8" fill="hold" nodeType="withEffect">
                                  <p:stCondLst>
                                    <p:cond delay="0"/>
                                  </p:stCondLst>
                                  <p:childTnLst>
                                    <p:anim calcmode="lin" valueType="num">
                                      <p:cBhvr additive="base">
                                        <p:cTn id="477" dur="2000"/>
                                        <p:tgtEl>
                                          <p:spTgt spid="12"/>
                                        </p:tgtEl>
                                        <p:attrNameLst>
                                          <p:attrName>ppt_x</p:attrName>
                                        </p:attrNameLst>
                                      </p:cBhvr>
                                      <p:tavLst>
                                        <p:tav tm="0">
                                          <p:val>
                                            <p:strVal val="ppt_x"/>
                                          </p:val>
                                        </p:tav>
                                        <p:tav tm="100000">
                                          <p:val>
                                            <p:strVal val="0-ppt_w/2"/>
                                          </p:val>
                                        </p:tav>
                                      </p:tavLst>
                                    </p:anim>
                                    <p:anim calcmode="lin" valueType="num">
                                      <p:cBhvr additive="base">
                                        <p:cTn id="478" dur="2000"/>
                                        <p:tgtEl>
                                          <p:spTgt spid="12"/>
                                        </p:tgtEl>
                                        <p:attrNameLst>
                                          <p:attrName>ppt_y</p:attrName>
                                        </p:attrNameLst>
                                      </p:cBhvr>
                                      <p:tavLst>
                                        <p:tav tm="0">
                                          <p:val>
                                            <p:strVal val="ppt_y"/>
                                          </p:val>
                                        </p:tav>
                                        <p:tav tm="100000">
                                          <p:val>
                                            <p:strVal val="ppt_y"/>
                                          </p:val>
                                        </p:tav>
                                      </p:tavLst>
                                    </p:anim>
                                    <p:set>
                                      <p:cBhvr>
                                        <p:cTn id="479" dur="1" fill="hold">
                                          <p:stCondLst>
                                            <p:cond delay="1999"/>
                                          </p:stCondLst>
                                        </p:cTn>
                                        <p:tgtEl>
                                          <p:spTgt spid="12"/>
                                        </p:tgtEl>
                                        <p:attrNameLst>
                                          <p:attrName>style.visibility</p:attrName>
                                        </p:attrNameLst>
                                      </p:cBhvr>
                                      <p:to>
                                        <p:strVal val="hidden"/>
                                      </p:to>
                                    </p:set>
                                  </p:childTnLst>
                                </p:cTn>
                              </p:par>
                              <p:par>
                                <p:cTn id="480" presetID="2" presetClass="exit" presetSubtype="8" fill="hold" nodeType="withEffect">
                                  <p:stCondLst>
                                    <p:cond delay="0"/>
                                  </p:stCondLst>
                                  <p:childTnLst>
                                    <p:anim calcmode="lin" valueType="num">
                                      <p:cBhvr additive="base">
                                        <p:cTn id="481" dur="2000"/>
                                        <p:tgtEl>
                                          <p:spTgt spid="11"/>
                                        </p:tgtEl>
                                        <p:attrNameLst>
                                          <p:attrName>ppt_x</p:attrName>
                                        </p:attrNameLst>
                                      </p:cBhvr>
                                      <p:tavLst>
                                        <p:tav tm="0">
                                          <p:val>
                                            <p:strVal val="ppt_x"/>
                                          </p:val>
                                        </p:tav>
                                        <p:tav tm="100000">
                                          <p:val>
                                            <p:strVal val="0-ppt_w/2"/>
                                          </p:val>
                                        </p:tav>
                                      </p:tavLst>
                                    </p:anim>
                                    <p:anim calcmode="lin" valueType="num">
                                      <p:cBhvr additive="base">
                                        <p:cTn id="482" dur="2000"/>
                                        <p:tgtEl>
                                          <p:spTgt spid="11"/>
                                        </p:tgtEl>
                                        <p:attrNameLst>
                                          <p:attrName>ppt_y</p:attrName>
                                        </p:attrNameLst>
                                      </p:cBhvr>
                                      <p:tavLst>
                                        <p:tav tm="0">
                                          <p:val>
                                            <p:strVal val="ppt_y"/>
                                          </p:val>
                                        </p:tav>
                                        <p:tav tm="100000">
                                          <p:val>
                                            <p:strVal val="ppt_y"/>
                                          </p:val>
                                        </p:tav>
                                      </p:tavLst>
                                    </p:anim>
                                    <p:set>
                                      <p:cBhvr>
                                        <p:cTn id="483" dur="1" fill="hold">
                                          <p:stCondLst>
                                            <p:cond delay="1999"/>
                                          </p:stCondLst>
                                        </p:cTn>
                                        <p:tgtEl>
                                          <p:spTgt spid="11"/>
                                        </p:tgtEl>
                                        <p:attrNameLst>
                                          <p:attrName>style.visibility</p:attrName>
                                        </p:attrNameLst>
                                      </p:cBhvr>
                                      <p:to>
                                        <p:strVal val="hidden"/>
                                      </p:to>
                                    </p:set>
                                  </p:childTnLst>
                                </p:cTn>
                              </p:par>
                              <p:par>
                                <p:cTn id="484" presetID="2" presetClass="exit" presetSubtype="8" fill="hold" nodeType="withEffect">
                                  <p:stCondLst>
                                    <p:cond delay="0"/>
                                  </p:stCondLst>
                                  <p:childTnLst>
                                    <p:anim calcmode="lin" valueType="num">
                                      <p:cBhvr additive="base">
                                        <p:cTn id="485" dur="2000"/>
                                        <p:tgtEl>
                                          <p:spTgt spid="10"/>
                                        </p:tgtEl>
                                        <p:attrNameLst>
                                          <p:attrName>ppt_x</p:attrName>
                                        </p:attrNameLst>
                                      </p:cBhvr>
                                      <p:tavLst>
                                        <p:tav tm="0">
                                          <p:val>
                                            <p:strVal val="ppt_x"/>
                                          </p:val>
                                        </p:tav>
                                        <p:tav tm="100000">
                                          <p:val>
                                            <p:strVal val="0-ppt_w/2"/>
                                          </p:val>
                                        </p:tav>
                                      </p:tavLst>
                                    </p:anim>
                                    <p:anim calcmode="lin" valueType="num">
                                      <p:cBhvr additive="base">
                                        <p:cTn id="486" dur="2000"/>
                                        <p:tgtEl>
                                          <p:spTgt spid="10"/>
                                        </p:tgtEl>
                                        <p:attrNameLst>
                                          <p:attrName>ppt_y</p:attrName>
                                        </p:attrNameLst>
                                      </p:cBhvr>
                                      <p:tavLst>
                                        <p:tav tm="0">
                                          <p:val>
                                            <p:strVal val="ppt_y"/>
                                          </p:val>
                                        </p:tav>
                                        <p:tav tm="100000">
                                          <p:val>
                                            <p:strVal val="ppt_y"/>
                                          </p:val>
                                        </p:tav>
                                      </p:tavLst>
                                    </p:anim>
                                    <p:set>
                                      <p:cBhvr>
                                        <p:cTn id="487" dur="1" fill="hold">
                                          <p:stCondLst>
                                            <p:cond delay="1999"/>
                                          </p:stCondLst>
                                        </p:cTn>
                                        <p:tgtEl>
                                          <p:spTgt spid="10"/>
                                        </p:tgtEl>
                                        <p:attrNameLst>
                                          <p:attrName>style.visibility</p:attrName>
                                        </p:attrNameLst>
                                      </p:cBhvr>
                                      <p:to>
                                        <p:strVal val="hidden"/>
                                      </p:to>
                                    </p:set>
                                  </p:childTnLst>
                                </p:cTn>
                              </p:par>
                              <p:par>
                                <p:cTn id="488" presetID="2" presetClass="exit" presetSubtype="8" fill="hold" nodeType="withEffect">
                                  <p:stCondLst>
                                    <p:cond delay="0"/>
                                  </p:stCondLst>
                                  <p:childTnLst>
                                    <p:anim calcmode="lin" valueType="num">
                                      <p:cBhvr additive="base">
                                        <p:cTn id="489" dur="2000"/>
                                        <p:tgtEl>
                                          <p:spTgt spid="9"/>
                                        </p:tgtEl>
                                        <p:attrNameLst>
                                          <p:attrName>ppt_x</p:attrName>
                                        </p:attrNameLst>
                                      </p:cBhvr>
                                      <p:tavLst>
                                        <p:tav tm="0">
                                          <p:val>
                                            <p:strVal val="ppt_x"/>
                                          </p:val>
                                        </p:tav>
                                        <p:tav tm="100000">
                                          <p:val>
                                            <p:strVal val="0-ppt_w/2"/>
                                          </p:val>
                                        </p:tav>
                                      </p:tavLst>
                                    </p:anim>
                                    <p:anim calcmode="lin" valueType="num">
                                      <p:cBhvr additive="base">
                                        <p:cTn id="490" dur="2000"/>
                                        <p:tgtEl>
                                          <p:spTgt spid="9"/>
                                        </p:tgtEl>
                                        <p:attrNameLst>
                                          <p:attrName>ppt_y</p:attrName>
                                        </p:attrNameLst>
                                      </p:cBhvr>
                                      <p:tavLst>
                                        <p:tav tm="0">
                                          <p:val>
                                            <p:strVal val="ppt_y"/>
                                          </p:val>
                                        </p:tav>
                                        <p:tav tm="100000">
                                          <p:val>
                                            <p:strVal val="ppt_y"/>
                                          </p:val>
                                        </p:tav>
                                      </p:tavLst>
                                    </p:anim>
                                    <p:set>
                                      <p:cBhvr>
                                        <p:cTn id="491" dur="1" fill="hold">
                                          <p:stCondLst>
                                            <p:cond delay="1999"/>
                                          </p:stCondLst>
                                        </p:cTn>
                                        <p:tgtEl>
                                          <p:spTgt spid="9"/>
                                        </p:tgtEl>
                                        <p:attrNameLst>
                                          <p:attrName>style.visibility</p:attrName>
                                        </p:attrNameLst>
                                      </p:cBhvr>
                                      <p:to>
                                        <p:strVal val="hidden"/>
                                      </p:to>
                                    </p:set>
                                  </p:childTnLst>
                                </p:cTn>
                              </p:par>
                              <p:par>
                                <p:cTn id="492" presetID="2" presetClass="exit" presetSubtype="8" fill="hold" nodeType="withEffect">
                                  <p:stCondLst>
                                    <p:cond delay="0"/>
                                  </p:stCondLst>
                                  <p:childTnLst>
                                    <p:anim calcmode="lin" valueType="num">
                                      <p:cBhvr additive="base">
                                        <p:cTn id="493" dur="2000"/>
                                        <p:tgtEl>
                                          <p:spTgt spid="7"/>
                                        </p:tgtEl>
                                        <p:attrNameLst>
                                          <p:attrName>ppt_x</p:attrName>
                                        </p:attrNameLst>
                                      </p:cBhvr>
                                      <p:tavLst>
                                        <p:tav tm="0">
                                          <p:val>
                                            <p:strVal val="ppt_x"/>
                                          </p:val>
                                        </p:tav>
                                        <p:tav tm="100000">
                                          <p:val>
                                            <p:strVal val="0-ppt_w/2"/>
                                          </p:val>
                                        </p:tav>
                                      </p:tavLst>
                                    </p:anim>
                                    <p:anim calcmode="lin" valueType="num">
                                      <p:cBhvr additive="base">
                                        <p:cTn id="494" dur="2000"/>
                                        <p:tgtEl>
                                          <p:spTgt spid="7"/>
                                        </p:tgtEl>
                                        <p:attrNameLst>
                                          <p:attrName>ppt_y</p:attrName>
                                        </p:attrNameLst>
                                      </p:cBhvr>
                                      <p:tavLst>
                                        <p:tav tm="0">
                                          <p:val>
                                            <p:strVal val="ppt_y"/>
                                          </p:val>
                                        </p:tav>
                                        <p:tav tm="100000">
                                          <p:val>
                                            <p:strVal val="ppt_y"/>
                                          </p:val>
                                        </p:tav>
                                      </p:tavLst>
                                    </p:anim>
                                    <p:set>
                                      <p:cBhvr>
                                        <p:cTn id="495" dur="1" fill="hold">
                                          <p:stCondLst>
                                            <p:cond delay="1999"/>
                                          </p:stCondLst>
                                        </p:cTn>
                                        <p:tgtEl>
                                          <p:spTgt spid="7"/>
                                        </p:tgtEl>
                                        <p:attrNameLst>
                                          <p:attrName>style.visibility</p:attrName>
                                        </p:attrNameLst>
                                      </p:cBhvr>
                                      <p:to>
                                        <p:strVal val="hidden"/>
                                      </p:to>
                                    </p:set>
                                  </p:childTnLst>
                                </p:cTn>
                              </p:par>
                              <p:par>
                                <p:cTn id="496" presetID="2" presetClass="exit" presetSubtype="8" fill="hold" nodeType="withEffect">
                                  <p:stCondLst>
                                    <p:cond delay="0"/>
                                  </p:stCondLst>
                                  <p:childTnLst>
                                    <p:anim calcmode="lin" valueType="num">
                                      <p:cBhvr additive="base">
                                        <p:cTn id="497" dur="2000"/>
                                        <p:tgtEl>
                                          <p:spTgt spid="4"/>
                                        </p:tgtEl>
                                        <p:attrNameLst>
                                          <p:attrName>ppt_x</p:attrName>
                                        </p:attrNameLst>
                                      </p:cBhvr>
                                      <p:tavLst>
                                        <p:tav tm="0">
                                          <p:val>
                                            <p:strVal val="ppt_x"/>
                                          </p:val>
                                        </p:tav>
                                        <p:tav tm="100000">
                                          <p:val>
                                            <p:strVal val="0-ppt_w/2"/>
                                          </p:val>
                                        </p:tav>
                                      </p:tavLst>
                                    </p:anim>
                                    <p:anim calcmode="lin" valueType="num">
                                      <p:cBhvr additive="base">
                                        <p:cTn id="498" dur="2000"/>
                                        <p:tgtEl>
                                          <p:spTgt spid="4"/>
                                        </p:tgtEl>
                                        <p:attrNameLst>
                                          <p:attrName>ppt_y</p:attrName>
                                        </p:attrNameLst>
                                      </p:cBhvr>
                                      <p:tavLst>
                                        <p:tav tm="0">
                                          <p:val>
                                            <p:strVal val="ppt_y"/>
                                          </p:val>
                                        </p:tav>
                                        <p:tav tm="100000">
                                          <p:val>
                                            <p:strVal val="ppt_y"/>
                                          </p:val>
                                        </p:tav>
                                      </p:tavLst>
                                    </p:anim>
                                    <p:set>
                                      <p:cBhvr>
                                        <p:cTn id="499" dur="1" fill="hold">
                                          <p:stCondLst>
                                            <p:cond delay="1999"/>
                                          </p:stCondLst>
                                        </p:cTn>
                                        <p:tgtEl>
                                          <p:spTgt spid="4"/>
                                        </p:tgtEl>
                                        <p:attrNameLst>
                                          <p:attrName>style.visibility</p:attrName>
                                        </p:attrNameLst>
                                      </p:cBhvr>
                                      <p:to>
                                        <p:strVal val="hidden"/>
                                      </p:to>
                                    </p:set>
                                  </p:childTnLst>
                                </p:cTn>
                              </p:par>
                              <p:par>
                                <p:cTn id="500" presetID="8" presetClass="emph" presetSubtype="0" fill="hold" nodeType="withEffect">
                                  <p:stCondLst>
                                    <p:cond delay="0"/>
                                  </p:stCondLst>
                                  <p:childTnLst>
                                    <p:animRot by="-21600000">
                                      <p:cBhvr>
                                        <p:cTn id="501" dur="2000" fill="hold"/>
                                        <p:tgtEl>
                                          <p:spTgt spid="64"/>
                                        </p:tgtEl>
                                        <p:attrNameLst>
                                          <p:attrName>r</p:attrName>
                                        </p:attrNameLst>
                                      </p:cBhvr>
                                    </p:animRot>
                                  </p:childTnLst>
                                </p:cTn>
                              </p:par>
                              <p:par>
                                <p:cTn id="502" presetID="8" presetClass="emph" presetSubtype="0" fill="hold" nodeType="withEffect">
                                  <p:stCondLst>
                                    <p:cond delay="0"/>
                                  </p:stCondLst>
                                  <p:childTnLst>
                                    <p:animRot by="-21600000">
                                      <p:cBhvr>
                                        <p:cTn id="503" dur="2000" fill="hold"/>
                                        <p:tgtEl>
                                          <p:spTgt spid="63"/>
                                        </p:tgtEl>
                                        <p:attrNameLst>
                                          <p:attrName>r</p:attrName>
                                        </p:attrNameLst>
                                      </p:cBhvr>
                                    </p:animRot>
                                  </p:childTnLst>
                                </p:cTn>
                              </p:par>
                              <p:par>
                                <p:cTn id="504" presetID="8" presetClass="emph" presetSubtype="0" fill="hold" nodeType="withEffect">
                                  <p:stCondLst>
                                    <p:cond delay="0"/>
                                  </p:stCondLst>
                                  <p:childTnLst>
                                    <p:animRot by="-21600000">
                                      <p:cBhvr>
                                        <p:cTn id="505" dur="2000" fill="hold"/>
                                        <p:tgtEl>
                                          <p:spTgt spid="62"/>
                                        </p:tgtEl>
                                        <p:attrNameLst>
                                          <p:attrName>r</p:attrName>
                                        </p:attrNameLst>
                                      </p:cBhvr>
                                    </p:animRot>
                                  </p:childTnLst>
                                </p:cTn>
                              </p:par>
                              <p:par>
                                <p:cTn id="506" presetID="8" presetClass="emph" presetSubtype="0" fill="hold" nodeType="withEffect">
                                  <p:stCondLst>
                                    <p:cond delay="0"/>
                                  </p:stCondLst>
                                  <p:childTnLst>
                                    <p:animRot by="-21600000">
                                      <p:cBhvr>
                                        <p:cTn id="507" dur="2000" fill="hold"/>
                                        <p:tgtEl>
                                          <p:spTgt spid="61"/>
                                        </p:tgtEl>
                                        <p:attrNameLst>
                                          <p:attrName>r</p:attrName>
                                        </p:attrNameLst>
                                      </p:cBhvr>
                                    </p:animRot>
                                  </p:childTnLst>
                                </p:cTn>
                              </p:par>
                              <p:par>
                                <p:cTn id="508" presetID="8" presetClass="emph" presetSubtype="0" fill="hold" nodeType="withEffect">
                                  <p:stCondLst>
                                    <p:cond delay="0"/>
                                  </p:stCondLst>
                                  <p:childTnLst>
                                    <p:animRot by="-21600000">
                                      <p:cBhvr>
                                        <p:cTn id="509" dur="2000" fill="hold"/>
                                        <p:tgtEl>
                                          <p:spTgt spid="60"/>
                                        </p:tgtEl>
                                        <p:attrNameLst>
                                          <p:attrName>r</p:attrName>
                                        </p:attrNameLst>
                                      </p:cBhvr>
                                    </p:animRot>
                                  </p:childTnLst>
                                </p:cTn>
                              </p:par>
                              <p:par>
                                <p:cTn id="510" presetID="8" presetClass="emph" presetSubtype="0" fill="hold" nodeType="withEffect">
                                  <p:stCondLst>
                                    <p:cond delay="0"/>
                                  </p:stCondLst>
                                  <p:childTnLst>
                                    <p:animRot by="-21600000">
                                      <p:cBhvr>
                                        <p:cTn id="511" dur="2000" fill="hold"/>
                                        <p:tgtEl>
                                          <p:spTgt spid="58"/>
                                        </p:tgtEl>
                                        <p:attrNameLst>
                                          <p:attrName>r</p:attrName>
                                        </p:attrNameLst>
                                      </p:cBhvr>
                                    </p:animRot>
                                  </p:childTnLst>
                                </p:cTn>
                              </p:par>
                              <p:par>
                                <p:cTn id="512" presetID="8" presetClass="emph" presetSubtype="0" fill="hold" nodeType="withEffect">
                                  <p:stCondLst>
                                    <p:cond delay="0"/>
                                  </p:stCondLst>
                                  <p:childTnLst>
                                    <p:animRot by="-21600000">
                                      <p:cBhvr>
                                        <p:cTn id="513" dur="2000" fill="hold"/>
                                        <p:tgtEl>
                                          <p:spTgt spid="57"/>
                                        </p:tgtEl>
                                        <p:attrNameLst>
                                          <p:attrName>r</p:attrName>
                                        </p:attrNameLst>
                                      </p:cBhvr>
                                    </p:animRot>
                                  </p:childTnLst>
                                </p:cTn>
                              </p:par>
                              <p:par>
                                <p:cTn id="514" presetID="8" presetClass="emph" presetSubtype="0" fill="hold" nodeType="withEffect">
                                  <p:stCondLst>
                                    <p:cond delay="0"/>
                                  </p:stCondLst>
                                  <p:childTnLst>
                                    <p:animRot by="-21600000">
                                      <p:cBhvr>
                                        <p:cTn id="515" dur="2000" fill="hold"/>
                                        <p:tgtEl>
                                          <p:spTgt spid="56"/>
                                        </p:tgtEl>
                                        <p:attrNameLst>
                                          <p:attrName>r</p:attrName>
                                        </p:attrNameLst>
                                      </p:cBhvr>
                                    </p:animRot>
                                  </p:childTnLst>
                                </p:cTn>
                              </p:par>
                              <p:par>
                                <p:cTn id="516" presetID="8" presetClass="emph" presetSubtype="0" fill="hold" nodeType="withEffect">
                                  <p:stCondLst>
                                    <p:cond delay="0"/>
                                  </p:stCondLst>
                                  <p:childTnLst>
                                    <p:animRot by="-21600000">
                                      <p:cBhvr>
                                        <p:cTn id="517" dur="2000" fill="hold"/>
                                        <p:tgtEl>
                                          <p:spTgt spid="55"/>
                                        </p:tgtEl>
                                        <p:attrNameLst>
                                          <p:attrName>r</p:attrName>
                                        </p:attrNameLst>
                                      </p:cBhvr>
                                    </p:animRot>
                                  </p:childTnLst>
                                </p:cTn>
                              </p:par>
                              <p:par>
                                <p:cTn id="518" presetID="8" presetClass="emph" presetSubtype="0" fill="hold" nodeType="withEffect">
                                  <p:stCondLst>
                                    <p:cond delay="0"/>
                                  </p:stCondLst>
                                  <p:childTnLst>
                                    <p:animRot by="-21600000">
                                      <p:cBhvr>
                                        <p:cTn id="519" dur="2000" fill="hold"/>
                                        <p:tgtEl>
                                          <p:spTgt spid="54"/>
                                        </p:tgtEl>
                                        <p:attrNameLst>
                                          <p:attrName>r</p:attrName>
                                        </p:attrNameLst>
                                      </p:cBhvr>
                                    </p:animRot>
                                  </p:childTnLst>
                                </p:cTn>
                              </p:par>
                              <p:par>
                                <p:cTn id="520" presetID="8" presetClass="emph" presetSubtype="0" fill="hold" nodeType="withEffect">
                                  <p:stCondLst>
                                    <p:cond delay="0"/>
                                  </p:stCondLst>
                                  <p:childTnLst>
                                    <p:animRot by="-21600000">
                                      <p:cBhvr>
                                        <p:cTn id="521" dur="2000" fill="hold"/>
                                        <p:tgtEl>
                                          <p:spTgt spid="43"/>
                                        </p:tgtEl>
                                        <p:attrNameLst>
                                          <p:attrName>r</p:attrName>
                                        </p:attrNameLst>
                                      </p:cBhvr>
                                    </p:animRot>
                                  </p:childTnLst>
                                </p:cTn>
                              </p:par>
                              <p:par>
                                <p:cTn id="522" presetID="8" presetClass="emph" presetSubtype="0" fill="hold" nodeType="withEffect">
                                  <p:stCondLst>
                                    <p:cond delay="0"/>
                                  </p:stCondLst>
                                  <p:childTnLst>
                                    <p:animRot by="-21600000">
                                      <p:cBhvr>
                                        <p:cTn id="523" dur="2000" fill="hold"/>
                                        <p:tgtEl>
                                          <p:spTgt spid="41"/>
                                        </p:tgtEl>
                                        <p:attrNameLst>
                                          <p:attrName>r</p:attrName>
                                        </p:attrNameLst>
                                      </p:cBhvr>
                                    </p:animRot>
                                  </p:childTnLst>
                                </p:cTn>
                              </p:par>
                              <p:par>
                                <p:cTn id="524" presetID="8" presetClass="emph" presetSubtype="0" fill="hold" nodeType="withEffect">
                                  <p:stCondLst>
                                    <p:cond delay="0"/>
                                  </p:stCondLst>
                                  <p:childTnLst>
                                    <p:animRot by="-21600000">
                                      <p:cBhvr>
                                        <p:cTn id="525" dur="2000" fill="hold"/>
                                        <p:tgtEl>
                                          <p:spTgt spid="40"/>
                                        </p:tgtEl>
                                        <p:attrNameLst>
                                          <p:attrName>r</p:attrName>
                                        </p:attrNameLst>
                                      </p:cBhvr>
                                    </p:animRot>
                                  </p:childTnLst>
                                </p:cTn>
                              </p:par>
                              <p:par>
                                <p:cTn id="526" presetID="8" presetClass="emph" presetSubtype="0" fill="hold" nodeType="withEffect">
                                  <p:stCondLst>
                                    <p:cond delay="0"/>
                                  </p:stCondLst>
                                  <p:childTnLst>
                                    <p:animRot by="-21600000">
                                      <p:cBhvr>
                                        <p:cTn id="527" dur="2000" fill="hold"/>
                                        <p:tgtEl>
                                          <p:spTgt spid="38"/>
                                        </p:tgtEl>
                                        <p:attrNameLst>
                                          <p:attrName>r</p:attrName>
                                        </p:attrNameLst>
                                      </p:cBhvr>
                                    </p:animRot>
                                  </p:childTnLst>
                                </p:cTn>
                              </p:par>
                              <p:par>
                                <p:cTn id="528" presetID="8" presetClass="emph" presetSubtype="0" fill="hold" nodeType="withEffect">
                                  <p:stCondLst>
                                    <p:cond delay="0"/>
                                  </p:stCondLst>
                                  <p:childTnLst>
                                    <p:animRot by="-21600000">
                                      <p:cBhvr>
                                        <p:cTn id="529" dur="2000" fill="hold"/>
                                        <p:tgtEl>
                                          <p:spTgt spid="37"/>
                                        </p:tgtEl>
                                        <p:attrNameLst>
                                          <p:attrName>r</p:attrName>
                                        </p:attrNameLst>
                                      </p:cBhvr>
                                    </p:animRot>
                                  </p:childTnLst>
                                </p:cTn>
                              </p:par>
                              <p:par>
                                <p:cTn id="530" presetID="8" presetClass="emph" presetSubtype="0" fill="hold" nodeType="withEffect">
                                  <p:stCondLst>
                                    <p:cond delay="0"/>
                                  </p:stCondLst>
                                  <p:childTnLst>
                                    <p:animRot by="-21600000">
                                      <p:cBhvr>
                                        <p:cTn id="531" dur="2000" fill="hold"/>
                                        <p:tgtEl>
                                          <p:spTgt spid="36"/>
                                        </p:tgtEl>
                                        <p:attrNameLst>
                                          <p:attrName>r</p:attrName>
                                        </p:attrNameLst>
                                      </p:cBhvr>
                                    </p:animRot>
                                  </p:childTnLst>
                                </p:cTn>
                              </p:par>
                              <p:par>
                                <p:cTn id="532" presetID="8" presetClass="emph" presetSubtype="0" fill="hold" nodeType="withEffect">
                                  <p:stCondLst>
                                    <p:cond delay="0"/>
                                  </p:stCondLst>
                                  <p:childTnLst>
                                    <p:animRot by="-21600000">
                                      <p:cBhvr>
                                        <p:cTn id="533" dur="2000" fill="hold"/>
                                        <p:tgtEl>
                                          <p:spTgt spid="35"/>
                                        </p:tgtEl>
                                        <p:attrNameLst>
                                          <p:attrName>r</p:attrName>
                                        </p:attrNameLst>
                                      </p:cBhvr>
                                    </p:animRot>
                                  </p:childTnLst>
                                </p:cTn>
                              </p:par>
                              <p:par>
                                <p:cTn id="534" presetID="8" presetClass="emph" presetSubtype="0" fill="hold" nodeType="withEffect">
                                  <p:stCondLst>
                                    <p:cond delay="0"/>
                                  </p:stCondLst>
                                  <p:childTnLst>
                                    <p:animRot by="-21600000">
                                      <p:cBhvr>
                                        <p:cTn id="535" dur="2000" fill="hold"/>
                                        <p:tgtEl>
                                          <p:spTgt spid="33"/>
                                        </p:tgtEl>
                                        <p:attrNameLst>
                                          <p:attrName>r</p:attrName>
                                        </p:attrNameLst>
                                      </p:cBhvr>
                                    </p:animRot>
                                  </p:childTnLst>
                                </p:cTn>
                              </p:par>
                              <p:par>
                                <p:cTn id="536" presetID="8" presetClass="emph" presetSubtype="0" fill="hold" nodeType="withEffect">
                                  <p:stCondLst>
                                    <p:cond delay="0"/>
                                  </p:stCondLst>
                                  <p:childTnLst>
                                    <p:animRot by="-21600000">
                                      <p:cBhvr>
                                        <p:cTn id="537" dur="2000" fill="hold"/>
                                        <p:tgtEl>
                                          <p:spTgt spid="31"/>
                                        </p:tgtEl>
                                        <p:attrNameLst>
                                          <p:attrName>r</p:attrName>
                                        </p:attrNameLst>
                                      </p:cBhvr>
                                    </p:animRot>
                                  </p:childTnLst>
                                </p:cTn>
                              </p:par>
                              <p:par>
                                <p:cTn id="538" presetID="8" presetClass="emph" presetSubtype="0" fill="hold" nodeType="withEffect">
                                  <p:stCondLst>
                                    <p:cond delay="0"/>
                                  </p:stCondLst>
                                  <p:childTnLst>
                                    <p:animRot by="-21600000">
                                      <p:cBhvr>
                                        <p:cTn id="539" dur="2000" fill="hold"/>
                                        <p:tgtEl>
                                          <p:spTgt spid="30"/>
                                        </p:tgtEl>
                                        <p:attrNameLst>
                                          <p:attrName>r</p:attrName>
                                        </p:attrNameLst>
                                      </p:cBhvr>
                                    </p:animRot>
                                  </p:childTnLst>
                                </p:cTn>
                              </p:par>
                              <p:par>
                                <p:cTn id="540" presetID="8" presetClass="emph" presetSubtype="0" fill="hold" nodeType="withEffect">
                                  <p:stCondLst>
                                    <p:cond delay="0"/>
                                  </p:stCondLst>
                                  <p:childTnLst>
                                    <p:animRot by="-21600000">
                                      <p:cBhvr>
                                        <p:cTn id="541" dur="2000" fill="hold"/>
                                        <p:tgtEl>
                                          <p:spTgt spid="29"/>
                                        </p:tgtEl>
                                        <p:attrNameLst>
                                          <p:attrName>r</p:attrName>
                                        </p:attrNameLst>
                                      </p:cBhvr>
                                    </p:animRot>
                                  </p:childTnLst>
                                </p:cTn>
                              </p:par>
                              <p:par>
                                <p:cTn id="542" presetID="8" presetClass="emph" presetSubtype="0" fill="hold" nodeType="withEffect">
                                  <p:stCondLst>
                                    <p:cond delay="0"/>
                                  </p:stCondLst>
                                  <p:childTnLst>
                                    <p:animRot by="-21600000">
                                      <p:cBhvr>
                                        <p:cTn id="543" dur="2000" fill="hold"/>
                                        <p:tgtEl>
                                          <p:spTgt spid="28"/>
                                        </p:tgtEl>
                                        <p:attrNameLst>
                                          <p:attrName>r</p:attrName>
                                        </p:attrNameLst>
                                      </p:cBhvr>
                                    </p:animRot>
                                  </p:childTnLst>
                                </p:cTn>
                              </p:par>
                              <p:par>
                                <p:cTn id="544" presetID="8" presetClass="emph" presetSubtype="0" fill="hold" nodeType="withEffect">
                                  <p:stCondLst>
                                    <p:cond delay="0"/>
                                  </p:stCondLst>
                                  <p:childTnLst>
                                    <p:animRot by="-21600000">
                                      <p:cBhvr>
                                        <p:cTn id="545" dur="2000" fill="hold"/>
                                        <p:tgtEl>
                                          <p:spTgt spid="27"/>
                                        </p:tgtEl>
                                        <p:attrNameLst>
                                          <p:attrName>r</p:attrName>
                                        </p:attrNameLst>
                                      </p:cBhvr>
                                    </p:animRot>
                                  </p:childTnLst>
                                </p:cTn>
                              </p:par>
                              <p:par>
                                <p:cTn id="546" presetID="8" presetClass="emph" presetSubtype="0" fill="hold" nodeType="withEffect">
                                  <p:stCondLst>
                                    <p:cond delay="0"/>
                                  </p:stCondLst>
                                  <p:childTnLst>
                                    <p:animRot by="-21600000">
                                      <p:cBhvr>
                                        <p:cTn id="547" dur="2000" fill="hold"/>
                                        <p:tgtEl>
                                          <p:spTgt spid="26"/>
                                        </p:tgtEl>
                                        <p:attrNameLst>
                                          <p:attrName>r</p:attrName>
                                        </p:attrNameLst>
                                      </p:cBhvr>
                                    </p:animRot>
                                  </p:childTnLst>
                                </p:cTn>
                              </p:par>
                              <p:par>
                                <p:cTn id="548" presetID="8" presetClass="emph" presetSubtype="0" fill="hold" nodeType="withEffect">
                                  <p:stCondLst>
                                    <p:cond delay="0"/>
                                  </p:stCondLst>
                                  <p:childTnLst>
                                    <p:animRot by="-21600000">
                                      <p:cBhvr>
                                        <p:cTn id="549" dur="2000" fill="hold"/>
                                        <p:tgtEl>
                                          <p:spTgt spid="25"/>
                                        </p:tgtEl>
                                        <p:attrNameLst>
                                          <p:attrName>r</p:attrName>
                                        </p:attrNameLst>
                                      </p:cBhvr>
                                    </p:animRot>
                                  </p:childTnLst>
                                </p:cTn>
                              </p:par>
                              <p:par>
                                <p:cTn id="550" presetID="8" presetClass="emph" presetSubtype="0" fill="hold" nodeType="withEffect">
                                  <p:stCondLst>
                                    <p:cond delay="0"/>
                                  </p:stCondLst>
                                  <p:childTnLst>
                                    <p:animRot by="-21600000">
                                      <p:cBhvr>
                                        <p:cTn id="551" dur="2000" fill="hold"/>
                                        <p:tgtEl>
                                          <p:spTgt spid="24"/>
                                        </p:tgtEl>
                                        <p:attrNameLst>
                                          <p:attrName>r</p:attrName>
                                        </p:attrNameLst>
                                      </p:cBhvr>
                                    </p:animRot>
                                  </p:childTnLst>
                                </p:cTn>
                              </p:par>
                              <p:par>
                                <p:cTn id="552" presetID="8" presetClass="emph" presetSubtype="0" fill="hold" nodeType="withEffect">
                                  <p:stCondLst>
                                    <p:cond delay="0"/>
                                  </p:stCondLst>
                                  <p:childTnLst>
                                    <p:animRot by="-21600000">
                                      <p:cBhvr>
                                        <p:cTn id="553" dur="2000" fill="hold"/>
                                        <p:tgtEl>
                                          <p:spTgt spid="23"/>
                                        </p:tgtEl>
                                        <p:attrNameLst>
                                          <p:attrName>r</p:attrName>
                                        </p:attrNameLst>
                                      </p:cBhvr>
                                    </p:animRot>
                                  </p:childTnLst>
                                </p:cTn>
                              </p:par>
                              <p:par>
                                <p:cTn id="554" presetID="8" presetClass="emph" presetSubtype="0" fill="hold" nodeType="withEffect">
                                  <p:stCondLst>
                                    <p:cond delay="0"/>
                                  </p:stCondLst>
                                  <p:childTnLst>
                                    <p:animRot by="-21600000">
                                      <p:cBhvr>
                                        <p:cTn id="555" dur="2000" fill="hold"/>
                                        <p:tgtEl>
                                          <p:spTgt spid="22"/>
                                        </p:tgtEl>
                                        <p:attrNameLst>
                                          <p:attrName>r</p:attrName>
                                        </p:attrNameLst>
                                      </p:cBhvr>
                                    </p:animRot>
                                  </p:childTnLst>
                                </p:cTn>
                              </p:par>
                              <p:par>
                                <p:cTn id="556" presetID="8" presetClass="emph" presetSubtype="0" fill="hold" nodeType="withEffect">
                                  <p:stCondLst>
                                    <p:cond delay="0"/>
                                  </p:stCondLst>
                                  <p:childTnLst>
                                    <p:animRot by="-21600000">
                                      <p:cBhvr>
                                        <p:cTn id="557" dur="2000" fill="hold"/>
                                        <p:tgtEl>
                                          <p:spTgt spid="21"/>
                                        </p:tgtEl>
                                        <p:attrNameLst>
                                          <p:attrName>r</p:attrName>
                                        </p:attrNameLst>
                                      </p:cBhvr>
                                    </p:animRot>
                                  </p:childTnLst>
                                </p:cTn>
                              </p:par>
                              <p:par>
                                <p:cTn id="558" presetID="8" presetClass="emph" presetSubtype="0" fill="hold" nodeType="withEffect">
                                  <p:stCondLst>
                                    <p:cond delay="0"/>
                                  </p:stCondLst>
                                  <p:childTnLst>
                                    <p:animRot by="-21600000">
                                      <p:cBhvr>
                                        <p:cTn id="559" dur="2000" fill="hold"/>
                                        <p:tgtEl>
                                          <p:spTgt spid="20"/>
                                        </p:tgtEl>
                                        <p:attrNameLst>
                                          <p:attrName>r</p:attrName>
                                        </p:attrNameLst>
                                      </p:cBhvr>
                                    </p:animRot>
                                  </p:childTnLst>
                                </p:cTn>
                              </p:par>
                              <p:par>
                                <p:cTn id="560" presetID="8" presetClass="emph" presetSubtype="0" fill="hold" nodeType="withEffect">
                                  <p:stCondLst>
                                    <p:cond delay="0"/>
                                  </p:stCondLst>
                                  <p:childTnLst>
                                    <p:animRot by="-21600000">
                                      <p:cBhvr>
                                        <p:cTn id="561" dur="2000" fill="hold"/>
                                        <p:tgtEl>
                                          <p:spTgt spid="19"/>
                                        </p:tgtEl>
                                        <p:attrNameLst>
                                          <p:attrName>r</p:attrName>
                                        </p:attrNameLst>
                                      </p:cBhvr>
                                    </p:animRot>
                                  </p:childTnLst>
                                </p:cTn>
                              </p:par>
                              <p:par>
                                <p:cTn id="562" presetID="8" presetClass="emph" presetSubtype="0" fill="hold" nodeType="withEffect">
                                  <p:stCondLst>
                                    <p:cond delay="0"/>
                                  </p:stCondLst>
                                  <p:childTnLst>
                                    <p:animRot by="-21600000">
                                      <p:cBhvr>
                                        <p:cTn id="563" dur="2000" fill="hold"/>
                                        <p:tgtEl>
                                          <p:spTgt spid="18"/>
                                        </p:tgtEl>
                                        <p:attrNameLst>
                                          <p:attrName>r</p:attrName>
                                        </p:attrNameLst>
                                      </p:cBhvr>
                                    </p:animRot>
                                  </p:childTnLst>
                                </p:cTn>
                              </p:par>
                              <p:par>
                                <p:cTn id="564" presetID="8" presetClass="emph" presetSubtype="0" fill="hold" nodeType="withEffect">
                                  <p:stCondLst>
                                    <p:cond delay="0"/>
                                  </p:stCondLst>
                                  <p:childTnLst>
                                    <p:animRot by="-21600000">
                                      <p:cBhvr>
                                        <p:cTn id="565" dur="2000" fill="hold"/>
                                        <p:tgtEl>
                                          <p:spTgt spid="17"/>
                                        </p:tgtEl>
                                        <p:attrNameLst>
                                          <p:attrName>r</p:attrName>
                                        </p:attrNameLst>
                                      </p:cBhvr>
                                    </p:animRot>
                                  </p:childTnLst>
                                </p:cTn>
                              </p:par>
                              <p:par>
                                <p:cTn id="566" presetID="8" presetClass="emph" presetSubtype="0" fill="hold" nodeType="withEffect">
                                  <p:stCondLst>
                                    <p:cond delay="0"/>
                                  </p:stCondLst>
                                  <p:childTnLst>
                                    <p:animRot by="-21600000">
                                      <p:cBhvr>
                                        <p:cTn id="567" dur="2000" fill="hold"/>
                                        <p:tgtEl>
                                          <p:spTgt spid="16"/>
                                        </p:tgtEl>
                                        <p:attrNameLst>
                                          <p:attrName>r</p:attrName>
                                        </p:attrNameLst>
                                      </p:cBhvr>
                                    </p:animRot>
                                  </p:childTnLst>
                                </p:cTn>
                              </p:par>
                              <p:par>
                                <p:cTn id="568" presetID="8" presetClass="emph" presetSubtype="0" fill="hold" nodeType="withEffect">
                                  <p:stCondLst>
                                    <p:cond delay="0"/>
                                  </p:stCondLst>
                                  <p:childTnLst>
                                    <p:animRot by="-21600000">
                                      <p:cBhvr>
                                        <p:cTn id="569" dur="2000" fill="hold"/>
                                        <p:tgtEl>
                                          <p:spTgt spid="15"/>
                                        </p:tgtEl>
                                        <p:attrNameLst>
                                          <p:attrName>r</p:attrName>
                                        </p:attrNameLst>
                                      </p:cBhvr>
                                    </p:animRot>
                                  </p:childTnLst>
                                </p:cTn>
                              </p:par>
                              <p:par>
                                <p:cTn id="570" presetID="8" presetClass="emph" presetSubtype="0" fill="hold" nodeType="withEffect">
                                  <p:stCondLst>
                                    <p:cond delay="0"/>
                                  </p:stCondLst>
                                  <p:childTnLst>
                                    <p:animRot by="-21600000">
                                      <p:cBhvr>
                                        <p:cTn id="571" dur="2000" fill="hold"/>
                                        <p:tgtEl>
                                          <p:spTgt spid="13"/>
                                        </p:tgtEl>
                                        <p:attrNameLst>
                                          <p:attrName>r</p:attrName>
                                        </p:attrNameLst>
                                      </p:cBhvr>
                                    </p:animRot>
                                  </p:childTnLst>
                                </p:cTn>
                              </p:par>
                              <p:par>
                                <p:cTn id="572" presetID="8" presetClass="emph" presetSubtype="0" fill="hold" nodeType="withEffect">
                                  <p:stCondLst>
                                    <p:cond delay="0"/>
                                  </p:stCondLst>
                                  <p:childTnLst>
                                    <p:animRot by="-21600000">
                                      <p:cBhvr>
                                        <p:cTn id="573" dur="2000" fill="hold"/>
                                        <p:tgtEl>
                                          <p:spTgt spid="12"/>
                                        </p:tgtEl>
                                        <p:attrNameLst>
                                          <p:attrName>r</p:attrName>
                                        </p:attrNameLst>
                                      </p:cBhvr>
                                    </p:animRot>
                                  </p:childTnLst>
                                </p:cTn>
                              </p:par>
                              <p:par>
                                <p:cTn id="574" presetID="8" presetClass="emph" presetSubtype="0" fill="hold" nodeType="withEffect">
                                  <p:stCondLst>
                                    <p:cond delay="0"/>
                                  </p:stCondLst>
                                  <p:childTnLst>
                                    <p:animRot by="-21600000">
                                      <p:cBhvr>
                                        <p:cTn id="575" dur="2000" fill="hold"/>
                                        <p:tgtEl>
                                          <p:spTgt spid="11"/>
                                        </p:tgtEl>
                                        <p:attrNameLst>
                                          <p:attrName>r</p:attrName>
                                        </p:attrNameLst>
                                      </p:cBhvr>
                                    </p:animRot>
                                  </p:childTnLst>
                                </p:cTn>
                              </p:par>
                              <p:par>
                                <p:cTn id="576" presetID="8" presetClass="emph" presetSubtype="0" fill="hold" nodeType="withEffect">
                                  <p:stCondLst>
                                    <p:cond delay="0"/>
                                  </p:stCondLst>
                                  <p:childTnLst>
                                    <p:animRot by="-21600000">
                                      <p:cBhvr>
                                        <p:cTn id="577" dur="2000" fill="hold"/>
                                        <p:tgtEl>
                                          <p:spTgt spid="10"/>
                                        </p:tgtEl>
                                        <p:attrNameLst>
                                          <p:attrName>r</p:attrName>
                                        </p:attrNameLst>
                                      </p:cBhvr>
                                    </p:animRot>
                                  </p:childTnLst>
                                </p:cTn>
                              </p:par>
                              <p:par>
                                <p:cTn id="578" presetID="8" presetClass="emph" presetSubtype="0" fill="hold" nodeType="withEffect">
                                  <p:stCondLst>
                                    <p:cond delay="0"/>
                                  </p:stCondLst>
                                  <p:childTnLst>
                                    <p:animRot by="-21600000">
                                      <p:cBhvr>
                                        <p:cTn id="579" dur="2000" fill="hold"/>
                                        <p:tgtEl>
                                          <p:spTgt spid="9"/>
                                        </p:tgtEl>
                                        <p:attrNameLst>
                                          <p:attrName>r</p:attrName>
                                        </p:attrNameLst>
                                      </p:cBhvr>
                                    </p:animRot>
                                  </p:childTnLst>
                                </p:cTn>
                              </p:par>
                              <p:par>
                                <p:cTn id="580" presetID="8" presetClass="emph" presetSubtype="0" fill="hold" nodeType="withEffect">
                                  <p:stCondLst>
                                    <p:cond delay="0"/>
                                  </p:stCondLst>
                                  <p:childTnLst>
                                    <p:animRot by="-21600000">
                                      <p:cBhvr>
                                        <p:cTn id="581" dur="2000" fill="hold"/>
                                        <p:tgtEl>
                                          <p:spTgt spid="7"/>
                                        </p:tgtEl>
                                        <p:attrNameLst>
                                          <p:attrName>r</p:attrName>
                                        </p:attrNameLst>
                                      </p:cBhvr>
                                    </p:animRot>
                                  </p:childTnLst>
                                </p:cTn>
                              </p:par>
                              <p:par>
                                <p:cTn id="582" presetID="8" presetClass="emph" presetSubtype="0" fill="hold" nodeType="withEffect">
                                  <p:stCondLst>
                                    <p:cond delay="0"/>
                                  </p:stCondLst>
                                  <p:childTnLst>
                                    <p:animRot by="-21600000">
                                      <p:cBhvr>
                                        <p:cTn id="583"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5E4505-464D-F1E8-D346-B0A1853A838D}"/>
              </a:ext>
            </a:extLst>
          </p:cNvPr>
          <p:cNvSpPr>
            <a:spLocks noGrp="1"/>
          </p:cNvSpPr>
          <p:nvPr>
            <p:ph type="title"/>
          </p:nvPr>
        </p:nvSpPr>
        <p:spPr>
          <a:xfrm>
            <a:off x="762018" y="-2619319"/>
            <a:ext cx="10515600" cy="1325563"/>
          </a:xfrm>
        </p:spPr>
        <p:txBody>
          <a:bodyPr vert="horz" lIns="91440" tIns="45720" rIns="91440" bIns="45720" rtlCol="0" anchor="b">
            <a:normAutofit/>
          </a:bodyPr>
          <a:lstStyle/>
          <a:p>
            <a:r>
              <a:rPr lang="en-US"/>
              <a:t>CrossFit 2</a:t>
            </a:r>
          </a:p>
        </p:txBody>
      </p:sp>
      <p:pic>
        <p:nvPicPr>
          <p:cNvPr id="4" name="Content Placeholder 3" descr="Photo of a woman jumping rope in a CrossFit gy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634" y="-1261947"/>
            <a:ext cx="5757195" cy="8635793"/>
          </a:xfrm>
          <a:prstGeom prst="rect">
            <a:avLst/>
          </a:prstGeom>
          <a:ln>
            <a:noFill/>
          </a:ln>
          <a:effectLst>
            <a:outerShdw blurRad="292100" dist="139700" dir="2700000" algn="tl" rotWithShape="0">
              <a:srgbClr val="333333">
                <a:alpha val="65000"/>
              </a:srgbClr>
            </a:outerShdw>
          </a:effectLst>
        </p:spPr>
      </p:pic>
      <p:pic>
        <p:nvPicPr>
          <p:cNvPr id="5" name="Content Placeholder 3" descr="Image of a sign that says &quot;Women&quot; next to a hand holding a jumprope"/>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529561" y="-2"/>
            <a:ext cx="6681708" cy="7819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91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AA2A588D-88B3-0AE8-14D9-C6C20C275C1A}"/>
              </a:ext>
            </a:extLst>
          </p:cNvPr>
          <p:cNvSpPr>
            <a:spLocks noGrp="1"/>
          </p:cNvSpPr>
          <p:nvPr>
            <p:ph type="title"/>
          </p:nvPr>
        </p:nvSpPr>
        <p:spPr>
          <a:xfrm>
            <a:off x="838200" y="-1642116"/>
            <a:ext cx="10515600" cy="1325563"/>
          </a:xfrm>
        </p:spPr>
        <p:txBody>
          <a:bodyPr vert="horz" lIns="91440" tIns="45720" rIns="91440" bIns="45720" rtlCol="0" anchor="b">
            <a:normAutofit/>
          </a:bodyPr>
          <a:lstStyle/>
          <a:p>
            <a:r>
              <a:rPr lang="en-US"/>
              <a:t>CrossFit 3</a:t>
            </a:r>
          </a:p>
        </p:txBody>
      </p:sp>
      <p:pic>
        <p:nvPicPr>
          <p:cNvPr id="4" name="Content Placeholder 3" descr="Image of a woman doing a pull-up in a CrossFit gy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4572001" cy="6858001"/>
          </a:xfrm>
          <a:prstGeom prst="rect">
            <a:avLst/>
          </a:prstGeom>
          <a:ln>
            <a:noFill/>
          </a:ln>
          <a:effectLst>
            <a:outerShdw blurRad="292100" dist="139700" dir="2700000" algn="tl" rotWithShape="0">
              <a:srgbClr val="333333">
                <a:alpha val="65000"/>
              </a:srgbClr>
            </a:outerShdw>
          </a:effectLst>
        </p:spPr>
      </p:pic>
      <p:pic>
        <p:nvPicPr>
          <p:cNvPr id="9" name="Content Placeholder 3" descr="Image of exercise bands on gym equipmen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9969" y="0"/>
            <a:ext cx="5091677" cy="7637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413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44DD185-57E9-D535-9F7B-3A9F1F543B1B}"/>
              </a:ext>
            </a:extLst>
          </p:cNvPr>
          <p:cNvSpPr>
            <a:spLocks noGrp="1"/>
          </p:cNvSpPr>
          <p:nvPr>
            <p:ph type="title"/>
          </p:nvPr>
        </p:nvSpPr>
        <p:spPr>
          <a:xfrm>
            <a:off x="97054" y="-2258257"/>
            <a:ext cx="10515600" cy="1325563"/>
          </a:xfrm>
        </p:spPr>
        <p:txBody>
          <a:bodyPr vert="horz" lIns="91440" tIns="45720" rIns="91440" bIns="45720" rtlCol="0" anchor="b">
            <a:normAutofit/>
          </a:bodyPr>
          <a:lstStyle/>
          <a:p>
            <a:r>
              <a:rPr lang="en-US"/>
              <a:t>CrossFit 4</a:t>
            </a:r>
          </a:p>
        </p:txBody>
      </p:sp>
      <p:pic>
        <p:nvPicPr>
          <p:cNvPr id="4" name="Content Placeholder 3" descr="Image of a woman standing on her hands against a wall in a CrossFit gy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872837"/>
            <a:ext cx="5153891" cy="7730837"/>
          </a:xfrm>
          <a:prstGeom prst="rect">
            <a:avLst/>
          </a:prstGeom>
          <a:ln>
            <a:noFill/>
          </a:ln>
          <a:effectLst>
            <a:outerShdw blurRad="292100" dist="139700" dir="2700000" algn="tl" rotWithShape="0">
              <a:srgbClr val="333333">
                <a:alpha val="65000"/>
              </a:srgbClr>
            </a:outerShdw>
          </a:effectLst>
        </p:spPr>
      </p:pic>
      <p:pic>
        <p:nvPicPr>
          <p:cNvPr id="5" name="Content Placeholder 3" descr="Image of a box in a CrossFit gym"/>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30436" y="-753123"/>
            <a:ext cx="5334000" cy="800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416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DA428F-C917-17A7-99B8-0957FEF81BD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Secondary (Tier 2) Intervention Grid 2</a:t>
            </a:r>
          </a:p>
        </p:txBody>
      </p:sp>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8E65728-B925-1DE6-99E1-2F4C9F1BD7C2}"/>
              </a:ext>
            </a:extLst>
          </p:cNvPr>
          <p:cNvSpPr/>
          <p:nvPr/>
        </p:nvSpPr>
        <p:spPr>
          <a:xfrm>
            <a:off x="5246522" y="4646717"/>
            <a:ext cx="6945478" cy="8485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Secondary (Tier 2) Intervention Grid</a:t>
            </a: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Tree>
    <p:extLst>
      <p:ext uri="{BB962C8B-B14F-4D97-AF65-F5344CB8AC3E}">
        <p14:creationId xmlns:p14="http://schemas.microsoft.com/office/powerpoint/2010/main" val="314196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Lst>
          </p:cNvPr>
          <p:cNvSpPr>
            <a:spLocks noGrp="1"/>
          </p:cNvSpPr>
          <p:nvPr>
            <p:ph type="title"/>
          </p:nvPr>
        </p:nvSpPr>
        <p:spPr/>
        <p:txBody>
          <a:bodyPr/>
          <a:lstStyle/>
          <a:p>
            <a:r>
              <a:rPr lang="en-US"/>
              <a:t>Tier 2 and Tier 3 Intervention Grids</a:t>
            </a:r>
          </a:p>
        </p:txBody>
      </p:sp>
      <p:pic>
        <p:nvPicPr>
          <p:cNvPr id="5" name="Picture 1" descr="Secondary (Tier 2) Intervention Grid: Self-Monitoring. Includes column sections for the name of the support, the description, school-wide data entry criteria, data to progress monitor (such as social validity and treatment integrity), and exit criteria.">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pic>
        <p:nvPicPr>
          <p:cNvPr id="3" name="Picture 2">
            <a:extLst>
              <a:ext uri="{FF2B5EF4-FFF2-40B4-BE49-F238E27FC236}">
                <a16:creationId xmlns:a16="http://schemas.microsoft.com/office/drawing/2014/main" id="{1E0FDB31-38F6-C227-6B42-6D715EE5D1C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7" name="Highlighting">
            <a:extLst>
              <a:ext uri="{FF2B5EF4-FFF2-40B4-BE49-F238E27FC236}">
                <a16:creationId xmlns:a16="http://schemas.microsoft.com/office/drawing/2014/main" id="{F8DA6E33-3101-D132-6521-6F783CBF1B35}"/>
              </a:ext>
              <a:ext uri="{C183D7F6-B498-43B3-948B-1728B52AA6E4}">
                <adec:decorative xmlns:adec="http://schemas.microsoft.com/office/drawing/2017/decorative" val="1"/>
              </a:ext>
            </a:extLst>
          </p:cNvPr>
          <p:cNvSpPr/>
          <p:nvPr/>
        </p:nvSpPr>
        <p:spPr>
          <a:xfrm>
            <a:off x="2998281" y="2905286"/>
            <a:ext cx="522159" cy="24939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ing">
            <a:extLst>
              <a:ext uri="{FF2B5EF4-FFF2-40B4-BE49-F238E27FC236}">
                <a16:creationId xmlns:a16="http://schemas.microsoft.com/office/drawing/2014/main" id="{D3C6297A-9470-ED8B-2656-7F569FB117AB}"/>
              </a:ext>
              <a:ext uri="{C183D7F6-B498-43B3-948B-1728B52AA6E4}">
                <adec:decorative xmlns:adec="http://schemas.microsoft.com/office/drawing/2017/decorative" val="1"/>
              </a:ext>
            </a:extLst>
          </p:cNvPr>
          <p:cNvSpPr/>
          <p:nvPr/>
        </p:nvSpPr>
        <p:spPr>
          <a:xfrm>
            <a:off x="3890997" y="2773680"/>
            <a:ext cx="687353"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ing">
            <a:extLst>
              <a:ext uri="{FF2B5EF4-FFF2-40B4-BE49-F238E27FC236}">
                <a16:creationId xmlns:a16="http://schemas.microsoft.com/office/drawing/2014/main" id="{50028C9D-A9DB-139A-2B8D-AAC4B8D9F324}"/>
              </a:ext>
              <a:ext uri="{C183D7F6-B498-43B3-948B-1728B52AA6E4}">
                <adec:decorative xmlns:adec="http://schemas.microsoft.com/office/drawing/2017/decorative" val="1"/>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ing">
            <a:extLst>
              <a:ext uri="{FF2B5EF4-FFF2-40B4-BE49-F238E27FC236}">
                <a16:creationId xmlns:a16="http://schemas.microsoft.com/office/drawing/2014/main" id="{54AF8754-5970-42AE-0681-A46EF9ACC4D2}"/>
              </a:ext>
              <a:ext uri="{C183D7F6-B498-43B3-948B-1728B52AA6E4}">
                <adec:decorative xmlns:adec="http://schemas.microsoft.com/office/drawing/2017/decorative" val="1"/>
              </a:ext>
            </a:extLst>
          </p:cNvPr>
          <p:cNvSpPr/>
          <p:nvPr/>
        </p:nvSpPr>
        <p:spPr>
          <a:xfrm>
            <a:off x="6237018" y="4018100"/>
            <a:ext cx="73274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ing">
            <a:extLst>
              <a:ext uri="{FF2B5EF4-FFF2-40B4-BE49-F238E27FC236}">
                <a16:creationId xmlns:a16="http://schemas.microsoft.com/office/drawing/2014/main" id="{EA341D1D-74C6-2849-8BF9-F94D0D1D84A0}"/>
              </a:ext>
              <a:ext uri="{C183D7F6-B498-43B3-948B-1728B52AA6E4}">
                <adec:decorative xmlns:adec="http://schemas.microsoft.com/office/drawing/2017/decorative" val="1"/>
              </a:ext>
            </a:extLst>
          </p:cNvPr>
          <p:cNvSpPr/>
          <p:nvPr/>
        </p:nvSpPr>
        <p:spPr>
          <a:xfrm>
            <a:off x="6237018" y="4876800"/>
            <a:ext cx="96642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ing">
            <a:extLst>
              <a:ext uri="{FF2B5EF4-FFF2-40B4-BE49-F238E27FC236}">
                <a16:creationId xmlns:a16="http://schemas.microsoft.com/office/drawing/2014/main" id="{8E178A5D-3566-A220-6082-EC66EE519BCC}"/>
              </a:ext>
              <a:ext uri="{C183D7F6-B498-43B3-948B-1728B52AA6E4}">
                <adec:decorative xmlns:adec="http://schemas.microsoft.com/office/drawing/2017/decorative" val="1"/>
              </a:ext>
            </a:extLst>
          </p:cNvPr>
          <p:cNvSpPr/>
          <p:nvPr/>
        </p:nvSpPr>
        <p:spPr>
          <a:xfrm>
            <a:off x="6237018" y="2895600"/>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ing">
            <a:extLst>
              <a:ext uri="{FF2B5EF4-FFF2-40B4-BE49-F238E27FC236}">
                <a16:creationId xmlns:a16="http://schemas.microsoft.com/office/drawing/2014/main" id="{E5A53A7B-2881-24B2-1625-0873D542628B}"/>
              </a:ext>
              <a:ext uri="{C183D7F6-B498-43B3-948B-1728B52AA6E4}">
                <adec:decorative xmlns:adec="http://schemas.microsoft.com/office/drawing/2017/decorative" val="1"/>
              </a:ext>
            </a:extLst>
          </p:cNvPr>
          <p:cNvSpPr/>
          <p:nvPr/>
        </p:nvSpPr>
        <p:spPr>
          <a:xfrm>
            <a:off x="7748081" y="2773680"/>
            <a:ext cx="786319"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0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B44C-2E24-136B-D1EA-ADAB85D344A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Secondary (Tier 2) Intervention Grid for Middle and High School Students</a:t>
            </a:r>
          </a:p>
        </p:txBody>
      </p:sp>
      <p:pic>
        <p:nvPicPr>
          <p:cNvPr id="11" name="Picture 10" descr="Image of a Secondary (Tier 2) Intervention Grid for Middle and High School Students for the support self-monitoring">
            <a:extLst>
              <a:ext uri="{FF2B5EF4-FFF2-40B4-BE49-F238E27FC236}">
                <a16:creationId xmlns:a16="http://schemas.microsoft.com/office/drawing/2014/main" id="{6276E919-C64F-0D45-AF0A-F4BCA4FB0B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1283" y="232898"/>
            <a:ext cx="9004747" cy="6392203"/>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12" name="Curved Up Arrow 11">
            <a:extLst>
              <a:ext uri="{FF2B5EF4-FFF2-40B4-BE49-F238E27FC236}">
                <a16:creationId xmlns:a16="http://schemas.microsoft.com/office/drawing/2014/main" id="{FEF112C9-1016-E249-86C0-B1EC2EC4BC0C}"/>
              </a:ext>
              <a:ext uri="{C183D7F6-B498-43B3-948B-1728B52AA6E4}">
                <adec:decorative xmlns:adec="http://schemas.microsoft.com/office/drawing/2017/decorative" val="1"/>
              </a:ext>
            </a:extLst>
          </p:cNvPr>
          <p:cNvSpPr/>
          <p:nvPr/>
        </p:nvSpPr>
        <p:spPr>
          <a:xfrm flipV="1">
            <a:off x="1973756"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a:extLst>
              <a:ext uri="{FF2B5EF4-FFF2-40B4-BE49-F238E27FC236}">
                <a16:creationId xmlns:a16="http://schemas.microsoft.com/office/drawing/2014/main" id="{EF0685B2-2160-0848-91F2-F1F63AB2979E}"/>
              </a:ext>
              <a:ext uri="{C183D7F6-B498-43B3-948B-1728B52AA6E4}">
                <adec:decorative xmlns:adec="http://schemas.microsoft.com/office/drawing/2017/decorative" val="1"/>
              </a:ext>
            </a:extLst>
          </p:cNvPr>
          <p:cNvSpPr/>
          <p:nvPr/>
        </p:nvSpPr>
        <p:spPr>
          <a:xfrm flipV="1">
            <a:off x="3738008"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Curved Up Arrow 13">
            <a:extLst>
              <a:ext uri="{FF2B5EF4-FFF2-40B4-BE49-F238E27FC236}">
                <a16:creationId xmlns:a16="http://schemas.microsoft.com/office/drawing/2014/main" id="{8BCC70AB-F0CF-724E-B3BE-E41D292DE8D9}"/>
              </a:ext>
              <a:ext uri="{C183D7F6-B498-43B3-948B-1728B52AA6E4}">
                <adec:decorative xmlns:adec="http://schemas.microsoft.com/office/drawing/2017/decorative" val="1"/>
              </a:ext>
            </a:extLst>
          </p:cNvPr>
          <p:cNvSpPr/>
          <p:nvPr/>
        </p:nvSpPr>
        <p:spPr>
          <a:xfrm flipV="1">
            <a:off x="5716805" y="183952"/>
            <a:ext cx="1704471"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Curved Up Arrow 14">
            <a:extLst>
              <a:ext uri="{FF2B5EF4-FFF2-40B4-BE49-F238E27FC236}">
                <a16:creationId xmlns:a16="http://schemas.microsoft.com/office/drawing/2014/main" id="{BE548904-3C04-3A46-AB1E-4F9ABA9801B2}"/>
              </a:ext>
              <a:ext uri="{C183D7F6-B498-43B3-948B-1728B52AA6E4}">
                <adec:decorative xmlns:adec="http://schemas.microsoft.com/office/drawing/2017/decorative" val="1"/>
              </a:ext>
            </a:extLst>
          </p:cNvPr>
          <p:cNvSpPr/>
          <p:nvPr/>
        </p:nvSpPr>
        <p:spPr>
          <a:xfrm flipV="1">
            <a:off x="7619484"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A67B86F-A33A-EF4C-BD66-BC2CD0DA7857}"/>
              </a:ext>
              <a:ext uri="{C183D7F6-B498-43B3-948B-1728B52AA6E4}">
                <adec:decorative xmlns:adec="http://schemas.microsoft.com/office/drawing/2017/decorative" val="1"/>
              </a:ext>
            </a:extLst>
          </p:cNvPr>
          <p:cNvSpPr/>
          <p:nvPr/>
        </p:nvSpPr>
        <p:spPr>
          <a:xfrm>
            <a:off x="4275007" y="878044"/>
            <a:ext cx="2569239" cy="4613768"/>
          </a:xfrm>
          <a:prstGeom prst="rect">
            <a:avLst/>
          </a:prstGeom>
          <a:noFill/>
          <a:ln w="571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6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500"/>
                            </p:stCondLst>
                            <p:childTnLst>
                              <p:par>
                                <p:cTn id="24" presetID="9" presetClass="entr" presetSubtype="0" fill="hold" grpId="0" nodeType="after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4AD18E-B2C6-8A54-1704-83E4986A372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Data in Action 1</a:t>
            </a:r>
          </a:p>
        </p:txBody>
      </p:sp>
      <p:pic>
        <p:nvPicPr>
          <p:cNvPr id="3" name="Picture 1" descr="Screenshot of data dashboard with arrows pointing to the columns for AIMSWeb Reading and SRSS-E7 columns">
            <a:extLst>
              <a:ext uri="{FF2B5EF4-FFF2-40B4-BE49-F238E27FC236}">
                <a16:creationId xmlns:a16="http://schemas.microsoft.com/office/drawing/2014/main" id="{A3D54E48-DFF6-6241-B6CB-1843EA0CF4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nvGrpSpPr>
          <p:cNvPr id="34" name="Group" descr="Screenshot of behavior and academic sections of the schoolwide data entry criteria column on the intervention grid">
            <a:extLst>
              <a:ext uri="{FF2B5EF4-FFF2-40B4-BE49-F238E27FC236}">
                <a16:creationId xmlns:a16="http://schemas.microsoft.com/office/drawing/2014/main" id="{BF0F8BB2-7399-1F19-AE8C-FCA04A00B76A}"/>
              </a:ext>
            </a:extLst>
          </p:cNvPr>
          <p:cNvGrpSpPr/>
          <p:nvPr/>
        </p:nvGrpSpPr>
        <p:grpSpPr>
          <a:xfrm>
            <a:off x="1756641" y="257907"/>
            <a:ext cx="1840523" cy="3257005"/>
            <a:chOff x="1957754" y="171995"/>
            <a:chExt cx="1840523" cy="3257005"/>
          </a:xfrm>
        </p:grpSpPr>
        <p:pic>
          <p:nvPicPr>
            <p:cNvPr id="35" name="Picture">
              <a:extLst>
                <a:ext uri="{FF2B5EF4-FFF2-40B4-BE49-F238E27FC236}">
                  <a16:creationId xmlns:a16="http://schemas.microsoft.com/office/drawing/2014/main" id="{006E7973-BEEB-78B2-D759-7A2BE52DE3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6" name="Rectangle 1">
              <a:extLst>
                <a:ext uri="{FF2B5EF4-FFF2-40B4-BE49-F238E27FC236}">
                  <a16:creationId xmlns:a16="http://schemas.microsoft.com/office/drawing/2014/main" id="{A8E3A372-1539-5288-4326-6A11DE3B4167}"/>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D9A17EDC-53DE-D3B1-6370-2B0CCAE82D39}"/>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Curved Connector 1">
            <a:extLst>
              <a:ext uri="{FF2B5EF4-FFF2-40B4-BE49-F238E27FC236}">
                <a16:creationId xmlns:a16="http://schemas.microsoft.com/office/drawing/2014/main" id="{C5D93ABB-05C8-E212-203F-53D5D6F852F8}"/>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Curved Connector 2">
            <a:extLst>
              <a:ext uri="{FF2B5EF4-FFF2-40B4-BE49-F238E27FC236}">
                <a16:creationId xmlns:a16="http://schemas.microsoft.com/office/drawing/2014/main" id="{5B7FCE87-97AC-683F-3145-EE5A9A635350}"/>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967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1F169C9D-D58B-A2DC-9F62-8C48AE9584A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Data in Action 2</a:t>
            </a:r>
          </a:p>
        </p:txBody>
      </p:sp>
      <p:pic>
        <p:nvPicPr>
          <p:cNvPr id="2" name="Picture 1" descr="Screenshot of data dashboard with arrows pointing to the columns for AIMSWeb Reading, SRSS-E7, and Absences columns">
            <a:extLst>
              <a:ext uri="{FF2B5EF4-FFF2-40B4-BE49-F238E27FC236}">
                <a16:creationId xmlns:a16="http://schemas.microsoft.com/office/drawing/2014/main" id="{4F2D3E93-AE6E-224D-B672-1F245BCB52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02984" y="2691452"/>
            <a:ext cx="8065017" cy="1417731"/>
          </a:xfrm>
          <a:prstGeom prst="rect">
            <a:avLst/>
          </a:prstGeom>
        </p:spPr>
      </p:pic>
      <p:grpSp>
        <p:nvGrpSpPr>
          <p:cNvPr id="3" name="Group" descr="Screenshot of behavior and academic sections of the schoolwide data entry criteria column on the intervention grid">
            <a:extLst>
              <a:ext uri="{FF2B5EF4-FFF2-40B4-BE49-F238E27FC236}">
                <a16:creationId xmlns:a16="http://schemas.microsoft.com/office/drawing/2014/main" id="{96D817EB-E049-160C-B949-8DA3D2333E91}"/>
              </a:ext>
            </a:extLst>
          </p:cNvPr>
          <p:cNvGrpSpPr/>
          <p:nvPr/>
        </p:nvGrpSpPr>
        <p:grpSpPr>
          <a:xfrm>
            <a:off x="1756641" y="257907"/>
            <a:ext cx="1840523" cy="3257005"/>
            <a:chOff x="1957754" y="171995"/>
            <a:chExt cx="1840523" cy="3257005"/>
          </a:xfrm>
        </p:grpSpPr>
        <p:pic>
          <p:nvPicPr>
            <p:cNvPr id="11" name="Picture">
              <a:extLst>
                <a:ext uri="{FF2B5EF4-FFF2-40B4-BE49-F238E27FC236}">
                  <a16:creationId xmlns:a16="http://schemas.microsoft.com/office/drawing/2014/main" id="{AF31F1A2-2CDD-92DC-4117-758DC1107D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2" name="Rectangle 1">
              <a:extLst>
                <a:ext uri="{FF2B5EF4-FFF2-40B4-BE49-F238E27FC236}">
                  <a16:creationId xmlns:a16="http://schemas.microsoft.com/office/drawing/2014/main" id="{A0D75B7B-7F48-A85A-5D4C-94C293BD6DEE}"/>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14460669-66BA-C06C-654B-221665BE4D64}"/>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a:extLst>
              <a:ext uri="{FF2B5EF4-FFF2-40B4-BE49-F238E27FC236}">
                <a16:creationId xmlns:a16="http://schemas.microsoft.com/office/drawing/2014/main" id="{A9CAA53C-49A8-C9BC-9283-18037AB58AB2}"/>
              </a:ext>
            </a:extLst>
          </p:cNvPr>
          <p:cNvSpPr txBox="1"/>
          <p:nvPr/>
        </p:nvSpPr>
        <p:spPr>
          <a:xfrm>
            <a:off x="838201" y="4246880"/>
            <a:ext cx="3906519" cy="584775"/>
          </a:xfrm>
          <a:prstGeom prst="rect">
            <a:avLst/>
          </a:prstGeom>
          <a:noFill/>
        </p:spPr>
        <p:txBody>
          <a:bodyPr wrap="square" rtlCol="0">
            <a:spAutoFit/>
          </a:bodyPr>
          <a:lstStyle/>
          <a:p>
            <a:r>
              <a:rPr lang="en-US" sz="3200"/>
              <a:t>Other Tier 2 Options</a:t>
            </a:r>
          </a:p>
        </p:txBody>
      </p:sp>
      <p:pic>
        <p:nvPicPr>
          <p:cNvPr id="25" name="Picture 1" descr="Behavior Contract">
            <a:extLst>
              <a:ext uri="{FF2B5EF4-FFF2-40B4-BE49-F238E27FC236}">
                <a16:creationId xmlns:a16="http://schemas.microsoft.com/office/drawing/2014/main" id="{322C3FAC-1382-1748-02A9-2C658E8DB6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00774" y="5031450"/>
            <a:ext cx="1981372" cy="890093"/>
          </a:xfrm>
          <a:prstGeom prst="rect">
            <a:avLst/>
          </a:prstGeom>
        </p:spPr>
      </p:pic>
      <p:pic>
        <p:nvPicPr>
          <p:cNvPr id="26" name="Picture 2" descr="Behavior-Specific Praise">
            <a:extLst>
              <a:ext uri="{FF2B5EF4-FFF2-40B4-BE49-F238E27FC236}">
                <a16:creationId xmlns:a16="http://schemas.microsoft.com/office/drawing/2014/main" id="{823BBBAA-80A4-2107-D8A0-C2DDFFF0DEB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53224" y="5752787"/>
            <a:ext cx="1981372" cy="908383"/>
          </a:xfrm>
          <a:prstGeom prst="rect">
            <a:avLst/>
          </a:prstGeom>
        </p:spPr>
      </p:pic>
      <p:pic>
        <p:nvPicPr>
          <p:cNvPr id="27" name="Picture 3" descr="Precorrection">
            <a:extLst>
              <a:ext uri="{FF2B5EF4-FFF2-40B4-BE49-F238E27FC236}">
                <a16:creationId xmlns:a16="http://schemas.microsoft.com/office/drawing/2014/main" id="{0336B359-41B8-C4BF-A288-0D208C80AB8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05674" y="5052787"/>
            <a:ext cx="1975275" cy="847417"/>
          </a:xfrm>
          <a:prstGeom prst="rect">
            <a:avLst/>
          </a:prstGeom>
        </p:spPr>
      </p:pic>
      <p:pic>
        <p:nvPicPr>
          <p:cNvPr id="28" name="Picture 4" descr="Instructional Choice">
            <a:extLst>
              <a:ext uri="{FF2B5EF4-FFF2-40B4-BE49-F238E27FC236}">
                <a16:creationId xmlns:a16="http://schemas.microsoft.com/office/drawing/2014/main" id="{E1CF752A-0113-9F76-FFA9-77A16E693B4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52027" y="5789366"/>
            <a:ext cx="1975275" cy="871804"/>
          </a:xfrm>
          <a:prstGeom prst="rect">
            <a:avLst/>
          </a:prstGeom>
        </p:spPr>
      </p:pic>
      <p:cxnSp>
        <p:nvCxnSpPr>
          <p:cNvPr id="23" name="Curved Connector 1">
            <a:extLst>
              <a:ext uri="{FF2B5EF4-FFF2-40B4-BE49-F238E27FC236}">
                <a16:creationId xmlns:a16="http://schemas.microsoft.com/office/drawing/2014/main" id="{678A46ED-C97B-273C-496A-E1326CCA5BFE}"/>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Curved Connector 2">
            <a:extLst>
              <a:ext uri="{FF2B5EF4-FFF2-40B4-BE49-F238E27FC236}">
                <a16:creationId xmlns:a16="http://schemas.microsoft.com/office/drawing/2014/main" id="{D8901866-BBB8-7B92-BF64-DEFE6447A454}"/>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4B3FD5D0-6E90-8449-A302-0CAEE047C7D0}"/>
              </a:ext>
              <a:ext uri="{C183D7F6-B498-43B3-948B-1728B52AA6E4}">
                <adec:decorative xmlns:adec="http://schemas.microsoft.com/office/drawing/2017/decorative" val="1"/>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Tier 2: Recognize. Relax. Record</a:t>
            </a:r>
          </a:p>
        </p:txBody>
      </p:sp>
      <p:pic>
        <p:nvPicPr>
          <p:cNvPr id="4" name="Picture 1" descr="A Secondary (Tier 2) Intervention Grid for Recognize.Relax.Record">
            <a:extLst>
              <a:ext uri="{FF2B5EF4-FFF2-40B4-BE49-F238E27FC236}">
                <a16:creationId xmlns:a16="http://schemas.microsoft.com/office/drawing/2014/main" id="{8DCD617B-D5BC-3EA1-B0E5-56F78B721C6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013995" y="1349909"/>
            <a:ext cx="7477335" cy="5612263"/>
          </a:xfrm>
          <a:prstGeom prst="rect">
            <a:avLst/>
          </a:prstGeom>
          <a:ln>
            <a:solidFill>
              <a:schemeClr val="tx1"/>
            </a:solidFill>
          </a:ln>
        </p:spPr>
      </p:pic>
      <p:pic>
        <p:nvPicPr>
          <p:cNvPr id="6" name="Picture 2" descr="Recognize, Relax, Record. module cover">
            <a:extLst>
              <a:ext uri="{FF2B5EF4-FFF2-40B4-BE49-F238E27FC236}">
                <a16:creationId xmlns:a16="http://schemas.microsoft.com/office/drawing/2014/main" id="{9D9F37E3-ECE1-16DC-132F-B5FE6DC29237}"/>
              </a:ext>
              <a:ext uri="{C183D7F6-B498-43B3-948B-1728B52AA6E4}">
                <adec:decorative xmlns:adec="http://schemas.microsoft.com/office/drawing/2017/decorative" val="0"/>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p:blipFill>
        <p:spPr>
          <a:xfrm>
            <a:off x="11021569" y="0"/>
            <a:ext cx="1170431" cy="1828800"/>
          </a:xfrm>
        </p:spPr>
      </p:pic>
      <p:sp>
        <p:nvSpPr>
          <p:cNvPr id="5" name="Rectangle 1" descr="Red rectangle outlining the School-wide Data Entry Criteria Column">
            <a:extLst>
              <a:ext uri="{FF2B5EF4-FFF2-40B4-BE49-F238E27FC236}">
                <a16:creationId xmlns:a16="http://schemas.microsoft.com/office/drawing/2014/main" id="{CA1DF67F-8EA3-B15B-19E3-64DC2EC16188}"/>
              </a:ext>
            </a:extLst>
          </p:cNvPr>
          <p:cNvSpPr/>
          <p:nvPr/>
        </p:nvSpPr>
        <p:spPr>
          <a:xfrm>
            <a:off x="5752663" y="2222340"/>
            <a:ext cx="1250022" cy="41205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724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BF2EDF-21DA-1E06-9DF4-559DF3205A6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Interactive Resource</a:t>
            </a:r>
          </a:p>
        </p:txBody>
      </p:sp>
      <p:pic>
        <p:nvPicPr>
          <p:cNvPr id="4" name="Picture 3" descr="Recognize. Relax. Record. Module cover">
            <a:extLst>
              <a:ext uri="{FF2B5EF4-FFF2-40B4-BE49-F238E27FC236}">
                <a16:creationId xmlns:a16="http://schemas.microsoft.com/office/drawing/2014/main" id="{6029B3EB-F0F2-F352-D378-AABD491781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 y="0"/>
            <a:ext cx="1115416" cy="1743075"/>
          </a:xfrm>
          <a:prstGeom prst="rect">
            <a:avLst/>
          </a:prstGeom>
        </p:spPr>
      </p:pic>
      <p:pic>
        <p:nvPicPr>
          <p:cNvPr id="3" name="Picture 2" descr="Image of interactive resource: Recognize. Relax. Record.">
            <a:extLst>
              <a:ext uri="{FF2B5EF4-FFF2-40B4-BE49-F238E27FC236}">
                <a16:creationId xmlns:a16="http://schemas.microsoft.com/office/drawing/2014/main" id="{297D551D-39E9-45B1-A422-EC2850D9CF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1670" y="312008"/>
            <a:ext cx="9621066" cy="6233983"/>
          </a:xfrm>
          <a:prstGeom prst="rect">
            <a:avLst/>
          </a:prstGeom>
        </p:spPr>
      </p:pic>
      <p:pic>
        <p:nvPicPr>
          <p:cNvPr id="2" name="Picture 1">
            <a:extLst>
              <a:ext uri="{FF2B5EF4-FFF2-40B4-BE49-F238E27FC236}">
                <a16:creationId xmlns:a16="http://schemas.microsoft.com/office/drawing/2014/main" id="{1D7EA695-58C2-2307-6D50-69E635AEC6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35592" y="2570480"/>
            <a:ext cx="2783629" cy="2783629"/>
          </a:xfrm>
          <a:prstGeom prst="rect">
            <a:avLst/>
          </a:prstGeom>
        </p:spPr>
      </p:pic>
    </p:spTree>
    <p:extLst>
      <p:ext uri="{BB962C8B-B14F-4D97-AF65-F5344CB8AC3E}">
        <p14:creationId xmlns:p14="http://schemas.microsoft.com/office/powerpoint/2010/main" val="1553603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4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400" kern="0" noProof="0">
                <a:solidFill>
                  <a:prstClr val="white"/>
                </a:solidFill>
                <a:latin typeface="Calibri" panose="020F0502020204030204"/>
                <a:ea typeface="MS PGothic" charset="-128"/>
              </a:rPr>
              <a:t>Interventions</a:t>
            </a: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134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B6779E5-E362-A64F-2EDD-60659CFAEA4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RRR Materials</a:t>
            </a:r>
          </a:p>
        </p:txBody>
      </p:sp>
      <p:pic>
        <p:nvPicPr>
          <p:cNvPr id="12" name="Picture 11" descr="RRR Module Cover">
            <a:extLst>
              <a:ext uri="{FF2B5EF4-FFF2-40B4-BE49-F238E27FC236}">
                <a16:creationId xmlns:a16="http://schemas.microsoft.com/office/drawing/2014/main" id="{46F28C7C-D4D3-AE68-2D3D-BEE8816479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115567" cy="1743075"/>
          </a:xfrm>
          <a:prstGeom prst="rect">
            <a:avLst/>
          </a:prstGeom>
        </p:spPr>
      </p:pic>
      <p:pic>
        <p:nvPicPr>
          <p:cNvPr id="18" name="Picture 17" descr="Lesson Plan Example (Recognize Lesson 1)">
            <a:extLst>
              <a:ext uri="{FF2B5EF4-FFF2-40B4-BE49-F238E27FC236}">
                <a16:creationId xmlns:a16="http://schemas.microsoft.com/office/drawing/2014/main" id="{0D675158-B6A6-E251-8C1A-5DFC5EAA9D9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286466" y="772885"/>
            <a:ext cx="4638633" cy="5832241"/>
          </a:xfrm>
          <a:prstGeom prst="rect">
            <a:avLst/>
          </a:prstGeom>
          <a:ln>
            <a:solidFill>
              <a:schemeClr val="tx1">
                <a:lumMod val="65000"/>
                <a:lumOff val="35000"/>
              </a:schemeClr>
            </a:solidFill>
          </a:ln>
          <a:effectLst/>
        </p:spPr>
      </p:pic>
      <p:grpSp>
        <p:nvGrpSpPr>
          <p:cNvPr id="23" name="Group 22" descr="Visual Cue Cards and Story Cards">
            <a:extLst>
              <a:ext uri="{FF2B5EF4-FFF2-40B4-BE49-F238E27FC236}">
                <a16:creationId xmlns:a16="http://schemas.microsoft.com/office/drawing/2014/main" id="{A6910B10-ECF2-62F3-CBB2-99152D4B6DAD}"/>
              </a:ext>
            </a:extLst>
          </p:cNvPr>
          <p:cNvGrpSpPr/>
          <p:nvPr/>
        </p:nvGrpSpPr>
        <p:grpSpPr>
          <a:xfrm>
            <a:off x="6096000" y="353882"/>
            <a:ext cx="5662779" cy="2572019"/>
            <a:chOff x="1003294" y="1817684"/>
            <a:chExt cx="8889979" cy="4037804"/>
          </a:xfrm>
        </p:grpSpPr>
        <p:pic>
          <p:nvPicPr>
            <p:cNvPr id="4" name="Picture 3" descr="A cartoon of a child in a football uniform&#10;&#10;Description automatically generated">
              <a:extLst>
                <a:ext uri="{FF2B5EF4-FFF2-40B4-BE49-F238E27FC236}">
                  <a16:creationId xmlns:a16="http://schemas.microsoft.com/office/drawing/2014/main" id="{0EB26C25-B478-ADA2-8784-996690F410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7020" y="4026688"/>
              <a:ext cx="1828800" cy="1828800"/>
            </a:xfrm>
            <a:prstGeom prst="rect">
              <a:avLst/>
            </a:prstGeom>
          </p:spPr>
        </p:pic>
        <p:pic>
          <p:nvPicPr>
            <p:cNvPr id="8" name="Picture 7" descr="A cartoon of a child sitting at a table with books&#10;&#10;Description automatically generated">
              <a:extLst>
                <a:ext uri="{FF2B5EF4-FFF2-40B4-BE49-F238E27FC236}">
                  <a16:creationId xmlns:a16="http://schemas.microsoft.com/office/drawing/2014/main" id="{9D123248-7080-01A6-E7D4-7082711EC2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7020" y="1817684"/>
              <a:ext cx="1828800" cy="1828800"/>
            </a:xfrm>
            <a:prstGeom prst="rect">
              <a:avLst/>
            </a:prstGeom>
          </p:spPr>
        </p:pic>
        <p:pic>
          <p:nvPicPr>
            <p:cNvPr id="11" name="Picture 10" descr="A cartoon of a child in a classroom&#10;&#10;Description automatically generated">
              <a:extLst>
                <a:ext uri="{FF2B5EF4-FFF2-40B4-BE49-F238E27FC236}">
                  <a16:creationId xmlns:a16="http://schemas.microsoft.com/office/drawing/2014/main" id="{A4A98E05-0E30-3F18-826D-1C589C12AD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10746" y="1817684"/>
              <a:ext cx="1828800" cy="1828800"/>
            </a:xfrm>
            <a:prstGeom prst="rect">
              <a:avLst/>
            </a:prstGeom>
          </p:spPr>
        </p:pic>
        <p:pic>
          <p:nvPicPr>
            <p:cNvPr id="13" name="Picture 12" descr="A cartoon of a child in a classroom&#10;&#10;Description automatically generated">
              <a:extLst>
                <a:ext uri="{FF2B5EF4-FFF2-40B4-BE49-F238E27FC236}">
                  <a16:creationId xmlns:a16="http://schemas.microsoft.com/office/drawing/2014/main" id="{DF01521C-BEC1-4D27-AB14-DCA51559C7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64473" y="4026688"/>
              <a:ext cx="1828800" cy="1828800"/>
            </a:xfrm>
            <a:prstGeom prst="rect">
              <a:avLst/>
            </a:prstGeom>
          </p:spPr>
        </p:pic>
        <p:pic>
          <p:nvPicPr>
            <p:cNvPr id="15" name="Picture 14" descr="A cartoon of a child in a classroom&#10;&#10;Description automatically generated">
              <a:extLst>
                <a:ext uri="{FF2B5EF4-FFF2-40B4-BE49-F238E27FC236}">
                  <a16:creationId xmlns:a16="http://schemas.microsoft.com/office/drawing/2014/main" id="{0402E283-368E-5D25-219F-CA39617957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10746" y="4026688"/>
              <a:ext cx="1828800" cy="1828800"/>
            </a:xfrm>
            <a:prstGeom prst="rect">
              <a:avLst/>
            </a:prstGeom>
          </p:spPr>
        </p:pic>
        <p:pic>
          <p:nvPicPr>
            <p:cNvPr id="17" name="Picture 16" descr="A cartoon character in a classroom&#10;&#10;Description automatically generated">
              <a:extLst>
                <a:ext uri="{FF2B5EF4-FFF2-40B4-BE49-F238E27FC236}">
                  <a16:creationId xmlns:a16="http://schemas.microsoft.com/office/drawing/2014/main" id="{E9572AC5-DEA4-FEA1-5A69-9684E743B72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64473" y="1817684"/>
              <a:ext cx="1828800" cy="1828800"/>
            </a:xfrm>
            <a:prstGeom prst="rect">
              <a:avLst/>
            </a:prstGeom>
          </p:spPr>
        </p:pic>
        <p:pic>
          <p:nvPicPr>
            <p:cNvPr id="20" name="Picture 19" descr="A cartoon of a child reading a book in a classroom&#10;&#10;Description automatically generated">
              <a:extLst>
                <a:ext uri="{FF2B5EF4-FFF2-40B4-BE49-F238E27FC236}">
                  <a16:creationId xmlns:a16="http://schemas.microsoft.com/office/drawing/2014/main" id="{AEA9E3B4-6C1E-0B89-291E-73DFC2B5142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3294" y="4026688"/>
              <a:ext cx="1828800" cy="1828800"/>
            </a:xfrm>
            <a:prstGeom prst="rect">
              <a:avLst/>
            </a:prstGeom>
          </p:spPr>
        </p:pic>
        <p:pic>
          <p:nvPicPr>
            <p:cNvPr id="22" name="Picture 21" descr="A cartoon character on a tree branch&#10;&#10;Description automatically generated">
              <a:extLst>
                <a:ext uri="{FF2B5EF4-FFF2-40B4-BE49-F238E27FC236}">
                  <a16:creationId xmlns:a16="http://schemas.microsoft.com/office/drawing/2014/main" id="{122E6AB2-ACAD-D022-6534-D88AF36735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3294" y="1817684"/>
              <a:ext cx="1828800" cy="1828800"/>
            </a:xfrm>
            <a:prstGeom prst="rect">
              <a:avLst/>
            </a:prstGeom>
          </p:spPr>
        </p:pic>
      </p:grpSp>
      <p:grpSp>
        <p:nvGrpSpPr>
          <p:cNvPr id="3" name="Group 2" descr="Strategy Cards (Breathing Strategies, Self-Talk, Progressive Muscle Relaxation, Guided Imagery)">
            <a:extLst>
              <a:ext uri="{FF2B5EF4-FFF2-40B4-BE49-F238E27FC236}">
                <a16:creationId xmlns:a16="http://schemas.microsoft.com/office/drawing/2014/main" id="{F4CDA2AE-FCF6-E05C-D228-FB1953C57BFE}"/>
              </a:ext>
            </a:extLst>
          </p:cNvPr>
          <p:cNvGrpSpPr/>
          <p:nvPr/>
        </p:nvGrpSpPr>
        <p:grpSpPr>
          <a:xfrm>
            <a:off x="6422314" y="3072836"/>
            <a:ext cx="5010150" cy="3617639"/>
            <a:chOff x="838200" y="1639505"/>
            <a:chExt cx="6721542" cy="4853370"/>
          </a:xfrm>
        </p:grpSpPr>
        <p:pic>
          <p:nvPicPr>
            <p:cNvPr id="5" name="Picture 4" descr="A screenshot of a guided imagery steps&#10;&#10;Description automatically generated">
              <a:extLst>
                <a:ext uri="{FF2B5EF4-FFF2-40B4-BE49-F238E27FC236}">
                  <a16:creationId xmlns:a16="http://schemas.microsoft.com/office/drawing/2014/main" id="{1F75A00D-EAF6-9487-113E-B482B0496A0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58062" y="4206875"/>
              <a:ext cx="3201680" cy="2286000"/>
            </a:xfrm>
            <a:prstGeom prst="rect">
              <a:avLst/>
            </a:prstGeom>
            <a:ln>
              <a:solidFill>
                <a:schemeClr val="tx1">
                  <a:lumMod val="75000"/>
                  <a:lumOff val="25000"/>
                </a:schemeClr>
              </a:solidFill>
            </a:ln>
          </p:spPr>
        </p:pic>
        <p:pic>
          <p:nvPicPr>
            <p:cNvPr id="7" name="Picture 6" descr="A diagram of a muscle relaxation steps&#10;&#10;Description automatically generated">
              <a:extLst>
                <a:ext uri="{FF2B5EF4-FFF2-40B4-BE49-F238E27FC236}">
                  <a16:creationId xmlns:a16="http://schemas.microsoft.com/office/drawing/2014/main" id="{35DBA8B1-452D-0E6B-3BB4-9045FCC98E2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8200" y="4206875"/>
              <a:ext cx="3201680" cy="2286000"/>
            </a:xfrm>
            <a:prstGeom prst="rect">
              <a:avLst/>
            </a:prstGeom>
            <a:ln>
              <a:solidFill>
                <a:schemeClr val="tx1">
                  <a:lumMod val="75000"/>
                  <a:lumOff val="25000"/>
                </a:schemeClr>
              </a:solidFill>
            </a:ln>
          </p:spPr>
        </p:pic>
        <p:pic>
          <p:nvPicPr>
            <p:cNvPr id="9" name="Picture 8" descr="A screenshot of a self talk steps&#10;&#10;Description automatically generated">
              <a:extLst>
                <a:ext uri="{FF2B5EF4-FFF2-40B4-BE49-F238E27FC236}">
                  <a16:creationId xmlns:a16="http://schemas.microsoft.com/office/drawing/2014/main" id="{40319868-FAC0-3199-857B-2151AA8A52F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358062" y="1639505"/>
              <a:ext cx="3201680" cy="2286000"/>
            </a:xfrm>
            <a:prstGeom prst="rect">
              <a:avLst/>
            </a:prstGeom>
            <a:ln>
              <a:solidFill>
                <a:schemeClr val="tx1">
                  <a:lumMod val="75000"/>
                  <a:lumOff val="25000"/>
                </a:schemeClr>
              </a:solidFill>
            </a:ln>
          </p:spPr>
        </p:pic>
        <p:pic>
          <p:nvPicPr>
            <p:cNvPr id="10" name="Picture 9" descr="A diagram of breathing steps&#10;&#10;Description automatically generated">
              <a:extLst>
                <a:ext uri="{FF2B5EF4-FFF2-40B4-BE49-F238E27FC236}">
                  <a16:creationId xmlns:a16="http://schemas.microsoft.com/office/drawing/2014/main" id="{F98E9302-5BCB-ED4E-5277-5DDA823B4F3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38200" y="1639505"/>
              <a:ext cx="3201680" cy="2286000"/>
            </a:xfrm>
            <a:prstGeom prst="rect">
              <a:avLst/>
            </a:prstGeom>
            <a:ln>
              <a:solidFill>
                <a:schemeClr val="tx1">
                  <a:lumMod val="75000"/>
                  <a:lumOff val="25000"/>
                </a:schemeClr>
              </a:solidFill>
            </a:ln>
          </p:spPr>
        </p:pic>
      </p:grpSp>
    </p:spTree>
    <p:extLst>
      <p:ext uri="{BB962C8B-B14F-4D97-AF65-F5344CB8AC3E}">
        <p14:creationId xmlns:p14="http://schemas.microsoft.com/office/powerpoint/2010/main" val="22457597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ED5A4-8DBD-6457-2232-133F1F5AEDD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Tertiary (Tier 3) Intervention Grid 2</a:t>
            </a:r>
          </a:p>
        </p:txBody>
      </p:sp>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8CCB307-FA90-99EA-2530-60C205E70545}"/>
              </a:ext>
            </a:extLst>
          </p:cNvPr>
          <p:cNvSpPr/>
          <p:nvPr/>
        </p:nvSpPr>
        <p:spPr>
          <a:xfrm>
            <a:off x="5981180" y="4646717"/>
            <a:ext cx="6210819" cy="8485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Tertiary (Tier 3) Intervention Grid</a:t>
            </a: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5"/>
          <a:stretch>
            <a:fillRect/>
          </a:stretch>
        </p:blipFill>
        <p:spPr>
          <a:xfrm>
            <a:off x="9177435" y="908543"/>
            <a:ext cx="2072454" cy="3236976"/>
          </a:xfrm>
          <a:prstGeom prst="rect">
            <a:avLst/>
          </a:prstGeom>
        </p:spPr>
      </p:pic>
    </p:spTree>
    <p:extLst>
      <p:ext uri="{BB962C8B-B14F-4D97-AF65-F5344CB8AC3E}">
        <p14:creationId xmlns:p14="http://schemas.microsoft.com/office/powerpoint/2010/main" val="33352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a:xfrm>
            <a:off x="418289" y="105878"/>
            <a:ext cx="10505873" cy="1246268"/>
          </a:xfrm>
        </p:spPr>
        <p:txBody>
          <a:bodyPr>
            <a:noAutofit/>
          </a:bodyPr>
          <a:lstStyle/>
          <a:p>
            <a:r>
              <a:rPr lang="en-US"/>
              <a:t>Tier 3: Functional Assessment-Based Intervention</a:t>
            </a:r>
          </a:p>
        </p:txBody>
      </p:sp>
      <p:pic>
        <p:nvPicPr>
          <p:cNvPr id="4" name="Picture 1" descr="Functional Assessment-based Intervention Tertiary (Tier 3) Intervention Grid">
            <a:extLst>
              <a:ext uri="{FF2B5EF4-FFF2-40B4-BE49-F238E27FC236}">
                <a16:creationId xmlns:a16="http://schemas.microsoft.com/office/drawing/2014/main" id="{DE8DF3BD-B840-1BA9-889B-A8569E9363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3700" y="1449388"/>
            <a:ext cx="6604000" cy="5103092"/>
          </a:xfrm>
          <a:prstGeom prst="rect">
            <a:avLst/>
          </a:prstGeom>
          <a:ln>
            <a:solidFill>
              <a:schemeClr val="tx1"/>
            </a:solidFill>
          </a:ln>
        </p:spPr>
      </p:pic>
      <p:pic>
        <p:nvPicPr>
          <p:cNvPr id="6" name="Picture 2" descr="The Tier 3 Process module cover">
            <a:extLst>
              <a:ext uri="{FF2B5EF4-FFF2-40B4-BE49-F238E27FC236}">
                <a16:creationId xmlns:a16="http://schemas.microsoft.com/office/drawing/2014/main" id="{5D6A3A0F-009A-CE3B-7244-4CF73C8D3F95}"/>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021568" y="430"/>
            <a:ext cx="1170432" cy="1827939"/>
          </a:xfrm>
          <a:prstGeom prst="rect">
            <a:avLst/>
          </a:prstGeom>
        </p:spPr>
      </p:pic>
    </p:spTree>
    <p:extLst>
      <p:ext uri="{BB962C8B-B14F-4D97-AF65-F5344CB8AC3E}">
        <p14:creationId xmlns:p14="http://schemas.microsoft.com/office/powerpoint/2010/main" val="36485924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7F8E6-D653-C319-9370-852CA074C9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77C1F5-B1FA-AE58-B6F8-632C7A194300}"/>
              </a:ext>
            </a:extLst>
          </p:cNvPr>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pSp>
        <p:nvGrpSpPr>
          <p:cNvPr id="9" name="Group 8" descr="Portraits of Contributors">
            <a:extLst>
              <a:ext uri="{FF2B5EF4-FFF2-40B4-BE49-F238E27FC236}">
                <a16:creationId xmlns:a16="http://schemas.microsoft.com/office/drawing/2014/main" id="{03BE7BFF-CEB1-89FE-75D2-A8F25C4DD128}"/>
              </a:ext>
            </a:extLst>
          </p:cNvPr>
          <p:cNvGrpSpPr/>
          <p:nvPr/>
        </p:nvGrpSpPr>
        <p:grpSpPr>
          <a:xfrm>
            <a:off x="66829" y="82455"/>
            <a:ext cx="1108459" cy="6728803"/>
            <a:chOff x="66829" y="82455"/>
            <a:chExt cx="1108459" cy="6728803"/>
          </a:xfrm>
        </p:grpSpPr>
        <p:pic>
          <p:nvPicPr>
            <p:cNvPr id="3" name="Wendy">
              <a:extLst>
                <a:ext uri="{FF2B5EF4-FFF2-40B4-BE49-F238E27FC236}">
                  <a16:creationId xmlns:a16="http://schemas.microsoft.com/office/drawing/2014/main" id="{BF7EB0AF-4D6D-8AA4-1DF0-B1CC51D25BC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829" y="82455"/>
              <a:ext cx="1108459" cy="1100328"/>
            </a:xfrm>
            <a:prstGeom prst="ellipse">
              <a:avLst/>
            </a:prstGeom>
            <a:ln w="28575">
              <a:noFill/>
            </a:ln>
            <a:effectLst>
              <a:outerShdw blurRad="50800" dist="38100" dir="2700000" algn="tl" rotWithShape="0">
                <a:prstClr val="black">
                  <a:alpha val="40000"/>
                </a:prstClr>
              </a:outerShdw>
            </a:effectLst>
          </p:spPr>
        </p:pic>
        <p:pic>
          <p:nvPicPr>
            <p:cNvPr id="6" name="Robin">
              <a:extLst>
                <a:ext uri="{FF2B5EF4-FFF2-40B4-BE49-F238E27FC236}">
                  <a16:creationId xmlns:a16="http://schemas.microsoft.com/office/drawing/2014/main" id="{BBA4900C-D4AE-B766-8410-88220A94309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70"/>
            <a:stretch/>
          </p:blipFill>
          <p:spPr>
            <a:xfrm>
              <a:off x="74626" y="1265452"/>
              <a:ext cx="1092865" cy="1100328"/>
            </a:xfrm>
            <a:prstGeom prst="ellipse">
              <a:avLst/>
            </a:prstGeom>
            <a:ln w="28575">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F80C9A8C-3FCF-7A03-6BAD-9D957E26003A}"/>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656" y="2448449"/>
              <a:ext cx="1034805" cy="1028700"/>
            </a:xfrm>
            <a:prstGeom prst="ellipse">
              <a:avLst/>
            </a:prstGeom>
          </p:spPr>
        </p:pic>
        <p:pic>
          <p:nvPicPr>
            <p:cNvPr id="8" name="Picture 7">
              <a:extLst>
                <a:ext uri="{FF2B5EF4-FFF2-40B4-BE49-F238E27FC236}">
                  <a16:creationId xmlns:a16="http://schemas.microsoft.com/office/drawing/2014/main" id="{DC68211F-8A9D-65F8-EE27-1A6DE1AB7DF4}"/>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708" y="3559818"/>
              <a:ext cx="1028700" cy="1028700"/>
            </a:xfrm>
            <a:prstGeom prst="ellipse">
              <a:avLst/>
            </a:prstGeom>
          </p:spPr>
        </p:pic>
        <p:pic>
          <p:nvPicPr>
            <p:cNvPr id="10" name="Meredith">
              <a:extLst>
                <a:ext uri="{FF2B5EF4-FFF2-40B4-BE49-F238E27FC236}">
                  <a16:creationId xmlns:a16="http://schemas.microsoft.com/office/drawing/2014/main" id="{05A2A3B6-D925-EE59-00F3-CD487A31E11B}"/>
                </a:ex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8585" y="4671187"/>
              <a:ext cx="1024946" cy="1028700"/>
            </a:xfrm>
            <a:prstGeom prst="ellipse">
              <a:avLst/>
            </a:prstGeom>
          </p:spPr>
        </p:pic>
        <p:pic>
          <p:nvPicPr>
            <p:cNvPr id="11" name="Picture 10">
              <a:extLst>
                <a:ext uri="{FF2B5EF4-FFF2-40B4-BE49-F238E27FC236}">
                  <a16:creationId xmlns:a16="http://schemas.microsoft.com/office/drawing/2014/main" id="{EF038F52-0EE6-A918-2372-EE64CE57F221}"/>
                </a:ext>
                <a:ext uri="{C183D7F6-B498-43B3-948B-1728B52AA6E4}">
                  <adec:decorative xmlns:adec="http://schemas.microsoft.com/office/drawing/2017/decorative" val="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5701" y="5782558"/>
              <a:ext cx="1030714" cy="1028700"/>
            </a:xfrm>
            <a:prstGeom prst="ellipse">
              <a:avLst/>
            </a:prstGeom>
          </p:spPr>
        </p:pic>
      </p:grpSp>
      <p:graphicFrame>
        <p:nvGraphicFramePr>
          <p:cNvPr id="4" name="Content Placeholder 3" descr="Multiple baseline graph that shows percentage of AET across sessions">
            <a:extLst>
              <a:ext uri="{FF2B5EF4-FFF2-40B4-BE49-F238E27FC236}">
                <a16:creationId xmlns:a16="http://schemas.microsoft.com/office/drawing/2014/main" id="{96367A70-C872-A6FF-6888-819F91D3D597}"/>
              </a:ext>
            </a:extLst>
          </p:cNvPr>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9"/>
          </a:graphicData>
        </a:graphic>
      </p:graphicFrame>
      <p:pic>
        <p:nvPicPr>
          <p:cNvPr id="5" name="Picture 2" descr="Beyond Behavior book cover">
            <a:extLst>
              <a:ext uri="{FF2B5EF4-FFF2-40B4-BE49-F238E27FC236}">
                <a16:creationId xmlns:a16="http://schemas.microsoft.com/office/drawing/2014/main" id="{66E1A7A3-C41F-8B9B-8405-70D7C99E5806}"/>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b="-3453"/>
          <a:stretch/>
        </p:blipFill>
        <p:spPr bwMode="auto">
          <a:xfrm>
            <a:off x="9860560" y="3118523"/>
            <a:ext cx="2301340" cy="3180742"/>
          </a:xfrm>
          <a:prstGeom prst="rect">
            <a:avLst/>
          </a:prstGeom>
          <a:noFill/>
          <a:extLst>
            <a:ext uri="{909E8E84-426E-40DD-AFC4-6F175D3DCCD1}">
              <a14:hiddenFill xmlns:a14="http://schemas.microsoft.com/office/drawing/2010/main">
                <a:solidFill>
                  <a:srgbClr val="FFFFFF"/>
                </a:solidFill>
              </a14:hiddenFill>
            </a:ext>
          </a:extLst>
        </p:spPr>
      </p:pic>
      <p:sp>
        <p:nvSpPr>
          <p:cNvPr id="119812" name="Rectangle 2">
            <a:extLst>
              <a:ext uri="{FF2B5EF4-FFF2-40B4-BE49-F238E27FC236}">
                <a16:creationId xmlns:a16="http://schemas.microsoft.com/office/drawing/2014/main" id="{A1268DD0-093F-F528-0731-7E54C4273324}"/>
              </a:ext>
            </a:extLst>
          </p:cNvPr>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entury Schoolbook" pitchFamily="18" charset="0"/>
                <a:ea typeface="+mn-ea"/>
                <a:cs typeface="+mn-cs"/>
              </a:rPr>
              <a:t>Cox, M., Griffin, M. M., Hall, R., Oakes, W. P., &amp; Lane, K. L. (2012). Using a functional assessment-based intervention to increase academic engaged time in an inclusive middle school setting.  Beyond Behavior, 2, 44 – 54.</a:t>
            </a:r>
          </a:p>
        </p:txBody>
      </p:sp>
    </p:spTree>
    <p:extLst>
      <p:ext uri="{BB962C8B-B14F-4D97-AF65-F5344CB8AC3E}">
        <p14:creationId xmlns:p14="http://schemas.microsoft.com/office/powerpoint/2010/main" val="16556456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E6FB21-99D0-3D3F-7A44-2905E5E5D90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Let’s Talk 4</a:t>
            </a:r>
          </a:p>
        </p:txBody>
      </p:sp>
      <p:graphicFrame>
        <p:nvGraphicFramePr>
          <p:cNvPr id="2" name="Table 2">
            <a:extLst>
              <a:ext uri="{FF2B5EF4-FFF2-40B4-BE49-F238E27FC236}">
                <a16:creationId xmlns:a16="http://schemas.microsoft.com/office/drawing/2014/main" id="{66BAA8EC-6D7A-B8AE-06F6-1CB14AF21950}"/>
              </a:ext>
            </a:extLst>
          </p:cNvPr>
          <p:cNvGraphicFramePr>
            <a:graphicFrameLocks noGrp="1"/>
          </p:cNvGraphicFramePr>
          <p:nvPr>
            <p:extLst>
              <p:ext uri="{D42A27DB-BD31-4B8C-83A1-F6EECF244321}">
                <p14:modId xmlns:p14="http://schemas.microsoft.com/office/powerpoint/2010/main" val="1556018169"/>
              </p:ext>
            </p:extLst>
          </p:nvPr>
        </p:nvGraphicFramePr>
        <p:xfrm>
          <a:off x="458012" y="112614"/>
          <a:ext cx="11329435" cy="4512495"/>
        </p:xfrm>
        <a:graphic>
          <a:graphicData uri="http://schemas.openxmlformats.org/drawingml/2006/table">
            <a:tbl>
              <a:tblPr firstRow="1" bandRow="1">
                <a:tableStyleId>{5C22544A-7EE6-4342-B048-85BDC9FD1C3A}</a:tableStyleId>
              </a:tblPr>
              <a:tblGrid>
                <a:gridCol w="11329435">
                  <a:extLst>
                    <a:ext uri="{9D8B030D-6E8A-4147-A177-3AD203B41FA5}">
                      <a16:colId xmlns:a16="http://schemas.microsoft.com/office/drawing/2014/main" val="753282578"/>
                    </a:ext>
                  </a:extLst>
                </a:gridCol>
              </a:tblGrid>
              <a:tr h="6375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chemeClr val="bg1"/>
                          </a:solidFill>
                        </a:rPr>
                        <a:t>Let’s Talk! Tier 2 and Tier 3 Interventions</a:t>
                      </a:r>
                    </a:p>
                  </a:txBody>
                  <a:tcPr>
                    <a:solidFill>
                      <a:srgbClr val="2F4E6D"/>
                    </a:solidFill>
                  </a:tcPr>
                </a:tc>
                <a:extLst>
                  <a:ext uri="{0D108BD9-81ED-4DB2-BD59-A6C34878D82A}">
                    <a16:rowId xmlns:a16="http://schemas.microsoft.com/office/drawing/2014/main" val="2457955308"/>
                  </a:ext>
                </a:extLst>
              </a:tr>
              <a:tr h="3811455">
                <a:tc>
                  <a:txBody>
                    <a:bodyPr/>
                    <a:lstStyle/>
                    <a:p>
                      <a:pPr marL="457200" indent="-457200">
                        <a:lnSpc>
                          <a:spcPct val="100000"/>
                        </a:lnSpc>
                        <a:spcBef>
                          <a:spcPts val="0"/>
                        </a:spcBef>
                        <a:buFont typeface="Arial" panose="020B0604020202020204" pitchFamily="34" charset="0"/>
                        <a:buChar char="•"/>
                        <a:defRPr/>
                      </a:pPr>
                      <a:r>
                        <a:rPr lang="en-US" sz="2800"/>
                        <a:t>What Tier 2 and Tier 3 Interventions do you offer in your school or district?</a:t>
                      </a:r>
                    </a:p>
                    <a:p>
                      <a:pPr marL="457200" indent="-457200">
                        <a:lnSpc>
                          <a:spcPct val="100000"/>
                        </a:lnSpc>
                        <a:spcBef>
                          <a:spcPts val="0"/>
                        </a:spcBef>
                        <a:buFont typeface="Arial" panose="020B0604020202020204" pitchFamily="34" charset="0"/>
                        <a:buChar char="•"/>
                        <a:defRPr/>
                      </a:pPr>
                      <a:r>
                        <a:rPr lang="en-US" sz="2800"/>
                        <a:t>How do you currently look for students who might benefit from Tier 2 and Tier 3 interventions?</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5" name="Picture 47">
            <a:extLst>
              <a:ext uri="{FF2B5EF4-FFF2-40B4-BE49-F238E27FC236}">
                <a16:creationId xmlns:a16="http://schemas.microsoft.com/office/drawing/2014/main" id="{4DF449A0-B39C-7707-70E9-C5AFC593686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6" name="Picture 46">
            <a:extLst>
              <a:ext uri="{FF2B5EF4-FFF2-40B4-BE49-F238E27FC236}">
                <a16:creationId xmlns:a16="http://schemas.microsoft.com/office/drawing/2014/main" id="{010D8982-56CA-0DD1-6019-E2D15DAFB8E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7" name="Picture 45">
            <a:extLst>
              <a:ext uri="{FF2B5EF4-FFF2-40B4-BE49-F238E27FC236}">
                <a16:creationId xmlns:a16="http://schemas.microsoft.com/office/drawing/2014/main" id="{FF08F14A-8B0B-0F7C-2066-4FE02E1AAE5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8" name="Picture 44">
            <a:extLst>
              <a:ext uri="{FF2B5EF4-FFF2-40B4-BE49-F238E27FC236}">
                <a16:creationId xmlns:a16="http://schemas.microsoft.com/office/drawing/2014/main" id="{B06F9AD0-85E4-93E7-D6F3-26A330B7485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9" name="Picture 43">
            <a:extLst>
              <a:ext uri="{FF2B5EF4-FFF2-40B4-BE49-F238E27FC236}">
                <a16:creationId xmlns:a16="http://schemas.microsoft.com/office/drawing/2014/main" id="{E71FEA6C-C53E-0977-1A0B-EA6CE4B1B544}"/>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0" name="Picture 41">
            <a:extLst>
              <a:ext uri="{FF2B5EF4-FFF2-40B4-BE49-F238E27FC236}">
                <a16:creationId xmlns:a16="http://schemas.microsoft.com/office/drawing/2014/main" id="{FD1F03E0-360A-7DE3-955E-F91D4629B802}"/>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1" name="Picture 40">
            <a:extLst>
              <a:ext uri="{FF2B5EF4-FFF2-40B4-BE49-F238E27FC236}">
                <a16:creationId xmlns:a16="http://schemas.microsoft.com/office/drawing/2014/main" id="{6CB85C9E-D473-648C-3E32-3979F74B7A3E}"/>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2" name="Picture 39">
            <a:extLst>
              <a:ext uri="{FF2B5EF4-FFF2-40B4-BE49-F238E27FC236}">
                <a16:creationId xmlns:a16="http://schemas.microsoft.com/office/drawing/2014/main" id="{E2296749-CDCC-6611-FA2A-54DEFE4CDD14}"/>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3" name="Picture 38">
            <a:extLst>
              <a:ext uri="{FF2B5EF4-FFF2-40B4-BE49-F238E27FC236}">
                <a16:creationId xmlns:a16="http://schemas.microsoft.com/office/drawing/2014/main" id="{6E841D4F-6DFB-DEE0-9B02-A1B72BE6DB3C}"/>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4" name="Picture 33">
            <a:extLst>
              <a:ext uri="{FF2B5EF4-FFF2-40B4-BE49-F238E27FC236}">
                <a16:creationId xmlns:a16="http://schemas.microsoft.com/office/drawing/2014/main" id="{2E586BC4-54BC-4CC6-4320-0F5EB1DE2BFD}"/>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5" name="Picture 36">
            <a:extLst>
              <a:ext uri="{FF2B5EF4-FFF2-40B4-BE49-F238E27FC236}">
                <a16:creationId xmlns:a16="http://schemas.microsoft.com/office/drawing/2014/main" id="{0CAFA746-8F5E-6299-0834-4EDE94D902E7}"/>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6" name="Picture 32">
            <a:extLst>
              <a:ext uri="{FF2B5EF4-FFF2-40B4-BE49-F238E27FC236}">
                <a16:creationId xmlns:a16="http://schemas.microsoft.com/office/drawing/2014/main" id="{D1444879-50C0-20A2-17D1-B9023DCB626B}"/>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4813773"/>
            <a:ext cx="5076825" cy="1800292"/>
          </a:xfrm>
          <a:prstGeom prst="rect">
            <a:avLst/>
          </a:prstGeom>
          <a:noFill/>
          <a:ln w="9525">
            <a:noFill/>
            <a:miter lim="800000"/>
            <a:headEnd/>
            <a:tailEnd/>
          </a:ln>
        </p:spPr>
      </p:pic>
      <p:pic>
        <p:nvPicPr>
          <p:cNvPr id="17" name="Picture 16" descr="The GaMTSS Journey">
            <a:extLst>
              <a:ext uri="{FF2B5EF4-FFF2-40B4-BE49-F238E27FC236}">
                <a16:creationId xmlns:a16="http://schemas.microsoft.com/office/drawing/2014/main" id="{F07E065A-DDCC-54AB-81DD-06B60C85C0F1}"/>
              </a:ext>
            </a:extLst>
          </p:cNvPr>
          <p:cNvPicPr>
            <a:picLocks noChangeAspect="1"/>
          </p:cNvPicPr>
          <p:nvPr/>
        </p:nvPicPr>
        <p:blipFill>
          <a:blip r:embed="rId15"/>
          <a:stretch>
            <a:fillRect/>
          </a:stretch>
        </p:blipFill>
        <p:spPr>
          <a:xfrm>
            <a:off x="667472" y="3115035"/>
            <a:ext cx="5547218" cy="1804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a:extLst>
              <a:ext uri="{FF2B5EF4-FFF2-40B4-BE49-F238E27FC236}">
                <a16:creationId xmlns:a16="http://schemas.microsoft.com/office/drawing/2014/main" id="{88541A8B-3369-6F3B-0D54-ED338748ACB9}"/>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rcRect l="6300" t="18502" r="5720" b="17686"/>
          <a:stretch/>
        </p:blipFill>
        <p:spPr>
          <a:xfrm>
            <a:off x="8118442" y="2538043"/>
            <a:ext cx="2877508" cy="2087066"/>
          </a:xfrm>
          <a:prstGeom prst="rect">
            <a:avLst/>
          </a:prstGeom>
        </p:spPr>
      </p:pic>
    </p:spTree>
    <p:extLst>
      <p:ext uri="{BB962C8B-B14F-4D97-AF65-F5344CB8AC3E}">
        <p14:creationId xmlns:p14="http://schemas.microsoft.com/office/powerpoint/2010/main" val="2652950707"/>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CBDC4-2E55-8497-3D9A-2887D2F69D5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740D10C-9902-18A6-2669-2050A6333831}"/>
              </a:ext>
            </a:extLst>
          </p:cNvPr>
          <p:cNvSpPr txBox="1">
            <a:spLocks noGrp="1"/>
          </p:cNvSpPr>
          <p:nvPr>
            <p:ph type="title" idx="4294967295"/>
          </p:nvPr>
        </p:nvSpPr>
        <p:spPr>
          <a:xfrm>
            <a:off x="2923674" y="1234677"/>
            <a:ext cx="6087979"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lvl="0" algn="ctr">
              <a:defRPr/>
            </a:pPr>
            <a:r>
              <a:rPr lang="en-US" dirty="0"/>
              <a:t>Reflection &amp; Application with Amber</a:t>
            </a:r>
            <a:br>
              <a:rPr lang="en-US" dirty="0"/>
            </a:br>
            <a:endParaRPr kumimoji="0" lang="en-US" sz="4400" b="1" i="0" u="none" strike="noStrike" kern="1200" cap="none" spc="-150" normalizeH="0" baseline="0" noProof="0" dirty="0">
              <a:ln>
                <a:noFill/>
              </a:ln>
              <a:solidFill>
                <a:schemeClr val="tx1"/>
              </a:solidFill>
              <a:effectLst/>
              <a:uLnTx/>
              <a:uFillTx/>
              <a:latin typeface="+mj-lt"/>
              <a:ea typeface="+mj-ea"/>
              <a:cs typeface="+mj-cs"/>
            </a:endParaRPr>
          </a:p>
        </p:txBody>
      </p:sp>
      <p:pic>
        <p:nvPicPr>
          <p:cNvPr id="4" name="00:00">
            <a:extLst>
              <a:ext uri="{FF2B5EF4-FFF2-40B4-BE49-F238E27FC236}">
                <a16:creationId xmlns:a16="http://schemas.microsoft.com/office/drawing/2014/main" id="{696EAD2C-58E2-4EFF-47F2-9128F5BCB332}"/>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901025" y="2728364"/>
            <a:ext cx="3951586" cy="1401272"/>
          </a:xfrm>
          <a:prstGeom prst="rect">
            <a:avLst/>
          </a:prstGeom>
          <a:noFill/>
        </p:spPr>
      </p:pic>
    </p:spTree>
    <p:extLst>
      <p:ext uri="{BB962C8B-B14F-4D97-AF65-F5344CB8AC3E}">
        <p14:creationId xmlns:p14="http://schemas.microsoft.com/office/powerpoint/2010/main" val="34407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6105-465C-D4E0-8208-734C2C369F8D}"/>
              </a:ext>
            </a:extLst>
          </p:cNvPr>
          <p:cNvSpPr>
            <a:spLocks noGrp="1"/>
          </p:cNvSpPr>
          <p:nvPr>
            <p:ph type="title"/>
          </p:nvPr>
        </p:nvSpPr>
        <p:spPr>
          <a:xfrm>
            <a:off x="838200" y="1894933"/>
            <a:ext cx="10515600" cy="2852737"/>
          </a:xfrm>
        </p:spPr>
        <p:txBody>
          <a:bodyPr>
            <a:normAutofit fontScale="90000"/>
          </a:bodyPr>
          <a:lstStyle/>
          <a:p>
            <a:r>
              <a:rPr lang="en-US"/>
              <a:t>How do we continue to design, implement, evaluate, sustain, &amp; innovate?</a:t>
            </a:r>
            <a:br>
              <a:rPr lang="en-US"/>
            </a:br>
            <a:r>
              <a:rPr lang="en-US" sz="4000"/>
              <a:t>Building on Lessons Learned from Ci3T Inquiry</a:t>
            </a:r>
            <a:endParaRPr lang="en-US"/>
          </a:p>
        </p:txBody>
      </p:sp>
      <p:pic>
        <p:nvPicPr>
          <p:cNvPr id="3" name="Picture 2" descr="The GaMTSS Journey">
            <a:extLst>
              <a:ext uri="{FF2B5EF4-FFF2-40B4-BE49-F238E27FC236}">
                <a16:creationId xmlns:a16="http://schemas.microsoft.com/office/drawing/2014/main" id="{BD54CC65-6809-4EB2-0D2B-962962F90D35}"/>
              </a:ext>
            </a:extLst>
          </p:cNvPr>
          <p:cNvPicPr>
            <a:picLocks noChangeAspect="1"/>
          </p:cNvPicPr>
          <p:nvPr/>
        </p:nvPicPr>
        <p:blipFill>
          <a:blip r:embed="rId3"/>
          <a:stretch>
            <a:fillRect/>
          </a:stretch>
        </p:blipFill>
        <p:spPr>
          <a:xfrm>
            <a:off x="5806582" y="4862811"/>
            <a:ext cx="5547218" cy="1804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43047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a:xfrm>
            <a:off x="294132" y="495012"/>
            <a:ext cx="11603736" cy="602552"/>
          </a:xfrm>
        </p:spPr>
        <p:txBody>
          <a:bodyPr>
            <a:noAutofit/>
          </a:bodyPr>
          <a:lstStyle/>
          <a:p>
            <a:r>
              <a:rPr lang="en-US" sz="4000">
                <a:effectLst/>
                <a:latin typeface="Segoe UI" panose="020B0502040204020203" pitchFamily="34" charset="0"/>
              </a:rPr>
              <a:t>Exploring…</a:t>
            </a:r>
            <a:br>
              <a:rPr lang="en-US" sz="4000">
                <a:effectLst/>
                <a:latin typeface="Segoe UI" panose="020B0502040204020203" pitchFamily="34" charset="0"/>
              </a:rPr>
            </a:br>
            <a:r>
              <a:rPr lang="en-US" sz="4000">
                <a:effectLst/>
                <a:latin typeface="Segoe UI" panose="020B0502040204020203" pitchFamily="34" charset="0"/>
              </a:rPr>
              <a:t>Enhanced Ci3T Implementation Series and Delivery</a:t>
            </a:r>
            <a:endParaRPr lang="en-US" sz="4000"/>
          </a:p>
        </p:txBody>
      </p:sp>
      <p:pic>
        <p:nvPicPr>
          <p:cNvPr id="3" name="Picture" descr="Table of yearlong Ci3T Implementation Series and Delivery activities.">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77"/>
          <a:stretch/>
        </p:blipFill>
        <p:spPr>
          <a:xfrm>
            <a:off x="2782529" y="1690688"/>
            <a:ext cx="7259502" cy="4973168"/>
          </a:xfrm>
          <a:prstGeom prst="rect">
            <a:avLst/>
          </a:prstGeom>
        </p:spPr>
      </p:pic>
    </p:spTree>
    <p:extLst>
      <p:ext uri="{BB962C8B-B14F-4D97-AF65-F5344CB8AC3E}">
        <p14:creationId xmlns:p14="http://schemas.microsoft.com/office/powerpoint/2010/main" val="1806347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2195F-D451-E111-2153-3C4C2BCD135E}"/>
              </a:ext>
            </a:extLst>
          </p:cNvPr>
          <p:cNvSpPr>
            <a:spLocks noGrp="1"/>
          </p:cNvSpPr>
          <p:nvPr>
            <p:ph type="title"/>
          </p:nvPr>
        </p:nvSpPr>
        <p:spPr/>
        <p:txBody>
          <a:bodyPr/>
          <a:lstStyle/>
          <a:p>
            <a:r>
              <a:rPr lang="en-US"/>
              <a:t>Designing … </a:t>
            </a:r>
          </a:p>
        </p:txBody>
      </p:sp>
      <p:pic>
        <p:nvPicPr>
          <p:cNvPr id="3" name="PL Series" descr="Ci3T Professional Learning Series graphic">
            <a:extLst>
              <a:ext uri="{FF2B5EF4-FFF2-40B4-BE49-F238E27FC236}">
                <a16:creationId xmlns:a16="http://schemas.microsoft.com/office/drawing/2014/main" id="{8CC89447-C321-EA0D-D6BF-2C7EBE7FE4F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7420" y="1594599"/>
            <a:ext cx="7757160" cy="4525894"/>
          </a:xfrm>
          <a:prstGeom prst="rect">
            <a:avLst/>
          </a:prstGeom>
        </p:spPr>
      </p:pic>
    </p:spTree>
    <p:extLst>
      <p:ext uri="{BB962C8B-B14F-4D97-AF65-F5344CB8AC3E}">
        <p14:creationId xmlns:p14="http://schemas.microsoft.com/office/powerpoint/2010/main" val="36657558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a:xfrm>
            <a:off x="428625" y="161925"/>
            <a:ext cx="11423522" cy="1485900"/>
          </a:xfrm>
        </p:spPr>
        <p:txBody>
          <a:bodyPr>
            <a:noAutofit/>
          </a:bodyPr>
          <a:lstStyle/>
          <a:p>
            <a:br>
              <a:rPr lang="en-US" sz="4000">
                <a:cs typeface="Arial"/>
              </a:rPr>
            </a:br>
            <a:r>
              <a:rPr lang="en-US" sz="4000">
                <a:cs typeface="Arial"/>
              </a:rPr>
              <a:t>Implementing…</a:t>
            </a:r>
            <a:br>
              <a:rPr lang="en-US" sz="4000">
                <a:cs typeface="Arial"/>
              </a:rPr>
            </a:br>
            <a:r>
              <a:rPr lang="en-US" sz="4000">
                <a:cs typeface="Arial"/>
              </a:rPr>
              <a:t>Ci3T Implementation Professional Learning Series</a:t>
            </a:r>
            <a:endParaRPr lang="en-US" sz="4000"/>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118"/>
          <a:stretch>
            <a:fillRect/>
          </a:stretch>
        </p:blipFill>
        <p:spPr>
          <a:xfrm>
            <a:off x="1013341" y="2082159"/>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image" Target="../media/image296.jpeg"/></Relationships>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2" ma:contentTypeDescription="Create a new document." ma:contentTypeScope="" ma:versionID="0f96d9bc90db26161d2ce191c3f560d7">
  <xsd:schema xmlns:xsd="http://www.w3.org/2001/XMLSchema" xmlns:xs="http://www.w3.org/2001/XMLSchema" xmlns:p="http://schemas.microsoft.com/office/2006/metadata/properties" xmlns:ns2="5bf7570c-6c37-441f-917e-903e84070e08" targetNamespace="http://schemas.microsoft.com/office/2006/metadata/properties" ma:root="true" ma:fieldsID="73dc4ce2f8ad55851ce8a1327046f3dc"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purl.org/dc/term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5bf7570c-6c37-441f-917e-903e84070e08"/>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F85B2950-1DD5-41D9-9537-8CA0EFAC31AD}">
  <ds:schemaRefs>
    <ds:schemaRef ds:uri="5bf7570c-6c37-441f-917e-903e8407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20</TotalTime>
  <Words>4924</Words>
  <Application>Microsoft Office PowerPoint</Application>
  <PresentationFormat>Widescreen</PresentationFormat>
  <Paragraphs>784</Paragraphs>
  <Slides>114</Slides>
  <Notes>55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114</vt:i4>
      </vt:variant>
    </vt:vector>
  </HeadingPairs>
  <TitlesOfParts>
    <vt:vector size="129" baseType="lpstr">
      <vt:lpstr>MS PGothic</vt:lpstr>
      <vt:lpstr>Arial</vt:lpstr>
      <vt:lpstr>Calibri</vt:lpstr>
      <vt:lpstr>Calibri Light</vt:lpstr>
      <vt:lpstr>Century Gothic</vt:lpstr>
      <vt:lpstr>Century Schoolbook</vt:lpstr>
      <vt:lpstr>Courier New</vt:lpstr>
      <vt:lpstr>Segoe UI</vt:lpstr>
      <vt:lpstr>System Font Regular</vt:lpstr>
      <vt:lpstr>Times New Roman</vt:lpstr>
      <vt:lpstr>Verdana</vt:lpstr>
      <vt:lpstr>Wingdings</vt:lpstr>
      <vt:lpstr>Ci3T</vt:lpstr>
      <vt:lpstr>1_Ci3T</vt:lpstr>
      <vt:lpstr>3_Ci3T</vt:lpstr>
      <vt:lpstr> A Comprehensive, Integrated Approach to a Three-tiered Prevention Model:  Sharing Lessons Learned</vt:lpstr>
      <vt:lpstr>Agenda</vt:lpstr>
      <vt:lpstr>The GaMTSS Journey</vt:lpstr>
      <vt:lpstr>Wouldn’t in be great if …? A Comprehensive, Integrated, Three-Tiered (Ci3T) Models of Prevention</vt:lpstr>
      <vt:lpstr>With sincere gratitude</vt:lpstr>
      <vt:lpstr>Creating Positive, Productive Systems for All Students</vt:lpstr>
      <vt:lpstr>Comprehensive, Integrated, Three-Tiered Model of Prevention 1</vt:lpstr>
      <vt:lpstr>The Journey of Ci3T</vt:lpstr>
      <vt:lpstr>Comprehensive, Integrated, Three-Tiered Model of Prevention 2</vt:lpstr>
      <vt:lpstr>Ci3T Professional Learning Series</vt:lpstr>
      <vt:lpstr>Ci3T Implementation Manual</vt:lpstr>
      <vt:lpstr>Ci3T Implementation Manual Primary Plan</vt:lpstr>
      <vt:lpstr>Tier 1: Academic Domain  Validated Strategies, Practices, &amp; Programs</vt:lpstr>
      <vt:lpstr>Ci3T Primary Plan: Faculty and Staff Roles and Responsibilities - Academics</vt:lpstr>
      <vt:lpstr>Academics (1 of 2)</vt:lpstr>
      <vt:lpstr>Academics (2 of 2)</vt:lpstr>
      <vt:lpstr>Tier 1: Behavioral Domain Positive Behavior Interventions and Supports</vt:lpstr>
      <vt:lpstr>Ci3T Primary Plan: Faculty and Staff Roles and Responsibilities - Behavior</vt:lpstr>
      <vt:lpstr>Behavioral</vt:lpstr>
      <vt:lpstr>Reactive Plan: Flow Chart for Responding to Challenging Behavior 1</vt:lpstr>
      <vt:lpstr>6-Step Instructional Approach for Responding to Challenging Behavior Infographic</vt:lpstr>
      <vt:lpstr>Tier 1: Social and Emotional Well-being Learning Domain</vt:lpstr>
      <vt:lpstr>Ci3T Primary Plan: Faculty and Staff Roles and Responsibilities – Social Skills</vt:lpstr>
      <vt:lpstr>Social</vt:lpstr>
      <vt:lpstr>Implementation Report Example</vt:lpstr>
      <vt:lpstr>Essential Components of Primary (Tier 1) Prevention Efforts</vt:lpstr>
      <vt:lpstr>Primary Prevention (Tier 1)</vt:lpstr>
      <vt:lpstr>Secondary (Tier 2) Intervention Grid</vt:lpstr>
      <vt:lpstr>Tertiary (Tier 3) Intervention Grid</vt:lpstr>
      <vt:lpstr>Implementation Science Adapted from Fixsen &amp; Blasé, 2005</vt:lpstr>
      <vt:lpstr>Transparency, Access, &amp;  Collaboration</vt:lpstr>
      <vt:lpstr>Let’s Talk 1</vt:lpstr>
      <vt:lpstr>Break – Question Board </vt:lpstr>
      <vt:lpstr>What does Ci3T look like in schools and classrooms?  The Role of Systematic Screening </vt:lpstr>
      <vt:lpstr>Systematic Screening … Logistics</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Fall Over Time SRSS-Externalizing Results – Elementary School Level</vt:lpstr>
      <vt:lpstr>Fall Over Time SRSS-Internalizing Results – Elementary School Level (1 of 2)</vt:lpstr>
      <vt:lpstr>Student Risk Screening Scale (1 of 2) Fall 2004-2012 • Middle School</vt:lpstr>
      <vt:lpstr>Fall 2024 SRSS-Internalizing Results – Elementary School Grade Level</vt:lpstr>
      <vt:lpstr>Student Risk Screening Scale (2 of 2) Fall 2004-2012 • Middle School</vt:lpstr>
      <vt:lpstr>Middle School Behavior &amp; Academic Characteristics of SRSS Risk Groups</vt:lpstr>
      <vt:lpstr>SRSS-IE</vt:lpstr>
      <vt:lpstr>Measurement Invariance</vt:lpstr>
      <vt:lpstr>Predictive Validity – Elementary School (1 of 2)</vt:lpstr>
      <vt:lpstr>Predictive Validity – Elementary School (2 of 2)</vt:lpstr>
      <vt:lpstr>Predictive Validity – High School</vt:lpstr>
      <vt:lpstr>What is Behavior Screening? 1</vt:lpstr>
      <vt:lpstr>What is Behavior Screening? 2</vt:lpstr>
      <vt:lpstr>Using Academic and Behavior  Screening Data</vt:lpstr>
      <vt:lpstr>Resources for screening:  PBIS.org…</vt:lpstr>
      <vt:lpstr>Tips for Communicating with Your Community about Systematic Screening</vt:lpstr>
      <vt:lpstr>The Whys and Hows of Screening: Frequently Asked Questions for Families</vt:lpstr>
      <vt:lpstr>Exploring Systematic Screening Tools: Check out LDBase!</vt:lpstr>
      <vt:lpstr>Let’s Talk 2</vt:lpstr>
      <vt:lpstr>Inform Instruction at Tier 1</vt:lpstr>
      <vt:lpstr>Fall Over Time SRSS-Internalizing Results – Elementary School Level (2 of 2)</vt:lpstr>
      <vt:lpstr>Data to Indicate a Focus on Tier 1: School Level</vt:lpstr>
      <vt:lpstr>Low-Intensity, Teacher-Delivered Strategies at Tier 1</vt:lpstr>
      <vt:lpstr>Ci3T Integrated Lesson Planning</vt:lpstr>
      <vt:lpstr>Integrated Lesson Plan</vt:lpstr>
      <vt:lpstr>A Focus on: Responding to Challenging Behavior</vt:lpstr>
      <vt:lpstr>Reactive Plan: Flow Chart for Responding to Challenging Behavior 2</vt:lpstr>
      <vt:lpstr>6-Step Instructional Approach for Responding to Challenging Behavior</vt:lpstr>
      <vt:lpstr>Lunch </vt:lpstr>
      <vt:lpstr>Empower Teachers with Low-Intensity Strategies</vt:lpstr>
      <vt:lpstr>Examining Academic and Behavioral Data</vt:lpstr>
      <vt:lpstr>Reviewing Multiple Sources of Data in an Integrated Way</vt:lpstr>
      <vt:lpstr>Low-Intensity  Teacher-Delivered Strategies</vt:lpstr>
      <vt:lpstr>Low-Intensity Strategies: Instructional Choice</vt:lpstr>
      <vt:lpstr>Low-Intensity Strategies</vt:lpstr>
      <vt:lpstr>Resource Spotlight! (1 of 2)</vt:lpstr>
      <vt:lpstr>Let’s Talk 3</vt:lpstr>
      <vt:lpstr>Connect Students to Validated Tier 2 and Tier 3 Supports</vt:lpstr>
      <vt:lpstr>Clarifying Tier 2 Supports 1</vt:lpstr>
      <vt:lpstr>Clarifying Tier 2 Supports 3</vt:lpstr>
      <vt:lpstr>CrossFit 1</vt:lpstr>
      <vt:lpstr>CrossFit 2</vt:lpstr>
      <vt:lpstr>CrossFit 3</vt:lpstr>
      <vt:lpstr>CrossFit 4</vt:lpstr>
      <vt:lpstr>Secondary (Tier 2) Intervention Grid 2</vt:lpstr>
      <vt:lpstr>Tier 2 and Tier 3 Intervention Grids</vt:lpstr>
      <vt:lpstr>Secondary (Tier 2) Intervention Grid for Middle and High School Students</vt:lpstr>
      <vt:lpstr>Data in Action 1</vt:lpstr>
      <vt:lpstr>Data in Action 2</vt:lpstr>
      <vt:lpstr>Tier 2: Recognize. Relax. Record</vt:lpstr>
      <vt:lpstr>RRR Interactive Resource</vt:lpstr>
      <vt:lpstr>RRR Materials</vt:lpstr>
      <vt:lpstr>Tertiary (Tier 3) Intervention Grid 2</vt:lpstr>
      <vt:lpstr>Tier 3: Functional Assessment-Based Intervention</vt:lpstr>
      <vt:lpstr>Changes in Harry’s Behavior</vt:lpstr>
      <vt:lpstr>Let’s Talk 4</vt:lpstr>
      <vt:lpstr>Reflection &amp; Application with Amber </vt:lpstr>
      <vt:lpstr>How do we continue to design, implement, evaluate, sustain, &amp; innovate? Building on Lessons Learned from Ci3T Inquiry</vt:lpstr>
      <vt:lpstr>Exploring… Enhanced Ci3T Implementation Series and Delivery</vt:lpstr>
      <vt:lpstr>Designing … </vt:lpstr>
      <vt:lpstr> Implementing… Ci3T Implementation Professional Learning Series</vt:lpstr>
      <vt:lpstr>Communication and Continuous Improvement</vt:lpstr>
      <vt:lpstr>Ci3T Training &amp; Implementation</vt:lpstr>
      <vt:lpstr>Enhancing Ci3T Modules</vt:lpstr>
      <vt:lpstr>Module Pathways</vt:lpstr>
      <vt:lpstr>Structuring your Ci3T Team</vt:lpstr>
      <vt:lpstr>Ci3T Meeting Schedule Example</vt:lpstr>
      <vt:lpstr>Foundational Ci3T Implementation &amp; Professional Learning Activities</vt:lpstr>
      <vt:lpstr>Professional Learning Offerings: EMPOWER</vt:lpstr>
      <vt:lpstr>Sustaining and Disseminating Professional Learning</vt:lpstr>
      <vt:lpstr>Professional Learning Offerings: Trainers and Coaches Calls</vt:lpstr>
      <vt:lpstr>Teachers Well-Being in Ci3T Models</vt:lpstr>
      <vt:lpstr>Onboarding</vt:lpstr>
      <vt:lpstr>Resource Spotlight! (2 of 2)</vt:lpstr>
      <vt:lpstr>Let’s Talk 5</vt:lpstr>
      <vt:lpstr>Comprehensive, Integrated, Three-Tiered Model of Prevention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Lane, Kathleen</cp:lastModifiedBy>
  <cp:revision>2</cp:revision>
  <dcterms:created xsi:type="dcterms:W3CDTF">2020-08-09T02:04:37Z</dcterms:created>
  <dcterms:modified xsi:type="dcterms:W3CDTF">2026-01-28T15:10:37Z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y fmtid="{D5CDD505-2E9C-101B-9397-08002B2CF9AE}" pid="4" name="Order">
    <vt:lpwstr>6194400.00000000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