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78"/>
  </p:notesMasterIdLst>
  <p:handoutMasterIdLst>
    <p:handoutMasterId r:id="rId79"/>
  </p:handoutMasterIdLst>
  <p:sldIdLst>
    <p:sldId id="1928" r:id="rId6"/>
    <p:sldId id="1624" r:id="rId7"/>
    <p:sldId id="1918" r:id="rId8"/>
    <p:sldId id="259" r:id="rId9"/>
    <p:sldId id="263" r:id="rId10"/>
    <p:sldId id="1541" r:id="rId11"/>
    <p:sldId id="1542" r:id="rId12"/>
    <p:sldId id="450" r:id="rId13"/>
    <p:sldId id="1538" r:id="rId14"/>
    <p:sldId id="1524" r:id="rId15"/>
    <p:sldId id="1240" r:id="rId16"/>
    <p:sldId id="1627" r:id="rId17"/>
    <p:sldId id="1543" r:id="rId18"/>
    <p:sldId id="1628" r:id="rId19"/>
    <p:sldId id="1607" r:id="rId20"/>
    <p:sldId id="1917" r:id="rId21"/>
    <p:sldId id="291" r:id="rId22"/>
    <p:sldId id="1378" r:id="rId23"/>
    <p:sldId id="283" r:id="rId24"/>
    <p:sldId id="1772" r:id="rId25"/>
    <p:sldId id="279" r:id="rId26"/>
    <p:sldId id="280" r:id="rId27"/>
    <p:sldId id="281" r:id="rId28"/>
    <p:sldId id="327" r:id="rId29"/>
    <p:sldId id="1811" r:id="rId30"/>
    <p:sldId id="287" r:id="rId31"/>
    <p:sldId id="1380" r:id="rId32"/>
    <p:sldId id="1930" r:id="rId33"/>
    <p:sldId id="288" r:id="rId34"/>
    <p:sldId id="289" r:id="rId35"/>
    <p:sldId id="1921" r:id="rId36"/>
    <p:sldId id="1390" r:id="rId37"/>
    <p:sldId id="1323" r:id="rId38"/>
    <p:sldId id="293" r:id="rId39"/>
    <p:sldId id="1393" r:id="rId40"/>
    <p:sldId id="1391" r:id="rId41"/>
    <p:sldId id="294" r:id="rId42"/>
    <p:sldId id="1396" r:id="rId43"/>
    <p:sldId id="295" r:id="rId44"/>
    <p:sldId id="1392" r:id="rId45"/>
    <p:sldId id="297" r:id="rId46"/>
    <p:sldId id="1394" r:id="rId47"/>
    <p:sldId id="1395" r:id="rId48"/>
    <p:sldId id="298" r:id="rId49"/>
    <p:sldId id="1397" r:id="rId50"/>
    <p:sldId id="1398" r:id="rId51"/>
    <p:sldId id="1377" r:id="rId52"/>
    <p:sldId id="296" r:id="rId53"/>
    <p:sldId id="308" r:id="rId54"/>
    <p:sldId id="299" r:id="rId55"/>
    <p:sldId id="300" r:id="rId56"/>
    <p:sldId id="1384" r:id="rId57"/>
    <p:sldId id="1399" r:id="rId58"/>
    <p:sldId id="302" r:id="rId59"/>
    <p:sldId id="303" r:id="rId60"/>
    <p:sldId id="304" r:id="rId61"/>
    <p:sldId id="1383" r:id="rId62"/>
    <p:sldId id="1401" r:id="rId63"/>
    <p:sldId id="301" r:id="rId64"/>
    <p:sldId id="1386" r:id="rId65"/>
    <p:sldId id="306" r:id="rId66"/>
    <p:sldId id="282" r:id="rId67"/>
    <p:sldId id="318" r:id="rId68"/>
    <p:sldId id="1922" r:id="rId69"/>
    <p:sldId id="1923" r:id="rId70"/>
    <p:sldId id="310" r:id="rId71"/>
    <p:sldId id="1545" r:id="rId72"/>
    <p:sldId id="330" r:id="rId73"/>
    <p:sldId id="312" r:id="rId74"/>
    <p:sldId id="1929" r:id="rId75"/>
    <p:sldId id="1927" r:id="rId76"/>
    <p:sldId id="132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7BB4E68-C3BB-D248-850F-B588AA3BEFE6}">
          <p14:sldIdLst>
            <p14:sldId id="1928"/>
            <p14:sldId id="1624"/>
            <p14:sldId id="1918"/>
            <p14:sldId id="259"/>
          </p14:sldIdLst>
        </p14:section>
        <p14:section name="Ci3T" id="{85A27E48-0B67-9642-A6D1-9682212E74A8}">
          <p14:sldIdLst>
            <p14:sldId id="263"/>
            <p14:sldId id="1541"/>
            <p14:sldId id="1542"/>
            <p14:sldId id="450"/>
            <p14:sldId id="1538"/>
            <p14:sldId id="1524"/>
            <p14:sldId id="1240"/>
            <p14:sldId id="1627"/>
            <p14:sldId id="1543"/>
            <p14:sldId id="1628"/>
            <p14:sldId id="1607"/>
            <p14:sldId id="1917"/>
          </p14:sldIdLst>
        </p14:section>
        <p14:section name="Acting-Out Behavior" id="{04E8BE8D-7AF9-E749-AC83-AEC1D22DFFFE}">
          <p14:sldIdLst>
            <p14:sldId id="291"/>
            <p14:sldId id="1378"/>
            <p14:sldId id="283"/>
            <p14:sldId id="1772"/>
            <p14:sldId id="279"/>
            <p14:sldId id="280"/>
            <p14:sldId id="281"/>
          </p14:sldIdLst>
        </p14:section>
        <p14:section name="Seven Phases" id="{EBA2BD70-4D4C-BD4C-A76E-31973B56B6ED}">
          <p14:sldIdLst>
            <p14:sldId id="327"/>
            <p14:sldId id="1811"/>
            <p14:sldId id="287"/>
            <p14:sldId id="1380"/>
            <p14:sldId id="1930"/>
            <p14:sldId id="288"/>
            <p14:sldId id="289"/>
            <p14:sldId id="1921"/>
            <p14:sldId id="1390"/>
            <p14:sldId id="1323"/>
            <p14:sldId id="293"/>
            <p14:sldId id="1393"/>
            <p14:sldId id="1391"/>
            <p14:sldId id="294"/>
            <p14:sldId id="1396"/>
            <p14:sldId id="295"/>
            <p14:sldId id="1392"/>
            <p14:sldId id="297"/>
            <p14:sldId id="1394"/>
            <p14:sldId id="1395"/>
            <p14:sldId id="298"/>
            <p14:sldId id="1397"/>
            <p14:sldId id="1398"/>
            <p14:sldId id="1377"/>
          </p14:sldIdLst>
        </p14:section>
        <p14:section name="Defusing Various Behaviors" id="{B9070482-9367-874D-8985-8901FFF6BC90}">
          <p14:sldIdLst>
            <p14:sldId id="296"/>
            <p14:sldId id="308"/>
            <p14:sldId id="299"/>
            <p14:sldId id="300"/>
            <p14:sldId id="1384"/>
            <p14:sldId id="1399"/>
            <p14:sldId id="302"/>
            <p14:sldId id="303"/>
            <p14:sldId id="304"/>
            <p14:sldId id="1383"/>
            <p14:sldId id="1401"/>
            <p14:sldId id="301"/>
            <p14:sldId id="1386"/>
          </p14:sldIdLst>
        </p14:section>
        <p14:section name="Tier 3 De-escalation Plan" id="{A9261753-DDD3-3E41-9C67-A06CC5EC56E2}">
          <p14:sldIdLst>
            <p14:sldId id="306"/>
            <p14:sldId id="282"/>
            <p14:sldId id="318"/>
            <p14:sldId id="1922"/>
            <p14:sldId id="1923"/>
            <p14:sldId id="310"/>
            <p14:sldId id="1545"/>
          </p14:sldIdLst>
        </p14:section>
        <p14:section name="Wrapping Up" id="{88FC473B-E1F7-F142-8998-8DF097F4F107}">
          <p14:sldIdLst>
            <p14:sldId id="330"/>
            <p14:sldId id="312"/>
            <p14:sldId id="1929"/>
            <p14:sldId id="1927"/>
            <p14:sldId id="13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6165"/>
    <a:srgbClr val="9B5376"/>
    <a:srgbClr val="004298"/>
    <a:srgbClr val="04D1DE"/>
    <a:srgbClr val="1EAF85"/>
    <a:srgbClr val="21D080"/>
    <a:srgbClr val="F07251"/>
    <a:srgbClr val="FBE842"/>
    <a:srgbClr val="8B9DA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88"/>
    <p:restoredTop sz="73151"/>
  </p:normalViewPr>
  <p:slideViewPr>
    <p:cSldViewPr snapToGrid="0" snapToObjects="1">
      <p:cViewPr varScale="1">
        <p:scale>
          <a:sx n="87" d="100"/>
          <a:sy n="87" d="100"/>
        </p:scale>
        <p:origin x="1184" y="18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6" d="100"/>
          <a:sy n="96" d="100"/>
        </p:scale>
        <p:origin x="312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image" Target="../media/image12.jpe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11.jpeg"/><Relationship Id="rId5" Type="http://schemas.openxmlformats.org/officeDocument/2006/relationships/image" Target="../media/image28.jpeg"/><Relationship Id="rId10" Type="http://schemas.openxmlformats.org/officeDocument/2006/relationships/image" Target="../media/image15.jpeg"/><Relationship Id="rId4" Type="http://schemas.openxmlformats.org/officeDocument/2006/relationships/image" Target="../media/image27.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image" Target="../media/image12.jpe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11.jpeg"/><Relationship Id="rId5" Type="http://schemas.openxmlformats.org/officeDocument/2006/relationships/image" Target="../media/image28.jpeg"/><Relationship Id="rId10" Type="http://schemas.openxmlformats.org/officeDocument/2006/relationships/image" Target="../media/image15.jpeg"/><Relationship Id="rId4" Type="http://schemas.openxmlformats.org/officeDocument/2006/relationships/image" Target="../media/image27.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292761E-AF35-4C43-A002-8473F8234448}">
      <dgm:prSet/>
      <dgm:spPr>
        <a:xfrm>
          <a:off x="0" y="1305401"/>
          <a:ext cx="2366010" cy="17405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dirty="0">
              <a:solidFill>
                <a:srgbClr val="FFFF00"/>
              </a:solidFill>
              <a:latin typeface="Calibri" panose="020F0502020204030204"/>
              <a:ea typeface="+mn-ea"/>
              <a:cs typeface="+mn-cs"/>
            </a:rPr>
            <a:t>A</a:t>
          </a: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a:xfrm>
          <a:off x="2760344" y="1305401"/>
          <a:ext cx="2366010" cy="17405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dirty="0">
              <a:solidFill>
                <a:sysClr val="window" lastClr="FFFFFF"/>
              </a:solidFill>
              <a:latin typeface="Calibri" panose="020F0502020204030204"/>
              <a:ea typeface="+mn-ea"/>
              <a:cs typeface="+mn-cs"/>
            </a:rPr>
            <a:t>B</a:t>
          </a:r>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a:xfrm>
          <a:off x="5520690" y="1305401"/>
          <a:ext cx="2366010" cy="17405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dirty="0">
              <a:solidFill>
                <a:sysClr val="window" lastClr="FFFFFF"/>
              </a:solidFill>
              <a:latin typeface="Calibri" panose="020F0502020204030204"/>
              <a:ea typeface="+mn-ea"/>
              <a:cs typeface="+mn-cs"/>
            </a:rPr>
            <a:t>C</a:t>
          </a:r>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45B98964-995D-4568-8F96-27456C92A668}" type="pres">
      <dgm:prSet presAssocID="{927E0FB4-18BA-42BE-8FE6-F242FEBF6B6D}" presName="CompostProcess" presStyleCnt="0">
        <dgm:presLayoutVars>
          <dgm:dir/>
          <dgm:resizeHandles val="exact"/>
        </dgm:presLayoutVars>
      </dgm:prSet>
      <dgm:spPr/>
    </dgm:pt>
    <dgm:pt modelId="{4257443A-46EF-4549-BC7D-86ABBD0784B6}" type="pres">
      <dgm:prSet presAssocID="{927E0FB4-18BA-42BE-8FE6-F242FEBF6B6D}" presName="arrow" presStyleLbl="bgShp" presStyleIdx="0" presStyleCnt="1"/>
      <dgm:spPr>
        <a:xfrm>
          <a:off x="591502" y="0"/>
          <a:ext cx="6703695" cy="4351338"/>
        </a:xfrm>
        <a:prstGeom prst="rightArrow">
          <a:avLst/>
        </a:prstGeom>
        <a:solidFill>
          <a:srgbClr val="5B9BD5">
            <a:tint val="40000"/>
            <a:hueOff val="0"/>
            <a:satOff val="0"/>
            <a:lumOff val="0"/>
            <a:alphaOff val="0"/>
          </a:srgbClr>
        </a:solidFill>
        <a:ln>
          <a:noFill/>
        </a:ln>
        <a:effectLst/>
      </dgm:spPr>
    </dgm:pt>
    <dgm:pt modelId="{67D68169-DB4C-4A85-801E-A8EB74455352}" type="pres">
      <dgm:prSet presAssocID="{927E0FB4-18BA-42BE-8FE6-F242FEBF6B6D}" presName="linearProcess" presStyleCnt="0"/>
      <dgm:spPr/>
    </dgm:pt>
    <dgm:pt modelId="{6B94074D-FFCE-4899-B4AF-74F0DC344816}" type="pres">
      <dgm:prSet presAssocID="{D292761E-AF35-4C43-A002-8473F8234448}" presName="textNode" presStyleLbl="node1" presStyleIdx="0" presStyleCnt="3">
        <dgm:presLayoutVars>
          <dgm:bulletEnabled val="1"/>
        </dgm:presLayoutVars>
      </dgm:prSet>
      <dgm:spPr/>
    </dgm:pt>
    <dgm:pt modelId="{6CF53277-D1C6-464F-989F-B6893A180D69}" type="pres">
      <dgm:prSet presAssocID="{0742196C-2865-4B3A-8690-8C683780EBAC}" presName="sibTrans" presStyleCnt="0"/>
      <dgm:spPr/>
    </dgm:pt>
    <dgm:pt modelId="{A97D351E-DE50-4CF6-909F-0F412218AF7E}" type="pres">
      <dgm:prSet presAssocID="{29B9CF9F-AB53-485B-ABF6-CA4D24248B5F}" presName="textNode" presStyleLbl="node1" presStyleIdx="1" presStyleCnt="3">
        <dgm:presLayoutVars>
          <dgm:bulletEnabled val="1"/>
        </dgm:presLayoutVars>
      </dgm:prSet>
      <dgm:spPr/>
    </dgm:pt>
    <dgm:pt modelId="{EACA4D32-0108-4EE7-9072-807993E30FD0}" type="pres">
      <dgm:prSet presAssocID="{CB50EDFE-CF63-46B2-A20D-E965F45AE274}" presName="sibTrans" presStyleCnt="0"/>
      <dgm:spPr/>
    </dgm:pt>
    <dgm:pt modelId="{F984329C-E97B-4E89-B5C5-4A58DA58D4FD}" type="pres">
      <dgm:prSet presAssocID="{C77B2836-53E3-48A2-8E03-E769AE41BCC1}" presName="textNode" presStyleLbl="node1" presStyleIdx="2" presStyleCnt="3">
        <dgm:presLayoutVars>
          <dgm:bulletEnabled val="1"/>
        </dgm:presLayoutVars>
      </dgm:prSet>
      <dgm:spPr/>
    </dgm:pt>
  </dgm:ptLst>
  <dgm:cxnLst>
    <dgm:cxn modelId="{BEFC8B0D-1AD5-4123-95CF-71AC5F2FF869}" type="presOf" srcId="{927E0FB4-18BA-42BE-8FE6-F242FEBF6B6D}" destId="{45B98964-995D-4568-8F96-27456C92A668}" srcOrd="0" destOrd="0" presId="urn:microsoft.com/office/officeart/2005/8/layout/hProcess9"/>
    <dgm:cxn modelId="{6392821D-2AE6-4F0E-883E-A60D8E5DE7F1}" type="presOf" srcId="{C77B2836-53E3-48A2-8E03-E769AE41BCC1}" destId="{F984329C-E97B-4E89-B5C5-4A58DA58D4FD}" srcOrd="0" destOrd="0" presId="urn:microsoft.com/office/officeart/2005/8/layout/hProcess9"/>
    <dgm:cxn modelId="{89A7D769-A2C3-4B03-A9C3-BA3DBBB0AE3A}" srcId="{927E0FB4-18BA-42BE-8FE6-F242FEBF6B6D}" destId="{D292761E-AF35-4C43-A002-8473F8234448}" srcOrd="0" destOrd="0" parTransId="{AC28820A-CEBE-481D-AAEA-85B9326EB73F}" sibTransId="{0742196C-2865-4B3A-8690-8C683780EBAC}"/>
    <dgm:cxn modelId="{8DB0E89F-3539-45E0-A878-3EF42381439D}" srcId="{927E0FB4-18BA-42BE-8FE6-F242FEBF6B6D}" destId="{29B9CF9F-AB53-485B-ABF6-CA4D24248B5F}" srcOrd="1" destOrd="0" parTransId="{24EDE08D-9177-47C5-87C4-D30EB921BCD4}" sibTransId="{CB50EDFE-CF63-46B2-A20D-E965F45AE274}"/>
    <dgm:cxn modelId="{3E7BFDB0-FB88-4868-8E5E-2A60FD714825}" type="presOf" srcId="{29B9CF9F-AB53-485B-ABF6-CA4D24248B5F}" destId="{A97D351E-DE50-4CF6-909F-0F412218AF7E}" srcOrd="0" destOrd="0" presId="urn:microsoft.com/office/officeart/2005/8/layout/hProcess9"/>
    <dgm:cxn modelId="{769A2BB3-1F24-4B29-8C27-AF3267B6BDF3}" srcId="{927E0FB4-18BA-42BE-8FE6-F242FEBF6B6D}" destId="{C77B2836-53E3-48A2-8E03-E769AE41BCC1}" srcOrd="2" destOrd="0" parTransId="{26434683-8742-4FDB-8195-BD023CC06C50}" sibTransId="{586CFD86-9F41-4FD0-805C-C5E4738887D9}"/>
    <dgm:cxn modelId="{ECE671E1-7F9F-49B0-8156-CBC9A7F5C24E}" type="presOf" srcId="{D292761E-AF35-4C43-A002-8473F8234448}" destId="{6B94074D-FFCE-4899-B4AF-74F0DC344816}" srcOrd="0" destOrd="0" presId="urn:microsoft.com/office/officeart/2005/8/layout/hProcess9"/>
    <dgm:cxn modelId="{9DFCDE10-EF47-4F71-9A83-5B4F5534F156}" type="presParOf" srcId="{45B98964-995D-4568-8F96-27456C92A668}" destId="{4257443A-46EF-4549-BC7D-86ABBD0784B6}" srcOrd="0" destOrd="0" presId="urn:microsoft.com/office/officeart/2005/8/layout/hProcess9"/>
    <dgm:cxn modelId="{10BB6169-0C6E-44B2-A987-6E41B6FB5F6D}" type="presParOf" srcId="{45B98964-995D-4568-8F96-27456C92A668}" destId="{67D68169-DB4C-4A85-801E-A8EB74455352}" srcOrd="1" destOrd="0" presId="urn:microsoft.com/office/officeart/2005/8/layout/hProcess9"/>
    <dgm:cxn modelId="{022E7B3C-7937-4C41-B406-0401A6CCAC11}" type="presParOf" srcId="{67D68169-DB4C-4A85-801E-A8EB74455352}" destId="{6B94074D-FFCE-4899-B4AF-74F0DC344816}" srcOrd="0" destOrd="0" presId="urn:microsoft.com/office/officeart/2005/8/layout/hProcess9"/>
    <dgm:cxn modelId="{1EDAE690-65EF-420A-B10C-4CBF8CA91C67}" type="presParOf" srcId="{67D68169-DB4C-4A85-801E-A8EB74455352}" destId="{6CF53277-D1C6-464F-989F-B6893A180D69}" srcOrd="1" destOrd="0" presId="urn:microsoft.com/office/officeart/2005/8/layout/hProcess9"/>
    <dgm:cxn modelId="{2FCB74D6-BCCC-414E-991A-EA4452A858AA}" type="presParOf" srcId="{67D68169-DB4C-4A85-801E-A8EB74455352}" destId="{A97D351E-DE50-4CF6-909F-0F412218AF7E}" srcOrd="2" destOrd="0" presId="urn:microsoft.com/office/officeart/2005/8/layout/hProcess9"/>
    <dgm:cxn modelId="{5BB7EBAE-C565-46C5-824A-521E4867AB85}" type="presParOf" srcId="{67D68169-DB4C-4A85-801E-A8EB74455352}" destId="{EACA4D32-0108-4EE7-9072-807993E30FD0}" srcOrd="3" destOrd="0" presId="urn:microsoft.com/office/officeart/2005/8/layout/hProcess9"/>
    <dgm:cxn modelId="{D170102B-A0A9-4E11-9A7B-60AFE5D62DFD}" type="presParOf" srcId="{67D68169-DB4C-4A85-801E-A8EB74455352}" destId="{F984329C-E97B-4E89-B5C5-4A58DA58D4F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78A38A-7E55-4527-B989-3D584E334CE1}" type="doc">
      <dgm:prSet loTypeId="urn:microsoft.com/office/officeart/2005/8/layout/target1" loCatId="relationship" qsTypeId="urn:microsoft.com/office/officeart/2005/8/quickstyle/simple2" qsCatId="simple" csTypeId="urn:microsoft.com/office/officeart/2005/8/colors/colorful4" csCatId="colorful" phldr="1"/>
      <dgm:spPr/>
    </dgm:pt>
    <dgm:pt modelId="{01347A16-53B5-4526-A680-859241C03BF7}">
      <dgm:prSet phldrT="[Text]"/>
      <dgm:spPr>
        <a:xfrm>
          <a:off x="2827020" y="327659"/>
          <a:ext cx="1211580" cy="1009650"/>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Calibri"/>
              <a:ea typeface="+mn-ea"/>
              <a:cs typeface="+mn-cs"/>
            </a:rPr>
            <a:t>ED 0.5%</a:t>
          </a:r>
        </a:p>
      </dgm:t>
    </dgm:pt>
    <dgm:pt modelId="{E05A2BF7-97D2-4937-99AB-33FF09F224EC}" type="parTrans" cxnId="{9610FA30-200A-407F-B551-C1B5BDCDCB05}">
      <dgm:prSet/>
      <dgm:spPr/>
      <dgm:t>
        <a:bodyPr/>
        <a:lstStyle/>
        <a:p>
          <a:endParaRPr lang="en-US"/>
        </a:p>
      </dgm:t>
    </dgm:pt>
    <dgm:pt modelId="{7D4E9EB9-DA57-4D30-8AB6-D71ED9771457}" type="sibTrans" cxnId="{9610FA30-200A-407F-B551-C1B5BDCDCB05}">
      <dgm:prSet/>
      <dgm:spPr/>
      <dgm:t>
        <a:bodyPr/>
        <a:lstStyle/>
        <a:p>
          <a:endParaRPr lang="en-US"/>
        </a:p>
      </dgm:t>
    </dgm:pt>
    <dgm:pt modelId="{A2449643-864E-46A3-9630-08331B199B27}">
      <dgm:prSet phldrT="[Text]"/>
      <dgm:spPr>
        <a:xfrm>
          <a:off x="2827020" y="1337309"/>
          <a:ext cx="1211580" cy="1009650"/>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Calibri"/>
              <a:ea typeface="+mn-ea"/>
              <a:cs typeface="+mn-cs"/>
            </a:rPr>
            <a:t>EBD 20%</a:t>
          </a:r>
        </a:p>
      </dgm:t>
    </dgm:pt>
    <dgm:pt modelId="{306BE0D2-F659-4856-8D87-3B408ED94B29}" type="parTrans" cxnId="{82C52DB1-FDEF-44C1-B885-F554FB5B7B1D}">
      <dgm:prSet/>
      <dgm:spPr/>
      <dgm:t>
        <a:bodyPr/>
        <a:lstStyle/>
        <a:p>
          <a:endParaRPr lang="en-US"/>
        </a:p>
      </dgm:t>
    </dgm:pt>
    <dgm:pt modelId="{FEEF2A6C-FFBA-4313-928F-B5A853C9D661}" type="sibTrans" cxnId="{82C52DB1-FDEF-44C1-B885-F554FB5B7B1D}">
      <dgm:prSet/>
      <dgm:spPr/>
      <dgm:t>
        <a:bodyPr/>
        <a:lstStyle/>
        <a:p>
          <a:endParaRPr lang="en-US"/>
        </a:p>
      </dgm:t>
    </dgm:pt>
    <dgm:pt modelId="{64DE8649-5D50-4872-8F25-A91414A4243F}" type="pres">
      <dgm:prSet presAssocID="{2978A38A-7E55-4527-B989-3D584E334CE1}" presName="composite" presStyleCnt="0">
        <dgm:presLayoutVars>
          <dgm:chMax val="5"/>
          <dgm:dir/>
          <dgm:resizeHandles val="exact"/>
        </dgm:presLayoutVars>
      </dgm:prSet>
      <dgm:spPr/>
    </dgm:pt>
    <dgm:pt modelId="{09A73A3B-03D2-43AE-B83B-567684D40C07}" type="pres">
      <dgm:prSet presAssocID="{01347A16-53B5-4526-A680-859241C03BF7}" presName="circle1" presStyleLbl="lnNode1" presStyleIdx="0" presStyleCnt="2"/>
      <dgm:spPr>
        <a:xfrm>
          <a:off x="807720" y="1943100"/>
          <a:ext cx="807720" cy="807720"/>
        </a:xfrm>
        <a:prstGeom prst="ellipse">
          <a:avLst/>
        </a:prstGeom>
        <a:solidFill>
          <a:srgbClr val="8064A2">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DB40E0AE-B9F1-4326-9BAA-9BD6447B87BE}" type="pres">
      <dgm:prSet presAssocID="{01347A16-53B5-4526-A680-859241C03BF7}" presName="text1" presStyleLbl="revTx" presStyleIdx="0" presStyleCnt="2">
        <dgm:presLayoutVars>
          <dgm:bulletEnabled val="1"/>
        </dgm:presLayoutVars>
      </dgm:prSet>
      <dgm:spPr/>
    </dgm:pt>
    <dgm:pt modelId="{2112DBF4-38EF-4D4D-B2FA-253B9B7985A0}" type="pres">
      <dgm:prSet presAssocID="{01347A16-53B5-4526-A680-859241C03BF7}" presName="line1" presStyleLbl="callout" presStyleIdx="0" presStyleCnt="4"/>
      <dgm:spPr>
        <a:xfrm>
          <a:off x="2524125" y="832484"/>
          <a:ext cx="302895" cy="0"/>
        </a:xfrm>
        <a:prstGeom prst="line">
          <a:avLst/>
        </a:prstGeom>
        <a:solidFill>
          <a:srgbClr val="8064A2">
            <a:hueOff val="0"/>
            <a:satOff val="0"/>
            <a:lumOff val="0"/>
            <a:alphaOff val="0"/>
          </a:srgbClr>
        </a:solidFill>
        <a:ln w="28575" cap="flat" cmpd="sng" algn="ctr">
          <a:solidFill>
            <a:scrgbClr r="0" g="0" b="0"/>
          </a:solidFill>
          <a:prstDash val="solid"/>
        </a:ln>
        <a:effectLst>
          <a:outerShdw blurRad="40000" dist="20000" dir="5400000" rotWithShape="0">
            <a:srgbClr val="000000">
              <a:alpha val="38000"/>
            </a:srgbClr>
          </a:outerShdw>
        </a:effectLst>
      </dgm:spPr>
    </dgm:pt>
    <dgm:pt modelId="{9B56A3DB-3A17-46AB-9895-AE531EB55F5E}" type="pres">
      <dgm:prSet presAssocID="{01347A16-53B5-4526-A680-859241C03BF7}" presName="d1" presStyleLbl="callout" presStyleIdx="1" presStyleCnt="4"/>
      <dgm:spPr>
        <a:xfrm rot="5400000">
          <a:off x="1109706" y="933550"/>
          <a:ext cx="1515282" cy="1311535"/>
        </a:xfrm>
        <a:prstGeom prst="line">
          <a:avLst/>
        </a:prstGeom>
        <a:solidFill>
          <a:srgbClr val="8064A2">
            <a:hueOff val="0"/>
            <a:satOff val="0"/>
            <a:lumOff val="0"/>
            <a:alphaOff val="0"/>
          </a:srgbClr>
        </a:solidFill>
        <a:ln w="28575" cap="flat" cmpd="sng" algn="ctr">
          <a:solidFill>
            <a:scrgbClr r="0" g="0" b="0"/>
          </a:solidFill>
          <a:prstDash val="solid"/>
        </a:ln>
        <a:effectLst>
          <a:outerShdw blurRad="40000" dist="20000" dir="5400000" rotWithShape="0">
            <a:srgbClr val="000000">
              <a:alpha val="38000"/>
            </a:srgbClr>
          </a:outerShdw>
        </a:effectLst>
      </dgm:spPr>
    </dgm:pt>
    <dgm:pt modelId="{47B07E3A-2BCF-4052-8C23-23411E2D88DD}" type="pres">
      <dgm:prSet presAssocID="{A2449643-864E-46A3-9630-08331B199B27}" presName="circle2" presStyleLbl="lnNode1" presStyleIdx="1" presStyleCnt="2"/>
      <dgm:spPr>
        <a:xfrm>
          <a:off x="0" y="1135379"/>
          <a:ext cx="2423160" cy="2423160"/>
        </a:xfrm>
        <a:prstGeom prst="ellipse">
          <a:avLst/>
        </a:prstGeom>
        <a:solidFill>
          <a:srgbClr val="8064A2">
            <a:hueOff val="-4464770"/>
            <a:satOff val="26899"/>
            <a:lumOff val="2156"/>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306D7FF4-D2C6-42CD-93F8-A77AAC5A7AE1}" type="pres">
      <dgm:prSet presAssocID="{A2449643-864E-46A3-9630-08331B199B27}" presName="text2" presStyleLbl="revTx" presStyleIdx="1" presStyleCnt="2">
        <dgm:presLayoutVars>
          <dgm:bulletEnabled val="1"/>
        </dgm:presLayoutVars>
      </dgm:prSet>
      <dgm:spPr/>
    </dgm:pt>
    <dgm:pt modelId="{489193D9-48E5-4C3E-9F03-1BC34A8C0EDE}" type="pres">
      <dgm:prSet presAssocID="{A2449643-864E-46A3-9630-08331B199B27}" presName="line2" presStyleLbl="callout" presStyleIdx="2" presStyleCnt="4"/>
      <dgm:spPr>
        <a:xfrm>
          <a:off x="2524125" y="1842135"/>
          <a:ext cx="302895" cy="0"/>
        </a:xfrm>
        <a:prstGeom prst="line">
          <a:avLst/>
        </a:prstGeom>
        <a:solidFill>
          <a:srgbClr val="8064A2">
            <a:hueOff val="0"/>
            <a:satOff val="0"/>
            <a:lumOff val="0"/>
            <a:alphaOff val="0"/>
          </a:srgbClr>
        </a:solidFill>
        <a:ln w="28575" cap="flat" cmpd="sng" algn="ctr">
          <a:solidFill>
            <a:scrgbClr r="0" g="0" b="0"/>
          </a:solidFill>
          <a:prstDash val="solid"/>
        </a:ln>
        <a:effectLst>
          <a:outerShdw blurRad="40000" dist="20000" dir="5400000" rotWithShape="0">
            <a:srgbClr val="000000">
              <a:alpha val="38000"/>
            </a:srgbClr>
          </a:outerShdw>
        </a:effectLst>
      </dgm:spPr>
    </dgm:pt>
    <dgm:pt modelId="{E144B634-446A-4190-9650-A4B881308BAA}" type="pres">
      <dgm:prSet presAssocID="{A2449643-864E-46A3-9630-08331B199B27}" presName="d2" presStyleLbl="callout" presStyleIdx="3" presStyleCnt="4"/>
      <dgm:spPr>
        <a:xfrm rot="5400000">
          <a:off x="1626263" y="2007434"/>
          <a:ext cx="1060697" cy="733005"/>
        </a:xfrm>
        <a:prstGeom prst="line">
          <a:avLst/>
        </a:prstGeom>
        <a:solidFill>
          <a:srgbClr val="8064A2">
            <a:hueOff val="0"/>
            <a:satOff val="0"/>
            <a:lumOff val="0"/>
            <a:alphaOff val="0"/>
          </a:srgbClr>
        </a:solidFill>
        <a:ln w="28575" cap="flat" cmpd="sng" algn="ctr">
          <a:solidFill>
            <a:scrgbClr r="0" g="0" b="0"/>
          </a:solidFill>
          <a:prstDash val="solid"/>
        </a:ln>
        <a:effectLst>
          <a:outerShdw blurRad="40000" dist="20000" dir="5400000" rotWithShape="0">
            <a:srgbClr val="000000">
              <a:alpha val="38000"/>
            </a:srgbClr>
          </a:outerShdw>
        </a:effectLst>
      </dgm:spPr>
    </dgm:pt>
  </dgm:ptLst>
  <dgm:cxnLst>
    <dgm:cxn modelId="{9610FA30-200A-407F-B551-C1B5BDCDCB05}" srcId="{2978A38A-7E55-4527-B989-3D584E334CE1}" destId="{01347A16-53B5-4526-A680-859241C03BF7}" srcOrd="0" destOrd="0" parTransId="{E05A2BF7-97D2-4937-99AB-33FF09F224EC}" sibTransId="{7D4E9EB9-DA57-4D30-8AB6-D71ED9771457}"/>
    <dgm:cxn modelId="{4C221543-1676-423F-8ADB-B98EBEB40FD4}" type="presOf" srcId="{01347A16-53B5-4526-A680-859241C03BF7}" destId="{DB40E0AE-B9F1-4326-9BAA-9BD6447B87BE}" srcOrd="0" destOrd="0" presId="urn:microsoft.com/office/officeart/2005/8/layout/target1"/>
    <dgm:cxn modelId="{26A62F46-CD55-4970-8C63-C693B1ED4E09}" type="presOf" srcId="{2978A38A-7E55-4527-B989-3D584E334CE1}" destId="{64DE8649-5D50-4872-8F25-A91414A4243F}" srcOrd="0" destOrd="0" presId="urn:microsoft.com/office/officeart/2005/8/layout/target1"/>
    <dgm:cxn modelId="{68A45EA0-EC1A-48A9-A0F1-CF5513169C01}" type="presOf" srcId="{A2449643-864E-46A3-9630-08331B199B27}" destId="{306D7FF4-D2C6-42CD-93F8-A77AAC5A7AE1}" srcOrd="0" destOrd="0" presId="urn:microsoft.com/office/officeart/2005/8/layout/target1"/>
    <dgm:cxn modelId="{82C52DB1-FDEF-44C1-B885-F554FB5B7B1D}" srcId="{2978A38A-7E55-4527-B989-3D584E334CE1}" destId="{A2449643-864E-46A3-9630-08331B199B27}" srcOrd="1" destOrd="0" parTransId="{306BE0D2-F659-4856-8D87-3B408ED94B29}" sibTransId="{FEEF2A6C-FFBA-4313-928F-B5A853C9D661}"/>
    <dgm:cxn modelId="{CB0A7D37-9E0A-4E13-8B17-1F796BE5A3BA}" type="presParOf" srcId="{64DE8649-5D50-4872-8F25-A91414A4243F}" destId="{09A73A3B-03D2-43AE-B83B-567684D40C07}" srcOrd="0" destOrd="0" presId="urn:microsoft.com/office/officeart/2005/8/layout/target1"/>
    <dgm:cxn modelId="{715F8920-3DB2-4E84-A405-C8DF1A4A9462}" type="presParOf" srcId="{64DE8649-5D50-4872-8F25-A91414A4243F}" destId="{DB40E0AE-B9F1-4326-9BAA-9BD6447B87BE}" srcOrd="1" destOrd="0" presId="urn:microsoft.com/office/officeart/2005/8/layout/target1"/>
    <dgm:cxn modelId="{32D6832A-D22A-4ED0-B372-A8381128F64D}" type="presParOf" srcId="{64DE8649-5D50-4872-8F25-A91414A4243F}" destId="{2112DBF4-38EF-4D4D-B2FA-253B9B7985A0}" srcOrd="2" destOrd="0" presId="urn:microsoft.com/office/officeart/2005/8/layout/target1"/>
    <dgm:cxn modelId="{823262A5-1491-41EC-881A-60A1FD1266CE}" type="presParOf" srcId="{64DE8649-5D50-4872-8F25-A91414A4243F}" destId="{9B56A3DB-3A17-46AB-9895-AE531EB55F5E}" srcOrd="3" destOrd="0" presId="urn:microsoft.com/office/officeart/2005/8/layout/target1"/>
    <dgm:cxn modelId="{110C8569-61A3-4478-80A5-35D0AED5A731}" type="presParOf" srcId="{64DE8649-5D50-4872-8F25-A91414A4243F}" destId="{47B07E3A-2BCF-4052-8C23-23411E2D88DD}" srcOrd="4" destOrd="0" presId="urn:microsoft.com/office/officeart/2005/8/layout/target1"/>
    <dgm:cxn modelId="{F22893F2-8346-4754-998D-A2B57B88AE93}" type="presParOf" srcId="{64DE8649-5D50-4872-8F25-A91414A4243F}" destId="{306D7FF4-D2C6-42CD-93F8-A77AAC5A7AE1}" srcOrd="5" destOrd="0" presId="urn:microsoft.com/office/officeart/2005/8/layout/target1"/>
    <dgm:cxn modelId="{33131D6C-EE6E-4A04-BF75-0D9A73919E99}" type="presParOf" srcId="{64DE8649-5D50-4872-8F25-A91414A4243F}" destId="{489193D9-48E5-4C3E-9F03-1BC34A8C0EDE}" srcOrd="6" destOrd="0" presId="urn:microsoft.com/office/officeart/2005/8/layout/target1"/>
    <dgm:cxn modelId="{57A56850-584B-45DE-8968-CE7ACA85F25A}" type="presParOf" srcId="{64DE8649-5D50-4872-8F25-A91414A4243F}" destId="{E144B634-446A-4190-9650-A4B881308BAA}"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405084CE-926D-AD4F-9D93-E610AB4C4D66}">
      <dgm:prSet phldrT="[Text]" custT="1"/>
      <dgm:spPr/>
      <dgm:t>
        <a:bodyPr/>
        <a:lstStyle/>
        <a:p>
          <a:r>
            <a:rPr lang="en-US" sz="2700" b="0"/>
            <a:t>Step 1</a:t>
          </a:r>
        </a:p>
      </dgm:t>
    </dgm:pt>
    <dgm:pt modelId="{9FD91256-823D-384D-873D-F963E00DF039}" type="parTrans" cxnId="{F1FB8D5B-B88D-2E4A-B805-C60D57834A22}">
      <dgm:prSet/>
      <dgm:spPr/>
      <dgm:t>
        <a:bodyPr/>
        <a:lstStyle/>
        <a:p>
          <a:endParaRPr lang="en-US"/>
        </a:p>
      </dgm:t>
    </dgm:pt>
    <dgm:pt modelId="{F38733D9-0C5D-2A47-9325-CA3DDF1F1F55}" type="sibTrans" cxnId="{F1FB8D5B-B88D-2E4A-B805-C60D57834A22}">
      <dgm:prSet/>
      <dgm:spPr/>
      <dgm:t>
        <a:bodyPr/>
        <a:lstStyle/>
        <a:p>
          <a:endParaRPr lang="en-US"/>
        </a:p>
      </dgm:t>
    </dgm:pt>
    <dgm:pt modelId="{E32198C8-2C8B-014E-87A2-DBCC91A7E5F8}">
      <dgm:prSet custT="1"/>
      <dgm:spPr/>
      <dgm:t>
        <a:bodyPr/>
        <a:lstStyle/>
        <a:p>
          <a:r>
            <a:rPr lang="en-US" sz="2700"/>
            <a:t>Step 3</a:t>
          </a:r>
        </a:p>
      </dgm:t>
    </dgm:pt>
    <dgm:pt modelId="{1697CDD7-15F2-784E-8637-9C8666E72816}" type="parTrans" cxnId="{2259A693-B0FB-204D-97FC-4F55408329F9}">
      <dgm:prSet/>
      <dgm:spPr/>
      <dgm:t>
        <a:bodyPr/>
        <a:lstStyle/>
        <a:p>
          <a:endParaRPr lang="en-US"/>
        </a:p>
      </dgm:t>
    </dgm:pt>
    <dgm:pt modelId="{7FA6C476-0D23-A94F-9A49-172A8F18695F}" type="sibTrans" cxnId="{2259A693-B0FB-204D-97FC-4F55408329F9}">
      <dgm:prSet/>
      <dgm:spPr/>
      <dgm:t>
        <a:bodyPr/>
        <a:lstStyle/>
        <a:p>
          <a:endParaRPr lang="en-US"/>
        </a:p>
      </dgm:t>
    </dgm:pt>
    <dgm:pt modelId="{B35706E1-D39C-1C40-B98A-1962A4E79EE7}">
      <dgm:prSet custT="1"/>
      <dgm:spPr/>
      <dgm:t>
        <a:bodyPr/>
        <a:lstStyle/>
        <a:p>
          <a:r>
            <a:rPr lang="en-US" sz="2700"/>
            <a:t>Step 4</a:t>
          </a:r>
        </a:p>
      </dgm:t>
    </dgm:pt>
    <dgm:pt modelId="{2D11E973-C89D-EF4B-9DB5-E88CA60FDC4B}" type="parTrans" cxnId="{BCB0F98B-4A2E-6C42-8BC4-A08B3F2C6806}">
      <dgm:prSet/>
      <dgm:spPr/>
      <dgm:t>
        <a:bodyPr/>
        <a:lstStyle/>
        <a:p>
          <a:endParaRPr lang="en-US"/>
        </a:p>
      </dgm:t>
    </dgm:pt>
    <dgm:pt modelId="{FA1BD9EB-E067-3447-A85E-1927C4D23989}" type="sibTrans" cxnId="{BCB0F98B-4A2E-6C42-8BC4-A08B3F2C6806}">
      <dgm:prSet/>
      <dgm:spPr/>
      <dgm:t>
        <a:bodyPr/>
        <a:lstStyle/>
        <a:p>
          <a:endParaRPr lang="en-US"/>
        </a:p>
      </dgm:t>
    </dgm:pt>
    <dgm:pt modelId="{1CB9B93E-9639-CA4A-9E5E-44323591FE73}">
      <dgm:prSet phldrT="[Text]"/>
      <dgm:spPr/>
      <dgm:t>
        <a:bodyPr/>
        <a:lstStyle/>
        <a:p>
          <a:pPr>
            <a:buNone/>
          </a:pPr>
          <a:r>
            <a:rPr lang="en-US" b="0"/>
            <a:t>Use the Tertiary (Tier 3) Intervention Grid to identify students who need an Individualized De-escalation Plan</a:t>
          </a:r>
        </a:p>
      </dgm:t>
    </dgm:pt>
    <dgm:pt modelId="{6E1D166F-56BC-484A-929F-80AEC99ED0F2}" type="parTrans" cxnId="{C7B527E1-2023-8346-ADB3-1FE91AF09D19}">
      <dgm:prSet/>
      <dgm:spPr/>
      <dgm:t>
        <a:bodyPr/>
        <a:lstStyle/>
        <a:p>
          <a:endParaRPr lang="en-US"/>
        </a:p>
      </dgm:t>
    </dgm:pt>
    <dgm:pt modelId="{92218C23-D1B7-4A44-90A4-D3C79EA8BA4F}" type="sibTrans" cxnId="{C7B527E1-2023-8346-ADB3-1FE91AF09D19}">
      <dgm:prSet/>
      <dgm:spPr/>
      <dgm:t>
        <a:bodyPr/>
        <a:lstStyle/>
        <a:p>
          <a:endParaRPr lang="en-US"/>
        </a:p>
      </dgm:t>
    </dgm:pt>
    <dgm:pt modelId="{5E82D5A8-2BD4-024C-B910-9779921AF0DE}">
      <dgm:prSet/>
      <dgm:spPr/>
      <dgm:t>
        <a:bodyPr/>
        <a:lstStyle/>
        <a:p>
          <a:pPr>
            <a:buNone/>
          </a:pPr>
          <a:r>
            <a:rPr lang="en-US"/>
            <a:t>Identify a team and prepare for team meeting by gathering existing data, collecting new data (if needed), and summarizing all information</a:t>
          </a:r>
        </a:p>
      </dgm:t>
    </dgm:pt>
    <dgm:pt modelId="{15FD3DFA-7751-0C43-AB29-111FB91FC2C1}" type="parTrans" cxnId="{B0AA9F79-3176-AE4D-AB25-20FE2AEC8357}">
      <dgm:prSet/>
      <dgm:spPr/>
      <dgm:t>
        <a:bodyPr/>
        <a:lstStyle/>
        <a:p>
          <a:endParaRPr lang="en-US"/>
        </a:p>
      </dgm:t>
    </dgm:pt>
    <dgm:pt modelId="{B50B8E53-5AD1-9546-8258-457987B75B80}" type="sibTrans" cxnId="{B0AA9F79-3176-AE4D-AB25-20FE2AEC8357}">
      <dgm:prSet/>
      <dgm:spPr/>
      <dgm:t>
        <a:bodyPr/>
        <a:lstStyle/>
        <a:p>
          <a:endParaRPr lang="en-US"/>
        </a:p>
      </dgm:t>
    </dgm:pt>
    <dgm:pt modelId="{35DA852C-7D41-3B46-93DB-911BD1158C63}">
      <dgm:prSet/>
      <dgm:spPr/>
      <dgm:t>
        <a:bodyPr/>
        <a:lstStyle/>
        <a:p>
          <a:pPr>
            <a:buNone/>
          </a:pPr>
          <a:r>
            <a:rPr lang="en-US"/>
            <a:t>Conduct team meeting to draft Individualized De-escalation Plan, including describing student behaviors across the acting-out cycle, identifying strategies, and creating goals</a:t>
          </a:r>
        </a:p>
      </dgm:t>
    </dgm:pt>
    <dgm:pt modelId="{5773065B-5F5C-F84A-9D8B-9330A3925593}" type="parTrans" cxnId="{0322B5B5-AA34-1744-BDF3-B2FB342A1D8B}">
      <dgm:prSet/>
      <dgm:spPr/>
      <dgm:t>
        <a:bodyPr/>
        <a:lstStyle/>
        <a:p>
          <a:endParaRPr lang="en-US"/>
        </a:p>
      </dgm:t>
    </dgm:pt>
    <dgm:pt modelId="{89F875E9-2B74-2C46-86F6-CB8DD70D10ED}" type="sibTrans" cxnId="{0322B5B5-AA34-1744-BDF3-B2FB342A1D8B}">
      <dgm:prSet/>
      <dgm:spPr/>
      <dgm:t>
        <a:bodyPr/>
        <a:lstStyle/>
        <a:p>
          <a:endParaRPr lang="en-US"/>
        </a:p>
      </dgm:t>
    </dgm:pt>
    <dgm:pt modelId="{445E1FDC-16BD-BF4E-9CB0-161055ACBE45}">
      <dgm:prSet custT="1"/>
      <dgm:spPr/>
      <dgm:t>
        <a:bodyPr/>
        <a:lstStyle/>
        <a:p>
          <a:r>
            <a:rPr lang="en-US" sz="2700"/>
            <a:t>Step 2</a:t>
          </a:r>
        </a:p>
      </dgm:t>
    </dgm:pt>
    <dgm:pt modelId="{A6A66F54-9E71-B240-BD17-C6AC2AE65DC5}" type="parTrans" cxnId="{FA99091F-1EC1-FE48-9230-1DE944B6F32A}">
      <dgm:prSet/>
      <dgm:spPr/>
      <dgm:t>
        <a:bodyPr/>
        <a:lstStyle/>
        <a:p>
          <a:endParaRPr lang="en-US"/>
        </a:p>
      </dgm:t>
    </dgm:pt>
    <dgm:pt modelId="{5614E054-39E2-3444-AE92-FDE9DAC29A49}" type="sibTrans" cxnId="{FA99091F-1EC1-FE48-9230-1DE944B6F32A}">
      <dgm:prSet/>
      <dgm:spPr/>
      <dgm:t>
        <a:bodyPr/>
        <a:lstStyle/>
        <a:p>
          <a:endParaRPr lang="en-US"/>
        </a:p>
      </dgm:t>
    </dgm:pt>
    <dgm:pt modelId="{867CA5A2-A2F6-9946-B381-861CA3D5CDF0}">
      <dgm:prSet/>
      <dgm:spPr/>
      <dgm:t>
        <a:bodyPr/>
        <a:lstStyle/>
        <a:p>
          <a:pPr>
            <a:buNone/>
          </a:pPr>
          <a:r>
            <a:rPr lang="en-US"/>
            <a:t>Contact parents, guardians, and/or family members as appropriate</a:t>
          </a:r>
        </a:p>
      </dgm:t>
    </dgm:pt>
    <dgm:pt modelId="{8E6624EC-49AA-8043-AB64-938E43F6253E}" type="parTrans" cxnId="{804A33A6-0D84-394A-9A3D-B23921F731D6}">
      <dgm:prSet/>
      <dgm:spPr/>
      <dgm:t>
        <a:bodyPr/>
        <a:lstStyle/>
        <a:p>
          <a:endParaRPr lang="en-US"/>
        </a:p>
      </dgm:t>
    </dgm:pt>
    <dgm:pt modelId="{48CE4E9E-1288-DC44-8456-C9FA0C116A5B}" type="sibTrans" cxnId="{804A33A6-0D84-394A-9A3D-B23921F731D6}">
      <dgm:prSet/>
      <dgm:spPr/>
      <dgm:t>
        <a:bodyPr/>
        <a:lstStyle/>
        <a:p>
          <a:endParaRPr lang="en-US"/>
        </a:p>
      </dgm:t>
    </dgm:pt>
    <dgm:pt modelId="{CF21C243-A4E2-2C4A-A564-D0CA0869E794}" type="pres">
      <dgm:prSet presAssocID="{7BCC3293-75B5-8447-8170-C4E8934FB902}" presName="Name0" presStyleCnt="0">
        <dgm:presLayoutVars>
          <dgm:dir/>
          <dgm:animLvl val="lvl"/>
          <dgm:resizeHandles val="exact"/>
        </dgm:presLayoutVars>
      </dgm:prSet>
      <dgm:spPr/>
    </dgm:pt>
    <dgm:pt modelId="{B730CB37-55D5-7B4F-BD8A-0756EC0F623E}" type="pres">
      <dgm:prSet presAssocID="{405084CE-926D-AD4F-9D93-E610AB4C4D66}" presName="linNode" presStyleCnt="0"/>
      <dgm:spPr/>
    </dgm:pt>
    <dgm:pt modelId="{282E72A9-0034-5D45-9F0B-C70F5D9BE19B}" type="pres">
      <dgm:prSet presAssocID="{405084CE-926D-AD4F-9D93-E610AB4C4D66}" presName="parentText" presStyleLbl="node1" presStyleIdx="0" presStyleCnt="4" custScaleX="34461" custLinFactNeighborX="-17634">
        <dgm:presLayoutVars>
          <dgm:chMax val="1"/>
          <dgm:bulletEnabled val="1"/>
        </dgm:presLayoutVars>
      </dgm:prSet>
      <dgm:spPr/>
    </dgm:pt>
    <dgm:pt modelId="{B8091374-B37C-F84E-9DBD-CE4AD180C3FD}" type="pres">
      <dgm:prSet presAssocID="{405084CE-926D-AD4F-9D93-E610AB4C4D66}" presName="descendantText" presStyleLbl="alignAccFollowNode1" presStyleIdx="0" presStyleCnt="4" custScaleX="136605" custScaleY="123415">
        <dgm:presLayoutVars>
          <dgm:bulletEnabled val="1"/>
        </dgm:presLayoutVars>
      </dgm:prSet>
      <dgm:spPr/>
    </dgm:pt>
    <dgm:pt modelId="{53CFA171-5A28-7941-B9F8-1A41EE0A06C2}" type="pres">
      <dgm:prSet presAssocID="{F38733D9-0C5D-2A47-9325-CA3DDF1F1F55}" presName="sp" presStyleCnt="0"/>
      <dgm:spPr/>
    </dgm:pt>
    <dgm:pt modelId="{F5E85FA1-B09F-E649-88C7-668B5C024068}" type="pres">
      <dgm:prSet presAssocID="{445E1FDC-16BD-BF4E-9CB0-161055ACBE45}" presName="linNode" presStyleCnt="0"/>
      <dgm:spPr/>
    </dgm:pt>
    <dgm:pt modelId="{17385E87-049B-A74C-8539-E3649C9FE29C}" type="pres">
      <dgm:prSet presAssocID="{445E1FDC-16BD-BF4E-9CB0-161055ACBE45}" presName="parentText" presStyleLbl="node1" presStyleIdx="1" presStyleCnt="4" custScaleX="34461" custLinFactNeighborX="-17634">
        <dgm:presLayoutVars>
          <dgm:chMax val="1"/>
          <dgm:bulletEnabled val="1"/>
        </dgm:presLayoutVars>
      </dgm:prSet>
      <dgm:spPr/>
    </dgm:pt>
    <dgm:pt modelId="{EBA06CAC-2E60-4340-B90F-F797AF5C5E77}" type="pres">
      <dgm:prSet presAssocID="{445E1FDC-16BD-BF4E-9CB0-161055ACBE45}" presName="descendantText" presStyleLbl="alignAccFollowNode1" presStyleIdx="1" presStyleCnt="4" custScaleX="136605" custScaleY="123415">
        <dgm:presLayoutVars>
          <dgm:bulletEnabled val="1"/>
        </dgm:presLayoutVars>
      </dgm:prSet>
      <dgm:spPr/>
    </dgm:pt>
    <dgm:pt modelId="{D1C90AB4-A318-1C48-B2BA-00A806EDA11F}" type="pres">
      <dgm:prSet presAssocID="{5614E054-39E2-3444-AE92-FDE9DAC29A49}" presName="sp" presStyleCnt="0"/>
      <dgm:spPr/>
    </dgm:pt>
    <dgm:pt modelId="{EE414D08-03E3-2E43-93DA-C1A045FA43BC}" type="pres">
      <dgm:prSet presAssocID="{E32198C8-2C8B-014E-87A2-DBCC91A7E5F8}" presName="linNode" presStyleCnt="0"/>
      <dgm:spPr/>
    </dgm:pt>
    <dgm:pt modelId="{2DC58AAF-AAF4-CB46-B390-255C03F3DA38}" type="pres">
      <dgm:prSet presAssocID="{E32198C8-2C8B-014E-87A2-DBCC91A7E5F8}" presName="parentText" presStyleLbl="node1" presStyleIdx="2" presStyleCnt="4" custScaleX="34461" custLinFactNeighborX="-17634">
        <dgm:presLayoutVars>
          <dgm:chMax val="1"/>
          <dgm:bulletEnabled val="1"/>
        </dgm:presLayoutVars>
      </dgm:prSet>
      <dgm:spPr/>
    </dgm:pt>
    <dgm:pt modelId="{57842EF9-24EE-9B41-8E07-4B0087AC2F53}" type="pres">
      <dgm:prSet presAssocID="{E32198C8-2C8B-014E-87A2-DBCC91A7E5F8}" presName="descendantText" presStyleLbl="alignAccFollowNode1" presStyleIdx="2" presStyleCnt="4" custScaleX="136605" custScaleY="123415">
        <dgm:presLayoutVars>
          <dgm:bulletEnabled val="1"/>
        </dgm:presLayoutVars>
      </dgm:prSet>
      <dgm:spPr/>
    </dgm:pt>
    <dgm:pt modelId="{8316C13F-4B87-3F40-A37E-A6247BB3B35C}" type="pres">
      <dgm:prSet presAssocID="{7FA6C476-0D23-A94F-9A49-172A8F18695F}" presName="sp" presStyleCnt="0"/>
      <dgm:spPr/>
    </dgm:pt>
    <dgm:pt modelId="{0699DB07-58DB-7547-926A-0C5C7E8DA0E9}" type="pres">
      <dgm:prSet presAssocID="{B35706E1-D39C-1C40-B98A-1962A4E79EE7}" presName="linNode" presStyleCnt="0"/>
      <dgm:spPr/>
    </dgm:pt>
    <dgm:pt modelId="{1D3F3D73-436E-0E4D-96AD-2865CC2A1FD0}" type="pres">
      <dgm:prSet presAssocID="{B35706E1-D39C-1C40-B98A-1962A4E79EE7}" presName="parentText" presStyleLbl="node1" presStyleIdx="3" presStyleCnt="4" custScaleX="34461" custLinFactNeighborX="-17634">
        <dgm:presLayoutVars>
          <dgm:chMax val="1"/>
          <dgm:bulletEnabled val="1"/>
        </dgm:presLayoutVars>
      </dgm:prSet>
      <dgm:spPr/>
    </dgm:pt>
    <dgm:pt modelId="{F361F0A4-7BA7-2144-9066-819829C3BB7E}" type="pres">
      <dgm:prSet presAssocID="{B35706E1-D39C-1C40-B98A-1962A4E79EE7}" presName="descendantText" presStyleLbl="alignAccFollowNode1" presStyleIdx="3" presStyleCnt="4" custScaleX="136605" custScaleY="123415">
        <dgm:presLayoutVars>
          <dgm:bulletEnabled val="1"/>
        </dgm:presLayoutVars>
      </dgm:prSet>
      <dgm:spPr/>
    </dgm:pt>
  </dgm:ptLst>
  <dgm:cxnLst>
    <dgm:cxn modelId="{FA99091F-1EC1-FE48-9230-1DE944B6F32A}" srcId="{7BCC3293-75B5-8447-8170-C4E8934FB902}" destId="{445E1FDC-16BD-BF4E-9CB0-161055ACBE45}" srcOrd="1" destOrd="0" parTransId="{A6A66F54-9E71-B240-BD17-C6AC2AE65DC5}" sibTransId="{5614E054-39E2-3444-AE92-FDE9DAC29A49}"/>
    <dgm:cxn modelId="{E684A72D-C77A-4E40-80FD-1DCFB24A796A}" type="presOf" srcId="{B35706E1-D39C-1C40-B98A-1962A4E79EE7}" destId="{1D3F3D73-436E-0E4D-96AD-2865CC2A1FD0}" srcOrd="0" destOrd="0" presId="urn:microsoft.com/office/officeart/2005/8/layout/vList5"/>
    <dgm:cxn modelId="{14465D3F-06AE-7D48-B9B9-35508E45AD1B}" type="presOf" srcId="{405084CE-926D-AD4F-9D93-E610AB4C4D66}" destId="{282E72A9-0034-5D45-9F0B-C70F5D9BE19B}" srcOrd="0" destOrd="0" presId="urn:microsoft.com/office/officeart/2005/8/layout/vList5"/>
    <dgm:cxn modelId="{F1FB8D5B-B88D-2E4A-B805-C60D57834A22}" srcId="{7BCC3293-75B5-8447-8170-C4E8934FB902}" destId="{405084CE-926D-AD4F-9D93-E610AB4C4D66}" srcOrd="0" destOrd="0" parTransId="{9FD91256-823D-384D-873D-F963E00DF039}" sibTransId="{F38733D9-0C5D-2A47-9325-CA3DDF1F1F55}"/>
    <dgm:cxn modelId="{16895867-16DC-7E4C-84F5-72296C05EC8B}" type="presOf" srcId="{445E1FDC-16BD-BF4E-9CB0-161055ACBE45}" destId="{17385E87-049B-A74C-8539-E3649C9FE29C}" srcOrd="0" destOrd="0" presId="urn:microsoft.com/office/officeart/2005/8/layout/vList5"/>
    <dgm:cxn modelId="{B0AA9F79-3176-AE4D-AB25-20FE2AEC8357}" srcId="{E32198C8-2C8B-014E-87A2-DBCC91A7E5F8}" destId="{5E82D5A8-2BD4-024C-B910-9779921AF0DE}" srcOrd="0" destOrd="0" parTransId="{15FD3DFA-7751-0C43-AB29-111FB91FC2C1}" sibTransId="{B50B8E53-5AD1-9546-8258-457987B75B80}"/>
    <dgm:cxn modelId="{BCB0F98B-4A2E-6C42-8BC4-A08B3F2C6806}" srcId="{7BCC3293-75B5-8447-8170-C4E8934FB902}" destId="{B35706E1-D39C-1C40-B98A-1962A4E79EE7}" srcOrd="3" destOrd="0" parTransId="{2D11E973-C89D-EF4B-9DB5-E88CA60FDC4B}" sibTransId="{FA1BD9EB-E067-3447-A85E-1927C4D23989}"/>
    <dgm:cxn modelId="{2259A693-B0FB-204D-97FC-4F55408329F9}" srcId="{7BCC3293-75B5-8447-8170-C4E8934FB902}" destId="{E32198C8-2C8B-014E-87A2-DBCC91A7E5F8}" srcOrd="2" destOrd="0" parTransId="{1697CDD7-15F2-784E-8637-9C8666E72816}" sibTransId="{7FA6C476-0D23-A94F-9A49-172A8F18695F}"/>
    <dgm:cxn modelId="{804A33A6-0D84-394A-9A3D-B23921F731D6}" srcId="{445E1FDC-16BD-BF4E-9CB0-161055ACBE45}" destId="{867CA5A2-A2F6-9946-B381-861CA3D5CDF0}" srcOrd="0" destOrd="0" parTransId="{8E6624EC-49AA-8043-AB64-938E43F6253E}" sibTransId="{48CE4E9E-1288-DC44-8456-C9FA0C116A5B}"/>
    <dgm:cxn modelId="{6A3902A7-56F4-E347-9615-839776FE49E8}" type="presOf" srcId="{867CA5A2-A2F6-9946-B381-861CA3D5CDF0}" destId="{EBA06CAC-2E60-4340-B90F-F797AF5C5E77}" srcOrd="0" destOrd="0" presId="urn:microsoft.com/office/officeart/2005/8/layout/vList5"/>
    <dgm:cxn modelId="{0322B5B5-AA34-1744-BDF3-B2FB342A1D8B}" srcId="{B35706E1-D39C-1C40-B98A-1962A4E79EE7}" destId="{35DA852C-7D41-3B46-93DB-911BD1158C63}" srcOrd="0" destOrd="0" parTransId="{5773065B-5F5C-F84A-9D8B-9330A3925593}" sibTransId="{89F875E9-2B74-2C46-86F6-CB8DD70D10ED}"/>
    <dgm:cxn modelId="{35BDB7B5-21B9-B544-9BDB-90FB012AD68B}" type="presOf" srcId="{7BCC3293-75B5-8447-8170-C4E8934FB902}" destId="{CF21C243-A4E2-2C4A-A564-D0CA0869E794}" srcOrd="0" destOrd="0" presId="urn:microsoft.com/office/officeart/2005/8/layout/vList5"/>
    <dgm:cxn modelId="{05A2AEC7-7FAA-194D-8885-13FE90EF30D4}" type="presOf" srcId="{35DA852C-7D41-3B46-93DB-911BD1158C63}" destId="{F361F0A4-7BA7-2144-9066-819829C3BB7E}" srcOrd="0" destOrd="0" presId="urn:microsoft.com/office/officeart/2005/8/layout/vList5"/>
    <dgm:cxn modelId="{AC6702CF-E729-374E-B5A1-3A3D9EFE1A04}" type="presOf" srcId="{E32198C8-2C8B-014E-87A2-DBCC91A7E5F8}" destId="{2DC58AAF-AAF4-CB46-B390-255C03F3DA38}" srcOrd="0" destOrd="0" presId="urn:microsoft.com/office/officeart/2005/8/layout/vList5"/>
    <dgm:cxn modelId="{C7B527E1-2023-8346-ADB3-1FE91AF09D19}" srcId="{405084CE-926D-AD4F-9D93-E610AB4C4D66}" destId="{1CB9B93E-9639-CA4A-9E5E-44323591FE73}" srcOrd="0" destOrd="0" parTransId="{6E1D166F-56BC-484A-929F-80AEC99ED0F2}" sibTransId="{92218C23-D1B7-4A44-90A4-D3C79EA8BA4F}"/>
    <dgm:cxn modelId="{D63F49E1-FD2F-6E4D-9E40-4EDE335B1069}" type="presOf" srcId="{1CB9B93E-9639-CA4A-9E5E-44323591FE73}" destId="{B8091374-B37C-F84E-9DBD-CE4AD180C3FD}" srcOrd="0" destOrd="0" presId="urn:microsoft.com/office/officeart/2005/8/layout/vList5"/>
    <dgm:cxn modelId="{836356F8-61F7-C344-B1B8-D1892813422A}" type="presOf" srcId="{5E82D5A8-2BD4-024C-B910-9779921AF0DE}" destId="{57842EF9-24EE-9B41-8E07-4B0087AC2F53}" srcOrd="0" destOrd="0" presId="urn:microsoft.com/office/officeart/2005/8/layout/vList5"/>
    <dgm:cxn modelId="{7B9E35A7-18AB-094F-BDEC-2B2F4F0B27FF}" type="presParOf" srcId="{CF21C243-A4E2-2C4A-A564-D0CA0869E794}" destId="{B730CB37-55D5-7B4F-BD8A-0756EC0F623E}" srcOrd="0" destOrd="0" presId="urn:microsoft.com/office/officeart/2005/8/layout/vList5"/>
    <dgm:cxn modelId="{D39A7E59-1D0F-A545-A90C-7119E635C6D6}" type="presParOf" srcId="{B730CB37-55D5-7B4F-BD8A-0756EC0F623E}" destId="{282E72A9-0034-5D45-9F0B-C70F5D9BE19B}" srcOrd="0" destOrd="0" presId="urn:microsoft.com/office/officeart/2005/8/layout/vList5"/>
    <dgm:cxn modelId="{B351D50B-EC35-3643-9421-864F1AF94110}" type="presParOf" srcId="{B730CB37-55D5-7B4F-BD8A-0756EC0F623E}" destId="{B8091374-B37C-F84E-9DBD-CE4AD180C3FD}" srcOrd="1" destOrd="0" presId="urn:microsoft.com/office/officeart/2005/8/layout/vList5"/>
    <dgm:cxn modelId="{46DDBA3F-4346-E04E-B536-42B2B39BD8DC}" type="presParOf" srcId="{CF21C243-A4E2-2C4A-A564-D0CA0869E794}" destId="{53CFA171-5A28-7941-B9F8-1A41EE0A06C2}" srcOrd="1" destOrd="0" presId="urn:microsoft.com/office/officeart/2005/8/layout/vList5"/>
    <dgm:cxn modelId="{A836FE3D-2DB8-A44A-8F73-96ECA70523B4}" type="presParOf" srcId="{CF21C243-A4E2-2C4A-A564-D0CA0869E794}" destId="{F5E85FA1-B09F-E649-88C7-668B5C024068}" srcOrd="2" destOrd="0" presId="urn:microsoft.com/office/officeart/2005/8/layout/vList5"/>
    <dgm:cxn modelId="{D15CAB4A-8CE8-2544-AA0E-C76E144C1FB2}" type="presParOf" srcId="{F5E85FA1-B09F-E649-88C7-668B5C024068}" destId="{17385E87-049B-A74C-8539-E3649C9FE29C}" srcOrd="0" destOrd="0" presId="urn:microsoft.com/office/officeart/2005/8/layout/vList5"/>
    <dgm:cxn modelId="{34BE4E55-83BC-0042-8EAA-2353EBB6B898}" type="presParOf" srcId="{F5E85FA1-B09F-E649-88C7-668B5C024068}" destId="{EBA06CAC-2E60-4340-B90F-F797AF5C5E77}" srcOrd="1" destOrd="0" presId="urn:microsoft.com/office/officeart/2005/8/layout/vList5"/>
    <dgm:cxn modelId="{0C674DB7-54D2-E44E-ADAB-EC40B56B1B36}" type="presParOf" srcId="{CF21C243-A4E2-2C4A-A564-D0CA0869E794}" destId="{D1C90AB4-A318-1C48-B2BA-00A806EDA11F}" srcOrd="3" destOrd="0" presId="urn:microsoft.com/office/officeart/2005/8/layout/vList5"/>
    <dgm:cxn modelId="{87FEFC8D-85B7-5F42-8B92-AE86F7C618B8}" type="presParOf" srcId="{CF21C243-A4E2-2C4A-A564-D0CA0869E794}" destId="{EE414D08-03E3-2E43-93DA-C1A045FA43BC}" srcOrd="4" destOrd="0" presId="urn:microsoft.com/office/officeart/2005/8/layout/vList5"/>
    <dgm:cxn modelId="{1448EFA2-6CB8-D24E-9EE0-B341731DEC82}" type="presParOf" srcId="{EE414D08-03E3-2E43-93DA-C1A045FA43BC}" destId="{2DC58AAF-AAF4-CB46-B390-255C03F3DA38}" srcOrd="0" destOrd="0" presId="urn:microsoft.com/office/officeart/2005/8/layout/vList5"/>
    <dgm:cxn modelId="{3FC02AF0-C662-4544-89F8-55D6D562F665}" type="presParOf" srcId="{EE414D08-03E3-2E43-93DA-C1A045FA43BC}" destId="{57842EF9-24EE-9B41-8E07-4B0087AC2F53}" srcOrd="1" destOrd="0" presId="urn:microsoft.com/office/officeart/2005/8/layout/vList5"/>
    <dgm:cxn modelId="{D7C7A40C-361E-6B4F-9495-F38F59C5CDFB}" type="presParOf" srcId="{CF21C243-A4E2-2C4A-A564-D0CA0869E794}" destId="{8316C13F-4B87-3F40-A37E-A6247BB3B35C}" srcOrd="5" destOrd="0" presId="urn:microsoft.com/office/officeart/2005/8/layout/vList5"/>
    <dgm:cxn modelId="{C80D65CA-5943-5549-B766-57C5034112F5}" type="presParOf" srcId="{CF21C243-A4E2-2C4A-A564-D0CA0869E794}" destId="{0699DB07-58DB-7547-926A-0C5C7E8DA0E9}" srcOrd="6" destOrd="0" presId="urn:microsoft.com/office/officeart/2005/8/layout/vList5"/>
    <dgm:cxn modelId="{3E3CE4F8-16BD-CF4C-A8BA-2D8FDC911E91}" type="presParOf" srcId="{0699DB07-58DB-7547-926A-0C5C7E8DA0E9}" destId="{1D3F3D73-436E-0E4D-96AD-2865CC2A1FD0}" srcOrd="0" destOrd="0" presId="urn:microsoft.com/office/officeart/2005/8/layout/vList5"/>
    <dgm:cxn modelId="{FF79D898-B606-A74C-89B5-E1A53C1F246C}" type="presParOf" srcId="{0699DB07-58DB-7547-926A-0C5C7E8DA0E9}" destId="{F361F0A4-7BA7-2144-9066-819829C3BB7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94E2219F-979D-AE48-8335-D9D3C9489F22}">
      <dgm:prSet/>
      <dgm:spPr/>
      <dgm:t>
        <a:bodyPr/>
        <a:lstStyle/>
        <a:p>
          <a:r>
            <a:rPr lang="en-US"/>
            <a:t>Step 5</a:t>
          </a:r>
        </a:p>
      </dgm:t>
    </dgm:pt>
    <dgm:pt modelId="{7777C923-A327-A541-B212-BC90E42459DE}" type="parTrans" cxnId="{B27D9F0A-F90D-AB49-A634-0708B1DD54FC}">
      <dgm:prSet/>
      <dgm:spPr/>
      <dgm:t>
        <a:bodyPr/>
        <a:lstStyle/>
        <a:p>
          <a:endParaRPr lang="en-US"/>
        </a:p>
      </dgm:t>
    </dgm:pt>
    <dgm:pt modelId="{8C83CE58-1960-3542-9BCD-6E6CDD8F2AC4}" type="sibTrans" cxnId="{B27D9F0A-F90D-AB49-A634-0708B1DD54FC}">
      <dgm:prSet/>
      <dgm:spPr/>
      <dgm:t>
        <a:bodyPr/>
        <a:lstStyle/>
        <a:p>
          <a:endParaRPr lang="en-US"/>
        </a:p>
      </dgm:t>
    </dgm:pt>
    <dgm:pt modelId="{FC0DFC5E-E2A0-654D-8319-4BF823DC52B0}">
      <dgm:prSet/>
      <dgm:spPr/>
      <dgm:t>
        <a:bodyPr/>
        <a:lstStyle/>
        <a:p>
          <a:r>
            <a:rPr lang="en-US"/>
            <a:t>Step 6</a:t>
          </a:r>
        </a:p>
      </dgm:t>
    </dgm:pt>
    <dgm:pt modelId="{8B803A00-EE57-7A4A-96F1-656DE0805FDB}" type="parTrans" cxnId="{5EEE1E8E-8D5E-EF4F-A873-3266C8007E3C}">
      <dgm:prSet/>
      <dgm:spPr/>
      <dgm:t>
        <a:bodyPr/>
        <a:lstStyle/>
        <a:p>
          <a:endParaRPr lang="en-US"/>
        </a:p>
      </dgm:t>
    </dgm:pt>
    <dgm:pt modelId="{1446EDDD-FF5E-7B47-8A96-376B7C918BF5}" type="sibTrans" cxnId="{5EEE1E8E-8D5E-EF4F-A873-3266C8007E3C}">
      <dgm:prSet/>
      <dgm:spPr/>
      <dgm:t>
        <a:bodyPr/>
        <a:lstStyle/>
        <a:p>
          <a:endParaRPr lang="en-US"/>
        </a:p>
      </dgm:t>
    </dgm:pt>
    <dgm:pt modelId="{2C7B28D2-E908-D249-82AD-E43D3E1B0C73}">
      <dgm:prSet/>
      <dgm:spPr/>
      <dgm:t>
        <a:bodyPr/>
        <a:lstStyle/>
        <a:p>
          <a:r>
            <a:rPr lang="en-US"/>
            <a:t>Step 7</a:t>
          </a:r>
        </a:p>
      </dgm:t>
    </dgm:pt>
    <dgm:pt modelId="{FE395F10-EBF6-E54E-AA62-BCBE4A4B5973}" type="parTrans" cxnId="{2CEB9F5A-3F47-2948-BB73-637E3AB6C73E}">
      <dgm:prSet/>
      <dgm:spPr/>
      <dgm:t>
        <a:bodyPr/>
        <a:lstStyle/>
        <a:p>
          <a:endParaRPr lang="en-US"/>
        </a:p>
      </dgm:t>
    </dgm:pt>
    <dgm:pt modelId="{90A2F1EE-94EC-A840-8013-A4D1DFC97B52}" type="sibTrans" cxnId="{2CEB9F5A-3F47-2948-BB73-637E3AB6C73E}">
      <dgm:prSet/>
      <dgm:spPr/>
      <dgm:t>
        <a:bodyPr/>
        <a:lstStyle/>
        <a:p>
          <a:endParaRPr lang="en-US"/>
        </a:p>
      </dgm:t>
    </dgm:pt>
    <dgm:pt modelId="{E5BE19E9-07ED-344F-9125-2A4DBF126DD4}">
      <dgm:prSet/>
      <dgm:spPr/>
      <dgm:t>
        <a:bodyPr/>
        <a:lstStyle/>
        <a:p>
          <a:r>
            <a:rPr lang="en-US"/>
            <a:t>Step 8</a:t>
          </a:r>
        </a:p>
      </dgm:t>
    </dgm:pt>
    <dgm:pt modelId="{66C28907-93D2-344A-9148-21A5DDCC4F89}" type="parTrans" cxnId="{7F4DBA50-AB6E-124B-AEF8-A7FB9466876A}">
      <dgm:prSet/>
      <dgm:spPr/>
      <dgm:t>
        <a:bodyPr/>
        <a:lstStyle/>
        <a:p>
          <a:endParaRPr lang="en-US"/>
        </a:p>
      </dgm:t>
    </dgm:pt>
    <dgm:pt modelId="{560354F2-3926-9D49-B6BB-C5F94A35D711}" type="sibTrans" cxnId="{7F4DBA50-AB6E-124B-AEF8-A7FB9466876A}">
      <dgm:prSet/>
      <dgm:spPr/>
      <dgm:t>
        <a:bodyPr/>
        <a:lstStyle/>
        <a:p>
          <a:endParaRPr lang="en-US"/>
        </a:p>
      </dgm:t>
    </dgm:pt>
    <dgm:pt modelId="{B44AB0F0-1616-9E46-99CD-811DE9E30DAA}">
      <dgm:prSet/>
      <dgm:spPr/>
      <dgm:t>
        <a:bodyPr/>
        <a:lstStyle/>
        <a:p>
          <a:r>
            <a:rPr lang="en-US"/>
            <a:t>Step 9</a:t>
          </a:r>
        </a:p>
      </dgm:t>
    </dgm:pt>
    <dgm:pt modelId="{4BA3B845-CC94-2A4C-AE18-452AC6105CE4}" type="parTrans" cxnId="{FFEE1DB1-AAAB-7E41-8680-D48868DB6F32}">
      <dgm:prSet/>
      <dgm:spPr/>
      <dgm:t>
        <a:bodyPr/>
        <a:lstStyle/>
        <a:p>
          <a:endParaRPr lang="en-US"/>
        </a:p>
      </dgm:t>
    </dgm:pt>
    <dgm:pt modelId="{410FA60E-9397-DD48-8942-4E28F72B7503}" type="sibTrans" cxnId="{FFEE1DB1-AAAB-7E41-8680-D48868DB6F32}">
      <dgm:prSet/>
      <dgm:spPr/>
      <dgm:t>
        <a:bodyPr/>
        <a:lstStyle/>
        <a:p>
          <a:endParaRPr lang="en-US"/>
        </a:p>
      </dgm:t>
    </dgm:pt>
    <dgm:pt modelId="{26DA5B83-E84B-7C48-A787-7AF53DD2D572}">
      <dgm:prSet/>
      <dgm:spPr/>
      <dgm:t>
        <a:bodyPr/>
        <a:lstStyle/>
        <a:p>
          <a:pPr>
            <a:buNone/>
          </a:pPr>
          <a:r>
            <a:rPr lang="en-US"/>
            <a:t>Solicit stakeholder input (student, family, teacher) via social validity forms</a:t>
          </a:r>
        </a:p>
      </dgm:t>
    </dgm:pt>
    <dgm:pt modelId="{7DD7D09D-B3D3-E442-A9A1-3F81354AC3DA}" type="parTrans" cxnId="{7E4B0EED-05B4-3C4E-B580-C4CAD6684279}">
      <dgm:prSet/>
      <dgm:spPr/>
      <dgm:t>
        <a:bodyPr/>
        <a:lstStyle/>
        <a:p>
          <a:endParaRPr lang="en-US"/>
        </a:p>
      </dgm:t>
    </dgm:pt>
    <dgm:pt modelId="{7AFEB5E6-9742-2A4F-A301-F207007B8491}" type="sibTrans" cxnId="{7E4B0EED-05B4-3C4E-B580-C4CAD6684279}">
      <dgm:prSet/>
      <dgm:spPr/>
      <dgm:t>
        <a:bodyPr/>
        <a:lstStyle/>
        <a:p>
          <a:endParaRPr lang="en-US"/>
        </a:p>
      </dgm:t>
    </dgm:pt>
    <dgm:pt modelId="{E7CE4511-AFD6-3B47-BB0D-E8CB89399143}">
      <dgm:prSet/>
      <dgm:spPr/>
      <dgm:t>
        <a:bodyPr/>
        <a:lstStyle/>
        <a:p>
          <a:pPr>
            <a:buNone/>
          </a:pPr>
          <a:r>
            <a:rPr lang="en-US"/>
            <a:t>Create treatment integrity checklist and any necessary intervention materials</a:t>
          </a:r>
        </a:p>
      </dgm:t>
    </dgm:pt>
    <dgm:pt modelId="{E714032F-4436-FB47-A8B8-8D9CE9799232}" type="parTrans" cxnId="{4CD4F369-2BD3-AA45-9086-2C062DE1E983}">
      <dgm:prSet/>
      <dgm:spPr/>
      <dgm:t>
        <a:bodyPr/>
        <a:lstStyle/>
        <a:p>
          <a:endParaRPr lang="en-US"/>
        </a:p>
      </dgm:t>
    </dgm:pt>
    <dgm:pt modelId="{939B4307-FE79-3143-94B2-1C38DF6B0B38}" type="sibTrans" cxnId="{4CD4F369-2BD3-AA45-9086-2C062DE1E983}">
      <dgm:prSet/>
      <dgm:spPr/>
      <dgm:t>
        <a:bodyPr/>
        <a:lstStyle/>
        <a:p>
          <a:endParaRPr lang="en-US"/>
        </a:p>
      </dgm:t>
    </dgm:pt>
    <dgm:pt modelId="{9B5B66FE-16D7-3242-8E4C-24F6A5C069C5}">
      <dgm:prSet/>
      <dgm:spPr/>
      <dgm:t>
        <a:bodyPr/>
        <a:lstStyle/>
        <a:p>
          <a:pPr>
            <a:buNone/>
          </a:pPr>
          <a:r>
            <a:rPr lang="en-US"/>
            <a:t>Provide opportunities to check for understanding of procedures from adults who will use the intervention</a:t>
          </a:r>
        </a:p>
      </dgm:t>
    </dgm:pt>
    <dgm:pt modelId="{DC585C83-C90F-4C40-ACA6-9B07194226BA}" type="parTrans" cxnId="{183EA674-2E7E-2D47-A8C2-FA4CD48BBCD6}">
      <dgm:prSet/>
      <dgm:spPr/>
      <dgm:t>
        <a:bodyPr/>
        <a:lstStyle/>
        <a:p>
          <a:endParaRPr lang="en-US"/>
        </a:p>
      </dgm:t>
    </dgm:pt>
    <dgm:pt modelId="{D1549F4F-F9A4-294F-9C6A-BDFD92CA57DE}" type="sibTrans" cxnId="{183EA674-2E7E-2D47-A8C2-FA4CD48BBCD6}">
      <dgm:prSet/>
      <dgm:spPr/>
      <dgm:t>
        <a:bodyPr/>
        <a:lstStyle/>
        <a:p>
          <a:endParaRPr lang="en-US"/>
        </a:p>
      </dgm:t>
    </dgm:pt>
    <dgm:pt modelId="{9FECF89A-6F20-684E-81FB-8E712FE73B70}">
      <dgm:prSet/>
      <dgm:spPr/>
      <dgm:t>
        <a:bodyPr/>
        <a:lstStyle/>
        <a:p>
          <a:pPr>
            <a:buNone/>
          </a:pPr>
          <a:r>
            <a:rPr lang="en-US"/>
            <a:t>Teach student and provide practice for strategies across phases of acting-out cycle. Provide opportunities to check for student understanding</a:t>
          </a:r>
        </a:p>
      </dgm:t>
    </dgm:pt>
    <dgm:pt modelId="{1650A246-3700-964F-9537-404F457F9CAA}" type="parTrans" cxnId="{09B9A46E-3CE3-CD40-82FA-BC9A65D77A15}">
      <dgm:prSet/>
      <dgm:spPr/>
      <dgm:t>
        <a:bodyPr/>
        <a:lstStyle/>
        <a:p>
          <a:endParaRPr lang="en-US"/>
        </a:p>
      </dgm:t>
    </dgm:pt>
    <dgm:pt modelId="{7FD7A5B0-490D-B249-B62C-D476F57AF710}" type="sibTrans" cxnId="{09B9A46E-3CE3-CD40-82FA-BC9A65D77A15}">
      <dgm:prSet/>
      <dgm:spPr/>
      <dgm:t>
        <a:bodyPr/>
        <a:lstStyle/>
        <a:p>
          <a:endParaRPr lang="en-US"/>
        </a:p>
      </dgm:t>
    </dgm:pt>
    <dgm:pt modelId="{E6A2ECF5-4EA1-9B41-AE0A-C9ED90B17EFE}">
      <dgm:prSet/>
      <dgm:spPr/>
      <dgm:t>
        <a:bodyPr/>
        <a:lstStyle/>
        <a:p>
          <a:pPr>
            <a:buNone/>
          </a:pPr>
          <a:r>
            <a:rPr lang="en-US"/>
            <a:t>Implement and evaluate Individualized De-escalation Plan; monitor treatment integrity, social validity, and student outcome data</a:t>
          </a:r>
        </a:p>
      </dgm:t>
    </dgm:pt>
    <dgm:pt modelId="{760B6D5E-6F8F-5442-AC76-C812A79FED09}" type="parTrans" cxnId="{1B896C5D-E337-A747-ACD8-29E388559E4F}">
      <dgm:prSet/>
      <dgm:spPr/>
      <dgm:t>
        <a:bodyPr/>
        <a:lstStyle/>
        <a:p>
          <a:endParaRPr lang="en-US"/>
        </a:p>
      </dgm:t>
    </dgm:pt>
    <dgm:pt modelId="{89891246-96E2-0F44-9F7E-A3744AAEA8F0}" type="sibTrans" cxnId="{1B896C5D-E337-A747-ACD8-29E388559E4F}">
      <dgm:prSet/>
      <dgm:spPr/>
      <dgm:t>
        <a:bodyPr/>
        <a:lstStyle/>
        <a:p>
          <a:endParaRPr lang="en-US"/>
        </a:p>
      </dgm:t>
    </dgm:pt>
    <dgm:pt modelId="{CF21C243-A4E2-2C4A-A564-D0CA0869E794}" type="pres">
      <dgm:prSet presAssocID="{7BCC3293-75B5-8447-8170-C4E8934FB902}" presName="Name0" presStyleCnt="0">
        <dgm:presLayoutVars>
          <dgm:dir/>
          <dgm:animLvl val="lvl"/>
          <dgm:resizeHandles val="exact"/>
        </dgm:presLayoutVars>
      </dgm:prSet>
      <dgm:spPr/>
    </dgm:pt>
    <dgm:pt modelId="{C35D4238-D544-5D4F-9E0B-E2FBF24C145A}" type="pres">
      <dgm:prSet presAssocID="{94E2219F-979D-AE48-8335-D9D3C9489F22}" presName="linNode" presStyleCnt="0"/>
      <dgm:spPr/>
    </dgm:pt>
    <dgm:pt modelId="{6B1DAF6C-F8EC-3442-860B-4DC151F49B6D}" type="pres">
      <dgm:prSet presAssocID="{94E2219F-979D-AE48-8335-D9D3C9489F22}" presName="parentText" presStyleLbl="node1" presStyleIdx="0" presStyleCnt="5" custScaleX="34461" custLinFactNeighborX="-17634">
        <dgm:presLayoutVars>
          <dgm:chMax val="1"/>
          <dgm:bulletEnabled val="1"/>
        </dgm:presLayoutVars>
      </dgm:prSet>
      <dgm:spPr/>
    </dgm:pt>
    <dgm:pt modelId="{0321820E-F8D0-3C4C-AD4C-73FEB7935E65}" type="pres">
      <dgm:prSet presAssocID="{94E2219F-979D-AE48-8335-D9D3C9489F22}" presName="descendantText" presStyleLbl="alignAccFollowNode1" presStyleIdx="0" presStyleCnt="5" custScaleX="136605" custScaleY="123415">
        <dgm:presLayoutVars>
          <dgm:bulletEnabled val="1"/>
        </dgm:presLayoutVars>
      </dgm:prSet>
      <dgm:spPr/>
    </dgm:pt>
    <dgm:pt modelId="{B53AD2C8-1FF3-D142-A086-2AA66FC2E9CA}" type="pres">
      <dgm:prSet presAssocID="{8C83CE58-1960-3542-9BCD-6E6CDD8F2AC4}" presName="sp" presStyleCnt="0"/>
      <dgm:spPr/>
    </dgm:pt>
    <dgm:pt modelId="{1890F795-243D-8742-A2F6-E8AB39BDDD35}" type="pres">
      <dgm:prSet presAssocID="{FC0DFC5E-E2A0-654D-8319-4BF823DC52B0}" presName="linNode" presStyleCnt="0"/>
      <dgm:spPr/>
    </dgm:pt>
    <dgm:pt modelId="{052E203E-6563-204D-BEBD-771528A6C616}" type="pres">
      <dgm:prSet presAssocID="{FC0DFC5E-E2A0-654D-8319-4BF823DC52B0}" presName="parentText" presStyleLbl="node1" presStyleIdx="1" presStyleCnt="5" custScaleX="34461" custLinFactNeighborX="-17634">
        <dgm:presLayoutVars>
          <dgm:chMax val="1"/>
          <dgm:bulletEnabled val="1"/>
        </dgm:presLayoutVars>
      </dgm:prSet>
      <dgm:spPr/>
    </dgm:pt>
    <dgm:pt modelId="{B0C1FB0D-2E05-2F4B-87F3-BE44A68199E2}" type="pres">
      <dgm:prSet presAssocID="{FC0DFC5E-E2A0-654D-8319-4BF823DC52B0}" presName="descendantText" presStyleLbl="alignAccFollowNode1" presStyleIdx="1" presStyleCnt="5" custScaleX="136605" custScaleY="123415">
        <dgm:presLayoutVars>
          <dgm:bulletEnabled val="1"/>
        </dgm:presLayoutVars>
      </dgm:prSet>
      <dgm:spPr/>
    </dgm:pt>
    <dgm:pt modelId="{BCAA69E5-0818-EC48-A81E-F166EF27AC24}" type="pres">
      <dgm:prSet presAssocID="{1446EDDD-FF5E-7B47-8A96-376B7C918BF5}" presName="sp" presStyleCnt="0"/>
      <dgm:spPr/>
    </dgm:pt>
    <dgm:pt modelId="{3FA1C59D-5C76-7A42-AC94-832A3F229467}" type="pres">
      <dgm:prSet presAssocID="{2C7B28D2-E908-D249-82AD-E43D3E1B0C73}" presName="linNode" presStyleCnt="0"/>
      <dgm:spPr/>
    </dgm:pt>
    <dgm:pt modelId="{1AC62E5B-02A7-874B-82DC-C7D494E744C9}" type="pres">
      <dgm:prSet presAssocID="{2C7B28D2-E908-D249-82AD-E43D3E1B0C73}" presName="parentText" presStyleLbl="node1" presStyleIdx="2" presStyleCnt="5" custScaleX="34461" custLinFactNeighborX="-17634">
        <dgm:presLayoutVars>
          <dgm:chMax val="1"/>
          <dgm:bulletEnabled val="1"/>
        </dgm:presLayoutVars>
      </dgm:prSet>
      <dgm:spPr/>
    </dgm:pt>
    <dgm:pt modelId="{837D300C-F1AC-434F-B1DF-6E3396FC73CC}" type="pres">
      <dgm:prSet presAssocID="{2C7B28D2-E908-D249-82AD-E43D3E1B0C73}" presName="descendantText" presStyleLbl="alignAccFollowNode1" presStyleIdx="2" presStyleCnt="5" custScaleX="136605" custScaleY="123415">
        <dgm:presLayoutVars>
          <dgm:bulletEnabled val="1"/>
        </dgm:presLayoutVars>
      </dgm:prSet>
      <dgm:spPr/>
    </dgm:pt>
    <dgm:pt modelId="{5F04CEB3-4851-B04A-B378-70608F9BEA58}" type="pres">
      <dgm:prSet presAssocID="{90A2F1EE-94EC-A840-8013-A4D1DFC97B52}" presName="sp" presStyleCnt="0"/>
      <dgm:spPr/>
    </dgm:pt>
    <dgm:pt modelId="{866131F0-D13B-C047-B396-667515C610F3}" type="pres">
      <dgm:prSet presAssocID="{E5BE19E9-07ED-344F-9125-2A4DBF126DD4}" presName="linNode" presStyleCnt="0"/>
      <dgm:spPr/>
    </dgm:pt>
    <dgm:pt modelId="{D72D18D6-81A7-BF4C-B80D-7530C060F318}" type="pres">
      <dgm:prSet presAssocID="{E5BE19E9-07ED-344F-9125-2A4DBF126DD4}" presName="parentText" presStyleLbl="node1" presStyleIdx="3" presStyleCnt="5" custScaleX="34461" custLinFactNeighborX="-17634">
        <dgm:presLayoutVars>
          <dgm:chMax val="1"/>
          <dgm:bulletEnabled val="1"/>
        </dgm:presLayoutVars>
      </dgm:prSet>
      <dgm:spPr/>
    </dgm:pt>
    <dgm:pt modelId="{AA7077AF-6680-DE45-9FA3-E6FC9792EAEC}" type="pres">
      <dgm:prSet presAssocID="{E5BE19E9-07ED-344F-9125-2A4DBF126DD4}" presName="descendantText" presStyleLbl="alignAccFollowNode1" presStyleIdx="3" presStyleCnt="5" custScaleX="136605" custScaleY="123415">
        <dgm:presLayoutVars>
          <dgm:bulletEnabled val="1"/>
        </dgm:presLayoutVars>
      </dgm:prSet>
      <dgm:spPr/>
    </dgm:pt>
    <dgm:pt modelId="{E0AECFAD-9EEE-B841-9392-D4000D3BBBCF}" type="pres">
      <dgm:prSet presAssocID="{560354F2-3926-9D49-B6BB-C5F94A35D711}" presName="sp" presStyleCnt="0"/>
      <dgm:spPr/>
    </dgm:pt>
    <dgm:pt modelId="{C70D1E82-8B72-074F-BA3B-2B53A253885F}" type="pres">
      <dgm:prSet presAssocID="{B44AB0F0-1616-9E46-99CD-811DE9E30DAA}" presName="linNode" presStyleCnt="0"/>
      <dgm:spPr/>
    </dgm:pt>
    <dgm:pt modelId="{9D9D9C45-6E69-604D-B675-CAAAF30896BC}" type="pres">
      <dgm:prSet presAssocID="{B44AB0F0-1616-9E46-99CD-811DE9E30DAA}" presName="parentText" presStyleLbl="node1" presStyleIdx="4" presStyleCnt="5" custScaleX="34461" custLinFactNeighborX="-17634">
        <dgm:presLayoutVars>
          <dgm:chMax val="1"/>
          <dgm:bulletEnabled val="1"/>
        </dgm:presLayoutVars>
      </dgm:prSet>
      <dgm:spPr/>
    </dgm:pt>
    <dgm:pt modelId="{66D71880-2B6A-DF4F-8AAD-DFF703CD84BD}" type="pres">
      <dgm:prSet presAssocID="{B44AB0F0-1616-9E46-99CD-811DE9E30DAA}" presName="descendantText" presStyleLbl="alignAccFollowNode1" presStyleIdx="4" presStyleCnt="5" custScaleX="136605" custScaleY="123415">
        <dgm:presLayoutVars>
          <dgm:bulletEnabled val="1"/>
        </dgm:presLayoutVars>
      </dgm:prSet>
      <dgm:spPr/>
    </dgm:pt>
  </dgm:ptLst>
  <dgm:cxnLst>
    <dgm:cxn modelId="{B27D9F0A-F90D-AB49-A634-0708B1DD54FC}" srcId="{7BCC3293-75B5-8447-8170-C4E8934FB902}" destId="{94E2219F-979D-AE48-8335-D9D3C9489F22}" srcOrd="0" destOrd="0" parTransId="{7777C923-A327-A541-B212-BC90E42459DE}" sibTransId="{8C83CE58-1960-3542-9BCD-6E6CDD8F2AC4}"/>
    <dgm:cxn modelId="{93BB2E0C-3558-CC43-9245-983D21348AD1}" type="presOf" srcId="{E5BE19E9-07ED-344F-9125-2A4DBF126DD4}" destId="{D72D18D6-81A7-BF4C-B80D-7530C060F318}" srcOrd="0" destOrd="0" presId="urn:microsoft.com/office/officeart/2005/8/layout/vList5"/>
    <dgm:cxn modelId="{A2AE6D2E-6EBB-5649-A228-065094643281}" type="presOf" srcId="{E6A2ECF5-4EA1-9B41-AE0A-C9ED90B17EFE}" destId="{66D71880-2B6A-DF4F-8AAD-DFF703CD84BD}" srcOrd="0" destOrd="0" presId="urn:microsoft.com/office/officeart/2005/8/layout/vList5"/>
    <dgm:cxn modelId="{79D53C43-F1DD-AD49-BE37-DB632D7BDA06}" type="presOf" srcId="{94E2219F-979D-AE48-8335-D9D3C9489F22}" destId="{6B1DAF6C-F8EC-3442-860B-4DC151F49B6D}" srcOrd="0" destOrd="0" presId="urn:microsoft.com/office/officeart/2005/8/layout/vList5"/>
    <dgm:cxn modelId="{7F4DBA50-AB6E-124B-AEF8-A7FB9466876A}" srcId="{7BCC3293-75B5-8447-8170-C4E8934FB902}" destId="{E5BE19E9-07ED-344F-9125-2A4DBF126DD4}" srcOrd="3" destOrd="0" parTransId="{66C28907-93D2-344A-9148-21A5DDCC4F89}" sibTransId="{560354F2-3926-9D49-B6BB-C5F94A35D711}"/>
    <dgm:cxn modelId="{2CEB9F5A-3F47-2948-BB73-637E3AB6C73E}" srcId="{7BCC3293-75B5-8447-8170-C4E8934FB902}" destId="{2C7B28D2-E908-D249-82AD-E43D3E1B0C73}" srcOrd="2" destOrd="0" parTransId="{FE395F10-EBF6-E54E-AA62-BCBE4A4B5973}" sibTransId="{90A2F1EE-94EC-A840-8013-A4D1DFC97B52}"/>
    <dgm:cxn modelId="{1B896C5D-E337-A747-ACD8-29E388559E4F}" srcId="{B44AB0F0-1616-9E46-99CD-811DE9E30DAA}" destId="{E6A2ECF5-4EA1-9B41-AE0A-C9ED90B17EFE}" srcOrd="0" destOrd="0" parTransId="{760B6D5E-6F8F-5442-AC76-C812A79FED09}" sibTransId="{89891246-96E2-0F44-9F7E-A3744AAEA8F0}"/>
    <dgm:cxn modelId="{CEA7BC68-DD31-704C-AEA7-9ED6A6454EE4}" type="presOf" srcId="{B44AB0F0-1616-9E46-99CD-811DE9E30DAA}" destId="{9D9D9C45-6E69-604D-B675-CAAAF30896BC}" srcOrd="0" destOrd="0" presId="urn:microsoft.com/office/officeart/2005/8/layout/vList5"/>
    <dgm:cxn modelId="{4CD4F369-2BD3-AA45-9086-2C062DE1E983}" srcId="{FC0DFC5E-E2A0-654D-8319-4BF823DC52B0}" destId="{E7CE4511-AFD6-3B47-BB0D-E8CB89399143}" srcOrd="0" destOrd="0" parTransId="{E714032F-4436-FB47-A8B8-8D9CE9799232}" sibTransId="{939B4307-FE79-3143-94B2-1C38DF6B0B38}"/>
    <dgm:cxn modelId="{09B9A46E-3CE3-CD40-82FA-BC9A65D77A15}" srcId="{E5BE19E9-07ED-344F-9125-2A4DBF126DD4}" destId="{9FECF89A-6F20-684E-81FB-8E712FE73B70}" srcOrd="0" destOrd="0" parTransId="{1650A246-3700-964F-9537-404F457F9CAA}" sibTransId="{7FD7A5B0-490D-B249-B62C-D476F57AF710}"/>
    <dgm:cxn modelId="{183EA674-2E7E-2D47-A8C2-FA4CD48BBCD6}" srcId="{2C7B28D2-E908-D249-82AD-E43D3E1B0C73}" destId="{9B5B66FE-16D7-3242-8E4C-24F6A5C069C5}" srcOrd="0" destOrd="0" parTransId="{DC585C83-C90F-4C40-ACA6-9B07194226BA}" sibTransId="{D1549F4F-F9A4-294F-9C6A-BDFD92CA57DE}"/>
    <dgm:cxn modelId="{691AF475-23C4-1048-B7DE-BE6C38791656}" type="presOf" srcId="{E7CE4511-AFD6-3B47-BB0D-E8CB89399143}" destId="{B0C1FB0D-2E05-2F4B-87F3-BE44A68199E2}" srcOrd="0" destOrd="0" presId="urn:microsoft.com/office/officeart/2005/8/layout/vList5"/>
    <dgm:cxn modelId="{5EEE1E8E-8D5E-EF4F-A873-3266C8007E3C}" srcId="{7BCC3293-75B5-8447-8170-C4E8934FB902}" destId="{FC0DFC5E-E2A0-654D-8319-4BF823DC52B0}" srcOrd="1" destOrd="0" parTransId="{8B803A00-EE57-7A4A-96F1-656DE0805FDB}" sibTransId="{1446EDDD-FF5E-7B47-8A96-376B7C918BF5}"/>
    <dgm:cxn modelId="{FFEE1DB1-AAAB-7E41-8680-D48868DB6F32}" srcId="{7BCC3293-75B5-8447-8170-C4E8934FB902}" destId="{B44AB0F0-1616-9E46-99CD-811DE9E30DAA}" srcOrd="4" destOrd="0" parTransId="{4BA3B845-CC94-2A4C-AE18-452AC6105CE4}" sibTransId="{410FA60E-9397-DD48-8942-4E28F72B7503}"/>
    <dgm:cxn modelId="{35BDB7B5-21B9-B544-9BDB-90FB012AD68B}" type="presOf" srcId="{7BCC3293-75B5-8447-8170-C4E8934FB902}" destId="{CF21C243-A4E2-2C4A-A564-D0CA0869E794}" srcOrd="0" destOrd="0" presId="urn:microsoft.com/office/officeart/2005/8/layout/vList5"/>
    <dgm:cxn modelId="{849CE9D8-7ED0-B642-8771-C0E85940C0CA}" type="presOf" srcId="{9B5B66FE-16D7-3242-8E4C-24F6A5C069C5}" destId="{837D300C-F1AC-434F-B1DF-6E3396FC73CC}" srcOrd="0" destOrd="0" presId="urn:microsoft.com/office/officeart/2005/8/layout/vList5"/>
    <dgm:cxn modelId="{2BCC99E0-C93D-2A40-908B-1ADEE513CBB8}" type="presOf" srcId="{9FECF89A-6F20-684E-81FB-8E712FE73B70}" destId="{AA7077AF-6680-DE45-9FA3-E6FC9792EAEC}" srcOrd="0" destOrd="0" presId="urn:microsoft.com/office/officeart/2005/8/layout/vList5"/>
    <dgm:cxn modelId="{7E4B0EED-05B4-3C4E-B580-C4CAD6684279}" srcId="{94E2219F-979D-AE48-8335-D9D3C9489F22}" destId="{26DA5B83-E84B-7C48-A787-7AF53DD2D572}" srcOrd="0" destOrd="0" parTransId="{7DD7D09D-B3D3-E442-A9A1-3F81354AC3DA}" sibTransId="{7AFEB5E6-9742-2A4F-A301-F207007B8491}"/>
    <dgm:cxn modelId="{975C43EE-A2ED-9B4F-97C1-4C7C6C2117CE}" type="presOf" srcId="{FC0DFC5E-E2A0-654D-8319-4BF823DC52B0}" destId="{052E203E-6563-204D-BEBD-771528A6C616}" srcOrd="0" destOrd="0" presId="urn:microsoft.com/office/officeart/2005/8/layout/vList5"/>
    <dgm:cxn modelId="{D5D7E0F2-D274-3A4E-B710-C8E3F7BB804F}" type="presOf" srcId="{26DA5B83-E84B-7C48-A787-7AF53DD2D572}" destId="{0321820E-F8D0-3C4C-AD4C-73FEB7935E65}" srcOrd="0" destOrd="0" presId="urn:microsoft.com/office/officeart/2005/8/layout/vList5"/>
    <dgm:cxn modelId="{3D34D4FE-7329-944B-AC37-5DD5558F0A3C}" type="presOf" srcId="{2C7B28D2-E908-D249-82AD-E43D3E1B0C73}" destId="{1AC62E5B-02A7-874B-82DC-C7D494E744C9}" srcOrd="0" destOrd="0" presId="urn:microsoft.com/office/officeart/2005/8/layout/vList5"/>
    <dgm:cxn modelId="{CF691A47-B3D5-534A-9417-EBF9B744CFF2}" type="presParOf" srcId="{CF21C243-A4E2-2C4A-A564-D0CA0869E794}" destId="{C35D4238-D544-5D4F-9E0B-E2FBF24C145A}" srcOrd="0" destOrd="0" presId="urn:microsoft.com/office/officeart/2005/8/layout/vList5"/>
    <dgm:cxn modelId="{C90BE492-A909-F048-8870-FD8C9BB64509}" type="presParOf" srcId="{C35D4238-D544-5D4F-9E0B-E2FBF24C145A}" destId="{6B1DAF6C-F8EC-3442-860B-4DC151F49B6D}" srcOrd="0" destOrd="0" presId="urn:microsoft.com/office/officeart/2005/8/layout/vList5"/>
    <dgm:cxn modelId="{394DD9C5-4E1E-3B40-BAF8-1F66D3D5C5D9}" type="presParOf" srcId="{C35D4238-D544-5D4F-9E0B-E2FBF24C145A}" destId="{0321820E-F8D0-3C4C-AD4C-73FEB7935E65}" srcOrd="1" destOrd="0" presId="urn:microsoft.com/office/officeart/2005/8/layout/vList5"/>
    <dgm:cxn modelId="{AB0D3999-CAB6-4F44-9839-6052415115D9}" type="presParOf" srcId="{CF21C243-A4E2-2C4A-A564-D0CA0869E794}" destId="{B53AD2C8-1FF3-D142-A086-2AA66FC2E9CA}" srcOrd="1" destOrd="0" presId="urn:microsoft.com/office/officeart/2005/8/layout/vList5"/>
    <dgm:cxn modelId="{E72B1FFC-A262-F849-9BE0-BC441109D22D}" type="presParOf" srcId="{CF21C243-A4E2-2C4A-A564-D0CA0869E794}" destId="{1890F795-243D-8742-A2F6-E8AB39BDDD35}" srcOrd="2" destOrd="0" presId="urn:microsoft.com/office/officeart/2005/8/layout/vList5"/>
    <dgm:cxn modelId="{FFD9DE94-12BA-9844-AF7A-0DCF7A6B4B73}" type="presParOf" srcId="{1890F795-243D-8742-A2F6-E8AB39BDDD35}" destId="{052E203E-6563-204D-BEBD-771528A6C616}" srcOrd="0" destOrd="0" presId="urn:microsoft.com/office/officeart/2005/8/layout/vList5"/>
    <dgm:cxn modelId="{7D8007FF-A6A8-9D48-8E41-7E68842CCFC3}" type="presParOf" srcId="{1890F795-243D-8742-A2F6-E8AB39BDDD35}" destId="{B0C1FB0D-2E05-2F4B-87F3-BE44A68199E2}" srcOrd="1" destOrd="0" presId="urn:microsoft.com/office/officeart/2005/8/layout/vList5"/>
    <dgm:cxn modelId="{FE027415-CD05-8A45-A153-962461A0F50F}" type="presParOf" srcId="{CF21C243-A4E2-2C4A-A564-D0CA0869E794}" destId="{BCAA69E5-0818-EC48-A81E-F166EF27AC24}" srcOrd="3" destOrd="0" presId="urn:microsoft.com/office/officeart/2005/8/layout/vList5"/>
    <dgm:cxn modelId="{079480E3-6919-1B42-82EF-158640C1800A}" type="presParOf" srcId="{CF21C243-A4E2-2C4A-A564-D0CA0869E794}" destId="{3FA1C59D-5C76-7A42-AC94-832A3F229467}" srcOrd="4" destOrd="0" presId="urn:microsoft.com/office/officeart/2005/8/layout/vList5"/>
    <dgm:cxn modelId="{42BB67BA-DAF0-9C48-91F4-62CCF0E7AD47}" type="presParOf" srcId="{3FA1C59D-5C76-7A42-AC94-832A3F229467}" destId="{1AC62E5B-02A7-874B-82DC-C7D494E744C9}" srcOrd="0" destOrd="0" presId="urn:microsoft.com/office/officeart/2005/8/layout/vList5"/>
    <dgm:cxn modelId="{0D01C829-5F05-3249-ADAA-FE1E6A4DE255}" type="presParOf" srcId="{3FA1C59D-5C76-7A42-AC94-832A3F229467}" destId="{837D300C-F1AC-434F-B1DF-6E3396FC73CC}" srcOrd="1" destOrd="0" presId="urn:microsoft.com/office/officeart/2005/8/layout/vList5"/>
    <dgm:cxn modelId="{DD8794DF-93EE-9A47-AF6B-D063697DB98C}" type="presParOf" srcId="{CF21C243-A4E2-2C4A-A564-D0CA0869E794}" destId="{5F04CEB3-4851-B04A-B378-70608F9BEA58}" srcOrd="5" destOrd="0" presId="urn:microsoft.com/office/officeart/2005/8/layout/vList5"/>
    <dgm:cxn modelId="{5E03598A-A9F2-EF46-AA5E-AAE0808C2294}" type="presParOf" srcId="{CF21C243-A4E2-2C4A-A564-D0CA0869E794}" destId="{866131F0-D13B-C047-B396-667515C610F3}" srcOrd="6" destOrd="0" presId="urn:microsoft.com/office/officeart/2005/8/layout/vList5"/>
    <dgm:cxn modelId="{7E54BFF1-B191-3744-9E88-CEAD506AA9B7}" type="presParOf" srcId="{866131F0-D13B-C047-B396-667515C610F3}" destId="{D72D18D6-81A7-BF4C-B80D-7530C060F318}" srcOrd="0" destOrd="0" presId="urn:microsoft.com/office/officeart/2005/8/layout/vList5"/>
    <dgm:cxn modelId="{CF7336E3-23A8-9C4E-8C22-BFF3C9067041}" type="presParOf" srcId="{866131F0-D13B-C047-B396-667515C610F3}" destId="{AA7077AF-6680-DE45-9FA3-E6FC9792EAEC}" srcOrd="1" destOrd="0" presId="urn:microsoft.com/office/officeart/2005/8/layout/vList5"/>
    <dgm:cxn modelId="{28349A57-4D7C-A243-BE79-FB20415ADF41}" type="presParOf" srcId="{CF21C243-A4E2-2C4A-A564-D0CA0869E794}" destId="{E0AECFAD-9EEE-B841-9392-D4000D3BBBCF}" srcOrd="7" destOrd="0" presId="urn:microsoft.com/office/officeart/2005/8/layout/vList5"/>
    <dgm:cxn modelId="{372D22AC-ADB5-A94A-BB89-64215D8A876B}" type="presParOf" srcId="{CF21C243-A4E2-2C4A-A564-D0CA0869E794}" destId="{C70D1E82-8B72-074F-BA3B-2B53A253885F}" srcOrd="8" destOrd="0" presId="urn:microsoft.com/office/officeart/2005/8/layout/vList5"/>
    <dgm:cxn modelId="{88DEADD9-B7FB-D84F-B98D-7172F393FFC0}" type="presParOf" srcId="{C70D1E82-8B72-074F-BA3B-2B53A253885F}" destId="{9D9D9C45-6E69-604D-B675-CAAAF30896BC}" srcOrd="0" destOrd="0" presId="urn:microsoft.com/office/officeart/2005/8/layout/vList5"/>
    <dgm:cxn modelId="{311576E3-1EBC-B741-9B48-F4AAC12E804B}" type="presParOf" srcId="{C70D1E82-8B72-074F-BA3B-2B53A253885F}" destId="{66D71880-2B6A-DF4F-8AAD-DFF703CD84B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443A-46EF-4549-BC7D-86ABBD0784B6}">
      <dsp:nvSpPr>
        <dsp:cNvPr id="0" name=""/>
        <dsp:cNvSpPr/>
      </dsp:nvSpPr>
      <dsp:spPr>
        <a:xfrm>
          <a:off x="591502" y="0"/>
          <a:ext cx="6703694" cy="4351338"/>
        </a:xfrm>
        <a:prstGeom prst="rightArrow">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B94074D-FFCE-4899-B4AF-74F0DC344816}">
      <dsp:nvSpPr>
        <dsp:cNvPr id="0" name=""/>
        <dsp:cNvSpPr/>
      </dsp:nvSpPr>
      <dsp:spPr>
        <a:xfrm>
          <a:off x="0" y="1305401"/>
          <a:ext cx="2366010" cy="17405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solidFill>
                <a:srgbClr val="FFFF00"/>
              </a:solidFill>
              <a:latin typeface="Calibri" panose="020F0502020204030204"/>
              <a:ea typeface="+mn-ea"/>
              <a:cs typeface="+mn-cs"/>
            </a:rPr>
            <a:t>A</a:t>
          </a:r>
        </a:p>
      </dsp:txBody>
      <dsp:txXfrm>
        <a:off x="84966" y="1390367"/>
        <a:ext cx="2196078" cy="1570603"/>
      </dsp:txXfrm>
    </dsp:sp>
    <dsp:sp modelId="{A97D351E-DE50-4CF6-909F-0F412218AF7E}">
      <dsp:nvSpPr>
        <dsp:cNvPr id="0" name=""/>
        <dsp:cNvSpPr/>
      </dsp:nvSpPr>
      <dsp:spPr>
        <a:xfrm>
          <a:off x="2760344" y="1305401"/>
          <a:ext cx="2366010" cy="17405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solidFill>
                <a:sysClr val="window" lastClr="FFFFFF"/>
              </a:solidFill>
              <a:latin typeface="Calibri" panose="020F0502020204030204"/>
              <a:ea typeface="+mn-ea"/>
              <a:cs typeface="+mn-cs"/>
            </a:rPr>
            <a:t>B</a:t>
          </a:r>
        </a:p>
      </dsp:txBody>
      <dsp:txXfrm>
        <a:off x="2845310" y="1390367"/>
        <a:ext cx="2196078" cy="1570603"/>
      </dsp:txXfrm>
    </dsp:sp>
    <dsp:sp modelId="{F984329C-E97B-4E89-B5C5-4A58DA58D4FD}">
      <dsp:nvSpPr>
        <dsp:cNvPr id="0" name=""/>
        <dsp:cNvSpPr/>
      </dsp:nvSpPr>
      <dsp:spPr>
        <a:xfrm>
          <a:off x="5520690" y="1305401"/>
          <a:ext cx="2366010" cy="17405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solidFill>
                <a:sysClr val="window" lastClr="FFFFFF"/>
              </a:solidFill>
              <a:latin typeface="Calibri" panose="020F0502020204030204"/>
              <a:ea typeface="+mn-ea"/>
              <a:cs typeface="+mn-cs"/>
            </a:rPr>
            <a:t>C</a:t>
          </a:r>
        </a:p>
      </dsp:txBody>
      <dsp:txXfrm>
        <a:off x="5605656" y="1390367"/>
        <a:ext cx="2196078" cy="15706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07E3A-2BCF-4052-8C23-23411E2D88DD}">
      <dsp:nvSpPr>
        <dsp:cNvPr id="0" name=""/>
        <dsp:cNvSpPr/>
      </dsp:nvSpPr>
      <dsp:spPr>
        <a:xfrm>
          <a:off x="0" y="1229509"/>
          <a:ext cx="2624054" cy="2624054"/>
        </a:xfrm>
        <a:prstGeom prst="ellipse">
          <a:avLst/>
        </a:prstGeom>
        <a:solidFill>
          <a:srgbClr val="8064A2">
            <a:hueOff val="-4464770"/>
            <a:satOff val="26899"/>
            <a:lumOff val="2156"/>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9A73A3B-03D2-43AE-B83B-567684D40C07}">
      <dsp:nvSpPr>
        <dsp:cNvPr id="0" name=""/>
        <dsp:cNvSpPr/>
      </dsp:nvSpPr>
      <dsp:spPr>
        <a:xfrm>
          <a:off x="874684" y="2104194"/>
          <a:ext cx="874684" cy="874684"/>
        </a:xfrm>
        <a:prstGeom prst="ellipse">
          <a:avLst/>
        </a:prstGeom>
        <a:solidFill>
          <a:srgbClr val="8064A2">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B40E0AE-B9F1-4326-9BAA-9BD6447B87BE}">
      <dsp:nvSpPr>
        <dsp:cNvPr id="0" name=""/>
        <dsp:cNvSpPr/>
      </dsp:nvSpPr>
      <dsp:spPr>
        <a:xfrm>
          <a:off x="3061396" y="354824"/>
          <a:ext cx="1312027" cy="109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ysClr val="windowText" lastClr="000000">
                  <a:hueOff val="0"/>
                  <a:satOff val="0"/>
                  <a:lumOff val="0"/>
                  <a:alphaOff val="0"/>
                </a:sysClr>
              </a:solidFill>
              <a:latin typeface="Calibri"/>
              <a:ea typeface="+mn-ea"/>
              <a:cs typeface="+mn-cs"/>
            </a:rPr>
            <a:t>ED 0.5%</a:t>
          </a:r>
        </a:p>
      </dsp:txBody>
      <dsp:txXfrm>
        <a:off x="3061396" y="354824"/>
        <a:ext cx="1312027" cy="1093355"/>
      </dsp:txXfrm>
    </dsp:sp>
    <dsp:sp modelId="{2112DBF4-38EF-4D4D-B2FA-253B9B7985A0}">
      <dsp:nvSpPr>
        <dsp:cNvPr id="0" name=""/>
        <dsp:cNvSpPr/>
      </dsp:nvSpPr>
      <dsp:spPr>
        <a:xfrm>
          <a:off x="2733390" y="901502"/>
          <a:ext cx="328006" cy="0"/>
        </a:xfrm>
        <a:prstGeom prst="line">
          <a:avLst/>
        </a:prstGeom>
        <a:solidFill>
          <a:srgbClr val="8064A2">
            <a:hueOff val="0"/>
            <a:satOff val="0"/>
            <a:lumOff val="0"/>
            <a:alphaOff val="0"/>
          </a:srgbClr>
        </a:solidFill>
        <a:ln w="28575" cap="flat" cmpd="sng" algn="ctr">
          <a:solidFill>
            <a:scrgbClr r="0" g="0" b="0"/>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9B56A3DB-3A17-46AB-9895-AE531EB55F5E}">
      <dsp:nvSpPr>
        <dsp:cNvPr id="0" name=""/>
        <dsp:cNvSpPr/>
      </dsp:nvSpPr>
      <dsp:spPr>
        <a:xfrm rot="5400000">
          <a:off x="1201707" y="1010947"/>
          <a:ext cx="1640908" cy="1420269"/>
        </a:xfrm>
        <a:prstGeom prst="line">
          <a:avLst/>
        </a:prstGeom>
        <a:solidFill>
          <a:srgbClr val="8064A2">
            <a:hueOff val="0"/>
            <a:satOff val="0"/>
            <a:lumOff val="0"/>
            <a:alphaOff val="0"/>
          </a:srgbClr>
        </a:solidFill>
        <a:ln w="28575" cap="flat" cmpd="sng" algn="ctr">
          <a:solidFill>
            <a:scrgbClr r="0" g="0" b="0"/>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06D7FF4-D2C6-42CD-93F8-A77AAC5A7AE1}">
      <dsp:nvSpPr>
        <dsp:cNvPr id="0" name=""/>
        <dsp:cNvSpPr/>
      </dsp:nvSpPr>
      <dsp:spPr>
        <a:xfrm>
          <a:off x="3061396" y="1448180"/>
          <a:ext cx="1312027" cy="109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ysClr val="windowText" lastClr="000000">
                  <a:hueOff val="0"/>
                  <a:satOff val="0"/>
                  <a:lumOff val="0"/>
                  <a:alphaOff val="0"/>
                </a:sysClr>
              </a:solidFill>
              <a:latin typeface="Calibri"/>
              <a:ea typeface="+mn-ea"/>
              <a:cs typeface="+mn-cs"/>
            </a:rPr>
            <a:t>EBD 20%</a:t>
          </a:r>
        </a:p>
      </dsp:txBody>
      <dsp:txXfrm>
        <a:off x="3061396" y="1448180"/>
        <a:ext cx="1312027" cy="1093355"/>
      </dsp:txXfrm>
    </dsp:sp>
    <dsp:sp modelId="{489193D9-48E5-4C3E-9F03-1BC34A8C0EDE}">
      <dsp:nvSpPr>
        <dsp:cNvPr id="0" name=""/>
        <dsp:cNvSpPr/>
      </dsp:nvSpPr>
      <dsp:spPr>
        <a:xfrm>
          <a:off x="2733390" y="1994858"/>
          <a:ext cx="328006" cy="0"/>
        </a:xfrm>
        <a:prstGeom prst="line">
          <a:avLst/>
        </a:prstGeom>
        <a:solidFill>
          <a:srgbClr val="8064A2">
            <a:hueOff val="0"/>
            <a:satOff val="0"/>
            <a:lumOff val="0"/>
            <a:alphaOff val="0"/>
          </a:srgbClr>
        </a:solidFill>
        <a:ln w="28575" cap="flat" cmpd="sng" algn="ctr">
          <a:solidFill>
            <a:scrgbClr r="0" g="0" b="0"/>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144B634-446A-4190-9650-A4B881308BAA}">
      <dsp:nvSpPr>
        <dsp:cNvPr id="0" name=""/>
        <dsp:cNvSpPr/>
      </dsp:nvSpPr>
      <dsp:spPr>
        <a:xfrm rot="5400000">
          <a:off x="1761090" y="2173863"/>
          <a:ext cx="1148636" cy="793776"/>
        </a:xfrm>
        <a:prstGeom prst="line">
          <a:avLst/>
        </a:prstGeom>
        <a:solidFill>
          <a:srgbClr val="8064A2">
            <a:hueOff val="0"/>
            <a:satOff val="0"/>
            <a:lumOff val="0"/>
            <a:alphaOff val="0"/>
          </a:srgbClr>
        </a:solidFill>
        <a:ln w="28575" cap="flat" cmpd="sng" algn="ctr">
          <a:solidFill>
            <a:scrgbClr r="0" g="0" b="0"/>
          </a:solidFill>
          <a:prstDash val="solid"/>
          <a:miter lim="800000"/>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91374-B37C-F84E-9DBD-CE4AD180C3FD}">
      <dsp:nvSpPr>
        <dsp:cNvPr id="0" name=""/>
        <dsp:cNvSpPr/>
      </dsp:nvSpPr>
      <dsp:spPr>
        <a:xfrm rot="5400000">
          <a:off x="5392988" y="-4070836"/>
          <a:ext cx="1034183"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b="0" kern="1200"/>
            <a:t>Use the Tertiary (Tier 3) Intervention Grid to identify students who need an Individualized De-escalation Plan</a:t>
          </a:r>
        </a:p>
      </dsp:txBody>
      <dsp:txXfrm rot="-5400000">
        <a:off x="1313333" y="59304"/>
        <a:ext cx="9143009" cy="933213"/>
      </dsp:txXfrm>
    </dsp:sp>
    <dsp:sp modelId="{282E72A9-0034-5D45-9F0B-C70F5D9BE19B}">
      <dsp:nvSpPr>
        <dsp:cNvPr id="0" name=""/>
        <dsp:cNvSpPr/>
      </dsp:nvSpPr>
      <dsp:spPr>
        <a:xfrm>
          <a:off x="0" y="2177"/>
          <a:ext cx="1304561"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0" kern="1200"/>
            <a:t>Step 1</a:t>
          </a:r>
        </a:p>
      </dsp:txBody>
      <dsp:txXfrm>
        <a:off x="51133" y="53310"/>
        <a:ext cx="1202295" cy="945199"/>
      </dsp:txXfrm>
    </dsp:sp>
    <dsp:sp modelId="{EBA06CAC-2E60-4340-B90F-F797AF5C5E77}">
      <dsp:nvSpPr>
        <dsp:cNvPr id="0" name=""/>
        <dsp:cNvSpPr/>
      </dsp:nvSpPr>
      <dsp:spPr>
        <a:xfrm rot="5400000">
          <a:off x="5392988" y="-2970997"/>
          <a:ext cx="1034183"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Contact parents, guardians, and/or family members as appropriate</a:t>
          </a:r>
        </a:p>
      </dsp:txBody>
      <dsp:txXfrm rot="-5400000">
        <a:off x="1313333" y="1159143"/>
        <a:ext cx="9143009" cy="933213"/>
      </dsp:txXfrm>
    </dsp:sp>
    <dsp:sp modelId="{17385E87-049B-A74C-8539-E3649C9FE29C}">
      <dsp:nvSpPr>
        <dsp:cNvPr id="0" name=""/>
        <dsp:cNvSpPr/>
      </dsp:nvSpPr>
      <dsp:spPr>
        <a:xfrm>
          <a:off x="0" y="1102016"/>
          <a:ext cx="1304561"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2</a:t>
          </a:r>
        </a:p>
      </dsp:txBody>
      <dsp:txXfrm>
        <a:off x="51133" y="1153149"/>
        <a:ext cx="1202295" cy="945199"/>
      </dsp:txXfrm>
    </dsp:sp>
    <dsp:sp modelId="{57842EF9-24EE-9B41-8E07-4B0087AC2F53}">
      <dsp:nvSpPr>
        <dsp:cNvPr id="0" name=""/>
        <dsp:cNvSpPr/>
      </dsp:nvSpPr>
      <dsp:spPr>
        <a:xfrm rot="5400000">
          <a:off x="5392988" y="-1871158"/>
          <a:ext cx="1034183"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Identify a team and prepare for team meeting by gathering existing data, collecting new data (if needed), and summarizing all information</a:t>
          </a:r>
        </a:p>
      </dsp:txBody>
      <dsp:txXfrm rot="-5400000">
        <a:off x="1313333" y="2258982"/>
        <a:ext cx="9143009" cy="933213"/>
      </dsp:txXfrm>
    </dsp:sp>
    <dsp:sp modelId="{2DC58AAF-AAF4-CB46-B390-255C03F3DA38}">
      <dsp:nvSpPr>
        <dsp:cNvPr id="0" name=""/>
        <dsp:cNvSpPr/>
      </dsp:nvSpPr>
      <dsp:spPr>
        <a:xfrm>
          <a:off x="0" y="2201855"/>
          <a:ext cx="1304561"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3</a:t>
          </a:r>
        </a:p>
      </dsp:txBody>
      <dsp:txXfrm>
        <a:off x="51133" y="2252988"/>
        <a:ext cx="1202295" cy="945199"/>
      </dsp:txXfrm>
    </dsp:sp>
    <dsp:sp modelId="{F361F0A4-7BA7-2144-9066-819829C3BB7E}">
      <dsp:nvSpPr>
        <dsp:cNvPr id="0" name=""/>
        <dsp:cNvSpPr/>
      </dsp:nvSpPr>
      <dsp:spPr>
        <a:xfrm rot="5400000">
          <a:off x="5392988" y="-771319"/>
          <a:ext cx="1034183"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Conduct team meeting to draft Individualized De-escalation Plan, including describing student behaviors across the acting-out cycle, identifying strategies, and creating goals</a:t>
          </a:r>
        </a:p>
      </dsp:txBody>
      <dsp:txXfrm rot="-5400000">
        <a:off x="1313333" y="3358821"/>
        <a:ext cx="9143009" cy="933213"/>
      </dsp:txXfrm>
    </dsp:sp>
    <dsp:sp modelId="{1D3F3D73-436E-0E4D-96AD-2865CC2A1FD0}">
      <dsp:nvSpPr>
        <dsp:cNvPr id="0" name=""/>
        <dsp:cNvSpPr/>
      </dsp:nvSpPr>
      <dsp:spPr>
        <a:xfrm>
          <a:off x="0" y="3301694"/>
          <a:ext cx="1304561"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4</a:t>
          </a:r>
        </a:p>
      </dsp:txBody>
      <dsp:txXfrm>
        <a:off x="51133" y="3352827"/>
        <a:ext cx="1202295" cy="945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1820E-F8D0-3C4C-AD4C-73FEB7935E65}">
      <dsp:nvSpPr>
        <dsp:cNvPr id="0" name=""/>
        <dsp:cNvSpPr/>
      </dsp:nvSpPr>
      <dsp:spPr>
        <a:xfrm rot="5400000">
          <a:off x="5470039" y="-4149016"/>
          <a:ext cx="880081"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Solicit stakeholder input (student, family, teacher) via social validity forms</a:t>
          </a:r>
        </a:p>
      </dsp:txBody>
      <dsp:txXfrm rot="-5400000">
        <a:off x="1313333" y="50652"/>
        <a:ext cx="9150532" cy="794157"/>
      </dsp:txXfrm>
    </dsp:sp>
    <dsp:sp modelId="{6B1DAF6C-F8EC-3442-860B-4DC151F49B6D}">
      <dsp:nvSpPr>
        <dsp:cNvPr id="0" name=""/>
        <dsp:cNvSpPr/>
      </dsp:nvSpPr>
      <dsp:spPr>
        <a:xfrm>
          <a:off x="0" y="2038"/>
          <a:ext cx="1304561" cy="891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5</a:t>
          </a:r>
        </a:p>
      </dsp:txBody>
      <dsp:txXfrm>
        <a:off x="43514" y="45552"/>
        <a:ext cx="1217533" cy="804356"/>
      </dsp:txXfrm>
    </dsp:sp>
    <dsp:sp modelId="{B0C1FB0D-2E05-2F4B-87F3-BE44A68199E2}">
      <dsp:nvSpPr>
        <dsp:cNvPr id="0" name=""/>
        <dsp:cNvSpPr/>
      </dsp:nvSpPr>
      <dsp:spPr>
        <a:xfrm rot="5400000">
          <a:off x="5470039" y="-3213062"/>
          <a:ext cx="880081"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Create treatment integrity checklist and any necessary intervention materials</a:t>
          </a:r>
        </a:p>
      </dsp:txBody>
      <dsp:txXfrm rot="-5400000">
        <a:off x="1313333" y="986606"/>
        <a:ext cx="9150532" cy="794157"/>
      </dsp:txXfrm>
    </dsp:sp>
    <dsp:sp modelId="{052E203E-6563-204D-BEBD-771528A6C616}">
      <dsp:nvSpPr>
        <dsp:cNvPr id="0" name=""/>
        <dsp:cNvSpPr/>
      </dsp:nvSpPr>
      <dsp:spPr>
        <a:xfrm>
          <a:off x="0" y="937992"/>
          <a:ext cx="1304561" cy="891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6</a:t>
          </a:r>
        </a:p>
      </dsp:txBody>
      <dsp:txXfrm>
        <a:off x="43514" y="981506"/>
        <a:ext cx="1217533" cy="804356"/>
      </dsp:txXfrm>
    </dsp:sp>
    <dsp:sp modelId="{837D300C-F1AC-434F-B1DF-6E3396FC73CC}">
      <dsp:nvSpPr>
        <dsp:cNvPr id="0" name=""/>
        <dsp:cNvSpPr/>
      </dsp:nvSpPr>
      <dsp:spPr>
        <a:xfrm rot="5400000">
          <a:off x="5470039" y="-2277108"/>
          <a:ext cx="880081"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None/>
          </a:pPr>
          <a:r>
            <a:rPr lang="en-US" sz="2100" kern="1200"/>
            <a:t>Provide opportunities to check for understanding of procedures from adults who will use the intervention</a:t>
          </a:r>
        </a:p>
      </dsp:txBody>
      <dsp:txXfrm rot="-5400000">
        <a:off x="1313333" y="1922560"/>
        <a:ext cx="9150532" cy="794157"/>
      </dsp:txXfrm>
    </dsp:sp>
    <dsp:sp modelId="{1AC62E5B-02A7-874B-82DC-C7D494E744C9}">
      <dsp:nvSpPr>
        <dsp:cNvPr id="0" name=""/>
        <dsp:cNvSpPr/>
      </dsp:nvSpPr>
      <dsp:spPr>
        <a:xfrm>
          <a:off x="0" y="1873946"/>
          <a:ext cx="1304561" cy="891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7</a:t>
          </a:r>
        </a:p>
      </dsp:txBody>
      <dsp:txXfrm>
        <a:off x="43514" y="1917460"/>
        <a:ext cx="1217533" cy="804356"/>
      </dsp:txXfrm>
    </dsp:sp>
    <dsp:sp modelId="{AA7077AF-6680-DE45-9FA3-E6FC9792EAEC}">
      <dsp:nvSpPr>
        <dsp:cNvPr id="0" name=""/>
        <dsp:cNvSpPr/>
      </dsp:nvSpPr>
      <dsp:spPr>
        <a:xfrm rot="5400000">
          <a:off x="5470039" y="-1341155"/>
          <a:ext cx="880081"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None/>
          </a:pPr>
          <a:r>
            <a:rPr lang="en-US" sz="2000" kern="1200"/>
            <a:t>Teach student and provide practice for strategies across phases of acting-out cycle. Provide opportunities to check for student understanding</a:t>
          </a:r>
        </a:p>
      </dsp:txBody>
      <dsp:txXfrm rot="-5400000">
        <a:off x="1313333" y="2858513"/>
        <a:ext cx="9150532" cy="794157"/>
      </dsp:txXfrm>
    </dsp:sp>
    <dsp:sp modelId="{D72D18D6-81A7-BF4C-B80D-7530C060F318}">
      <dsp:nvSpPr>
        <dsp:cNvPr id="0" name=""/>
        <dsp:cNvSpPr/>
      </dsp:nvSpPr>
      <dsp:spPr>
        <a:xfrm>
          <a:off x="0" y="2809899"/>
          <a:ext cx="1304561" cy="891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8</a:t>
          </a:r>
        </a:p>
      </dsp:txBody>
      <dsp:txXfrm>
        <a:off x="43514" y="2853413"/>
        <a:ext cx="1217533" cy="804356"/>
      </dsp:txXfrm>
    </dsp:sp>
    <dsp:sp modelId="{66D71880-2B6A-DF4F-8AAD-DFF703CD84BD}">
      <dsp:nvSpPr>
        <dsp:cNvPr id="0" name=""/>
        <dsp:cNvSpPr/>
      </dsp:nvSpPr>
      <dsp:spPr>
        <a:xfrm rot="5400000">
          <a:off x="5470039" y="-405201"/>
          <a:ext cx="880081" cy="9193494"/>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None/>
          </a:pPr>
          <a:r>
            <a:rPr lang="en-US" sz="1900" kern="1200"/>
            <a:t>Implement and evaluate Individualized De-escalation Plan; monitor treatment integrity, social validity, and student outcome data</a:t>
          </a:r>
        </a:p>
      </dsp:txBody>
      <dsp:txXfrm rot="-5400000">
        <a:off x="1313333" y="3794467"/>
        <a:ext cx="9150532" cy="794157"/>
      </dsp:txXfrm>
    </dsp:sp>
    <dsp:sp modelId="{9D9D9C45-6E69-604D-B675-CAAAF30896BC}">
      <dsp:nvSpPr>
        <dsp:cNvPr id="0" name=""/>
        <dsp:cNvSpPr/>
      </dsp:nvSpPr>
      <dsp:spPr>
        <a:xfrm>
          <a:off x="0" y="3745853"/>
          <a:ext cx="1304561" cy="891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Step 9</a:t>
          </a:r>
        </a:p>
      </dsp:txBody>
      <dsp:txXfrm>
        <a:off x="43514" y="3789367"/>
        <a:ext cx="1217533" cy="80435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Navigating the Acting-Out Cycle</a:t>
            </a:r>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January 7, 2026</a:t>
            </a:r>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David J Royer, PhD, BCBA</a:t>
            </a:r>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AFF1A-C56D-5D4C-AA92-5C7C529B6CC6}" type="datetimeFigureOut">
              <a:rPr lang="en-US" smtClean="0"/>
              <a:t>12/25/25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4994B-E52C-D74C-B177-36CA851DEDE8}" type="slidenum">
              <a:rPr lang="en-US" smtClean="0"/>
              <a:t>‹#›</a:t>
            </a:fld>
            <a:endParaRPr lang="en-US"/>
          </a:p>
        </p:txBody>
      </p:sp>
    </p:spTree>
    <p:extLst>
      <p:ext uri="{BB962C8B-B14F-4D97-AF65-F5344CB8AC3E}">
        <p14:creationId xmlns:p14="http://schemas.microsoft.com/office/powerpoint/2010/main" val="2052749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APR: Attract, Prepare, Retain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5BABC-CB0F-4A14-878B-E3946BC1D0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behavior screening data help us know when to improve our Tier 1 instruction including low-intensity strategies, or when to intensify these as Tier 2 interventions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7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Ci3T models have intervention grids for complete transparency</a:t>
            </a:r>
          </a:p>
        </p:txBody>
      </p:sp>
      <p:sp>
        <p:nvSpPr>
          <p:cNvPr id="4" name="Slide Number Placeholder 3"/>
          <p:cNvSpPr>
            <a:spLocks noGrp="1"/>
          </p:cNvSpPr>
          <p:nvPr>
            <p:ph type="sldNum" sz="quarter" idx="5"/>
          </p:nvPr>
        </p:nvSpPr>
        <p:spPr/>
        <p:txBody>
          <a:bodyPr/>
          <a:lstStyle/>
          <a:p>
            <a:fld id="{6CE9D5D3-2E19-48D7-A2AA-A8BA04DCF754}" type="slidenum">
              <a:rPr lang="en-US" smtClean="0"/>
              <a:t>14</a:t>
            </a:fld>
            <a:endParaRPr lang="en-US"/>
          </a:p>
        </p:txBody>
      </p:sp>
    </p:spTree>
    <p:extLst>
      <p:ext uri="{BB962C8B-B14F-4D97-AF65-F5344CB8AC3E}">
        <p14:creationId xmlns:p14="http://schemas.microsoft.com/office/powerpoint/2010/main" val="171313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15</a:t>
            </a:fld>
            <a:endParaRPr lang="en-US"/>
          </a:p>
        </p:txBody>
      </p:sp>
    </p:spTree>
    <p:extLst>
      <p:ext uri="{BB962C8B-B14F-4D97-AF65-F5344CB8AC3E}">
        <p14:creationId xmlns:p14="http://schemas.microsoft.com/office/powerpoint/2010/main" val="404087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06B5A-F248-4786-8BC0-11E6BBE87E45}"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2903" indent="-232903">
              <a:lnSpc>
                <a:spcPct val="80000"/>
              </a:lnSpc>
            </a:pPr>
            <a:r>
              <a:rPr lang="en-US" altLang="en-US" sz="1000" b="0" u="none" dirty="0"/>
              <a:t>5-min</a:t>
            </a:r>
          </a:p>
        </p:txBody>
      </p:sp>
    </p:spTree>
    <p:extLst>
      <p:ext uri="{BB962C8B-B14F-4D97-AF65-F5344CB8AC3E}">
        <p14:creationId xmlns:p14="http://schemas.microsoft.com/office/powerpoint/2010/main" val="271223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Managing behavior with precorrections:</a:t>
            </a:r>
          </a:p>
          <a:p>
            <a:r>
              <a:rPr lang="en-US" dirty="0"/>
              <a:t>Anticipate what activities may cause inappropriate behaviors</a:t>
            </a:r>
          </a:p>
          <a:p>
            <a:r>
              <a:rPr lang="en-US" dirty="0"/>
              <a:t>“Get in front” of problem behaviors</a:t>
            </a:r>
          </a:p>
          <a:p>
            <a:r>
              <a:rPr lang="en-US" dirty="0"/>
              <a:t>Example: Who can tell me one of the expected behaviors in the hallway before dismissing for lunch?</a:t>
            </a:r>
          </a:p>
        </p:txBody>
      </p:sp>
      <p:sp>
        <p:nvSpPr>
          <p:cNvPr id="4" name="Slide Number Placeholder 3"/>
          <p:cNvSpPr>
            <a:spLocks noGrp="1"/>
          </p:cNvSpPr>
          <p:nvPr>
            <p:ph type="sldNum" sz="quarter" idx="5"/>
          </p:nvPr>
        </p:nvSpPr>
        <p:spPr/>
        <p:txBody>
          <a:bodyPr/>
          <a:lstStyle/>
          <a:p>
            <a:fld id="{64E4994B-E52C-D74C-B177-36CA851DEDE8}" type="slidenum">
              <a:rPr lang="en-US" smtClean="0"/>
              <a:t>18</a:t>
            </a:fld>
            <a:endParaRPr lang="en-US"/>
          </a:p>
        </p:txBody>
      </p:sp>
    </p:spTree>
    <p:extLst>
      <p:ext uri="{BB962C8B-B14F-4D97-AF65-F5344CB8AC3E}">
        <p14:creationId xmlns:p14="http://schemas.microsoft.com/office/powerpoint/2010/main" val="2806937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Runaway truck off ramps</a:t>
            </a:r>
          </a:p>
        </p:txBody>
      </p:sp>
      <p:sp>
        <p:nvSpPr>
          <p:cNvPr id="4" name="Slide Number Placeholder 3"/>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217481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 student becomes agitated … engages in active noncompliance … </a:t>
            </a:r>
          </a:p>
          <a:p>
            <a:r>
              <a:rPr lang="en-US" altLang="en-US" sz="1200" dirty="0"/>
              <a:t>“the make me routine” is usually referred to as violence</a:t>
            </a:r>
          </a:p>
          <a:p>
            <a:r>
              <a:rPr lang="en-US" altLang="en-US" sz="1200" dirty="0"/>
              <a:t>… looking at a series of escalating interactions that involve BOTH teacher and student behavior.</a:t>
            </a:r>
          </a:p>
          <a:p>
            <a:r>
              <a:rPr lang="en-US" altLang="en-US" sz="1200" dirty="0"/>
              <a:t>My turn, your turn … </a:t>
            </a:r>
            <a:r>
              <a:rPr lang="en-US" altLang="en-US" sz="1200" b="1" dirty="0"/>
              <a:t>what if the teacher doesn’t take a turn?</a:t>
            </a:r>
          </a:p>
          <a:p>
            <a:r>
              <a:rPr lang="en-US" altLang="en-US" sz="1200" dirty="0"/>
              <a:t>If the chain is interrupted at any early stage, there would be nothing to prompt the more serious forms of behavior occurring at the end of the chain.</a:t>
            </a:r>
          </a:p>
        </p:txBody>
      </p:sp>
      <p:sp>
        <p:nvSpPr>
          <p:cNvPr id="4" name="Slide Number Placeholder 3"/>
          <p:cNvSpPr>
            <a:spLocks noGrp="1"/>
          </p:cNvSpPr>
          <p:nvPr>
            <p:ph type="sldNum" sz="quarter" idx="5"/>
          </p:nvPr>
        </p:nvSpPr>
        <p:spPr/>
        <p:txBody>
          <a:bodyPr/>
          <a:lstStyle/>
          <a:p>
            <a:fld id="{64E4994B-E52C-D74C-B177-36CA851DEDE8}" type="slidenum">
              <a:rPr lang="en-US" smtClean="0"/>
              <a:t>21</a:t>
            </a:fld>
            <a:endParaRPr lang="en-US"/>
          </a:p>
        </p:txBody>
      </p:sp>
    </p:spTree>
    <p:extLst>
      <p:ext uri="{BB962C8B-B14F-4D97-AF65-F5344CB8AC3E}">
        <p14:creationId xmlns:p14="http://schemas.microsoft.com/office/powerpoint/2010/main" val="1993914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 critical component in managing this kind of reactive behavior pattern is to recognize we are dealing with successive interactions; if these interactions were managed differently (especially </a:t>
            </a:r>
            <a:r>
              <a:rPr lang="en-US" altLang="en-US" sz="1200" b="1" dirty="0"/>
              <a:t>teacher behavior</a:t>
            </a:r>
            <a:r>
              <a:rPr lang="en-US" altLang="en-US" sz="1200" dirty="0"/>
              <a:t>), then the behavioral chain could be dismantled or prevented from occurring.</a:t>
            </a:r>
          </a:p>
          <a:p>
            <a:r>
              <a:rPr lang="en-US" altLang="en-US" sz="1200" dirty="0"/>
              <a:t>Goal:  	manage the student’s initial agitation</a:t>
            </a:r>
          </a:p>
          <a:p>
            <a:r>
              <a:rPr lang="en-US" altLang="en-US" sz="1200" dirty="0"/>
              <a:t>	intervene early in the chain</a:t>
            </a:r>
          </a:p>
          <a:p>
            <a:r>
              <a:rPr lang="en-US" altLang="en-US" sz="1200" dirty="0"/>
              <a:t>	manage the successive interventions</a:t>
            </a:r>
          </a:p>
          <a:p>
            <a:endParaRPr lang="en-US" altLang="en-US" sz="1200" dirty="0"/>
          </a:p>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22</a:t>
            </a:fld>
            <a:endParaRPr lang="en-US"/>
          </a:p>
        </p:txBody>
      </p:sp>
    </p:spTree>
    <p:extLst>
      <p:ext uri="{BB962C8B-B14F-4D97-AF65-F5344CB8AC3E}">
        <p14:creationId xmlns:p14="http://schemas.microsoft.com/office/powerpoint/2010/main" val="1733741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Teachers, as well as parents and peers, are often inadvertently trapped in escalating social interactions with antisocial students that prove to be extremely disruptive and damaging to relationships.</a:t>
            </a:r>
          </a:p>
          <a:p>
            <a:r>
              <a:rPr lang="en-US" altLang="en-US" sz="1200" dirty="0"/>
              <a:t>Students with antisocial behavior patterns carry high levels of agitation due to the stresses they are under and the neglect and abuse to which they are exposed to in </a:t>
            </a:r>
            <a:r>
              <a:rPr lang="en-US" altLang="en-US" sz="1200" dirty="0" err="1"/>
              <a:t>nonschool</a:t>
            </a:r>
            <a:r>
              <a:rPr lang="en-US" altLang="en-US" sz="1200" dirty="0"/>
              <a:t> settings.</a:t>
            </a:r>
          </a:p>
          <a:p>
            <a:r>
              <a:rPr lang="en-US" altLang="en-US" sz="1200" dirty="0"/>
              <a:t>Agitation … fuel that drives a behavioral process often triggered by innocuous events.</a:t>
            </a:r>
          </a:p>
          <a:p>
            <a:endParaRPr lang="en-US" altLang="en-US" sz="1200" dirty="0"/>
          </a:p>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23</a:t>
            </a:fld>
            <a:endParaRPr lang="en-US"/>
          </a:p>
        </p:txBody>
      </p:sp>
    </p:spTree>
    <p:extLst>
      <p:ext uri="{BB962C8B-B14F-4D97-AF65-F5344CB8AC3E}">
        <p14:creationId xmlns:p14="http://schemas.microsoft.com/office/powerpoint/2010/main" val="1521827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7E06C-9C69-4745-8466-2A7B40454E47}" type="slidenum">
              <a:rPr lang="en-US" smtClean="0"/>
              <a:t>25</a:t>
            </a:fld>
            <a:endParaRPr lang="en-US"/>
          </a:p>
        </p:txBody>
      </p:sp>
    </p:spTree>
    <p:extLst>
      <p:ext uri="{BB962C8B-B14F-4D97-AF65-F5344CB8AC3E}">
        <p14:creationId xmlns:p14="http://schemas.microsoft.com/office/powerpoint/2010/main" val="97204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9D5D3-2E19-48D7-A2AA-A8BA04DCF754}" type="slidenum">
              <a:rPr lang="en-US" smtClean="0"/>
              <a:t>2</a:t>
            </a:fld>
            <a:endParaRPr lang="en-US"/>
          </a:p>
        </p:txBody>
      </p:sp>
    </p:spTree>
    <p:extLst>
      <p:ext uri="{BB962C8B-B14F-4D97-AF65-F5344CB8AC3E}">
        <p14:creationId xmlns:p14="http://schemas.microsoft.com/office/powerpoint/2010/main" val="732826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On-task behavior</a:t>
            </a:r>
          </a:p>
          <a:p>
            <a:r>
              <a:rPr lang="en-US" altLang="en-US" sz="1200" dirty="0"/>
              <a:t>Initiate interactions … sharing or providing assistance to peers; prosocial behaviors</a:t>
            </a:r>
          </a:p>
          <a:p>
            <a:r>
              <a:rPr lang="en-US" altLang="en-US" sz="1200" dirty="0"/>
              <a:t>Goal directed behavior … work toward goals they feel they are likely to accomplish</a:t>
            </a:r>
          </a:p>
          <a:p>
            <a:r>
              <a:rPr lang="en-US" dirty="0"/>
              <a:t>Pitfalls:</a:t>
            </a:r>
          </a:p>
          <a:p>
            <a:r>
              <a:rPr lang="en-US" dirty="0"/>
              <a:t>Teacher hesitation to engage with a student who has a history of explosive behavior</a:t>
            </a:r>
          </a:p>
          <a:p>
            <a:r>
              <a:rPr lang="en-US" dirty="0"/>
              <a:t>“I’m nervous about saying anything that could set them off”</a:t>
            </a:r>
          </a:p>
        </p:txBody>
      </p:sp>
      <p:sp>
        <p:nvSpPr>
          <p:cNvPr id="4" name="Slide Number Placeholder 3"/>
          <p:cNvSpPr>
            <a:spLocks noGrp="1"/>
          </p:cNvSpPr>
          <p:nvPr>
            <p:ph type="sldNum" sz="quarter" idx="5"/>
          </p:nvPr>
        </p:nvSpPr>
        <p:spPr/>
        <p:txBody>
          <a:bodyPr/>
          <a:lstStyle/>
          <a:p>
            <a:fld id="{64E4994B-E52C-D74C-B177-36CA851DEDE8}" type="slidenum">
              <a:rPr lang="en-US" smtClean="0"/>
              <a:t>26</a:t>
            </a:fld>
            <a:endParaRPr lang="en-US"/>
          </a:p>
        </p:txBody>
      </p:sp>
    </p:spTree>
    <p:extLst>
      <p:ext uri="{BB962C8B-B14F-4D97-AF65-F5344CB8AC3E}">
        <p14:creationId xmlns:p14="http://schemas.microsoft.com/office/powerpoint/2010/main" val="923220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9322B-9F77-ED40-B088-AC485BE2149F}" type="slidenum">
              <a:rPr lang="en-US" smtClean="0"/>
              <a:t>27</a:t>
            </a:fld>
            <a:endParaRPr lang="en-US"/>
          </a:p>
        </p:txBody>
      </p:sp>
    </p:spTree>
    <p:extLst>
      <p:ext uri="{BB962C8B-B14F-4D97-AF65-F5344CB8AC3E}">
        <p14:creationId xmlns:p14="http://schemas.microsoft.com/office/powerpoint/2010/main" val="242149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6BE13-4910-F30C-2535-0402C2C7A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59F45-ACEF-91D4-2BD1-D21594E91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96029-3ACA-316D-C5C0-66F946F0E3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A298D5-6301-7CAD-296A-96008B05A2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26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altLang="en-US" sz="1200" dirty="0"/>
              <a:t>Conflicts </a:t>
            </a:r>
          </a:p>
          <a:p>
            <a:pPr marL="228600" indent="-228600">
              <a:buFontTx/>
              <a:buAutoNum type="arabicPeriod"/>
            </a:pPr>
            <a:r>
              <a:rPr lang="en-US" altLang="en-US" sz="1200" dirty="0"/>
              <a:t>Denial of something the students want or need</a:t>
            </a:r>
          </a:p>
          <a:p>
            <a:pPr marL="228600" indent="-228600">
              <a:buFontTx/>
              <a:buAutoNum type="arabicPeriod"/>
            </a:pPr>
            <a:r>
              <a:rPr lang="en-US" altLang="en-US" sz="1200" dirty="0"/>
              <a:t>Something negative is inflicted on the students</a:t>
            </a:r>
          </a:p>
          <a:p>
            <a:pPr marL="228600" indent="-228600"/>
            <a:r>
              <a:rPr lang="en-US" altLang="en-US" sz="1200" dirty="0"/>
              <a:t>Limited verbal skills … difficulty expressing themselves- frustrating!</a:t>
            </a:r>
          </a:p>
          <a:p>
            <a:pPr marL="228600" indent="-228600"/>
            <a:r>
              <a:rPr lang="en-US" altLang="en-US" sz="1200" dirty="0"/>
              <a:t>Interpret neutral cues as hostile</a:t>
            </a:r>
          </a:p>
          <a:p>
            <a:pPr marL="228600" indent="-228600"/>
            <a:r>
              <a:rPr lang="en-US" altLang="en-US" sz="1200" dirty="0"/>
              <a:t>Provocation … other “normal” students will provoke these students because they know that they can get a reaction out of the student.</a:t>
            </a:r>
          </a:p>
          <a:p>
            <a:pPr marL="228600" indent="-228600"/>
            <a:r>
              <a:rPr lang="en-US" altLang="en-US" sz="1200" dirty="0"/>
              <a:t>Pressure … poor time management, poor planning, limited adaptive behavior skills</a:t>
            </a:r>
          </a:p>
          <a:p>
            <a:pPr marL="228600" indent="-228600"/>
            <a:r>
              <a:rPr lang="en-US" altLang="en-US" sz="1200" dirty="0"/>
              <a:t>Errors … tend to stop working when they make errors or avoid new work</a:t>
            </a:r>
          </a:p>
          <a:p>
            <a:pPr marL="228600" indent="-228600"/>
            <a:r>
              <a:rPr lang="en-US" altLang="en-US" sz="1200" dirty="0"/>
              <a:t>LIS: precorrection to prevent, active supervision to notice, high-p to manage responding, BSP to reinforce effective responding to triggers</a:t>
            </a:r>
          </a:p>
          <a:p>
            <a:pPr marL="228600" indent="-228600"/>
            <a:r>
              <a:rPr lang="en-US" altLang="en-US" sz="1200" dirty="0"/>
              <a:t>PITFALLS: center student strengths when partnering with families; avoid assigning blame to triggers, events, circumstances; consider and plan to address all triggers</a:t>
            </a:r>
          </a:p>
          <a:p>
            <a:pPr marL="232943" indent="-232943"/>
            <a:endParaRPr lang="en-US" altLang="en-US" sz="1200" dirty="0"/>
          </a:p>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29</a:t>
            </a:fld>
            <a:endParaRPr lang="en-US"/>
          </a:p>
        </p:txBody>
      </p:sp>
    </p:spTree>
    <p:extLst>
      <p:ext uri="{BB962C8B-B14F-4D97-AF65-F5344CB8AC3E}">
        <p14:creationId xmlns:p14="http://schemas.microsoft.com/office/powerpoint/2010/main" val="103861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This phase can last for a considerable amount of time depending on the event that takes place or on which stimuli are present</a:t>
            </a:r>
          </a:p>
          <a:p>
            <a:r>
              <a:rPr lang="en-US" altLang="en-US" sz="1200" dirty="0"/>
              <a:t>Agitation is a behavioral term that includes emotional dispositions such as being angry, upset, depressed, worried, anxious, and frustrated.</a:t>
            </a:r>
          </a:p>
          <a:p>
            <a:r>
              <a:rPr lang="en-US" altLang="en-US" sz="1200" dirty="0"/>
              <a:t>PITFALLS:</a:t>
            </a:r>
          </a:p>
          <a:p>
            <a:r>
              <a:rPr lang="en-US" altLang="en-US" sz="1200" dirty="0"/>
              <a:t>This is an opportunity for students to practice self-reflection, choice-making, goal setting, and self-regulation.</a:t>
            </a:r>
          </a:p>
          <a:p>
            <a:r>
              <a:rPr lang="en-US" altLang="en-US" sz="1200" dirty="0"/>
              <a:t>While it might be nerve-racking, don’t skip Step 6 (acknowledging the student when they’re back on track)</a:t>
            </a:r>
          </a:p>
          <a:p>
            <a:endParaRPr lang="en-US" altLang="en-US" sz="1200" dirty="0"/>
          </a:p>
          <a:p>
            <a:endParaRPr lang="en-US" altLang="en-US" sz="1200" dirty="0"/>
          </a:p>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30</a:t>
            </a:fld>
            <a:endParaRPr lang="en-US"/>
          </a:p>
        </p:txBody>
      </p:sp>
    </p:spTree>
    <p:extLst>
      <p:ext uri="{BB962C8B-B14F-4D97-AF65-F5344CB8AC3E}">
        <p14:creationId xmlns:p14="http://schemas.microsoft.com/office/powerpoint/2010/main" val="1796829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During the Agitation phase, efforts should be focused on reducing anxiety or tensions as quickly as possible. Although agitation is a sign that behavior is escalating, it is still possible to assist the student in getting back on track using the same 6-Step Instructional Approach for Responding to Challenging Behaviors.</a:t>
            </a:r>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31</a:t>
            </a:fld>
            <a:endParaRPr lang="en-US"/>
          </a:p>
        </p:txBody>
      </p:sp>
    </p:spTree>
    <p:extLst>
      <p:ext uri="{BB962C8B-B14F-4D97-AF65-F5344CB8AC3E}">
        <p14:creationId xmlns:p14="http://schemas.microsoft.com/office/powerpoint/2010/main" val="2792782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www.ksdetasn.org</a:t>
            </a:r>
            <a:r>
              <a:rPr lang="en-US" sz="1200" kern="1200" dirty="0">
                <a:solidFill>
                  <a:schemeClr val="tx1"/>
                </a:solidFill>
                <a:effectLst/>
                <a:latin typeface="+mn-lt"/>
                <a:ea typeface="+mn-ea"/>
                <a:cs typeface="+mn-cs"/>
              </a:rPr>
              <a:t>/resources/1110</a:t>
            </a:r>
          </a:p>
          <a:p>
            <a:r>
              <a:rPr lang="en-US" sz="1200" kern="1200" dirty="0">
                <a:solidFill>
                  <a:schemeClr val="tx1"/>
                </a:solidFill>
                <a:effectLst/>
                <a:latin typeface="+mn-lt"/>
                <a:ea typeface="+mn-ea"/>
                <a:cs typeface="+mn-cs"/>
              </a:rPr>
              <a:t>6:15-7:05 nonexample (classroom, “no chips, water only”)</a:t>
            </a:r>
          </a:p>
          <a:p>
            <a:r>
              <a:rPr lang="en-US" sz="1200" kern="1200" dirty="0">
                <a:solidFill>
                  <a:schemeClr val="tx1"/>
                </a:solidFill>
                <a:effectLst/>
                <a:latin typeface="+mn-lt"/>
                <a:ea typeface="+mn-ea"/>
                <a:cs typeface="+mn-cs"/>
              </a:rPr>
              <a:t>Vimeo direct link: https://</a:t>
            </a:r>
            <a:r>
              <a:rPr lang="en-US" sz="1200" kern="1200" dirty="0" err="1">
                <a:solidFill>
                  <a:schemeClr val="tx1"/>
                </a:solidFill>
                <a:effectLst/>
                <a:latin typeface="+mn-lt"/>
                <a:ea typeface="+mn-ea"/>
                <a:cs typeface="+mn-cs"/>
              </a:rPr>
              <a:t>vimeo.com</a:t>
            </a:r>
            <a:r>
              <a:rPr lang="en-US" sz="1200" kern="1200" dirty="0">
                <a:solidFill>
                  <a:schemeClr val="tx1"/>
                </a:solidFill>
                <a:effectLst/>
                <a:latin typeface="+mn-lt"/>
                <a:ea typeface="+mn-ea"/>
                <a:cs typeface="+mn-cs"/>
              </a:rPr>
              <a:t>/196772953#t=375s</a:t>
            </a:r>
          </a:p>
          <a:p>
            <a:r>
              <a:rPr lang="en-US" sz="1200" kern="1200" dirty="0">
                <a:solidFill>
                  <a:schemeClr val="tx1"/>
                </a:solidFill>
                <a:effectLst/>
                <a:latin typeface="+mn-lt"/>
                <a:ea typeface="+mn-ea"/>
                <a:cs typeface="+mn-cs"/>
              </a:rPr>
              <a:t>7:50-9:10 example</a:t>
            </a:r>
          </a:p>
          <a:p>
            <a:r>
              <a:rPr lang="en-US" sz="1200" kern="1200" dirty="0">
                <a:solidFill>
                  <a:schemeClr val="tx1"/>
                </a:solidFill>
                <a:effectLst/>
                <a:latin typeface="+mn-lt"/>
                <a:ea typeface="+mn-ea"/>
                <a:cs typeface="+mn-cs"/>
              </a:rPr>
              <a:t>Vimeo direct link: https://</a:t>
            </a:r>
            <a:r>
              <a:rPr lang="en-US" sz="1200" kern="1200" dirty="0" err="1">
                <a:solidFill>
                  <a:schemeClr val="tx1"/>
                </a:solidFill>
                <a:effectLst/>
                <a:latin typeface="+mn-lt"/>
                <a:ea typeface="+mn-ea"/>
                <a:cs typeface="+mn-cs"/>
              </a:rPr>
              <a:t>vimeo.com</a:t>
            </a:r>
            <a:r>
              <a:rPr lang="en-US" sz="1200" kern="1200" dirty="0">
                <a:solidFill>
                  <a:schemeClr val="tx1"/>
                </a:solidFill>
                <a:effectLst/>
                <a:latin typeface="+mn-lt"/>
                <a:ea typeface="+mn-ea"/>
                <a:cs typeface="+mn-cs"/>
              </a:rPr>
              <a:t>/196772953#t=470s</a:t>
            </a:r>
          </a:p>
        </p:txBody>
      </p:sp>
      <p:sp>
        <p:nvSpPr>
          <p:cNvPr id="4" name="Slide Number Placeholder 3"/>
          <p:cNvSpPr>
            <a:spLocks noGrp="1"/>
          </p:cNvSpPr>
          <p:nvPr>
            <p:ph type="sldNum" sz="quarter" idx="5"/>
          </p:nvPr>
        </p:nvSpPr>
        <p:spPr/>
        <p:txBody>
          <a:bodyPr/>
          <a:lstStyle/>
          <a:p>
            <a:fld id="{64E4994B-E52C-D74C-B177-36CA851DEDE8}" type="slidenum">
              <a:rPr lang="en-US" smtClean="0"/>
              <a:t>32</a:t>
            </a:fld>
            <a:endParaRPr lang="en-US"/>
          </a:p>
        </p:txBody>
      </p:sp>
    </p:spTree>
    <p:extLst>
      <p:ext uri="{BB962C8B-B14F-4D97-AF65-F5344CB8AC3E}">
        <p14:creationId xmlns:p14="http://schemas.microsoft.com/office/powerpoint/2010/main" val="1189591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E80C0D-F745-40EC-9F99-77C1E4FA98E6}"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33</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15257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85750" indent="-285750">
              <a:buFont typeface="Arial" panose="020B0604020202020204" pitchFamily="34" charset="0"/>
              <a:buChar char="•"/>
            </a:pPr>
            <a:r>
              <a:rPr lang="en-US" sz="1000" dirty="0"/>
              <a:t>What works to prevent triggers?</a:t>
            </a:r>
          </a:p>
          <a:p>
            <a:pPr marL="285750" indent="-285750">
              <a:buFont typeface="Arial" panose="020B0604020202020204" pitchFamily="34" charset="0"/>
              <a:buChar char="•"/>
            </a:pPr>
            <a:r>
              <a:rPr lang="en-US" sz="1000" dirty="0"/>
              <a:t>What successes have you had reducing anxiety / stress?</a:t>
            </a:r>
          </a:p>
          <a:p>
            <a:pPr marL="285750" indent="-285750">
              <a:buFont typeface="Arial" panose="020B0604020202020204" pitchFamily="34" charset="0"/>
              <a:buChar char="•"/>
            </a:pPr>
            <a:r>
              <a:rPr lang="en-US" sz="1000" dirty="0"/>
              <a:t>What low-intensity strategies are currently in place?</a:t>
            </a:r>
          </a:p>
        </p:txBody>
      </p:sp>
    </p:spTree>
    <p:extLst>
      <p:ext uri="{BB962C8B-B14F-4D97-AF65-F5344CB8AC3E}">
        <p14:creationId xmlns:p14="http://schemas.microsoft.com/office/powerpoint/2010/main" val="3748907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Students exhibit escalating behavior that assures a predictable and rapid response from the teacher.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PITFALLS: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Avoid engaging with the student in anything but a neutral manner  (e.g., angry, sarcastic, overly cheery)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Remain outwardly neutral, objective, calm, caring, and in control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dirty="0"/>
              <a:t>How to Set Limits:</a:t>
            </a:r>
          </a:p>
          <a:p>
            <a:r>
              <a:rPr lang="en-US" altLang="en-US" sz="1200" dirty="0"/>
              <a:t>https://</a:t>
            </a:r>
            <a:r>
              <a:rPr lang="en-US" altLang="en-US" sz="1200" dirty="0" err="1"/>
              <a:t>institute.crisisprevention.com</a:t>
            </a:r>
            <a:r>
              <a:rPr lang="en-US" altLang="en-US" sz="1200" dirty="0"/>
              <a:t>/Refresh-How-to-Set-</a:t>
            </a:r>
            <a:r>
              <a:rPr lang="en-US" altLang="en-US" sz="1200" dirty="0" err="1"/>
              <a:t>Limits.html</a:t>
            </a:r>
            <a:endParaRPr lang="en-US" altLang="en-US" sz="1200" dirty="0"/>
          </a:p>
          <a:p>
            <a:endParaRPr lang="en-US" altLang="en-US" sz="1200" dirty="0"/>
          </a:p>
          <a:p>
            <a:r>
              <a:rPr lang="en-US" altLang="en-US" sz="1200" dirty="0"/>
              <a:t>5 Easy Steps for Limit Setting:</a:t>
            </a:r>
          </a:p>
          <a:p>
            <a:r>
              <a:rPr lang="en-US" altLang="en-US" sz="1200" dirty="0"/>
              <a:t>https://</a:t>
            </a:r>
            <a:r>
              <a:rPr lang="en-US" altLang="en-US" sz="1200" dirty="0" err="1"/>
              <a:t>www.crisisprevention.com</a:t>
            </a:r>
            <a:r>
              <a:rPr lang="en-US" altLang="en-US" sz="1200" dirty="0"/>
              <a:t>/Blog/5-easy-tips-for-effective-limit-setting</a:t>
            </a:r>
          </a:p>
          <a:p>
            <a:endParaRPr lang="en-US" altLang="en-US" sz="1200" dirty="0"/>
          </a:p>
          <a:p>
            <a:r>
              <a:rPr lang="en-US" altLang="en-US" sz="1200" dirty="0"/>
              <a:t>How to Avoid Power Struggles:</a:t>
            </a:r>
          </a:p>
          <a:p>
            <a:r>
              <a:rPr lang="en-US" altLang="en-US" sz="1200" dirty="0"/>
              <a:t>https://</a:t>
            </a:r>
            <a:r>
              <a:rPr lang="en-US" altLang="en-US" sz="1200" dirty="0" err="1"/>
              <a:t>www.crisisprevention.com</a:t>
            </a:r>
            <a:r>
              <a:rPr lang="en-US" altLang="en-US" sz="1200" dirty="0"/>
              <a:t>/Blog/How-to-Avoid-Power-Struggles</a:t>
            </a:r>
          </a:p>
        </p:txBody>
      </p:sp>
      <p:sp>
        <p:nvSpPr>
          <p:cNvPr id="4" name="Slide Number Placeholder 3"/>
          <p:cNvSpPr>
            <a:spLocks noGrp="1"/>
          </p:cNvSpPr>
          <p:nvPr>
            <p:ph type="sldNum" sz="quarter" idx="5"/>
          </p:nvPr>
        </p:nvSpPr>
        <p:spPr/>
        <p:txBody>
          <a:bodyPr/>
          <a:lstStyle/>
          <a:p>
            <a:fld id="{64E4994B-E52C-D74C-B177-36CA851DEDE8}" type="slidenum">
              <a:rPr lang="en-US" smtClean="0"/>
              <a:t>34</a:t>
            </a:fld>
            <a:endParaRPr lang="en-US"/>
          </a:p>
        </p:txBody>
      </p:sp>
    </p:spTree>
    <p:extLst>
      <p:ext uri="{BB962C8B-B14F-4D97-AF65-F5344CB8AC3E}">
        <p14:creationId xmlns:p14="http://schemas.microsoft.com/office/powerpoint/2010/main" val="2983719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“Cindy” hallway nonexample at 05:14 -- https://</a:t>
            </a:r>
            <a:r>
              <a:rPr lang="en-US" sz="1200" kern="1200" dirty="0" err="1">
                <a:solidFill>
                  <a:schemeClr val="tx1"/>
                </a:solidFill>
                <a:effectLst/>
                <a:latin typeface="+mn-lt"/>
                <a:ea typeface="+mn-ea"/>
                <a:cs typeface="+mn-cs"/>
              </a:rPr>
              <a:t>www.ksdetasn.org</a:t>
            </a:r>
            <a:r>
              <a:rPr lang="en-US" sz="1200" kern="1200" dirty="0">
                <a:solidFill>
                  <a:schemeClr val="tx1"/>
                </a:solidFill>
                <a:effectLst/>
                <a:latin typeface="+mn-lt"/>
                <a:ea typeface="+mn-ea"/>
                <a:cs typeface="+mn-cs"/>
              </a:rPr>
              <a:t>/resources/1100</a:t>
            </a:r>
          </a:p>
          <a:p>
            <a:r>
              <a:rPr lang="en-US" sz="1200" kern="1200" dirty="0">
                <a:solidFill>
                  <a:schemeClr val="tx1"/>
                </a:solidFill>
                <a:effectLst/>
                <a:latin typeface="+mn-lt"/>
                <a:ea typeface="+mn-ea"/>
                <a:cs typeface="+mn-cs"/>
              </a:rPr>
              <a:t>Vimeo direct link: https://</a:t>
            </a:r>
            <a:r>
              <a:rPr lang="en-US" sz="1200" kern="1200" dirty="0" err="1">
                <a:solidFill>
                  <a:schemeClr val="tx1"/>
                </a:solidFill>
                <a:effectLst/>
                <a:latin typeface="+mn-lt"/>
                <a:ea typeface="+mn-ea"/>
                <a:cs typeface="+mn-cs"/>
              </a:rPr>
              <a:t>vimeo.com</a:t>
            </a:r>
            <a:r>
              <a:rPr lang="en-US" sz="1200" kern="1200" dirty="0">
                <a:solidFill>
                  <a:schemeClr val="tx1"/>
                </a:solidFill>
                <a:effectLst/>
                <a:latin typeface="+mn-lt"/>
                <a:ea typeface="+mn-ea"/>
                <a:cs typeface="+mn-cs"/>
              </a:rPr>
              <a:t>/196772653#t=314s</a:t>
            </a:r>
          </a:p>
        </p:txBody>
      </p:sp>
      <p:sp>
        <p:nvSpPr>
          <p:cNvPr id="4" name="Slide Number Placeholder 3"/>
          <p:cNvSpPr>
            <a:spLocks noGrp="1"/>
          </p:cNvSpPr>
          <p:nvPr>
            <p:ph type="sldNum" sz="quarter" idx="5"/>
          </p:nvPr>
        </p:nvSpPr>
        <p:spPr/>
        <p:txBody>
          <a:bodyPr/>
          <a:lstStyle/>
          <a:p>
            <a:fld id="{64E4994B-E52C-D74C-B177-36CA851DEDE8}" type="slidenum">
              <a:rPr lang="en-US" smtClean="0"/>
              <a:t>35</a:t>
            </a:fld>
            <a:endParaRPr lang="en-US"/>
          </a:p>
        </p:txBody>
      </p:sp>
    </p:spTree>
    <p:extLst>
      <p:ext uri="{BB962C8B-B14F-4D97-AF65-F5344CB8AC3E}">
        <p14:creationId xmlns:p14="http://schemas.microsoft.com/office/powerpoint/2010/main" val="14388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9D5D3-2E19-48D7-A2AA-A8BA04DCF754}" type="slidenum">
              <a:rPr lang="en-US" smtClean="0"/>
              <a:t>3</a:t>
            </a:fld>
            <a:endParaRPr lang="en-US"/>
          </a:p>
        </p:txBody>
      </p:sp>
    </p:spTree>
    <p:extLst>
      <p:ext uri="{BB962C8B-B14F-4D97-AF65-F5344CB8AC3E}">
        <p14:creationId xmlns:p14="http://schemas.microsoft.com/office/powerpoint/2010/main" val="2688015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hallway example at 04:13 -- https://</a:t>
            </a:r>
            <a:r>
              <a:rPr lang="en-US" dirty="0" err="1"/>
              <a:t>www.ksdetasn.org</a:t>
            </a:r>
            <a:r>
              <a:rPr lang="en-US" dirty="0"/>
              <a:t>/resources/1104</a:t>
            </a:r>
          </a:p>
          <a:p>
            <a:r>
              <a:rPr lang="en-US" dirty="0"/>
              <a:t>Vimeo direct link: https://</a:t>
            </a:r>
            <a:r>
              <a:rPr lang="en-US" dirty="0" err="1"/>
              <a:t>vimeo.com</a:t>
            </a:r>
            <a:r>
              <a:rPr lang="en-US" dirty="0"/>
              <a:t>/197283708#t=253s</a:t>
            </a:r>
          </a:p>
        </p:txBody>
      </p:sp>
      <p:sp>
        <p:nvSpPr>
          <p:cNvPr id="4" name="Slide Number Placeholder 3"/>
          <p:cNvSpPr>
            <a:spLocks noGrp="1"/>
          </p:cNvSpPr>
          <p:nvPr>
            <p:ph type="sldNum" sz="quarter" idx="5"/>
          </p:nvPr>
        </p:nvSpPr>
        <p:spPr/>
        <p:txBody>
          <a:bodyPr/>
          <a:lstStyle/>
          <a:p>
            <a:fld id="{64E4994B-E52C-D74C-B177-36CA851DEDE8}" type="slidenum">
              <a:rPr lang="en-US" smtClean="0"/>
              <a:t>36</a:t>
            </a:fld>
            <a:endParaRPr lang="en-US"/>
          </a:p>
        </p:txBody>
      </p:sp>
    </p:spTree>
    <p:extLst>
      <p:ext uri="{BB962C8B-B14F-4D97-AF65-F5344CB8AC3E}">
        <p14:creationId xmlns:p14="http://schemas.microsoft.com/office/powerpoint/2010/main" val="2848584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clear video (doesn’t always play in Safari)</a:t>
            </a:r>
          </a:p>
          <a:p>
            <a:r>
              <a:rPr lang="en-US" dirty="0"/>
              <a:t>https://</a:t>
            </a:r>
            <a:r>
              <a:rPr lang="en-US" dirty="0" err="1"/>
              <a:t>www.ket.org</a:t>
            </a:r>
            <a:r>
              <a:rPr lang="en-US" dirty="0"/>
              <a:t>/embedded/ksenb+000222/</a:t>
            </a:r>
          </a:p>
          <a:p>
            <a:endParaRPr lang="en-US" dirty="0"/>
          </a:p>
          <a:p>
            <a:r>
              <a:rPr lang="en-US" dirty="0"/>
              <a:t>PITFALLS:</a:t>
            </a:r>
          </a:p>
          <a:p>
            <a:r>
              <a:rPr lang="en-US" dirty="0"/>
              <a:t>Consider what the student finds reinforcing (e.g., escaping tasks; accessing or avoiding attention) to prevent unintentionally reinforcing the peak behavior</a:t>
            </a:r>
          </a:p>
        </p:txBody>
      </p:sp>
      <p:sp>
        <p:nvSpPr>
          <p:cNvPr id="4" name="Slide Number Placeholder 3"/>
          <p:cNvSpPr>
            <a:spLocks noGrp="1"/>
          </p:cNvSpPr>
          <p:nvPr>
            <p:ph type="sldNum" sz="quarter" idx="5"/>
          </p:nvPr>
        </p:nvSpPr>
        <p:spPr/>
        <p:txBody>
          <a:bodyPr/>
          <a:lstStyle/>
          <a:p>
            <a:fld id="{64E4994B-E52C-D74C-B177-36CA851DEDE8}" type="slidenum">
              <a:rPr lang="en-US" smtClean="0"/>
              <a:t>37</a:t>
            </a:fld>
            <a:endParaRPr lang="en-US"/>
          </a:p>
        </p:txBody>
      </p:sp>
    </p:spTree>
    <p:extLst>
      <p:ext uri="{BB962C8B-B14F-4D97-AF65-F5344CB8AC3E}">
        <p14:creationId xmlns:p14="http://schemas.microsoft.com/office/powerpoint/2010/main" val="1075781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“Gerald” classroom clear example at 06:57 -- https://</a:t>
            </a:r>
            <a:r>
              <a:rPr lang="en-US" dirty="0" err="1"/>
              <a:t>www.ksdetasn.org</a:t>
            </a:r>
            <a:r>
              <a:rPr lang="en-US" dirty="0"/>
              <a:t>/resources/1106</a:t>
            </a:r>
          </a:p>
          <a:p>
            <a:r>
              <a:rPr lang="en-US" dirty="0"/>
              <a:t>Vimeo direct link: https://</a:t>
            </a:r>
            <a:r>
              <a:rPr lang="en-US" dirty="0" err="1"/>
              <a:t>vimeo.com</a:t>
            </a:r>
            <a:r>
              <a:rPr lang="en-US" dirty="0"/>
              <a:t>/196772895#t=357s</a:t>
            </a:r>
          </a:p>
          <a:p>
            <a:r>
              <a:rPr lang="en-US" dirty="0"/>
              <a:t>“Cindy” hallway wordless clearing example at 05:35 -- https://</a:t>
            </a:r>
            <a:r>
              <a:rPr lang="en-US" dirty="0" err="1"/>
              <a:t>www.ksdetasn.org</a:t>
            </a:r>
            <a:r>
              <a:rPr lang="en-US" dirty="0"/>
              <a:t>/resources/1106</a:t>
            </a:r>
          </a:p>
          <a:p>
            <a:r>
              <a:rPr lang="en-US" dirty="0"/>
              <a:t>Vimeo direct link: https://</a:t>
            </a:r>
            <a:r>
              <a:rPr lang="en-US" dirty="0" err="1"/>
              <a:t>vimeo.com</a:t>
            </a:r>
            <a:r>
              <a:rPr lang="en-US" dirty="0"/>
              <a:t>/196772895#t=335s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better “Cindy” hallway clear with directions to students example at 07:59 -- https://</a:t>
            </a:r>
            <a:r>
              <a:rPr lang="en-US" dirty="0" err="1"/>
              <a:t>www.ksdetasn.org</a:t>
            </a:r>
            <a:r>
              <a:rPr lang="en-US" dirty="0"/>
              <a:t>/resources/1104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Vimeo direct link: https://</a:t>
            </a:r>
            <a:r>
              <a:rPr lang="en-US" dirty="0" err="1"/>
              <a:t>vimeo.com</a:t>
            </a:r>
            <a:r>
              <a:rPr lang="en-US" dirty="0"/>
              <a:t>/197283708#t=479s</a:t>
            </a:r>
          </a:p>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38</a:t>
            </a:fld>
            <a:endParaRPr lang="en-US"/>
          </a:p>
        </p:txBody>
      </p:sp>
    </p:spTree>
    <p:extLst>
      <p:ext uri="{BB962C8B-B14F-4D97-AF65-F5344CB8AC3E}">
        <p14:creationId xmlns:p14="http://schemas.microsoft.com/office/powerpoint/2010/main" val="373153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Marks the beginning of the student’s disengagement and corresponding reduction in agitation.  However, the students in this phase are not especially cooperative or responsive to adult social influence</a:t>
            </a:r>
          </a:p>
          <a:p>
            <a:r>
              <a:rPr lang="en-US" altLang="en-US" sz="1200" dirty="0"/>
              <a:t>Denial about their behavior … blame someone else.</a:t>
            </a:r>
          </a:p>
          <a:p>
            <a:r>
              <a:rPr lang="en-US" altLang="en-US" sz="1200" dirty="0"/>
              <a:t>PITFALL: Avoid initiating a conversation with the student that they may perceive as placing blame on them for what has happened</a:t>
            </a:r>
          </a:p>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39</a:t>
            </a:fld>
            <a:endParaRPr lang="en-US"/>
          </a:p>
        </p:txBody>
      </p:sp>
    </p:spTree>
    <p:extLst>
      <p:ext uri="{BB962C8B-B14F-4D97-AF65-F5344CB8AC3E}">
        <p14:creationId xmlns:p14="http://schemas.microsoft.com/office/powerpoint/2010/main" val="2922604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hallway example with room clear (with directions to students) at 07:56 -- https://</a:t>
            </a:r>
            <a:r>
              <a:rPr lang="en-US" dirty="0" err="1"/>
              <a:t>www.ksdetasn.org</a:t>
            </a:r>
            <a:r>
              <a:rPr lang="en-US" dirty="0"/>
              <a:t>/resources/1104</a:t>
            </a:r>
          </a:p>
          <a:p>
            <a:r>
              <a:rPr lang="en-US" dirty="0"/>
              <a:t>Vimeo direct link: https://</a:t>
            </a:r>
            <a:r>
              <a:rPr lang="en-US" dirty="0" err="1"/>
              <a:t>vimeo.com</a:t>
            </a:r>
            <a:r>
              <a:rPr lang="en-US" dirty="0"/>
              <a:t>/197283708#t=476s</a:t>
            </a:r>
          </a:p>
        </p:txBody>
      </p:sp>
      <p:sp>
        <p:nvSpPr>
          <p:cNvPr id="4" name="Slide Number Placeholder 3"/>
          <p:cNvSpPr>
            <a:spLocks noGrp="1"/>
          </p:cNvSpPr>
          <p:nvPr>
            <p:ph type="sldNum" sz="quarter" idx="5"/>
          </p:nvPr>
        </p:nvSpPr>
        <p:spPr/>
        <p:txBody>
          <a:bodyPr/>
          <a:lstStyle/>
          <a:p>
            <a:fld id="{64E4994B-E52C-D74C-B177-36CA851DEDE8}" type="slidenum">
              <a:rPr lang="en-US" smtClean="0"/>
              <a:t>40</a:t>
            </a:fld>
            <a:endParaRPr lang="en-US"/>
          </a:p>
        </p:txBody>
      </p:sp>
    </p:spTree>
    <p:extLst>
      <p:ext uri="{BB962C8B-B14F-4D97-AF65-F5344CB8AC3E}">
        <p14:creationId xmlns:p14="http://schemas.microsoft.com/office/powerpoint/2010/main" val="2213363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Behavior returns to a </a:t>
            </a:r>
            <a:r>
              <a:rPr lang="en-US" altLang="en-US" sz="1200" dirty="0" err="1"/>
              <a:t>nonagitated</a:t>
            </a:r>
            <a:r>
              <a:rPr lang="en-US" altLang="en-US" sz="1200" dirty="0"/>
              <a:t> state, but not yet calm</a:t>
            </a:r>
          </a:p>
          <a:p>
            <a:r>
              <a:rPr lang="en-US" altLang="en-US" sz="1200" dirty="0"/>
              <a:t>Seeks busy work</a:t>
            </a:r>
          </a:p>
          <a:p>
            <a:r>
              <a:rPr lang="en-US" altLang="en-US" sz="1200" dirty="0"/>
              <a:t>Could easily accelerate again to peak if demands or talk of consequences occur</a:t>
            </a:r>
          </a:p>
          <a:p>
            <a:r>
              <a:rPr lang="en-US" altLang="en-US" sz="1200" dirty="0"/>
              <a:t>Activities involving interactions with other students are difficult.  Strategies such as cooperative learning should not be initiated in this phase.</a:t>
            </a:r>
          </a:p>
          <a:p>
            <a:r>
              <a:rPr lang="en-US" altLang="en-US" sz="1200" dirty="0"/>
              <a:t>Defensive, cautious behavior.</a:t>
            </a:r>
          </a:p>
          <a:p>
            <a:r>
              <a:rPr lang="en-US" altLang="en-US" sz="1200" dirty="0"/>
              <a:t>PITFALL: Follow through on consequences (e.g., filling out an office discipline referral, notifying a parent) while minimizing disruption to the flow of instruction</a:t>
            </a:r>
          </a:p>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41</a:t>
            </a:fld>
            <a:endParaRPr lang="en-US"/>
          </a:p>
        </p:txBody>
      </p:sp>
    </p:spTree>
    <p:extLst>
      <p:ext uri="{BB962C8B-B14F-4D97-AF65-F5344CB8AC3E}">
        <p14:creationId xmlns:p14="http://schemas.microsoft.com/office/powerpoint/2010/main" val="832055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“Cindy” hallway nonexample at 09:01 -- https://</a:t>
            </a:r>
            <a:r>
              <a:rPr lang="en-US" sz="1200" kern="1200" dirty="0" err="1">
                <a:solidFill>
                  <a:schemeClr val="tx1"/>
                </a:solidFill>
                <a:effectLst/>
                <a:latin typeface="+mn-lt"/>
                <a:ea typeface="+mn-ea"/>
                <a:cs typeface="+mn-cs"/>
              </a:rPr>
              <a:t>www.ksdetasn.org</a:t>
            </a:r>
            <a:r>
              <a:rPr lang="en-US" sz="1200" kern="1200" dirty="0">
                <a:solidFill>
                  <a:schemeClr val="tx1"/>
                </a:solidFill>
                <a:effectLst/>
                <a:latin typeface="+mn-lt"/>
                <a:ea typeface="+mn-ea"/>
                <a:cs typeface="+mn-cs"/>
              </a:rPr>
              <a:t>/resources/1100</a:t>
            </a:r>
          </a:p>
          <a:p>
            <a:r>
              <a:rPr lang="en-US" sz="1200" kern="1200" dirty="0">
                <a:solidFill>
                  <a:schemeClr val="tx1"/>
                </a:solidFill>
                <a:effectLst/>
                <a:latin typeface="+mn-lt"/>
                <a:ea typeface="+mn-ea"/>
                <a:cs typeface="+mn-cs"/>
              </a:rPr>
              <a:t>Vimeo direct link: https://</a:t>
            </a:r>
            <a:r>
              <a:rPr lang="en-US" sz="1200" kern="1200" dirty="0" err="1">
                <a:solidFill>
                  <a:schemeClr val="tx1"/>
                </a:solidFill>
                <a:effectLst/>
                <a:latin typeface="+mn-lt"/>
                <a:ea typeface="+mn-ea"/>
                <a:cs typeface="+mn-cs"/>
              </a:rPr>
              <a:t>vimeo.com</a:t>
            </a:r>
            <a:r>
              <a:rPr lang="en-US" sz="1200" kern="1200" dirty="0">
                <a:solidFill>
                  <a:schemeClr val="tx1"/>
                </a:solidFill>
                <a:effectLst/>
                <a:latin typeface="+mn-lt"/>
                <a:ea typeface="+mn-ea"/>
                <a:cs typeface="+mn-cs"/>
              </a:rPr>
              <a:t>/196772653#t=541s</a:t>
            </a:r>
          </a:p>
        </p:txBody>
      </p:sp>
      <p:sp>
        <p:nvSpPr>
          <p:cNvPr id="4" name="Slide Number Placeholder 3"/>
          <p:cNvSpPr>
            <a:spLocks noGrp="1"/>
          </p:cNvSpPr>
          <p:nvPr>
            <p:ph type="sldNum" sz="quarter" idx="5"/>
          </p:nvPr>
        </p:nvSpPr>
        <p:spPr/>
        <p:txBody>
          <a:bodyPr/>
          <a:lstStyle/>
          <a:p>
            <a:fld id="{64E4994B-E52C-D74C-B177-36CA851DEDE8}" type="slidenum">
              <a:rPr lang="en-US" smtClean="0"/>
              <a:t>42</a:t>
            </a:fld>
            <a:endParaRPr lang="en-US"/>
          </a:p>
        </p:txBody>
      </p:sp>
    </p:spTree>
    <p:extLst>
      <p:ext uri="{BB962C8B-B14F-4D97-AF65-F5344CB8AC3E}">
        <p14:creationId xmlns:p14="http://schemas.microsoft.com/office/powerpoint/2010/main" val="3579630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hallway example at 09:08 -- https://</a:t>
            </a:r>
            <a:r>
              <a:rPr lang="en-US" dirty="0" err="1"/>
              <a:t>www.ksdetasn.org</a:t>
            </a:r>
            <a:r>
              <a:rPr lang="en-US" dirty="0"/>
              <a:t>/resources/1104</a:t>
            </a:r>
          </a:p>
          <a:p>
            <a:r>
              <a:rPr lang="en-US" dirty="0"/>
              <a:t>(shows example, nonexample, example)</a:t>
            </a:r>
          </a:p>
          <a:p>
            <a:r>
              <a:rPr lang="en-US" dirty="0"/>
              <a:t>Vimeo direct link: https://</a:t>
            </a:r>
            <a:r>
              <a:rPr lang="en-US" dirty="0" err="1"/>
              <a:t>vimeo.com</a:t>
            </a:r>
            <a:r>
              <a:rPr lang="en-US" dirty="0"/>
              <a:t>/197283708#t=548s</a:t>
            </a:r>
          </a:p>
        </p:txBody>
      </p:sp>
      <p:sp>
        <p:nvSpPr>
          <p:cNvPr id="4" name="Slide Number Placeholder 3"/>
          <p:cNvSpPr>
            <a:spLocks noGrp="1"/>
          </p:cNvSpPr>
          <p:nvPr>
            <p:ph type="sldNum" sz="quarter" idx="5"/>
          </p:nvPr>
        </p:nvSpPr>
        <p:spPr/>
        <p:txBody>
          <a:bodyPr/>
          <a:lstStyle/>
          <a:p>
            <a:fld id="{64E4994B-E52C-D74C-B177-36CA851DEDE8}" type="slidenum">
              <a:rPr lang="en-US" smtClean="0"/>
              <a:t>43</a:t>
            </a:fld>
            <a:endParaRPr lang="en-US"/>
          </a:p>
        </p:txBody>
      </p:sp>
    </p:spTree>
    <p:extLst>
      <p:ext uri="{BB962C8B-B14F-4D97-AF65-F5344CB8AC3E}">
        <p14:creationId xmlns:p14="http://schemas.microsoft.com/office/powerpoint/2010/main" val="1775128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nonexample at 01:43 -- https://</a:t>
            </a:r>
            <a:r>
              <a:rPr lang="en-US" dirty="0" err="1"/>
              <a:t>www.ksdetasn.org</a:t>
            </a:r>
            <a:r>
              <a:rPr lang="en-US" dirty="0"/>
              <a:t>/resources/1106</a:t>
            </a:r>
          </a:p>
          <a:p>
            <a:r>
              <a:rPr lang="en-US" dirty="0"/>
              <a:t>Vimeo direct link: https://</a:t>
            </a:r>
            <a:r>
              <a:rPr lang="en-US" dirty="0" err="1"/>
              <a:t>vimeo.com</a:t>
            </a:r>
            <a:r>
              <a:rPr lang="en-US" dirty="0"/>
              <a:t>/196772895#t=103s</a:t>
            </a:r>
          </a:p>
          <a:p>
            <a:r>
              <a:rPr lang="en-US" dirty="0"/>
              <a:t>If student perceives consequence was idea of teacher, student takes it personal as if the teacher was being purposefully harsh (or easy).</a:t>
            </a:r>
          </a:p>
        </p:txBody>
      </p:sp>
      <p:sp>
        <p:nvSpPr>
          <p:cNvPr id="4" name="Slide Number Placeholder 3"/>
          <p:cNvSpPr>
            <a:spLocks noGrp="1"/>
          </p:cNvSpPr>
          <p:nvPr>
            <p:ph type="sldNum" sz="quarter" idx="5"/>
          </p:nvPr>
        </p:nvSpPr>
        <p:spPr/>
        <p:txBody>
          <a:bodyPr/>
          <a:lstStyle/>
          <a:p>
            <a:fld id="{64E4994B-E52C-D74C-B177-36CA851DEDE8}" type="slidenum">
              <a:rPr lang="en-US" smtClean="0"/>
              <a:t>45</a:t>
            </a:fld>
            <a:endParaRPr lang="en-US"/>
          </a:p>
        </p:txBody>
      </p:sp>
    </p:spTree>
    <p:extLst>
      <p:ext uri="{BB962C8B-B14F-4D97-AF65-F5344CB8AC3E}">
        <p14:creationId xmlns:p14="http://schemas.microsoft.com/office/powerpoint/2010/main" val="917351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“Cindy” example at 11:11 -- https://</a:t>
            </a:r>
            <a:r>
              <a:rPr lang="en-US" dirty="0" err="1"/>
              <a:t>www.ksdetasn.org</a:t>
            </a:r>
            <a:r>
              <a:rPr lang="en-US" dirty="0"/>
              <a:t>/resources/1104</a:t>
            </a:r>
          </a:p>
          <a:p>
            <a:r>
              <a:rPr lang="en-US" dirty="0"/>
              <a:t>Vimeo direct link: https://</a:t>
            </a:r>
            <a:r>
              <a:rPr lang="en-US" dirty="0" err="1"/>
              <a:t>vimeo.com</a:t>
            </a:r>
            <a:r>
              <a:rPr lang="en-US" dirty="0"/>
              <a:t>/197283708#t=671s</a:t>
            </a:r>
          </a:p>
          <a:p>
            <a:r>
              <a:rPr lang="en-US" dirty="0"/>
              <a:t>Instead, students need to know ahead of time what the consequences will be so teacher can simply remind of the consequence, that it’s standard, and not the teacher’s idea.</a:t>
            </a:r>
          </a:p>
          <a:p>
            <a:r>
              <a:rPr lang="en-US" dirty="0"/>
              <a:t>Allows teacher to be sympathetic and offer to help avoid errors in the future. Teachers can provide reminders and offer choice when students know consequences in advance.</a:t>
            </a:r>
          </a:p>
        </p:txBody>
      </p:sp>
      <p:sp>
        <p:nvSpPr>
          <p:cNvPr id="4" name="Slide Number Placeholder 3"/>
          <p:cNvSpPr>
            <a:spLocks noGrp="1"/>
          </p:cNvSpPr>
          <p:nvPr>
            <p:ph type="sldNum" sz="quarter" idx="5"/>
          </p:nvPr>
        </p:nvSpPr>
        <p:spPr/>
        <p:txBody>
          <a:bodyPr/>
          <a:lstStyle/>
          <a:p>
            <a:fld id="{64E4994B-E52C-D74C-B177-36CA851DEDE8}" type="slidenum">
              <a:rPr lang="en-US" smtClean="0"/>
              <a:t>46</a:t>
            </a:fld>
            <a:endParaRPr lang="en-US"/>
          </a:p>
        </p:txBody>
      </p:sp>
    </p:spTree>
    <p:extLst>
      <p:ext uri="{BB962C8B-B14F-4D97-AF65-F5344CB8AC3E}">
        <p14:creationId xmlns:p14="http://schemas.microsoft.com/office/powerpoint/2010/main" val="47991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 leads to improved attitudes about self, others, and school, Positive social behavior, fewer conduct problems, less emotional distress, academic success</a:t>
            </a:r>
          </a:p>
          <a:p>
            <a:endParaRPr lang="en-US" dirty="0"/>
          </a:p>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7</a:t>
            </a:fld>
            <a:endParaRPr lang="en-US"/>
          </a:p>
        </p:txBody>
      </p:sp>
    </p:spTree>
    <p:extLst>
      <p:ext uri="{BB962C8B-B14F-4D97-AF65-F5344CB8AC3E}">
        <p14:creationId xmlns:p14="http://schemas.microsoft.com/office/powerpoint/2010/main" val="328645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E80C0D-F745-40EC-9F99-77C1E4FA98E6}"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47</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15257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50" indent="-226950">
              <a:lnSpc>
                <a:spcPct val="80000"/>
              </a:lnSpc>
              <a:spcBef>
                <a:spcPct val="0"/>
              </a:spcBef>
            </a:pPr>
            <a:r>
              <a:rPr lang="en-US" sz="1000" b="0" dirty="0"/>
              <a:t>Type in the chat</a:t>
            </a:r>
          </a:p>
        </p:txBody>
      </p:sp>
    </p:spTree>
    <p:extLst>
      <p:ext uri="{BB962C8B-B14F-4D97-AF65-F5344CB8AC3E}">
        <p14:creationId xmlns:p14="http://schemas.microsoft.com/office/powerpoint/2010/main" val="369609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Teach what to do and when to do it. Teach standard consequences.</a:t>
            </a:r>
          </a:p>
          <a:p>
            <a:pPr marL="514350" indent="-514350">
              <a:buFont typeface="+mj-lt"/>
              <a:buAutoNum type="arabicPeriod"/>
            </a:pPr>
            <a:r>
              <a:rPr lang="en-US" dirty="0"/>
              <a:t>Maintain the flow of instruction</a:t>
            </a:r>
          </a:p>
          <a:p>
            <a:pPr marL="514350" indent="-514350">
              <a:buFont typeface="+mj-lt"/>
              <a:buAutoNum type="arabicPeriod"/>
            </a:pPr>
            <a:r>
              <a:rPr lang="en-US" dirty="0"/>
              <a:t>Recognize on-task students, making no response to off-task students</a:t>
            </a:r>
          </a:p>
          <a:p>
            <a:pPr marL="514350" indent="-514350">
              <a:buFont typeface="+mj-lt"/>
              <a:buAutoNum type="arabicPeriod"/>
            </a:pPr>
            <a:r>
              <a:rPr lang="en-US" b="1" dirty="0">
                <a:solidFill>
                  <a:srgbClr val="0070C0"/>
                </a:solidFill>
              </a:rPr>
              <a:t>Show empathy first</a:t>
            </a:r>
          </a:p>
          <a:p>
            <a:pPr marL="514350" indent="-514350">
              <a:buFont typeface="+mj-lt"/>
              <a:buAutoNum type="arabicPeriod"/>
            </a:pPr>
            <a:r>
              <a:rPr lang="en-US" dirty="0"/>
              <a:t>Redirect (focus on task, brief language/gestures, prompt procedures for asking for help)</a:t>
            </a:r>
          </a:p>
          <a:p>
            <a:pPr marL="514350" indent="-514350">
              <a:buFont typeface="+mj-lt"/>
              <a:buAutoNum type="arabicPeriod"/>
            </a:pPr>
            <a:r>
              <a:rPr lang="en-US" dirty="0"/>
              <a:t>Give time and space</a:t>
            </a:r>
          </a:p>
          <a:p>
            <a:pPr marL="514350" indent="-514350">
              <a:buFont typeface="+mj-lt"/>
              <a:buAutoNum type="arabicPeriod"/>
            </a:pPr>
            <a:r>
              <a:rPr lang="en-US" dirty="0"/>
              <a:t>Acknowledge compliance</a:t>
            </a:r>
          </a:p>
        </p:txBody>
      </p:sp>
      <p:sp>
        <p:nvSpPr>
          <p:cNvPr id="4" name="Slide Number Placeholder 3"/>
          <p:cNvSpPr>
            <a:spLocks noGrp="1"/>
          </p:cNvSpPr>
          <p:nvPr>
            <p:ph type="sldNum" sz="quarter" idx="5"/>
          </p:nvPr>
        </p:nvSpPr>
        <p:spPr/>
        <p:txBody>
          <a:bodyPr/>
          <a:lstStyle/>
          <a:p>
            <a:fld id="{64E4994B-E52C-D74C-B177-36CA851DEDE8}" type="slidenum">
              <a:rPr lang="en-US" smtClean="0"/>
              <a:t>49</a:t>
            </a:fld>
            <a:endParaRPr lang="en-US"/>
          </a:p>
        </p:txBody>
      </p:sp>
    </p:spTree>
    <p:extLst>
      <p:ext uri="{BB962C8B-B14F-4D97-AF65-F5344CB8AC3E}">
        <p14:creationId xmlns:p14="http://schemas.microsoft.com/office/powerpoint/2010/main" val="3541568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Precision requests can help with redirect too.</a:t>
            </a:r>
          </a:p>
          <a:p>
            <a:r>
              <a:rPr lang="en-US" dirty="0"/>
              <a:t>“Please return to your seat.” (walk away)</a:t>
            </a:r>
          </a:p>
          <a:p>
            <a:r>
              <a:rPr lang="en-US" dirty="0"/>
              <a:t>“</a:t>
            </a:r>
            <a:r>
              <a:rPr lang="en-US" dirty="0" err="1"/>
              <a:t>Kāwika</a:t>
            </a:r>
            <a:r>
              <a:rPr lang="en-US" dirty="0"/>
              <a:t> I need you to return to your seat.” (walk away)</a:t>
            </a:r>
          </a:p>
          <a:p>
            <a:r>
              <a:rPr lang="en-US" dirty="0"/>
              <a:t>“You have 30 s to return to your seat.” (walk away.  It may take 90 s but he’ll grumble to friends to save face and make it back to seat.)</a:t>
            </a:r>
          </a:p>
          <a:p>
            <a:r>
              <a:rPr lang="en-US" dirty="0"/>
              <a:t>“Thank you for returning to your seat so we can get started with…”</a:t>
            </a:r>
          </a:p>
          <a:p>
            <a:r>
              <a:rPr lang="en-US" dirty="0"/>
              <a:t>If student refuses follow through with bottom line consequence, delivered in a neutral matter-of-fact manner.</a:t>
            </a:r>
          </a:p>
        </p:txBody>
      </p:sp>
      <p:sp>
        <p:nvSpPr>
          <p:cNvPr id="4" name="Slide Number Placeholder 3"/>
          <p:cNvSpPr>
            <a:spLocks noGrp="1"/>
          </p:cNvSpPr>
          <p:nvPr>
            <p:ph type="sldNum" sz="quarter" idx="5"/>
          </p:nvPr>
        </p:nvSpPr>
        <p:spPr/>
        <p:txBody>
          <a:bodyPr/>
          <a:lstStyle/>
          <a:p>
            <a:fld id="{64E4994B-E52C-D74C-B177-36CA851DEDE8}" type="slidenum">
              <a:rPr lang="en-US" smtClean="0"/>
              <a:t>50</a:t>
            </a:fld>
            <a:endParaRPr lang="en-US"/>
          </a:p>
        </p:txBody>
      </p:sp>
    </p:spTree>
    <p:extLst>
      <p:ext uri="{BB962C8B-B14F-4D97-AF65-F5344CB8AC3E}">
        <p14:creationId xmlns:p14="http://schemas.microsoft.com/office/powerpoint/2010/main" val="3722474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following directions and be clear how to demonstrate compliance. Model with students and engage in discussion. Use precorrection. Praise compliance/ following directions.</a:t>
            </a:r>
          </a:p>
          <a:p>
            <a:r>
              <a:rPr lang="en-US" dirty="0"/>
              <a:t>Gently but firmly correct those who do not comply.</a:t>
            </a:r>
          </a:p>
          <a:p>
            <a:r>
              <a:rPr lang="en-US" dirty="0"/>
              <a:t>https://</a:t>
            </a:r>
            <a:r>
              <a:rPr lang="en-US" dirty="0" err="1"/>
              <a:t>hawaii.pbslearningmedia.org</a:t>
            </a:r>
            <a:r>
              <a:rPr lang="en-US" dirty="0"/>
              <a:t>/resource/ket-pd-deescalation6/</a:t>
            </a:r>
          </a:p>
          <a:p>
            <a:r>
              <a:rPr lang="en-US" dirty="0"/>
              <a:t>Start at 0:35-1:20 nonexample</a:t>
            </a:r>
          </a:p>
          <a:p>
            <a:r>
              <a:rPr lang="en-US" dirty="0"/>
              <a:t>Start at 2:11-3:10 example</a:t>
            </a:r>
          </a:p>
          <a:p>
            <a:r>
              <a:rPr lang="en-US" dirty="0"/>
              <a:t>(bus driver video for choices)</a:t>
            </a:r>
          </a:p>
        </p:txBody>
      </p:sp>
      <p:sp>
        <p:nvSpPr>
          <p:cNvPr id="4" name="Slide Number Placeholder 3"/>
          <p:cNvSpPr>
            <a:spLocks noGrp="1"/>
          </p:cNvSpPr>
          <p:nvPr>
            <p:ph type="sldNum" sz="quarter" idx="5"/>
          </p:nvPr>
        </p:nvSpPr>
        <p:spPr/>
        <p:txBody>
          <a:bodyPr/>
          <a:lstStyle/>
          <a:p>
            <a:fld id="{64E4994B-E52C-D74C-B177-36CA851DEDE8}" type="slidenum">
              <a:rPr lang="en-US" smtClean="0"/>
              <a:t>51</a:t>
            </a:fld>
            <a:endParaRPr lang="en-US"/>
          </a:p>
        </p:txBody>
      </p:sp>
    </p:spTree>
    <p:extLst>
      <p:ext uri="{BB962C8B-B14F-4D97-AF65-F5344CB8AC3E}">
        <p14:creationId xmlns:p14="http://schemas.microsoft.com/office/powerpoint/2010/main" val="3549955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what it means to be respectful (examples and nonexamples; perspective taking; </a:t>
            </a:r>
            <a:r>
              <a:rPr lang="en-US" dirty="0" err="1"/>
              <a:t>precorrect</a:t>
            </a:r>
            <a:r>
              <a:rPr lang="en-US" dirty="0"/>
              <a:t>) and regularly praise use of respectful behavior.</a:t>
            </a:r>
          </a:p>
          <a:p>
            <a:r>
              <a:rPr lang="en-US" dirty="0"/>
              <a:t>Don’t let kids know they got under your skin. The more disrespectful a student is, the calmer the teacher should become.</a:t>
            </a:r>
          </a:p>
          <a:p>
            <a:r>
              <a:rPr lang="en-US" dirty="0"/>
              <a:t>Don’t be insulted, upset, or offended – just refer to behavior as not in alignment with established expectations</a:t>
            </a:r>
          </a:p>
          <a:p>
            <a:r>
              <a:rPr lang="en-US" dirty="0"/>
              <a:t>Disrespect toward peers and adults have same consequence</a:t>
            </a:r>
          </a:p>
          <a:p>
            <a:r>
              <a:rPr lang="en-US" dirty="0"/>
              <a:t>Do not allow disrespect toward you to interrupt the lesson</a:t>
            </a:r>
          </a:p>
          <a:p>
            <a:r>
              <a:rPr lang="en-US" dirty="0"/>
              <a:t>“Mandy” nonexample at 05:43-06:12 -- https://</a:t>
            </a:r>
            <a:r>
              <a:rPr lang="en-US" dirty="0" err="1"/>
              <a:t>www.ksdetasn.org</a:t>
            </a:r>
            <a:r>
              <a:rPr lang="en-US" dirty="0"/>
              <a:t>/resources/1112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“Mandy” example at 07:07-07:40 -- https://</a:t>
            </a:r>
            <a:r>
              <a:rPr lang="en-US" dirty="0" err="1"/>
              <a:t>www.ksdetasn.org</a:t>
            </a:r>
            <a:r>
              <a:rPr lang="en-US" dirty="0"/>
              <a:t>/resources/1112</a:t>
            </a:r>
          </a:p>
        </p:txBody>
      </p:sp>
      <p:sp>
        <p:nvSpPr>
          <p:cNvPr id="4" name="Slide Number Placeholder 3"/>
          <p:cNvSpPr>
            <a:spLocks noGrp="1"/>
          </p:cNvSpPr>
          <p:nvPr>
            <p:ph type="sldNum" sz="quarter" idx="5"/>
          </p:nvPr>
        </p:nvSpPr>
        <p:spPr/>
        <p:txBody>
          <a:bodyPr/>
          <a:lstStyle/>
          <a:p>
            <a:fld id="{64E4994B-E52C-D74C-B177-36CA851DEDE8}" type="slidenum">
              <a:rPr lang="en-US" smtClean="0"/>
              <a:t>52</a:t>
            </a:fld>
            <a:endParaRPr lang="en-US"/>
          </a:p>
        </p:txBody>
      </p:sp>
    </p:spTree>
    <p:extLst>
      <p:ext uri="{BB962C8B-B14F-4D97-AF65-F5344CB8AC3E}">
        <p14:creationId xmlns:p14="http://schemas.microsoft.com/office/powerpoint/2010/main" val="3105417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“Mandy” nonexample at 05:43-06:12 -- https://</a:t>
            </a:r>
            <a:r>
              <a:rPr lang="en-US" dirty="0" err="1"/>
              <a:t>www.ksdetasn.org</a:t>
            </a:r>
            <a:r>
              <a:rPr lang="en-US" dirty="0"/>
              <a:t>/resources/1112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“Mandy” example at 07:07-07:40 -- https://</a:t>
            </a:r>
            <a:r>
              <a:rPr lang="en-US" dirty="0" err="1"/>
              <a:t>www.ksdetasn.org</a:t>
            </a:r>
            <a:r>
              <a:rPr lang="en-US" dirty="0"/>
              <a:t>/resources/1112</a:t>
            </a:r>
          </a:p>
        </p:txBody>
      </p:sp>
      <p:sp>
        <p:nvSpPr>
          <p:cNvPr id="4" name="Slide Number Placeholder 3"/>
          <p:cNvSpPr>
            <a:spLocks noGrp="1"/>
          </p:cNvSpPr>
          <p:nvPr>
            <p:ph type="sldNum" sz="quarter" idx="5"/>
          </p:nvPr>
        </p:nvSpPr>
        <p:spPr/>
        <p:txBody>
          <a:bodyPr/>
          <a:lstStyle/>
          <a:p>
            <a:fld id="{64E4994B-E52C-D74C-B177-36CA851DEDE8}" type="slidenum">
              <a:rPr lang="en-US" smtClean="0"/>
              <a:t>53</a:t>
            </a:fld>
            <a:endParaRPr lang="en-US"/>
          </a:p>
        </p:txBody>
      </p:sp>
    </p:spTree>
    <p:extLst>
      <p:ext uri="{BB962C8B-B14F-4D97-AF65-F5344CB8AC3E}">
        <p14:creationId xmlns:p14="http://schemas.microsoft.com/office/powerpoint/2010/main" val="1001784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Font typeface="Wingdings" pitchFamily="2" charset="2"/>
              <a:buNone/>
            </a:pPr>
            <a:r>
              <a:rPr lang="en-US" altLang="en-US" sz="1200" dirty="0">
                <a:latin typeface="Arial" panose="020B0604020202020204" pitchFamily="34" charset="0"/>
                <a:cs typeface="Arial" panose="020B0604020202020204" pitchFamily="34" charset="0"/>
              </a:rPr>
              <a:t>Teach appropriate ways to get peer and adult attention. Teach appropriate ways to ask for help when frustrated with work. Model and engage in discussion. Precorrection.</a:t>
            </a:r>
          </a:p>
          <a:p>
            <a:pPr eaLnBrk="1" hangingPunct="1">
              <a:lnSpc>
                <a:spcPct val="90000"/>
              </a:lnSpc>
              <a:buFont typeface="Wingdings" pitchFamily="2" charset="2"/>
              <a:buNone/>
            </a:pPr>
            <a:r>
              <a:rPr lang="en-US" altLang="en-US" sz="1200" dirty="0">
                <a:latin typeface="Arial" panose="020B0604020202020204" pitchFamily="34" charset="0"/>
                <a:cs typeface="Arial" panose="020B0604020202020204" pitchFamily="34" charset="0"/>
              </a:rPr>
              <a:t>What to do </a:t>
            </a:r>
            <a:r>
              <a:rPr lang="en-US" altLang="en-US" sz="1200" u="sng" dirty="0">
                <a:latin typeface="Arial" panose="020B0604020202020204" pitchFamily="34" charset="0"/>
                <a:cs typeface="Arial" panose="020B0604020202020204" pitchFamily="34" charset="0"/>
              </a:rPr>
              <a:t>before</a:t>
            </a:r>
            <a:r>
              <a:rPr lang="en-US" altLang="en-US" sz="1200" u="none"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a behavior escalates:</a:t>
            </a:r>
          </a:p>
          <a:p>
            <a:pPr eaLnBrk="1" hangingPunct="1">
              <a:lnSpc>
                <a:spcPct val="90000"/>
              </a:lnSpc>
            </a:pPr>
            <a:r>
              <a:rPr lang="en-US" altLang="en-US" sz="1200" dirty="0">
                <a:latin typeface="Arial" panose="020B0604020202020204" pitchFamily="34" charset="0"/>
                <a:cs typeface="Arial" panose="020B0604020202020204" pitchFamily="34" charset="0"/>
              </a:rPr>
              <a:t>Achieve eye contact</a:t>
            </a:r>
          </a:p>
          <a:p>
            <a:pPr eaLnBrk="1" hangingPunct="1">
              <a:lnSpc>
                <a:spcPct val="90000"/>
              </a:lnSpc>
            </a:pPr>
            <a:r>
              <a:rPr lang="en-US" altLang="en-US" sz="1200" dirty="0">
                <a:latin typeface="Arial" panose="020B0604020202020204" pitchFamily="34" charset="0"/>
                <a:cs typeface="Arial" panose="020B0604020202020204" pitchFamily="34" charset="0"/>
              </a:rPr>
              <a:t>Use the student’s name</a:t>
            </a:r>
          </a:p>
          <a:p>
            <a:pPr eaLnBrk="1" hangingPunct="1">
              <a:lnSpc>
                <a:spcPct val="90000"/>
              </a:lnSpc>
            </a:pPr>
            <a:r>
              <a:rPr lang="en-US" altLang="en-US" sz="1200" dirty="0">
                <a:latin typeface="Arial" panose="020B0604020202020204" pitchFamily="34" charset="0"/>
                <a:cs typeface="Arial" panose="020B0604020202020204" pitchFamily="34" charset="0"/>
              </a:rPr>
              <a:t>Use a non-verbal signal</a:t>
            </a:r>
          </a:p>
          <a:p>
            <a:pPr eaLnBrk="1" hangingPunct="1">
              <a:lnSpc>
                <a:spcPct val="90000"/>
              </a:lnSpc>
            </a:pPr>
            <a:r>
              <a:rPr lang="en-US" altLang="en-US" sz="1200" dirty="0">
                <a:latin typeface="Arial" panose="020B0604020202020204" pitchFamily="34" charset="0"/>
                <a:cs typeface="Arial" panose="020B0604020202020204" pitchFamily="34" charset="0"/>
              </a:rPr>
              <a:t>Proximity/praise</a:t>
            </a:r>
          </a:p>
          <a:p>
            <a:pPr eaLnBrk="1" hangingPunct="1">
              <a:lnSpc>
                <a:spcPct val="90000"/>
              </a:lnSpc>
            </a:pPr>
            <a:r>
              <a:rPr lang="en-US" altLang="en-US" sz="1200" dirty="0">
                <a:latin typeface="Arial" panose="020B0604020202020204" pitchFamily="34" charset="0"/>
                <a:cs typeface="Arial" panose="020B0604020202020204" pitchFamily="34" charset="0"/>
              </a:rPr>
              <a:t>Relaxation techniques</a:t>
            </a:r>
          </a:p>
          <a:p>
            <a:pPr eaLnBrk="1" hangingPunct="1">
              <a:lnSpc>
                <a:spcPct val="90000"/>
              </a:lnSpc>
            </a:pPr>
            <a:r>
              <a:rPr lang="en-US" altLang="en-US" sz="1200" dirty="0">
                <a:latin typeface="Arial" panose="020B0604020202020204" pitchFamily="34" charset="0"/>
                <a:cs typeface="Arial" panose="020B0604020202020204" pitchFamily="34" charset="0"/>
              </a:rPr>
              <a:t>Do the unexpected (break the chain of behaviors). “Hey come here I want to show you something neat.”</a:t>
            </a:r>
          </a:p>
          <a:p>
            <a:pPr eaLnBrk="1" hangingPunct="1">
              <a:lnSpc>
                <a:spcPct val="90000"/>
              </a:lnSpc>
            </a:pPr>
            <a:r>
              <a:rPr lang="en-US" altLang="en-US" sz="1200" dirty="0">
                <a:latin typeface="Arial" panose="020B0604020202020204" pitchFamily="34" charset="0"/>
                <a:cs typeface="Arial" panose="020B0604020202020204" pitchFamily="34" charset="0"/>
              </a:rPr>
              <a:t>Give them time to think – give them time to decide.</a:t>
            </a:r>
          </a:p>
          <a:p>
            <a:pPr eaLnBrk="1" hangingPunct="1">
              <a:lnSpc>
                <a:spcPct val="90000"/>
              </a:lnSpc>
            </a:pPr>
            <a:r>
              <a:rPr lang="en-US" altLang="en-US" sz="1200" dirty="0">
                <a:latin typeface="Arial" panose="020B0604020202020204" pitchFamily="34" charset="0"/>
                <a:cs typeface="Arial" panose="020B0604020202020204" pitchFamily="34" charset="0"/>
              </a:rPr>
              <a:t>Engage in movement activities.</a:t>
            </a:r>
          </a:p>
          <a:p>
            <a:pPr eaLnBrk="1" hangingPunct="1">
              <a:lnSpc>
                <a:spcPct val="90000"/>
              </a:lnSpc>
            </a:pPr>
            <a:r>
              <a:rPr lang="en-US" altLang="en-US" sz="1200" dirty="0">
                <a:latin typeface="Arial" panose="020B0604020202020204" pitchFamily="34" charset="0"/>
                <a:cs typeface="Arial" panose="020B0604020202020204" pitchFamily="34" charset="0"/>
              </a:rPr>
              <a:t>Give more “start” requests instead of “stop” requests.</a:t>
            </a:r>
          </a:p>
        </p:txBody>
      </p:sp>
      <p:sp>
        <p:nvSpPr>
          <p:cNvPr id="4" name="Slide Number Placeholder 3"/>
          <p:cNvSpPr>
            <a:spLocks noGrp="1"/>
          </p:cNvSpPr>
          <p:nvPr>
            <p:ph type="sldNum" sz="quarter" idx="5"/>
          </p:nvPr>
        </p:nvSpPr>
        <p:spPr/>
        <p:txBody>
          <a:bodyPr/>
          <a:lstStyle/>
          <a:p>
            <a:fld id="{64E4994B-E52C-D74C-B177-36CA851DEDE8}" type="slidenum">
              <a:rPr lang="en-US" smtClean="0"/>
              <a:t>54</a:t>
            </a:fld>
            <a:endParaRPr lang="en-US"/>
          </a:p>
        </p:txBody>
      </p:sp>
    </p:spTree>
    <p:extLst>
      <p:ext uri="{BB962C8B-B14F-4D97-AF65-F5344CB8AC3E}">
        <p14:creationId xmlns:p14="http://schemas.microsoft.com/office/powerpoint/2010/main" val="596196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 host for Caleb:</a:t>
            </a:r>
          </a:p>
          <a:p>
            <a:r>
              <a:rPr lang="en-US" dirty="0"/>
              <a:t>Full video (start at 0:25, then 2:09): https://</a:t>
            </a:r>
            <a:r>
              <a:rPr lang="en-US" dirty="0" err="1"/>
              <a:t>ket.org</a:t>
            </a:r>
            <a:r>
              <a:rPr lang="en-US" dirty="0"/>
              <a:t>/program/promoting-positive-behavior-in-schools/de-escalation-strategy-disruptive-behavior-classroom/</a:t>
            </a:r>
          </a:p>
          <a:p>
            <a:r>
              <a:rPr lang="en-US" dirty="0"/>
              <a:t>Nonexample: https://</a:t>
            </a:r>
            <a:r>
              <a:rPr lang="en-US" dirty="0" err="1"/>
              <a:t>vimeo.com</a:t>
            </a:r>
            <a:r>
              <a:rPr lang="en-US" dirty="0"/>
              <a:t>/1022594922?fl=</a:t>
            </a:r>
            <a:r>
              <a:rPr lang="en-US" dirty="0" err="1"/>
              <a:t>pl&amp;fe</a:t>
            </a:r>
            <a:r>
              <a:rPr lang="en-US" dirty="0"/>
              <a:t>=</a:t>
            </a:r>
            <a:r>
              <a:rPr lang="en-US" dirty="0" err="1"/>
              <a:t>sh#t</a:t>
            </a:r>
            <a:r>
              <a:rPr lang="en-US" dirty="0"/>
              <a:t>=3s</a:t>
            </a:r>
          </a:p>
          <a:p>
            <a:r>
              <a:rPr lang="en-US" dirty="0"/>
              <a:t>Example: https://</a:t>
            </a:r>
            <a:r>
              <a:rPr lang="en-US" dirty="0" err="1"/>
              <a:t>vimeo.com</a:t>
            </a:r>
            <a:r>
              <a:rPr lang="en-US" dirty="0"/>
              <a:t>/1022589016?fl=</a:t>
            </a:r>
            <a:r>
              <a:rPr lang="en-US" dirty="0" err="1"/>
              <a:t>pl&amp;fe</a:t>
            </a:r>
            <a:r>
              <a:rPr lang="en-US" dirty="0"/>
              <a:t>=</a:t>
            </a:r>
            <a:r>
              <a:rPr lang="en-US" dirty="0" err="1"/>
              <a:t>sh#t</a:t>
            </a:r>
            <a:r>
              <a:rPr lang="en-US" dirty="0"/>
              <a:t>=3s</a:t>
            </a:r>
          </a:p>
          <a:p>
            <a:endParaRPr lang="en-US" dirty="0"/>
          </a:p>
          <a:p>
            <a:r>
              <a:rPr lang="en-US" dirty="0"/>
              <a:t>Collection: https://</a:t>
            </a:r>
            <a:r>
              <a:rPr lang="en-US" dirty="0" err="1"/>
              <a:t>hawaii.pbslearningmedia.org</a:t>
            </a:r>
            <a:r>
              <a:rPr lang="en-US" dirty="0"/>
              <a:t>/collection/managing-challenging-student-behaviors/</a:t>
            </a:r>
          </a:p>
          <a:p>
            <a:r>
              <a:rPr lang="en-US" dirty="0"/>
              <a:t>“Caleb” disruptive behavior: https://</a:t>
            </a:r>
            <a:r>
              <a:rPr lang="en-US" dirty="0" err="1"/>
              <a:t>www.pbslearningmedia.org</a:t>
            </a:r>
            <a:r>
              <a:rPr lang="en-US" dirty="0"/>
              <a:t>/resource/ket-pd-deescalation3/disruptive-behavior/</a:t>
            </a:r>
          </a:p>
          <a:p>
            <a:r>
              <a:rPr lang="en-US" dirty="0"/>
              <a:t>0:18-1:18 nonexample</a:t>
            </a:r>
          </a:p>
          <a:p>
            <a:r>
              <a:rPr lang="en-US" dirty="0"/>
              <a:t>2:00-3:15 example</a:t>
            </a:r>
          </a:p>
          <a:p>
            <a:endParaRPr lang="en-US" dirty="0"/>
          </a:p>
          <a:p>
            <a:r>
              <a:rPr lang="en-US" dirty="0"/>
              <a:t>“Kristin” alternative: https://</a:t>
            </a:r>
            <a:r>
              <a:rPr lang="en-US" dirty="0" err="1"/>
              <a:t>www.ksdetasn.org</a:t>
            </a:r>
            <a:r>
              <a:rPr lang="en-US" dirty="0"/>
              <a:t>/resources/1110</a:t>
            </a:r>
          </a:p>
          <a:p>
            <a:r>
              <a:rPr lang="en-US" dirty="0"/>
              <a:t>https://</a:t>
            </a:r>
            <a:r>
              <a:rPr lang="en-US" dirty="0" err="1"/>
              <a:t>vimeo.com</a:t>
            </a:r>
            <a:r>
              <a:rPr lang="en-US" dirty="0"/>
              <a:t>/196772953?fl=</a:t>
            </a:r>
            <a:r>
              <a:rPr lang="en-US" dirty="0" err="1"/>
              <a:t>pl&amp;fe</a:t>
            </a:r>
            <a:r>
              <a:rPr lang="en-US" dirty="0"/>
              <a:t>=</a:t>
            </a:r>
            <a:r>
              <a:rPr lang="en-US" dirty="0" err="1"/>
              <a:t>sh#t</a:t>
            </a:r>
            <a:r>
              <a:rPr lang="en-US" dirty="0"/>
              <a:t>=6m15s</a:t>
            </a:r>
          </a:p>
          <a:p>
            <a:r>
              <a:rPr lang="en-US" dirty="0"/>
              <a:t>6:15-7:05 non-example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vimeo.com</a:t>
            </a:r>
            <a:r>
              <a:rPr lang="en-US" dirty="0"/>
              <a:t>/196772953?fl=</a:t>
            </a:r>
            <a:r>
              <a:rPr lang="en-US" dirty="0" err="1"/>
              <a:t>pl&amp;fe</a:t>
            </a:r>
            <a:r>
              <a:rPr lang="en-US" dirty="0"/>
              <a:t>=</a:t>
            </a:r>
            <a:r>
              <a:rPr lang="en-US" dirty="0" err="1"/>
              <a:t>sh#t</a:t>
            </a:r>
            <a:r>
              <a:rPr lang="en-US" dirty="0"/>
              <a:t>=7m50s</a:t>
            </a:r>
          </a:p>
          <a:p>
            <a:r>
              <a:rPr lang="en-US" dirty="0"/>
              <a:t>7:50-9:10 example</a:t>
            </a:r>
          </a:p>
        </p:txBody>
      </p:sp>
      <p:sp>
        <p:nvSpPr>
          <p:cNvPr id="4" name="Slide Number Placeholder 3"/>
          <p:cNvSpPr>
            <a:spLocks noGrp="1"/>
          </p:cNvSpPr>
          <p:nvPr>
            <p:ph type="sldNum" sz="quarter" idx="5"/>
          </p:nvPr>
        </p:nvSpPr>
        <p:spPr/>
        <p:txBody>
          <a:bodyPr/>
          <a:lstStyle/>
          <a:p>
            <a:fld id="{64E4994B-E52C-D74C-B177-36CA851DEDE8}" type="slidenum">
              <a:rPr lang="en-US" smtClean="0"/>
              <a:t>55</a:t>
            </a:fld>
            <a:endParaRPr lang="en-US"/>
          </a:p>
        </p:txBody>
      </p:sp>
    </p:spTree>
    <p:extLst>
      <p:ext uri="{BB962C8B-B14F-4D97-AF65-F5344CB8AC3E}">
        <p14:creationId xmlns:p14="http://schemas.microsoft.com/office/powerpoint/2010/main" val="1262625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Collection: https://</a:t>
            </a:r>
            <a:r>
              <a:rPr lang="en-US" dirty="0" err="1"/>
              <a:t>hawaii.pbslearningmedia.org</a:t>
            </a:r>
            <a:r>
              <a:rPr lang="en-US" dirty="0"/>
              <a:t>/collection/managing-challenging-student-behaviors/</a:t>
            </a:r>
          </a:p>
          <a:p>
            <a:r>
              <a:rPr lang="en-US" dirty="0"/>
              <a:t>“Caleb” disruptive behavior: https://</a:t>
            </a:r>
            <a:r>
              <a:rPr lang="en-US" dirty="0" err="1"/>
              <a:t>www.pbslearningmedia.org</a:t>
            </a:r>
            <a:r>
              <a:rPr lang="en-US" dirty="0"/>
              <a:t>/resource/ket-pd-deescalation3/disruptive-behavior/</a:t>
            </a:r>
          </a:p>
          <a:p>
            <a:r>
              <a:rPr lang="en-US" dirty="0"/>
              <a:t>0:18-1:18 nonexample</a:t>
            </a:r>
          </a:p>
          <a:p>
            <a:r>
              <a:rPr lang="en-US" dirty="0"/>
              <a:t>2:00-3:15 example</a:t>
            </a:r>
          </a:p>
          <a:p>
            <a:r>
              <a:rPr lang="en-US" dirty="0"/>
              <a:t>“Kristin” alternative: https://</a:t>
            </a:r>
            <a:r>
              <a:rPr lang="en-US" dirty="0" err="1"/>
              <a:t>www.ksdetasn.org</a:t>
            </a:r>
            <a:r>
              <a:rPr lang="en-US" dirty="0"/>
              <a:t>/resources/1110</a:t>
            </a:r>
          </a:p>
          <a:p>
            <a:r>
              <a:rPr lang="en-US" dirty="0"/>
              <a:t>6:15-7:05 non-example</a:t>
            </a:r>
          </a:p>
          <a:p>
            <a:r>
              <a:rPr lang="en-US" dirty="0"/>
              <a:t>7:50-9:10 example</a:t>
            </a:r>
          </a:p>
        </p:txBody>
      </p:sp>
      <p:sp>
        <p:nvSpPr>
          <p:cNvPr id="4" name="Slide Number Placeholder 3"/>
          <p:cNvSpPr>
            <a:spLocks noGrp="1"/>
          </p:cNvSpPr>
          <p:nvPr>
            <p:ph type="sldNum" sz="quarter" idx="5"/>
          </p:nvPr>
        </p:nvSpPr>
        <p:spPr/>
        <p:txBody>
          <a:bodyPr/>
          <a:lstStyle/>
          <a:p>
            <a:fld id="{64E4994B-E52C-D74C-B177-36CA851DEDE8}" type="slidenum">
              <a:rPr lang="en-US" smtClean="0"/>
              <a:t>56</a:t>
            </a:fld>
            <a:endParaRPr lang="en-US"/>
          </a:p>
        </p:txBody>
      </p:sp>
    </p:spTree>
    <p:extLst>
      <p:ext uri="{BB962C8B-B14F-4D97-AF65-F5344CB8AC3E}">
        <p14:creationId xmlns:p14="http://schemas.microsoft.com/office/powerpoint/2010/main" val="3600507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teach expectations first with relevant examples and nonexamples. Teach a standard consequence for specific types of provocative behavior (dress code, language/</a:t>
            </a:r>
            <a:r>
              <a:rPr lang="en-US" dirty="0" err="1"/>
              <a:t>guestures</a:t>
            </a:r>
            <a:r>
              <a:rPr lang="en-US" dirty="0"/>
              <a:t>, sexually inappropriate, etc.). Discuss why specific expectations are necessary.</a:t>
            </a:r>
          </a:p>
          <a:p>
            <a:r>
              <a:rPr lang="en-US" dirty="0"/>
              <a:t>Present options as a choice to avoid consequences and ask the student to choose. Offer assistance but ask the student to take care of the problem.</a:t>
            </a:r>
          </a:p>
          <a:p>
            <a:r>
              <a:rPr lang="en-US" dirty="0"/>
              <a:t>Provocative behavior https://</a:t>
            </a:r>
            <a:r>
              <a:rPr lang="en-US" dirty="0" err="1"/>
              <a:t>www.ksdetasn.org</a:t>
            </a:r>
            <a:r>
              <a:rPr lang="en-US" dirty="0"/>
              <a:t>/resources/1114</a:t>
            </a:r>
          </a:p>
          <a:p>
            <a:r>
              <a:rPr lang="en-US" dirty="0"/>
              <a:t>Start at 5:28 (nonexample)</a:t>
            </a:r>
          </a:p>
          <a:p>
            <a:r>
              <a:rPr lang="en-US" dirty="0"/>
              <a:t>Start at 6:48 (example)</a:t>
            </a:r>
          </a:p>
        </p:txBody>
      </p:sp>
      <p:sp>
        <p:nvSpPr>
          <p:cNvPr id="4" name="Slide Number Placeholder 3"/>
          <p:cNvSpPr>
            <a:spLocks noGrp="1"/>
          </p:cNvSpPr>
          <p:nvPr>
            <p:ph type="sldNum" sz="quarter" idx="5"/>
          </p:nvPr>
        </p:nvSpPr>
        <p:spPr/>
        <p:txBody>
          <a:bodyPr/>
          <a:lstStyle/>
          <a:p>
            <a:fld id="{64E4994B-E52C-D74C-B177-36CA851DEDE8}" type="slidenum">
              <a:rPr lang="en-US" smtClean="0"/>
              <a:t>57</a:t>
            </a:fld>
            <a:endParaRPr lang="en-US"/>
          </a:p>
        </p:txBody>
      </p:sp>
    </p:spTree>
    <p:extLst>
      <p:ext uri="{BB962C8B-B14F-4D97-AF65-F5344CB8AC3E}">
        <p14:creationId xmlns:p14="http://schemas.microsoft.com/office/powerpoint/2010/main" val="44046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4/23/2015</a:t>
            </a:r>
          </a:p>
        </p:txBody>
      </p:sp>
    </p:spTree>
    <p:extLst>
      <p:ext uri="{BB962C8B-B14F-4D97-AF65-F5344CB8AC3E}">
        <p14:creationId xmlns:p14="http://schemas.microsoft.com/office/powerpoint/2010/main" val="2949159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www.ksdetasn.org</a:t>
            </a:r>
            <a:r>
              <a:rPr lang="en-US" dirty="0"/>
              <a:t>/resources/1114</a:t>
            </a:r>
          </a:p>
          <a:p>
            <a:r>
              <a:rPr lang="en-US" dirty="0"/>
              <a:t>Start at 5:28 (nonexample)</a:t>
            </a:r>
          </a:p>
          <a:p>
            <a:r>
              <a:rPr lang="en-US" dirty="0"/>
              <a:t>Start at 6:48 (example)</a:t>
            </a:r>
          </a:p>
        </p:txBody>
      </p:sp>
      <p:sp>
        <p:nvSpPr>
          <p:cNvPr id="4" name="Slide Number Placeholder 3"/>
          <p:cNvSpPr>
            <a:spLocks noGrp="1"/>
          </p:cNvSpPr>
          <p:nvPr>
            <p:ph type="sldNum" sz="quarter" idx="5"/>
          </p:nvPr>
        </p:nvSpPr>
        <p:spPr/>
        <p:txBody>
          <a:bodyPr/>
          <a:lstStyle/>
          <a:p>
            <a:fld id="{64E4994B-E52C-D74C-B177-36CA851DEDE8}" type="slidenum">
              <a:rPr lang="en-US" smtClean="0"/>
              <a:t>58</a:t>
            </a:fld>
            <a:endParaRPr lang="en-US"/>
          </a:p>
        </p:txBody>
      </p:sp>
    </p:spTree>
    <p:extLst>
      <p:ext uri="{BB962C8B-B14F-4D97-AF65-F5344CB8AC3E}">
        <p14:creationId xmlns:p14="http://schemas.microsoft.com/office/powerpoint/2010/main" val="1796459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go by seating chart, the other kid will be triggered.  Don’t go by who has always sat there, the other kid will be triggered.  Just solve it for today.  (e.g., let one sit at teacher desk, nice chair; flip coin for future).</a:t>
            </a:r>
          </a:p>
        </p:txBody>
      </p:sp>
      <p:sp>
        <p:nvSpPr>
          <p:cNvPr id="4" name="Slide Number Placeholder 3"/>
          <p:cNvSpPr>
            <a:spLocks noGrp="1"/>
          </p:cNvSpPr>
          <p:nvPr>
            <p:ph type="sldNum" sz="quarter" idx="5"/>
          </p:nvPr>
        </p:nvSpPr>
        <p:spPr/>
        <p:txBody>
          <a:bodyPr/>
          <a:lstStyle/>
          <a:p>
            <a:fld id="{64E4994B-E52C-D74C-B177-36CA851DEDE8}" type="slidenum">
              <a:rPr lang="en-US" smtClean="0"/>
              <a:t>59</a:t>
            </a:fld>
            <a:endParaRPr lang="en-US"/>
          </a:p>
        </p:txBody>
      </p:sp>
    </p:spTree>
    <p:extLst>
      <p:ext uri="{BB962C8B-B14F-4D97-AF65-F5344CB8AC3E}">
        <p14:creationId xmlns:p14="http://schemas.microsoft.com/office/powerpoint/2010/main" val="3438712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E80C0D-F745-40EC-9F99-77C1E4FA98E6}" type="slidenum">
              <a:rPr lang="en-US">
                <a:solidFill>
                  <a:srgbClr val="000000"/>
                </a:solidFill>
                <a:latin typeface="Arial" pitchFamily="-72" charset="0"/>
                <a:ea typeface="ＭＳ Ｐゴシック" pitchFamily="-72" charset="-128"/>
                <a:cs typeface="ＭＳ Ｐゴシック" pitchFamily="-72" charset="-128"/>
              </a:rPr>
              <a:pPr fontAlgn="base">
                <a:spcBef>
                  <a:spcPct val="0"/>
                </a:spcBef>
                <a:spcAft>
                  <a:spcPct val="0"/>
                </a:spcAft>
              </a:pPr>
              <a:t>60</a:t>
            </a:fld>
            <a:endParaRPr lang="en-US">
              <a:solidFill>
                <a:srgbClr val="000000"/>
              </a:solidFill>
              <a:latin typeface="Arial" pitchFamily="-72" charset="0"/>
              <a:ea typeface="ＭＳ Ｐゴシック" pitchFamily="-72" charset="-128"/>
              <a:cs typeface="ＭＳ Ｐゴシック" pitchFamily="-72" charset="-128"/>
            </a:endParaRPr>
          </a:p>
        </p:txBody>
      </p:sp>
      <p:sp>
        <p:nvSpPr>
          <p:cNvPr id="15257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50" indent="-226950">
              <a:lnSpc>
                <a:spcPct val="80000"/>
              </a:lnSpc>
              <a:spcBef>
                <a:spcPct val="0"/>
              </a:spcBef>
            </a:pPr>
            <a:r>
              <a:rPr lang="en-US" sz="1000" dirty="0">
                <a:solidFill>
                  <a:schemeClr val="accent4"/>
                </a:solidFill>
              </a:rPr>
              <a:t>Reflect</a:t>
            </a:r>
            <a:br>
              <a:rPr lang="en-US" sz="1000" dirty="0">
                <a:solidFill>
                  <a:schemeClr val="accent4"/>
                </a:solidFill>
              </a:rPr>
            </a:br>
            <a:r>
              <a:rPr lang="en-US" sz="1000" dirty="0"/>
              <a:t>…and make plans!</a:t>
            </a:r>
            <a:endParaRPr lang="en-US" sz="1000" b="0" dirty="0"/>
          </a:p>
        </p:txBody>
      </p:sp>
    </p:spTree>
    <p:extLst>
      <p:ext uri="{BB962C8B-B14F-4D97-AF65-F5344CB8AC3E}">
        <p14:creationId xmlns:p14="http://schemas.microsoft.com/office/powerpoint/2010/main" val="369609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E46B62"/>
              </a:solidFill>
            </a:endParaRPr>
          </a:p>
        </p:txBody>
      </p:sp>
      <p:sp>
        <p:nvSpPr>
          <p:cNvPr id="4" name="Slide Number Placeholder 3"/>
          <p:cNvSpPr>
            <a:spLocks noGrp="1"/>
          </p:cNvSpPr>
          <p:nvPr>
            <p:ph type="sldNum" sz="quarter" idx="5"/>
          </p:nvPr>
        </p:nvSpPr>
        <p:spPr/>
        <p:txBody>
          <a:bodyPr/>
          <a:lstStyle/>
          <a:p>
            <a:fld id="{64E4994B-E52C-D74C-B177-36CA851DEDE8}" type="slidenum">
              <a:rPr lang="en-US" smtClean="0"/>
              <a:t>61</a:t>
            </a:fld>
            <a:endParaRPr lang="en-US"/>
          </a:p>
        </p:txBody>
      </p:sp>
    </p:spTree>
    <p:extLst>
      <p:ext uri="{BB962C8B-B14F-4D97-AF65-F5344CB8AC3E}">
        <p14:creationId xmlns:p14="http://schemas.microsoft.com/office/powerpoint/2010/main" val="41440733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from Project KUALIMA participants 2021-2022.</a:t>
            </a:r>
          </a:p>
        </p:txBody>
      </p:sp>
      <p:sp>
        <p:nvSpPr>
          <p:cNvPr id="4" name="Slide Number Placeholder 3"/>
          <p:cNvSpPr>
            <a:spLocks noGrp="1"/>
          </p:cNvSpPr>
          <p:nvPr>
            <p:ph type="sldNum" sz="quarter" idx="5"/>
          </p:nvPr>
        </p:nvSpPr>
        <p:spPr/>
        <p:txBody>
          <a:bodyPr/>
          <a:lstStyle/>
          <a:p>
            <a:fld id="{64E4994B-E52C-D74C-B177-36CA851DEDE8}" type="slidenum">
              <a:rPr lang="en-US" smtClean="0"/>
              <a:t>67</a:t>
            </a:fld>
            <a:endParaRPr lang="en-US"/>
          </a:p>
        </p:txBody>
      </p:sp>
    </p:spTree>
    <p:extLst>
      <p:ext uri="{BB962C8B-B14F-4D97-AF65-F5344CB8AC3E}">
        <p14:creationId xmlns:p14="http://schemas.microsoft.com/office/powerpoint/2010/main" val="4147791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ksdetasn.org</a:t>
            </a:r>
            <a:r>
              <a:rPr lang="en-US" dirty="0"/>
              <a:t> search for Module 1 of the “De-escalation of Behavior” doesn’t show up in results, but the rest of the modules do. Module 1 = https://</a:t>
            </a:r>
            <a:r>
              <a:rPr lang="en-US" dirty="0" err="1"/>
              <a:t>www.ksdetasn.org</a:t>
            </a:r>
            <a:r>
              <a:rPr lang="en-US" dirty="0"/>
              <a:t>/resources/1033</a:t>
            </a:r>
          </a:p>
          <a:p>
            <a:r>
              <a:rPr lang="en-US" dirty="0"/>
              <a:t>PBS video modules = https://</a:t>
            </a:r>
            <a:r>
              <a:rPr lang="en-US" dirty="0" err="1"/>
              <a:t>ket.pbslearningmedia.org</a:t>
            </a:r>
            <a:r>
              <a:rPr lang="en-US" dirty="0"/>
              <a:t>/collection/managing-challenging-student-behaviors/</a:t>
            </a:r>
          </a:p>
        </p:txBody>
      </p:sp>
      <p:sp>
        <p:nvSpPr>
          <p:cNvPr id="4" name="Slide Number Placeholder 3"/>
          <p:cNvSpPr>
            <a:spLocks noGrp="1"/>
          </p:cNvSpPr>
          <p:nvPr>
            <p:ph type="sldNum" sz="quarter" idx="5"/>
          </p:nvPr>
        </p:nvSpPr>
        <p:spPr/>
        <p:txBody>
          <a:bodyPr/>
          <a:lstStyle/>
          <a:p>
            <a:fld id="{64E4994B-E52C-D74C-B177-36CA851DEDE8}" type="slidenum">
              <a:rPr lang="en-US" smtClean="0"/>
              <a:t>69</a:t>
            </a:fld>
            <a:endParaRPr lang="en-US"/>
          </a:p>
        </p:txBody>
      </p:sp>
    </p:spTree>
    <p:extLst>
      <p:ext uri="{BB962C8B-B14F-4D97-AF65-F5344CB8AC3E}">
        <p14:creationId xmlns:p14="http://schemas.microsoft.com/office/powerpoint/2010/main" val="4434287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3D7B1-6054-49BA-BFDF-CBC57D994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67337-0150-3F32-F94A-C841733DC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881BC-CD0C-2043-FE41-75B881EBBE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9D08C2-B658-6BCC-0A26-EE0C917CB1AD}"/>
              </a:ext>
            </a:extLst>
          </p:cNvPr>
          <p:cNvSpPr>
            <a:spLocks noGrp="1"/>
          </p:cNvSpPr>
          <p:nvPr>
            <p:ph type="sldNum" sz="quarter" idx="5"/>
          </p:nvPr>
        </p:nvSpPr>
        <p:spPr/>
        <p:txBody>
          <a:bodyPr/>
          <a:lstStyle/>
          <a:p>
            <a:fld id="{AA99322B-9F77-ED40-B088-AC485BE2149F}" type="slidenum">
              <a:rPr lang="en-US" smtClean="0"/>
              <a:t>70</a:t>
            </a:fld>
            <a:endParaRPr lang="en-US"/>
          </a:p>
        </p:txBody>
      </p:sp>
    </p:spTree>
    <p:extLst>
      <p:ext uri="{BB962C8B-B14F-4D97-AF65-F5344CB8AC3E}">
        <p14:creationId xmlns:p14="http://schemas.microsoft.com/office/powerpoint/2010/main" val="1984402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950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03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32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predictive power</a:t>
            </a:r>
          </a:p>
          <a:p>
            <a:pPr eaLnBrk="1" hangingPunct="1">
              <a:spcBef>
                <a:spcPct val="0"/>
              </a:spcBef>
            </a:pPr>
            <a:r>
              <a:rPr lang="en-US" dirty="0"/>
              <a:t>Learn more about systematic universal behavior screening at ci3t.org/screening</a:t>
            </a:r>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11</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1027625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Greatest efforts at Tier 1</a:t>
            </a:r>
          </a:p>
        </p:txBody>
      </p:sp>
      <p:sp>
        <p:nvSpPr>
          <p:cNvPr id="4" name="Slide Number Placeholder 3"/>
          <p:cNvSpPr>
            <a:spLocks noGrp="1"/>
          </p:cNvSpPr>
          <p:nvPr>
            <p:ph type="sldNum" sz="quarter" idx="5"/>
          </p:nvPr>
        </p:nvSpPr>
        <p:spPr/>
        <p:txBody>
          <a:bodyPr/>
          <a:lstStyle/>
          <a:p>
            <a:fld id="{6CE9D5D3-2E19-48D7-A2AA-A8BA04DCF754}" type="slidenum">
              <a:rPr lang="en-US" smtClean="0"/>
              <a:t>12</a:t>
            </a:fld>
            <a:endParaRPr lang="en-US"/>
          </a:p>
        </p:txBody>
      </p:sp>
    </p:spTree>
    <p:extLst>
      <p:ext uri="{BB962C8B-B14F-4D97-AF65-F5344CB8AC3E}">
        <p14:creationId xmlns:p14="http://schemas.microsoft.com/office/powerpoint/2010/main" val="513025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257345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90221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461723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865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3744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29342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64353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13445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9098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07720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No Arrow">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362269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1236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29569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21124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838916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4482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4062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3791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8030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375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33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35036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06224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03758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43554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95404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54913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12/25/25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12/25/25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12/25/25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69127168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2024%20GLEC%20DLI%20Acting%20Out%20title%20slide%20animation.pptx"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6.png"/><Relationship Id="rId4" Type="http://schemas.openxmlformats.org/officeDocument/2006/relationships/diagramLayout" Target="../diagrams/layout5.xm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kusurvey.ca1.qualtrics.com/jfe/form/SV_5BIl8WmV9EJOSyi" TargetMode="External"/><Relationship Id="rId5" Type="http://schemas.openxmlformats.org/officeDocument/2006/relationships/image" Target="../media/image33.png"/><Relationship Id="rId4" Type="http://schemas.openxmlformats.org/officeDocument/2006/relationships/hyperlink" Target="https://www.ci3t.org/enhanc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hyperlink" Target="https://www.amazon.com/Supporting-Behavior-School-Success-Step/dp/146252139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s://www.amazon.com/Managing-Challenging-Behaviors-Schools-Research-Based/dp/1462558992" TargetMode="Externa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video" Target="https://player.vimeo.com/video/196772953?h=abfb8907b6&amp;app_id=122963" TargetMode="Externa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institute.crisisprevention.com/Refresh-How-To-Set-Limits.html" TargetMode="Externa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video" Target="https://player.vimeo.com/video/196772653?h=87b2438f55&amp;app_id=122963" TargetMode="Externa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video" Target="https://player.vimeo.com/video/197283708?h=4ed86b6fae&amp;app_id=122963" TargetMode="Externa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s://www.ket.org/embedded/ksenb+000222/"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video" Target="https://player.vimeo.com/video/196772895?h=c4a27f7662&amp;app_id=122963" TargetMode="External"/><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video" Target="https://player.vimeo.com/video/197283708?h=4ed86b6fae&amp;app_id=122963" TargetMode="Externa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video" Target="https://player.vimeo.com/video/196772653?h=87b2438f55&amp;app_id=122963" TargetMode="Externa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video" Target="https://player.vimeo.com/video/197283708?h=4ed86b6fae&amp;app_id=122963" TargetMode="External"/><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video" Target="https://player.vimeo.com/video/196772895?h=c4a27f7662&amp;app_id=122963" TargetMode="Externa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video" Target="https://player.vimeo.com/video/197283708?app_id=122963" TargetMode="External"/><Relationship Id="rId6" Type="http://schemas.openxmlformats.org/officeDocument/2006/relationships/image" Target="../media/image98.jpeg"/><Relationship Id="rId5" Type="http://schemas.openxmlformats.org/officeDocument/2006/relationships/image" Target="../media/image92.sv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hyperlink" Target="2024%20GLEC%20DLI%20Acting%20Out%20title%20slide%20animation.pptx"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amazon.com/Defusing-Disruptive-Behavior-Classroom-Geoffrey/dp/1412980569"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s://www.amazon.com/Defusing-Disruptive-Behavior-Classroom-Geoffrey/dp/1412980569"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video" Target="https://player.vimeo.com/video/197524365?h=0a5d7cc51c&amp;app_id=122963" TargetMode="External"/><Relationship Id="rId4" Type="http://schemas.openxmlformats.org/officeDocument/2006/relationships/image" Target="../media/image10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hyperlink" Target="https://ket.org/program/promoting-positive-behavior-in-schools/de-escalation-strategy-disruptive-behavior-classroom/" TargetMode="External"/><Relationship Id="rId4" Type="http://schemas.openxmlformats.org/officeDocument/2006/relationships/image" Target="../media/image89.svg"/></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07.png"/><Relationship Id="rId5" Type="http://schemas.openxmlformats.org/officeDocument/2006/relationships/hyperlink" Target="https://ket.org/program/promoting-positive-behavior-in-schools/de-escalation-strategy-disruptive-behavior-classroom/" TargetMode="External"/><Relationship Id="rId4" Type="http://schemas.openxmlformats.org/officeDocument/2006/relationships/image" Target="../media/image92.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xml"/><Relationship Id="rId1" Type="http://schemas.openxmlformats.org/officeDocument/2006/relationships/video" Target="https://player.vimeo.com/video/197283846?h=c77a52174b&amp;app_id=122963" TargetMode="External"/><Relationship Id="rId4" Type="http://schemas.openxmlformats.org/officeDocument/2006/relationships/image" Target="../media/image10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2.png"/></Relationships>
</file>

<file path=ppt/slides/_rels/slide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hyperlink" Target="https://www.cibrs.com/video-library/" TargetMode="External"/><Relationship Id="rId3" Type="http://schemas.openxmlformats.org/officeDocument/2006/relationships/hyperlink" Target="https://www.amazon.com/Managing-Noncompliance-Defiance-Classroom-Specialists/dp/1412960886" TargetMode="External"/><Relationship Id="rId7" Type="http://schemas.openxmlformats.org/officeDocument/2006/relationships/hyperlink" Target="https://www.amazon.com/Managing-Cycle-Acting-Out-Behavior-Classroom/dp/148337436X" TargetMode="External"/><Relationship Id="rId12" Type="http://schemas.openxmlformats.org/officeDocument/2006/relationships/hyperlink" Target="https://www.ksdetasn.or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hyperlink" Target="http://pbismissouri.org/educators/effective-class-practice" TargetMode="External"/><Relationship Id="rId5" Type="http://schemas.openxmlformats.org/officeDocument/2006/relationships/hyperlink" Target="https://www.amazon.com/Defusing-Disruptive-Behavior-Classroom-Geoffrey/dp/1412980569" TargetMode="External"/><Relationship Id="rId15" Type="http://schemas.openxmlformats.org/officeDocument/2006/relationships/image" Target="../media/image118.png"/><Relationship Id="rId10" Type="http://schemas.openxmlformats.org/officeDocument/2006/relationships/hyperlink" Target="http://iris.peabody.vanderbilt.edu/module/bi1/" TargetMode="External"/><Relationship Id="rId4" Type="http://schemas.openxmlformats.org/officeDocument/2006/relationships/image" Target="../media/image119.jpeg"/><Relationship Id="rId9" Type="http://schemas.openxmlformats.org/officeDocument/2006/relationships/hyperlink" Target="https://www.ci3t.org/enhance" TargetMode="External"/><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hyperlink" Target="https://www.amazon.com/Supporting-Behavior-School-Success-Step/dp/1462521398"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s://www.amazon.com/Managing-Challenging-Behaviors-Schools-Research-Based/dp/1462558992" TargetMode="Externa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ci3t.org/enhanc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ci3t.org/enhance" TargetMode="External"/><Relationship Id="rId2" Type="http://schemas.openxmlformats.org/officeDocument/2006/relationships/notesSlide" Target="../notesSlides/notesSlide58.xml"/><Relationship Id="rId1" Type="http://schemas.openxmlformats.org/officeDocument/2006/relationships/slideLayout" Target="../slideLayouts/slideLayout39.xml"/><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ofL CEHD Logo">
            <a:extLst>
              <a:ext uri="{FF2B5EF4-FFF2-40B4-BE49-F238E27FC236}">
                <a16:creationId xmlns:a16="http://schemas.microsoft.com/office/drawing/2014/main" id="{7729B583-AE0E-8331-3445-40FD7B58E9FD}"/>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4071739" y="5058150"/>
            <a:ext cx="3588496" cy="1365189"/>
          </a:xfrm>
          <a:prstGeom prst="rect">
            <a:avLst/>
          </a:prstGeom>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355447"/>
            <a:ext cx="10515600" cy="2387600"/>
          </a:xfrm>
        </p:spPr>
        <p:txBody>
          <a:bodyPr>
            <a:noAutofit/>
          </a:bodyPr>
          <a:lstStyle/>
          <a:p>
            <a:pPr lvl="0"/>
            <a:r>
              <a:rPr lang="en-US" dirty="0"/>
              <a:t>Responding to Crisis</a:t>
            </a:r>
            <a:br>
              <a:rPr lang="en-US" dirty="0"/>
            </a:br>
            <a:r>
              <a:rPr lang="en-US" sz="4400" dirty="0">
                <a:solidFill>
                  <a:schemeClr val="tx2"/>
                </a:solidFill>
              </a:rPr>
              <a:t>Navigating the Acting-Out Cycle</a:t>
            </a:r>
          </a:p>
        </p:txBody>
      </p:sp>
      <p:sp>
        <p:nvSpPr>
          <p:cNvPr id="5" name="Presenter">
            <a:extLst>
              <a:ext uri="{FF2B5EF4-FFF2-40B4-BE49-F238E27FC236}">
                <a16:creationId xmlns:a16="http://schemas.microsoft.com/office/drawing/2014/main" id="{6F14E7DB-DE9B-8E48-A42B-E922B410B0C7}"/>
              </a:ext>
            </a:extLst>
          </p:cNvPr>
          <p:cNvSpPr>
            <a:spLocks noGrp="1"/>
          </p:cNvSpPr>
          <p:nvPr>
            <p:ph type="subTitle" idx="1"/>
          </p:nvPr>
        </p:nvSpPr>
        <p:spPr>
          <a:xfrm>
            <a:off x="838200" y="4483390"/>
            <a:ext cx="10515600" cy="1655762"/>
          </a:xfrm>
        </p:spPr>
        <p:txBody>
          <a:bodyPr/>
          <a:lstStyle/>
          <a:p>
            <a:r>
              <a:rPr lang="en-US" dirty="0"/>
              <a:t>David James Royer, PhD, BCBA</a:t>
            </a:r>
          </a:p>
        </p:txBody>
      </p:sp>
      <p:sp>
        <p:nvSpPr>
          <p:cNvPr id="2" name="Conference and Date">
            <a:extLst>
              <a:ext uri="{FF2B5EF4-FFF2-40B4-BE49-F238E27FC236}">
                <a16:creationId xmlns:a16="http://schemas.microsoft.com/office/drawing/2014/main" id="{D6CC65A1-F8C2-435D-BD56-582B506CDC18}"/>
              </a:ext>
            </a:extLst>
          </p:cNvPr>
          <p:cNvSpPr txBox="1"/>
          <p:nvPr/>
        </p:nvSpPr>
        <p:spPr>
          <a:xfrm>
            <a:off x="986118" y="2909067"/>
            <a:ext cx="1036768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Pennsylvania Training and Technical Assistance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Calibri" panose="020F0502020204030204" pitchFamily="34" charset="0"/>
                <a:ea typeface="Calibri" panose="020F0502020204030204" pitchFamily="34" charset="0"/>
              </a:rPr>
              <a:t>Emotional Support Teachers Networking Series</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January 7, 2026</a:t>
            </a: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Arial"/>
            </a:endParaRPr>
          </a:p>
        </p:txBody>
      </p:sp>
      <p:pic>
        <p:nvPicPr>
          <p:cNvPr id="3" name="Small Module">
            <a:hlinkClick r:id="rId4"/>
            <a:extLst>
              <a:ext uri="{FF2B5EF4-FFF2-40B4-BE49-F238E27FC236}">
                <a16:creationId xmlns:a16="http://schemas.microsoft.com/office/drawing/2014/main" id="{EB904C69-86C1-0057-9C74-B72212DEDB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214199" y="3863174"/>
            <a:ext cx="1811410" cy="2830328"/>
          </a:xfrm>
          <a:prstGeom prst="rect">
            <a:avLst/>
          </a:prstGeom>
        </p:spPr>
      </p:pic>
    </p:spTree>
    <p:extLst>
      <p:ext uri="{BB962C8B-B14F-4D97-AF65-F5344CB8AC3E}">
        <p14:creationId xmlns:p14="http://schemas.microsoft.com/office/powerpoint/2010/main" val="1290036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Tm="15000">
        <p159:morph option="byObject"/>
      </p:transition>
    </mc:Choice>
    <mc:Fallback xmlns="">
      <p:transition spd="slow"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669791-B09D-A173-8200-ABF8E5C784E8}"/>
              </a:ext>
            </a:extLst>
          </p:cNvPr>
          <p:cNvSpPr txBox="1"/>
          <p:nvPr/>
        </p:nvSpPr>
        <p:spPr>
          <a:xfrm>
            <a:off x="6517944" y="5843730"/>
            <a:ext cx="2347117" cy="584775"/>
          </a:xfrm>
          <a:prstGeom prst="rect">
            <a:avLst/>
          </a:prstGeom>
          <a:noFill/>
        </p:spPr>
        <p:txBody>
          <a:bodyPr wrap="none" rtlCol="0">
            <a:spAutoFit/>
          </a:bodyPr>
          <a:lstStyle/>
          <a:p>
            <a:r>
              <a:rPr lang="en-US" sz="3200" dirty="0">
                <a:solidFill>
                  <a:schemeClr val="tx2"/>
                </a:solidFill>
              </a:rPr>
              <a:t>for behavior</a:t>
            </a:r>
          </a:p>
        </p:txBody>
      </p:sp>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5A09957-B873-4686-A463-F5135D02C7D1}"/>
              </a:ext>
            </a:extLst>
          </p:cNvPr>
          <p:cNvPicPr>
            <a:picLocks noChangeAspect="1"/>
          </p:cNvPicPr>
          <p:nvPr/>
        </p:nvPicPr>
        <p:blipFill>
          <a:blip r:embed="rId8"/>
          <a:stretch/>
        </p:blipFill>
        <p:spPr>
          <a:xfrm>
            <a:off x="314959" y="2257611"/>
            <a:ext cx="2269561" cy="2803120"/>
          </a:xfrm>
          <a:prstGeom prst="rect">
            <a:avLst/>
          </a:prstGeom>
          <a:ln>
            <a:solidFill>
              <a:schemeClr val="tx1">
                <a:lumMod val="50000"/>
                <a:lumOff val="50000"/>
              </a:schemeClr>
            </a:solidFill>
          </a:ln>
          <a:effectLst/>
        </p:spPr>
      </p:pic>
      <p:pic>
        <p:nvPicPr>
          <p:cNvPr id="3" name="Picture 2">
            <a:extLst>
              <a:ext uri="{FF2B5EF4-FFF2-40B4-BE49-F238E27FC236}">
                <a16:creationId xmlns:a16="http://schemas.microsoft.com/office/drawing/2014/main" id="{3BBFC1AA-EFA0-0A9B-7069-C384CEE5CF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81498" y="3548828"/>
            <a:ext cx="2743200" cy="1552967"/>
          </a:xfrm>
          <a:prstGeom prst="rect">
            <a:avLst/>
          </a:prstGeom>
          <a:ln>
            <a:solidFill>
              <a:schemeClr val="tx1">
                <a:lumMod val="50000"/>
                <a:lumOff val="50000"/>
              </a:schemeClr>
            </a:solidFill>
          </a:ln>
        </p:spPr>
      </p:pic>
      <p:pic>
        <p:nvPicPr>
          <p:cNvPr id="4" name="Picture 3">
            <a:extLst>
              <a:ext uri="{FF2B5EF4-FFF2-40B4-BE49-F238E27FC236}">
                <a16:creationId xmlns:a16="http://schemas.microsoft.com/office/drawing/2014/main" id="{FB7AC8FD-3971-9F63-7EBD-304DC3A116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15696" y="4442627"/>
            <a:ext cx="2743200" cy="1479932"/>
          </a:xfrm>
          <a:prstGeom prst="rect">
            <a:avLst/>
          </a:prstGeom>
          <a:ln>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p:txBody>
          <a:bodyPr>
            <a:noAutofit/>
          </a:bodyPr>
          <a:lstStyle/>
          <a:p>
            <a:r>
              <a:rPr lang="en-US" sz="4000" b="0" dirty="0"/>
              <a:t>Middle School</a:t>
            </a:r>
            <a:br>
              <a:rPr lang="en-US" dirty="0"/>
            </a:br>
            <a:r>
              <a:rPr lang="en-US" dirty="0"/>
              <a:t>Behavior &amp; Academic Characteristics of SRSS Risk Groups</a:t>
            </a:r>
          </a:p>
        </p:txBody>
      </p:sp>
      <p:graphicFrame>
        <p:nvGraphicFramePr>
          <p:cNvPr id="260144" name="Group 48" title="SSRS data table showing predictive validity"/>
          <p:cNvGraphicFramePr>
            <a:graphicFrameLocks noGrp="1"/>
          </p:cNvGraphicFramePr>
          <p:nvPr>
            <p:ph idx="1"/>
          </p:nvPr>
        </p:nvGraphicFramePr>
        <p:xfrm>
          <a:off x="838200" y="2002420"/>
          <a:ext cx="10215623" cy="4583580"/>
        </p:xfrm>
        <a:graphic>
          <a:graphicData uri="http://schemas.openxmlformats.org/drawingml/2006/table">
            <a:tbl>
              <a:tblPr/>
              <a:tblGrid>
                <a:gridCol w="2553906">
                  <a:extLst>
                    <a:ext uri="{9D8B030D-6E8A-4147-A177-3AD203B41FA5}">
                      <a16:colId xmlns:a16="http://schemas.microsoft.com/office/drawing/2014/main" val="20000"/>
                    </a:ext>
                  </a:extLst>
                </a:gridCol>
                <a:gridCol w="1668906">
                  <a:extLst>
                    <a:ext uri="{9D8B030D-6E8A-4147-A177-3AD203B41FA5}">
                      <a16:colId xmlns:a16="http://schemas.microsoft.com/office/drawing/2014/main" val="20001"/>
                    </a:ext>
                  </a:extLst>
                </a:gridCol>
                <a:gridCol w="1821431">
                  <a:extLst>
                    <a:ext uri="{9D8B030D-6E8A-4147-A177-3AD203B41FA5}">
                      <a16:colId xmlns:a16="http://schemas.microsoft.com/office/drawing/2014/main" val="20002"/>
                    </a:ext>
                  </a:extLst>
                </a:gridCol>
                <a:gridCol w="1933166">
                  <a:extLst>
                    <a:ext uri="{9D8B030D-6E8A-4147-A177-3AD203B41FA5}">
                      <a16:colId xmlns:a16="http://schemas.microsoft.com/office/drawing/2014/main" val="20003"/>
                    </a:ext>
                  </a:extLst>
                </a:gridCol>
                <a:gridCol w="2238214">
                  <a:extLst>
                    <a:ext uri="{9D8B030D-6E8A-4147-A177-3AD203B41FA5}">
                      <a16:colId xmlns:a16="http://schemas.microsoft.com/office/drawing/2014/main" val="20004"/>
                    </a:ext>
                  </a:extLst>
                </a:gridCol>
              </a:tblGrid>
              <a:tr h="413932">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Variable</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mn-lt"/>
                      </a:endParaRP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Risk</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070512">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mn-lt"/>
                        <a:cs typeface="Times New Roman" pitchFamily="18" charset="0"/>
                      </a:endParaRPr>
                    </a:p>
                  </a:txBody>
                  <a:tcPr marL="116840" marR="116840"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a:t>
                      </a:r>
                      <a:r>
                        <a:rPr kumimoji="0" lang="en-US" sz="1800" b="0" i="1" u="none" strike="noStrike" cap="none" normalizeH="0" baseline="0" dirty="0">
                          <a:ln>
                            <a:noFill/>
                          </a:ln>
                          <a:solidFill>
                            <a:schemeClr val="bg1"/>
                          </a:solidFill>
                          <a:effectLst/>
                          <a:latin typeface="+mn-lt"/>
                        </a:rPr>
                        <a:t>n</a:t>
                      </a:r>
                      <a:r>
                        <a:rPr kumimoji="0" lang="en-US" sz="1800" b="0" i="0" u="none" strike="noStrike" cap="none" normalizeH="0" baseline="0" dirty="0">
                          <a:ln>
                            <a:noFill/>
                          </a:ln>
                          <a:solidFill>
                            <a:schemeClr val="bg1"/>
                          </a:solidFill>
                          <a:effectLst/>
                          <a:latin typeface="+mn-lt"/>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a:ln>
                            <a:noFill/>
                          </a:ln>
                          <a:solidFill>
                            <a:schemeClr val="bg1"/>
                          </a:solidFill>
                          <a:effectLst/>
                          <a:latin typeface="+mn-lt"/>
                        </a:rPr>
                        <a:t>M (SD)</a:t>
                      </a: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a:t>
                      </a:r>
                      <a:r>
                        <a:rPr kumimoji="0" lang="en-US" sz="1800" b="0" i="1" u="none" strike="noStrike" cap="none" normalizeH="0" baseline="0" dirty="0">
                          <a:ln>
                            <a:noFill/>
                          </a:ln>
                          <a:solidFill>
                            <a:schemeClr val="bg1"/>
                          </a:solidFill>
                          <a:effectLst/>
                          <a:latin typeface="+mn-lt"/>
                        </a:rPr>
                        <a:t>n</a:t>
                      </a:r>
                      <a:r>
                        <a:rPr kumimoji="0" lang="en-US" sz="1800" b="0" i="0" u="none" strike="noStrike" cap="none" normalizeH="0" baseline="0" dirty="0">
                          <a:ln>
                            <a:noFill/>
                          </a:ln>
                          <a:solidFill>
                            <a:schemeClr val="bg1"/>
                          </a:solidFill>
                          <a:effectLst/>
                          <a:latin typeface="+mn-lt"/>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a:ln>
                            <a:noFill/>
                          </a:ln>
                          <a:solidFill>
                            <a:schemeClr val="bg1"/>
                          </a:solidFill>
                          <a:effectLst/>
                          <a:latin typeface="+mn-lt"/>
                        </a:rPr>
                        <a:t>M (SD)</a:t>
                      </a:r>
                      <a:endParaRPr kumimoji="0" lang="en-US" sz="1800" b="0" i="0" u="none" strike="noStrike" cap="none" normalizeH="0" baseline="0" dirty="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a:t>
                      </a:r>
                      <a:r>
                        <a:rPr kumimoji="0" lang="en-US" sz="1800" b="0" i="1" u="none" strike="noStrike" cap="none" normalizeH="0" baseline="0" dirty="0">
                          <a:ln>
                            <a:noFill/>
                          </a:ln>
                          <a:solidFill>
                            <a:schemeClr val="bg1"/>
                          </a:solidFill>
                          <a:effectLst/>
                          <a:latin typeface="+mn-lt"/>
                        </a:rPr>
                        <a:t>n</a:t>
                      </a:r>
                      <a:r>
                        <a:rPr kumimoji="0" lang="en-US" sz="1800" b="0" i="0" u="none" strike="noStrike" cap="none" normalizeH="0" baseline="0" dirty="0">
                          <a:ln>
                            <a:noFill/>
                          </a:ln>
                          <a:solidFill>
                            <a:schemeClr val="bg1"/>
                          </a:solidFill>
                          <a:effectLst/>
                          <a:latin typeface="+mn-lt"/>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a:ln>
                            <a:noFill/>
                          </a:ln>
                          <a:solidFill>
                            <a:schemeClr val="bg1"/>
                          </a:solidFill>
                          <a:effectLst/>
                          <a:latin typeface="+mn-lt"/>
                        </a:rPr>
                        <a:t>M (SD)</a:t>
                      </a:r>
                      <a:endParaRPr kumimoji="0" lang="en-US" sz="1800" b="0" i="0" u="none" strike="noStrike" cap="none" normalizeH="0" baseline="0" dirty="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rPr>
                        <a:t>Testing</a:t>
                      </a:r>
                    </a:p>
                  </a:txBody>
                  <a:tcPr marL="116840" marR="116840" marT="45723" marB="45723" anchor="b"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ODR</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(2.85)</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(5.32)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(7.01)    </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7478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In-School Suspensions</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(0.38)</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(1.04)</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(2.26)      </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L&lt;M&lt;H</a:t>
                      </a: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77478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rPr>
                        <a:t>GPA</a:t>
                      </a: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(0.52)</a:t>
                      </a:r>
                      <a:endParaRPr kumimoji="0" lang="en-US" sz="18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(0.65)</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(0.59)       </a:t>
                      </a:r>
                      <a:endParaRPr kumimoji="0" lang="en-US" sz="1800" b="0" i="0" u="none" strike="noStrike" cap="none" normalizeH="0" baseline="0" dirty="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77478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800" b="0" i="0" u="none" strike="noStrike" cap="none" normalizeH="0" baseline="0" dirty="0">
                          <a:ln>
                            <a:noFill/>
                          </a:ln>
                          <a:solidFill>
                            <a:schemeClr val="bg1"/>
                          </a:solidFill>
                          <a:effectLst/>
                          <a:latin typeface="+mn-lt"/>
                        </a:rPr>
                        <a:t>Course Failures</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(1.50)</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mn-lt"/>
                          <a:cs typeface="Times New Roman" pitchFamily="18" charset="0"/>
                        </a:rPr>
                        <a:t>(3.46)</a:t>
                      </a:r>
                      <a:endParaRPr kumimoji="0" lang="en-US" sz="18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(3.49)      </a:t>
                      </a:r>
                      <a:endParaRPr kumimoji="0" lang="en-US" sz="1800" b="0" i="0" u="none" strike="noStrike" cap="none" normalizeH="0" baseline="0" dirty="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0" y="64928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200">
                <a:solidFill>
                  <a:schemeClr val="bg2"/>
                </a:solidFill>
                <a:latin typeface="+mn-lt"/>
              </a:rPr>
              <a:t>(Lane, Parks, Kalberg, &amp; Carter, 2007)</a:t>
            </a:r>
          </a:p>
        </p:txBody>
      </p:sp>
    </p:spTree>
    <p:extLst>
      <p:ext uri="{BB962C8B-B14F-4D97-AF65-F5344CB8AC3E}">
        <p14:creationId xmlns:p14="http://schemas.microsoft.com/office/powerpoint/2010/main" val="165374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apezoid 19"/>
          <p:cNvSpPr/>
          <p:nvPr/>
        </p:nvSpPr>
        <p:spPr>
          <a:xfrm>
            <a:off x="2033588" y="3141345"/>
            <a:ext cx="8153399" cy="3609975"/>
          </a:xfrm>
          <a:prstGeom prst="trapezoid">
            <a:avLst>
              <a:gd name="adj" fmla="val 71146"/>
            </a:avLst>
          </a:prstGeom>
          <a:noFill/>
          <a:ln w="12700">
            <a:solidFill>
              <a:schemeClr val="accent1">
                <a:lumMod val="60000"/>
                <a:lumOff val="40000"/>
              </a:schemeClr>
            </a:solidFill>
          </a:ln>
          <a:effectLst>
            <a:glow rad="181846">
              <a:schemeClr val="accent1">
                <a:satMod val="175000"/>
                <a:alpha val="6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580F3C-94FF-6D6E-A77C-20FE497F14EE}"/>
              </a:ext>
            </a:extLst>
          </p:cNvPr>
          <p:cNvPicPr>
            <a:picLocks noChangeAspect="1"/>
          </p:cNvPicPr>
          <p:nvPr/>
        </p:nvPicPr>
        <p:blipFill>
          <a:blip r:embed="rId3">
            <a:clrChange>
              <a:clrFrom>
                <a:srgbClr val="F6FFF7"/>
              </a:clrFrom>
              <a:clrTo>
                <a:srgbClr val="F6FFF7">
                  <a:alpha val="0"/>
                </a:srgbClr>
              </a:clrTo>
            </a:clrChange>
          </a:blip>
          <a:stretch>
            <a:fillRect/>
          </a:stretch>
        </p:blipFill>
        <p:spPr>
          <a:xfrm>
            <a:off x="6314562" y="1542845"/>
            <a:ext cx="5727700" cy="2946400"/>
          </a:xfrm>
          <a:prstGeom prst="rect">
            <a:avLst/>
          </a:prstGeom>
        </p:spPr>
      </p:pic>
      <p:pic>
        <p:nvPicPr>
          <p:cNvPr id="1026" name="Picture 2" descr="Module 7.0">
            <a:extLst>
              <a:ext uri="{FF2B5EF4-FFF2-40B4-BE49-F238E27FC236}">
                <a16:creationId xmlns:a16="http://schemas.microsoft.com/office/drawing/2014/main" id="{E3ADC064-4EA5-5770-5AAF-94D652D9154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259" y="1542845"/>
            <a:ext cx="1841500" cy="287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3000"/>
                                        <p:tgtEl>
                                          <p:spTgt spid="20"/>
                                        </p:tgtEl>
                                      </p:cBhvr>
                                    </p:animEffect>
                                  </p:childTnLst>
                                </p:cTn>
                              </p:par>
                            </p:childTnLst>
                          </p:cTn>
                        </p:par>
                        <p:par>
                          <p:cTn id="8" fill="hold">
                            <p:stCondLst>
                              <p:cond delay="4000"/>
                            </p:stCondLst>
                            <p:childTnLst>
                              <p:par>
                                <p:cTn id="9" presetID="26" presetClass="emph" presetSubtype="0" fill="hold" grpId="0" nodeType="afterEffect">
                                  <p:stCondLst>
                                    <p:cond delay="0"/>
                                  </p:stCondLst>
                                  <p:childTnLst>
                                    <p:animEffect transition="out" filter="fade">
                                      <p:cBhvr>
                                        <p:cTn id="10" dur="1000" tmFilter="0, 0; .2, .5; .8, .5; 1, 0"/>
                                        <p:tgtEl>
                                          <p:spTgt spid="20"/>
                                        </p:tgtEl>
                                      </p:cBhvr>
                                    </p:animEffect>
                                    <p:animScale>
                                      <p:cBhvr>
                                        <p:cTn id="11"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5">
            <a:extLst>
              <a:ext uri="{FF2B5EF4-FFF2-40B4-BE49-F238E27FC236}">
                <a16:creationId xmlns:a16="http://schemas.microsoft.com/office/drawing/2014/main" id="{9E3A333F-13B2-1E49-91D6-9AE2268CD2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4557723" y="3192100"/>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5" name="Picture 24">
            <a:extLst>
              <a:ext uri="{FF2B5EF4-FFF2-40B4-BE49-F238E27FC236}">
                <a16:creationId xmlns:a16="http://schemas.microsoft.com/office/drawing/2014/main" id="{21D805CF-7CED-9F4D-8F4C-C2C4FFD3CA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02810" y="3100331"/>
            <a:ext cx="2286000" cy="301082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B932CE3D-1E55-084D-A196-08FF29C890B7}"/>
              </a:ext>
            </a:extLst>
          </p:cNvPr>
          <p:cNvSpPr>
            <a:spLocks noGrp="1"/>
          </p:cNvSpPr>
          <p:nvPr>
            <p:ph type="title"/>
          </p:nvPr>
        </p:nvSpPr>
        <p:spPr>
          <a:xfrm>
            <a:off x="220216" y="134634"/>
            <a:ext cx="10295384" cy="911379"/>
          </a:xfrm>
        </p:spPr>
        <p:txBody>
          <a:bodyPr anchor="t">
            <a:normAutofit fontScale="90000"/>
          </a:bodyPr>
          <a:lstStyle/>
          <a:p>
            <a:r>
              <a:rPr lang="en-US" dirty="0"/>
              <a:t>Low-Intensity Strategies</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b="0" dirty="0"/>
              <a:t>ci3t.org/enhance</a:t>
            </a:r>
          </a:p>
        </p:txBody>
      </p:sp>
      <p:grpSp>
        <p:nvGrpSpPr>
          <p:cNvPr id="15" name="Group 14">
            <a:extLst>
              <a:ext uri="{FF2B5EF4-FFF2-40B4-BE49-F238E27FC236}">
                <a16:creationId xmlns:a16="http://schemas.microsoft.com/office/drawing/2014/main" id="{06F44382-1D3D-C392-C32C-EA1ABD7026D9}"/>
              </a:ext>
            </a:extLst>
          </p:cNvPr>
          <p:cNvGrpSpPr/>
          <p:nvPr/>
        </p:nvGrpSpPr>
        <p:grpSpPr>
          <a:xfrm>
            <a:off x="-3010107" y="1824880"/>
            <a:ext cx="2743204" cy="4857068"/>
            <a:chOff x="2949510" y="1824880"/>
            <a:chExt cx="2743204" cy="4857068"/>
          </a:xfrm>
        </p:grpSpPr>
        <p:sp>
          <p:nvSpPr>
            <p:cNvPr id="16" name="Freeform 15">
              <a:extLst>
                <a:ext uri="{FF2B5EF4-FFF2-40B4-BE49-F238E27FC236}">
                  <a16:creationId xmlns:a16="http://schemas.microsoft.com/office/drawing/2014/main" id="{C521FC04-B80D-C249-BFF2-09F61113250E}"/>
                </a:ext>
              </a:extLst>
            </p:cNvPr>
            <p:cNvSpPr/>
            <p:nvPr/>
          </p:nvSpPr>
          <p:spPr>
            <a:xfrm>
              <a:off x="2949510"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17" name="Freeform 16">
              <a:extLst>
                <a:ext uri="{FF2B5EF4-FFF2-40B4-BE49-F238E27FC236}">
                  <a16:creationId xmlns:a16="http://schemas.microsoft.com/office/drawing/2014/main" id="{2DDCE5EF-652F-1847-A494-3E3EA53238D4}"/>
                </a:ext>
              </a:extLst>
            </p:cNvPr>
            <p:cNvSpPr/>
            <p:nvPr/>
          </p:nvSpPr>
          <p:spPr>
            <a:xfrm>
              <a:off x="2949510"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8" name="Freeform 17">
              <a:extLst>
                <a:ext uri="{FF2B5EF4-FFF2-40B4-BE49-F238E27FC236}">
                  <a16:creationId xmlns:a16="http://schemas.microsoft.com/office/drawing/2014/main" id="{8E8BD124-A4DB-584A-A7BC-AFDFB7BF9041}"/>
                </a:ext>
              </a:extLst>
            </p:cNvPr>
            <p:cNvSpPr/>
            <p:nvPr/>
          </p:nvSpPr>
          <p:spPr>
            <a:xfrm>
              <a:off x="2949510"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9" name="Freeform 18">
              <a:extLst>
                <a:ext uri="{FF2B5EF4-FFF2-40B4-BE49-F238E27FC236}">
                  <a16:creationId xmlns:a16="http://schemas.microsoft.com/office/drawing/2014/main" id="{2F5C5E7A-CBCC-FA48-AF18-AC97807CBFB2}"/>
                </a:ext>
              </a:extLst>
            </p:cNvPr>
            <p:cNvSpPr/>
            <p:nvPr/>
          </p:nvSpPr>
          <p:spPr>
            <a:xfrm>
              <a:off x="2949510"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20" name="Freeform 19">
              <a:extLst>
                <a:ext uri="{FF2B5EF4-FFF2-40B4-BE49-F238E27FC236}">
                  <a16:creationId xmlns:a16="http://schemas.microsoft.com/office/drawing/2014/main" id="{3277E839-8C3D-F44C-9F36-95BBAC3DBB83}"/>
                </a:ext>
              </a:extLst>
            </p:cNvPr>
            <p:cNvSpPr/>
            <p:nvPr/>
          </p:nvSpPr>
          <p:spPr>
            <a:xfrm>
              <a:off x="2949510"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21" name="Freeform 20">
              <a:extLst>
                <a:ext uri="{FF2B5EF4-FFF2-40B4-BE49-F238E27FC236}">
                  <a16:creationId xmlns:a16="http://schemas.microsoft.com/office/drawing/2014/main" id="{8BD126EB-ACB1-9048-8DA7-C1F635C94565}"/>
                </a:ext>
              </a:extLst>
            </p:cNvPr>
            <p:cNvSpPr/>
            <p:nvPr/>
          </p:nvSpPr>
          <p:spPr>
            <a:xfrm>
              <a:off x="2949510"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Freeform 21">
              <a:extLst>
                <a:ext uri="{FF2B5EF4-FFF2-40B4-BE49-F238E27FC236}">
                  <a16:creationId xmlns:a16="http://schemas.microsoft.com/office/drawing/2014/main" id="{B379A350-4D5C-8C4F-A0B9-15ADEB79C6D8}"/>
                </a:ext>
              </a:extLst>
            </p:cNvPr>
            <p:cNvSpPr/>
            <p:nvPr/>
          </p:nvSpPr>
          <p:spPr>
            <a:xfrm>
              <a:off x="2949510"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grpSp>
      <p:sp>
        <p:nvSpPr>
          <p:cNvPr id="8" name="Rounded Rectangle 7">
            <a:extLst>
              <a:ext uri="{FF2B5EF4-FFF2-40B4-BE49-F238E27FC236}">
                <a16:creationId xmlns:a16="http://schemas.microsoft.com/office/drawing/2014/main" id="{40FB8B29-0E89-EF4B-8FFF-CFE54C5929FB}"/>
              </a:ext>
            </a:extLst>
          </p:cNvPr>
          <p:cNvSpPr/>
          <p:nvPr/>
        </p:nvSpPr>
        <p:spPr bwMode="auto">
          <a:xfrm>
            <a:off x="12458836" y="5232919"/>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sp>
        <p:nvSpPr>
          <p:cNvPr id="9" name="Rounded Rectangle 8">
            <a:extLst>
              <a:ext uri="{FF2B5EF4-FFF2-40B4-BE49-F238E27FC236}">
                <a16:creationId xmlns:a16="http://schemas.microsoft.com/office/drawing/2014/main" id="{14D4102F-6F1D-0042-A523-DB7E010F9221}"/>
              </a:ext>
            </a:extLst>
          </p:cNvPr>
          <p:cNvSpPr/>
          <p:nvPr/>
        </p:nvSpPr>
        <p:spPr bwMode="auto">
          <a:xfrm>
            <a:off x="12458836" y="5826692"/>
            <a:ext cx="2528996" cy="571165"/>
          </a:xfrm>
          <a:prstGeom prst="roundRect">
            <a:avLst/>
          </a:prstGeom>
          <a:solidFill>
            <a:srgbClr val="5A0B0E"/>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sp>
        <p:nvSpPr>
          <p:cNvPr id="11" name="Rounded Rectangle 10">
            <a:extLst>
              <a:ext uri="{FF2B5EF4-FFF2-40B4-BE49-F238E27FC236}">
                <a16:creationId xmlns:a16="http://schemas.microsoft.com/office/drawing/2014/main" id="{24B6D731-58D4-FF4F-BC07-FC6E450CA2F0}"/>
              </a:ext>
            </a:extLst>
          </p:cNvPr>
          <p:cNvSpPr/>
          <p:nvPr/>
        </p:nvSpPr>
        <p:spPr bwMode="auto">
          <a:xfrm>
            <a:off x="12458836" y="2857835"/>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Proximity</a:t>
            </a:r>
          </a:p>
        </p:txBody>
      </p:sp>
      <p:sp>
        <p:nvSpPr>
          <p:cNvPr id="12" name="Rounded Rectangle 11">
            <a:extLst>
              <a:ext uri="{FF2B5EF4-FFF2-40B4-BE49-F238E27FC236}">
                <a16:creationId xmlns:a16="http://schemas.microsoft.com/office/drawing/2014/main" id="{61FE3EF5-EA9D-F442-867F-C5F1AB668F3B}"/>
              </a:ext>
            </a:extLst>
          </p:cNvPr>
          <p:cNvSpPr/>
          <p:nvPr/>
        </p:nvSpPr>
        <p:spPr bwMode="auto">
          <a:xfrm>
            <a:off x="12458836" y="3451606"/>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Overlappingness</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9B460904-C972-EC4B-A2D2-F48EFA547A31}"/>
              </a:ext>
            </a:extLst>
          </p:cNvPr>
          <p:cNvSpPr/>
          <p:nvPr/>
        </p:nvSpPr>
        <p:spPr bwMode="auto">
          <a:xfrm>
            <a:off x="12458836" y="4045377"/>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With-it-ness</a:t>
            </a:r>
          </a:p>
        </p:txBody>
      </p:sp>
      <p:sp>
        <p:nvSpPr>
          <p:cNvPr id="14" name="Rounded Rectangle 13">
            <a:extLst>
              <a:ext uri="{FF2B5EF4-FFF2-40B4-BE49-F238E27FC236}">
                <a16:creationId xmlns:a16="http://schemas.microsoft.com/office/drawing/2014/main" id="{26424CF9-3CAE-1448-A8E5-755D6C363E6F}"/>
              </a:ext>
            </a:extLst>
          </p:cNvPr>
          <p:cNvSpPr/>
          <p:nvPr/>
        </p:nvSpPr>
        <p:spPr bwMode="auto">
          <a:xfrm>
            <a:off x="12458836" y="4639148"/>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Pacing</a:t>
            </a:r>
          </a:p>
        </p:txBody>
      </p:sp>
      <p:pic>
        <p:nvPicPr>
          <p:cNvPr id="7" name="Picture 6">
            <a:extLst>
              <a:ext uri="{FF2B5EF4-FFF2-40B4-BE49-F238E27FC236}">
                <a16:creationId xmlns:a16="http://schemas.microsoft.com/office/drawing/2014/main" id="{57B512DF-5C63-376C-BC88-488A4B2779AA}"/>
              </a:ext>
            </a:extLst>
          </p:cNvPr>
          <p:cNvPicPr>
            <a:picLocks noChangeAspect="1"/>
          </p:cNvPicPr>
          <p:nvPr/>
        </p:nvPicPr>
        <p:blipFill>
          <a:blip r:embed="rId5">
            <a:clrChange>
              <a:clrFrom>
                <a:srgbClr val="F9F7F9"/>
              </a:clrFrom>
              <a:clrTo>
                <a:srgbClr val="F9F7F9">
                  <a:alpha val="0"/>
                </a:srgbClr>
              </a:clrTo>
            </a:clrChange>
          </a:blip>
          <a:stretch>
            <a:fillRect/>
          </a:stretch>
        </p:blipFill>
        <p:spPr>
          <a:xfrm>
            <a:off x="2506216" y="855371"/>
            <a:ext cx="9618766" cy="3738856"/>
          </a:xfrm>
          <a:prstGeom prst="rect">
            <a:avLst/>
          </a:prstGeom>
        </p:spPr>
      </p:pic>
      <p:pic>
        <p:nvPicPr>
          <p:cNvPr id="10" name="Picture 9">
            <a:extLst>
              <a:ext uri="{FF2B5EF4-FFF2-40B4-BE49-F238E27FC236}">
                <a16:creationId xmlns:a16="http://schemas.microsoft.com/office/drawing/2014/main" id="{84EDA13D-22CB-6A66-31A2-47B7381BEC1C}"/>
              </a:ext>
            </a:extLst>
          </p:cNvPr>
          <p:cNvPicPr>
            <a:picLocks noChangeAspect="1"/>
          </p:cNvPicPr>
          <p:nvPr/>
        </p:nvPicPr>
        <p:blipFill>
          <a:blip r:embed="rId6">
            <a:clrChange>
              <a:clrFrom>
                <a:srgbClr val="F9F7F9"/>
              </a:clrFrom>
              <a:clrTo>
                <a:srgbClr val="F9F7F9">
                  <a:alpha val="0"/>
                </a:srgbClr>
              </a:clrTo>
            </a:clrChange>
          </a:blip>
          <a:stretch>
            <a:fillRect/>
          </a:stretch>
        </p:blipFill>
        <p:spPr>
          <a:xfrm>
            <a:off x="3935306" y="2798255"/>
            <a:ext cx="7581838" cy="3925111"/>
          </a:xfrm>
          <a:prstGeom prst="rect">
            <a:avLst/>
          </a:prstGeom>
        </p:spPr>
      </p:pic>
    </p:spTree>
    <p:extLst>
      <p:ext uri="{BB962C8B-B14F-4D97-AF65-F5344CB8AC3E}">
        <p14:creationId xmlns:p14="http://schemas.microsoft.com/office/powerpoint/2010/main" val="104325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024" y="136965"/>
            <a:ext cx="5246522" cy="672103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dirty="0">
                <a:solidFill>
                  <a:srgbClr val="000000"/>
                </a:solidFill>
                <a:latin typeface="Times New Roman" charset="0"/>
                <a:ea typeface="MS PGothic" charset="-128"/>
                <a:cs typeface="Times New Roman" charset="0"/>
              </a:rPr>
              <a:t>Secondary (Tier 2) Intervention Grids</a:t>
            </a:r>
          </a:p>
        </p:txBody>
      </p:sp>
      <p:pic>
        <p:nvPicPr>
          <p:cNvPr id="3" name="Picture 2" descr="A person and a child working on a project&#10;&#10;Description automatically generated">
            <a:extLst>
              <a:ext uri="{FF2B5EF4-FFF2-40B4-BE49-F238E27FC236}">
                <a16:creationId xmlns:a16="http://schemas.microsoft.com/office/drawing/2014/main" id="{DEA9A6A0-0A47-47A7-BFD9-C71AB3FD86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671" y="469719"/>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435023"/>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pic>
        <p:nvPicPr>
          <p:cNvPr id="12" name="Picture 11" descr="A child hiding behind a book&#10;&#10;Description automatically generated">
            <a:extLst>
              <a:ext uri="{FF2B5EF4-FFF2-40B4-BE49-F238E27FC236}">
                <a16:creationId xmlns:a16="http://schemas.microsoft.com/office/drawing/2014/main" id="{609742F9-A46F-8F62-572A-9BA7B92E58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3381" y="632559"/>
            <a:ext cx="1828800" cy="2857500"/>
          </a:xfrm>
          <a:prstGeom prst="rect">
            <a:avLst/>
          </a:prstGeom>
        </p:spPr>
      </p:pic>
      <p:pic>
        <p:nvPicPr>
          <p:cNvPr id="3" name="Picture 2" descr="A child reading a book&#10;&#10;Description automatically generated">
            <a:extLst>
              <a:ext uri="{FF2B5EF4-FFF2-40B4-BE49-F238E27FC236}">
                <a16:creationId xmlns:a16="http://schemas.microsoft.com/office/drawing/2014/main" id="{78881534-6C26-C6DF-0675-A9804E8F25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8280" y="985454"/>
            <a:ext cx="1828800" cy="2857500"/>
          </a:xfrm>
          <a:prstGeom prst="rect">
            <a:avLst/>
          </a:prstGeom>
        </p:spPr>
      </p:pic>
      <p:pic>
        <p:nvPicPr>
          <p:cNvPr id="8" name="Picture 7" descr="A child holding a book&#10;&#10;Description automatically generated">
            <a:extLst>
              <a:ext uri="{FF2B5EF4-FFF2-40B4-BE49-F238E27FC236}">
                <a16:creationId xmlns:a16="http://schemas.microsoft.com/office/drawing/2014/main" id="{4BB62FE2-8BA2-91F6-B303-F87FBEF8FB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3179" y="1338349"/>
            <a:ext cx="1828800" cy="2857500"/>
          </a:xfrm>
          <a:prstGeom prst="rect">
            <a:avLst/>
          </a:prstGeom>
        </p:spPr>
      </p:pic>
      <p:pic>
        <p:nvPicPr>
          <p:cNvPr id="10" name="Picture 9" descr="A child with her mouth open and her hands on a wooden surface&#10;&#10;Description automatically generated">
            <a:extLst>
              <a:ext uri="{FF2B5EF4-FFF2-40B4-BE49-F238E27FC236}">
                <a16:creationId xmlns:a16="http://schemas.microsoft.com/office/drawing/2014/main" id="{FDC5E661-16F3-BC73-F6D4-445F00AC8E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8077" y="1691244"/>
            <a:ext cx="1828800" cy="2857500"/>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79379EA-06FD-4A27-81D9-E875C5FE95E1}"/>
              </a:ext>
            </a:extLst>
          </p:cNvPr>
          <p:cNvSpPr txBox="1"/>
          <p:nvPr/>
        </p:nvSpPr>
        <p:spPr>
          <a:xfrm>
            <a:off x="1947570" y="958317"/>
            <a:ext cx="8296860" cy="5047536"/>
          </a:xfrm>
          <a:prstGeom prst="rect">
            <a:avLst/>
          </a:prstGeom>
          <a:no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83375"/>
                </a:solidFill>
                <a:effectLst/>
                <a:uLnTx/>
                <a:uFillTx/>
                <a:latin typeface="Arial" panose="020B0604020202020204"/>
                <a:ea typeface="+mn-ea"/>
                <a:cs typeface="+mn-cs"/>
              </a:rPr>
              <a:t>Consider tiered models of prevention like Ci3T.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83375"/>
                </a:solidFill>
                <a:effectLst/>
                <a:uLnTx/>
                <a:uFillTx/>
                <a:latin typeface="Arial" panose="020B0604020202020204"/>
                <a:ea typeface="+mn-ea"/>
                <a:cs typeface="+mn-cs"/>
              </a:rPr>
              <a:t>In the chat, please share: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panose="020B0604020202020204"/>
                <a:ea typeface="+mn-ea"/>
                <a:cs typeface="+mn-cs"/>
              </a:rPr>
              <a:t>What MTSS components are currently in place at your school?</a:t>
            </a:r>
          </a:p>
        </p:txBody>
      </p:sp>
    </p:spTree>
    <p:extLst>
      <p:ext uri="{BB962C8B-B14F-4D97-AF65-F5344CB8AC3E}">
        <p14:creationId xmlns:p14="http://schemas.microsoft.com/office/powerpoint/2010/main" val="2632334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0303F2-DA89-5A4F-A20C-6030A4887921}"/>
              </a:ext>
            </a:extLst>
          </p:cNvPr>
          <p:cNvSpPr txBox="1">
            <a:spLocks/>
          </p:cNvSpPr>
          <p:nvPr/>
        </p:nvSpPr>
        <p:spPr>
          <a:xfrm>
            <a:off x="1060980" y="-2085405"/>
            <a:ext cx="7772400"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CBA53ACD-28A2-1B4D-B1B6-E4AD400443F4}"/>
              </a:ext>
            </a:extLst>
          </p:cNvPr>
          <p:cNvSpPr>
            <a:spLocks noGrp="1"/>
          </p:cNvSpPr>
          <p:nvPr>
            <p:ph type="title"/>
          </p:nvPr>
        </p:nvSpPr>
        <p:spPr/>
        <p:txBody>
          <a:bodyPr/>
          <a:lstStyle/>
          <a:p>
            <a:r>
              <a:rPr lang="en-US" dirty="0"/>
              <a:t>A Look at Acting-Out Behavior</a:t>
            </a:r>
          </a:p>
        </p:txBody>
      </p:sp>
      <p:sp>
        <p:nvSpPr>
          <p:cNvPr id="3" name="Text Placeholder 2">
            <a:extLst>
              <a:ext uri="{FF2B5EF4-FFF2-40B4-BE49-F238E27FC236}">
                <a16:creationId xmlns:a16="http://schemas.microsoft.com/office/drawing/2014/main" id="{EF96BEF1-3B0D-7048-B9B5-2F72B27879A9}"/>
              </a:ext>
            </a:extLst>
          </p:cNvPr>
          <p:cNvSpPr>
            <a:spLocks noGrp="1"/>
          </p:cNvSpPr>
          <p:nvPr>
            <p:ph type="body" idx="1"/>
          </p:nvPr>
        </p:nvSpPr>
        <p:spPr/>
        <p:txBody>
          <a:bodyPr/>
          <a:lstStyle/>
          <a:p>
            <a:r>
              <a:rPr lang="en-US"/>
              <a:t>Timing is everything!</a:t>
            </a:r>
            <a:endParaRPr lang="en-US" dirty="0"/>
          </a:p>
        </p:txBody>
      </p:sp>
      <p:pic>
        <p:nvPicPr>
          <p:cNvPr id="4" name="Picture 3">
            <a:extLst>
              <a:ext uri="{FF2B5EF4-FFF2-40B4-BE49-F238E27FC236}">
                <a16:creationId xmlns:a16="http://schemas.microsoft.com/office/drawing/2014/main" id="{32E860B8-E738-ACE4-D432-002D627ADFF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77928" y="3322711"/>
            <a:ext cx="2194560" cy="3428999"/>
          </a:xfrm>
          <a:prstGeom prst="rect">
            <a:avLst/>
          </a:prstGeom>
        </p:spPr>
      </p:pic>
      <p:pic>
        <p:nvPicPr>
          <p:cNvPr id="5" name="Picture 4">
            <a:extLst>
              <a:ext uri="{FF2B5EF4-FFF2-40B4-BE49-F238E27FC236}">
                <a16:creationId xmlns:a16="http://schemas.microsoft.com/office/drawing/2014/main" id="{389F4FDB-30F7-D4B2-728D-44D853C5B22A}"/>
              </a:ext>
            </a:extLst>
          </p:cNvPr>
          <p:cNvPicPr>
            <a:picLocks noChangeAspect="1"/>
          </p:cNvPicPr>
          <p:nvPr/>
        </p:nvPicPr>
        <p:blipFill>
          <a:blip r:embed="rId3"/>
          <a:stretch>
            <a:fillRect/>
          </a:stretch>
        </p:blipFill>
        <p:spPr>
          <a:xfrm>
            <a:off x="9877928" y="110043"/>
            <a:ext cx="2194560" cy="3128815"/>
          </a:xfrm>
          <a:prstGeom prst="rect">
            <a:avLst/>
          </a:prstGeom>
          <a:ln>
            <a:noFill/>
          </a:ln>
          <a:effectLst/>
        </p:spPr>
      </p:pic>
    </p:spTree>
    <p:extLst>
      <p:ext uri="{BB962C8B-B14F-4D97-AF65-F5344CB8AC3E}">
        <p14:creationId xmlns:p14="http://schemas.microsoft.com/office/powerpoint/2010/main" val="3287351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77FE699C-8324-0C45-928D-9A3C2E59DC8B}"/>
              </a:ext>
            </a:extLst>
          </p:cNvPr>
          <p:cNvGraphicFramePr>
            <a:graphicFrameLocks/>
          </p:cNvGraphicFramePr>
          <p:nvPr/>
        </p:nvGraphicFramePr>
        <p:xfrm>
          <a:off x="2152650" y="1510064"/>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ight Arrow 14">
            <a:extLst>
              <a:ext uri="{FF2B5EF4-FFF2-40B4-BE49-F238E27FC236}">
                <a16:creationId xmlns:a16="http://schemas.microsoft.com/office/drawing/2014/main" id="{CFEA549C-3030-A04C-BA95-FC52CEA5DA75}"/>
              </a:ext>
            </a:extLst>
          </p:cNvPr>
          <p:cNvSpPr/>
          <p:nvPr/>
        </p:nvSpPr>
        <p:spPr>
          <a:xfrm rot="1584380">
            <a:off x="494476" y="1983391"/>
            <a:ext cx="2001898" cy="1186546"/>
          </a:xfrm>
          <a:prstGeom prst="rightArrow">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31929EE2-8468-0048-8681-CE962F29A8A6}"/>
              </a:ext>
            </a:extLst>
          </p:cNvPr>
          <p:cNvSpPr txBox="1"/>
          <p:nvPr/>
        </p:nvSpPr>
        <p:spPr>
          <a:xfrm>
            <a:off x="194721" y="6075823"/>
            <a:ext cx="10532751" cy="646331"/>
          </a:xfrm>
          <a:prstGeom prst="rect">
            <a:avLst/>
          </a:prstGeom>
          <a:noFill/>
        </p:spPr>
        <p:txBody>
          <a:bodyPr wrap="square" rtlCol="0">
            <a:spAutoFit/>
          </a:bodyPr>
          <a:lstStyle/>
          <a:p>
            <a:r>
              <a:rPr lang="en-US" dirty="0">
                <a:solidFill>
                  <a:prstClr val="black"/>
                </a:solidFill>
                <a:latin typeface="+mj-lt"/>
              </a:rPr>
              <a:t>Precorrection: Identifies predictable contexts that often result in problem behavior and provides students with supports, prompts, and reinforcement for engaging in appropriate behavior</a:t>
            </a:r>
          </a:p>
        </p:txBody>
      </p:sp>
      <p:sp>
        <p:nvSpPr>
          <p:cNvPr id="17" name="Rounded Rectangle 16">
            <a:extLst>
              <a:ext uri="{FF2B5EF4-FFF2-40B4-BE49-F238E27FC236}">
                <a16:creationId xmlns:a16="http://schemas.microsoft.com/office/drawing/2014/main" id="{F75E87A5-D0B7-E142-BDF8-ABFE189419AC}"/>
              </a:ext>
            </a:extLst>
          </p:cNvPr>
          <p:cNvSpPr/>
          <p:nvPr/>
        </p:nvSpPr>
        <p:spPr>
          <a:xfrm rot="20927600">
            <a:off x="8510526" y="4753671"/>
            <a:ext cx="3505200" cy="914400"/>
          </a:xfrm>
          <a:prstGeom prst="roundRect">
            <a:avLst/>
          </a:prstGeom>
          <a:solidFill>
            <a:srgbClr val="4472C4">
              <a:lumMod val="50000"/>
            </a:srgbClr>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Function!</a:t>
            </a:r>
          </a:p>
        </p:txBody>
      </p:sp>
      <p:sp>
        <p:nvSpPr>
          <p:cNvPr id="2" name="Title 1">
            <a:extLst>
              <a:ext uri="{FF2B5EF4-FFF2-40B4-BE49-F238E27FC236}">
                <a16:creationId xmlns:a16="http://schemas.microsoft.com/office/drawing/2014/main" id="{5DE21EF9-DE05-E741-B6C5-EF031D7817C3}"/>
              </a:ext>
            </a:extLst>
          </p:cNvPr>
          <p:cNvSpPr>
            <a:spLocks noGrp="1"/>
          </p:cNvSpPr>
          <p:nvPr>
            <p:ph type="title"/>
          </p:nvPr>
        </p:nvSpPr>
        <p:spPr/>
        <p:txBody>
          <a:bodyPr/>
          <a:lstStyle/>
          <a:p>
            <a:pPr>
              <a:tabLst>
                <a:tab pos="165100" algn="l"/>
              </a:tabLst>
            </a:pPr>
            <a:r>
              <a:rPr lang="en-US" dirty="0"/>
              <a:t>Antecedents - Behavior - Consequences</a:t>
            </a:r>
          </a:p>
        </p:txBody>
      </p:sp>
      <p:pic>
        <p:nvPicPr>
          <p:cNvPr id="7" name="Picture 6">
            <a:extLst>
              <a:ext uri="{FF2B5EF4-FFF2-40B4-BE49-F238E27FC236}">
                <a16:creationId xmlns:a16="http://schemas.microsoft.com/office/drawing/2014/main" id="{7B9E61E3-3B66-7640-A493-BDFF9BFD7B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71409" t="-28840" r="-71292" b="-10866"/>
          <a:stretch/>
        </p:blipFill>
        <p:spPr>
          <a:xfrm>
            <a:off x="0" y="1"/>
            <a:ext cx="12192000" cy="6857999"/>
          </a:xfrm>
          <a:prstGeom prst="rect">
            <a:avLst/>
          </a:prstGeom>
          <a:solidFill>
            <a:schemeClr val="bg1">
              <a:alpha val="85000"/>
            </a:schemeClr>
          </a:solidFill>
        </p:spPr>
      </p:pic>
    </p:spTree>
    <p:extLst>
      <p:ext uri="{BB962C8B-B14F-4D97-AF65-F5344CB8AC3E}">
        <p14:creationId xmlns:p14="http://schemas.microsoft.com/office/powerpoint/2010/main" val="98102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5">
            <a:extLst>
              <a:ext uri="{FF2B5EF4-FFF2-40B4-BE49-F238E27FC236}">
                <a16:creationId xmlns:a16="http://schemas.microsoft.com/office/drawing/2014/main" id="{5414B296-1D73-7848-AA02-2E5D05B85B1B}"/>
              </a:ext>
            </a:extLst>
          </p:cNvPr>
          <p:cNvGraphicFramePr>
            <a:graphicFrameLocks/>
          </p:cNvGraphicFramePr>
          <p:nvPr>
            <p:extLst>
              <p:ext uri="{D42A27DB-BD31-4B8C-83A1-F6EECF244321}">
                <p14:modId xmlns:p14="http://schemas.microsoft.com/office/powerpoint/2010/main" val="901520227"/>
              </p:ext>
            </p:extLst>
          </p:nvPr>
        </p:nvGraphicFramePr>
        <p:xfrm>
          <a:off x="7565127" y="1690688"/>
          <a:ext cx="4373424" cy="4208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2ABDD16A-E2D1-D04F-BB4A-57A5FA488653}"/>
              </a:ext>
            </a:extLst>
          </p:cNvPr>
          <p:cNvSpPr>
            <a:spLocks noGrp="1"/>
          </p:cNvSpPr>
          <p:nvPr>
            <p:ph type="title"/>
          </p:nvPr>
        </p:nvSpPr>
        <p:spPr/>
        <p:txBody>
          <a:bodyPr/>
          <a:lstStyle/>
          <a:p>
            <a:r>
              <a:rPr lang="en-US"/>
              <a:t>Managing Acting-Out Behaviors</a:t>
            </a:r>
            <a:endParaRPr lang="en-US" dirty="0"/>
          </a:p>
        </p:txBody>
      </p:sp>
      <p:sp>
        <p:nvSpPr>
          <p:cNvPr id="7" name="Content Placeholder 6">
            <a:extLst>
              <a:ext uri="{FF2B5EF4-FFF2-40B4-BE49-F238E27FC236}">
                <a16:creationId xmlns:a16="http://schemas.microsoft.com/office/drawing/2014/main" id="{98D12DEC-054C-0E41-ACFA-774D78B75AB7}"/>
              </a:ext>
            </a:extLst>
          </p:cNvPr>
          <p:cNvSpPr>
            <a:spLocks noGrp="1"/>
          </p:cNvSpPr>
          <p:nvPr>
            <p:ph idx="1"/>
          </p:nvPr>
        </p:nvSpPr>
        <p:spPr/>
        <p:txBody>
          <a:bodyPr/>
          <a:lstStyle/>
          <a:p>
            <a:pPr lvl="0"/>
            <a:r>
              <a:rPr lang="en-US" dirty="0"/>
              <a:t>Classrooms are becoming increasingly more diverse</a:t>
            </a:r>
          </a:p>
          <a:p>
            <a:pPr lvl="1"/>
            <a:r>
              <a:rPr lang="en-US" dirty="0"/>
              <a:t>Culturally</a:t>
            </a:r>
          </a:p>
          <a:p>
            <a:pPr lvl="1"/>
            <a:r>
              <a:rPr lang="en-US" dirty="0"/>
              <a:t>Academically</a:t>
            </a:r>
          </a:p>
          <a:p>
            <a:pPr lvl="1"/>
            <a:r>
              <a:rPr lang="en-US" dirty="0"/>
              <a:t>Behaviorally</a:t>
            </a:r>
          </a:p>
          <a:p>
            <a:pPr lvl="1"/>
            <a:r>
              <a:rPr lang="en-US" dirty="0"/>
              <a:t>Social skill sets</a:t>
            </a:r>
          </a:p>
          <a:p>
            <a:pPr marL="457200" lvl="1" indent="0">
              <a:buNone/>
            </a:pPr>
            <a:r>
              <a:rPr lang="en-US" sz="1800" dirty="0">
                <a:solidFill>
                  <a:schemeClr val="bg2"/>
                </a:solidFill>
              </a:rPr>
              <a:t> (Lane, </a:t>
            </a:r>
            <a:r>
              <a:rPr lang="en-US" sz="1800" dirty="0" err="1">
                <a:solidFill>
                  <a:schemeClr val="bg2"/>
                </a:solidFill>
              </a:rPr>
              <a:t>Wehby</a:t>
            </a:r>
            <a:r>
              <a:rPr lang="en-US" sz="1800" dirty="0">
                <a:solidFill>
                  <a:schemeClr val="bg2"/>
                </a:solidFill>
              </a:rPr>
              <a:t>, &amp; Robertson, 2008)</a:t>
            </a:r>
          </a:p>
          <a:p>
            <a:pPr lvl="1"/>
            <a:endParaRPr lang="en-US" dirty="0"/>
          </a:p>
          <a:p>
            <a:r>
              <a:rPr lang="en-US" dirty="0"/>
              <a:t>Students with exceptionalities are </a:t>
            </a:r>
            <a:br>
              <a:rPr lang="en-US" dirty="0"/>
            </a:br>
            <a:r>
              <a:rPr lang="en-US" dirty="0"/>
              <a:t>accommodated in inclusive settings</a:t>
            </a:r>
            <a:br>
              <a:rPr lang="en-US" dirty="0"/>
            </a:br>
            <a:r>
              <a:rPr lang="en-US" sz="1800" dirty="0">
                <a:solidFill>
                  <a:schemeClr val="bg2"/>
                </a:solidFill>
              </a:rPr>
              <a:t>(</a:t>
            </a:r>
            <a:r>
              <a:rPr lang="en-US" sz="1800" dirty="0" err="1">
                <a:solidFill>
                  <a:schemeClr val="bg2"/>
                </a:solidFill>
              </a:rPr>
              <a:t>MacMillian</a:t>
            </a:r>
            <a:r>
              <a:rPr lang="en-US" sz="1800" dirty="0">
                <a:solidFill>
                  <a:schemeClr val="bg2"/>
                </a:solidFill>
              </a:rPr>
              <a:t>, Gresham, &amp; </a:t>
            </a:r>
            <a:r>
              <a:rPr lang="en-US" sz="1800" dirty="0" err="1">
                <a:solidFill>
                  <a:schemeClr val="bg2"/>
                </a:solidFill>
              </a:rPr>
              <a:t>Forness</a:t>
            </a:r>
            <a:r>
              <a:rPr lang="en-US" sz="1800" dirty="0">
                <a:solidFill>
                  <a:schemeClr val="bg2"/>
                </a:solidFill>
              </a:rPr>
              <a:t>, 1996)</a:t>
            </a:r>
          </a:p>
        </p:txBody>
      </p:sp>
    </p:spTree>
    <p:extLst>
      <p:ext uri="{BB962C8B-B14F-4D97-AF65-F5344CB8AC3E}">
        <p14:creationId xmlns:p14="http://schemas.microsoft.com/office/powerpoint/2010/main" val="156632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D8B6-C9E4-0B5E-E4AA-4CB315B3A715}"/>
              </a:ext>
            </a:extLst>
          </p:cNvPr>
          <p:cNvSpPr>
            <a:spLocks noGrp="1"/>
          </p:cNvSpPr>
          <p:nvPr>
            <p:ph type="title"/>
          </p:nvPr>
        </p:nvSpPr>
        <p:spPr/>
        <p:txBody>
          <a:bodyPr/>
          <a:lstStyle/>
          <a:p>
            <a:r>
              <a:rPr lang="en-US" dirty="0"/>
              <a:t>Session materials are available at ci3t.org/enhance</a:t>
            </a:r>
          </a:p>
        </p:txBody>
      </p:sp>
      <p:sp>
        <p:nvSpPr>
          <p:cNvPr id="3" name="Text Placeholder 2">
            <a:extLst>
              <a:ext uri="{FF2B5EF4-FFF2-40B4-BE49-F238E27FC236}">
                <a16:creationId xmlns:a16="http://schemas.microsoft.com/office/drawing/2014/main" id="{E82F6C80-2C8F-33EF-96DE-3D8872071937}"/>
              </a:ext>
            </a:extLst>
          </p:cNvPr>
          <p:cNvSpPr>
            <a:spLocks noGrp="1"/>
          </p:cNvSpPr>
          <p:nvPr>
            <p:ph type="body" idx="1"/>
          </p:nvPr>
        </p:nvSpPr>
        <p:spPr/>
        <p:txBody>
          <a:bodyPr/>
          <a:lstStyle/>
          <a:p>
            <a:r>
              <a:rPr lang="en-US" dirty="0"/>
              <a:t>Register your email (demographic information optional) using the QR code ↑</a:t>
            </a:r>
            <a:br>
              <a:rPr lang="en-US" dirty="0"/>
            </a:br>
            <a:r>
              <a:rPr lang="en-US" dirty="0"/>
              <a:t>or clicking the first time module users link</a:t>
            </a:r>
          </a:p>
        </p:txBody>
      </p:sp>
      <p:pic>
        <p:nvPicPr>
          <p:cNvPr id="5" name="Module">
            <a:extLst>
              <a:ext uri="{FF2B5EF4-FFF2-40B4-BE49-F238E27FC236}">
                <a16:creationId xmlns:a16="http://schemas.microsoft.com/office/drawing/2014/main" id="{77B33F95-5D0B-6FFA-AABF-81E8A7BCCF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5571" y="184192"/>
            <a:ext cx="1683698" cy="2631989"/>
          </a:xfrm>
          <a:prstGeom prst="rect">
            <a:avLst/>
          </a:prstGeom>
        </p:spPr>
      </p:pic>
      <p:pic>
        <p:nvPicPr>
          <p:cNvPr id="6" name="Picture 5">
            <a:hlinkClick r:id="rId4"/>
            <a:extLst>
              <a:ext uri="{FF2B5EF4-FFF2-40B4-BE49-F238E27FC236}">
                <a16:creationId xmlns:a16="http://schemas.microsoft.com/office/drawing/2014/main" id="{3F000231-F94F-8507-2499-3D71E60BA1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7546" y="5394756"/>
            <a:ext cx="6804454" cy="1401459"/>
          </a:xfrm>
          <a:prstGeom prst="rect">
            <a:avLst/>
          </a:prstGeom>
        </p:spPr>
      </p:pic>
      <p:pic>
        <p:nvPicPr>
          <p:cNvPr id="4" name="QR code">
            <a:hlinkClick r:id="rId6"/>
            <a:extLst>
              <a:ext uri="{FF2B5EF4-FFF2-40B4-BE49-F238E27FC236}">
                <a16:creationId xmlns:a16="http://schemas.microsoft.com/office/drawing/2014/main" id="{F76C25C2-099F-0F5B-0CBB-C378B72621CA}"/>
              </a:ext>
            </a:extLst>
          </p:cNvPr>
          <p:cNvPicPr>
            <a:picLocks noChangeAspect="1"/>
          </p:cNvPicPr>
          <p:nvPr/>
        </p:nvPicPr>
        <p:blipFill>
          <a:blip r:embed="rId7"/>
          <a:stretch>
            <a:fillRect/>
          </a:stretch>
        </p:blipFill>
        <p:spPr>
          <a:xfrm>
            <a:off x="9334500" y="0"/>
            <a:ext cx="2857500" cy="2857500"/>
          </a:xfrm>
          <a:prstGeom prst="rect">
            <a:avLst/>
          </a:prstGeom>
        </p:spPr>
      </p:pic>
    </p:spTree>
    <p:extLst>
      <p:ext uri="{BB962C8B-B14F-4D97-AF65-F5344CB8AC3E}">
        <p14:creationId xmlns:p14="http://schemas.microsoft.com/office/powerpoint/2010/main" val="3499922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F0490E2-7CA3-700A-7A04-2352013E74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0220" y="719053"/>
            <a:ext cx="8187672" cy="576164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DB8DC6D-1945-22DB-6F78-D7F115B4370E}"/>
              </a:ext>
            </a:extLst>
          </p:cNvPr>
          <p:cNvSpPr txBox="1">
            <a:spLocks/>
          </p:cNvSpPr>
          <p:nvPr/>
        </p:nvSpPr>
        <p:spPr>
          <a:xfrm>
            <a:off x="7350711" y="2339987"/>
            <a:ext cx="4551069" cy="2519778"/>
          </a:xfrm>
          <a:prstGeom prst="rect">
            <a:avLst/>
          </a:prstGeom>
          <a:noFill/>
          <a:ln>
            <a:solidFill>
              <a:schemeClr val="bg2">
                <a:lumMod val="75000"/>
              </a:schemeClr>
            </a:solid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dirty="0"/>
          </a:p>
          <a:p>
            <a:pPr algn="ctr">
              <a:buFont typeface="Arial" panose="020B0604020202020204" pitchFamily="34" charset="0"/>
              <a:buNone/>
              <a:defRPr/>
            </a:pPr>
            <a:r>
              <a:rPr lang="en-US" sz="4400" dirty="0"/>
              <a:t>Whether the problem behavior is managed safely or not </a:t>
            </a:r>
          </a:p>
          <a:p>
            <a:pPr algn="ctr">
              <a:buFont typeface="Arial" panose="020B0604020202020204" pitchFamily="34" charset="0"/>
              <a:buNone/>
              <a:defRPr/>
            </a:pPr>
            <a:r>
              <a:rPr lang="en-US" sz="4400" dirty="0"/>
              <a:t>	or is defused</a:t>
            </a:r>
          </a:p>
          <a:p>
            <a:pPr algn="ctr">
              <a:buFont typeface="Arial" panose="020B0604020202020204" pitchFamily="34" charset="0"/>
              <a:buNone/>
              <a:defRPr/>
            </a:pPr>
            <a:r>
              <a:rPr lang="en-US" sz="4400" dirty="0"/>
              <a:t>in a large measure depends on</a:t>
            </a:r>
          </a:p>
          <a:p>
            <a:pPr algn="ctr">
              <a:buFont typeface="Arial" panose="020B0604020202020204" pitchFamily="34" charset="0"/>
              <a:buNone/>
              <a:defRPr/>
            </a:pPr>
            <a:r>
              <a:rPr lang="en-US" sz="4400" b="1" dirty="0">
                <a:solidFill>
                  <a:schemeClr val="accent6"/>
                </a:solidFill>
              </a:rPr>
              <a:t>YOUR INITIAL RESPONSE</a:t>
            </a:r>
          </a:p>
          <a:p>
            <a:pPr marL="0" indent="0" algn="r">
              <a:buNone/>
            </a:pPr>
            <a:r>
              <a:rPr lang="en-US" dirty="0"/>
              <a:t>-Dr. Geoff Colvin</a:t>
            </a:r>
          </a:p>
        </p:txBody>
      </p:sp>
      <p:pic>
        <p:nvPicPr>
          <p:cNvPr id="2" name="Picture 2">
            <a:extLst>
              <a:ext uri="{FF2B5EF4-FFF2-40B4-BE49-F238E27FC236}">
                <a16:creationId xmlns:a16="http://schemas.microsoft.com/office/drawing/2014/main" id="{6B92D006-F324-6DFD-85CB-C5229A9100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271718" y="1"/>
            <a:ext cx="920072" cy="1438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8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610CB22-FB89-1B41-AD24-3C94F41F4828}"/>
              </a:ext>
            </a:extLst>
          </p:cNvPr>
          <p:cNvSpPr txBox="1">
            <a:spLocks noChangeArrowheads="1"/>
          </p:cNvSpPr>
          <p:nvPr/>
        </p:nvSpPr>
        <p:spPr>
          <a:xfrm>
            <a:off x="2772137" y="4761118"/>
            <a:ext cx="6400800" cy="17526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a:solidFill>
                  <a:schemeClr val="tx2"/>
                </a:solidFill>
              </a:rPr>
              <a:t>Each ensuing behavior in a given behavior chain becomes more serious than the one preceding it.</a:t>
            </a:r>
          </a:p>
          <a:p>
            <a:pPr marL="0" indent="0" algn="r">
              <a:buFont typeface="Arial" panose="020B0604020202020204" pitchFamily="34" charset="0"/>
              <a:buNone/>
            </a:pPr>
            <a:r>
              <a:rPr lang="en-US" altLang="en-US" sz="1800" dirty="0">
                <a:solidFill>
                  <a:schemeClr val="bg2"/>
                </a:solidFill>
              </a:rPr>
              <a:t>(Walker, Ramsey, &amp; Gresham, 2004)</a:t>
            </a:r>
          </a:p>
        </p:txBody>
      </p:sp>
      <p:sp>
        <p:nvSpPr>
          <p:cNvPr id="7" name="Rectangle 2">
            <a:extLst>
              <a:ext uri="{FF2B5EF4-FFF2-40B4-BE49-F238E27FC236}">
                <a16:creationId xmlns:a16="http://schemas.microsoft.com/office/drawing/2014/main" id="{9B99818E-4814-9048-8ADB-D370DE61B858}"/>
              </a:ext>
            </a:extLst>
          </p:cNvPr>
          <p:cNvSpPr txBox="1">
            <a:spLocks noChangeArrowheads="1"/>
          </p:cNvSpPr>
          <p:nvPr/>
        </p:nvSpPr>
        <p:spPr>
          <a:xfrm>
            <a:off x="3570940" y="2512158"/>
            <a:ext cx="77724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ltLang="en-US" dirty="0"/>
              <a:t>Behavioral Chains</a:t>
            </a:r>
          </a:p>
        </p:txBody>
      </p:sp>
      <p:pic>
        <p:nvPicPr>
          <p:cNvPr id="11" name="Picture 10">
            <a:extLst>
              <a:ext uri="{FF2B5EF4-FFF2-40B4-BE49-F238E27FC236}">
                <a16:creationId xmlns:a16="http://schemas.microsoft.com/office/drawing/2014/main" id="{39929239-4BB5-DF41-A8FC-08A20C17BB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4804" y="3674979"/>
            <a:ext cx="3372336" cy="707209"/>
          </a:xfrm>
          <a:prstGeom prst="rect">
            <a:avLst/>
          </a:prstGeom>
        </p:spPr>
      </p:pic>
      <p:pic>
        <p:nvPicPr>
          <p:cNvPr id="12" name="Picture 11">
            <a:extLst>
              <a:ext uri="{FF2B5EF4-FFF2-40B4-BE49-F238E27FC236}">
                <a16:creationId xmlns:a16="http://schemas.microsoft.com/office/drawing/2014/main" id="{2E12A4E9-6659-1F4A-97FB-89F16814D8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345" y="4255780"/>
            <a:ext cx="956801" cy="2257938"/>
          </a:xfrm>
          <a:prstGeom prst="rect">
            <a:avLst/>
          </a:prstGeom>
        </p:spPr>
      </p:pic>
      <p:pic>
        <p:nvPicPr>
          <p:cNvPr id="13" name="Picture 12">
            <a:extLst>
              <a:ext uri="{FF2B5EF4-FFF2-40B4-BE49-F238E27FC236}">
                <a16:creationId xmlns:a16="http://schemas.microsoft.com/office/drawing/2014/main" id="{8C0FAACC-65B7-A141-9D16-E53D76B1ED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660" y="1455977"/>
            <a:ext cx="1075421" cy="2093277"/>
          </a:xfrm>
          <a:prstGeom prst="rect">
            <a:avLst/>
          </a:prstGeom>
        </p:spPr>
      </p:pic>
      <p:pic>
        <p:nvPicPr>
          <p:cNvPr id="15" name="Picture 14">
            <a:extLst>
              <a:ext uri="{FF2B5EF4-FFF2-40B4-BE49-F238E27FC236}">
                <a16:creationId xmlns:a16="http://schemas.microsoft.com/office/drawing/2014/main" id="{E2CA2461-6792-2D4D-80BF-6B6E6DB49F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9675" y="244116"/>
            <a:ext cx="1075421" cy="2093277"/>
          </a:xfrm>
          <a:prstGeom prst="rect">
            <a:avLst/>
          </a:prstGeom>
        </p:spPr>
      </p:pic>
      <p:pic>
        <p:nvPicPr>
          <p:cNvPr id="16" name="Picture 15">
            <a:extLst>
              <a:ext uri="{FF2B5EF4-FFF2-40B4-BE49-F238E27FC236}">
                <a16:creationId xmlns:a16="http://schemas.microsoft.com/office/drawing/2014/main" id="{787ACF71-1D29-2044-B835-100F24787A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5361" y="2348158"/>
            <a:ext cx="938709" cy="1907622"/>
          </a:xfrm>
          <a:prstGeom prst="rect">
            <a:avLst/>
          </a:prstGeom>
        </p:spPr>
      </p:pic>
      <p:pic>
        <p:nvPicPr>
          <p:cNvPr id="17" name="Picture 16">
            <a:extLst>
              <a:ext uri="{FF2B5EF4-FFF2-40B4-BE49-F238E27FC236}">
                <a16:creationId xmlns:a16="http://schemas.microsoft.com/office/drawing/2014/main" id="{8E34A675-5B27-7847-8CC8-548A32686D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3329" y="193168"/>
            <a:ext cx="1298416" cy="1922392"/>
          </a:xfrm>
          <a:prstGeom prst="rect">
            <a:avLst/>
          </a:prstGeom>
        </p:spPr>
      </p:pic>
      <p:pic>
        <p:nvPicPr>
          <p:cNvPr id="18" name="Picture 17">
            <a:extLst>
              <a:ext uri="{FF2B5EF4-FFF2-40B4-BE49-F238E27FC236}">
                <a16:creationId xmlns:a16="http://schemas.microsoft.com/office/drawing/2014/main" id="{436FC32E-5EF7-5140-AC39-018E6FC177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08611" y="4626335"/>
            <a:ext cx="950918" cy="1788561"/>
          </a:xfrm>
          <a:prstGeom prst="rect">
            <a:avLst/>
          </a:prstGeom>
        </p:spPr>
      </p:pic>
      <p:pic>
        <p:nvPicPr>
          <p:cNvPr id="19" name="Picture 18">
            <a:extLst>
              <a:ext uri="{FF2B5EF4-FFF2-40B4-BE49-F238E27FC236}">
                <a16:creationId xmlns:a16="http://schemas.microsoft.com/office/drawing/2014/main" id="{2712282A-1E6E-174E-B004-D9C7414490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0072" y="914026"/>
            <a:ext cx="1763033" cy="1760100"/>
          </a:xfrm>
          <a:prstGeom prst="rect">
            <a:avLst/>
          </a:prstGeom>
        </p:spPr>
      </p:pic>
    </p:spTree>
    <p:extLst>
      <p:ext uri="{BB962C8B-B14F-4D97-AF65-F5344CB8AC3E}">
        <p14:creationId xmlns:p14="http://schemas.microsoft.com/office/powerpoint/2010/main" val="1721731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8FBA8DBB-8CF2-AA4C-A87E-06FF6438A246}"/>
              </a:ext>
            </a:extLst>
          </p:cNvPr>
          <p:cNvSpPr txBox="1">
            <a:spLocks noChangeArrowheads="1"/>
          </p:cNvSpPr>
          <p:nvPr/>
        </p:nvSpPr>
        <p:spPr>
          <a:xfrm>
            <a:off x="2895600" y="4445643"/>
            <a:ext cx="6400800" cy="1752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altLang="en-US" sz="3200" b="0" i="0" u="none" strike="noStrike" kern="1200" cap="none" spc="0" normalizeH="0" baseline="0" noProof="0" dirty="0">
                <a:ln>
                  <a:noFill/>
                </a:ln>
                <a:solidFill>
                  <a:schemeClr val="tx2"/>
                </a:solidFill>
                <a:effectLst/>
                <a:uLnTx/>
                <a:uFillTx/>
                <a:latin typeface="Arial"/>
                <a:ea typeface="+mn-ea"/>
                <a:cs typeface="Arial"/>
              </a:rPr>
              <a:t>Interrupt the behavioral chain at any time to prevent the occurrence of more serious types of behavior.</a:t>
            </a:r>
          </a:p>
        </p:txBody>
      </p:sp>
      <p:sp>
        <p:nvSpPr>
          <p:cNvPr id="9" name="Rectangle 2">
            <a:extLst>
              <a:ext uri="{FF2B5EF4-FFF2-40B4-BE49-F238E27FC236}">
                <a16:creationId xmlns:a16="http://schemas.microsoft.com/office/drawing/2014/main" id="{2E4E5D86-6C0F-D24D-8AF6-7B9D689043B7}"/>
              </a:ext>
            </a:extLst>
          </p:cNvPr>
          <p:cNvSpPr txBox="1">
            <a:spLocks noChangeArrowheads="1"/>
          </p:cNvSpPr>
          <p:nvPr/>
        </p:nvSpPr>
        <p:spPr>
          <a:xfrm>
            <a:off x="2209800" y="2540643"/>
            <a:ext cx="7772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schemeClr val="tx1"/>
                </a:solidFill>
                <a:effectLst/>
                <a:uLnTx/>
                <a:uFillTx/>
                <a:latin typeface="+mj-lt"/>
                <a:ea typeface="+mj-ea"/>
                <a:cs typeface="Times New Roman"/>
              </a:rPr>
              <a:t>Change the Behavioral Momentum</a:t>
            </a:r>
            <a:br>
              <a:rPr kumimoji="0" lang="en-US" altLang="en-US" sz="4400" b="0" i="0" u="none" strike="noStrike" kern="1200" cap="none" spc="0" normalizeH="0" baseline="0" noProof="0" dirty="0">
                <a:ln>
                  <a:noFill/>
                </a:ln>
                <a:solidFill>
                  <a:sysClr val="windowText" lastClr="000000">
                    <a:lumMod val="75000"/>
                    <a:lumOff val="25000"/>
                  </a:sysClr>
                </a:solidFill>
                <a:effectLst/>
                <a:uLnTx/>
                <a:uFillTx/>
                <a:latin typeface="+mj-lt"/>
                <a:ea typeface="+mj-ea"/>
                <a:cs typeface="Times New Roman"/>
              </a:rPr>
            </a:br>
            <a:r>
              <a:rPr kumimoji="0" lang="en-US" altLang="en-US" sz="1800" b="0" i="0" u="none" strike="noStrike" kern="1200" cap="none" spc="0" normalizeH="0" baseline="0" noProof="0" dirty="0">
                <a:ln>
                  <a:noFill/>
                </a:ln>
                <a:solidFill>
                  <a:schemeClr val="bg2"/>
                </a:solidFill>
                <a:effectLst/>
                <a:uLnTx/>
                <a:uFillTx/>
                <a:latin typeface="+mj-lt"/>
                <a:ea typeface="+mj-ea"/>
                <a:cs typeface="Times New Roman"/>
              </a:rPr>
              <a:t>(Nevin, 1970)</a:t>
            </a:r>
          </a:p>
        </p:txBody>
      </p:sp>
      <p:pic>
        <p:nvPicPr>
          <p:cNvPr id="10" name="Picture 9">
            <a:extLst>
              <a:ext uri="{FF2B5EF4-FFF2-40B4-BE49-F238E27FC236}">
                <a16:creationId xmlns:a16="http://schemas.microsoft.com/office/drawing/2014/main" id="{561F1A85-C45E-FB4A-A520-184CA828AB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4777" y="3733172"/>
            <a:ext cx="1372751" cy="2644142"/>
          </a:xfrm>
          <a:prstGeom prst="rect">
            <a:avLst/>
          </a:prstGeom>
        </p:spPr>
      </p:pic>
      <p:pic>
        <p:nvPicPr>
          <p:cNvPr id="11" name="Picture 10">
            <a:extLst>
              <a:ext uri="{FF2B5EF4-FFF2-40B4-BE49-F238E27FC236}">
                <a16:creationId xmlns:a16="http://schemas.microsoft.com/office/drawing/2014/main" id="{B57440DC-B0F0-1B46-9397-B3582FD4B5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700" y="421145"/>
            <a:ext cx="2428262" cy="1981057"/>
          </a:xfrm>
          <a:prstGeom prst="rect">
            <a:avLst/>
          </a:prstGeom>
        </p:spPr>
      </p:pic>
      <p:pic>
        <p:nvPicPr>
          <p:cNvPr id="12" name="Picture 11">
            <a:extLst>
              <a:ext uri="{FF2B5EF4-FFF2-40B4-BE49-F238E27FC236}">
                <a16:creationId xmlns:a16="http://schemas.microsoft.com/office/drawing/2014/main" id="{BE717947-BE94-7F4C-A202-75EDFAAF16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9208" y="606340"/>
            <a:ext cx="956801" cy="2257938"/>
          </a:xfrm>
          <a:prstGeom prst="rect">
            <a:avLst/>
          </a:prstGeom>
        </p:spPr>
      </p:pic>
    </p:spTree>
    <p:extLst>
      <p:ext uri="{BB962C8B-B14F-4D97-AF65-F5344CB8AC3E}">
        <p14:creationId xmlns:p14="http://schemas.microsoft.com/office/powerpoint/2010/main" val="4046861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Dynamite by Magnesus">
            <a:extLst>
              <a:ext uri="{FF2B5EF4-FFF2-40B4-BE49-F238E27FC236}">
                <a16:creationId xmlns:a16="http://schemas.microsoft.com/office/drawing/2014/main" id="{A237A58A-6782-4F48-8ED1-4C1DE832E5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5439" y="1785395"/>
            <a:ext cx="2255301" cy="45106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F28CD9-DE37-2741-87CB-7822722957DE}"/>
              </a:ext>
            </a:extLst>
          </p:cNvPr>
          <p:cNvSpPr>
            <a:spLocks noGrp="1"/>
          </p:cNvSpPr>
          <p:nvPr>
            <p:ph type="title"/>
          </p:nvPr>
        </p:nvSpPr>
        <p:spPr/>
        <p:txBody>
          <a:bodyPr/>
          <a:lstStyle/>
          <a:p>
            <a:r>
              <a:rPr lang="en-US" altLang="en-US" dirty="0"/>
              <a:t>Stages of the Acting-Out Cycle</a:t>
            </a:r>
            <a:br>
              <a:rPr lang="en-US" altLang="en-US" dirty="0"/>
            </a:br>
            <a:r>
              <a:rPr lang="en-US" altLang="en-US" sz="2400" b="0" dirty="0">
                <a:solidFill>
                  <a:schemeClr val="bg2"/>
                </a:solidFill>
              </a:rPr>
              <a:t>Colvin (1992)</a:t>
            </a:r>
            <a:endParaRPr lang="en-US" sz="1800" b="0" dirty="0">
              <a:solidFill>
                <a:schemeClr val="bg2"/>
              </a:solidFill>
            </a:endParaRPr>
          </a:p>
        </p:txBody>
      </p:sp>
      <p:sp>
        <p:nvSpPr>
          <p:cNvPr id="3" name="Content Placeholder 2">
            <a:extLst>
              <a:ext uri="{FF2B5EF4-FFF2-40B4-BE49-F238E27FC236}">
                <a16:creationId xmlns:a16="http://schemas.microsoft.com/office/drawing/2014/main" id="{683664CE-77AC-2E45-B1CA-69C34CF2B374}"/>
              </a:ext>
            </a:extLst>
          </p:cNvPr>
          <p:cNvSpPr>
            <a:spLocks noGrp="1"/>
          </p:cNvSpPr>
          <p:nvPr>
            <p:ph idx="1"/>
          </p:nvPr>
        </p:nvSpPr>
        <p:spPr/>
        <p:txBody>
          <a:bodyPr/>
          <a:lstStyle/>
          <a:p>
            <a:pPr lvl="0"/>
            <a:r>
              <a:rPr lang="en-US" altLang="en-US" dirty="0"/>
              <a:t>Calm</a:t>
            </a:r>
          </a:p>
          <a:p>
            <a:pPr lvl="0"/>
            <a:r>
              <a:rPr lang="en-US" altLang="en-US" dirty="0"/>
              <a:t>Triggers</a:t>
            </a:r>
          </a:p>
          <a:p>
            <a:pPr lvl="0"/>
            <a:r>
              <a:rPr lang="en-US" altLang="en-US" dirty="0"/>
              <a:t>Agitation</a:t>
            </a:r>
          </a:p>
          <a:p>
            <a:pPr lvl="0"/>
            <a:r>
              <a:rPr lang="en-US" altLang="en-US" dirty="0"/>
              <a:t>Acceleration</a:t>
            </a:r>
          </a:p>
          <a:p>
            <a:pPr lvl="0"/>
            <a:r>
              <a:rPr lang="en-US" altLang="en-US" dirty="0"/>
              <a:t>Peak</a:t>
            </a:r>
          </a:p>
          <a:p>
            <a:pPr lvl="0"/>
            <a:r>
              <a:rPr lang="en-US" altLang="en-US" dirty="0"/>
              <a:t>De-escalation</a:t>
            </a:r>
          </a:p>
          <a:p>
            <a:pPr lvl="0"/>
            <a:r>
              <a:rPr lang="en-US" altLang="en-US" dirty="0"/>
              <a:t>Recovery</a:t>
            </a:r>
          </a:p>
        </p:txBody>
      </p:sp>
    </p:spTree>
    <p:extLst>
      <p:ext uri="{BB962C8B-B14F-4D97-AF65-F5344CB8AC3E}">
        <p14:creationId xmlns:p14="http://schemas.microsoft.com/office/powerpoint/2010/main" val="92602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4335-9596-2448-81B7-8436D8192F2B}"/>
              </a:ext>
            </a:extLst>
          </p:cNvPr>
          <p:cNvSpPr>
            <a:spLocks noGrp="1"/>
          </p:cNvSpPr>
          <p:nvPr>
            <p:ph type="title"/>
          </p:nvPr>
        </p:nvSpPr>
        <p:spPr/>
        <p:txBody>
          <a:bodyPr/>
          <a:lstStyle/>
          <a:p>
            <a:r>
              <a:rPr lang="en-US"/>
              <a:t>Managing Acting-Out Behavior</a:t>
            </a:r>
            <a:endParaRPr lang="en-US" dirty="0"/>
          </a:p>
        </p:txBody>
      </p:sp>
      <p:sp>
        <p:nvSpPr>
          <p:cNvPr id="3" name="Text Placeholder 2">
            <a:extLst>
              <a:ext uri="{FF2B5EF4-FFF2-40B4-BE49-F238E27FC236}">
                <a16:creationId xmlns:a16="http://schemas.microsoft.com/office/drawing/2014/main" id="{669B45A0-18C3-7F4D-9771-6723360A8777}"/>
              </a:ext>
            </a:extLst>
          </p:cNvPr>
          <p:cNvSpPr>
            <a:spLocks noGrp="1"/>
          </p:cNvSpPr>
          <p:nvPr>
            <p:ph type="body" idx="1"/>
          </p:nvPr>
        </p:nvSpPr>
        <p:spPr/>
        <p:txBody>
          <a:bodyPr/>
          <a:lstStyle/>
          <a:p>
            <a:r>
              <a:rPr lang="en-US" dirty="0"/>
              <a:t>Seven Phases</a:t>
            </a:r>
          </a:p>
        </p:txBody>
      </p:sp>
      <p:pic>
        <p:nvPicPr>
          <p:cNvPr id="4" name="Picture 2">
            <a:extLst>
              <a:ext uri="{FF2B5EF4-FFF2-40B4-BE49-F238E27FC236}">
                <a16:creationId xmlns:a16="http://schemas.microsoft.com/office/drawing/2014/main" id="{D7C32D22-273C-000F-F5CC-B2E788F680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2891756"/>
            <a:ext cx="5602339" cy="394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356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EC8E-6C72-433C-B945-52647E2C4C5A}"/>
              </a:ext>
            </a:extLst>
          </p:cNvPr>
          <p:cNvSpPr>
            <a:spLocks noGrp="1"/>
          </p:cNvSpPr>
          <p:nvPr>
            <p:ph type="title"/>
          </p:nvPr>
        </p:nvSpPr>
        <p:spPr/>
        <p:txBody>
          <a:bodyPr/>
          <a:lstStyle/>
          <a:p>
            <a:r>
              <a:rPr lang="en-US"/>
              <a:t>Phase 1: Calm</a:t>
            </a:r>
          </a:p>
        </p:txBody>
      </p:sp>
      <p:pic>
        <p:nvPicPr>
          <p:cNvPr id="7" name="Picture 2">
            <a:extLst>
              <a:ext uri="{FF2B5EF4-FFF2-40B4-BE49-F238E27FC236}">
                <a16:creationId xmlns:a16="http://schemas.microsoft.com/office/drawing/2014/main" id="{9329D842-F90E-D9FF-7D0C-D991B8E50C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46037" y="1412009"/>
            <a:ext cx="7220557" cy="50808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E9626FC1-AC97-0C2F-9DBC-1C134EAB5C80}"/>
              </a:ext>
            </a:extLst>
          </p:cNvPr>
          <p:cNvSpPr/>
          <p:nvPr/>
        </p:nvSpPr>
        <p:spPr>
          <a:xfrm>
            <a:off x="2148156" y="5185527"/>
            <a:ext cx="1074820" cy="10503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41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nline Image Placeholder 7">
            <a:extLst>
              <a:ext uri="{FF2B5EF4-FFF2-40B4-BE49-F238E27FC236}">
                <a16:creationId xmlns:a16="http://schemas.microsoft.com/office/drawing/2014/main" id="{283CA961-E5CF-B244-B0E0-609C8CE369E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68492" y="1915838"/>
            <a:ext cx="4785308" cy="3190205"/>
          </a:xfrm>
          <a:prstGeom prst="rect">
            <a:avLst/>
          </a:prstGeom>
        </p:spPr>
      </p:pic>
      <p:sp>
        <p:nvSpPr>
          <p:cNvPr id="20" name="Rectangle 19">
            <a:extLst>
              <a:ext uri="{FF2B5EF4-FFF2-40B4-BE49-F238E27FC236}">
                <a16:creationId xmlns:a16="http://schemas.microsoft.com/office/drawing/2014/main" id="{5CDAC66A-AF42-094B-8F89-8E047B10F88D}"/>
              </a:ext>
            </a:extLst>
          </p:cNvPr>
          <p:cNvSpPr/>
          <p:nvPr/>
        </p:nvSpPr>
        <p:spPr>
          <a:xfrm>
            <a:off x="194733" y="6296144"/>
            <a:ext cx="4572000" cy="488467"/>
          </a:xfrm>
          <a:prstGeom prst="rect">
            <a:avLst/>
          </a:prstGeom>
        </p:spPr>
        <p:txBody>
          <a:bodyPr>
            <a:spAutoFit/>
          </a:bodyPr>
          <a:lstStyle/>
          <a:p>
            <a:pPr>
              <a:lnSpc>
                <a:spcPct val="110000"/>
              </a:lnSpc>
              <a:defRPr/>
            </a:pPr>
            <a:r>
              <a:rPr lang="en-US" sz="1200" dirty="0">
                <a:solidFill>
                  <a:prstClr val="black"/>
                </a:solidFill>
                <a:latin typeface="Calibri"/>
              </a:rPr>
              <a:t>Colvin, G., &amp; Scott, T. (2015). </a:t>
            </a:r>
            <a:r>
              <a:rPr lang="en-US" sz="1200" i="1" dirty="0">
                <a:solidFill>
                  <a:prstClr val="black"/>
                </a:solidFill>
                <a:latin typeface="Calibri"/>
              </a:rPr>
              <a:t>Managing the cycle of acting-out behavior in the classroom </a:t>
            </a:r>
            <a:r>
              <a:rPr lang="en-US" sz="1200" dirty="0">
                <a:solidFill>
                  <a:prstClr val="black"/>
                </a:solidFill>
                <a:latin typeface="Calibri"/>
              </a:rPr>
              <a:t>(2</a:t>
            </a:r>
            <a:r>
              <a:rPr lang="en-US" sz="1200" baseline="30000" dirty="0">
                <a:solidFill>
                  <a:prstClr val="black"/>
                </a:solidFill>
                <a:latin typeface="Calibri"/>
              </a:rPr>
              <a:t>nd</a:t>
            </a:r>
            <a:r>
              <a:rPr lang="en-US" sz="1200" dirty="0">
                <a:solidFill>
                  <a:prstClr val="black"/>
                </a:solidFill>
                <a:latin typeface="Calibri"/>
              </a:rPr>
              <a:t> Edition). Thousand Oaks, CA: Corwin.</a:t>
            </a:r>
          </a:p>
        </p:txBody>
      </p:sp>
      <p:pic>
        <p:nvPicPr>
          <p:cNvPr id="24" name="Picture 23">
            <a:extLst>
              <a:ext uri="{FF2B5EF4-FFF2-40B4-BE49-F238E27FC236}">
                <a16:creationId xmlns:a16="http://schemas.microsoft.com/office/drawing/2014/main" id="{83AE7E42-549F-034E-8110-DAD95DD0569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63713" y="11730"/>
            <a:ext cx="1894327" cy="1330285"/>
          </a:xfrm>
          <a:prstGeom prst="rect">
            <a:avLst/>
          </a:prstGeom>
        </p:spPr>
      </p:pic>
      <p:sp>
        <p:nvSpPr>
          <p:cNvPr id="2" name="Title 1">
            <a:extLst>
              <a:ext uri="{FF2B5EF4-FFF2-40B4-BE49-F238E27FC236}">
                <a16:creationId xmlns:a16="http://schemas.microsoft.com/office/drawing/2014/main" id="{FF2D6443-2334-0544-97C3-BA596D4C2E0D}"/>
              </a:ext>
            </a:extLst>
          </p:cNvPr>
          <p:cNvSpPr>
            <a:spLocks noGrp="1"/>
          </p:cNvSpPr>
          <p:nvPr>
            <p:ph type="title"/>
          </p:nvPr>
        </p:nvSpPr>
        <p:spPr/>
        <p:txBody>
          <a:bodyPr>
            <a:normAutofit fontScale="90000"/>
          </a:bodyPr>
          <a:lstStyle/>
          <a:p>
            <a:r>
              <a:rPr lang="en-US" altLang="en-US" dirty="0"/>
              <a:t>Phase 1: Calm</a:t>
            </a:r>
            <a:br>
              <a:rPr lang="en-US" altLang="en-US" dirty="0"/>
            </a:br>
            <a:r>
              <a:rPr lang="en-US" altLang="en-US" sz="3600" b="0" i="1" dirty="0">
                <a:solidFill>
                  <a:schemeClr val="tx2"/>
                </a:solidFill>
              </a:rPr>
              <a:t>Overall behavior is cooperative, compliant, and desirable</a:t>
            </a:r>
            <a:endParaRPr lang="en-US" b="0" i="1" dirty="0">
              <a:solidFill>
                <a:schemeClr val="tx2"/>
              </a:solidFill>
            </a:endParaRPr>
          </a:p>
        </p:txBody>
      </p:sp>
      <p:sp>
        <p:nvSpPr>
          <p:cNvPr id="3" name="Content Placeholder 2">
            <a:extLst>
              <a:ext uri="{FF2B5EF4-FFF2-40B4-BE49-F238E27FC236}">
                <a16:creationId xmlns:a16="http://schemas.microsoft.com/office/drawing/2014/main" id="{E052065E-5705-1349-954B-6EDD201EFA5F}"/>
              </a:ext>
            </a:extLst>
          </p:cNvPr>
          <p:cNvSpPr>
            <a:spLocks noGrp="1"/>
          </p:cNvSpPr>
          <p:nvPr>
            <p:ph idx="1"/>
          </p:nvPr>
        </p:nvSpPr>
        <p:spPr>
          <a:xfrm>
            <a:off x="838200" y="1825625"/>
            <a:ext cx="5538537" cy="4351338"/>
          </a:xfrm>
        </p:spPr>
        <p:txBody>
          <a:bodyPr/>
          <a:lstStyle/>
          <a:p>
            <a:pPr lvl="0"/>
            <a:r>
              <a:rPr lang="en-US" altLang="en-US" dirty="0"/>
              <a:t>Academically engaged</a:t>
            </a:r>
          </a:p>
          <a:p>
            <a:pPr lvl="0"/>
            <a:r>
              <a:rPr lang="en-US" altLang="en-US" dirty="0"/>
              <a:t>Follows rules &amp; expectations</a:t>
            </a:r>
          </a:p>
          <a:p>
            <a:pPr lvl="0"/>
            <a:r>
              <a:rPr lang="en-US" altLang="en-US" dirty="0"/>
              <a:t>Responsive to praise and feedback</a:t>
            </a:r>
          </a:p>
          <a:p>
            <a:pPr lvl="0"/>
            <a:r>
              <a:rPr lang="en-US" altLang="en-US" dirty="0"/>
              <a:t>Initiates interactions</a:t>
            </a:r>
          </a:p>
          <a:p>
            <a:pPr lvl="0"/>
            <a:r>
              <a:rPr lang="en-US" altLang="en-US" dirty="0"/>
              <a:t>Goal-directed behaviors</a:t>
            </a:r>
          </a:p>
        </p:txBody>
      </p:sp>
      <p:sp>
        <p:nvSpPr>
          <p:cNvPr id="23" name="Strategies">
            <a:extLst>
              <a:ext uri="{FF2B5EF4-FFF2-40B4-BE49-F238E27FC236}">
                <a16:creationId xmlns:a16="http://schemas.microsoft.com/office/drawing/2014/main" id="{32CA9F0E-1515-5449-81D1-8782911A29D3}"/>
              </a:ext>
            </a:extLst>
          </p:cNvPr>
          <p:cNvSpPr/>
          <p:nvPr/>
        </p:nvSpPr>
        <p:spPr>
          <a:xfrm>
            <a:off x="5952905" y="1616021"/>
            <a:ext cx="6162893" cy="511961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a:ea typeface="+mn-ea"/>
                <a:cs typeface="+mn-cs"/>
              </a:rPr>
              <a:t>Strategies:</a:t>
            </a:r>
          </a:p>
          <a:p>
            <a:pPr marL="0" marR="0" lvl="0" indent="0" defTabSz="914400" eaLnBrk="1" fontAlgn="auto" latinLnBrk="0" hangingPunct="1">
              <a:lnSpc>
                <a:spcPct val="90000"/>
              </a:lnSpc>
              <a:spcBef>
                <a:spcPct val="20000"/>
              </a:spcBef>
              <a:spcAft>
                <a:spcPts val="0"/>
              </a:spcAft>
              <a:buClr>
                <a:srgbClr val="800080"/>
              </a:buClr>
              <a:buSzPct val="60000"/>
              <a:buFontTx/>
              <a:buNone/>
              <a:tabLst/>
              <a:defRPr/>
            </a:pPr>
            <a:r>
              <a:rPr kumimoji="0" lang="en-US" altLang="en-US" sz="2400" b="0" i="0" u="none" strike="noStrike" kern="0" cap="none" spc="0" normalizeH="0" baseline="0" noProof="0" dirty="0">
                <a:ln>
                  <a:noFill/>
                </a:ln>
                <a:solidFill>
                  <a:prstClr val="black"/>
                </a:solidFill>
                <a:effectLst/>
                <a:uLnTx/>
                <a:uFillTx/>
                <a:latin typeface="Calibri"/>
                <a:ea typeface="+mn-ea"/>
                <a:cs typeface="+mn-cs"/>
              </a:rPr>
              <a:t>Intervention is focused on proactive strategies. Focus on </a:t>
            </a:r>
            <a:r>
              <a:rPr kumimoji="0" lang="en-US" altLang="en-US" sz="2400" b="1" i="0" u="none" strike="noStrike" kern="0" cap="none" spc="0" normalizeH="0" baseline="0" noProof="0" dirty="0">
                <a:ln>
                  <a:noFill/>
                </a:ln>
                <a:solidFill>
                  <a:schemeClr val="tx2"/>
                </a:solidFill>
                <a:effectLst/>
                <a:uLnTx/>
                <a:uFillTx/>
                <a:latin typeface="Calibri"/>
                <a:ea typeface="+mn-ea"/>
                <a:cs typeface="+mn-cs"/>
              </a:rPr>
              <a:t>instruction</a:t>
            </a:r>
            <a:r>
              <a:rPr kumimoji="0" lang="en-US" altLang="en-US" sz="2400" b="0" i="0" u="none" strike="noStrike" kern="0" cap="none" spc="0" normalizeH="0" baseline="0" noProof="0" dirty="0">
                <a:ln>
                  <a:noFill/>
                </a:ln>
                <a:solidFill>
                  <a:prstClr val="black"/>
                </a:solidFill>
                <a:effectLst/>
                <a:uLnTx/>
                <a:uFillTx/>
                <a:latin typeface="Calibri"/>
                <a:ea typeface="+mn-ea"/>
                <a:cs typeface="+mn-cs"/>
              </a:rPr>
              <a:t> and </a:t>
            </a:r>
            <a:r>
              <a:rPr kumimoji="0" lang="en-US" altLang="en-US" sz="2400" b="1" i="0" u="none" strike="noStrike" kern="0" cap="none" spc="0" normalizeH="0" baseline="0" noProof="0" dirty="0">
                <a:ln>
                  <a:noFill/>
                </a:ln>
                <a:solidFill>
                  <a:schemeClr val="tx2"/>
                </a:solidFill>
                <a:effectLst/>
                <a:uLnTx/>
                <a:uFillTx/>
                <a:latin typeface="Calibri"/>
                <a:ea typeface="+mn-ea"/>
                <a:cs typeface="+mn-cs"/>
              </a:rPr>
              <a:t>positive behavior support</a:t>
            </a:r>
            <a:r>
              <a:rPr kumimoji="0" lang="en-US" altLang="en-US" sz="2400" i="0" u="none" strike="noStrike" kern="0" cap="none" spc="0" normalizeH="0" baseline="0" noProof="0" dirty="0">
                <a:ln>
                  <a:noFill/>
                </a:ln>
                <a:solidFill>
                  <a:prstClr val="black"/>
                </a:solidFill>
                <a:effectLst/>
                <a:uLnTx/>
                <a:uFillTx/>
                <a:latin typeface="Calibri"/>
                <a:ea typeface="+mn-ea"/>
                <a:cs typeface="+mn-cs"/>
              </a:rPr>
              <a:t>.</a:t>
            </a:r>
          </a:p>
          <a:p>
            <a:pPr marL="4572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Implement the schoolwide Ci3T plan</a:t>
            </a:r>
          </a:p>
          <a:p>
            <a:pPr marL="4572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Vary instructional delivery</a:t>
            </a:r>
          </a:p>
          <a:p>
            <a:pPr marL="4572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Provide high rates of behavior-specific praise </a:t>
            </a:r>
          </a:p>
          <a:p>
            <a:pPr marL="4572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Implement low-intensity teacher-delivered strategies (e.g., precorrection, instructional choice, active supervision, OTR)</a:t>
            </a:r>
          </a:p>
          <a:p>
            <a:pPr marL="4572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Carefully plan instruction with integrated lesson planning and differentiation</a:t>
            </a:r>
          </a:p>
          <a:p>
            <a:pPr marL="4572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0" dirty="0">
                <a:solidFill>
                  <a:prstClr val="black"/>
                </a:solidFill>
                <a:latin typeface="Calibri"/>
              </a:rPr>
              <a:t>Re-teach expectations</a:t>
            </a:r>
          </a:p>
          <a:p>
            <a:pPr marL="4572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Implement clear routines and procedures</a:t>
            </a:r>
          </a:p>
          <a:p>
            <a:pPr marL="4572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Attend to the physical environment</a:t>
            </a:r>
          </a:p>
        </p:txBody>
      </p:sp>
      <p:sp>
        <p:nvSpPr>
          <p:cNvPr id="4" name="Oval 3">
            <a:extLst>
              <a:ext uri="{FF2B5EF4-FFF2-40B4-BE49-F238E27FC236}">
                <a16:creationId xmlns:a16="http://schemas.microsoft.com/office/drawing/2014/main" id="{FA478E7B-FDAA-B166-7214-4771FDD21019}"/>
              </a:ext>
            </a:extLst>
          </p:cNvPr>
          <p:cNvSpPr/>
          <p:nvPr/>
        </p:nvSpPr>
        <p:spPr>
          <a:xfrm>
            <a:off x="10152285" y="971213"/>
            <a:ext cx="370489" cy="3385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459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5">
            <a:hlinkClick r:id="rId3"/>
            <a:extLst>
              <a:ext uri="{FF2B5EF4-FFF2-40B4-BE49-F238E27FC236}">
                <a16:creationId xmlns:a16="http://schemas.microsoft.com/office/drawing/2014/main" id="{9E3A333F-13B2-1E49-91D6-9AE2268CD2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497" r="-2172"/>
          <a:stretch/>
        </p:blipFill>
        <p:spPr>
          <a:xfrm>
            <a:off x="157655" y="2351420"/>
            <a:ext cx="3085980" cy="415958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5" name="Picture 24">
            <a:hlinkClick r:id="rId5"/>
            <a:extLst>
              <a:ext uri="{FF2B5EF4-FFF2-40B4-BE49-F238E27FC236}">
                <a16:creationId xmlns:a16="http://schemas.microsoft.com/office/drawing/2014/main" id="{21D805CF-7CED-9F4D-8F4C-C2C4FFD3CA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689983" y="2175644"/>
            <a:ext cx="3263629" cy="4298436"/>
          </a:xfrm>
          <a:prstGeom prst="roundRect">
            <a:avLst>
              <a:gd name="adj" fmla="val 0"/>
            </a:avLst>
          </a:prstGeom>
          <a:solidFill>
            <a:srgbClr val="FFFFFF">
              <a:shade val="85000"/>
            </a:srgbClr>
          </a:solidFill>
          <a:ln>
            <a:solidFill>
              <a:srgbClr val="CB6165"/>
            </a:solidFill>
          </a:ln>
          <a:effectLst>
            <a:reflection blurRad="12700" stA="38000" endPos="28000" dist="5000" dir="5400000" sy="-100000" algn="bl" rotWithShape="0"/>
          </a:effectLst>
        </p:spPr>
      </p:pic>
      <p:sp>
        <p:nvSpPr>
          <p:cNvPr id="16" name="Freeform 15">
            <a:extLst>
              <a:ext uri="{FF2B5EF4-FFF2-40B4-BE49-F238E27FC236}">
                <a16:creationId xmlns:a16="http://schemas.microsoft.com/office/drawing/2014/main" id="{C521FC04-B80D-C249-BFF2-09F61113250E}"/>
              </a:ext>
            </a:extLst>
          </p:cNvPr>
          <p:cNvSpPr/>
          <p:nvPr/>
        </p:nvSpPr>
        <p:spPr>
          <a:xfrm>
            <a:off x="2949510"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p:txBody>
      </p:sp>
      <p:sp>
        <p:nvSpPr>
          <p:cNvPr id="17" name="Freeform 16">
            <a:extLst>
              <a:ext uri="{FF2B5EF4-FFF2-40B4-BE49-F238E27FC236}">
                <a16:creationId xmlns:a16="http://schemas.microsoft.com/office/drawing/2014/main" id="{2DDCE5EF-652F-1847-A494-3E3EA53238D4}"/>
              </a:ext>
            </a:extLst>
          </p:cNvPr>
          <p:cNvSpPr/>
          <p:nvPr/>
        </p:nvSpPr>
        <p:spPr>
          <a:xfrm>
            <a:off x="2949510"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Behavior-Specific Praise</a:t>
            </a:r>
          </a:p>
        </p:txBody>
      </p:sp>
      <p:sp>
        <p:nvSpPr>
          <p:cNvPr id="18" name="Freeform 17">
            <a:extLst>
              <a:ext uri="{FF2B5EF4-FFF2-40B4-BE49-F238E27FC236}">
                <a16:creationId xmlns:a16="http://schemas.microsoft.com/office/drawing/2014/main" id="{8E8BD124-A4DB-584A-A7BC-AFDFB7BF9041}"/>
              </a:ext>
            </a:extLst>
          </p:cNvPr>
          <p:cNvSpPr/>
          <p:nvPr/>
        </p:nvSpPr>
        <p:spPr>
          <a:xfrm>
            <a:off x="2949510"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Active Supervision</a:t>
            </a:r>
          </a:p>
        </p:txBody>
      </p:sp>
      <p:sp>
        <p:nvSpPr>
          <p:cNvPr id="19" name="Freeform 18">
            <a:extLst>
              <a:ext uri="{FF2B5EF4-FFF2-40B4-BE49-F238E27FC236}">
                <a16:creationId xmlns:a16="http://schemas.microsoft.com/office/drawing/2014/main" id="{2F5C5E7A-CBCC-FA48-AF18-AC97807CBFB2}"/>
              </a:ext>
            </a:extLst>
          </p:cNvPr>
          <p:cNvSpPr/>
          <p:nvPr/>
        </p:nvSpPr>
        <p:spPr>
          <a:xfrm>
            <a:off x="2949510"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Instructional Feedback</a:t>
            </a:r>
          </a:p>
        </p:txBody>
      </p:sp>
      <p:sp>
        <p:nvSpPr>
          <p:cNvPr id="20" name="Freeform 19">
            <a:extLst>
              <a:ext uri="{FF2B5EF4-FFF2-40B4-BE49-F238E27FC236}">
                <a16:creationId xmlns:a16="http://schemas.microsoft.com/office/drawing/2014/main" id="{3277E839-8C3D-F44C-9F36-95BBAC3DBB83}"/>
              </a:ext>
            </a:extLst>
          </p:cNvPr>
          <p:cNvSpPr/>
          <p:nvPr/>
        </p:nvSpPr>
        <p:spPr>
          <a:xfrm>
            <a:off x="2949510"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High-</a:t>
            </a:r>
            <a:r>
              <a:rPr lang="en-US" sz="2000" i="1" kern="1200" dirty="0">
                <a:latin typeface="Arial" panose="020B0604020202020204" pitchFamily="34" charset="0"/>
                <a:cs typeface="Arial" panose="020B0604020202020204" pitchFamily="34" charset="0"/>
              </a:rPr>
              <a:t>p</a:t>
            </a:r>
            <a:r>
              <a:rPr lang="en-US" sz="2000" kern="1200" dirty="0">
                <a:latin typeface="Arial" panose="020B0604020202020204" pitchFamily="34" charset="0"/>
                <a:cs typeface="Arial" panose="020B0604020202020204" pitchFamily="34" charset="0"/>
              </a:rPr>
              <a:t> Requests</a:t>
            </a:r>
          </a:p>
        </p:txBody>
      </p:sp>
      <p:sp>
        <p:nvSpPr>
          <p:cNvPr id="21" name="Freeform 20">
            <a:extLst>
              <a:ext uri="{FF2B5EF4-FFF2-40B4-BE49-F238E27FC236}">
                <a16:creationId xmlns:a16="http://schemas.microsoft.com/office/drawing/2014/main" id="{8BD126EB-ACB1-9048-8DA7-C1F635C94565}"/>
              </a:ext>
            </a:extLst>
          </p:cNvPr>
          <p:cNvSpPr/>
          <p:nvPr/>
        </p:nvSpPr>
        <p:spPr>
          <a:xfrm>
            <a:off x="2949510"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Precorrection</a:t>
            </a:r>
            <a:endParaRPr lang="en-US" sz="2000" kern="1200" dirty="0">
              <a:latin typeface="Arial" panose="020B0604020202020204" pitchFamily="34" charset="0"/>
              <a:cs typeface="Arial" panose="020B0604020202020204" pitchFamily="34" charset="0"/>
            </a:endParaRPr>
          </a:p>
        </p:txBody>
      </p:sp>
      <p:sp>
        <p:nvSpPr>
          <p:cNvPr id="22" name="Freeform 21">
            <a:extLst>
              <a:ext uri="{FF2B5EF4-FFF2-40B4-BE49-F238E27FC236}">
                <a16:creationId xmlns:a16="http://schemas.microsoft.com/office/drawing/2014/main" id="{B379A350-4D5C-8C4F-A0B9-15ADEB79C6D8}"/>
              </a:ext>
            </a:extLst>
          </p:cNvPr>
          <p:cNvSpPr/>
          <p:nvPr/>
        </p:nvSpPr>
        <p:spPr>
          <a:xfrm>
            <a:off x="2949510"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Incorporating Choice</a:t>
            </a:r>
          </a:p>
        </p:txBody>
      </p:sp>
      <p:sp>
        <p:nvSpPr>
          <p:cNvPr id="8" name="Rounded Rectangle 7">
            <a:extLst>
              <a:ext uri="{FF2B5EF4-FFF2-40B4-BE49-F238E27FC236}">
                <a16:creationId xmlns:a16="http://schemas.microsoft.com/office/drawing/2014/main" id="{40FB8B29-0E89-EF4B-8FFF-CFE54C5929FB}"/>
              </a:ext>
            </a:extLst>
          </p:cNvPr>
          <p:cNvSpPr/>
          <p:nvPr/>
        </p:nvSpPr>
        <p:spPr bwMode="auto">
          <a:xfrm>
            <a:off x="6340606" y="4949448"/>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Self-Monitoring</a:t>
            </a:r>
          </a:p>
        </p:txBody>
      </p:sp>
      <p:sp>
        <p:nvSpPr>
          <p:cNvPr id="9" name="Rounded Rectangle 8">
            <a:extLst>
              <a:ext uri="{FF2B5EF4-FFF2-40B4-BE49-F238E27FC236}">
                <a16:creationId xmlns:a16="http://schemas.microsoft.com/office/drawing/2014/main" id="{14D4102F-6F1D-0042-A523-DB7E010F9221}"/>
              </a:ext>
            </a:extLst>
          </p:cNvPr>
          <p:cNvSpPr/>
          <p:nvPr/>
        </p:nvSpPr>
        <p:spPr bwMode="auto">
          <a:xfrm>
            <a:off x="6340606" y="5543221"/>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Behavior Contracts</a:t>
            </a:r>
          </a:p>
        </p:txBody>
      </p:sp>
      <p:sp>
        <p:nvSpPr>
          <p:cNvPr id="11" name="Rounded Rectangle 10">
            <a:extLst>
              <a:ext uri="{FF2B5EF4-FFF2-40B4-BE49-F238E27FC236}">
                <a16:creationId xmlns:a16="http://schemas.microsoft.com/office/drawing/2014/main" id="{24B6D731-58D4-FF4F-BC07-FC6E450CA2F0}"/>
              </a:ext>
            </a:extLst>
          </p:cNvPr>
          <p:cNvSpPr/>
          <p:nvPr/>
        </p:nvSpPr>
        <p:spPr bwMode="auto">
          <a:xfrm>
            <a:off x="6340606" y="2574364"/>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Proximity</a:t>
            </a:r>
          </a:p>
        </p:txBody>
      </p:sp>
      <p:sp>
        <p:nvSpPr>
          <p:cNvPr id="12" name="Rounded Rectangle 11">
            <a:extLst>
              <a:ext uri="{FF2B5EF4-FFF2-40B4-BE49-F238E27FC236}">
                <a16:creationId xmlns:a16="http://schemas.microsoft.com/office/drawing/2014/main" id="{61FE3EF5-EA9D-F442-867F-C5F1AB668F3B}"/>
              </a:ext>
            </a:extLst>
          </p:cNvPr>
          <p:cNvSpPr/>
          <p:nvPr/>
        </p:nvSpPr>
        <p:spPr bwMode="auto">
          <a:xfrm>
            <a:off x="6340606" y="3168135"/>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err="1">
                <a:solidFill>
                  <a:schemeClr val="bg1"/>
                </a:solidFill>
                <a:latin typeface="Arial" panose="020B0604020202020204" pitchFamily="34" charset="0"/>
                <a:cs typeface="Arial" panose="020B0604020202020204" pitchFamily="34" charset="0"/>
              </a:rPr>
              <a:t>Overlappingness</a:t>
            </a:r>
            <a:endParaRPr lang="en-US" dirty="0">
              <a:solidFill>
                <a:schemeClr val="bg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9B460904-C972-EC4B-A2D2-F48EFA547A31}"/>
              </a:ext>
            </a:extLst>
          </p:cNvPr>
          <p:cNvSpPr/>
          <p:nvPr/>
        </p:nvSpPr>
        <p:spPr bwMode="auto">
          <a:xfrm>
            <a:off x="6340606" y="3761906"/>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With-it-ness</a:t>
            </a:r>
          </a:p>
        </p:txBody>
      </p:sp>
      <p:sp>
        <p:nvSpPr>
          <p:cNvPr id="14" name="Rounded Rectangle 13">
            <a:extLst>
              <a:ext uri="{FF2B5EF4-FFF2-40B4-BE49-F238E27FC236}">
                <a16:creationId xmlns:a16="http://schemas.microsoft.com/office/drawing/2014/main" id="{26424CF9-3CAE-1448-A8E5-755D6C363E6F}"/>
              </a:ext>
            </a:extLst>
          </p:cNvPr>
          <p:cNvSpPr/>
          <p:nvPr/>
        </p:nvSpPr>
        <p:spPr bwMode="auto">
          <a:xfrm>
            <a:off x="6340606" y="4355677"/>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Pacing</a:t>
            </a:r>
          </a:p>
        </p:txBody>
      </p:sp>
      <p:sp>
        <p:nvSpPr>
          <p:cNvPr id="6" name="Title 1">
            <a:extLst>
              <a:ext uri="{FF2B5EF4-FFF2-40B4-BE49-F238E27FC236}">
                <a16:creationId xmlns:a16="http://schemas.microsoft.com/office/drawing/2014/main" id="{0DD7D33E-EEE9-EC9F-90F8-6D347F39A814}"/>
              </a:ext>
            </a:extLst>
          </p:cNvPr>
          <p:cNvSpPr txBox="1">
            <a:spLocks/>
          </p:cNvSpPr>
          <p:nvPr/>
        </p:nvSpPr>
        <p:spPr>
          <a:xfrm>
            <a:off x="554980" y="350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Low-Intensity Strategies</a:t>
            </a:r>
            <a:br>
              <a:rPr lang="en-US" dirty="0"/>
            </a:br>
            <a:endParaRPr lang="en-US" dirty="0"/>
          </a:p>
        </p:txBody>
      </p:sp>
      <p:sp>
        <p:nvSpPr>
          <p:cNvPr id="2" name="Rounded Rectangle 1">
            <a:extLst>
              <a:ext uri="{FF2B5EF4-FFF2-40B4-BE49-F238E27FC236}">
                <a16:creationId xmlns:a16="http://schemas.microsoft.com/office/drawing/2014/main" id="{AB6AD80C-526C-3EDA-8D1E-C44643147334}"/>
              </a:ext>
            </a:extLst>
          </p:cNvPr>
          <p:cNvSpPr/>
          <p:nvPr/>
        </p:nvSpPr>
        <p:spPr bwMode="auto">
          <a:xfrm>
            <a:off x="6340606" y="6114386"/>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Direct Behavior Rating</a:t>
            </a:r>
          </a:p>
        </p:txBody>
      </p:sp>
    </p:spTree>
    <p:extLst>
      <p:ext uri="{BB962C8B-B14F-4D97-AF65-F5344CB8AC3E}">
        <p14:creationId xmlns:p14="http://schemas.microsoft.com/office/powerpoint/2010/main" val="2075468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6E76F-E61A-A55A-4959-F76C9CDEFCD2}"/>
            </a:ext>
          </a:extLst>
        </p:cNvPr>
        <p:cNvGrpSpPr/>
        <p:nvPr/>
      </p:nvGrpSpPr>
      <p:grpSpPr>
        <a:xfrm>
          <a:off x="0" y="0"/>
          <a:ext cx="0" cy="0"/>
          <a:chOff x="0" y="0"/>
          <a:chExt cx="0" cy="0"/>
        </a:xfrm>
      </p:grpSpPr>
      <p:pic>
        <p:nvPicPr>
          <p:cNvPr id="24" name="Content Placeholder 5">
            <a:extLst>
              <a:ext uri="{FF2B5EF4-FFF2-40B4-BE49-F238E27FC236}">
                <a16:creationId xmlns:a16="http://schemas.microsoft.com/office/drawing/2014/main" id="{7030C9B5-07D0-426A-3F1D-C95A7B87CB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4557723" y="3192100"/>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16" name="Freeform 15">
            <a:extLst>
              <a:ext uri="{FF2B5EF4-FFF2-40B4-BE49-F238E27FC236}">
                <a16:creationId xmlns:a16="http://schemas.microsoft.com/office/drawing/2014/main" id="{04931F3D-86C4-9942-F72E-FBE4EA851572}"/>
              </a:ext>
            </a:extLst>
          </p:cNvPr>
          <p:cNvSpPr/>
          <p:nvPr/>
        </p:nvSpPr>
        <p:spPr>
          <a:xfrm>
            <a:off x="-3010107"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17" name="Freeform 16">
            <a:extLst>
              <a:ext uri="{FF2B5EF4-FFF2-40B4-BE49-F238E27FC236}">
                <a16:creationId xmlns:a16="http://schemas.microsoft.com/office/drawing/2014/main" id="{AF1402B9-C02E-1EB3-1F9F-9DF5D2912D06}"/>
              </a:ext>
            </a:extLst>
          </p:cNvPr>
          <p:cNvSpPr/>
          <p:nvPr/>
        </p:nvSpPr>
        <p:spPr>
          <a:xfrm>
            <a:off x="-3010107"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8" name="Freeform 17">
            <a:extLst>
              <a:ext uri="{FF2B5EF4-FFF2-40B4-BE49-F238E27FC236}">
                <a16:creationId xmlns:a16="http://schemas.microsoft.com/office/drawing/2014/main" id="{DBB47ACB-CE30-9D71-CD49-7481EA949E83}"/>
              </a:ext>
            </a:extLst>
          </p:cNvPr>
          <p:cNvSpPr/>
          <p:nvPr/>
        </p:nvSpPr>
        <p:spPr>
          <a:xfrm>
            <a:off x="-3010107"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9" name="Freeform 18">
            <a:extLst>
              <a:ext uri="{FF2B5EF4-FFF2-40B4-BE49-F238E27FC236}">
                <a16:creationId xmlns:a16="http://schemas.microsoft.com/office/drawing/2014/main" id="{90938C8E-19F6-EF86-7AC6-C58ECA601235}"/>
              </a:ext>
            </a:extLst>
          </p:cNvPr>
          <p:cNvSpPr/>
          <p:nvPr/>
        </p:nvSpPr>
        <p:spPr>
          <a:xfrm>
            <a:off x="-3010107"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20" name="Freeform 19">
            <a:extLst>
              <a:ext uri="{FF2B5EF4-FFF2-40B4-BE49-F238E27FC236}">
                <a16:creationId xmlns:a16="http://schemas.microsoft.com/office/drawing/2014/main" id="{08DF0F9E-4C18-9F2C-6E6B-321939B08955}"/>
              </a:ext>
            </a:extLst>
          </p:cNvPr>
          <p:cNvSpPr/>
          <p:nvPr/>
        </p:nvSpPr>
        <p:spPr>
          <a:xfrm>
            <a:off x="-3010107"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21" name="Freeform 20">
            <a:extLst>
              <a:ext uri="{FF2B5EF4-FFF2-40B4-BE49-F238E27FC236}">
                <a16:creationId xmlns:a16="http://schemas.microsoft.com/office/drawing/2014/main" id="{462282F4-A40F-74E6-9EBF-BC5F140E77C4}"/>
              </a:ext>
            </a:extLst>
          </p:cNvPr>
          <p:cNvSpPr/>
          <p:nvPr/>
        </p:nvSpPr>
        <p:spPr>
          <a:xfrm>
            <a:off x="-3010107"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Freeform 21">
            <a:extLst>
              <a:ext uri="{FF2B5EF4-FFF2-40B4-BE49-F238E27FC236}">
                <a16:creationId xmlns:a16="http://schemas.microsoft.com/office/drawing/2014/main" id="{F15DC2F5-523C-F77F-E6FF-C656CB943CCB}"/>
              </a:ext>
            </a:extLst>
          </p:cNvPr>
          <p:cNvSpPr/>
          <p:nvPr/>
        </p:nvSpPr>
        <p:spPr>
          <a:xfrm>
            <a:off x="-3010107"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pic>
        <p:nvPicPr>
          <p:cNvPr id="7" name="Picture 6">
            <a:extLst>
              <a:ext uri="{FF2B5EF4-FFF2-40B4-BE49-F238E27FC236}">
                <a16:creationId xmlns:a16="http://schemas.microsoft.com/office/drawing/2014/main" id="{BBA8F883-A7CB-E010-8CE8-74851C083D78}"/>
              </a:ext>
            </a:extLst>
          </p:cNvPr>
          <p:cNvPicPr>
            <a:picLocks noChangeAspect="1"/>
          </p:cNvPicPr>
          <p:nvPr/>
        </p:nvPicPr>
        <p:blipFill>
          <a:blip r:embed="rId4">
            <a:clrChange>
              <a:clrFrom>
                <a:srgbClr val="F9F7F9"/>
              </a:clrFrom>
              <a:clrTo>
                <a:srgbClr val="F9F7F9">
                  <a:alpha val="0"/>
                </a:srgbClr>
              </a:clrTo>
            </a:clrChange>
          </a:blip>
          <a:stretch>
            <a:fillRect/>
          </a:stretch>
        </p:blipFill>
        <p:spPr>
          <a:xfrm>
            <a:off x="2506216" y="855371"/>
            <a:ext cx="9618766" cy="3738856"/>
          </a:xfrm>
          <a:prstGeom prst="rect">
            <a:avLst/>
          </a:prstGeom>
        </p:spPr>
      </p:pic>
      <p:pic>
        <p:nvPicPr>
          <p:cNvPr id="10" name="Picture 9">
            <a:extLst>
              <a:ext uri="{FF2B5EF4-FFF2-40B4-BE49-F238E27FC236}">
                <a16:creationId xmlns:a16="http://schemas.microsoft.com/office/drawing/2014/main" id="{E182806D-0282-AB50-B2EB-05DEEF5044EA}"/>
              </a:ext>
            </a:extLst>
          </p:cNvPr>
          <p:cNvPicPr>
            <a:picLocks noChangeAspect="1"/>
          </p:cNvPicPr>
          <p:nvPr/>
        </p:nvPicPr>
        <p:blipFill>
          <a:blip r:embed="rId5">
            <a:clrChange>
              <a:clrFrom>
                <a:srgbClr val="F9F7F9"/>
              </a:clrFrom>
              <a:clrTo>
                <a:srgbClr val="F9F7F9">
                  <a:alpha val="0"/>
                </a:srgbClr>
              </a:clrTo>
            </a:clrChange>
          </a:blip>
          <a:stretch>
            <a:fillRect/>
          </a:stretch>
        </p:blipFill>
        <p:spPr>
          <a:xfrm>
            <a:off x="3935306" y="2798255"/>
            <a:ext cx="7581838" cy="3925111"/>
          </a:xfrm>
          <a:prstGeom prst="rect">
            <a:avLst/>
          </a:prstGeom>
        </p:spPr>
      </p:pic>
      <p:pic>
        <p:nvPicPr>
          <p:cNvPr id="3" name="Picture 2">
            <a:extLst>
              <a:ext uri="{FF2B5EF4-FFF2-40B4-BE49-F238E27FC236}">
                <a16:creationId xmlns:a16="http://schemas.microsoft.com/office/drawing/2014/main" id="{156F8A85-3753-0AB8-89B2-641E18D7A2F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807006" y="2175644"/>
            <a:ext cx="3263629" cy="4298436"/>
          </a:xfrm>
          <a:prstGeom prst="roundRect">
            <a:avLst>
              <a:gd name="adj" fmla="val 0"/>
            </a:avLst>
          </a:prstGeom>
          <a:solidFill>
            <a:srgbClr val="FFFFFF">
              <a:shade val="85000"/>
            </a:srgbClr>
          </a:solidFill>
          <a:ln>
            <a:solidFill>
              <a:srgbClr val="CB6165"/>
            </a:solidFill>
          </a:ln>
          <a:effectLst>
            <a:reflection blurRad="12700" stA="38000" endPos="28000" dist="5000" dir="5400000" sy="-100000" algn="bl" rotWithShape="0"/>
          </a:effectLst>
        </p:spPr>
      </p:pic>
      <p:sp>
        <p:nvSpPr>
          <p:cNvPr id="4" name="Rounded Rectangle 3">
            <a:extLst>
              <a:ext uri="{FF2B5EF4-FFF2-40B4-BE49-F238E27FC236}">
                <a16:creationId xmlns:a16="http://schemas.microsoft.com/office/drawing/2014/main" id="{70997122-7168-EA9F-1164-097CA90F8C28}"/>
              </a:ext>
            </a:extLst>
          </p:cNvPr>
          <p:cNvSpPr/>
          <p:nvPr/>
        </p:nvSpPr>
        <p:spPr bwMode="auto">
          <a:xfrm>
            <a:off x="12457629" y="4949448"/>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Self-Monitoring</a:t>
            </a:r>
          </a:p>
        </p:txBody>
      </p:sp>
      <p:sp>
        <p:nvSpPr>
          <p:cNvPr id="5" name="Rounded Rectangle 4">
            <a:extLst>
              <a:ext uri="{FF2B5EF4-FFF2-40B4-BE49-F238E27FC236}">
                <a16:creationId xmlns:a16="http://schemas.microsoft.com/office/drawing/2014/main" id="{31F7B2F2-166E-8E45-58D6-7D8F826A6BE3}"/>
              </a:ext>
            </a:extLst>
          </p:cNvPr>
          <p:cNvSpPr/>
          <p:nvPr/>
        </p:nvSpPr>
        <p:spPr bwMode="auto">
          <a:xfrm>
            <a:off x="12457629" y="5543221"/>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Behavior Contracts</a:t>
            </a:r>
          </a:p>
        </p:txBody>
      </p:sp>
      <p:sp>
        <p:nvSpPr>
          <p:cNvPr id="6" name="Rounded Rectangle 5">
            <a:extLst>
              <a:ext uri="{FF2B5EF4-FFF2-40B4-BE49-F238E27FC236}">
                <a16:creationId xmlns:a16="http://schemas.microsoft.com/office/drawing/2014/main" id="{F34C70E0-FB05-3AE7-E8BC-FE4026691037}"/>
              </a:ext>
            </a:extLst>
          </p:cNvPr>
          <p:cNvSpPr/>
          <p:nvPr/>
        </p:nvSpPr>
        <p:spPr bwMode="auto">
          <a:xfrm>
            <a:off x="12457629" y="2574364"/>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Proximity</a:t>
            </a:r>
          </a:p>
        </p:txBody>
      </p:sp>
      <p:sp>
        <p:nvSpPr>
          <p:cNvPr id="23" name="Rounded Rectangle 22">
            <a:extLst>
              <a:ext uri="{FF2B5EF4-FFF2-40B4-BE49-F238E27FC236}">
                <a16:creationId xmlns:a16="http://schemas.microsoft.com/office/drawing/2014/main" id="{A11A3C73-7FEF-BE89-8AA9-281649E4751D}"/>
              </a:ext>
            </a:extLst>
          </p:cNvPr>
          <p:cNvSpPr/>
          <p:nvPr/>
        </p:nvSpPr>
        <p:spPr bwMode="auto">
          <a:xfrm>
            <a:off x="12457629" y="3168135"/>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err="1">
                <a:solidFill>
                  <a:schemeClr val="bg1"/>
                </a:solidFill>
                <a:latin typeface="Arial" panose="020B0604020202020204" pitchFamily="34" charset="0"/>
                <a:cs typeface="Arial" panose="020B0604020202020204" pitchFamily="34" charset="0"/>
              </a:rPr>
              <a:t>Overlappingness</a:t>
            </a:r>
            <a:endParaRPr lang="en-US" dirty="0">
              <a:solidFill>
                <a:schemeClr val="bg1"/>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9A0ADB83-C0E9-E20F-E83B-6F54725DE61B}"/>
              </a:ext>
            </a:extLst>
          </p:cNvPr>
          <p:cNvSpPr/>
          <p:nvPr/>
        </p:nvSpPr>
        <p:spPr bwMode="auto">
          <a:xfrm>
            <a:off x="12457629" y="3761906"/>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With-it-ness</a:t>
            </a:r>
          </a:p>
        </p:txBody>
      </p:sp>
      <p:sp>
        <p:nvSpPr>
          <p:cNvPr id="27" name="Rounded Rectangle 26">
            <a:extLst>
              <a:ext uri="{FF2B5EF4-FFF2-40B4-BE49-F238E27FC236}">
                <a16:creationId xmlns:a16="http://schemas.microsoft.com/office/drawing/2014/main" id="{4BADA24F-2F44-21C5-A6BD-8778CB173855}"/>
              </a:ext>
            </a:extLst>
          </p:cNvPr>
          <p:cNvSpPr/>
          <p:nvPr/>
        </p:nvSpPr>
        <p:spPr bwMode="auto">
          <a:xfrm>
            <a:off x="12457629" y="4355677"/>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Pacing</a:t>
            </a:r>
          </a:p>
        </p:txBody>
      </p:sp>
      <p:sp>
        <p:nvSpPr>
          <p:cNvPr id="28" name="Rounded Rectangle 27">
            <a:extLst>
              <a:ext uri="{FF2B5EF4-FFF2-40B4-BE49-F238E27FC236}">
                <a16:creationId xmlns:a16="http://schemas.microsoft.com/office/drawing/2014/main" id="{49D0C6AF-6273-CD3C-DBF0-0736762E42B7}"/>
              </a:ext>
            </a:extLst>
          </p:cNvPr>
          <p:cNvSpPr/>
          <p:nvPr/>
        </p:nvSpPr>
        <p:spPr bwMode="auto">
          <a:xfrm>
            <a:off x="12457629" y="6114386"/>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Direct Behavior Rating</a:t>
            </a:r>
          </a:p>
        </p:txBody>
      </p:sp>
      <p:sp>
        <p:nvSpPr>
          <p:cNvPr id="29" name="Title 1">
            <a:extLst>
              <a:ext uri="{FF2B5EF4-FFF2-40B4-BE49-F238E27FC236}">
                <a16:creationId xmlns:a16="http://schemas.microsoft.com/office/drawing/2014/main" id="{7740ECE4-AA4F-87A1-76C4-761495906F6F}"/>
              </a:ext>
            </a:extLst>
          </p:cNvPr>
          <p:cNvSpPr txBox="1">
            <a:spLocks/>
          </p:cNvSpPr>
          <p:nvPr/>
        </p:nvSpPr>
        <p:spPr>
          <a:xfrm>
            <a:off x="208134" y="1614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Low-Intensity Strategies</a:t>
            </a:r>
            <a:br>
              <a:rPr lang="en-US" dirty="0"/>
            </a:br>
            <a:endParaRPr lang="en-US" dirty="0"/>
          </a:p>
        </p:txBody>
      </p:sp>
      <p:sp>
        <p:nvSpPr>
          <p:cNvPr id="32" name="Title 1">
            <a:extLst>
              <a:ext uri="{FF2B5EF4-FFF2-40B4-BE49-F238E27FC236}">
                <a16:creationId xmlns:a16="http://schemas.microsoft.com/office/drawing/2014/main" id="{C2F6299D-D426-F907-97A7-AB944FF2590D}"/>
              </a:ext>
            </a:extLst>
          </p:cNvPr>
          <p:cNvSpPr>
            <a:spLocks noGrp="1"/>
          </p:cNvSpPr>
          <p:nvPr>
            <p:ph type="title"/>
          </p:nvPr>
        </p:nvSpPr>
        <p:spPr>
          <a:xfrm>
            <a:off x="63964" y="6096578"/>
            <a:ext cx="3966616" cy="728272"/>
          </a:xfrm>
        </p:spPr>
        <p:txBody>
          <a:bodyPr>
            <a:normAutofit/>
          </a:bodyPr>
          <a:lstStyle/>
          <a:p>
            <a:r>
              <a:rPr lang="en-US" sz="4000" dirty="0"/>
              <a:t>ci3t.org/enhance</a:t>
            </a:r>
          </a:p>
        </p:txBody>
      </p:sp>
    </p:spTree>
    <p:extLst>
      <p:ext uri="{BB962C8B-B14F-4D97-AF65-F5344CB8AC3E}">
        <p14:creationId xmlns:p14="http://schemas.microsoft.com/office/powerpoint/2010/main" val="1827637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20160-59E6-3C21-1087-859C4F342FF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63713" y="11730"/>
            <a:ext cx="1894327" cy="1330285"/>
          </a:xfrm>
          <a:prstGeom prst="rect">
            <a:avLst/>
          </a:prstGeom>
        </p:spPr>
      </p:pic>
      <p:sp>
        <p:nvSpPr>
          <p:cNvPr id="15" name="Rectangle 14">
            <a:extLst>
              <a:ext uri="{FF2B5EF4-FFF2-40B4-BE49-F238E27FC236}">
                <a16:creationId xmlns:a16="http://schemas.microsoft.com/office/drawing/2014/main" id="{1BCD0E27-0ED9-984F-B7ED-64114C55D0AD}"/>
              </a:ext>
            </a:extLst>
          </p:cNvPr>
          <p:cNvSpPr/>
          <p:nvPr/>
        </p:nvSpPr>
        <p:spPr>
          <a:xfrm>
            <a:off x="194733" y="6296144"/>
            <a:ext cx="4572000" cy="488467"/>
          </a:xfrm>
          <a:prstGeom prst="rect">
            <a:avLst/>
          </a:prstGeom>
        </p:spPr>
        <p:txBody>
          <a:bodyPr>
            <a:spAutoFit/>
          </a:bodyPr>
          <a:lstStyle/>
          <a:p>
            <a:pPr>
              <a:lnSpc>
                <a:spcPct val="110000"/>
              </a:lnSpc>
              <a:defRPr/>
            </a:pPr>
            <a:r>
              <a:rPr lang="en-US" sz="1200" dirty="0">
                <a:solidFill>
                  <a:prstClr val="black"/>
                </a:solidFill>
                <a:latin typeface="Calibri"/>
              </a:rPr>
              <a:t>Colvin, G., &amp; Scott, T. (2015). </a:t>
            </a:r>
            <a:r>
              <a:rPr lang="en-US" sz="1200" i="1" dirty="0">
                <a:solidFill>
                  <a:prstClr val="black"/>
                </a:solidFill>
                <a:latin typeface="Calibri"/>
              </a:rPr>
              <a:t>Managing the cycle of acting-out behavior in the classroom </a:t>
            </a:r>
            <a:r>
              <a:rPr lang="en-US" sz="1200" dirty="0">
                <a:solidFill>
                  <a:prstClr val="black"/>
                </a:solidFill>
                <a:latin typeface="Calibri"/>
              </a:rPr>
              <a:t>(2</a:t>
            </a:r>
            <a:r>
              <a:rPr lang="en-US" sz="1200" baseline="30000" dirty="0">
                <a:solidFill>
                  <a:prstClr val="black"/>
                </a:solidFill>
                <a:latin typeface="Calibri"/>
              </a:rPr>
              <a:t>nd</a:t>
            </a:r>
            <a:r>
              <a:rPr lang="en-US" sz="1200" dirty="0">
                <a:solidFill>
                  <a:prstClr val="black"/>
                </a:solidFill>
                <a:latin typeface="Calibri"/>
              </a:rPr>
              <a:t> Edition). Thousand Oaks, CA: Corwin.</a:t>
            </a:r>
          </a:p>
        </p:txBody>
      </p:sp>
      <p:pic>
        <p:nvPicPr>
          <p:cNvPr id="16" name="Picture 15" descr="Silver stopwatch">
            <a:extLst>
              <a:ext uri="{FF2B5EF4-FFF2-40B4-BE49-F238E27FC236}">
                <a16:creationId xmlns:a16="http://schemas.microsoft.com/office/drawing/2014/main" id="{356FE299-EE6B-8348-9A39-84B3056CF5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25004" y="5517867"/>
            <a:ext cx="1705577" cy="1280160"/>
          </a:xfrm>
          <a:prstGeom prst="rect">
            <a:avLst/>
          </a:prstGeom>
          <a:ln>
            <a:solidFill>
              <a:sysClr val="windowText" lastClr="000000">
                <a:lumMod val="50000"/>
                <a:lumOff val="50000"/>
              </a:sysClr>
            </a:solidFill>
          </a:ln>
          <a:effectLst/>
        </p:spPr>
      </p:pic>
      <p:pic>
        <p:nvPicPr>
          <p:cNvPr id="17" name="Picture 16" descr="Child covering face">
            <a:extLst>
              <a:ext uri="{FF2B5EF4-FFF2-40B4-BE49-F238E27FC236}">
                <a16:creationId xmlns:a16="http://schemas.microsoft.com/office/drawing/2014/main" id="{475C49BB-BF7E-C747-AECC-287180CC662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8580751" y="5517867"/>
            <a:ext cx="1920241" cy="1280160"/>
          </a:xfrm>
          <a:prstGeom prst="rect">
            <a:avLst/>
          </a:prstGeom>
          <a:ln>
            <a:solidFill>
              <a:sysClr val="windowText" lastClr="000000">
                <a:lumMod val="50000"/>
                <a:lumOff val="50000"/>
              </a:sysClr>
            </a:solidFill>
          </a:ln>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5B31AE-E66A-A14E-83DD-6F892C984B24}"/>
              </a:ext>
            </a:extLst>
          </p:cNvPr>
          <p:cNvSpPr>
            <a:spLocks noGrp="1"/>
          </p:cNvSpPr>
          <p:nvPr>
            <p:ph type="title"/>
          </p:nvPr>
        </p:nvSpPr>
        <p:spPr/>
        <p:txBody>
          <a:bodyPr>
            <a:normAutofit fontScale="90000"/>
          </a:bodyPr>
          <a:lstStyle/>
          <a:p>
            <a:pPr lvl="0"/>
            <a:r>
              <a:rPr lang="en-US" altLang="en-US" dirty="0"/>
              <a:t>Phase 2: Trigger</a:t>
            </a:r>
            <a:br>
              <a:rPr lang="en-US" altLang="en-US" dirty="0"/>
            </a:br>
            <a:r>
              <a:rPr lang="en-US" altLang="en-US" sz="3600" b="0" i="1" dirty="0">
                <a:solidFill>
                  <a:schemeClr val="tx2"/>
                </a:solidFill>
              </a:rPr>
              <a:t>Overall behaviors involve a series of unresolved problems</a:t>
            </a:r>
            <a:endParaRPr lang="en-US" b="0" i="1" dirty="0">
              <a:solidFill>
                <a:schemeClr val="tx2"/>
              </a:solidFill>
            </a:endParaRPr>
          </a:p>
        </p:txBody>
      </p:sp>
      <p:sp>
        <p:nvSpPr>
          <p:cNvPr id="3" name="Text Placeholder 2">
            <a:extLst>
              <a:ext uri="{FF2B5EF4-FFF2-40B4-BE49-F238E27FC236}">
                <a16:creationId xmlns:a16="http://schemas.microsoft.com/office/drawing/2014/main" id="{DFDEE239-3FA2-7F4E-AC9F-C49FE427AA58}"/>
              </a:ext>
            </a:extLst>
          </p:cNvPr>
          <p:cNvSpPr>
            <a:spLocks noGrp="1"/>
          </p:cNvSpPr>
          <p:nvPr>
            <p:ph type="body" idx="1"/>
          </p:nvPr>
        </p:nvSpPr>
        <p:spPr/>
        <p:txBody>
          <a:bodyPr/>
          <a:lstStyle/>
          <a:p>
            <a:r>
              <a:rPr lang="en-US" altLang="en-US" dirty="0"/>
              <a:t>School-based triggers</a:t>
            </a:r>
          </a:p>
        </p:txBody>
      </p:sp>
      <p:sp>
        <p:nvSpPr>
          <p:cNvPr id="5" name="Content Placeholder 4">
            <a:extLst>
              <a:ext uri="{FF2B5EF4-FFF2-40B4-BE49-F238E27FC236}">
                <a16:creationId xmlns:a16="http://schemas.microsoft.com/office/drawing/2014/main" id="{35D2C108-1B9E-C14C-A266-437A10B8BCE2}"/>
              </a:ext>
            </a:extLst>
          </p:cNvPr>
          <p:cNvSpPr>
            <a:spLocks noGrp="1"/>
          </p:cNvSpPr>
          <p:nvPr>
            <p:ph sz="half" idx="2"/>
          </p:nvPr>
        </p:nvSpPr>
        <p:spPr/>
        <p:txBody>
          <a:bodyPr>
            <a:normAutofit fontScale="92500" lnSpcReduction="10000"/>
          </a:bodyPr>
          <a:lstStyle/>
          <a:p>
            <a:r>
              <a:rPr lang="en-US" altLang="en-US" dirty="0"/>
              <a:t>Conflicts</a:t>
            </a:r>
          </a:p>
          <a:p>
            <a:r>
              <a:rPr lang="en-US" altLang="en-US" dirty="0"/>
              <a:t>Changes in routine</a:t>
            </a:r>
          </a:p>
          <a:p>
            <a:r>
              <a:rPr lang="en-US" altLang="en-US" dirty="0"/>
              <a:t>Provoked by peers</a:t>
            </a:r>
          </a:p>
          <a:p>
            <a:r>
              <a:rPr lang="en-US" altLang="en-US" dirty="0"/>
              <a:t>Pressure or stress</a:t>
            </a:r>
          </a:p>
          <a:p>
            <a:r>
              <a:rPr lang="en-US" altLang="en-US" dirty="0"/>
              <a:t>Ineffective problem solving</a:t>
            </a:r>
          </a:p>
          <a:p>
            <a:r>
              <a:rPr lang="en-US" altLang="en-US" dirty="0"/>
              <a:t>Facing errors in instruction</a:t>
            </a:r>
          </a:p>
          <a:p>
            <a:r>
              <a:rPr lang="en-US" altLang="en-US" dirty="0"/>
              <a:t>Facing correction procedures</a:t>
            </a:r>
          </a:p>
          <a:p>
            <a:r>
              <a:rPr lang="en-US" altLang="en-US" dirty="0"/>
              <a:t>Denial of something needed</a:t>
            </a:r>
          </a:p>
        </p:txBody>
      </p:sp>
      <p:sp>
        <p:nvSpPr>
          <p:cNvPr id="4" name="Text Placeholder 3">
            <a:extLst>
              <a:ext uri="{FF2B5EF4-FFF2-40B4-BE49-F238E27FC236}">
                <a16:creationId xmlns:a16="http://schemas.microsoft.com/office/drawing/2014/main" id="{F3101711-3647-A944-8656-DBE9ADF7D562}"/>
              </a:ext>
            </a:extLst>
          </p:cNvPr>
          <p:cNvSpPr>
            <a:spLocks noGrp="1"/>
          </p:cNvSpPr>
          <p:nvPr>
            <p:ph type="body" sz="quarter" idx="3"/>
          </p:nvPr>
        </p:nvSpPr>
        <p:spPr/>
        <p:txBody>
          <a:bodyPr/>
          <a:lstStyle/>
          <a:p>
            <a:r>
              <a:rPr lang="en-US" altLang="en-US" dirty="0" err="1"/>
              <a:t>Nonschool</a:t>
            </a:r>
            <a:r>
              <a:rPr lang="en-US" altLang="en-US" dirty="0"/>
              <a:t>-based triggers</a:t>
            </a:r>
          </a:p>
        </p:txBody>
      </p:sp>
      <p:sp>
        <p:nvSpPr>
          <p:cNvPr id="6" name="Content Placeholder 5">
            <a:extLst>
              <a:ext uri="{FF2B5EF4-FFF2-40B4-BE49-F238E27FC236}">
                <a16:creationId xmlns:a16="http://schemas.microsoft.com/office/drawing/2014/main" id="{F253E8B5-816D-6B46-B8C1-1CAD4C7017EB}"/>
              </a:ext>
            </a:extLst>
          </p:cNvPr>
          <p:cNvSpPr>
            <a:spLocks noGrp="1"/>
          </p:cNvSpPr>
          <p:nvPr>
            <p:ph sz="quarter" idx="4"/>
          </p:nvPr>
        </p:nvSpPr>
        <p:spPr>
          <a:xfrm>
            <a:off x="6172199" y="2505075"/>
            <a:ext cx="5357813" cy="3684588"/>
          </a:xfrm>
        </p:spPr>
        <p:txBody>
          <a:bodyPr>
            <a:normAutofit fontScale="92500" lnSpcReduction="10000"/>
          </a:bodyPr>
          <a:lstStyle/>
          <a:p>
            <a:r>
              <a:rPr lang="en-US" dirty="0"/>
              <a:t>Uncertain home life</a:t>
            </a:r>
          </a:p>
          <a:p>
            <a:r>
              <a:rPr lang="en-US" dirty="0"/>
              <a:t>Medical and health complications</a:t>
            </a:r>
          </a:p>
          <a:p>
            <a:r>
              <a:rPr lang="en-US" dirty="0"/>
              <a:t>Food insecurity</a:t>
            </a:r>
          </a:p>
          <a:p>
            <a:r>
              <a:rPr lang="en-US" dirty="0"/>
              <a:t>Inadequate sleep</a:t>
            </a:r>
          </a:p>
          <a:p>
            <a:r>
              <a:rPr lang="en-US" dirty="0"/>
              <a:t>Substance abuse</a:t>
            </a:r>
          </a:p>
          <a:p>
            <a:r>
              <a:rPr lang="en-US" dirty="0"/>
              <a:t>Commitments to gangs or unhealthy peer groups</a:t>
            </a:r>
          </a:p>
        </p:txBody>
      </p:sp>
      <p:sp>
        <p:nvSpPr>
          <p:cNvPr id="21" name="Strategies">
            <a:extLst>
              <a:ext uri="{FF2B5EF4-FFF2-40B4-BE49-F238E27FC236}">
                <a16:creationId xmlns:a16="http://schemas.microsoft.com/office/drawing/2014/main" id="{4EC4D8EC-9AB0-E74C-8FC1-AB010D696CC5}"/>
              </a:ext>
            </a:extLst>
          </p:cNvPr>
          <p:cNvSpPr/>
          <p:nvPr/>
        </p:nvSpPr>
        <p:spPr>
          <a:xfrm>
            <a:off x="5823583" y="1515467"/>
            <a:ext cx="6269754" cy="525240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a:ea typeface="+mn-ea"/>
                <a:cs typeface="+mn-cs"/>
              </a:rPr>
              <a:t>Strategies:</a:t>
            </a:r>
          </a:p>
          <a:p>
            <a:pPr marL="0" marR="0" lvl="0" indent="0" defTabSz="914400" eaLnBrk="1" fontAlgn="auto" latinLnBrk="0" hangingPunct="1">
              <a:lnSpc>
                <a:spcPct val="90000"/>
              </a:lnSpc>
              <a:spcBef>
                <a:spcPts val="0"/>
              </a:spcBef>
              <a:spcAft>
                <a:spcPts val="0"/>
              </a:spcAft>
              <a:buClr>
                <a:srgbClr val="800080"/>
              </a:buClr>
              <a:buSzPct val="60000"/>
              <a:buFontTx/>
              <a:buNone/>
              <a:tabLst/>
              <a:defRPr/>
            </a:pPr>
            <a:r>
              <a:rPr kumimoji="0" lang="en-US" altLang="en-US" sz="2400" b="0" i="0" u="none" strike="noStrike" kern="0" cap="none" spc="0" normalizeH="0" baseline="0" noProof="0" dirty="0">
                <a:ln>
                  <a:noFill/>
                </a:ln>
                <a:solidFill>
                  <a:prstClr val="black"/>
                </a:solidFill>
                <a:effectLst/>
                <a:uLnTx/>
                <a:uFillTx/>
                <a:latin typeface="Calibri"/>
                <a:ea typeface="+mn-ea"/>
                <a:cs typeface="+mn-cs"/>
              </a:rPr>
              <a:t>Intervention is focused on </a:t>
            </a:r>
            <a:r>
              <a:rPr kumimoji="0" lang="en-US" altLang="en-US" sz="2400" b="1" i="0" u="none" strike="noStrike" kern="0" cap="none" spc="0" normalizeH="0" baseline="0" noProof="0" dirty="0">
                <a:ln>
                  <a:noFill/>
                </a:ln>
                <a:solidFill>
                  <a:schemeClr val="tx2"/>
                </a:solidFill>
                <a:effectLst/>
                <a:uLnTx/>
                <a:uFillTx/>
                <a:latin typeface="Calibri"/>
                <a:ea typeface="+mn-ea"/>
                <a:cs typeface="+mn-cs"/>
              </a:rPr>
              <a:t>prevention</a:t>
            </a:r>
            <a:r>
              <a:rPr kumimoji="0" lang="en-US" altLang="en-US" sz="2400" b="1" i="0" u="none" strike="noStrike" kern="0" cap="none" spc="0" normalizeH="0" baseline="0" noProof="0" dirty="0">
                <a:ln>
                  <a:noFill/>
                </a:ln>
                <a:solidFill>
                  <a:prstClr val="black"/>
                </a:solidFill>
                <a:effectLst/>
                <a:uLnTx/>
                <a:uFillTx/>
                <a:latin typeface="Calibri"/>
                <a:ea typeface="+mn-ea"/>
                <a:cs typeface="+mn-cs"/>
              </a:rPr>
              <a:t> </a:t>
            </a:r>
            <a:r>
              <a:rPr kumimoji="0" lang="en-US" altLang="en-US" sz="2400" b="0" i="0" u="none" strike="noStrike" kern="0" cap="none" spc="0" normalizeH="0" baseline="0" noProof="0" dirty="0">
                <a:ln>
                  <a:noFill/>
                </a:ln>
                <a:solidFill>
                  <a:prstClr val="black"/>
                </a:solidFill>
                <a:effectLst/>
                <a:uLnTx/>
                <a:uFillTx/>
                <a:latin typeface="Calibri"/>
                <a:ea typeface="+mn-ea"/>
                <a:cs typeface="+mn-cs"/>
              </a:rPr>
              <a:t>and</a:t>
            </a:r>
            <a:r>
              <a:rPr kumimoji="0" lang="en-US" altLang="en-US" sz="2400" b="1" i="0" u="none" strike="noStrike" kern="0" cap="none" spc="0" normalizeH="0" baseline="0" noProof="0" dirty="0">
                <a:ln>
                  <a:noFill/>
                </a:ln>
                <a:solidFill>
                  <a:prstClr val="black"/>
                </a:solidFill>
                <a:effectLst/>
                <a:uLnTx/>
                <a:uFillTx/>
                <a:latin typeface="Calibri"/>
                <a:ea typeface="+mn-ea"/>
                <a:cs typeface="+mn-cs"/>
              </a:rPr>
              <a:t> </a:t>
            </a:r>
            <a:r>
              <a:rPr kumimoji="0" lang="en-US" altLang="en-US" sz="2400" b="1" i="0" u="none" strike="noStrike" kern="0" cap="none" spc="0" normalizeH="0" baseline="0" noProof="0" dirty="0">
                <a:ln>
                  <a:noFill/>
                </a:ln>
                <a:solidFill>
                  <a:schemeClr val="tx2"/>
                </a:solidFill>
                <a:effectLst/>
                <a:uLnTx/>
                <a:uFillTx/>
                <a:latin typeface="Calibri"/>
                <a:ea typeface="+mn-ea"/>
                <a:cs typeface="+mn-cs"/>
              </a:rPr>
              <a:t>redirection</a:t>
            </a:r>
            <a:r>
              <a:rPr kumimoji="0" lang="en-US" altLang="en-US" sz="2400" i="0" u="none" strike="noStrike" kern="0" cap="none" spc="0" normalizeH="0" baseline="0" noProof="0" dirty="0">
                <a:ln>
                  <a:noFill/>
                </a:ln>
                <a:solidFill>
                  <a:prstClr val="black"/>
                </a:solidFill>
                <a:effectLst/>
                <a:uLnTx/>
                <a:uFillTx/>
                <a:latin typeface="Calibri"/>
                <a:ea typeface="+mn-ea"/>
                <a:cs typeface="+mn-cs"/>
              </a:rPr>
              <a:t>.</a:t>
            </a:r>
          </a:p>
          <a:p>
            <a:pPr marL="3429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Identify situations where the behavior is likely to occur</a:t>
            </a:r>
          </a:p>
          <a:p>
            <a:pPr marL="3429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Use low-intensity teacher-delivered strategies to prevent triggers and help students manage triggers effectively</a:t>
            </a:r>
          </a:p>
          <a:p>
            <a:pPr marL="3429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Rehearse the expectations, prompt or remind students as needed, provide </a:t>
            </a:r>
            <a:r>
              <a:rPr kumimoji="0" lang="en-US" sz="2200" b="0" i="0" u="none" strike="noStrike" kern="0" cap="none" spc="0" normalizeH="0" baseline="0" noProof="0" dirty="0">
                <a:ln>
                  <a:noFill/>
                </a:ln>
                <a:solidFill>
                  <a:schemeClr val="tx2"/>
                </a:solidFill>
                <a:effectLst/>
                <a:uLnTx/>
                <a:uFillTx/>
                <a:latin typeface="Calibri"/>
                <a:ea typeface="+mn-ea"/>
                <a:cs typeface="+mn-cs"/>
              </a:rPr>
              <a:t>behavior-specific praise </a:t>
            </a:r>
            <a:r>
              <a:rPr lang="en-US" sz="2200" kern="0" dirty="0">
                <a:solidFill>
                  <a:prstClr val="black"/>
                </a:solidFill>
                <a:latin typeface="Calibri"/>
              </a:rPr>
              <a:t>/</a:t>
            </a:r>
            <a:r>
              <a:rPr kumimoji="0" lang="en-US" sz="2200" b="0" i="0" u="none" strike="noStrike" kern="0" cap="none" spc="0" normalizeH="0" baseline="0" noProof="0" dirty="0">
                <a:ln>
                  <a:noFill/>
                </a:ln>
                <a:solidFill>
                  <a:prstClr val="black"/>
                </a:solidFill>
                <a:effectLst/>
                <a:uLnTx/>
                <a:uFillTx/>
                <a:latin typeface="Calibri"/>
                <a:ea typeface="+mn-ea"/>
                <a:cs typeface="+mn-cs"/>
              </a:rPr>
              <a:t> reinforcement</a:t>
            </a:r>
          </a:p>
          <a:p>
            <a:pPr marL="3429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Consider Tier 2 supports to build academic skills, social skills, and other self-regulation skills</a:t>
            </a:r>
          </a:p>
          <a:p>
            <a:pPr marL="3429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mn-cs"/>
              </a:rPr>
              <a:t>Work with families for outside supports of non-school-based triggers</a:t>
            </a:r>
          </a:p>
        </p:txBody>
      </p:sp>
      <p:sp>
        <p:nvSpPr>
          <p:cNvPr id="9" name="Oval 8">
            <a:extLst>
              <a:ext uri="{FF2B5EF4-FFF2-40B4-BE49-F238E27FC236}">
                <a16:creationId xmlns:a16="http://schemas.microsoft.com/office/drawing/2014/main" id="{B5CCE885-BE87-0871-356C-2E9833E52B83}"/>
              </a:ext>
            </a:extLst>
          </p:cNvPr>
          <p:cNvSpPr/>
          <p:nvPr/>
        </p:nvSpPr>
        <p:spPr>
          <a:xfrm>
            <a:off x="10373002" y="866776"/>
            <a:ext cx="370489" cy="3385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103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D8B6-C9E4-0B5E-E4AA-4CB315B3A715}"/>
              </a:ext>
            </a:extLst>
          </p:cNvPr>
          <p:cNvSpPr>
            <a:spLocks noGrp="1"/>
          </p:cNvSpPr>
          <p:nvPr>
            <p:ph type="title"/>
          </p:nvPr>
        </p:nvSpPr>
        <p:spPr/>
        <p:txBody>
          <a:bodyPr/>
          <a:lstStyle/>
          <a:p>
            <a:r>
              <a:rPr lang="en-US" dirty="0"/>
              <a:t>Slide notes are</a:t>
            </a:r>
            <a:br>
              <a:rPr lang="en-US" dirty="0"/>
            </a:br>
            <a:r>
              <a:rPr lang="en-US" dirty="0"/>
              <a:t>available at</a:t>
            </a:r>
          </a:p>
        </p:txBody>
      </p:sp>
      <p:sp>
        <p:nvSpPr>
          <p:cNvPr id="3" name="Text Placeholder 2">
            <a:extLst>
              <a:ext uri="{FF2B5EF4-FFF2-40B4-BE49-F238E27FC236}">
                <a16:creationId xmlns:a16="http://schemas.microsoft.com/office/drawing/2014/main" id="{E82F6C80-2C8F-33EF-96DE-3D8872071937}"/>
              </a:ext>
            </a:extLst>
          </p:cNvPr>
          <p:cNvSpPr>
            <a:spLocks noGrp="1"/>
          </p:cNvSpPr>
          <p:nvPr>
            <p:ph type="body" idx="1"/>
          </p:nvPr>
        </p:nvSpPr>
        <p:spPr/>
        <p:txBody>
          <a:bodyPr>
            <a:normAutofit/>
          </a:bodyPr>
          <a:lstStyle/>
          <a:p>
            <a:r>
              <a:rPr lang="en-US" sz="4000" dirty="0"/>
              <a:t>ci3t.org/presentations</a:t>
            </a:r>
          </a:p>
        </p:txBody>
      </p:sp>
      <p:pic>
        <p:nvPicPr>
          <p:cNvPr id="7" name="Picture 6">
            <a:extLst>
              <a:ext uri="{FF2B5EF4-FFF2-40B4-BE49-F238E27FC236}">
                <a16:creationId xmlns:a16="http://schemas.microsoft.com/office/drawing/2014/main" id="{2518B877-C4B0-AF2D-BDA7-C1D841522F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8126" y="1286125"/>
            <a:ext cx="4637149" cy="5451559"/>
          </a:xfrm>
          <a:prstGeom prst="rect">
            <a:avLst/>
          </a:prstGeom>
        </p:spPr>
      </p:pic>
    </p:spTree>
    <p:extLst>
      <p:ext uri="{BB962C8B-B14F-4D97-AF65-F5344CB8AC3E}">
        <p14:creationId xmlns:p14="http://schemas.microsoft.com/office/powerpoint/2010/main" val="107906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A79CF6-26B6-204B-882D-B23C4F547798}"/>
              </a:ext>
            </a:extLst>
          </p:cNvPr>
          <p:cNvSpPr/>
          <p:nvPr/>
        </p:nvSpPr>
        <p:spPr>
          <a:xfrm>
            <a:off x="194733" y="6296144"/>
            <a:ext cx="4572000" cy="488467"/>
          </a:xfrm>
          <a:prstGeom prst="rect">
            <a:avLst/>
          </a:prstGeom>
        </p:spPr>
        <p:txBody>
          <a:bodyPr>
            <a:spAutoFit/>
          </a:bodyPr>
          <a:lstStyle/>
          <a:p>
            <a:pPr>
              <a:lnSpc>
                <a:spcPct val="110000"/>
              </a:lnSpc>
              <a:defRPr/>
            </a:pPr>
            <a:r>
              <a:rPr lang="en-US" sz="1200" dirty="0">
                <a:solidFill>
                  <a:prstClr val="black"/>
                </a:solidFill>
                <a:latin typeface="Calibri"/>
              </a:rPr>
              <a:t>Colvin, G., &amp; Scott, T. (2015). </a:t>
            </a:r>
            <a:r>
              <a:rPr lang="en-US" sz="1200" i="1" dirty="0">
                <a:solidFill>
                  <a:prstClr val="black"/>
                </a:solidFill>
                <a:latin typeface="Calibri"/>
              </a:rPr>
              <a:t>Managing the cycle of acting-out behavior in the classroom </a:t>
            </a:r>
            <a:r>
              <a:rPr lang="en-US" sz="1200" dirty="0">
                <a:solidFill>
                  <a:prstClr val="black"/>
                </a:solidFill>
                <a:latin typeface="Calibri"/>
              </a:rPr>
              <a:t>(2</a:t>
            </a:r>
            <a:r>
              <a:rPr lang="en-US" sz="1200" baseline="30000" dirty="0">
                <a:solidFill>
                  <a:prstClr val="black"/>
                </a:solidFill>
                <a:latin typeface="Calibri"/>
              </a:rPr>
              <a:t>nd</a:t>
            </a:r>
            <a:r>
              <a:rPr lang="en-US" sz="1200" dirty="0">
                <a:solidFill>
                  <a:prstClr val="black"/>
                </a:solidFill>
                <a:latin typeface="Calibri"/>
              </a:rPr>
              <a:t> Edition). Thousand Oaks, CA: Corwin.</a:t>
            </a:r>
          </a:p>
        </p:txBody>
      </p:sp>
      <p:pic>
        <p:nvPicPr>
          <p:cNvPr id="13" name="Picture 12" descr="Child looking over a window">
            <a:extLst>
              <a:ext uri="{FF2B5EF4-FFF2-40B4-BE49-F238E27FC236}">
                <a16:creationId xmlns:a16="http://schemas.microsoft.com/office/drawing/2014/main" id="{DB75A10F-6C47-DB4D-B814-CAB134902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02985" y="4955811"/>
            <a:ext cx="1790538" cy="1828800"/>
          </a:xfrm>
          <a:prstGeom prst="rect">
            <a:avLst/>
          </a:prstGeom>
          <a:ln>
            <a:solidFill>
              <a:sysClr val="windowText" lastClr="000000">
                <a:lumMod val="50000"/>
                <a:lumOff val="50000"/>
              </a:sysClr>
            </a:solidFill>
          </a:ln>
          <a:effectLst/>
        </p:spPr>
      </p:pic>
      <p:sp>
        <p:nvSpPr>
          <p:cNvPr id="2" name="Title 1">
            <a:extLst>
              <a:ext uri="{FF2B5EF4-FFF2-40B4-BE49-F238E27FC236}">
                <a16:creationId xmlns:a16="http://schemas.microsoft.com/office/drawing/2014/main" id="{93A08069-7819-D34B-A6E8-E67C8A9D541C}"/>
              </a:ext>
            </a:extLst>
          </p:cNvPr>
          <p:cNvSpPr>
            <a:spLocks noGrp="1"/>
          </p:cNvSpPr>
          <p:nvPr>
            <p:ph type="title"/>
          </p:nvPr>
        </p:nvSpPr>
        <p:spPr/>
        <p:txBody>
          <a:bodyPr>
            <a:normAutofit/>
          </a:bodyPr>
          <a:lstStyle/>
          <a:p>
            <a:r>
              <a:rPr lang="en-US" altLang="en-US" dirty="0"/>
              <a:t>Phase 3: Agitation</a:t>
            </a:r>
            <a:br>
              <a:rPr lang="en-US" altLang="en-US" dirty="0"/>
            </a:br>
            <a:r>
              <a:rPr lang="en-US" altLang="en-US" sz="3600" b="0" i="1" dirty="0">
                <a:solidFill>
                  <a:schemeClr val="tx2"/>
                </a:solidFill>
              </a:rPr>
              <a:t>Overall behavior is unfocused and off-task</a:t>
            </a:r>
            <a:endParaRPr lang="en-US" b="0" i="1" dirty="0">
              <a:solidFill>
                <a:schemeClr val="tx2"/>
              </a:solidFill>
            </a:endParaRPr>
          </a:p>
        </p:txBody>
      </p:sp>
      <p:sp>
        <p:nvSpPr>
          <p:cNvPr id="6" name="Text Placeholder 5">
            <a:extLst>
              <a:ext uri="{FF2B5EF4-FFF2-40B4-BE49-F238E27FC236}">
                <a16:creationId xmlns:a16="http://schemas.microsoft.com/office/drawing/2014/main" id="{21512CB2-9C6B-C44F-ABC5-275CDF738A01}"/>
              </a:ext>
            </a:extLst>
          </p:cNvPr>
          <p:cNvSpPr>
            <a:spLocks noGrp="1"/>
          </p:cNvSpPr>
          <p:nvPr>
            <p:ph type="body" idx="1"/>
          </p:nvPr>
        </p:nvSpPr>
        <p:spPr/>
        <p:txBody>
          <a:bodyPr/>
          <a:lstStyle/>
          <a:p>
            <a:r>
              <a:rPr lang="en-US" altLang="en-US"/>
              <a:t>Increases in behavior</a:t>
            </a:r>
            <a:endParaRPr lang="en-US" altLang="en-US" dirty="0"/>
          </a:p>
        </p:txBody>
      </p:sp>
      <p:sp>
        <p:nvSpPr>
          <p:cNvPr id="3" name="Content Placeholder 2">
            <a:extLst>
              <a:ext uri="{FF2B5EF4-FFF2-40B4-BE49-F238E27FC236}">
                <a16:creationId xmlns:a16="http://schemas.microsoft.com/office/drawing/2014/main" id="{7A855E7F-67E5-0B45-B339-B037E163042D}"/>
              </a:ext>
            </a:extLst>
          </p:cNvPr>
          <p:cNvSpPr>
            <a:spLocks noGrp="1"/>
          </p:cNvSpPr>
          <p:nvPr>
            <p:ph sz="half" idx="2"/>
          </p:nvPr>
        </p:nvSpPr>
        <p:spPr/>
        <p:txBody>
          <a:bodyPr/>
          <a:lstStyle/>
          <a:p>
            <a:r>
              <a:rPr lang="en-US" altLang="en-US" dirty="0"/>
              <a:t>Darting eyes</a:t>
            </a:r>
          </a:p>
          <a:p>
            <a:r>
              <a:rPr lang="en-US" altLang="en-US" dirty="0"/>
              <a:t>Busy hands</a:t>
            </a:r>
          </a:p>
          <a:p>
            <a:r>
              <a:rPr lang="en-US" altLang="en-US" dirty="0"/>
              <a:t>Joining and leaving groups</a:t>
            </a:r>
          </a:p>
          <a:p>
            <a:r>
              <a:rPr lang="en-US" altLang="en-US" dirty="0"/>
              <a:t>Rapidly moving between being on and off task</a:t>
            </a:r>
          </a:p>
        </p:txBody>
      </p:sp>
      <p:sp>
        <p:nvSpPr>
          <p:cNvPr id="7" name="Text Placeholder 6">
            <a:extLst>
              <a:ext uri="{FF2B5EF4-FFF2-40B4-BE49-F238E27FC236}">
                <a16:creationId xmlns:a16="http://schemas.microsoft.com/office/drawing/2014/main" id="{BEED6B15-F803-7A4A-9FF9-4CEE270C29BD}"/>
              </a:ext>
            </a:extLst>
          </p:cNvPr>
          <p:cNvSpPr>
            <a:spLocks noGrp="1"/>
          </p:cNvSpPr>
          <p:nvPr>
            <p:ph type="body" sz="quarter" idx="3"/>
          </p:nvPr>
        </p:nvSpPr>
        <p:spPr/>
        <p:txBody>
          <a:bodyPr/>
          <a:lstStyle/>
          <a:p>
            <a:r>
              <a:rPr lang="en-US" altLang="en-US" dirty="0"/>
              <a:t>Decreases in behavior</a:t>
            </a:r>
          </a:p>
        </p:txBody>
      </p:sp>
      <p:sp>
        <p:nvSpPr>
          <p:cNvPr id="8" name="Content Placeholder 7">
            <a:extLst>
              <a:ext uri="{FF2B5EF4-FFF2-40B4-BE49-F238E27FC236}">
                <a16:creationId xmlns:a16="http://schemas.microsoft.com/office/drawing/2014/main" id="{7CFC59BE-9123-BC49-A22B-0D18A040207E}"/>
              </a:ext>
            </a:extLst>
          </p:cNvPr>
          <p:cNvSpPr>
            <a:spLocks noGrp="1"/>
          </p:cNvSpPr>
          <p:nvPr>
            <p:ph sz="quarter" idx="4"/>
          </p:nvPr>
        </p:nvSpPr>
        <p:spPr/>
        <p:txBody>
          <a:bodyPr/>
          <a:lstStyle/>
          <a:p>
            <a:r>
              <a:rPr lang="en-US" altLang="en-US" dirty="0"/>
              <a:t>Staring off (day dreaming, lost in thought)</a:t>
            </a:r>
          </a:p>
          <a:p>
            <a:r>
              <a:rPr lang="en-US" altLang="en-US" dirty="0"/>
              <a:t>Avoiding eye contact</a:t>
            </a:r>
          </a:p>
          <a:p>
            <a:r>
              <a:rPr lang="en-US" altLang="en-US" dirty="0"/>
              <a:t>Non-conversational language (e.g., grunts, short responses)</a:t>
            </a:r>
          </a:p>
          <a:p>
            <a:r>
              <a:rPr lang="en-US" altLang="en-US" dirty="0"/>
              <a:t>Clasped hands</a:t>
            </a:r>
          </a:p>
          <a:p>
            <a:r>
              <a:rPr lang="en-US" altLang="en-US" dirty="0"/>
              <a:t>Social withdrawal</a:t>
            </a:r>
          </a:p>
        </p:txBody>
      </p:sp>
      <p:sp>
        <p:nvSpPr>
          <p:cNvPr id="17" name="Strategies">
            <a:extLst>
              <a:ext uri="{FF2B5EF4-FFF2-40B4-BE49-F238E27FC236}">
                <a16:creationId xmlns:a16="http://schemas.microsoft.com/office/drawing/2014/main" id="{89996C8C-75F8-3345-AFC1-8BEE9A1C4992}"/>
              </a:ext>
            </a:extLst>
          </p:cNvPr>
          <p:cNvSpPr/>
          <p:nvPr/>
        </p:nvSpPr>
        <p:spPr>
          <a:xfrm>
            <a:off x="6074127" y="1789813"/>
            <a:ext cx="4646009" cy="411247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a:ea typeface="+mn-ea"/>
                <a:cs typeface="+mn-cs"/>
              </a:rPr>
              <a:t>Strategies:</a:t>
            </a:r>
          </a:p>
          <a:p>
            <a:pPr marL="0" marR="0" lvl="0" indent="0" defTabSz="914400" eaLnBrk="1" fontAlgn="auto" latinLnBrk="0" hangingPunct="1">
              <a:lnSpc>
                <a:spcPct val="100000"/>
              </a:lnSpc>
              <a:spcBef>
                <a:spcPts val="0"/>
              </a:spcBef>
              <a:spcAft>
                <a:spcPts val="1200"/>
              </a:spcAft>
              <a:buClrTx/>
              <a:buSzPct val="100000"/>
              <a:buFontTx/>
              <a:buNone/>
              <a:tabLst/>
              <a:defRPr/>
            </a:pPr>
            <a:r>
              <a:rPr kumimoji="0" lang="en-US" altLang="en-US" sz="24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Intervention is focused on </a:t>
            </a:r>
            <a:r>
              <a:rPr kumimoji="0" lang="en-US" altLang="en-US" sz="2400" b="1" i="0" u="none" strike="noStrike" kern="0" cap="none" spc="0" normalizeH="0" baseline="0" noProof="0" dirty="0">
                <a:ln>
                  <a:noFill/>
                </a:ln>
                <a:solidFill>
                  <a:schemeClr val="tx2"/>
                </a:solidFill>
                <a:effectLst/>
                <a:uLnTx/>
                <a:uFillTx/>
                <a:latin typeface="Calibri"/>
                <a:ea typeface="+mn-ea"/>
                <a:cs typeface="Arial" panose="020B0604020202020204" pitchFamily="34" charset="0"/>
              </a:rPr>
              <a:t>reducing anxiety</a:t>
            </a:r>
            <a:r>
              <a:rPr kumimoji="0" lang="en-US" altLang="en-US" sz="2400" i="0" u="none" strike="noStrike" kern="0" cap="none" spc="0" normalizeH="0" baseline="0" noProof="0" dirty="0">
                <a:ln>
                  <a:noFill/>
                </a:ln>
                <a:effectLst/>
                <a:uLnTx/>
                <a:uFillTx/>
                <a:latin typeface="Calibri"/>
                <a:ea typeface="+mn-ea"/>
                <a:cs typeface="Arial" panose="020B0604020202020204" pitchFamily="34" charset="0"/>
              </a:rPr>
              <a:t>,</a:t>
            </a:r>
            <a:r>
              <a:rPr kumimoji="0" lang="en-US" altLang="en-US" sz="2400" b="1" i="0" u="none" strike="noStrike" kern="0" cap="none" spc="0" normalizeH="0" baseline="0" noProof="0" dirty="0">
                <a:ln>
                  <a:noFill/>
                </a:ln>
                <a:solidFill>
                  <a:schemeClr val="tx2"/>
                </a:solidFill>
                <a:effectLst/>
                <a:uLnTx/>
                <a:uFillTx/>
                <a:latin typeface="Calibri"/>
                <a:ea typeface="+mn-ea"/>
                <a:cs typeface="Arial" panose="020B0604020202020204" pitchFamily="34" charset="0"/>
              </a:rPr>
              <a:t> tensions</a:t>
            </a:r>
            <a:r>
              <a:rPr kumimoji="0" lang="en-US" altLang="en-US" sz="2400" i="0" u="none" strike="noStrike" kern="0" cap="none" spc="0" normalizeH="0" baseline="0" noProof="0" dirty="0">
                <a:ln>
                  <a:noFill/>
                </a:ln>
                <a:effectLst/>
                <a:uLnTx/>
                <a:uFillTx/>
                <a:latin typeface="Calibri"/>
                <a:ea typeface="+mn-ea"/>
                <a:cs typeface="Arial" panose="020B0604020202020204" pitchFamily="34" charset="0"/>
              </a:rPr>
              <a:t>, and </a:t>
            </a:r>
            <a:r>
              <a:rPr kumimoji="0" lang="en-US" altLang="en-US" sz="2400" b="1" i="0" u="none" strike="noStrike" kern="0" cap="none" spc="0" normalizeH="0" baseline="0" noProof="0" dirty="0">
                <a:ln>
                  <a:noFill/>
                </a:ln>
                <a:solidFill>
                  <a:schemeClr val="tx2"/>
                </a:solidFill>
                <a:effectLst/>
                <a:uLnTx/>
                <a:uFillTx/>
                <a:latin typeface="Calibri"/>
                <a:ea typeface="+mn-ea"/>
                <a:cs typeface="Arial" panose="020B0604020202020204" pitchFamily="34" charset="0"/>
              </a:rPr>
              <a:t>stress</a:t>
            </a:r>
            <a:r>
              <a:rPr kumimoji="0" lang="en-US" altLang="en-US" sz="24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t>
            </a:r>
          </a:p>
          <a:p>
            <a:pPr marL="342900" marR="0" lvl="0" indent="-228600"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Follow</a:t>
            </a:r>
            <a:r>
              <a:rPr kumimoji="0" lang="en-US" sz="2200" b="0" i="0" u="none" strike="noStrike" kern="0" cap="none" spc="0" normalizeH="0" noProof="0" dirty="0">
                <a:ln>
                  <a:noFill/>
                </a:ln>
                <a:solidFill>
                  <a:prstClr val="black"/>
                </a:solidFill>
                <a:effectLst/>
                <a:uLnTx/>
                <a:uFillTx/>
                <a:latin typeface="Calibri"/>
                <a:ea typeface="+mn-ea"/>
                <a:cs typeface="Arial" panose="020B0604020202020204" pitchFamily="34" charset="0"/>
              </a:rPr>
              <a:t> the </a:t>
            </a:r>
            <a:r>
              <a:rPr kumimoji="0" lang="en-US" sz="2200" b="0" i="1" u="none" strike="noStrike" kern="0" cap="none" spc="0" normalizeH="0" noProof="0" dirty="0">
                <a:ln>
                  <a:noFill/>
                </a:ln>
                <a:solidFill>
                  <a:prstClr val="black"/>
                </a:solidFill>
                <a:effectLst/>
                <a:uLnTx/>
                <a:uFillTx/>
                <a:latin typeface="Calibri"/>
                <a:ea typeface="+mn-ea"/>
                <a:cs typeface="Arial" panose="020B0604020202020204" pitchFamily="34" charset="0"/>
              </a:rPr>
              <a:t>6-Step Instructional Approach for Responding to Challenging Behavior</a:t>
            </a:r>
            <a:endParaRPr kumimoji="0" lang="en-US" altLang="en-US" sz="2200" b="0" i="0" u="none" strike="noStrike" kern="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9C5305E-C66F-63E5-EA2B-D7716C2F9FB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63713" y="11730"/>
            <a:ext cx="1894327" cy="1330285"/>
          </a:xfrm>
          <a:prstGeom prst="rect">
            <a:avLst/>
          </a:prstGeom>
        </p:spPr>
      </p:pic>
      <p:sp>
        <p:nvSpPr>
          <p:cNvPr id="5" name="Oval 4">
            <a:extLst>
              <a:ext uri="{FF2B5EF4-FFF2-40B4-BE49-F238E27FC236}">
                <a16:creationId xmlns:a16="http://schemas.microsoft.com/office/drawing/2014/main" id="{61881413-4A0D-70A3-EF81-44F21DEF0093}"/>
              </a:ext>
            </a:extLst>
          </p:cNvPr>
          <p:cNvSpPr/>
          <p:nvPr/>
        </p:nvSpPr>
        <p:spPr>
          <a:xfrm>
            <a:off x="10562189" y="528239"/>
            <a:ext cx="370489" cy="3385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628" descr="Module 6.2.8">
            <a:extLst>
              <a:ext uri="{FF2B5EF4-FFF2-40B4-BE49-F238E27FC236}">
                <a16:creationId xmlns:a16="http://schemas.microsoft.com/office/drawing/2014/main" id="{A1181633-77EB-6465-7B5D-D0FF5862B5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75554" y="4154784"/>
            <a:ext cx="1702717" cy="265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71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A79CF6-26B6-204B-882D-B23C4F547798}"/>
              </a:ext>
            </a:extLst>
          </p:cNvPr>
          <p:cNvSpPr/>
          <p:nvPr/>
        </p:nvSpPr>
        <p:spPr>
          <a:xfrm>
            <a:off x="194733" y="6296144"/>
            <a:ext cx="4572000" cy="488467"/>
          </a:xfrm>
          <a:prstGeom prst="rect">
            <a:avLst/>
          </a:prstGeom>
        </p:spPr>
        <p:txBody>
          <a:bodyPr>
            <a:spAutoFit/>
          </a:bodyPr>
          <a:lstStyle/>
          <a:p>
            <a:pPr>
              <a:lnSpc>
                <a:spcPct val="110000"/>
              </a:lnSpc>
              <a:defRPr/>
            </a:pPr>
            <a:r>
              <a:rPr lang="en-US" sz="1200" dirty="0">
                <a:solidFill>
                  <a:prstClr val="black"/>
                </a:solidFill>
                <a:latin typeface="Calibri"/>
              </a:rPr>
              <a:t>Colvin, G., &amp; Scott, T. (2015). </a:t>
            </a:r>
            <a:r>
              <a:rPr lang="en-US" sz="1200" i="1" dirty="0">
                <a:solidFill>
                  <a:prstClr val="black"/>
                </a:solidFill>
                <a:latin typeface="Calibri"/>
              </a:rPr>
              <a:t>Managing the cycle of acting-out behavior in the classroom </a:t>
            </a:r>
            <a:r>
              <a:rPr lang="en-US" sz="1200" dirty="0">
                <a:solidFill>
                  <a:prstClr val="black"/>
                </a:solidFill>
                <a:latin typeface="Calibri"/>
              </a:rPr>
              <a:t>(2</a:t>
            </a:r>
            <a:r>
              <a:rPr lang="en-US" sz="1200" baseline="30000" dirty="0">
                <a:solidFill>
                  <a:prstClr val="black"/>
                </a:solidFill>
                <a:latin typeface="Calibri"/>
              </a:rPr>
              <a:t>nd</a:t>
            </a:r>
            <a:r>
              <a:rPr lang="en-US" sz="1200" dirty="0">
                <a:solidFill>
                  <a:prstClr val="black"/>
                </a:solidFill>
                <a:latin typeface="Calibri"/>
              </a:rPr>
              <a:t> Edition). Thousand Oaks, CA: Corwin.</a:t>
            </a:r>
          </a:p>
        </p:txBody>
      </p:sp>
      <p:pic>
        <p:nvPicPr>
          <p:cNvPr id="13" name="Picture 12" descr="Child looking over a window">
            <a:extLst>
              <a:ext uri="{FF2B5EF4-FFF2-40B4-BE49-F238E27FC236}">
                <a16:creationId xmlns:a16="http://schemas.microsoft.com/office/drawing/2014/main" id="{DB75A10F-6C47-DB4D-B814-CAB134902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02985" y="4955811"/>
            <a:ext cx="1790538" cy="1828800"/>
          </a:xfrm>
          <a:prstGeom prst="rect">
            <a:avLst/>
          </a:prstGeom>
          <a:ln>
            <a:solidFill>
              <a:sysClr val="windowText" lastClr="000000">
                <a:lumMod val="50000"/>
                <a:lumOff val="50000"/>
              </a:sysClr>
            </a:solidFill>
          </a:ln>
          <a:effectLst/>
        </p:spPr>
      </p:pic>
      <p:sp>
        <p:nvSpPr>
          <p:cNvPr id="2" name="Title 1">
            <a:extLst>
              <a:ext uri="{FF2B5EF4-FFF2-40B4-BE49-F238E27FC236}">
                <a16:creationId xmlns:a16="http://schemas.microsoft.com/office/drawing/2014/main" id="{93A08069-7819-D34B-A6E8-E67C8A9D541C}"/>
              </a:ext>
            </a:extLst>
          </p:cNvPr>
          <p:cNvSpPr>
            <a:spLocks noGrp="1"/>
          </p:cNvSpPr>
          <p:nvPr>
            <p:ph type="title"/>
          </p:nvPr>
        </p:nvSpPr>
        <p:spPr/>
        <p:txBody>
          <a:bodyPr>
            <a:normAutofit/>
          </a:bodyPr>
          <a:lstStyle/>
          <a:p>
            <a:r>
              <a:rPr lang="en-US" altLang="en-US" dirty="0"/>
              <a:t>Phase 3: Agitation</a:t>
            </a:r>
            <a:br>
              <a:rPr lang="en-US" altLang="en-US" dirty="0"/>
            </a:br>
            <a:r>
              <a:rPr lang="en-US" altLang="en-US" sz="3600" b="0" i="1" dirty="0">
                <a:solidFill>
                  <a:schemeClr val="tx2"/>
                </a:solidFill>
              </a:rPr>
              <a:t>Overall behavior is unfocused and off-task</a:t>
            </a:r>
            <a:endParaRPr lang="en-US" b="0" i="1" dirty="0">
              <a:solidFill>
                <a:schemeClr val="tx2"/>
              </a:solidFill>
            </a:endParaRPr>
          </a:p>
        </p:txBody>
      </p:sp>
      <p:sp>
        <p:nvSpPr>
          <p:cNvPr id="6" name="Text Placeholder 5">
            <a:extLst>
              <a:ext uri="{FF2B5EF4-FFF2-40B4-BE49-F238E27FC236}">
                <a16:creationId xmlns:a16="http://schemas.microsoft.com/office/drawing/2014/main" id="{21512CB2-9C6B-C44F-ABC5-275CDF738A01}"/>
              </a:ext>
            </a:extLst>
          </p:cNvPr>
          <p:cNvSpPr>
            <a:spLocks noGrp="1"/>
          </p:cNvSpPr>
          <p:nvPr>
            <p:ph type="body" idx="1"/>
          </p:nvPr>
        </p:nvSpPr>
        <p:spPr/>
        <p:txBody>
          <a:bodyPr/>
          <a:lstStyle/>
          <a:p>
            <a:r>
              <a:rPr lang="en-US" altLang="en-US"/>
              <a:t>Increases in behavior</a:t>
            </a:r>
            <a:endParaRPr lang="en-US" altLang="en-US" dirty="0"/>
          </a:p>
        </p:txBody>
      </p:sp>
      <p:sp>
        <p:nvSpPr>
          <p:cNvPr id="3" name="Content Placeholder 2">
            <a:extLst>
              <a:ext uri="{FF2B5EF4-FFF2-40B4-BE49-F238E27FC236}">
                <a16:creationId xmlns:a16="http://schemas.microsoft.com/office/drawing/2014/main" id="{7A855E7F-67E5-0B45-B339-B037E163042D}"/>
              </a:ext>
            </a:extLst>
          </p:cNvPr>
          <p:cNvSpPr>
            <a:spLocks noGrp="1"/>
          </p:cNvSpPr>
          <p:nvPr>
            <p:ph sz="half" idx="2"/>
          </p:nvPr>
        </p:nvSpPr>
        <p:spPr/>
        <p:txBody>
          <a:bodyPr/>
          <a:lstStyle/>
          <a:p>
            <a:r>
              <a:rPr lang="en-US" altLang="en-US" dirty="0"/>
              <a:t>Darting eyes</a:t>
            </a:r>
          </a:p>
          <a:p>
            <a:r>
              <a:rPr lang="en-US" altLang="en-US" dirty="0"/>
              <a:t>Busy hands</a:t>
            </a:r>
          </a:p>
          <a:p>
            <a:r>
              <a:rPr lang="en-US" altLang="en-US" dirty="0"/>
              <a:t>Joining and leaving groups</a:t>
            </a:r>
          </a:p>
          <a:p>
            <a:r>
              <a:rPr lang="en-US" altLang="en-US" dirty="0"/>
              <a:t>Rapidly moving between being on and off task</a:t>
            </a:r>
          </a:p>
        </p:txBody>
      </p:sp>
      <p:sp>
        <p:nvSpPr>
          <p:cNvPr id="7" name="Text Placeholder 6">
            <a:extLst>
              <a:ext uri="{FF2B5EF4-FFF2-40B4-BE49-F238E27FC236}">
                <a16:creationId xmlns:a16="http://schemas.microsoft.com/office/drawing/2014/main" id="{BEED6B15-F803-7A4A-9FF9-4CEE270C29BD}"/>
              </a:ext>
            </a:extLst>
          </p:cNvPr>
          <p:cNvSpPr>
            <a:spLocks noGrp="1"/>
          </p:cNvSpPr>
          <p:nvPr>
            <p:ph type="body" sz="quarter" idx="3"/>
          </p:nvPr>
        </p:nvSpPr>
        <p:spPr/>
        <p:txBody>
          <a:bodyPr/>
          <a:lstStyle/>
          <a:p>
            <a:r>
              <a:rPr lang="en-US" altLang="en-US" dirty="0"/>
              <a:t>Decreases in behavior</a:t>
            </a:r>
          </a:p>
        </p:txBody>
      </p:sp>
      <p:sp>
        <p:nvSpPr>
          <p:cNvPr id="8" name="Content Placeholder 7">
            <a:extLst>
              <a:ext uri="{FF2B5EF4-FFF2-40B4-BE49-F238E27FC236}">
                <a16:creationId xmlns:a16="http://schemas.microsoft.com/office/drawing/2014/main" id="{7CFC59BE-9123-BC49-A22B-0D18A040207E}"/>
              </a:ext>
            </a:extLst>
          </p:cNvPr>
          <p:cNvSpPr>
            <a:spLocks noGrp="1"/>
          </p:cNvSpPr>
          <p:nvPr>
            <p:ph sz="quarter" idx="4"/>
          </p:nvPr>
        </p:nvSpPr>
        <p:spPr/>
        <p:txBody>
          <a:bodyPr/>
          <a:lstStyle/>
          <a:p>
            <a:r>
              <a:rPr lang="en-US" altLang="en-US" dirty="0"/>
              <a:t>Staring off (day dreaming, lost in thought)</a:t>
            </a:r>
          </a:p>
          <a:p>
            <a:r>
              <a:rPr lang="en-US" altLang="en-US" dirty="0"/>
              <a:t>Avoiding eye contact</a:t>
            </a:r>
          </a:p>
          <a:p>
            <a:r>
              <a:rPr lang="en-US" altLang="en-US" dirty="0"/>
              <a:t>Non-conversational language (e.g., grunts, short responses)</a:t>
            </a:r>
          </a:p>
          <a:p>
            <a:r>
              <a:rPr lang="en-US" altLang="en-US" dirty="0"/>
              <a:t>Clasped hands</a:t>
            </a:r>
          </a:p>
          <a:p>
            <a:r>
              <a:rPr lang="en-US" altLang="en-US" dirty="0"/>
              <a:t>Social withdrawal</a:t>
            </a:r>
          </a:p>
        </p:txBody>
      </p:sp>
      <p:pic>
        <p:nvPicPr>
          <p:cNvPr id="4" name="Picture 3">
            <a:extLst>
              <a:ext uri="{FF2B5EF4-FFF2-40B4-BE49-F238E27FC236}">
                <a16:creationId xmlns:a16="http://schemas.microsoft.com/office/drawing/2014/main" id="{59C5305E-C66F-63E5-EA2B-D7716C2F9FB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63713" y="11730"/>
            <a:ext cx="1894327" cy="1330285"/>
          </a:xfrm>
          <a:prstGeom prst="rect">
            <a:avLst/>
          </a:prstGeom>
        </p:spPr>
      </p:pic>
      <p:sp>
        <p:nvSpPr>
          <p:cNvPr id="5" name="Oval 4">
            <a:extLst>
              <a:ext uri="{FF2B5EF4-FFF2-40B4-BE49-F238E27FC236}">
                <a16:creationId xmlns:a16="http://schemas.microsoft.com/office/drawing/2014/main" id="{61881413-4A0D-70A3-EF81-44F21DEF0093}"/>
              </a:ext>
            </a:extLst>
          </p:cNvPr>
          <p:cNvSpPr/>
          <p:nvPr/>
        </p:nvSpPr>
        <p:spPr>
          <a:xfrm>
            <a:off x="10562189" y="528239"/>
            <a:ext cx="370489" cy="3385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ategies">
            <a:extLst>
              <a:ext uri="{FF2B5EF4-FFF2-40B4-BE49-F238E27FC236}">
                <a16:creationId xmlns:a16="http://schemas.microsoft.com/office/drawing/2014/main" id="{89996C8C-75F8-3345-AFC1-8BEE9A1C4992}"/>
              </a:ext>
            </a:extLst>
          </p:cNvPr>
          <p:cNvSpPr/>
          <p:nvPr/>
        </p:nvSpPr>
        <p:spPr>
          <a:xfrm>
            <a:off x="1" y="0"/>
            <a:ext cx="12191999" cy="6858000"/>
          </a:xfrm>
          <a:prstGeom prst="rect">
            <a:avLst/>
          </a:prstGeom>
          <a:solidFill>
            <a:schemeClr val="bg1">
              <a:alpha val="85000"/>
            </a:schemeClr>
          </a:solidFill>
          <a:ln w="9525" cap="flat" cmpd="sng" algn="ctr">
            <a:noFill/>
            <a:prstDash val="solid"/>
          </a:ln>
          <a:effectLst>
            <a:outerShdw blurRad="40000" dist="20000" dir="5400000" rotWithShape="0">
              <a:srgbClr val="000000">
                <a:alpha val="38000"/>
              </a:srgbClr>
            </a:outerShdw>
          </a:effectLst>
        </p:spPr>
        <p:txBody>
          <a:bodyPr rtlCol="0" anchor="t"/>
          <a:lstStyle/>
          <a:p>
            <a:pPr lvl="0">
              <a:defRPr/>
            </a:pPr>
            <a:r>
              <a:rPr lang="en-US" altLang="en-US" sz="2800" b="1" kern="0" dirty="0">
                <a:solidFill>
                  <a:schemeClr val="bg1">
                    <a:lumMod val="95000"/>
                  </a:schemeClr>
                </a:solidFill>
                <a:latin typeface="Calibri"/>
              </a:rPr>
              <a:t>Strategies:</a:t>
            </a:r>
          </a:p>
          <a:p>
            <a:pPr lvl="0">
              <a:spcAft>
                <a:spcPts val="1200"/>
              </a:spcAft>
              <a:buSzPct val="100000"/>
              <a:defRPr/>
            </a:pPr>
            <a:r>
              <a:rPr lang="en-US" altLang="en-US" sz="2800" kern="0" dirty="0">
                <a:solidFill>
                  <a:schemeClr val="bg1">
                    <a:lumMod val="95000"/>
                  </a:schemeClr>
                </a:solidFill>
                <a:latin typeface="Calibri"/>
                <a:cs typeface="Arial" panose="020B0604020202020204" pitchFamily="34" charset="0"/>
              </a:rPr>
              <a:t>Intervention is focused on </a:t>
            </a:r>
            <a:r>
              <a:rPr lang="en-US" altLang="en-US" sz="2800" b="1" kern="0" dirty="0">
                <a:solidFill>
                  <a:schemeClr val="bg1">
                    <a:lumMod val="95000"/>
                  </a:schemeClr>
                </a:solidFill>
                <a:latin typeface="Calibri"/>
                <a:cs typeface="Arial" panose="020B0604020202020204" pitchFamily="34" charset="0"/>
              </a:rPr>
              <a:t>reducing anxiety</a:t>
            </a:r>
            <a:r>
              <a:rPr lang="en-US" altLang="en-US" sz="2800" kern="0" dirty="0">
                <a:solidFill>
                  <a:schemeClr val="bg1">
                    <a:lumMod val="95000"/>
                  </a:schemeClr>
                </a:solidFill>
                <a:latin typeface="Calibri"/>
                <a:cs typeface="Arial" panose="020B0604020202020204" pitchFamily="34" charset="0"/>
              </a:rPr>
              <a:t>,</a:t>
            </a:r>
            <a:r>
              <a:rPr lang="en-US" altLang="en-US" sz="2800" b="1" kern="0" dirty="0">
                <a:solidFill>
                  <a:schemeClr val="bg1">
                    <a:lumMod val="95000"/>
                  </a:schemeClr>
                </a:solidFill>
                <a:latin typeface="Calibri"/>
                <a:cs typeface="Arial" panose="020B0604020202020204" pitchFamily="34" charset="0"/>
              </a:rPr>
              <a:t> tensions</a:t>
            </a:r>
            <a:r>
              <a:rPr lang="en-US" altLang="en-US" sz="2800" kern="0" dirty="0">
                <a:solidFill>
                  <a:schemeClr val="bg1">
                    <a:lumMod val="95000"/>
                  </a:schemeClr>
                </a:solidFill>
                <a:latin typeface="Calibri"/>
                <a:cs typeface="Arial" panose="020B0604020202020204" pitchFamily="34" charset="0"/>
              </a:rPr>
              <a:t>, and </a:t>
            </a:r>
            <a:r>
              <a:rPr lang="en-US" altLang="en-US" sz="2800" b="1" kern="0" dirty="0">
                <a:solidFill>
                  <a:schemeClr val="bg1">
                    <a:lumMod val="95000"/>
                  </a:schemeClr>
                </a:solidFill>
                <a:latin typeface="Calibri"/>
                <a:cs typeface="Arial" panose="020B0604020202020204" pitchFamily="34" charset="0"/>
              </a:rPr>
              <a:t>stress</a:t>
            </a:r>
            <a:r>
              <a:rPr lang="en-US" altLang="en-US" sz="2800" kern="0" dirty="0">
                <a:solidFill>
                  <a:schemeClr val="bg1">
                    <a:lumMod val="95000"/>
                  </a:schemeClr>
                </a:solidFill>
                <a:latin typeface="Calibri"/>
                <a:cs typeface="Arial" panose="020B0604020202020204" pitchFamily="34" charset="0"/>
              </a:rPr>
              <a:t>.</a:t>
            </a:r>
          </a:p>
          <a:p>
            <a:pPr marL="342900" lvl="0" indent="-228600">
              <a:buSzPct val="100000"/>
              <a:buFont typeface="Arial" panose="020B0604020202020204" pitchFamily="34" charset="0"/>
              <a:buChar char="•"/>
              <a:defRPr/>
            </a:pPr>
            <a:r>
              <a:rPr lang="en-US" sz="2400" kern="0" dirty="0">
                <a:solidFill>
                  <a:schemeClr val="bg1">
                    <a:lumMod val="95000"/>
                  </a:schemeClr>
                </a:solidFill>
                <a:latin typeface="Calibri"/>
                <a:cs typeface="Arial" panose="020B0604020202020204" pitchFamily="34" charset="0"/>
              </a:rPr>
              <a:t>Follow the </a:t>
            </a:r>
            <a:r>
              <a:rPr lang="en-US" sz="2400" i="1" kern="0" dirty="0">
                <a:solidFill>
                  <a:schemeClr val="bg1">
                    <a:lumMod val="95000"/>
                  </a:schemeClr>
                </a:solidFill>
                <a:latin typeface="Calibri"/>
                <a:cs typeface="Arial" panose="020B0604020202020204" pitchFamily="34" charset="0"/>
              </a:rPr>
              <a:t>6-Step Instructional Approach for Responding to Challenging Behavior</a:t>
            </a:r>
            <a:endParaRPr lang="en-US" altLang="en-US" sz="2400" kern="0" dirty="0">
              <a:solidFill>
                <a:schemeClr val="bg1">
                  <a:lumMod val="95000"/>
                </a:schemeClr>
              </a:solidFill>
              <a:latin typeface="Calibri"/>
            </a:endParaRPr>
          </a:p>
        </p:txBody>
      </p:sp>
      <p:pic>
        <p:nvPicPr>
          <p:cNvPr id="9" name="M628" descr="Module 6.2.8">
            <a:extLst>
              <a:ext uri="{FF2B5EF4-FFF2-40B4-BE49-F238E27FC236}">
                <a16:creationId xmlns:a16="http://schemas.microsoft.com/office/drawing/2014/main" id="{B3311E52-C701-9097-B9FD-FDD0C2AC819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5978" y="1"/>
            <a:ext cx="4400044"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 name="Infographic">
            <a:extLst>
              <a:ext uri="{FF2B5EF4-FFF2-40B4-BE49-F238E27FC236}">
                <a16:creationId xmlns:a16="http://schemas.microsoft.com/office/drawing/2014/main" id="{61FD8E5B-AE1E-AE19-DFE9-5DE6095C0E7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0"/>
            <a:ext cx="12191999" cy="6858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039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0F65-5B40-A045-84CA-53E3CFE51D4C}"/>
              </a:ext>
            </a:extLst>
          </p:cNvPr>
          <p:cNvSpPr>
            <a:spLocks noGrp="1"/>
          </p:cNvSpPr>
          <p:nvPr>
            <p:ph type="title"/>
          </p:nvPr>
        </p:nvSpPr>
        <p:spPr/>
        <p:txBody>
          <a:bodyPr/>
          <a:lstStyle/>
          <a:p>
            <a:r>
              <a:rPr lang="en-US" dirty="0"/>
              <a:t>Agitation Nonexample &amp; Example</a:t>
            </a:r>
          </a:p>
        </p:txBody>
      </p:sp>
      <p:pic>
        <p:nvPicPr>
          <p:cNvPr id="5" name="Online Media 4" descr="Module 7 Disruption Final">
            <a:hlinkClick r:id="" action="ppaction://media"/>
            <a:extLst>
              <a:ext uri="{FF2B5EF4-FFF2-40B4-BE49-F238E27FC236}">
                <a16:creationId xmlns:a16="http://schemas.microsoft.com/office/drawing/2014/main" id="{EF202774-610E-BB4F-86BD-6A72AF19BBDF}"/>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spTree>
    <p:extLst>
      <p:ext uri="{BB962C8B-B14F-4D97-AF65-F5344CB8AC3E}">
        <p14:creationId xmlns:p14="http://schemas.microsoft.com/office/powerpoint/2010/main" val="35616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46230-4E44-6041-A07E-343F89CE8EE7}"/>
              </a:ext>
            </a:extLst>
          </p:cNvPr>
          <p:cNvSpPr>
            <a:spLocks noGrp="1"/>
          </p:cNvSpPr>
          <p:nvPr>
            <p:ph type="title" idx="4294967295"/>
          </p:nvPr>
        </p:nvSpPr>
        <p:spPr>
          <a:xfrm>
            <a:off x="2123768" y="1224116"/>
            <a:ext cx="8391831" cy="3338359"/>
          </a:xfrm>
        </p:spPr>
        <p:txBody>
          <a:bodyPr anchor="t">
            <a:noAutofit/>
          </a:bodyPr>
          <a:lstStyle/>
          <a:p>
            <a:r>
              <a:rPr lang="en-US" sz="6600" dirty="0"/>
              <a:t>What are common </a:t>
            </a:r>
            <a:r>
              <a:rPr lang="en-US" sz="6600" dirty="0">
                <a:solidFill>
                  <a:schemeClr val="tx2"/>
                </a:solidFill>
              </a:rPr>
              <a:t>triggers</a:t>
            </a:r>
            <a:r>
              <a:rPr lang="en-US" sz="6600" dirty="0"/>
              <a:t> and signs of </a:t>
            </a:r>
            <a:r>
              <a:rPr lang="en-US" sz="6600" dirty="0">
                <a:solidFill>
                  <a:schemeClr val="tx2"/>
                </a:solidFill>
              </a:rPr>
              <a:t>agitation</a:t>
            </a:r>
            <a:r>
              <a:rPr lang="en-US" sz="6600" dirty="0"/>
              <a:t> in your context?</a:t>
            </a:r>
            <a:br>
              <a:rPr lang="en-US" sz="6600" dirty="0"/>
            </a:br>
            <a:br>
              <a:rPr lang="en-US" sz="6600" dirty="0"/>
            </a:br>
            <a:r>
              <a:rPr lang="en-US" sz="2800" b="0" dirty="0">
                <a:solidFill>
                  <a:schemeClr val="accent4"/>
                </a:solidFill>
              </a:rPr>
              <a:t>Type in the chat!</a:t>
            </a:r>
          </a:p>
        </p:txBody>
      </p:sp>
    </p:spTree>
    <p:extLst>
      <p:ext uri="{BB962C8B-B14F-4D97-AF65-F5344CB8AC3E}">
        <p14:creationId xmlns:p14="http://schemas.microsoft.com/office/powerpoint/2010/main" val="43029199"/>
      </p:ext>
    </p:extLst>
  </p:cSld>
  <p:clrMapOvr>
    <a:masterClrMapping/>
  </p:clrMapOvr>
  <p:transition spd="slow"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70C75-FC91-4044-B862-3765E8508C0C}"/>
              </a:ext>
            </a:extLst>
          </p:cNvPr>
          <p:cNvSpPr>
            <a:spLocks noGrp="1"/>
          </p:cNvSpPr>
          <p:nvPr>
            <p:ph idx="1"/>
          </p:nvPr>
        </p:nvSpPr>
        <p:spPr/>
        <p:txBody>
          <a:bodyPr>
            <a:noAutofit/>
          </a:bodyPr>
          <a:lstStyle/>
          <a:p>
            <a:pPr lvl="0">
              <a:lnSpc>
                <a:spcPct val="100000"/>
              </a:lnSpc>
              <a:spcBef>
                <a:spcPts val="600"/>
              </a:spcBef>
            </a:pPr>
            <a:r>
              <a:rPr lang="en-US" altLang="en-US" dirty="0"/>
              <a:t>Compliance with accompanying inappropriate behaviors (e.g., writing bad words on worksheets)</a:t>
            </a:r>
          </a:p>
          <a:p>
            <a:pPr lvl="0">
              <a:lnSpc>
                <a:spcPct val="100000"/>
              </a:lnSpc>
              <a:spcBef>
                <a:spcPts val="600"/>
              </a:spcBef>
            </a:pPr>
            <a:r>
              <a:rPr lang="en-US" altLang="en-US" dirty="0"/>
              <a:t>Criterion problems (getting starting, marking “IDK” on all items)</a:t>
            </a:r>
          </a:p>
          <a:p>
            <a:pPr lvl="0">
              <a:lnSpc>
                <a:spcPct val="100000"/>
              </a:lnSpc>
              <a:spcBef>
                <a:spcPts val="600"/>
              </a:spcBef>
            </a:pPr>
            <a:r>
              <a:rPr lang="en-US" altLang="en-US" dirty="0"/>
              <a:t>Argumentative</a:t>
            </a:r>
          </a:p>
          <a:p>
            <a:pPr lvl="0">
              <a:lnSpc>
                <a:spcPct val="100000"/>
              </a:lnSpc>
              <a:spcBef>
                <a:spcPts val="600"/>
              </a:spcBef>
            </a:pPr>
            <a:r>
              <a:rPr lang="en-US" altLang="en-US" dirty="0"/>
              <a:t>Non-compliant and defiant</a:t>
            </a:r>
          </a:p>
          <a:p>
            <a:pPr lvl="0">
              <a:lnSpc>
                <a:spcPct val="100000"/>
              </a:lnSpc>
              <a:spcBef>
                <a:spcPts val="600"/>
              </a:spcBef>
            </a:pPr>
            <a:r>
              <a:rPr lang="en-US" altLang="en-US" dirty="0"/>
              <a:t>Un-engaged</a:t>
            </a:r>
          </a:p>
          <a:p>
            <a:pPr lvl="0">
              <a:lnSpc>
                <a:spcPct val="100000"/>
              </a:lnSpc>
              <a:spcBef>
                <a:spcPts val="600"/>
              </a:spcBef>
            </a:pPr>
            <a:r>
              <a:rPr lang="en-US" altLang="en-US" dirty="0"/>
              <a:t>Provoking peers and/or teachers</a:t>
            </a:r>
          </a:p>
          <a:p>
            <a:pPr>
              <a:lnSpc>
                <a:spcPct val="100000"/>
              </a:lnSpc>
              <a:spcBef>
                <a:spcPts val="600"/>
              </a:spcBef>
            </a:pPr>
            <a:r>
              <a:rPr lang="en-US" altLang="en-US" sz="2800" dirty="0"/>
              <a:t>Minor destruction of property</a:t>
            </a:r>
          </a:p>
        </p:txBody>
      </p:sp>
      <p:sp>
        <p:nvSpPr>
          <p:cNvPr id="32" name="Rectangle 31">
            <a:extLst>
              <a:ext uri="{FF2B5EF4-FFF2-40B4-BE49-F238E27FC236}">
                <a16:creationId xmlns:a16="http://schemas.microsoft.com/office/drawing/2014/main" id="{50F600F7-0B5A-A546-9AC5-281EF81CC39D}"/>
              </a:ext>
            </a:extLst>
          </p:cNvPr>
          <p:cNvSpPr/>
          <p:nvPr/>
        </p:nvSpPr>
        <p:spPr>
          <a:xfrm>
            <a:off x="449376" y="6217164"/>
            <a:ext cx="4572000" cy="488467"/>
          </a:xfrm>
          <a:prstGeom prst="rect">
            <a:avLst/>
          </a:prstGeom>
        </p:spPr>
        <p:txBody>
          <a:bodyPr>
            <a:spAutoFit/>
          </a:bodyPr>
          <a:lstStyle/>
          <a:p>
            <a:pPr>
              <a:lnSpc>
                <a:spcPct val="110000"/>
              </a:lnSpc>
              <a:defRPr/>
            </a:pPr>
            <a:r>
              <a:rPr lang="en-US" sz="1200" dirty="0">
                <a:solidFill>
                  <a:prstClr val="black"/>
                </a:solidFill>
                <a:latin typeface="Calibri"/>
              </a:rPr>
              <a:t>Colvin, G., &amp; Scott, T. (2015). </a:t>
            </a:r>
            <a:r>
              <a:rPr lang="en-US" sz="1200" i="1" dirty="0">
                <a:solidFill>
                  <a:prstClr val="black"/>
                </a:solidFill>
                <a:latin typeface="Calibri"/>
              </a:rPr>
              <a:t>Managing the cycle of acting-out behavior in the classroom </a:t>
            </a:r>
            <a:r>
              <a:rPr lang="en-US" sz="1200" dirty="0">
                <a:solidFill>
                  <a:prstClr val="black"/>
                </a:solidFill>
                <a:latin typeface="Calibri"/>
              </a:rPr>
              <a:t>(2</a:t>
            </a:r>
            <a:r>
              <a:rPr lang="en-US" sz="1200" baseline="30000" dirty="0">
                <a:solidFill>
                  <a:prstClr val="black"/>
                </a:solidFill>
                <a:latin typeface="Calibri"/>
              </a:rPr>
              <a:t>nd</a:t>
            </a:r>
            <a:r>
              <a:rPr lang="en-US" sz="1200" dirty="0">
                <a:solidFill>
                  <a:prstClr val="black"/>
                </a:solidFill>
                <a:latin typeface="Calibri"/>
              </a:rPr>
              <a:t> Edition). Thousand Oaks, CA: Corwin.</a:t>
            </a:r>
          </a:p>
        </p:txBody>
      </p:sp>
      <p:sp>
        <p:nvSpPr>
          <p:cNvPr id="2" name="Title 1">
            <a:extLst>
              <a:ext uri="{FF2B5EF4-FFF2-40B4-BE49-F238E27FC236}">
                <a16:creationId xmlns:a16="http://schemas.microsoft.com/office/drawing/2014/main" id="{D499A830-C58F-9747-98A5-9503BEF1480D}"/>
              </a:ext>
            </a:extLst>
          </p:cNvPr>
          <p:cNvSpPr>
            <a:spLocks noGrp="1"/>
          </p:cNvSpPr>
          <p:nvPr>
            <p:ph type="title"/>
          </p:nvPr>
        </p:nvSpPr>
        <p:spPr/>
        <p:txBody>
          <a:bodyPr/>
          <a:lstStyle/>
          <a:p>
            <a:r>
              <a:rPr lang="en-US" altLang="en-US" dirty="0"/>
              <a:t>Phase 4: Acceleration</a:t>
            </a:r>
            <a:br>
              <a:rPr lang="en-US" altLang="en-US" dirty="0"/>
            </a:br>
            <a:r>
              <a:rPr lang="en-US" altLang="en-US" sz="3600" b="0" i="1" dirty="0">
                <a:solidFill>
                  <a:schemeClr val="tx2"/>
                </a:solidFill>
              </a:rPr>
              <a:t>Overall behavior is teacher-engaging</a:t>
            </a:r>
            <a:endParaRPr lang="en-US" sz="3600" b="0" i="1" dirty="0">
              <a:solidFill>
                <a:schemeClr val="tx2"/>
              </a:solidFill>
            </a:endParaRPr>
          </a:p>
        </p:txBody>
      </p:sp>
      <p:pic>
        <p:nvPicPr>
          <p:cNvPr id="5" name="Picture 4" descr="A person sitting at a desk&#10;&#10;Description automatically generated with medium confidence">
            <a:extLst>
              <a:ext uri="{FF2B5EF4-FFF2-40B4-BE49-F238E27FC236}">
                <a16:creationId xmlns:a16="http://schemas.microsoft.com/office/drawing/2014/main" id="{F2368F7E-55A9-3F44-8953-05B0AD252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88381" y="4119404"/>
            <a:ext cx="2789787" cy="2622323"/>
          </a:xfrm>
          <a:prstGeom prst="rect">
            <a:avLst/>
          </a:prstGeom>
        </p:spPr>
      </p:pic>
      <p:pic>
        <p:nvPicPr>
          <p:cNvPr id="4" name="Picture 3">
            <a:extLst>
              <a:ext uri="{FF2B5EF4-FFF2-40B4-BE49-F238E27FC236}">
                <a16:creationId xmlns:a16="http://schemas.microsoft.com/office/drawing/2014/main" id="{FC6775AC-4F01-5D9F-7971-F859EBB960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63713" y="11730"/>
            <a:ext cx="1894327" cy="1330285"/>
          </a:xfrm>
          <a:prstGeom prst="rect">
            <a:avLst/>
          </a:prstGeom>
        </p:spPr>
      </p:pic>
      <p:sp>
        <p:nvSpPr>
          <p:cNvPr id="6" name="Oval 5">
            <a:extLst>
              <a:ext uri="{FF2B5EF4-FFF2-40B4-BE49-F238E27FC236}">
                <a16:creationId xmlns:a16="http://schemas.microsoft.com/office/drawing/2014/main" id="{160D9F3B-05A0-F1CA-711D-E0BA84F07785}"/>
              </a:ext>
            </a:extLst>
          </p:cNvPr>
          <p:cNvSpPr/>
          <p:nvPr/>
        </p:nvSpPr>
        <p:spPr>
          <a:xfrm>
            <a:off x="10877498" y="285710"/>
            <a:ext cx="370489" cy="3385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2E9451-6C16-F2BA-0AE3-3189CEE626AE}"/>
              </a:ext>
            </a:extLst>
          </p:cNvPr>
          <p:cNvSpPr txBox="1"/>
          <p:nvPr/>
        </p:nvSpPr>
        <p:spPr>
          <a:xfrm>
            <a:off x="6564054" y="3289462"/>
            <a:ext cx="4059060" cy="2046714"/>
          </a:xfrm>
          <a:prstGeom prst="rect">
            <a:avLst/>
          </a:prstGeom>
          <a:noFill/>
        </p:spPr>
        <p:txBody>
          <a:bodyPr wrap="none" rtlCol="0">
            <a:spAutoFit/>
          </a:bodyPr>
          <a:lstStyle/>
          <a:p>
            <a:pPr marL="238125" indent="-238125">
              <a:spcBef>
                <a:spcPts val="600"/>
              </a:spcBef>
              <a:buFont typeface="Arial" panose="020B0604020202020204" pitchFamily="34" charset="0"/>
              <a:buChar char="•"/>
            </a:pPr>
            <a:r>
              <a:rPr lang="en-US" altLang="en-US" sz="2800" dirty="0"/>
              <a:t>Avoidance and escape</a:t>
            </a:r>
          </a:p>
          <a:p>
            <a:pPr marL="238125" lvl="0" indent="-238125">
              <a:lnSpc>
                <a:spcPct val="100000"/>
              </a:lnSpc>
              <a:spcBef>
                <a:spcPts val="600"/>
              </a:spcBef>
              <a:buFont typeface="Arial" panose="020B0604020202020204" pitchFamily="34" charset="0"/>
              <a:buChar char="•"/>
            </a:pPr>
            <a:r>
              <a:rPr lang="en-US" altLang="en-US" sz="2800" dirty="0"/>
              <a:t>Whining</a:t>
            </a:r>
          </a:p>
          <a:p>
            <a:pPr marL="238125" lvl="0" indent="-238125">
              <a:lnSpc>
                <a:spcPct val="100000"/>
              </a:lnSpc>
              <a:spcBef>
                <a:spcPts val="600"/>
              </a:spcBef>
              <a:buFont typeface="Arial" panose="020B0604020202020204" pitchFamily="34" charset="0"/>
              <a:buChar char="•"/>
            </a:pPr>
            <a:r>
              <a:rPr lang="en-US" altLang="en-US" sz="2800" dirty="0"/>
              <a:t>Threatening</a:t>
            </a:r>
          </a:p>
          <a:p>
            <a:pPr marL="238125" lvl="0" indent="-238125">
              <a:lnSpc>
                <a:spcPct val="100000"/>
              </a:lnSpc>
              <a:spcBef>
                <a:spcPts val="600"/>
              </a:spcBef>
              <a:buFont typeface="Arial" panose="020B0604020202020204" pitchFamily="34" charset="0"/>
              <a:buChar char="•"/>
            </a:pPr>
            <a:r>
              <a:rPr lang="en-US" altLang="en-US" sz="2800" dirty="0"/>
              <a:t>Verbal abuse</a:t>
            </a:r>
          </a:p>
        </p:txBody>
      </p:sp>
      <p:sp>
        <p:nvSpPr>
          <p:cNvPr id="30" name="Strategies">
            <a:extLst>
              <a:ext uri="{FF2B5EF4-FFF2-40B4-BE49-F238E27FC236}">
                <a16:creationId xmlns:a16="http://schemas.microsoft.com/office/drawing/2014/main" id="{46A92DC4-D59D-A340-AD3A-5B8C07931066}"/>
              </a:ext>
            </a:extLst>
          </p:cNvPr>
          <p:cNvSpPr/>
          <p:nvPr/>
        </p:nvSpPr>
        <p:spPr>
          <a:xfrm>
            <a:off x="6564055" y="3306098"/>
            <a:ext cx="5593986" cy="349391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a:ea typeface="+mn-ea"/>
                <a:cs typeface="+mn-cs"/>
              </a:rPr>
              <a:t>Strategies:</a:t>
            </a:r>
          </a:p>
          <a:p>
            <a:pPr marL="0" marR="0" lvl="0" indent="0" defTabSz="914400" eaLnBrk="1" fontAlgn="auto" latinLnBrk="0" hangingPunct="1">
              <a:lnSpc>
                <a:spcPct val="90000"/>
              </a:lnSpc>
              <a:spcBef>
                <a:spcPts val="0"/>
              </a:spcBef>
              <a:spcAft>
                <a:spcPts val="0"/>
              </a:spcAft>
              <a:buClr>
                <a:srgbClr val="7030A0"/>
              </a:buClr>
              <a:buSzPct val="80000"/>
              <a:buFontTx/>
              <a:buNone/>
              <a:tabLst/>
              <a:defRPr/>
            </a:pPr>
            <a:r>
              <a:rPr kumimoji="0" lang="en-US" altLang="en-US" sz="2400" b="0" i="0" u="none" strike="noStrike" kern="0" cap="none" spc="0" normalizeH="0" baseline="0" noProof="0" dirty="0">
                <a:ln>
                  <a:noFill/>
                </a:ln>
                <a:solidFill>
                  <a:prstClr val="black"/>
                </a:solidFill>
                <a:effectLst/>
                <a:uLnTx/>
                <a:uFillTx/>
                <a:latin typeface="Calibri"/>
                <a:ea typeface="+mn-ea"/>
                <a:cs typeface="+mn-cs"/>
              </a:rPr>
              <a:t>Intervention is focused on </a:t>
            </a:r>
            <a:r>
              <a:rPr kumimoji="0" lang="en-US" altLang="en-US" sz="2400" b="1" i="0" u="none" strike="noStrike" kern="0" cap="none" spc="0" normalizeH="0" baseline="0" noProof="0" dirty="0">
                <a:ln>
                  <a:noFill/>
                </a:ln>
                <a:solidFill>
                  <a:schemeClr val="tx2"/>
                </a:solidFill>
                <a:uLnTx/>
                <a:uFillTx/>
                <a:latin typeface="Calibri"/>
                <a:ea typeface="+mn-ea"/>
                <a:cs typeface="+mn-cs"/>
              </a:rPr>
              <a:t>safety</a:t>
            </a:r>
            <a:r>
              <a:rPr kumimoji="0" lang="en-US" altLang="en-US" sz="2400" i="0" u="none" strike="noStrike" kern="0" cap="none" spc="0" normalizeH="0" baseline="0" noProof="0" dirty="0">
                <a:ln>
                  <a:noFill/>
                </a:ln>
                <a:solidFill>
                  <a:prstClr val="black"/>
                </a:solidFill>
                <a:uLnTx/>
                <a:uFillTx/>
                <a:latin typeface="Calibri"/>
                <a:ea typeface="+mn-ea"/>
                <a:cs typeface="+mn-cs"/>
              </a:rPr>
              <a:t>.</a:t>
            </a:r>
          </a:p>
          <a:p>
            <a:pPr marL="519112" marR="0" lvl="1" indent="-342900" defTabSz="91440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effectLst/>
                <a:uLnTx/>
                <a:uFillTx/>
                <a:latin typeface="Calibri"/>
                <a:ea typeface="+mn-ea"/>
                <a:cs typeface="+mn-cs"/>
              </a:rPr>
              <a:t>Eliminate triggers</a:t>
            </a:r>
          </a:p>
          <a:p>
            <a:pPr marL="519112" lvl="1" indent="-342900">
              <a:lnSpc>
                <a:spcPct val="90000"/>
              </a:lnSpc>
              <a:buSzPct val="100000"/>
              <a:buFont typeface="Arial" panose="020B0604020202020204" pitchFamily="34" charset="0"/>
              <a:buChar char="•"/>
              <a:defRPr/>
            </a:pPr>
            <a:r>
              <a:rPr lang="en-US" altLang="en-US" sz="2200" kern="0" dirty="0">
                <a:solidFill>
                  <a:prstClr val="black"/>
                </a:solidFill>
                <a:latin typeface="Calibri"/>
              </a:rPr>
              <a:t>Approach the student in a non-threatening manner</a:t>
            </a:r>
          </a:p>
          <a:p>
            <a:pPr marL="519112" marR="0" lvl="1" indent="-342900" defTabSz="91440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uLnTx/>
                <a:uFillTx/>
                <a:latin typeface="Calibri"/>
                <a:ea typeface="+mn-ea"/>
                <a:cs typeface="+mn-cs"/>
              </a:rPr>
              <a:t>Prompt and walk away</a:t>
            </a:r>
          </a:p>
          <a:p>
            <a:pPr marL="862013" lvl="2" indent="-230188">
              <a:lnSpc>
                <a:spcPct val="90000"/>
              </a:lnSpc>
              <a:buSzPct val="100000"/>
              <a:buFont typeface="Courier New" panose="02070309020205020404" pitchFamily="49" charset="0"/>
              <a:buChar char="o"/>
              <a:defRPr/>
            </a:pPr>
            <a:r>
              <a:rPr lang="en-US" altLang="en-US" kern="0" dirty="0">
                <a:solidFill>
                  <a:schemeClr val="tx2"/>
                </a:solidFill>
                <a:latin typeface="Calibri"/>
              </a:rPr>
              <a:t>Acknowledge compliance and desired behavior</a:t>
            </a:r>
            <a:endParaRPr kumimoji="0" lang="en-US" altLang="en-US" b="0" i="0" u="none" strike="noStrike" kern="0" cap="none" spc="0" normalizeH="0" baseline="0" noProof="0" dirty="0">
              <a:ln>
                <a:noFill/>
              </a:ln>
              <a:solidFill>
                <a:schemeClr val="tx2"/>
              </a:solidFill>
              <a:uLnTx/>
              <a:uFillTx/>
              <a:latin typeface="Calibri"/>
            </a:endParaRPr>
          </a:p>
          <a:p>
            <a:pPr marL="519112" lvl="1" indent="-342900">
              <a:lnSpc>
                <a:spcPct val="90000"/>
              </a:lnSpc>
              <a:buSzPct val="100000"/>
              <a:buFont typeface="Arial" panose="020B0604020202020204" pitchFamily="34" charset="0"/>
              <a:buChar char="•"/>
              <a:defRPr/>
            </a:pPr>
            <a:r>
              <a:rPr lang="en-US" altLang="en-US" sz="2200" kern="0" dirty="0">
                <a:solidFill>
                  <a:prstClr val="black"/>
                </a:solidFill>
                <a:latin typeface="Calibri"/>
              </a:rPr>
              <a:t>Maintain calmness, respect, and detachment</a:t>
            </a:r>
          </a:p>
          <a:p>
            <a:pPr marL="519112" marR="0" lvl="1" indent="-342900" defTabSz="914400" eaLnBrk="1" fontAlgn="auto" latinLnBrk="0" hangingPunct="1">
              <a:lnSpc>
                <a:spcPct val="9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uLnTx/>
                <a:uFillTx/>
                <a:latin typeface="Calibri"/>
                <a:ea typeface="+mn-ea"/>
                <a:cs typeface="+mn-cs"/>
              </a:rPr>
              <a:t>Utilize non-confrontational </a:t>
            </a:r>
            <a:r>
              <a:rPr kumimoji="0" lang="en-US" altLang="en-US" sz="2200" b="0" i="0" u="none" strike="noStrike" kern="0" cap="none" spc="0" normalizeH="0" baseline="0" noProof="0" dirty="0">
                <a:ln>
                  <a:noFill/>
                </a:ln>
                <a:solidFill>
                  <a:prstClr val="black"/>
                </a:solidFill>
                <a:uLnTx/>
                <a:uFillTx/>
                <a:latin typeface="Calibri"/>
                <a:ea typeface="+mn-ea"/>
                <a:cs typeface="+mn-cs"/>
                <a:hlinkClick r:id="rId5"/>
              </a:rPr>
              <a:t>limit-setting </a:t>
            </a:r>
            <a:r>
              <a:rPr kumimoji="0" lang="en-US" altLang="en-US" sz="2200" b="0" i="0" u="none" strike="noStrike" kern="0" cap="none" spc="0" normalizeH="0" baseline="0" noProof="0" dirty="0">
                <a:ln>
                  <a:noFill/>
                </a:ln>
                <a:solidFill>
                  <a:prstClr val="black"/>
                </a:solidFill>
                <a:uLnTx/>
                <a:uFillTx/>
                <a:latin typeface="Calibri"/>
                <a:ea typeface="+mn-ea"/>
                <a:cs typeface="+mn-cs"/>
              </a:rPr>
              <a:t>procedures</a:t>
            </a:r>
          </a:p>
        </p:txBody>
      </p:sp>
    </p:spTree>
    <p:extLst>
      <p:ext uri="{BB962C8B-B14F-4D97-AF65-F5344CB8AC3E}">
        <p14:creationId xmlns:p14="http://schemas.microsoft.com/office/powerpoint/2010/main" val="3538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0F65-5B40-A045-84CA-53E3CFE51D4C}"/>
              </a:ext>
            </a:extLst>
          </p:cNvPr>
          <p:cNvSpPr>
            <a:spLocks noGrp="1"/>
          </p:cNvSpPr>
          <p:nvPr>
            <p:ph type="title"/>
          </p:nvPr>
        </p:nvSpPr>
        <p:spPr/>
        <p:txBody>
          <a:bodyPr/>
          <a:lstStyle/>
          <a:p>
            <a:r>
              <a:rPr lang="en-US" dirty="0"/>
              <a:t>Acceleration Nonexample</a:t>
            </a:r>
          </a:p>
        </p:txBody>
      </p:sp>
      <p:pic>
        <p:nvPicPr>
          <p:cNvPr id="3" name="Online Media 2" descr="Module 2 Signs of Escalation Final">
            <a:hlinkClick r:id="" action="ppaction://media"/>
            <a:extLst>
              <a:ext uri="{FF2B5EF4-FFF2-40B4-BE49-F238E27FC236}">
                <a16:creationId xmlns:a16="http://schemas.microsoft.com/office/drawing/2014/main" id="{D8828977-41E1-AC49-9716-65A1800CA152}"/>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pic>
        <p:nvPicPr>
          <p:cNvPr id="6" name="Graphic 5" descr="Thumbs Down with solid fill">
            <a:extLst>
              <a:ext uri="{FF2B5EF4-FFF2-40B4-BE49-F238E27FC236}">
                <a16:creationId xmlns:a16="http://schemas.microsoft.com/office/drawing/2014/main" id="{9AF3AE06-B992-4347-A8C1-612F54F747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1740" y="685800"/>
            <a:ext cx="914400" cy="914400"/>
          </a:xfrm>
          <a:prstGeom prst="rect">
            <a:avLst/>
          </a:prstGeom>
        </p:spPr>
      </p:pic>
    </p:spTree>
    <p:extLst>
      <p:ext uri="{BB962C8B-B14F-4D97-AF65-F5344CB8AC3E}">
        <p14:creationId xmlns:p14="http://schemas.microsoft.com/office/powerpoint/2010/main" val="115301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3D0E-0F78-A547-941D-13035A93DFC1}"/>
              </a:ext>
            </a:extLst>
          </p:cNvPr>
          <p:cNvSpPr>
            <a:spLocks noGrp="1"/>
          </p:cNvSpPr>
          <p:nvPr>
            <p:ph type="title"/>
          </p:nvPr>
        </p:nvSpPr>
        <p:spPr/>
        <p:txBody>
          <a:bodyPr/>
          <a:lstStyle/>
          <a:p>
            <a:r>
              <a:rPr lang="en-US" dirty="0"/>
              <a:t>Acceleration Example</a:t>
            </a:r>
          </a:p>
        </p:txBody>
      </p:sp>
      <p:pic>
        <p:nvPicPr>
          <p:cNvPr id="3" name="Online Media 2" descr="Module 4 Escalation Reaction-Final">
            <a:hlinkClick r:id="" action="ppaction://media"/>
            <a:extLst>
              <a:ext uri="{FF2B5EF4-FFF2-40B4-BE49-F238E27FC236}">
                <a16:creationId xmlns:a16="http://schemas.microsoft.com/office/drawing/2014/main" id="{E6E7EDD4-FA49-344D-B3DC-A14995C2925F}"/>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pic>
        <p:nvPicPr>
          <p:cNvPr id="5" name="Graphic 4" descr="Thumbs up sign with solid fill">
            <a:extLst>
              <a:ext uri="{FF2B5EF4-FFF2-40B4-BE49-F238E27FC236}">
                <a16:creationId xmlns:a16="http://schemas.microsoft.com/office/drawing/2014/main" id="{38044BAB-1B11-3A40-8760-6A19F60F3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7340" y="484207"/>
            <a:ext cx="914400" cy="914400"/>
          </a:xfrm>
          <a:prstGeom prst="rect">
            <a:avLst/>
          </a:prstGeom>
        </p:spPr>
      </p:pic>
    </p:spTree>
    <p:extLst>
      <p:ext uri="{BB962C8B-B14F-4D97-AF65-F5344CB8AC3E}">
        <p14:creationId xmlns:p14="http://schemas.microsoft.com/office/powerpoint/2010/main" val="246935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C16F26-D2B5-FD4B-B3B3-FC6F31983D91}"/>
              </a:ext>
            </a:extLst>
          </p:cNvPr>
          <p:cNvSpPr/>
          <p:nvPr/>
        </p:nvSpPr>
        <p:spPr>
          <a:xfrm>
            <a:off x="194733" y="6296144"/>
            <a:ext cx="4572000" cy="488467"/>
          </a:xfrm>
          <a:prstGeom prst="rect">
            <a:avLst/>
          </a:prstGeom>
        </p:spPr>
        <p:txBody>
          <a:bodyPr>
            <a:spAutoFit/>
          </a:bodyPr>
          <a:lstStyle/>
          <a:p>
            <a:pPr>
              <a:lnSpc>
                <a:spcPct val="110000"/>
              </a:lnSpc>
              <a:defRPr/>
            </a:pPr>
            <a:r>
              <a:rPr lang="en-US" sz="1200" dirty="0">
                <a:solidFill>
                  <a:prstClr val="black"/>
                </a:solidFill>
                <a:latin typeface="Calibri"/>
              </a:rPr>
              <a:t>Colvin, G., &amp; Scott, T. (2015). </a:t>
            </a:r>
            <a:r>
              <a:rPr lang="en-US" sz="1200" i="1" dirty="0">
                <a:solidFill>
                  <a:prstClr val="black"/>
                </a:solidFill>
                <a:latin typeface="Calibri"/>
              </a:rPr>
              <a:t>Managing the cycle of acting-out behavior in the classroom </a:t>
            </a:r>
            <a:r>
              <a:rPr lang="en-US" sz="1200" dirty="0">
                <a:solidFill>
                  <a:prstClr val="black"/>
                </a:solidFill>
                <a:latin typeface="Calibri"/>
              </a:rPr>
              <a:t>(2</a:t>
            </a:r>
            <a:r>
              <a:rPr lang="en-US" sz="1200" baseline="30000" dirty="0">
                <a:solidFill>
                  <a:prstClr val="black"/>
                </a:solidFill>
                <a:latin typeface="Calibri"/>
              </a:rPr>
              <a:t>nd</a:t>
            </a:r>
            <a:r>
              <a:rPr lang="en-US" sz="1200" dirty="0">
                <a:solidFill>
                  <a:prstClr val="black"/>
                </a:solidFill>
                <a:latin typeface="Calibri"/>
              </a:rPr>
              <a:t> Edition). Thousand Oaks, CA: Corwin.</a:t>
            </a:r>
          </a:p>
        </p:txBody>
      </p:sp>
      <p:sp>
        <p:nvSpPr>
          <p:cNvPr id="2" name="Title 1">
            <a:extLst>
              <a:ext uri="{FF2B5EF4-FFF2-40B4-BE49-F238E27FC236}">
                <a16:creationId xmlns:a16="http://schemas.microsoft.com/office/drawing/2014/main" id="{107B69CD-83CB-7A4A-8716-1FA7FAC2322D}"/>
              </a:ext>
            </a:extLst>
          </p:cNvPr>
          <p:cNvSpPr>
            <a:spLocks noGrp="1"/>
          </p:cNvSpPr>
          <p:nvPr>
            <p:ph type="title"/>
          </p:nvPr>
        </p:nvSpPr>
        <p:spPr/>
        <p:txBody>
          <a:bodyPr/>
          <a:lstStyle/>
          <a:p>
            <a:r>
              <a:rPr lang="en-US" altLang="en-US" dirty="0"/>
              <a:t>Phase 5: Peak</a:t>
            </a:r>
            <a:br>
              <a:rPr lang="en-US" altLang="en-US" dirty="0"/>
            </a:br>
            <a:r>
              <a:rPr lang="en-US" altLang="en-US" sz="3600" b="0" i="1" dirty="0">
                <a:solidFill>
                  <a:schemeClr val="tx2"/>
                </a:solidFill>
              </a:rPr>
              <a:t>Overall behavior is out of control</a:t>
            </a:r>
            <a:endParaRPr lang="en-US" b="0" i="1" dirty="0">
              <a:solidFill>
                <a:schemeClr val="tx2"/>
              </a:solidFill>
            </a:endParaRPr>
          </a:p>
        </p:txBody>
      </p:sp>
      <p:sp>
        <p:nvSpPr>
          <p:cNvPr id="3" name="Content Placeholder 2">
            <a:extLst>
              <a:ext uri="{FF2B5EF4-FFF2-40B4-BE49-F238E27FC236}">
                <a16:creationId xmlns:a16="http://schemas.microsoft.com/office/drawing/2014/main" id="{8CEE5DF6-327F-8B47-B0A9-3BF2D75ADFB7}"/>
              </a:ext>
            </a:extLst>
          </p:cNvPr>
          <p:cNvSpPr>
            <a:spLocks noGrp="1"/>
          </p:cNvSpPr>
          <p:nvPr>
            <p:ph idx="1"/>
          </p:nvPr>
        </p:nvSpPr>
        <p:spPr/>
        <p:txBody>
          <a:bodyPr>
            <a:normAutofit/>
          </a:bodyPr>
          <a:lstStyle/>
          <a:p>
            <a:pPr lvl="0"/>
            <a:r>
              <a:rPr lang="en-US" altLang="en-US" dirty="0"/>
              <a:t>Physical aggression</a:t>
            </a:r>
          </a:p>
          <a:p>
            <a:pPr lvl="0"/>
            <a:r>
              <a:rPr lang="en-US" altLang="en-US" dirty="0"/>
              <a:t>Hyperventilating</a:t>
            </a:r>
          </a:p>
          <a:p>
            <a:pPr lvl="0"/>
            <a:r>
              <a:rPr lang="en-US" altLang="en-US" dirty="0"/>
              <a:t>Running away (elopement)</a:t>
            </a:r>
          </a:p>
          <a:p>
            <a:pPr lvl="0"/>
            <a:r>
              <a:rPr lang="en-US" altLang="en-US" dirty="0"/>
              <a:t>Self-injurious behavior</a:t>
            </a:r>
          </a:p>
          <a:p>
            <a:pPr lvl="0"/>
            <a:r>
              <a:rPr lang="en-US" altLang="en-US" dirty="0"/>
              <a:t>Major destruction of property</a:t>
            </a:r>
          </a:p>
          <a:p>
            <a:pPr lvl="0"/>
            <a:r>
              <a:rPr lang="en-US" altLang="en-US" dirty="0"/>
              <a:t>Severe tantrums</a:t>
            </a:r>
          </a:p>
        </p:txBody>
      </p:sp>
      <p:pic>
        <p:nvPicPr>
          <p:cNvPr id="5" name="Picture 4">
            <a:extLst>
              <a:ext uri="{FF2B5EF4-FFF2-40B4-BE49-F238E27FC236}">
                <a16:creationId xmlns:a16="http://schemas.microsoft.com/office/drawing/2014/main" id="{3B662CE1-F421-E243-8DE0-5D7FC4DB65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9617" y="2379524"/>
            <a:ext cx="5189587" cy="3532744"/>
          </a:xfrm>
          <a:prstGeom prst="ellipse">
            <a:avLst/>
          </a:prstGeom>
          <a:effectLst>
            <a:softEdge rad="127000"/>
          </a:effectLst>
        </p:spPr>
      </p:pic>
      <p:sp>
        <p:nvSpPr>
          <p:cNvPr id="25" name="Strategies">
            <a:extLst>
              <a:ext uri="{FF2B5EF4-FFF2-40B4-BE49-F238E27FC236}">
                <a16:creationId xmlns:a16="http://schemas.microsoft.com/office/drawing/2014/main" id="{29224267-E79F-7145-BD3A-6596E9748F55}"/>
              </a:ext>
            </a:extLst>
          </p:cNvPr>
          <p:cNvSpPr/>
          <p:nvPr/>
        </p:nvSpPr>
        <p:spPr>
          <a:xfrm>
            <a:off x="5932384" y="2244103"/>
            <a:ext cx="5870595" cy="3932859"/>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a:ea typeface="+mn-ea"/>
                <a:cs typeface="+mn-cs"/>
              </a:rPr>
              <a:t>Strategies:</a:t>
            </a:r>
          </a:p>
          <a:p>
            <a:pPr marL="0" marR="0" lvl="0" indent="0" defTabSz="914400" eaLnBrk="1" fontAlgn="auto" latinLnBrk="0" hangingPunct="1">
              <a:lnSpc>
                <a:spcPct val="100000"/>
              </a:lnSpc>
              <a:spcBef>
                <a:spcPts val="0"/>
              </a:spcBef>
              <a:spcAft>
                <a:spcPts val="0"/>
              </a:spcAft>
              <a:buClr>
                <a:srgbClr val="800080"/>
              </a:buClr>
              <a:buSzPct val="60000"/>
              <a:buFontTx/>
              <a:buNone/>
              <a:tabLst/>
              <a:defRPr/>
            </a:pPr>
            <a:r>
              <a:rPr kumimoji="0" lang="en-US" altLang="en-US" sz="24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Focus </a:t>
            </a:r>
            <a:r>
              <a:rPr kumimoji="0" lang="en-US" altLang="en-US" sz="2400" b="0" i="0" u="none" strike="noStrike" kern="0" cap="none" spc="0" normalizeH="0" baseline="0" noProof="0" dirty="0">
                <a:ln>
                  <a:noFill/>
                </a:ln>
                <a:solidFill>
                  <a:prstClr val="black"/>
                </a:solidFill>
                <a:effectLst/>
                <a:uLnTx/>
                <a:uFillTx/>
                <a:latin typeface="Calibri"/>
                <a:cs typeface="Arial" panose="020B0604020202020204" pitchFamily="34" charset="0"/>
              </a:rPr>
              <a:t>on </a:t>
            </a:r>
            <a:r>
              <a:rPr lang="en-US" altLang="en-US" sz="2400" b="1" dirty="0">
                <a:solidFill>
                  <a:schemeClr val="tx2"/>
                </a:solidFill>
              </a:rPr>
              <a:t>safety</a:t>
            </a:r>
            <a:endParaRPr kumimoji="0" lang="en-US" altLang="en-US" sz="2400" b="0" i="0" u="none" strike="noStrike" kern="0" cap="none" spc="0" normalizeH="0" baseline="0" noProof="0" dirty="0">
              <a:ln>
                <a:noFill/>
              </a:ln>
              <a:solidFill>
                <a:prstClr val="black"/>
              </a:solidFill>
              <a:effectLst/>
              <a:uLnTx/>
              <a:uFillTx/>
              <a:latin typeface="Calibri"/>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Remain calm</a:t>
            </a:r>
          </a:p>
          <a:p>
            <a:pPr marL="342900" marR="0" lvl="0" indent="-342900"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Implement your school’s safety plan</a:t>
            </a:r>
          </a:p>
          <a:p>
            <a:pPr marL="800100" lvl="1" indent="-342900">
              <a:buSzPct val="100000"/>
              <a:buFont typeface="Courier New" panose="02070309020205020404" pitchFamily="49" charset="0"/>
              <a:buChar char="o"/>
              <a:defRPr/>
            </a:pP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hlinkClick r:id="rId4"/>
              </a:rPr>
              <a:t>Room clear</a:t>
            </a: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evacuate remaining students, call designated person to help</a:t>
            </a:r>
          </a:p>
          <a:p>
            <a:pPr marL="342900" marR="0" lvl="0" indent="-342900"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Learn from it (e.g., FBA, BIP, mental health assessment)</a:t>
            </a:r>
          </a:p>
          <a:p>
            <a:pPr marL="800100" lvl="1" indent="-342900">
              <a:buSzPct val="100000"/>
              <a:buFont typeface="Arial" panose="020B0604020202020204" pitchFamily="34" charset="0"/>
              <a:buChar char="•"/>
              <a:defRPr/>
            </a:pPr>
            <a:r>
              <a:rPr lang="en-US" altLang="en-US" sz="2200" kern="0" dirty="0">
                <a:solidFill>
                  <a:prstClr val="black"/>
                </a:solidFill>
                <a:latin typeface="Calibri"/>
                <a:cs typeface="Arial" panose="020B0604020202020204" pitchFamily="34" charset="0"/>
              </a:rPr>
              <a:t>Prevent unintentionally reinforcing peak behavior (what is reinforcing the student?)</a:t>
            </a:r>
            <a:endPar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4" name="Picture 3">
            <a:extLst>
              <a:ext uri="{FF2B5EF4-FFF2-40B4-BE49-F238E27FC236}">
                <a16:creationId xmlns:a16="http://schemas.microsoft.com/office/drawing/2014/main" id="{A34DDDCD-A72B-A442-4932-A61F243DE2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263713" y="11730"/>
            <a:ext cx="1894327" cy="1330285"/>
          </a:xfrm>
          <a:prstGeom prst="rect">
            <a:avLst/>
          </a:prstGeom>
        </p:spPr>
      </p:pic>
      <p:sp>
        <p:nvSpPr>
          <p:cNvPr id="6" name="Oval 5">
            <a:extLst>
              <a:ext uri="{FF2B5EF4-FFF2-40B4-BE49-F238E27FC236}">
                <a16:creationId xmlns:a16="http://schemas.microsoft.com/office/drawing/2014/main" id="{5B0E6D93-E916-6139-3A13-B7F789903769}"/>
              </a:ext>
            </a:extLst>
          </p:cNvPr>
          <p:cNvSpPr/>
          <p:nvPr/>
        </p:nvSpPr>
        <p:spPr>
          <a:xfrm>
            <a:off x="11137025" y="0"/>
            <a:ext cx="370489" cy="3385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04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7AEB0-BF25-594A-A6A9-DF1B85A19F51}"/>
              </a:ext>
            </a:extLst>
          </p:cNvPr>
          <p:cNvSpPr>
            <a:spLocks noGrp="1"/>
          </p:cNvSpPr>
          <p:nvPr>
            <p:ph type="title"/>
          </p:nvPr>
        </p:nvSpPr>
        <p:spPr/>
        <p:txBody>
          <a:bodyPr/>
          <a:lstStyle/>
          <a:p>
            <a:r>
              <a:rPr lang="en-US" dirty="0"/>
              <a:t>Room Clear</a:t>
            </a:r>
          </a:p>
        </p:txBody>
      </p:sp>
      <p:pic>
        <p:nvPicPr>
          <p:cNvPr id="3" name="Online Media 2" descr="Module 5 Crisis Intervention Final">
            <a:hlinkClick r:id="" action="ppaction://media"/>
            <a:extLst>
              <a:ext uri="{FF2B5EF4-FFF2-40B4-BE49-F238E27FC236}">
                <a16:creationId xmlns:a16="http://schemas.microsoft.com/office/drawing/2014/main" id="{52312018-BA92-934D-BFD1-86CE61FA2C88}"/>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spTree>
    <p:extLst>
      <p:ext uri="{BB962C8B-B14F-4D97-AF65-F5344CB8AC3E}">
        <p14:creationId xmlns:p14="http://schemas.microsoft.com/office/powerpoint/2010/main" val="1676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049B2B-1B32-0B43-AB60-B1820C64E55B}"/>
              </a:ext>
            </a:extLst>
          </p:cNvPr>
          <p:cNvSpPr/>
          <p:nvPr/>
        </p:nvSpPr>
        <p:spPr>
          <a:xfrm>
            <a:off x="194733" y="6296144"/>
            <a:ext cx="4572000" cy="488467"/>
          </a:xfrm>
          <a:prstGeom prst="rect">
            <a:avLst/>
          </a:prstGeom>
        </p:spPr>
        <p:txBody>
          <a:bodyPr>
            <a:spAutoFit/>
          </a:bodyPr>
          <a:lstStyle/>
          <a:p>
            <a:pPr>
              <a:lnSpc>
                <a:spcPct val="110000"/>
              </a:lnSpc>
              <a:defRPr/>
            </a:pPr>
            <a:r>
              <a:rPr lang="en-US" sz="1200" dirty="0">
                <a:solidFill>
                  <a:prstClr val="black"/>
                </a:solidFill>
                <a:latin typeface="Calibri"/>
              </a:rPr>
              <a:t>Colvin, G., &amp; Scott, T. (2015). </a:t>
            </a:r>
            <a:r>
              <a:rPr lang="en-US" sz="1200" i="1" dirty="0">
                <a:solidFill>
                  <a:prstClr val="black"/>
                </a:solidFill>
                <a:latin typeface="Calibri"/>
              </a:rPr>
              <a:t>Managing the cycle of acting-out behavior in the classroom </a:t>
            </a:r>
            <a:r>
              <a:rPr lang="en-US" sz="1200" dirty="0">
                <a:solidFill>
                  <a:prstClr val="black"/>
                </a:solidFill>
                <a:latin typeface="Calibri"/>
              </a:rPr>
              <a:t>(2</a:t>
            </a:r>
            <a:r>
              <a:rPr lang="en-US" sz="1200" baseline="30000" dirty="0">
                <a:solidFill>
                  <a:prstClr val="black"/>
                </a:solidFill>
                <a:latin typeface="Calibri"/>
              </a:rPr>
              <a:t>nd</a:t>
            </a:r>
            <a:r>
              <a:rPr lang="en-US" sz="1200" dirty="0">
                <a:solidFill>
                  <a:prstClr val="black"/>
                </a:solidFill>
                <a:latin typeface="Calibri"/>
              </a:rPr>
              <a:t> Edition). Thousand Oaks, CA: Corwin.</a:t>
            </a:r>
          </a:p>
        </p:txBody>
      </p:sp>
      <p:sp>
        <p:nvSpPr>
          <p:cNvPr id="2" name="Title 1">
            <a:extLst>
              <a:ext uri="{FF2B5EF4-FFF2-40B4-BE49-F238E27FC236}">
                <a16:creationId xmlns:a16="http://schemas.microsoft.com/office/drawing/2014/main" id="{C5F17F14-D631-4841-A91F-F0B0B98AF6DA}"/>
              </a:ext>
            </a:extLst>
          </p:cNvPr>
          <p:cNvSpPr>
            <a:spLocks noGrp="1"/>
          </p:cNvSpPr>
          <p:nvPr>
            <p:ph type="title"/>
          </p:nvPr>
        </p:nvSpPr>
        <p:spPr/>
        <p:txBody>
          <a:bodyPr/>
          <a:lstStyle/>
          <a:p>
            <a:r>
              <a:rPr lang="en-US" altLang="en-US" dirty="0"/>
              <a:t>Phase 6: De-Escalation</a:t>
            </a:r>
            <a:br>
              <a:rPr lang="en-US" altLang="en-US" dirty="0"/>
            </a:br>
            <a:r>
              <a:rPr lang="en-US" altLang="en-US" sz="3600" b="0" i="1" dirty="0">
                <a:solidFill>
                  <a:schemeClr val="tx2"/>
                </a:solidFill>
              </a:rPr>
              <a:t>Overall behavior displays confusion</a:t>
            </a:r>
            <a:endParaRPr lang="en-US" sz="3600" b="0" i="1" dirty="0">
              <a:solidFill>
                <a:schemeClr val="tx2"/>
              </a:solidFill>
            </a:endParaRPr>
          </a:p>
        </p:txBody>
      </p:sp>
      <p:sp>
        <p:nvSpPr>
          <p:cNvPr id="3" name="Content Placeholder 2">
            <a:extLst>
              <a:ext uri="{FF2B5EF4-FFF2-40B4-BE49-F238E27FC236}">
                <a16:creationId xmlns:a16="http://schemas.microsoft.com/office/drawing/2014/main" id="{AF1831CC-802B-0B4A-8C3D-967F81EAC81F}"/>
              </a:ext>
            </a:extLst>
          </p:cNvPr>
          <p:cNvSpPr>
            <a:spLocks noGrp="1"/>
          </p:cNvSpPr>
          <p:nvPr>
            <p:ph idx="1"/>
          </p:nvPr>
        </p:nvSpPr>
        <p:spPr/>
        <p:txBody>
          <a:bodyPr>
            <a:normAutofit/>
          </a:bodyPr>
          <a:lstStyle/>
          <a:p>
            <a:pPr lvl="0"/>
            <a:r>
              <a:rPr lang="en-US" altLang="en-US" dirty="0"/>
              <a:t>Confusion, disorientation</a:t>
            </a:r>
          </a:p>
          <a:p>
            <a:pPr lvl="0"/>
            <a:r>
              <a:rPr lang="en-US" altLang="en-US" dirty="0"/>
              <a:t>Denial of what just happened</a:t>
            </a:r>
          </a:p>
          <a:p>
            <a:pPr lvl="0"/>
            <a:r>
              <a:rPr lang="en-US" altLang="en-US" dirty="0"/>
              <a:t>Blaming others</a:t>
            </a:r>
          </a:p>
          <a:p>
            <a:r>
              <a:rPr lang="en-US" altLang="en-US" dirty="0"/>
              <a:t>Eager to make amends</a:t>
            </a:r>
          </a:p>
          <a:p>
            <a:pPr lvl="0"/>
            <a:r>
              <a:rPr lang="en-US" altLang="en-US" dirty="0"/>
              <a:t>Responsive to directions</a:t>
            </a:r>
          </a:p>
          <a:p>
            <a:pPr lvl="0"/>
            <a:r>
              <a:rPr lang="en-US" altLang="en-US" dirty="0"/>
              <a:t>Responsive to manipulative or mechanical tasks</a:t>
            </a:r>
          </a:p>
          <a:p>
            <a:r>
              <a:rPr lang="en-US" altLang="en-US" dirty="0"/>
              <a:t>Social withdrawal</a:t>
            </a:r>
          </a:p>
          <a:p>
            <a:pPr lvl="1"/>
            <a:r>
              <a:rPr lang="en-US" altLang="en-US" dirty="0"/>
              <a:t>Avoidance of discussion</a:t>
            </a:r>
          </a:p>
          <a:p>
            <a:pPr lvl="1"/>
            <a:r>
              <a:rPr lang="en-US" altLang="en-US" dirty="0"/>
              <a:t>Avoidance of debriefing</a:t>
            </a:r>
          </a:p>
        </p:txBody>
      </p:sp>
      <p:pic>
        <p:nvPicPr>
          <p:cNvPr id="5" name="Picture 4" descr="A child with blonde hair&#10;&#10;Description automatically generated with low confidence">
            <a:extLst>
              <a:ext uri="{FF2B5EF4-FFF2-40B4-BE49-F238E27FC236}">
                <a16:creationId xmlns:a16="http://schemas.microsoft.com/office/drawing/2014/main" id="{2C5FA3D7-EA48-384B-8D37-F4CF77091A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3513" y="2780270"/>
            <a:ext cx="2718487" cy="4077730"/>
          </a:xfrm>
          <a:prstGeom prst="rect">
            <a:avLst/>
          </a:prstGeom>
        </p:spPr>
      </p:pic>
      <p:sp>
        <p:nvSpPr>
          <p:cNvPr id="17" name="Strategies">
            <a:extLst>
              <a:ext uri="{FF2B5EF4-FFF2-40B4-BE49-F238E27FC236}">
                <a16:creationId xmlns:a16="http://schemas.microsoft.com/office/drawing/2014/main" id="{0B280990-8E80-334F-AFB5-8FC1FE7584B3}"/>
              </a:ext>
            </a:extLst>
          </p:cNvPr>
          <p:cNvSpPr/>
          <p:nvPr/>
        </p:nvSpPr>
        <p:spPr>
          <a:xfrm>
            <a:off x="6023610" y="2543543"/>
            <a:ext cx="5749290" cy="363342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a:ea typeface="+mn-ea"/>
                <a:cs typeface="+mn-cs"/>
              </a:rPr>
              <a:t>Strategies:</a:t>
            </a:r>
          </a:p>
          <a:p>
            <a:pPr marL="0" marR="0" lvl="0" indent="0" defTabSz="914400" eaLnBrk="1" fontAlgn="auto" latinLnBrk="0" hangingPunct="1">
              <a:lnSpc>
                <a:spcPct val="100000"/>
              </a:lnSpc>
              <a:spcBef>
                <a:spcPts val="0"/>
              </a:spcBef>
              <a:spcAft>
                <a:spcPts val="0"/>
              </a:spcAft>
              <a:buClr>
                <a:srgbClr val="800080"/>
              </a:buClr>
              <a:buSzPct val="60000"/>
              <a:buFontTx/>
              <a:buNone/>
              <a:tabLst/>
              <a:defRPr/>
            </a:pPr>
            <a:r>
              <a:rPr kumimoji="0" lang="en-US" altLang="en-US" sz="2400" b="0" i="0" u="none" strike="noStrike" kern="0" cap="none" spc="0" normalizeH="0" baseline="0" noProof="0" dirty="0">
                <a:ln>
                  <a:noFill/>
                </a:ln>
                <a:solidFill>
                  <a:prstClr val="black"/>
                </a:solidFill>
                <a:effectLst/>
                <a:uLnTx/>
                <a:uFillTx/>
                <a:latin typeface="Calibri"/>
                <a:ea typeface="+mn-ea"/>
                <a:cs typeface="+mn-cs"/>
              </a:rPr>
              <a:t>Intervention is focused on </a:t>
            </a:r>
            <a:r>
              <a:rPr kumimoji="0" lang="en-US" altLang="en-US" sz="2400" b="1" i="0" u="none" strike="noStrike" kern="0" cap="none" spc="0" normalizeH="0" baseline="0" noProof="0" dirty="0">
                <a:ln>
                  <a:noFill/>
                </a:ln>
                <a:solidFill>
                  <a:schemeClr val="tx2"/>
                </a:solidFill>
                <a:effectLst/>
                <a:uLnTx/>
                <a:uFillTx/>
                <a:latin typeface="Calibri"/>
                <a:ea typeface="+mn-ea"/>
                <a:cs typeface="+mn-cs"/>
              </a:rPr>
              <a:t>monitoring</a:t>
            </a:r>
            <a:r>
              <a:rPr kumimoji="0" lang="en-US" altLang="en-US" sz="2400" b="0" i="0" u="none" strike="noStrike" kern="0" cap="none" spc="0" normalizeH="0" baseline="0" noProof="0" dirty="0">
                <a:ln>
                  <a:noFill/>
                </a:ln>
                <a:solidFill>
                  <a:prstClr val="black"/>
                </a:solidFill>
                <a:effectLst/>
                <a:uLnTx/>
                <a:uFillTx/>
                <a:latin typeface="Calibri"/>
                <a:ea typeface="+mn-ea"/>
                <a:cs typeface="+mn-cs"/>
              </a:rPr>
              <a:t> for re-</a:t>
            </a:r>
            <a:r>
              <a:rPr kumimoji="0" lang="en-US" altLang="en-US" sz="2400" i="0" u="none" strike="noStrike" kern="0" cap="none" spc="0" normalizeH="0" baseline="0" noProof="0" dirty="0">
                <a:ln>
                  <a:noFill/>
                </a:ln>
                <a:solidFill>
                  <a:prstClr val="black"/>
                </a:solidFill>
                <a:effectLst/>
                <a:uLnTx/>
                <a:uFillTx/>
                <a:latin typeface="Calibri"/>
                <a:ea typeface="+mn-ea"/>
                <a:cs typeface="+mn-cs"/>
              </a:rPr>
              <a:t>escalation of behavior and helping the student </a:t>
            </a:r>
            <a:r>
              <a:rPr kumimoji="0" lang="en-US" altLang="en-US" sz="2400" b="1" i="0" u="none" strike="noStrike" kern="0" cap="none" spc="0" normalizeH="0" baseline="0" noProof="0" dirty="0">
                <a:ln>
                  <a:noFill/>
                </a:ln>
                <a:solidFill>
                  <a:schemeClr val="tx2"/>
                </a:solidFill>
                <a:effectLst/>
                <a:uLnTx/>
                <a:uFillTx/>
                <a:latin typeface="Calibri"/>
                <a:ea typeface="+mn-ea"/>
                <a:cs typeface="+mn-cs"/>
              </a:rPr>
              <a:t>reengage</a:t>
            </a:r>
            <a:r>
              <a:rPr kumimoji="0" lang="en-US" altLang="en-US" sz="2400" i="0" u="none" strike="noStrike" kern="0" cap="none" spc="0" normalizeH="0" noProof="0" dirty="0">
                <a:ln>
                  <a:noFill/>
                </a:ln>
                <a:solidFill>
                  <a:prstClr val="black"/>
                </a:solidFill>
                <a:effectLst/>
                <a:uLnTx/>
                <a:uFillTx/>
                <a:latin typeface="Calibri"/>
                <a:ea typeface="+mn-ea"/>
                <a:cs typeface="+mn-cs"/>
              </a:rPr>
              <a:t> in a constructive manner</a:t>
            </a:r>
            <a:r>
              <a:rPr kumimoji="0" lang="en-US" altLang="en-US" sz="2400" b="0" i="0" u="none" strike="noStrike" kern="0" cap="none" spc="0" normalizeH="0" baseline="0" noProof="0" dirty="0">
                <a:ln>
                  <a:noFill/>
                </a:ln>
                <a:solidFill>
                  <a:prstClr val="black"/>
                </a:solidFill>
                <a:effectLst/>
                <a:uLnTx/>
                <a:uFillTx/>
                <a:latin typeface="Calibri"/>
                <a:ea typeface="+mn-ea"/>
                <a:cs typeface="+mn-cs"/>
              </a:rPr>
              <a:t>.</a:t>
            </a:r>
          </a:p>
          <a:p>
            <a:pPr marL="342900" marR="0" lvl="0" indent="-228600"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Allow cool-down time and space away from other students but not punitive</a:t>
            </a:r>
          </a:p>
          <a:p>
            <a:pPr marL="342900" marR="0" lvl="0" indent="-228600"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Engage student in an independent task they can easily accomplish (e.g., simple worksheet, concrete task)</a:t>
            </a:r>
          </a:p>
          <a:p>
            <a:pPr marL="342900" indent="-228600">
              <a:buSzPct val="100000"/>
              <a:buFont typeface="Arial" panose="020B0604020202020204" pitchFamily="34" charset="0"/>
              <a:buChar char="•"/>
              <a:defRPr/>
            </a:pPr>
            <a:r>
              <a:rPr lang="en-US" altLang="en-US" sz="2200" kern="0" dirty="0">
                <a:solidFill>
                  <a:prstClr val="black"/>
                </a:solidFill>
                <a:latin typeface="Calibri"/>
                <a:cs typeface="Arial" panose="020B0604020202020204" pitchFamily="34" charset="0"/>
              </a:rPr>
              <a:t>Monitor for health / safety of all involved</a:t>
            </a:r>
          </a:p>
        </p:txBody>
      </p:sp>
      <p:pic>
        <p:nvPicPr>
          <p:cNvPr id="7" name="Picture 6">
            <a:extLst>
              <a:ext uri="{FF2B5EF4-FFF2-40B4-BE49-F238E27FC236}">
                <a16:creationId xmlns:a16="http://schemas.microsoft.com/office/drawing/2014/main" id="{E96E9B19-37EC-A540-30BD-F6E303B26B4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63713" y="11730"/>
            <a:ext cx="1894327" cy="1330285"/>
          </a:xfrm>
          <a:prstGeom prst="rect">
            <a:avLst/>
          </a:prstGeom>
        </p:spPr>
      </p:pic>
      <p:sp>
        <p:nvSpPr>
          <p:cNvPr id="8" name="Oval 7">
            <a:extLst>
              <a:ext uri="{FF2B5EF4-FFF2-40B4-BE49-F238E27FC236}">
                <a16:creationId xmlns:a16="http://schemas.microsoft.com/office/drawing/2014/main" id="{EDFDD493-C258-84D2-6210-EA28D9ECB30D}"/>
              </a:ext>
            </a:extLst>
          </p:cNvPr>
          <p:cNvSpPr/>
          <p:nvPr/>
        </p:nvSpPr>
        <p:spPr>
          <a:xfrm>
            <a:off x="11445058" y="257176"/>
            <a:ext cx="370489" cy="3385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0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BF871-E6BC-1247-9829-AC1825A35B89}"/>
              </a:ext>
            </a:extLst>
          </p:cNvPr>
          <p:cNvSpPr>
            <a:spLocks noGrp="1"/>
          </p:cNvSpPr>
          <p:nvPr>
            <p:ph type="title"/>
          </p:nvPr>
        </p:nvSpPr>
        <p:spPr>
          <a:xfrm>
            <a:off x="493816" y="258465"/>
            <a:ext cx="10515600" cy="1325563"/>
          </a:xfrm>
        </p:spPr>
        <p:txBody>
          <a:bodyPr/>
          <a:lstStyle/>
          <a:p>
            <a:r>
              <a:rPr lang="en-US" dirty="0"/>
              <a:t>Agenda</a:t>
            </a:r>
          </a:p>
        </p:txBody>
      </p:sp>
      <p:sp>
        <p:nvSpPr>
          <p:cNvPr id="5" name="Content Placeholder 4">
            <a:extLst>
              <a:ext uri="{FF2B5EF4-FFF2-40B4-BE49-F238E27FC236}">
                <a16:creationId xmlns:a16="http://schemas.microsoft.com/office/drawing/2014/main" id="{25E17332-6D14-FF48-BFA4-D999638D5A97}"/>
              </a:ext>
            </a:extLst>
          </p:cNvPr>
          <p:cNvSpPr>
            <a:spLocks noGrp="1"/>
          </p:cNvSpPr>
          <p:nvPr>
            <p:ph idx="1"/>
          </p:nvPr>
        </p:nvSpPr>
        <p:spPr>
          <a:xfrm>
            <a:off x="493816" y="1387751"/>
            <a:ext cx="8246423" cy="5032373"/>
          </a:xfrm>
        </p:spPr>
        <p:txBody>
          <a:bodyPr>
            <a:normAutofit/>
          </a:bodyPr>
          <a:lstStyle/>
          <a:p>
            <a:r>
              <a:rPr lang="en-US" dirty="0"/>
              <a:t>Comprehensive, Integrated, Three-Tiered (Ci3T) Model of Prevention  </a:t>
            </a:r>
          </a:p>
          <a:p>
            <a:pPr lvl="1"/>
            <a:r>
              <a:rPr lang="en-US" dirty="0"/>
              <a:t>A respectful approach to preventing and responding to challenging behavior </a:t>
            </a:r>
          </a:p>
          <a:p>
            <a:r>
              <a:rPr lang="en-US" dirty="0"/>
              <a:t>A look at acting-out behavior: Timing is everything!</a:t>
            </a:r>
          </a:p>
          <a:p>
            <a:r>
              <a:rPr lang="en-US" dirty="0"/>
              <a:t>Managing acting-out behavior: Seven phases</a:t>
            </a:r>
          </a:p>
          <a:p>
            <a:r>
              <a:rPr lang="en-US" dirty="0"/>
              <a:t>Pathways to success: Defusing various behaviors</a:t>
            </a:r>
          </a:p>
          <a:p>
            <a:r>
              <a:rPr lang="en-US" dirty="0"/>
              <a:t>Tier 3: Building an individualized de-escalation support plan</a:t>
            </a:r>
          </a:p>
          <a:p>
            <a:r>
              <a:rPr lang="en-US" dirty="0"/>
              <a:t>Wrapping up: Resources</a:t>
            </a:r>
          </a:p>
        </p:txBody>
      </p:sp>
      <p:sp>
        <p:nvSpPr>
          <p:cNvPr id="2" name="TextBox 1">
            <a:extLst>
              <a:ext uri="{FF2B5EF4-FFF2-40B4-BE49-F238E27FC236}">
                <a16:creationId xmlns:a16="http://schemas.microsoft.com/office/drawing/2014/main" id="{D65655C1-F31D-8B2F-A0B1-6AE2E81126D5}"/>
              </a:ext>
            </a:extLst>
          </p:cNvPr>
          <p:cNvSpPr txBox="1"/>
          <p:nvPr/>
        </p:nvSpPr>
        <p:spPr>
          <a:xfrm>
            <a:off x="7530160" y="6088559"/>
            <a:ext cx="4671472" cy="769441"/>
          </a:xfrm>
          <a:prstGeom prst="rect">
            <a:avLst/>
          </a:prstGeom>
          <a:noFill/>
        </p:spPr>
        <p:txBody>
          <a:bodyPr wrap="none" rtlCol="0">
            <a:spAutoFit/>
          </a:bodyPr>
          <a:lstStyle/>
          <a:p>
            <a:r>
              <a:rPr lang="en-US" sz="4400" b="1" dirty="0"/>
              <a:t>ci3t.org/enhance</a:t>
            </a:r>
          </a:p>
        </p:txBody>
      </p:sp>
      <p:pic>
        <p:nvPicPr>
          <p:cNvPr id="7" name="Picture 6">
            <a:extLst>
              <a:ext uri="{FF2B5EF4-FFF2-40B4-BE49-F238E27FC236}">
                <a16:creationId xmlns:a16="http://schemas.microsoft.com/office/drawing/2014/main" id="{B6AD642B-4C09-82CE-06CE-C853578692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17768" y="2769255"/>
            <a:ext cx="2207358" cy="3448996"/>
          </a:xfrm>
          <a:prstGeom prst="rect">
            <a:avLst/>
          </a:prstGeom>
        </p:spPr>
      </p:pic>
    </p:spTree>
    <p:extLst>
      <p:ext uri="{BB962C8B-B14F-4D97-AF65-F5344CB8AC3E}">
        <p14:creationId xmlns:p14="http://schemas.microsoft.com/office/powerpoint/2010/main" val="3516672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81E2-C6EC-FB4C-925E-79D6B61BD173}"/>
              </a:ext>
            </a:extLst>
          </p:cNvPr>
          <p:cNvSpPr>
            <a:spLocks noGrp="1"/>
          </p:cNvSpPr>
          <p:nvPr>
            <p:ph type="title"/>
          </p:nvPr>
        </p:nvSpPr>
        <p:spPr/>
        <p:txBody>
          <a:bodyPr/>
          <a:lstStyle/>
          <a:p>
            <a:r>
              <a:rPr lang="en-US" dirty="0"/>
              <a:t>De-escalation Example</a:t>
            </a:r>
          </a:p>
        </p:txBody>
      </p:sp>
      <p:pic>
        <p:nvPicPr>
          <p:cNvPr id="3" name="Online Media 2" descr="Module 4 Escalation Reaction-Final">
            <a:hlinkClick r:id="" action="ppaction://media"/>
            <a:extLst>
              <a:ext uri="{FF2B5EF4-FFF2-40B4-BE49-F238E27FC236}">
                <a16:creationId xmlns:a16="http://schemas.microsoft.com/office/drawing/2014/main" id="{A026103C-3327-2249-9D15-7389BC45A2CB}"/>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pic>
        <p:nvPicPr>
          <p:cNvPr id="4" name="Graphic 3" descr="Thumbs up sign with solid fill">
            <a:extLst>
              <a:ext uri="{FF2B5EF4-FFF2-40B4-BE49-F238E27FC236}">
                <a16:creationId xmlns:a16="http://schemas.microsoft.com/office/drawing/2014/main" id="{3CCDED8F-BAEF-CF49-9432-F93DADFD3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7981" y="484207"/>
            <a:ext cx="914400" cy="914400"/>
          </a:xfrm>
          <a:prstGeom prst="rect">
            <a:avLst/>
          </a:prstGeom>
        </p:spPr>
      </p:pic>
    </p:spTree>
    <p:extLst>
      <p:ext uri="{BB962C8B-B14F-4D97-AF65-F5344CB8AC3E}">
        <p14:creationId xmlns:p14="http://schemas.microsoft.com/office/powerpoint/2010/main" val="244254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FD12CD-9FE8-9343-BCA6-7A328F41C948}"/>
              </a:ext>
            </a:extLst>
          </p:cNvPr>
          <p:cNvSpPr/>
          <p:nvPr/>
        </p:nvSpPr>
        <p:spPr>
          <a:xfrm>
            <a:off x="194733" y="6296144"/>
            <a:ext cx="4572000" cy="488467"/>
          </a:xfrm>
          <a:prstGeom prst="rect">
            <a:avLst/>
          </a:prstGeom>
        </p:spPr>
        <p:txBody>
          <a:bodyPr>
            <a:spAutoFit/>
          </a:bodyPr>
          <a:lstStyle/>
          <a:p>
            <a:pPr>
              <a:lnSpc>
                <a:spcPct val="110000"/>
              </a:lnSpc>
              <a:defRPr/>
            </a:pPr>
            <a:r>
              <a:rPr lang="en-US" sz="1200" dirty="0">
                <a:solidFill>
                  <a:prstClr val="black"/>
                </a:solidFill>
                <a:latin typeface="Calibri"/>
              </a:rPr>
              <a:t>Colvin, G., &amp; Scott, T. (2015). </a:t>
            </a:r>
            <a:r>
              <a:rPr lang="en-US" sz="1200" i="1" dirty="0">
                <a:solidFill>
                  <a:prstClr val="black"/>
                </a:solidFill>
                <a:latin typeface="Calibri"/>
              </a:rPr>
              <a:t>Managing the cycle of acting-out behavior in the classroom </a:t>
            </a:r>
            <a:r>
              <a:rPr lang="en-US" sz="1200" dirty="0">
                <a:solidFill>
                  <a:prstClr val="black"/>
                </a:solidFill>
                <a:latin typeface="Calibri"/>
              </a:rPr>
              <a:t>(2</a:t>
            </a:r>
            <a:r>
              <a:rPr lang="en-US" sz="1200" baseline="30000" dirty="0">
                <a:solidFill>
                  <a:prstClr val="black"/>
                </a:solidFill>
                <a:latin typeface="Calibri"/>
              </a:rPr>
              <a:t>nd</a:t>
            </a:r>
            <a:r>
              <a:rPr lang="en-US" sz="1200" dirty="0">
                <a:solidFill>
                  <a:prstClr val="black"/>
                </a:solidFill>
                <a:latin typeface="Calibri"/>
              </a:rPr>
              <a:t> Edition). Thousand Oaks, CA: Corwin.</a:t>
            </a:r>
          </a:p>
        </p:txBody>
      </p:sp>
      <p:sp>
        <p:nvSpPr>
          <p:cNvPr id="2" name="Title 1">
            <a:extLst>
              <a:ext uri="{FF2B5EF4-FFF2-40B4-BE49-F238E27FC236}">
                <a16:creationId xmlns:a16="http://schemas.microsoft.com/office/drawing/2014/main" id="{24A53715-6F39-C54B-B536-12A025BF83CA}"/>
              </a:ext>
            </a:extLst>
          </p:cNvPr>
          <p:cNvSpPr>
            <a:spLocks noGrp="1"/>
          </p:cNvSpPr>
          <p:nvPr>
            <p:ph type="title"/>
          </p:nvPr>
        </p:nvSpPr>
        <p:spPr>
          <a:xfrm>
            <a:off x="838200" y="365125"/>
            <a:ext cx="8365958" cy="1690688"/>
          </a:xfrm>
        </p:spPr>
        <p:txBody>
          <a:bodyPr>
            <a:noAutofit/>
          </a:bodyPr>
          <a:lstStyle/>
          <a:p>
            <a:r>
              <a:rPr lang="en-US" altLang="en-US" dirty="0"/>
              <a:t>Phase 7: Recovery</a:t>
            </a:r>
            <a:br>
              <a:rPr lang="en-US" altLang="en-US" dirty="0"/>
            </a:br>
            <a:r>
              <a:rPr lang="en-US" altLang="en-US" sz="3600" b="0" i="1" dirty="0">
                <a:solidFill>
                  <a:schemeClr val="tx2"/>
                </a:solidFill>
              </a:rPr>
              <a:t>Overall behavior shows eagerness to move past the incident</a:t>
            </a:r>
            <a:endParaRPr lang="en-US" b="0" i="1" dirty="0">
              <a:solidFill>
                <a:schemeClr val="tx2"/>
              </a:solidFill>
            </a:endParaRPr>
          </a:p>
        </p:txBody>
      </p:sp>
      <p:sp>
        <p:nvSpPr>
          <p:cNvPr id="3" name="Content Placeholder 2">
            <a:extLst>
              <a:ext uri="{FF2B5EF4-FFF2-40B4-BE49-F238E27FC236}">
                <a16:creationId xmlns:a16="http://schemas.microsoft.com/office/drawing/2014/main" id="{E7103EEA-99B8-E447-82D4-E5C5588FAFE6}"/>
              </a:ext>
            </a:extLst>
          </p:cNvPr>
          <p:cNvSpPr>
            <a:spLocks noGrp="1"/>
          </p:cNvSpPr>
          <p:nvPr>
            <p:ph idx="1"/>
          </p:nvPr>
        </p:nvSpPr>
        <p:spPr>
          <a:xfrm>
            <a:off x="838200" y="2279671"/>
            <a:ext cx="10515600" cy="3897292"/>
          </a:xfrm>
        </p:spPr>
        <p:txBody>
          <a:bodyPr/>
          <a:lstStyle/>
          <a:p>
            <a:pPr lvl="0"/>
            <a:r>
              <a:rPr lang="en-US" altLang="en-US" dirty="0"/>
              <a:t>Seeks independent work or activity</a:t>
            </a:r>
          </a:p>
          <a:p>
            <a:pPr lvl="0"/>
            <a:r>
              <a:rPr lang="en-US" altLang="en-US" dirty="0"/>
              <a:t>Reluctant to interact</a:t>
            </a:r>
          </a:p>
          <a:p>
            <a:pPr lvl="0"/>
            <a:r>
              <a:rPr lang="en-US" altLang="en-US" dirty="0"/>
              <a:t>Subdued behavior</a:t>
            </a:r>
          </a:p>
          <a:p>
            <a:pPr lvl="0"/>
            <a:r>
              <a:rPr lang="en-US" altLang="en-US" dirty="0"/>
              <a:t>Defensiveness and avoidance of</a:t>
            </a:r>
            <a:br>
              <a:rPr lang="en-US" altLang="en-US" dirty="0"/>
            </a:br>
            <a:r>
              <a:rPr lang="en-US" altLang="en-US" dirty="0"/>
              <a:t>discussing what happened</a:t>
            </a:r>
          </a:p>
        </p:txBody>
      </p:sp>
      <p:pic>
        <p:nvPicPr>
          <p:cNvPr id="5" name="Picture 4" descr="A person sitting at a desk&#10;&#10;Description automatically generated with medium confidence">
            <a:extLst>
              <a:ext uri="{FF2B5EF4-FFF2-40B4-BE49-F238E27FC236}">
                <a16:creationId xmlns:a16="http://schemas.microsoft.com/office/drawing/2014/main" id="{8F4E4E60-8091-384A-8D38-45E75DEE17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86800" y="3272574"/>
            <a:ext cx="3505200" cy="3577882"/>
          </a:xfrm>
          <a:prstGeom prst="rect">
            <a:avLst/>
          </a:prstGeom>
        </p:spPr>
      </p:pic>
      <p:sp>
        <p:nvSpPr>
          <p:cNvPr id="14" name="Strategies">
            <a:extLst>
              <a:ext uri="{FF2B5EF4-FFF2-40B4-BE49-F238E27FC236}">
                <a16:creationId xmlns:a16="http://schemas.microsoft.com/office/drawing/2014/main" id="{C0991495-F74A-1348-B0DC-45DE69BA9420}"/>
              </a:ext>
            </a:extLst>
          </p:cNvPr>
          <p:cNvSpPr/>
          <p:nvPr/>
        </p:nvSpPr>
        <p:spPr>
          <a:xfrm>
            <a:off x="7316681" y="2503823"/>
            <a:ext cx="4491890" cy="271176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a:ea typeface="+mn-ea"/>
                <a:cs typeface="+mn-cs"/>
              </a:rPr>
              <a:t>Strategies:</a:t>
            </a:r>
          </a:p>
          <a:p>
            <a:pPr marL="0" marR="0" lvl="0" indent="0" defTabSz="914400" eaLnBrk="1" fontAlgn="auto" latinLnBrk="0" hangingPunct="1">
              <a:lnSpc>
                <a:spcPct val="100000"/>
              </a:lnSpc>
              <a:spcBef>
                <a:spcPts val="0"/>
              </a:spcBef>
              <a:spcAft>
                <a:spcPts val="0"/>
              </a:spcAft>
              <a:buClr>
                <a:srgbClr val="800080"/>
              </a:buClr>
              <a:buSzPct val="60000"/>
              <a:buFontTx/>
              <a:buNone/>
              <a:tabLst/>
              <a:defRPr/>
            </a:pPr>
            <a:r>
              <a:rPr kumimoji="0" lang="en-US" altLang="en-US" sz="2400" b="0" i="0" u="none" strike="noStrike" kern="0" cap="none" spc="0" normalizeH="0" baseline="0" noProof="0" dirty="0">
                <a:ln>
                  <a:noFill/>
                </a:ln>
                <a:solidFill>
                  <a:prstClr val="black"/>
                </a:solidFill>
                <a:effectLst/>
                <a:uLnTx/>
                <a:uFillTx/>
                <a:latin typeface="Calibri"/>
                <a:ea typeface="+mn-ea"/>
                <a:cs typeface="+mn-cs"/>
              </a:rPr>
              <a:t>Intervention focuses on </a:t>
            </a:r>
            <a:r>
              <a:rPr kumimoji="0" lang="en-US" altLang="en-US" sz="2400" b="1" i="0" u="none" strike="noStrike" kern="0" cap="none" spc="0" normalizeH="0" baseline="0" noProof="0" dirty="0">
                <a:ln>
                  <a:noFill/>
                </a:ln>
                <a:solidFill>
                  <a:schemeClr val="tx2"/>
                </a:solidFill>
                <a:effectLst/>
                <a:uLnTx/>
                <a:uFillTx/>
                <a:latin typeface="Calibri"/>
                <a:ea typeface="+mn-ea"/>
                <a:cs typeface="+mn-cs"/>
              </a:rPr>
              <a:t>returning to normal activities</a:t>
            </a:r>
            <a:r>
              <a:rPr kumimoji="0" lang="en-US" altLang="en-US" sz="2400" b="0" i="0" u="none" strike="noStrike" kern="0" cap="none" spc="0" normalizeH="0" baseline="0" noProof="0" dirty="0">
                <a:ln>
                  <a:noFill/>
                </a:ln>
                <a:solidFill>
                  <a:prstClr val="black"/>
                </a:solidFill>
                <a:effectLst/>
                <a:uLnTx/>
                <a:uFillTx/>
                <a:latin typeface="Calibri"/>
                <a:ea typeface="+mn-ea"/>
                <a:cs typeface="+mn-cs"/>
              </a:rPr>
              <a:t>.</a:t>
            </a:r>
          </a:p>
          <a:p>
            <a:pPr marL="342900" marR="0" lvl="0" indent="-228600"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Positively reinforce displays of appropriate behavior</a:t>
            </a:r>
          </a:p>
          <a:p>
            <a:pPr marL="342900" marR="0" lvl="0" indent="-228600"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altLang="en-US" sz="22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Later, debrief/rehearse problem solving routine</a:t>
            </a:r>
          </a:p>
        </p:txBody>
      </p:sp>
      <p:pic>
        <p:nvPicPr>
          <p:cNvPr id="4" name="Picture 3">
            <a:extLst>
              <a:ext uri="{FF2B5EF4-FFF2-40B4-BE49-F238E27FC236}">
                <a16:creationId xmlns:a16="http://schemas.microsoft.com/office/drawing/2014/main" id="{9D7996D2-E04F-3753-5A1B-E21E8F3EBC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63713" y="11730"/>
            <a:ext cx="1894327" cy="1330285"/>
          </a:xfrm>
          <a:prstGeom prst="rect">
            <a:avLst/>
          </a:prstGeom>
        </p:spPr>
      </p:pic>
      <p:sp>
        <p:nvSpPr>
          <p:cNvPr id="6" name="Oval 5">
            <a:extLst>
              <a:ext uri="{FF2B5EF4-FFF2-40B4-BE49-F238E27FC236}">
                <a16:creationId xmlns:a16="http://schemas.microsoft.com/office/drawing/2014/main" id="{D485A1F8-B3D9-CA8B-D952-16152832E874}"/>
              </a:ext>
            </a:extLst>
          </p:cNvPr>
          <p:cNvSpPr/>
          <p:nvPr/>
        </p:nvSpPr>
        <p:spPr>
          <a:xfrm>
            <a:off x="11808571" y="981868"/>
            <a:ext cx="370489" cy="3385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1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0F65-5B40-A045-84CA-53E3CFE51D4C}"/>
              </a:ext>
            </a:extLst>
          </p:cNvPr>
          <p:cNvSpPr>
            <a:spLocks noGrp="1"/>
          </p:cNvSpPr>
          <p:nvPr>
            <p:ph type="title"/>
          </p:nvPr>
        </p:nvSpPr>
        <p:spPr/>
        <p:txBody>
          <a:bodyPr/>
          <a:lstStyle/>
          <a:p>
            <a:r>
              <a:rPr lang="en-US" dirty="0"/>
              <a:t>Recovery Nonexample</a:t>
            </a:r>
          </a:p>
        </p:txBody>
      </p:sp>
      <p:pic>
        <p:nvPicPr>
          <p:cNvPr id="3" name="Online Media 2" descr="Module 2 Signs of Escalation Final">
            <a:hlinkClick r:id="" action="ppaction://media"/>
            <a:extLst>
              <a:ext uri="{FF2B5EF4-FFF2-40B4-BE49-F238E27FC236}">
                <a16:creationId xmlns:a16="http://schemas.microsoft.com/office/drawing/2014/main" id="{D8828977-41E1-AC49-9716-65A1800CA152}"/>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pic>
        <p:nvPicPr>
          <p:cNvPr id="6" name="Graphic 5" descr="Thumbs Down with solid fill">
            <a:extLst>
              <a:ext uri="{FF2B5EF4-FFF2-40B4-BE49-F238E27FC236}">
                <a16:creationId xmlns:a16="http://schemas.microsoft.com/office/drawing/2014/main" id="{9AF3AE06-B992-4347-A8C1-612F54F747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3259" y="685800"/>
            <a:ext cx="914400" cy="914400"/>
          </a:xfrm>
          <a:prstGeom prst="rect">
            <a:avLst/>
          </a:prstGeom>
        </p:spPr>
      </p:pic>
    </p:spTree>
    <p:extLst>
      <p:ext uri="{BB962C8B-B14F-4D97-AF65-F5344CB8AC3E}">
        <p14:creationId xmlns:p14="http://schemas.microsoft.com/office/powerpoint/2010/main" val="380207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81E2-C6EC-FB4C-925E-79D6B61BD173}"/>
              </a:ext>
            </a:extLst>
          </p:cNvPr>
          <p:cNvSpPr>
            <a:spLocks noGrp="1"/>
          </p:cNvSpPr>
          <p:nvPr>
            <p:ph type="title"/>
          </p:nvPr>
        </p:nvSpPr>
        <p:spPr>
          <a:xfrm>
            <a:off x="838199" y="365125"/>
            <a:ext cx="11159359" cy="1325563"/>
          </a:xfrm>
        </p:spPr>
        <p:txBody>
          <a:bodyPr/>
          <a:lstStyle/>
          <a:p>
            <a:r>
              <a:rPr lang="en-US" dirty="0"/>
              <a:t>Recovery Example / Nonexample / Example</a:t>
            </a:r>
          </a:p>
        </p:txBody>
      </p:sp>
      <p:pic>
        <p:nvPicPr>
          <p:cNvPr id="3" name="Online Media 2" descr="Module 4 Escalation Reaction-Final">
            <a:hlinkClick r:id="" action="ppaction://media"/>
            <a:extLst>
              <a:ext uri="{FF2B5EF4-FFF2-40B4-BE49-F238E27FC236}">
                <a16:creationId xmlns:a16="http://schemas.microsoft.com/office/drawing/2014/main" id="{A026103C-3327-2249-9D15-7389BC45A2CB}"/>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spTree>
    <p:extLst>
      <p:ext uri="{BB962C8B-B14F-4D97-AF65-F5344CB8AC3E}">
        <p14:creationId xmlns:p14="http://schemas.microsoft.com/office/powerpoint/2010/main" val="13129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8484-E735-F04E-B416-6CC0AF75A3CB}"/>
              </a:ext>
            </a:extLst>
          </p:cNvPr>
          <p:cNvSpPr>
            <a:spLocks noGrp="1"/>
          </p:cNvSpPr>
          <p:nvPr>
            <p:ph type="title"/>
          </p:nvPr>
        </p:nvSpPr>
        <p:spPr>
          <a:xfrm>
            <a:off x="6634134" y="1396289"/>
            <a:ext cx="5006336" cy="1325563"/>
          </a:xfrm>
        </p:spPr>
        <p:txBody>
          <a:bodyPr>
            <a:normAutofit/>
          </a:bodyPr>
          <a:lstStyle/>
          <a:p>
            <a:r>
              <a:rPr lang="en-US"/>
              <a:t>Debriefing Session</a:t>
            </a:r>
            <a:endParaRPr lang="en-US"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floor, indoor&#10;&#10;Description automatically generated">
            <a:extLst>
              <a:ext uri="{FF2B5EF4-FFF2-40B4-BE49-F238E27FC236}">
                <a16:creationId xmlns:a16="http://schemas.microsoft.com/office/drawing/2014/main" id="{F2945D09-60F0-7142-A874-331F2E3A89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a:extLst>
              <a:ext uri="{FF2B5EF4-FFF2-40B4-BE49-F238E27FC236}">
                <a16:creationId xmlns:a16="http://schemas.microsoft.com/office/drawing/2014/main" id="{113F9FDE-31A4-304B-8B0F-2F53EABFB03C}"/>
              </a:ext>
            </a:extLst>
          </p:cNvPr>
          <p:cNvSpPr>
            <a:spLocks noGrp="1"/>
          </p:cNvSpPr>
          <p:nvPr>
            <p:ph idx="1"/>
          </p:nvPr>
        </p:nvSpPr>
        <p:spPr>
          <a:xfrm>
            <a:off x="6638578" y="2871982"/>
            <a:ext cx="5004073" cy="3181684"/>
          </a:xfrm>
        </p:spPr>
        <p:txBody>
          <a:bodyPr anchor="t">
            <a:normAutofit/>
          </a:bodyPr>
          <a:lstStyle/>
          <a:p>
            <a:pPr marL="514350" indent="-514350">
              <a:buFont typeface="+mj-lt"/>
              <a:buAutoNum type="arabicPeriod"/>
            </a:pPr>
            <a:r>
              <a:rPr lang="en-US" altLang="en-US" sz="1800" dirty="0"/>
              <a:t>Facilitates transition back to task/activity</a:t>
            </a:r>
          </a:p>
          <a:p>
            <a:pPr marL="581025" lvl="1" indent="0">
              <a:buNone/>
            </a:pPr>
            <a:r>
              <a:rPr lang="en-US" altLang="en-US" sz="1800" dirty="0"/>
              <a:t>…not further negative consequence</a:t>
            </a:r>
          </a:p>
          <a:p>
            <a:pPr marL="514350" indent="-514350">
              <a:buFont typeface="+mj-lt"/>
              <a:buAutoNum type="arabicPeriod"/>
            </a:pPr>
            <a:r>
              <a:rPr lang="en-US" altLang="en-US" sz="1800" dirty="0"/>
              <a:t>Goal is to increase appropriate behavior</a:t>
            </a:r>
          </a:p>
          <a:p>
            <a:pPr marL="514350" indent="-514350">
              <a:buFont typeface="+mj-lt"/>
              <a:buAutoNum type="arabicPeriod"/>
            </a:pPr>
            <a:r>
              <a:rPr lang="en-US" altLang="en-US" sz="1800" dirty="0"/>
              <a:t>Focus on problem solving</a:t>
            </a:r>
          </a:p>
          <a:p>
            <a:pPr marL="514350" indent="-514350">
              <a:buFont typeface="+mj-lt"/>
              <a:buAutoNum type="arabicPeriod"/>
            </a:pPr>
            <a:r>
              <a:rPr lang="en-US" altLang="en-US" sz="1800" dirty="0"/>
              <a:t>Pinpoint events that contributed to the incident</a:t>
            </a:r>
          </a:p>
          <a:p>
            <a:pPr marL="514350" indent="-514350">
              <a:buFont typeface="+mj-lt"/>
              <a:buAutoNum type="arabicPeriod"/>
            </a:pPr>
            <a:r>
              <a:rPr lang="en-US" altLang="en-US" sz="1800" dirty="0"/>
              <a:t>Teach replacement behaviors</a:t>
            </a:r>
          </a:p>
          <a:p>
            <a:pPr marL="514350" indent="-514350">
              <a:buFont typeface="+mj-lt"/>
              <a:buAutoNum type="arabicPeriod"/>
            </a:pPr>
            <a:r>
              <a:rPr lang="en-US" altLang="en-US" sz="1800" dirty="0"/>
              <a:t>Debriefing activities and forms</a:t>
            </a:r>
          </a:p>
        </p:txBody>
      </p:sp>
    </p:spTree>
    <p:extLst>
      <p:ext uri="{BB962C8B-B14F-4D97-AF65-F5344CB8AC3E}">
        <p14:creationId xmlns:p14="http://schemas.microsoft.com/office/powerpoint/2010/main" val="3997103699"/>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80DF-4EAC-A04A-835F-82B234B8D201}"/>
              </a:ext>
            </a:extLst>
          </p:cNvPr>
          <p:cNvSpPr>
            <a:spLocks noGrp="1"/>
          </p:cNvSpPr>
          <p:nvPr>
            <p:ph type="title"/>
          </p:nvPr>
        </p:nvSpPr>
        <p:spPr/>
        <p:txBody>
          <a:bodyPr/>
          <a:lstStyle/>
          <a:p>
            <a:r>
              <a:rPr lang="en-US" dirty="0"/>
              <a:t>Debriefing Session Nonexample</a:t>
            </a:r>
          </a:p>
        </p:txBody>
      </p:sp>
      <p:pic>
        <p:nvPicPr>
          <p:cNvPr id="3" name="Online Media 2" descr="Module 5 Crisis Intervention Final">
            <a:hlinkClick r:id="" action="ppaction://media"/>
            <a:extLst>
              <a:ext uri="{FF2B5EF4-FFF2-40B4-BE49-F238E27FC236}">
                <a16:creationId xmlns:a16="http://schemas.microsoft.com/office/drawing/2014/main" id="{5EA673EF-1DE0-B947-BE6C-14D1FE944ED5}"/>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pic>
        <p:nvPicPr>
          <p:cNvPr id="4" name="Graphic 3" descr="Thumbs Down with solid fill">
            <a:extLst>
              <a:ext uri="{FF2B5EF4-FFF2-40B4-BE49-F238E27FC236}">
                <a16:creationId xmlns:a16="http://schemas.microsoft.com/office/drawing/2014/main" id="{2C231CEC-50C4-2F44-96D7-2085049AD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8694" y="685800"/>
            <a:ext cx="914400" cy="914400"/>
          </a:xfrm>
          <a:prstGeom prst="rect">
            <a:avLst/>
          </a:prstGeom>
        </p:spPr>
      </p:pic>
    </p:spTree>
    <p:extLst>
      <p:ext uri="{BB962C8B-B14F-4D97-AF65-F5344CB8AC3E}">
        <p14:creationId xmlns:p14="http://schemas.microsoft.com/office/powerpoint/2010/main" val="3551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80DF-4EAC-A04A-835F-82B234B8D201}"/>
              </a:ext>
            </a:extLst>
          </p:cNvPr>
          <p:cNvSpPr>
            <a:spLocks noGrp="1"/>
          </p:cNvSpPr>
          <p:nvPr>
            <p:ph type="title"/>
          </p:nvPr>
        </p:nvSpPr>
        <p:spPr/>
        <p:txBody>
          <a:bodyPr/>
          <a:lstStyle/>
          <a:p>
            <a:r>
              <a:rPr lang="en-US" dirty="0"/>
              <a:t>Debriefing Session Example</a:t>
            </a:r>
          </a:p>
        </p:txBody>
      </p:sp>
      <p:pic>
        <p:nvPicPr>
          <p:cNvPr id="5" name="Graphic 4" descr="Thumbs up sign with solid fill">
            <a:extLst>
              <a:ext uri="{FF2B5EF4-FFF2-40B4-BE49-F238E27FC236}">
                <a16:creationId xmlns:a16="http://schemas.microsoft.com/office/drawing/2014/main" id="{7D6866C3-D163-1348-818A-595EC3782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8383" y="471851"/>
            <a:ext cx="914400" cy="914400"/>
          </a:xfrm>
          <a:prstGeom prst="rect">
            <a:avLst/>
          </a:prstGeom>
        </p:spPr>
      </p:pic>
      <p:pic>
        <p:nvPicPr>
          <p:cNvPr id="9" name="Online Media 8" descr="Module 4 Escalation Reaction-Final">
            <a:hlinkClick r:id="" action="ppaction://media"/>
            <a:extLst>
              <a:ext uri="{FF2B5EF4-FFF2-40B4-BE49-F238E27FC236}">
                <a16:creationId xmlns:a16="http://schemas.microsoft.com/office/drawing/2014/main" id="{37CB832A-7CA8-BD53-3630-138ACBEBEC78}"/>
              </a:ext>
            </a:extLst>
          </p:cNvPr>
          <p:cNvPicPr>
            <a:picLocks noRot="1" noChangeAspect="1"/>
          </p:cNvPicPr>
          <p:nvPr>
            <a:videoFile r:link="rId1"/>
          </p:nvPr>
        </p:nvPicPr>
        <p:blipFill>
          <a:blip r:embed="rId6"/>
          <a:stretch>
            <a:fillRect/>
          </a:stretch>
        </p:blipFill>
        <p:spPr>
          <a:xfrm>
            <a:off x="2032000" y="1690688"/>
            <a:ext cx="8128000" cy="4572000"/>
          </a:xfrm>
          <a:prstGeom prst="rect">
            <a:avLst/>
          </a:prstGeom>
        </p:spPr>
      </p:pic>
    </p:spTree>
    <p:extLst>
      <p:ext uri="{BB962C8B-B14F-4D97-AF65-F5344CB8AC3E}">
        <p14:creationId xmlns:p14="http://schemas.microsoft.com/office/powerpoint/2010/main" val="368459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26F8-20AA-4745-845A-0BB9A1C88ADA}"/>
              </a:ext>
            </a:extLst>
          </p:cNvPr>
          <p:cNvSpPr>
            <a:spLocks noGrp="1"/>
          </p:cNvSpPr>
          <p:nvPr>
            <p:ph type="title" idx="4294967295"/>
          </p:nvPr>
        </p:nvSpPr>
        <p:spPr>
          <a:xfrm>
            <a:off x="1578078" y="1356852"/>
            <a:ext cx="8893277" cy="5501147"/>
          </a:xfrm>
        </p:spPr>
        <p:txBody>
          <a:bodyPr anchor="t">
            <a:noAutofit/>
          </a:bodyPr>
          <a:lstStyle/>
          <a:p>
            <a:pPr>
              <a:spcBef>
                <a:spcPts val="0"/>
              </a:spcBef>
            </a:pPr>
            <a:r>
              <a:rPr lang="en-US" sz="6000" dirty="0"/>
              <a:t>What resonated the most with you for the students you support?​</a:t>
            </a:r>
            <a:br>
              <a:rPr lang="en-US" sz="6000" dirty="0"/>
            </a:br>
            <a:br>
              <a:rPr lang="en-US" sz="2800" dirty="0"/>
            </a:br>
            <a:r>
              <a:rPr lang="en-US" sz="6000" dirty="0">
                <a:solidFill>
                  <a:schemeClr val="tx2"/>
                </a:solidFill>
              </a:rPr>
              <a:t>How could you share this module with your colleagues?</a:t>
            </a:r>
          </a:p>
        </p:txBody>
      </p:sp>
      <p:pic>
        <p:nvPicPr>
          <p:cNvPr id="4" name="Small Module">
            <a:hlinkClick r:id="rId3"/>
            <a:extLst>
              <a:ext uri="{FF2B5EF4-FFF2-40B4-BE49-F238E27FC236}">
                <a16:creationId xmlns:a16="http://schemas.microsoft.com/office/drawing/2014/main" id="{D96D76C3-F106-FCDE-1ED5-A727ECC7A46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81816" y="3352881"/>
            <a:ext cx="1931213" cy="3017520"/>
          </a:xfrm>
          <a:prstGeom prst="rect">
            <a:avLst/>
          </a:prstGeom>
        </p:spPr>
      </p:pic>
      <p:sp>
        <p:nvSpPr>
          <p:cNvPr id="6" name="TextBox 5">
            <a:extLst>
              <a:ext uri="{FF2B5EF4-FFF2-40B4-BE49-F238E27FC236}">
                <a16:creationId xmlns:a16="http://schemas.microsoft.com/office/drawing/2014/main" id="{50022BE6-1628-9189-EB65-AA4A35811012}"/>
              </a:ext>
            </a:extLst>
          </p:cNvPr>
          <p:cNvSpPr txBox="1"/>
          <p:nvPr/>
        </p:nvSpPr>
        <p:spPr>
          <a:xfrm>
            <a:off x="9876643" y="6397389"/>
            <a:ext cx="1941557" cy="369332"/>
          </a:xfrm>
          <a:prstGeom prst="rect">
            <a:avLst/>
          </a:prstGeom>
          <a:noFill/>
        </p:spPr>
        <p:txBody>
          <a:bodyPr wrap="none" rtlCol="0">
            <a:spAutoFit/>
          </a:bodyPr>
          <a:lstStyle/>
          <a:p>
            <a:pPr algn="ctr"/>
            <a:r>
              <a:rPr lang="en-US" dirty="0"/>
              <a:t>ci3t.org/enhance</a:t>
            </a:r>
          </a:p>
        </p:txBody>
      </p:sp>
    </p:spTree>
    <p:extLst>
      <p:ext uri="{BB962C8B-B14F-4D97-AF65-F5344CB8AC3E}">
        <p14:creationId xmlns:p14="http://schemas.microsoft.com/office/powerpoint/2010/main" val="66880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extLst>
              <a:ext uri="{FF2B5EF4-FFF2-40B4-BE49-F238E27FC236}">
                <a16:creationId xmlns:a16="http://schemas.microsoft.com/office/drawing/2014/main" id="{B0141BA7-2E97-5A4A-AC31-DAE0FF957AAF}"/>
              </a:ext>
            </a:extLst>
          </p:cNvPr>
          <p:cNvPicPr>
            <a:picLocks noChangeAspect="1"/>
          </p:cNvPicPr>
          <p:nvPr/>
        </p:nvPicPr>
        <p:blipFill>
          <a:blip r:embed="rId3"/>
          <a:stretch>
            <a:fillRect/>
          </a:stretch>
        </p:blipFill>
        <p:spPr>
          <a:xfrm>
            <a:off x="8720667" y="2043461"/>
            <a:ext cx="3163315" cy="4046189"/>
          </a:xfrm>
          <a:prstGeom prst="rect">
            <a:avLst/>
          </a:prstGeom>
          <a:effectLst>
            <a:reflection blurRad="6350" stA="52000" endA="300" endPos="35000" dir="5400000" sy="-100000" algn="bl" rotWithShape="0"/>
          </a:effectLst>
          <a:scene3d>
            <a:camera prst="perspectiveContrastingLeftFacing"/>
            <a:lightRig rig="threePt" dir="t"/>
          </a:scene3d>
        </p:spPr>
      </p:pic>
      <p:sp>
        <p:nvSpPr>
          <p:cNvPr id="2" name="Title 1">
            <a:extLst>
              <a:ext uri="{FF2B5EF4-FFF2-40B4-BE49-F238E27FC236}">
                <a16:creationId xmlns:a16="http://schemas.microsoft.com/office/drawing/2014/main" id="{9190D2A9-1775-ED4B-BDC5-F69E74A585C4}"/>
              </a:ext>
            </a:extLst>
          </p:cNvPr>
          <p:cNvSpPr>
            <a:spLocks noGrp="1"/>
          </p:cNvSpPr>
          <p:nvPr>
            <p:ph type="title"/>
          </p:nvPr>
        </p:nvSpPr>
        <p:spPr/>
        <p:txBody>
          <a:bodyPr/>
          <a:lstStyle/>
          <a:p>
            <a:r>
              <a:rPr lang="en-US"/>
              <a:t>Pathways to Success </a:t>
            </a:r>
            <a:endParaRPr lang="en-US" dirty="0"/>
          </a:p>
        </p:txBody>
      </p:sp>
      <p:sp>
        <p:nvSpPr>
          <p:cNvPr id="3" name="Text Placeholder 2">
            <a:extLst>
              <a:ext uri="{FF2B5EF4-FFF2-40B4-BE49-F238E27FC236}">
                <a16:creationId xmlns:a16="http://schemas.microsoft.com/office/drawing/2014/main" id="{9F92B628-D3AC-0D4A-9633-C29B4B238421}"/>
              </a:ext>
            </a:extLst>
          </p:cNvPr>
          <p:cNvSpPr>
            <a:spLocks noGrp="1"/>
          </p:cNvSpPr>
          <p:nvPr>
            <p:ph type="body" idx="1"/>
          </p:nvPr>
        </p:nvSpPr>
        <p:spPr/>
        <p:txBody>
          <a:bodyPr/>
          <a:lstStyle/>
          <a:p>
            <a:r>
              <a:rPr lang="en-US" dirty="0"/>
              <a:t>Understanding educator-student interactions</a:t>
            </a:r>
          </a:p>
        </p:txBody>
      </p:sp>
    </p:spTree>
    <p:extLst>
      <p:ext uri="{BB962C8B-B14F-4D97-AF65-F5344CB8AC3E}">
        <p14:creationId xmlns:p14="http://schemas.microsoft.com/office/powerpoint/2010/main" val="1111144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851FBF-6E10-E34C-8247-EE9024293A5C}"/>
              </a:ext>
            </a:extLst>
          </p:cNvPr>
          <p:cNvPicPr>
            <a:picLocks noChangeAspect="1"/>
          </p:cNvPicPr>
          <p:nvPr/>
        </p:nvPicPr>
        <p:blipFill rotWithShape="1">
          <a:blip r:embed="rId3" cstate="screen">
            <a:clrChange>
              <a:clrFrom>
                <a:srgbClr val="FAFAFA"/>
              </a:clrFrom>
              <a:clrTo>
                <a:srgbClr val="FAFAFA">
                  <a:alpha val="0"/>
                </a:srgbClr>
              </a:clrTo>
            </a:clrChange>
            <a:alphaModFix amt="10000"/>
            <a:extLst>
              <a:ext uri="{28A0092B-C50C-407E-A947-70E740481C1C}">
                <a14:useLocalDpi xmlns:a14="http://schemas.microsoft.com/office/drawing/2010/main"/>
              </a:ext>
            </a:extLst>
          </a:blip>
          <a:srcRect/>
          <a:stretch/>
        </p:blipFill>
        <p:spPr>
          <a:xfrm>
            <a:off x="2383316" y="0"/>
            <a:ext cx="9808684" cy="6858144"/>
          </a:xfrm>
          <a:prstGeom prst="rect">
            <a:avLst/>
          </a:prstGeom>
        </p:spPr>
      </p:pic>
      <p:sp>
        <p:nvSpPr>
          <p:cNvPr id="2" name="Title 1">
            <a:extLst>
              <a:ext uri="{FF2B5EF4-FFF2-40B4-BE49-F238E27FC236}">
                <a16:creationId xmlns:a16="http://schemas.microsoft.com/office/drawing/2014/main" id="{B2294058-236E-0440-93B8-360FD03F5179}"/>
              </a:ext>
            </a:extLst>
          </p:cNvPr>
          <p:cNvSpPr>
            <a:spLocks noGrp="1"/>
          </p:cNvSpPr>
          <p:nvPr>
            <p:ph type="title"/>
          </p:nvPr>
        </p:nvSpPr>
        <p:spPr/>
        <p:txBody>
          <a:bodyPr/>
          <a:lstStyle/>
          <a:p>
            <a:r>
              <a:rPr lang="en-US" dirty="0"/>
              <a:t>Four </a:t>
            </a:r>
            <a:r>
              <a:rPr lang="en-US" dirty="0">
                <a:ln>
                  <a:solidFill>
                    <a:srgbClr val="00B0F0"/>
                  </a:solidFill>
                </a:ln>
                <a:solidFill>
                  <a:sysClr val="windowText" lastClr="000000"/>
                </a:solidFill>
              </a:rPr>
              <a:t>Key</a:t>
            </a:r>
            <a:r>
              <a:rPr lang="en-US" dirty="0"/>
              <a:t> Strategies</a:t>
            </a:r>
          </a:p>
        </p:txBody>
      </p:sp>
      <p:sp>
        <p:nvSpPr>
          <p:cNvPr id="3" name="Content Placeholder 2">
            <a:extLst>
              <a:ext uri="{FF2B5EF4-FFF2-40B4-BE49-F238E27FC236}">
                <a16:creationId xmlns:a16="http://schemas.microsoft.com/office/drawing/2014/main" id="{34FA5EB3-A92E-CF4C-B9C5-DD491DE2B40B}"/>
              </a:ext>
            </a:extLst>
          </p:cNvPr>
          <p:cNvSpPr>
            <a:spLocks noGrp="1"/>
          </p:cNvSpPr>
          <p:nvPr>
            <p:ph idx="1"/>
          </p:nvPr>
        </p:nvSpPr>
        <p:spPr/>
        <p:txBody>
          <a:bodyPr>
            <a:normAutofit/>
          </a:bodyPr>
          <a:lstStyle/>
          <a:p>
            <a:pPr marL="514350" indent="-514350">
              <a:buFont typeface="+mj-lt"/>
              <a:buAutoNum type="arabicPeriod"/>
            </a:pPr>
            <a:r>
              <a:rPr lang="en-US" sz="4000"/>
              <a:t>Take an instructional approach to behavior schoolwide</a:t>
            </a:r>
          </a:p>
          <a:p>
            <a:pPr marL="514350" indent="-514350">
              <a:buFont typeface="+mj-lt"/>
              <a:buAutoNum type="arabicPeriod"/>
            </a:pPr>
            <a:r>
              <a:rPr lang="en-US" sz="4000"/>
              <a:t>Intervene early in the acting-out cycle</a:t>
            </a:r>
          </a:p>
          <a:p>
            <a:pPr marL="514350" indent="-514350">
              <a:buFont typeface="+mj-lt"/>
              <a:buAutoNum type="arabicPeriod"/>
            </a:pPr>
            <a:r>
              <a:rPr lang="en-US" sz="4000"/>
              <a:t>Learn strategies to intervene at each stage in the acting-out cycle</a:t>
            </a:r>
          </a:p>
          <a:p>
            <a:pPr marL="514350" indent="-514350">
              <a:buFont typeface="+mj-lt"/>
              <a:buAutoNum type="arabicPeriod"/>
            </a:pPr>
            <a:r>
              <a:rPr lang="en-US" sz="4000"/>
              <a:t>Be respectful at all times</a:t>
            </a:r>
            <a:endParaRPr lang="en-US" sz="4000" dirty="0"/>
          </a:p>
        </p:txBody>
      </p:sp>
    </p:spTree>
    <p:extLst>
      <p:ext uri="{BB962C8B-B14F-4D97-AF65-F5344CB8AC3E}">
        <p14:creationId xmlns:p14="http://schemas.microsoft.com/office/powerpoint/2010/main" val="148740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41C18D-1349-2F48-A08E-7293B27D7A87}"/>
              </a:ext>
            </a:extLst>
          </p:cNvPr>
          <p:cNvSpPr>
            <a:spLocks noGrp="1"/>
          </p:cNvSpPr>
          <p:nvPr>
            <p:ph type="title"/>
          </p:nvPr>
        </p:nvSpPr>
        <p:spPr/>
        <p:txBody>
          <a:bodyPr>
            <a:normAutofit/>
          </a:bodyPr>
          <a:lstStyle/>
          <a:p>
            <a:r>
              <a:rPr lang="en-US" dirty="0"/>
              <a:t>Comprehensive, Integrated, Three-Tiered (Ci3T)</a:t>
            </a:r>
            <a:br>
              <a:rPr lang="en-US" dirty="0"/>
            </a:br>
            <a:r>
              <a:rPr lang="en-US" dirty="0"/>
              <a:t>Model of Prevention</a:t>
            </a:r>
          </a:p>
        </p:txBody>
      </p:sp>
      <p:sp>
        <p:nvSpPr>
          <p:cNvPr id="5" name="Text Placeholder 4">
            <a:extLst>
              <a:ext uri="{FF2B5EF4-FFF2-40B4-BE49-F238E27FC236}">
                <a16:creationId xmlns:a16="http://schemas.microsoft.com/office/drawing/2014/main" id="{9005143E-0260-5F40-9FDB-F95341C0C5F5}"/>
              </a:ext>
            </a:extLst>
          </p:cNvPr>
          <p:cNvSpPr>
            <a:spLocks noGrp="1"/>
          </p:cNvSpPr>
          <p:nvPr>
            <p:ph type="body" idx="1"/>
          </p:nvPr>
        </p:nvSpPr>
        <p:spPr/>
        <p:txBody>
          <a:bodyPr/>
          <a:lstStyle/>
          <a:p>
            <a:r>
              <a:rPr lang="en-US" dirty="0"/>
              <a:t>A respectful approach to preventing and responding to challenging behavior </a:t>
            </a:r>
          </a:p>
        </p:txBody>
      </p:sp>
    </p:spTree>
    <p:extLst>
      <p:ext uri="{BB962C8B-B14F-4D97-AF65-F5344CB8AC3E}">
        <p14:creationId xmlns:p14="http://schemas.microsoft.com/office/powerpoint/2010/main" val="2438393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DC1A60-6FF9-2A42-B5A0-EE800CAC4BA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668320" y="5260087"/>
            <a:ext cx="3379165" cy="5151120"/>
          </a:xfrm>
          <a:prstGeom prst="rect">
            <a:avLst/>
          </a:prstGeom>
          <a:ln>
            <a:noFill/>
          </a:ln>
          <a:effectLst>
            <a:outerShdw blurRad="292100" dist="139700" dir="2700000" algn="tl" rotWithShape="0">
              <a:srgbClr val="333333">
                <a:alpha val="65000"/>
              </a:srgbClr>
            </a:outerShdw>
          </a:effectLst>
        </p:spPr>
      </p:pic>
      <p:pic>
        <p:nvPicPr>
          <p:cNvPr id="7" name="Picture 6">
            <a:hlinkClick r:id="rId4"/>
            <a:extLst>
              <a:ext uri="{FF2B5EF4-FFF2-40B4-BE49-F238E27FC236}">
                <a16:creationId xmlns:a16="http://schemas.microsoft.com/office/drawing/2014/main" id="{0FD7FEB5-1EF3-7E42-BEE5-AF6D67D871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1107" y="4298375"/>
            <a:ext cx="1719228" cy="2409156"/>
          </a:xfrm>
          <a:prstGeom prst="rect">
            <a:avLst/>
          </a:prstGeom>
        </p:spPr>
      </p:pic>
      <p:sp>
        <p:nvSpPr>
          <p:cNvPr id="2" name="Title 1">
            <a:extLst>
              <a:ext uri="{FF2B5EF4-FFF2-40B4-BE49-F238E27FC236}">
                <a16:creationId xmlns:a16="http://schemas.microsoft.com/office/drawing/2014/main" id="{85101D5E-BF6B-EC4D-89C7-AC68B8ADCFB9}"/>
              </a:ext>
            </a:extLst>
          </p:cNvPr>
          <p:cNvSpPr>
            <a:spLocks noGrp="1"/>
          </p:cNvSpPr>
          <p:nvPr>
            <p:ph type="title"/>
          </p:nvPr>
        </p:nvSpPr>
        <p:spPr/>
        <p:txBody>
          <a:bodyPr/>
          <a:lstStyle/>
          <a:p>
            <a:r>
              <a:rPr lang="en-US"/>
              <a:t>Defusing Off-Task Behavior</a:t>
            </a:r>
            <a:endParaRPr lang="en-US" dirty="0"/>
          </a:p>
        </p:txBody>
      </p:sp>
      <p:sp>
        <p:nvSpPr>
          <p:cNvPr id="3" name="Content Placeholder 2">
            <a:extLst>
              <a:ext uri="{FF2B5EF4-FFF2-40B4-BE49-F238E27FC236}">
                <a16:creationId xmlns:a16="http://schemas.microsoft.com/office/drawing/2014/main" id="{756D3DCB-0F48-324D-873D-167BA3DB0274}"/>
              </a:ext>
            </a:extLst>
          </p:cNvPr>
          <p:cNvSpPr>
            <a:spLocks noGrp="1"/>
          </p:cNvSpPr>
          <p:nvPr>
            <p:ph idx="1"/>
          </p:nvPr>
        </p:nvSpPr>
        <p:spPr>
          <a:xfrm>
            <a:off x="838200" y="1627912"/>
            <a:ext cx="10515600" cy="5032375"/>
          </a:xfrm>
        </p:spPr>
        <p:txBody>
          <a:bodyPr>
            <a:normAutofit/>
          </a:bodyPr>
          <a:lstStyle/>
          <a:p>
            <a:pPr marL="0" indent="0">
              <a:buNone/>
            </a:pPr>
            <a:r>
              <a:rPr lang="en-US" dirty="0"/>
              <a:t>Assess the situation: determine “can’t do” or “won’t do”</a:t>
            </a:r>
          </a:p>
          <a:p>
            <a:pPr lvl="1"/>
            <a:r>
              <a:rPr lang="en-US" dirty="0"/>
              <a:t>Is it an emergency situation? If so, follow crisis procedures. If not, follow off-task defusing steps.</a:t>
            </a:r>
          </a:p>
          <a:p>
            <a:pPr marL="514350" indent="-514350">
              <a:buFont typeface="+mj-lt"/>
              <a:buAutoNum type="arabicPeriod"/>
            </a:pPr>
            <a:r>
              <a:rPr lang="en-US" dirty="0"/>
              <a:t>Maintain the flow of instruction</a:t>
            </a:r>
          </a:p>
          <a:p>
            <a:pPr marL="514350" indent="-514350">
              <a:buFont typeface="+mj-lt"/>
              <a:buAutoNum type="arabicPeriod"/>
            </a:pPr>
            <a:r>
              <a:rPr lang="en-US" dirty="0"/>
              <a:t>Recognize on-task students, making no response to off-task students</a:t>
            </a:r>
          </a:p>
          <a:p>
            <a:pPr marL="514350" indent="-514350">
              <a:buFont typeface="+mj-lt"/>
              <a:buAutoNum type="arabicPeriod"/>
            </a:pPr>
            <a:r>
              <a:rPr lang="en-US" b="1" dirty="0">
                <a:solidFill>
                  <a:srgbClr val="0070C0"/>
                </a:solidFill>
              </a:rPr>
              <a:t>Show empathy</a:t>
            </a:r>
          </a:p>
          <a:p>
            <a:pPr marL="514350" indent="-514350">
              <a:buFont typeface="+mj-lt"/>
              <a:buAutoNum type="arabicPeriod"/>
            </a:pPr>
            <a:r>
              <a:rPr lang="en-US" dirty="0"/>
              <a:t>Redirect (focus on task, brief language/gestures, prompt procedures for asking for help)</a:t>
            </a:r>
          </a:p>
          <a:p>
            <a:pPr marL="514350" indent="-514350">
              <a:buFont typeface="+mj-lt"/>
              <a:buAutoNum type="arabicPeriod"/>
            </a:pPr>
            <a:r>
              <a:rPr lang="en-US" dirty="0"/>
              <a:t>Give time and space</a:t>
            </a:r>
          </a:p>
          <a:p>
            <a:pPr marL="514350" indent="-514350">
              <a:buFont typeface="+mj-lt"/>
              <a:buAutoNum type="arabicPeriod"/>
            </a:pPr>
            <a:r>
              <a:rPr lang="en-US" dirty="0"/>
              <a:t>Acknowledge compliance</a:t>
            </a:r>
          </a:p>
        </p:txBody>
      </p:sp>
    </p:spTree>
    <p:extLst>
      <p:ext uri="{BB962C8B-B14F-4D97-AF65-F5344CB8AC3E}">
        <p14:creationId xmlns:p14="http://schemas.microsoft.com/office/powerpoint/2010/main" val="136882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64AB-A5DD-7346-A442-3CD46BD06D47}"/>
              </a:ext>
            </a:extLst>
          </p:cNvPr>
          <p:cNvSpPr>
            <a:spLocks noGrp="1"/>
          </p:cNvSpPr>
          <p:nvPr>
            <p:ph type="title"/>
          </p:nvPr>
        </p:nvSpPr>
        <p:spPr/>
        <p:txBody>
          <a:bodyPr/>
          <a:lstStyle/>
          <a:p>
            <a:r>
              <a:rPr lang="en-US" dirty="0"/>
              <a:t>Defusing Non-Compliance and Limit Testing </a:t>
            </a:r>
          </a:p>
        </p:txBody>
      </p:sp>
      <p:sp>
        <p:nvSpPr>
          <p:cNvPr id="3" name="Content Placeholder 2">
            <a:extLst>
              <a:ext uri="{FF2B5EF4-FFF2-40B4-BE49-F238E27FC236}">
                <a16:creationId xmlns:a16="http://schemas.microsoft.com/office/drawing/2014/main" id="{D8306D90-47E6-254D-AFE5-38B429D44017}"/>
              </a:ext>
            </a:extLst>
          </p:cNvPr>
          <p:cNvSpPr>
            <a:spLocks noGrp="1"/>
          </p:cNvSpPr>
          <p:nvPr>
            <p:ph idx="1"/>
          </p:nvPr>
        </p:nvSpPr>
        <p:spPr>
          <a:xfrm>
            <a:off x="838200" y="1825624"/>
            <a:ext cx="10515600" cy="5032375"/>
          </a:xfrm>
        </p:spPr>
        <p:txBody>
          <a:bodyPr>
            <a:normAutofit fontScale="92500" lnSpcReduction="10000"/>
          </a:bodyPr>
          <a:lstStyle/>
          <a:p>
            <a:r>
              <a:rPr lang="en-US" dirty="0"/>
              <a:t>Provide one clear direction</a:t>
            </a:r>
          </a:p>
          <a:p>
            <a:pPr lvl="1"/>
            <a:r>
              <a:rPr lang="en-US" dirty="0"/>
              <a:t>“Alright everyone, return to your desks, get out your book and paper, and begin work.” </a:t>
            </a:r>
            <a:r>
              <a:rPr lang="en-US" sz="1900" dirty="0" err="1">
                <a:solidFill>
                  <a:schemeClr val="accent4"/>
                </a:solidFill>
              </a:rPr>
              <a:t>Kāwika</a:t>
            </a:r>
            <a:r>
              <a:rPr lang="en-US" sz="1900" dirty="0">
                <a:solidFill>
                  <a:schemeClr val="accent4"/>
                </a:solidFill>
              </a:rPr>
              <a:t> does not comply.</a:t>
            </a:r>
            <a:endParaRPr lang="en-US" dirty="0">
              <a:solidFill>
                <a:schemeClr val="accent4"/>
              </a:solidFill>
            </a:endParaRPr>
          </a:p>
          <a:p>
            <a:pPr lvl="1"/>
            <a:r>
              <a:rPr lang="en-US" dirty="0"/>
              <a:t>“Hey </a:t>
            </a:r>
            <a:r>
              <a:rPr lang="en-US" dirty="0" err="1"/>
              <a:t>Kāwika</a:t>
            </a:r>
            <a:r>
              <a:rPr lang="en-US" dirty="0"/>
              <a:t>, time to return to your desk.”</a:t>
            </a:r>
          </a:p>
          <a:p>
            <a:pPr lvl="2"/>
            <a:r>
              <a:rPr lang="en-US" dirty="0"/>
              <a:t>“But I can’t sit at my desk because I don’t have A, B, C and I need to…”</a:t>
            </a:r>
          </a:p>
          <a:p>
            <a:pPr lvl="1"/>
            <a:r>
              <a:rPr lang="en-US" dirty="0"/>
              <a:t>“I’d be happy to help you with all those things as soon as you are sitting at your desk.”</a:t>
            </a:r>
          </a:p>
          <a:p>
            <a:r>
              <a:rPr lang="en-US" dirty="0"/>
              <a:t>Be neutral but direct and stay with the direction</a:t>
            </a:r>
          </a:p>
          <a:p>
            <a:r>
              <a:rPr lang="en-US" dirty="0"/>
              <a:t>All student requests are contingent on compliance with first step</a:t>
            </a:r>
          </a:p>
          <a:p>
            <a:r>
              <a:rPr lang="en-US" dirty="0"/>
              <a:t>Follow-up with student quietly</a:t>
            </a:r>
          </a:p>
          <a:p>
            <a:r>
              <a:rPr lang="en-US" dirty="0"/>
              <a:t>Continue to acknowledge other on-task students</a:t>
            </a:r>
          </a:p>
          <a:p>
            <a:r>
              <a:rPr lang="en-US" dirty="0"/>
              <a:t>Acknowledge cooperation or implement consequence in a neutral manner								</a:t>
            </a:r>
            <a:r>
              <a:rPr lang="en-US" sz="1900" dirty="0">
                <a:solidFill>
                  <a:schemeClr val="bg2"/>
                </a:solidFill>
              </a:rPr>
              <a:t>Scott, 2018</a:t>
            </a:r>
          </a:p>
        </p:txBody>
      </p:sp>
      <p:pic>
        <p:nvPicPr>
          <p:cNvPr id="5" name="Graphic 4">
            <a:extLst>
              <a:ext uri="{FF2B5EF4-FFF2-40B4-BE49-F238E27FC236}">
                <a16:creationId xmlns:a16="http://schemas.microsoft.com/office/drawing/2014/main" id="{D2FF1974-608C-624A-B6CA-4C6E92C2C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5184" y="3566877"/>
            <a:ext cx="1210170" cy="1210170"/>
          </a:xfrm>
          <a:prstGeom prst="rect">
            <a:avLst/>
          </a:prstGeom>
        </p:spPr>
      </p:pic>
      <p:sp>
        <p:nvSpPr>
          <p:cNvPr id="6" name="Left Arrow 5">
            <a:extLst>
              <a:ext uri="{FF2B5EF4-FFF2-40B4-BE49-F238E27FC236}">
                <a16:creationId xmlns:a16="http://schemas.microsoft.com/office/drawing/2014/main" id="{20D19C83-48DC-1C48-A8AE-6FC57942D97A}"/>
              </a:ext>
            </a:extLst>
          </p:cNvPr>
          <p:cNvSpPr/>
          <p:nvPr/>
        </p:nvSpPr>
        <p:spPr>
          <a:xfrm rot="21003131">
            <a:off x="8204886" y="3481516"/>
            <a:ext cx="2083575" cy="1120943"/>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Consider offering choices</a:t>
            </a:r>
          </a:p>
        </p:txBody>
      </p:sp>
    </p:spTree>
    <p:extLst>
      <p:ext uri="{BB962C8B-B14F-4D97-AF65-F5344CB8AC3E}">
        <p14:creationId xmlns:p14="http://schemas.microsoft.com/office/powerpoint/2010/main" val="41799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3D6B-D083-FF41-AA68-A762BAE14EA1}"/>
              </a:ext>
            </a:extLst>
          </p:cNvPr>
          <p:cNvSpPr>
            <a:spLocks noGrp="1"/>
          </p:cNvSpPr>
          <p:nvPr>
            <p:ph type="title"/>
          </p:nvPr>
        </p:nvSpPr>
        <p:spPr/>
        <p:txBody>
          <a:bodyPr/>
          <a:lstStyle/>
          <a:p>
            <a:r>
              <a:rPr lang="en-US" dirty="0"/>
              <a:t>Defusing Disrespectful Behavior</a:t>
            </a:r>
          </a:p>
        </p:txBody>
      </p:sp>
      <p:sp>
        <p:nvSpPr>
          <p:cNvPr id="3" name="Content Placeholder 2">
            <a:extLst>
              <a:ext uri="{FF2B5EF4-FFF2-40B4-BE49-F238E27FC236}">
                <a16:creationId xmlns:a16="http://schemas.microsoft.com/office/drawing/2014/main" id="{776A0973-F2F3-6C40-80FE-9F677AD99565}"/>
              </a:ext>
            </a:extLst>
          </p:cNvPr>
          <p:cNvSpPr>
            <a:spLocks noGrp="1"/>
          </p:cNvSpPr>
          <p:nvPr>
            <p:ph idx="1"/>
          </p:nvPr>
        </p:nvSpPr>
        <p:spPr>
          <a:xfrm>
            <a:off x="838200" y="1825624"/>
            <a:ext cx="10515600" cy="5032375"/>
          </a:xfrm>
        </p:spPr>
        <p:txBody>
          <a:bodyPr>
            <a:normAutofit/>
          </a:bodyPr>
          <a:lstStyle/>
          <a:p>
            <a:pPr lvl="0"/>
            <a:r>
              <a:rPr lang="en-US" dirty="0"/>
              <a:t>Indicate in a neutral manner the action was disrespectful and continue with instruction</a:t>
            </a:r>
          </a:p>
          <a:p>
            <a:pPr lvl="1"/>
            <a:r>
              <a:rPr lang="en-US" dirty="0"/>
              <a:t>“That’s what we call disrespectful, let’s talk about it later.”</a:t>
            </a:r>
          </a:p>
          <a:p>
            <a:pPr lvl="2"/>
            <a:r>
              <a:rPr lang="en-US" dirty="0"/>
              <a:t>“I don’t see how that was disrespectful!”</a:t>
            </a:r>
          </a:p>
          <a:p>
            <a:pPr lvl="1"/>
            <a:r>
              <a:rPr lang="en-US" dirty="0"/>
              <a:t>“Which is why we should discuss it after everyone masters these 2-step equations by using…”</a:t>
            </a:r>
          </a:p>
          <a:p>
            <a:pPr lvl="0"/>
            <a:r>
              <a:rPr lang="en-US" dirty="0"/>
              <a:t>Do not allow disrespectful behavior to escalate your emotions or interrupt the lesson</a:t>
            </a:r>
          </a:p>
          <a:p>
            <a:pPr lvl="0"/>
            <a:r>
              <a:rPr lang="en-US" dirty="0"/>
              <a:t>Personal and genuine apologies are sometimes effective for peer disrespect (e.g., restorative practice)</a:t>
            </a:r>
          </a:p>
          <a:p>
            <a:r>
              <a:rPr lang="en-US" dirty="0"/>
              <a:t>If student refuses to comply, follow through with bottom line consequence </a:t>
            </a:r>
          </a:p>
        </p:txBody>
      </p:sp>
    </p:spTree>
    <p:extLst>
      <p:ext uri="{BB962C8B-B14F-4D97-AF65-F5344CB8AC3E}">
        <p14:creationId xmlns:p14="http://schemas.microsoft.com/office/powerpoint/2010/main" val="847720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4F37-3B9B-0D4E-B7F1-8CD5672ABA19}"/>
              </a:ext>
            </a:extLst>
          </p:cNvPr>
          <p:cNvSpPr>
            <a:spLocks noGrp="1"/>
          </p:cNvSpPr>
          <p:nvPr>
            <p:ph type="title"/>
          </p:nvPr>
        </p:nvSpPr>
        <p:spPr/>
        <p:txBody>
          <a:bodyPr/>
          <a:lstStyle/>
          <a:p>
            <a:r>
              <a:rPr lang="en-US" dirty="0"/>
              <a:t>Defusing Disrespectful Behavior Nonexample and Example</a:t>
            </a:r>
          </a:p>
        </p:txBody>
      </p:sp>
      <p:pic>
        <p:nvPicPr>
          <p:cNvPr id="3" name="Online Media 2" descr="Module 8 Dealing with Student Disrespect">
            <a:hlinkClick r:id="" action="ppaction://media"/>
            <a:extLst>
              <a:ext uri="{FF2B5EF4-FFF2-40B4-BE49-F238E27FC236}">
                <a16:creationId xmlns:a16="http://schemas.microsoft.com/office/drawing/2014/main" id="{4369ED2B-3CF4-504A-B39C-C7405AB5352F}"/>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spTree>
    <p:extLst>
      <p:ext uri="{BB962C8B-B14F-4D97-AF65-F5344CB8AC3E}">
        <p14:creationId xmlns:p14="http://schemas.microsoft.com/office/powerpoint/2010/main" val="28734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E6381E-A7EF-FE4E-8534-D51C013160DD}"/>
              </a:ext>
            </a:extLst>
          </p:cNvPr>
          <p:cNvSpPr txBox="1"/>
          <p:nvPr/>
        </p:nvSpPr>
        <p:spPr>
          <a:xfrm>
            <a:off x="9184511" y="5941497"/>
            <a:ext cx="1676400" cy="369332"/>
          </a:xfrm>
          <a:prstGeom prst="rect">
            <a:avLst/>
          </a:prstGeom>
          <a:noFill/>
        </p:spPr>
        <p:txBody>
          <a:bodyPr wrap="square" rtlCol="0">
            <a:spAutoFit/>
          </a:bodyPr>
          <a:lstStyle/>
          <a:p>
            <a:r>
              <a:rPr lang="en-US" dirty="0">
                <a:solidFill>
                  <a:srgbClr val="7F7F7F"/>
                </a:solidFill>
              </a:rPr>
              <a:t>Scott, 2014</a:t>
            </a:r>
          </a:p>
        </p:txBody>
      </p:sp>
      <p:sp>
        <p:nvSpPr>
          <p:cNvPr id="2" name="Title 1">
            <a:extLst>
              <a:ext uri="{FF2B5EF4-FFF2-40B4-BE49-F238E27FC236}">
                <a16:creationId xmlns:a16="http://schemas.microsoft.com/office/drawing/2014/main" id="{D40FD7B1-43ED-F74F-8F7F-37E74504A605}"/>
              </a:ext>
            </a:extLst>
          </p:cNvPr>
          <p:cNvSpPr>
            <a:spLocks noGrp="1"/>
          </p:cNvSpPr>
          <p:nvPr>
            <p:ph type="title"/>
          </p:nvPr>
        </p:nvSpPr>
        <p:spPr/>
        <p:txBody>
          <a:bodyPr/>
          <a:lstStyle/>
          <a:p>
            <a:r>
              <a:rPr lang="en-US" dirty="0"/>
              <a:t>Defusing Disruptive Behavior </a:t>
            </a:r>
          </a:p>
        </p:txBody>
      </p:sp>
      <p:sp>
        <p:nvSpPr>
          <p:cNvPr id="3" name="Content Placeholder 2">
            <a:extLst>
              <a:ext uri="{FF2B5EF4-FFF2-40B4-BE49-F238E27FC236}">
                <a16:creationId xmlns:a16="http://schemas.microsoft.com/office/drawing/2014/main" id="{F3312ED6-3539-9E48-9EA4-A9DECA3B6F42}"/>
              </a:ext>
            </a:extLst>
          </p:cNvPr>
          <p:cNvSpPr>
            <a:spLocks noGrp="1"/>
          </p:cNvSpPr>
          <p:nvPr>
            <p:ph idx="1"/>
          </p:nvPr>
        </p:nvSpPr>
        <p:spPr>
          <a:xfrm>
            <a:off x="838200" y="1825624"/>
            <a:ext cx="10515600" cy="5032375"/>
          </a:xfrm>
        </p:spPr>
        <p:txBody>
          <a:bodyPr>
            <a:normAutofit/>
          </a:bodyPr>
          <a:lstStyle/>
          <a:p>
            <a:r>
              <a:rPr lang="en-US" dirty="0"/>
              <a:t>Recognize and respond quickly to student agitation</a:t>
            </a:r>
          </a:p>
          <a:p>
            <a:r>
              <a:rPr lang="en-US" dirty="0"/>
              <a:t>Redirect</a:t>
            </a:r>
          </a:p>
          <a:p>
            <a:pPr lvl="1"/>
            <a:r>
              <a:rPr lang="en-US" dirty="0"/>
              <a:t>Clearly state the expected task first step: focus on behaviors taught</a:t>
            </a:r>
          </a:p>
          <a:p>
            <a:r>
              <a:rPr lang="en-US" dirty="0"/>
              <a:t>Communicate concern privately</a:t>
            </a:r>
          </a:p>
          <a:p>
            <a:pPr lvl="1"/>
            <a:r>
              <a:rPr lang="en-US" dirty="0"/>
              <a:t>Present options – not an ultimatum</a:t>
            </a:r>
          </a:p>
          <a:p>
            <a:pPr lvl="1"/>
            <a:r>
              <a:rPr lang="en-US" dirty="0"/>
              <a:t>Allow student space and time – do not hover</a:t>
            </a:r>
          </a:p>
          <a:p>
            <a:pPr lvl="1"/>
            <a:r>
              <a:rPr lang="en-US" dirty="0"/>
              <a:t>Assist student to begin task: remind to use appropriate behavior</a:t>
            </a:r>
          </a:p>
          <a:p>
            <a:r>
              <a:rPr lang="en-US" dirty="0"/>
              <a:t>Attend to other students and prepare for the worst</a:t>
            </a:r>
          </a:p>
          <a:p>
            <a:r>
              <a:rPr lang="en-US" dirty="0"/>
              <a:t>Acknowledge compliance or institute standard consequence in neutral manner</a:t>
            </a:r>
          </a:p>
        </p:txBody>
      </p:sp>
    </p:spTree>
    <p:extLst>
      <p:ext uri="{BB962C8B-B14F-4D97-AF65-F5344CB8AC3E}">
        <p14:creationId xmlns:p14="http://schemas.microsoft.com/office/powerpoint/2010/main" val="3758511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E361-B94A-6E4B-890C-BB18B1952F77}"/>
              </a:ext>
            </a:extLst>
          </p:cNvPr>
          <p:cNvSpPr>
            <a:spLocks noGrp="1"/>
          </p:cNvSpPr>
          <p:nvPr>
            <p:ph type="title"/>
          </p:nvPr>
        </p:nvSpPr>
        <p:spPr/>
        <p:txBody>
          <a:bodyPr/>
          <a:lstStyle/>
          <a:p>
            <a:r>
              <a:rPr lang="en-US" dirty="0"/>
              <a:t>Disruptive Classroom: Non-example</a:t>
            </a:r>
          </a:p>
        </p:txBody>
      </p:sp>
      <p:pic>
        <p:nvPicPr>
          <p:cNvPr id="4" name="Graphic 3" descr="Thumbs Down with solid fill">
            <a:extLst>
              <a:ext uri="{FF2B5EF4-FFF2-40B4-BE49-F238E27FC236}">
                <a16:creationId xmlns:a16="http://schemas.microsoft.com/office/drawing/2014/main" id="{35F529F0-2B80-A640-978D-E67F7C520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893" y="685800"/>
            <a:ext cx="914400" cy="914400"/>
          </a:xfrm>
          <a:prstGeom prst="rect">
            <a:avLst/>
          </a:prstGeom>
        </p:spPr>
      </p:pic>
      <p:pic>
        <p:nvPicPr>
          <p:cNvPr id="24" name="Screenshot Caleb">
            <a:hlinkClick r:id="rId5"/>
            <a:extLst>
              <a:ext uri="{FF2B5EF4-FFF2-40B4-BE49-F238E27FC236}">
                <a16:creationId xmlns:a16="http://schemas.microsoft.com/office/drawing/2014/main" id="{556F3AD3-A5B1-DB45-ADE7-1B205B450FB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26820" y="2147245"/>
            <a:ext cx="9738360" cy="4029718"/>
          </a:xfrm>
          <a:prstGeom prst="rect">
            <a:avLst/>
          </a:prstGeom>
        </p:spPr>
      </p:pic>
    </p:spTree>
    <p:extLst>
      <p:ext uri="{BB962C8B-B14F-4D97-AF65-F5344CB8AC3E}">
        <p14:creationId xmlns:p14="http://schemas.microsoft.com/office/powerpoint/2010/main" val="698286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DFB00-9E2D-AA49-98CF-080E3B3CC776}"/>
              </a:ext>
            </a:extLst>
          </p:cNvPr>
          <p:cNvSpPr>
            <a:spLocks noGrp="1"/>
          </p:cNvSpPr>
          <p:nvPr>
            <p:ph type="title"/>
          </p:nvPr>
        </p:nvSpPr>
        <p:spPr/>
        <p:txBody>
          <a:bodyPr/>
          <a:lstStyle/>
          <a:p>
            <a:r>
              <a:rPr lang="en-US" dirty="0"/>
              <a:t>Disruptive Classroom: Example</a:t>
            </a:r>
          </a:p>
        </p:txBody>
      </p:sp>
      <p:pic>
        <p:nvPicPr>
          <p:cNvPr id="4" name="Graphic 3" descr="Thumbs up sign with solid fill">
            <a:extLst>
              <a:ext uri="{FF2B5EF4-FFF2-40B4-BE49-F238E27FC236}">
                <a16:creationId xmlns:a16="http://schemas.microsoft.com/office/drawing/2014/main" id="{B8A055AB-8EF0-9048-84A5-6D4410DE1E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116" y="471851"/>
            <a:ext cx="914400" cy="914400"/>
          </a:xfrm>
          <a:prstGeom prst="rect">
            <a:avLst/>
          </a:prstGeom>
        </p:spPr>
      </p:pic>
      <p:pic>
        <p:nvPicPr>
          <p:cNvPr id="3" name="Screenshot">
            <a:hlinkClick r:id="rId5"/>
            <a:extLst>
              <a:ext uri="{FF2B5EF4-FFF2-40B4-BE49-F238E27FC236}">
                <a16:creationId xmlns:a16="http://schemas.microsoft.com/office/drawing/2014/main" id="{E9B72306-B7A9-CD44-9238-B81B36BCC6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6"/>
          <a:stretch/>
        </p:blipFill>
        <p:spPr>
          <a:xfrm>
            <a:off x="1226820" y="2152716"/>
            <a:ext cx="9738360" cy="4024248"/>
          </a:xfrm>
          <a:prstGeom prst="rect">
            <a:avLst/>
          </a:prstGeom>
        </p:spPr>
      </p:pic>
    </p:spTree>
    <p:extLst>
      <p:ext uri="{BB962C8B-B14F-4D97-AF65-F5344CB8AC3E}">
        <p14:creationId xmlns:p14="http://schemas.microsoft.com/office/powerpoint/2010/main" val="3312093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2E6D-8392-E042-AB9C-8CE959BB1CB6}"/>
              </a:ext>
            </a:extLst>
          </p:cNvPr>
          <p:cNvSpPr>
            <a:spLocks noGrp="1"/>
          </p:cNvSpPr>
          <p:nvPr>
            <p:ph type="title"/>
          </p:nvPr>
        </p:nvSpPr>
        <p:spPr/>
        <p:txBody>
          <a:bodyPr/>
          <a:lstStyle/>
          <a:p>
            <a:r>
              <a:rPr lang="en-US" dirty="0"/>
              <a:t>Defusing Provocative Behaviors</a:t>
            </a:r>
          </a:p>
        </p:txBody>
      </p:sp>
      <p:sp>
        <p:nvSpPr>
          <p:cNvPr id="3" name="Content Placeholder 2">
            <a:extLst>
              <a:ext uri="{FF2B5EF4-FFF2-40B4-BE49-F238E27FC236}">
                <a16:creationId xmlns:a16="http://schemas.microsoft.com/office/drawing/2014/main" id="{69A73C33-0E22-AB4A-AADA-3B9992503483}"/>
              </a:ext>
            </a:extLst>
          </p:cNvPr>
          <p:cNvSpPr>
            <a:spLocks noGrp="1"/>
          </p:cNvSpPr>
          <p:nvPr>
            <p:ph idx="1"/>
          </p:nvPr>
        </p:nvSpPr>
        <p:spPr>
          <a:xfrm>
            <a:off x="838200" y="1825624"/>
            <a:ext cx="10515600" cy="5032375"/>
          </a:xfrm>
        </p:spPr>
        <p:txBody>
          <a:bodyPr>
            <a:normAutofit fontScale="92500"/>
          </a:bodyPr>
          <a:lstStyle/>
          <a:p>
            <a:pPr lvl="0"/>
            <a:r>
              <a:rPr lang="en-US" b="1" dirty="0">
                <a:solidFill>
                  <a:srgbClr val="0070C0"/>
                </a:solidFill>
              </a:rPr>
              <a:t>Privately</a:t>
            </a:r>
            <a:r>
              <a:rPr lang="en-US" dirty="0"/>
              <a:t> identify the behavior as a problem </a:t>
            </a:r>
            <a:r>
              <a:rPr lang="en-US" i="1" dirty="0"/>
              <a:t>for the student</a:t>
            </a:r>
            <a:r>
              <a:rPr lang="en-US" dirty="0"/>
              <a:t>, not you</a:t>
            </a:r>
          </a:p>
          <a:p>
            <a:pPr lvl="1"/>
            <a:r>
              <a:rPr lang="en-US" dirty="0"/>
              <a:t>“Hey, I personally don’t mind that shirt, but it pretty clearly violates dress code expectations. Here are options for how to fix it, but it’s up to you, you know the consequences.”</a:t>
            </a:r>
          </a:p>
          <a:p>
            <a:pPr lvl="2"/>
            <a:r>
              <a:rPr lang="en-US" dirty="0"/>
              <a:t>“But my mom bought this for me!”</a:t>
            </a:r>
          </a:p>
          <a:p>
            <a:pPr lvl="1"/>
            <a:r>
              <a:rPr lang="en-US" dirty="0"/>
              <a:t>“All the more reason I’d hate for you to lose it, so which of those options…”</a:t>
            </a:r>
          </a:p>
          <a:p>
            <a:pPr lvl="0"/>
            <a:r>
              <a:rPr lang="en-US" dirty="0"/>
              <a:t>Don’t argue, don’t show shock or offense – it’s simply a violation of expectations and you are there to help</a:t>
            </a:r>
          </a:p>
          <a:p>
            <a:pPr lvl="0"/>
            <a:r>
              <a:rPr lang="en-US" dirty="0"/>
              <a:t>Acknowledge cooperation</a:t>
            </a:r>
          </a:p>
          <a:p>
            <a:pPr lvl="0"/>
            <a:r>
              <a:rPr lang="en-US" dirty="0"/>
              <a:t>If student refuses to comply with a solution, follow through with bottom line consequence</a:t>
            </a:r>
          </a:p>
          <a:p>
            <a:pPr lvl="1"/>
            <a:r>
              <a:rPr lang="en-US" dirty="0"/>
              <a:t>Delivered in a matter-of-fact manner as a choice the student made</a:t>
            </a:r>
          </a:p>
        </p:txBody>
      </p:sp>
    </p:spTree>
    <p:extLst>
      <p:ext uri="{BB962C8B-B14F-4D97-AF65-F5344CB8AC3E}">
        <p14:creationId xmlns:p14="http://schemas.microsoft.com/office/powerpoint/2010/main" val="2481554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3F369-4150-304F-91F7-30994BA2199F}"/>
              </a:ext>
            </a:extLst>
          </p:cNvPr>
          <p:cNvSpPr>
            <a:spLocks noGrp="1"/>
          </p:cNvSpPr>
          <p:nvPr>
            <p:ph type="title"/>
          </p:nvPr>
        </p:nvSpPr>
        <p:spPr/>
        <p:txBody>
          <a:bodyPr/>
          <a:lstStyle/>
          <a:p>
            <a:r>
              <a:rPr lang="en-US" dirty="0"/>
              <a:t>Defusing Provocative Behaviors</a:t>
            </a:r>
            <a:br>
              <a:rPr lang="en-US" dirty="0"/>
            </a:br>
            <a:r>
              <a:rPr lang="en-US" dirty="0"/>
              <a:t>Nonexample and Example</a:t>
            </a:r>
          </a:p>
        </p:txBody>
      </p:sp>
      <p:pic>
        <p:nvPicPr>
          <p:cNvPr id="3" name="Online Media 2" descr="Module 9 Provocative Behavior-Final">
            <a:hlinkClick r:id="" action="ppaction://media"/>
            <a:extLst>
              <a:ext uri="{FF2B5EF4-FFF2-40B4-BE49-F238E27FC236}">
                <a16:creationId xmlns:a16="http://schemas.microsoft.com/office/drawing/2014/main" id="{6A88BCF9-8D53-7647-AF9E-2435FB62FC42}"/>
              </a:ext>
            </a:extLst>
          </p:cNvPr>
          <p:cNvPicPr>
            <a:picLocks noRot="1" noChangeAspect="1"/>
          </p:cNvPicPr>
          <p:nvPr>
            <a:videoFile r:link="rId1"/>
          </p:nvPr>
        </p:nvPicPr>
        <p:blipFill>
          <a:blip r:embed="rId4"/>
          <a:stretch>
            <a:fillRect/>
          </a:stretch>
        </p:blipFill>
        <p:spPr>
          <a:xfrm>
            <a:off x="2032000" y="1690688"/>
            <a:ext cx="8128000" cy="4572000"/>
          </a:xfrm>
          <a:prstGeom prst="rect">
            <a:avLst/>
          </a:prstGeom>
        </p:spPr>
      </p:pic>
    </p:spTree>
    <p:extLst>
      <p:ext uri="{BB962C8B-B14F-4D97-AF65-F5344CB8AC3E}">
        <p14:creationId xmlns:p14="http://schemas.microsoft.com/office/powerpoint/2010/main" val="171351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5512-EF45-D44C-9F54-260C7EAC1602}"/>
              </a:ext>
            </a:extLst>
          </p:cNvPr>
          <p:cNvSpPr>
            <a:spLocks noGrp="1"/>
          </p:cNvSpPr>
          <p:nvPr>
            <p:ph type="title"/>
          </p:nvPr>
        </p:nvSpPr>
        <p:spPr/>
        <p:txBody>
          <a:bodyPr/>
          <a:lstStyle/>
          <a:p>
            <a:r>
              <a:rPr lang="en-US" dirty="0"/>
              <a:t>Defusing Aggressive Behavior</a:t>
            </a:r>
          </a:p>
        </p:txBody>
      </p:sp>
      <p:sp>
        <p:nvSpPr>
          <p:cNvPr id="5" name="Content Placeholder 4">
            <a:extLst>
              <a:ext uri="{FF2B5EF4-FFF2-40B4-BE49-F238E27FC236}">
                <a16:creationId xmlns:a16="http://schemas.microsoft.com/office/drawing/2014/main" id="{02527B3E-6CDF-FB46-B4B7-1E1867568680}"/>
              </a:ext>
            </a:extLst>
          </p:cNvPr>
          <p:cNvSpPr>
            <a:spLocks noGrp="1"/>
          </p:cNvSpPr>
          <p:nvPr>
            <p:ph idx="1"/>
          </p:nvPr>
        </p:nvSpPr>
        <p:spPr>
          <a:xfrm>
            <a:off x="838200" y="1825624"/>
            <a:ext cx="10515600" cy="5032375"/>
          </a:xfrm>
        </p:spPr>
        <p:txBody>
          <a:bodyPr>
            <a:normAutofit fontScale="92500" lnSpcReduction="10000"/>
          </a:bodyPr>
          <a:lstStyle/>
          <a:p>
            <a:r>
              <a:rPr lang="en-US" dirty="0"/>
              <a:t>Recognize conditions under which conflict is likely and attempt to avoid by using</a:t>
            </a:r>
          </a:p>
          <a:p>
            <a:pPr lvl="1"/>
            <a:r>
              <a:rPr lang="en-US" dirty="0"/>
              <a:t>Assigned seats			</a:t>
            </a:r>
            <a:r>
              <a:rPr lang="en-US" sz="1700" dirty="0"/>
              <a:t>○ </a:t>
            </a:r>
            <a:r>
              <a:rPr lang="en-US" dirty="0"/>
              <a:t>Space, options, preferred activities</a:t>
            </a:r>
          </a:p>
          <a:p>
            <a:pPr lvl="1"/>
            <a:r>
              <a:rPr lang="en-US" dirty="0"/>
              <a:t>Independent activities		</a:t>
            </a:r>
            <a:r>
              <a:rPr lang="en-US" sz="1700" dirty="0"/>
              <a:t>○</a:t>
            </a:r>
            <a:r>
              <a:rPr lang="en-US" sz="1900" dirty="0"/>
              <a:t> </a:t>
            </a:r>
            <a:r>
              <a:rPr lang="en-US" dirty="0"/>
              <a:t>Relaxation activities</a:t>
            </a:r>
          </a:p>
          <a:p>
            <a:pPr lvl="1"/>
            <a:r>
              <a:rPr lang="en-US" dirty="0"/>
              <a:t>Teacher proximity – stay between as long as there is no physicality</a:t>
            </a:r>
          </a:p>
          <a:p>
            <a:r>
              <a:rPr lang="en-US" dirty="0"/>
              <a:t>Verbal altercation = verbal intervention</a:t>
            </a:r>
          </a:p>
          <a:p>
            <a:pPr lvl="1"/>
            <a:r>
              <a:rPr lang="en-US" dirty="0"/>
              <a:t>Provide specific and concrete directions</a:t>
            </a:r>
          </a:p>
          <a:p>
            <a:pPr lvl="1"/>
            <a:r>
              <a:rPr lang="en-US" dirty="0"/>
              <a:t>Redirect / distract – get attention away from altercation</a:t>
            </a:r>
          </a:p>
          <a:p>
            <a:pPr lvl="1"/>
            <a:r>
              <a:rPr lang="en-US" dirty="0"/>
              <a:t>Separate as much as possible without placing hands on students</a:t>
            </a:r>
          </a:p>
          <a:p>
            <a:r>
              <a:rPr lang="en-US" dirty="0"/>
              <a:t>Physical altercation = initiate crisis procedures</a:t>
            </a:r>
          </a:p>
          <a:p>
            <a:pPr lvl="1"/>
            <a:r>
              <a:rPr lang="en-US" dirty="0"/>
              <a:t>Call office or send runner</a:t>
            </a:r>
          </a:p>
          <a:p>
            <a:pPr lvl="1"/>
            <a:r>
              <a:rPr lang="en-US" dirty="0"/>
              <a:t>Provide clear, loud, and concrete directions to both students</a:t>
            </a:r>
          </a:p>
          <a:p>
            <a:pPr lvl="1"/>
            <a:r>
              <a:rPr lang="en-US" dirty="0"/>
              <a:t>Clear other students away to keep safe</a:t>
            </a:r>
          </a:p>
          <a:p>
            <a:pPr lvl="1"/>
            <a:r>
              <a:rPr lang="en-US" dirty="0"/>
              <a:t>Wait for assistance</a:t>
            </a:r>
          </a:p>
        </p:txBody>
      </p:sp>
    </p:spTree>
    <p:extLst>
      <p:ext uri="{BB962C8B-B14F-4D97-AF65-F5344CB8AC3E}">
        <p14:creationId xmlns:p14="http://schemas.microsoft.com/office/powerpoint/2010/main" val="324876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95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26F8-20AA-4745-845A-0BB9A1C88ADA}"/>
              </a:ext>
            </a:extLst>
          </p:cNvPr>
          <p:cNvSpPr>
            <a:spLocks noGrp="1"/>
          </p:cNvSpPr>
          <p:nvPr>
            <p:ph type="title" idx="4294967295"/>
          </p:nvPr>
        </p:nvSpPr>
        <p:spPr>
          <a:xfrm>
            <a:off x="1902542" y="1017639"/>
            <a:ext cx="8613058" cy="3770261"/>
          </a:xfrm>
        </p:spPr>
        <p:txBody>
          <a:bodyPr anchor="t">
            <a:noAutofit/>
          </a:bodyPr>
          <a:lstStyle/>
          <a:p>
            <a:r>
              <a:rPr lang="en-US" sz="6000" dirty="0">
                <a:cs typeface="Times New Roman" panose="02020603050405020304" pitchFamily="18" charset="0"/>
              </a:rPr>
              <a:t>What is your biggest </a:t>
            </a:r>
            <a:r>
              <a:rPr lang="en-US" sz="6000" dirty="0">
                <a:solidFill>
                  <a:schemeClr val="tx2"/>
                </a:solidFill>
                <a:cs typeface="Times New Roman" panose="02020603050405020304" pitchFamily="18" charset="0"/>
              </a:rPr>
              <a:t>“Aha!” moment </a:t>
            </a:r>
            <a:r>
              <a:rPr lang="en-US" sz="6000" dirty="0">
                <a:cs typeface="Times New Roman" panose="02020603050405020304" pitchFamily="18" charset="0"/>
              </a:rPr>
              <a:t>or greatest take-away from the keys to addressing various types of behavior?</a:t>
            </a:r>
            <a:br>
              <a:rPr lang="en-US" sz="6600" dirty="0">
                <a:solidFill>
                  <a:schemeClr val="accent4"/>
                </a:solidFill>
                <a:cs typeface="Times New Roman" panose="02020603050405020304" pitchFamily="18" charset="0"/>
              </a:rPr>
            </a:br>
            <a:r>
              <a:rPr lang="en-US" sz="2800" dirty="0">
                <a:solidFill>
                  <a:schemeClr val="accent4"/>
                </a:solidFill>
                <a:cs typeface="Times New Roman" panose="02020603050405020304" pitchFamily="18" charset="0"/>
              </a:rPr>
              <a:t>						Type in the chat</a:t>
            </a:r>
            <a:endParaRPr lang="en-US" sz="6600" b="0" dirty="0"/>
          </a:p>
        </p:txBody>
      </p:sp>
    </p:spTree>
    <p:extLst>
      <p:ext uri="{BB962C8B-B14F-4D97-AF65-F5344CB8AC3E}">
        <p14:creationId xmlns:p14="http://schemas.microsoft.com/office/powerpoint/2010/main" val="2108321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0644-E7B3-D34B-BCA0-31F21427C9AE}"/>
              </a:ext>
            </a:extLst>
          </p:cNvPr>
          <p:cNvSpPr>
            <a:spLocks noGrp="1"/>
          </p:cNvSpPr>
          <p:nvPr>
            <p:ph type="title"/>
          </p:nvPr>
        </p:nvSpPr>
        <p:spPr/>
        <p:txBody>
          <a:bodyPr/>
          <a:lstStyle/>
          <a:p>
            <a:r>
              <a:rPr lang="en-US"/>
              <a:t>Tier 3</a:t>
            </a:r>
            <a:endParaRPr lang="en-US" dirty="0"/>
          </a:p>
        </p:txBody>
      </p:sp>
      <p:sp>
        <p:nvSpPr>
          <p:cNvPr id="3" name="Text Placeholder 2">
            <a:extLst>
              <a:ext uri="{FF2B5EF4-FFF2-40B4-BE49-F238E27FC236}">
                <a16:creationId xmlns:a16="http://schemas.microsoft.com/office/drawing/2014/main" id="{58EA95B9-00DE-F244-8ABC-0FF3857C8AF1}"/>
              </a:ext>
            </a:extLst>
          </p:cNvPr>
          <p:cNvSpPr>
            <a:spLocks noGrp="1"/>
          </p:cNvSpPr>
          <p:nvPr>
            <p:ph type="body" idx="1"/>
          </p:nvPr>
        </p:nvSpPr>
        <p:spPr/>
        <p:txBody>
          <a:bodyPr/>
          <a:lstStyle/>
          <a:p>
            <a:r>
              <a:rPr lang="en-US" dirty="0"/>
              <a:t>Building an individualized de-escalation plan</a:t>
            </a:r>
          </a:p>
        </p:txBody>
      </p:sp>
      <p:pic>
        <p:nvPicPr>
          <p:cNvPr id="4" name="Picture 3">
            <a:extLst>
              <a:ext uri="{FF2B5EF4-FFF2-40B4-BE49-F238E27FC236}">
                <a16:creationId xmlns:a16="http://schemas.microsoft.com/office/drawing/2014/main" id="{C8993DC1-723B-3F64-104B-24D65B5D4AF6}"/>
              </a:ext>
            </a:extLst>
          </p:cNvPr>
          <p:cNvPicPr>
            <a:picLocks noChangeAspect="1"/>
          </p:cNvPicPr>
          <p:nvPr/>
        </p:nvPicPr>
        <p:blipFill>
          <a:blip r:embed="rId3"/>
          <a:srcRect/>
          <a:stretch/>
        </p:blipFill>
        <p:spPr>
          <a:xfrm>
            <a:off x="8698832" y="1676024"/>
            <a:ext cx="3141811" cy="4909078"/>
          </a:xfrm>
          <a:prstGeom prst="rect">
            <a:avLst/>
          </a:prstGeom>
        </p:spPr>
      </p:pic>
    </p:spTree>
    <p:extLst>
      <p:ext uri="{BB962C8B-B14F-4D97-AF65-F5344CB8AC3E}">
        <p14:creationId xmlns:p14="http://schemas.microsoft.com/office/powerpoint/2010/main" val="1035351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428043"/>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pic>
        <p:nvPicPr>
          <p:cNvPr id="2" name="Picture 1" descr="A child hiding behind a book&#10;&#10;Description automatically generated">
            <a:extLst>
              <a:ext uri="{FF2B5EF4-FFF2-40B4-BE49-F238E27FC236}">
                <a16:creationId xmlns:a16="http://schemas.microsoft.com/office/drawing/2014/main" id="{9BA565E9-0E02-26DA-B7B0-186DB9F746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3381" y="632559"/>
            <a:ext cx="1828800" cy="2857500"/>
          </a:xfrm>
          <a:prstGeom prst="rect">
            <a:avLst/>
          </a:prstGeom>
        </p:spPr>
      </p:pic>
      <p:pic>
        <p:nvPicPr>
          <p:cNvPr id="3" name="Picture 2" descr="A child reading a book&#10;&#10;Description automatically generated">
            <a:extLst>
              <a:ext uri="{FF2B5EF4-FFF2-40B4-BE49-F238E27FC236}">
                <a16:creationId xmlns:a16="http://schemas.microsoft.com/office/drawing/2014/main" id="{2B4F7862-CB05-EDF5-578D-B97FE07E5B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80" y="985454"/>
            <a:ext cx="1828800" cy="2857500"/>
          </a:xfrm>
          <a:prstGeom prst="rect">
            <a:avLst/>
          </a:prstGeom>
        </p:spPr>
      </p:pic>
      <p:pic>
        <p:nvPicPr>
          <p:cNvPr id="4" name="Picture 3" descr="A child holding a book&#10;&#10;Description automatically generated">
            <a:extLst>
              <a:ext uri="{FF2B5EF4-FFF2-40B4-BE49-F238E27FC236}">
                <a16:creationId xmlns:a16="http://schemas.microsoft.com/office/drawing/2014/main" id="{3984AA6D-5E85-3C5E-7580-BAD483A2DD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3179" y="1338349"/>
            <a:ext cx="1828800" cy="2857500"/>
          </a:xfrm>
          <a:prstGeom prst="rect">
            <a:avLst/>
          </a:prstGeom>
        </p:spPr>
      </p:pic>
      <p:pic>
        <p:nvPicPr>
          <p:cNvPr id="8" name="Picture 7" descr="A child with her mouth open and her hands on a wooden surface&#10;&#10;Description automatically generated">
            <a:extLst>
              <a:ext uri="{FF2B5EF4-FFF2-40B4-BE49-F238E27FC236}">
                <a16:creationId xmlns:a16="http://schemas.microsoft.com/office/drawing/2014/main" id="{E9890168-B4B1-BB45-1A9C-92ABCAC168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8077" y="1691244"/>
            <a:ext cx="1828800" cy="2857500"/>
          </a:xfrm>
          <a:prstGeom prst="rect">
            <a:avLst/>
          </a:prstGeom>
        </p:spPr>
      </p:pic>
    </p:spTree>
    <p:extLst>
      <p:ext uri="{BB962C8B-B14F-4D97-AF65-F5344CB8AC3E}">
        <p14:creationId xmlns:p14="http://schemas.microsoft.com/office/powerpoint/2010/main" val="1265637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35D4B-6A2A-3C1C-B798-0E736C0ED9D9}"/>
              </a:ext>
            </a:extLst>
          </p:cNvPr>
          <p:cNvSpPr>
            <a:spLocks noGrp="1"/>
          </p:cNvSpPr>
          <p:nvPr>
            <p:ph type="title"/>
          </p:nvPr>
        </p:nvSpPr>
        <p:spPr>
          <a:xfrm>
            <a:off x="693683" y="365125"/>
            <a:ext cx="10660117" cy="801523"/>
          </a:xfrm>
        </p:spPr>
        <p:txBody>
          <a:bodyPr/>
          <a:lstStyle/>
          <a:p>
            <a:r>
              <a:rPr lang="en-US" dirty="0">
                <a:solidFill>
                  <a:srgbClr val="FFC000"/>
                </a:solidFill>
              </a:rPr>
              <a:t>Planning</a:t>
            </a:r>
          </a:p>
        </p:txBody>
      </p:sp>
      <p:pic>
        <p:nvPicPr>
          <p:cNvPr id="7" name="Picture 6">
            <a:extLst>
              <a:ext uri="{FF2B5EF4-FFF2-40B4-BE49-F238E27FC236}">
                <a16:creationId xmlns:a16="http://schemas.microsoft.com/office/drawing/2014/main" id="{3F69A2EB-33B8-87B5-43CC-D2A2674DB22F}"/>
              </a:ext>
            </a:extLst>
          </p:cNvPr>
          <p:cNvPicPr>
            <a:picLocks noChangeAspect="1"/>
          </p:cNvPicPr>
          <p:nvPr/>
        </p:nvPicPr>
        <p:blipFill>
          <a:blip r:embed="rId2"/>
          <a:stretch>
            <a:fillRect/>
          </a:stretch>
        </p:blipFill>
        <p:spPr>
          <a:xfrm>
            <a:off x="6384844" y="1961796"/>
            <a:ext cx="3924421" cy="4532219"/>
          </a:xfrm>
          <a:prstGeom prst="rect">
            <a:avLst/>
          </a:prstGeom>
          <a:ln>
            <a:solidFill>
              <a:schemeClr val="bg2">
                <a:lumMod val="75000"/>
              </a:schemeClr>
            </a:solidFill>
          </a:ln>
        </p:spPr>
      </p:pic>
      <p:pic>
        <p:nvPicPr>
          <p:cNvPr id="8" name="Picture 7">
            <a:extLst>
              <a:ext uri="{FF2B5EF4-FFF2-40B4-BE49-F238E27FC236}">
                <a16:creationId xmlns:a16="http://schemas.microsoft.com/office/drawing/2014/main" id="{22B022BE-7A8A-A2AD-5442-CB2D35F22CAA}"/>
              </a:ext>
            </a:extLst>
          </p:cNvPr>
          <p:cNvPicPr>
            <a:picLocks noChangeAspect="1"/>
          </p:cNvPicPr>
          <p:nvPr/>
        </p:nvPicPr>
        <p:blipFill>
          <a:blip r:embed="rId3"/>
          <a:stretch>
            <a:fillRect/>
          </a:stretch>
        </p:blipFill>
        <p:spPr>
          <a:xfrm>
            <a:off x="838200" y="1422813"/>
            <a:ext cx="4242630" cy="5288657"/>
          </a:xfrm>
          <a:prstGeom prst="rect">
            <a:avLst/>
          </a:prstGeom>
          <a:ln>
            <a:solidFill>
              <a:schemeClr val="bg2">
                <a:lumMod val="75000"/>
              </a:schemeClr>
            </a:solidFill>
          </a:ln>
        </p:spPr>
      </p:pic>
      <p:pic>
        <p:nvPicPr>
          <p:cNvPr id="10" name="Picture 9">
            <a:extLst>
              <a:ext uri="{FF2B5EF4-FFF2-40B4-BE49-F238E27FC236}">
                <a16:creationId xmlns:a16="http://schemas.microsoft.com/office/drawing/2014/main" id="{ECD49CB7-34DB-BEB9-6CAE-30DF9FE0B727}"/>
              </a:ext>
            </a:extLst>
          </p:cNvPr>
          <p:cNvPicPr>
            <a:picLocks noChangeAspect="1"/>
          </p:cNvPicPr>
          <p:nvPr/>
        </p:nvPicPr>
        <p:blipFill>
          <a:blip r:embed="rId4"/>
          <a:stretch>
            <a:fillRect/>
          </a:stretch>
        </p:blipFill>
        <p:spPr>
          <a:xfrm>
            <a:off x="5403542" y="1002576"/>
            <a:ext cx="3831439" cy="5123017"/>
          </a:xfrm>
          <a:prstGeom prst="rect">
            <a:avLst/>
          </a:prstGeom>
          <a:ln>
            <a:solidFill>
              <a:schemeClr val="bg2">
                <a:lumMod val="75000"/>
              </a:schemeClr>
            </a:solidFill>
          </a:ln>
        </p:spPr>
      </p:pic>
      <p:pic>
        <p:nvPicPr>
          <p:cNvPr id="11" name="Picture 10" descr="A child with her mouth open and her hands on a wooden surface&#10;&#10;Description automatically generated">
            <a:extLst>
              <a:ext uri="{FF2B5EF4-FFF2-40B4-BE49-F238E27FC236}">
                <a16:creationId xmlns:a16="http://schemas.microsoft.com/office/drawing/2014/main" id="{D8E33A78-FA3A-AC5B-7390-7B4818BB40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43411" y="115107"/>
            <a:ext cx="1673864" cy="2615413"/>
          </a:xfrm>
          <a:prstGeom prst="rect">
            <a:avLst/>
          </a:prstGeom>
        </p:spPr>
      </p:pic>
    </p:spTree>
    <p:extLst>
      <p:ext uri="{BB962C8B-B14F-4D97-AF65-F5344CB8AC3E}">
        <p14:creationId xmlns:p14="http://schemas.microsoft.com/office/powerpoint/2010/main" val="48633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35D4B-6A2A-3C1C-B798-0E736C0ED9D9}"/>
              </a:ext>
            </a:extLst>
          </p:cNvPr>
          <p:cNvSpPr>
            <a:spLocks noGrp="1"/>
          </p:cNvSpPr>
          <p:nvPr>
            <p:ph type="title"/>
          </p:nvPr>
        </p:nvSpPr>
        <p:spPr/>
        <p:txBody>
          <a:bodyPr/>
          <a:lstStyle/>
          <a:p>
            <a:r>
              <a:rPr lang="en-US" sz="4400" dirty="0"/>
              <a:t>How do I create an individualized de-escalation plan?</a:t>
            </a:r>
            <a:endParaRPr lang="en-US" dirty="0"/>
          </a:p>
        </p:txBody>
      </p:sp>
      <p:pic>
        <p:nvPicPr>
          <p:cNvPr id="11" name="Picture 10" descr="A child with her mouth open and her hands on a wooden surface&#10;&#10;Description automatically generated">
            <a:extLst>
              <a:ext uri="{FF2B5EF4-FFF2-40B4-BE49-F238E27FC236}">
                <a16:creationId xmlns:a16="http://schemas.microsoft.com/office/drawing/2014/main" id="{D8E33A78-FA3A-AC5B-7390-7B4818BB40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08903" y="115107"/>
            <a:ext cx="1008372" cy="1575581"/>
          </a:xfrm>
          <a:prstGeom prst="rect">
            <a:avLst/>
          </a:prstGeom>
        </p:spPr>
      </p:pic>
      <p:graphicFrame>
        <p:nvGraphicFramePr>
          <p:cNvPr id="2" name="Content Placeholder 5">
            <a:extLst>
              <a:ext uri="{FF2B5EF4-FFF2-40B4-BE49-F238E27FC236}">
                <a16:creationId xmlns:a16="http://schemas.microsoft.com/office/drawing/2014/main" id="{A19E083E-8C1B-6168-AD2F-A64FD06AEE7A}"/>
              </a:ext>
            </a:extLst>
          </p:cNvPr>
          <p:cNvGraphicFramePr>
            <a:graphicFrameLocks noGrp="1"/>
          </p:cNvGraphicFramePr>
          <p:nvPr>
            <p:ph idx="1"/>
            <p:extLst>
              <p:ext uri="{D42A27DB-BD31-4B8C-83A1-F6EECF244321}">
                <p14:modId xmlns:p14="http://schemas.microsoft.com/office/powerpoint/2010/main" val="787470122"/>
              </p:ext>
            </p:extLst>
          </p:nvPr>
        </p:nvGraphicFramePr>
        <p:xfrm>
          <a:off x="838200" y="197392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D43FC75-C875-3CB0-73D2-E9EFD395269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31" y="2079706"/>
            <a:ext cx="886989" cy="886989"/>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C796086-03E1-9331-1740-BA7689BADB2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30" y="3262606"/>
            <a:ext cx="886989" cy="886989"/>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6845AE9-3F89-8886-42C1-94DB3C1CDB3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9" y="4202485"/>
            <a:ext cx="886989" cy="886989"/>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5597F93-6685-659C-E50B-02EAB9808B6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8" y="5387082"/>
            <a:ext cx="886989" cy="886989"/>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569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35D4B-6A2A-3C1C-B798-0E736C0ED9D9}"/>
              </a:ext>
            </a:extLst>
          </p:cNvPr>
          <p:cNvSpPr>
            <a:spLocks noGrp="1"/>
          </p:cNvSpPr>
          <p:nvPr>
            <p:ph type="title"/>
          </p:nvPr>
        </p:nvSpPr>
        <p:spPr/>
        <p:txBody>
          <a:bodyPr/>
          <a:lstStyle/>
          <a:p>
            <a:r>
              <a:rPr lang="en-US" sz="4400" dirty="0"/>
              <a:t>How do I create an individualized de-escalation plan?</a:t>
            </a:r>
            <a:endParaRPr lang="en-US" dirty="0"/>
          </a:p>
        </p:txBody>
      </p:sp>
      <p:pic>
        <p:nvPicPr>
          <p:cNvPr id="11" name="Picture 10" descr="A child with her mouth open and her hands on a wooden surface&#10;&#10;Description automatically generated">
            <a:extLst>
              <a:ext uri="{FF2B5EF4-FFF2-40B4-BE49-F238E27FC236}">
                <a16:creationId xmlns:a16="http://schemas.microsoft.com/office/drawing/2014/main" id="{D8E33A78-FA3A-AC5B-7390-7B4818BB40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08903" y="115107"/>
            <a:ext cx="1008372" cy="1575581"/>
          </a:xfrm>
          <a:prstGeom prst="rect">
            <a:avLst/>
          </a:prstGeom>
        </p:spPr>
      </p:pic>
      <p:graphicFrame>
        <p:nvGraphicFramePr>
          <p:cNvPr id="10" name="Content Placeholder 5">
            <a:extLst>
              <a:ext uri="{FF2B5EF4-FFF2-40B4-BE49-F238E27FC236}">
                <a16:creationId xmlns:a16="http://schemas.microsoft.com/office/drawing/2014/main" id="{59987B2E-F0FC-9BC0-5E32-C45BAC023F16}"/>
              </a:ext>
            </a:extLst>
          </p:cNvPr>
          <p:cNvGraphicFramePr>
            <a:graphicFrameLocks noGrp="1"/>
          </p:cNvGraphicFramePr>
          <p:nvPr>
            <p:ph idx="1"/>
            <p:extLst>
              <p:ext uri="{D42A27DB-BD31-4B8C-83A1-F6EECF244321}">
                <p14:modId xmlns:p14="http://schemas.microsoft.com/office/powerpoint/2010/main" val="295928559"/>
              </p:ext>
            </p:extLst>
          </p:nvPr>
        </p:nvGraphicFramePr>
        <p:xfrm>
          <a:off x="838200" y="1853597"/>
          <a:ext cx="10515600" cy="4639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8F2DA455-4401-C8E4-0D7D-C241688FFDA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8" y="1848677"/>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D834FBE-3637-C7A4-4741-F42B48D72E8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7" y="2778396"/>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0D68E4A-031F-FE38-30DE-E42CF5197C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6" y="3708115"/>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508D0A7E-E8F3-E1CC-BE02-6937EC8E64C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6" y="4637834"/>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3619DE1-3973-9ED7-1A42-A9F695DBB81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7026" y="5567553"/>
            <a:ext cx="886989" cy="88698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281937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with her mouth open and her hands on a wooden surface&#10;&#10;Description automatically generated">
            <a:extLst>
              <a:ext uri="{FF2B5EF4-FFF2-40B4-BE49-F238E27FC236}">
                <a16:creationId xmlns:a16="http://schemas.microsoft.com/office/drawing/2014/main" id="{0B14ED19-2CAC-8DE5-412F-8BE16A9BA9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08903" y="115107"/>
            <a:ext cx="1008372" cy="1575581"/>
          </a:xfrm>
          <a:prstGeom prst="rect">
            <a:avLst/>
          </a:prstGeom>
        </p:spPr>
      </p:pic>
      <p:pic>
        <p:nvPicPr>
          <p:cNvPr id="5" name="Picture 2">
            <a:extLst>
              <a:ext uri="{FF2B5EF4-FFF2-40B4-BE49-F238E27FC236}">
                <a16:creationId xmlns:a16="http://schemas.microsoft.com/office/drawing/2014/main" id="{6207151D-3638-ECC8-885E-E6D0EEBEB722}"/>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5064" y="18172"/>
            <a:ext cx="11612927" cy="68464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6BB478-AFDE-4C8D-76C2-5F77C4315377}"/>
              </a:ext>
            </a:extLst>
          </p:cNvPr>
          <p:cNvSpPr>
            <a:spLocks noGrp="1"/>
          </p:cNvSpPr>
          <p:nvPr>
            <p:ph type="title"/>
          </p:nvPr>
        </p:nvSpPr>
        <p:spPr>
          <a:xfrm rot="16200000">
            <a:off x="-3050231" y="3050232"/>
            <a:ext cx="6846426" cy="745959"/>
          </a:xfrm>
        </p:spPr>
        <p:txBody>
          <a:bodyPr>
            <a:normAutofit/>
          </a:bodyPr>
          <a:lstStyle/>
          <a:p>
            <a:pPr algn="ctr"/>
            <a:r>
              <a:rPr lang="en-US" sz="3600" dirty="0"/>
              <a:t>Sample Tier 3 Intervention Grid</a:t>
            </a:r>
          </a:p>
        </p:txBody>
      </p:sp>
    </p:spTree>
    <p:extLst>
      <p:ext uri="{BB962C8B-B14F-4D97-AF65-F5344CB8AC3E}">
        <p14:creationId xmlns:p14="http://schemas.microsoft.com/office/powerpoint/2010/main" val="985775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286D0B-868E-304A-8DD0-239A5FD30989}"/>
              </a:ext>
            </a:extLst>
          </p:cNvPr>
          <p:cNvPicPr>
            <a:picLocks noChangeAspect="1"/>
          </p:cNvPicPr>
          <p:nvPr/>
        </p:nvPicPr>
        <p:blipFill>
          <a:blip r:embed="rId3"/>
          <a:stretch>
            <a:fillRect/>
          </a:stretch>
        </p:blipFill>
        <p:spPr>
          <a:xfrm>
            <a:off x="6858000" y="141380"/>
            <a:ext cx="5105023" cy="6598087"/>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A3618FC-20AA-7243-81B3-F733CC985C41}"/>
              </a:ext>
            </a:extLst>
          </p:cNvPr>
          <p:cNvSpPr>
            <a:spLocks noGrp="1"/>
          </p:cNvSpPr>
          <p:nvPr>
            <p:ph type="title"/>
          </p:nvPr>
        </p:nvSpPr>
        <p:spPr/>
        <p:txBody>
          <a:bodyPr/>
          <a:lstStyle/>
          <a:p>
            <a:r>
              <a:rPr lang="en-US" dirty="0"/>
              <a:t>Planning</a:t>
            </a:r>
          </a:p>
        </p:txBody>
      </p:sp>
      <p:sp>
        <p:nvSpPr>
          <p:cNvPr id="3" name="TextBox 2">
            <a:extLst>
              <a:ext uri="{FF2B5EF4-FFF2-40B4-BE49-F238E27FC236}">
                <a16:creationId xmlns:a16="http://schemas.microsoft.com/office/drawing/2014/main" id="{C4F3E800-CB9F-5D44-49B4-1B233AEA33BD}"/>
              </a:ext>
            </a:extLst>
          </p:cNvPr>
          <p:cNvSpPr txBox="1"/>
          <p:nvPr/>
        </p:nvSpPr>
        <p:spPr>
          <a:xfrm>
            <a:off x="292613" y="1367119"/>
            <a:ext cx="6257549" cy="830997"/>
          </a:xfrm>
          <a:prstGeom prst="rect">
            <a:avLst/>
          </a:prstGeom>
          <a:noFill/>
        </p:spPr>
        <p:txBody>
          <a:bodyPr wrap="square" rtlCol="0">
            <a:spAutoFit/>
          </a:bodyPr>
          <a:lstStyle/>
          <a:p>
            <a:r>
              <a:rPr lang="en-US" sz="2400" dirty="0">
                <a:solidFill>
                  <a:srgbClr val="00B0F0"/>
                </a:solidFill>
              </a:rPr>
              <a:t>“It is much like a map to the behavior train the student takes us on.”</a:t>
            </a:r>
          </a:p>
        </p:txBody>
      </p:sp>
      <p:sp>
        <p:nvSpPr>
          <p:cNvPr id="4" name="TextBox 3">
            <a:extLst>
              <a:ext uri="{FF2B5EF4-FFF2-40B4-BE49-F238E27FC236}">
                <a16:creationId xmlns:a16="http://schemas.microsoft.com/office/drawing/2014/main" id="{083DC4BC-FB9A-DFB5-F9F5-B8DFBE9DAC15}"/>
              </a:ext>
            </a:extLst>
          </p:cNvPr>
          <p:cNvSpPr txBox="1"/>
          <p:nvPr/>
        </p:nvSpPr>
        <p:spPr>
          <a:xfrm rot="304303">
            <a:off x="153233" y="4354338"/>
            <a:ext cx="6224781" cy="646331"/>
          </a:xfrm>
          <a:prstGeom prst="rect">
            <a:avLst/>
          </a:prstGeom>
          <a:noFill/>
        </p:spPr>
        <p:txBody>
          <a:bodyPr wrap="square" rtlCol="0">
            <a:spAutoFit/>
          </a:bodyPr>
          <a:lstStyle/>
          <a:p>
            <a:pPr algn="ctr"/>
            <a:r>
              <a:rPr lang="en-US" dirty="0">
                <a:solidFill>
                  <a:srgbClr val="0070C0"/>
                </a:solidFill>
              </a:rPr>
              <a:t>“I am more likely to implement this type of de-escalation plan compared to others because it was so easy to follow.”</a:t>
            </a:r>
          </a:p>
        </p:txBody>
      </p:sp>
      <p:sp>
        <p:nvSpPr>
          <p:cNvPr id="5" name="TextBox 4">
            <a:extLst>
              <a:ext uri="{FF2B5EF4-FFF2-40B4-BE49-F238E27FC236}">
                <a16:creationId xmlns:a16="http://schemas.microsoft.com/office/drawing/2014/main" id="{61F51215-9191-7069-20DF-F1D4B0C0E69E}"/>
              </a:ext>
            </a:extLst>
          </p:cNvPr>
          <p:cNvSpPr txBox="1"/>
          <p:nvPr/>
        </p:nvSpPr>
        <p:spPr>
          <a:xfrm>
            <a:off x="4128857" y="5323545"/>
            <a:ext cx="2348143" cy="369332"/>
          </a:xfrm>
          <a:prstGeom prst="rect">
            <a:avLst/>
          </a:prstGeom>
          <a:noFill/>
        </p:spPr>
        <p:txBody>
          <a:bodyPr wrap="none" rtlCol="0">
            <a:spAutoFit/>
          </a:bodyPr>
          <a:lstStyle/>
          <a:p>
            <a:r>
              <a:rPr lang="en-US" dirty="0"/>
              <a:t>“It is an ‘active’ plan!”</a:t>
            </a:r>
          </a:p>
        </p:txBody>
      </p:sp>
      <p:sp>
        <p:nvSpPr>
          <p:cNvPr id="7" name="TextBox 6">
            <a:extLst>
              <a:ext uri="{FF2B5EF4-FFF2-40B4-BE49-F238E27FC236}">
                <a16:creationId xmlns:a16="http://schemas.microsoft.com/office/drawing/2014/main" id="{DDA87405-2B68-9CF6-3768-2DEABC20A319}"/>
              </a:ext>
            </a:extLst>
          </p:cNvPr>
          <p:cNvSpPr txBox="1"/>
          <p:nvPr/>
        </p:nvSpPr>
        <p:spPr>
          <a:xfrm>
            <a:off x="228977" y="3022428"/>
            <a:ext cx="6384822" cy="923330"/>
          </a:xfrm>
          <a:prstGeom prst="rect">
            <a:avLst/>
          </a:prstGeom>
          <a:noFill/>
        </p:spPr>
        <p:txBody>
          <a:bodyPr wrap="square" rtlCol="0">
            <a:spAutoFit/>
          </a:bodyPr>
          <a:lstStyle/>
          <a:p>
            <a:r>
              <a:rPr lang="en-US" dirty="0"/>
              <a:t>“I enjoyed creating this plan by using the “Acting Out Cycle” as it provides a clear and structured guide for any adult who may be implementing this with a student.”</a:t>
            </a:r>
          </a:p>
        </p:txBody>
      </p:sp>
      <p:sp>
        <p:nvSpPr>
          <p:cNvPr id="9" name="TextBox 8">
            <a:extLst>
              <a:ext uri="{FF2B5EF4-FFF2-40B4-BE49-F238E27FC236}">
                <a16:creationId xmlns:a16="http://schemas.microsoft.com/office/drawing/2014/main" id="{D814FBD9-6F62-EA10-7788-5F6EBE76603E}"/>
              </a:ext>
            </a:extLst>
          </p:cNvPr>
          <p:cNvSpPr txBox="1"/>
          <p:nvPr/>
        </p:nvSpPr>
        <p:spPr>
          <a:xfrm rot="21077748">
            <a:off x="0" y="5418775"/>
            <a:ext cx="2770238" cy="646331"/>
          </a:xfrm>
          <a:prstGeom prst="rect">
            <a:avLst/>
          </a:prstGeom>
          <a:noFill/>
        </p:spPr>
        <p:txBody>
          <a:bodyPr wrap="square" rtlCol="0">
            <a:spAutoFit/>
          </a:bodyPr>
          <a:lstStyle/>
          <a:p>
            <a:pPr algn="ctr"/>
            <a:r>
              <a:rPr lang="en-US" dirty="0"/>
              <a:t>“I feel I have added another tool to my kit!”</a:t>
            </a:r>
          </a:p>
        </p:txBody>
      </p:sp>
      <p:sp>
        <p:nvSpPr>
          <p:cNvPr id="11" name="TextBox 10">
            <a:extLst>
              <a:ext uri="{FF2B5EF4-FFF2-40B4-BE49-F238E27FC236}">
                <a16:creationId xmlns:a16="http://schemas.microsoft.com/office/drawing/2014/main" id="{E2A8E527-01D4-179B-D2C8-8D2F5CCD4FE7}"/>
              </a:ext>
            </a:extLst>
          </p:cNvPr>
          <p:cNvSpPr txBox="1"/>
          <p:nvPr/>
        </p:nvSpPr>
        <p:spPr>
          <a:xfrm rot="21312444">
            <a:off x="566379" y="2270919"/>
            <a:ext cx="6224781" cy="369332"/>
          </a:xfrm>
          <a:prstGeom prst="rect">
            <a:avLst/>
          </a:prstGeom>
          <a:noFill/>
        </p:spPr>
        <p:txBody>
          <a:bodyPr wrap="none" rtlCol="0">
            <a:spAutoFit/>
          </a:bodyPr>
          <a:lstStyle/>
          <a:p>
            <a:r>
              <a:rPr lang="en-US" dirty="0"/>
              <a:t>“The teachers appreciated the strategies column the most.”</a:t>
            </a:r>
          </a:p>
        </p:txBody>
      </p:sp>
      <p:pic>
        <p:nvPicPr>
          <p:cNvPr id="6" name="Picture 5" descr="A child with her mouth open and her hands on a wooden surface&#10;&#10;Description automatically generated">
            <a:extLst>
              <a:ext uri="{FF2B5EF4-FFF2-40B4-BE49-F238E27FC236}">
                <a16:creationId xmlns:a16="http://schemas.microsoft.com/office/drawing/2014/main" id="{2129808B-E607-E02D-C398-E1C328C3A5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385" y="5163886"/>
            <a:ext cx="1008372" cy="1575581"/>
          </a:xfrm>
          <a:prstGeom prst="rect">
            <a:avLst/>
          </a:prstGeom>
        </p:spPr>
      </p:pic>
      <p:pic>
        <p:nvPicPr>
          <p:cNvPr id="12" name="Picture 11" descr="Diagram&#10;&#10;Description automatically generated">
            <a:extLst>
              <a:ext uri="{FF2B5EF4-FFF2-40B4-BE49-F238E27FC236}">
                <a16:creationId xmlns:a16="http://schemas.microsoft.com/office/drawing/2014/main" id="{FC43C046-5215-DA9F-5D78-71C041F25E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663"/>
          <a:stretch/>
        </p:blipFill>
        <p:spPr>
          <a:xfrm>
            <a:off x="8143814" y="4491365"/>
            <a:ext cx="2383818" cy="1609225"/>
          </a:xfrm>
          <a:prstGeom prst="rect">
            <a:avLst/>
          </a:prstGeom>
          <a:solidFill>
            <a:schemeClr val="bg1"/>
          </a:solidFill>
        </p:spPr>
      </p:pic>
      <p:pic>
        <p:nvPicPr>
          <p:cNvPr id="13" name="Picture 12">
            <a:extLst>
              <a:ext uri="{FF2B5EF4-FFF2-40B4-BE49-F238E27FC236}">
                <a16:creationId xmlns:a16="http://schemas.microsoft.com/office/drawing/2014/main" id="{BFAE4296-46CE-DB33-FB95-1FFDC2027F4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900035" y="186973"/>
            <a:ext cx="5029200" cy="6513485"/>
          </a:xfrm>
          <a:prstGeom prst="rect">
            <a:avLst/>
          </a:prstGeom>
        </p:spPr>
      </p:pic>
      <p:pic>
        <p:nvPicPr>
          <p:cNvPr id="8" name="Picture 7" title="16 arrows pointing right indicating motion">
            <a:extLst>
              <a:ext uri="{FF2B5EF4-FFF2-40B4-BE49-F238E27FC236}">
                <a16:creationId xmlns:a16="http://schemas.microsoft.com/office/drawing/2014/main" id="{62298E86-F3F9-B23A-3759-3ED2627A2054}"/>
              </a:ext>
            </a:extLst>
          </p:cNvPr>
          <p:cNvPicPr>
            <a:picLocks noChangeAspect="1"/>
          </p:cNvPicPr>
          <p:nvPr/>
        </p:nvPicPr>
        <p:blipFill rotWithShape="1">
          <a:blip r:embed="rId7" cstate="screen">
            <a:alphaModFix amt="10000"/>
            <a:extLst>
              <a:ext uri="{28A0092B-C50C-407E-A947-70E740481C1C}">
                <a14:useLocalDpi xmlns:a14="http://schemas.microsoft.com/office/drawing/2010/main"/>
              </a:ext>
            </a:extLst>
          </a:blip>
          <a:srcRect r="29341"/>
          <a:stretch/>
        </p:blipFill>
        <p:spPr>
          <a:xfrm>
            <a:off x="-9445430" y="985351"/>
            <a:ext cx="9329210" cy="5872649"/>
          </a:xfrm>
          <a:prstGeom prst="rect">
            <a:avLst/>
          </a:prstGeom>
        </p:spPr>
      </p:pic>
    </p:spTree>
    <p:extLst>
      <p:ext uri="{BB962C8B-B14F-4D97-AF65-F5344CB8AC3E}">
        <p14:creationId xmlns:p14="http://schemas.microsoft.com/office/powerpoint/2010/main" val="3109251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16 arrows pointing right indicating motion">
            <a:extLst>
              <a:ext uri="{FF2B5EF4-FFF2-40B4-BE49-F238E27FC236}">
                <a16:creationId xmlns:a16="http://schemas.microsoft.com/office/drawing/2014/main" id="{1EB51B5B-307D-5F48-9382-BBAE94D3E77D}"/>
              </a:ext>
            </a:extLst>
          </p:cNvPr>
          <p:cNvPicPr>
            <a:picLocks noChangeAspect="1"/>
          </p:cNvPicPr>
          <p:nvPr/>
        </p:nvPicPr>
        <p:blipFill rotWithShape="1">
          <a:blip r:embed="rId2" cstate="screen">
            <a:alphaModFix amt="10000"/>
            <a:extLst>
              <a:ext uri="{28A0092B-C50C-407E-A947-70E740481C1C}">
                <a14:useLocalDpi xmlns:a14="http://schemas.microsoft.com/office/drawing/2010/main"/>
              </a:ext>
            </a:extLst>
          </a:blip>
          <a:srcRect r="29341"/>
          <a:stretch/>
        </p:blipFill>
        <p:spPr>
          <a:xfrm>
            <a:off x="1" y="985350"/>
            <a:ext cx="9329210" cy="5872649"/>
          </a:xfrm>
          <a:prstGeom prst="rect">
            <a:avLst/>
          </a:prstGeom>
        </p:spPr>
      </p:pic>
      <p:sp>
        <p:nvSpPr>
          <p:cNvPr id="2" name="Title 1">
            <a:extLst>
              <a:ext uri="{FF2B5EF4-FFF2-40B4-BE49-F238E27FC236}">
                <a16:creationId xmlns:a16="http://schemas.microsoft.com/office/drawing/2014/main" id="{836334D7-1880-FB42-868B-93A42F6C525A}"/>
              </a:ext>
            </a:extLst>
          </p:cNvPr>
          <p:cNvSpPr>
            <a:spLocks noGrp="1"/>
          </p:cNvSpPr>
          <p:nvPr>
            <p:ph type="title"/>
          </p:nvPr>
        </p:nvSpPr>
        <p:spPr/>
        <p:txBody>
          <a:bodyPr/>
          <a:lstStyle/>
          <a:p>
            <a:r>
              <a:rPr lang="en-US"/>
              <a:t>Wrapping Up</a:t>
            </a:r>
            <a:endParaRPr lang="en-US" dirty="0"/>
          </a:p>
        </p:txBody>
      </p:sp>
      <p:sp>
        <p:nvSpPr>
          <p:cNvPr id="3" name="Text Placeholder 2">
            <a:extLst>
              <a:ext uri="{FF2B5EF4-FFF2-40B4-BE49-F238E27FC236}">
                <a16:creationId xmlns:a16="http://schemas.microsoft.com/office/drawing/2014/main" id="{E0383858-D748-2643-B496-355E6D02C940}"/>
              </a:ext>
            </a:extLst>
          </p:cNvPr>
          <p:cNvSpPr>
            <a:spLocks noGrp="1"/>
          </p:cNvSpPr>
          <p:nvPr>
            <p:ph type="body" idx="1"/>
          </p:nvPr>
        </p:nvSpPr>
        <p:spPr/>
        <p:txBody>
          <a:bodyPr/>
          <a:lstStyle/>
          <a:p>
            <a:r>
              <a:rPr lang="en-US" dirty="0"/>
              <a:t>Resources</a:t>
            </a:r>
          </a:p>
        </p:txBody>
      </p:sp>
    </p:spTree>
    <p:extLst>
      <p:ext uri="{BB962C8B-B14F-4D97-AF65-F5344CB8AC3E}">
        <p14:creationId xmlns:p14="http://schemas.microsoft.com/office/powerpoint/2010/main" val="2263355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descr="http://img1.imagesbn.com/p/9781412960892_p0_v1_s260x420.JPG">
            <a:hlinkClick r:id="rId3"/>
            <a:extLst>
              <a:ext uri="{FF2B5EF4-FFF2-40B4-BE49-F238E27FC236}">
                <a16:creationId xmlns:a16="http://schemas.microsoft.com/office/drawing/2014/main" id="{B7E80817-03A1-D142-A7D1-CEAD91F3F8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74057" y="4562688"/>
            <a:ext cx="1543358" cy="219896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4" name="Picture 43">
            <a:hlinkClick r:id="rId5"/>
            <a:extLst>
              <a:ext uri="{FF2B5EF4-FFF2-40B4-BE49-F238E27FC236}">
                <a16:creationId xmlns:a16="http://schemas.microsoft.com/office/drawing/2014/main" id="{33BA8A2A-BF5C-4545-A315-BB2FBE0BAF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74057" y="2291657"/>
            <a:ext cx="1543358" cy="2198960"/>
          </a:xfrm>
          <a:prstGeom prst="rect">
            <a:avLst/>
          </a:prstGeom>
          <a:ln>
            <a:solidFill>
              <a:schemeClr val="tx1"/>
            </a:solidFill>
          </a:ln>
          <a:effectLst/>
        </p:spPr>
      </p:pic>
      <p:pic>
        <p:nvPicPr>
          <p:cNvPr id="47" name="Picture 46">
            <a:hlinkClick r:id="rId7"/>
            <a:extLst>
              <a:ext uri="{FF2B5EF4-FFF2-40B4-BE49-F238E27FC236}">
                <a16:creationId xmlns:a16="http://schemas.microsoft.com/office/drawing/2014/main" id="{31A04F31-8272-444D-B3FA-5082F81404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74057" y="81452"/>
            <a:ext cx="1499693" cy="2138134"/>
          </a:xfrm>
          <a:prstGeom prst="rect">
            <a:avLst/>
          </a:prstGeom>
          <a:ln>
            <a:noFill/>
          </a:ln>
          <a:effectLst/>
        </p:spPr>
      </p:pic>
      <p:sp>
        <p:nvSpPr>
          <p:cNvPr id="2" name="Title 1">
            <a:extLst>
              <a:ext uri="{FF2B5EF4-FFF2-40B4-BE49-F238E27FC236}">
                <a16:creationId xmlns:a16="http://schemas.microsoft.com/office/drawing/2014/main" id="{0DC8AA64-1F74-4442-BD8B-DF05174E3C9F}"/>
              </a:ext>
            </a:extLst>
          </p:cNvPr>
          <p:cNvSpPr>
            <a:spLocks noGrp="1"/>
          </p:cNvSpPr>
          <p:nvPr>
            <p:ph type="title"/>
          </p:nvPr>
        </p:nvSpPr>
        <p:spPr>
          <a:xfrm>
            <a:off x="341726" y="81452"/>
            <a:ext cx="10515600" cy="736695"/>
          </a:xfrm>
        </p:spPr>
        <p:txBody>
          <a:bodyPr/>
          <a:lstStyle/>
          <a:p>
            <a:r>
              <a:rPr lang="en-US" dirty="0"/>
              <a:t>Resources</a:t>
            </a:r>
          </a:p>
        </p:txBody>
      </p:sp>
      <p:sp>
        <p:nvSpPr>
          <p:cNvPr id="3" name="Content Placeholder 2">
            <a:extLst>
              <a:ext uri="{FF2B5EF4-FFF2-40B4-BE49-F238E27FC236}">
                <a16:creationId xmlns:a16="http://schemas.microsoft.com/office/drawing/2014/main" id="{77702B13-E440-D340-AF06-56E06F4E7380}"/>
              </a:ext>
            </a:extLst>
          </p:cNvPr>
          <p:cNvSpPr>
            <a:spLocks noGrp="1"/>
          </p:cNvSpPr>
          <p:nvPr>
            <p:ph idx="1"/>
          </p:nvPr>
        </p:nvSpPr>
        <p:spPr>
          <a:xfrm>
            <a:off x="341726" y="672041"/>
            <a:ext cx="10132331" cy="5624111"/>
          </a:xfrm>
        </p:spPr>
        <p:txBody>
          <a:bodyPr>
            <a:noAutofit/>
          </a:bodyPr>
          <a:lstStyle/>
          <a:p>
            <a:pPr marL="0" lvl="0" indent="0">
              <a:buNone/>
            </a:pPr>
            <a:r>
              <a:rPr lang="en-US" sz="3200" u="sng" dirty="0">
                <a:hlinkClick r:id="rId9"/>
              </a:rPr>
              <a:t>ci3t.org/enhance</a:t>
            </a:r>
            <a:endParaRPr lang="en-US" sz="3200" u="sng" dirty="0">
              <a:hlinkClick r:id="rId10"/>
            </a:endParaRPr>
          </a:p>
          <a:p>
            <a:pPr marL="457200" lvl="1" indent="0">
              <a:buNone/>
            </a:pPr>
            <a:r>
              <a:rPr lang="en-US" sz="3200" dirty="0">
                <a:solidFill>
                  <a:schemeClr val="tx1"/>
                </a:solidFill>
              </a:rPr>
              <a:t>Enhancing Ci3T Modules including </a:t>
            </a:r>
            <a:br>
              <a:rPr lang="en-US" sz="3200" dirty="0">
                <a:solidFill>
                  <a:schemeClr val="tx1"/>
                </a:solidFill>
              </a:rPr>
            </a:br>
            <a:r>
              <a:rPr lang="en-US" sz="3200" dirty="0">
                <a:solidFill>
                  <a:schemeClr val="tx1"/>
                </a:solidFill>
              </a:rPr>
              <a:t>Managing Acting-out Behavior at Tier 3</a:t>
            </a:r>
            <a:endParaRPr lang="en-US" sz="3200" dirty="0">
              <a:solidFill>
                <a:schemeClr val="tx1"/>
              </a:solidFill>
              <a:hlinkClick r:id="rId10">
                <a:extLst>
                  <a:ext uri="{A12FA001-AC4F-418D-AE19-62706E023703}">
                    <ahyp:hlinkClr xmlns:ahyp="http://schemas.microsoft.com/office/drawing/2018/hyperlinkcolor" val="tx"/>
                  </a:ext>
                </a:extLst>
              </a:hlinkClick>
            </a:endParaRPr>
          </a:p>
          <a:p>
            <a:pPr marL="0" lvl="0" indent="0">
              <a:spcBef>
                <a:spcPts val="300"/>
              </a:spcBef>
              <a:buNone/>
            </a:pPr>
            <a:r>
              <a:rPr lang="en-US" sz="3200" u="sng" dirty="0">
                <a:hlinkClick r:id="rId10"/>
              </a:rPr>
              <a:t>iris.peabody.vanderbilt.edu/module/bi1</a:t>
            </a:r>
            <a:endParaRPr lang="en-US" sz="3200" u="sng" dirty="0"/>
          </a:p>
          <a:p>
            <a:pPr marL="457200" lvl="1" indent="0">
              <a:buNone/>
            </a:pPr>
            <a:r>
              <a:rPr lang="en-US" sz="3200" dirty="0">
                <a:solidFill>
                  <a:schemeClr val="tx1"/>
                </a:solidFill>
              </a:rPr>
              <a:t>Addressing Disruptive and Noncompliant Behaviors: Understanding the Acting-Out Cycle</a:t>
            </a:r>
            <a:endParaRPr lang="en-US" sz="3200" dirty="0">
              <a:solidFill>
                <a:schemeClr val="tx1"/>
              </a:solidFill>
              <a:hlinkClick r:id="rId11"/>
            </a:endParaRPr>
          </a:p>
          <a:p>
            <a:pPr marL="0" lvl="0" indent="0">
              <a:spcBef>
                <a:spcPts val="300"/>
              </a:spcBef>
              <a:buNone/>
            </a:pPr>
            <a:r>
              <a:rPr lang="en-US" sz="3200" dirty="0">
                <a:hlinkClick r:id="rId12"/>
              </a:rPr>
              <a:t>ksdetasn.org</a:t>
            </a:r>
            <a:endParaRPr lang="en-US" sz="3200" dirty="0"/>
          </a:p>
          <a:p>
            <a:pPr marL="457200" lvl="1" indent="0">
              <a:buNone/>
            </a:pPr>
            <a:r>
              <a:rPr lang="en-US" sz="3200" dirty="0">
                <a:solidFill>
                  <a:schemeClr val="tx1"/>
                </a:solidFill>
              </a:rPr>
              <a:t>Kansas DOE Technical Assistance System Network. Search “de-escalation” for videos and more</a:t>
            </a:r>
          </a:p>
          <a:p>
            <a:pPr marL="0" lvl="0" indent="0">
              <a:spcBef>
                <a:spcPts val="300"/>
              </a:spcBef>
              <a:buNone/>
            </a:pPr>
            <a:r>
              <a:rPr lang="en-US" sz="3200" dirty="0">
                <a:hlinkClick r:id="rId13"/>
              </a:rPr>
              <a:t>cibrs.com</a:t>
            </a:r>
            <a:endParaRPr lang="en-US" sz="3200" dirty="0"/>
          </a:p>
          <a:p>
            <a:pPr marL="457200" lvl="1" indent="0">
              <a:buNone/>
            </a:pPr>
            <a:r>
              <a:rPr lang="en-US" sz="3200" dirty="0">
                <a:solidFill>
                  <a:schemeClr val="tx1"/>
                </a:solidFill>
              </a:rPr>
              <a:t>Center for Instructional and Behavioral Research in Schools: Video modules on behavior</a:t>
            </a:r>
          </a:p>
        </p:txBody>
      </p:sp>
      <p:pic>
        <p:nvPicPr>
          <p:cNvPr id="5" name="Picture 4" descr="A child with her mouth open and her hands on a wooden surface&#10;&#10;Description automatically generated">
            <a:hlinkClick r:id="rId9"/>
            <a:extLst>
              <a:ext uri="{FF2B5EF4-FFF2-40B4-BE49-F238E27FC236}">
                <a16:creationId xmlns:a16="http://schemas.microsoft.com/office/drawing/2014/main" id="{092E2CCB-599C-B9D0-0181-4ED47BF2A4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74364" y="81452"/>
            <a:ext cx="1407335" cy="2198960"/>
          </a:xfrm>
          <a:prstGeom prst="rect">
            <a:avLst/>
          </a:prstGeom>
        </p:spPr>
      </p:pic>
      <p:pic>
        <p:nvPicPr>
          <p:cNvPr id="4" name="Picture 3" title="16 arrows pointing right indicating motion">
            <a:extLst>
              <a:ext uri="{FF2B5EF4-FFF2-40B4-BE49-F238E27FC236}">
                <a16:creationId xmlns:a16="http://schemas.microsoft.com/office/drawing/2014/main" id="{A719AD5E-760F-A280-9D1E-6932950B9EA5}"/>
              </a:ext>
            </a:extLst>
          </p:cNvPr>
          <p:cNvPicPr>
            <a:picLocks noChangeAspect="1"/>
          </p:cNvPicPr>
          <p:nvPr/>
        </p:nvPicPr>
        <p:blipFill rotWithShape="1">
          <a:blip r:embed="rId15" cstate="screen">
            <a:alphaModFix amt="10000"/>
            <a:extLst>
              <a:ext uri="{28A0092B-C50C-407E-A947-70E740481C1C}">
                <a14:useLocalDpi xmlns:a14="http://schemas.microsoft.com/office/drawing/2010/main"/>
              </a:ext>
            </a:extLst>
          </a:blip>
          <a:srcRect r="29341"/>
          <a:stretch/>
        </p:blipFill>
        <p:spPr>
          <a:xfrm>
            <a:off x="12336360" y="985351"/>
            <a:ext cx="9329210" cy="5872649"/>
          </a:xfrm>
          <a:prstGeom prst="rect">
            <a:avLst/>
          </a:prstGeom>
        </p:spPr>
      </p:pic>
    </p:spTree>
    <p:extLst>
      <p:ext uri="{BB962C8B-B14F-4D97-AF65-F5344CB8AC3E}">
        <p14:creationId xmlns:p14="http://schemas.microsoft.com/office/powerpoint/2010/main" val="1446729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10">
            <a:extLst>
              <a:ext uri="{FF2B5EF4-FFF2-40B4-BE49-F238E27FC236}">
                <a16:creationId xmlns:a16="http://schemas.microsoft.com/office/drawing/2014/main" id="{7799C258-68B7-4C46-A2F5-4D8B3BB56F63}"/>
              </a:ext>
            </a:extLst>
          </p:cNvPr>
          <p:cNvSpPr/>
          <p:nvPr/>
        </p:nvSpPr>
        <p:spPr>
          <a:xfrm>
            <a:off x="2019300" y="3129625"/>
            <a:ext cx="8153399" cy="3609975"/>
          </a:xfrm>
          <a:prstGeom prst="trapezoid">
            <a:avLst>
              <a:gd name="adj" fmla="val 71146"/>
            </a:avLst>
          </a:prstGeom>
          <a:noFill/>
          <a:ln>
            <a:solidFill>
              <a:srgbClr val="11FF7D"/>
            </a:solidFill>
          </a:ln>
          <a:effectLst>
            <a:glow rad="228600">
              <a:srgbClr val="11FF7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ight Arrow 1">
            <a:extLst>
              <a:ext uri="{FF2B5EF4-FFF2-40B4-BE49-F238E27FC236}">
                <a16:creationId xmlns:a16="http://schemas.microsoft.com/office/drawing/2014/main" id="{F9EA4572-5915-F2A1-E260-3F65C8B7897E}"/>
              </a:ext>
            </a:extLst>
          </p:cNvPr>
          <p:cNvSpPr>
            <a:spLocks noChangeArrowheads="1"/>
          </p:cNvSpPr>
          <p:nvPr/>
        </p:nvSpPr>
        <p:spPr bwMode="auto">
          <a:xfrm rot="2522493">
            <a:off x="144709" y="2950785"/>
            <a:ext cx="4010025" cy="2943225"/>
          </a:xfrm>
          <a:prstGeom prst="rightArrow">
            <a:avLst>
              <a:gd name="adj1" fmla="val 50000"/>
              <a:gd name="adj2" fmla="val 50001"/>
            </a:avLst>
          </a:prstGeom>
          <a:solidFill>
            <a:srgbClr val="4F81BD"/>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District &amp; State Standard</a:t>
            </a:r>
            <a:r>
              <a:rPr kumimoji="0" lang="en-US" sz="2000" b="0" i="0" u="none" strike="noStrike" kern="0" cap="none" spc="0" normalizeH="0" baseline="0" noProof="0" dirty="0">
                <a:ln>
                  <a:noFill/>
                </a:ln>
                <a:solidFill>
                  <a:prstClr val="white"/>
                </a:solidFill>
                <a:effectLst/>
                <a:uLnTx/>
                <a:uFillTx/>
                <a:latin typeface="Calibri" panose="020F0502020204030204"/>
                <a:ea typeface="MS PGothic" charset="-128"/>
              </a:rPr>
              <a:t>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High-Quality Instruction</a:t>
            </a:r>
          </a:p>
        </p:txBody>
      </p:sp>
      <p:sp>
        <p:nvSpPr>
          <p:cNvPr id="4" name="Right Arrow 3">
            <a:extLst>
              <a:ext uri="{FF2B5EF4-FFF2-40B4-BE49-F238E27FC236}">
                <a16:creationId xmlns:a16="http://schemas.microsoft.com/office/drawing/2014/main" id="{8C9FF68F-5B03-2E09-9144-552724678D6B}"/>
              </a:ext>
            </a:extLst>
          </p:cNvPr>
          <p:cNvSpPr>
            <a:spLocks noChangeArrowheads="1"/>
          </p:cNvSpPr>
          <p:nvPr/>
        </p:nvSpPr>
        <p:spPr bwMode="auto">
          <a:xfrm rot="2482386">
            <a:off x="2111075" y="3265195"/>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S PGothic" charset="-128"/>
              </a:rPr>
              <a:t>P</a:t>
            </a: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ositive behavioral </a:t>
            </a:r>
            <a:r>
              <a:rPr lang="en-US" sz="2000" b="1" kern="0" dirty="0">
                <a:solidFill>
                  <a:prstClr val="white"/>
                </a:solidFill>
                <a:latin typeface="Calibri" panose="020F0502020204030204"/>
                <a:ea typeface="MS PGothic" charset="-128"/>
              </a:rPr>
              <a:t>interventions</a:t>
            </a: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 and supports </a:t>
            </a:r>
          </a:p>
        </p:txBody>
      </p:sp>
      <p:grpSp>
        <p:nvGrpSpPr>
          <p:cNvPr id="5" name="Group 4">
            <a:extLst>
              <a:ext uri="{FF2B5EF4-FFF2-40B4-BE49-F238E27FC236}">
                <a16:creationId xmlns:a16="http://schemas.microsoft.com/office/drawing/2014/main" id="{18044786-2319-7D1A-78AD-2F3DA1BBF268}"/>
              </a:ext>
            </a:extLst>
          </p:cNvPr>
          <p:cNvGrpSpPr/>
          <p:nvPr/>
        </p:nvGrpSpPr>
        <p:grpSpPr>
          <a:xfrm>
            <a:off x="8822993" y="4260468"/>
            <a:ext cx="3369007" cy="2111375"/>
            <a:chOff x="6322875" y="4283618"/>
            <a:chExt cx="3369007" cy="2111375"/>
          </a:xfrm>
        </p:grpSpPr>
        <p:sp>
          <p:nvSpPr>
            <p:cNvPr id="6" name="Left Arrow 5">
              <a:extLst>
                <a:ext uri="{FF2B5EF4-FFF2-40B4-BE49-F238E27FC236}">
                  <a16:creationId xmlns:a16="http://schemas.microsoft.com/office/drawing/2014/main" id="{DC3CB167-2CF1-64D4-314A-B519C36319F4}"/>
                </a:ext>
              </a:extLst>
            </p:cNvPr>
            <p:cNvSpPr/>
            <p:nvPr/>
          </p:nvSpPr>
          <p:spPr bwMode="auto">
            <a:xfrm rot="19607267">
              <a:off x="6322875" y="4283618"/>
              <a:ext cx="3369007"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7" name="Picture 4" descr="Lions Quest">
              <a:extLst>
                <a:ext uri="{FF2B5EF4-FFF2-40B4-BE49-F238E27FC236}">
                  <a16:creationId xmlns:a16="http://schemas.microsoft.com/office/drawing/2014/main" id="{C0EA7079-B603-0703-C174-523DD912C8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88B9078B-B4C6-BCC0-C510-C437C53D2E89}"/>
              </a:ext>
            </a:extLst>
          </p:cNvPr>
          <p:cNvGrpSpPr/>
          <p:nvPr/>
        </p:nvGrpSpPr>
        <p:grpSpPr>
          <a:xfrm>
            <a:off x="8327178" y="3478044"/>
            <a:ext cx="3281362" cy="2111375"/>
            <a:chOff x="6172200" y="4572000"/>
            <a:chExt cx="3281362" cy="2111375"/>
          </a:xfrm>
        </p:grpSpPr>
        <p:sp>
          <p:nvSpPr>
            <p:cNvPr id="9" name="Left Arrow 8">
              <a:extLst>
                <a:ext uri="{FF2B5EF4-FFF2-40B4-BE49-F238E27FC236}">
                  <a16:creationId xmlns:a16="http://schemas.microsoft.com/office/drawing/2014/main" id="{EC6FF7EE-B9EC-FB2D-998E-2B2E55426E02}"/>
                </a:ext>
              </a:extLst>
            </p:cNvPr>
            <p:cNvSpPr/>
            <p:nvPr/>
          </p:nvSpPr>
          <p:spPr bwMode="auto">
            <a:xfrm rot="19607267">
              <a:off x="6172200" y="4572000"/>
              <a:ext cx="3281362"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10" name="Picture 2" descr="Second Step">
              <a:extLst>
                <a:ext uri="{FF2B5EF4-FFF2-40B4-BE49-F238E27FC236}">
                  <a16:creationId xmlns:a16="http://schemas.microsoft.com/office/drawing/2014/main" id="{77BD7F97-E142-3427-4B35-7781AE0671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EEB94ED-E584-6D9A-9A14-FAEB64092E10}"/>
              </a:ext>
            </a:extLst>
          </p:cNvPr>
          <p:cNvGrpSpPr>
            <a:grpSpLocks/>
          </p:cNvGrpSpPr>
          <p:nvPr/>
        </p:nvGrpSpPr>
        <p:grpSpPr bwMode="auto">
          <a:xfrm>
            <a:off x="7628747" y="2820861"/>
            <a:ext cx="3416135" cy="2111375"/>
            <a:chOff x="5762729" y="3050778"/>
            <a:chExt cx="3416135" cy="2111375"/>
          </a:xfrm>
        </p:grpSpPr>
        <p:sp>
          <p:nvSpPr>
            <p:cNvPr id="13" name="Left Arrow 12">
              <a:extLst>
                <a:ext uri="{FF2B5EF4-FFF2-40B4-BE49-F238E27FC236}">
                  <a16:creationId xmlns:a16="http://schemas.microsoft.com/office/drawing/2014/main" id="{53598BF0-89D6-CB46-35FF-94E308829113}"/>
                </a:ext>
              </a:extLst>
            </p:cNvPr>
            <p:cNvSpPr/>
            <p:nvPr/>
          </p:nvSpPr>
          <p:spPr>
            <a:xfrm rot="19607267">
              <a:off x="5762729" y="3050778"/>
              <a:ext cx="3416135"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14" name="Picture 3">
              <a:extLst>
                <a:ext uri="{FF2B5EF4-FFF2-40B4-BE49-F238E27FC236}">
                  <a16:creationId xmlns:a16="http://schemas.microsoft.com/office/drawing/2014/main" id="{052244F4-8E89-8C6C-0C55-B1F5B0D08D9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22BE01C0-05EE-C02C-A7CF-5C96E509CBA8}"/>
              </a:ext>
            </a:extLst>
          </p:cNvPr>
          <p:cNvGrpSpPr/>
          <p:nvPr/>
        </p:nvGrpSpPr>
        <p:grpSpPr>
          <a:xfrm>
            <a:off x="6984454" y="2056801"/>
            <a:ext cx="3508545" cy="2169520"/>
            <a:chOff x="4143676" y="2079951"/>
            <a:chExt cx="3508545" cy="2169520"/>
          </a:xfrm>
        </p:grpSpPr>
        <p:sp>
          <p:nvSpPr>
            <p:cNvPr id="16" name="Left Arrow 15">
              <a:extLst>
                <a:ext uri="{FF2B5EF4-FFF2-40B4-BE49-F238E27FC236}">
                  <a16:creationId xmlns:a16="http://schemas.microsoft.com/office/drawing/2014/main" id="{04C0FABB-3F2F-5ED4-9846-14CE4642617C}"/>
                </a:ext>
              </a:extLst>
            </p:cNvPr>
            <p:cNvSpPr/>
            <p:nvPr/>
          </p:nvSpPr>
          <p:spPr>
            <a:xfrm rot="19657824">
              <a:off x="4143676" y="2138224"/>
              <a:ext cx="3508545" cy="2111247"/>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rPr>
                <a:t>Positive Action </a:t>
              </a:r>
            </a:p>
          </p:txBody>
        </p:sp>
        <p:pic>
          <p:nvPicPr>
            <p:cNvPr id="17" name="Picture 16">
              <a:extLst>
                <a:ext uri="{FF2B5EF4-FFF2-40B4-BE49-F238E27FC236}">
                  <a16:creationId xmlns:a16="http://schemas.microsoft.com/office/drawing/2014/main" id="{3353E046-EF43-2C12-FA2B-8FCB65477E1C}"/>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4173" t="-5288" r="-2705"/>
            <a:stretch/>
          </p:blipFill>
          <p:spPr>
            <a:xfrm rot="21087965">
              <a:off x="6471363" y="2079951"/>
              <a:ext cx="851534" cy="883011"/>
            </a:xfrm>
            <a:prstGeom prst="ellipse">
              <a:avLst/>
            </a:prstGeom>
            <a:solidFill>
              <a:srgbClr val="4F81BD">
                <a:lumMod val="20000"/>
                <a:lumOff val="80000"/>
              </a:srgbClr>
            </a:solidFill>
          </p:spPr>
        </p:pic>
      </p:grpSp>
    </p:spTree>
    <p:extLst>
      <p:ext uri="{BB962C8B-B14F-4D97-AF65-F5344CB8AC3E}">
        <p14:creationId xmlns:p14="http://schemas.microsoft.com/office/powerpoint/2010/main" val="117858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6" presetClass="emph" presetSubtype="0" fill="hold" grpId="1"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3"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 presetClass="entr" presetSubtype="3"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0-#ppt_h/2"/>
                                          </p:val>
                                        </p:tav>
                                        <p:tav tm="100000">
                                          <p:val>
                                            <p:strVal val="#ppt_y"/>
                                          </p:val>
                                        </p:tav>
                                      </p:tavLst>
                                    </p:anim>
                                  </p:childTnLst>
                                </p:cTn>
                              </p:par>
                            </p:childTnLst>
                          </p:cTn>
                        </p:par>
                        <p:par>
                          <p:cTn id="50" fill="hold">
                            <p:stCondLst>
                              <p:cond delay="1500"/>
                            </p:stCondLst>
                            <p:childTnLst>
                              <p:par>
                                <p:cTn id="51" presetID="2" presetClass="entr" presetSubtype="3"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CD416-F34C-D252-7BD6-E757B7208961}"/>
            </a:ext>
          </a:extLst>
        </p:cNvPr>
        <p:cNvGrpSpPr/>
        <p:nvPr/>
      </p:nvGrpSpPr>
      <p:grpSpPr>
        <a:xfrm>
          <a:off x="0" y="0"/>
          <a:ext cx="0" cy="0"/>
          <a:chOff x="0" y="0"/>
          <a:chExt cx="0" cy="0"/>
        </a:xfrm>
      </p:grpSpPr>
      <p:pic>
        <p:nvPicPr>
          <p:cNvPr id="24" name="Content Placeholder 5">
            <a:hlinkClick r:id="rId3"/>
            <a:extLst>
              <a:ext uri="{FF2B5EF4-FFF2-40B4-BE49-F238E27FC236}">
                <a16:creationId xmlns:a16="http://schemas.microsoft.com/office/drawing/2014/main" id="{A0CE44C7-66E0-12A4-A297-DDFA43A94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497" r="-2172"/>
          <a:stretch/>
        </p:blipFill>
        <p:spPr>
          <a:xfrm>
            <a:off x="157655" y="2351420"/>
            <a:ext cx="3085980" cy="415958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5" name="Picture 24">
            <a:hlinkClick r:id="rId5"/>
            <a:extLst>
              <a:ext uri="{FF2B5EF4-FFF2-40B4-BE49-F238E27FC236}">
                <a16:creationId xmlns:a16="http://schemas.microsoft.com/office/drawing/2014/main" id="{02925B79-205C-85FF-7745-2AD286F8B3B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689983" y="2175644"/>
            <a:ext cx="3263629" cy="4298436"/>
          </a:xfrm>
          <a:prstGeom prst="roundRect">
            <a:avLst>
              <a:gd name="adj" fmla="val 0"/>
            </a:avLst>
          </a:prstGeom>
          <a:solidFill>
            <a:srgbClr val="FFFFFF">
              <a:shade val="85000"/>
            </a:srgbClr>
          </a:solidFill>
          <a:ln>
            <a:solidFill>
              <a:srgbClr val="CB6165"/>
            </a:solidFill>
          </a:ln>
          <a:effectLst>
            <a:reflection blurRad="12700" stA="38000" endPos="28000" dist="5000" dir="5400000" sy="-100000" algn="bl" rotWithShape="0"/>
          </a:effectLst>
        </p:spPr>
      </p:pic>
      <p:sp>
        <p:nvSpPr>
          <p:cNvPr id="16" name="Freeform 15">
            <a:extLst>
              <a:ext uri="{FF2B5EF4-FFF2-40B4-BE49-F238E27FC236}">
                <a16:creationId xmlns:a16="http://schemas.microsoft.com/office/drawing/2014/main" id="{4A32D1BF-62F3-0361-BA22-FBA209852343}"/>
              </a:ext>
            </a:extLst>
          </p:cNvPr>
          <p:cNvSpPr/>
          <p:nvPr/>
        </p:nvSpPr>
        <p:spPr>
          <a:xfrm>
            <a:off x="2949510"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p:txBody>
      </p:sp>
      <p:sp>
        <p:nvSpPr>
          <p:cNvPr id="17" name="Freeform 16">
            <a:extLst>
              <a:ext uri="{FF2B5EF4-FFF2-40B4-BE49-F238E27FC236}">
                <a16:creationId xmlns:a16="http://schemas.microsoft.com/office/drawing/2014/main" id="{F4DDDD06-E412-9248-8F20-9002AD5735A6}"/>
              </a:ext>
            </a:extLst>
          </p:cNvPr>
          <p:cNvSpPr/>
          <p:nvPr/>
        </p:nvSpPr>
        <p:spPr>
          <a:xfrm>
            <a:off x="2949510"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Behavior-Specific Praise</a:t>
            </a:r>
          </a:p>
        </p:txBody>
      </p:sp>
      <p:sp>
        <p:nvSpPr>
          <p:cNvPr id="18" name="Freeform 17">
            <a:extLst>
              <a:ext uri="{FF2B5EF4-FFF2-40B4-BE49-F238E27FC236}">
                <a16:creationId xmlns:a16="http://schemas.microsoft.com/office/drawing/2014/main" id="{8571E6FA-A77A-F0C8-EA83-B925D61CED21}"/>
              </a:ext>
            </a:extLst>
          </p:cNvPr>
          <p:cNvSpPr/>
          <p:nvPr/>
        </p:nvSpPr>
        <p:spPr>
          <a:xfrm>
            <a:off x="2949510"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Active Supervision</a:t>
            </a:r>
          </a:p>
        </p:txBody>
      </p:sp>
      <p:sp>
        <p:nvSpPr>
          <p:cNvPr id="19" name="Freeform 18">
            <a:extLst>
              <a:ext uri="{FF2B5EF4-FFF2-40B4-BE49-F238E27FC236}">
                <a16:creationId xmlns:a16="http://schemas.microsoft.com/office/drawing/2014/main" id="{70274E61-1880-3387-3A73-D06CDF4E0166}"/>
              </a:ext>
            </a:extLst>
          </p:cNvPr>
          <p:cNvSpPr/>
          <p:nvPr/>
        </p:nvSpPr>
        <p:spPr>
          <a:xfrm>
            <a:off x="2949510"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Instructional Feedback</a:t>
            </a:r>
          </a:p>
        </p:txBody>
      </p:sp>
      <p:sp>
        <p:nvSpPr>
          <p:cNvPr id="20" name="Freeform 19">
            <a:extLst>
              <a:ext uri="{FF2B5EF4-FFF2-40B4-BE49-F238E27FC236}">
                <a16:creationId xmlns:a16="http://schemas.microsoft.com/office/drawing/2014/main" id="{4026BEA9-6D7A-CC7E-B650-CECE2710809E}"/>
              </a:ext>
            </a:extLst>
          </p:cNvPr>
          <p:cNvSpPr/>
          <p:nvPr/>
        </p:nvSpPr>
        <p:spPr>
          <a:xfrm>
            <a:off x="2949510"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High-</a:t>
            </a:r>
            <a:r>
              <a:rPr lang="en-US" sz="2000" i="1" kern="1200" dirty="0">
                <a:latin typeface="Arial" panose="020B0604020202020204" pitchFamily="34" charset="0"/>
                <a:cs typeface="Arial" panose="020B0604020202020204" pitchFamily="34" charset="0"/>
              </a:rPr>
              <a:t>p</a:t>
            </a:r>
            <a:r>
              <a:rPr lang="en-US" sz="2000" kern="1200" dirty="0">
                <a:latin typeface="Arial" panose="020B0604020202020204" pitchFamily="34" charset="0"/>
                <a:cs typeface="Arial" panose="020B0604020202020204" pitchFamily="34" charset="0"/>
              </a:rPr>
              <a:t> Requests</a:t>
            </a:r>
          </a:p>
        </p:txBody>
      </p:sp>
      <p:sp>
        <p:nvSpPr>
          <p:cNvPr id="21" name="Freeform 20">
            <a:extLst>
              <a:ext uri="{FF2B5EF4-FFF2-40B4-BE49-F238E27FC236}">
                <a16:creationId xmlns:a16="http://schemas.microsoft.com/office/drawing/2014/main" id="{A404B939-026F-2AE9-3398-53015E997813}"/>
              </a:ext>
            </a:extLst>
          </p:cNvPr>
          <p:cNvSpPr/>
          <p:nvPr/>
        </p:nvSpPr>
        <p:spPr>
          <a:xfrm>
            <a:off x="2949510"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Precorrection</a:t>
            </a:r>
            <a:endParaRPr lang="en-US" sz="2000" kern="1200" dirty="0">
              <a:latin typeface="Arial" panose="020B0604020202020204" pitchFamily="34" charset="0"/>
              <a:cs typeface="Arial" panose="020B0604020202020204" pitchFamily="34" charset="0"/>
            </a:endParaRPr>
          </a:p>
        </p:txBody>
      </p:sp>
      <p:sp>
        <p:nvSpPr>
          <p:cNvPr id="22" name="Freeform 21">
            <a:extLst>
              <a:ext uri="{FF2B5EF4-FFF2-40B4-BE49-F238E27FC236}">
                <a16:creationId xmlns:a16="http://schemas.microsoft.com/office/drawing/2014/main" id="{4F894857-C1B0-D699-8B30-2664BB6BBB3B}"/>
              </a:ext>
            </a:extLst>
          </p:cNvPr>
          <p:cNvSpPr/>
          <p:nvPr/>
        </p:nvSpPr>
        <p:spPr>
          <a:xfrm>
            <a:off x="2949510"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Incorporating Choice</a:t>
            </a:r>
          </a:p>
        </p:txBody>
      </p:sp>
      <p:sp>
        <p:nvSpPr>
          <p:cNvPr id="8" name="Rounded Rectangle 7">
            <a:extLst>
              <a:ext uri="{FF2B5EF4-FFF2-40B4-BE49-F238E27FC236}">
                <a16:creationId xmlns:a16="http://schemas.microsoft.com/office/drawing/2014/main" id="{BDEC01AE-D7F3-6190-3E30-C0A27DC0BF1F}"/>
              </a:ext>
            </a:extLst>
          </p:cNvPr>
          <p:cNvSpPr/>
          <p:nvPr/>
        </p:nvSpPr>
        <p:spPr bwMode="auto">
          <a:xfrm>
            <a:off x="6340606" y="4949448"/>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Self-Monitoring</a:t>
            </a:r>
          </a:p>
        </p:txBody>
      </p:sp>
      <p:sp>
        <p:nvSpPr>
          <p:cNvPr id="9" name="Rounded Rectangle 8">
            <a:extLst>
              <a:ext uri="{FF2B5EF4-FFF2-40B4-BE49-F238E27FC236}">
                <a16:creationId xmlns:a16="http://schemas.microsoft.com/office/drawing/2014/main" id="{4F8EB6CD-7D18-3CF8-C51C-0C77ACDE82A5}"/>
              </a:ext>
            </a:extLst>
          </p:cNvPr>
          <p:cNvSpPr/>
          <p:nvPr/>
        </p:nvSpPr>
        <p:spPr bwMode="auto">
          <a:xfrm>
            <a:off x="6340606" y="5543221"/>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Behavior Contracts</a:t>
            </a:r>
          </a:p>
        </p:txBody>
      </p:sp>
      <p:sp>
        <p:nvSpPr>
          <p:cNvPr id="11" name="Rounded Rectangle 10">
            <a:extLst>
              <a:ext uri="{FF2B5EF4-FFF2-40B4-BE49-F238E27FC236}">
                <a16:creationId xmlns:a16="http://schemas.microsoft.com/office/drawing/2014/main" id="{B8597DB2-150B-DB5A-F23E-FA0F75E2FAEA}"/>
              </a:ext>
            </a:extLst>
          </p:cNvPr>
          <p:cNvSpPr/>
          <p:nvPr/>
        </p:nvSpPr>
        <p:spPr bwMode="auto">
          <a:xfrm>
            <a:off x="6340606" y="2574364"/>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Proximity</a:t>
            </a:r>
          </a:p>
        </p:txBody>
      </p:sp>
      <p:sp>
        <p:nvSpPr>
          <p:cNvPr id="12" name="Rounded Rectangle 11">
            <a:extLst>
              <a:ext uri="{FF2B5EF4-FFF2-40B4-BE49-F238E27FC236}">
                <a16:creationId xmlns:a16="http://schemas.microsoft.com/office/drawing/2014/main" id="{FDEB0654-29AB-7925-895E-8B3349A4FC4B}"/>
              </a:ext>
            </a:extLst>
          </p:cNvPr>
          <p:cNvSpPr/>
          <p:nvPr/>
        </p:nvSpPr>
        <p:spPr bwMode="auto">
          <a:xfrm>
            <a:off x="6340606" y="3168135"/>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err="1">
                <a:solidFill>
                  <a:schemeClr val="bg1"/>
                </a:solidFill>
                <a:latin typeface="Arial" panose="020B0604020202020204" pitchFamily="34" charset="0"/>
                <a:cs typeface="Arial" panose="020B0604020202020204" pitchFamily="34" charset="0"/>
              </a:rPr>
              <a:t>Overlappingness</a:t>
            </a:r>
            <a:endParaRPr lang="en-US" dirty="0">
              <a:solidFill>
                <a:schemeClr val="bg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F1E072AD-D023-8F71-3A00-98FE3D4F69AC}"/>
              </a:ext>
            </a:extLst>
          </p:cNvPr>
          <p:cNvSpPr/>
          <p:nvPr/>
        </p:nvSpPr>
        <p:spPr bwMode="auto">
          <a:xfrm>
            <a:off x="6340606" y="3761906"/>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With-it-ness</a:t>
            </a:r>
          </a:p>
        </p:txBody>
      </p:sp>
      <p:sp>
        <p:nvSpPr>
          <p:cNvPr id="14" name="Rounded Rectangle 13">
            <a:extLst>
              <a:ext uri="{FF2B5EF4-FFF2-40B4-BE49-F238E27FC236}">
                <a16:creationId xmlns:a16="http://schemas.microsoft.com/office/drawing/2014/main" id="{B174E6A0-3D7C-27E0-E5E0-9B1CA0539DEF}"/>
              </a:ext>
            </a:extLst>
          </p:cNvPr>
          <p:cNvSpPr/>
          <p:nvPr/>
        </p:nvSpPr>
        <p:spPr bwMode="auto">
          <a:xfrm>
            <a:off x="6340606" y="4355677"/>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Pacing</a:t>
            </a:r>
          </a:p>
        </p:txBody>
      </p:sp>
      <p:sp>
        <p:nvSpPr>
          <p:cNvPr id="6" name="Title 1">
            <a:extLst>
              <a:ext uri="{FF2B5EF4-FFF2-40B4-BE49-F238E27FC236}">
                <a16:creationId xmlns:a16="http://schemas.microsoft.com/office/drawing/2014/main" id="{86E73420-239C-EA86-D5BB-1BDE75C2948F}"/>
              </a:ext>
            </a:extLst>
          </p:cNvPr>
          <p:cNvSpPr txBox="1">
            <a:spLocks/>
          </p:cNvSpPr>
          <p:nvPr/>
        </p:nvSpPr>
        <p:spPr>
          <a:xfrm>
            <a:off x="554980" y="350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Low-Intensity Strategies</a:t>
            </a:r>
            <a:br>
              <a:rPr lang="en-US" dirty="0"/>
            </a:br>
            <a:endParaRPr lang="en-US" dirty="0"/>
          </a:p>
        </p:txBody>
      </p:sp>
      <p:sp>
        <p:nvSpPr>
          <p:cNvPr id="2" name="Rounded Rectangle 1">
            <a:extLst>
              <a:ext uri="{FF2B5EF4-FFF2-40B4-BE49-F238E27FC236}">
                <a16:creationId xmlns:a16="http://schemas.microsoft.com/office/drawing/2014/main" id="{A6DAF138-7D64-167D-E7A6-8EC67EDA9F79}"/>
              </a:ext>
            </a:extLst>
          </p:cNvPr>
          <p:cNvSpPr/>
          <p:nvPr/>
        </p:nvSpPr>
        <p:spPr bwMode="auto">
          <a:xfrm>
            <a:off x="6340606" y="6114386"/>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Direct Behavior Rating</a:t>
            </a:r>
          </a:p>
        </p:txBody>
      </p:sp>
    </p:spTree>
    <p:extLst>
      <p:ext uri="{BB962C8B-B14F-4D97-AF65-F5344CB8AC3E}">
        <p14:creationId xmlns:p14="http://schemas.microsoft.com/office/powerpoint/2010/main" val="15229988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5">
            <a:extLst>
              <a:ext uri="{FF2B5EF4-FFF2-40B4-BE49-F238E27FC236}">
                <a16:creationId xmlns:a16="http://schemas.microsoft.com/office/drawing/2014/main" id="{9E3A333F-13B2-1E49-91D6-9AE2268CD2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4557723" y="3192100"/>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16" name="Freeform 15">
            <a:extLst>
              <a:ext uri="{FF2B5EF4-FFF2-40B4-BE49-F238E27FC236}">
                <a16:creationId xmlns:a16="http://schemas.microsoft.com/office/drawing/2014/main" id="{C521FC04-B80D-C249-BFF2-09F61113250E}"/>
              </a:ext>
            </a:extLst>
          </p:cNvPr>
          <p:cNvSpPr/>
          <p:nvPr/>
        </p:nvSpPr>
        <p:spPr>
          <a:xfrm>
            <a:off x="-3010107"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17" name="Freeform 16">
            <a:extLst>
              <a:ext uri="{FF2B5EF4-FFF2-40B4-BE49-F238E27FC236}">
                <a16:creationId xmlns:a16="http://schemas.microsoft.com/office/drawing/2014/main" id="{2DDCE5EF-652F-1847-A494-3E3EA53238D4}"/>
              </a:ext>
            </a:extLst>
          </p:cNvPr>
          <p:cNvSpPr/>
          <p:nvPr/>
        </p:nvSpPr>
        <p:spPr>
          <a:xfrm>
            <a:off x="-3010107"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8" name="Freeform 17">
            <a:extLst>
              <a:ext uri="{FF2B5EF4-FFF2-40B4-BE49-F238E27FC236}">
                <a16:creationId xmlns:a16="http://schemas.microsoft.com/office/drawing/2014/main" id="{8E8BD124-A4DB-584A-A7BC-AFDFB7BF9041}"/>
              </a:ext>
            </a:extLst>
          </p:cNvPr>
          <p:cNvSpPr/>
          <p:nvPr/>
        </p:nvSpPr>
        <p:spPr>
          <a:xfrm>
            <a:off x="-3010107"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9" name="Freeform 18">
            <a:extLst>
              <a:ext uri="{FF2B5EF4-FFF2-40B4-BE49-F238E27FC236}">
                <a16:creationId xmlns:a16="http://schemas.microsoft.com/office/drawing/2014/main" id="{2F5C5E7A-CBCC-FA48-AF18-AC97807CBFB2}"/>
              </a:ext>
            </a:extLst>
          </p:cNvPr>
          <p:cNvSpPr/>
          <p:nvPr/>
        </p:nvSpPr>
        <p:spPr>
          <a:xfrm>
            <a:off x="-3010107"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20" name="Freeform 19">
            <a:extLst>
              <a:ext uri="{FF2B5EF4-FFF2-40B4-BE49-F238E27FC236}">
                <a16:creationId xmlns:a16="http://schemas.microsoft.com/office/drawing/2014/main" id="{3277E839-8C3D-F44C-9F36-95BBAC3DBB83}"/>
              </a:ext>
            </a:extLst>
          </p:cNvPr>
          <p:cNvSpPr/>
          <p:nvPr/>
        </p:nvSpPr>
        <p:spPr>
          <a:xfrm>
            <a:off x="-3010107"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21" name="Freeform 20">
            <a:extLst>
              <a:ext uri="{FF2B5EF4-FFF2-40B4-BE49-F238E27FC236}">
                <a16:creationId xmlns:a16="http://schemas.microsoft.com/office/drawing/2014/main" id="{8BD126EB-ACB1-9048-8DA7-C1F635C94565}"/>
              </a:ext>
            </a:extLst>
          </p:cNvPr>
          <p:cNvSpPr/>
          <p:nvPr/>
        </p:nvSpPr>
        <p:spPr>
          <a:xfrm>
            <a:off x="-3010107"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Freeform 21">
            <a:extLst>
              <a:ext uri="{FF2B5EF4-FFF2-40B4-BE49-F238E27FC236}">
                <a16:creationId xmlns:a16="http://schemas.microsoft.com/office/drawing/2014/main" id="{B379A350-4D5C-8C4F-A0B9-15ADEB79C6D8}"/>
              </a:ext>
            </a:extLst>
          </p:cNvPr>
          <p:cNvSpPr/>
          <p:nvPr/>
        </p:nvSpPr>
        <p:spPr>
          <a:xfrm>
            <a:off x="-3010107"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pic>
        <p:nvPicPr>
          <p:cNvPr id="7" name="Picture 6">
            <a:hlinkClick r:id="rId4"/>
            <a:extLst>
              <a:ext uri="{FF2B5EF4-FFF2-40B4-BE49-F238E27FC236}">
                <a16:creationId xmlns:a16="http://schemas.microsoft.com/office/drawing/2014/main" id="{57B512DF-5C63-376C-BC88-488A4B2779AA}"/>
              </a:ext>
            </a:extLst>
          </p:cNvPr>
          <p:cNvPicPr>
            <a:picLocks noChangeAspect="1"/>
          </p:cNvPicPr>
          <p:nvPr/>
        </p:nvPicPr>
        <p:blipFill>
          <a:blip r:embed="rId5">
            <a:clrChange>
              <a:clrFrom>
                <a:srgbClr val="F9F7F9"/>
              </a:clrFrom>
              <a:clrTo>
                <a:srgbClr val="F9F7F9">
                  <a:alpha val="0"/>
                </a:srgbClr>
              </a:clrTo>
            </a:clrChange>
          </a:blip>
          <a:stretch>
            <a:fillRect/>
          </a:stretch>
        </p:blipFill>
        <p:spPr>
          <a:xfrm>
            <a:off x="2506216" y="855371"/>
            <a:ext cx="9618766" cy="3738856"/>
          </a:xfrm>
          <a:prstGeom prst="rect">
            <a:avLst/>
          </a:prstGeom>
        </p:spPr>
      </p:pic>
      <p:pic>
        <p:nvPicPr>
          <p:cNvPr id="10" name="Picture 9">
            <a:hlinkClick r:id="rId4"/>
            <a:extLst>
              <a:ext uri="{FF2B5EF4-FFF2-40B4-BE49-F238E27FC236}">
                <a16:creationId xmlns:a16="http://schemas.microsoft.com/office/drawing/2014/main" id="{84EDA13D-22CB-6A66-31A2-47B7381BEC1C}"/>
              </a:ext>
            </a:extLst>
          </p:cNvPr>
          <p:cNvPicPr>
            <a:picLocks noChangeAspect="1"/>
          </p:cNvPicPr>
          <p:nvPr/>
        </p:nvPicPr>
        <p:blipFill>
          <a:blip r:embed="rId6">
            <a:clrChange>
              <a:clrFrom>
                <a:srgbClr val="F9F7F9"/>
              </a:clrFrom>
              <a:clrTo>
                <a:srgbClr val="F9F7F9">
                  <a:alpha val="0"/>
                </a:srgbClr>
              </a:clrTo>
            </a:clrChange>
          </a:blip>
          <a:stretch>
            <a:fillRect/>
          </a:stretch>
        </p:blipFill>
        <p:spPr>
          <a:xfrm>
            <a:off x="3935306" y="2798255"/>
            <a:ext cx="7581838" cy="3925111"/>
          </a:xfrm>
          <a:prstGeom prst="rect">
            <a:avLst/>
          </a:prstGeom>
        </p:spPr>
      </p:pic>
      <p:pic>
        <p:nvPicPr>
          <p:cNvPr id="3" name="Picture 2">
            <a:extLst>
              <a:ext uri="{FF2B5EF4-FFF2-40B4-BE49-F238E27FC236}">
                <a16:creationId xmlns:a16="http://schemas.microsoft.com/office/drawing/2014/main" id="{D5228F45-70BF-1A5D-EF2C-2B445793712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4807006" y="2175644"/>
            <a:ext cx="3263629" cy="4298436"/>
          </a:xfrm>
          <a:prstGeom prst="roundRect">
            <a:avLst>
              <a:gd name="adj" fmla="val 0"/>
            </a:avLst>
          </a:prstGeom>
          <a:solidFill>
            <a:srgbClr val="FFFFFF">
              <a:shade val="85000"/>
            </a:srgbClr>
          </a:solidFill>
          <a:ln>
            <a:solidFill>
              <a:srgbClr val="CB6165"/>
            </a:solidFill>
          </a:ln>
          <a:effectLst>
            <a:reflection blurRad="12700" stA="38000" endPos="28000" dist="5000" dir="5400000" sy="-100000" algn="bl" rotWithShape="0"/>
          </a:effectLst>
        </p:spPr>
      </p:pic>
      <p:sp>
        <p:nvSpPr>
          <p:cNvPr id="4" name="Rounded Rectangle 3">
            <a:extLst>
              <a:ext uri="{FF2B5EF4-FFF2-40B4-BE49-F238E27FC236}">
                <a16:creationId xmlns:a16="http://schemas.microsoft.com/office/drawing/2014/main" id="{70C73D27-C87E-CB7A-7DD5-B5FB00DEC2EC}"/>
              </a:ext>
            </a:extLst>
          </p:cNvPr>
          <p:cNvSpPr/>
          <p:nvPr/>
        </p:nvSpPr>
        <p:spPr bwMode="auto">
          <a:xfrm>
            <a:off x="12457629" y="4949448"/>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Self-Monitoring</a:t>
            </a:r>
          </a:p>
        </p:txBody>
      </p:sp>
      <p:sp>
        <p:nvSpPr>
          <p:cNvPr id="5" name="Rounded Rectangle 4">
            <a:extLst>
              <a:ext uri="{FF2B5EF4-FFF2-40B4-BE49-F238E27FC236}">
                <a16:creationId xmlns:a16="http://schemas.microsoft.com/office/drawing/2014/main" id="{0C2DC423-A506-2BEA-C9D4-206F5780B874}"/>
              </a:ext>
            </a:extLst>
          </p:cNvPr>
          <p:cNvSpPr/>
          <p:nvPr/>
        </p:nvSpPr>
        <p:spPr bwMode="auto">
          <a:xfrm>
            <a:off x="12457629" y="5543221"/>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Behavior Contracts</a:t>
            </a:r>
          </a:p>
        </p:txBody>
      </p:sp>
      <p:sp>
        <p:nvSpPr>
          <p:cNvPr id="6" name="Rounded Rectangle 5">
            <a:extLst>
              <a:ext uri="{FF2B5EF4-FFF2-40B4-BE49-F238E27FC236}">
                <a16:creationId xmlns:a16="http://schemas.microsoft.com/office/drawing/2014/main" id="{08A23A65-01D4-409D-7271-105511E9707C}"/>
              </a:ext>
            </a:extLst>
          </p:cNvPr>
          <p:cNvSpPr/>
          <p:nvPr/>
        </p:nvSpPr>
        <p:spPr bwMode="auto">
          <a:xfrm>
            <a:off x="12457629" y="2574364"/>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Proximity</a:t>
            </a:r>
          </a:p>
        </p:txBody>
      </p:sp>
      <p:sp>
        <p:nvSpPr>
          <p:cNvPr id="23" name="Rounded Rectangle 22">
            <a:extLst>
              <a:ext uri="{FF2B5EF4-FFF2-40B4-BE49-F238E27FC236}">
                <a16:creationId xmlns:a16="http://schemas.microsoft.com/office/drawing/2014/main" id="{5F42F09C-0BCE-F26F-CAE7-3C6B3CDC4C74}"/>
              </a:ext>
            </a:extLst>
          </p:cNvPr>
          <p:cNvSpPr/>
          <p:nvPr/>
        </p:nvSpPr>
        <p:spPr bwMode="auto">
          <a:xfrm>
            <a:off x="12457629" y="3168135"/>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err="1">
                <a:solidFill>
                  <a:schemeClr val="bg1"/>
                </a:solidFill>
                <a:latin typeface="Arial" panose="020B0604020202020204" pitchFamily="34" charset="0"/>
                <a:cs typeface="Arial" panose="020B0604020202020204" pitchFamily="34" charset="0"/>
              </a:rPr>
              <a:t>Overlappingness</a:t>
            </a:r>
            <a:endParaRPr lang="en-US" dirty="0">
              <a:solidFill>
                <a:schemeClr val="bg1"/>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A1750EE9-79BC-3CEF-5210-A7638DBE89FE}"/>
              </a:ext>
            </a:extLst>
          </p:cNvPr>
          <p:cNvSpPr/>
          <p:nvPr/>
        </p:nvSpPr>
        <p:spPr bwMode="auto">
          <a:xfrm>
            <a:off x="12457629" y="3761906"/>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dirty="0">
                <a:solidFill>
                  <a:schemeClr val="bg1"/>
                </a:solidFill>
                <a:latin typeface="Arial" panose="020B0604020202020204" pitchFamily="34" charset="0"/>
                <a:cs typeface="Arial" panose="020B0604020202020204" pitchFamily="34" charset="0"/>
              </a:rPr>
              <a:t>With-it-ness</a:t>
            </a:r>
          </a:p>
        </p:txBody>
      </p:sp>
      <p:sp>
        <p:nvSpPr>
          <p:cNvPr id="27" name="Rounded Rectangle 26">
            <a:extLst>
              <a:ext uri="{FF2B5EF4-FFF2-40B4-BE49-F238E27FC236}">
                <a16:creationId xmlns:a16="http://schemas.microsoft.com/office/drawing/2014/main" id="{DE8BF9EA-1196-870B-059A-5140FE20E795}"/>
              </a:ext>
            </a:extLst>
          </p:cNvPr>
          <p:cNvSpPr/>
          <p:nvPr/>
        </p:nvSpPr>
        <p:spPr bwMode="auto">
          <a:xfrm>
            <a:off x="12457629" y="4355677"/>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Pacing</a:t>
            </a:r>
          </a:p>
        </p:txBody>
      </p:sp>
      <p:sp>
        <p:nvSpPr>
          <p:cNvPr id="28" name="Rounded Rectangle 27">
            <a:extLst>
              <a:ext uri="{FF2B5EF4-FFF2-40B4-BE49-F238E27FC236}">
                <a16:creationId xmlns:a16="http://schemas.microsoft.com/office/drawing/2014/main" id="{9AA70CE5-5E32-09FE-32CC-46BE182AD5AB}"/>
              </a:ext>
            </a:extLst>
          </p:cNvPr>
          <p:cNvSpPr/>
          <p:nvPr/>
        </p:nvSpPr>
        <p:spPr bwMode="auto">
          <a:xfrm>
            <a:off x="12457629" y="6114386"/>
            <a:ext cx="2528996" cy="571165"/>
          </a:xfrm>
          <a:prstGeom prst="roundRect">
            <a:avLst/>
          </a:prstGeom>
          <a:gradFill flip="none" rotWithShape="1">
            <a:gsLst>
              <a:gs pos="0">
                <a:srgbClr val="9B5376"/>
              </a:gs>
              <a:gs pos="47000">
                <a:srgbClr val="CB6165"/>
              </a:gs>
              <a:gs pos="80000">
                <a:srgbClr val="CB6165"/>
              </a:gs>
              <a:gs pos="0">
                <a:srgbClr val="9B5376"/>
              </a:gs>
              <a:gs pos="100000">
                <a:schemeClr val="accent3">
                  <a:lumMod val="50000"/>
                </a:schemeClr>
              </a:gs>
            </a:gsLst>
            <a:lin ang="5400000" scaled="1"/>
            <a:tileRect/>
          </a:gra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dirty="0">
                <a:solidFill>
                  <a:schemeClr val="bg1"/>
                </a:solidFill>
                <a:latin typeface="Arial" panose="020B0604020202020204" pitchFamily="34" charset="0"/>
                <a:cs typeface="Arial" panose="020B0604020202020204" pitchFamily="34" charset="0"/>
              </a:rPr>
              <a:t>Direct Behavior Rating</a:t>
            </a:r>
          </a:p>
        </p:txBody>
      </p:sp>
      <p:sp>
        <p:nvSpPr>
          <p:cNvPr id="29" name="Title 1">
            <a:extLst>
              <a:ext uri="{FF2B5EF4-FFF2-40B4-BE49-F238E27FC236}">
                <a16:creationId xmlns:a16="http://schemas.microsoft.com/office/drawing/2014/main" id="{0F1C5F33-99FC-A4AF-E75F-7CE37BE65193}"/>
              </a:ext>
            </a:extLst>
          </p:cNvPr>
          <p:cNvSpPr txBox="1">
            <a:spLocks/>
          </p:cNvSpPr>
          <p:nvPr/>
        </p:nvSpPr>
        <p:spPr>
          <a:xfrm>
            <a:off x="208134" y="1614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Low-Intensity Strategies</a:t>
            </a:r>
            <a:br>
              <a:rPr lang="en-US" dirty="0"/>
            </a:br>
            <a:endParaRPr lang="en-US" dirty="0"/>
          </a:p>
        </p:txBody>
      </p:sp>
      <p:sp>
        <p:nvSpPr>
          <p:cNvPr id="32" name="Title 1">
            <a:extLst>
              <a:ext uri="{FF2B5EF4-FFF2-40B4-BE49-F238E27FC236}">
                <a16:creationId xmlns:a16="http://schemas.microsoft.com/office/drawing/2014/main" id="{F9E0C31D-06ED-5EC6-6472-075855B54D91}"/>
              </a:ext>
            </a:extLst>
          </p:cNvPr>
          <p:cNvSpPr>
            <a:spLocks noGrp="1"/>
          </p:cNvSpPr>
          <p:nvPr>
            <p:ph type="title"/>
          </p:nvPr>
        </p:nvSpPr>
        <p:spPr>
          <a:xfrm>
            <a:off x="63964" y="6096578"/>
            <a:ext cx="3966616" cy="728272"/>
          </a:xfrm>
        </p:spPr>
        <p:txBody>
          <a:bodyPr>
            <a:normAutofit/>
          </a:bodyPr>
          <a:lstStyle/>
          <a:p>
            <a:r>
              <a:rPr lang="en-US" sz="4000" dirty="0"/>
              <a:t>ci3t.org/enhance</a:t>
            </a:r>
          </a:p>
        </p:txBody>
      </p:sp>
    </p:spTree>
    <p:extLst>
      <p:ext uri="{BB962C8B-B14F-4D97-AF65-F5344CB8AC3E}">
        <p14:creationId xmlns:p14="http://schemas.microsoft.com/office/powerpoint/2010/main" val="3041137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32C87E-42C2-4149-9227-BAF30AB40FF2}"/>
              </a:ext>
            </a:extLst>
          </p:cNvPr>
          <p:cNvSpPr txBox="1"/>
          <p:nvPr/>
        </p:nvSpPr>
        <p:spPr>
          <a:xfrm>
            <a:off x="8256161" y="2258033"/>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83375"/>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56161" y="3168209"/>
            <a:ext cx="3935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black"/>
                </a:solidFill>
                <a:effectLst/>
                <a:uLnTx/>
                <a:uFillTx/>
                <a:latin typeface="Arial" panose="020B0604020202020204"/>
                <a:ea typeface="+mn-ea"/>
                <a:cs typeface="+mn-cs"/>
              </a:rPr>
              <a:t>david.royer@louisville.edu</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2" name="Title 1">
            <a:extLst>
              <a:ext uri="{FF2B5EF4-FFF2-40B4-BE49-F238E27FC236}">
                <a16:creationId xmlns:a16="http://schemas.microsoft.com/office/drawing/2014/main" id="{F4CF7FE8-FCCD-812B-1385-502727FB0065}"/>
              </a:ext>
            </a:extLst>
          </p:cNvPr>
          <p:cNvSpPr txBox="1">
            <a:spLocks/>
          </p:cNvSpPr>
          <p:nvPr/>
        </p:nvSpPr>
        <p:spPr>
          <a:xfrm>
            <a:off x="133914" y="1842646"/>
            <a:ext cx="4644564"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prstClr val="black"/>
                </a:solidFill>
                <a:effectLst/>
                <a:uLnTx/>
                <a:uFillTx/>
                <a:latin typeface="Arial" panose="020B0604020202020204"/>
                <a:ea typeface="+mj-ea"/>
                <a:cs typeface="+mj-cs"/>
              </a:rPr>
              <a:t>ci3t.org/enhance</a:t>
            </a:r>
          </a:p>
        </p:txBody>
      </p:sp>
      <p:pic>
        <p:nvPicPr>
          <p:cNvPr id="6" name="Picture 4">
            <a:hlinkClick r:id="rId3"/>
            <a:extLst>
              <a:ext uri="{FF2B5EF4-FFF2-40B4-BE49-F238E27FC236}">
                <a16:creationId xmlns:a16="http://schemas.microsoft.com/office/drawing/2014/main" id="{FB2C72E9-640F-52E9-67AB-5301DCFBC426}"/>
              </a:ext>
            </a:extLst>
          </p:cNvPr>
          <p:cNvPicPr>
            <a:picLocks noChangeAspect="1" noChangeArrowheads="1"/>
          </p:cNvPicPr>
          <p:nvPr/>
        </p:nvPicPr>
        <p:blipFill>
          <a:blip r:embed="rId4"/>
          <a:srcRect/>
          <a:stretch/>
        </p:blipFill>
        <p:spPr bwMode="auto">
          <a:xfrm>
            <a:off x="468124" y="2611976"/>
            <a:ext cx="2393251" cy="374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10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1069" y="142104"/>
            <a:ext cx="2906853" cy="3771977"/>
          </a:xfrm>
        </p:spPr>
        <p:txBody>
          <a:bodyPr>
            <a:noAutofit/>
          </a:bodyPr>
          <a:lstStyle/>
          <a:p>
            <a:r>
              <a:rPr lang="en-US" dirty="0"/>
              <a:t>Everything connects to the </a:t>
            </a:r>
            <a:r>
              <a:rPr lang="en-US" dirty="0">
                <a:solidFill>
                  <a:schemeClr val="accent1"/>
                </a:solidFill>
              </a:rPr>
              <a:t>Primary (Tier 1) Plan</a:t>
            </a:r>
          </a:p>
        </p:txBody>
      </p:sp>
      <p:sp>
        <p:nvSpPr>
          <p:cNvPr id="8" name="Content Placeholder 7"/>
          <p:cNvSpPr>
            <a:spLocks noGrp="1"/>
          </p:cNvSpPr>
          <p:nvPr>
            <p:ph sz="half" idx="4294967295"/>
          </p:nvPr>
        </p:nvSpPr>
        <p:spPr>
          <a:xfrm>
            <a:off x="9181069" y="3914081"/>
            <a:ext cx="2780271" cy="2188268"/>
          </a:xfrm>
        </p:spPr>
        <p:txBody>
          <a:bodyPr>
            <a:noAutofit/>
          </a:bodyPr>
          <a:lstStyle/>
          <a:p>
            <a:pPr marL="0" indent="0">
              <a:buNone/>
            </a:pPr>
            <a:r>
              <a:rPr lang="en-US" sz="2000" dirty="0"/>
              <a:t>Including procedures for teaching, reinforcing, and monitoring across academic, behavior, and social roles and responsibilities.</a:t>
            </a:r>
          </a:p>
        </p:txBody>
      </p:sp>
      <p:pic>
        <p:nvPicPr>
          <p:cNvPr id="13" name="Content Placeholder 12">
            <a:extLst>
              <a:ext uri="{FF2B5EF4-FFF2-40B4-BE49-F238E27FC236}">
                <a16:creationId xmlns:a16="http://schemas.microsoft.com/office/drawing/2014/main" id="{1C4E4169-E179-1F40-BFBD-5FB68A50718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084777" cy="6858000"/>
          </a:xfrm>
          <a:prstGeom prst="rect">
            <a:avLst/>
          </a:prstGeom>
        </p:spPr>
      </p:pic>
    </p:spTree>
    <p:extLst>
      <p:ext uri="{BB962C8B-B14F-4D97-AF65-F5344CB8AC3E}">
        <p14:creationId xmlns:p14="http://schemas.microsoft.com/office/powerpoint/2010/main" val="3299137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1A6396">
                <a:lumMod val="89000"/>
              </a:srgbClr>
            </a:gs>
            <a:gs pos="23000">
              <a:srgbClr val="1A6396">
                <a:lumMod val="89000"/>
              </a:srgbClr>
            </a:gs>
            <a:gs pos="69000">
              <a:srgbClr val="16537F">
                <a:lumMod val="75000"/>
              </a:srgbClr>
            </a:gs>
            <a:gs pos="97000">
              <a:srgbClr val="144E76">
                <a:lumMod val="70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Imp manual">
            <a:extLst>
              <a:ext uri="{FF2B5EF4-FFF2-40B4-BE49-F238E27FC236}">
                <a16:creationId xmlns:a16="http://schemas.microsoft.com/office/drawing/2014/main" id="{0270C888-911D-4C66-B394-44EB4AC075E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90132" y="152400"/>
            <a:ext cx="2543725" cy="3291880"/>
          </a:xfrm>
          <a:prstGeom prst="rect">
            <a:avLst/>
          </a:prstGeom>
          <a:ln>
            <a:solidFill>
              <a:schemeClr val="tx1"/>
            </a:solidFill>
          </a:ln>
        </p:spPr>
      </p:pic>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pic>
        <p:nvPicPr>
          <p:cNvPr id="2" name="Reactive Plan" descr="Diagram, text&#10;&#10;Description automatically generated">
            <a:extLst>
              <a:ext uri="{FF2B5EF4-FFF2-40B4-BE49-F238E27FC236}">
                <a16:creationId xmlns:a16="http://schemas.microsoft.com/office/drawing/2014/main" id="{2F19C80D-F57B-B18F-E209-F48B6DD119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6681" y="2550691"/>
            <a:ext cx="3192114" cy="4130970"/>
          </a:xfrm>
          <a:prstGeom prst="rect">
            <a:avLst/>
          </a:prstGeom>
          <a:ln>
            <a:solidFill>
              <a:schemeClr val="tx1"/>
            </a:solidFill>
          </a:ln>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aching">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6"/>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charset="0"/>
                <a:ea typeface="+mn-ea"/>
                <a:cs typeface="Times New Roman" charset="0"/>
              </a:rPr>
              <a:t>Ci3T Primary Plan: Procedures for Teaching</a:t>
            </a:r>
          </a:p>
        </p:txBody>
      </p:sp>
      <p:sp>
        <p:nvSpPr>
          <p:cNvPr id="8" name="Reinforcing">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6"/>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Monitoring">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6"/>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spTree>
    <p:extLst>
      <p:ext uri="{BB962C8B-B14F-4D97-AF65-F5344CB8AC3E}">
        <p14:creationId xmlns:p14="http://schemas.microsoft.com/office/powerpoint/2010/main" val="41858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1+ppt_w/2"/>
                                          </p:val>
                                        </p:tav>
                                      </p:tavLst>
                                    </p:anim>
                                    <p:anim calcmode="lin" valueType="num">
                                      <p:cBhvr additive="base">
                                        <p:cTn id="23" dur="500"/>
                                        <p:tgtEl>
                                          <p:spTgt spid="2"/>
                                        </p:tgtEl>
                                        <p:attrNameLst>
                                          <p:attrName>ppt_y</p:attrName>
                                        </p:attrNameLst>
                                      </p:cBhvr>
                                      <p:tavLst>
                                        <p:tav tm="0">
                                          <p:val>
                                            <p:strVal val="ppt_y"/>
                                          </p:val>
                                        </p:tav>
                                        <p:tav tm="100000">
                                          <p:val>
                                            <p:strVal val="ppt_y"/>
                                          </p:val>
                                        </p:tav>
                                      </p:tavLst>
                                    </p:anim>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0-#ppt_w/2"/>
                                          </p:val>
                                        </p:tav>
                                        <p:tav tm="100000">
                                          <p:val>
                                            <p:strVal val="#ppt_x"/>
                                          </p:val>
                                        </p:tav>
                                      </p:tavLst>
                                    </p:anim>
                                    <p:anim calcmode="lin" valueType="num">
                                      <p:cBhvr additive="base">
                                        <p:cTn id="4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0-#ppt_w/2"/>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2076d1-28b4-4384-8934-f6c03662277e">
      <Terms xmlns="http://schemas.microsoft.com/office/infopath/2007/PartnerControls"/>
    </lcf76f155ced4ddcb4097134ff3c332f>
    <TaxCatchAll xmlns="5d66d9af-cf84-40c2-83de-3c2103e462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CFCC9B98DA814BA21A7450D3459D88" ma:contentTypeVersion="17" ma:contentTypeDescription="Create a new document." ma:contentTypeScope="" ma:versionID="d1eba528b2c5585aff68ea94c64473ab">
  <xsd:schema xmlns:xsd="http://www.w3.org/2001/XMLSchema" xmlns:xs="http://www.w3.org/2001/XMLSchema" xmlns:p="http://schemas.microsoft.com/office/2006/metadata/properties" xmlns:ns2="cc2076d1-28b4-4384-8934-f6c03662277e" xmlns:ns3="5d66d9af-cf84-40c2-83de-3c2103e46275" targetNamespace="http://schemas.microsoft.com/office/2006/metadata/properties" ma:root="true" ma:fieldsID="c798eda7b70a285a0752113f32e21acb" ns2:_="" ns3:_="">
    <xsd:import namespace="cc2076d1-28b4-4384-8934-f6c03662277e"/>
    <xsd:import namespace="5d66d9af-cf84-40c2-83de-3c2103e46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076d1-28b4-4384-8934-f6c036622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9aeee01-be69-4027-8c27-9c43c59eb87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66d9af-cf84-40c2-83de-3c2103e4627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fd18c4c-1aa7-4a41-8ae1-1a136f928964}" ma:internalName="TaxCatchAll" ma:showField="CatchAllData" ma:web="5d66d9af-cf84-40c2-83de-3c2103e4627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5d66d9af-cf84-40c2-83de-3c2103e46275"/>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elements/1.1/"/>
    <ds:schemaRef ds:uri="http://www.w3.org/XML/1998/namespace"/>
    <ds:schemaRef ds:uri="cc2076d1-28b4-4384-8934-f6c03662277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ABD9D43D-3D9B-4817-8C31-A2062959D2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076d1-28b4-4384-8934-f6c03662277e"/>
    <ds:schemaRef ds:uri="5d66d9af-cf84-40c2-83de-3c2103e46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Ci3T</Template>
  <TotalTime>8818</TotalTime>
  <Words>5563</Words>
  <Application>Microsoft Macintosh PowerPoint</Application>
  <PresentationFormat>Widescreen</PresentationFormat>
  <Paragraphs>728</Paragraphs>
  <Slides>72</Slides>
  <Notes>58</Notes>
  <HiddenSlides>1</HiddenSlides>
  <MMClips>11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72</vt:i4>
      </vt:variant>
    </vt:vector>
  </HeadingPairs>
  <TitlesOfParts>
    <vt:vector size="81" baseType="lpstr">
      <vt:lpstr>Arial</vt:lpstr>
      <vt:lpstr>Calibri</vt:lpstr>
      <vt:lpstr>Century Gothic</vt:lpstr>
      <vt:lpstr>Courier New</vt:lpstr>
      <vt:lpstr>System Font Regular</vt:lpstr>
      <vt:lpstr>Times New Roman</vt:lpstr>
      <vt:lpstr>Wingdings</vt:lpstr>
      <vt:lpstr>Ci3T</vt:lpstr>
      <vt:lpstr>1_Ci3T</vt:lpstr>
      <vt:lpstr>Responding to Crisis Navigating the Acting-Out Cycle</vt:lpstr>
      <vt:lpstr>Session materials are available at ci3t.org/enhance</vt:lpstr>
      <vt:lpstr>Slide notes are available at</vt:lpstr>
      <vt:lpstr>Agenda</vt:lpstr>
      <vt:lpstr>Comprehensive, Integrated, Three-Tiered (Ci3T) Model of Prevention</vt:lpstr>
      <vt:lpstr>PowerPoint Presentation</vt:lpstr>
      <vt:lpstr>PowerPoint Presentation</vt:lpstr>
      <vt:lpstr>Everything connects to the Primary (Tier 1) Plan</vt:lpstr>
      <vt:lpstr>PowerPoint Presentation</vt:lpstr>
      <vt:lpstr>Essential Components of  Primary Prevention Efforts</vt:lpstr>
      <vt:lpstr>Middle School Behavior &amp; Academic Characteristics of SRSS Risk Groups</vt:lpstr>
      <vt:lpstr>PowerPoint Presentation</vt:lpstr>
      <vt:lpstr>Low-Intensity Strategies           ci3t.org/enhance</vt:lpstr>
      <vt:lpstr>PowerPoint Presentation</vt:lpstr>
      <vt:lpstr>PowerPoint Presentation</vt:lpstr>
      <vt:lpstr>PowerPoint Presentation</vt:lpstr>
      <vt:lpstr>A Look at Acting-Out Behavior</vt:lpstr>
      <vt:lpstr>Antecedents - Behavior - Consequences</vt:lpstr>
      <vt:lpstr>Managing Acting-Out Behaviors</vt:lpstr>
      <vt:lpstr>PowerPoint Presentation</vt:lpstr>
      <vt:lpstr>PowerPoint Presentation</vt:lpstr>
      <vt:lpstr>PowerPoint Presentation</vt:lpstr>
      <vt:lpstr>Stages of the Acting-Out Cycle Colvin (1992)</vt:lpstr>
      <vt:lpstr>Managing Acting-Out Behavior</vt:lpstr>
      <vt:lpstr>Phase 1: Calm</vt:lpstr>
      <vt:lpstr>Phase 1: Calm Overall behavior is cooperative, compliant, and desirable</vt:lpstr>
      <vt:lpstr>PowerPoint Presentation</vt:lpstr>
      <vt:lpstr>ci3t.org/enhance</vt:lpstr>
      <vt:lpstr>Phase 2: Trigger Overall behaviors involve a series of unresolved problems</vt:lpstr>
      <vt:lpstr>Phase 3: Agitation Overall behavior is unfocused and off-task</vt:lpstr>
      <vt:lpstr>Phase 3: Agitation Overall behavior is unfocused and off-task</vt:lpstr>
      <vt:lpstr>Agitation Nonexample &amp; Example</vt:lpstr>
      <vt:lpstr>What are common triggers and signs of agitation in your context?  Type in the chat!</vt:lpstr>
      <vt:lpstr>Phase 4: Acceleration Overall behavior is teacher-engaging</vt:lpstr>
      <vt:lpstr>Acceleration Nonexample</vt:lpstr>
      <vt:lpstr>Acceleration Example</vt:lpstr>
      <vt:lpstr>Phase 5: Peak Overall behavior is out of control</vt:lpstr>
      <vt:lpstr>Room Clear</vt:lpstr>
      <vt:lpstr>Phase 6: De-Escalation Overall behavior displays confusion</vt:lpstr>
      <vt:lpstr>De-escalation Example</vt:lpstr>
      <vt:lpstr>Phase 7: Recovery Overall behavior shows eagerness to move past the incident</vt:lpstr>
      <vt:lpstr>Recovery Nonexample</vt:lpstr>
      <vt:lpstr>Recovery Example / Nonexample / Example</vt:lpstr>
      <vt:lpstr>Debriefing Session</vt:lpstr>
      <vt:lpstr>Debriefing Session Nonexample</vt:lpstr>
      <vt:lpstr>Debriefing Session Example</vt:lpstr>
      <vt:lpstr>What resonated the most with you for the students you support?​  How could you share this module with your colleagues?</vt:lpstr>
      <vt:lpstr>Pathways to Success </vt:lpstr>
      <vt:lpstr>Four Key Strategies</vt:lpstr>
      <vt:lpstr>Defusing Off-Task Behavior</vt:lpstr>
      <vt:lpstr>Defusing Non-Compliance and Limit Testing </vt:lpstr>
      <vt:lpstr>Defusing Disrespectful Behavior</vt:lpstr>
      <vt:lpstr>Defusing Disrespectful Behavior Nonexample and Example</vt:lpstr>
      <vt:lpstr>Defusing Disruptive Behavior </vt:lpstr>
      <vt:lpstr>Disruptive Classroom: Non-example</vt:lpstr>
      <vt:lpstr>Disruptive Classroom: Example</vt:lpstr>
      <vt:lpstr>Defusing Provocative Behaviors</vt:lpstr>
      <vt:lpstr>Defusing Provocative Behaviors Nonexample and Example</vt:lpstr>
      <vt:lpstr>Defusing Aggressive Behavior</vt:lpstr>
      <vt:lpstr>What is your biggest “Aha!” moment or greatest take-away from the keys to addressing various types of behavior?       Type in the chat</vt:lpstr>
      <vt:lpstr>Tier 3</vt:lpstr>
      <vt:lpstr>PowerPoint Presentation</vt:lpstr>
      <vt:lpstr>Planning</vt:lpstr>
      <vt:lpstr>How do I create an individualized de-escalation plan?</vt:lpstr>
      <vt:lpstr>How do I create an individualized de-escalation plan?</vt:lpstr>
      <vt:lpstr>Sample Tier 3 Intervention Grid</vt:lpstr>
      <vt:lpstr>Planning</vt:lpstr>
      <vt:lpstr>Wrapping Up</vt:lpstr>
      <vt:lpstr>Resources</vt:lpstr>
      <vt:lpstr>PowerPoint Presentation</vt:lpstr>
      <vt:lpstr>ci3t.org/enhance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Royer</cp:lastModifiedBy>
  <cp:revision>162</cp:revision>
  <cp:lastPrinted>2025-12-26T01:36:12Z</cp:lastPrinted>
  <dcterms:created xsi:type="dcterms:W3CDTF">2020-08-09T02:04:37Z</dcterms:created>
  <dcterms:modified xsi:type="dcterms:W3CDTF">2025-12-26T02:00:25Z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0x01010030CFCC9B98DA814BA21A7450D3459D88</vt:lpwstr>
  </property>
  <property fmtid="{D5CDD505-2E9C-101B-9397-08002B2CF9AE}" pid="3" name="MediaServiceImageTags">
    <vt:lpwstr/>
  </property>
</Properties>
</file>